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 id="2147483757" r:id="rId5"/>
  </p:sldMasterIdLst>
  <p:notesMasterIdLst>
    <p:notesMasterId r:id="rId42"/>
  </p:notesMasterIdLst>
  <p:handoutMasterIdLst>
    <p:handoutMasterId r:id="rId43"/>
  </p:handoutMasterIdLst>
  <p:sldIdLst>
    <p:sldId id="376" r:id="rId6"/>
    <p:sldId id="407" r:id="rId7"/>
    <p:sldId id="409" r:id="rId8"/>
    <p:sldId id="410" r:id="rId9"/>
    <p:sldId id="411" r:id="rId10"/>
    <p:sldId id="412" r:id="rId11"/>
    <p:sldId id="413" r:id="rId12"/>
    <p:sldId id="415" r:id="rId13"/>
    <p:sldId id="416" r:id="rId14"/>
    <p:sldId id="417" r:id="rId15"/>
    <p:sldId id="419" r:id="rId16"/>
    <p:sldId id="422" r:id="rId17"/>
    <p:sldId id="424" r:id="rId18"/>
    <p:sldId id="425" r:id="rId19"/>
    <p:sldId id="426" r:id="rId20"/>
    <p:sldId id="427" r:id="rId21"/>
    <p:sldId id="428" r:id="rId22"/>
    <p:sldId id="429" r:id="rId23"/>
    <p:sldId id="430" r:id="rId24"/>
    <p:sldId id="431" r:id="rId25"/>
    <p:sldId id="432" r:id="rId26"/>
    <p:sldId id="433" r:id="rId27"/>
    <p:sldId id="434" r:id="rId28"/>
    <p:sldId id="435" r:id="rId29"/>
    <p:sldId id="436" r:id="rId30"/>
    <p:sldId id="370" r:id="rId31"/>
    <p:sldId id="371" r:id="rId32"/>
    <p:sldId id="349" r:id="rId33"/>
    <p:sldId id="391" r:id="rId34"/>
    <p:sldId id="374" r:id="rId35"/>
    <p:sldId id="442" r:id="rId36"/>
    <p:sldId id="443" r:id="rId37"/>
    <p:sldId id="444" r:id="rId38"/>
    <p:sldId id="373" r:id="rId39"/>
    <p:sldId id="392" r:id="rId40"/>
    <p:sldId id="38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8F8921-2E13-4B84-B5CA-D2E6B1C14E43}" v="123" dt="2024-04-29T13:02:13.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3" d="100"/>
          <a:sy n="93" d="100"/>
        </p:scale>
        <p:origin x="1272" y="30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l" sz="1400" b="0" i="0" baseline="0" dirty="0">
                <a:latin typeface="Nutmeg Headline" charset="0"/>
                <a:ea typeface="Nutmeg Headline" charset="0"/>
                <a:cs typeface="Nutmeg Headline" charset="0"/>
              </a:rPr>
              <a:t>Μέχρι το δέκα, πόσο έτοιμοι αισθάνεστε για το GDPR;</a:t>
            </a:r>
            <a:endParaRPr lang="en-US" sz="1400" b="0" i="0" dirty="0">
              <a:latin typeface="Nutmeg Headline" charset="0"/>
              <a:ea typeface="Nutmeg Headline" charset="0"/>
              <a:cs typeface="Nutmeg Headline" charset="0"/>
            </a:endParaRPr>
          </a:p>
        </c:rich>
      </c:tx>
      <c:layout>
        <c:manualLayout>
          <c:xMode val="edge"/>
          <c:yMode val="edge"/>
          <c:x val="0.26531398852921162"/>
          <c:y val="8.6485573593434728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753847898642301"/>
          <c:y val="0.14911016737866015"/>
          <c:w val="0.52535180341398635"/>
          <c:h val="0.67661045813234089"/>
        </c:manualLayout>
      </c:layout>
      <c:pieChart>
        <c:varyColors val="1"/>
        <c:ser>
          <c:idx val="0"/>
          <c:order val="0"/>
          <c:tx>
            <c:strRef>
              <c:f>Sheet1!$B$1</c:f>
              <c:strCache>
                <c:ptCount val="1"/>
                <c:pt idx="0">
                  <c:v>Πωλήσεις</c:v>
                </c:pt>
              </c:strCache>
            </c:strRef>
          </c:tx>
          <c:spPr>
            <a:solidFill>
              <a:srgbClr val="626FE6"/>
            </a:solidFill>
          </c:spPr>
          <c:dPt>
            <c:idx val="0"/>
            <c:bubble3D val="0"/>
            <c:spPr>
              <a:solidFill>
                <a:srgbClr val="FF585D"/>
              </a:solidFill>
              <a:ln w="19050">
                <a:solidFill>
                  <a:schemeClr val="lt1"/>
                </a:solid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3E2-4A72-9BEE-D900CC86F240}"/>
              </c:ext>
            </c:extLst>
          </c:dPt>
          <c:dPt>
            <c:idx val="1"/>
            <c:bubble3D val="0"/>
            <c:spPr>
              <a:solidFill>
                <a:srgbClr val="626FE6"/>
              </a:solidFill>
              <a:ln w="19050">
                <a:solidFill>
                  <a:schemeClr val="lt1"/>
                </a:solid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3E2-4A72-9BEE-D900CC86F240}"/>
              </c:ext>
            </c:extLst>
          </c:dPt>
          <c:dPt>
            <c:idx val="2"/>
            <c:bubble3D val="0"/>
            <c:spPr>
              <a:solidFill>
                <a:srgbClr val="47D7AC"/>
              </a:solidFill>
              <a:ln w="19050">
                <a:solidFill>
                  <a:schemeClr val="lt1"/>
                </a:solid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3E2-4A72-9BEE-D900CC86F240}"/>
              </c:ext>
            </c:extLst>
          </c:dPt>
          <c:dPt>
            <c:idx val="3"/>
            <c:bubble3D val="0"/>
            <c:spPr>
              <a:solidFill>
                <a:srgbClr val="4C4C4D"/>
              </a:solidFill>
              <a:ln w="19050">
                <a:solidFill>
                  <a:schemeClr val="lt1"/>
                </a:solid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3E2-4A72-9BEE-D900CC86F240}"/>
              </c:ext>
            </c:extLst>
          </c:dPt>
          <c:dLbls>
            <c:dLbl>
              <c:idx val="0"/>
              <c:showLegendKey val="0"/>
              <c:showVal val="0"/>
              <c:showCatName val="0"/>
              <c:showSerName val="0"/>
              <c:showPercent val="1"/>
              <c:showBubbleSize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3E2-4A72-9BEE-D900CC86F240}"/>
                </c:ext>
              </c:extLst>
            </c:dLbl>
            <c:dLbl>
              <c:idx val="1"/>
              <c:showLegendKey val="0"/>
              <c:showVal val="0"/>
              <c:showCatName val="0"/>
              <c:showSerName val="0"/>
              <c:showPercent val="1"/>
              <c:showBubbleSize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3E2-4A72-9BEE-D900CC86F240}"/>
                </c:ext>
              </c:extLst>
            </c:dLbl>
            <c:dLbl>
              <c:idx val="2"/>
              <c:showLegendKey val="0"/>
              <c:showVal val="0"/>
              <c:showCatName val="0"/>
              <c:showSerName val="0"/>
              <c:showPercent val="1"/>
              <c:showBubbleSize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3E2-4A72-9BEE-D900CC86F24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Sheet1!$A$2:$A$4</c:f>
              <c:strCache>
                <c:ptCount val="3"/>
                <c:pt idx="0">
                  <c:v>3 ή κάτω</c:v>
                </c:pt>
                <c:pt idx="1">
                  <c:v>Μεταξύ 4 και 7</c:v>
                </c:pt>
                <c:pt idx="2">
                  <c:v>8 και άνω</c:v>
                </c:pt>
              </c:strCache>
            </c:strRef>
          </c:cat>
          <c:val>
            <c:numRef>
              <c:f>Sheet1!$B$2:$B$4</c:f>
              <c:numCache>
                <c:formatCode>General</c:formatCode>
                <c:ptCount val="3"/>
                <c:pt idx="0">
                  <c:v>4</c:v>
                </c:pt>
                <c:pt idx="1">
                  <c:v>12</c:v>
                </c:pt>
                <c:pt idx="2">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3E2-4A72-9BEE-D900CC86F240}"/>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1000" b="0" i="0" u="none" strike="noStrike" kern="1200" baseline="0">
                <a:solidFill>
                  <a:schemeClr val="tx1">
                    <a:lumMod val="65000"/>
                    <a:lumOff val="35000"/>
                  </a:schemeClr>
                </a:solidFill>
                <a:latin typeface="Nutmeg Headline Book" charset="0"/>
                <a:ea typeface="Nutmeg Headline Book" charset="0"/>
                <a:cs typeface="Nutmeg Headline Book" charset="0"/>
              </a:defRPr>
            </a:pPr>
            <a:endParaRPr lang="en-US"/>
          </a:p>
        </c:txPr>
      </c:legendEntry>
      <c:layout>
        <c:manualLayout>
          <c:xMode val="edge"/>
          <c:yMode val="edge"/>
          <c:x val="0.21002543663523546"/>
          <c:y val="0.84398751611389677"/>
          <c:w val="0.60052525841677196"/>
          <c:h val="5.799550048021057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l" sz="2500" b="1">
                <a:latin typeface="Nutmeg Black" panose="00000900000000000000" pitchFamily="50" charset="0"/>
              </a:rPr>
              <a:t>Έχετε ολοκληρώσει μια εκτίμηση επιπτώσεων στην προστασία της ιδιωτικής ζωής (PIA);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Έχετε ολοκληρώσει μια αξιολόγηση παραβίασης της ιδιωτικής ζωής;</c:v>
                </c:pt>
              </c:strCache>
            </c:strRef>
          </c:tx>
          <c:spPr>
            <a:solidFill>
              <a:srgbClr val="FF585D"/>
            </a:solidFill>
          </c:spPr>
          <c:dPt>
            <c:idx val="0"/>
            <c:bubble3D val="0"/>
            <c:spPr>
              <a:solidFill>
                <a:srgbClr val="47D7AC"/>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9AF-412F-839D-AFB388BCDFBF}"/>
              </c:ext>
            </c:extLst>
          </c:dPt>
          <c:dPt>
            <c:idx val="1"/>
            <c:bubble3D val="0"/>
            <c:spPr>
              <a:solidFill>
                <a:srgbClr val="FF585D"/>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9AF-412F-839D-AFB388BCDFBF}"/>
              </c:ext>
            </c:extLst>
          </c:dPt>
          <c:dPt>
            <c:idx val="2"/>
            <c:bubble3D val="0"/>
            <c:spPr>
              <a:solidFill>
                <a:srgbClr val="05C3DE"/>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9AF-412F-839D-AFB388BCDFB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Sheet1!$A$2:$A$4</c:f>
              <c:strCache>
                <c:ptCount val="3"/>
                <c:pt idx="0">
                  <c:v>Ναι</c:v>
                </c:pt>
                <c:pt idx="1">
                  <c:v>Όχι</c:v>
                </c:pt>
                <c:pt idx="2">
                  <c:v>Αβέβαιος</c:v>
                </c:pt>
              </c:strCache>
            </c:strRef>
          </c:cat>
          <c:val>
            <c:numRef>
              <c:f>Sheet1!$B$2:$B$4</c:f>
              <c:numCache>
                <c:formatCode>General</c:formatCode>
                <c:ptCount val="3"/>
                <c:pt idx="0">
                  <c:v>21</c:v>
                </c:pt>
                <c:pt idx="1">
                  <c:v>69</c:v>
                </c:pt>
                <c:pt idx="2">
                  <c:v>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9AF-412F-839D-AFB388BCDFB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Nutmeg Light" panose="00000300000000000000" pitchFamily="50" charset="0"/>
              <a:ea typeface="+mn-ea"/>
              <a:cs typeface="+mn-cs"/>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3326200468302"/>
          <c:y val="3.0779064923962918E-2"/>
          <c:w val="0.50871188500043696"/>
          <c:h val="0.81022359251493381"/>
        </c:manualLayout>
      </c:layout>
      <c:pieChart>
        <c:varyColors val="1"/>
        <c:ser>
          <c:idx val="0"/>
          <c:order val="0"/>
          <c:tx>
            <c:strRef>
              <c:f>Sheet1!$B$1</c:f>
              <c:strCache>
                <c:ptCount val="1"/>
                <c:pt idx="0">
                  <c:v>Στήλη1</c:v>
                </c:pt>
              </c:strCache>
            </c:strRef>
          </c:tx>
          <c:dPt>
            <c:idx val="0"/>
            <c:bubble3D val="0"/>
            <c:spPr>
              <a:solidFill>
                <a:srgbClr val="47D7AC"/>
              </a:solidFill>
              <a:ln>
                <a:noFill/>
              </a:ln>
              <a:effectLst>
                <a:outerShdw blurRad="63500" sx="102000" sy="102000" algn="ctr" rotWithShape="0">
                  <a:prstClr val="black">
                    <a:alpha val="20000"/>
                  </a:prstClr>
                </a:outerShdw>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4CE-41ED-8B8B-1D295853AB82}"/>
              </c:ext>
            </c:extLst>
          </c:dPt>
          <c:dPt>
            <c:idx val="1"/>
            <c:bubble3D val="0"/>
            <c:spPr>
              <a:solidFill>
                <a:srgbClr val="FF585D"/>
              </a:solidFill>
              <a:ln>
                <a:noFill/>
              </a:ln>
              <a:effectLst>
                <a:outerShdw blurRad="63500" sx="102000" sy="102000" algn="ctr" rotWithShape="0">
                  <a:prstClr val="black">
                    <a:alpha val="20000"/>
                  </a:prstClr>
                </a:outerShdw>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4CE-41ED-8B8B-1D295853AB82}"/>
              </c:ext>
            </c:extLst>
          </c:dPt>
          <c:dPt>
            <c:idx val="2"/>
            <c:bubble3D val="0"/>
            <c:spPr>
              <a:solidFill>
                <a:srgbClr val="4C4C4D"/>
              </a:solidFill>
              <a:ln>
                <a:noFill/>
              </a:ln>
              <a:effectLst>
                <a:outerShdw blurRad="63500" sx="102000" sy="102000" algn="ctr" rotWithShape="0">
                  <a:prstClr val="black">
                    <a:alpha val="20000"/>
                  </a:prstClr>
                </a:outerShdw>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4CE-41ED-8B8B-1D295853AB82}"/>
              </c:ext>
            </c:extLst>
          </c:dPt>
          <c:dPt>
            <c:idx val="3"/>
            <c:bubble3D val="0"/>
            <c:spPr>
              <a:solidFill>
                <a:srgbClr val="ECE81A"/>
              </a:solidFill>
              <a:ln>
                <a:noFill/>
              </a:ln>
              <a:effectLst>
                <a:outerShdw blurRad="63500" sx="102000" sy="102000" algn="ctr" rotWithShape="0">
                  <a:prstClr val="black">
                    <a:alpha val="20000"/>
                  </a:prstClr>
                </a:outerShdw>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4CE-41ED-8B8B-1D295853AB82}"/>
              </c:ext>
            </c:extLst>
          </c:dPt>
          <c:dPt>
            <c:idx val="4"/>
            <c:bubble3D val="0"/>
            <c:spPr>
              <a:solidFill>
                <a:srgbClr val="626FE6"/>
              </a:solidFill>
              <a:ln>
                <a:noFill/>
              </a:ln>
              <a:effectLst>
                <a:outerShdw blurRad="63500" sx="102000" sy="102000" algn="ctr" rotWithShape="0">
                  <a:prstClr val="black">
                    <a:alpha val="20000"/>
                  </a:prstClr>
                </a:outerShdw>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4CE-41ED-8B8B-1D295853AB82}"/>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4CE-41ED-8B8B-1D295853AB82}"/>
                </c:ext>
              </c:extLst>
            </c:dLbl>
            <c:dLbl>
              <c:idx val="1"/>
              <c:layout>
                <c:manualLayout>
                  <c:x val="-0.17193207518765641"/>
                  <c:y val="-1.5434181261065816E-16"/>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94CE-41ED-8B8B-1D295853AB82}"/>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4CE-41ED-8B8B-1D295853AB82}"/>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4CE-41ED-8B8B-1D295853AB82}"/>
                </c:ext>
              </c:extLst>
            </c:dLbl>
            <c:dLbl>
              <c:idx val="4"/>
              <c:layout>
                <c:manualLayout>
                  <c:x val="3.5751034460940953E-2"/>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9-94CE-41ED-8B8B-1D295853AB82}"/>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Sheet1!$A$2:$A$6</c:f>
              <c:strCache>
                <c:ptCount val="5"/>
                <c:pt idx="0">
                  <c:v>Κακοί κωδικοί πρόσβασης</c:v>
                </c:pt>
                <c:pt idx="1">
                  <c:v>Αδύναμη απομακρυσμένη πρόσβαση</c:v>
                </c:pt>
                <c:pt idx="2">
                  <c:v>Μη επιδιορθωμένα ελαττώματα</c:v>
                </c:pt>
                <c:pt idx="3">
                  <c:v>Εσφαλμένες ρυθμίσεις παραμέτρων</c:v>
                </c:pt>
                <c:pt idx="4">
                  <c:v>Κακόβουλο Insider</c:v>
                </c:pt>
              </c:strCache>
            </c:strRef>
          </c:cat>
          <c:val>
            <c:numRef>
              <c:f>Sheet1!$B$2:$B$6</c:f>
              <c:numCache>
                <c:formatCode>General</c:formatCode>
                <c:ptCount val="5"/>
                <c:pt idx="0">
                  <c:v>28</c:v>
                </c:pt>
                <c:pt idx="1">
                  <c:v>28</c:v>
                </c:pt>
                <c:pt idx="2">
                  <c:v>15</c:v>
                </c:pt>
                <c:pt idx="3">
                  <c:v>8</c:v>
                </c:pt>
                <c:pt idx="4">
                  <c:v>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4CE-41ED-8B8B-1D295853AB82}"/>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39.png"/></Relationships>
</file>

<file path=ppt/diagrams/_rels/data4.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6" Type="http://schemas.openxmlformats.org/officeDocument/2006/relationships/image" Target="../media/image63.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diagrams/_rels/drawing2.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6" Type="http://schemas.openxmlformats.org/officeDocument/2006/relationships/image" Target="../media/image63.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C5533B-C85B-4562-8F4B-3C730E3CC519}"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11F32185-DE5E-4240-A5E6-2713AB4658F2}">
      <dgm:prSet phldrT="[Text]" custT="1"/>
      <dgm:spPr>
        <a:solidFill>
          <a:srgbClr val="FF585D"/>
        </a:solidFill>
      </dgm:spPr>
      <dgm:t>
        <a:bodyPr/>
        <a:lstStyle/>
        <a:p>
          <a:r>
            <a:rPr lang="el" sz="2400">
              <a:solidFill>
                <a:schemeClr val="bg1"/>
              </a:solidFill>
              <a:latin typeface="Nutmeg Headline" panose="00000500000000000000" pitchFamily="50" charset="0"/>
              <a:cs typeface="Arial"/>
            </a:rPr>
            <a:t>Άρθρο 5</a:t>
          </a:r>
        </a:p>
      </dgm:t>
    </dgm:pt>
    <dgm:pt modelId="{49C70153-949D-45B8-A87F-23DADE7F2213}" type="parTrans" cxnId="{B107F704-FC81-4420-8CE4-AFF4DC4CE070}">
      <dgm:prSet/>
      <dgm:spPr/>
      <dgm:t>
        <a:bodyPr/>
        <a:lstStyle/>
        <a:p>
          <a:endParaRPr lang="en-GB" sz="2400">
            <a:latin typeface="Nutmeg Headline" panose="00000500000000000000" pitchFamily="50" charset="0"/>
          </a:endParaRPr>
        </a:p>
      </dgm:t>
    </dgm:pt>
    <dgm:pt modelId="{5881D462-8B27-4022-BD24-D5F5F31BB7E1}" type="sibTrans" cxnId="{B107F704-FC81-4420-8CE4-AFF4DC4CE070}">
      <dgm:prSet/>
      <dgm:spPr/>
      <dgm:t>
        <a:bodyPr/>
        <a:lstStyle/>
        <a:p>
          <a:endParaRPr lang="en-GB" sz="2400">
            <a:latin typeface="Nutmeg Headline" panose="00000500000000000000" pitchFamily="50" charset="0"/>
          </a:endParaRPr>
        </a:p>
      </dgm:t>
    </dgm:pt>
    <dgm:pt modelId="{092A9090-51D9-488A-9E30-F8D82C2C1699}">
      <dgm:prSet phldrT="[Text]" custT="1"/>
      <dgm:spPr>
        <a:solidFill>
          <a:srgbClr val="FF585D"/>
        </a:solidFill>
      </dgm:spPr>
      <dgm:t>
        <a:bodyPr/>
        <a:lstStyle/>
        <a:p>
          <a:r>
            <a:rPr lang="el" sz="1200">
              <a:solidFill>
                <a:schemeClr val="bg1"/>
              </a:solidFill>
              <a:latin typeface="Nutmeg Headline" panose="00000500000000000000" pitchFamily="50" charset="0"/>
              <a:cs typeface="Arial"/>
            </a:rPr>
            <a:t>Επαρκής, σχετική και περιορισμένη</a:t>
          </a:r>
        </a:p>
      </dgm:t>
    </dgm:pt>
    <dgm:pt modelId="{26C5CF79-B0C7-45FB-8311-AFB1A14228C6}" type="parTrans" cxnId="{A82D539F-98ED-478D-93AD-8D7D721A2DE4}">
      <dgm:prSet custT="1"/>
      <dgm:spPr>
        <a:ln>
          <a:solidFill>
            <a:schemeClr val="bg2">
              <a:lumMod val="75000"/>
            </a:schemeClr>
          </a:solidFill>
        </a:ln>
      </dgm:spPr>
      <dgm:t>
        <a:bodyPr/>
        <a:lstStyle/>
        <a:p>
          <a:endParaRPr lang="en-GB" sz="700">
            <a:latin typeface="Nutmeg Headline" panose="00000500000000000000" pitchFamily="50" charset="0"/>
          </a:endParaRPr>
        </a:p>
      </dgm:t>
    </dgm:pt>
    <dgm:pt modelId="{6FC18252-6BC4-4920-B560-FB80F83CC105}" type="sibTrans" cxnId="{A82D539F-98ED-478D-93AD-8D7D721A2DE4}">
      <dgm:prSet/>
      <dgm:spPr/>
      <dgm:t>
        <a:bodyPr/>
        <a:lstStyle/>
        <a:p>
          <a:endParaRPr lang="en-GB" sz="2400">
            <a:latin typeface="Nutmeg Headline" panose="00000500000000000000" pitchFamily="50" charset="0"/>
          </a:endParaRPr>
        </a:p>
      </dgm:t>
    </dgm:pt>
    <dgm:pt modelId="{8CFF8D0B-7DE6-49FC-9C7C-C5040BBEE7F1}">
      <dgm:prSet phldrT="[Text]" custT="1"/>
      <dgm:spPr>
        <a:solidFill>
          <a:srgbClr val="FF585D"/>
        </a:solidFill>
      </dgm:spPr>
      <dgm:t>
        <a:bodyPr/>
        <a:lstStyle/>
        <a:p>
          <a:r>
            <a:rPr lang="el" sz="1200">
              <a:solidFill>
                <a:schemeClr val="bg1"/>
              </a:solidFill>
              <a:latin typeface="Nutmeg Headline" panose="00000500000000000000" pitchFamily="50" charset="0"/>
              <a:cs typeface="Arial"/>
            </a:rPr>
            <a:t>Ακριβής</a:t>
          </a:r>
        </a:p>
      </dgm:t>
    </dgm:pt>
    <dgm:pt modelId="{D7F7D62A-9C2A-495B-8D9C-C0970FC9B5BE}" type="parTrans" cxnId="{9A0E9ED4-D954-4E85-8645-9FB8076AC0FF}">
      <dgm:prSet custT="1"/>
      <dgm:spPr>
        <a:ln>
          <a:solidFill>
            <a:schemeClr val="bg2">
              <a:lumMod val="75000"/>
            </a:schemeClr>
          </a:solidFill>
        </a:ln>
      </dgm:spPr>
      <dgm:t>
        <a:bodyPr/>
        <a:lstStyle/>
        <a:p>
          <a:endParaRPr lang="en-GB" sz="700">
            <a:latin typeface="Nutmeg Headline" panose="00000500000000000000" pitchFamily="50" charset="0"/>
          </a:endParaRPr>
        </a:p>
      </dgm:t>
    </dgm:pt>
    <dgm:pt modelId="{80462F92-A840-499E-A52D-144EA9ECA18D}" type="sibTrans" cxnId="{9A0E9ED4-D954-4E85-8645-9FB8076AC0FF}">
      <dgm:prSet/>
      <dgm:spPr/>
      <dgm:t>
        <a:bodyPr/>
        <a:lstStyle/>
        <a:p>
          <a:endParaRPr lang="en-GB" sz="2400">
            <a:latin typeface="Nutmeg Headline" panose="00000500000000000000" pitchFamily="50" charset="0"/>
          </a:endParaRPr>
        </a:p>
      </dgm:t>
    </dgm:pt>
    <dgm:pt modelId="{DC6F8B71-A732-4A40-8ECD-26928DC73F1A}">
      <dgm:prSet phldrT="[Text]" custT="1"/>
      <dgm:spPr>
        <a:solidFill>
          <a:srgbClr val="FF585D"/>
        </a:solidFill>
      </dgm:spPr>
      <dgm:t>
        <a:bodyPr/>
        <a:lstStyle/>
        <a:p>
          <a:r>
            <a:rPr lang="el" sz="1100" dirty="0">
              <a:solidFill>
                <a:schemeClr val="bg1"/>
              </a:solidFill>
              <a:latin typeface="Nutmeg Headline" panose="00000500000000000000" pitchFamily="50" charset="0"/>
              <a:cs typeface="Arial"/>
            </a:rPr>
            <a:t>Διατηρούνται υπό μορφή που επιτρέπει την εξακρίβωση της ταυτότητάς τους όχι περισσότερο από όσο είναι αναγκαίο</a:t>
          </a:r>
        </a:p>
      </dgm:t>
    </dgm:pt>
    <dgm:pt modelId="{FBED619D-C294-4334-8B15-B31B553ACD6A}" type="parTrans" cxnId="{E2B1A424-69BC-4024-B52C-1E2A7F3691A2}">
      <dgm:prSet custT="1"/>
      <dgm:spPr>
        <a:ln>
          <a:solidFill>
            <a:schemeClr val="bg2">
              <a:lumMod val="75000"/>
            </a:schemeClr>
          </a:solidFill>
        </a:ln>
      </dgm:spPr>
      <dgm:t>
        <a:bodyPr/>
        <a:lstStyle/>
        <a:p>
          <a:endParaRPr lang="en-GB" sz="700">
            <a:latin typeface="Nutmeg Headline" panose="00000500000000000000" pitchFamily="50" charset="0"/>
          </a:endParaRPr>
        </a:p>
      </dgm:t>
    </dgm:pt>
    <dgm:pt modelId="{145DE01A-F524-4F98-9CB0-8A765FBF6B0A}" type="sibTrans" cxnId="{E2B1A424-69BC-4024-B52C-1E2A7F3691A2}">
      <dgm:prSet/>
      <dgm:spPr/>
      <dgm:t>
        <a:bodyPr/>
        <a:lstStyle/>
        <a:p>
          <a:endParaRPr lang="en-GB" sz="2400">
            <a:latin typeface="Nutmeg Headline" panose="00000500000000000000" pitchFamily="50" charset="0"/>
          </a:endParaRPr>
        </a:p>
      </dgm:t>
    </dgm:pt>
    <dgm:pt modelId="{BB9DFDD5-A523-40E1-9339-399BC2A1020A}">
      <dgm:prSet phldrT="[Text]" custT="1"/>
      <dgm:spPr>
        <a:solidFill>
          <a:srgbClr val="FF585D"/>
        </a:solidFill>
      </dgm:spPr>
      <dgm:t>
        <a:bodyPr/>
        <a:lstStyle/>
        <a:p>
          <a:r>
            <a:rPr lang="el" sz="1200">
              <a:solidFill>
                <a:schemeClr val="bg1"/>
              </a:solidFill>
              <a:latin typeface="Nutmeg Headline" panose="00000500000000000000" pitchFamily="50" charset="0"/>
              <a:cs typeface="Arial"/>
            </a:rPr>
            <a:t>Εξασφαλίστε την κατάλληλη ασφάλεια</a:t>
          </a:r>
        </a:p>
      </dgm:t>
    </dgm:pt>
    <dgm:pt modelId="{C50B8E71-F629-4C22-ABE2-90E18895F15F}" type="parTrans" cxnId="{A4A49394-37FF-4900-B3D2-394D31098630}">
      <dgm:prSet custT="1"/>
      <dgm:spPr>
        <a:ln>
          <a:solidFill>
            <a:schemeClr val="bg2">
              <a:lumMod val="75000"/>
            </a:schemeClr>
          </a:solidFill>
        </a:ln>
      </dgm:spPr>
      <dgm:t>
        <a:bodyPr/>
        <a:lstStyle/>
        <a:p>
          <a:endParaRPr lang="en-GB" sz="700">
            <a:latin typeface="Nutmeg Headline" panose="00000500000000000000" pitchFamily="50" charset="0"/>
          </a:endParaRPr>
        </a:p>
      </dgm:t>
    </dgm:pt>
    <dgm:pt modelId="{72672B98-0E18-4C3D-9F1F-35C1838848C2}" type="sibTrans" cxnId="{A4A49394-37FF-4900-B3D2-394D31098630}">
      <dgm:prSet/>
      <dgm:spPr/>
      <dgm:t>
        <a:bodyPr/>
        <a:lstStyle/>
        <a:p>
          <a:endParaRPr lang="en-GB" sz="2400">
            <a:latin typeface="Nutmeg Headline" panose="00000500000000000000" pitchFamily="50" charset="0"/>
          </a:endParaRPr>
        </a:p>
      </dgm:t>
    </dgm:pt>
    <dgm:pt modelId="{E0FD73B3-3549-4FB5-8F46-AEE91696CF58}">
      <dgm:prSet phldrT="[Text]" custT="1"/>
      <dgm:spPr>
        <a:solidFill>
          <a:srgbClr val="FF585D"/>
        </a:solidFill>
      </dgm:spPr>
      <dgm:t>
        <a:bodyPr/>
        <a:lstStyle/>
        <a:p>
          <a:r>
            <a:rPr lang="el" sz="1200">
              <a:solidFill>
                <a:schemeClr val="bg1"/>
              </a:solidFill>
              <a:latin typeface="Nutmeg Headline" panose="00000500000000000000" pitchFamily="50" charset="0"/>
              <a:cs typeface="Arial"/>
            </a:rPr>
            <a:t>Καθορισμένοι, ρητοί και νόμιμοι σκοποί</a:t>
          </a:r>
        </a:p>
      </dgm:t>
    </dgm:pt>
    <dgm:pt modelId="{34883512-0F05-43EF-B816-3B554CC60BE4}" type="parTrans" cxnId="{6E968EEF-CA4B-4F7E-B679-E97D4E14B56F}">
      <dgm:prSet custT="1"/>
      <dgm:spPr>
        <a:ln>
          <a:solidFill>
            <a:schemeClr val="bg2">
              <a:lumMod val="75000"/>
            </a:schemeClr>
          </a:solidFill>
        </a:ln>
      </dgm:spPr>
      <dgm:t>
        <a:bodyPr/>
        <a:lstStyle/>
        <a:p>
          <a:endParaRPr lang="en-GB" sz="700">
            <a:latin typeface="Nutmeg Headline" panose="00000500000000000000" pitchFamily="50" charset="0"/>
          </a:endParaRPr>
        </a:p>
      </dgm:t>
    </dgm:pt>
    <dgm:pt modelId="{60790B28-E3BA-40A6-BAD6-3B9597E9831D}" type="sibTrans" cxnId="{6E968EEF-CA4B-4F7E-B679-E97D4E14B56F}">
      <dgm:prSet/>
      <dgm:spPr/>
      <dgm:t>
        <a:bodyPr/>
        <a:lstStyle/>
        <a:p>
          <a:endParaRPr lang="en-GB" sz="2400">
            <a:latin typeface="Nutmeg Headline" panose="00000500000000000000" pitchFamily="50" charset="0"/>
          </a:endParaRPr>
        </a:p>
      </dgm:t>
    </dgm:pt>
    <dgm:pt modelId="{BBB1143E-C5E1-4469-8301-A8F7A230ED55}">
      <dgm:prSet phldrT="[Text]" custT="1"/>
      <dgm:spPr>
        <a:solidFill>
          <a:srgbClr val="FF585D"/>
        </a:solidFill>
      </dgm:spPr>
      <dgm:t>
        <a:bodyPr/>
        <a:lstStyle/>
        <a:p>
          <a:r>
            <a:rPr lang="el" sz="1200">
              <a:solidFill>
                <a:schemeClr val="bg1"/>
              </a:solidFill>
              <a:latin typeface="Nutmeg Headline" panose="00000500000000000000" pitchFamily="50" charset="0"/>
              <a:cs typeface="Arial"/>
            </a:rPr>
            <a:t>Επεξεργάζεται νόμιμα, δίκαια με διαφανή τρόπο</a:t>
          </a:r>
        </a:p>
      </dgm:t>
    </dgm:pt>
    <dgm:pt modelId="{91EEE649-4E56-4F9B-AE8A-5C32CFBDA66A}" type="parTrans" cxnId="{7C196C98-CB3A-4B57-99F1-5105FCC0055A}">
      <dgm:prSet custT="1"/>
      <dgm:spPr>
        <a:ln>
          <a:solidFill>
            <a:schemeClr val="bg2">
              <a:lumMod val="75000"/>
            </a:schemeClr>
          </a:solidFill>
        </a:ln>
      </dgm:spPr>
      <dgm:t>
        <a:bodyPr/>
        <a:lstStyle/>
        <a:p>
          <a:endParaRPr lang="en-GB" sz="700">
            <a:latin typeface="Nutmeg Headline" panose="00000500000000000000" pitchFamily="50" charset="0"/>
          </a:endParaRPr>
        </a:p>
      </dgm:t>
    </dgm:pt>
    <dgm:pt modelId="{8178FC4C-6211-43C2-B179-5D30C4C0852D}" type="sibTrans" cxnId="{7C196C98-CB3A-4B57-99F1-5105FCC0055A}">
      <dgm:prSet/>
      <dgm:spPr/>
      <dgm:t>
        <a:bodyPr/>
        <a:lstStyle/>
        <a:p>
          <a:endParaRPr lang="en-GB" sz="2400">
            <a:latin typeface="Nutmeg Headline" panose="00000500000000000000" pitchFamily="50" charset="0"/>
          </a:endParaRPr>
        </a:p>
      </dgm:t>
    </dgm:pt>
    <dgm:pt modelId="{1B2D811A-5EBE-4AF8-B7B3-4B2C071D9E81}" type="pres">
      <dgm:prSet presAssocID="{E9C5533B-C85B-4562-8F4B-3C730E3CC519}" presName="cycle" presStyleCnt="0">
        <dgm:presLayoutVars>
          <dgm:chMax val="1"/>
          <dgm:dir/>
          <dgm:animLvl val="ctr"/>
          <dgm:resizeHandles val="exact"/>
        </dgm:presLayoutVars>
      </dgm:prSet>
      <dgm:spPr/>
    </dgm:pt>
    <dgm:pt modelId="{896126B1-C1D6-4425-A62F-E43641753E2F}" type="pres">
      <dgm:prSet presAssocID="{11F32185-DE5E-4240-A5E6-2713AB4658F2}" presName="centerShape" presStyleLbl="node0" presStyleIdx="0" presStyleCnt="1" custScaleX="133690" custScaleY="127280"/>
      <dgm:spPr/>
    </dgm:pt>
    <dgm:pt modelId="{4CEFB03D-C9D8-4407-997A-4CDB6A3A227D}" type="pres">
      <dgm:prSet presAssocID="{91EEE649-4E56-4F9B-AE8A-5C32CFBDA66A}" presName="Name9" presStyleLbl="parChTrans1D2" presStyleIdx="0" presStyleCnt="6"/>
      <dgm:spPr/>
    </dgm:pt>
    <dgm:pt modelId="{DCE28D82-7871-4C30-8C09-9D18DD434F87}" type="pres">
      <dgm:prSet presAssocID="{91EEE649-4E56-4F9B-AE8A-5C32CFBDA66A}" presName="connTx" presStyleLbl="parChTrans1D2" presStyleIdx="0" presStyleCnt="6"/>
      <dgm:spPr/>
    </dgm:pt>
    <dgm:pt modelId="{84296D0A-0765-462F-AD9C-EF4A94AF62B6}" type="pres">
      <dgm:prSet presAssocID="{BBB1143E-C5E1-4469-8301-A8F7A230ED55}" presName="node" presStyleLbl="node1" presStyleIdx="0" presStyleCnt="6">
        <dgm:presLayoutVars>
          <dgm:bulletEnabled val="1"/>
        </dgm:presLayoutVars>
      </dgm:prSet>
      <dgm:spPr/>
    </dgm:pt>
    <dgm:pt modelId="{CEABB38C-0093-4937-A296-977DBF006173}" type="pres">
      <dgm:prSet presAssocID="{34883512-0F05-43EF-B816-3B554CC60BE4}" presName="Name9" presStyleLbl="parChTrans1D2" presStyleIdx="1" presStyleCnt="6"/>
      <dgm:spPr/>
    </dgm:pt>
    <dgm:pt modelId="{DE62C68B-4D26-4A71-8A0B-ACA517DAD3B7}" type="pres">
      <dgm:prSet presAssocID="{34883512-0F05-43EF-B816-3B554CC60BE4}" presName="connTx" presStyleLbl="parChTrans1D2" presStyleIdx="1" presStyleCnt="6"/>
      <dgm:spPr/>
    </dgm:pt>
    <dgm:pt modelId="{13F763E1-C44A-4FDB-9993-DF01DB89C3B5}" type="pres">
      <dgm:prSet presAssocID="{E0FD73B3-3549-4FB5-8F46-AEE91696CF58}" presName="node" presStyleLbl="node1" presStyleIdx="1" presStyleCnt="6">
        <dgm:presLayoutVars>
          <dgm:bulletEnabled val="1"/>
        </dgm:presLayoutVars>
      </dgm:prSet>
      <dgm:spPr/>
    </dgm:pt>
    <dgm:pt modelId="{969459C5-C43B-4056-925F-12C89F093AF6}" type="pres">
      <dgm:prSet presAssocID="{26C5CF79-B0C7-45FB-8311-AFB1A14228C6}" presName="Name9" presStyleLbl="parChTrans1D2" presStyleIdx="2" presStyleCnt="6"/>
      <dgm:spPr/>
    </dgm:pt>
    <dgm:pt modelId="{16D5C718-F6F2-4848-9C89-8AAE40CCE6C4}" type="pres">
      <dgm:prSet presAssocID="{26C5CF79-B0C7-45FB-8311-AFB1A14228C6}" presName="connTx" presStyleLbl="parChTrans1D2" presStyleIdx="2" presStyleCnt="6"/>
      <dgm:spPr/>
    </dgm:pt>
    <dgm:pt modelId="{28086B67-A7B2-4F48-B0BF-B4E04A832A85}" type="pres">
      <dgm:prSet presAssocID="{092A9090-51D9-488A-9E30-F8D82C2C1699}" presName="node" presStyleLbl="node1" presStyleIdx="2" presStyleCnt="6">
        <dgm:presLayoutVars>
          <dgm:bulletEnabled val="1"/>
        </dgm:presLayoutVars>
      </dgm:prSet>
      <dgm:spPr/>
    </dgm:pt>
    <dgm:pt modelId="{C179A3F1-7109-4197-AD24-B62EBEBC1219}" type="pres">
      <dgm:prSet presAssocID="{D7F7D62A-9C2A-495B-8D9C-C0970FC9B5BE}" presName="Name9" presStyleLbl="parChTrans1D2" presStyleIdx="3" presStyleCnt="6"/>
      <dgm:spPr/>
    </dgm:pt>
    <dgm:pt modelId="{07093F21-CCC7-441E-9E1F-AB1206537B99}" type="pres">
      <dgm:prSet presAssocID="{D7F7D62A-9C2A-495B-8D9C-C0970FC9B5BE}" presName="connTx" presStyleLbl="parChTrans1D2" presStyleIdx="3" presStyleCnt="6"/>
      <dgm:spPr/>
    </dgm:pt>
    <dgm:pt modelId="{206842B6-A59E-467D-866E-E43D45E374B7}" type="pres">
      <dgm:prSet presAssocID="{8CFF8D0B-7DE6-49FC-9C7C-C5040BBEE7F1}" presName="node" presStyleLbl="node1" presStyleIdx="3" presStyleCnt="6">
        <dgm:presLayoutVars>
          <dgm:bulletEnabled val="1"/>
        </dgm:presLayoutVars>
      </dgm:prSet>
      <dgm:spPr/>
    </dgm:pt>
    <dgm:pt modelId="{B54D9ADA-06D2-4B97-8065-7D16E67B9073}" type="pres">
      <dgm:prSet presAssocID="{FBED619D-C294-4334-8B15-B31B553ACD6A}" presName="Name9" presStyleLbl="parChTrans1D2" presStyleIdx="4" presStyleCnt="6"/>
      <dgm:spPr/>
    </dgm:pt>
    <dgm:pt modelId="{0775CDAC-B0DE-41EE-97D8-30A991069E24}" type="pres">
      <dgm:prSet presAssocID="{FBED619D-C294-4334-8B15-B31B553ACD6A}" presName="connTx" presStyleLbl="parChTrans1D2" presStyleIdx="4" presStyleCnt="6"/>
      <dgm:spPr/>
    </dgm:pt>
    <dgm:pt modelId="{97BE27A8-0FB8-46EE-BDB3-7FEE7ECA1F6A}" type="pres">
      <dgm:prSet presAssocID="{DC6F8B71-A732-4A40-8ECD-26928DC73F1A}" presName="node" presStyleLbl="node1" presStyleIdx="4" presStyleCnt="6">
        <dgm:presLayoutVars>
          <dgm:bulletEnabled val="1"/>
        </dgm:presLayoutVars>
      </dgm:prSet>
      <dgm:spPr/>
    </dgm:pt>
    <dgm:pt modelId="{5B2ACE07-B8B3-4F26-8E3B-23FD38DAC73B}" type="pres">
      <dgm:prSet presAssocID="{C50B8E71-F629-4C22-ABE2-90E18895F15F}" presName="Name9" presStyleLbl="parChTrans1D2" presStyleIdx="5" presStyleCnt="6"/>
      <dgm:spPr/>
    </dgm:pt>
    <dgm:pt modelId="{B4F02023-26C1-40EA-9073-5514E19FFBC7}" type="pres">
      <dgm:prSet presAssocID="{C50B8E71-F629-4C22-ABE2-90E18895F15F}" presName="connTx" presStyleLbl="parChTrans1D2" presStyleIdx="5" presStyleCnt="6"/>
      <dgm:spPr/>
    </dgm:pt>
    <dgm:pt modelId="{D0275607-6AB0-44A4-818E-51ACCCBAAE06}" type="pres">
      <dgm:prSet presAssocID="{BB9DFDD5-A523-40E1-9339-399BC2A1020A}" presName="node" presStyleLbl="node1" presStyleIdx="5" presStyleCnt="6" custRadScaleRad="100768" custRadScaleInc="-3341">
        <dgm:presLayoutVars>
          <dgm:bulletEnabled val="1"/>
        </dgm:presLayoutVars>
      </dgm:prSet>
      <dgm:spPr/>
    </dgm:pt>
  </dgm:ptLst>
  <dgm:cxnLst>
    <dgm:cxn modelId="{C6DB5F03-3AF9-47D3-A4C7-56BCE4C5B7A8}" type="presOf" srcId="{FBED619D-C294-4334-8B15-B31B553ACD6A}" destId="{B54D9ADA-06D2-4B97-8065-7D16E67B9073}" srcOrd="0" destOrd="0" presId="urn:microsoft.com/office/officeart/2005/8/layout/radial1"/>
    <dgm:cxn modelId="{B107F704-FC81-4420-8CE4-AFF4DC4CE070}" srcId="{E9C5533B-C85B-4562-8F4B-3C730E3CC519}" destId="{11F32185-DE5E-4240-A5E6-2713AB4658F2}" srcOrd="0" destOrd="0" parTransId="{49C70153-949D-45B8-A87F-23DADE7F2213}" sibTransId="{5881D462-8B27-4022-BD24-D5F5F31BB7E1}"/>
    <dgm:cxn modelId="{83425E0F-7A2F-49CD-8F8F-BB964D475A9A}" type="presOf" srcId="{E0FD73B3-3549-4FB5-8F46-AEE91696CF58}" destId="{13F763E1-C44A-4FDB-9993-DF01DB89C3B5}" srcOrd="0" destOrd="0" presId="urn:microsoft.com/office/officeart/2005/8/layout/radial1"/>
    <dgm:cxn modelId="{E78BC520-2111-455E-B6B2-0EBA50A30127}" type="presOf" srcId="{91EEE649-4E56-4F9B-AE8A-5C32CFBDA66A}" destId="{4CEFB03D-C9D8-4407-997A-4CDB6A3A227D}" srcOrd="0" destOrd="0" presId="urn:microsoft.com/office/officeart/2005/8/layout/radial1"/>
    <dgm:cxn modelId="{BD8E7024-F408-4FF2-9AE1-8F99F43D7015}" type="presOf" srcId="{C50B8E71-F629-4C22-ABE2-90E18895F15F}" destId="{5B2ACE07-B8B3-4F26-8E3B-23FD38DAC73B}" srcOrd="0" destOrd="0" presId="urn:microsoft.com/office/officeart/2005/8/layout/radial1"/>
    <dgm:cxn modelId="{E2B1A424-69BC-4024-B52C-1E2A7F3691A2}" srcId="{11F32185-DE5E-4240-A5E6-2713AB4658F2}" destId="{DC6F8B71-A732-4A40-8ECD-26928DC73F1A}" srcOrd="4" destOrd="0" parTransId="{FBED619D-C294-4334-8B15-B31B553ACD6A}" sibTransId="{145DE01A-F524-4F98-9CB0-8A765FBF6B0A}"/>
    <dgm:cxn modelId="{C1AA812A-5EB8-4708-9CC6-B28639CFA57D}" type="presOf" srcId="{11F32185-DE5E-4240-A5E6-2713AB4658F2}" destId="{896126B1-C1D6-4425-A62F-E43641753E2F}" srcOrd="0" destOrd="0" presId="urn:microsoft.com/office/officeart/2005/8/layout/radial1"/>
    <dgm:cxn modelId="{0A78C934-79EA-4745-8FC5-726F81A08720}" type="presOf" srcId="{26C5CF79-B0C7-45FB-8311-AFB1A14228C6}" destId="{969459C5-C43B-4056-925F-12C89F093AF6}" srcOrd="0" destOrd="0" presId="urn:microsoft.com/office/officeart/2005/8/layout/radial1"/>
    <dgm:cxn modelId="{BD138077-14E7-44FD-9D9C-D732040AA270}" type="presOf" srcId="{E9C5533B-C85B-4562-8F4B-3C730E3CC519}" destId="{1B2D811A-5EBE-4AF8-B7B3-4B2C071D9E81}" srcOrd="0" destOrd="0" presId="urn:microsoft.com/office/officeart/2005/8/layout/radial1"/>
    <dgm:cxn modelId="{9BE0A47A-B9ED-4741-B93D-E2F934611E58}" type="presOf" srcId="{BBB1143E-C5E1-4469-8301-A8F7A230ED55}" destId="{84296D0A-0765-462F-AD9C-EF4A94AF62B6}" srcOrd="0" destOrd="0" presId="urn:microsoft.com/office/officeart/2005/8/layout/radial1"/>
    <dgm:cxn modelId="{1D835D93-A09E-4E58-BAF4-8E9A5B2B4B64}" type="presOf" srcId="{C50B8E71-F629-4C22-ABE2-90E18895F15F}" destId="{B4F02023-26C1-40EA-9073-5514E19FFBC7}" srcOrd="1" destOrd="0" presId="urn:microsoft.com/office/officeart/2005/8/layout/radial1"/>
    <dgm:cxn modelId="{FA025D94-53F0-474E-8765-6CBD735E829E}" type="presOf" srcId="{34883512-0F05-43EF-B816-3B554CC60BE4}" destId="{CEABB38C-0093-4937-A296-977DBF006173}" srcOrd="0" destOrd="0" presId="urn:microsoft.com/office/officeart/2005/8/layout/radial1"/>
    <dgm:cxn modelId="{A4A49394-37FF-4900-B3D2-394D31098630}" srcId="{11F32185-DE5E-4240-A5E6-2713AB4658F2}" destId="{BB9DFDD5-A523-40E1-9339-399BC2A1020A}" srcOrd="5" destOrd="0" parTransId="{C50B8E71-F629-4C22-ABE2-90E18895F15F}" sibTransId="{72672B98-0E18-4C3D-9F1F-35C1838848C2}"/>
    <dgm:cxn modelId="{C4985895-B98A-498B-8FA9-E2F4AEA49635}" type="presOf" srcId="{092A9090-51D9-488A-9E30-F8D82C2C1699}" destId="{28086B67-A7B2-4F48-B0BF-B4E04A832A85}" srcOrd="0" destOrd="0" presId="urn:microsoft.com/office/officeart/2005/8/layout/radial1"/>
    <dgm:cxn modelId="{7C196C98-CB3A-4B57-99F1-5105FCC0055A}" srcId="{11F32185-DE5E-4240-A5E6-2713AB4658F2}" destId="{BBB1143E-C5E1-4469-8301-A8F7A230ED55}" srcOrd="0" destOrd="0" parTransId="{91EEE649-4E56-4F9B-AE8A-5C32CFBDA66A}" sibTransId="{8178FC4C-6211-43C2-B179-5D30C4C0852D}"/>
    <dgm:cxn modelId="{F5FFFA9C-7136-47C7-BF32-1ABA642F5C7A}" type="presOf" srcId="{91EEE649-4E56-4F9B-AE8A-5C32CFBDA66A}" destId="{DCE28D82-7871-4C30-8C09-9D18DD434F87}" srcOrd="1" destOrd="0" presId="urn:microsoft.com/office/officeart/2005/8/layout/radial1"/>
    <dgm:cxn modelId="{A82D539F-98ED-478D-93AD-8D7D721A2DE4}" srcId="{11F32185-DE5E-4240-A5E6-2713AB4658F2}" destId="{092A9090-51D9-488A-9E30-F8D82C2C1699}" srcOrd="2" destOrd="0" parTransId="{26C5CF79-B0C7-45FB-8311-AFB1A14228C6}" sibTransId="{6FC18252-6BC4-4920-B560-FB80F83CC105}"/>
    <dgm:cxn modelId="{69277D9F-7273-441D-AE2A-1E89D6B86068}" type="presOf" srcId="{FBED619D-C294-4334-8B15-B31B553ACD6A}" destId="{0775CDAC-B0DE-41EE-97D8-30A991069E24}" srcOrd="1" destOrd="0" presId="urn:microsoft.com/office/officeart/2005/8/layout/radial1"/>
    <dgm:cxn modelId="{02C72CB2-65A4-4190-94A6-2BEE4D492619}" type="presOf" srcId="{8CFF8D0B-7DE6-49FC-9C7C-C5040BBEE7F1}" destId="{206842B6-A59E-467D-866E-E43D45E374B7}" srcOrd="0" destOrd="0" presId="urn:microsoft.com/office/officeart/2005/8/layout/radial1"/>
    <dgm:cxn modelId="{9A0E9ED4-D954-4E85-8645-9FB8076AC0FF}" srcId="{11F32185-DE5E-4240-A5E6-2713AB4658F2}" destId="{8CFF8D0B-7DE6-49FC-9C7C-C5040BBEE7F1}" srcOrd="3" destOrd="0" parTransId="{D7F7D62A-9C2A-495B-8D9C-C0970FC9B5BE}" sibTransId="{80462F92-A840-499E-A52D-144EA9ECA18D}"/>
    <dgm:cxn modelId="{98E2D2E1-84DB-423A-8350-418806303BF8}" type="presOf" srcId="{DC6F8B71-A732-4A40-8ECD-26928DC73F1A}" destId="{97BE27A8-0FB8-46EE-BDB3-7FEE7ECA1F6A}" srcOrd="0" destOrd="0" presId="urn:microsoft.com/office/officeart/2005/8/layout/radial1"/>
    <dgm:cxn modelId="{F05A52E3-4703-4DF6-A31D-78F2954EE0A7}" type="presOf" srcId="{BB9DFDD5-A523-40E1-9339-399BC2A1020A}" destId="{D0275607-6AB0-44A4-818E-51ACCCBAAE06}" srcOrd="0" destOrd="0" presId="urn:microsoft.com/office/officeart/2005/8/layout/radial1"/>
    <dgm:cxn modelId="{27B092E3-08C3-4B0B-A05A-75FE27FA4878}" type="presOf" srcId="{D7F7D62A-9C2A-495B-8D9C-C0970FC9B5BE}" destId="{C179A3F1-7109-4197-AD24-B62EBEBC1219}" srcOrd="0" destOrd="0" presId="urn:microsoft.com/office/officeart/2005/8/layout/radial1"/>
    <dgm:cxn modelId="{11F5CCE7-3745-4558-A834-DD385A5CFC31}" type="presOf" srcId="{D7F7D62A-9C2A-495B-8D9C-C0970FC9B5BE}" destId="{07093F21-CCC7-441E-9E1F-AB1206537B99}" srcOrd="1" destOrd="0" presId="urn:microsoft.com/office/officeart/2005/8/layout/radial1"/>
    <dgm:cxn modelId="{6E968EEF-CA4B-4F7E-B679-E97D4E14B56F}" srcId="{11F32185-DE5E-4240-A5E6-2713AB4658F2}" destId="{E0FD73B3-3549-4FB5-8F46-AEE91696CF58}" srcOrd="1" destOrd="0" parTransId="{34883512-0F05-43EF-B816-3B554CC60BE4}" sibTransId="{60790B28-E3BA-40A6-BAD6-3B9597E9831D}"/>
    <dgm:cxn modelId="{91B2C9F7-FB2E-4E94-876B-ACCC897BB8DF}" type="presOf" srcId="{34883512-0F05-43EF-B816-3B554CC60BE4}" destId="{DE62C68B-4D26-4A71-8A0B-ACA517DAD3B7}" srcOrd="1" destOrd="0" presId="urn:microsoft.com/office/officeart/2005/8/layout/radial1"/>
    <dgm:cxn modelId="{4608EBFA-0121-4F1F-9922-FFF7976C60A4}" type="presOf" srcId="{26C5CF79-B0C7-45FB-8311-AFB1A14228C6}" destId="{16D5C718-F6F2-4848-9C89-8AAE40CCE6C4}" srcOrd="1" destOrd="0" presId="urn:microsoft.com/office/officeart/2005/8/layout/radial1"/>
    <dgm:cxn modelId="{E80C9089-380D-4A21-9B28-8217F9BEEFFF}" type="presParOf" srcId="{1B2D811A-5EBE-4AF8-B7B3-4B2C071D9E81}" destId="{896126B1-C1D6-4425-A62F-E43641753E2F}" srcOrd="0" destOrd="0" presId="urn:microsoft.com/office/officeart/2005/8/layout/radial1"/>
    <dgm:cxn modelId="{2C16BCE6-E1D0-48DD-B469-614D592ABA5F}" type="presParOf" srcId="{1B2D811A-5EBE-4AF8-B7B3-4B2C071D9E81}" destId="{4CEFB03D-C9D8-4407-997A-4CDB6A3A227D}" srcOrd="1" destOrd="0" presId="urn:microsoft.com/office/officeart/2005/8/layout/radial1"/>
    <dgm:cxn modelId="{96EE1D32-AB3E-4BC3-B15C-18939CBE5DAC}" type="presParOf" srcId="{4CEFB03D-C9D8-4407-997A-4CDB6A3A227D}" destId="{DCE28D82-7871-4C30-8C09-9D18DD434F87}" srcOrd="0" destOrd="0" presId="urn:microsoft.com/office/officeart/2005/8/layout/radial1"/>
    <dgm:cxn modelId="{6A31EAFD-A284-4338-99E2-9DCBA04D7EEC}" type="presParOf" srcId="{1B2D811A-5EBE-4AF8-B7B3-4B2C071D9E81}" destId="{84296D0A-0765-462F-AD9C-EF4A94AF62B6}" srcOrd="2" destOrd="0" presId="urn:microsoft.com/office/officeart/2005/8/layout/radial1"/>
    <dgm:cxn modelId="{0C414C53-08DD-4C1A-ABEB-C2D143B4135C}" type="presParOf" srcId="{1B2D811A-5EBE-4AF8-B7B3-4B2C071D9E81}" destId="{CEABB38C-0093-4937-A296-977DBF006173}" srcOrd="3" destOrd="0" presId="urn:microsoft.com/office/officeart/2005/8/layout/radial1"/>
    <dgm:cxn modelId="{B6161D42-1FBA-4E6A-BDEF-36862DE8542D}" type="presParOf" srcId="{CEABB38C-0093-4937-A296-977DBF006173}" destId="{DE62C68B-4D26-4A71-8A0B-ACA517DAD3B7}" srcOrd="0" destOrd="0" presId="urn:microsoft.com/office/officeart/2005/8/layout/radial1"/>
    <dgm:cxn modelId="{50AFD1BC-E667-424A-942F-24EE91016EBB}" type="presParOf" srcId="{1B2D811A-5EBE-4AF8-B7B3-4B2C071D9E81}" destId="{13F763E1-C44A-4FDB-9993-DF01DB89C3B5}" srcOrd="4" destOrd="0" presId="urn:microsoft.com/office/officeart/2005/8/layout/radial1"/>
    <dgm:cxn modelId="{10874D87-2E12-4EBF-B1D0-5F55A8B07F35}" type="presParOf" srcId="{1B2D811A-5EBE-4AF8-B7B3-4B2C071D9E81}" destId="{969459C5-C43B-4056-925F-12C89F093AF6}" srcOrd="5" destOrd="0" presId="urn:microsoft.com/office/officeart/2005/8/layout/radial1"/>
    <dgm:cxn modelId="{CFB5D994-A12F-48EE-B042-420A15AC2770}" type="presParOf" srcId="{969459C5-C43B-4056-925F-12C89F093AF6}" destId="{16D5C718-F6F2-4848-9C89-8AAE40CCE6C4}" srcOrd="0" destOrd="0" presId="urn:microsoft.com/office/officeart/2005/8/layout/radial1"/>
    <dgm:cxn modelId="{037FB89D-A4B7-41E1-B628-D0B063A932A4}" type="presParOf" srcId="{1B2D811A-5EBE-4AF8-B7B3-4B2C071D9E81}" destId="{28086B67-A7B2-4F48-B0BF-B4E04A832A85}" srcOrd="6" destOrd="0" presId="urn:microsoft.com/office/officeart/2005/8/layout/radial1"/>
    <dgm:cxn modelId="{864A31BF-D429-4FF0-B71D-38DC2A1C0E69}" type="presParOf" srcId="{1B2D811A-5EBE-4AF8-B7B3-4B2C071D9E81}" destId="{C179A3F1-7109-4197-AD24-B62EBEBC1219}" srcOrd="7" destOrd="0" presId="urn:microsoft.com/office/officeart/2005/8/layout/radial1"/>
    <dgm:cxn modelId="{D53F54C4-41B8-48C7-BC4B-4D6E51CF80AC}" type="presParOf" srcId="{C179A3F1-7109-4197-AD24-B62EBEBC1219}" destId="{07093F21-CCC7-441E-9E1F-AB1206537B99}" srcOrd="0" destOrd="0" presId="urn:microsoft.com/office/officeart/2005/8/layout/radial1"/>
    <dgm:cxn modelId="{10AB0004-EE84-4499-ABE7-9E9EF29018B0}" type="presParOf" srcId="{1B2D811A-5EBE-4AF8-B7B3-4B2C071D9E81}" destId="{206842B6-A59E-467D-866E-E43D45E374B7}" srcOrd="8" destOrd="0" presId="urn:microsoft.com/office/officeart/2005/8/layout/radial1"/>
    <dgm:cxn modelId="{30CBDCA4-B3B5-480B-B65B-C94BB7000952}" type="presParOf" srcId="{1B2D811A-5EBE-4AF8-B7B3-4B2C071D9E81}" destId="{B54D9ADA-06D2-4B97-8065-7D16E67B9073}" srcOrd="9" destOrd="0" presId="urn:microsoft.com/office/officeart/2005/8/layout/radial1"/>
    <dgm:cxn modelId="{AEC19078-3812-4A35-B6CB-079F0B2DBB16}" type="presParOf" srcId="{B54D9ADA-06D2-4B97-8065-7D16E67B9073}" destId="{0775CDAC-B0DE-41EE-97D8-30A991069E24}" srcOrd="0" destOrd="0" presId="urn:microsoft.com/office/officeart/2005/8/layout/radial1"/>
    <dgm:cxn modelId="{AEE12830-9897-42B7-9C3D-651C1544904B}" type="presParOf" srcId="{1B2D811A-5EBE-4AF8-B7B3-4B2C071D9E81}" destId="{97BE27A8-0FB8-46EE-BDB3-7FEE7ECA1F6A}" srcOrd="10" destOrd="0" presId="urn:microsoft.com/office/officeart/2005/8/layout/radial1"/>
    <dgm:cxn modelId="{8D66A3D6-74C3-4EB6-9005-CF9FEC8B4D12}" type="presParOf" srcId="{1B2D811A-5EBE-4AF8-B7B3-4B2C071D9E81}" destId="{5B2ACE07-B8B3-4F26-8E3B-23FD38DAC73B}" srcOrd="11" destOrd="0" presId="urn:microsoft.com/office/officeart/2005/8/layout/radial1"/>
    <dgm:cxn modelId="{1816098E-0007-4CB0-8F41-75AFF5EEB859}" type="presParOf" srcId="{5B2ACE07-B8B3-4F26-8E3B-23FD38DAC73B}" destId="{B4F02023-26C1-40EA-9073-5514E19FFBC7}" srcOrd="0" destOrd="0" presId="urn:microsoft.com/office/officeart/2005/8/layout/radial1"/>
    <dgm:cxn modelId="{31F43EB6-2EAA-43C6-A5CD-3292050F902D}" type="presParOf" srcId="{1B2D811A-5EBE-4AF8-B7B3-4B2C071D9E81}" destId="{D0275607-6AB0-44A4-818E-51ACCCBAAE06}" srcOrd="12"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EDB929-E592-4C7D-B3BD-C305C35CA92C}"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0E576C03-45D3-47ED-947E-C0607348EDBD}">
      <dgm:prSet phldrT="[Text]"/>
      <dgm:spPr>
        <a:solidFill>
          <a:srgbClr val="FF585D"/>
        </a:solidFill>
      </dgm:spPr>
      <dgm:t>
        <a:bodyPr/>
        <a:lstStyle/>
        <a:p>
          <a:r>
            <a:rPr lang="el">
              <a:latin typeface="Nutmeg Light" panose="00000300000000000000" pitchFamily="50" charset="0"/>
              <a:cs typeface="Arial"/>
            </a:rPr>
            <a:t>Ελεγκτής</a:t>
          </a:r>
        </a:p>
      </dgm:t>
    </dgm:pt>
    <dgm:pt modelId="{B91DFA8D-ED73-4048-A90A-7A9FB979D041}" type="parTrans" cxnId="{815ED4F3-5DD6-4C25-9B0F-662E7EADFD02}">
      <dgm:prSet/>
      <dgm:spPr/>
      <dgm:t>
        <a:bodyPr/>
        <a:lstStyle/>
        <a:p>
          <a:endParaRPr lang="en-GB"/>
        </a:p>
      </dgm:t>
    </dgm:pt>
    <dgm:pt modelId="{72E02691-6AD2-4742-AD66-6CF807494E57}" type="sibTrans" cxnId="{815ED4F3-5DD6-4C25-9B0F-662E7EADFD02}">
      <dgm:prSet/>
      <dgm:spPr/>
      <dgm:t>
        <a:bodyPr/>
        <a:lstStyle/>
        <a:p>
          <a:endParaRPr lang="en-GB"/>
        </a:p>
      </dgm:t>
    </dgm:pt>
    <dgm:pt modelId="{AB6D2F9E-0E74-4ECA-AA36-2EBBCD7E8478}">
      <dgm:prSet phldrT="[Text]"/>
      <dgm:spPr/>
      <dgm:t>
        <a:bodyPr/>
        <a:lstStyle/>
        <a:p>
          <a:r>
            <a:rPr lang="el" dirty="0">
              <a:latin typeface="Nutmeg Light" panose="00000300000000000000" pitchFamily="50" charset="0"/>
              <a:cs typeface="Arial"/>
            </a:rPr>
            <a:t>Τήρηση αρχείων προσωπικών δεδομένων και δραστηριοτήτων επεξεργασίας</a:t>
          </a:r>
        </a:p>
      </dgm:t>
    </dgm:pt>
    <dgm:pt modelId="{DFE1352B-D795-49AB-AC5B-25FAAE7CD89E}" type="parTrans" cxnId="{3D75B23D-6FCE-4DB8-B3F7-9E2D84BA3B4F}">
      <dgm:prSet/>
      <dgm:spPr/>
      <dgm:t>
        <a:bodyPr/>
        <a:lstStyle/>
        <a:p>
          <a:endParaRPr lang="en-GB"/>
        </a:p>
      </dgm:t>
    </dgm:pt>
    <dgm:pt modelId="{6106F0A6-9AE7-412A-B838-3D40919F448C}" type="sibTrans" cxnId="{3D75B23D-6FCE-4DB8-B3F7-9E2D84BA3B4F}">
      <dgm:prSet/>
      <dgm:spPr/>
      <dgm:t>
        <a:bodyPr/>
        <a:lstStyle/>
        <a:p>
          <a:endParaRPr lang="en-GB"/>
        </a:p>
      </dgm:t>
    </dgm:pt>
    <dgm:pt modelId="{B2EBD0C8-DB75-4271-ADDE-98DC609B2ABB}">
      <dgm:prSet phldrT="[Text]"/>
      <dgm:spPr>
        <a:solidFill>
          <a:srgbClr val="FF585D"/>
        </a:solidFill>
      </dgm:spPr>
      <dgm:t>
        <a:bodyPr/>
        <a:lstStyle/>
        <a:p>
          <a:r>
            <a:rPr lang="el">
              <a:latin typeface="Nutmeg Light" panose="00000300000000000000" pitchFamily="50" charset="0"/>
              <a:cs typeface="Arial"/>
            </a:rPr>
            <a:t>Επεξεργαστής</a:t>
          </a:r>
        </a:p>
      </dgm:t>
    </dgm:pt>
    <dgm:pt modelId="{22DD109B-AE41-4018-AAC7-1870F419D67C}" type="parTrans" cxnId="{883FD681-0D03-42BE-B968-CA538D5BB247}">
      <dgm:prSet/>
      <dgm:spPr/>
      <dgm:t>
        <a:bodyPr/>
        <a:lstStyle/>
        <a:p>
          <a:endParaRPr lang="en-GB"/>
        </a:p>
      </dgm:t>
    </dgm:pt>
    <dgm:pt modelId="{085C32C9-6DB0-457F-9B93-84D662398D11}" type="sibTrans" cxnId="{883FD681-0D03-42BE-B968-CA538D5BB247}">
      <dgm:prSet/>
      <dgm:spPr/>
      <dgm:t>
        <a:bodyPr/>
        <a:lstStyle/>
        <a:p>
          <a:endParaRPr lang="en-GB"/>
        </a:p>
      </dgm:t>
    </dgm:pt>
    <dgm:pt modelId="{6EA8B2ED-2CDF-4FFC-A890-EA8C10402CA4}">
      <dgm:prSet phldrT="[Text]"/>
      <dgm:spPr/>
      <dgm:t>
        <a:bodyPr/>
        <a:lstStyle/>
        <a:p>
          <a:r>
            <a:rPr lang="el">
              <a:latin typeface="Nutmeg Light" panose="00000300000000000000" pitchFamily="50" charset="0"/>
              <a:cs typeface="Arial"/>
            </a:rPr>
            <a:t>Επεξεργάζεται δεδομένα για λογαριασμό υπευθύνου επεξεργασίας</a:t>
          </a:r>
        </a:p>
      </dgm:t>
    </dgm:pt>
    <dgm:pt modelId="{70BCF70A-20BE-48C2-8C2A-CC416C1C752C}" type="parTrans" cxnId="{CE9D1F27-22F5-4E86-A0C5-A4588D7559E4}">
      <dgm:prSet/>
      <dgm:spPr/>
      <dgm:t>
        <a:bodyPr/>
        <a:lstStyle/>
        <a:p>
          <a:endParaRPr lang="en-GB"/>
        </a:p>
      </dgm:t>
    </dgm:pt>
    <dgm:pt modelId="{51C788F6-D428-467D-A964-5FEC0F33201C}" type="sibTrans" cxnId="{CE9D1F27-22F5-4E86-A0C5-A4588D7559E4}">
      <dgm:prSet/>
      <dgm:spPr/>
      <dgm:t>
        <a:bodyPr/>
        <a:lstStyle/>
        <a:p>
          <a:endParaRPr lang="en-GB"/>
        </a:p>
      </dgm:t>
    </dgm:pt>
    <dgm:pt modelId="{F36DD257-8113-4EBD-A136-FB2834025F8E}">
      <dgm:prSet phldrT="[Text]"/>
      <dgm:spPr/>
      <dgm:t>
        <a:bodyPr/>
        <a:lstStyle/>
        <a:p>
          <a:r>
            <a:rPr lang="el">
              <a:latin typeface="Nutmeg Light" panose="00000300000000000000" pitchFamily="50" charset="0"/>
              <a:cs typeface="Arial"/>
            </a:rPr>
            <a:t>Νομική ευθύνη</a:t>
          </a:r>
        </a:p>
      </dgm:t>
    </dgm:pt>
    <dgm:pt modelId="{72AEE083-EB0F-43C0-BEE5-8C907C7D3268}" type="parTrans" cxnId="{A70D0913-B3C3-4386-9F54-F382E195B8E3}">
      <dgm:prSet/>
      <dgm:spPr/>
      <dgm:t>
        <a:bodyPr/>
        <a:lstStyle/>
        <a:p>
          <a:endParaRPr lang="en-GB"/>
        </a:p>
      </dgm:t>
    </dgm:pt>
    <dgm:pt modelId="{A995A8D8-FDD2-4715-BFCB-A2398F023B14}" type="sibTrans" cxnId="{A70D0913-B3C3-4386-9F54-F382E195B8E3}">
      <dgm:prSet/>
      <dgm:spPr/>
      <dgm:t>
        <a:bodyPr/>
        <a:lstStyle/>
        <a:p>
          <a:endParaRPr lang="en-GB"/>
        </a:p>
      </dgm:t>
    </dgm:pt>
    <dgm:pt modelId="{9C1474C2-4898-4B74-B862-409952DFE548}">
      <dgm:prSet phldrT="[Text]"/>
      <dgm:spPr/>
      <dgm:t>
        <a:bodyPr/>
        <a:lstStyle/>
        <a:p>
          <a:r>
            <a:rPr lang="el">
              <a:latin typeface="Nutmeg Light" panose="00000300000000000000" pitchFamily="50" charset="0"/>
              <a:cs typeface="Arial"/>
            </a:rPr>
            <a:t>Νομική ευθύνη</a:t>
          </a:r>
        </a:p>
      </dgm:t>
    </dgm:pt>
    <dgm:pt modelId="{988A64A8-72BD-44E7-B7C6-2E1E2A53D0F0}" type="parTrans" cxnId="{7A666395-C21C-4D5F-83AA-D7B851068BE8}">
      <dgm:prSet/>
      <dgm:spPr/>
      <dgm:t>
        <a:bodyPr/>
        <a:lstStyle/>
        <a:p>
          <a:endParaRPr lang="en-GB"/>
        </a:p>
      </dgm:t>
    </dgm:pt>
    <dgm:pt modelId="{84403408-0CA8-4567-818F-3F9F975EA83B}" type="sibTrans" cxnId="{7A666395-C21C-4D5F-83AA-D7B851068BE8}">
      <dgm:prSet/>
      <dgm:spPr/>
      <dgm:t>
        <a:bodyPr/>
        <a:lstStyle/>
        <a:p>
          <a:endParaRPr lang="en-GB"/>
        </a:p>
      </dgm:t>
    </dgm:pt>
    <dgm:pt modelId="{3E3EE0BA-0CE3-46CE-8607-680C6C55DA9B}" type="pres">
      <dgm:prSet presAssocID="{04EDB929-E592-4C7D-B3BD-C305C35CA92C}" presName="composite" presStyleCnt="0">
        <dgm:presLayoutVars>
          <dgm:chMax val="5"/>
          <dgm:dir/>
          <dgm:animLvl val="ctr"/>
          <dgm:resizeHandles val="exact"/>
        </dgm:presLayoutVars>
      </dgm:prSet>
      <dgm:spPr/>
    </dgm:pt>
    <dgm:pt modelId="{DACF301F-B3B7-4CB2-9D23-49FA787ECDA2}" type="pres">
      <dgm:prSet presAssocID="{04EDB929-E592-4C7D-B3BD-C305C35CA92C}" presName="cycle" presStyleCnt="0"/>
      <dgm:spPr/>
    </dgm:pt>
    <dgm:pt modelId="{B76A9F19-77BB-45CD-A530-CDA96CCB5052}" type="pres">
      <dgm:prSet presAssocID="{04EDB929-E592-4C7D-B3BD-C305C35CA92C}" presName="centerShape" presStyleCnt="0"/>
      <dgm:spPr/>
    </dgm:pt>
    <dgm:pt modelId="{3B9C725B-CE50-4A6F-9A7F-9698B917A209}" type="pres">
      <dgm:prSet presAssocID="{04EDB929-E592-4C7D-B3BD-C305C35CA92C}" presName="connSite" presStyleLbl="node1" presStyleIdx="0" presStyleCnt="3"/>
      <dgm:spPr/>
    </dgm:pt>
    <dgm:pt modelId="{7088A6F8-416E-4473-AAF4-4F0F66A4F6FA}" type="pres">
      <dgm:prSet presAssocID="{04EDB929-E592-4C7D-B3BD-C305C35CA92C}" presName="visibl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31D35B6-8137-431C-84E5-9C5F2E528B1D}" type="pres">
      <dgm:prSet presAssocID="{B91DFA8D-ED73-4048-A90A-7A9FB979D041}" presName="Name25" presStyleLbl="parChTrans1D1" presStyleIdx="0" presStyleCnt="2"/>
      <dgm:spPr/>
    </dgm:pt>
    <dgm:pt modelId="{2BD3D857-144D-4D63-98E2-B0E775DCB8EB}" type="pres">
      <dgm:prSet presAssocID="{0E576C03-45D3-47ED-947E-C0607348EDBD}" presName="node" presStyleCnt="0"/>
      <dgm:spPr/>
    </dgm:pt>
    <dgm:pt modelId="{B8F728F6-21AF-4A72-A923-CC65642561CF}" type="pres">
      <dgm:prSet presAssocID="{0E576C03-45D3-47ED-947E-C0607348EDBD}" presName="parentNode" presStyleLbl="node1" presStyleIdx="1" presStyleCnt="3">
        <dgm:presLayoutVars>
          <dgm:chMax val="1"/>
          <dgm:bulletEnabled val="1"/>
        </dgm:presLayoutVars>
      </dgm:prSet>
      <dgm:spPr/>
    </dgm:pt>
    <dgm:pt modelId="{7A57ADB4-82B6-4067-A955-B2006C9CFE9E}" type="pres">
      <dgm:prSet presAssocID="{0E576C03-45D3-47ED-947E-C0607348EDBD}" presName="childNode" presStyleLbl="revTx" presStyleIdx="0" presStyleCnt="2">
        <dgm:presLayoutVars>
          <dgm:bulletEnabled val="1"/>
        </dgm:presLayoutVars>
      </dgm:prSet>
      <dgm:spPr/>
    </dgm:pt>
    <dgm:pt modelId="{C138BD47-BF05-4CCA-8EBC-C993B6E69A22}" type="pres">
      <dgm:prSet presAssocID="{22DD109B-AE41-4018-AAC7-1870F419D67C}" presName="Name25" presStyleLbl="parChTrans1D1" presStyleIdx="1" presStyleCnt="2"/>
      <dgm:spPr/>
    </dgm:pt>
    <dgm:pt modelId="{6821E868-5BE0-46E2-8F32-74F031A8E4B6}" type="pres">
      <dgm:prSet presAssocID="{B2EBD0C8-DB75-4271-ADDE-98DC609B2ABB}" presName="node" presStyleCnt="0"/>
      <dgm:spPr/>
    </dgm:pt>
    <dgm:pt modelId="{28E44361-D13C-447C-A3AA-1BB5E8BCB91D}" type="pres">
      <dgm:prSet presAssocID="{B2EBD0C8-DB75-4271-ADDE-98DC609B2ABB}" presName="parentNode" presStyleLbl="node1" presStyleIdx="2" presStyleCnt="3">
        <dgm:presLayoutVars>
          <dgm:chMax val="1"/>
          <dgm:bulletEnabled val="1"/>
        </dgm:presLayoutVars>
      </dgm:prSet>
      <dgm:spPr/>
    </dgm:pt>
    <dgm:pt modelId="{B7C10094-72C0-4E0C-9587-BA121FC63A85}" type="pres">
      <dgm:prSet presAssocID="{B2EBD0C8-DB75-4271-ADDE-98DC609B2ABB}" presName="childNode" presStyleLbl="revTx" presStyleIdx="1" presStyleCnt="2">
        <dgm:presLayoutVars>
          <dgm:bulletEnabled val="1"/>
        </dgm:presLayoutVars>
      </dgm:prSet>
      <dgm:spPr/>
    </dgm:pt>
  </dgm:ptLst>
  <dgm:cxnLst>
    <dgm:cxn modelId="{A3685705-1E1C-4296-A622-09881939715E}" type="presOf" srcId="{9C1474C2-4898-4B74-B862-409952DFE548}" destId="{7A57ADB4-82B6-4067-A955-B2006C9CFE9E}" srcOrd="0" destOrd="1" presId="urn:microsoft.com/office/officeart/2005/8/layout/radial2"/>
    <dgm:cxn modelId="{A70D0913-B3C3-4386-9F54-F382E195B8E3}" srcId="{B2EBD0C8-DB75-4271-ADDE-98DC609B2ABB}" destId="{F36DD257-8113-4EBD-A136-FB2834025F8E}" srcOrd="1" destOrd="0" parTransId="{72AEE083-EB0F-43C0-BEE5-8C907C7D3268}" sibTransId="{A995A8D8-FDD2-4715-BFCB-A2398F023B14}"/>
    <dgm:cxn modelId="{9F5A2726-83C0-4E8C-82AA-753625497F99}" type="presOf" srcId="{22DD109B-AE41-4018-AAC7-1870F419D67C}" destId="{C138BD47-BF05-4CCA-8EBC-C993B6E69A22}" srcOrd="0" destOrd="0" presId="urn:microsoft.com/office/officeart/2005/8/layout/radial2"/>
    <dgm:cxn modelId="{CE9D1F27-22F5-4E86-A0C5-A4588D7559E4}" srcId="{B2EBD0C8-DB75-4271-ADDE-98DC609B2ABB}" destId="{6EA8B2ED-2CDF-4FFC-A890-EA8C10402CA4}" srcOrd="0" destOrd="0" parTransId="{70BCF70A-20BE-48C2-8C2A-CC416C1C752C}" sibTransId="{51C788F6-D428-467D-A964-5FEC0F33201C}"/>
    <dgm:cxn modelId="{3D9A6D31-1889-4EA9-A1CA-8C3D13E596D9}" type="presOf" srcId="{AB6D2F9E-0E74-4ECA-AA36-2EBBCD7E8478}" destId="{7A57ADB4-82B6-4067-A955-B2006C9CFE9E}" srcOrd="0" destOrd="0" presId="urn:microsoft.com/office/officeart/2005/8/layout/radial2"/>
    <dgm:cxn modelId="{3D75B23D-6FCE-4DB8-B3F7-9E2D84BA3B4F}" srcId="{0E576C03-45D3-47ED-947E-C0607348EDBD}" destId="{AB6D2F9E-0E74-4ECA-AA36-2EBBCD7E8478}" srcOrd="0" destOrd="0" parTransId="{DFE1352B-D795-49AB-AC5B-25FAAE7CD89E}" sibTransId="{6106F0A6-9AE7-412A-B838-3D40919F448C}"/>
    <dgm:cxn modelId="{DAB81F5E-C0FE-47A7-8078-B562E6F78958}" type="presOf" srcId="{B91DFA8D-ED73-4048-A90A-7A9FB979D041}" destId="{D31D35B6-8137-431C-84E5-9C5F2E528B1D}" srcOrd="0" destOrd="0" presId="urn:microsoft.com/office/officeart/2005/8/layout/radial2"/>
    <dgm:cxn modelId="{EC94F544-3BF1-477D-8E88-7E00CF1D6811}" type="presOf" srcId="{6EA8B2ED-2CDF-4FFC-A890-EA8C10402CA4}" destId="{B7C10094-72C0-4E0C-9587-BA121FC63A85}" srcOrd="0" destOrd="0" presId="urn:microsoft.com/office/officeart/2005/8/layout/radial2"/>
    <dgm:cxn modelId="{C827587C-DD45-4D1D-BE98-AFCDF6702600}" type="presOf" srcId="{0E576C03-45D3-47ED-947E-C0607348EDBD}" destId="{B8F728F6-21AF-4A72-A923-CC65642561CF}" srcOrd="0" destOrd="0" presId="urn:microsoft.com/office/officeart/2005/8/layout/radial2"/>
    <dgm:cxn modelId="{883FD681-0D03-42BE-B968-CA538D5BB247}" srcId="{04EDB929-E592-4C7D-B3BD-C305C35CA92C}" destId="{B2EBD0C8-DB75-4271-ADDE-98DC609B2ABB}" srcOrd="1" destOrd="0" parTransId="{22DD109B-AE41-4018-AAC7-1870F419D67C}" sibTransId="{085C32C9-6DB0-457F-9B93-84D662398D11}"/>
    <dgm:cxn modelId="{7A666395-C21C-4D5F-83AA-D7B851068BE8}" srcId="{0E576C03-45D3-47ED-947E-C0607348EDBD}" destId="{9C1474C2-4898-4B74-B862-409952DFE548}" srcOrd="1" destOrd="0" parTransId="{988A64A8-72BD-44E7-B7C6-2E1E2A53D0F0}" sibTransId="{84403408-0CA8-4567-818F-3F9F975EA83B}"/>
    <dgm:cxn modelId="{AC84BB9F-BF61-4847-BAB7-7BABE2D3B9F2}" type="presOf" srcId="{F36DD257-8113-4EBD-A136-FB2834025F8E}" destId="{B7C10094-72C0-4E0C-9587-BA121FC63A85}" srcOrd="0" destOrd="1" presId="urn:microsoft.com/office/officeart/2005/8/layout/radial2"/>
    <dgm:cxn modelId="{01AADBA1-256B-47CA-9B48-ACCF4957A2F3}" type="presOf" srcId="{B2EBD0C8-DB75-4271-ADDE-98DC609B2ABB}" destId="{28E44361-D13C-447C-A3AA-1BB5E8BCB91D}" srcOrd="0" destOrd="0" presId="urn:microsoft.com/office/officeart/2005/8/layout/radial2"/>
    <dgm:cxn modelId="{1ADE4CDE-F205-4563-A330-AB5064A430C9}" type="presOf" srcId="{04EDB929-E592-4C7D-B3BD-C305C35CA92C}" destId="{3E3EE0BA-0CE3-46CE-8607-680C6C55DA9B}" srcOrd="0" destOrd="0" presId="urn:microsoft.com/office/officeart/2005/8/layout/radial2"/>
    <dgm:cxn modelId="{815ED4F3-5DD6-4C25-9B0F-662E7EADFD02}" srcId="{04EDB929-E592-4C7D-B3BD-C305C35CA92C}" destId="{0E576C03-45D3-47ED-947E-C0607348EDBD}" srcOrd="0" destOrd="0" parTransId="{B91DFA8D-ED73-4048-A90A-7A9FB979D041}" sibTransId="{72E02691-6AD2-4742-AD66-6CF807494E57}"/>
    <dgm:cxn modelId="{E725C54B-CE1B-4726-92FA-5BCAB281E7DF}" type="presParOf" srcId="{3E3EE0BA-0CE3-46CE-8607-680C6C55DA9B}" destId="{DACF301F-B3B7-4CB2-9D23-49FA787ECDA2}" srcOrd="0" destOrd="0" presId="urn:microsoft.com/office/officeart/2005/8/layout/radial2"/>
    <dgm:cxn modelId="{134D6422-1B5A-4C4E-A2D8-0B503662B848}" type="presParOf" srcId="{DACF301F-B3B7-4CB2-9D23-49FA787ECDA2}" destId="{B76A9F19-77BB-45CD-A530-CDA96CCB5052}" srcOrd="0" destOrd="0" presId="urn:microsoft.com/office/officeart/2005/8/layout/radial2"/>
    <dgm:cxn modelId="{B413852E-2979-42B5-A964-C5C851EA5ACD}" type="presParOf" srcId="{B76A9F19-77BB-45CD-A530-CDA96CCB5052}" destId="{3B9C725B-CE50-4A6F-9A7F-9698B917A209}" srcOrd="0" destOrd="0" presId="urn:microsoft.com/office/officeart/2005/8/layout/radial2"/>
    <dgm:cxn modelId="{E5573362-2099-475D-A805-03BEC4772688}" type="presParOf" srcId="{B76A9F19-77BB-45CD-A530-CDA96CCB5052}" destId="{7088A6F8-416E-4473-AAF4-4F0F66A4F6FA}" srcOrd="1" destOrd="0" presId="urn:microsoft.com/office/officeart/2005/8/layout/radial2"/>
    <dgm:cxn modelId="{F10590A6-F6F5-4D15-BF39-734B850B9505}" type="presParOf" srcId="{DACF301F-B3B7-4CB2-9D23-49FA787ECDA2}" destId="{D31D35B6-8137-431C-84E5-9C5F2E528B1D}" srcOrd="1" destOrd="0" presId="urn:microsoft.com/office/officeart/2005/8/layout/radial2"/>
    <dgm:cxn modelId="{4E4023EB-E266-477A-984E-A05A32C27EBB}" type="presParOf" srcId="{DACF301F-B3B7-4CB2-9D23-49FA787ECDA2}" destId="{2BD3D857-144D-4D63-98E2-B0E775DCB8EB}" srcOrd="2" destOrd="0" presId="urn:microsoft.com/office/officeart/2005/8/layout/radial2"/>
    <dgm:cxn modelId="{90A712DD-BBF8-4441-88D4-82CF74AF556B}" type="presParOf" srcId="{2BD3D857-144D-4D63-98E2-B0E775DCB8EB}" destId="{B8F728F6-21AF-4A72-A923-CC65642561CF}" srcOrd="0" destOrd="0" presId="urn:microsoft.com/office/officeart/2005/8/layout/radial2"/>
    <dgm:cxn modelId="{99EFA2B8-6CE5-4638-B0BC-BB583A1C2935}" type="presParOf" srcId="{2BD3D857-144D-4D63-98E2-B0E775DCB8EB}" destId="{7A57ADB4-82B6-4067-A955-B2006C9CFE9E}" srcOrd="1" destOrd="0" presId="urn:microsoft.com/office/officeart/2005/8/layout/radial2"/>
    <dgm:cxn modelId="{392D0415-8595-4D79-B542-C6DA67886F24}" type="presParOf" srcId="{DACF301F-B3B7-4CB2-9D23-49FA787ECDA2}" destId="{C138BD47-BF05-4CCA-8EBC-C993B6E69A22}" srcOrd="3" destOrd="0" presId="urn:microsoft.com/office/officeart/2005/8/layout/radial2"/>
    <dgm:cxn modelId="{A5EC7F3F-131D-4B6A-98A0-446F4A808A80}" type="presParOf" srcId="{DACF301F-B3B7-4CB2-9D23-49FA787ECDA2}" destId="{6821E868-5BE0-46E2-8F32-74F031A8E4B6}" srcOrd="4" destOrd="0" presId="urn:microsoft.com/office/officeart/2005/8/layout/radial2"/>
    <dgm:cxn modelId="{37145EF4-81AA-4C01-85E1-DA61315CA39E}" type="presParOf" srcId="{6821E868-5BE0-46E2-8F32-74F031A8E4B6}" destId="{28E44361-D13C-447C-A3AA-1BB5E8BCB91D}" srcOrd="0" destOrd="0" presId="urn:microsoft.com/office/officeart/2005/8/layout/radial2"/>
    <dgm:cxn modelId="{CB30D79A-F450-4A00-ADAF-C9BD927D9BC2}" type="presParOf" srcId="{6821E868-5BE0-46E2-8F32-74F031A8E4B6}" destId="{B7C10094-72C0-4E0C-9587-BA121FC63A8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8AAC1B-C5FA-4148-B63C-4DF316BC882A}" type="doc">
      <dgm:prSet loTypeId="urn:microsoft.com/office/officeart/2005/8/layout/radial1" loCatId="cycle" qsTypeId="urn:microsoft.com/office/officeart/2005/8/quickstyle/simple1" qsCatId="simple" csTypeId="urn:microsoft.com/office/officeart/2005/8/colors/accent0_2" csCatId="mainScheme" phldr="1"/>
      <dgm:spPr/>
      <dgm:t>
        <a:bodyPr/>
        <a:lstStyle/>
        <a:p>
          <a:endParaRPr lang="en-US"/>
        </a:p>
      </dgm:t>
    </dgm:pt>
    <dgm:pt modelId="{7A0610FE-D303-44FE-8B6D-B6B19883DCB3}">
      <dgm:prSet phldrT="[Text]" custT="1"/>
      <dgm:spPr>
        <a:xfrm>
          <a:off x="3300391" y="1789997"/>
          <a:ext cx="1359395" cy="1359395"/>
        </a:xfrm>
        <a:prstGeom prst="ellipse">
          <a:avLst/>
        </a:prstGeom>
        <a:solidFill>
          <a:srgbClr val="626FE6"/>
        </a:solidFill>
        <a:ln w="12700" cap="flat" cmpd="sng" algn="ctr">
          <a:noFill/>
          <a:prstDash val="solid"/>
          <a:miter lim="800000"/>
        </a:ln>
        <a:effectLst/>
      </dgm:spPr>
      <dgm:t>
        <a:bodyPr/>
        <a:lstStyle/>
        <a:p>
          <a:pPr>
            <a:buNone/>
          </a:pPr>
          <a:r>
            <a:rPr lang="el" sz="1200">
              <a:solidFill>
                <a:sysClr val="window" lastClr="FFFFFF"/>
              </a:solidFill>
              <a:latin typeface="Nutmeg Light" panose="00000300000000000000" pitchFamily="50" charset="0"/>
              <a:ea typeface="+mn-ea"/>
              <a:cs typeface="+mn-cs"/>
            </a:rPr>
            <a:t>Κινδυνοι</a:t>
          </a:r>
        </a:p>
      </dgm:t>
    </dgm:pt>
    <dgm:pt modelId="{88569FAF-909B-4A2A-A181-FE6C4EF80E6F}" type="parTrans" cxnId="{2433657B-CFC7-4DF4-80B9-F8FA21428EF1}">
      <dgm:prSet/>
      <dgm:spPr/>
      <dgm:t>
        <a:bodyPr/>
        <a:lstStyle/>
        <a:p>
          <a:endParaRPr lang="en-US"/>
        </a:p>
      </dgm:t>
    </dgm:pt>
    <dgm:pt modelId="{508EE1FD-1C29-479C-92E1-EE201AC2B395}" type="sibTrans" cxnId="{2433657B-CFC7-4DF4-80B9-F8FA21428EF1}">
      <dgm:prSet/>
      <dgm:spPr/>
      <dgm:t>
        <a:bodyPr/>
        <a:lstStyle/>
        <a:p>
          <a:endParaRPr lang="en-US"/>
        </a:p>
      </dgm:t>
    </dgm:pt>
    <dgm:pt modelId="{1C677AF6-2CCC-4A13-9FFC-5F46C54329EC}">
      <dgm:prSet phldrT="[Text]" custT="1"/>
      <dgm:spPr>
        <a:xfrm>
          <a:off x="3300391" y="19731"/>
          <a:ext cx="1359395" cy="1359395"/>
        </a:xfrm>
        <a:prstGeom prst="ellipse">
          <a:avLst/>
        </a:prstGeom>
        <a:solidFill>
          <a:srgbClr val="05C3DE"/>
        </a:solidFill>
        <a:ln w="12700" cap="flat" cmpd="sng" algn="ctr">
          <a:solidFill>
            <a:sysClr val="window" lastClr="FFFFFF"/>
          </a:solidFill>
          <a:prstDash val="solid"/>
          <a:miter lim="800000"/>
        </a:ln>
        <a:effectLst/>
      </dgm:spPr>
      <dgm:t>
        <a:bodyPr/>
        <a:lstStyle/>
        <a:p>
          <a:pPr>
            <a:buNone/>
          </a:pPr>
          <a:r>
            <a:rPr lang="el" sz="1200">
              <a:solidFill>
                <a:sysClr val="window" lastClr="FFFFFF"/>
              </a:solidFill>
              <a:latin typeface="Nutmeg Light" panose="00000300000000000000" pitchFamily="50" charset="0"/>
              <a:ea typeface="+mn-ea"/>
              <a:cs typeface="+mn-cs"/>
            </a:rPr>
            <a:t>Εσωτερική / HR</a:t>
          </a:r>
        </a:p>
      </dgm:t>
    </dgm:pt>
    <dgm:pt modelId="{A2188A68-1943-41FF-BC15-6EC44AAD81F2}" type="parTrans" cxnId="{1040AE7A-8059-418A-AFB8-DEC7E498E1DD}">
      <dgm:prSet/>
      <dgm:spPr>
        <a:xfrm rot="16200000">
          <a:off x="3774654" y="1569192"/>
          <a:ext cx="410870" cy="30739"/>
        </a:xfrm>
        <a:custGeom>
          <a:avLst/>
          <a:gdLst/>
          <a:ahLst/>
          <a:cxnLst/>
          <a:rect l="0" t="0" r="0" b="0"/>
          <a:pathLst>
            <a:path>
              <a:moveTo>
                <a:pt x="0" y="15369"/>
              </a:moveTo>
              <a:lnTo>
                <a:pt x="410870" y="15369"/>
              </a:lnTo>
            </a:path>
          </a:pathLst>
        </a:custGeom>
        <a:noFill/>
        <a:ln w="12700" cap="flat" cmpd="sng" algn="ctr">
          <a:solidFill>
            <a:srgbClr val="4C4C4D"/>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BA2E6C54-40CE-4DAE-8CA0-24C725FA363E}" type="sibTrans" cxnId="{1040AE7A-8059-418A-AFB8-DEC7E498E1DD}">
      <dgm:prSet/>
      <dgm:spPr/>
      <dgm:t>
        <a:bodyPr/>
        <a:lstStyle/>
        <a:p>
          <a:endParaRPr lang="en-US"/>
        </a:p>
      </dgm:t>
    </dgm:pt>
    <dgm:pt modelId="{3198CD28-8991-4D49-8981-B6A7A0B9E69F}">
      <dgm:prSet phldrT="[Text]" custT="1"/>
      <dgm:spPr>
        <a:xfrm>
          <a:off x="4833487" y="904864"/>
          <a:ext cx="1359395" cy="1359395"/>
        </a:xfrm>
        <a:prstGeom prst="ellipse">
          <a:avLst/>
        </a:prstGeom>
        <a:solidFill>
          <a:srgbClr val="47D7AC"/>
        </a:solidFill>
        <a:ln w="12700" cap="flat" cmpd="sng" algn="ctr">
          <a:noFill/>
          <a:prstDash val="solid"/>
          <a:miter lim="800000"/>
        </a:ln>
        <a:effectLst/>
      </dgm:spPr>
      <dgm:t>
        <a:bodyPr/>
        <a:lstStyle/>
        <a:p>
          <a:pPr>
            <a:buNone/>
          </a:pPr>
          <a:r>
            <a:rPr lang="el" sz="1200" dirty="0">
              <a:solidFill>
                <a:sysClr val="window" lastClr="FFFFFF"/>
              </a:solidFill>
              <a:latin typeface="Nutmeg Light" panose="00000300000000000000" pitchFamily="50" charset="0"/>
              <a:ea typeface="+mn-ea"/>
              <a:cs typeface="+mn-cs"/>
            </a:rPr>
            <a:t>Οικονομικός</a:t>
          </a:r>
        </a:p>
      </dgm:t>
    </dgm:pt>
    <dgm:pt modelId="{0F2CB604-3426-4FAD-A843-150ADACC712F}" type="parTrans" cxnId="{906A1CAD-8BAB-4853-B654-82DB9653ABC0}">
      <dgm:prSet/>
      <dgm:spPr>
        <a:xfrm rot="19800000">
          <a:off x="4541201" y="2011759"/>
          <a:ext cx="410870" cy="30739"/>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B6F259DE-DFF1-4F58-967A-F3D0B80C0498}" type="sibTrans" cxnId="{906A1CAD-8BAB-4853-B654-82DB9653ABC0}">
      <dgm:prSet/>
      <dgm:spPr/>
      <dgm:t>
        <a:bodyPr/>
        <a:lstStyle/>
        <a:p>
          <a:endParaRPr lang="en-US"/>
        </a:p>
      </dgm:t>
    </dgm:pt>
    <dgm:pt modelId="{5B9B7D3A-3D5D-4D2F-8079-00D433C33FD3}">
      <dgm:prSet phldrT="[Text]" custT="1"/>
      <dgm:spPr>
        <a:xfrm>
          <a:off x="4833487" y="2675130"/>
          <a:ext cx="1359395" cy="1359395"/>
        </a:xfrm>
        <a:prstGeom prst="ellipse">
          <a:avLst/>
        </a:prstGeom>
        <a:solidFill>
          <a:srgbClr val="FF585D"/>
        </a:solidFill>
        <a:ln w="12700" cap="flat" cmpd="sng" algn="ctr">
          <a:noFill/>
          <a:prstDash val="solid"/>
          <a:miter lim="800000"/>
        </a:ln>
        <a:effectLst/>
      </dgm:spPr>
      <dgm:t>
        <a:bodyPr/>
        <a:lstStyle/>
        <a:p>
          <a:pPr>
            <a:buNone/>
          </a:pPr>
          <a:r>
            <a:rPr lang="el" sz="1200" dirty="0">
              <a:solidFill>
                <a:sysClr val="window" lastClr="FFFFFF"/>
              </a:solidFill>
              <a:latin typeface="Nutmeg Light" panose="00000300000000000000" pitchFamily="50" charset="0"/>
              <a:ea typeface="+mn-ea"/>
              <a:cs typeface="+mn-cs"/>
            </a:rPr>
            <a:t>Πωλήσεις και μάρκετινγκ</a:t>
          </a:r>
        </a:p>
      </dgm:t>
    </dgm:pt>
    <dgm:pt modelId="{4A475131-D75E-4C68-820F-1398003AAC3D}" type="parTrans" cxnId="{1ECCEC28-50D4-4495-8012-64EEF3DD447E}">
      <dgm:prSet/>
      <dgm:spPr>
        <a:xfrm rot="1800000">
          <a:off x="4541201" y="2896892"/>
          <a:ext cx="410870" cy="30739"/>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C41297D6-57FE-4DBF-B77A-45CD4BF394E0}" type="sibTrans" cxnId="{1ECCEC28-50D4-4495-8012-64EEF3DD447E}">
      <dgm:prSet/>
      <dgm:spPr/>
      <dgm:t>
        <a:bodyPr/>
        <a:lstStyle/>
        <a:p>
          <a:endParaRPr lang="en-US"/>
        </a:p>
      </dgm:t>
    </dgm:pt>
    <dgm:pt modelId="{A26CED75-2242-46A3-9D50-C5BCDEDCD135}">
      <dgm:prSet phldrT="[Text]" custT="1"/>
      <dgm:spPr>
        <a:xfrm>
          <a:off x="3300391" y="3560263"/>
          <a:ext cx="1359395" cy="1359395"/>
        </a:xfrm>
        <a:prstGeom prst="ellipse">
          <a:avLst/>
        </a:prstGeom>
        <a:solidFill>
          <a:srgbClr val="05C3DE"/>
        </a:solidFill>
        <a:ln w="12700" cap="flat" cmpd="sng" algn="ctr">
          <a:noFill/>
          <a:prstDash val="solid"/>
          <a:miter lim="800000"/>
        </a:ln>
        <a:effectLst/>
      </dgm:spPr>
      <dgm:t>
        <a:bodyPr/>
        <a:lstStyle/>
        <a:p>
          <a:pPr>
            <a:buNone/>
          </a:pPr>
          <a:r>
            <a:rPr lang="en-US" sz="1200" dirty="0">
              <a:solidFill>
                <a:sysClr val="window" lastClr="FFFFFF"/>
              </a:solidFill>
              <a:latin typeface="Nutmeg Light" panose="00000300000000000000" pitchFamily="50" charset="0"/>
              <a:ea typeface="+mn-ea"/>
              <a:cs typeface="+mn-cs"/>
            </a:rPr>
            <a:t>IT</a:t>
          </a:r>
          <a:r>
            <a:rPr lang="el" sz="1200" dirty="0">
              <a:solidFill>
                <a:sysClr val="window" lastClr="FFFFFF"/>
              </a:solidFill>
              <a:latin typeface="Nutmeg Light" panose="00000300000000000000" pitchFamily="50" charset="0"/>
              <a:ea typeface="+mn-ea"/>
              <a:cs typeface="+mn-cs"/>
            </a:rPr>
            <a:t> </a:t>
          </a:r>
        </a:p>
      </dgm:t>
    </dgm:pt>
    <dgm:pt modelId="{ECFE15FE-2FB3-4765-BFEB-B5C03312BFBE}" type="parTrans" cxnId="{3EBD2D59-6C54-4F31-907E-18A9699495E9}">
      <dgm:prSet/>
      <dgm:spPr>
        <a:xfrm rot="5400000">
          <a:off x="3774654" y="3339458"/>
          <a:ext cx="410870" cy="30739"/>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94696CCE-63FC-4D54-B81A-87852DBFE053}" type="sibTrans" cxnId="{3EBD2D59-6C54-4F31-907E-18A9699495E9}">
      <dgm:prSet/>
      <dgm:spPr/>
      <dgm:t>
        <a:bodyPr/>
        <a:lstStyle/>
        <a:p>
          <a:endParaRPr lang="en-US"/>
        </a:p>
      </dgm:t>
    </dgm:pt>
    <dgm:pt modelId="{FBCA2615-1E87-4753-9ECE-2D3C4B2849A1}">
      <dgm:prSet phldrT="[Text]" custT="1"/>
      <dgm:spPr>
        <a:xfrm>
          <a:off x="1767296" y="2675130"/>
          <a:ext cx="1359395" cy="1359395"/>
        </a:xfrm>
        <a:prstGeom prst="ellipse">
          <a:avLst/>
        </a:prstGeom>
        <a:solidFill>
          <a:srgbClr val="47D7AC"/>
        </a:solidFill>
        <a:ln w="12700" cap="flat" cmpd="sng" algn="ctr">
          <a:noFill/>
          <a:prstDash val="solid"/>
          <a:miter lim="800000"/>
        </a:ln>
        <a:effectLst/>
      </dgm:spPr>
      <dgm:t>
        <a:bodyPr/>
        <a:lstStyle/>
        <a:p>
          <a:pPr>
            <a:buNone/>
          </a:pPr>
          <a:r>
            <a:rPr lang="el" sz="1200" dirty="0">
              <a:solidFill>
                <a:sysClr val="window" lastClr="FFFFFF"/>
              </a:solidFill>
              <a:latin typeface="Nutmeg Light" panose="00000300000000000000" pitchFamily="50" charset="0"/>
              <a:ea typeface="+mn-ea"/>
              <a:cs typeface="+mn-cs"/>
            </a:rPr>
            <a:t>Τρίτους</a:t>
          </a:r>
        </a:p>
      </dgm:t>
    </dgm:pt>
    <dgm:pt modelId="{4F6E1644-1401-4529-841C-179BC6BE9A17}" type="parTrans" cxnId="{ADDBB2D3-668E-4673-AC76-FD4B47EB1477}">
      <dgm:prSet/>
      <dgm:spPr>
        <a:xfrm rot="9000000">
          <a:off x="3008106" y="2896892"/>
          <a:ext cx="410870" cy="30739"/>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06D608B-EC52-42B3-83E2-3E42C7AA3D70}" type="sibTrans" cxnId="{ADDBB2D3-668E-4673-AC76-FD4B47EB1477}">
      <dgm:prSet/>
      <dgm:spPr/>
      <dgm:t>
        <a:bodyPr/>
        <a:lstStyle/>
        <a:p>
          <a:endParaRPr lang="en-US"/>
        </a:p>
      </dgm:t>
    </dgm:pt>
    <dgm:pt modelId="{FC223823-F944-4C8A-808D-B299D81E4EA4}">
      <dgm:prSet phldrT="[Text]" custT="1"/>
      <dgm:spPr>
        <a:xfrm>
          <a:off x="1767296" y="904864"/>
          <a:ext cx="1359395" cy="1359395"/>
        </a:xfrm>
        <a:prstGeom prst="ellipse">
          <a:avLst/>
        </a:prstGeom>
        <a:solidFill>
          <a:srgbClr val="FF585D"/>
        </a:solidFill>
        <a:ln w="12700" cap="flat" cmpd="sng" algn="ctr">
          <a:noFill/>
          <a:prstDash val="solid"/>
          <a:miter lim="800000"/>
        </a:ln>
        <a:effectLst/>
      </dgm:spPr>
      <dgm:t>
        <a:bodyPr/>
        <a:lstStyle/>
        <a:p>
          <a:pPr>
            <a:buNone/>
          </a:pPr>
          <a:r>
            <a:rPr lang="el" sz="1200" dirty="0">
              <a:solidFill>
                <a:sysClr val="window" lastClr="FFFFFF"/>
              </a:solidFill>
              <a:latin typeface="Nutmeg Light" panose="00000300000000000000" pitchFamily="50" charset="0"/>
              <a:ea typeface="+mn-ea"/>
              <a:cs typeface="+mn-cs"/>
            </a:rPr>
            <a:t>Στους πελάτες</a:t>
          </a:r>
          <a:endParaRPr lang="en-US" sz="1400" dirty="0">
            <a:solidFill>
              <a:sysClr val="window" lastClr="FFFFFF"/>
            </a:solidFill>
            <a:latin typeface="Nutmeg Light" panose="00000300000000000000" pitchFamily="50" charset="0"/>
            <a:ea typeface="+mn-ea"/>
            <a:cs typeface="+mn-cs"/>
          </a:endParaRPr>
        </a:p>
      </dgm:t>
    </dgm:pt>
    <dgm:pt modelId="{B5352CC1-ADC9-49C4-9387-CD69F727EB9A}" type="parTrans" cxnId="{F34B4E73-0FD8-4EA1-A837-A0A5B04D6278}">
      <dgm:prSet/>
      <dgm:spPr>
        <a:xfrm rot="12600000">
          <a:off x="3008106" y="2011759"/>
          <a:ext cx="410870" cy="30739"/>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16F91CAB-022F-4B69-9AA0-6D28477CB0DC}" type="sibTrans" cxnId="{F34B4E73-0FD8-4EA1-A837-A0A5B04D6278}">
      <dgm:prSet/>
      <dgm:spPr/>
      <dgm:t>
        <a:bodyPr/>
        <a:lstStyle/>
        <a:p>
          <a:endParaRPr lang="en-US"/>
        </a:p>
      </dgm:t>
    </dgm:pt>
    <dgm:pt modelId="{FAC02E81-1FA6-49B5-837A-DDB67DBBA387}" type="pres">
      <dgm:prSet presAssocID="{718AAC1B-C5FA-4148-B63C-4DF316BC882A}" presName="cycle" presStyleCnt="0">
        <dgm:presLayoutVars>
          <dgm:chMax val="1"/>
          <dgm:dir/>
          <dgm:animLvl val="ctr"/>
          <dgm:resizeHandles val="exact"/>
        </dgm:presLayoutVars>
      </dgm:prSet>
      <dgm:spPr/>
    </dgm:pt>
    <dgm:pt modelId="{8DDE7BDD-C942-4776-AA38-09BBE0E49626}" type="pres">
      <dgm:prSet presAssocID="{7A0610FE-D303-44FE-8B6D-B6B19883DCB3}" presName="centerShape" presStyleLbl="node0" presStyleIdx="0" presStyleCnt="1"/>
      <dgm:spPr/>
    </dgm:pt>
    <dgm:pt modelId="{885FCA09-EAF3-4D3A-A61F-E966861DC2DB}" type="pres">
      <dgm:prSet presAssocID="{A2188A68-1943-41FF-BC15-6EC44AAD81F2}" presName="Name9" presStyleLbl="parChTrans1D2" presStyleIdx="0" presStyleCnt="6"/>
      <dgm:spPr/>
    </dgm:pt>
    <dgm:pt modelId="{11101488-CBFE-428E-A616-9BABE73D81D8}" type="pres">
      <dgm:prSet presAssocID="{A2188A68-1943-41FF-BC15-6EC44AAD81F2}" presName="connTx" presStyleLbl="parChTrans1D2" presStyleIdx="0" presStyleCnt="6"/>
      <dgm:spPr/>
    </dgm:pt>
    <dgm:pt modelId="{7F4A5E61-DB18-4B30-8670-5FE301C4BFFD}" type="pres">
      <dgm:prSet presAssocID="{1C677AF6-2CCC-4A13-9FFC-5F46C54329EC}" presName="node" presStyleLbl="node1" presStyleIdx="0" presStyleCnt="6">
        <dgm:presLayoutVars>
          <dgm:bulletEnabled val="1"/>
        </dgm:presLayoutVars>
      </dgm:prSet>
      <dgm:spPr/>
    </dgm:pt>
    <dgm:pt modelId="{93722D44-D671-47A5-9BC8-2989D4324413}" type="pres">
      <dgm:prSet presAssocID="{0F2CB604-3426-4FAD-A843-150ADACC712F}" presName="Name9" presStyleLbl="parChTrans1D2" presStyleIdx="1" presStyleCnt="6"/>
      <dgm:spPr/>
    </dgm:pt>
    <dgm:pt modelId="{B4B0EAD3-BB78-469C-BA74-09A4891FD90D}" type="pres">
      <dgm:prSet presAssocID="{0F2CB604-3426-4FAD-A843-150ADACC712F}" presName="connTx" presStyleLbl="parChTrans1D2" presStyleIdx="1" presStyleCnt="6"/>
      <dgm:spPr/>
    </dgm:pt>
    <dgm:pt modelId="{7A81831A-F93C-41D1-B00D-66D9EA61E3FB}" type="pres">
      <dgm:prSet presAssocID="{3198CD28-8991-4D49-8981-B6A7A0B9E69F}" presName="node" presStyleLbl="node1" presStyleIdx="1" presStyleCnt="6">
        <dgm:presLayoutVars>
          <dgm:bulletEnabled val="1"/>
        </dgm:presLayoutVars>
      </dgm:prSet>
      <dgm:spPr/>
    </dgm:pt>
    <dgm:pt modelId="{A456CA7E-4C35-4C72-9D71-4FD7197C27FA}" type="pres">
      <dgm:prSet presAssocID="{4A475131-D75E-4C68-820F-1398003AAC3D}" presName="Name9" presStyleLbl="parChTrans1D2" presStyleIdx="2" presStyleCnt="6"/>
      <dgm:spPr/>
    </dgm:pt>
    <dgm:pt modelId="{BF066D34-5F6D-449D-872A-13CB5D739964}" type="pres">
      <dgm:prSet presAssocID="{4A475131-D75E-4C68-820F-1398003AAC3D}" presName="connTx" presStyleLbl="parChTrans1D2" presStyleIdx="2" presStyleCnt="6"/>
      <dgm:spPr/>
    </dgm:pt>
    <dgm:pt modelId="{A2BB98C8-8C26-43AC-ACCA-957A740ED0A3}" type="pres">
      <dgm:prSet presAssocID="{5B9B7D3A-3D5D-4D2F-8079-00D433C33FD3}" presName="node" presStyleLbl="node1" presStyleIdx="2" presStyleCnt="6">
        <dgm:presLayoutVars>
          <dgm:bulletEnabled val="1"/>
        </dgm:presLayoutVars>
      </dgm:prSet>
      <dgm:spPr/>
    </dgm:pt>
    <dgm:pt modelId="{A014B2E9-17D4-4C9A-AE9C-EF4B6C2B3400}" type="pres">
      <dgm:prSet presAssocID="{ECFE15FE-2FB3-4765-BFEB-B5C03312BFBE}" presName="Name9" presStyleLbl="parChTrans1D2" presStyleIdx="3" presStyleCnt="6"/>
      <dgm:spPr/>
    </dgm:pt>
    <dgm:pt modelId="{B1F63312-FF3B-4106-872A-409014BD0EEB}" type="pres">
      <dgm:prSet presAssocID="{ECFE15FE-2FB3-4765-BFEB-B5C03312BFBE}" presName="connTx" presStyleLbl="parChTrans1D2" presStyleIdx="3" presStyleCnt="6"/>
      <dgm:spPr/>
    </dgm:pt>
    <dgm:pt modelId="{93163367-BCF8-47F6-AEA6-034156EEEC7D}" type="pres">
      <dgm:prSet presAssocID="{A26CED75-2242-46A3-9D50-C5BCDEDCD135}" presName="node" presStyleLbl="node1" presStyleIdx="3" presStyleCnt="6">
        <dgm:presLayoutVars>
          <dgm:bulletEnabled val="1"/>
        </dgm:presLayoutVars>
      </dgm:prSet>
      <dgm:spPr/>
    </dgm:pt>
    <dgm:pt modelId="{C7D730E1-E19D-48C8-AFBF-E9C2935CD968}" type="pres">
      <dgm:prSet presAssocID="{4F6E1644-1401-4529-841C-179BC6BE9A17}" presName="Name9" presStyleLbl="parChTrans1D2" presStyleIdx="4" presStyleCnt="6"/>
      <dgm:spPr/>
    </dgm:pt>
    <dgm:pt modelId="{10181A6B-D84D-4C49-96FE-E3DEEBA533DE}" type="pres">
      <dgm:prSet presAssocID="{4F6E1644-1401-4529-841C-179BC6BE9A17}" presName="connTx" presStyleLbl="parChTrans1D2" presStyleIdx="4" presStyleCnt="6"/>
      <dgm:spPr/>
    </dgm:pt>
    <dgm:pt modelId="{9186B253-8AE8-4796-B72C-9E1DE496A88B}" type="pres">
      <dgm:prSet presAssocID="{FBCA2615-1E87-4753-9ECE-2D3C4B2849A1}" presName="node" presStyleLbl="node1" presStyleIdx="4" presStyleCnt="6">
        <dgm:presLayoutVars>
          <dgm:bulletEnabled val="1"/>
        </dgm:presLayoutVars>
      </dgm:prSet>
      <dgm:spPr/>
    </dgm:pt>
    <dgm:pt modelId="{E9BF7DA1-34B8-427B-97F8-8EBC8CE62429}" type="pres">
      <dgm:prSet presAssocID="{B5352CC1-ADC9-49C4-9387-CD69F727EB9A}" presName="Name9" presStyleLbl="parChTrans1D2" presStyleIdx="5" presStyleCnt="6"/>
      <dgm:spPr/>
    </dgm:pt>
    <dgm:pt modelId="{8F64E868-268B-4DBF-895D-46D1D1932F5F}" type="pres">
      <dgm:prSet presAssocID="{B5352CC1-ADC9-49C4-9387-CD69F727EB9A}" presName="connTx" presStyleLbl="parChTrans1D2" presStyleIdx="5" presStyleCnt="6"/>
      <dgm:spPr/>
    </dgm:pt>
    <dgm:pt modelId="{95CD2568-4814-46DC-B3BF-19B9D3A7034F}" type="pres">
      <dgm:prSet presAssocID="{FC223823-F944-4C8A-808D-B299D81E4EA4}" presName="node" presStyleLbl="node1" presStyleIdx="5" presStyleCnt="6">
        <dgm:presLayoutVars>
          <dgm:bulletEnabled val="1"/>
        </dgm:presLayoutVars>
      </dgm:prSet>
      <dgm:spPr/>
    </dgm:pt>
  </dgm:ptLst>
  <dgm:cxnLst>
    <dgm:cxn modelId="{E05C990C-90F6-4E99-B01F-FC5D63730F56}" type="presOf" srcId="{A26CED75-2242-46A3-9D50-C5BCDEDCD135}" destId="{93163367-BCF8-47F6-AEA6-034156EEEC7D}" srcOrd="0" destOrd="0" presId="urn:microsoft.com/office/officeart/2005/8/layout/radial1"/>
    <dgm:cxn modelId="{533A4513-A1AF-4776-B186-C5076FEE6769}" type="presOf" srcId="{4A475131-D75E-4C68-820F-1398003AAC3D}" destId="{BF066D34-5F6D-449D-872A-13CB5D739964}" srcOrd="1" destOrd="0" presId="urn:microsoft.com/office/officeart/2005/8/layout/radial1"/>
    <dgm:cxn modelId="{C9D89922-0277-477A-A22B-4B18E2816611}" type="presOf" srcId="{ECFE15FE-2FB3-4765-BFEB-B5C03312BFBE}" destId="{A014B2E9-17D4-4C9A-AE9C-EF4B6C2B3400}" srcOrd="0" destOrd="0" presId="urn:microsoft.com/office/officeart/2005/8/layout/radial1"/>
    <dgm:cxn modelId="{1ECCEC28-50D4-4495-8012-64EEF3DD447E}" srcId="{7A0610FE-D303-44FE-8B6D-B6B19883DCB3}" destId="{5B9B7D3A-3D5D-4D2F-8079-00D433C33FD3}" srcOrd="2" destOrd="0" parTransId="{4A475131-D75E-4C68-820F-1398003AAC3D}" sibTransId="{C41297D6-57FE-4DBF-B77A-45CD4BF394E0}"/>
    <dgm:cxn modelId="{2AD0E45C-064E-4FC1-A8FD-CF24DC7CE191}" type="presOf" srcId="{0F2CB604-3426-4FAD-A843-150ADACC712F}" destId="{B4B0EAD3-BB78-469C-BA74-09A4891FD90D}" srcOrd="1" destOrd="0" presId="urn:microsoft.com/office/officeart/2005/8/layout/radial1"/>
    <dgm:cxn modelId="{35FC1D4A-02D6-4E8F-B49C-6419061535D0}" type="presOf" srcId="{B5352CC1-ADC9-49C4-9387-CD69F727EB9A}" destId="{8F64E868-268B-4DBF-895D-46D1D1932F5F}" srcOrd="1" destOrd="0" presId="urn:microsoft.com/office/officeart/2005/8/layout/radial1"/>
    <dgm:cxn modelId="{C56A4F6C-2F73-46E6-88F7-06FA2F090030}" type="presOf" srcId="{1C677AF6-2CCC-4A13-9FFC-5F46C54329EC}" destId="{7F4A5E61-DB18-4B30-8670-5FE301C4BFFD}" srcOrd="0" destOrd="0" presId="urn:microsoft.com/office/officeart/2005/8/layout/radial1"/>
    <dgm:cxn modelId="{A874494D-27E2-4DFA-8F3E-9A5D0C767970}" type="presOf" srcId="{4F6E1644-1401-4529-841C-179BC6BE9A17}" destId="{10181A6B-D84D-4C49-96FE-E3DEEBA533DE}" srcOrd="1" destOrd="0" presId="urn:microsoft.com/office/officeart/2005/8/layout/radial1"/>
    <dgm:cxn modelId="{217C5B4E-EACD-449C-B154-244AA947F13F}" type="presOf" srcId="{ECFE15FE-2FB3-4765-BFEB-B5C03312BFBE}" destId="{B1F63312-FF3B-4106-872A-409014BD0EEB}" srcOrd="1" destOrd="0" presId="urn:microsoft.com/office/officeart/2005/8/layout/radial1"/>
    <dgm:cxn modelId="{F34B4E73-0FD8-4EA1-A837-A0A5B04D6278}" srcId="{7A0610FE-D303-44FE-8B6D-B6B19883DCB3}" destId="{FC223823-F944-4C8A-808D-B299D81E4EA4}" srcOrd="5" destOrd="0" parTransId="{B5352CC1-ADC9-49C4-9387-CD69F727EB9A}" sibTransId="{16F91CAB-022F-4B69-9AA0-6D28477CB0DC}"/>
    <dgm:cxn modelId="{231F7375-65D8-4C85-84E3-C6465FD813CB}" type="presOf" srcId="{A2188A68-1943-41FF-BC15-6EC44AAD81F2}" destId="{885FCA09-EAF3-4D3A-A61F-E966861DC2DB}" srcOrd="0" destOrd="0" presId="urn:microsoft.com/office/officeart/2005/8/layout/radial1"/>
    <dgm:cxn modelId="{FA807D78-3CB6-48C6-B40F-779E7ABC073B}" type="presOf" srcId="{0F2CB604-3426-4FAD-A843-150ADACC712F}" destId="{93722D44-D671-47A5-9BC8-2989D4324413}" srcOrd="0" destOrd="0" presId="urn:microsoft.com/office/officeart/2005/8/layout/radial1"/>
    <dgm:cxn modelId="{3EBD2D59-6C54-4F31-907E-18A9699495E9}" srcId="{7A0610FE-D303-44FE-8B6D-B6B19883DCB3}" destId="{A26CED75-2242-46A3-9D50-C5BCDEDCD135}" srcOrd="3" destOrd="0" parTransId="{ECFE15FE-2FB3-4765-BFEB-B5C03312BFBE}" sibTransId="{94696CCE-63FC-4D54-B81A-87852DBFE053}"/>
    <dgm:cxn modelId="{1040AE7A-8059-418A-AFB8-DEC7E498E1DD}" srcId="{7A0610FE-D303-44FE-8B6D-B6B19883DCB3}" destId="{1C677AF6-2CCC-4A13-9FFC-5F46C54329EC}" srcOrd="0" destOrd="0" parTransId="{A2188A68-1943-41FF-BC15-6EC44AAD81F2}" sibTransId="{BA2E6C54-40CE-4DAE-8CA0-24C725FA363E}"/>
    <dgm:cxn modelId="{2433657B-CFC7-4DF4-80B9-F8FA21428EF1}" srcId="{718AAC1B-C5FA-4148-B63C-4DF316BC882A}" destId="{7A0610FE-D303-44FE-8B6D-B6B19883DCB3}" srcOrd="0" destOrd="0" parTransId="{88569FAF-909B-4A2A-A181-FE6C4EF80E6F}" sibTransId="{508EE1FD-1C29-479C-92E1-EE201AC2B395}"/>
    <dgm:cxn modelId="{5FBEDD7B-23E6-42E1-95B8-3513A6248984}" type="presOf" srcId="{4A475131-D75E-4C68-820F-1398003AAC3D}" destId="{A456CA7E-4C35-4C72-9D71-4FD7197C27FA}" srcOrd="0" destOrd="0" presId="urn:microsoft.com/office/officeart/2005/8/layout/radial1"/>
    <dgm:cxn modelId="{598D947E-C63E-4FC2-A333-341438F75050}" type="presOf" srcId="{FC223823-F944-4C8A-808D-B299D81E4EA4}" destId="{95CD2568-4814-46DC-B3BF-19B9D3A7034F}" srcOrd="0" destOrd="0" presId="urn:microsoft.com/office/officeart/2005/8/layout/radial1"/>
    <dgm:cxn modelId="{5B93AA82-063A-422F-BCD3-BD33F7BDCD8F}" type="presOf" srcId="{B5352CC1-ADC9-49C4-9387-CD69F727EB9A}" destId="{E9BF7DA1-34B8-427B-97F8-8EBC8CE62429}" srcOrd="0" destOrd="0" presId="urn:microsoft.com/office/officeart/2005/8/layout/radial1"/>
    <dgm:cxn modelId="{2CD0B892-5711-488E-B577-9F00B2AADDC0}" type="presOf" srcId="{7A0610FE-D303-44FE-8B6D-B6B19883DCB3}" destId="{8DDE7BDD-C942-4776-AA38-09BBE0E49626}" srcOrd="0" destOrd="0" presId="urn:microsoft.com/office/officeart/2005/8/layout/radial1"/>
    <dgm:cxn modelId="{E1AC5B93-43EA-4517-881A-424C350F098E}" type="presOf" srcId="{4F6E1644-1401-4529-841C-179BC6BE9A17}" destId="{C7D730E1-E19D-48C8-AFBF-E9C2935CD968}" srcOrd="0" destOrd="0" presId="urn:microsoft.com/office/officeart/2005/8/layout/radial1"/>
    <dgm:cxn modelId="{61B9E6AC-2F24-49C1-A113-1075B2A0E299}" type="presOf" srcId="{5B9B7D3A-3D5D-4D2F-8079-00D433C33FD3}" destId="{A2BB98C8-8C26-43AC-ACCA-957A740ED0A3}" srcOrd="0" destOrd="0" presId="urn:microsoft.com/office/officeart/2005/8/layout/radial1"/>
    <dgm:cxn modelId="{906A1CAD-8BAB-4853-B654-82DB9653ABC0}" srcId="{7A0610FE-D303-44FE-8B6D-B6B19883DCB3}" destId="{3198CD28-8991-4D49-8981-B6A7A0B9E69F}" srcOrd="1" destOrd="0" parTransId="{0F2CB604-3426-4FAD-A843-150ADACC712F}" sibTransId="{B6F259DE-DFF1-4F58-967A-F3D0B80C0498}"/>
    <dgm:cxn modelId="{ADDBB2D3-668E-4673-AC76-FD4B47EB1477}" srcId="{7A0610FE-D303-44FE-8B6D-B6B19883DCB3}" destId="{FBCA2615-1E87-4753-9ECE-2D3C4B2849A1}" srcOrd="4" destOrd="0" parTransId="{4F6E1644-1401-4529-841C-179BC6BE9A17}" sibTransId="{706D608B-EC52-42B3-83E2-3E42C7AA3D70}"/>
    <dgm:cxn modelId="{B22146E0-C9C6-4FCE-AAC1-E77078561D05}" type="presOf" srcId="{FBCA2615-1E87-4753-9ECE-2D3C4B2849A1}" destId="{9186B253-8AE8-4796-B72C-9E1DE496A88B}" srcOrd="0" destOrd="0" presId="urn:microsoft.com/office/officeart/2005/8/layout/radial1"/>
    <dgm:cxn modelId="{54B450F6-8B65-4264-8460-0523B4921441}" type="presOf" srcId="{718AAC1B-C5FA-4148-B63C-4DF316BC882A}" destId="{FAC02E81-1FA6-49B5-837A-DDB67DBBA387}" srcOrd="0" destOrd="0" presId="urn:microsoft.com/office/officeart/2005/8/layout/radial1"/>
    <dgm:cxn modelId="{80EFE1F7-6C6E-4C78-84F8-DE896C6A0099}" type="presOf" srcId="{A2188A68-1943-41FF-BC15-6EC44AAD81F2}" destId="{11101488-CBFE-428E-A616-9BABE73D81D8}" srcOrd="1" destOrd="0" presId="urn:microsoft.com/office/officeart/2005/8/layout/radial1"/>
    <dgm:cxn modelId="{88E654FD-E207-4B47-9DA6-26AAB30A5DD7}" type="presOf" srcId="{3198CD28-8991-4D49-8981-B6A7A0B9E69F}" destId="{7A81831A-F93C-41D1-B00D-66D9EA61E3FB}" srcOrd="0" destOrd="0" presId="urn:microsoft.com/office/officeart/2005/8/layout/radial1"/>
    <dgm:cxn modelId="{A162C391-66CE-47FC-BC78-D7D5E523E31A}" type="presParOf" srcId="{FAC02E81-1FA6-49B5-837A-DDB67DBBA387}" destId="{8DDE7BDD-C942-4776-AA38-09BBE0E49626}" srcOrd="0" destOrd="0" presId="urn:microsoft.com/office/officeart/2005/8/layout/radial1"/>
    <dgm:cxn modelId="{F4701884-FE4C-4C82-9C8D-18F993B9929F}" type="presParOf" srcId="{FAC02E81-1FA6-49B5-837A-DDB67DBBA387}" destId="{885FCA09-EAF3-4D3A-A61F-E966861DC2DB}" srcOrd="1" destOrd="0" presId="urn:microsoft.com/office/officeart/2005/8/layout/radial1"/>
    <dgm:cxn modelId="{4B4BD0B9-96AE-4BFC-B1EC-6C0CEE0F1734}" type="presParOf" srcId="{885FCA09-EAF3-4D3A-A61F-E966861DC2DB}" destId="{11101488-CBFE-428E-A616-9BABE73D81D8}" srcOrd="0" destOrd="0" presId="urn:microsoft.com/office/officeart/2005/8/layout/radial1"/>
    <dgm:cxn modelId="{767A88C0-4609-4914-A62B-EEFE75D12284}" type="presParOf" srcId="{FAC02E81-1FA6-49B5-837A-DDB67DBBA387}" destId="{7F4A5E61-DB18-4B30-8670-5FE301C4BFFD}" srcOrd="2" destOrd="0" presId="urn:microsoft.com/office/officeart/2005/8/layout/radial1"/>
    <dgm:cxn modelId="{C15A8C90-B70F-441B-B3B1-FA4561D6550D}" type="presParOf" srcId="{FAC02E81-1FA6-49B5-837A-DDB67DBBA387}" destId="{93722D44-D671-47A5-9BC8-2989D4324413}" srcOrd="3" destOrd="0" presId="urn:microsoft.com/office/officeart/2005/8/layout/radial1"/>
    <dgm:cxn modelId="{61CAC84C-6FB5-49C0-9450-6B2818648DD9}" type="presParOf" srcId="{93722D44-D671-47A5-9BC8-2989D4324413}" destId="{B4B0EAD3-BB78-469C-BA74-09A4891FD90D}" srcOrd="0" destOrd="0" presId="urn:microsoft.com/office/officeart/2005/8/layout/radial1"/>
    <dgm:cxn modelId="{209F15FE-2695-4ABE-B06F-B7DD213160B1}" type="presParOf" srcId="{FAC02E81-1FA6-49B5-837A-DDB67DBBA387}" destId="{7A81831A-F93C-41D1-B00D-66D9EA61E3FB}" srcOrd="4" destOrd="0" presId="urn:microsoft.com/office/officeart/2005/8/layout/radial1"/>
    <dgm:cxn modelId="{D34984B2-DC7A-48EF-BDC9-A8669C8401E8}" type="presParOf" srcId="{FAC02E81-1FA6-49B5-837A-DDB67DBBA387}" destId="{A456CA7E-4C35-4C72-9D71-4FD7197C27FA}" srcOrd="5" destOrd="0" presId="urn:microsoft.com/office/officeart/2005/8/layout/radial1"/>
    <dgm:cxn modelId="{5DD00E30-DA94-4DBD-A6EB-FB37A5635841}" type="presParOf" srcId="{A456CA7E-4C35-4C72-9D71-4FD7197C27FA}" destId="{BF066D34-5F6D-449D-872A-13CB5D739964}" srcOrd="0" destOrd="0" presId="urn:microsoft.com/office/officeart/2005/8/layout/radial1"/>
    <dgm:cxn modelId="{A0631C34-C3F5-48B4-8EF4-4E5129C03078}" type="presParOf" srcId="{FAC02E81-1FA6-49B5-837A-DDB67DBBA387}" destId="{A2BB98C8-8C26-43AC-ACCA-957A740ED0A3}" srcOrd="6" destOrd="0" presId="urn:microsoft.com/office/officeart/2005/8/layout/radial1"/>
    <dgm:cxn modelId="{2ADABCE4-1F0A-49BF-BFCD-0E5590D74543}" type="presParOf" srcId="{FAC02E81-1FA6-49B5-837A-DDB67DBBA387}" destId="{A014B2E9-17D4-4C9A-AE9C-EF4B6C2B3400}" srcOrd="7" destOrd="0" presId="urn:microsoft.com/office/officeart/2005/8/layout/radial1"/>
    <dgm:cxn modelId="{2B567547-87C7-42E4-96A4-5F8757D467CA}" type="presParOf" srcId="{A014B2E9-17D4-4C9A-AE9C-EF4B6C2B3400}" destId="{B1F63312-FF3B-4106-872A-409014BD0EEB}" srcOrd="0" destOrd="0" presId="urn:microsoft.com/office/officeart/2005/8/layout/radial1"/>
    <dgm:cxn modelId="{DD6A97FD-52A3-4EA3-9E9A-E46BDFAD53E2}" type="presParOf" srcId="{FAC02E81-1FA6-49B5-837A-DDB67DBBA387}" destId="{93163367-BCF8-47F6-AEA6-034156EEEC7D}" srcOrd="8" destOrd="0" presId="urn:microsoft.com/office/officeart/2005/8/layout/radial1"/>
    <dgm:cxn modelId="{AFDB1049-7666-42B2-9185-95DC7C069012}" type="presParOf" srcId="{FAC02E81-1FA6-49B5-837A-DDB67DBBA387}" destId="{C7D730E1-E19D-48C8-AFBF-E9C2935CD968}" srcOrd="9" destOrd="0" presId="urn:microsoft.com/office/officeart/2005/8/layout/radial1"/>
    <dgm:cxn modelId="{004D9408-8A75-41A7-A01B-A2FBA7F0405F}" type="presParOf" srcId="{C7D730E1-E19D-48C8-AFBF-E9C2935CD968}" destId="{10181A6B-D84D-4C49-96FE-E3DEEBA533DE}" srcOrd="0" destOrd="0" presId="urn:microsoft.com/office/officeart/2005/8/layout/radial1"/>
    <dgm:cxn modelId="{CB022B47-28DC-4C48-8514-AA7E99BCABF0}" type="presParOf" srcId="{FAC02E81-1FA6-49B5-837A-DDB67DBBA387}" destId="{9186B253-8AE8-4796-B72C-9E1DE496A88B}" srcOrd="10" destOrd="0" presId="urn:microsoft.com/office/officeart/2005/8/layout/radial1"/>
    <dgm:cxn modelId="{3177841D-A051-4154-A5F1-276727EE0CA5}" type="presParOf" srcId="{FAC02E81-1FA6-49B5-837A-DDB67DBBA387}" destId="{E9BF7DA1-34B8-427B-97F8-8EBC8CE62429}" srcOrd="11" destOrd="0" presId="urn:microsoft.com/office/officeart/2005/8/layout/radial1"/>
    <dgm:cxn modelId="{F8C5FABE-8518-4F97-956E-7411EE2FD291}" type="presParOf" srcId="{E9BF7DA1-34B8-427B-97F8-8EBC8CE62429}" destId="{8F64E868-268B-4DBF-895D-46D1D1932F5F}" srcOrd="0" destOrd="0" presId="urn:microsoft.com/office/officeart/2005/8/layout/radial1"/>
    <dgm:cxn modelId="{6D843839-CA73-4424-9C04-798BE702DF0B}" type="presParOf" srcId="{FAC02E81-1FA6-49B5-837A-DDB67DBBA387}" destId="{95CD2568-4814-46DC-B3BF-19B9D3A7034F}"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E609CE-CFDA-4BDC-8061-BA002CD6B95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pt>
    <dgm:pt modelId="{855ABE59-11BE-446D-A9A0-5585CB1AC6B4}">
      <dgm:prSet phldrT="[Text]"/>
      <dgm:spPr/>
      <dgm:t>
        <a:bodyPr/>
        <a:lstStyle/>
        <a:p>
          <a:pPr>
            <a:lnSpc>
              <a:spcPct val="100000"/>
            </a:lnSpc>
          </a:pPr>
          <a:r>
            <a:rPr lang="el" b="0" i="0" u="none" strike="noStrike" cap="none">
              <a:latin typeface="+mn-lt"/>
              <a:ea typeface="Calibri"/>
              <a:cs typeface="Calibri"/>
              <a:sym typeface="Calibri"/>
            </a:rPr>
            <a:t>Σκοπός</a:t>
          </a:r>
          <a:endParaRPr lang="en-GB"/>
        </a:p>
      </dgm:t>
    </dgm:pt>
    <dgm:pt modelId="{E7E3FE0A-B4D8-4A41-B6AB-8A57B5C192E6}" type="parTrans" cxnId="{15890462-9652-4C15-B6BA-A20C481A52AA}">
      <dgm:prSet/>
      <dgm:spPr/>
      <dgm:t>
        <a:bodyPr/>
        <a:lstStyle/>
        <a:p>
          <a:endParaRPr lang="en-GB" sz="4000"/>
        </a:p>
      </dgm:t>
    </dgm:pt>
    <dgm:pt modelId="{89276308-B498-441F-8C94-7FB1D12C9CDC}" type="sibTrans" cxnId="{15890462-9652-4C15-B6BA-A20C481A52AA}">
      <dgm:prSet/>
      <dgm:spPr/>
      <dgm:t>
        <a:bodyPr/>
        <a:lstStyle/>
        <a:p>
          <a:endParaRPr lang="en-GB"/>
        </a:p>
      </dgm:t>
    </dgm:pt>
    <dgm:pt modelId="{88673CFF-94D5-4FAD-8373-D728A1432F51}">
      <dgm:prSet/>
      <dgm:spPr/>
      <dgm:t>
        <a:bodyPr/>
        <a:lstStyle/>
        <a:p>
          <a:pPr>
            <a:lnSpc>
              <a:spcPct val="100000"/>
            </a:lnSpc>
          </a:pPr>
          <a:r>
            <a:rPr lang="el" b="0" i="0" u="none" strike="noStrike" cap="none">
              <a:latin typeface="+mn-lt"/>
              <a:ea typeface="Calibri"/>
              <a:cs typeface="Calibri"/>
              <a:sym typeface="Calibri"/>
            </a:rPr>
            <a:t>Προσδιορίστε το κοινό σας</a:t>
          </a:r>
          <a:endParaRPr lang="en-GB"/>
        </a:p>
      </dgm:t>
    </dgm:pt>
    <dgm:pt modelId="{40178C85-FD61-475E-A7E8-30BC90397587}" type="parTrans" cxnId="{695D84F2-FFEF-402B-8BB8-8A36D3874A27}">
      <dgm:prSet/>
      <dgm:spPr/>
      <dgm:t>
        <a:bodyPr/>
        <a:lstStyle/>
        <a:p>
          <a:endParaRPr lang="en-GB" sz="4000"/>
        </a:p>
      </dgm:t>
    </dgm:pt>
    <dgm:pt modelId="{FB2A8CAD-2188-43D1-A83C-EFD0334E6FA7}" type="sibTrans" cxnId="{695D84F2-FFEF-402B-8BB8-8A36D3874A27}">
      <dgm:prSet/>
      <dgm:spPr/>
      <dgm:t>
        <a:bodyPr/>
        <a:lstStyle/>
        <a:p>
          <a:endParaRPr lang="en-GB"/>
        </a:p>
      </dgm:t>
    </dgm:pt>
    <dgm:pt modelId="{7823AAC8-1350-4925-BA8D-D646C9D6ABA1}">
      <dgm:prSet/>
      <dgm:spPr/>
      <dgm:t>
        <a:bodyPr/>
        <a:lstStyle/>
        <a:p>
          <a:pPr>
            <a:lnSpc>
              <a:spcPct val="100000"/>
            </a:lnSpc>
          </a:pPr>
          <a:r>
            <a:rPr lang="el-GR" b="0" i="0" u="none" strike="noStrike" cap="none" dirty="0">
              <a:latin typeface="+mn-lt"/>
              <a:ea typeface="Calibri"/>
              <a:cs typeface="Calibri"/>
              <a:sym typeface="Calibri"/>
            </a:rPr>
            <a:t>Σχεδιάστε και διαμορφώστε το μήνυμά σας</a:t>
          </a:r>
          <a:endParaRPr lang="en-GB" dirty="0"/>
        </a:p>
      </dgm:t>
    </dgm:pt>
    <dgm:pt modelId="{62B6F7C3-1A02-4B5E-A030-9E7F225D21D7}" type="parTrans" cxnId="{42AFD33D-4B2F-422D-8F83-407606B45DB0}">
      <dgm:prSet/>
      <dgm:spPr/>
      <dgm:t>
        <a:bodyPr/>
        <a:lstStyle/>
        <a:p>
          <a:endParaRPr lang="en-GB" sz="4000"/>
        </a:p>
      </dgm:t>
    </dgm:pt>
    <dgm:pt modelId="{49CA7BD4-E3F7-4505-ABF7-1076E5F73C62}" type="sibTrans" cxnId="{42AFD33D-4B2F-422D-8F83-407606B45DB0}">
      <dgm:prSet/>
      <dgm:spPr/>
      <dgm:t>
        <a:bodyPr/>
        <a:lstStyle/>
        <a:p>
          <a:endParaRPr lang="en-GB"/>
        </a:p>
      </dgm:t>
    </dgm:pt>
    <dgm:pt modelId="{77CF0668-66B6-407A-961C-980C8EA64504}">
      <dgm:prSet/>
      <dgm:spPr/>
      <dgm:t>
        <a:bodyPr/>
        <a:lstStyle/>
        <a:p>
          <a:pPr>
            <a:lnSpc>
              <a:spcPct val="100000"/>
            </a:lnSpc>
          </a:pPr>
          <a:r>
            <a:rPr lang="el" b="0" i="0" u="none" strike="noStrike" cap="none">
              <a:latin typeface="+mn-lt"/>
              <a:ea typeface="Calibri"/>
              <a:cs typeface="Calibri"/>
              <a:sym typeface="Calibri"/>
            </a:rPr>
            <a:t>Εξετάστε τους πόρους σας</a:t>
          </a:r>
          <a:endParaRPr lang="en-GB"/>
        </a:p>
      </dgm:t>
    </dgm:pt>
    <dgm:pt modelId="{DE47E618-FAF9-41E7-A357-3DD1008149BA}" type="parTrans" cxnId="{1BC7006E-BBC1-4DD5-8760-CC3F9B28DE8C}">
      <dgm:prSet/>
      <dgm:spPr/>
      <dgm:t>
        <a:bodyPr/>
        <a:lstStyle/>
        <a:p>
          <a:endParaRPr lang="en-GB" sz="4000"/>
        </a:p>
      </dgm:t>
    </dgm:pt>
    <dgm:pt modelId="{2D52DBD9-5B78-4A80-AE33-E4F40B37ED5D}" type="sibTrans" cxnId="{1BC7006E-BBC1-4DD5-8760-CC3F9B28DE8C}">
      <dgm:prSet/>
      <dgm:spPr/>
      <dgm:t>
        <a:bodyPr/>
        <a:lstStyle/>
        <a:p>
          <a:endParaRPr lang="en-GB"/>
        </a:p>
      </dgm:t>
    </dgm:pt>
    <dgm:pt modelId="{2385449A-5D11-4E15-9040-870A8BFD2EE5}">
      <dgm:prSet/>
      <dgm:spPr/>
      <dgm:t>
        <a:bodyPr/>
        <a:lstStyle/>
        <a:p>
          <a:pPr>
            <a:lnSpc>
              <a:spcPct val="100000"/>
            </a:lnSpc>
          </a:pPr>
          <a:r>
            <a:rPr lang="el" b="0" i="0" u="none" strike="noStrike" cap="none">
              <a:latin typeface="+mn-lt"/>
              <a:ea typeface="Calibri"/>
              <a:cs typeface="Calibri"/>
              <a:sym typeface="Calibri"/>
            </a:rPr>
            <a:t>Σχέδιο έκτακτης ανάγκης</a:t>
          </a:r>
          <a:endParaRPr lang="en-GB"/>
        </a:p>
      </dgm:t>
    </dgm:pt>
    <dgm:pt modelId="{B5119838-DA5A-4929-BFF7-BCD71ED60CCB}" type="parTrans" cxnId="{2073849D-DF2B-4739-8FD9-BA4938FE53C2}">
      <dgm:prSet/>
      <dgm:spPr/>
      <dgm:t>
        <a:bodyPr/>
        <a:lstStyle/>
        <a:p>
          <a:endParaRPr lang="en-GB" sz="4000"/>
        </a:p>
      </dgm:t>
    </dgm:pt>
    <dgm:pt modelId="{73121421-61B2-4A76-93EB-332AC92A0CBB}" type="sibTrans" cxnId="{2073849D-DF2B-4739-8FD9-BA4938FE53C2}">
      <dgm:prSet/>
      <dgm:spPr/>
      <dgm:t>
        <a:bodyPr/>
        <a:lstStyle/>
        <a:p>
          <a:endParaRPr lang="en-GB"/>
        </a:p>
      </dgm:t>
    </dgm:pt>
    <dgm:pt modelId="{3995D4E8-7739-43D8-B30D-4DCAFE5947CB}">
      <dgm:prSet/>
      <dgm:spPr/>
      <dgm:t>
        <a:bodyPr/>
        <a:lstStyle/>
        <a:p>
          <a:pPr>
            <a:lnSpc>
              <a:spcPct val="100000"/>
            </a:lnSpc>
          </a:pPr>
          <a:r>
            <a:rPr lang="el" b="0" i="0" u="none" strike="noStrike" cap="none">
              <a:latin typeface="+mn-lt"/>
              <a:ea typeface="Calibri"/>
              <a:cs typeface="Calibri"/>
              <a:sym typeface="Calibri"/>
            </a:rPr>
            <a:t>Στρατηγική και ανταλλαγή μηνυμάτων</a:t>
          </a:r>
          <a:endParaRPr lang="en-GB"/>
        </a:p>
      </dgm:t>
    </dgm:pt>
    <dgm:pt modelId="{C1B84BA6-87F0-4544-9295-971C201BFCE3}" type="parTrans" cxnId="{067ACC4C-F5E3-42B3-AEE9-9855AD613E7B}">
      <dgm:prSet/>
      <dgm:spPr/>
      <dgm:t>
        <a:bodyPr/>
        <a:lstStyle/>
        <a:p>
          <a:endParaRPr lang="en-GB" sz="4000"/>
        </a:p>
      </dgm:t>
    </dgm:pt>
    <dgm:pt modelId="{6962C899-3661-4014-90F4-DF133FF73F61}" type="sibTrans" cxnId="{067ACC4C-F5E3-42B3-AEE9-9855AD613E7B}">
      <dgm:prSet/>
      <dgm:spPr/>
      <dgm:t>
        <a:bodyPr/>
        <a:lstStyle/>
        <a:p>
          <a:endParaRPr lang="en-GB"/>
        </a:p>
      </dgm:t>
    </dgm:pt>
    <dgm:pt modelId="{E8891F3C-D2C7-496F-8413-7528BD7AFB4F}">
      <dgm:prSet/>
      <dgm:spPr/>
      <dgm:t>
        <a:bodyPr/>
        <a:lstStyle/>
        <a:p>
          <a:pPr>
            <a:lnSpc>
              <a:spcPct val="100000"/>
            </a:lnSpc>
          </a:pPr>
          <a:r>
            <a:rPr lang="el" b="0" i="0" u="none" strike="noStrike" cap="none">
              <a:latin typeface="+mn-lt"/>
              <a:ea typeface="Calibri"/>
              <a:cs typeface="Calibri"/>
              <a:sym typeface="Calibri"/>
            </a:rPr>
            <a:t>Δημιουργία σχεδίου δράσης</a:t>
          </a:r>
          <a:endParaRPr lang="en-GB"/>
        </a:p>
      </dgm:t>
    </dgm:pt>
    <dgm:pt modelId="{E21658C2-3504-4215-AE8B-D32DAB324B96}" type="parTrans" cxnId="{4B932302-9838-493E-9FC7-461A20F9342E}">
      <dgm:prSet/>
      <dgm:spPr/>
      <dgm:t>
        <a:bodyPr/>
        <a:lstStyle/>
        <a:p>
          <a:endParaRPr lang="en-GB" sz="4000"/>
        </a:p>
      </dgm:t>
    </dgm:pt>
    <dgm:pt modelId="{18DE18BC-D3F1-48F4-BACD-275AD365273B}" type="sibTrans" cxnId="{4B932302-9838-493E-9FC7-461A20F9342E}">
      <dgm:prSet/>
      <dgm:spPr/>
      <dgm:t>
        <a:bodyPr/>
        <a:lstStyle/>
        <a:p>
          <a:endParaRPr lang="en-GB"/>
        </a:p>
      </dgm:t>
    </dgm:pt>
    <dgm:pt modelId="{5CE538A3-1782-4519-8276-BE84A9A77A41}">
      <dgm:prSet/>
      <dgm:spPr/>
      <dgm:t>
        <a:bodyPr/>
        <a:lstStyle/>
        <a:p>
          <a:pPr>
            <a:lnSpc>
              <a:spcPct val="100000"/>
            </a:lnSpc>
          </a:pPr>
          <a:r>
            <a:rPr lang="el" b="0" i="0" u="none" strike="noStrike" cap="none">
              <a:latin typeface="+mn-lt"/>
              <a:ea typeface="Calibri"/>
              <a:cs typeface="Calibri"/>
              <a:sym typeface="Calibri"/>
            </a:rPr>
            <a:t>Διυλίζω</a:t>
          </a:r>
          <a:endParaRPr lang="en-GB"/>
        </a:p>
      </dgm:t>
    </dgm:pt>
    <dgm:pt modelId="{24BB145A-EAA2-4E8A-83C5-AA44CFD15437}" type="parTrans" cxnId="{2AF09A9F-E9B1-4318-8E97-B2B1B4A0D8E0}">
      <dgm:prSet/>
      <dgm:spPr/>
      <dgm:t>
        <a:bodyPr/>
        <a:lstStyle/>
        <a:p>
          <a:endParaRPr lang="en-GB" sz="4000"/>
        </a:p>
      </dgm:t>
    </dgm:pt>
    <dgm:pt modelId="{BF92CD15-0F07-47FB-A479-E3DE69CCC4E5}" type="sibTrans" cxnId="{2AF09A9F-E9B1-4318-8E97-B2B1B4A0D8E0}">
      <dgm:prSet/>
      <dgm:spPr/>
      <dgm:t>
        <a:bodyPr/>
        <a:lstStyle/>
        <a:p>
          <a:endParaRPr lang="en-GB"/>
        </a:p>
      </dgm:t>
    </dgm:pt>
    <dgm:pt modelId="{F6CF4FD3-9B9C-4D2E-892A-A0AD188DE2D4}" type="pres">
      <dgm:prSet presAssocID="{13E609CE-CFDA-4BDC-8061-BA002CD6B95A}" presName="root" presStyleCnt="0">
        <dgm:presLayoutVars>
          <dgm:dir/>
          <dgm:resizeHandles val="exact"/>
        </dgm:presLayoutVars>
      </dgm:prSet>
      <dgm:spPr/>
    </dgm:pt>
    <dgm:pt modelId="{6CFB8511-6F0F-4D21-BFDC-C0DCAFDF12CA}" type="pres">
      <dgm:prSet presAssocID="{855ABE59-11BE-446D-A9A0-5585CB1AC6B4}" presName="compNode" presStyleCnt="0"/>
      <dgm:spPr/>
    </dgm:pt>
    <dgm:pt modelId="{DCB08C0A-CC20-45EA-AD70-9704B2F1271E}" type="pres">
      <dgm:prSet presAssocID="{855ABE59-11BE-446D-A9A0-5585CB1AC6B4}" presName="bgRect" presStyleLbl="bgShp" presStyleIdx="0" presStyleCnt="8"/>
      <dgm:spPr/>
    </dgm:pt>
    <dgm:pt modelId="{C501FC45-3E94-4C2A-986E-78B8D1507D5E}" type="pres">
      <dgm:prSet presAssocID="{855ABE59-11BE-446D-A9A0-5585CB1AC6B4}"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Ρομπότ"/>
        </a:ext>
      </dgm:extLst>
    </dgm:pt>
    <dgm:pt modelId="{71554028-ACB2-468D-916D-3A96F5B42F4C}" type="pres">
      <dgm:prSet presAssocID="{855ABE59-11BE-446D-A9A0-5585CB1AC6B4}" presName="spaceRect" presStyleCnt="0"/>
      <dgm:spPr/>
    </dgm:pt>
    <dgm:pt modelId="{8A07B7E6-BAAB-44B7-A03D-C5E91F0B69C2}" type="pres">
      <dgm:prSet presAssocID="{855ABE59-11BE-446D-A9A0-5585CB1AC6B4}" presName="parTx" presStyleLbl="revTx" presStyleIdx="0" presStyleCnt="8">
        <dgm:presLayoutVars>
          <dgm:chMax val="0"/>
          <dgm:chPref val="0"/>
        </dgm:presLayoutVars>
      </dgm:prSet>
      <dgm:spPr/>
    </dgm:pt>
    <dgm:pt modelId="{5C72DD5A-462B-43F5-9180-EC4E91D614DD}" type="pres">
      <dgm:prSet presAssocID="{89276308-B498-441F-8C94-7FB1D12C9CDC}" presName="sibTrans" presStyleCnt="0"/>
      <dgm:spPr/>
    </dgm:pt>
    <dgm:pt modelId="{730B0F4A-6CBF-411B-8342-87B5C760EAE1}" type="pres">
      <dgm:prSet presAssocID="{88673CFF-94D5-4FAD-8373-D728A1432F51}" presName="compNode" presStyleCnt="0"/>
      <dgm:spPr/>
    </dgm:pt>
    <dgm:pt modelId="{5D67DAFF-BE8E-43D3-A3EA-510CD1FC636F}" type="pres">
      <dgm:prSet presAssocID="{88673CFF-94D5-4FAD-8373-D728A1432F51}" presName="bgRect" presStyleLbl="bgShp" presStyleIdx="1" presStyleCnt="8"/>
      <dgm:spPr/>
    </dgm:pt>
    <dgm:pt modelId="{03C983FD-64A3-4618-9BE5-FD99144E32F2}" type="pres">
      <dgm:prSet presAssocID="{88673CFF-94D5-4FAD-8373-D728A1432F51}"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Επαληθευμένη μάρκα"/>
        </a:ext>
      </dgm:extLst>
    </dgm:pt>
    <dgm:pt modelId="{153F1600-4413-4A5C-8FDF-24BD6CD79AB4}" type="pres">
      <dgm:prSet presAssocID="{88673CFF-94D5-4FAD-8373-D728A1432F51}" presName="spaceRect" presStyleCnt="0"/>
      <dgm:spPr/>
    </dgm:pt>
    <dgm:pt modelId="{A3197E87-3CA5-4FF2-AF2F-5495A8A02BCC}" type="pres">
      <dgm:prSet presAssocID="{88673CFF-94D5-4FAD-8373-D728A1432F51}" presName="parTx" presStyleLbl="revTx" presStyleIdx="1" presStyleCnt="8">
        <dgm:presLayoutVars>
          <dgm:chMax val="0"/>
          <dgm:chPref val="0"/>
        </dgm:presLayoutVars>
      </dgm:prSet>
      <dgm:spPr/>
    </dgm:pt>
    <dgm:pt modelId="{3CE993F3-B908-4ECB-9F03-392F706C288B}" type="pres">
      <dgm:prSet presAssocID="{FB2A8CAD-2188-43D1-A83C-EFD0334E6FA7}" presName="sibTrans" presStyleCnt="0"/>
      <dgm:spPr/>
    </dgm:pt>
    <dgm:pt modelId="{FDD80DA6-58E8-40A1-8E58-A8A81B0708AB}" type="pres">
      <dgm:prSet presAssocID="{7823AAC8-1350-4925-BA8D-D646C9D6ABA1}" presName="compNode" presStyleCnt="0"/>
      <dgm:spPr/>
    </dgm:pt>
    <dgm:pt modelId="{16511509-9A05-470F-9132-606CABE3492D}" type="pres">
      <dgm:prSet presAssocID="{7823AAC8-1350-4925-BA8D-D646C9D6ABA1}" presName="bgRect" presStyleLbl="bgShp" presStyleIdx="2" presStyleCnt="8"/>
      <dgm:spPr/>
    </dgm:pt>
    <dgm:pt modelId="{1C4921E3-63ED-4361-BB92-1CC722BCAE1F}" type="pres">
      <dgm:prSet presAssocID="{7823AAC8-1350-4925-BA8D-D646C9D6ABA1}"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Σχεδιάζω"/>
        </a:ext>
      </dgm:extLst>
    </dgm:pt>
    <dgm:pt modelId="{1DDBB28B-B78A-4543-86C9-FB62144F8ACC}" type="pres">
      <dgm:prSet presAssocID="{7823AAC8-1350-4925-BA8D-D646C9D6ABA1}" presName="spaceRect" presStyleCnt="0"/>
      <dgm:spPr/>
    </dgm:pt>
    <dgm:pt modelId="{54B74A92-7D87-44AE-8807-78FF6CFFA2AC}" type="pres">
      <dgm:prSet presAssocID="{7823AAC8-1350-4925-BA8D-D646C9D6ABA1}" presName="parTx" presStyleLbl="revTx" presStyleIdx="2" presStyleCnt="8">
        <dgm:presLayoutVars>
          <dgm:chMax val="0"/>
          <dgm:chPref val="0"/>
        </dgm:presLayoutVars>
      </dgm:prSet>
      <dgm:spPr/>
    </dgm:pt>
    <dgm:pt modelId="{0150CAA2-B67B-4567-8E6D-6D29413BDEEF}" type="pres">
      <dgm:prSet presAssocID="{49CA7BD4-E3F7-4505-ABF7-1076E5F73C62}" presName="sibTrans" presStyleCnt="0"/>
      <dgm:spPr/>
    </dgm:pt>
    <dgm:pt modelId="{778491BD-17C4-4F6C-8878-8A6D3B323C40}" type="pres">
      <dgm:prSet presAssocID="{77CF0668-66B6-407A-961C-980C8EA64504}" presName="compNode" presStyleCnt="0"/>
      <dgm:spPr/>
    </dgm:pt>
    <dgm:pt modelId="{1E596DFF-96FC-479A-A557-7FFC56B84E3D}" type="pres">
      <dgm:prSet presAssocID="{77CF0668-66B6-407A-961C-980C8EA64504}" presName="bgRect" presStyleLbl="bgShp" presStyleIdx="3" presStyleCnt="8"/>
      <dgm:spPr/>
    </dgm:pt>
    <dgm:pt modelId="{077F0389-F71C-4181-99EC-18B5818BDED3}" type="pres">
      <dgm:prSet presAssocID="{77CF0668-66B6-407A-961C-980C8EA64504}"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Υγεία"/>
        </a:ext>
      </dgm:extLst>
    </dgm:pt>
    <dgm:pt modelId="{C4D83879-B399-4134-A08C-51F21DCF52E2}" type="pres">
      <dgm:prSet presAssocID="{77CF0668-66B6-407A-961C-980C8EA64504}" presName="spaceRect" presStyleCnt="0"/>
      <dgm:spPr/>
    </dgm:pt>
    <dgm:pt modelId="{46643597-3258-4278-8F93-5503E32D3AA9}" type="pres">
      <dgm:prSet presAssocID="{77CF0668-66B6-407A-961C-980C8EA64504}" presName="parTx" presStyleLbl="revTx" presStyleIdx="3" presStyleCnt="8">
        <dgm:presLayoutVars>
          <dgm:chMax val="0"/>
          <dgm:chPref val="0"/>
        </dgm:presLayoutVars>
      </dgm:prSet>
      <dgm:spPr/>
    </dgm:pt>
    <dgm:pt modelId="{8EB020EC-82EC-41E4-B6E9-B4C0CBB5EC90}" type="pres">
      <dgm:prSet presAssocID="{2D52DBD9-5B78-4A80-AE33-E4F40B37ED5D}" presName="sibTrans" presStyleCnt="0"/>
      <dgm:spPr/>
    </dgm:pt>
    <dgm:pt modelId="{D01AE4A9-C49C-4D95-83B0-F41C7A1B3097}" type="pres">
      <dgm:prSet presAssocID="{2385449A-5D11-4E15-9040-870A8BFD2EE5}" presName="compNode" presStyleCnt="0"/>
      <dgm:spPr/>
    </dgm:pt>
    <dgm:pt modelId="{2C022FDB-C885-4ADC-BA18-4934B77E9B47}" type="pres">
      <dgm:prSet presAssocID="{2385449A-5D11-4E15-9040-870A8BFD2EE5}" presName="bgRect" presStyleLbl="bgShp" presStyleIdx="4" presStyleCnt="8"/>
      <dgm:spPr/>
    </dgm:pt>
    <dgm:pt modelId="{AD5B3AF2-D81F-40F1-9D14-5768EB2B14B7}" type="pres">
      <dgm:prSet presAssocID="{2385449A-5D11-4E15-9040-870A8BFD2EE5}"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Ασφάλεια φορητού υπολογιστή"/>
        </a:ext>
      </dgm:extLst>
    </dgm:pt>
    <dgm:pt modelId="{40908BA5-5A03-4023-BC72-A1F21C10C69C}" type="pres">
      <dgm:prSet presAssocID="{2385449A-5D11-4E15-9040-870A8BFD2EE5}" presName="spaceRect" presStyleCnt="0"/>
      <dgm:spPr/>
    </dgm:pt>
    <dgm:pt modelId="{2E9D5AAB-C643-4E82-BC72-D766D4807814}" type="pres">
      <dgm:prSet presAssocID="{2385449A-5D11-4E15-9040-870A8BFD2EE5}" presName="parTx" presStyleLbl="revTx" presStyleIdx="4" presStyleCnt="8">
        <dgm:presLayoutVars>
          <dgm:chMax val="0"/>
          <dgm:chPref val="0"/>
        </dgm:presLayoutVars>
      </dgm:prSet>
      <dgm:spPr/>
    </dgm:pt>
    <dgm:pt modelId="{4BF5A9FD-004D-4353-AC37-7A551E454255}" type="pres">
      <dgm:prSet presAssocID="{73121421-61B2-4A76-93EB-332AC92A0CBB}" presName="sibTrans" presStyleCnt="0"/>
      <dgm:spPr/>
    </dgm:pt>
    <dgm:pt modelId="{932406CD-1EBE-4F44-B0EA-C3FEA3D27D69}" type="pres">
      <dgm:prSet presAssocID="{3995D4E8-7739-43D8-B30D-4DCAFE5947CB}" presName="compNode" presStyleCnt="0"/>
      <dgm:spPr/>
    </dgm:pt>
    <dgm:pt modelId="{64F76639-BC64-4A04-B21F-CA503735F2E5}" type="pres">
      <dgm:prSet presAssocID="{3995D4E8-7739-43D8-B30D-4DCAFE5947CB}" presName="bgRect" presStyleLbl="bgShp" presStyleIdx="5" presStyleCnt="8"/>
      <dgm:spPr/>
    </dgm:pt>
    <dgm:pt modelId="{9C591C7A-476A-4C22-BED3-D1FBA1986A20}" type="pres">
      <dgm:prSet presAssocID="{3995D4E8-7739-43D8-B30D-4DCAFE5947CB}"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Κουβέντα"/>
        </a:ext>
      </dgm:extLst>
    </dgm:pt>
    <dgm:pt modelId="{A3083C92-949D-48AD-B48A-E11660040AB1}" type="pres">
      <dgm:prSet presAssocID="{3995D4E8-7739-43D8-B30D-4DCAFE5947CB}" presName="spaceRect" presStyleCnt="0"/>
      <dgm:spPr/>
    </dgm:pt>
    <dgm:pt modelId="{FB79D3D6-7D4F-4980-8BE6-932298CE9E67}" type="pres">
      <dgm:prSet presAssocID="{3995D4E8-7739-43D8-B30D-4DCAFE5947CB}" presName="parTx" presStyleLbl="revTx" presStyleIdx="5" presStyleCnt="8">
        <dgm:presLayoutVars>
          <dgm:chMax val="0"/>
          <dgm:chPref val="0"/>
        </dgm:presLayoutVars>
      </dgm:prSet>
      <dgm:spPr/>
    </dgm:pt>
    <dgm:pt modelId="{D62FB63F-9A3E-40FF-8624-8EC2BA1C9F48}" type="pres">
      <dgm:prSet presAssocID="{6962C899-3661-4014-90F4-DF133FF73F61}" presName="sibTrans" presStyleCnt="0"/>
      <dgm:spPr/>
    </dgm:pt>
    <dgm:pt modelId="{EFD0A1EA-6E4F-4A3A-8DE6-5DCE09C190AC}" type="pres">
      <dgm:prSet presAssocID="{E8891F3C-D2C7-496F-8413-7528BD7AFB4F}" presName="compNode" presStyleCnt="0"/>
      <dgm:spPr/>
    </dgm:pt>
    <dgm:pt modelId="{A5084CD5-1DBE-4ED1-B5D8-A90FA1024A6F}" type="pres">
      <dgm:prSet presAssocID="{E8891F3C-D2C7-496F-8413-7528BD7AFB4F}" presName="bgRect" presStyleLbl="bgShp" presStyleIdx="6" presStyleCnt="8"/>
      <dgm:spPr/>
    </dgm:pt>
    <dgm:pt modelId="{5870ED4E-4B5C-4C92-95FF-CCFDBF00AC03}" type="pres">
      <dgm:prSet presAssocID="{E8891F3C-D2C7-496F-8413-7528BD7AFB4F}"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Σφάλμα στοιχείου εργασίας"/>
        </a:ext>
      </dgm:extLst>
    </dgm:pt>
    <dgm:pt modelId="{D744AD7F-4A94-4047-8DDA-6B851FA04834}" type="pres">
      <dgm:prSet presAssocID="{E8891F3C-D2C7-496F-8413-7528BD7AFB4F}" presName="spaceRect" presStyleCnt="0"/>
      <dgm:spPr/>
    </dgm:pt>
    <dgm:pt modelId="{418528DF-A508-46AB-A295-CDE1E6F2EAB5}" type="pres">
      <dgm:prSet presAssocID="{E8891F3C-D2C7-496F-8413-7528BD7AFB4F}" presName="parTx" presStyleLbl="revTx" presStyleIdx="6" presStyleCnt="8">
        <dgm:presLayoutVars>
          <dgm:chMax val="0"/>
          <dgm:chPref val="0"/>
        </dgm:presLayoutVars>
      </dgm:prSet>
      <dgm:spPr/>
    </dgm:pt>
    <dgm:pt modelId="{9FC4526D-8E0D-45F4-BC31-A763E468BF8C}" type="pres">
      <dgm:prSet presAssocID="{18DE18BC-D3F1-48F4-BACD-275AD365273B}" presName="sibTrans" presStyleCnt="0"/>
      <dgm:spPr/>
    </dgm:pt>
    <dgm:pt modelId="{BD07E4E6-E162-4F29-8F73-BB30712835B9}" type="pres">
      <dgm:prSet presAssocID="{5CE538A3-1782-4519-8276-BE84A9A77A41}" presName="compNode" presStyleCnt="0"/>
      <dgm:spPr/>
    </dgm:pt>
    <dgm:pt modelId="{5ACC832D-486D-4638-AABD-B6AC09176F72}" type="pres">
      <dgm:prSet presAssocID="{5CE538A3-1782-4519-8276-BE84A9A77A41}" presName="bgRect" presStyleLbl="bgShp" presStyleIdx="7" presStyleCnt="8"/>
      <dgm:spPr/>
    </dgm:pt>
    <dgm:pt modelId="{17C55199-A261-4E8A-81DD-1811CDF649D0}" type="pres">
      <dgm:prSet presAssocID="{5CE538A3-1782-4519-8276-BE84A9A77A41}"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Διαμόρφωση"/>
        </a:ext>
      </dgm:extLst>
    </dgm:pt>
    <dgm:pt modelId="{22EFEE0F-5440-413F-8FFB-15C9D4AE48F7}" type="pres">
      <dgm:prSet presAssocID="{5CE538A3-1782-4519-8276-BE84A9A77A41}" presName="spaceRect" presStyleCnt="0"/>
      <dgm:spPr/>
    </dgm:pt>
    <dgm:pt modelId="{2103DF64-C66F-473F-96AC-DA40C9CC1269}" type="pres">
      <dgm:prSet presAssocID="{5CE538A3-1782-4519-8276-BE84A9A77A41}" presName="parTx" presStyleLbl="revTx" presStyleIdx="7" presStyleCnt="8">
        <dgm:presLayoutVars>
          <dgm:chMax val="0"/>
          <dgm:chPref val="0"/>
        </dgm:presLayoutVars>
      </dgm:prSet>
      <dgm:spPr/>
    </dgm:pt>
  </dgm:ptLst>
  <dgm:cxnLst>
    <dgm:cxn modelId="{4B932302-9838-493E-9FC7-461A20F9342E}" srcId="{13E609CE-CFDA-4BDC-8061-BA002CD6B95A}" destId="{E8891F3C-D2C7-496F-8413-7528BD7AFB4F}" srcOrd="6" destOrd="0" parTransId="{E21658C2-3504-4215-AE8B-D32DAB324B96}" sibTransId="{18DE18BC-D3F1-48F4-BACD-275AD365273B}"/>
    <dgm:cxn modelId="{58E65023-396B-4FE4-99F7-6676AAACC3C5}" type="presOf" srcId="{2385449A-5D11-4E15-9040-870A8BFD2EE5}" destId="{2E9D5AAB-C643-4E82-BC72-D766D4807814}" srcOrd="0" destOrd="0" presId="urn:microsoft.com/office/officeart/2018/2/layout/IconVerticalSolidList"/>
    <dgm:cxn modelId="{29684D2D-0705-4FC2-941E-55C27AA2F653}" type="presOf" srcId="{E8891F3C-D2C7-496F-8413-7528BD7AFB4F}" destId="{418528DF-A508-46AB-A295-CDE1E6F2EAB5}" srcOrd="0" destOrd="0" presId="urn:microsoft.com/office/officeart/2018/2/layout/IconVerticalSolidList"/>
    <dgm:cxn modelId="{42AFD33D-4B2F-422D-8F83-407606B45DB0}" srcId="{13E609CE-CFDA-4BDC-8061-BA002CD6B95A}" destId="{7823AAC8-1350-4925-BA8D-D646C9D6ABA1}" srcOrd="2" destOrd="0" parTransId="{62B6F7C3-1A02-4B5E-A030-9E7F225D21D7}" sibTransId="{49CA7BD4-E3F7-4505-ABF7-1076E5F73C62}"/>
    <dgm:cxn modelId="{15890462-9652-4C15-B6BA-A20C481A52AA}" srcId="{13E609CE-CFDA-4BDC-8061-BA002CD6B95A}" destId="{855ABE59-11BE-446D-A9A0-5585CB1AC6B4}" srcOrd="0" destOrd="0" parTransId="{E7E3FE0A-B4D8-4A41-B6AB-8A57B5C192E6}" sibTransId="{89276308-B498-441F-8C94-7FB1D12C9CDC}"/>
    <dgm:cxn modelId="{A524396C-9BFF-4005-9283-8F94C8AB0DAA}" type="presOf" srcId="{7823AAC8-1350-4925-BA8D-D646C9D6ABA1}" destId="{54B74A92-7D87-44AE-8807-78FF6CFFA2AC}" srcOrd="0" destOrd="0" presId="urn:microsoft.com/office/officeart/2018/2/layout/IconVerticalSolidList"/>
    <dgm:cxn modelId="{067ACC4C-F5E3-42B3-AEE9-9855AD613E7B}" srcId="{13E609CE-CFDA-4BDC-8061-BA002CD6B95A}" destId="{3995D4E8-7739-43D8-B30D-4DCAFE5947CB}" srcOrd="5" destOrd="0" parTransId="{C1B84BA6-87F0-4544-9295-971C201BFCE3}" sibTransId="{6962C899-3661-4014-90F4-DF133FF73F61}"/>
    <dgm:cxn modelId="{1BC7006E-BBC1-4DD5-8760-CC3F9B28DE8C}" srcId="{13E609CE-CFDA-4BDC-8061-BA002CD6B95A}" destId="{77CF0668-66B6-407A-961C-980C8EA64504}" srcOrd="3" destOrd="0" parTransId="{DE47E618-FAF9-41E7-A357-3DD1008149BA}" sibTransId="{2D52DBD9-5B78-4A80-AE33-E4F40B37ED5D}"/>
    <dgm:cxn modelId="{B7D00C7A-0670-4474-8B7B-34BE89BF774D}" type="presOf" srcId="{5CE538A3-1782-4519-8276-BE84A9A77A41}" destId="{2103DF64-C66F-473F-96AC-DA40C9CC1269}" srcOrd="0" destOrd="0" presId="urn:microsoft.com/office/officeart/2018/2/layout/IconVerticalSolidList"/>
    <dgm:cxn modelId="{1659F390-3D98-4A69-8D81-27EB38394F4E}" type="presOf" srcId="{13E609CE-CFDA-4BDC-8061-BA002CD6B95A}" destId="{F6CF4FD3-9B9C-4D2E-892A-A0AD188DE2D4}" srcOrd="0" destOrd="0" presId="urn:microsoft.com/office/officeart/2018/2/layout/IconVerticalSolidList"/>
    <dgm:cxn modelId="{2073849D-DF2B-4739-8FD9-BA4938FE53C2}" srcId="{13E609CE-CFDA-4BDC-8061-BA002CD6B95A}" destId="{2385449A-5D11-4E15-9040-870A8BFD2EE5}" srcOrd="4" destOrd="0" parTransId="{B5119838-DA5A-4929-BFF7-BCD71ED60CCB}" sibTransId="{73121421-61B2-4A76-93EB-332AC92A0CBB}"/>
    <dgm:cxn modelId="{2AF09A9F-E9B1-4318-8E97-B2B1B4A0D8E0}" srcId="{13E609CE-CFDA-4BDC-8061-BA002CD6B95A}" destId="{5CE538A3-1782-4519-8276-BE84A9A77A41}" srcOrd="7" destOrd="0" parTransId="{24BB145A-EAA2-4E8A-83C5-AA44CFD15437}" sibTransId="{BF92CD15-0F07-47FB-A479-E3DE69CCC4E5}"/>
    <dgm:cxn modelId="{7F4FB3C5-8B21-4829-8284-FDC0E036B07F}" type="presOf" srcId="{3995D4E8-7739-43D8-B30D-4DCAFE5947CB}" destId="{FB79D3D6-7D4F-4980-8BE6-932298CE9E67}" srcOrd="0" destOrd="0" presId="urn:microsoft.com/office/officeart/2018/2/layout/IconVerticalSolidList"/>
    <dgm:cxn modelId="{80E832EF-D5FE-4BA5-83ED-E168210B6338}" type="presOf" srcId="{77CF0668-66B6-407A-961C-980C8EA64504}" destId="{46643597-3258-4278-8F93-5503E32D3AA9}" srcOrd="0" destOrd="0" presId="urn:microsoft.com/office/officeart/2018/2/layout/IconVerticalSolidList"/>
    <dgm:cxn modelId="{695D84F2-FFEF-402B-8BB8-8A36D3874A27}" srcId="{13E609CE-CFDA-4BDC-8061-BA002CD6B95A}" destId="{88673CFF-94D5-4FAD-8373-D728A1432F51}" srcOrd="1" destOrd="0" parTransId="{40178C85-FD61-475E-A7E8-30BC90397587}" sibTransId="{FB2A8CAD-2188-43D1-A83C-EFD0334E6FA7}"/>
    <dgm:cxn modelId="{92FFFFF3-B366-417A-B912-029F787AB9BE}" type="presOf" srcId="{88673CFF-94D5-4FAD-8373-D728A1432F51}" destId="{A3197E87-3CA5-4FF2-AF2F-5495A8A02BCC}" srcOrd="0" destOrd="0" presId="urn:microsoft.com/office/officeart/2018/2/layout/IconVerticalSolidList"/>
    <dgm:cxn modelId="{0FE26FFE-26D7-4489-B19A-022E77CE77E6}" type="presOf" srcId="{855ABE59-11BE-446D-A9A0-5585CB1AC6B4}" destId="{8A07B7E6-BAAB-44B7-A03D-C5E91F0B69C2}" srcOrd="0" destOrd="0" presId="urn:microsoft.com/office/officeart/2018/2/layout/IconVerticalSolidList"/>
    <dgm:cxn modelId="{64617BAC-BC19-49F3-8FD4-11BF7E725ED6}" type="presParOf" srcId="{F6CF4FD3-9B9C-4D2E-892A-A0AD188DE2D4}" destId="{6CFB8511-6F0F-4D21-BFDC-C0DCAFDF12CA}" srcOrd="0" destOrd="0" presId="urn:microsoft.com/office/officeart/2018/2/layout/IconVerticalSolidList"/>
    <dgm:cxn modelId="{A8641173-DA3C-4B7F-B60A-F562DD250558}" type="presParOf" srcId="{6CFB8511-6F0F-4D21-BFDC-C0DCAFDF12CA}" destId="{DCB08C0A-CC20-45EA-AD70-9704B2F1271E}" srcOrd="0" destOrd="0" presId="urn:microsoft.com/office/officeart/2018/2/layout/IconVerticalSolidList"/>
    <dgm:cxn modelId="{B19DDFF3-F3DF-418C-A129-F61BB5BBB1E7}" type="presParOf" srcId="{6CFB8511-6F0F-4D21-BFDC-C0DCAFDF12CA}" destId="{C501FC45-3E94-4C2A-986E-78B8D1507D5E}" srcOrd="1" destOrd="0" presId="urn:microsoft.com/office/officeart/2018/2/layout/IconVerticalSolidList"/>
    <dgm:cxn modelId="{EAF7D9BC-D1A2-4F62-8395-2C4F4BBAF043}" type="presParOf" srcId="{6CFB8511-6F0F-4D21-BFDC-C0DCAFDF12CA}" destId="{71554028-ACB2-468D-916D-3A96F5B42F4C}" srcOrd="2" destOrd="0" presId="urn:microsoft.com/office/officeart/2018/2/layout/IconVerticalSolidList"/>
    <dgm:cxn modelId="{68010587-4B8C-4210-9F4E-A1BFBB3ABBFE}" type="presParOf" srcId="{6CFB8511-6F0F-4D21-BFDC-C0DCAFDF12CA}" destId="{8A07B7E6-BAAB-44B7-A03D-C5E91F0B69C2}" srcOrd="3" destOrd="0" presId="urn:microsoft.com/office/officeart/2018/2/layout/IconVerticalSolidList"/>
    <dgm:cxn modelId="{74E85FBE-F6FA-4B9D-9905-44417EEE65D0}" type="presParOf" srcId="{F6CF4FD3-9B9C-4D2E-892A-A0AD188DE2D4}" destId="{5C72DD5A-462B-43F5-9180-EC4E91D614DD}" srcOrd="1" destOrd="0" presId="urn:microsoft.com/office/officeart/2018/2/layout/IconVerticalSolidList"/>
    <dgm:cxn modelId="{A0515823-74D3-4F7C-A50F-352F5DD41433}" type="presParOf" srcId="{F6CF4FD3-9B9C-4D2E-892A-A0AD188DE2D4}" destId="{730B0F4A-6CBF-411B-8342-87B5C760EAE1}" srcOrd="2" destOrd="0" presId="urn:microsoft.com/office/officeart/2018/2/layout/IconVerticalSolidList"/>
    <dgm:cxn modelId="{EE9B15D7-85DA-4D93-B51D-7BBE2ED0EE76}" type="presParOf" srcId="{730B0F4A-6CBF-411B-8342-87B5C760EAE1}" destId="{5D67DAFF-BE8E-43D3-A3EA-510CD1FC636F}" srcOrd="0" destOrd="0" presId="urn:microsoft.com/office/officeart/2018/2/layout/IconVerticalSolidList"/>
    <dgm:cxn modelId="{027B78DF-2766-49AD-84BF-7A619D90CC1C}" type="presParOf" srcId="{730B0F4A-6CBF-411B-8342-87B5C760EAE1}" destId="{03C983FD-64A3-4618-9BE5-FD99144E32F2}" srcOrd="1" destOrd="0" presId="urn:microsoft.com/office/officeart/2018/2/layout/IconVerticalSolidList"/>
    <dgm:cxn modelId="{D758F644-C255-49DA-B2E9-2EA748862E0F}" type="presParOf" srcId="{730B0F4A-6CBF-411B-8342-87B5C760EAE1}" destId="{153F1600-4413-4A5C-8FDF-24BD6CD79AB4}" srcOrd="2" destOrd="0" presId="urn:microsoft.com/office/officeart/2018/2/layout/IconVerticalSolidList"/>
    <dgm:cxn modelId="{6592059B-ECE9-486F-9AF9-4EBA6A06AD8F}" type="presParOf" srcId="{730B0F4A-6CBF-411B-8342-87B5C760EAE1}" destId="{A3197E87-3CA5-4FF2-AF2F-5495A8A02BCC}" srcOrd="3" destOrd="0" presId="urn:microsoft.com/office/officeart/2018/2/layout/IconVerticalSolidList"/>
    <dgm:cxn modelId="{C8CCCA57-9FD3-476F-A78B-CDEDB40C9968}" type="presParOf" srcId="{F6CF4FD3-9B9C-4D2E-892A-A0AD188DE2D4}" destId="{3CE993F3-B908-4ECB-9F03-392F706C288B}" srcOrd="3" destOrd="0" presId="urn:microsoft.com/office/officeart/2018/2/layout/IconVerticalSolidList"/>
    <dgm:cxn modelId="{5D1115F2-BCA3-4FD2-9F99-7895619C38B9}" type="presParOf" srcId="{F6CF4FD3-9B9C-4D2E-892A-A0AD188DE2D4}" destId="{FDD80DA6-58E8-40A1-8E58-A8A81B0708AB}" srcOrd="4" destOrd="0" presId="urn:microsoft.com/office/officeart/2018/2/layout/IconVerticalSolidList"/>
    <dgm:cxn modelId="{2A0E8FF3-28AF-4F4C-9385-701317D5785C}" type="presParOf" srcId="{FDD80DA6-58E8-40A1-8E58-A8A81B0708AB}" destId="{16511509-9A05-470F-9132-606CABE3492D}" srcOrd="0" destOrd="0" presId="urn:microsoft.com/office/officeart/2018/2/layout/IconVerticalSolidList"/>
    <dgm:cxn modelId="{C896FED2-1B67-4E09-BEE4-66593868B451}" type="presParOf" srcId="{FDD80DA6-58E8-40A1-8E58-A8A81B0708AB}" destId="{1C4921E3-63ED-4361-BB92-1CC722BCAE1F}" srcOrd="1" destOrd="0" presId="urn:microsoft.com/office/officeart/2018/2/layout/IconVerticalSolidList"/>
    <dgm:cxn modelId="{CD4FDCAB-6A64-4E65-A72F-EC6326C3A748}" type="presParOf" srcId="{FDD80DA6-58E8-40A1-8E58-A8A81B0708AB}" destId="{1DDBB28B-B78A-4543-86C9-FB62144F8ACC}" srcOrd="2" destOrd="0" presId="urn:microsoft.com/office/officeart/2018/2/layout/IconVerticalSolidList"/>
    <dgm:cxn modelId="{3BA13671-CA11-4310-9086-10F2E7680C43}" type="presParOf" srcId="{FDD80DA6-58E8-40A1-8E58-A8A81B0708AB}" destId="{54B74A92-7D87-44AE-8807-78FF6CFFA2AC}" srcOrd="3" destOrd="0" presId="urn:microsoft.com/office/officeart/2018/2/layout/IconVerticalSolidList"/>
    <dgm:cxn modelId="{90F1F4B3-4ADA-4E6C-9E16-5F5D74B01481}" type="presParOf" srcId="{F6CF4FD3-9B9C-4D2E-892A-A0AD188DE2D4}" destId="{0150CAA2-B67B-4567-8E6D-6D29413BDEEF}" srcOrd="5" destOrd="0" presId="urn:microsoft.com/office/officeart/2018/2/layout/IconVerticalSolidList"/>
    <dgm:cxn modelId="{DFEC104A-4CDD-4FEC-AA3C-8506EE4DD295}" type="presParOf" srcId="{F6CF4FD3-9B9C-4D2E-892A-A0AD188DE2D4}" destId="{778491BD-17C4-4F6C-8878-8A6D3B323C40}" srcOrd="6" destOrd="0" presId="urn:microsoft.com/office/officeart/2018/2/layout/IconVerticalSolidList"/>
    <dgm:cxn modelId="{714436F1-51A1-47CF-80D6-B0990BA225BB}" type="presParOf" srcId="{778491BD-17C4-4F6C-8878-8A6D3B323C40}" destId="{1E596DFF-96FC-479A-A557-7FFC56B84E3D}" srcOrd="0" destOrd="0" presId="urn:microsoft.com/office/officeart/2018/2/layout/IconVerticalSolidList"/>
    <dgm:cxn modelId="{8B6ECEA4-B339-45F8-8497-5C5C1E039159}" type="presParOf" srcId="{778491BD-17C4-4F6C-8878-8A6D3B323C40}" destId="{077F0389-F71C-4181-99EC-18B5818BDED3}" srcOrd="1" destOrd="0" presId="urn:microsoft.com/office/officeart/2018/2/layout/IconVerticalSolidList"/>
    <dgm:cxn modelId="{2F6D4831-EFC5-4B32-9E9D-420977FD778E}" type="presParOf" srcId="{778491BD-17C4-4F6C-8878-8A6D3B323C40}" destId="{C4D83879-B399-4134-A08C-51F21DCF52E2}" srcOrd="2" destOrd="0" presId="urn:microsoft.com/office/officeart/2018/2/layout/IconVerticalSolidList"/>
    <dgm:cxn modelId="{0128B0A0-644D-4305-A35B-071EB0F0B173}" type="presParOf" srcId="{778491BD-17C4-4F6C-8878-8A6D3B323C40}" destId="{46643597-3258-4278-8F93-5503E32D3AA9}" srcOrd="3" destOrd="0" presId="urn:microsoft.com/office/officeart/2018/2/layout/IconVerticalSolidList"/>
    <dgm:cxn modelId="{3A3E6474-A0B6-48E8-9F2C-65AFA1A0A668}" type="presParOf" srcId="{F6CF4FD3-9B9C-4D2E-892A-A0AD188DE2D4}" destId="{8EB020EC-82EC-41E4-B6E9-B4C0CBB5EC90}" srcOrd="7" destOrd="0" presId="urn:microsoft.com/office/officeart/2018/2/layout/IconVerticalSolidList"/>
    <dgm:cxn modelId="{A4C41A6F-7107-4F9A-93C2-42FF87ECD055}" type="presParOf" srcId="{F6CF4FD3-9B9C-4D2E-892A-A0AD188DE2D4}" destId="{D01AE4A9-C49C-4D95-83B0-F41C7A1B3097}" srcOrd="8" destOrd="0" presId="urn:microsoft.com/office/officeart/2018/2/layout/IconVerticalSolidList"/>
    <dgm:cxn modelId="{70C1650E-7CAD-4341-B681-23A56E8F7A08}" type="presParOf" srcId="{D01AE4A9-C49C-4D95-83B0-F41C7A1B3097}" destId="{2C022FDB-C885-4ADC-BA18-4934B77E9B47}" srcOrd="0" destOrd="0" presId="urn:microsoft.com/office/officeart/2018/2/layout/IconVerticalSolidList"/>
    <dgm:cxn modelId="{CEA6C331-68AF-4C5A-B7A5-1DE4B9DA08B8}" type="presParOf" srcId="{D01AE4A9-C49C-4D95-83B0-F41C7A1B3097}" destId="{AD5B3AF2-D81F-40F1-9D14-5768EB2B14B7}" srcOrd="1" destOrd="0" presId="urn:microsoft.com/office/officeart/2018/2/layout/IconVerticalSolidList"/>
    <dgm:cxn modelId="{7CE29F8E-937F-42ED-BF3C-54A017E1DC73}" type="presParOf" srcId="{D01AE4A9-C49C-4D95-83B0-F41C7A1B3097}" destId="{40908BA5-5A03-4023-BC72-A1F21C10C69C}" srcOrd="2" destOrd="0" presId="urn:microsoft.com/office/officeart/2018/2/layout/IconVerticalSolidList"/>
    <dgm:cxn modelId="{7ACE9652-2AC3-41E5-AFF1-3DF911542B92}" type="presParOf" srcId="{D01AE4A9-C49C-4D95-83B0-F41C7A1B3097}" destId="{2E9D5AAB-C643-4E82-BC72-D766D4807814}" srcOrd="3" destOrd="0" presId="urn:microsoft.com/office/officeart/2018/2/layout/IconVerticalSolidList"/>
    <dgm:cxn modelId="{6EE95FC8-E05B-43C6-ACE1-DBC01377F522}" type="presParOf" srcId="{F6CF4FD3-9B9C-4D2E-892A-A0AD188DE2D4}" destId="{4BF5A9FD-004D-4353-AC37-7A551E454255}" srcOrd="9" destOrd="0" presId="urn:microsoft.com/office/officeart/2018/2/layout/IconVerticalSolidList"/>
    <dgm:cxn modelId="{5AA80A69-D37D-4C85-8176-B2E66AAF6F96}" type="presParOf" srcId="{F6CF4FD3-9B9C-4D2E-892A-A0AD188DE2D4}" destId="{932406CD-1EBE-4F44-B0EA-C3FEA3D27D69}" srcOrd="10" destOrd="0" presId="urn:microsoft.com/office/officeart/2018/2/layout/IconVerticalSolidList"/>
    <dgm:cxn modelId="{974F0E51-4C00-444B-9414-515D96246CA9}" type="presParOf" srcId="{932406CD-1EBE-4F44-B0EA-C3FEA3D27D69}" destId="{64F76639-BC64-4A04-B21F-CA503735F2E5}" srcOrd="0" destOrd="0" presId="urn:microsoft.com/office/officeart/2018/2/layout/IconVerticalSolidList"/>
    <dgm:cxn modelId="{403E6602-48F0-4201-AAA2-08B490FC1A56}" type="presParOf" srcId="{932406CD-1EBE-4F44-B0EA-C3FEA3D27D69}" destId="{9C591C7A-476A-4C22-BED3-D1FBA1986A20}" srcOrd="1" destOrd="0" presId="urn:microsoft.com/office/officeart/2018/2/layout/IconVerticalSolidList"/>
    <dgm:cxn modelId="{0DEEF7E3-EB49-44B0-8BDF-4E7739BC5225}" type="presParOf" srcId="{932406CD-1EBE-4F44-B0EA-C3FEA3D27D69}" destId="{A3083C92-949D-48AD-B48A-E11660040AB1}" srcOrd="2" destOrd="0" presId="urn:microsoft.com/office/officeart/2018/2/layout/IconVerticalSolidList"/>
    <dgm:cxn modelId="{9BA258F3-F1EA-46D1-97DD-64CC014A56CA}" type="presParOf" srcId="{932406CD-1EBE-4F44-B0EA-C3FEA3D27D69}" destId="{FB79D3D6-7D4F-4980-8BE6-932298CE9E67}" srcOrd="3" destOrd="0" presId="urn:microsoft.com/office/officeart/2018/2/layout/IconVerticalSolidList"/>
    <dgm:cxn modelId="{BADE3211-0D8C-4707-BEB2-C2AC19CBC777}" type="presParOf" srcId="{F6CF4FD3-9B9C-4D2E-892A-A0AD188DE2D4}" destId="{D62FB63F-9A3E-40FF-8624-8EC2BA1C9F48}" srcOrd="11" destOrd="0" presId="urn:microsoft.com/office/officeart/2018/2/layout/IconVerticalSolidList"/>
    <dgm:cxn modelId="{EE30CC76-9855-4CB6-9ACE-CB89B011EDF1}" type="presParOf" srcId="{F6CF4FD3-9B9C-4D2E-892A-A0AD188DE2D4}" destId="{EFD0A1EA-6E4F-4A3A-8DE6-5DCE09C190AC}" srcOrd="12" destOrd="0" presId="urn:microsoft.com/office/officeart/2018/2/layout/IconVerticalSolidList"/>
    <dgm:cxn modelId="{920A0BD4-F2A3-4C27-8B28-EC3317A10152}" type="presParOf" srcId="{EFD0A1EA-6E4F-4A3A-8DE6-5DCE09C190AC}" destId="{A5084CD5-1DBE-4ED1-B5D8-A90FA1024A6F}" srcOrd="0" destOrd="0" presId="urn:microsoft.com/office/officeart/2018/2/layout/IconVerticalSolidList"/>
    <dgm:cxn modelId="{5FB3D770-1379-491D-8B72-4D5D04A39687}" type="presParOf" srcId="{EFD0A1EA-6E4F-4A3A-8DE6-5DCE09C190AC}" destId="{5870ED4E-4B5C-4C92-95FF-CCFDBF00AC03}" srcOrd="1" destOrd="0" presId="urn:microsoft.com/office/officeart/2018/2/layout/IconVerticalSolidList"/>
    <dgm:cxn modelId="{A2104C14-3838-4E89-A098-2836C3EDD06E}" type="presParOf" srcId="{EFD0A1EA-6E4F-4A3A-8DE6-5DCE09C190AC}" destId="{D744AD7F-4A94-4047-8DDA-6B851FA04834}" srcOrd="2" destOrd="0" presId="urn:microsoft.com/office/officeart/2018/2/layout/IconVerticalSolidList"/>
    <dgm:cxn modelId="{A54F4635-B25B-4B36-B5A4-D7B707EF4F2A}" type="presParOf" srcId="{EFD0A1EA-6E4F-4A3A-8DE6-5DCE09C190AC}" destId="{418528DF-A508-46AB-A295-CDE1E6F2EAB5}" srcOrd="3" destOrd="0" presId="urn:microsoft.com/office/officeart/2018/2/layout/IconVerticalSolidList"/>
    <dgm:cxn modelId="{2C98D75B-32FF-4AFD-809C-8B538F8531F6}" type="presParOf" srcId="{F6CF4FD3-9B9C-4D2E-892A-A0AD188DE2D4}" destId="{9FC4526D-8E0D-45F4-BC31-A763E468BF8C}" srcOrd="13" destOrd="0" presId="urn:microsoft.com/office/officeart/2018/2/layout/IconVerticalSolidList"/>
    <dgm:cxn modelId="{F0014B6A-9817-41DC-BE2E-CB3491ADE44B}" type="presParOf" srcId="{F6CF4FD3-9B9C-4D2E-892A-A0AD188DE2D4}" destId="{BD07E4E6-E162-4F29-8F73-BB30712835B9}" srcOrd="14" destOrd="0" presId="urn:microsoft.com/office/officeart/2018/2/layout/IconVerticalSolidList"/>
    <dgm:cxn modelId="{464BF88A-6036-4668-A61C-793075393ACD}" type="presParOf" srcId="{BD07E4E6-E162-4F29-8F73-BB30712835B9}" destId="{5ACC832D-486D-4638-AABD-B6AC09176F72}" srcOrd="0" destOrd="0" presId="urn:microsoft.com/office/officeart/2018/2/layout/IconVerticalSolidList"/>
    <dgm:cxn modelId="{D04E0616-3BF7-4120-BA65-4D317AA3EA2F}" type="presParOf" srcId="{BD07E4E6-E162-4F29-8F73-BB30712835B9}" destId="{17C55199-A261-4E8A-81DD-1811CDF649D0}" srcOrd="1" destOrd="0" presId="urn:microsoft.com/office/officeart/2018/2/layout/IconVerticalSolidList"/>
    <dgm:cxn modelId="{8C2E14B8-EF4A-40FD-A557-31C4F00D11E1}" type="presParOf" srcId="{BD07E4E6-E162-4F29-8F73-BB30712835B9}" destId="{22EFEE0F-5440-413F-8FFB-15C9D4AE48F7}" srcOrd="2" destOrd="0" presId="urn:microsoft.com/office/officeart/2018/2/layout/IconVerticalSolidList"/>
    <dgm:cxn modelId="{0F437DA6-8E87-426C-9BB7-12E6F800519D}" type="presParOf" srcId="{BD07E4E6-E162-4F29-8F73-BB30712835B9}" destId="{2103DF64-C66F-473F-96AC-DA40C9CC1269}"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126B1-C1D6-4425-A62F-E43641753E2F}">
      <dsp:nvSpPr>
        <dsp:cNvPr id="0" name=""/>
        <dsp:cNvSpPr/>
      </dsp:nvSpPr>
      <dsp:spPr>
        <a:xfrm>
          <a:off x="2498759" y="1713590"/>
          <a:ext cx="1941544" cy="184845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 sz="2400" kern="1200">
              <a:solidFill>
                <a:schemeClr val="bg1"/>
              </a:solidFill>
              <a:latin typeface="Nutmeg Headline" panose="00000500000000000000" pitchFamily="50" charset="0"/>
              <a:cs typeface="Arial"/>
            </a:rPr>
            <a:t>Άρθρο 5</a:t>
          </a:r>
        </a:p>
      </dsp:txBody>
      <dsp:txXfrm>
        <a:off x="2783092" y="1984290"/>
        <a:ext cx="1372878" cy="1307053"/>
      </dsp:txXfrm>
    </dsp:sp>
    <dsp:sp modelId="{4CEFB03D-C9D8-4407-997A-4CDB6A3A227D}">
      <dsp:nvSpPr>
        <dsp:cNvPr id="0" name=""/>
        <dsp:cNvSpPr/>
      </dsp:nvSpPr>
      <dsp:spPr>
        <a:xfrm rot="16200000">
          <a:off x="3348915" y="1574137"/>
          <a:ext cx="241233" cy="37672"/>
        </a:xfrm>
        <a:custGeom>
          <a:avLst/>
          <a:gdLst/>
          <a:ahLst/>
          <a:cxnLst/>
          <a:rect l="0" t="0" r="0" b="0"/>
          <a:pathLst>
            <a:path>
              <a:moveTo>
                <a:pt x="0" y="18836"/>
              </a:moveTo>
              <a:lnTo>
                <a:pt x="241233" y="18836"/>
              </a:lnTo>
            </a:path>
          </a:pathLst>
        </a:cu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Nutmeg Headline" panose="00000500000000000000" pitchFamily="50" charset="0"/>
          </a:endParaRPr>
        </a:p>
      </dsp:txBody>
      <dsp:txXfrm>
        <a:off x="3463501" y="1586942"/>
        <a:ext cx="12061" cy="12061"/>
      </dsp:txXfrm>
    </dsp:sp>
    <dsp:sp modelId="{84296D0A-0765-462F-AD9C-EF4A94AF62B6}">
      <dsp:nvSpPr>
        <dsp:cNvPr id="0" name=""/>
        <dsp:cNvSpPr/>
      </dsp:nvSpPr>
      <dsp:spPr>
        <a:xfrm>
          <a:off x="2743395" y="20082"/>
          <a:ext cx="1452273" cy="145227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a:solidFill>
                <a:schemeClr val="bg1"/>
              </a:solidFill>
              <a:latin typeface="Nutmeg Headline" panose="00000500000000000000" pitchFamily="50" charset="0"/>
              <a:cs typeface="Arial"/>
            </a:rPr>
            <a:t>Επεξεργάζεται νόμιμα, δίκαια με διαφανή τρόπο</a:t>
          </a:r>
        </a:p>
      </dsp:txBody>
      <dsp:txXfrm>
        <a:off x="2956075" y="232762"/>
        <a:ext cx="1026913" cy="1026913"/>
      </dsp:txXfrm>
    </dsp:sp>
    <dsp:sp modelId="{CEABB38C-0093-4937-A296-977DBF006173}">
      <dsp:nvSpPr>
        <dsp:cNvPr id="0" name=""/>
        <dsp:cNvSpPr/>
      </dsp:nvSpPr>
      <dsp:spPr>
        <a:xfrm rot="19800000">
          <a:off x="4285734" y="2087995"/>
          <a:ext cx="206980" cy="37672"/>
        </a:xfrm>
        <a:custGeom>
          <a:avLst/>
          <a:gdLst/>
          <a:ahLst/>
          <a:cxnLst/>
          <a:rect l="0" t="0" r="0" b="0"/>
          <a:pathLst>
            <a:path>
              <a:moveTo>
                <a:pt x="0" y="18836"/>
              </a:moveTo>
              <a:lnTo>
                <a:pt x="206980" y="18836"/>
              </a:lnTo>
            </a:path>
          </a:pathLst>
        </a:cu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Nutmeg Headline" panose="00000500000000000000" pitchFamily="50" charset="0"/>
          </a:endParaRPr>
        </a:p>
      </dsp:txBody>
      <dsp:txXfrm>
        <a:off x="4384050" y="2101657"/>
        <a:ext cx="10349" cy="10349"/>
      </dsp:txXfrm>
    </dsp:sp>
    <dsp:sp modelId="{13F763E1-C44A-4FDB-9993-DF01DB89C3B5}">
      <dsp:nvSpPr>
        <dsp:cNvPr id="0" name=""/>
        <dsp:cNvSpPr/>
      </dsp:nvSpPr>
      <dsp:spPr>
        <a:xfrm>
          <a:off x="4381566" y="965881"/>
          <a:ext cx="1452273" cy="145227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a:solidFill>
                <a:schemeClr val="bg1"/>
              </a:solidFill>
              <a:latin typeface="Nutmeg Headline" panose="00000500000000000000" pitchFamily="50" charset="0"/>
              <a:cs typeface="Arial"/>
            </a:rPr>
            <a:t>Καθορισμένοι, ρητοί και νόμιμοι σκοποί</a:t>
          </a:r>
        </a:p>
      </dsp:txBody>
      <dsp:txXfrm>
        <a:off x="4594246" y="1178561"/>
        <a:ext cx="1026913" cy="1026913"/>
      </dsp:txXfrm>
    </dsp:sp>
    <dsp:sp modelId="{969459C5-C43B-4056-925F-12C89F093AF6}">
      <dsp:nvSpPr>
        <dsp:cNvPr id="0" name=""/>
        <dsp:cNvSpPr/>
      </dsp:nvSpPr>
      <dsp:spPr>
        <a:xfrm rot="1800000">
          <a:off x="4285734" y="3149966"/>
          <a:ext cx="206980" cy="37672"/>
        </a:xfrm>
        <a:custGeom>
          <a:avLst/>
          <a:gdLst/>
          <a:ahLst/>
          <a:cxnLst/>
          <a:rect l="0" t="0" r="0" b="0"/>
          <a:pathLst>
            <a:path>
              <a:moveTo>
                <a:pt x="0" y="18836"/>
              </a:moveTo>
              <a:lnTo>
                <a:pt x="206980" y="18836"/>
              </a:lnTo>
            </a:path>
          </a:pathLst>
        </a:cu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Nutmeg Headline" panose="00000500000000000000" pitchFamily="50" charset="0"/>
          </a:endParaRPr>
        </a:p>
      </dsp:txBody>
      <dsp:txXfrm>
        <a:off x="4384050" y="3163627"/>
        <a:ext cx="10349" cy="10349"/>
      </dsp:txXfrm>
    </dsp:sp>
    <dsp:sp modelId="{28086B67-A7B2-4F48-B0BF-B4E04A832A85}">
      <dsp:nvSpPr>
        <dsp:cNvPr id="0" name=""/>
        <dsp:cNvSpPr/>
      </dsp:nvSpPr>
      <dsp:spPr>
        <a:xfrm>
          <a:off x="4381566" y="2857478"/>
          <a:ext cx="1452273" cy="145227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a:solidFill>
                <a:schemeClr val="bg1"/>
              </a:solidFill>
              <a:latin typeface="Nutmeg Headline" panose="00000500000000000000" pitchFamily="50" charset="0"/>
              <a:cs typeface="Arial"/>
            </a:rPr>
            <a:t>Επαρκής, σχετική και περιορισμένη</a:t>
          </a:r>
        </a:p>
      </dsp:txBody>
      <dsp:txXfrm>
        <a:off x="4594246" y="3070158"/>
        <a:ext cx="1026913" cy="1026913"/>
      </dsp:txXfrm>
    </dsp:sp>
    <dsp:sp modelId="{C179A3F1-7109-4197-AD24-B62EBEBC1219}">
      <dsp:nvSpPr>
        <dsp:cNvPr id="0" name=""/>
        <dsp:cNvSpPr/>
      </dsp:nvSpPr>
      <dsp:spPr>
        <a:xfrm rot="5400000">
          <a:off x="3348915" y="3663824"/>
          <a:ext cx="241233" cy="37672"/>
        </a:xfrm>
        <a:custGeom>
          <a:avLst/>
          <a:gdLst/>
          <a:ahLst/>
          <a:cxnLst/>
          <a:rect l="0" t="0" r="0" b="0"/>
          <a:pathLst>
            <a:path>
              <a:moveTo>
                <a:pt x="0" y="18836"/>
              </a:moveTo>
              <a:lnTo>
                <a:pt x="241233" y="18836"/>
              </a:lnTo>
            </a:path>
          </a:pathLst>
        </a:cu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Nutmeg Headline" panose="00000500000000000000" pitchFamily="50" charset="0"/>
          </a:endParaRPr>
        </a:p>
      </dsp:txBody>
      <dsp:txXfrm>
        <a:off x="3463501" y="3676629"/>
        <a:ext cx="12061" cy="12061"/>
      </dsp:txXfrm>
    </dsp:sp>
    <dsp:sp modelId="{206842B6-A59E-467D-866E-E43D45E374B7}">
      <dsp:nvSpPr>
        <dsp:cNvPr id="0" name=""/>
        <dsp:cNvSpPr/>
      </dsp:nvSpPr>
      <dsp:spPr>
        <a:xfrm>
          <a:off x="2743395" y="3803277"/>
          <a:ext cx="1452273" cy="145227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a:solidFill>
                <a:schemeClr val="bg1"/>
              </a:solidFill>
              <a:latin typeface="Nutmeg Headline" panose="00000500000000000000" pitchFamily="50" charset="0"/>
              <a:cs typeface="Arial"/>
            </a:rPr>
            <a:t>Ακριβής</a:t>
          </a:r>
        </a:p>
      </dsp:txBody>
      <dsp:txXfrm>
        <a:off x="2956075" y="4015957"/>
        <a:ext cx="1026913" cy="1026913"/>
      </dsp:txXfrm>
    </dsp:sp>
    <dsp:sp modelId="{B54D9ADA-06D2-4B97-8065-7D16E67B9073}">
      <dsp:nvSpPr>
        <dsp:cNvPr id="0" name=""/>
        <dsp:cNvSpPr/>
      </dsp:nvSpPr>
      <dsp:spPr>
        <a:xfrm rot="9000000">
          <a:off x="2446348" y="3149966"/>
          <a:ext cx="206980" cy="37672"/>
        </a:xfrm>
        <a:custGeom>
          <a:avLst/>
          <a:gdLst/>
          <a:ahLst/>
          <a:cxnLst/>
          <a:rect l="0" t="0" r="0" b="0"/>
          <a:pathLst>
            <a:path>
              <a:moveTo>
                <a:pt x="0" y="18836"/>
              </a:moveTo>
              <a:lnTo>
                <a:pt x="206980" y="18836"/>
              </a:lnTo>
            </a:path>
          </a:pathLst>
        </a:cu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Nutmeg Headline" panose="00000500000000000000" pitchFamily="50" charset="0"/>
          </a:endParaRPr>
        </a:p>
      </dsp:txBody>
      <dsp:txXfrm rot="10800000">
        <a:off x="2544664" y="3163627"/>
        <a:ext cx="10349" cy="10349"/>
      </dsp:txXfrm>
    </dsp:sp>
    <dsp:sp modelId="{97BE27A8-0FB8-46EE-BDB3-7FEE7ECA1F6A}">
      <dsp:nvSpPr>
        <dsp:cNvPr id="0" name=""/>
        <dsp:cNvSpPr/>
      </dsp:nvSpPr>
      <dsp:spPr>
        <a:xfrm>
          <a:off x="1105223" y="2857478"/>
          <a:ext cx="1452273" cy="145227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l" sz="1100" kern="1200" dirty="0">
              <a:solidFill>
                <a:schemeClr val="bg1"/>
              </a:solidFill>
              <a:latin typeface="Nutmeg Headline" panose="00000500000000000000" pitchFamily="50" charset="0"/>
              <a:cs typeface="Arial"/>
            </a:rPr>
            <a:t>Διατηρούνται υπό μορφή που επιτρέπει την εξακρίβωση της ταυτότητάς τους όχι περισσότερο από όσο είναι αναγκαίο</a:t>
          </a:r>
        </a:p>
      </dsp:txBody>
      <dsp:txXfrm>
        <a:off x="1317903" y="3070158"/>
        <a:ext cx="1026913" cy="1026913"/>
      </dsp:txXfrm>
    </dsp:sp>
    <dsp:sp modelId="{5B2ACE07-B8B3-4F26-8E3B-23FD38DAC73B}">
      <dsp:nvSpPr>
        <dsp:cNvPr id="0" name=""/>
        <dsp:cNvSpPr/>
      </dsp:nvSpPr>
      <dsp:spPr>
        <a:xfrm rot="12539862">
          <a:off x="2423629" y="2100468"/>
          <a:ext cx="220784" cy="37672"/>
        </a:xfrm>
        <a:custGeom>
          <a:avLst/>
          <a:gdLst/>
          <a:ahLst/>
          <a:cxnLst/>
          <a:rect l="0" t="0" r="0" b="0"/>
          <a:pathLst>
            <a:path>
              <a:moveTo>
                <a:pt x="0" y="18836"/>
              </a:moveTo>
              <a:lnTo>
                <a:pt x="220784" y="18836"/>
              </a:lnTo>
            </a:path>
          </a:pathLst>
        </a:custGeom>
        <a:noFill/>
        <a:ln w="15875" cap="flat" cmpd="sng" algn="ctr">
          <a:solidFill>
            <a:schemeClr val="bg2">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latin typeface="Nutmeg Headline" panose="00000500000000000000" pitchFamily="50" charset="0"/>
          </a:endParaRPr>
        </a:p>
      </dsp:txBody>
      <dsp:txXfrm rot="10800000">
        <a:off x="2528501" y="2113784"/>
        <a:ext cx="11039" cy="11039"/>
      </dsp:txXfrm>
    </dsp:sp>
    <dsp:sp modelId="{D0275607-6AB0-44A4-818E-51ACCCBAAE06}">
      <dsp:nvSpPr>
        <dsp:cNvPr id="0" name=""/>
        <dsp:cNvSpPr/>
      </dsp:nvSpPr>
      <dsp:spPr>
        <a:xfrm>
          <a:off x="1076223" y="987639"/>
          <a:ext cx="1452273" cy="1452273"/>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a:solidFill>
                <a:schemeClr val="bg1"/>
              </a:solidFill>
              <a:latin typeface="Nutmeg Headline" panose="00000500000000000000" pitchFamily="50" charset="0"/>
              <a:cs typeface="Arial"/>
            </a:rPr>
            <a:t>Εξασφαλίστε την κατάλληλη ασφάλεια</a:t>
          </a:r>
        </a:p>
      </dsp:txBody>
      <dsp:txXfrm>
        <a:off x="1288903" y="1200319"/>
        <a:ext cx="1026913" cy="10269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8BD47-BF05-4CCA-8EBC-C993B6E69A22}">
      <dsp:nvSpPr>
        <dsp:cNvPr id="0" name=""/>
        <dsp:cNvSpPr/>
      </dsp:nvSpPr>
      <dsp:spPr>
        <a:xfrm rot="1771691">
          <a:off x="3965912" y="3194219"/>
          <a:ext cx="897614" cy="51152"/>
        </a:xfrm>
        <a:custGeom>
          <a:avLst/>
          <a:gdLst/>
          <a:ahLst/>
          <a:cxnLst/>
          <a:rect l="0" t="0" r="0" b="0"/>
          <a:pathLst>
            <a:path>
              <a:moveTo>
                <a:pt x="0" y="25576"/>
              </a:moveTo>
              <a:lnTo>
                <a:pt x="897614" y="2557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1D35B6-8137-431C-84E5-9C5F2E528B1D}">
      <dsp:nvSpPr>
        <dsp:cNvPr id="0" name=""/>
        <dsp:cNvSpPr/>
      </dsp:nvSpPr>
      <dsp:spPr>
        <a:xfrm rot="19881728">
          <a:off x="3959505" y="1512338"/>
          <a:ext cx="1057775" cy="51152"/>
        </a:xfrm>
        <a:custGeom>
          <a:avLst/>
          <a:gdLst/>
          <a:ahLst/>
          <a:cxnLst/>
          <a:rect l="0" t="0" r="0" b="0"/>
          <a:pathLst>
            <a:path>
              <a:moveTo>
                <a:pt x="0" y="25576"/>
              </a:moveTo>
              <a:lnTo>
                <a:pt x="1057775" y="2557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88A6F8-416E-4473-AAF4-4F0F66A4F6FA}">
      <dsp:nvSpPr>
        <dsp:cNvPr id="0" name=""/>
        <dsp:cNvSpPr/>
      </dsp:nvSpPr>
      <dsp:spPr>
        <a:xfrm>
          <a:off x="1388891" y="833773"/>
          <a:ext cx="3100369" cy="310036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F728F6-21AF-4A72-A923-CC65642561CF}">
      <dsp:nvSpPr>
        <dsp:cNvPr id="0" name=""/>
        <dsp:cNvSpPr/>
      </dsp:nvSpPr>
      <dsp:spPr>
        <a:xfrm>
          <a:off x="4846418" y="713"/>
          <a:ext cx="1735610" cy="1735610"/>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l" sz="1700" kern="1200">
              <a:latin typeface="Nutmeg Light" panose="00000300000000000000" pitchFamily="50" charset="0"/>
              <a:cs typeface="Arial"/>
            </a:rPr>
            <a:t>Ελεγκτής</a:t>
          </a:r>
        </a:p>
      </dsp:txBody>
      <dsp:txXfrm>
        <a:off x="5100592" y="254887"/>
        <a:ext cx="1227262" cy="1227262"/>
      </dsp:txXfrm>
    </dsp:sp>
    <dsp:sp modelId="{7A57ADB4-82B6-4067-A955-B2006C9CFE9E}">
      <dsp:nvSpPr>
        <dsp:cNvPr id="0" name=""/>
        <dsp:cNvSpPr/>
      </dsp:nvSpPr>
      <dsp:spPr>
        <a:xfrm>
          <a:off x="6755590" y="713"/>
          <a:ext cx="2603415" cy="173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l" sz="2000" kern="1200" dirty="0">
              <a:latin typeface="Nutmeg Light" panose="00000300000000000000" pitchFamily="50" charset="0"/>
              <a:cs typeface="Arial"/>
            </a:rPr>
            <a:t>Τήρηση αρχείων προσωπικών δεδομένων και δραστηριοτήτων επεξεργασίας</a:t>
          </a:r>
        </a:p>
        <a:p>
          <a:pPr marL="228600" lvl="1" indent="-228600" algn="l" defTabSz="889000">
            <a:lnSpc>
              <a:spcPct val="90000"/>
            </a:lnSpc>
            <a:spcBef>
              <a:spcPct val="0"/>
            </a:spcBef>
            <a:spcAft>
              <a:spcPct val="15000"/>
            </a:spcAft>
            <a:buChar char="•"/>
          </a:pPr>
          <a:r>
            <a:rPr lang="el" sz="2000" kern="1200">
              <a:latin typeface="Nutmeg Light" panose="00000300000000000000" pitchFamily="50" charset="0"/>
              <a:cs typeface="Arial"/>
            </a:rPr>
            <a:t>Νομική ευθύνη</a:t>
          </a:r>
        </a:p>
      </dsp:txBody>
      <dsp:txXfrm>
        <a:off x="6755590" y="713"/>
        <a:ext cx="2603415" cy="1735610"/>
      </dsp:txXfrm>
    </dsp:sp>
    <dsp:sp modelId="{28E44361-D13C-447C-A3AA-1BB5E8BCB91D}">
      <dsp:nvSpPr>
        <dsp:cNvPr id="0" name=""/>
        <dsp:cNvSpPr/>
      </dsp:nvSpPr>
      <dsp:spPr>
        <a:xfrm>
          <a:off x="4684423" y="2969286"/>
          <a:ext cx="1860221" cy="1860221"/>
        </a:xfrm>
        <a:prstGeom prst="ellipse">
          <a:avLst/>
        </a:prstGeom>
        <a:solidFill>
          <a:srgbClr val="FF585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l" sz="1700" kern="1200">
              <a:latin typeface="Nutmeg Light" panose="00000300000000000000" pitchFamily="50" charset="0"/>
              <a:cs typeface="Arial"/>
            </a:rPr>
            <a:t>Επεξεργαστής</a:t>
          </a:r>
        </a:p>
      </dsp:txBody>
      <dsp:txXfrm>
        <a:off x="4956846" y="3241709"/>
        <a:ext cx="1315375" cy="1315375"/>
      </dsp:txXfrm>
    </dsp:sp>
    <dsp:sp modelId="{B7C10094-72C0-4E0C-9587-BA121FC63A85}">
      <dsp:nvSpPr>
        <dsp:cNvPr id="0" name=""/>
        <dsp:cNvSpPr/>
      </dsp:nvSpPr>
      <dsp:spPr>
        <a:xfrm>
          <a:off x="6730668" y="2969286"/>
          <a:ext cx="2790332" cy="1860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l" sz="2000" kern="1200">
              <a:latin typeface="Nutmeg Light" panose="00000300000000000000" pitchFamily="50" charset="0"/>
              <a:cs typeface="Arial"/>
            </a:rPr>
            <a:t>Επεξεργάζεται δεδομένα για λογαριασμό υπευθύνου επεξεργασίας</a:t>
          </a:r>
        </a:p>
        <a:p>
          <a:pPr marL="228600" lvl="1" indent="-228600" algn="l" defTabSz="889000">
            <a:lnSpc>
              <a:spcPct val="90000"/>
            </a:lnSpc>
            <a:spcBef>
              <a:spcPct val="0"/>
            </a:spcBef>
            <a:spcAft>
              <a:spcPct val="15000"/>
            </a:spcAft>
            <a:buChar char="•"/>
          </a:pPr>
          <a:r>
            <a:rPr lang="el" sz="2000" kern="1200">
              <a:latin typeface="Nutmeg Light" panose="00000300000000000000" pitchFamily="50" charset="0"/>
              <a:cs typeface="Arial"/>
            </a:rPr>
            <a:t>Νομική ευθύνη</a:t>
          </a:r>
        </a:p>
      </dsp:txBody>
      <dsp:txXfrm>
        <a:off x="6730668" y="2969286"/>
        <a:ext cx="2790332" cy="18602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E7BDD-C942-4776-AA38-09BBE0E49626}">
      <dsp:nvSpPr>
        <dsp:cNvPr id="0" name=""/>
        <dsp:cNvSpPr/>
      </dsp:nvSpPr>
      <dsp:spPr>
        <a:xfrm>
          <a:off x="3619582" y="2042515"/>
          <a:ext cx="1567375" cy="1567375"/>
        </a:xfrm>
        <a:prstGeom prst="ellipse">
          <a:avLst/>
        </a:prstGeom>
        <a:solidFill>
          <a:srgbClr val="626FE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a:solidFill>
                <a:sysClr val="window" lastClr="FFFFFF"/>
              </a:solidFill>
              <a:latin typeface="Nutmeg Light" panose="00000300000000000000" pitchFamily="50" charset="0"/>
              <a:ea typeface="+mn-ea"/>
              <a:cs typeface="+mn-cs"/>
            </a:rPr>
            <a:t>Κινδυνοι</a:t>
          </a:r>
        </a:p>
      </dsp:txBody>
      <dsp:txXfrm>
        <a:off x="3849119" y="2272052"/>
        <a:ext cx="1108301" cy="1108301"/>
      </dsp:txXfrm>
    </dsp:sp>
    <dsp:sp modelId="{885FCA09-EAF3-4D3A-A61F-E966861DC2DB}">
      <dsp:nvSpPr>
        <dsp:cNvPr id="0" name=""/>
        <dsp:cNvSpPr/>
      </dsp:nvSpPr>
      <dsp:spPr>
        <a:xfrm rot="16200000">
          <a:off x="4167205" y="1790432"/>
          <a:ext cx="472129" cy="32036"/>
        </a:xfrm>
        <a:custGeom>
          <a:avLst/>
          <a:gdLst/>
          <a:ahLst/>
          <a:cxnLst/>
          <a:rect l="0" t="0" r="0" b="0"/>
          <a:pathLst>
            <a:path>
              <a:moveTo>
                <a:pt x="0" y="15369"/>
              </a:moveTo>
              <a:lnTo>
                <a:pt x="410870" y="15369"/>
              </a:lnTo>
            </a:path>
          </a:pathLst>
        </a:custGeom>
        <a:noFill/>
        <a:ln w="12700" cap="flat" cmpd="sng" algn="ctr">
          <a:solidFill>
            <a:srgbClr val="4C4C4D"/>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4391467" y="1818253"/>
        <a:ext cx="0" cy="0"/>
      </dsp:txXfrm>
    </dsp:sp>
    <dsp:sp modelId="{7F4A5E61-DB18-4B30-8670-5FE301C4BFFD}">
      <dsp:nvSpPr>
        <dsp:cNvPr id="0" name=""/>
        <dsp:cNvSpPr/>
      </dsp:nvSpPr>
      <dsp:spPr>
        <a:xfrm>
          <a:off x="3619582" y="3010"/>
          <a:ext cx="1567375" cy="1567375"/>
        </a:xfrm>
        <a:prstGeom prst="ellipse">
          <a:avLst/>
        </a:prstGeom>
        <a:solidFill>
          <a:srgbClr val="05C3DE"/>
        </a:solidFill>
        <a:ln w="12700" cap="flat" cmpd="sng" algn="ctr">
          <a:solidFill>
            <a:sysClr val="window" lastClr="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a:solidFill>
                <a:sysClr val="window" lastClr="FFFFFF"/>
              </a:solidFill>
              <a:latin typeface="Nutmeg Light" panose="00000300000000000000" pitchFamily="50" charset="0"/>
              <a:ea typeface="+mn-ea"/>
              <a:cs typeface="+mn-cs"/>
            </a:rPr>
            <a:t>Εσωτερική / HR</a:t>
          </a:r>
        </a:p>
      </dsp:txBody>
      <dsp:txXfrm>
        <a:off x="3849119" y="232547"/>
        <a:ext cx="1108301" cy="1108301"/>
      </dsp:txXfrm>
    </dsp:sp>
    <dsp:sp modelId="{93722D44-D671-47A5-9BC8-2989D4324413}">
      <dsp:nvSpPr>
        <dsp:cNvPr id="0" name=""/>
        <dsp:cNvSpPr/>
      </dsp:nvSpPr>
      <dsp:spPr>
        <a:xfrm rot="19800000">
          <a:off x="5050337" y="2300308"/>
          <a:ext cx="472129" cy="32036"/>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5270278" y="2312006"/>
        <a:ext cx="0" cy="0"/>
      </dsp:txXfrm>
    </dsp:sp>
    <dsp:sp modelId="{7A81831A-F93C-41D1-B00D-66D9EA61E3FB}">
      <dsp:nvSpPr>
        <dsp:cNvPr id="0" name=""/>
        <dsp:cNvSpPr/>
      </dsp:nvSpPr>
      <dsp:spPr>
        <a:xfrm>
          <a:off x="5385845" y="1022763"/>
          <a:ext cx="1567375" cy="1567375"/>
        </a:xfrm>
        <a:prstGeom prst="ellipse">
          <a:avLst/>
        </a:prstGeom>
        <a:solidFill>
          <a:srgbClr val="47D7A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dirty="0">
              <a:solidFill>
                <a:sysClr val="window" lastClr="FFFFFF"/>
              </a:solidFill>
              <a:latin typeface="Nutmeg Light" panose="00000300000000000000" pitchFamily="50" charset="0"/>
              <a:ea typeface="+mn-ea"/>
              <a:cs typeface="+mn-cs"/>
            </a:rPr>
            <a:t>Οικονομικός</a:t>
          </a:r>
        </a:p>
      </dsp:txBody>
      <dsp:txXfrm>
        <a:off x="5615382" y="1252300"/>
        <a:ext cx="1108301" cy="1108301"/>
      </dsp:txXfrm>
    </dsp:sp>
    <dsp:sp modelId="{A456CA7E-4C35-4C72-9D71-4FD7197C27FA}">
      <dsp:nvSpPr>
        <dsp:cNvPr id="0" name=""/>
        <dsp:cNvSpPr/>
      </dsp:nvSpPr>
      <dsp:spPr>
        <a:xfrm rot="1800000">
          <a:off x="5050337" y="3320061"/>
          <a:ext cx="472129" cy="32036"/>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5282081" y="3319955"/>
        <a:ext cx="0" cy="0"/>
      </dsp:txXfrm>
    </dsp:sp>
    <dsp:sp modelId="{A2BB98C8-8C26-43AC-ACCA-957A740ED0A3}">
      <dsp:nvSpPr>
        <dsp:cNvPr id="0" name=""/>
        <dsp:cNvSpPr/>
      </dsp:nvSpPr>
      <dsp:spPr>
        <a:xfrm>
          <a:off x="5385845" y="3062267"/>
          <a:ext cx="1567375" cy="1567375"/>
        </a:xfrm>
        <a:prstGeom prst="ellipse">
          <a:avLst/>
        </a:prstGeom>
        <a:solidFill>
          <a:srgbClr val="FF585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dirty="0">
              <a:solidFill>
                <a:sysClr val="window" lastClr="FFFFFF"/>
              </a:solidFill>
              <a:latin typeface="Nutmeg Light" panose="00000300000000000000" pitchFamily="50" charset="0"/>
              <a:ea typeface="+mn-ea"/>
              <a:cs typeface="+mn-cs"/>
            </a:rPr>
            <a:t>Πωλήσεις και μάρκετινγκ</a:t>
          </a:r>
        </a:p>
      </dsp:txBody>
      <dsp:txXfrm>
        <a:off x="5615382" y="3291804"/>
        <a:ext cx="1108301" cy="1108301"/>
      </dsp:txXfrm>
    </dsp:sp>
    <dsp:sp modelId="{A014B2E9-17D4-4C9A-AE9C-EF4B6C2B3400}">
      <dsp:nvSpPr>
        <dsp:cNvPr id="0" name=""/>
        <dsp:cNvSpPr/>
      </dsp:nvSpPr>
      <dsp:spPr>
        <a:xfrm rot="5400000">
          <a:off x="4167205" y="3829937"/>
          <a:ext cx="472129" cy="32036"/>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4415073" y="3834152"/>
        <a:ext cx="0" cy="0"/>
      </dsp:txXfrm>
    </dsp:sp>
    <dsp:sp modelId="{93163367-BCF8-47F6-AEA6-034156EEEC7D}">
      <dsp:nvSpPr>
        <dsp:cNvPr id="0" name=""/>
        <dsp:cNvSpPr/>
      </dsp:nvSpPr>
      <dsp:spPr>
        <a:xfrm>
          <a:off x="3619582" y="4082020"/>
          <a:ext cx="1567375" cy="1567375"/>
        </a:xfrm>
        <a:prstGeom prst="ellipse">
          <a:avLst/>
        </a:prstGeom>
        <a:solidFill>
          <a:srgbClr val="05C3D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ysClr val="window" lastClr="FFFFFF"/>
              </a:solidFill>
              <a:latin typeface="Nutmeg Light" panose="00000300000000000000" pitchFamily="50" charset="0"/>
              <a:ea typeface="+mn-ea"/>
              <a:cs typeface="+mn-cs"/>
            </a:rPr>
            <a:t>IT</a:t>
          </a:r>
          <a:r>
            <a:rPr lang="el" sz="1200" kern="1200" dirty="0">
              <a:solidFill>
                <a:sysClr val="window" lastClr="FFFFFF"/>
              </a:solidFill>
              <a:latin typeface="Nutmeg Light" panose="00000300000000000000" pitchFamily="50" charset="0"/>
              <a:ea typeface="+mn-ea"/>
              <a:cs typeface="+mn-cs"/>
            </a:rPr>
            <a:t> </a:t>
          </a:r>
        </a:p>
      </dsp:txBody>
      <dsp:txXfrm>
        <a:off x="3849119" y="4311557"/>
        <a:ext cx="1108301" cy="1108301"/>
      </dsp:txXfrm>
    </dsp:sp>
    <dsp:sp modelId="{C7D730E1-E19D-48C8-AFBF-E9C2935CD968}">
      <dsp:nvSpPr>
        <dsp:cNvPr id="0" name=""/>
        <dsp:cNvSpPr/>
      </dsp:nvSpPr>
      <dsp:spPr>
        <a:xfrm rot="9000000">
          <a:off x="3284074" y="3320061"/>
          <a:ext cx="472129" cy="32036"/>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rot="10800000">
        <a:off x="3536261" y="3340398"/>
        <a:ext cx="0" cy="0"/>
      </dsp:txXfrm>
    </dsp:sp>
    <dsp:sp modelId="{9186B253-8AE8-4796-B72C-9E1DE496A88B}">
      <dsp:nvSpPr>
        <dsp:cNvPr id="0" name=""/>
        <dsp:cNvSpPr/>
      </dsp:nvSpPr>
      <dsp:spPr>
        <a:xfrm>
          <a:off x="1853319" y="3062267"/>
          <a:ext cx="1567375" cy="1567375"/>
        </a:xfrm>
        <a:prstGeom prst="ellipse">
          <a:avLst/>
        </a:prstGeom>
        <a:solidFill>
          <a:srgbClr val="47D7A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dirty="0">
              <a:solidFill>
                <a:sysClr val="window" lastClr="FFFFFF"/>
              </a:solidFill>
              <a:latin typeface="Nutmeg Light" panose="00000300000000000000" pitchFamily="50" charset="0"/>
              <a:ea typeface="+mn-ea"/>
              <a:cs typeface="+mn-cs"/>
            </a:rPr>
            <a:t>Τρίτους</a:t>
          </a:r>
        </a:p>
      </dsp:txBody>
      <dsp:txXfrm>
        <a:off x="2082856" y="3291804"/>
        <a:ext cx="1108301" cy="1108301"/>
      </dsp:txXfrm>
    </dsp:sp>
    <dsp:sp modelId="{E9BF7DA1-34B8-427B-97F8-8EBC8CE62429}">
      <dsp:nvSpPr>
        <dsp:cNvPr id="0" name=""/>
        <dsp:cNvSpPr/>
      </dsp:nvSpPr>
      <dsp:spPr>
        <a:xfrm rot="12600000">
          <a:off x="3284074" y="2300308"/>
          <a:ext cx="472129" cy="32036"/>
        </a:xfrm>
        <a:custGeom>
          <a:avLst/>
          <a:gdLst/>
          <a:ahLst/>
          <a:cxnLst/>
          <a:rect l="0" t="0" r="0" b="0"/>
          <a:pathLst>
            <a:path>
              <a:moveTo>
                <a:pt x="0" y="15369"/>
              </a:moveTo>
              <a:lnTo>
                <a:pt x="410870" y="15369"/>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rot="10800000">
        <a:off x="3524458" y="2332449"/>
        <a:ext cx="0" cy="0"/>
      </dsp:txXfrm>
    </dsp:sp>
    <dsp:sp modelId="{95CD2568-4814-46DC-B3BF-19B9D3A7034F}">
      <dsp:nvSpPr>
        <dsp:cNvPr id="0" name=""/>
        <dsp:cNvSpPr/>
      </dsp:nvSpPr>
      <dsp:spPr>
        <a:xfrm>
          <a:off x="1853319" y="1022763"/>
          <a:ext cx="1567375" cy="1567375"/>
        </a:xfrm>
        <a:prstGeom prst="ellipse">
          <a:avLst/>
        </a:prstGeom>
        <a:solidFill>
          <a:srgbClr val="FF585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l" sz="1200" kern="1200" dirty="0">
              <a:solidFill>
                <a:sysClr val="window" lastClr="FFFFFF"/>
              </a:solidFill>
              <a:latin typeface="Nutmeg Light" panose="00000300000000000000" pitchFamily="50" charset="0"/>
              <a:ea typeface="+mn-ea"/>
              <a:cs typeface="+mn-cs"/>
            </a:rPr>
            <a:t>Στους πελάτες</a:t>
          </a:r>
          <a:endParaRPr lang="en-US" sz="1400" kern="1200" dirty="0">
            <a:solidFill>
              <a:sysClr val="window" lastClr="FFFFFF"/>
            </a:solidFill>
            <a:latin typeface="Nutmeg Light" panose="00000300000000000000" pitchFamily="50" charset="0"/>
            <a:ea typeface="+mn-ea"/>
            <a:cs typeface="+mn-cs"/>
          </a:endParaRPr>
        </a:p>
      </dsp:txBody>
      <dsp:txXfrm>
        <a:off x="2082856" y="1252300"/>
        <a:ext cx="1108301" cy="11083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08C0A-CC20-45EA-AD70-9704B2F1271E}">
      <dsp:nvSpPr>
        <dsp:cNvPr id="0" name=""/>
        <dsp:cNvSpPr/>
      </dsp:nvSpPr>
      <dsp:spPr>
        <a:xfrm>
          <a:off x="0" y="531"/>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01FC45-3E94-4C2A-986E-78B8D1507D5E}">
      <dsp:nvSpPr>
        <dsp:cNvPr id="0" name=""/>
        <dsp:cNvSpPr/>
      </dsp:nvSpPr>
      <dsp:spPr>
        <a:xfrm>
          <a:off x="134970" y="100922"/>
          <a:ext cx="245400" cy="2454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07B7E6-BAAB-44B7-A03D-C5E91F0B69C2}">
      <dsp:nvSpPr>
        <dsp:cNvPr id="0" name=""/>
        <dsp:cNvSpPr/>
      </dsp:nvSpPr>
      <dsp:spPr>
        <a:xfrm>
          <a:off x="515340" y="531"/>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l" sz="1600" b="0" i="0" u="none" strike="noStrike" kern="1200" cap="none">
              <a:latin typeface="+mn-lt"/>
              <a:ea typeface="Calibri"/>
              <a:cs typeface="Calibri"/>
              <a:sym typeface="Calibri"/>
            </a:rPr>
            <a:t>Σκοπός</a:t>
          </a:r>
          <a:endParaRPr lang="en-GB" sz="1600" kern="1200"/>
        </a:p>
      </dsp:txBody>
      <dsp:txXfrm>
        <a:off x="515340" y="531"/>
        <a:ext cx="4872161" cy="446182"/>
      </dsp:txXfrm>
    </dsp:sp>
    <dsp:sp modelId="{5D67DAFF-BE8E-43D3-A3EA-510CD1FC636F}">
      <dsp:nvSpPr>
        <dsp:cNvPr id="0" name=""/>
        <dsp:cNvSpPr/>
      </dsp:nvSpPr>
      <dsp:spPr>
        <a:xfrm>
          <a:off x="0" y="558258"/>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C983FD-64A3-4618-9BE5-FD99144E32F2}">
      <dsp:nvSpPr>
        <dsp:cNvPr id="0" name=""/>
        <dsp:cNvSpPr/>
      </dsp:nvSpPr>
      <dsp:spPr>
        <a:xfrm>
          <a:off x="134970" y="658649"/>
          <a:ext cx="245400" cy="2454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197E87-3CA5-4FF2-AF2F-5495A8A02BCC}">
      <dsp:nvSpPr>
        <dsp:cNvPr id="0" name=""/>
        <dsp:cNvSpPr/>
      </dsp:nvSpPr>
      <dsp:spPr>
        <a:xfrm>
          <a:off x="515340" y="558258"/>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l" sz="1600" b="0" i="0" u="none" strike="noStrike" kern="1200" cap="none">
              <a:latin typeface="+mn-lt"/>
              <a:ea typeface="Calibri"/>
              <a:cs typeface="Calibri"/>
              <a:sym typeface="Calibri"/>
            </a:rPr>
            <a:t>Προσδιορίστε το κοινό σας</a:t>
          </a:r>
          <a:endParaRPr lang="en-GB" sz="1600" kern="1200"/>
        </a:p>
      </dsp:txBody>
      <dsp:txXfrm>
        <a:off x="515340" y="558258"/>
        <a:ext cx="4872161" cy="446182"/>
      </dsp:txXfrm>
    </dsp:sp>
    <dsp:sp modelId="{16511509-9A05-470F-9132-606CABE3492D}">
      <dsp:nvSpPr>
        <dsp:cNvPr id="0" name=""/>
        <dsp:cNvSpPr/>
      </dsp:nvSpPr>
      <dsp:spPr>
        <a:xfrm>
          <a:off x="0" y="1115986"/>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4921E3-63ED-4361-BB92-1CC722BCAE1F}">
      <dsp:nvSpPr>
        <dsp:cNvPr id="0" name=""/>
        <dsp:cNvSpPr/>
      </dsp:nvSpPr>
      <dsp:spPr>
        <a:xfrm>
          <a:off x="134970" y="1216377"/>
          <a:ext cx="245400" cy="2454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B74A92-7D87-44AE-8807-78FF6CFFA2AC}">
      <dsp:nvSpPr>
        <dsp:cNvPr id="0" name=""/>
        <dsp:cNvSpPr/>
      </dsp:nvSpPr>
      <dsp:spPr>
        <a:xfrm>
          <a:off x="515340" y="1115986"/>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l-GR" sz="1600" b="0" i="0" u="none" strike="noStrike" kern="1200" cap="none" dirty="0">
              <a:latin typeface="+mn-lt"/>
              <a:ea typeface="Calibri"/>
              <a:cs typeface="Calibri"/>
              <a:sym typeface="Calibri"/>
            </a:rPr>
            <a:t>Σχεδιάστε και διαμορφώστε το μήνυμά σας</a:t>
          </a:r>
          <a:endParaRPr lang="en-GB" sz="1600" kern="1200" dirty="0"/>
        </a:p>
      </dsp:txBody>
      <dsp:txXfrm>
        <a:off x="515340" y="1115986"/>
        <a:ext cx="4872161" cy="446182"/>
      </dsp:txXfrm>
    </dsp:sp>
    <dsp:sp modelId="{1E596DFF-96FC-479A-A557-7FFC56B84E3D}">
      <dsp:nvSpPr>
        <dsp:cNvPr id="0" name=""/>
        <dsp:cNvSpPr/>
      </dsp:nvSpPr>
      <dsp:spPr>
        <a:xfrm>
          <a:off x="0" y="1673714"/>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F0389-F71C-4181-99EC-18B5818BDED3}">
      <dsp:nvSpPr>
        <dsp:cNvPr id="0" name=""/>
        <dsp:cNvSpPr/>
      </dsp:nvSpPr>
      <dsp:spPr>
        <a:xfrm>
          <a:off x="134970" y="1774105"/>
          <a:ext cx="245400" cy="2454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643597-3258-4278-8F93-5503E32D3AA9}">
      <dsp:nvSpPr>
        <dsp:cNvPr id="0" name=""/>
        <dsp:cNvSpPr/>
      </dsp:nvSpPr>
      <dsp:spPr>
        <a:xfrm>
          <a:off x="515340" y="1673714"/>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l" sz="1600" b="0" i="0" u="none" strike="noStrike" kern="1200" cap="none">
              <a:latin typeface="+mn-lt"/>
              <a:ea typeface="Calibri"/>
              <a:cs typeface="Calibri"/>
              <a:sym typeface="Calibri"/>
            </a:rPr>
            <a:t>Εξετάστε τους πόρους σας</a:t>
          </a:r>
          <a:endParaRPr lang="en-GB" sz="1600" kern="1200"/>
        </a:p>
      </dsp:txBody>
      <dsp:txXfrm>
        <a:off x="515340" y="1673714"/>
        <a:ext cx="4872161" cy="446182"/>
      </dsp:txXfrm>
    </dsp:sp>
    <dsp:sp modelId="{2C022FDB-C885-4ADC-BA18-4934B77E9B47}">
      <dsp:nvSpPr>
        <dsp:cNvPr id="0" name=""/>
        <dsp:cNvSpPr/>
      </dsp:nvSpPr>
      <dsp:spPr>
        <a:xfrm>
          <a:off x="0" y="2231441"/>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5B3AF2-D81F-40F1-9D14-5768EB2B14B7}">
      <dsp:nvSpPr>
        <dsp:cNvPr id="0" name=""/>
        <dsp:cNvSpPr/>
      </dsp:nvSpPr>
      <dsp:spPr>
        <a:xfrm>
          <a:off x="134970" y="2331832"/>
          <a:ext cx="245400" cy="2454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9D5AAB-C643-4E82-BC72-D766D4807814}">
      <dsp:nvSpPr>
        <dsp:cNvPr id="0" name=""/>
        <dsp:cNvSpPr/>
      </dsp:nvSpPr>
      <dsp:spPr>
        <a:xfrm>
          <a:off x="515340" y="2231441"/>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l" sz="1600" b="0" i="0" u="none" strike="noStrike" kern="1200" cap="none">
              <a:latin typeface="+mn-lt"/>
              <a:ea typeface="Calibri"/>
              <a:cs typeface="Calibri"/>
              <a:sym typeface="Calibri"/>
            </a:rPr>
            <a:t>Σχέδιο έκτακτης ανάγκης</a:t>
          </a:r>
          <a:endParaRPr lang="en-GB" sz="1600" kern="1200"/>
        </a:p>
      </dsp:txBody>
      <dsp:txXfrm>
        <a:off x="515340" y="2231441"/>
        <a:ext cx="4872161" cy="446182"/>
      </dsp:txXfrm>
    </dsp:sp>
    <dsp:sp modelId="{64F76639-BC64-4A04-B21F-CA503735F2E5}">
      <dsp:nvSpPr>
        <dsp:cNvPr id="0" name=""/>
        <dsp:cNvSpPr/>
      </dsp:nvSpPr>
      <dsp:spPr>
        <a:xfrm>
          <a:off x="0" y="2789169"/>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591C7A-476A-4C22-BED3-D1FBA1986A20}">
      <dsp:nvSpPr>
        <dsp:cNvPr id="0" name=""/>
        <dsp:cNvSpPr/>
      </dsp:nvSpPr>
      <dsp:spPr>
        <a:xfrm>
          <a:off x="134970" y="2889560"/>
          <a:ext cx="245400" cy="2454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79D3D6-7D4F-4980-8BE6-932298CE9E67}">
      <dsp:nvSpPr>
        <dsp:cNvPr id="0" name=""/>
        <dsp:cNvSpPr/>
      </dsp:nvSpPr>
      <dsp:spPr>
        <a:xfrm>
          <a:off x="515340" y="2789169"/>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l" sz="1600" b="0" i="0" u="none" strike="noStrike" kern="1200" cap="none">
              <a:latin typeface="+mn-lt"/>
              <a:ea typeface="Calibri"/>
              <a:cs typeface="Calibri"/>
              <a:sym typeface="Calibri"/>
            </a:rPr>
            <a:t>Στρατηγική και ανταλλαγή μηνυμάτων</a:t>
          </a:r>
          <a:endParaRPr lang="en-GB" sz="1600" kern="1200"/>
        </a:p>
      </dsp:txBody>
      <dsp:txXfrm>
        <a:off x="515340" y="2789169"/>
        <a:ext cx="4872161" cy="446182"/>
      </dsp:txXfrm>
    </dsp:sp>
    <dsp:sp modelId="{A5084CD5-1DBE-4ED1-B5D8-A90FA1024A6F}">
      <dsp:nvSpPr>
        <dsp:cNvPr id="0" name=""/>
        <dsp:cNvSpPr/>
      </dsp:nvSpPr>
      <dsp:spPr>
        <a:xfrm>
          <a:off x="0" y="3346897"/>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70ED4E-4B5C-4C92-95FF-CCFDBF00AC03}">
      <dsp:nvSpPr>
        <dsp:cNvPr id="0" name=""/>
        <dsp:cNvSpPr/>
      </dsp:nvSpPr>
      <dsp:spPr>
        <a:xfrm>
          <a:off x="134970" y="3447288"/>
          <a:ext cx="245400" cy="24540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8528DF-A508-46AB-A295-CDE1E6F2EAB5}">
      <dsp:nvSpPr>
        <dsp:cNvPr id="0" name=""/>
        <dsp:cNvSpPr/>
      </dsp:nvSpPr>
      <dsp:spPr>
        <a:xfrm>
          <a:off x="515340" y="3346897"/>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l" sz="1600" b="0" i="0" u="none" strike="noStrike" kern="1200" cap="none">
              <a:latin typeface="+mn-lt"/>
              <a:ea typeface="Calibri"/>
              <a:cs typeface="Calibri"/>
              <a:sym typeface="Calibri"/>
            </a:rPr>
            <a:t>Δημιουργία σχεδίου δράσης</a:t>
          </a:r>
          <a:endParaRPr lang="en-GB" sz="1600" kern="1200"/>
        </a:p>
      </dsp:txBody>
      <dsp:txXfrm>
        <a:off x="515340" y="3346897"/>
        <a:ext cx="4872161" cy="446182"/>
      </dsp:txXfrm>
    </dsp:sp>
    <dsp:sp modelId="{5ACC832D-486D-4638-AABD-B6AC09176F72}">
      <dsp:nvSpPr>
        <dsp:cNvPr id="0" name=""/>
        <dsp:cNvSpPr/>
      </dsp:nvSpPr>
      <dsp:spPr>
        <a:xfrm>
          <a:off x="0" y="3904624"/>
          <a:ext cx="5387501" cy="4461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C55199-A261-4E8A-81DD-1811CDF649D0}">
      <dsp:nvSpPr>
        <dsp:cNvPr id="0" name=""/>
        <dsp:cNvSpPr/>
      </dsp:nvSpPr>
      <dsp:spPr>
        <a:xfrm>
          <a:off x="134970" y="4005015"/>
          <a:ext cx="245400" cy="24540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03DF64-C66F-473F-96AC-DA40C9CC1269}">
      <dsp:nvSpPr>
        <dsp:cNvPr id="0" name=""/>
        <dsp:cNvSpPr/>
      </dsp:nvSpPr>
      <dsp:spPr>
        <a:xfrm>
          <a:off x="515340" y="3904624"/>
          <a:ext cx="4872161"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l" sz="1600" b="0" i="0" u="none" strike="noStrike" kern="1200" cap="none">
              <a:latin typeface="+mn-lt"/>
              <a:ea typeface="Calibri"/>
              <a:cs typeface="Calibri"/>
              <a:sym typeface="Calibri"/>
            </a:rPr>
            <a:t>Διυλίζω</a:t>
          </a:r>
          <a:endParaRPr lang="en-GB" sz="1600" kern="1200"/>
        </a:p>
      </dsp:txBody>
      <dsp:txXfrm>
        <a:off x="515340" y="3904624"/>
        <a:ext cx="4872161" cy="44618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30/04/2025</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30/04/2025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 noProof="0"/>
              <a:t>Κάντε κλικ για να επεξεργαστείτε στυλ κειμένου υποδείγματος</a:t>
            </a:r>
          </a:p>
          <a:p>
            <a:pPr lvl="1"/>
            <a:r>
              <a:rPr lang="el" noProof="0"/>
              <a:t>Δεύτερο επίπεδο</a:t>
            </a:r>
          </a:p>
          <a:p>
            <a:pPr lvl="2"/>
            <a:r>
              <a:rPr lang="el" noProof="0"/>
              <a:t>Τρίτο επίπεδο</a:t>
            </a:r>
          </a:p>
          <a:p>
            <a:pPr lvl="3"/>
            <a:r>
              <a:rPr lang="el" noProof="0"/>
              <a:t>Τέταρτο επίπεδο</a:t>
            </a:r>
          </a:p>
          <a:p>
            <a:pPr lvl="4"/>
            <a:r>
              <a:rPr lang="el" noProof="0"/>
              <a:t>Πέμπτο επίπεδο</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gov.uk/government/uploads/system/uploads/attachment_data/file/609187/Cyber_Security_Breaches_Survey_2017_infographic_general_business_findings.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10</a:t>
            </a:fld>
            <a:endParaRPr lang="en-US" noProof="0"/>
          </a:p>
        </p:txBody>
      </p:sp>
    </p:spTree>
    <p:extLst>
      <p:ext uri="{BB962C8B-B14F-4D97-AF65-F5344CB8AC3E}">
        <p14:creationId xmlns:p14="http://schemas.microsoft.com/office/powerpoint/2010/main" val="2735543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11</a:t>
            </a:fld>
            <a:endParaRPr lang="en-US" noProof="0"/>
          </a:p>
        </p:txBody>
      </p:sp>
    </p:spTree>
    <p:extLst>
      <p:ext uri="{BB962C8B-B14F-4D97-AF65-F5344CB8AC3E}">
        <p14:creationId xmlns:p14="http://schemas.microsoft.com/office/powerpoint/2010/main" val="3029596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12</a:t>
            </a:fld>
            <a:endParaRPr lang="en-US" noProof="0"/>
          </a:p>
        </p:txBody>
      </p:sp>
    </p:spTree>
    <p:extLst>
      <p:ext uri="{BB962C8B-B14F-4D97-AF65-F5344CB8AC3E}">
        <p14:creationId xmlns:p14="http://schemas.microsoft.com/office/powerpoint/2010/main" val="1539013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13</a:t>
            </a:fld>
            <a:endParaRPr lang="en-US" noProof="0"/>
          </a:p>
        </p:txBody>
      </p:sp>
    </p:spTree>
    <p:extLst>
      <p:ext uri="{BB962C8B-B14F-4D97-AF65-F5344CB8AC3E}">
        <p14:creationId xmlns:p14="http://schemas.microsoft.com/office/powerpoint/2010/main" val="2509822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14</a:t>
            </a:fld>
            <a:endParaRPr lang="en-US" noProof="0"/>
          </a:p>
        </p:txBody>
      </p:sp>
    </p:spTree>
    <p:extLst>
      <p:ext uri="{BB962C8B-B14F-4D97-AF65-F5344CB8AC3E}">
        <p14:creationId xmlns:p14="http://schemas.microsoft.com/office/powerpoint/2010/main" val="2651012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15</a:t>
            </a:fld>
            <a:endParaRPr lang="en-US" noProof="0"/>
          </a:p>
        </p:txBody>
      </p:sp>
    </p:spTree>
    <p:extLst>
      <p:ext uri="{BB962C8B-B14F-4D97-AF65-F5344CB8AC3E}">
        <p14:creationId xmlns:p14="http://schemas.microsoft.com/office/powerpoint/2010/main" val="2534041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16</a:t>
            </a:fld>
            <a:endParaRPr lang="en-US" noProof="0"/>
          </a:p>
        </p:txBody>
      </p:sp>
    </p:spTree>
    <p:extLst>
      <p:ext uri="{BB962C8B-B14F-4D97-AF65-F5344CB8AC3E}">
        <p14:creationId xmlns:p14="http://schemas.microsoft.com/office/powerpoint/2010/main" val="1758214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17</a:t>
            </a:fld>
            <a:endParaRPr lang="en-US" noProof="0"/>
          </a:p>
        </p:txBody>
      </p:sp>
    </p:spTree>
    <p:extLst>
      <p:ext uri="{BB962C8B-B14F-4D97-AF65-F5344CB8AC3E}">
        <p14:creationId xmlns:p14="http://schemas.microsoft.com/office/powerpoint/2010/main" val="1194053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18</a:t>
            </a:fld>
            <a:endParaRPr lang="en-US" noProof="0"/>
          </a:p>
        </p:txBody>
      </p:sp>
    </p:spTree>
    <p:extLst>
      <p:ext uri="{BB962C8B-B14F-4D97-AF65-F5344CB8AC3E}">
        <p14:creationId xmlns:p14="http://schemas.microsoft.com/office/powerpoint/2010/main" val="163319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19</a:t>
            </a:fld>
            <a:endParaRPr lang="en-US" noProof="0"/>
          </a:p>
        </p:txBody>
      </p:sp>
    </p:spTree>
    <p:extLst>
      <p:ext uri="{BB962C8B-B14F-4D97-AF65-F5344CB8AC3E}">
        <p14:creationId xmlns:p14="http://schemas.microsoft.com/office/powerpoint/2010/main" val="4079698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20</a:t>
            </a:fld>
            <a:endParaRPr lang="en-US" noProof="0"/>
          </a:p>
        </p:txBody>
      </p:sp>
    </p:spTree>
    <p:extLst>
      <p:ext uri="{BB962C8B-B14F-4D97-AF65-F5344CB8AC3E}">
        <p14:creationId xmlns:p14="http://schemas.microsoft.com/office/powerpoint/2010/main" val="176753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21</a:t>
            </a:fld>
            <a:endParaRPr lang="en-US" noProof="0"/>
          </a:p>
        </p:txBody>
      </p:sp>
    </p:spTree>
    <p:extLst>
      <p:ext uri="{BB962C8B-B14F-4D97-AF65-F5344CB8AC3E}">
        <p14:creationId xmlns:p14="http://schemas.microsoft.com/office/powerpoint/2010/main" val="2916373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22</a:t>
            </a:fld>
            <a:endParaRPr lang="en-US" noProof="0"/>
          </a:p>
        </p:txBody>
      </p:sp>
    </p:spTree>
    <p:extLst>
      <p:ext uri="{BB962C8B-B14F-4D97-AF65-F5344CB8AC3E}">
        <p14:creationId xmlns:p14="http://schemas.microsoft.com/office/powerpoint/2010/main" val="3755441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23</a:t>
            </a:fld>
            <a:endParaRPr lang="en-US" noProof="0"/>
          </a:p>
        </p:txBody>
      </p:sp>
    </p:spTree>
    <p:extLst>
      <p:ext uri="{BB962C8B-B14F-4D97-AF65-F5344CB8AC3E}">
        <p14:creationId xmlns:p14="http://schemas.microsoft.com/office/powerpoint/2010/main" val="1344166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24</a:t>
            </a:fld>
            <a:endParaRPr lang="en-US" noProof="0"/>
          </a:p>
        </p:txBody>
      </p:sp>
    </p:spTree>
    <p:extLst>
      <p:ext uri="{BB962C8B-B14F-4D97-AF65-F5344CB8AC3E}">
        <p14:creationId xmlns:p14="http://schemas.microsoft.com/office/powerpoint/2010/main" val="2758021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25</a:t>
            </a:fld>
            <a:endParaRPr lang="en-US" noProof="0"/>
          </a:p>
        </p:txBody>
      </p:sp>
    </p:spTree>
    <p:extLst>
      <p:ext uri="{BB962C8B-B14F-4D97-AF65-F5344CB8AC3E}">
        <p14:creationId xmlns:p14="http://schemas.microsoft.com/office/powerpoint/2010/main" val="916569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Τι ζητά λοιπόν ο GDPR;</a:t>
            </a:r>
          </a:p>
          <a:p>
            <a:pPr marL="0" marR="0" lvl="0" indent="0" algn="l" rtl="0">
              <a:spcBef>
                <a:spcPts val="0"/>
              </a:spcBef>
              <a:spcAft>
                <a:spcPts val="0"/>
              </a:spcAft>
              <a:buNone/>
            </a:pPr>
            <a:endParaRPr lang="en-GB"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Ο GDPR περιέχει ρητές διατάξεις σχετικά με την τεκμηρίωση των δραστηριοτήτων επεξεργασίας σας:</a:t>
            </a:r>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Calibri"/>
                <a:ea typeface="Calibri"/>
                <a:cs typeface="Calibri"/>
                <a:sym typeface="Calibri"/>
              </a:rPr>
              <a:t>Πρέπει να διατηρείτε αρχεία για διάφορα πράγματα, όπως σκοπούς επεξεργασίας, κοινή χρήση δεδομένων και διατήρηση.</a:t>
            </a:r>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Calibri"/>
                <a:ea typeface="Calibri"/>
                <a:cs typeface="Calibri"/>
                <a:sym typeface="Calibri"/>
              </a:rPr>
              <a:t>Ενδέχεται να σας ζητηθεί να διαθέσετε τα αρχεία στον ICO κατόπιν αιτήματος.</a:t>
            </a:r>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Calibri"/>
                <a:ea typeface="Calibri"/>
                <a:cs typeface="Calibri"/>
                <a:sym typeface="Calibri"/>
              </a:rPr>
              <a:t>Η τεκμηρίωση μπορεί να σας βοηθήσει να συμμορφωθείτε με άλλες πτυχές του GDPR και να βελτιώσετε τη διακυβέρνηση των δεδομένων σας.</a:t>
            </a:r>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Calibri"/>
                <a:ea typeface="Calibri"/>
                <a:cs typeface="Calibri"/>
                <a:sym typeface="Calibri"/>
              </a:rPr>
              <a:t>Τόσο οι υπεύθυνοι επεξεργασίας όσο και οι εκτελούντες την επεξεργασία έχουν υποχρεώσεις τεκμηρίωσης.</a:t>
            </a:r>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Calibri"/>
                <a:ea typeface="Calibri"/>
                <a:cs typeface="Calibri"/>
                <a:sym typeface="Calibri"/>
              </a:rPr>
              <a:t>Για τους μικρούς και μεσαίους οργανισμούς, οι απαιτήσεις τεκμηρίωσης περιορίζονται σε ορισμένα είδη δραστηριοτήτων επεξεργασίας.</a:t>
            </a:r>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Calibri"/>
                <a:ea typeface="Calibri"/>
                <a:cs typeface="Calibri"/>
                <a:sym typeface="Calibri"/>
              </a:rPr>
              <a:t>Οι έλεγχοι πληροφοριών ή οι ασκήσεις χαρτογράφησης δεδομένων μπορούν να τροφοδοτήσουν την τεκμηρίωση των δραστηριοτήτων επεξεργασίας σας.</a:t>
            </a:r>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Calibri"/>
                <a:ea typeface="Calibri"/>
                <a:cs typeface="Calibri"/>
                <a:sym typeface="Calibri"/>
              </a:rPr>
              <a:t>Τα αρχεία πρέπει να τηρούνται γραπτώς.</a:t>
            </a:r>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Calibri"/>
                <a:ea typeface="Calibri"/>
                <a:cs typeface="Calibri"/>
                <a:sym typeface="Calibri"/>
              </a:rPr>
              <a:t>Οι περισσότεροι οργανισμοί θα επωφεληθούν από την ηλεκτρονική τήρηση των αρχείων τους.</a:t>
            </a:r>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Calibri"/>
                <a:ea typeface="Calibri"/>
                <a:cs typeface="Calibri"/>
                <a:sym typeface="Calibri"/>
              </a:rPr>
              <a:t>Τα αρχεία πρέπει να διατηρούνται ενημερωμένα και να αντικατοπτρίζουν τις τρέχουσες δραστηριότητες επεξεργασίας σας.</a:t>
            </a:r>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Calibri"/>
                <a:ea typeface="Calibri"/>
                <a:cs typeface="Calibri"/>
                <a:sym typeface="Calibri"/>
              </a:rPr>
              <a:t>Έχουμε δημιουργήσει ορισμένα βασικά πρότυπα για να σας βοηθήσουμε να τεκμηριώσετε τις δραστηριότητες επεξεργασίας σας.</a:t>
            </a:r>
          </a:p>
          <a:p>
            <a:pPr marL="171450" marR="0" lvl="0" indent="-171450" algn="l" rtl="0">
              <a:spcBef>
                <a:spcPts val="0"/>
              </a:spcBef>
              <a:spcAft>
                <a:spcPts val="0"/>
              </a:spcAft>
              <a:buClr>
                <a:schemeClr val="dk1"/>
              </a:buClr>
              <a:buSzPts val="1200"/>
              <a:buFont typeface="Arial"/>
              <a:buChar char="•"/>
            </a:pPr>
            <a:endParaRPr lang="en-GB" sz="1200" b="0" i="0" u="none" strike="noStrike" cap="none">
              <a:solidFill>
                <a:schemeClr val="dk1"/>
              </a:solidFill>
              <a:latin typeface="Calibri"/>
              <a:cs typeface="Calibri"/>
              <a:sym typeface="Calibri"/>
            </a:endParaRPr>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Τι νέο υπάρχει στο πλαίσιο του GDPR;</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Η τεκμηρίωση των δραστηριοτήτων επεξεργασίας αποτελεί νέα απαίτηση βάσει του GDPR.</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Υπάρχουν ορισμένες ομοιότητες μεταξύ της τεκμηρίωσης βάσει του GDPR και των πληροφοριών που παρείχατε στον ICO ως μέρος της εγγραφής σύμφωνα με τον Νόμο περί Προστασίας Δεδομένων του 1998.</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Πρέπει να βεβαιωθείτε ότι έχετε καταχωρίσει αρχείο των δραστηριοτήτων επεξεργασίας σας έως τις 25 Μαΐου 2018</a:t>
            </a:r>
            <a:endParaRPr lang="en-GB"/>
          </a:p>
          <a:p>
            <a:pPr marL="0" marR="0" lvl="0" indent="0" algn="l" rtl="0">
              <a:spcBef>
                <a:spcPts val="0"/>
              </a:spcBef>
              <a:spcAft>
                <a:spcPts val="0"/>
              </a:spcAft>
              <a:buClr>
                <a:schemeClr val="dk1"/>
              </a:buClr>
              <a:buSzPts val="1200"/>
              <a:buFont typeface="Arial"/>
              <a:buNone/>
            </a:pP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Ποιος πρέπει να τεκμηριώσει τις δραστηριότητες επεξεργασίας του;</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Οι υπεύθυνοι επεξεργασίας και οι εκτελούντες την επεξεργασία έχουν ο καθένας τις δικές του υποχρεώσεις τεκμηρίωσης.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Εάν έχετε 250 ή περισσότερους υπαλλήλους, πρέπει να τεκμηριώσετε όλες τις δραστηριότητες επεξεργασίας σας.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Υπάρχει περιορισμένη εξαίρεση για τους μικρούς και μεσαίους οργανισμούς. Εάν έχετε λιγότερους από 250 υπαλλήλους, χρειάζεται μόνο να τεκμηριώσετε τις δραστηριότητες επεξεργασίας που:</a:t>
            </a:r>
            <a:endParaRPr lang="en-GB"/>
          </a:p>
          <a:p>
            <a:pPr marL="628650" marR="0" lvl="1"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δεν είναι περιστασιακές· ή</a:t>
            </a:r>
            <a:endParaRPr lang="en-GB"/>
          </a:p>
          <a:p>
            <a:pPr marL="628650" marR="0" lvl="1"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θα μπορούσε να οδηγήσει σε κίνδυνο τα δικαιώματα και τις ελευθερίες των ατόμων· ή</a:t>
            </a:r>
            <a:endParaRPr lang="en-GB"/>
          </a:p>
          <a:p>
            <a:pPr marL="628650" marR="0" lvl="1"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περιλαμβάνουν την επεξεργασία ειδικών κατηγοριών δεδομένων ή δεδομένων ποινικών καταδικών και αδικημάτων.</a:t>
            </a:r>
            <a:endParaRPr lang="en-GB"/>
          </a:p>
          <a:p>
            <a:pPr marL="0" marR="0" lvl="0" indent="0" algn="l" rtl="0">
              <a:spcBef>
                <a:spcPts val="0"/>
              </a:spcBef>
              <a:spcAft>
                <a:spcPts val="0"/>
              </a:spcAft>
              <a:buClr>
                <a:schemeClr val="dk1"/>
              </a:buClr>
              <a:buSzPts val="1200"/>
              <a:buFont typeface="Arial"/>
              <a:buNone/>
            </a:pP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Πρέπει να τεκμηριώσετε τις ακόλουθες πληροφορίες σύμφωνα με το άρθρο 30 του GDPR:</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Το όνομα και τα στοιχεία επικοινωνίας του οργανισμού σας (και, κατά περίπτωση, άλλων υπευθύνων επεξεργασίας, του εκπροσώπου σας και του υπευθύνου προστασίας δεδομένων σας).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Τους σκοπούς της επεξεργασίας σας.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Περιγραφή των κατηγοριών φυσικών προσώπων και των κατηγοριών δεδομένων προσωπικού χαρακτήρα.</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Οι κατηγορίες αποδεκτών προσωπικών δεδομένων.</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Λεπτομέρειες σχετικά με τις διαβιβάσεις σας σε τρίτες χώρες, συμπεριλαμβανομένης της τεκμηρίωσης των διασφαλίσεων του μηχανισμού διαβίβασης που εφαρμόζονται.</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Χρονοδιαγράμματα διατήρησης.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Περιγραφή των τεχνικών και οργανωτικών μέτρων ασφαλείας σας.</a:t>
            </a:r>
            <a:endParaRPr lang="en-GB"/>
          </a:p>
          <a:p>
            <a:pPr marL="0" marR="0" lvl="0" indent="0" algn="l" rtl="0">
              <a:spcBef>
                <a:spcPts val="0"/>
              </a:spcBef>
              <a:spcAft>
                <a:spcPts val="0"/>
              </a:spcAft>
              <a:buNone/>
            </a:pP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Ως μέρος του αρχείου των δραστηριοτήτων επεξεργασίας, μπορεί να είναι χρήσιμο να τεκμηριώσετε (ή να συνδέσετε την τεκμηρίωση) άλλων πτυχών της συμμόρφωσής σας με τον GDPR και τον Λογαριασμό Προστασίας Δεδομένων του Ηνωμένου Βασιλείου. Η τεκμηρίωση αυτή μπορεί να περιλαμβάνει:</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Πληροφορίες που απαιτούνται για </a:t>
            </a:r>
            <a:r>
              <a:rPr lang="el" sz="1200" b="1" i="0" u="none" strike="noStrike" cap="none">
                <a:solidFill>
                  <a:schemeClr val="dk1"/>
                </a:solidFill>
                <a:latin typeface="+mn-lt"/>
                <a:ea typeface="Calibri"/>
                <a:cs typeface="Calibri"/>
                <a:sym typeface="Calibri"/>
              </a:rPr>
              <a:t>τις δηλώσεις απορρήτου</a:t>
            </a:r>
            <a:r>
              <a:rPr lang="el" sz="1200" b="0" i="0" u="none" strike="noStrike" cap="none">
                <a:solidFill>
                  <a:schemeClr val="dk1"/>
                </a:solidFill>
                <a:latin typeface="+mn-lt"/>
                <a:ea typeface="Calibri"/>
                <a:cs typeface="Calibri"/>
                <a:sym typeface="Calibri"/>
              </a:rPr>
              <a:t>, όπως:</a:t>
            </a:r>
            <a:endParaRPr lang="en-GB"/>
          </a:p>
          <a:p>
            <a:pPr marL="628650" marR="0" lvl="1"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τη νόμιμη βάση της επεξεργασίας</a:t>
            </a:r>
            <a:endParaRPr lang="en-GB"/>
          </a:p>
          <a:p>
            <a:pPr marL="628650" marR="0" lvl="1"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τα έννομα συμφέροντα για την επεξεργασία</a:t>
            </a:r>
            <a:endParaRPr lang="en-GB"/>
          </a:p>
          <a:p>
            <a:pPr marL="628650" marR="0" lvl="1"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Ατομικά δικαιώματα</a:t>
            </a:r>
            <a:endParaRPr lang="en-GB"/>
          </a:p>
          <a:p>
            <a:pPr marL="628650" marR="0" lvl="1"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την ύπαρξη αυτοματοποιημένης λήψης αποφάσεων, συμπεριλαμβανομένης της κατάρτισης προφίλ·</a:t>
            </a:r>
            <a:endParaRPr lang="en-GB"/>
          </a:p>
          <a:p>
            <a:pPr marL="628650" marR="0" lvl="1"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την πηγή των δεδομένων προσωπικού χαρακτήρα·</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αρχεία συγκατάθεσης·</a:t>
            </a:r>
            <a:endParaRPr lang="en-GB"/>
          </a:p>
          <a:p>
            <a:pPr marL="171450" marR="0" lvl="0" indent="-171450" algn="l" rtl="0">
              <a:spcBef>
                <a:spcPts val="0"/>
              </a:spcBef>
              <a:spcAft>
                <a:spcPts val="0"/>
              </a:spcAft>
              <a:buClr>
                <a:schemeClr val="dk1"/>
              </a:buClr>
              <a:buSzPts val="1200"/>
              <a:buFont typeface="Arial"/>
              <a:buChar char="•"/>
            </a:pPr>
            <a:r>
              <a:rPr lang="el" sz="1200" b="1" i="0" u="none" strike="noStrike" cap="none">
                <a:solidFill>
                  <a:schemeClr val="dk1"/>
                </a:solidFill>
                <a:latin typeface="+mn-lt"/>
                <a:ea typeface="Calibri"/>
                <a:cs typeface="Calibri"/>
                <a:sym typeface="Calibri"/>
              </a:rPr>
              <a:t>συμβάσεις </a:t>
            </a:r>
            <a:r>
              <a:rPr lang="el" sz="1200" b="0" i="0" u="none" strike="noStrike" cap="none">
                <a:solidFill>
                  <a:schemeClr val="dk1"/>
                </a:solidFill>
                <a:latin typeface="+mn-lt"/>
                <a:ea typeface="Calibri"/>
                <a:cs typeface="Calibri"/>
                <a:sym typeface="Calibri"/>
              </a:rPr>
              <a:t>υπευθύνου επεξεργασίας-εκτελούντος την επεξεργασία·</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τη θέση των προσωπικών δεδομένων·</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Data </a:t>
            </a:r>
            <a:r>
              <a:rPr lang="el" sz="1200" b="1" i="0" u="none" strike="noStrike" cap="none">
                <a:solidFill>
                  <a:schemeClr val="dk1"/>
                </a:solidFill>
                <a:latin typeface="+mn-lt"/>
                <a:ea typeface="Calibri"/>
                <a:cs typeface="Calibri"/>
                <a:sym typeface="Calibri"/>
              </a:rPr>
              <a:t>P</a:t>
            </a:r>
            <a:r>
              <a:rPr lang="el" sz="1200" b="0" i="0" u="none" strike="noStrike" cap="none">
                <a:solidFill>
                  <a:schemeClr val="dk1"/>
                </a:solidFill>
                <a:latin typeface="+mn-lt"/>
                <a:ea typeface="Calibri"/>
                <a:cs typeface="Calibri"/>
                <a:sym typeface="Calibri"/>
              </a:rPr>
              <a:t>rotection </a:t>
            </a:r>
            <a:r>
              <a:rPr lang="el" sz="1200" b="1" i="0" u="none" strike="noStrike" cap="none">
                <a:solidFill>
                  <a:schemeClr val="dk1"/>
                </a:solidFill>
                <a:latin typeface="+mn-lt"/>
                <a:ea typeface="Calibri"/>
                <a:cs typeface="Calibri"/>
                <a:sym typeface="Calibri"/>
              </a:rPr>
              <a:t>I</a:t>
            </a:r>
            <a:r>
              <a:rPr lang="el" sz="1200" b="0" i="0" u="none" strike="noStrike" cap="none">
                <a:solidFill>
                  <a:schemeClr val="dk1"/>
                </a:solidFill>
                <a:latin typeface="+mn-lt"/>
                <a:ea typeface="Calibri"/>
                <a:cs typeface="Calibri"/>
                <a:sym typeface="Calibri"/>
              </a:rPr>
              <a:t>mpact </a:t>
            </a:r>
            <a:r>
              <a:rPr lang="el" sz="1200" b="1" i="0" u="none" strike="noStrike" cap="none">
                <a:solidFill>
                  <a:schemeClr val="dk1"/>
                </a:solidFill>
                <a:latin typeface="+mn-lt"/>
                <a:ea typeface="Calibri"/>
                <a:cs typeface="Calibri"/>
                <a:sym typeface="Calibri"/>
              </a:rPr>
              <a:t>A</a:t>
            </a:r>
            <a:r>
              <a:rPr lang="el" sz="1200" b="0" i="0" u="none" strike="noStrike" cap="none">
                <a:solidFill>
                  <a:schemeClr val="dk1"/>
                </a:solidFill>
                <a:latin typeface="+mn-lt"/>
                <a:ea typeface="Calibri"/>
                <a:cs typeface="Calibri"/>
                <a:sym typeface="Calibri"/>
              </a:rPr>
              <a:t>ssessment reports;</a:t>
            </a:r>
            <a:endParaRPr lang="en-GB"/>
          </a:p>
          <a:p>
            <a:pPr marL="171450" marR="0" lvl="0" indent="-171450" algn="l" rtl="0">
              <a:spcBef>
                <a:spcPts val="0"/>
              </a:spcBef>
              <a:spcAft>
                <a:spcPts val="0"/>
              </a:spcAft>
              <a:buClr>
                <a:schemeClr val="dk1"/>
              </a:buClr>
              <a:buSzPts val="1200"/>
              <a:buFont typeface="Arial"/>
              <a:buChar char="•"/>
            </a:pPr>
            <a:r>
              <a:rPr lang="el" sz="1200" b="1" i="0" u="none" strike="noStrike" cap="none">
                <a:solidFill>
                  <a:schemeClr val="dk1"/>
                </a:solidFill>
                <a:latin typeface="+mn-lt"/>
                <a:ea typeface="Calibri"/>
                <a:cs typeface="Calibri"/>
                <a:sym typeface="Calibri"/>
              </a:rPr>
              <a:t>αρχεία παραβιάσεων προσωπικών δεδομένων</a:t>
            </a:r>
            <a:r>
              <a:rPr lang="el" sz="1200" b="0" i="0" u="none" strike="noStrike" cap="none">
                <a:solidFill>
                  <a:schemeClr val="dk1"/>
                </a:solidFill>
                <a:latin typeface="+mn-lt"/>
                <a:ea typeface="Calibri"/>
                <a:cs typeface="Calibri"/>
                <a:sym typeface="Calibri"/>
              </a:rPr>
              <a:t>·</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πληροφορίες που απαιτούνται για την επεξεργασία δεδομένων ειδικής κατηγορίας ή δεδομένων ποινικής καταδίκης και αδικήματος βάσει του νομοσχεδίου για την προστασία δεδομένων, οι οποίες καλύπτουν:</a:t>
            </a:r>
            <a:endParaRPr lang="en-GB"/>
          </a:p>
          <a:p>
            <a:pPr marL="628650" marR="0" lvl="1"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την προϋπόθεση επεξεργασίας στο νομοσχέδιο προστασίας δεδομένων</a:t>
            </a:r>
            <a:endParaRPr lang="en-GB"/>
          </a:p>
          <a:p>
            <a:pPr marL="628650" marR="0" lvl="1"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τη νόμιμη βάση για την επεξεργασία στον ΓΚΠΔ</a:t>
            </a:r>
            <a:endParaRPr lang="en-GB"/>
          </a:p>
          <a:p>
            <a:pPr marL="628650" marR="0" lvl="1"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Το έγγραφο πολιτικής διατήρησης και διαγραφής</a:t>
            </a:r>
            <a:endParaRPr lang="en-GB"/>
          </a:p>
          <a:p>
            <a:pPr marL="628650" marR="0" lvl="1" indent="-95250" algn="l" rtl="0">
              <a:spcBef>
                <a:spcPts val="0"/>
              </a:spcBef>
              <a:spcAft>
                <a:spcPts val="0"/>
              </a:spcAft>
              <a:buClr>
                <a:schemeClr val="dk1"/>
              </a:buClr>
              <a:buSzPts val="1200"/>
              <a:buFont typeface="Arial"/>
              <a:buNone/>
            </a:pP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Σύμφωνα με τον ΓΚΠΔ, έχετε γενική υποχρέωση να εφαρμόσετε τεχνικά και οργανωτικά μέτρα για να δείξετε ότι έχετε εξετάσει και ενσωματώσει την προστασία δεδομένων στις δραστηριότητες επεξεργασίας σας.</a:t>
            </a:r>
          </a:p>
          <a:p>
            <a:pPr marL="0" marR="0" lvl="0" indent="0" algn="l" rtl="0">
              <a:spcBef>
                <a:spcPts val="0"/>
              </a:spcBef>
              <a:spcAft>
                <a:spcPts val="0"/>
              </a:spcAft>
              <a:buNone/>
            </a:pPr>
            <a:endParaRPr lang="en-GB"/>
          </a:p>
          <a:p>
            <a:pPr marL="171450" marR="0" lvl="0" indent="-9525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r>
              <a:rPr lang="el" sz="1200" b="1" i="0" u="none" strike="noStrike" cap="none">
                <a:solidFill>
                  <a:schemeClr val="dk1"/>
                </a:solidFill>
                <a:latin typeface="Calibri"/>
                <a:ea typeface="Calibri"/>
                <a:cs typeface="Calibri"/>
                <a:sym typeface="Calibri"/>
              </a:rPr>
              <a:t>Υπάρχουν μερικές χρήσιμες λίστες ελέγχου στους οδηγούς σας.</a:t>
            </a:r>
            <a:endParaRPr/>
          </a:p>
          <a:p>
            <a:pPr marL="0" marR="0" lvl="0" indent="0" algn="l" rtl="0">
              <a:spcBef>
                <a:spcPts val="0"/>
              </a:spcBef>
              <a:spcAft>
                <a:spcPts val="0"/>
              </a:spcAft>
              <a:buNone/>
            </a:pPr>
            <a:r>
              <a:rPr lang="el" sz="1200" b="1" i="0" u="none" strike="noStrike" cap="none">
                <a:solidFill>
                  <a:schemeClr val="dk1"/>
                </a:solidFill>
                <a:latin typeface="Calibri"/>
                <a:ea typeface="Calibri"/>
                <a:cs typeface="Calibri"/>
                <a:sym typeface="Calibri"/>
              </a:rPr>
              <a:t>Τεκμηρίωση δραστηριοτήτων επεξεργασίας – απαιτήσεις</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Εάν είμαστε υπεύθυνος επεξεργασίας για τα προσωπικά δεδομένα που επεξεργαζόμαστε, τεκμηριώνουμε όλες τις ισχύουσες πληροφορίες σύμφωνα με το άρθρο 30 παράγραφος 1 του GDPR.</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Εάν είμαστε εκτελών την επεξεργασία για τα προσωπικά δεδομένα που επεξεργαζόμαστε, τεκμηριώνουμε όλες τις ισχύουσες πληροφορίες σύμφωνα με το άρθρο 30 παράγραφος 2 του GDPR.</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Εάν επεξεργαζόμαστε δεδομένα ειδικής κατηγορίας ή ποινικής καταδίκης και αδικήματος, τεκμηριώνουμε:</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την προϋπόθεση επεξεργασίας στην οποία βασιζόμαστε στο νομοσχέδιο για την προστασία δεδομένων,</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τη νόμιμη βάση για την επεξεργασία μας, και</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εάν διατηρούμε και διαγράφουμε τα προσωπικά δεδομένα σύμφωνα με το έγγραφο πολιτικής μας.</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Τεκμηριώνουμε γραπτώς τις δραστηριότητες επεξεργασίας μας.</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Τεκμηριώνουμε τις δραστηριότητες επεξεργασίας μας με λεπτομερή τρόπο με ουσιαστικούς συνδέσμους μεταξύ των διαφόρων πληροφοριών.</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Διεξάγουμε τακτικούς ελέγχους των προσωπικών δεδομένων που επεξεργαζόμαστε και ενημερώνουμε ανάλογα την τεκμηρίωσή μας.</a:t>
            </a:r>
            <a:endParaRPr/>
          </a:p>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l" sz="1200" b="1" i="0" u="none" strike="noStrike" cap="none">
                <a:solidFill>
                  <a:schemeClr val="dk1"/>
                </a:solidFill>
                <a:latin typeface="Calibri"/>
                <a:ea typeface="Calibri"/>
                <a:cs typeface="Calibri"/>
                <a:sym typeface="Calibri"/>
              </a:rPr>
              <a:t>Βέλτιστες πρακτικές για την τεκμηρίωση των δραστηριοτήτων επεξεργασίας </a:t>
            </a: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Κατά την προετοιμασία για την τεκμηρίωση των δραστηριοτήτων επεξεργασίας μας:</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να κάνουμε ελέγχους πληροφοριών για να μάθουμε ποια προσωπικά δεδομένα κατέχει ο οργανισμός μας,</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να διανέμουμε ερωτηματολόγια και να μιλάμε με το προσωπικό σε ολόκληρο τον οργανισμό για να έχουμε μια πιο ολοκληρωμένη εικόνα των δραστηριοτήτων επεξεργασίας μας, και</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Ελέγξτε τις πολιτικές, τις διαδικασίες, τις συμβάσεις και τις συμφωνίες μας για να αντιμετωπίσετε τομείς όπως η διατήρηση, η ασφάλεια και η κοινή χρήση δεδομένων.</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Ως μέρος του αρχείου των δραστηριοτήτων επεξεργασίας που καταθέτουμε, ή συνδέουμε με την τεκμηρίωση, σχετικά με:</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πληροφορίες που απαιτούνται για τις δηλώσεις απορρήτου·</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αρχεία συγκατάθεσης·</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συμβάσεις υπευθύνου επεξεργασίας-εκτελούντος την επεξεργασία·</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τη θέση των προσωπικών δεδομένων·</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εκθέσεις εκτίμησης αντικτύπου σχετικά με την προστασία δεδομένων· και</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αρχεία παραβιάσεων προσωπικών δεδομένων.</a:t>
            </a:r>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 Τεκμηριώνουμε τις δραστηριότητες επεξεργασίας μας σε ηλεκτρονική μορφή, ώστε να μπορούμε να προσθέτουμε, να αφαιρούμε και να τροποποιούμε εύκολα πληροφορίες.</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2" name="Shape 242"/>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2744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Εισαγωγή σε αυτή τη συνεδρία</a:t>
            </a:r>
            <a:endParaRPr sz="1200" b="0" i="0" u="none" strike="noStrike" cap="none">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864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Τι είναι η παραβίαση προσωπικών δεδομένων;</a:t>
            </a:r>
            <a:endParaRPr lang="en-GB"/>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Ορίζεται ευρέως ως συμβάν ασφαλείας που έχει επηρεάσει την εμπιστευτικότητα, την ακεραιότητα ή τη διαθεσιμότητα προσωπικών δεδομένων. Εν ολίγοις, θα υπάρξει παραβίαση προσωπικών δεδομένων κάθε φορά που χάνονται, καταστρέφονται, αλλοιώνονται ή αποκαλύπτονται προσωπικά δεδομένα. εάν κάποιος έχει πρόσβαση στα δεδομένα ή τα διαβιβάζει χωρίς κατάλληλη εξουσιοδότηση· ή εάν τα δεδομένα δεν είναι διαθέσιμα και αυτή η μη διαθεσιμότητα έχει σημαντικές αρνητικές επιπτώσεις στα άτομα.</a:t>
            </a:r>
            <a:endParaRPr lang="en-GB"/>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Παραδείγματα</a:t>
            </a:r>
            <a:endParaRPr lang="en-GB" sz="1200" b="0" i="0" u="none" strike="noStrike" cap="none">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Οι παραβιάσεις προσωπικών δεδομένων μπορεί να περιλαμβάνουν:</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πρόσβαση μη εξουσιοδοτημένου τρίτου·</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εσκεμμένη ή τυχαία ενέργεια (ή αδράνεια) από υπεύθυνο επεξεργασίας ή εκτελούντα την επεξεργασία·</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αποστολή προσωπικών δεδομένων σε εσφαλμένο παραλήπτη,</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υπολογιστικές συσκευές που περιέχουν απώλεια ή κλοπή δεδομένων προσωπικού χαρακτήρα·</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αλλοίωση προσωπικών δεδομένων χωρίς άδεια, και</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απώλεια διαθεσιμότητας προσωπικών δεδομένων.</a:t>
            </a:r>
            <a:endParaRPr lang="en-GB"/>
          </a:p>
          <a:p>
            <a:pPr marL="0" marR="0" lvl="0" indent="0" algn="l" rtl="0">
              <a:spcBef>
                <a:spcPts val="0"/>
              </a:spcBef>
              <a:spcAft>
                <a:spcPts val="0"/>
              </a:spcAft>
              <a:buNone/>
            </a:pP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Η αιτιολογική σκέψη 87 του GDPR καθιστά σαφές ότι όταν λαμβάνει χώρα ένα συμβάν ασφαλείας, θα πρέπει να διαπιστώσετε γρήγορα εάν έχει συμβεί παραβίαση προσωπικών δεδομένων και, εάν ναι, να λάβετε αμέσως μέτρα για την αντιμετώπισή της, συμπεριλαμβανομένης της ενημέρωσης του ICO εάν απαιτείται</a:t>
            </a:r>
            <a:endParaRPr lang="en-GB"/>
          </a:p>
          <a:p>
            <a:pPr marL="0" marR="0" lvl="0" indent="0" algn="l" rtl="0">
              <a:spcBef>
                <a:spcPts val="0"/>
              </a:spcBef>
              <a:spcAft>
                <a:spcPts val="0"/>
              </a:spcAft>
              <a:buNone/>
            </a:pP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Κατά την αξιολόγηση του κινδύνου για τα δικαιώματα και τις ελευθερίες, είναι σημαντικό να επικεντρωθούμε στις πιθανές αρνητικές συνέπειες για τα άτομα. Ο GDPR αναφέρει ότι:</a:t>
            </a:r>
            <a:endParaRPr lang="en-GB"/>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«Η παραβίαση δεδομένων προσωπικού χαρακτήρα μπορεί, εάν δεν αντιμετωπιστεί κατάλληλα και εγκαίρως, να οδηγήσει σε σωματική, υλική ή μη υλική ζημία φυσικών προσώπων, όπως απώλεια ελέγχου επί των δεδομένων προσωπικού χαρακτήρα που τα αφορούν ή περιορισμό των δικαιωμάτων τους, διακρίσεις, κλοπή ταυτότητας ή απάτη, οικονομική απώλεια, μη εξουσιοδοτημένη ανατροπή ψευδωνυμοποίησης, βλάβη της φήμης, απώλεια της εμπιστευτικότητας των δεδομένων προσωπικού χαρακτήρα που προστατεύονται από το επαγγελματικό απόρρητο ή οποιοδήποτε άλλο σημαντικό οικονομικό ή κοινωνικό μειονέκτημα για την ενδιαφερόμενο φυσικό πρόσωπο''.</a:t>
            </a:r>
            <a:endParaRPr lang="en-GB"/>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 Μια παραβίαση μπορεί να έχει μια σειρά δυσμενών επιπτώσεων στα άτομα, οι οποίες περιλαμβάνουν συναισθηματική δυσφορία και σωματική και υλική ζημία. Ορισμένες παραβιάσεις προσωπικών δεδομένων δεν θα οδηγήσουν σε κινδύνους πέρα από πιθανή ταλαιπωρία για όσους χρειάζονται τα δεδομένα για να κάνουν τη δουλειά τους. Άλλες παραβιάσεις μπορούν να επηρεάσουν σημαντικά τα άτομα των οποίων τα προσωπικά δεδομένα έχουν παραβιαστεί. Πρέπει να αξιολογήσετε αυτό κατά περίπτωση, εξετάζοντας όλους τους σχετικούς παράγοντες.</a:t>
            </a:r>
            <a:endParaRPr lang="en-GB"/>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Παραδείγματα:</a:t>
            </a: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Η κλοπή βάσης δεδομένων πελατών, τα δεδομένα της οποίας μπορούν να χρησιμοποιηθούν για τη διάπραξη υποκλοπής ταυτότητας, θα πρέπει να κοινοποιείται, δεδομένου του αντίκτυπου που ενδέχεται να έχει στα άτομα που θα μπορούσαν να υποστούν οικονομική απώλεια ή άλλες συνέπειες. </a:t>
            </a:r>
            <a:endParaRPr lang="en-GB"/>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Από την άλλη, κανονικά δεν χρειάζεται να ενημερώσετε το ICO, για παράδειγμα, σχετικά με την απώλεια ή την ακατάλληλη τροποποίηση ενός τηλεφωνικού καταλόγου προσωπικού</a:t>
            </a:r>
            <a:endParaRPr lang="en-GB"/>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2124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Γιατί είναι σημαντική η κατάρτιση, η ευαισθητοποίηση και η ικανότητα;</a:t>
            </a:r>
          </a:p>
          <a:p>
            <a:pPr marL="0" marR="0" lvl="0" indent="0" algn="l" rtl="0">
              <a:spcBef>
                <a:spcPts val="0"/>
              </a:spcBef>
              <a:spcAft>
                <a:spcPts val="0"/>
              </a:spcAft>
              <a:buNone/>
            </a:pPr>
            <a:endParaRPr lang="en-GB" sz="1200" b="1"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Ο GDPR είναι ευθύνη ΚΑΘΕ</a:t>
            </a:r>
          </a:p>
          <a:p>
            <a:pPr marL="0" marR="0" lvl="0" indent="0" algn="l" rtl="0">
              <a:spcBef>
                <a:spcPts val="0"/>
              </a:spcBef>
              <a:spcAft>
                <a:spcPts val="0"/>
              </a:spcAft>
              <a:buNone/>
            </a:pPr>
            <a:endParaRPr lang="en-GB" sz="1200" b="1"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188 ημέρες μεταξύ παραβίασης και ανακάλυψης είναι ένα τρομακτικό στατιστικό, ειδικά λαμβάνοντας υπόψη τα πιθανά πρόστιμα!</a:t>
            </a:r>
          </a:p>
          <a:p>
            <a:pPr marL="0" marR="0" lvl="0" indent="0" algn="l" rtl="0">
              <a:spcBef>
                <a:spcPts val="0"/>
              </a:spcBef>
              <a:spcAft>
                <a:spcPts val="0"/>
              </a:spcAft>
              <a:buNone/>
            </a:pPr>
            <a:endParaRPr lang="en-GB"/>
          </a:p>
          <a:p>
            <a:pPr marL="171450" marR="0" lvl="0" indent="-171450" algn="l" rtl="0">
              <a:spcBef>
                <a:spcPts val="0"/>
              </a:spcBef>
              <a:spcAft>
                <a:spcPts val="0"/>
              </a:spcAft>
              <a:buFont typeface="Arial" panose="020B0604020202020204" pitchFamily="34" charset="0"/>
              <a:buChar char="•"/>
            </a:pPr>
            <a:r>
              <a:rPr lang="el" sz="1200" b="0" i="0" u="none" strike="noStrike" cap="none">
                <a:solidFill>
                  <a:schemeClr val="dk1"/>
                </a:solidFill>
                <a:latin typeface="+mn-lt"/>
                <a:ea typeface="Calibri"/>
                <a:cs typeface="Calibri"/>
                <a:sym typeface="Calibri"/>
              </a:rPr>
              <a:t>Το προσωπικό πρέπει να γνωρίζει τις ευθύνες του σε σχέση με τον GDPR.</a:t>
            </a:r>
            <a:endParaRPr lang="en-GB"/>
          </a:p>
          <a:p>
            <a:pPr marL="171450" marR="0" lvl="0" indent="-171450" algn="l" rtl="0">
              <a:spcBef>
                <a:spcPts val="0"/>
              </a:spcBef>
              <a:spcAft>
                <a:spcPts val="0"/>
              </a:spcAft>
              <a:buFont typeface="Arial" panose="020B0604020202020204" pitchFamily="34" charset="0"/>
              <a:buChar char="•"/>
            </a:pPr>
            <a:r>
              <a:rPr lang="el" sz="1200" b="0" i="0" u="none" strike="noStrike" cap="none">
                <a:solidFill>
                  <a:schemeClr val="dk1"/>
                </a:solidFill>
                <a:latin typeface="+mn-lt"/>
                <a:ea typeface="Calibri"/>
                <a:cs typeface="Calibri"/>
                <a:sym typeface="Calibri"/>
              </a:rPr>
              <a:t>Τα περισσότερα NCF προκύπτουν από ανθρώπινο λάθος</a:t>
            </a:r>
            <a:endParaRPr lang="en-GB"/>
          </a:p>
          <a:p>
            <a:pPr marL="171450" marR="0" lvl="0" indent="-171450" algn="l" rtl="0">
              <a:spcBef>
                <a:spcPts val="0"/>
              </a:spcBef>
              <a:spcAft>
                <a:spcPts val="0"/>
              </a:spcAft>
              <a:buFont typeface="Arial" panose="020B0604020202020204" pitchFamily="34" charset="0"/>
              <a:buChar char="•"/>
            </a:pPr>
            <a:r>
              <a:rPr lang="el" sz="1200" b="0" i="0" u="none" strike="noStrike" cap="none">
                <a:solidFill>
                  <a:schemeClr val="dk1"/>
                </a:solidFill>
                <a:latin typeface="+mn-lt"/>
                <a:ea typeface="Calibri"/>
                <a:cs typeface="Calibri"/>
                <a:sym typeface="Calibri"/>
              </a:rPr>
              <a:t>Πολλοί κίνδυνοι σχετίζονται με τους ανθρώπους</a:t>
            </a:r>
            <a:endParaRPr lang="en-GB"/>
          </a:p>
          <a:p>
            <a:pPr marL="171450" marR="0" lvl="0" indent="-171450" algn="l" rtl="0">
              <a:spcBef>
                <a:spcPts val="0"/>
              </a:spcBef>
              <a:spcAft>
                <a:spcPts val="0"/>
              </a:spcAft>
              <a:buFont typeface="Arial" panose="020B0604020202020204" pitchFamily="34" charset="0"/>
              <a:buChar char="•"/>
            </a:pPr>
            <a:r>
              <a:rPr lang="el" sz="1200" b="0" i="0" u="none" strike="noStrike" cap="none">
                <a:solidFill>
                  <a:schemeClr val="dk1"/>
                </a:solidFill>
                <a:latin typeface="+mn-lt"/>
                <a:ea typeface="Calibri"/>
                <a:cs typeface="Calibri"/>
                <a:sym typeface="Calibri"/>
              </a:rPr>
              <a:t>Όλοι είναι υπεύθυνοι για το GDPR</a:t>
            </a:r>
            <a:endParaRPr lang="en-GB"/>
          </a:p>
          <a:p>
            <a:pPr marL="171450" marR="0" lvl="0" indent="-171450" algn="l" rtl="0">
              <a:spcBef>
                <a:spcPts val="0"/>
              </a:spcBef>
              <a:spcAft>
                <a:spcPts val="0"/>
              </a:spcAft>
              <a:buFont typeface="Arial" panose="020B0604020202020204" pitchFamily="34" charset="0"/>
              <a:buChar char="•"/>
            </a:pPr>
            <a:r>
              <a:rPr lang="el" sz="1200" b="0" i="0" u="none" strike="noStrike" cap="none">
                <a:solidFill>
                  <a:schemeClr val="dk1"/>
                </a:solidFill>
                <a:latin typeface="+mn-lt"/>
                <a:ea typeface="Calibri"/>
                <a:cs typeface="Calibri"/>
                <a:sym typeface="Calibri"/>
              </a:rPr>
              <a:t>Τα πρόστιμα για μη συμμόρφωση είναι σημαντικά.</a:t>
            </a:r>
            <a:endParaRPr lang="en-GB"/>
          </a:p>
          <a:p>
            <a:pPr marL="171450" marR="0" lvl="0" indent="-171450" algn="l" rtl="0">
              <a:spcBef>
                <a:spcPts val="0"/>
              </a:spcBef>
              <a:spcAft>
                <a:spcPts val="0"/>
              </a:spcAft>
              <a:buFont typeface="Arial" panose="020B0604020202020204" pitchFamily="34" charset="0"/>
              <a:buChar char="•"/>
            </a:pPr>
            <a:r>
              <a:rPr lang="el" sz="1200" b="0" i="0" u="none" strike="noStrike" cap="none">
                <a:solidFill>
                  <a:schemeClr val="dk1"/>
                </a:solidFill>
                <a:latin typeface="+mn-lt"/>
                <a:ea typeface="Calibri"/>
                <a:cs typeface="Calibri"/>
                <a:sym typeface="Calibri"/>
              </a:rPr>
              <a:t>Απαίτηση πολλών σχετικών προτύπων, συμπεριλαμβανομένου του BS 10012: 2017 Προστασία δεδομένων</a:t>
            </a:r>
            <a:endParaRPr lang="en-GB"/>
          </a:p>
          <a:p>
            <a:pPr marL="0" marR="0" lvl="0" indent="0" algn="l" rtl="0">
              <a:spcBef>
                <a:spcPts val="0"/>
              </a:spcBef>
              <a:spcAft>
                <a:spcPts val="0"/>
              </a:spcAft>
              <a:buNone/>
            </a:pP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Πώς να εκπαιδεύσετε.</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On-Line Μαθήματα</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Εργαστήρια</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Παρουσιάσεις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Κουίζ</a:t>
            </a:r>
            <a:endParaRPr lang="en-GB"/>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 Παράδειγμα κουίζ στο TRGMGR - Διαδραστικό</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FB42A-FF06-1B4F-83D9-A41781A1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5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3</a:t>
            </a:fld>
            <a:endParaRPr lang="en-US" noProof="0"/>
          </a:p>
        </p:txBody>
      </p:sp>
    </p:spTree>
    <p:extLst>
      <p:ext uri="{BB962C8B-B14F-4D97-AF65-F5344CB8AC3E}">
        <p14:creationId xmlns:p14="http://schemas.microsoft.com/office/powerpoint/2010/main" val="3390622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GB" sz="1200" b="1"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Ένα σχέδιο επικοινωνίας.</a:t>
            </a:r>
          </a:p>
          <a:p>
            <a:pPr marL="0" marR="0" lvl="0" indent="0" algn="l" rtl="0">
              <a:spcBef>
                <a:spcPts val="0"/>
              </a:spcBef>
              <a:spcAft>
                <a:spcPts val="0"/>
              </a:spcAft>
              <a:buNone/>
            </a:pPr>
            <a:endParaRPr lang="en-GB"/>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Μια καλή ιδέα για να διασφαλίσετε ότι όλα τα μέλη του προσωπικού γνωρίζουν τι απαιτείται όσον αφορά τις επικοινωνίες είναι να δημιουργήσετε ένα σχέδιο επικοινωνίας.</a:t>
            </a:r>
            <a:endParaRPr lang="en-GB"/>
          </a:p>
          <a:p>
            <a:pPr marL="0" marR="0" lvl="0" indent="0" algn="l" rtl="0">
              <a:spcBef>
                <a:spcPts val="0"/>
              </a:spcBef>
              <a:spcAft>
                <a:spcPts val="0"/>
              </a:spcAft>
              <a:buNone/>
            </a:pP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Για να αναπτύξετε ένα σχέδιο επικοινωνίας πρέπει να εξετάσετε μερικές βασικές ερωτήσεις:</a:t>
            </a:r>
            <a:endParaRPr lang="en-GB"/>
          </a:p>
          <a:p>
            <a:pPr marL="0" marR="0" lvl="0" indent="0" algn="l" rtl="0">
              <a:spcBef>
                <a:spcPts val="0"/>
              </a:spcBef>
              <a:spcAft>
                <a:spcPts val="0"/>
              </a:spcAft>
              <a:buNone/>
            </a:pPr>
            <a:endParaRPr lang="en-GB" sz="1200" b="0" i="0" u="none" strike="noStrike" cap="none">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Γιατί θέλετε να επικοινωνήσετε με την κοινότητα;  (Ποιος είναι ο σκοπός σας;)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Σε ποιον θέλετε να το επικοινωνήσετε;  (Ποιο είναι το κοινό σας;)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Τι θέλετε να επικοινωνήσετε;  (Ποιο είναι το μήνυμά σας;)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Πώς θέλετε να το επικοινωνήσετε;  (Ποια κανάλια επικοινωνίας θα χρησιμοποιήσετε;)</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Με ποιον πρέπει να επικοινωνήσετε και τι πρέπει να κάνετε για να χρησιμοποιήσετε αυτά τα κανάλια;  (Πώς θα διανείμετε πραγματικά το μήνυμά σας;)Οποιουδήποτε είδους, πρέπει να εξετάσετε μερικές βασικές ερωτήσεις: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Γιατί θέλετε να επικοινωνήσετε με την κοινότητα;  </a:t>
            </a:r>
            <a:r>
              <a:rPr lang="el" sz="1200" b="1" i="0" u="none" strike="noStrike" cap="none">
                <a:solidFill>
                  <a:schemeClr val="dk1"/>
                </a:solidFill>
                <a:latin typeface="+mn-lt"/>
                <a:ea typeface="Calibri"/>
                <a:cs typeface="Calibri"/>
                <a:sym typeface="Calibri"/>
              </a:rPr>
              <a:t>(Ποιος είναι ο σκοπός σας;)</a:t>
            </a:r>
            <a:endParaRPr lang="en-GB" sz="1200" b="0" i="0" u="none" strike="noStrike" cap="none">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Σε ποιον θέλετε να το επικοινωνήσετε;  </a:t>
            </a:r>
            <a:r>
              <a:rPr lang="el" sz="1200" b="1" i="0" u="none" strike="noStrike" cap="none">
                <a:solidFill>
                  <a:schemeClr val="dk1"/>
                </a:solidFill>
                <a:latin typeface="+mn-lt"/>
                <a:ea typeface="Calibri"/>
                <a:cs typeface="Calibri"/>
                <a:sym typeface="Calibri"/>
              </a:rPr>
              <a:t>(Ποιο είναι το κοινό σας;)</a:t>
            </a:r>
            <a:endParaRPr lang="en-GB" sz="1200" b="0" i="0" u="none" strike="noStrike" cap="none">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Τι θέλετε να επικοινωνήσετε; </a:t>
            </a:r>
            <a:r>
              <a:rPr lang="el" sz="1200" b="1" i="0" u="none" strike="noStrike" cap="none">
                <a:solidFill>
                  <a:schemeClr val="dk1"/>
                </a:solidFill>
                <a:latin typeface="+mn-lt"/>
                <a:ea typeface="Calibri"/>
                <a:cs typeface="Calibri"/>
                <a:sym typeface="Calibri"/>
              </a:rPr>
              <a:t> (Ποιο είναι το μήνυμά σας;)</a:t>
            </a:r>
            <a:endParaRPr lang="en-GB" sz="1200" b="0" i="0" u="none" strike="noStrike" cap="none">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Πώς θέλετε να το επικοινωνήσετε;  </a:t>
            </a:r>
            <a:r>
              <a:rPr lang="el" sz="1200" b="1" i="0" u="none" strike="noStrike" cap="none">
                <a:solidFill>
                  <a:schemeClr val="dk1"/>
                </a:solidFill>
                <a:latin typeface="+mn-lt"/>
                <a:ea typeface="Calibri"/>
                <a:cs typeface="Calibri"/>
                <a:sym typeface="Calibri"/>
              </a:rPr>
              <a:t>(Ποια κανάλια επικοινωνίας θα χρησιμοποιήσετε;)</a:t>
            </a:r>
            <a:endParaRPr lang="en-GB" sz="1200" b="0" i="0" u="none" strike="noStrike" cap="none">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Με ποιον πρέπει να επικοινωνήσετε και τι πρέπει να κάνετε για να χρησιμοποιήσετε αυτά τα κανάλια;  </a:t>
            </a:r>
            <a:r>
              <a:rPr lang="el" sz="1200" b="1" i="0" u="none" strike="noStrike" cap="none">
                <a:solidFill>
                  <a:schemeClr val="dk1"/>
                </a:solidFill>
                <a:latin typeface="+mn-lt"/>
                <a:ea typeface="Calibri"/>
                <a:cs typeface="Calibri"/>
                <a:sym typeface="Calibri"/>
              </a:rPr>
              <a:t>(Πώς θα διανείμετε πραγματικά το μήνυμά σας;)</a:t>
            </a:r>
          </a:p>
          <a:p>
            <a:pPr marL="171450" marR="0" lvl="0" indent="-171450" algn="l" rtl="0">
              <a:spcBef>
                <a:spcPts val="0"/>
              </a:spcBef>
              <a:spcAft>
                <a:spcPts val="0"/>
              </a:spcAft>
              <a:buClr>
                <a:schemeClr val="dk1"/>
              </a:buClr>
              <a:buSzPts val="1200"/>
              <a:buFont typeface="Arial"/>
              <a:buChar char="•"/>
            </a:pPr>
            <a:endParaRPr lang="en-GB" sz="1200" b="1" i="0" u="none" strike="noStrike" cap="none">
              <a:solidFill>
                <a:schemeClr val="dk1"/>
              </a:solidFill>
              <a:latin typeface="+mn-lt"/>
              <a:ea typeface="Calibri"/>
              <a:cs typeface="Calibri"/>
              <a:sym typeface="Calibri"/>
            </a:endParaRPr>
          </a:p>
          <a:p>
            <a:pPr marL="171450" marR="0" lvl="0" indent="-171450" algn="l" rtl="0">
              <a:spcBef>
                <a:spcPts val="0"/>
              </a:spcBef>
              <a:spcAft>
                <a:spcPts val="0"/>
              </a:spcAft>
              <a:buClr>
                <a:schemeClr val="dk1"/>
              </a:buClr>
              <a:buSzPts val="1200"/>
              <a:buFont typeface="Arial"/>
              <a:buChar char="•"/>
            </a:pPr>
            <a:endParaRPr lang="en-GB" sz="1200" b="1"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Ακολουθούν μερικοί από τους τρόπους με τους οποίους μπορείτε να αρχίσετε να εμπλέκετε τους υπαλλήλους στη σημασία της προστασίας δεδομένων:</a:t>
            </a:r>
            <a:endParaRPr lang="en-GB"/>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Δέσμευση από πάνω προς τα κάτω:</a:t>
            </a:r>
            <a:r>
              <a:rPr lang="el" sz="1200" b="0" i="0" u="none" strike="noStrike" cap="none">
                <a:solidFill>
                  <a:schemeClr val="dk1"/>
                </a:solidFill>
                <a:latin typeface="+mn-lt"/>
                <a:ea typeface="Calibri"/>
                <a:cs typeface="Calibri"/>
                <a:sym typeface="Calibri"/>
              </a:rPr>
              <a:t> Η τεχνολογία και τα δεδομένα είναι πλέον τόσο σημαντικά, που η προστασία των δεδομένων και η ασφάλεια στον κυβερνοχώρο έχουν γίνει ζητήματα εκτελεστικού επιπέδου. Δεν έχει νόημα να περιμένουμε από τους υπαλλήλους να συμμορφωθούν με τους νέους κανόνες εάν ο διευθύνων σύμβουλος δεν γνωρίζει τι απαιτείται και γιατί. Η ομάδα διαχείρισης πρέπει να δώσει το παράδειγμα, ενώ συνεργάζεται για να διασφαλίσει ότι το μήνυμα μεταδίδεται αποτελεσματικά σε ολόκληρη την επιχείρηση.</a:t>
            </a:r>
            <a:endParaRPr lang="en-GB"/>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Εφαρμογή πολιτικής προστασίας δεδομένων: </a:t>
            </a:r>
            <a:r>
              <a:rPr lang="el" sz="1200" b="0" i="0" u="none" strike="noStrike" cap="none">
                <a:solidFill>
                  <a:schemeClr val="dk1"/>
                </a:solidFill>
                <a:latin typeface="+mn-lt"/>
                <a:ea typeface="Calibri"/>
                <a:cs typeface="Calibri"/>
                <a:sym typeface="Calibri"/>
              </a:rPr>
              <a:t>Οι διαδικασίες και οι διαδικασίες σχετικά με τα δεδομένα και την ασφάλεια θα πρέπει να περιγράφονται σε μια σαφή και συνοπτική πολιτική, την οποία όλοι οι εργαζόμενοι θα πρέπει να διαβάσουν και να υπογράψουν. Το έγγραφο θα πρέπει να περιλαμβάνει βασικά dos και don'ts σχετικά με το χειρισμό ευαίσθητων πληροφοριών, τα δικαιώματα των πελατών, καθώς και την ασφάλεια κωδικού πρόσβασης και τον τρόπο εντοπισμού και αναφοράς τυχόν ανησυχιών δεδομένων ή ύποπτης δραστηριότητας. Μπορεί να αποτελέσει μέρος της εισαγωγής νέων υπαλλήλων και να λειτουργήσει ως οδηγός αναφοράς, εάν κάποιος έχει ποτέ ερώτημα σχετικά με το χειρισμό δεδομένων.</a:t>
            </a:r>
            <a:endParaRPr lang="en-GB"/>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Δημιουργήστε προστασία δεδομένων από το μηδέν:</a:t>
            </a:r>
            <a:r>
              <a:rPr lang="el" sz="1200" b="0" i="0" u="none" strike="noStrike" cap="none">
                <a:solidFill>
                  <a:schemeClr val="dk1"/>
                </a:solidFill>
                <a:latin typeface="+mn-lt"/>
                <a:ea typeface="Calibri"/>
                <a:cs typeface="Calibri"/>
                <a:sym typeface="Calibri"/>
              </a:rPr>
              <a:t> Ο GDPR συμβουλεύει την υιοθέτηση μιας προσέγγισης «απορρήτου από το σχεδιασμό», σύμφωνα με την οποία η προστασία των δεδομένων είναι ενσωματωμένη στις διαδικασίες και τις συμπεριφορές του οργανισμού. Μπορείτε να το ενθαρρύνετε αυτό συμπεριλαμβάνοντας ένα στοιχείο προστασίας δεδομένων στην αποστολή και τις αξίες της εταιρείας σας, καθώς και συμπεριλαμβάνοντάς το σε περιγραφές θέσεων εργασίας, συμβάσεις εργαζομένων και αξιολογήσεις προόδου. Με αυτόν τον τρόπο παραμένει πάντα μπροστά στο μυαλό του προσωπικού και ότι κατανοούν τη σημασία του.</a:t>
            </a:r>
            <a:endParaRPr lang="en-GB"/>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Επικοινωνία, κατάρτιση και ανάπτυξη: </a:t>
            </a:r>
            <a:r>
              <a:rPr lang="el" sz="1200" b="0" i="0" u="none" strike="noStrike" cap="none">
                <a:solidFill>
                  <a:schemeClr val="dk1"/>
                </a:solidFill>
                <a:latin typeface="+mn-lt"/>
                <a:ea typeface="Calibri"/>
                <a:cs typeface="Calibri"/>
                <a:sym typeface="Calibri"/>
              </a:rPr>
              <a:t>Οι νέοι κανονισμοί παρέχουν μια καλή δικαιολογία για την έναρξη τακτικής κατάρτισης σε θέματα προστασίας δεδομένων και ασφάλειας στον κυβερνοχώρο. Η εκπαίδευση στον κυβερνοχώρο συχνά παραβλέπεται - μια πρόσφατη </a:t>
            </a:r>
            <a:r>
              <a:rPr lang="el" sz="1200" b="0" i="0" u="sng" strike="noStrike" cap="none">
                <a:solidFill>
                  <a:schemeClr val="hlink"/>
                </a:solidFill>
                <a:latin typeface="+mn-lt"/>
                <a:ea typeface="Calibri"/>
                <a:cs typeface="Calibri"/>
                <a:sym typeface="Calibri"/>
                <a:hlinkClick r:id="rId3"/>
              </a:rPr>
              <a:t>κυβερνητική έρευνα</a:t>
            </a:r>
            <a:r>
              <a:rPr lang="el" sz="1200" b="0" i="0" u="none" strike="noStrike" cap="none">
                <a:solidFill>
                  <a:schemeClr val="dk1"/>
                </a:solidFill>
                <a:latin typeface="+mn-lt"/>
                <a:ea typeface="Calibri"/>
                <a:cs typeface="Calibri"/>
                <a:sym typeface="Calibri"/>
              </a:rPr>
              <a:t> διαπίστωσε ότι μόνο το 20% των επιχειρήσεων έχουν δώσει ποτέ στο προσωπικό κάποιο είδος εκπαίδευσης για την ασφάλεια στον κυβερνοχώρο. Και ενώ μπορεί να ακούγεται βαρετό, δεν χρειάζεται να είναι. Προσπαθήστε να είστε δημιουργικοί σχετικά με το πώς το κάνετε οργανώνοντας κουίζ, εκδηλώσεις και μαθαίνοντας από παραδείγματα όπου οι οργανισμοί έχουν αποκλειστεί.</a:t>
            </a:r>
            <a:endParaRPr lang="en-GB"/>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Διαχείριση πρόσβασης: </a:t>
            </a:r>
            <a:r>
              <a:rPr lang="el" sz="1200" b="0" i="0" u="none" strike="noStrike" cap="none">
                <a:solidFill>
                  <a:schemeClr val="dk1"/>
                </a:solidFill>
                <a:latin typeface="+mn-lt"/>
                <a:ea typeface="Calibri"/>
                <a:cs typeface="Calibri"/>
                <a:sym typeface="Calibri"/>
              </a:rPr>
              <a:t>Ενώ η αλλαγή κουλτούρας είναι σημαντική, είναι επίσης σημαντικό να έχετε ελέγχους σχετικά με το ποιος μπορεί να έχει πρόσβαση σε ποια δεδομένα. Αυτό σημαίνει ότι μόνο οι υπάλληλοι που χρειάζονται ορισμένες πληροφορίες θα πρέπει να μπορούν να αποκτήσουν πρόσβαση στα εν λόγω αρχεία, με προστασία με κωδικό πρόσβασης τουλάχιστον και περαιτέρω έλεγχο ταυτότητας εάν είναι δυνατόν. Τα επίπεδα πρόσβασης που απαιτούνται από κάθε υπάλληλο θα πρέπει να παρακολουθούνται σε συνεχή βάση, έτσι ώστε κανείς να μην έχει συνδέσεις που δεν χρειάζεται. Τα προνόμια θα πρέπει να ανακαλούνται αυτόματα και τα στοιχεία να αλλάζουν όταν οι εργαζόμενοι εγκαταλείπουν την εταιρεία.</a:t>
            </a:r>
            <a:endParaRPr lang="en-GB"/>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Η προστασία δεδομένων δεν είναι κάτι που μπορείτε να κάνετε μία φορά και να ξεχάσετε για ένα ή δύο ακόμη χρόνια. Καθώς η τεχνολογία εξελίσσεται και τα δεδομένα γίνονται όλο και μεγαλύτερα, απαιτεί συνεχή εστίαση για να διασφαλίσετε ότι τηρείτε τους κανόνες, προστατεύοντας ταυτόχρονα τους πελάτες σας και τη φήμη της επιχείρησής σας. Ήρθε η ώρα τα δεδομένα να βγουν από το πίσω δωμάτιο και στην καρδιά της επιχείρησης.</a:t>
            </a:r>
            <a:endParaRPr lang="en-GB"/>
          </a:p>
          <a:p>
            <a:pPr marL="171450" marR="0" lvl="0" indent="-171450" algn="l" rtl="0">
              <a:spcBef>
                <a:spcPts val="0"/>
              </a:spcBef>
              <a:spcAft>
                <a:spcPts val="0"/>
              </a:spcAft>
              <a:buClr>
                <a:schemeClr val="dk1"/>
              </a:buClr>
              <a:buSzPts val="1200"/>
              <a:buFont typeface="Arial"/>
              <a:buChar char="•"/>
            </a:pPr>
            <a:endParaRPr lang="en-GB" sz="1200" b="0" i="0" u="none" strike="noStrike" cap="none">
              <a:solidFill>
                <a:schemeClr val="dk1"/>
              </a:solidFill>
              <a:latin typeface="+mn-lt"/>
              <a:ea typeface="Calibri"/>
              <a:cs typeface="Calibri"/>
              <a:sym typeface="Calibri"/>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FB42A-FF06-1B4F-83D9-A41781A1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183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Σκεφτείτε ποιος είναι ο καλύτερος τρόπος για να πλαισιώσετε την προσέγγισή σας.</a:t>
            </a:r>
          </a:p>
          <a:p>
            <a:endParaRPr lang="en-GB"/>
          </a:p>
          <a:p>
            <a:r>
              <a:rPr lang="el"/>
              <a:t>Αυτός είναι καθαρός, σαφής τρόπος επικοινωνίας ορισμένων από τις δραστηριότητες στην ευρύτερη επιχείρηση.</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FB42A-FF06-1B4F-83D9-A41781A1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654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Θα μπορούσατε να κάνετε ιστορία χρήστη τις πληροφορίες.</a:t>
            </a:r>
          </a:p>
          <a:p>
            <a:endParaRPr lang="en-GB"/>
          </a:p>
          <a:p>
            <a:r>
              <a:rPr lang="el"/>
              <a:t>Έτσι, διαφορετικοί τύποι εργαζομένων κατανοούν πώς και γιατί τους επηρεάζει ο GDPR.</a:t>
            </a:r>
          </a:p>
          <a:p>
            <a:endParaRPr lang="en-GB"/>
          </a:p>
          <a:p>
            <a:r>
              <a:rPr lang="el"/>
              <a:t>Χρησιμοποιούμε αυτή την τεχνική για να βοηθήσουμε στο σχεδιασμό του προϊόντος μας!</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FB42A-FF06-1B4F-83D9-A41781A1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729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Ένας τρόπος για να εξετάσουμε τον προγραμματισμό για επικοινωνία είναι ως μια διαδικασία οκτώ βημάτων. Τα βήματα είναι:</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Προσδιορίστε τον σκοπό της επικοινωνίας σας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Προσδιορίστε το κοινό σας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Σχεδιάστε και σχεδιάστε το μήνυμά σας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Εξετάστε τους πόρους σας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Σχέδιο για εμπόδια και καταστάσεις έκτακτης ανάγκης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Σχεδιάστε στρατηγικά τον τρόπο με τον οποίο θα συνδεθείτε με τα μέσα ενημέρωσης και άλλους που μπορούν να σας βοηθήσουν να διαδώσετε το μήνυμά σας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Δημιουργία σχεδίου δράσης</a:t>
            </a:r>
            <a:endParaRPr lang="en-GB"/>
          </a:p>
          <a:p>
            <a:pPr marL="171450" marR="0" lvl="0" indent="-171450" algn="l" rtl="0">
              <a:spcBef>
                <a:spcPts val="0"/>
              </a:spcBef>
              <a:spcAft>
                <a:spcPts val="0"/>
              </a:spcAft>
              <a:buClr>
                <a:schemeClr val="dk1"/>
              </a:buClr>
              <a:buSzPts val="1200"/>
              <a:buFont typeface="Arial"/>
              <a:buChar char="•"/>
            </a:pPr>
            <a:r>
              <a:rPr lang="el" sz="1200" b="0" i="0" u="none" strike="noStrike" cap="none">
                <a:solidFill>
                  <a:schemeClr val="dk1"/>
                </a:solidFill>
                <a:latin typeface="+mn-lt"/>
                <a:ea typeface="Calibri"/>
                <a:cs typeface="Calibri"/>
                <a:sym typeface="Calibri"/>
              </a:rPr>
              <a:t>Αποφασίστε πώς θα αξιολογήσετε το σχέδιό σας και προσαρμόστε το, με βάση τα αποτελέσματα της εκτέλεσής του</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FB42A-FF06-1B4F-83D9-A41781A1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987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Οι περισσότεροι, αν όχι όλοι, οι οργανισμοί θα γνωρίζουν τον νόμο περί προστασίας δεδομένων, οπότε η μετάβαση στο GDPR δεν θα πρέπει να είναι ένα άλμα στο εντελώς άγνωστο.</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Πολλές από τις κύριες έννοιες και αρχές του GDPR είναι σχεδόν ίδιες με εκείνες του ισχύοντος νόμου περί προστασίας δεδομένων (DPA), οπότε εάν συμμορφώνεστε σωστά με τον ισχύοντα νόμο, τότε το μεγαλύτερο μέρος της προσέγγισής σας στη συμμόρφωση θα παραμείνει έγκυρο σύμφωνα με το GDPR και μπορεί να είναι το σημείο εκκίνησης για να χτίσετε. Ωστόσο, υπάρχουν νέα στοιχεία και σημαντικές βελτιώσεις, οπότε θα πρέπει να κάνετε κάποια πράγματα για πρώτη φορά και κάποια πράγματα διαφορετικά.</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Όπως συζητήθηκε, είναι σημαντικό να σχεδιάσετε την προσέγγισή σας στη συμμόρφωση με το GDPR τώρα και να κερδίσετε «αγορά» από βασικά άτομα στον οργανισμό σας. Όπως συζητήθηκε, μπορεί να χρειαστεί, για παράδειγμα, να θέσετε σε εφαρμογή νέες διαδικασίες για την αντιμετώπιση των νέων διατάξεων διαφάνειας και δικαιωμάτων των ατόμων του GDPR. Σε μια μεγάλη ή σύνθετη επιχείρηση, αυτό θα μπορούσε να έχει σημαντικές επιπτώσεις στον προϋπολογισμό, την πληροφορική, το προσωπικό, τη διακυβέρνηση και τις επικοινωνίες.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Calibri"/>
                <a:ea typeface="Calibri"/>
                <a:cs typeface="Calibri"/>
                <a:sym typeface="Calibri"/>
              </a:rPr>
              <a:t>Ο GDPR δίνει μεγαλύτερη έμφαση στην τεκμηρίωση που πρέπει να τηρούν οι υπεύθυνοι επεξεργασίας δεδομένων για να αποδείξουν τη λογοδοσία τους. Η συμμόρφωση με όλους τους τομείς θα απαιτήσει από τους οργανισμούς να επανεξετάσουν την προσέγγισή τους στη διακυβέρνηση και τον τρόπο με τον οποίο διαχειρίζονται την προστασία δεδομένων ως εταιρικό ζήτημα. Μια πτυχή αυτού μπορεί να είναι η αναθεώρηση των συμβάσεων και άλλων ρυθμίσεων που ισχύουν κατά την ανταλλαγή δεδομένων με άλλους οργανισμούς.</a:t>
            </a:r>
            <a:endParaRPr/>
          </a:p>
        </p:txBody>
      </p:sp>
      <p:sp>
        <p:nvSpPr>
          <p:cNvPr id="263" name="Shape 263"/>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9803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Η διαχείριση της πολιτιστικής αλλαγής για να ληφθεί υπόψη ο GDPR δεν θα πρέπει να διαφέρει από οποιαδήποτε άλλη πολιτιστική αλλαγή.</a:t>
            </a:r>
            <a:endParaRPr lang="en-GB"/>
          </a:p>
          <a:p>
            <a:pPr marL="0" marR="0" lvl="0" indent="0" algn="l" rtl="0">
              <a:spcBef>
                <a:spcPts val="0"/>
              </a:spcBef>
              <a:spcAft>
                <a:spcPts val="0"/>
              </a:spcAft>
              <a:buNone/>
            </a:pPr>
            <a:endParaRPr lang="en-GB" sz="1200" b="0"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Για να διαχειριστείτε την αλλαγή κουλτούρας, το πρώτο βήμα είναι να παρατηρήσετε και να κατανοήσετε την κουλτούρα του οργανισμού σας όπως είναι τώρα και να καθορίσετε ποιες αξίες θα ευθυγραμμιστούν καλύτερα με τη στρατηγική και τη δομή σας. </a:t>
            </a:r>
            <a:endParaRPr lang="en-GB"/>
          </a:p>
          <a:p>
            <a:pPr marL="0" marR="0" lvl="0" indent="0" algn="l" rtl="0">
              <a:spcBef>
                <a:spcPts val="0"/>
              </a:spcBef>
              <a:spcAft>
                <a:spcPts val="0"/>
              </a:spcAft>
              <a:buNone/>
            </a:pPr>
            <a:endParaRPr lang="en-GB" sz="1200" b="1" i="0" u="none" strike="noStrike" cap="none">
              <a:solidFill>
                <a:schemeClr val="dk1"/>
              </a:solidFill>
              <a:latin typeface="+mn-lt"/>
              <a:ea typeface="Calibri"/>
              <a:cs typeface="Calibri"/>
              <a:sym typeface="Calibri"/>
            </a:endParaRPr>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Μετρήστε ποσοτικά τις τρέχουσες πολιτιστικές σας αξίες.</a:t>
            </a:r>
            <a:r>
              <a:rPr lang="el" sz="1200" b="0" i="0" u="none" strike="noStrike" cap="none">
                <a:solidFill>
                  <a:schemeClr val="dk1"/>
                </a:solidFill>
                <a:latin typeface="+mn-lt"/>
                <a:ea typeface="Calibri"/>
                <a:cs typeface="Calibri"/>
                <a:sym typeface="Calibri"/>
              </a:rPr>
              <a:t> </a:t>
            </a:r>
            <a:endParaRPr lang="en-GB"/>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Το πρώτο βήμα για την αλλαγή κουλτούρας είναι να γνωρίζετε πού βρίσκεται η τρέχουσα κουλτούρα σας. Δηλαδή, ποιες πιστεύουν οι εργαζόμενοι ότι είναι οι τρέχουσες αξίες του οργανισμού σας. Αυτό θα σας επιτρέψει να πάρετε μια καλή ιδέα για το πόση αλλαγή χρειάζεται και θα επιτρέψει τη λογοδοσία και την ικανότητα να παρακολουθείτε την αλλαγή της κουλτούρας σας με μεγαλύτερη ακρίβεια με την πάροδο του χρόνου.</a:t>
            </a:r>
            <a:endParaRPr lang="en-GB"/>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Ευθυγραμμίστε σκόπιμα την κουλτούρα, τη στρατηγική και τη δομή.</a:t>
            </a:r>
            <a:r>
              <a:rPr lang="el" sz="1200" b="0" i="0" u="none" strike="noStrike" cap="none">
                <a:solidFill>
                  <a:schemeClr val="dk1"/>
                </a:solidFill>
                <a:latin typeface="+mn-lt"/>
                <a:ea typeface="Calibri"/>
                <a:cs typeface="Calibri"/>
                <a:sym typeface="Calibri"/>
              </a:rPr>
              <a:t> </a:t>
            </a:r>
            <a:endParaRPr lang="en-GB"/>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Βεβαιωθείτε ότι η αλλαγή κουλτούρας ταιριάζει με την επιχειρηματική στρατηγική της εταιρείας και ότι και οι δύο ταιριάζουν με τη δομή του οργανισμού (τα επίσημα συστήματα και τις πολιτικές του). Επανεξετάστε τις επίσημες σχέσεις αναφοράς, τις περιγραφές θέσεων εργασίας, τις πρακτικές επιλογής και πρόσληψης, την αξιολόγηση της απόδοσης, τις δομές ανταμοιβής ή αποζημίωσης, καθώς και την κατάρτιση και την ανάπτυξη. Η υποστήριξη της αλλαγής και της καινοτομίας τόσο δομικά όσο και πολιτισμικά έχει βρεθεί ότι είναι κρίσιμη για την επιτυχία των πρωτοβουλιών αλλαγής κουλτούρας. Κάντε αλλαγές όπου χρειάζεται για να υποστηρίξετε τη νέα κουλτούρα.</a:t>
            </a:r>
            <a:endParaRPr lang="en-GB"/>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Διασφάλιση της συμμετοχής του προσωπικού και των ενδιαφερόμενων μερών.</a:t>
            </a:r>
            <a:r>
              <a:rPr lang="el" sz="1200" b="0" i="0" u="none" strike="noStrike" cap="none">
                <a:solidFill>
                  <a:schemeClr val="dk1"/>
                </a:solidFill>
                <a:latin typeface="+mn-lt"/>
                <a:ea typeface="Calibri"/>
                <a:cs typeface="Calibri"/>
                <a:sym typeface="Calibri"/>
              </a:rPr>
              <a:t> </a:t>
            </a:r>
            <a:endParaRPr lang="en-GB"/>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Η αλλαγή δεν μπορεί να επιτύχει χωρίς την ουσιαστική συμμετοχή πολλών ανθρώπων σε ολόκληρο τον οργανισμό. Η συμμετοχή μπορεί να κυμαίνεται από την ατομική προσφορά ιδεών, λύσεων και αντιδράσεων σε έννοιες, έως τη συμμετοχή σε ομαδικές συναντήσεις για το σχεδιασμό και την οικοδόμηση της νέας κουλτούρας και οργανωτικής δομής. Χρησιμοποιήστε μια ισορροπημένη προσέγγιση, έχοντας κατά νου ότι η συμβολή ενός ευρέος φάσματος ανθρώπων μπορεί να δημιουργήσει ενθουσιασμό και κίνητρα για αλλαγή, αλλά βεβαιωθείτε ότι έχετε μια ξεχωριστή δομή αλλαγής (π.χ. χορηγός αλλαγής, επιτροπή αλλαγής) που μπορεί να λάβει έγκαιρες και σαφείς αποφάσεις για να αποτρέψει ένα διφορούμενο όραμα ή να καθυστερήσει βασικές ενέργειες.</a:t>
            </a:r>
            <a:endParaRPr lang="en-GB"/>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Επικοινωνήστε και δείξτε την αλλαγή, ξανά και ξανά και ξανά και στη συνέχεια ... πάλι.</a:t>
            </a:r>
            <a:r>
              <a:rPr lang="el" sz="1200" b="0" i="0" u="none" strike="noStrike" cap="none">
                <a:solidFill>
                  <a:schemeClr val="dk1"/>
                </a:solidFill>
                <a:latin typeface="+mn-lt"/>
                <a:ea typeface="Calibri"/>
                <a:cs typeface="Calibri"/>
                <a:sym typeface="Calibri"/>
              </a:rPr>
              <a:t> </a:t>
            </a:r>
            <a:endParaRPr lang="en-GB"/>
          </a:p>
          <a:p>
            <a:pPr marL="0" marR="0" lvl="0" indent="0" algn="l" rtl="0">
              <a:spcBef>
                <a:spcPts val="0"/>
              </a:spcBef>
              <a:spcAft>
                <a:spcPts val="0"/>
              </a:spcAft>
              <a:buNone/>
            </a:pPr>
            <a:r>
              <a:rPr lang="el" sz="1200" b="0" i="0" u="none" strike="noStrike" cap="none">
                <a:solidFill>
                  <a:schemeClr val="dk1"/>
                </a:solidFill>
                <a:latin typeface="+mn-lt"/>
                <a:ea typeface="Calibri"/>
                <a:cs typeface="Calibri"/>
                <a:sym typeface="Calibri"/>
              </a:rPr>
              <a:t>Η συχνή και άφθονη επικοινωνία - τόσο προς τα πάνω όσο και προς τα κάτω - είναι απαραίτητη κατά τη διάρκεια της διαδικασίας αλλαγής. Χρησιμοποιήστε λόγια και πράξεις για να μεταφέρετε το όραμα του επιθυμητού μέλλοντος και επαναλάβετε το μήνυμά σας πολύ πιο συχνά από ό, τι νομίζετε ότι είναι απαραίτητο. Οι περισσότεροι ηγέτες υποτιμούν σε μεγάλο βαθμό πόσες επαναλήψεις χρειάζονται για να βυθιστεί ένα μήνυμα. Παραδειγματίστε τις κατάλληλες συμπεριφορές επιδεικνύοντας τη συνεχή δέσμευσή σας στη μελλοντική κατάσταση και δώστε μια ζωντανή εικόνα για το πώς θα μοιάζει και θα αισθάνεται. Χρησιμοποιήστε νέα γλώσσα ή μεταφορές για να δημιουργήσετε αξέχαστες εικόνες (ένας οργανισμός μακροχρόνιας φροντίδας περιέγραψε τις εγκαταστάσεις του ως μια συλλογή γειτονιών ή σπιτιών και όχι ως ίδρυμα). Οι ηγέτες που είναι σαφώς και ορατά αφοσιωμένοι στην αλλαγή έχουν βρεθεί να είναι ένας από τους μοναδικούς παράγοντες επιτυχίας της αλλαγής κουλτούρας.</a:t>
            </a:r>
            <a:endParaRPr lang="en-GB"/>
          </a:p>
          <a:p>
            <a:pPr marL="0" marR="0" lvl="0" indent="0" algn="l" rtl="0">
              <a:spcBef>
                <a:spcPts val="0"/>
              </a:spcBef>
              <a:spcAft>
                <a:spcPts val="0"/>
              </a:spcAft>
              <a:buNone/>
            </a:pPr>
            <a:r>
              <a:rPr lang="el" sz="1200" b="1" i="0" u="none" strike="noStrike" cap="none">
                <a:solidFill>
                  <a:schemeClr val="dk1"/>
                </a:solidFill>
                <a:latin typeface="+mn-lt"/>
                <a:ea typeface="Calibri"/>
                <a:cs typeface="Calibri"/>
                <a:sym typeface="Calibri"/>
              </a:rPr>
              <a:t>Διαχειριστείτε τη συναισθηματική ανταπόκριση - τη δική σας και των υπαλλήλων σας.</a:t>
            </a:r>
            <a:r>
              <a:rPr lang="el" sz="1200" b="0" i="0" u="none" strike="noStrike" cap="none">
                <a:solidFill>
                  <a:schemeClr val="dk1"/>
                </a:solidFill>
                <a:latin typeface="+mn-lt"/>
                <a:ea typeface="Calibri"/>
                <a:cs typeface="Calibri"/>
                <a:sym typeface="Calibri"/>
              </a:rPr>
              <a:t> </a:t>
            </a:r>
            <a:endParaRPr lang="en-GB"/>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FB42A-FF06-1B4F-83D9-A41781A18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744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4</a:t>
            </a:fld>
            <a:endParaRPr lang="en-US" noProof="0"/>
          </a:p>
        </p:txBody>
      </p:sp>
    </p:spTree>
    <p:extLst>
      <p:ext uri="{BB962C8B-B14F-4D97-AF65-F5344CB8AC3E}">
        <p14:creationId xmlns:p14="http://schemas.microsoft.com/office/powerpoint/2010/main" val="183385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5</a:t>
            </a:fld>
            <a:endParaRPr lang="en-US" noProof="0"/>
          </a:p>
        </p:txBody>
      </p:sp>
    </p:spTree>
    <p:extLst>
      <p:ext uri="{BB962C8B-B14F-4D97-AF65-F5344CB8AC3E}">
        <p14:creationId xmlns:p14="http://schemas.microsoft.com/office/powerpoint/2010/main" val="2575500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6</a:t>
            </a:fld>
            <a:endParaRPr lang="en-US" noProof="0"/>
          </a:p>
        </p:txBody>
      </p:sp>
    </p:spTree>
    <p:extLst>
      <p:ext uri="{BB962C8B-B14F-4D97-AF65-F5344CB8AC3E}">
        <p14:creationId xmlns:p14="http://schemas.microsoft.com/office/powerpoint/2010/main" val="373924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7</a:t>
            </a:fld>
            <a:endParaRPr lang="en-US" noProof="0"/>
          </a:p>
        </p:txBody>
      </p:sp>
    </p:spTree>
    <p:extLst>
      <p:ext uri="{BB962C8B-B14F-4D97-AF65-F5344CB8AC3E}">
        <p14:creationId xmlns:p14="http://schemas.microsoft.com/office/powerpoint/2010/main" val="315574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8</a:t>
            </a:fld>
            <a:endParaRPr lang="en-US" noProof="0"/>
          </a:p>
        </p:txBody>
      </p:sp>
    </p:spTree>
    <p:extLst>
      <p:ext uri="{BB962C8B-B14F-4D97-AF65-F5344CB8AC3E}">
        <p14:creationId xmlns:p14="http://schemas.microsoft.com/office/powerpoint/2010/main" val="3222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9</a:t>
            </a:fld>
            <a:endParaRPr lang="en-US" noProof="0"/>
          </a:p>
        </p:txBody>
      </p:sp>
    </p:spTree>
    <p:extLst>
      <p:ext uri="{BB962C8B-B14F-4D97-AF65-F5344CB8AC3E}">
        <p14:creationId xmlns:p14="http://schemas.microsoft.com/office/powerpoint/2010/main" val="2039621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5.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e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l"/>
              <a:t>Προσθέστε τίτλο εδώ</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alphaModFix amt="50000"/>
            <a:extLst>
              <a:ext uri="{28A0092B-C50C-407E-A947-70E740481C1C}">
                <a14:useLocalDpi xmlns:a14="http://schemas.microsoft.com/office/drawing/2010/main" val="0"/>
              </a:ext>
            </a:extLst>
          </a:blip>
          <a:srcRect l="2" t="12301" r="2" b="11889"/>
          <a:stretch/>
        </p:blipFill>
        <p:spPr>
          <a:xfrm>
            <a:off x="0" y="1433763"/>
            <a:ext cx="12192000" cy="5424237"/>
          </a:xfrm>
          <a:prstGeom prst="rect">
            <a:avLst/>
          </a:prstGeom>
        </p:spPr>
      </p:pic>
      <p:sp>
        <p:nvSpPr>
          <p:cNvPr id="9" name="Rectangle 8"/>
          <p:cNvSpPr/>
          <p:nvPr userDrawn="1"/>
        </p:nvSpPr>
        <p:spPr>
          <a:xfrm>
            <a:off x="0" y="1433763"/>
            <a:ext cx="12192000" cy="5417999"/>
          </a:xfrm>
          <a:prstGeom prst="rect">
            <a:avLst/>
          </a:prstGeom>
          <a:solidFill>
            <a:srgbClr val="626FE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58D831D8-EE93-2E46-AE0F-1BBC802C4049}" type="datetimeFigureOut">
              <a:rPr lang="en-US" smtClean="0"/>
              <a:pPr/>
              <a:t>30/04/2025</a:t>
            </a:fld>
            <a:endParaRPr lang="en-US"/>
          </a:p>
        </p:txBody>
      </p:sp>
      <p:sp>
        <p:nvSpPr>
          <p:cNvPr id="5" name="Footer Placeholder 4"/>
          <p:cNvSpPr>
            <a:spLocks noGrp="1"/>
          </p:cNvSpPr>
          <p:nvPr>
            <p:ph type="ftr" sz="quarter" idx="11"/>
          </p:nvPr>
        </p:nvSpPr>
        <p:spPr/>
        <p:txBody>
          <a:bodyPr/>
          <a:lstStyle>
            <a:lvl1pPr>
              <a:defRPr sz="1000" b="0" i="0">
                <a:solidFill>
                  <a:schemeClr val="bg1"/>
                </a:solidFill>
                <a:latin typeface="Nutmeg Headline Book" charset="0"/>
                <a:ea typeface="Nutmeg Headline Book" charset="0"/>
                <a:cs typeface="Nutmeg Headline Book" charset="0"/>
              </a:defRPr>
            </a:lvl1pPr>
          </a:lstStyle>
          <a:p>
            <a:endParaRPr lang="en-US"/>
          </a:p>
        </p:txBody>
      </p:sp>
      <p:sp>
        <p:nvSpPr>
          <p:cNvPr id="6" name="Slide Number Placeholder 5"/>
          <p:cNvSpPr>
            <a:spLocks noGrp="1"/>
          </p:cNvSpPr>
          <p:nvPr>
            <p:ph type="sldNum" sz="quarter" idx="12"/>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3" cstate="hqprint">
            <a:alphaModFix amt="47000"/>
            <a:extLst>
              <a:ext uri="{28A0092B-C50C-407E-A947-70E740481C1C}">
                <a14:useLocalDpi xmlns:a14="http://schemas.microsoft.com/office/drawing/2010/main" val="0"/>
              </a:ext>
            </a:extLst>
          </a:blip>
          <a:stretch>
            <a:fillRect/>
          </a:stretch>
        </p:blipFill>
        <p:spPr>
          <a:xfrm>
            <a:off x="3280893" y="1427525"/>
            <a:ext cx="8030483" cy="5249076"/>
          </a:xfrm>
          <a:prstGeom prst="rect">
            <a:avLst/>
          </a:prstGeom>
        </p:spPr>
      </p:pic>
      <p:sp>
        <p:nvSpPr>
          <p:cNvPr id="2" name="Title 1"/>
          <p:cNvSpPr>
            <a:spLocks noGrp="1"/>
          </p:cNvSpPr>
          <p:nvPr>
            <p:ph type="ctrTitle"/>
          </p:nvPr>
        </p:nvSpPr>
        <p:spPr>
          <a:xfrm>
            <a:off x="731521" y="2193701"/>
            <a:ext cx="6223071" cy="2051106"/>
          </a:xfrm>
        </p:spPr>
        <p:txBody>
          <a:bodyPr anchor="b">
            <a:normAutofit/>
          </a:bodyPr>
          <a:lstStyle>
            <a:lvl1pPr algn="l">
              <a:defRPr sz="5000" b="1" i="0">
                <a:solidFill>
                  <a:schemeClr val="bg1"/>
                </a:solidFill>
                <a:latin typeface="Nutmeg Headline Black" charset="0"/>
                <a:ea typeface="Nutmeg Headline Black" charset="0"/>
                <a:cs typeface="Nutmeg Headline Black" charset="0"/>
              </a:defRPr>
            </a:lvl1pPr>
          </a:lstStyle>
          <a:p>
            <a:r>
              <a:rPr lang="el"/>
              <a:t>Κάντε κλικ για να επεξεργαστείτε το στυλ κύριου τίτλου</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chemeClr val="bg1"/>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
              <a:t>Κάντε κλικ για να επεξεργαστείτε το στυλ υποτίτλων υποδείγματος</a:t>
            </a:r>
          </a:p>
        </p:txBody>
      </p:sp>
      <p:pic>
        <p:nvPicPr>
          <p:cNvPr id="13" name="Picture 12">
            <a:extLst>
              <a:ext uri="{FF2B5EF4-FFF2-40B4-BE49-F238E27FC236}">
                <a16:creationId xmlns:a16="http://schemas.microsoft.com/office/drawing/2014/main" id="{50396FDD-03E1-4250-B2C3-FA119C2435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2065684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58D831D8-EE93-2E46-AE0F-1BBC802C4049}" type="datetimeFigureOut">
              <a:rPr lang="en-US" smtClean="0"/>
              <a:pPr/>
              <a:t>30/04/2025</a:t>
            </a:fld>
            <a:endParaRPr lang="en-US"/>
          </a:p>
        </p:txBody>
      </p:sp>
      <p:sp>
        <p:nvSpPr>
          <p:cNvPr id="5" name="Footer Placeholder 4"/>
          <p:cNvSpPr>
            <a:spLocks noGrp="1"/>
          </p:cNvSpPr>
          <p:nvPr>
            <p:ph type="ftr" sz="quarter" idx="11"/>
          </p:nvPr>
        </p:nvSpPr>
        <p:spPr/>
        <p:txBody>
          <a:bodyPr/>
          <a:lstStyle>
            <a:lvl1pPr>
              <a:defRPr sz="1000" b="0" i="0">
                <a:solidFill>
                  <a:schemeClr val="bg1"/>
                </a:solidFill>
                <a:latin typeface="Nutmeg Headline Book" charset="0"/>
                <a:ea typeface="Nutmeg Headline Book" charset="0"/>
                <a:cs typeface="Nutmeg Headline Book" charset="0"/>
              </a:defRPr>
            </a:lvl1pPr>
          </a:lstStyle>
          <a:p>
            <a:endParaRPr lang="en-US"/>
          </a:p>
        </p:txBody>
      </p:sp>
      <p:sp>
        <p:nvSpPr>
          <p:cNvPr id="6" name="Slide Number Placeholder 5"/>
          <p:cNvSpPr>
            <a:spLocks noGrp="1"/>
          </p:cNvSpPr>
          <p:nvPr>
            <p:ph type="sldNum" sz="quarter" idx="12"/>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
        <p:nvSpPr>
          <p:cNvPr id="2" name="Title 1"/>
          <p:cNvSpPr>
            <a:spLocks noGrp="1"/>
          </p:cNvSpPr>
          <p:nvPr>
            <p:ph type="ctrTitle"/>
          </p:nvPr>
        </p:nvSpPr>
        <p:spPr>
          <a:xfrm>
            <a:off x="731521" y="2420965"/>
            <a:ext cx="8875324" cy="1823842"/>
          </a:xfrm>
        </p:spPr>
        <p:txBody>
          <a:bodyPr anchor="b">
            <a:normAutofit/>
          </a:bodyPr>
          <a:lstStyle>
            <a:lvl1pPr algn="l">
              <a:defRPr sz="5000" b="1" i="0">
                <a:solidFill>
                  <a:schemeClr val="bg1"/>
                </a:solidFill>
                <a:latin typeface="Nutmeg Headline Black" charset="0"/>
                <a:ea typeface="Nutmeg Headline Black" charset="0"/>
                <a:cs typeface="Nutmeg Headline Black" charset="0"/>
              </a:defRPr>
            </a:lvl1pPr>
          </a:lstStyle>
          <a:p>
            <a:r>
              <a:rPr lang="el"/>
              <a:t>Κάντε κλικ για να επεξεργαστείτε το στυλ κύριου τίτλου</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chemeClr val="bg1"/>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
              <a:t>Κάντε κλικ για να επεξεργαστείτε το στυλ υποτίτλων υποδείγματος</a:t>
            </a:r>
          </a:p>
        </p:txBody>
      </p:sp>
      <p:pic>
        <p:nvPicPr>
          <p:cNvPr id="12" name="Picture 11">
            <a:extLst>
              <a:ext uri="{FF2B5EF4-FFF2-40B4-BE49-F238E27FC236}">
                <a16:creationId xmlns:a16="http://schemas.microsoft.com/office/drawing/2014/main" id="{0AAC0659-7960-4FA9-BD1C-B67B4F651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14" name="Picture 13">
            <a:extLst>
              <a:ext uri="{FF2B5EF4-FFF2-40B4-BE49-F238E27FC236}">
                <a16:creationId xmlns:a16="http://schemas.microsoft.com/office/drawing/2014/main" id="{FEDEEC3C-04DE-4839-899E-F5F3CD182BC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b="4152"/>
          <a:stretch/>
        </p:blipFill>
        <p:spPr>
          <a:xfrm>
            <a:off x="0" y="1440001"/>
            <a:ext cx="12192000" cy="5413162"/>
          </a:xfrm>
          <a:prstGeom prst="rect">
            <a:avLst/>
          </a:prstGeom>
        </p:spPr>
      </p:pic>
      <p:pic>
        <p:nvPicPr>
          <p:cNvPr id="13" name="Picture 12"/>
          <p:cNvPicPr>
            <a:picLocks noChangeAspect="1"/>
          </p:cNvPicPr>
          <p:nvPr userDrawn="1"/>
        </p:nvPicPr>
        <p:blipFill rotWithShape="1">
          <a:blip r:embed="rId5" cstate="hqprint">
            <a:alphaModFix amt="45000"/>
            <a:extLst>
              <a:ext uri="{28A0092B-C50C-407E-A947-70E740481C1C}">
                <a14:useLocalDpi xmlns:a14="http://schemas.microsoft.com/office/drawing/2010/main" val="0"/>
              </a:ext>
            </a:extLst>
          </a:blip>
          <a:srcRect l="1181" t="6709" r="23229" b="11323"/>
          <a:stretch/>
        </p:blipFill>
        <p:spPr>
          <a:xfrm>
            <a:off x="1425079" y="1453163"/>
            <a:ext cx="9216000" cy="5400000"/>
          </a:xfrm>
          <a:prstGeom prst="rect">
            <a:avLst/>
          </a:prstGeom>
        </p:spPr>
      </p:pic>
      <p:sp>
        <p:nvSpPr>
          <p:cNvPr id="9" name="Rectangle 8"/>
          <p:cNvSpPr/>
          <p:nvPr userDrawn="1"/>
        </p:nvSpPr>
        <p:spPr>
          <a:xfrm>
            <a:off x="7621" y="1453163"/>
            <a:ext cx="12184380" cy="5417999"/>
          </a:xfrm>
          <a:prstGeom prst="rect">
            <a:avLst/>
          </a:prstGeom>
          <a:solidFill>
            <a:srgbClr val="FF585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7658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31521" y="2420965"/>
            <a:ext cx="8875324" cy="1823842"/>
          </a:xfrm>
        </p:spPr>
        <p:txBody>
          <a:bodyPr anchor="b">
            <a:normAutofit/>
          </a:bodyPr>
          <a:lstStyle>
            <a:lvl1pPr algn="l">
              <a:defRPr sz="5000" b="1" i="0">
                <a:solidFill>
                  <a:schemeClr val="bg1"/>
                </a:solidFill>
                <a:latin typeface="Nutmeg Headline Black" charset="0"/>
                <a:ea typeface="Nutmeg Headline Black" charset="0"/>
                <a:cs typeface="Nutmeg Headline Black" charset="0"/>
              </a:defRPr>
            </a:lvl1pPr>
          </a:lstStyle>
          <a:p>
            <a:r>
              <a:rPr lang="el"/>
              <a:t>Κάντε κλικ για να επεξεργαστείτε το στυλ κύριου τίτλου</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chemeClr val="bg1"/>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
              <a:t>Κάντε κλικ για να επεξεργαστείτε το στυλ υποτίτλων υποδείγματος</a:t>
            </a:r>
          </a:p>
        </p:txBody>
      </p:sp>
      <p:sp>
        <p:nvSpPr>
          <p:cNvPr id="6" name="Slide Number Placeholder 5"/>
          <p:cNvSpPr>
            <a:spLocks noGrp="1"/>
          </p:cNvSpPr>
          <p:nvPr>
            <p:ph type="sldNum" sz="quarter" idx="12"/>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
        <p:nvSpPr>
          <p:cNvPr id="5" name="Footer Placeholder 4"/>
          <p:cNvSpPr>
            <a:spLocks noGrp="1"/>
          </p:cNvSpPr>
          <p:nvPr>
            <p:ph type="ftr" sz="quarter" idx="11"/>
          </p:nvPr>
        </p:nvSpPr>
        <p:spPr/>
        <p:txBody>
          <a:bodyPr/>
          <a:lstStyle>
            <a:lvl1pPr>
              <a:defRPr sz="1000" b="0" i="0">
                <a:solidFill>
                  <a:schemeClr val="bg1"/>
                </a:solidFill>
                <a:latin typeface="Nutmeg Headline Book" charset="0"/>
                <a:ea typeface="Nutmeg Headline Book" charset="0"/>
                <a:cs typeface="Nutmeg Headline Book" charset="0"/>
              </a:defRPr>
            </a:lvl1pPr>
          </a:lstStyle>
          <a:p>
            <a:endParaRPr lang="en-US"/>
          </a:p>
        </p:txBody>
      </p:sp>
      <p:sp>
        <p:nvSpPr>
          <p:cNvPr id="4" name="Date Placeholder 3"/>
          <p:cNvSpPr>
            <a:spLocks noGrp="1"/>
          </p:cNvSpPr>
          <p:nvPr>
            <p:ph type="dt" sz="half" idx="10"/>
          </p:nvPr>
        </p:nvSpPr>
        <p:spPr/>
        <p:txBody>
          <a:bodyPr/>
          <a:lstStyle>
            <a:lvl1pPr>
              <a:defRPr sz="1000" b="0" i="0">
                <a:solidFill>
                  <a:schemeClr val="bg1"/>
                </a:solidFill>
                <a:latin typeface="Nutmeg Headline Book" charset="0"/>
                <a:ea typeface="Nutmeg Headline Book" charset="0"/>
                <a:cs typeface="Nutmeg Headline Book" charset="0"/>
              </a:defRPr>
            </a:lvl1pPr>
          </a:lstStyle>
          <a:p>
            <a:fld id="{58D831D8-EE93-2E46-AE0F-1BBC802C4049}" type="datetimeFigureOut">
              <a:rPr lang="en-US" smtClean="0"/>
              <a:pPr/>
              <a:t>30/04/2025</a:t>
            </a:fld>
            <a:endParaRPr lang="en-US"/>
          </a:p>
        </p:txBody>
      </p:sp>
      <p:pic>
        <p:nvPicPr>
          <p:cNvPr id="13" name="Picture 12">
            <a:extLst>
              <a:ext uri="{FF2B5EF4-FFF2-40B4-BE49-F238E27FC236}">
                <a16:creationId xmlns:a16="http://schemas.microsoft.com/office/drawing/2014/main" id="{9E8D2A0C-97F7-496E-997B-DF3B6C090A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897" r="5721" b="27256"/>
          <a:stretch/>
        </p:blipFill>
        <p:spPr>
          <a:xfrm>
            <a:off x="0" y="1428689"/>
            <a:ext cx="12192000" cy="5417999"/>
          </a:xfrm>
          <a:prstGeom prst="rect">
            <a:avLst/>
          </a:prstGeom>
        </p:spPr>
      </p:pic>
      <p:pic>
        <p:nvPicPr>
          <p:cNvPr id="14" name="Picture 13">
            <a:extLst>
              <a:ext uri="{FF2B5EF4-FFF2-40B4-BE49-F238E27FC236}">
                <a16:creationId xmlns:a16="http://schemas.microsoft.com/office/drawing/2014/main" id="{047C246A-88E9-48E9-86B3-EF7FF76CA4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12" name="Picture 11"/>
          <p:cNvPicPr>
            <a:picLocks noChangeAspect="1"/>
          </p:cNvPicPr>
          <p:nvPr userDrawn="1"/>
        </p:nvPicPr>
        <p:blipFill rotWithShape="1">
          <a:blip r:embed="rId4">
            <a:alphaModFix amt="53000"/>
            <a:extLst>
              <a:ext uri="{28A0092B-C50C-407E-A947-70E740481C1C}">
                <a14:useLocalDpi xmlns:a14="http://schemas.microsoft.com/office/drawing/2010/main" val="0"/>
              </a:ext>
            </a:extLst>
          </a:blip>
          <a:srcRect r="3209" b="1075"/>
          <a:stretch/>
        </p:blipFill>
        <p:spPr>
          <a:xfrm rot="12000000">
            <a:off x="4101699" y="1419643"/>
            <a:ext cx="11772929" cy="12358944"/>
          </a:xfrm>
          <a:prstGeom prst="rect">
            <a:avLst/>
          </a:prstGeom>
        </p:spPr>
      </p:pic>
      <p:sp>
        <p:nvSpPr>
          <p:cNvPr id="9" name="Rectangle 8"/>
          <p:cNvSpPr/>
          <p:nvPr userDrawn="1"/>
        </p:nvSpPr>
        <p:spPr>
          <a:xfrm>
            <a:off x="0" y="1416053"/>
            <a:ext cx="12192000" cy="5441947"/>
          </a:xfrm>
          <a:prstGeom prst="rect">
            <a:avLst/>
          </a:prstGeom>
          <a:solidFill>
            <a:srgbClr val="47D7A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97442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sz="1000" b="0" i="0">
                <a:solidFill>
                  <a:srgbClr val="4C4C4D"/>
                </a:solidFill>
                <a:latin typeface="Nutmeg Headline Book" charset="0"/>
                <a:ea typeface="Nutmeg Headline Book" charset="0"/>
                <a:cs typeface="Nutmeg Headline Book" charset="0"/>
              </a:defRPr>
            </a:lvl1pPr>
          </a:lstStyle>
          <a:p>
            <a:fld id="{58D831D8-EE93-2E46-AE0F-1BBC802C4049}" type="datetimeFigureOut">
              <a:rPr lang="en-US" smtClean="0"/>
              <a:pPr/>
              <a:t>30/04/2025</a:t>
            </a:fld>
            <a:endParaRPr lang="en-US"/>
          </a:p>
        </p:txBody>
      </p:sp>
      <p:sp>
        <p:nvSpPr>
          <p:cNvPr id="5" name="Footer Placeholder 4"/>
          <p:cNvSpPr>
            <a:spLocks noGrp="1"/>
          </p:cNvSpPr>
          <p:nvPr>
            <p:ph type="ftr" sz="quarter" idx="11"/>
          </p:nvPr>
        </p:nvSpPr>
        <p:spPr/>
        <p:txBody>
          <a:bodyPr/>
          <a:lstStyle>
            <a:lvl1pPr>
              <a:defRPr sz="1000" b="0" i="0">
                <a:solidFill>
                  <a:srgbClr val="4C4C4D"/>
                </a:solidFill>
                <a:latin typeface="Nutmeg Headline Book" charset="0"/>
                <a:ea typeface="Nutmeg Headline Book" charset="0"/>
                <a:cs typeface="Nutmeg Headline Book" charset="0"/>
              </a:defRPr>
            </a:lvl1pPr>
          </a:lstStyle>
          <a:p>
            <a:endParaRPr lang="en-US"/>
          </a:p>
        </p:txBody>
      </p:sp>
      <p:sp>
        <p:nvSpPr>
          <p:cNvPr id="6" name="Slide Number Placeholder 5"/>
          <p:cNvSpPr>
            <a:spLocks noGrp="1"/>
          </p:cNvSpPr>
          <p:nvPr>
            <p:ph type="sldNum" sz="quarter" idx="12"/>
          </p:nvPr>
        </p:nvSpPr>
        <p:spPr/>
        <p:txBody>
          <a:bodyPr/>
          <a:lstStyle>
            <a:lvl1pPr>
              <a:defRPr sz="1000" b="0" i="0">
                <a:solidFill>
                  <a:srgbClr val="4C4C4D"/>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31521" y="2420965"/>
            <a:ext cx="8875324" cy="1823842"/>
          </a:xfrm>
        </p:spPr>
        <p:txBody>
          <a:bodyPr anchor="b">
            <a:normAutofit/>
          </a:bodyPr>
          <a:lstStyle>
            <a:lvl1pPr algn="l">
              <a:defRPr sz="5000" b="1" i="0">
                <a:solidFill>
                  <a:srgbClr val="4C4C4D"/>
                </a:solidFill>
                <a:latin typeface="Nutmeg Headline Black" charset="0"/>
                <a:ea typeface="Nutmeg Headline Black" charset="0"/>
                <a:cs typeface="Nutmeg Headline Black" charset="0"/>
              </a:defRPr>
            </a:lvl1pPr>
          </a:lstStyle>
          <a:p>
            <a:r>
              <a:rPr lang="el"/>
              <a:t>Κάντε κλικ για να επεξεργαστείτε το στυλ κύριου τίτλου</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rgbClr val="4C4C4D"/>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
              <a:t>Κάντε κλικ για να επεξεργαστείτε το στυλ υποτίτλων υποδείγματος</a:t>
            </a:r>
          </a:p>
        </p:txBody>
      </p:sp>
      <p:pic>
        <p:nvPicPr>
          <p:cNvPr id="12" name="Picture 11">
            <a:extLst>
              <a:ext uri="{FF2B5EF4-FFF2-40B4-BE49-F238E27FC236}">
                <a16:creationId xmlns:a16="http://schemas.microsoft.com/office/drawing/2014/main" id="{DE5C582E-920C-4CE9-A90D-B3DB8D6B1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14" name="Picture 13">
            <a:extLst>
              <a:ext uri="{FF2B5EF4-FFF2-40B4-BE49-F238E27FC236}">
                <a16:creationId xmlns:a16="http://schemas.microsoft.com/office/drawing/2014/main" id="{7DE3277C-F2AF-465B-99E1-2B6E6AE79F0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11548" r="1780" b="22151"/>
          <a:stretch/>
        </p:blipFill>
        <p:spPr>
          <a:xfrm>
            <a:off x="0" y="1440000"/>
            <a:ext cx="12192000" cy="5418000"/>
          </a:xfrm>
          <a:prstGeom prst="rect">
            <a:avLst/>
          </a:prstGeom>
        </p:spPr>
      </p:pic>
      <p:pic>
        <p:nvPicPr>
          <p:cNvPr id="11" name="Picture 10"/>
          <p:cNvPicPr>
            <a:picLocks noChangeAspect="1"/>
          </p:cNvPicPr>
          <p:nvPr userDrawn="1"/>
        </p:nvPicPr>
        <p:blipFill>
          <a:blip r:embed="rId4">
            <a:alphaModFix amt="49000"/>
            <a:extLst>
              <a:ext uri="{28A0092B-C50C-407E-A947-70E740481C1C}">
                <a14:useLocalDpi xmlns:a14="http://schemas.microsoft.com/office/drawing/2010/main" val="0"/>
              </a:ext>
            </a:extLst>
          </a:blip>
          <a:stretch>
            <a:fillRect/>
          </a:stretch>
        </p:blipFill>
        <p:spPr>
          <a:xfrm>
            <a:off x="5207231" y="1025550"/>
            <a:ext cx="8751532" cy="6872526"/>
          </a:xfrm>
          <a:prstGeom prst="rect">
            <a:avLst/>
          </a:prstGeom>
        </p:spPr>
      </p:pic>
      <p:sp>
        <p:nvSpPr>
          <p:cNvPr id="9" name="Rectangle 8"/>
          <p:cNvSpPr/>
          <p:nvPr userDrawn="1"/>
        </p:nvSpPr>
        <p:spPr>
          <a:xfrm>
            <a:off x="0" y="1440000"/>
            <a:ext cx="12192000" cy="5417999"/>
          </a:xfrm>
          <a:prstGeom prst="rect">
            <a:avLst/>
          </a:prstGeom>
          <a:solidFill>
            <a:srgbClr val="ECE81A">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12631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l"/>
              <a:t>Προσθέστε τίτλο εδώ</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Tree>
    <p:extLst>
      <p:ext uri="{BB962C8B-B14F-4D97-AF65-F5344CB8AC3E}">
        <p14:creationId xmlns:p14="http://schemas.microsoft.com/office/powerpoint/2010/main" val="2473709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9" name="Rectangle 8"/>
          <p:cNvSpPr/>
          <p:nvPr userDrawn="1"/>
        </p:nvSpPr>
        <p:spPr>
          <a:xfrm>
            <a:off x="0" y="1440002"/>
            <a:ext cx="12192000" cy="5417999"/>
          </a:xfrm>
          <a:prstGeom prst="rect">
            <a:avLst/>
          </a:prstGeom>
          <a:solidFill>
            <a:srgbClr val="4C4C4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hqprint">
            <a:alphaModFix amt="74000"/>
            <a:extLst>
              <a:ext uri="{28A0092B-C50C-407E-A947-70E740481C1C}">
                <a14:useLocalDpi xmlns:a14="http://schemas.microsoft.com/office/drawing/2010/main" val="0"/>
              </a:ext>
            </a:extLst>
          </a:blip>
          <a:stretch>
            <a:fillRect/>
          </a:stretch>
        </p:blipFill>
        <p:spPr>
          <a:xfrm>
            <a:off x="5575070" y="1506666"/>
            <a:ext cx="5479271" cy="6326694"/>
          </a:xfrm>
          <a:prstGeom prst="rect">
            <a:avLst/>
          </a:prstGeom>
        </p:spPr>
      </p:pic>
      <p:sp>
        <p:nvSpPr>
          <p:cNvPr id="2" name="Title 1"/>
          <p:cNvSpPr>
            <a:spLocks noGrp="1"/>
          </p:cNvSpPr>
          <p:nvPr>
            <p:ph type="ctrTitle"/>
          </p:nvPr>
        </p:nvSpPr>
        <p:spPr>
          <a:xfrm>
            <a:off x="731521" y="2420965"/>
            <a:ext cx="8875324" cy="1823842"/>
          </a:xfrm>
        </p:spPr>
        <p:txBody>
          <a:bodyPr anchor="b">
            <a:normAutofit/>
          </a:bodyPr>
          <a:lstStyle>
            <a:lvl1pPr algn="l">
              <a:defRPr sz="5000" b="1" i="0">
                <a:solidFill>
                  <a:srgbClr val="FF585D"/>
                </a:solidFill>
                <a:latin typeface="Nutmeg Headline Black" charset="0"/>
                <a:ea typeface="Nutmeg Headline Black" charset="0"/>
                <a:cs typeface="Nutmeg Headline Black" charset="0"/>
              </a:defRPr>
            </a:lvl1pPr>
          </a:lstStyle>
          <a:p>
            <a:r>
              <a:rPr lang="el"/>
              <a:t>Κάντε κλικ για να επεξεργαστείτε το στυλ κύριου τίτλου</a:t>
            </a:r>
          </a:p>
        </p:txBody>
      </p:sp>
      <p:sp>
        <p:nvSpPr>
          <p:cNvPr id="3" name="Subtitle 2"/>
          <p:cNvSpPr>
            <a:spLocks noGrp="1"/>
          </p:cNvSpPr>
          <p:nvPr>
            <p:ph type="subTitle" idx="1"/>
          </p:nvPr>
        </p:nvSpPr>
        <p:spPr>
          <a:xfrm>
            <a:off x="731521" y="4461813"/>
            <a:ext cx="8875324" cy="381121"/>
          </a:xfrm>
        </p:spPr>
        <p:txBody>
          <a:bodyPr>
            <a:normAutofit/>
          </a:bodyPr>
          <a:lstStyle>
            <a:lvl1pPr marL="0" indent="0" algn="l">
              <a:buNone/>
              <a:defRPr sz="1800" b="0" i="0">
                <a:solidFill>
                  <a:srgbClr val="4C4C4D"/>
                </a:solidFill>
                <a:latin typeface="Nutmeg Headline Book" charset="0"/>
                <a:ea typeface="Nutmeg Headline Book" charset="0"/>
                <a:cs typeface="Nutmeg Headline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
              <a:t>Κάντε κλικ για να επεξεργαστείτε το στυλ υποτίτλων υποδείγματος</a:t>
            </a:r>
          </a:p>
        </p:txBody>
      </p:sp>
      <p:sp>
        <p:nvSpPr>
          <p:cNvPr id="4" name="Date Placeholder 3"/>
          <p:cNvSpPr>
            <a:spLocks noGrp="1"/>
          </p:cNvSpPr>
          <p:nvPr>
            <p:ph type="dt" sz="half" idx="10"/>
          </p:nvPr>
        </p:nvSpPr>
        <p:spPr/>
        <p:txBody>
          <a:bodyPr/>
          <a:lstStyle>
            <a:lvl1pPr>
              <a:defRPr sz="1000" b="0" i="0">
                <a:solidFill>
                  <a:srgbClr val="4C4C4D"/>
                </a:solidFill>
                <a:latin typeface="Nutmeg Headline Book" charset="0"/>
                <a:ea typeface="Nutmeg Headline Book" charset="0"/>
                <a:cs typeface="Nutmeg Headline Book" charset="0"/>
              </a:defRPr>
            </a:lvl1pPr>
          </a:lstStyle>
          <a:p>
            <a:fld id="{58D831D8-EE93-2E46-AE0F-1BBC802C4049}" type="datetimeFigureOut">
              <a:rPr lang="en-US" smtClean="0"/>
              <a:pPr/>
              <a:t>30/04/2025</a:t>
            </a:fld>
            <a:endParaRPr lang="en-US"/>
          </a:p>
        </p:txBody>
      </p:sp>
      <p:sp>
        <p:nvSpPr>
          <p:cNvPr id="5" name="Footer Placeholder 4"/>
          <p:cNvSpPr>
            <a:spLocks noGrp="1"/>
          </p:cNvSpPr>
          <p:nvPr>
            <p:ph type="ftr" sz="quarter" idx="11"/>
          </p:nvPr>
        </p:nvSpPr>
        <p:spPr/>
        <p:txBody>
          <a:bodyPr/>
          <a:lstStyle>
            <a:lvl1pPr>
              <a:defRPr sz="1000" b="0" i="0">
                <a:solidFill>
                  <a:srgbClr val="4C4C4D"/>
                </a:solidFill>
                <a:latin typeface="Nutmeg Headline Book" charset="0"/>
                <a:ea typeface="Nutmeg Headline Book" charset="0"/>
                <a:cs typeface="Nutmeg Headline Book" charset="0"/>
              </a:defRPr>
            </a:lvl1pPr>
          </a:lstStyle>
          <a:p>
            <a:endParaRPr lang="en-US"/>
          </a:p>
        </p:txBody>
      </p:sp>
      <p:sp>
        <p:nvSpPr>
          <p:cNvPr id="6" name="Slide Number Placeholder 5"/>
          <p:cNvSpPr>
            <a:spLocks noGrp="1"/>
          </p:cNvSpPr>
          <p:nvPr>
            <p:ph type="sldNum" sz="quarter" idx="12"/>
          </p:nvPr>
        </p:nvSpPr>
        <p:spPr/>
        <p:txBody>
          <a:bodyPr/>
          <a:lstStyle>
            <a:lvl1pPr>
              <a:defRPr sz="1000" b="0" i="0">
                <a:solidFill>
                  <a:srgbClr val="4C4C4D"/>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
        <p:nvSpPr>
          <p:cNvPr id="7" name="Rectangle 6"/>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90BC2F55-C330-4F90-B323-28D23BFB4A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3369515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626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alphaModFix amt="8000"/>
            <a:extLst>
              <a:ext uri="{28A0092B-C50C-407E-A947-70E740481C1C}">
                <a14:useLocalDpi xmlns:a14="http://schemas.microsoft.com/office/drawing/2010/main" val="0"/>
              </a:ext>
            </a:extLst>
          </a:blip>
          <a:stretch>
            <a:fillRect/>
          </a:stretch>
        </p:blipFill>
        <p:spPr>
          <a:xfrm>
            <a:off x="1440875" y="-3103405"/>
            <a:ext cx="14192269" cy="11427204"/>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chemeClr val="bg1"/>
                </a:solidFill>
              </a:defRPr>
            </a:lvl1pPr>
          </a:lstStyle>
          <a:p>
            <a:r>
              <a:rPr lang="el"/>
              <a:t>"Μαρτυρία"</a:t>
            </a:r>
          </a:p>
        </p:txBody>
      </p:sp>
    </p:spTree>
    <p:extLst>
      <p:ext uri="{BB962C8B-B14F-4D97-AF65-F5344CB8AC3E}">
        <p14:creationId xmlns:p14="http://schemas.microsoft.com/office/powerpoint/2010/main" val="1314677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47D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rotWithShape="1">
          <a:blip r:embed="rId2">
            <a:alphaModFix amt="27000"/>
            <a:extLst>
              <a:ext uri="{28A0092B-C50C-407E-A947-70E740481C1C}">
                <a14:useLocalDpi xmlns:a14="http://schemas.microsoft.com/office/drawing/2010/main" val="0"/>
              </a:ext>
            </a:extLst>
          </a:blip>
          <a:srcRect r="3209" b="1075"/>
          <a:stretch/>
        </p:blipFill>
        <p:spPr>
          <a:xfrm rot="12000000">
            <a:off x="5387999" y="-1543619"/>
            <a:ext cx="10002802" cy="9386262"/>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chemeClr val="bg1"/>
                </a:solidFill>
              </a:defRPr>
            </a:lvl1pPr>
          </a:lstStyle>
          <a:p>
            <a:r>
              <a:rPr lang="el"/>
              <a:t>"Μαρτυρία"</a:t>
            </a:r>
          </a:p>
        </p:txBody>
      </p:sp>
    </p:spTree>
    <p:extLst>
      <p:ext uri="{BB962C8B-B14F-4D97-AF65-F5344CB8AC3E}">
        <p14:creationId xmlns:p14="http://schemas.microsoft.com/office/powerpoint/2010/main" val="881081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F5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1181" t="6709" r="23229" b="11323"/>
          <a:stretch/>
        </p:blipFill>
        <p:spPr>
          <a:xfrm>
            <a:off x="487680" y="0"/>
            <a:ext cx="11704320" cy="6858000"/>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chemeClr val="bg1"/>
                </a:solidFill>
              </a:defRPr>
            </a:lvl1pPr>
          </a:lstStyle>
          <a:p>
            <a:r>
              <a:rPr lang="el"/>
              <a:t>"Μαρτυρία"</a:t>
            </a:r>
          </a:p>
        </p:txBody>
      </p:sp>
    </p:spTree>
    <p:extLst>
      <p:ext uri="{BB962C8B-B14F-4D97-AF65-F5344CB8AC3E}">
        <p14:creationId xmlns:p14="http://schemas.microsoft.com/office/powerpoint/2010/main" val="3000560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ECE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a:blip r:embed="rId2">
            <a:alphaModFix amt="44000"/>
            <a:extLst>
              <a:ext uri="{28A0092B-C50C-407E-A947-70E740481C1C}">
                <a14:useLocalDpi xmlns:a14="http://schemas.microsoft.com/office/drawing/2010/main" val="0"/>
              </a:ext>
            </a:extLst>
          </a:blip>
          <a:stretch>
            <a:fillRect/>
          </a:stretch>
        </p:blipFill>
        <p:spPr>
          <a:xfrm>
            <a:off x="2935164" y="-644979"/>
            <a:ext cx="12656974" cy="9939446"/>
          </a:xfrm>
          <a:prstGeom prst="rect">
            <a:avLst/>
          </a:prstGeom>
        </p:spPr>
      </p:pic>
      <p:sp>
        <p:nvSpPr>
          <p:cNvPr id="2" name="Title 1"/>
          <p:cNvSpPr>
            <a:spLocks noGrp="1"/>
          </p:cNvSpPr>
          <p:nvPr>
            <p:ph type="title" hasCustomPrompt="1"/>
          </p:nvPr>
        </p:nvSpPr>
        <p:spPr>
          <a:xfrm>
            <a:off x="831851" y="2884516"/>
            <a:ext cx="10515600" cy="921502"/>
          </a:xfrm>
        </p:spPr>
        <p:txBody>
          <a:bodyPr anchor="b">
            <a:normAutofit/>
          </a:bodyPr>
          <a:lstStyle>
            <a:lvl1pPr>
              <a:defRPr sz="4500">
                <a:solidFill>
                  <a:srgbClr val="4C4C4D"/>
                </a:solidFill>
              </a:defRPr>
            </a:lvl1pPr>
          </a:lstStyle>
          <a:p>
            <a:r>
              <a:rPr lang="el"/>
              <a:t>"Μαρτυρία"</a:t>
            </a:r>
          </a:p>
        </p:txBody>
      </p:sp>
    </p:spTree>
    <p:extLst>
      <p:ext uri="{BB962C8B-B14F-4D97-AF65-F5344CB8AC3E}">
        <p14:creationId xmlns:p14="http://schemas.microsoft.com/office/powerpoint/2010/main" val="2109207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1440001"/>
            <a:ext cx="12192000" cy="5418000"/>
          </a:xfrm>
          <a:prstGeom prst="rect">
            <a:avLst/>
          </a:prstGeom>
          <a:solidFill>
            <a:srgbClr val="4C4C4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7"/>
            <a:ext cx="9433800" cy="1074874"/>
          </a:xfrm>
        </p:spPr>
        <p:txBody>
          <a:bodyPr/>
          <a:lstStyle/>
          <a:p>
            <a:r>
              <a:rPr lang="el"/>
              <a:t>Κάντε κλικ για να επεξεργαστείτε το στυλ κύριου τίτλου</a:t>
            </a:r>
          </a:p>
        </p:txBody>
      </p:sp>
      <p:sp>
        <p:nvSpPr>
          <p:cNvPr id="3" name="Content Placeholder 2"/>
          <p:cNvSpPr>
            <a:spLocks noGrp="1"/>
          </p:cNvSpPr>
          <p:nvPr>
            <p:ph idx="1"/>
          </p:nvPr>
        </p:nvSpPr>
        <p:spPr/>
        <p:txBody>
          <a:bodyPr/>
          <a:lstStyle>
            <a:lvl1pPr>
              <a:buClr>
                <a:srgbClr val="FF585D"/>
              </a:buClr>
              <a:defRPr/>
            </a:lvl1pPr>
            <a:lvl2pPr>
              <a:buClr>
                <a:srgbClr val="FF585D"/>
              </a:buClr>
              <a:defRPr/>
            </a:lvl2pPr>
            <a:lvl3pPr>
              <a:buClr>
                <a:srgbClr val="FF585D"/>
              </a:buClr>
              <a:defRPr/>
            </a:lvl3pPr>
            <a:lvl4pPr>
              <a:buClr>
                <a:srgbClr val="FF585D"/>
              </a:buClr>
              <a:defRPr/>
            </a:lvl4pPr>
            <a:lvl5pPr>
              <a:buClr>
                <a:srgbClr val="FF585D"/>
              </a:buClr>
              <a:defRPr/>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10"/>
          </p:nvPr>
        </p:nvSpPr>
        <p:spPr/>
        <p:txBody>
          <a:bodyPr/>
          <a:lstStyle/>
          <a:p>
            <a:fld id="{58D831D8-EE93-2E46-AE0F-1BBC802C4049}" type="datetimeFigureOut">
              <a:rPr lang="en-US" smtClean="0"/>
              <a:t>30/04/2025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615333-6027-B945-BCAB-A7BB370A3795}" type="slidenum">
              <a:rPr lang="en-US" smtClean="0"/>
              <a:t>‹#›</a:t>
            </a:fld>
            <a:endParaRPr lang="en-US"/>
          </a:p>
        </p:txBody>
      </p:sp>
      <p:sp>
        <p:nvSpPr>
          <p:cNvPr id="12" name="Rectangle 11"/>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899C7541-86F2-47B4-B468-0C1A99D97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1671396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1440001"/>
            <a:ext cx="12192000" cy="5418001"/>
          </a:xfrm>
          <a:prstGeom prst="rect">
            <a:avLst/>
          </a:prstGeom>
          <a:solidFill>
            <a:srgbClr val="4C4C4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365127"/>
            <a:ext cx="10515600" cy="1074873"/>
          </a:xfrm>
        </p:spPr>
        <p:txBody>
          <a:bodyPr/>
          <a:lstStyle/>
          <a:p>
            <a:r>
              <a:rPr lang="el"/>
              <a:t>Κάντε κλικ για να επεξεργαστείτε το στυλ κύριου τίτλου</a:t>
            </a:r>
          </a:p>
        </p:txBody>
      </p:sp>
      <p:sp>
        <p:nvSpPr>
          <p:cNvPr id="3" name="Content Placeholder 2"/>
          <p:cNvSpPr>
            <a:spLocks noGrp="1"/>
          </p:cNvSpPr>
          <p:nvPr>
            <p:ph sz="half" idx="1"/>
          </p:nvPr>
        </p:nvSpPr>
        <p:spPr>
          <a:xfrm>
            <a:off x="838200" y="1825625"/>
            <a:ext cx="5181600" cy="4351338"/>
          </a:xfrm>
        </p:spPr>
        <p:txBody>
          <a:bodyPr/>
          <a:lstStyle>
            <a:lvl1pPr>
              <a:buClr>
                <a:srgbClr val="FF585D"/>
              </a:buClr>
              <a:defRPr/>
            </a:lvl1pPr>
            <a:lvl2pPr>
              <a:buClr>
                <a:srgbClr val="FF585D"/>
              </a:buClr>
              <a:defRPr/>
            </a:lvl2pPr>
            <a:lvl3pPr>
              <a:buClr>
                <a:srgbClr val="FF585D"/>
              </a:buClr>
              <a:defRPr/>
            </a:lvl3pPr>
            <a:lvl4pPr>
              <a:buClr>
                <a:srgbClr val="FF585D"/>
              </a:buClr>
              <a:defRPr/>
            </a:lvl4pPr>
            <a:lvl5pPr>
              <a:buClr>
                <a:srgbClr val="FF585D"/>
              </a:buClr>
              <a:defRPr/>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Content Placeholder 3"/>
          <p:cNvSpPr>
            <a:spLocks noGrp="1"/>
          </p:cNvSpPr>
          <p:nvPr>
            <p:ph sz="half" idx="2"/>
          </p:nvPr>
        </p:nvSpPr>
        <p:spPr>
          <a:xfrm>
            <a:off x="6172200" y="1825625"/>
            <a:ext cx="5181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5" name="Date Placeholder 4"/>
          <p:cNvSpPr>
            <a:spLocks noGrp="1"/>
          </p:cNvSpPr>
          <p:nvPr>
            <p:ph type="dt" sz="half" idx="10"/>
          </p:nvPr>
        </p:nvSpPr>
        <p:spPr/>
        <p:txBody>
          <a:bodyPr/>
          <a:lstStyle/>
          <a:p>
            <a:fld id="{58D831D8-EE93-2E46-AE0F-1BBC802C4049}" type="datetimeFigureOut">
              <a:rPr lang="en-US" smtClean="0"/>
              <a:t>30/04/2025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615333-6027-B945-BCAB-A7BB370A3795}" type="slidenum">
              <a:rPr lang="en-US" smtClean="0"/>
              <a:t>‹#›</a:t>
            </a:fld>
            <a:endParaRPr lang="en-US"/>
          </a:p>
        </p:txBody>
      </p:sp>
      <p:sp>
        <p:nvSpPr>
          <p:cNvPr id="13" name="Rectangle 12"/>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AB275017-1B06-4024-B87B-D693C9C62F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802023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0" y="1440001"/>
            <a:ext cx="12192000" cy="5418001"/>
          </a:xfrm>
          <a:prstGeom prst="rect">
            <a:avLst/>
          </a:prstGeom>
          <a:solidFill>
            <a:srgbClr val="4C4C4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sp>
        <p:nvSpPr>
          <p:cNvPr id="2" name="Title 1"/>
          <p:cNvSpPr>
            <a:spLocks noGrp="1"/>
          </p:cNvSpPr>
          <p:nvPr>
            <p:ph type="title"/>
          </p:nvPr>
        </p:nvSpPr>
        <p:spPr>
          <a:xfrm>
            <a:off x="839788" y="365127"/>
            <a:ext cx="10515600" cy="1074874"/>
          </a:xfrm>
        </p:spPr>
        <p:txBody>
          <a:bodyPr/>
          <a:lstStyle/>
          <a:p>
            <a:r>
              <a:rPr lang="el"/>
              <a:t>Κάντε κλικ για να επεξεργαστείτε το στυλ κύριου τίτλου</a:t>
            </a:r>
          </a:p>
        </p:txBody>
      </p:sp>
      <p:sp>
        <p:nvSpPr>
          <p:cNvPr id="4" name="Content Placeholder 3"/>
          <p:cNvSpPr>
            <a:spLocks noGrp="1"/>
          </p:cNvSpPr>
          <p:nvPr>
            <p:ph sz="half" idx="2"/>
          </p:nvPr>
        </p:nvSpPr>
        <p:spPr>
          <a:xfrm>
            <a:off x="839789" y="1857377"/>
            <a:ext cx="5157787" cy="433228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6" name="Content Placeholder 5"/>
          <p:cNvSpPr>
            <a:spLocks noGrp="1"/>
          </p:cNvSpPr>
          <p:nvPr>
            <p:ph sz="quarter" idx="4"/>
          </p:nvPr>
        </p:nvSpPr>
        <p:spPr>
          <a:xfrm>
            <a:off x="6172201" y="1857377"/>
            <a:ext cx="5183188" cy="4332286"/>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7" name="Date Placeholder 6"/>
          <p:cNvSpPr>
            <a:spLocks noGrp="1"/>
          </p:cNvSpPr>
          <p:nvPr>
            <p:ph type="dt" sz="half" idx="10"/>
          </p:nvPr>
        </p:nvSpPr>
        <p:spPr/>
        <p:txBody>
          <a:bodyPr/>
          <a:lstStyle/>
          <a:p>
            <a:fld id="{58D831D8-EE93-2E46-AE0F-1BBC802C4049}" type="datetimeFigureOut">
              <a:rPr lang="en-US" smtClean="0"/>
              <a:t>30/04/2025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615333-6027-B945-BCAB-A7BB370A3795}" type="slidenum">
              <a:rPr lang="en-US" smtClean="0"/>
              <a:t>‹#›</a:t>
            </a:fld>
            <a:endParaRPr lang="en-US"/>
          </a:p>
        </p:txBody>
      </p:sp>
      <p:sp>
        <p:nvSpPr>
          <p:cNvPr id="12" name="Rectangle 11"/>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1F5DBECE-2368-4549-AEF5-AF22764657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3198920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Rectangle 9"/>
          <p:cNvSpPr/>
          <p:nvPr userDrawn="1"/>
        </p:nvSpPr>
        <p:spPr>
          <a:xfrm>
            <a:off x="0" y="1440000"/>
            <a:ext cx="12192000" cy="5418000"/>
          </a:xfrm>
          <a:prstGeom prst="rect">
            <a:avLst/>
          </a:prstGeom>
          <a:solidFill>
            <a:srgbClr val="4C4C4D">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Content Placeholder 5"/>
          <p:cNvSpPr>
            <a:spLocks noGrp="1"/>
          </p:cNvSpPr>
          <p:nvPr>
            <p:ph sz="quarter" idx="4"/>
          </p:nvPr>
        </p:nvSpPr>
        <p:spPr>
          <a:xfrm>
            <a:off x="838200" y="1891192"/>
            <a:ext cx="3200400" cy="193853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7" name="Date Placeholder 6"/>
          <p:cNvSpPr>
            <a:spLocks noGrp="1"/>
          </p:cNvSpPr>
          <p:nvPr>
            <p:ph type="dt" sz="half" idx="10"/>
          </p:nvPr>
        </p:nvSpPr>
        <p:spPr/>
        <p:txBody>
          <a:bodyPr/>
          <a:lstStyle/>
          <a:p>
            <a:fld id="{58D831D8-EE93-2E46-AE0F-1BBC802C4049}" type="datetimeFigureOut">
              <a:rPr lang="en-US" smtClean="0"/>
              <a:t>30/04/2025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615333-6027-B945-BCAB-A7BB370A3795}" type="slidenum">
              <a:rPr lang="en-US" smtClean="0"/>
              <a:t>‹#›</a:t>
            </a:fld>
            <a:endParaRPr lang="en-US"/>
          </a:p>
        </p:txBody>
      </p:sp>
      <p:sp>
        <p:nvSpPr>
          <p:cNvPr id="16" name="Rectangle 15"/>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p:nvPr>
        </p:nvSpPr>
        <p:spPr>
          <a:xfrm>
            <a:off x="838200" y="365127"/>
            <a:ext cx="9433800" cy="1074874"/>
          </a:xfrm>
        </p:spPr>
        <p:txBody>
          <a:bodyPr/>
          <a:lstStyle/>
          <a:p>
            <a:r>
              <a:rPr lang="el"/>
              <a:t>Κάντε κλικ για να επεξεργαστείτε το στυλ κύριου τίτλου</a:t>
            </a:r>
          </a:p>
        </p:txBody>
      </p:sp>
      <p:sp>
        <p:nvSpPr>
          <p:cNvPr id="21" name="Content Placeholder 5"/>
          <p:cNvSpPr>
            <a:spLocks noGrp="1"/>
          </p:cNvSpPr>
          <p:nvPr>
            <p:ph sz="quarter" idx="13"/>
          </p:nvPr>
        </p:nvSpPr>
        <p:spPr>
          <a:xfrm>
            <a:off x="4309335" y="1891192"/>
            <a:ext cx="3200400" cy="409006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23" name="Content Placeholder 5"/>
          <p:cNvSpPr>
            <a:spLocks noGrp="1"/>
          </p:cNvSpPr>
          <p:nvPr>
            <p:ph sz="quarter" idx="14"/>
          </p:nvPr>
        </p:nvSpPr>
        <p:spPr>
          <a:xfrm>
            <a:off x="838200" y="4042722"/>
            <a:ext cx="3200400" cy="193853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24" name="Content Placeholder 5"/>
          <p:cNvSpPr>
            <a:spLocks noGrp="1"/>
          </p:cNvSpPr>
          <p:nvPr>
            <p:ph sz="quarter" idx="15"/>
          </p:nvPr>
        </p:nvSpPr>
        <p:spPr>
          <a:xfrm>
            <a:off x="7780469" y="1891192"/>
            <a:ext cx="3200400" cy="193853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25" name="Content Placeholder 5"/>
          <p:cNvSpPr>
            <a:spLocks noGrp="1"/>
          </p:cNvSpPr>
          <p:nvPr>
            <p:ph sz="quarter" idx="16"/>
          </p:nvPr>
        </p:nvSpPr>
        <p:spPr>
          <a:xfrm>
            <a:off x="7780469" y="4042722"/>
            <a:ext cx="3200400" cy="1938530"/>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pic>
        <p:nvPicPr>
          <p:cNvPr id="19" name="Picture 18">
            <a:extLst>
              <a:ext uri="{FF2B5EF4-FFF2-40B4-BE49-F238E27FC236}">
                <a16:creationId xmlns:a16="http://schemas.microsoft.com/office/drawing/2014/main" id="{808A7332-4EB0-46A4-A5EA-4B47EC91A4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2784491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EAB2D-EECE-4E22-92C4-1C1763EAE1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50" t="5806" b="20192"/>
          <a:stretch/>
        </p:blipFill>
        <p:spPr>
          <a:xfrm flipH="1">
            <a:off x="-4300" y="1445201"/>
            <a:ext cx="12196300" cy="5392356"/>
          </a:xfrm>
          <a:prstGeom prst="rect">
            <a:avLst/>
          </a:prstGeom>
        </p:spPr>
      </p:pic>
      <p:sp>
        <p:nvSpPr>
          <p:cNvPr id="6" name="Rectangle 5"/>
          <p:cNvSpPr/>
          <p:nvPr userDrawn="1"/>
        </p:nvSpPr>
        <p:spPr>
          <a:xfrm>
            <a:off x="0" y="1437581"/>
            <a:ext cx="12192000" cy="5417999"/>
          </a:xfrm>
          <a:prstGeom prst="rect">
            <a:avLst/>
          </a:prstGeom>
          <a:solidFill>
            <a:srgbClr val="626FE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3" cstate="hqprint">
            <a:alphaModFix amt="47000"/>
            <a:extLst>
              <a:ext uri="{28A0092B-C50C-407E-A947-70E740481C1C}">
                <a14:useLocalDpi xmlns:a14="http://schemas.microsoft.com/office/drawing/2010/main" val="0"/>
              </a:ext>
            </a:extLst>
          </a:blip>
          <a:stretch>
            <a:fillRect/>
          </a:stretch>
        </p:blipFill>
        <p:spPr>
          <a:xfrm>
            <a:off x="5806416" y="1402442"/>
            <a:ext cx="8030483" cy="5249076"/>
          </a:xfrm>
          <a:prstGeom prst="rect">
            <a:avLst/>
          </a:prstGeom>
        </p:spPr>
      </p:pic>
      <p:pic>
        <p:nvPicPr>
          <p:cNvPr id="16" name="Picture 1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6325" y="5058277"/>
            <a:ext cx="265195" cy="197761"/>
          </a:xfrm>
          <a:prstGeom prst="rect">
            <a:avLst/>
          </a:prstGeom>
        </p:spPr>
      </p:pic>
      <p:pic>
        <p:nvPicPr>
          <p:cNvPr id="18" name="Picture 17"/>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68884" y="5499676"/>
            <a:ext cx="269739" cy="160014"/>
          </a:xfrm>
          <a:prstGeom prst="rect">
            <a:avLst/>
          </a:prstGeom>
        </p:spPr>
      </p:pic>
      <p:sp>
        <p:nvSpPr>
          <p:cNvPr id="19" name="Title 1"/>
          <p:cNvSpPr>
            <a:spLocks noGrp="1"/>
          </p:cNvSpPr>
          <p:nvPr>
            <p:ph type="ctrTitle" hasCustomPrompt="1"/>
          </p:nvPr>
        </p:nvSpPr>
        <p:spPr>
          <a:xfrm>
            <a:off x="696439" y="2203138"/>
            <a:ext cx="6754876" cy="1823842"/>
          </a:xfrm>
        </p:spPr>
        <p:txBody>
          <a:bodyPr anchor="b">
            <a:normAutofit/>
          </a:bodyPr>
          <a:lstStyle>
            <a:lvl1pPr algn="l">
              <a:defRPr sz="5000" b="1" i="0" baseline="0">
                <a:solidFill>
                  <a:schemeClr val="bg1"/>
                </a:solidFill>
                <a:latin typeface="Nutmeg Headline Black" charset="0"/>
                <a:ea typeface="Nutmeg Headline Black" charset="0"/>
                <a:cs typeface="Nutmeg Headline Black" charset="0"/>
              </a:defRPr>
            </a:lvl1pPr>
          </a:lstStyle>
          <a:p>
            <a:r>
              <a:rPr lang="el"/>
              <a:t>Σας ευχαριστώ για το χρόνο σας</a:t>
            </a:r>
          </a:p>
        </p:txBody>
      </p:sp>
      <p:sp>
        <p:nvSpPr>
          <p:cNvPr id="21" name="TextBox 20"/>
          <p:cNvSpPr txBox="1"/>
          <p:nvPr userDrawn="1"/>
        </p:nvSpPr>
        <p:spPr>
          <a:xfrm>
            <a:off x="731520" y="4148999"/>
            <a:ext cx="2600960" cy="1569660"/>
          </a:xfrm>
          <a:prstGeom prst="rect">
            <a:avLst/>
          </a:prstGeom>
          <a:noFill/>
        </p:spPr>
        <p:txBody>
          <a:bodyPr wrap="square" rtlCol="0">
            <a:spAutoFit/>
          </a:bodyPr>
          <a:lstStyle/>
          <a:p>
            <a:r>
              <a:rPr lang="el" sz="1200" b="0" i="0" err="1">
                <a:solidFill>
                  <a:schemeClr val="bg1"/>
                </a:solidFill>
                <a:latin typeface="Nutmeg Headline Book" charset="0"/>
                <a:ea typeface="Nutmeg Headline Book" charset="0"/>
                <a:cs typeface="Nutmeg Headline Book" charset="0"/>
              </a:rPr>
              <a:t>Aizlewood's Mill,Nursery</a:t>
            </a:r>
            <a:br>
              <a:rPr lang="en-US" sz="1200" b="0" i="0">
                <a:solidFill>
                  <a:schemeClr val="bg1"/>
                </a:solidFill>
                <a:latin typeface="Nutmeg Headline Book" charset="0"/>
                <a:ea typeface="Nutmeg Headline Book" charset="0"/>
                <a:cs typeface="Nutmeg Headline Book" charset="0"/>
              </a:rPr>
            </a:br>
            <a:r>
              <a:rPr lang="el" sz="1200" b="0" i="0">
                <a:solidFill>
                  <a:schemeClr val="bg1"/>
                </a:solidFill>
                <a:latin typeface="Nutmeg Headline Book" charset="0"/>
                <a:ea typeface="Nutmeg Headline Book" charset="0"/>
                <a:cs typeface="Nutmeg Headline Book" charset="0"/>
              </a:rPr>
              <a:t> Street, </a:t>
            </a:r>
            <a:br>
              <a:rPr lang="en-US" sz="1200" b="0" i="0">
                <a:solidFill>
                  <a:schemeClr val="bg1"/>
                </a:solidFill>
                <a:latin typeface="Nutmeg Headline Book" charset="0"/>
                <a:ea typeface="Nutmeg Headline Book" charset="0"/>
                <a:cs typeface="Nutmeg Headline Book" charset="0"/>
              </a:rPr>
            </a:br>
            <a:r>
              <a:rPr lang="el" sz="1200" b="0" i="0">
                <a:solidFill>
                  <a:schemeClr val="bg1"/>
                </a:solidFill>
                <a:latin typeface="Nutmeg Headline Book" charset="0"/>
                <a:ea typeface="Nutmeg Headline Book" charset="0"/>
                <a:cs typeface="Nutmeg Headline Book" charset="0"/>
              </a:rPr>
              <a:t>Σέφιλντ</a:t>
            </a:r>
            <a:br>
              <a:rPr lang="en-US" sz="1200" b="0" i="0">
                <a:solidFill>
                  <a:schemeClr val="bg1"/>
                </a:solidFill>
                <a:latin typeface="Nutmeg Headline Book" charset="0"/>
                <a:ea typeface="Nutmeg Headline Book" charset="0"/>
                <a:cs typeface="Nutmeg Headline Book" charset="0"/>
              </a:rPr>
            </a:br>
            <a:r>
              <a:rPr lang="el" sz="1200" b="0" i="0">
                <a:solidFill>
                  <a:schemeClr val="bg1"/>
                </a:solidFill>
                <a:latin typeface="Nutmeg Headline Book" charset="0"/>
                <a:ea typeface="Nutmeg Headline Book" charset="0"/>
                <a:cs typeface="Nutmeg Headline Book" charset="0"/>
              </a:rPr>
              <a:t>S3 8GG</a:t>
            </a:r>
            <a:br>
              <a:rPr lang="en-US" sz="1200" b="0" i="0">
                <a:solidFill>
                  <a:schemeClr val="bg1"/>
                </a:solidFill>
                <a:latin typeface="Nutmeg Headline Book" charset="0"/>
                <a:ea typeface="Nutmeg Headline Book" charset="0"/>
                <a:cs typeface="Nutmeg Headline Book" charset="0"/>
              </a:rPr>
            </a:br>
            <a:endParaRPr lang="en-US" sz="1200" b="0" i="0">
              <a:solidFill>
                <a:schemeClr val="bg1"/>
              </a:solidFill>
              <a:latin typeface="Nutmeg Headline Book" charset="0"/>
              <a:ea typeface="Nutmeg Headline Book" charset="0"/>
              <a:cs typeface="Nutmeg Headline Book" charset="0"/>
            </a:endParaRPr>
          </a:p>
          <a:p>
            <a:r>
              <a:rPr lang="el" sz="1200" b="0" i="0">
                <a:solidFill>
                  <a:schemeClr val="bg1"/>
                </a:solidFill>
                <a:latin typeface="Nutmeg Headline Book" charset="0"/>
                <a:ea typeface="Nutmeg Headline Book" charset="0"/>
                <a:cs typeface="Nutmeg Headline Book" charset="0"/>
              </a:rPr>
              <a:t>+44 114 282 3338</a:t>
            </a:r>
            <a:br>
              <a:rPr lang="en-US" sz="1200" b="0" i="0">
                <a:solidFill>
                  <a:schemeClr val="bg1"/>
                </a:solidFill>
                <a:latin typeface="Nutmeg Headline Book" charset="0"/>
                <a:ea typeface="Nutmeg Headline Book" charset="0"/>
                <a:cs typeface="Nutmeg Headline Book" charset="0"/>
              </a:rPr>
            </a:br>
            <a:br>
              <a:rPr lang="en-US" sz="1200" b="0" i="0">
                <a:solidFill>
                  <a:schemeClr val="bg1"/>
                </a:solidFill>
                <a:latin typeface="Nutmeg Headline Book" charset="0"/>
                <a:ea typeface="Nutmeg Headline Book" charset="0"/>
                <a:cs typeface="Nutmeg Headline Book" charset="0"/>
              </a:rPr>
            </a:br>
            <a:r>
              <a:rPr lang="el" sz="1200" b="0" i="0">
                <a:solidFill>
                  <a:schemeClr val="bg1"/>
                </a:solidFill>
                <a:latin typeface="Nutmeg Headline Book" charset="0"/>
                <a:ea typeface="Nutmeg Headline Book" charset="0"/>
                <a:cs typeface="Nutmeg Headline Book" charset="0"/>
              </a:rPr>
              <a:t>info@qualsys.co.uk</a:t>
            </a:r>
          </a:p>
        </p:txBody>
      </p:sp>
      <p:pic>
        <p:nvPicPr>
          <p:cNvPr id="12" name="Picture 11">
            <a:extLst>
              <a:ext uri="{FF2B5EF4-FFF2-40B4-BE49-F238E27FC236}">
                <a16:creationId xmlns:a16="http://schemas.microsoft.com/office/drawing/2014/main" id="{98766163-7A97-4C48-A769-05BA2280D26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34744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938EB3-1E6F-41E8-873C-F42F30F2C5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31" t="13597" b="24431"/>
          <a:stretch/>
        </p:blipFill>
        <p:spPr>
          <a:xfrm>
            <a:off x="0" y="1440000"/>
            <a:ext cx="12192000" cy="5417999"/>
          </a:xfrm>
          <a:prstGeom prst="rect">
            <a:avLst/>
          </a:prstGeom>
        </p:spPr>
      </p:pic>
      <p:sp>
        <p:nvSpPr>
          <p:cNvPr id="20" name="Rectangle 19">
            <a:extLst>
              <a:ext uri="{FF2B5EF4-FFF2-40B4-BE49-F238E27FC236}">
                <a16:creationId xmlns:a16="http://schemas.microsoft.com/office/drawing/2014/main" id="{01B8674E-93C0-4BDF-83F4-7845BB357C27}"/>
              </a:ext>
            </a:extLst>
          </p:cNvPr>
          <p:cNvSpPr/>
          <p:nvPr userDrawn="1"/>
        </p:nvSpPr>
        <p:spPr>
          <a:xfrm>
            <a:off x="0" y="1439999"/>
            <a:ext cx="12184380" cy="5417999"/>
          </a:xfrm>
          <a:prstGeom prst="rect">
            <a:avLst/>
          </a:prstGeom>
          <a:solidFill>
            <a:srgbClr val="FF585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66325" y="5454517"/>
            <a:ext cx="265195" cy="197761"/>
          </a:xfrm>
          <a:prstGeom prst="rect">
            <a:avLst/>
          </a:prstGeom>
        </p:spPr>
      </p:pic>
      <p:pic>
        <p:nvPicPr>
          <p:cNvPr id="18" name="Picture 1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0784" y="5869391"/>
            <a:ext cx="269739" cy="160014"/>
          </a:xfrm>
          <a:prstGeom prst="rect">
            <a:avLst/>
          </a:prstGeom>
        </p:spPr>
      </p:pic>
      <p:sp>
        <p:nvSpPr>
          <p:cNvPr id="21" name="TextBox 20"/>
          <p:cNvSpPr txBox="1"/>
          <p:nvPr userDrawn="1"/>
        </p:nvSpPr>
        <p:spPr>
          <a:xfrm>
            <a:off x="848360" y="4537175"/>
            <a:ext cx="2600960" cy="1569660"/>
          </a:xfrm>
          <a:prstGeom prst="rect">
            <a:avLst/>
          </a:prstGeom>
          <a:noFill/>
        </p:spPr>
        <p:txBody>
          <a:bodyPr wrap="square" rtlCol="0">
            <a:spAutoFit/>
          </a:bodyPr>
          <a:lstStyle/>
          <a:p>
            <a:r>
              <a:rPr lang="el" sz="1200" b="0" i="0" err="1">
                <a:solidFill>
                  <a:schemeClr val="bg1"/>
                </a:solidFill>
                <a:latin typeface="Nutmeg Headline Book" charset="0"/>
                <a:ea typeface="Nutmeg Headline Book" charset="0"/>
                <a:cs typeface="Nutmeg Headline Book" charset="0"/>
              </a:rPr>
              <a:t>Aizlewood's Mill,Nursery</a:t>
            </a:r>
            <a:br>
              <a:rPr lang="en-US" sz="1200" b="0" i="0">
                <a:solidFill>
                  <a:schemeClr val="bg1"/>
                </a:solidFill>
                <a:latin typeface="Nutmeg Headline Book" charset="0"/>
                <a:ea typeface="Nutmeg Headline Book" charset="0"/>
                <a:cs typeface="Nutmeg Headline Book" charset="0"/>
              </a:rPr>
            </a:br>
            <a:r>
              <a:rPr lang="el" sz="1200" b="0" i="0">
                <a:solidFill>
                  <a:schemeClr val="bg1"/>
                </a:solidFill>
                <a:latin typeface="Nutmeg Headline Book" charset="0"/>
                <a:ea typeface="Nutmeg Headline Book" charset="0"/>
                <a:cs typeface="Nutmeg Headline Book" charset="0"/>
              </a:rPr>
              <a:t> Street, </a:t>
            </a:r>
            <a:br>
              <a:rPr lang="en-US" sz="1200" b="0" i="0">
                <a:solidFill>
                  <a:schemeClr val="bg1"/>
                </a:solidFill>
                <a:latin typeface="Nutmeg Headline Book" charset="0"/>
                <a:ea typeface="Nutmeg Headline Book" charset="0"/>
                <a:cs typeface="Nutmeg Headline Book" charset="0"/>
              </a:rPr>
            </a:br>
            <a:r>
              <a:rPr lang="el" sz="1200" b="0" i="0">
                <a:solidFill>
                  <a:schemeClr val="bg1"/>
                </a:solidFill>
                <a:latin typeface="Nutmeg Headline Book" charset="0"/>
                <a:ea typeface="Nutmeg Headline Book" charset="0"/>
                <a:cs typeface="Nutmeg Headline Book" charset="0"/>
              </a:rPr>
              <a:t>Σέφιλντ</a:t>
            </a:r>
            <a:br>
              <a:rPr lang="en-US" sz="1200" b="0" i="0">
                <a:solidFill>
                  <a:schemeClr val="bg1"/>
                </a:solidFill>
                <a:latin typeface="Nutmeg Headline Book" charset="0"/>
                <a:ea typeface="Nutmeg Headline Book" charset="0"/>
                <a:cs typeface="Nutmeg Headline Book" charset="0"/>
              </a:rPr>
            </a:br>
            <a:r>
              <a:rPr lang="el" sz="1200" b="0" i="0">
                <a:solidFill>
                  <a:schemeClr val="bg1"/>
                </a:solidFill>
                <a:latin typeface="Nutmeg Headline Book" charset="0"/>
                <a:ea typeface="Nutmeg Headline Book" charset="0"/>
                <a:cs typeface="Nutmeg Headline Book" charset="0"/>
              </a:rPr>
              <a:t>S3 8GG</a:t>
            </a:r>
            <a:br>
              <a:rPr lang="en-US" sz="1200" b="0" i="0">
                <a:solidFill>
                  <a:schemeClr val="bg1"/>
                </a:solidFill>
                <a:latin typeface="Nutmeg Headline Book" charset="0"/>
                <a:ea typeface="Nutmeg Headline Book" charset="0"/>
                <a:cs typeface="Nutmeg Headline Book" charset="0"/>
              </a:rPr>
            </a:br>
            <a:endParaRPr lang="en-US" sz="1200" b="0" i="0">
              <a:solidFill>
                <a:schemeClr val="bg1"/>
              </a:solidFill>
              <a:latin typeface="Nutmeg Headline Book" charset="0"/>
              <a:ea typeface="Nutmeg Headline Book" charset="0"/>
              <a:cs typeface="Nutmeg Headline Book" charset="0"/>
            </a:endParaRPr>
          </a:p>
          <a:p>
            <a:r>
              <a:rPr lang="el" sz="1200" b="0" i="0">
                <a:solidFill>
                  <a:schemeClr val="bg1"/>
                </a:solidFill>
                <a:latin typeface="Nutmeg Headline Book" charset="0"/>
                <a:ea typeface="Nutmeg Headline Book" charset="0"/>
                <a:cs typeface="Nutmeg Headline Book" charset="0"/>
              </a:rPr>
              <a:t>+44 114 282 3338</a:t>
            </a:r>
            <a:br>
              <a:rPr lang="en-US" sz="1200" b="0" i="0">
                <a:solidFill>
                  <a:schemeClr val="bg1"/>
                </a:solidFill>
                <a:latin typeface="Nutmeg Headline Book" charset="0"/>
                <a:ea typeface="Nutmeg Headline Book" charset="0"/>
                <a:cs typeface="Nutmeg Headline Book" charset="0"/>
              </a:rPr>
            </a:br>
            <a:br>
              <a:rPr lang="en-US" sz="1200" b="0" i="0">
                <a:solidFill>
                  <a:schemeClr val="bg1"/>
                </a:solidFill>
                <a:latin typeface="Nutmeg Headline Book" charset="0"/>
                <a:ea typeface="Nutmeg Headline Book" charset="0"/>
                <a:cs typeface="Nutmeg Headline Book" charset="0"/>
              </a:rPr>
            </a:br>
            <a:r>
              <a:rPr lang="el" sz="1200" b="0" i="0">
                <a:solidFill>
                  <a:schemeClr val="bg1"/>
                </a:solidFill>
                <a:latin typeface="Nutmeg Headline Book" charset="0"/>
                <a:ea typeface="Nutmeg Headline Book" charset="0"/>
                <a:cs typeface="Nutmeg Headline Book" charset="0"/>
              </a:rPr>
              <a:t>info@qualsys.co.uk</a:t>
            </a:r>
          </a:p>
        </p:txBody>
      </p:sp>
      <p:pic>
        <p:nvPicPr>
          <p:cNvPr id="15" name="Picture 14">
            <a:extLst>
              <a:ext uri="{FF2B5EF4-FFF2-40B4-BE49-F238E27FC236}">
                <a16:creationId xmlns:a16="http://schemas.microsoft.com/office/drawing/2014/main" id="{B06F2CB9-58A4-4ADA-AE08-949D244691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22" name="Picture 21">
            <a:extLst>
              <a:ext uri="{FF2B5EF4-FFF2-40B4-BE49-F238E27FC236}">
                <a16:creationId xmlns:a16="http://schemas.microsoft.com/office/drawing/2014/main" id="{BCE93EEA-043F-4D8A-8CC7-50B1B3CB05DA}"/>
              </a:ext>
            </a:extLst>
          </p:cNvPr>
          <p:cNvPicPr>
            <a:picLocks noChangeAspect="1"/>
          </p:cNvPicPr>
          <p:nvPr userDrawn="1"/>
        </p:nvPicPr>
        <p:blipFill rotWithShape="1">
          <a:blip r:embed="rId6" cstate="hqprint">
            <a:alphaModFix amt="45000"/>
            <a:extLst>
              <a:ext uri="{28A0092B-C50C-407E-A947-70E740481C1C}">
                <a14:useLocalDpi xmlns:a14="http://schemas.microsoft.com/office/drawing/2010/main" val="0"/>
              </a:ext>
            </a:extLst>
          </a:blip>
          <a:srcRect l="1181" t="6709" r="23229" b="11323"/>
          <a:stretch/>
        </p:blipFill>
        <p:spPr>
          <a:xfrm>
            <a:off x="3049919" y="1439998"/>
            <a:ext cx="9216000" cy="5400000"/>
          </a:xfrm>
          <a:prstGeom prst="rect">
            <a:avLst/>
          </a:prstGeom>
        </p:spPr>
      </p:pic>
      <p:sp>
        <p:nvSpPr>
          <p:cNvPr id="19" name="Title 1"/>
          <p:cNvSpPr>
            <a:spLocks noGrp="1"/>
          </p:cNvSpPr>
          <p:nvPr>
            <p:ph type="ctrTitle" hasCustomPrompt="1"/>
          </p:nvPr>
        </p:nvSpPr>
        <p:spPr>
          <a:xfrm>
            <a:off x="731520" y="1962170"/>
            <a:ext cx="5875019" cy="1823842"/>
          </a:xfrm>
        </p:spPr>
        <p:txBody>
          <a:bodyPr anchor="b">
            <a:normAutofit/>
          </a:bodyPr>
          <a:lstStyle>
            <a:lvl1pPr algn="l">
              <a:defRPr sz="5000" b="1" i="0" baseline="0">
                <a:solidFill>
                  <a:schemeClr val="bg1"/>
                </a:solidFill>
                <a:latin typeface="Nutmeg Headline Black" charset="0"/>
                <a:ea typeface="Nutmeg Headline Black" charset="0"/>
                <a:cs typeface="Nutmeg Headline Black" charset="0"/>
              </a:defRPr>
            </a:lvl1pPr>
          </a:lstStyle>
          <a:p>
            <a:r>
              <a:rPr lang="el"/>
              <a:t>Σας ευχαριστώ για το χρόνο σας</a:t>
            </a:r>
          </a:p>
        </p:txBody>
      </p:sp>
    </p:spTree>
    <p:extLst>
      <p:ext uri="{BB962C8B-B14F-4D97-AF65-F5344CB8AC3E}">
        <p14:creationId xmlns:p14="http://schemas.microsoft.com/office/powerpoint/2010/main" val="1906139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4E3C6F-5F1E-4BDA-B995-615FFB3CE3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40000"/>
            <a:ext cx="12192000" cy="5406688"/>
          </a:xfrm>
          <a:prstGeom prst="rect">
            <a:avLst/>
          </a:prstGeom>
        </p:spPr>
      </p:pic>
      <p:sp>
        <p:nvSpPr>
          <p:cNvPr id="23" name="Rectangle 22">
            <a:extLst>
              <a:ext uri="{FF2B5EF4-FFF2-40B4-BE49-F238E27FC236}">
                <a16:creationId xmlns:a16="http://schemas.microsoft.com/office/drawing/2014/main" id="{D5286834-2D7B-42A9-B568-4AB52B363A82}"/>
              </a:ext>
            </a:extLst>
          </p:cNvPr>
          <p:cNvSpPr/>
          <p:nvPr userDrawn="1"/>
        </p:nvSpPr>
        <p:spPr>
          <a:xfrm>
            <a:off x="0" y="1428689"/>
            <a:ext cx="12192000" cy="5417999"/>
          </a:xfrm>
          <a:prstGeom prst="rect">
            <a:avLst/>
          </a:prstGeom>
          <a:solidFill>
            <a:srgbClr val="47D7AC">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66325" y="5058277"/>
            <a:ext cx="265195" cy="197761"/>
          </a:xfrm>
          <a:prstGeom prst="rect">
            <a:avLst/>
          </a:prstGeom>
        </p:spPr>
      </p:pic>
      <p:pic>
        <p:nvPicPr>
          <p:cNvPr id="18" name="Picture 1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30784" y="5648411"/>
            <a:ext cx="269739" cy="160014"/>
          </a:xfrm>
          <a:prstGeom prst="rect">
            <a:avLst/>
          </a:prstGeom>
        </p:spPr>
      </p:pic>
      <p:sp>
        <p:nvSpPr>
          <p:cNvPr id="19" name="Title 1"/>
          <p:cNvSpPr>
            <a:spLocks noGrp="1"/>
          </p:cNvSpPr>
          <p:nvPr>
            <p:ph type="ctrTitle" hasCustomPrompt="1"/>
          </p:nvPr>
        </p:nvSpPr>
        <p:spPr>
          <a:xfrm>
            <a:off x="731521" y="1813896"/>
            <a:ext cx="5654039" cy="1823842"/>
          </a:xfrm>
        </p:spPr>
        <p:txBody>
          <a:bodyPr anchor="b">
            <a:normAutofit/>
          </a:bodyPr>
          <a:lstStyle>
            <a:lvl1pPr algn="l">
              <a:defRPr sz="5000" b="1" i="0" baseline="0">
                <a:solidFill>
                  <a:schemeClr val="bg1"/>
                </a:solidFill>
                <a:latin typeface="Nutmeg Headline Black" charset="0"/>
                <a:ea typeface="Nutmeg Headline Black" charset="0"/>
                <a:cs typeface="Nutmeg Headline Black" charset="0"/>
              </a:defRPr>
            </a:lvl1pPr>
          </a:lstStyle>
          <a:p>
            <a:r>
              <a:rPr lang="el"/>
              <a:t>Σας ευχαριστώ για το χρόνο σας</a:t>
            </a:r>
          </a:p>
        </p:txBody>
      </p:sp>
      <p:sp>
        <p:nvSpPr>
          <p:cNvPr id="21" name="TextBox 20"/>
          <p:cNvSpPr txBox="1"/>
          <p:nvPr userDrawn="1"/>
        </p:nvSpPr>
        <p:spPr>
          <a:xfrm>
            <a:off x="731520" y="4148999"/>
            <a:ext cx="2600960" cy="1754326"/>
          </a:xfrm>
          <a:prstGeom prst="rect">
            <a:avLst/>
          </a:prstGeom>
          <a:noFill/>
        </p:spPr>
        <p:txBody>
          <a:bodyPr wrap="square" rtlCol="0">
            <a:spAutoFit/>
          </a:bodyPr>
          <a:lstStyle/>
          <a:p>
            <a:r>
              <a:rPr lang="el" sz="1200" b="0" i="0" err="1">
                <a:solidFill>
                  <a:schemeClr val="bg1"/>
                </a:solidFill>
                <a:latin typeface="Nutmeg Headline Book" charset="0"/>
                <a:ea typeface="Nutmeg Headline Book" charset="0"/>
                <a:cs typeface="Nutmeg Headline Book" charset="0"/>
              </a:rPr>
              <a:t>Aizlewood's Mill,Nursery</a:t>
            </a:r>
            <a:br>
              <a:rPr lang="en-US" sz="1200" b="0" i="0">
                <a:solidFill>
                  <a:schemeClr val="bg1"/>
                </a:solidFill>
                <a:latin typeface="Nutmeg Headline Book" charset="0"/>
                <a:ea typeface="Nutmeg Headline Book" charset="0"/>
                <a:cs typeface="Nutmeg Headline Book" charset="0"/>
              </a:rPr>
            </a:br>
            <a:r>
              <a:rPr lang="el" sz="1200" b="0" i="0">
                <a:solidFill>
                  <a:schemeClr val="bg1"/>
                </a:solidFill>
                <a:latin typeface="Nutmeg Headline Book" charset="0"/>
                <a:ea typeface="Nutmeg Headline Book" charset="0"/>
                <a:cs typeface="Nutmeg Headline Book" charset="0"/>
              </a:rPr>
              <a:t> Street, </a:t>
            </a:r>
            <a:br>
              <a:rPr lang="en-US" sz="1200" b="0" i="0">
                <a:solidFill>
                  <a:schemeClr val="bg1"/>
                </a:solidFill>
                <a:latin typeface="Nutmeg Headline Book" charset="0"/>
                <a:ea typeface="Nutmeg Headline Book" charset="0"/>
                <a:cs typeface="Nutmeg Headline Book" charset="0"/>
              </a:rPr>
            </a:br>
            <a:r>
              <a:rPr lang="el" sz="1200" b="0" i="0">
                <a:solidFill>
                  <a:schemeClr val="bg1"/>
                </a:solidFill>
                <a:latin typeface="Nutmeg Headline Book" charset="0"/>
                <a:ea typeface="Nutmeg Headline Book" charset="0"/>
                <a:cs typeface="Nutmeg Headline Book" charset="0"/>
              </a:rPr>
              <a:t>Σέφιλντ</a:t>
            </a:r>
            <a:br>
              <a:rPr lang="en-US" sz="1200" b="0" i="0">
                <a:solidFill>
                  <a:schemeClr val="bg1"/>
                </a:solidFill>
                <a:latin typeface="Nutmeg Headline Book" charset="0"/>
                <a:ea typeface="Nutmeg Headline Book" charset="0"/>
                <a:cs typeface="Nutmeg Headline Book" charset="0"/>
              </a:rPr>
            </a:br>
            <a:r>
              <a:rPr lang="el" sz="1200" b="0" i="0">
                <a:solidFill>
                  <a:schemeClr val="bg1"/>
                </a:solidFill>
                <a:latin typeface="Nutmeg Headline Book" charset="0"/>
                <a:ea typeface="Nutmeg Headline Book" charset="0"/>
                <a:cs typeface="Nutmeg Headline Book" charset="0"/>
              </a:rPr>
              <a:t>S3 8GG</a:t>
            </a:r>
            <a:br>
              <a:rPr lang="en-US" sz="1200" b="0" i="0">
                <a:solidFill>
                  <a:schemeClr val="bg1"/>
                </a:solidFill>
                <a:latin typeface="Nutmeg Headline Book" charset="0"/>
                <a:ea typeface="Nutmeg Headline Book" charset="0"/>
                <a:cs typeface="Nutmeg Headline Book" charset="0"/>
              </a:rPr>
            </a:br>
            <a:endParaRPr lang="en-US" sz="1200" b="0" i="0">
              <a:solidFill>
                <a:schemeClr val="bg1"/>
              </a:solidFill>
              <a:latin typeface="Nutmeg Headline Book" charset="0"/>
              <a:ea typeface="Nutmeg Headline Book" charset="0"/>
              <a:cs typeface="Nutmeg Headline Book" charset="0"/>
            </a:endParaRPr>
          </a:p>
          <a:p>
            <a:r>
              <a:rPr lang="el" sz="1200" b="0" i="0">
                <a:solidFill>
                  <a:schemeClr val="bg1"/>
                </a:solidFill>
                <a:latin typeface="Nutmeg Headline Book" charset="0"/>
                <a:ea typeface="Nutmeg Headline Book" charset="0"/>
                <a:cs typeface="Nutmeg Headline Book" charset="0"/>
              </a:rPr>
              <a:t>+44 114 282 3338</a:t>
            </a:r>
            <a:br>
              <a:rPr lang="en-US" sz="1200" b="0" i="0">
                <a:solidFill>
                  <a:schemeClr val="bg1"/>
                </a:solidFill>
                <a:latin typeface="Nutmeg Headline Book" charset="0"/>
                <a:ea typeface="Nutmeg Headline Book" charset="0"/>
                <a:cs typeface="Nutmeg Headline Book" charset="0"/>
              </a:rPr>
            </a:br>
            <a:br>
              <a:rPr lang="en-US" sz="1200" b="0" i="0">
                <a:solidFill>
                  <a:schemeClr val="bg1"/>
                </a:solidFill>
                <a:latin typeface="Nutmeg Headline Book" charset="0"/>
                <a:ea typeface="Nutmeg Headline Book" charset="0"/>
                <a:cs typeface="Nutmeg Headline Book" charset="0"/>
              </a:rPr>
            </a:br>
            <a:br>
              <a:rPr lang="en-US" sz="1200" b="0" i="0">
                <a:solidFill>
                  <a:schemeClr val="bg1"/>
                </a:solidFill>
                <a:latin typeface="Nutmeg Headline Book" charset="0"/>
                <a:ea typeface="Nutmeg Headline Book" charset="0"/>
                <a:cs typeface="Nutmeg Headline Book" charset="0"/>
              </a:rPr>
            </a:br>
            <a:r>
              <a:rPr lang="el" sz="1200" b="0" i="0">
                <a:solidFill>
                  <a:schemeClr val="bg1"/>
                </a:solidFill>
                <a:latin typeface="Nutmeg Headline Book" charset="0"/>
                <a:ea typeface="Nutmeg Headline Book" charset="0"/>
                <a:cs typeface="Nutmeg Headline Book" charset="0"/>
              </a:rPr>
              <a:t>info@qualsys.co.uk</a:t>
            </a:r>
          </a:p>
        </p:txBody>
      </p:sp>
      <p:pic>
        <p:nvPicPr>
          <p:cNvPr id="13" name="Picture 12">
            <a:extLst>
              <a:ext uri="{FF2B5EF4-FFF2-40B4-BE49-F238E27FC236}">
                <a16:creationId xmlns:a16="http://schemas.microsoft.com/office/drawing/2014/main" id="{FF1DB92B-508B-47EF-8FB3-3817D81EE9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pic>
        <p:nvPicPr>
          <p:cNvPr id="14" name="Picture 13">
            <a:extLst>
              <a:ext uri="{FF2B5EF4-FFF2-40B4-BE49-F238E27FC236}">
                <a16:creationId xmlns:a16="http://schemas.microsoft.com/office/drawing/2014/main" id="{BD3E7408-03B2-471D-B6C5-C801CA15FB09}"/>
              </a:ext>
            </a:extLst>
          </p:cNvPr>
          <p:cNvPicPr>
            <a:picLocks noChangeAspect="1"/>
          </p:cNvPicPr>
          <p:nvPr userDrawn="1"/>
        </p:nvPicPr>
        <p:blipFill rotWithShape="1">
          <a:blip r:embed="rId6">
            <a:alphaModFix amt="53000"/>
            <a:extLst>
              <a:ext uri="{28A0092B-C50C-407E-A947-70E740481C1C}">
                <a14:useLocalDpi xmlns:a14="http://schemas.microsoft.com/office/drawing/2010/main" val="0"/>
              </a:ext>
            </a:extLst>
          </a:blip>
          <a:srcRect r="3209" b="1075"/>
          <a:stretch/>
        </p:blipFill>
        <p:spPr>
          <a:xfrm rot="12000000">
            <a:off x="3193741" y="1599066"/>
            <a:ext cx="11772929" cy="10761719"/>
          </a:xfrm>
          <a:prstGeom prst="rect">
            <a:avLst/>
          </a:prstGeom>
        </p:spPr>
      </p:pic>
    </p:spTree>
    <p:extLst>
      <p:ext uri="{BB962C8B-B14F-4D97-AF65-F5344CB8AC3E}">
        <p14:creationId xmlns:p14="http://schemas.microsoft.com/office/powerpoint/2010/main" val="3554945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pSp>
        <p:nvGrpSpPr>
          <p:cNvPr id="2" name="Group 1"/>
          <p:cNvGrpSpPr/>
          <p:nvPr userDrawn="1"/>
        </p:nvGrpSpPr>
        <p:grpSpPr>
          <a:xfrm>
            <a:off x="-312420" y="1328484"/>
            <a:ext cx="14258484" cy="7083996"/>
            <a:chOff x="-1" y="1344635"/>
            <a:chExt cx="10446213" cy="6872526"/>
          </a:xfrm>
        </p:grpSpPr>
        <p:pic>
          <p:nvPicPr>
            <p:cNvPr id="13" name="Picture 12"/>
            <p:cNvPicPr>
              <a:picLocks noChangeAspect="1"/>
            </p:cNvPicPr>
            <p:nvPr userDrawn="1"/>
          </p:nvPicPr>
          <p:blipFill rotWithShape="1">
            <a:blip r:embed="rId2" cstate="hqprint">
              <a:alphaModFix amt="50000"/>
              <a:extLst>
                <a:ext uri="{28A0092B-C50C-407E-A947-70E740481C1C}">
                  <a14:useLocalDpi xmlns:a14="http://schemas.microsoft.com/office/drawing/2010/main" val="0"/>
                </a:ext>
              </a:extLst>
            </a:blip>
            <a:srcRect l="2" t="388" r="2" b="11889"/>
            <a:stretch/>
          </p:blipFill>
          <p:spPr>
            <a:xfrm>
              <a:off x="0" y="1440000"/>
              <a:ext cx="9184003" cy="6181569"/>
            </a:xfrm>
            <a:prstGeom prst="rect">
              <a:avLst/>
            </a:prstGeom>
          </p:spPr>
        </p:pic>
        <p:sp>
          <p:nvSpPr>
            <p:cNvPr id="14" name="Rectangle 13"/>
            <p:cNvSpPr/>
            <p:nvPr userDrawn="1"/>
          </p:nvSpPr>
          <p:spPr>
            <a:xfrm>
              <a:off x="-1" y="1440002"/>
              <a:ext cx="9184004" cy="5434552"/>
            </a:xfrm>
            <a:prstGeom prst="rect">
              <a:avLst/>
            </a:prstGeom>
            <a:solidFill>
              <a:srgbClr val="ECE81A">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p:cNvPicPr>
              <a:picLocks noChangeAspect="1"/>
            </p:cNvPicPr>
            <p:nvPr userDrawn="1"/>
          </p:nvPicPr>
          <p:blipFill>
            <a:blip r:embed="rId3">
              <a:alphaModFix amt="49000"/>
              <a:extLst>
                <a:ext uri="{28A0092B-C50C-407E-A947-70E740481C1C}">
                  <a14:useLocalDpi xmlns:a14="http://schemas.microsoft.com/office/drawing/2010/main" val="0"/>
                </a:ext>
              </a:extLst>
            </a:blip>
            <a:stretch>
              <a:fillRect/>
            </a:stretch>
          </p:blipFill>
          <p:spPr>
            <a:xfrm>
              <a:off x="3882563" y="1344635"/>
              <a:ext cx="6563649" cy="6872526"/>
            </a:xfrm>
            <a:prstGeom prst="rect">
              <a:avLst/>
            </a:prstGeom>
          </p:spPr>
        </p:pic>
      </p:grpSp>
      <p:sp>
        <p:nvSpPr>
          <p:cNvPr id="9" name="Rectangle 8"/>
          <p:cNvSpPr/>
          <p:nvPr userDrawn="1"/>
        </p:nvSpPr>
        <p:spPr>
          <a:xfrm>
            <a:off x="10272000" y="0"/>
            <a:ext cx="1920000" cy="1440000"/>
          </a:xfrm>
          <a:prstGeom prst="rect">
            <a:avLst/>
          </a:prstGeom>
          <a:solidFill>
            <a:srgbClr val="4C4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66326" y="5058277"/>
            <a:ext cx="265193" cy="197761"/>
          </a:xfrm>
          <a:prstGeom prst="rect">
            <a:avLst/>
          </a:prstGeom>
        </p:spPr>
      </p:pic>
      <p:pic>
        <p:nvPicPr>
          <p:cNvPr id="18" name="Picture 17"/>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61780" y="5517304"/>
            <a:ext cx="269739" cy="160013"/>
          </a:xfrm>
          <a:prstGeom prst="rect">
            <a:avLst/>
          </a:prstGeom>
        </p:spPr>
      </p:pic>
      <p:sp>
        <p:nvSpPr>
          <p:cNvPr id="19" name="Title 1"/>
          <p:cNvSpPr>
            <a:spLocks noGrp="1"/>
          </p:cNvSpPr>
          <p:nvPr>
            <p:ph type="ctrTitle" hasCustomPrompt="1"/>
          </p:nvPr>
        </p:nvSpPr>
        <p:spPr>
          <a:xfrm>
            <a:off x="731521" y="1813896"/>
            <a:ext cx="8875324" cy="1823842"/>
          </a:xfrm>
        </p:spPr>
        <p:txBody>
          <a:bodyPr anchor="b">
            <a:normAutofit/>
          </a:bodyPr>
          <a:lstStyle>
            <a:lvl1pPr algn="l">
              <a:defRPr sz="5000" b="1" i="0" baseline="0">
                <a:solidFill>
                  <a:srgbClr val="4C4C4D"/>
                </a:solidFill>
                <a:latin typeface="Nutmeg Headline Black" charset="0"/>
                <a:ea typeface="Nutmeg Headline Black" charset="0"/>
                <a:cs typeface="Nutmeg Headline Black" charset="0"/>
              </a:defRPr>
            </a:lvl1pPr>
          </a:lstStyle>
          <a:p>
            <a:r>
              <a:rPr lang="el"/>
              <a:t>Σας ευχαριστώ για το χρόνο σας</a:t>
            </a:r>
          </a:p>
        </p:txBody>
      </p:sp>
      <p:sp>
        <p:nvSpPr>
          <p:cNvPr id="21" name="TextBox 20"/>
          <p:cNvSpPr txBox="1"/>
          <p:nvPr userDrawn="1"/>
        </p:nvSpPr>
        <p:spPr>
          <a:xfrm>
            <a:off x="731520" y="4148999"/>
            <a:ext cx="2600960" cy="1569660"/>
          </a:xfrm>
          <a:prstGeom prst="rect">
            <a:avLst/>
          </a:prstGeom>
          <a:noFill/>
        </p:spPr>
        <p:txBody>
          <a:bodyPr wrap="square" rtlCol="0">
            <a:spAutoFit/>
          </a:bodyPr>
          <a:lstStyle/>
          <a:p>
            <a:r>
              <a:rPr lang="el" sz="1200" b="0" i="0" err="1">
                <a:solidFill>
                  <a:srgbClr val="4C4C4D"/>
                </a:solidFill>
                <a:latin typeface="Nutmeg Headline Book" charset="0"/>
                <a:ea typeface="Nutmeg Headline Book" charset="0"/>
                <a:cs typeface="Nutmeg Headline Book" charset="0"/>
              </a:rPr>
              <a:t>Aizlewood's Mill,Nursery</a:t>
            </a:r>
            <a:br>
              <a:rPr lang="en-US" sz="1200" b="0" i="0">
                <a:solidFill>
                  <a:srgbClr val="4C4C4D"/>
                </a:solidFill>
                <a:latin typeface="Nutmeg Headline Book" charset="0"/>
                <a:ea typeface="Nutmeg Headline Book" charset="0"/>
                <a:cs typeface="Nutmeg Headline Book" charset="0"/>
              </a:rPr>
            </a:br>
            <a:r>
              <a:rPr lang="el" sz="1200" b="0" i="0">
                <a:solidFill>
                  <a:srgbClr val="4C4C4D"/>
                </a:solidFill>
                <a:latin typeface="Nutmeg Headline Book" charset="0"/>
                <a:ea typeface="Nutmeg Headline Book" charset="0"/>
                <a:cs typeface="Nutmeg Headline Book" charset="0"/>
              </a:rPr>
              <a:t> Street, </a:t>
            </a:r>
            <a:br>
              <a:rPr lang="en-US" sz="1200" b="0" i="0">
                <a:solidFill>
                  <a:srgbClr val="4C4C4D"/>
                </a:solidFill>
                <a:latin typeface="Nutmeg Headline Book" charset="0"/>
                <a:ea typeface="Nutmeg Headline Book" charset="0"/>
                <a:cs typeface="Nutmeg Headline Book" charset="0"/>
              </a:rPr>
            </a:br>
            <a:r>
              <a:rPr lang="el" sz="1200" b="0" i="0">
                <a:solidFill>
                  <a:srgbClr val="4C4C4D"/>
                </a:solidFill>
                <a:latin typeface="Nutmeg Headline Book" charset="0"/>
                <a:ea typeface="Nutmeg Headline Book" charset="0"/>
                <a:cs typeface="Nutmeg Headline Book" charset="0"/>
              </a:rPr>
              <a:t>Σέφιλντ</a:t>
            </a:r>
            <a:br>
              <a:rPr lang="en-US" sz="1200" b="0" i="0">
                <a:solidFill>
                  <a:srgbClr val="4C4C4D"/>
                </a:solidFill>
                <a:latin typeface="Nutmeg Headline Book" charset="0"/>
                <a:ea typeface="Nutmeg Headline Book" charset="0"/>
                <a:cs typeface="Nutmeg Headline Book" charset="0"/>
              </a:rPr>
            </a:br>
            <a:r>
              <a:rPr lang="el" sz="1200" b="0" i="0">
                <a:solidFill>
                  <a:srgbClr val="4C4C4D"/>
                </a:solidFill>
                <a:latin typeface="Nutmeg Headline Book" charset="0"/>
                <a:ea typeface="Nutmeg Headline Book" charset="0"/>
                <a:cs typeface="Nutmeg Headline Book" charset="0"/>
              </a:rPr>
              <a:t>S3 8GG</a:t>
            </a:r>
            <a:br>
              <a:rPr lang="en-US" sz="1200" b="0" i="0">
                <a:solidFill>
                  <a:srgbClr val="4C4C4D"/>
                </a:solidFill>
                <a:latin typeface="Nutmeg Headline Book" charset="0"/>
                <a:ea typeface="Nutmeg Headline Book" charset="0"/>
                <a:cs typeface="Nutmeg Headline Book" charset="0"/>
              </a:rPr>
            </a:br>
            <a:endParaRPr lang="en-US" sz="1200" b="0" i="0">
              <a:solidFill>
                <a:srgbClr val="4C4C4D"/>
              </a:solidFill>
              <a:latin typeface="Nutmeg Headline Book" charset="0"/>
              <a:ea typeface="Nutmeg Headline Book" charset="0"/>
              <a:cs typeface="Nutmeg Headline Book" charset="0"/>
            </a:endParaRPr>
          </a:p>
          <a:p>
            <a:r>
              <a:rPr lang="el" sz="1200" b="0" i="0">
                <a:solidFill>
                  <a:srgbClr val="4C4C4D"/>
                </a:solidFill>
                <a:latin typeface="Nutmeg Headline Book" charset="0"/>
                <a:ea typeface="Nutmeg Headline Book" charset="0"/>
                <a:cs typeface="Nutmeg Headline Book" charset="0"/>
              </a:rPr>
              <a:t>+44 114 282 3338</a:t>
            </a:r>
            <a:br>
              <a:rPr lang="en-US" sz="1200" b="0" i="0">
                <a:solidFill>
                  <a:srgbClr val="4C4C4D"/>
                </a:solidFill>
                <a:latin typeface="Nutmeg Headline Book" charset="0"/>
                <a:ea typeface="Nutmeg Headline Book" charset="0"/>
                <a:cs typeface="Nutmeg Headline Book" charset="0"/>
              </a:rPr>
            </a:br>
            <a:br>
              <a:rPr lang="en-US" sz="1200" b="0" i="0">
                <a:solidFill>
                  <a:srgbClr val="4C4C4D"/>
                </a:solidFill>
                <a:latin typeface="Nutmeg Headline Book" charset="0"/>
                <a:ea typeface="Nutmeg Headline Book" charset="0"/>
                <a:cs typeface="Nutmeg Headline Book" charset="0"/>
              </a:rPr>
            </a:br>
            <a:r>
              <a:rPr lang="el" sz="1200" b="0" i="0">
                <a:solidFill>
                  <a:srgbClr val="4C4C4D"/>
                </a:solidFill>
                <a:latin typeface="Nutmeg Headline Book" charset="0"/>
                <a:ea typeface="Nutmeg Headline Book" charset="0"/>
                <a:cs typeface="Nutmeg Headline Book" charset="0"/>
              </a:rPr>
              <a:t>info@qualsys.co.uk</a:t>
            </a:r>
          </a:p>
        </p:txBody>
      </p:sp>
      <p:pic>
        <p:nvPicPr>
          <p:cNvPr id="15" name="Picture 14">
            <a:extLst>
              <a:ext uri="{FF2B5EF4-FFF2-40B4-BE49-F238E27FC236}">
                <a16:creationId xmlns:a16="http://schemas.microsoft.com/office/drawing/2014/main" id="{ED59E261-E922-449B-8E1F-53919419EE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41079" y="251237"/>
            <a:ext cx="1181841" cy="864110"/>
          </a:xfrm>
          <a:prstGeom prst="rect">
            <a:avLst/>
          </a:prstGeom>
        </p:spPr>
      </p:pic>
    </p:spTree>
    <p:extLst>
      <p:ext uri="{BB962C8B-B14F-4D97-AF65-F5344CB8AC3E}">
        <p14:creationId xmlns:p14="http://schemas.microsoft.com/office/powerpoint/2010/main" val="3416017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l"/>
              <a:t>Όνομα εκπαιδευτικής ενότητας CSP: Πρότυπο παρουσίασης που δημιουργήθηκε από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
              <a:t>Προσθέστε τίτλο εδώ</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l"/>
              <a:t>Όνομα εκπαιδευτικής ενότητας CSP: Πρότυπο παρουσίασης που δημιουργήθηκε από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l"/>
              <a:t>Κάντε κλικ για να επεξεργαστείτε το στυλ κύριου τίτλου</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Nutmeg Headline Book" charset="0"/>
                <a:ea typeface="Nutmeg Headline Book" charset="0"/>
                <a:cs typeface="Nutmeg Headline Book" charset="0"/>
              </a:defRPr>
            </a:lvl1pPr>
          </a:lstStyle>
          <a:p>
            <a:fld id="{58D831D8-EE93-2E46-AE0F-1BBC802C4049}" type="datetimeFigureOut">
              <a:rPr lang="en-US" smtClean="0"/>
              <a:pPr/>
              <a:t>30/04/2025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00" b="0" i="0">
                <a:solidFill>
                  <a:schemeClr val="tx1">
                    <a:tint val="75000"/>
                  </a:schemeClr>
                </a:solidFill>
                <a:latin typeface="Nutmeg Headline" charset="0"/>
                <a:ea typeface="Nutmeg Headline" charset="0"/>
                <a:cs typeface="Nutmeg Headline"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Nutmeg Headline Book" charset="0"/>
                <a:ea typeface="Nutmeg Headline Book" charset="0"/>
                <a:cs typeface="Nutmeg Headline Book" charset="0"/>
              </a:defRPr>
            </a:lvl1pPr>
          </a:lstStyle>
          <a:p>
            <a:fld id="{29615333-6027-B945-BCAB-A7BB370A3795}" type="slidenum">
              <a:rPr lang="en-US" smtClean="0"/>
              <a:pPr/>
              <a:t>‹#›</a:t>
            </a:fld>
            <a:endParaRPr lang="en-US"/>
          </a:p>
        </p:txBody>
      </p:sp>
    </p:spTree>
    <p:extLst>
      <p:ext uri="{BB962C8B-B14F-4D97-AF65-F5344CB8AC3E}">
        <p14:creationId xmlns:p14="http://schemas.microsoft.com/office/powerpoint/2010/main" val="245547068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Lst>
  <p:txStyles>
    <p:titleStyle>
      <a:lvl1pPr algn="l" defTabSz="914400" rtl="0" eaLnBrk="1" latinLnBrk="0" hangingPunct="1">
        <a:lnSpc>
          <a:spcPct val="90000"/>
        </a:lnSpc>
        <a:spcBef>
          <a:spcPct val="0"/>
        </a:spcBef>
        <a:buNone/>
        <a:defRPr sz="2500" b="1" i="0" kern="1200">
          <a:solidFill>
            <a:srgbClr val="4C4C4D"/>
          </a:solidFill>
          <a:latin typeface="Nutmeg Headline" charset="0"/>
          <a:ea typeface="Nutmeg Headline" charset="0"/>
          <a:cs typeface="Nutmeg Headline"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7.jpeg"/><Relationship Id="rId7" Type="http://schemas.openxmlformats.org/officeDocument/2006/relationships/diagramQuickStyle" Target="../diagrams/quickStyle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0.png"/><Relationship Id="rId9" Type="http://schemas.microsoft.com/office/2007/relationships/diagramDrawing" Target="../diagrams/drawing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5.jpe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323426" cy="2579052"/>
          </a:xfrm>
        </p:spPr>
        <p:txBody>
          <a:bodyPr>
            <a:noAutofit/>
          </a:bodyPr>
          <a:lstStyle/>
          <a:p>
            <a:r>
              <a:rPr lang="el" sz="3200" dirty="0"/>
              <a:t>ΤΕΧΝΟΛΟΓΙΕΣ ΠΡΟΣΤΑΣΙΑΣ ΔΕΔΟΜΕΝΩΝ ΚΑΙ ΙΔΙΩΤΙΚΟΤΗΤΑΣ ΓΙΑ ΤΗΝ ΕΝΕΡΓΕΙΑ</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6060837" y="5125635"/>
            <a:ext cx="2553081" cy="744223"/>
          </a:xfrm>
        </p:spPr>
        <p:txBody>
          <a:bodyPr/>
          <a:lstStyle/>
          <a:p>
            <a:r>
              <a:rPr lang="el" dirty="0"/>
              <a:t>Παρουσίαση από: </a:t>
            </a:r>
          </a:p>
          <a:p>
            <a:r>
              <a:rPr lang="el" dirty="0"/>
              <a:t>ΑΝΤΩΝΙΟΣ ΝΤΙΜΠ</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293261" y="3230905"/>
            <a:ext cx="5150055" cy="1008926"/>
          </a:xfrm>
        </p:spPr>
        <p:txBody>
          <a:bodyPr/>
          <a:lstStyle/>
          <a:p>
            <a:r>
              <a:rPr lang="el"/>
              <a:t>CSP005_S_E</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pic>
        <p:nvPicPr>
          <p:cNvPr id="47" name="Picture Placeholder 46" descr="Ασπρόμαυρο εξώφυλλο με μπλε τετράγωνα&#10;&#10;Περιγραφή που δημιουργείται αυτόματα">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5" name="TextBox 4">
            <a:extLst>
              <a:ext uri="{FF2B5EF4-FFF2-40B4-BE49-F238E27FC236}">
                <a16:creationId xmlns:a16="http://schemas.microsoft.com/office/drawing/2014/main" id="{42DE8EBA-735C-587B-6F26-EB2EA7541EA8}"/>
              </a:ext>
            </a:extLst>
          </p:cNvPr>
          <p:cNvSpPr txBox="1"/>
          <p:nvPr/>
        </p:nvSpPr>
        <p:spPr>
          <a:xfrm>
            <a:off x="6076336" y="4469202"/>
            <a:ext cx="4444180" cy="369332"/>
          </a:xfrm>
          <a:prstGeom prst="rect">
            <a:avLst/>
          </a:prstGeom>
          <a:noFill/>
        </p:spPr>
        <p:txBody>
          <a:bodyPr wrap="square" rtlCol="0">
            <a:spAutoFit/>
          </a:bodyPr>
          <a:lstStyle/>
          <a:p>
            <a:r>
              <a:rPr lang="el" b="1">
                <a:solidFill>
                  <a:srgbClr val="FF0000"/>
                </a:solidFill>
              </a:rPr>
              <a:t>ΣΕΤ ΔΙΑΦΑΝΕΙΏΝ #10: </a:t>
            </a:r>
            <a:r>
              <a:rPr lang="el" b="1"/>
              <a:t>GDPR: Γενική ανάλυση</a:t>
            </a:r>
            <a:endParaRPr lang="en-US" b="1" i="1"/>
          </a:p>
        </p:txBody>
      </p:sp>
      <p:pic>
        <p:nvPicPr>
          <p:cNvPr id="6" name="Picture 5" descr="Ένα κόκκινο σύμβολο με λευκό κείμενο&#10;&#10;Περιγραφή που δημιουργείται αυτόματα">
            <a:extLst>
              <a:ext uri="{FF2B5EF4-FFF2-40B4-BE49-F238E27FC236}">
                <a16:creationId xmlns:a16="http://schemas.microsoft.com/office/drawing/2014/main" id="{B3019BB9-3BA3-806C-783A-4A73002B2CFD}"/>
              </a:ext>
            </a:extLst>
          </p:cNvPr>
          <p:cNvPicPr>
            <a:picLocks noChangeAspect="1"/>
          </p:cNvPicPr>
          <p:nvPr/>
        </p:nvPicPr>
        <p:blipFill>
          <a:blip r:embed="rId6"/>
          <a:stretch>
            <a:fillRect/>
          </a:stretch>
        </p:blipFill>
        <p:spPr>
          <a:xfrm>
            <a:off x="9079377" y="5166186"/>
            <a:ext cx="1532424" cy="568274"/>
          </a:xfrm>
          <a:prstGeom prst="rect">
            <a:avLst/>
          </a:prstGeom>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hape 217">
            <a:extLst>
              <a:ext uri="{FF2B5EF4-FFF2-40B4-BE49-F238E27FC236}">
                <a16:creationId xmlns:a16="http://schemas.microsoft.com/office/drawing/2014/main" id="{397CD491-DA6C-AC3D-361E-576ABAB63D90}"/>
              </a:ext>
            </a:extLst>
          </p:cNvPr>
          <p:cNvSpPr txBox="1">
            <a:spLocks/>
          </p:cNvSpPr>
          <p:nvPr/>
        </p:nvSpPr>
        <p:spPr>
          <a:xfrm>
            <a:off x="117285" y="409575"/>
            <a:ext cx="11785979" cy="5155282"/>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ts val="1800"/>
              <a:buNone/>
            </a:pPr>
            <a:r>
              <a:rPr lang="el" sz="2500" b="1" dirty="0">
                <a:latin typeface="Nutmeg Light" panose="00000300000000000000" pitchFamily="50" charset="0"/>
                <a:sym typeface="Arial"/>
              </a:rPr>
              <a:t>Υπεύθυνος επεξεργασίας δεδομένων ή εκτελών την επεξεργασία; (συνέχεια)</a:t>
            </a:r>
          </a:p>
          <a:p>
            <a:pPr marL="0" indent="0">
              <a:buSzPts val="1800"/>
              <a:buNone/>
            </a:pPr>
            <a:endParaRPr lang="en-GB" sz="2000" dirty="0">
              <a:latin typeface="Nutmeg Light" panose="00000300000000000000" pitchFamily="50" charset="0"/>
              <a:sym typeface="Arial"/>
            </a:endParaRPr>
          </a:p>
          <a:p>
            <a:pPr marL="342900" indent="-342900">
              <a:buSzPts val="1800"/>
              <a:buFont typeface="+mj-lt"/>
              <a:buAutoNum type="arabicPeriod"/>
            </a:pPr>
            <a:r>
              <a:rPr lang="el" sz="1600" dirty="0">
                <a:latin typeface="Nutmeg Light" panose="00000300000000000000" pitchFamily="50" charset="0"/>
              </a:rPr>
              <a:t>Συλλέγει τα προσωπικά δεδομένα κατά πρώτο λόγο και τη νομική βάση για να το πράξει. </a:t>
            </a:r>
            <a:r>
              <a:rPr lang="el" sz="2000" b="1" dirty="0">
                <a:latin typeface="Nutmeg Light" panose="00000300000000000000" pitchFamily="50" charset="0"/>
              </a:rPr>
              <a:t>--&gt; ΥΠΕΎΘΥΝΟΣ ΕΛΕΓΧΟΥ ΔΕΔΟΜΈΝΩΝ</a:t>
            </a:r>
            <a:endParaRPr lang="en-GB" sz="1600" dirty="0">
              <a:latin typeface="Nutmeg Light" panose="00000300000000000000" pitchFamily="50" charset="0"/>
            </a:endParaRPr>
          </a:p>
          <a:p>
            <a:pPr marL="342900" indent="-342900">
              <a:buSzPts val="1800"/>
              <a:buFont typeface="+mj-lt"/>
              <a:buAutoNum type="arabicPeriod"/>
            </a:pPr>
            <a:r>
              <a:rPr lang="el" sz="1600" dirty="0">
                <a:latin typeface="Nutmeg Light" panose="00000300000000000000" pitchFamily="50" charset="0"/>
              </a:rPr>
              <a:t>Μπορεί να αποφασίσει ποια συστήματα πληροφορικής ή άλλες μεθόδους θα χρησιμοποιήσει για τη συλλογή προσωπικών δεδομένων. </a:t>
            </a:r>
            <a:r>
              <a:rPr lang="el" sz="2000" b="1" dirty="0">
                <a:latin typeface="Nutmeg Light" panose="00000300000000000000" pitchFamily="50" charset="0"/>
              </a:rPr>
              <a:t>--&gt; </a:t>
            </a:r>
            <a:r>
              <a:rPr lang="el-GR" sz="2000" b="1" dirty="0">
                <a:solidFill>
                  <a:srgbClr val="FF0000"/>
                </a:solidFill>
                <a:latin typeface="Nutmeg Light" panose="00000300000000000000" pitchFamily="50" charset="0"/>
                <a:sym typeface="Arial"/>
              </a:rPr>
              <a:t>Επεξεργαστής δεδομένων</a:t>
            </a:r>
            <a:endParaRPr lang="en-GB" sz="2000" b="1" dirty="0">
              <a:solidFill>
                <a:srgbClr val="FF0000"/>
              </a:solidFill>
              <a:latin typeface="Nutmeg Light" panose="00000300000000000000" pitchFamily="50" charset="0"/>
            </a:endParaRPr>
          </a:p>
          <a:p>
            <a:pPr marL="342900" indent="-342900">
              <a:buSzPts val="1800"/>
              <a:buFont typeface="+mj-lt"/>
              <a:buAutoNum type="arabicPeriod"/>
            </a:pPr>
            <a:r>
              <a:rPr lang="el" sz="1600" dirty="0">
                <a:latin typeface="Nutmeg Light" panose="00000300000000000000" pitchFamily="50" charset="0"/>
              </a:rPr>
              <a:t>Αποφασίζει ποια στοιχεία προσωπικών δεδομένων θα συλλέξει, δηλαδή το περιεχόμενο των δεδομένων. </a:t>
            </a:r>
            <a:r>
              <a:rPr lang="el" sz="2000" b="1" dirty="0">
                <a:solidFill>
                  <a:schemeClr val="tx1"/>
                </a:solidFill>
                <a:latin typeface="Nutmeg Light" panose="00000300000000000000" pitchFamily="50" charset="0"/>
              </a:rPr>
              <a:t>--&gt; </a:t>
            </a:r>
            <a:r>
              <a:rPr lang="el" sz="2000" b="1" dirty="0">
                <a:latin typeface="Nutmeg Light" panose="00000300000000000000" pitchFamily="50" charset="0"/>
              </a:rPr>
              <a:t>ΥΠΕΎΘΥΝΟΣ ΕΛΕΓΧΟΥ ΔΕΔΟΜΈΝΩΝ</a:t>
            </a:r>
            <a:endParaRPr lang="el" sz="2000" b="1" dirty="0">
              <a:solidFill>
                <a:schemeClr val="tx1"/>
              </a:solidFill>
              <a:latin typeface="Nutmeg Light" panose="00000300000000000000" pitchFamily="50" charset="0"/>
            </a:endParaRPr>
          </a:p>
          <a:p>
            <a:pPr marL="342900" indent="-342900">
              <a:buSzPts val="1800"/>
              <a:buFont typeface="+mj-lt"/>
              <a:buAutoNum type="arabicPeriod"/>
            </a:pPr>
            <a:r>
              <a:rPr lang="el" sz="1600" dirty="0">
                <a:latin typeface="Nutmeg Light" panose="00000300000000000000" pitchFamily="50" charset="0"/>
              </a:rPr>
              <a:t>Παραδείγματα επιχειρήσεων: εταιρείες έρευνας αγοράς, πάροχοι υπηρεσιών υπολογιστικού νέφους, λογιστές. </a:t>
            </a:r>
            <a:r>
              <a:rPr lang="el" sz="2000" b="1" dirty="0">
                <a:latin typeface="Nutmeg Light" panose="00000300000000000000" pitchFamily="50" charset="0"/>
              </a:rPr>
              <a:t>--&gt; </a:t>
            </a:r>
            <a:r>
              <a:rPr lang="el-GR" sz="2000" b="1" dirty="0">
                <a:solidFill>
                  <a:srgbClr val="FF0000"/>
                </a:solidFill>
                <a:latin typeface="Nutmeg Light" panose="00000300000000000000" pitchFamily="50" charset="0"/>
                <a:sym typeface="Arial"/>
              </a:rPr>
              <a:t>Επεξεργαστής δεδομένων</a:t>
            </a:r>
            <a:r>
              <a:rPr lang="el-GR" sz="2000" b="1" dirty="0">
                <a:latin typeface="Nutmeg Light" panose="00000300000000000000" pitchFamily="50" charset="0"/>
                <a:sym typeface="Arial"/>
              </a:rPr>
              <a:t> </a:t>
            </a:r>
          </a:p>
          <a:p>
            <a:pPr marL="342900" indent="-342900">
              <a:buSzPts val="1800"/>
              <a:buFont typeface="+mj-lt"/>
              <a:buAutoNum type="arabicPeriod"/>
            </a:pPr>
            <a:r>
              <a:rPr lang="el" sz="1600" dirty="0">
                <a:latin typeface="Nutmeg Light" panose="00000300000000000000" pitchFamily="50" charset="0"/>
              </a:rPr>
              <a:t>Αποφασίζει τον σκοπό ή τους σκοπούς για τους οποίους θα χρησιμοποιηθούν τα δεδομένα. </a:t>
            </a:r>
            <a:r>
              <a:rPr lang="el" sz="2000" b="1" dirty="0">
                <a:latin typeface="Nutmeg Light" panose="00000300000000000000" pitchFamily="50" charset="0"/>
              </a:rPr>
              <a:t>--&gt;</a:t>
            </a:r>
            <a:r>
              <a:rPr lang="el" sz="2000" dirty="0">
                <a:latin typeface="Nutmeg Light" panose="00000300000000000000" pitchFamily="50" charset="0"/>
              </a:rPr>
              <a:t> </a:t>
            </a:r>
            <a:r>
              <a:rPr lang="el" sz="2000" b="1" dirty="0">
                <a:latin typeface="Nutmeg Light" panose="00000300000000000000" pitchFamily="50" charset="0"/>
              </a:rPr>
              <a:t>ΥΠΕΎΘΥΝΟΣ ΕΛΕΓΧΟΥ ΔΕΔΟΜΈΝΩΝ</a:t>
            </a:r>
            <a:endParaRPr lang="en-GB" sz="1600" dirty="0">
              <a:latin typeface="Nutmeg Light" panose="00000300000000000000" pitchFamily="50" charset="0"/>
            </a:endParaRPr>
          </a:p>
          <a:p>
            <a:pPr marL="342900" indent="-342900">
              <a:buSzPts val="1800"/>
              <a:buFont typeface="+mj-lt"/>
              <a:buAutoNum type="arabicPeriod"/>
            </a:pPr>
            <a:r>
              <a:rPr lang="el" sz="1600" dirty="0">
                <a:latin typeface="Nutmeg Light" panose="00000300000000000000" pitchFamily="50" charset="0"/>
              </a:rPr>
              <a:t>Αποφασίζει πόσο καιρό θα διατηρήσει τα δεδομένα ή εάν θα κάνει μη συνήθεις τροποποιήσεις στα δεδομένα</a:t>
            </a:r>
            <a:r>
              <a:rPr lang="el" sz="1400" dirty="0">
                <a:latin typeface="Nutmeg Light" panose="00000300000000000000" pitchFamily="50" charset="0"/>
              </a:rPr>
              <a:t>. </a:t>
            </a:r>
            <a:r>
              <a:rPr lang="el" sz="2000" b="1" dirty="0">
                <a:latin typeface="Nutmeg Light" panose="00000300000000000000" pitchFamily="50" charset="0"/>
              </a:rPr>
              <a:t>--&gt;</a:t>
            </a:r>
            <a:r>
              <a:rPr lang="el" sz="2000" dirty="0">
                <a:latin typeface="Nutmeg Light" panose="00000300000000000000" pitchFamily="50" charset="0"/>
              </a:rPr>
              <a:t> </a:t>
            </a:r>
            <a:r>
              <a:rPr lang="el" sz="2000" b="1" dirty="0">
                <a:latin typeface="Nutmeg Light" panose="00000300000000000000" pitchFamily="50" charset="0"/>
              </a:rPr>
              <a:t>ΥΠΕΎΘΥΝΟΣ ΕΛΕΓΧΟΥ ΔΕΔΟΜΈΝΩΝ</a:t>
            </a:r>
            <a:br>
              <a:rPr lang="en-GB" sz="1400" dirty="0">
                <a:latin typeface="Nutmeg Light" panose="00000300000000000000" pitchFamily="50" charset="0"/>
              </a:rPr>
            </a:br>
            <a:br>
              <a:rPr lang="en-GB" sz="1400" dirty="0">
                <a:latin typeface="Nutmeg Light" panose="00000300000000000000" pitchFamily="50" charset="0"/>
              </a:rPr>
            </a:br>
            <a:br>
              <a:rPr lang="en-GB" sz="1400" dirty="0">
                <a:latin typeface="Nutmeg Light" panose="00000300000000000000" pitchFamily="50" charset="0"/>
              </a:rPr>
            </a:br>
            <a:endParaRPr lang="en-GB" sz="1400" dirty="0">
              <a:latin typeface="Nutmeg Light" panose="00000300000000000000" pitchFamily="50" charset="0"/>
            </a:endParaRPr>
          </a:p>
        </p:txBody>
      </p:sp>
      <p:pic>
        <p:nvPicPr>
          <p:cNvPr id="5" name="Picture 4">
            <a:extLst>
              <a:ext uri="{FF2B5EF4-FFF2-40B4-BE49-F238E27FC236}">
                <a16:creationId xmlns:a16="http://schemas.microsoft.com/office/drawing/2014/main" id="{88D67B62-17CA-790D-001D-7A183873FFB4}"/>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6" name="TextBox 5">
            <a:extLst>
              <a:ext uri="{FF2B5EF4-FFF2-40B4-BE49-F238E27FC236}">
                <a16:creationId xmlns:a16="http://schemas.microsoft.com/office/drawing/2014/main" id="{79637932-CD4C-596F-A53C-52E41B9B0785}"/>
              </a:ext>
            </a:extLst>
          </p:cNvPr>
          <p:cNvSpPr txBox="1"/>
          <p:nvPr/>
        </p:nvSpPr>
        <p:spPr>
          <a:xfrm>
            <a:off x="10728376" y="6322549"/>
            <a:ext cx="287967" cy="307777"/>
          </a:xfrm>
          <a:prstGeom prst="rect">
            <a:avLst/>
          </a:prstGeom>
          <a:noFill/>
        </p:spPr>
        <p:txBody>
          <a:bodyPr wrap="square" rtlCol="0">
            <a:spAutoFit/>
          </a:bodyPr>
          <a:lstStyle/>
          <a:p>
            <a:r>
              <a:rPr lang="el" sz="1400"/>
              <a:t>8</a:t>
            </a:r>
          </a:p>
        </p:txBody>
      </p:sp>
    </p:spTree>
    <p:extLst>
      <p:ext uri="{BB962C8B-B14F-4D97-AF65-F5344CB8AC3E}">
        <p14:creationId xmlns:p14="http://schemas.microsoft.com/office/powerpoint/2010/main" val="1990600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224">
            <a:extLst>
              <a:ext uri="{FF2B5EF4-FFF2-40B4-BE49-F238E27FC236}">
                <a16:creationId xmlns:a16="http://schemas.microsoft.com/office/drawing/2014/main" id="{549A7D6C-C82F-DCF8-BEAE-94148563785C}"/>
              </a:ext>
            </a:extLst>
          </p:cNvPr>
          <p:cNvSpPr txBox="1">
            <a:spLocks/>
          </p:cNvSpPr>
          <p:nvPr/>
        </p:nvSpPr>
        <p:spPr>
          <a:xfrm>
            <a:off x="598627" y="1723345"/>
            <a:ext cx="4827291" cy="3788229"/>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85750" indent="-285750">
              <a:lnSpc>
                <a:spcPct val="150000"/>
              </a:lnSpc>
              <a:buClr>
                <a:schemeClr val="tx1"/>
              </a:buClr>
              <a:buSzPts val="1800"/>
              <a:buFont typeface="Wingdings" panose="05000000000000000000" pitchFamily="2" charset="2"/>
              <a:buChar char="Ø"/>
            </a:pPr>
            <a:r>
              <a:rPr lang="el" sz="1800" cap="none" dirty="0">
                <a:solidFill>
                  <a:srgbClr val="4C4C4D"/>
                </a:solidFill>
                <a:latin typeface="Nutmeg Light" panose="00000300000000000000" pitchFamily="50" charset="0"/>
                <a:ea typeface="Arial"/>
                <a:cs typeface="Arial"/>
                <a:sym typeface="Arial"/>
              </a:rPr>
              <a:t>Προσωπικά Δεδομένα</a:t>
            </a:r>
            <a:r>
              <a:rPr lang="el" sz="1800" dirty="0">
                <a:latin typeface="Nutmeg Light" panose="00000300000000000000" pitchFamily="50" charset="0"/>
              </a:rPr>
              <a:t> </a:t>
            </a:r>
            <a:endParaRPr lang="en-GB" dirty="0">
              <a:latin typeface="Nutmeg Light" panose="00000300000000000000" pitchFamily="50" charset="0"/>
            </a:endParaRPr>
          </a:p>
          <a:p>
            <a:pPr marL="285750" indent="-285750">
              <a:lnSpc>
                <a:spcPct val="150000"/>
              </a:lnSpc>
              <a:buClr>
                <a:schemeClr val="tx1"/>
              </a:buClr>
              <a:buSzPts val="1800"/>
              <a:buFont typeface="Wingdings" panose="05000000000000000000" pitchFamily="2" charset="2"/>
              <a:buChar char="Ø"/>
            </a:pPr>
            <a:r>
              <a:rPr lang="el" sz="1800" cap="none" dirty="0">
                <a:solidFill>
                  <a:srgbClr val="4C4C4D"/>
                </a:solidFill>
                <a:latin typeface="Nutmeg Light" panose="00000300000000000000" pitchFamily="50" charset="0"/>
                <a:ea typeface="Arial"/>
                <a:cs typeface="Arial"/>
                <a:sym typeface="Arial"/>
              </a:rPr>
              <a:t>Πληροφοριακά στοιχεία</a:t>
            </a:r>
          </a:p>
          <a:p>
            <a:pPr marL="285750" indent="-285750">
              <a:lnSpc>
                <a:spcPct val="150000"/>
              </a:lnSpc>
              <a:buClr>
                <a:schemeClr val="tx1"/>
              </a:buClr>
              <a:buSzPts val="1800"/>
              <a:buFont typeface="Wingdings" panose="05000000000000000000" pitchFamily="2" charset="2"/>
              <a:buChar char="Ø"/>
            </a:pPr>
            <a:r>
              <a:rPr lang="el" sz="1800" cap="none" dirty="0">
                <a:solidFill>
                  <a:srgbClr val="4C4C4D"/>
                </a:solidFill>
                <a:latin typeface="Nutmeg Light" panose="00000300000000000000" pitchFamily="50" charset="0"/>
                <a:ea typeface="Arial"/>
                <a:cs typeface="Arial"/>
                <a:sym typeface="Arial"/>
              </a:rPr>
              <a:t>Μητρώο περιουσιακών στοιχείων (AR)</a:t>
            </a:r>
            <a:r>
              <a:rPr lang="el" sz="1800" dirty="0">
                <a:latin typeface="Nutmeg Light" panose="00000300000000000000" pitchFamily="50" charset="0"/>
              </a:rPr>
              <a:t> </a:t>
            </a:r>
          </a:p>
          <a:p>
            <a:pPr marL="285750" indent="-285750">
              <a:lnSpc>
                <a:spcPct val="150000"/>
              </a:lnSpc>
              <a:buClr>
                <a:schemeClr val="tx1"/>
              </a:buClr>
              <a:buSzPts val="1800"/>
              <a:buFont typeface="Wingdings" panose="05000000000000000000" pitchFamily="2" charset="2"/>
              <a:buChar char="Ø"/>
            </a:pPr>
            <a:r>
              <a:rPr lang="el" sz="1800" cap="none" dirty="0">
                <a:solidFill>
                  <a:srgbClr val="4C4C4D"/>
                </a:solidFill>
                <a:latin typeface="Nutmeg Light" panose="00000300000000000000" pitchFamily="50" charset="0"/>
                <a:ea typeface="Arial"/>
                <a:cs typeface="Arial"/>
                <a:sym typeface="Arial"/>
              </a:rPr>
              <a:t>Μητρώο περιουσιακών στοιχείων πληροφοριών (IAR)</a:t>
            </a:r>
            <a:r>
              <a:rPr lang="el" sz="1800" dirty="0">
                <a:latin typeface="Nutmeg Light" panose="00000300000000000000" pitchFamily="50" charset="0"/>
              </a:rPr>
              <a:t> </a:t>
            </a:r>
          </a:p>
          <a:p>
            <a:pPr marL="285750" indent="-285750">
              <a:lnSpc>
                <a:spcPct val="150000"/>
              </a:lnSpc>
              <a:buClr>
                <a:schemeClr val="tx1"/>
              </a:buClr>
              <a:buSzPts val="1800"/>
              <a:buFont typeface="Wingdings" panose="05000000000000000000" pitchFamily="2" charset="2"/>
              <a:buChar char="Ø"/>
            </a:pPr>
            <a:r>
              <a:rPr lang="el" sz="1800" cap="none" dirty="0">
                <a:solidFill>
                  <a:srgbClr val="4C4C4D"/>
                </a:solidFill>
                <a:latin typeface="Nutmeg Light" panose="00000300000000000000" pitchFamily="50" charset="0"/>
                <a:ea typeface="Arial"/>
                <a:cs typeface="Arial"/>
                <a:sym typeface="Arial"/>
              </a:rPr>
              <a:t>Μητρώο Επεξεργασίας Δεδομένων (DPR)</a:t>
            </a:r>
            <a:r>
              <a:rPr lang="el" sz="1800" dirty="0">
                <a:latin typeface="Nutmeg Light" panose="00000300000000000000" pitchFamily="50" charset="0"/>
              </a:rPr>
              <a:t> </a:t>
            </a:r>
          </a:p>
          <a:p>
            <a:pPr marL="285750" indent="-285750">
              <a:lnSpc>
                <a:spcPct val="150000"/>
              </a:lnSpc>
              <a:buClr>
                <a:schemeClr val="tx1"/>
              </a:buClr>
              <a:buSzPts val="1800"/>
              <a:buFont typeface="Wingdings" panose="05000000000000000000" pitchFamily="2" charset="2"/>
              <a:buChar char="Ø"/>
            </a:pPr>
            <a:r>
              <a:rPr lang="el" sz="1800" dirty="0">
                <a:latin typeface="Nutmeg Light" panose="00000300000000000000" pitchFamily="50" charset="0"/>
              </a:rPr>
              <a:t>Προετοιμαστείτε για την εκτίμηση επιπτώσεων στην προστασία της ιδιωτικής ζωής</a:t>
            </a:r>
            <a:endParaRPr lang="en-GB" dirty="0">
              <a:latin typeface="Nutmeg Light" panose="00000300000000000000" pitchFamily="50" charset="0"/>
            </a:endParaRPr>
          </a:p>
          <a:p>
            <a:pPr marL="228600" indent="-228600">
              <a:buSzPts val="1800"/>
            </a:pPr>
            <a:endParaRPr lang="en-GB" sz="1800" dirty="0"/>
          </a:p>
          <a:p>
            <a:pPr marL="228600" indent="-228600">
              <a:buSzPts val="1800"/>
            </a:pPr>
            <a:endParaRPr lang="en-GB" sz="1800" dirty="0"/>
          </a:p>
          <a:p>
            <a:pPr marL="228600" indent="-114300">
              <a:buSzPts val="1800"/>
            </a:pPr>
            <a:endParaRPr lang="en-GB" sz="1800" dirty="0"/>
          </a:p>
          <a:p>
            <a:pPr lvl="2" algn="l">
              <a:lnSpc>
                <a:spcPct val="90000"/>
              </a:lnSpc>
              <a:spcAft>
                <a:spcPts val="0"/>
              </a:spcAft>
              <a:buClr>
                <a:srgbClr val="FF585D"/>
              </a:buClr>
              <a:buSzPts val="1800"/>
              <a:buFont typeface="Arial"/>
              <a:buNone/>
            </a:pPr>
            <a:endParaRPr lang="en-GB" sz="1800" dirty="0">
              <a:solidFill>
                <a:srgbClr val="4C4C4D"/>
              </a:solidFill>
              <a:latin typeface="Arial"/>
              <a:ea typeface="Arial"/>
              <a:cs typeface="Arial"/>
            </a:endParaRPr>
          </a:p>
        </p:txBody>
      </p:sp>
      <p:sp>
        <p:nvSpPr>
          <p:cNvPr id="3" name="Shape 224">
            <a:extLst>
              <a:ext uri="{FF2B5EF4-FFF2-40B4-BE49-F238E27FC236}">
                <a16:creationId xmlns:a16="http://schemas.microsoft.com/office/drawing/2014/main" id="{8C38D2C4-82A9-AE4E-678F-C2425568EA44}"/>
              </a:ext>
            </a:extLst>
          </p:cNvPr>
          <p:cNvSpPr txBox="1">
            <a:spLocks/>
          </p:cNvSpPr>
          <p:nvPr/>
        </p:nvSpPr>
        <p:spPr>
          <a:xfrm>
            <a:off x="4810125" y="882157"/>
            <a:ext cx="7036255" cy="5196568"/>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buSzPts val="1800"/>
            </a:pPr>
            <a:r>
              <a:rPr lang="el" sz="2000" b="1" dirty="0">
                <a:latin typeface="Nutmeg Light" panose="00000300000000000000" pitchFamily="50" charset="0"/>
              </a:rPr>
              <a:t>       </a:t>
            </a:r>
            <a:r>
              <a:rPr lang="el" sz="2000" b="1" u="sng" dirty="0">
                <a:latin typeface="Nutmeg Light" panose="00000300000000000000" pitchFamily="50" charset="0"/>
              </a:rPr>
              <a:t>Δεδομένα προσωπικού χαρακτήρα και μοναδικά αναγνωριστικά </a:t>
            </a:r>
          </a:p>
          <a:p>
            <a:pPr marL="742950" lvl="1" indent="-285750">
              <a:buSzPts val="1800"/>
              <a:buFont typeface="Arial" panose="020B0604020202020204" pitchFamily="34" charset="0"/>
              <a:buChar char="•"/>
            </a:pPr>
            <a:r>
              <a:rPr lang="el" sz="1800" dirty="0">
                <a:latin typeface="Nutmeg Light" panose="00000300000000000000" pitchFamily="50" charset="0"/>
              </a:rPr>
              <a:t>Όνομα</a:t>
            </a:r>
          </a:p>
          <a:p>
            <a:pPr marL="742950" lvl="1" indent="-285750">
              <a:buSzPts val="1800"/>
              <a:buFont typeface="Arial" panose="020B0604020202020204" pitchFamily="34" charset="0"/>
              <a:buChar char="•"/>
            </a:pPr>
            <a:r>
              <a:rPr lang="el" sz="1800" dirty="0">
                <a:latin typeface="Nutmeg Light" panose="00000300000000000000" pitchFamily="50" charset="0"/>
              </a:rPr>
              <a:t>Επιγραμμικά αναγνωριστικά</a:t>
            </a:r>
          </a:p>
          <a:p>
            <a:pPr marL="742950" lvl="1" indent="-285750">
              <a:buSzPts val="1800"/>
              <a:buFont typeface="Arial" panose="020B0604020202020204" pitchFamily="34" charset="0"/>
              <a:buChar char="•"/>
            </a:pPr>
            <a:r>
              <a:rPr lang="el" sz="1800" dirty="0">
                <a:latin typeface="Nutmeg Light" panose="00000300000000000000" pitchFamily="50" charset="0"/>
              </a:rPr>
              <a:t>Δεδομένα τοποθεσίας: Διευθύνσεις IP, αναγνωριστικά κινητών συσκευών.</a:t>
            </a:r>
          </a:p>
          <a:p>
            <a:pPr>
              <a:buSzPts val="1800"/>
            </a:pPr>
            <a:endParaRPr lang="en-GB" sz="1800" dirty="0">
              <a:latin typeface="Nutmeg Light" panose="00000300000000000000" pitchFamily="50" charset="0"/>
            </a:endParaRPr>
          </a:p>
          <a:p>
            <a:pPr algn="ctr">
              <a:buSzPts val="1800"/>
            </a:pPr>
            <a:r>
              <a:rPr lang="el" sz="1800" b="1" u="sng" dirty="0">
                <a:latin typeface="Nutmeg Light" panose="00000300000000000000" pitchFamily="50" charset="0"/>
              </a:rPr>
              <a:t>Ψευδώνυμα δεδομένα</a:t>
            </a:r>
          </a:p>
          <a:p>
            <a:pPr marL="742950" lvl="1" indent="-285750">
              <a:buSzPts val="1800"/>
              <a:buFont typeface="Arial" panose="020B0604020202020204" pitchFamily="34" charset="0"/>
              <a:buChar char="•"/>
            </a:pPr>
            <a:r>
              <a:rPr lang="el" sz="1800" dirty="0">
                <a:latin typeface="Nutmeg Light" panose="00000300000000000000" pitchFamily="50" charset="0"/>
              </a:rPr>
              <a:t>Τα κρυπτογραφημένα δεδομένα εξακολουθούν να υπόκεινται στους κανόνες GDPR</a:t>
            </a:r>
          </a:p>
          <a:p>
            <a:pPr marL="742950" lvl="1" indent="-285750">
              <a:buSzPts val="1800"/>
            </a:pPr>
            <a:r>
              <a:rPr lang="el" sz="1800" i="1" dirty="0">
                <a:latin typeface="Nutmeg Light" panose="00000300000000000000" pitchFamily="50" charset="0"/>
              </a:rPr>
              <a:t>[Ο GDPR ενθαρρύνει την ψευδωνυμοποίηση δεδομένων επειδή ενισχύει την ασφάλεια]</a:t>
            </a:r>
          </a:p>
          <a:p>
            <a:pPr>
              <a:buSzPts val="1800"/>
            </a:pPr>
            <a:endParaRPr lang="en-GB" sz="1800" dirty="0">
              <a:latin typeface="Nutmeg Light" panose="00000300000000000000" pitchFamily="50" charset="0"/>
            </a:endParaRPr>
          </a:p>
          <a:p>
            <a:pPr>
              <a:buSzPts val="1800"/>
            </a:pPr>
            <a:r>
              <a:rPr lang="el" sz="1800" dirty="0">
                <a:latin typeface="Nutmeg Light" panose="00000300000000000000" pitchFamily="50" charset="0"/>
              </a:rPr>
              <a:t>             </a:t>
            </a:r>
            <a:r>
              <a:rPr lang="el" sz="1800" b="1" u="sng" dirty="0">
                <a:latin typeface="Nutmeg Light" panose="00000300000000000000" pitchFamily="50" charset="0"/>
              </a:rPr>
              <a:t>Γενετικά δεδομένα και βιομετρικά δεδομένα</a:t>
            </a:r>
            <a:endParaRPr lang="en-GB" b="1" u="sng" dirty="0">
              <a:latin typeface="Nutmeg Light" panose="00000300000000000000" pitchFamily="50" charset="0"/>
            </a:endParaRPr>
          </a:p>
          <a:p>
            <a:pPr marL="742950" lvl="1" indent="-285750">
              <a:buSzPts val="1800"/>
              <a:buFont typeface="Arial" panose="020B0604020202020204" pitchFamily="34" charset="0"/>
              <a:buChar char="•"/>
            </a:pPr>
            <a:r>
              <a:rPr lang="el" sz="1800" dirty="0">
                <a:latin typeface="Nutmeg Light" panose="00000300000000000000" pitchFamily="50" charset="0"/>
              </a:rPr>
              <a:t>Τα γενετικά δεδομένα και τα βιομετρικά δεδομένα αντιμετωπίζονται ως ευαίσθητα προσωπικά δεδομένα βάσει του GDPR.</a:t>
            </a:r>
          </a:p>
          <a:p>
            <a:pPr marL="285750" indent="-285750">
              <a:buSzPts val="1800"/>
            </a:pPr>
            <a:endParaRPr lang="en-GB" sz="1800" dirty="0">
              <a:latin typeface="Nutmeg Light" panose="00000300000000000000" pitchFamily="50" charset="0"/>
            </a:endParaRPr>
          </a:p>
          <a:p>
            <a:pPr marL="228600" indent="-114300">
              <a:buSzPts val="1800"/>
            </a:pPr>
            <a:endParaRPr lang="en-GB" sz="1800" dirty="0">
              <a:latin typeface="Nutmeg Light" panose="00000300000000000000" pitchFamily="50" charset="0"/>
            </a:endParaRPr>
          </a:p>
          <a:p>
            <a:pPr marL="228600" indent="-114300">
              <a:buSzPts val="1800"/>
            </a:pPr>
            <a:endParaRPr lang="en-GB" sz="1800" dirty="0">
              <a:latin typeface="Nutmeg Light" panose="00000300000000000000" pitchFamily="50" charset="0"/>
            </a:endParaRPr>
          </a:p>
          <a:p>
            <a:pPr lvl="2">
              <a:buSzPts val="1800"/>
            </a:pPr>
            <a:endParaRPr lang="en-GB" sz="1800" dirty="0">
              <a:latin typeface="Nutmeg Light" panose="00000300000000000000" pitchFamily="50" charset="0"/>
            </a:endParaRPr>
          </a:p>
        </p:txBody>
      </p:sp>
      <p:sp>
        <p:nvSpPr>
          <p:cNvPr id="5" name="TextBox 4">
            <a:extLst>
              <a:ext uri="{FF2B5EF4-FFF2-40B4-BE49-F238E27FC236}">
                <a16:creationId xmlns:a16="http://schemas.microsoft.com/office/drawing/2014/main" id="{30FDCF9F-3982-16D3-16A7-72C20A27B680}"/>
              </a:ext>
            </a:extLst>
          </p:cNvPr>
          <p:cNvSpPr txBox="1"/>
          <p:nvPr/>
        </p:nvSpPr>
        <p:spPr>
          <a:xfrm>
            <a:off x="722452" y="251807"/>
            <a:ext cx="6096000" cy="584775"/>
          </a:xfrm>
          <a:prstGeom prst="rect">
            <a:avLst/>
          </a:prstGeom>
          <a:noFill/>
        </p:spPr>
        <p:txBody>
          <a:bodyPr wrap="square">
            <a:spAutoFit/>
          </a:bodyPr>
          <a:lstStyle/>
          <a:p>
            <a:r>
              <a:rPr lang="el" sz="3200" b="1" i="0" u="none" strike="noStrike" cap="none" dirty="0">
                <a:solidFill>
                  <a:srgbClr val="4C4C4D"/>
                </a:solidFill>
                <a:latin typeface="Nutmeg Headline" panose="00000500000000000000" pitchFamily="50" charset="0"/>
                <a:ea typeface="Arial"/>
                <a:cs typeface="Arial"/>
                <a:sym typeface="Arial"/>
              </a:rPr>
              <a:t>Τι περιλαμβάνει τη διαχείριση δεδομένων;</a:t>
            </a:r>
            <a:endParaRPr lang="en-US" sz="3200" dirty="0"/>
          </a:p>
        </p:txBody>
      </p:sp>
      <p:pic>
        <p:nvPicPr>
          <p:cNvPr id="4" name="Picture 3">
            <a:extLst>
              <a:ext uri="{FF2B5EF4-FFF2-40B4-BE49-F238E27FC236}">
                <a16:creationId xmlns:a16="http://schemas.microsoft.com/office/drawing/2014/main" id="{A8A7C07C-7B74-F39D-A0B0-B510E7F7A8E3}"/>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6" name="TextBox 5">
            <a:extLst>
              <a:ext uri="{FF2B5EF4-FFF2-40B4-BE49-F238E27FC236}">
                <a16:creationId xmlns:a16="http://schemas.microsoft.com/office/drawing/2014/main" id="{08BADED1-7587-6C9A-DA88-30F1A819BB48}"/>
              </a:ext>
            </a:extLst>
          </p:cNvPr>
          <p:cNvSpPr txBox="1"/>
          <p:nvPr/>
        </p:nvSpPr>
        <p:spPr>
          <a:xfrm>
            <a:off x="10728376" y="6322549"/>
            <a:ext cx="287967" cy="307777"/>
          </a:xfrm>
          <a:prstGeom prst="rect">
            <a:avLst/>
          </a:prstGeom>
          <a:noFill/>
        </p:spPr>
        <p:txBody>
          <a:bodyPr wrap="square" rtlCol="0">
            <a:spAutoFit/>
          </a:bodyPr>
          <a:lstStyle/>
          <a:p>
            <a:r>
              <a:rPr lang="el" sz="1400"/>
              <a:t>9</a:t>
            </a:r>
          </a:p>
        </p:txBody>
      </p:sp>
    </p:spTree>
    <p:extLst>
      <p:ext uri="{BB962C8B-B14F-4D97-AF65-F5344CB8AC3E}">
        <p14:creationId xmlns:p14="http://schemas.microsoft.com/office/powerpoint/2010/main" val="1704139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223">
            <a:extLst>
              <a:ext uri="{FF2B5EF4-FFF2-40B4-BE49-F238E27FC236}">
                <a16:creationId xmlns:a16="http://schemas.microsoft.com/office/drawing/2014/main" id="{94056316-B335-1D14-8987-B06068A8A226}"/>
              </a:ext>
            </a:extLst>
          </p:cNvPr>
          <p:cNvSpPr txBox="1">
            <a:spLocks/>
          </p:cNvSpPr>
          <p:nvPr/>
        </p:nvSpPr>
        <p:spPr>
          <a:xfrm>
            <a:off x="831851" y="1651819"/>
            <a:ext cx="10515600" cy="3116826"/>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l" sz="2800" b="1" u="sng" dirty="0">
                <a:latin typeface="Times New Roman" panose="02020603050405020304" pitchFamily="18" charset="0"/>
                <a:cs typeface="Times New Roman" panose="02020603050405020304" pitchFamily="18" charset="0"/>
              </a:rPr>
              <a:t>Πληροφοριακό περιουσιακό στοιχείο:</a:t>
            </a:r>
            <a:r>
              <a:rPr lang="el" sz="2800" b="1" dirty="0">
                <a:latin typeface="Times New Roman" panose="02020603050405020304" pitchFamily="18" charset="0"/>
                <a:cs typeface="Times New Roman" panose="02020603050405020304" pitchFamily="18" charset="0"/>
              </a:rPr>
              <a:t> </a:t>
            </a:r>
            <a:r>
              <a:rPr lang="el" sz="2800" dirty="0"/>
              <a:t>ένα σύνολο γνώσεων που οργανώνεται και </a:t>
            </a:r>
            <a:r>
              <a:rPr lang="el" sz="2800" dirty="0">
                <a:latin typeface="+mn-lt"/>
              </a:rPr>
              <a:t>διαχειρίζεται ως ενιαία οντότητα. Όπως κάθε άλλο εταιρικό περιουσιακό στοιχείο, τα περιουσιακά στοιχεία πληροφοριών ενός οργανισμού έχουν οικονομική αξία. Αυτή η αξία του περιουσιακού στοιχείου αυξάνεται σε άμεση σχέση με τον αριθμό των ατόμων που είναι σε θέση να κάνουν χρήση των πληροφοριών.</a:t>
            </a:r>
            <a:endParaRPr lang="en-US" sz="3200" dirty="0">
              <a:latin typeface="+mn-lt"/>
            </a:endParaRPr>
          </a:p>
        </p:txBody>
      </p:sp>
      <p:pic>
        <p:nvPicPr>
          <p:cNvPr id="3" name="Picture 2">
            <a:extLst>
              <a:ext uri="{FF2B5EF4-FFF2-40B4-BE49-F238E27FC236}">
                <a16:creationId xmlns:a16="http://schemas.microsoft.com/office/drawing/2014/main" id="{55997565-47BC-4EB2-5376-F689B4690A9C}"/>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4" name="TextBox 3">
            <a:extLst>
              <a:ext uri="{FF2B5EF4-FFF2-40B4-BE49-F238E27FC236}">
                <a16:creationId xmlns:a16="http://schemas.microsoft.com/office/drawing/2014/main" id="{C583F51B-9775-B0FD-4D0A-BC9BD1D46D93}"/>
              </a:ext>
            </a:extLst>
          </p:cNvPr>
          <p:cNvSpPr txBox="1"/>
          <p:nvPr/>
        </p:nvSpPr>
        <p:spPr>
          <a:xfrm>
            <a:off x="10728376" y="6322549"/>
            <a:ext cx="451253" cy="307777"/>
          </a:xfrm>
          <a:prstGeom prst="rect">
            <a:avLst/>
          </a:prstGeom>
          <a:noFill/>
        </p:spPr>
        <p:txBody>
          <a:bodyPr wrap="square" rtlCol="0">
            <a:spAutoFit/>
          </a:bodyPr>
          <a:lstStyle/>
          <a:p>
            <a:r>
              <a:rPr lang="el" sz="1400"/>
              <a:t>10</a:t>
            </a:r>
          </a:p>
        </p:txBody>
      </p:sp>
    </p:spTree>
    <p:extLst>
      <p:ext uri="{BB962C8B-B14F-4D97-AF65-F5344CB8AC3E}">
        <p14:creationId xmlns:p14="http://schemas.microsoft.com/office/powerpoint/2010/main" val="87621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AE801D-A9E1-DEA8-D907-660CF2873FD9}"/>
              </a:ext>
            </a:extLst>
          </p:cNvPr>
          <p:cNvSpPr txBox="1"/>
          <p:nvPr/>
        </p:nvSpPr>
        <p:spPr>
          <a:xfrm>
            <a:off x="317216" y="4170751"/>
            <a:ext cx="4654834" cy="240065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 sz="1500" dirty="0">
                <a:latin typeface="Nutmeg Light" panose="00000300000000000000" pitchFamily="50" charset="0"/>
              </a:rPr>
              <a:t>Πρόκειται για ένα μητρώο πάγιων περιουσιακών στοιχείων σε μια επιχείρηση. Το μητρώο τείνει να δείχνει τον ιδιοκτήτη του περιουσιακού στοιχείου, την αξία του, την τοποθεσία του, τη ρύθμισή του κ.λπ. Πληροφορίες που είναι απαραίτητες για τη διαχείριση των περιουσιακών στοιχείων εντός μιας εταιρείας. Δεν είναι υποχρεωτικό για τον ΓΚΠΔ, αλλά βοηθά στην ενημέρωση του μητρώου περιουσιακών στοιχείων πληροφοριών, το οποίο με τη σειρά του βοηθά στην ενημέρωση του μητρώου επεξεργασίας δεδομένων.</a:t>
            </a:r>
            <a:endParaRPr lang="en-US" sz="1500" dirty="0">
              <a:solidFill>
                <a:schemeClr val="tx1"/>
              </a:solidFill>
              <a:latin typeface="Nutmeg Light" panose="00000300000000000000" pitchFamily="50" charset="0"/>
            </a:endParaRPr>
          </a:p>
        </p:txBody>
      </p:sp>
      <p:pic>
        <p:nvPicPr>
          <p:cNvPr id="4" name="Picture 3">
            <a:extLst>
              <a:ext uri="{FF2B5EF4-FFF2-40B4-BE49-F238E27FC236}">
                <a16:creationId xmlns:a16="http://schemas.microsoft.com/office/drawing/2014/main" id="{EE4C6B80-65AD-CB00-B8AA-91BC35BD167A}"/>
              </a:ext>
            </a:extLst>
          </p:cNvPr>
          <p:cNvPicPr>
            <a:picLocks noChangeAspect="1"/>
          </p:cNvPicPr>
          <p:nvPr/>
        </p:nvPicPr>
        <p:blipFill rotWithShape="1">
          <a:blip r:embed="rId3">
            <a:extLst>
              <a:ext uri="{28A0092B-C50C-407E-A947-70E740481C1C}">
                <a14:useLocalDpi xmlns:a14="http://schemas.microsoft.com/office/drawing/2010/main" val="0"/>
              </a:ext>
            </a:extLst>
          </a:blip>
          <a:srcRect r="54781"/>
          <a:stretch/>
        </p:blipFill>
        <p:spPr>
          <a:xfrm>
            <a:off x="779062" y="742583"/>
            <a:ext cx="4091321" cy="3428168"/>
          </a:xfrm>
          <a:prstGeom prst="rect">
            <a:avLst/>
          </a:prstGeom>
        </p:spPr>
      </p:pic>
      <p:sp>
        <p:nvSpPr>
          <p:cNvPr id="5" name="Rectangle 4">
            <a:extLst>
              <a:ext uri="{FF2B5EF4-FFF2-40B4-BE49-F238E27FC236}">
                <a16:creationId xmlns:a16="http://schemas.microsoft.com/office/drawing/2014/main" id="{DF02676B-23E7-74FA-0B2D-27F94A1684F2}"/>
              </a:ext>
            </a:extLst>
          </p:cNvPr>
          <p:cNvSpPr/>
          <p:nvPr/>
        </p:nvSpPr>
        <p:spPr>
          <a:xfrm>
            <a:off x="5778784" y="1577726"/>
            <a:ext cx="6096000" cy="2785378"/>
          </a:xfrm>
          <a:prstGeom prst="rect">
            <a:avLst/>
          </a:prstGeom>
        </p:spPr>
        <p:txBody>
          <a:bodyPr>
            <a:spAutoFit/>
          </a:bodyPr>
          <a:lstStyle/>
          <a:p>
            <a:pPr lvl="0"/>
            <a:endParaRPr lang="en-US" sz="2500" dirty="0">
              <a:solidFill>
                <a:srgbClr val="4C4C4D"/>
              </a:solidFill>
              <a:latin typeface="Nutmeg Light" panose="00000300000000000000" pitchFamily="50" charset="0"/>
            </a:endParaRPr>
          </a:p>
          <a:p>
            <a:pPr lvl="0">
              <a:defRPr/>
            </a:pPr>
            <a:r>
              <a:rPr lang="el" sz="2500" i="1" dirty="0">
                <a:solidFill>
                  <a:srgbClr val="4C4C4D"/>
                </a:solidFill>
                <a:latin typeface="Nutmeg Light" panose="00000300000000000000" pitchFamily="50" charset="0"/>
              </a:rPr>
              <a:t>Το ISO 55000 ορίζει τη διαχείριση περιουσιακών στοιχείων ως τη «συντονισμένη δραστηριότητα ενός οργανισμού για την πραγματοποίηση αξίας από περιουσιακά στοιχεία». Με τη σειρά τους, τα περιουσιακά στοιχεία ορίζονται ως εξής: "Ένα περιουσιακό στοιχείο είναι ένα στοιχείο, πράγμα ή οντότητα που έχει δυνητική ή πραγματική αξία σε έναν οργανισμό". </a:t>
            </a:r>
            <a:endParaRPr lang="en-GB" sz="2500" dirty="0">
              <a:solidFill>
                <a:srgbClr val="4C4C4D"/>
              </a:solidFill>
              <a:latin typeface="Nutmeg Light" panose="00000300000000000000" pitchFamily="50" charset="0"/>
            </a:endParaRPr>
          </a:p>
        </p:txBody>
      </p:sp>
      <p:sp>
        <p:nvSpPr>
          <p:cNvPr id="6" name="TextBox 5">
            <a:extLst>
              <a:ext uri="{FF2B5EF4-FFF2-40B4-BE49-F238E27FC236}">
                <a16:creationId xmlns:a16="http://schemas.microsoft.com/office/drawing/2014/main" id="{EB1236A8-7784-6C28-D754-662B513216C2}"/>
              </a:ext>
            </a:extLst>
          </p:cNvPr>
          <p:cNvSpPr txBox="1"/>
          <p:nvPr/>
        </p:nvSpPr>
        <p:spPr>
          <a:xfrm>
            <a:off x="180975" y="323850"/>
            <a:ext cx="11368768" cy="584775"/>
          </a:xfrm>
          <a:prstGeom prst="rect">
            <a:avLst/>
          </a:prstGeom>
          <a:noFill/>
        </p:spPr>
        <p:txBody>
          <a:bodyPr wrap="square" rtlCol="0">
            <a:spAutoFit/>
          </a:bodyPr>
          <a:lstStyle/>
          <a:p>
            <a:r>
              <a:rPr lang="el" sz="3200" b="1" dirty="0"/>
              <a:t>ISO 55000 (ΔΕΝ ΕΊΝΑΙ ΥΠΟΧΡΕΩΤΙΚΌ ΑΛΛΆ ΣΗΜΑΝΤΙΚΌ)</a:t>
            </a:r>
          </a:p>
        </p:txBody>
      </p:sp>
      <p:pic>
        <p:nvPicPr>
          <p:cNvPr id="7" name="Picture 6">
            <a:extLst>
              <a:ext uri="{FF2B5EF4-FFF2-40B4-BE49-F238E27FC236}">
                <a16:creationId xmlns:a16="http://schemas.microsoft.com/office/drawing/2014/main" id="{D69D42CB-D6AE-CC9C-F66B-480A7CDEFA1D}"/>
              </a:ext>
            </a:extLst>
          </p:cNvPr>
          <p:cNvPicPr>
            <a:picLocks noChangeAspect="1"/>
          </p:cNvPicPr>
          <p:nvPr/>
        </p:nvPicPr>
        <p:blipFill>
          <a:blip r:embed="rId4"/>
          <a:stretch>
            <a:fillRect/>
          </a:stretch>
        </p:blipFill>
        <p:spPr>
          <a:xfrm>
            <a:off x="8953634" y="6078725"/>
            <a:ext cx="1530000" cy="612000"/>
          </a:xfrm>
          <a:prstGeom prst="rect">
            <a:avLst/>
          </a:prstGeom>
        </p:spPr>
      </p:pic>
      <p:sp>
        <p:nvSpPr>
          <p:cNvPr id="8" name="TextBox 7">
            <a:extLst>
              <a:ext uri="{FF2B5EF4-FFF2-40B4-BE49-F238E27FC236}">
                <a16:creationId xmlns:a16="http://schemas.microsoft.com/office/drawing/2014/main" id="{60A3AE5E-6DDE-A2A7-1689-86D32A7C193F}"/>
              </a:ext>
            </a:extLst>
          </p:cNvPr>
          <p:cNvSpPr txBox="1"/>
          <p:nvPr/>
        </p:nvSpPr>
        <p:spPr>
          <a:xfrm>
            <a:off x="10728377" y="6322550"/>
            <a:ext cx="385938" cy="307777"/>
          </a:xfrm>
          <a:prstGeom prst="rect">
            <a:avLst/>
          </a:prstGeom>
          <a:noFill/>
        </p:spPr>
        <p:txBody>
          <a:bodyPr wrap="square" rtlCol="0">
            <a:spAutoFit/>
          </a:bodyPr>
          <a:lstStyle/>
          <a:p>
            <a:r>
              <a:rPr lang="el" sz="1400"/>
              <a:t>11</a:t>
            </a:r>
          </a:p>
        </p:txBody>
      </p:sp>
    </p:spTree>
    <p:extLst>
      <p:ext uri="{BB962C8B-B14F-4D97-AF65-F5344CB8AC3E}">
        <p14:creationId xmlns:p14="http://schemas.microsoft.com/office/powerpoint/2010/main" val="3981750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224">
            <a:extLst>
              <a:ext uri="{FF2B5EF4-FFF2-40B4-BE49-F238E27FC236}">
                <a16:creationId xmlns:a16="http://schemas.microsoft.com/office/drawing/2014/main" id="{2E947D72-CD9A-00BE-1FF8-DFFA843F0436}"/>
              </a:ext>
            </a:extLst>
          </p:cNvPr>
          <p:cNvSpPr txBox="1">
            <a:spLocks/>
          </p:cNvSpPr>
          <p:nvPr/>
        </p:nvSpPr>
        <p:spPr>
          <a:xfrm>
            <a:off x="231321" y="0"/>
            <a:ext cx="10515600" cy="4351338"/>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85750" indent="-285750" algn="ctr">
              <a:buSzPts val="1800"/>
            </a:pPr>
            <a:r>
              <a:rPr lang="el" sz="3200" b="1" dirty="0"/>
              <a:t>Το μητρώο πληροφοριακών πόρων σας πρέπει να διαθέτει:</a:t>
            </a:r>
          </a:p>
          <a:p>
            <a:pPr marL="285750" indent="-285750" algn="ctr">
              <a:buSzPts val="1800"/>
            </a:pPr>
            <a:endParaRPr lang="en-US" sz="1800" dirty="0"/>
          </a:p>
          <a:p>
            <a:pPr marL="742950" lvl="1" indent="-285750">
              <a:buSzPts val="1800"/>
              <a:buFont typeface="Wingdings" panose="05000000000000000000" pitchFamily="2" charset="2"/>
              <a:buChar char="ü"/>
            </a:pPr>
            <a:r>
              <a:rPr lang="el" sz="3000" dirty="0"/>
              <a:t>Πληροφορίες που διατηρούνται και διαδικασίες</a:t>
            </a:r>
            <a:endParaRPr lang="en-US" sz="3000" dirty="0"/>
          </a:p>
          <a:p>
            <a:pPr marL="742950" lvl="1" indent="-285750">
              <a:buSzPts val="1800"/>
              <a:buFont typeface="Wingdings" panose="05000000000000000000" pitchFamily="2" charset="2"/>
              <a:buChar char="ü"/>
            </a:pPr>
            <a:r>
              <a:rPr lang="el" sz="3000" dirty="0"/>
              <a:t>Πού αποθηκεύεται</a:t>
            </a:r>
            <a:endParaRPr lang="en-US" sz="3000" dirty="0"/>
          </a:p>
          <a:p>
            <a:pPr marL="742950" lvl="1" indent="-285750">
              <a:buSzPts val="1800"/>
              <a:buFont typeface="Wingdings" panose="05000000000000000000" pitchFamily="2" charset="2"/>
              <a:buChar char="ü"/>
            </a:pPr>
            <a:r>
              <a:rPr lang="el" sz="3000" dirty="0"/>
              <a:t>Πώς κινείται</a:t>
            </a:r>
            <a:endParaRPr lang="en-US" sz="3000" dirty="0"/>
          </a:p>
          <a:p>
            <a:pPr marL="742950" lvl="1" indent="-285750">
              <a:buSzPts val="1800"/>
              <a:buFont typeface="Wingdings" panose="05000000000000000000" pitchFamily="2" charset="2"/>
              <a:buChar char="ü"/>
            </a:pPr>
            <a:r>
              <a:rPr lang="el" sz="3000" dirty="0"/>
              <a:t>Με ποιους το μοιραζόμαστε</a:t>
            </a:r>
            <a:endParaRPr lang="en-US" sz="3000" dirty="0">
              <a:solidFill>
                <a:srgbClr val="4C4C4D"/>
              </a:solidFill>
              <a:latin typeface="Arial"/>
              <a:ea typeface="Arial"/>
              <a:cs typeface="Arial"/>
            </a:endParaRPr>
          </a:p>
          <a:p>
            <a:pPr marL="742950" lvl="1" indent="-285750">
              <a:buSzPts val="1800"/>
              <a:buFont typeface="Wingdings" panose="05000000000000000000" pitchFamily="2" charset="2"/>
              <a:buChar char="ü"/>
            </a:pPr>
            <a:r>
              <a:rPr lang="el" sz="3000" dirty="0"/>
              <a:t>Ποια είναι τα δεδομένα</a:t>
            </a:r>
            <a:endParaRPr lang="en-US" sz="3000" dirty="0"/>
          </a:p>
          <a:p>
            <a:pPr marL="742950" lvl="1" indent="-285750">
              <a:buSzPts val="1800"/>
              <a:buFont typeface="Wingdings" panose="05000000000000000000" pitchFamily="2" charset="2"/>
              <a:buChar char="ü"/>
            </a:pPr>
            <a:r>
              <a:rPr lang="el" sz="3000" dirty="0"/>
              <a:t>Αντιστοίχιση ταξινόμησης</a:t>
            </a:r>
            <a:endParaRPr lang="en-US" sz="3000" dirty="0">
              <a:solidFill>
                <a:srgbClr val="4C4C4D"/>
              </a:solidFill>
              <a:latin typeface="Arial"/>
              <a:ea typeface="Arial"/>
              <a:cs typeface="Arial"/>
            </a:endParaRPr>
          </a:p>
          <a:p>
            <a:pPr marL="742950" lvl="1" indent="-285750">
              <a:buSzPts val="1800"/>
              <a:buFont typeface="Wingdings" panose="05000000000000000000" pitchFamily="2" charset="2"/>
              <a:buChar char="ü"/>
            </a:pPr>
            <a:r>
              <a:rPr lang="el" sz="3000" dirty="0"/>
              <a:t>Επίπεδο προστασίας που αντικατοπτρίζει την ταξινόμησή του</a:t>
            </a:r>
          </a:p>
          <a:p>
            <a:pPr marL="742950" lvl="1" indent="-285750">
              <a:buSzPts val="1800"/>
              <a:buFont typeface="Wingdings" panose="05000000000000000000" pitchFamily="2" charset="2"/>
              <a:buChar char="ü"/>
            </a:pPr>
            <a:r>
              <a:rPr lang="el" sz="3000" dirty="0"/>
              <a:t>δείκτης ακεραιότητας, </a:t>
            </a:r>
          </a:p>
          <a:p>
            <a:pPr marL="742950" lvl="1" indent="-285750">
              <a:buSzPts val="1800"/>
              <a:buFont typeface="Wingdings" panose="05000000000000000000" pitchFamily="2" charset="2"/>
              <a:buChar char="ü"/>
            </a:pPr>
            <a:r>
              <a:rPr lang="el" sz="3000" dirty="0"/>
              <a:t>Διαθεσιμότητα και εμπιστευτικότητα</a:t>
            </a:r>
          </a:p>
          <a:p>
            <a:pPr marL="285750" indent="-285750">
              <a:buSzPts val="1800"/>
            </a:pPr>
            <a:endParaRPr lang="en-GB" sz="1800" dirty="0"/>
          </a:p>
          <a:p>
            <a:pPr marL="228600" indent="-114300">
              <a:buSzPts val="1800"/>
            </a:pPr>
            <a:endParaRPr lang="en-GB" sz="1800" dirty="0"/>
          </a:p>
          <a:p>
            <a:pPr marL="228600" indent="-114300">
              <a:buSzPts val="1800"/>
            </a:pPr>
            <a:endParaRPr lang="en-GB" sz="1800" dirty="0"/>
          </a:p>
          <a:p>
            <a:pPr lvl="2">
              <a:buSzPts val="1800"/>
            </a:pPr>
            <a:endParaRPr lang="en-GB" sz="1800" dirty="0"/>
          </a:p>
        </p:txBody>
      </p:sp>
      <p:pic>
        <p:nvPicPr>
          <p:cNvPr id="6" name="Picture 5">
            <a:extLst>
              <a:ext uri="{FF2B5EF4-FFF2-40B4-BE49-F238E27FC236}">
                <a16:creationId xmlns:a16="http://schemas.microsoft.com/office/drawing/2014/main" id="{86AD1995-5B6A-1357-6241-355854043EDD}"/>
              </a:ext>
            </a:extLst>
          </p:cNvPr>
          <p:cNvPicPr>
            <a:picLocks noChangeAspect="1"/>
          </p:cNvPicPr>
          <p:nvPr/>
        </p:nvPicPr>
        <p:blipFill>
          <a:blip r:embed="rId3"/>
          <a:stretch>
            <a:fillRect/>
          </a:stretch>
        </p:blipFill>
        <p:spPr>
          <a:xfrm>
            <a:off x="9465262" y="5984469"/>
            <a:ext cx="1530000" cy="612000"/>
          </a:xfrm>
          <a:prstGeom prst="rect">
            <a:avLst/>
          </a:prstGeom>
        </p:spPr>
      </p:pic>
      <p:sp>
        <p:nvSpPr>
          <p:cNvPr id="7" name="TextBox 6">
            <a:extLst>
              <a:ext uri="{FF2B5EF4-FFF2-40B4-BE49-F238E27FC236}">
                <a16:creationId xmlns:a16="http://schemas.microsoft.com/office/drawing/2014/main" id="{7E50A181-E2F8-2694-48EC-FE5B2D8736D5}"/>
              </a:ext>
            </a:extLst>
          </p:cNvPr>
          <p:cNvSpPr txBox="1"/>
          <p:nvPr/>
        </p:nvSpPr>
        <p:spPr>
          <a:xfrm>
            <a:off x="11240005" y="6228294"/>
            <a:ext cx="385938" cy="307777"/>
          </a:xfrm>
          <a:prstGeom prst="rect">
            <a:avLst/>
          </a:prstGeom>
          <a:noFill/>
        </p:spPr>
        <p:txBody>
          <a:bodyPr wrap="square" rtlCol="0">
            <a:spAutoFit/>
          </a:bodyPr>
          <a:lstStyle/>
          <a:p>
            <a:r>
              <a:rPr lang="el" sz="1400"/>
              <a:t>12</a:t>
            </a:r>
          </a:p>
        </p:txBody>
      </p:sp>
    </p:spTree>
    <p:extLst>
      <p:ext uri="{BB962C8B-B14F-4D97-AF65-F5344CB8AC3E}">
        <p14:creationId xmlns:p14="http://schemas.microsoft.com/office/powerpoint/2010/main" val="3088103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hape 224">
            <a:extLst>
              <a:ext uri="{FF2B5EF4-FFF2-40B4-BE49-F238E27FC236}">
                <a16:creationId xmlns:a16="http://schemas.microsoft.com/office/drawing/2014/main" id="{DEDCF6E7-0EE9-AE88-694F-F7FEE20BE357}"/>
              </a:ext>
            </a:extLst>
          </p:cNvPr>
          <p:cNvSpPr txBox="1">
            <a:spLocks/>
          </p:cNvSpPr>
          <p:nvPr/>
        </p:nvSpPr>
        <p:spPr>
          <a:xfrm>
            <a:off x="564951" y="766083"/>
            <a:ext cx="10356395" cy="4351338"/>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
                <a:schemeClr val="tx1"/>
              </a:buClr>
              <a:buSzPts val="1800"/>
              <a:buFont typeface="Wingdings" panose="05000000000000000000" pitchFamily="2" charset="2"/>
              <a:buChar char="ü"/>
              <a:tabLst/>
              <a:defRPr/>
            </a:pPr>
            <a:r>
              <a:rPr kumimoji="0" lang="el" sz="3000" b="0" i="0" u="none" strike="noStrike" kern="1200" cap="none" spc="0" normalizeH="0" baseline="0" noProof="0" dirty="0">
                <a:ln>
                  <a:noFill/>
                </a:ln>
                <a:solidFill>
                  <a:srgbClr val="4C4C4D"/>
                </a:solidFill>
                <a:effectLst/>
                <a:uLnTx/>
                <a:uFillTx/>
                <a:latin typeface="Nutmeg Headline Book" charset="0"/>
              </a:rPr>
              <a:t>Το όνομα και τα στοιχεία επικοινωνίας του υπεύθυνου επεξεργασίας. Κατά περίπτωση, τον από κοινού υπεύθυνο επεξεργασίας, τον εκπρόσωπο του υπευθύνου επεξεργασίας και τον υπεύθυνο προστασίας δεδομένων·</a:t>
            </a:r>
            <a:endParaRPr kumimoji="0" lang="en-US" sz="3000" b="0" i="0" u="none" strike="noStrike" kern="1200" cap="none" spc="0" normalizeH="0" baseline="0" noProof="0" dirty="0">
              <a:ln>
                <a:noFill/>
              </a:ln>
              <a:solidFill>
                <a:srgbClr val="4C4C4D"/>
              </a:solidFill>
              <a:effectLst/>
              <a:uLnTx/>
              <a:uFillTx/>
              <a:latin typeface="Nutmeg Headline Book" charset="0"/>
            </a:endParaRPr>
          </a:p>
          <a:p>
            <a:pPr marL="457200" marR="0" lvl="0" indent="-457200" algn="l" defTabSz="914400" rtl="0" eaLnBrk="1" fontAlgn="auto" latinLnBrk="0" hangingPunct="1">
              <a:lnSpc>
                <a:spcPct val="100000"/>
              </a:lnSpc>
              <a:spcBef>
                <a:spcPts val="0"/>
              </a:spcBef>
              <a:spcAft>
                <a:spcPts val="0"/>
              </a:spcAft>
              <a:buClr>
                <a:schemeClr val="tx1"/>
              </a:buClr>
              <a:buSzPts val="1800"/>
              <a:buFont typeface="Wingdings" panose="05000000000000000000" pitchFamily="2" charset="2"/>
              <a:buChar char="ü"/>
              <a:tabLst/>
              <a:defRPr/>
            </a:pPr>
            <a:r>
              <a:rPr kumimoji="0" lang="el" sz="3000" b="0" i="0" u="none" strike="noStrike" kern="1200" cap="none" spc="0" normalizeH="0" baseline="0" noProof="0" dirty="0">
                <a:ln>
                  <a:noFill/>
                </a:ln>
                <a:solidFill>
                  <a:srgbClr val="4C4C4D"/>
                </a:solidFill>
                <a:effectLst/>
                <a:uLnTx/>
                <a:uFillTx/>
                <a:latin typeface="Nutmeg Headline Book" charset="0"/>
              </a:rPr>
              <a:t>Τους σκοπούς της επεξεργασίας.</a:t>
            </a:r>
            <a:endParaRPr kumimoji="0" lang="en-US" sz="3000" b="0" i="0" u="none" strike="noStrike" kern="1200" cap="none" spc="0" normalizeH="0" baseline="0" noProof="0" dirty="0">
              <a:ln>
                <a:noFill/>
              </a:ln>
              <a:solidFill>
                <a:srgbClr val="4C4C4D"/>
              </a:solidFill>
              <a:effectLst/>
              <a:uLnTx/>
              <a:uFillTx/>
              <a:latin typeface="Arial"/>
              <a:ea typeface="Arial"/>
              <a:cs typeface="Arial"/>
            </a:endParaRPr>
          </a:p>
          <a:p>
            <a:pPr marL="457200" marR="0" lvl="0" indent="-457200" algn="l" defTabSz="914400" rtl="0" eaLnBrk="1" fontAlgn="auto" latinLnBrk="0" hangingPunct="1">
              <a:lnSpc>
                <a:spcPct val="100000"/>
              </a:lnSpc>
              <a:spcBef>
                <a:spcPts val="0"/>
              </a:spcBef>
              <a:spcAft>
                <a:spcPts val="0"/>
              </a:spcAft>
              <a:buClr>
                <a:schemeClr val="tx1"/>
              </a:buClr>
              <a:buSzPts val="1800"/>
              <a:buFont typeface="Wingdings" panose="05000000000000000000" pitchFamily="2" charset="2"/>
              <a:buChar char="ü"/>
              <a:tabLst/>
              <a:defRPr/>
            </a:pPr>
            <a:r>
              <a:rPr lang="el" sz="3000" cap="none" spc="0" dirty="0">
                <a:solidFill>
                  <a:srgbClr val="4C4C4D"/>
                </a:solidFill>
                <a:latin typeface="Nutmeg Headline Book" charset="0"/>
              </a:rPr>
              <a:t>Π</a:t>
            </a:r>
            <a:r>
              <a:rPr kumimoji="0" lang="el" sz="3000" b="0" i="0" u="none" strike="noStrike" kern="1200" cap="none" spc="0" normalizeH="0" baseline="0" noProof="0" dirty="0">
                <a:ln>
                  <a:noFill/>
                </a:ln>
                <a:solidFill>
                  <a:srgbClr val="4C4C4D"/>
                </a:solidFill>
                <a:effectLst/>
                <a:uLnTx/>
                <a:uFillTx/>
                <a:latin typeface="Nutmeg Headline Book" charset="0"/>
              </a:rPr>
              <a:t>εριγραφή των κατηγοριών των υποκειμένων των δεδομένων και των κατηγοριών δεδομένων προσωπικού χαρακτήρα·</a:t>
            </a:r>
            <a:endParaRPr kumimoji="0" lang="en-US" sz="3000" b="0" i="0" u="none" strike="noStrike" kern="1200" cap="none" spc="0" normalizeH="0" baseline="0" noProof="0" dirty="0">
              <a:ln>
                <a:noFill/>
              </a:ln>
              <a:solidFill>
                <a:srgbClr val="4C4C4D"/>
              </a:solidFill>
              <a:effectLst/>
              <a:uLnTx/>
              <a:uFillTx/>
              <a:latin typeface="Arial"/>
              <a:ea typeface="Arial"/>
              <a:cs typeface="Arial"/>
            </a:endParaRPr>
          </a:p>
          <a:p>
            <a:pPr marL="457200" marR="0" lvl="0" indent="-457200" algn="l" defTabSz="914400" rtl="0" eaLnBrk="1" fontAlgn="auto" latinLnBrk="0" hangingPunct="1">
              <a:lnSpc>
                <a:spcPct val="100000"/>
              </a:lnSpc>
              <a:spcBef>
                <a:spcPts val="0"/>
              </a:spcBef>
              <a:spcAft>
                <a:spcPts val="0"/>
              </a:spcAft>
              <a:buClr>
                <a:schemeClr val="tx1"/>
              </a:buClr>
              <a:buSzPts val="1800"/>
              <a:buFont typeface="Wingdings" panose="05000000000000000000" pitchFamily="2" charset="2"/>
              <a:buChar char="ü"/>
              <a:tabLst/>
              <a:defRPr/>
            </a:pPr>
            <a:r>
              <a:rPr lang="el" sz="3000" cap="none" spc="0" dirty="0">
                <a:solidFill>
                  <a:srgbClr val="4C4C4D"/>
                </a:solidFill>
                <a:latin typeface="Nutmeg Headline Book" charset="0"/>
              </a:rPr>
              <a:t>Τ</a:t>
            </a:r>
            <a:r>
              <a:rPr kumimoji="0" lang="el" sz="3000" b="0" i="0" u="none" strike="noStrike" kern="1200" cap="none" spc="0" normalizeH="0" baseline="0" noProof="0" dirty="0">
                <a:ln>
                  <a:noFill/>
                </a:ln>
                <a:solidFill>
                  <a:srgbClr val="4C4C4D"/>
                </a:solidFill>
                <a:effectLst/>
                <a:uLnTx/>
                <a:uFillTx/>
                <a:latin typeface="Nutmeg Headline Book" charset="0"/>
              </a:rPr>
              <a:t>ις κατηγορίες αποδεκτών στους οποίους έχουν γνωστοποιηθεί ή πρόκειται να αποκαλυφθούν τα δεδομένα προσωπικού χαρακτήρα, συμπεριλαμβανομένων των αποδεκτών σε τρίτες χώρες ή διεθνείς οργανισμούς·</a:t>
            </a:r>
            <a:endParaRPr kumimoji="0" lang="en-GB" sz="3000" b="0" i="0" u="none" strike="noStrike" kern="1200" cap="none" spc="0" normalizeH="0" baseline="0" noProof="0" dirty="0">
              <a:ln>
                <a:noFill/>
              </a:ln>
              <a:solidFill>
                <a:prstClr val="black"/>
              </a:solidFill>
              <a:effectLst/>
              <a:uLnTx/>
              <a:uFillTx/>
              <a:latin typeface="Nutmeg Headline Book" charset="0"/>
            </a:endParaRPr>
          </a:p>
          <a:p>
            <a:pPr marL="285750" indent="-285750">
              <a:lnSpc>
                <a:spcPct val="90000"/>
              </a:lnSpc>
              <a:buClr>
                <a:schemeClr val="tx1"/>
              </a:buClr>
              <a:buSzPts val="1800"/>
              <a:buFont typeface="Wingdings" panose="05000000000000000000" pitchFamily="2" charset="2"/>
              <a:buChar char="ü"/>
            </a:pPr>
            <a:endParaRPr lang="en-GB" sz="1800" dirty="0"/>
          </a:p>
          <a:p>
            <a:pPr marL="400050" indent="-285750">
              <a:buClr>
                <a:schemeClr val="tx1"/>
              </a:buClr>
              <a:buSzPts val="1800"/>
              <a:buFont typeface="Wingdings" panose="05000000000000000000" pitchFamily="2" charset="2"/>
              <a:buChar char="ü"/>
            </a:pPr>
            <a:endParaRPr lang="en-GB" sz="1800" dirty="0"/>
          </a:p>
          <a:p>
            <a:pPr marL="400050" indent="-285750">
              <a:buClr>
                <a:schemeClr val="tx1"/>
              </a:buClr>
              <a:buSzPts val="1800"/>
              <a:buFont typeface="Wingdings" panose="05000000000000000000" pitchFamily="2" charset="2"/>
              <a:buChar char="ü"/>
            </a:pPr>
            <a:endParaRPr lang="en-GB" sz="1800" dirty="0"/>
          </a:p>
          <a:p>
            <a:pPr marL="1200150" lvl="2" indent="-285750">
              <a:buClr>
                <a:schemeClr val="tx1"/>
              </a:buClr>
              <a:buSzPts val="1800"/>
              <a:buFont typeface="Wingdings" panose="05000000000000000000" pitchFamily="2" charset="2"/>
              <a:buChar char="ü"/>
            </a:pPr>
            <a:endParaRPr lang="en-GB" sz="1800" dirty="0"/>
          </a:p>
        </p:txBody>
      </p:sp>
      <p:pic>
        <p:nvPicPr>
          <p:cNvPr id="5" name="Picture 4">
            <a:extLst>
              <a:ext uri="{FF2B5EF4-FFF2-40B4-BE49-F238E27FC236}">
                <a16:creationId xmlns:a16="http://schemas.microsoft.com/office/drawing/2014/main" id="{3A83E214-BA86-5D8B-21D7-8FC5E472E009}"/>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6" name="TextBox 5">
            <a:extLst>
              <a:ext uri="{FF2B5EF4-FFF2-40B4-BE49-F238E27FC236}">
                <a16:creationId xmlns:a16="http://schemas.microsoft.com/office/drawing/2014/main" id="{B2E3848C-B4E6-81C2-2DA7-48D48F7C37A3}"/>
              </a:ext>
            </a:extLst>
          </p:cNvPr>
          <p:cNvSpPr txBox="1"/>
          <p:nvPr/>
        </p:nvSpPr>
        <p:spPr>
          <a:xfrm>
            <a:off x="10728377" y="6322550"/>
            <a:ext cx="385938" cy="307777"/>
          </a:xfrm>
          <a:prstGeom prst="rect">
            <a:avLst/>
          </a:prstGeom>
          <a:noFill/>
        </p:spPr>
        <p:txBody>
          <a:bodyPr wrap="square" rtlCol="0">
            <a:spAutoFit/>
          </a:bodyPr>
          <a:lstStyle/>
          <a:p>
            <a:r>
              <a:rPr lang="el" sz="1400"/>
              <a:t>13</a:t>
            </a:r>
          </a:p>
        </p:txBody>
      </p:sp>
    </p:spTree>
    <p:extLst>
      <p:ext uri="{BB962C8B-B14F-4D97-AF65-F5344CB8AC3E}">
        <p14:creationId xmlns:p14="http://schemas.microsoft.com/office/powerpoint/2010/main" val="2857561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526CAF32-7BE4-4D5F-C295-F8D5B2EEA3F6}"/>
              </a:ext>
            </a:extLst>
          </p:cNvPr>
          <p:cNvGraphicFramePr>
            <a:graphicFrameLocks/>
          </p:cNvGraphicFramePr>
          <p:nvPr>
            <p:extLst>
              <p:ext uri="{D42A27DB-BD31-4B8C-83A1-F6EECF244321}">
                <p14:modId xmlns:p14="http://schemas.microsoft.com/office/powerpoint/2010/main" val="3985794292"/>
              </p:ext>
            </p:extLst>
          </p:nvPr>
        </p:nvGraphicFramePr>
        <p:xfrm>
          <a:off x="826313" y="977112"/>
          <a:ext cx="10095033" cy="4232402"/>
        </p:xfrm>
        <a:graphic>
          <a:graphicData uri="http://schemas.openxmlformats.org/drawingml/2006/table">
            <a:tbl>
              <a:tblPr firstRow="1" bandRow="1">
                <a:tableStyleId>{21E4AEA4-8DFA-4A89-87EB-49C32662AFE0}</a:tableStyleId>
              </a:tblPr>
              <a:tblGrid>
                <a:gridCol w="3102428">
                  <a:extLst>
                    <a:ext uri="{9D8B030D-6E8A-4147-A177-3AD203B41FA5}">
                      <a16:colId xmlns:a16="http://schemas.microsoft.com/office/drawing/2014/main" val="2871758151"/>
                    </a:ext>
                  </a:extLst>
                </a:gridCol>
                <a:gridCol w="6992605">
                  <a:extLst>
                    <a:ext uri="{9D8B030D-6E8A-4147-A177-3AD203B41FA5}">
                      <a16:colId xmlns:a16="http://schemas.microsoft.com/office/drawing/2014/main" val="3429084638"/>
                    </a:ext>
                  </a:extLst>
                </a:gridCol>
              </a:tblGrid>
              <a:tr h="414703">
                <a:tc>
                  <a:txBody>
                    <a:bodyPr/>
                    <a:lstStyle/>
                    <a:p>
                      <a:pPr algn="ctr">
                        <a:lnSpc>
                          <a:spcPct val="150000"/>
                        </a:lnSpc>
                      </a:pPr>
                      <a:r>
                        <a:rPr lang="el" sz="1600" dirty="0"/>
                        <a:t>Τύπος μητρώου</a:t>
                      </a:r>
                      <a:endParaRPr lang="en-GB" sz="1600" dirty="0">
                        <a:latin typeface="Nutmeg Light" panose="00000300000000000000" pitchFamily="50" charset="0"/>
                      </a:endParaRPr>
                    </a:p>
                  </a:txBody>
                  <a:tcPr/>
                </a:tc>
                <a:tc>
                  <a:txBody>
                    <a:bodyPr/>
                    <a:lstStyle/>
                    <a:p>
                      <a:pPr algn="ctr">
                        <a:lnSpc>
                          <a:spcPct val="150000"/>
                        </a:lnSpc>
                      </a:pPr>
                      <a:r>
                        <a:rPr lang="el" sz="1600">
                          <a:latin typeface="Nutmeg Light" panose="00000300000000000000" pitchFamily="50" charset="0"/>
                        </a:rPr>
                        <a:t>Τι θεωρείται αυτός ο τύπος περιουσιακού στοιχείου;</a:t>
                      </a:r>
                    </a:p>
                  </a:txBody>
                  <a:tcPr/>
                </a:tc>
                <a:extLst>
                  <a:ext uri="{0D108BD9-81ED-4DB2-BD59-A6C34878D82A}">
                    <a16:rowId xmlns:a16="http://schemas.microsoft.com/office/drawing/2014/main" val="3915273225"/>
                  </a:ext>
                </a:extLst>
              </a:tr>
              <a:tr h="567771">
                <a:tc>
                  <a:txBody>
                    <a:bodyPr/>
                    <a:lstStyle/>
                    <a:p>
                      <a:pPr algn="ctr">
                        <a:lnSpc>
                          <a:spcPct val="150000"/>
                        </a:lnSpc>
                      </a:pPr>
                      <a:r>
                        <a:rPr lang="el" sz="1600"/>
                        <a:t>Μητρώο περιουσιακών στοιχείων (AR)</a:t>
                      </a:r>
                      <a:endParaRPr lang="en-GB" sz="1600">
                        <a:latin typeface="Nutmeg Light" panose="00000300000000000000" pitchFamily="50" charset="0"/>
                      </a:endParaRPr>
                    </a:p>
                  </a:txBody>
                  <a:tcPr/>
                </a:tc>
                <a:tc>
                  <a:txBody>
                    <a:bodyPr/>
                    <a:lstStyle/>
                    <a:p>
                      <a:pPr marL="457200" lvl="0" indent="-279400" algn="ctr" rtl="0">
                        <a:lnSpc>
                          <a:spcPct val="150000"/>
                        </a:lnSpc>
                        <a:spcBef>
                          <a:spcPts val="0"/>
                        </a:spcBef>
                        <a:spcAft>
                          <a:spcPts val="0"/>
                        </a:spcAft>
                        <a:buSzPts val="800"/>
                        <a:buChar char="●"/>
                      </a:pPr>
                      <a:r>
                        <a:rPr lang="el" sz="1600"/>
                        <a:t>Πάγια</a:t>
                      </a:r>
                    </a:p>
                    <a:p>
                      <a:pPr marL="457200" lvl="0" indent="-279400" algn="ctr" rtl="0">
                        <a:lnSpc>
                          <a:spcPct val="150000"/>
                        </a:lnSpc>
                        <a:spcBef>
                          <a:spcPts val="0"/>
                        </a:spcBef>
                        <a:spcAft>
                          <a:spcPts val="0"/>
                        </a:spcAft>
                        <a:buSzPts val="800"/>
                        <a:buChar char="●"/>
                      </a:pPr>
                      <a:r>
                        <a:rPr lang="el" sz="1600"/>
                        <a:t>Περιορισμένες πληροφορίες σχετικά με τα δεδομένα που περιέχονται</a:t>
                      </a:r>
                      <a:endParaRPr lang="en-GB" sz="1600">
                        <a:latin typeface="Nutmeg Light" panose="00000300000000000000" pitchFamily="50" charset="0"/>
                      </a:endParaRPr>
                    </a:p>
                  </a:txBody>
                  <a:tcPr/>
                </a:tc>
                <a:extLst>
                  <a:ext uri="{0D108BD9-81ED-4DB2-BD59-A6C34878D82A}">
                    <a16:rowId xmlns:a16="http://schemas.microsoft.com/office/drawing/2014/main" val="1153622829"/>
                  </a:ext>
                </a:extLst>
              </a:tr>
              <a:tr h="912348">
                <a:tc>
                  <a:txBody>
                    <a:bodyPr/>
                    <a:lstStyle/>
                    <a:p>
                      <a:pPr algn="ctr">
                        <a:lnSpc>
                          <a:spcPct val="150000"/>
                        </a:lnSpc>
                      </a:pPr>
                      <a:r>
                        <a:rPr lang="el" sz="1600"/>
                        <a:t>Μητρώο περιουσιακών στοιχείων πληροφοριών (IAR)</a:t>
                      </a:r>
                      <a:endParaRPr lang="en-GB" sz="1600">
                        <a:latin typeface="Nutmeg Light" panose="00000300000000000000" pitchFamily="50" charset="0"/>
                      </a:endParaRPr>
                    </a:p>
                  </a:txBody>
                  <a:tcPr/>
                </a:tc>
                <a:tc>
                  <a:txBody>
                    <a:bodyPr/>
                    <a:lstStyle/>
                    <a:p>
                      <a:pPr marL="457200" lvl="0" indent="-279400" algn="ctr" rtl="0">
                        <a:lnSpc>
                          <a:spcPct val="150000"/>
                        </a:lnSpc>
                        <a:spcBef>
                          <a:spcPts val="0"/>
                        </a:spcBef>
                        <a:spcAft>
                          <a:spcPts val="0"/>
                        </a:spcAft>
                        <a:buSzPts val="800"/>
                        <a:buChar char="●"/>
                      </a:pPr>
                      <a:r>
                        <a:rPr lang="el" sz="1600"/>
                        <a:t>Προσωπικά ή εμπορικά</a:t>
                      </a:r>
                    </a:p>
                    <a:p>
                      <a:pPr marL="457200" lvl="0" indent="-279400" algn="ctr" rtl="0">
                        <a:lnSpc>
                          <a:spcPct val="150000"/>
                        </a:lnSpc>
                        <a:spcBef>
                          <a:spcPts val="0"/>
                        </a:spcBef>
                        <a:spcAft>
                          <a:spcPts val="0"/>
                        </a:spcAft>
                        <a:buSzPts val="800"/>
                        <a:buChar char="●"/>
                      </a:pPr>
                      <a:r>
                        <a:rPr lang="el" sz="1600"/>
                        <a:t>Πληροφορίες σχετικά με τη μορφή</a:t>
                      </a:r>
                    </a:p>
                    <a:p>
                      <a:pPr marL="457200" lvl="0" indent="-279400" algn="ctr" rtl="0">
                        <a:lnSpc>
                          <a:spcPct val="150000"/>
                        </a:lnSpc>
                        <a:spcBef>
                          <a:spcPts val="0"/>
                        </a:spcBef>
                        <a:spcAft>
                          <a:spcPts val="0"/>
                        </a:spcAft>
                        <a:buSzPts val="800"/>
                        <a:buChar char="●"/>
                      </a:pPr>
                      <a:r>
                        <a:rPr lang="el" sz="1600"/>
                        <a:t>Τοποθεσία και εμπιστευτικότητα </a:t>
                      </a:r>
                      <a:endParaRPr lang="en-GB" sz="1600">
                        <a:latin typeface="Nutmeg Light" panose="00000300000000000000" pitchFamily="50" charset="0"/>
                      </a:endParaRPr>
                    </a:p>
                  </a:txBody>
                  <a:tcPr/>
                </a:tc>
                <a:extLst>
                  <a:ext uri="{0D108BD9-81ED-4DB2-BD59-A6C34878D82A}">
                    <a16:rowId xmlns:a16="http://schemas.microsoft.com/office/drawing/2014/main" val="3256980443"/>
                  </a:ext>
                </a:extLst>
              </a:tr>
              <a:tr h="903843">
                <a:tc>
                  <a:txBody>
                    <a:bodyPr/>
                    <a:lstStyle/>
                    <a:p>
                      <a:pPr algn="ctr">
                        <a:lnSpc>
                          <a:spcPct val="150000"/>
                        </a:lnSpc>
                      </a:pPr>
                      <a:r>
                        <a:rPr lang="el" sz="1600"/>
                        <a:t>Μητρώο επεξεργασίας δεδομένων (DPR)</a:t>
                      </a:r>
                      <a:endParaRPr lang="en-GB" sz="1600">
                        <a:latin typeface="Nutmeg Light" panose="00000300000000000000" pitchFamily="50" charset="0"/>
                      </a:endParaRPr>
                    </a:p>
                  </a:txBody>
                  <a:tcPr/>
                </a:tc>
                <a:tc>
                  <a:txBody>
                    <a:bodyPr/>
                    <a:lstStyle/>
                    <a:p>
                      <a:pPr marL="457200" lvl="0" indent="-279400" algn="ctr" rtl="0">
                        <a:lnSpc>
                          <a:spcPct val="150000"/>
                        </a:lnSpc>
                        <a:spcBef>
                          <a:spcPts val="0"/>
                        </a:spcBef>
                        <a:spcAft>
                          <a:spcPts val="0"/>
                        </a:spcAft>
                        <a:buSzPts val="800"/>
                        <a:buChar char="●"/>
                      </a:pPr>
                      <a:r>
                        <a:rPr lang="el" sz="1600" dirty="0"/>
                        <a:t>Λεπτομερές αρχείο των προσωπικών δεδομένων που υποβάλλονται σε επεξεργασία </a:t>
                      </a:r>
                    </a:p>
                    <a:p>
                      <a:pPr marL="457200" lvl="0" indent="-279400" algn="ctr" rtl="0">
                        <a:lnSpc>
                          <a:spcPct val="150000"/>
                        </a:lnSpc>
                        <a:spcBef>
                          <a:spcPts val="0"/>
                        </a:spcBef>
                        <a:spcAft>
                          <a:spcPts val="0"/>
                        </a:spcAft>
                        <a:buSzPts val="800"/>
                        <a:buChar char="●"/>
                      </a:pPr>
                      <a:r>
                        <a:rPr lang="el" sz="1600" dirty="0"/>
                        <a:t>Τι, πότε, πώς, νομικός σκοπός, μορφή, έλεγχοι, ασφάλεια, διατήρηση</a:t>
                      </a:r>
                      <a:endParaRPr lang="en-GB" sz="1600" dirty="0">
                        <a:latin typeface="Nutmeg Light" panose="00000300000000000000" pitchFamily="50" charset="0"/>
                      </a:endParaRPr>
                    </a:p>
                  </a:txBody>
                  <a:tcPr/>
                </a:tc>
                <a:extLst>
                  <a:ext uri="{0D108BD9-81ED-4DB2-BD59-A6C34878D82A}">
                    <a16:rowId xmlns:a16="http://schemas.microsoft.com/office/drawing/2014/main" val="3656628050"/>
                  </a:ext>
                </a:extLst>
              </a:tr>
            </a:tbl>
          </a:graphicData>
        </a:graphic>
      </p:graphicFrame>
      <p:pic>
        <p:nvPicPr>
          <p:cNvPr id="5" name="Picture 4">
            <a:extLst>
              <a:ext uri="{FF2B5EF4-FFF2-40B4-BE49-F238E27FC236}">
                <a16:creationId xmlns:a16="http://schemas.microsoft.com/office/drawing/2014/main" id="{F4E71506-4BA4-AF5A-80AA-43874251313E}"/>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6" name="TextBox 5">
            <a:extLst>
              <a:ext uri="{FF2B5EF4-FFF2-40B4-BE49-F238E27FC236}">
                <a16:creationId xmlns:a16="http://schemas.microsoft.com/office/drawing/2014/main" id="{1FC1E6F0-EEB5-98A6-8EF1-DBE9550BD9D6}"/>
              </a:ext>
            </a:extLst>
          </p:cNvPr>
          <p:cNvSpPr txBox="1"/>
          <p:nvPr/>
        </p:nvSpPr>
        <p:spPr>
          <a:xfrm>
            <a:off x="10728377" y="6322550"/>
            <a:ext cx="385938" cy="307777"/>
          </a:xfrm>
          <a:prstGeom prst="rect">
            <a:avLst/>
          </a:prstGeom>
          <a:noFill/>
        </p:spPr>
        <p:txBody>
          <a:bodyPr wrap="square" rtlCol="0">
            <a:spAutoFit/>
          </a:bodyPr>
          <a:lstStyle/>
          <a:p>
            <a:r>
              <a:rPr lang="el" sz="1400"/>
              <a:t>14</a:t>
            </a:r>
          </a:p>
        </p:txBody>
      </p:sp>
    </p:spTree>
    <p:extLst>
      <p:ext uri="{BB962C8B-B14F-4D97-AF65-F5344CB8AC3E}">
        <p14:creationId xmlns:p14="http://schemas.microsoft.com/office/powerpoint/2010/main" val="2204547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CA9A739-49AB-9867-F056-1B82D30034B3}"/>
              </a:ext>
            </a:extLst>
          </p:cNvPr>
          <p:cNvGraphicFramePr/>
          <p:nvPr>
            <p:extLst>
              <p:ext uri="{D42A27DB-BD31-4B8C-83A1-F6EECF244321}">
                <p14:modId xmlns:p14="http://schemas.microsoft.com/office/powerpoint/2010/main" val="1587631579"/>
              </p:ext>
            </p:extLst>
          </p:nvPr>
        </p:nvGraphicFramePr>
        <p:xfrm>
          <a:off x="1240971" y="250371"/>
          <a:ext cx="9622972" cy="5889172"/>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a:extLst>
              <a:ext uri="{FF2B5EF4-FFF2-40B4-BE49-F238E27FC236}">
                <a16:creationId xmlns:a16="http://schemas.microsoft.com/office/drawing/2014/main" id="{1D44B475-776A-6FA6-2142-73957CAE7205}"/>
              </a:ext>
            </a:extLst>
          </p:cNvPr>
          <p:cNvSpPr txBox="1">
            <a:spLocks/>
          </p:cNvSpPr>
          <p:nvPr/>
        </p:nvSpPr>
        <p:spPr>
          <a:xfrm>
            <a:off x="802864" y="1347713"/>
            <a:ext cx="3279432" cy="339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 sz="2000" b="1" dirty="0">
                <a:solidFill>
                  <a:srgbClr val="FF585D"/>
                </a:solidFill>
                <a:latin typeface="Nutmeg Light" panose="00000300000000000000" pitchFamily="50" charset="0"/>
              </a:rPr>
              <a:t>Αποτελέσματα έρευνας GDPR Νοεμβρίου 2017</a:t>
            </a:r>
            <a:r>
              <a:rPr lang="el" sz="2000" b="1" dirty="0">
                <a:latin typeface="Nutmeg Light" panose="00000300000000000000" pitchFamily="50" charset="0"/>
              </a:rPr>
              <a:t> </a:t>
            </a:r>
          </a:p>
          <a:p>
            <a:pPr marL="0" indent="0">
              <a:buFont typeface="Arial" panose="020B0604020202020204" pitchFamily="34" charset="0"/>
              <a:buNone/>
            </a:pPr>
            <a:endParaRPr lang="en-GB" sz="2000" b="1" dirty="0"/>
          </a:p>
          <a:p>
            <a:pPr marL="0" indent="0">
              <a:buFont typeface="Arial" panose="020B0604020202020204" pitchFamily="34" charset="0"/>
              <a:buNone/>
            </a:pPr>
            <a:endParaRPr lang="en-GB" sz="2000" b="1" dirty="0"/>
          </a:p>
        </p:txBody>
      </p:sp>
      <p:pic>
        <p:nvPicPr>
          <p:cNvPr id="6" name="Picture 5">
            <a:extLst>
              <a:ext uri="{FF2B5EF4-FFF2-40B4-BE49-F238E27FC236}">
                <a16:creationId xmlns:a16="http://schemas.microsoft.com/office/drawing/2014/main" id="{61E608BB-EFB9-AFD3-7FA3-8C56CCA8585C}"/>
              </a:ext>
            </a:extLst>
          </p:cNvPr>
          <p:cNvPicPr>
            <a:picLocks noChangeAspect="1"/>
          </p:cNvPicPr>
          <p:nvPr/>
        </p:nvPicPr>
        <p:blipFill>
          <a:blip r:embed="rId4"/>
          <a:stretch>
            <a:fillRect/>
          </a:stretch>
        </p:blipFill>
        <p:spPr>
          <a:xfrm>
            <a:off x="8953634" y="6078725"/>
            <a:ext cx="1530000" cy="612000"/>
          </a:xfrm>
          <a:prstGeom prst="rect">
            <a:avLst/>
          </a:prstGeom>
        </p:spPr>
      </p:pic>
      <p:sp>
        <p:nvSpPr>
          <p:cNvPr id="7" name="TextBox 6">
            <a:extLst>
              <a:ext uri="{FF2B5EF4-FFF2-40B4-BE49-F238E27FC236}">
                <a16:creationId xmlns:a16="http://schemas.microsoft.com/office/drawing/2014/main" id="{DE822DB8-1F3F-4508-4F57-50B698EE7D34}"/>
              </a:ext>
            </a:extLst>
          </p:cNvPr>
          <p:cNvSpPr txBox="1"/>
          <p:nvPr/>
        </p:nvSpPr>
        <p:spPr>
          <a:xfrm>
            <a:off x="10728377" y="6322550"/>
            <a:ext cx="385938" cy="307777"/>
          </a:xfrm>
          <a:prstGeom prst="rect">
            <a:avLst/>
          </a:prstGeom>
          <a:noFill/>
        </p:spPr>
        <p:txBody>
          <a:bodyPr wrap="square" rtlCol="0">
            <a:spAutoFit/>
          </a:bodyPr>
          <a:lstStyle/>
          <a:p>
            <a:r>
              <a:rPr lang="el" sz="1400"/>
              <a:t>15</a:t>
            </a:r>
          </a:p>
        </p:txBody>
      </p:sp>
    </p:spTree>
    <p:extLst>
      <p:ext uri="{BB962C8B-B14F-4D97-AF65-F5344CB8AC3E}">
        <p14:creationId xmlns:p14="http://schemas.microsoft.com/office/powerpoint/2010/main" val="2562780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02CC946-3EA7-80DC-2F3A-32E7B0F42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01" y="333067"/>
            <a:ext cx="6625574" cy="5035437"/>
          </a:xfrm>
          <a:prstGeom prst="rect">
            <a:avLst/>
          </a:prstGeom>
        </p:spPr>
      </p:pic>
      <p:sp>
        <p:nvSpPr>
          <p:cNvPr id="6" name="Rectangle 5">
            <a:extLst>
              <a:ext uri="{FF2B5EF4-FFF2-40B4-BE49-F238E27FC236}">
                <a16:creationId xmlns:a16="http://schemas.microsoft.com/office/drawing/2014/main" id="{FF3D28B5-7AFC-8430-3279-A8D5942588BB}"/>
              </a:ext>
            </a:extLst>
          </p:cNvPr>
          <p:cNvSpPr/>
          <p:nvPr/>
        </p:nvSpPr>
        <p:spPr>
          <a:xfrm>
            <a:off x="7937771" y="1166842"/>
            <a:ext cx="4254229" cy="4524315"/>
          </a:xfrm>
          <a:prstGeom prst="rect">
            <a:avLst/>
          </a:prstGeom>
        </p:spPr>
        <p:txBody>
          <a:bodyPr wrap="square">
            <a:spAutoFit/>
          </a:bodyPr>
          <a:lstStyle/>
          <a:p>
            <a:r>
              <a:rPr lang="el" dirty="0">
                <a:solidFill>
                  <a:srgbClr val="4C4C4D"/>
                </a:solidFill>
                <a:latin typeface="Nutmeg Headline Book" panose="00000400000000000000" pitchFamily="50" charset="0"/>
              </a:rPr>
              <a:t>Οι εκτιμήσεις αντικτύπου σχετικά με την προστασία δεδομένων (DPIA) βοηθούν τους οργανισμούς να προσδιορίσουν τον αποτελεσματικότερο τρόπο συμμόρφωσης με τις υποχρεώσεις τους όσον αφορά την προστασία των δεδομένων και να ανταποκριθούν στις προσδοκίες των ατόμων όσον αφορά την προστασία της ιδιωτικής ζωής.</a:t>
            </a:r>
          </a:p>
          <a:p>
            <a:endParaRPr lang="en-GB" dirty="0">
              <a:solidFill>
                <a:srgbClr val="4C4C4D"/>
              </a:solidFill>
              <a:latin typeface="Nutmeg Headline Book" panose="00000400000000000000" pitchFamily="50" charset="0"/>
            </a:endParaRPr>
          </a:p>
          <a:p>
            <a:r>
              <a:rPr lang="el" dirty="0">
                <a:solidFill>
                  <a:srgbClr val="4C4C4D"/>
                </a:solidFill>
                <a:latin typeface="Nutmeg Headline Book" panose="00000400000000000000" pitchFamily="50" charset="0"/>
              </a:rPr>
              <a:t>Οι ΕΑΠΔ μπορούν να αποτελέσουν αναπόσπαστο μέρος της υιοθέτησης μιας προσέγγισης προστασίας της ιδιωτικής ζωής ήδη από τον σχεδιασμό.</a:t>
            </a:r>
            <a:br>
              <a:rPr lang="en-GB" dirty="0">
                <a:solidFill>
                  <a:srgbClr val="4C4C4D"/>
                </a:solidFill>
                <a:latin typeface="Nutmeg Headline Book" panose="00000400000000000000" pitchFamily="50" charset="0"/>
              </a:rPr>
            </a:br>
            <a:br>
              <a:rPr lang="en-GB" dirty="0">
                <a:solidFill>
                  <a:srgbClr val="4C4C4D"/>
                </a:solidFill>
                <a:latin typeface="Nutmeg Headline Book" panose="00000400000000000000" pitchFamily="50" charset="0"/>
              </a:rPr>
            </a:br>
            <a:r>
              <a:rPr lang="el" dirty="0">
                <a:solidFill>
                  <a:srgbClr val="4C4C4D"/>
                </a:solidFill>
                <a:latin typeface="Nutmeg Headline Book" panose="00000400000000000000" pitchFamily="50" charset="0"/>
              </a:rPr>
              <a:t>Ο ΓΚΠΔ καθορίζει τις περιστάσεις υπό τις οποίες πρέπει να διενεργείται ΕΑΠΔ.</a:t>
            </a:r>
          </a:p>
        </p:txBody>
      </p:sp>
      <p:pic>
        <p:nvPicPr>
          <p:cNvPr id="7" name="Picture 6">
            <a:extLst>
              <a:ext uri="{FF2B5EF4-FFF2-40B4-BE49-F238E27FC236}">
                <a16:creationId xmlns:a16="http://schemas.microsoft.com/office/drawing/2014/main" id="{0679BF43-C5B2-45B1-CBA6-81CA72A003ED}"/>
              </a:ext>
            </a:extLst>
          </p:cNvPr>
          <p:cNvPicPr>
            <a:picLocks noChangeAspect="1"/>
          </p:cNvPicPr>
          <p:nvPr/>
        </p:nvPicPr>
        <p:blipFill>
          <a:blip r:embed="rId4"/>
          <a:stretch>
            <a:fillRect/>
          </a:stretch>
        </p:blipFill>
        <p:spPr>
          <a:xfrm>
            <a:off x="8953634" y="6078725"/>
            <a:ext cx="1530000" cy="612000"/>
          </a:xfrm>
          <a:prstGeom prst="rect">
            <a:avLst/>
          </a:prstGeom>
        </p:spPr>
      </p:pic>
      <p:sp>
        <p:nvSpPr>
          <p:cNvPr id="8" name="TextBox 7">
            <a:extLst>
              <a:ext uri="{FF2B5EF4-FFF2-40B4-BE49-F238E27FC236}">
                <a16:creationId xmlns:a16="http://schemas.microsoft.com/office/drawing/2014/main" id="{9F90E011-DC97-7581-7EBD-C69AA3FA44C9}"/>
              </a:ext>
            </a:extLst>
          </p:cNvPr>
          <p:cNvSpPr txBox="1"/>
          <p:nvPr/>
        </p:nvSpPr>
        <p:spPr>
          <a:xfrm>
            <a:off x="10728377" y="6322550"/>
            <a:ext cx="385938" cy="307777"/>
          </a:xfrm>
          <a:prstGeom prst="rect">
            <a:avLst/>
          </a:prstGeom>
          <a:noFill/>
        </p:spPr>
        <p:txBody>
          <a:bodyPr wrap="square" rtlCol="0">
            <a:spAutoFit/>
          </a:bodyPr>
          <a:lstStyle/>
          <a:p>
            <a:r>
              <a:rPr lang="el" sz="1400"/>
              <a:t>16</a:t>
            </a:r>
          </a:p>
        </p:txBody>
      </p:sp>
      <p:sp>
        <p:nvSpPr>
          <p:cNvPr id="3" name="TextBox 2">
            <a:extLst>
              <a:ext uri="{FF2B5EF4-FFF2-40B4-BE49-F238E27FC236}">
                <a16:creationId xmlns:a16="http://schemas.microsoft.com/office/drawing/2014/main" id="{4CD519FA-8CDE-72CB-C5D1-C96428D760CC}"/>
              </a:ext>
            </a:extLst>
          </p:cNvPr>
          <p:cNvSpPr txBox="1"/>
          <p:nvPr/>
        </p:nvSpPr>
        <p:spPr>
          <a:xfrm>
            <a:off x="451501" y="5596810"/>
            <a:ext cx="6657975" cy="923330"/>
          </a:xfrm>
          <a:prstGeom prst="rect">
            <a:avLst/>
          </a:prstGeom>
          <a:noFill/>
        </p:spPr>
        <p:txBody>
          <a:bodyPr wrap="square" rtlCol="0">
            <a:spAutoFit/>
          </a:bodyPr>
          <a:lstStyle/>
          <a:p>
            <a:r>
              <a:rPr lang="el-GR" dirty="0"/>
              <a:t>Διαδικασία εκτίμησης επιπτώσεων στην ιδιωτικότητα (PIA): αναγνώριση αναγκών, ροών δεδομένων, κινδύνων, λύσεων και ενσωμάτωσή τους στο έργο.</a:t>
            </a:r>
            <a:endParaRPr lang="en-US" dirty="0"/>
          </a:p>
        </p:txBody>
      </p:sp>
    </p:spTree>
    <p:extLst>
      <p:ext uri="{BB962C8B-B14F-4D97-AF65-F5344CB8AC3E}">
        <p14:creationId xmlns:p14="http://schemas.microsoft.com/office/powerpoint/2010/main" val="3791501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F70C12-A986-DB35-1383-860ACB386768}"/>
              </a:ext>
            </a:extLst>
          </p:cNvPr>
          <p:cNvSpPr txBox="1">
            <a:spLocks/>
          </p:cNvSpPr>
          <p:nvPr/>
        </p:nvSpPr>
        <p:spPr>
          <a:xfrm>
            <a:off x="401810" y="304801"/>
            <a:ext cx="10374377" cy="611504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285750" marR="0" lvl="0" indent="-28575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l" b="0" i="0" u="none" strike="noStrike" kern="1200" cap="none" spc="0" normalizeH="0" baseline="0" noProof="0" dirty="0">
                <a:ln>
                  <a:noFill/>
                </a:ln>
                <a:solidFill>
                  <a:srgbClr val="4C4C4D"/>
                </a:solidFill>
                <a:effectLst/>
                <a:uLnTx/>
                <a:uFillTx/>
              </a:rPr>
              <a:t>Πρέπει να διενεργείτε ΕΑΠΔ(</a:t>
            </a:r>
            <a:r>
              <a:rPr kumimoji="0" lang="en-GB" sz="1600" b="0" i="0" u="none" strike="noStrike" kern="1200" cap="none" spc="0" normalizeH="0" baseline="0" noProof="0" dirty="0">
                <a:ln>
                  <a:noFill/>
                </a:ln>
                <a:solidFill>
                  <a:srgbClr val="4C4C4D"/>
                </a:solidFill>
                <a:effectLst/>
                <a:uLnTx/>
                <a:uFillTx/>
              </a:rPr>
              <a:t>DPIA</a:t>
            </a:r>
            <a:r>
              <a:rPr kumimoji="0" lang="el-GR" sz="1600" b="0" i="0" u="none" strike="noStrike" kern="1200" cap="none" spc="0" normalizeH="0" baseline="0" noProof="0" dirty="0">
                <a:ln>
                  <a:noFill/>
                </a:ln>
                <a:solidFill>
                  <a:srgbClr val="4C4C4D"/>
                </a:solidFill>
                <a:effectLst/>
                <a:uLnTx/>
                <a:uFillTx/>
              </a:rPr>
              <a:t>)</a:t>
            </a:r>
            <a:r>
              <a:rPr kumimoji="0" lang="el" b="0" i="0" u="none" strike="noStrike" kern="1200" cap="none" spc="0" normalizeH="0" baseline="0" noProof="0" dirty="0">
                <a:ln>
                  <a:noFill/>
                </a:ln>
                <a:solidFill>
                  <a:srgbClr val="4C4C4D"/>
                </a:solidFill>
                <a:effectLst/>
                <a:uLnTx/>
                <a:uFillTx/>
              </a:rPr>
              <a:t> όταν χρησιμοποιείτε νέες τεχνολογίες και όταν η επεξεργασία ενδέχεται να οδηγήσει σε υψηλό κίνδυνο για τα δικαιώματα και τις ελευθερίες των φυσικών προσώπων.</a:t>
            </a:r>
          </a:p>
          <a:p>
            <a:pPr marL="285750" marR="0" lvl="0" indent="-28575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l" b="0" i="0" u="none" strike="noStrike" kern="1200" cap="none" spc="0" normalizeH="0" baseline="0" noProof="0" dirty="0">
                <a:ln>
                  <a:noFill/>
                </a:ln>
                <a:solidFill>
                  <a:srgbClr val="4C4C4D"/>
                </a:solidFill>
                <a:effectLst/>
                <a:uLnTx/>
                <a:uFillTx/>
              </a:rPr>
              <a:t>Η επεξεργασία που είναι πιθανό να οδηγήσει σε υψηλό κίνδυνο περιλαμβάνει (αλλά δεν περιορίζεται σε):</a:t>
            </a:r>
          </a:p>
          <a:p>
            <a:pPr marL="228600" marR="0" lvl="0" indent="-22860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l" b="0" i="0" u="none" strike="noStrike" kern="1200" cap="none" spc="0" normalizeH="0" baseline="0" noProof="0" dirty="0">
                <a:ln>
                  <a:noFill/>
                </a:ln>
                <a:solidFill>
                  <a:srgbClr val="4C4C4D"/>
                </a:solidFill>
                <a:effectLst/>
                <a:uLnTx/>
                <a:uFillTx/>
              </a:rPr>
              <a:t>Συστηματικές και εκτεταμένες δραστηριότητες επεξεργασίας, συμπεριλαμβανομένης της κατάρτισης προφίλ και όπου ενδέχεται να ληφθούν αποφάσεις που έχουν έννομα αποτελέσματα – ή παρόμοια σημαντικά αποτελέσματα – σε φυσικά πρόσωπα.</a:t>
            </a:r>
          </a:p>
          <a:p>
            <a:pPr marL="228600" marR="0" lvl="0" indent="-22860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l" b="0" i="0" u="none" strike="noStrike" kern="1200" cap="none" spc="0" normalizeH="0" baseline="0" noProof="0" dirty="0">
                <a:ln>
                  <a:noFill/>
                </a:ln>
                <a:solidFill>
                  <a:srgbClr val="4C4C4D"/>
                </a:solidFill>
                <a:effectLst/>
                <a:uLnTx/>
                <a:uFillTx/>
              </a:rPr>
              <a:t>Μεγάλης κλίμακας επεξεργασία ειδικών κατηγοριών δεδομένων ή δεδομένων προσωπικού χαρακτήρα που αφορούν ποινικές καταδίκες ή αδικήματα. Αυτό περιλαμβάνει την επεξεργασία σημαντικού όγκου δεδομένων προσωπικού χαρακτήρα σε περιφερειακό, εθνικό ή υπερεθνικό επίπεδο· που επηρεάζει μεγάλο αριθμό ατόμων. και αυτό συνεπάγεται υψηλό κίνδυνο για τα δικαιώματα και τις ελευθερίες, π.χ. λόγω του ευαίσθητου χαρακτήρα της δραστηριότητας επεξεργασίας.</a:t>
            </a:r>
          </a:p>
          <a:p>
            <a:pPr marL="228600" marR="0" lvl="0" indent="-228600" algn="l" defTabSz="914400" rtl="0" eaLnBrk="1" fontAlgn="auto" latinLnBrk="0" hangingPunct="1">
              <a:lnSpc>
                <a:spcPct val="150000"/>
              </a:lnSpc>
              <a:spcBef>
                <a:spcPts val="1000"/>
              </a:spcBef>
              <a:spcAft>
                <a:spcPts val="0"/>
              </a:spcAft>
              <a:buClr>
                <a:schemeClr val="tx1"/>
              </a:buClr>
              <a:buSzTx/>
              <a:buFont typeface="Arial" panose="020B0604020202020204" pitchFamily="34" charset="0"/>
              <a:buChar char="•"/>
              <a:tabLst/>
              <a:defRPr/>
            </a:pPr>
            <a:r>
              <a:rPr kumimoji="0" lang="el" b="0" i="0" u="none" strike="noStrike" kern="1200" cap="none" spc="0" normalizeH="0" baseline="0" noProof="0" dirty="0">
                <a:ln>
                  <a:noFill/>
                </a:ln>
                <a:solidFill>
                  <a:srgbClr val="4C4C4D"/>
                </a:solidFill>
                <a:effectLst/>
                <a:uLnTx/>
                <a:uFillTx/>
              </a:rPr>
              <a:t>Μεγάλης κλίμακας, συστηματική παρακολούθηση των κοινόχρηστων χώρων (όπως CCTV).</a:t>
            </a:r>
            <a:endParaRPr lang="en-GB" dirty="0"/>
          </a:p>
        </p:txBody>
      </p:sp>
      <p:pic>
        <p:nvPicPr>
          <p:cNvPr id="4" name="Picture 3">
            <a:extLst>
              <a:ext uri="{FF2B5EF4-FFF2-40B4-BE49-F238E27FC236}">
                <a16:creationId xmlns:a16="http://schemas.microsoft.com/office/drawing/2014/main" id="{2E2714D0-ADC9-EC29-0F9C-D8C51F97E1F7}"/>
              </a:ext>
            </a:extLst>
          </p:cNvPr>
          <p:cNvPicPr>
            <a:picLocks noChangeAspect="1"/>
          </p:cNvPicPr>
          <p:nvPr/>
        </p:nvPicPr>
        <p:blipFill>
          <a:blip r:embed="rId3"/>
          <a:stretch>
            <a:fillRect/>
          </a:stretch>
        </p:blipFill>
        <p:spPr>
          <a:xfrm>
            <a:off x="9312862" y="5941199"/>
            <a:ext cx="1530000" cy="612000"/>
          </a:xfrm>
          <a:prstGeom prst="rect">
            <a:avLst/>
          </a:prstGeom>
        </p:spPr>
      </p:pic>
      <p:sp>
        <p:nvSpPr>
          <p:cNvPr id="5" name="TextBox 4">
            <a:extLst>
              <a:ext uri="{FF2B5EF4-FFF2-40B4-BE49-F238E27FC236}">
                <a16:creationId xmlns:a16="http://schemas.microsoft.com/office/drawing/2014/main" id="{9E3BEB7B-3F59-2E93-FF83-1EE3D118C516}"/>
              </a:ext>
            </a:extLst>
          </p:cNvPr>
          <p:cNvSpPr txBox="1"/>
          <p:nvPr/>
        </p:nvSpPr>
        <p:spPr>
          <a:xfrm>
            <a:off x="11087605" y="6185024"/>
            <a:ext cx="385938" cy="307777"/>
          </a:xfrm>
          <a:prstGeom prst="rect">
            <a:avLst/>
          </a:prstGeom>
          <a:noFill/>
        </p:spPr>
        <p:txBody>
          <a:bodyPr wrap="square" rtlCol="0">
            <a:spAutoFit/>
          </a:bodyPr>
          <a:lstStyle/>
          <a:p>
            <a:r>
              <a:rPr lang="el" sz="1400"/>
              <a:t>17</a:t>
            </a:r>
          </a:p>
        </p:txBody>
      </p:sp>
    </p:spTree>
    <p:extLst>
      <p:ext uri="{BB962C8B-B14F-4D97-AF65-F5344CB8AC3E}">
        <p14:creationId xmlns:p14="http://schemas.microsoft.com/office/powerpoint/2010/main" val="2469829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3B8C6D7-AF29-D43A-AD25-BF89FE7FB9F3}"/>
              </a:ext>
            </a:extLst>
          </p:cNvPr>
          <p:cNvSpPr txBox="1">
            <a:spLocks/>
          </p:cNvSpPr>
          <p:nvPr/>
        </p:nvSpPr>
        <p:spPr>
          <a:xfrm>
            <a:off x="560169" y="1070941"/>
            <a:ext cx="10320448" cy="49008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Bef>
                <a:spcPts val="0"/>
              </a:spcBef>
              <a:buClr>
                <a:schemeClr val="tx1"/>
              </a:buClr>
            </a:pPr>
            <a:r>
              <a:rPr lang="el" sz="2000" dirty="0">
                <a:latin typeface="Nutmeg Headline Book" panose="00000400000000000000" pitchFamily="50" charset="0"/>
              </a:rPr>
              <a:t>Ένα </a:t>
            </a:r>
            <a:r>
              <a:rPr lang="el" sz="2000" b="1" dirty="0">
                <a:latin typeface="Nutmeg Headline Book" panose="00000400000000000000" pitchFamily="50" charset="0"/>
              </a:rPr>
              <a:t>εργαλείο</a:t>
            </a:r>
            <a:r>
              <a:rPr lang="el" sz="2000" dirty="0">
                <a:latin typeface="Nutmeg Headline Book" panose="00000400000000000000" pitchFamily="50" charset="0"/>
              </a:rPr>
              <a:t> για τον εντοπισμό του πιο αποτελεσματικού τρόπου συμμόρφωσης με τις υποχρεώσεις GDPR.</a:t>
            </a:r>
            <a:endParaRPr lang="en-US" sz="2000" dirty="0">
              <a:latin typeface="Nutmeg Headline Book" panose="00000400000000000000" pitchFamily="50" charset="0"/>
            </a:endParaRPr>
          </a:p>
          <a:p>
            <a:pPr marL="285750" indent="-285750">
              <a:lnSpc>
                <a:spcPct val="150000"/>
              </a:lnSpc>
              <a:spcBef>
                <a:spcPts val="0"/>
              </a:spcBef>
              <a:buClr>
                <a:schemeClr val="tx1"/>
              </a:buClr>
            </a:pPr>
            <a:r>
              <a:rPr lang="el" sz="2000" dirty="0">
                <a:latin typeface="Nutmeg Headline Book" panose="00000400000000000000" pitchFamily="50" charset="0"/>
              </a:rPr>
              <a:t>Κατανοήστε ποια προσωπικά δεδομένα μεταφέρονται, επεξεργάζονται, χειρίζονται, αποθηκεύονται και διαβιβάζονται από τον οργανισμό.</a:t>
            </a:r>
            <a:endParaRPr lang="en-US" sz="2000" dirty="0">
              <a:latin typeface="Nutmeg Headline Book" panose="00000400000000000000" pitchFamily="50" charset="0"/>
            </a:endParaRPr>
          </a:p>
          <a:p>
            <a:pPr marL="285750" indent="-285750">
              <a:lnSpc>
                <a:spcPct val="150000"/>
              </a:lnSpc>
              <a:spcBef>
                <a:spcPts val="0"/>
              </a:spcBef>
              <a:buClr>
                <a:schemeClr val="tx1"/>
              </a:buClr>
            </a:pPr>
            <a:r>
              <a:rPr lang="el" sz="2000" dirty="0">
                <a:latin typeface="Nutmeg Headline Book" panose="00000400000000000000" pitchFamily="50" charset="0"/>
              </a:rPr>
              <a:t>Μια αποτελεσματική PIA θα επιτρέψει στους οργανισμούς να εντοπίζουν τους κινδύνους και να εφαρμόζουν ελέγχους.</a:t>
            </a:r>
            <a:endParaRPr lang="en-US" sz="2000" dirty="0">
              <a:latin typeface="Nutmeg Headline Book" panose="00000400000000000000" pitchFamily="50" charset="0"/>
            </a:endParaRPr>
          </a:p>
          <a:p>
            <a:pPr marL="285750" indent="-285750">
              <a:lnSpc>
                <a:spcPct val="150000"/>
              </a:lnSpc>
              <a:spcBef>
                <a:spcPts val="0"/>
              </a:spcBef>
              <a:buClr>
                <a:schemeClr val="tx1"/>
              </a:buClr>
            </a:pPr>
            <a:r>
              <a:rPr lang="el" sz="2000" dirty="0">
                <a:latin typeface="Nutmeg Headline Book" panose="00000400000000000000" pitchFamily="50" charset="0"/>
              </a:rPr>
              <a:t>Η διεξαγωγή μιας ΕΑ περιλαμβάνει τη συνεργασία με τους υπαλλήλους, τα ενδιαφερόμενα μέρη, τους οργανισμούς-εταίρους και τα άτομα που επηρεάζονται για τον εντοπισμό και τη μείωση των κινδύνων για την προστασία της ιδιωτικής ζωής.</a:t>
            </a:r>
            <a:endParaRPr lang="en-US" sz="2000" dirty="0">
              <a:latin typeface="Nutmeg Headline Book" panose="00000400000000000000" pitchFamily="50" charset="0"/>
            </a:endParaRPr>
          </a:p>
          <a:p>
            <a:pPr marL="285750" indent="-285750">
              <a:lnSpc>
                <a:spcPct val="150000"/>
              </a:lnSpc>
              <a:spcBef>
                <a:spcPts val="0"/>
              </a:spcBef>
              <a:buClr>
                <a:schemeClr val="tx1"/>
              </a:buClr>
            </a:pPr>
            <a:r>
              <a:rPr lang="el" sz="2000" dirty="0">
                <a:latin typeface="Nutmeg Headline Book" panose="00000400000000000000" pitchFamily="50" charset="0"/>
              </a:rPr>
              <a:t>Οι PIA αποτελούν αναπόσπαστο μέρος της υιοθέτησης μιας  προσέγγισης </a:t>
            </a:r>
            <a:r>
              <a:rPr lang="el" sz="2000" b="1" dirty="0">
                <a:latin typeface="Nutmeg Headline Book" panose="00000400000000000000" pitchFamily="50" charset="0"/>
              </a:rPr>
              <a:t>προστασίας της ιδιωτικής ζωής από το σχεδιασμό</a:t>
            </a:r>
            <a:r>
              <a:rPr lang="el" sz="2000" dirty="0">
                <a:latin typeface="Nutmeg Headline Book" panose="00000400000000000000" pitchFamily="50" charset="0"/>
              </a:rPr>
              <a:t>.</a:t>
            </a:r>
            <a:endParaRPr lang="en-US" sz="2000" dirty="0">
              <a:latin typeface="Nutmeg Headline Book" panose="00000400000000000000" pitchFamily="50" charset="0"/>
            </a:endParaRPr>
          </a:p>
          <a:p>
            <a:pPr marL="0" indent="0">
              <a:lnSpc>
                <a:spcPct val="100000"/>
              </a:lnSpc>
              <a:spcBef>
                <a:spcPts val="0"/>
              </a:spcBef>
            </a:pPr>
            <a:endParaRPr lang="en-US" sz="2000" dirty="0">
              <a:latin typeface="Nutmeg Headline Book" panose="00000400000000000000" pitchFamily="50" charset="0"/>
            </a:endParaRPr>
          </a:p>
          <a:p>
            <a:endParaRPr lang="en-GB" sz="2000" dirty="0">
              <a:latin typeface="Nutmeg Headline Book" panose="00000400000000000000" pitchFamily="50" charset="0"/>
            </a:endParaRPr>
          </a:p>
        </p:txBody>
      </p:sp>
      <p:sp>
        <p:nvSpPr>
          <p:cNvPr id="5" name="TextBox 4">
            <a:extLst>
              <a:ext uri="{FF2B5EF4-FFF2-40B4-BE49-F238E27FC236}">
                <a16:creationId xmlns:a16="http://schemas.microsoft.com/office/drawing/2014/main" id="{432D2B3C-C0F6-9DD4-D0EE-2C803378D71E}"/>
              </a:ext>
            </a:extLst>
          </p:cNvPr>
          <p:cNvSpPr txBox="1"/>
          <p:nvPr/>
        </p:nvSpPr>
        <p:spPr>
          <a:xfrm>
            <a:off x="1226003" y="0"/>
            <a:ext cx="6096000" cy="584775"/>
          </a:xfrm>
          <a:prstGeom prst="rect">
            <a:avLst/>
          </a:prstGeom>
          <a:noFill/>
        </p:spPr>
        <p:txBody>
          <a:bodyPr wrap="square">
            <a:spAutoFit/>
          </a:bodyPr>
          <a:lstStyle/>
          <a:p>
            <a:r>
              <a:rPr lang="el" sz="3200" b="1" dirty="0"/>
              <a:t>Εκτίμηση επιπτώσεων στην ιδιωτική ζωή</a:t>
            </a:r>
            <a:endParaRPr lang="en-US" sz="3200" b="1" dirty="0"/>
          </a:p>
        </p:txBody>
      </p:sp>
      <p:pic>
        <p:nvPicPr>
          <p:cNvPr id="6" name="Picture 5">
            <a:extLst>
              <a:ext uri="{FF2B5EF4-FFF2-40B4-BE49-F238E27FC236}">
                <a16:creationId xmlns:a16="http://schemas.microsoft.com/office/drawing/2014/main" id="{17D3A56C-A0AA-E52A-AD28-D357558CB7DF}"/>
              </a:ext>
            </a:extLst>
          </p:cNvPr>
          <p:cNvPicPr>
            <a:picLocks noChangeAspect="1"/>
          </p:cNvPicPr>
          <p:nvPr/>
        </p:nvPicPr>
        <p:blipFill>
          <a:blip r:embed="rId3"/>
          <a:stretch>
            <a:fillRect/>
          </a:stretch>
        </p:blipFill>
        <p:spPr>
          <a:xfrm>
            <a:off x="8953634" y="5864438"/>
            <a:ext cx="1530000" cy="612000"/>
          </a:xfrm>
          <a:prstGeom prst="rect">
            <a:avLst/>
          </a:prstGeom>
        </p:spPr>
      </p:pic>
      <p:sp>
        <p:nvSpPr>
          <p:cNvPr id="7" name="TextBox 6">
            <a:extLst>
              <a:ext uri="{FF2B5EF4-FFF2-40B4-BE49-F238E27FC236}">
                <a16:creationId xmlns:a16="http://schemas.microsoft.com/office/drawing/2014/main" id="{BD4295EA-97FB-6629-B7AB-A4B0BCCA3BB5}"/>
              </a:ext>
            </a:extLst>
          </p:cNvPr>
          <p:cNvSpPr txBox="1"/>
          <p:nvPr/>
        </p:nvSpPr>
        <p:spPr>
          <a:xfrm>
            <a:off x="10687648" y="6168661"/>
            <a:ext cx="385938" cy="307777"/>
          </a:xfrm>
          <a:prstGeom prst="rect">
            <a:avLst/>
          </a:prstGeom>
          <a:noFill/>
        </p:spPr>
        <p:txBody>
          <a:bodyPr wrap="square" rtlCol="0">
            <a:spAutoFit/>
          </a:bodyPr>
          <a:lstStyle/>
          <a:p>
            <a:r>
              <a:rPr lang="el" sz="1400"/>
              <a:t>18</a:t>
            </a:r>
          </a:p>
        </p:txBody>
      </p:sp>
    </p:spTree>
    <p:extLst>
      <p:ext uri="{BB962C8B-B14F-4D97-AF65-F5344CB8AC3E}">
        <p14:creationId xmlns:p14="http://schemas.microsoft.com/office/powerpoint/2010/main" val="1420142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75D8E93-4207-AC89-771E-2A1BF4E1E2BC}"/>
              </a:ext>
            </a:extLst>
          </p:cNvPr>
          <p:cNvSpPr txBox="1">
            <a:spLocks/>
          </p:cNvSpPr>
          <p:nvPr/>
        </p:nvSpPr>
        <p:spPr>
          <a:xfrm>
            <a:off x="593961" y="1140751"/>
            <a:ext cx="10189030" cy="54895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50000"/>
              </a:lnSpc>
              <a:spcBef>
                <a:spcPts val="0"/>
              </a:spcBef>
              <a:buClr>
                <a:schemeClr val="tx1"/>
              </a:buClr>
              <a:buSzPct val="100000"/>
              <a:buFont typeface="+mj-lt"/>
              <a:buAutoNum type="arabicPeriod"/>
            </a:pPr>
            <a:r>
              <a:rPr lang="el" sz="1800" dirty="0">
                <a:latin typeface="Nutmeg Headline Book" panose="00000400000000000000" pitchFamily="50" charset="0"/>
                <a:ea typeface="Arial"/>
                <a:cs typeface="Arial"/>
                <a:sym typeface="Arial"/>
              </a:rPr>
              <a:t>Βελτίωση της διαφάνειας </a:t>
            </a:r>
          </a:p>
          <a:p>
            <a:pPr marL="285750" indent="-285750" algn="just">
              <a:lnSpc>
                <a:spcPct val="150000"/>
              </a:lnSpc>
              <a:spcBef>
                <a:spcPts val="0"/>
              </a:spcBef>
              <a:buClr>
                <a:schemeClr val="tx1"/>
              </a:buClr>
              <a:buSzPct val="100000"/>
              <a:buFont typeface="+mj-lt"/>
              <a:buAutoNum type="arabicPeriod"/>
            </a:pPr>
            <a:r>
              <a:rPr lang="el" sz="1800" dirty="0">
                <a:latin typeface="Nutmeg Headline Book" panose="00000400000000000000" pitchFamily="50" charset="0"/>
                <a:ea typeface="Arial"/>
                <a:cs typeface="Arial"/>
                <a:sym typeface="Arial"/>
              </a:rPr>
              <a:t>Διευκολύνεται η κατανόηση του πώς και γιατί χρησιμοποιούνται/διατηρούνται οι πληροφορίες</a:t>
            </a:r>
          </a:p>
          <a:p>
            <a:pPr marL="285750" indent="-285750" algn="just">
              <a:lnSpc>
                <a:spcPct val="150000"/>
              </a:lnSpc>
              <a:spcBef>
                <a:spcPts val="0"/>
              </a:spcBef>
              <a:buClr>
                <a:schemeClr val="tx1"/>
              </a:buClr>
              <a:buSzPct val="100000"/>
              <a:buFont typeface="+mj-lt"/>
              <a:buAutoNum type="arabicPeriod"/>
            </a:pPr>
            <a:r>
              <a:rPr lang="el" sz="1800" dirty="0">
                <a:latin typeface="Nutmeg Headline Book" panose="00000400000000000000" pitchFamily="50" charset="0"/>
                <a:ea typeface="Calibri"/>
                <a:cs typeface="Calibri"/>
                <a:sym typeface="Calibri"/>
              </a:rPr>
              <a:t>Επίδειξη του τρόπου με τον οποίο η επεξεργασία δεδομένων προσωπικού χαρακτήρα συμμορφώνεται με την ΑΠΔ</a:t>
            </a:r>
            <a:endParaRPr lang="en-GB" sz="1800" dirty="0">
              <a:latin typeface="Nutmeg Headline Book" panose="00000400000000000000" pitchFamily="50" charset="0"/>
            </a:endParaRPr>
          </a:p>
          <a:p>
            <a:pPr marL="285750" indent="-285750" algn="just">
              <a:lnSpc>
                <a:spcPct val="150000"/>
              </a:lnSpc>
              <a:spcBef>
                <a:spcPts val="0"/>
              </a:spcBef>
              <a:buClr>
                <a:schemeClr val="tx1"/>
              </a:buClr>
              <a:buSzPct val="100000"/>
              <a:buFont typeface="+mj-lt"/>
              <a:buAutoNum type="arabicPeriod"/>
            </a:pPr>
            <a:r>
              <a:rPr lang="el" sz="1800" dirty="0">
                <a:latin typeface="Nutmeg Headline Book" panose="00000400000000000000" pitchFamily="50" charset="0"/>
                <a:ea typeface="Calibri"/>
                <a:cs typeface="Calibri"/>
                <a:sym typeface="Calibri"/>
              </a:rPr>
              <a:t>Βέλτιστες πρακτικές – βελτίωση της εμπιστοσύνης των πελατών</a:t>
            </a:r>
            <a:endParaRPr lang="en-GB" sz="1800" dirty="0">
              <a:latin typeface="Nutmeg Headline Book" panose="00000400000000000000" pitchFamily="50" charset="0"/>
              <a:ea typeface="Arial"/>
              <a:cs typeface="Arial"/>
              <a:sym typeface="Arial"/>
            </a:endParaRPr>
          </a:p>
          <a:p>
            <a:pPr marL="285750" indent="-285750" algn="just">
              <a:lnSpc>
                <a:spcPct val="150000"/>
              </a:lnSpc>
              <a:spcBef>
                <a:spcPts val="0"/>
              </a:spcBef>
              <a:buClr>
                <a:schemeClr val="tx1"/>
              </a:buClr>
              <a:buSzPct val="100000"/>
              <a:buFont typeface="+mj-lt"/>
              <a:buAutoNum type="arabicPeriod"/>
            </a:pPr>
            <a:r>
              <a:rPr lang="el" sz="1800" dirty="0">
                <a:latin typeface="Nutmeg Headline Book" panose="00000400000000000000" pitchFamily="50" charset="0"/>
                <a:ea typeface="Arial"/>
                <a:cs typeface="Arial"/>
                <a:sym typeface="Arial"/>
              </a:rPr>
              <a:t>Προσδιορισμός του κίνδυνου </a:t>
            </a:r>
            <a:endParaRPr lang="en-GB" sz="1800" dirty="0">
              <a:latin typeface="Nutmeg Headline Book" panose="00000400000000000000" pitchFamily="50" charset="0"/>
            </a:endParaRPr>
          </a:p>
          <a:p>
            <a:pPr marL="285750" indent="-285750" algn="just">
              <a:lnSpc>
                <a:spcPct val="150000"/>
              </a:lnSpc>
              <a:spcBef>
                <a:spcPts val="0"/>
              </a:spcBef>
              <a:buClr>
                <a:schemeClr val="tx1"/>
              </a:buClr>
              <a:buSzPct val="100000"/>
              <a:buFont typeface="+mj-lt"/>
              <a:buAutoNum type="arabicPeriod"/>
            </a:pPr>
            <a:r>
              <a:rPr lang="el" sz="1800" dirty="0">
                <a:latin typeface="Nutmeg Headline Book" panose="00000400000000000000" pitchFamily="50" charset="0"/>
                <a:ea typeface="Arial"/>
                <a:cs typeface="Calibri"/>
                <a:sym typeface="Calibri"/>
              </a:rPr>
              <a:t>Εφαρμογή μιας ισχυρής διαδικασίας</a:t>
            </a:r>
            <a:endParaRPr lang="en-GB" sz="1800" dirty="0">
              <a:latin typeface="Nutmeg Headline Book" panose="00000400000000000000" pitchFamily="50" charset="0"/>
              <a:ea typeface="Arial"/>
              <a:cs typeface="Arial"/>
              <a:sym typeface="Arial"/>
            </a:endParaRPr>
          </a:p>
          <a:p>
            <a:pPr marL="285750" indent="-285750" algn="just">
              <a:lnSpc>
                <a:spcPct val="150000"/>
              </a:lnSpc>
              <a:spcBef>
                <a:spcPts val="0"/>
              </a:spcBef>
              <a:buClr>
                <a:schemeClr val="tx1"/>
              </a:buClr>
              <a:buSzPct val="100000"/>
              <a:buFont typeface="+mj-lt"/>
              <a:buAutoNum type="arabicPeriod"/>
            </a:pPr>
            <a:r>
              <a:rPr lang="el" sz="1800" dirty="0">
                <a:latin typeface="Nutmeg Headline Book" panose="00000400000000000000" pitchFamily="50" charset="0"/>
                <a:ea typeface="Arial"/>
                <a:cs typeface="Arial"/>
                <a:sym typeface="Arial"/>
              </a:rPr>
              <a:t>Βαθύτερες πληροφορίες πελατών</a:t>
            </a:r>
            <a:endParaRPr lang="en-GB" sz="1800" dirty="0">
              <a:latin typeface="Nutmeg Headline Book" panose="00000400000000000000" pitchFamily="50" charset="0"/>
            </a:endParaRPr>
          </a:p>
          <a:p>
            <a:pPr marL="285750" indent="-285750" algn="just">
              <a:lnSpc>
                <a:spcPct val="150000"/>
              </a:lnSpc>
              <a:spcBef>
                <a:spcPts val="0"/>
              </a:spcBef>
              <a:buClr>
                <a:schemeClr val="tx1"/>
              </a:buClr>
              <a:buSzPct val="100000"/>
              <a:buFont typeface="+mj-lt"/>
              <a:buAutoNum type="arabicPeriod"/>
            </a:pPr>
            <a:r>
              <a:rPr lang="el" sz="1800" dirty="0">
                <a:latin typeface="Nutmeg Headline Book" panose="00000400000000000000" pitchFamily="50" charset="0"/>
                <a:ea typeface="Arial"/>
                <a:cs typeface="Arial"/>
                <a:sym typeface="Arial"/>
              </a:rPr>
              <a:t>Ισχυρότερη λήψη αποφάσεων κατά τη δημιουργία πολιτικών, συστημάτων και τεχνικών ελέγχων</a:t>
            </a:r>
          </a:p>
          <a:p>
            <a:pPr marL="285750" indent="-285750" algn="just">
              <a:lnSpc>
                <a:spcPct val="150000"/>
              </a:lnSpc>
              <a:spcBef>
                <a:spcPts val="0"/>
              </a:spcBef>
              <a:buClr>
                <a:schemeClr val="tx1"/>
              </a:buClr>
              <a:buSzPct val="100000"/>
              <a:buFont typeface="+mj-lt"/>
              <a:buAutoNum type="arabicPeriod"/>
            </a:pPr>
            <a:r>
              <a:rPr lang="el" sz="1800" dirty="0">
                <a:latin typeface="Nutmeg Headline Book" panose="00000400000000000000" pitchFamily="50" charset="0"/>
                <a:ea typeface="Calibri"/>
                <a:cs typeface="Arial"/>
                <a:sym typeface="Arial"/>
              </a:rPr>
              <a:t>Βελτιώση την αποδοτικότητα - μειώση των γενικών εξόδων</a:t>
            </a:r>
          </a:p>
          <a:p>
            <a:pPr marL="285750" indent="-285750" algn="just">
              <a:lnSpc>
                <a:spcPct val="150000"/>
              </a:lnSpc>
              <a:spcBef>
                <a:spcPts val="0"/>
              </a:spcBef>
              <a:buClr>
                <a:schemeClr val="tx1"/>
              </a:buClr>
              <a:buSzPct val="100000"/>
              <a:buFont typeface="+mj-lt"/>
              <a:buAutoNum type="arabicPeriod"/>
            </a:pPr>
            <a:r>
              <a:rPr lang="el" sz="1800" dirty="0">
                <a:latin typeface="Nutmeg Headline Book" panose="00000400000000000000" pitchFamily="50" charset="0"/>
                <a:ea typeface="Calibri"/>
                <a:cs typeface="Arial"/>
                <a:sym typeface="Arial"/>
              </a:rPr>
              <a:t> Ενισχύση της κερδοφορίας </a:t>
            </a:r>
            <a:endParaRPr lang="en-GB" sz="1800" dirty="0">
              <a:latin typeface="Nutmeg Headline Book" panose="00000400000000000000" pitchFamily="50" charset="0"/>
              <a:ea typeface="Calibri"/>
              <a:cs typeface="Calibri"/>
              <a:sym typeface="Calibri"/>
            </a:endParaRPr>
          </a:p>
          <a:p>
            <a:pPr marL="0" indent="0">
              <a:buSzPct val="100000"/>
              <a:buFont typeface="Arial" panose="020B0604020202020204" pitchFamily="34" charset="0"/>
              <a:buNone/>
            </a:pPr>
            <a:endParaRPr lang="en-GB" sz="2200" dirty="0">
              <a:latin typeface="Nutmeg Headline Book" panose="00000400000000000000" pitchFamily="50" charset="0"/>
            </a:endParaRPr>
          </a:p>
        </p:txBody>
      </p:sp>
      <p:sp>
        <p:nvSpPr>
          <p:cNvPr id="5" name="TextBox 4">
            <a:extLst>
              <a:ext uri="{FF2B5EF4-FFF2-40B4-BE49-F238E27FC236}">
                <a16:creationId xmlns:a16="http://schemas.microsoft.com/office/drawing/2014/main" id="{BCA213BC-085E-499F-3E7C-FFDEE75DC7C2}"/>
              </a:ext>
            </a:extLst>
          </p:cNvPr>
          <p:cNvSpPr txBox="1"/>
          <p:nvPr/>
        </p:nvSpPr>
        <p:spPr>
          <a:xfrm>
            <a:off x="893319" y="34183"/>
            <a:ext cx="9590315" cy="584775"/>
          </a:xfrm>
          <a:prstGeom prst="rect">
            <a:avLst/>
          </a:prstGeom>
          <a:noFill/>
        </p:spPr>
        <p:txBody>
          <a:bodyPr wrap="square">
            <a:spAutoFit/>
          </a:bodyPr>
          <a:lstStyle/>
          <a:p>
            <a:r>
              <a:rPr lang="el" sz="3200" b="1" dirty="0"/>
              <a:t>Οφέλη από την εκτίμηση επιπτώσεων στην ιδιωτική ζωή</a:t>
            </a:r>
            <a:endParaRPr lang="en-US" sz="3200" b="1" dirty="0"/>
          </a:p>
        </p:txBody>
      </p:sp>
      <p:pic>
        <p:nvPicPr>
          <p:cNvPr id="6" name="Picture 5">
            <a:extLst>
              <a:ext uri="{FF2B5EF4-FFF2-40B4-BE49-F238E27FC236}">
                <a16:creationId xmlns:a16="http://schemas.microsoft.com/office/drawing/2014/main" id="{69B5E7DE-9F73-79CD-D1D1-8232B7AA6CF2}"/>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7" name="TextBox 6">
            <a:extLst>
              <a:ext uri="{FF2B5EF4-FFF2-40B4-BE49-F238E27FC236}">
                <a16:creationId xmlns:a16="http://schemas.microsoft.com/office/drawing/2014/main" id="{2EBBC9FA-63E7-BADB-AEFA-34CEBD0C9308}"/>
              </a:ext>
            </a:extLst>
          </p:cNvPr>
          <p:cNvSpPr txBox="1"/>
          <p:nvPr/>
        </p:nvSpPr>
        <p:spPr>
          <a:xfrm>
            <a:off x="10728377" y="6322550"/>
            <a:ext cx="385938" cy="307777"/>
          </a:xfrm>
          <a:prstGeom prst="rect">
            <a:avLst/>
          </a:prstGeom>
          <a:noFill/>
        </p:spPr>
        <p:txBody>
          <a:bodyPr wrap="square" rtlCol="0">
            <a:spAutoFit/>
          </a:bodyPr>
          <a:lstStyle/>
          <a:p>
            <a:r>
              <a:rPr lang="el" sz="1400"/>
              <a:t>19</a:t>
            </a:r>
          </a:p>
        </p:txBody>
      </p:sp>
    </p:spTree>
    <p:extLst>
      <p:ext uri="{BB962C8B-B14F-4D97-AF65-F5344CB8AC3E}">
        <p14:creationId xmlns:p14="http://schemas.microsoft.com/office/powerpoint/2010/main" val="551299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hape 238">
            <a:extLst>
              <a:ext uri="{FF2B5EF4-FFF2-40B4-BE49-F238E27FC236}">
                <a16:creationId xmlns:a16="http://schemas.microsoft.com/office/drawing/2014/main" id="{49300514-4077-25D2-F2B9-871D56130AC3}"/>
              </a:ext>
            </a:extLst>
          </p:cNvPr>
          <p:cNvSpPr txBox="1">
            <a:spLocks/>
          </p:cNvSpPr>
          <p:nvPr/>
        </p:nvSpPr>
        <p:spPr>
          <a:xfrm>
            <a:off x="457200" y="402772"/>
            <a:ext cx="4757057" cy="5312228"/>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50000"/>
              </a:lnSpc>
              <a:buClr>
                <a:srgbClr val="FF585D"/>
              </a:buClr>
              <a:buSzPts val="1800"/>
            </a:pPr>
            <a:r>
              <a:rPr lang="el" sz="3000" b="1" cap="none" dirty="0">
                <a:latin typeface="Centrury Gothic"/>
                <a:ea typeface="Arial"/>
                <a:cs typeface="Arial"/>
                <a:sym typeface="Arial"/>
              </a:rPr>
              <a:t>ISO 31000</a:t>
            </a:r>
            <a:endParaRPr lang="en-US" sz="1800" cap="none" dirty="0">
              <a:latin typeface="Centrury Gothic"/>
              <a:cs typeface="Arial"/>
              <a:sym typeface="Arial"/>
            </a:endParaRPr>
          </a:p>
          <a:p>
            <a:pPr marL="800100" lvl="1" indent="-342900" algn="l">
              <a:lnSpc>
                <a:spcPct val="150000"/>
              </a:lnSpc>
              <a:spcBef>
                <a:spcPts val="500"/>
              </a:spcBef>
              <a:spcAft>
                <a:spcPts val="0"/>
              </a:spcAft>
              <a:buClr>
                <a:schemeClr val="tx1"/>
              </a:buClr>
              <a:buSzPct val="80000"/>
              <a:buFont typeface="Arial" panose="020B0604020202020204" pitchFamily="34" charset="0"/>
              <a:buChar char="•"/>
            </a:pPr>
            <a:r>
              <a:rPr lang="el" sz="1800" dirty="0">
                <a:latin typeface="Centrury Gothic"/>
                <a:ea typeface="Arial"/>
                <a:cs typeface="Arial"/>
                <a:sym typeface="Arial"/>
              </a:rPr>
              <a:t>Υποστήριξη της διαδικασίας GDPR</a:t>
            </a:r>
            <a:endParaRPr lang="en-US" sz="1800" dirty="0">
              <a:latin typeface="Centrury Gothic"/>
            </a:endParaRPr>
          </a:p>
          <a:p>
            <a:pPr marL="800100" lvl="1" indent="-342900" algn="l">
              <a:lnSpc>
                <a:spcPct val="150000"/>
              </a:lnSpc>
              <a:spcBef>
                <a:spcPts val="500"/>
              </a:spcBef>
              <a:spcAft>
                <a:spcPts val="0"/>
              </a:spcAft>
              <a:buClr>
                <a:schemeClr val="tx1"/>
              </a:buClr>
              <a:buSzPct val="80000"/>
              <a:buFont typeface="Arial" panose="020B0604020202020204" pitchFamily="34" charset="0"/>
              <a:buChar char="•"/>
            </a:pPr>
            <a:r>
              <a:rPr lang="el" sz="1800" dirty="0">
                <a:latin typeface="Centrury Gothic"/>
                <a:ea typeface="Arial"/>
                <a:cs typeface="Arial"/>
                <a:sym typeface="Arial"/>
              </a:rPr>
              <a:t>Βασικοί ορισμοί</a:t>
            </a:r>
            <a:endParaRPr lang="en-US" sz="1800" dirty="0">
              <a:latin typeface="Centrury Gothic"/>
            </a:endParaRPr>
          </a:p>
          <a:p>
            <a:pPr marL="800100" lvl="1" indent="-342900" algn="l">
              <a:lnSpc>
                <a:spcPct val="150000"/>
              </a:lnSpc>
              <a:spcBef>
                <a:spcPts val="500"/>
              </a:spcBef>
              <a:spcAft>
                <a:spcPts val="0"/>
              </a:spcAft>
              <a:buClr>
                <a:schemeClr val="tx1"/>
              </a:buClr>
              <a:buSzPct val="80000"/>
              <a:buFont typeface="Arial" panose="020B0604020202020204" pitchFamily="34" charset="0"/>
              <a:buChar char="•"/>
            </a:pPr>
            <a:r>
              <a:rPr lang="el" sz="1800" dirty="0">
                <a:latin typeface="Centrury Gothic"/>
                <a:ea typeface="Arial"/>
                <a:cs typeface="Arial"/>
                <a:sym typeface="Arial"/>
              </a:rPr>
              <a:t>Ενδιαφερόμενα μέρη</a:t>
            </a:r>
            <a:endParaRPr lang="en-US" sz="1800" dirty="0">
              <a:latin typeface="Centrury Gothic"/>
              <a:sym typeface="Arial"/>
            </a:endParaRPr>
          </a:p>
          <a:p>
            <a:pPr marL="800100" lvl="1" indent="-342900" algn="l">
              <a:lnSpc>
                <a:spcPct val="150000"/>
              </a:lnSpc>
              <a:spcBef>
                <a:spcPts val="500"/>
              </a:spcBef>
              <a:spcAft>
                <a:spcPts val="0"/>
              </a:spcAft>
              <a:buClr>
                <a:schemeClr val="tx1"/>
              </a:buClr>
              <a:buSzPct val="80000"/>
              <a:buFont typeface="Arial" panose="020B0604020202020204" pitchFamily="34" charset="0"/>
              <a:buChar char="•"/>
            </a:pPr>
            <a:r>
              <a:rPr lang="el" sz="1800" cap="none" dirty="0">
                <a:latin typeface="Centrury Gothic"/>
                <a:ea typeface="Arial"/>
                <a:cs typeface="Arial"/>
                <a:sym typeface="Arial"/>
              </a:rPr>
              <a:t>Διαχείριση αποτελεσμάτων της PIA</a:t>
            </a:r>
            <a:endParaRPr lang="en-US" sz="1800" dirty="0">
              <a:latin typeface="Centrury Gothic"/>
            </a:endParaRPr>
          </a:p>
          <a:p>
            <a:pPr lvl="1" algn="l">
              <a:lnSpc>
                <a:spcPct val="90000"/>
              </a:lnSpc>
              <a:spcBef>
                <a:spcPts val="500"/>
              </a:spcBef>
              <a:spcAft>
                <a:spcPts val="0"/>
              </a:spcAft>
              <a:buClr>
                <a:srgbClr val="FF585D"/>
              </a:buClr>
              <a:buSzPts val="1800"/>
              <a:buFont typeface="Arial"/>
              <a:buNone/>
            </a:pPr>
            <a:endParaRPr lang="en-US" sz="1800" dirty="0">
              <a:latin typeface="Centrury Gothic (Body)"/>
            </a:endParaRPr>
          </a:p>
        </p:txBody>
      </p:sp>
      <p:pic>
        <p:nvPicPr>
          <p:cNvPr id="3" name="Picture 2">
            <a:extLst>
              <a:ext uri="{FF2B5EF4-FFF2-40B4-BE49-F238E27FC236}">
                <a16:creationId xmlns:a16="http://schemas.microsoft.com/office/drawing/2014/main" id="{9888540F-3E93-5BF7-8731-BA3825261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257" y="96771"/>
            <a:ext cx="6402492" cy="6152728"/>
          </a:xfrm>
          <a:prstGeom prst="rect">
            <a:avLst/>
          </a:prstGeom>
        </p:spPr>
      </p:pic>
      <p:pic>
        <p:nvPicPr>
          <p:cNvPr id="5" name="Picture 4">
            <a:extLst>
              <a:ext uri="{FF2B5EF4-FFF2-40B4-BE49-F238E27FC236}">
                <a16:creationId xmlns:a16="http://schemas.microsoft.com/office/drawing/2014/main" id="{27213514-4BAF-7B70-DAAB-67846B11EE2F}"/>
              </a:ext>
            </a:extLst>
          </p:cNvPr>
          <p:cNvPicPr>
            <a:picLocks noChangeAspect="1"/>
          </p:cNvPicPr>
          <p:nvPr/>
        </p:nvPicPr>
        <p:blipFill>
          <a:blip r:embed="rId4"/>
          <a:stretch>
            <a:fillRect/>
          </a:stretch>
        </p:blipFill>
        <p:spPr>
          <a:xfrm>
            <a:off x="8031503" y="6207607"/>
            <a:ext cx="1530000" cy="612000"/>
          </a:xfrm>
          <a:prstGeom prst="rect">
            <a:avLst/>
          </a:prstGeom>
        </p:spPr>
      </p:pic>
      <p:sp>
        <p:nvSpPr>
          <p:cNvPr id="6" name="TextBox 5">
            <a:extLst>
              <a:ext uri="{FF2B5EF4-FFF2-40B4-BE49-F238E27FC236}">
                <a16:creationId xmlns:a16="http://schemas.microsoft.com/office/drawing/2014/main" id="{A8C4F352-55A2-4EA8-EFC4-EAFF39DE8CE0}"/>
              </a:ext>
            </a:extLst>
          </p:cNvPr>
          <p:cNvSpPr txBox="1"/>
          <p:nvPr/>
        </p:nvSpPr>
        <p:spPr>
          <a:xfrm>
            <a:off x="10684834" y="6359719"/>
            <a:ext cx="385938" cy="307777"/>
          </a:xfrm>
          <a:prstGeom prst="rect">
            <a:avLst/>
          </a:prstGeom>
          <a:noFill/>
        </p:spPr>
        <p:txBody>
          <a:bodyPr wrap="square" rtlCol="0">
            <a:spAutoFit/>
          </a:bodyPr>
          <a:lstStyle/>
          <a:p>
            <a:r>
              <a:rPr lang="el" sz="1400"/>
              <a:t>20</a:t>
            </a:r>
          </a:p>
        </p:txBody>
      </p:sp>
      <p:sp>
        <p:nvSpPr>
          <p:cNvPr id="4" name="TextBox 3">
            <a:extLst>
              <a:ext uri="{FF2B5EF4-FFF2-40B4-BE49-F238E27FC236}">
                <a16:creationId xmlns:a16="http://schemas.microsoft.com/office/drawing/2014/main" id="{51E1EAC3-3A50-44C1-B73E-885E5FCAAC82}"/>
              </a:ext>
            </a:extLst>
          </p:cNvPr>
          <p:cNvSpPr txBox="1"/>
          <p:nvPr/>
        </p:nvSpPr>
        <p:spPr>
          <a:xfrm>
            <a:off x="847725" y="4300757"/>
            <a:ext cx="4366532" cy="1477328"/>
          </a:xfrm>
          <a:prstGeom prst="rect">
            <a:avLst/>
          </a:prstGeom>
          <a:noFill/>
        </p:spPr>
        <p:txBody>
          <a:bodyPr wrap="square" rtlCol="0">
            <a:spAutoFit/>
          </a:bodyPr>
          <a:lstStyle/>
          <a:p>
            <a:r>
              <a:rPr lang="el-GR" dirty="0"/>
              <a:t>Το διάγραμμα δείχνει τη διαχείριση ρίσκου: βασικές αρχές, πλαίσιο υποστήριξης και κυκλική διαδικασία αξιολόγησης και αντιμετώπισης κινδύνων.</a:t>
            </a:r>
            <a:endParaRPr lang="en-US" dirty="0"/>
          </a:p>
        </p:txBody>
      </p:sp>
    </p:spTree>
    <p:extLst>
      <p:ext uri="{BB962C8B-B14F-4D97-AF65-F5344CB8AC3E}">
        <p14:creationId xmlns:p14="http://schemas.microsoft.com/office/powerpoint/2010/main" val="2540123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hape 237">
            <a:extLst>
              <a:ext uri="{FF2B5EF4-FFF2-40B4-BE49-F238E27FC236}">
                <a16:creationId xmlns:a16="http://schemas.microsoft.com/office/drawing/2014/main" id="{D214C37B-8C9E-E6C4-4E83-8FB5714FB263}"/>
              </a:ext>
            </a:extLst>
          </p:cNvPr>
          <p:cNvSpPr txBox="1">
            <a:spLocks/>
          </p:cNvSpPr>
          <p:nvPr/>
        </p:nvSpPr>
        <p:spPr>
          <a:xfrm>
            <a:off x="838200" y="365127"/>
            <a:ext cx="9433800" cy="1074874"/>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2500" b="1" i="0" kern="1200">
                <a:solidFill>
                  <a:srgbClr val="4C4C4D"/>
                </a:solidFill>
                <a:latin typeface="Nutmeg Headline" charset="0"/>
                <a:ea typeface="Nutmeg Headline" charset="0"/>
                <a:cs typeface="Nutmeg Headline"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 sz="2500" b="1" i="0" u="none" strike="noStrike" kern="1200" cap="none" spc="0" normalizeH="0" baseline="0" noProof="0">
                <a:ln>
                  <a:noFill/>
                </a:ln>
                <a:solidFill>
                  <a:srgbClr val="4C4C4D"/>
                </a:solidFill>
                <a:effectLst/>
                <a:uLnTx/>
                <a:uFillTx/>
                <a:latin typeface="+mn-lt"/>
              </a:rPr>
              <a:t>ISO 31000: Διαχείριση κινδύνων</a:t>
            </a:r>
          </a:p>
        </p:txBody>
      </p:sp>
      <p:sp>
        <p:nvSpPr>
          <p:cNvPr id="8" name="Shape 238">
            <a:extLst>
              <a:ext uri="{FF2B5EF4-FFF2-40B4-BE49-F238E27FC236}">
                <a16:creationId xmlns:a16="http://schemas.microsoft.com/office/drawing/2014/main" id="{EA40D5B1-8A57-7ABD-37DA-FD77550F9F1F}"/>
              </a:ext>
            </a:extLst>
          </p:cNvPr>
          <p:cNvSpPr txBox="1">
            <a:spLocks/>
          </p:cNvSpPr>
          <p:nvPr/>
        </p:nvSpPr>
        <p:spPr>
          <a:xfrm>
            <a:off x="454654" y="1435725"/>
            <a:ext cx="5860915" cy="466724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50000"/>
              </a:lnSpc>
              <a:spcBef>
                <a:spcPts val="0"/>
              </a:spcBef>
              <a:spcAft>
                <a:spcPts val="0"/>
              </a:spcAft>
              <a:buClr>
                <a:schemeClr val="tx1"/>
              </a:buClr>
              <a:buSzPts val="1800"/>
              <a:tabLst/>
              <a:defRPr/>
            </a:pPr>
            <a:r>
              <a:rPr kumimoji="0" lang="el" sz="2500" b="0" i="0" u="none" strike="noStrike" kern="1200" cap="none" spc="0" normalizeH="0" baseline="0" noProof="0" dirty="0">
                <a:ln>
                  <a:noFill/>
                </a:ln>
                <a:solidFill>
                  <a:srgbClr val="4C4C4D"/>
                </a:solidFill>
                <a:effectLst/>
                <a:uLnTx/>
                <a:uFillTx/>
                <a:latin typeface="+mn-lt"/>
              </a:rPr>
              <a:t>Καθορισμός του πλαισίου</a:t>
            </a: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l" sz="2500" b="0" i="0" u="none" strike="noStrike" kern="1200" cap="none" spc="0" normalizeH="0" baseline="0" noProof="0" dirty="0">
                <a:ln>
                  <a:noFill/>
                </a:ln>
                <a:solidFill>
                  <a:srgbClr val="4C4C4D"/>
                </a:solidFill>
                <a:effectLst/>
                <a:uLnTx/>
                <a:uFillTx/>
                <a:latin typeface="+mn-lt"/>
              </a:rPr>
              <a:t>Εκτίμηση κινδύνου</a:t>
            </a: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l" sz="2500" b="0" i="0" u="none" strike="noStrike" kern="1200" cap="none" spc="0" normalizeH="0" baseline="0" noProof="0" dirty="0">
                <a:ln>
                  <a:noFill/>
                </a:ln>
                <a:solidFill>
                  <a:srgbClr val="4C4C4D"/>
                </a:solidFill>
                <a:effectLst/>
                <a:uLnTx/>
                <a:uFillTx/>
                <a:latin typeface="+mn-lt"/>
              </a:rPr>
              <a:t>Προσδιορισμός κινδύνου</a:t>
            </a:r>
            <a:endParaRPr kumimoji="0" lang="en-US" sz="2500" b="0" i="1" u="none" strike="noStrike" kern="1200" cap="none" spc="0" normalizeH="0" baseline="0" noProof="0" dirty="0">
              <a:ln>
                <a:noFill/>
              </a:ln>
              <a:solidFill>
                <a:srgbClr val="4C4C4D"/>
              </a:solidFill>
              <a:effectLst/>
              <a:uLnTx/>
              <a:uFillTx/>
              <a:latin typeface="+mn-lt"/>
            </a:endParaRP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l" sz="2500" b="0" i="0" u="none" strike="noStrike" kern="1200" cap="none" spc="0" normalizeH="0" baseline="0" noProof="0" dirty="0">
                <a:ln>
                  <a:noFill/>
                </a:ln>
                <a:solidFill>
                  <a:srgbClr val="4C4C4D"/>
                </a:solidFill>
                <a:effectLst/>
                <a:uLnTx/>
                <a:uFillTx/>
                <a:latin typeface="+mn-lt"/>
                <a:ea typeface="Arial"/>
                <a:cs typeface="Arial"/>
                <a:sym typeface="Arial"/>
              </a:rPr>
              <a:t>Ανάλυση κινδύνου</a:t>
            </a: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l" sz="2500" b="0" i="0" u="none" strike="noStrike" kern="1200" cap="none" spc="0" normalizeH="0" baseline="0" noProof="0" dirty="0">
                <a:ln>
                  <a:noFill/>
                </a:ln>
                <a:solidFill>
                  <a:srgbClr val="4C4C4D"/>
                </a:solidFill>
                <a:effectLst/>
                <a:uLnTx/>
                <a:uFillTx/>
                <a:latin typeface="+mn-lt"/>
              </a:rPr>
              <a:t>Αξιολόγηση κινδύνου</a:t>
            </a: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l" sz="2500" b="0" i="0" u="none" strike="noStrike" kern="1200" cap="none" spc="0" normalizeH="0" baseline="0" noProof="0" dirty="0">
                <a:ln>
                  <a:noFill/>
                </a:ln>
                <a:solidFill>
                  <a:srgbClr val="4C4C4D"/>
                </a:solidFill>
                <a:effectLst/>
                <a:uLnTx/>
                <a:uFillTx/>
                <a:latin typeface="+mn-lt"/>
                <a:ea typeface="Arial"/>
                <a:cs typeface="Arial"/>
                <a:sym typeface="Arial"/>
              </a:rPr>
              <a:t>Θεραπεία κινδύνου</a:t>
            </a: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l" sz="2500" b="0" i="0" u="none" strike="noStrike" kern="1200" cap="none" spc="0" normalizeH="0" baseline="0" noProof="0" dirty="0">
                <a:ln>
                  <a:noFill/>
                </a:ln>
                <a:solidFill>
                  <a:srgbClr val="4C4C4D"/>
                </a:solidFill>
                <a:effectLst/>
                <a:uLnTx/>
                <a:uFillTx/>
                <a:latin typeface="+mn-lt"/>
              </a:rPr>
              <a:t>Παρακολούθηση και επανεξέταση</a:t>
            </a:r>
          </a:p>
          <a:p>
            <a:pPr marR="0" lvl="0" algn="l" defTabSz="914400" rtl="0" eaLnBrk="1" fontAlgn="auto" latinLnBrk="0" hangingPunct="1">
              <a:lnSpc>
                <a:spcPct val="150000"/>
              </a:lnSpc>
              <a:spcBef>
                <a:spcPts val="0"/>
              </a:spcBef>
              <a:spcAft>
                <a:spcPts val="0"/>
              </a:spcAft>
              <a:buClr>
                <a:schemeClr val="tx1"/>
              </a:buClr>
              <a:buSzPts val="1800"/>
              <a:tabLst/>
              <a:defRPr/>
            </a:pPr>
            <a:r>
              <a:rPr kumimoji="0" lang="el" sz="2500" b="0" i="0" u="none" strike="noStrike" kern="1200" cap="none" spc="0" normalizeH="0" baseline="0" noProof="0" dirty="0">
                <a:ln>
                  <a:noFill/>
                </a:ln>
                <a:solidFill>
                  <a:srgbClr val="4C4C4D"/>
                </a:solidFill>
                <a:effectLst/>
                <a:uLnTx/>
                <a:uFillTx/>
                <a:latin typeface="+mn-lt"/>
              </a:rPr>
              <a:t>Επικοινωνία και διαβούλευση</a:t>
            </a:r>
            <a:r>
              <a:rPr kumimoji="0" lang="el" sz="2500" b="1" i="0" u="none" strike="noStrike" kern="1200" cap="none" spc="0" normalizeH="0" baseline="0" noProof="0" dirty="0">
                <a:ln>
                  <a:noFill/>
                </a:ln>
                <a:solidFill>
                  <a:srgbClr val="4C4C4D"/>
                </a:solidFill>
                <a:effectLst/>
                <a:uLnTx/>
                <a:uFillTx/>
                <a:latin typeface="+mn-lt"/>
              </a:rPr>
              <a:t> </a:t>
            </a:r>
            <a:endParaRPr kumimoji="0" lang="en-US" sz="2500" b="0" i="0" u="none" strike="noStrike" kern="1200" cap="none" spc="0" normalizeH="0" baseline="0" noProof="0" dirty="0">
              <a:ln>
                <a:noFill/>
              </a:ln>
              <a:solidFill>
                <a:srgbClr val="4C4C4D"/>
              </a:solidFill>
              <a:effectLst/>
              <a:uLnTx/>
              <a:uFillTx/>
              <a:latin typeface="+mn-lt"/>
              <a:ea typeface="Arial"/>
              <a:cs typeface="Arial"/>
            </a:endParaRPr>
          </a:p>
          <a:p>
            <a:pPr marL="400050" marR="0" lvl="0" indent="-285750" algn="l" defTabSz="914400" rtl="0" eaLnBrk="1" fontAlgn="auto" latinLnBrk="0" hangingPunct="1">
              <a:lnSpc>
                <a:spcPct val="90000"/>
              </a:lnSpc>
              <a:spcBef>
                <a:spcPts val="1000"/>
              </a:spcBef>
              <a:spcAft>
                <a:spcPts val="0"/>
              </a:spcAft>
              <a:buClr>
                <a:schemeClr val="tx1"/>
              </a:buClr>
              <a:buSzPts val="1800"/>
              <a:tabLst/>
              <a:defRPr/>
            </a:pPr>
            <a:endParaRPr kumimoji="0" lang="en-US" sz="1800" b="0" i="0" u="none" strike="noStrike" kern="1200" cap="none" spc="0" normalizeH="0" baseline="0" noProof="0" dirty="0">
              <a:ln>
                <a:noFill/>
              </a:ln>
              <a:solidFill>
                <a:srgbClr val="4C4C4D"/>
              </a:solidFill>
              <a:effectLst/>
              <a:uLnTx/>
              <a:uFillTx/>
              <a:latin typeface="+mn-lt"/>
              <a:ea typeface="Arial"/>
              <a:cs typeface="Arial"/>
              <a:sym typeface="Arial"/>
            </a:endParaRPr>
          </a:p>
          <a:p>
            <a:pPr marL="857250" marR="0" lvl="1" indent="-285750" algn="l" defTabSz="914400" rtl="0" eaLnBrk="1" fontAlgn="auto" latinLnBrk="0" hangingPunct="1">
              <a:lnSpc>
                <a:spcPct val="90000"/>
              </a:lnSpc>
              <a:spcBef>
                <a:spcPts val="500"/>
              </a:spcBef>
              <a:spcAft>
                <a:spcPts val="0"/>
              </a:spcAft>
              <a:buClr>
                <a:schemeClr val="tx1"/>
              </a:buClr>
              <a:buSzPts val="1800"/>
              <a:tabLst/>
              <a:defRPr/>
            </a:pPr>
            <a:endParaRPr kumimoji="0" lang="en-US" sz="1800" b="0" i="0" u="none" strike="noStrike" kern="1200" cap="none" spc="0" normalizeH="0" baseline="0" noProof="0" dirty="0">
              <a:ln>
                <a:noFill/>
              </a:ln>
              <a:solidFill>
                <a:srgbClr val="4C4C4D"/>
              </a:solidFill>
              <a:effectLst/>
              <a:uLnTx/>
              <a:uFillTx/>
              <a:latin typeface="+mn-lt"/>
              <a:ea typeface="Arial"/>
              <a:cs typeface="Arial"/>
            </a:endParaRPr>
          </a:p>
          <a:p>
            <a:pPr marR="0" lvl="1" algn="l" defTabSz="914400" rtl="0" eaLnBrk="1" fontAlgn="auto" latinLnBrk="0" hangingPunct="1">
              <a:lnSpc>
                <a:spcPct val="90000"/>
              </a:lnSpc>
              <a:spcBef>
                <a:spcPts val="500"/>
              </a:spcBef>
              <a:spcAft>
                <a:spcPts val="0"/>
              </a:spcAft>
              <a:buClr>
                <a:schemeClr val="tx1"/>
              </a:buClr>
              <a:buSzPts val="1800"/>
              <a:tabLst/>
              <a:defRPr/>
            </a:pPr>
            <a:endParaRPr kumimoji="0" lang="en-US" sz="1800" b="0" i="0" u="none" strike="noStrike" kern="1200" cap="none" spc="0" normalizeH="0" baseline="0" noProof="0" dirty="0">
              <a:ln>
                <a:noFill/>
              </a:ln>
              <a:solidFill>
                <a:srgbClr val="4C4C4D"/>
              </a:solidFill>
              <a:effectLst/>
              <a:uLnTx/>
              <a:uFillTx/>
              <a:latin typeface="+mn-lt"/>
            </a:endParaRPr>
          </a:p>
        </p:txBody>
      </p:sp>
      <p:pic>
        <p:nvPicPr>
          <p:cNvPr id="9" name="Picture 8">
            <a:extLst>
              <a:ext uri="{FF2B5EF4-FFF2-40B4-BE49-F238E27FC236}">
                <a16:creationId xmlns:a16="http://schemas.microsoft.com/office/drawing/2014/main" id="{2DE8750B-55ED-982E-AFEF-A80FE90B6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688" y="365127"/>
            <a:ext cx="6084276" cy="6084276"/>
          </a:xfrm>
          <a:prstGeom prst="rect">
            <a:avLst/>
          </a:prstGeom>
        </p:spPr>
      </p:pic>
      <p:pic>
        <p:nvPicPr>
          <p:cNvPr id="10" name="Picture 9">
            <a:extLst>
              <a:ext uri="{FF2B5EF4-FFF2-40B4-BE49-F238E27FC236}">
                <a16:creationId xmlns:a16="http://schemas.microsoft.com/office/drawing/2014/main" id="{5FE4E6EB-60BE-C3C1-0C5F-7AD5CFE11F49}"/>
              </a:ext>
            </a:extLst>
          </p:cNvPr>
          <p:cNvPicPr>
            <a:picLocks noChangeAspect="1"/>
          </p:cNvPicPr>
          <p:nvPr/>
        </p:nvPicPr>
        <p:blipFill>
          <a:blip r:embed="rId4"/>
          <a:stretch>
            <a:fillRect/>
          </a:stretch>
        </p:blipFill>
        <p:spPr>
          <a:xfrm>
            <a:off x="8031503" y="6207607"/>
            <a:ext cx="1530000" cy="612000"/>
          </a:xfrm>
          <a:prstGeom prst="rect">
            <a:avLst/>
          </a:prstGeom>
        </p:spPr>
      </p:pic>
      <p:sp>
        <p:nvSpPr>
          <p:cNvPr id="11" name="TextBox 10">
            <a:extLst>
              <a:ext uri="{FF2B5EF4-FFF2-40B4-BE49-F238E27FC236}">
                <a16:creationId xmlns:a16="http://schemas.microsoft.com/office/drawing/2014/main" id="{6B894E06-A3B0-DFE1-6394-845238F266A2}"/>
              </a:ext>
            </a:extLst>
          </p:cNvPr>
          <p:cNvSpPr txBox="1"/>
          <p:nvPr/>
        </p:nvSpPr>
        <p:spPr>
          <a:xfrm>
            <a:off x="10684834" y="6359719"/>
            <a:ext cx="385938" cy="307777"/>
          </a:xfrm>
          <a:prstGeom prst="rect">
            <a:avLst/>
          </a:prstGeom>
          <a:noFill/>
        </p:spPr>
        <p:txBody>
          <a:bodyPr wrap="square" rtlCol="0">
            <a:spAutoFit/>
          </a:bodyPr>
          <a:lstStyle/>
          <a:p>
            <a:r>
              <a:rPr lang="el" sz="1400"/>
              <a:t>21</a:t>
            </a:r>
          </a:p>
        </p:txBody>
      </p:sp>
    </p:spTree>
    <p:extLst>
      <p:ext uri="{BB962C8B-B14F-4D97-AF65-F5344CB8AC3E}">
        <p14:creationId xmlns:p14="http://schemas.microsoft.com/office/powerpoint/2010/main" val="679188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F622E62-C0AD-3A19-DCE8-1BB8B1967620}"/>
              </a:ext>
            </a:extLst>
          </p:cNvPr>
          <p:cNvSpPr txBox="1">
            <a:spLocks/>
          </p:cNvSpPr>
          <p:nvPr/>
        </p:nvSpPr>
        <p:spPr>
          <a:xfrm>
            <a:off x="200695" y="1488458"/>
            <a:ext cx="5808219" cy="45884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l" sz="2000">
                <a:latin typeface="Century Gothic (Body)"/>
              </a:rPr>
              <a:t>Οι κίνδυνοι μπορούν να κατηγοριοποιηθούν και να εφαρμοστούν διαφορετικές άδειες</a:t>
            </a:r>
          </a:p>
          <a:p>
            <a:pPr>
              <a:buClr>
                <a:schemeClr val="tx1"/>
              </a:buClr>
            </a:pPr>
            <a:r>
              <a:rPr lang="el" sz="2000">
                <a:latin typeface="Century Gothic (Body)"/>
              </a:rPr>
              <a:t>Πολλά περιουσιακά στοιχεία μπορούν να αναγνωριστούν ως συσχετισμένα με έναν κίνδυνο</a:t>
            </a:r>
          </a:p>
          <a:p>
            <a:pPr>
              <a:buClr>
                <a:schemeClr val="tx1"/>
              </a:buClr>
            </a:pPr>
            <a:r>
              <a:rPr lang="el" sz="2000">
                <a:latin typeface="Century Gothic (Body)"/>
              </a:rPr>
              <a:t>Οι καθαρές εκτιμήσεις και οι εκτιμήσεις στόχου μπορούν να πραγματοποιηθούν έναντι ενός κινδύνου</a:t>
            </a:r>
          </a:p>
          <a:p>
            <a:pPr>
              <a:buClr>
                <a:schemeClr val="tx1"/>
              </a:buClr>
            </a:pPr>
            <a:r>
              <a:rPr lang="el" sz="2000">
                <a:latin typeface="Century Gothic (Body)"/>
              </a:rPr>
              <a:t>Πολλαπλοί τύποι ελέγχου και έλεγχοι μπορούν να εφαρμοστούν σε έναν κίνδυνο</a:t>
            </a:r>
          </a:p>
          <a:p>
            <a:pPr>
              <a:buClr>
                <a:schemeClr val="tx1"/>
              </a:buClr>
            </a:pPr>
            <a:r>
              <a:rPr lang="el" sz="2000">
                <a:latin typeface="Century Gothic (Body)"/>
              </a:rPr>
              <a:t>Υπογράψτε τους κινδύνους και με τη σειρά σας ολοκληρώστε την PIA</a:t>
            </a:r>
          </a:p>
          <a:p>
            <a:pPr>
              <a:buClr>
                <a:schemeClr val="tx1"/>
              </a:buClr>
            </a:pPr>
            <a:r>
              <a:rPr lang="el" sz="2000">
                <a:latin typeface="Century Gothic (Body)"/>
              </a:rPr>
              <a:t>Τα αποδεικτικά στοιχεία συμμόρφωσης περιλαμβάνουν: Μητρώο κινδύνων, εκτιμήσεις κινδύνου και αναφορά κινδύνων</a:t>
            </a:r>
          </a:p>
          <a:p>
            <a:pPr>
              <a:buClr>
                <a:schemeClr val="tx1"/>
              </a:buClr>
            </a:pPr>
            <a:endParaRPr lang="en-GB" sz="1600">
              <a:latin typeface="Nutmeg Light" panose="00000300000000000000" pitchFamily="50" charset="0"/>
            </a:endParaRPr>
          </a:p>
          <a:p>
            <a:pPr>
              <a:buClr>
                <a:schemeClr val="tx1"/>
              </a:buClr>
            </a:pPr>
            <a:endParaRPr lang="en-GB" sz="1600">
              <a:latin typeface="Nutmeg Light" panose="00000300000000000000" pitchFamily="50" charset="0"/>
            </a:endParaRPr>
          </a:p>
        </p:txBody>
      </p:sp>
      <p:graphicFrame>
        <p:nvGraphicFramePr>
          <p:cNvPr id="5" name="Diagram 4">
            <a:extLst>
              <a:ext uri="{FF2B5EF4-FFF2-40B4-BE49-F238E27FC236}">
                <a16:creationId xmlns:a16="http://schemas.microsoft.com/office/drawing/2014/main" id="{FD7D87D0-65EA-1280-C54A-32E7EF71E5CA}"/>
              </a:ext>
            </a:extLst>
          </p:cNvPr>
          <p:cNvGraphicFramePr/>
          <p:nvPr>
            <p:extLst>
              <p:ext uri="{D42A27DB-BD31-4B8C-83A1-F6EECF244321}">
                <p14:modId xmlns:p14="http://schemas.microsoft.com/office/powerpoint/2010/main" val="3819103498"/>
              </p:ext>
            </p:extLst>
          </p:nvPr>
        </p:nvGraphicFramePr>
        <p:xfrm>
          <a:off x="4158343" y="424544"/>
          <a:ext cx="8806541" cy="5652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75D5CC9-804C-304A-67B8-79080BC62AF3}"/>
              </a:ext>
            </a:extLst>
          </p:cNvPr>
          <p:cNvSpPr txBox="1"/>
          <p:nvPr/>
        </p:nvSpPr>
        <p:spPr>
          <a:xfrm>
            <a:off x="555171" y="478974"/>
            <a:ext cx="6858000" cy="430887"/>
          </a:xfrm>
          <a:prstGeom prst="rect">
            <a:avLst/>
          </a:prstGeom>
          <a:noFill/>
        </p:spPr>
        <p:txBody>
          <a:bodyPr wrap="square" rtlCol="0">
            <a:spAutoFit/>
          </a:bodyPr>
          <a:lstStyle/>
          <a:p>
            <a:r>
              <a:rPr lang="el" sz="2200" b="1"/>
              <a:t>Σε ποιον ανήκουν τα δεδομένα/Επίπεδα δικαιωμάτων</a:t>
            </a:r>
          </a:p>
        </p:txBody>
      </p:sp>
      <p:pic>
        <p:nvPicPr>
          <p:cNvPr id="10" name="Picture 9">
            <a:extLst>
              <a:ext uri="{FF2B5EF4-FFF2-40B4-BE49-F238E27FC236}">
                <a16:creationId xmlns:a16="http://schemas.microsoft.com/office/drawing/2014/main" id="{8100C548-C831-C67E-B5B4-2C6A4FB49A51}"/>
              </a:ext>
            </a:extLst>
          </p:cNvPr>
          <p:cNvPicPr>
            <a:picLocks noChangeAspect="1"/>
          </p:cNvPicPr>
          <p:nvPr/>
        </p:nvPicPr>
        <p:blipFill>
          <a:blip r:embed="rId8"/>
          <a:stretch>
            <a:fillRect/>
          </a:stretch>
        </p:blipFill>
        <p:spPr>
          <a:xfrm>
            <a:off x="8436562" y="6076950"/>
            <a:ext cx="1530000" cy="612000"/>
          </a:xfrm>
          <a:prstGeom prst="rect">
            <a:avLst/>
          </a:prstGeom>
        </p:spPr>
      </p:pic>
      <p:sp>
        <p:nvSpPr>
          <p:cNvPr id="11" name="TextBox 10">
            <a:extLst>
              <a:ext uri="{FF2B5EF4-FFF2-40B4-BE49-F238E27FC236}">
                <a16:creationId xmlns:a16="http://schemas.microsoft.com/office/drawing/2014/main" id="{9BDE0515-2FC3-B783-68C0-59414C332CFB}"/>
              </a:ext>
            </a:extLst>
          </p:cNvPr>
          <p:cNvSpPr txBox="1"/>
          <p:nvPr/>
        </p:nvSpPr>
        <p:spPr>
          <a:xfrm>
            <a:off x="11089893" y="6229062"/>
            <a:ext cx="385938" cy="307777"/>
          </a:xfrm>
          <a:prstGeom prst="rect">
            <a:avLst/>
          </a:prstGeom>
          <a:noFill/>
        </p:spPr>
        <p:txBody>
          <a:bodyPr wrap="square" rtlCol="0">
            <a:spAutoFit/>
          </a:bodyPr>
          <a:lstStyle/>
          <a:p>
            <a:r>
              <a:rPr lang="el" sz="1400"/>
              <a:t>22</a:t>
            </a:r>
          </a:p>
        </p:txBody>
      </p:sp>
    </p:spTree>
    <p:extLst>
      <p:ext uri="{BB962C8B-B14F-4D97-AF65-F5344CB8AC3E}">
        <p14:creationId xmlns:p14="http://schemas.microsoft.com/office/powerpoint/2010/main" val="335281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25456-39D7-917B-BA03-8390FBDC7273}"/>
              </a:ext>
            </a:extLst>
          </p:cNvPr>
          <p:cNvPicPr>
            <a:picLocks noChangeAspect="1"/>
          </p:cNvPicPr>
          <p:nvPr/>
        </p:nvPicPr>
        <p:blipFill>
          <a:blip r:embed="rId3"/>
          <a:stretch>
            <a:fillRect/>
          </a:stretch>
        </p:blipFill>
        <p:spPr>
          <a:xfrm>
            <a:off x="506855" y="69187"/>
            <a:ext cx="3836545" cy="4734459"/>
          </a:xfrm>
          <a:prstGeom prst="rect">
            <a:avLst/>
          </a:prstGeom>
        </p:spPr>
      </p:pic>
      <p:pic>
        <p:nvPicPr>
          <p:cNvPr id="3" name="Picture 2">
            <a:extLst>
              <a:ext uri="{FF2B5EF4-FFF2-40B4-BE49-F238E27FC236}">
                <a16:creationId xmlns:a16="http://schemas.microsoft.com/office/drawing/2014/main" id="{49D9D194-9DDE-CCF1-C351-1A978B4EE534}"/>
              </a:ext>
            </a:extLst>
          </p:cNvPr>
          <p:cNvPicPr>
            <a:picLocks noChangeAspect="1"/>
          </p:cNvPicPr>
          <p:nvPr/>
        </p:nvPicPr>
        <p:blipFill>
          <a:blip r:embed="rId4"/>
          <a:stretch>
            <a:fillRect/>
          </a:stretch>
        </p:blipFill>
        <p:spPr>
          <a:xfrm>
            <a:off x="5450857" y="0"/>
            <a:ext cx="4940918" cy="3914040"/>
          </a:xfrm>
          <a:prstGeom prst="rect">
            <a:avLst/>
          </a:prstGeom>
        </p:spPr>
      </p:pic>
      <p:pic>
        <p:nvPicPr>
          <p:cNvPr id="6" name="Picture 5">
            <a:extLst>
              <a:ext uri="{FF2B5EF4-FFF2-40B4-BE49-F238E27FC236}">
                <a16:creationId xmlns:a16="http://schemas.microsoft.com/office/drawing/2014/main" id="{56245168-E2EF-3DA9-DCAD-2847EF3C3DD2}"/>
              </a:ext>
            </a:extLst>
          </p:cNvPr>
          <p:cNvPicPr>
            <a:picLocks noChangeAspect="1"/>
          </p:cNvPicPr>
          <p:nvPr/>
        </p:nvPicPr>
        <p:blipFill>
          <a:blip r:embed="rId5"/>
          <a:stretch>
            <a:fillRect/>
          </a:stretch>
        </p:blipFill>
        <p:spPr>
          <a:xfrm>
            <a:off x="8162131" y="5990966"/>
            <a:ext cx="1530000" cy="612000"/>
          </a:xfrm>
          <a:prstGeom prst="rect">
            <a:avLst/>
          </a:prstGeom>
        </p:spPr>
      </p:pic>
      <p:sp>
        <p:nvSpPr>
          <p:cNvPr id="7" name="TextBox 6">
            <a:extLst>
              <a:ext uri="{FF2B5EF4-FFF2-40B4-BE49-F238E27FC236}">
                <a16:creationId xmlns:a16="http://schemas.microsoft.com/office/drawing/2014/main" id="{BD4111A5-B36F-8731-5E2A-9A0ADE473A47}"/>
              </a:ext>
            </a:extLst>
          </p:cNvPr>
          <p:cNvSpPr txBox="1"/>
          <p:nvPr/>
        </p:nvSpPr>
        <p:spPr>
          <a:xfrm>
            <a:off x="10815462" y="6143078"/>
            <a:ext cx="385938" cy="307777"/>
          </a:xfrm>
          <a:prstGeom prst="rect">
            <a:avLst/>
          </a:prstGeom>
          <a:noFill/>
        </p:spPr>
        <p:txBody>
          <a:bodyPr wrap="square" rtlCol="0">
            <a:spAutoFit/>
          </a:bodyPr>
          <a:lstStyle/>
          <a:p>
            <a:r>
              <a:rPr lang="el" sz="1400"/>
              <a:t>23</a:t>
            </a:r>
          </a:p>
        </p:txBody>
      </p:sp>
      <p:sp>
        <p:nvSpPr>
          <p:cNvPr id="5" name="TextBox 4">
            <a:extLst>
              <a:ext uri="{FF2B5EF4-FFF2-40B4-BE49-F238E27FC236}">
                <a16:creationId xmlns:a16="http://schemas.microsoft.com/office/drawing/2014/main" id="{6A3DF049-F804-5502-036A-5F15B5FE4FE5}"/>
              </a:ext>
            </a:extLst>
          </p:cNvPr>
          <p:cNvSpPr txBox="1"/>
          <p:nvPr/>
        </p:nvSpPr>
        <p:spPr>
          <a:xfrm>
            <a:off x="674245" y="4840921"/>
            <a:ext cx="3505200" cy="1477328"/>
          </a:xfrm>
          <a:prstGeom prst="rect">
            <a:avLst/>
          </a:prstGeom>
          <a:noFill/>
        </p:spPr>
        <p:txBody>
          <a:bodyPr wrap="square">
            <a:spAutoFit/>
          </a:bodyPr>
          <a:lstStyle/>
          <a:p>
            <a:r>
              <a:rPr lang="el-GR" dirty="0"/>
              <a:t>Ο πίνακας αξιολογεί το ρίσκο βάσει πιθανότητας εμφάνισης και σοβαρότητας επίπτωσης, με σκορ από 1 (χαμηλό) έως 25 (πολύ υψηλό).</a:t>
            </a:r>
            <a:endParaRPr lang="en-US" dirty="0"/>
          </a:p>
        </p:txBody>
      </p:sp>
    </p:spTree>
    <p:extLst>
      <p:ext uri="{BB962C8B-B14F-4D97-AF65-F5344CB8AC3E}">
        <p14:creationId xmlns:p14="http://schemas.microsoft.com/office/powerpoint/2010/main" val="3939849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491471" y="315236"/>
            <a:ext cx="9433800" cy="107487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4C4C4D"/>
              </a:buClr>
              <a:buSzPts val="2500"/>
              <a:buFont typeface="Arial"/>
              <a:buNone/>
            </a:pPr>
            <a:r>
              <a:rPr lang="el" sz="2500" b="1" i="0" u="none" strike="noStrike" cap="none" dirty="0">
                <a:solidFill>
                  <a:srgbClr val="4C4C4D"/>
                </a:solidFill>
                <a:latin typeface="Arial"/>
                <a:ea typeface="Arial"/>
                <a:cs typeface="Arial"/>
                <a:sym typeface="Arial"/>
              </a:rPr>
              <a:t>Πολιτικές και Διαδικασίες</a:t>
            </a:r>
            <a:endParaRPr lang="en-GB" dirty="0"/>
          </a:p>
        </p:txBody>
      </p:sp>
      <p:sp>
        <p:nvSpPr>
          <p:cNvPr id="245" name="Shape 245"/>
          <p:cNvSpPr txBox="1">
            <a:spLocks noGrp="1"/>
          </p:cNvSpPr>
          <p:nvPr>
            <p:ph type="body" idx="1"/>
          </p:nvPr>
        </p:nvSpPr>
        <p:spPr>
          <a:xfrm>
            <a:off x="491471" y="1390110"/>
            <a:ext cx="105156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585D"/>
              </a:buClr>
              <a:buSzPts val="1800"/>
              <a:buNone/>
            </a:pPr>
            <a:r>
              <a:rPr lang="el" sz="2500" b="0" i="0" u="none" strike="noStrike" cap="none" dirty="0">
                <a:solidFill>
                  <a:srgbClr val="4C4C4D"/>
                </a:solidFill>
                <a:latin typeface="Century Gothic (Body)"/>
                <a:ea typeface="Arial"/>
                <a:cs typeface="Arial"/>
                <a:sym typeface="Arial"/>
              </a:rPr>
              <a:t>Αποτέλεσμα της PIA – διαδικασίες και διαδικασίες για τη διαχείριση των κινδύνων και των ελέγχων:</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l" sz="2500" b="0" i="0" u="none" strike="noStrike" cap="none" dirty="0">
                <a:solidFill>
                  <a:srgbClr val="4C4C4D"/>
                </a:solidFill>
                <a:latin typeface="Century Gothic (Body)"/>
                <a:ea typeface="Arial"/>
                <a:cs typeface="Arial"/>
                <a:sym typeface="Arial"/>
              </a:rPr>
              <a:t>Πολιτικές διατήρησης</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l" sz="2500" b="0" i="0" u="none" strike="noStrike" cap="none" dirty="0">
                <a:solidFill>
                  <a:srgbClr val="4C4C4D"/>
                </a:solidFill>
                <a:latin typeface="Century Gothic (Body)"/>
                <a:ea typeface="Arial"/>
                <a:cs typeface="Arial"/>
                <a:sym typeface="Arial"/>
              </a:rPr>
              <a:t>Διαδικασίες επισήμανσης</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l" sz="2500" b="0" i="0" u="none" strike="noStrike" cap="none" dirty="0">
                <a:solidFill>
                  <a:srgbClr val="4C4C4D"/>
                </a:solidFill>
                <a:latin typeface="Century Gothic (Body)"/>
                <a:ea typeface="Arial"/>
                <a:cs typeface="Arial"/>
                <a:sym typeface="Arial"/>
              </a:rPr>
              <a:t>Δήλωση Προστασίας Προσωπικών Δεδομένων</a:t>
            </a:r>
          </a:p>
          <a:p>
            <a:pPr marL="685800" marR="0" lvl="1" indent="-228600" algn="l" rtl="0">
              <a:lnSpc>
                <a:spcPct val="90000"/>
              </a:lnSpc>
              <a:spcBef>
                <a:spcPts val="500"/>
              </a:spcBef>
              <a:spcAft>
                <a:spcPts val="0"/>
              </a:spcAft>
              <a:buClr>
                <a:schemeClr val="tx1"/>
              </a:buClr>
              <a:buSzPts val="1800"/>
              <a:buFont typeface="Arial"/>
              <a:buChar char="•"/>
            </a:pPr>
            <a:r>
              <a:rPr lang="el" sz="2500" dirty="0">
                <a:latin typeface="Century Gothic (Body)"/>
                <a:cs typeface="Arial"/>
                <a:sym typeface="Arial"/>
              </a:rPr>
              <a:t>Δήλωση GDPR</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l" sz="2500" b="0" i="0" u="none" strike="noStrike" cap="none" dirty="0">
                <a:solidFill>
                  <a:srgbClr val="4C4C4D"/>
                </a:solidFill>
                <a:latin typeface="Century Gothic (Body)"/>
                <a:ea typeface="Arial"/>
                <a:cs typeface="Arial"/>
                <a:sym typeface="Arial"/>
              </a:rPr>
              <a:t>Διαδικασία Διαχείρισης Κινδύνων</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l" sz="2500" b="0" i="0" u="none" strike="noStrike" cap="none" dirty="0">
                <a:solidFill>
                  <a:srgbClr val="4C4C4D"/>
                </a:solidFill>
                <a:latin typeface="Century Gothic (Body)"/>
                <a:ea typeface="Arial"/>
                <a:cs typeface="Arial"/>
                <a:sym typeface="Arial"/>
              </a:rPr>
              <a:t>NDA (Συμφωνία εμπιστευτικότητας)</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l" sz="2500" b="0" i="0" u="none" strike="noStrike" cap="none" dirty="0">
                <a:solidFill>
                  <a:srgbClr val="4C4C4D"/>
                </a:solidFill>
                <a:latin typeface="Century Gothic (Body)"/>
                <a:ea typeface="Arial"/>
                <a:cs typeface="Arial"/>
                <a:sym typeface="Arial"/>
              </a:rPr>
              <a:t>Συμβάσεις</a:t>
            </a:r>
            <a:endParaRPr lang="en-US" sz="2500" dirty="0">
              <a:latin typeface="Century Gothic (Body)"/>
            </a:endParaRPr>
          </a:p>
          <a:p>
            <a:pPr marL="685800" marR="0" lvl="1" indent="-228600" algn="l" rtl="0">
              <a:lnSpc>
                <a:spcPct val="90000"/>
              </a:lnSpc>
              <a:spcBef>
                <a:spcPts val="500"/>
              </a:spcBef>
              <a:spcAft>
                <a:spcPts val="0"/>
              </a:spcAft>
              <a:buClr>
                <a:schemeClr val="tx1"/>
              </a:buClr>
              <a:buSzPts val="1800"/>
              <a:buFont typeface="Arial"/>
              <a:buChar char="•"/>
            </a:pPr>
            <a:r>
              <a:rPr lang="el" sz="2500" b="0" i="0" u="none" strike="noStrike" cap="none" dirty="0">
                <a:solidFill>
                  <a:srgbClr val="4C4C4D"/>
                </a:solidFill>
                <a:latin typeface="Century Gothic (Body)"/>
                <a:ea typeface="Arial"/>
                <a:cs typeface="Arial"/>
                <a:sym typeface="Arial"/>
              </a:rPr>
              <a:t>Διαχείριση παραβιάσεων ασφαλείας – δείτε παρακάτω</a:t>
            </a:r>
            <a:endParaRPr lang="en-US" sz="2500" dirty="0">
              <a:latin typeface="Century Gothic (Body)"/>
            </a:endParaRPr>
          </a:p>
          <a:p>
            <a:pPr marL="685800" marR="0" lvl="1" indent="-114300" algn="l" rtl="0">
              <a:lnSpc>
                <a:spcPct val="90000"/>
              </a:lnSpc>
              <a:spcBef>
                <a:spcPts val="500"/>
              </a:spcBef>
              <a:spcAft>
                <a:spcPts val="0"/>
              </a:spcAft>
              <a:buClr>
                <a:srgbClr val="FF585D"/>
              </a:buClr>
              <a:buSzPts val="1800"/>
              <a:buFont typeface="Arial"/>
              <a:buNone/>
            </a:pPr>
            <a:endParaRPr lang="en-US" sz="2500" b="0" i="0" u="none" strike="noStrike" cap="none" dirty="0">
              <a:solidFill>
                <a:srgbClr val="4C4C4D"/>
              </a:solidFill>
              <a:latin typeface="Arial"/>
              <a:ea typeface="Arial"/>
              <a:cs typeface="Arial"/>
              <a:sym typeface="Arial"/>
            </a:endParaRPr>
          </a:p>
          <a:p>
            <a:pPr marL="685800" marR="0" lvl="1" indent="-114300" algn="l" rtl="0">
              <a:lnSpc>
                <a:spcPct val="90000"/>
              </a:lnSpc>
              <a:spcBef>
                <a:spcPts val="500"/>
              </a:spcBef>
              <a:spcAft>
                <a:spcPts val="0"/>
              </a:spcAft>
              <a:buClr>
                <a:srgbClr val="FF585D"/>
              </a:buClr>
              <a:buSzPts val="1800"/>
              <a:buFont typeface="Arial"/>
              <a:buNone/>
            </a:pPr>
            <a:endParaRPr lang="en-US" sz="2500" b="0" i="0" u="none" strike="noStrike" cap="none" dirty="0">
              <a:solidFill>
                <a:srgbClr val="4C4C4D"/>
              </a:solidFill>
              <a:latin typeface="Arial"/>
              <a:ea typeface="Arial"/>
              <a:cs typeface="Arial"/>
              <a:sym typeface="Arial"/>
            </a:endParaRPr>
          </a:p>
        </p:txBody>
      </p:sp>
      <p:pic>
        <p:nvPicPr>
          <p:cNvPr id="4" name="Picture 3">
            <a:extLst>
              <a:ext uri="{FF2B5EF4-FFF2-40B4-BE49-F238E27FC236}">
                <a16:creationId xmlns:a16="http://schemas.microsoft.com/office/drawing/2014/main" id="{0E7CAA6A-DF52-D293-4353-A19CC1BEFA3C}"/>
              </a:ext>
            </a:extLst>
          </p:cNvPr>
          <p:cNvPicPr>
            <a:picLocks noChangeAspect="1"/>
          </p:cNvPicPr>
          <p:nvPr/>
        </p:nvPicPr>
        <p:blipFill>
          <a:blip r:embed="rId3"/>
          <a:stretch>
            <a:fillRect/>
          </a:stretch>
        </p:blipFill>
        <p:spPr>
          <a:xfrm>
            <a:off x="9102343" y="5907407"/>
            <a:ext cx="1530000" cy="612000"/>
          </a:xfrm>
          <a:prstGeom prst="rect">
            <a:avLst/>
          </a:prstGeom>
        </p:spPr>
      </p:pic>
      <p:sp>
        <p:nvSpPr>
          <p:cNvPr id="5" name="TextBox 4">
            <a:extLst>
              <a:ext uri="{FF2B5EF4-FFF2-40B4-BE49-F238E27FC236}">
                <a16:creationId xmlns:a16="http://schemas.microsoft.com/office/drawing/2014/main" id="{F9AE5694-6DAE-9D95-68CB-089946333566}"/>
              </a:ext>
            </a:extLst>
          </p:cNvPr>
          <p:cNvSpPr txBox="1"/>
          <p:nvPr/>
        </p:nvSpPr>
        <p:spPr>
          <a:xfrm>
            <a:off x="10880777" y="6023075"/>
            <a:ext cx="385938" cy="307777"/>
          </a:xfrm>
          <a:prstGeom prst="rect">
            <a:avLst/>
          </a:prstGeom>
          <a:noFill/>
        </p:spPr>
        <p:txBody>
          <a:bodyPr wrap="square" rtlCol="0">
            <a:spAutoFit/>
          </a:bodyPr>
          <a:lstStyle/>
          <a:p>
            <a:r>
              <a:rPr lang="el" sz="1400"/>
              <a:t>24</a:t>
            </a:r>
          </a:p>
        </p:txBody>
      </p:sp>
    </p:spTree>
    <p:extLst>
      <p:ext uri="{BB962C8B-B14F-4D97-AF65-F5344CB8AC3E}">
        <p14:creationId xmlns:p14="http://schemas.microsoft.com/office/powerpoint/2010/main" val="1715544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838200" y="365127"/>
            <a:ext cx="9433800" cy="107487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4C4C4D"/>
              </a:buClr>
              <a:buSzPts val="2500"/>
              <a:buFont typeface="Arial"/>
              <a:buNone/>
            </a:pPr>
            <a:r>
              <a:rPr lang="el" sz="2500" b="1" i="0" u="none" strike="noStrike" cap="none">
                <a:solidFill>
                  <a:srgbClr val="4C4C4D"/>
                </a:solidFill>
                <a:latin typeface="Arial"/>
                <a:ea typeface="Arial"/>
                <a:cs typeface="Arial"/>
                <a:sym typeface="Arial"/>
              </a:rPr>
              <a:t>Διαχείριση παραβιάσεων ασφαλείας</a:t>
            </a:r>
            <a:endParaRPr/>
          </a:p>
        </p:txBody>
      </p:sp>
      <p:sp>
        <p:nvSpPr>
          <p:cNvPr id="252" name="Shape 252"/>
          <p:cNvSpPr txBox="1">
            <a:spLocks noGrp="1"/>
          </p:cNvSpPr>
          <p:nvPr>
            <p:ph type="body" idx="1"/>
          </p:nvPr>
        </p:nvSpPr>
        <p:spPr>
          <a:xfrm>
            <a:off x="718458" y="1631981"/>
            <a:ext cx="10515600" cy="4351338"/>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chemeClr val="tx1"/>
              </a:buClr>
              <a:buSzPts val="1800"/>
            </a:pPr>
            <a:r>
              <a:rPr lang="el" sz="2000" b="0" i="0" u="none" strike="noStrike" cap="none" dirty="0">
                <a:solidFill>
                  <a:srgbClr val="4C4C4D"/>
                </a:solidFill>
                <a:latin typeface="Century Gothic" panose="020B0502020202020204" pitchFamily="34" charset="0"/>
                <a:ea typeface="Arial"/>
                <a:cs typeface="Arial"/>
                <a:sym typeface="Arial"/>
              </a:rPr>
              <a:t>Επισκόπηση</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l" sz="2000" b="0" i="0" u="none" strike="noStrike" cap="none" dirty="0">
                <a:solidFill>
                  <a:srgbClr val="4C4C4D"/>
                </a:solidFill>
                <a:latin typeface="Century Gothic" panose="020B0502020202020204" pitchFamily="34" charset="0"/>
                <a:ea typeface="Arial"/>
                <a:cs typeface="Arial"/>
                <a:sym typeface="Arial"/>
              </a:rPr>
              <a:t>Σημασία</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l" sz="2000" b="0" i="0" u="none" strike="noStrike" cap="none" dirty="0">
                <a:solidFill>
                  <a:srgbClr val="4C4C4D"/>
                </a:solidFill>
                <a:latin typeface="Century Gothic" panose="020B0502020202020204" pitchFamily="34" charset="0"/>
                <a:ea typeface="Arial"/>
                <a:cs typeface="Arial"/>
                <a:sym typeface="Arial"/>
              </a:rPr>
              <a:t>Συνέπειες</a:t>
            </a:r>
            <a:endParaRPr sz="1400" dirty="0">
              <a:latin typeface="Century Gothic" panose="020B0502020202020204" pitchFamily="34" charset="0"/>
            </a:endParaRPr>
          </a:p>
          <a:p>
            <a:pPr marR="0" lvl="0" algn="l" rtl="0">
              <a:lnSpc>
                <a:spcPct val="100000"/>
              </a:lnSpc>
              <a:spcBef>
                <a:spcPts val="1000"/>
              </a:spcBef>
              <a:spcAft>
                <a:spcPts val="0"/>
              </a:spcAft>
              <a:buClr>
                <a:schemeClr val="tx1"/>
              </a:buClr>
              <a:buSzPts val="1800"/>
            </a:pPr>
            <a:r>
              <a:rPr lang="el" sz="2000" b="0" i="0" u="none" strike="noStrike" cap="none" dirty="0">
                <a:solidFill>
                  <a:srgbClr val="4C4C4D"/>
                </a:solidFill>
                <a:latin typeface="Century Gothic" panose="020B0502020202020204" pitchFamily="34" charset="0"/>
                <a:ea typeface="Arial"/>
                <a:cs typeface="Arial"/>
                <a:sym typeface="Arial"/>
              </a:rPr>
              <a:t>Βασικές απαιτήσεις</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l" sz="2000" b="0" i="0" u="none" strike="noStrike" cap="none" dirty="0">
                <a:solidFill>
                  <a:srgbClr val="4C4C4D"/>
                </a:solidFill>
                <a:latin typeface="Century Gothic" panose="020B0502020202020204" pitchFamily="34" charset="0"/>
                <a:ea typeface="Arial"/>
                <a:cs typeface="Arial"/>
                <a:sym typeface="Arial"/>
              </a:rPr>
              <a:t>Σαφώς καθορισμένο R+R</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l" sz="2000" b="0" i="0" u="none" strike="noStrike" cap="none" dirty="0">
                <a:solidFill>
                  <a:srgbClr val="4C4C4D"/>
                </a:solidFill>
                <a:latin typeface="Century Gothic" panose="020B0502020202020204" pitchFamily="34" charset="0"/>
                <a:ea typeface="Arial"/>
                <a:cs typeface="Arial"/>
                <a:sym typeface="Arial"/>
              </a:rPr>
              <a:t>Σαφώς καθορισμένη διαδικασία</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l" sz="2000" b="0" i="0" u="none" strike="noStrike" cap="none" dirty="0">
                <a:solidFill>
                  <a:srgbClr val="4C4C4D"/>
                </a:solidFill>
                <a:latin typeface="Century Gothic" panose="020B0502020202020204" pitchFamily="34" charset="0"/>
                <a:ea typeface="Arial"/>
                <a:cs typeface="Arial"/>
                <a:sym typeface="Arial"/>
              </a:rPr>
              <a:t>Συλλογή αποδεικτικών στοιχείων και διατήρηση / αποθήκευσή τους</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l" sz="2000" b="0" i="0" u="none" strike="noStrike" cap="none" dirty="0">
                <a:solidFill>
                  <a:srgbClr val="4C4C4D"/>
                </a:solidFill>
                <a:latin typeface="Century Gothic" panose="020B0502020202020204" pitchFamily="34" charset="0"/>
                <a:ea typeface="Arial"/>
                <a:cs typeface="Arial"/>
                <a:sym typeface="Arial"/>
              </a:rPr>
              <a:t>Αναφοράς</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l" sz="2000" b="0" i="0" u="none" strike="noStrike" cap="none" dirty="0">
                <a:solidFill>
                  <a:srgbClr val="4C4C4D"/>
                </a:solidFill>
                <a:latin typeface="Century Gothic" panose="020B0502020202020204" pitchFamily="34" charset="0"/>
                <a:ea typeface="Arial"/>
                <a:cs typeface="Arial"/>
                <a:sym typeface="Arial"/>
              </a:rPr>
              <a:t>Χρονοδιαγράμματα</a:t>
            </a:r>
            <a:endParaRPr sz="1400" dirty="0">
              <a:latin typeface="Century Gothic" panose="020B0502020202020204" pitchFamily="34" charset="0"/>
            </a:endParaRPr>
          </a:p>
          <a:p>
            <a:pPr marR="0" lvl="1" algn="l" rtl="0">
              <a:lnSpc>
                <a:spcPct val="100000"/>
              </a:lnSpc>
              <a:spcBef>
                <a:spcPts val="500"/>
              </a:spcBef>
              <a:spcAft>
                <a:spcPts val="0"/>
              </a:spcAft>
              <a:buClr>
                <a:schemeClr val="tx1"/>
              </a:buClr>
              <a:buSzPts val="1800"/>
            </a:pPr>
            <a:r>
              <a:rPr lang="el" sz="2000" b="0" i="0" u="none" strike="noStrike" cap="none" dirty="0">
                <a:solidFill>
                  <a:srgbClr val="4C4C4D"/>
                </a:solidFill>
                <a:latin typeface="Century Gothic" panose="020B0502020202020204" pitchFamily="34" charset="0"/>
                <a:ea typeface="Arial"/>
                <a:cs typeface="Arial"/>
                <a:sym typeface="Arial"/>
              </a:rPr>
              <a:t>Ρόλος του υπευθύνου προστασίας δεδομένων</a:t>
            </a:r>
            <a:endParaRPr sz="1400" dirty="0">
              <a:latin typeface="Century Gothic" panose="020B0502020202020204" pitchFamily="34" charset="0"/>
            </a:endParaRPr>
          </a:p>
          <a:p>
            <a:pPr marR="0" lvl="0" algn="l" rtl="0">
              <a:lnSpc>
                <a:spcPct val="100000"/>
              </a:lnSpc>
              <a:spcBef>
                <a:spcPts val="1000"/>
              </a:spcBef>
              <a:spcAft>
                <a:spcPts val="0"/>
              </a:spcAft>
              <a:buClr>
                <a:schemeClr val="tx1"/>
              </a:buClr>
              <a:buSzPts val="1800"/>
            </a:pPr>
            <a:r>
              <a:rPr lang="el" sz="2000" dirty="0">
                <a:latin typeface="Century Gothic" panose="020B0502020202020204" pitchFamily="34" charset="0"/>
                <a:ea typeface="Arial"/>
                <a:cs typeface="Arial"/>
                <a:sym typeface="Arial"/>
              </a:rPr>
              <a:t>(</a:t>
            </a:r>
            <a:r>
              <a:rPr lang="el" sz="2000" b="0" i="0" u="none" strike="noStrike" cap="none" dirty="0">
                <a:solidFill>
                  <a:srgbClr val="4C4C4D"/>
                </a:solidFill>
                <a:latin typeface="Century Gothic" panose="020B0502020202020204" pitchFamily="34" charset="0"/>
                <a:ea typeface="Arial"/>
                <a:cs typeface="Arial"/>
                <a:sym typeface="Arial"/>
              </a:rPr>
              <a:t>Στενή σχέση με το 27001.)</a:t>
            </a:r>
            <a:endParaRPr sz="1400" dirty="0">
              <a:latin typeface="Century Gothic" panose="020B0502020202020204" pitchFamily="34" charset="0"/>
            </a:endParaRPr>
          </a:p>
        </p:txBody>
      </p:sp>
      <p:pic>
        <p:nvPicPr>
          <p:cNvPr id="2" name="Picture 1">
            <a:extLst>
              <a:ext uri="{FF2B5EF4-FFF2-40B4-BE49-F238E27FC236}">
                <a16:creationId xmlns:a16="http://schemas.microsoft.com/office/drawing/2014/main" id="{B40845DB-50A7-7D88-D0D4-B955FE719AF2}"/>
              </a:ext>
            </a:extLst>
          </p:cNvPr>
          <p:cNvPicPr>
            <a:picLocks noChangeAspect="1"/>
          </p:cNvPicPr>
          <p:nvPr/>
        </p:nvPicPr>
        <p:blipFill>
          <a:blip r:embed="rId3"/>
          <a:stretch>
            <a:fillRect/>
          </a:stretch>
        </p:blipFill>
        <p:spPr>
          <a:xfrm>
            <a:off x="8847932" y="5822621"/>
            <a:ext cx="1530000" cy="612000"/>
          </a:xfrm>
          <a:prstGeom prst="rect">
            <a:avLst/>
          </a:prstGeom>
        </p:spPr>
      </p:pic>
      <p:sp>
        <p:nvSpPr>
          <p:cNvPr id="3" name="TextBox 2">
            <a:extLst>
              <a:ext uri="{FF2B5EF4-FFF2-40B4-BE49-F238E27FC236}">
                <a16:creationId xmlns:a16="http://schemas.microsoft.com/office/drawing/2014/main" id="{F17E40D8-E689-E927-E256-B6FEC7195E86}"/>
              </a:ext>
            </a:extLst>
          </p:cNvPr>
          <p:cNvSpPr txBox="1"/>
          <p:nvPr/>
        </p:nvSpPr>
        <p:spPr>
          <a:xfrm>
            <a:off x="10848120" y="5983319"/>
            <a:ext cx="385938" cy="307777"/>
          </a:xfrm>
          <a:prstGeom prst="rect">
            <a:avLst/>
          </a:prstGeom>
          <a:noFill/>
        </p:spPr>
        <p:txBody>
          <a:bodyPr wrap="square" rtlCol="0">
            <a:spAutoFit/>
          </a:bodyPr>
          <a:lstStyle/>
          <a:p>
            <a:r>
              <a:rPr lang="el" sz="1400"/>
              <a:t>25</a:t>
            </a:r>
          </a:p>
        </p:txBody>
      </p:sp>
    </p:spTree>
    <p:extLst>
      <p:ext uri="{BB962C8B-B14F-4D97-AF65-F5344CB8AC3E}">
        <p14:creationId xmlns:p14="http://schemas.microsoft.com/office/powerpoint/2010/main" val="4124864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BE85-BCF3-4902-8CC5-A20CC70A7450}"/>
              </a:ext>
            </a:extLst>
          </p:cNvPr>
          <p:cNvSpPr>
            <a:spLocks noGrp="1"/>
          </p:cNvSpPr>
          <p:nvPr>
            <p:ph type="title"/>
          </p:nvPr>
        </p:nvSpPr>
        <p:spPr/>
        <p:txBody>
          <a:bodyPr/>
          <a:lstStyle/>
          <a:p>
            <a:r>
              <a:rPr lang="el">
                <a:latin typeface="Nutmeg Headline" panose="00000500000000000000" pitchFamily="50" charset="0"/>
              </a:rPr>
              <a:t>Παράδειγμα παραβίασης δεδομένων:</a:t>
            </a:r>
          </a:p>
        </p:txBody>
      </p:sp>
      <p:pic>
        <p:nvPicPr>
          <p:cNvPr id="10" name="Picture 10" descr="Στιγμιότυπο οθόνης ενός κινητού τηλεφώνου&#10;&#10;Περιγραφή που δημιουργείται με πολύ μεγάλη σιγουριά">
            <a:extLst>
              <a:ext uri="{FF2B5EF4-FFF2-40B4-BE49-F238E27FC236}">
                <a16:creationId xmlns:a16="http://schemas.microsoft.com/office/drawing/2014/main" id="{9B6DA42B-06C5-49B6-9A48-C808C5016BE5}"/>
              </a:ext>
            </a:extLst>
          </p:cNvPr>
          <p:cNvPicPr>
            <a:picLocks noChangeAspect="1"/>
          </p:cNvPicPr>
          <p:nvPr/>
        </p:nvPicPr>
        <p:blipFill>
          <a:blip r:embed="rId3"/>
          <a:stretch>
            <a:fillRect/>
          </a:stretch>
        </p:blipFill>
        <p:spPr>
          <a:xfrm>
            <a:off x="6150429" y="2909240"/>
            <a:ext cx="5406002" cy="3132331"/>
          </a:xfrm>
          <a:prstGeom prst="rect">
            <a:avLst/>
          </a:prstGeom>
        </p:spPr>
      </p:pic>
      <p:sp>
        <p:nvSpPr>
          <p:cNvPr id="3" name="Rectangle 2">
            <a:extLst>
              <a:ext uri="{FF2B5EF4-FFF2-40B4-BE49-F238E27FC236}">
                <a16:creationId xmlns:a16="http://schemas.microsoft.com/office/drawing/2014/main" id="{D78B927F-B66F-4713-B748-77B74AE3D550}"/>
              </a:ext>
            </a:extLst>
          </p:cNvPr>
          <p:cNvSpPr/>
          <p:nvPr/>
        </p:nvSpPr>
        <p:spPr>
          <a:xfrm>
            <a:off x="435429" y="1235426"/>
            <a:ext cx="11321142" cy="1938992"/>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
                <a:schemeClr val="tx1"/>
              </a:buClr>
              <a:buSzPts val="1200"/>
              <a:buFont typeface="Arial"/>
              <a:buChar char="•"/>
              <a:tabLst/>
              <a:defRPr/>
            </a:pPr>
            <a:r>
              <a:rPr kumimoji="0" lang="el"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Πρόσβαση μη εξουσιοδοτημένου τρίτου·</a:t>
            </a:r>
            <a:endPar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Pts val="1200"/>
              <a:buFont typeface="Arial"/>
              <a:buChar char="•"/>
              <a:tabLst/>
              <a:defRPr/>
            </a:pPr>
            <a:r>
              <a:rPr kumimoji="0" lang="el"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Σκόπιμη ή τυχαία ενέργεια (ή αδράνεια) από υπεύθυνο επεξεργασίας ή εκτελούντα την επεξεργασία.</a:t>
            </a:r>
            <a:endPar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Pts val="1200"/>
              <a:buFont typeface="Arial"/>
              <a:buChar char="•"/>
              <a:tabLst/>
              <a:defRPr/>
            </a:pPr>
            <a:r>
              <a:rPr kumimoji="0" lang="el"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Αποστολή προσωπικών δεδομένων σε λανθασμένο παραλήπτη.</a:t>
            </a:r>
            <a:endPar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Pts val="1200"/>
              <a:buFont typeface="Arial"/>
              <a:buChar char="•"/>
              <a:tabLst/>
              <a:defRPr/>
            </a:pPr>
            <a:r>
              <a:rPr kumimoji="0" lang="el"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Υπολογιστικές συσκευές που περιέχουν προσωπικά δεδομένα που έχουν χαθεί ή κλαπεί.</a:t>
            </a:r>
            <a:endPar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Pts val="1200"/>
              <a:buFont typeface="Arial"/>
              <a:buChar char="•"/>
              <a:tabLst/>
              <a:defRPr/>
            </a:pPr>
            <a:r>
              <a:rPr kumimoji="0" lang="el"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Τροποποίηση προσωπικών δεδομένων χωρίς άδεια</a:t>
            </a:r>
            <a:r>
              <a:rPr kumimoji="0" lang="en-US"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 </a:t>
            </a:r>
            <a:r>
              <a:rPr kumimoji="0" lang="el"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 και</a:t>
            </a:r>
            <a:endParaRPr kumimoji="0" lang="en-GB" sz="2000" b="0" i="0" u="none" strike="noStrike" kern="1200" cap="none" spc="0" normalizeH="0" baseline="0" noProof="0" dirty="0">
              <a:ln>
                <a:noFill/>
              </a:ln>
              <a:solidFill>
                <a:srgbClr val="4C4C4D"/>
              </a:solidFill>
              <a:effectLst/>
              <a:uLnTx/>
              <a:uFillTx/>
              <a:latin typeface="Nutmeg Light" panose="00000300000000000000" pitchFamily="50" charset="0"/>
              <a:ea typeface="+mn-ea"/>
              <a:cs typeface="+mn-cs"/>
            </a:endParaRPr>
          </a:p>
          <a:p>
            <a:pPr marL="171450" marR="0" lvl="0" indent="-171450" algn="l" defTabSz="914400" rtl="0" eaLnBrk="1" fontAlgn="auto" latinLnBrk="0" hangingPunct="1">
              <a:lnSpc>
                <a:spcPct val="100000"/>
              </a:lnSpc>
              <a:spcBef>
                <a:spcPts val="0"/>
              </a:spcBef>
              <a:spcAft>
                <a:spcPts val="0"/>
              </a:spcAft>
              <a:buClr>
                <a:schemeClr val="tx1"/>
              </a:buClr>
              <a:buSzPts val="1200"/>
              <a:buFont typeface="Arial"/>
              <a:buChar char="•"/>
              <a:tabLst/>
              <a:defRPr/>
            </a:pPr>
            <a:r>
              <a:rPr kumimoji="0" lang="el" sz="2000" b="0" i="0" u="none" strike="noStrike" kern="1200" cap="none" spc="0" normalizeH="0" baseline="0" noProof="0" dirty="0">
                <a:ln>
                  <a:noFill/>
                </a:ln>
                <a:solidFill>
                  <a:srgbClr val="4C4C4D"/>
                </a:solidFill>
                <a:effectLst/>
                <a:uLnTx/>
                <a:uFillTx/>
                <a:latin typeface="Nutmeg Light" panose="00000300000000000000" pitchFamily="50" charset="0"/>
                <a:ea typeface="Calibri"/>
                <a:cs typeface="Calibri"/>
                <a:sym typeface="Calibri"/>
              </a:rPr>
              <a:t>Απώλεια διαθεσιμότητας προσωπικών δεδομένων</a:t>
            </a:r>
            <a:r>
              <a:rPr kumimoji="0" lang="el" sz="2000" b="0" i="0" u="none" strike="noStrike" kern="1200" cap="none" spc="0" normalizeH="0" baseline="0" noProof="0" dirty="0">
                <a:ln>
                  <a:noFill/>
                </a:ln>
                <a:solidFill>
                  <a:prstClr val="black"/>
                </a:solidFill>
                <a:effectLst/>
                <a:uLnTx/>
                <a:uFillTx/>
                <a:latin typeface="Nutmeg Light" panose="00000300000000000000" pitchFamily="50" charset="0"/>
                <a:ea typeface="Calibri"/>
                <a:cs typeface="Calibri"/>
                <a:sym typeface="Calibri"/>
              </a:rPr>
              <a:t>.</a:t>
            </a:r>
            <a:endParaRPr kumimoji="0" lang="en-GB" sz="2000" b="0" i="0" u="none" strike="noStrike" kern="1200" cap="none" spc="0" normalizeH="0" baseline="0" noProof="0" dirty="0">
              <a:ln>
                <a:noFill/>
              </a:ln>
              <a:solidFill>
                <a:prstClr val="black"/>
              </a:solidFill>
              <a:effectLst/>
              <a:uLnTx/>
              <a:uFillTx/>
              <a:latin typeface="Nutmeg Light" panose="00000300000000000000" pitchFamily="50" charset="0"/>
              <a:ea typeface="+mn-ea"/>
              <a:cs typeface="+mn-cs"/>
            </a:endParaRPr>
          </a:p>
        </p:txBody>
      </p:sp>
      <p:pic>
        <p:nvPicPr>
          <p:cNvPr id="4" name="Picture 3">
            <a:extLst>
              <a:ext uri="{FF2B5EF4-FFF2-40B4-BE49-F238E27FC236}">
                <a16:creationId xmlns:a16="http://schemas.microsoft.com/office/drawing/2014/main" id="{C03E606F-E73B-5C93-69F1-44160139796B}"/>
              </a:ext>
            </a:extLst>
          </p:cNvPr>
          <p:cNvPicPr>
            <a:picLocks noChangeAspect="1"/>
          </p:cNvPicPr>
          <p:nvPr/>
        </p:nvPicPr>
        <p:blipFill>
          <a:blip r:embed="rId4"/>
          <a:stretch>
            <a:fillRect/>
          </a:stretch>
        </p:blipFill>
        <p:spPr>
          <a:xfrm>
            <a:off x="9047279" y="5880873"/>
            <a:ext cx="1530000" cy="612000"/>
          </a:xfrm>
          <a:prstGeom prst="rect">
            <a:avLst/>
          </a:prstGeom>
        </p:spPr>
      </p:pic>
      <p:sp>
        <p:nvSpPr>
          <p:cNvPr id="5" name="TextBox 4">
            <a:extLst>
              <a:ext uri="{FF2B5EF4-FFF2-40B4-BE49-F238E27FC236}">
                <a16:creationId xmlns:a16="http://schemas.microsoft.com/office/drawing/2014/main" id="{EA229FEE-7059-101F-A617-BFFE6E2E4833}"/>
              </a:ext>
            </a:extLst>
          </p:cNvPr>
          <p:cNvSpPr txBox="1"/>
          <p:nvPr/>
        </p:nvSpPr>
        <p:spPr>
          <a:xfrm>
            <a:off x="10742188" y="6041571"/>
            <a:ext cx="385938" cy="307777"/>
          </a:xfrm>
          <a:prstGeom prst="rect">
            <a:avLst/>
          </a:prstGeom>
          <a:noFill/>
        </p:spPr>
        <p:txBody>
          <a:bodyPr wrap="square" rtlCol="0">
            <a:spAutoFit/>
          </a:bodyPr>
          <a:lstStyle/>
          <a:p>
            <a:r>
              <a:rPr lang="el" sz="1400"/>
              <a:t>26</a:t>
            </a:r>
          </a:p>
        </p:txBody>
      </p:sp>
    </p:spTree>
    <p:extLst>
      <p:ext uri="{BB962C8B-B14F-4D97-AF65-F5344CB8AC3E}">
        <p14:creationId xmlns:p14="http://schemas.microsoft.com/office/powerpoint/2010/main" val="3247540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3758-7A62-4B43-BE4C-BA6FBCD9E595}"/>
              </a:ext>
            </a:extLst>
          </p:cNvPr>
          <p:cNvSpPr>
            <a:spLocks noGrp="1"/>
          </p:cNvSpPr>
          <p:nvPr>
            <p:ph type="title"/>
          </p:nvPr>
        </p:nvSpPr>
        <p:spPr/>
        <p:txBody>
          <a:bodyPr/>
          <a:lstStyle/>
          <a:p>
            <a:r>
              <a:rPr lang="el"/>
              <a:t>Οι παραβιάσεις δεδομένων συνήθως μπορούν να αποτραπούν</a:t>
            </a:r>
          </a:p>
        </p:txBody>
      </p:sp>
      <p:graphicFrame>
        <p:nvGraphicFramePr>
          <p:cNvPr id="4" name="Content Placeholder 8">
            <a:extLst>
              <a:ext uri="{FF2B5EF4-FFF2-40B4-BE49-F238E27FC236}">
                <a16:creationId xmlns:a16="http://schemas.microsoft.com/office/drawing/2014/main" id="{DB257BC9-E919-485E-B9E7-F5D6E0A15E60}"/>
              </a:ext>
            </a:extLst>
          </p:cNvPr>
          <p:cNvGraphicFramePr>
            <a:graphicFrameLocks/>
          </p:cNvGraphicFramePr>
          <p:nvPr>
            <p:extLst>
              <p:ext uri="{D42A27DB-BD31-4B8C-83A1-F6EECF244321}">
                <p14:modId xmlns:p14="http://schemas.microsoft.com/office/powerpoint/2010/main" val="1409800707"/>
              </p:ext>
            </p:extLst>
          </p:nvPr>
        </p:nvGraphicFramePr>
        <p:xfrm>
          <a:off x="4414119" y="1440002"/>
          <a:ext cx="7459924" cy="494106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A334058D-9996-4BBA-9F21-F56A8B6D8065}"/>
              </a:ext>
            </a:extLst>
          </p:cNvPr>
          <p:cNvSpPr txBox="1">
            <a:spLocks/>
          </p:cNvSpPr>
          <p:nvPr/>
        </p:nvSpPr>
        <p:spPr>
          <a:xfrm>
            <a:off x="972503" y="1825625"/>
            <a:ext cx="4775153" cy="307294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 sz="3000" b="0" i="0" u="none" strike="noStrike" kern="1200" cap="none" spc="0" normalizeH="0" baseline="0" noProof="0" dirty="0">
                <a:ln>
                  <a:noFill/>
                </a:ln>
                <a:solidFill>
                  <a:prstClr val="black">
                    <a:lumMod val="75000"/>
                    <a:lumOff val="25000"/>
                  </a:prstClr>
                </a:solidFill>
                <a:effectLst/>
                <a:uLnTx/>
                <a:uFillTx/>
                <a:latin typeface="Nutmeg Light" panose="00000300000000000000" pitchFamily="50" charset="0"/>
                <a:ea typeface="+mj-ea"/>
                <a:cs typeface="+mj-cs"/>
              </a:rPr>
              <a:t>Ο μέσος χρόνος μεταξύ παραβίασης και ανακάλυψης είναι </a:t>
            </a:r>
            <a:br>
              <a:rPr kumimoji="0" lang="en-GB" b="0" i="0" u="none" strike="noStrike" kern="1200" cap="all" spc="0" normalizeH="0" baseline="0" noProof="0" dirty="0">
                <a:ln>
                  <a:noFill/>
                </a:ln>
                <a:solidFill>
                  <a:prstClr val="black">
                    <a:lumMod val="75000"/>
                    <a:lumOff val="25000"/>
                  </a:prstClr>
                </a:solidFill>
                <a:effectLst/>
                <a:uLnTx/>
                <a:uFillTx/>
                <a:latin typeface="Nutmeg Light" panose="00000300000000000000" pitchFamily="50" charset="0"/>
                <a:ea typeface="+mj-ea"/>
                <a:cs typeface="+mj-cs"/>
              </a:rPr>
            </a:br>
            <a:r>
              <a:rPr kumimoji="0" lang="el" sz="6000" b="1" i="0" u="none" strike="noStrike" kern="1200" cap="all" spc="0" normalizeH="0" baseline="0" noProof="0" dirty="0">
                <a:ln>
                  <a:noFill/>
                </a:ln>
                <a:solidFill>
                  <a:prstClr val="black">
                    <a:lumMod val="75000"/>
                    <a:lumOff val="25000"/>
                  </a:prstClr>
                </a:solidFill>
                <a:effectLst/>
                <a:uLnTx/>
                <a:uFillTx/>
                <a:latin typeface="Nutmeg Light" panose="00000300000000000000" pitchFamily="50" charset="0"/>
                <a:ea typeface="+mj-ea"/>
                <a:cs typeface="+mj-cs"/>
              </a:rPr>
              <a:t>188 ημέρες</a:t>
            </a:r>
          </a:p>
        </p:txBody>
      </p:sp>
      <p:sp>
        <p:nvSpPr>
          <p:cNvPr id="10" name="Rectangle 9">
            <a:extLst>
              <a:ext uri="{FF2B5EF4-FFF2-40B4-BE49-F238E27FC236}">
                <a16:creationId xmlns:a16="http://schemas.microsoft.com/office/drawing/2014/main" id="{FEC71CDD-5A1C-42A7-BDEA-872FC41B4C55}"/>
              </a:ext>
            </a:extLst>
          </p:cNvPr>
          <p:cNvSpPr/>
          <p:nvPr/>
        </p:nvSpPr>
        <p:spPr>
          <a:xfrm>
            <a:off x="5555100" y="6254107"/>
            <a:ext cx="7086092"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050" b="0" i="0" u="none" strike="noStrike" kern="1200" cap="none" spc="0" normalizeH="0" baseline="0" noProof="0">
                <a:ln>
                  <a:noFill/>
                </a:ln>
                <a:solidFill>
                  <a:prstClr val="white"/>
                </a:solidFill>
                <a:effectLst/>
                <a:uLnTx/>
                <a:uFillTx/>
                <a:latin typeface="Calibri Light" panose="020F0302020204030204" pitchFamily="34" charset="0"/>
                <a:ea typeface="Calibri" panose="020F0502020204030204" pitchFamily="34" charset="0"/>
                <a:cs typeface="Times New Roman" panose="02020603050405020304" pitchFamily="18" charset="0"/>
              </a:rPr>
              <a:t>   http://www.computerworlduk.com/security/most-data-breaches-still-discovered-by-third-parties-3615783/</a:t>
            </a:r>
            <a:endParaRPr kumimoji="0" lang="en-GB"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87E4A53-5ECD-73F9-CEDE-CCEC2BF182C9}"/>
              </a:ext>
            </a:extLst>
          </p:cNvPr>
          <p:cNvPicPr>
            <a:picLocks noChangeAspect="1"/>
          </p:cNvPicPr>
          <p:nvPr/>
        </p:nvPicPr>
        <p:blipFill>
          <a:blip r:embed="rId4"/>
          <a:stretch>
            <a:fillRect/>
          </a:stretch>
        </p:blipFill>
        <p:spPr>
          <a:xfrm>
            <a:off x="3257951" y="6075065"/>
            <a:ext cx="1530000" cy="612000"/>
          </a:xfrm>
          <a:prstGeom prst="rect">
            <a:avLst/>
          </a:prstGeom>
        </p:spPr>
      </p:pic>
      <p:sp>
        <p:nvSpPr>
          <p:cNvPr id="6" name="TextBox 5">
            <a:extLst>
              <a:ext uri="{FF2B5EF4-FFF2-40B4-BE49-F238E27FC236}">
                <a16:creationId xmlns:a16="http://schemas.microsoft.com/office/drawing/2014/main" id="{91DB2711-E491-4F11-B58E-9E3D7C65A18A}"/>
              </a:ext>
            </a:extLst>
          </p:cNvPr>
          <p:cNvSpPr txBox="1"/>
          <p:nvPr/>
        </p:nvSpPr>
        <p:spPr>
          <a:xfrm>
            <a:off x="4952860" y="6235763"/>
            <a:ext cx="385938" cy="307777"/>
          </a:xfrm>
          <a:prstGeom prst="rect">
            <a:avLst/>
          </a:prstGeom>
          <a:noFill/>
        </p:spPr>
        <p:txBody>
          <a:bodyPr wrap="square" rtlCol="0">
            <a:spAutoFit/>
          </a:bodyPr>
          <a:lstStyle/>
          <a:p>
            <a:r>
              <a:rPr lang="el" sz="1400"/>
              <a:t>27</a:t>
            </a:r>
          </a:p>
        </p:txBody>
      </p:sp>
    </p:spTree>
    <p:extLst>
      <p:ext uri="{BB962C8B-B14F-4D97-AF65-F5344CB8AC3E}">
        <p14:creationId xmlns:p14="http://schemas.microsoft.com/office/powerpoint/2010/main" val="2359129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ontent Placeholder 5">
            <a:extLst>
              <a:ext uri="{FF2B5EF4-FFF2-40B4-BE49-F238E27FC236}">
                <a16:creationId xmlns:a16="http://schemas.microsoft.com/office/drawing/2014/main" id="{35CABEF3-2BDA-8BBC-8391-728097A62AC7}"/>
              </a:ext>
            </a:extLst>
          </p:cNvPr>
          <p:cNvGraphicFramePr>
            <a:graphicFrameLocks/>
          </p:cNvGraphicFramePr>
          <p:nvPr>
            <p:extLst>
              <p:ext uri="{D42A27DB-BD31-4B8C-83A1-F6EECF244321}">
                <p14:modId xmlns:p14="http://schemas.microsoft.com/office/powerpoint/2010/main" val="1377021098"/>
              </p:ext>
            </p:extLst>
          </p:nvPr>
        </p:nvGraphicFramePr>
        <p:xfrm>
          <a:off x="-674539" y="256125"/>
          <a:ext cx="6172200" cy="4405359"/>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6">
            <a:extLst>
              <a:ext uri="{FF2B5EF4-FFF2-40B4-BE49-F238E27FC236}">
                <a16:creationId xmlns:a16="http://schemas.microsoft.com/office/drawing/2014/main" id="{646D5409-8889-9B98-CF63-36D4764D59E3}"/>
              </a:ext>
            </a:extLst>
          </p:cNvPr>
          <p:cNvSpPr txBox="1">
            <a:spLocks/>
          </p:cNvSpPr>
          <p:nvPr/>
        </p:nvSpPr>
        <p:spPr>
          <a:xfrm>
            <a:off x="5660119" y="227674"/>
            <a:ext cx="6172200" cy="2613899"/>
          </a:xfrm>
          <a:prstGeom prst="rect">
            <a:avLst/>
          </a:prstGeom>
        </p:spPr>
        <p:txBody>
          <a:bodyPr vert="horz" lIns="91440" tIns="45720" rIns="91440" bIns="45720" rtlCol="0">
            <a:normAutofit fontScale="92500"/>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50000"/>
              </a:lnSpc>
            </a:pPr>
            <a:r>
              <a:rPr lang="el" sz="1800" dirty="0"/>
              <a:t>Πάνω από 3 εκατομμύρια αρχεία δεδομένων χάνονται ή κλέβονται κάθε μέρα*</a:t>
            </a:r>
          </a:p>
          <a:p>
            <a:pPr>
              <a:lnSpc>
                <a:spcPct val="150000"/>
              </a:lnSpc>
            </a:pPr>
            <a:r>
              <a:rPr lang="el" sz="1800" dirty="0"/>
              <a:t>Το 98% των εφαρμογών cloud δεν είναι έτοιμες για GDPR**</a:t>
            </a:r>
          </a:p>
          <a:p>
            <a:pPr>
              <a:lnSpc>
                <a:spcPct val="150000"/>
              </a:lnSpc>
            </a:pPr>
            <a:r>
              <a:rPr lang="el" sz="1800" dirty="0"/>
              <a:t>Νέες τεχνολογίες, νέοι κίνδυνοι &amp; νέες ευκαιρίες!</a:t>
            </a:r>
          </a:p>
          <a:p>
            <a:pPr>
              <a:lnSpc>
                <a:spcPct val="150000"/>
              </a:lnSpc>
            </a:pPr>
            <a:endParaRPr lang="en-GB" sz="1800" dirty="0"/>
          </a:p>
        </p:txBody>
      </p:sp>
      <p:pic>
        <p:nvPicPr>
          <p:cNvPr id="6" name="Picture 4" descr="Μια εικόνα που περιέχει μπουκάλι&#10;&#10;Περιγραφή που δημιουργείται με πολύ μεγάλη σιγουριά">
            <a:extLst>
              <a:ext uri="{FF2B5EF4-FFF2-40B4-BE49-F238E27FC236}">
                <a16:creationId xmlns:a16="http://schemas.microsoft.com/office/drawing/2014/main" id="{234A845C-6C42-1277-753B-0EAF95039FF8}"/>
              </a:ext>
            </a:extLst>
          </p:cNvPr>
          <p:cNvPicPr>
            <a:picLocks noChangeAspect="1"/>
          </p:cNvPicPr>
          <p:nvPr/>
        </p:nvPicPr>
        <p:blipFill>
          <a:blip r:embed="rId4"/>
          <a:stretch>
            <a:fillRect/>
          </a:stretch>
        </p:blipFill>
        <p:spPr>
          <a:xfrm>
            <a:off x="4336524" y="2922049"/>
            <a:ext cx="3889417" cy="1171109"/>
          </a:xfrm>
          <a:prstGeom prst="rect">
            <a:avLst/>
          </a:prstGeom>
        </p:spPr>
      </p:pic>
      <p:pic>
        <p:nvPicPr>
          <p:cNvPr id="7" name="Picture 10" descr="Στιγμιότυπο οθόνης ενός κινητού τηλεφώνου&#10;&#10;Περιγραφή που δημιουργείται με πολύ μεγάλη σιγουριά">
            <a:extLst>
              <a:ext uri="{FF2B5EF4-FFF2-40B4-BE49-F238E27FC236}">
                <a16:creationId xmlns:a16="http://schemas.microsoft.com/office/drawing/2014/main" id="{C799DDCE-6C7A-46D6-1CAF-D682BEE2BCBA}"/>
              </a:ext>
            </a:extLst>
          </p:cNvPr>
          <p:cNvPicPr>
            <a:picLocks noChangeAspect="1"/>
          </p:cNvPicPr>
          <p:nvPr/>
        </p:nvPicPr>
        <p:blipFill rotWithShape="1">
          <a:blip r:embed="rId5"/>
          <a:srcRect b="23021"/>
          <a:stretch/>
        </p:blipFill>
        <p:spPr>
          <a:xfrm>
            <a:off x="8507768" y="2867037"/>
            <a:ext cx="2960758" cy="1281132"/>
          </a:xfrm>
          <a:prstGeom prst="rect">
            <a:avLst/>
          </a:prstGeom>
        </p:spPr>
      </p:pic>
      <p:pic>
        <p:nvPicPr>
          <p:cNvPr id="8" name="Picture 6" descr="Στιγμιότυπο οθόνης ενός ατόμου&#10;&#10;Περιγραφή που δημιουργείται με μεγάλη σιγουριά">
            <a:extLst>
              <a:ext uri="{FF2B5EF4-FFF2-40B4-BE49-F238E27FC236}">
                <a16:creationId xmlns:a16="http://schemas.microsoft.com/office/drawing/2014/main" id="{97437C6F-99A1-AE80-C919-5E443BC3EB53}"/>
              </a:ext>
            </a:extLst>
          </p:cNvPr>
          <p:cNvPicPr>
            <a:picLocks noChangeAspect="1"/>
          </p:cNvPicPr>
          <p:nvPr/>
        </p:nvPicPr>
        <p:blipFill rotWithShape="1">
          <a:blip r:embed="rId6"/>
          <a:srcRect r="7486"/>
          <a:stretch/>
        </p:blipFill>
        <p:spPr>
          <a:xfrm>
            <a:off x="335419" y="4259359"/>
            <a:ext cx="3114339" cy="2517091"/>
          </a:xfrm>
          <a:prstGeom prst="rect">
            <a:avLst/>
          </a:prstGeom>
        </p:spPr>
      </p:pic>
      <p:sp>
        <p:nvSpPr>
          <p:cNvPr id="9" name="Content Placeholder 2">
            <a:extLst>
              <a:ext uri="{FF2B5EF4-FFF2-40B4-BE49-F238E27FC236}">
                <a16:creationId xmlns:a16="http://schemas.microsoft.com/office/drawing/2014/main" id="{B59169A2-BAC4-4018-A921-001EA58F834E}"/>
              </a:ext>
            </a:extLst>
          </p:cNvPr>
          <p:cNvSpPr txBox="1">
            <a:spLocks/>
          </p:cNvSpPr>
          <p:nvPr/>
        </p:nvSpPr>
        <p:spPr>
          <a:xfrm>
            <a:off x="2875333" y="670584"/>
            <a:ext cx="2414422" cy="29297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1pPr>
            <a:lvl2pPr marL="6858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2pPr>
            <a:lvl3pPr marL="11430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3pPr>
            <a:lvl4pPr marL="16002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4pPr>
            <a:lvl5pPr marL="2057400" indent="-228600" algn="l" defTabSz="914400" rtl="0" eaLnBrk="1" latinLnBrk="0" hangingPunct="1">
              <a:lnSpc>
                <a:spcPct val="90000"/>
              </a:lnSpc>
              <a:spcBef>
                <a:spcPts val="500"/>
              </a:spcBef>
              <a:buClr>
                <a:srgbClr val="FF585D"/>
              </a:buClr>
              <a:buFont typeface="Arial" panose="020B0604020202020204" pitchFamily="34" charset="0"/>
              <a:buChar char="•"/>
              <a:defRPr sz="1200" b="0" i="0" kern="1200">
                <a:solidFill>
                  <a:srgbClr val="4C4C4D"/>
                </a:solidFill>
                <a:latin typeface="Nutmeg Headline Book" charset="0"/>
                <a:ea typeface="Nutmeg Headline Book" charset="0"/>
                <a:cs typeface="Nutmeg Headline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 sz="1000" b="1" dirty="0">
                <a:solidFill>
                  <a:srgbClr val="FF585D"/>
                </a:solidFill>
                <a:latin typeface="Nutmeg Light" panose="00000300000000000000" pitchFamily="50" charset="0"/>
              </a:rPr>
              <a:t>Αποτελέσματα έρευνας GDPR Νοέμβριος 2017</a:t>
            </a:r>
            <a:r>
              <a:rPr lang="el" sz="1000" b="1" dirty="0">
                <a:latin typeface="Nutmeg Light" panose="00000300000000000000" pitchFamily="50" charset="0"/>
              </a:rPr>
              <a:t> </a:t>
            </a:r>
          </a:p>
          <a:p>
            <a:pPr marL="0" indent="0">
              <a:buFont typeface="Arial" panose="020B0604020202020204" pitchFamily="34" charset="0"/>
              <a:buNone/>
            </a:pPr>
            <a:endParaRPr lang="en-GB" sz="1000" b="1" dirty="0"/>
          </a:p>
          <a:p>
            <a:pPr marL="0" indent="0">
              <a:buFont typeface="Arial" panose="020B0604020202020204" pitchFamily="34" charset="0"/>
              <a:buNone/>
            </a:pPr>
            <a:endParaRPr lang="en-GB" sz="1000" b="1" dirty="0"/>
          </a:p>
        </p:txBody>
      </p:sp>
      <p:pic>
        <p:nvPicPr>
          <p:cNvPr id="10" name="Picture 9">
            <a:extLst>
              <a:ext uri="{FF2B5EF4-FFF2-40B4-BE49-F238E27FC236}">
                <a16:creationId xmlns:a16="http://schemas.microsoft.com/office/drawing/2014/main" id="{E745E31D-42A8-33E0-3D71-BCF41111F7F8}"/>
              </a:ext>
            </a:extLst>
          </p:cNvPr>
          <p:cNvPicPr>
            <a:picLocks noChangeAspect="1"/>
          </p:cNvPicPr>
          <p:nvPr/>
        </p:nvPicPr>
        <p:blipFill>
          <a:blip r:embed="rId7"/>
          <a:stretch>
            <a:fillRect/>
          </a:stretch>
        </p:blipFill>
        <p:spPr>
          <a:xfrm>
            <a:off x="8953634" y="6078725"/>
            <a:ext cx="1530000" cy="612000"/>
          </a:xfrm>
          <a:prstGeom prst="rect">
            <a:avLst/>
          </a:prstGeom>
        </p:spPr>
      </p:pic>
      <p:sp>
        <p:nvSpPr>
          <p:cNvPr id="11" name="TextBox 10">
            <a:extLst>
              <a:ext uri="{FF2B5EF4-FFF2-40B4-BE49-F238E27FC236}">
                <a16:creationId xmlns:a16="http://schemas.microsoft.com/office/drawing/2014/main" id="{DB9D1C70-0CAC-71D1-1981-4D30CD21B8BB}"/>
              </a:ext>
            </a:extLst>
          </p:cNvPr>
          <p:cNvSpPr txBox="1"/>
          <p:nvPr/>
        </p:nvSpPr>
        <p:spPr>
          <a:xfrm>
            <a:off x="10728376" y="6322549"/>
            <a:ext cx="287967" cy="307777"/>
          </a:xfrm>
          <a:prstGeom prst="rect">
            <a:avLst/>
          </a:prstGeom>
          <a:noFill/>
        </p:spPr>
        <p:txBody>
          <a:bodyPr wrap="square" rtlCol="0">
            <a:spAutoFit/>
          </a:bodyPr>
          <a:lstStyle/>
          <a:p>
            <a:r>
              <a:rPr lang="el" sz="1400"/>
              <a:t>1</a:t>
            </a:r>
          </a:p>
        </p:txBody>
      </p:sp>
      <p:sp>
        <p:nvSpPr>
          <p:cNvPr id="2" name="TextBox 1">
            <a:extLst>
              <a:ext uri="{FF2B5EF4-FFF2-40B4-BE49-F238E27FC236}">
                <a16:creationId xmlns:a16="http://schemas.microsoft.com/office/drawing/2014/main" id="{94525774-EE13-F941-2451-52D34FE8AD6F}"/>
              </a:ext>
            </a:extLst>
          </p:cNvPr>
          <p:cNvSpPr txBox="1"/>
          <p:nvPr/>
        </p:nvSpPr>
        <p:spPr>
          <a:xfrm>
            <a:off x="4082544" y="4066267"/>
            <a:ext cx="4154843" cy="923330"/>
          </a:xfrm>
          <a:prstGeom prst="rect">
            <a:avLst/>
          </a:prstGeom>
          <a:noFill/>
        </p:spPr>
        <p:txBody>
          <a:bodyPr wrap="square" rtlCol="0">
            <a:spAutoFit/>
          </a:bodyPr>
          <a:lstStyle/>
          <a:p>
            <a:r>
              <a:rPr lang="el-GR"/>
              <a:t>Η Uber πλήρωσε χάκερς για να διαγράψουν κλεμμένα δεδομένα 57 εκατομμυρίων ατόμων.</a:t>
            </a:r>
          </a:p>
        </p:txBody>
      </p:sp>
      <p:sp>
        <p:nvSpPr>
          <p:cNvPr id="4" name="TextBox 3">
            <a:extLst>
              <a:ext uri="{FF2B5EF4-FFF2-40B4-BE49-F238E27FC236}">
                <a16:creationId xmlns:a16="http://schemas.microsoft.com/office/drawing/2014/main" id="{D8727FD4-59E8-7A65-0B26-CBDD2BE1F458}"/>
              </a:ext>
            </a:extLst>
          </p:cNvPr>
          <p:cNvSpPr txBox="1"/>
          <p:nvPr/>
        </p:nvSpPr>
        <p:spPr>
          <a:xfrm>
            <a:off x="8480730" y="4071061"/>
            <a:ext cx="3014833" cy="2031325"/>
          </a:xfrm>
          <a:prstGeom prst="rect">
            <a:avLst/>
          </a:prstGeom>
          <a:noFill/>
        </p:spPr>
        <p:txBody>
          <a:bodyPr wrap="square" rtlCol="0">
            <a:spAutoFit/>
          </a:bodyPr>
          <a:lstStyle/>
          <a:p>
            <a:r>
              <a:rPr lang="el-GR" dirty="0"/>
              <a:t>Ο τότε CEO της Equifax καθυστέρησε τρεις εβδομάδες να ενημερώσει το διοικητικό συμβούλιο για μεγάλη διαρροή δεδομένων 143 εκατομμυρίων ατόμων.</a:t>
            </a:r>
            <a:endParaRPr lang="en-US" dirty="0"/>
          </a:p>
        </p:txBody>
      </p:sp>
      <p:sp>
        <p:nvSpPr>
          <p:cNvPr id="12" name="TextBox 11">
            <a:extLst>
              <a:ext uri="{FF2B5EF4-FFF2-40B4-BE49-F238E27FC236}">
                <a16:creationId xmlns:a16="http://schemas.microsoft.com/office/drawing/2014/main" id="{C9435065-1047-DAA9-56E4-DDD44CB01230}"/>
              </a:ext>
            </a:extLst>
          </p:cNvPr>
          <p:cNvSpPr txBox="1"/>
          <p:nvPr/>
        </p:nvSpPr>
        <p:spPr>
          <a:xfrm>
            <a:off x="3449758" y="5400172"/>
            <a:ext cx="3962400" cy="1200329"/>
          </a:xfrm>
          <a:prstGeom prst="rect">
            <a:avLst/>
          </a:prstGeom>
          <a:noFill/>
        </p:spPr>
        <p:txBody>
          <a:bodyPr wrap="square" rtlCol="0">
            <a:spAutoFit/>
          </a:bodyPr>
          <a:lstStyle/>
          <a:p>
            <a:r>
              <a:rPr lang="el-GR" dirty="0"/>
              <a:t>Η Ashley Madison συμφώνησε να πληρώσει 11,2 εκατομμύρια δολάρια σε θύματα διαρροής δεδομένων.</a:t>
            </a:r>
            <a:endParaRPr lang="en-US" dirty="0"/>
          </a:p>
        </p:txBody>
      </p:sp>
    </p:spTree>
    <p:extLst>
      <p:ext uri="{BB962C8B-B14F-4D97-AF65-F5344CB8AC3E}">
        <p14:creationId xmlns:p14="http://schemas.microsoft.com/office/powerpoint/2010/main" val="844539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D58FF-3699-4929-93D4-E2DE7F4F85D6}"/>
              </a:ext>
            </a:extLst>
          </p:cNvPr>
          <p:cNvSpPr>
            <a:spLocks noGrp="1"/>
          </p:cNvSpPr>
          <p:nvPr>
            <p:ph type="title"/>
          </p:nvPr>
        </p:nvSpPr>
        <p:spPr/>
        <p:txBody>
          <a:bodyPr/>
          <a:lstStyle/>
          <a:p>
            <a:r>
              <a:rPr lang="el"/>
              <a:t>Ανάπτυξη του σχεδίου επικοινωνίας σας</a:t>
            </a:r>
          </a:p>
        </p:txBody>
      </p:sp>
      <p:sp>
        <p:nvSpPr>
          <p:cNvPr id="3" name="Text Placeholder 2">
            <a:extLst>
              <a:ext uri="{FF2B5EF4-FFF2-40B4-BE49-F238E27FC236}">
                <a16:creationId xmlns:a16="http://schemas.microsoft.com/office/drawing/2014/main" id="{3A9741CC-C29D-45A5-960F-6A3C49F375B9}"/>
              </a:ext>
            </a:extLst>
          </p:cNvPr>
          <p:cNvSpPr>
            <a:spLocks noGrp="1"/>
          </p:cNvSpPr>
          <p:nvPr>
            <p:ph type="body" idx="1"/>
          </p:nvPr>
        </p:nvSpPr>
        <p:spPr>
          <a:xfrm>
            <a:off x="736779" y="1253331"/>
            <a:ext cx="6477000" cy="4351338"/>
          </a:xfrm>
        </p:spPr>
        <p:txBody>
          <a:bodyPr/>
          <a:lstStyle/>
          <a:p>
            <a:pPr>
              <a:buClr>
                <a:schemeClr val="tx1"/>
              </a:buClr>
            </a:pPr>
            <a:r>
              <a:rPr lang="el" sz="2000"/>
              <a:t>Αφοσίωση από πάνω προς τα κάτω</a:t>
            </a:r>
          </a:p>
          <a:p>
            <a:pPr>
              <a:buClr>
                <a:schemeClr val="tx1"/>
              </a:buClr>
            </a:pPr>
            <a:r>
              <a:rPr lang="el" sz="2000"/>
              <a:t>Εφαρμογή πολιτικής προστασίας δεδομένων</a:t>
            </a:r>
          </a:p>
          <a:p>
            <a:pPr>
              <a:buClr>
                <a:schemeClr val="tx1"/>
              </a:buClr>
            </a:pPr>
            <a:r>
              <a:rPr lang="el" sz="2000"/>
              <a:t>Ενισχύστε την προστασία δεδομένων από το μηδέν </a:t>
            </a:r>
          </a:p>
          <a:p>
            <a:pPr>
              <a:buClr>
                <a:schemeClr val="tx1"/>
              </a:buClr>
            </a:pPr>
            <a:r>
              <a:rPr lang="el" sz="2000"/>
              <a:t>Επικοινωνία, κατάρτιση και ανάπτυξη</a:t>
            </a:r>
          </a:p>
          <a:p>
            <a:pPr>
              <a:buClr>
                <a:schemeClr val="tx1"/>
              </a:buClr>
            </a:pPr>
            <a:r>
              <a:rPr lang="el" sz="2000"/>
              <a:t>Διαχείριση πρόσβασης</a:t>
            </a:r>
          </a:p>
          <a:p>
            <a:endParaRPr lang="en-GB"/>
          </a:p>
          <a:p>
            <a:endParaRPr lang="en-GB"/>
          </a:p>
        </p:txBody>
      </p:sp>
      <p:pic>
        <p:nvPicPr>
          <p:cNvPr id="4" name="Picture 4" descr="Στιγμιότυπο οθόνης ενός κινητού τηλεφώνου&#10;&#10;Περιγραφή που δημιουργείται με πολύ μεγάλη σιγουριά">
            <a:extLst>
              <a:ext uri="{FF2B5EF4-FFF2-40B4-BE49-F238E27FC236}">
                <a16:creationId xmlns:a16="http://schemas.microsoft.com/office/drawing/2014/main" id="{8452DCF0-C50A-4D3D-800E-53BBC18EA5CC}"/>
              </a:ext>
            </a:extLst>
          </p:cNvPr>
          <p:cNvPicPr>
            <a:picLocks noChangeAspect="1"/>
          </p:cNvPicPr>
          <p:nvPr/>
        </p:nvPicPr>
        <p:blipFill>
          <a:blip r:embed="rId3"/>
          <a:stretch>
            <a:fillRect/>
          </a:stretch>
        </p:blipFill>
        <p:spPr>
          <a:xfrm>
            <a:off x="4978221" y="2917029"/>
            <a:ext cx="6477000" cy="3575844"/>
          </a:xfrm>
          <a:prstGeom prst="rect">
            <a:avLst/>
          </a:prstGeom>
        </p:spPr>
      </p:pic>
      <p:pic>
        <p:nvPicPr>
          <p:cNvPr id="5" name="Picture 4">
            <a:extLst>
              <a:ext uri="{FF2B5EF4-FFF2-40B4-BE49-F238E27FC236}">
                <a16:creationId xmlns:a16="http://schemas.microsoft.com/office/drawing/2014/main" id="{C033D62A-C391-3AA1-D8CB-E7C46F90458C}"/>
              </a:ext>
            </a:extLst>
          </p:cNvPr>
          <p:cNvPicPr>
            <a:picLocks noChangeAspect="1"/>
          </p:cNvPicPr>
          <p:nvPr/>
        </p:nvPicPr>
        <p:blipFill>
          <a:blip r:embed="rId4"/>
          <a:stretch>
            <a:fillRect/>
          </a:stretch>
        </p:blipFill>
        <p:spPr>
          <a:xfrm>
            <a:off x="9047279" y="6055045"/>
            <a:ext cx="1530000" cy="612000"/>
          </a:xfrm>
          <a:prstGeom prst="rect">
            <a:avLst/>
          </a:prstGeom>
        </p:spPr>
      </p:pic>
      <p:sp>
        <p:nvSpPr>
          <p:cNvPr id="6" name="TextBox 5">
            <a:extLst>
              <a:ext uri="{FF2B5EF4-FFF2-40B4-BE49-F238E27FC236}">
                <a16:creationId xmlns:a16="http://schemas.microsoft.com/office/drawing/2014/main" id="{7FD5DC94-FCCB-519B-4D97-51234CA828AC}"/>
              </a:ext>
            </a:extLst>
          </p:cNvPr>
          <p:cNvSpPr txBox="1"/>
          <p:nvPr/>
        </p:nvSpPr>
        <p:spPr>
          <a:xfrm>
            <a:off x="10742188" y="6215743"/>
            <a:ext cx="385938" cy="307777"/>
          </a:xfrm>
          <a:prstGeom prst="rect">
            <a:avLst/>
          </a:prstGeom>
          <a:noFill/>
        </p:spPr>
        <p:txBody>
          <a:bodyPr wrap="square" rtlCol="0">
            <a:spAutoFit/>
          </a:bodyPr>
          <a:lstStyle/>
          <a:p>
            <a:r>
              <a:rPr lang="el" sz="1400"/>
              <a:t>28</a:t>
            </a:r>
          </a:p>
        </p:txBody>
      </p:sp>
      <p:sp>
        <p:nvSpPr>
          <p:cNvPr id="8" name="TextBox 7">
            <a:extLst>
              <a:ext uri="{FF2B5EF4-FFF2-40B4-BE49-F238E27FC236}">
                <a16:creationId xmlns:a16="http://schemas.microsoft.com/office/drawing/2014/main" id="{82EF0044-AEB1-A03F-90BD-B7D7C2E10276}"/>
              </a:ext>
            </a:extLst>
          </p:cNvPr>
          <p:cNvSpPr txBox="1"/>
          <p:nvPr/>
        </p:nvSpPr>
        <p:spPr>
          <a:xfrm>
            <a:off x="1085850" y="4404340"/>
            <a:ext cx="3724275" cy="1200329"/>
          </a:xfrm>
          <a:prstGeom prst="rect">
            <a:avLst/>
          </a:prstGeom>
          <a:noFill/>
        </p:spPr>
        <p:txBody>
          <a:bodyPr wrap="square">
            <a:spAutoFit/>
          </a:bodyPr>
          <a:lstStyle/>
          <a:p>
            <a:r>
              <a:rPr lang="el-GR" dirty="0"/>
              <a:t>Δύο στους πέντε διευθυντές παραμένουν αβέβαιοι για ζητήματα GDPR, σύμφωνα με έρευνα του Institute of Directors.</a:t>
            </a:r>
            <a:endParaRPr lang="en-US" dirty="0"/>
          </a:p>
        </p:txBody>
      </p:sp>
    </p:spTree>
    <p:extLst>
      <p:ext uri="{BB962C8B-B14F-4D97-AF65-F5344CB8AC3E}">
        <p14:creationId xmlns:p14="http://schemas.microsoft.com/office/powerpoint/2010/main" val="2568369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9BBFD-5993-45FF-82C2-F98A3C69BE3F}"/>
              </a:ext>
            </a:extLst>
          </p:cNvPr>
          <p:cNvSpPr>
            <a:spLocks noGrp="1"/>
          </p:cNvSpPr>
          <p:nvPr>
            <p:ph type="title"/>
          </p:nvPr>
        </p:nvSpPr>
        <p:spPr/>
        <p:txBody>
          <a:bodyPr/>
          <a:lstStyle/>
          <a:p>
            <a:r>
              <a:rPr lang="el"/>
              <a:t>Πλαισιώνοντας την προσέγγισή σας</a:t>
            </a:r>
          </a:p>
        </p:txBody>
      </p:sp>
      <p:graphicFrame>
        <p:nvGraphicFramePr>
          <p:cNvPr id="4" name="Content Placeholder 3">
            <a:extLst>
              <a:ext uri="{FF2B5EF4-FFF2-40B4-BE49-F238E27FC236}">
                <a16:creationId xmlns:a16="http://schemas.microsoft.com/office/drawing/2014/main" id="{6205F01E-C824-43F3-A19A-2061ECA48EDD}"/>
              </a:ext>
            </a:extLst>
          </p:cNvPr>
          <p:cNvGraphicFramePr>
            <a:graphicFrameLocks noGrp="1"/>
          </p:cNvGraphicFramePr>
          <p:nvPr>
            <p:ph idx="1"/>
            <p:extLst>
              <p:ext uri="{D42A27DB-BD31-4B8C-83A1-F6EECF244321}">
                <p14:modId xmlns:p14="http://schemas.microsoft.com/office/powerpoint/2010/main" val="1758296500"/>
              </p:ext>
            </p:extLst>
          </p:nvPr>
        </p:nvGraphicFramePr>
        <p:xfrm>
          <a:off x="178340" y="1205555"/>
          <a:ext cx="11835319" cy="5595535"/>
        </p:xfrm>
        <a:graphic>
          <a:graphicData uri="http://schemas.openxmlformats.org/drawingml/2006/table">
            <a:tbl>
              <a:tblPr firstRow="1" bandRow="1">
                <a:tableStyleId>{72833802-FEF1-4C79-8D5D-14CF1EAF98D9}</a:tableStyleId>
              </a:tblPr>
              <a:tblGrid>
                <a:gridCol w="1457257">
                  <a:extLst>
                    <a:ext uri="{9D8B030D-6E8A-4147-A177-3AD203B41FA5}">
                      <a16:colId xmlns:a16="http://schemas.microsoft.com/office/drawing/2014/main" val="2338201647"/>
                    </a:ext>
                  </a:extLst>
                </a:gridCol>
                <a:gridCol w="3065954">
                  <a:extLst>
                    <a:ext uri="{9D8B030D-6E8A-4147-A177-3AD203B41FA5}">
                      <a16:colId xmlns:a16="http://schemas.microsoft.com/office/drawing/2014/main" val="2871758151"/>
                    </a:ext>
                  </a:extLst>
                </a:gridCol>
                <a:gridCol w="7312108">
                  <a:extLst>
                    <a:ext uri="{9D8B030D-6E8A-4147-A177-3AD203B41FA5}">
                      <a16:colId xmlns:a16="http://schemas.microsoft.com/office/drawing/2014/main" val="3429084638"/>
                    </a:ext>
                  </a:extLst>
                </a:gridCol>
              </a:tblGrid>
              <a:tr h="414703">
                <a:tc>
                  <a:txBody>
                    <a:bodyPr/>
                    <a:lstStyle/>
                    <a:p>
                      <a:r>
                        <a:rPr lang="el" sz="1200"/>
                        <a:t>Στρατηγικό αποτέλεσμα</a:t>
                      </a:r>
                      <a:endParaRPr lang="en-GB" sz="1200">
                        <a:latin typeface="Nutmeg Light" panose="00000300000000000000" pitchFamily="50" charset="0"/>
                      </a:endParaRPr>
                    </a:p>
                  </a:txBody>
                  <a:tcPr/>
                </a:tc>
                <a:tc>
                  <a:txBody>
                    <a:bodyPr/>
                    <a:lstStyle/>
                    <a:p>
                      <a:r>
                        <a:rPr lang="el" sz="1200"/>
                        <a:t>Στόχος (έτσι ώστε) </a:t>
                      </a:r>
                      <a:endParaRPr lang="en-GB" sz="1200">
                        <a:latin typeface="Nutmeg Light" panose="00000300000000000000" pitchFamily="50" charset="0"/>
                      </a:endParaRPr>
                    </a:p>
                  </a:txBody>
                  <a:tcPr/>
                </a:tc>
                <a:tc>
                  <a:txBody>
                    <a:bodyPr/>
                    <a:lstStyle/>
                    <a:p>
                      <a:r>
                        <a:rPr lang="el" sz="1200"/>
                        <a:t>Δραστηριότητα (θα) </a:t>
                      </a:r>
                      <a:endParaRPr lang="en-GB" sz="1200">
                        <a:latin typeface="Nutmeg Light" panose="00000300000000000000" pitchFamily="50" charset="0"/>
                      </a:endParaRPr>
                    </a:p>
                  </a:txBody>
                  <a:tcPr/>
                </a:tc>
                <a:extLst>
                  <a:ext uri="{0D108BD9-81ED-4DB2-BD59-A6C34878D82A}">
                    <a16:rowId xmlns:a16="http://schemas.microsoft.com/office/drawing/2014/main" val="3915273225"/>
                  </a:ext>
                </a:extLst>
              </a:tr>
              <a:tr h="827761">
                <a:tc rowSpan="6">
                  <a:txBody>
                    <a:bodyPr/>
                    <a:lstStyle/>
                    <a:p>
                      <a:r>
                        <a:rPr lang="el" sz="1200"/>
                        <a:t>Διορθώστε τα δεδομένα μας </a:t>
                      </a:r>
                    </a:p>
                    <a:p>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l" sz="1200"/>
                        <a:t>Να είστε απόλυτα αξιόπιστοι με τα δεδομένα: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l" sz="1200"/>
                        <a:t>Εσωτερικά – οι συνάδελφοι μπορούν να χρησιμοποιούν δεδομένα και να λαμβάνουν αποφάσεις με σιγουριά</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l" sz="1200"/>
                        <a:t>Εξωτερικά – τα μέλη και οι πελάτες αισθάνονται ασφαλείς, ασφαλείς και σεβαστοί. Κανονιστική και νομική συμμόρφωση</a:t>
                      </a:r>
                      <a:endParaRPr lang="en-GB" sz="1200">
                        <a:latin typeface="Nutmeg Light" panose="00000300000000000000" pitchFamily="50" charset="0"/>
                      </a:endParaRPr>
                    </a:p>
                  </a:txBody>
                  <a:tcPr/>
                </a:tc>
                <a:tc>
                  <a:txBody>
                    <a:bodyPr/>
                    <a:lstStyle/>
                    <a:p>
                      <a:r>
                        <a:rPr lang="el" sz="1200"/>
                        <a:t>«Γιατί αυτά τα δεδομένα» </a:t>
                      </a:r>
                    </a:p>
                    <a:p>
                      <a:r>
                        <a:rPr lang="el" sz="1200"/>
                        <a:t>Για συλλογή / διατήρηση / χρήση</a:t>
                      </a:r>
                      <a:endParaRPr lang="en-GB" sz="1200">
                        <a:latin typeface="Nutmeg Light" panose="00000300000000000000" pitchFamily="50" charset="0"/>
                      </a:endParaRPr>
                    </a:p>
                  </a:txBody>
                  <a:tcPr/>
                </a:tc>
                <a:tc>
                  <a:txBody>
                    <a:bodyPr/>
                    <a:lstStyle/>
                    <a:p>
                      <a:pPr marL="457200" lvl="0" indent="-279400" rtl="0">
                        <a:spcBef>
                          <a:spcPts val="0"/>
                        </a:spcBef>
                        <a:spcAft>
                          <a:spcPts val="0"/>
                        </a:spcAft>
                        <a:buSzPts val="800"/>
                        <a:buChar char="●"/>
                      </a:pPr>
                      <a:r>
                        <a:rPr lang="el" sz="1200"/>
                        <a:t>Η πληροφοριακή ερμηνεία των επιχειρηματικών προβλημάτων και στόχων</a:t>
                      </a:r>
                    </a:p>
                    <a:p>
                      <a:pPr marL="457200" lvl="0" indent="-279400" rtl="0">
                        <a:spcBef>
                          <a:spcPts val="0"/>
                        </a:spcBef>
                        <a:spcAft>
                          <a:spcPts val="0"/>
                        </a:spcAft>
                        <a:buSzPts val="800"/>
                        <a:buChar char="●"/>
                      </a:pPr>
                      <a:r>
                        <a:rPr lang="el" sz="1200"/>
                        <a:t>Δημιουργήστε μια συλλογική και συνεπή γλώσσα και κατανόηση σε επίπεδο ομίλου</a:t>
                      </a:r>
                    </a:p>
                    <a:p>
                      <a:pPr marL="457200" lvl="0" indent="-279400" rtl="0">
                        <a:spcBef>
                          <a:spcPts val="0"/>
                        </a:spcBef>
                        <a:spcAft>
                          <a:spcPts val="0"/>
                        </a:spcAft>
                        <a:buSzPts val="800"/>
                        <a:buChar char="●"/>
                      </a:pPr>
                      <a:r>
                        <a:rPr lang="el" sz="1200"/>
                        <a:t>Προσδιορίστε σημαντικά και σημαντικά σύνολα δεδομένων και σχετικούς χάρτες θερμότητας</a:t>
                      </a:r>
                    </a:p>
                    <a:p>
                      <a:pPr marL="457200" lvl="0" indent="-279400" rtl="0">
                        <a:spcBef>
                          <a:spcPts val="0"/>
                        </a:spcBef>
                        <a:spcAft>
                          <a:spcPts val="0"/>
                        </a:spcAft>
                        <a:buSzPts val="800"/>
                        <a:buChar char="●"/>
                      </a:pPr>
                      <a:r>
                        <a:rPr lang="el" sz="1200"/>
                        <a:t>Εγγραφή σχέσεων συνόλων δεδομένων</a:t>
                      </a:r>
                      <a:endParaRPr lang="en-GB" sz="1200">
                        <a:latin typeface="Nutmeg Light" panose="00000300000000000000" pitchFamily="50" charset="0"/>
                      </a:endParaRPr>
                    </a:p>
                  </a:txBody>
                  <a:tcPr/>
                </a:tc>
                <a:extLst>
                  <a:ext uri="{0D108BD9-81ED-4DB2-BD59-A6C34878D82A}">
                    <a16:rowId xmlns:a16="http://schemas.microsoft.com/office/drawing/2014/main" val="1153622829"/>
                  </a:ext>
                </a:extLst>
              </a:tr>
              <a:tr h="912348">
                <a:tc vMerge="1">
                  <a:txBody>
                    <a:bodyPr/>
                    <a:lstStyle/>
                    <a:p>
                      <a:endParaRPr lang="en-GB"/>
                    </a:p>
                  </a:txBody>
                  <a:tcPr>
                    <a:solidFill>
                      <a:schemeClr val="bg2"/>
                    </a:solidFill>
                  </a:tcPr>
                </a:tc>
                <a:tc>
                  <a:txBody>
                    <a:bodyPr/>
                    <a:lstStyle/>
                    <a:p>
                      <a:r>
                        <a:rPr lang="el" sz="1200"/>
                        <a:t>Γιατί αυτά τα δεδομένα</a:t>
                      </a:r>
                    </a:p>
                    <a:p>
                      <a:r>
                        <a:rPr lang="el" sz="1200"/>
                        <a:t>Σχετικά / σωστά / καθαρά / συνεπή δεδομένα</a:t>
                      </a:r>
                      <a:endParaRPr lang="en-GB" sz="1200">
                        <a:latin typeface="Nutmeg Light" panose="00000300000000000000" pitchFamily="50" charset="0"/>
                      </a:endParaRPr>
                    </a:p>
                  </a:txBody>
                  <a:tcPr/>
                </a:tc>
                <a:tc>
                  <a:txBody>
                    <a:bodyPr/>
                    <a:lstStyle/>
                    <a:p>
                      <a:pPr marL="457200" lvl="0" indent="-279400" rtl="0">
                        <a:spcBef>
                          <a:spcPts val="0"/>
                        </a:spcBef>
                        <a:spcAft>
                          <a:spcPts val="0"/>
                        </a:spcAft>
                        <a:buSzPts val="800"/>
                        <a:buChar char="●"/>
                      </a:pPr>
                      <a:r>
                        <a:rPr lang="el" sz="1200"/>
                        <a:t>Ορισμός δεδομένων (σύνολα &amp;; χαρακτηριστικά) &amp; ταξινομήσεις (νομικές / κανονιστικές / άλλες)</a:t>
                      </a:r>
                    </a:p>
                    <a:p>
                      <a:pPr marL="457200" lvl="0" indent="-279400" rtl="0">
                        <a:spcBef>
                          <a:spcPts val="0"/>
                        </a:spcBef>
                        <a:spcAft>
                          <a:spcPts val="0"/>
                        </a:spcAft>
                        <a:buSzPts val="800"/>
                        <a:buChar char="●"/>
                      </a:pPr>
                      <a:r>
                        <a:rPr lang="el" sz="1200"/>
                        <a:t>Καθορισμός κριτηρίων ποιότητας &amp; καθορισμός προτύπων</a:t>
                      </a:r>
                    </a:p>
                    <a:p>
                      <a:pPr marL="457200" lvl="0" indent="-279400" rtl="0">
                        <a:spcBef>
                          <a:spcPts val="0"/>
                        </a:spcBef>
                        <a:spcAft>
                          <a:spcPts val="0"/>
                        </a:spcAft>
                        <a:buSzPts val="800"/>
                        <a:buChar char="●"/>
                      </a:pPr>
                      <a:r>
                        <a:rPr lang="el" sz="1200"/>
                        <a:t>Καθορισμός μεθόδων υλοποίησης και διαδικασιών διαχείρισης για τη διασφάλιση της τήρησης</a:t>
                      </a:r>
                      <a:endParaRPr lang="en-GB" sz="1200">
                        <a:latin typeface="Nutmeg Light" panose="00000300000000000000" pitchFamily="50" charset="0"/>
                      </a:endParaRPr>
                    </a:p>
                  </a:txBody>
                  <a:tcPr/>
                </a:tc>
                <a:extLst>
                  <a:ext uri="{0D108BD9-81ED-4DB2-BD59-A6C34878D82A}">
                    <a16:rowId xmlns:a16="http://schemas.microsoft.com/office/drawing/2014/main" val="3256980443"/>
                  </a:ext>
                </a:extLst>
              </a:tr>
              <a:tr h="903843">
                <a:tc vMerge="1">
                  <a:txBody>
                    <a:bodyPr/>
                    <a:lstStyle/>
                    <a:p>
                      <a:endParaRPr lang="en-GB"/>
                    </a:p>
                  </a:txBody>
                  <a:tcPr>
                    <a:solidFill>
                      <a:schemeClr val="bg2"/>
                    </a:solidFill>
                  </a:tcPr>
                </a:tc>
                <a:tc>
                  <a:txBody>
                    <a:bodyPr/>
                    <a:lstStyle/>
                    <a:p>
                      <a:r>
                        <a:rPr lang="el" sz="1200"/>
                        <a:t>Πού βρίσκονται τα δεδομένα </a:t>
                      </a:r>
                    </a:p>
                    <a:p>
                      <a:r>
                        <a:rPr lang="el" sz="1200"/>
                        <a:t>Ορατότητα των δεδομένων σε κατάσταση ηρεμίας και παρακολούθηση της κίνησης σε όλο το κτήμα (φυσικό και ψηφιακό)</a:t>
                      </a:r>
                      <a:endParaRPr lang="en-GB" sz="1200">
                        <a:latin typeface="Nutmeg Light" panose="00000300000000000000" pitchFamily="50" charset="0"/>
                      </a:endParaRPr>
                    </a:p>
                  </a:txBody>
                  <a:tcPr/>
                </a:tc>
                <a:tc>
                  <a:txBody>
                    <a:bodyPr/>
                    <a:lstStyle/>
                    <a:p>
                      <a:pPr marL="457200" lvl="0" indent="-279400" rtl="0">
                        <a:spcBef>
                          <a:spcPts val="0"/>
                        </a:spcBef>
                        <a:spcAft>
                          <a:spcPts val="0"/>
                        </a:spcAft>
                        <a:buSzPts val="800"/>
                        <a:buChar char="●"/>
                      </a:pPr>
                      <a:r>
                        <a:rPr lang="el" sz="1200"/>
                        <a:t>Καθορισμός και δημιουργία επιχειρηματικών τοπίων πληροφοριών και τεχνικά προσανατολισμένων μοντέλων και δομών δεδομένων</a:t>
                      </a:r>
                    </a:p>
                    <a:p>
                      <a:pPr marL="457200" lvl="0" indent="-279400" rtl="0">
                        <a:spcBef>
                          <a:spcPts val="0"/>
                        </a:spcBef>
                        <a:spcAft>
                          <a:spcPts val="0"/>
                        </a:spcAft>
                        <a:buSzPts val="800"/>
                        <a:buChar char="●"/>
                      </a:pPr>
                      <a:r>
                        <a:rPr lang="el" sz="1200"/>
                        <a:t>Παρακολούθηση δεδομένων ετικετών ενδιαφέροντος / ελέγχου / ροών δεδομένων / γενεαλογίας / προέλευσης</a:t>
                      </a:r>
                    </a:p>
                    <a:p>
                      <a:pPr marL="457200" lvl="0" indent="-279400" rtl="0">
                        <a:spcBef>
                          <a:spcPts val="0"/>
                        </a:spcBef>
                        <a:spcAft>
                          <a:spcPts val="0"/>
                        </a:spcAft>
                        <a:buSzPts val="800"/>
                        <a:buChar char="●"/>
                      </a:pPr>
                      <a:r>
                        <a:rPr lang="el" sz="1200"/>
                        <a:t>Απαλλαγές δεδομένων για τη διαχείριση δεδομένων παραγωγής εκτός περιβάλλοντος παραγωγής</a:t>
                      </a:r>
                      <a:endParaRPr lang="en-GB" sz="1200">
                        <a:latin typeface="Nutmeg Light" panose="00000300000000000000" pitchFamily="50" charset="0"/>
                      </a:endParaRPr>
                    </a:p>
                  </a:txBody>
                  <a:tcPr/>
                </a:tc>
                <a:extLst>
                  <a:ext uri="{0D108BD9-81ED-4DB2-BD59-A6C34878D82A}">
                    <a16:rowId xmlns:a16="http://schemas.microsoft.com/office/drawing/2014/main" val="3656628050"/>
                  </a:ext>
                </a:extLst>
              </a:tr>
              <a:tr h="640847">
                <a:tc vMerge="1">
                  <a:txBody>
                    <a:bodyPr/>
                    <a:lstStyle/>
                    <a:p>
                      <a:endParaRPr lang="en-GB"/>
                    </a:p>
                  </a:txBody>
                  <a:tcPr>
                    <a:solidFill>
                      <a:schemeClr val="bg2"/>
                    </a:solidFill>
                  </a:tcPr>
                </a:tc>
                <a:tc>
                  <a:txBody>
                    <a:bodyPr/>
                    <a:lstStyle/>
                    <a:p>
                      <a:r>
                        <a:rPr lang="el" sz="1200"/>
                        <a:t>Πώς χρησιμοποιούνται τα δεδομένα </a:t>
                      </a:r>
                    </a:p>
                    <a:p>
                      <a:r>
                        <a:rPr lang="el" sz="1200"/>
                        <a:t>Ορισμός, επίβλεψη και διασφάλιση μέσω</a:t>
                      </a:r>
                      <a:endParaRPr lang="en-GB" sz="1200">
                        <a:latin typeface="Nutmeg Light" panose="00000300000000000000" pitchFamily="50" charset="0"/>
                      </a:endParaRPr>
                    </a:p>
                  </a:txBody>
                  <a:tcPr/>
                </a:tc>
                <a:tc>
                  <a:txBody>
                    <a:bodyPr/>
                    <a:lstStyle/>
                    <a:p>
                      <a:pPr marL="457200" lvl="0" indent="-279400" rtl="0">
                        <a:spcBef>
                          <a:spcPts val="0"/>
                        </a:spcBef>
                        <a:spcAft>
                          <a:spcPts val="0"/>
                        </a:spcAft>
                        <a:buSzPts val="800"/>
                        <a:buChar char="●"/>
                      </a:pPr>
                      <a:r>
                        <a:rPr lang="el" sz="1200"/>
                        <a:t>Ανάπτυξη των αρχών δεδομένων των μελών</a:t>
                      </a:r>
                    </a:p>
                    <a:p>
                      <a:pPr marL="457200" lvl="0" indent="-279400" rtl="0">
                        <a:spcBef>
                          <a:spcPts val="0"/>
                        </a:spcBef>
                        <a:spcAft>
                          <a:spcPts val="0"/>
                        </a:spcAft>
                        <a:buSzPts val="800"/>
                        <a:buChar char="●"/>
                      </a:pPr>
                      <a:r>
                        <a:rPr lang="el" sz="1200"/>
                        <a:t>Ανάπτυξη και ευθυγράμμιση τεχνουργημάτων, συμπεριλαμβανομένου του συνόλου των ομάδων πολιτικής </a:t>
                      </a:r>
                    </a:p>
                    <a:p>
                      <a:pPr marL="457200" lvl="0" indent="-279400" rtl="0">
                        <a:spcBef>
                          <a:spcPts val="0"/>
                        </a:spcBef>
                        <a:spcAft>
                          <a:spcPts val="0"/>
                        </a:spcAft>
                        <a:buSzPts val="800"/>
                        <a:buChar char="●"/>
                      </a:pPr>
                      <a:r>
                        <a:rPr lang="el" sz="1200"/>
                        <a:t>Εφαρμογή και εκτέλεση πολιτικής και προτύπων για την ψηφιακή τεχνολογία</a:t>
                      </a:r>
                      <a:endParaRPr lang="en-GB" sz="1200">
                        <a:latin typeface="Nutmeg Light" panose="00000300000000000000" pitchFamily="50" charset="0"/>
                      </a:endParaRPr>
                    </a:p>
                  </a:txBody>
                  <a:tcPr/>
                </a:tc>
                <a:extLst>
                  <a:ext uri="{0D108BD9-81ED-4DB2-BD59-A6C34878D82A}">
                    <a16:rowId xmlns:a16="http://schemas.microsoft.com/office/drawing/2014/main" val="3681049930"/>
                  </a:ext>
                </a:extLst>
              </a:tr>
              <a:tr h="746466">
                <a:tc vMerge="1">
                  <a:txBody>
                    <a:bodyPr/>
                    <a:lstStyle/>
                    <a:p>
                      <a:endParaRPr lang="en-GB"/>
                    </a:p>
                  </a:txBody>
                  <a:tcPr>
                    <a:solidFill>
                      <a:schemeClr val="bg2"/>
                    </a:solidFill>
                  </a:tcPr>
                </a:tc>
                <a:tc>
                  <a:txBody>
                    <a:bodyPr/>
                    <a:lstStyle/>
                    <a:p>
                      <a:r>
                        <a:rPr lang="el" sz="1200"/>
                        <a:t>Ποιος είναι υπεύθυνος </a:t>
                      </a:r>
                      <a:endParaRPr lang="en-GB" sz="1200">
                        <a:latin typeface="Nutmeg Light" panose="00000300000000000000" pitchFamily="50" charset="0"/>
                      </a:endParaRPr>
                    </a:p>
                  </a:txBody>
                  <a:tcPr/>
                </a:tc>
                <a:tc>
                  <a:txBody>
                    <a:bodyPr/>
                    <a:lstStyle/>
                    <a:p>
                      <a:pPr marL="457200" lvl="0" indent="-279400" rtl="0">
                        <a:spcBef>
                          <a:spcPts val="0"/>
                        </a:spcBef>
                        <a:spcAft>
                          <a:spcPts val="0"/>
                        </a:spcAft>
                        <a:buSzPts val="800"/>
                        <a:buChar char="●"/>
                      </a:pPr>
                      <a:r>
                        <a:rPr lang="el" sz="1200"/>
                        <a:t>Καθορισμός και υποστήριξη της εφαρμογής της ιδιοκτησίας / επιστασίας / κηδεμονίας</a:t>
                      </a:r>
                    </a:p>
                    <a:p>
                      <a:pPr marL="457200" lvl="0" indent="-279400" rtl="0">
                        <a:spcBef>
                          <a:spcPts val="0"/>
                        </a:spcBef>
                        <a:spcAft>
                          <a:spcPts val="0"/>
                        </a:spcAft>
                        <a:buSzPts val="800"/>
                        <a:buChar char="●"/>
                      </a:pPr>
                      <a:r>
                        <a:rPr lang="el" sz="1200"/>
                        <a:t>Καθορισμός ευθυνών και ενσωμάτωση σε προφίλ ρόλων και στόχους</a:t>
                      </a:r>
                    </a:p>
                    <a:p>
                      <a:pPr marL="457200" lvl="0" indent="-279400" rtl="0">
                        <a:spcBef>
                          <a:spcPts val="0"/>
                        </a:spcBef>
                        <a:spcAft>
                          <a:spcPts val="0"/>
                        </a:spcAft>
                        <a:buSzPts val="800"/>
                        <a:buChar char="●"/>
                      </a:pPr>
                      <a:r>
                        <a:rPr lang="el" sz="1200"/>
                        <a:t>Καθορισμός και δημιουργία δομών επίλυσης προβλημάτων και κλιμάκωσης</a:t>
                      </a:r>
                      <a:endParaRPr lang="en-GB" sz="1200">
                        <a:latin typeface="Nutmeg Light" panose="00000300000000000000" pitchFamily="50" charset="0"/>
                      </a:endParaRPr>
                    </a:p>
                  </a:txBody>
                  <a:tcPr/>
                </a:tc>
                <a:extLst>
                  <a:ext uri="{0D108BD9-81ED-4DB2-BD59-A6C34878D82A}">
                    <a16:rowId xmlns:a16="http://schemas.microsoft.com/office/drawing/2014/main" val="3227530848"/>
                  </a:ext>
                </a:extLst>
              </a:tr>
              <a:tr h="737347">
                <a:tc vMerge="1">
                  <a:txBody>
                    <a:bodyPr/>
                    <a:lstStyle/>
                    <a:p>
                      <a:endParaRPr lang="en-GB"/>
                    </a:p>
                  </a:txBody>
                  <a:tcPr>
                    <a:solidFill>
                      <a:schemeClr val="bg2"/>
                    </a:solidFill>
                  </a:tcPr>
                </a:tc>
                <a:tc>
                  <a:txBody>
                    <a:bodyPr/>
                    <a:lstStyle/>
                    <a:p>
                      <a:r>
                        <a:rPr lang="el" sz="1200"/>
                        <a:t>Πότε κάνουμε τι με τα δεδομένα</a:t>
                      </a:r>
                      <a:endParaRPr lang="en-GB" sz="1200">
                        <a:latin typeface="Nutmeg Light" panose="00000300000000000000" pitchFamily="50" charset="0"/>
                      </a:endParaRPr>
                    </a:p>
                  </a:txBody>
                  <a:tcPr/>
                </a:tc>
                <a:tc>
                  <a:txBody>
                    <a:bodyPr/>
                    <a:lstStyle/>
                    <a:p>
                      <a:pPr marL="457200" lvl="0" indent="-279400" rtl="0">
                        <a:spcBef>
                          <a:spcPts val="0"/>
                        </a:spcBef>
                        <a:spcAft>
                          <a:spcPts val="0"/>
                        </a:spcAft>
                        <a:buSzPts val="800"/>
                        <a:buChar char="●"/>
                      </a:pPr>
                      <a:r>
                        <a:rPr lang="el" sz="1200"/>
                        <a:t>Ανάπτυξη πολιτικής διατήρησης και χρονοδιάγραμμα δημιουργίας</a:t>
                      </a:r>
                    </a:p>
                    <a:p>
                      <a:pPr marL="457200" lvl="0" indent="-279400" rtl="0">
                        <a:spcBef>
                          <a:spcPts val="0"/>
                        </a:spcBef>
                        <a:spcAft>
                          <a:spcPts val="0"/>
                        </a:spcAft>
                        <a:buSzPts val="800"/>
                        <a:buChar char="●"/>
                      </a:pPr>
                      <a:r>
                        <a:rPr lang="el" sz="1200"/>
                        <a:t>Ενσωμάτωση διαδικασιών για τη διαχείριση της διατήρησης και διαγραφής δεδομένων</a:t>
                      </a:r>
                    </a:p>
                    <a:p>
                      <a:pPr marL="457200" lvl="0" indent="-279400" rtl="0">
                        <a:spcBef>
                          <a:spcPts val="0"/>
                        </a:spcBef>
                        <a:spcAft>
                          <a:spcPts val="0"/>
                        </a:spcAft>
                        <a:buSzPts val="800"/>
                        <a:buChar char="●"/>
                      </a:pPr>
                      <a:r>
                        <a:rPr lang="el" sz="1200"/>
                        <a:t>Καθορίστε απαιτήσεις για τεχνικές δυνατότητες, συμπεριλαμβανομένου του ελέγχου / αρχεία καταγραφής και ετικέτες</a:t>
                      </a:r>
                      <a:endParaRPr lang="en-GB" sz="1200">
                        <a:latin typeface="Nutmeg Light" panose="00000300000000000000" pitchFamily="50" charset="0"/>
                      </a:endParaRPr>
                    </a:p>
                  </a:txBody>
                  <a:tcPr/>
                </a:tc>
                <a:extLst>
                  <a:ext uri="{0D108BD9-81ED-4DB2-BD59-A6C34878D82A}">
                    <a16:rowId xmlns:a16="http://schemas.microsoft.com/office/drawing/2014/main" val="907805719"/>
                  </a:ext>
                </a:extLst>
              </a:tr>
            </a:tbl>
          </a:graphicData>
        </a:graphic>
      </p:graphicFrame>
      <p:pic>
        <p:nvPicPr>
          <p:cNvPr id="3" name="Picture 2">
            <a:extLst>
              <a:ext uri="{FF2B5EF4-FFF2-40B4-BE49-F238E27FC236}">
                <a16:creationId xmlns:a16="http://schemas.microsoft.com/office/drawing/2014/main" id="{1C69EA60-F225-DFD1-90FF-4F6ACE78F559}"/>
              </a:ext>
            </a:extLst>
          </p:cNvPr>
          <p:cNvPicPr>
            <a:picLocks noChangeAspect="1"/>
          </p:cNvPicPr>
          <p:nvPr/>
        </p:nvPicPr>
        <p:blipFill>
          <a:blip r:embed="rId3"/>
          <a:stretch>
            <a:fillRect/>
          </a:stretch>
        </p:blipFill>
        <p:spPr>
          <a:xfrm>
            <a:off x="10026993" y="6186873"/>
            <a:ext cx="1530000" cy="612000"/>
          </a:xfrm>
          <a:prstGeom prst="rect">
            <a:avLst/>
          </a:prstGeom>
        </p:spPr>
      </p:pic>
      <p:sp>
        <p:nvSpPr>
          <p:cNvPr id="5" name="TextBox 4">
            <a:extLst>
              <a:ext uri="{FF2B5EF4-FFF2-40B4-BE49-F238E27FC236}">
                <a16:creationId xmlns:a16="http://schemas.microsoft.com/office/drawing/2014/main" id="{010D0FC1-243B-33DA-7FFE-8CE891D69469}"/>
              </a:ext>
            </a:extLst>
          </p:cNvPr>
          <p:cNvSpPr txBox="1"/>
          <p:nvPr/>
        </p:nvSpPr>
        <p:spPr>
          <a:xfrm>
            <a:off x="11721902" y="6347571"/>
            <a:ext cx="385938" cy="307777"/>
          </a:xfrm>
          <a:prstGeom prst="rect">
            <a:avLst/>
          </a:prstGeom>
          <a:noFill/>
        </p:spPr>
        <p:txBody>
          <a:bodyPr wrap="square" rtlCol="0">
            <a:spAutoFit/>
          </a:bodyPr>
          <a:lstStyle/>
          <a:p>
            <a:r>
              <a:rPr lang="el" sz="1400"/>
              <a:t>29</a:t>
            </a:r>
          </a:p>
        </p:txBody>
      </p:sp>
    </p:spTree>
    <p:extLst>
      <p:ext uri="{BB962C8B-B14F-4D97-AF65-F5344CB8AC3E}">
        <p14:creationId xmlns:p14="http://schemas.microsoft.com/office/powerpoint/2010/main" val="3064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B103-AB70-46F9-82BC-AEBC6B17D2C9}"/>
              </a:ext>
            </a:extLst>
          </p:cNvPr>
          <p:cNvSpPr>
            <a:spLocks noGrp="1"/>
          </p:cNvSpPr>
          <p:nvPr>
            <p:ph type="title"/>
          </p:nvPr>
        </p:nvSpPr>
        <p:spPr>
          <a:xfrm>
            <a:off x="619125" y="0"/>
            <a:ext cx="9433800" cy="1074874"/>
          </a:xfrm>
        </p:spPr>
        <p:txBody>
          <a:bodyPr/>
          <a:lstStyle/>
          <a:p>
            <a:r>
              <a:rPr lang="el" dirty="0"/>
              <a:t>Ρόλοι &amp;; Αρμοδιότητες</a:t>
            </a:r>
          </a:p>
        </p:txBody>
      </p:sp>
      <p:sp>
        <p:nvSpPr>
          <p:cNvPr id="3" name="Content Placeholder 2">
            <a:extLst>
              <a:ext uri="{FF2B5EF4-FFF2-40B4-BE49-F238E27FC236}">
                <a16:creationId xmlns:a16="http://schemas.microsoft.com/office/drawing/2014/main" id="{971A15C2-9629-4EA9-8D04-D7C5435C3425}"/>
              </a:ext>
            </a:extLst>
          </p:cNvPr>
          <p:cNvSpPr>
            <a:spLocks noGrp="1"/>
          </p:cNvSpPr>
          <p:nvPr>
            <p:ph idx="1"/>
          </p:nvPr>
        </p:nvSpPr>
        <p:spPr>
          <a:xfrm>
            <a:off x="181844" y="1030426"/>
            <a:ext cx="3917988" cy="4667248"/>
          </a:xfrm>
        </p:spPr>
        <p:txBody>
          <a:bodyPr>
            <a:noAutofit/>
          </a:bodyPr>
          <a:lstStyle/>
          <a:p>
            <a:pPr marL="0" lvl="0" indent="0">
              <a:spcBef>
                <a:spcPts val="0"/>
              </a:spcBef>
              <a:spcAft>
                <a:spcPts val="0"/>
              </a:spcAft>
              <a:buClr>
                <a:schemeClr val="dk1"/>
              </a:buClr>
              <a:buSzPts val="1100"/>
              <a:buFont typeface="Arial"/>
              <a:buNone/>
            </a:pPr>
            <a:r>
              <a:rPr lang="el" sz="2400" b="1" dirty="0">
                <a:solidFill>
                  <a:srgbClr val="000000"/>
                </a:solidFill>
                <a:latin typeface="Century Gothic (Body)"/>
                <a:ea typeface="Avenir"/>
                <a:cs typeface="Avenir"/>
                <a:sym typeface="Avenir"/>
              </a:rPr>
              <a:t>Ως αναλυτής </a:t>
            </a:r>
            <a:br>
              <a:rPr lang="en-GB" sz="2400" dirty="0">
                <a:solidFill>
                  <a:srgbClr val="000000"/>
                </a:solidFill>
                <a:latin typeface="Century Gothic (Body)"/>
                <a:ea typeface="Avenir"/>
                <a:cs typeface="Avenir"/>
                <a:sym typeface="Avenir"/>
              </a:rPr>
            </a:br>
            <a:endParaRPr lang="en-GB" sz="2400" dirty="0">
              <a:solidFill>
                <a:srgbClr val="000000"/>
              </a:solidFill>
              <a:latin typeface="Century Gothic (Body)"/>
              <a:ea typeface="Avenir"/>
              <a:cs typeface="Avenir"/>
              <a:sym typeface="Avenir"/>
            </a:endParaRPr>
          </a:p>
          <a:p>
            <a:pPr lvl="0">
              <a:spcBef>
                <a:spcPts val="0"/>
              </a:spcBef>
              <a:spcAft>
                <a:spcPts val="0"/>
              </a:spcAft>
              <a:buClr>
                <a:schemeClr val="dk1"/>
              </a:buClr>
              <a:buSzPct val="70000"/>
              <a:buFont typeface="Wingdings" panose="05000000000000000000" pitchFamily="2" charset="2"/>
              <a:buChar char="v"/>
            </a:pPr>
            <a:r>
              <a:rPr lang="el" sz="2400" i="1" u="sng" dirty="0">
                <a:solidFill>
                  <a:srgbClr val="000000"/>
                </a:solidFill>
                <a:latin typeface="Century Gothic (Body)"/>
                <a:ea typeface="Avenir"/>
                <a:cs typeface="Avenir"/>
                <a:sym typeface="Avenir"/>
              </a:rPr>
              <a:t>Πρέπει να</a:t>
            </a:r>
          </a:p>
          <a:p>
            <a:pPr marL="0" lvl="0" indent="0">
              <a:spcBef>
                <a:spcPts val="0"/>
              </a:spcBef>
              <a:spcAft>
                <a:spcPts val="0"/>
              </a:spcAft>
              <a:buClr>
                <a:schemeClr val="dk1"/>
              </a:buClr>
              <a:buSzPts val="1100"/>
              <a:buFont typeface="Arial"/>
              <a:buNone/>
            </a:pPr>
            <a:r>
              <a:rPr lang="el" sz="2400" i="1" u="sng" dirty="0">
                <a:solidFill>
                  <a:srgbClr val="000000"/>
                </a:solidFill>
                <a:latin typeface="Century Gothic (Body)"/>
                <a:ea typeface="Avenir"/>
                <a:cs typeface="Avenir"/>
                <a:sym typeface="Avenir"/>
              </a:rPr>
              <a:t>κατανοήσω τι είναι τα προσωπικά δεδομένα</a:t>
            </a:r>
            <a:br>
              <a:rPr lang="en-GB" sz="2400" dirty="0">
                <a:solidFill>
                  <a:srgbClr val="000000"/>
                </a:solidFill>
                <a:latin typeface="Century Gothic (Body)"/>
                <a:ea typeface="Avenir"/>
                <a:cs typeface="Avenir"/>
                <a:sym typeface="Avenir"/>
              </a:rPr>
            </a:br>
            <a:endParaRPr lang="en-GB" sz="2400" dirty="0">
              <a:solidFill>
                <a:srgbClr val="000000"/>
              </a:solidFill>
              <a:latin typeface="Century Gothic (Body)"/>
              <a:ea typeface="Avenir"/>
              <a:cs typeface="Avenir"/>
              <a:sym typeface="Avenir"/>
            </a:endParaRPr>
          </a:p>
          <a:p>
            <a:pPr marL="0" lvl="0" indent="0">
              <a:spcBef>
                <a:spcPts val="0"/>
              </a:spcBef>
              <a:spcAft>
                <a:spcPts val="0"/>
              </a:spcAft>
              <a:buClr>
                <a:schemeClr val="dk1"/>
              </a:buClr>
              <a:buSzPts val="1100"/>
              <a:buFont typeface="Arial"/>
              <a:buNone/>
            </a:pPr>
            <a:endParaRPr lang="en-GB" sz="2400" dirty="0">
              <a:solidFill>
                <a:srgbClr val="000000"/>
              </a:solidFill>
              <a:latin typeface="Century Gothic (Body)"/>
              <a:ea typeface="Avenir"/>
              <a:cs typeface="Avenir"/>
              <a:sym typeface="Avenir"/>
            </a:endParaRPr>
          </a:p>
          <a:p>
            <a:pPr lvl="0">
              <a:spcBef>
                <a:spcPts val="0"/>
              </a:spcBef>
              <a:spcAft>
                <a:spcPts val="0"/>
              </a:spcAft>
              <a:buClr>
                <a:schemeClr val="dk1"/>
              </a:buClr>
              <a:buSzPct val="70000"/>
              <a:buFont typeface="Wingdings" panose="05000000000000000000" pitchFamily="2" charset="2"/>
              <a:buChar char="ü"/>
            </a:pPr>
            <a:r>
              <a:rPr lang="el" sz="2400" dirty="0">
                <a:solidFill>
                  <a:srgbClr val="000000"/>
                </a:solidFill>
                <a:latin typeface="Century Gothic (Body)"/>
                <a:ea typeface="Avenir"/>
                <a:cs typeface="Avenir"/>
                <a:sym typeface="Avenir"/>
              </a:rPr>
              <a:t>Για να</a:t>
            </a:r>
          </a:p>
          <a:p>
            <a:pPr marL="0" lvl="0" indent="0">
              <a:spcBef>
                <a:spcPts val="0"/>
              </a:spcBef>
              <a:buClr>
                <a:schemeClr val="dk1"/>
              </a:buClr>
              <a:buSzPts val="1100"/>
              <a:buNone/>
            </a:pPr>
            <a:r>
              <a:rPr lang="el" sz="2400" dirty="0">
                <a:solidFill>
                  <a:srgbClr val="000000"/>
                </a:solidFill>
                <a:latin typeface="Century Gothic (Body)"/>
                <a:ea typeface="Avenir"/>
                <a:cs typeface="Avenir"/>
                <a:sym typeface="Avenir"/>
              </a:rPr>
              <a:t>μπορώ να εφαρμόσω τις σωστές εργασιακές πρακτικές και να εφαρμόσω σχετική πολιτική</a:t>
            </a:r>
            <a:endParaRPr lang="en-GB" sz="2400" dirty="0">
              <a:latin typeface="Century Gothic (Body)"/>
            </a:endParaRPr>
          </a:p>
        </p:txBody>
      </p:sp>
      <p:sp>
        <p:nvSpPr>
          <p:cNvPr id="4" name="TextBox 3">
            <a:extLst>
              <a:ext uri="{FF2B5EF4-FFF2-40B4-BE49-F238E27FC236}">
                <a16:creationId xmlns:a16="http://schemas.microsoft.com/office/drawing/2014/main" id="{1CCBBA72-A44A-4FE1-BC9F-7A217546B703}"/>
              </a:ext>
            </a:extLst>
          </p:cNvPr>
          <p:cNvSpPr txBox="1"/>
          <p:nvPr/>
        </p:nvSpPr>
        <p:spPr>
          <a:xfrm>
            <a:off x="3990078" y="1030426"/>
            <a:ext cx="396419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l" sz="2400" b="1" i="0" u="none" strike="noStrike" kern="1200" cap="none" spc="0" normalizeH="0" baseline="0" noProof="0" dirty="0">
                <a:ln>
                  <a:noFill/>
                </a:ln>
                <a:solidFill>
                  <a:srgbClr val="000000"/>
                </a:solidFill>
                <a:effectLst/>
                <a:uLnTx/>
                <a:uFillTx/>
                <a:latin typeface="Century Gothic (Body)"/>
                <a:ea typeface="Avenir"/>
                <a:cs typeface="Avenir"/>
                <a:sym typeface="Avenir"/>
              </a:rPr>
              <a:t>Ως  </a:t>
            </a:r>
            <a:r>
              <a:rPr kumimoji="0" lang="el" sz="2400" b="1" i="0" u="sng" strike="noStrike" kern="1200" cap="none" spc="0" normalizeH="0" baseline="0" noProof="0" dirty="0">
                <a:ln>
                  <a:noFill/>
                </a:ln>
                <a:solidFill>
                  <a:srgbClr val="FF0000"/>
                </a:solidFill>
                <a:effectLst/>
                <a:uLnTx/>
                <a:uFillTx/>
                <a:latin typeface="Century Gothic (Body)"/>
                <a:ea typeface="Avenir"/>
                <a:cs typeface="Avenir"/>
                <a:sym typeface="Avenir"/>
              </a:rPr>
              <a:t>ιδιοκτήτης τεχνολογίας</a:t>
            </a:r>
            <a:br>
              <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rPr>
            </a:br>
            <a:endPar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endParaRPr>
          </a:p>
          <a:p>
            <a:pPr marL="342900" marR="0" lvl="0" indent="-342900" algn="l" defTabSz="914400" rtl="0" eaLnBrk="1" fontAlgn="auto" latinLnBrk="0" hangingPunct="1">
              <a:lnSpc>
                <a:spcPct val="100000"/>
              </a:lnSpc>
              <a:spcBef>
                <a:spcPts val="0"/>
              </a:spcBef>
              <a:spcAft>
                <a:spcPts val="0"/>
              </a:spcAft>
              <a:buClr>
                <a:prstClr val="black"/>
              </a:buClr>
              <a:buSzPct val="70000"/>
              <a:buFont typeface="Wingdings" panose="05000000000000000000" pitchFamily="2" charset="2"/>
              <a:buChar char="v"/>
              <a:tabLst/>
              <a:defRPr/>
            </a:pPr>
            <a:r>
              <a:rPr kumimoji="0" lang="el" sz="2400" i="1" u="sng" strike="noStrike" kern="1200" cap="none" spc="0" normalizeH="0" baseline="0" noProof="0" dirty="0">
                <a:ln>
                  <a:noFill/>
                </a:ln>
                <a:solidFill>
                  <a:srgbClr val="000000"/>
                </a:solidFill>
                <a:effectLst/>
                <a:uLnTx/>
                <a:uFillTx/>
                <a:latin typeface="Century Gothic (Body)"/>
                <a:ea typeface="Avenir"/>
                <a:cs typeface="Avenir"/>
                <a:sym typeface="Avenir"/>
              </a:rPr>
              <a:t>Πρέπει</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l" sz="2400" i="1" u="sng" strike="noStrike" kern="1200" cap="none" spc="0" normalizeH="0" baseline="0" noProof="0" dirty="0">
                <a:ln>
                  <a:noFill/>
                </a:ln>
                <a:solidFill>
                  <a:srgbClr val="000000"/>
                </a:solidFill>
                <a:effectLst/>
                <a:uLnTx/>
                <a:uFillTx/>
                <a:latin typeface="Century Gothic (Body)"/>
                <a:ea typeface="Avenir"/>
                <a:cs typeface="Avenir"/>
                <a:sym typeface="Avenir"/>
              </a:rPr>
              <a:t>να είμαι σε θέση να βρω προσωπικές πληροφορίες σχετικά με ένα άτομο</a:t>
            </a:r>
            <a:br>
              <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rPr>
            </a:br>
            <a:endPar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endParaRPr>
          </a:p>
          <a:p>
            <a:pPr marL="342900" marR="0" lvl="0" indent="-342900" algn="l" defTabSz="914400" rtl="0" eaLnBrk="1" fontAlgn="auto" latinLnBrk="0" hangingPunct="1">
              <a:lnSpc>
                <a:spcPct val="100000"/>
              </a:lnSpc>
              <a:spcBef>
                <a:spcPts val="0"/>
              </a:spcBef>
              <a:spcAft>
                <a:spcPts val="0"/>
              </a:spcAft>
              <a:buClr>
                <a:prstClr val="black"/>
              </a:buClr>
              <a:buSzPct val="70000"/>
              <a:buFont typeface="Wingdings" panose="05000000000000000000" pitchFamily="2" charset="2"/>
              <a:buChar char="ü"/>
              <a:tabLst/>
              <a:defRPr/>
            </a:pPr>
            <a:r>
              <a:rPr kumimoji="0" lang="el" sz="2400" u="none" strike="noStrike" kern="1200" cap="none" spc="0" normalizeH="0" baseline="0" noProof="0" dirty="0">
                <a:ln>
                  <a:noFill/>
                </a:ln>
                <a:solidFill>
                  <a:srgbClr val="000000"/>
                </a:solidFill>
                <a:effectLst/>
                <a:uLnTx/>
                <a:uFillTx/>
                <a:latin typeface="Century Gothic (Body)"/>
                <a:ea typeface="Avenir"/>
                <a:cs typeface="Avenir"/>
                <a:sym typeface="Avenir"/>
              </a:rPr>
              <a:t>Για να</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lang="el" sz="2400" dirty="0">
                <a:solidFill>
                  <a:srgbClr val="000000"/>
                </a:solidFill>
                <a:latin typeface="Century Gothic (Body)"/>
                <a:ea typeface="Avenir"/>
                <a:cs typeface="Avenir"/>
                <a:sym typeface="Avenir"/>
              </a:rPr>
              <a:t>μ</a:t>
            </a:r>
            <a:r>
              <a:rPr kumimoji="0" lang="el" sz="2400" u="none" strike="noStrike" kern="1200" cap="none" spc="0" normalizeH="0" baseline="0" noProof="0" dirty="0">
                <a:ln>
                  <a:noFill/>
                </a:ln>
                <a:solidFill>
                  <a:srgbClr val="000000"/>
                </a:solidFill>
                <a:effectLst/>
                <a:uLnTx/>
                <a:uFillTx/>
                <a:latin typeface="Century Gothic (Body)"/>
                <a:ea typeface="Avenir"/>
                <a:cs typeface="Avenir"/>
                <a:sym typeface="Avenir"/>
              </a:rPr>
              <a:t>πορούμε να απαντήσουμε σε ένα αίτημα πρόσβασης υποκειμένου</a:t>
            </a:r>
            <a:endParaRPr kumimoji="0" lang="en-GB" sz="2400" u="none" strike="noStrike" kern="1200" cap="none" spc="0" normalizeH="0" baseline="0" noProof="0" dirty="0">
              <a:ln>
                <a:noFill/>
              </a:ln>
              <a:solidFill>
                <a:prstClr val="black"/>
              </a:solidFill>
              <a:effectLst/>
              <a:uLnTx/>
              <a:uFillTx/>
              <a:latin typeface="Century Gothic (Body)"/>
            </a:endParaRPr>
          </a:p>
        </p:txBody>
      </p:sp>
      <p:sp>
        <p:nvSpPr>
          <p:cNvPr id="5" name="Rectangle 4">
            <a:extLst>
              <a:ext uri="{FF2B5EF4-FFF2-40B4-BE49-F238E27FC236}">
                <a16:creationId xmlns:a16="http://schemas.microsoft.com/office/drawing/2014/main" id="{B75BB8A9-038D-4C85-9A81-AE0F14470341}"/>
              </a:ext>
            </a:extLst>
          </p:cNvPr>
          <p:cNvSpPr/>
          <p:nvPr/>
        </p:nvSpPr>
        <p:spPr>
          <a:xfrm>
            <a:off x="7726918" y="1030426"/>
            <a:ext cx="4035588" cy="48936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l" sz="2400" b="1" i="0" u="none" strike="noStrike" kern="1200" cap="none" spc="0" normalizeH="0" baseline="0" noProof="0" dirty="0">
                <a:ln>
                  <a:noFill/>
                </a:ln>
                <a:solidFill>
                  <a:srgbClr val="000000"/>
                </a:solidFill>
                <a:effectLst/>
                <a:uLnTx/>
                <a:uFillTx/>
                <a:latin typeface="Century Gothic (Body)"/>
                <a:ea typeface="Avenir"/>
                <a:cs typeface="Avenir"/>
                <a:sym typeface="Avenir"/>
              </a:rPr>
              <a:t>Ως  </a:t>
            </a:r>
            <a:r>
              <a:rPr kumimoji="0" lang="el" sz="2400" b="1" i="0" u="sng" strike="noStrike" kern="1200" cap="none" spc="0" normalizeH="0" baseline="0" noProof="0" dirty="0">
                <a:ln>
                  <a:noFill/>
                </a:ln>
                <a:solidFill>
                  <a:srgbClr val="FF0000"/>
                </a:solidFill>
                <a:effectLst/>
                <a:uLnTx/>
                <a:uFillTx/>
                <a:latin typeface="Century Gothic (Body)"/>
                <a:ea typeface="Avenir"/>
                <a:cs typeface="Avenir"/>
                <a:sym typeface="Avenir"/>
              </a:rPr>
              <a:t>υπεύθυνος προϊόντων </a:t>
            </a:r>
            <a:br>
              <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rPr>
            </a:br>
            <a:endPar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endParaRPr>
          </a:p>
          <a:p>
            <a:pPr marL="342900" marR="0" lvl="0" indent="-342900" algn="l" defTabSz="914400" rtl="0" eaLnBrk="1" fontAlgn="auto" latinLnBrk="0" hangingPunct="1">
              <a:lnSpc>
                <a:spcPct val="100000"/>
              </a:lnSpc>
              <a:spcBef>
                <a:spcPts val="0"/>
              </a:spcBef>
              <a:spcAft>
                <a:spcPts val="0"/>
              </a:spcAft>
              <a:buClr>
                <a:prstClr val="black"/>
              </a:buClr>
              <a:buSzPct val="70000"/>
              <a:buFont typeface="Wingdings" panose="05000000000000000000" pitchFamily="2" charset="2"/>
              <a:buChar char="v"/>
              <a:tabLst/>
              <a:defRPr/>
            </a:pPr>
            <a:r>
              <a:rPr kumimoji="0" lang="el" sz="2400" i="1" u="sng" strike="noStrike" kern="1200" cap="none" spc="0" normalizeH="0" baseline="0" noProof="0" dirty="0">
                <a:ln>
                  <a:noFill/>
                </a:ln>
                <a:solidFill>
                  <a:srgbClr val="000000"/>
                </a:solidFill>
                <a:effectLst/>
                <a:uLnTx/>
                <a:uFillTx/>
                <a:latin typeface="Century Gothic (Body)"/>
                <a:ea typeface="Avenir"/>
                <a:cs typeface="Avenir"/>
                <a:sym typeface="Avenir"/>
              </a:rPr>
              <a:t>Πρέπει</a:t>
            </a:r>
            <a:r>
              <a:rPr kumimoji="0" lang="en-US" sz="2400" i="1" u="sng" strike="noStrike" kern="1200" cap="none" spc="0" normalizeH="0" baseline="0" noProof="0" dirty="0">
                <a:ln>
                  <a:noFill/>
                </a:ln>
                <a:solidFill>
                  <a:srgbClr val="000000"/>
                </a:solidFill>
                <a:effectLst/>
                <a:uLnTx/>
                <a:uFillTx/>
                <a:latin typeface="Century Gothic (Body)"/>
                <a:ea typeface="Avenir"/>
                <a:cs typeface="Avenir"/>
                <a:sym typeface="Avenir"/>
              </a:rPr>
              <a:t> </a:t>
            </a:r>
            <a:r>
              <a:rPr kumimoji="0" lang="el-GR" sz="2400" i="1" u="sng" strike="noStrike" kern="1200" cap="none" spc="0" normalizeH="0" baseline="0" noProof="0" dirty="0">
                <a:ln>
                  <a:noFill/>
                </a:ln>
                <a:solidFill>
                  <a:srgbClr val="000000"/>
                </a:solidFill>
                <a:effectLst/>
                <a:uLnTx/>
                <a:uFillTx/>
                <a:latin typeface="Century Gothic (Body)"/>
                <a:ea typeface="Avenir"/>
                <a:cs typeface="Avenir"/>
                <a:sym typeface="Avenir"/>
              </a:rPr>
              <a:t>να </a:t>
            </a:r>
            <a:endParaRPr kumimoji="0" lang="el" sz="2400" i="1" u="sng" strike="noStrike" kern="1200" cap="none" spc="0" normalizeH="0" baseline="0" noProof="0" dirty="0">
              <a:ln>
                <a:noFill/>
              </a:ln>
              <a:solidFill>
                <a:srgbClr val="000000"/>
              </a:solidFill>
              <a:effectLst/>
              <a:uLnTx/>
              <a:uFillTx/>
              <a:latin typeface="Century Gothic (Body)"/>
              <a:ea typeface="Avenir"/>
              <a:cs typeface="Avenir"/>
              <a:sym typeface="Avenir"/>
            </a:endParaRP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lang="el" sz="2400" i="1" u="sng" dirty="0">
                <a:solidFill>
                  <a:srgbClr val="000000"/>
                </a:solidFill>
                <a:latin typeface="Century Gothic (Body)"/>
                <a:ea typeface="Avenir"/>
                <a:cs typeface="Avenir"/>
                <a:sym typeface="Avenir"/>
              </a:rPr>
              <a:t>κ</a:t>
            </a:r>
            <a:r>
              <a:rPr kumimoji="0" lang="el" sz="2400" i="1" u="sng" strike="noStrike" kern="1200" cap="none" spc="0" normalizeH="0" baseline="0" noProof="0" dirty="0">
                <a:ln>
                  <a:noFill/>
                </a:ln>
                <a:solidFill>
                  <a:srgbClr val="000000"/>
                </a:solidFill>
                <a:effectLst/>
                <a:uLnTx/>
                <a:uFillTx/>
                <a:latin typeface="Century Gothic (Body)"/>
                <a:ea typeface="Avenir"/>
                <a:cs typeface="Avenir"/>
                <a:sym typeface="Avenir"/>
              </a:rPr>
              <a:t>ατανοήσω πώς και γιατί γίνεται επεξεργασία των δεδομένων ενός ατόμου </a:t>
            </a:r>
            <a:br>
              <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rPr>
            </a:br>
            <a:endParaRPr kumimoji="0" lang="en-GB" sz="2400" b="0" i="0" u="none" strike="noStrike" kern="1200" cap="none" spc="0" normalizeH="0" baseline="0" noProof="0" dirty="0">
              <a:ln>
                <a:noFill/>
              </a:ln>
              <a:solidFill>
                <a:srgbClr val="000000"/>
              </a:solidFill>
              <a:effectLst/>
              <a:uLnTx/>
              <a:uFillTx/>
              <a:latin typeface="Century Gothic (Body)"/>
              <a:ea typeface="Avenir"/>
              <a:cs typeface="Avenir"/>
              <a:sym typeface="Avenir"/>
            </a:endParaRPr>
          </a:p>
          <a:p>
            <a:pPr marL="342900" marR="0" lvl="0" indent="-342900" algn="l" defTabSz="914400" rtl="0" eaLnBrk="1" fontAlgn="auto" latinLnBrk="0" hangingPunct="1">
              <a:lnSpc>
                <a:spcPct val="100000"/>
              </a:lnSpc>
              <a:spcBef>
                <a:spcPts val="0"/>
              </a:spcBef>
              <a:spcAft>
                <a:spcPts val="0"/>
              </a:spcAft>
              <a:buClr>
                <a:prstClr val="black"/>
              </a:buClr>
              <a:buSzPct val="70000"/>
              <a:buFont typeface="Wingdings" panose="05000000000000000000" pitchFamily="2" charset="2"/>
              <a:buChar char="ü"/>
              <a:tabLst/>
              <a:defRPr/>
            </a:pPr>
            <a:r>
              <a:rPr kumimoji="0" lang="el" sz="2400" u="none" strike="noStrike" kern="1200" cap="none" spc="0" normalizeH="0" baseline="0" noProof="0" dirty="0">
                <a:ln>
                  <a:noFill/>
                </a:ln>
                <a:solidFill>
                  <a:srgbClr val="000000"/>
                </a:solidFill>
                <a:effectLst/>
                <a:uLnTx/>
                <a:uFillTx/>
                <a:latin typeface="Century Gothic (Body)"/>
                <a:ea typeface="Avenir"/>
                <a:cs typeface="Avenir"/>
                <a:sym typeface="Avenir"/>
              </a:rPr>
              <a:t>Για να</a:t>
            </a:r>
          </a:p>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l" sz="2400" u="none" strike="noStrike" kern="1200" cap="none" spc="0" normalizeH="0" baseline="0" noProof="0" dirty="0">
                <a:ln>
                  <a:noFill/>
                </a:ln>
                <a:solidFill>
                  <a:srgbClr val="000000"/>
                </a:solidFill>
                <a:effectLst/>
                <a:uLnTx/>
                <a:uFillTx/>
                <a:latin typeface="Century Gothic (Body)"/>
                <a:ea typeface="Avenir"/>
                <a:cs typeface="Avenir"/>
                <a:sym typeface="Avenir"/>
              </a:rPr>
              <a:t>Μπορούμε να επεξεργαστούμε ένα αίτημα περιορισμού της επεξεργασίας</a:t>
            </a:r>
            <a:endParaRPr kumimoji="0" lang="en-GB" sz="2400" u="none" strike="noStrike" kern="1200" cap="none" spc="0" normalizeH="0" baseline="0" noProof="0" dirty="0">
              <a:ln>
                <a:noFill/>
              </a:ln>
              <a:solidFill>
                <a:prstClr val="black"/>
              </a:solidFill>
              <a:effectLst/>
              <a:uLnTx/>
              <a:uFillTx/>
              <a:latin typeface="Century Gothic (Body)"/>
            </a:endParaRPr>
          </a:p>
        </p:txBody>
      </p:sp>
      <p:pic>
        <p:nvPicPr>
          <p:cNvPr id="6" name="Picture 5">
            <a:extLst>
              <a:ext uri="{FF2B5EF4-FFF2-40B4-BE49-F238E27FC236}">
                <a16:creationId xmlns:a16="http://schemas.microsoft.com/office/drawing/2014/main" id="{5DFC022C-D4BC-1019-9D9C-23FB96C39E3E}"/>
              </a:ext>
            </a:extLst>
          </p:cNvPr>
          <p:cNvPicPr>
            <a:picLocks noChangeAspect="1"/>
          </p:cNvPicPr>
          <p:nvPr/>
        </p:nvPicPr>
        <p:blipFill>
          <a:blip r:embed="rId3"/>
          <a:stretch>
            <a:fillRect/>
          </a:stretch>
        </p:blipFill>
        <p:spPr>
          <a:xfrm>
            <a:off x="9221138" y="5932754"/>
            <a:ext cx="1530000" cy="612000"/>
          </a:xfrm>
          <a:prstGeom prst="rect">
            <a:avLst/>
          </a:prstGeom>
        </p:spPr>
      </p:pic>
      <p:sp>
        <p:nvSpPr>
          <p:cNvPr id="7" name="TextBox 6">
            <a:extLst>
              <a:ext uri="{FF2B5EF4-FFF2-40B4-BE49-F238E27FC236}">
                <a16:creationId xmlns:a16="http://schemas.microsoft.com/office/drawing/2014/main" id="{BE924871-3F4B-8B6C-21EF-9EF9194BE539}"/>
              </a:ext>
            </a:extLst>
          </p:cNvPr>
          <p:cNvSpPr txBox="1"/>
          <p:nvPr/>
        </p:nvSpPr>
        <p:spPr>
          <a:xfrm>
            <a:off x="11046988" y="6236977"/>
            <a:ext cx="385938" cy="307777"/>
          </a:xfrm>
          <a:prstGeom prst="rect">
            <a:avLst/>
          </a:prstGeom>
          <a:noFill/>
        </p:spPr>
        <p:txBody>
          <a:bodyPr wrap="square" rtlCol="0">
            <a:spAutoFit/>
          </a:bodyPr>
          <a:lstStyle/>
          <a:p>
            <a:r>
              <a:rPr lang="el" sz="1400"/>
              <a:t>30</a:t>
            </a:r>
          </a:p>
        </p:txBody>
      </p:sp>
    </p:spTree>
    <p:extLst>
      <p:ext uri="{BB962C8B-B14F-4D97-AF65-F5344CB8AC3E}">
        <p14:creationId xmlns:p14="http://schemas.microsoft.com/office/powerpoint/2010/main" val="3626046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603CC75-D2FB-45FC-9F46-82F73290AEEE}"/>
              </a:ext>
            </a:extLst>
          </p:cNvPr>
          <p:cNvSpPr>
            <a:spLocks noGrp="1"/>
          </p:cNvSpPr>
          <p:nvPr>
            <p:ph type="title"/>
          </p:nvPr>
        </p:nvSpPr>
        <p:spPr>
          <a:xfrm>
            <a:off x="838200" y="365125"/>
            <a:ext cx="5387502" cy="1325563"/>
          </a:xfrm>
        </p:spPr>
        <p:txBody>
          <a:bodyPr vert="horz" lIns="91440" tIns="45720" rIns="91440" bIns="45720" rtlCol="0" anchor="ctr">
            <a:normAutofit/>
          </a:bodyPr>
          <a:lstStyle/>
          <a:p>
            <a:r>
              <a:rPr lang="el" sz="4400">
                <a:solidFill>
                  <a:schemeClr val="tx1"/>
                </a:solidFill>
                <a:latin typeface="+mj-lt"/>
                <a:ea typeface="+mj-ea"/>
                <a:cs typeface="+mj-cs"/>
              </a:rPr>
              <a:t>Σχέδιο επικοινωνίας 8 βημάτων</a:t>
            </a:r>
          </a:p>
        </p:txBody>
      </p:sp>
      <p:sp>
        <p:nvSpPr>
          <p:cNvPr id="5" name="TextBox 4">
            <a:extLst>
              <a:ext uri="{FF2B5EF4-FFF2-40B4-BE49-F238E27FC236}">
                <a16:creationId xmlns:a16="http://schemas.microsoft.com/office/drawing/2014/main" id="{C2DBF057-0599-F0F7-A9CF-5FC4AAE79194}"/>
              </a:ext>
            </a:extLst>
          </p:cNvPr>
          <p:cNvSpPr txBox="1"/>
          <p:nvPr/>
        </p:nvSpPr>
        <p:spPr>
          <a:xfrm>
            <a:off x="11552632" y="5778892"/>
            <a:ext cx="385938" cy="600164"/>
          </a:xfrm>
          <a:prstGeom prst="rect">
            <a:avLst/>
          </a:prstGeom>
          <a:noFill/>
        </p:spPr>
        <p:txBody>
          <a:bodyPr wrap="square" rtlCol="0">
            <a:spAutoFit/>
          </a:bodyPr>
          <a:lstStyle/>
          <a:p>
            <a:pPr>
              <a:spcAft>
                <a:spcPts val="600"/>
              </a:spcAft>
            </a:pPr>
            <a:r>
              <a:rPr lang="el" sz="1400"/>
              <a:t>31</a:t>
            </a:r>
          </a:p>
          <a:p>
            <a:pPr>
              <a:spcAft>
                <a:spcPts val="600"/>
              </a:spcAft>
            </a:pPr>
            <a:endParaRPr lang="en-US" sz="1400"/>
          </a:p>
        </p:txBody>
      </p:sp>
      <p:pic>
        <p:nvPicPr>
          <p:cNvPr id="7" name="Picture 6">
            <a:extLst>
              <a:ext uri="{FF2B5EF4-FFF2-40B4-BE49-F238E27FC236}">
                <a16:creationId xmlns:a16="http://schemas.microsoft.com/office/drawing/2014/main" id="{94782654-E696-A122-C04D-BA0D07383A8B}"/>
              </a:ext>
            </a:extLst>
          </p:cNvPr>
          <p:cNvPicPr>
            <a:picLocks noChangeAspect="1"/>
          </p:cNvPicPr>
          <p:nvPr/>
        </p:nvPicPr>
        <p:blipFill rotWithShape="1">
          <a:blip r:embed="rId3"/>
          <a:srcRect l="17977" r="15176"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9C959E0-17FC-6801-089F-77183D01B129}"/>
              </a:ext>
            </a:extLst>
          </p:cNvPr>
          <p:cNvPicPr>
            <a:picLocks noChangeAspect="1"/>
          </p:cNvPicPr>
          <p:nvPr/>
        </p:nvPicPr>
        <p:blipFill>
          <a:blip r:embed="rId4"/>
          <a:stretch>
            <a:fillRect/>
          </a:stretch>
        </p:blipFill>
        <p:spPr>
          <a:xfrm>
            <a:off x="9059836" y="6176963"/>
            <a:ext cx="1530000" cy="612000"/>
          </a:xfrm>
          <a:prstGeom prst="rect">
            <a:avLst/>
          </a:prstGeom>
        </p:spPr>
      </p:pic>
      <p:graphicFrame>
        <p:nvGraphicFramePr>
          <p:cNvPr id="4" name="Content Placeholder 3">
            <a:extLst>
              <a:ext uri="{FF2B5EF4-FFF2-40B4-BE49-F238E27FC236}">
                <a16:creationId xmlns:a16="http://schemas.microsoft.com/office/drawing/2014/main" id="{92897C3C-06BF-4335-A9BA-E5FB83B26989}"/>
              </a:ext>
            </a:extLst>
          </p:cNvPr>
          <p:cNvGraphicFramePr>
            <a:graphicFrameLocks noGrp="1"/>
          </p:cNvGraphicFramePr>
          <p:nvPr>
            <p:ph idx="1"/>
            <p:extLst>
              <p:ext uri="{D42A27DB-BD31-4B8C-83A1-F6EECF244321}">
                <p14:modId xmlns:p14="http://schemas.microsoft.com/office/powerpoint/2010/main" val="1105076686"/>
              </p:ext>
            </p:extLst>
          </p:nvPr>
        </p:nvGraphicFramePr>
        <p:xfrm>
          <a:off x="838200" y="1825625"/>
          <a:ext cx="5387502"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95883FC0-338E-8281-AE43-E730FF51A81C}"/>
              </a:ext>
            </a:extLst>
          </p:cNvPr>
          <p:cNvSpPr txBox="1"/>
          <p:nvPr/>
        </p:nvSpPr>
        <p:spPr>
          <a:xfrm>
            <a:off x="10753102" y="6379056"/>
            <a:ext cx="546100" cy="323165"/>
          </a:xfrm>
          <a:prstGeom prst="rect">
            <a:avLst/>
          </a:prstGeom>
          <a:noFill/>
        </p:spPr>
        <p:txBody>
          <a:bodyPr wrap="square" rtlCol="0">
            <a:spAutoFit/>
          </a:bodyPr>
          <a:lstStyle/>
          <a:p>
            <a:r>
              <a:rPr lang="el" sz="1500">
                <a:solidFill>
                  <a:schemeClr val="bg1">
                    <a:lumMod val="95000"/>
                  </a:schemeClr>
                </a:solidFill>
              </a:rPr>
              <a:t>31</a:t>
            </a:r>
          </a:p>
        </p:txBody>
      </p:sp>
    </p:spTree>
    <p:extLst>
      <p:ext uri="{BB962C8B-B14F-4D97-AF65-F5344CB8AC3E}">
        <p14:creationId xmlns:p14="http://schemas.microsoft.com/office/powerpoint/2010/main" val="3884585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838200" y="365127"/>
            <a:ext cx="9433800" cy="107487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4C4C4D"/>
              </a:buClr>
              <a:buSzPts val="2500"/>
              <a:buFont typeface="Arial"/>
              <a:buNone/>
            </a:pPr>
            <a:r>
              <a:rPr lang="el" sz="2500" b="1" i="0" u="none" strike="noStrike" cap="none" dirty="0">
                <a:solidFill>
                  <a:srgbClr val="4C4C4D"/>
                </a:solidFill>
                <a:latin typeface="Nutmeg Headline" panose="00000500000000000000" pitchFamily="50" charset="0"/>
                <a:ea typeface="Arial"/>
                <a:cs typeface="Arial"/>
                <a:sym typeface="Arial"/>
              </a:rPr>
              <a:t>Εκπαίδευση &amp; Επανάληψη</a:t>
            </a:r>
            <a:endParaRPr dirty="0">
              <a:latin typeface="Nutmeg Headline" panose="00000500000000000000" pitchFamily="50" charset="0"/>
            </a:endParaRPr>
          </a:p>
        </p:txBody>
      </p:sp>
      <p:sp>
        <p:nvSpPr>
          <p:cNvPr id="266" name="Shape 266"/>
          <p:cNvSpPr txBox="1">
            <a:spLocks noGrp="1"/>
          </p:cNvSpPr>
          <p:nvPr>
            <p:ph type="body" idx="1"/>
          </p:nvPr>
        </p:nvSpPr>
        <p:spPr>
          <a:xfrm>
            <a:off x="838200" y="1825625"/>
            <a:ext cx="9307286" cy="356280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tx1"/>
              </a:buClr>
              <a:buSzPts val="1800"/>
              <a:buFont typeface="Arial"/>
              <a:buChar char="•"/>
            </a:pPr>
            <a:r>
              <a:rPr lang="el" sz="3000" b="0" i="0" u="none" strike="noStrike" cap="none" dirty="0">
                <a:solidFill>
                  <a:srgbClr val="4C4C4D"/>
                </a:solidFill>
                <a:latin typeface="Century Gothic (Body)"/>
                <a:ea typeface="Arial"/>
                <a:cs typeface="Arial"/>
                <a:sym typeface="Arial"/>
              </a:rPr>
              <a:t>Επαναλάβετε τη σημασία του GDPR</a:t>
            </a:r>
            <a:endParaRPr sz="3000" dirty="0">
              <a:latin typeface="Century Gothic (Body)"/>
            </a:endParaRPr>
          </a:p>
          <a:p>
            <a:pPr marL="228600" marR="0" lvl="0" indent="-228600" algn="l" rtl="0">
              <a:lnSpc>
                <a:spcPct val="90000"/>
              </a:lnSpc>
              <a:spcBef>
                <a:spcPts val="1000"/>
              </a:spcBef>
              <a:spcAft>
                <a:spcPts val="0"/>
              </a:spcAft>
              <a:buClr>
                <a:schemeClr val="tx1"/>
              </a:buClr>
              <a:buSzPts val="1800"/>
              <a:buFont typeface="Arial"/>
              <a:buChar char="•"/>
            </a:pPr>
            <a:r>
              <a:rPr lang="el" sz="3000" b="0" i="0" u="none" strike="noStrike" cap="none" dirty="0">
                <a:solidFill>
                  <a:srgbClr val="4C4C4D"/>
                </a:solidFill>
                <a:latin typeface="Century Gothic (Body)"/>
                <a:ea typeface="Arial"/>
                <a:cs typeface="Arial"/>
                <a:sym typeface="Arial"/>
              </a:rPr>
              <a:t>Αφορά όλους καθώς όλοι έχουμε προσωπικά δεδομένα</a:t>
            </a:r>
            <a:endParaRPr sz="3000" dirty="0">
              <a:latin typeface="Century Gothic (Body)"/>
            </a:endParaRPr>
          </a:p>
          <a:p>
            <a:pPr marL="228600" marR="0" lvl="0" indent="-228600" algn="l" rtl="0">
              <a:lnSpc>
                <a:spcPct val="90000"/>
              </a:lnSpc>
              <a:spcBef>
                <a:spcPts val="1000"/>
              </a:spcBef>
              <a:spcAft>
                <a:spcPts val="0"/>
              </a:spcAft>
              <a:buClr>
                <a:schemeClr val="tx1"/>
              </a:buClr>
              <a:buSzPts val="1800"/>
              <a:buFont typeface="Arial"/>
              <a:buChar char="•"/>
            </a:pPr>
            <a:r>
              <a:rPr lang="el" sz="3000" b="0" i="0" u="none" strike="noStrike" cap="none" dirty="0">
                <a:solidFill>
                  <a:srgbClr val="4C4C4D"/>
                </a:solidFill>
                <a:latin typeface="Century Gothic (Body)"/>
                <a:ea typeface="Arial"/>
                <a:cs typeface="Arial"/>
                <a:sym typeface="Arial"/>
              </a:rPr>
              <a:t>Η καθοδήγηση πρέπει να γίνεται από πάνω προς τα κάτω</a:t>
            </a:r>
            <a:endParaRPr sz="3000" dirty="0">
              <a:latin typeface="Century Gothic (Body)"/>
            </a:endParaRPr>
          </a:p>
          <a:p>
            <a:pPr marL="228600" marR="0" lvl="0" indent="-228600" algn="l" rtl="0">
              <a:lnSpc>
                <a:spcPct val="90000"/>
              </a:lnSpc>
              <a:spcBef>
                <a:spcPts val="1000"/>
              </a:spcBef>
              <a:spcAft>
                <a:spcPts val="0"/>
              </a:spcAft>
              <a:buClr>
                <a:schemeClr val="tx1"/>
              </a:buClr>
              <a:buSzPts val="1800"/>
              <a:buFont typeface="Arial"/>
              <a:buChar char="•"/>
            </a:pPr>
            <a:r>
              <a:rPr lang="el" sz="3000" b="0" i="0" u="none" strike="noStrike" cap="none" dirty="0">
                <a:solidFill>
                  <a:srgbClr val="4C4C4D"/>
                </a:solidFill>
                <a:latin typeface="Century Gothic (Body)"/>
                <a:ea typeface="Arial"/>
                <a:cs typeface="Arial"/>
                <a:sym typeface="Arial"/>
              </a:rPr>
              <a:t>Επιτακτική ανάγκη συμμετοχής και ενδυνάμωσης του προσωπικού</a:t>
            </a:r>
            <a:endParaRPr sz="3000" dirty="0">
              <a:latin typeface="Century Gothic (Body)"/>
            </a:endParaRPr>
          </a:p>
          <a:p>
            <a:pPr marL="228600" marR="0" lvl="0" indent="-114300" algn="l" rtl="0">
              <a:lnSpc>
                <a:spcPct val="90000"/>
              </a:lnSpc>
              <a:spcBef>
                <a:spcPts val="1000"/>
              </a:spcBef>
              <a:spcAft>
                <a:spcPts val="0"/>
              </a:spcAft>
              <a:buClr>
                <a:srgbClr val="FF585D"/>
              </a:buClr>
              <a:buSzPts val="1800"/>
              <a:buFont typeface="Arial"/>
              <a:buNone/>
            </a:pPr>
            <a:endParaRPr sz="3000" b="0" i="0" u="none" strike="noStrike" cap="none" dirty="0">
              <a:solidFill>
                <a:srgbClr val="4C4C4D"/>
              </a:solidFill>
              <a:latin typeface="Century Gothic (Body)"/>
              <a:ea typeface="Arial"/>
              <a:cs typeface="Arial"/>
              <a:sym typeface="Arial"/>
            </a:endParaRPr>
          </a:p>
        </p:txBody>
      </p:sp>
      <p:pic>
        <p:nvPicPr>
          <p:cNvPr id="2" name="Picture 1">
            <a:extLst>
              <a:ext uri="{FF2B5EF4-FFF2-40B4-BE49-F238E27FC236}">
                <a16:creationId xmlns:a16="http://schemas.microsoft.com/office/drawing/2014/main" id="{81D8D8A9-B2CF-7538-7AAC-48FB7C7238FB}"/>
              </a:ext>
            </a:extLst>
          </p:cNvPr>
          <p:cNvPicPr>
            <a:picLocks noChangeAspect="1"/>
          </p:cNvPicPr>
          <p:nvPr/>
        </p:nvPicPr>
        <p:blipFill>
          <a:blip r:embed="rId3"/>
          <a:stretch>
            <a:fillRect/>
          </a:stretch>
        </p:blipFill>
        <p:spPr>
          <a:xfrm>
            <a:off x="9092493" y="5880873"/>
            <a:ext cx="1530000" cy="612000"/>
          </a:xfrm>
          <a:prstGeom prst="rect">
            <a:avLst/>
          </a:prstGeom>
        </p:spPr>
      </p:pic>
      <p:sp>
        <p:nvSpPr>
          <p:cNvPr id="4" name="TextBox 3">
            <a:extLst>
              <a:ext uri="{FF2B5EF4-FFF2-40B4-BE49-F238E27FC236}">
                <a16:creationId xmlns:a16="http://schemas.microsoft.com/office/drawing/2014/main" id="{EF5D410D-3DFA-A01C-38F5-310246E472C5}"/>
              </a:ext>
            </a:extLst>
          </p:cNvPr>
          <p:cNvSpPr txBox="1"/>
          <p:nvPr/>
        </p:nvSpPr>
        <p:spPr>
          <a:xfrm>
            <a:off x="10796645" y="6082966"/>
            <a:ext cx="546100" cy="323165"/>
          </a:xfrm>
          <a:prstGeom prst="rect">
            <a:avLst/>
          </a:prstGeom>
          <a:noFill/>
        </p:spPr>
        <p:txBody>
          <a:bodyPr wrap="square" rtlCol="0">
            <a:spAutoFit/>
          </a:bodyPr>
          <a:lstStyle/>
          <a:p>
            <a:r>
              <a:rPr lang="el" sz="1500"/>
              <a:t>32</a:t>
            </a:r>
          </a:p>
        </p:txBody>
      </p:sp>
    </p:spTree>
    <p:extLst>
      <p:ext uri="{BB962C8B-B14F-4D97-AF65-F5344CB8AC3E}">
        <p14:creationId xmlns:p14="http://schemas.microsoft.com/office/powerpoint/2010/main" val="2764118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8F9EF-49C1-4762-8F4A-F49D3AECAEB7}"/>
              </a:ext>
            </a:extLst>
          </p:cNvPr>
          <p:cNvSpPr>
            <a:spLocks noGrp="1"/>
          </p:cNvSpPr>
          <p:nvPr>
            <p:ph type="title"/>
          </p:nvPr>
        </p:nvSpPr>
        <p:spPr/>
        <p:txBody>
          <a:bodyPr/>
          <a:lstStyle/>
          <a:p>
            <a:r>
              <a:rPr lang="el"/>
              <a:t>Χρειάζεται χρόνος για να μάθουν οι άνθρωποι......</a:t>
            </a:r>
          </a:p>
        </p:txBody>
      </p:sp>
      <p:sp>
        <p:nvSpPr>
          <p:cNvPr id="3" name="Content Placeholder 2">
            <a:extLst>
              <a:ext uri="{FF2B5EF4-FFF2-40B4-BE49-F238E27FC236}">
                <a16:creationId xmlns:a16="http://schemas.microsoft.com/office/drawing/2014/main" id="{0E3ECEB9-5DFD-4005-A3FA-5C8551B7AE23}"/>
              </a:ext>
            </a:extLst>
          </p:cNvPr>
          <p:cNvSpPr>
            <a:spLocks noGrp="1"/>
          </p:cNvSpPr>
          <p:nvPr>
            <p:ph idx="1"/>
          </p:nvPr>
        </p:nvSpPr>
        <p:spPr>
          <a:xfrm>
            <a:off x="838201" y="1825625"/>
            <a:ext cx="4556102" cy="4351338"/>
          </a:xfrm>
        </p:spPr>
        <p:txBody>
          <a:bodyPr>
            <a:normAutofit lnSpcReduction="10000"/>
          </a:bodyPr>
          <a:lstStyle/>
          <a:p>
            <a:pPr lvl="0">
              <a:spcBef>
                <a:spcPts val="0"/>
              </a:spcBef>
              <a:buClr>
                <a:schemeClr val="tx1"/>
              </a:buClr>
            </a:pPr>
            <a:r>
              <a:rPr lang="el" sz="1800">
                <a:latin typeface="Century Gothic (Body)"/>
                <a:ea typeface="Calibri"/>
                <a:cs typeface="Calibri"/>
                <a:sym typeface="Calibri"/>
              </a:rPr>
              <a:t>Μετρήστε ποσοτικά τις τρέχουσες πολιτιστικές σας αξίες.</a:t>
            </a:r>
          </a:p>
          <a:p>
            <a:pPr lvl="0">
              <a:spcBef>
                <a:spcPts val="0"/>
              </a:spcBef>
              <a:buClr>
                <a:schemeClr val="tx1"/>
              </a:buClr>
            </a:pPr>
            <a:endParaRPr lang="en-GB" sz="1800">
              <a:latin typeface="Century Gothic (Body)"/>
            </a:endParaRPr>
          </a:p>
          <a:p>
            <a:pPr lvl="0">
              <a:spcBef>
                <a:spcPts val="0"/>
              </a:spcBef>
              <a:buClr>
                <a:schemeClr val="tx1"/>
              </a:buClr>
            </a:pPr>
            <a:r>
              <a:rPr lang="el" sz="1800">
                <a:latin typeface="Century Gothic (Body)"/>
                <a:ea typeface="Calibri"/>
                <a:cs typeface="Calibri"/>
                <a:sym typeface="Calibri"/>
              </a:rPr>
              <a:t>Ευθυγραμμίστε σκόπιμα την κουλτούρα, τη στρατηγική και τη δομή.</a:t>
            </a:r>
          </a:p>
          <a:p>
            <a:pPr lvl="0">
              <a:spcBef>
                <a:spcPts val="0"/>
              </a:spcBef>
              <a:buClr>
                <a:schemeClr val="tx1"/>
              </a:buClr>
            </a:pPr>
            <a:endParaRPr lang="en-GB" sz="1800">
              <a:latin typeface="Century Gothic (Body)"/>
            </a:endParaRPr>
          </a:p>
          <a:p>
            <a:pPr lvl="0">
              <a:spcBef>
                <a:spcPts val="0"/>
              </a:spcBef>
              <a:buClr>
                <a:schemeClr val="tx1"/>
              </a:buClr>
            </a:pPr>
            <a:r>
              <a:rPr lang="el" sz="1800">
                <a:latin typeface="Century Gothic (Body)"/>
                <a:ea typeface="Calibri"/>
                <a:cs typeface="Calibri"/>
                <a:sym typeface="Calibri"/>
              </a:rPr>
              <a:t>Διασφάλιση της συμμετοχής του προσωπικού και των ενδιαφερόμενων μερών.</a:t>
            </a:r>
          </a:p>
          <a:p>
            <a:pPr lvl="0">
              <a:spcBef>
                <a:spcPts val="0"/>
              </a:spcBef>
              <a:buClr>
                <a:schemeClr val="tx1"/>
              </a:buClr>
            </a:pPr>
            <a:endParaRPr lang="en-GB" sz="1800">
              <a:latin typeface="Century Gothic (Body)"/>
            </a:endParaRPr>
          </a:p>
          <a:p>
            <a:pPr lvl="0">
              <a:spcBef>
                <a:spcPts val="0"/>
              </a:spcBef>
              <a:buClr>
                <a:schemeClr val="tx1"/>
              </a:buClr>
            </a:pPr>
            <a:r>
              <a:rPr lang="el" sz="1800">
                <a:latin typeface="Century Gothic (Body)"/>
                <a:ea typeface="Calibri"/>
                <a:cs typeface="Calibri"/>
                <a:sym typeface="Calibri"/>
              </a:rPr>
              <a:t>Επικοινωνήστε και δείξτε την αλλαγή, ξανά και ξανά και ξανά και στη συνέχεια ... πάλι.</a:t>
            </a:r>
          </a:p>
          <a:p>
            <a:pPr lvl="0">
              <a:spcBef>
                <a:spcPts val="0"/>
              </a:spcBef>
              <a:buClr>
                <a:schemeClr val="tx1"/>
              </a:buClr>
            </a:pPr>
            <a:endParaRPr lang="en-GB" sz="1800">
              <a:latin typeface="Century Gothic (Body)"/>
            </a:endParaRPr>
          </a:p>
          <a:p>
            <a:pPr lvl="0">
              <a:spcBef>
                <a:spcPts val="0"/>
              </a:spcBef>
              <a:buClr>
                <a:schemeClr val="tx1"/>
              </a:buClr>
            </a:pPr>
            <a:r>
              <a:rPr lang="el" sz="1800">
                <a:latin typeface="Century Gothic (Body)"/>
                <a:ea typeface="Calibri"/>
                <a:cs typeface="Calibri"/>
                <a:sym typeface="Calibri"/>
              </a:rPr>
              <a:t>Διαχειριστείτε τη συναισθηματική ανταπόκριση - τη δική σας και των υπαλλήλων σας.</a:t>
            </a:r>
            <a:endParaRPr lang="en-GB" sz="1800">
              <a:latin typeface="Century Gothic (Body)"/>
            </a:endParaRPr>
          </a:p>
          <a:p>
            <a:endParaRPr lang="en-GB"/>
          </a:p>
        </p:txBody>
      </p:sp>
      <p:pic>
        <p:nvPicPr>
          <p:cNvPr id="5" name="Picture 4">
            <a:extLst>
              <a:ext uri="{FF2B5EF4-FFF2-40B4-BE49-F238E27FC236}">
                <a16:creationId xmlns:a16="http://schemas.microsoft.com/office/drawing/2014/main" id="{74B4E76C-CB12-40FC-8E11-CA9FEA32F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047" y="1920898"/>
            <a:ext cx="6369993" cy="3837752"/>
          </a:xfrm>
          <a:prstGeom prst="rect">
            <a:avLst/>
          </a:prstGeom>
        </p:spPr>
      </p:pic>
      <p:pic>
        <p:nvPicPr>
          <p:cNvPr id="4" name="Picture 3">
            <a:extLst>
              <a:ext uri="{FF2B5EF4-FFF2-40B4-BE49-F238E27FC236}">
                <a16:creationId xmlns:a16="http://schemas.microsoft.com/office/drawing/2014/main" id="{2CF10981-72A5-EB87-A253-F521F73057C8}"/>
              </a:ext>
            </a:extLst>
          </p:cNvPr>
          <p:cNvPicPr>
            <a:picLocks noChangeAspect="1"/>
          </p:cNvPicPr>
          <p:nvPr/>
        </p:nvPicPr>
        <p:blipFill>
          <a:blip r:embed="rId4"/>
          <a:stretch>
            <a:fillRect/>
          </a:stretch>
        </p:blipFill>
        <p:spPr>
          <a:xfrm>
            <a:off x="9092493" y="5880873"/>
            <a:ext cx="1530000" cy="612000"/>
          </a:xfrm>
          <a:prstGeom prst="rect">
            <a:avLst/>
          </a:prstGeom>
        </p:spPr>
      </p:pic>
      <p:sp>
        <p:nvSpPr>
          <p:cNvPr id="6" name="TextBox 5">
            <a:extLst>
              <a:ext uri="{FF2B5EF4-FFF2-40B4-BE49-F238E27FC236}">
                <a16:creationId xmlns:a16="http://schemas.microsoft.com/office/drawing/2014/main" id="{A24F1F82-9E91-D812-959A-70A7D6159A82}"/>
              </a:ext>
            </a:extLst>
          </p:cNvPr>
          <p:cNvSpPr txBox="1"/>
          <p:nvPr/>
        </p:nvSpPr>
        <p:spPr>
          <a:xfrm>
            <a:off x="10796645" y="6082967"/>
            <a:ext cx="458377" cy="323165"/>
          </a:xfrm>
          <a:prstGeom prst="rect">
            <a:avLst/>
          </a:prstGeom>
          <a:noFill/>
        </p:spPr>
        <p:txBody>
          <a:bodyPr wrap="square" rtlCol="0">
            <a:spAutoFit/>
          </a:bodyPr>
          <a:lstStyle/>
          <a:p>
            <a:r>
              <a:rPr lang="el" sz="1500"/>
              <a:t>33</a:t>
            </a:r>
          </a:p>
        </p:txBody>
      </p:sp>
    </p:spTree>
    <p:extLst>
      <p:ext uri="{BB962C8B-B14F-4D97-AF65-F5344CB8AC3E}">
        <p14:creationId xmlns:p14="http://schemas.microsoft.com/office/powerpoint/2010/main" val="520039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AB7132-D656-54F4-57DF-CDA2F32C6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684"/>
            <a:ext cx="11552794" cy="2925619"/>
          </a:xfrm>
          <a:prstGeom prst="rect">
            <a:avLst/>
          </a:prstGeom>
        </p:spPr>
      </p:pic>
      <p:pic>
        <p:nvPicPr>
          <p:cNvPr id="4" name="Picture 3">
            <a:extLst>
              <a:ext uri="{FF2B5EF4-FFF2-40B4-BE49-F238E27FC236}">
                <a16:creationId xmlns:a16="http://schemas.microsoft.com/office/drawing/2014/main" id="{16D0A03D-F830-B6AC-F6B3-DA44A6BA3145}"/>
              </a:ext>
            </a:extLst>
          </p:cNvPr>
          <p:cNvPicPr>
            <a:picLocks noChangeAspect="1"/>
          </p:cNvPicPr>
          <p:nvPr/>
        </p:nvPicPr>
        <p:blipFill>
          <a:blip r:embed="rId4"/>
          <a:stretch>
            <a:fillRect/>
          </a:stretch>
        </p:blipFill>
        <p:spPr>
          <a:xfrm>
            <a:off x="358573" y="3214009"/>
            <a:ext cx="11833427" cy="3446122"/>
          </a:xfrm>
          <a:prstGeom prst="rect">
            <a:avLst/>
          </a:prstGeom>
        </p:spPr>
      </p:pic>
      <p:pic>
        <p:nvPicPr>
          <p:cNvPr id="5" name="Picture 4">
            <a:extLst>
              <a:ext uri="{FF2B5EF4-FFF2-40B4-BE49-F238E27FC236}">
                <a16:creationId xmlns:a16="http://schemas.microsoft.com/office/drawing/2014/main" id="{206FC4A0-5DFE-2239-59A8-F40A80A4D53C}"/>
              </a:ext>
            </a:extLst>
          </p:cNvPr>
          <p:cNvPicPr>
            <a:picLocks noChangeAspect="1"/>
          </p:cNvPicPr>
          <p:nvPr/>
        </p:nvPicPr>
        <p:blipFill>
          <a:blip r:embed="rId5"/>
          <a:stretch>
            <a:fillRect/>
          </a:stretch>
        </p:blipFill>
        <p:spPr>
          <a:xfrm>
            <a:off x="8681491" y="6048131"/>
            <a:ext cx="1530000" cy="612000"/>
          </a:xfrm>
          <a:prstGeom prst="rect">
            <a:avLst/>
          </a:prstGeom>
        </p:spPr>
      </p:pic>
      <p:sp>
        <p:nvSpPr>
          <p:cNvPr id="6" name="TextBox 5">
            <a:extLst>
              <a:ext uri="{FF2B5EF4-FFF2-40B4-BE49-F238E27FC236}">
                <a16:creationId xmlns:a16="http://schemas.microsoft.com/office/drawing/2014/main" id="{9BBF51F2-F299-52B5-B469-01E870227312}"/>
              </a:ext>
            </a:extLst>
          </p:cNvPr>
          <p:cNvSpPr txBox="1"/>
          <p:nvPr/>
        </p:nvSpPr>
        <p:spPr>
          <a:xfrm>
            <a:off x="10456233" y="6291955"/>
            <a:ext cx="287967" cy="307777"/>
          </a:xfrm>
          <a:prstGeom prst="rect">
            <a:avLst/>
          </a:prstGeom>
          <a:noFill/>
        </p:spPr>
        <p:txBody>
          <a:bodyPr wrap="square" rtlCol="0">
            <a:spAutoFit/>
          </a:bodyPr>
          <a:lstStyle/>
          <a:p>
            <a:r>
              <a:rPr lang="el" sz="1400"/>
              <a:t>2</a:t>
            </a:r>
          </a:p>
        </p:txBody>
      </p:sp>
    </p:spTree>
    <p:extLst>
      <p:ext uri="{BB962C8B-B14F-4D97-AF65-F5344CB8AC3E}">
        <p14:creationId xmlns:p14="http://schemas.microsoft.com/office/powerpoint/2010/main" val="3818362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11">
            <a:extLst>
              <a:ext uri="{FF2B5EF4-FFF2-40B4-BE49-F238E27FC236}">
                <a16:creationId xmlns:a16="http://schemas.microsoft.com/office/drawing/2014/main" id="{F312001E-CB6C-C874-DBC5-808C512CFC0E}"/>
              </a:ext>
            </a:extLst>
          </p:cNvPr>
          <p:cNvGraphicFramePr>
            <a:graphicFrameLocks noGrp="1"/>
          </p:cNvGraphicFramePr>
          <p:nvPr>
            <p:extLst>
              <p:ext uri="{D42A27DB-BD31-4B8C-83A1-F6EECF244321}">
                <p14:modId xmlns:p14="http://schemas.microsoft.com/office/powerpoint/2010/main" val="437444241"/>
              </p:ext>
            </p:extLst>
          </p:nvPr>
        </p:nvGraphicFramePr>
        <p:xfrm>
          <a:off x="82831" y="335646"/>
          <a:ext cx="11634281" cy="5890980"/>
        </p:xfrm>
        <a:graphic>
          <a:graphicData uri="http://schemas.openxmlformats.org/drawingml/2006/table">
            <a:tbl>
              <a:tblPr firstRow="1" bandRow="1">
                <a:tableStyleId>{93296810-A885-4BE3-A3E7-6D5BEEA58F35}</a:tableStyleId>
              </a:tblPr>
              <a:tblGrid>
                <a:gridCol w="5784569">
                  <a:extLst>
                    <a:ext uri="{9D8B030D-6E8A-4147-A177-3AD203B41FA5}">
                      <a16:colId xmlns:a16="http://schemas.microsoft.com/office/drawing/2014/main" val="2603797082"/>
                    </a:ext>
                  </a:extLst>
                </a:gridCol>
                <a:gridCol w="5849712">
                  <a:extLst>
                    <a:ext uri="{9D8B030D-6E8A-4147-A177-3AD203B41FA5}">
                      <a16:colId xmlns:a16="http://schemas.microsoft.com/office/drawing/2014/main" val="858306692"/>
                    </a:ext>
                  </a:extLst>
                </a:gridCol>
              </a:tblGrid>
              <a:tr h="242748">
                <a:tc>
                  <a:txBody>
                    <a:bodyPr/>
                    <a:lstStyle/>
                    <a:p>
                      <a:pPr>
                        <a:buNone/>
                      </a:pPr>
                      <a:r>
                        <a:rPr lang="el" sz="1200"/>
                        <a:t>Νόμος περί προστασίας δεδομένων (DPA)</a:t>
                      </a:r>
                      <a:endParaRPr lang="en-GB" sz="1200">
                        <a:latin typeface="Nutmeg Light" panose="00000300000000000000" pitchFamily="50" charset="0"/>
                      </a:endParaRPr>
                    </a:p>
                  </a:txBody>
                  <a:tcPr/>
                </a:tc>
                <a:tc>
                  <a:txBody>
                    <a:bodyPr/>
                    <a:lstStyle/>
                    <a:p>
                      <a:pPr>
                        <a:buNone/>
                      </a:pPr>
                      <a:r>
                        <a:rPr lang="el" sz="1200" dirty="0"/>
                        <a:t>Γενικός κανονισμός για την προστασία δεδομένων</a:t>
                      </a:r>
                      <a:endParaRPr lang="en-GB" sz="1200" dirty="0">
                        <a:latin typeface="Nutmeg Light" panose="00000300000000000000" pitchFamily="50" charset="0"/>
                      </a:endParaRPr>
                    </a:p>
                  </a:txBody>
                  <a:tcPr/>
                </a:tc>
                <a:extLst>
                  <a:ext uri="{0D108BD9-81ED-4DB2-BD59-A6C34878D82A}">
                    <a16:rowId xmlns:a16="http://schemas.microsoft.com/office/drawing/2014/main" val="2261059707"/>
                  </a:ext>
                </a:extLst>
              </a:tr>
              <a:tr h="404580">
                <a:tc>
                  <a:txBody>
                    <a:bodyPr/>
                    <a:lstStyle/>
                    <a:p>
                      <a:pPr>
                        <a:buNone/>
                      </a:pPr>
                      <a:r>
                        <a:rPr lang="el" sz="1200"/>
                        <a:t>Ισχύει για το Ηνωμένο Βασίλειο</a:t>
                      </a:r>
                      <a:endParaRPr lang="en-GB" sz="1200">
                        <a:latin typeface="Nutmeg Light" panose="00000300000000000000" pitchFamily="50" charset="0"/>
                      </a:endParaRPr>
                    </a:p>
                  </a:txBody>
                  <a:tcPr/>
                </a:tc>
                <a:tc>
                  <a:txBody>
                    <a:bodyPr/>
                    <a:lstStyle/>
                    <a:p>
                      <a:pPr>
                        <a:buNone/>
                      </a:pPr>
                      <a:r>
                        <a:rPr lang="el" sz="1200"/>
                        <a:t>Ισχύει για ολόκληρη την ΕΕ και για κάθε παγκόσμια εταιρεία που κατέχει δεδομένα πολιτών της ΕΕ</a:t>
                      </a:r>
                      <a:endParaRPr lang="en-GB" sz="1200">
                        <a:latin typeface="Nutmeg Light" panose="00000300000000000000" pitchFamily="50" charset="0"/>
                      </a:endParaRPr>
                    </a:p>
                  </a:txBody>
                  <a:tcPr/>
                </a:tc>
                <a:extLst>
                  <a:ext uri="{0D108BD9-81ED-4DB2-BD59-A6C34878D82A}">
                    <a16:rowId xmlns:a16="http://schemas.microsoft.com/office/drawing/2014/main" val="10077804"/>
                  </a:ext>
                </a:extLst>
              </a:tr>
              <a:tr h="404580">
                <a:tc>
                  <a:txBody>
                    <a:bodyPr/>
                    <a:lstStyle/>
                    <a:p>
                      <a:pPr>
                        <a:buNone/>
                      </a:pPr>
                      <a:r>
                        <a:rPr lang="el" sz="1200"/>
                        <a:t>Επιβάλλεται από το Γραφείο του Επιτρόπου Πληροφοριών (ICO)</a:t>
                      </a:r>
                      <a:endParaRPr lang="en-GB" sz="1200">
                        <a:latin typeface="Nutmeg Light" panose="00000300000000000000" pitchFamily="50" charset="0"/>
                      </a:endParaRPr>
                    </a:p>
                  </a:txBody>
                  <a:tcPr/>
                </a:tc>
                <a:tc>
                  <a:txBody>
                    <a:bodyPr/>
                    <a:lstStyle/>
                    <a:p>
                      <a:pPr>
                        <a:buNone/>
                      </a:pPr>
                      <a:r>
                        <a:rPr lang="el" sz="1200"/>
                        <a:t>Η συμμόρφωση θα παρακολουθείται από μια εποπτική αρχή σε κάθε χώρα</a:t>
                      </a:r>
                      <a:endParaRPr lang="en-GB" sz="1200">
                        <a:latin typeface="Nutmeg Light" panose="00000300000000000000" pitchFamily="50" charset="0"/>
                      </a:endParaRPr>
                    </a:p>
                  </a:txBody>
                  <a:tcPr/>
                </a:tc>
                <a:extLst>
                  <a:ext uri="{0D108BD9-81ED-4DB2-BD59-A6C34878D82A}">
                    <a16:rowId xmlns:a16="http://schemas.microsoft.com/office/drawing/2014/main" val="3570091410"/>
                  </a:ext>
                </a:extLst>
              </a:tr>
              <a:tr h="267722">
                <a:tc>
                  <a:txBody>
                    <a:bodyPr/>
                    <a:lstStyle/>
                    <a:p>
                      <a:pPr>
                        <a:buNone/>
                      </a:pPr>
                      <a:r>
                        <a:rPr lang="el" sz="1200"/>
                        <a:t>Δεν χρειάζεται καμία επιχείρηση να έχει αποκλειστικό DPO</a:t>
                      </a:r>
                      <a:endParaRPr lang="en-GB" sz="1200">
                        <a:latin typeface="Nutmeg Light" panose="00000300000000000000" pitchFamily="50" charset="0"/>
                      </a:endParaRPr>
                    </a:p>
                  </a:txBody>
                  <a:tcPr/>
                </a:tc>
                <a:tc>
                  <a:txBody>
                    <a:bodyPr/>
                    <a:lstStyle/>
                    <a:p>
                      <a:pPr>
                        <a:buNone/>
                      </a:pPr>
                      <a:r>
                        <a:rPr lang="el" sz="1200"/>
                        <a:t>Ο DPO είναι υποχρεωτικός για ορισμένες επιχειρήσεις</a:t>
                      </a:r>
                      <a:endParaRPr lang="en-GB" sz="1200">
                        <a:latin typeface="Nutmeg Light" panose="00000300000000000000" pitchFamily="50" charset="0"/>
                      </a:endParaRPr>
                    </a:p>
                  </a:txBody>
                  <a:tcPr/>
                </a:tc>
                <a:extLst>
                  <a:ext uri="{0D108BD9-81ED-4DB2-BD59-A6C34878D82A}">
                    <a16:rowId xmlns:a16="http://schemas.microsoft.com/office/drawing/2014/main" val="2236813719"/>
                  </a:ext>
                </a:extLst>
              </a:tr>
              <a:tr h="404580">
                <a:tc>
                  <a:txBody>
                    <a:bodyPr/>
                    <a:lstStyle/>
                    <a:p>
                      <a:pPr lvl="0">
                        <a:buNone/>
                      </a:pPr>
                      <a:r>
                        <a:rPr lang="el" sz="1200"/>
                        <a:t>Τα αιτήματα πρόσβασης υποκειμένων είναι 10 £ ανά συναλλαγή και πρέπει να είναι εντός 40 ημερών</a:t>
                      </a:r>
                      <a:endParaRPr lang="en-GB" sz="1200">
                        <a:latin typeface="Nutmeg Light" panose="00000300000000000000" pitchFamily="50" charset="0"/>
                      </a:endParaRPr>
                    </a:p>
                  </a:txBody>
                  <a:tcPr/>
                </a:tc>
                <a:tc>
                  <a:txBody>
                    <a:bodyPr/>
                    <a:lstStyle/>
                    <a:p>
                      <a:pPr lvl="0">
                        <a:buNone/>
                      </a:pPr>
                      <a:r>
                        <a:rPr lang="el" sz="1200"/>
                        <a:t>Δωρεάν και πρέπει να είναι εντός 30 ημερών</a:t>
                      </a:r>
                      <a:endParaRPr lang="en-GB" sz="1200">
                        <a:latin typeface="Nutmeg Light" panose="00000300000000000000" pitchFamily="50" charset="0"/>
                      </a:endParaRPr>
                    </a:p>
                  </a:txBody>
                  <a:tcPr/>
                </a:tc>
                <a:extLst>
                  <a:ext uri="{0D108BD9-81ED-4DB2-BD59-A6C34878D82A}">
                    <a16:rowId xmlns:a16="http://schemas.microsoft.com/office/drawing/2014/main" val="3376773010"/>
                  </a:ext>
                </a:extLst>
              </a:tr>
              <a:tr h="267722">
                <a:tc>
                  <a:txBody>
                    <a:bodyPr/>
                    <a:lstStyle/>
                    <a:p>
                      <a:pPr lvl="0">
                        <a:buNone/>
                      </a:pPr>
                      <a:r>
                        <a:rPr lang="el" sz="1200"/>
                        <a:t>Οι κοινοποιήσεις παραβιάσεων δεν είναι υποχρεωτικές για τους περισσότερους οργανισμούς</a:t>
                      </a:r>
                      <a:endParaRPr lang="en-GB" sz="1200">
                        <a:latin typeface="Nutmeg Light" panose="00000300000000000000" pitchFamily="50" charset="0"/>
                      </a:endParaRPr>
                    </a:p>
                  </a:txBody>
                  <a:tcPr/>
                </a:tc>
                <a:tc>
                  <a:txBody>
                    <a:bodyPr/>
                    <a:lstStyle/>
                    <a:p>
                      <a:pPr lvl="0">
                        <a:buNone/>
                      </a:pPr>
                      <a:r>
                        <a:rPr lang="el" sz="1200"/>
                        <a:t>Υποχρεωτικό και πρέπει να είναι εντός 72 ωρών</a:t>
                      </a:r>
                      <a:endParaRPr lang="en-GB" sz="1200">
                        <a:latin typeface="Nutmeg Light" panose="00000300000000000000" pitchFamily="50" charset="0"/>
                      </a:endParaRPr>
                    </a:p>
                  </a:txBody>
                  <a:tcPr/>
                </a:tc>
                <a:extLst>
                  <a:ext uri="{0D108BD9-81ED-4DB2-BD59-A6C34878D82A}">
                    <a16:rowId xmlns:a16="http://schemas.microsoft.com/office/drawing/2014/main" val="1852817801"/>
                  </a:ext>
                </a:extLst>
              </a:tr>
              <a:tr h="425206">
                <a:tc>
                  <a:txBody>
                    <a:bodyPr/>
                    <a:lstStyle/>
                    <a:p>
                      <a:pPr>
                        <a:buNone/>
                      </a:pPr>
                      <a:r>
                        <a:rPr lang="el" sz="1200"/>
                        <a:t>Δεν απαιτείται από έναν οργανισμό να αφαιρεί όλα τα δεδομένα που κατέχει για ένα άτομο</a:t>
                      </a:r>
                      <a:endParaRPr lang="en-GB" sz="1200">
                        <a:latin typeface="Nutmeg Light" panose="00000300000000000000" pitchFamily="50" charset="0"/>
                      </a:endParaRPr>
                    </a:p>
                  </a:txBody>
                  <a:tcPr/>
                </a:tc>
                <a:tc>
                  <a:txBody>
                    <a:bodyPr/>
                    <a:lstStyle/>
                    <a:p>
                      <a:pPr>
                        <a:buNone/>
                      </a:pPr>
                      <a:r>
                        <a:rPr lang="el" sz="1200"/>
                        <a:t>Το άτομο θα έχει «Δικαίωμα διαγραφής - το οποίο περιλαμβάνει όλα τα δεδομένα, συμπεριλαμβανομένων των αρχείων ιστού, με όλες τις πληροφορίες να διαγράφονται οριστικά</a:t>
                      </a:r>
                      <a:endParaRPr lang="en-GB" sz="1200">
                        <a:latin typeface="Nutmeg Light" panose="00000300000000000000" pitchFamily="50" charset="0"/>
                      </a:endParaRPr>
                    </a:p>
                  </a:txBody>
                  <a:tcPr/>
                </a:tc>
                <a:extLst>
                  <a:ext uri="{0D108BD9-81ED-4DB2-BD59-A6C34878D82A}">
                    <a16:rowId xmlns:a16="http://schemas.microsoft.com/office/drawing/2014/main" val="420297907"/>
                  </a:ext>
                </a:extLst>
              </a:tr>
              <a:tr h="404580">
                <a:tc>
                  <a:txBody>
                    <a:bodyPr/>
                    <a:lstStyle/>
                    <a:p>
                      <a:pPr>
                        <a:buNone/>
                      </a:pPr>
                      <a:r>
                        <a:rPr lang="el" sz="1200"/>
                        <a:t>Η εκτίμηση επιπτώσεων στην ιδιωτική ζωή δεν αποτελεί νομική απαίτηση</a:t>
                      </a:r>
                      <a:endParaRPr lang="en-GB" sz="1200">
                        <a:latin typeface="Nutmeg Light" panose="00000300000000000000" pitchFamily="50" charset="0"/>
                      </a:endParaRPr>
                    </a:p>
                  </a:txBody>
                  <a:tcPr/>
                </a:tc>
                <a:tc>
                  <a:txBody>
                    <a:bodyPr/>
                    <a:lstStyle/>
                    <a:p>
                      <a:pPr>
                        <a:buNone/>
                      </a:pPr>
                      <a:r>
                        <a:rPr lang="el" sz="1200"/>
                        <a:t>Οι ΕΑ θα είναι υποχρεωτικές και πρέπει να διενεργούνται όταν υπάρχει υψηλός κίνδυνος για τις ελευθερίες του ατόμου</a:t>
                      </a:r>
                      <a:endParaRPr lang="en-GB" sz="1200">
                        <a:latin typeface="Nutmeg Light" panose="00000300000000000000" pitchFamily="50" charset="0"/>
                      </a:endParaRPr>
                    </a:p>
                  </a:txBody>
                  <a:tcPr/>
                </a:tc>
                <a:extLst>
                  <a:ext uri="{0D108BD9-81ED-4DB2-BD59-A6C34878D82A}">
                    <a16:rowId xmlns:a16="http://schemas.microsoft.com/office/drawing/2014/main" val="2405601379"/>
                  </a:ext>
                </a:extLst>
              </a:tr>
              <a:tr h="404580">
                <a:tc>
                  <a:txBody>
                    <a:bodyPr/>
                    <a:lstStyle/>
                    <a:p>
                      <a:pPr>
                        <a:buNone/>
                      </a:pPr>
                      <a:r>
                        <a:rPr lang="el" sz="1200"/>
                        <a:t>Η συλλογή δεδομένων δεν απαιτεί απαραιτήτως δικαίωμα προαιρετικής συμμετοχής βάσει του ισχύοντος νόμου περί προστασίας δεδομένων.</a:t>
                      </a:r>
                      <a:endParaRPr lang="en-GB" sz="1200">
                        <a:latin typeface="Nutmeg Light" panose="00000300000000000000" pitchFamily="50" charset="0"/>
                      </a:endParaRPr>
                    </a:p>
                  </a:txBody>
                  <a:tcPr/>
                </a:tc>
                <a:tc>
                  <a:txBody>
                    <a:bodyPr/>
                    <a:lstStyle/>
                    <a:p>
                      <a:pPr>
                        <a:buNone/>
                      </a:pPr>
                      <a:r>
                        <a:rPr lang="el" sz="1200"/>
                        <a:t>Το άτομο πρέπει να δηλώσει συμμετοχή. Πρέπει να υπάρχουν σαφείς ειδοποιήσεις απορρήτου. Οι ανακοινώσεις αυτές πρέπει να είναι συνοπτικές και διαφανείς</a:t>
                      </a:r>
                      <a:endParaRPr lang="en-GB" sz="1200">
                        <a:latin typeface="Nutmeg Light" panose="00000300000000000000" pitchFamily="50" charset="0"/>
                      </a:endParaRPr>
                    </a:p>
                  </a:txBody>
                  <a:tcPr/>
                </a:tc>
                <a:extLst>
                  <a:ext uri="{0D108BD9-81ED-4DB2-BD59-A6C34878D82A}">
                    <a16:rowId xmlns:a16="http://schemas.microsoft.com/office/drawing/2014/main" val="3888891129"/>
                  </a:ext>
                </a:extLst>
              </a:tr>
              <a:tr h="314968">
                <a:tc>
                  <a:txBody>
                    <a:bodyPr/>
                    <a:lstStyle/>
                    <a:p>
                      <a:pPr>
                        <a:buNone/>
                      </a:pPr>
                      <a:r>
                        <a:rPr lang="el" sz="1200"/>
                        <a:t>Καλυπτόμενα προσωπικά δεδομένα και ευαίσθητα δεδομένα.</a:t>
                      </a:r>
                      <a:endParaRPr lang="en-GB" sz="1200">
                        <a:latin typeface="Nutmeg Light" panose="00000300000000000000" pitchFamily="50" charset="0"/>
                      </a:endParaRPr>
                    </a:p>
                  </a:txBody>
                  <a:tcPr/>
                </a:tc>
                <a:tc>
                  <a:txBody>
                    <a:bodyPr/>
                    <a:lstStyle/>
                    <a:p>
                      <a:pPr>
                        <a:buNone/>
                      </a:pPr>
                      <a:r>
                        <a:rPr lang="el" sz="1200"/>
                        <a:t>Τώρα περιλαμβάνει επίσης ηλεκτρονικά αναγνωριστικά, δεδομένα τοποθεσίας και γενικά δεδομένα.</a:t>
                      </a:r>
                      <a:endParaRPr lang="en-GB" sz="1200">
                        <a:latin typeface="Nutmeg Light" panose="00000300000000000000" pitchFamily="50" charset="0"/>
                      </a:endParaRPr>
                    </a:p>
                  </a:txBody>
                  <a:tcPr/>
                </a:tc>
                <a:extLst>
                  <a:ext uri="{0D108BD9-81ED-4DB2-BD59-A6C34878D82A}">
                    <a16:rowId xmlns:a16="http://schemas.microsoft.com/office/drawing/2014/main" val="3730439944"/>
                  </a:ext>
                </a:extLst>
              </a:tr>
              <a:tr h="404580">
                <a:tc>
                  <a:txBody>
                    <a:bodyPr/>
                    <a:lstStyle/>
                    <a:p>
                      <a:pPr lvl="0">
                        <a:buNone/>
                      </a:pPr>
                      <a:r>
                        <a:rPr lang="el" sz="1200"/>
                        <a:t>Μέγιστο πρόστιμο £ 500,000</a:t>
                      </a:r>
                      <a:endParaRPr lang="en-GB" sz="1200">
                        <a:latin typeface="Nutmeg Light" panose="00000300000000000000" pitchFamily="50" charset="0"/>
                      </a:endParaRPr>
                    </a:p>
                  </a:txBody>
                  <a:tcPr/>
                </a:tc>
                <a:tc>
                  <a:txBody>
                    <a:bodyPr/>
                    <a:lstStyle/>
                    <a:p>
                      <a:pPr lvl="0">
                        <a:buNone/>
                      </a:pPr>
                      <a:r>
                        <a:rPr lang="el" sz="1200"/>
                        <a:t>Μέγιστο πρόστιμο 4% του ετήσιου κύκλου εργασιών ή 20 εκατομμύρια ευρώ (όποιο είναι μεγαλύτερο).</a:t>
                      </a:r>
                      <a:endParaRPr lang="en-GB" sz="1200">
                        <a:latin typeface="Nutmeg Light" panose="00000300000000000000" pitchFamily="50" charset="0"/>
                      </a:endParaRPr>
                    </a:p>
                  </a:txBody>
                  <a:tcPr/>
                </a:tc>
                <a:extLst>
                  <a:ext uri="{0D108BD9-81ED-4DB2-BD59-A6C34878D82A}">
                    <a16:rowId xmlns:a16="http://schemas.microsoft.com/office/drawing/2014/main" val="79179936"/>
                  </a:ext>
                </a:extLst>
              </a:tr>
              <a:tr h="404580">
                <a:tc>
                  <a:txBody>
                    <a:bodyPr/>
                    <a:lstStyle/>
                    <a:p>
                      <a:pPr lvl="0">
                        <a:buNone/>
                      </a:pPr>
                      <a:r>
                        <a:rPr lang="el" sz="1200"/>
                        <a:t>Η ευθύνη βαρύνει τον υπεύθυνο επεξεργασίας δεδομένων</a:t>
                      </a:r>
                      <a:endParaRPr lang="en-GB" sz="1200">
                        <a:latin typeface="Nutmeg Light" panose="00000300000000000000" pitchFamily="50" charset="0"/>
                      </a:endParaRPr>
                    </a:p>
                  </a:txBody>
                  <a:tcPr/>
                </a:tc>
                <a:tc>
                  <a:txBody>
                    <a:bodyPr/>
                    <a:lstStyle/>
                    <a:p>
                      <a:pPr lvl="0">
                        <a:buNone/>
                      </a:pPr>
                      <a:r>
                        <a:rPr lang="el" sz="1200" dirty="0"/>
                        <a:t>Η ευθύνη βαρύνει τόσο τον υπεύθυνο επεξεργασίας όσο και τον εκτελούντα την επεξεργασία, ενώ ο υπεύθυνος επεξεργασίας μπορεί να ζητήσει αποζημίωση από τον εκτελούντα την επεξεργασία</a:t>
                      </a:r>
                      <a:endParaRPr lang="en-GB" sz="1200" dirty="0">
                        <a:latin typeface="Nutmeg Light" panose="00000300000000000000" pitchFamily="50" charset="0"/>
                      </a:endParaRPr>
                    </a:p>
                  </a:txBody>
                  <a:tcPr/>
                </a:tc>
                <a:extLst>
                  <a:ext uri="{0D108BD9-81ED-4DB2-BD59-A6C34878D82A}">
                    <a16:rowId xmlns:a16="http://schemas.microsoft.com/office/drawing/2014/main" val="1918459108"/>
                  </a:ext>
                </a:extLst>
              </a:tr>
              <a:tr h="242748">
                <a:tc>
                  <a:txBody>
                    <a:bodyPr/>
                    <a:lstStyle/>
                    <a:p>
                      <a:pPr lvl="0">
                        <a:buNone/>
                      </a:pPr>
                      <a:r>
                        <a:rPr lang="el" sz="1200" dirty="0"/>
                        <a:t>Δεν απαιτείται γονική συναίνεση για ανηλίκους</a:t>
                      </a:r>
                      <a:endParaRPr lang="en-GB" sz="1200" dirty="0">
                        <a:latin typeface="Nutmeg Light" panose="00000300000000000000" pitchFamily="50" charset="0"/>
                      </a:endParaRPr>
                    </a:p>
                  </a:txBody>
                  <a:tcPr/>
                </a:tc>
                <a:tc>
                  <a:txBody>
                    <a:bodyPr/>
                    <a:lstStyle/>
                    <a:p>
                      <a:pPr lvl="0">
                        <a:buNone/>
                      </a:pPr>
                      <a:r>
                        <a:rPr lang="el" sz="1200" dirty="0"/>
                        <a:t>Η γονική συναίνεση απαιτείται πλέον για τους ανηλίκους</a:t>
                      </a:r>
                      <a:endParaRPr lang="en-GB" sz="1200" dirty="0">
                        <a:latin typeface="Nutmeg Light" panose="00000300000000000000" pitchFamily="50" charset="0"/>
                      </a:endParaRPr>
                    </a:p>
                  </a:txBody>
                  <a:tcPr/>
                </a:tc>
                <a:extLst>
                  <a:ext uri="{0D108BD9-81ED-4DB2-BD59-A6C34878D82A}">
                    <a16:rowId xmlns:a16="http://schemas.microsoft.com/office/drawing/2014/main" val="2856668590"/>
                  </a:ext>
                </a:extLst>
              </a:tr>
            </a:tbl>
          </a:graphicData>
        </a:graphic>
      </p:graphicFrame>
      <p:sp>
        <p:nvSpPr>
          <p:cNvPr id="4" name="TextBox 3">
            <a:extLst>
              <a:ext uri="{FF2B5EF4-FFF2-40B4-BE49-F238E27FC236}">
                <a16:creationId xmlns:a16="http://schemas.microsoft.com/office/drawing/2014/main" id="{EA7E79C0-45E7-1FC1-0EC8-AC4839BEFC76}"/>
              </a:ext>
            </a:extLst>
          </p:cNvPr>
          <p:cNvSpPr txBox="1"/>
          <p:nvPr/>
        </p:nvSpPr>
        <p:spPr>
          <a:xfrm>
            <a:off x="82831" y="-74733"/>
            <a:ext cx="8882743" cy="477054"/>
          </a:xfrm>
          <a:prstGeom prst="rect">
            <a:avLst/>
          </a:prstGeom>
          <a:noFill/>
        </p:spPr>
        <p:txBody>
          <a:bodyPr wrap="square" rtlCol="0">
            <a:spAutoFit/>
          </a:bodyPr>
          <a:lstStyle/>
          <a:p>
            <a:r>
              <a:rPr lang="el" sz="2500" b="1" dirty="0"/>
              <a:t>DPA ΕΝΑΝΤΊΟΝ GDPR</a:t>
            </a:r>
          </a:p>
        </p:txBody>
      </p:sp>
      <p:pic>
        <p:nvPicPr>
          <p:cNvPr id="5" name="Picture 4">
            <a:extLst>
              <a:ext uri="{FF2B5EF4-FFF2-40B4-BE49-F238E27FC236}">
                <a16:creationId xmlns:a16="http://schemas.microsoft.com/office/drawing/2014/main" id="{8FD09F6E-5CEE-A6B5-E575-BA2A62F55EC1}"/>
              </a:ext>
            </a:extLst>
          </p:cNvPr>
          <p:cNvPicPr>
            <a:picLocks noChangeAspect="1"/>
          </p:cNvPicPr>
          <p:nvPr/>
        </p:nvPicPr>
        <p:blipFill>
          <a:blip r:embed="rId3"/>
          <a:stretch>
            <a:fillRect/>
          </a:stretch>
        </p:blipFill>
        <p:spPr>
          <a:xfrm>
            <a:off x="9481456" y="6226626"/>
            <a:ext cx="1530000" cy="612000"/>
          </a:xfrm>
          <a:prstGeom prst="rect">
            <a:avLst/>
          </a:prstGeom>
        </p:spPr>
      </p:pic>
      <p:sp>
        <p:nvSpPr>
          <p:cNvPr id="6" name="TextBox 5">
            <a:extLst>
              <a:ext uri="{FF2B5EF4-FFF2-40B4-BE49-F238E27FC236}">
                <a16:creationId xmlns:a16="http://schemas.microsoft.com/office/drawing/2014/main" id="{CF7813AE-DE3A-F4B2-205C-DB5B49CB8C07}"/>
              </a:ext>
            </a:extLst>
          </p:cNvPr>
          <p:cNvSpPr txBox="1"/>
          <p:nvPr/>
        </p:nvSpPr>
        <p:spPr>
          <a:xfrm>
            <a:off x="11103798" y="6338364"/>
            <a:ext cx="287967" cy="307777"/>
          </a:xfrm>
          <a:prstGeom prst="rect">
            <a:avLst/>
          </a:prstGeom>
          <a:noFill/>
        </p:spPr>
        <p:txBody>
          <a:bodyPr wrap="square" rtlCol="0">
            <a:spAutoFit/>
          </a:bodyPr>
          <a:lstStyle/>
          <a:p>
            <a:r>
              <a:rPr lang="el" sz="1400"/>
              <a:t>3</a:t>
            </a:r>
          </a:p>
        </p:txBody>
      </p:sp>
    </p:spTree>
    <p:extLst>
      <p:ext uri="{BB962C8B-B14F-4D97-AF65-F5344CB8AC3E}">
        <p14:creationId xmlns:p14="http://schemas.microsoft.com/office/powerpoint/2010/main" val="3785611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1C8EC6-FA5D-CE05-7492-2C00AD628306}"/>
              </a:ext>
            </a:extLst>
          </p:cNvPr>
          <p:cNvSpPr txBox="1">
            <a:spLocks/>
          </p:cNvSpPr>
          <p:nvPr/>
        </p:nvSpPr>
        <p:spPr>
          <a:xfrm>
            <a:off x="631371" y="1117702"/>
            <a:ext cx="5464629" cy="435133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nSpc>
                <a:spcPct val="150000"/>
              </a:lnSpc>
            </a:pPr>
            <a:endParaRPr lang="en-GB" sz="2000">
              <a:latin typeface="Nutmeg Light" panose="00000300000000000000" pitchFamily="50" charset="0"/>
            </a:endParaRPr>
          </a:p>
        </p:txBody>
      </p:sp>
      <p:sp>
        <p:nvSpPr>
          <p:cNvPr id="5" name="Oval 4">
            <a:extLst>
              <a:ext uri="{FF2B5EF4-FFF2-40B4-BE49-F238E27FC236}">
                <a16:creationId xmlns:a16="http://schemas.microsoft.com/office/drawing/2014/main" id="{17ADFEF0-259C-833E-9FFE-7CC569A5B903}"/>
              </a:ext>
            </a:extLst>
          </p:cNvPr>
          <p:cNvSpPr/>
          <p:nvPr/>
        </p:nvSpPr>
        <p:spPr>
          <a:xfrm>
            <a:off x="8574038" y="1365057"/>
            <a:ext cx="2385454" cy="2433876"/>
          </a:xfrm>
          <a:prstGeom prst="ellipse">
            <a:avLst/>
          </a:prstGeom>
          <a:solidFill>
            <a:srgbClr val="FF585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0F1AD01-409C-9EC7-1E61-FAE634B9AB83}"/>
              </a:ext>
            </a:extLst>
          </p:cNvPr>
          <p:cNvSpPr/>
          <p:nvPr/>
        </p:nvSpPr>
        <p:spPr>
          <a:xfrm>
            <a:off x="9495934" y="3359842"/>
            <a:ext cx="1753713" cy="1679124"/>
          </a:xfrm>
          <a:prstGeom prst="ellipse">
            <a:avLst/>
          </a:prstGeom>
          <a:solidFill>
            <a:srgbClr val="626F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8D074FB-4B87-EAB7-9F60-15040A00BFF6}"/>
              </a:ext>
            </a:extLst>
          </p:cNvPr>
          <p:cNvSpPr/>
          <p:nvPr/>
        </p:nvSpPr>
        <p:spPr>
          <a:xfrm>
            <a:off x="8904481" y="672343"/>
            <a:ext cx="1724566" cy="1679124"/>
          </a:xfrm>
          <a:prstGeom prst="ellipse">
            <a:avLst/>
          </a:prstGeom>
          <a:solidFill>
            <a:srgbClr val="47D7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BC2BA9F-9965-0FB3-EFD6-854EB73A3209}"/>
              </a:ext>
            </a:extLst>
          </p:cNvPr>
          <p:cNvSpPr/>
          <p:nvPr/>
        </p:nvSpPr>
        <p:spPr>
          <a:xfrm>
            <a:off x="7836429" y="3055067"/>
            <a:ext cx="1753713" cy="1679124"/>
          </a:xfrm>
          <a:prstGeom prst="ellipse">
            <a:avLst/>
          </a:prstGeom>
          <a:solidFill>
            <a:srgbClr val="05C3D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DA74FF1-E979-43B6-90F8-E99350794B84}"/>
              </a:ext>
            </a:extLst>
          </p:cNvPr>
          <p:cNvSpPr txBox="1"/>
          <p:nvPr/>
        </p:nvSpPr>
        <p:spPr>
          <a:xfrm>
            <a:off x="8856915" y="2289301"/>
            <a:ext cx="1871461" cy="1077218"/>
          </a:xfrm>
          <a:prstGeom prst="rect">
            <a:avLst/>
          </a:prstGeom>
          <a:noFill/>
        </p:spPr>
        <p:txBody>
          <a:bodyPr wrap="square" rtlCol="0">
            <a:spAutoFit/>
          </a:bodyPr>
          <a:lstStyle/>
          <a:p>
            <a:pPr algn="ctr"/>
            <a:r>
              <a:rPr lang="el" sz="1600" b="1" dirty="0">
                <a:solidFill>
                  <a:schemeClr val="bg1"/>
                </a:solidFill>
                <a:latin typeface="Nutmeg Headline Light" panose="00000300000000000000" pitchFamily="50" charset="0"/>
              </a:rPr>
              <a:t>Γενικός κανονισμός της ΕΕ για την προστασία δεδομένων</a:t>
            </a:r>
          </a:p>
        </p:txBody>
      </p:sp>
      <p:sp>
        <p:nvSpPr>
          <p:cNvPr id="10" name="TextBox 9">
            <a:extLst>
              <a:ext uri="{FF2B5EF4-FFF2-40B4-BE49-F238E27FC236}">
                <a16:creationId xmlns:a16="http://schemas.microsoft.com/office/drawing/2014/main" id="{91535AF8-B69D-AAF0-77F8-9B62A5BE283E}"/>
              </a:ext>
            </a:extLst>
          </p:cNvPr>
          <p:cNvSpPr txBox="1"/>
          <p:nvPr/>
        </p:nvSpPr>
        <p:spPr>
          <a:xfrm>
            <a:off x="8904482" y="1427451"/>
            <a:ext cx="1871461" cy="338554"/>
          </a:xfrm>
          <a:prstGeom prst="rect">
            <a:avLst/>
          </a:prstGeom>
          <a:noFill/>
        </p:spPr>
        <p:txBody>
          <a:bodyPr wrap="square" rtlCol="0">
            <a:spAutoFit/>
          </a:bodyPr>
          <a:lstStyle/>
          <a:p>
            <a:pPr algn="ctr"/>
            <a:r>
              <a:rPr lang="el" sz="1600" b="1">
                <a:solidFill>
                  <a:schemeClr val="bg1"/>
                </a:solidFill>
                <a:latin typeface="Nutmeg Headline Light" panose="00000300000000000000" pitchFamily="50" charset="0"/>
              </a:rPr>
              <a:t>Συστήματα</a:t>
            </a:r>
          </a:p>
        </p:txBody>
      </p:sp>
      <p:sp>
        <p:nvSpPr>
          <p:cNvPr id="11" name="TextBox 10">
            <a:extLst>
              <a:ext uri="{FF2B5EF4-FFF2-40B4-BE49-F238E27FC236}">
                <a16:creationId xmlns:a16="http://schemas.microsoft.com/office/drawing/2014/main" id="{E55A85AB-6B66-BEA5-E3E7-A2DE860A2034}"/>
              </a:ext>
            </a:extLst>
          </p:cNvPr>
          <p:cNvSpPr txBox="1"/>
          <p:nvPr/>
        </p:nvSpPr>
        <p:spPr>
          <a:xfrm>
            <a:off x="9495934" y="4038786"/>
            <a:ext cx="1871461" cy="338554"/>
          </a:xfrm>
          <a:prstGeom prst="rect">
            <a:avLst/>
          </a:prstGeom>
          <a:noFill/>
        </p:spPr>
        <p:txBody>
          <a:bodyPr wrap="square" rtlCol="0">
            <a:spAutoFit/>
          </a:bodyPr>
          <a:lstStyle/>
          <a:p>
            <a:pPr algn="ctr"/>
            <a:r>
              <a:rPr lang="el" sz="1600" b="1">
                <a:solidFill>
                  <a:schemeClr val="bg1"/>
                </a:solidFill>
                <a:latin typeface="Nutmeg Headline Light" panose="00000300000000000000" pitchFamily="50" charset="0"/>
              </a:rPr>
              <a:t>Οργανισμός</a:t>
            </a:r>
          </a:p>
        </p:txBody>
      </p:sp>
      <p:sp>
        <p:nvSpPr>
          <p:cNvPr id="12" name="TextBox 11">
            <a:extLst>
              <a:ext uri="{FF2B5EF4-FFF2-40B4-BE49-F238E27FC236}">
                <a16:creationId xmlns:a16="http://schemas.microsoft.com/office/drawing/2014/main" id="{F310F154-FE7B-2A7E-8663-03FA49C767D6}"/>
              </a:ext>
            </a:extLst>
          </p:cNvPr>
          <p:cNvSpPr txBox="1"/>
          <p:nvPr/>
        </p:nvSpPr>
        <p:spPr>
          <a:xfrm>
            <a:off x="7755505" y="3795329"/>
            <a:ext cx="1871461" cy="338554"/>
          </a:xfrm>
          <a:prstGeom prst="rect">
            <a:avLst/>
          </a:prstGeom>
          <a:noFill/>
        </p:spPr>
        <p:txBody>
          <a:bodyPr wrap="square" rtlCol="0">
            <a:spAutoFit/>
          </a:bodyPr>
          <a:lstStyle/>
          <a:p>
            <a:pPr algn="ctr"/>
            <a:r>
              <a:rPr lang="el" sz="1600" b="1">
                <a:solidFill>
                  <a:schemeClr val="bg1"/>
                </a:solidFill>
                <a:latin typeface="Nutmeg Headline Light" panose="00000300000000000000" pitchFamily="50" charset="0"/>
              </a:rPr>
              <a:t>Διαδικασίες</a:t>
            </a:r>
          </a:p>
        </p:txBody>
      </p:sp>
      <p:sp>
        <p:nvSpPr>
          <p:cNvPr id="14" name="TextBox 13">
            <a:extLst>
              <a:ext uri="{FF2B5EF4-FFF2-40B4-BE49-F238E27FC236}">
                <a16:creationId xmlns:a16="http://schemas.microsoft.com/office/drawing/2014/main" id="{F523303E-D118-1BC8-0614-4A4AA829D298}"/>
              </a:ext>
            </a:extLst>
          </p:cNvPr>
          <p:cNvSpPr txBox="1"/>
          <p:nvPr/>
        </p:nvSpPr>
        <p:spPr>
          <a:xfrm>
            <a:off x="734524" y="1317212"/>
            <a:ext cx="6096000" cy="3554819"/>
          </a:xfrm>
          <a:prstGeom prst="rect">
            <a:avLst/>
          </a:prstGeom>
          <a:noFill/>
        </p:spPr>
        <p:txBody>
          <a:bodyPr wrap="square">
            <a:spAutoFit/>
          </a:bodyPr>
          <a:lstStyle/>
          <a:p>
            <a:pPr marL="342900" indent="-342900">
              <a:buFont typeface="Arial" panose="020B0604020202020204" pitchFamily="34" charset="0"/>
              <a:buChar char="•"/>
            </a:pPr>
            <a:r>
              <a:rPr lang="el" sz="2500"/>
              <a:t>Δώστε πίσω τον έλεγχο στους πολίτες και τους κατοίκους των προσωπικών τους δεδομένων.</a:t>
            </a:r>
          </a:p>
          <a:p>
            <a:pPr marL="342900" indent="-342900">
              <a:buFont typeface="Arial" panose="020B0604020202020204" pitchFamily="34" charset="0"/>
              <a:buChar char="•"/>
            </a:pPr>
            <a:endParaRPr lang="en-US" sz="2500"/>
          </a:p>
          <a:p>
            <a:pPr marL="342900" indent="-342900">
              <a:buFont typeface="Arial" panose="020B0604020202020204" pitchFamily="34" charset="0"/>
              <a:buChar char="•"/>
            </a:pPr>
            <a:r>
              <a:rPr lang="el" sz="2500"/>
              <a:t>Απλούστευση του ρυθμιστικού περιβάλλοντος με την ενοποίηση των κανονισμών σε ολόκληρη την ΕΕ.</a:t>
            </a:r>
          </a:p>
          <a:p>
            <a:pPr marL="342900" indent="-342900">
              <a:buFont typeface="Arial" panose="020B0604020202020204" pitchFamily="34" charset="0"/>
              <a:buChar char="•"/>
            </a:pPr>
            <a:endParaRPr lang="en-US" sz="2500"/>
          </a:p>
          <a:p>
            <a:pPr marL="342900" indent="-342900">
              <a:buFont typeface="Arial" panose="020B0604020202020204" pitchFamily="34" charset="0"/>
              <a:buChar char="•"/>
            </a:pPr>
            <a:r>
              <a:rPr lang="el" sz="2500"/>
              <a:t>Επικαιροποίηση της οδηγίας του 1995 για την προστασία των δεδομένων.</a:t>
            </a:r>
          </a:p>
        </p:txBody>
      </p:sp>
      <p:pic>
        <p:nvPicPr>
          <p:cNvPr id="15" name="Picture 14">
            <a:extLst>
              <a:ext uri="{FF2B5EF4-FFF2-40B4-BE49-F238E27FC236}">
                <a16:creationId xmlns:a16="http://schemas.microsoft.com/office/drawing/2014/main" id="{92F955B3-5E08-1550-F370-40B8C6B91E75}"/>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16" name="TextBox 15">
            <a:extLst>
              <a:ext uri="{FF2B5EF4-FFF2-40B4-BE49-F238E27FC236}">
                <a16:creationId xmlns:a16="http://schemas.microsoft.com/office/drawing/2014/main" id="{567D8EA5-1A01-72D7-AD1F-E1F2A492285A}"/>
              </a:ext>
            </a:extLst>
          </p:cNvPr>
          <p:cNvSpPr txBox="1"/>
          <p:nvPr/>
        </p:nvSpPr>
        <p:spPr>
          <a:xfrm>
            <a:off x="10728376" y="6322549"/>
            <a:ext cx="287967" cy="307777"/>
          </a:xfrm>
          <a:prstGeom prst="rect">
            <a:avLst/>
          </a:prstGeom>
          <a:noFill/>
        </p:spPr>
        <p:txBody>
          <a:bodyPr wrap="square" rtlCol="0">
            <a:spAutoFit/>
          </a:bodyPr>
          <a:lstStyle/>
          <a:p>
            <a:r>
              <a:rPr lang="el" sz="1400"/>
              <a:t>4</a:t>
            </a:r>
          </a:p>
        </p:txBody>
      </p:sp>
    </p:spTree>
    <p:extLst>
      <p:ext uri="{BB962C8B-B14F-4D97-AF65-F5344CB8AC3E}">
        <p14:creationId xmlns:p14="http://schemas.microsoft.com/office/powerpoint/2010/main" val="288344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4">
            <a:extLst>
              <a:ext uri="{FF2B5EF4-FFF2-40B4-BE49-F238E27FC236}">
                <a16:creationId xmlns:a16="http://schemas.microsoft.com/office/drawing/2014/main" id="{9B2C7399-EEAA-BAFE-9F88-572E2FCF8F39}"/>
              </a:ext>
            </a:extLst>
          </p:cNvPr>
          <p:cNvGraphicFramePr/>
          <p:nvPr>
            <p:extLst>
              <p:ext uri="{D42A27DB-BD31-4B8C-83A1-F6EECF244321}">
                <p14:modId xmlns:p14="http://schemas.microsoft.com/office/powerpoint/2010/main" val="1073491103"/>
              </p:ext>
            </p:extLst>
          </p:nvPr>
        </p:nvGraphicFramePr>
        <p:xfrm>
          <a:off x="479271" y="1002263"/>
          <a:ext cx="6939064" cy="5275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2">
            <a:extLst>
              <a:ext uri="{FF2B5EF4-FFF2-40B4-BE49-F238E27FC236}">
                <a16:creationId xmlns:a16="http://schemas.microsoft.com/office/drawing/2014/main" id="{1903CB73-E4E9-405D-A364-C130A5AE0502}"/>
              </a:ext>
            </a:extLst>
          </p:cNvPr>
          <p:cNvSpPr txBox="1">
            <a:spLocks/>
          </p:cNvSpPr>
          <p:nvPr/>
        </p:nvSpPr>
        <p:spPr>
          <a:xfrm>
            <a:off x="6792686" y="1384295"/>
            <a:ext cx="5214258" cy="3350991"/>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0"/>
              </a:spcBef>
              <a:spcAft>
                <a:spcPts val="0"/>
              </a:spcAft>
              <a:buClr>
                <a:schemeClr val="accent1"/>
              </a:buClr>
              <a:buSzPct val="100000"/>
              <a:buFont typeface="Calibri" panose="020F0502020204030204" pitchFamily="34" charset="0"/>
              <a:buNone/>
              <a:defRPr sz="1600" kern="1200" cap="all" spc="1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l" sz="2000" u="sng">
                <a:latin typeface="Nutmeg Headline" panose="00000500000000000000" pitchFamily="50" charset="0"/>
              </a:rPr>
              <a:t>Ο GDPR παρέχει τα ακόλουθα δικαιώματα για τα άτομα:</a:t>
            </a:r>
          </a:p>
          <a:p>
            <a:endParaRPr lang="en-US" sz="2000">
              <a:latin typeface="Nutmeg Headline" panose="00000500000000000000" pitchFamily="50" charset="0"/>
            </a:endParaRPr>
          </a:p>
          <a:p>
            <a:pPr marL="342900" indent="-342900">
              <a:buClr>
                <a:schemeClr val="tx1"/>
              </a:buClr>
              <a:buFont typeface="Arial" panose="020B0604020202020204" pitchFamily="34" charset="0"/>
              <a:buChar char="•"/>
            </a:pPr>
            <a:r>
              <a:rPr lang="el" sz="2000" b="1">
                <a:latin typeface="Nutmeg Headline" panose="00000500000000000000" pitchFamily="50" charset="0"/>
              </a:rPr>
              <a:t>Το δικαίωμα ενημέρωσης</a:t>
            </a:r>
            <a:endParaRPr lang="en-US" sz="2000" b="1">
              <a:latin typeface="Nutmeg Headline" panose="00000500000000000000" pitchFamily="50" charset="0"/>
            </a:endParaRPr>
          </a:p>
          <a:p>
            <a:pPr marL="342900" indent="-342900">
              <a:buClr>
                <a:schemeClr val="tx1"/>
              </a:buClr>
              <a:buFont typeface="Arial" panose="020B0604020202020204" pitchFamily="34" charset="0"/>
              <a:buChar char="•"/>
            </a:pPr>
            <a:r>
              <a:rPr lang="el" sz="2000" b="1">
                <a:latin typeface="Nutmeg Headline" panose="00000500000000000000" pitchFamily="50" charset="0"/>
              </a:rPr>
              <a:t>Το δικαίωμα πρόσβασης</a:t>
            </a:r>
            <a:endParaRPr lang="en-US" sz="2000" b="1">
              <a:latin typeface="Nutmeg Headline" panose="00000500000000000000" pitchFamily="50" charset="0"/>
            </a:endParaRPr>
          </a:p>
          <a:p>
            <a:pPr marL="342900" indent="-342900">
              <a:buClr>
                <a:schemeClr val="tx1"/>
              </a:buClr>
              <a:buFont typeface="Arial" panose="020B0604020202020204" pitchFamily="34" charset="0"/>
              <a:buChar char="•"/>
            </a:pPr>
            <a:r>
              <a:rPr lang="el" sz="2000" b="1">
                <a:latin typeface="Nutmeg Headline" panose="00000500000000000000" pitchFamily="50" charset="0"/>
              </a:rPr>
              <a:t>Το δικαίωμα διόρθωσης</a:t>
            </a:r>
          </a:p>
          <a:p>
            <a:pPr marL="342900" indent="-342900">
              <a:buClr>
                <a:schemeClr val="tx1"/>
              </a:buClr>
              <a:buFont typeface="Arial" panose="020B0604020202020204" pitchFamily="34" charset="0"/>
              <a:buChar char="•"/>
            </a:pPr>
            <a:r>
              <a:rPr lang="el" sz="2000" b="1">
                <a:latin typeface="Nutmeg Headline" panose="00000500000000000000" pitchFamily="50" charset="0"/>
              </a:rPr>
              <a:t>Το δικαίωμα διαγραφής</a:t>
            </a:r>
          </a:p>
          <a:p>
            <a:pPr marL="342900" indent="-342900">
              <a:buClr>
                <a:schemeClr val="tx1"/>
              </a:buClr>
              <a:buFont typeface="Arial" panose="020B0604020202020204" pitchFamily="34" charset="0"/>
              <a:buChar char="•"/>
            </a:pPr>
            <a:r>
              <a:rPr lang="el" sz="2000" b="1">
                <a:latin typeface="Nutmeg Headline" panose="00000500000000000000" pitchFamily="50" charset="0"/>
              </a:rPr>
              <a:t>Το δικαίωμα περιορισμού της επεξεργασίας</a:t>
            </a:r>
            <a:endParaRPr lang="en-US" sz="2000" b="1">
              <a:latin typeface="Nutmeg Headline" panose="00000500000000000000" pitchFamily="50" charset="0"/>
            </a:endParaRPr>
          </a:p>
          <a:p>
            <a:pPr marL="342900" indent="-342900">
              <a:buClr>
                <a:schemeClr val="tx1"/>
              </a:buClr>
              <a:buFont typeface="Arial" panose="020B0604020202020204" pitchFamily="34" charset="0"/>
              <a:buChar char="•"/>
            </a:pPr>
            <a:r>
              <a:rPr lang="el" sz="2000" b="1">
                <a:latin typeface="Nutmeg Headline" panose="00000500000000000000" pitchFamily="50" charset="0"/>
              </a:rPr>
              <a:t>Το δικαίωμα στη φορητότητα των δεδομένων</a:t>
            </a:r>
            <a:endParaRPr lang="en-US" sz="2000" b="1">
              <a:latin typeface="Nutmeg Headline" panose="00000500000000000000" pitchFamily="50" charset="0"/>
            </a:endParaRPr>
          </a:p>
          <a:p>
            <a:pPr marL="342900" indent="-342900">
              <a:buClr>
                <a:schemeClr val="tx1"/>
              </a:buClr>
              <a:buFont typeface="Arial" panose="020B0604020202020204" pitchFamily="34" charset="0"/>
              <a:buChar char="•"/>
            </a:pPr>
            <a:r>
              <a:rPr lang="el" sz="2000" b="1">
                <a:latin typeface="Nutmeg Headline" panose="00000500000000000000" pitchFamily="50" charset="0"/>
              </a:rPr>
              <a:t>Το δικαίωμα εναντίωσης</a:t>
            </a:r>
            <a:endParaRPr lang="en-US" sz="2000" b="1">
              <a:latin typeface="Nutmeg Headline" panose="00000500000000000000" pitchFamily="50" charset="0"/>
            </a:endParaRPr>
          </a:p>
        </p:txBody>
      </p:sp>
      <p:pic>
        <p:nvPicPr>
          <p:cNvPr id="5" name="Picture 4">
            <a:extLst>
              <a:ext uri="{FF2B5EF4-FFF2-40B4-BE49-F238E27FC236}">
                <a16:creationId xmlns:a16="http://schemas.microsoft.com/office/drawing/2014/main" id="{41965D75-52E3-92E5-F46D-BDCFE34C5422}"/>
              </a:ext>
            </a:extLst>
          </p:cNvPr>
          <p:cNvPicPr>
            <a:picLocks noChangeAspect="1"/>
          </p:cNvPicPr>
          <p:nvPr/>
        </p:nvPicPr>
        <p:blipFill>
          <a:blip r:embed="rId8"/>
          <a:stretch>
            <a:fillRect/>
          </a:stretch>
        </p:blipFill>
        <p:spPr>
          <a:xfrm>
            <a:off x="8953634" y="6078725"/>
            <a:ext cx="1530000" cy="612000"/>
          </a:xfrm>
          <a:prstGeom prst="rect">
            <a:avLst/>
          </a:prstGeom>
        </p:spPr>
      </p:pic>
      <p:sp>
        <p:nvSpPr>
          <p:cNvPr id="6" name="TextBox 5">
            <a:extLst>
              <a:ext uri="{FF2B5EF4-FFF2-40B4-BE49-F238E27FC236}">
                <a16:creationId xmlns:a16="http://schemas.microsoft.com/office/drawing/2014/main" id="{8E813BE8-032D-072B-1B7C-02725A87EFBB}"/>
              </a:ext>
            </a:extLst>
          </p:cNvPr>
          <p:cNvSpPr txBox="1"/>
          <p:nvPr/>
        </p:nvSpPr>
        <p:spPr>
          <a:xfrm>
            <a:off x="10728376" y="6322549"/>
            <a:ext cx="287967" cy="307777"/>
          </a:xfrm>
          <a:prstGeom prst="rect">
            <a:avLst/>
          </a:prstGeom>
          <a:noFill/>
        </p:spPr>
        <p:txBody>
          <a:bodyPr wrap="square" rtlCol="0">
            <a:spAutoFit/>
          </a:bodyPr>
          <a:lstStyle/>
          <a:p>
            <a:r>
              <a:rPr lang="el" sz="1400"/>
              <a:t>5</a:t>
            </a:r>
          </a:p>
        </p:txBody>
      </p:sp>
    </p:spTree>
    <p:extLst>
      <p:ext uri="{BB962C8B-B14F-4D97-AF65-F5344CB8AC3E}">
        <p14:creationId xmlns:p14="http://schemas.microsoft.com/office/powerpoint/2010/main" val="3707201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EDDE396-2F3F-7196-B478-986336CD2216}"/>
              </a:ext>
            </a:extLst>
          </p:cNvPr>
          <p:cNvGraphicFramePr>
            <a:graphicFrameLocks noGrp="1"/>
          </p:cNvGraphicFramePr>
          <p:nvPr>
            <p:extLst>
              <p:ext uri="{D42A27DB-BD31-4B8C-83A1-F6EECF244321}">
                <p14:modId xmlns:p14="http://schemas.microsoft.com/office/powerpoint/2010/main" val="3096103852"/>
              </p:ext>
            </p:extLst>
          </p:nvPr>
        </p:nvGraphicFramePr>
        <p:xfrm>
          <a:off x="185057" y="1302243"/>
          <a:ext cx="11821885" cy="5456582"/>
        </p:xfrm>
        <a:graphic>
          <a:graphicData uri="http://schemas.openxmlformats.org/drawingml/2006/table">
            <a:tbl>
              <a:tblPr firstRow="1" bandRow="1">
                <a:tableStyleId>{21E4AEA4-8DFA-4A89-87EB-49C32662AFE0}</a:tableStyleId>
              </a:tblPr>
              <a:tblGrid>
                <a:gridCol w="2647352">
                  <a:extLst>
                    <a:ext uri="{9D8B030D-6E8A-4147-A177-3AD203B41FA5}">
                      <a16:colId xmlns:a16="http://schemas.microsoft.com/office/drawing/2014/main" val="429948939"/>
                    </a:ext>
                  </a:extLst>
                </a:gridCol>
                <a:gridCol w="9174533">
                  <a:extLst>
                    <a:ext uri="{9D8B030D-6E8A-4147-A177-3AD203B41FA5}">
                      <a16:colId xmlns:a16="http://schemas.microsoft.com/office/drawing/2014/main" val="4206990146"/>
                    </a:ext>
                  </a:extLst>
                </a:gridCol>
              </a:tblGrid>
              <a:tr h="0">
                <a:tc>
                  <a:txBody>
                    <a:bodyPr/>
                    <a:lstStyle/>
                    <a:p>
                      <a:r>
                        <a:rPr lang="el"/>
                        <a:t>Δικαιώματα</a:t>
                      </a:r>
                    </a:p>
                  </a:txBody>
                  <a:tcPr/>
                </a:tc>
                <a:tc>
                  <a:txBody>
                    <a:bodyPr/>
                    <a:lstStyle/>
                    <a:p>
                      <a:r>
                        <a:rPr lang="el"/>
                        <a:t>Περιγραφή</a:t>
                      </a:r>
                    </a:p>
                  </a:txBody>
                  <a:tcPr/>
                </a:tc>
                <a:extLst>
                  <a:ext uri="{0D108BD9-81ED-4DB2-BD59-A6C34878D82A}">
                    <a16:rowId xmlns:a16="http://schemas.microsoft.com/office/drawing/2014/main" val="1751535910"/>
                  </a:ext>
                </a:extLst>
              </a:tr>
              <a:tr h="415729">
                <a:tc>
                  <a:txBody>
                    <a:bodyPr/>
                    <a:lstStyle/>
                    <a:p>
                      <a:r>
                        <a:rPr lang="el" sz="1400"/>
                        <a:t>Το δικαίωμα ενημέρωσης</a:t>
                      </a:r>
                      <a:endParaRPr lang="en-GB" sz="1400">
                        <a:latin typeface="Nutmeg Light" panose="00000300000000000000" pitchFamily="50" charset="0"/>
                      </a:endParaRPr>
                    </a:p>
                  </a:txBody>
                  <a:tcPr/>
                </a:tc>
                <a:tc>
                  <a:txBody>
                    <a:bodyPr/>
                    <a:lstStyle/>
                    <a:p>
                      <a:r>
                        <a:rPr lang="el" sz="1400"/>
                        <a:t>Αυτό το δικαίωμα περιλαμβάνει την υποχρέωσή σας να παρέχετε «πληροφορίες δίκαιης επεξεργασίας», συνήθως μέσω δήλωσης απορρήτου.</a:t>
                      </a:r>
                      <a:endParaRPr lang="en-GB" sz="1400">
                        <a:latin typeface="Nutmeg Light" panose="00000300000000000000" pitchFamily="50" charset="0"/>
                      </a:endParaRPr>
                    </a:p>
                  </a:txBody>
                  <a:tcPr/>
                </a:tc>
                <a:extLst>
                  <a:ext uri="{0D108BD9-81ED-4DB2-BD59-A6C34878D82A}">
                    <a16:rowId xmlns:a16="http://schemas.microsoft.com/office/drawing/2014/main" val="2809851322"/>
                  </a:ext>
                </a:extLst>
              </a:tr>
              <a:tr h="415729">
                <a:tc>
                  <a:txBody>
                    <a:bodyPr/>
                    <a:lstStyle/>
                    <a:p>
                      <a:r>
                        <a:rPr lang="el" sz="1400"/>
                        <a:t>Το δικαίωμα πρόσβασης</a:t>
                      </a:r>
                      <a:endParaRPr lang="en-GB" sz="1400">
                        <a:latin typeface="Nutmeg Light" panose="00000300000000000000" pitchFamily="50" charset="0"/>
                      </a:endParaRPr>
                    </a:p>
                  </a:txBody>
                  <a:tcPr/>
                </a:tc>
                <a:tc>
                  <a:txBody>
                    <a:bodyPr/>
                    <a:lstStyle/>
                    <a:p>
                      <a:r>
                        <a:rPr lang="el" sz="1400"/>
                        <a:t>Το δικαίωμα αυτό επιτρέπει στα φυσικά πρόσωπα να γνωρίζουν και να επαληθεύουν τη νομιμότητα της επεξεργασίας. </a:t>
                      </a:r>
                      <a:endParaRPr lang="en-GB" sz="1400">
                        <a:latin typeface="Nutmeg Light" panose="00000300000000000000" pitchFamily="50" charset="0"/>
                      </a:endParaRPr>
                    </a:p>
                  </a:txBody>
                  <a:tcPr/>
                </a:tc>
                <a:extLst>
                  <a:ext uri="{0D108BD9-81ED-4DB2-BD59-A6C34878D82A}">
                    <a16:rowId xmlns:a16="http://schemas.microsoft.com/office/drawing/2014/main" val="2734255661"/>
                  </a:ext>
                </a:extLst>
              </a:tr>
              <a:tr h="415729">
                <a:tc>
                  <a:txBody>
                    <a:bodyPr/>
                    <a:lstStyle/>
                    <a:p>
                      <a:r>
                        <a:rPr lang="el" sz="1400"/>
                        <a:t>Το δικαίωμα διόρθωσης</a:t>
                      </a:r>
                      <a:endParaRPr lang="en-GB" sz="1400">
                        <a:latin typeface="Nutmeg Light" panose="00000300000000000000" pitchFamily="50" charset="0"/>
                      </a:endParaRPr>
                    </a:p>
                  </a:txBody>
                  <a:tcPr/>
                </a:tc>
                <a:tc>
                  <a:txBody>
                    <a:bodyPr/>
                    <a:lstStyle/>
                    <a:p>
                      <a:r>
                        <a:rPr lang="el" sz="1400"/>
                        <a:t>Τα άτομα έχουν το δικαίωμα να αλλάξουν τα προσωπικά τους δεδομένα εάν είναι ανακριβή ή ελλιπή.</a:t>
                      </a:r>
                      <a:endParaRPr lang="en-GB" sz="1400">
                        <a:latin typeface="Nutmeg Light" panose="00000300000000000000" pitchFamily="50" charset="0"/>
                      </a:endParaRPr>
                    </a:p>
                  </a:txBody>
                  <a:tcPr/>
                </a:tc>
                <a:extLst>
                  <a:ext uri="{0D108BD9-81ED-4DB2-BD59-A6C34878D82A}">
                    <a16:rowId xmlns:a16="http://schemas.microsoft.com/office/drawing/2014/main" val="152377986"/>
                  </a:ext>
                </a:extLst>
              </a:tr>
              <a:tr h="590773">
                <a:tc>
                  <a:txBody>
                    <a:bodyPr/>
                    <a:lstStyle/>
                    <a:p>
                      <a:r>
                        <a:rPr lang="el" sz="1400"/>
                        <a:t>Το δικαίωμα διαγραφής</a:t>
                      </a:r>
                      <a:endParaRPr lang="en-GB" sz="1400">
                        <a:latin typeface="Nutmeg Light" panose="00000300000000000000" pitchFamily="50" charset="0"/>
                      </a:endParaRPr>
                    </a:p>
                  </a:txBody>
                  <a:tcPr/>
                </a:tc>
                <a:tc>
                  <a:txBody>
                    <a:bodyPr/>
                    <a:lstStyle/>
                    <a:p>
                      <a:r>
                        <a:rPr lang="el" sz="1400"/>
                        <a:t>Το δικαίωμα αυτό επιτρέπει σε ένα άτομο να ζητήσει τη διαγραφή ή την αφαίρεση δεδομένων προσωπικού χαρακτήρα όταν δεν υπάρχει επιτακτικός λόγος για τη συνέχιση της επεξεργασίας τους. </a:t>
                      </a:r>
                      <a:endParaRPr lang="en-GB" sz="1400">
                        <a:latin typeface="Nutmeg Light" panose="00000300000000000000" pitchFamily="50" charset="0"/>
                      </a:endParaRPr>
                    </a:p>
                  </a:txBody>
                  <a:tcPr/>
                </a:tc>
                <a:extLst>
                  <a:ext uri="{0D108BD9-81ED-4DB2-BD59-A6C34878D82A}">
                    <a16:rowId xmlns:a16="http://schemas.microsoft.com/office/drawing/2014/main" val="1398898794"/>
                  </a:ext>
                </a:extLst>
              </a:tr>
              <a:tr h="765817">
                <a:tc>
                  <a:txBody>
                    <a:bodyPr/>
                    <a:lstStyle/>
                    <a:p>
                      <a:r>
                        <a:rPr lang="el" sz="1400"/>
                        <a:t>Το δικαίωμα περιορισμού της επεξεργασίας</a:t>
                      </a:r>
                      <a:endParaRPr lang="en-GB" sz="1400">
                        <a:latin typeface="Nutmeg Light" panose="00000300000000000000" pitchFamily="50" charset="0"/>
                      </a:endParaRPr>
                    </a:p>
                  </a:txBody>
                  <a:tcPr/>
                </a:tc>
                <a:tc>
                  <a:txBody>
                    <a:bodyPr/>
                    <a:lstStyle/>
                    <a:p>
                      <a:r>
                        <a:rPr lang="el" sz="1400" b="0" kern="1200">
                          <a:solidFill>
                            <a:schemeClr val="dk1"/>
                          </a:solidFill>
                          <a:effectLst/>
                        </a:rPr>
                        <a:t>Το δικαίωμα αυτό επιτρέπει στα φυσικά πρόσωπα να έχουν το δικαίωμα να «μπλοκάρουν» ή να καταστέλλουν την επεξεργασία δεδομένων προσωπικού χαρακτήρα. Όταν η επεξεργασία είναι περιορισμένη, επιτρέπεται να αποθηκεύετε τα προσωπικά δεδομένα, αλλά όχι να τα επεξεργάζεστε περαιτέρω. Μπορείτε να διατηρήσετε αρκετές πληροφορίες σχετικά με το άτομο για να διασφαλίσετε ότι ο περιορισμός τηρείται στο μέλλον.</a:t>
                      </a:r>
                      <a:endParaRPr lang="en-GB" sz="1400">
                        <a:latin typeface="Nutmeg Light" panose="00000300000000000000" pitchFamily="50" charset="0"/>
                      </a:endParaRPr>
                    </a:p>
                  </a:txBody>
                  <a:tcPr/>
                </a:tc>
                <a:extLst>
                  <a:ext uri="{0D108BD9-81ED-4DB2-BD59-A6C34878D82A}">
                    <a16:rowId xmlns:a16="http://schemas.microsoft.com/office/drawing/2014/main" val="1834407834"/>
                  </a:ext>
                </a:extLst>
              </a:tr>
              <a:tr h="765817">
                <a:tc>
                  <a:txBody>
                    <a:bodyPr/>
                    <a:lstStyle/>
                    <a:p>
                      <a:r>
                        <a:rPr lang="el" sz="1400"/>
                        <a:t>Το δικαίωμα στη φορητότητα των δεδομένων</a:t>
                      </a:r>
                      <a:endParaRPr lang="en-GB" sz="1400">
                        <a:latin typeface="Nutmeg Light" panose="00000300000000000000" pitchFamily="50" charset="0"/>
                      </a:endParaRPr>
                    </a:p>
                  </a:txBody>
                  <a:tcPr/>
                </a:tc>
                <a:tc>
                  <a:txBody>
                    <a:bodyPr/>
                    <a:lstStyle/>
                    <a:p>
                      <a:r>
                        <a:rPr lang="el" sz="1400" b="0" kern="1200">
                          <a:solidFill>
                            <a:schemeClr val="dk1"/>
                          </a:solidFill>
                          <a:effectLst/>
                        </a:rPr>
                        <a:t>Το δικαίωμα αυτό επιτρέπει στα άτομα να αποκτούν και να επαναχρησιμοποιούν τα προσωπικά τους δεδομένα για δικούς τους σκοπούς σε διάφορες υπηρεσίες. Τους επιτρέπει να μετακινούν, να αντιγράφουν ή να μεταφέρουν προσωπικά δεδομένα εύκολα από ένα περιβάλλον πληροφορικής σε άλλο με ασφαλή τρόπο, χωρίς εμπόδια στη χρηστικότητα.</a:t>
                      </a:r>
                      <a:endParaRPr lang="en-GB" sz="1400">
                        <a:latin typeface="Nutmeg Light" panose="00000300000000000000" pitchFamily="50" charset="0"/>
                      </a:endParaRPr>
                    </a:p>
                  </a:txBody>
                  <a:tcPr/>
                </a:tc>
                <a:extLst>
                  <a:ext uri="{0D108BD9-81ED-4DB2-BD59-A6C34878D82A}">
                    <a16:rowId xmlns:a16="http://schemas.microsoft.com/office/drawing/2014/main" val="3410927693"/>
                  </a:ext>
                </a:extLst>
              </a:tr>
              <a:tr h="0">
                <a:tc>
                  <a:txBody>
                    <a:bodyPr/>
                    <a:lstStyle/>
                    <a:p>
                      <a:r>
                        <a:rPr lang="el" sz="1400"/>
                        <a:t>Δικαιώματα που σχετίζονται με την αυτοματοποιημένη λήψη αποφάσεων</a:t>
                      </a:r>
                      <a:endParaRPr lang="en-GB" sz="1400">
                        <a:latin typeface="Nutmeg Light" panose="00000300000000000000" pitchFamily="50" charset="0"/>
                      </a:endParaRPr>
                    </a:p>
                  </a:txBody>
                  <a:tcPr/>
                </a:tc>
                <a:tc>
                  <a:txBody>
                    <a:bodyPr/>
                    <a:lstStyle/>
                    <a:p>
                      <a:r>
                        <a:rPr lang="el" sz="1400" b="0" kern="1200">
                          <a:solidFill>
                            <a:schemeClr val="dk1"/>
                          </a:solidFill>
                          <a:effectLst/>
                        </a:rPr>
                        <a:t>Αυτό το δικαίωμα επιτρέπει στα φυσικά πρόσωπα να αντιταχθούν στην επεξεργασία που βασίζεται σε έννομα συμφέροντα ή στην εκτέλεση καθήκοντος προς το δημόσιο συμφέρον / άσκηση δημόσιας εξουσίας (συμπεριλαμβανομένης της κατάρτισης προφίλ). άμεσο μάρκετινγκ (συμπεριλαμβανομένης της κατάρτισης προφίλ).</a:t>
                      </a:r>
                      <a:endParaRPr lang="en-GB" sz="1400">
                        <a:latin typeface="Nutmeg Light" panose="00000300000000000000" pitchFamily="50" charset="0"/>
                      </a:endParaRPr>
                    </a:p>
                  </a:txBody>
                  <a:tcPr/>
                </a:tc>
                <a:extLst>
                  <a:ext uri="{0D108BD9-81ED-4DB2-BD59-A6C34878D82A}">
                    <a16:rowId xmlns:a16="http://schemas.microsoft.com/office/drawing/2014/main" val="486585836"/>
                  </a:ext>
                </a:extLst>
              </a:tr>
            </a:tbl>
          </a:graphicData>
        </a:graphic>
      </p:graphicFrame>
      <p:sp>
        <p:nvSpPr>
          <p:cNvPr id="4" name="TextBox 3">
            <a:extLst>
              <a:ext uri="{FF2B5EF4-FFF2-40B4-BE49-F238E27FC236}">
                <a16:creationId xmlns:a16="http://schemas.microsoft.com/office/drawing/2014/main" id="{AF0E82EF-A18E-F2FE-3F8D-5B5CB879C130}"/>
              </a:ext>
            </a:extLst>
          </p:cNvPr>
          <p:cNvSpPr txBox="1"/>
          <p:nvPr/>
        </p:nvSpPr>
        <p:spPr>
          <a:xfrm>
            <a:off x="5148944" y="359229"/>
            <a:ext cx="2939142" cy="523220"/>
          </a:xfrm>
          <a:prstGeom prst="rect">
            <a:avLst/>
          </a:prstGeom>
          <a:noFill/>
        </p:spPr>
        <p:txBody>
          <a:bodyPr wrap="square" rtlCol="0">
            <a:spAutoFit/>
          </a:bodyPr>
          <a:lstStyle/>
          <a:p>
            <a:r>
              <a:rPr lang="el" sz="2800" b="1"/>
              <a:t>ΔΙΚΑΙΏΜΑΤΑ</a:t>
            </a:r>
          </a:p>
        </p:txBody>
      </p:sp>
      <p:pic>
        <p:nvPicPr>
          <p:cNvPr id="5" name="Picture 4">
            <a:extLst>
              <a:ext uri="{FF2B5EF4-FFF2-40B4-BE49-F238E27FC236}">
                <a16:creationId xmlns:a16="http://schemas.microsoft.com/office/drawing/2014/main" id="{D6FB9DE4-C7C7-96A7-BA02-4BFA73218F0D}"/>
              </a:ext>
            </a:extLst>
          </p:cNvPr>
          <p:cNvPicPr>
            <a:picLocks noChangeAspect="1"/>
          </p:cNvPicPr>
          <p:nvPr/>
        </p:nvPicPr>
        <p:blipFill>
          <a:blip r:embed="rId3"/>
          <a:stretch>
            <a:fillRect/>
          </a:stretch>
        </p:blipFill>
        <p:spPr>
          <a:xfrm>
            <a:off x="8953634" y="6078725"/>
            <a:ext cx="1530000" cy="612000"/>
          </a:xfrm>
          <a:prstGeom prst="rect">
            <a:avLst/>
          </a:prstGeom>
        </p:spPr>
      </p:pic>
      <p:sp>
        <p:nvSpPr>
          <p:cNvPr id="6" name="TextBox 5">
            <a:extLst>
              <a:ext uri="{FF2B5EF4-FFF2-40B4-BE49-F238E27FC236}">
                <a16:creationId xmlns:a16="http://schemas.microsoft.com/office/drawing/2014/main" id="{24F57E7B-F4EA-E682-FD4A-A958C23A6896}"/>
              </a:ext>
            </a:extLst>
          </p:cNvPr>
          <p:cNvSpPr txBox="1"/>
          <p:nvPr/>
        </p:nvSpPr>
        <p:spPr>
          <a:xfrm>
            <a:off x="10728376" y="6322549"/>
            <a:ext cx="287967" cy="307777"/>
          </a:xfrm>
          <a:prstGeom prst="rect">
            <a:avLst/>
          </a:prstGeom>
          <a:noFill/>
        </p:spPr>
        <p:txBody>
          <a:bodyPr wrap="square" rtlCol="0">
            <a:spAutoFit/>
          </a:bodyPr>
          <a:lstStyle/>
          <a:p>
            <a:r>
              <a:rPr lang="el" sz="1400"/>
              <a:t>6</a:t>
            </a:r>
          </a:p>
        </p:txBody>
      </p:sp>
    </p:spTree>
    <p:extLst>
      <p:ext uri="{BB962C8B-B14F-4D97-AF65-F5344CB8AC3E}">
        <p14:creationId xmlns:p14="http://schemas.microsoft.com/office/powerpoint/2010/main" val="4161223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4">
            <a:extLst>
              <a:ext uri="{FF2B5EF4-FFF2-40B4-BE49-F238E27FC236}">
                <a16:creationId xmlns:a16="http://schemas.microsoft.com/office/drawing/2014/main" id="{703ED5F4-6729-E8C9-ECD2-868728F11554}"/>
              </a:ext>
            </a:extLst>
          </p:cNvPr>
          <p:cNvGraphicFramePr/>
          <p:nvPr>
            <p:extLst>
              <p:ext uri="{D42A27DB-BD31-4B8C-83A1-F6EECF244321}">
                <p14:modId xmlns:p14="http://schemas.microsoft.com/office/powerpoint/2010/main" val="1098618602"/>
              </p:ext>
            </p:extLst>
          </p:nvPr>
        </p:nvGraphicFramePr>
        <p:xfrm>
          <a:off x="498065" y="1013889"/>
          <a:ext cx="10909893" cy="4830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218C9E5-B5DD-DD6B-E83F-4F1DB096B672}"/>
              </a:ext>
            </a:extLst>
          </p:cNvPr>
          <p:cNvSpPr txBox="1"/>
          <p:nvPr/>
        </p:nvSpPr>
        <p:spPr>
          <a:xfrm>
            <a:off x="1066686" y="216745"/>
            <a:ext cx="6096000" cy="861774"/>
          </a:xfrm>
          <a:prstGeom prst="rect">
            <a:avLst/>
          </a:prstGeom>
          <a:noFill/>
        </p:spPr>
        <p:txBody>
          <a:bodyPr wrap="square">
            <a:spAutoFit/>
          </a:bodyPr>
          <a:lstStyle/>
          <a:p>
            <a:pPr marL="0" indent="0" algn="ctr">
              <a:buSzPts val="1800"/>
              <a:buNone/>
            </a:pPr>
            <a:r>
              <a:rPr lang="el" sz="2500" b="1" dirty="0">
                <a:latin typeface="Nutmeg Light" panose="00000300000000000000" pitchFamily="50" charset="0"/>
                <a:sym typeface="Arial"/>
              </a:rPr>
              <a:t>Υπεύθυνος ελέγχου δεδομένων ή </a:t>
            </a:r>
            <a:r>
              <a:rPr lang="el-GR" sz="2500" b="1" dirty="0">
                <a:latin typeface="Nutmeg Light" panose="00000300000000000000" pitchFamily="50" charset="0"/>
                <a:sym typeface="Arial"/>
              </a:rPr>
              <a:t>επεξεργαστής δεδομένων</a:t>
            </a:r>
            <a:r>
              <a:rPr lang="el" sz="2500" b="1" dirty="0">
                <a:latin typeface="Nutmeg Light" panose="00000300000000000000" pitchFamily="50" charset="0"/>
                <a:sym typeface="Arial"/>
              </a:rPr>
              <a:t>;</a:t>
            </a:r>
          </a:p>
        </p:txBody>
      </p:sp>
      <p:pic>
        <p:nvPicPr>
          <p:cNvPr id="6" name="Picture 5">
            <a:extLst>
              <a:ext uri="{FF2B5EF4-FFF2-40B4-BE49-F238E27FC236}">
                <a16:creationId xmlns:a16="http://schemas.microsoft.com/office/drawing/2014/main" id="{369D513D-5EA4-F664-F1C7-A61EDF458A20}"/>
              </a:ext>
            </a:extLst>
          </p:cNvPr>
          <p:cNvPicPr>
            <a:picLocks noChangeAspect="1"/>
          </p:cNvPicPr>
          <p:nvPr/>
        </p:nvPicPr>
        <p:blipFill>
          <a:blip r:embed="rId8"/>
          <a:stretch>
            <a:fillRect/>
          </a:stretch>
        </p:blipFill>
        <p:spPr>
          <a:xfrm>
            <a:off x="8953634" y="6078725"/>
            <a:ext cx="1530000" cy="612000"/>
          </a:xfrm>
          <a:prstGeom prst="rect">
            <a:avLst/>
          </a:prstGeom>
        </p:spPr>
      </p:pic>
      <p:sp>
        <p:nvSpPr>
          <p:cNvPr id="7" name="TextBox 6">
            <a:extLst>
              <a:ext uri="{FF2B5EF4-FFF2-40B4-BE49-F238E27FC236}">
                <a16:creationId xmlns:a16="http://schemas.microsoft.com/office/drawing/2014/main" id="{3BE628FC-8020-91F6-9A9B-B87B0CEC7DD2}"/>
              </a:ext>
            </a:extLst>
          </p:cNvPr>
          <p:cNvSpPr txBox="1"/>
          <p:nvPr/>
        </p:nvSpPr>
        <p:spPr>
          <a:xfrm>
            <a:off x="10728376" y="6322549"/>
            <a:ext cx="287967" cy="307777"/>
          </a:xfrm>
          <a:prstGeom prst="rect">
            <a:avLst/>
          </a:prstGeom>
          <a:noFill/>
        </p:spPr>
        <p:txBody>
          <a:bodyPr wrap="square" rtlCol="0">
            <a:spAutoFit/>
          </a:bodyPr>
          <a:lstStyle/>
          <a:p>
            <a:r>
              <a:rPr lang="el" sz="1400"/>
              <a:t>7</a:t>
            </a:r>
          </a:p>
        </p:txBody>
      </p:sp>
    </p:spTree>
    <p:extLst>
      <p:ext uri="{BB962C8B-B14F-4D97-AF65-F5344CB8AC3E}">
        <p14:creationId xmlns:p14="http://schemas.microsoft.com/office/powerpoint/2010/main" val="297672984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9BB42C3-98F0-4E09-AE96-62EE07CAC5C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3.xml><?xml version="1.0" encoding="utf-8"?>
<ds:datastoreItem xmlns:ds="http://schemas.openxmlformats.org/officeDocument/2006/customXml" ds:itemID="{EC15CCAF-B227-4420-8A82-899C4EC33714}">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6265</Words>
  <Application>Microsoft Office PowerPoint</Application>
  <PresentationFormat>Widescreen</PresentationFormat>
  <Paragraphs>591</Paragraphs>
  <Slides>36</Slides>
  <Notes>35</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36</vt:i4>
      </vt:variant>
    </vt:vector>
  </HeadingPairs>
  <TitlesOfParts>
    <vt:vector size="55" baseType="lpstr">
      <vt:lpstr>Arial</vt:lpstr>
      <vt:lpstr>Book Antiqua</vt:lpstr>
      <vt:lpstr>Calibri</vt:lpstr>
      <vt:lpstr>Calibri Light</vt:lpstr>
      <vt:lpstr>Centrury Gothic</vt:lpstr>
      <vt:lpstr>Centrury Gothic (Body)</vt:lpstr>
      <vt:lpstr>Century Gothic</vt:lpstr>
      <vt:lpstr>Century Gothic (Body)</vt:lpstr>
      <vt:lpstr>Courier New</vt:lpstr>
      <vt:lpstr>Nutmeg Black</vt:lpstr>
      <vt:lpstr>Nutmeg Headline</vt:lpstr>
      <vt:lpstr>Nutmeg Headline Black</vt:lpstr>
      <vt:lpstr>Nutmeg Headline Book</vt:lpstr>
      <vt:lpstr>Nutmeg Headline Light</vt:lpstr>
      <vt:lpstr>Nutmeg Light</vt:lpstr>
      <vt:lpstr>Times New Roman</vt:lpstr>
      <vt:lpstr>Wingdings</vt:lpstr>
      <vt:lpstr>Custom</vt:lpstr>
      <vt:lpstr>Office Theme</vt:lpstr>
      <vt:lpstr>ΤΕΧΝΟΛΟΓΙΕΣ ΠΡΟΣΤΑΣΙΑΣ ΔΕΔΟΜΕΝΩΝ ΚΑΙ ΙΔΙΩΤΙΚΟΤΗΤΑΣ ΓΙΑ ΤΗΝ ΕΝΕΡΓΕΙΑ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Πολιτικές και Διαδικασίες</vt:lpstr>
      <vt:lpstr>Διαχείριση παραβιάσεων ασφαλείας</vt:lpstr>
      <vt:lpstr>Παράδειγμα παραβίασης δεδομένων:</vt:lpstr>
      <vt:lpstr>Οι παραβιάσεις δεδομένων συνήθως μπορούν να αποτραπούν</vt:lpstr>
      <vt:lpstr>Ανάπτυξη του σχεδίου επικοινωνίας σας</vt:lpstr>
      <vt:lpstr>Πλαισιώνοντας την προσέγγισή σας</vt:lpstr>
      <vt:lpstr>Ρόλοι &amp;; Αρμοδιότητες</vt:lpstr>
      <vt:lpstr>Σχέδιο επικοινωνίας 8 βημάτων</vt:lpstr>
      <vt:lpstr>Εκπαίδευση &amp; Επανάληψη</vt:lpstr>
      <vt:lpstr>Χρειάζεται χρόνος για να μάθουν οι άνθρωποι......</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2025-04-30T19:15:33Z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