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autoCompressPictures="0">
  <p:sldMasterIdLst>
    <p:sldMasterId id="2147483725" r:id="rId4"/>
  </p:sldMasterIdLst>
  <p:notesMasterIdLst>
    <p:notesMasterId r:id="rId40"/>
  </p:notesMasterIdLst>
  <p:handoutMasterIdLst>
    <p:handoutMasterId r:id="rId41"/>
  </p:handoutMasterIdLst>
  <p:sldIdLst>
    <p:sldId id="376" r:id="rId5"/>
    <p:sldId id="407"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387"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0D0D"/>
    <a:srgbClr val="2C4A52"/>
    <a:srgbClr val="2626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581865-4ED7-4CA7-95CA-75E07F0E9C03}" v="1" dt="2024-04-29T08:49:22.1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93" d="100"/>
          <a:sy n="93" d="100"/>
        </p:scale>
        <p:origin x="1272" y="306"/>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ommentAuthors" Target="commentAuthors.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169671B-947A-44A3-A764-A91E66D4692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B4B23CC-4610-41C4-A0CF-67A30700C47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07299BE-0F96-4D8C-8AC3-AFAE1A841C66}" type="datetimeFigureOut">
              <a:rPr lang="en-US" smtClean="0"/>
              <a:t>30/04/2025</a:t>
            </a:fld>
            <a:endParaRPr lang="en-US"/>
          </a:p>
        </p:txBody>
      </p:sp>
      <p:sp>
        <p:nvSpPr>
          <p:cNvPr id="4" name="Footer Placeholder 3">
            <a:extLst>
              <a:ext uri="{FF2B5EF4-FFF2-40B4-BE49-F238E27FC236}">
                <a16:creationId xmlns:a16="http://schemas.microsoft.com/office/drawing/2014/main" id="{1F94FC55-2324-40BC-8420-15EC835D95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63EC604-E5A5-4A58-AC5A-211F83D37CA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E3B048B-0EBA-466F-928F-37073F3BFB70}" type="slidenum">
              <a:rPr lang="en-US" smtClean="0"/>
              <a:t>‹#›</a:t>
            </a:fld>
            <a:endParaRPr lang="en-US"/>
          </a:p>
        </p:txBody>
      </p:sp>
    </p:spTree>
    <p:extLst>
      <p:ext uri="{BB962C8B-B14F-4D97-AF65-F5344CB8AC3E}">
        <p14:creationId xmlns:p14="http://schemas.microsoft.com/office/powerpoint/2010/main" val="40655076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4692AC-01A2-4EFF-966B-504F28E82D7A}" type="datetimeFigureOut">
              <a:rPr lang="en-US" noProof="0" smtClean="0"/>
              <a:t>30/04/2025</a:t>
            </a:fld>
            <a:endParaRPr lang="en-US" noProof="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 noProof="0"/>
              <a:t>Κάντε κλικ για να επεξεργαστείτε στυλ κειμένου υποδείγματος</a:t>
            </a:r>
          </a:p>
          <a:p>
            <a:pPr lvl="1"/>
            <a:r>
              <a:rPr lang="el" noProof="0"/>
              <a:t>Δεύτερο επίπεδο</a:t>
            </a:r>
          </a:p>
          <a:p>
            <a:pPr lvl="2"/>
            <a:r>
              <a:rPr lang="el" noProof="0"/>
              <a:t>Τρίτο επίπεδο</a:t>
            </a:r>
          </a:p>
          <a:p>
            <a:pPr lvl="3"/>
            <a:r>
              <a:rPr lang="el" noProof="0"/>
              <a:t>Τέταρτο επίπεδο</a:t>
            </a:r>
          </a:p>
          <a:p>
            <a:pPr lvl="4"/>
            <a:r>
              <a:rPr lang="el" noProof="0"/>
              <a:t>Πέμπτο επίπεδο</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ED498D-6977-40EC-8E5E-7EB644D5E759}" type="slidenum">
              <a:rPr lang="en-US" noProof="0" smtClean="0"/>
              <a:t>‹#›</a:t>
            </a:fld>
            <a:endParaRPr lang="en-US" noProof="0"/>
          </a:p>
        </p:txBody>
      </p:sp>
    </p:spTree>
    <p:extLst>
      <p:ext uri="{BB962C8B-B14F-4D97-AF65-F5344CB8AC3E}">
        <p14:creationId xmlns:p14="http://schemas.microsoft.com/office/powerpoint/2010/main" val="1352264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AED498D-6977-40EC-8E5E-7EB644D5E759}" type="slidenum">
              <a:rPr lang="en-US" noProof="0" smtClean="0"/>
              <a:t>0</a:t>
            </a:fld>
            <a:endParaRPr lang="en-US" noProof="0"/>
          </a:p>
        </p:txBody>
      </p:sp>
    </p:spTree>
    <p:extLst>
      <p:ext uri="{BB962C8B-B14F-4D97-AF65-F5344CB8AC3E}">
        <p14:creationId xmlns:p14="http://schemas.microsoft.com/office/powerpoint/2010/main" val="2278711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AED498D-6977-40EC-8E5E-7EB644D5E759}" type="slidenum">
              <a:rPr lang="en-US" noProof="0" smtClean="0"/>
              <a:t>1</a:t>
            </a:fld>
            <a:endParaRPr lang="en-US" noProof="0"/>
          </a:p>
        </p:txBody>
      </p:sp>
    </p:spTree>
    <p:extLst>
      <p:ext uri="{BB962C8B-B14F-4D97-AF65-F5344CB8AC3E}">
        <p14:creationId xmlns:p14="http://schemas.microsoft.com/office/powerpoint/2010/main" val="20600559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8" name="Graphic 17">
            <a:extLst>
              <a:ext uri="{FF2B5EF4-FFF2-40B4-BE49-F238E27FC236}">
                <a16:creationId xmlns:a16="http://schemas.microsoft.com/office/drawing/2014/main" id="{7FAC3601-9744-9840-0229-E000CCFBEABC}"/>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032131" y="-30007"/>
            <a:ext cx="6064493" cy="6879887"/>
          </a:xfrm>
          <a:prstGeom prst="rect">
            <a:avLst/>
          </a:prstGeom>
        </p:spPr>
      </p:pic>
      <p:sp>
        <p:nvSpPr>
          <p:cNvPr id="2" name="Title 1"/>
          <p:cNvSpPr>
            <a:spLocks noGrp="1"/>
          </p:cNvSpPr>
          <p:nvPr>
            <p:ph type="ctrTitle" hasCustomPrompt="1"/>
          </p:nvPr>
        </p:nvSpPr>
        <p:spPr>
          <a:xfrm>
            <a:off x="7119890" y="723440"/>
            <a:ext cx="4323426" cy="2579052"/>
          </a:xfrm>
        </p:spPr>
        <p:txBody>
          <a:bodyPr anchor="b">
            <a:normAutofit/>
          </a:bodyPr>
          <a:lstStyle>
            <a:lvl1pPr algn="l">
              <a:lnSpc>
                <a:spcPct val="90000"/>
              </a:lnSpc>
              <a:defRPr sz="6000" spc="-50" baseline="0">
                <a:solidFill>
                  <a:schemeClr val="tx1"/>
                </a:solidFill>
              </a:defRPr>
            </a:lvl1pPr>
          </a:lstStyle>
          <a:p>
            <a:r>
              <a:rPr lang="el"/>
              <a:t>Προσθέστε τίτλο εδώ</a:t>
            </a:r>
          </a:p>
        </p:txBody>
      </p:sp>
      <p:sp>
        <p:nvSpPr>
          <p:cNvPr id="3" name="Subtitle 2"/>
          <p:cNvSpPr>
            <a:spLocks noGrp="1"/>
          </p:cNvSpPr>
          <p:nvPr>
            <p:ph type="subTitle" idx="1" hasCustomPrompt="1"/>
          </p:nvPr>
        </p:nvSpPr>
        <p:spPr>
          <a:xfrm>
            <a:off x="7128152" y="5248834"/>
            <a:ext cx="4323426" cy="1008925"/>
          </a:xfrm>
        </p:spPr>
        <p:txBody>
          <a:bodyPr lIns="91440" rIns="91440">
            <a:normAutofit/>
          </a:bodyPr>
          <a:lstStyle>
            <a:lvl1pPr marL="0" indent="0" algn="l">
              <a:spcBef>
                <a:spcPts val="0"/>
              </a:spcBef>
              <a:spcAft>
                <a:spcPts val="0"/>
              </a:spcAft>
              <a:buNone/>
              <a:defRPr sz="1600" cap="all" spc="1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l"/>
              <a:t>Προσθέστε υπότιτλους εδώ</a:t>
            </a:r>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a:off x="0" y="-2235"/>
            <a:ext cx="5840730" cy="6862275"/>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40730" h="6887937">
                <a:moveTo>
                  <a:pt x="0" y="0"/>
                </a:moveTo>
                <a:lnTo>
                  <a:pt x="5840730" y="0"/>
                </a:lnTo>
                <a:lnTo>
                  <a:pt x="5090160" y="2775915"/>
                </a:lnTo>
                <a:cubicBezTo>
                  <a:pt x="5057140" y="2883865"/>
                  <a:pt x="5020310" y="2976575"/>
                  <a:pt x="4853940" y="2962605"/>
                </a:cubicBezTo>
                <a:cubicBezTo>
                  <a:pt x="4668520" y="2845765"/>
                  <a:pt x="4761230" y="2747975"/>
                  <a:pt x="4754880" y="2692095"/>
                </a:cubicBezTo>
                <a:cubicBezTo>
                  <a:pt x="4845050" y="2355545"/>
                  <a:pt x="4904740" y="2121865"/>
                  <a:pt x="4979670" y="1846275"/>
                </a:cubicBezTo>
                <a:cubicBezTo>
                  <a:pt x="5021580" y="1687525"/>
                  <a:pt x="4996180" y="1615135"/>
                  <a:pt x="4872990" y="1571955"/>
                </a:cubicBezTo>
                <a:cubicBezTo>
                  <a:pt x="4738370" y="1563065"/>
                  <a:pt x="4699000" y="1597355"/>
                  <a:pt x="4655820" y="1770075"/>
                </a:cubicBezTo>
                <a:cubicBezTo>
                  <a:pt x="4671060" y="1858975"/>
                  <a:pt x="3878580" y="4599635"/>
                  <a:pt x="3893820" y="4688535"/>
                </a:cubicBezTo>
                <a:cubicBezTo>
                  <a:pt x="3858895" y="4824425"/>
                  <a:pt x="3925570" y="4880305"/>
                  <a:pt x="3992880" y="4905705"/>
                </a:cubicBezTo>
                <a:cubicBezTo>
                  <a:pt x="4102100" y="4904435"/>
                  <a:pt x="4158615" y="4917135"/>
                  <a:pt x="4213860" y="4757115"/>
                </a:cubicBezTo>
                <a:lnTo>
                  <a:pt x="4457700" y="3842715"/>
                </a:lnTo>
                <a:cubicBezTo>
                  <a:pt x="4481830" y="3756355"/>
                  <a:pt x="4555490" y="3692855"/>
                  <a:pt x="4686300" y="3713175"/>
                </a:cubicBezTo>
                <a:cubicBezTo>
                  <a:pt x="4829810" y="3791915"/>
                  <a:pt x="4782820" y="3882085"/>
                  <a:pt x="4785360" y="3926535"/>
                </a:cubicBezTo>
                <a:lnTo>
                  <a:pt x="4028621" y="6887937"/>
                </a:lnTo>
                <a:lnTo>
                  <a:pt x="0" y="6877051"/>
                </a:lnTo>
                <a:lnTo>
                  <a:pt x="0" y="0"/>
                </a:lnTo>
                <a:close/>
              </a:path>
            </a:pathLst>
          </a:custGeom>
          <a:solidFill>
            <a:schemeClr val="bg2"/>
          </a:solidFill>
        </p:spPr>
        <p:txBody>
          <a:bodyPr anchor="ctr"/>
          <a:lstStyle>
            <a:lvl1pPr algn="ctr">
              <a:defRPr baseline="-25000"/>
            </a:lvl1pPr>
          </a:lstStyle>
          <a:p>
            <a:endParaRPr lang="en-US"/>
          </a:p>
        </p:txBody>
      </p:sp>
      <p:sp>
        <p:nvSpPr>
          <p:cNvPr id="8" name="Text Placeholder 7">
            <a:extLst>
              <a:ext uri="{FF2B5EF4-FFF2-40B4-BE49-F238E27FC236}">
                <a16:creationId xmlns:a16="http://schemas.microsoft.com/office/drawing/2014/main" id="{D5E91AD6-E4A6-F082-0E76-DAF7D57B5162}"/>
              </a:ext>
            </a:extLst>
          </p:cNvPr>
          <p:cNvSpPr>
            <a:spLocks noGrp="1"/>
          </p:cNvSpPr>
          <p:nvPr>
            <p:ph type="body" sz="quarter" idx="10" hasCustomPrompt="1"/>
          </p:nvPr>
        </p:nvSpPr>
        <p:spPr>
          <a:xfrm>
            <a:off x="7119274" y="3373515"/>
            <a:ext cx="4323426" cy="1008926"/>
          </a:xfrm>
        </p:spPr>
        <p:txBody>
          <a:bodyPr lIns="91440" rIns="91440">
            <a:noAutofit/>
          </a:bodyPr>
          <a:lstStyle>
            <a:lvl1pPr marL="0" indent="0">
              <a:buNone/>
              <a:defRPr sz="6000" b="1">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a:t>
            </a:r>
          </a:p>
        </p:txBody>
      </p:sp>
      <p:cxnSp>
        <p:nvCxnSpPr>
          <p:cNvPr id="19" name="Straight Connector 18">
            <a:extLst>
              <a:ext uri="{FF2B5EF4-FFF2-40B4-BE49-F238E27FC236}">
                <a16:creationId xmlns:a16="http://schemas.microsoft.com/office/drawing/2014/main" id="{7ADF7228-F4CB-A1B9-79EA-63240531648D}"/>
              </a:ext>
              <a:ext uri="{C183D7F6-B498-43B3-948B-1728B52AA6E4}">
                <adec:decorative xmlns:adec="http://schemas.microsoft.com/office/drawing/2017/decorative" val="1"/>
              </a:ext>
            </a:extLst>
          </p:cNvPr>
          <p:cNvCxnSpPr>
            <a:cxnSpLocks/>
          </p:cNvCxnSpPr>
          <p:nvPr userDrawn="1"/>
        </p:nvCxnSpPr>
        <p:spPr>
          <a:xfrm flipH="1">
            <a:off x="4559556" y="-10665"/>
            <a:ext cx="1930144" cy="687729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3164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Agenda - Topic 1">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96322" y="320040"/>
            <a:ext cx="6732237" cy="1017147"/>
          </a:xfrm>
        </p:spPr>
        <p:txBody>
          <a:bodyPr anchor="b">
            <a:normAutofit/>
          </a:bodyPr>
          <a:lstStyle>
            <a:lvl1pPr algn="l">
              <a:lnSpc>
                <a:spcPct val="90000"/>
              </a:lnSpc>
              <a:defRPr sz="3600" spc="100" baseline="0">
                <a:solidFill>
                  <a:schemeClr val="tx1"/>
                </a:solidFill>
              </a:defRPr>
            </a:lvl1pPr>
          </a:lstStyle>
          <a:p>
            <a:r>
              <a:rPr lang="el"/>
              <a:t>Προσθέστε τίτλο εδώ</a:t>
            </a:r>
          </a:p>
        </p:txBody>
      </p:sp>
      <p:sp>
        <p:nvSpPr>
          <p:cNvPr id="8" name="Text Placeholder 7">
            <a:extLst>
              <a:ext uri="{FF2B5EF4-FFF2-40B4-BE49-F238E27FC236}">
                <a16:creationId xmlns:a16="http://schemas.microsoft.com/office/drawing/2014/main" id="{D5E91AD6-E4A6-F082-0E76-DAF7D57B5162}"/>
              </a:ext>
            </a:extLst>
          </p:cNvPr>
          <p:cNvSpPr>
            <a:spLocks noGrp="1"/>
          </p:cNvSpPr>
          <p:nvPr>
            <p:ph type="body" sz="quarter" idx="10" hasCustomPrompt="1"/>
          </p:nvPr>
        </p:nvSpPr>
        <p:spPr>
          <a:xfrm>
            <a:off x="824242" y="1749479"/>
            <a:ext cx="788639" cy="533400"/>
          </a:xfrm>
        </p:spPr>
        <p:txBody>
          <a:bodyPr lIns="0" tIns="0" rIns="0" bIns="0" anchor="ctr">
            <a:noAutofit/>
          </a:bodyPr>
          <a:lstStyle>
            <a:lvl1pPr marL="0" indent="0" algn="ctr">
              <a:lnSpc>
                <a:spcPct val="60000"/>
              </a:lnSpc>
              <a:spcBef>
                <a:spcPts val="0"/>
              </a:spcBef>
              <a:spcAft>
                <a:spcPts val="0"/>
              </a:spcAft>
              <a:buNone/>
              <a:defRPr sz="5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Ο1.</a:t>
            </a:r>
          </a:p>
        </p:txBody>
      </p:sp>
      <p:sp>
        <p:nvSpPr>
          <p:cNvPr id="13" name="Text Placeholder 12">
            <a:extLst>
              <a:ext uri="{FF2B5EF4-FFF2-40B4-BE49-F238E27FC236}">
                <a16:creationId xmlns:a16="http://schemas.microsoft.com/office/drawing/2014/main" id="{6B00516E-9699-821C-0371-67A8478E101D}"/>
              </a:ext>
            </a:extLst>
          </p:cNvPr>
          <p:cNvSpPr>
            <a:spLocks noGrp="1"/>
          </p:cNvSpPr>
          <p:nvPr>
            <p:ph type="body" sz="quarter" idx="16" hasCustomPrompt="1"/>
          </p:nvPr>
        </p:nvSpPr>
        <p:spPr>
          <a:xfrm>
            <a:off x="1643379" y="1749479"/>
            <a:ext cx="5885179" cy="533400"/>
          </a:xfrm>
        </p:spPr>
        <p:txBody>
          <a:bodyPr bIns="0" anchor="b">
            <a:normAutofit/>
          </a:bodyPr>
          <a:lstStyle>
            <a:lvl1pPr marL="0" indent="0">
              <a:buNone/>
              <a:defRPr sz="2400">
                <a:solidFill>
                  <a:schemeClr val="tx1"/>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Κάντε κλικ για να προσθέσετε κείμενο</a:t>
            </a:r>
          </a:p>
        </p:txBody>
      </p:sp>
      <p:sp>
        <p:nvSpPr>
          <p:cNvPr id="6" name="Text Placeholder 7">
            <a:extLst>
              <a:ext uri="{FF2B5EF4-FFF2-40B4-BE49-F238E27FC236}">
                <a16:creationId xmlns:a16="http://schemas.microsoft.com/office/drawing/2014/main" id="{7C72C187-9B88-8558-E9E7-CA189DF0EF33}"/>
              </a:ext>
            </a:extLst>
          </p:cNvPr>
          <p:cNvSpPr>
            <a:spLocks noGrp="1"/>
          </p:cNvSpPr>
          <p:nvPr>
            <p:ph type="body" sz="quarter" idx="12" hasCustomPrompt="1"/>
          </p:nvPr>
        </p:nvSpPr>
        <p:spPr>
          <a:xfrm>
            <a:off x="824242" y="2378035"/>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Ο2.</a:t>
            </a:r>
          </a:p>
        </p:txBody>
      </p:sp>
      <p:sp>
        <p:nvSpPr>
          <p:cNvPr id="15" name="Text Placeholder 12">
            <a:extLst>
              <a:ext uri="{FF2B5EF4-FFF2-40B4-BE49-F238E27FC236}">
                <a16:creationId xmlns:a16="http://schemas.microsoft.com/office/drawing/2014/main" id="{9366E515-A368-5E2D-8A9F-6BDBB76BC877}"/>
              </a:ext>
            </a:extLst>
          </p:cNvPr>
          <p:cNvSpPr>
            <a:spLocks noGrp="1"/>
          </p:cNvSpPr>
          <p:nvPr>
            <p:ph type="body" sz="quarter" idx="17" hasCustomPrompt="1"/>
          </p:nvPr>
        </p:nvSpPr>
        <p:spPr>
          <a:xfrm>
            <a:off x="1643379" y="2378035"/>
            <a:ext cx="5885179" cy="533400"/>
          </a:xfrm>
        </p:spPr>
        <p:txBody>
          <a:bodyPr bIns="0" anchor="b">
            <a:normAutofit/>
          </a:bodyPr>
          <a:lstStyle>
            <a:lvl1pPr marL="0" indent="0">
              <a:buNone/>
              <a:defRPr sz="2000">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Κάντε κλικ για να προσθέσετε κείμενο</a:t>
            </a:r>
          </a:p>
        </p:txBody>
      </p:sp>
      <p:sp>
        <p:nvSpPr>
          <p:cNvPr id="7" name="Text Placeholder 7">
            <a:extLst>
              <a:ext uri="{FF2B5EF4-FFF2-40B4-BE49-F238E27FC236}">
                <a16:creationId xmlns:a16="http://schemas.microsoft.com/office/drawing/2014/main" id="{1F522536-6FE3-2618-BC24-8C5188185870}"/>
              </a:ext>
            </a:extLst>
          </p:cNvPr>
          <p:cNvSpPr>
            <a:spLocks noGrp="1"/>
          </p:cNvSpPr>
          <p:nvPr>
            <p:ph type="body" sz="quarter" idx="13" hasCustomPrompt="1"/>
          </p:nvPr>
        </p:nvSpPr>
        <p:spPr>
          <a:xfrm>
            <a:off x="824242" y="3006909"/>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Ο3.</a:t>
            </a:r>
          </a:p>
        </p:txBody>
      </p:sp>
      <p:sp>
        <p:nvSpPr>
          <p:cNvPr id="16" name="Text Placeholder 12">
            <a:extLst>
              <a:ext uri="{FF2B5EF4-FFF2-40B4-BE49-F238E27FC236}">
                <a16:creationId xmlns:a16="http://schemas.microsoft.com/office/drawing/2014/main" id="{89C1155B-B06D-77D5-B3DC-9CEAEDF2D61F}"/>
              </a:ext>
            </a:extLst>
          </p:cNvPr>
          <p:cNvSpPr>
            <a:spLocks noGrp="1"/>
          </p:cNvSpPr>
          <p:nvPr>
            <p:ph type="body" sz="quarter" idx="18" hasCustomPrompt="1"/>
          </p:nvPr>
        </p:nvSpPr>
        <p:spPr>
          <a:xfrm>
            <a:off x="1643379" y="3009613"/>
            <a:ext cx="5885179" cy="533400"/>
          </a:xfrm>
        </p:spPr>
        <p:txBody>
          <a:bodyPr bIns="0" anchor="b">
            <a:normAutofit/>
          </a:bodyPr>
          <a:lstStyle>
            <a:lvl1pPr marL="0" indent="0">
              <a:buNone/>
              <a:defRPr sz="2000">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Κάντε κλικ για να προσθέσετε κείμενο</a:t>
            </a:r>
          </a:p>
        </p:txBody>
      </p:sp>
      <p:sp>
        <p:nvSpPr>
          <p:cNvPr id="9" name="Text Placeholder 7">
            <a:extLst>
              <a:ext uri="{FF2B5EF4-FFF2-40B4-BE49-F238E27FC236}">
                <a16:creationId xmlns:a16="http://schemas.microsoft.com/office/drawing/2014/main" id="{F3A36BC1-799A-6623-E5E3-1190C0C7C479}"/>
              </a:ext>
            </a:extLst>
          </p:cNvPr>
          <p:cNvSpPr>
            <a:spLocks noGrp="1"/>
          </p:cNvSpPr>
          <p:nvPr>
            <p:ph type="body" sz="quarter" idx="14" hasCustomPrompt="1"/>
          </p:nvPr>
        </p:nvSpPr>
        <p:spPr>
          <a:xfrm>
            <a:off x="824242" y="3635783"/>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Ο4.</a:t>
            </a:r>
          </a:p>
        </p:txBody>
      </p:sp>
      <p:sp>
        <p:nvSpPr>
          <p:cNvPr id="17" name="Text Placeholder 12">
            <a:extLst>
              <a:ext uri="{FF2B5EF4-FFF2-40B4-BE49-F238E27FC236}">
                <a16:creationId xmlns:a16="http://schemas.microsoft.com/office/drawing/2014/main" id="{92954362-36EF-4B42-19C7-6132A7E2A875}"/>
              </a:ext>
            </a:extLst>
          </p:cNvPr>
          <p:cNvSpPr>
            <a:spLocks noGrp="1"/>
          </p:cNvSpPr>
          <p:nvPr>
            <p:ph type="body" sz="quarter" idx="19" hasCustomPrompt="1"/>
          </p:nvPr>
        </p:nvSpPr>
        <p:spPr>
          <a:xfrm>
            <a:off x="1643379" y="3638169"/>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Κάντε κλικ για να προσθέσετε κείμενο</a:t>
            </a:r>
          </a:p>
        </p:txBody>
      </p:sp>
      <p:sp>
        <p:nvSpPr>
          <p:cNvPr id="10" name="Text Placeholder 7">
            <a:extLst>
              <a:ext uri="{FF2B5EF4-FFF2-40B4-BE49-F238E27FC236}">
                <a16:creationId xmlns:a16="http://schemas.microsoft.com/office/drawing/2014/main" id="{9EF1DED4-DCEF-D1F3-17B9-BC29651F7DE8}"/>
              </a:ext>
            </a:extLst>
          </p:cNvPr>
          <p:cNvSpPr>
            <a:spLocks noGrp="1"/>
          </p:cNvSpPr>
          <p:nvPr>
            <p:ph type="body" sz="quarter" idx="15" hasCustomPrompt="1"/>
          </p:nvPr>
        </p:nvSpPr>
        <p:spPr>
          <a:xfrm>
            <a:off x="824242" y="4264656"/>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Ο5.</a:t>
            </a:r>
          </a:p>
        </p:txBody>
      </p:sp>
      <p:sp>
        <p:nvSpPr>
          <p:cNvPr id="20" name="Text Placeholder 12">
            <a:extLst>
              <a:ext uri="{FF2B5EF4-FFF2-40B4-BE49-F238E27FC236}">
                <a16:creationId xmlns:a16="http://schemas.microsoft.com/office/drawing/2014/main" id="{A57B871C-EE51-327F-62B1-79B005BD932C}"/>
              </a:ext>
            </a:extLst>
          </p:cNvPr>
          <p:cNvSpPr>
            <a:spLocks noGrp="1"/>
          </p:cNvSpPr>
          <p:nvPr>
            <p:ph type="body" sz="quarter" idx="20" hasCustomPrompt="1"/>
          </p:nvPr>
        </p:nvSpPr>
        <p:spPr>
          <a:xfrm>
            <a:off x="1643379" y="4269747"/>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Κάντε κλικ για να προσθέσετε κείμενο</a:t>
            </a:r>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100" b="0" i="0">
                <a:solidFill>
                  <a:schemeClr val="bg1"/>
                </a:solidFill>
                <a:latin typeface="+mn-lt"/>
              </a:defRPr>
            </a:lvl1pPr>
          </a:lstStyle>
          <a:p>
            <a:fld id="{3A98EE3D-8CD1-4C3F-BD1C-C98C9596463C}" type="slidenum">
              <a:rPr lang="en-US" smtClean="0"/>
              <a:pPr/>
              <a:t>‹#›</a:t>
            </a:fld>
            <a:endParaRPr lang="en-US"/>
          </a:p>
        </p:txBody>
      </p:sp>
    </p:spTree>
    <p:extLst>
      <p:ext uri="{BB962C8B-B14F-4D97-AF65-F5344CB8AC3E}">
        <p14:creationId xmlns:p14="http://schemas.microsoft.com/office/powerpoint/2010/main" val="720533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Agenda - Topic 2">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96322" y="320040"/>
            <a:ext cx="6732237" cy="1017147"/>
          </a:xfrm>
        </p:spPr>
        <p:txBody>
          <a:bodyPr anchor="b">
            <a:normAutofit/>
          </a:bodyPr>
          <a:lstStyle>
            <a:lvl1pPr algn="l">
              <a:lnSpc>
                <a:spcPct val="90000"/>
              </a:lnSpc>
              <a:defRPr sz="3600" spc="100" baseline="0">
                <a:solidFill>
                  <a:schemeClr val="tx1"/>
                </a:solidFill>
              </a:defRPr>
            </a:lvl1pPr>
          </a:lstStyle>
          <a:p>
            <a:r>
              <a:rPr lang="el"/>
              <a:t>Προσθέστε τίτλο εδώ</a:t>
            </a:r>
          </a:p>
        </p:txBody>
      </p:sp>
      <p:sp>
        <p:nvSpPr>
          <p:cNvPr id="8" name="Text Placeholder 7">
            <a:extLst>
              <a:ext uri="{FF2B5EF4-FFF2-40B4-BE49-F238E27FC236}">
                <a16:creationId xmlns:a16="http://schemas.microsoft.com/office/drawing/2014/main" id="{D5E91AD6-E4A6-F082-0E76-DAF7D57B5162}"/>
              </a:ext>
            </a:extLst>
          </p:cNvPr>
          <p:cNvSpPr>
            <a:spLocks noGrp="1"/>
          </p:cNvSpPr>
          <p:nvPr>
            <p:ph type="body" sz="quarter" idx="10" hasCustomPrompt="1"/>
          </p:nvPr>
        </p:nvSpPr>
        <p:spPr>
          <a:xfrm>
            <a:off x="824242" y="1749479"/>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Ο1.</a:t>
            </a:r>
          </a:p>
        </p:txBody>
      </p:sp>
      <p:sp>
        <p:nvSpPr>
          <p:cNvPr id="13" name="Text Placeholder 12">
            <a:extLst>
              <a:ext uri="{FF2B5EF4-FFF2-40B4-BE49-F238E27FC236}">
                <a16:creationId xmlns:a16="http://schemas.microsoft.com/office/drawing/2014/main" id="{6B00516E-9699-821C-0371-67A8478E101D}"/>
              </a:ext>
            </a:extLst>
          </p:cNvPr>
          <p:cNvSpPr>
            <a:spLocks noGrp="1"/>
          </p:cNvSpPr>
          <p:nvPr>
            <p:ph type="body" sz="quarter" idx="16" hasCustomPrompt="1"/>
          </p:nvPr>
        </p:nvSpPr>
        <p:spPr>
          <a:xfrm>
            <a:off x="1643379" y="1749479"/>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Κάντε κλικ για να προσθέσετε κείμενο</a:t>
            </a:r>
          </a:p>
        </p:txBody>
      </p:sp>
      <p:sp>
        <p:nvSpPr>
          <p:cNvPr id="6" name="Text Placeholder 7">
            <a:extLst>
              <a:ext uri="{FF2B5EF4-FFF2-40B4-BE49-F238E27FC236}">
                <a16:creationId xmlns:a16="http://schemas.microsoft.com/office/drawing/2014/main" id="{7C72C187-9B88-8558-E9E7-CA189DF0EF33}"/>
              </a:ext>
            </a:extLst>
          </p:cNvPr>
          <p:cNvSpPr>
            <a:spLocks noGrp="1"/>
          </p:cNvSpPr>
          <p:nvPr>
            <p:ph type="body" sz="quarter" idx="12" hasCustomPrompt="1"/>
          </p:nvPr>
        </p:nvSpPr>
        <p:spPr>
          <a:xfrm>
            <a:off x="824242" y="2378035"/>
            <a:ext cx="788639" cy="533400"/>
          </a:xfrm>
        </p:spPr>
        <p:txBody>
          <a:bodyPr lIns="0" tIns="0" rIns="0" bIns="0" anchor="ctr">
            <a:noAutofit/>
          </a:bodyPr>
          <a:lstStyle>
            <a:lvl1pPr marL="0" indent="0" algn="ctr">
              <a:lnSpc>
                <a:spcPct val="60000"/>
              </a:lnSpc>
              <a:spcBef>
                <a:spcPts val="0"/>
              </a:spcBef>
              <a:spcAft>
                <a:spcPts val="0"/>
              </a:spcAft>
              <a:buNone/>
              <a:defRPr sz="5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Ο2.</a:t>
            </a:r>
          </a:p>
        </p:txBody>
      </p:sp>
      <p:sp>
        <p:nvSpPr>
          <p:cNvPr id="15" name="Text Placeholder 12">
            <a:extLst>
              <a:ext uri="{FF2B5EF4-FFF2-40B4-BE49-F238E27FC236}">
                <a16:creationId xmlns:a16="http://schemas.microsoft.com/office/drawing/2014/main" id="{9366E515-A368-5E2D-8A9F-6BDBB76BC877}"/>
              </a:ext>
            </a:extLst>
          </p:cNvPr>
          <p:cNvSpPr>
            <a:spLocks noGrp="1"/>
          </p:cNvSpPr>
          <p:nvPr>
            <p:ph type="body" sz="quarter" idx="17" hasCustomPrompt="1"/>
          </p:nvPr>
        </p:nvSpPr>
        <p:spPr>
          <a:xfrm>
            <a:off x="1643379" y="2378035"/>
            <a:ext cx="5885179" cy="533400"/>
          </a:xfrm>
        </p:spPr>
        <p:txBody>
          <a:bodyPr bIns="0" anchor="b">
            <a:normAutofit/>
          </a:bodyPr>
          <a:lstStyle>
            <a:lvl1pPr marL="0" indent="0">
              <a:buNone/>
              <a:defRPr sz="2400"/>
            </a:lvl1pPr>
            <a:lvl2pPr marL="201168" indent="0">
              <a:buNone/>
              <a:defRPr/>
            </a:lvl2pPr>
            <a:lvl3pPr marL="384048" indent="0">
              <a:buNone/>
              <a:defRPr/>
            </a:lvl3pPr>
            <a:lvl4pPr marL="566928" indent="0">
              <a:buNone/>
              <a:defRPr/>
            </a:lvl4pPr>
            <a:lvl5pPr marL="749808" indent="0">
              <a:buNone/>
              <a:defRPr/>
            </a:lvl5pPr>
          </a:lstStyle>
          <a:p>
            <a:pPr lvl="0"/>
            <a:r>
              <a:rPr lang="el"/>
              <a:t>Κάντε κλικ για να προσθέσετε κείμενο</a:t>
            </a:r>
          </a:p>
        </p:txBody>
      </p:sp>
      <p:sp>
        <p:nvSpPr>
          <p:cNvPr id="7" name="Text Placeholder 7">
            <a:extLst>
              <a:ext uri="{FF2B5EF4-FFF2-40B4-BE49-F238E27FC236}">
                <a16:creationId xmlns:a16="http://schemas.microsoft.com/office/drawing/2014/main" id="{1F522536-6FE3-2618-BC24-8C5188185870}"/>
              </a:ext>
            </a:extLst>
          </p:cNvPr>
          <p:cNvSpPr>
            <a:spLocks noGrp="1"/>
          </p:cNvSpPr>
          <p:nvPr>
            <p:ph type="body" sz="quarter" idx="13" hasCustomPrompt="1"/>
          </p:nvPr>
        </p:nvSpPr>
        <p:spPr>
          <a:xfrm>
            <a:off x="824242" y="3006909"/>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Ο3.</a:t>
            </a:r>
          </a:p>
        </p:txBody>
      </p:sp>
      <p:sp>
        <p:nvSpPr>
          <p:cNvPr id="16" name="Text Placeholder 12">
            <a:extLst>
              <a:ext uri="{FF2B5EF4-FFF2-40B4-BE49-F238E27FC236}">
                <a16:creationId xmlns:a16="http://schemas.microsoft.com/office/drawing/2014/main" id="{89C1155B-B06D-77D5-B3DC-9CEAEDF2D61F}"/>
              </a:ext>
            </a:extLst>
          </p:cNvPr>
          <p:cNvSpPr>
            <a:spLocks noGrp="1"/>
          </p:cNvSpPr>
          <p:nvPr>
            <p:ph type="body" sz="quarter" idx="18" hasCustomPrompt="1"/>
          </p:nvPr>
        </p:nvSpPr>
        <p:spPr>
          <a:xfrm>
            <a:off x="1643379" y="3009613"/>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Κάντε κλικ για να προσθέσετε κείμενο</a:t>
            </a:r>
          </a:p>
        </p:txBody>
      </p:sp>
      <p:sp>
        <p:nvSpPr>
          <p:cNvPr id="9" name="Text Placeholder 7">
            <a:extLst>
              <a:ext uri="{FF2B5EF4-FFF2-40B4-BE49-F238E27FC236}">
                <a16:creationId xmlns:a16="http://schemas.microsoft.com/office/drawing/2014/main" id="{F3A36BC1-799A-6623-E5E3-1190C0C7C479}"/>
              </a:ext>
            </a:extLst>
          </p:cNvPr>
          <p:cNvSpPr>
            <a:spLocks noGrp="1"/>
          </p:cNvSpPr>
          <p:nvPr>
            <p:ph type="body" sz="quarter" idx="14" hasCustomPrompt="1"/>
          </p:nvPr>
        </p:nvSpPr>
        <p:spPr>
          <a:xfrm>
            <a:off x="824242" y="3635783"/>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Ο4.</a:t>
            </a:r>
          </a:p>
        </p:txBody>
      </p:sp>
      <p:sp>
        <p:nvSpPr>
          <p:cNvPr id="17" name="Text Placeholder 12">
            <a:extLst>
              <a:ext uri="{FF2B5EF4-FFF2-40B4-BE49-F238E27FC236}">
                <a16:creationId xmlns:a16="http://schemas.microsoft.com/office/drawing/2014/main" id="{92954362-36EF-4B42-19C7-6132A7E2A875}"/>
              </a:ext>
            </a:extLst>
          </p:cNvPr>
          <p:cNvSpPr>
            <a:spLocks noGrp="1"/>
          </p:cNvSpPr>
          <p:nvPr>
            <p:ph type="body" sz="quarter" idx="19" hasCustomPrompt="1"/>
          </p:nvPr>
        </p:nvSpPr>
        <p:spPr>
          <a:xfrm>
            <a:off x="1643379" y="3638169"/>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Κάντε κλικ για να προσθέσετε κείμενο</a:t>
            </a:r>
          </a:p>
        </p:txBody>
      </p:sp>
      <p:sp>
        <p:nvSpPr>
          <p:cNvPr id="10" name="Text Placeholder 7">
            <a:extLst>
              <a:ext uri="{FF2B5EF4-FFF2-40B4-BE49-F238E27FC236}">
                <a16:creationId xmlns:a16="http://schemas.microsoft.com/office/drawing/2014/main" id="{9EF1DED4-DCEF-D1F3-17B9-BC29651F7DE8}"/>
              </a:ext>
            </a:extLst>
          </p:cNvPr>
          <p:cNvSpPr>
            <a:spLocks noGrp="1"/>
          </p:cNvSpPr>
          <p:nvPr>
            <p:ph type="body" sz="quarter" idx="15" hasCustomPrompt="1"/>
          </p:nvPr>
        </p:nvSpPr>
        <p:spPr>
          <a:xfrm>
            <a:off x="824242" y="4264656"/>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Ο5.</a:t>
            </a:r>
          </a:p>
        </p:txBody>
      </p:sp>
      <p:sp>
        <p:nvSpPr>
          <p:cNvPr id="20" name="Text Placeholder 12">
            <a:extLst>
              <a:ext uri="{FF2B5EF4-FFF2-40B4-BE49-F238E27FC236}">
                <a16:creationId xmlns:a16="http://schemas.microsoft.com/office/drawing/2014/main" id="{A57B871C-EE51-327F-62B1-79B005BD932C}"/>
              </a:ext>
            </a:extLst>
          </p:cNvPr>
          <p:cNvSpPr>
            <a:spLocks noGrp="1"/>
          </p:cNvSpPr>
          <p:nvPr>
            <p:ph type="body" sz="quarter" idx="20" hasCustomPrompt="1"/>
          </p:nvPr>
        </p:nvSpPr>
        <p:spPr>
          <a:xfrm>
            <a:off x="1643379" y="4269747"/>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Κάντε κλικ για να προσθέσετε κείμενο</a:t>
            </a:r>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100" b="0" i="0">
                <a:solidFill>
                  <a:schemeClr val="bg1"/>
                </a:solidFill>
                <a:latin typeface="+mn-lt"/>
              </a:defRPr>
            </a:lvl1pPr>
          </a:lstStyle>
          <a:p>
            <a:fld id="{3A98EE3D-8CD1-4C3F-BD1C-C98C9596463C}" type="slidenum">
              <a:rPr lang="en-US" smtClean="0"/>
              <a:pPr/>
              <a:t>‹#›</a:t>
            </a:fld>
            <a:endParaRPr lang="en-US"/>
          </a:p>
        </p:txBody>
      </p:sp>
    </p:spTree>
    <p:extLst>
      <p:ext uri="{BB962C8B-B14F-4D97-AF65-F5344CB8AC3E}">
        <p14:creationId xmlns:p14="http://schemas.microsoft.com/office/powerpoint/2010/main" val="13803725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genda - Topic 3">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96322" y="320040"/>
            <a:ext cx="6732237" cy="1017147"/>
          </a:xfrm>
        </p:spPr>
        <p:txBody>
          <a:bodyPr anchor="b">
            <a:normAutofit/>
          </a:bodyPr>
          <a:lstStyle>
            <a:lvl1pPr algn="l">
              <a:lnSpc>
                <a:spcPct val="90000"/>
              </a:lnSpc>
              <a:defRPr sz="3600" spc="100" baseline="0">
                <a:solidFill>
                  <a:schemeClr val="tx1"/>
                </a:solidFill>
              </a:defRPr>
            </a:lvl1pPr>
          </a:lstStyle>
          <a:p>
            <a:r>
              <a:rPr lang="el"/>
              <a:t>Προσθέστε τίτλο εδώ</a:t>
            </a:r>
          </a:p>
        </p:txBody>
      </p:sp>
      <p:sp>
        <p:nvSpPr>
          <p:cNvPr id="8" name="Text Placeholder 7">
            <a:extLst>
              <a:ext uri="{FF2B5EF4-FFF2-40B4-BE49-F238E27FC236}">
                <a16:creationId xmlns:a16="http://schemas.microsoft.com/office/drawing/2014/main" id="{D5E91AD6-E4A6-F082-0E76-DAF7D57B5162}"/>
              </a:ext>
            </a:extLst>
          </p:cNvPr>
          <p:cNvSpPr>
            <a:spLocks noGrp="1"/>
          </p:cNvSpPr>
          <p:nvPr>
            <p:ph type="body" sz="quarter" idx="10" hasCustomPrompt="1"/>
          </p:nvPr>
        </p:nvSpPr>
        <p:spPr>
          <a:xfrm>
            <a:off x="824242" y="1749479"/>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Ο1.</a:t>
            </a:r>
          </a:p>
        </p:txBody>
      </p:sp>
      <p:sp>
        <p:nvSpPr>
          <p:cNvPr id="13" name="Text Placeholder 12">
            <a:extLst>
              <a:ext uri="{FF2B5EF4-FFF2-40B4-BE49-F238E27FC236}">
                <a16:creationId xmlns:a16="http://schemas.microsoft.com/office/drawing/2014/main" id="{6B00516E-9699-821C-0371-67A8478E101D}"/>
              </a:ext>
            </a:extLst>
          </p:cNvPr>
          <p:cNvSpPr>
            <a:spLocks noGrp="1"/>
          </p:cNvSpPr>
          <p:nvPr>
            <p:ph type="body" sz="quarter" idx="16" hasCustomPrompt="1"/>
          </p:nvPr>
        </p:nvSpPr>
        <p:spPr>
          <a:xfrm>
            <a:off x="1643379" y="1749479"/>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Κάντε κλικ για να προσθέσετε κείμενο</a:t>
            </a:r>
          </a:p>
        </p:txBody>
      </p:sp>
      <p:sp>
        <p:nvSpPr>
          <p:cNvPr id="6" name="Text Placeholder 7">
            <a:extLst>
              <a:ext uri="{FF2B5EF4-FFF2-40B4-BE49-F238E27FC236}">
                <a16:creationId xmlns:a16="http://schemas.microsoft.com/office/drawing/2014/main" id="{7C72C187-9B88-8558-E9E7-CA189DF0EF33}"/>
              </a:ext>
            </a:extLst>
          </p:cNvPr>
          <p:cNvSpPr>
            <a:spLocks noGrp="1"/>
          </p:cNvSpPr>
          <p:nvPr>
            <p:ph type="body" sz="quarter" idx="12" hasCustomPrompt="1"/>
          </p:nvPr>
        </p:nvSpPr>
        <p:spPr>
          <a:xfrm>
            <a:off x="824242" y="2378035"/>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Ο2.</a:t>
            </a:r>
          </a:p>
        </p:txBody>
      </p:sp>
      <p:sp>
        <p:nvSpPr>
          <p:cNvPr id="15" name="Text Placeholder 12">
            <a:extLst>
              <a:ext uri="{FF2B5EF4-FFF2-40B4-BE49-F238E27FC236}">
                <a16:creationId xmlns:a16="http://schemas.microsoft.com/office/drawing/2014/main" id="{9366E515-A368-5E2D-8A9F-6BDBB76BC877}"/>
              </a:ext>
            </a:extLst>
          </p:cNvPr>
          <p:cNvSpPr>
            <a:spLocks noGrp="1"/>
          </p:cNvSpPr>
          <p:nvPr>
            <p:ph type="body" sz="quarter" idx="17" hasCustomPrompt="1"/>
          </p:nvPr>
        </p:nvSpPr>
        <p:spPr>
          <a:xfrm>
            <a:off x="1643379" y="2378035"/>
            <a:ext cx="5885179" cy="533400"/>
          </a:xfrm>
        </p:spPr>
        <p:txBody>
          <a:bodyPr bIns="0" anchor="b">
            <a:normAutofit/>
          </a:bodyPr>
          <a:lstStyle>
            <a:lvl1pPr marL="0" indent="0">
              <a:buNone/>
              <a:defRPr sz="2000">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Κάντε κλικ για να προσθέσετε κείμενο</a:t>
            </a:r>
          </a:p>
        </p:txBody>
      </p:sp>
      <p:sp>
        <p:nvSpPr>
          <p:cNvPr id="7" name="Text Placeholder 7">
            <a:extLst>
              <a:ext uri="{FF2B5EF4-FFF2-40B4-BE49-F238E27FC236}">
                <a16:creationId xmlns:a16="http://schemas.microsoft.com/office/drawing/2014/main" id="{1F522536-6FE3-2618-BC24-8C5188185870}"/>
              </a:ext>
            </a:extLst>
          </p:cNvPr>
          <p:cNvSpPr>
            <a:spLocks noGrp="1"/>
          </p:cNvSpPr>
          <p:nvPr>
            <p:ph type="body" sz="quarter" idx="13" hasCustomPrompt="1"/>
          </p:nvPr>
        </p:nvSpPr>
        <p:spPr>
          <a:xfrm>
            <a:off x="824242" y="3006909"/>
            <a:ext cx="788639" cy="533400"/>
          </a:xfrm>
        </p:spPr>
        <p:txBody>
          <a:bodyPr lIns="0" tIns="0" rIns="0" bIns="0" anchor="ctr">
            <a:noAutofit/>
          </a:bodyPr>
          <a:lstStyle>
            <a:lvl1pPr marL="0" indent="0" algn="ctr">
              <a:lnSpc>
                <a:spcPct val="60000"/>
              </a:lnSpc>
              <a:spcBef>
                <a:spcPts val="0"/>
              </a:spcBef>
              <a:spcAft>
                <a:spcPts val="0"/>
              </a:spcAft>
              <a:buNone/>
              <a:defRPr sz="5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Ο3.</a:t>
            </a:r>
          </a:p>
        </p:txBody>
      </p:sp>
      <p:sp>
        <p:nvSpPr>
          <p:cNvPr id="16" name="Text Placeholder 12">
            <a:extLst>
              <a:ext uri="{FF2B5EF4-FFF2-40B4-BE49-F238E27FC236}">
                <a16:creationId xmlns:a16="http://schemas.microsoft.com/office/drawing/2014/main" id="{89C1155B-B06D-77D5-B3DC-9CEAEDF2D61F}"/>
              </a:ext>
            </a:extLst>
          </p:cNvPr>
          <p:cNvSpPr>
            <a:spLocks noGrp="1"/>
          </p:cNvSpPr>
          <p:nvPr>
            <p:ph type="body" sz="quarter" idx="18" hasCustomPrompt="1"/>
          </p:nvPr>
        </p:nvSpPr>
        <p:spPr>
          <a:xfrm>
            <a:off x="1643379" y="3009613"/>
            <a:ext cx="5885179" cy="533400"/>
          </a:xfrm>
        </p:spPr>
        <p:txBody>
          <a:bodyPr bIns="0" anchor="b">
            <a:normAutofit/>
          </a:bodyPr>
          <a:lstStyle>
            <a:lvl1pPr marL="0" indent="0">
              <a:buNone/>
              <a:defRPr sz="2400">
                <a:solidFill>
                  <a:schemeClr val="tx1"/>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Κάντε κλικ για να προσθέσετε κείμενο</a:t>
            </a:r>
          </a:p>
        </p:txBody>
      </p:sp>
      <p:sp>
        <p:nvSpPr>
          <p:cNvPr id="9" name="Text Placeholder 7">
            <a:extLst>
              <a:ext uri="{FF2B5EF4-FFF2-40B4-BE49-F238E27FC236}">
                <a16:creationId xmlns:a16="http://schemas.microsoft.com/office/drawing/2014/main" id="{F3A36BC1-799A-6623-E5E3-1190C0C7C479}"/>
              </a:ext>
            </a:extLst>
          </p:cNvPr>
          <p:cNvSpPr>
            <a:spLocks noGrp="1"/>
          </p:cNvSpPr>
          <p:nvPr>
            <p:ph type="body" sz="quarter" idx="14" hasCustomPrompt="1"/>
          </p:nvPr>
        </p:nvSpPr>
        <p:spPr>
          <a:xfrm>
            <a:off x="824242" y="3635783"/>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Ο4.</a:t>
            </a:r>
          </a:p>
        </p:txBody>
      </p:sp>
      <p:sp>
        <p:nvSpPr>
          <p:cNvPr id="17" name="Text Placeholder 12">
            <a:extLst>
              <a:ext uri="{FF2B5EF4-FFF2-40B4-BE49-F238E27FC236}">
                <a16:creationId xmlns:a16="http://schemas.microsoft.com/office/drawing/2014/main" id="{92954362-36EF-4B42-19C7-6132A7E2A875}"/>
              </a:ext>
            </a:extLst>
          </p:cNvPr>
          <p:cNvSpPr>
            <a:spLocks noGrp="1"/>
          </p:cNvSpPr>
          <p:nvPr>
            <p:ph type="body" sz="quarter" idx="19" hasCustomPrompt="1"/>
          </p:nvPr>
        </p:nvSpPr>
        <p:spPr>
          <a:xfrm>
            <a:off x="1643379" y="3638169"/>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Κάντε κλικ για να προσθέσετε κείμενο</a:t>
            </a:r>
          </a:p>
        </p:txBody>
      </p:sp>
      <p:sp>
        <p:nvSpPr>
          <p:cNvPr id="10" name="Text Placeholder 7">
            <a:extLst>
              <a:ext uri="{FF2B5EF4-FFF2-40B4-BE49-F238E27FC236}">
                <a16:creationId xmlns:a16="http://schemas.microsoft.com/office/drawing/2014/main" id="{9EF1DED4-DCEF-D1F3-17B9-BC29651F7DE8}"/>
              </a:ext>
            </a:extLst>
          </p:cNvPr>
          <p:cNvSpPr>
            <a:spLocks noGrp="1"/>
          </p:cNvSpPr>
          <p:nvPr>
            <p:ph type="body" sz="quarter" idx="15" hasCustomPrompt="1"/>
          </p:nvPr>
        </p:nvSpPr>
        <p:spPr>
          <a:xfrm>
            <a:off x="824242" y="4264656"/>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Ο5.</a:t>
            </a:r>
          </a:p>
        </p:txBody>
      </p:sp>
      <p:sp>
        <p:nvSpPr>
          <p:cNvPr id="20" name="Text Placeholder 12">
            <a:extLst>
              <a:ext uri="{FF2B5EF4-FFF2-40B4-BE49-F238E27FC236}">
                <a16:creationId xmlns:a16="http://schemas.microsoft.com/office/drawing/2014/main" id="{A57B871C-EE51-327F-62B1-79B005BD932C}"/>
              </a:ext>
            </a:extLst>
          </p:cNvPr>
          <p:cNvSpPr>
            <a:spLocks noGrp="1"/>
          </p:cNvSpPr>
          <p:nvPr>
            <p:ph type="body" sz="quarter" idx="20" hasCustomPrompt="1"/>
          </p:nvPr>
        </p:nvSpPr>
        <p:spPr>
          <a:xfrm>
            <a:off x="1643379" y="4269747"/>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Κάντε κλικ για να προσθέσετε κείμενο</a:t>
            </a:r>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100" b="0" i="0">
                <a:solidFill>
                  <a:schemeClr val="bg1"/>
                </a:solidFill>
                <a:latin typeface="+mn-lt"/>
              </a:defRPr>
            </a:lvl1pPr>
          </a:lstStyle>
          <a:p>
            <a:fld id="{3A98EE3D-8CD1-4C3F-BD1C-C98C9596463C}" type="slidenum">
              <a:rPr lang="en-US" smtClean="0"/>
              <a:pPr/>
              <a:t>‹#›</a:t>
            </a:fld>
            <a:endParaRPr lang="en-US"/>
          </a:p>
        </p:txBody>
      </p:sp>
    </p:spTree>
    <p:extLst>
      <p:ext uri="{BB962C8B-B14F-4D97-AF65-F5344CB8AC3E}">
        <p14:creationId xmlns:p14="http://schemas.microsoft.com/office/powerpoint/2010/main" val="18427609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genda - Topic 4">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96322" y="320040"/>
            <a:ext cx="6732237" cy="1017147"/>
          </a:xfrm>
        </p:spPr>
        <p:txBody>
          <a:bodyPr anchor="b">
            <a:normAutofit/>
          </a:bodyPr>
          <a:lstStyle>
            <a:lvl1pPr algn="l">
              <a:lnSpc>
                <a:spcPct val="90000"/>
              </a:lnSpc>
              <a:defRPr sz="3600" spc="100" baseline="0">
                <a:solidFill>
                  <a:schemeClr val="tx1"/>
                </a:solidFill>
              </a:defRPr>
            </a:lvl1pPr>
          </a:lstStyle>
          <a:p>
            <a:r>
              <a:rPr lang="el"/>
              <a:t>Προσθέστε τίτλο εδώ</a:t>
            </a:r>
          </a:p>
        </p:txBody>
      </p:sp>
      <p:sp>
        <p:nvSpPr>
          <p:cNvPr id="8" name="Text Placeholder 7">
            <a:extLst>
              <a:ext uri="{FF2B5EF4-FFF2-40B4-BE49-F238E27FC236}">
                <a16:creationId xmlns:a16="http://schemas.microsoft.com/office/drawing/2014/main" id="{D5E91AD6-E4A6-F082-0E76-DAF7D57B5162}"/>
              </a:ext>
            </a:extLst>
          </p:cNvPr>
          <p:cNvSpPr>
            <a:spLocks noGrp="1"/>
          </p:cNvSpPr>
          <p:nvPr>
            <p:ph type="body" sz="quarter" idx="10" hasCustomPrompt="1"/>
          </p:nvPr>
        </p:nvSpPr>
        <p:spPr>
          <a:xfrm>
            <a:off x="824242" y="1749479"/>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Ο1.</a:t>
            </a:r>
          </a:p>
        </p:txBody>
      </p:sp>
      <p:sp>
        <p:nvSpPr>
          <p:cNvPr id="13" name="Text Placeholder 12">
            <a:extLst>
              <a:ext uri="{FF2B5EF4-FFF2-40B4-BE49-F238E27FC236}">
                <a16:creationId xmlns:a16="http://schemas.microsoft.com/office/drawing/2014/main" id="{6B00516E-9699-821C-0371-67A8478E101D}"/>
              </a:ext>
            </a:extLst>
          </p:cNvPr>
          <p:cNvSpPr>
            <a:spLocks noGrp="1"/>
          </p:cNvSpPr>
          <p:nvPr>
            <p:ph type="body" sz="quarter" idx="16" hasCustomPrompt="1"/>
          </p:nvPr>
        </p:nvSpPr>
        <p:spPr>
          <a:xfrm>
            <a:off x="1643379" y="1749479"/>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Κάντε κλικ για να προσθέσετε κείμενο</a:t>
            </a:r>
          </a:p>
        </p:txBody>
      </p:sp>
      <p:sp>
        <p:nvSpPr>
          <p:cNvPr id="6" name="Text Placeholder 7">
            <a:extLst>
              <a:ext uri="{FF2B5EF4-FFF2-40B4-BE49-F238E27FC236}">
                <a16:creationId xmlns:a16="http://schemas.microsoft.com/office/drawing/2014/main" id="{7C72C187-9B88-8558-E9E7-CA189DF0EF33}"/>
              </a:ext>
            </a:extLst>
          </p:cNvPr>
          <p:cNvSpPr>
            <a:spLocks noGrp="1"/>
          </p:cNvSpPr>
          <p:nvPr>
            <p:ph type="body" sz="quarter" idx="12" hasCustomPrompt="1"/>
          </p:nvPr>
        </p:nvSpPr>
        <p:spPr>
          <a:xfrm>
            <a:off x="824242" y="2378035"/>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Ο2.</a:t>
            </a:r>
          </a:p>
        </p:txBody>
      </p:sp>
      <p:sp>
        <p:nvSpPr>
          <p:cNvPr id="15" name="Text Placeholder 12">
            <a:extLst>
              <a:ext uri="{FF2B5EF4-FFF2-40B4-BE49-F238E27FC236}">
                <a16:creationId xmlns:a16="http://schemas.microsoft.com/office/drawing/2014/main" id="{9366E515-A368-5E2D-8A9F-6BDBB76BC877}"/>
              </a:ext>
            </a:extLst>
          </p:cNvPr>
          <p:cNvSpPr>
            <a:spLocks noGrp="1"/>
          </p:cNvSpPr>
          <p:nvPr>
            <p:ph type="body" sz="quarter" idx="17" hasCustomPrompt="1"/>
          </p:nvPr>
        </p:nvSpPr>
        <p:spPr>
          <a:xfrm>
            <a:off x="1643379" y="2378035"/>
            <a:ext cx="5885179" cy="533400"/>
          </a:xfrm>
        </p:spPr>
        <p:txBody>
          <a:bodyPr bIns="0" anchor="b">
            <a:normAutofit/>
          </a:bodyPr>
          <a:lstStyle>
            <a:lvl1pPr marL="0" indent="0">
              <a:buNone/>
              <a:defRPr sz="2000">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Κάντε κλικ για να προσθέσετε κείμενο</a:t>
            </a:r>
          </a:p>
        </p:txBody>
      </p:sp>
      <p:sp>
        <p:nvSpPr>
          <p:cNvPr id="7" name="Text Placeholder 7">
            <a:extLst>
              <a:ext uri="{FF2B5EF4-FFF2-40B4-BE49-F238E27FC236}">
                <a16:creationId xmlns:a16="http://schemas.microsoft.com/office/drawing/2014/main" id="{1F522536-6FE3-2618-BC24-8C5188185870}"/>
              </a:ext>
            </a:extLst>
          </p:cNvPr>
          <p:cNvSpPr>
            <a:spLocks noGrp="1"/>
          </p:cNvSpPr>
          <p:nvPr>
            <p:ph type="body" sz="quarter" idx="13" hasCustomPrompt="1"/>
          </p:nvPr>
        </p:nvSpPr>
        <p:spPr>
          <a:xfrm>
            <a:off x="824242" y="3006909"/>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Ο3.</a:t>
            </a:r>
          </a:p>
        </p:txBody>
      </p:sp>
      <p:sp>
        <p:nvSpPr>
          <p:cNvPr id="16" name="Text Placeholder 12">
            <a:extLst>
              <a:ext uri="{FF2B5EF4-FFF2-40B4-BE49-F238E27FC236}">
                <a16:creationId xmlns:a16="http://schemas.microsoft.com/office/drawing/2014/main" id="{89C1155B-B06D-77D5-B3DC-9CEAEDF2D61F}"/>
              </a:ext>
            </a:extLst>
          </p:cNvPr>
          <p:cNvSpPr>
            <a:spLocks noGrp="1"/>
          </p:cNvSpPr>
          <p:nvPr>
            <p:ph type="body" sz="quarter" idx="18" hasCustomPrompt="1"/>
          </p:nvPr>
        </p:nvSpPr>
        <p:spPr>
          <a:xfrm>
            <a:off x="1643379" y="3009613"/>
            <a:ext cx="5885179" cy="533400"/>
          </a:xfrm>
        </p:spPr>
        <p:txBody>
          <a:bodyPr bIns="0" anchor="b">
            <a:normAutofit/>
          </a:bodyPr>
          <a:lstStyle>
            <a:lvl1pPr marL="0" indent="0">
              <a:buNone/>
              <a:defRPr sz="2000">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Κάντε κλικ για να προσθέσετε κείμενο</a:t>
            </a:r>
          </a:p>
        </p:txBody>
      </p:sp>
      <p:sp>
        <p:nvSpPr>
          <p:cNvPr id="9" name="Text Placeholder 7">
            <a:extLst>
              <a:ext uri="{FF2B5EF4-FFF2-40B4-BE49-F238E27FC236}">
                <a16:creationId xmlns:a16="http://schemas.microsoft.com/office/drawing/2014/main" id="{F3A36BC1-799A-6623-E5E3-1190C0C7C479}"/>
              </a:ext>
            </a:extLst>
          </p:cNvPr>
          <p:cNvSpPr>
            <a:spLocks noGrp="1"/>
          </p:cNvSpPr>
          <p:nvPr>
            <p:ph type="body" sz="quarter" idx="14" hasCustomPrompt="1"/>
          </p:nvPr>
        </p:nvSpPr>
        <p:spPr>
          <a:xfrm>
            <a:off x="824242" y="3635783"/>
            <a:ext cx="788639" cy="533400"/>
          </a:xfrm>
        </p:spPr>
        <p:txBody>
          <a:bodyPr lIns="0" tIns="0" rIns="0" bIns="0" anchor="ctr">
            <a:noAutofit/>
          </a:bodyPr>
          <a:lstStyle>
            <a:lvl1pPr marL="0" indent="0" algn="ctr">
              <a:lnSpc>
                <a:spcPct val="60000"/>
              </a:lnSpc>
              <a:spcBef>
                <a:spcPts val="0"/>
              </a:spcBef>
              <a:spcAft>
                <a:spcPts val="0"/>
              </a:spcAft>
              <a:buNone/>
              <a:defRPr sz="5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Ο4.</a:t>
            </a:r>
          </a:p>
        </p:txBody>
      </p:sp>
      <p:sp>
        <p:nvSpPr>
          <p:cNvPr id="17" name="Text Placeholder 12">
            <a:extLst>
              <a:ext uri="{FF2B5EF4-FFF2-40B4-BE49-F238E27FC236}">
                <a16:creationId xmlns:a16="http://schemas.microsoft.com/office/drawing/2014/main" id="{92954362-36EF-4B42-19C7-6132A7E2A875}"/>
              </a:ext>
            </a:extLst>
          </p:cNvPr>
          <p:cNvSpPr>
            <a:spLocks noGrp="1"/>
          </p:cNvSpPr>
          <p:nvPr>
            <p:ph type="body" sz="quarter" idx="19" hasCustomPrompt="1"/>
          </p:nvPr>
        </p:nvSpPr>
        <p:spPr>
          <a:xfrm>
            <a:off x="1643379" y="3638169"/>
            <a:ext cx="5885179" cy="533400"/>
          </a:xfrm>
        </p:spPr>
        <p:txBody>
          <a:bodyPr bIns="0" anchor="b">
            <a:normAutofit/>
          </a:bodyPr>
          <a:lstStyle>
            <a:lvl1pPr marL="0" indent="0">
              <a:buNone/>
              <a:defRPr sz="2400">
                <a:solidFill>
                  <a:schemeClr val="tx1"/>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Κάντε κλικ για να προσθέσετε κείμενο</a:t>
            </a:r>
          </a:p>
        </p:txBody>
      </p:sp>
      <p:sp>
        <p:nvSpPr>
          <p:cNvPr id="10" name="Text Placeholder 7">
            <a:extLst>
              <a:ext uri="{FF2B5EF4-FFF2-40B4-BE49-F238E27FC236}">
                <a16:creationId xmlns:a16="http://schemas.microsoft.com/office/drawing/2014/main" id="{9EF1DED4-DCEF-D1F3-17B9-BC29651F7DE8}"/>
              </a:ext>
            </a:extLst>
          </p:cNvPr>
          <p:cNvSpPr>
            <a:spLocks noGrp="1"/>
          </p:cNvSpPr>
          <p:nvPr>
            <p:ph type="body" sz="quarter" idx="15" hasCustomPrompt="1"/>
          </p:nvPr>
        </p:nvSpPr>
        <p:spPr>
          <a:xfrm>
            <a:off x="824242" y="4264656"/>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Ο5.</a:t>
            </a:r>
          </a:p>
        </p:txBody>
      </p:sp>
      <p:sp>
        <p:nvSpPr>
          <p:cNvPr id="20" name="Text Placeholder 12">
            <a:extLst>
              <a:ext uri="{FF2B5EF4-FFF2-40B4-BE49-F238E27FC236}">
                <a16:creationId xmlns:a16="http://schemas.microsoft.com/office/drawing/2014/main" id="{A57B871C-EE51-327F-62B1-79B005BD932C}"/>
              </a:ext>
            </a:extLst>
          </p:cNvPr>
          <p:cNvSpPr>
            <a:spLocks noGrp="1"/>
          </p:cNvSpPr>
          <p:nvPr>
            <p:ph type="body" sz="quarter" idx="20" hasCustomPrompt="1"/>
          </p:nvPr>
        </p:nvSpPr>
        <p:spPr>
          <a:xfrm>
            <a:off x="1643379" y="4269747"/>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Κάντε κλικ για να προσθέσετε κείμενο</a:t>
            </a:r>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100" b="0" i="0">
                <a:solidFill>
                  <a:schemeClr val="bg1"/>
                </a:solidFill>
                <a:latin typeface="+mn-lt"/>
              </a:defRPr>
            </a:lvl1pPr>
          </a:lstStyle>
          <a:p>
            <a:fld id="{3A98EE3D-8CD1-4C3F-BD1C-C98C9596463C}" type="slidenum">
              <a:rPr lang="en-US" smtClean="0"/>
              <a:pPr/>
              <a:t>‹#›</a:t>
            </a:fld>
            <a:endParaRPr lang="en-US"/>
          </a:p>
        </p:txBody>
      </p:sp>
    </p:spTree>
    <p:extLst>
      <p:ext uri="{BB962C8B-B14F-4D97-AF65-F5344CB8AC3E}">
        <p14:creationId xmlns:p14="http://schemas.microsoft.com/office/powerpoint/2010/main" val="27268195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genda - Topic 5">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96322" y="320040"/>
            <a:ext cx="6732237" cy="1017147"/>
          </a:xfrm>
        </p:spPr>
        <p:txBody>
          <a:bodyPr anchor="b">
            <a:normAutofit/>
          </a:bodyPr>
          <a:lstStyle>
            <a:lvl1pPr algn="l">
              <a:lnSpc>
                <a:spcPct val="90000"/>
              </a:lnSpc>
              <a:defRPr sz="3600" spc="100" baseline="0">
                <a:solidFill>
                  <a:schemeClr val="tx1"/>
                </a:solidFill>
              </a:defRPr>
            </a:lvl1pPr>
          </a:lstStyle>
          <a:p>
            <a:r>
              <a:rPr lang="el"/>
              <a:t>Προσθέστε τίτλο εδώ</a:t>
            </a:r>
          </a:p>
        </p:txBody>
      </p:sp>
      <p:sp>
        <p:nvSpPr>
          <p:cNvPr id="8" name="Text Placeholder 7">
            <a:extLst>
              <a:ext uri="{FF2B5EF4-FFF2-40B4-BE49-F238E27FC236}">
                <a16:creationId xmlns:a16="http://schemas.microsoft.com/office/drawing/2014/main" id="{D5E91AD6-E4A6-F082-0E76-DAF7D57B5162}"/>
              </a:ext>
            </a:extLst>
          </p:cNvPr>
          <p:cNvSpPr>
            <a:spLocks noGrp="1"/>
          </p:cNvSpPr>
          <p:nvPr>
            <p:ph type="body" sz="quarter" idx="10" hasCustomPrompt="1"/>
          </p:nvPr>
        </p:nvSpPr>
        <p:spPr>
          <a:xfrm>
            <a:off x="824242" y="1749479"/>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Ο1.</a:t>
            </a:r>
          </a:p>
        </p:txBody>
      </p:sp>
      <p:sp>
        <p:nvSpPr>
          <p:cNvPr id="13" name="Text Placeholder 12">
            <a:extLst>
              <a:ext uri="{FF2B5EF4-FFF2-40B4-BE49-F238E27FC236}">
                <a16:creationId xmlns:a16="http://schemas.microsoft.com/office/drawing/2014/main" id="{6B00516E-9699-821C-0371-67A8478E101D}"/>
              </a:ext>
            </a:extLst>
          </p:cNvPr>
          <p:cNvSpPr>
            <a:spLocks noGrp="1"/>
          </p:cNvSpPr>
          <p:nvPr>
            <p:ph type="body" sz="quarter" idx="16" hasCustomPrompt="1"/>
          </p:nvPr>
        </p:nvSpPr>
        <p:spPr>
          <a:xfrm>
            <a:off x="1643379" y="1749479"/>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Κάντε κλικ για να προσθέσετε κείμενο</a:t>
            </a:r>
          </a:p>
        </p:txBody>
      </p:sp>
      <p:sp>
        <p:nvSpPr>
          <p:cNvPr id="6" name="Text Placeholder 7">
            <a:extLst>
              <a:ext uri="{FF2B5EF4-FFF2-40B4-BE49-F238E27FC236}">
                <a16:creationId xmlns:a16="http://schemas.microsoft.com/office/drawing/2014/main" id="{7C72C187-9B88-8558-E9E7-CA189DF0EF33}"/>
              </a:ext>
            </a:extLst>
          </p:cNvPr>
          <p:cNvSpPr>
            <a:spLocks noGrp="1"/>
          </p:cNvSpPr>
          <p:nvPr>
            <p:ph type="body" sz="quarter" idx="12" hasCustomPrompt="1"/>
          </p:nvPr>
        </p:nvSpPr>
        <p:spPr>
          <a:xfrm>
            <a:off x="824242" y="2378035"/>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Ο2.</a:t>
            </a:r>
          </a:p>
        </p:txBody>
      </p:sp>
      <p:sp>
        <p:nvSpPr>
          <p:cNvPr id="15" name="Text Placeholder 12">
            <a:extLst>
              <a:ext uri="{FF2B5EF4-FFF2-40B4-BE49-F238E27FC236}">
                <a16:creationId xmlns:a16="http://schemas.microsoft.com/office/drawing/2014/main" id="{9366E515-A368-5E2D-8A9F-6BDBB76BC877}"/>
              </a:ext>
            </a:extLst>
          </p:cNvPr>
          <p:cNvSpPr>
            <a:spLocks noGrp="1"/>
          </p:cNvSpPr>
          <p:nvPr>
            <p:ph type="body" sz="quarter" idx="17" hasCustomPrompt="1"/>
          </p:nvPr>
        </p:nvSpPr>
        <p:spPr>
          <a:xfrm>
            <a:off x="1643379" y="2378035"/>
            <a:ext cx="5885179" cy="533400"/>
          </a:xfrm>
        </p:spPr>
        <p:txBody>
          <a:bodyPr bIns="0" anchor="b">
            <a:normAutofit/>
          </a:bodyPr>
          <a:lstStyle>
            <a:lvl1pPr marL="0" indent="0">
              <a:buNone/>
              <a:defRPr sz="2000">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Κάντε κλικ για να προσθέσετε κείμενο</a:t>
            </a:r>
          </a:p>
        </p:txBody>
      </p:sp>
      <p:sp>
        <p:nvSpPr>
          <p:cNvPr id="7" name="Text Placeholder 7">
            <a:extLst>
              <a:ext uri="{FF2B5EF4-FFF2-40B4-BE49-F238E27FC236}">
                <a16:creationId xmlns:a16="http://schemas.microsoft.com/office/drawing/2014/main" id="{1F522536-6FE3-2618-BC24-8C5188185870}"/>
              </a:ext>
            </a:extLst>
          </p:cNvPr>
          <p:cNvSpPr>
            <a:spLocks noGrp="1"/>
          </p:cNvSpPr>
          <p:nvPr>
            <p:ph type="body" sz="quarter" idx="13" hasCustomPrompt="1"/>
          </p:nvPr>
        </p:nvSpPr>
        <p:spPr>
          <a:xfrm>
            <a:off x="824242" y="3006909"/>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Ο3.</a:t>
            </a:r>
          </a:p>
        </p:txBody>
      </p:sp>
      <p:sp>
        <p:nvSpPr>
          <p:cNvPr id="16" name="Text Placeholder 12">
            <a:extLst>
              <a:ext uri="{FF2B5EF4-FFF2-40B4-BE49-F238E27FC236}">
                <a16:creationId xmlns:a16="http://schemas.microsoft.com/office/drawing/2014/main" id="{89C1155B-B06D-77D5-B3DC-9CEAEDF2D61F}"/>
              </a:ext>
            </a:extLst>
          </p:cNvPr>
          <p:cNvSpPr>
            <a:spLocks noGrp="1"/>
          </p:cNvSpPr>
          <p:nvPr>
            <p:ph type="body" sz="quarter" idx="18" hasCustomPrompt="1"/>
          </p:nvPr>
        </p:nvSpPr>
        <p:spPr>
          <a:xfrm>
            <a:off x="1643379" y="3009613"/>
            <a:ext cx="5885179" cy="533400"/>
          </a:xfrm>
        </p:spPr>
        <p:txBody>
          <a:bodyPr bIns="0" anchor="b">
            <a:normAutofit/>
          </a:bodyPr>
          <a:lstStyle>
            <a:lvl1pPr marL="0" indent="0">
              <a:buNone/>
              <a:defRPr sz="2000">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Κάντε κλικ για να προσθέσετε κείμενο</a:t>
            </a:r>
          </a:p>
        </p:txBody>
      </p:sp>
      <p:sp>
        <p:nvSpPr>
          <p:cNvPr id="9" name="Text Placeholder 7">
            <a:extLst>
              <a:ext uri="{FF2B5EF4-FFF2-40B4-BE49-F238E27FC236}">
                <a16:creationId xmlns:a16="http://schemas.microsoft.com/office/drawing/2014/main" id="{F3A36BC1-799A-6623-E5E3-1190C0C7C479}"/>
              </a:ext>
            </a:extLst>
          </p:cNvPr>
          <p:cNvSpPr>
            <a:spLocks noGrp="1"/>
          </p:cNvSpPr>
          <p:nvPr>
            <p:ph type="body" sz="quarter" idx="14" hasCustomPrompt="1"/>
          </p:nvPr>
        </p:nvSpPr>
        <p:spPr>
          <a:xfrm>
            <a:off x="824242" y="3635783"/>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Ο4.</a:t>
            </a:r>
          </a:p>
        </p:txBody>
      </p:sp>
      <p:sp>
        <p:nvSpPr>
          <p:cNvPr id="17" name="Text Placeholder 12">
            <a:extLst>
              <a:ext uri="{FF2B5EF4-FFF2-40B4-BE49-F238E27FC236}">
                <a16:creationId xmlns:a16="http://schemas.microsoft.com/office/drawing/2014/main" id="{92954362-36EF-4B42-19C7-6132A7E2A875}"/>
              </a:ext>
            </a:extLst>
          </p:cNvPr>
          <p:cNvSpPr>
            <a:spLocks noGrp="1"/>
          </p:cNvSpPr>
          <p:nvPr>
            <p:ph type="body" sz="quarter" idx="19" hasCustomPrompt="1"/>
          </p:nvPr>
        </p:nvSpPr>
        <p:spPr>
          <a:xfrm>
            <a:off x="1643379" y="3638169"/>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Κάντε κλικ για να προσθέσετε κείμενο</a:t>
            </a:r>
          </a:p>
        </p:txBody>
      </p:sp>
      <p:sp>
        <p:nvSpPr>
          <p:cNvPr id="10" name="Text Placeholder 7">
            <a:extLst>
              <a:ext uri="{FF2B5EF4-FFF2-40B4-BE49-F238E27FC236}">
                <a16:creationId xmlns:a16="http://schemas.microsoft.com/office/drawing/2014/main" id="{9EF1DED4-DCEF-D1F3-17B9-BC29651F7DE8}"/>
              </a:ext>
            </a:extLst>
          </p:cNvPr>
          <p:cNvSpPr>
            <a:spLocks noGrp="1"/>
          </p:cNvSpPr>
          <p:nvPr>
            <p:ph type="body" sz="quarter" idx="15" hasCustomPrompt="1"/>
          </p:nvPr>
        </p:nvSpPr>
        <p:spPr>
          <a:xfrm>
            <a:off x="824242" y="4264656"/>
            <a:ext cx="788639" cy="533400"/>
          </a:xfrm>
        </p:spPr>
        <p:txBody>
          <a:bodyPr lIns="0" tIns="0" rIns="0" bIns="0" anchor="ctr">
            <a:noAutofit/>
          </a:bodyPr>
          <a:lstStyle>
            <a:lvl1pPr marL="0" indent="0" algn="ctr">
              <a:lnSpc>
                <a:spcPct val="60000"/>
              </a:lnSpc>
              <a:spcBef>
                <a:spcPts val="0"/>
              </a:spcBef>
              <a:spcAft>
                <a:spcPts val="0"/>
              </a:spcAft>
              <a:buNone/>
              <a:defRPr sz="5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Ο5.</a:t>
            </a:r>
          </a:p>
        </p:txBody>
      </p:sp>
      <p:sp>
        <p:nvSpPr>
          <p:cNvPr id="20" name="Text Placeholder 12">
            <a:extLst>
              <a:ext uri="{FF2B5EF4-FFF2-40B4-BE49-F238E27FC236}">
                <a16:creationId xmlns:a16="http://schemas.microsoft.com/office/drawing/2014/main" id="{A57B871C-EE51-327F-62B1-79B005BD932C}"/>
              </a:ext>
            </a:extLst>
          </p:cNvPr>
          <p:cNvSpPr>
            <a:spLocks noGrp="1"/>
          </p:cNvSpPr>
          <p:nvPr>
            <p:ph type="body" sz="quarter" idx="20" hasCustomPrompt="1"/>
          </p:nvPr>
        </p:nvSpPr>
        <p:spPr>
          <a:xfrm>
            <a:off x="1643379" y="4269747"/>
            <a:ext cx="5885179" cy="533400"/>
          </a:xfrm>
        </p:spPr>
        <p:txBody>
          <a:bodyPr bIns="0" anchor="b">
            <a:normAutofit/>
          </a:bodyPr>
          <a:lstStyle>
            <a:lvl1pPr marL="0" indent="0">
              <a:buNone/>
              <a:defRPr sz="2400">
                <a:solidFill>
                  <a:schemeClr val="tx1"/>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Κάντε κλικ για να προσθέσετε κείμενο</a:t>
            </a:r>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100" b="0" i="0">
                <a:solidFill>
                  <a:schemeClr val="bg1"/>
                </a:solidFill>
                <a:latin typeface="+mn-lt"/>
              </a:defRPr>
            </a:lvl1pPr>
          </a:lstStyle>
          <a:p>
            <a:fld id="{3A98EE3D-8CD1-4C3F-BD1C-C98C9596463C}" type="slidenum">
              <a:rPr lang="en-US" smtClean="0"/>
              <a:pPr/>
              <a:t>‹#›</a:t>
            </a:fld>
            <a:endParaRPr lang="en-US"/>
          </a:p>
        </p:txBody>
      </p:sp>
    </p:spTree>
    <p:extLst>
      <p:ext uri="{BB962C8B-B14F-4D97-AF65-F5344CB8AC3E}">
        <p14:creationId xmlns:p14="http://schemas.microsoft.com/office/powerpoint/2010/main" val="35812268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chemeClr val="tx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CD5142E-2E7B-1488-E5DB-290186766DFD}"/>
              </a:ext>
              <a:ext uri="{C183D7F6-B498-43B3-948B-1728B52AA6E4}">
                <adec:decorative xmlns:adec="http://schemas.microsoft.com/office/drawing/2017/decorative" val="1"/>
              </a:ext>
            </a:extLst>
          </p:cNvPr>
          <p:cNvGrpSpPr/>
          <p:nvPr userDrawn="1"/>
        </p:nvGrpSpPr>
        <p:grpSpPr>
          <a:xfrm>
            <a:off x="5382569" y="2242"/>
            <a:ext cx="6806909" cy="6862481"/>
            <a:chOff x="5382569" y="2242"/>
            <a:chExt cx="6806909" cy="6862481"/>
          </a:xfrm>
        </p:grpSpPr>
        <p:pic>
          <p:nvPicPr>
            <p:cNvPr id="6" name="Graphic 5">
              <a:extLst>
                <a:ext uri="{FF2B5EF4-FFF2-40B4-BE49-F238E27FC236}">
                  <a16:creationId xmlns:a16="http://schemas.microsoft.com/office/drawing/2014/main" id="{02299C1B-36CA-1E4A-2BE2-A212B68067E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40328" y="2242"/>
              <a:ext cx="6049150" cy="6862481"/>
            </a:xfrm>
            <a:prstGeom prst="rect">
              <a:avLst/>
            </a:prstGeom>
          </p:spPr>
        </p:pic>
        <p:pic>
          <p:nvPicPr>
            <p:cNvPr id="8" name="Graphic 7">
              <a:extLst>
                <a:ext uri="{FF2B5EF4-FFF2-40B4-BE49-F238E27FC236}">
                  <a16:creationId xmlns:a16="http://schemas.microsoft.com/office/drawing/2014/main" id="{37875AA7-8584-C85D-D920-B6F36122116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0800000">
              <a:off x="5382569" y="5060315"/>
              <a:ext cx="927943" cy="1801301"/>
            </a:xfrm>
            <a:prstGeom prst="rect">
              <a:avLst/>
            </a:prstGeom>
          </p:spPr>
        </p:pic>
      </p:grpSp>
      <p:sp>
        <p:nvSpPr>
          <p:cNvPr id="2" name="Title 1"/>
          <p:cNvSpPr>
            <a:spLocks noGrp="1"/>
          </p:cNvSpPr>
          <p:nvPr>
            <p:ph type="ctrTitle" hasCustomPrompt="1"/>
          </p:nvPr>
        </p:nvSpPr>
        <p:spPr>
          <a:xfrm>
            <a:off x="6970326" y="1679216"/>
            <a:ext cx="4786877" cy="1518315"/>
          </a:xfrm>
        </p:spPr>
        <p:txBody>
          <a:bodyPr anchor="b">
            <a:normAutofit/>
          </a:bodyPr>
          <a:lstStyle>
            <a:lvl1pPr algn="l">
              <a:lnSpc>
                <a:spcPct val="90000"/>
              </a:lnSpc>
              <a:defRPr sz="6000" spc="100" baseline="0">
                <a:solidFill>
                  <a:schemeClr val="accent1"/>
                </a:solidFill>
              </a:defRPr>
            </a:lvl1pPr>
          </a:lstStyle>
          <a:p>
            <a:r>
              <a:rPr lang="el"/>
              <a:t>Προσθήκη τίτλου </a:t>
            </a:r>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a:off x="-29499" y="-2236"/>
            <a:ext cx="6814124" cy="6871095"/>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6814124"/>
              <a:gd name="connsiteY0" fmla="*/ 0 h 6897807"/>
              <a:gd name="connsiteX1" fmla="*/ 6814124 w 6814124"/>
              <a:gd name="connsiteY1" fmla="*/ 9870 h 6897807"/>
              <a:gd name="connsiteX2" fmla="*/ 6063554 w 6814124"/>
              <a:gd name="connsiteY2" fmla="*/ 2785785 h 6897807"/>
              <a:gd name="connsiteX3" fmla="*/ 5827334 w 6814124"/>
              <a:gd name="connsiteY3" fmla="*/ 2972475 h 6897807"/>
              <a:gd name="connsiteX4" fmla="*/ 5728274 w 6814124"/>
              <a:gd name="connsiteY4" fmla="*/ 2701965 h 6897807"/>
              <a:gd name="connsiteX5" fmla="*/ 5953064 w 6814124"/>
              <a:gd name="connsiteY5" fmla="*/ 1856145 h 6897807"/>
              <a:gd name="connsiteX6" fmla="*/ 5846384 w 6814124"/>
              <a:gd name="connsiteY6" fmla="*/ 1581825 h 6897807"/>
              <a:gd name="connsiteX7" fmla="*/ 5629214 w 6814124"/>
              <a:gd name="connsiteY7" fmla="*/ 1779945 h 6897807"/>
              <a:gd name="connsiteX8" fmla="*/ 4867214 w 6814124"/>
              <a:gd name="connsiteY8" fmla="*/ 4698405 h 6897807"/>
              <a:gd name="connsiteX9" fmla="*/ 4966274 w 6814124"/>
              <a:gd name="connsiteY9" fmla="*/ 4915575 h 6897807"/>
              <a:gd name="connsiteX10" fmla="*/ 5187254 w 6814124"/>
              <a:gd name="connsiteY10" fmla="*/ 4766985 h 6897807"/>
              <a:gd name="connsiteX11" fmla="*/ 5431094 w 6814124"/>
              <a:gd name="connsiteY11" fmla="*/ 3852585 h 6897807"/>
              <a:gd name="connsiteX12" fmla="*/ 5659694 w 6814124"/>
              <a:gd name="connsiteY12" fmla="*/ 3723045 h 6897807"/>
              <a:gd name="connsiteX13" fmla="*/ 5758754 w 6814124"/>
              <a:gd name="connsiteY13" fmla="*/ 3936405 h 6897807"/>
              <a:gd name="connsiteX14" fmla="*/ 5002015 w 6814124"/>
              <a:gd name="connsiteY14" fmla="*/ 6897807 h 6897807"/>
              <a:gd name="connsiteX15" fmla="*/ 973394 w 6814124"/>
              <a:gd name="connsiteY15" fmla="*/ 6886921 h 6897807"/>
              <a:gd name="connsiteX16" fmla="*/ 0 w 6814124"/>
              <a:gd name="connsiteY16" fmla="*/ 0 h 6897807"/>
              <a:gd name="connsiteX0" fmla="*/ 0 w 6814124"/>
              <a:gd name="connsiteY0" fmla="*/ 0 h 6897807"/>
              <a:gd name="connsiteX1" fmla="*/ 6814124 w 6814124"/>
              <a:gd name="connsiteY1" fmla="*/ 9870 h 6897807"/>
              <a:gd name="connsiteX2" fmla="*/ 6063554 w 6814124"/>
              <a:gd name="connsiteY2" fmla="*/ 2785785 h 6897807"/>
              <a:gd name="connsiteX3" fmla="*/ 5827334 w 6814124"/>
              <a:gd name="connsiteY3" fmla="*/ 2972475 h 6897807"/>
              <a:gd name="connsiteX4" fmla="*/ 5728274 w 6814124"/>
              <a:gd name="connsiteY4" fmla="*/ 2701965 h 6897807"/>
              <a:gd name="connsiteX5" fmla="*/ 5953064 w 6814124"/>
              <a:gd name="connsiteY5" fmla="*/ 1856145 h 6897807"/>
              <a:gd name="connsiteX6" fmla="*/ 5846384 w 6814124"/>
              <a:gd name="connsiteY6" fmla="*/ 1581825 h 6897807"/>
              <a:gd name="connsiteX7" fmla="*/ 5629214 w 6814124"/>
              <a:gd name="connsiteY7" fmla="*/ 1779945 h 6897807"/>
              <a:gd name="connsiteX8" fmla="*/ 4867214 w 6814124"/>
              <a:gd name="connsiteY8" fmla="*/ 4698405 h 6897807"/>
              <a:gd name="connsiteX9" fmla="*/ 4966274 w 6814124"/>
              <a:gd name="connsiteY9" fmla="*/ 4915575 h 6897807"/>
              <a:gd name="connsiteX10" fmla="*/ 5187254 w 6814124"/>
              <a:gd name="connsiteY10" fmla="*/ 4766985 h 6897807"/>
              <a:gd name="connsiteX11" fmla="*/ 5431094 w 6814124"/>
              <a:gd name="connsiteY11" fmla="*/ 3852585 h 6897807"/>
              <a:gd name="connsiteX12" fmla="*/ 5659694 w 6814124"/>
              <a:gd name="connsiteY12" fmla="*/ 3723045 h 6897807"/>
              <a:gd name="connsiteX13" fmla="*/ 5758754 w 6814124"/>
              <a:gd name="connsiteY13" fmla="*/ 3936405 h 6897807"/>
              <a:gd name="connsiteX14" fmla="*/ 5002015 w 6814124"/>
              <a:gd name="connsiteY14" fmla="*/ 6897807 h 6897807"/>
              <a:gd name="connsiteX15" fmla="*/ 973394 w 6814124"/>
              <a:gd name="connsiteY15" fmla="*/ 6886921 h 6897807"/>
              <a:gd name="connsiteX16" fmla="*/ 0 w 6814124"/>
              <a:gd name="connsiteY16" fmla="*/ 0 h 6897807"/>
              <a:gd name="connsiteX0" fmla="*/ 0 w 6814124"/>
              <a:gd name="connsiteY0" fmla="*/ 0 h 6887938"/>
              <a:gd name="connsiteX1" fmla="*/ 6814124 w 6814124"/>
              <a:gd name="connsiteY1" fmla="*/ 1 h 6887938"/>
              <a:gd name="connsiteX2" fmla="*/ 6063554 w 6814124"/>
              <a:gd name="connsiteY2" fmla="*/ 2775916 h 6887938"/>
              <a:gd name="connsiteX3" fmla="*/ 5827334 w 6814124"/>
              <a:gd name="connsiteY3" fmla="*/ 2962606 h 6887938"/>
              <a:gd name="connsiteX4" fmla="*/ 5728274 w 6814124"/>
              <a:gd name="connsiteY4" fmla="*/ 2692096 h 6887938"/>
              <a:gd name="connsiteX5" fmla="*/ 5953064 w 6814124"/>
              <a:gd name="connsiteY5" fmla="*/ 1846276 h 6887938"/>
              <a:gd name="connsiteX6" fmla="*/ 5846384 w 6814124"/>
              <a:gd name="connsiteY6" fmla="*/ 1571956 h 6887938"/>
              <a:gd name="connsiteX7" fmla="*/ 5629214 w 6814124"/>
              <a:gd name="connsiteY7" fmla="*/ 1770076 h 6887938"/>
              <a:gd name="connsiteX8" fmla="*/ 4867214 w 6814124"/>
              <a:gd name="connsiteY8" fmla="*/ 4688536 h 6887938"/>
              <a:gd name="connsiteX9" fmla="*/ 4966274 w 6814124"/>
              <a:gd name="connsiteY9" fmla="*/ 4905706 h 6887938"/>
              <a:gd name="connsiteX10" fmla="*/ 5187254 w 6814124"/>
              <a:gd name="connsiteY10" fmla="*/ 4757116 h 6887938"/>
              <a:gd name="connsiteX11" fmla="*/ 5431094 w 6814124"/>
              <a:gd name="connsiteY11" fmla="*/ 3842716 h 6887938"/>
              <a:gd name="connsiteX12" fmla="*/ 5659694 w 6814124"/>
              <a:gd name="connsiteY12" fmla="*/ 3713176 h 6887938"/>
              <a:gd name="connsiteX13" fmla="*/ 5758754 w 6814124"/>
              <a:gd name="connsiteY13" fmla="*/ 3926536 h 6887938"/>
              <a:gd name="connsiteX14" fmla="*/ 5002015 w 6814124"/>
              <a:gd name="connsiteY14" fmla="*/ 6887938 h 6887938"/>
              <a:gd name="connsiteX15" fmla="*/ 973394 w 6814124"/>
              <a:gd name="connsiteY15" fmla="*/ 6877052 h 6887938"/>
              <a:gd name="connsiteX16" fmla="*/ 0 w 6814124"/>
              <a:gd name="connsiteY16" fmla="*/ 0 h 6887938"/>
              <a:gd name="connsiteX0" fmla="*/ 0 w 6814124"/>
              <a:gd name="connsiteY0" fmla="*/ 0 h 6887938"/>
              <a:gd name="connsiteX1" fmla="*/ 6814124 w 6814124"/>
              <a:gd name="connsiteY1" fmla="*/ 1 h 6887938"/>
              <a:gd name="connsiteX2" fmla="*/ 6063554 w 6814124"/>
              <a:gd name="connsiteY2" fmla="*/ 2775916 h 6887938"/>
              <a:gd name="connsiteX3" fmla="*/ 5827334 w 6814124"/>
              <a:gd name="connsiteY3" fmla="*/ 2962606 h 6887938"/>
              <a:gd name="connsiteX4" fmla="*/ 5728274 w 6814124"/>
              <a:gd name="connsiteY4" fmla="*/ 2692096 h 6887938"/>
              <a:gd name="connsiteX5" fmla="*/ 5953064 w 6814124"/>
              <a:gd name="connsiteY5" fmla="*/ 1846276 h 6887938"/>
              <a:gd name="connsiteX6" fmla="*/ 5846384 w 6814124"/>
              <a:gd name="connsiteY6" fmla="*/ 1571956 h 6887938"/>
              <a:gd name="connsiteX7" fmla="*/ 5629214 w 6814124"/>
              <a:gd name="connsiteY7" fmla="*/ 1770076 h 6887938"/>
              <a:gd name="connsiteX8" fmla="*/ 4867214 w 6814124"/>
              <a:gd name="connsiteY8" fmla="*/ 4688536 h 6887938"/>
              <a:gd name="connsiteX9" fmla="*/ 4966274 w 6814124"/>
              <a:gd name="connsiteY9" fmla="*/ 4905706 h 6887938"/>
              <a:gd name="connsiteX10" fmla="*/ 5187254 w 6814124"/>
              <a:gd name="connsiteY10" fmla="*/ 4757116 h 6887938"/>
              <a:gd name="connsiteX11" fmla="*/ 5431094 w 6814124"/>
              <a:gd name="connsiteY11" fmla="*/ 3842716 h 6887938"/>
              <a:gd name="connsiteX12" fmla="*/ 5659694 w 6814124"/>
              <a:gd name="connsiteY12" fmla="*/ 3713176 h 6887938"/>
              <a:gd name="connsiteX13" fmla="*/ 5758754 w 6814124"/>
              <a:gd name="connsiteY13" fmla="*/ 3926536 h 6887938"/>
              <a:gd name="connsiteX14" fmla="*/ 5002015 w 6814124"/>
              <a:gd name="connsiteY14" fmla="*/ 6887938 h 6887938"/>
              <a:gd name="connsiteX15" fmla="*/ 0 w 6814124"/>
              <a:gd name="connsiteY15" fmla="*/ 6877052 h 6887938"/>
              <a:gd name="connsiteX16" fmla="*/ 0 w 6814124"/>
              <a:gd name="connsiteY16" fmla="*/ 0 h 6887938"/>
              <a:gd name="connsiteX0" fmla="*/ 0 w 6814124"/>
              <a:gd name="connsiteY0" fmla="*/ 0 h 6896790"/>
              <a:gd name="connsiteX1" fmla="*/ 6814124 w 6814124"/>
              <a:gd name="connsiteY1" fmla="*/ 1 h 6896790"/>
              <a:gd name="connsiteX2" fmla="*/ 6063554 w 6814124"/>
              <a:gd name="connsiteY2" fmla="*/ 2775916 h 6896790"/>
              <a:gd name="connsiteX3" fmla="*/ 5827334 w 6814124"/>
              <a:gd name="connsiteY3" fmla="*/ 2962606 h 6896790"/>
              <a:gd name="connsiteX4" fmla="*/ 5728274 w 6814124"/>
              <a:gd name="connsiteY4" fmla="*/ 2692096 h 6896790"/>
              <a:gd name="connsiteX5" fmla="*/ 5953064 w 6814124"/>
              <a:gd name="connsiteY5" fmla="*/ 1846276 h 6896790"/>
              <a:gd name="connsiteX6" fmla="*/ 5846384 w 6814124"/>
              <a:gd name="connsiteY6" fmla="*/ 1571956 h 6896790"/>
              <a:gd name="connsiteX7" fmla="*/ 5629214 w 6814124"/>
              <a:gd name="connsiteY7" fmla="*/ 1770076 h 6896790"/>
              <a:gd name="connsiteX8" fmla="*/ 4867214 w 6814124"/>
              <a:gd name="connsiteY8" fmla="*/ 4688536 h 6896790"/>
              <a:gd name="connsiteX9" fmla="*/ 4966274 w 6814124"/>
              <a:gd name="connsiteY9" fmla="*/ 4905706 h 6896790"/>
              <a:gd name="connsiteX10" fmla="*/ 5187254 w 6814124"/>
              <a:gd name="connsiteY10" fmla="*/ 4757116 h 6896790"/>
              <a:gd name="connsiteX11" fmla="*/ 5431094 w 6814124"/>
              <a:gd name="connsiteY11" fmla="*/ 3842716 h 6896790"/>
              <a:gd name="connsiteX12" fmla="*/ 5659694 w 6814124"/>
              <a:gd name="connsiteY12" fmla="*/ 3713176 h 6896790"/>
              <a:gd name="connsiteX13" fmla="*/ 5758754 w 6814124"/>
              <a:gd name="connsiteY13" fmla="*/ 3926536 h 6896790"/>
              <a:gd name="connsiteX14" fmla="*/ 5002015 w 6814124"/>
              <a:gd name="connsiteY14" fmla="*/ 6887938 h 6896790"/>
              <a:gd name="connsiteX15" fmla="*/ 0 w 6814124"/>
              <a:gd name="connsiteY15" fmla="*/ 6896790 h 6896790"/>
              <a:gd name="connsiteX16" fmla="*/ 0 w 6814124"/>
              <a:gd name="connsiteY16" fmla="*/ 0 h 6896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14124" h="6896790">
                <a:moveTo>
                  <a:pt x="0" y="0"/>
                </a:moveTo>
                <a:lnTo>
                  <a:pt x="6814124" y="1"/>
                </a:lnTo>
                <a:lnTo>
                  <a:pt x="6063554" y="2775916"/>
                </a:lnTo>
                <a:cubicBezTo>
                  <a:pt x="6030534" y="2883866"/>
                  <a:pt x="5993704" y="2976576"/>
                  <a:pt x="5827334" y="2962606"/>
                </a:cubicBezTo>
                <a:cubicBezTo>
                  <a:pt x="5641914" y="2845766"/>
                  <a:pt x="5734624" y="2747976"/>
                  <a:pt x="5728274" y="2692096"/>
                </a:cubicBezTo>
                <a:cubicBezTo>
                  <a:pt x="5818444" y="2355546"/>
                  <a:pt x="5878134" y="2121866"/>
                  <a:pt x="5953064" y="1846276"/>
                </a:cubicBezTo>
                <a:cubicBezTo>
                  <a:pt x="5994974" y="1687526"/>
                  <a:pt x="5969574" y="1615136"/>
                  <a:pt x="5846384" y="1571956"/>
                </a:cubicBezTo>
                <a:cubicBezTo>
                  <a:pt x="5711764" y="1563066"/>
                  <a:pt x="5672394" y="1597356"/>
                  <a:pt x="5629214" y="1770076"/>
                </a:cubicBezTo>
                <a:cubicBezTo>
                  <a:pt x="5644454" y="1858976"/>
                  <a:pt x="4851974" y="4599636"/>
                  <a:pt x="4867214" y="4688536"/>
                </a:cubicBezTo>
                <a:cubicBezTo>
                  <a:pt x="4832289" y="4824426"/>
                  <a:pt x="4898964" y="4880306"/>
                  <a:pt x="4966274" y="4905706"/>
                </a:cubicBezTo>
                <a:cubicBezTo>
                  <a:pt x="5075494" y="4904436"/>
                  <a:pt x="5132009" y="4917136"/>
                  <a:pt x="5187254" y="4757116"/>
                </a:cubicBezTo>
                <a:lnTo>
                  <a:pt x="5431094" y="3842716"/>
                </a:lnTo>
                <a:cubicBezTo>
                  <a:pt x="5455224" y="3756356"/>
                  <a:pt x="5528884" y="3692856"/>
                  <a:pt x="5659694" y="3713176"/>
                </a:cubicBezTo>
                <a:cubicBezTo>
                  <a:pt x="5803204" y="3791916"/>
                  <a:pt x="5756214" y="3882086"/>
                  <a:pt x="5758754" y="3926536"/>
                </a:cubicBezTo>
                <a:lnTo>
                  <a:pt x="5002015" y="6887938"/>
                </a:lnTo>
                <a:lnTo>
                  <a:pt x="0" y="6896790"/>
                </a:lnTo>
                <a:lnTo>
                  <a:pt x="0" y="0"/>
                </a:lnTo>
                <a:close/>
              </a:path>
            </a:pathLst>
          </a:custGeom>
          <a:solidFill>
            <a:schemeClr val="bg2"/>
          </a:solidFill>
          <a:ln>
            <a:noFill/>
          </a:ln>
        </p:spPr>
        <p:txBody>
          <a:bodyPr anchor="ctr"/>
          <a:lstStyle>
            <a:lvl1pPr algn="ctr">
              <a:defRPr baseline="-25000"/>
            </a:lvl1pPr>
          </a:lstStyle>
          <a:p>
            <a:endParaRPr lang="en-US"/>
          </a:p>
        </p:txBody>
      </p:sp>
      <p:sp>
        <p:nvSpPr>
          <p:cNvPr id="7" name="Text Placeholder 6">
            <a:extLst>
              <a:ext uri="{FF2B5EF4-FFF2-40B4-BE49-F238E27FC236}">
                <a16:creationId xmlns:a16="http://schemas.microsoft.com/office/drawing/2014/main" id="{E1A56017-320A-546E-A749-7145642CB967}"/>
              </a:ext>
            </a:extLst>
          </p:cNvPr>
          <p:cNvSpPr>
            <a:spLocks noGrp="1"/>
          </p:cNvSpPr>
          <p:nvPr>
            <p:ph type="body" sz="quarter" idx="12" hasCustomPrompt="1"/>
          </p:nvPr>
        </p:nvSpPr>
        <p:spPr>
          <a:xfrm>
            <a:off x="6970326" y="3748958"/>
            <a:ext cx="4786878" cy="2258013"/>
          </a:xfrm>
        </p:spPr>
        <p:txBody>
          <a:bodyPr lIns="91440" tIns="0">
            <a:normAutofit/>
          </a:bodyPr>
          <a:lstStyle>
            <a:lvl1pPr marL="0" indent="0">
              <a:spcBef>
                <a:spcPts val="0"/>
              </a:spcBef>
              <a:spcAft>
                <a:spcPts val="0"/>
              </a:spcAft>
              <a:buFont typeface="Courier New" panose="02070309020205020404" pitchFamily="49" charset="0"/>
              <a:buNone/>
              <a:defRPr sz="1600">
                <a:solidFill>
                  <a:schemeClr val="bg1"/>
                </a:solidFill>
              </a:defRPr>
            </a:lvl1pPr>
            <a:lvl2pPr marL="274320" indent="-274320">
              <a:buFont typeface="Courier New" panose="02070309020205020404" pitchFamily="49" charset="0"/>
              <a:buChar char="o"/>
              <a:defRPr sz="1200">
                <a:solidFill>
                  <a:schemeClr val="bg1"/>
                </a:solidFill>
              </a:defRPr>
            </a:lvl2pPr>
            <a:lvl3pPr marL="274320" indent="-274320">
              <a:buFont typeface="Courier New" panose="02070309020205020404" pitchFamily="49" charset="0"/>
              <a:buChar char="o"/>
              <a:defRPr sz="1050">
                <a:solidFill>
                  <a:schemeClr val="bg1"/>
                </a:solidFill>
              </a:defRPr>
            </a:lvl3pPr>
            <a:lvl4pPr marL="274320" indent="-274320">
              <a:buFont typeface="Courier New" panose="02070309020205020404" pitchFamily="49" charset="0"/>
              <a:buChar char="o"/>
              <a:defRPr sz="1050">
                <a:solidFill>
                  <a:schemeClr val="bg1"/>
                </a:solidFill>
              </a:defRPr>
            </a:lvl4pPr>
            <a:lvl5pPr marL="274320" indent="-274320">
              <a:buFont typeface="Courier New" panose="02070309020205020404" pitchFamily="49" charset="0"/>
              <a:buChar char="o"/>
              <a:defRPr sz="1050">
                <a:solidFill>
                  <a:schemeClr val="bg1"/>
                </a:solidFill>
              </a:defRPr>
            </a:lvl5pPr>
          </a:lstStyle>
          <a:p>
            <a:pPr lvl="0"/>
            <a:r>
              <a:rPr lang="el"/>
              <a:t>Κάντε κλικ για να προσθέσετε κείμενο</a:t>
            </a:r>
          </a:p>
        </p:txBody>
      </p:sp>
    </p:spTree>
    <p:extLst>
      <p:ext uri="{BB962C8B-B14F-4D97-AF65-F5344CB8AC3E}">
        <p14:creationId xmlns:p14="http://schemas.microsoft.com/office/powerpoint/2010/main" val="462742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Calibri Light"/>
                <a:cs typeface="Calibri Light"/>
              </a:defRPr>
            </a:lvl1pPr>
          </a:lstStyle>
          <a:p>
            <a:endParaRPr/>
          </a:p>
        </p:txBody>
      </p:sp>
      <p:sp>
        <p:nvSpPr>
          <p:cNvPr id="3" name="Holder 3"/>
          <p:cNvSpPr>
            <a:spLocks noGrp="1"/>
          </p:cNvSpPr>
          <p:nvPr>
            <p:ph type="body" idx="1"/>
          </p:nvPr>
        </p:nvSpPr>
        <p:spPr/>
        <p:txBody>
          <a:bodyPr lIns="0" tIns="0" rIns="0" bIns="0"/>
          <a:lstStyle>
            <a:lvl1pPr>
              <a:defRPr sz="2400" b="1" i="0">
                <a:solidFill>
                  <a:schemeClr val="tx1"/>
                </a:solidFill>
                <a:latin typeface="Calibri"/>
                <a:cs typeface="Calibri"/>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6" name="Holder 6"/>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38100">
              <a:lnSpc>
                <a:spcPts val="1240"/>
              </a:lnSpc>
            </a:pPr>
            <a:fld id="{81D60167-4931-47E6-BA6A-407CBD079E47}" type="slidenum">
              <a:rPr spc="-25" dirty="0"/>
              <a:t>‹#›</a:t>
            </a:fld>
            <a:endParaRPr spc="-25"/>
          </a:p>
        </p:txBody>
      </p:sp>
    </p:spTree>
    <p:extLst>
      <p:ext uri="{BB962C8B-B14F-4D97-AF65-F5344CB8AC3E}">
        <p14:creationId xmlns:p14="http://schemas.microsoft.com/office/powerpoint/2010/main" val="3709034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100" b="0" i="0">
                <a:solidFill>
                  <a:schemeClr val="bg1"/>
                </a:solidFill>
                <a:latin typeface="+mn-lt"/>
              </a:defRPr>
            </a:lvl1pPr>
          </a:lstStyle>
          <a:p>
            <a:fld id="{3A98EE3D-8CD1-4C3F-BD1C-C98C9596463C}" type="slidenum">
              <a:rPr lang="en-US" smtClean="0"/>
              <a:pPr/>
              <a:t>‹#›</a:t>
            </a:fld>
            <a:endParaRPr lang="en-US"/>
          </a:p>
        </p:txBody>
      </p:sp>
      <p:sp>
        <p:nvSpPr>
          <p:cNvPr id="3" name="Title 1">
            <a:extLst>
              <a:ext uri="{FF2B5EF4-FFF2-40B4-BE49-F238E27FC236}">
                <a16:creationId xmlns:a16="http://schemas.microsoft.com/office/drawing/2014/main" id="{B7EC4C7D-9F32-3DD5-0898-0A64AB3E48C2}"/>
              </a:ext>
            </a:extLst>
          </p:cNvPr>
          <p:cNvSpPr>
            <a:spLocks noGrp="1"/>
          </p:cNvSpPr>
          <p:nvPr>
            <p:ph type="ctrTitle" hasCustomPrompt="1"/>
          </p:nvPr>
        </p:nvSpPr>
        <p:spPr>
          <a:xfrm>
            <a:off x="796322" y="320040"/>
            <a:ext cx="6732237" cy="1017147"/>
          </a:xfrm>
        </p:spPr>
        <p:txBody>
          <a:bodyPr anchor="b">
            <a:noAutofit/>
          </a:bodyPr>
          <a:lstStyle>
            <a:lvl1pPr algn="l">
              <a:lnSpc>
                <a:spcPct val="90000"/>
              </a:lnSpc>
              <a:defRPr sz="3600" spc="100" baseline="0">
                <a:solidFill>
                  <a:schemeClr val="tx1"/>
                </a:solidFill>
              </a:defRPr>
            </a:lvl1pPr>
          </a:lstStyle>
          <a:p>
            <a:r>
              <a:rPr lang="el"/>
              <a:t>Προσθέστε τίτλο εδώ</a:t>
            </a:r>
          </a:p>
        </p:txBody>
      </p:sp>
      <p:sp>
        <p:nvSpPr>
          <p:cNvPr id="4" name="Text Placeholder 7">
            <a:extLst>
              <a:ext uri="{FF2B5EF4-FFF2-40B4-BE49-F238E27FC236}">
                <a16:creationId xmlns:a16="http://schemas.microsoft.com/office/drawing/2014/main" id="{3CD56122-AE93-63D3-9B51-14AA353EC027}"/>
              </a:ext>
            </a:extLst>
          </p:cNvPr>
          <p:cNvSpPr>
            <a:spLocks noGrp="1"/>
          </p:cNvSpPr>
          <p:nvPr>
            <p:ph type="body" sz="quarter" idx="10" hasCustomPrompt="1"/>
          </p:nvPr>
        </p:nvSpPr>
        <p:spPr>
          <a:xfrm>
            <a:off x="824242" y="1749479"/>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Ο1.</a:t>
            </a:r>
          </a:p>
        </p:txBody>
      </p:sp>
      <p:sp>
        <p:nvSpPr>
          <p:cNvPr id="5" name="Text Placeholder 12">
            <a:extLst>
              <a:ext uri="{FF2B5EF4-FFF2-40B4-BE49-F238E27FC236}">
                <a16:creationId xmlns:a16="http://schemas.microsoft.com/office/drawing/2014/main" id="{80B457C0-C5F0-38B3-A5A4-4CF83DA5DCA9}"/>
              </a:ext>
            </a:extLst>
          </p:cNvPr>
          <p:cNvSpPr>
            <a:spLocks noGrp="1"/>
          </p:cNvSpPr>
          <p:nvPr>
            <p:ph type="body" sz="quarter" idx="16" hasCustomPrompt="1"/>
          </p:nvPr>
        </p:nvSpPr>
        <p:spPr>
          <a:xfrm>
            <a:off x="1643379" y="1749479"/>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Κάντε κλικ για να προσθέσετε κείμενο</a:t>
            </a:r>
          </a:p>
        </p:txBody>
      </p:sp>
      <p:sp>
        <p:nvSpPr>
          <p:cNvPr id="18" name="Text Placeholder 7">
            <a:extLst>
              <a:ext uri="{FF2B5EF4-FFF2-40B4-BE49-F238E27FC236}">
                <a16:creationId xmlns:a16="http://schemas.microsoft.com/office/drawing/2014/main" id="{A608DDE2-7690-8BBF-1E41-BF40F26AF191}"/>
              </a:ext>
            </a:extLst>
          </p:cNvPr>
          <p:cNvSpPr>
            <a:spLocks noGrp="1"/>
          </p:cNvSpPr>
          <p:nvPr>
            <p:ph type="body" sz="quarter" idx="13" hasCustomPrompt="1"/>
          </p:nvPr>
        </p:nvSpPr>
        <p:spPr>
          <a:xfrm>
            <a:off x="824242" y="3006909"/>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Ο3.</a:t>
            </a:r>
          </a:p>
        </p:txBody>
      </p:sp>
      <p:sp>
        <p:nvSpPr>
          <p:cNvPr id="19" name="Text Placeholder 12">
            <a:extLst>
              <a:ext uri="{FF2B5EF4-FFF2-40B4-BE49-F238E27FC236}">
                <a16:creationId xmlns:a16="http://schemas.microsoft.com/office/drawing/2014/main" id="{4A70176D-1CA9-F362-DA0D-140ADC80AB78}"/>
              </a:ext>
            </a:extLst>
          </p:cNvPr>
          <p:cNvSpPr>
            <a:spLocks noGrp="1"/>
          </p:cNvSpPr>
          <p:nvPr>
            <p:ph type="body" sz="quarter" idx="18" hasCustomPrompt="1"/>
          </p:nvPr>
        </p:nvSpPr>
        <p:spPr>
          <a:xfrm>
            <a:off x="1643379" y="3009613"/>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Κάντε κλικ για να προσθέσετε κείμενο</a:t>
            </a:r>
          </a:p>
        </p:txBody>
      </p:sp>
      <p:sp>
        <p:nvSpPr>
          <p:cNvPr id="25" name="Text Placeholder 7">
            <a:extLst>
              <a:ext uri="{FF2B5EF4-FFF2-40B4-BE49-F238E27FC236}">
                <a16:creationId xmlns:a16="http://schemas.microsoft.com/office/drawing/2014/main" id="{0B557568-DAFA-B892-D220-F9088C6909A3}"/>
              </a:ext>
            </a:extLst>
          </p:cNvPr>
          <p:cNvSpPr>
            <a:spLocks noGrp="1"/>
          </p:cNvSpPr>
          <p:nvPr>
            <p:ph type="body" sz="quarter" idx="14" hasCustomPrompt="1"/>
          </p:nvPr>
        </p:nvSpPr>
        <p:spPr>
          <a:xfrm>
            <a:off x="824242" y="3635783"/>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Ο4.</a:t>
            </a:r>
          </a:p>
        </p:txBody>
      </p:sp>
      <p:sp>
        <p:nvSpPr>
          <p:cNvPr id="26" name="Text Placeholder 12">
            <a:extLst>
              <a:ext uri="{FF2B5EF4-FFF2-40B4-BE49-F238E27FC236}">
                <a16:creationId xmlns:a16="http://schemas.microsoft.com/office/drawing/2014/main" id="{5920ECF3-A4B7-A9A1-C23F-56EDD775AC7B}"/>
              </a:ext>
            </a:extLst>
          </p:cNvPr>
          <p:cNvSpPr>
            <a:spLocks noGrp="1"/>
          </p:cNvSpPr>
          <p:nvPr>
            <p:ph type="body" sz="quarter" idx="19" hasCustomPrompt="1"/>
          </p:nvPr>
        </p:nvSpPr>
        <p:spPr>
          <a:xfrm>
            <a:off x="1643379" y="3638169"/>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Κάντε κλικ για να προσθέσετε κείμενο</a:t>
            </a:r>
          </a:p>
        </p:txBody>
      </p:sp>
      <p:sp>
        <p:nvSpPr>
          <p:cNvPr id="27" name="Text Placeholder 7">
            <a:extLst>
              <a:ext uri="{FF2B5EF4-FFF2-40B4-BE49-F238E27FC236}">
                <a16:creationId xmlns:a16="http://schemas.microsoft.com/office/drawing/2014/main" id="{0A92B7FF-F522-FFD6-3A37-5C7F5CB3AE4D}"/>
              </a:ext>
            </a:extLst>
          </p:cNvPr>
          <p:cNvSpPr>
            <a:spLocks noGrp="1"/>
          </p:cNvSpPr>
          <p:nvPr>
            <p:ph type="body" sz="quarter" idx="15" hasCustomPrompt="1"/>
          </p:nvPr>
        </p:nvSpPr>
        <p:spPr>
          <a:xfrm>
            <a:off x="824242" y="4264656"/>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Ο5.</a:t>
            </a:r>
          </a:p>
        </p:txBody>
      </p:sp>
      <p:sp>
        <p:nvSpPr>
          <p:cNvPr id="28" name="Text Placeholder 12">
            <a:extLst>
              <a:ext uri="{FF2B5EF4-FFF2-40B4-BE49-F238E27FC236}">
                <a16:creationId xmlns:a16="http://schemas.microsoft.com/office/drawing/2014/main" id="{718010FC-71DC-C4A0-BBE6-35E03F05FE2E}"/>
              </a:ext>
            </a:extLst>
          </p:cNvPr>
          <p:cNvSpPr>
            <a:spLocks noGrp="1"/>
          </p:cNvSpPr>
          <p:nvPr>
            <p:ph type="body" sz="quarter" idx="20" hasCustomPrompt="1"/>
          </p:nvPr>
        </p:nvSpPr>
        <p:spPr>
          <a:xfrm>
            <a:off x="1643379" y="4269747"/>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Κάντε κλικ για να προσθέσετε κείμενο</a:t>
            </a:r>
          </a:p>
        </p:txBody>
      </p:sp>
      <p:sp>
        <p:nvSpPr>
          <p:cNvPr id="29" name="Text Placeholder 7">
            <a:extLst>
              <a:ext uri="{FF2B5EF4-FFF2-40B4-BE49-F238E27FC236}">
                <a16:creationId xmlns:a16="http://schemas.microsoft.com/office/drawing/2014/main" id="{2512EE29-359B-8558-2A40-DB8D4D256652}"/>
              </a:ext>
            </a:extLst>
          </p:cNvPr>
          <p:cNvSpPr>
            <a:spLocks noGrp="1"/>
          </p:cNvSpPr>
          <p:nvPr>
            <p:ph type="body" sz="quarter" idx="12" hasCustomPrompt="1"/>
          </p:nvPr>
        </p:nvSpPr>
        <p:spPr>
          <a:xfrm>
            <a:off x="824242" y="2378035"/>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Ο2.</a:t>
            </a:r>
          </a:p>
        </p:txBody>
      </p:sp>
      <p:sp>
        <p:nvSpPr>
          <p:cNvPr id="30" name="Text Placeholder 12">
            <a:extLst>
              <a:ext uri="{FF2B5EF4-FFF2-40B4-BE49-F238E27FC236}">
                <a16:creationId xmlns:a16="http://schemas.microsoft.com/office/drawing/2014/main" id="{70CCBBEB-A224-6D89-748B-8053ED48B25A}"/>
              </a:ext>
            </a:extLst>
          </p:cNvPr>
          <p:cNvSpPr>
            <a:spLocks noGrp="1"/>
          </p:cNvSpPr>
          <p:nvPr>
            <p:ph type="body" sz="quarter" idx="17" hasCustomPrompt="1"/>
          </p:nvPr>
        </p:nvSpPr>
        <p:spPr>
          <a:xfrm>
            <a:off x="1643379" y="2378035"/>
            <a:ext cx="5885179" cy="533400"/>
          </a:xfrm>
        </p:spPr>
        <p:txBody>
          <a:bodyPr bIns="0" anchor="b">
            <a:normAutofit/>
          </a:bodyPr>
          <a:lstStyle>
            <a:lvl1pPr marL="0" indent="0">
              <a:buNone/>
              <a:defRPr sz="2000">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Κάντε κλικ για να προσθέσετε κείμενο</a:t>
            </a:r>
          </a:p>
        </p:txBody>
      </p:sp>
    </p:spTree>
    <p:extLst>
      <p:ext uri="{BB962C8B-B14F-4D97-AF65-F5344CB8AC3E}">
        <p14:creationId xmlns:p14="http://schemas.microsoft.com/office/powerpoint/2010/main" val="2473709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350217" y="687945"/>
            <a:ext cx="4786877" cy="1518315"/>
          </a:xfrm>
        </p:spPr>
        <p:txBody>
          <a:bodyPr anchor="b">
            <a:normAutofit/>
          </a:bodyPr>
          <a:lstStyle>
            <a:lvl1pPr algn="l">
              <a:lnSpc>
                <a:spcPct val="90000"/>
              </a:lnSpc>
              <a:defRPr sz="3600" spc="100" baseline="0">
                <a:solidFill>
                  <a:schemeClr val="bg1"/>
                </a:solidFill>
              </a:defRPr>
            </a:lvl1pPr>
          </a:lstStyle>
          <a:p>
            <a:r>
              <a:rPr lang="el"/>
              <a:t>Προσθέστε τίτλο εδώ</a:t>
            </a:r>
          </a:p>
        </p:txBody>
      </p:sp>
      <p:sp>
        <p:nvSpPr>
          <p:cNvPr id="3" name="Subtitle 2"/>
          <p:cNvSpPr>
            <a:spLocks noGrp="1"/>
          </p:cNvSpPr>
          <p:nvPr>
            <p:ph type="subTitle" idx="1" hasCustomPrompt="1"/>
          </p:nvPr>
        </p:nvSpPr>
        <p:spPr>
          <a:xfrm>
            <a:off x="1350217" y="2449950"/>
            <a:ext cx="4786877" cy="763899"/>
          </a:xfrm>
        </p:spPr>
        <p:txBody>
          <a:bodyPr lIns="91440" tIns="91440" rIns="91440" bIns="0">
            <a:normAutofit/>
          </a:bodyPr>
          <a:lstStyle>
            <a:lvl1pPr marL="0" indent="0" algn="l">
              <a:spcBef>
                <a:spcPts val="0"/>
              </a:spcBef>
              <a:spcAft>
                <a:spcPts val="0"/>
              </a:spcAft>
              <a:buNone/>
              <a:defRPr sz="2400" cap="none" spc="0" baseline="0">
                <a:solidFill>
                  <a:schemeClr val="accent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l"/>
              <a:t>Προσθέστε υπότιτλους εδώ</a:t>
            </a:r>
          </a:p>
        </p:txBody>
      </p:sp>
      <p:sp>
        <p:nvSpPr>
          <p:cNvPr id="7" name="Text Placeholder 6">
            <a:extLst>
              <a:ext uri="{FF2B5EF4-FFF2-40B4-BE49-F238E27FC236}">
                <a16:creationId xmlns:a16="http://schemas.microsoft.com/office/drawing/2014/main" id="{E1A56017-320A-546E-A749-7145642CB967}"/>
              </a:ext>
            </a:extLst>
          </p:cNvPr>
          <p:cNvSpPr>
            <a:spLocks noGrp="1"/>
          </p:cNvSpPr>
          <p:nvPr>
            <p:ph type="body" sz="quarter" idx="12" hasCustomPrompt="1"/>
          </p:nvPr>
        </p:nvSpPr>
        <p:spPr>
          <a:xfrm>
            <a:off x="1350217" y="3357854"/>
            <a:ext cx="2699066" cy="2569866"/>
          </a:xfrm>
        </p:spPr>
        <p:txBody>
          <a:bodyPr lIns="91440" tIns="0">
            <a:normAutofit/>
          </a:bodyPr>
          <a:lstStyle>
            <a:lvl1pPr marL="274320" indent="-274320">
              <a:spcAft>
                <a:spcPts val="600"/>
              </a:spcAft>
              <a:buFont typeface="Courier New" panose="02070309020205020404" pitchFamily="49" charset="0"/>
              <a:buChar char="o"/>
              <a:defRPr sz="1400">
                <a:solidFill>
                  <a:schemeClr val="bg1"/>
                </a:solidFill>
              </a:defRPr>
            </a:lvl1pPr>
            <a:lvl2pPr marL="384048" indent="-274320">
              <a:buFont typeface="Courier New" panose="02070309020205020404" pitchFamily="49" charset="0"/>
              <a:buChar char="o"/>
              <a:defRPr sz="1200">
                <a:solidFill>
                  <a:schemeClr val="bg1"/>
                </a:solidFill>
              </a:defRPr>
            </a:lvl2pPr>
            <a:lvl3pPr marL="566928" indent="-274320">
              <a:buFont typeface="Courier New" panose="02070309020205020404" pitchFamily="49" charset="0"/>
              <a:buChar char="o"/>
              <a:defRPr sz="1050">
                <a:solidFill>
                  <a:schemeClr val="bg1"/>
                </a:solidFill>
              </a:defRPr>
            </a:lvl3pPr>
            <a:lvl4pPr marL="274320" indent="-274320">
              <a:buFont typeface="Courier New" panose="02070309020205020404" pitchFamily="49" charset="0"/>
              <a:buChar char="o"/>
              <a:defRPr sz="1050">
                <a:solidFill>
                  <a:schemeClr val="bg1"/>
                </a:solidFill>
              </a:defRPr>
            </a:lvl4pPr>
            <a:lvl5pPr marL="274320" indent="-274320">
              <a:buFont typeface="Courier New" panose="02070309020205020404" pitchFamily="49" charset="0"/>
              <a:buChar char="o"/>
              <a:defRPr sz="1050">
                <a:solidFill>
                  <a:schemeClr val="bg1"/>
                </a:solidFill>
              </a:defRPr>
            </a:lvl5pPr>
          </a:lstStyle>
          <a:p>
            <a:pPr lvl="0"/>
            <a:r>
              <a:rPr lang="el"/>
              <a:t>Κάντε κλικ για να προσθέσετε κείμενο</a:t>
            </a:r>
          </a:p>
          <a:p>
            <a:pPr lvl="1"/>
            <a:r>
              <a:rPr lang="el"/>
              <a:t>Δεύτερο επίπεδο</a:t>
            </a:r>
          </a:p>
          <a:p>
            <a:pPr lvl="2"/>
            <a:r>
              <a:rPr lang="el"/>
              <a:t>Τρίτο επίπεδο</a:t>
            </a:r>
          </a:p>
          <a:p>
            <a:pPr lvl="0"/>
            <a:endParaRPr lang="en-US"/>
          </a:p>
        </p:txBody>
      </p:sp>
      <p:sp>
        <p:nvSpPr>
          <p:cNvPr id="4" name="Slide Number Placeholder 3">
            <a:extLst>
              <a:ext uri="{FF2B5EF4-FFF2-40B4-BE49-F238E27FC236}">
                <a16:creationId xmlns:a16="http://schemas.microsoft.com/office/drawing/2014/main" id="{7F07A71D-DEA4-A6AA-76B3-9259182C8644}"/>
              </a:ext>
            </a:extLst>
          </p:cNvPr>
          <p:cNvSpPr>
            <a:spLocks noGrp="1"/>
          </p:cNvSpPr>
          <p:nvPr>
            <p:ph type="sldNum" sz="quarter" idx="13"/>
          </p:nvPr>
        </p:nvSpPr>
        <p:spPr/>
        <p:txBody>
          <a:bodyPr/>
          <a:lstStyle>
            <a:lvl1pPr>
              <a:defRPr>
                <a:solidFill>
                  <a:schemeClr val="bg1"/>
                </a:solidFill>
              </a:defRPr>
            </a:lvl1pPr>
          </a:lstStyle>
          <a:p>
            <a:fld id="{3A98EE3D-8CD1-4C3F-BD1C-C98C9596463C}" type="slidenum">
              <a:rPr lang="en-US" smtClean="0"/>
              <a:pPr/>
              <a:t>‹#›</a:t>
            </a:fld>
            <a:endParaRPr lang="en-US"/>
          </a:p>
        </p:txBody>
      </p:sp>
    </p:spTree>
    <p:extLst>
      <p:ext uri="{BB962C8B-B14F-4D97-AF65-F5344CB8AC3E}">
        <p14:creationId xmlns:p14="http://schemas.microsoft.com/office/powerpoint/2010/main" val="603767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96322" y="320040"/>
            <a:ext cx="6732237" cy="1524000"/>
          </a:xfrm>
        </p:spPr>
        <p:txBody>
          <a:bodyPr anchor="b">
            <a:normAutofit/>
          </a:bodyPr>
          <a:lstStyle>
            <a:lvl1pPr algn="l">
              <a:lnSpc>
                <a:spcPct val="90000"/>
              </a:lnSpc>
              <a:defRPr sz="3600" spc="100" baseline="0">
                <a:solidFill>
                  <a:schemeClr val="tx1"/>
                </a:solidFill>
              </a:defRPr>
            </a:lvl1pPr>
          </a:lstStyle>
          <a:p>
            <a:r>
              <a:rPr lang="el"/>
              <a:t>Προσθέστε τίτλο εδώ</a:t>
            </a:r>
          </a:p>
        </p:txBody>
      </p:sp>
      <p:sp>
        <p:nvSpPr>
          <p:cNvPr id="4" name="Content Placeholder 3">
            <a:extLst>
              <a:ext uri="{FF2B5EF4-FFF2-40B4-BE49-F238E27FC236}">
                <a16:creationId xmlns:a16="http://schemas.microsoft.com/office/drawing/2014/main" id="{B3EF88AD-4B54-9DC5-D315-825BE9FCEEF4}"/>
              </a:ext>
            </a:extLst>
          </p:cNvPr>
          <p:cNvSpPr>
            <a:spLocks noGrp="1"/>
          </p:cNvSpPr>
          <p:nvPr>
            <p:ph sz="quarter" idx="17"/>
          </p:nvPr>
        </p:nvSpPr>
        <p:spPr>
          <a:xfrm>
            <a:off x="796322" y="2252076"/>
            <a:ext cx="5797550" cy="3051762"/>
          </a:xfrm>
        </p:spPr>
        <p:txBody>
          <a:bodyPr>
            <a:normAutofit/>
          </a:bodyPr>
          <a:lstStyle>
            <a:lvl1pPr>
              <a:defRPr sz="1400"/>
            </a:lvl1pPr>
            <a:lvl2pPr>
              <a:defRPr sz="1400"/>
            </a:lvl2pPr>
            <a:lvl3pPr>
              <a:defRPr sz="1400"/>
            </a:lvl3pPr>
            <a:lvl4pPr>
              <a:defRPr sz="1400"/>
            </a:lvl4pPr>
            <a:lvl5pPr>
              <a:defRPr sz="1400"/>
            </a:lvl5pPr>
          </a:lstStyle>
          <a:p>
            <a:pPr lvl="0"/>
            <a:r>
              <a:rPr lang="el"/>
              <a:t>Κάντε κλικ για να επεξεργαστείτε στυλ κειμένου υποδείγματος</a:t>
            </a:r>
          </a:p>
          <a:p>
            <a:pPr lvl="1"/>
            <a:r>
              <a:rPr lang="el"/>
              <a:t>Δεύτερο επίπεδο</a:t>
            </a:r>
          </a:p>
          <a:p>
            <a:pPr lvl="2"/>
            <a:r>
              <a:rPr lang="el"/>
              <a:t>Τρίτο επίπεδο</a:t>
            </a:r>
          </a:p>
          <a:p>
            <a:pPr lvl="3"/>
            <a:r>
              <a:rPr lang="el"/>
              <a:t>Τέταρτο επίπεδο</a:t>
            </a:r>
          </a:p>
          <a:p>
            <a:pPr lvl="4"/>
            <a:r>
              <a:rPr lang="el"/>
              <a:t>Πέμπτο επίπεδο</a:t>
            </a:r>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200" b="0" i="0">
                <a:solidFill>
                  <a:schemeClr val="tx1"/>
                </a:solidFill>
                <a:latin typeface="+mn-lt"/>
              </a:defRPr>
            </a:lvl1pPr>
          </a:lstStyle>
          <a:p>
            <a:fld id="{3A98EE3D-8CD1-4C3F-BD1C-C98C9596463C}" type="slidenum">
              <a:rPr lang="en-US" smtClean="0"/>
              <a:pPr/>
              <a:t>‹#›</a:t>
            </a:fld>
            <a:endParaRPr lang="en-US"/>
          </a:p>
        </p:txBody>
      </p:sp>
    </p:spTree>
    <p:extLst>
      <p:ext uri="{BB962C8B-B14F-4D97-AF65-F5344CB8AC3E}">
        <p14:creationId xmlns:p14="http://schemas.microsoft.com/office/powerpoint/2010/main" val="2120955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and Content (Single lin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96322" y="408820"/>
            <a:ext cx="8935507" cy="949467"/>
          </a:xfrm>
        </p:spPr>
        <p:txBody>
          <a:bodyPr anchor="b">
            <a:normAutofit/>
          </a:bodyPr>
          <a:lstStyle>
            <a:lvl1pPr algn="l">
              <a:lnSpc>
                <a:spcPct val="90000"/>
              </a:lnSpc>
              <a:defRPr sz="3600" spc="100" baseline="0">
                <a:solidFill>
                  <a:schemeClr val="tx1"/>
                </a:solidFill>
              </a:defRPr>
            </a:lvl1pPr>
          </a:lstStyle>
          <a:p>
            <a:r>
              <a:rPr lang="el"/>
              <a:t>Προσθέστε τίτλο εδώ</a:t>
            </a:r>
          </a:p>
        </p:txBody>
      </p:sp>
      <p:sp>
        <p:nvSpPr>
          <p:cNvPr id="4" name="Content Placeholder 3">
            <a:extLst>
              <a:ext uri="{FF2B5EF4-FFF2-40B4-BE49-F238E27FC236}">
                <a16:creationId xmlns:a16="http://schemas.microsoft.com/office/drawing/2014/main" id="{940D7E9A-1E17-C6A0-31A6-F6F620FF9E84}"/>
              </a:ext>
            </a:extLst>
          </p:cNvPr>
          <p:cNvSpPr>
            <a:spLocks noGrp="1"/>
          </p:cNvSpPr>
          <p:nvPr>
            <p:ph sz="quarter" idx="17"/>
          </p:nvPr>
        </p:nvSpPr>
        <p:spPr>
          <a:xfrm>
            <a:off x="796322" y="1986061"/>
            <a:ext cx="5797550" cy="4015244"/>
          </a:xfrm>
        </p:spPr>
        <p:txBody>
          <a:bodyPr>
            <a:normAutofit/>
          </a:bodyPr>
          <a:lstStyle>
            <a:lvl1pPr>
              <a:defRPr sz="1400"/>
            </a:lvl1pPr>
            <a:lvl2pPr>
              <a:defRPr sz="1400"/>
            </a:lvl2pPr>
            <a:lvl3pPr>
              <a:defRPr sz="1400"/>
            </a:lvl3pPr>
            <a:lvl4pPr>
              <a:defRPr sz="1400"/>
            </a:lvl4pPr>
            <a:lvl5pPr>
              <a:defRPr sz="1400"/>
            </a:lvl5pPr>
          </a:lstStyle>
          <a:p>
            <a:pPr lvl="0"/>
            <a:r>
              <a:rPr lang="el"/>
              <a:t>Κάντε κλικ για να επεξεργαστείτε στυλ κειμένου υποδείγματος</a:t>
            </a:r>
          </a:p>
          <a:p>
            <a:pPr lvl="1"/>
            <a:r>
              <a:rPr lang="el"/>
              <a:t>Δεύτερο επίπεδο</a:t>
            </a:r>
          </a:p>
          <a:p>
            <a:pPr lvl="2"/>
            <a:r>
              <a:rPr lang="el"/>
              <a:t>Τρίτο επίπεδο</a:t>
            </a:r>
          </a:p>
          <a:p>
            <a:pPr lvl="3"/>
            <a:r>
              <a:rPr lang="el"/>
              <a:t>Τέταρτο επίπεδο</a:t>
            </a:r>
          </a:p>
          <a:p>
            <a:pPr lvl="4"/>
            <a:r>
              <a:rPr lang="el"/>
              <a:t>Πέμπτο επίπεδο</a:t>
            </a:r>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200" b="0" i="0">
                <a:solidFill>
                  <a:schemeClr val="tx1"/>
                </a:solidFill>
                <a:latin typeface="+mn-lt"/>
              </a:defRPr>
            </a:lvl1pPr>
          </a:lstStyle>
          <a:p>
            <a:fld id="{3A98EE3D-8CD1-4C3F-BD1C-C98C9596463C}" type="slidenum">
              <a:rPr lang="en-US" smtClean="0"/>
              <a:pPr/>
              <a:t>‹#›</a:t>
            </a:fld>
            <a:endParaRPr lang="en-US"/>
          </a:p>
        </p:txBody>
      </p:sp>
    </p:spTree>
    <p:extLst>
      <p:ext uri="{BB962C8B-B14F-4D97-AF65-F5344CB8AC3E}">
        <p14:creationId xmlns:p14="http://schemas.microsoft.com/office/powerpoint/2010/main" val="277690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and Content 2">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96322" y="320040"/>
            <a:ext cx="6732237" cy="1524000"/>
          </a:xfrm>
        </p:spPr>
        <p:txBody>
          <a:bodyPr anchor="b">
            <a:normAutofit/>
          </a:bodyPr>
          <a:lstStyle>
            <a:lvl1pPr algn="l">
              <a:lnSpc>
                <a:spcPct val="90000"/>
              </a:lnSpc>
              <a:defRPr sz="3600" spc="100" baseline="0">
                <a:solidFill>
                  <a:schemeClr val="tx1"/>
                </a:solidFill>
              </a:defRPr>
            </a:lvl1pPr>
          </a:lstStyle>
          <a:p>
            <a:r>
              <a:rPr lang="el"/>
              <a:t>Προσθέστε τίτλο εδώ</a:t>
            </a:r>
          </a:p>
        </p:txBody>
      </p:sp>
      <p:sp>
        <p:nvSpPr>
          <p:cNvPr id="13" name="Text Placeholder 12">
            <a:extLst>
              <a:ext uri="{FF2B5EF4-FFF2-40B4-BE49-F238E27FC236}">
                <a16:creationId xmlns:a16="http://schemas.microsoft.com/office/drawing/2014/main" id="{6B00516E-9699-821C-0371-67A8478E101D}"/>
              </a:ext>
            </a:extLst>
          </p:cNvPr>
          <p:cNvSpPr>
            <a:spLocks noGrp="1"/>
          </p:cNvSpPr>
          <p:nvPr>
            <p:ph type="body" sz="quarter" idx="16" hasCustomPrompt="1"/>
          </p:nvPr>
        </p:nvSpPr>
        <p:spPr>
          <a:xfrm>
            <a:off x="796322" y="2252394"/>
            <a:ext cx="5797518" cy="2532966"/>
          </a:xfrm>
        </p:spPr>
        <p:txBody>
          <a:bodyPr lIns="91440" bIns="0" anchor="t">
            <a:normAutofit/>
          </a:bodyPr>
          <a:lstStyle>
            <a:lvl1pPr marL="0" indent="0">
              <a:spcBef>
                <a:spcPts val="600"/>
              </a:spcBef>
              <a:spcAft>
                <a:spcPts val="1800"/>
              </a:spcAft>
              <a:buNone/>
              <a:defRPr sz="1400"/>
            </a:lvl1pPr>
            <a:lvl2pPr marL="201168" indent="0">
              <a:buNone/>
              <a:defRPr/>
            </a:lvl2pPr>
            <a:lvl3pPr marL="384048" indent="0">
              <a:buNone/>
              <a:defRPr/>
            </a:lvl3pPr>
            <a:lvl4pPr marL="566928" indent="0">
              <a:buNone/>
              <a:defRPr/>
            </a:lvl4pPr>
            <a:lvl5pPr marL="749808" indent="0">
              <a:buNone/>
              <a:defRPr/>
            </a:lvl5pPr>
          </a:lstStyle>
          <a:p>
            <a:pPr lvl="0"/>
            <a:r>
              <a:rPr lang="el"/>
              <a:t>Κάντε κλικ για να προσθέσετε κείμενο</a:t>
            </a:r>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200" b="0" i="0">
                <a:solidFill>
                  <a:schemeClr val="tx1"/>
                </a:solidFill>
                <a:latin typeface="+mn-lt"/>
              </a:defRPr>
            </a:lvl1pPr>
          </a:lstStyle>
          <a:p>
            <a:fld id="{3A98EE3D-8CD1-4C3F-BD1C-C98C9596463C}" type="slidenum">
              <a:rPr lang="en-US" smtClean="0"/>
              <a:pPr/>
              <a:t>‹#›</a:t>
            </a:fld>
            <a:endParaRPr lang="en-US"/>
          </a:p>
        </p:txBody>
      </p:sp>
    </p:spTree>
    <p:extLst>
      <p:ext uri="{BB962C8B-B14F-4D97-AF65-F5344CB8AC3E}">
        <p14:creationId xmlns:p14="http://schemas.microsoft.com/office/powerpoint/2010/main" val="3542979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8319A446-9DC9-77CB-F6E0-D5CC1C0C8D2A}"/>
              </a:ext>
              <a:ext uri="{C183D7F6-B498-43B3-948B-1728B52AA6E4}">
                <adec:decorative xmlns:adec="http://schemas.microsoft.com/office/drawing/2017/decorative" val="1"/>
              </a:ext>
            </a:extLst>
          </p:cNvPr>
          <p:cNvGrpSpPr/>
          <p:nvPr userDrawn="1"/>
        </p:nvGrpSpPr>
        <p:grpSpPr>
          <a:xfrm>
            <a:off x="8233290" y="0"/>
            <a:ext cx="2740011" cy="6850028"/>
            <a:chOff x="8233290" y="0"/>
            <a:chExt cx="2740011" cy="6850028"/>
          </a:xfrm>
        </p:grpSpPr>
        <p:pic>
          <p:nvPicPr>
            <p:cNvPr id="5" name="Graphic 4">
              <a:extLst>
                <a:ext uri="{FF2B5EF4-FFF2-40B4-BE49-F238E27FC236}">
                  <a16:creationId xmlns:a16="http://schemas.microsoft.com/office/drawing/2014/main" id="{E51D0537-C777-0B20-2AE3-6DD522E2421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33290" y="0"/>
              <a:ext cx="2740011" cy="6850028"/>
            </a:xfrm>
            <a:prstGeom prst="rect">
              <a:avLst/>
            </a:prstGeom>
          </p:spPr>
        </p:pic>
        <p:pic>
          <p:nvPicPr>
            <p:cNvPr id="6" name="Graphic 5">
              <a:extLst>
                <a:ext uri="{FF2B5EF4-FFF2-40B4-BE49-F238E27FC236}">
                  <a16:creationId xmlns:a16="http://schemas.microsoft.com/office/drawing/2014/main" id="{64F46914-ADE7-0BE9-0C39-280FE8F3B9C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001841" y="4372451"/>
              <a:ext cx="878334" cy="1705001"/>
            </a:xfrm>
            <a:prstGeom prst="rect">
              <a:avLst/>
            </a:prstGeom>
          </p:spPr>
        </p:pic>
      </p:grpSp>
      <p:sp>
        <p:nvSpPr>
          <p:cNvPr id="26" name="Rectangle: Rounded Corners 25">
            <a:extLst>
              <a:ext uri="{FF2B5EF4-FFF2-40B4-BE49-F238E27FC236}">
                <a16:creationId xmlns:a16="http://schemas.microsoft.com/office/drawing/2014/main" id="{4D27DC4C-0653-4DB5-ABFE-50764C59AD69}"/>
              </a:ext>
              <a:ext uri="{C183D7F6-B498-43B3-948B-1728B52AA6E4}">
                <adec:decorative xmlns:adec="http://schemas.microsoft.com/office/drawing/2017/decorative" val="1"/>
              </a:ext>
            </a:extLst>
          </p:cNvPr>
          <p:cNvSpPr/>
          <p:nvPr userDrawn="1"/>
        </p:nvSpPr>
        <p:spPr>
          <a:xfrm>
            <a:off x="7995403" y="1894376"/>
            <a:ext cx="2847975" cy="339089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447368" y="270880"/>
            <a:ext cx="11297264" cy="1524000"/>
          </a:xfrm>
        </p:spPr>
        <p:txBody>
          <a:bodyPr anchor="ctr">
            <a:normAutofit/>
          </a:bodyPr>
          <a:lstStyle>
            <a:lvl1pPr algn="ctr">
              <a:lnSpc>
                <a:spcPct val="90000"/>
              </a:lnSpc>
              <a:defRPr sz="3600" spc="100" baseline="0">
                <a:solidFill>
                  <a:schemeClr val="tx1"/>
                </a:solidFill>
              </a:defRPr>
            </a:lvl1pPr>
          </a:lstStyle>
          <a:p>
            <a:r>
              <a:rPr lang="el"/>
              <a:t>Προσθέστε τίτλο εδώ</a:t>
            </a:r>
          </a:p>
        </p:txBody>
      </p:sp>
      <p:sp>
        <p:nvSpPr>
          <p:cNvPr id="13" name="Text Placeholder 12">
            <a:extLst>
              <a:ext uri="{FF2B5EF4-FFF2-40B4-BE49-F238E27FC236}">
                <a16:creationId xmlns:a16="http://schemas.microsoft.com/office/drawing/2014/main" id="{6B00516E-9699-821C-0371-67A8478E101D}"/>
              </a:ext>
            </a:extLst>
          </p:cNvPr>
          <p:cNvSpPr>
            <a:spLocks noGrp="1"/>
          </p:cNvSpPr>
          <p:nvPr>
            <p:ph type="body" sz="quarter" idx="16" hasCustomPrompt="1"/>
          </p:nvPr>
        </p:nvSpPr>
        <p:spPr>
          <a:xfrm>
            <a:off x="1318352" y="1894376"/>
            <a:ext cx="2847975" cy="3390899"/>
          </a:xfrm>
          <a:prstGeom prst="roundRect">
            <a:avLst/>
          </a:prstGeom>
          <a:solidFill>
            <a:schemeClr val="accent1">
              <a:alpha val="10000"/>
            </a:schemeClr>
          </a:solidFill>
          <a:ln w="31750">
            <a:solidFill>
              <a:schemeClr val="accent1"/>
            </a:solidFill>
          </a:ln>
        </p:spPr>
        <p:txBody>
          <a:bodyPr lIns="0" tIns="274320" bIns="0" anchor="t">
            <a:normAutofit/>
          </a:bodyPr>
          <a:lstStyle>
            <a:lvl1pPr marL="0" indent="0" algn="ctr">
              <a:spcBef>
                <a:spcPts val="600"/>
              </a:spcBef>
              <a:spcAft>
                <a:spcPts val="1800"/>
              </a:spcAft>
              <a:buNone/>
              <a:defRPr sz="2400">
                <a:solidFill>
                  <a:schemeClr val="tx2"/>
                </a:solidFill>
                <a:latin typeface="+mj-lt"/>
              </a:defRPr>
            </a:lvl1pPr>
            <a:lvl2pPr marL="201168" indent="0">
              <a:buNone/>
              <a:defRPr/>
            </a:lvl2pPr>
            <a:lvl3pPr marL="384048" indent="0">
              <a:buNone/>
              <a:defRPr/>
            </a:lvl3pPr>
            <a:lvl4pPr marL="566928" indent="0">
              <a:buNone/>
              <a:defRPr/>
            </a:lvl4pPr>
            <a:lvl5pPr marL="749808" indent="0">
              <a:buNone/>
              <a:defRPr/>
            </a:lvl5pPr>
          </a:lstStyle>
          <a:p>
            <a:r>
              <a:rPr lang="el"/>
              <a:t>Προσθέστε υπότιτλους εδώ</a:t>
            </a:r>
          </a:p>
        </p:txBody>
      </p:sp>
      <p:sp>
        <p:nvSpPr>
          <p:cNvPr id="17" name="Picture Placeholder 16">
            <a:extLst>
              <a:ext uri="{FF2B5EF4-FFF2-40B4-BE49-F238E27FC236}">
                <a16:creationId xmlns:a16="http://schemas.microsoft.com/office/drawing/2014/main" id="{87E0A2EC-564E-BDA2-2E74-CEA1D54B10C9}"/>
              </a:ext>
            </a:extLst>
          </p:cNvPr>
          <p:cNvSpPr>
            <a:spLocks noGrp="1"/>
          </p:cNvSpPr>
          <p:nvPr>
            <p:ph type="pic" sz="quarter" idx="23"/>
          </p:nvPr>
        </p:nvSpPr>
        <p:spPr>
          <a:xfrm>
            <a:off x="2239419" y="2833688"/>
            <a:ext cx="1005840" cy="914400"/>
          </a:xfrm>
        </p:spPr>
        <p:txBody>
          <a:bodyPr>
            <a:normAutofit/>
          </a:bodyPr>
          <a:lstStyle>
            <a:lvl1pPr algn="ctr">
              <a:defRPr sz="1400"/>
            </a:lvl1pPr>
          </a:lstStyle>
          <a:p>
            <a:endParaRPr lang="en-US"/>
          </a:p>
        </p:txBody>
      </p:sp>
      <p:sp>
        <p:nvSpPr>
          <p:cNvPr id="11" name="Text Placeholder 10">
            <a:extLst>
              <a:ext uri="{FF2B5EF4-FFF2-40B4-BE49-F238E27FC236}">
                <a16:creationId xmlns:a16="http://schemas.microsoft.com/office/drawing/2014/main" id="{96DA7890-E49A-5536-1939-2B9589558EF6}"/>
              </a:ext>
            </a:extLst>
          </p:cNvPr>
          <p:cNvSpPr>
            <a:spLocks noGrp="1"/>
          </p:cNvSpPr>
          <p:nvPr>
            <p:ph type="body" sz="quarter" idx="20" hasCustomPrompt="1"/>
          </p:nvPr>
        </p:nvSpPr>
        <p:spPr>
          <a:xfrm>
            <a:off x="1605817" y="3989405"/>
            <a:ext cx="2275880" cy="893763"/>
          </a:xfrm>
        </p:spPr>
        <p:txBody>
          <a:bodyPr>
            <a:noAutofit/>
          </a:bodyPr>
          <a:lstStyle>
            <a:lvl1pPr marL="0" indent="0" algn="ctr">
              <a:buNone/>
              <a:defRPr sz="1400"/>
            </a:lvl1pPr>
            <a:lvl2pPr marL="201168" indent="0">
              <a:buNone/>
              <a:defRPr sz="1200"/>
            </a:lvl2pPr>
            <a:lvl3pPr marL="384048" indent="0">
              <a:buNone/>
              <a:defRPr sz="1200"/>
            </a:lvl3pPr>
            <a:lvl4pPr marL="566928" indent="0">
              <a:buNone/>
              <a:defRPr sz="1200"/>
            </a:lvl4pPr>
            <a:lvl5pPr marL="749808" indent="0">
              <a:buNone/>
              <a:defRPr sz="1200"/>
            </a:lvl5pPr>
          </a:lstStyle>
          <a:p>
            <a:pPr lvl="0"/>
            <a:r>
              <a:rPr lang="el"/>
              <a:t>Κάντε κλικ για να προσθέσετε κείμενο</a:t>
            </a:r>
          </a:p>
        </p:txBody>
      </p:sp>
      <p:sp>
        <p:nvSpPr>
          <p:cNvPr id="8" name="Text Placeholder 12">
            <a:extLst>
              <a:ext uri="{FF2B5EF4-FFF2-40B4-BE49-F238E27FC236}">
                <a16:creationId xmlns:a16="http://schemas.microsoft.com/office/drawing/2014/main" id="{4A1E2517-8244-627B-E6B6-4EF4FEDCA10E}"/>
              </a:ext>
            </a:extLst>
          </p:cNvPr>
          <p:cNvSpPr>
            <a:spLocks noGrp="1"/>
          </p:cNvSpPr>
          <p:nvPr>
            <p:ph type="body" sz="quarter" idx="18" hasCustomPrompt="1"/>
          </p:nvPr>
        </p:nvSpPr>
        <p:spPr>
          <a:xfrm>
            <a:off x="4651092" y="1894376"/>
            <a:ext cx="2847975" cy="3390899"/>
          </a:xfrm>
          <a:prstGeom prst="roundRect">
            <a:avLst/>
          </a:prstGeom>
          <a:solidFill>
            <a:schemeClr val="accent1">
              <a:alpha val="10000"/>
            </a:schemeClr>
          </a:solidFill>
          <a:ln w="31750">
            <a:solidFill>
              <a:schemeClr val="accent1"/>
            </a:solidFill>
          </a:ln>
        </p:spPr>
        <p:txBody>
          <a:bodyPr lIns="0" tIns="274320" bIns="0" anchor="t">
            <a:normAutofit/>
          </a:bodyPr>
          <a:lstStyle>
            <a:lvl1pPr marL="0" indent="0" algn="ctr">
              <a:spcBef>
                <a:spcPts val="600"/>
              </a:spcBef>
              <a:spcAft>
                <a:spcPts val="1800"/>
              </a:spcAft>
              <a:buNone/>
              <a:defRPr sz="2400">
                <a:solidFill>
                  <a:schemeClr val="tx2"/>
                </a:solidFill>
                <a:latin typeface="+mj-lt"/>
              </a:defRPr>
            </a:lvl1pPr>
            <a:lvl2pPr marL="201168" indent="0">
              <a:buNone/>
              <a:defRPr/>
            </a:lvl2pPr>
            <a:lvl3pPr marL="384048" indent="0">
              <a:buNone/>
              <a:defRPr/>
            </a:lvl3pPr>
            <a:lvl4pPr marL="566928" indent="0">
              <a:buNone/>
              <a:defRPr/>
            </a:lvl4pPr>
            <a:lvl5pPr marL="749808" indent="0">
              <a:buNone/>
              <a:defRPr/>
            </a:lvl5pPr>
          </a:lstStyle>
          <a:p>
            <a:r>
              <a:rPr lang="el"/>
              <a:t>Προσθέστε υπότιτλους εδώ</a:t>
            </a:r>
          </a:p>
        </p:txBody>
      </p:sp>
      <p:sp>
        <p:nvSpPr>
          <p:cNvPr id="18" name="Picture Placeholder 16">
            <a:extLst>
              <a:ext uri="{FF2B5EF4-FFF2-40B4-BE49-F238E27FC236}">
                <a16:creationId xmlns:a16="http://schemas.microsoft.com/office/drawing/2014/main" id="{054FC79A-A756-FC67-CBF8-0078E8F8C1A3}"/>
              </a:ext>
            </a:extLst>
          </p:cNvPr>
          <p:cNvSpPr>
            <a:spLocks noGrp="1"/>
          </p:cNvSpPr>
          <p:nvPr>
            <p:ph type="pic" sz="quarter" idx="24"/>
          </p:nvPr>
        </p:nvSpPr>
        <p:spPr>
          <a:xfrm>
            <a:off x="5572159" y="2954840"/>
            <a:ext cx="1005840" cy="914400"/>
          </a:xfrm>
        </p:spPr>
        <p:txBody>
          <a:bodyPr>
            <a:normAutofit/>
          </a:bodyPr>
          <a:lstStyle>
            <a:lvl1pPr algn="ctr">
              <a:defRPr sz="1400"/>
            </a:lvl1pPr>
          </a:lstStyle>
          <a:p>
            <a:endParaRPr lang="en-US"/>
          </a:p>
        </p:txBody>
      </p:sp>
      <p:sp>
        <p:nvSpPr>
          <p:cNvPr id="12" name="Text Placeholder 10">
            <a:extLst>
              <a:ext uri="{FF2B5EF4-FFF2-40B4-BE49-F238E27FC236}">
                <a16:creationId xmlns:a16="http://schemas.microsoft.com/office/drawing/2014/main" id="{EBE00383-F339-E668-9399-D2DC9718C39D}"/>
              </a:ext>
            </a:extLst>
          </p:cNvPr>
          <p:cNvSpPr>
            <a:spLocks noGrp="1"/>
          </p:cNvSpPr>
          <p:nvPr>
            <p:ph type="body" sz="quarter" idx="21" hasCustomPrompt="1"/>
          </p:nvPr>
        </p:nvSpPr>
        <p:spPr>
          <a:xfrm>
            <a:off x="4938557" y="3989404"/>
            <a:ext cx="2275880" cy="893763"/>
          </a:xfrm>
        </p:spPr>
        <p:txBody>
          <a:bodyPr>
            <a:noAutofit/>
          </a:bodyPr>
          <a:lstStyle>
            <a:lvl1pPr marL="0" indent="0" algn="ctr">
              <a:buNone/>
              <a:defRPr sz="1400"/>
            </a:lvl1pPr>
            <a:lvl2pPr marL="201168" indent="0">
              <a:buNone/>
              <a:defRPr sz="1200"/>
            </a:lvl2pPr>
            <a:lvl3pPr marL="384048" indent="0">
              <a:buNone/>
              <a:defRPr sz="1200"/>
            </a:lvl3pPr>
            <a:lvl4pPr marL="566928" indent="0">
              <a:buNone/>
              <a:defRPr sz="1200"/>
            </a:lvl4pPr>
            <a:lvl5pPr marL="749808" indent="0">
              <a:buNone/>
              <a:defRPr sz="1200"/>
            </a:lvl5pPr>
          </a:lstStyle>
          <a:p>
            <a:pPr lvl="0"/>
            <a:r>
              <a:rPr lang="el"/>
              <a:t>Κάντε κλικ για να προσθέσετε κείμενο</a:t>
            </a:r>
          </a:p>
        </p:txBody>
      </p:sp>
      <p:sp>
        <p:nvSpPr>
          <p:cNvPr id="9" name="Text Placeholder 12">
            <a:extLst>
              <a:ext uri="{FF2B5EF4-FFF2-40B4-BE49-F238E27FC236}">
                <a16:creationId xmlns:a16="http://schemas.microsoft.com/office/drawing/2014/main" id="{71A788CA-392F-F29F-08CD-FBCB24BA793A}"/>
              </a:ext>
            </a:extLst>
          </p:cNvPr>
          <p:cNvSpPr>
            <a:spLocks noGrp="1"/>
          </p:cNvSpPr>
          <p:nvPr>
            <p:ph type="body" sz="quarter" idx="19" hasCustomPrompt="1"/>
          </p:nvPr>
        </p:nvSpPr>
        <p:spPr>
          <a:xfrm>
            <a:off x="7995403" y="1894376"/>
            <a:ext cx="2847975" cy="3390899"/>
          </a:xfrm>
          <a:prstGeom prst="roundRect">
            <a:avLst/>
          </a:prstGeom>
          <a:solidFill>
            <a:schemeClr val="accent1">
              <a:alpha val="10000"/>
            </a:schemeClr>
          </a:solidFill>
          <a:ln w="31750">
            <a:solidFill>
              <a:schemeClr val="accent1"/>
            </a:solidFill>
          </a:ln>
        </p:spPr>
        <p:txBody>
          <a:bodyPr lIns="0" tIns="274320" bIns="0" anchor="t">
            <a:normAutofit/>
          </a:bodyPr>
          <a:lstStyle>
            <a:lvl1pPr marL="0" indent="0" algn="ctr">
              <a:spcBef>
                <a:spcPts val="600"/>
              </a:spcBef>
              <a:spcAft>
                <a:spcPts val="1800"/>
              </a:spcAft>
              <a:buNone/>
              <a:defRPr sz="2400">
                <a:solidFill>
                  <a:schemeClr val="tx2"/>
                </a:solidFill>
                <a:latin typeface="+mj-lt"/>
              </a:defRPr>
            </a:lvl1pPr>
            <a:lvl2pPr marL="201168" indent="0">
              <a:buNone/>
              <a:defRPr/>
            </a:lvl2pPr>
            <a:lvl3pPr marL="384048" indent="0">
              <a:buNone/>
              <a:defRPr/>
            </a:lvl3pPr>
            <a:lvl4pPr marL="566928" indent="0">
              <a:buNone/>
              <a:defRPr/>
            </a:lvl4pPr>
            <a:lvl5pPr marL="749808" indent="0">
              <a:buNone/>
              <a:defRPr/>
            </a:lvl5pPr>
          </a:lstStyle>
          <a:p>
            <a:r>
              <a:rPr lang="el"/>
              <a:t>Προσθέστε υπότιτλους εδώ</a:t>
            </a:r>
          </a:p>
        </p:txBody>
      </p:sp>
      <p:sp>
        <p:nvSpPr>
          <p:cNvPr id="19" name="Picture Placeholder 16">
            <a:extLst>
              <a:ext uri="{FF2B5EF4-FFF2-40B4-BE49-F238E27FC236}">
                <a16:creationId xmlns:a16="http://schemas.microsoft.com/office/drawing/2014/main" id="{6E7FBECC-1456-B16C-B42F-61BAE986F27C}"/>
              </a:ext>
            </a:extLst>
          </p:cNvPr>
          <p:cNvSpPr>
            <a:spLocks noGrp="1"/>
          </p:cNvSpPr>
          <p:nvPr>
            <p:ph type="pic" sz="quarter" idx="25"/>
          </p:nvPr>
        </p:nvSpPr>
        <p:spPr>
          <a:xfrm>
            <a:off x="8916470" y="2833688"/>
            <a:ext cx="1005840" cy="914400"/>
          </a:xfrm>
        </p:spPr>
        <p:txBody>
          <a:bodyPr>
            <a:normAutofit/>
          </a:bodyPr>
          <a:lstStyle>
            <a:lvl1pPr algn="ctr">
              <a:defRPr sz="1400"/>
            </a:lvl1pPr>
          </a:lstStyle>
          <a:p>
            <a:endParaRPr lang="en-US"/>
          </a:p>
        </p:txBody>
      </p:sp>
      <p:sp>
        <p:nvSpPr>
          <p:cNvPr id="15" name="Text Placeholder 10">
            <a:extLst>
              <a:ext uri="{FF2B5EF4-FFF2-40B4-BE49-F238E27FC236}">
                <a16:creationId xmlns:a16="http://schemas.microsoft.com/office/drawing/2014/main" id="{984A0CD0-C9DF-C8B2-FEE6-05F2F0403245}"/>
              </a:ext>
            </a:extLst>
          </p:cNvPr>
          <p:cNvSpPr>
            <a:spLocks noGrp="1"/>
          </p:cNvSpPr>
          <p:nvPr>
            <p:ph type="body" sz="quarter" idx="22" hasCustomPrompt="1"/>
          </p:nvPr>
        </p:nvSpPr>
        <p:spPr>
          <a:xfrm>
            <a:off x="8282868" y="3989404"/>
            <a:ext cx="2275880" cy="893763"/>
          </a:xfrm>
        </p:spPr>
        <p:txBody>
          <a:bodyPr>
            <a:noAutofit/>
          </a:bodyPr>
          <a:lstStyle>
            <a:lvl1pPr marL="0" indent="0" algn="ctr">
              <a:buNone/>
              <a:defRPr sz="1400"/>
            </a:lvl1pPr>
            <a:lvl2pPr marL="201168" indent="0">
              <a:buNone/>
              <a:defRPr sz="1200"/>
            </a:lvl2pPr>
            <a:lvl3pPr marL="384048" indent="0">
              <a:buNone/>
              <a:defRPr sz="1200"/>
            </a:lvl3pPr>
            <a:lvl4pPr marL="566928" indent="0">
              <a:buNone/>
              <a:defRPr sz="1200"/>
            </a:lvl4pPr>
            <a:lvl5pPr marL="749808" indent="0">
              <a:buNone/>
              <a:defRPr sz="1200"/>
            </a:lvl5pPr>
          </a:lstStyle>
          <a:p>
            <a:pPr lvl="0"/>
            <a:r>
              <a:rPr lang="el"/>
              <a:t>Κάντε κλικ για να προσθέσετε κείμενο</a:t>
            </a:r>
          </a:p>
        </p:txBody>
      </p:sp>
      <p:sp>
        <p:nvSpPr>
          <p:cNvPr id="24" name="Footer Placeholder 8">
            <a:extLst>
              <a:ext uri="{FF2B5EF4-FFF2-40B4-BE49-F238E27FC236}">
                <a16:creationId xmlns:a16="http://schemas.microsoft.com/office/drawing/2014/main" id="{28D89004-F984-BB7D-2489-E7EC55129802}"/>
              </a:ext>
            </a:extLst>
          </p:cNvPr>
          <p:cNvSpPr>
            <a:spLocks noGrp="1"/>
          </p:cNvSpPr>
          <p:nvPr>
            <p:ph type="ftr" sz="quarter" idx="3"/>
          </p:nvPr>
        </p:nvSpPr>
        <p:spPr>
          <a:xfrm>
            <a:off x="824241" y="6290774"/>
            <a:ext cx="6637071" cy="365125"/>
          </a:xfrm>
          <a:prstGeom prst="rect">
            <a:avLst/>
          </a:prstGeom>
        </p:spPr>
        <p:txBody>
          <a:bodyPr/>
          <a:lstStyle>
            <a:lvl1pPr>
              <a:defRPr sz="1100" b="0" i="0" cap="all" baseline="0">
                <a:solidFill>
                  <a:schemeClr val="tx1"/>
                </a:solidFill>
                <a:latin typeface="+mn-lt"/>
              </a:defRPr>
            </a:lvl1pPr>
          </a:lstStyle>
          <a:p>
            <a:endParaRPr lang="en-US"/>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100" b="0" i="0">
                <a:solidFill>
                  <a:schemeClr val="tx1"/>
                </a:solidFill>
                <a:latin typeface="+mn-lt"/>
              </a:defRPr>
            </a:lvl1pPr>
          </a:lstStyle>
          <a:p>
            <a:fld id="{3A98EE3D-8CD1-4C3F-BD1C-C98C9596463C}" type="slidenum">
              <a:rPr lang="en-US" smtClean="0"/>
              <a:pPr/>
              <a:t>‹#›</a:t>
            </a:fld>
            <a:endParaRPr lang="en-US"/>
          </a:p>
        </p:txBody>
      </p:sp>
    </p:spTree>
    <p:extLst>
      <p:ext uri="{BB962C8B-B14F-4D97-AF65-F5344CB8AC3E}">
        <p14:creationId xmlns:p14="http://schemas.microsoft.com/office/powerpoint/2010/main" val="2360012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mparison Dark">
    <p:bg>
      <p:bgPr>
        <a:solidFill>
          <a:schemeClr val="tx1"/>
        </a:soli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8319A446-9DC9-77CB-F6E0-D5CC1C0C8D2A}"/>
              </a:ext>
              <a:ext uri="{C183D7F6-B498-43B3-948B-1728B52AA6E4}">
                <adec:decorative xmlns:adec="http://schemas.microsoft.com/office/drawing/2017/decorative" val="1"/>
              </a:ext>
            </a:extLst>
          </p:cNvPr>
          <p:cNvGrpSpPr/>
          <p:nvPr userDrawn="1"/>
        </p:nvGrpSpPr>
        <p:grpSpPr>
          <a:xfrm>
            <a:off x="8233290" y="0"/>
            <a:ext cx="2740011" cy="6850028"/>
            <a:chOff x="8233290" y="0"/>
            <a:chExt cx="2740011" cy="6850028"/>
          </a:xfrm>
        </p:grpSpPr>
        <p:pic>
          <p:nvPicPr>
            <p:cNvPr id="5" name="Graphic 4">
              <a:extLst>
                <a:ext uri="{FF2B5EF4-FFF2-40B4-BE49-F238E27FC236}">
                  <a16:creationId xmlns:a16="http://schemas.microsoft.com/office/drawing/2014/main" id="{E51D0537-C777-0B20-2AE3-6DD522E2421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33290" y="0"/>
              <a:ext cx="2740011" cy="6850028"/>
            </a:xfrm>
            <a:prstGeom prst="rect">
              <a:avLst/>
            </a:prstGeom>
          </p:spPr>
        </p:pic>
        <p:pic>
          <p:nvPicPr>
            <p:cNvPr id="6" name="Graphic 5">
              <a:extLst>
                <a:ext uri="{FF2B5EF4-FFF2-40B4-BE49-F238E27FC236}">
                  <a16:creationId xmlns:a16="http://schemas.microsoft.com/office/drawing/2014/main" id="{64F46914-ADE7-0BE9-0C39-280FE8F3B9C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001841" y="4372451"/>
              <a:ext cx="878334" cy="1705001"/>
            </a:xfrm>
            <a:prstGeom prst="rect">
              <a:avLst/>
            </a:prstGeom>
          </p:spPr>
        </p:pic>
      </p:grpSp>
      <p:sp>
        <p:nvSpPr>
          <p:cNvPr id="3" name="Title 2">
            <a:extLst>
              <a:ext uri="{FF2B5EF4-FFF2-40B4-BE49-F238E27FC236}">
                <a16:creationId xmlns:a16="http://schemas.microsoft.com/office/drawing/2014/main" id="{30CF8376-A762-054E-EA3C-FF9430AD98E5}"/>
              </a:ext>
            </a:extLst>
          </p:cNvPr>
          <p:cNvSpPr>
            <a:spLocks noGrp="1"/>
          </p:cNvSpPr>
          <p:nvPr>
            <p:ph type="title" hasCustomPrompt="1"/>
          </p:nvPr>
        </p:nvSpPr>
        <p:spPr>
          <a:xfrm>
            <a:off x="409099" y="286603"/>
            <a:ext cx="11373803" cy="1450757"/>
          </a:xfrm>
        </p:spPr>
        <p:txBody>
          <a:bodyPr anchor="ctr">
            <a:normAutofit/>
          </a:bodyPr>
          <a:lstStyle>
            <a:lvl1pPr algn="ctr">
              <a:defRPr sz="3600">
                <a:solidFill>
                  <a:schemeClr val="bg1"/>
                </a:solidFill>
              </a:defRPr>
            </a:lvl1pPr>
          </a:lstStyle>
          <a:p>
            <a:r>
              <a:rPr lang="el"/>
              <a:t>Προσθέστε τίτλο εδώ</a:t>
            </a:r>
          </a:p>
        </p:txBody>
      </p:sp>
      <p:sp>
        <p:nvSpPr>
          <p:cNvPr id="13" name="Text Placeholder 12">
            <a:extLst>
              <a:ext uri="{FF2B5EF4-FFF2-40B4-BE49-F238E27FC236}">
                <a16:creationId xmlns:a16="http://schemas.microsoft.com/office/drawing/2014/main" id="{6B00516E-9699-821C-0371-67A8478E101D}"/>
              </a:ext>
            </a:extLst>
          </p:cNvPr>
          <p:cNvSpPr>
            <a:spLocks noGrp="1"/>
          </p:cNvSpPr>
          <p:nvPr>
            <p:ph type="body" sz="quarter" idx="16" hasCustomPrompt="1"/>
          </p:nvPr>
        </p:nvSpPr>
        <p:spPr>
          <a:xfrm>
            <a:off x="1318352" y="1894376"/>
            <a:ext cx="2847975" cy="3390899"/>
          </a:xfrm>
          <a:prstGeom prst="roundRect">
            <a:avLst/>
          </a:prstGeom>
          <a:solidFill>
            <a:schemeClr val="tx1"/>
          </a:solidFill>
          <a:ln w="31750">
            <a:solidFill>
              <a:schemeClr val="accent1"/>
            </a:solidFill>
          </a:ln>
        </p:spPr>
        <p:txBody>
          <a:bodyPr lIns="0" tIns="274320" bIns="0" anchor="t">
            <a:normAutofit/>
          </a:bodyPr>
          <a:lstStyle>
            <a:lvl1pPr marL="0" indent="0" algn="ctr">
              <a:spcBef>
                <a:spcPts val="600"/>
              </a:spcBef>
              <a:spcAft>
                <a:spcPts val="1800"/>
              </a:spcAft>
              <a:buNone/>
              <a:defRPr sz="2400">
                <a:solidFill>
                  <a:schemeClr val="accent1"/>
                </a:solidFill>
                <a:latin typeface="+mj-lt"/>
              </a:defRPr>
            </a:lvl1pPr>
            <a:lvl2pPr marL="201168" indent="0">
              <a:buNone/>
              <a:defRPr/>
            </a:lvl2pPr>
            <a:lvl3pPr marL="384048" indent="0">
              <a:buNone/>
              <a:defRPr/>
            </a:lvl3pPr>
            <a:lvl4pPr marL="566928" indent="0">
              <a:buNone/>
              <a:defRPr/>
            </a:lvl4pPr>
            <a:lvl5pPr marL="749808" indent="0">
              <a:buNone/>
              <a:defRPr/>
            </a:lvl5pPr>
          </a:lstStyle>
          <a:p>
            <a:r>
              <a:rPr lang="el"/>
              <a:t>Προσθέστε υπότιτλους εδώ</a:t>
            </a:r>
          </a:p>
        </p:txBody>
      </p:sp>
      <p:sp>
        <p:nvSpPr>
          <p:cNvPr id="17" name="Picture Placeholder 16">
            <a:extLst>
              <a:ext uri="{FF2B5EF4-FFF2-40B4-BE49-F238E27FC236}">
                <a16:creationId xmlns:a16="http://schemas.microsoft.com/office/drawing/2014/main" id="{87E0A2EC-564E-BDA2-2E74-CEA1D54B10C9}"/>
              </a:ext>
            </a:extLst>
          </p:cNvPr>
          <p:cNvSpPr>
            <a:spLocks noGrp="1"/>
          </p:cNvSpPr>
          <p:nvPr>
            <p:ph type="pic" sz="quarter" idx="23"/>
          </p:nvPr>
        </p:nvSpPr>
        <p:spPr>
          <a:xfrm>
            <a:off x="2239419" y="2833688"/>
            <a:ext cx="1005840" cy="914400"/>
          </a:xfrm>
        </p:spPr>
        <p:txBody>
          <a:bodyPr>
            <a:normAutofit/>
          </a:bodyPr>
          <a:lstStyle>
            <a:lvl1pPr algn="ctr">
              <a:defRPr sz="1400"/>
            </a:lvl1pPr>
          </a:lstStyle>
          <a:p>
            <a:endParaRPr lang="en-US"/>
          </a:p>
        </p:txBody>
      </p:sp>
      <p:sp>
        <p:nvSpPr>
          <p:cNvPr id="11" name="Text Placeholder 10">
            <a:extLst>
              <a:ext uri="{FF2B5EF4-FFF2-40B4-BE49-F238E27FC236}">
                <a16:creationId xmlns:a16="http://schemas.microsoft.com/office/drawing/2014/main" id="{96DA7890-E49A-5536-1939-2B9589558EF6}"/>
              </a:ext>
            </a:extLst>
          </p:cNvPr>
          <p:cNvSpPr>
            <a:spLocks noGrp="1"/>
          </p:cNvSpPr>
          <p:nvPr>
            <p:ph type="body" sz="quarter" idx="20" hasCustomPrompt="1"/>
          </p:nvPr>
        </p:nvSpPr>
        <p:spPr>
          <a:xfrm>
            <a:off x="1605817" y="3989405"/>
            <a:ext cx="2275880" cy="893763"/>
          </a:xfrm>
        </p:spPr>
        <p:txBody>
          <a:bodyPr>
            <a:noAutofit/>
          </a:bodyPr>
          <a:lstStyle>
            <a:lvl1pPr marL="0" indent="0" algn="ctr">
              <a:buNone/>
              <a:defRPr sz="1400">
                <a:solidFill>
                  <a:schemeClr val="bg1"/>
                </a:solidFill>
              </a:defRPr>
            </a:lvl1pPr>
            <a:lvl2pPr marL="201168" indent="0">
              <a:buNone/>
              <a:defRPr sz="1200"/>
            </a:lvl2pPr>
            <a:lvl3pPr marL="384048" indent="0">
              <a:buNone/>
              <a:defRPr sz="1200"/>
            </a:lvl3pPr>
            <a:lvl4pPr marL="566928" indent="0">
              <a:buNone/>
              <a:defRPr sz="1200"/>
            </a:lvl4pPr>
            <a:lvl5pPr marL="749808" indent="0">
              <a:buNone/>
              <a:defRPr sz="1200"/>
            </a:lvl5pPr>
          </a:lstStyle>
          <a:p>
            <a:pPr lvl="0"/>
            <a:r>
              <a:rPr lang="el"/>
              <a:t>Κάντε κλικ για να προσθέσετε κείμενο</a:t>
            </a:r>
          </a:p>
        </p:txBody>
      </p:sp>
      <p:sp>
        <p:nvSpPr>
          <p:cNvPr id="8" name="Text Placeholder 12">
            <a:extLst>
              <a:ext uri="{FF2B5EF4-FFF2-40B4-BE49-F238E27FC236}">
                <a16:creationId xmlns:a16="http://schemas.microsoft.com/office/drawing/2014/main" id="{4A1E2517-8244-627B-E6B6-4EF4FEDCA10E}"/>
              </a:ext>
            </a:extLst>
          </p:cNvPr>
          <p:cNvSpPr>
            <a:spLocks noGrp="1"/>
          </p:cNvSpPr>
          <p:nvPr>
            <p:ph type="body" sz="quarter" idx="18" hasCustomPrompt="1"/>
          </p:nvPr>
        </p:nvSpPr>
        <p:spPr>
          <a:xfrm>
            <a:off x="4651092" y="1894376"/>
            <a:ext cx="2847975" cy="3390899"/>
          </a:xfrm>
          <a:prstGeom prst="roundRect">
            <a:avLst/>
          </a:prstGeom>
          <a:solidFill>
            <a:schemeClr val="tx1"/>
          </a:solidFill>
          <a:ln w="31750">
            <a:solidFill>
              <a:schemeClr val="accent1"/>
            </a:solidFill>
          </a:ln>
        </p:spPr>
        <p:txBody>
          <a:bodyPr lIns="0" tIns="274320" bIns="0" anchor="t">
            <a:normAutofit/>
          </a:bodyPr>
          <a:lstStyle>
            <a:lvl1pPr marL="0" indent="0" algn="ctr">
              <a:spcBef>
                <a:spcPts val="600"/>
              </a:spcBef>
              <a:spcAft>
                <a:spcPts val="1800"/>
              </a:spcAft>
              <a:buNone/>
              <a:defRPr sz="2400">
                <a:solidFill>
                  <a:schemeClr val="accent1"/>
                </a:solidFill>
                <a:latin typeface="+mj-lt"/>
              </a:defRPr>
            </a:lvl1pPr>
            <a:lvl2pPr marL="201168" indent="0">
              <a:buNone/>
              <a:defRPr/>
            </a:lvl2pPr>
            <a:lvl3pPr marL="384048" indent="0">
              <a:buNone/>
              <a:defRPr/>
            </a:lvl3pPr>
            <a:lvl4pPr marL="566928" indent="0">
              <a:buNone/>
              <a:defRPr/>
            </a:lvl4pPr>
            <a:lvl5pPr marL="749808" indent="0">
              <a:buNone/>
              <a:defRPr/>
            </a:lvl5pPr>
          </a:lstStyle>
          <a:p>
            <a:r>
              <a:rPr lang="el"/>
              <a:t>Προσθέστε υπότιτλους εδώ</a:t>
            </a:r>
          </a:p>
        </p:txBody>
      </p:sp>
      <p:sp>
        <p:nvSpPr>
          <p:cNvPr id="18" name="Picture Placeholder 16">
            <a:extLst>
              <a:ext uri="{FF2B5EF4-FFF2-40B4-BE49-F238E27FC236}">
                <a16:creationId xmlns:a16="http://schemas.microsoft.com/office/drawing/2014/main" id="{054FC79A-A756-FC67-CBF8-0078E8F8C1A3}"/>
              </a:ext>
            </a:extLst>
          </p:cNvPr>
          <p:cNvSpPr>
            <a:spLocks noGrp="1"/>
          </p:cNvSpPr>
          <p:nvPr>
            <p:ph type="pic" sz="quarter" idx="24"/>
          </p:nvPr>
        </p:nvSpPr>
        <p:spPr>
          <a:xfrm>
            <a:off x="5572159" y="2954840"/>
            <a:ext cx="1005840" cy="914400"/>
          </a:xfrm>
        </p:spPr>
        <p:txBody>
          <a:bodyPr>
            <a:normAutofit/>
          </a:bodyPr>
          <a:lstStyle>
            <a:lvl1pPr algn="ctr">
              <a:defRPr sz="1400"/>
            </a:lvl1pPr>
          </a:lstStyle>
          <a:p>
            <a:endParaRPr lang="en-US"/>
          </a:p>
        </p:txBody>
      </p:sp>
      <p:sp>
        <p:nvSpPr>
          <p:cNvPr id="12" name="Text Placeholder 10">
            <a:extLst>
              <a:ext uri="{FF2B5EF4-FFF2-40B4-BE49-F238E27FC236}">
                <a16:creationId xmlns:a16="http://schemas.microsoft.com/office/drawing/2014/main" id="{EBE00383-F339-E668-9399-D2DC9718C39D}"/>
              </a:ext>
            </a:extLst>
          </p:cNvPr>
          <p:cNvSpPr>
            <a:spLocks noGrp="1"/>
          </p:cNvSpPr>
          <p:nvPr>
            <p:ph type="body" sz="quarter" idx="21" hasCustomPrompt="1"/>
          </p:nvPr>
        </p:nvSpPr>
        <p:spPr>
          <a:xfrm>
            <a:off x="4938557" y="3989404"/>
            <a:ext cx="2275880" cy="893763"/>
          </a:xfrm>
        </p:spPr>
        <p:txBody>
          <a:bodyPr>
            <a:noAutofit/>
          </a:bodyPr>
          <a:lstStyle>
            <a:lvl1pPr marL="0" indent="0" algn="ctr">
              <a:buNone/>
              <a:defRPr sz="1400">
                <a:solidFill>
                  <a:schemeClr val="bg1"/>
                </a:solidFill>
              </a:defRPr>
            </a:lvl1pPr>
            <a:lvl2pPr marL="201168" indent="0">
              <a:buNone/>
              <a:defRPr sz="1200"/>
            </a:lvl2pPr>
            <a:lvl3pPr marL="384048" indent="0">
              <a:buNone/>
              <a:defRPr sz="1200"/>
            </a:lvl3pPr>
            <a:lvl4pPr marL="566928" indent="0">
              <a:buNone/>
              <a:defRPr sz="1200"/>
            </a:lvl4pPr>
            <a:lvl5pPr marL="749808" indent="0">
              <a:buNone/>
              <a:defRPr sz="1200"/>
            </a:lvl5pPr>
          </a:lstStyle>
          <a:p>
            <a:pPr lvl="0"/>
            <a:r>
              <a:rPr lang="el"/>
              <a:t>Κάντε κλικ για να προσθέσετε κείμενο</a:t>
            </a:r>
          </a:p>
        </p:txBody>
      </p:sp>
      <p:sp>
        <p:nvSpPr>
          <p:cNvPr id="9" name="Text Placeholder 12">
            <a:extLst>
              <a:ext uri="{FF2B5EF4-FFF2-40B4-BE49-F238E27FC236}">
                <a16:creationId xmlns:a16="http://schemas.microsoft.com/office/drawing/2014/main" id="{71A788CA-392F-F29F-08CD-FBCB24BA793A}"/>
              </a:ext>
            </a:extLst>
          </p:cNvPr>
          <p:cNvSpPr>
            <a:spLocks noGrp="1"/>
          </p:cNvSpPr>
          <p:nvPr>
            <p:ph type="body" sz="quarter" idx="19" hasCustomPrompt="1"/>
          </p:nvPr>
        </p:nvSpPr>
        <p:spPr>
          <a:xfrm>
            <a:off x="7995403" y="1894376"/>
            <a:ext cx="2847975" cy="3390899"/>
          </a:xfrm>
          <a:prstGeom prst="roundRect">
            <a:avLst/>
          </a:prstGeom>
          <a:solidFill>
            <a:schemeClr val="tx1"/>
          </a:solidFill>
          <a:ln w="31750">
            <a:solidFill>
              <a:schemeClr val="accent1"/>
            </a:solidFill>
          </a:ln>
        </p:spPr>
        <p:txBody>
          <a:bodyPr lIns="0" tIns="274320" bIns="0" anchor="t">
            <a:normAutofit/>
          </a:bodyPr>
          <a:lstStyle>
            <a:lvl1pPr marL="0" indent="0" algn="ctr">
              <a:spcBef>
                <a:spcPts val="600"/>
              </a:spcBef>
              <a:spcAft>
                <a:spcPts val="1800"/>
              </a:spcAft>
              <a:buNone/>
              <a:defRPr sz="2400">
                <a:solidFill>
                  <a:schemeClr val="accent1"/>
                </a:solidFill>
                <a:latin typeface="+mj-lt"/>
              </a:defRPr>
            </a:lvl1pPr>
            <a:lvl2pPr marL="201168" indent="0">
              <a:buNone/>
              <a:defRPr/>
            </a:lvl2pPr>
            <a:lvl3pPr marL="384048" indent="0">
              <a:buNone/>
              <a:defRPr/>
            </a:lvl3pPr>
            <a:lvl4pPr marL="566928" indent="0">
              <a:buNone/>
              <a:defRPr/>
            </a:lvl4pPr>
            <a:lvl5pPr marL="749808" indent="0">
              <a:buNone/>
              <a:defRPr/>
            </a:lvl5pPr>
          </a:lstStyle>
          <a:p>
            <a:r>
              <a:rPr lang="el"/>
              <a:t>Προσθέστε υπότιτλους εδώ</a:t>
            </a:r>
          </a:p>
        </p:txBody>
      </p:sp>
      <p:sp>
        <p:nvSpPr>
          <p:cNvPr id="19" name="Picture Placeholder 16">
            <a:extLst>
              <a:ext uri="{FF2B5EF4-FFF2-40B4-BE49-F238E27FC236}">
                <a16:creationId xmlns:a16="http://schemas.microsoft.com/office/drawing/2014/main" id="{6E7FBECC-1456-B16C-B42F-61BAE986F27C}"/>
              </a:ext>
            </a:extLst>
          </p:cNvPr>
          <p:cNvSpPr>
            <a:spLocks noGrp="1"/>
          </p:cNvSpPr>
          <p:nvPr>
            <p:ph type="pic" sz="quarter" idx="25"/>
          </p:nvPr>
        </p:nvSpPr>
        <p:spPr>
          <a:xfrm>
            <a:off x="8916470" y="2833688"/>
            <a:ext cx="1005840" cy="914400"/>
          </a:xfrm>
        </p:spPr>
        <p:txBody>
          <a:bodyPr>
            <a:normAutofit/>
          </a:bodyPr>
          <a:lstStyle>
            <a:lvl1pPr algn="ctr">
              <a:defRPr sz="1400"/>
            </a:lvl1pPr>
          </a:lstStyle>
          <a:p>
            <a:endParaRPr lang="en-US"/>
          </a:p>
        </p:txBody>
      </p:sp>
      <p:sp>
        <p:nvSpPr>
          <p:cNvPr id="15" name="Text Placeholder 10">
            <a:extLst>
              <a:ext uri="{FF2B5EF4-FFF2-40B4-BE49-F238E27FC236}">
                <a16:creationId xmlns:a16="http://schemas.microsoft.com/office/drawing/2014/main" id="{984A0CD0-C9DF-C8B2-FEE6-05F2F0403245}"/>
              </a:ext>
            </a:extLst>
          </p:cNvPr>
          <p:cNvSpPr>
            <a:spLocks noGrp="1"/>
          </p:cNvSpPr>
          <p:nvPr>
            <p:ph type="body" sz="quarter" idx="22" hasCustomPrompt="1"/>
          </p:nvPr>
        </p:nvSpPr>
        <p:spPr>
          <a:xfrm>
            <a:off x="8282868" y="3989404"/>
            <a:ext cx="2275880" cy="893763"/>
          </a:xfrm>
        </p:spPr>
        <p:txBody>
          <a:bodyPr>
            <a:noAutofit/>
          </a:bodyPr>
          <a:lstStyle>
            <a:lvl1pPr marL="0" indent="0" algn="ctr">
              <a:buNone/>
              <a:defRPr sz="1400">
                <a:solidFill>
                  <a:schemeClr val="bg1"/>
                </a:solidFill>
              </a:defRPr>
            </a:lvl1pPr>
            <a:lvl2pPr marL="201168" indent="0">
              <a:buNone/>
              <a:defRPr sz="1200"/>
            </a:lvl2pPr>
            <a:lvl3pPr marL="384048" indent="0">
              <a:buNone/>
              <a:defRPr sz="1200"/>
            </a:lvl3pPr>
            <a:lvl4pPr marL="566928" indent="0">
              <a:buNone/>
              <a:defRPr sz="1200"/>
            </a:lvl4pPr>
            <a:lvl5pPr marL="749808" indent="0">
              <a:buNone/>
              <a:defRPr sz="1200"/>
            </a:lvl5pPr>
          </a:lstStyle>
          <a:p>
            <a:pPr lvl="0"/>
            <a:r>
              <a:rPr lang="el"/>
              <a:t>Κάντε κλικ για να προσθέσετε κείμενο</a:t>
            </a:r>
          </a:p>
        </p:txBody>
      </p:sp>
      <p:sp>
        <p:nvSpPr>
          <p:cNvPr id="24" name="Footer Placeholder 8">
            <a:extLst>
              <a:ext uri="{FF2B5EF4-FFF2-40B4-BE49-F238E27FC236}">
                <a16:creationId xmlns:a16="http://schemas.microsoft.com/office/drawing/2014/main" id="{28D89004-F984-BB7D-2489-E7EC55129802}"/>
              </a:ext>
            </a:extLst>
          </p:cNvPr>
          <p:cNvSpPr>
            <a:spLocks noGrp="1"/>
          </p:cNvSpPr>
          <p:nvPr>
            <p:ph type="ftr" sz="quarter" idx="3"/>
          </p:nvPr>
        </p:nvSpPr>
        <p:spPr>
          <a:xfrm>
            <a:off x="824241" y="6290774"/>
            <a:ext cx="6637071" cy="365125"/>
          </a:xfrm>
          <a:prstGeom prst="rect">
            <a:avLst/>
          </a:prstGeom>
        </p:spPr>
        <p:txBody>
          <a:bodyPr/>
          <a:lstStyle>
            <a:lvl1pPr>
              <a:defRPr sz="1100" b="0" i="0" cap="all" baseline="0">
                <a:solidFill>
                  <a:schemeClr val="bg1"/>
                </a:solidFill>
                <a:latin typeface="+mn-lt"/>
              </a:defRPr>
            </a:lvl1pPr>
          </a:lstStyle>
          <a:p>
            <a:endParaRPr lang="en-US"/>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100" b="0" i="0">
                <a:solidFill>
                  <a:schemeClr val="bg1"/>
                </a:solidFill>
                <a:latin typeface="+mn-lt"/>
              </a:defRPr>
            </a:lvl1pPr>
          </a:lstStyle>
          <a:p>
            <a:fld id="{3A98EE3D-8CD1-4C3F-BD1C-C98C9596463C}" type="slidenum">
              <a:rPr lang="en-US" smtClean="0"/>
              <a:pPr/>
              <a:t>‹#›</a:t>
            </a:fld>
            <a:endParaRPr lang="en-US"/>
          </a:p>
        </p:txBody>
      </p:sp>
    </p:spTree>
    <p:extLst>
      <p:ext uri="{BB962C8B-B14F-4D97-AF65-F5344CB8AC3E}">
        <p14:creationId xmlns:p14="http://schemas.microsoft.com/office/powerpoint/2010/main" val="372417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esson Summar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599788" y="353962"/>
            <a:ext cx="4786877" cy="983225"/>
          </a:xfrm>
        </p:spPr>
        <p:txBody>
          <a:bodyPr anchor="b">
            <a:normAutofit/>
          </a:bodyPr>
          <a:lstStyle>
            <a:lvl1pPr algn="l">
              <a:lnSpc>
                <a:spcPct val="90000"/>
              </a:lnSpc>
              <a:defRPr sz="3600" spc="100" baseline="0">
                <a:solidFill>
                  <a:schemeClr val="bg1"/>
                </a:solidFill>
              </a:defRPr>
            </a:lvl1pPr>
          </a:lstStyle>
          <a:p>
            <a:r>
              <a:rPr lang="el"/>
              <a:t>Προσθέστε τίτλο εδώ</a:t>
            </a:r>
          </a:p>
        </p:txBody>
      </p:sp>
      <p:sp>
        <p:nvSpPr>
          <p:cNvPr id="3" name="Subtitle 2"/>
          <p:cNvSpPr>
            <a:spLocks noGrp="1"/>
          </p:cNvSpPr>
          <p:nvPr>
            <p:ph type="subTitle" idx="1" hasCustomPrompt="1"/>
          </p:nvPr>
        </p:nvSpPr>
        <p:spPr>
          <a:xfrm>
            <a:off x="6599788" y="1517074"/>
            <a:ext cx="4786877" cy="763899"/>
          </a:xfrm>
        </p:spPr>
        <p:txBody>
          <a:bodyPr lIns="91440" tIns="91440" rIns="91440" bIns="0">
            <a:normAutofit/>
          </a:bodyPr>
          <a:lstStyle>
            <a:lvl1pPr marL="0" indent="0" algn="l">
              <a:spcBef>
                <a:spcPts val="0"/>
              </a:spcBef>
              <a:spcAft>
                <a:spcPts val="0"/>
              </a:spcAft>
              <a:buNone/>
              <a:defRPr sz="2400" cap="none" spc="0" baseline="0">
                <a:solidFill>
                  <a:schemeClr val="accent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l"/>
              <a:t>Προσθέστε υπότιτλους εδώ</a:t>
            </a:r>
          </a:p>
        </p:txBody>
      </p:sp>
      <p:sp>
        <p:nvSpPr>
          <p:cNvPr id="7" name="Text Placeholder 6">
            <a:extLst>
              <a:ext uri="{FF2B5EF4-FFF2-40B4-BE49-F238E27FC236}">
                <a16:creationId xmlns:a16="http://schemas.microsoft.com/office/drawing/2014/main" id="{E1A56017-320A-546E-A749-7145642CB967}"/>
              </a:ext>
            </a:extLst>
          </p:cNvPr>
          <p:cNvSpPr>
            <a:spLocks noGrp="1"/>
          </p:cNvSpPr>
          <p:nvPr>
            <p:ph type="body" sz="quarter" idx="12" hasCustomPrompt="1"/>
          </p:nvPr>
        </p:nvSpPr>
        <p:spPr>
          <a:xfrm>
            <a:off x="6599788" y="2341261"/>
            <a:ext cx="4796710" cy="401939"/>
          </a:xfrm>
        </p:spPr>
        <p:txBody>
          <a:bodyPr lIns="91440" tIns="0" anchor="b">
            <a:normAutofit/>
          </a:bodyPr>
          <a:lstStyle>
            <a:lvl1pPr marL="0" indent="0">
              <a:spcAft>
                <a:spcPts val="600"/>
              </a:spcAft>
              <a:buFont typeface="Courier New" panose="02070309020205020404" pitchFamily="49" charset="0"/>
              <a:buNone/>
              <a:defRPr sz="2000">
                <a:solidFill>
                  <a:schemeClr val="accent1"/>
                </a:solidFill>
              </a:defRPr>
            </a:lvl1pPr>
            <a:lvl2pPr marL="274320" indent="-274320">
              <a:buFont typeface="Courier New" panose="02070309020205020404" pitchFamily="49" charset="0"/>
              <a:buChar char="o"/>
              <a:defRPr sz="1200">
                <a:solidFill>
                  <a:schemeClr val="bg1"/>
                </a:solidFill>
              </a:defRPr>
            </a:lvl2pPr>
            <a:lvl3pPr marL="274320" indent="-274320">
              <a:buFont typeface="Courier New" panose="02070309020205020404" pitchFamily="49" charset="0"/>
              <a:buChar char="o"/>
              <a:defRPr sz="1050">
                <a:solidFill>
                  <a:schemeClr val="bg1"/>
                </a:solidFill>
              </a:defRPr>
            </a:lvl3pPr>
            <a:lvl4pPr marL="274320" indent="-274320">
              <a:buFont typeface="Courier New" panose="02070309020205020404" pitchFamily="49" charset="0"/>
              <a:buChar char="o"/>
              <a:defRPr sz="1050">
                <a:solidFill>
                  <a:schemeClr val="bg1"/>
                </a:solidFill>
              </a:defRPr>
            </a:lvl4pPr>
            <a:lvl5pPr marL="274320" indent="-274320">
              <a:buFont typeface="Courier New" panose="02070309020205020404" pitchFamily="49" charset="0"/>
              <a:buChar char="o"/>
              <a:defRPr sz="1050">
                <a:solidFill>
                  <a:schemeClr val="bg1"/>
                </a:solidFill>
              </a:defRPr>
            </a:lvl5pPr>
          </a:lstStyle>
          <a:p>
            <a:pPr lvl="0"/>
            <a:r>
              <a:rPr lang="el"/>
              <a:t>Κάντε κλικ για να προσθέσετε κείμενο</a:t>
            </a:r>
          </a:p>
        </p:txBody>
      </p:sp>
      <p:sp>
        <p:nvSpPr>
          <p:cNvPr id="11" name="Text Placeholder 10">
            <a:extLst>
              <a:ext uri="{FF2B5EF4-FFF2-40B4-BE49-F238E27FC236}">
                <a16:creationId xmlns:a16="http://schemas.microsoft.com/office/drawing/2014/main" id="{A9BC9EC3-C68A-CC9E-C220-8D585A8B43A0}"/>
              </a:ext>
            </a:extLst>
          </p:cNvPr>
          <p:cNvSpPr>
            <a:spLocks noGrp="1"/>
          </p:cNvSpPr>
          <p:nvPr>
            <p:ph type="body" sz="quarter" idx="15" hasCustomPrompt="1"/>
          </p:nvPr>
        </p:nvSpPr>
        <p:spPr>
          <a:xfrm>
            <a:off x="6599789" y="2753247"/>
            <a:ext cx="3852296" cy="817345"/>
          </a:xfrm>
        </p:spPr>
        <p:txBody>
          <a:bodyPr lIns="91440">
            <a:noAutofit/>
          </a:bodyPr>
          <a:lstStyle>
            <a:lvl1pPr marL="0" indent="0">
              <a:buNone/>
              <a:defRPr sz="1400">
                <a:solidFill>
                  <a:schemeClr val="bg1"/>
                </a:solidFill>
              </a:defRPr>
            </a:lvl1pPr>
            <a:lvl2pPr marL="201168" indent="0">
              <a:buNone/>
              <a:defRPr sz="1200">
                <a:solidFill>
                  <a:schemeClr val="bg1"/>
                </a:solidFill>
              </a:defRPr>
            </a:lvl2pPr>
            <a:lvl3pPr marL="384048" indent="0">
              <a:buNone/>
              <a:defRPr sz="1200">
                <a:solidFill>
                  <a:schemeClr val="bg1"/>
                </a:solidFill>
              </a:defRPr>
            </a:lvl3pPr>
            <a:lvl4pPr marL="566928" indent="0">
              <a:buNone/>
              <a:defRPr sz="1200">
                <a:solidFill>
                  <a:schemeClr val="bg1"/>
                </a:solidFill>
              </a:defRPr>
            </a:lvl4pPr>
            <a:lvl5pPr marL="749808" indent="0">
              <a:buNone/>
              <a:defRPr sz="1200">
                <a:solidFill>
                  <a:schemeClr val="bg1"/>
                </a:solidFill>
              </a:defRPr>
            </a:lvl5pPr>
          </a:lstStyle>
          <a:p>
            <a:pPr lvl="0"/>
            <a:r>
              <a:rPr lang="el"/>
              <a:t>Κάντε κλικ για να προσθέσετε κείμενο</a:t>
            </a:r>
          </a:p>
        </p:txBody>
      </p:sp>
      <p:sp>
        <p:nvSpPr>
          <p:cNvPr id="6" name="Text Placeholder 6">
            <a:extLst>
              <a:ext uri="{FF2B5EF4-FFF2-40B4-BE49-F238E27FC236}">
                <a16:creationId xmlns:a16="http://schemas.microsoft.com/office/drawing/2014/main" id="{DE3FA6A1-74D7-3926-C0BF-FECA6C0B0338}"/>
              </a:ext>
            </a:extLst>
          </p:cNvPr>
          <p:cNvSpPr>
            <a:spLocks noGrp="1"/>
          </p:cNvSpPr>
          <p:nvPr>
            <p:ph type="body" sz="quarter" idx="13" hasCustomPrompt="1"/>
          </p:nvPr>
        </p:nvSpPr>
        <p:spPr>
          <a:xfrm>
            <a:off x="6599788" y="3563285"/>
            <a:ext cx="4796710" cy="401939"/>
          </a:xfrm>
        </p:spPr>
        <p:txBody>
          <a:bodyPr lIns="91440" tIns="0" anchor="b">
            <a:normAutofit/>
          </a:bodyPr>
          <a:lstStyle>
            <a:lvl1pPr marL="0" indent="0">
              <a:spcAft>
                <a:spcPts val="600"/>
              </a:spcAft>
              <a:buFont typeface="Courier New" panose="02070309020205020404" pitchFamily="49" charset="0"/>
              <a:buNone/>
              <a:defRPr sz="2000">
                <a:solidFill>
                  <a:schemeClr val="accent1"/>
                </a:solidFill>
              </a:defRPr>
            </a:lvl1pPr>
            <a:lvl2pPr marL="274320" indent="-274320">
              <a:buFont typeface="Courier New" panose="02070309020205020404" pitchFamily="49" charset="0"/>
              <a:buChar char="o"/>
              <a:defRPr sz="1200">
                <a:solidFill>
                  <a:schemeClr val="bg1"/>
                </a:solidFill>
              </a:defRPr>
            </a:lvl2pPr>
            <a:lvl3pPr marL="274320" indent="-274320">
              <a:buFont typeface="Courier New" panose="02070309020205020404" pitchFamily="49" charset="0"/>
              <a:buChar char="o"/>
              <a:defRPr sz="1050">
                <a:solidFill>
                  <a:schemeClr val="bg1"/>
                </a:solidFill>
              </a:defRPr>
            </a:lvl3pPr>
            <a:lvl4pPr marL="274320" indent="-274320">
              <a:buFont typeface="Courier New" panose="02070309020205020404" pitchFamily="49" charset="0"/>
              <a:buChar char="o"/>
              <a:defRPr sz="1050">
                <a:solidFill>
                  <a:schemeClr val="bg1"/>
                </a:solidFill>
              </a:defRPr>
            </a:lvl4pPr>
            <a:lvl5pPr marL="274320" indent="-274320">
              <a:buFont typeface="Courier New" panose="02070309020205020404" pitchFamily="49" charset="0"/>
              <a:buChar char="o"/>
              <a:defRPr sz="1050">
                <a:solidFill>
                  <a:schemeClr val="bg1"/>
                </a:solidFill>
              </a:defRPr>
            </a:lvl5pPr>
          </a:lstStyle>
          <a:p>
            <a:pPr lvl="0"/>
            <a:r>
              <a:rPr lang="el"/>
              <a:t>Κάντε κλικ για να προσθέσετε κείμενο</a:t>
            </a:r>
          </a:p>
        </p:txBody>
      </p:sp>
      <p:sp>
        <p:nvSpPr>
          <p:cNvPr id="12" name="Text Placeholder 10">
            <a:extLst>
              <a:ext uri="{FF2B5EF4-FFF2-40B4-BE49-F238E27FC236}">
                <a16:creationId xmlns:a16="http://schemas.microsoft.com/office/drawing/2014/main" id="{9487AC4B-B367-6BC8-2DCA-61A43B326449}"/>
              </a:ext>
            </a:extLst>
          </p:cNvPr>
          <p:cNvSpPr>
            <a:spLocks noGrp="1"/>
          </p:cNvSpPr>
          <p:nvPr>
            <p:ph type="body" sz="quarter" idx="16" hasCustomPrompt="1"/>
          </p:nvPr>
        </p:nvSpPr>
        <p:spPr>
          <a:xfrm>
            <a:off x="6599788" y="3982578"/>
            <a:ext cx="3860546" cy="529133"/>
          </a:xfrm>
        </p:spPr>
        <p:txBody>
          <a:bodyPr lIns="91440">
            <a:noAutofit/>
          </a:bodyPr>
          <a:lstStyle>
            <a:lvl1pPr marL="0" indent="0">
              <a:buNone/>
              <a:defRPr sz="1400">
                <a:solidFill>
                  <a:schemeClr val="bg1"/>
                </a:solidFill>
              </a:defRPr>
            </a:lvl1pPr>
            <a:lvl2pPr marL="201168" indent="0">
              <a:buNone/>
              <a:defRPr sz="1200">
                <a:solidFill>
                  <a:schemeClr val="bg1"/>
                </a:solidFill>
              </a:defRPr>
            </a:lvl2pPr>
            <a:lvl3pPr marL="384048" indent="0">
              <a:buNone/>
              <a:defRPr sz="1200">
                <a:solidFill>
                  <a:schemeClr val="bg1"/>
                </a:solidFill>
              </a:defRPr>
            </a:lvl3pPr>
            <a:lvl4pPr marL="566928" indent="0">
              <a:buNone/>
              <a:defRPr sz="1200">
                <a:solidFill>
                  <a:schemeClr val="bg1"/>
                </a:solidFill>
              </a:defRPr>
            </a:lvl4pPr>
            <a:lvl5pPr marL="749808" indent="0">
              <a:buNone/>
              <a:defRPr sz="1200">
                <a:solidFill>
                  <a:schemeClr val="bg1"/>
                </a:solidFill>
              </a:defRPr>
            </a:lvl5pPr>
          </a:lstStyle>
          <a:p>
            <a:pPr lvl="0"/>
            <a:r>
              <a:rPr lang="el"/>
              <a:t>Κάντε κλικ για να προσθέσετε κείμενο</a:t>
            </a:r>
          </a:p>
        </p:txBody>
      </p:sp>
      <p:sp>
        <p:nvSpPr>
          <p:cNvPr id="8" name="Text Placeholder 6">
            <a:extLst>
              <a:ext uri="{FF2B5EF4-FFF2-40B4-BE49-F238E27FC236}">
                <a16:creationId xmlns:a16="http://schemas.microsoft.com/office/drawing/2014/main" id="{34E9A44E-6692-ACFA-4EB0-368490BF357A}"/>
              </a:ext>
            </a:extLst>
          </p:cNvPr>
          <p:cNvSpPr>
            <a:spLocks noGrp="1"/>
          </p:cNvSpPr>
          <p:nvPr>
            <p:ph type="body" sz="quarter" idx="14" hasCustomPrompt="1"/>
          </p:nvPr>
        </p:nvSpPr>
        <p:spPr>
          <a:xfrm>
            <a:off x="6599788" y="4564818"/>
            <a:ext cx="4796710" cy="401939"/>
          </a:xfrm>
        </p:spPr>
        <p:txBody>
          <a:bodyPr lIns="91440" tIns="0" anchor="b">
            <a:normAutofit/>
          </a:bodyPr>
          <a:lstStyle>
            <a:lvl1pPr marL="0" indent="0">
              <a:spcAft>
                <a:spcPts val="600"/>
              </a:spcAft>
              <a:buFont typeface="Courier New" panose="02070309020205020404" pitchFamily="49" charset="0"/>
              <a:buNone/>
              <a:defRPr sz="2000">
                <a:solidFill>
                  <a:schemeClr val="accent1"/>
                </a:solidFill>
              </a:defRPr>
            </a:lvl1pPr>
            <a:lvl2pPr marL="274320" indent="-274320">
              <a:buFont typeface="Courier New" panose="02070309020205020404" pitchFamily="49" charset="0"/>
              <a:buChar char="o"/>
              <a:defRPr sz="1200">
                <a:solidFill>
                  <a:schemeClr val="bg1"/>
                </a:solidFill>
              </a:defRPr>
            </a:lvl2pPr>
            <a:lvl3pPr marL="274320" indent="-274320">
              <a:buFont typeface="Courier New" panose="02070309020205020404" pitchFamily="49" charset="0"/>
              <a:buChar char="o"/>
              <a:defRPr sz="1050">
                <a:solidFill>
                  <a:schemeClr val="bg1"/>
                </a:solidFill>
              </a:defRPr>
            </a:lvl3pPr>
            <a:lvl4pPr marL="274320" indent="-274320">
              <a:buFont typeface="Courier New" panose="02070309020205020404" pitchFamily="49" charset="0"/>
              <a:buChar char="o"/>
              <a:defRPr sz="1050">
                <a:solidFill>
                  <a:schemeClr val="bg1"/>
                </a:solidFill>
              </a:defRPr>
            </a:lvl4pPr>
            <a:lvl5pPr marL="274320" indent="-274320">
              <a:buFont typeface="Courier New" panose="02070309020205020404" pitchFamily="49" charset="0"/>
              <a:buChar char="o"/>
              <a:defRPr sz="1050">
                <a:solidFill>
                  <a:schemeClr val="bg1"/>
                </a:solidFill>
              </a:defRPr>
            </a:lvl5pPr>
          </a:lstStyle>
          <a:p>
            <a:pPr lvl="0"/>
            <a:r>
              <a:rPr lang="el"/>
              <a:t>Κάντε κλικ για να προσθέσετε κείμενο</a:t>
            </a:r>
          </a:p>
        </p:txBody>
      </p:sp>
      <p:sp>
        <p:nvSpPr>
          <p:cNvPr id="13" name="Text Placeholder 10">
            <a:extLst>
              <a:ext uri="{FF2B5EF4-FFF2-40B4-BE49-F238E27FC236}">
                <a16:creationId xmlns:a16="http://schemas.microsoft.com/office/drawing/2014/main" id="{AB0B6725-F963-746B-381A-0F998539A022}"/>
              </a:ext>
            </a:extLst>
          </p:cNvPr>
          <p:cNvSpPr>
            <a:spLocks noGrp="1"/>
          </p:cNvSpPr>
          <p:nvPr>
            <p:ph type="body" sz="quarter" idx="17" hasCustomPrompt="1"/>
          </p:nvPr>
        </p:nvSpPr>
        <p:spPr>
          <a:xfrm>
            <a:off x="6599788" y="4975138"/>
            <a:ext cx="3860546" cy="852906"/>
          </a:xfrm>
        </p:spPr>
        <p:txBody>
          <a:bodyPr lIns="91440">
            <a:noAutofit/>
          </a:bodyPr>
          <a:lstStyle>
            <a:lvl1pPr marL="0" indent="0">
              <a:buNone/>
              <a:defRPr sz="1400">
                <a:solidFill>
                  <a:schemeClr val="bg1"/>
                </a:solidFill>
              </a:defRPr>
            </a:lvl1pPr>
            <a:lvl2pPr marL="201168" indent="0">
              <a:buNone/>
              <a:defRPr sz="1200">
                <a:solidFill>
                  <a:schemeClr val="bg1"/>
                </a:solidFill>
              </a:defRPr>
            </a:lvl2pPr>
            <a:lvl3pPr marL="384048" indent="0">
              <a:buNone/>
              <a:defRPr sz="1200">
                <a:solidFill>
                  <a:schemeClr val="bg1"/>
                </a:solidFill>
              </a:defRPr>
            </a:lvl3pPr>
            <a:lvl4pPr marL="566928" indent="0">
              <a:buNone/>
              <a:defRPr sz="1200">
                <a:solidFill>
                  <a:schemeClr val="bg1"/>
                </a:solidFill>
              </a:defRPr>
            </a:lvl4pPr>
            <a:lvl5pPr marL="749808" indent="0">
              <a:buNone/>
              <a:defRPr sz="1200">
                <a:solidFill>
                  <a:schemeClr val="bg1"/>
                </a:solidFill>
              </a:defRPr>
            </a:lvl5pPr>
          </a:lstStyle>
          <a:p>
            <a:pPr lvl="0"/>
            <a:r>
              <a:rPr lang="el"/>
              <a:t>Κάντε κλικ για να προσθέσετε κείμενο</a:t>
            </a:r>
          </a:p>
        </p:txBody>
      </p:sp>
    </p:spTree>
    <p:extLst>
      <p:ext uri="{BB962C8B-B14F-4D97-AF65-F5344CB8AC3E}">
        <p14:creationId xmlns:p14="http://schemas.microsoft.com/office/powerpoint/2010/main" val="1419208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l"/>
              <a:t>Προσθέστε τίτλο εδώ</a:t>
            </a:r>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l"/>
              <a:t>Κάντε κλικ για να επεξεργαστείτε στυλ κειμένου υποδείγματος</a:t>
            </a:r>
          </a:p>
          <a:p>
            <a:pPr lvl="1"/>
            <a:r>
              <a:rPr lang="el"/>
              <a:t>Δεύτερο επίπεδο</a:t>
            </a:r>
          </a:p>
          <a:p>
            <a:pPr lvl="2"/>
            <a:r>
              <a:rPr lang="el"/>
              <a:t>Τρίτο επίπεδο</a:t>
            </a:r>
          </a:p>
          <a:p>
            <a:pPr lvl="3"/>
            <a:r>
              <a:rPr lang="el"/>
              <a:t>Τέταρτο επίπεδο</a:t>
            </a:r>
          </a:p>
          <a:p>
            <a:pPr lvl="4"/>
            <a:r>
              <a:rPr lang="el"/>
              <a:t>Πέμπτο επίπεδο</a:t>
            </a:r>
          </a:p>
        </p:txBody>
      </p:sp>
      <p:sp>
        <p:nvSpPr>
          <p:cNvPr id="8" name="Slide Number Placeholder 9">
            <a:extLst>
              <a:ext uri="{FF2B5EF4-FFF2-40B4-BE49-F238E27FC236}">
                <a16:creationId xmlns:a16="http://schemas.microsoft.com/office/drawing/2014/main" id="{E44D41BF-45CF-B60E-08D3-A8C49332E574}"/>
              </a:ext>
            </a:extLst>
          </p:cNvPr>
          <p:cNvSpPr>
            <a:spLocks noGrp="1"/>
          </p:cNvSpPr>
          <p:nvPr>
            <p:ph type="sldNum" sz="quarter" idx="4"/>
          </p:nvPr>
        </p:nvSpPr>
        <p:spPr>
          <a:xfrm>
            <a:off x="10930596" y="6221324"/>
            <a:ext cx="617912" cy="365125"/>
          </a:xfrm>
          <a:prstGeom prst="rect">
            <a:avLst/>
          </a:prstGeom>
        </p:spPr>
        <p:txBody>
          <a:bodyPr/>
          <a:lstStyle>
            <a:lvl1pPr algn="r">
              <a:defRPr sz="1200" b="0" i="0">
                <a:solidFill>
                  <a:schemeClr val="tx1"/>
                </a:solidFill>
                <a:latin typeface="+mn-lt"/>
              </a:defRPr>
            </a:lvl1pPr>
          </a:lstStyle>
          <a:p>
            <a:fld id="{3A98EE3D-8CD1-4C3F-BD1C-C98C9596463C}" type="slidenum">
              <a:rPr lang="en-US" smtClean="0"/>
              <a:pPr/>
              <a:t>‹#›</a:t>
            </a:fld>
            <a:endParaRPr lang="en-US"/>
          </a:p>
        </p:txBody>
      </p:sp>
    </p:spTree>
    <p:extLst>
      <p:ext uri="{BB962C8B-B14F-4D97-AF65-F5344CB8AC3E}">
        <p14:creationId xmlns:p14="http://schemas.microsoft.com/office/powerpoint/2010/main" val="68232827"/>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9" r:id="rId5"/>
    <p:sldLayoutId id="2147483746" r:id="rId6"/>
    <p:sldLayoutId id="2147483747" r:id="rId7"/>
    <p:sldLayoutId id="2147483748" r:id="rId8"/>
    <p:sldLayoutId id="2147483750" r:id="rId9"/>
    <p:sldLayoutId id="2147483756" r:id="rId10"/>
    <p:sldLayoutId id="2147483751" r:id="rId11"/>
    <p:sldLayoutId id="2147483752" r:id="rId12"/>
    <p:sldLayoutId id="2147483754" r:id="rId13"/>
    <p:sldLayoutId id="2147483755" r:id="rId14"/>
    <p:sldLayoutId id="2147483753" r:id="rId15"/>
    <p:sldLayoutId id="2147483757" r:id="rId16"/>
  </p:sldLayoutIdLst>
  <p:hf hdr="0" ftr="0" dt="0"/>
  <p:txStyles>
    <p:titleStyle>
      <a:lvl1pPr algn="l" defTabSz="914400" rtl="0" eaLnBrk="1" latinLnBrk="0" hangingPunct="1">
        <a:lnSpc>
          <a:spcPct val="90000"/>
        </a:lnSpc>
        <a:spcBef>
          <a:spcPct val="0"/>
        </a:spcBef>
        <a:buNone/>
        <a:defRPr sz="6000" kern="1200" spc="-50" baseline="0">
          <a:solidFill>
            <a:schemeClr val="tx1"/>
          </a:solidFill>
          <a:latin typeface="+mj-lt"/>
          <a:ea typeface="+mj-ea"/>
          <a:cs typeface="+mj-cs"/>
        </a:defRPr>
      </a:lvl1pPr>
    </p:titleStyle>
    <p:bodyStyle>
      <a:lvl1pPr marL="274320" indent="-274320" algn="l" defTabSz="914400" rtl="0" eaLnBrk="1" latinLnBrk="0" hangingPunct="1">
        <a:lnSpc>
          <a:spcPct val="100000"/>
        </a:lnSpc>
        <a:spcBef>
          <a:spcPts val="1200"/>
        </a:spcBef>
        <a:spcAft>
          <a:spcPts val="200"/>
        </a:spcAft>
        <a:buClr>
          <a:schemeClr val="accent1"/>
        </a:buClr>
        <a:buSzPct val="100000"/>
        <a:buFont typeface="Courier New" panose="02070309020205020404" pitchFamily="49" charset="0"/>
        <a:buChar char="o"/>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10.png"/><Relationship Id="rId2" Type="http://schemas.openxmlformats.org/officeDocument/2006/relationships/image" Target="../media/image21.png"/><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10.png"/><Relationship Id="rId2" Type="http://schemas.openxmlformats.org/officeDocument/2006/relationships/image" Target="../media/image21.png"/><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10.png"/><Relationship Id="rId2" Type="http://schemas.openxmlformats.org/officeDocument/2006/relationships/image" Target="../media/image21.png"/><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5.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28.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10.png"/><Relationship Id="rId2" Type="http://schemas.openxmlformats.org/officeDocument/2006/relationships/image" Target="../media/image21.png"/><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10.png"/><Relationship Id="rId2" Type="http://schemas.openxmlformats.org/officeDocument/2006/relationships/image" Target="../media/image31.png"/><Relationship Id="rId1" Type="http://schemas.openxmlformats.org/officeDocument/2006/relationships/slideLayout" Target="../slideLayouts/slideLayout4.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10.png"/><Relationship Id="rId2" Type="http://schemas.openxmlformats.org/officeDocument/2006/relationships/image" Target="../media/image36.png"/><Relationship Id="rId1" Type="http://schemas.openxmlformats.org/officeDocument/2006/relationships/slideLayout" Target="../slideLayouts/slideLayout4.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www.cs.columbia.edu/~simha/ch1_supplement.pdf" TargetMode="Externa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46.jpg"/><Relationship Id="rId4" Type="http://schemas.openxmlformats.org/officeDocument/2006/relationships/image" Target="../media/image45.png"/></Relationships>
</file>

<file path=ppt/slides/_rels/slide22.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pn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50.jpg"/><Relationship Id="rId4" Type="http://schemas.openxmlformats.org/officeDocument/2006/relationships/image" Target="../media/image49.png"/></Relationships>
</file>

<file path=ppt/slides/_rels/slide2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jpg"/><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53.pn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55.jpg"/><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56.png"/></Relationships>
</file>

<file path=ppt/slides/_rels/slide27.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hyperlink" Target="http://www.hotchips.org/hc30/1conf/1.14_Google_Titan_GoogleFinalTitanHotChips2018.pdf" TargetMode="Externa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58.jpg"/></Relationships>
</file>

<file path=ppt/slides/_rels/slide28.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10.png"/><Relationship Id="rId2" Type="http://schemas.openxmlformats.org/officeDocument/2006/relationships/image" Target="../media/image59.png"/><Relationship Id="rId1" Type="http://schemas.openxmlformats.org/officeDocument/2006/relationships/slideLayout" Target="../slideLayouts/slideLayout4.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29.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64.pn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6.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8.png"/><Relationship Id="rId7"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4.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2.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3.jpeg"/><Relationship Id="rId1" Type="http://schemas.openxmlformats.org/officeDocument/2006/relationships/slideLayout" Target="../slideLayouts/slideLayout15.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Title 94">
            <a:extLst>
              <a:ext uri="{FF2B5EF4-FFF2-40B4-BE49-F238E27FC236}">
                <a16:creationId xmlns:a16="http://schemas.microsoft.com/office/drawing/2014/main" id="{7643F50D-950F-5A7E-722A-79E4F5D31565}"/>
              </a:ext>
            </a:extLst>
          </p:cNvPr>
          <p:cNvSpPr>
            <a:spLocks noGrp="1"/>
          </p:cNvSpPr>
          <p:nvPr>
            <p:ph type="ctrTitle"/>
          </p:nvPr>
        </p:nvSpPr>
        <p:spPr>
          <a:xfrm>
            <a:off x="7119890" y="723440"/>
            <a:ext cx="4323426" cy="2579052"/>
          </a:xfrm>
        </p:spPr>
        <p:txBody>
          <a:bodyPr>
            <a:noAutofit/>
          </a:bodyPr>
          <a:lstStyle/>
          <a:p>
            <a:r>
              <a:rPr lang="el" sz="3200" dirty="0"/>
              <a:t>ΤΕΧΝΟΛΟΓΙΕΣ ΠΡΟΣΤΑΣΙΑΣ ΔΕΔΟΜΕΝΩΝ ΚΑΙ ΙΔΙΩΤΙΚΟΤΗΤΑΣ ΓΙΑ ΤΗΝ ΕΝΕΡΓΕΙΑ</a:t>
            </a:r>
          </a:p>
        </p:txBody>
      </p:sp>
      <p:sp>
        <p:nvSpPr>
          <p:cNvPr id="96" name="Subtitle 95">
            <a:extLst>
              <a:ext uri="{FF2B5EF4-FFF2-40B4-BE49-F238E27FC236}">
                <a16:creationId xmlns:a16="http://schemas.microsoft.com/office/drawing/2014/main" id="{1C5A4B6C-BAC7-A685-A9B1-2F354B12832E}"/>
              </a:ext>
            </a:extLst>
          </p:cNvPr>
          <p:cNvSpPr>
            <a:spLocks noGrp="1"/>
          </p:cNvSpPr>
          <p:nvPr>
            <p:ph type="subTitle" idx="1"/>
          </p:nvPr>
        </p:nvSpPr>
        <p:spPr>
          <a:xfrm>
            <a:off x="5938448" y="5028951"/>
            <a:ext cx="3410038" cy="612000"/>
          </a:xfrm>
        </p:spPr>
        <p:txBody>
          <a:bodyPr/>
          <a:lstStyle/>
          <a:p>
            <a:r>
              <a:rPr lang="el" dirty="0"/>
              <a:t>Παρουσίαση από: </a:t>
            </a:r>
          </a:p>
          <a:p>
            <a:r>
              <a:rPr lang="el" dirty="0"/>
              <a:t>ΑΝΤΩΝΙΟΣ ΝΤΙΜΠ</a:t>
            </a:r>
          </a:p>
        </p:txBody>
      </p:sp>
      <p:sp>
        <p:nvSpPr>
          <p:cNvPr id="97" name="Text Placeholder 96">
            <a:extLst>
              <a:ext uri="{FF2B5EF4-FFF2-40B4-BE49-F238E27FC236}">
                <a16:creationId xmlns:a16="http://schemas.microsoft.com/office/drawing/2014/main" id="{2A924E96-9B1C-6D19-49F6-49CA70E65537}"/>
              </a:ext>
            </a:extLst>
          </p:cNvPr>
          <p:cNvSpPr>
            <a:spLocks noGrp="1"/>
          </p:cNvSpPr>
          <p:nvPr>
            <p:ph type="body" sz="quarter" idx="10"/>
          </p:nvPr>
        </p:nvSpPr>
        <p:spPr>
          <a:xfrm>
            <a:off x="5762316" y="3373040"/>
            <a:ext cx="5601970" cy="1008926"/>
          </a:xfrm>
        </p:spPr>
        <p:txBody>
          <a:bodyPr/>
          <a:lstStyle/>
          <a:p>
            <a:r>
              <a:rPr lang="el"/>
              <a:t>CSP005_S_E</a:t>
            </a:r>
          </a:p>
        </p:txBody>
      </p:sp>
      <p:sp>
        <p:nvSpPr>
          <p:cNvPr id="53" name="Freeform: Shape 52">
            <a:extLst>
              <a:ext uri="{FF2B5EF4-FFF2-40B4-BE49-F238E27FC236}">
                <a16:creationId xmlns:a16="http://schemas.microsoft.com/office/drawing/2014/main" id="{D96C8D99-3232-849B-9CC8-6E4982208FEA}"/>
              </a:ext>
              <a:ext uri="{C183D7F6-B498-43B3-948B-1728B52AA6E4}">
                <adec:decorative xmlns:adec="http://schemas.microsoft.com/office/drawing/2017/decorative" val="1"/>
              </a:ext>
            </a:extLst>
          </p:cNvPr>
          <p:cNvSpPr/>
          <p:nvPr/>
        </p:nvSpPr>
        <p:spPr>
          <a:xfrm rot="10800000">
            <a:off x="3507757" y="-11160"/>
            <a:ext cx="2553080" cy="6858841"/>
          </a:xfrm>
          <a:custGeom>
            <a:avLst/>
            <a:gdLst>
              <a:gd name="connsiteX0" fmla="*/ 2526446 w 2553080"/>
              <a:gd name="connsiteY0" fmla="*/ 0 h 6858841"/>
              <a:gd name="connsiteX1" fmla="*/ 1707127 w 2553080"/>
              <a:gd name="connsiteY1" fmla="*/ 3182290 h 6858841"/>
              <a:gd name="connsiteX2" fmla="*/ 1365955 w 2553080"/>
              <a:gd name="connsiteY2" fmla="*/ 4453431 h 6858841"/>
              <a:gd name="connsiteX3" fmla="*/ 1182052 w 2553080"/>
              <a:gd name="connsiteY3" fmla="*/ 4538343 h 6858841"/>
              <a:gd name="connsiteX4" fmla="*/ 1070442 w 2553080"/>
              <a:gd name="connsiteY4" fmla="*/ 4344440 h 6858841"/>
              <a:gd name="connsiteX5" fmla="*/ 1329175 w 2553080"/>
              <a:gd name="connsiteY5" fmla="*/ 3390133 h 6858841"/>
              <a:gd name="connsiteX6" fmla="*/ 1311418 w 2553080"/>
              <a:gd name="connsiteY6" fmla="*/ 3250726 h 6858841"/>
              <a:gd name="connsiteX7" fmla="*/ 1199808 w 2553080"/>
              <a:gd name="connsiteY7" fmla="*/ 3164547 h 6858841"/>
              <a:gd name="connsiteX8" fmla="*/ 975320 w 2553080"/>
              <a:gd name="connsiteY8" fmla="*/ 3293816 h 6858841"/>
              <a:gd name="connsiteX9" fmla="*/ 582148 w 2553080"/>
              <a:gd name="connsiteY9" fmla="*/ 4743652 h 6858841"/>
              <a:gd name="connsiteX10" fmla="*/ 5073 w 2553080"/>
              <a:gd name="connsiteY10" fmla="*/ 6842367 h 6858841"/>
              <a:gd name="connsiteX11" fmla="*/ 0 w 2553080"/>
              <a:gd name="connsiteY11" fmla="*/ 6858842 h 6858841"/>
              <a:gd name="connsiteX12" fmla="*/ 26634 w 2553080"/>
              <a:gd name="connsiteY12" fmla="*/ 6858842 h 6858841"/>
              <a:gd name="connsiteX13" fmla="*/ 607514 w 2553080"/>
              <a:gd name="connsiteY13" fmla="*/ 4751256 h 6858841"/>
              <a:gd name="connsiteX14" fmla="*/ 1000686 w 2553080"/>
              <a:gd name="connsiteY14" fmla="*/ 3301420 h 6858841"/>
              <a:gd name="connsiteX15" fmla="*/ 1194735 w 2553080"/>
              <a:gd name="connsiteY15" fmla="*/ 3189894 h 6858841"/>
              <a:gd name="connsiteX16" fmla="*/ 1289857 w 2553080"/>
              <a:gd name="connsiteY16" fmla="*/ 3263399 h 6858841"/>
              <a:gd name="connsiteX17" fmla="*/ 1305077 w 2553080"/>
              <a:gd name="connsiteY17" fmla="*/ 3383797 h 6858841"/>
              <a:gd name="connsiteX18" fmla="*/ 1046345 w 2553080"/>
              <a:gd name="connsiteY18" fmla="*/ 4338103 h 6858841"/>
              <a:gd name="connsiteX19" fmla="*/ 1175711 w 2553080"/>
              <a:gd name="connsiteY19" fmla="*/ 4562423 h 6858841"/>
              <a:gd name="connsiteX20" fmla="*/ 1390053 w 2553080"/>
              <a:gd name="connsiteY20" fmla="*/ 4462303 h 6858841"/>
              <a:gd name="connsiteX21" fmla="*/ 1390053 w 2553080"/>
              <a:gd name="connsiteY21" fmla="*/ 4461035 h 6858841"/>
              <a:gd name="connsiteX22" fmla="*/ 1731225 w 2553080"/>
              <a:gd name="connsiteY22" fmla="*/ 3188627 h 6858841"/>
              <a:gd name="connsiteX23" fmla="*/ 2553081 w 2553080"/>
              <a:gd name="connsiteY23" fmla="*/ 1267 h 6858841"/>
              <a:gd name="connsiteX24" fmla="*/ 2526446 w 2553080"/>
              <a:gd name="connsiteY24" fmla="*/ 0 h 685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53080" h="6858841">
                <a:moveTo>
                  <a:pt x="2526446" y="0"/>
                </a:moveTo>
                <a:lnTo>
                  <a:pt x="1707127" y="3182290"/>
                </a:lnTo>
                <a:lnTo>
                  <a:pt x="1365955" y="4453431"/>
                </a:lnTo>
                <a:cubicBezTo>
                  <a:pt x="1332979" y="4523135"/>
                  <a:pt x="1255613" y="4558621"/>
                  <a:pt x="1182052" y="4538343"/>
                </a:cubicBezTo>
                <a:cubicBezTo>
                  <a:pt x="1098345" y="4515531"/>
                  <a:pt x="1047613" y="4428085"/>
                  <a:pt x="1070442" y="4344440"/>
                </a:cubicBezTo>
                <a:lnTo>
                  <a:pt x="1329175" y="3390133"/>
                </a:lnTo>
                <a:cubicBezTo>
                  <a:pt x="1341858" y="3343242"/>
                  <a:pt x="1335516" y="3293816"/>
                  <a:pt x="1311418" y="3250726"/>
                </a:cubicBezTo>
                <a:cubicBezTo>
                  <a:pt x="1287321" y="3207637"/>
                  <a:pt x="1248004" y="3177220"/>
                  <a:pt x="1199808" y="3164547"/>
                </a:cubicBezTo>
                <a:cubicBezTo>
                  <a:pt x="1102150" y="3137933"/>
                  <a:pt x="1000686" y="3196230"/>
                  <a:pt x="975320" y="3293816"/>
                </a:cubicBezTo>
                <a:lnTo>
                  <a:pt x="582148" y="4743652"/>
                </a:lnTo>
                <a:lnTo>
                  <a:pt x="5073" y="6842367"/>
                </a:lnTo>
                <a:cubicBezTo>
                  <a:pt x="5073" y="6842367"/>
                  <a:pt x="1268" y="6855040"/>
                  <a:pt x="0" y="6858842"/>
                </a:cubicBezTo>
                <a:lnTo>
                  <a:pt x="26634" y="6858842"/>
                </a:lnTo>
                <a:lnTo>
                  <a:pt x="607514" y="4751256"/>
                </a:lnTo>
                <a:lnTo>
                  <a:pt x="1000686" y="3301420"/>
                </a:lnTo>
                <a:cubicBezTo>
                  <a:pt x="1023515" y="3217775"/>
                  <a:pt x="1111028" y="3167082"/>
                  <a:pt x="1194735" y="3189894"/>
                </a:cubicBezTo>
                <a:cubicBezTo>
                  <a:pt x="1235321" y="3201300"/>
                  <a:pt x="1269565" y="3226647"/>
                  <a:pt x="1289857" y="3263399"/>
                </a:cubicBezTo>
                <a:cubicBezTo>
                  <a:pt x="1311418" y="3300152"/>
                  <a:pt x="1316492" y="3341975"/>
                  <a:pt x="1305077" y="3383797"/>
                </a:cubicBezTo>
                <a:lnTo>
                  <a:pt x="1046345" y="4338103"/>
                </a:lnTo>
                <a:cubicBezTo>
                  <a:pt x="1019710" y="4435689"/>
                  <a:pt x="1078052" y="4537076"/>
                  <a:pt x="1175711" y="4562423"/>
                </a:cubicBezTo>
                <a:cubicBezTo>
                  <a:pt x="1261955" y="4585235"/>
                  <a:pt x="1352004" y="4543413"/>
                  <a:pt x="1390053" y="4462303"/>
                </a:cubicBezTo>
                <a:lnTo>
                  <a:pt x="1390053" y="4461035"/>
                </a:lnTo>
                <a:lnTo>
                  <a:pt x="1731225" y="3188627"/>
                </a:lnTo>
                <a:lnTo>
                  <a:pt x="2553081" y="1267"/>
                </a:lnTo>
                <a:cubicBezTo>
                  <a:pt x="2544203" y="0"/>
                  <a:pt x="2535325" y="0"/>
                  <a:pt x="2526446" y="0"/>
                </a:cubicBezTo>
                <a:close/>
              </a:path>
            </a:pathLst>
          </a:custGeom>
          <a:solidFill>
            <a:schemeClr val="accent1"/>
          </a:solidFill>
          <a:ln w="9116" cap="flat">
            <a:noFill/>
            <a:prstDash val="solid"/>
            <a:miter/>
          </a:ln>
        </p:spPr>
        <p:txBody>
          <a:bodyPr rtlCol="0" anchor="ctr"/>
          <a:lstStyle/>
          <a:p>
            <a:endParaRPr lang="en-US"/>
          </a:p>
        </p:txBody>
      </p:sp>
      <p:pic>
        <p:nvPicPr>
          <p:cNvPr id="47" name="Picture Placeholder 46" descr="Ασπρόμαυρο εξώφυλλο με μπλε τετράγωνα&#10;&#10;Περιγραφή που δημιουργείται αυτόματα">
            <a:extLst>
              <a:ext uri="{FF2B5EF4-FFF2-40B4-BE49-F238E27FC236}">
                <a16:creationId xmlns:a16="http://schemas.microsoft.com/office/drawing/2014/main" id="{5F839494-0FF9-BB9C-71F6-77CFACA7DA72}"/>
              </a:ext>
            </a:extLst>
          </p:cNvPr>
          <p:cNvPicPr>
            <a:picLocks noGrp="1" noChangeAspect="1"/>
          </p:cNvPicPr>
          <p:nvPr>
            <p:ph type="pic" sz="quarter" idx="11"/>
          </p:nvPr>
        </p:nvPicPr>
        <p:blipFill>
          <a:blip r:embed="rId3"/>
          <a:srcRect t="784" b="784"/>
          <a:stretch>
            <a:fillRect/>
          </a:stretch>
        </p:blipFill>
        <p:spPr/>
      </p:pic>
      <p:grpSp>
        <p:nvGrpSpPr>
          <p:cNvPr id="2" name="Group 1">
            <a:extLst>
              <a:ext uri="{FF2B5EF4-FFF2-40B4-BE49-F238E27FC236}">
                <a16:creationId xmlns:a16="http://schemas.microsoft.com/office/drawing/2014/main" id="{ABF25152-ECFC-F87E-6A60-9E7B0D98374B}"/>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56048E62-9FDC-6A86-C84F-4D7DFCAA1823}"/>
                </a:ext>
              </a:extLst>
            </p:cNvPr>
            <p:cNvPicPr>
              <a:picLocks noChangeAspect="1"/>
            </p:cNvPicPr>
            <p:nvPr/>
          </p:nvPicPr>
          <p:blipFill>
            <a:blip r:embed="rId4"/>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B4A6FF37-150C-0183-163E-54E5A9398FBB}"/>
                </a:ext>
              </a:extLst>
            </p:cNvPr>
            <p:cNvPicPr>
              <a:picLocks noChangeAspect="1"/>
            </p:cNvPicPr>
            <p:nvPr/>
          </p:nvPicPr>
          <p:blipFill>
            <a:blip r:embed="rId5"/>
            <a:stretch>
              <a:fillRect/>
            </a:stretch>
          </p:blipFill>
          <p:spPr>
            <a:xfrm>
              <a:off x="6709092" y="5483822"/>
              <a:ext cx="1764001" cy="612000"/>
            </a:xfrm>
            <a:prstGeom prst="rect">
              <a:avLst/>
            </a:prstGeom>
          </p:spPr>
        </p:pic>
      </p:grpSp>
      <p:sp>
        <p:nvSpPr>
          <p:cNvPr id="5" name="TextBox 4">
            <a:extLst>
              <a:ext uri="{FF2B5EF4-FFF2-40B4-BE49-F238E27FC236}">
                <a16:creationId xmlns:a16="http://schemas.microsoft.com/office/drawing/2014/main" id="{65576F3F-2A67-A42E-15E9-2806BDCE6D75}"/>
              </a:ext>
            </a:extLst>
          </p:cNvPr>
          <p:cNvSpPr txBox="1"/>
          <p:nvPr/>
        </p:nvSpPr>
        <p:spPr>
          <a:xfrm>
            <a:off x="5840730" y="4418012"/>
            <a:ext cx="5665249" cy="369332"/>
          </a:xfrm>
          <a:prstGeom prst="rect">
            <a:avLst/>
          </a:prstGeom>
          <a:noFill/>
        </p:spPr>
        <p:txBody>
          <a:bodyPr wrap="square" rtlCol="0">
            <a:spAutoFit/>
          </a:bodyPr>
          <a:lstStyle/>
          <a:p>
            <a:r>
              <a:rPr lang="el" b="1">
                <a:solidFill>
                  <a:srgbClr val="FF0000"/>
                </a:solidFill>
              </a:rPr>
              <a:t>ΣΕΤ ΔΙΑΦΑΝΕΙΏΝ #6: </a:t>
            </a:r>
            <a:r>
              <a:rPr lang="el" sz="1800" b="1"/>
              <a:t>Μονάδα ασφαλείας υλικού</a:t>
            </a:r>
            <a:endParaRPr lang="en-US" b="1" i="1"/>
          </a:p>
        </p:txBody>
      </p:sp>
      <p:pic>
        <p:nvPicPr>
          <p:cNvPr id="6" name="Picture 5" descr="Ένα κόκκινο σύμβολο με λευκό κείμενο&#10;&#10;Περιγραφή που δημιουργείται αυτόματα">
            <a:extLst>
              <a:ext uri="{FF2B5EF4-FFF2-40B4-BE49-F238E27FC236}">
                <a16:creationId xmlns:a16="http://schemas.microsoft.com/office/drawing/2014/main" id="{171F7346-19EE-A7A6-2629-5167E2079741}"/>
              </a:ext>
            </a:extLst>
          </p:cNvPr>
          <p:cNvPicPr>
            <a:picLocks noChangeAspect="1"/>
          </p:cNvPicPr>
          <p:nvPr/>
        </p:nvPicPr>
        <p:blipFill>
          <a:blip r:embed="rId6"/>
          <a:stretch>
            <a:fillRect/>
          </a:stretch>
        </p:blipFill>
        <p:spPr>
          <a:xfrm>
            <a:off x="9192521" y="4823390"/>
            <a:ext cx="1532424" cy="568274"/>
          </a:xfrm>
          <a:prstGeom prst="rect">
            <a:avLst/>
          </a:prstGeom>
        </p:spPr>
      </p:pic>
    </p:spTree>
    <p:extLst>
      <p:ext uri="{BB962C8B-B14F-4D97-AF65-F5344CB8AC3E}">
        <p14:creationId xmlns:p14="http://schemas.microsoft.com/office/powerpoint/2010/main" val="35039798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xfrm>
            <a:off x="1497360" y="807797"/>
            <a:ext cx="5340485" cy="1121461"/>
          </a:xfrm>
          <a:prstGeom prst="rect">
            <a:avLst/>
          </a:prstGeom>
        </p:spPr>
        <p:txBody>
          <a:bodyPr vert="horz" wrap="square" lIns="0" tIns="13335" rIns="0" bIns="0" rtlCol="0">
            <a:spAutoFit/>
          </a:bodyPr>
          <a:lstStyle/>
          <a:p>
            <a:pPr marL="12700">
              <a:lnSpc>
                <a:spcPct val="100000"/>
              </a:lnSpc>
              <a:spcBef>
                <a:spcPts val="105"/>
              </a:spcBef>
            </a:pPr>
            <a:r>
              <a:rPr lang="el" spc="-20"/>
              <a:t>Υποδομές δημόσιου κλειδιού (PKI)</a:t>
            </a:r>
          </a:p>
        </p:txBody>
      </p:sp>
      <p:sp>
        <p:nvSpPr>
          <p:cNvPr id="24" name="Text Placeholder 23">
            <a:extLst>
              <a:ext uri="{FF2B5EF4-FFF2-40B4-BE49-F238E27FC236}">
                <a16:creationId xmlns:a16="http://schemas.microsoft.com/office/drawing/2014/main" id="{C6C18F26-AF59-F2D8-F686-2AD7C8201CA8}"/>
              </a:ext>
            </a:extLst>
          </p:cNvPr>
          <p:cNvSpPr>
            <a:spLocks noGrp="1"/>
          </p:cNvSpPr>
          <p:nvPr>
            <p:ph type="body" sz="quarter" idx="12"/>
          </p:nvPr>
        </p:nvSpPr>
        <p:spPr>
          <a:xfrm>
            <a:off x="1497360" y="2331213"/>
            <a:ext cx="3605828" cy="3610166"/>
          </a:xfrm>
        </p:spPr>
        <p:txBody>
          <a:bodyPr>
            <a:normAutofit fontScale="92500" lnSpcReduction="20000"/>
          </a:bodyPr>
          <a:lstStyle/>
          <a:p>
            <a:r>
              <a:rPr lang="el" dirty="0">
                <a:cs typeface="Calibri"/>
              </a:rPr>
              <a:t>Ο Bob έχει ένα ιδιωτικό κλειδί </a:t>
            </a:r>
            <a:r>
              <a:rPr lang="el" sz="1400" b="1" spc="-10" dirty="0">
                <a:solidFill>
                  <a:srgbClr val="C00000"/>
                </a:solidFill>
                <a:cs typeface="Courier New"/>
              </a:rPr>
              <a:t>K</a:t>
            </a:r>
            <a:r>
              <a:rPr lang="el" sz="1400" b="1" spc="-15" baseline="-12820" dirty="0">
                <a:solidFill>
                  <a:srgbClr val="C00000"/>
                </a:solidFill>
                <a:cs typeface="Courier New"/>
              </a:rPr>
              <a:t>ιδιωτικό</a:t>
            </a:r>
            <a:r>
              <a:rPr lang="el" b="1" spc="-60" baseline="-14619" dirty="0">
                <a:solidFill>
                  <a:srgbClr val="C00000"/>
                </a:solidFill>
                <a:cs typeface="Courier New"/>
              </a:rPr>
              <a:t> </a:t>
            </a:r>
            <a:r>
              <a:rPr lang="el" spc="-25" dirty="0">
                <a:cs typeface="Calibri"/>
              </a:rPr>
              <a:t>και θέλει να ισχυριστεί ότι αντιστοιχεί σε ένα δημόσιο κλειδί </a:t>
            </a:r>
            <a:r>
              <a:rPr lang="el" sz="1400" b="1" spc="-10" dirty="0">
                <a:solidFill>
                  <a:srgbClr val="538235"/>
                </a:solidFill>
                <a:cs typeface="Courier New"/>
              </a:rPr>
              <a:t>K</a:t>
            </a:r>
            <a:r>
              <a:rPr lang="el" sz="1400" b="1" spc="-15" baseline="-12820" dirty="0">
                <a:solidFill>
                  <a:srgbClr val="538235"/>
                </a:solidFill>
                <a:cs typeface="Courier New"/>
              </a:rPr>
              <a:t>δημόσιο </a:t>
            </a:r>
          </a:p>
          <a:p>
            <a:r>
              <a:rPr lang="el" dirty="0">
                <a:cs typeface="Calibri"/>
              </a:rPr>
              <a:t>Αναλογία: το δημόσιο κλειδί είναι σαν μια ταυτότητα που έχει εκδοθεί από την κυβέρνηση, πρέπει να επικυρωθεί από μια αρχή.</a:t>
            </a:r>
            <a:endParaRPr lang="en-US" dirty="0">
              <a:cs typeface="Calibri"/>
            </a:endParaRPr>
          </a:p>
          <a:p>
            <a:pPr marL="298450" indent="-285750">
              <a:lnSpc>
                <a:spcPct val="100000"/>
              </a:lnSpc>
              <a:spcBef>
                <a:spcPts val="509"/>
              </a:spcBef>
              <a:tabLst>
                <a:tab pos="240029" algn="l"/>
              </a:tabLst>
            </a:pPr>
            <a:r>
              <a:rPr lang="el" spc="-10" dirty="0">
                <a:cs typeface="Calibri"/>
              </a:rPr>
              <a:t>Δημιουργήστε μια αλυσίδα εμπιστοσύνης</a:t>
            </a:r>
            <a:endParaRPr lang="en-US" dirty="0">
              <a:cs typeface="Calibri"/>
            </a:endParaRPr>
          </a:p>
          <a:p>
            <a:pPr marL="297816" marR="5080" indent="-285750">
              <a:lnSpc>
                <a:spcPts val="2700"/>
              </a:lnSpc>
              <a:spcBef>
                <a:spcPts val="1045"/>
              </a:spcBef>
              <a:tabLst>
                <a:tab pos="240665" algn="l"/>
              </a:tabLst>
            </a:pPr>
            <a:r>
              <a:rPr lang="el" b="1" spc="-55" dirty="0">
                <a:cs typeface="Calibri"/>
              </a:rPr>
              <a:t>Πραγματικές περιπτώσεις χρήσης</a:t>
            </a:r>
            <a:r>
              <a:rPr lang="el" dirty="0">
                <a:cs typeface="Calibri"/>
              </a:rPr>
              <a:t>: προσδιορίστε τον ιστότοπο, προσδιορίστε τα τσιπ/επεξεργαστές υλικού</a:t>
            </a:r>
          </a:p>
          <a:p>
            <a:endParaRPr lang="en-US" dirty="0"/>
          </a:p>
        </p:txBody>
      </p:sp>
      <p:sp>
        <p:nvSpPr>
          <p:cNvPr id="21" name="object 21"/>
          <p:cNvSpPr txBox="1">
            <a:spLocks noGrp="1"/>
          </p:cNvSpPr>
          <p:nvPr>
            <p:ph type="sldNum" sz="quarter" idx="13"/>
          </p:nvPr>
        </p:nvSpPr>
        <p:spPr>
          <a:xfrm>
            <a:off x="10648643" y="6167825"/>
            <a:ext cx="619125" cy="365125"/>
          </a:xfrm>
          <a:prstGeom prst="rect">
            <a:avLst/>
          </a:prstGeom>
        </p:spPr>
        <p:txBody>
          <a:bodyPr vert="horz" wrap="square" lIns="0" tIns="0" rIns="0" bIns="0" rtlCol="0">
            <a:spAutoFit/>
          </a:bodyPr>
          <a:lstStyle/>
          <a:p>
            <a:pPr marL="38100">
              <a:lnSpc>
                <a:spcPts val="1240"/>
              </a:lnSpc>
            </a:pPr>
            <a:fld id="{81D60167-4931-47E6-BA6A-407CBD079E47}" type="slidenum">
              <a:rPr spc="-25" dirty="0"/>
              <a:t>9</a:t>
            </a:fld>
            <a:endParaRPr spc="-25"/>
          </a:p>
        </p:txBody>
      </p:sp>
      <p:grpSp>
        <p:nvGrpSpPr>
          <p:cNvPr id="25" name="Group 24">
            <a:extLst>
              <a:ext uri="{FF2B5EF4-FFF2-40B4-BE49-F238E27FC236}">
                <a16:creationId xmlns:a16="http://schemas.microsoft.com/office/drawing/2014/main" id="{EDDA3E22-EE94-E472-CAD1-805EAE5D5B39}"/>
              </a:ext>
            </a:extLst>
          </p:cNvPr>
          <p:cNvGrpSpPr/>
          <p:nvPr/>
        </p:nvGrpSpPr>
        <p:grpSpPr>
          <a:xfrm>
            <a:off x="6370089" y="2027580"/>
            <a:ext cx="3385846" cy="3445387"/>
            <a:chOff x="7823224" y="1548383"/>
            <a:chExt cx="3937001" cy="4174525"/>
          </a:xfrm>
        </p:grpSpPr>
        <p:sp>
          <p:nvSpPr>
            <p:cNvPr id="6" name="object 6"/>
            <p:cNvSpPr txBox="1"/>
            <p:nvPr/>
          </p:nvSpPr>
          <p:spPr>
            <a:xfrm>
              <a:off x="10166709" y="5446332"/>
              <a:ext cx="1593516" cy="276576"/>
            </a:xfrm>
            <a:prstGeom prst="rect">
              <a:avLst/>
            </a:prstGeom>
          </p:spPr>
          <p:txBody>
            <a:bodyPr vert="horz" wrap="square" lIns="0" tIns="12700" rIns="0" bIns="0" rtlCol="0">
              <a:spAutoFit/>
            </a:bodyPr>
            <a:lstStyle/>
            <a:p>
              <a:pPr marL="12700">
                <a:lnSpc>
                  <a:spcPct val="100000"/>
                </a:lnSpc>
                <a:spcBef>
                  <a:spcPts val="100"/>
                </a:spcBef>
              </a:pPr>
              <a:r>
                <a:rPr lang="el" sz="1400" b="1" spc="-25" dirty="0">
                  <a:solidFill>
                    <a:schemeClr val="bg1"/>
                  </a:solidFill>
                  <a:cs typeface="Calibri"/>
                </a:rPr>
                <a:t>Μπομπ</a:t>
              </a:r>
              <a:endParaRPr sz="1400" dirty="0">
                <a:solidFill>
                  <a:schemeClr val="bg1"/>
                </a:solidFill>
                <a:cs typeface="Calibri"/>
              </a:endParaRPr>
            </a:p>
          </p:txBody>
        </p:sp>
        <p:pic>
          <p:nvPicPr>
            <p:cNvPr id="7" name="object 7"/>
            <p:cNvPicPr/>
            <p:nvPr/>
          </p:nvPicPr>
          <p:blipFill>
            <a:blip r:embed="rId2" cstate="print"/>
            <a:stretch>
              <a:fillRect/>
            </a:stretch>
          </p:blipFill>
          <p:spPr>
            <a:xfrm>
              <a:off x="8610600" y="1548383"/>
              <a:ext cx="1652015" cy="1652015"/>
            </a:xfrm>
            <a:prstGeom prst="rect">
              <a:avLst/>
            </a:prstGeom>
          </p:spPr>
        </p:pic>
        <p:pic>
          <p:nvPicPr>
            <p:cNvPr id="8" name="object 8"/>
            <p:cNvPicPr/>
            <p:nvPr/>
          </p:nvPicPr>
          <p:blipFill>
            <a:blip r:embed="rId3" cstate="print"/>
            <a:stretch>
              <a:fillRect/>
            </a:stretch>
          </p:blipFill>
          <p:spPr>
            <a:xfrm>
              <a:off x="10037064" y="4599432"/>
              <a:ext cx="917447" cy="917447"/>
            </a:xfrm>
            <a:prstGeom prst="rect">
              <a:avLst/>
            </a:prstGeom>
          </p:spPr>
        </p:pic>
        <p:sp>
          <p:nvSpPr>
            <p:cNvPr id="9" name="object 9"/>
            <p:cNvSpPr txBox="1"/>
            <p:nvPr/>
          </p:nvSpPr>
          <p:spPr>
            <a:xfrm>
              <a:off x="10166709" y="1998852"/>
              <a:ext cx="1513269" cy="521220"/>
            </a:xfrm>
            <a:prstGeom prst="rect">
              <a:avLst/>
            </a:prstGeom>
          </p:spPr>
          <p:txBody>
            <a:bodyPr vert="horz" wrap="square" lIns="0" tIns="9525" rIns="0" bIns="0" rtlCol="0">
              <a:spAutoFit/>
            </a:bodyPr>
            <a:lstStyle/>
            <a:p>
              <a:pPr marL="12700" marR="5080">
                <a:lnSpc>
                  <a:spcPct val="100800"/>
                </a:lnSpc>
                <a:spcBef>
                  <a:spcPts val="75"/>
                </a:spcBef>
              </a:pPr>
              <a:r>
                <a:rPr lang="el" sz="1400" b="1" spc="-40" dirty="0">
                  <a:solidFill>
                    <a:schemeClr val="bg1"/>
                  </a:solidFill>
                  <a:cs typeface="Calibri"/>
                </a:rPr>
                <a:t>Αρχή έκδοσης πιστοποιητικών</a:t>
              </a:r>
              <a:endParaRPr sz="1400" dirty="0">
                <a:solidFill>
                  <a:schemeClr val="bg1"/>
                </a:solidFill>
                <a:cs typeface="Calibri"/>
              </a:endParaRPr>
            </a:p>
          </p:txBody>
        </p:sp>
        <p:sp>
          <p:nvSpPr>
            <p:cNvPr id="10" name="object 10"/>
            <p:cNvSpPr txBox="1"/>
            <p:nvPr/>
          </p:nvSpPr>
          <p:spPr>
            <a:xfrm>
              <a:off x="8038290" y="5472047"/>
              <a:ext cx="634365" cy="228268"/>
            </a:xfrm>
            <a:prstGeom prst="rect">
              <a:avLst/>
            </a:prstGeom>
          </p:spPr>
          <p:txBody>
            <a:bodyPr vert="horz" wrap="square" lIns="0" tIns="12700" rIns="0" bIns="0" rtlCol="0">
              <a:spAutoFit/>
            </a:bodyPr>
            <a:lstStyle/>
            <a:p>
              <a:pPr marL="12700">
                <a:lnSpc>
                  <a:spcPct val="100000"/>
                </a:lnSpc>
                <a:spcBef>
                  <a:spcPts val="100"/>
                </a:spcBef>
              </a:pPr>
              <a:r>
                <a:rPr lang="el" sz="1400" b="1" spc="-10">
                  <a:solidFill>
                    <a:schemeClr val="bg1"/>
                  </a:solidFill>
                  <a:cs typeface="Calibri"/>
                </a:rPr>
                <a:t>Αλίκη</a:t>
              </a:r>
              <a:endParaRPr sz="1400">
                <a:solidFill>
                  <a:schemeClr val="bg1"/>
                </a:solidFill>
                <a:cs typeface="Calibri"/>
              </a:endParaRPr>
            </a:p>
          </p:txBody>
        </p:sp>
        <p:grpSp>
          <p:nvGrpSpPr>
            <p:cNvPr id="11" name="object 11"/>
            <p:cNvGrpSpPr/>
            <p:nvPr/>
          </p:nvGrpSpPr>
          <p:grpSpPr>
            <a:xfrm>
              <a:off x="7866888" y="3116576"/>
              <a:ext cx="1795259" cy="2400303"/>
              <a:chOff x="7866888" y="3116576"/>
              <a:chExt cx="1795259" cy="2400303"/>
            </a:xfrm>
          </p:grpSpPr>
          <p:pic>
            <p:nvPicPr>
              <p:cNvPr id="12" name="object 12"/>
              <p:cNvPicPr/>
              <p:nvPr/>
            </p:nvPicPr>
            <p:blipFill>
              <a:blip r:embed="rId4" cstate="print"/>
              <a:stretch>
                <a:fillRect/>
              </a:stretch>
            </p:blipFill>
            <p:spPr>
              <a:xfrm>
                <a:off x="7900415" y="4599432"/>
                <a:ext cx="917447" cy="917447"/>
              </a:xfrm>
              <a:prstGeom prst="rect">
                <a:avLst/>
              </a:prstGeom>
            </p:spPr>
          </p:pic>
          <p:sp>
            <p:nvSpPr>
              <p:cNvPr id="13" name="object 13"/>
              <p:cNvSpPr/>
              <p:nvPr/>
            </p:nvSpPr>
            <p:spPr>
              <a:xfrm>
                <a:off x="8359141" y="3116580"/>
                <a:ext cx="701040" cy="1542415"/>
              </a:xfrm>
              <a:custGeom>
                <a:avLst/>
                <a:gdLst/>
                <a:ahLst/>
                <a:cxnLst/>
                <a:rect l="l" t="t" r="r" b="b"/>
                <a:pathLst>
                  <a:path w="701040" h="1542414">
                    <a:moveTo>
                      <a:pt x="574205" y="0"/>
                    </a:moveTo>
                    <a:lnTo>
                      <a:pt x="63372" y="1392161"/>
                    </a:lnTo>
                    <a:lnTo>
                      <a:pt x="0" y="1368907"/>
                    </a:lnTo>
                    <a:lnTo>
                      <a:pt x="80251" y="1542161"/>
                    </a:lnTo>
                    <a:lnTo>
                      <a:pt x="253517" y="1461909"/>
                    </a:lnTo>
                    <a:lnTo>
                      <a:pt x="190131" y="1438656"/>
                    </a:lnTo>
                    <a:lnTo>
                      <a:pt x="700963" y="46507"/>
                    </a:lnTo>
                    <a:lnTo>
                      <a:pt x="574205" y="0"/>
                    </a:lnTo>
                    <a:close/>
                  </a:path>
                </a:pathLst>
              </a:custGeom>
              <a:solidFill>
                <a:srgbClr val="4471C4"/>
              </a:solidFill>
            </p:spPr>
            <p:txBody>
              <a:bodyPr wrap="square" lIns="0" tIns="0" rIns="0" bIns="0" rtlCol="0"/>
              <a:lstStyle/>
              <a:p>
                <a:endParaRPr sz="1400"/>
              </a:p>
            </p:txBody>
          </p:sp>
          <p:sp>
            <p:nvSpPr>
              <p:cNvPr id="14" name="object 14"/>
              <p:cNvSpPr/>
              <p:nvPr/>
            </p:nvSpPr>
            <p:spPr>
              <a:xfrm>
                <a:off x="8359138" y="3116576"/>
                <a:ext cx="701040" cy="1542415"/>
              </a:xfrm>
              <a:custGeom>
                <a:avLst/>
                <a:gdLst/>
                <a:ahLst/>
                <a:cxnLst/>
                <a:rect l="l" t="t" r="r" b="b"/>
                <a:pathLst>
                  <a:path w="701040" h="1542414">
                    <a:moveTo>
                      <a:pt x="700963" y="46507"/>
                    </a:moveTo>
                    <a:lnTo>
                      <a:pt x="190131" y="1438668"/>
                    </a:lnTo>
                    <a:lnTo>
                      <a:pt x="253517" y="1461922"/>
                    </a:lnTo>
                    <a:lnTo>
                      <a:pt x="80251" y="1542160"/>
                    </a:lnTo>
                    <a:lnTo>
                      <a:pt x="0" y="1368907"/>
                    </a:lnTo>
                    <a:lnTo>
                      <a:pt x="63385" y="1392161"/>
                    </a:lnTo>
                    <a:lnTo>
                      <a:pt x="574205" y="0"/>
                    </a:lnTo>
                    <a:lnTo>
                      <a:pt x="700963" y="46507"/>
                    </a:lnTo>
                    <a:close/>
                  </a:path>
                </a:pathLst>
              </a:custGeom>
              <a:ln w="12699">
                <a:solidFill>
                  <a:srgbClr val="2E528F"/>
                </a:solidFill>
              </a:ln>
            </p:spPr>
            <p:txBody>
              <a:bodyPr wrap="square" lIns="0" tIns="0" rIns="0" bIns="0" rtlCol="0"/>
              <a:lstStyle/>
              <a:p>
                <a:endParaRPr sz="1400"/>
              </a:p>
            </p:txBody>
          </p:sp>
          <p:pic>
            <p:nvPicPr>
              <p:cNvPr id="15" name="object 15"/>
              <p:cNvPicPr/>
              <p:nvPr/>
            </p:nvPicPr>
            <p:blipFill>
              <a:blip r:embed="rId5" cstate="print"/>
              <a:stretch>
                <a:fillRect/>
              </a:stretch>
            </p:blipFill>
            <p:spPr>
              <a:xfrm>
                <a:off x="7866888" y="3273552"/>
                <a:ext cx="1795259" cy="1024127"/>
              </a:xfrm>
              <a:prstGeom prst="rect">
                <a:avLst/>
              </a:prstGeom>
            </p:spPr>
          </p:pic>
          <p:sp>
            <p:nvSpPr>
              <p:cNvPr id="16" name="object 16"/>
              <p:cNvSpPr/>
              <p:nvPr/>
            </p:nvSpPr>
            <p:spPr>
              <a:xfrm>
                <a:off x="7901937" y="3307080"/>
                <a:ext cx="1670049" cy="903605"/>
              </a:xfrm>
              <a:custGeom>
                <a:avLst/>
                <a:gdLst/>
                <a:ahLst/>
                <a:cxnLst/>
                <a:rect l="l" t="t" r="r" b="b"/>
                <a:pathLst>
                  <a:path w="1670050" h="903604">
                    <a:moveTo>
                      <a:pt x="1669745" y="0"/>
                    </a:moveTo>
                    <a:lnTo>
                      <a:pt x="0" y="0"/>
                    </a:lnTo>
                    <a:lnTo>
                      <a:pt x="0" y="854671"/>
                    </a:lnTo>
                    <a:lnTo>
                      <a:pt x="62610" y="866038"/>
                    </a:lnTo>
                    <a:lnTo>
                      <a:pt x="122085" y="875753"/>
                    </a:lnTo>
                    <a:lnTo>
                      <a:pt x="178600" y="883881"/>
                    </a:lnTo>
                    <a:lnTo>
                      <a:pt x="232346" y="890485"/>
                    </a:lnTo>
                    <a:lnTo>
                      <a:pt x="283463" y="895667"/>
                    </a:lnTo>
                    <a:lnTo>
                      <a:pt x="332130" y="899477"/>
                    </a:lnTo>
                    <a:lnTo>
                      <a:pt x="378510" y="901992"/>
                    </a:lnTo>
                    <a:lnTo>
                      <a:pt x="422795" y="903287"/>
                    </a:lnTo>
                    <a:lnTo>
                      <a:pt x="465124" y="903427"/>
                    </a:lnTo>
                    <a:lnTo>
                      <a:pt x="505688" y="902500"/>
                    </a:lnTo>
                    <a:lnTo>
                      <a:pt x="544652" y="900569"/>
                    </a:lnTo>
                    <a:lnTo>
                      <a:pt x="618426" y="893978"/>
                    </a:lnTo>
                    <a:lnTo>
                      <a:pt x="687806" y="884250"/>
                    </a:lnTo>
                    <a:lnTo>
                      <a:pt x="754164" y="871956"/>
                    </a:lnTo>
                    <a:lnTo>
                      <a:pt x="818819" y="857681"/>
                    </a:lnTo>
                    <a:lnTo>
                      <a:pt x="1016165" y="808799"/>
                    </a:lnTo>
                    <a:lnTo>
                      <a:pt x="1051318" y="800531"/>
                    </a:lnTo>
                    <a:lnTo>
                      <a:pt x="1125105" y="784542"/>
                    </a:lnTo>
                    <a:lnTo>
                      <a:pt x="1164056" y="776960"/>
                    </a:lnTo>
                    <a:lnTo>
                      <a:pt x="1204620" y="769772"/>
                    </a:lnTo>
                    <a:lnTo>
                      <a:pt x="1246949" y="763016"/>
                    </a:lnTo>
                    <a:lnTo>
                      <a:pt x="1291234" y="756793"/>
                    </a:lnTo>
                    <a:lnTo>
                      <a:pt x="1337627" y="751154"/>
                    </a:lnTo>
                    <a:lnTo>
                      <a:pt x="1386293" y="746188"/>
                    </a:lnTo>
                    <a:lnTo>
                      <a:pt x="1437411" y="741972"/>
                    </a:lnTo>
                    <a:lnTo>
                      <a:pt x="1491145" y="738555"/>
                    </a:lnTo>
                    <a:lnTo>
                      <a:pt x="1547660" y="736028"/>
                    </a:lnTo>
                    <a:lnTo>
                      <a:pt x="1607146" y="734453"/>
                    </a:lnTo>
                    <a:lnTo>
                      <a:pt x="1669745" y="733920"/>
                    </a:lnTo>
                    <a:lnTo>
                      <a:pt x="1669745" y="0"/>
                    </a:lnTo>
                    <a:close/>
                  </a:path>
                </a:pathLst>
              </a:custGeom>
              <a:solidFill>
                <a:srgbClr val="FFFFFF"/>
              </a:solidFill>
            </p:spPr>
            <p:txBody>
              <a:bodyPr wrap="square" lIns="0" tIns="0" rIns="0" bIns="0" rtlCol="0"/>
              <a:lstStyle/>
              <a:p>
                <a:endParaRPr sz="1400"/>
              </a:p>
            </p:txBody>
          </p:sp>
          <p:sp>
            <p:nvSpPr>
              <p:cNvPr id="17" name="object 17"/>
              <p:cNvSpPr/>
              <p:nvPr/>
            </p:nvSpPr>
            <p:spPr>
              <a:xfrm>
                <a:off x="7902701" y="3307842"/>
                <a:ext cx="1670050" cy="903605"/>
              </a:xfrm>
              <a:custGeom>
                <a:avLst/>
                <a:gdLst/>
                <a:ahLst/>
                <a:cxnLst/>
                <a:rect l="l" t="t" r="r" b="b"/>
                <a:pathLst>
                  <a:path w="1670050" h="903604">
                    <a:moveTo>
                      <a:pt x="0" y="0"/>
                    </a:moveTo>
                    <a:lnTo>
                      <a:pt x="1669745" y="0"/>
                    </a:lnTo>
                    <a:lnTo>
                      <a:pt x="1669745" y="733920"/>
                    </a:lnTo>
                    <a:lnTo>
                      <a:pt x="1607134" y="734453"/>
                    </a:lnTo>
                    <a:lnTo>
                      <a:pt x="1547660" y="736028"/>
                    </a:lnTo>
                    <a:lnTo>
                      <a:pt x="1491132" y="738555"/>
                    </a:lnTo>
                    <a:lnTo>
                      <a:pt x="1437398" y="741972"/>
                    </a:lnTo>
                    <a:lnTo>
                      <a:pt x="1386281" y="746188"/>
                    </a:lnTo>
                    <a:lnTo>
                      <a:pt x="1337614" y="751154"/>
                    </a:lnTo>
                    <a:lnTo>
                      <a:pt x="1291221" y="756793"/>
                    </a:lnTo>
                    <a:lnTo>
                      <a:pt x="1246949" y="763016"/>
                    </a:lnTo>
                    <a:lnTo>
                      <a:pt x="1204620" y="769772"/>
                    </a:lnTo>
                    <a:lnTo>
                      <a:pt x="1164056" y="776960"/>
                    </a:lnTo>
                    <a:lnTo>
                      <a:pt x="1125093" y="784542"/>
                    </a:lnTo>
                    <a:lnTo>
                      <a:pt x="1087577" y="792416"/>
                    </a:lnTo>
                    <a:lnTo>
                      <a:pt x="1016165" y="808799"/>
                    </a:lnTo>
                    <a:lnTo>
                      <a:pt x="948461" y="825525"/>
                    </a:lnTo>
                    <a:lnTo>
                      <a:pt x="915581" y="833831"/>
                    </a:lnTo>
                    <a:lnTo>
                      <a:pt x="883132" y="842010"/>
                    </a:lnTo>
                    <a:lnTo>
                      <a:pt x="818807" y="857681"/>
                    </a:lnTo>
                    <a:lnTo>
                      <a:pt x="754151" y="871956"/>
                    </a:lnTo>
                    <a:lnTo>
                      <a:pt x="687806" y="884250"/>
                    </a:lnTo>
                    <a:lnTo>
                      <a:pt x="618426" y="893978"/>
                    </a:lnTo>
                    <a:lnTo>
                      <a:pt x="544639" y="900569"/>
                    </a:lnTo>
                    <a:lnTo>
                      <a:pt x="505688" y="902500"/>
                    </a:lnTo>
                    <a:lnTo>
                      <a:pt x="465124" y="903427"/>
                    </a:lnTo>
                    <a:lnTo>
                      <a:pt x="422795" y="903287"/>
                    </a:lnTo>
                    <a:lnTo>
                      <a:pt x="378510" y="901992"/>
                    </a:lnTo>
                    <a:lnTo>
                      <a:pt x="332117" y="899477"/>
                    </a:lnTo>
                    <a:lnTo>
                      <a:pt x="283451" y="895667"/>
                    </a:lnTo>
                    <a:lnTo>
                      <a:pt x="232333" y="890485"/>
                    </a:lnTo>
                    <a:lnTo>
                      <a:pt x="178600" y="883881"/>
                    </a:lnTo>
                    <a:lnTo>
                      <a:pt x="122085" y="875753"/>
                    </a:lnTo>
                    <a:lnTo>
                      <a:pt x="62598" y="866038"/>
                    </a:lnTo>
                    <a:lnTo>
                      <a:pt x="0" y="854671"/>
                    </a:lnTo>
                    <a:lnTo>
                      <a:pt x="0" y="0"/>
                    </a:lnTo>
                    <a:close/>
                  </a:path>
                </a:pathLst>
              </a:custGeom>
              <a:ln w="19050">
                <a:solidFill>
                  <a:srgbClr val="000000"/>
                </a:solidFill>
              </a:ln>
            </p:spPr>
            <p:txBody>
              <a:bodyPr wrap="square" lIns="0" tIns="0" rIns="0" bIns="0" rtlCol="0"/>
              <a:lstStyle/>
              <a:p>
                <a:endParaRPr sz="1400"/>
              </a:p>
            </p:txBody>
          </p:sp>
        </p:grpSp>
        <p:sp>
          <p:nvSpPr>
            <p:cNvPr id="18" name="object 18"/>
            <p:cNvSpPr txBox="1"/>
            <p:nvPr/>
          </p:nvSpPr>
          <p:spPr>
            <a:xfrm>
              <a:off x="7823224" y="3343135"/>
              <a:ext cx="1882586" cy="1041819"/>
            </a:xfrm>
            <a:prstGeom prst="rect">
              <a:avLst/>
            </a:prstGeom>
          </p:spPr>
          <p:txBody>
            <a:bodyPr vert="horz" wrap="square" lIns="0" tIns="12700" rIns="0" bIns="0" rtlCol="0">
              <a:spAutoFit/>
            </a:bodyPr>
            <a:lstStyle/>
            <a:p>
              <a:pPr marL="408305" marR="131445" indent="-297180">
                <a:lnSpc>
                  <a:spcPct val="110600"/>
                </a:lnSpc>
                <a:spcBef>
                  <a:spcPts val="100"/>
                </a:spcBef>
              </a:pPr>
              <a:r>
                <a:rPr lang="el" sz="1200" spc="-40" dirty="0">
                  <a:cs typeface="Calibri"/>
                </a:rPr>
                <a:t>Το δημόσιο κλειδί του Γιάννη είναι </a:t>
              </a:r>
              <a:r>
                <a:rPr lang="el" sz="1200" b="1" spc="-10" dirty="0">
                  <a:solidFill>
                    <a:srgbClr val="538235"/>
                  </a:solidFill>
                  <a:cs typeface="Courier New"/>
                </a:rPr>
                <a:t>K</a:t>
              </a:r>
              <a:r>
                <a:rPr lang="el" sz="1200" b="1" spc="-15" baseline="-12820" dirty="0">
                  <a:solidFill>
                    <a:srgbClr val="538235"/>
                  </a:solidFill>
                  <a:cs typeface="Courier New"/>
                </a:rPr>
                <a:t>δημόσιο </a:t>
              </a:r>
            </a:p>
            <a:p>
              <a:pPr marL="408305" marR="131445" indent="-297180">
                <a:lnSpc>
                  <a:spcPct val="110600"/>
                </a:lnSpc>
                <a:spcBef>
                  <a:spcPts val="100"/>
                </a:spcBef>
              </a:pPr>
              <a:endParaRPr sz="1400" dirty="0">
                <a:solidFill>
                  <a:schemeClr val="accent1"/>
                </a:solidFill>
                <a:cs typeface="Courier New"/>
              </a:endParaRPr>
            </a:p>
          </p:txBody>
        </p:sp>
        <p:pic>
          <p:nvPicPr>
            <p:cNvPr id="19" name="object 19"/>
            <p:cNvPicPr/>
            <p:nvPr/>
          </p:nvPicPr>
          <p:blipFill>
            <a:blip r:embed="rId6" cstate="print"/>
            <a:stretch>
              <a:fillRect/>
            </a:stretch>
          </p:blipFill>
          <p:spPr>
            <a:xfrm>
              <a:off x="9437075" y="3614243"/>
              <a:ext cx="917446" cy="917447"/>
            </a:xfrm>
            <a:prstGeom prst="rect">
              <a:avLst/>
            </a:prstGeom>
          </p:spPr>
        </p:pic>
        <p:sp>
          <p:nvSpPr>
            <p:cNvPr id="20" name="object 20"/>
            <p:cNvSpPr txBox="1"/>
            <p:nvPr/>
          </p:nvSpPr>
          <p:spPr>
            <a:xfrm>
              <a:off x="10117250" y="3706114"/>
              <a:ext cx="1423035" cy="327150"/>
            </a:xfrm>
            <a:prstGeom prst="rect">
              <a:avLst/>
            </a:prstGeom>
          </p:spPr>
          <p:txBody>
            <a:bodyPr vert="horz" wrap="square" lIns="0" tIns="27939" rIns="0" bIns="0" rtlCol="0">
              <a:spAutoFit/>
            </a:bodyPr>
            <a:lstStyle/>
            <a:p>
              <a:pPr marL="12700" marR="5080">
                <a:lnSpc>
                  <a:spcPts val="2100"/>
                </a:lnSpc>
                <a:spcBef>
                  <a:spcPts val="219"/>
                </a:spcBef>
              </a:pPr>
              <a:r>
                <a:rPr lang="el" sz="1400" dirty="0">
                  <a:cs typeface="Calibri"/>
                </a:rPr>
                <a:t>ο</a:t>
              </a:r>
              <a:endParaRPr sz="1400" dirty="0">
                <a:cs typeface="Calibri"/>
              </a:endParaRPr>
            </a:p>
          </p:txBody>
        </p:sp>
      </p:grpSp>
      <p:pic>
        <p:nvPicPr>
          <p:cNvPr id="28" name="Picture 27">
            <a:extLst>
              <a:ext uri="{FF2B5EF4-FFF2-40B4-BE49-F238E27FC236}">
                <a16:creationId xmlns:a16="http://schemas.microsoft.com/office/drawing/2014/main" id="{CAE06739-B341-E70B-3EA4-C6548C02A4D0}"/>
              </a:ext>
            </a:extLst>
          </p:cNvPr>
          <p:cNvPicPr>
            <a:picLocks noChangeAspect="1"/>
          </p:cNvPicPr>
          <p:nvPr/>
        </p:nvPicPr>
        <p:blipFill>
          <a:blip r:embed="rId7"/>
          <a:stretch>
            <a:fillRect/>
          </a:stretch>
        </p:blipFill>
        <p:spPr>
          <a:xfrm>
            <a:off x="7059802" y="5861825"/>
            <a:ext cx="1530000" cy="612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xfrm>
            <a:off x="1285128" y="-83262"/>
            <a:ext cx="6732237" cy="1524000"/>
          </a:xfrm>
          <a:prstGeom prst="rect">
            <a:avLst/>
          </a:prstGeom>
        </p:spPr>
        <p:txBody>
          <a:bodyPr vert="horz" wrap="square" lIns="0" tIns="13335" rIns="0" bIns="0" rtlCol="0">
            <a:spAutoFit/>
          </a:bodyPr>
          <a:lstStyle/>
          <a:p>
            <a:pPr marL="12700">
              <a:lnSpc>
                <a:spcPct val="100000"/>
              </a:lnSpc>
              <a:spcBef>
                <a:spcPts val="105"/>
              </a:spcBef>
            </a:pPr>
            <a:r>
              <a:rPr lang="el" spc="-10"/>
              <a:t>Ακεραιότητα (MAC/υπογραφή)</a:t>
            </a:r>
          </a:p>
        </p:txBody>
      </p:sp>
      <p:sp>
        <p:nvSpPr>
          <p:cNvPr id="11" name="Content Placeholder 10">
            <a:extLst>
              <a:ext uri="{FF2B5EF4-FFF2-40B4-BE49-F238E27FC236}">
                <a16:creationId xmlns:a16="http://schemas.microsoft.com/office/drawing/2014/main" id="{63BD6BBA-FE35-4462-EBFE-FDF2F5E11093}"/>
              </a:ext>
            </a:extLst>
          </p:cNvPr>
          <p:cNvSpPr>
            <a:spLocks noGrp="1"/>
          </p:cNvSpPr>
          <p:nvPr>
            <p:ph sz="quarter" idx="17"/>
          </p:nvPr>
        </p:nvSpPr>
        <p:spPr>
          <a:xfrm>
            <a:off x="440624" y="3543337"/>
            <a:ext cx="5797550" cy="3051762"/>
          </a:xfrm>
        </p:spPr>
        <p:txBody>
          <a:bodyPr>
            <a:noAutofit/>
          </a:bodyPr>
          <a:lstStyle/>
          <a:p>
            <a:pPr marL="298450" indent="-285750">
              <a:spcBef>
                <a:spcPts val="105"/>
              </a:spcBef>
              <a:tabLst>
                <a:tab pos="241300" algn="l"/>
              </a:tabLst>
            </a:pPr>
            <a:r>
              <a:rPr lang="el" spc="-30">
                <a:cs typeface="Calibri"/>
              </a:rPr>
              <a:t>Μονόδρομος κατακερματισμός</a:t>
            </a:r>
            <a:endParaRPr lang="en-US">
              <a:cs typeface="Calibri"/>
            </a:endParaRPr>
          </a:p>
          <a:p>
            <a:pPr marL="755650" lvl="1" indent="-285750">
              <a:buFont typeface="Courier New" panose="02070309020205020404" pitchFamily="49" charset="0"/>
              <a:buChar char="o"/>
              <a:tabLst>
                <a:tab pos="698500" algn="l"/>
              </a:tabLst>
            </a:pPr>
            <a:r>
              <a:rPr lang="el" spc="-10">
                <a:cs typeface="Calibri"/>
              </a:rPr>
              <a:t>Πρακτικά ανέφικτο να αναστραφεί και δύσκολο να βρεθεί σύγκρουση</a:t>
            </a:r>
            <a:endParaRPr lang="en-US">
              <a:cs typeface="Calibri"/>
            </a:endParaRPr>
          </a:p>
          <a:p>
            <a:pPr marL="298450" indent="-285750">
              <a:spcBef>
                <a:spcPts val="245"/>
              </a:spcBef>
              <a:tabLst>
                <a:tab pos="241300" algn="l"/>
              </a:tabLst>
            </a:pPr>
            <a:r>
              <a:rPr lang="el" spc="-25">
                <a:cs typeface="Calibri"/>
              </a:rPr>
              <a:t>Φαινόμενο χιονοστιβάδας</a:t>
            </a:r>
            <a:endParaRPr lang="en-US">
              <a:cs typeface="Calibri"/>
            </a:endParaRPr>
          </a:p>
          <a:p>
            <a:pPr marL="755650" lvl="1" indent="-285750">
              <a:buFont typeface="Courier New" panose="02070309020205020404" pitchFamily="49" charset="0"/>
              <a:buChar char="o"/>
              <a:tabLst>
                <a:tab pos="698500" algn="l"/>
              </a:tabLst>
            </a:pPr>
            <a:r>
              <a:rPr lang="el">
                <a:cs typeface="Calibri"/>
              </a:rPr>
              <a:t>"Ο Bob Smith πήρε A+ στο ELE386 την άνοιξη του 2005"→ 01eace851b72386c46</a:t>
            </a:r>
            <a:endParaRPr lang="en-US">
              <a:cs typeface="Courier New"/>
            </a:endParaRPr>
          </a:p>
          <a:p>
            <a:pPr marL="755015" lvl="1" indent="-285750">
              <a:buFont typeface="Courier New" panose="02070309020205020404" pitchFamily="49" charset="0"/>
              <a:buChar char="o"/>
              <a:tabLst>
                <a:tab pos="698500" algn="l"/>
              </a:tabLst>
            </a:pPr>
            <a:r>
              <a:rPr lang="el">
                <a:cs typeface="Calibri"/>
              </a:rPr>
              <a:t>"Ο Bob Smith πήρε B+ στο ELE386 την άνοιξη του 2005"→ 936f8991c111f2cefaw</a:t>
            </a:r>
            <a:endParaRPr lang="en-US">
              <a:cs typeface="Courier New"/>
            </a:endParaRPr>
          </a:p>
          <a:p>
            <a:pPr marL="298450" indent="-285750">
              <a:spcBef>
                <a:spcPts val="430"/>
              </a:spcBef>
              <a:tabLst>
                <a:tab pos="241300" algn="l"/>
              </a:tabLst>
            </a:pPr>
            <a:r>
              <a:rPr lang="el">
                <a:cs typeface="Calibri"/>
              </a:rPr>
              <a:t>Όταν το μήνυμα είναι μεγάλο</a:t>
            </a:r>
            <a:endParaRPr lang="en-US">
              <a:cs typeface="Calibri"/>
            </a:endParaRPr>
          </a:p>
          <a:p>
            <a:pPr marL="755650" lvl="1" indent="-285750">
              <a:buFont typeface="Courier New" panose="02070309020205020404" pitchFamily="49" charset="0"/>
              <a:buChar char="o"/>
              <a:tabLst>
                <a:tab pos="698500" algn="l"/>
              </a:tabLst>
            </a:pPr>
            <a:r>
              <a:rPr lang="el">
                <a:cs typeface="Calibri"/>
              </a:rPr>
              <a:t>Χωρίστε το μήνυμα σε μπλοκ και συνεχίστε να επεκτείνετε τον κατακερματισμό προσθέτοντας προηγούμενο κατακερματισμό</a:t>
            </a:r>
            <a:endParaRPr lang="en-US">
              <a:cs typeface="Calibri"/>
            </a:endParaRPr>
          </a:p>
          <a:p>
            <a:endParaRPr lang="en-US"/>
          </a:p>
        </p:txBody>
      </p:sp>
      <p:sp>
        <p:nvSpPr>
          <p:cNvPr id="9" name="object 9"/>
          <p:cNvSpPr txBox="1">
            <a:spLocks noGrp="1"/>
          </p:cNvSpPr>
          <p:nvPr>
            <p:ph type="sldNum" sz="quarter" idx="4"/>
          </p:nvPr>
        </p:nvSpPr>
        <p:spPr>
          <a:prstGeom prst="rect">
            <a:avLst/>
          </a:prstGeom>
        </p:spPr>
        <p:txBody>
          <a:bodyPr vert="horz" wrap="square" lIns="0" tIns="0" rIns="0" bIns="0" rtlCol="0">
            <a:spAutoFit/>
          </a:bodyPr>
          <a:lstStyle/>
          <a:p>
            <a:pPr marL="38100">
              <a:lnSpc>
                <a:spcPts val="1240"/>
              </a:lnSpc>
            </a:pPr>
            <a:fld id="{81D60167-4931-47E6-BA6A-407CBD079E47}" type="slidenum">
              <a:rPr spc="-25" dirty="0"/>
              <a:t>10</a:t>
            </a:fld>
            <a:endParaRPr spc="-25"/>
          </a:p>
        </p:txBody>
      </p:sp>
      <p:grpSp>
        <p:nvGrpSpPr>
          <p:cNvPr id="12" name="Group 11">
            <a:extLst>
              <a:ext uri="{FF2B5EF4-FFF2-40B4-BE49-F238E27FC236}">
                <a16:creationId xmlns:a16="http://schemas.microsoft.com/office/drawing/2014/main" id="{F2947B31-81E4-D3BE-BFF7-E7AF0863A994}"/>
              </a:ext>
            </a:extLst>
          </p:cNvPr>
          <p:cNvGrpSpPr/>
          <p:nvPr/>
        </p:nvGrpSpPr>
        <p:grpSpPr>
          <a:xfrm>
            <a:off x="875339" y="1570578"/>
            <a:ext cx="6479189" cy="1972759"/>
            <a:chOff x="1799892" y="1610215"/>
            <a:chExt cx="7551813" cy="1972759"/>
          </a:xfrm>
        </p:grpSpPr>
        <p:sp>
          <p:nvSpPr>
            <p:cNvPr id="4" name="object 4"/>
            <p:cNvSpPr/>
            <p:nvPr/>
          </p:nvSpPr>
          <p:spPr>
            <a:xfrm>
              <a:off x="2596945" y="2264670"/>
              <a:ext cx="701040" cy="508634"/>
            </a:xfrm>
            <a:custGeom>
              <a:avLst/>
              <a:gdLst/>
              <a:ahLst/>
              <a:cxnLst/>
              <a:rect l="l" t="t" r="r" b="b"/>
              <a:pathLst>
                <a:path w="701039" h="508635">
                  <a:moveTo>
                    <a:pt x="0" y="508419"/>
                  </a:moveTo>
                  <a:lnTo>
                    <a:pt x="700747" y="0"/>
                  </a:lnTo>
                </a:path>
              </a:pathLst>
            </a:custGeom>
            <a:ln w="12700">
              <a:solidFill>
                <a:srgbClr val="000000"/>
              </a:solidFill>
            </a:ln>
          </p:spPr>
          <p:txBody>
            <a:bodyPr wrap="square" lIns="0" tIns="0" rIns="0" bIns="0" rtlCol="0"/>
            <a:lstStyle/>
            <a:p>
              <a:endParaRPr sz="1400"/>
            </a:p>
          </p:txBody>
        </p:sp>
        <p:sp>
          <p:nvSpPr>
            <p:cNvPr id="5" name="object 5"/>
            <p:cNvSpPr txBox="1"/>
            <p:nvPr/>
          </p:nvSpPr>
          <p:spPr>
            <a:xfrm>
              <a:off x="1799892" y="2811779"/>
              <a:ext cx="1688602" cy="576440"/>
            </a:xfrm>
            <a:prstGeom prst="rect">
              <a:avLst/>
            </a:prstGeom>
            <a:ln w="12699">
              <a:solidFill>
                <a:srgbClr val="000000"/>
              </a:solidFill>
            </a:ln>
          </p:spPr>
          <p:txBody>
            <a:bodyPr vert="horz" wrap="square" lIns="0" tIns="144145" rIns="0" bIns="0" rtlCol="0">
              <a:spAutoFit/>
            </a:bodyPr>
            <a:lstStyle/>
            <a:p>
              <a:pPr marL="217170">
                <a:lnSpc>
                  <a:spcPct val="100000"/>
                </a:lnSpc>
                <a:spcBef>
                  <a:spcPts val="1135"/>
                </a:spcBef>
              </a:pPr>
              <a:r>
                <a:rPr lang="el" sz="1400" spc="-10" dirty="0">
                  <a:cs typeface="Calibri"/>
                </a:rPr>
                <a:t>Μήνυμα (μεγάλο)</a:t>
              </a:r>
              <a:endParaRPr sz="1400" dirty="0">
                <a:cs typeface="Calibri"/>
              </a:endParaRPr>
            </a:p>
          </p:txBody>
        </p:sp>
        <p:sp>
          <p:nvSpPr>
            <p:cNvPr id="6" name="object 6"/>
            <p:cNvSpPr/>
            <p:nvPr/>
          </p:nvSpPr>
          <p:spPr>
            <a:xfrm>
              <a:off x="4045519" y="2242954"/>
              <a:ext cx="1299845" cy="490855"/>
            </a:xfrm>
            <a:custGeom>
              <a:avLst/>
              <a:gdLst/>
              <a:ahLst/>
              <a:cxnLst/>
              <a:rect l="l" t="t" r="r" b="b"/>
              <a:pathLst>
                <a:path w="1299845" h="490855">
                  <a:moveTo>
                    <a:pt x="1299845" y="490664"/>
                  </a:moveTo>
                  <a:lnTo>
                    <a:pt x="0" y="0"/>
                  </a:lnTo>
                </a:path>
              </a:pathLst>
            </a:custGeom>
            <a:ln w="12699">
              <a:solidFill>
                <a:srgbClr val="000000"/>
              </a:solidFill>
            </a:ln>
          </p:spPr>
          <p:txBody>
            <a:bodyPr wrap="square" lIns="0" tIns="0" rIns="0" bIns="0" rtlCol="0"/>
            <a:lstStyle/>
            <a:p>
              <a:endParaRPr sz="1400"/>
            </a:p>
          </p:txBody>
        </p:sp>
        <p:sp>
          <p:nvSpPr>
            <p:cNvPr id="7" name="object 7"/>
            <p:cNvSpPr txBox="1"/>
            <p:nvPr/>
          </p:nvSpPr>
          <p:spPr>
            <a:xfrm>
              <a:off x="4158290" y="2773304"/>
              <a:ext cx="3504502" cy="809670"/>
            </a:xfrm>
            <a:prstGeom prst="rect">
              <a:avLst/>
            </a:prstGeom>
            <a:ln w="12700">
              <a:solidFill>
                <a:srgbClr val="000000"/>
              </a:solidFill>
            </a:ln>
          </p:spPr>
          <p:txBody>
            <a:bodyPr vert="horz" wrap="square" lIns="0" tIns="31115" rIns="0" bIns="0" rtlCol="0">
              <a:spAutoFit/>
            </a:bodyPr>
            <a:lstStyle/>
            <a:p>
              <a:pPr marL="314960" marR="331470" indent="196215">
                <a:lnSpc>
                  <a:spcPts val="2100"/>
                </a:lnSpc>
                <a:spcBef>
                  <a:spcPts val="245"/>
                </a:spcBef>
              </a:pPr>
              <a:r>
                <a:rPr lang="el" sz="1400" dirty="0">
                  <a:cs typeface="Calibri"/>
                </a:rPr>
                <a:t>Τιμή κατακερματισμού (το μήκος εξαρτάται από τον αλγόριθμο)</a:t>
              </a:r>
              <a:endParaRPr sz="1400" dirty="0">
                <a:cs typeface="Calibri"/>
              </a:endParaRPr>
            </a:p>
          </p:txBody>
        </p:sp>
        <p:sp>
          <p:nvSpPr>
            <p:cNvPr id="8" name="object 8"/>
            <p:cNvSpPr txBox="1"/>
            <p:nvPr/>
          </p:nvSpPr>
          <p:spPr>
            <a:xfrm>
              <a:off x="2996626" y="1610215"/>
              <a:ext cx="6355079" cy="773289"/>
            </a:xfrm>
            <a:prstGeom prst="rect">
              <a:avLst/>
            </a:prstGeom>
          </p:spPr>
          <p:txBody>
            <a:bodyPr vert="horz" wrap="square" lIns="0" tIns="186690" rIns="0" bIns="0" rtlCol="0">
              <a:spAutoFit/>
            </a:bodyPr>
            <a:lstStyle/>
            <a:p>
              <a:pPr marL="12700">
                <a:lnSpc>
                  <a:spcPct val="100000"/>
                </a:lnSpc>
                <a:spcBef>
                  <a:spcPts val="1470"/>
                </a:spcBef>
              </a:pPr>
              <a:r>
                <a:rPr lang="el" sz="1400">
                  <a:cs typeface="Courier New"/>
                </a:rPr>
                <a:t>Hash(m) = h</a:t>
              </a:r>
              <a:endParaRPr lang="en-US" sz="1400">
                <a:cs typeface="Courier New"/>
              </a:endParaRPr>
            </a:p>
            <a:p>
              <a:pPr marL="4014470">
                <a:lnSpc>
                  <a:spcPct val="100000"/>
                </a:lnSpc>
                <a:spcBef>
                  <a:spcPts val="1180"/>
                </a:spcBef>
              </a:pPr>
              <a:r>
                <a:rPr lang="el" sz="1400" b="1">
                  <a:solidFill>
                    <a:srgbClr val="C00000"/>
                  </a:solidFill>
                  <a:cs typeface="Calibri"/>
                </a:rPr>
                <a:t>Χρήση ως δακτυλικά αποτυπώματα</a:t>
              </a:r>
              <a:endParaRPr lang="en-US" sz="1400">
                <a:cs typeface="Calibri"/>
              </a:endParaRPr>
            </a:p>
          </p:txBody>
        </p:sp>
      </p:grpSp>
      <p:pic>
        <p:nvPicPr>
          <p:cNvPr id="19" name="Picture 18">
            <a:extLst>
              <a:ext uri="{FF2B5EF4-FFF2-40B4-BE49-F238E27FC236}">
                <a16:creationId xmlns:a16="http://schemas.microsoft.com/office/drawing/2014/main" id="{31A34823-18FC-61B9-0594-871DB48B5401}"/>
              </a:ext>
            </a:extLst>
          </p:cNvPr>
          <p:cNvPicPr>
            <a:picLocks noChangeAspect="1"/>
          </p:cNvPicPr>
          <p:nvPr/>
        </p:nvPicPr>
        <p:blipFill>
          <a:blip r:embed="rId2"/>
          <a:stretch>
            <a:fillRect/>
          </a:stretch>
        </p:blipFill>
        <p:spPr>
          <a:xfrm>
            <a:off x="7549377" y="6167336"/>
            <a:ext cx="1530000" cy="612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xfrm>
            <a:off x="1032311" y="188399"/>
            <a:ext cx="4786877" cy="1518315"/>
          </a:xfrm>
          <a:prstGeom prst="rect">
            <a:avLst/>
          </a:prstGeom>
        </p:spPr>
        <p:txBody>
          <a:bodyPr vert="horz" wrap="square" lIns="0" tIns="13335" rIns="0" bIns="0" rtlCol="0">
            <a:spAutoFit/>
          </a:bodyPr>
          <a:lstStyle/>
          <a:p>
            <a:pPr marL="12700">
              <a:lnSpc>
                <a:spcPct val="100000"/>
              </a:lnSpc>
              <a:spcBef>
                <a:spcPts val="105"/>
              </a:spcBef>
            </a:pPr>
            <a:r>
              <a:rPr lang="el"/>
              <a:t>Ακεραιότητα + Crypto</a:t>
            </a:r>
          </a:p>
        </p:txBody>
      </p:sp>
      <p:sp>
        <p:nvSpPr>
          <p:cNvPr id="24" name="Text Placeholder 23">
            <a:extLst>
              <a:ext uri="{FF2B5EF4-FFF2-40B4-BE49-F238E27FC236}">
                <a16:creationId xmlns:a16="http://schemas.microsoft.com/office/drawing/2014/main" id="{6B4F4AD9-5E52-E5F0-E720-EB7C48F62A1C}"/>
              </a:ext>
            </a:extLst>
          </p:cNvPr>
          <p:cNvSpPr>
            <a:spLocks noGrp="1"/>
          </p:cNvSpPr>
          <p:nvPr>
            <p:ph type="body" sz="quarter" idx="12"/>
          </p:nvPr>
        </p:nvSpPr>
        <p:spPr>
          <a:xfrm>
            <a:off x="1032311" y="2007891"/>
            <a:ext cx="3309214" cy="4159934"/>
          </a:xfrm>
        </p:spPr>
        <p:txBody>
          <a:bodyPr>
            <a:normAutofit lnSpcReduction="10000"/>
          </a:bodyPr>
          <a:lstStyle/>
          <a:p>
            <a:r>
              <a:rPr lang="el" dirty="0">
                <a:cs typeface="Calibri"/>
              </a:rPr>
              <a:t>Χρησιμοποιώντας συμμετρική κρυπτογράφηση:</a:t>
            </a:r>
          </a:p>
          <a:p>
            <a:endParaRPr lang="en-US" spc="-10" dirty="0">
              <a:cs typeface="Calibri"/>
            </a:endParaRPr>
          </a:p>
          <a:p>
            <a:endParaRPr lang="en-US" spc="-10" dirty="0">
              <a:cs typeface="Calibri"/>
            </a:endParaRPr>
          </a:p>
          <a:p>
            <a:endParaRPr lang="en-US" dirty="0">
              <a:cs typeface="Calibri"/>
            </a:endParaRPr>
          </a:p>
          <a:p>
            <a:pPr marL="323851" indent="-285750">
              <a:lnSpc>
                <a:spcPct val="100000"/>
              </a:lnSpc>
              <a:spcBef>
                <a:spcPts val="365"/>
              </a:spcBef>
              <a:tabLst>
                <a:tab pos="265430" algn="l"/>
              </a:tabLst>
            </a:pPr>
            <a:r>
              <a:rPr lang="el" dirty="0">
                <a:cs typeface="Calibri"/>
              </a:rPr>
              <a:t>Χρησιμοποιώντας ασύμμετρη κρυπτογράφηση:</a:t>
            </a:r>
            <a:endParaRPr lang="en-US" dirty="0">
              <a:cs typeface="Calibri"/>
            </a:endParaRPr>
          </a:p>
          <a:p>
            <a:pPr marL="781050" lvl="1" indent="-285750">
              <a:lnSpc>
                <a:spcPct val="100000"/>
              </a:lnSpc>
              <a:spcBef>
                <a:spcPts val="234"/>
              </a:spcBef>
              <a:tabLst>
                <a:tab pos="721360" algn="l"/>
              </a:tabLst>
            </a:pPr>
            <a:r>
              <a:rPr lang="el" sz="1400" dirty="0">
                <a:cs typeface="Calibri"/>
              </a:rPr>
              <a:t>Πρόσημο: sig = dec(hash, K</a:t>
            </a:r>
            <a:r>
              <a:rPr lang="el" sz="1400" spc="-15" baseline="-13888" dirty="0">
                <a:cs typeface="Courier New"/>
              </a:rPr>
              <a:t>ιδιωτικό</a:t>
            </a:r>
            <a:r>
              <a:rPr lang="el" sz="1400" spc="-10" dirty="0">
                <a:cs typeface="Courier New"/>
              </a:rPr>
              <a:t>)</a:t>
            </a:r>
            <a:endParaRPr lang="en-US" sz="1400" dirty="0">
              <a:cs typeface="Courier New"/>
            </a:endParaRPr>
          </a:p>
          <a:p>
            <a:pPr marL="781050" lvl="1" indent="-285750">
              <a:lnSpc>
                <a:spcPts val="2860"/>
              </a:lnSpc>
              <a:spcBef>
                <a:spcPts val="300"/>
              </a:spcBef>
              <a:tabLst>
                <a:tab pos="721360" algn="l"/>
              </a:tabLst>
            </a:pPr>
            <a:r>
              <a:rPr lang="el" sz="1400" spc="-10" dirty="0">
                <a:cs typeface="Calibri"/>
              </a:rPr>
              <a:t>Επαληθεύω:</a:t>
            </a:r>
            <a:endParaRPr lang="en-US" sz="1400" dirty="0">
              <a:cs typeface="Calibri"/>
            </a:endParaRPr>
          </a:p>
          <a:p>
            <a:pPr marL="1238250" lvl="2" indent="-285750">
              <a:lnSpc>
                <a:spcPts val="2860"/>
              </a:lnSpc>
              <a:tabLst>
                <a:tab pos="1178560" algn="l"/>
              </a:tabLst>
            </a:pPr>
            <a:r>
              <a:rPr lang="el" sz="1400" dirty="0">
                <a:cs typeface="Courier New"/>
              </a:rPr>
              <a:t>hash'= SHA(μήνυμα)</a:t>
            </a:r>
            <a:endParaRPr lang="en-US" sz="1400" dirty="0">
              <a:cs typeface="Courier New"/>
            </a:endParaRPr>
          </a:p>
          <a:p>
            <a:pPr marL="1238250" lvl="2" indent="-285750">
              <a:lnSpc>
                <a:spcPct val="100000"/>
              </a:lnSpc>
              <a:spcBef>
                <a:spcPts val="200"/>
              </a:spcBef>
              <a:tabLst>
                <a:tab pos="1178560" algn="l"/>
              </a:tabLst>
            </a:pPr>
            <a:r>
              <a:rPr lang="el" sz="1400" dirty="0">
                <a:cs typeface="Courier New"/>
              </a:rPr>
              <a:t>sig = enc(hash', K</a:t>
            </a:r>
            <a:r>
              <a:rPr lang="el" sz="1400" spc="-15" baseline="-13888" dirty="0">
                <a:cs typeface="Courier New"/>
              </a:rPr>
              <a:t>δημόσιο</a:t>
            </a:r>
            <a:r>
              <a:rPr lang="el" sz="1400" spc="-10" dirty="0">
                <a:cs typeface="Courier New"/>
              </a:rPr>
              <a:t>)</a:t>
            </a:r>
            <a:endParaRPr lang="en-US" sz="1400" dirty="0">
              <a:cs typeface="Courier New"/>
            </a:endParaRPr>
          </a:p>
          <a:p>
            <a:endParaRPr lang="en-US" dirty="0"/>
          </a:p>
        </p:txBody>
      </p:sp>
      <p:graphicFrame>
        <p:nvGraphicFramePr>
          <p:cNvPr id="4" name="object 4"/>
          <p:cNvGraphicFramePr>
            <a:graphicFrameLocks noGrp="1"/>
          </p:cNvGraphicFramePr>
          <p:nvPr>
            <p:extLst>
              <p:ext uri="{D42A27DB-BD31-4B8C-83A1-F6EECF244321}">
                <p14:modId xmlns:p14="http://schemas.microsoft.com/office/powerpoint/2010/main" val="879810199"/>
              </p:ext>
            </p:extLst>
          </p:nvPr>
        </p:nvGraphicFramePr>
        <p:xfrm>
          <a:off x="1394358" y="2610244"/>
          <a:ext cx="3845494" cy="1018489"/>
        </p:xfrm>
        <a:graphic>
          <a:graphicData uri="http://schemas.openxmlformats.org/drawingml/2006/table">
            <a:tbl>
              <a:tblPr firstRow="1" bandRow="1">
                <a:tableStyleId>{2D5ABB26-0587-4C30-8999-92F81FD0307C}</a:tableStyleId>
              </a:tblPr>
              <a:tblGrid>
                <a:gridCol w="1901292">
                  <a:extLst>
                    <a:ext uri="{9D8B030D-6E8A-4147-A177-3AD203B41FA5}">
                      <a16:colId xmlns:a16="http://schemas.microsoft.com/office/drawing/2014/main" val="20000"/>
                    </a:ext>
                  </a:extLst>
                </a:gridCol>
                <a:gridCol w="257175">
                  <a:extLst>
                    <a:ext uri="{9D8B030D-6E8A-4147-A177-3AD203B41FA5}">
                      <a16:colId xmlns:a16="http://schemas.microsoft.com/office/drawing/2014/main" val="20001"/>
                    </a:ext>
                  </a:extLst>
                </a:gridCol>
                <a:gridCol w="1687027">
                  <a:extLst>
                    <a:ext uri="{9D8B030D-6E8A-4147-A177-3AD203B41FA5}">
                      <a16:colId xmlns:a16="http://schemas.microsoft.com/office/drawing/2014/main" val="20002"/>
                    </a:ext>
                  </a:extLst>
                </a:gridCol>
              </a:tblGrid>
              <a:tr h="378980">
                <a:tc>
                  <a:txBody>
                    <a:bodyPr/>
                    <a:lstStyle/>
                    <a:p>
                      <a:pPr marL="257810" indent="-226060">
                        <a:lnSpc>
                          <a:spcPts val="2655"/>
                        </a:lnSpc>
                        <a:buFont typeface="Arial"/>
                        <a:buChar char="•"/>
                        <a:tabLst>
                          <a:tab pos="257810" algn="l"/>
                        </a:tabLst>
                      </a:pPr>
                      <a:r>
                        <a:rPr lang="el" sz="1400" spc="-20" dirty="0">
                          <a:solidFill>
                            <a:schemeClr val="bg1"/>
                          </a:solidFill>
                          <a:latin typeface="+mn-lt"/>
                          <a:cs typeface="Courier New"/>
                        </a:rPr>
                        <a:t>Κατακερματισμού</a:t>
                      </a:r>
                      <a:endParaRPr lang="en-US" sz="1400" dirty="0">
                        <a:solidFill>
                          <a:schemeClr val="bg1"/>
                        </a:solidFill>
                        <a:latin typeface="+mn-lt"/>
                        <a:cs typeface="Courier New"/>
                      </a:endParaRPr>
                    </a:p>
                  </a:txBody>
                  <a:tcPr marL="0" marR="0" marT="0" marB="0"/>
                </a:tc>
                <a:tc>
                  <a:txBody>
                    <a:bodyPr/>
                    <a:lstStyle/>
                    <a:p>
                      <a:pPr marL="8890" algn="ctr">
                        <a:lnSpc>
                          <a:spcPts val="2655"/>
                        </a:lnSpc>
                      </a:pPr>
                      <a:r>
                        <a:rPr lang="el" sz="1400" spc="-50">
                          <a:solidFill>
                            <a:schemeClr val="bg1"/>
                          </a:solidFill>
                          <a:latin typeface="+mn-lt"/>
                          <a:cs typeface="Courier New"/>
                        </a:rPr>
                        <a:t>=</a:t>
                      </a:r>
                      <a:endParaRPr lang="en-US" sz="1400">
                        <a:solidFill>
                          <a:schemeClr val="bg1"/>
                        </a:solidFill>
                        <a:latin typeface="+mn-lt"/>
                        <a:cs typeface="Courier New"/>
                      </a:endParaRPr>
                    </a:p>
                  </a:txBody>
                  <a:tcPr marL="0" marR="0" marT="0" marB="0"/>
                </a:tc>
                <a:tc>
                  <a:txBody>
                    <a:bodyPr/>
                    <a:lstStyle/>
                    <a:p>
                      <a:pPr marL="89535">
                        <a:lnSpc>
                          <a:spcPts val="2655"/>
                        </a:lnSpc>
                      </a:pPr>
                      <a:r>
                        <a:rPr lang="el" sz="1400" spc="-10" dirty="0">
                          <a:solidFill>
                            <a:schemeClr val="bg1"/>
                          </a:solidFill>
                          <a:latin typeface="+mn-lt"/>
                          <a:cs typeface="Courier New"/>
                        </a:rPr>
                        <a:t>SHA(μήνυμα)</a:t>
                      </a:r>
                      <a:endParaRPr lang="en-US" sz="1400" dirty="0">
                        <a:solidFill>
                          <a:schemeClr val="bg1"/>
                        </a:solidFill>
                        <a:latin typeface="+mn-lt"/>
                        <a:cs typeface="Courier New"/>
                      </a:endParaRPr>
                    </a:p>
                  </a:txBody>
                  <a:tcPr marL="0" marR="0" marT="0" marB="0"/>
                </a:tc>
                <a:extLst>
                  <a:ext uri="{0D108BD9-81ED-4DB2-BD59-A6C34878D82A}">
                    <a16:rowId xmlns:a16="http://schemas.microsoft.com/office/drawing/2014/main" val="10000"/>
                  </a:ext>
                </a:extLst>
              </a:tr>
              <a:tr h="378980">
                <a:tc>
                  <a:txBody>
                    <a:bodyPr/>
                    <a:lstStyle/>
                    <a:p>
                      <a:pPr marL="257810" indent="-226060">
                        <a:lnSpc>
                          <a:spcPts val="2735"/>
                        </a:lnSpc>
                        <a:buFont typeface="Arial"/>
                        <a:buChar char="•"/>
                        <a:tabLst>
                          <a:tab pos="257810" algn="l"/>
                        </a:tabLst>
                      </a:pPr>
                      <a:r>
                        <a:rPr lang="el" sz="1400" spc="-20" dirty="0">
                          <a:solidFill>
                            <a:schemeClr val="bg1"/>
                          </a:solidFill>
                          <a:latin typeface="+mn-lt"/>
                          <a:cs typeface="Courier New"/>
                        </a:rPr>
                        <a:t>HMAC</a:t>
                      </a:r>
                      <a:endParaRPr lang="en-US" sz="1400" dirty="0">
                        <a:solidFill>
                          <a:schemeClr val="bg1"/>
                        </a:solidFill>
                        <a:latin typeface="+mn-lt"/>
                        <a:cs typeface="Courier New"/>
                      </a:endParaRPr>
                    </a:p>
                  </a:txBody>
                  <a:tcPr marL="0" marR="0" marT="0" marB="0"/>
                </a:tc>
                <a:tc>
                  <a:txBody>
                    <a:bodyPr/>
                    <a:lstStyle/>
                    <a:p>
                      <a:pPr marL="8890" algn="ctr">
                        <a:lnSpc>
                          <a:spcPts val="2735"/>
                        </a:lnSpc>
                      </a:pPr>
                      <a:r>
                        <a:rPr lang="el" sz="1400" spc="-50">
                          <a:solidFill>
                            <a:schemeClr val="bg1"/>
                          </a:solidFill>
                          <a:latin typeface="+mn-lt"/>
                          <a:cs typeface="Courier New"/>
                        </a:rPr>
                        <a:t>=</a:t>
                      </a:r>
                      <a:endParaRPr lang="en-US" sz="1400">
                        <a:solidFill>
                          <a:schemeClr val="bg1"/>
                        </a:solidFill>
                        <a:latin typeface="+mn-lt"/>
                        <a:cs typeface="Courier New"/>
                      </a:endParaRPr>
                    </a:p>
                  </a:txBody>
                  <a:tcPr marL="0" marR="0" marT="0" marB="0"/>
                </a:tc>
                <a:tc>
                  <a:txBody>
                    <a:bodyPr/>
                    <a:lstStyle/>
                    <a:p>
                      <a:pPr marL="89535">
                        <a:lnSpc>
                          <a:spcPts val="2735"/>
                        </a:lnSpc>
                      </a:pPr>
                      <a:r>
                        <a:rPr lang="el" sz="1400" dirty="0">
                          <a:solidFill>
                            <a:schemeClr val="bg1"/>
                          </a:solidFill>
                          <a:latin typeface="+mn-lt"/>
                          <a:cs typeface="Courier New"/>
                        </a:rPr>
                        <a:t>enc(κατακερματισμός; κλειδί)</a:t>
                      </a:r>
                      <a:endParaRPr lang="en-US" sz="1400" dirty="0">
                        <a:solidFill>
                          <a:schemeClr val="bg1"/>
                        </a:solidFill>
                        <a:latin typeface="+mn-lt"/>
                        <a:cs typeface="Courier New"/>
                      </a:endParaRPr>
                    </a:p>
                  </a:txBody>
                  <a:tcPr marL="0" marR="0" marT="0" marB="0"/>
                </a:tc>
                <a:extLst>
                  <a:ext uri="{0D108BD9-81ED-4DB2-BD59-A6C34878D82A}">
                    <a16:rowId xmlns:a16="http://schemas.microsoft.com/office/drawing/2014/main" val="10001"/>
                  </a:ext>
                </a:extLst>
              </a:tr>
            </a:tbl>
          </a:graphicData>
        </a:graphic>
      </p:graphicFrame>
      <p:grpSp>
        <p:nvGrpSpPr>
          <p:cNvPr id="25" name="Group 24">
            <a:extLst>
              <a:ext uri="{FF2B5EF4-FFF2-40B4-BE49-F238E27FC236}">
                <a16:creationId xmlns:a16="http://schemas.microsoft.com/office/drawing/2014/main" id="{644F890A-51CF-D6A6-277B-88602E4B75B2}"/>
              </a:ext>
            </a:extLst>
          </p:cNvPr>
          <p:cNvGrpSpPr/>
          <p:nvPr/>
        </p:nvGrpSpPr>
        <p:grpSpPr>
          <a:xfrm>
            <a:off x="5819188" y="1740211"/>
            <a:ext cx="3315210" cy="3420151"/>
            <a:chOff x="7866888" y="1548383"/>
            <a:chExt cx="4064505" cy="4204265"/>
          </a:xfrm>
        </p:grpSpPr>
        <p:sp>
          <p:nvSpPr>
            <p:cNvPr id="6" name="object 6"/>
            <p:cNvSpPr txBox="1"/>
            <p:nvPr/>
          </p:nvSpPr>
          <p:spPr>
            <a:xfrm>
              <a:off x="10160352" y="5472047"/>
              <a:ext cx="1588317" cy="280601"/>
            </a:xfrm>
            <a:prstGeom prst="rect">
              <a:avLst/>
            </a:prstGeom>
          </p:spPr>
          <p:txBody>
            <a:bodyPr vert="horz" wrap="square" lIns="0" tIns="12700" rIns="0" bIns="0" rtlCol="0">
              <a:spAutoFit/>
            </a:bodyPr>
            <a:lstStyle/>
            <a:p>
              <a:pPr marL="12700">
                <a:lnSpc>
                  <a:spcPct val="100000"/>
                </a:lnSpc>
                <a:spcBef>
                  <a:spcPts val="100"/>
                </a:spcBef>
              </a:pPr>
              <a:r>
                <a:rPr lang="el" sz="1400" b="1" spc="-25" dirty="0">
                  <a:solidFill>
                    <a:schemeClr val="bg1"/>
                  </a:solidFill>
                  <a:cs typeface="Calibri"/>
                </a:rPr>
                <a:t>Μπομπ</a:t>
              </a:r>
              <a:endParaRPr sz="1400" dirty="0">
                <a:solidFill>
                  <a:schemeClr val="bg1"/>
                </a:solidFill>
                <a:cs typeface="Calibri"/>
              </a:endParaRPr>
            </a:p>
          </p:txBody>
        </p:sp>
        <p:pic>
          <p:nvPicPr>
            <p:cNvPr id="7" name="object 7"/>
            <p:cNvPicPr/>
            <p:nvPr/>
          </p:nvPicPr>
          <p:blipFill>
            <a:blip r:embed="rId2" cstate="print"/>
            <a:stretch>
              <a:fillRect/>
            </a:stretch>
          </p:blipFill>
          <p:spPr>
            <a:xfrm>
              <a:off x="8610600" y="1548383"/>
              <a:ext cx="1652015" cy="1652015"/>
            </a:xfrm>
            <a:prstGeom prst="rect">
              <a:avLst/>
            </a:prstGeom>
          </p:spPr>
        </p:pic>
        <p:pic>
          <p:nvPicPr>
            <p:cNvPr id="8" name="object 8"/>
            <p:cNvPicPr/>
            <p:nvPr/>
          </p:nvPicPr>
          <p:blipFill>
            <a:blip r:embed="rId3" cstate="print"/>
            <a:stretch>
              <a:fillRect/>
            </a:stretch>
          </p:blipFill>
          <p:spPr>
            <a:xfrm>
              <a:off x="10037064" y="4599432"/>
              <a:ext cx="917447" cy="917447"/>
            </a:xfrm>
            <a:prstGeom prst="rect">
              <a:avLst/>
            </a:prstGeom>
          </p:spPr>
        </p:pic>
        <p:sp>
          <p:nvSpPr>
            <p:cNvPr id="9" name="object 9"/>
            <p:cNvSpPr txBox="1"/>
            <p:nvPr/>
          </p:nvSpPr>
          <p:spPr>
            <a:xfrm>
              <a:off x="10166708" y="1998851"/>
              <a:ext cx="1652015" cy="528807"/>
            </a:xfrm>
            <a:prstGeom prst="rect">
              <a:avLst/>
            </a:prstGeom>
          </p:spPr>
          <p:txBody>
            <a:bodyPr vert="horz" wrap="square" lIns="0" tIns="9525" rIns="0" bIns="0" rtlCol="0">
              <a:spAutoFit/>
            </a:bodyPr>
            <a:lstStyle/>
            <a:p>
              <a:pPr marL="12700" marR="5080">
                <a:lnSpc>
                  <a:spcPct val="100800"/>
                </a:lnSpc>
                <a:spcBef>
                  <a:spcPts val="75"/>
                </a:spcBef>
              </a:pPr>
              <a:r>
                <a:rPr lang="el" sz="1400" b="1" spc="-40" dirty="0">
                  <a:solidFill>
                    <a:schemeClr val="bg1"/>
                  </a:solidFill>
                  <a:cs typeface="Calibri"/>
                </a:rPr>
                <a:t>Αρχή έκδοσης πιστοποιητικών</a:t>
              </a:r>
              <a:endParaRPr sz="1400" dirty="0">
                <a:solidFill>
                  <a:schemeClr val="bg1"/>
                </a:solidFill>
                <a:cs typeface="Calibri"/>
              </a:endParaRPr>
            </a:p>
          </p:txBody>
        </p:sp>
        <p:sp>
          <p:nvSpPr>
            <p:cNvPr id="10" name="object 10"/>
            <p:cNvSpPr txBox="1"/>
            <p:nvPr/>
          </p:nvSpPr>
          <p:spPr>
            <a:xfrm>
              <a:off x="8038290" y="5472047"/>
              <a:ext cx="634365" cy="228268"/>
            </a:xfrm>
            <a:prstGeom prst="rect">
              <a:avLst/>
            </a:prstGeom>
          </p:spPr>
          <p:txBody>
            <a:bodyPr vert="horz" wrap="square" lIns="0" tIns="12700" rIns="0" bIns="0" rtlCol="0">
              <a:spAutoFit/>
            </a:bodyPr>
            <a:lstStyle/>
            <a:p>
              <a:pPr marL="12700">
                <a:lnSpc>
                  <a:spcPct val="100000"/>
                </a:lnSpc>
                <a:spcBef>
                  <a:spcPts val="100"/>
                </a:spcBef>
              </a:pPr>
              <a:r>
                <a:rPr lang="el" sz="1400" b="1" spc="-10">
                  <a:solidFill>
                    <a:schemeClr val="bg1"/>
                  </a:solidFill>
                  <a:cs typeface="Calibri"/>
                </a:rPr>
                <a:t>Αλίκη</a:t>
              </a:r>
              <a:endParaRPr sz="1400">
                <a:solidFill>
                  <a:schemeClr val="bg1"/>
                </a:solidFill>
                <a:cs typeface="Calibri"/>
              </a:endParaRPr>
            </a:p>
          </p:txBody>
        </p:sp>
        <p:grpSp>
          <p:nvGrpSpPr>
            <p:cNvPr id="11" name="object 11"/>
            <p:cNvGrpSpPr/>
            <p:nvPr/>
          </p:nvGrpSpPr>
          <p:grpSpPr>
            <a:xfrm>
              <a:off x="7866888" y="3110226"/>
              <a:ext cx="1795780" cy="2406650"/>
              <a:chOff x="7866888" y="3110226"/>
              <a:chExt cx="1795780" cy="2406650"/>
            </a:xfrm>
          </p:grpSpPr>
          <p:pic>
            <p:nvPicPr>
              <p:cNvPr id="12" name="object 12"/>
              <p:cNvPicPr/>
              <p:nvPr/>
            </p:nvPicPr>
            <p:blipFill>
              <a:blip r:embed="rId4" cstate="print"/>
              <a:stretch>
                <a:fillRect/>
              </a:stretch>
            </p:blipFill>
            <p:spPr>
              <a:xfrm>
                <a:off x="7900415" y="4599432"/>
                <a:ext cx="917447" cy="917447"/>
              </a:xfrm>
              <a:prstGeom prst="rect">
                <a:avLst/>
              </a:prstGeom>
            </p:spPr>
          </p:pic>
          <p:sp>
            <p:nvSpPr>
              <p:cNvPr id="13" name="object 13"/>
              <p:cNvSpPr/>
              <p:nvPr/>
            </p:nvSpPr>
            <p:spPr>
              <a:xfrm>
                <a:off x="8359141" y="3116580"/>
                <a:ext cx="701040" cy="1542415"/>
              </a:xfrm>
              <a:custGeom>
                <a:avLst/>
                <a:gdLst/>
                <a:ahLst/>
                <a:cxnLst/>
                <a:rect l="l" t="t" r="r" b="b"/>
                <a:pathLst>
                  <a:path w="701040" h="1542414">
                    <a:moveTo>
                      <a:pt x="574205" y="0"/>
                    </a:moveTo>
                    <a:lnTo>
                      <a:pt x="63372" y="1392161"/>
                    </a:lnTo>
                    <a:lnTo>
                      <a:pt x="0" y="1368907"/>
                    </a:lnTo>
                    <a:lnTo>
                      <a:pt x="80251" y="1542161"/>
                    </a:lnTo>
                    <a:lnTo>
                      <a:pt x="253517" y="1461909"/>
                    </a:lnTo>
                    <a:lnTo>
                      <a:pt x="190131" y="1438656"/>
                    </a:lnTo>
                    <a:lnTo>
                      <a:pt x="700963" y="46507"/>
                    </a:lnTo>
                    <a:lnTo>
                      <a:pt x="574205" y="0"/>
                    </a:lnTo>
                    <a:close/>
                  </a:path>
                </a:pathLst>
              </a:custGeom>
              <a:solidFill>
                <a:srgbClr val="4471C4"/>
              </a:solidFill>
            </p:spPr>
            <p:txBody>
              <a:bodyPr wrap="square" lIns="0" tIns="0" rIns="0" bIns="0" rtlCol="0"/>
              <a:lstStyle/>
              <a:p>
                <a:endParaRPr sz="1400">
                  <a:solidFill>
                    <a:schemeClr val="bg1"/>
                  </a:solidFill>
                </a:endParaRPr>
              </a:p>
            </p:txBody>
          </p:sp>
          <p:sp>
            <p:nvSpPr>
              <p:cNvPr id="14" name="object 14"/>
              <p:cNvSpPr/>
              <p:nvPr/>
            </p:nvSpPr>
            <p:spPr>
              <a:xfrm>
                <a:off x="8359138" y="3116576"/>
                <a:ext cx="701040" cy="1542415"/>
              </a:xfrm>
              <a:custGeom>
                <a:avLst/>
                <a:gdLst/>
                <a:ahLst/>
                <a:cxnLst/>
                <a:rect l="l" t="t" r="r" b="b"/>
                <a:pathLst>
                  <a:path w="701040" h="1542414">
                    <a:moveTo>
                      <a:pt x="700963" y="46507"/>
                    </a:moveTo>
                    <a:lnTo>
                      <a:pt x="190131" y="1438668"/>
                    </a:lnTo>
                    <a:lnTo>
                      <a:pt x="253517" y="1461922"/>
                    </a:lnTo>
                    <a:lnTo>
                      <a:pt x="80251" y="1542160"/>
                    </a:lnTo>
                    <a:lnTo>
                      <a:pt x="0" y="1368907"/>
                    </a:lnTo>
                    <a:lnTo>
                      <a:pt x="63385" y="1392161"/>
                    </a:lnTo>
                    <a:lnTo>
                      <a:pt x="574205" y="0"/>
                    </a:lnTo>
                    <a:lnTo>
                      <a:pt x="700963" y="46507"/>
                    </a:lnTo>
                    <a:close/>
                  </a:path>
                </a:pathLst>
              </a:custGeom>
              <a:ln w="12699">
                <a:solidFill>
                  <a:srgbClr val="2E528F"/>
                </a:solidFill>
              </a:ln>
            </p:spPr>
            <p:txBody>
              <a:bodyPr wrap="square" lIns="0" tIns="0" rIns="0" bIns="0" rtlCol="0"/>
              <a:lstStyle/>
              <a:p>
                <a:endParaRPr sz="1400">
                  <a:solidFill>
                    <a:schemeClr val="bg1"/>
                  </a:solidFill>
                </a:endParaRPr>
              </a:p>
            </p:txBody>
          </p:sp>
          <p:pic>
            <p:nvPicPr>
              <p:cNvPr id="15" name="object 15"/>
              <p:cNvPicPr/>
              <p:nvPr/>
            </p:nvPicPr>
            <p:blipFill>
              <a:blip r:embed="rId5" cstate="print"/>
              <a:stretch>
                <a:fillRect/>
              </a:stretch>
            </p:blipFill>
            <p:spPr>
              <a:xfrm>
                <a:off x="7866888" y="3273552"/>
                <a:ext cx="1795259" cy="1024127"/>
              </a:xfrm>
              <a:prstGeom prst="rect">
                <a:avLst/>
              </a:prstGeom>
            </p:spPr>
          </p:pic>
          <p:sp>
            <p:nvSpPr>
              <p:cNvPr id="16" name="object 16"/>
              <p:cNvSpPr/>
              <p:nvPr/>
            </p:nvSpPr>
            <p:spPr>
              <a:xfrm>
                <a:off x="7901936" y="3307080"/>
                <a:ext cx="1670050" cy="903605"/>
              </a:xfrm>
              <a:custGeom>
                <a:avLst/>
                <a:gdLst/>
                <a:ahLst/>
                <a:cxnLst/>
                <a:rect l="l" t="t" r="r" b="b"/>
                <a:pathLst>
                  <a:path w="1670050" h="903604">
                    <a:moveTo>
                      <a:pt x="1669745" y="0"/>
                    </a:moveTo>
                    <a:lnTo>
                      <a:pt x="0" y="0"/>
                    </a:lnTo>
                    <a:lnTo>
                      <a:pt x="0" y="854671"/>
                    </a:lnTo>
                    <a:lnTo>
                      <a:pt x="62610" y="866038"/>
                    </a:lnTo>
                    <a:lnTo>
                      <a:pt x="122085" y="875753"/>
                    </a:lnTo>
                    <a:lnTo>
                      <a:pt x="178600" y="883881"/>
                    </a:lnTo>
                    <a:lnTo>
                      <a:pt x="232346" y="890485"/>
                    </a:lnTo>
                    <a:lnTo>
                      <a:pt x="283463" y="895667"/>
                    </a:lnTo>
                    <a:lnTo>
                      <a:pt x="332130" y="899477"/>
                    </a:lnTo>
                    <a:lnTo>
                      <a:pt x="378510" y="901992"/>
                    </a:lnTo>
                    <a:lnTo>
                      <a:pt x="422795" y="903287"/>
                    </a:lnTo>
                    <a:lnTo>
                      <a:pt x="465124" y="903427"/>
                    </a:lnTo>
                    <a:lnTo>
                      <a:pt x="505688" y="902500"/>
                    </a:lnTo>
                    <a:lnTo>
                      <a:pt x="544652" y="900569"/>
                    </a:lnTo>
                    <a:lnTo>
                      <a:pt x="618426" y="893978"/>
                    </a:lnTo>
                    <a:lnTo>
                      <a:pt x="687806" y="884250"/>
                    </a:lnTo>
                    <a:lnTo>
                      <a:pt x="754164" y="871956"/>
                    </a:lnTo>
                    <a:lnTo>
                      <a:pt x="818819" y="857681"/>
                    </a:lnTo>
                    <a:lnTo>
                      <a:pt x="1016165" y="808799"/>
                    </a:lnTo>
                    <a:lnTo>
                      <a:pt x="1051318" y="800531"/>
                    </a:lnTo>
                    <a:lnTo>
                      <a:pt x="1125105" y="784542"/>
                    </a:lnTo>
                    <a:lnTo>
                      <a:pt x="1164056" y="776960"/>
                    </a:lnTo>
                    <a:lnTo>
                      <a:pt x="1204620" y="769772"/>
                    </a:lnTo>
                    <a:lnTo>
                      <a:pt x="1246949" y="763016"/>
                    </a:lnTo>
                    <a:lnTo>
                      <a:pt x="1291234" y="756793"/>
                    </a:lnTo>
                    <a:lnTo>
                      <a:pt x="1337627" y="751154"/>
                    </a:lnTo>
                    <a:lnTo>
                      <a:pt x="1386293" y="746188"/>
                    </a:lnTo>
                    <a:lnTo>
                      <a:pt x="1437411" y="741972"/>
                    </a:lnTo>
                    <a:lnTo>
                      <a:pt x="1491145" y="738555"/>
                    </a:lnTo>
                    <a:lnTo>
                      <a:pt x="1547660" y="736028"/>
                    </a:lnTo>
                    <a:lnTo>
                      <a:pt x="1607146" y="734453"/>
                    </a:lnTo>
                    <a:lnTo>
                      <a:pt x="1669745" y="733920"/>
                    </a:lnTo>
                    <a:lnTo>
                      <a:pt x="1669745" y="0"/>
                    </a:lnTo>
                    <a:close/>
                  </a:path>
                </a:pathLst>
              </a:custGeom>
              <a:solidFill>
                <a:srgbClr val="FFFFFF"/>
              </a:solidFill>
            </p:spPr>
            <p:txBody>
              <a:bodyPr wrap="square" lIns="0" tIns="0" rIns="0" bIns="0" rtlCol="0"/>
              <a:lstStyle/>
              <a:p>
                <a:endParaRPr sz="1400">
                  <a:solidFill>
                    <a:schemeClr val="bg1"/>
                  </a:solidFill>
                </a:endParaRPr>
              </a:p>
            </p:txBody>
          </p:sp>
          <p:sp>
            <p:nvSpPr>
              <p:cNvPr id="17" name="object 17"/>
              <p:cNvSpPr/>
              <p:nvPr/>
            </p:nvSpPr>
            <p:spPr>
              <a:xfrm>
                <a:off x="7902701" y="3307842"/>
                <a:ext cx="1670050" cy="903605"/>
              </a:xfrm>
              <a:custGeom>
                <a:avLst/>
                <a:gdLst/>
                <a:ahLst/>
                <a:cxnLst/>
                <a:rect l="l" t="t" r="r" b="b"/>
                <a:pathLst>
                  <a:path w="1670050" h="903604">
                    <a:moveTo>
                      <a:pt x="0" y="0"/>
                    </a:moveTo>
                    <a:lnTo>
                      <a:pt x="1669745" y="0"/>
                    </a:lnTo>
                    <a:lnTo>
                      <a:pt x="1669745" y="733920"/>
                    </a:lnTo>
                    <a:lnTo>
                      <a:pt x="1607134" y="734453"/>
                    </a:lnTo>
                    <a:lnTo>
                      <a:pt x="1547660" y="736028"/>
                    </a:lnTo>
                    <a:lnTo>
                      <a:pt x="1491132" y="738555"/>
                    </a:lnTo>
                    <a:lnTo>
                      <a:pt x="1437398" y="741972"/>
                    </a:lnTo>
                    <a:lnTo>
                      <a:pt x="1386281" y="746188"/>
                    </a:lnTo>
                    <a:lnTo>
                      <a:pt x="1337614" y="751154"/>
                    </a:lnTo>
                    <a:lnTo>
                      <a:pt x="1291221" y="756793"/>
                    </a:lnTo>
                    <a:lnTo>
                      <a:pt x="1246949" y="763016"/>
                    </a:lnTo>
                    <a:lnTo>
                      <a:pt x="1204620" y="769772"/>
                    </a:lnTo>
                    <a:lnTo>
                      <a:pt x="1164056" y="776960"/>
                    </a:lnTo>
                    <a:lnTo>
                      <a:pt x="1125093" y="784542"/>
                    </a:lnTo>
                    <a:lnTo>
                      <a:pt x="1087577" y="792416"/>
                    </a:lnTo>
                    <a:lnTo>
                      <a:pt x="1016165" y="808799"/>
                    </a:lnTo>
                    <a:lnTo>
                      <a:pt x="948461" y="825525"/>
                    </a:lnTo>
                    <a:lnTo>
                      <a:pt x="915581" y="833831"/>
                    </a:lnTo>
                    <a:lnTo>
                      <a:pt x="883132" y="842010"/>
                    </a:lnTo>
                    <a:lnTo>
                      <a:pt x="818807" y="857681"/>
                    </a:lnTo>
                    <a:lnTo>
                      <a:pt x="754151" y="871956"/>
                    </a:lnTo>
                    <a:lnTo>
                      <a:pt x="687806" y="884250"/>
                    </a:lnTo>
                    <a:lnTo>
                      <a:pt x="618426" y="893978"/>
                    </a:lnTo>
                    <a:lnTo>
                      <a:pt x="544639" y="900569"/>
                    </a:lnTo>
                    <a:lnTo>
                      <a:pt x="505688" y="902500"/>
                    </a:lnTo>
                    <a:lnTo>
                      <a:pt x="465124" y="903427"/>
                    </a:lnTo>
                    <a:lnTo>
                      <a:pt x="422795" y="903287"/>
                    </a:lnTo>
                    <a:lnTo>
                      <a:pt x="378510" y="901992"/>
                    </a:lnTo>
                    <a:lnTo>
                      <a:pt x="332117" y="899477"/>
                    </a:lnTo>
                    <a:lnTo>
                      <a:pt x="283451" y="895667"/>
                    </a:lnTo>
                    <a:lnTo>
                      <a:pt x="232333" y="890485"/>
                    </a:lnTo>
                    <a:lnTo>
                      <a:pt x="178600" y="883881"/>
                    </a:lnTo>
                    <a:lnTo>
                      <a:pt x="122085" y="875753"/>
                    </a:lnTo>
                    <a:lnTo>
                      <a:pt x="62598" y="866038"/>
                    </a:lnTo>
                    <a:lnTo>
                      <a:pt x="0" y="854671"/>
                    </a:lnTo>
                    <a:lnTo>
                      <a:pt x="0" y="0"/>
                    </a:lnTo>
                    <a:close/>
                  </a:path>
                </a:pathLst>
              </a:custGeom>
              <a:ln w="19050">
                <a:solidFill>
                  <a:srgbClr val="000000"/>
                </a:solidFill>
              </a:ln>
            </p:spPr>
            <p:txBody>
              <a:bodyPr wrap="square" lIns="0" tIns="0" rIns="0" bIns="0" rtlCol="0"/>
              <a:lstStyle/>
              <a:p>
                <a:endParaRPr sz="1400">
                  <a:solidFill>
                    <a:schemeClr val="bg1"/>
                  </a:solidFill>
                </a:endParaRPr>
              </a:p>
            </p:txBody>
          </p:sp>
        </p:grpSp>
        <p:sp>
          <p:nvSpPr>
            <p:cNvPr id="18" name="object 18"/>
            <p:cNvSpPr txBox="1"/>
            <p:nvPr/>
          </p:nvSpPr>
          <p:spPr>
            <a:xfrm>
              <a:off x="7917125" y="3314630"/>
              <a:ext cx="1527175" cy="747140"/>
            </a:xfrm>
            <a:prstGeom prst="rect">
              <a:avLst/>
            </a:prstGeom>
          </p:spPr>
          <p:txBody>
            <a:bodyPr vert="horz" wrap="square" lIns="0" tIns="12700" rIns="0" bIns="0" rtlCol="0">
              <a:spAutoFit/>
            </a:bodyPr>
            <a:lstStyle/>
            <a:p>
              <a:pPr marL="334645" marR="30480" indent="-297180">
                <a:lnSpc>
                  <a:spcPct val="110600"/>
                </a:lnSpc>
                <a:spcBef>
                  <a:spcPts val="100"/>
                </a:spcBef>
              </a:pPr>
              <a:r>
                <a:rPr lang="el" sz="1100" spc="-40" dirty="0">
                  <a:cs typeface="Calibri"/>
                </a:rPr>
                <a:t>Το δημόσιο κλειδί του Γιάννη είναι </a:t>
              </a:r>
              <a:r>
                <a:rPr lang="el" sz="1100" b="1" spc="-15" baseline="7716" dirty="0">
                  <a:solidFill>
                    <a:srgbClr val="538235"/>
                  </a:solidFill>
                  <a:cs typeface="Courier New"/>
                </a:rPr>
                <a:t>δημόσιο </a:t>
              </a:r>
              <a:r>
                <a:rPr lang="el" sz="1400" b="1" spc="-15" baseline="7716" dirty="0">
                  <a:solidFill>
                    <a:srgbClr val="538235"/>
                  </a:solidFill>
                  <a:cs typeface="Courier New"/>
                </a:rPr>
                <a:t>K</a:t>
              </a:r>
              <a:endParaRPr sz="1400" dirty="0">
                <a:cs typeface="Courier New"/>
              </a:endParaRPr>
            </a:p>
          </p:txBody>
        </p:sp>
        <p:pic>
          <p:nvPicPr>
            <p:cNvPr id="19" name="object 19"/>
            <p:cNvPicPr/>
            <p:nvPr/>
          </p:nvPicPr>
          <p:blipFill>
            <a:blip r:embed="rId6" cstate="print"/>
            <a:stretch>
              <a:fillRect/>
            </a:stretch>
          </p:blipFill>
          <p:spPr>
            <a:xfrm>
              <a:off x="9235440" y="3553967"/>
              <a:ext cx="917447" cy="917447"/>
            </a:xfrm>
            <a:prstGeom prst="rect">
              <a:avLst/>
            </a:prstGeom>
          </p:spPr>
        </p:pic>
        <p:sp>
          <p:nvSpPr>
            <p:cNvPr id="20" name="object 20"/>
            <p:cNvSpPr txBox="1"/>
            <p:nvPr/>
          </p:nvSpPr>
          <p:spPr>
            <a:xfrm>
              <a:off x="10186319" y="3393920"/>
              <a:ext cx="1745074" cy="1318114"/>
            </a:xfrm>
            <a:prstGeom prst="rect">
              <a:avLst/>
            </a:prstGeom>
          </p:spPr>
          <p:txBody>
            <a:bodyPr vert="horz" wrap="square" lIns="0" tIns="27939" rIns="0" bIns="0" rtlCol="0">
              <a:spAutoFit/>
            </a:bodyPr>
            <a:lstStyle/>
            <a:p>
              <a:pPr marL="12700" marR="5080">
                <a:lnSpc>
                  <a:spcPts val="2100"/>
                </a:lnSpc>
                <a:spcBef>
                  <a:spcPts val="219"/>
                </a:spcBef>
              </a:pPr>
              <a:r>
                <a:rPr lang="el" sz="1200" dirty="0">
                  <a:solidFill>
                    <a:schemeClr val="bg1"/>
                  </a:solidFill>
                  <a:cs typeface="Calibri"/>
                </a:rPr>
                <a:t>Υπογράψτε χρησιμοποιώντας το ιδιωτικό κλειδί της CA</a:t>
              </a:r>
              <a:endParaRPr sz="1200" dirty="0">
                <a:solidFill>
                  <a:schemeClr val="bg1"/>
                </a:solidFill>
                <a:cs typeface="Calibri"/>
              </a:endParaRPr>
            </a:p>
          </p:txBody>
        </p:sp>
      </p:grpSp>
      <p:pic>
        <p:nvPicPr>
          <p:cNvPr id="30" name="Picture 29">
            <a:extLst>
              <a:ext uri="{FF2B5EF4-FFF2-40B4-BE49-F238E27FC236}">
                <a16:creationId xmlns:a16="http://schemas.microsoft.com/office/drawing/2014/main" id="{3C524063-428F-D5AD-8DE4-C282A821AC89}"/>
              </a:ext>
            </a:extLst>
          </p:cNvPr>
          <p:cNvPicPr>
            <a:picLocks noChangeAspect="1"/>
          </p:cNvPicPr>
          <p:nvPr/>
        </p:nvPicPr>
        <p:blipFill>
          <a:blip r:embed="rId7"/>
          <a:stretch>
            <a:fillRect/>
          </a:stretch>
        </p:blipFill>
        <p:spPr>
          <a:xfrm>
            <a:off x="7059802" y="5861825"/>
            <a:ext cx="1530000" cy="612000"/>
          </a:xfrm>
          <a:prstGeom prst="rect">
            <a:avLst/>
          </a:prstGeom>
        </p:spPr>
      </p:pic>
      <p:sp>
        <p:nvSpPr>
          <p:cNvPr id="3" name="Slide Number Placeholder 2">
            <a:extLst>
              <a:ext uri="{FF2B5EF4-FFF2-40B4-BE49-F238E27FC236}">
                <a16:creationId xmlns:a16="http://schemas.microsoft.com/office/drawing/2014/main" id="{6AC148C7-C7F5-1C9B-9361-1839ACED3929}"/>
              </a:ext>
            </a:extLst>
          </p:cNvPr>
          <p:cNvSpPr>
            <a:spLocks noGrp="1"/>
          </p:cNvSpPr>
          <p:nvPr>
            <p:ph type="sldNum" sz="quarter" idx="13"/>
          </p:nvPr>
        </p:nvSpPr>
        <p:spPr/>
        <p:txBody>
          <a:bodyPr/>
          <a:lstStyle/>
          <a:p>
            <a:fld id="{3A98EE3D-8CD1-4C3F-BD1C-C98C9596463C}" type="slidenum">
              <a:rPr lang="en-US" smtClean="0"/>
              <a:pPr/>
              <a:t>11</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xfrm>
            <a:off x="776832" y="11374"/>
            <a:ext cx="6732237" cy="1524000"/>
          </a:xfrm>
          <a:prstGeom prst="rect">
            <a:avLst/>
          </a:prstGeom>
        </p:spPr>
        <p:txBody>
          <a:bodyPr vert="horz" wrap="square" lIns="0" tIns="13335" rIns="0" bIns="0" rtlCol="0">
            <a:spAutoFit/>
          </a:bodyPr>
          <a:lstStyle/>
          <a:p>
            <a:pPr marL="12700">
              <a:lnSpc>
                <a:spcPct val="100000"/>
              </a:lnSpc>
              <a:spcBef>
                <a:spcPts val="105"/>
              </a:spcBef>
            </a:pPr>
            <a:r>
              <a:rPr lang="el" spc="-10" dirty="0"/>
              <a:t>Φρεσκάδα</a:t>
            </a:r>
          </a:p>
        </p:txBody>
      </p:sp>
      <p:sp>
        <p:nvSpPr>
          <p:cNvPr id="22" name="Content Placeholder 21">
            <a:extLst>
              <a:ext uri="{FF2B5EF4-FFF2-40B4-BE49-F238E27FC236}">
                <a16:creationId xmlns:a16="http://schemas.microsoft.com/office/drawing/2014/main" id="{CC1DF09B-4016-5D52-8883-6AA061F24CED}"/>
              </a:ext>
            </a:extLst>
          </p:cNvPr>
          <p:cNvSpPr>
            <a:spLocks noGrp="1"/>
          </p:cNvSpPr>
          <p:nvPr>
            <p:ph sz="quarter" idx="17"/>
          </p:nvPr>
        </p:nvSpPr>
        <p:spPr>
          <a:xfrm>
            <a:off x="472150" y="1592873"/>
            <a:ext cx="4817897" cy="392801"/>
          </a:xfrm>
        </p:spPr>
        <p:txBody>
          <a:bodyPr/>
          <a:lstStyle/>
          <a:p>
            <a:r>
              <a:rPr lang="el" sz="1400" dirty="0">
                <a:cs typeface="Calibri"/>
              </a:rPr>
              <a:t>Στόχος: να μπλοκάρεις την επίθεση επανάληψης</a:t>
            </a:r>
            <a:endParaRPr lang="en-US" sz="1400" dirty="0">
              <a:cs typeface="Calibri"/>
            </a:endParaRPr>
          </a:p>
          <a:p>
            <a:endParaRPr lang="en-US" dirty="0"/>
          </a:p>
        </p:txBody>
      </p:sp>
      <p:sp>
        <p:nvSpPr>
          <p:cNvPr id="20" name="object 20"/>
          <p:cNvSpPr txBox="1">
            <a:spLocks noGrp="1"/>
          </p:cNvSpPr>
          <p:nvPr>
            <p:ph type="sldNum" sz="quarter" idx="4"/>
          </p:nvPr>
        </p:nvSpPr>
        <p:spPr>
          <a:prstGeom prst="rect">
            <a:avLst/>
          </a:prstGeom>
        </p:spPr>
        <p:txBody>
          <a:bodyPr vert="horz" wrap="square" lIns="0" tIns="0" rIns="0" bIns="0" rtlCol="0">
            <a:spAutoFit/>
          </a:bodyPr>
          <a:lstStyle/>
          <a:p>
            <a:pPr marL="38100">
              <a:lnSpc>
                <a:spcPts val="1240"/>
              </a:lnSpc>
            </a:pPr>
            <a:fld id="{81D60167-4931-47E6-BA6A-407CBD079E47}" type="slidenum">
              <a:rPr spc="-25" dirty="0"/>
              <a:t>12</a:t>
            </a:fld>
            <a:endParaRPr spc="-25"/>
          </a:p>
        </p:txBody>
      </p:sp>
      <p:grpSp>
        <p:nvGrpSpPr>
          <p:cNvPr id="23" name="Group 22">
            <a:extLst>
              <a:ext uri="{FF2B5EF4-FFF2-40B4-BE49-F238E27FC236}">
                <a16:creationId xmlns:a16="http://schemas.microsoft.com/office/drawing/2014/main" id="{256B3A6A-1077-644C-BC17-1B5F60871CC4}"/>
              </a:ext>
            </a:extLst>
          </p:cNvPr>
          <p:cNvGrpSpPr/>
          <p:nvPr/>
        </p:nvGrpSpPr>
        <p:grpSpPr>
          <a:xfrm>
            <a:off x="3334217" y="2148506"/>
            <a:ext cx="3809533" cy="3785547"/>
            <a:chOff x="7866888" y="1548383"/>
            <a:chExt cx="4479552" cy="4223152"/>
          </a:xfrm>
        </p:grpSpPr>
        <p:sp>
          <p:nvSpPr>
            <p:cNvPr id="4" name="object 4"/>
            <p:cNvSpPr txBox="1"/>
            <p:nvPr/>
          </p:nvSpPr>
          <p:spPr>
            <a:xfrm>
              <a:off x="10230444" y="5516879"/>
              <a:ext cx="1525692" cy="254656"/>
            </a:xfrm>
            <a:prstGeom prst="rect">
              <a:avLst/>
            </a:prstGeom>
          </p:spPr>
          <p:txBody>
            <a:bodyPr vert="horz" wrap="square" lIns="0" tIns="12700" rIns="0" bIns="0" rtlCol="0">
              <a:spAutoFit/>
            </a:bodyPr>
            <a:lstStyle/>
            <a:p>
              <a:pPr marL="12700">
                <a:lnSpc>
                  <a:spcPct val="100000"/>
                </a:lnSpc>
                <a:spcBef>
                  <a:spcPts val="100"/>
                </a:spcBef>
              </a:pPr>
              <a:r>
                <a:rPr lang="el" sz="1400" b="1" spc="-25" dirty="0">
                  <a:cs typeface="Calibri"/>
                </a:rPr>
                <a:t>Μπομπ</a:t>
              </a:r>
              <a:endParaRPr sz="1400" dirty="0">
                <a:cs typeface="Calibri"/>
              </a:endParaRPr>
            </a:p>
          </p:txBody>
        </p:sp>
        <p:grpSp>
          <p:nvGrpSpPr>
            <p:cNvPr id="5" name="object 5"/>
            <p:cNvGrpSpPr/>
            <p:nvPr/>
          </p:nvGrpSpPr>
          <p:grpSpPr>
            <a:xfrm>
              <a:off x="8610600" y="1548383"/>
              <a:ext cx="2344420" cy="3968750"/>
              <a:chOff x="8610600" y="1548383"/>
              <a:chExt cx="2344420" cy="3968750"/>
            </a:xfrm>
          </p:grpSpPr>
          <p:pic>
            <p:nvPicPr>
              <p:cNvPr id="6" name="object 6"/>
              <p:cNvPicPr/>
              <p:nvPr/>
            </p:nvPicPr>
            <p:blipFill>
              <a:blip r:embed="rId2" cstate="print"/>
              <a:stretch>
                <a:fillRect/>
              </a:stretch>
            </p:blipFill>
            <p:spPr>
              <a:xfrm>
                <a:off x="8610600" y="1548383"/>
                <a:ext cx="1652015" cy="1652015"/>
              </a:xfrm>
              <a:prstGeom prst="rect">
                <a:avLst/>
              </a:prstGeom>
            </p:spPr>
          </p:pic>
          <p:pic>
            <p:nvPicPr>
              <p:cNvPr id="7" name="object 7"/>
              <p:cNvPicPr/>
              <p:nvPr/>
            </p:nvPicPr>
            <p:blipFill>
              <a:blip r:embed="rId3" cstate="print"/>
              <a:stretch>
                <a:fillRect/>
              </a:stretch>
            </p:blipFill>
            <p:spPr>
              <a:xfrm>
                <a:off x="10037064" y="4599432"/>
                <a:ext cx="917447" cy="917447"/>
              </a:xfrm>
              <a:prstGeom prst="rect">
                <a:avLst/>
              </a:prstGeom>
            </p:spPr>
          </p:pic>
        </p:grpSp>
        <p:sp>
          <p:nvSpPr>
            <p:cNvPr id="8" name="object 8"/>
            <p:cNvSpPr txBox="1"/>
            <p:nvPr/>
          </p:nvSpPr>
          <p:spPr>
            <a:xfrm>
              <a:off x="10166709" y="1998851"/>
              <a:ext cx="1298575" cy="430182"/>
            </a:xfrm>
            <a:prstGeom prst="rect">
              <a:avLst/>
            </a:prstGeom>
          </p:spPr>
          <p:txBody>
            <a:bodyPr vert="horz" wrap="square" lIns="0" tIns="9525" rIns="0" bIns="0" rtlCol="0">
              <a:spAutoFit/>
            </a:bodyPr>
            <a:lstStyle/>
            <a:p>
              <a:pPr marL="12700" marR="5080">
                <a:lnSpc>
                  <a:spcPct val="100800"/>
                </a:lnSpc>
                <a:spcBef>
                  <a:spcPts val="75"/>
                </a:spcBef>
              </a:pPr>
              <a:r>
                <a:rPr lang="el" sz="1400" b="1" spc="-40">
                  <a:cs typeface="Calibri"/>
                </a:rPr>
                <a:t>Αρχή έκδοσης πιστοποιητικών</a:t>
              </a:r>
              <a:endParaRPr sz="1400">
                <a:cs typeface="Calibri"/>
              </a:endParaRPr>
            </a:p>
          </p:txBody>
        </p:sp>
        <p:sp>
          <p:nvSpPr>
            <p:cNvPr id="9" name="object 9"/>
            <p:cNvSpPr txBox="1"/>
            <p:nvPr/>
          </p:nvSpPr>
          <p:spPr>
            <a:xfrm>
              <a:off x="8038290" y="5472047"/>
              <a:ext cx="634365" cy="228268"/>
            </a:xfrm>
            <a:prstGeom prst="rect">
              <a:avLst/>
            </a:prstGeom>
          </p:spPr>
          <p:txBody>
            <a:bodyPr vert="horz" wrap="square" lIns="0" tIns="12700" rIns="0" bIns="0" rtlCol="0">
              <a:spAutoFit/>
            </a:bodyPr>
            <a:lstStyle/>
            <a:p>
              <a:pPr marL="12700">
                <a:lnSpc>
                  <a:spcPct val="100000"/>
                </a:lnSpc>
                <a:spcBef>
                  <a:spcPts val="100"/>
                </a:spcBef>
              </a:pPr>
              <a:r>
                <a:rPr lang="el" sz="1400" b="1" spc="-10">
                  <a:cs typeface="Calibri"/>
                </a:rPr>
                <a:t>Αλίκη</a:t>
              </a:r>
              <a:endParaRPr sz="1400">
                <a:cs typeface="Calibri"/>
              </a:endParaRPr>
            </a:p>
          </p:txBody>
        </p:sp>
        <p:grpSp>
          <p:nvGrpSpPr>
            <p:cNvPr id="10" name="object 10"/>
            <p:cNvGrpSpPr/>
            <p:nvPr/>
          </p:nvGrpSpPr>
          <p:grpSpPr>
            <a:xfrm>
              <a:off x="7866888" y="3110226"/>
              <a:ext cx="1795780" cy="2406650"/>
              <a:chOff x="7866888" y="3110226"/>
              <a:chExt cx="1795780" cy="2406650"/>
            </a:xfrm>
          </p:grpSpPr>
          <p:pic>
            <p:nvPicPr>
              <p:cNvPr id="11" name="object 11"/>
              <p:cNvPicPr/>
              <p:nvPr/>
            </p:nvPicPr>
            <p:blipFill>
              <a:blip r:embed="rId4" cstate="print"/>
              <a:stretch>
                <a:fillRect/>
              </a:stretch>
            </p:blipFill>
            <p:spPr>
              <a:xfrm>
                <a:off x="7900415" y="4599432"/>
                <a:ext cx="917447" cy="917447"/>
              </a:xfrm>
              <a:prstGeom prst="rect">
                <a:avLst/>
              </a:prstGeom>
            </p:spPr>
          </p:pic>
          <p:sp>
            <p:nvSpPr>
              <p:cNvPr id="12" name="object 12"/>
              <p:cNvSpPr/>
              <p:nvPr/>
            </p:nvSpPr>
            <p:spPr>
              <a:xfrm>
                <a:off x="8359141" y="3116580"/>
                <a:ext cx="701040" cy="1542415"/>
              </a:xfrm>
              <a:custGeom>
                <a:avLst/>
                <a:gdLst/>
                <a:ahLst/>
                <a:cxnLst/>
                <a:rect l="l" t="t" r="r" b="b"/>
                <a:pathLst>
                  <a:path w="701040" h="1542414">
                    <a:moveTo>
                      <a:pt x="574205" y="0"/>
                    </a:moveTo>
                    <a:lnTo>
                      <a:pt x="63372" y="1392161"/>
                    </a:lnTo>
                    <a:lnTo>
                      <a:pt x="0" y="1368907"/>
                    </a:lnTo>
                    <a:lnTo>
                      <a:pt x="80251" y="1542161"/>
                    </a:lnTo>
                    <a:lnTo>
                      <a:pt x="253517" y="1461909"/>
                    </a:lnTo>
                    <a:lnTo>
                      <a:pt x="190131" y="1438656"/>
                    </a:lnTo>
                    <a:lnTo>
                      <a:pt x="700963" y="46507"/>
                    </a:lnTo>
                    <a:lnTo>
                      <a:pt x="574205" y="0"/>
                    </a:lnTo>
                    <a:close/>
                  </a:path>
                </a:pathLst>
              </a:custGeom>
              <a:solidFill>
                <a:srgbClr val="4471C4"/>
              </a:solidFill>
            </p:spPr>
            <p:txBody>
              <a:bodyPr wrap="square" lIns="0" tIns="0" rIns="0" bIns="0" rtlCol="0"/>
              <a:lstStyle/>
              <a:p>
                <a:endParaRPr sz="1400"/>
              </a:p>
            </p:txBody>
          </p:sp>
          <p:sp>
            <p:nvSpPr>
              <p:cNvPr id="13" name="object 13"/>
              <p:cNvSpPr/>
              <p:nvPr/>
            </p:nvSpPr>
            <p:spPr>
              <a:xfrm>
                <a:off x="8359138" y="3116576"/>
                <a:ext cx="701040" cy="1542415"/>
              </a:xfrm>
              <a:custGeom>
                <a:avLst/>
                <a:gdLst/>
                <a:ahLst/>
                <a:cxnLst/>
                <a:rect l="l" t="t" r="r" b="b"/>
                <a:pathLst>
                  <a:path w="701040" h="1542414">
                    <a:moveTo>
                      <a:pt x="700963" y="46507"/>
                    </a:moveTo>
                    <a:lnTo>
                      <a:pt x="190131" y="1438668"/>
                    </a:lnTo>
                    <a:lnTo>
                      <a:pt x="253517" y="1461922"/>
                    </a:lnTo>
                    <a:lnTo>
                      <a:pt x="80251" y="1542160"/>
                    </a:lnTo>
                    <a:lnTo>
                      <a:pt x="0" y="1368907"/>
                    </a:lnTo>
                    <a:lnTo>
                      <a:pt x="63385" y="1392161"/>
                    </a:lnTo>
                    <a:lnTo>
                      <a:pt x="574205" y="0"/>
                    </a:lnTo>
                    <a:lnTo>
                      <a:pt x="700963" y="46507"/>
                    </a:lnTo>
                    <a:close/>
                  </a:path>
                </a:pathLst>
              </a:custGeom>
              <a:ln w="12699">
                <a:solidFill>
                  <a:srgbClr val="2E528F"/>
                </a:solidFill>
              </a:ln>
            </p:spPr>
            <p:txBody>
              <a:bodyPr wrap="square" lIns="0" tIns="0" rIns="0" bIns="0" rtlCol="0"/>
              <a:lstStyle/>
              <a:p>
                <a:endParaRPr sz="1400"/>
              </a:p>
            </p:txBody>
          </p:sp>
          <p:pic>
            <p:nvPicPr>
              <p:cNvPr id="14" name="object 14"/>
              <p:cNvPicPr/>
              <p:nvPr/>
            </p:nvPicPr>
            <p:blipFill>
              <a:blip r:embed="rId5" cstate="print"/>
              <a:stretch>
                <a:fillRect/>
              </a:stretch>
            </p:blipFill>
            <p:spPr>
              <a:xfrm>
                <a:off x="7866888" y="3273552"/>
                <a:ext cx="1795259" cy="1024127"/>
              </a:xfrm>
              <a:prstGeom prst="rect">
                <a:avLst/>
              </a:prstGeom>
            </p:spPr>
          </p:pic>
          <p:sp>
            <p:nvSpPr>
              <p:cNvPr id="15" name="object 15"/>
              <p:cNvSpPr/>
              <p:nvPr/>
            </p:nvSpPr>
            <p:spPr>
              <a:xfrm>
                <a:off x="7901936" y="3307080"/>
                <a:ext cx="1670050" cy="903605"/>
              </a:xfrm>
              <a:custGeom>
                <a:avLst/>
                <a:gdLst/>
                <a:ahLst/>
                <a:cxnLst/>
                <a:rect l="l" t="t" r="r" b="b"/>
                <a:pathLst>
                  <a:path w="1670050" h="903604">
                    <a:moveTo>
                      <a:pt x="1669745" y="0"/>
                    </a:moveTo>
                    <a:lnTo>
                      <a:pt x="0" y="0"/>
                    </a:lnTo>
                    <a:lnTo>
                      <a:pt x="0" y="854671"/>
                    </a:lnTo>
                    <a:lnTo>
                      <a:pt x="62610" y="866038"/>
                    </a:lnTo>
                    <a:lnTo>
                      <a:pt x="122085" y="875753"/>
                    </a:lnTo>
                    <a:lnTo>
                      <a:pt x="178600" y="883881"/>
                    </a:lnTo>
                    <a:lnTo>
                      <a:pt x="232346" y="890485"/>
                    </a:lnTo>
                    <a:lnTo>
                      <a:pt x="283463" y="895667"/>
                    </a:lnTo>
                    <a:lnTo>
                      <a:pt x="332130" y="899477"/>
                    </a:lnTo>
                    <a:lnTo>
                      <a:pt x="378510" y="901992"/>
                    </a:lnTo>
                    <a:lnTo>
                      <a:pt x="422795" y="903287"/>
                    </a:lnTo>
                    <a:lnTo>
                      <a:pt x="465124" y="903427"/>
                    </a:lnTo>
                    <a:lnTo>
                      <a:pt x="505688" y="902500"/>
                    </a:lnTo>
                    <a:lnTo>
                      <a:pt x="544652" y="900569"/>
                    </a:lnTo>
                    <a:lnTo>
                      <a:pt x="618426" y="893978"/>
                    </a:lnTo>
                    <a:lnTo>
                      <a:pt x="687806" y="884250"/>
                    </a:lnTo>
                    <a:lnTo>
                      <a:pt x="754164" y="871956"/>
                    </a:lnTo>
                    <a:lnTo>
                      <a:pt x="818819" y="857681"/>
                    </a:lnTo>
                    <a:lnTo>
                      <a:pt x="1016165" y="808799"/>
                    </a:lnTo>
                    <a:lnTo>
                      <a:pt x="1051318" y="800531"/>
                    </a:lnTo>
                    <a:lnTo>
                      <a:pt x="1125105" y="784542"/>
                    </a:lnTo>
                    <a:lnTo>
                      <a:pt x="1164056" y="776960"/>
                    </a:lnTo>
                    <a:lnTo>
                      <a:pt x="1204620" y="769772"/>
                    </a:lnTo>
                    <a:lnTo>
                      <a:pt x="1246949" y="763016"/>
                    </a:lnTo>
                    <a:lnTo>
                      <a:pt x="1291234" y="756793"/>
                    </a:lnTo>
                    <a:lnTo>
                      <a:pt x="1337627" y="751154"/>
                    </a:lnTo>
                    <a:lnTo>
                      <a:pt x="1386293" y="746188"/>
                    </a:lnTo>
                    <a:lnTo>
                      <a:pt x="1437411" y="741972"/>
                    </a:lnTo>
                    <a:lnTo>
                      <a:pt x="1491145" y="738555"/>
                    </a:lnTo>
                    <a:lnTo>
                      <a:pt x="1547660" y="736028"/>
                    </a:lnTo>
                    <a:lnTo>
                      <a:pt x="1607146" y="734453"/>
                    </a:lnTo>
                    <a:lnTo>
                      <a:pt x="1669745" y="733920"/>
                    </a:lnTo>
                    <a:lnTo>
                      <a:pt x="1669745" y="0"/>
                    </a:lnTo>
                    <a:close/>
                  </a:path>
                </a:pathLst>
              </a:custGeom>
              <a:solidFill>
                <a:srgbClr val="FFFFFF"/>
              </a:solidFill>
            </p:spPr>
            <p:txBody>
              <a:bodyPr wrap="square" lIns="0" tIns="0" rIns="0" bIns="0" rtlCol="0"/>
              <a:lstStyle/>
              <a:p>
                <a:endParaRPr sz="1400"/>
              </a:p>
            </p:txBody>
          </p:sp>
          <p:sp>
            <p:nvSpPr>
              <p:cNvPr id="16" name="object 16"/>
              <p:cNvSpPr/>
              <p:nvPr/>
            </p:nvSpPr>
            <p:spPr>
              <a:xfrm>
                <a:off x="7902701" y="3307842"/>
                <a:ext cx="1670050" cy="903605"/>
              </a:xfrm>
              <a:custGeom>
                <a:avLst/>
                <a:gdLst/>
                <a:ahLst/>
                <a:cxnLst/>
                <a:rect l="l" t="t" r="r" b="b"/>
                <a:pathLst>
                  <a:path w="1670050" h="903604">
                    <a:moveTo>
                      <a:pt x="0" y="0"/>
                    </a:moveTo>
                    <a:lnTo>
                      <a:pt x="1669745" y="0"/>
                    </a:lnTo>
                    <a:lnTo>
                      <a:pt x="1669745" y="733920"/>
                    </a:lnTo>
                    <a:lnTo>
                      <a:pt x="1607134" y="734453"/>
                    </a:lnTo>
                    <a:lnTo>
                      <a:pt x="1547660" y="736028"/>
                    </a:lnTo>
                    <a:lnTo>
                      <a:pt x="1491132" y="738555"/>
                    </a:lnTo>
                    <a:lnTo>
                      <a:pt x="1437398" y="741972"/>
                    </a:lnTo>
                    <a:lnTo>
                      <a:pt x="1386281" y="746188"/>
                    </a:lnTo>
                    <a:lnTo>
                      <a:pt x="1337614" y="751154"/>
                    </a:lnTo>
                    <a:lnTo>
                      <a:pt x="1291221" y="756793"/>
                    </a:lnTo>
                    <a:lnTo>
                      <a:pt x="1246949" y="763016"/>
                    </a:lnTo>
                    <a:lnTo>
                      <a:pt x="1204620" y="769772"/>
                    </a:lnTo>
                    <a:lnTo>
                      <a:pt x="1164056" y="776960"/>
                    </a:lnTo>
                    <a:lnTo>
                      <a:pt x="1125093" y="784542"/>
                    </a:lnTo>
                    <a:lnTo>
                      <a:pt x="1087577" y="792416"/>
                    </a:lnTo>
                    <a:lnTo>
                      <a:pt x="1016165" y="808799"/>
                    </a:lnTo>
                    <a:lnTo>
                      <a:pt x="948461" y="825525"/>
                    </a:lnTo>
                    <a:lnTo>
                      <a:pt x="915581" y="833831"/>
                    </a:lnTo>
                    <a:lnTo>
                      <a:pt x="883132" y="842010"/>
                    </a:lnTo>
                    <a:lnTo>
                      <a:pt x="818807" y="857681"/>
                    </a:lnTo>
                    <a:lnTo>
                      <a:pt x="754151" y="871956"/>
                    </a:lnTo>
                    <a:lnTo>
                      <a:pt x="687806" y="884250"/>
                    </a:lnTo>
                    <a:lnTo>
                      <a:pt x="618426" y="893978"/>
                    </a:lnTo>
                    <a:lnTo>
                      <a:pt x="544639" y="900569"/>
                    </a:lnTo>
                    <a:lnTo>
                      <a:pt x="505688" y="902500"/>
                    </a:lnTo>
                    <a:lnTo>
                      <a:pt x="465124" y="903427"/>
                    </a:lnTo>
                    <a:lnTo>
                      <a:pt x="422795" y="903287"/>
                    </a:lnTo>
                    <a:lnTo>
                      <a:pt x="378510" y="901992"/>
                    </a:lnTo>
                    <a:lnTo>
                      <a:pt x="332117" y="899477"/>
                    </a:lnTo>
                    <a:lnTo>
                      <a:pt x="283451" y="895667"/>
                    </a:lnTo>
                    <a:lnTo>
                      <a:pt x="232333" y="890485"/>
                    </a:lnTo>
                    <a:lnTo>
                      <a:pt x="178600" y="883881"/>
                    </a:lnTo>
                    <a:lnTo>
                      <a:pt x="122085" y="875753"/>
                    </a:lnTo>
                    <a:lnTo>
                      <a:pt x="62598" y="866038"/>
                    </a:lnTo>
                    <a:lnTo>
                      <a:pt x="0" y="854671"/>
                    </a:lnTo>
                    <a:lnTo>
                      <a:pt x="0" y="0"/>
                    </a:lnTo>
                    <a:close/>
                  </a:path>
                </a:pathLst>
              </a:custGeom>
              <a:ln w="19050">
                <a:solidFill>
                  <a:srgbClr val="000000"/>
                </a:solidFill>
              </a:ln>
            </p:spPr>
            <p:txBody>
              <a:bodyPr wrap="square" lIns="0" tIns="0" rIns="0" bIns="0" rtlCol="0"/>
              <a:lstStyle/>
              <a:p>
                <a:endParaRPr sz="1400"/>
              </a:p>
            </p:txBody>
          </p:sp>
        </p:grpSp>
        <p:sp>
          <p:nvSpPr>
            <p:cNvPr id="17" name="object 17"/>
            <p:cNvSpPr txBox="1"/>
            <p:nvPr/>
          </p:nvSpPr>
          <p:spPr>
            <a:xfrm>
              <a:off x="7960172" y="3314190"/>
              <a:ext cx="1527175" cy="681202"/>
            </a:xfrm>
            <a:prstGeom prst="rect">
              <a:avLst/>
            </a:prstGeom>
          </p:spPr>
          <p:txBody>
            <a:bodyPr vert="horz" wrap="square" lIns="0" tIns="12700" rIns="0" bIns="0" rtlCol="0">
              <a:spAutoFit/>
            </a:bodyPr>
            <a:lstStyle/>
            <a:p>
              <a:pPr marL="150495" marR="30480" indent="-113030">
                <a:lnSpc>
                  <a:spcPct val="110600"/>
                </a:lnSpc>
                <a:spcBef>
                  <a:spcPts val="100"/>
                </a:spcBef>
              </a:pPr>
              <a:r>
                <a:rPr lang="el" sz="1200" spc="-40" dirty="0">
                  <a:cs typeface="Calibri"/>
                </a:rPr>
                <a:t>Το δημόσιο κλειδί του Bob είναι το </a:t>
              </a:r>
              <a:r>
                <a:rPr lang="el" sz="1200" b="1" spc="-15" baseline="7716" dirty="0">
                  <a:solidFill>
                    <a:srgbClr val="538235"/>
                  </a:solidFill>
                  <a:cs typeface="Courier New"/>
                </a:rPr>
                <a:t>K</a:t>
              </a:r>
              <a:r>
                <a:rPr lang="el" sz="1200" b="1" spc="-10" dirty="0">
                  <a:solidFill>
                    <a:srgbClr val="538235"/>
                  </a:solidFill>
                  <a:cs typeface="Courier New"/>
                </a:rPr>
                <a:t>public_</a:t>
              </a:r>
              <a:r>
                <a:rPr lang="el" sz="1200" b="1" spc="-10" dirty="0">
                  <a:solidFill>
                    <a:srgbClr val="C00000"/>
                  </a:solidFill>
                  <a:cs typeface="Courier New"/>
                </a:rPr>
                <a:t>old</a:t>
              </a:r>
              <a:endParaRPr sz="1200" dirty="0">
                <a:cs typeface="Courier New"/>
              </a:endParaRPr>
            </a:p>
          </p:txBody>
        </p:sp>
        <p:pic>
          <p:nvPicPr>
            <p:cNvPr id="18" name="object 18"/>
            <p:cNvPicPr/>
            <p:nvPr/>
          </p:nvPicPr>
          <p:blipFill>
            <a:blip r:embed="rId6" cstate="print"/>
            <a:stretch>
              <a:fillRect/>
            </a:stretch>
          </p:blipFill>
          <p:spPr>
            <a:xfrm>
              <a:off x="9235440" y="3730751"/>
              <a:ext cx="917447" cy="917447"/>
            </a:xfrm>
            <a:prstGeom prst="rect">
              <a:avLst/>
            </a:prstGeom>
          </p:spPr>
        </p:pic>
        <p:sp>
          <p:nvSpPr>
            <p:cNvPr id="19" name="object 19"/>
            <p:cNvSpPr txBox="1"/>
            <p:nvPr/>
          </p:nvSpPr>
          <p:spPr>
            <a:xfrm>
              <a:off x="10117250" y="3706114"/>
              <a:ext cx="2229190" cy="902093"/>
            </a:xfrm>
            <a:prstGeom prst="rect">
              <a:avLst/>
            </a:prstGeom>
          </p:spPr>
          <p:txBody>
            <a:bodyPr vert="horz" wrap="square" lIns="0" tIns="27939" rIns="0" bIns="0" rtlCol="0">
              <a:spAutoFit/>
            </a:bodyPr>
            <a:lstStyle/>
            <a:p>
              <a:pPr marL="12700" marR="5080">
                <a:lnSpc>
                  <a:spcPts val="2100"/>
                </a:lnSpc>
                <a:spcBef>
                  <a:spcPts val="219"/>
                </a:spcBef>
              </a:pPr>
              <a:r>
                <a:rPr lang="el" sz="1400" dirty="0">
                  <a:cs typeface="Calibri"/>
                </a:rPr>
                <a:t>Υπογράψτε χρησιμοποιώντας το ιδιωτικό κλειδί της CA</a:t>
              </a:r>
              <a:endParaRPr sz="1400" dirty="0">
                <a:cs typeface="Calibri"/>
              </a:endParaRPr>
            </a:p>
          </p:txBody>
        </p:sp>
      </p:grpSp>
      <p:pic>
        <p:nvPicPr>
          <p:cNvPr id="26" name="Picture 25">
            <a:extLst>
              <a:ext uri="{FF2B5EF4-FFF2-40B4-BE49-F238E27FC236}">
                <a16:creationId xmlns:a16="http://schemas.microsoft.com/office/drawing/2014/main" id="{37518BE7-5B30-1B21-1168-4F80427E5BA7}"/>
              </a:ext>
            </a:extLst>
          </p:cNvPr>
          <p:cNvPicPr>
            <a:picLocks noChangeAspect="1"/>
          </p:cNvPicPr>
          <p:nvPr/>
        </p:nvPicPr>
        <p:blipFill>
          <a:blip r:embed="rId7"/>
          <a:stretch>
            <a:fillRect/>
          </a:stretch>
        </p:blipFill>
        <p:spPr>
          <a:xfrm>
            <a:off x="7549377" y="6167336"/>
            <a:ext cx="1530000" cy="6120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xfrm>
            <a:off x="1189111" y="703390"/>
            <a:ext cx="4786877" cy="1518315"/>
          </a:xfrm>
          <a:prstGeom prst="rect">
            <a:avLst/>
          </a:prstGeom>
        </p:spPr>
        <p:txBody>
          <a:bodyPr vert="horz" wrap="square" lIns="0" tIns="13335" rIns="0" bIns="0" rtlCol="0">
            <a:spAutoFit/>
          </a:bodyPr>
          <a:lstStyle/>
          <a:p>
            <a:pPr marL="12700">
              <a:lnSpc>
                <a:spcPct val="100000"/>
              </a:lnSpc>
              <a:spcBef>
                <a:spcPts val="105"/>
              </a:spcBef>
            </a:pPr>
            <a:r>
              <a:rPr lang="el" spc="-10"/>
              <a:t>Φρεσκάδα</a:t>
            </a:r>
          </a:p>
        </p:txBody>
      </p:sp>
      <p:sp>
        <p:nvSpPr>
          <p:cNvPr id="21" name="Text Placeholder 20">
            <a:extLst>
              <a:ext uri="{FF2B5EF4-FFF2-40B4-BE49-F238E27FC236}">
                <a16:creationId xmlns:a16="http://schemas.microsoft.com/office/drawing/2014/main" id="{40A2224C-CB5F-B9CA-4438-FEACD030FE15}"/>
              </a:ext>
            </a:extLst>
          </p:cNvPr>
          <p:cNvSpPr>
            <a:spLocks noGrp="1"/>
          </p:cNvSpPr>
          <p:nvPr>
            <p:ph type="body" sz="quarter" idx="12"/>
          </p:nvPr>
        </p:nvSpPr>
        <p:spPr>
          <a:xfrm>
            <a:off x="1189111" y="2933266"/>
            <a:ext cx="2699066" cy="2569866"/>
          </a:xfrm>
        </p:spPr>
        <p:txBody>
          <a:bodyPr>
            <a:normAutofit/>
          </a:bodyPr>
          <a:lstStyle/>
          <a:p>
            <a:r>
              <a:rPr lang="el" dirty="0">
                <a:cs typeface="Calibri"/>
              </a:rPr>
              <a:t>Στόχος: να μπλοκάρεις την επίθεση επανάληψης</a:t>
            </a:r>
            <a:endParaRPr lang="en-US" dirty="0">
              <a:cs typeface="Calibri"/>
            </a:endParaRPr>
          </a:p>
          <a:p>
            <a:pPr marL="240029" indent="-227329">
              <a:lnSpc>
                <a:spcPct val="100000"/>
              </a:lnSpc>
              <a:spcBef>
                <a:spcPts val="365"/>
              </a:spcBef>
              <a:buFont typeface="Arial"/>
              <a:buChar char="•"/>
              <a:tabLst>
                <a:tab pos="240029" algn="l"/>
              </a:tabLst>
            </a:pPr>
            <a:r>
              <a:rPr lang="el" dirty="0">
                <a:cs typeface="Calibri"/>
              </a:rPr>
              <a:t>Nounces + Ακεραιότητα</a:t>
            </a:r>
            <a:endParaRPr lang="en-US" dirty="0">
              <a:cs typeface="Calibri"/>
            </a:endParaRPr>
          </a:p>
          <a:p>
            <a:pPr marL="697230" lvl="1" indent="-227329">
              <a:lnSpc>
                <a:spcPct val="100000"/>
              </a:lnSpc>
              <a:spcBef>
                <a:spcPts val="234"/>
              </a:spcBef>
              <a:buFont typeface="Arial"/>
              <a:buChar char="•"/>
              <a:tabLst>
                <a:tab pos="697230" algn="l"/>
              </a:tabLst>
            </a:pPr>
            <a:r>
              <a:rPr lang="el" sz="1400" dirty="0">
                <a:cs typeface="Calibri"/>
              </a:rPr>
              <a:t>Το Nonce είναι ένας τυχαίος αριθμός μίας χρήσης</a:t>
            </a:r>
            <a:endParaRPr lang="en-US" sz="1400" dirty="0">
              <a:cs typeface="Calibri"/>
            </a:endParaRPr>
          </a:p>
          <a:p>
            <a:pPr marL="697230" lvl="1" indent="-227329">
              <a:lnSpc>
                <a:spcPct val="100000"/>
              </a:lnSpc>
              <a:spcBef>
                <a:spcPts val="200"/>
              </a:spcBef>
              <a:buFont typeface="Arial"/>
              <a:buChar char="•"/>
              <a:tabLst>
                <a:tab pos="697230" algn="l"/>
              </a:tabLst>
            </a:pPr>
            <a:r>
              <a:rPr lang="el" sz="1400" dirty="0">
                <a:cs typeface="Calibri"/>
              </a:rPr>
              <a:t>Δεν πρέπει να επαναχρησιμοποιήσετε την ίδια ανακοίνωση</a:t>
            </a:r>
            <a:endParaRPr lang="en-US" sz="1400" dirty="0">
              <a:cs typeface="Calibri"/>
            </a:endParaRPr>
          </a:p>
          <a:p>
            <a:endParaRPr lang="en-US" dirty="0"/>
          </a:p>
        </p:txBody>
      </p:sp>
      <p:grpSp>
        <p:nvGrpSpPr>
          <p:cNvPr id="22" name="Group 21">
            <a:extLst>
              <a:ext uri="{FF2B5EF4-FFF2-40B4-BE49-F238E27FC236}">
                <a16:creationId xmlns:a16="http://schemas.microsoft.com/office/drawing/2014/main" id="{CD3314A4-B17B-6B9E-94C7-021656DC2985}"/>
              </a:ext>
            </a:extLst>
          </p:cNvPr>
          <p:cNvGrpSpPr/>
          <p:nvPr/>
        </p:nvGrpSpPr>
        <p:grpSpPr>
          <a:xfrm>
            <a:off x="5106622" y="2221705"/>
            <a:ext cx="3197203" cy="3802570"/>
            <a:chOff x="7900415" y="1548383"/>
            <a:chExt cx="3564869" cy="4311026"/>
          </a:xfrm>
        </p:grpSpPr>
        <p:sp>
          <p:nvSpPr>
            <p:cNvPr id="5" name="object 5"/>
            <p:cNvSpPr txBox="1"/>
            <p:nvPr/>
          </p:nvSpPr>
          <p:spPr>
            <a:xfrm>
              <a:off x="8038387" y="5472192"/>
              <a:ext cx="634365" cy="228268"/>
            </a:xfrm>
            <a:prstGeom prst="rect">
              <a:avLst/>
            </a:prstGeom>
          </p:spPr>
          <p:txBody>
            <a:bodyPr vert="horz" wrap="square" lIns="0" tIns="12700" rIns="0" bIns="0" rtlCol="0">
              <a:spAutoFit/>
            </a:bodyPr>
            <a:lstStyle/>
            <a:p>
              <a:pPr marL="12700">
                <a:lnSpc>
                  <a:spcPct val="100000"/>
                </a:lnSpc>
                <a:spcBef>
                  <a:spcPts val="100"/>
                </a:spcBef>
              </a:pPr>
              <a:r>
                <a:rPr lang="el" sz="1400" b="1" spc="-10">
                  <a:solidFill>
                    <a:schemeClr val="bg1"/>
                  </a:solidFill>
                  <a:cs typeface="Calibri"/>
                </a:rPr>
                <a:t>Αλίκη</a:t>
              </a:r>
              <a:endParaRPr sz="1400">
                <a:solidFill>
                  <a:schemeClr val="bg1"/>
                </a:solidFill>
                <a:cs typeface="Calibri"/>
              </a:endParaRPr>
            </a:p>
          </p:txBody>
        </p:sp>
        <p:sp>
          <p:nvSpPr>
            <p:cNvPr id="6" name="object 6"/>
            <p:cNvSpPr txBox="1"/>
            <p:nvPr/>
          </p:nvSpPr>
          <p:spPr>
            <a:xfrm>
              <a:off x="10230508" y="5356368"/>
              <a:ext cx="518159" cy="503041"/>
            </a:xfrm>
            <a:prstGeom prst="rect">
              <a:avLst/>
            </a:prstGeom>
          </p:spPr>
          <p:txBody>
            <a:bodyPr vert="horz" wrap="square" lIns="0" tIns="12700" rIns="0" bIns="0" rtlCol="0">
              <a:spAutoFit/>
            </a:bodyPr>
            <a:lstStyle/>
            <a:p>
              <a:pPr marL="12700">
                <a:lnSpc>
                  <a:spcPct val="100000"/>
                </a:lnSpc>
                <a:spcBef>
                  <a:spcPts val="100"/>
                </a:spcBef>
              </a:pPr>
              <a:r>
                <a:rPr lang="el" sz="1400" b="1" spc="-25" dirty="0">
                  <a:solidFill>
                    <a:schemeClr val="bg1"/>
                  </a:solidFill>
                  <a:cs typeface="Calibri"/>
                </a:rPr>
                <a:t>Μπομπ</a:t>
              </a:r>
              <a:endParaRPr sz="1400" dirty="0">
                <a:solidFill>
                  <a:schemeClr val="bg1"/>
                </a:solidFill>
                <a:cs typeface="Calibri"/>
              </a:endParaRPr>
            </a:p>
          </p:txBody>
        </p:sp>
        <p:pic>
          <p:nvPicPr>
            <p:cNvPr id="7" name="object 7"/>
            <p:cNvPicPr/>
            <p:nvPr/>
          </p:nvPicPr>
          <p:blipFill>
            <a:blip r:embed="rId2" cstate="print"/>
            <a:stretch>
              <a:fillRect/>
            </a:stretch>
          </p:blipFill>
          <p:spPr>
            <a:xfrm>
              <a:off x="8610600" y="1548383"/>
              <a:ext cx="1652015" cy="1652015"/>
            </a:xfrm>
            <a:prstGeom prst="rect">
              <a:avLst/>
            </a:prstGeom>
          </p:spPr>
        </p:pic>
        <p:pic>
          <p:nvPicPr>
            <p:cNvPr id="8" name="object 8"/>
            <p:cNvPicPr/>
            <p:nvPr/>
          </p:nvPicPr>
          <p:blipFill>
            <a:blip r:embed="rId3" cstate="print"/>
            <a:stretch>
              <a:fillRect/>
            </a:stretch>
          </p:blipFill>
          <p:spPr>
            <a:xfrm>
              <a:off x="10037064" y="4599432"/>
              <a:ext cx="917447" cy="917447"/>
            </a:xfrm>
            <a:prstGeom prst="rect">
              <a:avLst/>
            </a:prstGeom>
          </p:spPr>
        </p:pic>
        <p:sp>
          <p:nvSpPr>
            <p:cNvPr id="9" name="object 9"/>
            <p:cNvSpPr txBox="1"/>
            <p:nvPr/>
          </p:nvSpPr>
          <p:spPr>
            <a:xfrm>
              <a:off x="10166709" y="1998851"/>
              <a:ext cx="1298575" cy="430182"/>
            </a:xfrm>
            <a:prstGeom prst="rect">
              <a:avLst/>
            </a:prstGeom>
          </p:spPr>
          <p:txBody>
            <a:bodyPr vert="horz" wrap="square" lIns="0" tIns="9525" rIns="0" bIns="0" rtlCol="0">
              <a:spAutoFit/>
            </a:bodyPr>
            <a:lstStyle/>
            <a:p>
              <a:pPr marL="12700" marR="5080">
                <a:lnSpc>
                  <a:spcPct val="100800"/>
                </a:lnSpc>
                <a:spcBef>
                  <a:spcPts val="75"/>
                </a:spcBef>
              </a:pPr>
              <a:r>
                <a:rPr lang="el" sz="1400" b="1" spc="-40">
                  <a:solidFill>
                    <a:schemeClr val="bg1"/>
                  </a:solidFill>
                  <a:cs typeface="Calibri"/>
                </a:rPr>
                <a:t>Αρχή έκδοσης πιστοποιητικών</a:t>
              </a:r>
              <a:endParaRPr sz="1400">
                <a:solidFill>
                  <a:schemeClr val="bg1"/>
                </a:solidFill>
                <a:cs typeface="Calibri"/>
              </a:endParaRPr>
            </a:p>
          </p:txBody>
        </p:sp>
        <p:grpSp>
          <p:nvGrpSpPr>
            <p:cNvPr id="10" name="object 10"/>
            <p:cNvGrpSpPr/>
            <p:nvPr/>
          </p:nvGrpSpPr>
          <p:grpSpPr>
            <a:xfrm>
              <a:off x="7900415" y="3117847"/>
              <a:ext cx="1841500" cy="2399030"/>
              <a:chOff x="7900415" y="3117847"/>
              <a:chExt cx="1841500" cy="2399030"/>
            </a:xfrm>
          </p:grpSpPr>
          <p:pic>
            <p:nvPicPr>
              <p:cNvPr id="11" name="object 11"/>
              <p:cNvPicPr/>
              <p:nvPr/>
            </p:nvPicPr>
            <p:blipFill>
              <a:blip r:embed="rId4" cstate="print"/>
              <a:stretch>
                <a:fillRect/>
              </a:stretch>
            </p:blipFill>
            <p:spPr>
              <a:xfrm>
                <a:off x="7900415" y="4599432"/>
                <a:ext cx="917447" cy="917447"/>
              </a:xfrm>
              <a:prstGeom prst="rect">
                <a:avLst/>
              </a:prstGeom>
            </p:spPr>
          </p:pic>
          <p:sp>
            <p:nvSpPr>
              <p:cNvPr id="12" name="object 12"/>
              <p:cNvSpPr/>
              <p:nvPr/>
            </p:nvSpPr>
            <p:spPr>
              <a:xfrm>
                <a:off x="8423150" y="3124200"/>
                <a:ext cx="615950" cy="1569720"/>
              </a:xfrm>
              <a:custGeom>
                <a:avLst/>
                <a:gdLst/>
                <a:ahLst/>
                <a:cxnLst/>
                <a:rect l="l" t="t" r="r" b="b"/>
                <a:pathLst>
                  <a:path w="615950" h="1569720">
                    <a:moveTo>
                      <a:pt x="524167" y="0"/>
                    </a:moveTo>
                    <a:lnTo>
                      <a:pt x="356285" y="91084"/>
                    </a:lnTo>
                    <a:lnTo>
                      <a:pt x="421055" y="110223"/>
                    </a:lnTo>
                    <a:lnTo>
                      <a:pt x="0" y="1531150"/>
                    </a:lnTo>
                    <a:lnTo>
                      <a:pt x="129552" y="1569427"/>
                    </a:lnTo>
                    <a:lnTo>
                      <a:pt x="550608" y="148501"/>
                    </a:lnTo>
                    <a:lnTo>
                      <a:pt x="615378" y="167640"/>
                    </a:lnTo>
                    <a:lnTo>
                      <a:pt x="524167" y="0"/>
                    </a:lnTo>
                    <a:close/>
                  </a:path>
                </a:pathLst>
              </a:custGeom>
              <a:solidFill>
                <a:srgbClr val="4471C4"/>
              </a:solidFill>
            </p:spPr>
            <p:txBody>
              <a:bodyPr wrap="square" lIns="0" tIns="0" rIns="0" bIns="0" rtlCol="0"/>
              <a:lstStyle/>
              <a:p>
                <a:endParaRPr sz="1400"/>
              </a:p>
            </p:txBody>
          </p:sp>
          <p:sp>
            <p:nvSpPr>
              <p:cNvPr id="13" name="object 13"/>
              <p:cNvSpPr/>
              <p:nvPr/>
            </p:nvSpPr>
            <p:spPr>
              <a:xfrm>
                <a:off x="8423148" y="3124197"/>
                <a:ext cx="615950" cy="1569720"/>
              </a:xfrm>
              <a:custGeom>
                <a:avLst/>
                <a:gdLst/>
                <a:ahLst/>
                <a:cxnLst/>
                <a:rect l="l" t="t" r="r" b="b"/>
                <a:pathLst>
                  <a:path w="615950" h="1569720">
                    <a:moveTo>
                      <a:pt x="0" y="1531150"/>
                    </a:moveTo>
                    <a:lnTo>
                      <a:pt x="421055" y="110223"/>
                    </a:lnTo>
                    <a:lnTo>
                      <a:pt x="356285" y="91084"/>
                    </a:lnTo>
                    <a:lnTo>
                      <a:pt x="524167" y="0"/>
                    </a:lnTo>
                    <a:lnTo>
                      <a:pt x="615391" y="167652"/>
                    </a:lnTo>
                    <a:lnTo>
                      <a:pt x="550608" y="148501"/>
                    </a:lnTo>
                    <a:lnTo>
                      <a:pt x="129552" y="1569427"/>
                    </a:lnTo>
                    <a:lnTo>
                      <a:pt x="0" y="1531150"/>
                    </a:lnTo>
                    <a:close/>
                  </a:path>
                </a:pathLst>
              </a:custGeom>
              <a:ln w="12700">
                <a:solidFill>
                  <a:srgbClr val="2E528F"/>
                </a:solidFill>
              </a:ln>
            </p:spPr>
            <p:txBody>
              <a:bodyPr wrap="square" lIns="0" tIns="0" rIns="0" bIns="0" rtlCol="0"/>
              <a:lstStyle/>
              <a:p>
                <a:endParaRPr sz="1400"/>
              </a:p>
            </p:txBody>
          </p:sp>
          <p:pic>
            <p:nvPicPr>
              <p:cNvPr id="14" name="object 14"/>
              <p:cNvPicPr/>
              <p:nvPr/>
            </p:nvPicPr>
            <p:blipFill>
              <a:blip r:embed="rId5" cstate="print"/>
              <a:stretch>
                <a:fillRect/>
              </a:stretch>
            </p:blipFill>
            <p:spPr>
              <a:xfrm>
                <a:off x="7946135" y="3386327"/>
                <a:ext cx="1795271" cy="1280159"/>
              </a:xfrm>
              <a:prstGeom prst="rect">
                <a:avLst/>
              </a:prstGeom>
            </p:spPr>
          </p:pic>
          <p:sp>
            <p:nvSpPr>
              <p:cNvPr id="15" name="object 15"/>
              <p:cNvSpPr/>
              <p:nvPr/>
            </p:nvSpPr>
            <p:spPr>
              <a:xfrm>
                <a:off x="7981182" y="3421380"/>
                <a:ext cx="1670050" cy="1156970"/>
              </a:xfrm>
              <a:custGeom>
                <a:avLst/>
                <a:gdLst/>
                <a:ahLst/>
                <a:cxnLst/>
                <a:rect l="l" t="t" r="r" b="b"/>
                <a:pathLst>
                  <a:path w="1670050" h="1156970">
                    <a:moveTo>
                      <a:pt x="1669745" y="0"/>
                    </a:moveTo>
                    <a:lnTo>
                      <a:pt x="0" y="0"/>
                    </a:lnTo>
                    <a:lnTo>
                      <a:pt x="0" y="1093889"/>
                    </a:lnTo>
                    <a:lnTo>
                      <a:pt x="61074" y="1108100"/>
                    </a:lnTo>
                    <a:lnTo>
                      <a:pt x="119176" y="1120292"/>
                    </a:lnTo>
                    <a:lnTo>
                      <a:pt x="174459" y="1130554"/>
                    </a:lnTo>
                    <a:lnTo>
                      <a:pt x="227088" y="1138974"/>
                    </a:lnTo>
                    <a:lnTo>
                      <a:pt x="277202" y="1145628"/>
                    </a:lnTo>
                    <a:lnTo>
                      <a:pt x="324980" y="1150620"/>
                    </a:lnTo>
                    <a:lnTo>
                      <a:pt x="370560" y="1154010"/>
                    </a:lnTo>
                    <a:lnTo>
                      <a:pt x="414096" y="1155903"/>
                    </a:lnTo>
                    <a:lnTo>
                      <a:pt x="455764" y="1156385"/>
                    </a:lnTo>
                    <a:lnTo>
                      <a:pt x="495706" y="1155534"/>
                    </a:lnTo>
                    <a:lnTo>
                      <a:pt x="534085" y="1153439"/>
                    </a:lnTo>
                    <a:lnTo>
                      <a:pt x="606767" y="1145857"/>
                    </a:lnTo>
                    <a:lnTo>
                      <a:pt x="675081" y="1134351"/>
                    </a:lnTo>
                    <a:lnTo>
                      <a:pt x="740244" y="1119593"/>
                    </a:lnTo>
                    <a:lnTo>
                      <a:pt x="803541" y="1102271"/>
                    </a:lnTo>
                    <a:lnTo>
                      <a:pt x="866203" y="1083081"/>
                    </a:lnTo>
                    <a:lnTo>
                      <a:pt x="994676" y="1041857"/>
                    </a:lnTo>
                    <a:lnTo>
                      <a:pt x="1028357" y="1031455"/>
                    </a:lnTo>
                    <a:lnTo>
                      <a:pt x="1098689" y="1011148"/>
                    </a:lnTo>
                    <a:lnTo>
                      <a:pt x="1135659" y="1001420"/>
                    </a:lnTo>
                    <a:lnTo>
                      <a:pt x="1174038" y="992085"/>
                    </a:lnTo>
                    <a:lnTo>
                      <a:pt x="1213980" y="983221"/>
                    </a:lnTo>
                    <a:lnTo>
                      <a:pt x="1255649" y="974928"/>
                    </a:lnTo>
                    <a:lnTo>
                      <a:pt x="1299197" y="967295"/>
                    </a:lnTo>
                    <a:lnTo>
                      <a:pt x="1344764" y="960399"/>
                    </a:lnTo>
                    <a:lnTo>
                      <a:pt x="1392542" y="954316"/>
                    </a:lnTo>
                    <a:lnTo>
                      <a:pt x="1442656" y="949159"/>
                    </a:lnTo>
                    <a:lnTo>
                      <a:pt x="1495285" y="944994"/>
                    </a:lnTo>
                    <a:lnTo>
                      <a:pt x="1550568" y="941908"/>
                    </a:lnTo>
                    <a:lnTo>
                      <a:pt x="1608670" y="939990"/>
                    </a:lnTo>
                    <a:lnTo>
                      <a:pt x="1669745" y="939342"/>
                    </a:lnTo>
                    <a:lnTo>
                      <a:pt x="1669745" y="0"/>
                    </a:lnTo>
                    <a:close/>
                  </a:path>
                </a:pathLst>
              </a:custGeom>
              <a:solidFill>
                <a:srgbClr val="FFFFFF"/>
              </a:solidFill>
            </p:spPr>
            <p:txBody>
              <a:bodyPr wrap="square" lIns="0" tIns="0" rIns="0" bIns="0" rtlCol="0"/>
              <a:lstStyle/>
              <a:p>
                <a:endParaRPr sz="1400"/>
              </a:p>
            </p:txBody>
          </p:sp>
          <p:sp>
            <p:nvSpPr>
              <p:cNvPr id="16" name="object 16"/>
              <p:cNvSpPr/>
              <p:nvPr/>
            </p:nvSpPr>
            <p:spPr>
              <a:xfrm>
                <a:off x="7981950" y="3422142"/>
                <a:ext cx="1670050" cy="1156970"/>
              </a:xfrm>
              <a:custGeom>
                <a:avLst/>
                <a:gdLst/>
                <a:ahLst/>
                <a:cxnLst/>
                <a:rect l="l" t="t" r="r" b="b"/>
                <a:pathLst>
                  <a:path w="1670050" h="1156970">
                    <a:moveTo>
                      <a:pt x="0" y="0"/>
                    </a:moveTo>
                    <a:lnTo>
                      <a:pt x="1669745" y="0"/>
                    </a:lnTo>
                    <a:lnTo>
                      <a:pt x="1669745" y="939342"/>
                    </a:lnTo>
                    <a:lnTo>
                      <a:pt x="1608658" y="939990"/>
                    </a:lnTo>
                    <a:lnTo>
                      <a:pt x="1550555" y="941908"/>
                    </a:lnTo>
                    <a:lnTo>
                      <a:pt x="1495272" y="944994"/>
                    </a:lnTo>
                    <a:lnTo>
                      <a:pt x="1442656" y="949159"/>
                    </a:lnTo>
                    <a:lnTo>
                      <a:pt x="1392542" y="954316"/>
                    </a:lnTo>
                    <a:lnTo>
                      <a:pt x="1344764" y="960399"/>
                    </a:lnTo>
                    <a:lnTo>
                      <a:pt x="1299184" y="967295"/>
                    </a:lnTo>
                    <a:lnTo>
                      <a:pt x="1255649" y="974928"/>
                    </a:lnTo>
                    <a:lnTo>
                      <a:pt x="1213980" y="983221"/>
                    </a:lnTo>
                    <a:lnTo>
                      <a:pt x="1174038" y="992085"/>
                    </a:lnTo>
                    <a:lnTo>
                      <a:pt x="1135659" y="1001420"/>
                    </a:lnTo>
                    <a:lnTo>
                      <a:pt x="1098689" y="1011148"/>
                    </a:lnTo>
                    <a:lnTo>
                      <a:pt x="1028344" y="1031455"/>
                    </a:lnTo>
                    <a:lnTo>
                      <a:pt x="961771" y="1052309"/>
                    </a:lnTo>
                    <a:lnTo>
                      <a:pt x="897699" y="1073010"/>
                    </a:lnTo>
                    <a:lnTo>
                      <a:pt x="866203" y="1083081"/>
                    </a:lnTo>
                    <a:lnTo>
                      <a:pt x="803541" y="1102271"/>
                    </a:lnTo>
                    <a:lnTo>
                      <a:pt x="740244" y="1119593"/>
                    </a:lnTo>
                    <a:lnTo>
                      <a:pt x="675068" y="1134351"/>
                    </a:lnTo>
                    <a:lnTo>
                      <a:pt x="606767" y="1145857"/>
                    </a:lnTo>
                    <a:lnTo>
                      <a:pt x="534085" y="1153439"/>
                    </a:lnTo>
                    <a:lnTo>
                      <a:pt x="495706" y="1155522"/>
                    </a:lnTo>
                    <a:lnTo>
                      <a:pt x="455764" y="1156385"/>
                    </a:lnTo>
                    <a:lnTo>
                      <a:pt x="414096" y="1155903"/>
                    </a:lnTo>
                    <a:lnTo>
                      <a:pt x="370547" y="1154010"/>
                    </a:lnTo>
                    <a:lnTo>
                      <a:pt x="324967" y="1150607"/>
                    </a:lnTo>
                    <a:lnTo>
                      <a:pt x="277202" y="1145628"/>
                    </a:lnTo>
                    <a:lnTo>
                      <a:pt x="227088" y="1138974"/>
                    </a:lnTo>
                    <a:lnTo>
                      <a:pt x="174459" y="1130554"/>
                    </a:lnTo>
                    <a:lnTo>
                      <a:pt x="119176" y="1120292"/>
                    </a:lnTo>
                    <a:lnTo>
                      <a:pt x="61074" y="1108100"/>
                    </a:lnTo>
                    <a:lnTo>
                      <a:pt x="0" y="1093889"/>
                    </a:lnTo>
                    <a:lnTo>
                      <a:pt x="0" y="0"/>
                    </a:lnTo>
                    <a:close/>
                  </a:path>
                </a:pathLst>
              </a:custGeom>
              <a:ln w="19050">
                <a:solidFill>
                  <a:srgbClr val="000000"/>
                </a:solidFill>
              </a:ln>
            </p:spPr>
            <p:txBody>
              <a:bodyPr wrap="square" lIns="0" tIns="0" rIns="0" bIns="0" rtlCol="0"/>
              <a:lstStyle/>
              <a:p>
                <a:endParaRPr sz="1400"/>
              </a:p>
            </p:txBody>
          </p:sp>
        </p:grpSp>
        <p:sp>
          <p:nvSpPr>
            <p:cNvPr id="17" name="object 17"/>
            <p:cNvSpPr txBox="1"/>
            <p:nvPr/>
          </p:nvSpPr>
          <p:spPr>
            <a:xfrm>
              <a:off x="8008746" y="3430004"/>
              <a:ext cx="1670049" cy="903802"/>
            </a:xfrm>
            <a:prstGeom prst="rect">
              <a:avLst/>
            </a:prstGeom>
          </p:spPr>
          <p:txBody>
            <a:bodyPr vert="horz" wrap="square" lIns="0" tIns="27939" rIns="0" bIns="0" rtlCol="0">
              <a:spAutoFit/>
            </a:bodyPr>
            <a:lstStyle/>
            <a:p>
              <a:pPr marL="120650" marR="5080" indent="-108585">
                <a:lnSpc>
                  <a:spcPts val="2100"/>
                </a:lnSpc>
                <a:spcBef>
                  <a:spcPts val="219"/>
                </a:spcBef>
              </a:pPr>
              <a:r>
                <a:rPr lang="el" sz="1000" dirty="0">
                  <a:cs typeface="Calibri"/>
                </a:rPr>
                <a:t>Ποιο είναι το δημόσιο κλειδί του Μπομπ;</a:t>
              </a:r>
              <a:endParaRPr sz="1000" dirty="0">
                <a:cs typeface="Calibri"/>
              </a:endParaRPr>
            </a:p>
            <a:p>
              <a:pPr marL="194945">
                <a:lnSpc>
                  <a:spcPts val="2075"/>
                </a:lnSpc>
              </a:pPr>
              <a:r>
                <a:rPr lang="el" sz="1000" dirty="0">
                  <a:solidFill>
                    <a:srgbClr val="C00000"/>
                  </a:solidFill>
                  <a:cs typeface="Calibri"/>
                </a:rPr>
                <a:t>+ </a:t>
              </a:r>
              <a:r>
                <a:rPr lang="en-US" sz="1000" spc="-10" dirty="0" err="1">
                  <a:solidFill>
                    <a:srgbClr val="C00000"/>
                  </a:solidFill>
                  <a:cs typeface="Calibri"/>
                </a:rPr>
                <a:t>Nounces</a:t>
              </a:r>
              <a:endParaRPr sz="1000" dirty="0">
                <a:cs typeface="Calibri"/>
              </a:endParaRPr>
            </a:p>
          </p:txBody>
        </p:sp>
      </p:grpSp>
      <p:pic>
        <p:nvPicPr>
          <p:cNvPr id="25" name="Picture 24">
            <a:extLst>
              <a:ext uri="{FF2B5EF4-FFF2-40B4-BE49-F238E27FC236}">
                <a16:creationId xmlns:a16="http://schemas.microsoft.com/office/drawing/2014/main" id="{1AD1353F-E4E1-53D6-50A8-F9630ABC8BD1}"/>
              </a:ext>
            </a:extLst>
          </p:cNvPr>
          <p:cNvPicPr>
            <a:picLocks noChangeAspect="1"/>
          </p:cNvPicPr>
          <p:nvPr/>
        </p:nvPicPr>
        <p:blipFill>
          <a:blip r:embed="rId6"/>
          <a:stretch>
            <a:fillRect/>
          </a:stretch>
        </p:blipFill>
        <p:spPr>
          <a:xfrm>
            <a:off x="8111854" y="5923818"/>
            <a:ext cx="1530000" cy="612000"/>
          </a:xfrm>
          <a:prstGeom prst="rect">
            <a:avLst/>
          </a:prstGeom>
        </p:spPr>
      </p:pic>
      <p:sp>
        <p:nvSpPr>
          <p:cNvPr id="3" name="Slide Number Placeholder 2">
            <a:extLst>
              <a:ext uri="{FF2B5EF4-FFF2-40B4-BE49-F238E27FC236}">
                <a16:creationId xmlns:a16="http://schemas.microsoft.com/office/drawing/2014/main" id="{3C26ED41-DF6A-B8A6-F9B2-E268D8BAA0E7}"/>
              </a:ext>
            </a:extLst>
          </p:cNvPr>
          <p:cNvSpPr>
            <a:spLocks noGrp="1"/>
          </p:cNvSpPr>
          <p:nvPr>
            <p:ph type="sldNum" sz="quarter" idx="13"/>
          </p:nvPr>
        </p:nvSpPr>
        <p:spPr/>
        <p:txBody>
          <a:bodyPr/>
          <a:lstStyle/>
          <a:p>
            <a:fld id="{3A98EE3D-8CD1-4C3F-BD1C-C98C9596463C}" type="slidenum">
              <a:rPr lang="en-US" smtClean="0"/>
              <a:pPr/>
              <a:t>13</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xfrm>
            <a:off x="1487920" y="733771"/>
            <a:ext cx="4786877" cy="1518315"/>
          </a:xfrm>
          <a:prstGeom prst="rect">
            <a:avLst/>
          </a:prstGeom>
        </p:spPr>
        <p:txBody>
          <a:bodyPr vert="horz" wrap="square" lIns="0" tIns="13335" rIns="0" bIns="0" rtlCol="0">
            <a:spAutoFit/>
          </a:bodyPr>
          <a:lstStyle/>
          <a:p>
            <a:pPr marL="12700">
              <a:lnSpc>
                <a:spcPct val="100000"/>
              </a:lnSpc>
              <a:spcBef>
                <a:spcPts val="105"/>
              </a:spcBef>
            </a:pPr>
            <a:r>
              <a:rPr lang="el" spc="-10"/>
              <a:t>Φρεσκάδα</a:t>
            </a:r>
          </a:p>
        </p:txBody>
      </p:sp>
      <p:sp>
        <p:nvSpPr>
          <p:cNvPr id="25" name="Text Placeholder 24">
            <a:extLst>
              <a:ext uri="{FF2B5EF4-FFF2-40B4-BE49-F238E27FC236}">
                <a16:creationId xmlns:a16="http://schemas.microsoft.com/office/drawing/2014/main" id="{5AE21683-A8B6-3AE0-275C-D407E429889D}"/>
              </a:ext>
            </a:extLst>
          </p:cNvPr>
          <p:cNvSpPr>
            <a:spLocks noGrp="1"/>
          </p:cNvSpPr>
          <p:nvPr>
            <p:ph type="body" sz="quarter" idx="12"/>
          </p:nvPr>
        </p:nvSpPr>
        <p:spPr>
          <a:xfrm>
            <a:off x="1487920" y="2795205"/>
            <a:ext cx="2699066" cy="2569866"/>
          </a:xfrm>
        </p:spPr>
        <p:txBody>
          <a:bodyPr>
            <a:normAutofit fontScale="70000" lnSpcReduction="20000"/>
          </a:bodyPr>
          <a:lstStyle/>
          <a:p>
            <a:r>
              <a:rPr lang="el" sz="2000" dirty="0">
                <a:cs typeface="Calibri"/>
              </a:rPr>
              <a:t>Στόχος: να μπλοκάρεις την επίθεση επανάληψης</a:t>
            </a:r>
            <a:endParaRPr lang="en-US" sz="2000" dirty="0">
              <a:cs typeface="Calibri"/>
            </a:endParaRPr>
          </a:p>
          <a:p>
            <a:pPr marL="355600" indent="-342900">
              <a:lnSpc>
                <a:spcPct val="100000"/>
              </a:lnSpc>
              <a:spcBef>
                <a:spcPts val="365"/>
              </a:spcBef>
              <a:tabLst>
                <a:tab pos="240029" algn="l"/>
              </a:tabLst>
            </a:pPr>
            <a:r>
              <a:rPr lang="el" sz="2000" dirty="0">
                <a:cs typeface="Calibri"/>
              </a:rPr>
              <a:t>Nounces + Ακεραιότητα</a:t>
            </a:r>
            <a:endParaRPr lang="en-US" sz="2000" dirty="0">
              <a:cs typeface="Calibri"/>
            </a:endParaRPr>
          </a:p>
          <a:p>
            <a:pPr marL="812801" lvl="1" indent="-342900">
              <a:lnSpc>
                <a:spcPct val="100000"/>
              </a:lnSpc>
              <a:spcBef>
                <a:spcPts val="234"/>
              </a:spcBef>
              <a:tabLst>
                <a:tab pos="697230" algn="l"/>
              </a:tabLst>
            </a:pPr>
            <a:r>
              <a:rPr lang="el" sz="2000" dirty="0">
                <a:cs typeface="Calibri"/>
              </a:rPr>
              <a:t>Το Nonce είναι ένας τυχαίος αριθμός μίας χρήσης</a:t>
            </a:r>
            <a:endParaRPr lang="en-US" sz="2000" dirty="0">
              <a:cs typeface="Calibri"/>
            </a:endParaRPr>
          </a:p>
          <a:p>
            <a:pPr marL="812801" lvl="1" indent="-342900">
              <a:lnSpc>
                <a:spcPct val="100000"/>
              </a:lnSpc>
              <a:spcBef>
                <a:spcPts val="200"/>
              </a:spcBef>
              <a:tabLst>
                <a:tab pos="697230" algn="l"/>
              </a:tabLst>
            </a:pPr>
            <a:r>
              <a:rPr lang="el" sz="2000" dirty="0">
                <a:cs typeface="Calibri"/>
              </a:rPr>
              <a:t>Δεν πρέπει να επαναχρησιμοποιήσετε την ίδια ανακοίνωση</a:t>
            </a:r>
            <a:endParaRPr lang="en-US" sz="2000" dirty="0">
              <a:cs typeface="Calibri"/>
            </a:endParaRPr>
          </a:p>
          <a:p>
            <a:r>
              <a:rPr lang="el" sz="2000" spc="-35" dirty="0">
                <a:cs typeface="Calibri"/>
              </a:rPr>
              <a:t>Πρόκληση-απάντηση</a:t>
            </a:r>
            <a:endParaRPr lang="en-US" sz="2000" dirty="0">
              <a:cs typeface="Calibri"/>
            </a:endParaRPr>
          </a:p>
          <a:p>
            <a:endParaRPr lang="en-US" dirty="0"/>
          </a:p>
        </p:txBody>
      </p:sp>
      <p:sp>
        <p:nvSpPr>
          <p:cNvPr id="22" name="object 22"/>
          <p:cNvSpPr txBox="1">
            <a:spLocks noGrp="1"/>
          </p:cNvSpPr>
          <p:nvPr>
            <p:ph type="sldNum" sz="quarter" idx="13"/>
          </p:nvPr>
        </p:nvSpPr>
        <p:spPr>
          <a:xfrm>
            <a:off x="11572875" y="6221413"/>
            <a:ext cx="619125" cy="365125"/>
          </a:xfrm>
          <a:prstGeom prst="rect">
            <a:avLst/>
          </a:prstGeom>
        </p:spPr>
        <p:txBody>
          <a:bodyPr vert="horz" wrap="square" lIns="0" tIns="0" rIns="0" bIns="0" rtlCol="0">
            <a:spAutoFit/>
          </a:bodyPr>
          <a:lstStyle/>
          <a:p>
            <a:pPr marL="38100">
              <a:lnSpc>
                <a:spcPts val="1240"/>
              </a:lnSpc>
            </a:pPr>
            <a:fld id="{81D60167-4931-47E6-BA6A-407CBD079E47}" type="slidenum">
              <a:rPr spc="-25" dirty="0"/>
              <a:t>14</a:t>
            </a:fld>
            <a:endParaRPr spc="-25"/>
          </a:p>
        </p:txBody>
      </p:sp>
      <p:grpSp>
        <p:nvGrpSpPr>
          <p:cNvPr id="34" name="Group 33">
            <a:extLst>
              <a:ext uri="{FF2B5EF4-FFF2-40B4-BE49-F238E27FC236}">
                <a16:creationId xmlns:a16="http://schemas.microsoft.com/office/drawing/2014/main" id="{594F294C-08C4-FA27-C983-B7299E59F782}"/>
              </a:ext>
            </a:extLst>
          </p:cNvPr>
          <p:cNvGrpSpPr/>
          <p:nvPr/>
        </p:nvGrpSpPr>
        <p:grpSpPr>
          <a:xfrm>
            <a:off x="5173639" y="1953703"/>
            <a:ext cx="3989410" cy="3580043"/>
            <a:chOff x="7831341" y="1548383"/>
            <a:chExt cx="4626692" cy="4151932"/>
          </a:xfrm>
        </p:grpSpPr>
        <p:sp>
          <p:nvSpPr>
            <p:cNvPr id="6" name="object 6"/>
            <p:cNvSpPr txBox="1"/>
            <p:nvPr/>
          </p:nvSpPr>
          <p:spPr>
            <a:xfrm>
              <a:off x="10230444" y="5356351"/>
              <a:ext cx="1001422" cy="264732"/>
            </a:xfrm>
            <a:prstGeom prst="rect">
              <a:avLst/>
            </a:prstGeom>
          </p:spPr>
          <p:txBody>
            <a:bodyPr vert="horz" wrap="square" lIns="0" tIns="12700" rIns="0" bIns="0" rtlCol="0">
              <a:spAutoFit/>
            </a:bodyPr>
            <a:lstStyle/>
            <a:p>
              <a:pPr marL="12700">
                <a:lnSpc>
                  <a:spcPct val="100000"/>
                </a:lnSpc>
                <a:spcBef>
                  <a:spcPts val="100"/>
                </a:spcBef>
              </a:pPr>
              <a:r>
                <a:rPr lang="el-GR" sz="1400" b="1" spc="-25" dirty="0">
                  <a:solidFill>
                    <a:schemeClr val="bg1"/>
                  </a:solidFill>
                  <a:cs typeface="Calibri"/>
                </a:rPr>
                <a:t>Μπομπ</a:t>
              </a:r>
              <a:endParaRPr sz="1400" dirty="0">
                <a:solidFill>
                  <a:schemeClr val="bg1"/>
                </a:solidFill>
                <a:cs typeface="Calibri"/>
              </a:endParaRPr>
            </a:p>
          </p:txBody>
        </p:sp>
        <p:grpSp>
          <p:nvGrpSpPr>
            <p:cNvPr id="7" name="object 7"/>
            <p:cNvGrpSpPr/>
            <p:nvPr/>
          </p:nvGrpSpPr>
          <p:grpSpPr>
            <a:xfrm>
              <a:off x="8610600" y="1548383"/>
              <a:ext cx="2344420" cy="3968750"/>
              <a:chOff x="8610600" y="1548383"/>
              <a:chExt cx="2344420" cy="3968750"/>
            </a:xfrm>
          </p:grpSpPr>
          <p:pic>
            <p:nvPicPr>
              <p:cNvPr id="8" name="object 8"/>
              <p:cNvPicPr/>
              <p:nvPr/>
            </p:nvPicPr>
            <p:blipFill>
              <a:blip r:embed="rId2" cstate="print"/>
              <a:stretch>
                <a:fillRect/>
              </a:stretch>
            </p:blipFill>
            <p:spPr>
              <a:xfrm>
                <a:off x="8610600" y="1548383"/>
                <a:ext cx="1652015" cy="1652015"/>
              </a:xfrm>
              <a:prstGeom prst="rect">
                <a:avLst/>
              </a:prstGeom>
            </p:spPr>
          </p:pic>
          <p:pic>
            <p:nvPicPr>
              <p:cNvPr id="9" name="object 9"/>
              <p:cNvPicPr/>
              <p:nvPr/>
            </p:nvPicPr>
            <p:blipFill>
              <a:blip r:embed="rId3" cstate="print"/>
              <a:stretch>
                <a:fillRect/>
              </a:stretch>
            </p:blipFill>
            <p:spPr>
              <a:xfrm>
                <a:off x="10037064" y="4599432"/>
                <a:ext cx="917447" cy="917447"/>
              </a:xfrm>
              <a:prstGeom prst="rect">
                <a:avLst/>
              </a:prstGeom>
            </p:spPr>
          </p:pic>
        </p:grpSp>
        <p:sp>
          <p:nvSpPr>
            <p:cNvPr id="10" name="object 10"/>
            <p:cNvSpPr txBox="1"/>
            <p:nvPr/>
          </p:nvSpPr>
          <p:spPr>
            <a:xfrm>
              <a:off x="10166711" y="1998851"/>
              <a:ext cx="1774407" cy="498901"/>
            </a:xfrm>
            <a:prstGeom prst="rect">
              <a:avLst/>
            </a:prstGeom>
          </p:spPr>
          <p:txBody>
            <a:bodyPr vert="horz" wrap="square" lIns="0" tIns="9525" rIns="0" bIns="0" rtlCol="0">
              <a:spAutoFit/>
            </a:bodyPr>
            <a:lstStyle/>
            <a:p>
              <a:pPr marL="12700" marR="5080">
                <a:lnSpc>
                  <a:spcPct val="100800"/>
                </a:lnSpc>
                <a:spcBef>
                  <a:spcPts val="75"/>
                </a:spcBef>
              </a:pPr>
              <a:r>
                <a:rPr lang="el" sz="1400" b="1" spc="-40" dirty="0">
                  <a:solidFill>
                    <a:schemeClr val="bg1"/>
                  </a:solidFill>
                  <a:cs typeface="Calibri"/>
                </a:rPr>
                <a:t>Αρχή έκδοσης πιστοποιητικών</a:t>
              </a:r>
              <a:endParaRPr sz="1400" dirty="0">
                <a:solidFill>
                  <a:schemeClr val="bg1"/>
                </a:solidFill>
                <a:cs typeface="Calibri"/>
              </a:endParaRPr>
            </a:p>
          </p:txBody>
        </p:sp>
        <p:sp>
          <p:nvSpPr>
            <p:cNvPr id="11" name="object 11"/>
            <p:cNvSpPr txBox="1"/>
            <p:nvPr/>
          </p:nvSpPr>
          <p:spPr>
            <a:xfrm>
              <a:off x="8038290" y="5472047"/>
              <a:ext cx="634365" cy="228268"/>
            </a:xfrm>
            <a:prstGeom prst="rect">
              <a:avLst/>
            </a:prstGeom>
          </p:spPr>
          <p:txBody>
            <a:bodyPr vert="horz" wrap="square" lIns="0" tIns="12700" rIns="0" bIns="0" rtlCol="0">
              <a:spAutoFit/>
            </a:bodyPr>
            <a:lstStyle/>
            <a:p>
              <a:pPr marL="12700">
                <a:lnSpc>
                  <a:spcPct val="100000"/>
                </a:lnSpc>
                <a:spcBef>
                  <a:spcPts val="100"/>
                </a:spcBef>
              </a:pPr>
              <a:r>
                <a:rPr lang="el" sz="1400" b="1" spc="-10">
                  <a:solidFill>
                    <a:schemeClr val="bg1"/>
                  </a:solidFill>
                  <a:cs typeface="Calibri"/>
                </a:rPr>
                <a:t>Αλίκη</a:t>
              </a:r>
              <a:endParaRPr sz="1400">
                <a:solidFill>
                  <a:schemeClr val="bg1"/>
                </a:solidFill>
                <a:cs typeface="Calibri"/>
              </a:endParaRPr>
            </a:p>
          </p:txBody>
        </p:sp>
        <p:grpSp>
          <p:nvGrpSpPr>
            <p:cNvPr id="12" name="object 12"/>
            <p:cNvGrpSpPr/>
            <p:nvPr/>
          </p:nvGrpSpPr>
          <p:grpSpPr>
            <a:xfrm>
              <a:off x="7866888" y="3110226"/>
              <a:ext cx="1795780" cy="2406650"/>
              <a:chOff x="7866888" y="3110226"/>
              <a:chExt cx="1795780" cy="2406650"/>
            </a:xfrm>
          </p:grpSpPr>
          <p:pic>
            <p:nvPicPr>
              <p:cNvPr id="13" name="object 13"/>
              <p:cNvPicPr/>
              <p:nvPr/>
            </p:nvPicPr>
            <p:blipFill>
              <a:blip r:embed="rId4" cstate="print"/>
              <a:stretch>
                <a:fillRect/>
              </a:stretch>
            </p:blipFill>
            <p:spPr>
              <a:xfrm>
                <a:off x="7900415" y="4599432"/>
                <a:ext cx="917447" cy="917447"/>
              </a:xfrm>
              <a:prstGeom prst="rect">
                <a:avLst/>
              </a:prstGeom>
            </p:spPr>
          </p:pic>
          <p:sp>
            <p:nvSpPr>
              <p:cNvPr id="14" name="object 14"/>
              <p:cNvSpPr/>
              <p:nvPr/>
            </p:nvSpPr>
            <p:spPr>
              <a:xfrm>
                <a:off x="8359141" y="3116580"/>
                <a:ext cx="701040" cy="1542415"/>
              </a:xfrm>
              <a:custGeom>
                <a:avLst/>
                <a:gdLst/>
                <a:ahLst/>
                <a:cxnLst/>
                <a:rect l="l" t="t" r="r" b="b"/>
                <a:pathLst>
                  <a:path w="701040" h="1542414">
                    <a:moveTo>
                      <a:pt x="574205" y="0"/>
                    </a:moveTo>
                    <a:lnTo>
                      <a:pt x="63372" y="1392161"/>
                    </a:lnTo>
                    <a:lnTo>
                      <a:pt x="0" y="1368907"/>
                    </a:lnTo>
                    <a:lnTo>
                      <a:pt x="80251" y="1542161"/>
                    </a:lnTo>
                    <a:lnTo>
                      <a:pt x="253517" y="1461909"/>
                    </a:lnTo>
                    <a:lnTo>
                      <a:pt x="190131" y="1438656"/>
                    </a:lnTo>
                    <a:lnTo>
                      <a:pt x="700963" y="46507"/>
                    </a:lnTo>
                    <a:lnTo>
                      <a:pt x="574205" y="0"/>
                    </a:lnTo>
                    <a:close/>
                  </a:path>
                </a:pathLst>
              </a:custGeom>
              <a:solidFill>
                <a:srgbClr val="4471C4"/>
              </a:solidFill>
            </p:spPr>
            <p:txBody>
              <a:bodyPr wrap="square" lIns="0" tIns="0" rIns="0" bIns="0" rtlCol="0"/>
              <a:lstStyle/>
              <a:p>
                <a:endParaRPr sz="1400"/>
              </a:p>
            </p:txBody>
          </p:sp>
          <p:sp>
            <p:nvSpPr>
              <p:cNvPr id="15" name="object 15"/>
              <p:cNvSpPr/>
              <p:nvPr/>
            </p:nvSpPr>
            <p:spPr>
              <a:xfrm>
                <a:off x="8359138" y="3116576"/>
                <a:ext cx="701040" cy="1542415"/>
              </a:xfrm>
              <a:custGeom>
                <a:avLst/>
                <a:gdLst/>
                <a:ahLst/>
                <a:cxnLst/>
                <a:rect l="l" t="t" r="r" b="b"/>
                <a:pathLst>
                  <a:path w="701040" h="1542414">
                    <a:moveTo>
                      <a:pt x="700963" y="46507"/>
                    </a:moveTo>
                    <a:lnTo>
                      <a:pt x="190131" y="1438668"/>
                    </a:lnTo>
                    <a:lnTo>
                      <a:pt x="253517" y="1461922"/>
                    </a:lnTo>
                    <a:lnTo>
                      <a:pt x="80251" y="1542160"/>
                    </a:lnTo>
                    <a:lnTo>
                      <a:pt x="0" y="1368907"/>
                    </a:lnTo>
                    <a:lnTo>
                      <a:pt x="63385" y="1392161"/>
                    </a:lnTo>
                    <a:lnTo>
                      <a:pt x="574205" y="0"/>
                    </a:lnTo>
                    <a:lnTo>
                      <a:pt x="700963" y="46507"/>
                    </a:lnTo>
                    <a:close/>
                  </a:path>
                </a:pathLst>
              </a:custGeom>
              <a:ln w="12699">
                <a:solidFill>
                  <a:srgbClr val="2E528F"/>
                </a:solidFill>
              </a:ln>
            </p:spPr>
            <p:txBody>
              <a:bodyPr wrap="square" lIns="0" tIns="0" rIns="0" bIns="0" rtlCol="0"/>
              <a:lstStyle/>
              <a:p>
                <a:endParaRPr sz="1400"/>
              </a:p>
            </p:txBody>
          </p:sp>
          <p:pic>
            <p:nvPicPr>
              <p:cNvPr id="16" name="object 16"/>
              <p:cNvPicPr/>
              <p:nvPr/>
            </p:nvPicPr>
            <p:blipFill>
              <a:blip r:embed="rId5" cstate="print"/>
              <a:stretch>
                <a:fillRect/>
              </a:stretch>
            </p:blipFill>
            <p:spPr>
              <a:xfrm>
                <a:off x="7866888" y="3273552"/>
                <a:ext cx="1795259" cy="1261871"/>
              </a:xfrm>
              <a:prstGeom prst="rect">
                <a:avLst/>
              </a:prstGeom>
            </p:spPr>
          </p:pic>
          <p:sp>
            <p:nvSpPr>
              <p:cNvPr id="17" name="object 17"/>
              <p:cNvSpPr/>
              <p:nvPr/>
            </p:nvSpPr>
            <p:spPr>
              <a:xfrm>
                <a:off x="7901936" y="3307080"/>
                <a:ext cx="1670050" cy="1138555"/>
              </a:xfrm>
              <a:custGeom>
                <a:avLst/>
                <a:gdLst/>
                <a:ahLst/>
                <a:cxnLst/>
                <a:rect l="l" t="t" r="r" b="b"/>
                <a:pathLst>
                  <a:path w="1670050" h="1138554">
                    <a:moveTo>
                      <a:pt x="1669745" y="0"/>
                    </a:moveTo>
                    <a:lnTo>
                      <a:pt x="0" y="0"/>
                    </a:lnTo>
                    <a:lnTo>
                      <a:pt x="0" y="1076909"/>
                    </a:lnTo>
                    <a:lnTo>
                      <a:pt x="61074" y="1090904"/>
                    </a:lnTo>
                    <a:lnTo>
                      <a:pt x="119176" y="1102906"/>
                    </a:lnTo>
                    <a:lnTo>
                      <a:pt x="174459" y="1113015"/>
                    </a:lnTo>
                    <a:lnTo>
                      <a:pt x="227088" y="1121295"/>
                    </a:lnTo>
                    <a:lnTo>
                      <a:pt x="277202" y="1127848"/>
                    </a:lnTo>
                    <a:lnTo>
                      <a:pt x="324980" y="1132751"/>
                    </a:lnTo>
                    <a:lnTo>
                      <a:pt x="370560" y="1136091"/>
                    </a:lnTo>
                    <a:lnTo>
                      <a:pt x="414096" y="1137958"/>
                    </a:lnTo>
                    <a:lnTo>
                      <a:pt x="455764" y="1138428"/>
                    </a:lnTo>
                    <a:lnTo>
                      <a:pt x="495706" y="1137589"/>
                    </a:lnTo>
                    <a:lnTo>
                      <a:pt x="534085" y="1135532"/>
                    </a:lnTo>
                    <a:lnTo>
                      <a:pt x="606767" y="1128077"/>
                    </a:lnTo>
                    <a:lnTo>
                      <a:pt x="675081" y="1116749"/>
                    </a:lnTo>
                    <a:lnTo>
                      <a:pt x="740244" y="1102220"/>
                    </a:lnTo>
                    <a:lnTo>
                      <a:pt x="803541" y="1085164"/>
                    </a:lnTo>
                    <a:lnTo>
                      <a:pt x="866203" y="1066279"/>
                    </a:lnTo>
                    <a:lnTo>
                      <a:pt x="994676" y="1025690"/>
                    </a:lnTo>
                    <a:lnTo>
                      <a:pt x="1028357" y="1015453"/>
                    </a:lnTo>
                    <a:lnTo>
                      <a:pt x="1098689" y="995464"/>
                    </a:lnTo>
                    <a:lnTo>
                      <a:pt x="1135659" y="985875"/>
                    </a:lnTo>
                    <a:lnTo>
                      <a:pt x="1174038" y="976680"/>
                    </a:lnTo>
                    <a:lnTo>
                      <a:pt x="1213980" y="967968"/>
                    </a:lnTo>
                    <a:lnTo>
                      <a:pt x="1255649" y="959802"/>
                    </a:lnTo>
                    <a:lnTo>
                      <a:pt x="1299197" y="952284"/>
                    </a:lnTo>
                    <a:lnTo>
                      <a:pt x="1344764" y="945489"/>
                    </a:lnTo>
                    <a:lnTo>
                      <a:pt x="1392542" y="939507"/>
                    </a:lnTo>
                    <a:lnTo>
                      <a:pt x="1442656" y="934427"/>
                    </a:lnTo>
                    <a:lnTo>
                      <a:pt x="1495285" y="930325"/>
                    </a:lnTo>
                    <a:lnTo>
                      <a:pt x="1550568" y="927290"/>
                    </a:lnTo>
                    <a:lnTo>
                      <a:pt x="1608670" y="925398"/>
                    </a:lnTo>
                    <a:lnTo>
                      <a:pt x="1669745" y="924750"/>
                    </a:lnTo>
                    <a:lnTo>
                      <a:pt x="1669745" y="0"/>
                    </a:lnTo>
                    <a:close/>
                  </a:path>
                </a:pathLst>
              </a:custGeom>
              <a:solidFill>
                <a:srgbClr val="FFFFFF"/>
              </a:solidFill>
            </p:spPr>
            <p:txBody>
              <a:bodyPr wrap="square" lIns="0" tIns="0" rIns="0" bIns="0" rtlCol="0"/>
              <a:lstStyle/>
              <a:p>
                <a:endParaRPr sz="1400"/>
              </a:p>
            </p:txBody>
          </p:sp>
          <p:sp>
            <p:nvSpPr>
              <p:cNvPr id="18" name="object 18"/>
              <p:cNvSpPr/>
              <p:nvPr/>
            </p:nvSpPr>
            <p:spPr>
              <a:xfrm>
                <a:off x="7902701" y="3307842"/>
                <a:ext cx="1670050" cy="1138555"/>
              </a:xfrm>
              <a:custGeom>
                <a:avLst/>
                <a:gdLst/>
                <a:ahLst/>
                <a:cxnLst/>
                <a:rect l="l" t="t" r="r" b="b"/>
                <a:pathLst>
                  <a:path w="1670050" h="1138554">
                    <a:moveTo>
                      <a:pt x="0" y="0"/>
                    </a:moveTo>
                    <a:lnTo>
                      <a:pt x="1669745" y="0"/>
                    </a:lnTo>
                    <a:lnTo>
                      <a:pt x="1669745" y="924763"/>
                    </a:lnTo>
                    <a:lnTo>
                      <a:pt x="1608658" y="925398"/>
                    </a:lnTo>
                    <a:lnTo>
                      <a:pt x="1550555" y="927290"/>
                    </a:lnTo>
                    <a:lnTo>
                      <a:pt x="1495272" y="930325"/>
                    </a:lnTo>
                    <a:lnTo>
                      <a:pt x="1442656" y="934427"/>
                    </a:lnTo>
                    <a:lnTo>
                      <a:pt x="1392542" y="939507"/>
                    </a:lnTo>
                    <a:lnTo>
                      <a:pt x="1344764" y="945489"/>
                    </a:lnTo>
                    <a:lnTo>
                      <a:pt x="1299184" y="952284"/>
                    </a:lnTo>
                    <a:lnTo>
                      <a:pt x="1255649" y="959802"/>
                    </a:lnTo>
                    <a:lnTo>
                      <a:pt x="1213980" y="967968"/>
                    </a:lnTo>
                    <a:lnTo>
                      <a:pt x="1174038" y="976680"/>
                    </a:lnTo>
                    <a:lnTo>
                      <a:pt x="1135659" y="985875"/>
                    </a:lnTo>
                    <a:lnTo>
                      <a:pt x="1098689" y="995464"/>
                    </a:lnTo>
                    <a:lnTo>
                      <a:pt x="1028344" y="1015453"/>
                    </a:lnTo>
                    <a:lnTo>
                      <a:pt x="961771" y="1035977"/>
                    </a:lnTo>
                    <a:lnTo>
                      <a:pt x="897699" y="1056347"/>
                    </a:lnTo>
                    <a:lnTo>
                      <a:pt x="866203" y="1066279"/>
                    </a:lnTo>
                    <a:lnTo>
                      <a:pt x="803541" y="1085164"/>
                    </a:lnTo>
                    <a:lnTo>
                      <a:pt x="740244" y="1102220"/>
                    </a:lnTo>
                    <a:lnTo>
                      <a:pt x="675068" y="1116749"/>
                    </a:lnTo>
                    <a:lnTo>
                      <a:pt x="606767" y="1128077"/>
                    </a:lnTo>
                    <a:lnTo>
                      <a:pt x="534085" y="1135532"/>
                    </a:lnTo>
                    <a:lnTo>
                      <a:pt x="495706" y="1137589"/>
                    </a:lnTo>
                    <a:lnTo>
                      <a:pt x="455764" y="1138428"/>
                    </a:lnTo>
                    <a:lnTo>
                      <a:pt x="414096" y="1137958"/>
                    </a:lnTo>
                    <a:lnTo>
                      <a:pt x="370547" y="1136091"/>
                    </a:lnTo>
                    <a:lnTo>
                      <a:pt x="324967" y="1132751"/>
                    </a:lnTo>
                    <a:lnTo>
                      <a:pt x="277202" y="1127848"/>
                    </a:lnTo>
                    <a:lnTo>
                      <a:pt x="227088" y="1121295"/>
                    </a:lnTo>
                    <a:lnTo>
                      <a:pt x="174459" y="1113015"/>
                    </a:lnTo>
                    <a:lnTo>
                      <a:pt x="119176" y="1102906"/>
                    </a:lnTo>
                    <a:lnTo>
                      <a:pt x="61074" y="1090904"/>
                    </a:lnTo>
                    <a:lnTo>
                      <a:pt x="0" y="1076909"/>
                    </a:lnTo>
                    <a:lnTo>
                      <a:pt x="0" y="0"/>
                    </a:lnTo>
                    <a:close/>
                  </a:path>
                </a:pathLst>
              </a:custGeom>
              <a:ln w="19050">
                <a:solidFill>
                  <a:srgbClr val="000000"/>
                </a:solidFill>
              </a:ln>
            </p:spPr>
            <p:txBody>
              <a:bodyPr wrap="square" lIns="0" tIns="0" rIns="0" bIns="0" rtlCol="0"/>
              <a:lstStyle/>
              <a:p>
                <a:endParaRPr sz="1400"/>
              </a:p>
            </p:txBody>
          </p:sp>
        </p:grpSp>
        <p:sp>
          <p:nvSpPr>
            <p:cNvPr id="19" name="object 19"/>
            <p:cNvSpPr txBox="1"/>
            <p:nvPr/>
          </p:nvSpPr>
          <p:spPr>
            <a:xfrm>
              <a:off x="7831341" y="3322424"/>
              <a:ext cx="1527175" cy="927900"/>
            </a:xfrm>
            <a:prstGeom prst="rect">
              <a:avLst/>
            </a:prstGeom>
          </p:spPr>
          <p:txBody>
            <a:bodyPr vert="horz" wrap="square" lIns="0" tIns="12700" rIns="0" bIns="0" rtlCol="0">
              <a:spAutoFit/>
            </a:bodyPr>
            <a:lstStyle/>
            <a:p>
              <a:pPr marL="38100" marR="30480" algn="ctr">
                <a:lnSpc>
                  <a:spcPct val="110600"/>
                </a:lnSpc>
                <a:spcBef>
                  <a:spcPts val="100"/>
                </a:spcBef>
              </a:pPr>
              <a:r>
                <a:rPr lang="el" sz="1100" spc="-40" dirty="0">
                  <a:cs typeface="Calibri"/>
                </a:rPr>
                <a:t>Το δημόσιο κλειδί του Γιάννη είναι </a:t>
              </a:r>
              <a:r>
                <a:rPr lang="el" sz="1100" b="1" spc="-15" baseline="7716" dirty="0">
                  <a:solidFill>
                    <a:srgbClr val="538235"/>
                  </a:solidFill>
                  <a:cs typeface="Courier New"/>
                </a:rPr>
                <a:t>δημόσιο K</a:t>
              </a:r>
              <a:endParaRPr sz="1100" dirty="0">
                <a:cs typeface="Courier New"/>
              </a:endParaRPr>
            </a:p>
            <a:p>
              <a:pPr marR="1270" algn="ctr">
                <a:lnSpc>
                  <a:spcPts val="2030"/>
                </a:lnSpc>
              </a:pPr>
              <a:r>
                <a:rPr lang="el" sz="1100" dirty="0">
                  <a:solidFill>
                    <a:srgbClr val="C00000"/>
                  </a:solidFill>
                  <a:cs typeface="Calibri"/>
                </a:rPr>
                <a:t>+ </a:t>
              </a:r>
              <a:r>
                <a:rPr lang="en-US" sz="1100" spc="-10" dirty="0" err="1">
                  <a:solidFill>
                    <a:srgbClr val="C00000"/>
                  </a:solidFill>
                  <a:cs typeface="Calibri"/>
                </a:rPr>
                <a:t>Nounces</a:t>
              </a:r>
              <a:endParaRPr sz="1100" dirty="0">
                <a:cs typeface="Calibri"/>
              </a:endParaRPr>
            </a:p>
          </p:txBody>
        </p:sp>
        <p:pic>
          <p:nvPicPr>
            <p:cNvPr id="20" name="object 20"/>
            <p:cNvPicPr/>
            <p:nvPr/>
          </p:nvPicPr>
          <p:blipFill>
            <a:blip r:embed="rId6" cstate="print"/>
            <a:stretch>
              <a:fillRect/>
            </a:stretch>
          </p:blipFill>
          <p:spPr>
            <a:xfrm>
              <a:off x="9265919" y="3688092"/>
              <a:ext cx="917435" cy="917435"/>
            </a:xfrm>
            <a:prstGeom prst="rect">
              <a:avLst/>
            </a:prstGeom>
          </p:spPr>
        </p:pic>
        <p:sp>
          <p:nvSpPr>
            <p:cNvPr id="21" name="object 21"/>
            <p:cNvSpPr txBox="1"/>
            <p:nvPr/>
          </p:nvSpPr>
          <p:spPr>
            <a:xfrm>
              <a:off x="10141201" y="3490048"/>
              <a:ext cx="2316832" cy="937790"/>
            </a:xfrm>
            <a:prstGeom prst="rect">
              <a:avLst/>
            </a:prstGeom>
          </p:spPr>
          <p:txBody>
            <a:bodyPr vert="horz" wrap="square" lIns="0" tIns="27939" rIns="0" bIns="0" rtlCol="0">
              <a:spAutoFit/>
            </a:bodyPr>
            <a:lstStyle/>
            <a:p>
              <a:pPr marL="12700" marR="5080">
                <a:lnSpc>
                  <a:spcPts val="2100"/>
                </a:lnSpc>
                <a:spcBef>
                  <a:spcPts val="219"/>
                </a:spcBef>
              </a:pPr>
              <a:r>
                <a:rPr lang="el" sz="1400" dirty="0">
                  <a:solidFill>
                    <a:schemeClr val="bg1"/>
                  </a:solidFill>
                  <a:cs typeface="Calibri"/>
                </a:rPr>
                <a:t>Υπογράψτε χρησιμοποιώντας το ιδιωτικό κλειδί της CA</a:t>
              </a:r>
              <a:endParaRPr sz="1400" dirty="0">
                <a:solidFill>
                  <a:schemeClr val="bg1"/>
                </a:solidFill>
                <a:cs typeface="Calibri"/>
              </a:endParaRPr>
            </a:p>
          </p:txBody>
        </p:sp>
      </p:grpSp>
      <p:pic>
        <p:nvPicPr>
          <p:cNvPr id="37" name="Picture 36">
            <a:extLst>
              <a:ext uri="{FF2B5EF4-FFF2-40B4-BE49-F238E27FC236}">
                <a16:creationId xmlns:a16="http://schemas.microsoft.com/office/drawing/2014/main" id="{69B2A11E-7946-227A-4BF1-2525D8E305C5}"/>
              </a:ext>
            </a:extLst>
          </p:cNvPr>
          <p:cNvPicPr>
            <a:picLocks noChangeAspect="1"/>
          </p:cNvPicPr>
          <p:nvPr/>
        </p:nvPicPr>
        <p:blipFill>
          <a:blip r:embed="rId7"/>
          <a:stretch>
            <a:fillRect/>
          </a:stretch>
        </p:blipFill>
        <p:spPr>
          <a:xfrm>
            <a:off x="7059802" y="5861825"/>
            <a:ext cx="1530000" cy="6120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xfrm>
            <a:off x="796322" y="1276577"/>
            <a:ext cx="6732237" cy="567463"/>
          </a:xfrm>
          <a:prstGeom prst="rect">
            <a:avLst/>
          </a:prstGeom>
        </p:spPr>
        <p:txBody>
          <a:bodyPr vert="horz" wrap="square" lIns="0" tIns="13335" rIns="0" bIns="0" rtlCol="0">
            <a:spAutoFit/>
          </a:bodyPr>
          <a:lstStyle/>
          <a:p>
            <a:pPr marL="12700">
              <a:lnSpc>
                <a:spcPct val="100000"/>
              </a:lnSpc>
              <a:spcBef>
                <a:spcPts val="105"/>
              </a:spcBef>
            </a:pPr>
            <a:r>
              <a:rPr lang="el" dirty="0"/>
              <a:t>Περιβάλλοντα ασφαλείας #1</a:t>
            </a:r>
          </a:p>
        </p:txBody>
      </p:sp>
      <p:sp>
        <p:nvSpPr>
          <p:cNvPr id="23" name="object 23"/>
          <p:cNvSpPr txBox="1">
            <a:spLocks noGrp="1"/>
          </p:cNvSpPr>
          <p:nvPr>
            <p:ph type="sldNum" sz="quarter" idx="4"/>
          </p:nvPr>
        </p:nvSpPr>
        <p:spPr>
          <a:prstGeom prst="rect">
            <a:avLst/>
          </a:prstGeom>
        </p:spPr>
        <p:txBody>
          <a:bodyPr vert="horz" wrap="square" lIns="0" tIns="0" rIns="0" bIns="0" rtlCol="0">
            <a:spAutoFit/>
          </a:bodyPr>
          <a:lstStyle/>
          <a:p>
            <a:pPr marL="38100">
              <a:lnSpc>
                <a:spcPts val="1240"/>
              </a:lnSpc>
            </a:pPr>
            <a:fld id="{81D60167-4931-47E6-BA6A-407CBD079E47}" type="slidenum">
              <a:rPr lang="en-US" spc="-25" smtClean="0"/>
              <a:t>15</a:t>
            </a:fld>
            <a:endParaRPr lang="en-US" spc="-25"/>
          </a:p>
        </p:txBody>
      </p:sp>
      <p:grpSp>
        <p:nvGrpSpPr>
          <p:cNvPr id="3" name="object 3"/>
          <p:cNvGrpSpPr/>
          <p:nvPr/>
        </p:nvGrpSpPr>
        <p:grpSpPr>
          <a:xfrm>
            <a:off x="21775" y="2158273"/>
            <a:ext cx="6732237" cy="3398529"/>
            <a:chOff x="39623" y="1432361"/>
            <a:chExt cx="10488167" cy="5294576"/>
          </a:xfrm>
        </p:grpSpPr>
        <p:pic>
          <p:nvPicPr>
            <p:cNvPr id="4" name="object 4"/>
            <p:cNvPicPr/>
            <p:nvPr/>
          </p:nvPicPr>
          <p:blipFill>
            <a:blip r:embed="rId2" cstate="print"/>
            <a:stretch>
              <a:fillRect/>
            </a:stretch>
          </p:blipFill>
          <p:spPr>
            <a:xfrm>
              <a:off x="39623" y="1432361"/>
              <a:ext cx="4986527" cy="3395471"/>
            </a:xfrm>
            <a:prstGeom prst="rect">
              <a:avLst/>
            </a:prstGeom>
          </p:spPr>
        </p:pic>
        <p:pic>
          <p:nvPicPr>
            <p:cNvPr id="5" name="object 5"/>
            <p:cNvPicPr/>
            <p:nvPr/>
          </p:nvPicPr>
          <p:blipFill>
            <a:blip r:embed="rId3" cstate="print"/>
            <a:stretch>
              <a:fillRect/>
            </a:stretch>
          </p:blipFill>
          <p:spPr>
            <a:xfrm>
              <a:off x="5839967" y="5141976"/>
              <a:ext cx="4687823" cy="1584947"/>
            </a:xfrm>
            <a:prstGeom prst="rect">
              <a:avLst/>
            </a:prstGeom>
          </p:spPr>
        </p:pic>
        <p:pic>
          <p:nvPicPr>
            <p:cNvPr id="6" name="object 6"/>
            <p:cNvPicPr/>
            <p:nvPr/>
          </p:nvPicPr>
          <p:blipFill>
            <a:blip r:embed="rId4" cstate="print"/>
            <a:stretch>
              <a:fillRect/>
            </a:stretch>
          </p:blipFill>
          <p:spPr>
            <a:xfrm>
              <a:off x="5743956" y="4901183"/>
              <a:ext cx="265175" cy="263651"/>
            </a:xfrm>
            <a:prstGeom prst="rect">
              <a:avLst/>
            </a:prstGeom>
          </p:spPr>
        </p:pic>
        <p:pic>
          <p:nvPicPr>
            <p:cNvPr id="7" name="object 7"/>
            <p:cNvPicPr/>
            <p:nvPr/>
          </p:nvPicPr>
          <p:blipFill>
            <a:blip r:embed="rId5" cstate="print"/>
            <a:stretch>
              <a:fillRect/>
            </a:stretch>
          </p:blipFill>
          <p:spPr>
            <a:xfrm>
              <a:off x="4210811" y="4358639"/>
              <a:ext cx="94487" cy="94487"/>
            </a:xfrm>
            <a:prstGeom prst="rect">
              <a:avLst/>
            </a:prstGeom>
          </p:spPr>
        </p:pic>
        <p:sp>
          <p:nvSpPr>
            <p:cNvPr id="8" name="object 8"/>
            <p:cNvSpPr/>
            <p:nvPr/>
          </p:nvSpPr>
          <p:spPr>
            <a:xfrm>
              <a:off x="5839969" y="5141977"/>
              <a:ext cx="4687570" cy="1584960"/>
            </a:xfrm>
            <a:custGeom>
              <a:avLst/>
              <a:gdLst/>
              <a:ahLst/>
              <a:cxnLst/>
              <a:rect l="l" t="t" r="r" b="b"/>
              <a:pathLst>
                <a:path w="4687570" h="1584959">
                  <a:moveTo>
                    <a:pt x="426097" y="521779"/>
                  </a:moveTo>
                  <a:lnTo>
                    <a:pt x="420077" y="491197"/>
                  </a:lnTo>
                  <a:lnTo>
                    <a:pt x="420052" y="461035"/>
                  </a:lnTo>
                  <a:lnTo>
                    <a:pt x="425780" y="431393"/>
                  </a:lnTo>
                  <a:lnTo>
                    <a:pt x="453631" y="374269"/>
                  </a:lnTo>
                  <a:lnTo>
                    <a:pt x="501878" y="320916"/>
                  </a:lnTo>
                  <a:lnTo>
                    <a:pt x="533095" y="295973"/>
                  </a:lnTo>
                  <a:lnTo>
                    <a:pt x="568744" y="272376"/>
                  </a:lnTo>
                  <a:lnTo>
                    <a:pt x="608609" y="250253"/>
                  </a:lnTo>
                  <a:lnTo>
                    <a:pt x="652462" y="229743"/>
                  </a:lnTo>
                  <a:lnTo>
                    <a:pt x="700087" y="210972"/>
                  </a:lnTo>
                  <a:lnTo>
                    <a:pt x="751268" y="194081"/>
                  </a:lnTo>
                  <a:lnTo>
                    <a:pt x="805776" y="179209"/>
                  </a:lnTo>
                  <a:lnTo>
                    <a:pt x="863384" y="166471"/>
                  </a:lnTo>
                  <a:lnTo>
                    <a:pt x="923874" y="156006"/>
                  </a:lnTo>
                  <a:lnTo>
                    <a:pt x="987043" y="147967"/>
                  </a:lnTo>
                  <a:lnTo>
                    <a:pt x="1052639" y="142468"/>
                  </a:lnTo>
                  <a:lnTo>
                    <a:pt x="1106804" y="140017"/>
                  </a:lnTo>
                  <a:lnTo>
                    <a:pt x="1160945" y="139420"/>
                  </a:lnTo>
                  <a:lnTo>
                    <a:pt x="1214856" y="140665"/>
                  </a:lnTo>
                  <a:lnTo>
                    <a:pt x="1268323" y="143725"/>
                  </a:lnTo>
                  <a:lnTo>
                    <a:pt x="1321117" y="148590"/>
                  </a:lnTo>
                  <a:lnTo>
                    <a:pt x="1373022" y="155232"/>
                  </a:lnTo>
                  <a:lnTo>
                    <a:pt x="1423822" y="163626"/>
                  </a:lnTo>
                  <a:lnTo>
                    <a:pt x="1473314" y="173761"/>
                  </a:lnTo>
                  <a:lnTo>
                    <a:pt x="1521256" y="185623"/>
                  </a:lnTo>
                  <a:lnTo>
                    <a:pt x="1549704" y="163525"/>
                  </a:lnTo>
                  <a:lnTo>
                    <a:pt x="1581988" y="143154"/>
                  </a:lnTo>
                  <a:lnTo>
                    <a:pt x="1617764" y="124548"/>
                  </a:lnTo>
                  <a:lnTo>
                    <a:pt x="1656714" y="107759"/>
                  </a:lnTo>
                  <a:lnTo>
                    <a:pt x="1698510" y="92824"/>
                  </a:lnTo>
                  <a:lnTo>
                    <a:pt x="1742820" y="79781"/>
                  </a:lnTo>
                  <a:lnTo>
                    <a:pt x="1789328" y="68707"/>
                  </a:lnTo>
                  <a:lnTo>
                    <a:pt x="1837702" y="59613"/>
                  </a:lnTo>
                  <a:lnTo>
                    <a:pt x="1887601" y="52578"/>
                  </a:lnTo>
                  <a:lnTo>
                    <a:pt x="1938718" y="47612"/>
                  </a:lnTo>
                  <a:lnTo>
                    <a:pt x="1990712" y="44792"/>
                  </a:lnTo>
                  <a:lnTo>
                    <a:pt x="2043252" y="44157"/>
                  </a:lnTo>
                  <a:lnTo>
                    <a:pt x="2096020" y="45745"/>
                  </a:lnTo>
                  <a:lnTo>
                    <a:pt x="2148700" y="49606"/>
                  </a:lnTo>
                  <a:lnTo>
                    <a:pt x="2200935" y="55791"/>
                  </a:lnTo>
                  <a:lnTo>
                    <a:pt x="2252421" y="64338"/>
                  </a:lnTo>
                  <a:lnTo>
                    <a:pt x="2302814" y="75298"/>
                  </a:lnTo>
                  <a:lnTo>
                    <a:pt x="2373541" y="95770"/>
                  </a:lnTo>
                  <a:lnTo>
                    <a:pt x="2437129" y="120726"/>
                  </a:lnTo>
                  <a:lnTo>
                    <a:pt x="2464612" y="98628"/>
                  </a:lnTo>
                  <a:lnTo>
                    <a:pt x="2533027" y="60604"/>
                  </a:lnTo>
                  <a:lnTo>
                    <a:pt x="2573020" y="44831"/>
                  </a:lnTo>
                  <a:lnTo>
                    <a:pt x="2616238" y="31305"/>
                  </a:lnTo>
                  <a:lnTo>
                    <a:pt x="2662199" y="20091"/>
                  </a:lnTo>
                  <a:lnTo>
                    <a:pt x="2710434" y="11290"/>
                  </a:lnTo>
                  <a:lnTo>
                    <a:pt x="2760459" y="4953"/>
                  </a:lnTo>
                  <a:lnTo>
                    <a:pt x="2811805" y="1168"/>
                  </a:lnTo>
                  <a:lnTo>
                    <a:pt x="2863989" y="0"/>
                  </a:lnTo>
                  <a:lnTo>
                    <a:pt x="2916542" y="1524"/>
                  </a:lnTo>
                  <a:lnTo>
                    <a:pt x="2968980" y="5803"/>
                  </a:lnTo>
                  <a:lnTo>
                    <a:pt x="3020834" y="12928"/>
                  </a:lnTo>
                  <a:lnTo>
                    <a:pt x="3071622" y="22961"/>
                  </a:lnTo>
                  <a:lnTo>
                    <a:pt x="3118535" y="35344"/>
                  </a:lnTo>
                  <a:lnTo>
                    <a:pt x="3161944" y="50050"/>
                  </a:lnTo>
                  <a:lnTo>
                    <a:pt x="3201441" y="66929"/>
                  </a:lnTo>
                  <a:lnTo>
                    <a:pt x="3236620" y="85839"/>
                  </a:lnTo>
                  <a:lnTo>
                    <a:pt x="3276066" y="66662"/>
                  </a:lnTo>
                  <a:lnTo>
                    <a:pt x="3318891" y="49872"/>
                  </a:lnTo>
                  <a:lnTo>
                    <a:pt x="3364674" y="35509"/>
                  </a:lnTo>
                  <a:lnTo>
                    <a:pt x="3412934" y="23571"/>
                  </a:lnTo>
                  <a:lnTo>
                    <a:pt x="3463226" y="14084"/>
                  </a:lnTo>
                  <a:lnTo>
                    <a:pt x="3515105" y="7073"/>
                  </a:lnTo>
                  <a:lnTo>
                    <a:pt x="3568115" y="2540"/>
                  </a:lnTo>
                  <a:lnTo>
                    <a:pt x="3621798" y="495"/>
                  </a:lnTo>
                  <a:lnTo>
                    <a:pt x="3675710" y="990"/>
                  </a:lnTo>
                  <a:lnTo>
                    <a:pt x="3729380" y="4000"/>
                  </a:lnTo>
                  <a:lnTo>
                    <a:pt x="3782390" y="9575"/>
                  </a:lnTo>
                  <a:lnTo>
                    <a:pt x="3834244" y="17716"/>
                  </a:lnTo>
                  <a:lnTo>
                    <a:pt x="3884536" y="28448"/>
                  </a:lnTo>
                  <a:lnTo>
                    <a:pt x="3932770" y="41783"/>
                  </a:lnTo>
                  <a:lnTo>
                    <a:pt x="3978516" y="57734"/>
                  </a:lnTo>
                  <a:lnTo>
                    <a:pt x="4030713" y="81102"/>
                  </a:lnTo>
                  <a:lnTo>
                    <a:pt x="4075099" y="107353"/>
                  </a:lnTo>
                  <a:lnTo>
                    <a:pt x="4111155" y="136080"/>
                  </a:lnTo>
                  <a:lnTo>
                    <a:pt x="4138358" y="166878"/>
                  </a:lnTo>
                  <a:lnTo>
                    <a:pt x="4156214" y="199326"/>
                  </a:lnTo>
                  <a:lnTo>
                    <a:pt x="4220222" y="209232"/>
                  </a:lnTo>
                  <a:lnTo>
                    <a:pt x="4280065" y="222186"/>
                  </a:lnTo>
                  <a:lnTo>
                    <a:pt x="4335437" y="237959"/>
                  </a:lnTo>
                  <a:lnTo>
                    <a:pt x="4386021" y="256298"/>
                  </a:lnTo>
                  <a:lnTo>
                    <a:pt x="4431525" y="276948"/>
                  </a:lnTo>
                  <a:lnTo>
                    <a:pt x="4471644" y="299681"/>
                  </a:lnTo>
                  <a:lnTo>
                    <a:pt x="4506061" y="324243"/>
                  </a:lnTo>
                  <a:lnTo>
                    <a:pt x="4534484" y="350380"/>
                  </a:lnTo>
                  <a:lnTo>
                    <a:pt x="4572127" y="406425"/>
                  </a:lnTo>
                  <a:lnTo>
                    <a:pt x="4582121" y="465848"/>
                  </a:lnTo>
                  <a:lnTo>
                    <a:pt x="4575987" y="496227"/>
                  </a:lnTo>
                  <a:lnTo>
                    <a:pt x="4556404" y="535622"/>
                  </a:lnTo>
                  <a:lnTo>
                    <a:pt x="4535563" y="561733"/>
                  </a:lnTo>
                  <a:lnTo>
                    <a:pt x="4575962" y="588505"/>
                  </a:lnTo>
                  <a:lnTo>
                    <a:pt x="4610049" y="616394"/>
                  </a:lnTo>
                  <a:lnTo>
                    <a:pt x="4637862" y="645223"/>
                  </a:lnTo>
                  <a:lnTo>
                    <a:pt x="4674895" y="704900"/>
                  </a:lnTo>
                  <a:lnTo>
                    <a:pt x="4687531" y="765924"/>
                  </a:lnTo>
                  <a:lnTo>
                    <a:pt x="4684826" y="796455"/>
                  </a:lnTo>
                  <a:lnTo>
                    <a:pt x="4661712" y="856538"/>
                  </a:lnTo>
                  <a:lnTo>
                    <a:pt x="4615319" y="913993"/>
                  </a:lnTo>
                  <a:lnTo>
                    <a:pt x="4583531" y="941247"/>
                  </a:lnTo>
                  <a:lnTo>
                    <a:pt x="4546104" y="967257"/>
                  </a:lnTo>
                  <a:lnTo>
                    <a:pt x="4503089" y="991806"/>
                  </a:lnTo>
                  <a:lnTo>
                    <a:pt x="4454537" y="1014717"/>
                  </a:lnTo>
                  <a:lnTo>
                    <a:pt x="4400499" y="1035773"/>
                  </a:lnTo>
                  <a:lnTo>
                    <a:pt x="4356519" y="1050175"/>
                  </a:lnTo>
                  <a:lnTo>
                    <a:pt x="4310519" y="1063015"/>
                  </a:lnTo>
                  <a:lnTo>
                    <a:pt x="4262691" y="1074242"/>
                  </a:lnTo>
                  <a:lnTo>
                    <a:pt x="4213250" y="1083830"/>
                  </a:lnTo>
                  <a:lnTo>
                    <a:pt x="4162374" y="1091730"/>
                  </a:lnTo>
                  <a:lnTo>
                    <a:pt x="4110291" y="1097902"/>
                  </a:lnTo>
                  <a:lnTo>
                    <a:pt x="4057180" y="1102321"/>
                  </a:lnTo>
                  <a:lnTo>
                    <a:pt x="4053433" y="1131798"/>
                  </a:lnTo>
                  <a:lnTo>
                    <a:pt x="4027500" y="1187996"/>
                  </a:lnTo>
                  <a:lnTo>
                    <a:pt x="3979113" y="1239532"/>
                  </a:lnTo>
                  <a:lnTo>
                    <a:pt x="3947299" y="1263205"/>
                  </a:lnTo>
                  <a:lnTo>
                    <a:pt x="3910825" y="1285278"/>
                  </a:lnTo>
                  <a:lnTo>
                    <a:pt x="3869994" y="1305610"/>
                  </a:lnTo>
                  <a:lnTo>
                    <a:pt x="3825151" y="1324063"/>
                  </a:lnTo>
                  <a:lnTo>
                    <a:pt x="3776599" y="1340485"/>
                  </a:lnTo>
                  <a:lnTo>
                    <a:pt x="3724655" y="1354747"/>
                  </a:lnTo>
                  <a:lnTo>
                    <a:pt x="3669639" y="1366685"/>
                  </a:lnTo>
                  <a:lnTo>
                    <a:pt x="3611867" y="1376184"/>
                  </a:lnTo>
                  <a:lnTo>
                    <a:pt x="3551669" y="1383068"/>
                  </a:lnTo>
                  <a:lnTo>
                    <a:pt x="3489337" y="1387208"/>
                  </a:lnTo>
                  <a:lnTo>
                    <a:pt x="3425215" y="1388452"/>
                  </a:lnTo>
                  <a:lnTo>
                    <a:pt x="3375825" y="1387373"/>
                  </a:lnTo>
                  <a:lnTo>
                    <a:pt x="3326968" y="1384528"/>
                  </a:lnTo>
                  <a:lnTo>
                    <a:pt x="3278847" y="1379931"/>
                  </a:lnTo>
                  <a:lnTo>
                    <a:pt x="3231705" y="1373619"/>
                  </a:lnTo>
                  <a:lnTo>
                    <a:pt x="3185731" y="1365631"/>
                  </a:lnTo>
                  <a:lnTo>
                    <a:pt x="3141167" y="1355979"/>
                  </a:lnTo>
                  <a:lnTo>
                    <a:pt x="3098228" y="1344701"/>
                  </a:lnTo>
                  <a:lnTo>
                    <a:pt x="3078518" y="1370901"/>
                  </a:lnTo>
                  <a:lnTo>
                    <a:pt x="3026917" y="1419567"/>
                  </a:lnTo>
                  <a:lnTo>
                    <a:pt x="2995498" y="1441919"/>
                  </a:lnTo>
                  <a:lnTo>
                    <a:pt x="2960649" y="1462887"/>
                  </a:lnTo>
                  <a:lnTo>
                    <a:pt x="2922612" y="1482382"/>
                  </a:lnTo>
                  <a:lnTo>
                    <a:pt x="2881604" y="1500378"/>
                  </a:lnTo>
                  <a:lnTo>
                    <a:pt x="2837865" y="1516799"/>
                  </a:lnTo>
                  <a:lnTo>
                    <a:pt x="2791637" y="1531581"/>
                  </a:lnTo>
                  <a:lnTo>
                    <a:pt x="2743149" y="1544688"/>
                  </a:lnTo>
                  <a:lnTo>
                    <a:pt x="2692654" y="1556042"/>
                  </a:lnTo>
                  <a:lnTo>
                    <a:pt x="2640355" y="1565605"/>
                  </a:lnTo>
                  <a:lnTo>
                    <a:pt x="2586507" y="1573301"/>
                  </a:lnTo>
                  <a:lnTo>
                    <a:pt x="2531338" y="1579067"/>
                  </a:lnTo>
                  <a:lnTo>
                    <a:pt x="2475090" y="1582877"/>
                  </a:lnTo>
                  <a:lnTo>
                    <a:pt x="2417991" y="1584629"/>
                  </a:lnTo>
                  <a:lnTo>
                    <a:pt x="2360282" y="1584299"/>
                  </a:lnTo>
                  <a:lnTo>
                    <a:pt x="2302192" y="1581823"/>
                  </a:lnTo>
                  <a:lnTo>
                    <a:pt x="2243963" y="1577136"/>
                  </a:lnTo>
                  <a:lnTo>
                    <a:pt x="2185822" y="1570177"/>
                  </a:lnTo>
                  <a:lnTo>
                    <a:pt x="2126107" y="1560499"/>
                  </a:lnTo>
                  <a:lnTo>
                    <a:pt x="2068741" y="1548561"/>
                  </a:lnTo>
                  <a:lnTo>
                    <a:pt x="2014004" y="1534452"/>
                  </a:lnTo>
                  <a:lnTo>
                    <a:pt x="1962175" y="1518246"/>
                  </a:lnTo>
                  <a:lnTo>
                    <a:pt x="1913534" y="1500073"/>
                  </a:lnTo>
                  <a:lnTo>
                    <a:pt x="1868360" y="1479994"/>
                  </a:lnTo>
                  <a:lnTo>
                    <a:pt x="1826933" y="1458125"/>
                  </a:lnTo>
                  <a:lnTo>
                    <a:pt x="1789531" y="1434566"/>
                  </a:lnTo>
                  <a:lnTo>
                    <a:pt x="1739430" y="1447431"/>
                  </a:lnTo>
                  <a:lnTo>
                    <a:pt x="1688287" y="1458569"/>
                  </a:lnTo>
                  <a:lnTo>
                    <a:pt x="1636255" y="1467967"/>
                  </a:lnTo>
                  <a:lnTo>
                    <a:pt x="1583499" y="1475676"/>
                  </a:lnTo>
                  <a:lnTo>
                    <a:pt x="1530197" y="1481696"/>
                  </a:lnTo>
                  <a:lnTo>
                    <a:pt x="1476527" y="1486052"/>
                  </a:lnTo>
                  <a:lnTo>
                    <a:pt x="1422653" y="1488770"/>
                  </a:lnTo>
                  <a:lnTo>
                    <a:pt x="1368755" y="1489849"/>
                  </a:lnTo>
                  <a:lnTo>
                    <a:pt x="1314983" y="1489341"/>
                  </a:lnTo>
                  <a:lnTo>
                    <a:pt x="1261516" y="1487233"/>
                  </a:lnTo>
                  <a:lnTo>
                    <a:pt x="1208544" y="1483563"/>
                  </a:lnTo>
                  <a:lnTo>
                    <a:pt x="1156220" y="1478356"/>
                  </a:lnTo>
                  <a:lnTo>
                    <a:pt x="1104722" y="1471612"/>
                  </a:lnTo>
                  <a:lnTo>
                    <a:pt x="1054214" y="1463370"/>
                  </a:lnTo>
                  <a:lnTo>
                    <a:pt x="1004862" y="1453642"/>
                  </a:lnTo>
                  <a:lnTo>
                    <a:pt x="956856" y="1442440"/>
                  </a:lnTo>
                  <a:lnTo>
                    <a:pt x="910348" y="1429791"/>
                  </a:lnTo>
                  <a:lnTo>
                    <a:pt x="865530" y="1415719"/>
                  </a:lnTo>
                  <a:lnTo>
                    <a:pt x="822553" y="1400238"/>
                  </a:lnTo>
                  <a:lnTo>
                    <a:pt x="781596" y="1383372"/>
                  </a:lnTo>
                  <a:lnTo>
                    <a:pt x="742835" y="1365135"/>
                  </a:lnTo>
                  <a:lnTo>
                    <a:pt x="706424" y="1345552"/>
                  </a:lnTo>
                  <a:lnTo>
                    <a:pt x="672553" y="1324635"/>
                  </a:lnTo>
                  <a:lnTo>
                    <a:pt x="641388" y="1302410"/>
                  </a:lnTo>
                  <a:lnTo>
                    <a:pt x="632548" y="1295450"/>
                  </a:lnTo>
                  <a:lnTo>
                    <a:pt x="568363" y="1296911"/>
                  </a:lnTo>
                  <a:lnTo>
                    <a:pt x="505828" y="1294472"/>
                  </a:lnTo>
                  <a:lnTo>
                    <a:pt x="445541" y="1288351"/>
                  </a:lnTo>
                  <a:lnTo>
                    <a:pt x="388162" y="1278788"/>
                  </a:lnTo>
                  <a:lnTo>
                    <a:pt x="334302" y="1265999"/>
                  </a:lnTo>
                  <a:lnTo>
                    <a:pt x="284568" y="1250213"/>
                  </a:lnTo>
                  <a:lnTo>
                    <a:pt x="239610" y="1231646"/>
                  </a:lnTo>
                  <a:lnTo>
                    <a:pt x="200037" y="1210551"/>
                  </a:lnTo>
                  <a:lnTo>
                    <a:pt x="166484" y="1187132"/>
                  </a:lnTo>
                  <a:lnTo>
                    <a:pt x="119926" y="1134237"/>
                  </a:lnTo>
                  <a:lnTo>
                    <a:pt x="105740" y="1067295"/>
                  </a:lnTo>
                  <a:lnTo>
                    <a:pt x="117551" y="1030147"/>
                  </a:lnTo>
                  <a:lnTo>
                    <a:pt x="142989" y="994625"/>
                  </a:lnTo>
                  <a:lnTo>
                    <a:pt x="181495" y="961517"/>
                  </a:lnTo>
                  <a:lnTo>
                    <a:pt x="232486" y="931646"/>
                  </a:lnTo>
                  <a:lnTo>
                    <a:pt x="175018" y="913333"/>
                  </a:lnTo>
                  <a:lnTo>
                    <a:pt x="125209" y="891870"/>
                  </a:lnTo>
                  <a:lnTo>
                    <a:pt x="83299" y="867727"/>
                  </a:lnTo>
                  <a:lnTo>
                    <a:pt x="49568" y="841362"/>
                  </a:lnTo>
                  <a:lnTo>
                    <a:pt x="7658" y="783818"/>
                  </a:lnTo>
                  <a:lnTo>
                    <a:pt x="0" y="753554"/>
                  </a:lnTo>
                  <a:lnTo>
                    <a:pt x="1549" y="722922"/>
                  </a:lnTo>
                  <a:lnTo>
                    <a:pt x="33350" y="662381"/>
                  </a:lnTo>
                  <a:lnTo>
                    <a:pt x="64109" y="633387"/>
                  </a:lnTo>
                  <a:lnTo>
                    <a:pt x="131051" y="592442"/>
                  </a:lnTo>
                  <a:lnTo>
                    <a:pt x="171361" y="575183"/>
                  </a:lnTo>
                  <a:lnTo>
                    <a:pt x="215595" y="560247"/>
                  </a:lnTo>
                  <a:lnTo>
                    <a:pt x="263270" y="547789"/>
                  </a:lnTo>
                  <a:lnTo>
                    <a:pt x="313905" y="537959"/>
                  </a:lnTo>
                  <a:lnTo>
                    <a:pt x="367029" y="530885"/>
                  </a:lnTo>
                  <a:lnTo>
                    <a:pt x="422147" y="526707"/>
                  </a:lnTo>
                  <a:lnTo>
                    <a:pt x="426097" y="521779"/>
                  </a:lnTo>
                  <a:close/>
                </a:path>
              </a:pathLst>
            </a:custGeom>
            <a:ln w="6350">
              <a:solidFill>
                <a:srgbClr val="FFC000"/>
              </a:solidFill>
            </a:ln>
          </p:spPr>
          <p:txBody>
            <a:bodyPr wrap="square" lIns="0" tIns="0" rIns="0" bIns="0" rtlCol="0"/>
            <a:lstStyle/>
            <a:p>
              <a:endParaRPr/>
            </a:p>
          </p:txBody>
        </p:sp>
        <p:pic>
          <p:nvPicPr>
            <p:cNvPr id="9" name="object 9"/>
            <p:cNvPicPr/>
            <p:nvPr/>
          </p:nvPicPr>
          <p:blipFill>
            <a:blip r:embed="rId6" cstate="print"/>
            <a:stretch>
              <a:fillRect/>
            </a:stretch>
          </p:blipFill>
          <p:spPr>
            <a:xfrm>
              <a:off x="4934711" y="4611623"/>
              <a:ext cx="182879" cy="182879"/>
            </a:xfrm>
            <a:prstGeom prst="rect">
              <a:avLst/>
            </a:prstGeom>
          </p:spPr>
        </p:pic>
        <p:sp>
          <p:nvSpPr>
            <p:cNvPr id="10" name="object 10"/>
            <p:cNvSpPr/>
            <p:nvPr/>
          </p:nvSpPr>
          <p:spPr>
            <a:xfrm>
              <a:off x="5743961" y="4901183"/>
              <a:ext cx="264795" cy="264160"/>
            </a:xfrm>
            <a:custGeom>
              <a:avLst/>
              <a:gdLst/>
              <a:ahLst/>
              <a:cxnLst/>
              <a:rect l="l" t="t" r="r" b="b"/>
              <a:pathLst>
                <a:path w="264795" h="264160">
                  <a:moveTo>
                    <a:pt x="264248" y="132054"/>
                  </a:moveTo>
                  <a:lnTo>
                    <a:pt x="257517" y="173799"/>
                  </a:lnTo>
                  <a:lnTo>
                    <a:pt x="238760" y="210045"/>
                  </a:lnTo>
                  <a:lnTo>
                    <a:pt x="210159" y="238632"/>
                  </a:lnTo>
                  <a:lnTo>
                    <a:pt x="173888" y="257378"/>
                  </a:lnTo>
                  <a:lnTo>
                    <a:pt x="132118" y="264109"/>
                  </a:lnTo>
                  <a:lnTo>
                    <a:pt x="90360" y="257378"/>
                  </a:lnTo>
                  <a:lnTo>
                    <a:pt x="54089" y="238632"/>
                  </a:lnTo>
                  <a:lnTo>
                    <a:pt x="25488" y="210045"/>
                  </a:lnTo>
                  <a:lnTo>
                    <a:pt x="6731" y="173799"/>
                  </a:lnTo>
                  <a:lnTo>
                    <a:pt x="0" y="132054"/>
                  </a:lnTo>
                  <a:lnTo>
                    <a:pt x="6731" y="90309"/>
                  </a:lnTo>
                  <a:lnTo>
                    <a:pt x="25488" y="54063"/>
                  </a:lnTo>
                  <a:lnTo>
                    <a:pt x="54089" y="25476"/>
                  </a:lnTo>
                  <a:lnTo>
                    <a:pt x="90360" y="6730"/>
                  </a:lnTo>
                  <a:lnTo>
                    <a:pt x="132118" y="0"/>
                  </a:lnTo>
                  <a:lnTo>
                    <a:pt x="173888" y="6730"/>
                  </a:lnTo>
                  <a:lnTo>
                    <a:pt x="210159" y="25476"/>
                  </a:lnTo>
                  <a:lnTo>
                    <a:pt x="238760" y="54063"/>
                  </a:lnTo>
                  <a:lnTo>
                    <a:pt x="257517" y="90309"/>
                  </a:lnTo>
                  <a:lnTo>
                    <a:pt x="264248" y="132054"/>
                  </a:lnTo>
                  <a:close/>
                </a:path>
              </a:pathLst>
            </a:custGeom>
            <a:ln w="6350">
              <a:solidFill>
                <a:srgbClr val="FFC000"/>
              </a:solidFill>
            </a:ln>
          </p:spPr>
          <p:txBody>
            <a:bodyPr wrap="square" lIns="0" tIns="0" rIns="0" bIns="0" rtlCol="0"/>
            <a:lstStyle/>
            <a:p>
              <a:endParaRPr/>
            </a:p>
          </p:txBody>
        </p:sp>
        <p:sp>
          <p:nvSpPr>
            <p:cNvPr id="11" name="object 11"/>
            <p:cNvSpPr/>
            <p:nvPr/>
          </p:nvSpPr>
          <p:spPr>
            <a:xfrm>
              <a:off x="6076546" y="6066987"/>
              <a:ext cx="274955" cy="29845"/>
            </a:xfrm>
            <a:custGeom>
              <a:avLst/>
              <a:gdLst/>
              <a:ahLst/>
              <a:cxnLst/>
              <a:rect l="l" t="t" r="r" b="b"/>
              <a:pathLst>
                <a:path w="274954" h="29845">
                  <a:moveTo>
                    <a:pt x="274599" y="29235"/>
                  </a:moveTo>
                  <a:lnTo>
                    <a:pt x="217208" y="29679"/>
                  </a:lnTo>
                  <a:lnTo>
                    <a:pt x="160426" y="26911"/>
                  </a:lnTo>
                  <a:lnTo>
                    <a:pt x="104889" y="21005"/>
                  </a:lnTo>
                  <a:lnTo>
                    <a:pt x="51206" y="12014"/>
                  </a:lnTo>
                  <a:lnTo>
                    <a:pt x="0" y="0"/>
                  </a:lnTo>
                </a:path>
              </a:pathLst>
            </a:custGeom>
            <a:ln w="6350">
              <a:solidFill>
                <a:srgbClr val="FFC000"/>
              </a:solidFill>
            </a:ln>
          </p:spPr>
          <p:txBody>
            <a:bodyPr wrap="square" lIns="0" tIns="0" rIns="0" bIns="0" rtlCol="0"/>
            <a:lstStyle/>
            <a:p>
              <a:endParaRPr/>
            </a:p>
          </p:txBody>
        </p:sp>
        <p:sp>
          <p:nvSpPr>
            <p:cNvPr id="12" name="object 12"/>
            <p:cNvSpPr/>
            <p:nvPr/>
          </p:nvSpPr>
          <p:spPr>
            <a:xfrm>
              <a:off x="6473285" y="6416163"/>
              <a:ext cx="120650" cy="14604"/>
            </a:xfrm>
            <a:custGeom>
              <a:avLst/>
              <a:gdLst/>
              <a:ahLst/>
              <a:cxnLst/>
              <a:rect l="l" t="t" r="r" b="b"/>
              <a:pathLst>
                <a:path w="120650" h="14604">
                  <a:moveTo>
                    <a:pt x="120141" y="0"/>
                  </a:moveTo>
                  <a:lnTo>
                    <a:pt x="90906" y="4851"/>
                  </a:lnTo>
                  <a:lnTo>
                    <a:pt x="61074" y="8813"/>
                  </a:lnTo>
                  <a:lnTo>
                    <a:pt x="30733" y="11861"/>
                  </a:lnTo>
                  <a:lnTo>
                    <a:pt x="0" y="13995"/>
                  </a:lnTo>
                </a:path>
              </a:pathLst>
            </a:custGeom>
            <a:ln w="6350">
              <a:solidFill>
                <a:srgbClr val="FFC000"/>
              </a:solidFill>
            </a:ln>
          </p:spPr>
          <p:txBody>
            <a:bodyPr wrap="square" lIns="0" tIns="0" rIns="0" bIns="0" rtlCol="0"/>
            <a:lstStyle/>
            <a:p>
              <a:endParaRPr/>
            </a:p>
          </p:txBody>
        </p:sp>
        <p:sp>
          <p:nvSpPr>
            <p:cNvPr id="13" name="object 13"/>
            <p:cNvSpPr/>
            <p:nvPr/>
          </p:nvSpPr>
          <p:spPr>
            <a:xfrm>
              <a:off x="7556286" y="6506067"/>
              <a:ext cx="72390" cy="64135"/>
            </a:xfrm>
            <a:custGeom>
              <a:avLst/>
              <a:gdLst/>
              <a:ahLst/>
              <a:cxnLst/>
              <a:rect l="l" t="t" r="r" b="b"/>
              <a:pathLst>
                <a:path w="72390" h="64134">
                  <a:moveTo>
                    <a:pt x="72390" y="63830"/>
                  </a:moveTo>
                  <a:lnTo>
                    <a:pt x="51536" y="48564"/>
                  </a:lnTo>
                  <a:lnTo>
                    <a:pt x="32499" y="32804"/>
                  </a:lnTo>
                  <a:lnTo>
                    <a:pt x="15303" y="16611"/>
                  </a:lnTo>
                  <a:lnTo>
                    <a:pt x="0" y="0"/>
                  </a:lnTo>
                </a:path>
              </a:pathLst>
            </a:custGeom>
            <a:ln w="6350">
              <a:solidFill>
                <a:srgbClr val="FFC000"/>
              </a:solidFill>
            </a:ln>
          </p:spPr>
          <p:txBody>
            <a:bodyPr wrap="square" lIns="0" tIns="0" rIns="0" bIns="0" rtlCol="0"/>
            <a:lstStyle/>
            <a:p>
              <a:endParaRPr/>
            </a:p>
          </p:txBody>
        </p:sp>
        <p:sp>
          <p:nvSpPr>
            <p:cNvPr id="14" name="object 14"/>
            <p:cNvSpPr/>
            <p:nvPr/>
          </p:nvSpPr>
          <p:spPr>
            <a:xfrm>
              <a:off x="8938441" y="6410733"/>
              <a:ext cx="29209" cy="70485"/>
            </a:xfrm>
            <a:custGeom>
              <a:avLst/>
              <a:gdLst/>
              <a:ahLst/>
              <a:cxnLst/>
              <a:rect l="l" t="t" r="r" b="b"/>
              <a:pathLst>
                <a:path w="29209" h="70485">
                  <a:moveTo>
                    <a:pt x="28905" y="0"/>
                  </a:moveTo>
                  <a:lnTo>
                    <a:pt x="24688" y="17754"/>
                  </a:lnTo>
                  <a:lnTo>
                    <a:pt x="18465" y="35369"/>
                  </a:lnTo>
                  <a:lnTo>
                    <a:pt x="10223" y="52806"/>
                  </a:lnTo>
                  <a:lnTo>
                    <a:pt x="0" y="70040"/>
                  </a:lnTo>
                </a:path>
              </a:pathLst>
            </a:custGeom>
            <a:ln w="6350">
              <a:solidFill>
                <a:srgbClr val="FFC000"/>
              </a:solidFill>
            </a:ln>
          </p:spPr>
          <p:txBody>
            <a:bodyPr wrap="square" lIns="0" tIns="0" rIns="0" bIns="0" rtlCol="0"/>
            <a:lstStyle/>
            <a:p>
              <a:endParaRPr/>
            </a:p>
          </p:txBody>
        </p:sp>
        <p:sp>
          <p:nvSpPr>
            <p:cNvPr id="15" name="object 15"/>
            <p:cNvSpPr/>
            <p:nvPr/>
          </p:nvSpPr>
          <p:spPr>
            <a:xfrm>
              <a:off x="9542101" y="5977995"/>
              <a:ext cx="353060" cy="262255"/>
            </a:xfrm>
            <a:custGeom>
              <a:avLst/>
              <a:gdLst/>
              <a:ahLst/>
              <a:cxnLst/>
              <a:rect l="l" t="t" r="r" b="b"/>
              <a:pathLst>
                <a:path w="353059" h="262254">
                  <a:moveTo>
                    <a:pt x="0" y="0"/>
                  </a:moveTo>
                  <a:lnTo>
                    <a:pt x="62725" y="16167"/>
                  </a:lnTo>
                  <a:lnTo>
                    <a:pt x="120281" y="35242"/>
                  </a:lnTo>
                  <a:lnTo>
                    <a:pt x="172313" y="56997"/>
                  </a:lnTo>
                  <a:lnTo>
                    <a:pt x="218490" y="81140"/>
                  </a:lnTo>
                  <a:lnTo>
                    <a:pt x="258445" y="107429"/>
                  </a:lnTo>
                  <a:lnTo>
                    <a:pt x="291807" y="135597"/>
                  </a:lnTo>
                  <a:lnTo>
                    <a:pt x="318249" y="165366"/>
                  </a:lnTo>
                  <a:lnTo>
                    <a:pt x="348932" y="228714"/>
                  </a:lnTo>
                  <a:lnTo>
                    <a:pt x="352463" y="261746"/>
                  </a:lnTo>
                </a:path>
              </a:pathLst>
            </a:custGeom>
            <a:ln w="6350">
              <a:solidFill>
                <a:srgbClr val="FFC000"/>
              </a:solidFill>
            </a:ln>
          </p:spPr>
          <p:txBody>
            <a:bodyPr wrap="square" lIns="0" tIns="0" rIns="0" bIns="0" rtlCol="0"/>
            <a:lstStyle/>
            <a:p>
              <a:endParaRPr/>
            </a:p>
          </p:txBody>
        </p:sp>
        <p:sp>
          <p:nvSpPr>
            <p:cNvPr id="16" name="object 16"/>
            <p:cNvSpPr/>
            <p:nvPr/>
          </p:nvSpPr>
          <p:spPr>
            <a:xfrm>
              <a:off x="10216498" y="5699212"/>
              <a:ext cx="157480" cy="98425"/>
            </a:xfrm>
            <a:custGeom>
              <a:avLst/>
              <a:gdLst/>
              <a:ahLst/>
              <a:cxnLst/>
              <a:rect l="l" t="t" r="r" b="b"/>
              <a:pathLst>
                <a:path w="157479" h="98425">
                  <a:moveTo>
                    <a:pt x="156946" y="0"/>
                  </a:moveTo>
                  <a:lnTo>
                    <a:pt x="127152" y="27559"/>
                  </a:lnTo>
                  <a:lnTo>
                    <a:pt x="90792" y="53263"/>
                  </a:lnTo>
                  <a:lnTo>
                    <a:pt x="48285" y="76885"/>
                  </a:lnTo>
                  <a:lnTo>
                    <a:pt x="0" y="98145"/>
                  </a:lnTo>
                </a:path>
              </a:pathLst>
            </a:custGeom>
            <a:ln w="6350">
              <a:solidFill>
                <a:srgbClr val="FFC000"/>
              </a:solidFill>
            </a:ln>
          </p:spPr>
          <p:txBody>
            <a:bodyPr wrap="square" lIns="0" tIns="0" rIns="0" bIns="0" rtlCol="0"/>
            <a:lstStyle/>
            <a:p>
              <a:endParaRPr/>
            </a:p>
          </p:txBody>
        </p:sp>
        <p:sp>
          <p:nvSpPr>
            <p:cNvPr id="17" name="object 17"/>
            <p:cNvSpPr/>
            <p:nvPr/>
          </p:nvSpPr>
          <p:spPr>
            <a:xfrm>
              <a:off x="9996852" y="5335032"/>
              <a:ext cx="8890" cy="46355"/>
            </a:xfrm>
            <a:custGeom>
              <a:avLst/>
              <a:gdLst/>
              <a:ahLst/>
              <a:cxnLst/>
              <a:rect l="l" t="t" r="r" b="b"/>
              <a:pathLst>
                <a:path w="8890" h="46354">
                  <a:moveTo>
                    <a:pt x="0" y="0"/>
                  </a:moveTo>
                  <a:lnTo>
                    <a:pt x="3898" y="11506"/>
                  </a:lnTo>
                  <a:lnTo>
                    <a:pt x="6578" y="23088"/>
                  </a:lnTo>
                  <a:lnTo>
                    <a:pt x="8039" y="34709"/>
                  </a:lnTo>
                  <a:lnTo>
                    <a:pt x="8280" y="46355"/>
                  </a:lnTo>
                </a:path>
              </a:pathLst>
            </a:custGeom>
            <a:ln w="6350">
              <a:solidFill>
                <a:srgbClr val="FFC000"/>
              </a:solidFill>
            </a:ln>
          </p:spPr>
          <p:txBody>
            <a:bodyPr wrap="square" lIns="0" tIns="0" rIns="0" bIns="0" rtlCol="0"/>
            <a:lstStyle/>
            <a:p>
              <a:endParaRPr/>
            </a:p>
          </p:txBody>
        </p:sp>
        <p:sp>
          <p:nvSpPr>
            <p:cNvPr id="18" name="object 18"/>
            <p:cNvSpPr/>
            <p:nvPr/>
          </p:nvSpPr>
          <p:spPr>
            <a:xfrm>
              <a:off x="8994556" y="5221845"/>
              <a:ext cx="80645" cy="59690"/>
            </a:xfrm>
            <a:custGeom>
              <a:avLst/>
              <a:gdLst/>
              <a:ahLst/>
              <a:cxnLst/>
              <a:rect l="l" t="t" r="r" b="b"/>
              <a:pathLst>
                <a:path w="80645" h="59689">
                  <a:moveTo>
                    <a:pt x="0" y="59118"/>
                  </a:moveTo>
                  <a:lnTo>
                    <a:pt x="16560" y="43370"/>
                  </a:lnTo>
                  <a:lnTo>
                    <a:pt x="35547" y="28219"/>
                  </a:lnTo>
                  <a:lnTo>
                    <a:pt x="56845" y="13754"/>
                  </a:lnTo>
                  <a:lnTo>
                    <a:pt x="80403" y="0"/>
                  </a:lnTo>
                </a:path>
              </a:pathLst>
            </a:custGeom>
            <a:ln w="6349">
              <a:solidFill>
                <a:srgbClr val="FFC000"/>
              </a:solidFill>
            </a:ln>
          </p:spPr>
          <p:txBody>
            <a:bodyPr wrap="square" lIns="0" tIns="0" rIns="0" bIns="0" rtlCol="0"/>
            <a:lstStyle/>
            <a:p>
              <a:endParaRPr/>
            </a:p>
          </p:txBody>
        </p:sp>
        <p:sp>
          <p:nvSpPr>
            <p:cNvPr id="19" name="object 19"/>
            <p:cNvSpPr/>
            <p:nvPr/>
          </p:nvSpPr>
          <p:spPr>
            <a:xfrm>
              <a:off x="8242563" y="5258156"/>
              <a:ext cx="39370" cy="51435"/>
            </a:xfrm>
            <a:custGeom>
              <a:avLst/>
              <a:gdLst/>
              <a:ahLst/>
              <a:cxnLst/>
              <a:rect l="l" t="t" r="r" b="b"/>
              <a:pathLst>
                <a:path w="39370" h="51435">
                  <a:moveTo>
                    <a:pt x="0" y="50977"/>
                  </a:moveTo>
                  <a:lnTo>
                    <a:pt x="7137" y="37833"/>
                  </a:lnTo>
                  <a:lnTo>
                    <a:pt x="16027" y="24930"/>
                  </a:lnTo>
                  <a:lnTo>
                    <a:pt x="26644" y="12306"/>
                  </a:lnTo>
                  <a:lnTo>
                    <a:pt x="38938" y="0"/>
                  </a:lnTo>
                </a:path>
              </a:pathLst>
            </a:custGeom>
            <a:ln w="6350">
              <a:solidFill>
                <a:srgbClr val="FFC000"/>
              </a:solidFill>
            </a:ln>
          </p:spPr>
          <p:txBody>
            <a:bodyPr wrap="square" lIns="0" tIns="0" rIns="0" bIns="0" rtlCol="0"/>
            <a:lstStyle/>
            <a:p>
              <a:endParaRPr/>
            </a:p>
          </p:txBody>
        </p:sp>
        <p:sp>
          <p:nvSpPr>
            <p:cNvPr id="20" name="object 20"/>
            <p:cNvSpPr/>
            <p:nvPr/>
          </p:nvSpPr>
          <p:spPr>
            <a:xfrm>
              <a:off x="7360054" y="5326448"/>
              <a:ext cx="140970" cy="49530"/>
            </a:xfrm>
            <a:custGeom>
              <a:avLst/>
              <a:gdLst/>
              <a:ahLst/>
              <a:cxnLst/>
              <a:rect l="l" t="t" r="r" b="b"/>
              <a:pathLst>
                <a:path w="140970" h="49529">
                  <a:moveTo>
                    <a:pt x="0" y="0"/>
                  </a:moveTo>
                  <a:lnTo>
                    <a:pt x="37630" y="10871"/>
                  </a:lnTo>
                  <a:lnTo>
                    <a:pt x="73710" y="22758"/>
                  </a:lnTo>
                  <a:lnTo>
                    <a:pt x="108178" y="35636"/>
                  </a:lnTo>
                  <a:lnTo>
                    <a:pt x="140906" y="49466"/>
                  </a:lnTo>
                </a:path>
              </a:pathLst>
            </a:custGeom>
            <a:ln w="6349">
              <a:solidFill>
                <a:srgbClr val="FFC000"/>
              </a:solidFill>
            </a:ln>
          </p:spPr>
          <p:txBody>
            <a:bodyPr wrap="square" lIns="0" tIns="0" rIns="0" bIns="0" rtlCol="0"/>
            <a:lstStyle/>
            <a:p>
              <a:endParaRPr/>
            </a:p>
          </p:txBody>
        </p:sp>
        <p:sp>
          <p:nvSpPr>
            <p:cNvPr id="21" name="object 21"/>
            <p:cNvSpPr/>
            <p:nvPr/>
          </p:nvSpPr>
          <p:spPr>
            <a:xfrm>
              <a:off x="6265201" y="5663124"/>
              <a:ext cx="24765" cy="52069"/>
            </a:xfrm>
            <a:custGeom>
              <a:avLst/>
              <a:gdLst/>
              <a:ahLst/>
              <a:cxnLst/>
              <a:rect l="l" t="t" r="r" b="b"/>
              <a:pathLst>
                <a:path w="24764" h="52070">
                  <a:moveTo>
                    <a:pt x="24587" y="52044"/>
                  </a:moveTo>
                  <a:lnTo>
                    <a:pt x="16763" y="39204"/>
                  </a:lnTo>
                  <a:lnTo>
                    <a:pt x="10058" y="26250"/>
                  </a:lnTo>
                  <a:lnTo>
                    <a:pt x="4470" y="13169"/>
                  </a:lnTo>
                  <a:lnTo>
                    <a:pt x="0" y="0"/>
                  </a:lnTo>
                </a:path>
              </a:pathLst>
            </a:custGeom>
            <a:ln w="6350">
              <a:solidFill>
                <a:srgbClr val="FFC000"/>
              </a:solidFill>
            </a:ln>
          </p:spPr>
          <p:txBody>
            <a:bodyPr wrap="square" lIns="0" tIns="0" rIns="0" bIns="0" rtlCol="0"/>
            <a:lstStyle/>
            <a:p>
              <a:endParaRPr/>
            </a:p>
          </p:txBody>
        </p:sp>
      </p:grpSp>
      <p:sp>
        <p:nvSpPr>
          <p:cNvPr id="28" name="Content Placeholder 27">
            <a:extLst>
              <a:ext uri="{FF2B5EF4-FFF2-40B4-BE49-F238E27FC236}">
                <a16:creationId xmlns:a16="http://schemas.microsoft.com/office/drawing/2014/main" id="{5B2DCE1A-5629-B3E9-0737-DBE90E298C65}"/>
              </a:ext>
            </a:extLst>
          </p:cNvPr>
          <p:cNvSpPr>
            <a:spLocks noGrp="1"/>
          </p:cNvSpPr>
          <p:nvPr>
            <p:ph sz="quarter" idx="17"/>
          </p:nvPr>
        </p:nvSpPr>
        <p:spPr>
          <a:xfrm>
            <a:off x="3370244" y="2177583"/>
            <a:ext cx="4295548" cy="3051762"/>
          </a:xfrm>
        </p:spPr>
        <p:txBody>
          <a:bodyPr/>
          <a:lstStyle/>
          <a:p>
            <a:r>
              <a:rPr lang="el" dirty="0"/>
              <a:t>Πειρατεία λογισμικού (αντιγραφή και μεταπώληση λογισμικού για την απόκτηση οφελών).</a:t>
            </a:r>
          </a:p>
          <a:p>
            <a:r>
              <a:rPr lang="el" dirty="0"/>
              <a:t>Ο δίσκος χάθηκε ή αφαιρέθηκε, οδηγώντας σε διαρροή εμπιστευτικότητας.</a:t>
            </a:r>
          </a:p>
          <a:p>
            <a:r>
              <a:rPr lang="el" dirty="0"/>
              <a:t>Κρυπτογράφηση δεδομένων με αδύναμους κωδικούς πρόσβασης, όπως 6ψήφιο κωδικό πρόσβασης.</a:t>
            </a:r>
          </a:p>
          <a:p>
            <a:endParaRPr lang="en-US" dirty="0"/>
          </a:p>
        </p:txBody>
      </p:sp>
      <p:sp>
        <p:nvSpPr>
          <p:cNvPr id="29" name="TextBox 28">
            <a:extLst>
              <a:ext uri="{FF2B5EF4-FFF2-40B4-BE49-F238E27FC236}">
                <a16:creationId xmlns:a16="http://schemas.microsoft.com/office/drawing/2014/main" id="{850D06C0-3511-A1DC-6D7F-75FB81AA6652}"/>
              </a:ext>
            </a:extLst>
          </p:cNvPr>
          <p:cNvSpPr txBox="1"/>
          <p:nvPr/>
        </p:nvSpPr>
        <p:spPr>
          <a:xfrm>
            <a:off x="3690944" y="5610758"/>
            <a:ext cx="184731" cy="369332"/>
          </a:xfrm>
          <a:prstGeom prst="rect">
            <a:avLst/>
          </a:prstGeom>
          <a:noFill/>
        </p:spPr>
        <p:txBody>
          <a:bodyPr wrap="none" rtlCol="0">
            <a:spAutoFit/>
          </a:bodyPr>
          <a:lstStyle/>
          <a:p>
            <a:endParaRPr lang="en-US"/>
          </a:p>
        </p:txBody>
      </p:sp>
      <p:sp>
        <p:nvSpPr>
          <p:cNvPr id="30" name="TextBox 29">
            <a:extLst>
              <a:ext uri="{FF2B5EF4-FFF2-40B4-BE49-F238E27FC236}">
                <a16:creationId xmlns:a16="http://schemas.microsoft.com/office/drawing/2014/main" id="{43E55864-A340-6A94-F2CE-B12D751C68A4}"/>
              </a:ext>
            </a:extLst>
          </p:cNvPr>
          <p:cNvSpPr txBox="1"/>
          <p:nvPr/>
        </p:nvSpPr>
        <p:spPr>
          <a:xfrm>
            <a:off x="4091847" y="4585140"/>
            <a:ext cx="3066669" cy="923330"/>
          </a:xfrm>
          <a:prstGeom prst="rect">
            <a:avLst/>
          </a:prstGeom>
          <a:noFill/>
        </p:spPr>
        <p:txBody>
          <a:bodyPr wrap="square" rtlCol="0">
            <a:spAutoFit/>
          </a:bodyPr>
          <a:lstStyle/>
          <a:p>
            <a:r>
              <a:rPr lang="el" dirty="0"/>
              <a:t>Συνδέστε δεδομένα/εφαρμογές με υλικό.</a:t>
            </a:r>
          </a:p>
          <a:p>
            <a:endParaRPr lang="en-US" dirty="0"/>
          </a:p>
        </p:txBody>
      </p:sp>
      <p:pic>
        <p:nvPicPr>
          <p:cNvPr id="33" name="Picture 32">
            <a:extLst>
              <a:ext uri="{FF2B5EF4-FFF2-40B4-BE49-F238E27FC236}">
                <a16:creationId xmlns:a16="http://schemas.microsoft.com/office/drawing/2014/main" id="{B591E0BA-450C-1B9E-B647-87105816EA7C}"/>
              </a:ext>
            </a:extLst>
          </p:cNvPr>
          <p:cNvPicPr>
            <a:picLocks noChangeAspect="1"/>
          </p:cNvPicPr>
          <p:nvPr/>
        </p:nvPicPr>
        <p:blipFill>
          <a:blip r:embed="rId7"/>
          <a:stretch>
            <a:fillRect/>
          </a:stretch>
        </p:blipFill>
        <p:spPr>
          <a:xfrm>
            <a:off x="7549377" y="6167336"/>
            <a:ext cx="1530000" cy="6120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xfrm>
            <a:off x="782651" y="872788"/>
            <a:ext cx="6732237" cy="567463"/>
          </a:xfrm>
          <a:prstGeom prst="rect">
            <a:avLst/>
          </a:prstGeom>
        </p:spPr>
        <p:txBody>
          <a:bodyPr vert="horz" wrap="square" lIns="0" tIns="13335" rIns="0" bIns="0" rtlCol="0">
            <a:spAutoFit/>
          </a:bodyPr>
          <a:lstStyle/>
          <a:p>
            <a:pPr marL="12700">
              <a:lnSpc>
                <a:spcPct val="100000"/>
              </a:lnSpc>
              <a:spcBef>
                <a:spcPts val="105"/>
              </a:spcBef>
            </a:pPr>
            <a:r>
              <a:rPr lang="el" dirty="0"/>
              <a:t>Περιβάλλοντα ασφαλείας #2</a:t>
            </a:r>
          </a:p>
        </p:txBody>
      </p:sp>
      <p:sp>
        <p:nvSpPr>
          <p:cNvPr id="39" name="Content Placeholder 38">
            <a:extLst>
              <a:ext uri="{FF2B5EF4-FFF2-40B4-BE49-F238E27FC236}">
                <a16:creationId xmlns:a16="http://schemas.microsoft.com/office/drawing/2014/main" id="{2FAE1B67-01E6-0193-6EC2-D277AFD72A45}"/>
              </a:ext>
            </a:extLst>
          </p:cNvPr>
          <p:cNvSpPr>
            <a:spLocks noGrp="1"/>
          </p:cNvSpPr>
          <p:nvPr>
            <p:ph sz="quarter" idx="17"/>
          </p:nvPr>
        </p:nvSpPr>
        <p:spPr>
          <a:xfrm>
            <a:off x="915570" y="1739310"/>
            <a:ext cx="5797550" cy="3051762"/>
          </a:xfrm>
        </p:spPr>
        <p:txBody>
          <a:bodyPr/>
          <a:lstStyle/>
          <a:p>
            <a:r>
              <a:rPr lang="el" sz="1400" spc="-25" dirty="0">
                <a:cs typeface="Calibri"/>
              </a:rPr>
              <a:t>Απομακρυσμένος υπολογισμός όπου ο κεντρικός υπερεπόπτης και το λειτουργικό σύστημα δεν είναι αξιόπιστα.</a:t>
            </a:r>
            <a:endParaRPr lang="en-US" sz="1400" dirty="0">
              <a:cs typeface="Calibri"/>
            </a:endParaRPr>
          </a:p>
          <a:p>
            <a:endParaRPr lang="en-US" dirty="0"/>
          </a:p>
        </p:txBody>
      </p:sp>
      <p:sp>
        <p:nvSpPr>
          <p:cNvPr id="37" name="object 37"/>
          <p:cNvSpPr txBox="1">
            <a:spLocks noGrp="1"/>
          </p:cNvSpPr>
          <p:nvPr>
            <p:ph type="sldNum" sz="quarter" idx="4"/>
          </p:nvPr>
        </p:nvSpPr>
        <p:spPr>
          <a:prstGeom prst="rect">
            <a:avLst/>
          </a:prstGeom>
        </p:spPr>
        <p:txBody>
          <a:bodyPr vert="horz" wrap="square" lIns="0" tIns="0" rIns="0" bIns="0" rtlCol="0">
            <a:spAutoFit/>
          </a:bodyPr>
          <a:lstStyle/>
          <a:p>
            <a:pPr marL="38100">
              <a:lnSpc>
                <a:spcPts val="1240"/>
              </a:lnSpc>
            </a:pPr>
            <a:fld id="{81D60167-4931-47E6-BA6A-407CBD079E47}" type="slidenum">
              <a:rPr spc="-25" dirty="0"/>
              <a:t>16</a:t>
            </a:fld>
            <a:endParaRPr spc="-25"/>
          </a:p>
        </p:txBody>
      </p:sp>
      <p:grpSp>
        <p:nvGrpSpPr>
          <p:cNvPr id="42" name="Group 41">
            <a:extLst>
              <a:ext uri="{FF2B5EF4-FFF2-40B4-BE49-F238E27FC236}">
                <a16:creationId xmlns:a16="http://schemas.microsoft.com/office/drawing/2014/main" id="{2554CF97-6DD4-19ED-F6A2-DD04C249E9BB}"/>
              </a:ext>
            </a:extLst>
          </p:cNvPr>
          <p:cNvGrpSpPr/>
          <p:nvPr/>
        </p:nvGrpSpPr>
        <p:grpSpPr>
          <a:xfrm>
            <a:off x="396844" y="2418778"/>
            <a:ext cx="7162477" cy="2979960"/>
            <a:chOff x="384762" y="2418778"/>
            <a:chExt cx="9674563" cy="3956890"/>
          </a:xfrm>
        </p:grpSpPr>
        <p:grpSp>
          <p:nvGrpSpPr>
            <p:cNvPr id="4" name="object 4"/>
            <p:cNvGrpSpPr/>
            <p:nvPr/>
          </p:nvGrpSpPr>
          <p:grpSpPr>
            <a:xfrm>
              <a:off x="2770822" y="2418778"/>
              <a:ext cx="2784475" cy="2956560"/>
              <a:chOff x="2784348" y="2432304"/>
              <a:chExt cx="2756661" cy="2928747"/>
            </a:xfrm>
          </p:grpSpPr>
          <p:sp>
            <p:nvSpPr>
              <p:cNvPr id="5" name="object 5"/>
              <p:cNvSpPr/>
              <p:nvPr/>
            </p:nvSpPr>
            <p:spPr>
              <a:xfrm>
                <a:off x="2784348" y="2432304"/>
                <a:ext cx="2755899" cy="2927984"/>
              </a:xfrm>
              <a:custGeom>
                <a:avLst/>
                <a:gdLst/>
                <a:ahLst/>
                <a:cxnLst/>
                <a:rect l="l" t="t" r="r" b="b"/>
                <a:pathLst>
                  <a:path w="2755900" h="2927985">
                    <a:moveTo>
                      <a:pt x="2755353" y="0"/>
                    </a:moveTo>
                    <a:lnTo>
                      <a:pt x="0" y="0"/>
                    </a:lnTo>
                    <a:lnTo>
                      <a:pt x="0" y="2927540"/>
                    </a:lnTo>
                    <a:lnTo>
                      <a:pt x="2755353" y="2927540"/>
                    </a:lnTo>
                    <a:lnTo>
                      <a:pt x="2755353" y="0"/>
                    </a:lnTo>
                    <a:close/>
                  </a:path>
                </a:pathLst>
              </a:custGeom>
              <a:solidFill>
                <a:srgbClr val="F8CAAC"/>
              </a:solidFill>
            </p:spPr>
            <p:txBody>
              <a:bodyPr wrap="square" lIns="0" tIns="0" rIns="0" bIns="0" rtlCol="0"/>
              <a:lstStyle/>
              <a:p>
                <a:endParaRPr sz="1200"/>
              </a:p>
            </p:txBody>
          </p:sp>
          <p:sp>
            <p:nvSpPr>
              <p:cNvPr id="6" name="object 6"/>
              <p:cNvSpPr/>
              <p:nvPr/>
            </p:nvSpPr>
            <p:spPr>
              <a:xfrm>
                <a:off x="2785109" y="2433067"/>
                <a:ext cx="2755900" cy="2927984"/>
              </a:xfrm>
              <a:custGeom>
                <a:avLst/>
                <a:gdLst/>
                <a:ahLst/>
                <a:cxnLst/>
                <a:rect l="l" t="t" r="r" b="b"/>
                <a:pathLst>
                  <a:path w="2755900" h="2927985">
                    <a:moveTo>
                      <a:pt x="0" y="0"/>
                    </a:moveTo>
                    <a:lnTo>
                      <a:pt x="2755353" y="0"/>
                    </a:lnTo>
                    <a:lnTo>
                      <a:pt x="2755353" y="2927540"/>
                    </a:lnTo>
                    <a:lnTo>
                      <a:pt x="0" y="2927540"/>
                    </a:lnTo>
                    <a:lnTo>
                      <a:pt x="0" y="0"/>
                    </a:lnTo>
                    <a:close/>
                  </a:path>
                </a:pathLst>
              </a:custGeom>
              <a:ln w="28575">
                <a:solidFill>
                  <a:srgbClr val="C00000"/>
                </a:solidFill>
              </a:ln>
            </p:spPr>
            <p:txBody>
              <a:bodyPr wrap="square" lIns="0" tIns="0" rIns="0" bIns="0" rtlCol="0"/>
              <a:lstStyle/>
              <a:p>
                <a:endParaRPr sz="1200"/>
              </a:p>
            </p:txBody>
          </p:sp>
        </p:grpSp>
        <p:sp>
          <p:nvSpPr>
            <p:cNvPr id="7" name="object 7"/>
            <p:cNvSpPr txBox="1"/>
            <p:nvPr/>
          </p:nvSpPr>
          <p:spPr>
            <a:xfrm>
              <a:off x="2904766" y="2436587"/>
              <a:ext cx="2575564" cy="1060259"/>
            </a:xfrm>
            <a:prstGeom prst="rect">
              <a:avLst/>
            </a:prstGeom>
          </p:spPr>
          <p:txBody>
            <a:bodyPr vert="horz" wrap="square" lIns="0" tIns="23495" rIns="0" bIns="0" rtlCol="0">
              <a:spAutoFit/>
            </a:bodyPr>
            <a:lstStyle/>
            <a:p>
              <a:pPr marL="12700" marR="5080" indent="199390">
                <a:lnSpc>
                  <a:spcPts val="2140"/>
                </a:lnSpc>
                <a:spcBef>
                  <a:spcPts val="185"/>
                </a:spcBef>
              </a:pPr>
              <a:r>
                <a:rPr lang="el" sz="1050" spc="-25" dirty="0">
                  <a:cs typeface="Calibri"/>
                </a:rPr>
                <a:t>Απομακρυσμένη διαχείριση υπολογιστή από μη αξιόπιστη υπηρεσία παροχής υποδομής</a:t>
              </a:r>
              <a:endParaRPr sz="1050" dirty="0">
                <a:cs typeface="Calibri"/>
              </a:endParaRPr>
            </a:p>
          </p:txBody>
        </p:sp>
        <p:pic>
          <p:nvPicPr>
            <p:cNvPr id="8" name="object 8"/>
            <p:cNvPicPr/>
            <p:nvPr/>
          </p:nvPicPr>
          <p:blipFill>
            <a:blip r:embed="rId2" cstate="print"/>
            <a:stretch>
              <a:fillRect/>
            </a:stretch>
          </p:blipFill>
          <p:spPr>
            <a:xfrm>
              <a:off x="524255" y="3026664"/>
              <a:ext cx="1508759" cy="1508759"/>
            </a:xfrm>
            <a:prstGeom prst="rect">
              <a:avLst/>
            </a:prstGeom>
          </p:spPr>
        </p:pic>
        <p:sp>
          <p:nvSpPr>
            <p:cNvPr id="9" name="object 9"/>
            <p:cNvSpPr txBox="1"/>
            <p:nvPr/>
          </p:nvSpPr>
          <p:spPr>
            <a:xfrm>
              <a:off x="384762" y="4520494"/>
              <a:ext cx="2013161" cy="1100275"/>
            </a:xfrm>
            <a:prstGeom prst="rect">
              <a:avLst/>
            </a:prstGeom>
          </p:spPr>
          <p:txBody>
            <a:bodyPr vert="horz" wrap="square" lIns="0" tIns="27939" rIns="0" bIns="0" rtlCol="0">
              <a:spAutoFit/>
            </a:bodyPr>
            <a:lstStyle/>
            <a:p>
              <a:pPr marL="289560" marR="5080" indent="-277495">
                <a:lnSpc>
                  <a:spcPts val="2100"/>
                </a:lnSpc>
                <a:spcBef>
                  <a:spcPts val="219"/>
                </a:spcBef>
              </a:pPr>
              <a:r>
                <a:rPr lang="el" sz="1200" spc="-20">
                  <a:cs typeface="Calibri"/>
                </a:rPr>
                <a:t>Κάτοχος δεδομένων παρόχου λογισμικού</a:t>
              </a:r>
              <a:endParaRPr lang="en-US" sz="1200" spc="-10">
                <a:cs typeface="Calibri"/>
              </a:endParaRPr>
            </a:p>
            <a:p>
              <a:pPr marL="289560" marR="5080" indent="-277495">
                <a:lnSpc>
                  <a:spcPts val="2100"/>
                </a:lnSpc>
                <a:spcBef>
                  <a:spcPts val="219"/>
                </a:spcBef>
              </a:pPr>
              <a:endParaRPr sz="1200">
                <a:cs typeface="Calibri"/>
              </a:endParaRPr>
            </a:p>
          </p:txBody>
        </p:sp>
        <p:grpSp>
          <p:nvGrpSpPr>
            <p:cNvPr id="10" name="object 10"/>
            <p:cNvGrpSpPr/>
            <p:nvPr/>
          </p:nvGrpSpPr>
          <p:grpSpPr>
            <a:xfrm>
              <a:off x="1944375" y="3617976"/>
              <a:ext cx="3343910" cy="1165860"/>
              <a:chOff x="1944375" y="3617976"/>
              <a:chExt cx="3343910" cy="1165860"/>
            </a:xfrm>
          </p:grpSpPr>
          <p:sp>
            <p:nvSpPr>
              <p:cNvPr id="11" name="object 11"/>
              <p:cNvSpPr/>
              <p:nvPr/>
            </p:nvSpPr>
            <p:spPr>
              <a:xfrm>
                <a:off x="1956816" y="3727704"/>
                <a:ext cx="1301750" cy="368935"/>
              </a:xfrm>
              <a:custGeom>
                <a:avLst/>
                <a:gdLst/>
                <a:ahLst/>
                <a:cxnLst/>
                <a:rect l="l" t="t" r="r" b="b"/>
                <a:pathLst>
                  <a:path w="1301750" h="368935">
                    <a:moveTo>
                      <a:pt x="1116761" y="0"/>
                    </a:moveTo>
                    <a:lnTo>
                      <a:pt x="1116761" y="92138"/>
                    </a:lnTo>
                    <a:lnTo>
                      <a:pt x="0" y="92138"/>
                    </a:lnTo>
                    <a:lnTo>
                      <a:pt x="0" y="276428"/>
                    </a:lnTo>
                    <a:lnTo>
                      <a:pt x="1116761" y="276428"/>
                    </a:lnTo>
                    <a:lnTo>
                      <a:pt x="1116761" y="368566"/>
                    </a:lnTo>
                    <a:lnTo>
                      <a:pt x="1301305" y="184289"/>
                    </a:lnTo>
                    <a:lnTo>
                      <a:pt x="1116761" y="0"/>
                    </a:lnTo>
                    <a:close/>
                  </a:path>
                </a:pathLst>
              </a:custGeom>
              <a:solidFill>
                <a:srgbClr val="C00000"/>
              </a:solidFill>
            </p:spPr>
            <p:txBody>
              <a:bodyPr wrap="square" lIns="0" tIns="0" rIns="0" bIns="0" rtlCol="0"/>
              <a:lstStyle/>
              <a:p>
                <a:endParaRPr sz="1200"/>
              </a:p>
            </p:txBody>
          </p:sp>
          <p:sp>
            <p:nvSpPr>
              <p:cNvPr id="12" name="object 12"/>
              <p:cNvSpPr/>
              <p:nvPr/>
            </p:nvSpPr>
            <p:spPr>
              <a:xfrm>
                <a:off x="1956816" y="3727707"/>
                <a:ext cx="1301750" cy="368935"/>
              </a:xfrm>
              <a:custGeom>
                <a:avLst/>
                <a:gdLst/>
                <a:ahLst/>
                <a:cxnLst/>
                <a:rect l="l" t="t" r="r" b="b"/>
                <a:pathLst>
                  <a:path w="1301750" h="368935">
                    <a:moveTo>
                      <a:pt x="0" y="92138"/>
                    </a:moveTo>
                    <a:lnTo>
                      <a:pt x="1116761" y="92138"/>
                    </a:lnTo>
                    <a:lnTo>
                      <a:pt x="1116761" y="0"/>
                    </a:lnTo>
                    <a:lnTo>
                      <a:pt x="1301305" y="184276"/>
                    </a:lnTo>
                    <a:lnTo>
                      <a:pt x="1116761" y="368566"/>
                    </a:lnTo>
                    <a:lnTo>
                      <a:pt x="1116761" y="276428"/>
                    </a:lnTo>
                    <a:lnTo>
                      <a:pt x="0" y="276428"/>
                    </a:lnTo>
                    <a:lnTo>
                      <a:pt x="0" y="92138"/>
                    </a:lnTo>
                    <a:close/>
                  </a:path>
                </a:pathLst>
              </a:custGeom>
              <a:ln w="12700">
                <a:solidFill>
                  <a:srgbClr val="000000"/>
                </a:solidFill>
              </a:ln>
            </p:spPr>
            <p:txBody>
              <a:bodyPr wrap="square" lIns="0" tIns="0" rIns="0" bIns="0" rtlCol="0"/>
              <a:lstStyle/>
              <a:p>
                <a:endParaRPr sz="1200"/>
              </a:p>
            </p:txBody>
          </p:sp>
          <p:sp>
            <p:nvSpPr>
              <p:cNvPr id="13" name="object 13"/>
              <p:cNvSpPr/>
              <p:nvPr/>
            </p:nvSpPr>
            <p:spPr>
              <a:xfrm>
                <a:off x="1950720" y="4163568"/>
                <a:ext cx="1307465" cy="370205"/>
              </a:xfrm>
              <a:custGeom>
                <a:avLst/>
                <a:gdLst/>
                <a:ahLst/>
                <a:cxnLst/>
                <a:rect l="l" t="t" r="r" b="b"/>
                <a:pathLst>
                  <a:path w="1307464" h="370204">
                    <a:moveTo>
                      <a:pt x="184594" y="0"/>
                    </a:moveTo>
                    <a:lnTo>
                      <a:pt x="0" y="185051"/>
                    </a:lnTo>
                    <a:lnTo>
                      <a:pt x="184594" y="370090"/>
                    </a:lnTo>
                    <a:lnTo>
                      <a:pt x="184594" y="277571"/>
                    </a:lnTo>
                    <a:lnTo>
                      <a:pt x="1307426" y="277571"/>
                    </a:lnTo>
                    <a:lnTo>
                      <a:pt x="1307426" y="92519"/>
                    </a:lnTo>
                    <a:lnTo>
                      <a:pt x="184594" y="92519"/>
                    </a:lnTo>
                    <a:lnTo>
                      <a:pt x="184594" y="0"/>
                    </a:lnTo>
                    <a:close/>
                  </a:path>
                </a:pathLst>
              </a:custGeom>
              <a:solidFill>
                <a:srgbClr val="C00000"/>
              </a:solidFill>
            </p:spPr>
            <p:txBody>
              <a:bodyPr wrap="square" lIns="0" tIns="0" rIns="0" bIns="0" rtlCol="0"/>
              <a:lstStyle/>
              <a:p>
                <a:endParaRPr sz="1200"/>
              </a:p>
            </p:txBody>
          </p:sp>
          <p:sp>
            <p:nvSpPr>
              <p:cNvPr id="14" name="object 14"/>
              <p:cNvSpPr/>
              <p:nvPr/>
            </p:nvSpPr>
            <p:spPr>
              <a:xfrm>
                <a:off x="1950725" y="4163571"/>
                <a:ext cx="1307465" cy="370205"/>
              </a:xfrm>
              <a:custGeom>
                <a:avLst/>
                <a:gdLst/>
                <a:ahLst/>
                <a:cxnLst/>
                <a:rect l="l" t="t" r="r" b="b"/>
                <a:pathLst>
                  <a:path w="1307464" h="370204">
                    <a:moveTo>
                      <a:pt x="1307426" y="92519"/>
                    </a:moveTo>
                    <a:lnTo>
                      <a:pt x="184594" y="92519"/>
                    </a:lnTo>
                    <a:lnTo>
                      <a:pt x="184594" y="0"/>
                    </a:lnTo>
                    <a:lnTo>
                      <a:pt x="0" y="185038"/>
                    </a:lnTo>
                    <a:lnTo>
                      <a:pt x="184594" y="370090"/>
                    </a:lnTo>
                    <a:lnTo>
                      <a:pt x="184594" y="277571"/>
                    </a:lnTo>
                    <a:lnTo>
                      <a:pt x="1307426" y="277571"/>
                    </a:lnTo>
                    <a:lnTo>
                      <a:pt x="1307426" y="92519"/>
                    </a:lnTo>
                    <a:close/>
                  </a:path>
                </a:pathLst>
              </a:custGeom>
              <a:ln w="12700">
                <a:solidFill>
                  <a:srgbClr val="000000"/>
                </a:solidFill>
              </a:ln>
            </p:spPr>
            <p:txBody>
              <a:bodyPr wrap="square" lIns="0" tIns="0" rIns="0" bIns="0" rtlCol="0"/>
              <a:lstStyle/>
              <a:p>
                <a:endParaRPr sz="1200"/>
              </a:p>
            </p:txBody>
          </p:sp>
          <p:sp>
            <p:nvSpPr>
              <p:cNvPr id="15" name="object 15"/>
              <p:cNvSpPr/>
              <p:nvPr/>
            </p:nvSpPr>
            <p:spPr>
              <a:xfrm>
                <a:off x="3517391" y="3617976"/>
                <a:ext cx="1771014" cy="1165860"/>
              </a:xfrm>
              <a:custGeom>
                <a:avLst/>
                <a:gdLst/>
                <a:ahLst/>
                <a:cxnLst/>
                <a:rect l="l" t="t" r="r" b="b"/>
                <a:pathLst>
                  <a:path w="1771014" h="1165860">
                    <a:moveTo>
                      <a:pt x="1770659" y="0"/>
                    </a:moveTo>
                    <a:lnTo>
                      <a:pt x="0" y="0"/>
                    </a:lnTo>
                    <a:lnTo>
                      <a:pt x="0" y="1165364"/>
                    </a:lnTo>
                    <a:lnTo>
                      <a:pt x="1770659" y="1165364"/>
                    </a:lnTo>
                    <a:lnTo>
                      <a:pt x="1770659" y="0"/>
                    </a:lnTo>
                    <a:close/>
                  </a:path>
                </a:pathLst>
              </a:custGeom>
              <a:solidFill>
                <a:srgbClr val="C5DFB4"/>
              </a:solidFill>
            </p:spPr>
            <p:txBody>
              <a:bodyPr wrap="square" lIns="0" tIns="0" rIns="0" bIns="0" rtlCol="0"/>
              <a:lstStyle/>
              <a:p>
                <a:endParaRPr sz="1200"/>
              </a:p>
            </p:txBody>
          </p:sp>
        </p:grpSp>
        <p:sp>
          <p:nvSpPr>
            <p:cNvPr id="16" name="object 16"/>
            <p:cNvSpPr txBox="1"/>
            <p:nvPr/>
          </p:nvSpPr>
          <p:spPr>
            <a:xfrm>
              <a:off x="3495479" y="3617976"/>
              <a:ext cx="1771015" cy="1091932"/>
            </a:xfrm>
            <a:prstGeom prst="rect">
              <a:avLst/>
            </a:prstGeom>
            <a:ln w="28575">
              <a:solidFill>
                <a:srgbClr val="6FAC46"/>
              </a:solidFill>
            </a:ln>
          </p:spPr>
          <p:txBody>
            <a:bodyPr vert="horz" wrap="square" lIns="0" tIns="51435" rIns="0" bIns="0" rtlCol="0">
              <a:spAutoFit/>
            </a:bodyPr>
            <a:lstStyle/>
            <a:p>
              <a:pPr marL="113664" marR="133350" indent="83185">
                <a:lnSpc>
                  <a:spcPts val="2100"/>
                </a:lnSpc>
              </a:pPr>
              <a:r>
                <a:rPr lang="el" sz="1050" spc="-20" dirty="0">
                  <a:cs typeface="Calibri"/>
                </a:rPr>
                <a:t>Το κοντέινερ εκτελεί αξιόπιστο λογισμικό</a:t>
              </a:r>
              <a:endParaRPr sz="1050" dirty="0">
                <a:cs typeface="Calibri"/>
              </a:endParaRPr>
            </a:p>
          </p:txBody>
        </p:sp>
        <p:grpSp>
          <p:nvGrpSpPr>
            <p:cNvPr id="17" name="object 17"/>
            <p:cNvGrpSpPr/>
            <p:nvPr/>
          </p:nvGrpSpPr>
          <p:grpSpPr>
            <a:xfrm>
              <a:off x="5395805" y="4788280"/>
              <a:ext cx="4663520" cy="1587388"/>
              <a:chOff x="5399473" y="4791453"/>
              <a:chExt cx="4657725" cy="1581453"/>
            </a:xfrm>
          </p:grpSpPr>
          <p:pic>
            <p:nvPicPr>
              <p:cNvPr id="18" name="object 18"/>
              <p:cNvPicPr/>
              <p:nvPr/>
            </p:nvPicPr>
            <p:blipFill>
              <a:blip r:embed="rId3" cstate="print"/>
              <a:stretch>
                <a:fillRect/>
              </a:stretch>
            </p:blipFill>
            <p:spPr>
              <a:xfrm>
                <a:off x="5400477" y="5007245"/>
                <a:ext cx="4002323" cy="1353189"/>
              </a:xfrm>
              <a:prstGeom prst="rect">
                <a:avLst/>
              </a:prstGeom>
            </p:spPr>
          </p:pic>
          <p:pic>
            <p:nvPicPr>
              <p:cNvPr id="19" name="object 19"/>
              <p:cNvPicPr/>
              <p:nvPr/>
            </p:nvPicPr>
            <p:blipFill>
              <a:blip r:embed="rId4" cstate="print"/>
              <a:stretch>
                <a:fillRect/>
              </a:stretch>
            </p:blipFill>
            <p:spPr>
              <a:xfrm>
                <a:off x="5795771" y="4791454"/>
                <a:ext cx="265175" cy="265175"/>
              </a:xfrm>
              <a:prstGeom prst="rect">
                <a:avLst/>
              </a:prstGeom>
            </p:spPr>
          </p:pic>
          <p:sp>
            <p:nvSpPr>
              <p:cNvPr id="20" name="object 20"/>
              <p:cNvSpPr/>
              <p:nvPr/>
            </p:nvSpPr>
            <p:spPr>
              <a:xfrm>
                <a:off x="5399473" y="5006611"/>
                <a:ext cx="4003326" cy="1354864"/>
              </a:xfrm>
              <a:custGeom>
                <a:avLst/>
                <a:gdLst/>
                <a:ahLst/>
                <a:cxnLst/>
                <a:rect l="l" t="t" r="r" b="b"/>
                <a:pathLst>
                  <a:path w="4688840" h="1586865">
                    <a:moveTo>
                      <a:pt x="426173" y="522490"/>
                    </a:moveTo>
                    <a:lnTo>
                      <a:pt x="420154" y="491871"/>
                    </a:lnTo>
                    <a:lnTo>
                      <a:pt x="420128" y="461657"/>
                    </a:lnTo>
                    <a:lnTo>
                      <a:pt x="425856" y="431977"/>
                    </a:lnTo>
                    <a:lnTo>
                      <a:pt x="453720" y="374789"/>
                    </a:lnTo>
                    <a:lnTo>
                      <a:pt x="501967" y="321348"/>
                    </a:lnTo>
                    <a:lnTo>
                      <a:pt x="533196" y="296379"/>
                    </a:lnTo>
                    <a:lnTo>
                      <a:pt x="568845" y="272757"/>
                    </a:lnTo>
                    <a:lnTo>
                      <a:pt x="608723" y="250596"/>
                    </a:lnTo>
                    <a:lnTo>
                      <a:pt x="652576" y="230060"/>
                    </a:lnTo>
                    <a:lnTo>
                      <a:pt x="700214" y="211264"/>
                    </a:lnTo>
                    <a:lnTo>
                      <a:pt x="751395" y="194348"/>
                    </a:lnTo>
                    <a:lnTo>
                      <a:pt x="805903" y="179451"/>
                    </a:lnTo>
                    <a:lnTo>
                      <a:pt x="863523" y="166700"/>
                    </a:lnTo>
                    <a:lnTo>
                      <a:pt x="924039" y="156222"/>
                    </a:lnTo>
                    <a:lnTo>
                      <a:pt x="987209" y="148170"/>
                    </a:lnTo>
                    <a:lnTo>
                      <a:pt x="1052817" y="142671"/>
                    </a:lnTo>
                    <a:lnTo>
                      <a:pt x="1106982" y="140208"/>
                    </a:lnTo>
                    <a:lnTo>
                      <a:pt x="1161148" y="139611"/>
                    </a:lnTo>
                    <a:lnTo>
                      <a:pt x="1215059" y="140868"/>
                    </a:lnTo>
                    <a:lnTo>
                      <a:pt x="1268539" y="143929"/>
                    </a:lnTo>
                    <a:lnTo>
                      <a:pt x="1321333" y="148793"/>
                    </a:lnTo>
                    <a:lnTo>
                      <a:pt x="1373251" y="155448"/>
                    </a:lnTo>
                    <a:lnTo>
                      <a:pt x="1424063" y="163855"/>
                    </a:lnTo>
                    <a:lnTo>
                      <a:pt x="1473555" y="174002"/>
                    </a:lnTo>
                    <a:lnTo>
                      <a:pt x="1521510" y="185877"/>
                    </a:lnTo>
                    <a:lnTo>
                      <a:pt x="1549958" y="163753"/>
                    </a:lnTo>
                    <a:lnTo>
                      <a:pt x="1582242" y="143357"/>
                    </a:lnTo>
                    <a:lnTo>
                      <a:pt x="1618030" y="124726"/>
                    </a:lnTo>
                    <a:lnTo>
                      <a:pt x="1656981" y="107911"/>
                    </a:lnTo>
                    <a:lnTo>
                      <a:pt x="1698790" y="92951"/>
                    </a:lnTo>
                    <a:lnTo>
                      <a:pt x="1743113" y="79895"/>
                    </a:lnTo>
                    <a:lnTo>
                      <a:pt x="1789620" y="68795"/>
                    </a:lnTo>
                    <a:lnTo>
                      <a:pt x="1837994" y="59702"/>
                    </a:lnTo>
                    <a:lnTo>
                      <a:pt x="1887918" y="52641"/>
                    </a:lnTo>
                    <a:lnTo>
                      <a:pt x="1939036" y="47688"/>
                    </a:lnTo>
                    <a:lnTo>
                      <a:pt x="1991029" y="44856"/>
                    </a:lnTo>
                    <a:lnTo>
                      <a:pt x="2043595" y="44221"/>
                    </a:lnTo>
                    <a:lnTo>
                      <a:pt x="2096376" y="45808"/>
                    </a:lnTo>
                    <a:lnTo>
                      <a:pt x="2149043" y="49682"/>
                    </a:lnTo>
                    <a:lnTo>
                      <a:pt x="2201303" y="55867"/>
                    </a:lnTo>
                    <a:lnTo>
                      <a:pt x="2252789" y="64427"/>
                    </a:lnTo>
                    <a:lnTo>
                      <a:pt x="2303195" y="75399"/>
                    </a:lnTo>
                    <a:lnTo>
                      <a:pt x="2373934" y="95897"/>
                    </a:lnTo>
                    <a:lnTo>
                      <a:pt x="2437536" y="120891"/>
                    </a:lnTo>
                    <a:lnTo>
                      <a:pt x="2465019" y="98767"/>
                    </a:lnTo>
                    <a:lnTo>
                      <a:pt x="2533446" y="60693"/>
                    </a:lnTo>
                    <a:lnTo>
                      <a:pt x="2573451" y="44894"/>
                    </a:lnTo>
                    <a:lnTo>
                      <a:pt x="2616669" y="31343"/>
                    </a:lnTo>
                    <a:lnTo>
                      <a:pt x="2662643" y="20129"/>
                    </a:lnTo>
                    <a:lnTo>
                      <a:pt x="2710878" y="11315"/>
                    </a:lnTo>
                    <a:lnTo>
                      <a:pt x="2760916" y="4965"/>
                    </a:lnTo>
                    <a:lnTo>
                      <a:pt x="2812262" y="1168"/>
                    </a:lnTo>
                    <a:lnTo>
                      <a:pt x="2864459" y="0"/>
                    </a:lnTo>
                    <a:lnTo>
                      <a:pt x="2917012" y="1524"/>
                    </a:lnTo>
                    <a:lnTo>
                      <a:pt x="2969463" y="5816"/>
                    </a:lnTo>
                    <a:lnTo>
                      <a:pt x="3021317" y="12954"/>
                    </a:lnTo>
                    <a:lnTo>
                      <a:pt x="3072117" y="22999"/>
                    </a:lnTo>
                    <a:lnTo>
                      <a:pt x="3119043" y="35394"/>
                    </a:lnTo>
                    <a:lnTo>
                      <a:pt x="3162452" y="50114"/>
                    </a:lnTo>
                    <a:lnTo>
                      <a:pt x="3201962" y="67030"/>
                    </a:lnTo>
                    <a:lnTo>
                      <a:pt x="3237153" y="85966"/>
                    </a:lnTo>
                    <a:lnTo>
                      <a:pt x="3276600" y="66751"/>
                    </a:lnTo>
                    <a:lnTo>
                      <a:pt x="3319437" y="49949"/>
                    </a:lnTo>
                    <a:lnTo>
                      <a:pt x="3365220" y="35560"/>
                    </a:lnTo>
                    <a:lnTo>
                      <a:pt x="3413493" y="23609"/>
                    </a:lnTo>
                    <a:lnTo>
                      <a:pt x="3463798" y="14109"/>
                    </a:lnTo>
                    <a:lnTo>
                      <a:pt x="3515677" y="7086"/>
                    </a:lnTo>
                    <a:lnTo>
                      <a:pt x="3568700" y="2540"/>
                    </a:lnTo>
                    <a:lnTo>
                      <a:pt x="3622382" y="508"/>
                    </a:lnTo>
                    <a:lnTo>
                      <a:pt x="3676307" y="990"/>
                    </a:lnTo>
                    <a:lnTo>
                      <a:pt x="3729990" y="4013"/>
                    </a:lnTo>
                    <a:lnTo>
                      <a:pt x="3782999" y="9588"/>
                    </a:lnTo>
                    <a:lnTo>
                      <a:pt x="3834879" y="17741"/>
                    </a:lnTo>
                    <a:lnTo>
                      <a:pt x="3885158" y="28486"/>
                    </a:lnTo>
                    <a:lnTo>
                      <a:pt x="3933405" y="41846"/>
                    </a:lnTo>
                    <a:lnTo>
                      <a:pt x="3979164" y="57823"/>
                    </a:lnTo>
                    <a:lnTo>
                      <a:pt x="4031373" y="81203"/>
                    </a:lnTo>
                    <a:lnTo>
                      <a:pt x="4075760" y="107492"/>
                    </a:lnTo>
                    <a:lnTo>
                      <a:pt x="4111815" y="136271"/>
                    </a:lnTo>
                    <a:lnTo>
                      <a:pt x="4139031" y="167106"/>
                    </a:lnTo>
                    <a:lnTo>
                      <a:pt x="4156887" y="199605"/>
                    </a:lnTo>
                    <a:lnTo>
                      <a:pt x="4220908" y="209524"/>
                    </a:lnTo>
                    <a:lnTo>
                      <a:pt x="4280763" y="222504"/>
                    </a:lnTo>
                    <a:lnTo>
                      <a:pt x="4336135" y="238290"/>
                    </a:lnTo>
                    <a:lnTo>
                      <a:pt x="4386732" y="256641"/>
                    </a:lnTo>
                    <a:lnTo>
                      <a:pt x="4432249" y="277329"/>
                    </a:lnTo>
                    <a:lnTo>
                      <a:pt x="4472368" y="300088"/>
                    </a:lnTo>
                    <a:lnTo>
                      <a:pt x="4506798" y="324675"/>
                    </a:lnTo>
                    <a:lnTo>
                      <a:pt x="4535233" y="350850"/>
                    </a:lnTo>
                    <a:lnTo>
                      <a:pt x="4572876" y="406984"/>
                    </a:lnTo>
                    <a:lnTo>
                      <a:pt x="4582871" y="466483"/>
                    </a:lnTo>
                    <a:lnTo>
                      <a:pt x="4576737" y="496900"/>
                    </a:lnTo>
                    <a:lnTo>
                      <a:pt x="4557153" y="536346"/>
                    </a:lnTo>
                    <a:lnTo>
                      <a:pt x="4536300" y="562495"/>
                    </a:lnTo>
                    <a:lnTo>
                      <a:pt x="4576711" y="589305"/>
                    </a:lnTo>
                    <a:lnTo>
                      <a:pt x="4610798" y="617232"/>
                    </a:lnTo>
                    <a:lnTo>
                      <a:pt x="4638611" y="646112"/>
                    </a:lnTo>
                    <a:lnTo>
                      <a:pt x="4675657" y="705866"/>
                    </a:lnTo>
                    <a:lnTo>
                      <a:pt x="4688293" y="766978"/>
                    </a:lnTo>
                    <a:lnTo>
                      <a:pt x="4685601" y="797534"/>
                    </a:lnTo>
                    <a:lnTo>
                      <a:pt x="4662474" y="857707"/>
                    </a:lnTo>
                    <a:lnTo>
                      <a:pt x="4616069" y="915238"/>
                    </a:lnTo>
                    <a:lnTo>
                      <a:pt x="4584280" y="942530"/>
                    </a:lnTo>
                    <a:lnTo>
                      <a:pt x="4546841" y="968565"/>
                    </a:lnTo>
                    <a:lnTo>
                      <a:pt x="4503826" y="993152"/>
                    </a:lnTo>
                    <a:lnTo>
                      <a:pt x="4455261" y="1016101"/>
                    </a:lnTo>
                    <a:lnTo>
                      <a:pt x="4401210" y="1037183"/>
                    </a:lnTo>
                    <a:lnTo>
                      <a:pt x="4357230" y="1051598"/>
                    </a:lnTo>
                    <a:lnTo>
                      <a:pt x="4311218" y="1064463"/>
                    </a:lnTo>
                    <a:lnTo>
                      <a:pt x="4263390" y="1075702"/>
                    </a:lnTo>
                    <a:lnTo>
                      <a:pt x="4213936" y="1085303"/>
                    </a:lnTo>
                    <a:lnTo>
                      <a:pt x="4163060" y="1093216"/>
                    </a:lnTo>
                    <a:lnTo>
                      <a:pt x="4110964" y="1099400"/>
                    </a:lnTo>
                    <a:lnTo>
                      <a:pt x="4057840" y="1103820"/>
                    </a:lnTo>
                    <a:lnTo>
                      <a:pt x="4054094" y="1133348"/>
                    </a:lnTo>
                    <a:lnTo>
                      <a:pt x="4028160" y="1189609"/>
                    </a:lnTo>
                    <a:lnTo>
                      <a:pt x="3979760" y="1241221"/>
                    </a:lnTo>
                    <a:lnTo>
                      <a:pt x="3947947" y="1264920"/>
                    </a:lnTo>
                    <a:lnTo>
                      <a:pt x="3911460" y="1287018"/>
                    </a:lnTo>
                    <a:lnTo>
                      <a:pt x="3870629" y="1307388"/>
                    </a:lnTo>
                    <a:lnTo>
                      <a:pt x="3825773" y="1325867"/>
                    </a:lnTo>
                    <a:lnTo>
                      <a:pt x="3777221" y="1342313"/>
                    </a:lnTo>
                    <a:lnTo>
                      <a:pt x="3725265" y="1356588"/>
                    </a:lnTo>
                    <a:lnTo>
                      <a:pt x="3670236" y="1368552"/>
                    </a:lnTo>
                    <a:lnTo>
                      <a:pt x="3612464" y="1378051"/>
                    </a:lnTo>
                    <a:lnTo>
                      <a:pt x="3552240" y="1384947"/>
                    </a:lnTo>
                    <a:lnTo>
                      <a:pt x="3489909" y="1389087"/>
                    </a:lnTo>
                    <a:lnTo>
                      <a:pt x="3425774" y="1390345"/>
                    </a:lnTo>
                    <a:lnTo>
                      <a:pt x="3376371" y="1389265"/>
                    </a:lnTo>
                    <a:lnTo>
                      <a:pt x="3327514" y="1386408"/>
                    </a:lnTo>
                    <a:lnTo>
                      <a:pt x="3279381" y="1381810"/>
                    </a:lnTo>
                    <a:lnTo>
                      <a:pt x="3232226" y="1375486"/>
                    </a:lnTo>
                    <a:lnTo>
                      <a:pt x="3186252" y="1367485"/>
                    </a:lnTo>
                    <a:lnTo>
                      <a:pt x="3141687" y="1357820"/>
                    </a:lnTo>
                    <a:lnTo>
                      <a:pt x="3098736" y="1346530"/>
                    </a:lnTo>
                    <a:lnTo>
                      <a:pt x="3079013" y="1372768"/>
                    </a:lnTo>
                    <a:lnTo>
                      <a:pt x="3027413" y="1421498"/>
                    </a:lnTo>
                    <a:lnTo>
                      <a:pt x="2995993" y="1443888"/>
                    </a:lnTo>
                    <a:lnTo>
                      <a:pt x="2961132" y="1464868"/>
                    </a:lnTo>
                    <a:lnTo>
                      <a:pt x="2923082" y="1484401"/>
                    </a:lnTo>
                    <a:lnTo>
                      <a:pt x="2882074" y="1502410"/>
                    </a:lnTo>
                    <a:lnTo>
                      <a:pt x="2838335" y="1518856"/>
                    </a:lnTo>
                    <a:lnTo>
                      <a:pt x="2792095" y="1533664"/>
                    </a:lnTo>
                    <a:lnTo>
                      <a:pt x="2743606" y="1546796"/>
                    </a:lnTo>
                    <a:lnTo>
                      <a:pt x="2693085" y="1558163"/>
                    </a:lnTo>
                    <a:lnTo>
                      <a:pt x="2640787" y="1567738"/>
                    </a:lnTo>
                    <a:lnTo>
                      <a:pt x="2586926" y="1575435"/>
                    </a:lnTo>
                    <a:lnTo>
                      <a:pt x="2531757" y="1581226"/>
                    </a:lnTo>
                    <a:lnTo>
                      <a:pt x="2475496" y="1585023"/>
                    </a:lnTo>
                    <a:lnTo>
                      <a:pt x="2418397" y="1586788"/>
                    </a:lnTo>
                    <a:lnTo>
                      <a:pt x="2360676" y="1586458"/>
                    </a:lnTo>
                    <a:lnTo>
                      <a:pt x="2302573" y="1583969"/>
                    </a:lnTo>
                    <a:lnTo>
                      <a:pt x="2244331" y="1579270"/>
                    </a:lnTo>
                    <a:lnTo>
                      <a:pt x="2186178" y="1572310"/>
                    </a:lnTo>
                    <a:lnTo>
                      <a:pt x="2126462" y="1562620"/>
                    </a:lnTo>
                    <a:lnTo>
                      <a:pt x="2069084" y="1550670"/>
                    </a:lnTo>
                    <a:lnTo>
                      <a:pt x="2014347" y="1536534"/>
                    </a:lnTo>
                    <a:lnTo>
                      <a:pt x="1962505" y="1520317"/>
                    </a:lnTo>
                    <a:lnTo>
                      <a:pt x="1913851" y="1502105"/>
                    </a:lnTo>
                    <a:lnTo>
                      <a:pt x="1868665" y="1482013"/>
                    </a:lnTo>
                    <a:lnTo>
                      <a:pt x="1827237" y="1460119"/>
                    </a:lnTo>
                    <a:lnTo>
                      <a:pt x="1789823" y="1436522"/>
                    </a:lnTo>
                    <a:lnTo>
                      <a:pt x="1739722" y="1449412"/>
                    </a:lnTo>
                    <a:lnTo>
                      <a:pt x="1688566" y="1460550"/>
                    </a:lnTo>
                    <a:lnTo>
                      <a:pt x="1636522" y="1469974"/>
                    </a:lnTo>
                    <a:lnTo>
                      <a:pt x="1583766" y="1477683"/>
                    </a:lnTo>
                    <a:lnTo>
                      <a:pt x="1530451" y="1483715"/>
                    </a:lnTo>
                    <a:lnTo>
                      <a:pt x="1476781" y="1488071"/>
                    </a:lnTo>
                    <a:lnTo>
                      <a:pt x="1422895" y="1490789"/>
                    </a:lnTo>
                    <a:lnTo>
                      <a:pt x="1368983" y="1491881"/>
                    </a:lnTo>
                    <a:lnTo>
                      <a:pt x="1315199" y="1491361"/>
                    </a:lnTo>
                    <a:lnTo>
                      <a:pt x="1261732" y="1489252"/>
                    </a:lnTo>
                    <a:lnTo>
                      <a:pt x="1208747" y="1485582"/>
                    </a:lnTo>
                    <a:lnTo>
                      <a:pt x="1156411" y="1480362"/>
                    </a:lnTo>
                    <a:lnTo>
                      <a:pt x="1104900" y="1473619"/>
                    </a:lnTo>
                    <a:lnTo>
                      <a:pt x="1054379" y="1465364"/>
                    </a:lnTo>
                    <a:lnTo>
                      <a:pt x="1005027" y="1455623"/>
                    </a:lnTo>
                    <a:lnTo>
                      <a:pt x="957021" y="1444409"/>
                    </a:lnTo>
                    <a:lnTo>
                      <a:pt x="910513" y="1431734"/>
                    </a:lnTo>
                    <a:lnTo>
                      <a:pt x="865670" y="1417650"/>
                    </a:lnTo>
                    <a:lnTo>
                      <a:pt x="822693" y="1402143"/>
                    </a:lnTo>
                    <a:lnTo>
                      <a:pt x="781735" y="1385252"/>
                    </a:lnTo>
                    <a:lnTo>
                      <a:pt x="742962" y="1366989"/>
                    </a:lnTo>
                    <a:lnTo>
                      <a:pt x="706551" y="1347381"/>
                    </a:lnTo>
                    <a:lnTo>
                      <a:pt x="672668" y="1326438"/>
                    </a:lnTo>
                    <a:lnTo>
                      <a:pt x="641502" y="1304175"/>
                    </a:lnTo>
                    <a:lnTo>
                      <a:pt x="632663" y="1297203"/>
                    </a:lnTo>
                    <a:lnTo>
                      <a:pt x="568464" y="1298676"/>
                    </a:lnTo>
                    <a:lnTo>
                      <a:pt x="505917" y="1296238"/>
                    </a:lnTo>
                    <a:lnTo>
                      <a:pt x="445630" y="1290104"/>
                    </a:lnTo>
                    <a:lnTo>
                      <a:pt x="388239" y="1280528"/>
                    </a:lnTo>
                    <a:lnTo>
                      <a:pt x="334352" y="1267726"/>
                    </a:lnTo>
                    <a:lnTo>
                      <a:pt x="284619" y="1251915"/>
                    </a:lnTo>
                    <a:lnTo>
                      <a:pt x="239661" y="1233322"/>
                    </a:lnTo>
                    <a:lnTo>
                      <a:pt x="200075" y="1212189"/>
                    </a:lnTo>
                    <a:lnTo>
                      <a:pt x="166522" y="1188745"/>
                    </a:lnTo>
                    <a:lnTo>
                      <a:pt x="119951" y="1135786"/>
                    </a:lnTo>
                    <a:lnTo>
                      <a:pt x="105765" y="1068743"/>
                    </a:lnTo>
                    <a:lnTo>
                      <a:pt x="117576" y="1031557"/>
                    </a:lnTo>
                    <a:lnTo>
                      <a:pt x="143027" y="995972"/>
                    </a:lnTo>
                    <a:lnTo>
                      <a:pt x="181533" y="962825"/>
                    </a:lnTo>
                    <a:lnTo>
                      <a:pt x="232537" y="932916"/>
                    </a:lnTo>
                    <a:lnTo>
                      <a:pt x="175056" y="914577"/>
                    </a:lnTo>
                    <a:lnTo>
                      <a:pt x="125234" y="893089"/>
                    </a:lnTo>
                    <a:lnTo>
                      <a:pt x="83324" y="868908"/>
                    </a:lnTo>
                    <a:lnTo>
                      <a:pt x="49580" y="842505"/>
                    </a:lnTo>
                    <a:lnTo>
                      <a:pt x="7658" y="784885"/>
                    </a:lnTo>
                    <a:lnTo>
                      <a:pt x="0" y="754583"/>
                    </a:lnTo>
                    <a:lnTo>
                      <a:pt x="1562" y="723912"/>
                    </a:lnTo>
                    <a:lnTo>
                      <a:pt x="33362" y="663282"/>
                    </a:lnTo>
                    <a:lnTo>
                      <a:pt x="64122" y="634250"/>
                    </a:lnTo>
                    <a:lnTo>
                      <a:pt x="131076" y="593242"/>
                    </a:lnTo>
                    <a:lnTo>
                      <a:pt x="171399" y="575957"/>
                    </a:lnTo>
                    <a:lnTo>
                      <a:pt x="215633" y="561009"/>
                    </a:lnTo>
                    <a:lnTo>
                      <a:pt x="263321" y="548538"/>
                    </a:lnTo>
                    <a:lnTo>
                      <a:pt x="313969" y="538695"/>
                    </a:lnTo>
                    <a:lnTo>
                      <a:pt x="367093" y="531609"/>
                    </a:lnTo>
                    <a:lnTo>
                      <a:pt x="422224" y="527431"/>
                    </a:lnTo>
                    <a:lnTo>
                      <a:pt x="426173" y="522490"/>
                    </a:lnTo>
                    <a:close/>
                  </a:path>
                </a:pathLst>
              </a:custGeom>
              <a:ln w="6350">
                <a:solidFill>
                  <a:srgbClr val="FFC000"/>
                </a:solidFill>
              </a:ln>
            </p:spPr>
            <p:txBody>
              <a:bodyPr wrap="square" lIns="0" tIns="0" rIns="0" bIns="0" rtlCol="0"/>
              <a:lstStyle/>
              <a:p>
                <a:endParaRPr sz="1200"/>
              </a:p>
            </p:txBody>
          </p:sp>
          <p:sp>
            <p:nvSpPr>
              <p:cNvPr id="21" name="object 21"/>
              <p:cNvSpPr/>
              <p:nvPr/>
            </p:nvSpPr>
            <p:spPr>
              <a:xfrm>
                <a:off x="5795766" y="4791453"/>
                <a:ext cx="264795" cy="264795"/>
              </a:xfrm>
              <a:custGeom>
                <a:avLst/>
                <a:gdLst/>
                <a:ahLst/>
                <a:cxnLst/>
                <a:rect l="l" t="t" r="r" b="b"/>
                <a:pathLst>
                  <a:path w="264795" h="264795">
                    <a:moveTo>
                      <a:pt x="264236" y="132181"/>
                    </a:moveTo>
                    <a:lnTo>
                      <a:pt x="257505" y="173964"/>
                    </a:lnTo>
                    <a:lnTo>
                      <a:pt x="238747" y="210248"/>
                    </a:lnTo>
                    <a:lnTo>
                      <a:pt x="210146" y="238861"/>
                    </a:lnTo>
                    <a:lnTo>
                      <a:pt x="173875" y="257619"/>
                    </a:lnTo>
                    <a:lnTo>
                      <a:pt x="132118" y="264363"/>
                    </a:lnTo>
                    <a:lnTo>
                      <a:pt x="90360" y="257619"/>
                    </a:lnTo>
                    <a:lnTo>
                      <a:pt x="54089" y="238861"/>
                    </a:lnTo>
                    <a:lnTo>
                      <a:pt x="25488" y="210248"/>
                    </a:lnTo>
                    <a:lnTo>
                      <a:pt x="6743" y="173964"/>
                    </a:lnTo>
                    <a:lnTo>
                      <a:pt x="0" y="132181"/>
                    </a:lnTo>
                    <a:lnTo>
                      <a:pt x="6743" y="90398"/>
                    </a:lnTo>
                    <a:lnTo>
                      <a:pt x="25488" y="54114"/>
                    </a:lnTo>
                    <a:lnTo>
                      <a:pt x="54089" y="25501"/>
                    </a:lnTo>
                    <a:lnTo>
                      <a:pt x="90360" y="6743"/>
                    </a:lnTo>
                    <a:lnTo>
                      <a:pt x="132118" y="0"/>
                    </a:lnTo>
                    <a:lnTo>
                      <a:pt x="173875" y="6743"/>
                    </a:lnTo>
                    <a:lnTo>
                      <a:pt x="210146" y="25501"/>
                    </a:lnTo>
                    <a:lnTo>
                      <a:pt x="238747" y="54114"/>
                    </a:lnTo>
                    <a:lnTo>
                      <a:pt x="257505" y="90398"/>
                    </a:lnTo>
                    <a:lnTo>
                      <a:pt x="264236" y="132181"/>
                    </a:lnTo>
                    <a:close/>
                  </a:path>
                </a:pathLst>
              </a:custGeom>
              <a:ln w="6350">
                <a:solidFill>
                  <a:srgbClr val="FFC000"/>
                </a:solidFill>
              </a:ln>
            </p:spPr>
            <p:txBody>
              <a:bodyPr wrap="square" lIns="0" tIns="0" rIns="0" bIns="0" rtlCol="0"/>
              <a:lstStyle/>
              <a:p>
                <a:endParaRPr sz="1200"/>
              </a:p>
            </p:txBody>
          </p:sp>
          <p:sp>
            <p:nvSpPr>
              <p:cNvPr id="22" name="object 22"/>
              <p:cNvSpPr/>
              <p:nvPr/>
            </p:nvSpPr>
            <p:spPr>
              <a:xfrm>
                <a:off x="6128336" y="5958353"/>
                <a:ext cx="274955" cy="29845"/>
              </a:xfrm>
              <a:custGeom>
                <a:avLst/>
                <a:gdLst/>
                <a:ahLst/>
                <a:cxnLst/>
                <a:rect l="l" t="t" r="r" b="b"/>
                <a:pathLst>
                  <a:path w="274954" h="29845">
                    <a:moveTo>
                      <a:pt x="274574" y="29260"/>
                    </a:moveTo>
                    <a:lnTo>
                      <a:pt x="217182" y="29705"/>
                    </a:lnTo>
                    <a:lnTo>
                      <a:pt x="160413" y="26936"/>
                    </a:lnTo>
                    <a:lnTo>
                      <a:pt x="104876" y="21018"/>
                    </a:lnTo>
                    <a:lnTo>
                      <a:pt x="51206" y="12014"/>
                    </a:lnTo>
                    <a:lnTo>
                      <a:pt x="0" y="0"/>
                    </a:lnTo>
                  </a:path>
                </a:pathLst>
              </a:custGeom>
              <a:ln w="6350">
                <a:solidFill>
                  <a:srgbClr val="FFC000"/>
                </a:solidFill>
              </a:ln>
            </p:spPr>
            <p:txBody>
              <a:bodyPr wrap="square" lIns="0" tIns="0" rIns="0" bIns="0" rtlCol="0"/>
              <a:lstStyle/>
              <a:p>
                <a:endParaRPr sz="1200"/>
              </a:p>
            </p:txBody>
          </p:sp>
          <p:sp>
            <p:nvSpPr>
              <p:cNvPr id="23" name="object 23"/>
              <p:cNvSpPr/>
              <p:nvPr/>
            </p:nvSpPr>
            <p:spPr>
              <a:xfrm>
                <a:off x="6525042" y="6307856"/>
                <a:ext cx="120650" cy="14604"/>
              </a:xfrm>
              <a:custGeom>
                <a:avLst/>
                <a:gdLst/>
                <a:ahLst/>
                <a:cxnLst/>
                <a:rect l="l" t="t" r="r" b="b"/>
                <a:pathLst>
                  <a:path w="120650" h="14604">
                    <a:moveTo>
                      <a:pt x="120129" y="0"/>
                    </a:moveTo>
                    <a:lnTo>
                      <a:pt x="90893" y="4864"/>
                    </a:lnTo>
                    <a:lnTo>
                      <a:pt x="61061" y="8826"/>
                    </a:lnTo>
                    <a:lnTo>
                      <a:pt x="30733" y="11874"/>
                    </a:lnTo>
                    <a:lnTo>
                      <a:pt x="0" y="14008"/>
                    </a:lnTo>
                  </a:path>
                </a:pathLst>
              </a:custGeom>
              <a:ln w="6350">
                <a:solidFill>
                  <a:srgbClr val="FFC000"/>
                </a:solidFill>
              </a:ln>
            </p:spPr>
            <p:txBody>
              <a:bodyPr wrap="square" lIns="0" tIns="0" rIns="0" bIns="0" rtlCol="0"/>
              <a:lstStyle/>
              <a:p>
                <a:endParaRPr sz="1200"/>
              </a:p>
            </p:txBody>
          </p:sp>
          <p:sp>
            <p:nvSpPr>
              <p:cNvPr id="25" name="object 25"/>
              <p:cNvSpPr/>
              <p:nvPr/>
            </p:nvSpPr>
            <p:spPr>
              <a:xfrm>
                <a:off x="8989985" y="6302421"/>
                <a:ext cx="29209" cy="70485"/>
              </a:xfrm>
              <a:custGeom>
                <a:avLst/>
                <a:gdLst/>
                <a:ahLst/>
                <a:cxnLst/>
                <a:rect l="l" t="t" r="r" b="b"/>
                <a:pathLst>
                  <a:path w="29209" h="70485">
                    <a:moveTo>
                      <a:pt x="28905" y="0"/>
                    </a:moveTo>
                    <a:lnTo>
                      <a:pt x="24688" y="17767"/>
                    </a:lnTo>
                    <a:lnTo>
                      <a:pt x="18465" y="35407"/>
                    </a:lnTo>
                    <a:lnTo>
                      <a:pt x="10223" y="52857"/>
                    </a:lnTo>
                    <a:lnTo>
                      <a:pt x="0" y="70104"/>
                    </a:lnTo>
                  </a:path>
                </a:pathLst>
              </a:custGeom>
              <a:ln w="6350">
                <a:solidFill>
                  <a:srgbClr val="FFC000"/>
                </a:solidFill>
              </a:ln>
            </p:spPr>
            <p:txBody>
              <a:bodyPr wrap="square" lIns="0" tIns="0" rIns="0" bIns="0" rtlCol="0"/>
              <a:lstStyle/>
              <a:p>
                <a:endParaRPr sz="1200"/>
              </a:p>
            </p:txBody>
          </p:sp>
          <p:sp>
            <p:nvSpPr>
              <p:cNvPr id="28" name="object 28"/>
              <p:cNvSpPr/>
              <p:nvPr/>
            </p:nvSpPr>
            <p:spPr>
              <a:xfrm>
                <a:off x="10048308" y="5225711"/>
                <a:ext cx="8890" cy="46990"/>
              </a:xfrm>
              <a:custGeom>
                <a:avLst/>
                <a:gdLst/>
                <a:ahLst/>
                <a:cxnLst/>
                <a:rect l="l" t="t" r="r" b="b"/>
                <a:pathLst>
                  <a:path w="8890" h="46989">
                    <a:moveTo>
                      <a:pt x="0" y="0"/>
                    </a:moveTo>
                    <a:lnTo>
                      <a:pt x="3898" y="11518"/>
                    </a:lnTo>
                    <a:lnTo>
                      <a:pt x="6578" y="23101"/>
                    </a:lnTo>
                    <a:lnTo>
                      <a:pt x="8039" y="34734"/>
                    </a:lnTo>
                    <a:lnTo>
                      <a:pt x="8280" y="46393"/>
                    </a:lnTo>
                  </a:path>
                </a:pathLst>
              </a:custGeom>
              <a:ln w="6350">
                <a:solidFill>
                  <a:srgbClr val="FFC000"/>
                </a:solidFill>
              </a:ln>
            </p:spPr>
            <p:txBody>
              <a:bodyPr wrap="square" lIns="0" tIns="0" rIns="0" bIns="0" rtlCol="0"/>
              <a:lstStyle/>
              <a:p>
                <a:endParaRPr sz="1200"/>
              </a:p>
            </p:txBody>
          </p:sp>
          <p:sp>
            <p:nvSpPr>
              <p:cNvPr id="30" name="object 30"/>
              <p:cNvSpPr/>
              <p:nvPr/>
            </p:nvSpPr>
            <p:spPr>
              <a:xfrm>
                <a:off x="8294170" y="5148760"/>
                <a:ext cx="39370" cy="51435"/>
              </a:xfrm>
              <a:custGeom>
                <a:avLst/>
                <a:gdLst/>
                <a:ahLst/>
                <a:cxnLst/>
                <a:rect l="l" t="t" r="r" b="b"/>
                <a:pathLst>
                  <a:path w="39370" h="51435">
                    <a:moveTo>
                      <a:pt x="0" y="51028"/>
                    </a:moveTo>
                    <a:lnTo>
                      <a:pt x="7137" y="37871"/>
                    </a:lnTo>
                    <a:lnTo>
                      <a:pt x="16027" y="24955"/>
                    </a:lnTo>
                    <a:lnTo>
                      <a:pt x="26631" y="12319"/>
                    </a:lnTo>
                    <a:lnTo>
                      <a:pt x="38938" y="0"/>
                    </a:lnTo>
                  </a:path>
                </a:pathLst>
              </a:custGeom>
              <a:ln w="6350">
                <a:solidFill>
                  <a:srgbClr val="FFC000"/>
                </a:solidFill>
              </a:ln>
            </p:spPr>
            <p:txBody>
              <a:bodyPr wrap="square" lIns="0" tIns="0" rIns="0" bIns="0" rtlCol="0"/>
              <a:lstStyle/>
              <a:p>
                <a:endParaRPr sz="1200"/>
              </a:p>
            </p:txBody>
          </p:sp>
          <p:sp>
            <p:nvSpPr>
              <p:cNvPr id="31" name="object 31"/>
              <p:cNvSpPr/>
              <p:nvPr/>
            </p:nvSpPr>
            <p:spPr>
              <a:xfrm>
                <a:off x="7411736" y="5217119"/>
                <a:ext cx="140970" cy="49530"/>
              </a:xfrm>
              <a:custGeom>
                <a:avLst/>
                <a:gdLst/>
                <a:ahLst/>
                <a:cxnLst/>
                <a:rect l="l" t="t" r="r" b="b"/>
                <a:pathLst>
                  <a:path w="140970" h="49529">
                    <a:moveTo>
                      <a:pt x="0" y="0"/>
                    </a:moveTo>
                    <a:lnTo>
                      <a:pt x="37617" y="10883"/>
                    </a:lnTo>
                    <a:lnTo>
                      <a:pt x="73710" y="22783"/>
                    </a:lnTo>
                    <a:lnTo>
                      <a:pt x="108165" y="35674"/>
                    </a:lnTo>
                    <a:lnTo>
                      <a:pt x="140893" y="49504"/>
                    </a:lnTo>
                  </a:path>
                </a:pathLst>
              </a:custGeom>
              <a:ln w="6350">
                <a:solidFill>
                  <a:srgbClr val="FFC000"/>
                </a:solidFill>
              </a:ln>
            </p:spPr>
            <p:txBody>
              <a:bodyPr wrap="square" lIns="0" tIns="0" rIns="0" bIns="0" rtlCol="0"/>
              <a:lstStyle/>
              <a:p>
                <a:endParaRPr sz="1200"/>
              </a:p>
            </p:txBody>
          </p:sp>
          <p:sp>
            <p:nvSpPr>
              <p:cNvPr id="32" name="object 32"/>
              <p:cNvSpPr/>
              <p:nvPr/>
            </p:nvSpPr>
            <p:spPr>
              <a:xfrm>
                <a:off x="6316976" y="5554121"/>
                <a:ext cx="24765" cy="52705"/>
              </a:xfrm>
              <a:custGeom>
                <a:avLst/>
                <a:gdLst/>
                <a:ahLst/>
                <a:cxnLst/>
                <a:rect l="l" t="t" r="r" b="b"/>
                <a:pathLst>
                  <a:path w="24764" h="52704">
                    <a:moveTo>
                      <a:pt x="24587" y="52082"/>
                    </a:moveTo>
                    <a:lnTo>
                      <a:pt x="16763" y="39230"/>
                    </a:lnTo>
                    <a:lnTo>
                      <a:pt x="10058" y="26263"/>
                    </a:lnTo>
                    <a:lnTo>
                      <a:pt x="4470" y="13182"/>
                    </a:lnTo>
                    <a:lnTo>
                      <a:pt x="0" y="0"/>
                    </a:lnTo>
                  </a:path>
                </a:pathLst>
              </a:custGeom>
              <a:ln w="6350">
                <a:solidFill>
                  <a:srgbClr val="FFC000"/>
                </a:solidFill>
              </a:ln>
            </p:spPr>
            <p:txBody>
              <a:bodyPr wrap="square" lIns="0" tIns="0" rIns="0" bIns="0" rtlCol="0"/>
              <a:lstStyle/>
              <a:p>
                <a:endParaRPr sz="1200"/>
              </a:p>
            </p:txBody>
          </p:sp>
        </p:grpSp>
        <p:grpSp>
          <p:nvGrpSpPr>
            <p:cNvPr id="33" name="object 33"/>
            <p:cNvGrpSpPr/>
            <p:nvPr/>
          </p:nvGrpSpPr>
          <p:grpSpPr>
            <a:xfrm>
              <a:off x="4262628" y="4248911"/>
              <a:ext cx="906780" cy="436245"/>
              <a:chOff x="4262628" y="4248911"/>
              <a:chExt cx="906780" cy="436245"/>
            </a:xfrm>
          </p:grpSpPr>
          <p:pic>
            <p:nvPicPr>
              <p:cNvPr id="34" name="object 34"/>
              <p:cNvPicPr/>
              <p:nvPr/>
            </p:nvPicPr>
            <p:blipFill>
              <a:blip r:embed="rId5" cstate="print"/>
              <a:stretch>
                <a:fillRect/>
              </a:stretch>
            </p:blipFill>
            <p:spPr>
              <a:xfrm>
                <a:off x="4262628" y="4248911"/>
                <a:ext cx="94487" cy="94487"/>
              </a:xfrm>
              <a:prstGeom prst="rect">
                <a:avLst/>
              </a:prstGeom>
            </p:spPr>
          </p:pic>
          <p:pic>
            <p:nvPicPr>
              <p:cNvPr id="35" name="object 35"/>
              <p:cNvPicPr/>
              <p:nvPr/>
            </p:nvPicPr>
            <p:blipFill>
              <a:blip r:embed="rId6" cstate="print"/>
              <a:stretch>
                <a:fillRect/>
              </a:stretch>
            </p:blipFill>
            <p:spPr>
              <a:xfrm>
                <a:off x="4986528" y="4501895"/>
                <a:ext cx="182879" cy="182879"/>
              </a:xfrm>
              <a:prstGeom prst="rect">
                <a:avLst/>
              </a:prstGeom>
            </p:spPr>
          </p:pic>
        </p:grpSp>
        <p:sp>
          <p:nvSpPr>
            <p:cNvPr id="36" name="object 36"/>
            <p:cNvSpPr txBox="1"/>
            <p:nvPr/>
          </p:nvSpPr>
          <p:spPr>
            <a:xfrm>
              <a:off x="6467602" y="5313785"/>
              <a:ext cx="2232025" cy="370230"/>
            </a:xfrm>
            <a:prstGeom prst="rect">
              <a:avLst/>
            </a:prstGeom>
          </p:spPr>
          <p:txBody>
            <a:bodyPr vert="horz" wrap="square" lIns="0" tIns="9525" rIns="0" bIns="0" rtlCol="0">
              <a:spAutoFit/>
            </a:bodyPr>
            <a:lstStyle/>
            <a:p>
              <a:pPr marL="12700" marR="5080" indent="123189">
                <a:lnSpc>
                  <a:spcPct val="100800"/>
                </a:lnSpc>
                <a:spcBef>
                  <a:spcPts val="75"/>
                </a:spcBef>
              </a:pPr>
              <a:r>
                <a:rPr lang="el" sz="1200" spc="-35">
                  <a:cs typeface="Calibri"/>
                </a:rPr>
                <a:t>Το υλικό προσφέρει ισχυρότερη απομόνωση.</a:t>
              </a:r>
              <a:endParaRPr sz="1200">
                <a:cs typeface="Calibri"/>
              </a:endParaRPr>
            </a:p>
          </p:txBody>
        </p:sp>
      </p:grpSp>
      <p:pic>
        <p:nvPicPr>
          <p:cNvPr id="45" name="Picture 44">
            <a:extLst>
              <a:ext uri="{FF2B5EF4-FFF2-40B4-BE49-F238E27FC236}">
                <a16:creationId xmlns:a16="http://schemas.microsoft.com/office/drawing/2014/main" id="{EF9E258C-CEBA-DB6B-76A8-A34AF981A715}"/>
              </a:ext>
            </a:extLst>
          </p:cNvPr>
          <p:cNvPicPr>
            <a:picLocks noChangeAspect="1"/>
          </p:cNvPicPr>
          <p:nvPr/>
        </p:nvPicPr>
        <p:blipFill>
          <a:blip r:embed="rId7"/>
          <a:stretch>
            <a:fillRect/>
          </a:stretch>
        </p:blipFill>
        <p:spPr>
          <a:xfrm>
            <a:off x="7549377" y="6167336"/>
            <a:ext cx="1530000" cy="6120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prstGeom prst="rect">
            <a:avLst/>
          </a:prstGeom>
        </p:spPr>
        <p:txBody>
          <a:bodyPr vert="horz" wrap="square" lIns="0" tIns="13335" rIns="0" bIns="0" rtlCol="0">
            <a:spAutoFit/>
          </a:bodyPr>
          <a:lstStyle/>
          <a:p>
            <a:pPr marL="12700">
              <a:lnSpc>
                <a:spcPct val="100000"/>
              </a:lnSpc>
              <a:spcBef>
                <a:spcPts val="105"/>
              </a:spcBef>
            </a:pPr>
            <a:r>
              <a:rPr lang="el"/>
              <a:t>Τι μπορούν να προσφέρουν οι μονάδες ασφαλείας υλικού;</a:t>
            </a:r>
          </a:p>
        </p:txBody>
      </p:sp>
      <p:sp>
        <p:nvSpPr>
          <p:cNvPr id="6" name="Content Placeholder 5">
            <a:extLst>
              <a:ext uri="{FF2B5EF4-FFF2-40B4-BE49-F238E27FC236}">
                <a16:creationId xmlns:a16="http://schemas.microsoft.com/office/drawing/2014/main" id="{BC19C1D3-3DD2-3CAE-4779-3667AC666278}"/>
              </a:ext>
            </a:extLst>
          </p:cNvPr>
          <p:cNvSpPr>
            <a:spLocks noGrp="1"/>
          </p:cNvSpPr>
          <p:nvPr>
            <p:ph sz="quarter" idx="17"/>
          </p:nvPr>
        </p:nvSpPr>
        <p:spPr/>
        <p:txBody>
          <a:bodyPr/>
          <a:lstStyle/>
          <a:p>
            <a:pPr marL="298450" indent="-285750">
              <a:lnSpc>
                <a:spcPct val="100000"/>
              </a:lnSpc>
              <a:spcBef>
                <a:spcPts val="95"/>
              </a:spcBef>
              <a:tabLst>
                <a:tab pos="240029" algn="l"/>
              </a:tabLst>
            </a:pPr>
            <a:r>
              <a:rPr lang="el" sz="1400" spc="-10" dirty="0">
                <a:cs typeface="Calibri"/>
              </a:rPr>
              <a:t>Δημιουργ</a:t>
            </a:r>
            <a:r>
              <a:rPr lang="el-GR" spc="-10" dirty="0">
                <a:cs typeface="Calibri"/>
              </a:rPr>
              <a:t>ία</a:t>
            </a:r>
            <a:r>
              <a:rPr lang="el" sz="1400" spc="-10" dirty="0">
                <a:cs typeface="Calibri"/>
              </a:rPr>
              <a:t> ρίζα εμπιστοσύνης</a:t>
            </a:r>
            <a:endParaRPr lang="en-US" sz="1400" dirty="0">
              <a:cs typeface="Calibri"/>
            </a:endParaRPr>
          </a:p>
          <a:p>
            <a:pPr>
              <a:lnSpc>
                <a:spcPct val="100000"/>
              </a:lnSpc>
              <a:spcBef>
                <a:spcPts val="1140"/>
              </a:spcBef>
            </a:pPr>
            <a:endParaRPr lang="en-US" sz="1400" dirty="0">
              <a:cs typeface="Calibri"/>
            </a:endParaRPr>
          </a:p>
          <a:p>
            <a:pPr marL="298450" indent="-285750">
              <a:lnSpc>
                <a:spcPct val="100000"/>
              </a:lnSpc>
              <a:spcBef>
                <a:spcPts val="5"/>
              </a:spcBef>
              <a:tabLst>
                <a:tab pos="240029" algn="l"/>
              </a:tabLst>
            </a:pPr>
            <a:r>
              <a:rPr lang="el" sz="1400" dirty="0">
                <a:cs typeface="Calibri"/>
              </a:rPr>
              <a:t>Σύνδεση δεδομένων και εφαρμογών με τη συσκευή υλικού</a:t>
            </a:r>
            <a:endParaRPr lang="en-US" sz="1400" dirty="0">
              <a:cs typeface="Calibri"/>
            </a:endParaRPr>
          </a:p>
          <a:p>
            <a:pPr>
              <a:lnSpc>
                <a:spcPct val="100000"/>
              </a:lnSpc>
              <a:spcBef>
                <a:spcPts val="1245"/>
              </a:spcBef>
            </a:pPr>
            <a:endParaRPr lang="en-US" sz="1400" dirty="0">
              <a:cs typeface="Calibri"/>
            </a:endParaRPr>
          </a:p>
          <a:p>
            <a:pPr marL="298450" indent="-285750">
              <a:lnSpc>
                <a:spcPct val="100000"/>
              </a:lnSpc>
              <a:tabLst>
                <a:tab pos="240029" algn="l"/>
              </a:tabLst>
            </a:pPr>
            <a:r>
              <a:rPr lang="el" sz="1400" spc="-30" dirty="0">
                <a:cs typeface="Calibri"/>
              </a:rPr>
              <a:t>Προσφέρει ισχυρότερη απομόνωση</a:t>
            </a:r>
            <a:endParaRPr lang="en-US" sz="1400" dirty="0">
              <a:cs typeface="Calibri"/>
            </a:endParaRPr>
          </a:p>
          <a:p>
            <a:pPr>
              <a:lnSpc>
                <a:spcPct val="100000"/>
              </a:lnSpc>
              <a:spcBef>
                <a:spcPts val="1145"/>
              </a:spcBef>
            </a:pPr>
            <a:endParaRPr lang="en-US" sz="1400" dirty="0">
              <a:cs typeface="Calibri"/>
            </a:endParaRPr>
          </a:p>
          <a:p>
            <a:pPr marL="298450" indent="-285750">
              <a:lnSpc>
                <a:spcPct val="100000"/>
              </a:lnSpc>
              <a:tabLst>
                <a:tab pos="240029" algn="l"/>
              </a:tabLst>
            </a:pPr>
            <a:r>
              <a:rPr lang="el" sz="1400" spc="-10" dirty="0">
                <a:cs typeface="Calibri"/>
              </a:rPr>
              <a:t>Αποτελεσματικότερη</a:t>
            </a:r>
            <a:endParaRPr lang="en-US" sz="1400" dirty="0">
              <a:cs typeface="Calibri"/>
            </a:endParaRPr>
          </a:p>
          <a:p>
            <a:endParaRPr lang="en-US" dirty="0"/>
          </a:p>
        </p:txBody>
      </p:sp>
      <p:sp>
        <p:nvSpPr>
          <p:cNvPr id="4" name="object 4"/>
          <p:cNvSpPr txBox="1">
            <a:spLocks noGrp="1"/>
          </p:cNvSpPr>
          <p:nvPr>
            <p:ph type="sldNum" sz="quarter" idx="4"/>
          </p:nvPr>
        </p:nvSpPr>
        <p:spPr>
          <a:prstGeom prst="rect">
            <a:avLst/>
          </a:prstGeom>
        </p:spPr>
        <p:txBody>
          <a:bodyPr vert="horz" wrap="square" lIns="0" tIns="0" rIns="0" bIns="0" rtlCol="0">
            <a:spAutoFit/>
          </a:bodyPr>
          <a:lstStyle/>
          <a:p>
            <a:pPr marL="38100">
              <a:lnSpc>
                <a:spcPts val="1240"/>
              </a:lnSpc>
            </a:pPr>
            <a:fld id="{81D60167-4931-47E6-BA6A-407CBD079E47}" type="slidenum">
              <a:rPr spc="-25" dirty="0"/>
              <a:t>17</a:t>
            </a:fld>
            <a:endParaRPr spc="-25"/>
          </a:p>
        </p:txBody>
      </p:sp>
      <p:pic>
        <p:nvPicPr>
          <p:cNvPr id="9" name="Picture 8">
            <a:extLst>
              <a:ext uri="{FF2B5EF4-FFF2-40B4-BE49-F238E27FC236}">
                <a16:creationId xmlns:a16="http://schemas.microsoft.com/office/drawing/2014/main" id="{F819BC8C-2A78-B62F-963F-9D23587327FE}"/>
              </a:ext>
            </a:extLst>
          </p:cNvPr>
          <p:cNvPicPr>
            <a:picLocks noChangeAspect="1"/>
          </p:cNvPicPr>
          <p:nvPr/>
        </p:nvPicPr>
        <p:blipFill>
          <a:blip r:embed="rId2"/>
          <a:stretch>
            <a:fillRect/>
          </a:stretch>
        </p:blipFill>
        <p:spPr>
          <a:xfrm>
            <a:off x="7549377" y="6167336"/>
            <a:ext cx="1530000" cy="6120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prstGeom prst="rect">
            <a:avLst/>
          </a:prstGeom>
        </p:spPr>
        <p:txBody>
          <a:bodyPr vert="horz" wrap="square" lIns="0" tIns="13335" rIns="0" bIns="0" rtlCol="0">
            <a:spAutoFit/>
          </a:bodyPr>
          <a:lstStyle/>
          <a:p>
            <a:pPr marL="12700">
              <a:lnSpc>
                <a:spcPct val="100000"/>
              </a:lnSpc>
              <a:spcBef>
                <a:spcPts val="105"/>
              </a:spcBef>
            </a:pPr>
            <a:r>
              <a:rPr lang="el"/>
              <a:t>Ασφαλείς επεξεργαστές</a:t>
            </a:r>
          </a:p>
        </p:txBody>
      </p:sp>
      <p:sp>
        <p:nvSpPr>
          <p:cNvPr id="14" name="Content Placeholder 13">
            <a:extLst>
              <a:ext uri="{FF2B5EF4-FFF2-40B4-BE49-F238E27FC236}">
                <a16:creationId xmlns:a16="http://schemas.microsoft.com/office/drawing/2014/main" id="{B0CAD0E3-FBF1-7BDA-AABC-852738CAB160}"/>
              </a:ext>
            </a:extLst>
          </p:cNvPr>
          <p:cNvSpPr>
            <a:spLocks noGrp="1"/>
          </p:cNvSpPr>
          <p:nvPr>
            <p:ph sz="quarter" idx="17"/>
          </p:nvPr>
        </p:nvSpPr>
        <p:spPr>
          <a:xfrm>
            <a:off x="652222" y="5113755"/>
            <a:ext cx="6732236" cy="853562"/>
          </a:xfrm>
        </p:spPr>
        <p:txBody>
          <a:bodyPr/>
          <a:lstStyle/>
          <a:p>
            <a:pPr marL="0" indent="0">
              <a:buNone/>
            </a:pPr>
            <a:r>
              <a:rPr lang="el" sz="1400" i="1" spc="-10" dirty="0">
                <a:solidFill>
                  <a:srgbClr val="7E7E7E"/>
                </a:solidFill>
                <a:cs typeface="Arial"/>
              </a:rPr>
              <a:t>Εισαγωγή στην Ασφάλεια για φοιτητές Αρχιτεκτονικής Υπολογιστών. Adam Hastings, Mohammed Tarek, Simha Sethumadhavan. https://</a:t>
            </a:r>
            <a:r>
              <a:rPr lang="el" sz="1400" i="1" u="sng" spc="-10" dirty="0">
                <a:solidFill>
                  <a:srgbClr val="0562C1"/>
                </a:solidFill>
                <a:uFill>
                  <a:solidFill>
                    <a:srgbClr val="0562C1"/>
                  </a:solidFill>
                </a:uFill>
                <a:cs typeface="Arial"/>
                <a:hlinkClick r:id="rId2"/>
              </a:rPr>
              <a:t> www.cs.columbia.edu/~simha/ch1_supplement.pdf</a:t>
            </a:r>
            <a:endParaRPr lang="en-US" sz="1400" dirty="0">
              <a:cs typeface="Arial"/>
            </a:endParaRPr>
          </a:p>
          <a:p>
            <a:pPr marL="0" indent="0">
              <a:buNone/>
            </a:pPr>
            <a:endParaRPr lang="en-US" dirty="0"/>
          </a:p>
        </p:txBody>
      </p:sp>
      <p:sp>
        <p:nvSpPr>
          <p:cNvPr id="3" name="object 3"/>
          <p:cNvSpPr txBox="1"/>
          <p:nvPr/>
        </p:nvSpPr>
        <p:spPr>
          <a:xfrm>
            <a:off x="11066906" y="6393179"/>
            <a:ext cx="199390" cy="239395"/>
          </a:xfrm>
          <a:prstGeom prst="rect">
            <a:avLst/>
          </a:prstGeom>
        </p:spPr>
        <p:txBody>
          <a:bodyPr vert="horz" wrap="square" lIns="0" tIns="12700" rIns="0" bIns="0" rtlCol="0">
            <a:spAutoFit/>
          </a:bodyPr>
          <a:lstStyle/>
          <a:p>
            <a:pPr marL="12700">
              <a:lnSpc>
                <a:spcPct val="100000"/>
              </a:lnSpc>
              <a:spcBef>
                <a:spcPts val="100"/>
              </a:spcBef>
            </a:pPr>
            <a:r>
              <a:rPr lang="el" sz="1400" spc="-25">
                <a:solidFill>
                  <a:srgbClr val="3A3838"/>
                </a:solidFill>
                <a:latin typeface="Calibri"/>
                <a:cs typeface="Calibri"/>
              </a:rPr>
              <a:t>19</a:t>
            </a:r>
            <a:endParaRPr sz="1400">
              <a:latin typeface="Calibri"/>
              <a:cs typeface="Calibri"/>
            </a:endParaRPr>
          </a:p>
        </p:txBody>
      </p:sp>
      <p:grpSp>
        <p:nvGrpSpPr>
          <p:cNvPr id="4" name="object 4"/>
          <p:cNvGrpSpPr/>
          <p:nvPr/>
        </p:nvGrpSpPr>
        <p:grpSpPr>
          <a:xfrm>
            <a:off x="796322" y="1962199"/>
            <a:ext cx="6015383" cy="3051762"/>
            <a:chOff x="1591055" y="1737359"/>
            <a:chExt cx="8754110" cy="4441190"/>
          </a:xfrm>
        </p:grpSpPr>
        <p:pic>
          <p:nvPicPr>
            <p:cNvPr id="5" name="object 5"/>
            <p:cNvPicPr/>
            <p:nvPr/>
          </p:nvPicPr>
          <p:blipFill>
            <a:blip r:embed="rId3" cstate="print"/>
            <a:stretch>
              <a:fillRect/>
            </a:stretch>
          </p:blipFill>
          <p:spPr>
            <a:xfrm>
              <a:off x="1591055" y="1737359"/>
              <a:ext cx="8753855" cy="4440935"/>
            </a:xfrm>
            <a:prstGeom prst="rect">
              <a:avLst/>
            </a:prstGeom>
          </p:spPr>
        </p:pic>
        <p:sp>
          <p:nvSpPr>
            <p:cNvPr id="6" name="object 6"/>
            <p:cNvSpPr/>
            <p:nvPr/>
          </p:nvSpPr>
          <p:spPr>
            <a:xfrm>
              <a:off x="5259327" y="3820667"/>
              <a:ext cx="1240790" cy="624840"/>
            </a:xfrm>
            <a:custGeom>
              <a:avLst/>
              <a:gdLst/>
              <a:ahLst/>
              <a:cxnLst/>
              <a:rect l="l" t="t" r="r" b="b"/>
              <a:pathLst>
                <a:path w="1240789" h="624839">
                  <a:moveTo>
                    <a:pt x="1185875" y="0"/>
                  </a:moveTo>
                  <a:lnTo>
                    <a:pt x="54330" y="0"/>
                  </a:lnTo>
                  <a:lnTo>
                    <a:pt x="33185" y="4279"/>
                  </a:lnTo>
                  <a:lnTo>
                    <a:pt x="15913" y="15938"/>
                  </a:lnTo>
                  <a:lnTo>
                    <a:pt x="4267" y="33223"/>
                  </a:lnTo>
                  <a:lnTo>
                    <a:pt x="0" y="54394"/>
                  </a:lnTo>
                  <a:lnTo>
                    <a:pt x="0" y="570014"/>
                  </a:lnTo>
                  <a:lnTo>
                    <a:pt x="4267" y="591184"/>
                  </a:lnTo>
                  <a:lnTo>
                    <a:pt x="15913" y="608482"/>
                  </a:lnTo>
                  <a:lnTo>
                    <a:pt x="33185" y="620140"/>
                  </a:lnTo>
                  <a:lnTo>
                    <a:pt x="54330" y="624408"/>
                  </a:lnTo>
                  <a:lnTo>
                    <a:pt x="1185875" y="624408"/>
                  </a:lnTo>
                  <a:lnTo>
                    <a:pt x="1207020" y="620140"/>
                  </a:lnTo>
                  <a:lnTo>
                    <a:pt x="1224292" y="608482"/>
                  </a:lnTo>
                  <a:lnTo>
                    <a:pt x="1235938" y="591184"/>
                  </a:lnTo>
                  <a:lnTo>
                    <a:pt x="1240205" y="570014"/>
                  </a:lnTo>
                  <a:lnTo>
                    <a:pt x="1240205" y="54394"/>
                  </a:lnTo>
                  <a:lnTo>
                    <a:pt x="1235938" y="33223"/>
                  </a:lnTo>
                  <a:lnTo>
                    <a:pt x="1224292" y="15938"/>
                  </a:lnTo>
                  <a:lnTo>
                    <a:pt x="1207020" y="4279"/>
                  </a:lnTo>
                  <a:lnTo>
                    <a:pt x="1185875" y="0"/>
                  </a:lnTo>
                  <a:close/>
                </a:path>
              </a:pathLst>
            </a:custGeom>
            <a:solidFill>
              <a:srgbClr val="FFE699">
                <a:alpha val="19999"/>
              </a:srgbClr>
            </a:solidFill>
          </p:spPr>
          <p:txBody>
            <a:bodyPr wrap="square" lIns="0" tIns="0" rIns="0" bIns="0" rtlCol="0"/>
            <a:lstStyle/>
            <a:p>
              <a:endParaRPr/>
            </a:p>
          </p:txBody>
        </p:sp>
        <p:sp>
          <p:nvSpPr>
            <p:cNvPr id="7" name="object 7"/>
            <p:cNvSpPr/>
            <p:nvPr/>
          </p:nvSpPr>
          <p:spPr>
            <a:xfrm>
              <a:off x="5260085" y="3821433"/>
              <a:ext cx="1240790" cy="624840"/>
            </a:xfrm>
            <a:custGeom>
              <a:avLst/>
              <a:gdLst/>
              <a:ahLst/>
              <a:cxnLst/>
              <a:rect l="l" t="t" r="r" b="b"/>
              <a:pathLst>
                <a:path w="1240789" h="624839">
                  <a:moveTo>
                    <a:pt x="0" y="54394"/>
                  </a:moveTo>
                  <a:lnTo>
                    <a:pt x="4267" y="33223"/>
                  </a:lnTo>
                  <a:lnTo>
                    <a:pt x="15913" y="15925"/>
                  </a:lnTo>
                  <a:lnTo>
                    <a:pt x="33185" y="4267"/>
                  </a:lnTo>
                  <a:lnTo>
                    <a:pt x="54330" y="0"/>
                  </a:lnTo>
                  <a:lnTo>
                    <a:pt x="1185875" y="0"/>
                  </a:lnTo>
                  <a:lnTo>
                    <a:pt x="1207033" y="4267"/>
                  </a:lnTo>
                  <a:lnTo>
                    <a:pt x="1224292" y="15925"/>
                  </a:lnTo>
                  <a:lnTo>
                    <a:pt x="1235938" y="33223"/>
                  </a:lnTo>
                  <a:lnTo>
                    <a:pt x="1240218" y="54394"/>
                  </a:lnTo>
                  <a:lnTo>
                    <a:pt x="1240218" y="570014"/>
                  </a:lnTo>
                  <a:lnTo>
                    <a:pt x="1235938" y="591184"/>
                  </a:lnTo>
                  <a:lnTo>
                    <a:pt x="1224292" y="608469"/>
                  </a:lnTo>
                  <a:lnTo>
                    <a:pt x="1207033" y="620128"/>
                  </a:lnTo>
                  <a:lnTo>
                    <a:pt x="1185875" y="624408"/>
                  </a:lnTo>
                  <a:lnTo>
                    <a:pt x="54330" y="624408"/>
                  </a:lnTo>
                  <a:lnTo>
                    <a:pt x="33185" y="620128"/>
                  </a:lnTo>
                  <a:lnTo>
                    <a:pt x="15913" y="608469"/>
                  </a:lnTo>
                  <a:lnTo>
                    <a:pt x="4267" y="591184"/>
                  </a:lnTo>
                  <a:lnTo>
                    <a:pt x="0" y="570014"/>
                  </a:lnTo>
                  <a:lnTo>
                    <a:pt x="0" y="54394"/>
                  </a:lnTo>
                  <a:close/>
                </a:path>
              </a:pathLst>
            </a:custGeom>
            <a:ln w="25400">
              <a:solidFill>
                <a:srgbClr val="FFC000"/>
              </a:solidFill>
            </a:ln>
          </p:spPr>
          <p:txBody>
            <a:bodyPr wrap="square" lIns="0" tIns="0" rIns="0" bIns="0" rtlCol="0"/>
            <a:lstStyle/>
            <a:p>
              <a:endParaRPr/>
            </a:p>
          </p:txBody>
        </p:sp>
        <p:sp>
          <p:nvSpPr>
            <p:cNvPr id="8" name="object 8"/>
            <p:cNvSpPr/>
            <p:nvPr/>
          </p:nvSpPr>
          <p:spPr>
            <a:xfrm>
              <a:off x="5199882" y="2503931"/>
              <a:ext cx="1080135" cy="870585"/>
            </a:xfrm>
            <a:custGeom>
              <a:avLst/>
              <a:gdLst/>
              <a:ahLst/>
              <a:cxnLst/>
              <a:rect l="l" t="t" r="r" b="b"/>
              <a:pathLst>
                <a:path w="1080135" h="870585">
                  <a:moveTo>
                    <a:pt x="1004366" y="0"/>
                  </a:moveTo>
                  <a:lnTo>
                    <a:pt x="75730" y="0"/>
                  </a:lnTo>
                  <a:lnTo>
                    <a:pt x="46253" y="5956"/>
                  </a:lnTo>
                  <a:lnTo>
                    <a:pt x="22186" y="22199"/>
                  </a:lnTo>
                  <a:lnTo>
                    <a:pt x="5956" y="46304"/>
                  </a:lnTo>
                  <a:lnTo>
                    <a:pt x="0" y="75806"/>
                  </a:lnTo>
                  <a:lnTo>
                    <a:pt x="0" y="794397"/>
                  </a:lnTo>
                  <a:lnTo>
                    <a:pt x="5956" y="823899"/>
                  </a:lnTo>
                  <a:lnTo>
                    <a:pt x="22186" y="848004"/>
                  </a:lnTo>
                  <a:lnTo>
                    <a:pt x="46253" y="864247"/>
                  </a:lnTo>
                  <a:lnTo>
                    <a:pt x="75730" y="870204"/>
                  </a:lnTo>
                  <a:lnTo>
                    <a:pt x="1004366" y="870204"/>
                  </a:lnTo>
                  <a:lnTo>
                    <a:pt x="1033843" y="864247"/>
                  </a:lnTo>
                  <a:lnTo>
                    <a:pt x="1057910" y="848004"/>
                  </a:lnTo>
                  <a:lnTo>
                    <a:pt x="1074140" y="823899"/>
                  </a:lnTo>
                  <a:lnTo>
                    <a:pt x="1080096" y="794397"/>
                  </a:lnTo>
                  <a:lnTo>
                    <a:pt x="1080096" y="75806"/>
                  </a:lnTo>
                  <a:lnTo>
                    <a:pt x="1074140" y="46304"/>
                  </a:lnTo>
                  <a:lnTo>
                    <a:pt x="1057910" y="22199"/>
                  </a:lnTo>
                  <a:lnTo>
                    <a:pt x="1033843" y="5956"/>
                  </a:lnTo>
                  <a:lnTo>
                    <a:pt x="1004366" y="0"/>
                  </a:lnTo>
                  <a:close/>
                </a:path>
              </a:pathLst>
            </a:custGeom>
            <a:solidFill>
              <a:srgbClr val="FFE699">
                <a:alpha val="19999"/>
              </a:srgbClr>
            </a:solidFill>
          </p:spPr>
          <p:txBody>
            <a:bodyPr wrap="square" lIns="0" tIns="0" rIns="0" bIns="0" rtlCol="0"/>
            <a:lstStyle/>
            <a:p>
              <a:endParaRPr/>
            </a:p>
          </p:txBody>
        </p:sp>
        <p:sp>
          <p:nvSpPr>
            <p:cNvPr id="9" name="object 9"/>
            <p:cNvSpPr/>
            <p:nvPr/>
          </p:nvSpPr>
          <p:spPr>
            <a:xfrm>
              <a:off x="5200650" y="2504700"/>
              <a:ext cx="1080135" cy="870585"/>
            </a:xfrm>
            <a:custGeom>
              <a:avLst/>
              <a:gdLst/>
              <a:ahLst/>
              <a:cxnLst/>
              <a:rect l="l" t="t" r="r" b="b"/>
              <a:pathLst>
                <a:path w="1080135" h="870585">
                  <a:moveTo>
                    <a:pt x="0" y="75806"/>
                  </a:moveTo>
                  <a:lnTo>
                    <a:pt x="5956" y="46291"/>
                  </a:lnTo>
                  <a:lnTo>
                    <a:pt x="22174" y="22199"/>
                  </a:lnTo>
                  <a:lnTo>
                    <a:pt x="46253" y="5956"/>
                  </a:lnTo>
                  <a:lnTo>
                    <a:pt x="75730" y="0"/>
                  </a:lnTo>
                  <a:lnTo>
                    <a:pt x="1004366" y="0"/>
                  </a:lnTo>
                  <a:lnTo>
                    <a:pt x="1033843" y="5956"/>
                  </a:lnTo>
                  <a:lnTo>
                    <a:pt x="1057910" y="22199"/>
                  </a:lnTo>
                  <a:lnTo>
                    <a:pt x="1074140" y="46291"/>
                  </a:lnTo>
                  <a:lnTo>
                    <a:pt x="1080084" y="75806"/>
                  </a:lnTo>
                  <a:lnTo>
                    <a:pt x="1080084" y="794385"/>
                  </a:lnTo>
                  <a:lnTo>
                    <a:pt x="1074140" y="823899"/>
                  </a:lnTo>
                  <a:lnTo>
                    <a:pt x="1057910" y="847991"/>
                  </a:lnTo>
                  <a:lnTo>
                    <a:pt x="1033843" y="864235"/>
                  </a:lnTo>
                  <a:lnTo>
                    <a:pt x="1004366" y="870204"/>
                  </a:lnTo>
                  <a:lnTo>
                    <a:pt x="75730" y="870204"/>
                  </a:lnTo>
                  <a:lnTo>
                    <a:pt x="46253" y="864235"/>
                  </a:lnTo>
                  <a:lnTo>
                    <a:pt x="22174" y="847991"/>
                  </a:lnTo>
                  <a:lnTo>
                    <a:pt x="5956" y="823899"/>
                  </a:lnTo>
                  <a:lnTo>
                    <a:pt x="0" y="794385"/>
                  </a:lnTo>
                  <a:lnTo>
                    <a:pt x="0" y="75806"/>
                  </a:lnTo>
                  <a:close/>
                </a:path>
              </a:pathLst>
            </a:custGeom>
            <a:ln w="25399">
              <a:solidFill>
                <a:srgbClr val="FFC000"/>
              </a:solidFill>
            </a:ln>
          </p:spPr>
          <p:txBody>
            <a:bodyPr wrap="square" lIns="0" tIns="0" rIns="0" bIns="0" rtlCol="0"/>
            <a:lstStyle/>
            <a:p>
              <a:endParaRPr/>
            </a:p>
          </p:txBody>
        </p:sp>
        <p:sp>
          <p:nvSpPr>
            <p:cNvPr id="10" name="object 10"/>
            <p:cNvSpPr/>
            <p:nvPr/>
          </p:nvSpPr>
          <p:spPr>
            <a:xfrm>
              <a:off x="7289288" y="4125467"/>
              <a:ext cx="1240790" cy="1539240"/>
            </a:xfrm>
            <a:custGeom>
              <a:avLst/>
              <a:gdLst/>
              <a:ahLst/>
              <a:cxnLst/>
              <a:rect l="l" t="t" r="r" b="b"/>
              <a:pathLst>
                <a:path w="1240790" h="1539239">
                  <a:moveTo>
                    <a:pt x="1132166" y="0"/>
                  </a:moveTo>
                  <a:lnTo>
                    <a:pt x="108051" y="0"/>
                  </a:lnTo>
                  <a:lnTo>
                    <a:pt x="65989" y="8496"/>
                  </a:lnTo>
                  <a:lnTo>
                    <a:pt x="31648" y="31661"/>
                  </a:lnTo>
                  <a:lnTo>
                    <a:pt x="8496" y="66027"/>
                  </a:lnTo>
                  <a:lnTo>
                    <a:pt x="0" y="108115"/>
                  </a:lnTo>
                  <a:lnTo>
                    <a:pt x="0" y="1430693"/>
                  </a:lnTo>
                  <a:lnTo>
                    <a:pt x="8496" y="1472780"/>
                  </a:lnTo>
                  <a:lnTo>
                    <a:pt x="31648" y="1507147"/>
                  </a:lnTo>
                  <a:lnTo>
                    <a:pt x="65989" y="1530311"/>
                  </a:lnTo>
                  <a:lnTo>
                    <a:pt x="108051" y="1538808"/>
                  </a:lnTo>
                  <a:lnTo>
                    <a:pt x="1132166" y="1538808"/>
                  </a:lnTo>
                  <a:lnTo>
                    <a:pt x="1174229" y="1530311"/>
                  </a:lnTo>
                  <a:lnTo>
                    <a:pt x="1208570" y="1507147"/>
                  </a:lnTo>
                  <a:lnTo>
                    <a:pt x="1231722" y="1472780"/>
                  </a:lnTo>
                  <a:lnTo>
                    <a:pt x="1240218" y="1430693"/>
                  </a:lnTo>
                  <a:lnTo>
                    <a:pt x="1240218" y="108115"/>
                  </a:lnTo>
                  <a:lnTo>
                    <a:pt x="1231722" y="66027"/>
                  </a:lnTo>
                  <a:lnTo>
                    <a:pt x="1208570" y="31661"/>
                  </a:lnTo>
                  <a:lnTo>
                    <a:pt x="1174229" y="8496"/>
                  </a:lnTo>
                  <a:lnTo>
                    <a:pt x="1132166" y="0"/>
                  </a:lnTo>
                  <a:close/>
                </a:path>
              </a:pathLst>
            </a:custGeom>
            <a:solidFill>
              <a:srgbClr val="FFE699">
                <a:alpha val="19999"/>
              </a:srgbClr>
            </a:solidFill>
          </p:spPr>
          <p:txBody>
            <a:bodyPr wrap="square" lIns="0" tIns="0" rIns="0" bIns="0" rtlCol="0"/>
            <a:lstStyle/>
            <a:p>
              <a:endParaRPr/>
            </a:p>
          </p:txBody>
        </p:sp>
        <p:sp>
          <p:nvSpPr>
            <p:cNvPr id="11" name="object 11"/>
            <p:cNvSpPr/>
            <p:nvPr/>
          </p:nvSpPr>
          <p:spPr>
            <a:xfrm>
              <a:off x="7290053" y="4126228"/>
              <a:ext cx="1240790" cy="1539240"/>
            </a:xfrm>
            <a:custGeom>
              <a:avLst/>
              <a:gdLst/>
              <a:ahLst/>
              <a:cxnLst/>
              <a:rect l="l" t="t" r="r" b="b"/>
              <a:pathLst>
                <a:path w="1240790" h="1539239">
                  <a:moveTo>
                    <a:pt x="0" y="108115"/>
                  </a:moveTo>
                  <a:lnTo>
                    <a:pt x="8496" y="66027"/>
                  </a:lnTo>
                  <a:lnTo>
                    <a:pt x="31648" y="31661"/>
                  </a:lnTo>
                  <a:lnTo>
                    <a:pt x="65989" y="8496"/>
                  </a:lnTo>
                  <a:lnTo>
                    <a:pt x="108051" y="0"/>
                  </a:lnTo>
                  <a:lnTo>
                    <a:pt x="1132166" y="0"/>
                  </a:lnTo>
                  <a:lnTo>
                    <a:pt x="1174216" y="8496"/>
                  </a:lnTo>
                  <a:lnTo>
                    <a:pt x="1208570" y="31661"/>
                  </a:lnTo>
                  <a:lnTo>
                    <a:pt x="1231722" y="66027"/>
                  </a:lnTo>
                  <a:lnTo>
                    <a:pt x="1240205" y="108115"/>
                  </a:lnTo>
                  <a:lnTo>
                    <a:pt x="1240205" y="1430705"/>
                  </a:lnTo>
                  <a:lnTo>
                    <a:pt x="1231722" y="1472780"/>
                  </a:lnTo>
                  <a:lnTo>
                    <a:pt x="1208570" y="1507147"/>
                  </a:lnTo>
                  <a:lnTo>
                    <a:pt x="1174216" y="1530311"/>
                  </a:lnTo>
                  <a:lnTo>
                    <a:pt x="1132166" y="1538808"/>
                  </a:lnTo>
                  <a:lnTo>
                    <a:pt x="108051" y="1538808"/>
                  </a:lnTo>
                  <a:lnTo>
                    <a:pt x="65989" y="1530311"/>
                  </a:lnTo>
                  <a:lnTo>
                    <a:pt x="31648" y="1507147"/>
                  </a:lnTo>
                  <a:lnTo>
                    <a:pt x="8496" y="1472780"/>
                  </a:lnTo>
                  <a:lnTo>
                    <a:pt x="0" y="1430705"/>
                  </a:lnTo>
                  <a:lnTo>
                    <a:pt x="0" y="108115"/>
                  </a:lnTo>
                  <a:close/>
                </a:path>
              </a:pathLst>
            </a:custGeom>
            <a:ln w="25400">
              <a:solidFill>
                <a:srgbClr val="FFC000"/>
              </a:solidFill>
            </a:ln>
          </p:spPr>
          <p:txBody>
            <a:bodyPr wrap="square" lIns="0" tIns="0" rIns="0" bIns="0" rtlCol="0"/>
            <a:lstStyle/>
            <a:p>
              <a:endParaRPr/>
            </a:p>
          </p:txBody>
        </p:sp>
      </p:grpSp>
      <p:pic>
        <p:nvPicPr>
          <p:cNvPr id="17" name="Picture 16">
            <a:extLst>
              <a:ext uri="{FF2B5EF4-FFF2-40B4-BE49-F238E27FC236}">
                <a16:creationId xmlns:a16="http://schemas.microsoft.com/office/drawing/2014/main" id="{BBEDD6CD-7085-26E7-68E6-1AD4D365B67F}"/>
              </a:ext>
            </a:extLst>
          </p:cNvPr>
          <p:cNvPicPr>
            <a:picLocks noChangeAspect="1"/>
          </p:cNvPicPr>
          <p:nvPr/>
        </p:nvPicPr>
        <p:blipFill>
          <a:blip r:embed="rId4"/>
          <a:stretch>
            <a:fillRect/>
          </a:stretch>
        </p:blipFill>
        <p:spPr>
          <a:xfrm>
            <a:off x="7549377" y="6167336"/>
            <a:ext cx="1530000" cy="612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D96C8D99-3232-849B-9CC8-6E4982208FEA}"/>
              </a:ext>
              <a:ext uri="{C183D7F6-B498-43B3-948B-1728B52AA6E4}">
                <adec:decorative xmlns:adec="http://schemas.microsoft.com/office/drawing/2017/decorative" val="1"/>
              </a:ext>
            </a:extLst>
          </p:cNvPr>
          <p:cNvSpPr/>
          <p:nvPr/>
        </p:nvSpPr>
        <p:spPr>
          <a:xfrm rot="10800000">
            <a:off x="3507757" y="-11160"/>
            <a:ext cx="2553080" cy="6858841"/>
          </a:xfrm>
          <a:custGeom>
            <a:avLst/>
            <a:gdLst>
              <a:gd name="connsiteX0" fmla="*/ 2526446 w 2553080"/>
              <a:gd name="connsiteY0" fmla="*/ 0 h 6858841"/>
              <a:gd name="connsiteX1" fmla="*/ 1707127 w 2553080"/>
              <a:gd name="connsiteY1" fmla="*/ 3182290 h 6858841"/>
              <a:gd name="connsiteX2" fmla="*/ 1365955 w 2553080"/>
              <a:gd name="connsiteY2" fmla="*/ 4453431 h 6858841"/>
              <a:gd name="connsiteX3" fmla="*/ 1182052 w 2553080"/>
              <a:gd name="connsiteY3" fmla="*/ 4538343 h 6858841"/>
              <a:gd name="connsiteX4" fmla="*/ 1070442 w 2553080"/>
              <a:gd name="connsiteY4" fmla="*/ 4344440 h 6858841"/>
              <a:gd name="connsiteX5" fmla="*/ 1329175 w 2553080"/>
              <a:gd name="connsiteY5" fmla="*/ 3390133 h 6858841"/>
              <a:gd name="connsiteX6" fmla="*/ 1311418 w 2553080"/>
              <a:gd name="connsiteY6" fmla="*/ 3250726 h 6858841"/>
              <a:gd name="connsiteX7" fmla="*/ 1199808 w 2553080"/>
              <a:gd name="connsiteY7" fmla="*/ 3164547 h 6858841"/>
              <a:gd name="connsiteX8" fmla="*/ 975320 w 2553080"/>
              <a:gd name="connsiteY8" fmla="*/ 3293816 h 6858841"/>
              <a:gd name="connsiteX9" fmla="*/ 582148 w 2553080"/>
              <a:gd name="connsiteY9" fmla="*/ 4743652 h 6858841"/>
              <a:gd name="connsiteX10" fmla="*/ 5073 w 2553080"/>
              <a:gd name="connsiteY10" fmla="*/ 6842367 h 6858841"/>
              <a:gd name="connsiteX11" fmla="*/ 0 w 2553080"/>
              <a:gd name="connsiteY11" fmla="*/ 6858842 h 6858841"/>
              <a:gd name="connsiteX12" fmla="*/ 26634 w 2553080"/>
              <a:gd name="connsiteY12" fmla="*/ 6858842 h 6858841"/>
              <a:gd name="connsiteX13" fmla="*/ 607514 w 2553080"/>
              <a:gd name="connsiteY13" fmla="*/ 4751256 h 6858841"/>
              <a:gd name="connsiteX14" fmla="*/ 1000686 w 2553080"/>
              <a:gd name="connsiteY14" fmla="*/ 3301420 h 6858841"/>
              <a:gd name="connsiteX15" fmla="*/ 1194735 w 2553080"/>
              <a:gd name="connsiteY15" fmla="*/ 3189894 h 6858841"/>
              <a:gd name="connsiteX16" fmla="*/ 1289857 w 2553080"/>
              <a:gd name="connsiteY16" fmla="*/ 3263399 h 6858841"/>
              <a:gd name="connsiteX17" fmla="*/ 1305077 w 2553080"/>
              <a:gd name="connsiteY17" fmla="*/ 3383797 h 6858841"/>
              <a:gd name="connsiteX18" fmla="*/ 1046345 w 2553080"/>
              <a:gd name="connsiteY18" fmla="*/ 4338103 h 6858841"/>
              <a:gd name="connsiteX19" fmla="*/ 1175711 w 2553080"/>
              <a:gd name="connsiteY19" fmla="*/ 4562423 h 6858841"/>
              <a:gd name="connsiteX20" fmla="*/ 1390053 w 2553080"/>
              <a:gd name="connsiteY20" fmla="*/ 4462303 h 6858841"/>
              <a:gd name="connsiteX21" fmla="*/ 1390053 w 2553080"/>
              <a:gd name="connsiteY21" fmla="*/ 4461035 h 6858841"/>
              <a:gd name="connsiteX22" fmla="*/ 1731225 w 2553080"/>
              <a:gd name="connsiteY22" fmla="*/ 3188627 h 6858841"/>
              <a:gd name="connsiteX23" fmla="*/ 2553081 w 2553080"/>
              <a:gd name="connsiteY23" fmla="*/ 1267 h 6858841"/>
              <a:gd name="connsiteX24" fmla="*/ 2526446 w 2553080"/>
              <a:gd name="connsiteY24" fmla="*/ 0 h 685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53080" h="6858841">
                <a:moveTo>
                  <a:pt x="2526446" y="0"/>
                </a:moveTo>
                <a:lnTo>
                  <a:pt x="1707127" y="3182290"/>
                </a:lnTo>
                <a:lnTo>
                  <a:pt x="1365955" y="4453431"/>
                </a:lnTo>
                <a:cubicBezTo>
                  <a:pt x="1332979" y="4523135"/>
                  <a:pt x="1255613" y="4558621"/>
                  <a:pt x="1182052" y="4538343"/>
                </a:cubicBezTo>
                <a:cubicBezTo>
                  <a:pt x="1098345" y="4515531"/>
                  <a:pt x="1047613" y="4428085"/>
                  <a:pt x="1070442" y="4344440"/>
                </a:cubicBezTo>
                <a:lnTo>
                  <a:pt x="1329175" y="3390133"/>
                </a:lnTo>
                <a:cubicBezTo>
                  <a:pt x="1341858" y="3343242"/>
                  <a:pt x="1335516" y="3293816"/>
                  <a:pt x="1311418" y="3250726"/>
                </a:cubicBezTo>
                <a:cubicBezTo>
                  <a:pt x="1287321" y="3207637"/>
                  <a:pt x="1248004" y="3177220"/>
                  <a:pt x="1199808" y="3164547"/>
                </a:cubicBezTo>
                <a:cubicBezTo>
                  <a:pt x="1102150" y="3137933"/>
                  <a:pt x="1000686" y="3196230"/>
                  <a:pt x="975320" y="3293816"/>
                </a:cubicBezTo>
                <a:lnTo>
                  <a:pt x="582148" y="4743652"/>
                </a:lnTo>
                <a:lnTo>
                  <a:pt x="5073" y="6842367"/>
                </a:lnTo>
                <a:cubicBezTo>
                  <a:pt x="5073" y="6842367"/>
                  <a:pt x="1268" y="6855040"/>
                  <a:pt x="0" y="6858842"/>
                </a:cubicBezTo>
                <a:lnTo>
                  <a:pt x="26634" y="6858842"/>
                </a:lnTo>
                <a:lnTo>
                  <a:pt x="607514" y="4751256"/>
                </a:lnTo>
                <a:lnTo>
                  <a:pt x="1000686" y="3301420"/>
                </a:lnTo>
                <a:cubicBezTo>
                  <a:pt x="1023515" y="3217775"/>
                  <a:pt x="1111028" y="3167082"/>
                  <a:pt x="1194735" y="3189894"/>
                </a:cubicBezTo>
                <a:cubicBezTo>
                  <a:pt x="1235321" y="3201300"/>
                  <a:pt x="1269565" y="3226647"/>
                  <a:pt x="1289857" y="3263399"/>
                </a:cubicBezTo>
                <a:cubicBezTo>
                  <a:pt x="1311418" y="3300152"/>
                  <a:pt x="1316492" y="3341975"/>
                  <a:pt x="1305077" y="3383797"/>
                </a:cubicBezTo>
                <a:lnTo>
                  <a:pt x="1046345" y="4338103"/>
                </a:lnTo>
                <a:cubicBezTo>
                  <a:pt x="1019710" y="4435689"/>
                  <a:pt x="1078052" y="4537076"/>
                  <a:pt x="1175711" y="4562423"/>
                </a:cubicBezTo>
                <a:cubicBezTo>
                  <a:pt x="1261955" y="4585235"/>
                  <a:pt x="1352004" y="4543413"/>
                  <a:pt x="1390053" y="4462303"/>
                </a:cubicBezTo>
                <a:lnTo>
                  <a:pt x="1390053" y="4461035"/>
                </a:lnTo>
                <a:lnTo>
                  <a:pt x="1731225" y="3188627"/>
                </a:lnTo>
                <a:lnTo>
                  <a:pt x="2553081" y="1267"/>
                </a:lnTo>
                <a:cubicBezTo>
                  <a:pt x="2544203" y="0"/>
                  <a:pt x="2535325" y="0"/>
                  <a:pt x="2526446" y="0"/>
                </a:cubicBezTo>
                <a:close/>
              </a:path>
            </a:pathLst>
          </a:custGeom>
          <a:solidFill>
            <a:schemeClr val="accent1"/>
          </a:solidFill>
          <a:ln w="9116" cap="flat">
            <a:noFill/>
            <a:prstDash val="solid"/>
            <a:miter/>
          </a:ln>
        </p:spPr>
        <p:txBody>
          <a:bodyPr rtlCol="0" anchor="ctr"/>
          <a:lstStyle/>
          <a:p>
            <a:endParaRPr lang="en-US"/>
          </a:p>
        </p:txBody>
      </p:sp>
      <p:pic>
        <p:nvPicPr>
          <p:cNvPr id="14" name="Picture 13">
            <a:extLst>
              <a:ext uri="{FF2B5EF4-FFF2-40B4-BE49-F238E27FC236}">
                <a16:creationId xmlns:a16="http://schemas.microsoft.com/office/drawing/2014/main" id="{DB6AA25F-3B8C-8721-288B-2F31C107F74B}"/>
              </a:ext>
            </a:extLst>
          </p:cNvPr>
          <p:cNvPicPr>
            <a:picLocks noChangeAspect="1"/>
          </p:cNvPicPr>
          <p:nvPr/>
        </p:nvPicPr>
        <p:blipFill>
          <a:blip r:embed="rId3"/>
          <a:stretch>
            <a:fillRect/>
          </a:stretch>
        </p:blipFill>
        <p:spPr>
          <a:xfrm>
            <a:off x="191702" y="1338943"/>
            <a:ext cx="11808595" cy="418011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034516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prstGeom prst="rect">
            <a:avLst/>
          </a:prstGeom>
        </p:spPr>
        <p:txBody>
          <a:bodyPr vert="horz" wrap="square" lIns="0" tIns="13335" rIns="0" bIns="0" rtlCol="0">
            <a:spAutoFit/>
          </a:bodyPr>
          <a:lstStyle/>
          <a:p>
            <a:pPr marL="12700">
              <a:lnSpc>
                <a:spcPct val="100000"/>
              </a:lnSpc>
              <a:spcBef>
                <a:spcPts val="105"/>
              </a:spcBef>
            </a:pPr>
            <a:r>
              <a:rPr lang="el" spc="-20"/>
              <a:t>Πριν από το IBM 4758 (1999)</a:t>
            </a:r>
          </a:p>
        </p:txBody>
      </p:sp>
      <p:sp>
        <p:nvSpPr>
          <p:cNvPr id="13" name="Content Placeholder 12">
            <a:extLst>
              <a:ext uri="{FF2B5EF4-FFF2-40B4-BE49-F238E27FC236}">
                <a16:creationId xmlns:a16="http://schemas.microsoft.com/office/drawing/2014/main" id="{A96FF5E2-2FFD-CCA9-5B4B-D269FA5F5499}"/>
              </a:ext>
            </a:extLst>
          </p:cNvPr>
          <p:cNvSpPr>
            <a:spLocks noGrp="1"/>
          </p:cNvSpPr>
          <p:nvPr>
            <p:ph sz="quarter" idx="17"/>
          </p:nvPr>
        </p:nvSpPr>
        <p:spPr/>
        <p:txBody>
          <a:bodyPr/>
          <a:lstStyle/>
          <a:p>
            <a:pPr marR="94615">
              <a:lnSpc>
                <a:spcPct val="100000"/>
              </a:lnSpc>
              <a:spcBef>
                <a:spcPts val="365"/>
              </a:spcBef>
              <a:tabLst>
                <a:tab pos="227329" algn="l"/>
              </a:tabLst>
            </a:pPr>
            <a:r>
              <a:rPr lang="el">
                <a:cs typeface="Calibri"/>
              </a:rPr>
              <a:t>Επιταχυντές κρυπτογράφησης</a:t>
            </a:r>
            <a:endParaRPr lang="en-US">
              <a:cs typeface="Calibri"/>
            </a:endParaRPr>
          </a:p>
          <a:p>
            <a:pPr marL="285750" marR="27305" lvl="1" indent="-285750">
              <a:lnSpc>
                <a:spcPct val="100000"/>
              </a:lnSpc>
              <a:spcBef>
                <a:spcPts val="234"/>
              </a:spcBef>
              <a:buFont typeface="Courier New" panose="02070309020205020404" pitchFamily="49" charset="0"/>
              <a:buChar char="o"/>
              <a:tabLst>
                <a:tab pos="226060" algn="l"/>
              </a:tabLst>
            </a:pPr>
            <a:r>
              <a:rPr lang="el" spc="-25">
                <a:cs typeface="Calibri"/>
              </a:rPr>
              <a:t>Καλύτερη απόδοση</a:t>
            </a:r>
            <a:endParaRPr lang="en-US">
              <a:cs typeface="Calibri"/>
            </a:endParaRPr>
          </a:p>
          <a:p>
            <a:pPr marL="285750" marR="5080" lvl="1" indent="-285750">
              <a:lnSpc>
                <a:spcPct val="100000"/>
              </a:lnSpc>
              <a:spcBef>
                <a:spcPts val="200"/>
              </a:spcBef>
              <a:buFont typeface="Courier New" panose="02070309020205020404" pitchFamily="49" charset="0"/>
              <a:buChar char="o"/>
              <a:tabLst>
                <a:tab pos="226060" algn="l"/>
              </a:tabLst>
            </a:pPr>
            <a:r>
              <a:rPr lang="el">
                <a:cs typeface="Calibri"/>
              </a:rPr>
              <a:t>Απλή λειτουργικότητα</a:t>
            </a:r>
            <a:endParaRPr lang="en-US">
              <a:cs typeface="Calibri"/>
            </a:endParaRPr>
          </a:p>
          <a:p>
            <a:pPr marL="723266" lvl="1" indent="-285750">
              <a:lnSpc>
                <a:spcPct val="100000"/>
              </a:lnSpc>
              <a:spcBef>
                <a:spcPts val="195"/>
              </a:spcBef>
              <a:buFont typeface="Courier New" panose="02070309020205020404" pitchFamily="49" charset="0"/>
              <a:buChar char="o"/>
              <a:tabLst>
                <a:tab pos="664845" algn="l"/>
              </a:tabLst>
            </a:pPr>
            <a:r>
              <a:rPr lang="el" spc="-25">
                <a:cs typeface="Calibri"/>
              </a:rPr>
              <a:t>Στενή διεπαφή</a:t>
            </a:r>
            <a:endParaRPr lang="en-US">
              <a:cs typeface="Calibri"/>
            </a:endParaRPr>
          </a:p>
          <a:p>
            <a:endParaRPr lang="en-US"/>
          </a:p>
        </p:txBody>
      </p:sp>
      <p:sp>
        <p:nvSpPr>
          <p:cNvPr id="4" name="object 4"/>
          <p:cNvSpPr txBox="1"/>
          <p:nvPr/>
        </p:nvSpPr>
        <p:spPr>
          <a:xfrm>
            <a:off x="11066906" y="6393179"/>
            <a:ext cx="199390" cy="239395"/>
          </a:xfrm>
          <a:prstGeom prst="rect">
            <a:avLst/>
          </a:prstGeom>
        </p:spPr>
        <p:txBody>
          <a:bodyPr vert="horz" wrap="square" lIns="0" tIns="12700" rIns="0" bIns="0" rtlCol="0">
            <a:spAutoFit/>
          </a:bodyPr>
          <a:lstStyle/>
          <a:p>
            <a:pPr marL="12700">
              <a:lnSpc>
                <a:spcPct val="100000"/>
              </a:lnSpc>
              <a:spcBef>
                <a:spcPts val="100"/>
              </a:spcBef>
            </a:pPr>
            <a:r>
              <a:rPr lang="el" sz="1400" spc="-25">
                <a:solidFill>
                  <a:srgbClr val="3A3838"/>
                </a:solidFill>
                <a:latin typeface="Calibri"/>
                <a:cs typeface="Calibri"/>
              </a:rPr>
              <a:t>20</a:t>
            </a:r>
            <a:endParaRPr sz="1400">
              <a:latin typeface="Calibri"/>
              <a:cs typeface="Calibri"/>
            </a:endParaRPr>
          </a:p>
        </p:txBody>
      </p:sp>
      <p:grpSp>
        <p:nvGrpSpPr>
          <p:cNvPr id="15" name="Group 14">
            <a:extLst>
              <a:ext uri="{FF2B5EF4-FFF2-40B4-BE49-F238E27FC236}">
                <a16:creationId xmlns:a16="http://schemas.microsoft.com/office/drawing/2014/main" id="{04E8FC5D-01EC-8C65-B1E8-E5010969B433}"/>
              </a:ext>
            </a:extLst>
          </p:cNvPr>
          <p:cNvGrpSpPr/>
          <p:nvPr/>
        </p:nvGrpSpPr>
        <p:grpSpPr>
          <a:xfrm>
            <a:off x="1034143" y="3644101"/>
            <a:ext cx="4379901" cy="2299986"/>
            <a:chOff x="838200" y="3480815"/>
            <a:chExt cx="4379901" cy="2299986"/>
          </a:xfrm>
        </p:grpSpPr>
        <p:pic>
          <p:nvPicPr>
            <p:cNvPr id="5" name="object 5"/>
            <p:cNvPicPr/>
            <p:nvPr/>
          </p:nvPicPr>
          <p:blipFill>
            <a:blip r:embed="rId2" cstate="print"/>
            <a:stretch>
              <a:fillRect/>
            </a:stretch>
          </p:blipFill>
          <p:spPr>
            <a:xfrm>
              <a:off x="838200" y="3480815"/>
              <a:ext cx="2167127" cy="2170175"/>
            </a:xfrm>
            <a:prstGeom prst="rect">
              <a:avLst/>
            </a:prstGeom>
          </p:spPr>
        </p:pic>
        <p:sp>
          <p:nvSpPr>
            <p:cNvPr id="6" name="object 6"/>
            <p:cNvSpPr txBox="1"/>
            <p:nvPr/>
          </p:nvSpPr>
          <p:spPr>
            <a:xfrm>
              <a:off x="1487854" y="5506718"/>
              <a:ext cx="619125" cy="227626"/>
            </a:xfrm>
            <a:prstGeom prst="rect">
              <a:avLst/>
            </a:prstGeom>
          </p:spPr>
          <p:txBody>
            <a:bodyPr vert="horz" wrap="square" lIns="0" tIns="12065" rIns="0" bIns="0" rtlCol="0">
              <a:spAutoFit/>
            </a:bodyPr>
            <a:lstStyle/>
            <a:p>
              <a:pPr marL="12700">
                <a:lnSpc>
                  <a:spcPct val="100000"/>
                </a:lnSpc>
                <a:spcBef>
                  <a:spcPts val="95"/>
                </a:spcBef>
              </a:pPr>
              <a:r>
                <a:rPr lang="en-US" sz="1400" spc="-25" dirty="0">
                  <a:cs typeface="Calibri"/>
                </a:rPr>
                <a:t>CPU</a:t>
              </a:r>
              <a:endParaRPr lang="en-US" sz="1400" dirty="0">
                <a:cs typeface="Calibri"/>
              </a:endParaRPr>
            </a:p>
          </p:txBody>
        </p:sp>
        <p:pic>
          <p:nvPicPr>
            <p:cNvPr id="7" name="object 7"/>
            <p:cNvPicPr/>
            <p:nvPr/>
          </p:nvPicPr>
          <p:blipFill>
            <a:blip r:embed="rId3" cstate="print"/>
            <a:stretch>
              <a:fillRect/>
            </a:stretch>
          </p:blipFill>
          <p:spPr>
            <a:xfrm>
              <a:off x="3608832" y="4215383"/>
              <a:ext cx="987551" cy="990599"/>
            </a:xfrm>
            <a:prstGeom prst="rect">
              <a:avLst/>
            </a:prstGeom>
          </p:spPr>
        </p:pic>
        <p:sp>
          <p:nvSpPr>
            <p:cNvPr id="8" name="object 8"/>
            <p:cNvSpPr txBox="1"/>
            <p:nvPr/>
          </p:nvSpPr>
          <p:spPr>
            <a:xfrm>
              <a:off x="3033066" y="5122416"/>
              <a:ext cx="2185035" cy="658385"/>
            </a:xfrm>
            <a:prstGeom prst="rect">
              <a:avLst/>
            </a:prstGeom>
          </p:spPr>
          <p:txBody>
            <a:bodyPr vert="horz" wrap="square" lIns="0" tIns="7620" rIns="0" bIns="0" rtlCol="0">
              <a:spAutoFit/>
            </a:bodyPr>
            <a:lstStyle/>
            <a:p>
              <a:pPr marL="619125" marR="608330" algn="ctr">
                <a:lnSpc>
                  <a:spcPct val="101099"/>
                </a:lnSpc>
                <a:spcBef>
                  <a:spcPts val="60"/>
                </a:spcBef>
              </a:pPr>
              <a:r>
                <a:rPr lang="el" sz="1400" spc="-35" dirty="0">
                  <a:cs typeface="Calibri"/>
                </a:rPr>
                <a:t>Κρυπτογράφηση ASIC</a:t>
              </a:r>
              <a:endParaRPr sz="1400" dirty="0">
                <a:cs typeface="Calibri"/>
              </a:endParaRPr>
            </a:p>
            <a:p>
              <a:pPr algn="ctr">
                <a:lnSpc>
                  <a:spcPct val="100000"/>
                </a:lnSpc>
                <a:spcBef>
                  <a:spcPts val="45"/>
                </a:spcBef>
              </a:pPr>
              <a:r>
                <a:rPr lang="el" sz="1400" dirty="0">
                  <a:cs typeface="Calibri"/>
                </a:rPr>
                <a:t>(AES, RSA κ.λπ.)</a:t>
              </a:r>
              <a:endParaRPr sz="1400" dirty="0">
                <a:cs typeface="Calibri"/>
              </a:endParaRPr>
            </a:p>
          </p:txBody>
        </p:sp>
        <p:grpSp>
          <p:nvGrpSpPr>
            <p:cNvPr id="9" name="object 9"/>
            <p:cNvGrpSpPr/>
            <p:nvPr/>
          </p:nvGrpSpPr>
          <p:grpSpPr>
            <a:xfrm>
              <a:off x="2817622" y="4497072"/>
              <a:ext cx="798830" cy="321945"/>
              <a:chOff x="2817622" y="4497072"/>
              <a:chExt cx="798830" cy="321945"/>
            </a:xfrm>
          </p:grpSpPr>
          <p:sp>
            <p:nvSpPr>
              <p:cNvPr id="10" name="object 10"/>
              <p:cNvSpPr/>
              <p:nvPr/>
            </p:nvSpPr>
            <p:spPr>
              <a:xfrm>
                <a:off x="2823972" y="4503419"/>
                <a:ext cx="786130" cy="309245"/>
              </a:xfrm>
              <a:custGeom>
                <a:avLst/>
                <a:gdLst/>
                <a:ahLst/>
                <a:cxnLst/>
                <a:rect l="l" t="t" r="r" b="b"/>
                <a:pathLst>
                  <a:path w="786129" h="309245">
                    <a:moveTo>
                      <a:pt x="631291" y="0"/>
                    </a:moveTo>
                    <a:lnTo>
                      <a:pt x="631291" y="77292"/>
                    </a:lnTo>
                    <a:lnTo>
                      <a:pt x="154571" y="77292"/>
                    </a:lnTo>
                    <a:lnTo>
                      <a:pt x="154571" y="0"/>
                    </a:lnTo>
                    <a:lnTo>
                      <a:pt x="0" y="154584"/>
                    </a:lnTo>
                    <a:lnTo>
                      <a:pt x="154571" y="309168"/>
                    </a:lnTo>
                    <a:lnTo>
                      <a:pt x="154571" y="231876"/>
                    </a:lnTo>
                    <a:lnTo>
                      <a:pt x="631291" y="231876"/>
                    </a:lnTo>
                    <a:lnTo>
                      <a:pt x="631291" y="309168"/>
                    </a:lnTo>
                    <a:lnTo>
                      <a:pt x="785863" y="154584"/>
                    </a:lnTo>
                    <a:lnTo>
                      <a:pt x="631291" y="0"/>
                    </a:lnTo>
                    <a:close/>
                  </a:path>
                </a:pathLst>
              </a:custGeom>
              <a:solidFill>
                <a:srgbClr val="6FAC46"/>
              </a:solidFill>
            </p:spPr>
            <p:txBody>
              <a:bodyPr wrap="square" lIns="0" tIns="0" rIns="0" bIns="0" rtlCol="0"/>
              <a:lstStyle/>
              <a:p>
                <a:endParaRPr sz="1400"/>
              </a:p>
            </p:txBody>
          </p:sp>
          <p:sp>
            <p:nvSpPr>
              <p:cNvPr id="11" name="object 11"/>
              <p:cNvSpPr/>
              <p:nvPr/>
            </p:nvSpPr>
            <p:spPr>
              <a:xfrm>
                <a:off x="2823972" y="4503422"/>
                <a:ext cx="786130" cy="309245"/>
              </a:xfrm>
              <a:custGeom>
                <a:avLst/>
                <a:gdLst/>
                <a:ahLst/>
                <a:cxnLst/>
                <a:rect l="l" t="t" r="r" b="b"/>
                <a:pathLst>
                  <a:path w="786129" h="309245">
                    <a:moveTo>
                      <a:pt x="0" y="154584"/>
                    </a:moveTo>
                    <a:lnTo>
                      <a:pt x="154571" y="0"/>
                    </a:lnTo>
                    <a:lnTo>
                      <a:pt x="154571" y="77292"/>
                    </a:lnTo>
                    <a:lnTo>
                      <a:pt x="631291" y="77292"/>
                    </a:lnTo>
                    <a:lnTo>
                      <a:pt x="631291" y="0"/>
                    </a:lnTo>
                    <a:lnTo>
                      <a:pt x="785863" y="154584"/>
                    </a:lnTo>
                    <a:lnTo>
                      <a:pt x="631291" y="309168"/>
                    </a:lnTo>
                    <a:lnTo>
                      <a:pt x="631291" y="231876"/>
                    </a:lnTo>
                    <a:lnTo>
                      <a:pt x="154571" y="231876"/>
                    </a:lnTo>
                    <a:lnTo>
                      <a:pt x="154571" y="309168"/>
                    </a:lnTo>
                    <a:lnTo>
                      <a:pt x="0" y="154584"/>
                    </a:lnTo>
                    <a:close/>
                  </a:path>
                </a:pathLst>
              </a:custGeom>
              <a:ln w="12699">
                <a:solidFill>
                  <a:srgbClr val="000000"/>
                </a:solidFill>
              </a:ln>
            </p:spPr>
            <p:txBody>
              <a:bodyPr wrap="square" lIns="0" tIns="0" rIns="0" bIns="0" rtlCol="0"/>
              <a:lstStyle/>
              <a:p>
                <a:endParaRPr sz="1400"/>
              </a:p>
            </p:txBody>
          </p:sp>
        </p:grpSp>
      </p:grpSp>
      <p:pic>
        <p:nvPicPr>
          <p:cNvPr id="18" name="Picture 17">
            <a:extLst>
              <a:ext uri="{FF2B5EF4-FFF2-40B4-BE49-F238E27FC236}">
                <a16:creationId xmlns:a16="http://schemas.microsoft.com/office/drawing/2014/main" id="{0199927C-59D4-43A5-9559-19EFCAC1994B}"/>
              </a:ext>
            </a:extLst>
          </p:cNvPr>
          <p:cNvPicPr>
            <a:picLocks noChangeAspect="1"/>
          </p:cNvPicPr>
          <p:nvPr/>
        </p:nvPicPr>
        <p:blipFill>
          <a:blip r:embed="rId4"/>
          <a:stretch>
            <a:fillRect/>
          </a:stretch>
        </p:blipFill>
        <p:spPr>
          <a:xfrm>
            <a:off x="7549377" y="6167336"/>
            <a:ext cx="1530000" cy="6120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xfrm>
            <a:off x="786697" y="426869"/>
            <a:ext cx="6890353" cy="567463"/>
          </a:xfrm>
          <a:prstGeom prst="rect">
            <a:avLst/>
          </a:prstGeom>
        </p:spPr>
        <p:txBody>
          <a:bodyPr vert="horz" wrap="square" lIns="0" tIns="13335" rIns="0" bIns="0" rtlCol="0">
            <a:spAutoFit/>
          </a:bodyPr>
          <a:lstStyle/>
          <a:p>
            <a:pPr marL="12700">
              <a:lnSpc>
                <a:spcPct val="100000"/>
              </a:lnSpc>
              <a:spcBef>
                <a:spcPts val="105"/>
              </a:spcBef>
            </a:pPr>
            <a:r>
              <a:rPr lang="el" dirty="0"/>
              <a:t>ΙΒΜ 4758 (1999) -- 4765 (2012)</a:t>
            </a:r>
          </a:p>
        </p:txBody>
      </p:sp>
      <p:sp>
        <p:nvSpPr>
          <p:cNvPr id="20" name="Content Placeholder 19">
            <a:extLst>
              <a:ext uri="{FF2B5EF4-FFF2-40B4-BE49-F238E27FC236}">
                <a16:creationId xmlns:a16="http://schemas.microsoft.com/office/drawing/2014/main" id="{1AEF4CDC-8EFE-393B-E2CD-3F665688A786}"/>
              </a:ext>
            </a:extLst>
          </p:cNvPr>
          <p:cNvSpPr>
            <a:spLocks noGrp="1"/>
          </p:cNvSpPr>
          <p:nvPr>
            <p:ph sz="quarter" idx="17"/>
          </p:nvPr>
        </p:nvSpPr>
        <p:spPr>
          <a:xfrm>
            <a:off x="566975" y="1558985"/>
            <a:ext cx="5797550" cy="3051762"/>
          </a:xfrm>
        </p:spPr>
        <p:txBody>
          <a:bodyPr/>
          <a:lstStyle/>
          <a:p>
            <a:pPr marL="298450" indent="-285750">
              <a:lnSpc>
                <a:spcPct val="100000"/>
              </a:lnSpc>
              <a:spcBef>
                <a:spcPts val="700"/>
              </a:spcBef>
              <a:tabLst>
                <a:tab pos="240029" algn="l"/>
              </a:tabLst>
            </a:pPr>
            <a:r>
              <a:rPr lang="el" sz="1400" dirty="0">
                <a:cs typeface="Calibri"/>
              </a:rPr>
              <a:t>Στόχος: ένας προγραμματιζόμενος, ασφαλής συνεπεξεργαστής.</a:t>
            </a:r>
            <a:endParaRPr lang="en-US" sz="1400" dirty="0">
              <a:cs typeface="Calibri"/>
            </a:endParaRPr>
          </a:p>
          <a:p>
            <a:pPr marL="298450" indent="-285750">
              <a:lnSpc>
                <a:spcPct val="100000"/>
              </a:lnSpc>
              <a:spcBef>
                <a:spcPts val="600"/>
              </a:spcBef>
              <a:tabLst>
                <a:tab pos="240029" algn="l"/>
              </a:tabLst>
            </a:pPr>
            <a:r>
              <a:rPr lang="el" sz="1400" dirty="0">
                <a:cs typeface="Calibri"/>
              </a:rPr>
              <a:t>Ιδέα υψηλού επιπέδου: εικονικά αποδυτήρια</a:t>
            </a:r>
            <a:endParaRPr lang="en-US" sz="1400" dirty="0">
              <a:cs typeface="Calibri"/>
            </a:endParaRPr>
          </a:p>
          <a:p>
            <a:endParaRPr lang="en-US" dirty="0"/>
          </a:p>
        </p:txBody>
      </p:sp>
      <p:sp>
        <p:nvSpPr>
          <p:cNvPr id="4" name="object 4"/>
          <p:cNvSpPr txBox="1"/>
          <p:nvPr/>
        </p:nvSpPr>
        <p:spPr>
          <a:xfrm>
            <a:off x="11080115" y="6449820"/>
            <a:ext cx="173990" cy="178435"/>
          </a:xfrm>
          <a:prstGeom prst="rect">
            <a:avLst/>
          </a:prstGeom>
        </p:spPr>
        <p:txBody>
          <a:bodyPr vert="horz" wrap="square" lIns="0" tIns="0" rIns="0" bIns="0" rtlCol="0">
            <a:spAutoFit/>
          </a:bodyPr>
          <a:lstStyle/>
          <a:p>
            <a:pPr>
              <a:lnSpc>
                <a:spcPts val="1335"/>
              </a:lnSpc>
            </a:pPr>
            <a:r>
              <a:rPr lang="el" sz="1400" spc="-60">
                <a:solidFill>
                  <a:srgbClr val="3A3838"/>
                </a:solidFill>
                <a:latin typeface="Calibri"/>
                <a:cs typeface="Calibri"/>
              </a:rPr>
              <a:t>21</a:t>
            </a:r>
            <a:endParaRPr sz="1400">
              <a:latin typeface="Calibri"/>
              <a:cs typeface="Calibri"/>
            </a:endParaRPr>
          </a:p>
        </p:txBody>
      </p:sp>
      <p:grpSp>
        <p:nvGrpSpPr>
          <p:cNvPr id="21" name="Group 20">
            <a:extLst>
              <a:ext uri="{FF2B5EF4-FFF2-40B4-BE49-F238E27FC236}">
                <a16:creationId xmlns:a16="http://schemas.microsoft.com/office/drawing/2014/main" id="{346614B2-A114-8862-E511-A49153876567}"/>
              </a:ext>
            </a:extLst>
          </p:cNvPr>
          <p:cNvGrpSpPr/>
          <p:nvPr/>
        </p:nvGrpSpPr>
        <p:grpSpPr>
          <a:xfrm>
            <a:off x="117826" y="3118690"/>
            <a:ext cx="3538342" cy="1792218"/>
            <a:chOff x="838200" y="3493008"/>
            <a:chExt cx="5732068" cy="2586004"/>
          </a:xfrm>
        </p:grpSpPr>
        <p:pic>
          <p:nvPicPr>
            <p:cNvPr id="5" name="object 5"/>
            <p:cNvPicPr/>
            <p:nvPr/>
          </p:nvPicPr>
          <p:blipFill>
            <a:blip r:embed="rId2" cstate="print"/>
            <a:stretch>
              <a:fillRect/>
            </a:stretch>
          </p:blipFill>
          <p:spPr>
            <a:xfrm>
              <a:off x="838200" y="3493008"/>
              <a:ext cx="2167127" cy="2170175"/>
            </a:xfrm>
            <a:prstGeom prst="rect">
              <a:avLst/>
            </a:prstGeom>
          </p:spPr>
        </p:pic>
        <p:sp>
          <p:nvSpPr>
            <p:cNvPr id="6" name="object 6"/>
            <p:cNvSpPr txBox="1"/>
            <p:nvPr/>
          </p:nvSpPr>
          <p:spPr>
            <a:xfrm>
              <a:off x="1487854" y="5521958"/>
              <a:ext cx="619125" cy="328443"/>
            </a:xfrm>
            <a:prstGeom prst="rect">
              <a:avLst/>
            </a:prstGeom>
          </p:spPr>
          <p:txBody>
            <a:bodyPr vert="horz" wrap="square" lIns="0" tIns="12065" rIns="0" bIns="0" rtlCol="0">
              <a:spAutoFit/>
            </a:bodyPr>
            <a:lstStyle/>
            <a:p>
              <a:pPr marL="12700">
                <a:spcBef>
                  <a:spcPts val="95"/>
                </a:spcBef>
              </a:pPr>
              <a:r>
                <a:rPr lang="en-US" sz="1400" spc="-25" dirty="0">
                  <a:cs typeface="Calibri"/>
                </a:rPr>
                <a:t>CPU</a:t>
              </a:r>
              <a:endParaRPr lang="en-US" sz="1400" dirty="0">
                <a:cs typeface="Calibri"/>
              </a:endParaRPr>
            </a:p>
          </p:txBody>
        </p:sp>
        <p:pic>
          <p:nvPicPr>
            <p:cNvPr id="7" name="object 7"/>
            <p:cNvPicPr/>
            <p:nvPr/>
          </p:nvPicPr>
          <p:blipFill>
            <a:blip r:embed="rId3" cstate="print"/>
            <a:stretch>
              <a:fillRect/>
            </a:stretch>
          </p:blipFill>
          <p:spPr>
            <a:xfrm>
              <a:off x="3517391" y="3773423"/>
              <a:ext cx="1505711" cy="1505711"/>
            </a:xfrm>
            <a:prstGeom prst="rect">
              <a:avLst/>
            </a:prstGeom>
          </p:spPr>
        </p:pic>
        <p:sp>
          <p:nvSpPr>
            <p:cNvPr id="8" name="object 8"/>
            <p:cNvSpPr txBox="1"/>
            <p:nvPr/>
          </p:nvSpPr>
          <p:spPr>
            <a:xfrm>
              <a:off x="3065387" y="5129024"/>
              <a:ext cx="3504881" cy="949988"/>
            </a:xfrm>
            <a:prstGeom prst="rect">
              <a:avLst/>
            </a:prstGeom>
          </p:spPr>
          <p:txBody>
            <a:bodyPr vert="horz" wrap="square" lIns="0" tIns="7620" rIns="0" bIns="0" rtlCol="0">
              <a:spAutoFit/>
            </a:bodyPr>
            <a:lstStyle/>
            <a:p>
              <a:pPr marL="588645" marR="5080" indent="-576580">
                <a:lnSpc>
                  <a:spcPct val="101099"/>
                </a:lnSpc>
                <a:spcBef>
                  <a:spcPts val="60"/>
                </a:spcBef>
              </a:pPr>
              <a:r>
                <a:rPr lang="el" sz="1400" spc="-40" dirty="0">
                  <a:cs typeface="Calibri"/>
                </a:rPr>
                <a:t>Προγραμματιζόμενη ασφάλεια</a:t>
              </a:r>
              <a:endParaRPr sz="1400" dirty="0">
                <a:cs typeface="Calibri"/>
              </a:endParaRPr>
            </a:p>
            <a:p>
              <a:pPr marL="127000">
                <a:lnSpc>
                  <a:spcPct val="100000"/>
                </a:lnSpc>
                <a:spcBef>
                  <a:spcPts val="45"/>
                </a:spcBef>
              </a:pPr>
              <a:r>
                <a:rPr lang="el" sz="1400" spc="-25" dirty="0">
                  <a:cs typeface="Calibri"/>
                </a:rPr>
                <a:t>Συν-επεξεργαστής</a:t>
              </a:r>
              <a:endParaRPr sz="1400" dirty="0">
                <a:cs typeface="Calibri"/>
              </a:endParaRPr>
            </a:p>
          </p:txBody>
        </p:sp>
        <p:grpSp>
          <p:nvGrpSpPr>
            <p:cNvPr id="9" name="object 9"/>
            <p:cNvGrpSpPr/>
            <p:nvPr/>
          </p:nvGrpSpPr>
          <p:grpSpPr>
            <a:xfrm>
              <a:off x="2817622" y="4510788"/>
              <a:ext cx="798830" cy="321945"/>
              <a:chOff x="2817622" y="4510788"/>
              <a:chExt cx="798830" cy="321945"/>
            </a:xfrm>
          </p:grpSpPr>
          <p:sp>
            <p:nvSpPr>
              <p:cNvPr id="10" name="object 10"/>
              <p:cNvSpPr/>
              <p:nvPr/>
            </p:nvSpPr>
            <p:spPr>
              <a:xfrm>
                <a:off x="2823972" y="4517136"/>
                <a:ext cx="786130" cy="309245"/>
              </a:xfrm>
              <a:custGeom>
                <a:avLst/>
                <a:gdLst/>
                <a:ahLst/>
                <a:cxnLst/>
                <a:rect l="l" t="t" r="r" b="b"/>
                <a:pathLst>
                  <a:path w="786129" h="309245">
                    <a:moveTo>
                      <a:pt x="631291" y="0"/>
                    </a:moveTo>
                    <a:lnTo>
                      <a:pt x="631291" y="77292"/>
                    </a:lnTo>
                    <a:lnTo>
                      <a:pt x="154571" y="77292"/>
                    </a:lnTo>
                    <a:lnTo>
                      <a:pt x="154571" y="0"/>
                    </a:lnTo>
                    <a:lnTo>
                      <a:pt x="0" y="154584"/>
                    </a:lnTo>
                    <a:lnTo>
                      <a:pt x="154571" y="309181"/>
                    </a:lnTo>
                    <a:lnTo>
                      <a:pt x="154571" y="231876"/>
                    </a:lnTo>
                    <a:lnTo>
                      <a:pt x="631291" y="231876"/>
                    </a:lnTo>
                    <a:lnTo>
                      <a:pt x="631291" y="309181"/>
                    </a:lnTo>
                    <a:lnTo>
                      <a:pt x="785863" y="154584"/>
                    </a:lnTo>
                    <a:lnTo>
                      <a:pt x="631291" y="0"/>
                    </a:lnTo>
                    <a:close/>
                  </a:path>
                </a:pathLst>
              </a:custGeom>
              <a:solidFill>
                <a:srgbClr val="6FAC46"/>
              </a:solidFill>
            </p:spPr>
            <p:txBody>
              <a:bodyPr wrap="square" lIns="0" tIns="0" rIns="0" bIns="0" rtlCol="0"/>
              <a:lstStyle/>
              <a:p>
                <a:endParaRPr sz="1400"/>
              </a:p>
            </p:txBody>
          </p:sp>
          <p:sp>
            <p:nvSpPr>
              <p:cNvPr id="11" name="object 11"/>
              <p:cNvSpPr/>
              <p:nvPr/>
            </p:nvSpPr>
            <p:spPr>
              <a:xfrm>
                <a:off x="2823972" y="4517138"/>
                <a:ext cx="786130" cy="309245"/>
              </a:xfrm>
              <a:custGeom>
                <a:avLst/>
                <a:gdLst/>
                <a:ahLst/>
                <a:cxnLst/>
                <a:rect l="l" t="t" r="r" b="b"/>
                <a:pathLst>
                  <a:path w="786129" h="309245">
                    <a:moveTo>
                      <a:pt x="0" y="154584"/>
                    </a:moveTo>
                    <a:lnTo>
                      <a:pt x="154571" y="0"/>
                    </a:lnTo>
                    <a:lnTo>
                      <a:pt x="154571" y="77292"/>
                    </a:lnTo>
                    <a:lnTo>
                      <a:pt x="631291" y="77292"/>
                    </a:lnTo>
                    <a:lnTo>
                      <a:pt x="631291" y="0"/>
                    </a:lnTo>
                    <a:lnTo>
                      <a:pt x="785863" y="154584"/>
                    </a:lnTo>
                    <a:lnTo>
                      <a:pt x="631291" y="309168"/>
                    </a:lnTo>
                    <a:lnTo>
                      <a:pt x="631291" y="231876"/>
                    </a:lnTo>
                    <a:lnTo>
                      <a:pt x="154571" y="231876"/>
                    </a:lnTo>
                    <a:lnTo>
                      <a:pt x="154571" y="309168"/>
                    </a:lnTo>
                    <a:lnTo>
                      <a:pt x="0" y="154584"/>
                    </a:lnTo>
                    <a:close/>
                  </a:path>
                </a:pathLst>
              </a:custGeom>
              <a:ln w="12699">
                <a:solidFill>
                  <a:srgbClr val="000000"/>
                </a:solidFill>
              </a:ln>
            </p:spPr>
            <p:txBody>
              <a:bodyPr wrap="square" lIns="0" tIns="0" rIns="0" bIns="0" rtlCol="0"/>
              <a:lstStyle/>
              <a:p>
                <a:endParaRPr sz="1400"/>
              </a:p>
            </p:txBody>
          </p:sp>
        </p:grpSp>
      </p:grpSp>
      <p:grpSp>
        <p:nvGrpSpPr>
          <p:cNvPr id="12" name="object 12"/>
          <p:cNvGrpSpPr/>
          <p:nvPr/>
        </p:nvGrpSpPr>
        <p:grpSpPr>
          <a:xfrm>
            <a:off x="3308724" y="2339204"/>
            <a:ext cx="3986351" cy="2971576"/>
            <a:chOff x="6141719" y="2273555"/>
            <a:chExt cx="6007735" cy="4584700"/>
          </a:xfrm>
        </p:grpSpPr>
        <p:pic>
          <p:nvPicPr>
            <p:cNvPr id="13" name="object 13"/>
            <p:cNvPicPr/>
            <p:nvPr/>
          </p:nvPicPr>
          <p:blipFill>
            <a:blip r:embed="rId4" cstate="print"/>
            <a:stretch>
              <a:fillRect/>
            </a:stretch>
          </p:blipFill>
          <p:spPr>
            <a:xfrm>
              <a:off x="6141719" y="2523743"/>
              <a:ext cx="6007607" cy="4334255"/>
            </a:xfrm>
            <a:prstGeom prst="rect">
              <a:avLst/>
            </a:prstGeom>
          </p:spPr>
        </p:pic>
        <p:pic>
          <p:nvPicPr>
            <p:cNvPr id="14" name="object 14"/>
            <p:cNvPicPr/>
            <p:nvPr/>
          </p:nvPicPr>
          <p:blipFill>
            <a:blip r:embed="rId5" cstate="print"/>
            <a:stretch>
              <a:fillRect/>
            </a:stretch>
          </p:blipFill>
          <p:spPr>
            <a:xfrm>
              <a:off x="6335268" y="2718816"/>
              <a:ext cx="5420867" cy="3904474"/>
            </a:xfrm>
            <a:prstGeom prst="rect">
              <a:avLst/>
            </a:prstGeom>
          </p:spPr>
        </p:pic>
        <p:sp>
          <p:nvSpPr>
            <p:cNvPr id="15" name="object 15"/>
            <p:cNvSpPr/>
            <p:nvPr/>
          </p:nvSpPr>
          <p:spPr>
            <a:xfrm>
              <a:off x="6680454" y="2897885"/>
              <a:ext cx="4674235" cy="3602990"/>
            </a:xfrm>
            <a:custGeom>
              <a:avLst/>
              <a:gdLst/>
              <a:ahLst/>
              <a:cxnLst/>
              <a:rect l="l" t="t" r="r" b="b"/>
              <a:pathLst>
                <a:path w="4674234" h="3602990">
                  <a:moveTo>
                    <a:pt x="0" y="2726436"/>
                  </a:moveTo>
                  <a:lnTo>
                    <a:pt x="1930742" y="2726436"/>
                  </a:lnTo>
                  <a:lnTo>
                    <a:pt x="1930742" y="3602507"/>
                  </a:lnTo>
                  <a:lnTo>
                    <a:pt x="0" y="3602507"/>
                  </a:lnTo>
                  <a:lnTo>
                    <a:pt x="0" y="2726436"/>
                  </a:lnTo>
                  <a:close/>
                </a:path>
                <a:path w="4674234" h="3602990">
                  <a:moveTo>
                    <a:pt x="964692" y="0"/>
                  </a:moveTo>
                  <a:lnTo>
                    <a:pt x="2896958" y="0"/>
                  </a:lnTo>
                  <a:lnTo>
                    <a:pt x="2896958" y="1065237"/>
                  </a:lnTo>
                  <a:lnTo>
                    <a:pt x="964692" y="1065237"/>
                  </a:lnTo>
                  <a:lnTo>
                    <a:pt x="964692" y="0"/>
                  </a:lnTo>
                  <a:close/>
                </a:path>
                <a:path w="4674234" h="3602990">
                  <a:moveTo>
                    <a:pt x="2945892" y="0"/>
                  </a:moveTo>
                  <a:lnTo>
                    <a:pt x="4674031" y="0"/>
                  </a:lnTo>
                  <a:lnTo>
                    <a:pt x="4674031" y="1450314"/>
                  </a:lnTo>
                  <a:lnTo>
                    <a:pt x="2945892" y="1450314"/>
                  </a:lnTo>
                  <a:lnTo>
                    <a:pt x="2945892" y="0"/>
                  </a:lnTo>
                  <a:close/>
                </a:path>
                <a:path w="4674234" h="3602990">
                  <a:moveTo>
                    <a:pt x="1019555" y="1655064"/>
                  </a:moveTo>
                  <a:lnTo>
                    <a:pt x="3839921" y="1655064"/>
                  </a:lnTo>
                  <a:lnTo>
                    <a:pt x="3839921" y="2718777"/>
                  </a:lnTo>
                  <a:lnTo>
                    <a:pt x="1019555" y="2718777"/>
                  </a:lnTo>
                  <a:lnTo>
                    <a:pt x="1019555" y="1655064"/>
                  </a:lnTo>
                  <a:close/>
                </a:path>
              </a:pathLst>
            </a:custGeom>
            <a:ln w="38100">
              <a:solidFill>
                <a:srgbClr val="FF0000"/>
              </a:solidFill>
            </a:ln>
          </p:spPr>
          <p:txBody>
            <a:bodyPr wrap="square" lIns="0" tIns="0" rIns="0" bIns="0" rtlCol="0"/>
            <a:lstStyle/>
            <a:p>
              <a:endParaRPr/>
            </a:p>
          </p:txBody>
        </p:sp>
        <p:sp>
          <p:nvSpPr>
            <p:cNvPr id="16" name="object 16"/>
            <p:cNvSpPr/>
            <p:nvPr/>
          </p:nvSpPr>
          <p:spPr>
            <a:xfrm>
              <a:off x="10363193" y="2279903"/>
              <a:ext cx="371475" cy="617220"/>
            </a:xfrm>
            <a:custGeom>
              <a:avLst/>
              <a:gdLst/>
              <a:ahLst/>
              <a:cxnLst/>
              <a:rect l="l" t="t" r="r" b="b"/>
              <a:pathLst>
                <a:path w="371475" h="617219">
                  <a:moveTo>
                    <a:pt x="278587" y="0"/>
                  </a:moveTo>
                  <a:lnTo>
                    <a:pt x="92862" y="0"/>
                  </a:lnTo>
                  <a:lnTo>
                    <a:pt x="92862" y="431673"/>
                  </a:lnTo>
                  <a:lnTo>
                    <a:pt x="0" y="431673"/>
                  </a:lnTo>
                  <a:lnTo>
                    <a:pt x="185724" y="617016"/>
                  </a:lnTo>
                  <a:lnTo>
                    <a:pt x="371449" y="431673"/>
                  </a:lnTo>
                  <a:lnTo>
                    <a:pt x="278587" y="431673"/>
                  </a:lnTo>
                  <a:lnTo>
                    <a:pt x="278587" y="0"/>
                  </a:lnTo>
                  <a:close/>
                </a:path>
              </a:pathLst>
            </a:custGeom>
            <a:solidFill>
              <a:srgbClr val="4471C4"/>
            </a:solidFill>
          </p:spPr>
          <p:txBody>
            <a:bodyPr wrap="square" lIns="0" tIns="0" rIns="0" bIns="0" rtlCol="0"/>
            <a:lstStyle/>
            <a:p>
              <a:endParaRPr/>
            </a:p>
          </p:txBody>
        </p:sp>
        <p:sp>
          <p:nvSpPr>
            <p:cNvPr id="17" name="object 17"/>
            <p:cNvSpPr/>
            <p:nvPr/>
          </p:nvSpPr>
          <p:spPr>
            <a:xfrm>
              <a:off x="10363200" y="2279905"/>
              <a:ext cx="371475" cy="617220"/>
            </a:xfrm>
            <a:custGeom>
              <a:avLst/>
              <a:gdLst/>
              <a:ahLst/>
              <a:cxnLst/>
              <a:rect l="l" t="t" r="r" b="b"/>
              <a:pathLst>
                <a:path w="371475" h="617219">
                  <a:moveTo>
                    <a:pt x="0" y="431673"/>
                  </a:moveTo>
                  <a:lnTo>
                    <a:pt x="92862" y="431673"/>
                  </a:lnTo>
                  <a:lnTo>
                    <a:pt x="92862" y="0"/>
                  </a:lnTo>
                  <a:lnTo>
                    <a:pt x="278587" y="0"/>
                  </a:lnTo>
                  <a:lnTo>
                    <a:pt x="278587" y="431673"/>
                  </a:lnTo>
                  <a:lnTo>
                    <a:pt x="371436" y="431673"/>
                  </a:lnTo>
                  <a:lnTo>
                    <a:pt x="185724" y="617016"/>
                  </a:lnTo>
                  <a:lnTo>
                    <a:pt x="0" y="431673"/>
                  </a:lnTo>
                  <a:close/>
                </a:path>
              </a:pathLst>
            </a:custGeom>
            <a:ln w="12700">
              <a:solidFill>
                <a:srgbClr val="2E528F"/>
              </a:solidFill>
            </a:ln>
          </p:spPr>
          <p:txBody>
            <a:bodyPr wrap="square" lIns="0" tIns="0" rIns="0" bIns="0" rtlCol="0"/>
            <a:lstStyle/>
            <a:p>
              <a:endParaRPr/>
            </a:p>
          </p:txBody>
        </p:sp>
      </p:grpSp>
      <p:sp>
        <p:nvSpPr>
          <p:cNvPr id="18" name="object 18"/>
          <p:cNvSpPr txBox="1"/>
          <p:nvPr/>
        </p:nvSpPr>
        <p:spPr>
          <a:xfrm>
            <a:off x="8620125" y="1606041"/>
            <a:ext cx="2858167" cy="567055"/>
          </a:xfrm>
          <a:prstGeom prst="rect">
            <a:avLst/>
          </a:prstGeom>
        </p:spPr>
        <p:txBody>
          <a:bodyPr vert="horz" wrap="square" lIns="0" tIns="27939" rIns="0" bIns="0" rtlCol="0">
            <a:spAutoFit/>
          </a:bodyPr>
          <a:lstStyle/>
          <a:p>
            <a:pPr marL="12700" marR="5080">
              <a:lnSpc>
                <a:spcPts val="2100"/>
              </a:lnSpc>
              <a:spcBef>
                <a:spcPts val="219"/>
              </a:spcBef>
            </a:pPr>
            <a:r>
              <a:rPr lang="el" sz="1800" spc="-10" dirty="0">
                <a:latin typeface="Calibri"/>
                <a:cs typeface="Calibri"/>
              </a:rPr>
              <a:t>Αποθηκεύει το υλικολογισμικό και τα μυστικά κλειδιά</a:t>
            </a:r>
            <a:endParaRPr sz="1800" dirty="0">
              <a:latin typeface="Calibri"/>
              <a:cs typeface="Calibri"/>
            </a:endParaRPr>
          </a:p>
        </p:txBody>
      </p:sp>
      <p:pic>
        <p:nvPicPr>
          <p:cNvPr id="24" name="Picture 23">
            <a:extLst>
              <a:ext uri="{FF2B5EF4-FFF2-40B4-BE49-F238E27FC236}">
                <a16:creationId xmlns:a16="http://schemas.microsoft.com/office/drawing/2014/main" id="{B9750B45-95BA-8154-BA99-135EE045D879}"/>
              </a:ext>
            </a:extLst>
          </p:cNvPr>
          <p:cNvPicPr>
            <a:picLocks noChangeAspect="1"/>
          </p:cNvPicPr>
          <p:nvPr/>
        </p:nvPicPr>
        <p:blipFill>
          <a:blip r:embed="rId6"/>
          <a:stretch>
            <a:fillRect/>
          </a:stretch>
        </p:blipFill>
        <p:spPr>
          <a:xfrm>
            <a:off x="7549377" y="6167336"/>
            <a:ext cx="1530000" cy="6120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xfrm>
            <a:off x="489213" y="813287"/>
            <a:ext cx="7825164" cy="567463"/>
          </a:xfrm>
          <a:prstGeom prst="rect">
            <a:avLst/>
          </a:prstGeom>
        </p:spPr>
        <p:txBody>
          <a:bodyPr vert="horz" wrap="square" lIns="0" tIns="13335" rIns="0" bIns="0" rtlCol="0">
            <a:spAutoFit/>
          </a:bodyPr>
          <a:lstStyle/>
          <a:p>
            <a:pPr marL="12700">
              <a:lnSpc>
                <a:spcPct val="100000"/>
              </a:lnSpc>
              <a:spcBef>
                <a:spcPts val="105"/>
              </a:spcBef>
            </a:pPr>
            <a:r>
              <a:rPr lang="el" spc="-10" dirty="0"/>
              <a:t>Σχεδιασμός και ανησυχίες επιπέδου λογισμικού</a:t>
            </a:r>
          </a:p>
        </p:txBody>
      </p:sp>
      <p:sp>
        <p:nvSpPr>
          <p:cNvPr id="9" name="Content Placeholder 8">
            <a:extLst>
              <a:ext uri="{FF2B5EF4-FFF2-40B4-BE49-F238E27FC236}">
                <a16:creationId xmlns:a16="http://schemas.microsoft.com/office/drawing/2014/main" id="{1EC38268-9035-C3FB-2C4D-BF7615D0D41A}"/>
              </a:ext>
            </a:extLst>
          </p:cNvPr>
          <p:cNvSpPr>
            <a:spLocks noGrp="1"/>
          </p:cNvSpPr>
          <p:nvPr>
            <p:ph sz="quarter" idx="17"/>
          </p:nvPr>
        </p:nvSpPr>
        <p:spPr>
          <a:xfrm>
            <a:off x="74137" y="1807951"/>
            <a:ext cx="4147020" cy="3379066"/>
          </a:xfrm>
        </p:spPr>
        <p:txBody>
          <a:bodyPr>
            <a:noAutofit/>
          </a:bodyPr>
          <a:lstStyle/>
          <a:p>
            <a:pPr marL="298450" indent="-285750">
              <a:lnSpc>
                <a:spcPct val="100000"/>
              </a:lnSpc>
              <a:spcBef>
                <a:spcPts val="495"/>
              </a:spcBef>
              <a:tabLst>
                <a:tab pos="241300" algn="l"/>
              </a:tabLst>
            </a:pPr>
            <a:r>
              <a:rPr lang="el" sz="1200" spc="-25" dirty="0">
                <a:cs typeface="Calibri"/>
              </a:rPr>
              <a:t>Στοίβα λογισμικού:</a:t>
            </a:r>
            <a:endParaRPr lang="en-US" sz="1200" dirty="0">
              <a:cs typeface="Calibri"/>
            </a:endParaRPr>
          </a:p>
          <a:p>
            <a:pPr marL="755650" lvl="1" indent="-285750">
              <a:lnSpc>
                <a:spcPct val="100000"/>
              </a:lnSpc>
              <a:spcBef>
                <a:spcPts val="330"/>
              </a:spcBef>
              <a:buFont typeface="Courier New" panose="02070309020205020404" pitchFamily="49" charset="0"/>
              <a:buChar char="o"/>
              <a:tabLst>
                <a:tab pos="698500" algn="l"/>
              </a:tabLst>
            </a:pPr>
            <a:r>
              <a:rPr lang="el" sz="1200" spc="-10" dirty="0">
                <a:cs typeface="Calibri"/>
              </a:rPr>
              <a:t>Εφαρμογή</a:t>
            </a:r>
            <a:endParaRPr lang="en-US" sz="1200" dirty="0">
              <a:cs typeface="Calibri"/>
            </a:endParaRPr>
          </a:p>
          <a:p>
            <a:pPr marL="755650" lvl="1" indent="-285750">
              <a:lnSpc>
                <a:spcPct val="100000"/>
              </a:lnSpc>
              <a:spcBef>
                <a:spcPts val="300"/>
              </a:spcBef>
              <a:buFont typeface="Courier New" panose="02070309020205020404" pitchFamily="49" charset="0"/>
              <a:buChar char="o"/>
              <a:tabLst>
                <a:tab pos="698500" algn="l"/>
              </a:tabLst>
            </a:pPr>
            <a:r>
              <a:rPr lang="el" sz="1200" dirty="0">
                <a:cs typeface="Calibri"/>
              </a:rPr>
              <a:t>OS, πυρήνας (μικροπυρήνας)</a:t>
            </a:r>
            <a:endParaRPr lang="en-US" sz="1200" dirty="0">
              <a:cs typeface="Calibri"/>
            </a:endParaRPr>
          </a:p>
          <a:p>
            <a:pPr marL="755015" lvl="1" indent="-285750">
              <a:lnSpc>
                <a:spcPct val="100000"/>
              </a:lnSpc>
              <a:spcBef>
                <a:spcPts val="300"/>
              </a:spcBef>
              <a:buFont typeface="Courier New" panose="02070309020205020404" pitchFamily="49" charset="0"/>
              <a:buChar char="o"/>
              <a:tabLst>
                <a:tab pos="698500" algn="l"/>
              </a:tabLst>
            </a:pPr>
            <a:r>
              <a:rPr lang="el" sz="1200" spc="-10" dirty="0">
                <a:cs typeface="Calibri"/>
              </a:rPr>
              <a:t>Φορτωτές, υλικολογισμικό κ.λπ.</a:t>
            </a:r>
            <a:endParaRPr lang="en-US" sz="1200" dirty="0">
              <a:cs typeface="Calibri"/>
            </a:endParaRPr>
          </a:p>
          <a:p>
            <a:pPr marL="298450" indent="-285750">
              <a:lnSpc>
                <a:spcPct val="100000"/>
              </a:lnSpc>
              <a:spcBef>
                <a:spcPts val="665"/>
              </a:spcBef>
              <a:tabLst>
                <a:tab pos="241300" algn="l"/>
              </a:tabLst>
            </a:pPr>
            <a:r>
              <a:rPr lang="el" sz="1200" dirty="0">
                <a:cs typeface="Calibri"/>
              </a:rPr>
              <a:t>Περιπτώσεις χρήσης:</a:t>
            </a:r>
            <a:endParaRPr lang="en-US" sz="1200" dirty="0">
              <a:cs typeface="Calibri"/>
            </a:endParaRPr>
          </a:p>
          <a:p>
            <a:pPr marL="755650" lvl="1" indent="-285750">
              <a:lnSpc>
                <a:spcPct val="100000"/>
              </a:lnSpc>
              <a:spcBef>
                <a:spcPts val="234"/>
              </a:spcBef>
              <a:buFont typeface="Courier New" panose="02070309020205020404" pitchFamily="49" charset="0"/>
              <a:buChar char="o"/>
              <a:tabLst>
                <a:tab pos="698500" algn="l"/>
              </a:tabLst>
            </a:pPr>
            <a:r>
              <a:rPr lang="el" sz="1200" dirty="0">
                <a:cs typeface="Calibri"/>
              </a:rPr>
              <a:t>Επίλυση προβλήματος πειρατείας μουσικής/λογισμικού</a:t>
            </a:r>
            <a:endParaRPr lang="en-US" sz="1200" dirty="0">
              <a:cs typeface="Calibri"/>
            </a:endParaRPr>
          </a:p>
          <a:p>
            <a:pPr marL="755015" marR="469265" lvl="1" indent="-285750">
              <a:lnSpc>
                <a:spcPts val="2400"/>
              </a:lnSpc>
              <a:spcBef>
                <a:spcPts val="530"/>
              </a:spcBef>
              <a:buFont typeface="Courier New" panose="02070309020205020404" pitchFamily="49" charset="0"/>
              <a:buChar char="o"/>
              <a:tabLst>
                <a:tab pos="699135" algn="l"/>
              </a:tabLst>
            </a:pPr>
            <a:r>
              <a:rPr lang="el" sz="1200" dirty="0">
                <a:cs typeface="Calibri"/>
              </a:rPr>
              <a:t>Εκτελέστε έναν διακομιστή SSL μέσα για να αποθηκεύσετε τα συμφωνημένα συμμετρικά κλειδιά συνεδρίας</a:t>
            </a:r>
            <a:endParaRPr lang="en-US" sz="1200" dirty="0">
              <a:cs typeface="Calibri"/>
            </a:endParaRPr>
          </a:p>
          <a:p>
            <a:pPr marL="755650" lvl="1" indent="-285750">
              <a:lnSpc>
                <a:spcPct val="100000"/>
              </a:lnSpc>
              <a:spcBef>
                <a:spcPts val="165"/>
              </a:spcBef>
              <a:buFont typeface="Courier New" panose="02070309020205020404" pitchFamily="49" charset="0"/>
              <a:buChar char="o"/>
              <a:tabLst>
                <a:tab pos="698500" algn="l"/>
              </a:tabLst>
            </a:pPr>
            <a:r>
              <a:rPr lang="el" sz="1200" dirty="0">
                <a:cs typeface="Calibri"/>
              </a:rPr>
              <a:t>Τραπεζική αίτηση</a:t>
            </a:r>
            <a:endParaRPr lang="en-US" sz="1200" dirty="0">
              <a:cs typeface="Calibri"/>
            </a:endParaRPr>
          </a:p>
          <a:p>
            <a:pPr marL="298450" indent="-285750">
              <a:lnSpc>
                <a:spcPct val="100000"/>
              </a:lnSpc>
              <a:spcBef>
                <a:spcPts val="680"/>
              </a:spcBef>
              <a:tabLst>
                <a:tab pos="241300" algn="l"/>
              </a:tabLst>
            </a:pPr>
            <a:r>
              <a:rPr lang="el" sz="1200" spc="-10" dirty="0">
                <a:cs typeface="Calibri"/>
              </a:rPr>
              <a:t>Προβλήματα:</a:t>
            </a:r>
            <a:endParaRPr lang="en-US" sz="1200" dirty="0">
              <a:cs typeface="Calibri"/>
            </a:endParaRPr>
          </a:p>
          <a:p>
            <a:pPr marL="755650" lvl="1" indent="-285750">
              <a:lnSpc>
                <a:spcPct val="100000"/>
              </a:lnSpc>
              <a:spcBef>
                <a:spcPts val="315"/>
              </a:spcBef>
              <a:buFont typeface="Courier New" panose="02070309020205020404" pitchFamily="49" charset="0"/>
              <a:buChar char="o"/>
              <a:tabLst>
                <a:tab pos="698500" algn="l"/>
              </a:tabLst>
            </a:pPr>
            <a:r>
              <a:rPr lang="el" sz="1200" spc="-10" dirty="0">
                <a:cs typeface="Calibri"/>
              </a:rPr>
              <a:t>Η ενημέρωση λογισμικού είναι δύσκολη</a:t>
            </a:r>
            <a:endParaRPr lang="en-US" sz="1200" dirty="0">
              <a:cs typeface="Calibri"/>
            </a:endParaRPr>
          </a:p>
          <a:p>
            <a:pPr marL="755015" lvl="1" indent="-285750">
              <a:lnSpc>
                <a:spcPct val="100000"/>
              </a:lnSpc>
              <a:spcBef>
                <a:spcPts val="204"/>
              </a:spcBef>
              <a:buFont typeface="Courier New" panose="02070309020205020404" pitchFamily="49" charset="0"/>
              <a:buChar char="o"/>
              <a:tabLst>
                <a:tab pos="698500" algn="l"/>
              </a:tabLst>
            </a:pPr>
            <a:r>
              <a:rPr lang="el" sz="1200" dirty="0">
                <a:cs typeface="Calibri"/>
              </a:rPr>
              <a:t>Κακή δυνατότητα προγραμματισμού λόγω μικροπυρήνα</a:t>
            </a:r>
            <a:endParaRPr lang="en-US" sz="1200" dirty="0">
              <a:cs typeface="Calibri"/>
            </a:endParaRPr>
          </a:p>
          <a:p>
            <a:endParaRPr lang="en-US" dirty="0"/>
          </a:p>
        </p:txBody>
      </p:sp>
      <p:sp>
        <p:nvSpPr>
          <p:cNvPr id="7" name="object 7"/>
          <p:cNvSpPr txBox="1">
            <a:spLocks noGrp="1"/>
          </p:cNvSpPr>
          <p:nvPr>
            <p:ph type="sldNum" sz="quarter" idx="4"/>
          </p:nvPr>
        </p:nvSpPr>
        <p:spPr>
          <a:prstGeom prst="rect">
            <a:avLst/>
          </a:prstGeom>
        </p:spPr>
        <p:txBody>
          <a:bodyPr vert="horz" wrap="square" lIns="0" tIns="0" rIns="0" bIns="0" rtlCol="0">
            <a:spAutoFit/>
          </a:bodyPr>
          <a:lstStyle/>
          <a:p>
            <a:pPr marL="38100">
              <a:lnSpc>
                <a:spcPts val="1240"/>
              </a:lnSpc>
            </a:pPr>
            <a:fld id="{81D60167-4931-47E6-BA6A-407CBD079E47}" type="slidenum">
              <a:rPr spc="-25" dirty="0"/>
              <a:t>21</a:t>
            </a:fld>
            <a:endParaRPr spc="-25"/>
          </a:p>
        </p:txBody>
      </p:sp>
      <p:grpSp>
        <p:nvGrpSpPr>
          <p:cNvPr id="4" name="object 4"/>
          <p:cNvGrpSpPr/>
          <p:nvPr/>
        </p:nvGrpSpPr>
        <p:grpSpPr>
          <a:xfrm>
            <a:off x="4094375" y="1984851"/>
            <a:ext cx="4003249" cy="2888297"/>
            <a:chOff x="6141719" y="2523744"/>
            <a:chExt cx="6007735" cy="4334510"/>
          </a:xfrm>
        </p:grpSpPr>
        <p:pic>
          <p:nvPicPr>
            <p:cNvPr id="5" name="object 5"/>
            <p:cNvPicPr/>
            <p:nvPr/>
          </p:nvPicPr>
          <p:blipFill>
            <a:blip r:embed="rId2" cstate="print"/>
            <a:stretch>
              <a:fillRect/>
            </a:stretch>
          </p:blipFill>
          <p:spPr>
            <a:xfrm>
              <a:off x="6141719" y="2523744"/>
              <a:ext cx="6007607" cy="4334255"/>
            </a:xfrm>
            <a:prstGeom prst="rect">
              <a:avLst/>
            </a:prstGeom>
          </p:spPr>
        </p:pic>
        <p:pic>
          <p:nvPicPr>
            <p:cNvPr id="6" name="object 6"/>
            <p:cNvPicPr/>
            <p:nvPr/>
          </p:nvPicPr>
          <p:blipFill>
            <a:blip r:embed="rId3" cstate="print"/>
            <a:stretch>
              <a:fillRect/>
            </a:stretch>
          </p:blipFill>
          <p:spPr>
            <a:xfrm>
              <a:off x="6335268" y="2718816"/>
              <a:ext cx="5420867" cy="3904474"/>
            </a:xfrm>
            <a:prstGeom prst="rect">
              <a:avLst/>
            </a:prstGeom>
          </p:spPr>
        </p:pic>
      </p:grpSp>
      <p:pic>
        <p:nvPicPr>
          <p:cNvPr id="12" name="Picture 11">
            <a:extLst>
              <a:ext uri="{FF2B5EF4-FFF2-40B4-BE49-F238E27FC236}">
                <a16:creationId xmlns:a16="http://schemas.microsoft.com/office/drawing/2014/main" id="{2833FC11-10A6-887B-AB88-486A84F511BA}"/>
              </a:ext>
            </a:extLst>
          </p:cNvPr>
          <p:cNvPicPr>
            <a:picLocks noChangeAspect="1"/>
          </p:cNvPicPr>
          <p:nvPr/>
        </p:nvPicPr>
        <p:blipFill>
          <a:blip r:embed="rId4"/>
          <a:stretch>
            <a:fillRect/>
          </a:stretch>
        </p:blipFill>
        <p:spPr>
          <a:xfrm>
            <a:off x="7549377" y="6167336"/>
            <a:ext cx="1530000" cy="6120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prstGeom prst="rect">
            <a:avLst/>
          </a:prstGeom>
        </p:spPr>
        <p:txBody>
          <a:bodyPr vert="horz" wrap="square" lIns="0" tIns="13335" rIns="0" bIns="0" rtlCol="0">
            <a:spAutoFit/>
          </a:bodyPr>
          <a:lstStyle/>
          <a:p>
            <a:pPr marL="12700">
              <a:lnSpc>
                <a:spcPct val="100000"/>
              </a:lnSpc>
              <a:spcBef>
                <a:spcPts val="105"/>
              </a:spcBef>
            </a:pPr>
            <a:r>
              <a:rPr lang="el"/>
              <a:t>Σύγκριση με το TrustZone</a:t>
            </a:r>
          </a:p>
        </p:txBody>
      </p:sp>
      <p:sp>
        <p:nvSpPr>
          <p:cNvPr id="15" name="object 15"/>
          <p:cNvSpPr txBox="1">
            <a:spLocks noGrp="1"/>
          </p:cNvSpPr>
          <p:nvPr>
            <p:ph type="sldNum" sz="quarter" idx="4"/>
          </p:nvPr>
        </p:nvSpPr>
        <p:spPr>
          <a:prstGeom prst="rect">
            <a:avLst/>
          </a:prstGeom>
        </p:spPr>
        <p:txBody>
          <a:bodyPr vert="horz" wrap="square" lIns="0" tIns="0" rIns="0" bIns="0" rtlCol="0">
            <a:spAutoFit/>
          </a:bodyPr>
          <a:lstStyle/>
          <a:p>
            <a:pPr marL="38100">
              <a:lnSpc>
                <a:spcPts val="1240"/>
              </a:lnSpc>
            </a:pPr>
            <a:fld id="{81D60167-4931-47E6-BA6A-407CBD079E47}" type="slidenum">
              <a:rPr spc="-25" dirty="0"/>
              <a:t>22</a:t>
            </a:fld>
            <a:endParaRPr spc="-25"/>
          </a:p>
        </p:txBody>
      </p:sp>
      <p:grpSp>
        <p:nvGrpSpPr>
          <p:cNvPr id="19" name="Group 18">
            <a:extLst>
              <a:ext uri="{FF2B5EF4-FFF2-40B4-BE49-F238E27FC236}">
                <a16:creationId xmlns:a16="http://schemas.microsoft.com/office/drawing/2014/main" id="{DA0F9D5A-B85B-495B-EE20-14F5320B742C}"/>
              </a:ext>
            </a:extLst>
          </p:cNvPr>
          <p:cNvGrpSpPr/>
          <p:nvPr/>
        </p:nvGrpSpPr>
        <p:grpSpPr>
          <a:xfrm>
            <a:off x="355142" y="2344501"/>
            <a:ext cx="7078046" cy="2896093"/>
            <a:chOff x="158496" y="1813559"/>
            <a:chExt cx="12021693" cy="4495800"/>
          </a:xfrm>
        </p:grpSpPr>
        <p:sp>
          <p:nvSpPr>
            <p:cNvPr id="3" name="object 3"/>
            <p:cNvSpPr txBox="1"/>
            <p:nvPr/>
          </p:nvSpPr>
          <p:spPr>
            <a:xfrm>
              <a:off x="1848463" y="5411723"/>
              <a:ext cx="1298575" cy="228268"/>
            </a:xfrm>
            <a:prstGeom prst="rect">
              <a:avLst/>
            </a:prstGeom>
          </p:spPr>
          <p:txBody>
            <a:bodyPr vert="horz" wrap="square" lIns="0" tIns="12700" rIns="0" bIns="0" rtlCol="0">
              <a:spAutoFit/>
            </a:bodyPr>
            <a:lstStyle/>
            <a:p>
              <a:pPr marL="12700">
                <a:lnSpc>
                  <a:spcPct val="100000"/>
                </a:lnSpc>
                <a:spcBef>
                  <a:spcPts val="100"/>
                </a:spcBef>
              </a:pPr>
              <a:r>
                <a:rPr lang="el" sz="1400">
                  <a:cs typeface="Calibri"/>
                </a:rPr>
                <a:t>ΙΒΜ 4758</a:t>
              </a:r>
              <a:endParaRPr sz="1400">
                <a:cs typeface="Calibri"/>
              </a:endParaRPr>
            </a:p>
          </p:txBody>
        </p:sp>
        <p:pic>
          <p:nvPicPr>
            <p:cNvPr id="4" name="object 4"/>
            <p:cNvPicPr/>
            <p:nvPr/>
          </p:nvPicPr>
          <p:blipFill>
            <a:blip r:embed="rId2" cstate="print"/>
            <a:stretch>
              <a:fillRect/>
            </a:stretch>
          </p:blipFill>
          <p:spPr>
            <a:xfrm>
              <a:off x="158496" y="2438400"/>
              <a:ext cx="2170163" cy="2170175"/>
            </a:xfrm>
            <a:prstGeom prst="rect">
              <a:avLst/>
            </a:prstGeom>
          </p:spPr>
        </p:pic>
        <p:sp>
          <p:nvSpPr>
            <p:cNvPr id="5" name="object 5"/>
            <p:cNvSpPr txBox="1"/>
            <p:nvPr/>
          </p:nvSpPr>
          <p:spPr>
            <a:xfrm>
              <a:off x="904346" y="4441600"/>
              <a:ext cx="1104071" cy="354356"/>
            </a:xfrm>
            <a:prstGeom prst="rect">
              <a:avLst/>
            </a:prstGeom>
          </p:spPr>
          <p:txBody>
            <a:bodyPr vert="horz" wrap="square" lIns="0" tIns="12700" rIns="0" bIns="0" rtlCol="0">
              <a:spAutoFit/>
            </a:bodyPr>
            <a:lstStyle/>
            <a:p>
              <a:pPr marL="12700">
                <a:lnSpc>
                  <a:spcPct val="100000"/>
                </a:lnSpc>
                <a:spcBef>
                  <a:spcPts val="95"/>
                </a:spcBef>
              </a:pPr>
              <a:r>
                <a:rPr lang="en-US" sz="1400" spc="-25" dirty="0">
                  <a:cs typeface="Calibri"/>
                </a:rPr>
                <a:t>CPU</a:t>
              </a:r>
              <a:endParaRPr lang="en-US" sz="1400" dirty="0">
                <a:cs typeface="Calibri"/>
              </a:endParaRPr>
            </a:p>
          </p:txBody>
        </p:sp>
        <p:pic>
          <p:nvPicPr>
            <p:cNvPr id="6" name="object 6"/>
            <p:cNvPicPr/>
            <p:nvPr/>
          </p:nvPicPr>
          <p:blipFill>
            <a:blip r:embed="rId3" cstate="print"/>
            <a:stretch>
              <a:fillRect/>
            </a:stretch>
          </p:blipFill>
          <p:spPr>
            <a:xfrm>
              <a:off x="2837688" y="2715767"/>
              <a:ext cx="1508759" cy="1508759"/>
            </a:xfrm>
            <a:prstGeom prst="rect">
              <a:avLst/>
            </a:prstGeom>
          </p:spPr>
        </p:pic>
        <p:sp>
          <p:nvSpPr>
            <p:cNvPr id="7" name="object 7"/>
            <p:cNvSpPr txBox="1"/>
            <p:nvPr/>
          </p:nvSpPr>
          <p:spPr>
            <a:xfrm>
              <a:off x="2220679" y="4107152"/>
              <a:ext cx="2968967" cy="1023251"/>
            </a:xfrm>
            <a:prstGeom prst="rect">
              <a:avLst/>
            </a:prstGeom>
          </p:spPr>
          <p:txBody>
            <a:bodyPr vert="horz" wrap="square" lIns="0" tIns="12700" rIns="0" bIns="0" rtlCol="0">
              <a:spAutoFit/>
            </a:bodyPr>
            <a:lstStyle/>
            <a:p>
              <a:pPr marL="425450" marR="5080" indent="-413384">
                <a:lnSpc>
                  <a:spcPct val="100000"/>
                </a:lnSpc>
                <a:spcBef>
                  <a:spcPts val="100"/>
                </a:spcBef>
              </a:pPr>
              <a:r>
                <a:rPr lang="el" sz="1400" spc="-30" dirty="0">
                  <a:cs typeface="Calibri"/>
                </a:rPr>
                <a:t>Προγραμματιζόμενη ασφάλεια</a:t>
              </a:r>
              <a:endParaRPr sz="1400" dirty="0">
                <a:cs typeface="Calibri"/>
              </a:endParaRPr>
            </a:p>
            <a:p>
              <a:pPr marL="96520">
                <a:lnSpc>
                  <a:spcPct val="100000"/>
                </a:lnSpc>
                <a:spcBef>
                  <a:spcPts val="5"/>
                </a:spcBef>
              </a:pPr>
              <a:r>
                <a:rPr lang="el" sz="1400" spc="-15" dirty="0">
                  <a:cs typeface="Calibri"/>
                </a:rPr>
                <a:t>Συνεπεξεργαστής</a:t>
              </a:r>
              <a:endParaRPr sz="1400" dirty="0">
                <a:cs typeface="Calibri"/>
              </a:endParaRPr>
            </a:p>
          </p:txBody>
        </p:sp>
        <p:grpSp>
          <p:nvGrpSpPr>
            <p:cNvPr id="8" name="object 8"/>
            <p:cNvGrpSpPr/>
            <p:nvPr/>
          </p:nvGrpSpPr>
          <p:grpSpPr>
            <a:xfrm>
              <a:off x="2139442" y="3454656"/>
              <a:ext cx="798830" cy="321945"/>
              <a:chOff x="2139442" y="3454656"/>
              <a:chExt cx="798830" cy="321945"/>
            </a:xfrm>
          </p:grpSpPr>
          <p:sp>
            <p:nvSpPr>
              <p:cNvPr id="9" name="object 9"/>
              <p:cNvSpPr/>
              <p:nvPr/>
            </p:nvSpPr>
            <p:spPr>
              <a:xfrm>
                <a:off x="2145790" y="3461004"/>
                <a:ext cx="786130" cy="309245"/>
              </a:xfrm>
              <a:custGeom>
                <a:avLst/>
                <a:gdLst/>
                <a:ahLst/>
                <a:cxnLst/>
                <a:rect l="l" t="t" r="r" b="b"/>
                <a:pathLst>
                  <a:path w="786130" h="309245">
                    <a:moveTo>
                      <a:pt x="631291" y="0"/>
                    </a:moveTo>
                    <a:lnTo>
                      <a:pt x="631291" y="77292"/>
                    </a:lnTo>
                    <a:lnTo>
                      <a:pt x="154571" y="77292"/>
                    </a:lnTo>
                    <a:lnTo>
                      <a:pt x="154571" y="0"/>
                    </a:lnTo>
                    <a:lnTo>
                      <a:pt x="0" y="154584"/>
                    </a:lnTo>
                    <a:lnTo>
                      <a:pt x="154571" y="309181"/>
                    </a:lnTo>
                    <a:lnTo>
                      <a:pt x="154571" y="231876"/>
                    </a:lnTo>
                    <a:lnTo>
                      <a:pt x="631291" y="231876"/>
                    </a:lnTo>
                    <a:lnTo>
                      <a:pt x="631291" y="309181"/>
                    </a:lnTo>
                    <a:lnTo>
                      <a:pt x="785863" y="154584"/>
                    </a:lnTo>
                    <a:lnTo>
                      <a:pt x="631291" y="0"/>
                    </a:lnTo>
                    <a:close/>
                  </a:path>
                </a:pathLst>
              </a:custGeom>
              <a:solidFill>
                <a:srgbClr val="6FAC46"/>
              </a:solidFill>
            </p:spPr>
            <p:txBody>
              <a:bodyPr wrap="square" lIns="0" tIns="0" rIns="0" bIns="0" rtlCol="0"/>
              <a:lstStyle/>
              <a:p>
                <a:endParaRPr sz="1400"/>
              </a:p>
            </p:txBody>
          </p:sp>
          <p:sp>
            <p:nvSpPr>
              <p:cNvPr id="10" name="object 10"/>
              <p:cNvSpPr/>
              <p:nvPr/>
            </p:nvSpPr>
            <p:spPr>
              <a:xfrm>
                <a:off x="2145792" y="3461006"/>
                <a:ext cx="786130" cy="309245"/>
              </a:xfrm>
              <a:custGeom>
                <a:avLst/>
                <a:gdLst/>
                <a:ahLst/>
                <a:cxnLst/>
                <a:rect l="l" t="t" r="r" b="b"/>
                <a:pathLst>
                  <a:path w="786130" h="309245">
                    <a:moveTo>
                      <a:pt x="0" y="154584"/>
                    </a:moveTo>
                    <a:lnTo>
                      <a:pt x="154571" y="0"/>
                    </a:lnTo>
                    <a:lnTo>
                      <a:pt x="154571" y="77292"/>
                    </a:lnTo>
                    <a:lnTo>
                      <a:pt x="631291" y="77292"/>
                    </a:lnTo>
                    <a:lnTo>
                      <a:pt x="631291" y="0"/>
                    </a:lnTo>
                    <a:lnTo>
                      <a:pt x="785863" y="154584"/>
                    </a:lnTo>
                    <a:lnTo>
                      <a:pt x="631291" y="309168"/>
                    </a:lnTo>
                    <a:lnTo>
                      <a:pt x="631291" y="231876"/>
                    </a:lnTo>
                    <a:lnTo>
                      <a:pt x="154571" y="231876"/>
                    </a:lnTo>
                    <a:lnTo>
                      <a:pt x="154571" y="309168"/>
                    </a:lnTo>
                    <a:lnTo>
                      <a:pt x="0" y="154584"/>
                    </a:lnTo>
                    <a:close/>
                  </a:path>
                </a:pathLst>
              </a:custGeom>
              <a:ln w="12699">
                <a:solidFill>
                  <a:srgbClr val="000000"/>
                </a:solidFill>
              </a:ln>
            </p:spPr>
            <p:txBody>
              <a:bodyPr wrap="square" lIns="0" tIns="0" rIns="0" bIns="0" rtlCol="0"/>
              <a:lstStyle/>
              <a:p>
                <a:endParaRPr sz="1400"/>
              </a:p>
            </p:txBody>
          </p:sp>
        </p:grpSp>
        <p:grpSp>
          <p:nvGrpSpPr>
            <p:cNvPr id="11" name="object 11"/>
            <p:cNvGrpSpPr/>
            <p:nvPr/>
          </p:nvGrpSpPr>
          <p:grpSpPr>
            <a:xfrm>
              <a:off x="4977384" y="1813559"/>
              <a:ext cx="7202805" cy="4495800"/>
              <a:chOff x="4977384" y="1813559"/>
              <a:chExt cx="7202805" cy="4495800"/>
            </a:xfrm>
          </p:grpSpPr>
          <p:pic>
            <p:nvPicPr>
              <p:cNvPr id="12" name="object 12"/>
              <p:cNvPicPr/>
              <p:nvPr/>
            </p:nvPicPr>
            <p:blipFill>
              <a:blip r:embed="rId4" cstate="print"/>
              <a:stretch>
                <a:fillRect/>
              </a:stretch>
            </p:blipFill>
            <p:spPr>
              <a:xfrm>
                <a:off x="4977384" y="1813559"/>
                <a:ext cx="7202423" cy="4495799"/>
              </a:xfrm>
              <a:prstGeom prst="rect">
                <a:avLst/>
              </a:prstGeom>
            </p:spPr>
          </p:pic>
          <p:pic>
            <p:nvPicPr>
              <p:cNvPr id="13" name="object 13"/>
              <p:cNvPicPr/>
              <p:nvPr/>
            </p:nvPicPr>
            <p:blipFill>
              <a:blip r:embed="rId5" cstate="print"/>
              <a:stretch>
                <a:fillRect/>
              </a:stretch>
            </p:blipFill>
            <p:spPr>
              <a:xfrm>
                <a:off x="5170932" y="2008632"/>
                <a:ext cx="6615683" cy="3907535"/>
              </a:xfrm>
              <a:prstGeom prst="rect">
                <a:avLst/>
              </a:prstGeom>
            </p:spPr>
          </p:pic>
        </p:grpSp>
        <p:sp>
          <p:nvSpPr>
            <p:cNvPr id="14" name="object 14"/>
            <p:cNvSpPr txBox="1"/>
            <p:nvPr/>
          </p:nvSpPr>
          <p:spPr>
            <a:xfrm>
              <a:off x="7712547" y="6017766"/>
              <a:ext cx="1891030" cy="228268"/>
            </a:xfrm>
            <a:prstGeom prst="rect">
              <a:avLst/>
            </a:prstGeom>
          </p:spPr>
          <p:txBody>
            <a:bodyPr vert="horz" wrap="square" lIns="0" tIns="12700" rIns="0" bIns="0" rtlCol="0">
              <a:spAutoFit/>
            </a:bodyPr>
            <a:lstStyle/>
            <a:p>
              <a:pPr marL="12700">
                <a:lnSpc>
                  <a:spcPct val="100000"/>
                </a:lnSpc>
                <a:spcBef>
                  <a:spcPts val="100"/>
                </a:spcBef>
              </a:pPr>
              <a:r>
                <a:rPr lang="el" sz="1400">
                  <a:cs typeface="Calibri"/>
                </a:rPr>
                <a:t>ARM TrustZone</a:t>
              </a:r>
              <a:endParaRPr sz="1400">
                <a:cs typeface="Calibri"/>
              </a:endParaRPr>
            </a:p>
          </p:txBody>
        </p:sp>
      </p:grpSp>
      <p:pic>
        <p:nvPicPr>
          <p:cNvPr id="22" name="Picture 21">
            <a:extLst>
              <a:ext uri="{FF2B5EF4-FFF2-40B4-BE49-F238E27FC236}">
                <a16:creationId xmlns:a16="http://schemas.microsoft.com/office/drawing/2014/main" id="{8AF42AB6-CDE5-573E-DAB6-B4AC8CB90E79}"/>
              </a:ext>
            </a:extLst>
          </p:cNvPr>
          <p:cNvPicPr>
            <a:picLocks noChangeAspect="1"/>
          </p:cNvPicPr>
          <p:nvPr/>
        </p:nvPicPr>
        <p:blipFill>
          <a:blip r:embed="rId6"/>
          <a:stretch>
            <a:fillRect/>
          </a:stretch>
        </p:blipFill>
        <p:spPr>
          <a:xfrm>
            <a:off x="7549377" y="6167336"/>
            <a:ext cx="1530000" cy="6120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prstGeom prst="rect">
            <a:avLst/>
          </a:prstGeom>
        </p:spPr>
        <p:txBody>
          <a:bodyPr vert="horz" wrap="square" lIns="0" tIns="13335" rIns="0" bIns="0" rtlCol="0">
            <a:spAutoFit/>
          </a:bodyPr>
          <a:lstStyle/>
          <a:p>
            <a:pPr marL="12700">
              <a:lnSpc>
                <a:spcPct val="100000"/>
              </a:lnSpc>
              <a:spcBef>
                <a:spcPts val="105"/>
              </a:spcBef>
            </a:pPr>
            <a:r>
              <a:rPr lang="el" spc="-95"/>
              <a:t>Μονάδα αξιόπιστης πλατφόρμας (TPM)</a:t>
            </a:r>
          </a:p>
        </p:txBody>
      </p:sp>
      <p:sp>
        <p:nvSpPr>
          <p:cNvPr id="10" name="Content Placeholder 9">
            <a:extLst>
              <a:ext uri="{FF2B5EF4-FFF2-40B4-BE49-F238E27FC236}">
                <a16:creationId xmlns:a16="http://schemas.microsoft.com/office/drawing/2014/main" id="{5B86914B-E704-F080-4699-AACA58F35AF5}"/>
              </a:ext>
            </a:extLst>
          </p:cNvPr>
          <p:cNvSpPr>
            <a:spLocks noGrp="1"/>
          </p:cNvSpPr>
          <p:nvPr>
            <p:ph sz="quarter" idx="17"/>
          </p:nvPr>
        </p:nvSpPr>
        <p:spPr>
          <a:xfrm>
            <a:off x="292798" y="2101735"/>
            <a:ext cx="3355009" cy="3167976"/>
          </a:xfrm>
        </p:spPr>
        <p:txBody>
          <a:bodyPr>
            <a:normAutofit fontScale="92500" lnSpcReduction="10000"/>
          </a:bodyPr>
          <a:lstStyle/>
          <a:p>
            <a:pPr marL="298450" indent="-285750">
              <a:spcBef>
                <a:spcPts val="745"/>
              </a:spcBef>
              <a:tabLst>
                <a:tab pos="240029" algn="l"/>
              </a:tabLst>
            </a:pPr>
            <a:r>
              <a:rPr lang="el" spc="-25" dirty="0">
                <a:cs typeface="Calibri"/>
              </a:rPr>
              <a:t>"Εμπορευματοποιημένο IBM 4758"</a:t>
            </a:r>
            <a:endParaRPr lang="en-US" dirty="0">
              <a:cs typeface="Calibri"/>
            </a:endParaRPr>
          </a:p>
          <a:p>
            <a:pPr marL="297816" marR="344805" indent="-285750">
              <a:spcBef>
                <a:spcPts val="1050"/>
              </a:spcBef>
              <a:tabLst>
                <a:tab pos="241300" algn="l"/>
              </a:tabLst>
            </a:pPr>
            <a:r>
              <a:rPr lang="el" spc="-10" dirty="0">
                <a:cs typeface="Calibri"/>
              </a:rPr>
              <a:t>Τυπική διεπαφή LPC - συνδέεται με μητρικές πλακέτες εμπορευμάτων</a:t>
            </a:r>
            <a:endParaRPr lang="en-US" dirty="0">
              <a:cs typeface="Calibri"/>
            </a:endParaRPr>
          </a:p>
          <a:p>
            <a:pPr marL="298450" indent="-285750">
              <a:spcBef>
                <a:spcPts val="655"/>
              </a:spcBef>
              <a:tabLst>
                <a:tab pos="240029" algn="l"/>
              </a:tabLst>
            </a:pPr>
            <a:r>
              <a:rPr lang="el" spc="-65" dirty="0">
                <a:cs typeface="Calibri"/>
              </a:rPr>
              <a:t>Ασθενέστερη υπολογιστική ικανότητα</a:t>
            </a:r>
            <a:endParaRPr lang="en-US" dirty="0">
              <a:cs typeface="Calibri"/>
            </a:endParaRPr>
          </a:p>
          <a:p>
            <a:pPr>
              <a:spcBef>
                <a:spcPts val="1140"/>
              </a:spcBef>
            </a:pPr>
            <a:endParaRPr lang="en-US" dirty="0">
              <a:cs typeface="Calibri"/>
            </a:endParaRPr>
          </a:p>
          <a:p>
            <a:pPr marL="298450" indent="-285750">
              <a:spcBef>
                <a:spcPts val="5"/>
              </a:spcBef>
              <a:tabLst>
                <a:tab pos="240029" algn="l"/>
              </a:tabLst>
            </a:pPr>
            <a:r>
              <a:rPr lang="el" dirty="0">
                <a:cs typeface="Calibri"/>
              </a:rPr>
              <a:t>Περιπτώσεις χρήσης:</a:t>
            </a:r>
            <a:endParaRPr lang="en-US" dirty="0">
              <a:cs typeface="Calibri"/>
            </a:endParaRPr>
          </a:p>
          <a:p>
            <a:pPr marL="755651" marR="5080" lvl="1" indent="-285750">
              <a:spcBef>
                <a:spcPts val="675"/>
              </a:spcBef>
              <a:buFont typeface="Courier New" panose="02070309020205020404" pitchFamily="49" charset="0"/>
              <a:buChar char="o"/>
              <a:tabLst>
                <a:tab pos="698500" algn="l"/>
              </a:tabLst>
            </a:pPr>
            <a:r>
              <a:rPr lang="el" dirty="0">
                <a:cs typeface="Calibri"/>
              </a:rPr>
              <a:t>Κρυπτογράφηση δίσκου και προστασία με κωδικό πρόσβασης ("σφραγίδα")</a:t>
            </a:r>
            <a:endParaRPr lang="en-US" dirty="0">
              <a:cs typeface="Calibri"/>
            </a:endParaRPr>
          </a:p>
          <a:p>
            <a:pPr marL="755651" lvl="1" indent="-285750">
              <a:spcBef>
                <a:spcPts val="170"/>
              </a:spcBef>
              <a:buFont typeface="Courier New" panose="02070309020205020404" pitchFamily="49" charset="0"/>
              <a:buChar char="o"/>
              <a:tabLst>
                <a:tab pos="697230" algn="l"/>
              </a:tabLst>
            </a:pPr>
            <a:r>
              <a:rPr lang="el" spc="-40" dirty="0">
                <a:cs typeface="Calibri"/>
              </a:rPr>
              <a:t>Επαλήθευση ακεραιότητας πλατφόρμας (υλικολογισμικό+λειτουργικό σύστημα)</a:t>
            </a:r>
            <a:endParaRPr lang="en-US" dirty="0">
              <a:cs typeface="Calibri"/>
            </a:endParaRPr>
          </a:p>
          <a:p>
            <a:endParaRPr lang="en-US" dirty="0"/>
          </a:p>
        </p:txBody>
      </p:sp>
      <p:sp>
        <p:nvSpPr>
          <p:cNvPr id="8" name="object 8"/>
          <p:cNvSpPr txBox="1">
            <a:spLocks noGrp="1"/>
          </p:cNvSpPr>
          <p:nvPr>
            <p:ph type="sldNum" sz="quarter" idx="4"/>
          </p:nvPr>
        </p:nvSpPr>
        <p:spPr>
          <a:prstGeom prst="rect">
            <a:avLst/>
          </a:prstGeom>
        </p:spPr>
        <p:txBody>
          <a:bodyPr vert="horz" wrap="square" lIns="0" tIns="0" rIns="0" bIns="0" rtlCol="0">
            <a:spAutoFit/>
          </a:bodyPr>
          <a:lstStyle/>
          <a:p>
            <a:pPr marL="38100">
              <a:lnSpc>
                <a:spcPts val="1240"/>
              </a:lnSpc>
            </a:pPr>
            <a:fld id="{81D60167-4931-47E6-BA6A-407CBD079E47}" type="slidenum">
              <a:rPr spc="-25" dirty="0"/>
              <a:t>23</a:t>
            </a:fld>
            <a:endParaRPr spc="-25"/>
          </a:p>
        </p:txBody>
      </p:sp>
      <p:pic>
        <p:nvPicPr>
          <p:cNvPr id="4" name="object 4"/>
          <p:cNvPicPr/>
          <p:nvPr/>
        </p:nvPicPr>
        <p:blipFill>
          <a:blip r:embed="rId2" cstate="print"/>
          <a:stretch>
            <a:fillRect/>
          </a:stretch>
        </p:blipFill>
        <p:spPr>
          <a:xfrm>
            <a:off x="4594594" y="1875541"/>
            <a:ext cx="1622310" cy="1057934"/>
          </a:xfrm>
          <a:prstGeom prst="rect">
            <a:avLst/>
          </a:prstGeom>
        </p:spPr>
      </p:pic>
      <p:grpSp>
        <p:nvGrpSpPr>
          <p:cNvPr id="5" name="object 5"/>
          <p:cNvGrpSpPr/>
          <p:nvPr/>
        </p:nvGrpSpPr>
        <p:grpSpPr>
          <a:xfrm>
            <a:off x="3647807" y="2788736"/>
            <a:ext cx="4024735" cy="2480975"/>
            <a:chOff x="6778752" y="3221735"/>
            <a:chExt cx="5410200" cy="3335020"/>
          </a:xfrm>
        </p:grpSpPr>
        <p:pic>
          <p:nvPicPr>
            <p:cNvPr id="6" name="object 6"/>
            <p:cNvPicPr/>
            <p:nvPr/>
          </p:nvPicPr>
          <p:blipFill>
            <a:blip r:embed="rId3" cstate="print"/>
            <a:stretch>
              <a:fillRect/>
            </a:stretch>
          </p:blipFill>
          <p:spPr>
            <a:xfrm>
              <a:off x="6778752" y="3221735"/>
              <a:ext cx="5410199" cy="3334511"/>
            </a:xfrm>
            <a:prstGeom prst="rect">
              <a:avLst/>
            </a:prstGeom>
          </p:spPr>
        </p:pic>
        <p:pic>
          <p:nvPicPr>
            <p:cNvPr id="7" name="object 7"/>
            <p:cNvPicPr/>
            <p:nvPr/>
          </p:nvPicPr>
          <p:blipFill>
            <a:blip r:embed="rId4" cstate="print"/>
            <a:stretch>
              <a:fillRect/>
            </a:stretch>
          </p:blipFill>
          <p:spPr>
            <a:xfrm>
              <a:off x="6972300" y="3416808"/>
              <a:ext cx="4878323" cy="2747759"/>
            </a:xfrm>
            <a:prstGeom prst="rect">
              <a:avLst/>
            </a:prstGeom>
          </p:spPr>
        </p:pic>
      </p:grpSp>
      <p:pic>
        <p:nvPicPr>
          <p:cNvPr id="13" name="Picture 12">
            <a:extLst>
              <a:ext uri="{FF2B5EF4-FFF2-40B4-BE49-F238E27FC236}">
                <a16:creationId xmlns:a16="http://schemas.microsoft.com/office/drawing/2014/main" id="{BF21423C-1F31-4E59-063A-39B4204C0B8B}"/>
              </a:ext>
            </a:extLst>
          </p:cNvPr>
          <p:cNvPicPr>
            <a:picLocks noChangeAspect="1"/>
          </p:cNvPicPr>
          <p:nvPr/>
        </p:nvPicPr>
        <p:blipFill>
          <a:blip r:embed="rId5"/>
          <a:stretch>
            <a:fillRect/>
          </a:stretch>
        </p:blipFill>
        <p:spPr>
          <a:xfrm>
            <a:off x="7549377" y="6167336"/>
            <a:ext cx="1530000" cy="6120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xfrm>
            <a:off x="796322" y="-5403"/>
            <a:ext cx="5652103" cy="1121461"/>
          </a:xfrm>
          <a:prstGeom prst="rect">
            <a:avLst/>
          </a:prstGeom>
        </p:spPr>
        <p:txBody>
          <a:bodyPr vert="horz" wrap="square" lIns="0" tIns="13335" rIns="0" bIns="0" rtlCol="0">
            <a:spAutoFit/>
          </a:bodyPr>
          <a:lstStyle/>
          <a:p>
            <a:pPr marL="12700">
              <a:lnSpc>
                <a:spcPct val="100000"/>
              </a:lnSpc>
              <a:spcBef>
                <a:spcPts val="105"/>
              </a:spcBef>
            </a:pPr>
            <a:r>
              <a:rPr lang="el" dirty="0"/>
              <a:t>Διαδικασία εκκίνησης (UEFI)</a:t>
            </a:r>
          </a:p>
        </p:txBody>
      </p:sp>
      <p:sp>
        <p:nvSpPr>
          <p:cNvPr id="34" name="Content Placeholder 33">
            <a:extLst>
              <a:ext uri="{FF2B5EF4-FFF2-40B4-BE49-F238E27FC236}">
                <a16:creationId xmlns:a16="http://schemas.microsoft.com/office/drawing/2014/main" id="{98D57636-0567-DB3A-329D-8D3BBFFF32E1}"/>
              </a:ext>
            </a:extLst>
          </p:cNvPr>
          <p:cNvSpPr>
            <a:spLocks noGrp="1"/>
          </p:cNvSpPr>
          <p:nvPr>
            <p:ph sz="quarter" idx="17"/>
          </p:nvPr>
        </p:nvSpPr>
        <p:spPr>
          <a:xfrm>
            <a:off x="8205996" y="4237284"/>
            <a:ext cx="3419057" cy="382522"/>
          </a:xfrm>
        </p:spPr>
        <p:txBody>
          <a:bodyPr/>
          <a:lstStyle/>
          <a:p>
            <a:pPr marL="0" indent="0">
              <a:buNone/>
            </a:pPr>
            <a:r>
              <a:rPr lang="el" sz="1400" b="1">
                <a:cs typeface="Calibri"/>
              </a:rPr>
              <a:t>Πώς να εκτελέσετε τη μέτρηση;</a:t>
            </a:r>
            <a:endParaRPr lang="en-US" sz="1400" b="1">
              <a:cs typeface="Calibri"/>
            </a:endParaRPr>
          </a:p>
          <a:p>
            <a:pPr marL="0" indent="0">
              <a:buNone/>
            </a:pPr>
            <a:endParaRPr lang="en-US" b="1"/>
          </a:p>
        </p:txBody>
      </p:sp>
      <p:sp>
        <p:nvSpPr>
          <p:cNvPr id="30" name="object 30"/>
          <p:cNvSpPr txBox="1">
            <a:spLocks noGrp="1"/>
          </p:cNvSpPr>
          <p:nvPr>
            <p:ph type="sldNum" sz="quarter" idx="4"/>
          </p:nvPr>
        </p:nvSpPr>
        <p:spPr>
          <a:prstGeom prst="rect">
            <a:avLst/>
          </a:prstGeom>
        </p:spPr>
        <p:txBody>
          <a:bodyPr vert="horz" wrap="square" lIns="0" tIns="0" rIns="0" bIns="0" rtlCol="0">
            <a:spAutoFit/>
          </a:bodyPr>
          <a:lstStyle/>
          <a:p>
            <a:pPr marL="38100">
              <a:lnSpc>
                <a:spcPts val="1240"/>
              </a:lnSpc>
            </a:pPr>
            <a:fld id="{81D60167-4931-47E6-BA6A-407CBD079E47}" type="slidenum">
              <a:rPr spc="-25" dirty="0"/>
              <a:t>24</a:t>
            </a:fld>
            <a:endParaRPr spc="-25"/>
          </a:p>
        </p:txBody>
      </p:sp>
      <p:pic>
        <p:nvPicPr>
          <p:cNvPr id="39" name="Picture 38" descr="Ένα διάγραμμα ενός συστήματος υπολογιστή&#10;&#10;Περιγραφή που δημιουργείται αυτόματα">
            <a:extLst>
              <a:ext uri="{FF2B5EF4-FFF2-40B4-BE49-F238E27FC236}">
                <a16:creationId xmlns:a16="http://schemas.microsoft.com/office/drawing/2014/main" id="{1D195CE0-5C89-0B99-6490-15DE1ECC9672}"/>
              </a:ext>
            </a:extLst>
          </p:cNvPr>
          <p:cNvPicPr>
            <a:picLocks noChangeAspect="1"/>
          </p:cNvPicPr>
          <p:nvPr/>
        </p:nvPicPr>
        <p:blipFill>
          <a:blip r:embed="rId2"/>
          <a:stretch>
            <a:fillRect/>
          </a:stretch>
        </p:blipFill>
        <p:spPr>
          <a:xfrm>
            <a:off x="5091489" y="555327"/>
            <a:ext cx="6445776" cy="3312488"/>
          </a:xfrm>
          <a:prstGeom prst="rect">
            <a:avLst/>
          </a:prstGeom>
        </p:spPr>
      </p:pic>
      <p:pic>
        <p:nvPicPr>
          <p:cNvPr id="44" name="Picture 43">
            <a:extLst>
              <a:ext uri="{FF2B5EF4-FFF2-40B4-BE49-F238E27FC236}">
                <a16:creationId xmlns:a16="http://schemas.microsoft.com/office/drawing/2014/main" id="{05E3E50D-087C-A8E1-A552-CF093E20E863}"/>
              </a:ext>
            </a:extLst>
          </p:cNvPr>
          <p:cNvPicPr>
            <a:picLocks noChangeAspect="1"/>
          </p:cNvPicPr>
          <p:nvPr/>
        </p:nvPicPr>
        <p:blipFill>
          <a:blip r:embed="rId3"/>
          <a:stretch>
            <a:fillRect/>
          </a:stretch>
        </p:blipFill>
        <p:spPr>
          <a:xfrm>
            <a:off x="7549377" y="6167336"/>
            <a:ext cx="1530000" cy="612000"/>
          </a:xfrm>
          <a:prstGeom prst="rect">
            <a:avLst/>
          </a:prstGeom>
        </p:spPr>
      </p:pic>
      <p:sp>
        <p:nvSpPr>
          <p:cNvPr id="3" name="TextBox 2">
            <a:extLst>
              <a:ext uri="{FF2B5EF4-FFF2-40B4-BE49-F238E27FC236}">
                <a16:creationId xmlns:a16="http://schemas.microsoft.com/office/drawing/2014/main" id="{18D54A57-C1A3-2B74-1E36-A637496CE517}"/>
              </a:ext>
            </a:extLst>
          </p:cNvPr>
          <p:cNvSpPr txBox="1"/>
          <p:nvPr/>
        </p:nvSpPr>
        <p:spPr>
          <a:xfrm>
            <a:off x="452647" y="1337524"/>
            <a:ext cx="4776578" cy="4031873"/>
          </a:xfrm>
          <a:prstGeom prst="rect">
            <a:avLst/>
          </a:prstGeom>
          <a:noFill/>
        </p:spPr>
        <p:txBody>
          <a:bodyPr wrap="square" rtlCol="0">
            <a:spAutoFit/>
          </a:bodyPr>
          <a:lstStyle/>
          <a:p>
            <a:r>
              <a:rPr lang="el-GR" sz="1600" dirty="0"/>
              <a:t>Η εικόνα παρουσιάζει τη διαδικασία εκκίνησης ενός υπολογιστή βασισμένη στο UEFI (Unified Extensible Firmware Interface). Η εκκίνηση ξεκινά από το στάδιο "Security (SEC)", το οποίο αποτελεί το </a:t>
            </a:r>
            <a:r>
              <a:rPr lang="el-GR" sz="1600" b="1" dirty="0"/>
              <a:t>Root of Trust</a:t>
            </a:r>
            <a:r>
              <a:rPr lang="el-GR" sz="1600" dirty="0"/>
              <a:t> (ρίζα εμπιστοσύνης), διασφαλίζοντας την ακεραιότητα του συστήματος. Ακολουθούν τα στάδια Pre-EFI Initialization (PEI), Driver Execution Environment (DXE), Boot Device Selection (BDS), Transient System Load (TSL) και τέλος το Run Time (RT), όπου φορτώνεται το λειτουργικό σύστημα. Παράλληλα, εμφανίζεται η αρχιτεκτονική του επεξεργαστή και της μνήμης, με αναφορά στο Management Engine (ME), το οποίο έχει κρίσιμο ρόλο στη διαχείριση και ασφάλεια του συστήματος.</a:t>
            </a:r>
            <a:endParaRPr lang="en-US" sz="16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xfrm>
            <a:off x="327139" y="529895"/>
            <a:ext cx="6732237" cy="567463"/>
          </a:xfrm>
          <a:prstGeom prst="rect">
            <a:avLst/>
          </a:prstGeom>
        </p:spPr>
        <p:txBody>
          <a:bodyPr vert="horz" wrap="square" lIns="0" tIns="13335" rIns="0" bIns="0" rtlCol="0">
            <a:spAutoFit/>
          </a:bodyPr>
          <a:lstStyle/>
          <a:p>
            <a:pPr marL="12700">
              <a:lnSpc>
                <a:spcPct val="100000"/>
              </a:lnSpc>
              <a:spcBef>
                <a:spcPts val="105"/>
              </a:spcBef>
            </a:pPr>
            <a:r>
              <a:rPr lang="el" dirty="0"/>
              <a:t>Ασφαλής εκκίνηση με χρήση TPM</a:t>
            </a:r>
          </a:p>
        </p:txBody>
      </p:sp>
      <p:sp>
        <p:nvSpPr>
          <p:cNvPr id="20" name="Content Placeholder 19">
            <a:extLst>
              <a:ext uri="{FF2B5EF4-FFF2-40B4-BE49-F238E27FC236}">
                <a16:creationId xmlns:a16="http://schemas.microsoft.com/office/drawing/2014/main" id="{E358CDCF-2072-1B0A-63FD-4157C9370D40}"/>
              </a:ext>
            </a:extLst>
          </p:cNvPr>
          <p:cNvSpPr>
            <a:spLocks noGrp="1"/>
          </p:cNvSpPr>
          <p:nvPr>
            <p:ph sz="quarter" idx="17"/>
          </p:nvPr>
        </p:nvSpPr>
        <p:spPr>
          <a:xfrm>
            <a:off x="1078219" y="3429000"/>
            <a:ext cx="5797550" cy="417206"/>
          </a:xfrm>
        </p:spPr>
        <p:txBody>
          <a:bodyPr/>
          <a:lstStyle/>
          <a:p>
            <a:pPr marL="0" indent="0">
              <a:buNone/>
            </a:pPr>
            <a:r>
              <a:rPr lang="el" sz="1400" b="1" dirty="0">
                <a:cs typeface="Calibri"/>
              </a:rPr>
              <a:t>PCR: μητρώο διαμόρφωσης πλατφόρμας</a:t>
            </a:r>
            <a:endParaRPr lang="en-US" sz="1400" b="1" dirty="0">
              <a:cs typeface="Calibri"/>
            </a:endParaRPr>
          </a:p>
          <a:p>
            <a:pPr marL="0" indent="0">
              <a:buNone/>
            </a:pPr>
            <a:endParaRPr lang="en-US" b="1" dirty="0"/>
          </a:p>
        </p:txBody>
      </p:sp>
      <p:pic>
        <p:nvPicPr>
          <p:cNvPr id="5" name="object 5"/>
          <p:cNvPicPr/>
          <p:nvPr/>
        </p:nvPicPr>
        <p:blipFill>
          <a:blip r:embed="rId2" cstate="print"/>
          <a:stretch>
            <a:fillRect/>
          </a:stretch>
        </p:blipFill>
        <p:spPr>
          <a:xfrm>
            <a:off x="1541342" y="996493"/>
            <a:ext cx="2732925" cy="2432507"/>
          </a:xfrm>
          <a:prstGeom prst="rect">
            <a:avLst/>
          </a:prstGeom>
        </p:spPr>
      </p:pic>
      <p:pic>
        <p:nvPicPr>
          <p:cNvPr id="16" name="object 16"/>
          <p:cNvPicPr/>
          <p:nvPr/>
        </p:nvPicPr>
        <p:blipFill>
          <a:blip r:embed="rId3" cstate="print"/>
          <a:stretch>
            <a:fillRect/>
          </a:stretch>
        </p:blipFill>
        <p:spPr>
          <a:xfrm>
            <a:off x="6685269" y="339730"/>
            <a:ext cx="1454508" cy="947791"/>
          </a:xfrm>
          <a:prstGeom prst="rect">
            <a:avLst/>
          </a:prstGeom>
        </p:spPr>
      </p:pic>
      <p:pic>
        <p:nvPicPr>
          <p:cNvPr id="24" name="Picture 23" descr="Ένα διάγραμμα μιας διαδικασίας λογισμικού&#10;&#10;Περιγραφή που δημιουργείται αυτόματα">
            <a:extLst>
              <a:ext uri="{FF2B5EF4-FFF2-40B4-BE49-F238E27FC236}">
                <a16:creationId xmlns:a16="http://schemas.microsoft.com/office/drawing/2014/main" id="{0D27D4E8-5E91-31E3-9921-92FA79E39B17}"/>
              </a:ext>
            </a:extLst>
          </p:cNvPr>
          <p:cNvPicPr>
            <a:picLocks noChangeAspect="1"/>
          </p:cNvPicPr>
          <p:nvPr/>
        </p:nvPicPr>
        <p:blipFill>
          <a:blip r:embed="rId4"/>
          <a:stretch>
            <a:fillRect/>
          </a:stretch>
        </p:blipFill>
        <p:spPr>
          <a:xfrm>
            <a:off x="8314377" y="339730"/>
            <a:ext cx="3601508" cy="2519310"/>
          </a:xfrm>
          <a:prstGeom prst="rect">
            <a:avLst/>
          </a:prstGeom>
        </p:spPr>
      </p:pic>
      <p:pic>
        <p:nvPicPr>
          <p:cNvPr id="29" name="Picture 28">
            <a:extLst>
              <a:ext uri="{FF2B5EF4-FFF2-40B4-BE49-F238E27FC236}">
                <a16:creationId xmlns:a16="http://schemas.microsoft.com/office/drawing/2014/main" id="{E7F1A042-769F-89CF-5C16-9F7F37B52398}"/>
              </a:ext>
            </a:extLst>
          </p:cNvPr>
          <p:cNvPicPr>
            <a:picLocks noChangeAspect="1"/>
          </p:cNvPicPr>
          <p:nvPr/>
        </p:nvPicPr>
        <p:blipFill>
          <a:blip r:embed="rId5"/>
          <a:stretch>
            <a:fillRect/>
          </a:stretch>
        </p:blipFill>
        <p:spPr>
          <a:xfrm>
            <a:off x="7549377" y="6167336"/>
            <a:ext cx="1530000" cy="612000"/>
          </a:xfrm>
          <a:prstGeom prst="rect">
            <a:avLst/>
          </a:prstGeom>
        </p:spPr>
      </p:pic>
      <p:sp>
        <p:nvSpPr>
          <p:cNvPr id="3" name="Slide Number Placeholder 2">
            <a:extLst>
              <a:ext uri="{FF2B5EF4-FFF2-40B4-BE49-F238E27FC236}">
                <a16:creationId xmlns:a16="http://schemas.microsoft.com/office/drawing/2014/main" id="{826F8D6F-81AD-9C4E-A86B-800041A93435}"/>
              </a:ext>
            </a:extLst>
          </p:cNvPr>
          <p:cNvSpPr>
            <a:spLocks noGrp="1"/>
          </p:cNvSpPr>
          <p:nvPr>
            <p:ph type="sldNum" sz="quarter" idx="4"/>
          </p:nvPr>
        </p:nvSpPr>
        <p:spPr/>
        <p:txBody>
          <a:bodyPr/>
          <a:lstStyle/>
          <a:p>
            <a:fld id="{3A98EE3D-8CD1-4C3F-BD1C-C98C9596463C}" type="slidenum">
              <a:rPr lang="en-US" smtClean="0"/>
              <a:pPr/>
              <a:t>25</a:t>
            </a:fld>
            <a:endParaRPr lang="en-US"/>
          </a:p>
        </p:txBody>
      </p:sp>
      <p:sp>
        <p:nvSpPr>
          <p:cNvPr id="4" name="TextBox 3">
            <a:extLst>
              <a:ext uri="{FF2B5EF4-FFF2-40B4-BE49-F238E27FC236}">
                <a16:creationId xmlns:a16="http://schemas.microsoft.com/office/drawing/2014/main" id="{B0297336-6C05-EE8C-6FBC-050911865252}"/>
              </a:ext>
            </a:extLst>
          </p:cNvPr>
          <p:cNvSpPr txBox="1"/>
          <p:nvPr/>
        </p:nvSpPr>
        <p:spPr>
          <a:xfrm>
            <a:off x="857250" y="4038600"/>
            <a:ext cx="10410825" cy="1754326"/>
          </a:xfrm>
          <a:prstGeom prst="rect">
            <a:avLst/>
          </a:prstGeom>
          <a:noFill/>
        </p:spPr>
        <p:txBody>
          <a:bodyPr wrap="square" rtlCol="0">
            <a:spAutoFit/>
          </a:bodyPr>
          <a:lstStyle/>
          <a:p>
            <a:r>
              <a:rPr lang="el-GR" dirty="0"/>
              <a:t>Η εικόνα δείχνει τη διαδικασία μέτρησης της ακεραιότητας του συστήματος μέσω TPM (Trusted Platform Module). Ξεκινώντας από το μηδέν μετά από επανεκκίνηση, κάθε στάδιο (Boot Loader, OS Kernel, Kernel Module) υπολογίζεται με hash (SHA-1) και το αποτέλεσμα αποστέλλεται στο TPM. Κάθε νέο μέτρο (Measurement Register - MR) βασίζεται στην προηγούμενη κατάσταση, διασφαλίζοντας ότι οποιαδήποτε αλλαγή στο σύστημα ανιχνεύεται αμέσως.</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xfrm>
            <a:off x="243872" y="126700"/>
            <a:ext cx="5747353" cy="1121461"/>
          </a:xfrm>
          <a:prstGeom prst="rect">
            <a:avLst/>
          </a:prstGeom>
        </p:spPr>
        <p:txBody>
          <a:bodyPr vert="horz" wrap="square" lIns="0" tIns="13335" rIns="0" bIns="0" rtlCol="0">
            <a:spAutoFit/>
          </a:bodyPr>
          <a:lstStyle/>
          <a:p>
            <a:pPr marL="12700">
              <a:lnSpc>
                <a:spcPct val="100000"/>
              </a:lnSpc>
              <a:spcBef>
                <a:spcPts val="105"/>
              </a:spcBef>
            </a:pPr>
            <a:r>
              <a:rPr lang="el" spc="-25" dirty="0"/>
              <a:t>Επιλογή ανοιχτού κώδικα: Google Titan</a:t>
            </a:r>
          </a:p>
        </p:txBody>
      </p:sp>
      <p:sp>
        <p:nvSpPr>
          <p:cNvPr id="8" name="Content Placeholder 7">
            <a:extLst>
              <a:ext uri="{FF2B5EF4-FFF2-40B4-BE49-F238E27FC236}">
                <a16:creationId xmlns:a16="http://schemas.microsoft.com/office/drawing/2014/main" id="{43BAB128-869B-5663-46CB-3A6EB838C3B7}"/>
              </a:ext>
            </a:extLst>
          </p:cNvPr>
          <p:cNvSpPr>
            <a:spLocks noGrp="1"/>
          </p:cNvSpPr>
          <p:nvPr>
            <p:ph sz="quarter" idx="17"/>
          </p:nvPr>
        </p:nvSpPr>
        <p:spPr>
          <a:xfrm>
            <a:off x="3790346" y="2603262"/>
            <a:ext cx="6420555" cy="853762"/>
          </a:xfrm>
        </p:spPr>
        <p:txBody>
          <a:bodyPr/>
          <a:lstStyle/>
          <a:p>
            <a:pPr marL="0" indent="0">
              <a:buNone/>
            </a:pPr>
            <a:r>
              <a:rPr lang="el" sz="1400" i="1" dirty="0">
                <a:solidFill>
                  <a:srgbClr val="7E7E7E"/>
                </a:solidFill>
                <a:cs typeface="Arial"/>
              </a:rPr>
              <a:t>από https:// </a:t>
            </a:r>
            <a:r>
              <a:rPr lang="el" sz="1400" i="1" u="sng" spc="-10" dirty="0">
                <a:solidFill>
                  <a:srgbClr val="0562C1"/>
                </a:solidFill>
                <a:uFill>
                  <a:solidFill>
                    <a:srgbClr val="0562C1"/>
                  </a:solidFill>
                </a:uFill>
                <a:cs typeface="Arial"/>
                <a:hlinkClick r:id="rId2"/>
              </a:rPr>
              <a:t>www.hotchips.org/hc30/1conf/1.14_Google_Titan_GoogleFinalTitanHotChips2018.pdf</a:t>
            </a:r>
            <a:endParaRPr lang="en-US" sz="1400" dirty="0">
              <a:cs typeface="Arial"/>
            </a:endParaRPr>
          </a:p>
          <a:p>
            <a:pPr marL="0" indent="0">
              <a:buNone/>
            </a:pPr>
            <a:endParaRPr lang="en-US" dirty="0"/>
          </a:p>
        </p:txBody>
      </p:sp>
      <p:pic>
        <p:nvPicPr>
          <p:cNvPr id="3" name="object 3"/>
          <p:cNvPicPr/>
          <p:nvPr/>
        </p:nvPicPr>
        <p:blipFill>
          <a:blip r:embed="rId3" cstate="print"/>
          <a:stretch>
            <a:fillRect/>
          </a:stretch>
        </p:blipFill>
        <p:spPr>
          <a:xfrm>
            <a:off x="3539526" y="1162882"/>
            <a:ext cx="3906259" cy="1359522"/>
          </a:xfrm>
          <a:prstGeom prst="rect">
            <a:avLst/>
          </a:prstGeom>
        </p:spPr>
      </p:pic>
      <p:pic>
        <p:nvPicPr>
          <p:cNvPr id="4" name="object 4"/>
          <p:cNvPicPr/>
          <p:nvPr/>
        </p:nvPicPr>
        <p:blipFill>
          <a:blip r:embed="rId4" cstate="print"/>
          <a:stretch>
            <a:fillRect/>
          </a:stretch>
        </p:blipFill>
        <p:spPr>
          <a:xfrm>
            <a:off x="9502848" y="316230"/>
            <a:ext cx="2079653" cy="2287032"/>
          </a:xfrm>
          <a:prstGeom prst="rect">
            <a:avLst/>
          </a:prstGeom>
        </p:spPr>
      </p:pic>
      <p:pic>
        <p:nvPicPr>
          <p:cNvPr id="11" name="Picture 10">
            <a:extLst>
              <a:ext uri="{FF2B5EF4-FFF2-40B4-BE49-F238E27FC236}">
                <a16:creationId xmlns:a16="http://schemas.microsoft.com/office/drawing/2014/main" id="{E7329A36-D541-4CC7-C75C-4685CB04AF85}"/>
              </a:ext>
            </a:extLst>
          </p:cNvPr>
          <p:cNvPicPr>
            <a:picLocks noChangeAspect="1"/>
          </p:cNvPicPr>
          <p:nvPr/>
        </p:nvPicPr>
        <p:blipFill>
          <a:blip r:embed="rId5"/>
          <a:stretch>
            <a:fillRect/>
          </a:stretch>
        </p:blipFill>
        <p:spPr>
          <a:xfrm>
            <a:off x="7549377" y="6167336"/>
            <a:ext cx="1530000" cy="612000"/>
          </a:xfrm>
          <a:prstGeom prst="rect">
            <a:avLst/>
          </a:prstGeom>
        </p:spPr>
      </p:pic>
      <p:sp>
        <p:nvSpPr>
          <p:cNvPr id="5" name="Slide Number Placeholder 4">
            <a:extLst>
              <a:ext uri="{FF2B5EF4-FFF2-40B4-BE49-F238E27FC236}">
                <a16:creationId xmlns:a16="http://schemas.microsoft.com/office/drawing/2014/main" id="{ACB4700A-F01E-63DD-B373-06D292C49745}"/>
              </a:ext>
            </a:extLst>
          </p:cNvPr>
          <p:cNvSpPr>
            <a:spLocks noGrp="1"/>
          </p:cNvSpPr>
          <p:nvPr>
            <p:ph type="sldNum" sz="quarter" idx="4"/>
          </p:nvPr>
        </p:nvSpPr>
        <p:spPr/>
        <p:txBody>
          <a:bodyPr/>
          <a:lstStyle/>
          <a:p>
            <a:fld id="{3A98EE3D-8CD1-4C3F-BD1C-C98C9596463C}" type="slidenum">
              <a:rPr lang="en-US" smtClean="0"/>
              <a:pPr/>
              <a:t>26</a:t>
            </a:fld>
            <a:endParaRPr lang="en-US"/>
          </a:p>
        </p:txBody>
      </p:sp>
      <p:sp>
        <p:nvSpPr>
          <p:cNvPr id="6" name="TextBox 5">
            <a:extLst>
              <a:ext uri="{FF2B5EF4-FFF2-40B4-BE49-F238E27FC236}">
                <a16:creationId xmlns:a16="http://schemas.microsoft.com/office/drawing/2014/main" id="{0EA5851A-C729-B7A4-999F-CBE4218EEDBF}"/>
              </a:ext>
            </a:extLst>
          </p:cNvPr>
          <p:cNvSpPr txBox="1"/>
          <p:nvPr/>
        </p:nvSpPr>
        <p:spPr>
          <a:xfrm>
            <a:off x="552450" y="3714750"/>
            <a:ext cx="10834008" cy="1477328"/>
          </a:xfrm>
          <a:prstGeom prst="rect">
            <a:avLst/>
          </a:prstGeom>
          <a:noFill/>
        </p:spPr>
        <p:txBody>
          <a:bodyPr wrap="square" rtlCol="0">
            <a:spAutoFit/>
          </a:bodyPr>
          <a:lstStyle/>
          <a:p>
            <a:r>
              <a:rPr lang="el-GR" dirty="0"/>
              <a:t>Η εικόνα απεικονίζει την αρχιτεκτονική εκκίνησης ενός συστήματος όπου το chip TITAN λειτουργεί ως ενδιάμεσος έλεγχος μεταξύ του Chipset και της μνήμης Boot Firmware (FW) Flash. Το TITAN μέσω του SPI διαύλου διαχειρίζεται τον έλεγχο εκκίνησης, την ασφάλεια του firmware, καθώς και τις λειτουργίες reset και τροφοδοσίας, προστατεύοντας την ακεραιότητα του συστήματος από τα πρώτα στάδια εκκίνησης.</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prstGeom prst="rect">
            <a:avLst/>
          </a:prstGeom>
        </p:spPr>
        <p:txBody>
          <a:bodyPr vert="horz" wrap="square" lIns="0" tIns="13335" rIns="0" bIns="0" rtlCol="0">
            <a:spAutoFit/>
          </a:bodyPr>
          <a:lstStyle/>
          <a:p>
            <a:pPr marL="12700">
              <a:lnSpc>
                <a:spcPct val="100000"/>
              </a:lnSpc>
              <a:spcBef>
                <a:spcPts val="105"/>
              </a:spcBef>
            </a:pPr>
            <a:r>
              <a:rPr lang="el" dirty="0"/>
              <a:t>Προβλήματα ασφαλείας από τη χρήση TPM</a:t>
            </a:r>
          </a:p>
        </p:txBody>
      </p:sp>
      <p:sp>
        <p:nvSpPr>
          <p:cNvPr id="20" name="Content Placeholder 19">
            <a:extLst>
              <a:ext uri="{FF2B5EF4-FFF2-40B4-BE49-F238E27FC236}">
                <a16:creationId xmlns:a16="http://schemas.microsoft.com/office/drawing/2014/main" id="{B47BD472-7AA5-9778-3A3A-21A6B7B413AA}"/>
              </a:ext>
            </a:extLst>
          </p:cNvPr>
          <p:cNvSpPr>
            <a:spLocks noGrp="1"/>
          </p:cNvSpPr>
          <p:nvPr>
            <p:ph sz="quarter" idx="17"/>
          </p:nvPr>
        </p:nvSpPr>
        <p:spPr>
          <a:xfrm>
            <a:off x="245716" y="2164080"/>
            <a:ext cx="3833970" cy="3051762"/>
          </a:xfrm>
        </p:spPr>
        <p:txBody>
          <a:bodyPr>
            <a:normAutofit fontScale="92500"/>
          </a:bodyPr>
          <a:lstStyle/>
          <a:p>
            <a:r>
              <a:rPr lang="el" dirty="0"/>
              <a:t>Ας υποθέσουμε ότι ο φορτωτής εκκίνησης πρώτου σταδίου είναι ασφαλώς ενσωματωμένος στη μητρική πλακέτα</a:t>
            </a:r>
          </a:p>
          <a:p>
            <a:r>
              <a:rPr lang="el" dirty="0"/>
              <a:t>Δεν είναι εύκολο στη χρήση με συχνή ενημέρωση λογισμικού / πυρήνα</a:t>
            </a:r>
          </a:p>
          <a:p>
            <a:r>
              <a:rPr lang="el" dirty="0"/>
              <a:t>Ώρα για έλεγχο, ώρα για χρήση</a:t>
            </a:r>
          </a:p>
          <a:p>
            <a:r>
              <a:rPr lang="el" dirty="0"/>
              <a:t>Επιθέσεις επαναφοράς TPM</a:t>
            </a:r>
          </a:p>
          <a:p>
            <a:r>
              <a:rPr lang="el" dirty="0"/>
              <a:t>Εκμετάλλευση τρωτών σημείων λογισμικού και χρήση λογισμικού για την αναφορά ψευδών τιμών κατακερματισμού</a:t>
            </a:r>
          </a:p>
          <a:p>
            <a:endParaRPr lang="en-US" dirty="0"/>
          </a:p>
        </p:txBody>
      </p:sp>
      <p:sp>
        <p:nvSpPr>
          <p:cNvPr id="4" name="object 4"/>
          <p:cNvSpPr txBox="1"/>
          <p:nvPr/>
        </p:nvSpPr>
        <p:spPr>
          <a:xfrm>
            <a:off x="256052" y="5039140"/>
            <a:ext cx="4434967" cy="861261"/>
          </a:xfrm>
          <a:prstGeom prst="rect">
            <a:avLst/>
          </a:prstGeom>
        </p:spPr>
        <p:txBody>
          <a:bodyPr vert="horz" wrap="square" lIns="0" tIns="16510" rIns="0" bIns="0" rtlCol="0">
            <a:spAutoFit/>
          </a:bodyPr>
          <a:lstStyle/>
          <a:p>
            <a:pPr marL="12700" marR="5080">
              <a:lnSpc>
                <a:spcPct val="97900"/>
              </a:lnSpc>
              <a:spcBef>
                <a:spcPts val="130"/>
              </a:spcBef>
            </a:pPr>
            <a:r>
              <a:rPr lang="el" sz="1400" i="1" dirty="0">
                <a:solidFill>
                  <a:srgbClr val="7E7E7E"/>
                </a:solidFill>
                <a:cs typeface="Arial"/>
              </a:rPr>
              <a:t>Han κ.ά. Ένα κακό όνειρο: Ανατροπή της μονάδας αξιόπιστης πλατφόρμας ενώ κοιμάστε. Usenix Security'18 </a:t>
            </a:r>
            <a:r>
              <a:rPr lang="el" sz="1400" dirty="0">
                <a:solidFill>
                  <a:srgbClr val="7E7E7E"/>
                </a:solidFill>
                <a:cs typeface="Arial"/>
              </a:rPr>
              <a:t>Wojtczuk et al. Επίθεση Intel TXT® μέσω πειρατείας εκτέλεσης κώδικα SINIT. 2011</a:t>
            </a:r>
            <a:endParaRPr sz="1400" dirty="0">
              <a:cs typeface="Arial"/>
            </a:endParaRPr>
          </a:p>
        </p:txBody>
      </p:sp>
      <p:grpSp>
        <p:nvGrpSpPr>
          <p:cNvPr id="6" name="object 6"/>
          <p:cNvGrpSpPr/>
          <p:nvPr/>
        </p:nvGrpSpPr>
        <p:grpSpPr>
          <a:xfrm>
            <a:off x="3786406" y="1458432"/>
            <a:ext cx="3618714" cy="3231223"/>
            <a:chOff x="6635495" y="877824"/>
            <a:chExt cx="4879847" cy="4062983"/>
          </a:xfrm>
        </p:grpSpPr>
        <p:pic>
          <p:nvPicPr>
            <p:cNvPr id="7" name="object 7"/>
            <p:cNvPicPr/>
            <p:nvPr/>
          </p:nvPicPr>
          <p:blipFill>
            <a:blip r:embed="rId2" cstate="print"/>
            <a:stretch>
              <a:fillRect/>
            </a:stretch>
          </p:blipFill>
          <p:spPr>
            <a:xfrm>
              <a:off x="6635495" y="1496568"/>
              <a:ext cx="4879847" cy="3444239"/>
            </a:xfrm>
            <a:prstGeom prst="rect">
              <a:avLst/>
            </a:prstGeom>
          </p:spPr>
        </p:pic>
        <p:pic>
          <p:nvPicPr>
            <p:cNvPr id="8" name="object 8"/>
            <p:cNvPicPr/>
            <p:nvPr/>
          </p:nvPicPr>
          <p:blipFill>
            <a:blip r:embed="rId3" cstate="print"/>
            <a:stretch>
              <a:fillRect/>
            </a:stretch>
          </p:blipFill>
          <p:spPr>
            <a:xfrm>
              <a:off x="6830568" y="1690116"/>
              <a:ext cx="4291583" cy="2859024"/>
            </a:xfrm>
            <a:prstGeom prst="rect">
              <a:avLst/>
            </a:prstGeom>
          </p:spPr>
        </p:pic>
        <p:pic>
          <p:nvPicPr>
            <p:cNvPr id="9" name="object 9"/>
            <p:cNvPicPr/>
            <p:nvPr/>
          </p:nvPicPr>
          <p:blipFill>
            <a:blip r:embed="rId4" cstate="print"/>
            <a:stretch>
              <a:fillRect/>
            </a:stretch>
          </p:blipFill>
          <p:spPr>
            <a:xfrm>
              <a:off x="9012935" y="877824"/>
              <a:ext cx="2371343" cy="999743"/>
            </a:xfrm>
            <a:prstGeom prst="rect">
              <a:avLst/>
            </a:prstGeom>
          </p:spPr>
        </p:pic>
        <p:sp>
          <p:nvSpPr>
            <p:cNvPr id="10" name="object 10"/>
            <p:cNvSpPr/>
            <p:nvPr/>
          </p:nvSpPr>
          <p:spPr>
            <a:xfrm>
              <a:off x="9012935" y="877824"/>
              <a:ext cx="2371090" cy="1000125"/>
            </a:xfrm>
            <a:custGeom>
              <a:avLst/>
              <a:gdLst/>
              <a:ahLst/>
              <a:cxnLst/>
              <a:rect l="l" t="t" r="r" b="b"/>
              <a:pathLst>
                <a:path w="2371090" h="1000125">
                  <a:moveTo>
                    <a:pt x="0" y="0"/>
                  </a:moveTo>
                  <a:lnTo>
                    <a:pt x="395160" y="0"/>
                  </a:lnTo>
                  <a:lnTo>
                    <a:pt x="987894" y="0"/>
                  </a:lnTo>
                  <a:lnTo>
                    <a:pt x="2370950" y="0"/>
                  </a:lnTo>
                  <a:lnTo>
                    <a:pt x="2370950" y="372465"/>
                  </a:lnTo>
                  <a:lnTo>
                    <a:pt x="2370950" y="532104"/>
                  </a:lnTo>
                  <a:lnTo>
                    <a:pt x="2370950" y="638517"/>
                  </a:lnTo>
                  <a:lnTo>
                    <a:pt x="987894" y="638517"/>
                  </a:lnTo>
                  <a:lnTo>
                    <a:pt x="147116" y="999693"/>
                  </a:lnTo>
                  <a:lnTo>
                    <a:pt x="395160" y="638517"/>
                  </a:lnTo>
                  <a:lnTo>
                    <a:pt x="0" y="638517"/>
                  </a:lnTo>
                  <a:lnTo>
                    <a:pt x="0" y="532104"/>
                  </a:lnTo>
                  <a:lnTo>
                    <a:pt x="0" y="372465"/>
                  </a:lnTo>
                  <a:lnTo>
                    <a:pt x="0" y="0"/>
                  </a:lnTo>
                  <a:close/>
                </a:path>
              </a:pathLst>
            </a:custGeom>
            <a:ln w="6350">
              <a:solidFill>
                <a:srgbClr val="FFC000"/>
              </a:solidFill>
            </a:ln>
          </p:spPr>
          <p:txBody>
            <a:bodyPr wrap="square" lIns="0" tIns="0" rIns="0" bIns="0" rtlCol="0"/>
            <a:lstStyle/>
            <a:p>
              <a:endParaRPr sz="1400"/>
            </a:p>
          </p:txBody>
        </p:sp>
      </p:grpSp>
      <p:sp>
        <p:nvSpPr>
          <p:cNvPr id="11" name="object 11"/>
          <p:cNvSpPr txBox="1"/>
          <p:nvPr/>
        </p:nvSpPr>
        <p:spPr>
          <a:xfrm>
            <a:off x="5626207" y="1485294"/>
            <a:ext cx="1425054" cy="443711"/>
          </a:xfrm>
          <a:prstGeom prst="rect">
            <a:avLst/>
          </a:prstGeom>
        </p:spPr>
        <p:txBody>
          <a:bodyPr vert="horz" wrap="square" lIns="0" tIns="12700" rIns="0" bIns="0" rtlCol="0">
            <a:spAutoFit/>
          </a:bodyPr>
          <a:lstStyle/>
          <a:p>
            <a:pPr marL="12700">
              <a:lnSpc>
                <a:spcPct val="100000"/>
              </a:lnSpc>
              <a:spcBef>
                <a:spcPts val="100"/>
              </a:spcBef>
            </a:pPr>
            <a:r>
              <a:rPr lang="el" sz="1400" dirty="0">
                <a:cs typeface="Calibri"/>
              </a:rPr>
              <a:t>Ρίζα εμπιστοσύνης</a:t>
            </a:r>
            <a:endParaRPr sz="1400" dirty="0">
              <a:cs typeface="Calibri"/>
            </a:endParaRPr>
          </a:p>
        </p:txBody>
      </p:sp>
      <p:grpSp>
        <p:nvGrpSpPr>
          <p:cNvPr id="21" name="Group 20">
            <a:extLst>
              <a:ext uri="{FF2B5EF4-FFF2-40B4-BE49-F238E27FC236}">
                <a16:creationId xmlns:a16="http://schemas.microsoft.com/office/drawing/2014/main" id="{947D8D23-C400-FCFA-3B0C-9827B834AEEE}"/>
              </a:ext>
            </a:extLst>
          </p:cNvPr>
          <p:cNvGrpSpPr/>
          <p:nvPr/>
        </p:nvGrpSpPr>
        <p:grpSpPr>
          <a:xfrm>
            <a:off x="4742488" y="4480301"/>
            <a:ext cx="2308773" cy="1251766"/>
            <a:chOff x="7205471" y="4855462"/>
            <a:chExt cx="3396538" cy="1841528"/>
          </a:xfrm>
        </p:grpSpPr>
        <p:pic>
          <p:nvPicPr>
            <p:cNvPr id="12" name="object 12"/>
            <p:cNvPicPr/>
            <p:nvPr/>
          </p:nvPicPr>
          <p:blipFill>
            <a:blip r:embed="rId5" cstate="print"/>
            <a:stretch>
              <a:fillRect/>
            </a:stretch>
          </p:blipFill>
          <p:spPr>
            <a:xfrm>
              <a:off x="7205471" y="4855462"/>
              <a:ext cx="1661159" cy="1661158"/>
            </a:xfrm>
            <a:prstGeom prst="rect">
              <a:avLst/>
            </a:prstGeom>
          </p:spPr>
        </p:pic>
        <p:sp>
          <p:nvSpPr>
            <p:cNvPr id="13" name="object 13"/>
            <p:cNvSpPr txBox="1"/>
            <p:nvPr/>
          </p:nvSpPr>
          <p:spPr>
            <a:xfrm>
              <a:off x="7805610" y="6361175"/>
              <a:ext cx="998536" cy="335815"/>
            </a:xfrm>
            <a:prstGeom prst="rect">
              <a:avLst/>
            </a:prstGeom>
          </p:spPr>
          <p:txBody>
            <a:bodyPr vert="horz" wrap="square" lIns="0" tIns="12700" rIns="0" bIns="0" rtlCol="0">
              <a:spAutoFit/>
            </a:bodyPr>
            <a:lstStyle/>
            <a:p>
              <a:pPr marL="12700">
                <a:lnSpc>
                  <a:spcPct val="100000"/>
                </a:lnSpc>
                <a:spcBef>
                  <a:spcPts val="100"/>
                </a:spcBef>
              </a:pPr>
              <a:r>
                <a:rPr lang="en-US" sz="1400" spc="-25" dirty="0">
                  <a:cs typeface="Calibri"/>
                </a:rPr>
                <a:t>CPU</a:t>
              </a:r>
              <a:endParaRPr sz="1400" dirty="0">
                <a:cs typeface="Calibri"/>
              </a:endParaRPr>
            </a:p>
          </p:txBody>
        </p:sp>
        <p:pic>
          <p:nvPicPr>
            <p:cNvPr id="14" name="object 14"/>
            <p:cNvPicPr/>
            <p:nvPr/>
          </p:nvPicPr>
          <p:blipFill>
            <a:blip r:embed="rId6" cstate="print"/>
            <a:stretch>
              <a:fillRect/>
            </a:stretch>
          </p:blipFill>
          <p:spPr>
            <a:xfrm>
              <a:off x="9582911" y="5145023"/>
              <a:ext cx="966215" cy="966215"/>
            </a:xfrm>
            <a:prstGeom prst="rect">
              <a:avLst/>
            </a:prstGeom>
          </p:spPr>
        </p:pic>
        <p:sp>
          <p:nvSpPr>
            <p:cNvPr id="15" name="object 15"/>
            <p:cNvSpPr txBox="1"/>
            <p:nvPr/>
          </p:nvSpPr>
          <p:spPr>
            <a:xfrm>
              <a:off x="9765989" y="6092950"/>
              <a:ext cx="836020" cy="335815"/>
            </a:xfrm>
            <a:prstGeom prst="rect">
              <a:avLst/>
            </a:prstGeom>
          </p:spPr>
          <p:txBody>
            <a:bodyPr vert="horz" wrap="square" lIns="0" tIns="12700" rIns="0" bIns="0" rtlCol="0">
              <a:spAutoFit/>
            </a:bodyPr>
            <a:lstStyle/>
            <a:p>
              <a:pPr marL="12700">
                <a:lnSpc>
                  <a:spcPct val="100000"/>
                </a:lnSpc>
                <a:spcBef>
                  <a:spcPts val="100"/>
                </a:spcBef>
              </a:pPr>
              <a:r>
                <a:rPr lang="el" sz="1400" spc="-25">
                  <a:cs typeface="Calibri"/>
                </a:rPr>
                <a:t>TPM</a:t>
              </a:r>
              <a:endParaRPr sz="1400">
                <a:cs typeface="Calibri"/>
              </a:endParaRPr>
            </a:p>
          </p:txBody>
        </p:sp>
        <p:grpSp>
          <p:nvGrpSpPr>
            <p:cNvPr id="16" name="object 16"/>
            <p:cNvGrpSpPr/>
            <p:nvPr/>
          </p:nvGrpSpPr>
          <p:grpSpPr>
            <a:xfrm>
              <a:off x="8797797" y="5516628"/>
              <a:ext cx="798830" cy="321945"/>
              <a:chOff x="8797797" y="5516628"/>
              <a:chExt cx="798830" cy="321945"/>
            </a:xfrm>
          </p:grpSpPr>
          <p:sp>
            <p:nvSpPr>
              <p:cNvPr id="17" name="object 17"/>
              <p:cNvSpPr/>
              <p:nvPr/>
            </p:nvSpPr>
            <p:spPr>
              <a:xfrm>
                <a:off x="8804147" y="5522975"/>
                <a:ext cx="786130" cy="309245"/>
              </a:xfrm>
              <a:custGeom>
                <a:avLst/>
                <a:gdLst/>
                <a:ahLst/>
                <a:cxnLst/>
                <a:rect l="l" t="t" r="r" b="b"/>
                <a:pathLst>
                  <a:path w="786129" h="309245">
                    <a:moveTo>
                      <a:pt x="631291" y="0"/>
                    </a:moveTo>
                    <a:lnTo>
                      <a:pt x="631291" y="77292"/>
                    </a:lnTo>
                    <a:lnTo>
                      <a:pt x="154571" y="77292"/>
                    </a:lnTo>
                    <a:lnTo>
                      <a:pt x="154571" y="0"/>
                    </a:lnTo>
                    <a:lnTo>
                      <a:pt x="0" y="154584"/>
                    </a:lnTo>
                    <a:lnTo>
                      <a:pt x="154571" y="309168"/>
                    </a:lnTo>
                    <a:lnTo>
                      <a:pt x="154571" y="231876"/>
                    </a:lnTo>
                    <a:lnTo>
                      <a:pt x="631291" y="231876"/>
                    </a:lnTo>
                    <a:lnTo>
                      <a:pt x="631291" y="309168"/>
                    </a:lnTo>
                    <a:lnTo>
                      <a:pt x="785863" y="154584"/>
                    </a:lnTo>
                    <a:lnTo>
                      <a:pt x="631291" y="0"/>
                    </a:lnTo>
                    <a:close/>
                  </a:path>
                </a:pathLst>
              </a:custGeom>
              <a:solidFill>
                <a:srgbClr val="6FAC46"/>
              </a:solidFill>
            </p:spPr>
            <p:txBody>
              <a:bodyPr wrap="square" lIns="0" tIns="0" rIns="0" bIns="0" rtlCol="0"/>
              <a:lstStyle/>
              <a:p>
                <a:endParaRPr sz="1400"/>
              </a:p>
            </p:txBody>
          </p:sp>
          <p:sp>
            <p:nvSpPr>
              <p:cNvPr id="18" name="object 18"/>
              <p:cNvSpPr/>
              <p:nvPr/>
            </p:nvSpPr>
            <p:spPr>
              <a:xfrm>
                <a:off x="8804147" y="5522978"/>
                <a:ext cx="786130" cy="309245"/>
              </a:xfrm>
              <a:custGeom>
                <a:avLst/>
                <a:gdLst/>
                <a:ahLst/>
                <a:cxnLst/>
                <a:rect l="l" t="t" r="r" b="b"/>
                <a:pathLst>
                  <a:path w="786129" h="309245">
                    <a:moveTo>
                      <a:pt x="0" y="154584"/>
                    </a:moveTo>
                    <a:lnTo>
                      <a:pt x="154571" y="0"/>
                    </a:lnTo>
                    <a:lnTo>
                      <a:pt x="154571" y="77292"/>
                    </a:lnTo>
                    <a:lnTo>
                      <a:pt x="631291" y="77292"/>
                    </a:lnTo>
                    <a:lnTo>
                      <a:pt x="631291" y="0"/>
                    </a:lnTo>
                    <a:lnTo>
                      <a:pt x="785863" y="154584"/>
                    </a:lnTo>
                    <a:lnTo>
                      <a:pt x="631291" y="309168"/>
                    </a:lnTo>
                    <a:lnTo>
                      <a:pt x="631291" y="231876"/>
                    </a:lnTo>
                    <a:lnTo>
                      <a:pt x="154571" y="231876"/>
                    </a:lnTo>
                    <a:lnTo>
                      <a:pt x="154571" y="309168"/>
                    </a:lnTo>
                    <a:lnTo>
                      <a:pt x="0" y="154584"/>
                    </a:lnTo>
                    <a:close/>
                  </a:path>
                </a:pathLst>
              </a:custGeom>
              <a:ln w="12699">
                <a:solidFill>
                  <a:srgbClr val="000000"/>
                </a:solidFill>
              </a:ln>
            </p:spPr>
            <p:txBody>
              <a:bodyPr wrap="square" lIns="0" tIns="0" rIns="0" bIns="0" rtlCol="0"/>
              <a:lstStyle/>
              <a:p>
                <a:endParaRPr sz="1400"/>
              </a:p>
            </p:txBody>
          </p:sp>
        </p:grpSp>
      </p:grpSp>
      <p:pic>
        <p:nvPicPr>
          <p:cNvPr id="24" name="Picture 23">
            <a:extLst>
              <a:ext uri="{FF2B5EF4-FFF2-40B4-BE49-F238E27FC236}">
                <a16:creationId xmlns:a16="http://schemas.microsoft.com/office/drawing/2014/main" id="{7D6F8B8B-AAA6-EAF2-7ADC-8FB6E2FB45FC}"/>
              </a:ext>
            </a:extLst>
          </p:cNvPr>
          <p:cNvPicPr>
            <a:picLocks noChangeAspect="1"/>
          </p:cNvPicPr>
          <p:nvPr/>
        </p:nvPicPr>
        <p:blipFill>
          <a:blip r:embed="rId7"/>
          <a:stretch>
            <a:fillRect/>
          </a:stretch>
        </p:blipFill>
        <p:spPr>
          <a:xfrm>
            <a:off x="7549377" y="6167336"/>
            <a:ext cx="1530000" cy="612000"/>
          </a:xfrm>
          <a:prstGeom prst="rect">
            <a:avLst/>
          </a:prstGeom>
        </p:spPr>
      </p:pic>
      <p:sp>
        <p:nvSpPr>
          <p:cNvPr id="3" name="Slide Number Placeholder 2">
            <a:extLst>
              <a:ext uri="{FF2B5EF4-FFF2-40B4-BE49-F238E27FC236}">
                <a16:creationId xmlns:a16="http://schemas.microsoft.com/office/drawing/2014/main" id="{A9106152-5262-DB23-5EAA-6684B5784BEA}"/>
              </a:ext>
            </a:extLst>
          </p:cNvPr>
          <p:cNvSpPr>
            <a:spLocks noGrp="1"/>
          </p:cNvSpPr>
          <p:nvPr>
            <p:ph type="sldNum" sz="quarter" idx="4"/>
          </p:nvPr>
        </p:nvSpPr>
        <p:spPr/>
        <p:txBody>
          <a:bodyPr/>
          <a:lstStyle/>
          <a:p>
            <a:fld id="{3A98EE3D-8CD1-4C3F-BD1C-C98C9596463C}" type="slidenum">
              <a:rPr lang="en-US" smtClean="0"/>
              <a:pPr/>
              <a:t>27</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prstGeom prst="rect">
            <a:avLst/>
          </a:prstGeom>
        </p:spPr>
        <p:txBody>
          <a:bodyPr vert="horz" wrap="square" lIns="0" tIns="13335" rIns="0" bIns="0" rtlCol="0">
            <a:spAutoFit/>
          </a:bodyPr>
          <a:lstStyle/>
          <a:p>
            <a:pPr marL="12700">
              <a:lnSpc>
                <a:spcPct val="100000"/>
              </a:lnSpc>
              <a:spcBef>
                <a:spcPts val="105"/>
              </a:spcBef>
            </a:pPr>
            <a:r>
              <a:rPr lang="el"/>
              <a:t>Ασφαλής θύλακας Apple</a:t>
            </a:r>
          </a:p>
        </p:txBody>
      </p:sp>
      <p:sp>
        <p:nvSpPr>
          <p:cNvPr id="13" name="Content Placeholder 12">
            <a:extLst>
              <a:ext uri="{FF2B5EF4-FFF2-40B4-BE49-F238E27FC236}">
                <a16:creationId xmlns:a16="http://schemas.microsoft.com/office/drawing/2014/main" id="{BDC30950-C873-E8BE-CD66-3689F0E7780F}"/>
              </a:ext>
            </a:extLst>
          </p:cNvPr>
          <p:cNvSpPr>
            <a:spLocks noGrp="1"/>
          </p:cNvSpPr>
          <p:nvPr>
            <p:ph sz="quarter" idx="17"/>
          </p:nvPr>
        </p:nvSpPr>
        <p:spPr>
          <a:xfrm>
            <a:off x="292855" y="2163317"/>
            <a:ext cx="6732236" cy="3051762"/>
          </a:xfrm>
        </p:spPr>
        <p:txBody>
          <a:bodyPr/>
          <a:lstStyle/>
          <a:p>
            <a:r>
              <a:rPr lang="el" dirty="0"/>
              <a:t>Επιπλέον στόχοι:</a:t>
            </a:r>
          </a:p>
          <a:p>
            <a:r>
              <a:rPr lang="el" dirty="0"/>
              <a:t>Αποτρέψτε το jailbreak</a:t>
            </a:r>
          </a:p>
          <a:p>
            <a:r>
              <a:rPr lang="el" dirty="0"/>
              <a:t>Εύκολο στη χρήση</a:t>
            </a:r>
          </a:p>
          <a:p>
            <a:r>
              <a:rPr lang="el" dirty="0"/>
              <a:t>Πλεονέκτημα: μία εταιρεία ελέγχει τόσο το υλικό όσο και το λογισμικό</a:t>
            </a:r>
          </a:p>
          <a:p>
            <a:endParaRPr lang="en-US" dirty="0"/>
          </a:p>
        </p:txBody>
      </p:sp>
      <p:grpSp>
        <p:nvGrpSpPr>
          <p:cNvPr id="4" name="object 4"/>
          <p:cNvGrpSpPr/>
          <p:nvPr/>
        </p:nvGrpSpPr>
        <p:grpSpPr>
          <a:xfrm>
            <a:off x="4242953" y="3948046"/>
            <a:ext cx="3706093" cy="2131830"/>
            <a:chOff x="5434584" y="1761744"/>
            <a:chExt cx="6407150" cy="3685540"/>
          </a:xfrm>
        </p:grpSpPr>
        <p:pic>
          <p:nvPicPr>
            <p:cNvPr id="5" name="object 5"/>
            <p:cNvPicPr/>
            <p:nvPr/>
          </p:nvPicPr>
          <p:blipFill>
            <a:blip r:embed="rId2" cstate="print"/>
            <a:stretch>
              <a:fillRect/>
            </a:stretch>
          </p:blipFill>
          <p:spPr>
            <a:xfrm>
              <a:off x="5434584" y="1761744"/>
              <a:ext cx="6406895" cy="3685031"/>
            </a:xfrm>
            <a:prstGeom prst="rect">
              <a:avLst/>
            </a:prstGeom>
          </p:spPr>
        </p:pic>
        <p:pic>
          <p:nvPicPr>
            <p:cNvPr id="6" name="object 6"/>
            <p:cNvPicPr/>
            <p:nvPr/>
          </p:nvPicPr>
          <p:blipFill>
            <a:blip r:embed="rId3" cstate="print"/>
            <a:stretch>
              <a:fillRect/>
            </a:stretch>
          </p:blipFill>
          <p:spPr>
            <a:xfrm>
              <a:off x="5497068" y="1825752"/>
              <a:ext cx="6227063" cy="3503675"/>
            </a:xfrm>
            <a:prstGeom prst="rect">
              <a:avLst/>
            </a:prstGeom>
          </p:spPr>
        </p:pic>
        <p:sp>
          <p:nvSpPr>
            <p:cNvPr id="7" name="object 7"/>
            <p:cNvSpPr/>
            <p:nvPr/>
          </p:nvSpPr>
          <p:spPr>
            <a:xfrm>
              <a:off x="5478017" y="1806701"/>
              <a:ext cx="6266815" cy="3542029"/>
            </a:xfrm>
            <a:custGeom>
              <a:avLst/>
              <a:gdLst/>
              <a:ahLst/>
              <a:cxnLst/>
              <a:rect l="l" t="t" r="r" b="b"/>
              <a:pathLst>
                <a:path w="6266815" h="3542029">
                  <a:moveTo>
                    <a:pt x="0" y="0"/>
                  </a:moveTo>
                  <a:lnTo>
                    <a:pt x="6266561" y="0"/>
                  </a:lnTo>
                  <a:lnTo>
                    <a:pt x="6266561" y="3541699"/>
                  </a:lnTo>
                  <a:lnTo>
                    <a:pt x="0" y="3541699"/>
                  </a:lnTo>
                  <a:lnTo>
                    <a:pt x="0" y="0"/>
                  </a:lnTo>
                  <a:close/>
                </a:path>
              </a:pathLst>
            </a:custGeom>
            <a:ln w="38100">
              <a:solidFill>
                <a:srgbClr val="000000"/>
              </a:solidFill>
            </a:ln>
          </p:spPr>
          <p:txBody>
            <a:bodyPr wrap="square" lIns="0" tIns="0" rIns="0" bIns="0" rtlCol="0"/>
            <a:lstStyle/>
            <a:p>
              <a:endParaRPr/>
            </a:p>
          </p:txBody>
        </p:sp>
        <p:sp>
          <p:nvSpPr>
            <p:cNvPr id="8" name="object 8"/>
            <p:cNvSpPr/>
            <p:nvPr/>
          </p:nvSpPr>
          <p:spPr>
            <a:xfrm>
              <a:off x="9016746" y="1843277"/>
              <a:ext cx="697865" cy="640080"/>
            </a:xfrm>
            <a:custGeom>
              <a:avLst/>
              <a:gdLst/>
              <a:ahLst/>
              <a:cxnLst/>
              <a:rect l="l" t="t" r="r" b="b"/>
              <a:pathLst>
                <a:path w="697865" h="640080">
                  <a:moveTo>
                    <a:pt x="0" y="0"/>
                  </a:moveTo>
                  <a:lnTo>
                    <a:pt x="697699" y="0"/>
                  </a:lnTo>
                  <a:lnTo>
                    <a:pt x="697699" y="639826"/>
                  </a:lnTo>
                  <a:lnTo>
                    <a:pt x="0" y="639826"/>
                  </a:lnTo>
                  <a:lnTo>
                    <a:pt x="0" y="0"/>
                  </a:lnTo>
                  <a:close/>
                </a:path>
              </a:pathLst>
            </a:custGeom>
            <a:ln w="38100">
              <a:solidFill>
                <a:srgbClr val="FF0000"/>
              </a:solidFill>
            </a:ln>
          </p:spPr>
          <p:txBody>
            <a:bodyPr wrap="square" lIns="0" tIns="0" rIns="0" bIns="0" rtlCol="0"/>
            <a:lstStyle/>
            <a:p>
              <a:endParaRPr/>
            </a:p>
          </p:txBody>
        </p:sp>
      </p:grpSp>
      <p:pic>
        <p:nvPicPr>
          <p:cNvPr id="16" name="Picture 15">
            <a:extLst>
              <a:ext uri="{FF2B5EF4-FFF2-40B4-BE49-F238E27FC236}">
                <a16:creationId xmlns:a16="http://schemas.microsoft.com/office/drawing/2014/main" id="{217B81FE-6149-22A4-E8C2-A72FCD713308}"/>
              </a:ext>
            </a:extLst>
          </p:cNvPr>
          <p:cNvPicPr>
            <a:picLocks noChangeAspect="1"/>
          </p:cNvPicPr>
          <p:nvPr/>
        </p:nvPicPr>
        <p:blipFill>
          <a:blip r:embed="rId4"/>
          <a:stretch>
            <a:fillRect/>
          </a:stretch>
        </p:blipFill>
        <p:spPr>
          <a:xfrm>
            <a:off x="7549377" y="6167336"/>
            <a:ext cx="1530000" cy="612000"/>
          </a:xfrm>
          <a:prstGeom prst="rect">
            <a:avLst/>
          </a:prstGeom>
        </p:spPr>
      </p:pic>
      <p:sp>
        <p:nvSpPr>
          <p:cNvPr id="3" name="Slide Number Placeholder 2">
            <a:extLst>
              <a:ext uri="{FF2B5EF4-FFF2-40B4-BE49-F238E27FC236}">
                <a16:creationId xmlns:a16="http://schemas.microsoft.com/office/drawing/2014/main" id="{E9F280E6-BFF6-DCD6-0C9B-14BF86EEC1AD}"/>
              </a:ext>
            </a:extLst>
          </p:cNvPr>
          <p:cNvSpPr>
            <a:spLocks noGrp="1"/>
          </p:cNvSpPr>
          <p:nvPr>
            <p:ph type="sldNum" sz="quarter" idx="4"/>
          </p:nvPr>
        </p:nvSpPr>
        <p:spPr/>
        <p:txBody>
          <a:bodyPr/>
          <a:lstStyle/>
          <a:p>
            <a:fld id="{3A98EE3D-8CD1-4C3F-BD1C-C98C9596463C}" type="slidenum">
              <a:rPr lang="en-US" smtClean="0"/>
              <a:pPr/>
              <a:t>28</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prstGeom prst="rect">
            <a:avLst/>
          </a:prstGeom>
        </p:spPr>
        <p:txBody>
          <a:bodyPr vert="horz" wrap="square" lIns="0" tIns="13335" rIns="0" bIns="0" rtlCol="0">
            <a:spAutoFit/>
          </a:bodyPr>
          <a:lstStyle/>
          <a:p>
            <a:pPr marL="12700">
              <a:lnSpc>
                <a:spcPct val="100000"/>
              </a:lnSpc>
              <a:spcBef>
                <a:spcPts val="105"/>
              </a:spcBef>
            </a:pPr>
            <a:r>
              <a:rPr lang="el" spc="-10"/>
              <a:t>Περιγραφή</a:t>
            </a:r>
          </a:p>
        </p:txBody>
      </p:sp>
      <p:sp>
        <p:nvSpPr>
          <p:cNvPr id="6" name="Content Placeholder 5">
            <a:extLst>
              <a:ext uri="{FF2B5EF4-FFF2-40B4-BE49-F238E27FC236}">
                <a16:creationId xmlns:a16="http://schemas.microsoft.com/office/drawing/2014/main" id="{14A43540-8BB0-4970-196A-D324CBBC8B4B}"/>
              </a:ext>
            </a:extLst>
          </p:cNvPr>
          <p:cNvSpPr>
            <a:spLocks noGrp="1"/>
          </p:cNvSpPr>
          <p:nvPr>
            <p:ph sz="quarter" idx="17"/>
          </p:nvPr>
        </p:nvSpPr>
        <p:spPr>
          <a:xfrm>
            <a:off x="796322" y="2252076"/>
            <a:ext cx="9429226" cy="3077008"/>
          </a:xfrm>
        </p:spPr>
        <p:txBody>
          <a:bodyPr/>
          <a:lstStyle/>
          <a:p>
            <a:pPr marL="298450" indent="-285750">
              <a:lnSpc>
                <a:spcPct val="100000"/>
              </a:lnSpc>
              <a:spcBef>
                <a:spcPts val="95"/>
              </a:spcBef>
              <a:buFont typeface="Courier New" panose="02070309020205020404" pitchFamily="49" charset="0"/>
              <a:buChar char="o"/>
              <a:tabLst>
                <a:tab pos="240029" algn="l"/>
              </a:tabLst>
            </a:pPr>
            <a:r>
              <a:rPr lang="el" sz="1800" dirty="0">
                <a:cs typeface="Calibri"/>
              </a:rPr>
              <a:t>Η κρυπτογραφία είναι υπέροχη, αλλά η ασφάλεια στον πραγματικό κόσμο χρειάζεται επίσης υποστήριξη υλικού</a:t>
            </a:r>
            <a:endParaRPr lang="en-US" sz="1800" dirty="0">
              <a:cs typeface="Calibri"/>
            </a:endParaRPr>
          </a:p>
          <a:p>
            <a:pPr>
              <a:lnSpc>
                <a:spcPct val="100000"/>
              </a:lnSpc>
              <a:spcBef>
                <a:spcPts val="1510"/>
              </a:spcBef>
              <a:buFont typeface="Courier New" panose="02070309020205020404" pitchFamily="49" charset="0"/>
              <a:buChar char="o"/>
            </a:pPr>
            <a:endParaRPr lang="en-US" sz="1800" dirty="0">
              <a:cs typeface="Calibri"/>
            </a:endParaRPr>
          </a:p>
          <a:p>
            <a:pPr marL="297816" marR="863600" indent="-285750">
              <a:lnSpc>
                <a:spcPts val="3100"/>
              </a:lnSpc>
              <a:buFont typeface="Courier New" panose="02070309020205020404" pitchFamily="49" charset="0"/>
              <a:buChar char="o"/>
              <a:tabLst>
                <a:tab pos="241300" algn="l"/>
              </a:tabLst>
            </a:pPr>
            <a:r>
              <a:rPr lang="el" sz="1800" dirty="0">
                <a:cs typeface="Calibri"/>
              </a:rPr>
              <a:t>Ζητήματα σχεδίασης και συμβιβασμοί κατά το σχεδιασμό μονάδων ασφαλείας υλικού</a:t>
            </a:r>
            <a:endParaRPr lang="en-US" sz="1800" dirty="0">
              <a:cs typeface="Calibri"/>
            </a:endParaRPr>
          </a:p>
          <a:p>
            <a:pPr>
              <a:buFont typeface="Courier New" panose="02070309020205020404" pitchFamily="49" charset="0"/>
              <a:buChar char="o"/>
            </a:pPr>
            <a:endParaRPr lang="en-US" dirty="0"/>
          </a:p>
        </p:txBody>
      </p:sp>
      <p:sp>
        <p:nvSpPr>
          <p:cNvPr id="4" name="object 4"/>
          <p:cNvSpPr txBox="1">
            <a:spLocks noGrp="1"/>
          </p:cNvSpPr>
          <p:nvPr>
            <p:ph type="sldNum" sz="quarter" idx="4"/>
          </p:nvPr>
        </p:nvSpPr>
        <p:spPr>
          <a:prstGeom prst="rect">
            <a:avLst/>
          </a:prstGeom>
        </p:spPr>
        <p:txBody>
          <a:bodyPr vert="horz" wrap="square" lIns="0" tIns="0" rIns="0" bIns="0" rtlCol="0">
            <a:spAutoFit/>
          </a:bodyPr>
          <a:lstStyle/>
          <a:p>
            <a:pPr marL="38100">
              <a:lnSpc>
                <a:spcPts val="1240"/>
              </a:lnSpc>
            </a:pPr>
            <a:fld id="{81D60167-4931-47E6-BA6A-407CBD079E47}" type="slidenum">
              <a:rPr spc="-25" dirty="0"/>
              <a:t>2</a:t>
            </a:fld>
            <a:endParaRPr spc="-25"/>
          </a:p>
        </p:txBody>
      </p:sp>
      <p:pic>
        <p:nvPicPr>
          <p:cNvPr id="9" name="Picture 8">
            <a:extLst>
              <a:ext uri="{FF2B5EF4-FFF2-40B4-BE49-F238E27FC236}">
                <a16:creationId xmlns:a16="http://schemas.microsoft.com/office/drawing/2014/main" id="{6F1E539C-7AAD-B94A-C3DE-C6329D1AE8E2}"/>
              </a:ext>
            </a:extLst>
          </p:cNvPr>
          <p:cNvPicPr>
            <a:picLocks noChangeAspect="1"/>
          </p:cNvPicPr>
          <p:nvPr/>
        </p:nvPicPr>
        <p:blipFill>
          <a:blip r:embed="rId2"/>
          <a:stretch>
            <a:fillRect/>
          </a:stretch>
        </p:blipFill>
        <p:spPr>
          <a:xfrm>
            <a:off x="7549377" y="6167336"/>
            <a:ext cx="1530000" cy="6120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xfrm>
            <a:off x="1172760" y="281589"/>
            <a:ext cx="6732237" cy="1524000"/>
          </a:xfrm>
          <a:prstGeom prst="rect">
            <a:avLst/>
          </a:prstGeom>
        </p:spPr>
        <p:txBody>
          <a:bodyPr vert="horz" wrap="square" lIns="0" tIns="13335" rIns="0" bIns="0" rtlCol="0">
            <a:spAutoFit/>
          </a:bodyPr>
          <a:lstStyle/>
          <a:p>
            <a:pPr marL="12700">
              <a:lnSpc>
                <a:spcPct val="100000"/>
              </a:lnSpc>
              <a:spcBef>
                <a:spcPts val="105"/>
              </a:spcBef>
            </a:pPr>
            <a:r>
              <a:rPr lang="el" spc="-20" dirty="0"/>
              <a:t>Απομόνωση</a:t>
            </a:r>
          </a:p>
        </p:txBody>
      </p:sp>
      <p:sp>
        <p:nvSpPr>
          <p:cNvPr id="9" name="Content Placeholder 8">
            <a:extLst>
              <a:ext uri="{FF2B5EF4-FFF2-40B4-BE49-F238E27FC236}">
                <a16:creationId xmlns:a16="http://schemas.microsoft.com/office/drawing/2014/main" id="{58DA7345-4802-2F0B-E53F-E00FB088910F}"/>
              </a:ext>
            </a:extLst>
          </p:cNvPr>
          <p:cNvSpPr>
            <a:spLocks noGrp="1"/>
          </p:cNvSpPr>
          <p:nvPr>
            <p:ph sz="quarter" idx="17"/>
          </p:nvPr>
        </p:nvSpPr>
        <p:spPr>
          <a:xfrm>
            <a:off x="1172760" y="1903119"/>
            <a:ext cx="4638105" cy="3051762"/>
          </a:xfrm>
        </p:spPr>
        <p:txBody>
          <a:bodyPr>
            <a:noAutofit/>
          </a:bodyPr>
          <a:lstStyle/>
          <a:p>
            <a:pPr marL="24130" indent="-285750">
              <a:lnSpc>
                <a:spcPct val="100000"/>
              </a:lnSpc>
              <a:spcBef>
                <a:spcPts val="100"/>
              </a:spcBef>
            </a:pPr>
            <a:r>
              <a:rPr lang="el" b="1" spc="-20" dirty="0">
                <a:cs typeface="Calibri"/>
              </a:rPr>
              <a:t>Γιατί να διαχωρίσετε τους πυρήνες;</a:t>
            </a:r>
            <a:endParaRPr lang="en-US" dirty="0">
              <a:cs typeface="Calibri"/>
            </a:endParaRPr>
          </a:p>
          <a:p>
            <a:pPr marL="24130" indent="-285750">
              <a:lnSpc>
                <a:spcPct val="100000"/>
              </a:lnSpc>
              <a:spcBef>
                <a:spcPts val="2900"/>
              </a:spcBef>
            </a:pPr>
            <a:r>
              <a:rPr lang="el" dirty="0">
                <a:cs typeface="Calibri"/>
              </a:rPr>
              <a:t>Παρόμοιο με το IBM 4758</a:t>
            </a:r>
            <a:endParaRPr lang="en-US" dirty="0">
              <a:cs typeface="Calibri"/>
            </a:endParaRPr>
          </a:p>
          <a:p>
            <a:pPr marL="298450" indent="-285750">
              <a:lnSpc>
                <a:spcPts val="2860"/>
              </a:lnSpc>
              <a:tabLst>
                <a:tab pos="297180" algn="l"/>
              </a:tabLst>
            </a:pPr>
            <a:r>
              <a:rPr lang="el" spc="-10" dirty="0">
                <a:cs typeface="Calibri"/>
              </a:rPr>
              <a:t>Ισχυρή απομόνωση</a:t>
            </a:r>
            <a:endParaRPr lang="en-US" dirty="0">
              <a:cs typeface="Calibri"/>
            </a:endParaRPr>
          </a:p>
          <a:p>
            <a:pPr marL="299085" marR="123189" indent="-287020">
              <a:lnSpc>
                <a:spcPts val="2860"/>
              </a:lnSpc>
              <a:spcBef>
                <a:spcPts val="95"/>
              </a:spcBef>
              <a:tabLst>
                <a:tab pos="299085" algn="l"/>
              </a:tabLst>
            </a:pPr>
            <a:r>
              <a:rPr lang="el" dirty="0">
                <a:cs typeface="Calibri"/>
              </a:rPr>
              <a:t>Αποκλεισμός τρωτών σημείων λόγω σφαλμάτων λογισμικού (με μικροπυρήνα L4) και πλευρικών καναλιών</a:t>
            </a:r>
            <a:endParaRPr lang="en-US" dirty="0">
              <a:cs typeface="Calibri"/>
            </a:endParaRPr>
          </a:p>
          <a:p>
            <a:pPr marL="24130" indent="-285750">
              <a:lnSpc>
                <a:spcPct val="100000"/>
              </a:lnSpc>
              <a:spcBef>
                <a:spcPts val="2795"/>
              </a:spcBef>
            </a:pPr>
            <a:r>
              <a:rPr lang="el" spc="-35" dirty="0">
                <a:cs typeface="Calibri"/>
              </a:rPr>
              <a:t>Διαφορετικό από το IBM 4758</a:t>
            </a:r>
            <a:endParaRPr lang="en-US" dirty="0">
              <a:cs typeface="Calibri"/>
            </a:endParaRPr>
          </a:p>
          <a:p>
            <a:pPr marL="299085" marR="5080" indent="-287020">
              <a:lnSpc>
                <a:spcPts val="2810"/>
              </a:lnSpc>
              <a:spcBef>
                <a:spcPts val="270"/>
              </a:spcBef>
              <a:tabLst>
                <a:tab pos="299085" algn="l"/>
              </a:tabLst>
            </a:pPr>
            <a:r>
              <a:rPr lang="el" dirty="0">
                <a:cs typeface="Calibri"/>
              </a:rPr>
              <a:t>Δεν είναι γενικής χρήσης, εκτελεί μόνο ασφαλή λειτουργικότητα θύλακα</a:t>
            </a:r>
            <a:endParaRPr lang="en-US" dirty="0">
              <a:cs typeface="Calibri"/>
            </a:endParaRPr>
          </a:p>
          <a:p>
            <a:endParaRPr lang="en-US" dirty="0"/>
          </a:p>
        </p:txBody>
      </p:sp>
      <p:grpSp>
        <p:nvGrpSpPr>
          <p:cNvPr id="3" name="object 3"/>
          <p:cNvGrpSpPr/>
          <p:nvPr/>
        </p:nvGrpSpPr>
        <p:grpSpPr>
          <a:xfrm>
            <a:off x="7136522" y="1730970"/>
            <a:ext cx="2355709" cy="3051762"/>
            <a:chOff x="5989319" y="277368"/>
            <a:chExt cx="5279390" cy="6217920"/>
          </a:xfrm>
        </p:grpSpPr>
        <p:pic>
          <p:nvPicPr>
            <p:cNvPr id="4" name="object 4"/>
            <p:cNvPicPr/>
            <p:nvPr/>
          </p:nvPicPr>
          <p:blipFill>
            <a:blip r:embed="rId2" cstate="print"/>
            <a:stretch>
              <a:fillRect/>
            </a:stretch>
          </p:blipFill>
          <p:spPr>
            <a:xfrm>
              <a:off x="5989319" y="277368"/>
              <a:ext cx="5279135" cy="6217919"/>
            </a:xfrm>
            <a:prstGeom prst="rect">
              <a:avLst/>
            </a:prstGeom>
          </p:spPr>
        </p:pic>
        <p:sp>
          <p:nvSpPr>
            <p:cNvPr id="5" name="object 5"/>
            <p:cNvSpPr/>
            <p:nvPr/>
          </p:nvSpPr>
          <p:spPr>
            <a:xfrm>
              <a:off x="6096762" y="366522"/>
              <a:ext cx="5067300" cy="5991225"/>
            </a:xfrm>
            <a:custGeom>
              <a:avLst/>
              <a:gdLst/>
              <a:ahLst/>
              <a:cxnLst/>
              <a:rect l="l" t="t" r="r" b="b"/>
              <a:pathLst>
                <a:path w="5067300" h="5991225">
                  <a:moveTo>
                    <a:pt x="0" y="0"/>
                  </a:moveTo>
                  <a:lnTo>
                    <a:pt x="5067236" y="0"/>
                  </a:lnTo>
                  <a:lnTo>
                    <a:pt x="5067236" y="2788894"/>
                  </a:lnTo>
                  <a:lnTo>
                    <a:pt x="0" y="2788894"/>
                  </a:lnTo>
                  <a:lnTo>
                    <a:pt x="0" y="0"/>
                  </a:lnTo>
                  <a:close/>
                </a:path>
                <a:path w="5067300" h="5991225">
                  <a:moveTo>
                    <a:pt x="0" y="2892552"/>
                  </a:moveTo>
                  <a:lnTo>
                    <a:pt x="5067236" y="2892552"/>
                  </a:lnTo>
                  <a:lnTo>
                    <a:pt x="5067236" y="5990640"/>
                  </a:lnTo>
                  <a:lnTo>
                    <a:pt x="0" y="5990640"/>
                  </a:lnTo>
                  <a:lnTo>
                    <a:pt x="0" y="2892552"/>
                  </a:lnTo>
                  <a:close/>
                </a:path>
              </a:pathLst>
            </a:custGeom>
            <a:ln w="38100">
              <a:solidFill>
                <a:srgbClr val="FF0000"/>
              </a:solidFill>
            </a:ln>
          </p:spPr>
          <p:txBody>
            <a:bodyPr wrap="square" lIns="0" tIns="0" rIns="0" bIns="0" rtlCol="0"/>
            <a:lstStyle/>
            <a:p>
              <a:endParaRPr/>
            </a:p>
          </p:txBody>
        </p:sp>
      </p:grpSp>
      <p:pic>
        <p:nvPicPr>
          <p:cNvPr id="12" name="Picture 11">
            <a:extLst>
              <a:ext uri="{FF2B5EF4-FFF2-40B4-BE49-F238E27FC236}">
                <a16:creationId xmlns:a16="http://schemas.microsoft.com/office/drawing/2014/main" id="{196D6991-F8B1-C760-7611-F11F6CEE54F3}"/>
              </a:ext>
            </a:extLst>
          </p:cNvPr>
          <p:cNvPicPr>
            <a:picLocks noChangeAspect="1"/>
          </p:cNvPicPr>
          <p:nvPr/>
        </p:nvPicPr>
        <p:blipFill>
          <a:blip r:embed="rId3"/>
          <a:stretch>
            <a:fillRect/>
          </a:stretch>
        </p:blipFill>
        <p:spPr>
          <a:xfrm>
            <a:off x="7549377" y="6167336"/>
            <a:ext cx="1530000" cy="612000"/>
          </a:xfrm>
          <a:prstGeom prst="rect">
            <a:avLst/>
          </a:prstGeom>
        </p:spPr>
      </p:pic>
      <p:sp>
        <p:nvSpPr>
          <p:cNvPr id="6" name="Slide Number Placeholder 5">
            <a:extLst>
              <a:ext uri="{FF2B5EF4-FFF2-40B4-BE49-F238E27FC236}">
                <a16:creationId xmlns:a16="http://schemas.microsoft.com/office/drawing/2014/main" id="{7191FBB2-406B-BE7E-F918-6C5F8426F5F6}"/>
              </a:ext>
            </a:extLst>
          </p:cNvPr>
          <p:cNvSpPr>
            <a:spLocks noGrp="1"/>
          </p:cNvSpPr>
          <p:nvPr>
            <p:ph type="sldNum" sz="quarter" idx="4"/>
          </p:nvPr>
        </p:nvSpPr>
        <p:spPr/>
        <p:txBody>
          <a:bodyPr/>
          <a:lstStyle/>
          <a:p>
            <a:fld id="{3A98EE3D-8CD1-4C3F-BD1C-C98C9596463C}" type="slidenum">
              <a:rPr lang="en-US" smtClean="0"/>
              <a:pPr/>
              <a:t>29</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xfrm>
            <a:off x="817140" y="78664"/>
            <a:ext cx="6732237" cy="1524000"/>
          </a:xfrm>
          <a:prstGeom prst="rect">
            <a:avLst/>
          </a:prstGeom>
        </p:spPr>
        <p:txBody>
          <a:bodyPr vert="horz" wrap="square" lIns="0" tIns="13335" rIns="0" bIns="0" rtlCol="0">
            <a:spAutoFit/>
          </a:bodyPr>
          <a:lstStyle/>
          <a:p>
            <a:pPr marL="12700">
              <a:lnSpc>
                <a:spcPct val="100000"/>
              </a:lnSpc>
              <a:spcBef>
                <a:spcPts val="105"/>
              </a:spcBef>
            </a:pPr>
            <a:r>
              <a:rPr lang="el" dirty="0"/>
              <a:t>Κλειδιά κρυπτογράφησης</a:t>
            </a:r>
          </a:p>
        </p:txBody>
      </p:sp>
      <p:sp>
        <p:nvSpPr>
          <p:cNvPr id="9" name="Content Placeholder 8">
            <a:extLst>
              <a:ext uri="{FF2B5EF4-FFF2-40B4-BE49-F238E27FC236}">
                <a16:creationId xmlns:a16="http://schemas.microsoft.com/office/drawing/2014/main" id="{1C6F6FBD-D0D3-84F7-6E94-835783DF6613}"/>
              </a:ext>
            </a:extLst>
          </p:cNvPr>
          <p:cNvSpPr>
            <a:spLocks noGrp="1"/>
          </p:cNvSpPr>
          <p:nvPr>
            <p:ph sz="quarter" idx="17"/>
          </p:nvPr>
        </p:nvSpPr>
        <p:spPr>
          <a:xfrm>
            <a:off x="1066800" y="1724025"/>
            <a:ext cx="5029200" cy="3289935"/>
          </a:xfrm>
        </p:spPr>
        <p:txBody>
          <a:bodyPr>
            <a:normAutofit/>
          </a:bodyPr>
          <a:lstStyle/>
          <a:p>
            <a:pPr marL="24130" marR="479425" indent="-285750">
              <a:lnSpc>
                <a:spcPct val="100000"/>
              </a:lnSpc>
              <a:spcBef>
                <a:spcPts val="100"/>
              </a:spcBef>
            </a:pPr>
            <a:r>
              <a:rPr lang="el" sz="1400" dirty="0">
                <a:cs typeface="Calibri"/>
              </a:rPr>
              <a:t>Το Secure Enclave περιλαμβάνει ένα ριζικό κρυπτογραφικό κλειδί ρίζας μοναδικού αναγνωριστικού (</a:t>
            </a:r>
            <a:r>
              <a:rPr lang="el" sz="1400" b="1" dirty="0">
                <a:cs typeface="Calibri"/>
              </a:rPr>
              <a:t>UID</a:t>
            </a:r>
            <a:r>
              <a:rPr lang="el" sz="1400" dirty="0">
                <a:cs typeface="Calibri"/>
              </a:rPr>
              <a:t>).</a:t>
            </a:r>
            <a:endParaRPr lang="en-US" sz="1400" dirty="0">
              <a:cs typeface="Calibri"/>
            </a:endParaRPr>
          </a:p>
          <a:p>
            <a:pPr marL="298450" indent="-285750">
              <a:lnSpc>
                <a:spcPts val="2840"/>
              </a:lnSpc>
              <a:spcBef>
                <a:spcPts val="2905"/>
              </a:spcBef>
              <a:tabLst>
                <a:tab pos="297180" algn="l"/>
              </a:tabLst>
            </a:pPr>
            <a:r>
              <a:rPr lang="el" sz="1400" dirty="0">
                <a:solidFill>
                  <a:srgbClr val="C00000"/>
                </a:solidFill>
                <a:cs typeface="Calibri"/>
              </a:rPr>
              <a:t>Μοναδικό για κάθε συσκευή</a:t>
            </a:r>
            <a:endParaRPr lang="en-US" sz="1400" dirty="0">
              <a:cs typeface="Calibri"/>
            </a:endParaRPr>
          </a:p>
          <a:p>
            <a:pPr marL="298450" indent="-285750">
              <a:lnSpc>
                <a:spcPts val="2800"/>
              </a:lnSpc>
              <a:tabLst>
                <a:tab pos="297180" algn="l"/>
              </a:tabLst>
            </a:pPr>
            <a:r>
              <a:rPr lang="el" sz="1400" spc="-10" dirty="0">
                <a:cs typeface="Calibri"/>
              </a:rPr>
              <a:t>Τυχαία παραγόμενο</a:t>
            </a:r>
            <a:endParaRPr lang="en-US" sz="1400" dirty="0">
              <a:cs typeface="Calibri"/>
            </a:endParaRPr>
          </a:p>
          <a:p>
            <a:pPr marL="298450" indent="-285750">
              <a:lnSpc>
                <a:spcPts val="2845"/>
              </a:lnSpc>
              <a:tabLst>
                <a:tab pos="297180" algn="l"/>
              </a:tabLst>
            </a:pPr>
            <a:r>
              <a:rPr lang="el" sz="1400" dirty="0">
                <a:cs typeface="Calibri"/>
              </a:rPr>
              <a:t>Συντήκεται στο SoC κατά το χρόνο κατασκευής</a:t>
            </a:r>
            <a:endParaRPr lang="en-US" sz="1400" dirty="0">
              <a:cs typeface="Calibri"/>
            </a:endParaRPr>
          </a:p>
          <a:p>
            <a:pPr marL="298450" indent="-285750">
              <a:lnSpc>
                <a:spcPct val="100000"/>
              </a:lnSpc>
              <a:tabLst>
                <a:tab pos="297180" algn="l"/>
              </a:tabLst>
            </a:pPr>
            <a:r>
              <a:rPr lang="el" sz="1400" dirty="0">
                <a:cs typeface="Calibri"/>
              </a:rPr>
              <a:t>Δεν είναι ορατό έξω από τη συσκευή</a:t>
            </a:r>
            <a:endParaRPr lang="en-US" sz="1400" dirty="0">
              <a:cs typeface="Calibri"/>
            </a:endParaRPr>
          </a:p>
          <a:p>
            <a:endParaRPr lang="en-US" dirty="0"/>
          </a:p>
        </p:txBody>
      </p:sp>
      <p:grpSp>
        <p:nvGrpSpPr>
          <p:cNvPr id="3" name="object 3"/>
          <p:cNvGrpSpPr/>
          <p:nvPr/>
        </p:nvGrpSpPr>
        <p:grpSpPr>
          <a:xfrm>
            <a:off x="6840700" y="1299432"/>
            <a:ext cx="2800720" cy="3714529"/>
            <a:chOff x="5989319" y="277368"/>
            <a:chExt cx="5279390" cy="6217920"/>
          </a:xfrm>
        </p:grpSpPr>
        <p:pic>
          <p:nvPicPr>
            <p:cNvPr id="4" name="object 4"/>
            <p:cNvPicPr/>
            <p:nvPr/>
          </p:nvPicPr>
          <p:blipFill>
            <a:blip r:embed="rId2" cstate="print"/>
            <a:stretch>
              <a:fillRect/>
            </a:stretch>
          </p:blipFill>
          <p:spPr>
            <a:xfrm>
              <a:off x="5989319" y="277368"/>
              <a:ext cx="5279135" cy="6217919"/>
            </a:xfrm>
            <a:prstGeom prst="rect">
              <a:avLst/>
            </a:prstGeom>
          </p:spPr>
        </p:pic>
        <p:pic>
          <p:nvPicPr>
            <p:cNvPr id="5" name="object 5"/>
            <p:cNvPicPr/>
            <p:nvPr/>
          </p:nvPicPr>
          <p:blipFill>
            <a:blip r:embed="rId3" cstate="print"/>
            <a:stretch>
              <a:fillRect/>
            </a:stretch>
          </p:blipFill>
          <p:spPr>
            <a:xfrm>
              <a:off x="8400288" y="4806695"/>
              <a:ext cx="917447" cy="917447"/>
            </a:xfrm>
            <a:prstGeom prst="rect">
              <a:avLst/>
            </a:prstGeom>
          </p:spPr>
        </p:pic>
      </p:grpSp>
      <p:pic>
        <p:nvPicPr>
          <p:cNvPr id="12" name="Picture 11">
            <a:extLst>
              <a:ext uri="{FF2B5EF4-FFF2-40B4-BE49-F238E27FC236}">
                <a16:creationId xmlns:a16="http://schemas.microsoft.com/office/drawing/2014/main" id="{C6358A6F-DD6E-0478-0616-9EC8B407E221}"/>
              </a:ext>
            </a:extLst>
          </p:cNvPr>
          <p:cNvPicPr>
            <a:picLocks noChangeAspect="1"/>
          </p:cNvPicPr>
          <p:nvPr/>
        </p:nvPicPr>
        <p:blipFill>
          <a:blip r:embed="rId4"/>
          <a:stretch>
            <a:fillRect/>
          </a:stretch>
        </p:blipFill>
        <p:spPr>
          <a:xfrm>
            <a:off x="7549377" y="6167336"/>
            <a:ext cx="1530000" cy="612000"/>
          </a:xfrm>
          <a:prstGeom prst="rect">
            <a:avLst/>
          </a:prstGeom>
        </p:spPr>
      </p:pic>
      <p:sp>
        <p:nvSpPr>
          <p:cNvPr id="6" name="Slide Number Placeholder 5">
            <a:extLst>
              <a:ext uri="{FF2B5EF4-FFF2-40B4-BE49-F238E27FC236}">
                <a16:creationId xmlns:a16="http://schemas.microsoft.com/office/drawing/2014/main" id="{B0996455-AF88-94A6-C731-E9EDEF54CD5C}"/>
              </a:ext>
            </a:extLst>
          </p:cNvPr>
          <p:cNvSpPr>
            <a:spLocks noGrp="1"/>
          </p:cNvSpPr>
          <p:nvPr>
            <p:ph type="sldNum" sz="quarter" idx="4"/>
          </p:nvPr>
        </p:nvSpPr>
        <p:spPr/>
        <p:txBody>
          <a:bodyPr/>
          <a:lstStyle/>
          <a:p>
            <a:fld id="{3A98EE3D-8CD1-4C3F-BD1C-C98C9596463C}" type="slidenum">
              <a:rPr lang="en-US" smtClean="0"/>
              <a:pPr/>
              <a:t>30</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txBox="1">
            <a:spLocks noGrp="1"/>
          </p:cNvSpPr>
          <p:nvPr>
            <p:ph type="ctrTitle"/>
          </p:nvPr>
        </p:nvSpPr>
        <p:spPr>
          <a:xfrm>
            <a:off x="961370" y="1086041"/>
            <a:ext cx="6732237" cy="567463"/>
          </a:xfrm>
          <a:prstGeom prst="rect">
            <a:avLst/>
          </a:prstGeom>
        </p:spPr>
        <p:txBody>
          <a:bodyPr vert="horz" wrap="square" lIns="0" tIns="13335" rIns="0" bIns="0" rtlCol="0">
            <a:spAutoFit/>
          </a:bodyPr>
          <a:lstStyle/>
          <a:p>
            <a:pPr marL="12700">
              <a:lnSpc>
                <a:spcPct val="100000"/>
              </a:lnSpc>
              <a:spcBef>
                <a:spcPts val="105"/>
              </a:spcBef>
            </a:pPr>
            <a:r>
              <a:rPr lang="el"/>
              <a:t>Ασφαλής μη πτητική αποθήκευση</a:t>
            </a:r>
          </a:p>
        </p:txBody>
      </p:sp>
      <p:sp>
        <p:nvSpPr>
          <p:cNvPr id="17" name="Content Placeholder 16">
            <a:extLst>
              <a:ext uri="{FF2B5EF4-FFF2-40B4-BE49-F238E27FC236}">
                <a16:creationId xmlns:a16="http://schemas.microsoft.com/office/drawing/2014/main" id="{ED6AF210-65F4-C91E-5E70-F79F043824D8}"/>
              </a:ext>
            </a:extLst>
          </p:cNvPr>
          <p:cNvSpPr>
            <a:spLocks noGrp="1"/>
          </p:cNvSpPr>
          <p:nvPr>
            <p:ph sz="quarter" idx="17"/>
          </p:nvPr>
        </p:nvSpPr>
        <p:spPr>
          <a:xfrm>
            <a:off x="923109" y="1958657"/>
            <a:ext cx="4404025" cy="3051762"/>
          </a:xfrm>
        </p:spPr>
        <p:txBody>
          <a:bodyPr>
            <a:normAutofit/>
          </a:bodyPr>
          <a:lstStyle/>
          <a:p>
            <a:r>
              <a:rPr lang="el" sz="1200" dirty="0"/>
              <a:t>Για εύκολο στη χρήση: σύντομος κωδικός πρόσβασης. Αλλά ασθενέστερη ασφάλεια;</a:t>
            </a:r>
          </a:p>
          <a:p>
            <a:r>
              <a:rPr lang="el" sz="1200" dirty="0"/>
              <a:t>Κωδικός πρόσβασης + UID -&gt; εντροπία κωδικού πρόσβασης</a:t>
            </a:r>
          </a:p>
          <a:p>
            <a:endParaRPr lang="en-US" sz="1200" dirty="0"/>
          </a:p>
          <a:p>
            <a:r>
              <a:rPr lang="el" sz="1200" dirty="0"/>
              <a:t>Η ωμή βία(</a:t>
            </a:r>
            <a:r>
              <a:rPr lang="en-US" sz="1200" dirty="0"/>
              <a:t>Brute-force</a:t>
            </a:r>
            <a:r>
              <a:rPr lang="el-GR" sz="1200" dirty="0"/>
              <a:t>)</a:t>
            </a:r>
            <a:r>
              <a:rPr lang="el" sz="1200" dirty="0"/>
              <a:t> πρέπει να εκτελεστεί στη συσκευή που δέχεται επίθεση</a:t>
            </a:r>
          </a:p>
          <a:p>
            <a:r>
              <a:rPr lang="el" sz="1200" dirty="0"/>
              <a:t>Κλιμάκωση των χρονικών καθυστερήσεων</a:t>
            </a:r>
          </a:p>
          <a:p>
            <a:r>
              <a:rPr lang="el" sz="1200" dirty="0"/>
              <a:t>Διαγραφή δεδομένων κατά την υπέρβαση του αριθμού προσπαθειών</a:t>
            </a:r>
          </a:p>
          <a:p>
            <a:endParaRPr lang="en-US" sz="1200" dirty="0"/>
          </a:p>
        </p:txBody>
      </p:sp>
      <p:grpSp>
        <p:nvGrpSpPr>
          <p:cNvPr id="18" name="Group 17">
            <a:extLst>
              <a:ext uri="{FF2B5EF4-FFF2-40B4-BE49-F238E27FC236}">
                <a16:creationId xmlns:a16="http://schemas.microsoft.com/office/drawing/2014/main" id="{E6F93469-0023-B97B-EA30-D71CE2D2DAF9}"/>
              </a:ext>
            </a:extLst>
          </p:cNvPr>
          <p:cNvGrpSpPr/>
          <p:nvPr/>
        </p:nvGrpSpPr>
        <p:grpSpPr>
          <a:xfrm>
            <a:off x="4465496" y="1653504"/>
            <a:ext cx="5396390" cy="4196690"/>
            <a:chOff x="2664867" y="277368"/>
            <a:chExt cx="8603587" cy="6581012"/>
          </a:xfrm>
        </p:grpSpPr>
        <p:pic>
          <p:nvPicPr>
            <p:cNvPr id="2" name="object 2"/>
            <p:cNvPicPr/>
            <p:nvPr/>
          </p:nvPicPr>
          <p:blipFill>
            <a:blip r:embed="rId2" cstate="print"/>
            <a:stretch>
              <a:fillRect/>
            </a:stretch>
          </p:blipFill>
          <p:spPr>
            <a:xfrm>
              <a:off x="5989319" y="277368"/>
              <a:ext cx="5279135" cy="6217919"/>
            </a:xfrm>
            <a:prstGeom prst="rect">
              <a:avLst/>
            </a:prstGeom>
          </p:spPr>
        </p:pic>
        <p:grpSp>
          <p:nvGrpSpPr>
            <p:cNvPr id="5" name="object 5"/>
            <p:cNvGrpSpPr/>
            <p:nvPr/>
          </p:nvGrpSpPr>
          <p:grpSpPr>
            <a:xfrm>
              <a:off x="7028682" y="5119115"/>
              <a:ext cx="935990" cy="857885"/>
              <a:chOff x="7028682" y="5119115"/>
              <a:chExt cx="935990" cy="857885"/>
            </a:xfrm>
          </p:grpSpPr>
          <p:pic>
            <p:nvPicPr>
              <p:cNvPr id="6" name="object 6"/>
              <p:cNvPicPr/>
              <p:nvPr/>
            </p:nvPicPr>
            <p:blipFill>
              <a:blip r:embed="rId3" cstate="print"/>
              <a:stretch>
                <a:fillRect/>
              </a:stretch>
            </p:blipFill>
            <p:spPr>
              <a:xfrm>
                <a:off x="7028682" y="5709681"/>
                <a:ext cx="255282" cy="266919"/>
              </a:xfrm>
              <a:prstGeom prst="rect">
                <a:avLst/>
              </a:prstGeom>
            </p:spPr>
          </p:pic>
          <p:sp>
            <p:nvSpPr>
              <p:cNvPr id="7" name="object 7"/>
              <p:cNvSpPr/>
              <p:nvPr/>
            </p:nvSpPr>
            <p:spPr>
              <a:xfrm>
                <a:off x="7147690" y="5218914"/>
                <a:ext cx="703580" cy="645160"/>
              </a:xfrm>
              <a:custGeom>
                <a:avLst/>
                <a:gdLst/>
                <a:ahLst/>
                <a:cxnLst/>
                <a:rect l="l" t="t" r="r" b="b"/>
                <a:pathLst>
                  <a:path w="703579" h="645160">
                    <a:moveTo>
                      <a:pt x="654176" y="0"/>
                    </a:moveTo>
                    <a:lnTo>
                      <a:pt x="0" y="0"/>
                    </a:lnTo>
                    <a:lnTo>
                      <a:pt x="0" y="615886"/>
                    </a:lnTo>
                    <a:lnTo>
                      <a:pt x="21920" y="645033"/>
                    </a:lnTo>
                    <a:lnTo>
                      <a:pt x="57099" y="564159"/>
                    </a:lnTo>
                    <a:lnTo>
                      <a:pt x="57099" y="57162"/>
                    </a:lnTo>
                    <a:lnTo>
                      <a:pt x="28549" y="57162"/>
                    </a:lnTo>
                    <a:lnTo>
                      <a:pt x="57099" y="28575"/>
                    </a:lnTo>
                    <a:lnTo>
                      <a:pt x="703122" y="28575"/>
                    </a:lnTo>
                    <a:lnTo>
                      <a:pt x="654176" y="0"/>
                    </a:lnTo>
                    <a:close/>
                  </a:path>
                </a:pathLst>
              </a:custGeom>
              <a:solidFill>
                <a:srgbClr val="C00000"/>
              </a:solidFill>
            </p:spPr>
            <p:txBody>
              <a:bodyPr wrap="square" lIns="0" tIns="0" rIns="0" bIns="0" rtlCol="0"/>
              <a:lstStyle/>
              <a:p>
                <a:endParaRPr sz="1400"/>
              </a:p>
            </p:txBody>
          </p:sp>
          <p:pic>
            <p:nvPicPr>
              <p:cNvPr id="8" name="object 8"/>
              <p:cNvPicPr/>
              <p:nvPr/>
            </p:nvPicPr>
            <p:blipFill>
              <a:blip r:embed="rId4" cstate="print"/>
              <a:stretch>
                <a:fillRect/>
              </a:stretch>
            </p:blipFill>
            <p:spPr>
              <a:xfrm>
                <a:off x="7707855" y="5247493"/>
                <a:ext cx="207327" cy="128384"/>
              </a:xfrm>
              <a:prstGeom prst="rect">
                <a:avLst/>
              </a:prstGeom>
            </p:spPr>
          </p:pic>
          <p:sp>
            <p:nvSpPr>
              <p:cNvPr id="9" name="object 9"/>
              <p:cNvSpPr/>
              <p:nvPr/>
            </p:nvSpPr>
            <p:spPr>
              <a:xfrm>
                <a:off x="7176223" y="5247500"/>
                <a:ext cx="675005" cy="28575"/>
              </a:xfrm>
              <a:custGeom>
                <a:avLst/>
                <a:gdLst/>
                <a:ahLst/>
                <a:cxnLst/>
                <a:rect l="l" t="t" r="r" b="b"/>
                <a:pathLst>
                  <a:path w="675004" h="28575">
                    <a:moveTo>
                      <a:pt x="674573" y="0"/>
                    </a:moveTo>
                    <a:lnTo>
                      <a:pt x="28549" y="0"/>
                    </a:lnTo>
                    <a:lnTo>
                      <a:pt x="0" y="28575"/>
                    </a:lnTo>
                    <a:lnTo>
                      <a:pt x="28549" y="28575"/>
                    </a:lnTo>
                    <a:lnTo>
                      <a:pt x="625627" y="28575"/>
                    </a:lnTo>
                    <a:lnTo>
                      <a:pt x="674573" y="0"/>
                    </a:lnTo>
                    <a:close/>
                  </a:path>
                </a:pathLst>
              </a:custGeom>
              <a:solidFill>
                <a:srgbClr val="C00000"/>
              </a:solidFill>
            </p:spPr>
            <p:txBody>
              <a:bodyPr wrap="square" lIns="0" tIns="0" rIns="0" bIns="0" rtlCol="0"/>
              <a:lstStyle/>
              <a:p>
                <a:endParaRPr sz="1400"/>
              </a:p>
            </p:txBody>
          </p:sp>
          <p:pic>
            <p:nvPicPr>
              <p:cNvPr id="10" name="object 10"/>
              <p:cNvPicPr/>
              <p:nvPr/>
            </p:nvPicPr>
            <p:blipFill>
              <a:blip r:embed="rId5" cstate="print"/>
              <a:stretch>
                <a:fillRect/>
              </a:stretch>
            </p:blipFill>
            <p:spPr>
              <a:xfrm>
                <a:off x="7707853" y="5119115"/>
                <a:ext cx="256274" cy="156961"/>
              </a:xfrm>
              <a:prstGeom prst="rect">
                <a:avLst/>
              </a:prstGeom>
            </p:spPr>
          </p:pic>
        </p:grpSp>
        <p:sp>
          <p:nvSpPr>
            <p:cNvPr id="12" name="object 12"/>
            <p:cNvSpPr txBox="1"/>
            <p:nvPr/>
          </p:nvSpPr>
          <p:spPr>
            <a:xfrm>
              <a:off x="2664867" y="6324600"/>
              <a:ext cx="2955290" cy="228268"/>
            </a:xfrm>
            <a:prstGeom prst="rect">
              <a:avLst/>
            </a:prstGeom>
          </p:spPr>
          <p:txBody>
            <a:bodyPr vert="horz" wrap="square" lIns="0" tIns="12700" rIns="0" bIns="0" rtlCol="0">
              <a:spAutoFit/>
            </a:bodyPr>
            <a:lstStyle/>
            <a:p>
              <a:pPr marL="12700">
                <a:lnSpc>
                  <a:spcPct val="100000"/>
                </a:lnSpc>
                <a:spcBef>
                  <a:spcPts val="100"/>
                </a:spcBef>
              </a:pPr>
              <a:r>
                <a:rPr lang="el" sz="1400">
                  <a:cs typeface="Calibri"/>
                </a:rPr>
                <a:t>Όλα τα κλειδιά κρυπτογράφησης δεδομένων χρήστη</a:t>
              </a:r>
              <a:endParaRPr sz="1400">
                <a:cs typeface="Calibri"/>
              </a:endParaRPr>
            </a:p>
          </p:txBody>
        </p:sp>
        <p:grpSp>
          <p:nvGrpSpPr>
            <p:cNvPr id="13" name="object 13"/>
            <p:cNvGrpSpPr/>
            <p:nvPr/>
          </p:nvGrpSpPr>
          <p:grpSpPr>
            <a:xfrm>
              <a:off x="5605272" y="4806695"/>
              <a:ext cx="3712845" cy="2051685"/>
              <a:chOff x="5605272" y="4806695"/>
              <a:chExt cx="3712845" cy="2051685"/>
            </a:xfrm>
          </p:grpSpPr>
          <p:pic>
            <p:nvPicPr>
              <p:cNvPr id="14" name="object 14"/>
              <p:cNvPicPr/>
              <p:nvPr/>
            </p:nvPicPr>
            <p:blipFill>
              <a:blip r:embed="rId6" cstate="print"/>
              <a:stretch>
                <a:fillRect/>
              </a:stretch>
            </p:blipFill>
            <p:spPr>
              <a:xfrm>
                <a:off x="5605272" y="5864351"/>
                <a:ext cx="1082039" cy="993647"/>
              </a:xfrm>
              <a:prstGeom prst="rect">
                <a:avLst/>
              </a:prstGeom>
            </p:spPr>
          </p:pic>
          <p:pic>
            <p:nvPicPr>
              <p:cNvPr id="15" name="object 15"/>
              <p:cNvPicPr/>
              <p:nvPr/>
            </p:nvPicPr>
            <p:blipFill>
              <a:blip r:embed="rId7" cstate="print"/>
              <a:stretch>
                <a:fillRect/>
              </a:stretch>
            </p:blipFill>
            <p:spPr>
              <a:xfrm>
                <a:off x="8400288" y="4806695"/>
                <a:ext cx="917447" cy="917447"/>
              </a:xfrm>
              <a:prstGeom prst="rect">
                <a:avLst/>
              </a:prstGeom>
            </p:spPr>
          </p:pic>
        </p:grpSp>
      </p:grpSp>
      <p:pic>
        <p:nvPicPr>
          <p:cNvPr id="21" name="Picture 20">
            <a:extLst>
              <a:ext uri="{FF2B5EF4-FFF2-40B4-BE49-F238E27FC236}">
                <a16:creationId xmlns:a16="http://schemas.microsoft.com/office/drawing/2014/main" id="{6B1E6DC1-A380-F4FE-AC63-BD93150E5277}"/>
              </a:ext>
            </a:extLst>
          </p:cNvPr>
          <p:cNvPicPr>
            <a:picLocks noChangeAspect="1"/>
          </p:cNvPicPr>
          <p:nvPr/>
        </p:nvPicPr>
        <p:blipFill>
          <a:blip r:embed="rId8"/>
          <a:stretch>
            <a:fillRect/>
          </a:stretch>
        </p:blipFill>
        <p:spPr>
          <a:xfrm>
            <a:off x="7549377" y="6167336"/>
            <a:ext cx="1530000" cy="612000"/>
          </a:xfrm>
          <a:prstGeom prst="rect">
            <a:avLst/>
          </a:prstGeom>
        </p:spPr>
      </p:pic>
      <p:sp>
        <p:nvSpPr>
          <p:cNvPr id="3" name="Slide Number Placeholder 2">
            <a:extLst>
              <a:ext uri="{FF2B5EF4-FFF2-40B4-BE49-F238E27FC236}">
                <a16:creationId xmlns:a16="http://schemas.microsoft.com/office/drawing/2014/main" id="{07C34F6F-689D-011B-FAB7-42D8FC6BD2F0}"/>
              </a:ext>
            </a:extLst>
          </p:cNvPr>
          <p:cNvSpPr>
            <a:spLocks noGrp="1"/>
          </p:cNvSpPr>
          <p:nvPr>
            <p:ph type="sldNum" sz="quarter" idx="4"/>
          </p:nvPr>
        </p:nvSpPr>
        <p:spPr/>
        <p:txBody>
          <a:bodyPr/>
          <a:lstStyle/>
          <a:p>
            <a:fld id="{3A98EE3D-8CD1-4C3F-BD1C-C98C9596463C}" type="slidenum">
              <a:rPr lang="en-US" smtClean="0"/>
              <a:pPr/>
              <a:t>31</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ctrTitle"/>
          </p:nvPr>
        </p:nvSpPr>
        <p:spPr>
          <a:xfrm>
            <a:off x="1624271" y="160991"/>
            <a:ext cx="6732237" cy="1524000"/>
          </a:xfrm>
          <a:prstGeom prst="rect">
            <a:avLst/>
          </a:prstGeom>
        </p:spPr>
        <p:txBody>
          <a:bodyPr vert="horz" wrap="square" lIns="0" tIns="13335" rIns="0" bIns="0" rtlCol="0">
            <a:spAutoFit/>
          </a:bodyPr>
          <a:lstStyle/>
          <a:p>
            <a:pPr marL="12700">
              <a:lnSpc>
                <a:spcPct val="100000"/>
              </a:lnSpc>
              <a:spcBef>
                <a:spcPts val="105"/>
              </a:spcBef>
            </a:pPr>
            <a:r>
              <a:rPr lang="el"/>
              <a:t>Ασφαλής εκκίνηση</a:t>
            </a:r>
          </a:p>
        </p:txBody>
      </p:sp>
      <p:sp>
        <p:nvSpPr>
          <p:cNvPr id="2" name="object 2"/>
          <p:cNvSpPr txBox="1">
            <a:spLocks noGrp="1"/>
          </p:cNvSpPr>
          <p:nvPr>
            <p:ph sz="quarter" idx="17"/>
          </p:nvPr>
        </p:nvSpPr>
        <p:spPr>
          <a:xfrm>
            <a:off x="1624271" y="1937443"/>
            <a:ext cx="4058774" cy="3235566"/>
          </a:xfrm>
          <a:prstGeom prst="rect">
            <a:avLst/>
          </a:prstGeom>
        </p:spPr>
        <p:txBody>
          <a:bodyPr vert="horz" wrap="square" lIns="0" tIns="12700" rIns="0" bIns="0" rtlCol="0">
            <a:spAutoFit/>
          </a:bodyPr>
          <a:lstStyle/>
          <a:p>
            <a:pPr marR="76835">
              <a:lnSpc>
                <a:spcPct val="100000"/>
              </a:lnSpc>
              <a:spcBef>
                <a:spcPts val="100"/>
              </a:spcBef>
            </a:pPr>
            <a:r>
              <a:rPr lang="el" sz="1200" dirty="0"/>
              <a:t>Παρόμοιο με το TPM αλλά με περισσότερους περιορισμούς</a:t>
            </a:r>
          </a:p>
          <a:p>
            <a:pPr marL="299085" marR="186690" indent="-287020">
              <a:lnSpc>
                <a:spcPct val="100800"/>
              </a:lnSpc>
              <a:spcBef>
                <a:spcPts val="2820"/>
              </a:spcBef>
              <a:tabLst>
                <a:tab pos="299085" algn="l"/>
              </a:tabLst>
            </a:pPr>
            <a:r>
              <a:rPr lang="el" sz="1200" b="0" spc="-10" dirty="0">
                <a:cs typeface="Calibri"/>
              </a:rPr>
              <a:t>Κάθε βήμα υπογράφεται από την Apple για την αποτροπή φόρτωσης συστημάτων που δεν ανήκουν στην Apple</a:t>
            </a:r>
          </a:p>
          <a:p>
            <a:pPr marL="756285" marR="1050290" lvl="1" indent="-287020">
              <a:lnSpc>
                <a:spcPts val="2800"/>
              </a:lnSpc>
              <a:spcBef>
                <a:spcPts val="375"/>
              </a:spcBef>
              <a:buFont typeface="Courier New" panose="02070309020205020404" pitchFamily="49" charset="0"/>
              <a:buChar char="o"/>
              <a:tabLst>
                <a:tab pos="756285" algn="l"/>
              </a:tabLst>
            </a:pPr>
            <a:r>
              <a:rPr lang="el" sz="1200" dirty="0">
                <a:cs typeface="Calibri"/>
              </a:rPr>
              <a:t>Χρήση δημόσιου κλειδιού αρχής έκδοσης πιστοποιητικών ρίζας Apple</a:t>
            </a:r>
            <a:endParaRPr sz="1200" dirty="0">
              <a:cs typeface="Calibri"/>
            </a:endParaRPr>
          </a:p>
          <a:p>
            <a:pPr marL="299085" indent="-286385">
              <a:lnSpc>
                <a:spcPts val="2725"/>
              </a:lnSpc>
              <a:tabLst>
                <a:tab pos="299085" algn="l"/>
              </a:tabLst>
            </a:pPr>
            <a:r>
              <a:rPr lang="el" sz="1200" b="0" spc="-40" dirty="0">
                <a:cs typeface="Calibri"/>
              </a:rPr>
              <a:t>Επαληθεύστε περισσότερα στοιχεία, όπως</a:t>
            </a:r>
          </a:p>
          <a:p>
            <a:pPr marR="5080">
              <a:lnSpc>
                <a:spcPct val="100000"/>
              </a:lnSpc>
              <a:spcBef>
                <a:spcPts val="25"/>
              </a:spcBef>
            </a:pPr>
            <a:r>
              <a:rPr lang="el" sz="1200" b="0" spc="-25" dirty="0">
                <a:cs typeface="Calibri"/>
              </a:rPr>
              <a:t>λειτουργικό σύστημα, επεκτάσεις πυρήνα κ.λπ.</a:t>
            </a:r>
          </a:p>
          <a:p>
            <a:pPr marL="299085" marR="10160" indent="-287020">
              <a:lnSpc>
                <a:spcPts val="2900"/>
              </a:lnSpc>
              <a:spcBef>
                <a:spcPts val="90"/>
              </a:spcBef>
              <a:tabLst>
                <a:tab pos="299085" algn="l"/>
              </a:tabLst>
            </a:pPr>
            <a:r>
              <a:rPr lang="el" sz="1200" b="0" spc="-10" dirty="0">
                <a:cs typeface="Calibri"/>
              </a:rPr>
              <a:t>Παρακολουθώ του αριθμού έκδοσης για να αποτρέψετε την επαναφορά σε παλαιότερες/ευάλωτες εκδόσεις</a:t>
            </a:r>
          </a:p>
        </p:txBody>
      </p:sp>
      <p:pic>
        <p:nvPicPr>
          <p:cNvPr id="4" name="object 4"/>
          <p:cNvPicPr/>
          <p:nvPr/>
        </p:nvPicPr>
        <p:blipFill>
          <a:blip r:embed="rId2" cstate="print"/>
          <a:stretch>
            <a:fillRect/>
          </a:stretch>
        </p:blipFill>
        <p:spPr>
          <a:xfrm>
            <a:off x="6096000" y="2064154"/>
            <a:ext cx="3366119" cy="2729692"/>
          </a:xfrm>
          <a:prstGeom prst="rect">
            <a:avLst/>
          </a:prstGeom>
        </p:spPr>
      </p:pic>
      <p:pic>
        <p:nvPicPr>
          <p:cNvPr id="9" name="Picture 8">
            <a:extLst>
              <a:ext uri="{FF2B5EF4-FFF2-40B4-BE49-F238E27FC236}">
                <a16:creationId xmlns:a16="http://schemas.microsoft.com/office/drawing/2014/main" id="{59898104-72E0-6B1B-4FDE-F9366B483127}"/>
              </a:ext>
            </a:extLst>
          </p:cNvPr>
          <p:cNvPicPr>
            <a:picLocks noChangeAspect="1"/>
          </p:cNvPicPr>
          <p:nvPr/>
        </p:nvPicPr>
        <p:blipFill>
          <a:blip r:embed="rId3"/>
          <a:stretch>
            <a:fillRect/>
          </a:stretch>
        </p:blipFill>
        <p:spPr>
          <a:xfrm>
            <a:off x="7549377" y="6167336"/>
            <a:ext cx="1530000" cy="612000"/>
          </a:xfrm>
          <a:prstGeom prst="rect">
            <a:avLst/>
          </a:prstGeom>
        </p:spPr>
      </p:pic>
      <p:sp>
        <p:nvSpPr>
          <p:cNvPr id="5" name="Slide Number Placeholder 4">
            <a:extLst>
              <a:ext uri="{FF2B5EF4-FFF2-40B4-BE49-F238E27FC236}">
                <a16:creationId xmlns:a16="http://schemas.microsoft.com/office/drawing/2014/main" id="{C08A72B1-0D4C-88D7-76E8-902D4F62AAF7}"/>
              </a:ext>
            </a:extLst>
          </p:cNvPr>
          <p:cNvSpPr>
            <a:spLocks noGrp="1"/>
          </p:cNvSpPr>
          <p:nvPr>
            <p:ph type="sldNum" sz="quarter" idx="4"/>
          </p:nvPr>
        </p:nvSpPr>
        <p:spPr/>
        <p:txBody>
          <a:bodyPr/>
          <a:lstStyle/>
          <a:p>
            <a:fld id="{3A98EE3D-8CD1-4C3F-BD1C-C98C9596463C}" type="slidenum">
              <a:rPr lang="en-US" smtClean="0"/>
              <a:pPr/>
              <a:t>32</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prstGeom prst="rect">
            <a:avLst/>
          </a:prstGeom>
        </p:spPr>
        <p:txBody>
          <a:bodyPr vert="horz" wrap="square" lIns="0" tIns="13335" rIns="0" bIns="0" rtlCol="0">
            <a:spAutoFit/>
          </a:bodyPr>
          <a:lstStyle/>
          <a:p>
            <a:pPr marL="12700">
              <a:lnSpc>
                <a:spcPct val="100000"/>
              </a:lnSpc>
              <a:spcBef>
                <a:spcPts val="105"/>
              </a:spcBef>
            </a:pPr>
            <a:r>
              <a:rPr lang="el" spc="-10"/>
              <a:t>Περίληψη</a:t>
            </a:r>
          </a:p>
        </p:txBody>
      </p:sp>
      <p:sp>
        <p:nvSpPr>
          <p:cNvPr id="6" name="Content Placeholder 5">
            <a:extLst>
              <a:ext uri="{FF2B5EF4-FFF2-40B4-BE49-F238E27FC236}">
                <a16:creationId xmlns:a16="http://schemas.microsoft.com/office/drawing/2014/main" id="{477BDFE1-35E4-89E4-0869-DB3602ED93BD}"/>
              </a:ext>
            </a:extLst>
          </p:cNvPr>
          <p:cNvSpPr>
            <a:spLocks noGrp="1"/>
          </p:cNvSpPr>
          <p:nvPr>
            <p:ph sz="quarter" idx="17"/>
          </p:nvPr>
        </p:nvSpPr>
        <p:spPr/>
        <p:txBody>
          <a:bodyPr/>
          <a:lstStyle/>
          <a:p>
            <a:r>
              <a:rPr lang="el" sz="1800"/>
              <a:t>Τι μπορούν να προσφέρουν οι μονάδες ασφαλείας υλικού;</a:t>
            </a:r>
          </a:p>
          <a:p>
            <a:pPr lvl="1"/>
            <a:endParaRPr lang="en-US" sz="1800"/>
          </a:p>
          <a:p>
            <a:pPr lvl="1"/>
            <a:r>
              <a:rPr lang="el" sz="1800"/>
              <a:t>Δημιουργήστε ρίζα εμπιστοσύνης</a:t>
            </a:r>
          </a:p>
          <a:p>
            <a:pPr lvl="1"/>
            <a:r>
              <a:rPr lang="el" sz="1800"/>
              <a:t>Σύνδεση δεδομένων και εφαρμογών με τη συσκευή υλικού</a:t>
            </a:r>
          </a:p>
          <a:p>
            <a:pPr lvl="1"/>
            <a:r>
              <a:rPr lang="el" sz="1800"/>
              <a:t>Προσφέρετε ισχυρότερη απομόνωση</a:t>
            </a:r>
          </a:p>
          <a:p>
            <a:pPr lvl="1"/>
            <a:r>
              <a:rPr lang="el" sz="1800"/>
              <a:t>Αποτελεσματικότερη</a:t>
            </a:r>
          </a:p>
          <a:p>
            <a:endParaRPr lang="en-US"/>
          </a:p>
        </p:txBody>
      </p:sp>
      <p:sp>
        <p:nvSpPr>
          <p:cNvPr id="4" name="object 4"/>
          <p:cNvSpPr txBox="1">
            <a:spLocks noGrp="1"/>
          </p:cNvSpPr>
          <p:nvPr>
            <p:ph type="sldNum" sz="quarter" idx="4"/>
          </p:nvPr>
        </p:nvSpPr>
        <p:spPr>
          <a:prstGeom prst="rect">
            <a:avLst/>
          </a:prstGeom>
        </p:spPr>
        <p:txBody>
          <a:bodyPr vert="horz" wrap="square" lIns="0" tIns="0" rIns="0" bIns="0" rtlCol="0">
            <a:spAutoFit/>
          </a:bodyPr>
          <a:lstStyle/>
          <a:p>
            <a:pPr marL="38100">
              <a:lnSpc>
                <a:spcPts val="1240"/>
              </a:lnSpc>
            </a:pPr>
            <a:fld id="{81D60167-4931-47E6-BA6A-407CBD079E47}" type="slidenum">
              <a:rPr spc="-25" dirty="0"/>
              <a:t>33</a:t>
            </a:fld>
            <a:endParaRPr spc="-25"/>
          </a:p>
        </p:txBody>
      </p:sp>
      <p:pic>
        <p:nvPicPr>
          <p:cNvPr id="9" name="Picture 8">
            <a:extLst>
              <a:ext uri="{FF2B5EF4-FFF2-40B4-BE49-F238E27FC236}">
                <a16:creationId xmlns:a16="http://schemas.microsoft.com/office/drawing/2014/main" id="{D919F1F4-F79A-4318-6E7D-345E5ED487A6}"/>
              </a:ext>
            </a:extLst>
          </p:cNvPr>
          <p:cNvPicPr>
            <a:picLocks noChangeAspect="1"/>
          </p:cNvPicPr>
          <p:nvPr/>
        </p:nvPicPr>
        <p:blipFill>
          <a:blip r:embed="rId2"/>
          <a:stretch>
            <a:fillRect/>
          </a:stretch>
        </p:blipFill>
        <p:spPr>
          <a:xfrm>
            <a:off x="7549377" y="6167336"/>
            <a:ext cx="1530000" cy="61200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9452219-785E-4657-C5F4-A53FEF2EB02D}"/>
              </a:ext>
            </a:extLst>
          </p:cNvPr>
          <p:cNvSpPr>
            <a:spLocks noGrp="1"/>
          </p:cNvSpPr>
          <p:nvPr>
            <p:ph type="ctrTitle"/>
          </p:nvPr>
        </p:nvSpPr>
        <p:spPr>
          <a:xfrm>
            <a:off x="6970326" y="1679216"/>
            <a:ext cx="4786877" cy="1518315"/>
          </a:xfrm>
        </p:spPr>
        <p:txBody>
          <a:bodyPr/>
          <a:lstStyle/>
          <a:p>
            <a:r>
              <a:rPr lang="el"/>
              <a:t>Ευχαριστώ</a:t>
            </a:r>
          </a:p>
        </p:txBody>
      </p:sp>
      <p:pic>
        <p:nvPicPr>
          <p:cNvPr id="6" name="Picture Placeholder 5" descr="Ένα άτομο και ένα άτομο που κοιτάζει μια οθόνη υπολογιστή">
            <a:extLst>
              <a:ext uri="{FF2B5EF4-FFF2-40B4-BE49-F238E27FC236}">
                <a16:creationId xmlns:a16="http://schemas.microsoft.com/office/drawing/2014/main" id="{AA35CD3A-9896-7953-C82D-AAE87F6124DB}"/>
              </a:ext>
            </a:extLst>
          </p:cNvPr>
          <p:cNvPicPr>
            <a:picLocks noGrp="1" noChangeAspect="1"/>
          </p:cNvPicPr>
          <p:nvPr>
            <p:ph type="pic" sz="quarter" idx="11"/>
          </p:nvPr>
        </p:nvPicPr>
        <p:blipFill>
          <a:blip r:embed="rId2"/>
          <a:srcRect l="127" r="127"/>
          <a:stretch/>
        </p:blipFill>
        <p:spPr>
          <a:xfrm>
            <a:off x="-29499" y="-2236"/>
            <a:ext cx="6814124" cy="6871095"/>
          </a:xfrm>
        </p:spPr>
      </p:pic>
      <p:grpSp>
        <p:nvGrpSpPr>
          <p:cNvPr id="7" name="Group 6">
            <a:extLst>
              <a:ext uri="{FF2B5EF4-FFF2-40B4-BE49-F238E27FC236}">
                <a16:creationId xmlns:a16="http://schemas.microsoft.com/office/drawing/2014/main" id="{6A8DFC8D-4AE6-170E-C27A-DA97EBD7DC87}"/>
              </a:ext>
              <a:ext uri="{C183D7F6-B498-43B3-948B-1728B52AA6E4}">
                <adec:decorative xmlns:adec="http://schemas.microsoft.com/office/drawing/2017/decorative" val="1"/>
              </a:ext>
            </a:extLst>
          </p:cNvPr>
          <p:cNvGrpSpPr/>
          <p:nvPr/>
        </p:nvGrpSpPr>
        <p:grpSpPr>
          <a:xfrm>
            <a:off x="4059704" y="0"/>
            <a:ext cx="2928883" cy="6871447"/>
            <a:chOff x="4059704" y="0"/>
            <a:chExt cx="2928883" cy="6871447"/>
          </a:xfrm>
        </p:grpSpPr>
        <p:sp>
          <p:nvSpPr>
            <p:cNvPr id="8" name="Freeform: Shape 7">
              <a:extLst>
                <a:ext uri="{FF2B5EF4-FFF2-40B4-BE49-F238E27FC236}">
                  <a16:creationId xmlns:a16="http://schemas.microsoft.com/office/drawing/2014/main" id="{CF966C9E-A9A2-BF8C-EDCB-B7F6AE51C425}"/>
                </a:ext>
              </a:extLst>
            </p:cNvPr>
            <p:cNvSpPr/>
            <p:nvPr/>
          </p:nvSpPr>
          <p:spPr>
            <a:xfrm rot="10800000">
              <a:off x="4443586" y="50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a:p>
          </p:txBody>
        </p:sp>
        <p:cxnSp>
          <p:nvCxnSpPr>
            <p:cNvPr id="9" name="Straight Connector 8">
              <a:extLst>
                <a:ext uri="{FF2B5EF4-FFF2-40B4-BE49-F238E27FC236}">
                  <a16:creationId xmlns:a16="http://schemas.microsoft.com/office/drawing/2014/main" id="{433BC35A-F255-48AA-48B8-D6561A6FAB9E}"/>
                </a:ext>
              </a:extLst>
            </p:cNvPr>
            <p:cNvCxnSpPr>
              <a:cxnSpLocks/>
            </p:cNvCxnSpPr>
            <p:nvPr/>
          </p:nvCxnSpPr>
          <p:spPr>
            <a:xfrm flipH="1">
              <a:off x="4059704"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1EC8DADA-109B-196D-817A-1ACB3E3183CA}"/>
              </a:ext>
            </a:extLst>
          </p:cNvPr>
          <p:cNvGrpSpPr/>
          <p:nvPr/>
        </p:nvGrpSpPr>
        <p:grpSpPr>
          <a:xfrm>
            <a:off x="7549377" y="6167336"/>
            <a:ext cx="3294001" cy="612000"/>
            <a:chOff x="5179092" y="5483822"/>
            <a:chExt cx="3294001" cy="612000"/>
          </a:xfrm>
        </p:grpSpPr>
        <p:pic>
          <p:nvPicPr>
            <p:cNvPr id="5" name="Picture 4">
              <a:extLst>
                <a:ext uri="{FF2B5EF4-FFF2-40B4-BE49-F238E27FC236}">
                  <a16:creationId xmlns:a16="http://schemas.microsoft.com/office/drawing/2014/main" id="{C2FED455-D30F-6583-EAD1-6FB515A49870}"/>
                </a:ext>
              </a:extLst>
            </p:cNvPr>
            <p:cNvPicPr>
              <a:picLocks noChangeAspect="1"/>
            </p:cNvPicPr>
            <p:nvPr/>
          </p:nvPicPr>
          <p:blipFill>
            <a:blip r:embed="rId3"/>
            <a:stretch>
              <a:fillRect/>
            </a:stretch>
          </p:blipFill>
          <p:spPr>
            <a:xfrm>
              <a:off x="5179092" y="5483822"/>
              <a:ext cx="1530000" cy="612000"/>
            </a:xfrm>
            <a:prstGeom prst="rect">
              <a:avLst/>
            </a:prstGeom>
          </p:spPr>
        </p:pic>
        <p:pic>
          <p:nvPicPr>
            <p:cNvPr id="10" name="Picture 9">
              <a:extLst>
                <a:ext uri="{FF2B5EF4-FFF2-40B4-BE49-F238E27FC236}">
                  <a16:creationId xmlns:a16="http://schemas.microsoft.com/office/drawing/2014/main" id="{180EE198-6127-5DE1-8134-33FE6A8BE379}"/>
                </a:ext>
              </a:extLst>
            </p:cNvPr>
            <p:cNvPicPr>
              <a:picLocks noChangeAspect="1"/>
            </p:cNvPicPr>
            <p:nvPr/>
          </p:nvPicPr>
          <p:blipFill>
            <a:blip r:embed="rId4"/>
            <a:stretch>
              <a:fillRect/>
            </a:stretch>
          </p:blipFill>
          <p:spPr>
            <a:xfrm>
              <a:off x="6709092" y="5483822"/>
              <a:ext cx="1764001" cy="612000"/>
            </a:xfrm>
            <a:prstGeom prst="rect">
              <a:avLst/>
            </a:prstGeom>
          </p:spPr>
        </p:pic>
      </p:grpSp>
    </p:spTree>
    <p:extLst>
      <p:ext uri="{BB962C8B-B14F-4D97-AF65-F5344CB8AC3E}">
        <p14:creationId xmlns:p14="http://schemas.microsoft.com/office/powerpoint/2010/main" val="2899485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xfrm>
            <a:off x="1350217" y="530801"/>
            <a:ext cx="4786877" cy="1675459"/>
          </a:xfrm>
          <a:prstGeom prst="rect">
            <a:avLst/>
          </a:prstGeom>
        </p:spPr>
        <p:txBody>
          <a:bodyPr vert="horz" wrap="square" lIns="0" tIns="13335" rIns="0" bIns="0" rtlCol="0">
            <a:spAutoFit/>
          </a:bodyPr>
          <a:lstStyle/>
          <a:p>
            <a:pPr marL="12700">
              <a:lnSpc>
                <a:spcPct val="100000"/>
              </a:lnSpc>
              <a:spcBef>
                <a:spcPts val="105"/>
              </a:spcBef>
            </a:pPr>
            <a:r>
              <a:rPr lang="el" dirty="0"/>
              <a:t>Ασφάλειες, Ακίνητα και </a:t>
            </a:r>
            <a:r>
              <a:rPr lang="el-GR" dirty="0"/>
              <a:t>Πρωτότυπα κρυπτογράφησης</a:t>
            </a:r>
            <a:endParaRPr lang="el" dirty="0"/>
          </a:p>
        </p:txBody>
      </p:sp>
      <p:sp>
        <p:nvSpPr>
          <p:cNvPr id="9" name="Text Placeholder 8">
            <a:extLst>
              <a:ext uri="{FF2B5EF4-FFF2-40B4-BE49-F238E27FC236}">
                <a16:creationId xmlns:a16="http://schemas.microsoft.com/office/drawing/2014/main" id="{0309A4E7-4F40-1045-7874-6B83152ECC58}"/>
              </a:ext>
            </a:extLst>
          </p:cNvPr>
          <p:cNvSpPr>
            <a:spLocks noGrp="1"/>
          </p:cNvSpPr>
          <p:nvPr>
            <p:ph type="body" sz="quarter" idx="12"/>
          </p:nvPr>
        </p:nvSpPr>
        <p:spPr>
          <a:xfrm>
            <a:off x="1389028" y="2717141"/>
            <a:ext cx="2699066" cy="2569866"/>
          </a:xfrm>
        </p:spPr>
        <p:txBody>
          <a:bodyPr>
            <a:normAutofit/>
          </a:bodyPr>
          <a:lstStyle/>
          <a:p>
            <a:pPr marL="298450" indent="-285750">
              <a:lnSpc>
                <a:spcPct val="100000"/>
              </a:lnSpc>
              <a:spcBef>
                <a:spcPts val="365"/>
              </a:spcBef>
              <a:buFont typeface="Courier New" panose="02070309020205020404" pitchFamily="49" charset="0"/>
              <a:buChar char="o"/>
              <a:tabLst>
                <a:tab pos="240029" algn="l"/>
              </a:tabLst>
            </a:pPr>
            <a:r>
              <a:rPr lang="el" sz="1800" spc="-20" dirty="0">
                <a:cs typeface="Calibri"/>
              </a:rPr>
              <a:t>Εμπιστευτικότητα</a:t>
            </a:r>
            <a:endParaRPr lang="en-US" sz="1800" dirty="0">
              <a:cs typeface="Calibri"/>
            </a:endParaRPr>
          </a:p>
          <a:p>
            <a:pPr marL="755651" lvl="1" indent="-285750">
              <a:lnSpc>
                <a:spcPct val="100000"/>
              </a:lnSpc>
              <a:spcBef>
                <a:spcPts val="234"/>
              </a:spcBef>
              <a:buFont typeface="Courier New" panose="02070309020205020404" pitchFamily="49" charset="0"/>
              <a:buChar char="o"/>
              <a:tabLst>
                <a:tab pos="697230" algn="l"/>
              </a:tabLst>
            </a:pPr>
            <a:r>
              <a:rPr lang="el" sz="1800" spc="-10" dirty="0">
                <a:cs typeface="Calibri"/>
              </a:rPr>
              <a:t>Συμμετρική</a:t>
            </a:r>
            <a:endParaRPr lang="en-US" sz="1800" dirty="0">
              <a:cs typeface="Calibri"/>
            </a:endParaRPr>
          </a:p>
          <a:p>
            <a:pPr marL="755651" lvl="1" indent="-285750">
              <a:lnSpc>
                <a:spcPct val="100000"/>
              </a:lnSpc>
              <a:spcBef>
                <a:spcPts val="200"/>
              </a:spcBef>
              <a:buFont typeface="Courier New" panose="02070309020205020404" pitchFamily="49" charset="0"/>
              <a:buChar char="o"/>
              <a:tabLst>
                <a:tab pos="697230" algn="l"/>
              </a:tabLst>
            </a:pPr>
            <a:r>
              <a:rPr lang="el" sz="1800" spc="-10" dirty="0">
                <a:cs typeface="Calibri"/>
              </a:rPr>
              <a:t>Ασύμμετρη</a:t>
            </a:r>
            <a:endParaRPr lang="en-US" sz="1800" dirty="0">
              <a:cs typeface="Calibri"/>
            </a:endParaRPr>
          </a:p>
          <a:p>
            <a:pPr marL="298450" indent="-285750">
              <a:lnSpc>
                <a:spcPct val="100000"/>
              </a:lnSpc>
              <a:buFont typeface="Courier New" panose="02070309020205020404" pitchFamily="49" charset="0"/>
              <a:buChar char="o"/>
              <a:tabLst>
                <a:tab pos="240029" algn="l"/>
              </a:tabLst>
            </a:pPr>
            <a:r>
              <a:rPr lang="el" sz="1800" spc="-10" dirty="0">
                <a:cs typeface="Calibri"/>
              </a:rPr>
              <a:t>Ακεραιότητα</a:t>
            </a:r>
            <a:endParaRPr lang="en-US" sz="1800" dirty="0">
              <a:cs typeface="Calibri"/>
            </a:endParaRPr>
          </a:p>
          <a:p>
            <a:pPr marL="298450" indent="-285750">
              <a:lnSpc>
                <a:spcPct val="100000"/>
              </a:lnSpc>
              <a:buFont typeface="Courier New" panose="02070309020205020404" pitchFamily="49" charset="0"/>
              <a:buChar char="o"/>
              <a:tabLst>
                <a:tab pos="240029" algn="l"/>
              </a:tabLst>
            </a:pPr>
            <a:r>
              <a:rPr lang="el" sz="1800" spc="-10" dirty="0">
                <a:cs typeface="Calibri"/>
              </a:rPr>
              <a:t>Φρεσκάδα</a:t>
            </a:r>
            <a:endParaRPr lang="en-US" sz="1800" dirty="0">
              <a:cs typeface="Calibri"/>
            </a:endParaRPr>
          </a:p>
          <a:p>
            <a:endParaRPr lang="en-US" dirty="0"/>
          </a:p>
          <a:p>
            <a:endParaRPr lang="en-US" dirty="0"/>
          </a:p>
        </p:txBody>
      </p:sp>
      <p:sp>
        <p:nvSpPr>
          <p:cNvPr id="5" name="object 5"/>
          <p:cNvSpPr txBox="1">
            <a:spLocks noGrp="1"/>
          </p:cNvSpPr>
          <p:nvPr>
            <p:ph type="sldNum" sz="quarter" idx="13"/>
          </p:nvPr>
        </p:nvSpPr>
        <p:spPr>
          <a:xfrm>
            <a:off x="10864952" y="6291262"/>
            <a:ext cx="619125" cy="365125"/>
          </a:xfrm>
          <a:prstGeom prst="rect">
            <a:avLst/>
          </a:prstGeom>
        </p:spPr>
        <p:txBody>
          <a:bodyPr vert="horz" wrap="square" lIns="0" tIns="0" rIns="0" bIns="0" rtlCol="0">
            <a:spAutoFit/>
          </a:bodyPr>
          <a:lstStyle/>
          <a:p>
            <a:pPr marL="38100">
              <a:lnSpc>
                <a:spcPts val="1240"/>
              </a:lnSpc>
            </a:pPr>
            <a:fld id="{81D60167-4931-47E6-BA6A-407CBD079E47}" type="slidenum">
              <a:rPr spc="-25" dirty="0"/>
              <a:t>3</a:t>
            </a:fld>
            <a:endParaRPr spc="-25"/>
          </a:p>
        </p:txBody>
      </p:sp>
      <p:pic>
        <p:nvPicPr>
          <p:cNvPr id="4" name="object 4"/>
          <p:cNvPicPr/>
          <p:nvPr/>
        </p:nvPicPr>
        <p:blipFill>
          <a:blip r:embed="rId2" cstate="print"/>
          <a:stretch>
            <a:fillRect/>
          </a:stretch>
        </p:blipFill>
        <p:spPr>
          <a:xfrm>
            <a:off x="4751107" y="2832747"/>
            <a:ext cx="3687097" cy="2338653"/>
          </a:xfrm>
          <a:prstGeom prst="rect">
            <a:avLst/>
          </a:prstGeom>
        </p:spPr>
      </p:pic>
      <p:pic>
        <p:nvPicPr>
          <p:cNvPr id="14" name="Picture 13">
            <a:extLst>
              <a:ext uri="{FF2B5EF4-FFF2-40B4-BE49-F238E27FC236}">
                <a16:creationId xmlns:a16="http://schemas.microsoft.com/office/drawing/2014/main" id="{43044A25-1A6C-697A-D45D-B962D1516643}"/>
              </a:ext>
            </a:extLst>
          </p:cNvPr>
          <p:cNvPicPr>
            <a:picLocks noChangeAspect="1"/>
          </p:cNvPicPr>
          <p:nvPr/>
        </p:nvPicPr>
        <p:blipFill>
          <a:blip r:embed="rId3"/>
          <a:stretch>
            <a:fillRect/>
          </a:stretch>
        </p:blipFill>
        <p:spPr>
          <a:xfrm>
            <a:off x="7059802" y="5861825"/>
            <a:ext cx="1530000" cy="612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xfrm>
            <a:off x="765347" y="1608215"/>
            <a:ext cx="5330653" cy="567463"/>
          </a:xfrm>
          <a:prstGeom prst="rect">
            <a:avLst/>
          </a:prstGeom>
        </p:spPr>
        <p:txBody>
          <a:bodyPr vert="horz" wrap="square" lIns="0" tIns="13335" rIns="0" bIns="0" rtlCol="0">
            <a:spAutoFit/>
          </a:bodyPr>
          <a:lstStyle/>
          <a:p>
            <a:pPr marL="12700">
              <a:lnSpc>
                <a:spcPct val="100000"/>
              </a:lnSpc>
              <a:spcBef>
                <a:spcPts val="105"/>
              </a:spcBef>
            </a:pPr>
            <a:r>
              <a:rPr lang="el" spc="-10"/>
              <a:t>Συμμετρική Κρυπτογραφία</a:t>
            </a:r>
          </a:p>
        </p:txBody>
      </p:sp>
      <p:sp>
        <p:nvSpPr>
          <p:cNvPr id="10" name="Text Placeholder 9">
            <a:extLst>
              <a:ext uri="{FF2B5EF4-FFF2-40B4-BE49-F238E27FC236}">
                <a16:creationId xmlns:a16="http://schemas.microsoft.com/office/drawing/2014/main" id="{404734A7-88D3-94E1-A561-C0755C93FA2E}"/>
              </a:ext>
            </a:extLst>
          </p:cNvPr>
          <p:cNvSpPr>
            <a:spLocks noGrp="1"/>
          </p:cNvSpPr>
          <p:nvPr>
            <p:ph type="body" sz="quarter" idx="12"/>
          </p:nvPr>
        </p:nvSpPr>
        <p:spPr>
          <a:xfrm>
            <a:off x="765347" y="4641645"/>
            <a:ext cx="6038884" cy="458300"/>
          </a:xfrm>
        </p:spPr>
        <p:txBody>
          <a:bodyPr>
            <a:normAutofit fontScale="92500" lnSpcReduction="20000"/>
          </a:bodyPr>
          <a:lstStyle/>
          <a:p>
            <a:r>
              <a:rPr lang="el" sz="1400" dirty="0">
                <a:cs typeface="Calibri"/>
              </a:rPr>
              <a:t>Τι γίνεται με την κρυπτογράφηση αυθαίρετου μηνύματος μήκους; Κανένα πρόβλημα;</a:t>
            </a:r>
            <a:endParaRPr lang="en-US" sz="1400" dirty="0">
              <a:cs typeface="Calibri"/>
            </a:endParaRPr>
          </a:p>
          <a:p>
            <a:endParaRPr lang="en-US" dirty="0"/>
          </a:p>
        </p:txBody>
      </p:sp>
      <p:sp>
        <p:nvSpPr>
          <p:cNvPr id="7" name="object 7"/>
          <p:cNvSpPr txBox="1">
            <a:spLocks noGrp="1"/>
          </p:cNvSpPr>
          <p:nvPr>
            <p:ph type="sldNum" sz="quarter" idx="13"/>
          </p:nvPr>
        </p:nvSpPr>
        <p:spPr>
          <a:xfrm>
            <a:off x="11092855" y="6167825"/>
            <a:ext cx="619125" cy="365125"/>
          </a:xfrm>
          <a:prstGeom prst="rect">
            <a:avLst/>
          </a:prstGeom>
        </p:spPr>
        <p:txBody>
          <a:bodyPr vert="horz" wrap="square" lIns="0" tIns="0" rIns="0" bIns="0" rtlCol="0">
            <a:spAutoFit/>
          </a:bodyPr>
          <a:lstStyle/>
          <a:p>
            <a:pPr marL="38100">
              <a:lnSpc>
                <a:spcPts val="1240"/>
              </a:lnSpc>
            </a:pPr>
            <a:fld id="{81D60167-4931-47E6-BA6A-407CBD079E47}" type="slidenum">
              <a:rPr spc="-25" dirty="0"/>
              <a:t>4</a:t>
            </a:fld>
            <a:endParaRPr spc="-25"/>
          </a:p>
        </p:txBody>
      </p:sp>
      <p:pic>
        <p:nvPicPr>
          <p:cNvPr id="3" name="object 3"/>
          <p:cNvPicPr/>
          <p:nvPr/>
        </p:nvPicPr>
        <p:blipFill>
          <a:blip r:embed="rId2" cstate="print"/>
          <a:stretch>
            <a:fillRect/>
          </a:stretch>
        </p:blipFill>
        <p:spPr>
          <a:xfrm>
            <a:off x="667876" y="2512274"/>
            <a:ext cx="3716959" cy="1833451"/>
          </a:xfrm>
          <a:prstGeom prst="rect">
            <a:avLst/>
          </a:prstGeom>
        </p:spPr>
      </p:pic>
      <p:sp>
        <p:nvSpPr>
          <p:cNvPr id="4" name="object 4"/>
          <p:cNvSpPr txBox="1"/>
          <p:nvPr/>
        </p:nvSpPr>
        <p:spPr>
          <a:xfrm>
            <a:off x="4458898" y="2504615"/>
            <a:ext cx="4349750" cy="1833451"/>
          </a:xfrm>
          <a:prstGeom prst="rect">
            <a:avLst/>
          </a:prstGeom>
        </p:spPr>
        <p:txBody>
          <a:bodyPr vert="horz" wrap="square" lIns="0" tIns="12065" rIns="0" bIns="0" rtlCol="0">
            <a:spAutoFit/>
          </a:bodyPr>
          <a:lstStyle/>
          <a:p>
            <a:pPr marL="298450" indent="-285750">
              <a:lnSpc>
                <a:spcPct val="100000"/>
              </a:lnSpc>
              <a:spcBef>
                <a:spcPts val="95"/>
              </a:spcBef>
              <a:buClr>
                <a:schemeClr val="accent1"/>
              </a:buClr>
              <a:buFont typeface="Courier New" panose="02070309020205020404" pitchFamily="49" charset="0"/>
              <a:buChar char="o"/>
              <a:tabLst>
                <a:tab pos="240029" algn="l"/>
              </a:tabLst>
            </a:pPr>
            <a:r>
              <a:rPr lang="en-US" sz="1400" spc="-35" dirty="0">
                <a:solidFill>
                  <a:schemeClr val="bg1"/>
                </a:solidFill>
                <a:cs typeface="Calibri"/>
              </a:rPr>
              <a:t>One-</a:t>
            </a:r>
            <a:r>
              <a:rPr lang="en-US" sz="1400" spc="-30" dirty="0">
                <a:solidFill>
                  <a:schemeClr val="bg1"/>
                </a:solidFill>
                <a:cs typeface="Calibri"/>
              </a:rPr>
              <a:t>time-</a:t>
            </a:r>
            <a:r>
              <a:rPr lang="en-US" sz="1400" dirty="0">
                <a:solidFill>
                  <a:schemeClr val="bg1"/>
                </a:solidFill>
                <a:cs typeface="Calibri"/>
              </a:rPr>
              <a:t>pad</a:t>
            </a:r>
            <a:r>
              <a:rPr lang="el-GR" sz="1400" dirty="0">
                <a:solidFill>
                  <a:schemeClr val="bg1"/>
                </a:solidFill>
                <a:cs typeface="Calibri"/>
              </a:rPr>
              <a:t> </a:t>
            </a:r>
            <a:r>
              <a:rPr lang="el" sz="1400" spc="-35" dirty="0">
                <a:solidFill>
                  <a:schemeClr val="bg1"/>
                </a:solidFill>
                <a:cs typeface="Calibri"/>
              </a:rPr>
              <a:t>(OTP)</a:t>
            </a:r>
            <a:endParaRPr sz="1400" dirty="0">
              <a:solidFill>
                <a:schemeClr val="bg1"/>
              </a:solidFill>
              <a:cs typeface="Calibri"/>
            </a:endParaRPr>
          </a:p>
          <a:p>
            <a:pPr>
              <a:lnSpc>
                <a:spcPct val="100000"/>
              </a:lnSpc>
              <a:spcBef>
                <a:spcPts val="95"/>
              </a:spcBef>
            </a:pPr>
            <a:endParaRPr sz="1400" dirty="0">
              <a:solidFill>
                <a:schemeClr val="bg1"/>
              </a:solidFill>
              <a:cs typeface="Calibri"/>
            </a:endParaRPr>
          </a:p>
          <a:p>
            <a:pPr marL="12700">
              <a:lnSpc>
                <a:spcPts val="2330"/>
              </a:lnSpc>
            </a:pPr>
            <a:r>
              <a:rPr lang="el" sz="1400" spc="-10" dirty="0">
                <a:solidFill>
                  <a:schemeClr val="bg1"/>
                </a:solidFill>
                <a:cs typeface="Calibri"/>
              </a:rPr>
              <a:t>Κρυπτογράφηση:</a:t>
            </a:r>
            <a:endParaRPr sz="1400" dirty="0">
              <a:solidFill>
                <a:schemeClr val="bg1"/>
              </a:solidFill>
              <a:cs typeface="Calibri"/>
            </a:endParaRPr>
          </a:p>
          <a:p>
            <a:pPr marL="12700">
              <a:lnSpc>
                <a:spcPts val="2330"/>
              </a:lnSpc>
              <a:tabLst>
                <a:tab pos="2976880" algn="l"/>
              </a:tabLst>
            </a:pPr>
            <a:r>
              <a:rPr lang="el" sz="1400" dirty="0">
                <a:solidFill>
                  <a:schemeClr val="bg1"/>
                </a:solidFill>
                <a:cs typeface="Courier New"/>
              </a:rPr>
              <a:t>κρυπτογραφημένο κείμενο = κλειδί ⨁ απλό κείμενο</a:t>
            </a:r>
            <a:endParaRPr sz="1400" dirty="0">
              <a:solidFill>
                <a:schemeClr val="bg1"/>
              </a:solidFill>
              <a:cs typeface="Courier New"/>
            </a:endParaRPr>
          </a:p>
          <a:p>
            <a:pPr marL="12700">
              <a:lnSpc>
                <a:spcPts val="2330"/>
              </a:lnSpc>
              <a:spcBef>
                <a:spcPts val="1845"/>
              </a:spcBef>
            </a:pPr>
            <a:r>
              <a:rPr lang="el" sz="1400" spc="-10" dirty="0">
                <a:solidFill>
                  <a:schemeClr val="bg1"/>
                </a:solidFill>
                <a:cs typeface="Calibri"/>
              </a:rPr>
              <a:t>Αποκρυπτογράφηση:</a:t>
            </a:r>
            <a:endParaRPr sz="1400" dirty="0">
              <a:solidFill>
                <a:schemeClr val="bg1"/>
              </a:solidFill>
              <a:cs typeface="Calibri"/>
            </a:endParaRPr>
          </a:p>
          <a:p>
            <a:pPr marL="12700">
              <a:lnSpc>
                <a:spcPts val="2330"/>
              </a:lnSpc>
              <a:tabLst>
                <a:tab pos="2823845" algn="l"/>
              </a:tabLst>
            </a:pPr>
            <a:r>
              <a:rPr lang="el" sz="1400" dirty="0">
                <a:solidFill>
                  <a:schemeClr val="bg1"/>
                </a:solidFill>
                <a:cs typeface="Courier New"/>
              </a:rPr>
              <a:t>απλό κείμενο = κλειδί ⨁ κρυπτογραφημένο κείμενο</a:t>
            </a:r>
            <a:endParaRPr sz="1400" dirty="0">
              <a:solidFill>
                <a:schemeClr val="bg1"/>
              </a:solidFill>
              <a:cs typeface="Courier New"/>
            </a:endParaRPr>
          </a:p>
        </p:txBody>
      </p:sp>
      <p:sp>
        <p:nvSpPr>
          <p:cNvPr id="6" name="object 6"/>
          <p:cNvSpPr/>
          <p:nvPr/>
        </p:nvSpPr>
        <p:spPr>
          <a:xfrm>
            <a:off x="4656184" y="2394540"/>
            <a:ext cx="926968" cy="458105"/>
          </a:xfrm>
          <a:custGeom>
            <a:avLst/>
            <a:gdLst/>
            <a:ahLst/>
            <a:cxnLst/>
            <a:rect l="l" t="t" r="r" b="b"/>
            <a:pathLst>
              <a:path w="1539240" h="579119">
                <a:moveTo>
                  <a:pt x="0" y="289521"/>
                </a:moveTo>
                <a:lnTo>
                  <a:pt x="11137" y="240157"/>
                </a:lnTo>
                <a:lnTo>
                  <a:pt x="43345" y="193484"/>
                </a:lnTo>
                <a:lnTo>
                  <a:pt x="94754" y="150228"/>
                </a:lnTo>
                <a:lnTo>
                  <a:pt x="163525" y="111061"/>
                </a:lnTo>
                <a:lnTo>
                  <a:pt x="203847" y="93243"/>
                </a:lnTo>
                <a:lnTo>
                  <a:pt x="247802" y="76695"/>
                </a:lnTo>
                <a:lnTo>
                  <a:pt x="295186" y="61531"/>
                </a:lnTo>
                <a:lnTo>
                  <a:pt x="345757" y="47815"/>
                </a:lnTo>
                <a:lnTo>
                  <a:pt x="399275" y="35648"/>
                </a:lnTo>
                <a:lnTo>
                  <a:pt x="455523" y="25120"/>
                </a:lnTo>
                <a:lnTo>
                  <a:pt x="514261" y="16306"/>
                </a:lnTo>
                <a:lnTo>
                  <a:pt x="575259" y="9309"/>
                </a:lnTo>
                <a:lnTo>
                  <a:pt x="638289" y="4191"/>
                </a:lnTo>
                <a:lnTo>
                  <a:pt x="703110" y="1066"/>
                </a:lnTo>
                <a:lnTo>
                  <a:pt x="769505" y="0"/>
                </a:lnTo>
                <a:lnTo>
                  <a:pt x="835901" y="1066"/>
                </a:lnTo>
                <a:lnTo>
                  <a:pt x="900734" y="4191"/>
                </a:lnTo>
                <a:lnTo>
                  <a:pt x="963764" y="9309"/>
                </a:lnTo>
                <a:lnTo>
                  <a:pt x="1024763" y="16306"/>
                </a:lnTo>
                <a:lnTo>
                  <a:pt x="1083500" y="25120"/>
                </a:lnTo>
                <a:lnTo>
                  <a:pt x="1139736" y="35648"/>
                </a:lnTo>
                <a:lnTo>
                  <a:pt x="1193253" y="47815"/>
                </a:lnTo>
                <a:lnTo>
                  <a:pt x="1243825" y="61531"/>
                </a:lnTo>
                <a:lnTo>
                  <a:pt x="1291209" y="76695"/>
                </a:lnTo>
                <a:lnTo>
                  <a:pt x="1335176" y="93243"/>
                </a:lnTo>
                <a:lnTo>
                  <a:pt x="1375486" y="111061"/>
                </a:lnTo>
                <a:lnTo>
                  <a:pt x="1411935" y="130086"/>
                </a:lnTo>
                <a:lnTo>
                  <a:pt x="1472247" y="171386"/>
                </a:lnTo>
                <a:lnTo>
                  <a:pt x="1514284" y="216433"/>
                </a:lnTo>
                <a:lnTo>
                  <a:pt x="1536192" y="264541"/>
                </a:lnTo>
                <a:lnTo>
                  <a:pt x="1539011" y="289521"/>
                </a:lnTo>
                <a:lnTo>
                  <a:pt x="1536192" y="314502"/>
                </a:lnTo>
                <a:lnTo>
                  <a:pt x="1514284" y="362610"/>
                </a:lnTo>
                <a:lnTo>
                  <a:pt x="1472247" y="407657"/>
                </a:lnTo>
                <a:lnTo>
                  <a:pt x="1411935" y="448957"/>
                </a:lnTo>
                <a:lnTo>
                  <a:pt x="1375486" y="467982"/>
                </a:lnTo>
                <a:lnTo>
                  <a:pt x="1335176" y="485800"/>
                </a:lnTo>
                <a:lnTo>
                  <a:pt x="1291209" y="502348"/>
                </a:lnTo>
                <a:lnTo>
                  <a:pt x="1243825" y="517512"/>
                </a:lnTo>
                <a:lnTo>
                  <a:pt x="1193253" y="531228"/>
                </a:lnTo>
                <a:lnTo>
                  <a:pt x="1139736" y="543394"/>
                </a:lnTo>
                <a:lnTo>
                  <a:pt x="1083500" y="553923"/>
                </a:lnTo>
                <a:lnTo>
                  <a:pt x="1024763" y="562737"/>
                </a:lnTo>
                <a:lnTo>
                  <a:pt x="963764" y="569734"/>
                </a:lnTo>
                <a:lnTo>
                  <a:pt x="900734" y="574852"/>
                </a:lnTo>
                <a:lnTo>
                  <a:pt x="835901" y="577977"/>
                </a:lnTo>
                <a:lnTo>
                  <a:pt x="769505" y="579043"/>
                </a:lnTo>
                <a:lnTo>
                  <a:pt x="703110" y="577977"/>
                </a:lnTo>
                <a:lnTo>
                  <a:pt x="638289" y="574852"/>
                </a:lnTo>
                <a:lnTo>
                  <a:pt x="575259" y="569734"/>
                </a:lnTo>
                <a:lnTo>
                  <a:pt x="514261" y="562737"/>
                </a:lnTo>
                <a:lnTo>
                  <a:pt x="455523" y="553923"/>
                </a:lnTo>
                <a:lnTo>
                  <a:pt x="399275" y="543394"/>
                </a:lnTo>
                <a:lnTo>
                  <a:pt x="345757" y="531228"/>
                </a:lnTo>
                <a:lnTo>
                  <a:pt x="295186" y="517512"/>
                </a:lnTo>
                <a:lnTo>
                  <a:pt x="247802" y="502348"/>
                </a:lnTo>
                <a:lnTo>
                  <a:pt x="203847" y="485800"/>
                </a:lnTo>
                <a:lnTo>
                  <a:pt x="163525" y="467982"/>
                </a:lnTo>
                <a:lnTo>
                  <a:pt x="127088" y="448957"/>
                </a:lnTo>
                <a:lnTo>
                  <a:pt x="66763" y="407657"/>
                </a:lnTo>
                <a:lnTo>
                  <a:pt x="24726" y="362610"/>
                </a:lnTo>
                <a:lnTo>
                  <a:pt x="2819" y="314502"/>
                </a:lnTo>
                <a:lnTo>
                  <a:pt x="0" y="289521"/>
                </a:lnTo>
                <a:close/>
              </a:path>
            </a:pathLst>
          </a:custGeom>
          <a:ln w="38100">
            <a:solidFill>
              <a:srgbClr val="C00000"/>
            </a:solidFill>
          </a:ln>
        </p:spPr>
        <p:txBody>
          <a:bodyPr wrap="square" lIns="0" tIns="0" rIns="0" bIns="0" rtlCol="0"/>
          <a:lstStyle/>
          <a:p>
            <a:endParaRPr/>
          </a:p>
        </p:txBody>
      </p:sp>
      <p:pic>
        <p:nvPicPr>
          <p:cNvPr id="13" name="Picture 12">
            <a:extLst>
              <a:ext uri="{FF2B5EF4-FFF2-40B4-BE49-F238E27FC236}">
                <a16:creationId xmlns:a16="http://schemas.microsoft.com/office/drawing/2014/main" id="{5D56B4CE-AC79-73B0-6462-5A314BB52458}"/>
              </a:ext>
            </a:extLst>
          </p:cNvPr>
          <p:cNvPicPr>
            <a:picLocks noChangeAspect="1"/>
          </p:cNvPicPr>
          <p:nvPr/>
        </p:nvPicPr>
        <p:blipFill>
          <a:blip r:embed="rId3"/>
          <a:stretch>
            <a:fillRect/>
          </a:stretch>
        </p:blipFill>
        <p:spPr>
          <a:xfrm>
            <a:off x="7059802" y="5861825"/>
            <a:ext cx="1530000" cy="612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prstGeom prst="rect">
            <a:avLst/>
          </a:prstGeom>
        </p:spPr>
        <p:txBody>
          <a:bodyPr vert="horz" wrap="square" lIns="0" tIns="13335" rIns="0" bIns="0" rtlCol="0">
            <a:spAutoFit/>
          </a:bodyPr>
          <a:lstStyle/>
          <a:p>
            <a:pPr marL="12700">
              <a:lnSpc>
                <a:spcPct val="100000"/>
              </a:lnSpc>
              <a:spcBef>
                <a:spcPts val="105"/>
              </a:spcBef>
            </a:pPr>
            <a:r>
              <a:rPr lang="el"/>
              <a:t>Κρυπτογράφηση μπλοκ (π.χ. DES, AES)</a:t>
            </a:r>
          </a:p>
        </p:txBody>
      </p:sp>
      <p:sp>
        <p:nvSpPr>
          <p:cNvPr id="10" name="Text Placeholder 9">
            <a:extLst>
              <a:ext uri="{FF2B5EF4-FFF2-40B4-BE49-F238E27FC236}">
                <a16:creationId xmlns:a16="http://schemas.microsoft.com/office/drawing/2014/main" id="{8C0B9C99-E549-67FF-5BF5-2F75D0A849D5}"/>
              </a:ext>
            </a:extLst>
          </p:cNvPr>
          <p:cNvSpPr>
            <a:spLocks noGrp="1"/>
          </p:cNvSpPr>
          <p:nvPr>
            <p:ph type="body" sz="quarter" idx="12"/>
          </p:nvPr>
        </p:nvSpPr>
        <p:spPr>
          <a:xfrm>
            <a:off x="1350217" y="2424734"/>
            <a:ext cx="5594605" cy="751380"/>
          </a:xfrm>
        </p:spPr>
        <p:txBody>
          <a:bodyPr>
            <a:normAutofit lnSpcReduction="10000"/>
          </a:bodyPr>
          <a:lstStyle/>
          <a:p>
            <a:pPr marL="298450" indent="-285750">
              <a:lnSpc>
                <a:spcPct val="100000"/>
              </a:lnSpc>
              <a:spcBef>
                <a:spcPts val="400"/>
              </a:spcBef>
              <a:tabLst>
                <a:tab pos="240029" algn="l"/>
              </a:tabLst>
            </a:pPr>
            <a:r>
              <a:rPr lang="el" sz="1400" dirty="0">
                <a:cs typeface="Calibri"/>
              </a:rPr>
              <a:t>Διαχωρίζουν τα δεδομένα σε μπλοκ και κρυπτογραφούν/αποκρυπτογραφούν κάθε μπλοκ</a:t>
            </a:r>
            <a:endParaRPr lang="en-US" sz="1400" dirty="0">
              <a:cs typeface="Calibri"/>
            </a:endParaRPr>
          </a:p>
          <a:p>
            <a:pPr marL="298450" indent="-285750">
              <a:lnSpc>
                <a:spcPct val="100000"/>
              </a:lnSpc>
              <a:spcBef>
                <a:spcPts val="300"/>
              </a:spcBef>
              <a:tabLst>
                <a:tab pos="240029" algn="l"/>
              </a:tabLst>
            </a:pPr>
            <a:r>
              <a:rPr lang="el" sz="1400" dirty="0">
                <a:cs typeface="Calibri"/>
              </a:rPr>
              <a:t>Το μέγεθος μπλοκ AES μπορεί να είναι 128, 192, 256 bit</a:t>
            </a:r>
            <a:endParaRPr lang="en-US" sz="1400" dirty="0">
              <a:cs typeface="Calibri"/>
            </a:endParaRPr>
          </a:p>
        </p:txBody>
      </p:sp>
      <p:sp>
        <p:nvSpPr>
          <p:cNvPr id="7" name="object 7"/>
          <p:cNvSpPr txBox="1">
            <a:spLocks noGrp="1"/>
          </p:cNvSpPr>
          <p:nvPr>
            <p:ph type="sldNum" sz="quarter" idx="13"/>
          </p:nvPr>
        </p:nvSpPr>
        <p:spPr>
          <a:xfrm>
            <a:off x="11155680" y="6167825"/>
            <a:ext cx="619125" cy="365125"/>
          </a:xfrm>
          <a:prstGeom prst="rect">
            <a:avLst/>
          </a:prstGeom>
        </p:spPr>
        <p:txBody>
          <a:bodyPr vert="horz" wrap="square" lIns="0" tIns="0" rIns="0" bIns="0" rtlCol="0">
            <a:spAutoFit/>
          </a:bodyPr>
          <a:lstStyle/>
          <a:p>
            <a:pPr marL="38100">
              <a:lnSpc>
                <a:spcPts val="1240"/>
              </a:lnSpc>
            </a:pPr>
            <a:fld id="{81D60167-4931-47E6-BA6A-407CBD079E47}" type="slidenum">
              <a:rPr spc="-25" dirty="0"/>
              <a:t>5</a:t>
            </a:fld>
            <a:endParaRPr spc="-25"/>
          </a:p>
        </p:txBody>
      </p:sp>
      <p:pic>
        <p:nvPicPr>
          <p:cNvPr id="4" name="object 4"/>
          <p:cNvPicPr/>
          <p:nvPr/>
        </p:nvPicPr>
        <p:blipFill>
          <a:blip r:embed="rId2" cstate="print"/>
          <a:stretch>
            <a:fillRect/>
          </a:stretch>
        </p:blipFill>
        <p:spPr>
          <a:xfrm>
            <a:off x="1188826" y="3737502"/>
            <a:ext cx="3194014" cy="1288525"/>
          </a:xfrm>
          <a:prstGeom prst="rect">
            <a:avLst/>
          </a:prstGeom>
          <a:solidFill>
            <a:schemeClr val="bg1"/>
          </a:solidFill>
        </p:spPr>
      </p:pic>
      <p:pic>
        <p:nvPicPr>
          <p:cNvPr id="5" name="object 5"/>
          <p:cNvPicPr/>
          <p:nvPr/>
        </p:nvPicPr>
        <p:blipFill>
          <a:blip r:embed="rId3" cstate="print"/>
          <a:stretch>
            <a:fillRect/>
          </a:stretch>
        </p:blipFill>
        <p:spPr>
          <a:xfrm>
            <a:off x="4547399" y="3721510"/>
            <a:ext cx="3097201" cy="1304517"/>
          </a:xfrm>
          <a:prstGeom prst="rect">
            <a:avLst/>
          </a:prstGeom>
        </p:spPr>
      </p:pic>
      <p:sp>
        <p:nvSpPr>
          <p:cNvPr id="6" name="object 6"/>
          <p:cNvSpPr txBox="1"/>
          <p:nvPr/>
        </p:nvSpPr>
        <p:spPr>
          <a:xfrm>
            <a:off x="4547399" y="3176114"/>
            <a:ext cx="2803525" cy="436594"/>
          </a:xfrm>
          <a:prstGeom prst="rect">
            <a:avLst/>
          </a:prstGeom>
        </p:spPr>
        <p:txBody>
          <a:bodyPr vert="horz" wrap="square" lIns="0" tIns="31115" rIns="0" bIns="0" rtlCol="0">
            <a:spAutoFit/>
          </a:bodyPr>
          <a:lstStyle/>
          <a:p>
            <a:pPr marL="12700" marR="5080" indent="468630">
              <a:lnSpc>
                <a:spcPts val="3800"/>
              </a:lnSpc>
              <a:spcBef>
                <a:spcPts val="245"/>
              </a:spcBef>
            </a:pPr>
            <a:r>
              <a:rPr lang="el" sz="1400" b="1">
                <a:solidFill>
                  <a:srgbClr val="C00000"/>
                </a:solidFill>
                <a:cs typeface="Calibri"/>
              </a:rPr>
              <a:t>Η ΕΚΤ ΔΕΝ ΣΥΝΙΣΤΆΤΑΙ</a:t>
            </a:r>
            <a:endParaRPr sz="1400">
              <a:cs typeface="Calibri"/>
            </a:endParaRPr>
          </a:p>
        </p:txBody>
      </p:sp>
      <p:pic>
        <p:nvPicPr>
          <p:cNvPr id="13" name="Picture 12">
            <a:extLst>
              <a:ext uri="{FF2B5EF4-FFF2-40B4-BE49-F238E27FC236}">
                <a16:creationId xmlns:a16="http://schemas.microsoft.com/office/drawing/2014/main" id="{F6FBF8FB-71E2-30B2-CC3F-73869F42A25A}"/>
              </a:ext>
            </a:extLst>
          </p:cNvPr>
          <p:cNvPicPr>
            <a:picLocks noChangeAspect="1"/>
          </p:cNvPicPr>
          <p:nvPr/>
        </p:nvPicPr>
        <p:blipFill>
          <a:blip r:embed="rId4"/>
          <a:stretch>
            <a:fillRect/>
          </a:stretch>
        </p:blipFill>
        <p:spPr>
          <a:xfrm>
            <a:off x="7059802" y="5861825"/>
            <a:ext cx="1530000" cy="612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xfrm>
            <a:off x="1350217" y="1638797"/>
            <a:ext cx="6653241" cy="567463"/>
          </a:xfrm>
          <a:prstGeom prst="rect">
            <a:avLst/>
          </a:prstGeom>
        </p:spPr>
        <p:txBody>
          <a:bodyPr vert="horz" wrap="square" lIns="0" tIns="13335" rIns="0" bIns="0" rtlCol="0">
            <a:spAutoFit/>
          </a:bodyPr>
          <a:lstStyle/>
          <a:p>
            <a:pPr marL="12700">
              <a:lnSpc>
                <a:spcPct val="100000"/>
              </a:lnSpc>
              <a:spcBef>
                <a:spcPts val="105"/>
              </a:spcBef>
            </a:pPr>
            <a:r>
              <a:rPr lang="el"/>
              <a:t>Κρυπτογράφηση μπλοκ (π.χ. DES, AES)</a:t>
            </a:r>
          </a:p>
        </p:txBody>
      </p:sp>
      <p:sp>
        <p:nvSpPr>
          <p:cNvPr id="9" name="Text Placeholder 8">
            <a:extLst>
              <a:ext uri="{FF2B5EF4-FFF2-40B4-BE49-F238E27FC236}">
                <a16:creationId xmlns:a16="http://schemas.microsoft.com/office/drawing/2014/main" id="{24034172-CAB0-1605-8E4A-04B327202E5E}"/>
              </a:ext>
            </a:extLst>
          </p:cNvPr>
          <p:cNvSpPr>
            <a:spLocks noGrp="1"/>
          </p:cNvSpPr>
          <p:nvPr>
            <p:ph type="body" sz="quarter" idx="12"/>
          </p:nvPr>
        </p:nvSpPr>
        <p:spPr>
          <a:xfrm>
            <a:off x="1350217" y="4726351"/>
            <a:ext cx="6263886" cy="815041"/>
          </a:xfrm>
        </p:spPr>
        <p:txBody>
          <a:bodyPr>
            <a:noAutofit/>
          </a:bodyPr>
          <a:lstStyle/>
          <a:p>
            <a:pPr marL="12700">
              <a:spcBef>
                <a:spcPts val="0"/>
              </a:spcBef>
              <a:spcAft>
                <a:spcPts val="0"/>
              </a:spcAft>
            </a:pPr>
            <a:r>
              <a:rPr lang="el" spc="-10">
                <a:cs typeface="Courier New"/>
              </a:rPr>
              <a:t>Το IV μπορεί να είναι δημόσιο, αλλά πρέπει να διασφαλιστεί ότι δεν θα επαναχρησιμοποιηθεί το IV για το ίδιο κλειδί.</a:t>
            </a:r>
            <a:endParaRPr lang="en-US">
              <a:cs typeface="Calibri"/>
            </a:endParaRPr>
          </a:p>
          <a:p>
            <a:pPr marL="12700" marR="398780">
              <a:spcBef>
                <a:spcPts val="0"/>
              </a:spcBef>
              <a:spcAft>
                <a:spcPts val="0"/>
              </a:spcAft>
            </a:pPr>
            <a:r>
              <a:rPr lang="el" spc="-45">
                <a:cs typeface="Calibri"/>
              </a:rPr>
              <a:t>Εφαρμογή πραγματικού κόσμου: κρυπτογράφηση αρχείων/δίσκων και κρυπτογράφηση μνήμης. Πώς να ανταλλάξετε το κοινόχρηστο κλειδί μεταξύ δύο μερών;</a:t>
            </a:r>
            <a:endParaRPr lang="en-US">
              <a:cs typeface="Calibri"/>
            </a:endParaRPr>
          </a:p>
          <a:p>
            <a:endParaRPr lang="en-US"/>
          </a:p>
        </p:txBody>
      </p:sp>
      <p:sp>
        <p:nvSpPr>
          <p:cNvPr id="6" name="object 6"/>
          <p:cNvSpPr txBox="1">
            <a:spLocks noGrp="1"/>
          </p:cNvSpPr>
          <p:nvPr>
            <p:ph type="sldNum" sz="quarter" idx="13"/>
          </p:nvPr>
        </p:nvSpPr>
        <p:spPr>
          <a:xfrm>
            <a:off x="10943610" y="6201748"/>
            <a:ext cx="619125" cy="365125"/>
          </a:xfrm>
          <a:prstGeom prst="rect">
            <a:avLst/>
          </a:prstGeom>
        </p:spPr>
        <p:txBody>
          <a:bodyPr vert="horz" wrap="square" lIns="0" tIns="0" rIns="0" bIns="0" rtlCol="0">
            <a:spAutoFit/>
          </a:bodyPr>
          <a:lstStyle/>
          <a:p>
            <a:pPr marL="38100">
              <a:lnSpc>
                <a:spcPts val="1240"/>
              </a:lnSpc>
            </a:pPr>
            <a:fld id="{81D60167-4931-47E6-BA6A-407CBD079E47}" type="slidenum">
              <a:rPr spc="-25" dirty="0"/>
              <a:t>6</a:t>
            </a:fld>
            <a:endParaRPr spc="-25"/>
          </a:p>
        </p:txBody>
      </p:sp>
      <p:pic>
        <p:nvPicPr>
          <p:cNvPr id="4" name="object 4"/>
          <p:cNvPicPr/>
          <p:nvPr/>
        </p:nvPicPr>
        <p:blipFill>
          <a:blip r:embed="rId2" cstate="print"/>
          <a:stretch>
            <a:fillRect/>
          </a:stretch>
        </p:blipFill>
        <p:spPr>
          <a:xfrm>
            <a:off x="1660533" y="3016121"/>
            <a:ext cx="3324084" cy="1255315"/>
          </a:xfrm>
          <a:prstGeom prst="rect">
            <a:avLst/>
          </a:prstGeom>
          <a:solidFill>
            <a:schemeClr val="bg1"/>
          </a:solidFill>
        </p:spPr>
      </p:pic>
      <p:pic>
        <p:nvPicPr>
          <p:cNvPr id="5" name="object 5"/>
          <p:cNvPicPr/>
          <p:nvPr/>
        </p:nvPicPr>
        <p:blipFill>
          <a:blip r:embed="rId3" cstate="print"/>
          <a:stretch>
            <a:fillRect/>
          </a:stretch>
        </p:blipFill>
        <p:spPr>
          <a:xfrm>
            <a:off x="5082940" y="3016121"/>
            <a:ext cx="3397535" cy="1255315"/>
          </a:xfrm>
          <a:prstGeom prst="rect">
            <a:avLst/>
          </a:prstGeom>
        </p:spPr>
      </p:pic>
      <p:pic>
        <p:nvPicPr>
          <p:cNvPr id="12" name="Picture 11">
            <a:extLst>
              <a:ext uri="{FF2B5EF4-FFF2-40B4-BE49-F238E27FC236}">
                <a16:creationId xmlns:a16="http://schemas.microsoft.com/office/drawing/2014/main" id="{415459AC-2F1F-99A9-5DC4-5E3D54C76346}"/>
              </a:ext>
            </a:extLst>
          </p:cNvPr>
          <p:cNvPicPr>
            <a:picLocks noChangeAspect="1"/>
          </p:cNvPicPr>
          <p:nvPr/>
        </p:nvPicPr>
        <p:blipFill>
          <a:blip r:embed="rId4"/>
          <a:stretch>
            <a:fillRect/>
          </a:stretch>
        </p:blipFill>
        <p:spPr>
          <a:xfrm>
            <a:off x="7059802" y="5861825"/>
            <a:ext cx="1530000" cy="612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xfrm>
            <a:off x="1309123" y="321713"/>
            <a:ext cx="4786877" cy="1518315"/>
          </a:xfrm>
          <a:prstGeom prst="rect">
            <a:avLst/>
          </a:prstGeom>
        </p:spPr>
        <p:txBody>
          <a:bodyPr vert="horz" wrap="square" lIns="0" tIns="13335" rIns="0" bIns="0" rtlCol="0">
            <a:spAutoFit/>
          </a:bodyPr>
          <a:lstStyle/>
          <a:p>
            <a:pPr marL="12700">
              <a:lnSpc>
                <a:spcPct val="100000"/>
              </a:lnSpc>
              <a:spcBef>
                <a:spcPts val="105"/>
              </a:spcBef>
            </a:pPr>
            <a:r>
              <a:rPr lang="el" spc="-10" dirty="0"/>
              <a:t>Ασύμμετρη κρυπτογραφία (π.χ. RSA)</a:t>
            </a:r>
          </a:p>
        </p:txBody>
      </p:sp>
      <p:sp>
        <p:nvSpPr>
          <p:cNvPr id="10" name="Text Placeholder 9">
            <a:extLst>
              <a:ext uri="{FF2B5EF4-FFF2-40B4-BE49-F238E27FC236}">
                <a16:creationId xmlns:a16="http://schemas.microsoft.com/office/drawing/2014/main" id="{1ABE5D11-987D-4A22-6CBC-F24DA6BA6109}"/>
              </a:ext>
            </a:extLst>
          </p:cNvPr>
          <p:cNvSpPr>
            <a:spLocks noGrp="1"/>
          </p:cNvSpPr>
          <p:nvPr>
            <p:ph type="body" sz="quarter" idx="12"/>
          </p:nvPr>
        </p:nvSpPr>
        <p:spPr>
          <a:xfrm>
            <a:off x="1094798" y="2022381"/>
            <a:ext cx="4868537" cy="2569866"/>
          </a:xfrm>
        </p:spPr>
        <p:txBody>
          <a:bodyPr>
            <a:noAutofit/>
          </a:bodyPr>
          <a:lstStyle/>
          <a:p>
            <a:pPr marL="311150" indent="-285750">
              <a:lnSpc>
                <a:spcPct val="100000"/>
              </a:lnSpc>
              <a:spcBef>
                <a:spcPts val="270"/>
              </a:spcBef>
              <a:tabLst>
                <a:tab pos="251460" algn="l"/>
              </a:tabLst>
            </a:pPr>
            <a:r>
              <a:rPr lang="el" dirty="0">
                <a:cs typeface="Calibri"/>
              </a:rPr>
              <a:t>Ένα ζευγάρι πλήκτρων:</a:t>
            </a:r>
            <a:endParaRPr lang="en-US" dirty="0">
              <a:cs typeface="Calibri"/>
            </a:endParaRPr>
          </a:p>
          <a:p>
            <a:pPr marL="767080" lvl="1" indent="-285750">
              <a:lnSpc>
                <a:spcPct val="100000"/>
              </a:lnSpc>
              <a:spcBef>
                <a:spcPts val="150"/>
              </a:spcBef>
              <a:tabLst>
                <a:tab pos="709930" algn="l"/>
              </a:tabLst>
            </a:pPr>
            <a:r>
              <a:rPr lang="el" sz="1400" spc="-30" dirty="0">
                <a:cs typeface="Calibri"/>
              </a:rPr>
              <a:t>Ιδιωτικό κλειδί (</a:t>
            </a:r>
            <a:r>
              <a:rPr lang="el" sz="1400" b="1" spc="-10" dirty="0">
                <a:solidFill>
                  <a:srgbClr val="C00000"/>
                </a:solidFill>
                <a:cs typeface="Courier New"/>
              </a:rPr>
              <a:t>K</a:t>
            </a:r>
            <a:r>
              <a:rPr lang="el" sz="1400" b="1" spc="-15" baseline="-12820" dirty="0">
                <a:solidFill>
                  <a:srgbClr val="C00000"/>
                </a:solidFill>
                <a:cs typeface="Courier New"/>
              </a:rPr>
              <a:t>ιδιωτικό </a:t>
            </a:r>
            <a:r>
              <a:rPr lang="el" sz="1400" dirty="0">
                <a:cs typeface="Calibri"/>
              </a:rPr>
              <a:t>– κρατείται ως μυστικό)</a:t>
            </a:r>
            <a:endParaRPr lang="en-US" sz="1400" dirty="0">
              <a:cs typeface="Calibri"/>
            </a:endParaRPr>
          </a:p>
          <a:p>
            <a:pPr marL="767080" lvl="1" indent="-285750">
              <a:lnSpc>
                <a:spcPct val="100000"/>
              </a:lnSpc>
              <a:spcBef>
                <a:spcPts val="300"/>
              </a:spcBef>
              <a:tabLst>
                <a:tab pos="709930" algn="l"/>
                <a:tab pos="2788285" algn="l"/>
              </a:tabLst>
            </a:pPr>
            <a:r>
              <a:rPr lang="el" sz="1400" dirty="0">
                <a:cs typeface="Calibri"/>
              </a:rPr>
              <a:t>Δημόσιο κλειδί (</a:t>
            </a:r>
            <a:r>
              <a:rPr lang="el" sz="1400" b="1" spc="-10" dirty="0">
                <a:solidFill>
                  <a:srgbClr val="538235"/>
                </a:solidFill>
                <a:cs typeface="Courier New"/>
              </a:rPr>
              <a:t>K</a:t>
            </a:r>
            <a:r>
              <a:rPr lang="el" sz="1400" b="1" spc="-15" baseline="-12820" dirty="0">
                <a:solidFill>
                  <a:srgbClr val="538235"/>
                </a:solidFill>
                <a:cs typeface="Courier New"/>
              </a:rPr>
              <a:t>δημόσιο </a:t>
            </a:r>
            <a:r>
              <a:rPr lang="el" sz="1400" dirty="0">
                <a:cs typeface="Calibri"/>
              </a:rPr>
              <a:t>– ασφαλές για δημόσια αποδέσμευση)</a:t>
            </a:r>
            <a:endParaRPr lang="en-US" sz="1400" dirty="0">
              <a:cs typeface="Calibri"/>
            </a:endParaRPr>
          </a:p>
          <a:p>
            <a:pPr marL="311150" indent="-285750">
              <a:lnSpc>
                <a:spcPct val="100000"/>
              </a:lnSpc>
              <a:tabLst>
                <a:tab pos="251460" algn="l"/>
              </a:tabLst>
            </a:pPr>
            <a:r>
              <a:rPr lang="el" spc="-10" dirty="0">
                <a:cs typeface="Calibri"/>
              </a:rPr>
              <a:t>Υπολογισμός:</a:t>
            </a:r>
            <a:endParaRPr lang="en-US" dirty="0">
              <a:cs typeface="Calibri"/>
            </a:endParaRPr>
          </a:p>
          <a:p>
            <a:pPr marL="768350" lvl="1" indent="-285750">
              <a:lnSpc>
                <a:spcPct val="100000"/>
              </a:lnSpc>
              <a:spcBef>
                <a:spcPts val="125"/>
              </a:spcBef>
              <a:tabLst>
                <a:tab pos="710565" algn="l"/>
              </a:tabLst>
            </a:pPr>
            <a:r>
              <a:rPr lang="el" sz="1400" dirty="0">
                <a:cs typeface="Courier New"/>
              </a:rPr>
              <a:t>Κρυπτογράφηση (απλό κείμενο, </a:t>
            </a:r>
            <a:r>
              <a:rPr lang="el" sz="1400" b="1" dirty="0">
                <a:solidFill>
                  <a:srgbClr val="538235"/>
                </a:solidFill>
                <a:cs typeface="Courier New"/>
              </a:rPr>
              <a:t>δημόσιο K</a:t>
            </a:r>
            <a:r>
              <a:rPr lang="el" sz="1400" dirty="0">
                <a:cs typeface="Courier New"/>
              </a:rPr>
              <a:t>) = κρυπτογραφημένο κείμενο</a:t>
            </a:r>
            <a:endParaRPr lang="en-US" sz="1400" dirty="0">
              <a:cs typeface="Courier New"/>
            </a:endParaRPr>
          </a:p>
          <a:p>
            <a:pPr marL="768350" lvl="1" indent="-285750">
              <a:lnSpc>
                <a:spcPct val="100000"/>
              </a:lnSpc>
              <a:spcBef>
                <a:spcPts val="300"/>
              </a:spcBef>
              <a:tabLst>
                <a:tab pos="710565" algn="l"/>
              </a:tabLst>
            </a:pPr>
            <a:r>
              <a:rPr lang="el" sz="1400" dirty="0">
                <a:cs typeface="Courier New"/>
              </a:rPr>
              <a:t>Αποκρυπτογράφηση(κρυπτογραφημένο κείμενο, </a:t>
            </a:r>
            <a:r>
              <a:rPr lang="el" sz="1400" b="1" spc="-10" dirty="0">
                <a:solidFill>
                  <a:srgbClr val="C00000"/>
                </a:solidFill>
                <a:cs typeface="Courier New"/>
              </a:rPr>
              <a:t>K</a:t>
            </a:r>
            <a:r>
              <a:rPr lang="el" sz="1400" b="1" spc="-15" baseline="-12820" dirty="0">
                <a:solidFill>
                  <a:srgbClr val="C00000"/>
                </a:solidFill>
                <a:cs typeface="Courier New"/>
              </a:rPr>
              <a:t>ιδιωτικό</a:t>
            </a:r>
            <a:r>
              <a:rPr lang="el" sz="1400" dirty="0">
                <a:cs typeface="Courier New"/>
              </a:rPr>
              <a:t>) = απλό κείμενο</a:t>
            </a:r>
            <a:endParaRPr lang="en-US" sz="1400" dirty="0">
              <a:cs typeface="Courier New"/>
            </a:endParaRPr>
          </a:p>
          <a:p>
            <a:endParaRPr lang="en-US" dirty="0"/>
          </a:p>
        </p:txBody>
      </p:sp>
      <p:sp>
        <p:nvSpPr>
          <p:cNvPr id="7" name="object 7"/>
          <p:cNvSpPr txBox="1">
            <a:spLocks noGrp="1"/>
          </p:cNvSpPr>
          <p:nvPr>
            <p:ph type="sldNum" sz="quarter" idx="13"/>
          </p:nvPr>
        </p:nvSpPr>
        <p:spPr>
          <a:xfrm>
            <a:off x="10805959" y="6182084"/>
            <a:ext cx="619125" cy="365125"/>
          </a:xfrm>
          <a:prstGeom prst="rect">
            <a:avLst/>
          </a:prstGeom>
        </p:spPr>
        <p:txBody>
          <a:bodyPr vert="horz" wrap="square" lIns="0" tIns="0" rIns="0" bIns="0" rtlCol="0">
            <a:spAutoFit/>
          </a:bodyPr>
          <a:lstStyle/>
          <a:p>
            <a:pPr marL="38100">
              <a:lnSpc>
                <a:spcPts val="1240"/>
              </a:lnSpc>
            </a:pPr>
            <a:fld id="{81D60167-4931-47E6-BA6A-407CBD079E47}" type="slidenum">
              <a:rPr spc="-25" dirty="0"/>
              <a:t>7</a:t>
            </a:fld>
            <a:endParaRPr spc="-25"/>
          </a:p>
        </p:txBody>
      </p:sp>
      <p:sp>
        <p:nvSpPr>
          <p:cNvPr id="4" name="object 4"/>
          <p:cNvSpPr txBox="1"/>
          <p:nvPr/>
        </p:nvSpPr>
        <p:spPr>
          <a:xfrm>
            <a:off x="1219072" y="4592247"/>
            <a:ext cx="5840730" cy="1269578"/>
          </a:xfrm>
          <a:prstGeom prst="rect">
            <a:avLst/>
          </a:prstGeom>
        </p:spPr>
        <p:txBody>
          <a:bodyPr vert="horz" wrap="square" lIns="0" tIns="53340" rIns="0" bIns="0" rtlCol="0">
            <a:spAutoFit/>
          </a:bodyPr>
          <a:lstStyle/>
          <a:p>
            <a:pPr marL="297816" marR="5080" indent="-285750">
              <a:lnSpc>
                <a:spcPts val="2600"/>
              </a:lnSpc>
              <a:spcBef>
                <a:spcPts val="420"/>
              </a:spcBef>
              <a:buClr>
                <a:schemeClr val="accent1"/>
              </a:buClr>
              <a:buFont typeface="Courier New" panose="02070309020205020404" pitchFamily="49" charset="0"/>
              <a:buChar char="o"/>
              <a:tabLst>
                <a:tab pos="240665" algn="l"/>
              </a:tabLst>
            </a:pPr>
            <a:r>
              <a:rPr lang="el" sz="1400" spc="-25" dirty="0">
                <a:solidFill>
                  <a:schemeClr val="bg1"/>
                </a:solidFill>
                <a:cs typeface="Calibri"/>
              </a:rPr>
              <a:t>Υπολογιστικά πιο ακριβό, οπότε συνήθως χρησιμοποιείτε ασύμμετρη κρυπτογραφία για να διαπραγματευτείτε ένα κοινόχρηστο κλειδί (π.χ. ανταλλαγή κλειδιών DKE) και, στη συνέχεια, χρησιμοποιήστε συμμετρική κρυπτογραφία</a:t>
            </a:r>
            <a:endParaRPr sz="1400" dirty="0">
              <a:solidFill>
                <a:schemeClr val="bg1"/>
              </a:solidFill>
              <a:cs typeface="Calibri"/>
            </a:endParaRPr>
          </a:p>
          <a:p>
            <a:pPr marL="298450" indent="-285750">
              <a:lnSpc>
                <a:spcPct val="100000"/>
              </a:lnSpc>
              <a:buClr>
                <a:schemeClr val="accent1"/>
              </a:buClr>
              <a:buFont typeface="Courier New" panose="02070309020205020404" pitchFamily="49" charset="0"/>
              <a:buChar char="o"/>
              <a:tabLst>
                <a:tab pos="240029" algn="l"/>
              </a:tabLst>
            </a:pPr>
            <a:r>
              <a:rPr lang="el" sz="1400" dirty="0">
                <a:solidFill>
                  <a:schemeClr val="bg1"/>
                </a:solidFill>
                <a:cs typeface="Calibri"/>
              </a:rPr>
              <a:t>Πώς να ανακοινώσετε και να αποκτήσετε το δημόσιο κλειδί;</a:t>
            </a:r>
            <a:endParaRPr sz="1400" dirty="0">
              <a:solidFill>
                <a:schemeClr val="bg1"/>
              </a:solidFill>
              <a:cs typeface="Calibri"/>
            </a:endParaRPr>
          </a:p>
        </p:txBody>
      </p:sp>
      <p:pic>
        <p:nvPicPr>
          <p:cNvPr id="5" name="object 5"/>
          <p:cNvPicPr/>
          <p:nvPr/>
        </p:nvPicPr>
        <p:blipFill>
          <a:blip r:embed="rId2" cstate="print"/>
          <a:stretch>
            <a:fillRect/>
          </a:stretch>
        </p:blipFill>
        <p:spPr>
          <a:xfrm>
            <a:off x="7632276" y="1826128"/>
            <a:ext cx="1378121" cy="1378112"/>
          </a:xfrm>
          <a:prstGeom prst="rect">
            <a:avLst/>
          </a:prstGeom>
        </p:spPr>
      </p:pic>
      <p:sp>
        <p:nvSpPr>
          <p:cNvPr id="6" name="object 6"/>
          <p:cNvSpPr txBox="1"/>
          <p:nvPr/>
        </p:nvSpPr>
        <p:spPr>
          <a:xfrm>
            <a:off x="7483772" y="3100251"/>
            <a:ext cx="1675130" cy="539314"/>
          </a:xfrm>
          <a:prstGeom prst="rect">
            <a:avLst/>
          </a:prstGeom>
        </p:spPr>
        <p:txBody>
          <a:bodyPr vert="horz" wrap="square" lIns="0" tIns="27939" rIns="0" bIns="0" rtlCol="0">
            <a:spAutoFit/>
          </a:bodyPr>
          <a:lstStyle/>
          <a:p>
            <a:pPr marL="12700" marR="5080" indent="-635">
              <a:lnSpc>
                <a:spcPts val="2100"/>
              </a:lnSpc>
              <a:spcBef>
                <a:spcPts val="219"/>
              </a:spcBef>
            </a:pPr>
            <a:r>
              <a:rPr lang="el" sz="1400">
                <a:solidFill>
                  <a:schemeClr val="bg1"/>
                </a:solidFill>
                <a:cs typeface="Calibri"/>
              </a:rPr>
              <a:t>Η ταχυδρομική θυρίδα είναι δημόσια. Το πλήκτρο πλαισίου είναι ιδιωτικό</a:t>
            </a:r>
            <a:endParaRPr sz="1400">
              <a:solidFill>
                <a:schemeClr val="bg1"/>
              </a:solidFill>
              <a:cs typeface="Calibri"/>
            </a:endParaRPr>
          </a:p>
        </p:txBody>
      </p:sp>
      <p:pic>
        <p:nvPicPr>
          <p:cNvPr id="13" name="Picture 12">
            <a:extLst>
              <a:ext uri="{FF2B5EF4-FFF2-40B4-BE49-F238E27FC236}">
                <a16:creationId xmlns:a16="http://schemas.microsoft.com/office/drawing/2014/main" id="{BF92815D-2722-7F8C-A82D-F34DFE04B43D}"/>
              </a:ext>
            </a:extLst>
          </p:cNvPr>
          <p:cNvPicPr>
            <a:picLocks noChangeAspect="1"/>
          </p:cNvPicPr>
          <p:nvPr/>
        </p:nvPicPr>
        <p:blipFill>
          <a:blip r:embed="rId3"/>
          <a:stretch>
            <a:fillRect/>
          </a:stretch>
        </p:blipFill>
        <p:spPr>
          <a:xfrm>
            <a:off x="7059802" y="5861825"/>
            <a:ext cx="1530000" cy="612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xfrm>
            <a:off x="1408728" y="1118060"/>
            <a:ext cx="5266896" cy="1121461"/>
          </a:xfrm>
          <a:prstGeom prst="rect">
            <a:avLst/>
          </a:prstGeom>
        </p:spPr>
        <p:txBody>
          <a:bodyPr vert="horz" wrap="square" lIns="0" tIns="13335" rIns="0" bIns="0" rtlCol="0">
            <a:spAutoFit/>
          </a:bodyPr>
          <a:lstStyle/>
          <a:p>
            <a:pPr marL="12700">
              <a:lnSpc>
                <a:spcPct val="100000"/>
              </a:lnSpc>
              <a:spcBef>
                <a:spcPts val="105"/>
              </a:spcBef>
            </a:pPr>
            <a:r>
              <a:rPr lang="el" spc="-20"/>
              <a:t>Υποδομές δημόσιου κλειδιού (PKI)</a:t>
            </a:r>
          </a:p>
        </p:txBody>
      </p:sp>
      <p:sp>
        <p:nvSpPr>
          <p:cNvPr id="21" name="Text Placeholder 20">
            <a:extLst>
              <a:ext uri="{FF2B5EF4-FFF2-40B4-BE49-F238E27FC236}">
                <a16:creationId xmlns:a16="http://schemas.microsoft.com/office/drawing/2014/main" id="{2FC05BFC-92B1-3DEB-6BC5-4BBBD7E7EB0D}"/>
              </a:ext>
            </a:extLst>
          </p:cNvPr>
          <p:cNvSpPr>
            <a:spLocks noGrp="1"/>
          </p:cNvSpPr>
          <p:nvPr>
            <p:ph type="body" sz="quarter" idx="12"/>
          </p:nvPr>
        </p:nvSpPr>
        <p:spPr>
          <a:xfrm>
            <a:off x="1250627" y="2650791"/>
            <a:ext cx="2699066" cy="2569866"/>
          </a:xfrm>
        </p:spPr>
        <p:txBody>
          <a:bodyPr>
            <a:normAutofit/>
          </a:bodyPr>
          <a:lstStyle/>
          <a:p>
            <a:r>
              <a:rPr lang="el" dirty="0">
                <a:cs typeface="Calibri"/>
              </a:rPr>
              <a:t>Ο Bob έχει ένα ιδιωτικό κλειδί </a:t>
            </a:r>
            <a:r>
              <a:rPr lang="el" b="1" spc="-50" dirty="0">
                <a:solidFill>
                  <a:srgbClr val="C00000"/>
                </a:solidFill>
                <a:cs typeface="Courier New"/>
              </a:rPr>
              <a:t>K</a:t>
            </a:r>
            <a:r>
              <a:rPr lang="el" b="1" spc="-75" baseline="-14619" dirty="0">
                <a:solidFill>
                  <a:srgbClr val="C00000"/>
                </a:solidFill>
                <a:cs typeface="Courier New"/>
              </a:rPr>
              <a:t>ιδιωτικό </a:t>
            </a:r>
            <a:r>
              <a:rPr lang="el" spc="-25" dirty="0">
                <a:cs typeface="Calibri"/>
              </a:rPr>
              <a:t>και θέλει να ισχυριστεί ότι αντιστοιχεί σε ένα δημόσιο κλειδί </a:t>
            </a:r>
            <a:r>
              <a:rPr lang="el" b="1" spc="-10" dirty="0">
                <a:solidFill>
                  <a:schemeClr val="accent1"/>
                </a:solidFill>
                <a:cs typeface="Courier New"/>
              </a:rPr>
              <a:t>K</a:t>
            </a:r>
            <a:r>
              <a:rPr lang="el" b="1" spc="-15" baseline="-14619" dirty="0">
                <a:solidFill>
                  <a:schemeClr val="accent1"/>
                </a:solidFill>
                <a:cs typeface="Courier New"/>
              </a:rPr>
              <a:t>δημόσιο</a:t>
            </a:r>
            <a:r>
              <a:rPr lang="el" spc="-25" dirty="0">
                <a:cs typeface="Calibri"/>
              </a:rPr>
              <a:t> ,</a:t>
            </a:r>
          </a:p>
          <a:p>
            <a:r>
              <a:rPr lang="el" spc="-25" dirty="0">
                <a:cs typeface="Calibri"/>
              </a:rPr>
              <a:t> </a:t>
            </a:r>
            <a:r>
              <a:rPr lang="el" dirty="0">
                <a:cs typeface="Calibri"/>
              </a:rPr>
              <a:t>Αναλογία: το δημόσιο κλειδί είναι σαν μια ταυτότητα που έχει εκδοθεί από την κυβέρνηση, πρέπει να επικυρωθεί από μια αρχή.</a:t>
            </a:r>
            <a:endParaRPr lang="en-US" dirty="0">
              <a:cs typeface="Calibri"/>
            </a:endParaRPr>
          </a:p>
          <a:p>
            <a:endParaRPr lang="en-US" dirty="0"/>
          </a:p>
        </p:txBody>
      </p:sp>
      <p:sp>
        <p:nvSpPr>
          <p:cNvPr id="18" name="object 18"/>
          <p:cNvSpPr txBox="1">
            <a:spLocks noGrp="1"/>
          </p:cNvSpPr>
          <p:nvPr>
            <p:ph type="sldNum" sz="quarter" idx="13"/>
          </p:nvPr>
        </p:nvSpPr>
        <p:spPr>
          <a:xfrm>
            <a:off x="10860189" y="6108700"/>
            <a:ext cx="619125" cy="365125"/>
          </a:xfrm>
          <a:prstGeom prst="rect">
            <a:avLst/>
          </a:prstGeom>
        </p:spPr>
        <p:txBody>
          <a:bodyPr vert="horz" wrap="square" lIns="0" tIns="0" rIns="0" bIns="0" rtlCol="0">
            <a:spAutoFit/>
          </a:bodyPr>
          <a:lstStyle/>
          <a:p>
            <a:pPr marL="38100">
              <a:lnSpc>
                <a:spcPts val="1240"/>
              </a:lnSpc>
            </a:pPr>
            <a:fld id="{81D60167-4931-47E6-BA6A-407CBD079E47}" type="slidenum">
              <a:rPr spc="-25" dirty="0"/>
              <a:t>8</a:t>
            </a:fld>
            <a:endParaRPr spc="-25"/>
          </a:p>
        </p:txBody>
      </p:sp>
      <p:grpSp>
        <p:nvGrpSpPr>
          <p:cNvPr id="23" name="Group 22">
            <a:extLst>
              <a:ext uri="{FF2B5EF4-FFF2-40B4-BE49-F238E27FC236}">
                <a16:creationId xmlns:a16="http://schemas.microsoft.com/office/drawing/2014/main" id="{76CFA2F2-3D92-7A75-3BF2-207A89389F6B}"/>
              </a:ext>
            </a:extLst>
          </p:cNvPr>
          <p:cNvGrpSpPr/>
          <p:nvPr/>
        </p:nvGrpSpPr>
        <p:grpSpPr>
          <a:xfrm>
            <a:off x="6642571" y="1678790"/>
            <a:ext cx="3701510" cy="3861500"/>
            <a:chOff x="9517975" y="2008483"/>
            <a:chExt cx="3701510" cy="3861500"/>
          </a:xfrm>
        </p:grpSpPr>
        <p:sp>
          <p:nvSpPr>
            <p:cNvPr id="9" name="object 9"/>
            <p:cNvSpPr txBox="1"/>
            <p:nvPr/>
          </p:nvSpPr>
          <p:spPr>
            <a:xfrm>
              <a:off x="10293972" y="2008483"/>
              <a:ext cx="1298575" cy="430182"/>
            </a:xfrm>
            <a:prstGeom prst="rect">
              <a:avLst/>
            </a:prstGeom>
          </p:spPr>
          <p:txBody>
            <a:bodyPr vert="horz" wrap="square" lIns="0" tIns="9525" rIns="0" bIns="0" rtlCol="0">
              <a:spAutoFit/>
            </a:bodyPr>
            <a:lstStyle/>
            <a:p>
              <a:pPr marL="12700" marR="5080">
                <a:lnSpc>
                  <a:spcPct val="100800"/>
                </a:lnSpc>
                <a:spcBef>
                  <a:spcPts val="75"/>
                </a:spcBef>
              </a:pPr>
              <a:r>
                <a:rPr lang="el" sz="1400" b="1" spc="-40">
                  <a:solidFill>
                    <a:schemeClr val="bg1"/>
                  </a:solidFill>
                  <a:cs typeface="Calibri"/>
                </a:rPr>
                <a:t>Αρχή έκδοσης πιστοποιητικών</a:t>
              </a:r>
              <a:endParaRPr sz="1400">
                <a:solidFill>
                  <a:schemeClr val="bg1"/>
                </a:solidFill>
                <a:cs typeface="Calibri"/>
              </a:endParaRPr>
            </a:p>
          </p:txBody>
        </p:sp>
        <p:grpSp>
          <p:nvGrpSpPr>
            <p:cNvPr id="22" name="Group 21">
              <a:extLst>
                <a:ext uri="{FF2B5EF4-FFF2-40B4-BE49-F238E27FC236}">
                  <a16:creationId xmlns:a16="http://schemas.microsoft.com/office/drawing/2014/main" id="{7B94B7A5-2B5F-EFD9-5BE6-4D799DE7EC0B}"/>
                </a:ext>
              </a:extLst>
            </p:cNvPr>
            <p:cNvGrpSpPr/>
            <p:nvPr/>
          </p:nvGrpSpPr>
          <p:grpSpPr>
            <a:xfrm>
              <a:off x="9517975" y="2365817"/>
              <a:ext cx="3701510" cy="3504166"/>
              <a:chOff x="7900415" y="1548383"/>
              <a:chExt cx="4781116" cy="4197206"/>
            </a:xfrm>
          </p:grpSpPr>
          <p:sp>
            <p:nvSpPr>
              <p:cNvPr id="5" name="object 5"/>
              <p:cNvSpPr txBox="1"/>
              <p:nvPr/>
            </p:nvSpPr>
            <p:spPr>
              <a:xfrm>
                <a:off x="8038400" y="5472175"/>
                <a:ext cx="917447" cy="273414"/>
              </a:xfrm>
              <a:prstGeom prst="rect">
                <a:avLst/>
              </a:prstGeom>
            </p:spPr>
            <p:txBody>
              <a:bodyPr vert="horz" wrap="square" lIns="0" tIns="12700" rIns="0" bIns="0" rtlCol="0">
                <a:spAutoFit/>
              </a:bodyPr>
              <a:lstStyle/>
              <a:p>
                <a:pPr marL="12700">
                  <a:lnSpc>
                    <a:spcPct val="100000"/>
                  </a:lnSpc>
                  <a:spcBef>
                    <a:spcPts val="100"/>
                  </a:spcBef>
                </a:pPr>
                <a:r>
                  <a:rPr lang="el" sz="1400" b="1" spc="-10" dirty="0">
                    <a:solidFill>
                      <a:schemeClr val="bg1"/>
                    </a:solidFill>
                    <a:cs typeface="Calibri"/>
                  </a:rPr>
                  <a:t>Αλίκη</a:t>
                </a:r>
                <a:endParaRPr sz="1400" dirty="0">
                  <a:solidFill>
                    <a:schemeClr val="bg1"/>
                  </a:solidFill>
                  <a:cs typeface="Calibri"/>
                </a:endParaRPr>
              </a:p>
            </p:txBody>
          </p:sp>
          <p:sp>
            <p:nvSpPr>
              <p:cNvPr id="6" name="object 6"/>
              <p:cNvSpPr txBox="1"/>
              <p:nvPr/>
            </p:nvSpPr>
            <p:spPr>
              <a:xfrm>
                <a:off x="10193523" y="5380316"/>
                <a:ext cx="2488008" cy="273414"/>
              </a:xfrm>
              <a:prstGeom prst="rect">
                <a:avLst/>
              </a:prstGeom>
            </p:spPr>
            <p:txBody>
              <a:bodyPr vert="horz" wrap="square" lIns="0" tIns="12700" rIns="0" bIns="0" rtlCol="0">
                <a:spAutoFit/>
              </a:bodyPr>
              <a:lstStyle/>
              <a:p>
                <a:pPr marL="12700">
                  <a:lnSpc>
                    <a:spcPct val="100000"/>
                  </a:lnSpc>
                  <a:spcBef>
                    <a:spcPts val="100"/>
                  </a:spcBef>
                </a:pPr>
                <a:r>
                  <a:rPr lang="el" sz="1400" b="1" spc="-25" dirty="0">
                    <a:solidFill>
                      <a:schemeClr val="bg1"/>
                    </a:solidFill>
                    <a:cs typeface="Calibri"/>
                  </a:rPr>
                  <a:t>Μπομπ</a:t>
                </a:r>
                <a:endParaRPr sz="1400" dirty="0">
                  <a:solidFill>
                    <a:schemeClr val="bg1"/>
                  </a:solidFill>
                  <a:cs typeface="Calibri"/>
                </a:endParaRPr>
              </a:p>
            </p:txBody>
          </p:sp>
          <p:pic>
            <p:nvPicPr>
              <p:cNvPr id="7" name="object 7"/>
              <p:cNvPicPr/>
              <p:nvPr/>
            </p:nvPicPr>
            <p:blipFill>
              <a:blip r:embed="rId2" cstate="print"/>
              <a:stretch>
                <a:fillRect/>
              </a:stretch>
            </p:blipFill>
            <p:spPr>
              <a:xfrm>
                <a:off x="8610600" y="1548383"/>
                <a:ext cx="1652015" cy="1652015"/>
              </a:xfrm>
              <a:prstGeom prst="rect">
                <a:avLst/>
              </a:prstGeom>
            </p:spPr>
          </p:pic>
          <p:pic>
            <p:nvPicPr>
              <p:cNvPr id="8" name="object 8"/>
              <p:cNvPicPr/>
              <p:nvPr/>
            </p:nvPicPr>
            <p:blipFill>
              <a:blip r:embed="rId3" cstate="print"/>
              <a:stretch>
                <a:fillRect/>
              </a:stretch>
            </p:blipFill>
            <p:spPr>
              <a:xfrm>
                <a:off x="10037064" y="4599432"/>
                <a:ext cx="917447" cy="917447"/>
              </a:xfrm>
              <a:prstGeom prst="rect">
                <a:avLst/>
              </a:prstGeom>
            </p:spPr>
          </p:pic>
          <p:grpSp>
            <p:nvGrpSpPr>
              <p:cNvPr id="10" name="object 10"/>
              <p:cNvGrpSpPr/>
              <p:nvPr/>
            </p:nvGrpSpPr>
            <p:grpSpPr>
              <a:xfrm>
                <a:off x="7900415" y="3117847"/>
                <a:ext cx="1841500" cy="2399030"/>
                <a:chOff x="7900415" y="3117847"/>
                <a:chExt cx="1841500" cy="2399030"/>
              </a:xfrm>
            </p:grpSpPr>
            <p:pic>
              <p:nvPicPr>
                <p:cNvPr id="11" name="object 11"/>
                <p:cNvPicPr/>
                <p:nvPr/>
              </p:nvPicPr>
              <p:blipFill>
                <a:blip r:embed="rId4" cstate="print"/>
                <a:stretch>
                  <a:fillRect/>
                </a:stretch>
              </p:blipFill>
              <p:spPr>
                <a:xfrm>
                  <a:off x="7900415" y="4599432"/>
                  <a:ext cx="917447" cy="917447"/>
                </a:xfrm>
                <a:prstGeom prst="rect">
                  <a:avLst/>
                </a:prstGeom>
              </p:spPr>
            </p:pic>
            <p:sp>
              <p:nvSpPr>
                <p:cNvPr id="12" name="object 12"/>
                <p:cNvSpPr/>
                <p:nvPr/>
              </p:nvSpPr>
              <p:spPr>
                <a:xfrm>
                  <a:off x="8423150" y="3124200"/>
                  <a:ext cx="615950" cy="1569720"/>
                </a:xfrm>
                <a:custGeom>
                  <a:avLst/>
                  <a:gdLst/>
                  <a:ahLst/>
                  <a:cxnLst/>
                  <a:rect l="l" t="t" r="r" b="b"/>
                  <a:pathLst>
                    <a:path w="615950" h="1569720">
                      <a:moveTo>
                        <a:pt x="524167" y="0"/>
                      </a:moveTo>
                      <a:lnTo>
                        <a:pt x="356285" y="91084"/>
                      </a:lnTo>
                      <a:lnTo>
                        <a:pt x="421055" y="110223"/>
                      </a:lnTo>
                      <a:lnTo>
                        <a:pt x="0" y="1531150"/>
                      </a:lnTo>
                      <a:lnTo>
                        <a:pt x="129552" y="1569427"/>
                      </a:lnTo>
                      <a:lnTo>
                        <a:pt x="550608" y="148501"/>
                      </a:lnTo>
                      <a:lnTo>
                        <a:pt x="615378" y="167640"/>
                      </a:lnTo>
                      <a:lnTo>
                        <a:pt x="524167" y="0"/>
                      </a:lnTo>
                      <a:close/>
                    </a:path>
                  </a:pathLst>
                </a:custGeom>
                <a:solidFill>
                  <a:srgbClr val="4471C4"/>
                </a:solidFill>
              </p:spPr>
              <p:txBody>
                <a:bodyPr wrap="square" lIns="0" tIns="0" rIns="0" bIns="0" rtlCol="0"/>
                <a:lstStyle/>
                <a:p>
                  <a:endParaRPr sz="1400"/>
                </a:p>
              </p:txBody>
            </p:sp>
            <p:sp>
              <p:nvSpPr>
                <p:cNvPr id="13" name="object 13"/>
                <p:cNvSpPr/>
                <p:nvPr/>
              </p:nvSpPr>
              <p:spPr>
                <a:xfrm>
                  <a:off x="8423148" y="3124197"/>
                  <a:ext cx="615950" cy="1569720"/>
                </a:xfrm>
                <a:custGeom>
                  <a:avLst/>
                  <a:gdLst/>
                  <a:ahLst/>
                  <a:cxnLst/>
                  <a:rect l="l" t="t" r="r" b="b"/>
                  <a:pathLst>
                    <a:path w="615950" h="1569720">
                      <a:moveTo>
                        <a:pt x="0" y="1531150"/>
                      </a:moveTo>
                      <a:lnTo>
                        <a:pt x="421055" y="110223"/>
                      </a:lnTo>
                      <a:lnTo>
                        <a:pt x="356285" y="91084"/>
                      </a:lnTo>
                      <a:lnTo>
                        <a:pt x="524167" y="0"/>
                      </a:lnTo>
                      <a:lnTo>
                        <a:pt x="615391" y="167652"/>
                      </a:lnTo>
                      <a:lnTo>
                        <a:pt x="550608" y="148501"/>
                      </a:lnTo>
                      <a:lnTo>
                        <a:pt x="129552" y="1569427"/>
                      </a:lnTo>
                      <a:lnTo>
                        <a:pt x="0" y="1531150"/>
                      </a:lnTo>
                      <a:close/>
                    </a:path>
                  </a:pathLst>
                </a:custGeom>
                <a:ln w="12700">
                  <a:solidFill>
                    <a:srgbClr val="2E528F"/>
                  </a:solidFill>
                </a:ln>
              </p:spPr>
              <p:txBody>
                <a:bodyPr wrap="square" lIns="0" tIns="0" rIns="0" bIns="0" rtlCol="0"/>
                <a:lstStyle/>
                <a:p>
                  <a:endParaRPr sz="1400"/>
                </a:p>
              </p:txBody>
            </p:sp>
            <p:pic>
              <p:nvPicPr>
                <p:cNvPr id="14" name="object 14"/>
                <p:cNvPicPr/>
                <p:nvPr/>
              </p:nvPicPr>
              <p:blipFill>
                <a:blip r:embed="rId5" cstate="print"/>
                <a:stretch>
                  <a:fillRect/>
                </a:stretch>
              </p:blipFill>
              <p:spPr>
                <a:xfrm>
                  <a:off x="7946136" y="3386340"/>
                  <a:ext cx="1795271" cy="1027163"/>
                </a:xfrm>
                <a:prstGeom prst="rect">
                  <a:avLst/>
                </a:prstGeom>
              </p:spPr>
            </p:pic>
            <p:sp>
              <p:nvSpPr>
                <p:cNvPr id="15" name="object 15"/>
                <p:cNvSpPr/>
                <p:nvPr/>
              </p:nvSpPr>
              <p:spPr>
                <a:xfrm>
                  <a:off x="7981182" y="3421380"/>
                  <a:ext cx="1670050" cy="903605"/>
                </a:xfrm>
                <a:custGeom>
                  <a:avLst/>
                  <a:gdLst/>
                  <a:ahLst/>
                  <a:cxnLst/>
                  <a:rect l="l" t="t" r="r" b="b"/>
                  <a:pathLst>
                    <a:path w="1670050" h="903604">
                      <a:moveTo>
                        <a:pt x="1669745" y="0"/>
                      </a:moveTo>
                      <a:lnTo>
                        <a:pt x="0" y="0"/>
                      </a:lnTo>
                      <a:lnTo>
                        <a:pt x="0" y="854671"/>
                      </a:lnTo>
                      <a:lnTo>
                        <a:pt x="62610" y="866038"/>
                      </a:lnTo>
                      <a:lnTo>
                        <a:pt x="122085" y="875753"/>
                      </a:lnTo>
                      <a:lnTo>
                        <a:pt x="178600" y="883881"/>
                      </a:lnTo>
                      <a:lnTo>
                        <a:pt x="232346" y="890485"/>
                      </a:lnTo>
                      <a:lnTo>
                        <a:pt x="283463" y="895667"/>
                      </a:lnTo>
                      <a:lnTo>
                        <a:pt x="332130" y="899477"/>
                      </a:lnTo>
                      <a:lnTo>
                        <a:pt x="378510" y="901992"/>
                      </a:lnTo>
                      <a:lnTo>
                        <a:pt x="422795" y="903287"/>
                      </a:lnTo>
                      <a:lnTo>
                        <a:pt x="465124" y="903427"/>
                      </a:lnTo>
                      <a:lnTo>
                        <a:pt x="505688" y="902500"/>
                      </a:lnTo>
                      <a:lnTo>
                        <a:pt x="544652" y="900569"/>
                      </a:lnTo>
                      <a:lnTo>
                        <a:pt x="618426" y="893978"/>
                      </a:lnTo>
                      <a:lnTo>
                        <a:pt x="687806" y="884250"/>
                      </a:lnTo>
                      <a:lnTo>
                        <a:pt x="754164" y="871956"/>
                      </a:lnTo>
                      <a:lnTo>
                        <a:pt x="818819" y="857681"/>
                      </a:lnTo>
                      <a:lnTo>
                        <a:pt x="1016165" y="808799"/>
                      </a:lnTo>
                      <a:lnTo>
                        <a:pt x="1051318" y="800531"/>
                      </a:lnTo>
                      <a:lnTo>
                        <a:pt x="1125105" y="784542"/>
                      </a:lnTo>
                      <a:lnTo>
                        <a:pt x="1164056" y="776960"/>
                      </a:lnTo>
                      <a:lnTo>
                        <a:pt x="1204620" y="769772"/>
                      </a:lnTo>
                      <a:lnTo>
                        <a:pt x="1246949" y="763016"/>
                      </a:lnTo>
                      <a:lnTo>
                        <a:pt x="1291234" y="756793"/>
                      </a:lnTo>
                      <a:lnTo>
                        <a:pt x="1337627" y="751154"/>
                      </a:lnTo>
                      <a:lnTo>
                        <a:pt x="1386293" y="746188"/>
                      </a:lnTo>
                      <a:lnTo>
                        <a:pt x="1437411" y="741972"/>
                      </a:lnTo>
                      <a:lnTo>
                        <a:pt x="1491145" y="738555"/>
                      </a:lnTo>
                      <a:lnTo>
                        <a:pt x="1547660" y="736028"/>
                      </a:lnTo>
                      <a:lnTo>
                        <a:pt x="1607146" y="734453"/>
                      </a:lnTo>
                      <a:lnTo>
                        <a:pt x="1669745" y="733920"/>
                      </a:lnTo>
                      <a:lnTo>
                        <a:pt x="1669745" y="0"/>
                      </a:lnTo>
                      <a:close/>
                    </a:path>
                  </a:pathLst>
                </a:custGeom>
                <a:solidFill>
                  <a:srgbClr val="FFFFFF"/>
                </a:solidFill>
              </p:spPr>
              <p:txBody>
                <a:bodyPr wrap="square" lIns="0" tIns="0" rIns="0" bIns="0" rtlCol="0"/>
                <a:lstStyle/>
                <a:p>
                  <a:endParaRPr sz="1400"/>
                </a:p>
              </p:txBody>
            </p:sp>
            <p:sp>
              <p:nvSpPr>
                <p:cNvPr id="16" name="object 16"/>
                <p:cNvSpPr/>
                <p:nvPr/>
              </p:nvSpPr>
              <p:spPr>
                <a:xfrm>
                  <a:off x="7981950" y="3422142"/>
                  <a:ext cx="1670050" cy="903605"/>
                </a:xfrm>
                <a:custGeom>
                  <a:avLst/>
                  <a:gdLst/>
                  <a:ahLst/>
                  <a:cxnLst/>
                  <a:rect l="l" t="t" r="r" b="b"/>
                  <a:pathLst>
                    <a:path w="1670050" h="903604">
                      <a:moveTo>
                        <a:pt x="0" y="0"/>
                      </a:moveTo>
                      <a:lnTo>
                        <a:pt x="1669745" y="0"/>
                      </a:lnTo>
                      <a:lnTo>
                        <a:pt x="1669745" y="733920"/>
                      </a:lnTo>
                      <a:lnTo>
                        <a:pt x="1607134" y="734453"/>
                      </a:lnTo>
                      <a:lnTo>
                        <a:pt x="1547660" y="736028"/>
                      </a:lnTo>
                      <a:lnTo>
                        <a:pt x="1491132" y="738555"/>
                      </a:lnTo>
                      <a:lnTo>
                        <a:pt x="1437398" y="741972"/>
                      </a:lnTo>
                      <a:lnTo>
                        <a:pt x="1386281" y="746188"/>
                      </a:lnTo>
                      <a:lnTo>
                        <a:pt x="1337614" y="751154"/>
                      </a:lnTo>
                      <a:lnTo>
                        <a:pt x="1291221" y="756793"/>
                      </a:lnTo>
                      <a:lnTo>
                        <a:pt x="1246949" y="763016"/>
                      </a:lnTo>
                      <a:lnTo>
                        <a:pt x="1204620" y="769772"/>
                      </a:lnTo>
                      <a:lnTo>
                        <a:pt x="1164056" y="776960"/>
                      </a:lnTo>
                      <a:lnTo>
                        <a:pt x="1125093" y="784542"/>
                      </a:lnTo>
                      <a:lnTo>
                        <a:pt x="1087577" y="792416"/>
                      </a:lnTo>
                      <a:lnTo>
                        <a:pt x="1016165" y="808799"/>
                      </a:lnTo>
                      <a:lnTo>
                        <a:pt x="948461" y="825525"/>
                      </a:lnTo>
                      <a:lnTo>
                        <a:pt x="915581" y="833831"/>
                      </a:lnTo>
                      <a:lnTo>
                        <a:pt x="883132" y="842010"/>
                      </a:lnTo>
                      <a:lnTo>
                        <a:pt x="818807" y="857681"/>
                      </a:lnTo>
                      <a:lnTo>
                        <a:pt x="754151" y="871956"/>
                      </a:lnTo>
                      <a:lnTo>
                        <a:pt x="687806" y="884250"/>
                      </a:lnTo>
                      <a:lnTo>
                        <a:pt x="618426" y="893978"/>
                      </a:lnTo>
                      <a:lnTo>
                        <a:pt x="544639" y="900569"/>
                      </a:lnTo>
                      <a:lnTo>
                        <a:pt x="505688" y="902500"/>
                      </a:lnTo>
                      <a:lnTo>
                        <a:pt x="465124" y="903427"/>
                      </a:lnTo>
                      <a:lnTo>
                        <a:pt x="422795" y="903287"/>
                      </a:lnTo>
                      <a:lnTo>
                        <a:pt x="378510" y="901992"/>
                      </a:lnTo>
                      <a:lnTo>
                        <a:pt x="332117" y="899477"/>
                      </a:lnTo>
                      <a:lnTo>
                        <a:pt x="283451" y="895667"/>
                      </a:lnTo>
                      <a:lnTo>
                        <a:pt x="232333" y="890485"/>
                      </a:lnTo>
                      <a:lnTo>
                        <a:pt x="178600" y="883881"/>
                      </a:lnTo>
                      <a:lnTo>
                        <a:pt x="122085" y="875753"/>
                      </a:lnTo>
                      <a:lnTo>
                        <a:pt x="62598" y="866038"/>
                      </a:lnTo>
                      <a:lnTo>
                        <a:pt x="0" y="854671"/>
                      </a:lnTo>
                      <a:lnTo>
                        <a:pt x="0" y="0"/>
                      </a:lnTo>
                      <a:close/>
                    </a:path>
                  </a:pathLst>
                </a:custGeom>
                <a:ln w="19050">
                  <a:solidFill>
                    <a:srgbClr val="000000"/>
                  </a:solidFill>
                </a:ln>
              </p:spPr>
              <p:txBody>
                <a:bodyPr wrap="square" lIns="0" tIns="0" rIns="0" bIns="0" rtlCol="0"/>
                <a:lstStyle/>
                <a:p>
                  <a:endParaRPr sz="1400"/>
                </a:p>
              </p:txBody>
            </p:sp>
          </p:grpSp>
          <p:sp>
            <p:nvSpPr>
              <p:cNvPr id="17" name="object 17"/>
              <p:cNvSpPr txBox="1"/>
              <p:nvPr/>
            </p:nvSpPr>
            <p:spPr>
              <a:xfrm>
                <a:off x="7981182" y="3425473"/>
                <a:ext cx="1795272" cy="628927"/>
              </a:xfrm>
              <a:prstGeom prst="rect">
                <a:avLst/>
              </a:prstGeom>
            </p:spPr>
            <p:txBody>
              <a:bodyPr vert="horz" wrap="square" lIns="0" tIns="27939" rIns="0" bIns="0" rtlCol="0">
                <a:spAutoFit/>
              </a:bodyPr>
              <a:lstStyle/>
              <a:p>
                <a:pPr marL="120650" marR="5080" indent="-108585">
                  <a:lnSpc>
                    <a:spcPts val="2100"/>
                  </a:lnSpc>
                  <a:spcBef>
                    <a:spcPts val="219"/>
                  </a:spcBef>
                </a:pPr>
                <a:r>
                  <a:rPr lang="el" sz="1000" dirty="0">
                    <a:cs typeface="Calibri"/>
                  </a:rPr>
                  <a:t>Ποιο είναι το δημόσιο κλειδί του Μπομπ;</a:t>
                </a:r>
                <a:endParaRPr sz="1000" dirty="0">
                  <a:cs typeface="Calibri"/>
                </a:endParaRPr>
              </a:p>
            </p:txBody>
          </p:sp>
        </p:grpSp>
      </p:grpSp>
      <p:pic>
        <p:nvPicPr>
          <p:cNvPr id="27" name="Picture 26">
            <a:extLst>
              <a:ext uri="{FF2B5EF4-FFF2-40B4-BE49-F238E27FC236}">
                <a16:creationId xmlns:a16="http://schemas.microsoft.com/office/drawing/2014/main" id="{5D45E9AB-18E4-5621-CB55-97A4EC173F63}"/>
              </a:ext>
            </a:extLst>
          </p:cNvPr>
          <p:cNvPicPr>
            <a:picLocks noChangeAspect="1"/>
          </p:cNvPicPr>
          <p:nvPr/>
        </p:nvPicPr>
        <p:blipFill>
          <a:blip r:embed="rId6"/>
          <a:stretch>
            <a:fillRect/>
          </a:stretch>
        </p:blipFill>
        <p:spPr>
          <a:xfrm>
            <a:off x="7059802" y="5861825"/>
            <a:ext cx="1530000" cy="612000"/>
          </a:xfrm>
          <a:prstGeom prst="rect">
            <a:avLst/>
          </a:prstGeom>
        </p:spPr>
      </p:pic>
    </p:spTree>
  </p:cSld>
  <p:clrMapOvr>
    <a:masterClrMapping/>
  </p:clrMapOvr>
</p:sld>
</file>

<file path=ppt/theme/theme1.xml><?xml version="1.0" encoding="utf-8"?>
<a:theme xmlns:a="http://schemas.openxmlformats.org/drawingml/2006/main" name="Custom">
  <a:themeElements>
    <a:clrScheme name="TM11534312">
      <a:dk1>
        <a:srgbClr val="000000"/>
      </a:dk1>
      <a:lt1>
        <a:srgbClr val="FFFFFF"/>
      </a:lt1>
      <a:dk2>
        <a:srgbClr val="D87A1A"/>
      </a:dk2>
      <a:lt2>
        <a:srgbClr val="E7E6E6"/>
      </a:lt2>
      <a:accent1>
        <a:srgbClr val="FFBA00"/>
      </a:accent1>
      <a:accent2>
        <a:srgbClr val="7229D2"/>
      </a:accent2>
      <a:accent3>
        <a:srgbClr val="C62FE1"/>
      </a:accent3>
      <a:accent4>
        <a:srgbClr val="CF1DA0"/>
      </a:accent4>
      <a:accent5>
        <a:srgbClr val="E12F68"/>
      </a:accent5>
      <a:accent6>
        <a:srgbClr val="CF2E1D"/>
      </a:accent6>
      <a:hlink>
        <a:srgbClr val="87882D"/>
      </a:hlink>
      <a:folHlink>
        <a:srgbClr val="7F7F7F"/>
      </a:folHlink>
    </a:clrScheme>
    <a:fontScheme name="Custom 62">
      <a:majorFont>
        <a:latin typeface="Book Antiqua"/>
        <a:ea typeface=""/>
        <a:cs typeface=""/>
      </a:majorFont>
      <a:minorFont>
        <a:latin typeface="Century Gothic"/>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M11534312_Win32_SL_V3" id="{A784F2EB-8377-40E2-878D-F359E4F7734D}" vid="{87F4C17B-0668-4D7F-80F5-6507D8EFBB0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Background xmlns="71af3243-3dd4-4a8d-8c0d-dd76da1f02a5">false</Background>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7" ma:contentTypeDescription="Create a new document." ma:contentTypeScope="" ma:versionID="c6f9a84f66a9c8b9a21755b9ffafb945">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27df39e3e7036dff54f89ddd5805ce72"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C15CCAF-B227-4420-8A82-899C4EC33714}">
  <ds:schemaRefs>
    <ds:schemaRef ds:uri="230e9df3-be65-4c73-a93b-d1236ebd677e"/>
    <ds:schemaRef ds:uri="71af3243-3dd4-4a8d-8c0d-dd76da1f02a5"/>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89BB42C3-98F0-4E09-AE96-62EE07CAC5CA}">
  <ds:schemaRefs>
    <ds:schemaRef ds:uri="16c05727-aa75-4e4a-9b5f-8a80a1165891"/>
    <ds:schemaRef ds:uri="230e9df3-be65-4c73-a93b-d1236ebd677e"/>
    <ds:schemaRef ds:uri="71af3243-3dd4-4a8d-8c0d-dd76da1f02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39EAE05-2D90-4440-A098-2E114DBDB54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1726</Words>
  <Application>Microsoft Office PowerPoint</Application>
  <PresentationFormat>Widescreen</PresentationFormat>
  <Paragraphs>275</Paragraphs>
  <Slides>35</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Book Antiqua</vt:lpstr>
      <vt:lpstr>Calibri</vt:lpstr>
      <vt:lpstr>Calibri Light</vt:lpstr>
      <vt:lpstr>Century Gothic</vt:lpstr>
      <vt:lpstr>Courier New</vt:lpstr>
      <vt:lpstr>Custom</vt:lpstr>
      <vt:lpstr>ΤΕΧΝΟΛΟΓΙΕΣ ΠΡΟΣΤΑΣΙΑΣ ΔΕΔΟΜΕΝΩΝ ΚΑΙ ΙΔΙΩΤΙΚΟΤΗΤΑΣ ΓΙΑ ΤΗΝ ΕΝΕΡΓΕΙΑ</vt:lpstr>
      <vt:lpstr>PowerPoint Presentation</vt:lpstr>
      <vt:lpstr>Περιγραφή</vt:lpstr>
      <vt:lpstr>Ασφάλειες, Ακίνητα και Πρωτότυπα κρυπτογράφησης</vt:lpstr>
      <vt:lpstr>Συμμετρική Κρυπτογραφία</vt:lpstr>
      <vt:lpstr>Κρυπτογράφηση μπλοκ (π.χ. DES, AES)</vt:lpstr>
      <vt:lpstr>Κρυπτογράφηση μπλοκ (π.χ. DES, AES)</vt:lpstr>
      <vt:lpstr>Ασύμμετρη κρυπτογραφία (π.χ. RSA)</vt:lpstr>
      <vt:lpstr>Υποδομές δημόσιου κλειδιού (PKI)</vt:lpstr>
      <vt:lpstr>Υποδομές δημόσιου κλειδιού (PKI)</vt:lpstr>
      <vt:lpstr>Ακεραιότητα (MAC/υπογραφή)</vt:lpstr>
      <vt:lpstr>Ακεραιότητα + Crypto</vt:lpstr>
      <vt:lpstr>Φρεσκάδα</vt:lpstr>
      <vt:lpstr>Φρεσκάδα</vt:lpstr>
      <vt:lpstr>Φρεσκάδα</vt:lpstr>
      <vt:lpstr>Περιβάλλοντα ασφαλείας #1</vt:lpstr>
      <vt:lpstr>Περιβάλλοντα ασφαλείας #2</vt:lpstr>
      <vt:lpstr>Τι μπορούν να προσφέρουν οι μονάδες ασφαλείας υλικού;</vt:lpstr>
      <vt:lpstr>Ασφαλείς επεξεργαστές</vt:lpstr>
      <vt:lpstr>Πριν από το IBM 4758 (1999)</vt:lpstr>
      <vt:lpstr>ΙΒΜ 4758 (1999) -- 4765 (2012)</vt:lpstr>
      <vt:lpstr>Σχεδιασμός και ανησυχίες επιπέδου λογισμικού</vt:lpstr>
      <vt:lpstr>Σύγκριση με το TrustZone</vt:lpstr>
      <vt:lpstr>Μονάδα αξιόπιστης πλατφόρμας (TPM)</vt:lpstr>
      <vt:lpstr>Διαδικασία εκκίνησης (UEFI)</vt:lpstr>
      <vt:lpstr>Ασφαλής εκκίνηση με χρήση TPM</vt:lpstr>
      <vt:lpstr>Επιλογή ανοιχτού κώδικα: Google Titan</vt:lpstr>
      <vt:lpstr>Προβλήματα ασφαλείας από τη χρήση TPM</vt:lpstr>
      <vt:lpstr>Ασφαλής θύλακας Apple</vt:lpstr>
      <vt:lpstr>Απομόνωση</vt:lpstr>
      <vt:lpstr>Κλειδιά κρυπτογράφησης</vt:lpstr>
      <vt:lpstr>Ασφαλής μη πτητική αποθήκευση</vt:lpstr>
      <vt:lpstr>Ασφαλής εκκίνηση</vt:lpstr>
      <vt:lpstr>Περίληψη</vt:lpstr>
      <vt:lpstr>Ευχαριστώ</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modified xsi:type="dcterms:W3CDTF">2025-04-30T19:14:14Z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