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725" r:id="rId4"/>
  </p:sldMasterIdLst>
  <p:notesMasterIdLst>
    <p:notesMasterId r:id="rId33"/>
  </p:notesMasterIdLst>
  <p:handoutMasterIdLst>
    <p:handoutMasterId r:id="rId34"/>
  </p:handoutMasterIdLst>
  <p:sldIdLst>
    <p:sldId id="376" r:id="rId5"/>
    <p:sldId id="432" r:id="rId6"/>
    <p:sldId id="407" r:id="rId7"/>
    <p:sldId id="408" r:id="rId8"/>
    <p:sldId id="409" r:id="rId9"/>
    <p:sldId id="410" r:id="rId10"/>
    <p:sldId id="388" r:id="rId11"/>
    <p:sldId id="411" r:id="rId12"/>
    <p:sldId id="412" r:id="rId13"/>
    <p:sldId id="413" r:id="rId14"/>
    <p:sldId id="414" r:id="rId15"/>
    <p:sldId id="415" r:id="rId16"/>
    <p:sldId id="416" r:id="rId17"/>
    <p:sldId id="417" r:id="rId18"/>
    <p:sldId id="418" r:id="rId19"/>
    <p:sldId id="419" r:id="rId20"/>
    <p:sldId id="420" r:id="rId21"/>
    <p:sldId id="421" r:id="rId22"/>
    <p:sldId id="422" r:id="rId23"/>
    <p:sldId id="423" r:id="rId24"/>
    <p:sldId id="424" r:id="rId25"/>
    <p:sldId id="425" r:id="rId26"/>
    <p:sldId id="427" r:id="rId27"/>
    <p:sldId id="428" r:id="rId28"/>
    <p:sldId id="429" r:id="rId29"/>
    <p:sldId id="430" r:id="rId30"/>
    <p:sldId id="431" r:id="rId31"/>
    <p:sldId id="38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0D0D"/>
    <a:srgbClr val="2C4A52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F4ED4-96E3-4042-A8ED-D0046E33AFC1}" v="1" dt="2024-04-29T08:49:15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95388" autoAdjust="0"/>
  </p:normalViewPr>
  <p:slideViewPr>
    <p:cSldViewPr snapToGrid="0" showGuides="1">
      <p:cViewPr varScale="1">
        <p:scale>
          <a:sx n="78" d="100"/>
          <a:sy n="78" d="100"/>
        </p:scale>
        <p:origin x="629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commentAuthors" Target="comment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8.xml"/><Relationship Id="rId2" Type="http://schemas.openxmlformats.org/officeDocument/2006/relationships/slide" Target="slides/slide7.xml"/><Relationship Id="rId1" Type="http://schemas.openxmlformats.org/officeDocument/2006/relationships/slide" Target="slides/slide6.xml"/><Relationship Id="rId6" Type="http://schemas.openxmlformats.org/officeDocument/2006/relationships/slide" Target="slides/slide17.xml"/><Relationship Id="rId5" Type="http://schemas.openxmlformats.org/officeDocument/2006/relationships/slide" Target="slides/slide16.xml"/><Relationship Id="rId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69671B-947A-44A3-A764-A91E66D469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B23CC-4610-41C4-A0CF-67A30700C4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99BE-0F96-4D8C-8AC3-AFAE1A841C66}" type="datetimeFigureOut">
              <a:rPr lang="en-US" smtClean="0"/>
              <a:t>29-Apr-24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FC55-2324-40BC-8420-15EC835D957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C604-E5A5-4A58-AC5A-211F83D37C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048B-0EBA-466F-928F-37073F3BFB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07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692AC-01A2-4EFF-966B-504F28E82D7A}" type="datetimeFigureOut">
              <a:rPr lang="en-US" noProof="0" smtClean="0"/>
              <a:t>29-Apr-24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D498D-6977-40EC-8E5E-7EB644D5E75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226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055C401A-4117-BA75-0CCF-9E9421BFC7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D7D06DFA-CCFA-6E6A-D3E3-E9592AF93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E5AC78E8-5C39-A46A-8AB5-11075DD887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0ABAD8-C6F2-421D-87AD-75C110F1EC53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54B78403-A5E8-CCB0-F330-71D4D03ABF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E7DA6A9-2B12-9D84-9F73-B44F57C87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What kinds of attacks against ciphers have we considered so far?</a:t>
            </a:r>
          </a:p>
          <a:p>
            <a:endParaRPr lang="en-US" altLang="en-US"/>
          </a:p>
          <a:p>
            <a:r>
              <a:rPr lang="en-US" altLang="en-US"/>
              <a:t>How to carry out known-plaintext attack?</a:t>
            </a:r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2BB36810-8E9D-07B1-70CA-29A46AD1BA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6DA746-FA08-4BD5-964B-15B60506F04A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14C8A190-73D8-A4B6-237F-39DEA25053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9A96B1DE-B283-235E-2435-5432FFF8E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The key can be selected randomly.  The algorithm cannot. </a:t>
            </a:r>
          </a:p>
          <a:p>
            <a:r>
              <a:rPr lang="en-US" altLang="en-US"/>
              <a:t>The key can be changed easily; the algorithm cannot. </a:t>
            </a:r>
          </a:p>
          <a:p>
            <a:r>
              <a:rPr lang="en-US" altLang="en-US"/>
              <a:t>The key is short and can be more easily hidden. </a:t>
            </a:r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E12C0CFF-2B40-4645-8222-FDECE739EB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5333C02-C2FF-4C25-BF88-62618818ECF6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26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ED498D-6977-40EC-8E5E-7EB644D5E759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60055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4B1BCBC3-8521-153E-4A2D-8D36E4C996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79275668-EA07-4BCF-A577-D4A03EB33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25099D4-B7BE-44CE-035C-C751B8E2E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DD3DF9-0087-4230-8314-C3C5FBED1030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2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CF2D184-A6BA-08B9-5326-A7971EFA8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D12BF7-0CA6-44F6-A1B8-27F9BBF5CCA5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3</a:t>
            </a:fld>
            <a:endParaRPr kumimoji="0" lang="en-US" altLang="en-US" sz="13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7A81A253-FBA3-0E38-C2BF-36EEBC1068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C99847C4-BFEA-4C70-3C8E-AC0AB2ED25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16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24FBEA10-864D-83CB-42C4-5A4E29F38F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6D355BF3-6F5B-E9B6-1199-4DE704244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30477B82-2C95-397E-8FC7-507E53630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51F5A0-1F26-4709-945D-E30B5A1B66C4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5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D15BE943-54AC-67F1-93CB-74440F6BE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77C681-43EB-4D2A-BEAB-98EA12E67499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7</a:t>
            </a:fld>
            <a:endParaRPr kumimoji="0" lang="en-US" altLang="en-US" sz="13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B8FB927D-4B27-D748-8C35-69FBB07DD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19900" cy="3836988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9E325370-E84F-99A5-E316-3F1A40405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Cipher alphabet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FB7B1009-66E8-B3AC-0818-AE2625D2A8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2BA35FEF-E32E-4CEB-EEE1-99D3A712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D95C9B22-65C5-1CE7-851A-4FBE4B4A2E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2858035-9F47-4495-A9D7-CB63086C1F8B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9</a:t>
            </a:fld>
            <a:endParaRPr kumimoji="0"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1BA6E926-130F-F232-7676-2B166A1BA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D34B70-9946-4869-9D54-D47543F5835A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12</a:t>
            </a:fld>
            <a:endParaRPr kumimoji="0" lang="en-US" altLang="en-US" sz="13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55FE9BC0-26AA-2491-BE50-D56E1FDE76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9033A1AD-02CE-E913-0003-436CC73B9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50BB3009-7D36-F626-DF98-2F40F86E84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8901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89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A6F726-9CAA-4BE4-95D9-201AFB757178}" type="slidenum">
              <a:rPr kumimoji="0" lang="en-US" altLang="en-US" sz="1300"/>
              <a:pPr eaLnBrk="1" hangingPunct="1">
                <a:spcBef>
                  <a:spcPct val="0"/>
                </a:spcBef>
              </a:pPr>
              <a:t>15</a:t>
            </a:fld>
            <a:endParaRPr kumimoji="0"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5B2A9E1-09E0-1DE3-0597-8B6F298E9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21488" cy="3838575"/>
          </a:xfrm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9F0BAAFA-564A-B9AF-1A71-07AF0C73F9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16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33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372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60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1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6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46274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037552" y="1187504"/>
            <a:ext cx="10464800" cy="2089098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711200" y="4114800"/>
            <a:ext cx="107696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480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384048" indent="-182880">
              <a:buFont typeface="Century Gothic" panose="020B0502020202020204" pitchFamily="34" charset="0"/>
              <a:buChar char="―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16331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5435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524000"/>
            <a:ext cx="5435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916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7370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3343" y="711430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3344" y="2459186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33344" y="3452526"/>
            <a:ext cx="2699066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AAFBC-777C-904C-3947-24AD6A09FE7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6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9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 marL="384048" indent="-182880">
              <a:buFont typeface="Century Gothic" panose="020B0502020202020204" pitchFamily="34" charset="0"/>
              <a:buChar char="―"/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1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1920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32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9" r:id="rId5"/>
    <p:sldLayoutId id="2147483746" r:id="rId6"/>
    <p:sldLayoutId id="2147483747" r:id="rId7"/>
    <p:sldLayoutId id="2147483748" r:id="rId8"/>
    <p:sldLayoutId id="2147483750" r:id="rId9"/>
    <p:sldLayoutId id="2147483756" r:id="rId10"/>
    <p:sldLayoutId id="2147483751" r:id="rId11"/>
    <p:sldLayoutId id="2147483752" r:id="rId12"/>
    <p:sldLayoutId id="2147483754" r:id="rId13"/>
    <p:sldLayoutId id="2147483755" r:id="rId14"/>
    <p:sldLayoutId id="2147483753" r:id="rId15"/>
    <p:sldLayoutId id="2147483757" r:id="rId16"/>
    <p:sldLayoutId id="2147483758" r:id="rId17"/>
    <p:sldLayoutId id="2147483759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DATA PROTECTION AND PRIVACY TECHNOLOGIES FOR ENERGY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60837" y="3373515"/>
            <a:ext cx="5381863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D968D0-8333-FC73-3432-0B850EE83FDB}"/>
              </a:ext>
            </a:extLst>
          </p:cNvPr>
          <p:cNvSpPr txBox="1"/>
          <p:nvPr/>
        </p:nvSpPr>
        <p:spPr>
          <a:xfrm>
            <a:off x="5565058" y="4391366"/>
            <a:ext cx="5665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SLIDE </a:t>
            </a:r>
            <a:r>
              <a:rPr lang="en-US" b="1">
                <a:solidFill>
                  <a:srgbClr val="FF0000"/>
                </a:solidFill>
              </a:rPr>
              <a:t>SET #5: </a:t>
            </a:r>
            <a:r>
              <a:rPr lang="en-US" sz="1800" b="1" dirty="0"/>
              <a:t>Cryptography: Terminology &amp; Classic Ciphers</a:t>
            </a:r>
            <a:endParaRPr lang="en-US" b="1" i="1" dirty="0"/>
          </a:p>
        </p:txBody>
      </p:sp>
      <p:sp>
        <p:nvSpPr>
          <p:cNvPr id="6" name="Subtitle 95">
            <a:extLst>
              <a:ext uri="{FF2B5EF4-FFF2-40B4-BE49-F238E27FC236}">
                <a16:creationId xmlns:a16="http://schemas.microsoft.com/office/drawing/2014/main" id="{86E34DD7-F259-D39A-0FAA-3DD7A2B37064}"/>
              </a:ext>
            </a:extLst>
          </p:cNvPr>
          <p:cNvSpPr txBox="1">
            <a:spLocks/>
          </p:cNvSpPr>
          <p:nvPr/>
        </p:nvSpPr>
        <p:spPr>
          <a:xfrm>
            <a:off x="5637951" y="5158411"/>
            <a:ext cx="3309404" cy="1008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600" kern="1200" cap="all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Presentation by: </a:t>
            </a:r>
          </a:p>
          <a:p>
            <a:r>
              <a:rPr lang="en-US"/>
              <a:t>ANTONIOS </a:t>
            </a:r>
            <a:r>
              <a:rPr lang="en-US" dirty="0"/>
              <a:t>NTIB</a:t>
            </a:r>
          </a:p>
        </p:txBody>
      </p:sp>
      <p:pic>
        <p:nvPicPr>
          <p:cNvPr id="7" name="Picture 6" descr="A red sign with white text&#10;&#10;Description automatically generated">
            <a:extLst>
              <a:ext uri="{FF2B5EF4-FFF2-40B4-BE49-F238E27FC236}">
                <a16:creationId xmlns:a16="http://schemas.microsoft.com/office/drawing/2014/main" id="{6B87FBBD-6BB1-0F9F-D30C-CD1A9A2AC8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7355" y="4902786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>
            <a:extLst>
              <a:ext uri="{FF2B5EF4-FFF2-40B4-BE49-F238E27FC236}">
                <a16:creationId xmlns:a16="http://schemas.microsoft.com/office/drawing/2014/main" id="{39087D98-D8EA-CFED-34E4-67D91FB9D9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6953573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Cryptanalysis of Substitution Ciphers: Frequency Analysis</a:t>
            </a:r>
          </a:p>
        </p:txBody>
      </p:sp>
      <p:sp>
        <p:nvSpPr>
          <p:cNvPr id="24582" name="Rectangle 3">
            <a:extLst>
              <a:ext uri="{FF2B5EF4-FFF2-40B4-BE49-F238E27FC236}">
                <a16:creationId xmlns:a16="http://schemas.microsoft.com/office/drawing/2014/main" id="{D6802545-1125-3579-03C3-E715FBFBFDC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625593"/>
            <a:ext cx="4796710" cy="2584097"/>
          </a:xfrm>
          <a:noFill/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n-US" altLang="en-US" sz="3200" dirty="0"/>
              <a:t>Basic ideas: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Each language has certain features: frequency of letters, or of groups of two or more letters.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Substitution ciphers preserve the language features.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/>
              <a:t>Substitution ciphers are vulnerable to frequency analysis attacks.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2800" dirty="0">
                <a:solidFill>
                  <a:srgbClr val="FF0000"/>
                </a:solidFill>
              </a:rPr>
              <a:t>How much ciphertext is required?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964E8A-2758-35D3-EFAB-C2D6A5E2F3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28ADDD-FCF2-F78F-8177-CD62DEC57DD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6" name="Object 3">
            <a:extLst>
              <a:ext uri="{FF2B5EF4-FFF2-40B4-BE49-F238E27FC236}">
                <a16:creationId xmlns:a16="http://schemas.microsoft.com/office/drawing/2014/main" id="{BC9CBA23-2F7F-74EE-C1D9-FB5F89A0ED66}"/>
              </a:ext>
            </a:extLst>
          </p:cNvPr>
          <p:cNvGraphicFramePr>
            <a:graphicFrameLocks noGrp="1" noChangeAspect="1"/>
          </p:cNvGraphicFramePr>
          <p:nvPr>
            <p:ph type="pic" sz="quarter" idx="4294967295"/>
            <p:extLst>
              <p:ext uri="{D42A27DB-BD31-4B8C-83A1-F6EECF244321}">
                <p14:modId xmlns:p14="http://schemas.microsoft.com/office/powerpoint/2010/main" val="2982423168"/>
              </p:ext>
            </p:extLst>
          </p:nvPr>
        </p:nvGraphicFramePr>
        <p:xfrm>
          <a:off x="359002" y="2125165"/>
          <a:ext cx="6658383" cy="316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6191369" imgH="2943377" progId="Excel.Chart.8">
                  <p:embed/>
                </p:oleObj>
              </mc:Choice>
              <mc:Fallback>
                <p:oleObj name="Chart" r:id="rId2" imgW="6191369" imgH="2943377" progId="Excel.Chart.8">
                  <p:embed/>
                  <p:pic>
                    <p:nvPicPr>
                      <p:cNvPr id="25606" name="Object 3">
                        <a:extLst>
                          <a:ext uri="{FF2B5EF4-FFF2-40B4-BE49-F238E27FC236}">
                            <a16:creationId xmlns:a16="http://schemas.microsoft.com/office/drawing/2014/main" id="{BC9CBA23-2F7F-74EE-C1D9-FB5F89A0ED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02" y="2125165"/>
                        <a:ext cx="6658383" cy="31652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2">
            <a:extLst>
              <a:ext uri="{FF2B5EF4-FFF2-40B4-BE49-F238E27FC236}">
                <a16:creationId xmlns:a16="http://schemas.microsoft.com/office/drawing/2014/main" id="{1E639758-430C-008B-76D8-C046F12240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Frequency of Letters in English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DC71267A-C873-2880-789B-02B548FA9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9102" y="607579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96BC1C-E30C-3F3C-49C0-74BBD8F58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C6C2DD1-74B9-71BE-A9B0-59D0644EB8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How to Defeat Frequency Analysis?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79A4F-9518-B8F3-4898-FE3AEEFA04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23510" y="2611198"/>
            <a:ext cx="8467742" cy="2953860"/>
          </a:xfrm>
        </p:spPr>
        <p:txBody>
          <a:bodyPr>
            <a:normAutofit/>
          </a:bodyPr>
          <a:lstStyle/>
          <a:p>
            <a:r>
              <a:rPr lang="en-US" altLang="en-US" dirty="0"/>
              <a:t>Use larger blocks as the basis of substitution.  Rather than substituting one letter at a time, substitute 64 bits at a time, or 128 bits.  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Leads to block ciphers such as DES &amp; AES.</a:t>
            </a:r>
          </a:p>
          <a:p>
            <a:endParaRPr lang="en-US" altLang="en-US" dirty="0"/>
          </a:p>
          <a:p>
            <a:r>
              <a:rPr lang="en-US" altLang="en-US" dirty="0"/>
              <a:t>Use different substitutions to get rid of frequency features.</a:t>
            </a:r>
          </a:p>
          <a:p>
            <a:pPr lvl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Leads to </a:t>
            </a:r>
            <a:r>
              <a:rPr lang="en-US" altLang="en-US" sz="1400" dirty="0" err="1"/>
              <a:t>polyalphabetical</a:t>
            </a:r>
            <a:r>
              <a:rPr lang="en-US" altLang="en-US" sz="1400" dirty="0"/>
              <a:t> </a:t>
            </a:r>
            <a:r>
              <a:rPr lang="en-US" altLang="en-US" sz="1400" dirty="0" err="1"/>
              <a:t>substituion</a:t>
            </a:r>
            <a:r>
              <a:rPr lang="en-US" altLang="en-US" sz="1400" dirty="0"/>
              <a:t> ciphers, and to stream ciphers such as RC4</a:t>
            </a:r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A37A2B2-6221-EAA7-9C4A-BC6502DE5E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6D799A-405B-A7F0-022B-5EC95E79A48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>
            <a:extLst>
              <a:ext uri="{FF2B5EF4-FFF2-40B4-BE49-F238E27FC236}">
                <a16:creationId xmlns:a16="http://schemas.microsoft.com/office/drawing/2014/main" id="{BC65754E-968E-D0CE-DB68-43DF4B3E7E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Towards the Polyalphabetic Substitution Ciphers</a:t>
            </a: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6F0B9ECA-7DF6-E4C1-F1CF-1141A250BEF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796322" y="1991611"/>
            <a:ext cx="6367369" cy="2526435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Main weaknesses of monoalphabetic substitution ciphers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In ciphertext, different letters have different frequency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n-US" altLang="en-US" dirty="0"/>
              <a:t>each letter in the ciphertext corresponds to </a:t>
            </a:r>
            <a:r>
              <a:rPr lang="en-US" altLang="en-US" dirty="0">
                <a:solidFill>
                  <a:srgbClr val="C00000"/>
                </a:solidFill>
              </a:rPr>
              <a:t>only</a:t>
            </a:r>
            <a:r>
              <a:rPr lang="en-US" altLang="en-US" dirty="0"/>
              <a:t> one letter in the plaintext letter</a:t>
            </a:r>
          </a:p>
          <a:p>
            <a:pPr eaLnBrk="1" hangingPunct="1"/>
            <a:r>
              <a:rPr lang="en-US" altLang="en-US" dirty="0"/>
              <a:t>Idea for a stronger cipher (1460’s by Alberti)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Use more than one substitutions, and switch between them when encrypting different letters</a:t>
            </a:r>
          </a:p>
          <a:p>
            <a:pPr lvl="2" eaLnBrk="1" hangingPunct="1">
              <a:buFont typeface="Century Gothic" panose="020B0502020202020204" pitchFamily="34" charset="0"/>
              <a:buChar char="―"/>
            </a:pPr>
            <a:r>
              <a:rPr lang="en-US" altLang="en-US" dirty="0"/>
              <a:t>As result, frequencies of letters in ciphertext are similar</a:t>
            </a:r>
          </a:p>
          <a:p>
            <a:pPr eaLnBrk="1" hangingPunct="1"/>
            <a:r>
              <a:rPr lang="en-US" altLang="en-US" dirty="0"/>
              <a:t>Developed into an easy-to-use cipher by Vigen</a:t>
            </a:r>
            <a:r>
              <a:rPr lang="en-US" altLang="en-US" dirty="0">
                <a:cs typeface="Arial" panose="020B0604020202020204" pitchFamily="34" charset="0"/>
              </a:rPr>
              <a:t>è</a:t>
            </a:r>
            <a:r>
              <a:rPr lang="en-US" altLang="en-US" dirty="0"/>
              <a:t>re (published in 1586)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CECAEC-3DA2-3B90-01BA-07B954D9B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6277" y="6026638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1E4EC1-EFE6-4E08-B98F-7A92B6139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>
            <a:extLst>
              <a:ext uri="{FF2B5EF4-FFF2-40B4-BE49-F238E27FC236}">
                <a16:creationId xmlns:a16="http://schemas.microsoft.com/office/drawing/2014/main" id="{0C63DD4D-7CFA-496F-FB5E-4947E869A01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3772" y="256108"/>
            <a:ext cx="4786877" cy="775283"/>
          </a:xfrm>
        </p:spPr>
        <p:txBody>
          <a:bodyPr/>
          <a:lstStyle/>
          <a:p>
            <a:pPr eaLnBrk="1" hangingPunct="1"/>
            <a:r>
              <a:rPr lang="en-US" altLang="en-US" dirty="0"/>
              <a:t>The Vigen</a:t>
            </a:r>
            <a:r>
              <a:rPr lang="en-US" altLang="en-US" dirty="0">
                <a:cs typeface="Times New Roman" panose="02020603050405020304" pitchFamily="18" charset="0"/>
              </a:rPr>
              <a:t>è</a:t>
            </a:r>
            <a:r>
              <a:rPr lang="en-US" altLang="en-US" dirty="0"/>
              <a:t>re Cipher </a:t>
            </a:r>
          </a:p>
        </p:txBody>
      </p:sp>
      <p:sp>
        <p:nvSpPr>
          <p:cNvPr id="28678" name="Rectangle 3">
            <a:extLst>
              <a:ext uri="{FF2B5EF4-FFF2-40B4-BE49-F238E27FC236}">
                <a16:creationId xmlns:a16="http://schemas.microsoft.com/office/drawing/2014/main" id="{7F48325A-1E7B-00C2-05FF-8A4A3B6EC790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94383" y="1255750"/>
            <a:ext cx="5840730" cy="4822371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>
                <a:solidFill>
                  <a:srgbClr val="00B0F0"/>
                </a:solidFill>
              </a:rPr>
              <a:t>  </a:t>
            </a:r>
            <a:r>
              <a:rPr lang="en-US" altLang="en-US" sz="2900" b="1" dirty="0">
                <a:solidFill>
                  <a:srgbClr val="00B0F0"/>
                </a:solidFill>
              </a:rPr>
              <a:t>Treat letters as numbers: [A=0, B=1, C=2, …, Z=25]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00B0F0"/>
                </a:solidFill>
              </a:rPr>
              <a:t>   Number Theory Notation: </a:t>
            </a:r>
            <a:r>
              <a:rPr lang="en-US" altLang="en-US" sz="2900" dirty="0"/>
              <a:t>Z</a:t>
            </a:r>
            <a:r>
              <a:rPr lang="en-US" altLang="en-US" sz="2900" baseline="-25000" dirty="0"/>
              <a:t>n</a:t>
            </a:r>
            <a:r>
              <a:rPr lang="en-US" altLang="en-US" sz="2900" dirty="0"/>
              <a:t>= {0, 1, …, n-1}</a:t>
            </a:r>
            <a:endParaRPr lang="en-US" altLang="en-US" sz="29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chemeClr val="accent2"/>
                </a:solidFill>
              </a:rPr>
              <a:t>  Definition</a:t>
            </a:r>
            <a:r>
              <a:rPr lang="en-US" altLang="en-US" sz="2900" dirty="0">
                <a:solidFill>
                  <a:schemeClr val="accent2"/>
                </a:solidFill>
              </a:rPr>
              <a:t>: 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Given m, a positive integer,  P = C = (Z</a:t>
            </a:r>
            <a:r>
              <a:rPr lang="en-US" altLang="en-US" sz="2900" baseline="-25000" dirty="0"/>
              <a:t>26</a:t>
            </a:r>
            <a:r>
              <a:rPr lang="en-US" altLang="en-US" sz="2900" dirty="0"/>
              <a:t>)</a:t>
            </a:r>
            <a:r>
              <a:rPr lang="en-US" altLang="en-US" sz="2900" baseline="30000" dirty="0"/>
              <a:t>n</a:t>
            </a:r>
            <a:r>
              <a:rPr lang="en-US" altLang="en-US" sz="2900" dirty="0"/>
              <a:t>, and K = (k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k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, … , k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a key, we define: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</a:t>
            </a:r>
            <a:r>
              <a:rPr lang="en-US" altLang="en-US" sz="2900" b="1" dirty="0">
                <a:solidFill>
                  <a:srgbClr val="FF6600"/>
                </a:solidFill>
              </a:rPr>
              <a:t>Encryption</a:t>
            </a:r>
            <a:r>
              <a:rPr lang="en-US" altLang="en-US" sz="2900" dirty="0"/>
              <a:t>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e</a:t>
            </a:r>
            <a:r>
              <a:rPr lang="en-US" altLang="en-US" sz="2900" baseline="-25000" dirty="0"/>
              <a:t>k</a:t>
            </a:r>
            <a:r>
              <a:rPr lang="en-US" altLang="en-US" sz="2900" dirty="0"/>
              <a:t>(p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p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… p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= (p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+k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p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+k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…</a:t>
            </a:r>
            <a:r>
              <a:rPr lang="en-US" altLang="en-US" sz="2900" dirty="0" err="1"/>
              <a:t>p</a:t>
            </a:r>
            <a:r>
              <a:rPr lang="en-US" altLang="en-US" sz="2900" baseline="-25000" dirty="0" err="1"/>
              <a:t>m</a:t>
            </a:r>
            <a:r>
              <a:rPr lang="en-US" altLang="en-US" sz="2900" dirty="0" err="1"/>
              <a:t>+k</a:t>
            </a:r>
            <a:r>
              <a:rPr lang="en-US" altLang="en-US" sz="2900" baseline="-25000" dirty="0" err="1"/>
              <a:t>m</a:t>
            </a:r>
            <a:r>
              <a:rPr lang="en-US" altLang="en-US" sz="2900" dirty="0"/>
              <a:t>) (mod 26)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</a:t>
            </a:r>
            <a:r>
              <a:rPr lang="en-US" altLang="en-US" sz="2900" b="1" dirty="0">
                <a:solidFill>
                  <a:srgbClr val="FF6600"/>
                </a:solidFill>
              </a:rPr>
              <a:t>Decryption</a:t>
            </a:r>
            <a:r>
              <a:rPr lang="en-US" altLang="en-US" sz="2900" dirty="0"/>
              <a:t>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d</a:t>
            </a:r>
            <a:r>
              <a:rPr lang="en-US" altLang="en-US" sz="2900" baseline="-25000" dirty="0"/>
              <a:t>k</a:t>
            </a:r>
            <a:r>
              <a:rPr lang="en-US" altLang="en-US" sz="2900" dirty="0"/>
              <a:t>(c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c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…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= (c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-k</a:t>
            </a:r>
            <a:r>
              <a:rPr lang="en-US" altLang="en-US" sz="2900" baseline="-25000" dirty="0"/>
              <a:t>1</a:t>
            </a:r>
            <a:r>
              <a:rPr lang="en-US" altLang="en-US" sz="2900" dirty="0"/>
              <a:t>,  c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-k</a:t>
            </a:r>
            <a:r>
              <a:rPr lang="en-US" altLang="en-US" sz="2900" baseline="-25000" dirty="0"/>
              <a:t>2</a:t>
            </a:r>
            <a:r>
              <a:rPr lang="en-US" altLang="en-US" sz="2900" dirty="0"/>
              <a:t> … c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- k</a:t>
            </a:r>
            <a:r>
              <a:rPr lang="en-US" altLang="en-US" sz="2900" baseline="-25000" dirty="0"/>
              <a:t>m</a:t>
            </a:r>
            <a:r>
              <a:rPr lang="en-US" altLang="en-US" sz="2900" dirty="0"/>
              <a:t>) (mod 26)</a:t>
            </a:r>
            <a:endParaRPr lang="en-US" altLang="en-US" sz="2900" b="1" dirty="0"/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b="1" dirty="0">
                <a:solidFill>
                  <a:srgbClr val="FF0000"/>
                </a:solidFill>
              </a:rPr>
              <a:t>  Example:</a:t>
            </a:r>
            <a:endParaRPr lang="en-US" altLang="en-US" sz="2900" b="1" dirty="0"/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Plaintext:    </a:t>
            </a:r>
            <a:r>
              <a:rPr lang="en-US" altLang="en-US" sz="2900" dirty="0">
                <a:solidFill>
                  <a:schemeClr val="accent2"/>
                </a:solidFill>
              </a:rPr>
              <a:t>C R Y P T O G R A P H Y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 Key:            L U C K L U C  K L U C K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sz="2900" dirty="0"/>
              <a:t>     Ciphertext:  </a:t>
            </a:r>
            <a:r>
              <a:rPr lang="en-US" altLang="en-US" sz="2900" dirty="0">
                <a:solidFill>
                  <a:srgbClr val="CC0099"/>
                </a:solidFill>
              </a:rPr>
              <a:t>N L A Z E  I   </a:t>
            </a:r>
            <a:r>
              <a:rPr lang="en-US" altLang="en-US" sz="2900" dirty="0" err="1">
                <a:solidFill>
                  <a:srgbClr val="CC0099"/>
                </a:solidFill>
              </a:rPr>
              <a:t>I</a:t>
            </a:r>
            <a:r>
              <a:rPr lang="en-US" altLang="en-US" sz="2900" dirty="0">
                <a:solidFill>
                  <a:srgbClr val="CC0099"/>
                </a:solidFill>
              </a:rPr>
              <a:t>  B L J  </a:t>
            </a:r>
            <a:r>
              <a:rPr lang="en-US" altLang="en-US" sz="2900" dirty="0" err="1">
                <a:solidFill>
                  <a:srgbClr val="CC0099"/>
                </a:solidFill>
              </a:rPr>
              <a:t>J</a:t>
            </a:r>
            <a:r>
              <a:rPr lang="en-US" altLang="en-US" sz="2900" dirty="0">
                <a:solidFill>
                  <a:srgbClr val="CC0099"/>
                </a:solidFill>
              </a:rPr>
              <a:t>  I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CC0099"/>
              </a:solidFill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sp>
        <p:nvSpPr>
          <p:cNvPr id="28679" name="Rectangle 4">
            <a:extLst>
              <a:ext uri="{FF2B5EF4-FFF2-40B4-BE49-F238E27FC236}">
                <a16:creationId xmlns:a16="http://schemas.microsoft.com/office/drawing/2014/main" id="{71A0F303-571E-C894-EB15-F6846D3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325" y="35337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100000"/>
              <a:buFont typeface="Times" panose="02020603050405020304" pitchFamily="18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8E483-6E10-6E27-5827-C95887DD51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5113" y="6078121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A45D62A-5980-3D2C-A237-5134745046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>
            <a:extLst>
              <a:ext uri="{FF2B5EF4-FFF2-40B4-BE49-F238E27FC236}">
                <a16:creationId xmlns:a16="http://schemas.microsoft.com/office/drawing/2014/main" id="{686DFB3F-74D4-60C6-AF15-F391627374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91256" y="914399"/>
            <a:ext cx="6361471" cy="896782"/>
          </a:xfrm>
        </p:spPr>
        <p:txBody>
          <a:bodyPr/>
          <a:lstStyle/>
          <a:p>
            <a:pPr eaLnBrk="1" hangingPunct="1"/>
            <a:r>
              <a:rPr lang="en-US" altLang="en-US" dirty="0"/>
              <a:t>Security of </a:t>
            </a:r>
            <a:r>
              <a:rPr lang="en-US" altLang="en-US" dirty="0" err="1"/>
              <a:t>Vigenere</a:t>
            </a:r>
            <a:r>
              <a:rPr lang="en-US" altLang="en-US" dirty="0"/>
              <a:t> Cipher </a:t>
            </a: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06F548B9-116A-B38C-18FB-670C2BA7CBC6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91256" y="2227739"/>
            <a:ext cx="7769054" cy="269822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err="1"/>
              <a:t>Vigenere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C3300"/>
                </a:solidFill>
              </a:rPr>
              <a:t>masks the frequency</a:t>
            </a:r>
            <a:r>
              <a:rPr lang="en-US" altLang="en-US" dirty="0"/>
              <a:t> with which a character appears in a language: one letter in the ciphertext corresponds to multiple letters in the plaintext. Makes the </a:t>
            </a:r>
            <a:r>
              <a:rPr lang="en-US" altLang="en-US" dirty="0">
                <a:solidFill>
                  <a:schemeClr val="accent2"/>
                </a:solidFill>
              </a:rPr>
              <a:t>use of frequency analysis more difficult.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Any message encrypted by a </a:t>
            </a:r>
            <a:r>
              <a:rPr lang="en-US" altLang="en-US" dirty="0" err="1"/>
              <a:t>Vigenere</a:t>
            </a:r>
            <a:r>
              <a:rPr lang="en-US" altLang="en-US" dirty="0"/>
              <a:t> cipher is a collection of as </a:t>
            </a:r>
            <a:r>
              <a:rPr lang="en-US" altLang="en-US" dirty="0">
                <a:solidFill>
                  <a:srgbClr val="00CC00"/>
                </a:solidFill>
              </a:rPr>
              <a:t>many shift ciphers</a:t>
            </a:r>
            <a:r>
              <a:rPr lang="en-US" altLang="en-US" dirty="0"/>
              <a:t> as there are letters in the key.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C7B35E-24DB-D3BC-78F9-6E14308A2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FD1A76-C89F-F3DA-40D7-A8FC0C8BCF1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2">
            <a:extLst>
              <a:ext uri="{FF2B5EF4-FFF2-40B4-BE49-F238E27FC236}">
                <a16:creationId xmlns:a16="http://schemas.microsoft.com/office/drawing/2014/main" id="{E21830A0-8943-77A5-3778-7F9D00B04E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09123" y="532704"/>
            <a:ext cx="4786877" cy="1518315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Vigenere</a:t>
            </a:r>
            <a:r>
              <a:rPr lang="en-US" altLang="en-US" dirty="0"/>
              <a:t> Cipher: Cryptanalysis</a:t>
            </a:r>
          </a:p>
        </p:txBody>
      </p:sp>
      <p:sp>
        <p:nvSpPr>
          <p:cNvPr id="30726" name="Rectangle 3">
            <a:extLst>
              <a:ext uri="{FF2B5EF4-FFF2-40B4-BE49-F238E27FC236}">
                <a16:creationId xmlns:a16="http://schemas.microsoft.com/office/drawing/2014/main" id="{112428CF-AD45-7D45-319E-EFBD971D14A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268101" y="2503043"/>
            <a:ext cx="5379463" cy="244258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Find the </a:t>
            </a:r>
            <a:r>
              <a:rPr lang="en-US" altLang="en-US" dirty="0">
                <a:solidFill>
                  <a:schemeClr val="accent2"/>
                </a:solidFill>
              </a:rPr>
              <a:t>length of the key.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 err="1"/>
              <a:t>Kasisky</a:t>
            </a:r>
            <a:r>
              <a:rPr lang="en-US" altLang="en-US" sz="1400" dirty="0"/>
              <a:t> test</a:t>
            </a:r>
          </a:p>
          <a:p>
            <a:pPr marL="749808"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Index of coincidence (we won’t cover here)</a:t>
            </a:r>
            <a:endParaRPr lang="en-US" altLang="en-US" sz="1400" dirty="0">
              <a:solidFill>
                <a:srgbClr val="CC0099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CC0099"/>
                </a:solidFill>
              </a:rPr>
              <a:t>Divide</a:t>
            </a:r>
            <a:r>
              <a:rPr lang="en-US" altLang="en-US" dirty="0"/>
              <a:t> the message into that many shift cipher encryptions.</a:t>
            </a:r>
            <a:endParaRPr lang="en-US" altLang="en-US" dirty="0">
              <a:solidFill>
                <a:srgbClr val="00CC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CC00"/>
                </a:solidFill>
              </a:rPr>
              <a:t>Use frequency analysis</a:t>
            </a:r>
            <a:r>
              <a:rPr lang="en-US" altLang="en-US" dirty="0"/>
              <a:t> to solve the resulting shift ciphers. </a:t>
            </a:r>
          </a:p>
          <a:p>
            <a:pPr marL="749808" lvl="1" eaLnBrk="1" hangingPunct="1">
              <a:buClr>
                <a:schemeClr val="bg1"/>
              </a:buClr>
              <a:buFont typeface="Century Gothic" panose="020B0502020202020204" pitchFamily="34" charset="0"/>
              <a:buChar char="―"/>
            </a:pPr>
            <a:r>
              <a:rPr lang="en-US" altLang="en-US" sz="1400" dirty="0">
                <a:solidFill>
                  <a:srgbClr val="FF0000"/>
                </a:solidFill>
              </a:rPr>
              <a:t>How?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27669C-7F72-9B12-86EB-3A25D57A0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EA8C41-2087-6D9A-9BE5-E6E2C10815D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2">
            <a:extLst>
              <a:ext uri="{FF2B5EF4-FFF2-40B4-BE49-F238E27FC236}">
                <a16:creationId xmlns:a16="http://schemas.microsoft.com/office/drawing/2014/main" id="{06997040-97F1-1636-875C-ED3652581B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 err="1"/>
              <a:t>Kasisky</a:t>
            </a:r>
            <a:r>
              <a:rPr lang="en-US" altLang="en-US" sz="4000" dirty="0"/>
              <a:t> Test for Finding Key Length</a:t>
            </a: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2F23335F-235D-99B3-2DC3-B3AE70675D5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601365"/>
            <a:ext cx="9136334" cy="279372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Observation: two identical segments of plaintext, will be encrypted to the same ciphertext, if they occur in the text at a distance </a:t>
            </a:r>
            <a:r>
              <a:rPr lang="en-US" altLang="en-US" dirty="0">
                <a:sym typeface="Symbol" panose="05050102010706020507" pitchFamily="18" charset="2"/>
              </a:rPr>
              <a:t> such that  is a multiple of m, the key length.</a:t>
            </a:r>
          </a:p>
          <a:p>
            <a:pPr eaLnBrk="1" hangingPunct="1"/>
            <a:r>
              <a:rPr lang="en-US" altLang="en-US" dirty="0">
                <a:sym typeface="Symbol" panose="05050102010706020507" pitchFamily="18" charset="2"/>
              </a:rPr>
              <a:t>Algorithm:  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Search for pairs of identical segments of length at least 3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Record distances between the two segments: </a:t>
            </a:r>
            <a:r>
              <a:rPr lang="en-US" altLang="en-US" sz="1400" dirty="0">
                <a:sym typeface="Symbol" panose="05050102010706020507" pitchFamily="18" charset="2"/>
              </a:rPr>
              <a:t>1, 2, …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400" dirty="0">
                <a:sym typeface="Symbol" panose="05050102010706020507" pitchFamily="18" charset="2"/>
              </a:rPr>
              <a:t>m divides </a:t>
            </a:r>
            <a:r>
              <a:rPr lang="en-US" altLang="en-US" sz="1400" dirty="0" err="1">
                <a:sym typeface="Symbol" panose="05050102010706020507" pitchFamily="18" charset="2"/>
              </a:rPr>
              <a:t>gcd</a:t>
            </a:r>
            <a:r>
              <a:rPr lang="en-US" altLang="en-US" sz="1400" dirty="0">
                <a:sym typeface="Symbol" panose="05050102010706020507" pitchFamily="18" charset="2"/>
              </a:rPr>
              <a:t>(1, 2, …)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DB55BB-68DC-12DD-764F-BAFEAFE393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3775E2-C4F0-FE70-C50E-05C5C4B3375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2">
            <a:extLst>
              <a:ext uri="{FF2B5EF4-FFF2-40B4-BE49-F238E27FC236}">
                <a16:creationId xmlns:a16="http://schemas.microsoft.com/office/drawing/2014/main" id="{37AF88DE-E476-BE4A-35F6-3212D653DEF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of the </a:t>
            </a:r>
            <a:r>
              <a:rPr lang="en-US" altLang="en-US" dirty="0" err="1"/>
              <a:t>Kasisky</a:t>
            </a:r>
            <a:r>
              <a:rPr lang="en-US" altLang="en-US" dirty="0"/>
              <a:t> Test</a:t>
            </a:r>
          </a:p>
        </p:txBody>
      </p:sp>
      <p:sp>
        <p:nvSpPr>
          <p:cNvPr id="32774" name="Rectangle 3">
            <a:extLst>
              <a:ext uri="{FF2B5EF4-FFF2-40B4-BE49-F238E27FC236}">
                <a16:creationId xmlns:a16="http://schemas.microsoft.com/office/drawing/2014/main" id="{84EBDBB2-5271-9BC5-8E96-C88855A8EF3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688168" y="1767107"/>
            <a:ext cx="6056762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Key	</a:t>
            </a:r>
            <a:r>
              <a:rPr lang="en-US" altLang="en-US" dirty="0">
                <a:latin typeface="Courier New" panose="02070309020205020404" pitchFamily="49" charset="0"/>
              </a:rPr>
              <a:t>K I N G K I N G K I N G K I N G K I N G K I N G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PT	</a:t>
            </a:r>
            <a:r>
              <a:rPr lang="en-US" altLang="en-US" dirty="0">
                <a:latin typeface="Courier New" panose="02070309020205020404" pitchFamily="49" charset="0"/>
              </a:rPr>
              <a:t>t h e s u n a n d t h e m a n i n t h e m o </a:t>
            </a:r>
            <a:r>
              <a:rPr lang="en-US" altLang="en-US" dirty="0" err="1">
                <a:latin typeface="Courier New" panose="02070309020205020404" pitchFamily="49" charset="0"/>
              </a:rPr>
              <a:t>o</a:t>
            </a:r>
            <a:r>
              <a:rPr lang="en-US" altLang="en-US" dirty="0">
                <a:latin typeface="Courier New" panose="02070309020205020404" pitchFamily="49" charset="0"/>
              </a:rPr>
              <a:t> n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CT</a:t>
            </a:r>
            <a:r>
              <a:rPr lang="en-US" altLang="en-US" dirty="0">
                <a:latin typeface="Courier New" panose="02070309020205020404" pitchFamily="49" charset="0"/>
              </a:rPr>
              <a:t> 	D P R Y E V N T N </a:t>
            </a:r>
            <a:r>
              <a:rPr lang="en-US" altLang="en-US" u="sng" dirty="0">
                <a:latin typeface="Courier New" panose="02070309020205020404" pitchFamily="49" charset="0"/>
              </a:rPr>
              <a:t>B U K</a:t>
            </a:r>
            <a:r>
              <a:rPr lang="en-US" altLang="en-US" dirty="0">
                <a:latin typeface="Courier New" panose="02070309020205020404" pitchFamily="49" charset="0"/>
              </a:rPr>
              <a:t> W I A O X </a:t>
            </a:r>
            <a:r>
              <a:rPr lang="en-US" altLang="en-US" u="sng" dirty="0">
                <a:latin typeface="Courier New" panose="02070309020205020404" pitchFamily="49" charset="0"/>
              </a:rPr>
              <a:t>B U K</a:t>
            </a:r>
            <a:r>
              <a:rPr lang="en-US" altLang="en-US" dirty="0">
                <a:latin typeface="Courier New" panose="02070309020205020404" pitchFamily="49" charset="0"/>
              </a:rPr>
              <a:t> W </a:t>
            </a:r>
            <a:r>
              <a:rPr lang="en-US" altLang="en-US" dirty="0" err="1">
                <a:latin typeface="Courier New" panose="02070309020205020404" pitchFamily="49" charset="0"/>
              </a:rPr>
              <a:t>W</a:t>
            </a:r>
            <a:r>
              <a:rPr lang="en-US" altLang="en-US" dirty="0">
                <a:latin typeface="Courier New" panose="02070309020205020404" pitchFamily="49" charset="0"/>
              </a:rPr>
              <a:t> B T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Repeating patterns (strings of length 3 or more) in ciphertext are likely due to repeating plaintext strings encrypted under repeating key strings; thus the location difference should be multiples of key lengths.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F12426-B272-ADEE-9681-9B6715D59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416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3B136E-A1B0-01C9-D49A-46A765D229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>
            <a:extLst>
              <a:ext uri="{FF2B5EF4-FFF2-40B4-BE49-F238E27FC236}">
                <a16:creationId xmlns:a16="http://schemas.microsoft.com/office/drawing/2014/main" id="{081FFDB1-D1AB-C407-6E35-677EF34BDC9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One-Time Pad</a:t>
            </a:r>
          </a:p>
        </p:txBody>
      </p:sp>
      <p:sp>
        <p:nvSpPr>
          <p:cNvPr id="33798" name="Rectangle 3">
            <a:extLst>
              <a:ext uri="{FF2B5EF4-FFF2-40B4-BE49-F238E27FC236}">
                <a16:creationId xmlns:a16="http://schemas.microsoft.com/office/drawing/2014/main" id="{BDC4CF82-8064-2718-BB26-A39806AA699F}"/>
              </a:ext>
            </a:extLst>
          </p:cNvPr>
          <p:cNvSpPr>
            <a:spLocks noGrp="1" noChangeArrowheads="1"/>
          </p:cNvSpPr>
          <p:nvPr>
            <p:ph type="body" sz="quarter" idx="16"/>
          </p:nvPr>
        </p:nvSpPr>
        <p:spPr>
          <a:xfrm>
            <a:off x="629174" y="2262227"/>
            <a:ext cx="5797518" cy="2532966"/>
          </a:xfrm>
        </p:spPr>
        <p:txBody>
          <a:bodyPr>
            <a:normAutofit/>
          </a:bodyPr>
          <a:lstStyle/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Fix the vulnerability of the </a:t>
            </a:r>
            <a:r>
              <a:rPr lang="en-US" altLang="en-US" dirty="0" err="1"/>
              <a:t>Vigenere</a:t>
            </a:r>
            <a:r>
              <a:rPr lang="en-US" altLang="en-US" dirty="0"/>
              <a:t> cipher by using very long keys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Key is a random string that is at least as long as the plaintext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Encryption is similar to shift cipher </a:t>
            </a:r>
          </a:p>
          <a:p>
            <a:pPr marL="285750" indent="-285750" eaLnBrk="1" hangingPunct="1">
              <a:buFont typeface="Courier New" panose="02070309020205020404" pitchFamily="49" charset="0"/>
              <a:buChar char="o"/>
            </a:pPr>
            <a:r>
              <a:rPr lang="en-US" altLang="en-US" dirty="0"/>
              <a:t>Invented by </a:t>
            </a:r>
            <a:r>
              <a:rPr lang="en-US" altLang="en-US" dirty="0" err="1"/>
              <a:t>Vernam</a:t>
            </a:r>
            <a:r>
              <a:rPr lang="en-US" altLang="en-US" dirty="0"/>
              <a:t> in the 1920s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1F970E-BF9A-6579-E4F2-0C8ACC8B6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A4907A-D8D2-F1DB-1CE0-C071148D4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6AA25F-3B8C-8721-288B-2F31C107F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02" y="1338943"/>
            <a:ext cx="11808595" cy="41801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03451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>
            <a:extLst>
              <a:ext uri="{FF2B5EF4-FFF2-40B4-BE49-F238E27FC236}">
                <a16:creationId xmlns:a16="http://schemas.microsoft.com/office/drawing/2014/main" id="{BD0A0FB6-FF49-6C53-4992-7584106292A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One-Time Pad</a:t>
            </a:r>
          </a:p>
        </p:txBody>
      </p:sp>
      <p:sp>
        <p:nvSpPr>
          <p:cNvPr id="34822" name="Rectangle 3">
            <a:extLst>
              <a:ext uri="{FF2B5EF4-FFF2-40B4-BE49-F238E27FC236}">
                <a16:creationId xmlns:a16="http://schemas.microsoft.com/office/drawing/2014/main" id="{2C555D7D-ABAA-7649-0A49-0A52FABA7D5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481689" y="1661597"/>
            <a:ext cx="7590595" cy="4015244"/>
          </a:xfrm>
        </p:spPr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Let </a:t>
            </a:r>
            <a:r>
              <a:rPr lang="en-US" altLang="en-US" sz="1600" dirty="0" err="1"/>
              <a:t>Z</a:t>
            </a:r>
            <a:r>
              <a:rPr lang="en-US" altLang="en-US" sz="1600" baseline="-25000" dirty="0" err="1"/>
              <a:t>m</a:t>
            </a:r>
            <a:r>
              <a:rPr lang="en-US" altLang="en-US" sz="1600" dirty="0"/>
              <a:t> ={0,1,…,m-1} be the alphabet.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Plaintext space = </a:t>
            </a:r>
            <a:r>
              <a:rPr lang="en-US" altLang="en-US" sz="1600" dirty="0" err="1"/>
              <a:t>Ciphtertext</a:t>
            </a:r>
            <a:r>
              <a:rPr lang="en-US" altLang="en-US" sz="1600" dirty="0"/>
              <a:t> space =  Key space = 	(</a:t>
            </a:r>
            <a:r>
              <a:rPr lang="en-US" altLang="en-US" sz="1600" dirty="0" err="1"/>
              <a:t>Z</a:t>
            </a:r>
            <a:r>
              <a:rPr lang="en-US" altLang="en-US" sz="1600" baseline="-25000" dirty="0" err="1"/>
              <a:t>m</a:t>
            </a:r>
            <a:r>
              <a:rPr lang="en-US" altLang="en-US" sz="1600" dirty="0"/>
              <a:t>)</a:t>
            </a:r>
            <a:r>
              <a:rPr lang="en-US" altLang="en-US" sz="1600" baseline="30000" dirty="0"/>
              <a:t>n</a:t>
            </a:r>
            <a:endParaRPr lang="en-US" altLang="en-US" sz="1600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The key is chosen uniformly randomly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Plaintext    X =  (x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x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… </a:t>
            </a:r>
            <a:r>
              <a:rPr lang="en-US" altLang="en-US" sz="1600" dirty="0" err="1"/>
              <a:t>x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Key            K = (k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k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… </a:t>
            </a:r>
            <a:r>
              <a:rPr lang="en-US" altLang="en-US" sz="1600" dirty="0" err="1"/>
              <a:t>k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Ciphertext  Y = (y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y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… </a:t>
            </a:r>
            <a:r>
              <a:rPr lang="en-US" altLang="en-US" sz="1600" dirty="0" err="1"/>
              <a:t>y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)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e</a:t>
            </a:r>
            <a:r>
              <a:rPr lang="en-US" altLang="en-US" sz="1600" baseline="-25000" dirty="0"/>
              <a:t>k</a:t>
            </a:r>
            <a:r>
              <a:rPr lang="en-US" altLang="en-US" sz="1600" dirty="0"/>
              <a:t>(X) = (x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+k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 x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+k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… </a:t>
            </a:r>
            <a:r>
              <a:rPr lang="en-US" altLang="en-US" sz="1600" dirty="0" err="1"/>
              <a:t>x</a:t>
            </a:r>
            <a:r>
              <a:rPr lang="en-US" altLang="en-US" sz="1600" baseline="-25000" dirty="0" err="1"/>
              <a:t>n</a:t>
            </a:r>
            <a:r>
              <a:rPr lang="en-US" altLang="en-US" sz="1600" dirty="0" err="1"/>
              <a:t>+k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) mod m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1600" dirty="0"/>
              <a:t>d</a:t>
            </a:r>
            <a:r>
              <a:rPr lang="en-US" altLang="en-US" sz="1600" baseline="-25000" dirty="0"/>
              <a:t>k</a:t>
            </a:r>
            <a:r>
              <a:rPr lang="en-US" altLang="en-US" sz="1600" dirty="0"/>
              <a:t>(Y) = (y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-k</a:t>
            </a:r>
            <a:r>
              <a:rPr lang="en-US" altLang="en-US" sz="1600" baseline="-25000" dirty="0"/>
              <a:t>1</a:t>
            </a:r>
            <a:r>
              <a:rPr lang="en-US" altLang="en-US" sz="1600" dirty="0"/>
              <a:t>   y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-k</a:t>
            </a:r>
            <a:r>
              <a:rPr lang="en-US" altLang="en-US" sz="1600" baseline="-25000" dirty="0"/>
              <a:t>2</a:t>
            </a:r>
            <a:r>
              <a:rPr lang="en-US" altLang="en-US" sz="1600" dirty="0"/>
              <a:t> …  </a:t>
            </a:r>
            <a:r>
              <a:rPr lang="en-US" altLang="en-US" sz="1600" dirty="0" err="1"/>
              <a:t>y</a:t>
            </a:r>
            <a:r>
              <a:rPr lang="en-US" altLang="en-US" sz="1600" baseline="-25000" dirty="0" err="1"/>
              <a:t>n</a:t>
            </a:r>
            <a:r>
              <a:rPr lang="en-US" altLang="en-US" sz="1600" dirty="0" err="1"/>
              <a:t>-k</a:t>
            </a:r>
            <a:r>
              <a:rPr lang="en-US" altLang="en-US" sz="1600" baseline="-25000" dirty="0" err="1"/>
              <a:t>n</a:t>
            </a:r>
            <a:r>
              <a:rPr lang="en-US" altLang="en-US" sz="1600" dirty="0"/>
              <a:t>) mod m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F313996-65AB-80CD-55DC-485BB613A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0520" y="5940399"/>
            <a:ext cx="1530000" cy="612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D3919-90C7-BCFB-9A70-921991876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>
            <a:extLst>
              <a:ext uri="{FF2B5EF4-FFF2-40B4-BE49-F238E27FC236}">
                <a16:creationId xmlns:a16="http://schemas.microsoft.com/office/drawing/2014/main" id="{BD0869F4-8D0A-4BEF-1AD2-82C64FCCD8D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2" y="585800"/>
            <a:ext cx="5525820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The Binary Version of One-Time Pad</a:t>
            </a:r>
          </a:p>
        </p:txBody>
      </p:sp>
      <p:sp>
        <p:nvSpPr>
          <p:cNvPr id="35846" name="Rectangle 3">
            <a:extLst>
              <a:ext uri="{FF2B5EF4-FFF2-40B4-BE49-F238E27FC236}">
                <a16:creationId xmlns:a16="http://schemas.microsoft.com/office/drawing/2014/main" id="{ADA26DAB-AE7B-DE41-C806-DFEE969E75FD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Plaintext space = </a:t>
            </a:r>
            <a:r>
              <a:rPr lang="en-US" altLang="en-US" dirty="0" err="1"/>
              <a:t>Ciphtertext</a:t>
            </a:r>
            <a:r>
              <a:rPr lang="en-US" altLang="en-US" dirty="0"/>
              <a:t> space = 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 err="1"/>
              <a:t>Keyspace</a:t>
            </a:r>
            <a:r>
              <a:rPr lang="en-US" altLang="en-US" dirty="0"/>
              <a:t> = {0,1}</a:t>
            </a:r>
            <a:r>
              <a:rPr lang="en-US" altLang="en-US" baseline="30000" dirty="0"/>
              <a:t>n</a:t>
            </a:r>
            <a:endParaRPr lang="en-US" altLang="en-US" dirty="0"/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Key is chosen randomly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dirty="0"/>
              <a:t>For example:</a:t>
            </a:r>
          </a:p>
          <a:p>
            <a:pPr eaLnBrk="1" hangingPunct="1"/>
            <a:r>
              <a:rPr lang="en-US" altLang="en-US" dirty="0"/>
              <a:t>Plaintext is 		11011011</a:t>
            </a:r>
          </a:p>
          <a:p>
            <a:pPr eaLnBrk="1" hangingPunct="1"/>
            <a:r>
              <a:rPr lang="en-US" altLang="en-US" dirty="0"/>
              <a:t>Key is 			01101001</a:t>
            </a:r>
          </a:p>
          <a:p>
            <a:pPr eaLnBrk="1" hangingPunct="1"/>
            <a:r>
              <a:rPr lang="en-US" altLang="en-US" dirty="0"/>
              <a:t>Then ciphertext is	10110010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0C8F9B-8339-B879-3ACC-68B5C3D54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F90900-3FBE-4A03-7336-AC95E27BD6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>
            <a:extLst>
              <a:ext uri="{FF2B5EF4-FFF2-40B4-BE49-F238E27FC236}">
                <a16:creationId xmlns:a16="http://schemas.microsoft.com/office/drawing/2014/main" id="{EE52E1E4-BCD7-962D-AAC9-3BA9530D94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Bit Operators</a:t>
            </a:r>
          </a:p>
        </p:txBody>
      </p:sp>
      <p:sp>
        <p:nvSpPr>
          <p:cNvPr id="36870" name="Rectangle 3">
            <a:extLst>
              <a:ext uri="{FF2B5EF4-FFF2-40B4-BE49-F238E27FC236}">
                <a16:creationId xmlns:a16="http://schemas.microsoft.com/office/drawing/2014/main" id="{791DC78B-FE82-5810-DA67-8D3F12955CDC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537688" y="1767107"/>
            <a:ext cx="5636970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Bit AND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1 = 0	  1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0 = 0	 1 </a:t>
            </a:r>
            <a:r>
              <a:rPr lang="en-US" altLang="en-US" dirty="0">
                <a:sym typeface="Symbol" panose="05050102010706020507" pitchFamily="18" charset="2"/>
              </a:rPr>
              <a:t></a:t>
            </a:r>
            <a:r>
              <a:rPr lang="en-US" altLang="en-US" dirty="0"/>
              <a:t> 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Bit OR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1 = 1	  1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0 = 1	 1 </a:t>
            </a:r>
            <a:r>
              <a:rPr lang="en-US" altLang="en-US" dirty="0">
                <a:sym typeface="Symbol" panose="05050102010706020507" pitchFamily="18" charset="2"/>
              </a:rPr>
              <a:t></a:t>
            </a:r>
            <a:r>
              <a:rPr lang="en-US" altLang="en-US" dirty="0"/>
              <a:t> 1 = 1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Addition mod 2 (also known as Bit XOR)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dirty="0"/>
              <a:t>0 </a:t>
            </a:r>
            <a:r>
              <a:rPr lang="en-US" altLang="en-US" dirty="0">
                <a:sym typeface="Symbol" panose="05050102010706020507" pitchFamily="18" charset="2"/>
              </a:rPr>
              <a:t></a:t>
            </a:r>
            <a:r>
              <a:rPr lang="en-US" altLang="en-US" dirty="0"/>
              <a:t> 0 = 0	   0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1 = 1	  1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0 = 1	1 </a:t>
            </a:r>
            <a:r>
              <a:rPr lang="en-US" altLang="en-US" dirty="0">
                <a:sym typeface="Symbol" panose="05050102010706020507" pitchFamily="18" charset="2"/>
              </a:rPr>
              <a:t></a:t>
            </a:r>
            <a:r>
              <a:rPr lang="en-US" altLang="en-US" dirty="0"/>
              <a:t> 1 = 0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Can we use operators other than Bit XOR for binary version of One-Time Pad?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0F0586-1169-083E-0D6B-80E3FAADB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202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343B9E-7C37-967E-6135-BABEFF472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>
            <a:extLst>
              <a:ext uri="{FF2B5EF4-FFF2-40B4-BE49-F238E27FC236}">
                <a16:creationId xmlns:a16="http://schemas.microsoft.com/office/drawing/2014/main" id="{605B93B2-39A6-8B62-6E88-1362C451A7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3" y="408820"/>
            <a:ext cx="4483600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Key Randomness in One-Time Pad</a:t>
            </a:r>
          </a:p>
        </p:txBody>
      </p:sp>
      <p:sp>
        <p:nvSpPr>
          <p:cNvPr id="38918" name="Rectangle 3">
            <a:extLst>
              <a:ext uri="{FF2B5EF4-FFF2-40B4-BE49-F238E27FC236}">
                <a16:creationId xmlns:a16="http://schemas.microsoft.com/office/drawing/2014/main" id="{99E70DA3-8672-609B-2181-57D919232C8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One-Time Pad uses a very long key, what if the key is not chosen randomly, instead, texts from, e.g., a book are used as keys.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this is not One-Time Pad anymore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this can be broken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How?</a:t>
            </a: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/>
              <a:t>Corrolary</a:t>
            </a:r>
            <a:r>
              <a:rPr lang="en-US" altLang="en-US" dirty="0"/>
              <a:t>: The key in One-Time Pad should never be reused.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If it is reused, it is Two-Time Pad, and is insecure!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Why?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8F3B8C-1DDD-9468-8972-075E2DA52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1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9E6FAD6-D2A4-0BCA-68D8-B64EEDBB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BB441367-16C4-6FA6-20D1-455D69DCC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322" y="408820"/>
            <a:ext cx="6367369" cy="949467"/>
          </a:xfrm>
        </p:spPr>
        <p:txBody>
          <a:bodyPr/>
          <a:lstStyle/>
          <a:p>
            <a:r>
              <a:rPr lang="en-US" altLang="en-US"/>
              <a:t>Usage of One-Time Pad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F5E395B1-5A4A-28B9-3CA3-63199FE7EB42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To use one-time pad, one must have keys as long as the messages.</a:t>
            </a:r>
          </a:p>
          <a:p>
            <a:r>
              <a:rPr lang="en-US" altLang="en-US" dirty="0"/>
              <a:t>To send messages totaling certain size, sender and receiver must agree on a shared secret key of that size.</a:t>
            </a:r>
          </a:p>
          <a:p>
            <a:pPr lvl="1"/>
            <a:r>
              <a:rPr lang="en-US" altLang="en-US" dirty="0"/>
              <a:t>typically by sending the key over a secure channel</a:t>
            </a:r>
          </a:p>
          <a:p>
            <a:r>
              <a:rPr lang="en-US" altLang="en-US" dirty="0"/>
              <a:t>Key agreement is difficult to do in practice.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Can’t one use the channel for sending the key to send the messages instead?  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Why is OTP still useful, even though difficult to use?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C0EF52-2F30-C9B2-6ECA-EBC3DA277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9605" y="597471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E825129-6F32-BB39-1D54-0FDEFF114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C800AE69-D86C-07E9-125C-367C761148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Usage of One-Time Pad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2EEA4F2-2A4B-1D04-1E1B-9586E538A3F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024825" cy="4015244"/>
          </a:xfrm>
        </p:spPr>
        <p:txBody>
          <a:bodyPr>
            <a:normAutofit/>
          </a:bodyPr>
          <a:lstStyle/>
          <a:p>
            <a:r>
              <a:rPr lang="en-US" altLang="en-US" dirty="0"/>
              <a:t>The channel for distributing keys may exist at a different time from when one has messages to send.</a:t>
            </a:r>
          </a:p>
          <a:p>
            <a:endParaRPr lang="en-US" altLang="en-US" dirty="0"/>
          </a:p>
          <a:p>
            <a:r>
              <a:rPr lang="en-US" altLang="en-US" dirty="0"/>
              <a:t>The channel for distributing keys may have the property that keys can be leaked, but such leakage will be detected</a:t>
            </a:r>
          </a:p>
          <a:p>
            <a:pPr lvl="1"/>
            <a:r>
              <a:rPr lang="en-US" altLang="en-US" dirty="0"/>
              <a:t>Such as in Quantum cryptography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C39D2FB-5992-BFFB-4FA5-7AEC62BD6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5772" y="5945939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BD55F2-76A0-2605-96A3-5576F1F2C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2">
            <a:extLst>
              <a:ext uri="{FF2B5EF4-FFF2-40B4-BE49-F238E27FC236}">
                <a16:creationId xmlns:a16="http://schemas.microsoft.com/office/drawing/2014/main" id="{771D6718-1711-5390-696D-1687E928F3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Adversarial Models for Ciphers</a:t>
            </a:r>
          </a:p>
        </p:txBody>
      </p:sp>
      <p:sp>
        <p:nvSpPr>
          <p:cNvPr id="41990" name="Rectangle 3">
            <a:extLst>
              <a:ext uri="{FF2B5EF4-FFF2-40B4-BE49-F238E27FC236}">
                <a16:creationId xmlns:a16="http://schemas.microsoft.com/office/drawing/2014/main" id="{793B756A-244E-8DD1-399C-FE3C520F5D4A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>
          <a:xfrm>
            <a:off x="344038" y="1927067"/>
            <a:ext cx="6076426" cy="401524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The language of the plaintext and the nature of the cipher are assumed to be known to the adversary.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Ciphertext-only attack</a:t>
            </a:r>
            <a:r>
              <a:rPr lang="en-US" altLang="en-US" dirty="0">
                <a:cs typeface="Arial" panose="020B0604020202020204" pitchFamily="34" charset="0"/>
              </a:rPr>
              <a:t>: The adversary knows only a number of ciphertexts.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Known-plaintext attack</a:t>
            </a:r>
            <a:r>
              <a:rPr lang="en-US" altLang="en-US" dirty="0">
                <a:cs typeface="Arial" panose="020B0604020202020204" pitchFamily="34" charset="0"/>
              </a:rPr>
              <a:t>: The adversary knows some pairs of ciphertext and corresponding plaintext.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Chosen-plaintext attack: </a:t>
            </a:r>
            <a:r>
              <a:rPr lang="en-US" altLang="en-US" dirty="0">
                <a:cs typeface="Arial" panose="020B0604020202020204" pitchFamily="34" charset="0"/>
              </a:rPr>
              <a:t>The adversary can choose a number of  messages and obtain the ciphertexts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cs typeface="Arial" panose="020B0604020202020204" pitchFamily="34" charset="0"/>
              </a:rPr>
              <a:t>Chosen-ciphertext attack: </a:t>
            </a:r>
            <a:r>
              <a:rPr lang="en-US" altLang="en-US" dirty="0">
                <a:cs typeface="Arial" panose="020B0604020202020204" pitchFamily="34" charset="0"/>
              </a:rPr>
              <a:t>The adversary can choose a number of ciphertexts and obtain the plaintexts.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</a:rPr>
              <a:t>What kinds of attacks have we considered so far?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</a:rPr>
              <a:t>When would these attacks be relevant in wireless communications?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dirty="0"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87588B-BFCE-838A-5B7B-54BF7F092B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828" y="6009116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4285BC-FCF0-9FA9-45CC-D8B2FD0B7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2">
            <a:extLst>
              <a:ext uri="{FF2B5EF4-FFF2-40B4-BE49-F238E27FC236}">
                <a16:creationId xmlns:a16="http://schemas.microsoft.com/office/drawing/2014/main" id="{0ECAD1D0-B689-868D-3E3A-44034BE086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96323" y="408820"/>
            <a:ext cx="6784348" cy="94946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The Open Design Security Principle</a:t>
            </a:r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80814A43-747D-34E0-4807-DD2ADE001D75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 err="1"/>
              <a:t>Kerckhoffs's</a:t>
            </a:r>
            <a:r>
              <a:rPr lang="en-US" altLang="en-US" b="1" dirty="0"/>
              <a:t> Principle: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 cryptosystem should be secure even if everything about the system, except the key, is public knowledge.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Shannon's maxim</a:t>
            </a:r>
            <a:r>
              <a:rPr lang="en-US" altLang="en-US" dirty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"The enemy knows the system."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Security by obscurity doesn’t work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Should assume that the adversary knows the algorithm; the only secret the adversary is assumed to not know is the key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What is the difference between the algorithm and the key?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E23BE8-0DBC-AA0F-3CE8-15C27986F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1580" y="600130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CF7B07-899F-0F90-C1B4-DCCDA5A75D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F90D79-5C58-F576-D2D0-3F4F1822E7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70326" y="3748958"/>
            <a:ext cx="4786878" cy="2258013"/>
          </a:xfrm>
        </p:spPr>
        <p:txBody>
          <a:bodyPr/>
          <a:lstStyle/>
          <a:p>
            <a:r>
              <a:rPr lang="en-US" dirty="0"/>
              <a:t>Office hours: </a:t>
            </a:r>
          </a:p>
          <a:p>
            <a:r>
              <a:rPr lang="en-US" dirty="0"/>
              <a:t>M-Th 3:00pm-4:30pm room C402</a:t>
            </a:r>
          </a:p>
          <a:p>
            <a:endParaRPr lang="en-US" dirty="0"/>
          </a:p>
          <a:p>
            <a:r>
              <a:rPr lang="en-US" dirty="0"/>
              <a:t>Please send all questions to:</a:t>
            </a:r>
          </a:p>
          <a:p>
            <a:r>
              <a:rPr lang="en-US" dirty="0"/>
              <a:t>gehad@example.com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>
            <a:extLst>
              <a:ext uri="{FF2B5EF4-FFF2-40B4-BE49-F238E27FC236}">
                <a16:creationId xmlns:a16="http://schemas.microsoft.com/office/drawing/2014/main" id="{56D37A59-484E-5247-44F6-C9D2F22635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Goals of Cryptography</a:t>
            </a:r>
          </a:p>
        </p:txBody>
      </p:sp>
      <p:sp>
        <p:nvSpPr>
          <p:cNvPr id="17414" name="Rectangle 3">
            <a:extLst>
              <a:ext uri="{FF2B5EF4-FFF2-40B4-BE49-F238E27FC236}">
                <a16:creationId xmlns:a16="http://schemas.microsoft.com/office/drawing/2014/main" id="{E9431F83-E10E-51DD-586E-242C3FB0CEEE}"/>
              </a:ext>
            </a:extLst>
          </p:cNvPr>
          <p:cNvSpPr>
            <a:spLocks noGrp="1" noChangeArrowheads="1"/>
          </p:cNvSpPr>
          <p:nvPr>
            <p:ph sz="quarter" idx="17"/>
          </p:nvPr>
        </p:nvSpPr>
        <p:spPr/>
        <p:txBody>
          <a:bodyPr/>
          <a:lstStyle/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The most fundamental problem cryptography addresses: ensure security of communication over insecure medium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What does secure communication mean?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/>
              <a:t>confidentiality (secrecy)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only the intended recipient can see the communication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/>
              <a:t>integrity (authenticity)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the communication is generated by the alleged sender</a:t>
            </a:r>
          </a:p>
          <a:p>
            <a:pPr marL="274320" indent="-274320" eaLnBrk="1" hangingPunct="1">
              <a:lnSpc>
                <a:spcPct val="9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altLang="en-US" dirty="0"/>
              <a:t>What does insecure medium mean?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Two basic possibilities: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Passive attacker: the adversary can eavesdrop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Active attacker: the adversary has full control over the communication channel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2EAB98-2DED-8112-F5EB-168A3B0E3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5184" y="6143180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501448-062A-D173-F8A7-E8168CC945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>
            <a:extLst>
              <a:ext uri="{FF2B5EF4-FFF2-40B4-BE49-F238E27FC236}">
                <a16:creationId xmlns:a16="http://schemas.microsoft.com/office/drawing/2014/main" id="{29FD70F9-449D-617B-3E88-2364A08C612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5911354" cy="151831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Approaches to Secure Communication</a:t>
            </a:r>
          </a:p>
        </p:txBody>
      </p:sp>
      <p:sp>
        <p:nvSpPr>
          <p:cNvPr id="18438" name="Rectangle 3">
            <a:extLst>
              <a:ext uri="{FF2B5EF4-FFF2-40B4-BE49-F238E27FC236}">
                <a16:creationId xmlns:a16="http://schemas.microsoft.com/office/drawing/2014/main" id="{DC53A6E9-7248-D69C-433E-C499E584C193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421576"/>
            <a:ext cx="8408747" cy="316314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Steganography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“covered writing”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hides the existence of a message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depends on secrecy of method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Cryptography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“hidden writing”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hide the meaning of a message</a:t>
            </a:r>
          </a:p>
          <a:p>
            <a:pPr lvl="2">
              <a:buFont typeface="Century Gothic" panose="020B0502020202020204" pitchFamily="34" charset="0"/>
              <a:buChar char="―"/>
            </a:pPr>
            <a:r>
              <a:rPr lang="en-US" altLang="en-US" sz="1400" dirty="0"/>
              <a:t>depends on secrecy of a short key, not method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D0D1A2-2D77-36AE-E34A-F9C5199E5C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C8274-3D39-DEAD-C3CF-8D11A4E680A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>
            <a:extLst>
              <a:ext uri="{FF2B5EF4-FFF2-40B4-BE49-F238E27FC236}">
                <a16:creationId xmlns:a16="http://schemas.microsoft.com/office/drawing/2014/main" id="{D693ED48-D3B3-A8E4-3627-DE7D74272B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Basic Terminology for Encryption</a:t>
            </a:r>
          </a:p>
        </p:txBody>
      </p:sp>
      <p:sp>
        <p:nvSpPr>
          <p:cNvPr id="19462" name="Rectangle 3">
            <a:extLst>
              <a:ext uri="{FF2B5EF4-FFF2-40B4-BE49-F238E27FC236}">
                <a16:creationId xmlns:a16="http://schemas.microsoft.com/office/drawing/2014/main" id="{1482AF6A-CAA4-E02E-AAA6-6BCA9A0F16B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562109" y="2586966"/>
            <a:ext cx="10226767" cy="285624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dirty="0"/>
              <a:t>Plaintext		original message</a:t>
            </a:r>
          </a:p>
          <a:p>
            <a:pPr eaLnBrk="1" hangingPunct="1"/>
            <a:r>
              <a:rPr lang="en-US" altLang="en-US" dirty="0"/>
              <a:t>Ciphertext	transformed message</a:t>
            </a:r>
          </a:p>
          <a:p>
            <a:pPr eaLnBrk="1" hangingPunct="1"/>
            <a:r>
              <a:rPr lang="en-US" altLang="en-US" dirty="0"/>
              <a:t>Key		secret used in transformation</a:t>
            </a:r>
          </a:p>
          <a:p>
            <a:pPr eaLnBrk="1" hangingPunct="1"/>
            <a:r>
              <a:rPr lang="en-US" altLang="en-US" dirty="0"/>
              <a:t>Encryption</a:t>
            </a:r>
          </a:p>
          <a:p>
            <a:pPr eaLnBrk="1" hangingPunct="1"/>
            <a:r>
              <a:rPr lang="en-US" altLang="en-US" dirty="0"/>
              <a:t>Decryption</a:t>
            </a:r>
          </a:p>
          <a:p>
            <a:pPr eaLnBrk="1" hangingPunct="1"/>
            <a:r>
              <a:rPr lang="en-US" altLang="en-US" dirty="0"/>
              <a:t>Cipher		algorithm for encryption/decryption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6225AE-D39C-315B-F157-AAF3C1345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62C874-73CB-4E95-57B3-2DE4187C927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B24DDB6F-B05B-9B78-3A66-31B7346B4B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71717" y="1209368"/>
            <a:ext cx="4786877" cy="877117"/>
          </a:xfrm>
        </p:spPr>
        <p:txBody>
          <a:bodyPr/>
          <a:lstStyle/>
          <a:p>
            <a:pPr eaLnBrk="1" hangingPunct="1"/>
            <a:r>
              <a:rPr lang="en-US" altLang="en-US" dirty="0"/>
              <a:t>Shift Cipher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03F64-A2F6-FAD6-56BD-D5E3A90908B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71717" y="2296243"/>
            <a:ext cx="5296584" cy="364495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The Key Space: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[0 .. 25]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Encryption given a key K: 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each letter in the plaintext P is replaced with the </a:t>
            </a:r>
            <a:r>
              <a:rPr lang="en-US" altLang="en-US" dirty="0" err="1">
                <a:cs typeface="Arial" panose="020B0604020202020204" pitchFamily="34" charset="0"/>
              </a:rPr>
              <a:t>K’th</a:t>
            </a:r>
            <a:r>
              <a:rPr lang="en-US" altLang="en-US" dirty="0">
                <a:cs typeface="Arial" panose="020B0604020202020204" pitchFamily="34" charset="0"/>
              </a:rPr>
              <a:t> letter following corresponding number (shift right)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Decryption given K:</a:t>
            </a:r>
          </a:p>
          <a:p>
            <a:pPr marL="749808"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dirty="0">
                <a:cs typeface="Arial" panose="020B0604020202020204" pitchFamily="34" charset="0"/>
              </a:rPr>
              <a:t>shift left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endParaRPr lang="en-US" altLang="en-US" sz="2400" dirty="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chemeClr val="accent6"/>
                </a:solidFill>
                <a:cs typeface="Arial" panose="020B0604020202020204" pitchFamily="34" charset="0"/>
              </a:rPr>
              <a:t>History: K = 3, Caesar’s cipher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3469B7-4B5E-EB36-BCF5-0EFB51CD1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3658" y="5941194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DD4FF5-7087-AA0E-DF0B-0F9B1337B9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>
            <a:extLst>
              <a:ext uri="{FF2B5EF4-FFF2-40B4-BE49-F238E27FC236}">
                <a16:creationId xmlns:a16="http://schemas.microsoft.com/office/drawing/2014/main" id="{FB7B78E3-7173-4A05-01A4-69494F7CBF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Shift Cipher: Cryptanalysis</a:t>
            </a:r>
          </a:p>
        </p:txBody>
      </p:sp>
      <p:sp>
        <p:nvSpPr>
          <p:cNvPr id="21510" name="Rectangle 3">
            <a:extLst>
              <a:ext uri="{FF2B5EF4-FFF2-40B4-BE49-F238E27FC236}">
                <a16:creationId xmlns:a16="http://schemas.microsoft.com/office/drawing/2014/main" id="{F8E5C2F8-71A2-2DE1-D2E3-CE83ABAF1C07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556388"/>
            <a:ext cx="5065183" cy="336209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1500" dirty="0">
                <a:solidFill>
                  <a:srgbClr val="FF0000"/>
                </a:solidFill>
                <a:cs typeface="Arial" panose="020B0604020202020204" pitchFamily="34" charset="0"/>
              </a:rPr>
              <a:t>Can an attacker find K? 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YES: by a </a:t>
            </a:r>
            <a:r>
              <a:rPr lang="en-US" altLang="en-US" sz="1500" dirty="0" err="1">
                <a:cs typeface="Arial" panose="020B0604020202020204" pitchFamily="34" charset="0"/>
              </a:rPr>
              <a:t>bruteforce</a:t>
            </a:r>
            <a:r>
              <a:rPr lang="en-US" altLang="en-US" sz="1500" dirty="0">
                <a:cs typeface="Arial" panose="020B0604020202020204" pitchFamily="34" charset="0"/>
              </a:rPr>
              <a:t> attack through exhaustive key search.</a:t>
            </a:r>
          </a:p>
          <a:p>
            <a:pPr lvl="4"/>
            <a:r>
              <a:rPr lang="en-US" altLang="en-US" sz="1500" dirty="0">
                <a:cs typeface="Arial" panose="020B0604020202020204" pitchFamily="34" charset="0"/>
              </a:rPr>
              <a:t>key space is small (&lt;= 26 possible keys).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solidFill>
                  <a:srgbClr val="FF0000"/>
                </a:solidFill>
                <a:cs typeface="Arial" panose="020B0604020202020204" pitchFamily="34" charset="0"/>
              </a:rPr>
              <a:t>How much ciphertext is needed? </a:t>
            </a:r>
          </a:p>
          <a:p>
            <a:pPr eaLnBrk="1" hangingPunct="1"/>
            <a:endParaRPr lang="en-US" altLang="en-US" sz="1500" dirty="0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1500" dirty="0">
                <a:cs typeface="Arial" panose="020B0604020202020204" pitchFamily="34" charset="0"/>
              </a:rPr>
              <a:t>Lessons: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Key space needs to be large enough.</a:t>
            </a:r>
          </a:p>
          <a:p>
            <a:pPr lvl="1" eaLnBrk="1" hangingPunct="1">
              <a:buFont typeface="Century Gothic" panose="020B0502020202020204" pitchFamily="34" charset="0"/>
              <a:buChar char="―"/>
            </a:pPr>
            <a:r>
              <a:rPr lang="en-US" altLang="en-US" sz="1500" dirty="0">
                <a:cs typeface="Arial" panose="020B0604020202020204" pitchFamily="34" charset="0"/>
              </a:rPr>
              <a:t>Exhaustive key search can be effective.</a:t>
            </a:r>
          </a:p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2400" dirty="0">
                <a:cs typeface="Arial" panose="020B0604020202020204" pitchFamily="34" charset="0"/>
              </a:rPr>
              <a:t>   </a:t>
            </a:r>
            <a:endParaRPr lang="en-US" altLang="en-US" sz="2400" dirty="0">
              <a:solidFill>
                <a:srgbClr val="0099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2C6BF2-8A04-6DEB-689D-B6944F71B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CFC764-F604-1AB0-0E02-05C64B48AAF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>
            <a:extLst>
              <a:ext uri="{FF2B5EF4-FFF2-40B4-BE49-F238E27FC236}">
                <a16:creationId xmlns:a16="http://schemas.microsoft.com/office/drawing/2014/main" id="{3DB2A313-0E19-4779-1484-50ED8EF0C74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91380" y="174880"/>
            <a:ext cx="4786877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Mono-alphabetic Substitution Cipher </a:t>
            </a:r>
          </a:p>
        </p:txBody>
      </p:sp>
      <p:sp>
        <p:nvSpPr>
          <p:cNvPr id="22534" name="Rectangle 3">
            <a:extLst>
              <a:ext uri="{FF2B5EF4-FFF2-40B4-BE49-F238E27FC236}">
                <a16:creationId xmlns:a16="http://schemas.microsoft.com/office/drawing/2014/main" id="{4928272B-8494-7A67-420E-1E602624583E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091380" y="1890504"/>
            <a:ext cx="6164826" cy="4255321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The key space: all permutations of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 = {A, B, C, …, Z}</a:t>
            </a: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Encryption given a key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en-US" dirty="0">
                <a:cs typeface="Arial" panose="020B0604020202020204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sz="1400" dirty="0">
                <a:cs typeface="Arial" panose="020B0604020202020204" pitchFamily="34" charset="0"/>
              </a:rPr>
              <a:t>each letter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X</a:t>
            </a:r>
            <a:r>
              <a:rPr lang="en-US" altLang="en-US" sz="1400" dirty="0">
                <a:cs typeface="Arial" panose="020B0604020202020204" pitchFamily="34" charset="0"/>
              </a:rPr>
              <a:t> in the plaintext P is replaced with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(X)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anose="020B0604020202020204" pitchFamily="34" charset="0"/>
              </a:rPr>
              <a:t>Decryption given a key </a:t>
            </a: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en-US" dirty="0">
                <a:cs typeface="Arial" panose="020B0604020202020204" pitchFamily="34" charset="0"/>
              </a:rPr>
              <a:t>: </a:t>
            </a:r>
          </a:p>
          <a:p>
            <a:pPr lvl="1" eaLnBrk="1" hangingPunct="1">
              <a:lnSpc>
                <a:spcPct val="90000"/>
              </a:lnSpc>
              <a:buFont typeface="Century Gothic" panose="020B0502020202020204" pitchFamily="34" charset="0"/>
              <a:buChar char="―"/>
            </a:pPr>
            <a:r>
              <a:rPr lang="en-US" altLang="en-US" sz="1400" dirty="0">
                <a:cs typeface="Arial" panose="020B0604020202020204" pitchFamily="34" charset="0"/>
              </a:rPr>
              <a:t>each letter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Y</a:t>
            </a:r>
            <a:r>
              <a:rPr lang="en-US" altLang="en-US" sz="1400" dirty="0">
                <a:cs typeface="Arial" panose="020B0604020202020204" pitchFamily="34" charset="0"/>
              </a:rPr>
              <a:t> in the </a:t>
            </a:r>
            <a:r>
              <a:rPr lang="en-US" altLang="en-US" sz="1400" dirty="0" err="1">
                <a:cs typeface="Arial" panose="020B0604020202020204" pitchFamily="34" charset="0"/>
              </a:rPr>
              <a:t>cipherext</a:t>
            </a:r>
            <a:r>
              <a:rPr lang="en-US" altLang="en-US" sz="1400" dirty="0">
                <a:cs typeface="Arial" panose="020B0604020202020204" pitchFamily="34" charset="0"/>
              </a:rPr>
              <a:t> P is replaced with 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-1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(Y)</a:t>
            </a:r>
            <a:endParaRPr lang="en-US" altLang="en-US" sz="1400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Example: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   A B C D E F G H I J K L M N O P Q R S T U V W X Y Z</a:t>
            </a: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= </a:t>
            </a: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</a:rPr>
              <a:t>B A D C Z H W Y G O Q X S V T R N M L K J I P F E U</a:t>
            </a:r>
            <a:r>
              <a:rPr lang="en-US" altLang="en-US" dirty="0">
                <a:latin typeface="Courier New" panose="02070309020205020404" pitchFamily="49" charset="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endParaRPr lang="en-US" altLang="en-US" dirty="0">
              <a:latin typeface="Courier New" panose="02070309020205020404" pitchFamily="49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en-US" altLang="en-US" dirty="0">
                <a:solidFill>
                  <a:srgbClr val="6600CC"/>
                </a:solidFill>
              </a:rPr>
              <a:t>BECAUSE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/>
              <a:t>  </a:t>
            </a:r>
            <a:r>
              <a:rPr lang="en-US" altLang="en-US" dirty="0">
                <a:solidFill>
                  <a:srgbClr val="CC0000"/>
                </a:solidFill>
              </a:rPr>
              <a:t>AZDBJSZ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D72E05-32EA-3B49-CA27-41DA7561F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032" y="5839825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0673CF-FE16-DED3-2FB9-E971FE8892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>
            <a:extLst>
              <a:ext uri="{FF2B5EF4-FFF2-40B4-BE49-F238E27FC236}">
                <a16:creationId xmlns:a16="http://schemas.microsoft.com/office/drawing/2014/main" id="{C2368495-C81B-E3CE-092C-D107F9464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33343" y="711430"/>
            <a:ext cx="7002734" cy="1518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Strength of the Mono-alphabetic Substitution Cipher</a:t>
            </a:r>
          </a:p>
        </p:txBody>
      </p:sp>
      <p:sp>
        <p:nvSpPr>
          <p:cNvPr id="23558" name="Rectangle 3">
            <a:extLst>
              <a:ext uri="{FF2B5EF4-FFF2-40B4-BE49-F238E27FC236}">
                <a16:creationId xmlns:a16="http://schemas.microsoft.com/office/drawing/2014/main" id="{CD06D43D-FC94-FF56-BD5D-60CFF69E215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>
          <a:xfrm>
            <a:off x="1433343" y="2361788"/>
            <a:ext cx="5475514" cy="3684514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Exhaustive search is difficult </a:t>
            </a:r>
          </a:p>
          <a:p>
            <a:pPr lvl="1" eaLnBrk="1" hangingPunct="1"/>
            <a:r>
              <a:rPr lang="en-US" altLang="en-US" sz="1400" dirty="0"/>
              <a:t>key space size is 26! </a:t>
            </a:r>
            <a:r>
              <a:rPr lang="en-US" altLang="en-US" sz="1400" dirty="0">
                <a:sym typeface="Symbol" panose="05050102010706020507" pitchFamily="18" charset="2"/>
              </a:rPr>
              <a:t> 4</a:t>
            </a:r>
            <a:r>
              <a:rPr lang="en-US" altLang="en-US" sz="1400" dirty="0">
                <a:cs typeface="Arial" panose="020B0604020202020204" pitchFamily="34" charset="0"/>
                <a:sym typeface="Symbol" panose="05050102010706020507" pitchFamily="18" charset="2"/>
              </a:rPr>
              <a:t>×10</a:t>
            </a:r>
            <a:r>
              <a:rPr lang="en-US" altLang="en-US" sz="1400" baseline="30000" dirty="0">
                <a:cs typeface="Arial" panose="020B0604020202020204" pitchFamily="34" charset="0"/>
                <a:sym typeface="Symbol" panose="05050102010706020507" pitchFamily="18" charset="2"/>
              </a:rPr>
              <a:t>26</a:t>
            </a:r>
            <a:r>
              <a:rPr lang="en-US" altLang="en-US" sz="1400" dirty="0">
                <a:sym typeface="Symbol" panose="05050102010706020507" pitchFamily="18" charset="2"/>
              </a:rPr>
              <a:t>  2</a:t>
            </a:r>
            <a:r>
              <a:rPr lang="en-US" altLang="en-US" sz="1400" baseline="30000" dirty="0">
                <a:sym typeface="Symbol" panose="05050102010706020507" pitchFamily="18" charset="2"/>
              </a:rPr>
              <a:t>88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Dominates the art of secret writing throughout the first millennium A.D.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cs typeface="Arial" panose="020B0604020202020204" pitchFamily="34" charset="0"/>
                <a:sym typeface="Symbol" panose="05050102010706020507" pitchFamily="18" charset="2"/>
              </a:rPr>
              <a:t>Thought to be unbreakable by many back then</a:t>
            </a:r>
          </a:p>
          <a:p>
            <a:pPr eaLnBrk="1" hangingPunct="1"/>
            <a:endParaRPr lang="en-US" altLang="en-US" dirty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  <a:cs typeface="Arial" panose="020B0604020202020204" pitchFamily="34" charset="0"/>
                <a:sym typeface="Symbol" panose="05050102010706020507" pitchFamily="18" charset="2"/>
              </a:rPr>
              <a:t>How to break it?</a:t>
            </a:r>
          </a:p>
          <a:p>
            <a:pPr eaLnBrk="1" hangingPunct="1"/>
            <a:endParaRPr lang="en-US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CD9011-0F27-D609-84D1-9B937C644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6757" y="6046302"/>
            <a:ext cx="1530000" cy="6120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ED3C5-A4C8-ABBF-8C16-7E388B45D8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BB42C3-98F0-4E09-AE96-62EE07CAC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9EAE05-2D90-4440-A098-2E114DBDB5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15CCAF-B227-4420-8A82-899C4EC33714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1925</Words>
  <Application>Microsoft Office PowerPoint</Application>
  <PresentationFormat>Widescreen</PresentationFormat>
  <Paragraphs>252</Paragraphs>
  <Slides>28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Book Antiqua</vt:lpstr>
      <vt:lpstr>Calibri</vt:lpstr>
      <vt:lpstr>Century Gothic</vt:lpstr>
      <vt:lpstr>Comic Sans MS</vt:lpstr>
      <vt:lpstr>Courier New</vt:lpstr>
      <vt:lpstr>Symbol</vt:lpstr>
      <vt:lpstr>Times</vt:lpstr>
      <vt:lpstr>Times New Roman</vt:lpstr>
      <vt:lpstr>Custom</vt:lpstr>
      <vt:lpstr>Chart</vt:lpstr>
      <vt:lpstr>DATA PROTECTION AND PRIVACY TECHNOLOGIES FOR ENERGY</vt:lpstr>
      <vt:lpstr>PowerPoint Presentation</vt:lpstr>
      <vt:lpstr>Goals of Cryptography</vt:lpstr>
      <vt:lpstr>Approaches to Secure Communication</vt:lpstr>
      <vt:lpstr>Basic Terminology for Encryption</vt:lpstr>
      <vt:lpstr>Shift Cipher </vt:lpstr>
      <vt:lpstr>Shift Cipher: Cryptanalysis</vt:lpstr>
      <vt:lpstr>Mono-alphabetic Substitution Cipher </vt:lpstr>
      <vt:lpstr>Strength of the Mono-alphabetic Substitution Cipher</vt:lpstr>
      <vt:lpstr>Cryptanalysis of Substitution Ciphers: Frequency Analysis</vt:lpstr>
      <vt:lpstr>Frequency of Letters in English</vt:lpstr>
      <vt:lpstr>How to Defeat Frequency Analysis?</vt:lpstr>
      <vt:lpstr>Towards the Polyalphabetic Substitution Ciphers</vt:lpstr>
      <vt:lpstr>The Vigenère Cipher </vt:lpstr>
      <vt:lpstr>Security of Vigenere Cipher </vt:lpstr>
      <vt:lpstr>Vigenere Cipher: Cryptanalysis</vt:lpstr>
      <vt:lpstr>Kasisky Test for Finding Key Length</vt:lpstr>
      <vt:lpstr>Example of the Kasisky Test</vt:lpstr>
      <vt:lpstr>One-Time Pad</vt:lpstr>
      <vt:lpstr>One-Time Pad</vt:lpstr>
      <vt:lpstr>The Binary Version of One-Time Pad</vt:lpstr>
      <vt:lpstr>Bit Operators</vt:lpstr>
      <vt:lpstr>Key Randomness in One-Time Pad</vt:lpstr>
      <vt:lpstr>Usage of One-Time Pad</vt:lpstr>
      <vt:lpstr>Usage of One-Time Pad</vt:lpstr>
      <vt:lpstr>Adversarial Models for Ciphers</vt:lpstr>
      <vt:lpstr>The Open Design Security Principle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CyberSecPro Training Presentation Template</dc:title>
  <dc:subject>CyberSecPro Modules</dc:subject>
  <dc:creator/>
  <cp:lastModifiedBy/>
  <cp:revision>1</cp:revision>
  <dcterms:created xsi:type="dcterms:W3CDTF">2023-07-18T15:28:54Z</dcterms:created>
  <dcterms:modified xsi:type="dcterms:W3CDTF">2024-04-29T18:21:58Z</dcterms:modified>
  <cp:version>Ver-1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