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93" r:id="rId1"/>
  </p:sldMasterIdLst>
  <p:notesMasterIdLst>
    <p:notesMasterId r:id="rId22"/>
  </p:notesMasterIdLst>
  <p:sldIdLst>
    <p:sldId id="37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8" r:id="rId13"/>
    <p:sldId id="275" r:id="rId14"/>
    <p:sldId id="276" r:id="rId15"/>
    <p:sldId id="277" r:id="rId16"/>
    <p:sldId id="281" r:id="rId17"/>
    <p:sldId id="278" r:id="rId18"/>
    <p:sldId id="279" r:id="rId19"/>
    <p:sldId id="280" r:id="rId20"/>
    <p:sldId id="387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288" autoAdjust="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F2A7F6-7B25-4F63-87CC-AF0C51C64269}" type="doc">
      <dgm:prSet loTypeId="urn:microsoft.com/office/officeart/2005/8/layout/gear1" loCatId="process" qsTypeId="urn:microsoft.com/office/officeart/2005/8/quickstyle/3d1" qsCatId="3D" csTypeId="urn:microsoft.com/office/officeart/2005/8/colors/colorful4" csCatId="colorful" phldr="1"/>
      <dgm:spPr/>
    </dgm:pt>
    <dgm:pt modelId="{FF218699-AE52-4A43-B5B8-5F5EEE518D1F}">
      <dgm:prSet phldrT="[Text]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dirty="0"/>
            <a:t>Confidentiality</a:t>
          </a:r>
        </a:p>
      </dgm:t>
    </dgm:pt>
    <dgm:pt modelId="{376C90D0-E6E5-449A-9293-D24F3E3E5D7C}" type="parTrans" cxnId="{1A74D114-93C8-4AE6-8642-5004B1723F47}">
      <dgm:prSet/>
      <dgm:spPr/>
      <dgm:t>
        <a:bodyPr/>
        <a:lstStyle/>
        <a:p>
          <a:endParaRPr lang="en-US"/>
        </a:p>
      </dgm:t>
    </dgm:pt>
    <dgm:pt modelId="{07FDA403-410D-45A7-801E-1EA5655683C2}" type="sibTrans" cxnId="{1A74D114-93C8-4AE6-8642-5004B1723F47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n-US"/>
        </a:p>
      </dgm:t>
    </dgm:pt>
    <dgm:pt modelId="{01504280-AFBB-4F15-B4D3-381652E67B7E}">
      <dgm:prSet phldrT="[Text]"/>
      <dgm:spPr/>
      <dgm:t>
        <a:bodyPr/>
        <a:lstStyle/>
        <a:p>
          <a:r>
            <a:rPr lang="en-US" dirty="0"/>
            <a:t>Integrity</a:t>
          </a:r>
        </a:p>
      </dgm:t>
    </dgm:pt>
    <dgm:pt modelId="{9A554AE7-3D7C-40D6-A335-54C2EBFCF445}" type="parTrans" cxnId="{6BEB9FE2-FB43-411C-A30F-830A75D34252}">
      <dgm:prSet/>
      <dgm:spPr/>
      <dgm:t>
        <a:bodyPr/>
        <a:lstStyle/>
        <a:p>
          <a:endParaRPr lang="en-US"/>
        </a:p>
      </dgm:t>
    </dgm:pt>
    <dgm:pt modelId="{F11D12A4-E453-48EF-96E0-B9623C242F35}" type="sibTrans" cxnId="{6BEB9FE2-FB43-411C-A30F-830A75D34252}">
      <dgm:prSet/>
      <dgm:spPr/>
      <dgm:t>
        <a:bodyPr/>
        <a:lstStyle/>
        <a:p>
          <a:endParaRPr lang="en-US"/>
        </a:p>
      </dgm:t>
    </dgm:pt>
    <dgm:pt modelId="{8F373DF2-4B60-4806-B97C-A979CCF5487B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dirty="0"/>
            <a:t>Availability</a:t>
          </a:r>
        </a:p>
      </dgm:t>
    </dgm:pt>
    <dgm:pt modelId="{621B2089-B91A-4576-A52E-9E0FF24CDCAA}" type="parTrans" cxnId="{9BBAF974-6F43-4848-ACAC-7EDBF4CFE8F5}">
      <dgm:prSet/>
      <dgm:spPr/>
      <dgm:t>
        <a:bodyPr/>
        <a:lstStyle/>
        <a:p>
          <a:endParaRPr lang="en-US"/>
        </a:p>
      </dgm:t>
    </dgm:pt>
    <dgm:pt modelId="{D6B66FAE-C5BF-46B2-9171-46F21A38D970}" type="sibTrans" cxnId="{9BBAF974-6F43-4848-ACAC-7EDBF4CFE8F5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endParaRPr lang="en-US"/>
        </a:p>
      </dgm:t>
    </dgm:pt>
    <dgm:pt modelId="{EA6B67C3-E422-418F-9E92-684E26FC253F}" type="pres">
      <dgm:prSet presAssocID="{AAF2A7F6-7B25-4F63-87CC-AF0C51C64269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C3933886-3DCA-4FCA-8083-D9BD4416F08D}" type="pres">
      <dgm:prSet presAssocID="{FF218699-AE52-4A43-B5B8-5F5EEE518D1F}" presName="gear1" presStyleLbl="node1" presStyleIdx="0" presStyleCnt="3" custScaleX="90917" custScaleY="89753" custLinFactNeighborX="26146" custLinFactNeighborY="-11045">
        <dgm:presLayoutVars>
          <dgm:chMax val="1"/>
          <dgm:bulletEnabled val="1"/>
        </dgm:presLayoutVars>
      </dgm:prSet>
      <dgm:spPr/>
    </dgm:pt>
    <dgm:pt modelId="{E3BAED85-B395-4C84-A8C1-B3081EC62F99}" type="pres">
      <dgm:prSet presAssocID="{FF218699-AE52-4A43-B5B8-5F5EEE518D1F}" presName="gear1srcNode" presStyleLbl="node1" presStyleIdx="0" presStyleCnt="3"/>
      <dgm:spPr/>
    </dgm:pt>
    <dgm:pt modelId="{ABD6E0C6-6730-45EA-ACF7-A853415538E7}" type="pres">
      <dgm:prSet presAssocID="{FF218699-AE52-4A43-B5B8-5F5EEE518D1F}" presName="gear1dstNode" presStyleLbl="node1" presStyleIdx="0" presStyleCnt="3"/>
      <dgm:spPr/>
    </dgm:pt>
    <dgm:pt modelId="{A0A9CC6F-4516-4839-BFC1-62668AFCCF22}" type="pres">
      <dgm:prSet presAssocID="{01504280-AFBB-4F15-B4D3-381652E67B7E}" presName="gear2" presStyleLbl="node1" presStyleIdx="1" presStyleCnt="3" custAng="20078369" custScaleX="128831" custScaleY="124230" custLinFactNeighborX="17948" custLinFactNeighborY="43069">
        <dgm:presLayoutVars>
          <dgm:chMax val="1"/>
          <dgm:bulletEnabled val="1"/>
        </dgm:presLayoutVars>
      </dgm:prSet>
      <dgm:spPr/>
    </dgm:pt>
    <dgm:pt modelId="{CDC9B562-9A22-4937-8EE6-3D5750BAF14E}" type="pres">
      <dgm:prSet presAssocID="{01504280-AFBB-4F15-B4D3-381652E67B7E}" presName="gear2srcNode" presStyleLbl="node1" presStyleIdx="1" presStyleCnt="3"/>
      <dgm:spPr/>
    </dgm:pt>
    <dgm:pt modelId="{6189222A-BFFF-44A9-AE64-566ACA9C81CB}" type="pres">
      <dgm:prSet presAssocID="{01504280-AFBB-4F15-B4D3-381652E67B7E}" presName="gear2dstNode" presStyleLbl="node1" presStyleIdx="1" presStyleCnt="3"/>
      <dgm:spPr/>
    </dgm:pt>
    <dgm:pt modelId="{91A5E40E-C86B-416C-97C8-F24DDCA30423}" type="pres">
      <dgm:prSet presAssocID="{8F373DF2-4B60-4806-B97C-A979CCF5487B}" presName="gear3" presStyleLbl="node1" presStyleIdx="2" presStyleCnt="3" custScaleX="128847" custScaleY="132298" custLinFactNeighborX="368" custLinFactNeighborY="8795"/>
      <dgm:spPr/>
    </dgm:pt>
    <dgm:pt modelId="{86CF45A0-AA42-4607-BA05-16E446DA3447}" type="pres">
      <dgm:prSet presAssocID="{8F373DF2-4B60-4806-B97C-A979CCF5487B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0519C5C2-B551-47C9-B258-C4FE5E743C69}" type="pres">
      <dgm:prSet presAssocID="{8F373DF2-4B60-4806-B97C-A979CCF5487B}" presName="gear3srcNode" presStyleLbl="node1" presStyleIdx="2" presStyleCnt="3"/>
      <dgm:spPr/>
    </dgm:pt>
    <dgm:pt modelId="{EB8A5FCD-D230-425F-9BAE-0F5BB6D1DD02}" type="pres">
      <dgm:prSet presAssocID="{8F373DF2-4B60-4806-B97C-A979CCF5487B}" presName="gear3dstNode" presStyleLbl="node1" presStyleIdx="2" presStyleCnt="3"/>
      <dgm:spPr/>
    </dgm:pt>
    <dgm:pt modelId="{B947D5D0-1D12-4BB8-865F-1E06854EAA16}" type="pres">
      <dgm:prSet presAssocID="{07FDA403-410D-45A7-801E-1EA5655683C2}" presName="connector1" presStyleLbl="sibTrans2D1" presStyleIdx="0" presStyleCnt="3" custScaleX="57432" custScaleY="61144" custLinFactNeighborX="33348" custLinFactNeighborY="-18612"/>
      <dgm:spPr/>
    </dgm:pt>
    <dgm:pt modelId="{EC61BA83-FF2F-4524-8493-F46B64F1C983}" type="pres">
      <dgm:prSet presAssocID="{F11D12A4-E453-48EF-96E0-B9623C242F35}" presName="connector2" presStyleLbl="sibTrans2D1" presStyleIdx="1" presStyleCnt="3" custScaleX="88162" custLinFactNeighborX="-7246" custLinFactNeighborY="46826"/>
      <dgm:spPr/>
    </dgm:pt>
    <dgm:pt modelId="{9360149A-BC21-4191-8008-BA9425159972}" type="pres">
      <dgm:prSet presAssocID="{D6B66FAE-C5BF-46B2-9171-46F21A38D970}" presName="connector3" presStyleLbl="sibTrans2D1" presStyleIdx="2" presStyleCnt="3" custLinFactNeighborX="-9683" custLinFactNeighborY="8788"/>
      <dgm:spPr/>
    </dgm:pt>
  </dgm:ptLst>
  <dgm:cxnLst>
    <dgm:cxn modelId="{269A2203-3D28-4F8B-B0B1-C27452830040}" type="presOf" srcId="{07FDA403-410D-45A7-801E-1EA5655683C2}" destId="{B947D5D0-1D12-4BB8-865F-1E06854EAA16}" srcOrd="0" destOrd="0" presId="urn:microsoft.com/office/officeart/2005/8/layout/gear1"/>
    <dgm:cxn modelId="{7ABFE104-0C48-4A9B-8B0C-A0D041942811}" type="presOf" srcId="{D6B66FAE-C5BF-46B2-9171-46F21A38D970}" destId="{9360149A-BC21-4191-8008-BA9425159972}" srcOrd="0" destOrd="0" presId="urn:microsoft.com/office/officeart/2005/8/layout/gear1"/>
    <dgm:cxn modelId="{1A74D114-93C8-4AE6-8642-5004B1723F47}" srcId="{AAF2A7F6-7B25-4F63-87CC-AF0C51C64269}" destId="{FF218699-AE52-4A43-B5B8-5F5EEE518D1F}" srcOrd="0" destOrd="0" parTransId="{376C90D0-E6E5-449A-9293-D24F3E3E5D7C}" sibTransId="{07FDA403-410D-45A7-801E-1EA5655683C2}"/>
    <dgm:cxn modelId="{0A7B753C-29B8-4AC1-AF2D-55B289951709}" type="presOf" srcId="{01504280-AFBB-4F15-B4D3-381652E67B7E}" destId="{CDC9B562-9A22-4937-8EE6-3D5750BAF14E}" srcOrd="1" destOrd="0" presId="urn:microsoft.com/office/officeart/2005/8/layout/gear1"/>
    <dgm:cxn modelId="{858B913D-C25A-43ED-B048-64BA2ECBFD66}" type="presOf" srcId="{F11D12A4-E453-48EF-96E0-B9623C242F35}" destId="{EC61BA83-FF2F-4524-8493-F46B64F1C983}" srcOrd="0" destOrd="0" presId="urn:microsoft.com/office/officeart/2005/8/layout/gear1"/>
    <dgm:cxn modelId="{287C773E-6252-4884-BED2-CA8656C4A11A}" type="presOf" srcId="{FF218699-AE52-4A43-B5B8-5F5EEE518D1F}" destId="{E3BAED85-B395-4C84-A8C1-B3081EC62F99}" srcOrd="1" destOrd="0" presId="urn:microsoft.com/office/officeart/2005/8/layout/gear1"/>
    <dgm:cxn modelId="{9E77535D-F812-49F6-B918-6004F06F95B6}" type="presOf" srcId="{01504280-AFBB-4F15-B4D3-381652E67B7E}" destId="{A0A9CC6F-4516-4839-BFC1-62668AFCCF22}" srcOrd="0" destOrd="0" presId="urn:microsoft.com/office/officeart/2005/8/layout/gear1"/>
    <dgm:cxn modelId="{02875041-C3E6-468F-BF5E-587ABA573298}" type="presOf" srcId="{AAF2A7F6-7B25-4F63-87CC-AF0C51C64269}" destId="{EA6B67C3-E422-418F-9E92-684E26FC253F}" srcOrd="0" destOrd="0" presId="urn:microsoft.com/office/officeart/2005/8/layout/gear1"/>
    <dgm:cxn modelId="{9BBAF974-6F43-4848-ACAC-7EDBF4CFE8F5}" srcId="{AAF2A7F6-7B25-4F63-87CC-AF0C51C64269}" destId="{8F373DF2-4B60-4806-B97C-A979CCF5487B}" srcOrd="2" destOrd="0" parTransId="{621B2089-B91A-4576-A52E-9E0FF24CDCAA}" sibTransId="{D6B66FAE-C5BF-46B2-9171-46F21A38D970}"/>
    <dgm:cxn modelId="{B5224B77-D580-4681-AB7F-0B59EEAC20A7}" type="presOf" srcId="{8F373DF2-4B60-4806-B97C-A979CCF5487B}" destId="{86CF45A0-AA42-4607-BA05-16E446DA3447}" srcOrd="1" destOrd="0" presId="urn:microsoft.com/office/officeart/2005/8/layout/gear1"/>
    <dgm:cxn modelId="{0BE0D878-4490-4169-8C33-6C897B56AC2D}" type="presOf" srcId="{FF218699-AE52-4A43-B5B8-5F5EEE518D1F}" destId="{C3933886-3DCA-4FCA-8083-D9BD4416F08D}" srcOrd="0" destOrd="0" presId="urn:microsoft.com/office/officeart/2005/8/layout/gear1"/>
    <dgm:cxn modelId="{86AEBF89-692C-4E2F-AE26-0993DA71561A}" type="presOf" srcId="{01504280-AFBB-4F15-B4D3-381652E67B7E}" destId="{6189222A-BFFF-44A9-AE64-566ACA9C81CB}" srcOrd="2" destOrd="0" presId="urn:microsoft.com/office/officeart/2005/8/layout/gear1"/>
    <dgm:cxn modelId="{F1DDF78C-6348-4C12-9AA8-B7C2B603D61D}" type="presOf" srcId="{8F373DF2-4B60-4806-B97C-A979CCF5487B}" destId="{91A5E40E-C86B-416C-97C8-F24DDCA30423}" srcOrd="0" destOrd="0" presId="urn:microsoft.com/office/officeart/2005/8/layout/gear1"/>
    <dgm:cxn modelId="{5090E0B0-6609-4665-9E86-99A7AE633BC5}" type="presOf" srcId="{8F373DF2-4B60-4806-B97C-A979CCF5487B}" destId="{0519C5C2-B551-47C9-B258-C4FE5E743C69}" srcOrd="2" destOrd="0" presId="urn:microsoft.com/office/officeart/2005/8/layout/gear1"/>
    <dgm:cxn modelId="{9E5CBCDB-5D80-408A-BA9A-976B58111BB8}" type="presOf" srcId="{FF218699-AE52-4A43-B5B8-5F5EEE518D1F}" destId="{ABD6E0C6-6730-45EA-ACF7-A853415538E7}" srcOrd="2" destOrd="0" presId="urn:microsoft.com/office/officeart/2005/8/layout/gear1"/>
    <dgm:cxn modelId="{6BEB9FE2-FB43-411C-A30F-830A75D34252}" srcId="{AAF2A7F6-7B25-4F63-87CC-AF0C51C64269}" destId="{01504280-AFBB-4F15-B4D3-381652E67B7E}" srcOrd="1" destOrd="0" parTransId="{9A554AE7-3D7C-40D6-A335-54C2EBFCF445}" sibTransId="{F11D12A4-E453-48EF-96E0-B9623C242F35}"/>
    <dgm:cxn modelId="{C2501CFE-2A07-486C-95F1-D1DEAB60C197}" type="presOf" srcId="{8F373DF2-4B60-4806-B97C-A979CCF5487B}" destId="{EB8A5FCD-D230-425F-9BAE-0F5BB6D1DD02}" srcOrd="3" destOrd="0" presId="urn:microsoft.com/office/officeart/2005/8/layout/gear1"/>
    <dgm:cxn modelId="{ABCCB7F8-6699-4E03-8494-86B1EE21C1A6}" type="presParOf" srcId="{EA6B67C3-E422-418F-9E92-684E26FC253F}" destId="{C3933886-3DCA-4FCA-8083-D9BD4416F08D}" srcOrd="0" destOrd="0" presId="urn:microsoft.com/office/officeart/2005/8/layout/gear1"/>
    <dgm:cxn modelId="{F00C337D-50E4-44FB-A7E2-923E9127B938}" type="presParOf" srcId="{EA6B67C3-E422-418F-9E92-684E26FC253F}" destId="{E3BAED85-B395-4C84-A8C1-B3081EC62F99}" srcOrd="1" destOrd="0" presId="urn:microsoft.com/office/officeart/2005/8/layout/gear1"/>
    <dgm:cxn modelId="{41D4542E-8474-47F7-B5A1-8997D196C06C}" type="presParOf" srcId="{EA6B67C3-E422-418F-9E92-684E26FC253F}" destId="{ABD6E0C6-6730-45EA-ACF7-A853415538E7}" srcOrd="2" destOrd="0" presId="urn:microsoft.com/office/officeart/2005/8/layout/gear1"/>
    <dgm:cxn modelId="{730ACA26-6385-4FC5-8B73-2BAE9828A1D4}" type="presParOf" srcId="{EA6B67C3-E422-418F-9E92-684E26FC253F}" destId="{A0A9CC6F-4516-4839-BFC1-62668AFCCF22}" srcOrd="3" destOrd="0" presId="urn:microsoft.com/office/officeart/2005/8/layout/gear1"/>
    <dgm:cxn modelId="{1FC8739D-6189-450C-A499-2B1DB12E83CF}" type="presParOf" srcId="{EA6B67C3-E422-418F-9E92-684E26FC253F}" destId="{CDC9B562-9A22-4937-8EE6-3D5750BAF14E}" srcOrd="4" destOrd="0" presId="urn:microsoft.com/office/officeart/2005/8/layout/gear1"/>
    <dgm:cxn modelId="{DB2B7C9E-97C6-4BFC-BBDE-B3541B51B3D3}" type="presParOf" srcId="{EA6B67C3-E422-418F-9E92-684E26FC253F}" destId="{6189222A-BFFF-44A9-AE64-566ACA9C81CB}" srcOrd="5" destOrd="0" presId="urn:microsoft.com/office/officeart/2005/8/layout/gear1"/>
    <dgm:cxn modelId="{05BDBCD7-7395-4DC7-87D5-2876622BA980}" type="presParOf" srcId="{EA6B67C3-E422-418F-9E92-684E26FC253F}" destId="{91A5E40E-C86B-416C-97C8-F24DDCA30423}" srcOrd="6" destOrd="0" presId="urn:microsoft.com/office/officeart/2005/8/layout/gear1"/>
    <dgm:cxn modelId="{EDFCCDAF-2303-4A87-AC71-60D9AA3B9273}" type="presParOf" srcId="{EA6B67C3-E422-418F-9E92-684E26FC253F}" destId="{86CF45A0-AA42-4607-BA05-16E446DA3447}" srcOrd="7" destOrd="0" presId="urn:microsoft.com/office/officeart/2005/8/layout/gear1"/>
    <dgm:cxn modelId="{6DE81B7C-EA7D-44BD-86B0-7DF4546B3FD1}" type="presParOf" srcId="{EA6B67C3-E422-418F-9E92-684E26FC253F}" destId="{0519C5C2-B551-47C9-B258-C4FE5E743C69}" srcOrd="8" destOrd="0" presId="urn:microsoft.com/office/officeart/2005/8/layout/gear1"/>
    <dgm:cxn modelId="{DADF51D2-E423-4853-9C16-E8AE3D96FB69}" type="presParOf" srcId="{EA6B67C3-E422-418F-9E92-684E26FC253F}" destId="{EB8A5FCD-D230-425F-9BAE-0F5BB6D1DD02}" srcOrd="9" destOrd="0" presId="urn:microsoft.com/office/officeart/2005/8/layout/gear1"/>
    <dgm:cxn modelId="{4CA34EE7-5B4A-4BD1-88DB-45BD610E0157}" type="presParOf" srcId="{EA6B67C3-E422-418F-9E92-684E26FC253F}" destId="{B947D5D0-1D12-4BB8-865F-1E06854EAA16}" srcOrd="10" destOrd="0" presId="urn:microsoft.com/office/officeart/2005/8/layout/gear1"/>
    <dgm:cxn modelId="{97E8044C-D97F-4F14-BEAE-7407433906B9}" type="presParOf" srcId="{EA6B67C3-E422-418F-9E92-684E26FC253F}" destId="{EC61BA83-FF2F-4524-8493-F46B64F1C983}" srcOrd="11" destOrd="0" presId="urn:microsoft.com/office/officeart/2005/8/layout/gear1"/>
    <dgm:cxn modelId="{CE65874F-10E0-46D9-A053-2624E863DCD5}" type="presParOf" srcId="{EA6B67C3-E422-418F-9E92-684E26FC253F}" destId="{9360149A-BC21-4191-8008-BA9425159972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26C206-76F1-48C6-9CC6-576D39D8DEB8}" type="doc">
      <dgm:prSet loTypeId="urn:microsoft.com/office/officeart/2005/8/layout/lProcess1" loCatId="process" qsTypeId="urn:microsoft.com/office/officeart/2005/8/quickstyle/3d1" qsCatId="3D" csTypeId="urn:microsoft.com/office/officeart/2005/8/colors/colorful3" csCatId="colorful" phldr="1"/>
      <dgm:spPr/>
      <dgm:t>
        <a:bodyPr/>
        <a:lstStyle/>
        <a:p>
          <a:endParaRPr lang="en-US"/>
        </a:p>
      </dgm:t>
    </dgm:pt>
    <dgm:pt modelId="{6FF93725-E148-43D2-8AE1-1BC017664624}">
      <dgm:prSet phldrT="[Text]"/>
      <dgm:spPr/>
      <dgm:t>
        <a:bodyPr/>
        <a:lstStyle/>
        <a:p>
          <a:r>
            <a:rPr lang="en-US" b="1" dirty="0"/>
            <a:t>Discretionary</a:t>
          </a:r>
        </a:p>
      </dgm:t>
    </dgm:pt>
    <dgm:pt modelId="{2105A933-DB1E-42EA-9ABC-FD6FF4E554CC}" type="parTrans" cxnId="{77E64874-9FAA-4111-8FC4-70EA3AE32F59}">
      <dgm:prSet/>
      <dgm:spPr/>
      <dgm:t>
        <a:bodyPr/>
        <a:lstStyle/>
        <a:p>
          <a:endParaRPr lang="en-US"/>
        </a:p>
      </dgm:t>
    </dgm:pt>
    <dgm:pt modelId="{1B18F287-21FC-4DA7-8F6E-40B3447A253F}" type="sibTrans" cxnId="{77E64874-9FAA-4111-8FC4-70EA3AE32F59}">
      <dgm:prSet/>
      <dgm:spPr/>
      <dgm:t>
        <a:bodyPr/>
        <a:lstStyle/>
        <a:p>
          <a:endParaRPr lang="en-US"/>
        </a:p>
      </dgm:t>
    </dgm:pt>
    <dgm:pt modelId="{83A6B078-6027-4471-B2ED-FFFFA81940AC}">
      <dgm:prSet phldrT="[Text]"/>
      <dgm:spPr/>
      <dgm:t>
        <a:bodyPr/>
        <a:lstStyle/>
        <a:p>
          <a:r>
            <a:rPr lang="en-US" b="1" dirty="0"/>
            <a:t>Mandatory</a:t>
          </a:r>
        </a:p>
      </dgm:t>
    </dgm:pt>
    <dgm:pt modelId="{F0779584-6E25-4B8F-914D-9143321EF0C7}" type="parTrans" cxnId="{1713A42E-897C-42E7-B5CA-F8FC449BE209}">
      <dgm:prSet/>
      <dgm:spPr/>
      <dgm:t>
        <a:bodyPr/>
        <a:lstStyle/>
        <a:p>
          <a:endParaRPr lang="en-US"/>
        </a:p>
      </dgm:t>
    </dgm:pt>
    <dgm:pt modelId="{5AF70C02-3A10-40A8-AB57-8EDBE4B18471}" type="sibTrans" cxnId="{1713A42E-897C-42E7-B5CA-F8FC449BE209}">
      <dgm:prSet/>
      <dgm:spPr/>
      <dgm:t>
        <a:bodyPr/>
        <a:lstStyle/>
        <a:p>
          <a:endParaRPr lang="en-US"/>
        </a:p>
      </dgm:t>
    </dgm:pt>
    <dgm:pt modelId="{A0C8990C-3AA5-4107-B124-D96F66BBDC78}">
      <dgm:prSet phldrT="[Text]"/>
      <dgm:spPr>
        <a:solidFill>
          <a:schemeClr val="bg2">
            <a:lumMod val="75000"/>
          </a:schemeClr>
        </a:solidFill>
      </dgm:spPr>
      <dgm:t>
        <a:bodyPr/>
        <a:lstStyle/>
        <a:p>
          <a:r>
            <a:rPr lang="en-US" b="1" dirty="0"/>
            <a:t>Role based</a:t>
          </a:r>
        </a:p>
      </dgm:t>
    </dgm:pt>
    <dgm:pt modelId="{F05B99AB-3F2F-4EFC-BAD1-01295D393072}" type="parTrans" cxnId="{4023A83B-F0D0-4E8F-BF8B-4C2EF3EF8C75}">
      <dgm:prSet/>
      <dgm:spPr/>
      <dgm:t>
        <a:bodyPr/>
        <a:lstStyle/>
        <a:p>
          <a:endParaRPr lang="en-US"/>
        </a:p>
      </dgm:t>
    </dgm:pt>
    <dgm:pt modelId="{8C107814-964D-471F-AB56-FA76ECC7865F}" type="sibTrans" cxnId="{4023A83B-F0D0-4E8F-BF8B-4C2EF3EF8C75}">
      <dgm:prSet/>
      <dgm:spPr/>
      <dgm:t>
        <a:bodyPr/>
        <a:lstStyle/>
        <a:p>
          <a:endParaRPr lang="en-US"/>
        </a:p>
      </dgm:t>
    </dgm:pt>
    <dgm:pt modelId="{DD33AE78-2C16-4B11-A0FB-1EA99A84AFEB}" type="pres">
      <dgm:prSet presAssocID="{7B26C206-76F1-48C6-9CC6-576D39D8DEB8}" presName="Name0" presStyleCnt="0">
        <dgm:presLayoutVars>
          <dgm:dir/>
          <dgm:animLvl val="lvl"/>
          <dgm:resizeHandles val="exact"/>
        </dgm:presLayoutVars>
      </dgm:prSet>
      <dgm:spPr/>
    </dgm:pt>
    <dgm:pt modelId="{E926A813-D884-42CD-8638-E1E90CCC5234}" type="pres">
      <dgm:prSet presAssocID="{6FF93725-E148-43D2-8AE1-1BC017664624}" presName="vertFlow" presStyleCnt="0"/>
      <dgm:spPr/>
    </dgm:pt>
    <dgm:pt modelId="{C28B93DF-A3A4-45E1-A7A2-EDF5A571B145}" type="pres">
      <dgm:prSet presAssocID="{6FF93725-E148-43D2-8AE1-1BC017664624}" presName="header" presStyleLbl="node1" presStyleIdx="0" presStyleCnt="3" custScaleY="190564"/>
      <dgm:spPr/>
    </dgm:pt>
    <dgm:pt modelId="{1C7DD606-3C88-4343-86C8-A41FA57CB318}" type="pres">
      <dgm:prSet presAssocID="{6FF93725-E148-43D2-8AE1-1BC017664624}" presName="hSp" presStyleCnt="0"/>
      <dgm:spPr/>
    </dgm:pt>
    <dgm:pt modelId="{CDA2FA68-CBEB-4EDA-88A1-442B20DAE670}" type="pres">
      <dgm:prSet presAssocID="{83A6B078-6027-4471-B2ED-FFFFA81940AC}" presName="vertFlow" presStyleCnt="0"/>
      <dgm:spPr/>
    </dgm:pt>
    <dgm:pt modelId="{E4C672DB-7271-41FB-8997-847BDC9FAD9B}" type="pres">
      <dgm:prSet presAssocID="{83A6B078-6027-4471-B2ED-FFFFA81940AC}" presName="header" presStyleLbl="node1" presStyleIdx="1" presStyleCnt="3" custScaleY="194728"/>
      <dgm:spPr/>
    </dgm:pt>
    <dgm:pt modelId="{48202D0E-09A0-4C29-9C09-78E2B86FAB26}" type="pres">
      <dgm:prSet presAssocID="{83A6B078-6027-4471-B2ED-FFFFA81940AC}" presName="hSp" presStyleCnt="0"/>
      <dgm:spPr/>
    </dgm:pt>
    <dgm:pt modelId="{9CC91B3E-B65D-4E74-BD03-A6458D04A5A5}" type="pres">
      <dgm:prSet presAssocID="{A0C8990C-3AA5-4107-B124-D96F66BBDC78}" presName="vertFlow" presStyleCnt="0"/>
      <dgm:spPr/>
    </dgm:pt>
    <dgm:pt modelId="{D98DED15-E46D-4E31-8085-D479048CE6AE}" type="pres">
      <dgm:prSet presAssocID="{A0C8990C-3AA5-4107-B124-D96F66BBDC78}" presName="header" presStyleLbl="node1" presStyleIdx="2" presStyleCnt="3" custScaleY="192562"/>
      <dgm:spPr/>
    </dgm:pt>
  </dgm:ptLst>
  <dgm:cxnLst>
    <dgm:cxn modelId="{85DCE207-B81E-4F6A-8D87-9F0011D67E53}" type="presOf" srcId="{6FF93725-E148-43D2-8AE1-1BC017664624}" destId="{C28B93DF-A3A4-45E1-A7A2-EDF5A571B145}" srcOrd="0" destOrd="0" presId="urn:microsoft.com/office/officeart/2005/8/layout/lProcess1"/>
    <dgm:cxn modelId="{1713A42E-897C-42E7-B5CA-F8FC449BE209}" srcId="{7B26C206-76F1-48C6-9CC6-576D39D8DEB8}" destId="{83A6B078-6027-4471-B2ED-FFFFA81940AC}" srcOrd="1" destOrd="0" parTransId="{F0779584-6E25-4B8F-914D-9143321EF0C7}" sibTransId="{5AF70C02-3A10-40A8-AB57-8EDBE4B18471}"/>
    <dgm:cxn modelId="{4023A83B-F0D0-4E8F-BF8B-4C2EF3EF8C75}" srcId="{7B26C206-76F1-48C6-9CC6-576D39D8DEB8}" destId="{A0C8990C-3AA5-4107-B124-D96F66BBDC78}" srcOrd="2" destOrd="0" parTransId="{F05B99AB-3F2F-4EFC-BAD1-01295D393072}" sibTransId="{8C107814-964D-471F-AB56-FA76ECC7865F}"/>
    <dgm:cxn modelId="{77E64874-9FAA-4111-8FC4-70EA3AE32F59}" srcId="{7B26C206-76F1-48C6-9CC6-576D39D8DEB8}" destId="{6FF93725-E148-43D2-8AE1-1BC017664624}" srcOrd="0" destOrd="0" parTransId="{2105A933-DB1E-42EA-9ABC-FD6FF4E554CC}" sibTransId="{1B18F287-21FC-4DA7-8F6E-40B3447A253F}"/>
    <dgm:cxn modelId="{2C10A07A-84F0-46D6-AC13-EFF17C832BFC}" type="presOf" srcId="{A0C8990C-3AA5-4107-B124-D96F66BBDC78}" destId="{D98DED15-E46D-4E31-8085-D479048CE6AE}" srcOrd="0" destOrd="0" presId="urn:microsoft.com/office/officeart/2005/8/layout/lProcess1"/>
    <dgm:cxn modelId="{03EE4C93-F51B-4BD2-9C62-0934CCD51097}" type="presOf" srcId="{7B26C206-76F1-48C6-9CC6-576D39D8DEB8}" destId="{DD33AE78-2C16-4B11-A0FB-1EA99A84AFEB}" srcOrd="0" destOrd="0" presId="urn:microsoft.com/office/officeart/2005/8/layout/lProcess1"/>
    <dgm:cxn modelId="{28AEF7FA-3883-49EC-AFDE-F3DFD2A4ED54}" type="presOf" srcId="{83A6B078-6027-4471-B2ED-FFFFA81940AC}" destId="{E4C672DB-7271-41FB-8997-847BDC9FAD9B}" srcOrd="0" destOrd="0" presId="urn:microsoft.com/office/officeart/2005/8/layout/lProcess1"/>
    <dgm:cxn modelId="{ACA95743-FB96-47D6-A8E6-33908DBBEAF1}" type="presParOf" srcId="{DD33AE78-2C16-4B11-A0FB-1EA99A84AFEB}" destId="{E926A813-D884-42CD-8638-E1E90CCC5234}" srcOrd="0" destOrd="0" presId="urn:microsoft.com/office/officeart/2005/8/layout/lProcess1"/>
    <dgm:cxn modelId="{02E2555C-29F8-4248-BF96-4CA12C5201C4}" type="presParOf" srcId="{E926A813-D884-42CD-8638-E1E90CCC5234}" destId="{C28B93DF-A3A4-45E1-A7A2-EDF5A571B145}" srcOrd="0" destOrd="0" presId="urn:microsoft.com/office/officeart/2005/8/layout/lProcess1"/>
    <dgm:cxn modelId="{2619C551-55C9-40CA-809A-19F0DC4B1D9F}" type="presParOf" srcId="{DD33AE78-2C16-4B11-A0FB-1EA99A84AFEB}" destId="{1C7DD606-3C88-4343-86C8-A41FA57CB318}" srcOrd="1" destOrd="0" presId="urn:microsoft.com/office/officeart/2005/8/layout/lProcess1"/>
    <dgm:cxn modelId="{09AE5235-6314-4949-AA58-19A1E2F5F06D}" type="presParOf" srcId="{DD33AE78-2C16-4B11-A0FB-1EA99A84AFEB}" destId="{CDA2FA68-CBEB-4EDA-88A1-442B20DAE670}" srcOrd="2" destOrd="0" presId="urn:microsoft.com/office/officeart/2005/8/layout/lProcess1"/>
    <dgm:cxn modelId="{64E63526-3696-48F7-BC1F-B6296377F099}" type="presParOf" srcId="{CDA2FA68-CBEB-4EDA-88A1-442B20DAE670}" destId="{E4C672DB-7271-41FB-8997-847BDC9FAD9B}" srcOrd="0" destOrd="0" presId="urn:microsoft.com/office/officeart/2005/8/layout/lProcess1"/>
    <dgm:cxn modelId="{AA8984E0-A1A0-4498-BE9D-A91188D291EA}" type="presParOf" srcId="{DD33AE78-2C16-4B11-A0FB-1EA99A84AFEB}" destId="{48202D0E-09A0-4C29-9C09-78E2B86FAB26}" srcOrd="3" destOrd="0" presId="urn:microsoft.com/office/officeart/2005/8/layout/lProcess1"/>
    <dgm:cxn modelId="{80B54540-AC25-434B-A033-EAE7809C11E4}" type="presParOf" srcId="{DD33AE78-2C16-4B11-A0FB-1EA99A84AFEB}" destId="{9CC91B3E-B65D-4E74-BD03-A6458D04A5A5}" srcOrd="4" destOrd="0" presId="urn:microsoft.com/office/officeart/2005/8/layout/lProcess1"/>
    <dgm:cxn modelId="{EDBF02EC-19D0-4BA9-B6EF-04AB110C34F2}" type="presParOf" srcId="{9CC91B3E-B65D-4E74-BD03-A6458D04A5A5}" destId="{D98DED15-E46D-4E31-8085-D479048CE6AE}" srcOrd="0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37D20A-375B-4E5F-B43A-F4792D69C819}" type="doc">
      <dgm:prSet loTypeId="urn:microsoft.com/office/officeart/2005/8/layout/hChevron3" loCatId="process" qsTypeId="urn:microsoft.com/office/officeart/2009/2/quickstyle/3d8" qsCatId="3D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47F64609-BA9F-4509-A9C0-A3A12F762D6E}">
      <dgm:prSet phldrT="[Text]"/>
      <dgm:spPr/>
      <dgm:t>
        <a:bodyPr/>
        <a:lstStyle/>
        <a:p>
          <a:r>
            <a:rPr lang="en-US" dirty="0"/>
            <a:t>Unclassified</a:t>
          </a:r>
        </a:p>
      </dgm:t>
    </dgm:pt>
    <dgm:pt modelId="{E31EFC9B-A7DC-46E1-BF29-605B207AEF2F}" type="parTrans" cxnId="{9EDB8DC5-5B24-41FE-A949-62F15D44582A}">
      <dgm:prSet/>
      <dgm:spPr/>
      <dgm:t>
        <a:bodyPr/>
        <a:lstStyle/>
        <a:p>
          <a:endParaRPr lang="en-US"/>
        </a:p>
      </dgm:t>
    </dgm:pt>
    <dgm:pt modelId="{85D14E07-B9D3-4054-8E9F-8236B2E74769}" type="sibTrans" cxnId="{9EDB8DC5-5B24-41FE-A949-62F15D44582A}">
      <dgm:prSet/>
      <dgm:spPr/>
      <dgm:t>
        <a:bodyPr/>
        <a:lstStyle/>
        <a:p>
          <a:endParaRPr lang="en-US"/>
        </a:p>
      </dgm:t>
    </dgm:pt>
    <dgm:pt modelId="{3D538E8E-AF54-49E9-95E1-436A6E4A6FF6}">
      <dgm:prSet phldrT="[Text]"/>
      <dgm:spPr/>
      <dgm:t>
        <a:bodyPr/>
        <a:lstStyle/>
        <a:p>
          <a:r>
            <a:rPr lang="en-US" dirty="0"/>
            <a:t>Confidential</a:t>
          </a:r>
        </a:p>
      </dgm:t>
    </dgm:pt>
    <dgm:pt modelId="{637A48E6-DF55-47AC-A160-7AFBD2676C3E}" type="parTrans" cxnId="{FD8D2E4C-6C59-4A26-AC92-58C91BD11463}">
      <dgm:prSet/>
      <dgm:spPr/>
      <dgm:t>
        <a:bodyPr/>
        <a:lstStyle/>
        <a:p>
          <a:endParaRPr lang="en-US"/>
        </a:p>
      </dgm:t>
    </dgm:pt>
    <dgm:pt modelId="{64819FDF-E35E-4611-AB6A-CB7197CD3898}" type="sibTrans" cxnId="{FD8D2E4C-6C59-4A26-AC92-58C91BD11463}">
      <dgm:prSet/>
      <dgm:spPr/>
      <dgm:t>
        <a:bodyPr/>
        <a:lstStyle/>
        <a:p>
          <a:endParaRPr lang="en-US"/>
        </a:p>
      </dgm:t>
    </dgm:pt>
    <dgm:pt modelId="{7320E8BA-FD86-437C-9942-AB7B89493186}">
      <dgm:prSet phldrT="[Text]"/>
      <dgm:spPr/>
      <dgm:t>
        <a:bodyPr/>
        <a:lstStyle/>
        <a:p>
          <a:r>
            <a:rPr lang="en-US" dirty="0"/>
            <a:t>Secret</a:t>
          </a:r>
        </a:p>
      </dgm:t>
    </dgm:pt>
    <dgm:pt modelId="{0F4FB7EF-DA10-40D5-A736-9739A39FB006}" type="parTrans" cxnId="{84C6F793-AE01-44EA-AE09-F34FA827E4B8}">
      <dgm:prSet/>
      <dgm:spPr/>
      <dgm:t>
        <a:bodyPr/>
        <a:lstStyle/>
        <a:p>
          <a:endParaRPr lang="en-US"/>
        </a:p>
      </dgm:t>
    </dgm:pt>
    <dgm:pt modelId="{2EEAAEAD-15A0-4EAE-84E8-800EE5729F18}" type="sibTrans" cxnId="{84C6F793-AE01-44EA-AE09-F34FA827E4B8}">
      <dgm:prSet/>
      <dgm:spPr/>
      <dgm:t>
        <a:bodyPr/>
        <a:lstStyle/>
        <a:p>
          <a:endParaRPr lang="en-US"/>
        </a:p>
      </dgm:t>
    </dgm:pt>
    <dgm:pt modelId="{9B08DD15-4CA5-4896-9CD0-4997D2BB501D}">
      <dgm:prSet phldrT="[Text]"/>
      <dgm:spPr/>
      <dgm:t>
        <a:bodyPr/>
        <a:lstStyle/>
        <a:p>
          <a:r>
            <a:rPr lang="en-US" dirty="0"/>
            <a:t>Top Secret</a:t>
          </a:r>
        </a:p>
      </dgm:t>
    </dgm:pt>
    <dgm:pt modelId="{F7965DF6-7445-44B9-AFC4-EC7A8C4235ED}" type="parTrans" cxnId="{787A0B14-0AD9-42BE-89B0-089C041F9C90}">
      <dgm:prSet/>
      <dgm:spPr/>
      <dgm:t>
        <a:bodyPr/>
        <a:lstStyle/>
        <a:p>
          <a:endParaRPr lang="en-US"/>
        </a:p>
      </dgm:t>
    </dgm:pt>
    <dgm:pt modelId="{279A81FA-1B7D-4A7F-B782-150881F6FC29}" type="sibTrans" cxnId="{787A0B14-0AD9-42BE-89B0-089C041F9C90}">
      <dgm:prSet/>
      <dgm:spPr/>
      <dgm:t>
        <a:bodyPr/>
        <a:lstStyle/>
        <a:p>
          <a:endParaRPr lang="en-US"/>
        </a:p>
      </dgm:t>
    </dgm:pt>
    <dgm:pt modelId="{69D3BAC6-C46D-4F4F-B883-7604B47EE0AC}" type="pres">
      <dgm:prSet presAssocID="{A937D20A-375B-4E5F-B43A-F4792D69C819}" presName="Name0" presStyleCnt="0">
        <dgm:presLayoutVars>
          <dgm:dir/>
          <dgm:resizeHandles val="exact"/>
        </dgm:presLayoutVars>
      </dgm:prSet>
      <dgm:spPr/>
    </dgm:pt>
    <dgm:pt modelId="{3FD269B5-4767-4684-9685-0C961BBDABB4}" type="pres">
      <dgm:prSet presAssocID="{47F64609-BA9F-4509-A9C0-A3A12F762D6E}" presName="parTxOnly" presStyleLbl="node1" presStyleIdx="0" presStyleCnt="4">
        <dgm:presLayoutVars>
          <dgm:bulletEnabled val="1"/>
        </dgm:presLayoutVars>
      </dgm:prSet>
      <dgm:spPr/>
    </dgm:pt>
    <dgm:pt modelId="{338516BF-A46F-4459-A996-1B5B8DDAA220}" type="pres">
      <dgm:prSet presAssocID="{85D14E07-B9D3-4054-8E9F-8236B2E74769}" presName="parSpace" presStyleCnt="0"/>
      <dgm:spPr/>
    </dgm:pt>
    <dgm:pt modelId="{CA6F1DC5-3DF3-4568-821B-BC041B5D3930}" type="pres">
      <dgm:prSet presAssocID="{3D538E8E-AF54-49E9-95E1-436A6E4A6FF6}" presName="parTxOnly" presStyleLbl="node1" presStyleIdx="1" presStyleCnt="4">
        <dgm:presLayoutVars>
          <dgm:bulletEnabled val="1"/>
        </dgm:presLayoutVars>
      </dgm:prSet>
      <dgm:spPr/>
    </dgm:pt>
    <dgm:pt modelId="{5AF7178B-C147-4CA9-AB4E-60380FF9B998}" type="pres">
      <dgm:prSet presAssocID="{64819FDF-E35E-4611-AB6A-CB7197CD3898}" presName="parSpace" presStyleCnt="0"/>
      <dgm:spPr/>
    </dgm:pt>
    <dgm:pt modelId="{FA65DA8F-E1FB-49B6-ACBA-7822A037C12E}" type="pres">
      <dgm:prSet presAssocID="{7320E8BA-FD86-437C-9942-AB7B89493186}" presName="parTxOnly" presStyleLbl="node1" presStyleIdx="2" presStyleCnt="4">
        <dgm:presLayoutVars>
          <dgm:bulletEnabled val="1"/>
        </dgm:presLayoutVars>
      </dgm:prSet>
      <dgm:spPr/>
    </dgm:pt>
    <dgm:pt modelId="{0D400A83-3334-4309-BCFE-57C2F4135B07}" type="pres">
      <dgm:prSet presAssocID="{2EEAAEAD-15A0-4EAE-84E8-800EE5729F18}" presName="parSpace" presStyleCnt="0"/>
      <dgm:spPr/>
    </dgm:pt>
    <dgm:pt modelId="{81A0EBC6-B706-48F1-87C9-06FC77AB50CD}" type="pres">
      <dgm:prSet presAssocID="{9B08DD15-4CA5-4896-9CD0-4997D2BB501D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787A0B14-0AD9-42BE-89B0-089C041F9C90}" srcId="{A937D20A-375B-4E5F-B43A-F4792D69C819}" destId="{9B08DD15-4CA5-4896-9CD0-4997D2BB501D}" srcOrd="3" destOrd="0" parTransId="{F7965DF6-7445-44B9-AFC4-EC7A8C4235ED}" sibTransId="{279A81FA-1B7D-4A7F-B782-150881F6FC29}"/>
    <dgm:cxn modelId="{5323D12E-57A6-4123-AC75-CE5D1CDF41E1}" type="presOf" srcId="{7320E8BA-FD86-437C-9942-AB7B89493186}" destId="{FA65DA8F-E1FB-49B6-ACBA-7822A037C12E}" srcOrd="0" destOrd="0" presId="urn:microsoft.com/office/officeart/2005/8/layout/hChevron3"/>
    <dgm:cxn modelId="{FD8D2E4C-6C59-4A26-AC92-58C91BD11463}" srcId="{A937D20A-375B-4E5F-B43A-F4792D69C819}" destId="{3D538E8E-AF54-49E9-95E1-436A6E4A6FF6}" srcOrd="1" destOrd="0" parTransId="{637A48E6-DF55-47AC-A160-7AFBD2676C3E}" sibTransId="{64819FDF-E35E-4611-AB6A-CB7197CD3898}"/>
    <dgm:cxn modelId="{D5504B80-F166-4AA8-A609-333C7FDD834E}" type="presOf" srcId="{3D538E8E-AF54-49E9-95E1-436A6E4A6FF6}" destId="{CA6F1DC5-3DF3-4568-821B-BC041B5D3930}" srcOrd="0" destOrd="0" presId="urn:microsoft.com/office/officeart/2005/8/layout/hChevron3"/>
    <dgm:cxn modelId="{84C6F793-AE01-44EA-AE09-F34FA827E4B8}" srcId="{A937D20A-375B-4E5F-B43A-F4792D69C819}" destId="{7320E8BA-FD86-437C-9942-AB7B89493186}" srcOrd="2" destOrd="0" parTransId="{0F4FB7EF-DA10-40D5-A736-9739A39FB006}" sibTransId="{2EEAAEAD-15A0-4EAE-84E8-800EE5729F18}"/>
    <dgm:cxn modelId="{64A372C1-1A66-4E91-8F83-3A796EF63E61}" type="presOf" srcId="{9B08DD15-4CA5-4896-9CD0-4997D2BB501D}" destId="{81A0EBC6-B706-48F1-87C9-06FC77AB50CD}" srcOrd="0" destOrd="0" presId="urn:microsoft.com/office/officeart/2005/8/layout/hChevron3"/>
    <dgm:cxn modelId="{9EDB8DC5-5B24-41FE-A949-62F15D44582A}" srcId="{A937D20A-375B-4E5F-B43A-F4792D69C819}" destId="{47F64609-BA9F-4509-A9C0-A3A12F762D6E}" srcOrd="0" destOrd="0" parTransId="{E31EFC9B-A7DC-46E1-BF29-605B207AEF2F}" sibTransId="{85D14E07-B9D3-4054-8E9F-8236B2E74769}"/>
    <dgm:cxn modelId="{B1680DDB-D8F8-44A8-B5D3-B60D9D9D68D9}" type="presOf" srcId="{A937D20A-375B-4E5F-B43A-F4792D69C819}" destId="{69D3BAC6-C46D-4F4F-B883-7604B47EE0AC}" srcOrd="0" destOrd="0" presId="urn:microsoft.com/office/officeart/2005/8/layout/hChevron3"/>
    <dgm:cxn modelId="{C1BC97F0-6D55-4D44-807D-59B2362773C7}" type="presOf" srcId="{47F64609-BA9F-4509-A9C0-A3A12F762D6E}" destId="{3FD269B5-4767-4684-9685-0C961BBDABB4}" srcOrd="0" destOrd="0" presId="urn:microsoft.com/office/officeart/2005/8/layout/hChevron3"/>
    <dgm:cxn modelId="{1E9617FC-8ECC-4C63-999A-2D6D76F76AF8}" type="presParOf" srcId="{69D3BAC6-C46D-4F4F-B883-7604B47EE0AC}" destId="{3FD269B5-4767-4684-9685-0C961BBDABB4}" srcOrd="0" destOrd="0" presId="urn:microsoft.com/office/officeart/2005/8/layout/hChevron3"/>
    <dgm:cxn modelId="{51479188-33C5-4A85-B59D-A5A91F302487}" type="presParOf" srcId="{69D3BAC6-C46D-4F4F-B883-7604B47EE0AC}" destId="{338516BF-A46F-4459-A996-1B5B8DDAA220}" srcOrd="1" destOrd="0" presId="urn:microsoft.com/office/officeart/2005/8/layout/hChevron3"/>
    <dgm:cxn modelId="{2D501D02-EA3B-432D-92F9-6B4AB005672E}" type="presParOf" srcId="{69D3BAC6-C46D-4F4F-B883-7604B47EE0AC}" destId="{CA6F1DC5-3DF3-4568-821B-BC041B5D3930}" srcOrd="2" destOrd="0" presId="urn:microsoft.com/office/officeart/2005/8/layout/hChevron3"/>
    <dgm:cxn modelId="{B0350615-895E-408A-BE23-D6267A32A252}" type="presParOf" srcId="{69D3BAC6-C46D-4F4F-B883-7604B47EE0AC}" destId="{5AF7178B-C147-4CA9-AB4E-60380FF9B998}" srcOrd="3" destOrd="0" presId="urn:microsoft.com/office/officeart/2005/8/layout/hChevron3"/>
    <dgm:cxn modelId="{4DBBF260-52D0-4836-B917-1D682B5E37CB}" type="presParOf" srcId="{69D3BAC6-C46D-4F4F-B883-7604B47EE0AC}" destId="{FA65DA8F-E1FB-49B6-ACBA-7822A037C12E}" srcOrd="4" destOrd="0" presId="urn:microsoft.com/office/officeart/2005/8/layout/hChevron3"/>
    <dgm:cxn modelId="{EA12A47D-5733-439B-95B9-756F793A1BDB}" type="presParOf" srcId="{69D3BAC6-C46D-4F4F-B883-7604B47EE0AC}" destId="{0D400A83-3334-4309-BCFE-57C2F4135B07}" srcOrd="5" destOrd="0" presId="urn:microsoft.com/office/officeart/2005/8/layout/hChevron3"/>
    <dgm:cxn modelId="{9E262E07-9F79-46A5-828C-C1ED7ACBF32C}" type="presParOf" srcId="{69D3BAC6-C46D-4F4F-B883-7604B47EE0AC}" destId="{81A0EBC6-B706-48F1-87C9-06FC77AB50CD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933886-3DCA-4FCA-8083-D9BD4416F08D}">
      <dsp:nvSpPr>
        <dsp:cNvPr id="0" name=""/>
        <dsp:cNvSpPr/>
      </dsp:nvSpPr>
      <dsp:spPr>
        <a:xfrm>
          <a:off x="5005385" y="2008512"/>
          <a:ext cx="2135633" cy="2108291"/>
        </a:xfrm>
        <a:prstGeom prst="gear9">
          <a:avLst/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Confidentiality</a:t>
          </a:r>
        </a:p>
      </dsp:txBody>
      <dsp:txXfrm>
        <a:off x="5432699" y="2502369"/>
        <a:ext cx="1281005" cy="1083705"/>
      </dsp:txXfrm>
    </dsp:sp>
    <dsp:sp modelId="{A0A9CC6F-4516-4839-BFC1-62668AFCCF22}">
      <dsp:nvSpPr>
        <dsp:cNvPr id="0" name=""/>
        <dsp:cNvSpPr/>
      </dsp:nvSpPr>
      <dsp:spPr>
        <a:xfrm rot="20078369">
          <a:off x="2978199" y="2121196"/>
          <a:ext cx="2200895" cy="2122293"/>
        </a:xfrm>
        <a:prstGeom prst="gear6">
          <a:avLst/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Integrity</a:t>
          </a:r>
        </a:p>
      </dsp:txBody>
      <dsp:txXfrm>
        <a:off x="3523918" y="2658719"/>
        <a:ext cx="1109457" cy="1047247"/>
      </dsp:txXfrm>
    </dsp:sp>
    <dsp:sp modelId="{91A5E40E-C86B-416C-97C8-F24DDCA30423}">
      <dsp:nvSpPr>
        <dsp:cNvPr id="0" name=""/>
        <dsp:cNvSpPr/>
      </dsp:nvSpPr>
      <dsp:spPr>
        <a:xfrm rot="20700000">
          <a:off x="3651396" y="313218"/>
          <a:ext cx="2135552" cy="2235603"/>
        </a:xfrm>
        <a:prstGeom prst="gear6">
          <a:avLst/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kern="1200" dirty="0"/>
            <a:t>Availability</a:t>
          </a:r>
        </a:p>
      </dsp:txBody>
      <dsp:txXfrm rot="-20700000">
        <a:off x="4113851" y="809486"/>
        <a:ext cx="1210642" cy="1243068"/>
      </dsp:txXfrm>
    </dsp:sp>
    <dsp:sp modelId="{B947D5D0-1D12-4BB8-865F-1E06854EAA16}">
      <dsp:nvSpPr>
        <dsp:cNvPr id="0" name=""/>
        <dsp:cNvSpPr/>
      </dsp:nvSpPr>
      <dsp:spPr>
        <a:xfrm>
          <a:off x="5747383" y="1817207"/>
          <a:ext cx="1726814" cy="1838423"/>
        </a:xfrm>
        <a:prstGeom prst="circularArrow">
          <a:avLst>
            <a:gd name="adj1" fmla="val 4688"/>
            <a:gd name="adj2" fmla="val 299029"/>
            <a:gd name="adj3" fmla="val 2518026"/>
            <a:gd name="adj4" fmla="val 15857275"/>
            <a:gd name="adj5" fmla="val 5469"/>
          </a:avLst>
        </a:prstGeom>
        <a:solidFill>
          <a:schemeClr val="bg2">
            <a:lumMod val="50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C61BA83-FF2F-4524-8493-F46B64F1C983}">
      <dsp:nvSpPr>
        <dsp:cNvPr id="0" name=""/>
        <dsp:cNvSpPr/>
      </dsp:nvSpPr>
      <dsp:spPr>
        <a:xfrm>
          <a:off x="2586315" y="2237011"/>
          <a:ext cx="1925954" cy="2184563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gradFill rotWithShape="0">
          <a:gsLst>
            <a:gs pos="0">
              <a:schemeClr val="accent4">
                <a:hueOff val="748325"/>
                <a:satOff val="-315"/>
                <a:lumOff val="3529"/>
                <a:alphaOff val="0"/>
                <a:shade val="85000"/>
                <a:satMod val="130000"/>
              </a:schemeClr>
            </a:gs>
            <a:gs pos="34000">
              <a:schemeClr val="accent4">
                <a:hueOff val="748325"/>
                <a:satOff val="-315"/>
                <a:lumOff val="3529"/>
                <a:alphaOff val="0"/>
                <a:shade val="87000"/>
                <a:satMod val="125000"/>
              </a:schemeClr>
            </a:gs>
            <a:gs pos="70000">
              <a:schemeClr val="accent4">
                <a:hueOff val="748325"/>
                <a:satOff val="-315"/>
                <a:lumOff val="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4">
                <a:hueOff val="748325"/>
                <a:satOff val="-315"/>
                <a:lumOff val="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360149A-BC21-4191-8008-BA9425159972}">
      <dsp:nvSpPr>
        <dsp:cNvPr id="0" name=""/>
        <dsp:cNvSpPr/>
      </dsp:nvSpPr>
      <dsp:spPr>
        <a:xfrm>
          <a:off x="3259456" y="253828"/>
          <a:ext cx="2355399" cy="2355399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6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8B93DF-A3A4-45E1-A7A2-EDF5A571B145}">
      <dsp:nvSpPr>
        <dsp:cNvPr id="0" name=""/>
        <dsp:cNvSpPr/>
      </dsp:nvSpPr>
      <dsp:spPr>
        <a:xfrm>
          <a:off x="5132" y="194507"/>
          <a:ext cx="3025832" cy="144153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85000"/>
                <a:satMod val="130000"/>
              </a:schemeClr>
            </a:gs>
            <a:gs pos="34000">
              <a:schemeClr val="accent3">
                <a:hueOff val="0"/>
                <a:satOff val="0"/>
                <a:lumOff val="0"/>
                <a:alphaOff val="0"/>
                <a:shade val="87000"/>
                <a:satMod val="125000"/>
              </a:schemeClr>
            </a:gs>
            <a:gs pos="70000">
              <a:schemeClr val="accent3">
                <a:hueOff val="0"/>
                <a:satOff val="0"/>
                <a:lumOff val="0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Discretionary</a:t>
          </a:r>
        </a:p>
      </dsp:txBody>
      <dsp:txXfrm>
        <a:off x="47353" y="236728"/>
        <a:ext cx="2941390" cy="1357095"/>
      </dsp:txXfrm>
    </dsp:sp>
    <dsp:sp modelId="{E4C672DB-7271-41FB-8997-847BDC9FAD9B}">
      <dsp:nvSpPr>
        <dsp:cNvPr id="0" name=""/>
        <dsp:cNvSpPr/>
      </dsp:nvSpPr>
      <dsp:spPr>
        <a:xfrm>
          <a:off x="3454581" y="194507"/>
          <a:ext cx="3025832" cy="147303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748338"/>
                <a:satOff val="315"/>
                <a:lumOff val="-3529"/>
                <a:alphaOff val="0"/>
                <a:shade val="85000"/>
                <a:satMod val="130000"/>
              </a:schemeClr>
            </a:gs>
            <a:gs pos="34000">
              <a:schemeClr val="accent3">
                <a:hueOff val="748338"/>
                <a:satOff val="315"/>
                <a:lumOff val="-3529"/>
                <a:alphaOff val="0"/>
                <a:shade val="87000"/>
                <a:satMod val="125000"/>
              </a:schemeClr>
            </a:gs>
            <a:gs pos="70000">
              <a:schemeClr val="accent3">
                <a:hueOff val="748338"/>
                <a:satOff val="315"/>
                <a:lumOff val="-3529"/>
                <a:alphaOff val="0"/>
                <a:tint val="100000"/>
                <a:shade val="90000"/>
                <a:satMod val="130000"/>
              </a:schemeClr>
            </a:gs>
            <a:gs pos="100000">
              <a:schemeClr val="accent3">
                <a:hueOff val="748338"/>
                <a:satOff val="315"/>
                <a:lumOff val="-3529"/>
                <a:alphaOff val="0"/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Mandatory</a:t>
          </a:r>
        </a:p>
      </dsp:txBody>
      <dsp:txXfrm>
        <a:off x="3497725" y="237651"/>
        <a:ext cx="2939544" cy="1386747"/>
      </dsp:txXfrm>
    </dsp:sp>
    <dsp:sp modelId="{D98DED15-E46D-4E31-8085-D479048CE6AE}">
      <dsp:nvSpPr>
        <dsp:cNvPr id="0" name=""/>
        <dsp:cNvSpPr/>
      </dsp:nvSpPr>
      <dsp:spPr>
        <a:xfrm>
          <a:off x="6904031" y="194507"/>
          <a:ext cx="3025832" cy="1456651"/>
        </a:xfrm>
        <a:prstGeom prst="roundRect">
          <a:avLst>
            <a:gd name="adj" fmla="val 10000"/>
          </a:avLst>
        </a:prstGeom>
        <a:solidFill>
          <a:schemeClr val="bg2">
            <a:lumMod val="7500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4450" tIns="44450" rIns="44450" bIns="44450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b="1" kern="1200" dirty="0"/>
            <a:t>Role based</a:t>
          </a:r>
        </a:p>
      </dsp:txBody>
      <dsp:txXfrm>
        <a:off x="6946695" y="237171"/>
        <a:ext cx="2940504" cy="13713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D269B5-4767-4684-9685-0C961BBDABB4}">
      <dsp:nvSpPr>
        <dsp:cNvPr id="0" name=""/>
        <dsp:cNvSpPr/>
      </dsp:nvSpPr>
      <dsp:spPr>
        <a:xfrm>
          <a:off x="2845" y="0"/>
          <a:ext cx="2855247" cy="695459"/>
        </a:xfrm>
        <a:prstGeom prst="homePlat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8684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Unclassified</a:t>
          </a:r>
        </a:p>
      </dsp:txBody>
      <dsp:txXfrm>
        <a:off x="2845" y="0"/>
        <a:ext cx="2681382" cy="695459"/>
      </dsp:txXfrm>
    </dsp:sp>
    <dsp:sp modelId="{CA6F1DC5-3DF3-4568-821B-BC041B5D3930}">
      <dsp:nvSpPr>
        <dsp:cNvPr id="0" name=""/>
        <dsp:cNvSpPr/>
      </dsp:nvSpPr>
      <dsp:spPr>
        <a:xfrm>
          <a:off x="2287043" y="0"/>
          <a:ext cx="2855247" cy="695459"/>
        </a:xfrm>
        <a:prstGeom prst="chevron">
          <a:avLst/>
        </a:prstGeom>
        <a:solidFill>
          <a:schemeClr val="accent4">
            <a:hueOff val="498883"/>
            <a:satOff val="-210"/>
            <a:lumOff val="2353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Confidential</a:t>
          </a:r>
        </a:p>
      </dsp:txBody>
      <dsp:txXfrm>
        <a:off x="2634773" y="0"/>
        <a:ext cx="2159788" cy="695459"/>
      </dsp:txXfrm>
    </dsp:sp>
    <dsp:sp modelId="{FA65DA8F-E1FB-49B6-ACBA-7822A037C12E}">
      <dsp:nvSpPr>
        <dsp:cNvPr id="0" name=""/>
        <dsp:cNvSpPr/>
      </dsp:nvSpPr>
      <dsp:spPr>
        <a:xfrm>
          <a:off x="4571241" y="0"/>
          <a:ext cx="2855247" cy="695459"/>
        </a:xfrm>
        <a:prstGeom prst="chevron">
          <a:avLst/>
        </a:prstGeom>
        <a:solidFill>
          <a:schemeClr val="accent4">
            <a:hueOff val="997766"/>
            <a:satOff val="-421"/>
            <a:lumOff val="4705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Secret</a:t>
          </a:r>
        </a:p>
      </dsp:txBody>
      <dsp:txXfrm>
        <a:off x="4918971" y="0"/>
        <a:ext cx="2159788" cy="695459"/>
      </dsp:txXfrm>
    </dsp:sp>
    <dsp:sp modelId="{81A0EBC6-B706-48F1-87C9-06FC77AB50CD}">
      <dsp:nvSpPr>
        <dsp:cNvPr id="0" name=""/>
        <dsp:cNvSpPr/>
      </dsp:nvSpPr>
      <dsp:spPr>
        <a:xfrm>
          <a:off x="6855439" y="0"/>
          <a:ext cx="2855247" cy="695459"/>
        </a:xfrm>
        <a:prstGeom prst="chevron">
          <a:avLst/>
        </a:prstGeom>
        <a:solidFill>
          <a:schemeClr val="accent4">
            <a:hueOff val="1496649"/>
            <a:satOff val="-631"/>
            <a:lumOff val="7058"/>
            <a:alphaOff val="0"/>
          </a:schemeClr>
        </a:solidFill>
        <a:ln>
          <a:noFill/>
        </a:ln>
        <a:effectLst>
          <a:outerShdw blurRad="38100" dist="25400" dir="2700000" algn="br" rotWithShape="0">
            <a:srgbClr val="000000">
              <a:alpha val="60000"/>
            </a:srgbClr>
          </a:outerShdw>
        </a:effectLst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4013" tIns="69342" rIns="34671" bIns="69342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dirty="0"/>
            <a:t>Top Secret</a:t>
          </a:r>
        </a:p>
      </dsp:txBody>
      <dsp:txXfrm>
        <a:off x="7203169" y="0"/>
        <a:ext cx="2159788" cy="6954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368FC8-C13C-4EB5-89EF-EAF5D59894DF}" type="datetimeFigureOut">
              <a:rPr lang="en-US" smtClean="0"/>
              <a:pPr/>
              <a:t>29-Apr-24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956F9-1ADD-4BCD-867A-0120BD715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461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ED498D-6977-40EC-8E5E-7EB644D5E75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871115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087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4846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550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3410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26617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3291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3569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3341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4559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995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8161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7836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9041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713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1732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331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6340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F956F9-1ADD-4BCD-867A-0120BD7159D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44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Graphic 17">
            <a:extLst>
              <a:ext uri="{FF2B5EF4-FFF2-40B4-BE49-F238E27FC236}">
                <a16:creationId xmlns:a16="http://schemas.microsoft.com/office/drawing/2014/main" id="{7FAC3601-9744-9840-0229-E000CCFBE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032131" y="-30007"/>
            <a:ext cx="6064493" cy="687988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119890" y="723440"/>
            <a:ext cx="4323426" cy="2579052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-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128152" y="5248834"/>
            <a:ext cx="4323426" cy="1008925"/>
          </a:xfrm>
        </p:spPr>
        <p:txBody>
          <a:bodyPr lIns="91440" rIns="9144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cap="all" spc="1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2235"/>
            <a:ext cx="5840730" cy="686227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840730" h="6887937">
                <a:moveTo>
                  <a:pt x="0" y="0"/>
                </a:moveTo>
                <a:lnTo>
                  <a:pt x="5840730" y="0"/>
                </a:lnTo>
                <a:lnTo>
                  <a:pt x="5090160" y="2775915"/>
                </a:lnTo>
                <a:cubicBezTo>
                  <a:pt x="5057140" y="2883865"/>
                  <a:pt x="5020310" y="2976575"/>
                  <a:pt x="4853940" y="2962605"/>
                </a:cubicBezTo>
                <a:cubicBezTo>
                  <a:pt x="4668520" y="2845765"/>
                  <a:pt x="4761230" y="2747975"/>
                  <a:pt x="4754880" y="2692095"/>
                </a:cubicBezTo>
                <a:cubicBezTo>
                  <a:pt x="4845050" y="2355545"/>
                  <a:pt x="4904740" y="2121865"/>
                  <a:pt x="4979670" y="1846275"/>
                </a:cubicBezTo>
                <a:cubicBezTo>
                  <a:pt x="5021580" y="1687525"/>
                  <a:pt x="4996180" y="1615135"/>
                  <a:pt x="4872990" y="1571955"/>
                </a:cubicBezTo>
                <a:cubicBezTo>
                  <a:pt x="4738370" y="1563065"/>
                  <a:pt x="4699000" y="1597355"/>
                  <a:pt x="4655820" y="1770075"/>
                </a:cubicBezTo>
                <a:cubicBezTo>
                  <a:pt x="4671060" y="1858975"/>
                  <a:pt x="3878580" y="4599635"/>
                  <a:pt x="3893820" y="4688535"/>
                </a:cubicBezTo>
                <a:cubicBezTo>
                  <a:pt x="3858895" y="4824425"/>
                  <a:pt x="3925570" y="4880305"/>
                  <a:pt x="3992880" y="4905705"/>
                </a:cubicBezTo>
                <a:cubicBezTo>
                  <a:pt x="4102100" y="4904435"/>
                  <a:pt x="4158615" y="4917135"/>
                  <a:pt x="4213860" y="4757115"/>
                </a:cubicBezTo>
                <a:lnTo>
                  <a:pt x="4457700" y="3842715"/>
                </a:lnTo>
                <a:cubicBezTo>
                  <a:pt x="4481830" y="3756355"/>
                  <a:pt x="4555490" y="3692855"/>
                  <a:pt x="4686300" y="3713175"/>
                </a:cubicBezTo>
                <a:cubicBezTo>
                  <a:pt x="4829810" y="3791915"/>
                  <a:pt x="4782820" y="3882085"/>
                  <a:pt x="4785360" y="3926535"/>
                </a:cubicBezTo>
                <a:lnTo>
                  <a:pt x="4028621" y="6887937"/>
                </a:lnTo>
                <a:lnTo>
                  <a:pt x="0" y="6877051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19274" y="3373515"/>
            <a:ext cx="4323426" cy="1008926"/>
          </a:xfrm>
        </p:spPr>
        <p:txBody>
          <a:bodyPr lIns="91440" rIns="91440">
            <a:noAutofit/>
          </a:bodyPr>
          <a:lstStyle>
            <a:lvl1pPr marL="0" indent="0">
              <a:buNone/>
              <a:defRPr sz="6000" b="1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###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ADF7228-F4CB-A1B9-79EA-6324053164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4559556" y="-10665"/>
            <a:ext cx="1930144" cy="6877290"/>
          </a:xfrm>
          <a:prstGeom prst="line">
            <a:avLst/>
          </a:prstGeom>
          <a:ln w="254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2483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94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88487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5712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5382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 - Topic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5E91AD6-E4A6-F082-0E76-DAF7D57B51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7C72C187-9B88-8558-E9E7-CA189DF0EF3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9366E515-A368-5E2D-8A9F-6BDBB76BC8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1F522536-6FE3-2618-BC24-8C51881858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89C1155B-B06D-77D5-B3DC-9CEAEDF2D61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F3A36BC1-799A-6623-E5E3-1190C0C7C47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17" name="Text Placeholder 12">
            <a:extLst>
              <a:ext uri="{FF2B5EF4-FFF2-40B4-BE49-F238E27FC236}">
                <a16:creationId xmlns:a16="http://schemas.microsoft.com/office/drawing/2014/main" id="{92954362-36EF-4B42-19C7-6132A7E2A87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9EF1DED4-DCEF-D1F3-17B9-BC29651F7DE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5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0" name="Text Placeholder 12">
            <a:extLst>
              <a:ext uri="{FF2B5EF4-FFF2-40B4-BE49-F238E27FC236}">
                <a16:creationId xmlns:a16="http://schemas.microsoft.com/office/drawing/2014/main" id="{A57B871C-EE51-327F-62B1-79B005BD932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5116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8CD5142E-2E7B-1488-E5DB-290186766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382569" y="2242"/>
            <a:ext cx="6806909" cy="6862481"/>
            <a:chOff x="5382569" y="2242"/>
            <a:chExt cx="6806909" cy="6862481"/>
          </a:xfrm>
        </p:grpSpPr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02299C1B-36CA-1E4A-2BE2-A212B68067E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140328" y="2242"/>
              <a:ext cx="6049150" cy="6862481"/>
            </a:xfrm>
            <a:prstGeom prst="rect">
              <a:avLst/>
            </a:prstGeom>
          </p:spPr>
        </p:pic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id="{37875AA7-8584-C85D-D920-B6F361221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0800000">
              <a:off x="5382569" y="5060315"/>
              <a:ext cx="927943" cy="180130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970326" y="1679216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6000" spc="100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Add title 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4F200699-2797-D741-1EC1-B83FCA4B197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-29499" y="-2236"/>
            <a:ext cx="6814124" cy="6871095"/>
          </a:xfrm>
          <a:custGeom>
            <a:avLst/>
            <a:gdLst>
              <a:gd name="connsiteX0" fmla="*/ 0 w 6064250"/>
              <a:gd name="connsiteY0" fmla="*/ 0 h 6877051"/>
              <a:gd name="connsiteX1" fmla="*/ 606425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6064250"/>
              <a:gd name="connsiteY0" fmla="*/ 0 h 6877051"/>
              <a:gd name="connsiteX1" fmla="*/ 5840730 w 6064250"/>
              <a:gd name="connsiteY1" fmla="*/ 0 h 6877051"/>
              <a:gd name="connsiteX2" fmla="*/ 6064250 w 6064250"/>
              <a:gd name="connsiteY2" fmla="*/ 6877051 h 6877051"/>
              <a:gd name="connsiteX3" fmla="*/ 0 w 6064250"/>
              <a:gd name="connsiteY3" fmla="*/ 6877051 h 6877051"/>
              <a:gd name="connsiteX4" fmla="*/ 0 w 6064250"/>
              <a:gd name="connsiteY4" fmla="*/ 0 h 6877051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4028621 w 5840730"/>
              <a:gd name="connsiteY2" fmla="*/ 6887937 h 6887937"/>
              <a:gd name="connsiteX3" fmla="*/ 0 w 5840730"/>
              <a:gd name="connsiteY3" fmla="*/ 6877051 h 6887937"/>
              <a:gd name="connsiteX4" fmla="*/ 0 w 5840730"/>
              <a:gd name="connsiteY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028621 w 5840730"/>
              <a:gd name="connsiteY3" fmla="*/ 6887937 h 6887937"/>
              <a:gd name="connsiteX4" fmla="*/ 0 w 5840730"/>
              <a:gd name="connsiteY4" fmla="*/ 6877051 h 6887937"/>
              <a:gd name="connsiteX5" fmla="*/ 0 w 5840730"/>
              <a:gd name="connsiteY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028621 w 5840730"/>
              <a:gd name="connsiteY4" fmla="*/ 6887937 h 6887937"/>
              <a:gd name="connsiteX5" fmla="*/ 0 w 5840730"/>
              <a:gd name="connsiteY5" fmla="*/ 6877051 h 6887937"/>
              <a:gd name="connsiteX6" fmla="*/ 0 w 5840730"/>
              <a:gd name="connsiteY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785360 w 5840730"/>
              <a:gd name="connsiteY4" fmla="*/ 3926535 h 6887937"/>
              <a:gd name="connsiteX5" fmla="*/ 4028621 w 5840730"/>
              <a:gd name="connsiteY5" fmla="*/ 6887937 h 6887937"/>
              <a:gd name="connsiteX6" fmla="*/ 0 w 5840730"/>
              <a:gd name="connsiteY6" fmla="*/ 6877051 h 6887937"/>
              <a:gd name="connsiteX7" fmla="*/ 0 w 5840730"/>
              <a:gd name="connsiteY7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91100 w 5840730"/>
              <a:gd name="connsiteY3" fmla="*/ 313405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22520 w 5840730"/>
              <a:gd name="connsiteY4" fmla="*/ 3415995 h 6887937"/>
              <a:gd name="connsiteX5" fmla="*/ 4785360 w 5840730"/>
              <a:gd name="connsiteY5" fmla="*/ 3926535 h 6887937"/>
              <a:gd name="connsiteX6" fmla="*/ 4028621 w 5840730"/>
              <a:gd name="connsiteY6" fmla="*/ 6887937 h 6887937"/>
              <a:gd name="connsiteX7" fmla="*/ 0 w 5840730"/>
              <a:gd name="connsiteY7" fmla="*/ 6877051 h 6887937"/>
              <a:gd name="connsiteX8" fmla="*/ 0 w 5840730"/>
              <a:gd name="connsiteY8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22520 w 5840730"/>
              <a:gd name="connsiteY5" fmla="*/ 3415995 h 6887937"/>
              <a:gd name="connsiteX6" fmla="*/ 4785360 w 5840730"/>
              <a:gd name="connsiteY6" fmla="*/ 3926535 h 6887937"/>
              <a:gd name="connsiteX7" fmla="*/ 4028621 w 5840730"/>
              <a:gd name="connsiteY7" fmla="*/ 6887937 h 6887937"/>
              <a:gd name="connsiteX8" fmla="*/ 0 w 5840730"/>
              <a:gd name="connsiteY8" fmla="*/ 6877051 h 6887937"/>
              <a:gd name="connsiteX9" fmla="*/ 0 w 5840730"/>
              <a:gd name="connsiteY9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4922520 w 5840730"/>
              <a:gd name="connsiteY6" fmla="*/ 3415995 h 6887937"/>
              <a:gd name="connsiteX7" fmla="*/ 4785360 w 5840730"/>
              <a:gd name="connsiteY7" fmla="*/ 3926535 h 6887937"/>
              <a:gd name="connsiteX8" fmla="*/ 4028621 w 5840730"/>
              <a:gd name="connsiteY8" fmla="*/ 6887937 h 6887937"/>
              <a:gd name="connsiteX9" fmla="*/ 0 w 5840730"/>
              <a:gd name="connsiteY9" fmla="*/ 6877051 h 6887937"/>
              <a:gd name="connsiteX10" fmla="*/ 0 w 5840730"/>
              <a:gd name="connsiteY10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922520 w 5840730"/>
              <a:gd name="connsiteY7" fmla="*/ 341599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457700 w 5840730"/>
              <a:gd name="connsiteY7" fmla="*/ 3842715 h 6887937"/>
              <a:gd name="connsiteX8" fmla="*/ 4785360 w 5840730"/>
              <a:gd name="connsiteY8" fmla="*/ 3926535 h 6887937"/>
              <a:gd name="connsiteX9" fmla="*/ 4028621 w 5840730"/>
              <a:gd name="connsiteY9" fmla="*/ 6887937 h 6887937"/>
              <a:gd name="connsiteX10" fmla="*/ 0 w 5840730"/>
              <a:gd name="connsiteY10" fmla="*/ 6877051 h 6887937"/>
              <a:gd name="connsiteX11" fmla="*/ 0 w 5840730"/>
              <a:gd name="connsiteY11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655820 w 5840730"/>
              <a:gd name="connsiteY5" fmla="*/ 1770075 h 6887937"/>
              <a:gd name="connsiteX6" fmla="*/ 3901440 w 5840730"/>
              <a:gd name="connsiteY6" fmla="*/ 4696155 h 6887937"/>
              <a:gd name="connsiteX7" fmla="*/ 4213860 w 5840730"/>
              <a:gd name="connsiteY7" fmla="*/ 4757115 h 6887937"/>
              <a:gd name="connsiteX8" fmla="*/ 4457700 w 5840730"/>
              <a:gd name="connsiteY8" fmla="*/ 3842715 h 6887937"/>
              <a:gd name="connsiteX9" fmla="*/ 4785360 w 5840730"/>
              <a:gd name="connsiteY9" fmla="*/ 3926535 h 6887937"/>
              <a:gd name="connsiteX10" fmla="*/ 4028621 w 5840730"/>
              <a:gd name="connsiteY10" fmla="*/ 6887937 h 6887937"/>
              <a:gd name="connsiteX11" fmla="*/ 0 w 5840730"/>
              <a:gd name="connsiteY11" fmla="*/ 6877051 h 6887937"/>
              <a:gd name="connsiteX12" fmla="*/ 0 w 5840730"/>
              <a:gd name="connsiteY12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937760 w 5840730"/>
              <a:gd name="connsiteY5" fmla="*/ 16100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95850 w 5840730"/>
              <a:gd name="connsiteY5" fmla="*/ 160243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5006340 w 5840730"/>
              <a:gd name="connsiteY4" fmla="*/ 182341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94910 w 5840730"/>
              <a:gd name="connsiteY4" fmla="*/ 185770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56810 w 5840730"/>
              <a:gd name="connsiteY4" fmla="*/ 186532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754880 w 5840730"/>
              <a:gd name="connsiteY3" fmla="*/ 2692095 h 6887937"/>
              <a:gd name="connsiteX4" fmla="*/ 4979670 w 5840730"/>
              <a:gd name="connsiteY4" fmla="*/ 1846275 h 6887937"/>
              <a:gd name="connsiteX5" fmla="*/ 4872990 w 5840730"/>
              <a:gd name="connsiteY5" fmla="*/ 1571955 h 6887937"/>
              <a:gd name="connsiteX6" fmla="*/ 4655820 w 5840730"/>
              <a:gd name="connsiteY6" fmla="*/ 1770075 h 6887937"/>
              <a:gd name="connsiteX7" fmla="*/ 3901440 w 5840730"/>
              <a:gd name="connsiteY7" fmla="*/ 4696155 h 6887937"/>
              <a:gd name="connsiteX8" fmla="*/ 4213860 w 5840730"/>
              <a:gd name="connsiteY8" fmla="*/ 4757115 h 6887937"/>
              <a:gd name="connsiteX9" fmla="*/ 4457700 w 5840730"/>
              <a:gd name="connsiteY9" fmla="*/ 3842715 h 6887937"/>
              <a:gd name="connsiteX10" fmla="*/ 4785360 w 5840730"/>
              <a:gd name="connsiteY10" fmla="*/ 3926535 h 6887937"/>
              <a:gd name="connsiteX11" fmla="*/ 4028621 w 5840730"/>
              <a:gd name="connsiteY11" fmla="*/ 6887937 h 6887937"/>
              <a:gd name="connsiteX12" fmla="*/ 0 w 5840730"/>
              <a:gd name="connsiteY12" fmla="*/ 6877051 h 6887937"/>
              <a:gd name="connsiteX13" fmla="*/ 0 w 5840730"/>
              <a:gd name="connsiteY13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933950 w 5840730"/>
              <a:gd name="connsiteY3" fmla="*/ 273781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61560 w 5840730"/>
              <a:gd name="connsiteY3" fmla="*/ 29435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42510 w 5840730"/>
              <a:gd name="connsiteY3" fmla="*/ 301975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85360 w 5840730"/>
              <a:gd name="connsiteY11" fmla="*/ 3926535 h 6887937"/>
              <a:gd name="connsiteX12" fmla="*/ 4028621 w 5840730"/>
              <a:gd name="connsiteY12" fmla="*/ 6887937 h 6887937"/>
              <a:gd name="connsiteX13" fmla="*/ 0 w 5840730"/>
              <a:gd name="connsiteY13" fmla="*/ 6877051 h 6887937"/>
              <a:gd name="connsiteX14" fmla="*/ 0 w 5840730"/>
              <a:gd name="connsiteY14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560570 w 5840730"/>
              <a:gd name="connsiteY11" fmla="*/ 412084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709160 w 5840730"/>
              <a:gd name="connsiteY11" fmla="*/ 363316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4213860 w 5840730"/>
              <a:gd name="connsiteY9" fmla="*/ 4757115 h 6887937"/>
              <a:gd name="connsiteX10" fmla="*/ 4457700 w 5840730"/>
              <a:gd name="connsiteY10" fmla="*/ 3842715 h 6887937"/>
              <a:gd name="connsiteX11" fmla="*/ 4686300 w 5840730"/>
              <a:gd name="connsiteY11" fmla="*/ 3713175 h 6887937"/>
              <a:gd name="connsiteX12" fmla="*/ 4785360 w 5840730"/>
              <a:gd name="connsiteY12" fmla="*/ 3926535 h 6887937"/>
              <a:gd name="connsiteX13" fmla="*/ 4028621 w 5840730"/>
              <a:gd name="connsiteY13" fmla="*/ 6887937 h 6887937"/>
              <a:gd name="connsiteX14" fmla="*/ 0 w 5840730"/>
              <a:gd name="connsiteY14" fmla="*/ 6877051 h 6887937"/>
              <a:gd name="connsiteX15" fmla="*/ 0 w 5840730"/>
              <a:gd name="connsiteY15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901440 w 5840730"/>
              <a:gd name="connsiteY8" fmla="*/ 469615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5840730"/>
              <a:gd name="connsiteY0" fmla="*/ 0 h 6887937"/>
              <a:gd name="connsiteX1" fmla="*/ 5840730 w 5840730"/>
              <a:gd name="connsiteY1" fmla="*/ 0 h 6887937"/>
              <a:gd name="connsiteX2" fmla="*/ 5090160 w 5840730"/>
              <a:gd name="connsiteY2" fmla="*/ 2775915 h 6887937"/>
              <a:gd name="connsiteX3" fmla="*/ 4853940 w 5840730"/>
              <a:gd name="connsiteY3" fmla="*/ 2962605 h 6887937"/>
              <a:gd name="connsiteX4" fmla="*/ 4754880 w 5840730"/>
              <a:gd name="connsiteY4" fmla="*/ 2692095 h 6887937"/>
              <a:gd name="connsiteX5" fmla="*/ 4979670 w 5840730"/>
              <a:gd name="connsiteY5" fmla="*/ 1846275 h 6887937"/>
              <a:gd name="connsiteX6" fmla="*/ 4872990 w 5840730"/>
              <a:gd name="connsiteY6" fmla="*/ 1571955 h 6887937"/>
              <a:gd name="connsiteX7" fmla="*/ 4655820 w 5840730"/>
              <a:gd name="connsiteY7" fmla="*/ 1770075 h 6887937"/>
              <a:gd name="connsiteX8" fmla="*/ 3893820 w 5840730"/>
              <a:gd name="connsiteY8" fmla="*/ 4688535 h 6887937"/>
              <a:gd name="connsiteX9" fmla="*/ 3992880 w 5840730"/>
              <a:gd name="connsiteY9" fmla="*/ 4905705 h 6887937"/>
              <a:gd name="connsiteX10" fmla="*/ 4213860 w 5840730"/>
              <a:gd name="connsiteY10" fmla="*/ 4757115 h 6887937"/>
              <a:gd name="connsiteX11" fmla="*/ 4457700 w 5840730"/>
              <a:gd name="connsiteY11" fmla="*/ 3842715 h 6887937"/>
              <a:gd name="connsiteX12" fmla="*/ 4686300 w 5840730"/>
              <a:gd name="connsiteY12" fmla="*/ 3713175 h 6887937"/>
              <a:gd name="connsiteX13" fmla="*/ 4785360 w 5840730"/>
              <a:gd name="connsiteY13" fmla="*/ 3926535 h 6887937"/>
              <a:gd name="connsiteX14" fmla="*/ 4028621 w 5840730"/>
              <a:gd name="connsiteY14" fmla="*/ 6887937 h 6887937"/>
              <a:gd name="connsiteX15" fmla="*/ 0 w 5840730"/>
              <a:gd name="connsiteY15" fmla="*/ 6877051 h 6887937"/>
              <a:gd name="connsiteX16" fmla="*/ 0 w 5840730"/>
              <a:gd name="connsiteY16" fmla="*/ 0 h 688793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97807"/>
              <a:gd name="connsiteX1" fmla="*/ 6814124 w 6814124"/>
              <a:gd name="connsiteY1" fmla="*/ 9870 h 6897807"/>
              <a:gd name="connsiteX2" fmla="*/ 6063554 w 6814124"/>
              <a:gd name="connsiteY2" fmla="*/ 2785785 h 6897807"/>
              <a:gd name="connsiteX3" fmla="*/ 5827334 w 6814124"/>
              <a:gd name="connsiteY3" fmla="*/ 2972475 h 6897807"/>
              <a:gd name="connsiteX4" fmla="*/ 5728274 w 6814124"/>
              <a:gd name="connsiteY4" fmla="*/ 2701965 h 6897807"/>
              <a:gd name="connsiteX5" fmla="*/ 5953064 w 6814124"/>
              <a:gd name="connsiteY5" fmla="*/ 1856145 h 6897807"/>
              <a:gd name="connsiteX6" fmla="*/ 5846384 w 6814124"/>
              <a:gd name="connsiteY6" fmla="*/ 1581825 h 6897807"/>
              <a:gd name="connsiteX7" fmla="*/ 5629214 w 6814124"/>
              <a:gd name="connsiteY7" fmla="*/ 1779945 h 6897807"/>
              <a:gd name="connsiteX8" fmla="*/ 4867214 w 6814124"/>
              <a:gd name="connsiteY8" fmla="*/ 4698405 h 6897807"/>
              <a:gd name="connsiteX9" fmla="*/ 4966274 w 6814124"/>
              <a:gd name="connsiteY9" fmla="*/ 4915575 h 6897807"/>
              <a:gd name="connsiteX10" fmla="*/ 5187254 w 6814124"/>
              <a:gd name="connsiteY10" fmla="*/ 4766985 h 6897807"/>
              <a:gd name="connsiteX11" fmla="*/ 5431094 w 6814124"/>
              <a:gd name="connsiteY11" fmla="*/ 3852585 h 6897807"/>
              <a:gd name="connsiteX12" fmla="*/ 5659694 w 6814124"/>
              <a:gd name="connsiteY12" fmla="*/ 3723045 h 6897807"/>
              <a:gd name="connsiteX13" fmla="*/ 5758754 w 6814124"/>
              <a:gd name="connsiteY13" fmla="*/ 3936405 h 6897807"/>
              <a:gd name="connsiteX14" fmla="*/ 5002015 w 6814124"/>
              <a:gd name="connsiteY14" fmla="*/ 6897807 h 6897807"/>
              <a:gd name="connsiteX15" fmla="*/ 973394 w 6814124"/>
              <a:gd name="connsiteY15" fmla="*/ 6886921 h 6897807"/>
              <a:gd name="connsiteX16" fmla="*/ 0 w 6814124"/>
              <a:gd name="connsiteY16" fmla="*/ 0 h 6897807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973394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87938"/>
              <a:gd name="connsiteX1" fmla="*/ 6814124 w 6814124"/>
              <a:gd name="connsiteY1" fmla="*/ 1 h 6887938"/>
              <a:gd name="connsiteX2" fmla="*/ 6063554 w 6814124"/>
              <a:gd name="connsiteY2" fmla="*/ 2775916 h 6887938"/>
              <a:gd name="connsiteX3" fmla="*/ 5827334 w 6814124"/>
              <a:gd name="connsiteY3" fmla="*/ 2962606 h 6887938"/>
              <a:gd name="connsiteX4" fmla="*/ 5728274 w 6814124"/>
              <a:gd name="connsiteY4" fmla="*/ 2692096 h 6887938"/>
              <a:gd name="connsiteX5" fmla="*/ 5953064 w 6814124"/>
              <a:gd name="connsiteY5" fmla="*/ 1846276 h 6887938"/>
              <a:gd name="connsiteX6" fmla="*/ 5846384 w 6814124"/>
              <a:gd name="connsiteY6" fmla="*/ 1571956 h 6887938"/>
              <a:gd name="connsiteX7" fmla="*/ 5629214 w 6814124"/>
              <a:gd name="connsiteY7" fmla="*/ 1770076 h 6887938"/>
              <a:gd name="connsiteX8" fmla="*/ 4867214 w 6814124"/>
              <a:gd name="connsiteY8" fmla="*/ 4688536 h 6887938"/>
              <a:gd name="connsiteX9" fmla="*/ 4966274 w 6814124"/>
              <a:gd name="connsiteY9" fmla="*/ 4905706 h 6887938"/>
              <a:gd name="connsiteX10" fmla="*/ 5187254 w 6814124"/>
              <a:gd name="connsiteY10" fmla="*/ 4757116 h 6887938"/>
              <a:gd name="connsiteX11" fmla="*/ 5431094 w 6814124"/>
              <a:gd name="connsiteY11" fmla="*/ 3842716 h 6887938"/>
              <a:gd name="connsiteX12" fmla="*/ 5659694 w 6814124"/>
              <a:gd name="connsiteY12" fmla="*/ 3713176 h 6887938"/>
              <a:gd name="connsiteX13" fmla="*/ 5758754 w 6814124"/>
              <a:gd name="connsiteY13" fmla="*/ 3926536 h 6887938"/>
              <a:gd name="connsiteX14" fmla="*/ 5002015 w 6814124"/>
              <a:gd name="connsiteY14" fmla="*/ 6887938 h 6887938"/>
              <a:gd name="connsiteX15" fmla="*/ 0 w 6814124"/>
              <a:gd name="connsiteY15" fmla="*/ 6877052 h 6887938"/>
              <a:gd name="connsiteX16" fmla="*/ 0 w 6814124"/>
              <a:gd name="connsiteY16" fmla="*/ 0 h 6887938"/>
              <a:gd name="connsiteX0" fmla="*/ 0 w 6814124"/>
              <a:gd name="connsiteY0" fmla="*/ 0 h 6896790"/>
              <a:gd name="connsiteX1" fmla="*/ 6814124 w 6814124"/>
              <a:gd name="connsiteY1" fmla="*/ 1 h 6896790"/>
              <a:gd name="connsiteX2" fmla="*/ 6063554 w 6814124"/>
              <a:gd name="connsiteY2" fmla="*/ 2775916 h 6896790"/>
              <a:gd name="connsiteX3" fmla="*/ 5827334 w 6814124"/>
              <a:gd name="connsiteY3" fmla="*/ 2962606 h 6896790"/>
              <a:gd name="connsiteX4" fmla="*/ 5728274 w 6814124"/>
              <a:gd name="connsiteY4" fmla="*/ 2692096 h 6896790"/>
              <a:gd name="connsiteX5" fmla="*/ 5953064 w 6814124"/>
              <a:gd name="connsiteY5" fmla="*/ 1846276 h 6896790"/>
              <a:gd name="connsiteX6" fmla="*/ 5846384 w 6814124"/>
              <a:gd name="connsiteY6" fmla="*/ 1571956 h 6896790"/>
              <a:gd name="connsiteX7" fmla="*/ 5629214 w 6814124"/>
              <a:gd name="connsiteY7" fmla="*/ 1770076 h 6896790"/>
              <a:gd name="connsiteX8" fmla="*/ 4867214 w 6814124"/>
              <a:gd name="connsiteY8" fmla="*/ 4688536 h 6896790"/>
              <a:gd name="connsiteX9" fmla="*/ 4966274 w 6814124"/>
              <a:gd name="connsiteY9" fmla="*/ 4905706 h 6896790"/>
              <a:gd name="connsiteX10" fmla="*/ 5187254 w 6814124"/>
              <a:gd name="connsiteY10" fmla="*/ 4757116 h 6896790"/>
              <a:gd name="connsiteX11" fmla="*/ 5431094 w 6814124"/>
              <a:gd name="connsiteY11" fmla="*/ 3842716 h 6896790"/>
              <a:gd name="connsiteX12" fmla="*/ 5659694 w 6814124"/>
              <a:gd name="connsiteY12" fmla="*/ 3713176 h 6896790"/>
              <a:gd name="connsiteX13" fmla="*/ 5758754 w 6814124"/>
              <a:gd name="connsiteY13" fmla="*/ 3926536 h 6896790"/>
              <a:gd name="connsiteX14" fmla="*/ 5002015 w 6814124"/>
              <a:gd name="connsiteY14" fmla="*/ 6887938 h 6896790"/>
              <a:gd name="connsiteX15" fmla="*/ 0 w 6814124"/>
              <a:gd name="connsiteY15" fmla="*/ 6896790 h 6896790"/>
              <a:gd name="connsiteX16" fmla="*/ 0 w 6814124"/>
              <a:gd name="connsiteY16" fmla="*/ 0 h 6896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814124" h="6896790">
                <a:moveTo>
                  <a:pt x="0" y="0"/>
                </a:moveTo>
                <a:lnTo>
                  <a:pt x="6814124" y="1"/>
                </a:lnTo>
                <a:lnTo>
                  <a:pt x="6063554" y="2775916"/>
                </a:lnTo>
                <a:cubicBezTo>
                  <a:pt x="6030534" y="2883866"/>
                  <a:pt x="5993704" y="2976576"/>
                  <a:pt x="5827334" y="2962606"/>
                </a:cubicBezTo>
                <a:cubicBezTo>
                  <a:pt x="5641914" y="2845766"/>
                  <a:pt x="5734624" y="2747976"/>
                  <a:pt x="5728274" y="2692096"/>
                </a:cubicBezTo>
                <a:cubicBezTo>
                  <a:pt x="5818444" y="2355546"/>
                  <a:pt x="5878134" y="2121866"/>
                  <a:pt x="5953064" y="1846276"/>
                </a:cubicBezTo>
                <a:cubicBezTo>
                  <a:pt x="5994974" y="1687526"/>
                  <a:pt x="5969574" y="1615136"/>
                  <a:pt x="5846384" y="1571956"/>
                </a:cubicBezTo>
                <a:cubicBezTo>
                  <a:pt x="5711764" y="1563066"/>
                  <a:pt x="5672394" y="1597356"/>
                  <a:pt x="5629214" y="1770076"/>
                </a:cubicBezTo>
                <a:cubicBezTo>
                  <a:pt x="5644454" y="1858976"/>
                  <a:pt x="4851974" y="4599636"/>
                  <a:pt x="4867214" y="4688536"/>
                </a:cubicBezTo>
                <a:cubicBezTo>
                  <a:pt x="4832289" y="4824426"/>
                  <a:pt x="4898964" y="4880306"/>
                  <a:pt x="4966274" y="4905706"/>
                </a:cubicBezTo>
                <a:cubicBezTo>
                  <a:pt x="5075494" y="4904436"/>
                  <a:pt x="5132009" y="4917136"/>
                  <a:pt x="5187254" y="4757116"/>
                </a:cubicBezTo>
                <a:lnTo>
                  <a:pt x="5431094" y="3842716"/>
                </a:lnTo>
                <a:cubicBezTo>
                  <a:pt x="5455224" y="3756356"/>
                  <a:pt x="5528884" y="3692856"/>
                  <a:pt x="5659694" y="3713176"/>
                </a:cubicBezTo>
                <a:cubicBezTo>
                  <a:pt x="5803204" y="3791916"/>
                  <a:pt x="5756214" y="3882086"/>
                  <a:pt x="5758754" y="3926536"/>
                </a:cubicBezTo>
                <a:lnTo>
                  <a:pt x="5002015" y="6887938"/>
                </a:lnTo>
                <a:lnTo>
                  <a:pt x="0" y="689679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txBody>
          <a:bodyPr anchor="ctr"/>
          <a:lstStyle>
            <a:lvl1pPr algn="ctr">
              <a:defRPr baseline="-25000"/>
            </a:lvl1pPr>
          </a:lstStyle>
          <a:p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970326" y="3748958"/>
            <a:ext cx="4786878" cy="2258013"/>
          </a:xfrm>
        </p:spPr>
        <p:txBody>
          <a:bodyPr lIns="91440" tIns="0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None/>
              <a:defRPr sz="1600">
                <a:solidFill>
                  <a:schemeClr val="bg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5157727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0F2951-B0EF-9EDE-7705-F43C19A54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F15FD3-DD1B-C9BA-4518-B22A08A56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CB3AC5-B963-4B24-B02E-97C9CA1F906F}" type="slidenum">
              <a:rPr lang="en-US" altLang="en-US"/>
              <a:pPr/>
              <a:t>‹#›</a:t>
            </a:fld>
            <a:endParaRPr lang="en-US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71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B7EC4C7D-9F32-3DD5-0898-0A64AB3E48C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017147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Text Placeholder 7">
            <a:extLst>
              <a:ext uri="{FF2B5EF4-FFF2-40B4-BE49-F238E27FC236}">
                <a16:creationId xmlns:a16="http://schemas.microsoft.com/office/drawing/2014/main" id="{3CD56122-AE93-63D3-9B51-14AA353EC02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24242" y="174947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o1.</a:t>
            </a:r>
          </a:p>
        </p:txBody>
      </p:sp>
      <p:sp>
        <p:nvSpPr>
          <p:cNvPr id="5" name="Text Placeholder 12">
            <a:extLst>
              <a:ext uri="{FF2B5EF4-FFF2-40B4-BE49-F238E27FC236}">
                <a16:creationId xmlns:a16="http://schemas.microsoft.com/office/drawing/2014/main" id="{80B457C0-C5F0-38B3-A5A4-4CF83DA5DC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3379" y="174947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A608DDE2-7690-8BBF-1E41-BF40F26AF19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4242" y="3006909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o3.</a:t>
            </a:r>
          </a:p>
        </p:txBody>
      </p:sp>
      <p:sp>
        <p:nvSpPr>
          <p:cNvPr id="19" name="Text Placeholder 12">
            <a:extLst>
              <a:ext uri="{FF2B5EF4-FFF2-40B4-BE49-F238E27FC236}">
                <a16:creationId xmlns:a16="http://schemas.microsoft.com/office/drawing/2014/main" id="{4A70176D-1CA9-F362-DA0D-140ADC80AB7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43379" y="3009613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5" name="Text Placeholder 7">
            <a:extLst>
              <a:ext uri="{FF2B5EF4-FFF2-40B4-BE49-F238E27FC236}">
                <a16:creationId xmlns:a16="http://schemas.microsoft.com/office/drawing/2014/main" id="{0B557568-DAFA-B892-D220-F9088C6909A3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24242" y="3635783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o4.</a:t>
            </a:r>
          </a:p>
        </p:txBody>
      </p:sp>
      <p:sp>
        <p:nvSpPr>
          <p:cNvPr id="26" name="Text Placeholder 12">
            <a:extLst>
              <a:ext uri="{FF2B5EF4-FFF2-40B4-BE49-F238E27FC236}">
                <a16:creationId xmlns:a16="http://schemas.microsoft.com/office/drawing/2014/main" id="{5920ECF3-A4B7-A9A1-C23F-56EDD775AC7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643379" y="3638169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0A92B7FF-F522-FFD6-3A37-5C7F5CB3AE4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824242" y="4264656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o5.</a:t>
            </a:r>
          </a:p>
        </p:txBody>
      </p:sp>
      <p:sp>
        <p:nvSpPr>
          <p:cNvPr id="28" name="Text Placeholder 12">
            <a:extLst>
              <a:ext uri="{FF2B5EF4-FFF2-40B4-BE49-F238E27FC236}">
                <a16:creationId xmlns:a16="http://schemas.microsoft.com/office/drawing/2014/main" id="{718010FC-71DC-C4A0-BBE6-35E03F05FE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43379" y="4269747"/>
            <a:ext cx="5885179" cy="533400"/>
          </a:xfrm>
        </p:spPr>
        <p:txBody>
          <a:bodyPr bIns="0" anchor="b"/>
          <a:lstStyle>
            <a:lvl1pPr marL="0" indent="0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2512EE29-359B-8558-2A40-DB8D4D25665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24242" y="2378035"/>
            <a:ext cx="788639" cy="533400"/>
          </a:xfrm>
        </p:spPr>
        <p:txBody>
          <a:bodyPr lIns="0" tIns="0" rIns="0" bIns="0" anchor="ctr">
            <a:noAutofit/>
          </a:bodyPr>
          <a:lstStyle>
            <a:lvl1pPr marL="0" indent="0" algn="ctr">
              <a:lnSpc>
                <a:spcPct val="60000"/>
              </a:lnSpc>
              <a:spcBef>
                <a:spcPts val="0"/>
              </a:spcBef>
              <a:spcAft>
                <a:spcPts val="0"/>
              </a:spcAft>
              <a:buNone/>
              <a:defRPr sz="4400" b="0" spc="100" baseline="-25000">
                <a:solidFill>
                  <a:schemeClr val="tx2"/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o2.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70CCBBEB-A224-6D89-748B-8053ED48B25A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643379" y="2378035"/>
            <a:ext cx="5885179" cy="533400"/>
          </a:xfrm>
        </p:spPr>
        <p:txBody>
          <a:bodyPr bIns="0" anchor="b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957110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9414" y="298102"/>
            <a:ext cx="4786877" cy="151831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799414" y="2025077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799414" y="2997636"/>
            <a:ext cx="8030549" cy="2569866"/>
          </a:xfrm>
        </p:spPr>
        <p:txBody>
          <a:bodyPr lIns="91440" tIns="0">
            <a:normAutofit/>
          </a:bodyPr>
          <a:lstStyle>
            <a:lvl1pPr marL="274320" indent="-274320">
              <a:spcAft>
                <a:spcPts val="600"/>
              </a:spcAft>
              <a:buFont typeface="Courier New" panose="02070309020205020404" pitchFamily="49" charset="0"/>
              <a:buChar char="o"/>
              <a:defRPr sz="1400">
                <a:solidFill>
                  <a:schemeClr val="bg1"/>
                </a:solidFill>
              </a:defRPr>
            </a:lvl1pPr>
            <a:lvl2pPr marL="384048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566928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D09BF-28CB-5F72-F12E-51D29C4F8385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811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EF88AD-4B54-9DC5-D315-825BE9FCEEF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2252076"/>
            <a:ext cx="5797550" cy="3051762"/>
          </a:xfrm>
        </p:spPr>
        <p:txBody>
          <a:bodyPr>
            <a:normAutofit/>
          </a:bodyPr>
          <a:lstStyle>
            <a:lvl1pPr marL="274320" indent="-274320">
              <a:buFont typeface="Courier New" panose="02070309020205020404" pitchFamily="49" charset="0"/>
              <a:buChar char="o"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53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(Single lin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408820"/>
            <a:ext cx="8935507" cy="949467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0D7E9A-1E17-C6A0-31A6-F6F620FF9E84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796322" y="1986061"/>
            <a:ext cx="5797550" cy="4015244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042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96322" y="320040"/>
            <a:ext cx="6732237" cy="152400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6322" y="2252394"/>
            <a:ext cx="5797518" cy="2532966"/>
          </a:xfrm>
        </p:spPr>
        <p:txBody>
          <a:bodyPr lIns="91440" bIns="0" anchor="t">
            <a:normAutofit/>
          </a:bodyPr>
          <a:lstStyle>
            <a:lvl1pPr marL="0" indent="0">
              <a:spcBef>
                <a:spcPts val="600"/>
              </a:spcBef>
              <a:spcAft>
                <a:spcPts val="1800"/>
              </a:spcAft>
              <a:buNone/>
              <a:defRPr sz="1400"/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887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4D27DC4C-0653-4DB5-ABFE-50764C59AD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7368" y="270880"/>
            <a:ext cx="11297264" cy="1524000"/>
          </a:xfrm>
        </p:spPr>
        <p:txBody>
          <a:bodyPr anchor="ctr">
            <a:normAutofit/>
          </a:bodyPr>
          <a:lstStyle>
            <a:lvl1pPr algn="ctr">
              <a:lnSpc>
                <a:spcPct val="90000"/>
              </a:lnSpc>
              <a:defRPr sz="3600" spc="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accent1">
              <a:alpha val="10000"/>
            </a:schemeClr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/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144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mparison Dar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8319A446-9DC9-77CB-F6E0-D5CC1C0C8D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8233290" y="0"/>
            <a:ext cx="2740011" cy="6850028"/>
            <a:chOff x="8233290" y="0"/>
            <a:chExt cx="2740011" cy="6850028"/>
          </a:xfrm>
        </p:grpSpPr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E51D0537-C777-0B20-2AE3-6DD522E242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233290" y="0"/>
              <a:ext cx="2740011" cy="6850028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64F46914-ADE7-0BE9-0C39-280FE8F3B9C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001841" y="4372451"/>
              <a:ext cx="878334" cy="1705001"/>
            </a:xfrm>
            <a:prstGeom prst="rect">
              <a:avLst/>
            </a:prstGeom>
          </p:spPr>
        </p:pic>
      </p:grpSp>
      <p:sp>
        <p:nvSpPr>
          <p:cNvPr id="3" name="Title 2">
            <a:extLst>
              <a:ext uri="{FF2B5EF4-FFF2-40B4-BE49-F238E27FC236}">
                <a16:creationId xmlns:a16="http://schemas.microsoft.com/office/drawing/2014/main" id="{30CF8376-A762-054E-EA3C-FF9430AD9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09099" y="286603"/>
            <a:ext cx="11373803" cy="1450757"/>
          </a:xfrm>
        </p:spPr>
        <p:txBody>
          <a:bodyPr anchor="ctr"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6B00516E-9699-821C-0371-67A8478E101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31835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7E0A2EC-564E-BDA2-2E74-CEA1D54B10C9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239419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96DA7890-E49A-5536-1939-2B9589558EF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605817" y="3989405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4A1E2517-8244-627B-E6B6-4EF4FEDCA10E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651092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054FC79A-A756-FC67-CBF8-0078E8F8C1A3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5572159" y="2954840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EBE00383-F339-E668-9399-D2DC9718C39D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38557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71A788CA-392F-F29F-08CD-FBCB24BA79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995403" y="1894376"/>
            <a:ext cx="2847975" cy="3390899"/>
          </a:xfrm>
          <a:prstGeom prst="roundRect">
            <a:avLst/>
          </a:prstGeom>
          <a:solidFill>
            <a:schemeClr val="tx1"/>
          </a:solidFill>
          <a:ln w="31750">
            <a:solidFill>
              <a:schemeClr val="accent1"/>
            </a:solidFill>
          </a:ln>
        </p:spPr>
        <p:txBody>
          <a:bodyPr lIns="0" tIns="274320" bIns="0" anchor="t">
            <a:normAutofit/>
          </a:bodyPr>
          <a:lstStyle>
            <a:lvl1pPr marL="0" indent="0" algn="ctr">
              <a:spcBef>
                <a:spcPts val="600"/>
              </a:spcBef>
              <a:spcAft>
                <a:spcPts val="1800"/>
              </a:spcAft>
              <a:buNone/>
              <a:defRPr sz="2400">
                <a:solidFill>
                  <a:schemeClr val="accent1"/>
                </a:solidFill>
                <a:latin typeface="+mj-lt"/>
              </a:defRPr>
            </a:lvl1pPr>
            <a:lvl2pPr marL="201168" indent="0">
              <a:buNone/>
              <a:defRPr/>
            </a:lvl2pPr>
            <a:lvl3pPr marL="384048" indent="0">
              <a:buNone/>
              <a:defRPr/>
            </a:lvl3pPr>
            <a:lvl4pPr marL="566928" indent="0">
              <a:buNone/>
              <a:defRPr/>
            </a:lvl4pPr>
            <a:lvl5pPr marL="749808" indent="0">
              <a:buNone/>
              <a:defRPr/>
            </a:lvl5pPr>
          </a:lstStyle>
          <a:p>
            <a:r>
              <a:rPr lang="en-US" dirty="0"/>
              <a:t>Add Subtitle here</a:t>
            </a:r>
          </a:p>
        </p:txBody>
      </p:sp>
      <p:sp>
        <p:nvSpPr>
          <p:cNvPr id="19" name="Picture Placeholder 16">
            <a:extLst>
              <a:ext uri="{FF2B5EF4-FFF2-40B4-BE49-F238E27FC236}">
                <a16:creationId xmlns:a16="http://schemas.microsoft.com/office/drawing/2014/main" id="{6E7FBECC-1456-B16C-B42F-61BAE986F27C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8916470" y="2833688"/>
            <a:ext cx="1005840" cy="914400"/>
          </a:xfrm>
        </p:spPr>
        <p:txBody>
          <a:bodyPr>
            <a:normAutofit/>
          </a:bodyPr>
          <a:lstStyle>
            <a:lvl1pPr algn="ctr">
              <a:defRPr sz="1400"/>
            </a:lvl1pPr>
          </a:lstStyle>
          <a:p>
            <a:endParaRPr lang="en-US" dirty="0"/>
          </a:p>
        </p:txBody>
      </p:sp>
      <p:sp>
        <p:nvSpPr>
          <p:cNvPr id="15" name="Text Placeholder 10">
            <a:extLst>
              <a:ext uri="{FF2B5EF4-FFF2-40B4-BE49-F238E27FC236}">
                <a16:creationId xmlns:a16="http://schemas.microsoft.com/office/drawing/2014/main" id="{984A0CD0-C9DF-C8B2-FEE6-05F2F040324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282868" y="3989404"/>
            <a:ext cx="2275880" cy="893763"/>
          </a:xfr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/>
            </a:lvl2pPr>
            <a:lvl3pPr marL="384048" indent="0">
              <a:buNone/>
              <a:defRPr sz="1200"/>
            </a:lvl3pPr>
            <a:lvl4pPr marL="566928" indent="0">
              <a:buNone/>
              <a:defRPr sz="1200"/>
            </a:lvl4pPr>
            <a:lvl5pPr marL="749808" indent="0">
              <a:buNone/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24" name="Footer Placeholder 8">
            <a:extLst>
              <a:ext uri="{FF2B5EF4-FFF2-40B4-BE49-F238E27FC236}">
                <a16:creationId xmlns:a16="http://schemas.microsoft.com/office/drawing/2014/main" id="{28D89004-F984-BB7D-2489-E7EC55129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24241" y="6290774"/>
            <a:ext cx="6637071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21" name="Slide Number Placeholder 9">
            <a:extLst>
              <a:ext uri="{FF2B5EF4-FFF2-40B4-BE49-F238E27FC236}">
                <a16:creationId xmlns:a16="http://schemas.microsoft.com/office/drawing/2014/main" id="{E2790754-E9EF-9F79-825B-5AB348DFA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68546" y="629077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1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049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sson Summ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9788" y="353962"/>
            <a:ext cx="4786877" cy="983225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3600" spc="10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Add title here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9788" y="1517074"/>
            <a:ext cx="4786877" cy="763899"/>
          </a:xfrm>
        </p:spPr>
        <p:txBody>
          <a:bodyPr lIns="91440" tIns="91440" rIns="91440" bIns="0">
            <a:norm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2400" cap="none" spc="0" baseline="0">
                <a:solidFill>
                  <a:schemeClr val="accent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Add Subtitle here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1A56017-320A-546E-A749-7145642CB96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9788" y="2341261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9BC9EC3-C68A-CC9E-C220-8D585A8B43A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599789" y="2753247"/>
            <a:ext cx="3852296" cy="817345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E3FA6A1-74D7-3926-C0BF-FECA6C0B033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599788" y="3563285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2" name="Text Placeholder 10">
            <a:extLst>
              <a:ext uri="{FF2B5EF4-FFF2-40B4-BE49-F238E27FC236}">
                <a16:creationId xmlns:a16="http://schemas.microsoft.com/office/drawing/2014/main" id="{9487AC4B-B367-6BC8-2DCA-61A43B32644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599788" y="3982578"/>
            <a:ext cx="3860546" cy="529133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id="{34E9A44E-6692-ACFA-4EB0-368490BF357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599788" y="4564818"/>
            <a:ext cx="4796710" cy="401939"/>
          </a:xfrm>
        </p:spPr>
        <p:txBody>
          <a:bodyPr lIns="91440" tIns="0" anchor="b">
            <a:normAutofit/>
          </a:bodyPr>
          <a:lstStyle>
            <a:lvl1pPr marL="0" indent="0">
              <a:spcAft>
                <a:spcPts val="600"/>
              </a:spcAft>
              <a:buFont typeface="Courier New" panose="02070309020205020404" pitchFamily="49" charset="0"/>
              <a:buNone/>
              <a:defRPr sz="2000">
                <a:solidFill>
                  <a:schemeClr val="accent1"/>
                </a:solidFill>
              </a:defRPr>
            </a:lvl1pPr>
            <a:lvl2pPr marL="274320" indent="-274320">
              <a:buFont typeface="Courier New" panose="02070309020205020404" pitchFamily="49" charset="0"/>
              <a:buChar char="o"/>
              <a:defRPr sz="1200">
                <a:solidFill>
                  <a:schemeClr val="bg1"/>
                </a:solidFill>
              </a:defRPr>
            </a:lvl2pPr>
            <a:lvl3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3pPr>
            <a:lvl4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4pPr>
            <a:lvl5pPr marL="274320" indent="-274320">
              <a:buFont typeface="Courier New" panose="02070309020205020404" pitchFamily="49" charset="0"/>
              <a:buChar char="o"/>
              <a:defRPr sz="105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13" name="Text Placeholder 10">
            <a:extLst>
              <a:ext uri="{FF2B5EF4-FFF2-40B4-BE49-F238E27FC236}">
                <a16:creationId xmlns:a16="http://schemas.microsoft.com/office/drawing/2014/main" id="{AB0B6725-F963-746B-381A-0F998539A022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599788" y="4975138"/>
            <a:ext cx="3860546" cy="852906"/>
          </a:xfrm>
        </p:spPr>
        <p:txBody>
          <a:bodyPr lIns="91440">
            <a:no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201168" indent="0">
              <a:buNone/>
              <a:defRPr sz="1200">
                <a:solidFill>
                  <a:schemeClr val="bg1"/>
                </a:solidFill>
              </a:defRPr>
            </a:lvl2pPr>
            <a:lvl3pPr marL="384048" indent="0">
              <a:buNone/>
              <a:defRPr sz="1200">
                <a:solidFill>
                  <a:schemeClr val="bg1"/>
                </a:solidFill>
              </a:defRPr>
            </a:lvl3pPr>
            <a:lvl4pPr marL="566928" indent="0">
              <a:buNone/>
              <a:defRPr sz="1200">
                <a:solidFill>
                  <a:schemeClr val="bg1"/>
                </a:solidFill>
              </a:defRPr>
            </a:lvl4pPr>
            <a:lvl5pPr marL="749808" indent="0">
              <a:buNone/>
              <a:defRPr sz="12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49908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Add title here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8">
            <a:extLst>
              <a:ext uri="{FF2B5EF4-FFF2-40B4-BE49-F238E27FC236}">
                <a16:creationId xmlns:a16="http://schemas.microsoft.com/office/drawing/2014/main" id="{16BCAC9C-7B8B-A7E5-574A-2C2D473655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43051" y="6221324"/>
            <a:ext cx="6818262" cy="365125"/>
          </a:xfrm>
          <a:prstGeom prst="rect">
            <a:avLst/>
          </a:prstGeom>
        </p:spPr>
        <p:txBody>
          <a:bodyPr/>
          <a:lstStyle>
            <a:lvl1pPr>
              <a:defRPr sz="1100" b="0" i="0" cap="all" baseline="0">
                <a:solidFill>
                  <a:schemeClr val="tx1"/>
                </a:solidFill>
                <a:latin typeface="+mn-lt"/>
              </a:defRPr>
            </a:lvl1pPr>
          </a:lstStyle>
          <a:p>
            <a:r>
              <a:rPr lang="en-US"/>
              <a:t>CSP Training Module Name: Presentation Template Created by PR</a:t>
            </a:r>
            <a:endParaRPr lang="en-US" dirty="0"/>
          </a:p>
        </p:txBody>
      </p:sp>
      <p:sp>
        <p:nvSpPr>
          <p:cNvPr id="8" name="Slide Number Placeholder 9">
            <a:extLst>
              <a:ext uri="{FF2B5EF4-FFF2-40B4-BE49-F238E27FC236}">
                <a16:creationId xmlns:a16="http://schemas.microsoft.com/office/drawing/2014/main" id="{E44D41BF-45CF-B60E-08D3-A8C49332E5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30596" y="6221324"/>
            <a:ext cx="617912" cy="365125"/>
          </a:xfrm>
          <a:prstGeom prst="rect">
            <a:avLst/>
          </a:prstGeom>
        </p:spPr>
        <p:txBody>
          <a:bodyPr/>
          <a:lstStyle>
            <a:lvl1pPr algn="r">
              <a:defRPr sz="1200" b="0" i="0">
                <a:solidFill>
                  <a:schemeClr val="tx1"/>
                </a:solidFill>
                <a:latin typeface="+mn-lt"/>
              </a:defRPr>
            </a:lvl1pPr>
          </a:lstStyle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2160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94">
            <a:extLst>
              <a:ext uri="{FF2B5EF4-FFF2-40B4-BE49-F238E27FC236}">
                <a16:creationId xmlns:a16="http://schemas.microsoft.com/office/drawing/2014/main" id="{7643F50D-950F-5A7E-722A-79E4F5D315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119890" y="723440"/>
            <a:ext cx="4323426" cy="2579052"/>
          </a:xfrm>
        </p:spPr>
        <p:txBody>
          <a:bodyPr>
            <a:noAutofit/>
          </a:bodyPr>
          <a:lstStyle/>
          <a:p>
            <a:r>
              <a:rPr lang="en-US" sz="3800" dirty="0"/>
              <a:t>DATA PROTECTION AND PRIVACY TECHNOLOGIES FOR ENERGY</a:t>
            </a:r>
          </a:p>
        </p:txBody>
      </p:sp>
      <p:sp>
        <p:nvSpPr>
          <p:cNvPr id="96" name="Subtitle 95">
            <a:extLst>
              <a:ext uri="{FF2B5EF4-FFF2-40B4-BE49-F238E27FC236}">
                <a16:creationId xmlns:a16="http://schemas.microsoft.com/office/drawing/2014/main" id="{1C5A4B6C-BAC7-A685-A9B1-2F354B1283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637951" y="5106610"/>
            <a:ext cx="3348733" cy="1008925"/>
          </a:xfrm>
        </p:spPr>
        <p:txBody>
          <a:bodyPr/>
          <a:lstStyle/>
          <a:p>
            <a:r>
              <a:rPr lang="en-US" dirty="0"/>
              <a:t>Presentation by: </a:t>
            </a:r>
          </a:p>
          <a:p>
            <a:r>
              <a:rPr lang="en-US" dirty="0"/>
              <a:t>ANTONIOS NTIB</a:t>
            </a:r>
          </a:p>
        </p:txBody>
      </p:sp>
      <p:sp>
        <p:nvSpPr>
          <p:cNvPr id="97" name="Text Placeholder 96">
            <a:extLst>
              <a:ext uri="{FF2B5EF4-FFF2-40B4-BE49-F238E27FC236}">
                <a16:creationId xmlns:a16="http://schemas.microsoft.com/office/drawing/2014/main" id="{2A924E96-9B1C-6D19-49F6-49CA70E6553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63148" y="3373515"/>
            <a:ext cx="5179552" cy="1008926"/>
          </a:xfrm>
        </p:spPr>
        <p:txBody>
          <a:bodyPr/>
          <a:lstStyle/>
          <a:p>
            <a:r>
              <a:rPr lang="en-US" dirty="0"/>
              <a:t>CSP005_S_E</a:t>
            </a: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D96C8D99-3232-849B-9CC8-6E4982208F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10800000">
            <a:off x="3507757" y="-11160"/>
            <a:ext cx="2553080" cy="6858841"/>
          </a:xfrm>
          <a:custGeom>
            <a:avLst/>
            <a:gdLst>
              <a:gd name="connsiteX0" fmla="*/ 2526446 w 2553080"/>
              <a:gd name="connsiteY0" fmla="*/ 0 h 6858841"/>
              <a:gd name="connsiteX1" fmla="*/ 1707127 w 2553080"/>
              <a:gd name="connsiteY1" fmla="*/ 3182290 h 6858841"/>
              <a:gd name="connsiteX2" fmla="*/ 1365955 w 2553080"/>
              <a:gd name="connsiteY2" fmla="*/ 4453431 h 6858841"/>
              <a:gd name="connsiteX3" fmla="*/ 1182052 w 2553080"/>
              <a:gd name="connsiteY3" fmla="*/ 4538343 h 6858841"/>
              <a:gd name="connsiteX4" fmla="*/ 1070442 w 2553080"/>
              <a:gd name="connsiteY4" fmla="*/ 4344440 h 6858841"/>
              <a:gd name="connsiteX5" fmla="*/ 1329175 w 2553080"/>
              <a:gd name="connsiteY5" fmla="*/ 3390133 h 6858841"/>
              <a:gd name="connsiteX6" fmla="*/ 1311418 w 2553080"/>
              <a:gd name="connsiteY6" fmla="*/ 3250726 h 6858841"/>
              <a:gd name="connsiteX7" fmla="*/ 1199808 w 2553080"/>
              <a:gd name="connsiteY7" fmla="*/ 3164547 h 6858841"/>
              <a:gd name="connsiteX8" fmla="*/ 975320 w 2553080"/>
              <a:gd name="connsiteY8" fmla="*/ 3293816 h 6858841"/>
              <a:gd name="connsiteX9" fmla="*/ 582148 w 2553080"/>
              <a:gd name="connsiteY9" fmla="*/ 4743652 h 6858841"/>
              <a:gd name="connsiteX10" fmla="*/ 5073 w 2553080"/>
              <a:gd name="connsiteY10" fmla="*/ 6842367 h 6858841"/>
              <a:gd name="connsiteX11" fmla="*/ 0 w 2553080"/>
              <a:gd name="connsiteY11" fmla="*/ 6858842 h 6858841"/>
              <a:gd name="connsiteX12" fmla="*/ 26634 w 2553080"/>
              <a:gd name="connsiteY12" fmla="*/ 6858842 h 6858841"/>
              <a:gd name="connsiteX13" fmla="*/ 607514 w 2553080"/>
              <a:gd name="connsiteY13" fmla="*/ 4751256 h 6858841"/>
              <a:gd name="connsiteX14" fmla="*/ 1000686 w 2553080"/>
              <a:gd name="connsiteY14" fmla="*/ 3301420 h 6858841"/>
              <a:gd name="connsiteX15" fmla="*/ 1194735 w 2553080"/>
              <a:gd name="connsiteY15" fmla="*/ 3189894 h 6858841"/>
              <a:gd name="connsiteX16" fmla="*/ 1289857 w 2553080"/>
              <a:gd name="connsiteY16" fmla="*/ 3263399 h 6858841"/>
              <a:gd name="connsiteX17" fmla="*/ 1305077 w 2553080"/>
              <a:gd name="connsiteY17" fmla="*/ 3383797 h 6858841"/>
              <a:gd name="connsiteX18" fmla="*/ 1046345 w 2553080"/>
              <a:gd name="connsiteY18" fmla="*/ 4338103 h 6858841"/>
              <a:gd name="connsiteX19" fmla="*/ 1175711 w 2553080"/>
              <a:gd name="connsiteY19" fmla="*/ 4562423 h 6858841"/>
              <a:gd name="connsiteX20" fmla="*/ 1390053 w 2553080"/>
              <a:gd name="connsiteY20" fmla="*/ 4462303 h 6858841"/>
              <a:gd name="connsiteX21" fmla="*/ 1390053 w 2553080"/>
              <a:gd name="connsiteY21" fmla="*/ 4461035 h 6858841"/>
              <a:gd name="connsiteX22" fmla="*/ 1731225 w 2553080"/>
              <a:gd name="connsiteY22" fmla="*/ 3188627 h 6858841"/>
              <a:gd name="connsiteX23" fmla="*/ 2553081 w 2553080"/>
              <a:gd name="connsiteY23" fmla="*/ 1267 h 6858841"/>
              <a:gd name="connsiteX24" fmla="*/ 2526446 w 2553080"/>
              <a:gd name="connsiteY24" fmla="*/ 0 h 6858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553080" h="6858841">
                <a:moveTo>
                  <a:pt x="2526446" y="0"/>
                </a:moveTo>
                <a:lnTo>
                  <a:pt x="1707127" y="3182290"/>
                </a:lnTo>
                <a:lnTo>
                  <a:pt x="1365955" y="4453431"/>
                </a:lnTo>
                <a:cubicBezTo>
                  <a:pt x="1332979" y="4523135"/>
                  <a:pt x="1255613" y="4558621"/>
                  <a:pt x="1182052" y="4538343"/>
                </a:cubicBezTo>
                <a:cubicBezTo>
                  <a:pt x="1098345" y="4515531"/>
                  <a:pt x="1047613" y="4428085"/>
                  <a:pt x="1070442" y="4344440"/>
                </a:cubicBezTo>
                <a:lnTo>
                  <a:pt x="1329175" y="3390133"/>
                </a:lnTo>
                <a:cubicBezTo>
                  <a:pt x="1341858" y="3343242"/>
                  <a:pt x="1335516" y="3293816"/>
                  <a:pt x="1311418" y="3250726"/>
                </a:cubicBezTo>
                <a:cubicBezTo>
                  <a:pt x="1287321" y="3207637"/>
                  <a:pt x="1248004" y="3177220"/>
                  <a:pt x="1199808" y="3164547"/>
                </a:cubicBezTo>
                <a:cubicBezTo>
                  <a:pt x="1102150" y="3137933"/>
                  <a:pt x="1000686" y="3196230"/>
                  <a:pt x="975320" y="3293816"/>
                </a:cubicBezTo>
                <a:lnTo>
                  <a:pt x="582148" y="4743652"/>
                </a:lnTo>
                <a:lnTo>
                  <a:pt x="5073" y="6842367"/>
                </a:lnTo>
                <a:cubicBezTo>
                  <a:pt x="5073" y="6842367"/>
                  <a:pt x="1268" y="6855040"/>
                  <a:pt x="0" y="6858842"/>
                </a:cubicBezTo>
                <a:lnTo>
                  <a:pt x="26634" y="6858842"/>
                </a:lnTo>
                <a:lnTo>
                  <a:pt x="607514" y="4751256"/>
                </a:lnTo>
                <a:lnTo>
                  <a:pt x="1000686" y="3301420"/>
                </a:lnTo>
                <a:cubicBezTo>
                  <a:pt x="1023515" y="3217775"/>
                  <a:pt x="1111028" y="3167082"/>
                  <a:pt x="1194735" y="3189894"/>
                </a:cubicBezTo>
                <a:cubicBezTo>
                  <a:pt x="1235321" y="3201300"/>
                  <a:pt x="1269565" y="3226647"/>
                  <a:pt x="1289857" y="3263399"/>
                </a:cubicBezTo>
                <a:cubicBezTo>
                  <a:pt x="1311418" y="3300152"/>
                  <a:pt x="1316492" y="3341975"/>
                  <a:pt x="1305077" y="3383797"/>
                </a:cubicBezTo>
                <a:lnTo>
                  <a:pt x="1046345" y="4338103"/>
                </a:lnTo>
                <a:cubicBezTo>
                  <a:pt x="1019710" y="4435689"/>
                  <a:pt x="1078052" y="4537076"/>
                  <a:pt x="1175711" y="4562423"/>
                </a:cubicBezTo>
                <a:cubicBezTo>
                  <a:pt x="1261955" y="4585235"/>
                  <a:pt x="1352004" y="4543413"/>
                  <a:pt x="1390053" y="4462303"/>
                </a:cubicBezTo>
                <a:lnTo>
                  <a:pt x="1390053" y="4461035"/>
                </a:lnTo>
                <a:lnTo>
                  <a:pt x="1731225" y="3188627"/>
                </a:lnTo>
                <a:lnTo>
                  <a:pt x="2553081" y="1267"/>
                </a:lnTo>
                <a:cubicBezTo>
                  <a:pt x="2544203" y="0"/>
                  <a:pt x="2535325" y="0"/>
                  <a:pt x="2526446" y="0"/>
                </a:cubicBezTo>
                <a:close/>
              </a:path>
            </a:pathLst>
          </a:custGeom>
          <a:solidFill>
            <a:schemeClr val="accent1"/>
          </a:solidFill>
          <a:ln w="9116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47" name="Picture Placeholder 46" descr="A black and white cover with blue squares&#10;&#10;Description automatically generated">
            <a:extLst>
              <a:ext uri="{FF2B5EF4-FFF2-40B4-BE49-F238E27FC236}">
                <a16:creationId xmlns:a16="http://schemas.microsoft.com/office/drawing/2014/main" id="{5F839494-0FF9-BB9C-71F6-77CFACA7DA72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4" b="784"/>
          <a:stretch>
            <a:fillRect/>
          </a:stretch>
        </p:blipFill>
        <p:spPr/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ABF25152-ECFC-F87E-6A60-9E7B0D98374B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56048E62-9FDC-6A86-C84F-4D7DFCAA182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B4A6FF37-150C-0183-163E-54E5A9398FBB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  <p:sp>
        <p:nvSpPr>
          <p:cNvPr id="5" name="TextBox 4">
            <a:extLst>
              <a:ext uri="{FF2B5EF4-FFF2-40B4-BE49-F238E27FC236}">
                <a16:creationId xmlns:a16="http://schemas.microsoft.com/office/drawing/2014/main" id="{39108BA4-7DEB-C10A-765F-35ED3D5880B0}"/>
              </a:ext>
            </a:extLst>
          </p:cNvPr>
          <p:cNvSpPr txBox="1"/>
          <p:nvPr/>
        </p:nvSpPr>
        <p:spPr>
          <a:xfrm>
            <a:off x="5565059" y="4569372"/>
            <a:ext cx="5665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SLIDE SET #1: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Mandatory </a:t>
            </a: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rPr>
              <a:t>Access Control (MAC)</a:t>
            </a: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</p:txBody>
      </p:sp>
      <p:pic>
        <p:nvPicPr>
          <p:cNvPr id="6" name="Picture 5" descr="A red sign with white text&#10;&#10;Description automatically generated">
            <a:extLst>
              <a:ext uri="{FF2B5EF4-FFF2-40B4-BE49-F238E27FC236}">
                <a16:creationId xmlns:a16="http://schemas.microsoft.com/office/drawing/2014/main" id="{5B3CCAD0-C781-01A1-D069-A0131B50C3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79377" y="4938704"/>
            <a:ext cx="1532424" cy="56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9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Bell-</a:t>
            </a:r>
            <a:r>
              <a:rPr lang="en-US" dirty="0" err="1">
                <a:latin typeface="+mn-lt"/>
              </a:rPr>
              <a:t>LaPadula</a:t>
            </a:r>
            <a:r>
              <a:rPr lang="en-US" dirty="0">
                <a:latin typeface="+mn-lt"/>
              </a:rPr>
              <a:t> Security Policy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n-US" sz="2400" dirty="0">
                <a:latin typeface="+mj-lt"/>
              </a:rPr>
              <a:t>•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Two properties: </a:t>
            </a:r>
            <a:r>
              <a:rPr lang="en-US" sz="2400" dirty="0">
                <a:latin typeface="+mj-lt"/>
              </a:rPr>
              <a:t>No read up and No write down</a:t>
            </a:r>
          </a:p>
          <a:p>
            <a:endParaRPr lang="en-US" sz="2400" dirty="0">
              <a:latin typeface="+mj-lt"/>
            </a:endParaRPr>
          </a:p>
          <a:p>
            <a:pPr lvl="2"/>
            <a:r>
              <a:rPr lang="en-US" sz="2000" dirty="0">
                <a:latin typeface="+mj-lt"/>
              </a:rPr>
              <a:t>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Simple security property: </a:t>
            </a:r>
            <a:r>
              <a:rPr lang="en-US" sz="2400" dirty="0">
                <a:latin typeface="+mj-lt"/>
              </a:rPr>
              <a:t>Subject A is allowed to read object O only if </a:t>
            </a:r>
          </a:p>
          <a:p>
            <a:pPr marL="384048" lvl="2" indent="0">
              <a:buNone/>
            </a:pPr>
            <a:r>
              <a:rPr lang="en-US" sz="2400" dirty="0">
                <a:latin typeface="+mj-lt"/>
              </a:rPr>
              <a:t>    class(O) ≤ class(A)</a:t>
            </a:r>
          </a:p>
          <a:p>
            <a:pPr marL="384048" lvl="2" indent="0">
              <a:buNone/>
            </a:pPr>
            <a:endParaRPr lang="en-US" sz="2400" dirty="0">
              <a:latin typeface="+mj-lt"/>
            </a:endParaRPr>
          </a:p>
          <a:p>
            <a:pPr lvl="2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property: </a:t>
            </a:r>
            <a:r>
              <a:rPr lang="en-US" sz="2400" dirty="0">
                <a:latin typeface="+mj-lt"/>
              </a:rPr>
              <a:t>Subject A is allowed to write object O only if class(A) ≤ class(O</a:t>
            </a:r>
            <a:r>
              <a:rPr lang="en-US" sz="2000" dirty="0">
                <a:latin typeface="+mj-lt"/>
              </a:rPr>
              <a:t>)</a:t>
            </a:r>
          </a:p>
          <a:p>
            <a:pPr lvl="1"/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• The * property was Bell and </a:t>
            </a:r>
            <a:r>
              <a:rPr lang="en-US" sz="2400" dirty="0" err="1">
                <a:latin typeface="+mj-lt"/>
              </a:rPr>
              <a:t>LaPadula’s</a:t>
            </a:r>
            <a:r>
              <a:rPr lang="en-US" sz="2400" dirty="0">
                <a:latin typeface="+mj-lt"/>
              </a:rPr>
              <a:t> critical innovation</a:t>
            </a:r>
          </a:p>
          <a:p>
            <a:endParaRPr lang="en-US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25D9E9C-FFCD-BCED-91FA-E608D9E0CE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72805FF-254A-D7B4-92D1-AAE2DF22ED2A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782791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</a:t>
            </a:r>
            <a:r>
              <a:rPr lang="en-US" dirty="0" err="1">
                <a:latin typeface="+mn-lt"/>
              </a:rPr>
              <a:t>Biba</a:t>
            </a:r>
            <a:r>
              <a:rPr lang="en-US" dirty="0">
                <a:latin typeface="+mn-lt"/>
              </a:rPr>
              <a:t>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9740060" cy="3223615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• Proposed by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Ken </a:t>
            </a:r>
            <a:r>
              <a:rPr lang="en-US" sz="2400" b="1" spc="-5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Biba</a:t>
            </a:r>
            <a:endParaRPr lang="en-US" sz="2400" b="1" spc="-50" dirty="0">
              <a:solidFill>
                <a:srgbClr val="002060"/>
              </a:solidFill>
              <a:latin typeface="+mj-lt"/>
              <a:ea typeface="+mj-ea"/>
              <a:cs typeface="+mj-cs"/>
            </a:endParaRPr>
          </a:p>
          <a:p>
            <a:r>
              <a:rPr lang="en-US" sz="2400" dirty="0">
                <a:latin typeface="+mj-lt"/>
              </a:rPr>
              <a:t>• Deals with integrity alone and ignores conﬁdentiality entirely</a:t>
            </a:r>
          </a:p>
          <a:p>
            <a:r>
              <a:rPr lang="en-US" sz="2400" dirty="0">
                <a:latin typeface="+mj-lt"/>
              </a:rPr>
              <a:t>• Covers integrity levels, which are analogous to sensitivity levels in Bell-</a:t>
            </a:r>
            <a:r>
              <a:rPr lang="en-US" sz="2400" dirty="0" err="1">
                <a:latin typeface="+mj-lt"/>
              </a:rPr>
              <a:t>LaPadula</a:t>
            </a:r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• Integrity levels cover inappropriate modiﬁcation of data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endParaRPr lang="en-US" sz="2200" dirty="0">
              <a:latin typeface="+mj-lt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9DB4A5E-2B86-28BF-94D4-26701237F6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7D8D2E3-99A4-5EDC-0A97-49C12CF86D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40647842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</a:t>
            </a:r>
            <a:r>
              <a:rPr lang="en-US" dirty="0" err="1">
                <a:latin typeface="+mn-lt"/>
              </a:rPr>
              <a:t>Biba</a:t>
            </a:r>
            <a:r>
              <a:rPr lang="en-US" dirty="0">
                <a:latin typeface="+mn-lt"/>
              </a:rPr>
              <a:t>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3"/>
            <a:ext cx="7433279" cy="349377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• </a:t>
            </a:r>
            <a:r>
              <a:rPr lang="en-US" sz="2400" dirty="0">
                <a:latin typeface="+mj-lt"/>
              </a:rPr>
              <a:t>Read Up, Write Down : 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Subjects cannot read objects of lesser integrity, subjects                       </a:t>
            </a:r>
            <a:r>
              <a:rPr lang="en-US" sz="2400" b="1" i="1" dirty="0">
                <a:latin typeface="+mj-lt"/>
              </a:rPr>
              <a:t>cannot write to objects of higher integrity</a:t>
            </a:r>
          </a:p>
          <a:p>
            <a:pPr marL="0" indent="0">
              <a:buNone/>
            </a:pPr>
            <a:r>
              <a:rPr lang="en-US" sz="2400" dirty="0">
                <a:latin typeface="+mj-lt"/>
              </a:rPr>
              <a:t> • </a:t>
            </a:r>
            <a:r>
              <a:rPr lang="en-US" sz="2400" b="1" dirty="0">
                <a:latin typeface="+mj-lt"/>
              </a:rPr>
              <a:t>Two properties:</a:t>
            </a:r>
          </a:p>
          <a:p>
            <a:pPr lvl="1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Simple Integrity Property: </a:t>
            </a:r>
            <a:r>
              <a:rPr lang="en-US" sz="2200" dirty="0">
                <a:latin typeface="+mj-lt"/>
              </a:rPr>
              <a:t>A low integrity subject will not write or modify high integrity data</a:t>
            </a:r>
          </a:p>
          <a:p>
            <a:pPr lvl="1"/>
            <a:endParaRPr lang="en-US" sz="2200" dirty="0">
              <a:latin typeface="+mj-lt"/>
            </a:endParaRPr>
          </a:p>
          <a:p>
            <a:pPr lvl="1"/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* Property: </a:t>
            </a:r>
            <a:r>
              <a:rPr lang="en-US" sz="2200" dirty="0">
                <a:latin typeface="+mj-lt"/>
              </a:rPr>
              <a:t>The high integrity subject will not read low integrity data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C5E45FF4-7C4B-F1D9-73B9-20179697D5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F0776E7-3CBF-9C11-6DCC-C9A25D9037BD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220842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dirty="0">
                <a:latin typeface="+mn-lt"/>
              </a:rPr>
              <a:t>Multilateral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560942" cy="2532966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8000" dirty="0"/>
              <a:t>• </a:t>
            </a:r>
            <a:r>
              <a:rPr lang="en-IN" sz="8000" dirty="0">
                <a:latin typeface="+mj-lt"/>
              </a:rPr>
              <a:t>To protect information from leaking between compartments on the same level</a:t>
            </a:r>
          </a:p>
          <a:p>
            <a:pPr marL="0" indent="0">
              <a:buNone/>
            </a:pPr>
            <a:r>
              <a:rPr lang="en-US" sz="8000" dirty="0"/>
              <a:t>• </a:t>
            </a:r>
            <a:r>
              <a:rPr lang="en-IN" sz="8000" dirty="0">
                <a:latin typeface="+mj-lt"/>
              </a:rPr>
              <a:t>Also known as compartmentation</a:t>
            </a:r>
          </a:p>
          <a:p>
            <a:pPr marL="0" indent="0">
              <a:buNone/>
            </a:pPr>
            <a:r>
              <a:rPr lang="en-US" sz="8000" dirty="0"/>
              <a:t>• </a:t>
            </a:r>
            <a:r>
              <a:rPr lang="en-IN" sz="8000" b="1" dirty="0">
                <a:solidFill>
                  <a:srgbClr val="002060"/>
                </a:solidFill>
                <a:latin typeface="+mj-lt"/>
              </a:rPr>
              <a:t>Example:</a:t>
            </a:r>
            <a:r>
              <a:rPr lang="en-IN" sz="8000" dirty="0">
                <a:latin typeface="+mj-lt"/>
              </a:rPr>
              <a:t> Customers of an Internet bank can not see each others’ data nor can they make their data visible to others (not even accidentally)</a:t>
            </a:r>
          </a:p>
          <a:p>
            <a:endParaRPr lang="en-IN" dirty="0"/>
          </a:p>
          <a:p>
            <a:endParaRPr lang="en-I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2440" y="5193714"/>
            <a:ext cx="2619362" cy="1601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24DB0CC-971C-300F-8B0D-97679E2BAB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B83006-FB54-DE30-53F9-A70F0FF2E8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41418945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r>
              <a:rPr lang="en-US" sz="2000" dirty="0">
                <a:latin typeface="+mj-lt"/>
              </a:rPr>
              <a:t>Different types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Organizational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Privilege-based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A mix</a:t>
            </a:r>
          </a:p>
          <a:p>
            <a:pPr lvl="2"/>
            <a:endParaRPr lang="en-IN" sz="2000" dirty="0">
              <a:latin typeface="+mj-lt"/>
            </a:endParaRPr>
          </a:p>
          <a:p>
            <a:r>
              <a:rPr lang="en-IN" sz="2000" dirty="0">
                <a:latin typeface="+mj-lt"/>
              </a:rPr>
              <a:t>Multilateral security models: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The Chinese Wall Model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en-IN" sz="2000" dirty="0">
                <a:latin typeface="+mj-lt"/>
              </a:rPr>
              <a:t>The BMA Model (British Medical Association)</a:t>
            </a:r>
          </a:p>
        </p:txBody>
      </p:sp>
      <p:sp>
        <p:nvSpPr>
          <p:cNvPr id="2" name="Rectangle 1"/>
          <p:cNvSpPr/>
          <p:nvPr/>
        </p:nvSpPr>
        <p:spPr>
          <a:xfrm>
            <a:off x="1093395" y="951509"/>
            <a:ext cx="5116209" cy="72571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lnSpc>
                <a:spcPct val="85000"/>
              </a:lnSpc>
              <a:spcBef>
                <a:spcPct val="0"/>
              </a:spcBef>
            </a:pPr>
            <a:r>
              <a:rPr lang="en-IN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Multilateral Security</a:t>
            </a: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8332262-D621-1835-5E37-312AD659D3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1B4511C-FC76-F013-6650-7A8BFA6FF804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2457977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The Chinese Wall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10405078" cy="3680815"/>
          </a:xfrm>
        </p:spPr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en-US" sz="10000" dirty="0"/>
              <a:t>• </a:t>
            </a:r>
            <a:r>
              <a:rPr lang="en-IN" sz="10000" dirty="0">
                <a:latin typeface="+mj-lt"/>
              </a:rPr>
              <a:t>Proposed by David Brewer and Michael Nash 1989</a:t>
            </a:r>
          </a:p>
          <a:p>
            <a:pPr marL="0" indent="0">
              <a:buNone/>
            </a:pPr>
            <a:r>
              <a:rPr lang="en-US" sz="10000" dirty="0"/>
              <a:t>• </a:t>
            </a:r>
            <a:r>
              <a:rPr lang="en-IN" sz="10000" dirty="0">
                <a:latin typeface="+mj-lt"/>
              </a:rPr>
              <a:t>Rules to prevent conflict of interest</a:t>
            </a:r>
            <a:endParaRPr lang="en-IN" sz="10000" b="1" dirty="0">
              <a:latin typeface="+mj-lt"/>
            </a:endParaRPr>
          </a:p>
          <a:p>
            <a:pPr marL="0" indent="0">
              <a:buNone/>
            </a:pPr>
            <a:r>
              <a:rPr lang="en-US" sz="10000" dirty="0"/>
              <a:t>• </a:t>
            </a:r>
            <a:r>
              <a:rPr lang="en-IN" sz="10000" b="1" dirty="0">
                <a:solidFill>
                  <a:srgbClr val="002060"/>
                </a:solidFill>
                <a:latin typeface="+mj-lt"/>
              </a:rPr>
              <a:t>Rule: </a:t>
            </a:r>
            <a:r>
              <a:rPr lang="en-IN" sz="10000" dirty="0">
                <a:latin typeface="+mj-lt"/>
              </a:rPr>
              <a:t>There must be no information flow that causes a conflict of interest</a:t>
            </a:r>
          </a:p>
          <a:p>
            <a:pPr marL="0" indent="0">
              <a:buNone/>
            </a:pPr>
            <a:r>
              <a:rPr lang="en-US" sz="10000" dirty="0"/>
              <a:t>• </a:t>
            </a:r>
            <a:r>
              <a:rPr lang="en-IN" sz="10000" dirty="0">
                <a:latin typeface="+mj-lt"/>
              </a:rPr>
              <a:t>Conflict of Interest (</a:t>
            </a:r>
            <a:r>
              <a:rPr lang="en-IN" sz="10000" dirty="0" err="1">
                <a:latin typeface="+mj-lt"/>
              </a:rPr>
              <a:t>CoI</a:t>
            </a:r>
            <a:r>
              <a:rPr lang="en-IN" sz="10000" dirty="0">
                <a:latin typeface="+mj-lt"/>
              </a:rPr>
              <a:t>) classes: indicate which companies are in competition.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A1F7CA7-4F17-1037-364A-82973FC1E6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5FBA494-AF71-2E8A-CD5C-386AD80E692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14</a:t>
            </a:r>
          </a:p>
        </p:txBody>
      </p:sp>
    </p:spTree>
    <p:extLst>
      <p:ext uri="{BB962C8B-B14F-4D97-AF65-F5344CB8AC3E}">
        <p14:creationId xmlns:p14="http://schemas.microsoft.com/office/powerpoint/2010/main" val="33138325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Eg</a:t>
            </a:r>
            <a:r>
              <a:rPr lang="en-US" dirty="0"/>
              <a:t> :- COI</a:t>
            </a:r>
            <a:endParaRPr lang="en-IN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BDDC6-4596-9736-1225-628C6383049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2236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 dirty="0"/>
              <a:t>Bank A</a:t>
            </a:r>
          </a:p>
        </p:txBody>
      </p:sp>
      <p:sp>
        <p:nvSpPr>
          <p:cNvPr id="7" name="AutoShape 4"/>
          <p:cNvSpPr>
            <a:spLocks noChangeArrowheads="1"/>
          </p:cNvSpPr>
          <p:nvPr/>
        </p:nvSpPr>
        <p:spPr bwMode="auto">
          <a:xfrm>
            <a:off x="39895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Bank B</a:t>
            </a: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64279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School 1</a:t>
            </a:r>
          </a:p>
        </p:txBody>
      </p: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8028108" y="25146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School 2</a:t>
            </a:r>
          </a:p>
        </p:txBody>
      </p:sp>
      <p:sp>
        <p:nvSpPr>
          <p:cNvPr id="10" name="AutoShape 7"/>
          <p:cNvSpPr>
            <a:spLocks noChangeArrowheads="1"/>
          </p:cNvSpPr>
          <p:nvPr/>
        </p:nvSpPr>
        <p:spPr bwMode="auto">
          <a:xfrm>
            <a:off x="7189908" y="4267200"/>
            <a:ext cx="1371600" cy="609600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25400" cap="sq" algn="ctr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r>
              <a:rPr lang="en-US"/>
              <a:t>School 3</a:t>
            </a: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 flipH="1">
            <a:off x="2389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2922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2922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2236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770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3379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4141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46753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4675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3989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522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5132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3" name="Line 20"/>
          <p:cNvSpPr>
            <a:spLocks noChangeShapeType="1"/>
          </p:cNvSpPr>
          <p:nvPr/>
        </p:nvSpPr>
        <p:spPr bwMode="auto">
          <a:xfrm flipH="1">
            <a:off x="65803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71137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71137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6427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69613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75709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 flipH="1">
            <a:off x="81805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8713908" y="31242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1" name="Line 28"/>
          <p:cNvSpPr>
            <a:spLocks noChangeShapeType="1"/>
          </p:cNvSpPr>
          <p:nvPr/>
        </p:nvSpPr>
        <p:spPr bwMode="auto">
          <a:xfrm>
            <a:off x="8713908" y="31242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8028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85615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9171108" y="33528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5" name="Line 32"/>
          <p:cNvSpPr>
            <a:spLocks noChangeShapeType="1"/>
          </p:cNvSpPr>
          <p:nvPr/>
        </p:nvSpPr>
        <p:spPr bwMode="auto">
          <a:xfrm flipH="1">
            <a:off x="74185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6" name="Line 33"/>
          <p:cNvSpPr>
            <a:spLocks noChangeShapeType="1"/>
          </p:cNvSpPr>
          <p:nvPr/>
        </p:nvSpPr>
        <p:spPr bwMode="auto">
          <a:xfrm>
            <a:off x="7951908" y="4876800"/>
            <a:ext cx="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7" name="Line 34"/>
          <p:cNvSpPr>
            <a:spLocks noChangeShapeType="1"/>
          </p:cNvSpPr>
          <p:nvPr/>
        </p:nvSpPr>
        <p:spPr bwMode="auto">
          <a:xfrm>
            <a:off x="7951908" y="4876800"/>
            <a:ext cx="533400" cy="228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none" w="sm" len="sm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38" name="Rectangle 35"/>
          <p:cNvSpPr>
            <a:spLocks noChangeArrowheads="1"/>
          </p:cNvSpPr>
          <p:nvPr/>
        </p:nvSpPr>
        <p:spPr bwMode="auto">
          <a:xfrm>
            <a:off x="7266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39" name="Rectangle 36"/>
          <p:cNvSpPr>
            <a:spLocks noChangeArrowheads="1"/>
          </p:cNvSpPr>
          <p:nvPr/>
        </p:nvSpPr>
        <p:spPr bwMode="auto">
          <a:xfrm>
            <a:off x="77995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0" name="Rectangle 37"/>
          <p:cNvSpPr>
            <a:spLocks noChangeArrowheads="1"/>
          </p:cNvSpPr>
          <p:nvPr/>
        </p:nvSpPr>
        <p:spPr bwMode="auto">
          <a:xfrm>
            <a:off x="8409108" y="5105400"/>
            <a:ext cx="228600" cy="457200"/>
          </a:xfrm>
          <a:prstGeom prst="rect">
            <a:avLst/>
          </a:prstGeom>
          <a:solidFill>
            <a:schemeClr val="accent1"/>
          </a:solidFill>
          <a:ln w="25400" cap="sq" algn="ctr">
            <a:solidFill>
              <a:schemeClr val="tx1"/>
            </a:solidFill>
            <a:miter lim="800000"/>
            <a:headEnd type="none" w="lg" len="med"/>
            <a:tailEnd type="none" w="sm" len="sm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4675308" y="1447800"/>
            <a:ext cx="2408238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sm" len="sm"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Company datasets</a:t>
            </a:r>
          </a:p>
        </p:txBody>
      </p:sp>
      <p:sp>
        <p:nvSpPr>
          <p:cNvPr id="42" name="Line 39"/>
          <p:cNvSpPr>
            <a:spLocks noChangeShapeType="1"/>
          </p:cNvSpPr>
          <p:nvPr/>
        </p:nvSpPr>
        <p:spPr bwMode="auto">
          <a:xfrm flipH="1">
            <a:off x="2998908" y="1828800"/>
            <a:ext cx="29718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H="1">
            <a:off x="5208708" y="1828800"/>
            <a:ext cx="7620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4" name="Line 41"/>
          <p:cNvSpPr>
            <a:spLocks noChangeShapeType="1"/>
          </p:cNvSpPr>
          <p:nvPr/>
        </p:nvSpPr>
        <p:spPr bwMode="auto">
          <a:xfrm>
            <a:off x="5970708" y="1828800"/>
            <a:ext cx="10668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5" name="Line 42"/>
          <p:cNvSpPr>
            <a:spLocks noChangeShapeType="1"/>
          </p:cNvSpPr>
          <p:nvPr/>
        </p:nvSpPr>
        <p:spPr bwMode="auto">
          <a:xfrm>
            <a:off x="5970708" y="1828800"/>
            <a:ext cx="2743200" cy="6858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46" name="Text Box 43"/>
          <p:cNvSpPr txBox="1">
            <a:spLocks noChangeArrowheads="1"/>
          </p:cNvSpPr>
          <p:nvPr/>
        </p:nvSpPr>
        <p:spPr bwMode="auto">
          <a:xfrm>
            <a:off x="7570908" y="6096000"/>
            <a:ext cx="708025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files</a:t>
            </a:r>
          </a:p>
        </p:txBody>
      </p:sp>
      <p:sp>
        <p:nvSpPr>
          <p:cNvPr id="47" name="Oval 44"/>
          <p:cNvSpPr>
            <a:spLocks noChangeArrowheads="1"/>
          </p:cNvSpPr>
          <p:nvPr/>
        </p:nvSpPr>
        <p:spPr bwMode="auto">
          <a:xfrm>
            <a:off x="1703508" y="1981200"/>
            <a:ext cx="4191000" cy="24384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8" name="Oval 45"/>
          <p:cNvSpPr>
            <a:spLocks noChangeArrowheads="1"/>
          </p:cNvSpPr>
          <p:nvPr/>
        </p:nvSpPr>
        <p:spPr bwMode="auto">
          <a:xfrm>
            <a:off x="5970708" y="1676400"/>
            <a:ext cx="3886200" cy="4191000"/>
          </a:xfrm>
          <a:prstGeom prst="ellipse">
            <a:avLst/>
          </a:prstGeom>
          <a:noFill/>
          <a:ln w="25400" cap="sq" algn="ctr">
            <a:solidFill>
              <a:schemeClr val="bg2"/>
            </a:solidFill>
            <a:round/>
            <a:headEnd type="none" w="lg" len="med"/>
            <a:tailEnd type="none" w="lg" len="med"/>
          </a:ln>
          <a:effectLst/>
        </p:spPr>
        <p:txBody>
          <a:bodyPr wrap="none" anchor="ctr"/>
          <a:lstStyle/>
          <a:p>
            <a:endParaRPr lang="en-IN"/>
          </a:p>
        </p:txBody>
      </p:sp>
      <p:sp>
        <p:nvSpPr>
          <p:cNvPr id="49" name="Line 46"/>
          <p:cNvSpPr>
            <a:spLocks noChangeShapeType="1"/>
          </p:cNvSpPr>
          <p:nvPr/>
        </p:nvSpPr>
        <p:spPr bwMode="auto">
          <a:xfrm flipH="1" flipV="1">
            <a:off x="73423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0" name="Line 47"/>
          <p:cNvSpPr>
            <a:spLocks noChangeShapeType="1"/>
          </p:cNvSpPr>
          <p:nvPr/>
        </p:nvSpPr>
        <p:spPr bwMode="auto">
          <a:xfrm flipV="1">
            <a:off x="7951908" y="5562600"/>
            <a:ext cx="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1" name="Line 48"/>
          <p:cNvSpPr>
            <a:spLocks noChangeShapeType="1"/>
          </p:cNvSpPr>
          <p:nvPr/>
        </p:nvSpPr>
        <p:spPr bwMode="auto">
          <a:xfrm flipV="1">
            <a:off x="7951908" y="5562600"/>
            <a:ext cx="609600" cy="609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2" name="Text Box 49"/>
          <p:cNvSpPr txBox="1">
            <a:spLocks noChangeArrowheads="1"/>
          </p:cNvSpPr>
          <p:nvPr/>
        </p:nvSpPr>
        <p:spPr bwMode="auto">
          <a:xfrm>
            <a:off x="1825746" y="5299075"/>
            <a:ext cx="3887787" cy="457200"/>
          </a:xfrm>
          <a:prstGeom prst="rect">
            <a:avLst/>
          </a:prstGeom>
          <a:noFill/>
          <a:ln w="25400" cap="sq" algn="ctr">
            <a:noFill/>
            <a:miter lim="800000"/>
            <a:headEnd type="none" w="lg" len="med"/>
            <a:tailEnd type="none" w="lg" len="med"/>
          </a:ln>
          <a:effectLst/>
        </p:spPr>
        <p:txBody>
          <a:bodyPr wrap="none">
            <a:spAutoFit/>
          </a:bodyPr>
          <a:lstStyle/>
          <a:p>
            <a:r>
              <a:rPr lang="en-US"/>
              <a:t>Conflict of interest (CoI) class</a:t>
            </a:r>
          </a:p>
        </p:txBody>
      </p:sp>
      <p:sp>
        <p:nvSpPr>
          <p:cNvPr id="53" name="Line 50"/>
          <p:cNvSpPr>
            <a:spLocks noChangeShapeType="1"/>
          </p:cNvSpPr>
          <p:nvPr/>
        </p:nvSpPr>
        <p:spPr bwMode="auto">
          <a:xfrm flipV="1">
            <a:off x="3837108" y="4419600"/>
            <a:ext cx="0" cy="9906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4" name="Line 51"/>
          <p:cNvSpPr>
            <a:spLocks noChangeShapeType="1"/>
          </p:cNvSpPr>
          <p:nvPr/>
        </p:nvSpPr>
        <p:spPr bwMode="auto">
          <a:xfrm flipV="1">
            <a:off x="3837108" y="4572000"/>
            <a:ext cx="2286000" cy="838200"/>
          </a:xfrm>
          <a:prstGeom prst="line">
            <a:avLst/>
          </a:prstGeom>
          <a:noFill/>
          <a:ln w="25400" cap="sq">
            <a:solidFill>
              <a:schemeClr val="tx1"/>
            </a:solidFill>
            <a:round/>
            <a:headEnd type="none" w="lg" len="med"/>
            <a:tailEnd type="triangle" w="lg" len="med"/>
          </a:ln>
          <a:effectLst/>
        </p:spPr>
        <p:txBody>
          <a:bodyPr wrap="none"/>
          <a:lstStyle/>
          <a:p>
            <a:endParaRPr lang="en-IN"/>
          </a:p>
        </p:txBody>
      </p:sp>
      <p:sp>
        <p:nvSpPr>
          <p:cNvPr id="57" name="Oval 56"/>
          <p:cNvSpPr/>
          <p:nvPr/>
        </p:nvSpPr>
        <p:spPr>
          <a:xfrm>
            <a:off x="1379349" y="2247253"/>
            <a:ext cx="4649492" cy="19682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8" name="Oval 57"/>
          <p:cNvSpPr/>
          <p:nvPr/>
        </p:nvSpPr>
        <p:spPr>
          <a:xfrm>
            <a:off x="6106335" y="1735810"/>
            <a:ext cx="3533613" cy="395206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AA111FB2-C304-6E15-DD5D-80743FA21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60" name="TextBox 59">
            <a:extLst>
              <a:ext uri="{FF2B5EF4-FFF2-40B4-BE49-F238E27FC236}">
                <a16:creationId xmlns:a16="http://schemas.microsoft.com/office/drawing/2014/main" id="{7AD5B88D-86DE-A5AD-B5C3-B9CE26D81E3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3"/>
            <a:ext cx="8326896" cy="2943061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en-US" sz="8000" b="1" dirty="0">
                <a:solidFill>
                  <a:srgbClr val="002060"/>
                </a:solidFill>
                <a:latin typeface="+mj-lt"/>
              </a:rPr>
              <a:t>Simple security rule(Read rule):</a:t>
            </a:r>
            <a:endParaRPr lang="en-IN" sz="8000" b="1" dirty="0">
              <a:solidFill>
                <a:srgbClr val="002060"/>
              </a:solidFill>
              <a:latin typeface="+mj-lt"/>
            </a:endParaRPr>
          </a:p>
          <a:p>
            <a:r>
              <a:rPr lang="en-IN" sz="8000" dirty="0">
                <a:latin typeface="+mj-lt"/>
              </a:rPr>
              <a:t>A subject s can access company </a:t>
            </a:r>
            <a:r>
              <a:rPr lang="en-IN" sz="8000" dirty="0" err="1">
                <a:latin typeface="+mj-lt"/>
              </a:rPr>
              <a:t>c’s</a:t>
            </a:r>
            <a:r>
              <a:rPr lang="en-IN" sz="8000" dirty="0">
                <a:latin typeface="+mj-lt"/>
              </a:rPr>
              <a:t> data only if </a:t>
            </a:r>
          </a:p>
          <a:p>
            <a:pPr lvl="1"/>
            <a:r>
              <a:rPr lang="en-IN" sz="8000" dirty="0">
                <a:latin typeface="+mj-lt"/>
              </a:rPr>
              <a:t>s has already accessed </a:t>
            </a:r>
            <a:r>
              <a:rPr lang="en-IN" sz="8000" dirty="0" err="1">
                <a:latin typeface="+mj-lt"/>
              </a:rPr>
              <a:t>c’s</a:t>
            </a:r>
            <a:r>
              <a:rPr lang="en-IN" sz="8000" dirty="0">
                <a:latin typeface="+mj-lt"/>
              </a:rPr>
              <a:t> data </a:t>
            </a:r>
          </a:p>
          <a:p>
            <a:pPr lvl="1">
              <a:buNone/>
            </a:pPr>
            <a:r>
              <a:rPr lang="en-IN" sz="8000" dirty="0">
                <a:latin typeface="+mj-lt"/>
              </a:rPr>
              <a:t>				OR</a:t>
            </a:r>
          </a:p>
          <a:p>
            <a:pPr lvl="1"/>
            <a:r>
              <a:rPr lang="en-IN" sz="8000" dirty="0">
                <a:latin typeface="+mj-lt"/>
              </a:rPr>
              <a:t>s has not accessed any of </a:t>
            </a:r>
            <a:r>
              <a:rPr lang="en-IN" sz="8000" dirty="0" err="1">
                <a:latin typeface="+mj-lt"/>
              </a:rPr>
              <a:t>c’s</a:t>
            </a:r>
            <a:r>
              <a:rPr lang="en-IN" sz="8000" dirty="0">
                <a:latin typeface="+mj-lt"/>
              </a:rPr>
              <a:t> </a:t>
            </a:r>
            <a:r>
              <a:rPr lang="en-IN" sz="8000" dirty="0" err="1">
                <a:latin typeface="+mj-lt"/>
              </a:rPr>
              <a:t>competitors’data</a:t>
            </a:r>
            <a:endParaRPr lang="en-IN" sz="8000" dirty="0">
              <a:latin typeface="+mj-lt"/>
            </a:endParaRPr>
          </a:p>
          <a:p>
            <a:pPr marL="201168" lvl="1" indent="0">
              <a:buNone/>
            </a:pPr>
            <a:endParaRPr lang="en-IN" sz="8000" dirty="0">
              <a:latin typeface="+mj-lt"/>
            </a:endParaRPr>
          </a:p>
          <a:p>
            <a:pPr>
              <a:buNone/>
            </a:pPr>
            <a:r>
              <a:rPr lang="en-IN" sz="8000" b="1" dirty="0">
                <a:solidFill>
                  <a:srgbClr val="002060"/>
                </a:solidFill>
                <a:latin typeface="+mj-lt"/>
              </a:rPr>
              <a:t>*Property (Write Rule):</a:t>
            </a:r>
          </a:p>
          <a:p>
            <a:r>
              <a:rPr lang="en-IN" sz="8000" dirty="0">
                <a:latin typeface="+mj-lt"/>
              </a:rPr>
              <a:t>S can write to </a:t>
            </a:r>
            <a:r>
              <a:rPr lang="en-IN" sz="8000" dirty="0" err="1">
                <a:latin typeface="+mj-lt"/>
              </a:rPr>
              <a:t>c’s</a:t>
            </a:r>
            <a:r>
              <a:rPr lang="en-IN" sz="8000" dirty="0">
                <a:latin typeface="+mj-lt"/>
              </a:rPr>
              <a:t> data only if s can not read any other company’s sensitive data</a:t>
            </a:r>
          </a:p>
          <a:p>
            <a:endParaRPr lang="en-IN" sz="2400" dirty="0">
              <a:latin typeface="+mj-lt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2919" y="912602"/>
            <a:ext cx="608801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4800" spc="-50" dirty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  <a:cs typeface="+mj-cs"/>
              </a:rPr>
              <a:t>The Chinese Wall Model</a:t>
            </a:r>
            <a:endParaRPr lang="en-US" sz="4800" spc="-50" dirty="0">
              <a:solidFill>
                <a:schemeClr val="tx1">
                  <a:lumMod val="75000"/>
                  <a:lumOff val="25000"/>
                </a:schemeClr>
              </a:solidFill>
              <a:ea typeface="+mj-ea"/>
              <a:cs typeface="+mj-cs"/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311C22-DE0A-1247-31B7-6C09FC0383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008C58F-7B0B-CEB4-EBD2-EC1A0E79DE92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092675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10259605" cy="1020387"/>
          </a:xfrm>
        </p:spPr>
        <p:txBody>
          <a:bodyPr/>
          <a:lstStyle/>
          <a:p>
            <a:r>
              <a:rPr lang="en-US" dirty="0">
                <a:latin typeface="+mn-lt"/>
              </a:rPr>
              <a:t>BMA Model(</a:t>
            </a:r>
            <a:r>
              <a:rPr lang="en-IN" dirty="0">
                <a:latin typeface="+mn-lt"/>
              </a:rPr>
              <a:t>British Medical Association</a:t>
            </a:r>
            <a:r>
              <a:rPr lang="en-IN" dirty="0"/>
              <a:t>)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8004778" cy="2662506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sz="12000" dirty="0"/>
              <a:t>• </a:t>
            </a:r>
            <a:r>
              <a:rPr lang="en-IN" sz="12000" dirty="0">
                <a:latin typeface="+mj-lt"/>
              </a:rPr>
              <a:t>Protects medical information 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n-US" sz="12000" dirty="0"/>
              <a:t>• </a:t>
            </a:r>
            <a:r>
              <a:rPr lang="en-IN" sz="12000" dirty="0">
                <a:latin typeface="+mj-lt"/>
              </a:rPr>
              <a:t>Protects personal information of clients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12000" dirty="0">
              <a:latin typeface="+mj-lt"/>
            </a:endParaRPr>
          </a:p>
          <a:p>
            <a:pPr marL="0" indent="0">
              <a:buNone/>
            </a:pPr>
            <a:r>
              <a:rPr lang="en-US" sz="12000" dirty="0"/>
              <a:t>• </a:t>
            </a:r>
            <a:r>
              <a:rPr lang="en-IN" sz="12000" dirty="0">
                <a:latin typeface="+mj-lt"/>
              </a:rPr>
              <a:t>Famous in the health information sciences</a:t>
            </a:r>
          </a:p>
          <a:p>
            <a:pPr>
              <a:buFont typeface="Arial" panose="020B0604020202020204" pitchFamily="34" charset="0"/>
              <a:buChar char="•"/>
            </a:pPr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AA0F69-1412-ABE1-7CF9-459A676A5A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DDAE935-A8A4-5ED7-C5B6-0D5A51FDFB1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17</a:t>
            </a:r>
          </a:p>
        </p:txBody>
      </p:sp>
    </p:spTree>
    <p:extLst>
      <p:ext uri="{BB962C8B-B14F-4D97-AF65-F5344CB8AC3E}">
        <p14:creationId xmlns:p14="http://schemas.microsoft.com/office/powerpoint/2010/main" val="13619310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BMA Model</a:t>
            </a:r>
            <a:endParaRPr lang="en-IN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259605" cy="3847070"/>
          </a:xfrm>
        </p:spPr>
        <p:txBody>
          <a:bodyPr>
            <a:normAutofit fontScale="25000" lnSpcReduction="20000"/>
          </a:bodyPr>
          <a:lstStyle/>
          <a:p>
            <a:r>
              <a:rPr lang="en-IN" sz="8000" dirty="0">
                <a:latin typeface="+mj-lt"/>
              </a:rPr>
              <a:t>BMA security policy consists of the nine principles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Access Control – access control list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Record Opening 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Control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Consent and Notification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Persistence – delete only after time period has expired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Attribution – record name, date and time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Information Flow – append if there is common access list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Aggregation Control – measures to prevent aggregation of personal health information</a:t>
            </a:r>
          </a:p>
          <a:p>
            <a:pPr marL="658368" lvl="1" indent="-457200">
              <a:buFont typeface="+mj-lt"/>
              <a:buAutoNum type="arabicPeriod"/>
            </a:pPr>
            <a:r>
              <a:rPr lang="en-IN" sz="8000" dirty="0">
                <a:latin typeface="+mj-lt"/>
              </a:rPr>
              <a:t>Trusted Computing base</a:t>
            </a:r>
          </a:p>
          <a:p>
            <a:endParaRPr lang="en-IN" sz="2400" dirty="0">
              <a:latin typeface="+mj-l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61C541A-D97D-5B29-9165-866C89393B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7E25FE7-0BF0-E214-127D-BC22CA694BFF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2313249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653" y="432805"/>
            <a:ext cx="10058400" cy="1022652"/>
          </a:xfrm>
        </p:spPr>
        <p:txBody>
          <a:bodyPr/>
          <a:lstStyle/>
          <a:p>
            <a:r>
              <a:rPr lang="en-IN" dirty="0">
                <a:latin typeface="+mn-lt"/>
              </a:rPr>
              <a:t>Access Control Overview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681644" y="2153359"/>
            <a:ext cx="10058400" cy="4086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Access Controls: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The security features that control how users and systems communicate and interact with one another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Access: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The flow of information between subject and object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Subject: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An active entity that requests access to an object or the data in an object</a:t>
            </a:r>
          </a:p>
          <a:p>
            <a:pPr>
              <a:lnSpc>
                <a:spcPct val="80000"/>
              </a:lnSpc>
            </a:pPr>
            <a:endParaRPr lang="en-US" sz="2400" spc="-5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  <a:ea typeface="+mj-ea"/>
              <a:cs typeface="+mj-cs"/>
            </a:endParaRPr>
          </a:p>
          <a:p>
            <a:pPr>
              <a:lnSpc>
                <a:spcPct val="80000"/>
              </a:lnSpc>
            </a:pP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Object:</a:t>
            </a:r>
            <a:r>
              <a:rPr lang="en-US" sz="2400" spc="-5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rPr>
              <a:t>  A passive entity that contains information</a:t>
            </a:r>
          </a:p>
          <a:p>
            <a:pPr>
              <a:lnSpc>
                <a:spcPct val="80000"/>
              </a:lnSpc>
            </a:pPr>
            <a:endParaRPr lang="en-US" dirty="0">
              <a:latin typeface="+mj-lt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CDCA3E-B2FD-9F9C-60D4-981BDFAFC0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E97CC5B-3082-A8AD-71A1-09AAD1ADD19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2416534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9452219-785E-4657-C5F4-A53FEF2EB0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70326" y="1679216"/>
            <a:ext cx="4786877" cy="151831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Placeholder 5" descr="A person and person looking at a computer screen">
            <a:extLst>
              <a:ext uri="{FF2B5EF4-FFF2-40B4-BE49-F238E27FC236}">
                <a16:creationId xmlns:a16="http://schemas.microsoft.com/office/drawing/2014/main" id="{AA35CD3A-9896-7953-C82D-AAE87F6124DB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2"/>
          <a:srcRect l="127" r="127"/>
          <a:stretch/>
        </p:blipFill>
        <p:spPr>
          <a:xfrm>
            <a:off x="-29499" y="-2236"/>
            <a:ext cx="6814124" cy="6871095"/>
          </a:xfr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6A8DFC8D-4AE6-170E-C27A-DA97EBD7DC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059704" y="0"/>
            <a:ext cx="2928883" cy="6871447"/>
            <a:chOff x="4059704" y="0"/>
            <a:chExt cx="2928883" cy="6871447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F966C9E-A9A2-BF8C-EDCB-B7F6AE51C425}"/>
                </a:ext>
              </a:extLst>
            </p:cNvPr>
            <p:cNvSpPr/>
            <p:nvPr/>
          </p:nvSpPr>
          <p:spPr>
            <a:xfrm rot="10800000">
              <a:off x="4443586" y="5022"/>
              <a:ext cx="2545001" cy="6837172"/>
            </a:xfrm>
            <a:custGeom>
              <a:avLst/>
              <a:gdLst>
                <a:gd name="connsiteX0" fmla="*/ 2518452 w 2545001"/>
                <a:gd name="connsiteY0" fmla="*/ 0 h 6837172"/>
                <a:gd name="connsiteX1" fmla="*/ 1701725 w 2545001"/>
                <a:gd name="connsiteY1" fmla="*/ 3172236 h 6837172"/>
                <a:gd name="connsiteX2" fmla="*/ 1361633 w 2545001"/>
                <a:gd name="connsiteY2" fmla="*/ 4439362 h 6837172"/>
                <a:gd name="connsiteX3" fmla="*/ 1178312 w 2545001"/>
                <a:gd name="connsiteY3" fmla="*/ 4524005 h 6837172"/>
                <a:gd name="connsiteX4" fmla="*/ 1067055 w 2545001"/>
                <a:gd name="connsiteY4" fmla="*/ 4330715 h 6837172"/>
                <a:gd name="connsiteX5" fmla="*/ 1324969 w 2545001"/>
                <a:gd name="connsiteY5" fmla="*/ 3379423 h 6837172"/>
                <a:gd name="connsiteX6" fmla="*/ 1307268 w 2545001"/>
                <a:gd name="connsiteY6" fmla="*/ 3240456 h 6837172"/>
                <a:gd name="connsiteX7" fmla="*/ 1196012 w 2545001"/>
                <a:gd name="connsiteY7" fmla="*/ 3154549 h 6837172"/>
                <a:gd name="connsiteX8" fmla="*/ 972233 w 2545001"/>
                <a:gd name="connsiteY8" fmla="*/ 3283409 h 6837172"/>
                <a:gd name="connsiteX9" fmla="*/ 580306 w 2545001"/>
                <a:gd name="connsiteY9" fmla="*/ 4728666 h 6837172"/>
                <a:gd name="connsiteX10" fmla="*/ 5057 w 2545001"/>
                <a:gd name="connsiteY10" fmla="*/ 6820750 h 6837172"/>
                <a:gd name="connsiteX11" fmla="*/ 0 w 2545001"/>
                <a:gd name="connsiteY11" fmla="*/ 6837173 h 6837172"/>
                <a:gd name="connsiteX12" fmla="*/ 26550 w 2545001"/>
                <a:gd name="connsiteY12" fmla="*/ 6837173 h 6837172"/>
                <a:gd name="connsiteX13" fmla="*/ 605591 w 2545001"/>
                <a:gd name="connsiteY13" fmla="*/ 4736246 h 6837172"/>
                <a:gd name="connsiteX14" fmla="*/ 997519 w 2545001"/>
                <a:gd name="connsiteY14" fmla="*/ 3290990 h 6837172"/>
                <a:gd name="connsiteX15" fmla="*/ 1190954 w 2545001"/>
                <a:gd name="connsiteY15" fmla="*/ 3179816 h 6837172"/>
                <a:gd name="connsiteX16" fmla="*/ 1285776 w 2545001"/>
                <a:gd name="connsiteY16" fmla="*/ 3253089 h 6837172"/>
                <a:gd name="connsiteX17" fmla="*/ 1300947 w 2545001"/>
                <a:gd name="connsiteY17" fmla="*/ 3373106 h 6837172"/>
                <a:gd name="connsiteX18" fmla="*/ 1043033 w 2545001"/>
                <a:gd name="connsiteY18" fmla="*/ 4324398 h 6837172"/>
                <a:gd name="connsiteX19" fmla="*/ 1171990 w 2545001"/>
                <a:gd name="connsiteY19" fmla="*/ 4548009 h 6837172"/>
                <a:gd name="connsiteX20" fmla="*/ 1385654 w 2545001"/>
                <a:gd name="connsiteY20" fmla="*/ 4448205 h 6837172"/>
                <a:gd name="connsiteX21" fmla="*/ 1385654 w 2545001"/>
                <a:gd name="connsiteY21" fmla="*/ 4446942 h 6837172"/>
                <a:gd name="connsiteX22" fmla="*/ 1725746 w 2545001"/>
                <a:gd name="connsiteY22" fmla="*/ 3178553 h 6837172"/>
                <a:gd name="connsiteX23" fmla="*/ 2545002 w 2545001"/>
                <a:gd name="connsiteY23" fmla="*/ 1263 h 6837172"/>
                <a:gd name="connsiteX24" fmla="*/ 2518452 w 2545001"/>
                <a:gd name="connsiteY24" fmla="*/ 0 h 683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2545001" h="6837172">
                  <a:moveTo>
                    <a:pt x="2518452" y="0"/>
                  </a:moveTo>
                  <a:lnTo>
                    <a:pt x="1701725" y="3172236"/>
                  </a:lnTo>
                  <a:lnTo>
                    <a:pt x="1361633" y="4439362"/>
                  </a:lnTo>
                  <a:cubicBezTo>
                    <a:pt x="1328761" y="4508845"/>
                    <a:pt x="1251640" y="4544219"/>
                    <a:pt x="1178312" y="4524005"/>
                  </a:cubicBezTo>
                  <a:cubicBezTo>
                    <a:pt x="1094869" y="4501265"/>
                    <a:pt x="1044298" y="4414095"/>
                    <a:pt x="1067055" y="4330715"/>
                  </a:cubicBezTo>
                  <a:lnTo>
                    <a:pt x="1324969" y="3379423"/>
                  </a:lnTo>
                  <a:cubicBezTo>
                    <a:pt x="1337611" y="3332679"/>
                    <a:pt x="1331290" y="3283409"/>
                    <a:pt x="1307268" y="3240456"/>
                  </a:cubicBezTo>
                  <a:cubicBezTo>
                    <a:pt x="1283247" y="3197503"/>
                    <a:pt x="1244054" y="3167183"/>
                    <a:pt x="1196012" y="3154549"/>
                  </a:cubicBezTo>
                  <a:cubicBezTo>
                    <a:pt x="1098662" y="3128019"/>
                    <a:pt x="997519" y="3186133"/>
                    <a:pt x="972233" y="3283409"/>
                  </a:cubicBezTo>
                  <a:lnTo>
                    <a:pt x="580306" y="4728666"/>
                  </a:lnTo>
                  <a:lnTo>
                    <a:pt x="5057" y="6820750"/>
                  </a:lnTo>
                  <a:cubicBezTo>
                    <a:pt x="5057" y="6820750"/>
                    <a:pt x="1264" y="6833383"/>
                    <a:pt x="0" y="6837173"/>
                  </a:cubicBezTo>
                  <a:lnTo>
                    <a:pt x="26550" y="6837173"/>
                  </a:lnTo>
                  <a:lnTo>
                    <a:pt x="605591" y="4736246"/>
                  </a:lnTo>
                  <a:lnTo>
                    <a:pt x="997519" y="3290990"/>
                  </a:lnTo>
                  <a:cubicBezTo>
                    <a:pt x="1020276" y="3207609"/>
                    <a:pt x="1107512" y="3157076"/>
                    <a:pt x="1190954" y="3179816"/>
                  </a:cubicBezTo>
                  <a:cubicBezTo>
                    <a:pt x="1231411" y="3191186"/>
                    <a:pt x="1265547" y="3216453"/>
                    <a:pt x="1285776" y="3253089"/>
                  </a:cubicBezTo>
                  <a:cubicBezTo>
                    <a:pt x="1307268" y="3289726"/>
                    <a:pt x="1312326" y="3331416"/>
                    <a:pt x="1300947" y="3373106"/>
                  </a:cubicBezTo>
                  <a:lnTo>
                    <a:pt x="1043033" y="4324398"/>
                  </a:lnTo>
                  <a:cubicBezTo>
                    <a:pt x="1016483" y="4421675"/>
                    <a:pt x="1074640" y="4522742"/>
                    <a:pt x="1171990" y="4548009"/>
                  </a:cubicBezTo>
                  <a:cubicBezTo>
                    <a:pt x="1257961" y="4570749"/>
                    <a:pt x="1347725" y="4529059"/>
                    <a:pt x="1385654" y="4448205"/>
                  </a:cubicBezTo>
                  <a:lnTo>
                    <a:pt x="1385654" y="4446942"/>
                  </a:lnTo>
                  <a:lnTo>
                    <a:pt x="1725746" y="3178553"/>
                  </a:lnTo>
                  <a:lnTo>
                    <a:pt x="2545002" y="1263"/>
                  </a:lnTo>
                  <a:cubicBezTo>
                    <a:pt x="2536151" y="0"/>
                    <a:pt x="2527302" y="0"/>
                    <a:pt x="2518452" y="0"/>
                  </a:cubicBezTo>
                  <a:close/>
                </a:path>
              </a:pathLst>
            </a:custGeom>
            <a:solidFill>
              <a:schemeClr val="accent1"/>
            </a:solidFill>
            <a:ln w="12637" cap="flat">
              <a:noFill/>
              <a:prstDash val="solid"/>
              <a:miter/>
            </a:ln>
          </p:spPr>
          <p:txBody>
            <a:bodyPr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entury Gothic"/>
                <a:ea typeface="+mn-ea"/>
                <a:cs typeface="+mn-cs"/>
              </a:endParaRPr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33BC35A-F255-48AA-48B8-D6561A6FAB9E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059704" y="0"/>
              <a:ext cx="1822122" cy="6871447"/>
            </a:xfrm>
            <a:prstGeom prst="line">
              <a:avLst/>
            </a:prstGeom>
            <a:ln w="2222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1EC8DADA-109B-196D-817A-1ACB3E3183CA}"/>
              </a:ext>
            </a:extLst>
          </p:cNvPr>
          <p:cNvGrpSpPr/>
          <p:nvPr/>
        </p:nvGrpSpPr>
        <p:grpSpPr>
          <a:xfrm>
            <a:off x="7549377" y="6167336"/>
            <a:ext cx="3294001" cy="612000"/>
            <a:chOff x="5179092" y="5483822"/>
            <a:chExt cx="3294001" cy="61200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C2FED455-D30F-6583-EAD1-6FB515A49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9092" y="5483822"/>
              <a:ext cx="1530000" cy="612000"/>
            </a:xfrm>
            <a:prstGeom prst="rect">
              <a:avLst/>
            </a:prstGeom>
          </p:spPr>
        </p:pic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80EE198-6127-5DE1-8134-33FE6A8BE37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709092" y="5483822"/>
              <a:ext cx="1764001" cy="612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99485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Security Principles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201168" lvl="1" indent="0">
              <a:buNone/>
            </a:pPr>
            <a:r>
              <a:rPr lang="en-US" sz="2400" spc="-50" dirty="0">
                <a:latin typeface="+mj-lt"/>
                <a:ea typeface="+mj-ea"/>
                <a:cs typeface="+mj-cs"/>
              </a:rPr>
              <a:t>The three main security principles also pertain to access control:</a:t>
            </a:r>
          </a:p>
          <a:p>
            <a:pPr marL="201168" lvl="1" indent="0">
              <a:buNone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230148934"/>
              </p:ext>
            </p:extLst>
          </p:nvPr>
        </p:nvGraphicFramePr>
        <p:xfrm>
          <a:off x="1097280" y="2188889"/>
          <a:ext cx="8910749" cy="42708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DC156B24-6986-0F94-2529-7F1A81F259D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D7CFD8F4-2D5F-E626-98D4-CBB28FBD8F13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788000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</a:rPr>
              <a:t>Access Control Models</a:t>
            </a:r>
            <a:endParaRPr lang="en-IN" dirty="0">
              <a:latin typeface="+mn-lt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100747028"/>
              </p:ext>
            </p:extLst>
          </p:nvPr>
        </p:nvGraphicFramePr>
        <p:xfrm>
          <a:off x="1187433" y="2709949"/>
          <a:ext cx="9934996" cy="1862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6094C73A-6B26-F237-810D-65E8B92188F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B2E5AE8-2C64-5554-78BD-501150245748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3933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9355596" cy="1009996"/>
          </a:xfrm>
        </p:spPr>
        <p:txBody>
          <a:bodyPr/>
          <a:lstStyle/>
          <a:p>
            <a:r>
              <a:rPr lang="en-IN" dirty="0">
                <a:latin typeface="+mn-lt"/>
              </a:rPr>
              <a:t>MAC: Mandatory 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983359" y="1172014"/>
            <a:ext cx="9532242" cy="2532966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endParaRPr lang="en-IN" sz="2400" spc="-50" dirty="0"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sz="2400" dirty="0"/>
              <a:t>•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A system-wide policy decrees who is allowed to have access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sz="2400" dirty="0"/>
              <a:t>•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Relies on the system to control access rather than individuals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US" sz="2400" dirty="0"/>
              <a:t>• </a:t>
            </a:r>
            <a:r>
              <a:rPr lang="en-US" sz="2400" spc="-50" dirty="0">
                <a:latin typeface="+mj-lt"/>
                <a:ea typeface="+mj-ea"/>
                <a:cs typeface="+mj-cs"/>
              </a:rPr>
              <a:t>This model is used in highly classified and confidential environments (e.g. the military)</a:t>
            </a:r>
          </a:p>
          <a:p>
            <a:pPr marL="228600" lvl="1" indent="-22860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Font typeface="Arial" panose="020B0604020202020204" pitchFamily="34" charset="0"/>
              <a:buChar char="•"/>
            </a:pPr>
            <a:endParaRPr lang="en-US" sz="2400" spc="-50" dirty="0">
              <a:latin typeface="+mj-lt"/>
              <a:ea typeface="+mj-ea"/>
              <a:cs typeface="+mj-cs"/>
            </a:endParaRP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US" sz="2400" dirty="0"/>
              <a:t>• </a:t>
            </a:r>
            <a:r>
              <a:rPr lang="en-IN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Example: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The law allows a court to access driving records without the owners’ permission</a:t>
            </a:r>
          </a:p>
          <a:p>
            <a:pPr marL="457200" lvl="1" indent="0">
              <a:buNone/>
            </a:pPr>
            <a:r>
              <a:rPr lang="en-IN" sz="2400" dirty="0"/>
              <a:t>							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2DCFF8C-D647-FEAE-3BA8-F809E3DC5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571DD8A-94EF-8BD9-1764-8A9C989DABDB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473041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>
                <a:latin typeface="+mn-lt"/>
              </a:rPr>
              <a:t>Security Policy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7"/>
          </p:nvPr>
        </p:nvSpPr>
        <p:spPr>
          <a:xfrm>
            <a:off x="796321" y="2252076"/>
            <a:ext cx="9553023" cy="3051762"/>
          </a:xfrm>
        </p:spPr>
        <p:txBody>
          <a:bodyPr>
            <a:normAutofit fontScale="92500" lnSpcReduction="10000"/>
          </a:bodyPr>
          <a:lstStyle/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sz="2400" dirty="0"/>
              <a:t>•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A security policy model is a concise statement of the protection properties that a system, or generic type of system, must have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sz="2400" dirty="0"/>
              <a:t>•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Traditional MAC mechanisms have been tightly coupled to a few security models</a:t>
            </a:r>
          </a:p>
          <a:p>
            <a:pPr marL="228600" indent="-228600">
              <a:lnSpc>
                <a:spcPct val="8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400" spc="-50" dirty="0">
              <a:latin typeface="+mj-lt"/>
              <a:ea typeface="+mj-ea"/>
              <a:cs typeface="+mj-cs"/>
            </a:endParaRPr>
          </a:p>
          <a:p>
            <a:pPr marL="0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en-US" sz="2400" dirty="0"/>
              <a:t>• 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Recently, systems support flexible security models (e.g., </a:t>
            </a:r>
            <a:r>
              <a:rPr lang="en-IN" sz="2400" spc="-50" dirty="0" err="1">
                <a:latin typeface="+mj-lt"/>
                <a:ea typeface="+mj-ea"/>
                <a:cs typeface="+mj-cs"/>
              </a:rPr>
              <a:t>SELinux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, Trusted Solaris, </a:t>
            </a:r>
            <a:r>
              <a:rPr lang="en-IN" sz="2400" spc="-50" dirty="0" err="1">
                <a:latin typeface="+mj-lt"/>
                <a:ea typeface="+mj-ea"/>
                <a:cs typeface="+mj-cs"/>
              </a:rPr>
              <a:t>TrustedBSD</a:t>
            </a:r>
            <a:r>
              <a:rPr lang="en-IN" sz="2400" spc="-50" dirty="0">
                <a:latin typeface="+mj-lt"/>
                <a:ea typeface="+mj-ea"/>
                <a:cs typeface="+mj-cs"/>
              </a:rPr>
              <a:t>, etc.)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C50F6F-884C-6CBD-72E0-7CB50DC2B6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9481855-CFC5-F5E1-40AA-71662C790037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19280628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6322" y="320040"/>
            <a:ext cx="6732237" cy="750224"/>
          </a:xfrm>
        </p:spPr>
        <p:txBody>
          <a:bodyPr/>
          <a:lstStyle/>
          <a:p>
            <a:r>
              <a:rPr lang="en-IN" dirty="0">
                <a:latin typeface="+mn-lt"/>
              </a:rPr>
              <a:t>Why MAC?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508997" y="1443119"/>
            <a:ext cx="11174005" cy="3971761"/>
          </a:xfrm>
        </p:spPr>
        <p:txBody>
          <a:bodyPr>
            <a:normAutofit/>
          </a:bodyPr>
          <a:lstStyle/>
          <a:p>
            <a:pPr marL="0" lvl="1" indent="0" algn="just">
              <a:lnSpc>
                <a:spcPct val="120000"/>
              </a:lnSpc>
              <a:spcBef>
                <a:spcPts val="1000"/>
              </a:spcBef>
              <a:spcAft>
                <a:spcPts val="200"/>
              </a:spcAft>
              <a:buSzPct val="100000"/>
              <a:buNone/>
            </a:pPr>
            <a:r>
              <a:rPr lang="en-US" sz="2000" kern="1500" dirty="0"/>
              <a:t>• </a:t>
            </a:r>
            <a:r>
              <a:rPr lang="en-IN" sz="2000" kern="1500" spc="-50" dirty="0">
                <a:latin typeface="+mj-lt"/>
                <a:ea typeface="+mj-ea"/>
                <a:cs typeface="+mj-cs"/>
              </a:rPr>
              <a:t>Need for consistency of global polices which cannot be met by DAC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sz="2000" kern="1500" dirty="0"/>
              <a:t>• </a:t>
            </a:r>
            <a:r>
              <a:rPr lang="en-IN" sz="2000" kern="1500" spc="-50" dirty="0">
                <a:latin typeface="+mj-lt"/>
                <a:ea typeface="+mj-ea"/>
                <a:cs typeface="+mj-cs"/>
              </a:rPr>
              <a:t>Control of information flow one object to another, so that access to a copy is not possible if  the owner of the original does not provide access</a:t>
            </a:r>
          </a:p>
          <a:p>
            <a:pPr marL="228600" indent="-228600" algn="just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IN" sz="2000" kern="1500" spc="-50" dirty="0">
              <a:latin typeface="+mj-lt"/>
              <a:ea typeface="+mj-ea"/>
              <a:cs typeface="+mj-cs"/>
            </a:endParaRPr>
          </a:p>
          <a:p>
            <a:pPr marL="0" indent="0" algn="just">
              <a:lnSpc>
                <a:spcPct val="120000"/>
              </a:lnSpc>
              <a:spcBef>
                <a:spcPts val="1000"/>
              </a:spcBef>
              <a:buNone/>
            </a:pPr>
            <a:r>
              <a:rPr lang="en-US" sz="2000" kern="1500" dirty="0"/>
              <a:t>• </a:t>
            </a:r>
            <a:r>
              <a:rPr lang="en-IN" sz="2000" kern="1500" spc="-50" dirty="0">
                <a:latin typeface="+mj-lt"/>
                <a:ea typeface="+mj-ea"/>
                <a:cs typeface="+mj-cs"/>
              </a:rPr>
              <a:t>Control to prevent malicious/flawed software from modifying system policies. DAC cannot prevent this if program runs by owner access.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367D6D6-1B69-CCAF-8ED5-1518D7212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08686D5-911D-EF79-7E17-D70280B062A6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5512216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Multilevel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1" y="2252394"/>
            <a:ext cx="10014491" cy="2028661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• People and Information are classiﬁed into different levels of trust and sensitivity</a:t>
            </a:r>
          </a:p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• </a:t>
            </a:r>
            <a:r>
              <a:rPr lang="en-US" sz="15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Clearance level : </a:t>
            </a:r>
            <a:r>
              <a:rPr lang="en-US" sz="1500" dirty="0">
                <a:latin typeface="+mj-lt"/>
              </a:rPr>
              <a:t>Indicates the highest level of classiﬁed information to be stored or handled by the person, device, or location</a:t>
            </a:r>
          </a:p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• </a:t>
            </a:r>
            <a:r>
              <a:rPr lang="en-US" sz="15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Classiﬁcation level :</a:t>
            </a:r>
            <a:r>
              <a:rPr lang="en-US" sz="1500" dirty="0">
                <a:latin typeface="+mj-lt"/>
              </a:rPr>
              <a:t> Indicate the degree of damage the country could suffer if the information is disclosed to an enemy</a:t>
            </a:r>
          </a:p>
          <a:p>
            <a:pPr algn="just">
              <a:lnSpc>
                <a:spcPct val="120000"/>
              </a:lnSpc>
            </a:pPr>
            <a:r>
              <a:rPr lang="en-US" sz="1500" dirty="0">
                <a:latin typeface="+mj-lt"/>
              </a:rPr>
              <a:t>• Security level is a generic term for either a clearance level or a classiﬁcation level</a:t>
            </a:r>
          </a:p>
          <a:p>
            <a:pPr algn="just">
              <a:lnSpc>
                <a:spcPct val="120000"/>
              </a:lnSpc>
            </a:pPr>
            <a:endParaRPr lang="en-US" sz="15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4253894555"/>
              </p:ext>
            </p:extLst>
          </p:nvPr>
        </p:nvGraphicFramePr>
        <p:xfrm>
          <a:off x="2281844" y="5206616"/>
          <a:ext cx="9713533" cy="695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80730E24-3D95-77E3-625B-86F2AC9C13B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33AB7AC-2252-D43F-324F-087B0C23D780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41904113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The Bell-</a:t>
            </a:r>
            <a:r>
              <a:rPr lang="en-US" dirty="0" err="1">
                <a:latin typeface="+mn-lt"/>
              </a:rPr>
              <a:t>LaPadula</a:t>
            </a:r>
            <a:r>
              <a:rPr lang="en-US" dirty="0">
                <a:latin typeface="+mn-lt"/>
              </a:rPr>
              <a:t> Security Policy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sz="quarter" idx="16"/>
          </p:nvPr>
        </p:nvSpPr>
        <p:spPr>
          <a:xfrm>
            <a:off x="796322" y="2252394"/>
            <a:ext cx="9220514" cy="2532966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j-lt"/>
              </a:rPr>
              <a:t>• Proposed by </a:t>
            </a:r>
            <a:r>
              <a:rPr lang="en-US" sz="2400" b="1" spc="-5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David Bell </a:t>
            </a:r>
            <a:r>
              <a:rPr lang="en-US" sz="2400" dirty="0">
                <a:latin typeface="+mj-lt"/>
              </a:rPr>
              <a:t>and </a:t>
            </a:r>
            <a:r>
              <a:rPr lang="en-US" sz="2400" b="1" dirty="0">
                <a:latin typeface="+mj-lt"/>
              </a:rPr>
              <a:t>Len </a:t>
            </a:r>
            <a:r>
              <a:rPr lang="en-US" sz="2400" b="1" spc="-50" dirty="0" err="1">
                <a:solidFill>
                  <a:srgbClr val="002060"/>
                </a:solidFill>
                <a:latin typeface="+mj-lt"/>
                <a:ea typeface="+mj-ea"/>
                <a:cs typeface="+mj-cs"/>
              </a:rPr>
              <a:t>LaPadula</a:t>
            </a:r>
            <a:r>
              <a:rPr lang="en-US" sz="2400" b="1" dirty="0">
                <a:latin typeface="+mj-lt"/>
              </a:rPr>
              <a:t> </a:t>
            </a:r>
            <a:r>
              <a:rPr lang="en-US" sz="2400" dirty="0">
                <a:latin typeface="+mj-lt"/>
              </a:rPr>
              <a:t>in 1973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• The most widely recognized MLS model</a:t>
            </a:r>
          </a:p>
          <a:p>
            <a:endParaRPr lang="en-US" sz="2400" dirty="0">
              <a:latin typeface="+mj-lt"/>
            </a:endParaRPr>
          </a:p>
          <a:p>
            <a:r>
              <a:rPr lang="en-US" sz="2400" dirty="0">
                <a:latin typeface="+mj-lt"/>
              </a:rPr>
              <a:t>• Deals with conﬁdentiality only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294967295"/>
          </p:nvPr>
        </p:nvSpPr>
        <p:spPr>
          <a:xfrm>
            <a:off x="7369175" y="6459538"/>
            <a:ext cx="4822825" cy="365125"/>
          </a:xfrm>
        </p:spPr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60E5467-E88B-8083-BC93-369A3A5E32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10044" y="5933584"/>
            <a:ext cx="1530000" cy="612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451F8D-01AF-BC50-2D73-12A4342579A9}"/>
              </a:ext>
            </a:extLst>
          </p:cNvPr>
          <p:cNvSpPr txBox="1"/>
          <p:nvPr/>
        </p:nvSpPr>
        <p:spPr>
          <a:xfrm>
            <a:off x="10823510" y="6283974"/>
            <a:ext cx="38255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94272818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TM11534312">
      <a:dk1>
        <a:srgbClr val="000000"/>
      </a:dk1>
      <a:lt1>
        <a:srgbClr val="FFFFFF"/>
      </a:lt1>
      <a:dk2>
        <a:srgbClr val="D87A1A"/>
      </a:dk2>
      <a:lt2>
        <a:srgbClr val="E7E6E6"/>
      </a:lt2>
      <a:accent1>
        <a:srgbClr val="FFBA00"/>
      </a:accent1>
      <a:accent2>
        <a:srgbClr val="7229D2"/>
      </a:accent2>
      <a:accent3>
        <a:srgbClr val="C62FE1"/>
      </a:accent3>
      <a:accent4>
        <a:srgbClr val="CF1DA0"/>
      </a:accent4>
      <a:accent5>
        <a:srgbClr val="E12F68"/>
      </a:accent5>
      <a:accent6>
        <a:srgbClr val="CF2E1D"/>
      </a:accent6>
      <a:hlink>
        <a:srgbClr val="87882D"/>
      </a:hlink>
      <a:folHlink>
        <a:srgbClr val="7F7F7F"/>
      </a:folHlink>
    </a:clrScheme>
    <a:fontScheme name="Custom 62">
      <a:majorFont>
        <a:latin typeface="Book Antiqua"/>
        <a:ea typeface=""/>
        <a:cs typeface=""/>
      </a:majorFont>
      <a:minorFont>
        <a:latin typeface="Century Gothic"/>
        <a:ea typeface=""/>
        <a:cs typeface="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M11534312_Win32_SL_V3" id="{A784F2EB-8377-40E2-878D-F359E4F7734D}" vid="{87F4C17B-0668-4D7F-80F5-6507D8EFBB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948</Words>
  <Application>Microsoft Office PowerPoint</Application>
  <PresentationFormat>Widescreen</PresentationFormat>
  <Paragraphs>186</Paragraphs>
  <Slides>20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Book Antiqua</vt:lpstr>
      <vt:lpstr>Calibri</vt:lpstr>
      <vt:lpstr>Century Gothic</vt:lpstr>
      <vt:lpstr>Courier New</vt:lpstr>
      <vt:lpstr>Wingdings</vt:lpstr>
      <vt:lpstr>Custom</vt:lpstr>
      <vt:lpstr>DATA PROTECTION AND PRIVACY TECHNOLOGIES FOR ENERGY</vt:lpstr>
      <vt:lpstr>Access Control Overview</vt:lpstr>
      <vt:lpstr>Security Principles</vt:lpstr>
      <vt:lpstr>Access Control Models</vt:lpstr>
      <vt:lpstr>MAC: Mandatory Access Control</vt:lpstr>
      <vt:lpstr>Security Policy Model</vt:lpstr>
      <vt:lpstr>Why MAC?</vt:lpstr>
      <vt:lpstr>Multilevel Security</vt:lpstr>
      <vt:lpstr>The Bell-LaPadula Security Policy Model</vt:lpstr>
      <vt:lpstr>The Bell-LaPadula Security Policy Model</vt:lpstr>
      <vt:lpstr>The Biba Model</vt:lpstr>
      <vt:lpstr>The Biba Model</vt:lpstr>
      <vt:lpstr>Multilateral Security</vt:lpstr>
      <vt:lpstr>PowerPoint Presentation</vt:lpstr>
      <vt:lpstr>The Chinese Wall Model</vt:lpstr>
      <vt:lpstr>Eg :- COI</vt:lpstr>
      <vt:lpstr>PowerPoint Presentation</vt:lpstr>
      <vt:lpstr>BMA Model(British Medical Association)</vt:lpstr>
      <vt:lpstr>BMA Model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2024-04-29T14:59:22Z</dcterms:created>
  <dcterms:modified xsi:type="dcterms:W3CDTF">2024-04-29T18:18:06Z</dcterms:modified>
</cp:coreProperties>
</file>