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 id="2147483757" r:id="rId5"/>
  </p:sldMasterIdLst>
  <p:notesMasterIdLst>
    <p:notesMasterId r:id="rId42"/>
  </p:notesMasterIdLst>
  <p:handoutMasterIdLst>
    <p:handoutMasterId r:id="rId43"/>
  </p:handoutMasterIdLst>
  <p:sldIdLst>
    <p:sldId id="376" r:id="rId6"/>
    <p:sldId id="407" r:id="rId7"/>
    <p:sldId id="409" r:id="rId8"/>
    <p:sldId id="410" r:id="rId9"/>
    <p:sldId id="411" r:id="rId10"/>
    <p:sldId id="412" r:id="rId11"/>
    <p:sldId id="413" r:id="rId12"/>
    <p:sldId id="415" r:id="rId13"/>
    <p:sldId id="416" r:id="rId14"/>
    <p:sldId id="417" r:id="rId15"/>
    <p:sldId id="419" r:id="rId16"/>
    <p:sldId id="422"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436" r:id="rId30"/>
    <p:sldId id="370" r:id="rId31"/>
    <p:sldId id="371" r:id="rId32"/>
    <p:sldId id="349" r:id="rId33"/>
    <p:sldId id="391" r:id="rId34"/>
    <p:sldId id="374" r:id="rId35"/>
    <p:sldId id="442" r:id="rId36"/>
    <p:sldId id="443" r:id="rId37"/>
    <p:sldId id="444" r:id="rId38"/>
    <p:sldId id="373" r:id="rId39"/>
    <p:sldId id="392" r:id="rId40"/>
    <p:sldId id="3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F8921-2E13-4B84-B5CA-D2E6B1C14E43}" v="123" dt="2024-04-29T13:02:13.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5388" autoAdjust="0"/>
  </p:normalViewPr>
  <p:slideViewPr>
    <p:cSldViewPr snapToGrid="0" showGuides="1">
      <p:cViewPr varScale="1">
        <p:scale>
          <a:sx n="78" d="100"/>
          <a:sy n="78" d="100"/>
        </p:scale>
        <p:origin x="41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0" i="0" baseline="0" dirty="0">
                <a:latin typeface="Nutmeg Headline" charset="0"/>
                <a:ea typeface="Nutmeg Headline" charset="0"/>
                <a:cs typeface="Nutmeg Headline" charset="0"/>
              </a:rPr>
              <a:t>Out of ten, how ready do you feel for GDPR?</a:t>
            </a:r>
            <a:endParaRPr lang="en-US" sz="1400" b="0" i="0" dirty="0">
              <a:latin typeface="Nutmeg Headline" charset="0"/>
              <a:ea typeface="Nutmeg Headline" charset="0"/>
              <a:cs typeface="Nutmeg Headline" charset="0"/>
            </a:endParaRPr>
          </a:p>
        </c:rich>
      </c:tx>
      <c:layout>
        <c:manualLayout>
          <c:xMode val="edge"/>
          <c:yMode val="edge"/>
          <c:x val="0.26531398852921162"/>
          <c:y val="8.648557359343472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753847898642301"/>
          <c:y val="0.14911016737866015"/>
          <c:w val="0.52535180341398635"/>
          <c:h val="0.67661045813234089"/>
        </c:manualLayout>
      </c:layout>
      <c:pieChart>
        <c:varyColors val="1"/>
        <c:ser>
          <c:idx val="0"/>
          <c:order val="0"/>
          <c:tx>
            <c:strRef>
              <c:f>Sheet1!$B$1</c:f>
              <c:strCache>
                <c:ptCount val="1"/>
                <c:pt idx="0">
                  <c:v>Sales</c:v>
                </c:pt>
              </c:strCache>
            </c:strRef>
          </c:tx>
          <c:spPr>
            <a:solidFill>
              <a:srgbClr val="626FE6"/>
            </a:solidFill>
          </c:spPr>
          <c:dPt>
            <c:idx val="0"/>
            <c:bubble3D val="0"/>
            <c:spPr>
              <a:solidFill>
                <a:srgbClr val="FF585D"/>
              </a:solidFill>
              <a:ln w="19050">
                <a:solidFill>
                  <a:schemeClr val="lt1"/>
                </a:solidFill>
              </a:ln>
              <a:effectLst/>
            </c:spPr>
            <c:extLst>
              <c:ext xmlns:c16="http://schemas.microsoft.com/office/drawing/2014/chart" uri="{C3380CC4-5D6E-409C-BE32-E72D297353CC}">
                <c16:uniqueId val="{00000001-A3E2-4A72-9BEE-D900CC86F240}"/>
              </c:ext>
            </c:extLst>
          </c:dPt>
          <c:dPt>
            <c:idx val="1"/>
            <c:bubble3D val="0"/>
            <c:spPr>
              <a:solidFill>
                <a:srgbClr val="626FE6"/>
              </a:solidFill>
              <a:ln w="19050">
                <a:solidFill>
                  <a:schemeClr val="lt1"/>
                </a:solidFill>
              </a:ln>
              <a:effectLst/>
            </c:spPr>
            <c:extLst>
              <c:ext xmlns:c16="http://schemas.microsoft.com/office/drawing/2014/chart" uri="{C3380CC4-5D6E-409C-BE32-E72D297353CC}">
                <c16:uniqueId val="{00000003-A3E2-4A72-9BEE-D900CC86F240}"/>
              </c:ext>
            </c:extLst>
          </c:dPt>
          <c:dPt>
            <c:idx val="2"/>
            <c:bubble3D val="0"/>
            <c:spPr>
              <a:solidFill>
                <a:srgbClr val="47D7AC"/>
              </a:solidFill>
              <a:ln w="19050">
                <a:solidFill>
                  <a:schemeClr val="lt1"/>
                </a:solidFill>
              </a:ln>
              <a:effectLst/>
            </c:spPr>
            <c:extLst>
              <c:ext xmlns:c16="http://schemas.microsoft.com/office/drawing/2014/chart" uri="{C3380CC4-5D6E-409C-BE32-E72D297353CC}">
                <c16:uniqueId val="{00000005-A3E2-4A72-9BEE-D900CC86F240}"/>
              </c:ext>
            </c:extLst>
          </c:dPt>
          <c:dPt>
            <c:idx val="3"/>
            <c:bubble3D val="0"/>
            <c:spPr>
              <a:solidFill>
                <a:srgbClr val="4C4C4D"/>
              </a:solidFill>
              <a:ln w="19050">
                <a:solidFill>
                  <a:schemeClr val="lt1"/>
                </a:solidFill>
              </a:ln>
              <a:effectLst/>
            </c:spPr>
            <c:extLst>
              <c:ext xmlns:c16="http://schemas.microsoft.com/office/drawing/2014/chart" uri="{C3380CC4-5D6E-409C-BE32-E72D297353CC}">
                <c16:uniqueId val="{00000007-A3E2-4A72-9BEE-D900CC86F240}"/>
              </c:ext>
            </c:extLst>
          </c:dPt>
          <c:dLbls>
            <c:dLbl>
              <c:idx val="0"/>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3E2-4A72-9BEE-D900CC86F240}"/>
                </c:ext>
              </c:extLst>
            </c:dLbl>
            <c:dLbl>
              <c:idx val="1"/>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3E2-4A72-9BEE-D900CC86F240}"/>
                </c:ext>
              </c:extLst>
            </c:dLbl>
            <c:dLbl>
              <c:idx val="2"/>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3E2-4A72-9BEE-D900CC86F2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3 or below</c:v>
                </c:pt>
                <c:pt idx="1">
                  <c:v>Between 4 and 7</c:v>
                </c:pt>
                <c:pt idx="2">
                  <c:v>8 and above</c:v>
                </c:pt>
              </c:strCache>
            </c:strRef>
          </c:cat>
          <c:val>
            <c:numRef>
              <c:f>Sheet1!$B$2:$B$4</c:f>
              <c:numCache>
                <c:formatCode>General</c:formatCode>
                <c:ptCount val="3"/>
                <c:pt idx="0">
                  <c:v>4</c:v>
                </c:pt>
                <c:pt idx="1">
                  <c:v>12</c:v>
                </c:pt>
                <c:pt idx="2">
                  <c:v>7</c:v>
                </c:pt>
              </c:numCache>
            </c:numRef>
          </c:val>
          <c:extLst>
            <c:ext xmlns:c16="http://schemas.microsoft.com/office/drawing/2014/chart" uri="{C3380CC4-5D6E-409C-BE32-E72D297353CC}">
              <c16:uniqueId val="{00000008-A3E2-4A72-9BEE-D900CC86F24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Nutmeg Headline Book" charset="0"/>
                <a:ea typeface="Nutmeg Headline Book" charset="0"/>
                <a:cs typeface="Nutmeg Headline Book" charset="0"/>
              </a:defRPr>
            </a:pPr>
            <a:endParaRPr lang="en-US"/>
          </a:p>
        </c:txPr>
      </c:legendEntry>
      <c:layout>
        <c:manualLayout>
          <c:xMode val="edge"/>
          <c:yMode val="edge"/>
          <c:x val="0.21002543663523546"/>
          <c:y val="0.84398751611389677"/>
          <c:w val="0.60052525841677196"/>
          <c:h val="5.79955004802105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500" b="1" dirty="0">
                <a:latin typeface="Nutmeg Black" panose="00000900000000000000" pitchFamily="50" charset="0"/>
              </a:rPr>
              <a:t>Have you completed a privacy impact assessment</a:t>
            </a:r>
            <a:r>
              <a:rPr lang="en-GB" sz="2500" b="1" baseline="0" dirty="0">
                <a:latin typeface="Nutmeg Black" panose="00000900000000000000" pitchFamily="50" charset="0"/>
              </a:rPr>
              <a:t> (PIA)</a:t>
            </a:r>
            <a:r>
              <a:rPr lang="en-GB" sz="2500" b="1" dirty="0">
                <a:latin typeface="Nutmeg Black" panose="00000900000000000000" pitchFamily="50" charset="0"/>
              </a:rPr>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Have you completed a privacy impat assessment?</c:v>
                </c:pt>
              </c:strCache>
            </c:strRef>
          </c:tx>
          <c:spPr>
            <a:solidFill>
              <a:srgbClr val="FF585D"/>
            </a:solidFill>
          </c:spPr>
          <c:dPt>
            <c:idx val="0"/>
            <c:bubble3D val="0"/>
            <c:spPr>
              <a:solidFill>
                <a:srgbClr val="47D7AC"/>
              </a:solidFill>
              <a:ln w="19050">
                <a:solidFill>
                  <a:schemeClr val="lt1"/>
                </a:solidFill>
              </a:ln>
              <a:effectLst/>
            </c:spPr>
            <c:extLst>
              <c:ext xmlns:c16="http://schemas.microsoft.com/office/drawing/2014/chart" uri="{C3380CC4-5D6E-409C-BE32-E72D297353CC}">
                <c16:uniqueId val="{00000001-59AF-412F-839D-AFB388BCDFBF}"/>
              </c:ext>
            </c:extLst>
          </c:dPt>
          <c:dPt>
            <c:idx val="1"/>
            <c:bubble3D val="0"/>
            <c:spPr>
              <a:solidFill>
                <a:srgbClr val="FF585D"/>
              </a:solidFill>
              <a:ln w="19050">
                <a:solidFill>
                  <a:schemeClr val="lt1"/>
                </a:solidFill>
              </a:ln>
              <a:effectLst/>
            </c:spPr>
            <c:extLst>
              <c:ext xmlns:c16="http://schemas.microsoft.com/office/drawing/2014/chart" uri="{C3380CC4-5D6E-409C-BE32-E72D297353CC}">
                <c16:uniqueId val="{00000003-59AF-412F-839D-AFB388BCDFBF}"/>
              </c:ext>
            </c:extLst>
          </c:dPt>
          <c:dPt>
            <c:idx val="2"/>
            <c:bubble3D val="0"/>
            <c:spPr>
              <a:solidFill>
                <a:srgbClr val="05C3DE"/>
              </a:solidFill>
              <a:ln w="19050">
                <a:solidFill>
                  <a:schemeClr val="lt1"/>
                </a:solidFill>
              </a:ln>
              <a:effectLst/>
            </c:spPr>
            <c:extLst>
              <c:ext xmlns:c16="http://schemas.microsoft.com/office/drawing/2014/chart" uri="{C3380CC4-5D6E-409C-BE32-E72D297353CC}">
                <c16:uniqueId val="{00000005-59AF-412F-839D-AFB388BCDF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Unsure</c:v>
                </c:pt>
              </c:strCache>
            </c:strRef>
          </c:cat>
          <c:val>
            <c:numRef>
              <c:f>Sheet1!$B$2:$B$4</c:f>
              <c:numCache>
                <c:formatCode>General</c:formatCode>
                <c:ptCount val="3"/>
                <c:pt idx="0">
                  <c:v>21</c:v>
                </c:pt>
                <c:pt idx="1">
                  <c:v>69</c:v>
                </c:pt>
                <c:pt idx="2">
                  <c:v>9</c:v>
                </c:pt>
              </c:numCache>
            </c:numRef>
          </c:val>
          <c:extLst>
            <c:ext xmlns:c16="http://schemas.microsoft.com/office/drawing/2014/chart" uri="{C3380CC4-5D6E-409C-BE32-E72D297353CC}">
              <c16:uniqueId val="{00000006-59AF-412F-839D-AFB388BCDF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Nutmeg Light" panose="000003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3326200468302"/>
          <c:y val="3.0779064923962918E-2"/>
          <c:w val="0.50871188500043696"/>
          <c:h val="0.81022359251493381"/>
        </c:manualLayout>
      </c:layout>
      <c:pieChart>
        <c:varyColors val="1"/>
        <c:ser>
          <c:idx val="0"/>
          <c:order val="0"/>
          <c:tx>
            <c:strRef>
              <c:f>Sheet1!$B$1</c:f>
              <c:strCache>
                <c:ptCount val="1"/>
                <c:pt idx="0">
                  <c:v>Column1</c:v>
                </c:pt>
              </c:strCache>
            </c:strRef>
          </c:tx>
          <c:dPt>
            <c:idx val="0"/>
            <c:bubble3D val="0"/>
            <c:spPr>
              <a:solidFill>
                <a:srgbClr val="47D7AC"/>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4CE-41ED-8B8B-1D295853AB82}"/>
              </c:ext>
            </c:extLst>
          </c:dPt>
          <c:dPt>
            <c:idx val="1"/>
            <c:bubble3D val="0"/>
            <c:spPr>
              <a:solidFill>
                <a:srgbClr val="FF585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4CE-41ED-8B8B-1D295853AB82}"/>
              </c:ext>
            </c:extLst>
          </c:dPt>
          <c:dPt>
            <c:idx val="2"/>
            <c:bubble3D val="0"/>
            <c:spPr>
              <a:solidFill>
                <a:srgbClr val="4C4C4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4CE-41ED-8B8B-1D295853AB82}"/>
              </c:ext>
            </c:extLst>
          </c:dPt>
          <c:dPt>
            <c:idx val="3"/>
            <c:bubble3D val="0"/>
            <c:spPr>
              <a:solidFill>
                <a:srgbClr val="ECE81A"/>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4CE-41ED-8B8B-1D295853AB82}"/>
              </c:ext>
            </c:extLst>
          </c:dPt>
          <c:dPt>
            <c:idx val="4"/>
            <c:bubble3D val="0"/>
            <c:spPr>
              <a:solidFill>
                <a:srgbClr val="626FE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4CE-41ED-8B8B-1D295853AB8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94CE-41ED-8B8B-1D295853AB82}"/>
                </c:ext>
              </c:extLst>
            </c:dLbl>
            <c:dLbl>
              <c:idx val="1"/>
              <c:layout>
                <c:manualLayout>
                  <c:x val="-0.17193207518765641"/>
                  <c:y val="-1.5434181261065816E-16"/>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CE-41ED-8B8B-1D295853AB8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94CE-41ED-8B8B-1D295853AB8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94CE-41ED-8B8B-1D295853AB82}"/>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94CE-41ED-8B8B-1D295853AB82}"/>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Poor Passwords</c:v>
                </c:pt>
                <c:pt idx="1">
                  <c:v>Weak remote access</c:v>
                </c:pt>
                <c:pt idx="2">
                  <c:v>Unpatched flaws</c:v>
                </c:pt>
                <c:pt idx="3">
                  <c:v>Misconfigurations</c:v>
                </c:pt>
                <c:pt idx="4">
                  <c:v>Malicious Insider</c:v>
                </c:pt>
              </c:strCache>
            </c:strRef>
          </c:cat>
          <c:val>
            <c:numRef>
              <c:f>Sheet1!$B$2:$B$6</c:f>
              <c:numCache>
                <c:formatCode>General</c:formatCode>
                <c:ptCount val="5"/>
                <c:pt idx="0">
                  <c:v>28</c:v>
                </c:pt>
                <c:pt idx="1">
                  <c:v>28</c:v>
                </c:pt>
                <c:pt idx="2">
                  <c:v>15</c:v>
                </c:pt>
                <c:pt idx="3">
                  <c:v>8</c:v>
                </c:pt>
                <c:pt idx="4">
                  <c:v>6</c:v>
                </c:pt>
              </c:numCache>
            </c:numRef>
          </c:val>
          <c:extLst>
            <c:ext xmlns:c16="http://schemas.microsoft.com/office/drawing/2014/chart" uri="{C3380CC4-5D6E-409C-BE32-E72D297353CC}">
              <c16:uniqueId val="{0000000A-94CE-41ED-8B8B-1D295853AB8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5533B-C85B-4562-8F4B-3C730E3CC51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11F32185-DE5E-4240-A5E6-2713AB4658F2}">
      <dgm:prSet phldrT="[Text]" custT="1"/>
      <dgm:spPr>
        <a:solidFill>
          <a:srgbClr val="FF585D"/>
        </a:solidFill>
      </dgm:spPr>
      <dgm:t>
        <a:bodyPr/>
        <a:lstStyle/>
        <a:p>
          <a:r>
            <a:rPr lang="en-GB" sz="2400" dirty="0">
              <a:solidFill>
                <a:schemeClr val="bg1"/>
              </a:solidFill>
              <a:latin typeface="Nutmeg Headline" panose="00000500000000000000" pitchFamily="50" charset="0"/>
              <a:cs typeface="Arial"/>
            </a:rPr>
            <a:t>Article 5</a:t>
          </a:r>
        </a:p>
      </dgm:t>
    </dgm:pt>
    <dgm:pt modelId="{49C70153-949D-45B8-A87F-23DADE7F2213}" type="parTrans" cxnId="{B107F704-FC81-4420-8CE4-AFF4DC4CE070}">
      <dgm:prSet/>
      <dgm:spPr/>
      <dgm:t>
        <a:bodyPr/>
        <a:lstStyle/>
        <a:p>
          <a:endParaRPr lang="en-GB" sz="2400">
            <a:latin typeface="Nutmeg Headline" panose="00000500000000000000" pitchFamily="50" charset="0"/>
          </a:endParaRPr>
        </a:p>
      </dgm:t>
    </dgm:pt>
    <dgm:pt modelId="{5881D462-8B27-4022-BD24-D5F5F31BB7E1}" type="sibTrans" cxnId="{B107F704-FC81-4420-8CE4-AFF4DC4CE070}">
      <dgm:prSet/>
      <dgm:spPr/>
      <dgm:t>
        <a:bodyPr/>
        <a:lstStyle/>
        <a:p>
          <a:endParaRPr lang="en-GB" sz="2400">
            <a:latin typeface="Nutmeg Headline" panose="00000500000000000000" pitchFamily="50" charset="0"/>
          </a:endParaRPr>
        </a:p>
      </dgm:t>
    </dgm:pt>
    <dgm:pt modelId="{092A9090-51D9-488A-9E30-F8D82C2C1699}">
      <dgm:prSet phldrT="[Text]" custT="1"/>
      <dgm:spPr>
        <a:solidFill>
          <a:srgbClr val="FF585D"/>
        </a:solidFill>
      </dgm:spPr>
      <dgm:t>
        <a:bodyPr/>
        <a:lstStyle/>
        <a:p>
          <a:r>
            <a:rPr lang="en-GB" sz="1200" dirty="0">
              <a:solidFill>
                <a:schemeClr val="bg1"/>
              </a:solidFill>
              <a:latin typeface="Nutmeg Headline" panose="00000500000000000000" pitchFamily="50" charset="0"/>
              <a:cs typeface="Arial"/>
            </a:rPr>
            <a:t>Adequate, relevant and limited</a:t>
          </a:r>
        </a:p>
      </dgm:t>
    </dgm:pt>
    <dgm:pt modelId="{26C5CF79-B0C7-45FB-8311-AFB1A14228C6}" type="parTrans" cxnId="{A82D539F-98ED-478D-93AD-8D7D721A2DE4}">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6FC18252-6BC4-4920-B560-FB80F83CC105}" type="sibTrans" cxnId="{A82D539F-98ED-478D-93AD-8D7D721A2DE4}">
      <dgm:prSet/>
      <dgm:spPr/>
      <dgm:t>
        <a:bodyPr/>
        <a:lstStyle/>
        <a:p>
          <a:endParaRPr lang="en-GB" sz="2400">
            <a:latin typeface="Nutmeg Headline" panose="00000500000000000000" pitchFamily="50" charset="0"/>
          </a:endParaRPr>
        </a:p>
      </dgm:t>
    </dgm:pt>
    <dgm:pt modelId="{8CFF8D0B-7DE6-49FC-9C7C-C5040BBEE7F1}">
      <dgm:prSet phldrT="[Text]" custT="1"/>
      <dgm:spPr>
        <a:solidFill>
          <a:srgbClr val="FF585D"/>
        </a:solidFill>
      </dgm:spPr>
      <dgm:t>
        <a:bodyPr/>
        <a:lstStyle/>
        <a:p>
          <a:r>
            <a:rPr lang="en-GB" sz="1200" dirty="0">
              <a:solidFill>
                <a:schemeClr val="bg1"/>
              </a:solidFill>
              <a:latin typeface="Nutmeg Headline" panose="00000500000000000000" pitchFamily="50" charset="0"/>
              <a:cs typeface="Arial"/>
            </a:rPr>
            <a:t>Accurate </a:t>
          </a:r>
        </a:p>
      </dgm:t>
    </dgm:pt>
    <dgm:pt modelId="{D7F7D62A-9C2A-495B-8D9C-C0970FC9B5BE}" type="parTrans" cxnId="{9A0E9ED4-D954-4E85-8645-9FB8076AC0FF}">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80462F92-A840-499E-A52D-144EA9ECA18D}" type="sibTrans" cxnId="{9A0E9ED4-D954-4E85-8645-9FB8076AC0FF}">
      <dgm:prSet/>
      <dgm:spPr/>
      <dgm:t>
        <a:bodyPr/>
        <a:lstStyle/>
        <a:p>
          <a:endParaRPr lang="en-GB" sz="2400">
            <a:latin typeface="Nutmeg Headline" panose="00000500000000000000" pitchFamily="50" charset="0"/>
          </a:endParaRPr>
        </a:p>
      </dgm:t>
    </dgm:pt>
    <dgm:pt modelId="{DC6F8B71-A732-4A40-8ECD-26928DC73F1A}">
      <dgm:prSet phldrT="[Text]" custT="1"/>
      <dgm:spPr>
        <a:solidFill>
          <a:srgbClr val="FF585D"/>
        </a:solidFill>
      </dgm:spPr>
      <dgm:t>
        <a:bodyPr/>
        <a:lstStyle/>
        <a:p>
          <a:r>
            <a:rPr lang="en-GB" sz="1200" dirty="0">
              <a:solidFill>
                <a:schemeClr val="bg1"/>
              </a:solidFill>
              <a:latin typeface="Nutmeg Headline" panose="00000500000000000000" pitchFamily="50" charset="0"/>
              <a:cs typeface="Arial"/>
            </a:rPr>
            <a:t>Kept in a form which permits identification no longer than necessary</a:t>
          </a:r>
        </a:p>
      </dgm:t>
    </dgm:pt>
    <dgm:pt modelId="{FBED619D-C294-4334-8B15-B31B553ACD6A}" type="parTrans" cxnId="{E2B1A424-69BC-4024-B52C-1E2A7F3691A2}">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145DE01A-F524-4F98-9CB0-8A765FBF6B0A}" type="sibTrans" cxnId="{E2B1A424-69BC-4024-B52C-1E2A7F3691A2}">
      <dgm:prSet/>
      <dgm:spPr/>
      <dgm:t>
        <a:bodyPr/>
        <a:lstStyle/>
        <a:p>
          <a:endParaRPr lang="en-GB" sz="2400">
            <a:latin typeface="Nutmeg Headline" panose="00000500000000000000" pitchFamily="50" charset="0"/>
          </a:endParaRPr>
        </a:p>
      </dgm:t>
    </dgm:pt>
    <dgm:pt modelId="{BB9DFDD5-A523-40E1-9339-399BC2A1020A}">
      <dgm:prSet phldrT="[Text]" custT="1"/>
      <dgm:spPr>
        <a:solidFill>
          <a:srgbClr val="FF585D"/>
        </a:solidFill>
      </dgm:spPr>
      <dgm:t>
        <a:bodyPr/>
        <a:lstStyle/>
        <a:p>
          <a:r>
            <a:rPr lang="en-GB" sz="1200" dirty="0">
              <a:solidFill>
                <a:schemeClr val="bg1"/>
              </a:solidFill>
              <a:latin typeface="Nutmeg Headline" panose="00000500000000000000" pitchFamily="50" charset="0"/>
              <a:cs typeface="Arial"/>
            </a:rPr>
            <a:t>Ensure appropriate security</a:t>
          </a:r>
        </a:p>
      </dgm:t>
    </dgm:pt>
    <dgm:pt modelId="{C50B8E71-F629-4C22-ABE2-90E18895F15F}" type="parTrans" cxnId="{A4A49394-37FF-4900-B3D2-394D31098630}">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72672B98-0E18-4C3D-9F1F-35C1838848C2}" type="sibTrans" cxnId="{A4A49394-37FF-4900-B3D2-394D31098630}">
      <dgm:prSet/>
      <dgm:spPr/>
      <dgm:t>
        <a:bodyPr/>
        <a:lstStyle/>
        <a:p>
          <a:endParaRPr lang="en-GB" sz="2400">
            <a:latin typeface="Nutmeg Headline" panose="00000500000000000000" pitchFamily="50" charset="0"/>
          </a:endParaRPr>
        </a:p>
      </dgm:t>
    </dgm:pt>
    <dgm:pt modelId="{E0FD73B3-3549-4FB5-8F46-AEE91696CF58}">
      <dgm:prSet phldrT="[Text]" custT="1"/>
      <dgm:spPr>
        <a:solidFill>
          <a:srgbClr val="FF585D"/>
        </a:solidFill>
      </dgm:spPr>
      <dgm:t>
        <a:bodyPr/>
        <a:lstStyle/>
        <a:p>
          <a:r>
            <a:rPr lang="en-GB" sz="1200">
              <a:solidFill>
                <a:schemeClr val="bg1"/>
              </a:solidFill>
              <a:latin typeface="Nutmeg Headline" panose="00000500000000000000" pitchFamily="50" charset="0"/>
              <a:cs typeface="Arial"/>
            </a:rPr>
            <a:t>Spcified</a:t>
          </a:r>
          <a:r>
            <a:rPr lang="en-GB" sz="1200" dirty="0">
              <a:solidFill>
                <a:schemeClr val="bg1"/>
              </a:solidFill>
              <a:latin typeface="Nutmeg Headline" panose="00000500000000000000" pitchFamily="50" charset="0"/>
              <a:cs typeface="Arial"/>
            </a:rPr>
            <a:t>, explicit and legitimate purposes</a:t>
          </a:r>
        </a:p>
      </dgm:t>
    </dgm:pt>
    <dgm:pt modelId="{34883512-0F05-43EF-B816-3B554CC60BE4}" type="parTrans" cxnId="{6E968EEF-CA4B-4F7E-B679-E97D4E14B56F}">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60790B28-E3BA-40A6-BAD6-3B9597E9831D}" type="sibTrans" cxnId="{6E968EEF-CA4B-4F7E-B679-E97D4E14B56F}">
      <dgm:prSet/>
      <dgm:spPr/>
      <dgm:t>
        <a:bodyPr/>
        <a:lstStyle/>
        <a:p>
          <a:endParaRPr lang="en-GB" sz="2400">
            <a:latin typeface="Nutmeg Headline" panose="00000500000000000000" pitchFamily="50" charset="0"/>
          </a:endParaRPr>
        </a:p>
      </dgm:t>
    </dgm:pt>
    <dgm:pt modelId="{BBB1143E-C5E1-4469-8301-A8F7A230ED55}">
      <dgm:prSet phldrT="[Text]" custT="1"/>
      <dgm:spPr>
        <a:solidFill>
          <a:srgbClr val="FF585D"/>
        </a:solidFill>
      </dgm:spPr>
      <dgm:t>
        <a:bodyPr/>
        <a:lstStyle/>
        <a:p>
          <a:r>
            <a:rPr lang="en-GB" sz="1200">
              <a:solidFill>
                <a:schemeClr val="bg1"/>
              </a:solidFill>
              <a:latin typeface="Nutmeg Headline" panose="00000500000000000000" pitchFamily="50" charset="0"/>
              <a:cs typeface="Arial"/>
            </a:rPr>
            <a:t>Lawfully </a:t>
          </a:r>
          <a:r>
            <a:rPr lang="en-GB" sz="1200" dirty="0">
              <a:solidFill>
                <a:schemeClr val="bg1"/>
              </a:solidFill>
              <a:latin typeface="Nutmeg Headline" panose="00000500000000000000" pitchFamily="50" charset="0"/>
              <a:cs typeface="Arial"/>
            </a:rPr>
            <a:t>processes, fairly in a transparent manner</a:t>
          </a:r>
        </a:p>
      </dgm:t>
    </dgm:pt>
    <dgm:pt modelId="{91EEE649-4E56-4F9B-AE8A-5C32CFBDA66A}" type="parTrans" cxnId="{7C196C98-CB3A-4B57-99F1-5105FCC0055A}">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8178FC4C-6211-43C2-B179-5D30C4C0852D}" type="sibTrans" cxnId="{7C196C98-CB3A-4B57-99F1-5105FCC0055A}">
      <dgm:prSet/>
      <dgm:spPr/>
      <dgm:t>
        <a:bodyPr/>
        <a:lstStyle/>
        <a:p>
          <a:endParaRPr lang="en-GB" sz="2400">
            <a:latin typeface="Nutmeg Headline" panose="00000500000000000000" pitchFamily="50" charset="0"/>
          </a:endParaRPr>
        </a:p>
      </dgm:t>
    </dgm:pt>
    <dgm:pt modelId="{1B2D811A-5EBE-4AF8-B7B3-4B2C071D9E81}" type="pres">
      <dgm:prSet presAssocID="{E9C5533B-C85B-4562-8F4B-3C730E3CC519}" presName="cycle" presStyleCnt="0">
        <dgm:presLayoutVars>
          <dgm:chMax val="1"/>
          <dgm:dir/>
          <dgm:animLvl val="ctr"/>
          <dgm:resizeHandles val="exact"/>
        </dgm:presLayoutVars>
      </dgm:prSet>
      <dgm:spPr/>
    </dgm:pt>
    <dgm:pt modelId="{896126B1-C1D6-4425-A62F-E43641753E2F}" type="pres">
      <dgm:prSet presAssocID="{11F32185-DE5E-4240-A5E6-2713AB4658F2}" presName="centerShape" presStyleLbl="node0" presStyleIdx="0" presStyleCnt="1" custScaleX="133690" custScaleY="127280"/>
      <dgm:spPr/>
    </dgm:pt>
    <dgm:pt modelId="{4CEFB03D-C9D8-4407-997A-4CDB6A3A227D}" type="pres">
      <dgm:prSet presAssocID="{91EEE649-4E56-4F9B-AE8A-5C32CFBDA66A}" presName="Name9" presStyleLbl="parChTrans1D2" presStyleIdx="0" presStyleCnt="6"/>
      <dgm:spPr/>
    </dgm:pt>
    <dgm:pt modelId="{DCE28D82-7871-4C30-8C09-9D18DD434F87}" type="pres">
      <dgm:prSet presAssocID="{91EEE649-4E56-4F9B-AE8A-5C32CFBDA66A}" presName="connTx" presStyleLbl="parChTrans1D2" presStyleIdx="0" presStyleCnt="6"/>
      <dgm:spPr/>
    </dgm:pt>
    <dgm:pt modelId="{84296D0A-0765-462F-AD9C-EF4A94AF62B6}" type="pres">
      <dgm:prSet presAssocID="{BBB1143E-C5E1-4469-8301-A8F7A230ED55}" presName="node" presStyleLbl="node1" presStyleIdx="0" presStyleCnt="6">
        <dgm:presLayoutVars>
          <dgm:bulletEnabled val="1"/>
        </dgm:presLayoutVars>
      </dgm:prSet>
      <dgm:spPr/>
    </dgm:pt>
    <dgm:pt modelId="{CEABB38C-0093-4937-A296-977DBF006173}" type="pres">
      <dgm:prSet presAssocID="{34883512-0F05-43EF-B816-3B554CC60BE4}" presName="Name9" presStyleLbl="parChTrans1D2" presStyleIdx="1" presStyleCnt="6"/>
      <dgm:spPr/>
    </dgm:pt>
    <dgm:pt modelId="{DE62C68B-4D26-4A71-8A0B-ACA517DAD3B7}" type="pres">
      <dgm:prSet presAssocID="{34883512-0F05-43EF-B816-3B554CC60BE4}" presName="connTx" presStyleLbl="parChTrans1D2" presStyleIdx="1" presStyleCnt="6"/>
      <dgm:spPr/>
    </dgm:pt>
    <dgm:pt modelId="{13F763E1-C44A-4FDB-9993-DF01DB89C3B5}" type="pres">
      <dgm:prSet presAssocID="{E0FD73B3-3549-4FB5-8F46-AEE91696CF58}" presName="node" presStyleLbl="node1" presStyleIdx="1" presStyleCnt="6">
        <dgm:presLayoutVars>
          <dgm:bulletEnabled val="1"/>
        </dgm:presLayoutVars>
      </dgm:prSet>
      <dgm:spPr/>
    </dgm:pt>
    <dgm:pt modelId="{969459C5-C43B-4056-925F-12C89F093AF6}" type="pres">
      <dgm:prSet presAssocID="{26C5CF79-B0C7-45FB-8311-AFB1A14228C6}" presName="Name9" presStyleLbl="parChTrans1D2" presStyleIdx="2" presStyleCnt="6"/>
      <dgm:spPr/>
    </dgm:pt>
    <dgm:pt modelId="{16D5C718-F6F2-4848-9C89-8AAE40CCE6C4}" type="pres">
      <dgm:prSet presAssocID="{26C5CF79-B0C7-45FB-8311-AFB1A14228C6}" presName="connTx" presStyleLbl="parChTrans1D2" presStyleIdx="2" presStyleCnt="6"/>
      <dgm:spPr/>
    </dgm:pt>
    <dgm:pt modelId="{28086B67-A7B2-4F48-B0BF-B4E04A832A85}" type="pres">
      <dgm:prSet presAssocID="{092A9090-51D9-488A-9E30-F8D82C2C1699}" presName="node" presStyleLbl="node1" presStyleIdx="2" presStyleCnt="6">
        <dgm:presLayoutVars>
          <dgm:bulletEnabled val="1"/>
        </dgm:presLayoutVars>
      </dgm:prSet>
      <dgm:spPr/>
    </dgm:pt>
    <dgm:pt modelId="{C179A3F1-7109-4197-AD24-B62EBEBC1219}" type="pres">
      <dgm:prSet presAssocID="{D7F7D62A-9C2A-495B-8D9C-C0970FC9B5BE}" presName="Name9" presStyleLbl="parChTrans1D2" presStyleIdx="3" presStyleCnt="6"/>
      <dgm:spPr/>
    </dgm:pt>
    <dgm:pt modelId="{07093F21-CCC7-441E-9E1F-AB1206537B99}" type="pres">
      <dgm:prSet presAssocID="{D7F7D62A-9C2A-495B-8D9C-C0970FC9B5BE}" presName="connTx" presStyleLbl="parChTrans1D2" presStyleIdx="3" presStyleCnt="6"/>
      <dgm:spPr/>
    </dgm:pt>
    <dgm:pt modelId="{206842B6-A59E-467D-866E-E43D45E374B7}" type="pres">
      <dgm:prSet presAssocID="{8CFF8D0B-7DE6-49FC-9C7C-C5040BBEE7F1}" presName="node" presStyleLbl="node1" presStyleIdx="3" presStyleCnt="6">
        <dgm:presLayoutVars>
          <dgm:bulletEnabled val="1"/>
        </dgm:presLayoutVars>
      </dgm:prSet>
      <dgm:spPr/>
    </dgm:pt>
    <dgm:pt modelId="{B54D9ADA-06D2-4B97-8065-7D16E67B9073}" type="pres">
      <dgm:prSet presAssocID="{FBED619D-C294-4334-8B15-B31B553ACD6A}" presName="Name9" presStyleLbl="parChTrans1D2" presStyleIdx="4" presStyleCnt="6"/>
      <dgm:spPr/>
    </dgm:pt>
    <dgm:pt modelId="{0775CDAC-B0DE-41EE-97D8-30A991069E24}" type="pres">
      <dgm:prSet presAssocID="{FBED619D-C294-4334-8B15-B31B553ACD6A}" presName="connTx" presStyleLbl="parChTrans1D2" presStyleIdx="4" presStyleCnt="6"/>
      <dgm:spPr/>
    </dgm:pt>
    <dgm:pt modelId="{97BE27A8-0FB8-46EE-BDB3-7FEE7ECA1F6A}" type="pres">
      <dgm:prSet presAssocID="{DC6F8B71-A732-4A40-8ECD-26928DC73F1A}" presName="node" presStyleLbl="node1" presStyleIdx="4" presStyleCnt="6">
        <dgm:presLayoutVars>
          <dgm:bulletEnabled val="1"/>
        </dgm:presLayoutVars>
      </dgm:prSet>
      <dgm:spPr/>
    </dgm:pt>
    <dgm:pt modelId="{5B2ACE07-B8B3-4F26-8E3B-23FD38DAC73B}" type="pres">
      <dgm:prSet presAssocID="{C50B8E71-F629-4C22-ABE2-90E18895F15F}" presName="Name9" presStyleLbl="parChTrans1D2" presStyleIdx="5" presStyleCnt="6"/>
      <dgm:spPr/>
    </dgm:pt>
    <dgm:pt modelId="{B4F02023-26C1-40EA-9073-5514E19FFBC7}" type="pres">
      <dgm:prSet presAssocID="{C50B8E71-F629-4C22-ABE2-90E18895F15F}" presName="connTx" presStyleLbl="parChTrans1D2" presStyleIdx="5" presStyleCnt="6"/>
      <dgm:spPr/>
    </dgm:pt>
    <dgm:pt modelId="{D0275607-6AB0-44A4-818E-51ACCCBAAE06}" type="pres">
      <dgm:prSet presAssocID="{BB9DFDD5-A523-40E1-9339-399BC2A1020A}" presName="node" presStyleLbl="node1" presStyleIdx="5" presStyleCnt="6" custRadScaleRad="100768" custRadScaleInc="-3341">
        <dgm:presLayoutVars>
          <dgm:bulletEnabled val="1"/>
        </dgm:presLayoutVars>
      </dgm:prSet>
      <dgm:spPr/>
    </dgm:pt>
  </dgm:ptLst>
  <dgm:cxnLst>
    <dgm:cxn modelId="{C6DB5F03-3AF9-47D3-A4C7-56BCE4C5B7A8}" type="presOf" srcId="{FBED619D-C294-4334-8B15-B31B553ACD6A}" destId="{B54D9ADA-06D2-4B97-8065-7D16E67B9073}" srcOrd="0" destOrd="0" presId="urn:microsoft.com/office/officeart/2005/8/layout/radial1"/>
    <dgm:cxn modelId="{B107F704-FC81-4420-8CE4-AFF4DC4CE070}" srcId="{E9C5533B-C85B-4562-8F4B-3C730E3CC519}" destId="{11F32185-DE5E-4240-A5E6-2713AB4658F2}" srcOrd="0" destOrd="0" parTransId="{49C70153-949D-45B8-A87F-23DADE7F2213}" sibTransId="{5881D462-8B27-4022-BD24-D5F5F31BB7E1}"/>
    <dgm:cxn modelId="{83425E0F-7A2F-49CD-8F8F-BB964D475A9A}" type="presOf" srcId="{E0FD73B3-3549-4FB5-8F46-AEE91696CF58}" destId="{13F763E1-C44A-4FDB-9993-DF01DB89C3B5}" srcOrd="0" destOrd="0" presId="urn:microsoft.com/office/officeart/2005/8/layout/radial1"/>
    <dgm:cxn modelId="{E78BC520-2111-455E-B6B2-0EBA50A30127}" type="presOf" srcId="{91EEE649-4E56-4F9B-AE8A-5C32CFBDA66A}" destId="{4CEFB03D-C9D8-4407-997A-4CDB6A3A227D}" srcOrd="0" destOrd="0" presId="urn:microsoft.com/office/officeart/2005/8/layout/radial1"/>
    <dgm:cxn modelId="{BD8E7024-F408-4FF2-9AE1-8F99F43D7015}" type="presOf" srcId="{C50B8E71-F629-4C22-ABE2-90E18895F15F}" destId="{5B2ACE07-B8B3-4F26-8E3B-23FD38DAC73B}" srcOrd="0" destOrd="0" presId="urn:microsoft.com/office/officeart/2005/8/layout/radial1"/>
    <dgm:cxn modelId="{E2B1A424-69BC-4024-B52C-1E2A7F3691A2}" srcId="{11F32185-DE5E-4240-A5E6-2713AB4658F2}" destId="{DC6F8B71-A732-4A40-8ECD-26928DC73F1A}" srcOrd="4" destOrd="0" parTransId="{FBED619D-C294-4334-8B15-B31B553ACD6A}" sibTransId="{145DE01A-F524-4F98-9CB0-8A765FBF6B0A}"/>
    <dgm:cxn modelId="{C1AA812A-5EB8-4708-9CC6-B28639CFA57D}" type="presOf" srcId="{11F32185-DE5E-4240-A5E6-2713AB4658F2}" destId="{896126B1-C1D6-4425-A62F-E43641753E2F}" srcOrd="0" destOrd="0" presId="urn:microsoft.com/office/officeart/2005/8/layout/radial1"/>
    <dgm:cxn modelId="{0A78C934-79EA-4745-8FC5-726F81A08720}" type="presOf" srcId="{26C5CF79-B0C7-45FB-8311-AFB1A14228C6}" destId="{969459C5-C43B-4056-925F-12C89F093AF6}" srcOrd="0" destOrd="0" presId="urn:microsoft.com/office/officeart/2005/8/layout/radial1"/>
    <dgm:cxn modelId="{BD138077-14E7-44FD-9D9C-D732040AA270}" type="presOf" srcId="{E9C5533B-C85B-4562-8F4B-3C730E3CC519}" destId="{1B2D811A-5EBE-4AF8-B7B3-4B2C071D9E81}" srcOrd="0" destOrd="0" presId="urn:microsoft.com/office/officeart/2005/8/layout/radial1"/>
    <dgm:cxn modelId="{9BE0A47A-B9ED-4741-B93D-E2F934611E58}" type="presOf" srcId="{BBB1143E-C5E1-4469-8301-A8F7A230ED55}" destId="{84296D0A-0765-462F-AD9C-EF4A94AF62B6}" srcOrd="0" destOrd="0" presId="urn:microsoft.com/office/officeart/2005/8/layout/radial1"/>
    <dgm:cxn modelId="{1D835D93-A09E-4E58-BAF4-8E9A5B2B4B64}" type="presOf" srcId="{C50B8E71-F629-4C22-ABE2-90E18895F15F}" destId="{B4F02023-26C1-40EA-9073-5514E19FFBC7}" srcOrd="1" destOrd="0" presId="urn:microsoft.com/office/officeart/2005/8/layout/radial1"/>
    <dgm:cxn modelId="{FA025D94-53F0-474E-8765-6CBD735E829E}" type="presOf" srcId="{34883512-0F05-43EF-B816-3B554CC60BE4}" destId="{CEABB38C-0093-4937-A296-977DBF006173}" srcOrd="0" destOrd="0" presId="urn:microsoft.com/office/officeart/2005/8/layout/radial1"/>
    <dgm:cxn modelId="{A4A49394-37FF-4900-B3D2-394D31098630}" srcId="{11F32185-DE5E-4240-A5E6-2713AB4658F2}" destId="{BB9DFDD5-A523-40E1-9339-399BC2A1020A}" srcOrd="5" destOrd="0" parTransId="{C50B8E71-F629-4C22-ABE2-90E18895F15F}" sibTransId="{72672B98-0E18-4C3D-9F1F-35C1838848C2}"/>
    <dgm:cxn modelId="{C4985895-B98A-498B-8FA9-E2F4AEA49635}" type="presOf" srcId="{092A9090-51D9-488A-9E30-F8D82C2C1699}" destId="{28086B67-A7B2-4F48-B0BF-B4E04A832A85}" srcOrd="0" destOrd="0" presId="urn:microsoft.com/office/officeart/2005/8/layout/radial1"/>
    <dgm:cxn modelId="{7C196C98-CB3A-4B57-99F1-5105FCC0055A}" srcId="{11F32185-DE5E-4240-A5E6-2713AB4658F2}" destId="{BBB1143E-C5E1-4469-8301-A8F7A230ED55}" srcOrd="0" destOrd="0" parTransId="{91EEE649-4E56-4F9B-AE8A-5C32CFBDA66A}" sibTransId="{8178FC4C-6211-43C2-B179-5D30C4C0852D}"/>
    <dgm:cxn modelId="{F5FFFA9C-7136-47C7-BF32-1ABA642F5C7A}" type="presOf" srcId="{91EEE649-4E56-4F9B-AE8A-5C32CFBDA66A}" destId="{DCE28D82-7871-4C30-8C09-9D18DD434F87}" srcOrd="1" destOrd="0" presId="urn:microsoft.com/office/officeart/2005/8/layout/radial1"/>
    <dgm:cxn modelId="{A82D539F-98ED-478D-93AD-8D7D721A2DE4}" srcId="{11F32185-DE5E-4240-A5E6-2713AB4658F2}" destId="{092A9090-51D9-488A-9E30-F8D82C2C1699}" srcOrd="2" destOrd="0" parTransId="{26C5CF79-B0C7-45FB-8311-AFB1A14228C6}" sibTransId="{6FC18252-6BC4-4920-B560-FB80F83CC105}"/>
    <dgm:cxn modelId="{69277D9F-7273-441D-AE2A-1E89D6B86068}" type="presOf" srcId="{FBED619D-C294-4334-8B15-B31B553ACD6A}" destId="{0775CDAC-B0DE-41EE-97D8-30A991069E24}" srcOrd="1" destOrd="0" presId="urn:microsoft.com/office/officeart/2005/8/layout/radial1"/>
    <dgm:cxn modelId="{02C72CB2-65A4-4190-94A6-2BEE4D492619}" type="presOf" srcId="{8CFF8D0B-7DE6-49FC-9C7C-C5040BBEE7F1}" destId="{206842B6-A59E-467D-866E-E43D45E374B7}" srcOrd="0" destOrd="0" presId="urn:microsoft.com/office/officeart/2005/8/layout/radial1"/>
    <dgm:cxn modelId="{9A0E9ED4-D954-4E85-8645-9FB8076AC0FF}" srcId="{11F32185-DE5E-4240-A5E6-2713AB4658F2}" destId="{8CFF8D0B-7DE6-49FC-9C7C-C5040BBEE7F1}" srcOrd="3" destOrd="0" parTransId="{D7F7D62A-9C2A-495B-8D9C-C0970FC9B5BE}" sibTransId="{80462F92-A840-499E-A52D-144EA9ECA18D}"/>
    <dgm:cxn modelId="{98E2D2E1-84DB-423A-8350-418806303BF8}" type="presOf" srcId="{DC6F8B71-A732-4A40-8ECD-26928DC73F1A}" destId="{97BE27A8-0FB8-46EE-BDB3-7FEE7ECA1F6A}" srcOrd="0" destOrd="0" presId="urn:microsoft.com/office/officeart/2005/8/layout/radial1"/>
    <dgm:cxn modelId="{F05A52E3-4703-4DF6-A31D-78F2954EE0A7}" type="presOf" srcId="{BB9DFDD5-A523-40E1-9339-399BC2A1020A}" destId="{D0275607-6AB0-44A4-818E-51ACCCBAAE06}" srcOrd="0" destOrd="0" presId="urn:microsoft.com/office/officeart/2005/8/layout/radial1"/>
    <dgm:cxn modelId="{27B092E3-08C3-4B0B-A05A-75FE27FA4878}" type="presOf" srcId="{D7F7D62A-9C2A-495B-8D9C-C0970FC9B5BE}" destId="{C179A3F1-7109-4197-AD24-B62EBEBC1219}" srcOrd="0" destOrd="0" presId="urn:microsoft.com/office/officeart/2005/8/layout/radial1"/>
    <dgm:cxn modelId="{11F5CCE7-3745-4558-A834-DD385A5CFC31}" type="presOf" srcId="{D7F7D62A-9C2A-495B-8D9C-C0970FC9B5BE}" destId="{07093F21-CCC7-441E-9E1F-AB1206537B99}" srcOrd="1" destOrd="0" presId="urn:microsoft.com/office/officeart/2005/8/layout/radial1"/>
    <dgm:cxn modelId="{6E968EEF-CA4B-4F7E-B679-E97D4E14B56F}" srcId="{11F32185-DE5E-4240-A5E6-2713AB4658F2}" destId="{E0FD73B3-3549-4FB5-8F46-AEE91696CF58}" srcOrd="1" destOrd="0" parTransId="{34883512-0F05-43EF-B816-3B554CC60BE4}" sibTransId="{60790B28-E3BA-40A6-BAD6-3B9597E9831D}"/>
    <dgm:cxn modelId="{91B2C9F7-FB2E-4E94-876B-ACCC897BB8DF}" type="presOf" srcId="{34883512-0F05-43EF-B816-3B554CC60BE4}" destId="{DE62C68B-4D26-4A71-8A0B-ACA517DAD3B7}" srcOrd="1" destOrd="0" presId="urn:microsoft.com/office/officeart/2005/8/layout/radial1"/>
    <dgm:cxn modelId="{4608EBFA-0121-4F1F-9922-FFF7976C60A4}" type="presOf" srcId="{26C5CF79-B0C7-45FB-8311-AFB1A14228C6}" destId="{16D5C718-F6F2-4848-9C89-8AAE40CCE6C4}" srcOrd="1" destOrd="0" presId="urn:microsoft.com/office/officeart/2005/8/layout/radial1"/>
    <dgm:cxn modelId="{E80C9089-380D-4A21-9B28-8217F9BEEFFF}" type="presParOf" srcId="{1B2D811A-5EBE-4AF8-B7B3-4B2C071D9E81}" destId="{896126B1-C1D6-4425-A62F-E43641753E2F}" srcOrd="0" destOrd="0" presId="urn:microsoft.com/office/officeart/2005/8/layout/radial1"/>
    <dgm:cxn modelId="{2C16BCE6-E1D0-48DD-B469-614D592ABA5F}" type="presParOf" srcId="{1B2D811A-5EBE-4AF8-B7B3-4B2C071D9E81}" destId="{4CEFB03D-C9D8-4407-997A-4CDB6A3A227D}" srcOrd="1" destOrd="0" presId="urn:microsoft.com/office/officeart/2005/8/layout/radial1"/>
    <dgm:cxn modelId="{96EE1D32-AB3E-4BC3-B15C-18939CBE5DAC}" type="presParOf" srcId="{4CEFB03D-C9D8-4407-997A-4CDB6A3A227D}" destId="{DCE28D82-7871-4C30-8C09-9D18DD434F87}" srcOrd="0" destOrd="0" presId="urn:microsoft.com/office/officeart/2005/8/layout/radial1"/>
    <dgm:cxn modelId="{6A31EAFD-A284-4338-99E2-9DCBA04D7EEC}" type="presParOf" srcId="{1B2D811A-5EBE-4AF8-B7B3-4B2C071D9E81}" destId="{84296D0A-0765-462F-AD9C-EF4A94AF62B6}" srcOrd="2" destOrd="0" presId="urn:microsoft.com/office/officeart/2005/8/layout/radial1"/>
    <dgm:cxn modelId="{0C414C53-08DD-4C1A-ABEB-C2D143B4135C}" type="presParOf" srcId="{1B2D811A-5EBE-4AF8-B7B3-4B2C071D9E81}" destId="{CEABB38C-0093-4937-A296-977DBF006173}" srcOrd="3" destOrd="0" presId="urn:microsoft.com/office/officeart/2005/8/layout/radial1"/>
    <dgm:cxn modelId="{B6161D42-1FBA-4E6A-BDEF-36862DE8542D}" type="presParOf" srcId="{CEABB38C-0093-4937-A296-977DBF006173}" destId="{DE62C68B-4D26-4A71-8A0B-ACA517DAD3B7}" srcOrd="0" destOrd="0" presId="urn:microsoft.com/office/officeart/2005/8/layout/radial1"/>
    <dgm:cxn modelId="{50AFD1BC-E667-424A-942F-24EE91016EBB}" type="presParOf" srcId="{1B2D811A-5EBE-4AF8-B7B3-4B2C071D9E81}" destId="{13F763E1-C44A-4FDB-9993-DF01DB89C3B5}" srcOrd="4" destOrd="0" presId="urn:microsoft.com/office/officeart/2005/8/layout/radial1"/>
    <dgm:cxn modelId="{10874D87-2E12-4EBF-B1D0-5F55A8B07F35}" type="presParOf" srcId="{1B2D811A-5EBE-4AF8-B7B3-4B2C071D9E81}" destId="{969459C5-C43B-4056-925F-12C89F093AF6}" srcOrd="5" destOrd="0" presId="urn:microsoft.com/office/officeart/2005/8/layout/radial1"/>
    <dgm:cxn modelId="{CFB5D994-A12F-48EE-B042-420A15AC2770}" type="presParOf" srcId="{969459C5-C43B-4056-925F-12C89F093AF6}" destId="{16D5C718-F6F2-4848-9C89-8AAE40CCE6C4}" srcOrd="0" destOrd="0" presId="urn:microsoft.com/office/officeart/2005/8/layout/radial1"/>
    <dgm:cxn modelId="{037FB89D-A4B7-41E1-B628-D0B063A932A4}" type="presParOf" srcId="{1B2D811A-5EBE-4AF8-B7B3-4B2C071D9E81}" destId="{28086B67-A7B2-4F48-B0BF-B4E04A832A85}" srcOrd="6" destOrd="0" presId="urn:microsoft.com/office/officeart/2005/8/layout/radial1"/>
    <dgm:cxn modelId="{864A31BF-D429-4FF0-B71D-38DC2A1C0E69}" type="presParOf" srcId="{1B2D811A-5EBE-4AF8-B7B3-4B2C071D9E81}" destId="{C179A3F1-7109-4197-AD24-B62EBEBC1219}" srcOrd="7" destOrd="0" presId="urn:microsoft.com/office/officeart/2005/8/layout/radial1"/>
    <dgm:cxn modelId="{D53F54C4-41B8-48C7-BC4B-4D6E51CF80AC}" type="presParOf" srcId="{C179A3F1-7109-4197-AD24-B62EBEBC1219}" destId="{07093F21-CCC7-441E-9E1F-AB1206537B99}" srcOrd="0" destOrd="0" presId="urn:microsoft.com/office/officeart/2005/8/layout/radial1"/>
    <dgm:cxn modelId="{10AB0004-EE84-4499-ABE7-9E9EF29018B0}" type="presParOf" srcId="{1B2D811A-5EBE-4AF8-B7B3-4B2C071D9E81}" destId="{206842B6-A59E-467D-866E-E43D45E374B7}" srcOrd="8" destOrd="0" presId="urn:microsoft.com/office/officeart/2005/8/layout/radial1"/>
    <dgm:cxn modelId="{30CBDCA4-B3B5-480B-B65B-C94BB7000952}" type="presParOf" srcId="{1B2D811A-5EBE-4AF8-B7B3-4B2C071D9E81}" destId="{B54D9ADA-06D2-4B97-8065-7D16E67B9073}" srcOrd="9" destOrd="0" presId="urn:microsoft.com/office/officeart/2005/8/layout/radial1"/>
    <dgm:cxn modelId="{AEC19078-3812-4A35-B6CB-079F0B2DBB16}" type="presParOf" srcId="{B54D9ADA-06D2-4B97-8065-7D16E67B9073}" destId="{0775CDAC-B0DE-41EE-97D8-30A991069E24}" srcOrd="0" destOrd="0" presId="urn:microsoft.com/office/officeart/2005/8/layout/radial1"/>
    <dgm:cxn modelId="{AEE12830-9897-42B7-9C3D-651C1544904B}" type="presParOf" srcId="{1B2D811A-5EBE-4AF8-B7B3-4B2C071D9E81}" destId="{97BE27A8-0FB8-46EE-BDB3-7FEE7ECA1F6A}" srcOrd="10" destOrd="0" presId="urn:microsoft.com/office/officeart/2005/8/layout/radial1"/>
    <dgm:cxn modelId="{8D66A3D6-74C3-4EB6-9005-CF9FEC8B4D12}" type="presParOf" srcId="{1B2D811A-5EBE-4AF8-B7B3-4B2C071D9E81}" destId="{5B2ACE07-B8B3-4F26-8E3B-23FD38DAC73B}" srcOrd="11" destOrd="0" presId="urn:microsoft.com/office/officeart/2005/8/layout/radial1"/>
    <dgm:cxn modelId="{1816098E-0007-4CB0-8F41-75AFF5EEB859}" type="presParOf" srcId="{5B2ACE07-B8B3-4F26-8E3B-23FD38DAC73B}" destId="{B4F02023-26C1-40EA-9073-5514E19FFBC7}" srcOrd="0" destOrd="0" presId="urn:microsoft.com/office/officeart/2005/8/layout/radial1"/>
    <dgm:cxn modelId="{31F43EB6-2EAA-43C6-A5CD-3292050F902D}" type="presParOf" srcId="{1B2D811A-5EBE-4AF8-B7B3-4B2C071D9E81}" destId="{D0275607-6AB0-44A4-818E-51ACCCBAAE06}" srcOrd="1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DB929-E592-4C7D-B3BD-C305C35CA92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0E576C03-45D3-47ED-947E-C0607348EDBD}">
      <dgm:prSet phldrT="[Text]"/>
      <dgm:spPr>
        <a:solidFill>
          <a:srgbClr val="FF585D"/>
        </a:solidFill>
      </dgm:spPr>
      <dgm:t>
        <a:bodyPr/>
        <a:lstStyle/>
        <a:p>
          <a:r>
            <a:rPr lang="en-GB" dirty="0">
              <a:latin typeface="Nutmeg Light" panose="00000300000000000000" pitchFamily="50" charset="0"/>
              <a:cs typeface="Arial"/>
            </a:rPr>
            <a:t>Controller</a:t>
          </a:r>
        </a:p>
      </dgm:t>
    </dgm:pt>
    <dgm:pt modelId="{B91DFA8D-ED73-4048-A90A-7A9FB979D041}" type="parTrans" cxnId="{815ED4F3-5DD6-4C25-9B0F-662E7EADFD02}">
      <dgm:prSet/>
      <dgm:spPr/>
      <dgm:t>
        <a:bodyPr/>
        <a:lstStyle/>
        <a:p>
          <a:endParaRPr lang="en-GB"/>
        </a:p>
      </dgm:t>
    </dgm:pt>
    <dgm:pt modelId="{72E02691-6AD2-4742-AD66-6CF807494E57}" type="sibTrans" cxnId="{815ED4F3-5DD6-4C25-9B0F-662E7EADFD02}">
      <dgm:prSet/>
      <dgm:spPr/>
      <dgm:t>
        <a:bodyPr/>
        <a:lstStyle/>
        <a:p>
          <a:endParaRPr lang="en-GB"/>
        </a:p>
      </dgm:t>
    </dgm:pt>
    <dgm:pt modelId="{AB6D2F9E-0E74-4ECA-AA36-2EBBCD7E8478}">
      <dgm:prSet phldrT="[Text]"/>
      <dgm:spPr/>
      <dgm:t>
        <a:bodyPr/>
        <a:lstStyle/>
        <a:p>
          <a:r>
            <a:rPr lang="en-GB" dirty="0">
              <a:latin typeface="Nutmeg Light" panose="00000300000000000000" pitchFamily="50" charset="0"/>
              <a:cs typeface="Arial"/>
            </a:rPr>
            <a:t>Maintain records of personal data and processing activities</a:t>
          </a:r>
        </a:p>
      </dgm:t>
    </dgm:pt>
    <dgm:pt modelId="{DFE1352B-D795-49AB-AC5B-25FAAE7CD89E}" type="parTrans" cxnId="{3D75B23D-6FCE-4DB8-B3F7-9E2D84BA3B4F}">
      <dgm:prSet/>
      <dgm:spPr/>
      <dgm:t>
        <a:bodyPr/>
        <a:lstStyle/>
        <a:p>
          <a:endParaRPr lang="en-GB"/>
        </a:p>
      </dgm:t>
    </dgm:pt>
    <dgm:pt modelId="{6106F0A6-9AE7-412A-B838-3D40919F448C}" type="sibTrans" cxnId="{3D75B23D-6FCE-4DB8-B3F7-9E2D84BA3B4F}">
      <dgm:prSet/>
      <dgm:spPr/>
      <dgm:t>
        <a:bodyPr/>
        <a:lstStyle/>
        <a:p>
          <a:endParaRPr lang="en-GB"/>
        </a:p>
      </dgm:t>
    </dgm:pt>
    <dgm:pt modelId="{B2EBD0C8-DB75-4271-ADDE-98DC609B2ABB}">
      <dgm:prSet phldrT="[Text]"/>
      <dgm:spPr>
        <a:solidFill>
          <a:srgbClr val="FF585D"/>
        </a:solidFill>
      </dgm:spPr>
      <dgm:t>
        <a:bodyPr/>
        <a:lstStyle/>
        <a:p>
          <a:r>
            <a:rPr lang="en-GB" dirty="0">
              <a:latin typeface="Nutmeg Light" panose="00000300000000000000" pitchFamily="50" charset="0"/>
              <a:cs typeface="Arial"/>
            </a:rPr>
            <a:t>Processor</a:t>
          </a:r>
        </a:p>
      </dgm:t>
    </dgm:pt>
    <dgm:pt modelId="{22DD109B-AE41-4018-AAC7-1870F419D67C}" type="parTrans" cxnId="{883FD681-0D03-42BE-B968-CA538D5BB247}">
      <dgm:prSet/>
      <dgm:spPr/>
      <dgm:t>
        <a:bodyPr/>
        <a:lstStyle/>
        <a:p>
          <a:endParaRPr lang="en-GB"/>
        </a:p>
      </dgm:t>
    </dgm:pt>
    <dgm:pt modelId="{085C32C9-6DB0-457F-9B93-84D662398D11}" type="sibTrans" cxnId="{883FD681-0D03-42BE-B968-CA538D5BB247}">
      <dgm:prSet/>
      <dgm:spPr/>
      <dgm:t>
        <a:bodyPr/>
        <a:lstStyle/>
        <a:p>
          <a:endParaRPr lang="en-GB"/>
        </a:p>
      </dgm:t>
    </dgm:pt>
    <dgm:pt modelId="{6EA8B2ED-2CDF-4FFC-A890-EA8C10402CA4}">
      <dgm:prSet phldrT="[Text]"/>
      <dgm:spPr/>
      <dgm:t>
        <a:bodyPr/>
        <a:lstStyle/>
        <a:p>
          <a:r>
            <a:rPr lang="en-GB" dirty="0">
              <a:latin typeface="Nutmeg Light" panose="00000300000000000000" pitchFamily="50" charset="0"/>
              <a:cs typeface="Arial"/>
            </a:rPr>
            <a:t>Processes data on behalf of a controller</a:t>
          </a:r>
        </a:p>
      </dgm:t>
    </dgm:pt>
    <dgm:pt modelId="{70BCF70A-20BE-48C2-8C2A-CC416C1C752C}" type="parTrans" cxnId="{CE9D1F27-22F5-4E86-A0C5-A4588D7559E4}">
      <dgm:prSet/>
      <dgm:spPr/>
      <dgm:t>
        <a:bodyPr/>
        <a:lstStyle/>
        <a:p>
          <a:endParaRPr lang="en-GB"/>
        </a:p>
      </dgm:t>
    </dgm:pt>
    <dgm:pt modelId="{51C788F6-D428-467D-A964-5FEC0F33201C}" type="sibTrans" cxnId="{CE9D1F27-22F5-4E86-A0C5-A4588D7559E4}">
      <dgm:prSet/>
      <dgm:spPr/>
      <dgm:t>
        <a:bodyPr/>
        <a:lstStyle/>
        <a:p>
          <a:endParaRPr lang="en-GB"/>
        </a:p>
      </dgm:t>
    </dgm:pt>
    <dgm:pt modelId="{F36DD257-8113-4EBD-A136-FB2834025F8E}">
      <dgm:prSet phldrT="[Text]"/>
      <dgm:spPr/>
      <dgm:t>
        <a:bodyPr/>
        <a:lstStyle/>
        <a:p>
          <a:r>
            <a:rPr lang="en-GB" dirty="0">
              <a:latin typeface="Nutmeg Light" panose="00000300000000000000" pitchFamily="50" charset="0"/>
              <a:cs typeface="Arial"/>
            </a:rPr>
            <a:t>Legal liability</a:t>
          </a:r>
        </a:p>
      </dgm:t>
    </dgm:pt>
    <dgm:pt modelId="{72AEE083-EB0F-43C0-BEE5-8C907C7D3268}" type="parTrans" cxnId="{A70D0913-B3C3-4386-9F54-F382E195B8E3}">
      <dgm:prSet/>
      <dgm:spPr/>
      <dgm:t>
        <a:bodyPr/>
        <a:lstStyle/>
        <a:p>
          <a:endParaRPr lang="en-GB"/>
        </a:p>
      </dgm:t>
    </dgm:pt>
    <dgm:pt modelId="{A995A8D8-FDD2-4715-BFCB-A2398F023B14}" type="sibTrans" cxnId="{A70D0913-B3C3-4386-9F54-F382E195B8E3}">
      <dgm:prSet/>
      <dgm:spPr/>
      <dgm:t>
        <a:bodyPr/>
        <a:lstStyle/>
        <a:p>
          <a:endParaRPr lang="en-GB"/>
        </a:p>
      </dgm:t>
    </dgm:pt>
    <dgm:pt modelId="{9C1474C2-4898-4B74-B862-409952DFE548}">
      <dgm:prSet phldrT="[Text]"/>
      <dgm:spPr/>
      <dgm:t>
        <a:bodyPr/>
        <a:lstStyle/>
        <a:p>
          <a:r>
            <a:rPr lang="en-GB" dirty="0">
              <a:latin typeface="Nutmeg Light" panose="00000300000000000000" pitchFamily="50" charset="0"/>
              <a:cs typeface="Arial"/>
            </a:rPr>
            <a:t>Legal liability</a:t>
          </a:r>
        </a:p>
      </dgm:t>
    </dgm:pt>
    <dgm:pt modelId="{988A64A8-72BD-44E7-B7C6-2E1E2A53D0F0}" type="parTrans" cxnId="{7A666395-C21C-4D5F-83AA-D7B851068BE8}">
      <dgm:prSet/>
      <dgm:spPr/>
      <dgm:t>
        <a:bodyPr/>
        <a:lstStyle/>
        <a:p>
          <a:endParaRPr lang="en-GB"/>
        </a:p>
      </dgm:t>
    </dgm:pt>
    <dgm:pt modelId="{84403408-0CA8-4567-818F-3F9F975EA83B}" type="sibTrans" cxnId="{7A666395-C21C-4D5F-83AA-D7B851068BE8}">
      <dgm:prSet/>
      <dgm:spPr/>
      <dgm:t>
        <a:bodyPr/>
        <a:lstStyle/>
        <a:p>
          <a:endParaRPr lang="en-GB"/>
        </a:p>
      </dgm:t>
    </dgm:pt>
    <dgm:pt modelId="{3E3EE0BA-0CE3-46CE-8607-680C6C55DA9B}" type="pres">
      <dgm:prSet presAssocID="{04EDB929-E592-4C7D-B3BD-C305C35CA92C}" presName="composite" presStyleCnt="0">
        <dgm:presLayoutVars>
          <dgm:chMax val="5"/>
          <dgm:dir/>
          <dgm:animLvl val="ctr"/>
          <dgm:resizeHandles val="exact"/>
        </dgm:presLayoutVars>
      </dgm:prSet>
      <dgm:spPr/>
    </dgm:pt>
    <dgm:pt modelId="{DACF301F-B3B7-4CB2-9D23-49FA787ECDA2}" type="pres">
      <dgm:prSet presAssocID="{04EDB929-E592-4C7D-B3BD-C305C35CA92C}" presName="cycle" presStyleCnt="0"/>
      <dgm:spPr/>
    </dgm:pt>
    <dgm:pt modelId="{B76A9F19-77BB-45CD-A530-CDA96CCB5052}" type="pres">
      <dgm:prSet presAssocID="{04EDB929-E592-4C7D-B3BD-C305C35CA92C}" presName="centerShape" presStyleCnt="0"/>
      <dgm:spPr/>
    </dgm:pt>
    <dgm:pt modelId="{3B9C725B-CE50-4A6F-9A7F-9698B917A209}" type="pres">
      <dgm:prSet presAssocID="{04EDB929-E592-4C7D-B3BD-C305C35CA92C}" presName="connSite" presStyleLbl="node1" presStyleIdx="0" presStyleCnt="3"/>
      <dgm:spPr/>
    </dgm:pt>
    <dgm:pt modelId="{7088A6F8-416E-4473-AAF4-4F0F66A4F6FA}" type="pres">
      <dgm:prSet presAssocID="{04EDB929-E592-4C7D-B3BD-C305C35CA92C}"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31D35B6-8137-431C-84E5-9C5F2E528B1D}" type="pres">
      <dgm:prSet presAssocID="{B91DFA8D-ED73-4048-A90A-7A9FB979D041}" presName="Name25" presStyleLbl="parChTrans1D1" presStyleIdx="0" presStyleCnt="2"/>
      <dgm:spPr/>
    </dgm:pt>
    <dgm:pt modelId="{2BD3D857-144D-4D63-98E2-B0E775DCB8EB}" type="pres">
      <dgm:prSet presAssocID="{0E576C03-45D3-47ED-947E-C0607348EDBD}" presName="node" presStyleCnt="0"/>
      <dgm:spPr/>
    </dgm:pt>
    <dgm:pt modelId="{B8F728F6-21AF-4A72-A923-CC65642561CF}" type="pres">
      <dgm:prSet presAssocID="{0E576C03-45D3-47ED-947E-C0607348EDBD}" presName="parentNode" presStyleLbl="node1" presStyleIdx="1" presStyleCnt="3">
        <dgm:presLayoutVars>
          <dgm:chMax val="1"/>
          <dgm:bulletEnabled val="1"/>
        </dgm:presLayoutVars>
      </dgm:prSet>
      <dgm:spPr/>
    </dgm:pt>
    <dgm:pt modelId="{7A57ADB4-82B6-4067-A955-B2006C9CFE9E}" type="pres">
      <dgm:prSet presAssocID="{0E576C03-45D3-47ED-947E-C0607348EDBD}" presName="childNode" presStyleLbl="revTx" presStyleIdx="0" presStyleCnt="2">
        <dgm:presLayoutVars>
          <dgm:bulletEnabled val="1"/>
        </dgm:presLayoutVars>
      </dgm:prSet>
      <dgm:spPr/>
    </dgm:pt>
    <dgm:pt modelId="{C138BD47-BF05-4CCA-8EBC-C993B6E69A22}" type="pres">
      <dgm:prSet presAssocID="{22DD109B-AE41-4018-AAC7-1870F419D67C}" presName="Name25" presStyleLbl="parChTrans1D1" presStyleIdx="1" presStyleCnt="2"/>
      <dgm:spPr/>
    </dgm:pt>
    <dgm:pt modelId="{6821E868-5BE0-46E2-8F32-74F031A8E4B6}" type="pres">
      <dgm:prSet presAssocID="{B2EBD0C8-DB75-4271-ADDE-98DC609B2ABB}" presName="node" presStyleCnt="0"/>
      <dgm:spPr/>
    </dgm:pt>
    <dgm:pt modelId="{28E44361-D13C-447C-A3AA-1BB5E8BCB91D}" type="pres">
      <dgm:prSet presAssocID="{B2EBD0C8-DB75-4271-ADDE-98DC609B2ABB}" presName="parentNode" presStyleLbl="node1" presStyleIdx="2" presStyleCnt="3">
        <dgm:presLayoutVars>
          <dgm:chMax val="1"/>
          <dgm:bulletEnabled val="1"/>
        </dgm:presLayoutVars>
      </dgm:prSet>
      <dgm:spPr/>
    </dgm:pt>
    <dgm:pt modelId="{B7C10094-72C0-4E0C-9587-BA121FC63A85}" type="pres">
      <dgm:prSet presAssocID="{B2EBD0C8-DB75-4271-ADDE-98DC609B2ABB}" presName="childNode" presStyleLbl="revTx" presStyleIdx="1" presStyleCnt="2">
        <dgm:presLayoutVars>
          <dgm:bulletEnabled val="1"/>
        </dgm:presLayoutVars>
      </dgm:prSet>
      <dgm:spPr/>
    </dgm:pt>
  </dgm:ptLst>
  <dgm:cxnLst>
    <dgm:cxn modelId="{A3685705-1E1C-4296-A622-09881939715E}" type="presOf" srcId="{9C1474C2-4898-4B74-B862-409952DFE548}" destId="{7A57ADB4-82B6-4067-A955-B2006C9CFE9E}" srcOrd="0" destOrd="1" presId="urn:microsoft.com/office/officeart/2005/8/layout/radial2"/>
    <dgm:cxn modelId="{A70D0913-B3C3-4386-9F54-F382E195B8E3}" srcId="{B2EBD0C8-DB75-4271-ADDE-98DC609B2ABB}" destId="{F36DD257-8113-4EBD-A136-FB2834025F8E}" srcOrd="1" destOrd="0" parTransId="{72AEE083-EB0F-43C0-BEE5-8C907C7D3268}" sibTransId="{A995A8D8-FDD2-4715-BFCB-A2398F023B14}"/>
    <dgm:cxn modelId="{9F5A2726-83C0-4E8C-82AA-753625497F99}" type="presOf" srcId="{22DD109B-AE41-4018-AAC7-1870F419D67C}" destId="{C138BD47-BF05-4CCA-8EBC-C993B6E69A22}" srcOrd="0" destOrd="0" presId="urn:microsoft.com/office/officeart/2005/8/layout/radial2"/>
    <dgm:cxn modelId="{CE9D1F27-22F5-4E86-A0C5-A4588D7559E4}" srcId="{B2EBD0C8-DB75-4271-ADDE-98DC609B2ABB}" destId="{6EA8B2ED-2CDF-4FFC-A890-EA8C10402CA4}" srcOrd="0" destOrd="0" parTransId="{70BCF70A-20BE-48C2-8C2A-CC416C1C752C}" sibTransId="{51C788F6-D428-467D-A964-5FEC0F33201C}"/>
    <dgm:cxn modelId="{3D9A6D31-1889-4EA9-A1CA-8C3D13E596D9}" type="presOf" srcId="{AB6D2F9E-0E74-4ECA-AA36-2EBBCD7E8478}" destId="{7A57ADB4-82B6-4067-A955-B2006C9CFE9E}" srcOrd="0" destOrd="0" presId="urn:microsoft.com/office/officeart/2005/8/layout/radial2"/>
    <dgm:cxn modelId="{3D75B23D-6FCE-4DB8-B3F7-9E2D84BA3B4F}" srcId="{0E576C03-45D3-47ED-947E-C0607348EDBD}" destId="{AB6D2F9E-0E74-4ECA-AA36-2EBBCD7E8478}" srcOrd="0" destOrd="0" parTransId="{DFE1352B-D795-49AB-AC5B-25FAAE7CD89E}" sibTransId="{6106F0A6-9AE7-412A-B838-3D40919F448C}"/>
    <dgm:cxn modelId="{DAB81F5E-C0FE-47A7-8078-B562E6F78958}" type="presOf" srcId="{B91DFA8D-ED73-4048-A90A-7A9FB979D041}" destId="{D31D35B6-8137-431C-84E5-9C5F2E528B1D}" srcOrd="0" destOrd="0" presId="urn:microsoft.com/office/officeart/2005/8/layout/radial2"/>
    <dgm:cxn modelId="{EC94F544-3BF1-477D-8E88-7E00CF1D6811}" type="presOf" srcId="{6EA8B2ED-2CDF-4FFC-A890-EA8C10402CA4}" destId="{B7C10094-72C0-4E0C-9587-BA121FC63A85}" srcOrd="0" destOrd="0" presId="urn:microsoft.com/office/officeart/2005/8/layout/radial2"/>
    <dgm:cxn modelId="{C827587C-DD45-4D1D-BE98-AFCDF6702600}" type="presOf" srcId="{0E576C03-45D3-47ED-947E-C0607348EDBD}" destId="{B8F728F6-21AF-4A72-A923-CC65642561CF}" srcOrd="0" destOrd="0" presId="urn:microsoft.com/office/officeart/2005/8/layout/radial2"/>
    <dgm:cxn modelId="{883FD681-0D03-42BE-B968-CA538D5BB247}" srcId="{04EDB929-E592-4C7D-B3BD-C305C35CA92C}" destId="{B2EBD0C8-DB75-4271-ADDE-98DC609B2ABB}" srcOrd="1" destOrd="0" parTransId="{22DD109B-AE41-4018-AAC7-1870F419D67C}" sibTransId="{085C32C9-6DB0-457F-9B93-84D662398D11}"/>
    <dgm:cxn modelId="{7A666395-C21C-4D5F-83AA-D7B851068BE8}" srcId="{0E576C03-45D3-47ED-947E-C0607348EDBD}" destId="{9C1474C2-4898-4B74-B862-409952DFE548}" srcOrd="1" destOrd="0" parTransId="{988A64A8-72BD-44E7-B7C6-2E1E2A53D0F0}" sibTransId="{84403408-0CA8-4567-818F-3F9F975EA83B}"/>
    <dgm:cxn modelId="{AC84BB9F-BF61-4847-BAB7-7BABE2D3B9F2}" type="presOf" srcId="{F36DD257-8113-4EBD-A136-FB2834025F8E}" destId="{B7C10094-72C0-4E0C-9587-BA121FC63A85}" srcOrd="0" destOrd="1" presId="urn:microsoft.com/office/officeart/2005/8/layout/radial2"/>
    <dgm:cxn modelId="{01AADBA1-256B-47CA-9B48-ACCF4957A2F3}" type="presOf" srcId="{B2EBD0C8-DB75-4271-ADDE-98DC609B2ABB}" destId="{28E44361-D13C-447C-A3AA-1BB5E8BCB91D}" srcOrd="0" destOrd="0" presId="urn:microsoft.com/office/officeart/2005/8/layout/radial2"/>
    <dgm:cxn modelId="{1ADE4CDE-F205-4563-A330-AB5064A430C9}" type="presOf" srcId="{04EDB929-E592-4C7D-B3BD-C305C35CA92C}" destId="{3E3EE0BA-0CE3-46CE-8607-680C6C55DA9B}" srcOrd="0" destOrd="0" presId="urn:microsoft.com/office/officeart/2005/8/layout/radial2"/>
    <dgm:cxn modelId="{815ED4F3-5DD6-4C25-9B0F-662E7EADFD02}" srcId="{04EDB929-E592-4C7D-B3BD-C305C35CA92C}" destId="{0E576C03-45D3-47ED-947E-C0607348EDBD}" srcOrd="0" destOrd="0" parTransId="{B91DFA8D-ED73-4048-A90A-7A9FB979D041}" sibTransId="{72E02691-6AD2-4742-AD66-6CF807494E57}"/>
    <dgm:cxn modelId="{E725C54B-CE1B-4726-92FA-5BCAB281E7DF}" type="presParOf" srcId="{3E3EE0BA-0CE3-46CE-8607-680C6C55DA9B}" destId="{DACF301F-B3B7-4CB2-9D23-49FA787ECDA2}" srcOrd="0" destOrd="0" presId="urn:microsoft.com/office/officeart/2005/8/layout/radial2"/>
    <dgm:cxn modelId="{134D6422-1B5A-4C4E-A2D8-0B503662B848}" type="presParOf" srcId="{DACF301F-B3B7-4CB2-9D23-49FA787ECDA2}" destId="{B76A9F19-77BB-45CD-A530-CDA96CCB5052}" srcOrd="0" destOrd="0" presId="urn:microsoft.com/office/officeart/2005/8/layout/radial2"/>
    <dgm:cxn modelId="{B413852E-2979-42B5-A964-C5C851EA5ACD}" type="presParOf" srcId="{B76A9F19-77BB-45CD-A530-CDA96CCB5052}" destId="{3B9C725B-CE50-4A6F-9A7F-9698B917A209}" srcOrd="0" destOrd="0" presId="urn:microsoft.com/office/officeart/2005/8/layout/radial2"/>
    <dgm:cxn modelId="{E5573362-2099-475D-A805-03BEC4772688}" type="presParOf" srcId="{B76A9F19-77BB-45CD-A530-CDA96CCB5052}" destId="{7088A6F8-416E-4473-AAF4-4F0F66A4F6FA}" srcOrd="1" destOrd="0" presId="urn:microsoft.com/office/officeart/2005/8/layout/radial2"/>
    <dgm:cxn modelId="{F10590A6-F6F5-4D15-BF39-734B850B9505}" type="presParOf" srcId="{DACF301F-B3B7-4CB2-9D23-49FA787ECDA2}" destId="{D31D35B6-8137-431C-84E5-9C5F2E528B1D}" srcOrd="1" destOrd="0" presId="urn:microsoft.com/office/officeart/2005/8/layout/radial2"/>
    <dgm:cxn modelId="{4E4023EB-E266-477A-984E-A05A32C27EBB}" type="presParOf" srcId="{DACF301F-B3B7-4CB2-9D23-49FA787ECDA2}" destId="{2BD3D857-144D-4D63-98E2-B0E775DCB8EB}" srcOrd="2" destOrd="0" presId="urn:microsoft.com/office/officeart/2005/8/layout/radial2"/>
    <dgm:cxn modelId="{90A712DD-BBF8-4441-88D4-82CF74AF556B}" type="presParOf" srcId="{2BD3D857-144D-4D63-98E2-B0E775DCB8EB}" destId="{B8F728F6-21AF-4A72-A923-CC65642561CF}" srcOrd="0" destOrd="0" presId="urn:microsoft.com/office/officeart/2005/8/layout/radial2"/>
    <dgm:cxn modelId="{99EFA2B8-6CE5-4638-B0BC-BB583A1C2935}" type="presParOf" srcId="{2BD3D857-144D-4D63-98E2-B0E775DCB8EB}" destId="{7A57ADB4-82B6-4067-A955-B2006C9CFE9E}" srcOrd="1" destOrd="0" presId="urn:microsoft.com/office/officeart/2005/8/layout/radial2"/>
    <dgm:cxn modelId="{392D0415-8595-4D79-B542-C6DA67886F24}" type="presParOf" srcId="{DACF301F-B3B7-4CB2-9D23-49FA787ECDA2}" destId="{C138BD47-BF05-4CCA-8EBC-C993B6E69A22}" srcOrd="3" destOrd="0" presId="urn:microsoft.com/office/officeart/2005/8/layout/radial2"/>
    <dgm:cxn modelId="{A5EC7F3F-131D-4B6A-98A0-446F4A808A80}" type="presParOf" srcId="{DACF301F-B3B7-4CB2-9D23-49FA787ECDA2}" destId="{6821E868-5BE0-46E2-8F32-74F031A8E4B6}" srcOrd="4" destOrd="0" presId="urn:microsoft.com/office/officeart/2005/8/layout/radial2"/>
    <dgm:cxn modelId="{37145EF4-81AA-4C01-85E1-DA61315CA39E}" type="presParOf" srcId="{6821E868-5BE0-46E2-8F32-74F031A8E4B6}" destId="{28E44361-D13C-447C-A3AA-1BB5E8BCB91D}" srcOrd="0" destOrd="0" presId="urn:microsoft.com/office/officeart/2005/8/layout/radial2"/>
    <dgm:cxn modelId="{CB30D79A-F450-4A00-ADAF-C9BD927D9BC2}" type="presParOf" srcId="{6821E868-5BE0-46E2-8F32-74F031A8E4B6}" destId="{B7C10094-72C0-4E0C-9587-BA121FC63A8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8AAC1B-C5FA-4148-B63C-4DF316BC882A}" type="doc">
      <dgm:prSet loTypeId="urn:microsoft.com/office/officeart/2005/8/layout/radial1" loCatId="cycle" qsTypeId="urn:microsoft.com/office/officeart/2005/8/quickstyle/simple1" qsCatId="simple" csTypeId="urn:microsoft.com/office/officeart/2005/8/colors/accent0_2" csCatId="mainScheme" phldr="1"/>
      <dgm:spPr/>
      <dgm:t>
        <a:bodyPr/>
        <a:lstStyle/>
        <a:p>
          <a:endParaRPr lang="en-US"/>
        </a:p>
      </dgm:t>
    </dgm:pt>
    <dgm:pt modelId="{7A0610FE-D303-44FE-8B6D-B6B19883DCB3}">
      <dgm:prSet phldrT="[Text]" custT="1"/>
      <dgm:spPr>
        <a:xfrm>
          <a:off x="3300391" y="1789997"/>
          <a:ext cx="1359395" cy="1359395"/>
        </a:xfrm>
        <a:prstGeom prst="ellipse">
          <a:avLst/>
        </a:prstGeom>
        <a:solidFill>
          <a:srgbClr val="626FE6"/>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Risks</a:t>
          </a:r>
        </a:p>
      </dgm:t>
    </dgm:pt>
    <dgm:pt modelId="{88569FAF-909B-4A2A-A181-FE6C4EF80E6F}" type="parTrans" cxnId="{2433657B-CFC7-4DF4-80B9-F8FA21428EF1}">
      <dgm:prSet/>
      <dgm:spPr/>
      <dgm:t>
        <a:bodyPr/>
        <a:lstStyle/>
        <a:p>
          <a:endParaRPr lang="en-US"/>
        </a:p>
      </dgm:t>
    </dgm:pt>
    <dgm:pt modelId="{508EE1FD-1C29-479C-92E1-EE201AC2B395}" type="sibTrans" cxnId="{2433657B-CFC7-4DF4-80B9-F8FA21428EF1}">
      <dgm:prSet/>
      <dgm:spPr/>
      <dgm:t>
        <a:bodyPr/>
        <a:lstStyle/>
        <a:p>
          <a:endParaRPr lang="en-US"/>
        </a:p>
      </dgm:t>
    </dgm:pt>
    <dgm:pt modelId="{1C677AF6-2CCC-4A13-9FFC-5F46C54329EC}">
      <dgm:prSet phldrT="[Text]" custT="1"/>
      <dgm:spPr>
        <a:xfrm>
          <a:off x="3300391" y="19731"/>
          <a:ext cx="1359395" cy="1359395"/>
        </a:xfrm>
        <a:prstGeom prst="ellipse">
          <a:avLst/>
        </a:prstGeom>
        <a:solidFill>
          <a:srgbClr val="05C3DE"/>
        </a:solidFill>
        <a:ln w="12700" cap="flat" cmpd="sng" algn="ctr">
          <a:solidFill>
            <a:sysClr val="window" lastClr="FFFFFF"/>
          </a:solid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Internal / HR</a:t>
          </a:r>
        </a:p>
      </dgm:t>
    </dgm:pt>
    <dgm:pt modelId="{A2188A68-1943-41FF-BC15-6EC44AAD81F2}" type="parTrans" cxnId="{1040AE7A-8059-418A-AFB8-DEC7E498E1DD}">
      <dgm:prSet/>
      <dgm:spPr>
        <a:xfrm rot="16200000">
          <a:off x="3774654" y="1569192"/>
          <a:ext cx="410870" cy="30739"/>
        </a:xfrm>
        <a:custGeom>
          <a:avLst/>
          <a:gdLst/>
          <a:ahLst/>
          <a:cxnLst/>
          <a:rect l="0" t="0" r="0" b="0"/>
          <a:pathLst>
            <a:path>
              <a:moveTo>
                <a:pt x="0" y="15369"/>
              </a:moveTo>
              <a:lnTo>
                <a:pt x="410870" y="15369"/>
              </a:lnTo>
            </a:path>
          </a:pathLst>
        </a:custGeom>
        <a:noFill/>
        <a:ln w="12700" cap="flat" cmpd="sng" algn="ctr">
          <a:solidFill>
            <a:srgbClr val="4C4C4D"/>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A2E6C54-40CE-4DAE-8CA0-24C725FA363E}" type="sibTrans" cxnId="{1040AE7A-8059-418A-AFB8-DEC7E498E1DD}">
      <dgm:prSet/>
      <dgm:spPr/>
      <dgm:t>
        <a:bodyPr/>
        <a:lstStyle/>
        <a:p>
          <a:endParaRPr lang="en-US"/>
        </a:p>
      </dgm:t>
    </dgm:pt>
    <dgm:pt modelId="{3198CD28-8991-4D49-8981-B6A7A0B9E69F}">
      <dgm:prSet phldrT="[Text]" custT="1"/>
      <dgm:spPr>
        <a:xfrm>
          <a:off x="4833487" y="904864"/>
          <a:ext cx="1359395" cy="1359395"/>
        </a:xfrm>
        <a:prstGeom prst="ellipse">
          <a:avLst/>
        </a:prstGeom>
        <a:solidFill>
          <a:srgbClr val="47D7AC"/>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Financial</a:t>
          </a:r>
        </a:p>
      </dgm:t>
    </dgm:pt>
    <dgm:pt modelId="{0F2CB604-3426-4FAD-A843-150ADACC712F}" type="parTrans" cxnId="{906A1CAD-8BAB-4853-B654-82DB9653ABC0}">
      <dgm:prSet/>
      <dgm:spPr>
        <a:xfrm rot="19800000">
          <a:off x="4541201" y="2011759"/>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6F259DE-DFF1-4F58-967A-F3D0B80C0498}" type="sibTrans" cxnId="{906A1CAD-8BAB-4853-B654-82DB9653ABC0}">
      <dgm:prSet/>
      <dgm:spPr/>
      <dgm:t>
        <a:bodyPr/>
        <a:lstStyle/>
        <a:p>
          <a:endParaRPr lang="en-US"/>
        </a:p>
      </dgm:t>
    </dgm:pt>
    <dgm:pt modelId="{5B9B7D3A-3D5D-4D2F-8079-00D433C33FD3}">
      <dgm:prSet phldrT="[Text]" custT="1"/>
      <dgm:spPr>
        <a:xfrm>
          <a:off x="4833487" y="2675130"/>
          <a:ext cx="1359395" cy="1359395"/>
        </a:xfrm>
        <a:prstGeom prst="ellipse">
          <a:avLst/>
        </a:prstGeom>
        <a:solidFill>
          <a:srgbClr val="FF585D"/>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Sales and Marketing</a:t>
          </a:r>
        </a:p>
      </dgm:t>
    </dgm:pt>
    <dgm:pt modelId="{4A475131-D75E-4C68-820F-1398003AAC3D}" type="parTrans" cxnId="{1ECCEC28-50D4-4495-8012-64EEF3DD447E}">
      <dgm:prSet/>
      <dgm:spPr>
        <a:xfrm rot="1800000">
          <a:off x="4541201" y="2896892"/>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C41297D6-57FE-4DBF-B77A-45CD4BF394E0}" type="sibTrans" cxnId="{1ECCEC28-50D4-4495-8012-64EEF3DD447E}">
      <dgm:prSet/>
      <dgm:spPr/>
      <dgm:t>
        <a:bodyPr/>
        <a:lstStyle/>
        <a:p>
          <a:endParaRPr lang="en-US"/>
        </a:p>
      </dgm:t>
    </dgm:pt>
    <dgm:pt modelId="{A26CED75-2242-46A3-9D50-C5BCDEDCD135}">
      <dgm:prSet phldrT="[Text]" custT="1"/>
      <dgm:spPr>
        <a:xfrm>
          <a:off x="3300391" y="3560263"/>
          <a:ext cx="1359395" cy="1359395"/>
        </a:xfrm>
        <a:prstGeom prst="ellipse">
          <a:avLst/>
        </a:prstGeom>
        <a:solidFill>
          <a:srgbClr val="05C3DE"/>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IT </a:t>
          </a:r>
        </a:p>
      </dgm:t>
    </dgm:pt>
    <dgm:pt modelId="{ECFE15FE-2FB3-4765-BFEB-B5C03312BFBE}" type="parTrans" cxnId="{3EBD2D59-6C54-4F31-907E-18A9699495E9}">
      <dgm:prSet/>
      <dgm:spPr>
        <a:xfrm rot="5400000">
          <a:off x="3774654" y="3339458"/>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94696CCE-63FC-4D54-B81A-87852DBFE053}" type="sibTrans" cxnId="{3EBD2D59-6C54-4F31-907E-18A9699495E9}">
      <dgm:prSet/>
      <dgm:spPr/>
      <dgm:t>
        <a:bodyPr/>
        <a:lstStyle/>
        <a:p>
          <a:endParaRPr lang="en-US"/>
        </a:p>
      </dgm:t>
    </dgm:pt>
    <dgm:pt modelId="{FBCA2615-1E87-4753-9ECE-2D3C4B2849A1}">
      <dgm:prSet phldrT="[Text]" custT="1"/>
      <dgm:spPr>
        <a:xfrm>
          <a:off x="1767296" y="2675130"/>
          <a:ext cx="1359395" cy="1359395"/>
        </a:xfrm>
        <a:prstGeom prst="ellipse">
          <a:avLst/>
        </a:prstGeom>
        <a:solidFill>
          <a:srgbClr val="47D7AC"/>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Third parties</a:t>
          </a:r>
        </a:p>
      </dgm:t>
    </dgm:pt>
    <dgm:pt modelId="{4F6E1644-1401-4529-841C-179BC6BE9A17}" type="parTrans" cxnId="{ADDBB2D3-668E-4673-AC76-FD4B47EB1477}">
      <dgm:prSet/>
      <dgm:spPr>
        <a:xfrm rot="9000000">
          <a:off x="3008106" y="2896892"/>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06D608B-EC52-42B3-83E2-3E42C7AA3D70}" type="sibTrans" cxnId="{ADDBB2D3-668E-4673-AC76-FD4B47EB1477}">
      <dgm:prSet/>
      <dgm:spPr/>
      <dgm:t>
        <a:bodyPr/>
        <a:lstStyle/>
        <a:p>
          <a:endParaRPr lang="en-US"/>
        </a:p>
      </dgm:t>
    </dgm:pt>
    <dgm:pt modelId="{FC223823-F944-4C8A-808D-B299D81E4EA4}">
      <dgm:prSet phldrT="[Text]" custT="1"/>
      <dgm:spPr>
        <a:xfrm>
          <a:off x="1767296" y="904864"/>
          <a:ext cx="1359395" cy="1359395"/>
        </a:xfrm>
        <a:prstGeom prst="ellipse">
          <a:avLst/>
        </a:prstGeom>
        <a:solidFill>
          <a:srgbClr val="FF585D"/>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Customers</a:t>
          </a:r>
          <a:endParaRPr lang="en-US" sz="1400" dirty="0">
            <a:solidFill>
              <a:sysClr val="window" lastClr="FFFFFF"/>
            </a:solidFill>
            <a:latin typeface="Nutmeg Light" panose="00000300000000000000" pitchFamily="50" charset="0"/>
            <a:ea typeface="+mn-ea"/>
            <a:cs typeface="+mn-cs"/>
          </a:endParaRPr>
        </a:p>
      </dgm:t>
    </dgm:pt>
    <dgm:pt modelId="{B5352CC1-ADC9-49C4-9387-CD69F727EB9A}" type="parTrans" cxnId="{F34B4E73-0FD8-4EA1-A837-A0A5B04D6278}">
      <dgm:prSet/>
      <dgm:spPr>
        <a:xfrm rot="12600000">
          <a:off x="3008106" y="2011759"/>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16F91CAB-022F-4B69-9AA0-6D28477CB0DC}" type="sibTrans" cxnId="{F34B4E73-0FD8-4EA1-A837-A0A5B04D6278}">
      <dgm:prSet/>
      <dgm:spPr/>
      <dgm:t>
        <a:bodyPr/>
        <a:lstStyle/>
        <a:p>
          <a:endParaRPr lang="en-US"/>
        </a:p>
      </dgm:t>
    </dgm:pt>
    <dgm:pt modelId="{FAC02E81-1FA6-49B5-837A-DDB67DBBA387}" type="pres">
      <dgm:prSet presAssocID="{718AAC1B-C5FA-4148-B63C-4DF316BC882A}" presName="cycle" presStyleCnt="0">
        <dgm:presLayoutVars>
          <dgm:chMax val="1"/>
          <dgm:dir/>
          <dgm:animLvl val="ctr"/>
          <dgm:resizeHandles val="exact"/>
        </dgm:presLayoutVars>
      </dgm:prSet>
      <dgm:spPr/>
    </dgm:pt>
    <dgm:pt modelId="{8DDE7BDD-C942-4776-AA38-09BBE0E49626}" type="pres">
      <dgm:prSet presAssocID="{7A0610FE-D303-44FE-8B6D-B6B19883DCB3}" presName="centerShape" presStyleLbl="node0" presStyleIdx="0" presStyleCnt="1"/>
      <dgm:spPr/>
    </dgm:pt>
    <dgm:pt modelId="{885FCA09-EAF3-4D3A-A61F-E966861DC2DB}" type="pres">
      <dgm:prSet presAssocID="{A2188A68-1943-41FF-BC15-6EC44AAD81F2}" presName="Name9" presStyleLbl="parChTrans1D2" presStyleIdx="0" presStyleCnt="6"/>
      <dgm:spPr/>
    </dgm:pt>
    <dgm:pt modelId="{11101488-CBFE-428E-A616-9BABE73D81D8}" type="pres">
      <dgm:prSet presAssocID="{A2188A68-1943-41FF-BC15-6EC44AAD81F2}" presName="connTx" presStyleLbl="parChTrans1D2" presStyleIdx="0" presStyleCnt="6"/>
      <dgm:spPr/>
    </dgm:pt>
    <dgm:pt modelId="{7F4A5E61-DB18-4B30-8670-5FE301C4BFFD}" type="pres">
      <dgm:prSet presAssocID="{1C677AF6-2CCC-4A13-9FFC-5F46C54329EC}" presName="node" presStyleLbl="node1" presStyleIdx="0" presStyleCnt="6">
        <dgm:presLayoutVars>
          <dgm:bulletEnabled val="1"/>
        </dgm:presLayoutVars>
      </dgm:prSet>
      <dgm:spPr/>
    </dgm:pt>
    <dgm:pt modelId="{93722D44-D671-47A5-9BC8-2989D4324413}" type="pres">
      <dgm:prSet presAssocID="{0F2CB604-3426-4FAD-A843-150ADACC712F}" presName="Name9" presStyleLbl="parChTrans1D2" presStyleIdx="1" presStyleCnt="6"/>
      <dgm:spPr/>
    </dgm:pt>
    <dgm:pt modelId="{B4B0EAD3-BB78-469C-BA74-09A4891FD90D}" type="pres">
      <dgm:prSet presAssocID="{0F2CB604-3426-4FAD-A843-150ADACC712F}" presName="connTx" presStyleLbl="parChTrans1D2" presStyleIdx="1" presStyleCnt="6"/>
      <dgm:spPr/>
    </dgm:pt>
    <dgm:pt modelId="{7A81831A-F93C-41D1-B00D-66D9EA61E3FB}" type="pres">
      <dgm:prSet presAssocID="{3198CD28-8991-4D49-8981-B6A7A0B9E69F}" presName="node" presStyleLbl="node1" presStyleIdx="1" presStyleCnt="6">
        <dgm:presLayoutVars>
          <dgm:bulletEnabled val="1"/>
        </dgm:presLayoutVars>
      </dgm:prSet>
      <dgm:spPr/>
    </dgm:pt>
    <dgm:pt modelId="{A456CA7E-4C35-4C72-9D71-4FD7197C27FA}" type="pres">
      <dgm:prSet presAssocID="{4A475131-D75E-4C68-820F-1398003AAC3D}" presName="Name9" presStyleLbl="parChTrans1D2" presStyleIdx="2" presStyleCnt="6"/>
      <dgm:spPr/>
    </dgm:pt>
    <dgm:pt modelId="{BF066D34-5F6D-449D-872A-13CB5D739964}" type="pres">
      <dgm:prSet presAssocID="{4A475131-D75E-4C68-820F-1398003AAC3D}" presName="connTx" presStyleLbl="parChTrans1D2" presStyleIdx="2" presStyleCnt="6"/>
      <dgm:spPr/>
    </dgm:pt>
    <dgm:pt modelId="{A2BB98C8-8C26-43AC-ACCA-957A740ED0A3}" type="pres">
      <dgm:prSet presAssocID="{5B9B7D3A-3D5D-4D2F-8079-00D433C33FD3}" presName="node" presStyleLbl="node1" presStyleIdx="2" presStyleCnt="6">
        <dgm:presLayoutVars>
          <dgm:bulletEnabled val="1"/>
        </dgm:presLayoutVars>
      </dgm:prSet>
      <dgm:spPr/>
    </dgm:pt>
    <dgm:pt modelId="{A014B2E9-17D4-4C9A-AE9C-EF4B6C2B3400}" type="pres">
      <dgm:prSet presAssocID="{ECFE15FE-2FB3-4765-BFEB-B5C03312BFBE}" presName="Name9" presStyleLbl="parChTrans1D2" presStyleIdx="3" presStyleCnt="6"/>
      <dgm:spPr/>
    </dgm:pt>
    <dgm:pt modelId="{B1F63312-FF3B-4106-872A-409014BD0EEB}" type="pres">
      <dgm:prSet presAssocID="{ECFE15FE-2FB3-4765-BFEB-B5C03312BFBE}" presName="connTx" presStyleLbl="parChTrans1D2" presStyleIdx="3" presStyleCnt="6"/>
      <dgm:spPr/>
    </dgm:pt>
    <dgm:pt modelId="{93163367-BCF8-47F6-AEA6-034156EEEC7D}" type="pres">
      <dgm:prSet presAssocID="{A26CED75-2242-46A3-9D50-C5BCDEDCD135}" presName="node" presStyleLbl="node1" presStyleIdx="3" presStyleCnt="6">
        <dgm:presLayoutVars>
          <dgm:bulletEnabled val="1"/>
        </dgm:presLayoutVars>
      </dgm:prSet>
      <dgm:spPr/>
    </dgm:pt>
    <dgm:pt modelId="{C7D730E1-E19D-48C8-AFBF-E9C2935CD968}" type="pres">
      <dgm:prSet presAssocID="{4F6E1644-1401-4529-841C-179BC6BE9A17}" presName="Name9" presStyleLbl="parChTrans1D2" presStyleIdx="4" presStyleCnt="6"/>
      <dgm:spPr/>
    </dgm:pt>
    <dgm:pt modelId="{10181A6B-D84D-4C49-96FE-E3DEEBA533DE}" type="pres">
      <dgm:prSet presAssocID="{4F6E1644-1401-4529-841C-179BC6BE9A17}" presName="connTx" presStyleLbl="parChTrans1D2" presStyleIdx="4" presStyleCnt="6"/>
      <dgm:spPr/>
    </dgm:pt>
    <dgm:pt modelId="{9186B253-8AE8-4796-B72C-9E1DE496A88B}" type="pres">
      <dgm:prSet presAssocID="{FBCA2615-1E87-4753-9ECE-2D3C4B2849A1}" presName="node" presStyleLbl="node1" presStyleIdx="4" presStyleCnt="6">
        <dgm:presLayoutVars>
          <dgm:bulletEnabled val="1"/>
        </dgm:presLayoutVars>
      </dgm:prSet>
      <dgm:spPr/>
    </dgm:pt>
    <dgm:pt modelId="{E9BF7DA1-34B8-427B-97F8-8EBC8CE62429}" type="pres">
      <dgm:prSet presAssocID="{B5352CC1-ADC9-49C4-9387-CD69F727EB9A}" presName="Name9" presStyleLbl="parChTrans1D2" presStyleIdx="5" presStyleCnt="6"/>
      <dgm:spPr/>
    </dgm:pt>
    <dgm:pt modelId="{8F64E868-268B-4DBF-895D-46D1D1932F5F}" type="pres">
      <dgm:prSet presAssocID="{B5352CC1-ADC9-49C4-9387-CD69F727EB9A}" presName="connTx" presStyleLbl="parChTrans1D2" presStyleIdx="5" presStyleCnt="6"/>
      <dgm:spPr/>
    </dgm:pt>
    <dgm:pt modelId="{95CD2568-4814-46DC-B3BF-19B9D3A7034F}" type="pres">
      <dgm:prSet presAssocID="{FC223823-F944-4C8A-808D-B299D81E4EA4}" presName="node" presStyleLbl="node1" presStyleIdx="5" presStyleCnt="6">
        <dgm:presLayoutVars>
          <dgm:bulletEnabled val="1"/>
        </dgm:presLayoutVars>
      </dgm:prSet>
      <dgm:spPr/>
    </dgm:pt>
  </dgm:ptLst>
  <dgm:cxnLst>
    <dgm:cxn modelId="{E05C990C-90F6-4E99-B01F-FC5D63730F56}" type="presOf" srcId="{A26CED75-2242-46A3-9D50-C5BCDEDCD135}" destId="{93163367-BCF8-47F6-AEA6-034156EEEC7D}" srcOrd="0" destOrd="0" presId="urn:microsoft.com/office/officeart/2005/8/layout/radial1"/>
    <dgm:cxn modelId="{533A4513-A1AF-4776-B186-C5076FEE6769}" type="presOf" srcId="{4A475131-D75E-4C68-820F-1398003AAC3D}" destId="{BF066D34-5F6D-449D-872A-13CB5D739964}" srcOrd="1" destOrd="0" presId="urn:microsoft.com/office/officeart/2005/8/layout/radial1"/>
    <dgm:cxn modelId="{C9D89922-0277-477A-A22B-4B18E2816611}" type="presOf" srcId="{ECFE15FE-2FB3-4765-BFEB-B5C03312BFBE}" destId="{A014B2E9-17D4-4C9A-AE9C-EF4B6C2B3400}" srcOrd="0" destOrd="0" presId="urn:microsoft.com/office/officeart/2005/8/layout/radial1"/>
    <dgm:cxn modelId="{1ECCEC28-50D4-4495-8012-64EEF3DD447E}" srcId="{7A0610FE-D303-44FE-8B6D-B6B19883DCB3}" destId="{5B9B7D3A-3D5D-4D2F-8079-00D433C33FD3}" srcOrd="2" destOrd="0" parTransId="{4A475131-D75E-4C68-820F-1398003AAC3D}" sibTransId="{C41297D6-57FE-4DBF-B77A-45CD4BF394E0}"/>
    <dgm:cxn modelId="{2AD0E45C-064E-4FC1-A8FD-CF24DC7CE191}" type="presOf" srcId="{0F2CB604-3426-4FAD-A843-150ADACC712F}" destId="{B4B0EAD3-BB78-469C-BA74-09A4891FD90D}" srcOrd="1" destOrd="0" presId="urn:microsoft.com/office/officeart/2005/8/layout/radial1"/>
    <dgm:cxn modelId="{35FC1D4A-02D6-4E8F-B49C-6419061535D0}" type="presOf" srcId="{B5352CC1-ADC9-49C4-9387-CD69F727EB9A}" destId="{8F64E868-268B-4DBF-895D-46D1D1932F5F}" srcOrd="1" destOrd="0" presId="urn:microsoft.com/office/officeart/2005/8/layout/radial1"/>
    <dgm:cxn modelId="{C56A4F6C-2F73-46E6-88F7-06FA2F090030}" type="presOf" srcId="{1C677AF6-2CCC-4A13-9FFC-5F46C54329EC}" destId="{7F4A5E61-DB18-4B30-8670-5FE301C4BFFD}" srcOrd="0" destOrd="0" presId="urn:microsoft.com/office/officeart/2005/8/layout/radial1"/>
    <dgm:cxn modelId="{A874494D-27E2-4DFA-8F3E-9A5D0C767970}" type="presOf" srcId="{4F6E1644-1401-4529-841C-179BC6BE9A17}" destId="{10181A6B-D84D-4C49-96FE-E3DEEBA533DE}" srcOrd="1" destOrd="0" presId="urn:microsoft.com/office/officeart/2005/8/layout/radial1"/>
    <dgm:cxn modelId="{217C5B4E-EACD-449C-B154-244AA947F13F}" type="presOf" srcId="{ECFE15FE-2FB3-4765-BFEB-B5C03312BFBE}" destId="{B1F63312-FF3B-4106-872A-409014BD0EEB}" srcOrd="1" destOrd="0" presId="urn:microsoft.com/office/officeart/2005/8/layout/radial1"/>
    <dgm:cxn modelId="{F34B4E73-0FD8-4EA1-A837-A0A5B04D6278}" srcId="{7A0610FE-D303-44FE-8B6D-B6B19883DCB3}" destId="{FC223823-F944-4C8A-808D-B299D81E4EA4}" srcOrd="5" destOrd="0" parTransId="{B5352CC1-ADC9-49C4-9387-CD69F727EB9A}" sibTransId="{16F91CAB-022F-4B69-9AA0-6D28477CB0DC}"/>
    <dgm:cxn modelId="{231F7375-65D8-4C85-84E3-C6465FD813CB}" type="presOf" srcId="{A2188A68-1943-41FF-BC15-6EC44AAD81F2}" destId="{885FCA09-EAF3-4D3A-A61F-E966861DC2DB}" srcOrd="0" destOrd="0" presId="urn:microsoft.com/office/officeart/2005/8/layout/radial1"/>
    <dgm:cxn modelId="{FA807D78-3CB6-48C6-B40F-779E7ABC073B}" type="presOf" srcId="{0F2CB604-3426-4FAD-A843-150ADACC712F}" destId="{93722D44-D671-47A5-9BC8-2989D4324413}" srcOrd="0" destOrd="0" presId="urn:microsoft.com/office/officeart/2005/8/layout/radial1"/>
    <dgm:cxn modelId="{3EBD2D59-6C54-4F31-907E-18A9699495E9}" srcId="{7A0610FE-D303-44FE-8B6D-B6B19883DCB3}" destId="{A26CED75-2242-46A3-9D50-C5BCDEDCD135}" srcOrd="3" destOrd="0" parTransId="{ECFE15FE-2FB3-4765-BFEB-B5C03312BFBE}" sibTransId="{94696CCE-63FC-4D54-B81A-87852DBFE053}"/>
    <dgm:cxn modelId="{1040AE7A-8059-418A-AFB8-DEC7E498E1DD}" srcId="{7A0610FE-D303-44FE-8B6D-B6B19883DCB3}" destId="{1C677AF6-2CCC-4A13-9FFC-5F46C54329EC}" srcOrd="0" destOrd="0" parTransId="{A2188A68-1943-41FF-BC15-6EC44AAD81F2}" sibTransId="{BA2E6C54-40CE-4DAE-8CA0-24C725FA363E}"/>
    <dgm:cxn modelId="{2433657B-CFC7-4DF4-80B9-F8FA21428EF1}" srcId="{718AAC1B-C5FA-4148-B63C-4DF316BC882A}" destId="{7A0610FE-D303-44FE-8B6D-B6B19883DCB3}" srcOrd="0" destOrd="0" parTransId="{88569FAF-909B-4A2A-A181-FE6C4EF80E6F}" sibTransId="{508EE1FD-1C29-479C-92E1-EE201AC2B395}"/>
    <dgm:cxn modelId="{5FBEDD7B-23E6-42E1-95B8-3513A6248984}" type="presOf" srcId="{4A475131-D75E-4C68-820F-1398003AAC3D}" destId="{A456CA7E-4C35-4C72-9D71-4FD7197C27FA}" srcOrd="0" destOrd="0" presId="urn:microsoft.com/office/officeart/2005/8/layout/radial1"/>
    <dgm:cxn modelId="{598D947E-C63E-4FC2-A333-341438F75050}" type="presOf" srcId="{FC223823-F944-4C8A-808D-B299D81E4EA4}" destId="{95CD2568-4814-46DC-B3BF-19B9D3A7034F}" srcOrd="0" destOrd="0" presId="urn:microsoft.com/office/officeart/2005/8/layout/radial1"/>
    <dgm:cxn modelId="{5B93AA82-063A-422F-BCD3-BD33F7BDCD8F}" type="presOf" srcId="{B5352CC1-ADC9-49C4-9387-CD69F727EB9A}" destId="{E9BF7DA1-34B8-427B-97F8-8EBC8CE62429}" srcOrd="0" destOrd="0" presId="urn:microsoft.com/office/officeart/2005/8/layout/radial1"/>
    <dgm:cxn modelId="{2CD0B892-5711-488E-B577-9F00B2AADDC0}" type="presOf" srcId="{7A0610FE-D303-44FE-8B6D-B6B19883DCB3}" destId="{8DDE7BDD-C942-4776-AA38-09BBE0E49626}" srcOrd="0" destOrd="0" presId="urn:microsoft.com/office/officeart/2005/8/layout/radial1"/>
    <dgm:cxn modelId="{E1AC5B93-43EA-4517-881A-424C350F098E}" type="presOf" srcId="{4F6E1644-1401-4529-841C-179BC6BE9A17}" destId="{C7D730E1-E19D-48C8-AFBF-E9C2935CD968}" srcOrd="0" destOrd="0" presId="urn:microsoft.com/office/officeart/2005/8/layout/radial1"/>
    <dgm:cxn modelId="{61B9E6AC-2F24-49C1-A113-1075B2A0E299}" type="presOf" srcId="{5B9B7D3A-3D5D-4D2F-8079-00D433C33FD3}" destId="{A2BB98C8-8C26-43AC-ACCA-957A740ED0A3}" srcOrd="0" destOrd="0" presId="urn:microsoft.com/office/officeart/2005/8/layout/radial1"/>
    <dgm:cxn modelId="{906A1CAD-8BAB-4853-B654-82DB9653ABC0}" srcId="{7A0610FE-D303-44FE-8B6D-B6B19883DCB3}" destId="{3198CD28-8991-4D49-8981-B6A7A0B9E69F}" srcOrd="1" destOrd="0" parTransId="{0F2CB604-3426-4FAD-A843-150ADACC712F}" sibTransId="{B6F259DE-DFF1-4F58-967A-F3D0B80C0498}"/>
    <dgm:cxn modelId="{ADDBB2D3-668E-4673-AC76-FD4B47EB1477}" srcId="{7A0610FE-D303-44FE-8B6D-B6B19883DCB3}" destId="{FBCA2615-1E87-4753-9ECE-2D3C4B2849A1}" srcOrd="4" destOrd="0" parTransId="{4F6E1644-1401-4529-841C-179BC6BE9A17}" sibTransId="{706D608B-EC52-42B3-83E2-3E42C7AA3D70}"/>
    <dgm:cxn modelId="{B22146E0-C9C6-4FCE-AAC1-E77078561D05}" type="presOf" srcId="{FBCA2615-1E87-4753-9ECE-2D3C4B2849A1}" destId="{9186B253-8AE8-4796-B72C-9E1DE496A88B}" srcOrd="0" destOrd="0" presId="urn:microsoft.com/office/officeart/2005/8/layout/radial1"/>
    <dgm:cxn modelId="{54B450F6-8B65-4264-8460-0523B4921441}" type="presOf" srcId="{718AAC1B-C5FA-4148-B63C-4DF316BC882A}" destId="{FAC02E81-1FA6-49B5-837A-DDB67DBBA387}" srcOrd="0" destOrd="0" presId="urn:microsoft.com/office/officeart/2005/8/layout/radial1"/>
    <dgm:cxn modelId="{80EFE1F7-6C6E-4C78-84F8-DE896C6A0099}" type="presOf" srcId="{A2188A68-1943-41FF-BC15-6EC44AAD81F2}" destId="{11101488-CBFE-428E-A616-9BABE73D81D8}" srcOrd="1" destOrd="0" presId="urn:microsoft.com/office/officeart/2005/8/layout/radial1"/>
    <dgm:cxn modelId="{88E654FD-E207-4B47-9DA6-26AAB30A5DD7}" type="presOf" srcId="{3198CD28-8991-4D49-8981-B6A7A0B9E69F}" destId="{7A81831A-F93C-41D1-B00D-66D9EA61E3FB}" srcOrd="0" destOrd="0" presId="urn:microsoft.com/office/officeart/2005/8/layout/radial1"/>
    <dgm:cxn modelId="{A162C391-66CE-47FC-BC78-D7D5E523E31A}" type="presParOf" srcId="{FAC02E81-1FA6-49B5-837A-DDB67DBBA387}" destId="{8DDE7BDD-C942-4776-AA38-09BBE0E49626}" srcOrd="0" destOrd="0" presId="urn:microsoft.com/office/officeart/2005/8/layout/radial1"/>
    <dgm:cxn modelId="{F4701884-FE4C-4C82-9C8D-18F993B9929F}" type="presParOf" srcId="{FAC02E81-1FA6-49B5-837A-DDB67DBBA387}" destId="{885FCA09-EAF3-4D3A-A61F-E966861DC2DB}" srcOrd="1" destOrd="0" presId="urn:microsoft.com/office/officeart/2005/8/layout/radial1"/>
    <dgm:cxn modelId="{4B4BD0B9-96AE-4BFC-B1EC-6C0CEE0F1734}" type="presParOf" srcId="{885FCA09-EAF3-4D3A-A61F-E966861DC2DB}" destId="{11101488-CBFE-428E-A616-9BABE73D81D8}" srcOrd="0" destOrd="0" presId="urn:microsoft.com/office/officeart/2005/8/layout/radial1"/>
    <dgm:cxn modelId="{767A88C0-4609-4914-A62B-EEFE75D12284}" type="presParOf" srcId="{FAC02E81-1FA6-49B5-837A-DDB67DBBA387}" destId="{7F4A5E61-DB18-4B30-8670-5FE301C4BFFD}" srcOrd="2" destOrd="0" presId="urn:microsoft.com/office/officeart/2005/8/layout/radial1"/>
    <dgm:cxn modelId="{C15A8C90-B70F-441B-B3B1-FA4561D6550D}" type="presParOf" srcId="{FAC02E81-1FA6-49B5-837A-DDB67DBBA387}" destId="{93722D44-D671-47A5-9BC8-2989D4324413}" srcOrd="3" destOrd="0" presId="urn:microsoft.com/office/officeart/2005/8/layout/radial1"/>
    <dgm:cxn modelId="{61CAC84C-6FB5-49C0-9450-6B2818648DD9}" type="presParOf" srcId="{93722D44-D671-47A5-9BC8-2989D4324413}" destId="{B4B0EAD3-BB78-469C-BA74-09A4891FD90D}" srcOrd="0" destOrd="0" presId="urn:microsoft.com/office/officeart/2005/8/layout/radial1"/>
    <dgm:cxn modelId="{209F15FE-2695-4ABE-B06F-B7DD213160B1}" type="presParOf" srcId="{FAC02E81-1FA6-49B5-837A-DDB67DBBA387}" destId="{7A81831A-F93C-41D1-B00D-66D9EA61E3FB}" srcOrd="4" destOrd="0" presId="urn:microsoft.com/office/officeart/2005/8/layout/radial1"/>
    <dgm:cxn modelId="{D34984B2-DC7A-48EF-BDC9-A8669C8401E8}" type="presParOf" srcId="{FAC02E81-1FA6-49B5-837A-DDB67DBBA387}" destId="{A456CA7E-4C35-4C72-9D71-4FD7197C27FA}" srcOrd="5" destOrd="0" presId="urn:microsoft.com/office/officeart/2005/8/layout/radial1"/>
    <dgm:cxn modelId="{5DD00E30-DA94-4DBD-A6EB-FB37A5635841}" type="presParOf" srcId="{A456CA7E-4C35-4C72-9D71-4FD7197C27FA}" destId="{BF066D34-5F6D-449D-872A-13CB5D739964}" srcOrd="0" destOrd="0" presId="urn:microsoft.com/office/officeart/2005/8/layout/radial1"/>
    <dgm:cxn modelId="{A0631C34-C3F5-48B4-8EF4-4E5129C03078}" type="presParOf" srcId="{FAC02E81-1FA6-49B5-837A-DDB67DBBA387}" destId="{A2BB98C8-8C26-43AC-ACCA-957A740ED0A3}" srcOrd="6" destOrd="0" presId="urn:microsoft.com/office/officeart/2005/8/layout/radial1"/>
    <dgm:cxn modelId="{2ADABCE4-1F0A-49BF-BFCD-0E5590D74543}" type="presParOf" srcId="{FAC02E81-1FA6-49B5-837A-DDB67DBBA387}" destId="{A014B2E9-17D4-4C9A-AE9C-EF4B6C2B3400}" srcOrd="7" destOrd="0" presId="urn:microsoft.com/office/officeart/2005/8/layout/radial1"/>
    <dgm:cxn modelId="{2B567547-87C7-42E4-96A4-5F8757D467CA}" type="presParOf" srcId="{A014B2E9-17D4-4C9A-AE9C-EF4B6C2B3400}" destId="{B1F63312-FF3B-4106-872A-409014BD0EEB}" srcOrd="0" destOrd="0" presId="urn:microsoft.com/office/officeart/2005/8/layout/radial1"/>
    <dgm:cxn modelId="{DD6A97FD-52A3-4EA3-9E9A-E46BDFAD53E2}" type="presParOf" srcId="{FAC02E81-1FA6-49B5-837A-DDB67DBBA387}" destId="{93163367-BCF8-47F6-AEA6-034156EEEC7D}" srcOrd="8" destOrd="0" presId="urn:microsoft.com/office/officeart/2005/8/layout/radial1"/>
    <dgm:cxn modelId="{AFDB1049-7666-42B2-9185-95DC7C069012}" type="presParOf" srcId="{FAC02E81-1FA6-49B5-837A-DDB67DBBA387}" destId="{C7D730E1-E19D-48C8-AFBF-E9C2935CD968}" srcOrd="9" destOrd="0" presId="urn:microsoft.com/office/officeart/2005/8/layout/radial1"/>
    <dgm:cxn modelId="{004D9408-8A75-41A7-A01B-A2FBA7F0405F}" type="presParOf" srcId="{C7D730E1-E19D-48C8-AFBF-E9C2935CD968}" destId="{10181A6B-D84D-4C49-96FE-E3DEEBA533DE}" srcOrd="0" destOrd="0" presId="urn:microsoft.com/office/officeart/2005/8/layout/radial1"/>
    <dgm:cxn modelId="{CB022B47-28DC-4C48-8514-AA7E99BCABF0}" type="presParOf" srcId="{FAC02E81-1FA6-49B5-837A-DDB67DBBA387}" destId="{9186B253-8AE8-4796-B72C-9E1DE496A88B}" srcOrd="10" destOrd="0" presId="urn:microsoft.com/office/officeart/2005/8/layout/radial1"/>
    <dgm:cxn modelId="{3177841D-A051-4154-A5F1-276727EE0CA5}" type="presParOf" srcId="{FAC02E81-1FA6-49B5-837A-DDB67DBBA387}" destId="{E9BF7DA1-34B8-427B-97F8-8EBC8CE62429}" srcOrd="11" destOrd="0" presId="urn:microsoft.com/office/officeart/2005/8/layout/radial1"/>
    <dgm:cxn modelId="{F8C5FABE-8518-4F97-956E-7411EE2FD291}" type="presParOf" srcId="{E9BF7DA1-34B8-427B-97F8-8EBC8CE62429}" destId="{8F64E868-268B-4DBF-895D-46D1D1932F5F}" srcOrd="0" destOrd="0" presId="urn:microsoft.com/office/officeart/2005/8/layout/radial1"/>
    <dgm:cxn modelId="{6D843839-CA73-4424-9C04-798BE702DF0B}" type="presParOf" srcId="{FAC02E81-1FA6-49B5-837A-DDB67DBBA387}" destId="{95CD2568-4814-46DC-B3BF-19B9D3A7034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E609CE-CFDA-4BDC-8061-BA002CD6B9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855ABE59-11BE-446D-A9A0-5585CB1AC6B4}">
      <dgm:prSet phldrT="[Text]"/>
      <dgm:spPr/>
      <dgm:t>
        <a:bodyPr/>
        <a:lstStyle/>
        <a:p>
          <a:pPr>
            <a:lnSpc>
              <a:spcPct val="100000"/>
            </a:lnSpc>
          </a:pPr>
          <a:r>
            <a:rPr lang="en-GB" b="0" i="0" u="none" strike="noStrike" cap="none">
              <a:latin typeface="+mn-lt"/>
              <a:ea typeface="Calibri"/>
              <a:cs typeface="Calibri"/>
              <a:sym typeface="Calibri"/>
            </a:rPr>
            <a:t>Purpose</a:t>
          </a:r>
          <a:endParaRPr lang="en-GB"/>
        </a:p>
      </dgm:t>
    </dgm:pt>
    <dgm:pt modelId="{E7E3FE0A-B4D8-4A41-B6AB-8A57B5C192E6}" type="parTrans" cxnId="{15890462-9652-4C15-B6BA-A20C481A52AA}">
      <dgm:prSet/>
      <dgm:spPr/>
      <dgm:t>
        <a:bodyPr/>
        <a:lstStyle/>
        <a:p>
          <a:endParaRPr lang="en-GB" sz="4000"/>
        </a:p>
      </dgm:t>
    </dgm:pt>
    <dgm:pt modelId="{89276308-B498-441F-8C94-7FB1D12C9CDC}" type="sibTrans" cxnId="{15890462-9652-4C15-B6BA-A20C481A52AA}">
      <dgm:prSet/>
      <dgm:spPr/>
      <dgm:t>
        <a:bodyPr/>
        <a:lstStyle/>
        <a:p>
          <a:endParaRPr lang="en-GB"/>
        </a:p>
      </dgm:t>
    </dgm:pt>
    <dgm:pt modelId="{88673CFF-94D5-4FAD-8373-D728A1432F51}">
      <dgm:prSet/>
      <dgm:spPr/>
      <dgm:t>
        <a:bodyPr/>
        <a:lstStyle/>
        <a:p>
          <a:pPr>
            <a:lnSpc>
              <a:spcPct val="100000"/>
            </a:lnSpc>
          </a:pPr>
          <a:r>
            <a:rPr lang="en-GB" b="0" i="0" u="none" strike="noStrike" cap="none">
              <a:latin typeface="+mn-lt"/>
              <a:ea typeface="Calibri"/>
              <a:cs typeface="Calibri"/>
              <a:sym typeface="Calibri"/>
            </a:rPr>
            <a:t>Identify your audience</a:t>
          </a:r>
          <a:endParaRPr lang="en-GB"/>
        </a:p>
      </dgm:t>
    </dgm:pt>
    <dgm:pt modelId="{40178C85-FD61-475E-A7E8-30BC90397587}" type="parTrans" cxnId="{695D84F2-FFEF-402B-8BB8-8A36D3874A27}">
      <dgm:prSet/>
      <dgm:spPr/>
      <dgm:t>
        <a:bodyPr/>
        <a:lstStyle/>
        <a:p>
          <a:endParaRPr lang="en-GB" sz="4000"/>
        </a:p>
      </dgm:t>
    </dgm:pt>
    <dgm:pt modelId="{FB2A8CAD-2188-43D1-A83C-EFD0334E6FA7}" type="sibTrans" cxnId="{695D84F2-FFEF-402B-8BB8-8A36D3874A27}">
      <dgm:prSet/>
      <dgm:spPr/>
      <dgm:t>
        <a:bodyPr/>
        <a:lstStyle/>
        <a:p>
          <a:endParaRPr lang="en-GB"/>
        </a:p>
      </dgm:t>
    </dgm:pt>
    <dgm:pt modelId="{7823AAC8-1350-4925-BA8D-D646C9D6ABA1}">
      <dgm:prSet/>
      <dgm:spPr/>
      <dgm:t>
        <a:bodyPr/>
        <a:lstStyle/>
        <a:p>
          <a:pPr>
            <a:lnSpc>
              <a:spcPct val="100000"/>
            </a:lnSpc>
          </a:pPr>
          <a:r>
            <a:rPr lang="en-GB" b="0" i="0" u="none" strike="noStrike" cap="none">
              <a:latin typeface="+mn-lt"/>
              <a:ea typeface="Calibri"/>
              <a:cs typeface="Calibri"/>
              <a:sym typeface="Calibri"/>
            </a:rPr>
            <a:t>Plan and design your message</a:t>
          </a:r>
          <a:endParaRPr lang="en-GB"/>
        </a:p>
      </dgm:t>
    </dgm:pt>
    <dgm:pt modelId="{62B6F7C3-1A02-4B5E-A030-9E7F225D21D7}" type="parTrans" cxnId="{42AFD33D-4B2F-422D-8F83-407606B45DB0}">
      <dgm:prSet/>
      <dgm:spPr/>
      <dgm:t>
        <a:bodyPr/>
        <a:lstStyle/>
        <a:p>
          <a:endParaRPr lang="en-GB" sz="4000"/>
        </a:p>
      </dgm:t>
    </dgm:pt>
    <dgm:pt modelId="{49CA7BD4-E3F7-4505-ABF7-1076E5F73C62}" type="sibTrans" cxnId="{42AFD33D-4B2F-422D-8F83-407606B45DB0}">
      <dgm:prSet/>
      <dgm:spPr/>
      <dgm:t>
        <a:bodyPr/>
        <a:lstStyle/>
        <a:p>
          <a:endParaRPr lang="en-GB"/>
        </a:p>
      </dgm:t>
    </dgm:pt>
    <dgm:pt modelId="{77CF0668-66B6-407A-961C-980C8EA64504}">
      <dgm:prSet/>
      <dgm:spPr/>
      <dgm:t>
        <a:bodyPr/>
        <a:lstStyle/>
        <a:p>
          <a:pPr>
            <a:lnSpc>
              <a:spcPct val="100000"/>
            </a:lnSpc>
          </a:pPr>
          <a:r>
            <a:rPr lang="en-GB" b="0" i="0" u="none" strike="noStrike" cap="none">
              <a:latin typeface="+mn-lt"/>
              <a:ea typeface="Calibri"/>
              <a:cs typeface="Calibri"/>
              <a:sym typeface="Calibri"/>
            </a:rPr>
            <a:t>Consider your resources</a:t>
          </a:r>
          <a:endParaRPr lang="en-GB"/>
        </a:p>
      </dgm:t>
    </dgm:pt>
    <dgm:pt modelId="{DE47E618-FAF9-41E7-A357-3DD1008149BA}" type="parTrans" cxnId="{1BC7006E-BBC1-4DD5-8760-CC3F9B28DE8C}">
      <dgm:prSet/>
      <dgm:spPr/>
      <dgm:t>
        <a:bodyPr/>
        <a:lstStyle/>
        <a:p>
          <a:endParaRPr lang="en-GB" sz="4000"/>
        </a:p>
      </dgm:t>
    </dgm:pt>
    <dgm:pt modelId="{2D52DBD9-5B78-4A80-AE33-E4F40B37ED5D}" type="sibTrans" cxnId="{1BC7006E-BBC1-4DD5-8760-CC3F9B28DE8C}">
      <dgm:prSet/>
      <dgm:spPr/>
      <dgm:t>
        <a:bodyPr/>
        <a:lstStyle/>
        <a:p>
          <a:endParaRPr lang="en-GB"/>
        </a:p>
      </dgm:t>
    </dgm:pt>
    <dgm:pt modelId="{2385449A-5D11-4E15-9040-870A8BFD2EE5}">
      <dgm:prSet/>
      <dgm:spPr/>
      <dgm:t>
        <a:bodyPr/>
        <a:lstStyle/>
        <a:p>
          <a:pPr>
            <a:lnSpc>
              <a:spcPct val="100000"/>
            </a:lnSpc>
          </a:pPr>
          <a:r>
            <a:rPr lang="en-GB" b="0" i="0" u="none" strike="noStrike" cap="none">
              <a:latin typeface="+mn-lt"/>
              <a:ea typeface="Calibri"/>
              <a:cs typeface="Calibri"/>
              <a:sym typeface="Calibri"/>
            </a:rPr>
            <a:t>Contingency plan</a:t>
          </a:r>
          <a:endParaRPr lang="en-GB"/>
        </a:p>
      </dgm:t>
    </dgm:pt>
    <dgm:pt modelId="{B5119838-DA5A-4929-BFF7-BCD71ED60CCB}" type="parTrans" cxnId="{2073849D-DF2B-4739-8FD9-BA4938FE53C2}">
      <dgm:prSet/>
      <dgm:spPr/>
      <dgm:t>
        <a:bodyPr/>
        <a:lstStyle/>
        <a:p>
          <a:endParaRPr lang="en-GB" sz="4000"/>
        </a:p>
      </dgm:t>
    </dgm:pt>
    <dgm:pt modelId="{73121421-61B2-4A76-93EB-332AC92A0CBB}" type="sibTrans" cxnId="{2073849D-DF2B-4739-8FD9-BA4938FE53C2}">
      <dgm:prSet/>
      <dgm:spPr/>
      <dgm:t>
        <a:bodyPr/>
        <a:lstStyle/>
        <a:p>
          <a:endParaRPr lang="en-GB"/>
        </a:p>
      </dgm:t>
    </dgm:pt>
    <dgm:pt modelId="{3995D4E8-7739-43D8-B30D-4DCAFE5947CB}">
      <dgm:prSet/>
      <dgm:spPr/>
      <dgm:t>
        <a:bodyPr/>
        <a:lstStyle/>
        <a:p>
          <a:pPr>
            <a:lnSpc>
              <a:spcPct val="100000"/>
            </a:lnSpc>
          </a:pPr>
          <a:r>
            <a:rPr lang="en-GB" b="0" i="0" u="none" strike="noStrike" cap="none">
              <a:latin typeface="+mn-lt"/>
              <a:ea typeface="Calibri"/>
              <a:cs typeface="Calibri"/>
              <a:sym typeface="Calibri"/>
            </a:rPr>
            <a:t>Strategy and messaging</a:t>
          </a:r>
          <a:endParaRPr lang="en-GB"/>
        </a:p>
      </dgm:t>
    </dgm:pt>
    <dgm:pt modelId="{C1B84BA6-87F0-4544-9295-971C201BFCE3}" type="parTrans" cxnId="{067ACC4C-F5E3-42B3-AEE9-9855AD613E7B}">
      <dgm:prSet/>
      <dgm:spPr/>
      <dgm:t>
        <a:bodyPr/>
        <a:lstStyle/>
        <a:p>
          <a:endParaRPr lang="en-GB" sz="4000"/>
        </a:p>
      </dgm:t>
    </dgm:pt>
    <dgm:pt modelId="{6962C899-3661-4014-90F4-DF133FF73F61}" type="sibTrans" cxnId="{067ACC4C-F5E3-42B3-AEE9-9855AD613E7B}">
      <dgm:prSet/>
      <dgm:spPr/>
      <dgm:t>
        <a:bodyPr/>
        <a:lstStyle/>
        <a:p>
          <a:endParaRPr lang="en-GB"/>
        </a:p>
      </dgm:t>
    </dgm:pt>
    <dgm:pt modelId="{E8891F3C-D2C7-496F-8413-7528BD7AFB4F}">
      <dgm:prSet/>
      <dgm:spPr/>
      <dgm:t>
        <a:bodyPr/>
        <a:lstStyle/>
        <a:p>
          <a:pPr>
            <a:lnSpc>
              <a:spcPct val="100000"/>
            </a:lnSpc>
          </a:pPr>
          <a:r>
            <a:rPr lang="en-GB" b="0" i="0" u="none" strike="noStrike" cap="none">
              <a:latin typeface="+mn-lt"/>
              <a:ea typeface="Calibri"/>
              <a:cs typeface="Calibri"/>
              <a:sym typeface="Calibri"/>
            </a:rPr>
            <a:t>Create an action plan</a:t>
          </a:r>
          <a:endParaRPr lang="en-GB"/>
        </a:p>
      </dgm:t>
    </dgm:pt>
    <dgm:pt modelId="{E21658C2-3504-4215-AE8B-D32DAB324B96}" type="parTrans" cxnId="{4B932302-9838-493E-9FC7-461A20F9342E}">
      <dgm:prSet/>
      <dgm:spPr/>
      <dgm:t>
        <a:bodyPr/>
        <a:lstStyle/>
        <a:p>
          <a:endParaRPr lang="en-GB" sz="4000"/>
        </a:p>
      </dgm:t>
    </dgm:pt>
    <dgm:pt modelId="{18DE18BC-D3F1-48F4-BACD-275AD365273B}" type="sibTrans" cxnId="{4B932302-9838-493E-9FC7-461A20F9342E}">
      <dgm:prSet/>
      <dgm:spPr/>
      <dgm:t>
        <a:bodyPr/>
        <a:lstStyle/>
        <a:p>
          <a:endParaRPr lang="en-GB"/>
        </a:p>
      </dgm:t>
    </dgm:pt>
    <dgm:pt modelId="{5CE538A3-1782-4519-8276-BE84A9A77A41}">
      <dgm:prSet/>
      <dgm:spPr/>
      <dgm:t>
        <a:bodyPr/>
        <a:lstStyle/>
        <a:p>
          <a:pPr>
            <a:lnSpc>
              <a:spcPct val="100000"/>
            </a:lnSpc>
          </a:pPr>
          <a:r>
            <a:rPr lang="en-GB" b="0" i="0" u="none" strike="noStrike" cap="none">
              <a:latin typeface="+mn-lt"/>
              <a:ea typeface="Calibri"/>
              <a:cs typeface="Calibri"/>
              <a:sym typeface="Calibri"/>
            </a:rPr>
            <a:t>Refine</a:t>
          </a:r>
          <a:endParaRPr lang="en-GB"/>
        </a:p>
      </dgm:t>
    </dgm:pt>
    <dgm:pt modelId="{24BB145A-EAA2-4E8A-83C5-AA44CFD15437}" type="parTrans" cxnId="{2AF09A9F-E9B1-4318-8E97-B2B1B4A0D8E0}">
      <dgm:prSet/>
      <dgm:spPr/>
      <dgm:t>
        <a:bodyPr/>
        <a:lstStyle/>
        <a:p>
          <a:endParaRPr lang="en-GB" sz="4000"/>
        </a:p>
      </dgm:t>
    </dgm:pt>
    <dgm:pt modelId="{BF92CD15-0F07-47FB-A479-E3DE69CCC4E5}" type="sibTrans" cxnId="{2AF09A9F-E9B1-4318-8E97-B2B1B4A0D8E0}">
      <dgm:prSet/>
      <dgm:spPr/>
      <dgm:t>
        <a:bodyPr/>
        <a:lstStyle/>
        <a:p>
          <a:endParaRPr lang="en-GB"/>
        </a:p>
      </dgm:t>
    </dgm:pt>
    <dgm:pt modelId="{F6CF4FD3-9B9C-4D2E-892A-A0AD188DE2D4}" type="pres">
      <dgm:prSet presAssocID="{13E609CE-CFDA-4BDC-8061-BA002CD6B95A}" presName="root" presStyleCnt="0">
        <dgm:presLayoutVars>
          <dgm:dir/>
          <dgm:resizeHandles val="exact"/>
        </dgm:presLayoutVars>
      </dgm:prSet>
      <dgm:spPr/>
    </dgm:pt>
    <dgm:pt modelId="{6CFB8511-6F0F-4D21-BFDC-C0DCAFDF12CA}" type="pres">
      <dgm:prSet presAssocID="{855ABE59-11BE-446D-A9A0-5585CB1AC6B4}" presName="compNode" presStyleCnt="0"/>
      <dgm:spPr/>
    </dgm:pt>
    <dgm:pt modelId="{DCB08C0A-CC20-45EA-AD70-9704B2F1271E}" type="pres">
      <dgm:prSet presAssocID="{855ABE59-11BE-446D-A9A0-5585CB1AC6B4}" presName="bgRect" presStyleLbl="bgShp" presStyleIdx="0" presStyleCnt="8"/>
      <dgm:spPr/>
    </dgm:pt>
    <dgm:pt modelId="{C501FC45-3E94-4C2A-986E-78B8D1507D5E}" type="pres">
      <dgm:prSet presAssocID="{855ABE59-11BE-446D-A9A0-5585CB1AC6B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71554028-ACB2-468D-916D-3A96F5B42F4C}" type="pres">
      <dgm:prSet presAssocID="{855ABE59-11BE-446D-A9A0-5585CB1AC6B4}" presName="spaceRect" presStyleCnt="0"/>
      <dgm:spPr/>
    </dgm:pt>
    <dgm:pt modelId="{8A07B7E6-BAAB-44B7-A03D-C5E91F0B69C2}" type="pres">
      <dgm:prSet presAssocID="{855ABE59-11BE-446D-A9A0-5585CB1AC6B4}" presName="parTx" presStyleLbl="revTx" presStyleIdx="0" presStyleCnt="8">
        <dgm:presLayoutVars>
          <dgm:chMax val="0"/>
          <dgm:chPref val="0"/>
        </dgm:presLayoutVars>
      </dgm:prSet>
      <dgm:spPr/>
    </dgm:pt>
    <dgm:pt modelId="{5C72DD5A-462B-43F5-9180-EC4E91D614DD}" type="pres">
      <dgm:prSet presAssocID="{89276308-B498-441F-8C94-7FB1D12C9CDC}" presName="sibTrans" presStyleCnt="0"/>
      <dgm:spPr/>
    </dgm:pt>
    <dgm:pt modelId="{730B0F4A-6CBF-411B-8342-87B5C760EAE1}" type="pres">
      <dgm:prSet presAssocID="{88673CFF-94D5-4FAD-8373-D728A1432F51}" presName="compNode" presStyleCnt="0"/>
      <dgm:spPr/>
    </dgm:pt>
    <dgm:pt modelId="{5D67DAFF-BE8E-43D3-A3EA-510CD1FC636F}" type="pres">
      <dgm:prSet presAssocID="{88673CFF-94D5-4FAD-8373-D728A1432F51}" presName="bgRect" presStyleLbl="bgShp" presStyleIdx="1" presStyleCnt="8"/>
      <dgm:spPr/>
    </dgm:pt>
    <dgm:pt modelId="{03C983FD-64A3-4618-9BE5-FD99144E32F2}" type="pres">
      <dgm:prSet presAssocID="{88673CFF-94D5-4FAD-8373-D728A1432F5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rified Brand"/>
        </a:ext>
      </dgm:extLst>
    </dgm:pt>
    <dgm:pt modelId="{153F1600-4413-4A5C-8FDF-24BD6CD79AB4}" type="pres">
      <dgm:prSet presAssocID="{88673CFF-94D5-4FAD-8373-D728A1432F51}" presName="spaceRect" presStyleCnt="0"/>
      <dgm:spPr/>
    </dgm:pt>
    <dgm:pt modelId="{A3197E87-3CA5-4FF2-AF2F-5495A8A02BCC}" type="pres">
      <dgm:prSet presAssocID="{88673CFF-94D5-4FAD-8373-D728A1432F51}" presName="parTx" presStyleLbl="revTx" presStyleIdx="1" presStyleCnt="8">
        <dgm:presLayoutVars>
          <dgm:chMax val="0"/>
          <dgm:chPref val="0"/>
        </dgm:presLayoutVars>
      </dgm:prSet>
      <dgm:spPr/>
    </dgm:pt>
    <dgm:pt modelId="{3CE993F3-B908-4ECB-9F03-392F706C288B}" type="pres">
      <dgm:prSet presAssocID="{FB2A8CAD-2188-43D1-A83C-EFD0334E6FA7}" presName="sibTrans" presStyleCnt="0"/>
      <dgm:spPr/>
    </dgm:pt>
    <dgm:pt modelId="{FDD80DA6-58E8-40A1-8E58-A8A81B0708AB}" type="pres">
      <dgm:prSet presAssocID="{7823AAC8-1350-4925-BA8D-D646C9D6ABA1}" presName="compNode" presStyleCnt="0"/>
      <dgm:spPr/>
    </dgm:pt>
    <dgm:pt modelId="{16511509-9A05-470F-9132-606CABE3492D}" type="pres">
      <dgm:prSet presAssocID="{7823AAC8-1350-4925-BA8D-D646C9D6ABA1}" presName="bgRect" presStyleLbl="bgShp" presStyleIdx="2" presStyleCnt="8"/>
      <dgm:spPr/>
    </dgm:pt>
    <dgm:pt modelId="{1C4921E3-63ED-4361-BB92-1CC722BCAE1F}" type="pres">
      <dgm:prSet presAssocID="{7823AAC8-1350-4925-BA8D-D646C9D6ABA1}"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sign"/>
        </a:ext>
      </dgm:extLst>
    </dgm:pt>
    <dgm:pt modelId="{1DDBB28B-B78A-4543-86C9-FB62144F8ACC}" type="pres">
      <dgm:prSet presAssocID="{7823AAC8-1350-4925-BA8D-D646C9D6ABA1}" presName="spaceRect" presStyleCnt="0"/>
      <dgm:spPr/>
    </dgm:pt>
    <dgm:pt modelId="{54B74A92-7D87-44AE-8807-78FF6CFFA2AC}" type="pres">
      <dgm:prSet presAssocID="{7823AAC8-1350-4925-BA8D-D646C9D6ABA1}" presName="parTx" presStyleLbl="revTx" presStyleIdx="2" presStyleCnt="8">
        <dgm:presLayoutVars>
          <dgm:chMax val="0"/>
          <dgm:chPref val="0"/>
        </dgm:presLayoutVars>
      </dgm:prSet>
      <dgm:spPr/>
    </dgm:pt>
    <dgm:pt modelId="{0150CAA2-B67B-4567-8E6D-6D29413BDEEF}" type="pres">
      <dgm:prSet presAssocID="{49CA7BD4-E3F7-4505-ABF7-1076E5F73C62}" presName="sibTrans" presStyleCnt="0"/>
      <dgm:spPr/>
    </dgm:pt>
    <dgm:pt modelId="{778491BD-17C4-4F6C-8878-8A6D3B323C40}" type="pres">
      <dgm:prSet presAssocID="{77CF0668-66B6-407A-961C-980C8EA64504}" presName="compNode" presStyleCnt="0"/>
      <dgm:spPr/>
    </dgm:pt>
    <dgm:pt modelId="{1E596DFF-96FC-479A-A557-7FFC56B84E3D}" type="pres">
      <dgm:prSet presAssocID="{77CF0668-66B6-407A-961C-980C8EA64504}" presName="bgRect" presStyleLbl="bgShp" presStyleIdx="3" presStyleCnt="8"/>
      <dgm:spPr/>
    </dgm:pt>
    <dgm:pt modelId="{077F0389-F71C-4181-99EC-18B5818BDED3}" type="pres">
      <dgm:prSet presAssocID="{77CF0668-66B6-407A-961C-980C8EA6450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lth"/>
        </a:ext>
      </dgm:extLst>
    </dgm:pt>
    <dgm:pt modelId="{C4D83879-B399-4134-A08C-51F21DCF52E2}" type="pres">
      <dgm:prSet presAssocID="{77CF0668-66B6-407A-961C-980C8EA64504}" presName="spaceRect" presStyleCnt="0"/>
      <dgm:spPr/>
    </dgm:pt>
    <dgm:pt modelId="{46643597-3258-4278-8F93-5503E32D3AA9}" type="pres">
      <dgm:prSet presAssocID="{77CF0668-66B6-407A-961C-980C8EA64504}" presName="parTx" presStyleLbl="revTx" presStyleIdx="3" presStyleCnt="8">
        <dgm:presLayoutVars>
          <dgm:chMax val="0"/>
          <dgm:chPref val="0"/>
        </dgm:presLayoutVars>
      </dgm:prSet>
      <dgm:spPr/>
    </dgm:pt>
    <dgm:pt modelId="{8EB020EC-82EC-41E4-B6E9-B4C0CBB5EC90}" type="pres">
      <dgm:prSet presAssocID="{2D52DBD9-5B78-4A80-AE33-E4F40B37ED5D}" presName="sibTrans" presStyleCnt="0"/>
      <dgm:spPr/>
    </dgm:pt>
    <dgm:pt modelId="{D01AE4A9-C49C-4D95-83B0-F41C7A1B3097}" type="pres">
      <dgm:prSet presAssocID="{2385449A-5D11-4E15-9040-870A8BFD2EE5}" presName="compNode" presStyleCnt="0"/>
      <dgm:spPr/>
    </dgm:pt>
    <dgm:pt modelId="{2C022FDB-C885-4ADC-BA18-4934B77E9B47}" type="pres">
      <dgm:prSet presAssocID="{2385449A-5D11-4E15-9040-870A8BFD2EE5}" presName="bgRect" presStyleLbl="bgShp" presStyleIdx="4" presStyleCnt="8"/>
      <dgm:spPr/>
    </dgm:pt>
    <dgm:pt modelId="{AD5B3AF2-D81F-40F1-9D14-5768EB2B14B7}" type="pres">
      <dgm:prSet presAssocID="{2385449A-5D11-4E15-9040-870A8BFD2EE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ptop Secure"/>
        </a:ext>
      </dgm:extLst>
    </dgm:pt>
    <dgm:pt modelId="{40908BA5-5A03-4023-BC72-A1F21C10C69C}" type="pres">
      <dgm:prSet presAssocID="{2385449A-5D11-4E15-9040-870A8BFD2EE5}" presName="spaceRect" presStyleCnt="0"/>
      <dgm:spPr/>
    </dgm:pt>
    <dgm:pt modelId="{2E9D5AAB-C643-4E82-BC72-D766D4807814}" type="pres">
      <dgm:prSet presAssocID="{2385449A-5D11-4E15-9040-870A8BFD2EE5}" presName="parTx" presStyleLbl="revTx" presStyleIdx="4" presStyleCnt="8">
        <dgm:presLayoutVars>
          <dgm:chMax val="0"/>
          <dgm:chPref val="0"/>
        </dgm:presLayoutVars>
      </dgm:prSet>
      <dgm:spPr/>
    </dgm:pt>
    <dgm:pt modelId="{4BF5A9FD-004D-4353-AC37-7A551E454255}" type="pres">
      <dgm:prSet presAssocID="{73121421-61B2-4A76-93EB-332AC92A0CBB}" presName="sibTrans" presStyleCnt="0"/>
      <dgm:spPr/>
    </dgm:pt>
    <dgm:pt modelId="{932406CD-1EBE-4F44-B0EA-C3FEA3D27D69}" type="pres">
      <dgm:prSet presAssocID="{3995D4E8-7739-43D8-B30D-4DCAFE5947CB}" presName="compNode" presStyleCnt="0"/>
      <dgm:spPr/>
    </dgm:pt>
    <dgm:pt modelId="{64F76639-BC64-4A04-B21F-CA503735F2E5}" type="pres">
      <dgm:prSet presAssocID="{3995D4E8-7739-43D8-B30D-4DCAFE5947CB}" presName="bgRect" presStyleLbl="bgShp" presStyleIdx="5" presStyleCnt="8"/>
      <dgm:spPr/>
    </dgm:pt>
    <dgm:pt modelId="{9C591C7A-476A-4C22-BED3-D1FBA1986A20}" type="pres">
      <dgm:prSet presAssocID="{3995D4E8-7739-43D8-B30D-4DCAFE5947C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A3083C92-949D-48AD-B48A-E11660040AB1}" type="pres">
      <dgm:prSet presAssocID="{3995D4E8-7739-43D8-B30D-4DCAFE5947CB}" presName="spaceRect" presStyleCnt="0"/>
      <dgm:spPr/>
    </dgm:pt>
    <dgm:pt modelId="{FB79D3D6-7D4F-4980-8BE6-932298CE9E67}" type="pres">
      <dgm:prSet presAssocID="{3995D4E8-7739-43D8-B30D-4DCAFE5947CB}" presName="parTx" presStyleLbl="revTx" presStyleIdx="5" presStyleCnt="8">
        <dgm:presLayoutVars>
          <dgm:chMax val="0"/>
          <dgm:chPref val="0"/>
        </dgm:presLayoutVars>
      </dgm:prSet>
      <dgm:spPr/>
    </dgm:pt>
    <dgm:pt modelId="{D62FB63F-9A3E-40FF-8624-8EC2BA1C9F48}" type="pres">
      <dgm:prSet presAssocID="{6962C899-3661-4014-90F4-DF133FF73F61}" presName="sibTrans" presStyleCnt="0"/>
      <dgm:spPr/>
    </dgm:pt>
    <dgm:pt modelId="{EFD0A1EA-6E4F-4A3A-8DE6-5DCE09C190AC}" type="pres">
      <dgm:prSet presAssocID="{E8891F3C-D2C7-496F-8413-7528BD7AFB4F}" presName="compNode" presStyleCnt="0"/>
      <dgm:spPr/>
    </dgm:pt>
    <dgm:pt modelId="{A5084CD5-1DBE-4ED1-B5D8-A90FA1024A6F}" type="pres">
      <dgm:prSet presAssocID="{E8891F3C-D2C7-496F-8413-7528BD7AFB4F}" presName="bgRect" presStyleLbl="bgShp" presStyleIdx="6" presStyleCnt="8"/>
      <dgm:spPr/>
    </dgm:pt>
    <dgm:pt modelId="{5870ED4E-4B5C-4C92-95FF-CCFDBF00AC03}" type="pres">
      <dgm:prSet presAssocID="{E8891F3C-D2C7-496F-8413-7528BD7AFB4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ork Item Bug"/>
        </a:ext>
      </dgm:extLst>
    </dgm:pt>
    <dgm:pt modelId="{D744AD7F-4A94-4047-8DDA-6B851FA04834}" type="pres">
      <dgm:prSet presAssocID="{E8891F3C-D2C7-496F-8413-7528BD7AFB4F}" presName="spaceRect" presStyleCnt="0"/>
      <dgm:spPr/>
    </dgm:pt>
    <dgm:pt modelId="{418528DF-A508-46AB-A295-CDE1E6F2EAB5}" type="pres">
      <dgm:prSet presAssocID="{E8891F3C-D2C7-496F-8413-7528BD7AFB4F}" presName="parTx" presStyleLbl="revTx" presStyleIdx="6" presStyleCnt="8">
        <dgm:presLayoutVars>
          <dgm:chMax val="0"/>
          <dgm:chPref val="0"/>
        </dgm:presLayoutVars>
      </dgm:prSet>
      <dgm:spPr/>
    </dgm:pt>
    <dgm:pt modelId="{9FC4526D-8E0D-45F4-BC31-A763E468BF8C}" type="pres">
      <dgm:prSet presAssocID="{18DE18BC-D3F1-48F4-BACD-275AD365273B}" presName="sibTrans" presStyleCnt="0"/>
      <dgm:spPr/>
    </dgm:pt>
    <dgm:pt modelId="{BD07E4E6-E162-4F29-8F73-BB30712835B9}" type="pres">
      <dgm:prSet presAssocID="{5CE538A3-1782-4519-8276-BE84A9A77A41}" presName="compNode" presStyleCnt="0"/>
      <dgm:spPr/>
    </dgm:pt>
    <dgm:pt modelId="{5ACC832D-486D-4638-AABD-B6AC09176F72}" type="pres">
      <dgm:prSet presAssocID="{5CE538A3-1782-4519-8276-BE84A9A77A41}" presName="bgRect" presStyleLbl="bgShp" presStyleIdx="7" presStyleCnt="8"/>
      <dgm:spPr/>
    </dgm:pt>
    <dgm:pt modelId="{17C55199-A261-4E8A-81DD-1811CDF649D0}" type="pres">
      <dgm:prSet presAssocID="{5CE538A3-1782-4519-8276-BE84A9A77A4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Configuration"/>
        </a:ext>
      </dgm:extLst>
    </dgm:pt>
    <dgm:pt modelId="{22EFEE0F-5440-413F-8FFB-15C9D4AE48F7}" type="pres">
      <dgm:prSet presAssocID="{5CE538A3-1782-4519-8276-BE84A9A77A41}" presName="spaceRect" presStyleCnt="0"/>
      <dgm:spPr/>
    </dgm:pt>
    <dgm:pt modelId="{2103DF64-C66F-473F-96AC-DA40C9CC1269}" type="pres">
      <dgm:prSet presAssocID="{5CE538A3-1782-4519-8276-BE84A9A77A41}" presName="parTx" presStyleLbl="revTx" presStyleIdx="7" presStyleCnt="8">
        <dgm:presLayoutVars>
          <dgm:chMax val="0"/>
          <dgm:chPref val="0"/>
        </dgm:presLayoutVars>
      </dgm:prSet>
      <dgm:spPr/>
    </dgm:pt>
  </dgm:ptLst>
  <dgm:cxnLst>
    <dgm:cxn modelId="{4B932302-9838-493E-9FC7-461A20F9342E}" srcId="{13E609CE-CFDA-4BDC-8061-BA002CD6B95A}" destId="{E8891F3C-D2C7-496F-8413-7528BD7AFB4F}" srcOrd="6" destOrd="0" parTransId="{E21658C2-3504-4215-AE8B-D32DAB324B96}" sibTransId="{18DE18BC-D3F1-48F4-BACD-275AD365273B}"/>
    <dgm:cxn modelId="{58E65023-396B-4FE4-99F7-6676AAACC3C5}" type="presOf" srcId="{2385449A-5D11-4E15-9040-870A8BFD2EE5}" destId="{2E9D5AAB-C643-4E82-BC72-D766D4807814}" srcOrd="0" destOrd="0" presId="urn:microsoft.com/office/officeart/2018/2/layout/IconVerticalSolidList"/>
    <dgm:cxn modelId="{29684D2D-0705-4FC2-941E-55C27AA2F653}" type="presOf" srcId="{E8891F3C-D2C7-496F-8413-7528BD7AFB4F}" destId="{418528DF-A508-46AB-A295-CDE1E6F2EAB5}" srcOrd="0" destOrd="0" presId="urn:microsoft.com/office/officeart/2018/2/layout/IconVerticalSolidList"/>
    <dgm:cxn modelId="{42AFD33D-4B2F-422D-8F83-407606B45DB0}" srcId="{13E609CE-CFDA-4BDC-8061-BA002CD6B95A}" destId="{7823AAC8-1350-4925-BA8D-D646C9D6ABA1}" srcOrd="2" destOrd="0" parTransId="{62B6F7C3-1A02-4B5E-A030-9E7F225D21D7}" sibTransId="{49CA7BD4-E3F7-4505-ABF7-1076E5F73C62}"/>
    <dgm:cxn modelId="{15890462-9652-4C15-B6BA-A20C481A52AA}" srcId="{13E609CE-CFDA-4BDC-8061-BA002CD6B95A}" destId="{855ABE59-11BE-446D-A9A0-5585CB1AC6B4}" srcOrd="0" destOrd="0" parTransId="{E7E3FE0A-B4D8-4A41-B6AB-8A57B5C192E6}" sibTransId="{89276308-B498-441F-8C94-7FB1D12C9CDC}"/>
    <dgm:cxn modelId="{A524396C-9BFF-4005-9283-8F94C8AB0DAA}" type="presOf" srcId="{7823AAC8-1350-4925-BA8D-D646C9D6ABA1}" destId="{54B74A92-7D87-44AE-8807-78FF6CFFA2AC}" srcOrd="0" destOrd="0" presId="urn:microsoft.com/office/officeart/2018/2/layout/IconVerticalSolidList"/>
    <dgm:cxn modelId="{067ACC4C-F5E3-42B3-AEE9-9855AD613E7B}" srcId="{13E609CE-CFDA-4BDC-8061-BA002CD6B95A}" destId="{3995D4E8-7739-43D8-B30D-4DCAFE5947CB}" srcOrd="5" destOrd="0" parTransId="{C1B84BA6-87F0-4544-9295-971C201BFCE3}" sibTransId="{6962C899-3661-4014-90F4-DF133FF73F61}"/>
    <dgm:cxn modelId="{1BC7006E-BBC1-4DD5-8760-CC3F9B28DE8C}" srcId="{13E609CE-CFDA-4BDC-8061-BA002CD6B95A}" destId="{77CF0668-66B6-407A-961C-980C8EA64504}" srcOrd="3" destOrd="0" parTransId="{DE47E618-FAF9-41E7-A357-3DD1008149BA}" sibTransId="{2D52DBD9-5B78-4A80-AE33-E4F40B37ED5D}"/>
    <dgm:cxn modelId="{B7D00C7A-0670-4474-8B7B-34BE89BF774D}" type="presOf" srcId="{5CE538A3-1782-4519-8276-BE84A9A77A41}" destId="{2103DF64-C66F-473F-96AC-DA40C9CC1269}" srcOrd="0" destOrd="0" presId="urn:microsoft.com/office/officeart/2018/2/layout/IconVerticalSolidList"/>
    <dgm:cxn modelId="{1659F390-3D98-4A69-8D81-27EB38394F4E}" type="presOf" srcId="{13E609CE-CFDA-4BDC-8061-BA002CD6B95A}" destId="{F6CF4FD3-9B9C-4D2E-892A-A0AD188DE2D4}" srcOrd="0" destOrd="0" presId="urn:microsoft.com/office/officeart/2018/2/layout/IconVerticalSolidList"/>
    <dgm:cxn modelId="{2073849D-DF2B-4739-8FD9-BA4938FE53C2}" srcId="{13E609CE-CFDA-4BDC-8061-BA002CD6B95A}" destId="{2385449A-5D11-4E15-9040-870A8BFD2EE5}" srcOrd="4" destOrd="0" parTransId="{B5119838-DA5A-4929-BFF7-BCD71ED60CCB}" sibTransId="{73121421-61B2-4A76-93EB-332AC92A0CBB}"/>
    <dgm:cxn modelId="{2AF09A9F-E9B1-4318-8E97-B2B1B4A0D8E0}" srcId="{13E609CE-CFDA-4BDC-8061-BA002CD6B95A}" destId="{5CE538A3-1782-4519-8276-BE84A9A77A41}" srcOrd="7" destOrd="0" parTransId="{24BB145A-EAA2-4E8A-83C5-AA44CFD15437}" sibTransId="{BF92CD15-0F07-47FB-A479-E3DE69CCC4E5}"/>
    <dgm:cxn modelId="{7F4FB3C5-8B21-4829-8284-FDC0E036B07F}" type="presOf" srcId="{3995D4E8-7739-43D8-B30D-4DCAFE5947CB}" destId="{FB79D3D6-7D4F-4980-8BE6-932298CE9E67}" srcOrd="0" destOrd="0" presId="urn:microsoft.com/office/officeart/2018/2/layout/IconVerticalSolidList"/>
    <dgm:cxn modelId="{80E832EF-D5FE-4BA5-83ED-E168210B6338}" type="presOf" srcId="{77CF0668-66B6-407A-961C-980C8EA64504}" destId="{46643597-3258-4278-8F93-5503E32D3AA9}" srcOrd="0" destOrd="0" presId="urn:microsoft.com/office/officeart/2018/2/layout/IconVerticalSolidList"/>
    <dgm:cxn modelId="{695D84F2-FFEF-402B-8BB8-8A36D3874A27}" srcId="{13E609CE-CFDA-4BDC-8061-BA002CD6B95A}" destId="{88673CFF-94D5-4FAD-8373-D728A1432F51}" srcOrd="1" destOrd="0" parTransId="{40178C85-FD61-475E-A7E8-30BC90397587}" sibTransId="{FB2A8CAD-2188-43D1-A83C-EFD0334E6FA7}"/>
    <dgm:cxn modelId="{92FFFFF3-B366-417A-B912-029F787AB9BE}" type="presOf" srcId="{88673CFF-94D5-4FAD-8373-D728A1432F51}" destId="{A3197E87-3CA5-4FF2-AF2F-5495A8A02BCC}" srcOrd="0" destOrd="0" presId="urn:microsoft.com/office/officeart/2018/2/layout/IconVerticalSolidList"/>
    <dgm:cxn modelId="{0FE26FFE-26D7-4489-B19A-022E77CE77E6}" type="presOf" srcId="{855ABE59-11BE-446D-A9A0-5585CB1AC6B4}" destId="{8A07B7E6-BAAB-44B7-A03D-C5E91F0B69C2}" srcOrd="0" destOrd="0" presId="urn:microsoft.com/office/officeart/2018/2/layout/IconVerticalSolidList"/>
    <dgm:cxn modelId="{64617BAC-BC19-49F3-8FD4-11BF7E725ED6}" type="presParOf" srcId="{F6CF4FD3-9B9C-4D2E-892A-A0AD188DE2D4}" destId="{6CFB8511-6F0F-4D21-BFDC-C0DCAFDF12CA}" srcOrd="0" destOrd="0" presId="urn:microsoft.com/office/officeart/2018/2/layout/IconVerticalSolidList"/>
    <dgm:cxn modelId="{A8641173-DA3C-4B7F-B60A-F562DD250558}" type="presParOf" srcId="{6CFB8511-6F0F-4D21-BFDC-C0DCAFDF12CA}" destId="{DCB08C0A-CC20-45EA-AD70-9704B2F1271E}" srcOrd="0" destOrd="0" presId="urn:microsoft.com/office/officeart/2018/2/layout/IconVerticalSolidList"/>
    <dgm:cxn modelId="{B19DDFF3-F3DF-418C-A129-F61BB5BBB1E7}" type="presParOf" srcId="{6CFB8511-6F0F-4D21-BFDC-C0DCAFDF12CA}" destId="{C501FC45-3E94-4C2A-986E-78B8D1507D5E}" srcOrd="1" destOrd="0" presId="urn:microsoft.com/office/officeart/2018/2/layout/IconVerticalSolidList"/>
    <dgm:cxn modelId="{EAF7D9BC-D1A2-4F62-8395-2C4F4BBAF043}" type="presParOf" srcId="{6CFB8511-6F0F-4D21-BFDC-C0DCAFDF12CA}" destId="{71554028-ACB2-468D-916D-3A96F5B42F4C}" srcOrd="2" destOrd="0" presId="urn:microsoft.com/office/officeart/2018/2/layout/IconVerticalSolidList"/>
    <dgm:cxn modelId="{68010587-4B8C-4210-9F4E-A1BFBB3ABBFE}" type="presParOf" srcId="{6CFB8511-6F0F-4D21-BFDC-C0DCAFDF12CA}" destId="{8A07B7E6-BAAB-44B7-A03D-C5E91F0B69C2}" srcOrd="3" destOrd="0" presId="urn:microsoft.com/office/officeart/2018/2/layout/IconVerticalSolidList"/>
    <dgm:cxn modelId="{74E85FBE-F6FA-4B9D-9905-44417EEE65D0}" type="presParOf" srcId="{F6CF4FD3-9B9C-4D2E-892A-A0AD188DE2D4}" destId="{5C72DD5A-462B-43F5-9180-EC4E91D614DD}" srcOrd="1" destOrd="0" presId="urn:microsoft.com/office/officeart/2018/2/layout/IconVerticalSolidList"/>
    <dgm:cxn modelId="{A0515823-74D3-4F7C-A50F-352F5DD41433}" type="presParOf" srcId="{F6CF4FD3-9B9C-4D2E-892A-A0AD188DE2D4}" destId="{730B0F4A-6CBF-411B-8342-87B5C760EAE1}" srcOrd="2" destOrd="0" presId="urn:microsoft.com/office/officeart/2018/2/layout/IconVerticalSolidList"/>
    <dgm:cxn modelId="{EE9B15D7-85DA-4D93-B51D-7BBE2ED0EE76}" type="presParOf" srcId="{730B0F4A-6CBF-411B-8342-87B5C760EAE1}" destId="{5D67DAFF-BE8E-43D3-A3EA-510CD1FC636F}" srcOrd="0" destOrd="0" presId="urn:microsoft.com/office/officeart/2018/2/layout/IconVerticalSolidList"/>
    <dgm:cxn modelId="{027B78DF-2766-49AD-84BF-7A619D90CC1C}" type="presParOf" srcId="{730B0F4A-6CBF-411B-8342-87B5C760EAE1}" destId="{03C983FD-64A3-4618-9BE5-FD99144E32F2}" srcOrd="1" destOrd="0" presId="urn:microsoft.com/office/officeart/2018/2/layout/IconVerticalSolidList"/>
    <dgm:cxn modelId="{D758F644-C255-49DA-B2E9-2EA748862E0F}" type="presParOf" srcId="{730B0F4A-6CBF-411B-8342-87B5C760EAE1}" destId="{153F1600-4413-4A5C-8FDF-24BD6CD79AB4}" srcOrd="2" destOrd="0" presId="urn:microsoft.com/office/officeart/2018/2/layout/IconVerticalSolidList"/>
    <dgm:cxn modelId="{6592059B-ECE9-486F-9AF9-4EBA6A06AD8F}" type="presParOf" srcId="{730B0F4A-6CBF-411B-8342-87B5C760EAE1}" destId="{A3197E87-3CA5-4FF2-AF2F-5495A8A02BCC}" srcOrd="3" destOrd="0" presId="urn:microsoft.com/office/officeart/2018/2/layout/IconVerticalSolidList"/>
    <dgm:cxn modelId="{C8CCCA57-9FD3-476F-A78B-CDEDB40C9968}" type="presParOf" srcId="{F6CF4FD3-9B9C-4D2E-892A-A0AD188DE2D4}" destId="{3CE993F3-B908-4ECB-9F03-392F706C288B}" srcOrd="3" destOrd="0" presId="urn:microsoft.com/office/officeart/2018/2/layout/IconVerticalSolidList"/>
    <dgm:cxn modelId="{5D1115F2-BCA3-4FD2-9F99-7895619C38B9}" type="presParOf" srcId="{F6CF4FD3-9B9C-4D2E-892A-A0AD188DE2D4}" destId="{FDD80DA6-58E8-40A1-8E58-A8A81B0708AB}" srcOrd="4" destOrd="0" presId="urn:microsoft.com/office/officeart/2018/2/layout/IconVerticalSolidList"/>
    <dgm:cxn modelId="{2A0E8FF3-28AF-4F4C-9385-701317D5785C}" type="presParOf" srcId="{FDD80DA6-58E8-40A1-8E58-A8A81B0708AB}" destId="{16511509-9A05-470F-9132-606CABE3492D}" srcOrd="0" destOrd="0" presId="urn:microsoft.com/office/officeart/2018/2/layout/IconVerticalSolidList"/>
    <dgm:cxn modelId="{C896FED2-1B67-4E09-BEE4-66593868B451}" type="presParOf" srcId="{FDD80DA6-58E8-40A1-8E58-A8A81B0708AB}" destId="{1C4921E3-63ED-4361-BB92-1CC722BCAE1F}" srcOrd="1" destOrd="0" presId="urn:microsoft.com/office/officeart/2018/2/layout/IconVerticalSolidList"/>
    <dgm:cxn modelId="{CD4FDCAB-6A64-4E65-A72F-EC6326C3A748}" type="presParOf" srcId="{FDD80DA6-58E8-40A1-8E58-A8A81B0708AB}" destId="{1DDBB28B-B78A-4543-86C9-FB62144F8ACC}" srcOrd="2" destOrd="0" presId="urn:microsoft.com/office/officeart/2018/2/layout/IconVerticalSolidList"/>
    <dgm:cxn modelId="{3BA13671-CA11-4310-9086-10F2E7680C43}" type="presParOf" srcId="{FDD80DA6-58E8-40A1-8E58-A8A81B0708AB}" destId="{54B74A92-7D87-44AE-8807-78FF6CFFA2AC}" srcOrd="3" destOrd="0" presId="urn:microsoft.com/office/officeart/2018/2/layout/IconVerticalSolidList"/>
    <dgm:cxn modelId="{90F1F4B3-4ADA-4E6C-9E16-5F5D74B01481}" type="presParOf" srcId="{F6CF4FD3-9B9C-4D2E-892A-A0AD188DE2D4}" destId="{0150CAA2-B67B-4567-8E6D-6D29413BDEEF}" srcOrd="5" destOrd="0" presId="urn:microsoft.com/office/officeart/2018/2/layout/IconVerticalSolidList"/>
    <dgm:cxn modelId="{DFEC104A-4CDD-4FEC-AA3C-8506EE4DD295}" type="presParOf" srcId="{F6CF4FD3-9B9C-4D2E-892A-A0AD188DE2D4}" destId="{778491BD-17C4-4F6C-8878-8A6D3B323C40}" srcOrd="6" destOrd="0" presId="urn:microsoft.com/office/officeart/2018/2/layout/IconVerticalSolidList"/>
    <dgm:cxn modelId="{714436F1-51A1-47CF-80D6-B0990BA225BB}" type="presParOf" srcId="{778491BD-17C4-4F6C-8878-8A6D3B323C40}" destId="{1E596DFF-96FC-479A-A557-7FFC56B84E3D}" srcOrd="0" destOrd="0" presId="urn:microsoft.com/office/officeart/2018/2/layout/IconVerticalSolidList"/>
    <dgm:cxn modelId="{8B6ECEA4-B339-45F8-8497-5C5C1E039159}" type="presParOf" srcId="{778491BD-17C4-4F6C-8878-8A6D3B323C40}" destId="{077F0389-F71C-4181-99EC-18B5818BDED3}" srcOrd="1" destOrd="0" presId="urn:microsoft.com/office/officeart/2018/2/layout/IconVerticalSolidList"/>
    <dgm:cxn modelId="{2F6D4831-EFC5-4B32-9E9D-420977FD778E}" type="presParOf" srcId="{778491BD-17C4-4F6C-8878-8A6D3B323C40}" destId="{C4D83879-B399-4134-A08C-51F21DCF52E2}" srcOrd="2" destOrd="0" presId="urn:microsoft.com/office/officeart/2018/2/layout/IconVerticalSolidList"/>
    <dgm:cxn modelId="{0128B0A0-644D-4305-A35B-071EB0F0B173}" type="presParOf" srcId="{778491BD-17C4-4F6C-8878-8A6D3B323C40}" destId="{46643597-3258-4278-8F93-5503E32D3AA9}" srcOrd="3" destOrd="0" presId="urn:microsoft.com/office/officeart/2018/2/layout/IconVerticalSolidList"/>
    <dgm:cxn modelId="{3A3E6474-A0B6-48E8-9F2C-65AFA1A0A668}" type="presParOf" srcId="{F6CF4FD3-9B9C-4D2E-892A-A0AD188DE2D4}" destId="{8EB020EC-82EC-41E4-B6E9-B4C0CBB5EC90}" srcOrd="7" destOrd="0" presId="urn:microsoft.com/office/officeart/2018/2/layout/IconVerticalSolidList"/>
    <dgm:cxn modelId="{A4C41A6F-7107-4F9A-93C2-42FF87ECD055}" type="presParOf" srcId="{F6CF4FD3-9B9C-4D2E-892A-A0AD188DE2D4}" destId="{D01AE4A9-C49C-4D95-83B0-F41C7A1B3097}" srcOrd="8" destOrd="0" presId="urn:microsoft.com/office/officeart/2018/2/layout/IconVerticalSolidList"/>
    <dgm:cxn modelId="{70C1650E-7CAD-4341-B681-23A56E8F7A08}" type="presParOf" srcId="{D01AE4A9-C49C-4D95-83B0-F41C7A1B3097}" destId="{2C022FDB-C885-4ADC-BA18-4934B77E9B47}" srcOrd="0" destOrd="0" presId="urn:microsoft.com/office/officeart/2018/2/layout/IconVerticalSolidList"/>
    <dgm:cxn modelId="{CEA6C331-68AF-4C5A-B7A5-1DE4B9DA08B8}" type="presParOf" srcId="{D01AE4A9-C49C-4D95-83B0-F41C7A1B3097}" destId="{AD5B3AF2-D81F-40F1-9D14-5768EB2B14B7}" srcOrd="1" destOrd="0" presId="urn:microsoft.com/office/officeart/2018/2/layout/IconVerticalSolidList"/>
    <dgm:cxn modelId="{7CE29F8E-937F-42ED-BF3C-54A017E1DC73}" type="presParOf" srcId="{D01AE4A9-C49C-4D95-83B0-F41C7A1B3097}" destId="{40908BA5-5A03-4023-BC72-A1F21C10C69C}" srcOrd="2" destOrd="0" presId="urn:microsoft.com/office/officeart/2018/2/layout/IconVerticalSolidList"/>
    <dgm:cxn modelId="{7ACE9652-2AC3-41E5-AFF1-3DF911542B92}" type="presParOf" srcId="{D01AE4A9-C49C-4D95-83B0-F41C7A1B3097}" destId="{2E9D5AAB-C643-4E82-BC72-D766D4807814}" srcOrd="3" destOrd="0" presId="urn:microsoft.com/office/officeart/2018/2/layout/IconVerticalSolidList"/>
    <dgm:cxn modelId="{6EE95FC8-E05B-43C6-ACE1-DBC01377F522}" type="presParOf" srcId="{F6CF4FD3-9B9C-4D2E-892A-A0AD188DE2D4}" destId="{4BF5A9FD-004D-4353-AC37-7A551E454255}" srcOrd="9" destOrd="0" presId="urn:microsoft.com/office/officeart/2018/2/layout/IconVerticalSolidList"/>
    <dgm:cxn modelId="{5AA80A69-D37D-4C85-8176-B2E66AAF6F96}" type="presParOf" srcId="{F6CF4FD3-9B9C-4D2E-892A-A0AD188DE2D4}" destId="{932406CD-1EBE-4F44-B0EA-C3FEA3D27D69}" srcOrd="10" destOrd="0" presId="urn:microsoft.com/office/officeart/2018/2/layout/IconVerticalSolidList"/>
    <dgm:cxn modelId="{974F0E51-4C00-444B-9414-515D96246CA9}" type="presParOf" srcId="{932406CD-1EBE-4F44-B0EA-C3FEA3D27D69}" destId="{64F76639-BC64-4A04-B21F-CA503735F2E5}" srcOrd="0" destOrd="0" presId="urn:microsoft.com/office/officeart/2018/2/layout/IconVerticalSolidList"/>
    <dgm:cxn modelId="{403E6602-48F0-4201-AAA2-08B490FC1A56}" type="presParOf" srcId="{932406CD-1EBE-4F44-B0EA-C3FEA3D27D69}" destId="{9C591C7A-476A-4C22-BED3-D1FBA1986A20}" srcOrd="1" destOrd="0" presId="urn:microsoft.com/office/officeart/2018/2/layout/IconVerticalSolidList"/>
    <dgm:cxn modelId="{0DEEF7E3-EB49-44B0-8BDF-4E7739BC5225}" type="presParOf" srcId="{932406CD-1EBE-4F44-B0EA-C3FEA3D27D69}" destId="{A3083C92-949D-48AD-B48A-E11660040AB1}" srcOrd="2" destOrd="0" presId="urn:microsoft.com/office/officeart/2018/2/layout/IconVerticalSolidList"/>
    <dgm:cxn modelId="{9BA258F3-F1EA-46D1-97DD-64CC014A56CA}" type="presParOf" srcId="{932406CD-1EBE-4F44-B0EA-C3FEA3D27D69}" destId="{FB79D3D6-7D4F-4980-8BE6-932298CE9E67}" srcOrd="3" destOrd="0" presId="urn:microsoft.com/office/officeart/2018/2/layout/IconVerticalSolidList"/>
    <dgm:cxn modelId="{BADE3211-0D8C-4707-BEB2-C2AC19CBC777}" type="presParOf" srcId="{F6CF4FD3-9B9C-4D2E-892A-A0AD188DE2D4}" destId="{D62FB63F-9A3E-40FF-8624-8EC2BA1C9F48}" srcOrd="11" destOrd="0" presId="urn:microsoft.com/office/officeart/2018/2/layout/IconVerticalSolidList"/>
    <dgm:cxn modelId="{EE30CC76-9855-4CB6-9ACE-CB89B011EDF1}" type="presParOf" srcId="{F6CF4FD3-9B9C-4D2E-892A-A0AD188DE2D4}" destId="{EFD0A1EA-6E4F-4A3A-8DE6-5DCE09C190AC}" srcOrd="12" destOrd="0" presId="urn:microsoft.com/office/officeart/2018/2/layout/IconVerticalSolidList"/>
    <dgm:cxn modelId="{920A0BD4-F2A3-4C27-8B28-EC3317A10152}" type="presParOf" srcId="{EFD0A1EA-6E4F-4A3A-8DE6-5DCE09C190AC}" destId="{A5084CD5-1DBE-4ED1-B5D8-A90FA1024A6F}" srcOrd="0" destOrd="0" presId="urn:microsoft.com/office/officeart/2018/2/layout/IconVerticalSolidList"/>
    <dgm:cxn modelId="{5FB3D770-1379-491D-8B72-4D5D04A39687}" type="presParOf" srcId="{EFD0A1EA-6E4F-4A3A-8DE6-5DCE09C190AC}" destId="{5870ED4E-4B5C-4C92-95FF-CCFDBF00AC03}" srcOrd="1" destOrd="0" presId="urn:microsoft.com/office/officeart/2018/2/layout/IconVerticalSolidList"/>
    <dgm:cxn modelId="{A2104C14-3838-4E89-A098-2836C3EDD06E}" type="presParOf" srcId="{EFD0A1EA-6E4F-4A3A-8DE6-5DCE09C190AC}" destId="{D744AD7F-4A94-4047-8DDA-6B851FA04834}" srcOrd="2" destOrd="0" presId="urn:microsoft.com/office/officeart/2018/2/layout/IconVerticalSolidList"/>
    <dgm:cxn modelId="{A54F4635-B25B-4B36-B5A4-D7B707EF4F2A}" type="presParOf" srcId="{EFD0A1EA-6E4F-4A3A-8DE6-5DCE09C190AC}" destId="{418528DF-A508-46AB-A295-CDE1E6F2EAB5}" srcOrd="3" destOrd="0" presId="urn:microsoft.com/office/officeart/2018/2/layout/IconVerticalSolidList"/>
    <dgm:cxn modelId="{2C98D75B-32FF-4AFD-809C-8B538F8531F6}" type="presParOf" srcId="{F6CF4FD3-9B9C-4D2E-892A-A0AD188DE2D4}" destId="{9FC4526D-8E0D-45F4-BC31-A763E468BF8C}" srcOrd="13" destOrd="0" presId="urn:microsoft.com/office/officeart/2018/2/layout/IconVerticalSolidList"/>
    <dgm:cxn modelId="{F0014B6A-9817-41DC-BE2E-CB3491ADE44B}" type="presParOf" srcId="{F6CF4FD3-9B9C-4D2E-892A-A0AD188DE2D4}" destId="{BD07E4E6-E162-4F29-8F73-BB30712835B9}" srcOrd="14" destOrd="0" presId="urn:microsoft.com/office/officeart/2018/2/layout/IconVerticalSolidList"/>
    <dgm:cxn modelId="{464BF88A-6036-4668-A61C-793075393ACD}" type="presParOf" srcId="{BD07E4E6-E162-4F29-8F73-BB30712835B9}" destId="{5ACC832D-486D-4638-AABD-B6AC09176F72}" srcOrd="0" destOrd="0" presId="urn:microsoft.com/office/officeart/2018/2/layout/IconVerticalSolidList"/>
    <dgm:cxn modelId="{D04E0616-3BF7-4120-BA65-4D317AA3EA2F}" type="presParOf" srcId="{BD07E4E6-E162-4F29-8F73-BB30712835B9}" destId="{17C55199-A261-4E8A-81DD-1811CDF649D0}" srcOrd="1" destOrd="0" presId="urn:microsoft.com/office/officeart/2018/2/layout/IconVerticalSolidList"/>
    <dgm:cxn modelId="{8C2E14B8-EF4A-40FD-A557-31C4F00D11E1}" type="presParOf" srcId="{BD07E4E6-E162-4F29-8F73-BB30712835B9}" destId="{22EFEE0F-5440-413F-8FFB-15C9D4AE48F7}" srcOrd="2" destOrd="0" presId="urn:microsoft.com/office/officeart/2018/2/layout/IconVerticalSolidList"/>
    <dgm:cxn modelId="{0F437DA6-8E87-426C-9BB7-12E6F800519D}" type="presParOf" srcId="{BD07E4E6-E162-4F29-8F73-BB30712835B9}" destId="{2103DF64-C66F-473F-96AC-DA40C9CC126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126B1-C1D6-4425-A62F-E43641753E2F}">
      <dsp:nvSpPr>
        <dsp:cNvPr id="0" name=""/>
        <dsp:cNvSpPr/>
      </dsp:nvSpPr>
      <dsp:spPr>
        <a:xfrm>
          <a:off x="2498759" y="1713590"/>
          <a:ext cx="1941544" cy="184845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Nutmeg Headline" panose="00000500000000000000" pitchFamily="50" charset="0"/>
              <a:cs typeface="Arial"/>
            </a:rPr>
            <a:t>Article 5</a:t>
          </a:r>
        </a:p>
      </dsp:txBody>
      <dsp:txXfrm>
        <a:off x="2783092" y="1984290"/>
        <a:ext cx="1372878" cy="1307053"/>
      </dsp:txXfrm>
    </dsp:sp>
    <dsp:sp modelId="{4CEFB03D-C9D8-4407-997A-4CDB6A3A227D}">
      <dsp:nvSpPr>
        <dsp:cNvPr id="0" name=""/>
        <dsp:cNvSpPr/>
      </dsp:nvSpPr>
      <dsp:spPr>
        <a:xfrm rot="16200000">
          <a:off x="3348915" y="1574137"/>
          <a:ext cx="241233" cy="37672"/>
        </a:xfrm>
        <a:custGeom>
          <a:avLst/>
          <a:gdLst/>
          <a:ahLst/>
          <a:cxnLst/>
          <a:rect l="0" t="0" r="0" b="0"/>
          <a:pathLst>
            <a:path>
              <a:moveTo>
                <a:pt x="0" y="18836"/>
              </a:moveTo>
              <a:lnTo>
                <a:pt x="241233"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3463501" y="1586942"/>
        <a:ext cx="12061" cy="12061"/>
      </dsp:txXfrm>
    </dsp:sp>
    <dsp:sp modelId="{84296D0A-0765-462F-AD9C-EF4A94AF62B6}">
      <dsp:nvSpPr>
        <dsp:cNvPr id="0" name=""/>
        <dsp:cNvSpPr/>
      </dsp:nvSpPr>
      <dsp:spPr>
        <a:xfrm>
          <a:off x="2743395" y="20082"/>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bg1"/>
              </a:solidFill>
              <a:latin typeface="Nutmeg Headline" panose="00000500000000000000" pitchFamily="50" charset="0"/>
              <a:cs typeface="Arial"/>
            </a:rPr>
            <a:t>Lawfully </a:t>
          </a:r>
          <a:r>
            <a:rPr lang="en-GB" sz="1200" kern="1200" dirty="0">
              <a:solidFill>
                <a:schemeClr val="bg1"/>
              </a:solidFill>
              <a:latin typeface="Nutmeg Headline" panose="00000500000000000000" pitchFamily="50" charset="0"/>
              <a:cs typeface="Arial"/>
            </a:rPr>
            <a:t>processes, fairly in a transparent manner</a:t>
          </a:r>
        </a:p>
      </dsp:txBody>
      <dsp:txXfrm>
        <a:off x="2956075" y="232762"/>
        <a:ext cx="1026913" cy="1026913"/>
      </dsp:txXfrm>
    </dsp:sp>
    <dsp:sp modelId="{CEABB38C-0093-4937-A296-977DBF006173}">
      <dsp:nvSpPr>
        <dsp:cNvPr id="0" name=""/>
        <dsp:cNvSpPr/>
      </dsp:nvSpPr>
      <dsp:spPr>
        <a:xfrm rot="19800000">
          <a:off x="4285734" y="2087995"/>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4384050" y="2101657"/>
        <a:ext cx="10349" cy="10349"/>
      </dsp:txXfrm>
    </dsp:sp>
    <dsp:sp modelId="{13F763E1-C44A-4FDB-9993-DF01DB89C3B5}">
      <dsp:nvSpPr>
        <dsp:cNvPr id="0" name=""/>
        <dsp:cNvSpPr/>
      </dsp:nvSpPr>
      <dsp:spPr>
        <a:xfrm>
          <a:off x="4381566" y="965881"/>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bg1"/>
              </a:solidFill>
              <a:latin typeface="Nutmeg Headline" panose="00000500000000000000" pitchFamily="50" charset="0"/>
              <a:cs typeface="Arial"/>
            </a:rPr>
            <a:t>Spcified</a:t>
          </a:r>
          <a:r>
            <a:rPr lang="en-GB" sz="1200" kern="1200" dirty="0">
              <a:solidFill>
                <a:schemeClr val="bg1"/>
              </a:solidFill>
              <a:latin typeface="Nutmeg Headline" panose="00000500000000000000" pitchFamily="50" charset="0"/>
              <a:cs typeface="Arial"/>
            </a:rPr>
            <a:t>, explicit and legitimate purposes</a:t>
          </a:r>
        </a:p>
      </dsp:txBody>
      <dsp:txXfrm>
        <a:off x="4594246" y="1178561"/>
        <a:ext cx="1026913" cy="1026913"/>
      </dsp:txXfrm>
    </dsp:sp>
    <dsp:sp modelId="{969459C5-C43B-4056-925F-12C89F093AF6}">
      <dsp:nvSpPr>
        <dsp:cNvPr id="0" name=""/>
        <dsp:cNvSpPr/>
      </dsp:nvSpPr>
      <dsp:spPr>
        <a:xfrm rot="1800000">
          <a:off x="4285734" y="3149966"/>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4384050" y="3163627"/>
        <a:ext cx="10349" cy="10349"/>
      </dsp:txXfrm>
    </dsp:sp>
    <dsp:sp modelId="{28086B67-A7B2-4F48-B0BF-B4E04A832A85}">
      <dsp:nvSpPr>
        <dsp:cNvPr id="0" name=""/>
        <dsp:cNvSpPr/>
      </dsp:nvSpPr>
      <dsp:spPr>
        <a:xfrm>
          <a:off x="4381566" y="2857478"/>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latin typeface="Nutmeg Headline" panose="00000500000000000000" pitchFamily="50" charset="0"/>
              <a:cs typeface="Arial"/>
            </a:rPr>
            <a:t>Adequate, relevant and limited</a:t>
          </a:r>
        </a:p>
      </dsp:txBody>
      <dsp:txXfrm>
        <a:off x="4594246" y="3070158"/>
        <a:ext cx="1026913" cy="1026913"/>
      </dsp:txXfrm>
    </dsp:sp>
    <dsp:sp modelId="{C179A3F1-7109-4197-AD24-B62EBEBC1219}">
      <dsp:nvSpPr>
        <dsp:cNvPr id="0" name=""/>
        <dsp:cNvSpPr/>
      </dsp:nvSpPr>
      <dsp:spPr>
        <a:xfrm rot="5400000">
          <a:off x="3348915" y="3663824"/>
          <a:ext cx="241233" cy="37672"/>
        </a:xfrm>
        <a:custGeom>
          <a:avLst/>
          <a:gdLst/>
          <a:ahLst/>
          <a:cxnLst/>
          <a:rect l="0" t="0" r="0" b="0"/>
          <a:pathLst>
            <a:path>
              <a:moveTo>
                <a:pt x="0" y="18836"/>
              </a:moveTo>
              <a:lnTo>
                <a:pt x="241233"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3463501" y="3676629"/>
        <a:ext cx="12061" cy="12061"/>
      </dsp:txXfrm>
    </dsp:sp>
    <dsp:sp modelId="{206842B6-A59E-467D-866E-E43D45E374B7}">
      <dsp:nvSpPr>
        <dsp:cNvPr id="0" name=""/>
        <dsp:cNvSpPr/>
      </dsp:nvSpPr>
      <dsp:spPr>
        <a:xfrm>
          <a:off x="2743395" y="3803277"/>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latin typeface="Nutmeg Headline" panose="00000500000000000000" pitchFamily="50" charset="0"/>
              <a:cs typeface="Arial"/>
            </a:rPr>
            <a:t>Accurate </a:t>
          </a:r>
        </a:p>
      </dsp:txBody>
      <dsp:txXfrm>
        <a:off x="2956075" y="4015957"/>
        <a:ext cx="1026913" cy="1026913"/>
      </dsp:txXfrm>
    </dsp:sp>
    <dsp:sp modelId="{B54D9ADA-06D2-4B97-8065-7D16E67B9073}">
      <dsp:nvSpPr>
        <dsp:cNvPr id="0" name=""/>
        <dsp:cNvSpPr/>
      </dsp:nvSpPr>
      <dsp:spPr>
        <a:xfrm rot="9000000">
          <a:off x="2446348" y="3149966"/>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rot="10800000">
        <a:off x="2544664" y="3163627"/>
        <a:ext cx="10349" cy="10349"/>
      </dsp:txXfrm>
    </dsp:sp>
    <dsp:sp modelId="{97BE27A8-0FB8-46EE-BDB3-7FEE7ECA1F6A}">
      <dsp:nvSpPr>
        <dsp:cNvPr id="0" name=""/>
        <dsp:cNvSpPr/>
      </dsp:nvSpPr>
      <dsp:spPr>
        <a:xfrm>
          <a:off x="1105223" y="2857478"/>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latin typeface="Nutmeg Headline" panose="00000500000000000000" pitchFamily="50" charset="0"/>
              <a:cs typeface="Arial"/>
            </a:rPr>
            <a:t>Kept in a form which permits identification no longer than necessary</a:t>
          </a:r>
        </a:p>
      </dsp:txBody>
      <dsp:txXfrm>
        <a:off x="1317903" y="3070158"/>
        <a:ext cx="1026913" cy="1026913"/>
      </dsp:txXfrm>
    </dsp:sp>
    <dsp:sp modelId="{5B2ACE07-B8B3-4F26-8E3B-23FD38DAC73B}">
      <dsp:nvSpPr>
        <dsp:cNvPr id="0" name=""/>
        <dsp:cNvSpPr/>
      </dsp:nvSpPr>
      <dsp:spPr>
        <a:xfrm rot="12539862">
          <a:off x="2423629" y="2100468"/>
          <a:ext cx="220784" cy="37672"/>
        </a:xfrm>
        <a:custGeom>
          <a:avLst/>
          <a:gdLst/>
          <a:ahLst/>
          <a:cxnLst/>
          <a:rect l="0" t="0" r="0" b="0"/>
          <a:pathLst>
            <a:path>
              <a:moveTo>
                <a:pt x="0" y="18836"/>
              </a:moveTo>
              <a:lnTo>
                <a:pt x="220784"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rot="10800000">
        <a:off x="2528501" y="2113784"/>
        <a:ext cx="11039" cy="11039"/>
      </dsp:txXfrm>
    </dsp:sp>
    <dsp:sp modelId="{D0275607-6AB0-44A4-818E-51ACCCBAAE06}">
      <dsp:nvSpPr>
        <dsp:cNvPr id="0" name=""/>
        <dsp:cNvSpPr/>
      </dsp:nvSpPr>
      <dsp:spPr>
        <a:xfrm>
          <a:off x="1076223" y="987639"/>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latin typeface="Nutmeg Headline" panose="00000500000000000000" pitchFamily="50" charset="0"/>
              <a:cs typeface="Arial"/>
            </a:rPr>
            <a:t>Ensure appropriate security</a:t>
          </a:r>
        </a:p>
      </dsp:txBody>
      <dsp:txXfrm>
        <a:off x="1288903" y="1200319"/>
        <a:ext cx="1026913" cy="1026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8BD47-BF05-4CCA-8EBC-C993B6E69A22}">
      <dsp:nvSpPr>
        <dsp:cNvPr id="0" name=""/>
        <dsp:cNvSpPr/>
      </dsp:nvSpPr>
      <dsp:spPr>
        <a:xfrm rot="1770423">
          <a:off x="3982828" y="3215279"/>
          <a:ext cx="892211" cy="50449"/>
        </a:xfrm>
        <a:custGeom>
          <a:avLst/>
          <a:gdLst/>
          <a:ahLst/>
          <a:cxnLst/>
          <a:rect l="0" t="0" r="0" b="0"/>
          <a:pathLst>
            <a:path>
              <a:moveTo>
                <a:pt x="0" y="25224"/>
              </a:moveTo>
              <a:lnTo>
                <a:pt x="892211" y="2522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1D35B6-8137-431C-84E5-9C5F2E528B1D}">
      <dsp:nvSpPr>
        <dsp:cNvPr id="0" name=""/>
        <dsp:cNvSpPr/>
      </dsp:nvSpPr>
      <dsp:spPr>
        <a:xfrm rot="19829577">
          <a:off x="3982828" y="1564493"/>
          <a:ext cx="892211" cy="50449"/>
        </a:xfrm>
        <a:custGeom>
          <a:avLst/>
          <a:gdLst/>
          <a:ahLst/>
          <a:cxnLst/>
          <a:rect l="0" t="0" r="0" b="0"/>
          <a:pathLst>
            <a:path>
              <a:moveTo>
                <a:pt x="0" y="25224"/>
              </a:moveTo>
              <a:lnTo>
                <a:pt x="892211" y="2522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8A6F8-416E-4473-AAF4-4F0F66A4F6FA}">
      <dsp:nvSpPr>
        <dsp:cNvPr id="0" name=""/>
        <dsp:cNvSpPr/>
      </dsp:nvSpPr>
      <dsp:spPr>
        <a:xfrm>
          <a:off x="1441600" y="886234"/>
          <a:ext cx="3057753" cy="305775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728F6-21AF-4A72-A923-CC65642561CF}">
      <dsp:nvSpPr>
        <dsp:cNvPr id="0" name=""/>
        <dsp:cNvSpPr/>
      </dsp:nvSpPr>
      <dsp:spPr>
        <a:xfrm>
          <a:off x="4698197" y="860"/>
          <a:ext cx="1834651" cy="1834651"/>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Nutmeg Light" panose="00000300000000000000" pitchFamily="50" charset="0"/>
              <a:cs typeface="Arial"/>
            </a:rPr>
            <a:t>Controller</a:t>
          </a:r>
        </a:p>
      </dsp:txBody>
      <dsp:txXfrm>
        <a:off x="4966875" y="269538"/>
        <a:ext cx="1297295" cy="1297295"/>
      </dsp:txXfrm>
    </dsp:sp>
    <dsp:sp modelId="{7A57ADB4-82B6-4067-A955-B2006C9CFE9E}">
      <dsp:nvSpPr>
        <dsp:cNvPr id="0" name=""/>
        <dsp:cNvSpPr/>
      </dsp:nvSpPr>
      <dsp:spPr>
        <a:xfrm>
          <a:off x="6716314" y="860"/>
          <a:ext cx="2751977" cy="1834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a:latin typeface="Nutmeg Light" panose="00000300000000000000" pitchFamily="50" charset="0"/>
              <a:cs typeface="Arial"/>
            </a:rPr>
            <a:t>Maintain records of personal data and processing activities</a:t>
          </a:r>
        </a:p>
        <a:p>
          <a:pPr marL="228600" lvl="1" indent="-228600" algn="l" defTabSz="1111250">
            <a:lnSpc>
              <a:spcPct val="90000"/>
            </a:lnSpc>
            <a:spcBef>
              <a:spcPct val="0"/>
            </a:spcBef>
            <a:spcAft>
              <a:spcPct val="15000"/>
            </a:spcAft>
            <a:buChar char="•"/>
          </a:pPr>
          <a:r>
            <a:rPr lang="en-GB" sz="2500" kern="1200" dirty="0">
              <a:latin typeface="Nutmeg Light" panose="00000300000000000000" pitchFamily="50" charset="0"/>
              <a:cs typeface="Arial"/>
            </a:rPr>
            <a:t>Legal liability</a:t>
          </a:r>
        </a:p>
      </dsp:txBody>
      <dsp:txXfrm>
        <a:off x="6716314" y="860"/>
        <a:ext cx="2751977" cy="1834651"/>
      </dsp:txXfrm>
    </dsp:sp>
    <dsp:sp modelId="{28E44361-D13C-447C-A3AA-1BB5E8BCB91D}">
      <dsp:nvSpPr>
        <dsp:cNvPr id="0" name=""/>
        <dsp:cNvSpPr/>
      </dsp:nvSpPr>
      <dsp:spPr>
        <a:xfrm>
          <a:off x="4698197" y="2994709"/>
          <a:ext cx="1834651" cy="1834651"/>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Nutmeg Light" panose="00000300000000000000" pitchFamily="50" charset="0"/>
              <a:cs typeface="Arial"/>
            </a:rPr>
            <a:t>Processor</a:t>
          </a:r>
        </a:p>
      </dsp:txBody>
      <dsp:txXfrm>
        <a:off x="4966875" y="3263387"/>
        <a:ext cx="1297295" cy="1297295"/>
      </dsp:txXfrm>
    </dsp:sp>
    <dsp:sp modelId="{B7C10094-72C0-4E0C-9587-BA121FC63A85}">
      <dsp:nvSpPr>
        <dsp:cNvPr id="0" name=""/>
        <dsp:cNvSpPr/>
      </dsp:nvSpPr>
      <dsp:spPr>
        <a:xfrm>
          <a:off x="6716314" y="2994709"/>
          <a:ext cx="2751977" cy="1834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111250">
            <a:lnSpc>
              <a:spcPct val="90000"/>
            </a:lnSpc>
            <a:spcBef>
              <a:spcPct val="0"/>
            </a:spcBef>
            <a:spcAft>
              <a:spcPct val="15000"/>
            </a:spcAft>
            <a:buChar char="•"/>
          </a:pPr>
          <a:r>
            <a:rPr lang="en-GB" sz="2500" kern="1200" dirty="0">
              <a:latin typeface="Nutmeg Light" panose="00000300000000000000" pitchFamily="50" charset="0"/>
              <a:cs typeface="Arial"/>
            </a:rPr>
            <a:t>Processes data on behalf of a controller</a:t>
          </a:r>
        </a:p>
        <a:p>
          <a:pPr marL="228600" lvl="1" indent="-228600" algn="l" defTabSz="1111250">
            <a:lnSpc>
              <a:spcPct val="90000"/>
            </a:lnSpc>
            <a:spcBef>
              <a:spcPct val="0"/>
            </a:spcBef>
            <a:spcAft>
              <a:spcPct val="15000"/>
            </a:spcAft>
            <a:buChar char="•"/>
          </a:pPr>
          <a:r>
            <a:rPr lang="en-GB" sz="2500" kern="1200" dirty="0">
              <a:latin typeface="Nutmeg Light" panose="00000300000000000000" pitchFamily="50" charset="0"/>
              <a:cs typeface="Arial"/>
            </a:rPr>
            <a:t>Legal liability</a:t>
          </a:r>
        </a:p>
      </dsp:txBody>
      <dsp:txXfrm>
        <a:off x="6716314" y="2994709"/>
        <a:ext cx="2751977" cy="1834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E7BDD-C942-4776-AA38-09BBE0E49626}">
      <dsp:nvSpPr>
        <dsp:cNvPr id="0" name=""/>
        <dsp:cNvSpPr/>
      </dsp:nvSpPr>
      <dsp:spPr>
        <a:xfrm>
          <a:off x="3619582" y="2042515"/>
          <a:ext cx="1567375" cy="1567375"/>
        </a:xfrm>
        <a:prstGeom prst="ellipse">
          <a:avLst/>
        </a:prstGeom>
        <a:solidFill>
          <a:srgbClr val="626FE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Risks</a:t>
          </a:r>
        </a:p>
      </dsp:txBody>
      <dsp:txXfrm>
        <a:off x="3849119" y="2272052"/>
        <a:ext cx="1108301" cy="1108301"/>
      </dsp:txXfrm>
    </dsp:sp>
    <dsp:sp modelId="{885FCA09-EAF3-4D3A-A61F-E966861DC2DB}">
      <dsp:nvSpPr>
        <dsp:cNvPr id="0" name=""/>
        <dsp:cNvSpPr/>
      </dsp:nvSpPr>
      <dsp:spPr>
        <a:xfrm rot="16200000">
          <a:off x="4167205" y="1790432"/>
          <a:ext cx="472129" cy="32036"/>
        </a:xfrm>
        <a:custGeom>
          <a:avLst/>
          <a:gdLst/>
          <a:ahLst/>
          <a:cxnLst/>
          <a:rect l="0" t="0" r="0" b="0"/>
          <a:pathLst>
            <a:path>
              <a:moveTo>
                <a:pt x="0" y="15369"/>
              </a:moveTo>
              <a:lnTo>
                <a:pt x="410870" y="15369"/>
              </a:lnTo>
            </a:path>
          </a:pathLst>
        </a:custGeom>
        <a:noFill/>
        <a:ln w="12700" cap="flat" cmpd="sng" algn="ctr">
          <a:solidFill>
            <a:srgbClr val="4C4C4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391467" y="1818253"/>
        <a:ext cx="0" cy="0"/>
      </dsp:txXfrm>
    </dsp:sp>
    <dsp:sp modelId="{7F4A5E61-DB18-4B30-8670-5FE301C4BFFD}">
      <dsp:nvSpPr>
        <dsp:cNvPr id="0" name=""/>
        <dsp:cNvSpPr/>
      </dsp:nvSpPr>
      <dsp:spPr>
        <a:xfrm>
          <a:off x="3619582" y="3010"/>
          <a:ext cx="1567375" cy="1567375"/>
        </a:xfrm>
        <a:prstGeom prst="ellipse">
          <a:avLst/>
        </a:prstGeom>
        <a:solidFill>
          <a:srgbClr val="05C3DE"/>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Internal / HR</a:t>
          </a:r>
        </a:p>
      </dsp:txBody>
      <dsp:txXfrm>
        <a:off x="3849119" y="232547"/>
        <a:ext cx="1108301" cy="1108301"/>
      </dsp:txXfrm>
    </dsp:sp>
    <dsp:sp modelId="{93722D44-D671-47A5-9BC8-2989D4324413}">
      <dsp:nvSpPr>
        <dsp:cNvPr id="0" name=""/>
        <dsp:cNvSpPr/>
      </dsp:nvSpPr>
      <dsp:spPr>
        <a:xfrm rot="19800000">
          <a:off x="5050337" y="2300308"/>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5270278" y="2312006"/>
        <a:ext cx="0" cy="0"/>
      </dsp:txXfrm>
    </dsp:sp>
    <dsp:sp modelId="{7A81831A-F93C-41D1-B00D-66D9EA61E3FB}">
      <dsp:nvSpPr>
        <dsp:cNvPr id="0" name=""/>
        <dsp:cNvSpPr/>
      </dsp:nvSpPr>
      <dsp:spPr>
        <a:xfrm>
          <a:off x="5385845" y="1022763"/>
          <a:ext cx="1567375" cy="1567375"/>
        </a:xfrm>
        <a:prstGeom prst="ellipse">
          <a:avLst/>
        </a:prstGeom>
        <a:solidFill>
          <a:srgbClr val="47D7A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Financial</a:t>
          </a:r>
        </a:p>
      </dsp:txBody>
      <dsp:txXfrm>
        <a:off x="5615382" y="1252300"/>
        <a:ext cx="1108301" cy="1108301"/>
      </dsp:txXfrm>
    </dsp:sp>
    <dsp:sp modelId="{A456CA7E-4C35-4C72-9D71-4FD7197C27FA}">
      <dsp:nvSpPr>
        <dsp:cNvPr id="0" name=""/>
        <dsp:cNvSpPr/>
      </dsp:nvSpPr>
      <dsp:spPr>
        <a:xfrm rot="1800000">
          <a:off x="5050337" y="3320061"/>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5282081" y="3319955"/>
        <a:ext cx="0" cy="0"/>
      </dsp:txXfrm>
    </dsp:sp>
    <dsp:sp modelId="{A2BB98C8-8C26-43AC-ACCA-957A740ED0A3}">
      <dsp:nvSpPr>
        <dsp:cNvPr id="0" name=""/>
        <dsp:cNvSpPr/>
      </dsp:nvSpPr>
      <dsp:spPr>
        <a:xfrm>
          <a:off x="5385845" y="3062267"/>
          <a:ext cx="1567375" cy="1567375"/>
        </a:xfrm>
        <a:prstGeom prst="ellipse">
          <a:avLst/>
        </a:prstGeom>
        <a:solidFill>
          <a:srgbClr val="FF58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Sales and Marketing</a:t>
          </a:r>
        </a:p>
      </dsp:txBody>
      <dsp:txXfrm>
        <a:off x="5615382" y="3291804"/>
        <a:ext cx="1108301" cy="1108301"/>
      </dsp:txXfrm>
    </dsp:sp>
    <dsp:sp modelId="{A014B2E9-17D4-4C9A-AE9C-EF4B6C2B3400}">
      <dsp:nvSpPr>
        <dsp:cNvPr id="0" name=""/>
        <dsp:cNvSpPr/>
      </dsp:nvSpPr>
      <dsp:spPr>
        <a:xfrm rot="5400000">
          <a:off x="4167205" y="3829937"/>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415073" y="3834152"/>
        <a:ext cx="0" cy="0"/>
      </dsp:txXfrm>
    </dsp:sp>
    <dsp:sp modelId="{93163367-BCF8-47F6-AEA6-034156EEEC7D}">
      <dsp:nvSpPr>
        <dsp:cNvPr id="0" name=""/>
        <dsp:cNvSpPr/>
      </dsp:nvSpPr>
      <dsp:spPr>
        <a:xfrm>
          <a:off x="3619582" y="4082020"/>
          <a:ext cx="1567375" cy="1567375"/>
        </a:xfrm>
        <a:prstGeom prst="ellipse">
          <a:avLst/>
        </a:prstGeom>
        <a:solidFill>
          <a:srgbClr val="05C3D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IT </a:t>
          </a:r>
        </a:p>
      </dsp:txBody>
      <dsp:txXfrm>
        <a:off x="3849119" y="4311557"/>
        <a:ext cx="1108301" cy="1108301"/>
      </dsp:txXfrm>
    </dsp:sp>
    <dsp:sp modelId="{C7D730E1-E19D-48C8-AFBF-E9C2935CD968}">
      <dsp:nvSpPr>
        <dsp:cNvPr id="0" name=""/>
        <dsp:cNvSpPr/>
      </dsp:nvSpPr>
      <dsp:spPr>
        <a:xfrm rot="9000000">
          <a:off x="3284074" y="3320061"/>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536261" y="3340398"/>
        <a:ext cx="0" cy="0"/>
      </dsp:txXfrm>
    </dsp:sp>
    <dsp:sp modelId="{9186B253-8AE8-4796-B72C-9E1DE496A88B}">
      <dsp:nvSpPr>
        <dsp:cNvPr id="0" name=""/>
        <dsp:cNvSpPr/>
      </dsp:nvSpPr>
      <dsp:spPr>
        <a:xfrm>
          <a:off x="1853319" y="3062267"/>
          <a:ext cx="1567375" cy="1567375"/>
        </a:xfrm>
        <a:prstGeom prst="ellipse">
          <a:avLst/>
        </a:prstGeom>
        <a:solidFill>
          <a:srgbClr val="47D7A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Third parties</a:t>
          </a:r>
        </a:p>
      </dsp:txBody>
      <dsp:txXfrm>
        <a:off x="2082856" y="3291804"/>
        <a:ext cx="1108301" cy="1108301"/>
      </dsp:txXfrm>
    </dsp:sp>
    <dsp:sp modelId="{E9BF7DA1-34B8-427B-97F8-8EBC8CE62429}">
      <dsp:nvSpPr>
        <dsp:cNvPr id="0" name=""/>
        <dsp:cNvSpPr/>
      </dsp:nvSpPr>
      <dsp:spPr>
        <a:xfrm rot="12600000">
          <a:off x="3284074" y="2300308"/>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524458" y="2332449"/>
        <a:ext cx="0" cy="0"/>
      </dsp:txXfrm>
    </dsp:sp>
    <dsp:sp modelId="{95CD2568-4814-46DC-B3BF-19B9D3A7034F}">
      <dsp:nvSpPr>
        <dsp:cNvPr id="0" name=""/>
        <dsp:cNvSpPr/>
      </dsp:nvSpPr>
      <dsp:spPr>
        <a:xfrm>
          <a:off x="1853319" y="1022763"/>
          <a:ext cx="1567375" cy="1567375"/>
        </a:xfrm>
        <a:prstGeom prst="ellipse">
          <a:avLst/>
        </a:prstGeom>
        <a:solidFill>
          <a:srgbClr val="FF58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Customers</a:t>
          </a:r>
          <a:endParaRPr lang="en-US" sz="1400" kern="1200" dirty="0">
            <a:solidFill>
              <a:sysClr val="window" lastClr="FFFFFF"/>
            </a:solidFill>
            <a:latin typeface="Nutmeg Light" panose="00000300000000000000" pitchFamily="50" charset="0"/>
            <a:ea typeface="+mn-ea"/>
            <a:cs typeface="+mn-cs"/>
          </a:endParaRPr>
        </a:p>
      </dsp:txBody>
      <dsp:txXfrm>
        <a:off x="2082856" y="1252300"/>
        <a:ext cx="1108301" cy="1108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08C0A-CC20-45EA-AD70-9704B2F1271E}">
      <dsp:nvSpPr>
        <dsp:cNvPr id="0" name=""/>
        <dsp:cNvSpPr/>
      </dsp:nvSpPr>
      <dsp:spPr>
        <a:xfrm>
          <a:off x="0" y="531"/>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1FC45-3E94-4C2A-986E-78B8D1507D5E}">
      <dsp:nvSpPr>
        <dsp:cNvPr id="0" name=""/>
        <dsp:cNvSpPr/>
      </dsp:nvSpPr>
      <dsp:spPr>
        <a:xfrm>
          <a:off x="134970" y="100922"/>
          <a:ext cx="245400" cy="245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7B7E6-BAAB-44B7-A03D-C5E91F0B69C2}">
      <dsp:nvSpPr>
        <dsp:cNvPr id="0" name=""/>
        <dsp:cNvSpPr/>
      </dsp:nvSpPr>
      <dsp:spPr>
        <a:xfrm>
          <a:off x="515340" y="531"/>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Purpose</a:t>
          </a:r>
          <a:endParaRPr lang="en-GB" sz="1600" kern="1200"/>
        </a:p>
      </dsp:txBody>
      <dsp:txXfrm>
        <a:off x="515340" y="531"/>
        <a:ext cx="4872161" cy="446182"/>
      </dsp:txXfrm>
    </dsp:sp>
    <dsp:sp modelId="{5D67DAFF-BE8E-43D3-A3EA-510CD1FC636F}">
      <dsp:nvSpPr>
        <dsp:cNvPr id="0" name=""/>
        <dsp:cNvSpPr/>
      </dsp:nvSpPr>
      <dsp:spPr>
        <a:xfrm>
          <a:off x="0" y="558258"/>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983FD-64A3-4618-9BE5-FD99144E32F2}">
      <dsp:nvSpPr>
        <dsp:cNvPr id="0" name=""/>
        <dsp:cNvSpPr/>
      </dsp:nvSpPr>
      <dsp:spPr>
        <a:xfrm>
          <a:off x="134970" y="658649"/>
          <a:ext cx="245400" cy="24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197E87-3CA5-4FF2-AF2F-5495A8A02BCC}">
      <dsp:nvSpPr>
        <dsp:cNvPr id="0" name=""/>
        <dsp:cNvSpPr/>
      </dsp:nvSpPr>
      <dsp:spPr>
        <a:xfrm>
          <a:off x="515340" y="558258"/>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Identify your audience</a:t>
          </a:r>
          <a:endParaRPr lang="en-GB" sz="1600" kern="1200"/>
        </a:p>
      </dsp:txBody>
      <dsp:txXfrm>
        <a:off x="515340" y="558258"/>
        <a:ext cx="4872161" cy="446182"/>
      </dsp:txXfrm>
    </dsp:sp>
    <dsp:sp modelId="{16511509-9A05-470F-9132-606CABE3492D}">
      <dsp:nvSpPr>
        <dsp:cNvPr id="0" name=""/>
        <dsp:cNvSpPr/>
      </dsp:nvSpPr>
      <dsp:spPr>
        <a:xfrm>
          <a:off x="0" y="1115986"/>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921E3-63ED-4361-BB92-1CC722BCAE1F}">
      <dsp:nvSpPr>
        <dsp:cNvPr id="0" name=""/>
        <dsp:cNvSpPr/>
      </dsp:nvSpPr>
      <dsp:spPr>
        <a:xfrm>
          <a:off x="134970" y="1216377"/>
          <a:ext cx="245400" cy="245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74A92-7D87-44AE-8807-78FF6CFFA2AC}">
      <dsp:nvSpPr>
        <dsp:cNvPr id="0" name=""/>
        <dsp:cNvSpPr/>
      </dsp:nvSpPr>
      <dsp:spPr>
        <a:xfrm>
          <a:off x="515340" y="1115986"/>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Plan and design your message</a:t>
          </a:r>
          <a:endParaRPr lang="en-GB" sz="1600" kern="1200"/>
        </a:p>
      </dsp:txBody>
      <dsp:txXfrm>
        <a:off x="515340" y="1115986"/>
        <a:ext cx="4872161" cy="446182"/>
      </dsp:txXfrm>
    </dsp:sp>
    <dsp:sp modelId="{1E596DFF-96FC-479A-A557-7FFC56B84E3D}">
      <dsp:nvSpPr>
        <dsp:cNvPr id="0" name=""/>
        <dsp:cNvSpPr/>
      </dsp:nvSpPr>
      <dsp:spPr>
        <a:xfrm>
          <a:off x="0" y="1673714"/>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F0389-F71C-4181-99EC-18B5818BDED3}">
      <dsp:nvSpPr>
        <dsp:cNvPr id="0" name=""/>
        <dsp:cNvSpPr/>
      </dsp:nvSpPr>
      <dsp:spPr>
        <a:xfrm>
          <a:off x="134970" y="1774105"/>
          <a:ext cx="245400" cy="2454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43597-3258-4278-8F93-5503E32D3AA9}">
      <dsp:nvSpPr>
        <dsp:cNvPr id="0" name=""/>
        <dsp:cNvSpPr/>
      </dsp:nvSpPr>
      <dsp:spPr>
        <a:xfrm>
          <a:off x="515340" y="1673714"/>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Consider your resources</a:t>
          </a:r>
          <a:endParaRPr lang="en-GB" sz="1600" kern="1200"/>
        </a:p>
      </dsp:txBody>
      <dsp:txXfrm>
        <a:off x="515340" y="1673714"/>
        <a:ext cx="4872161" cy="446182"/>
      </dsp:txXfrm>
    </dsp:sp>
    <dsp:sp modelId="{2C022FDB-C885-4ADC-BA18-4934B77E9B47}">
      <dsp:nvSpPr>
        <dsp:cNvPr id="0" name=""/>
        <dsp:cNvSpPr/>
      </dsp:nvSpPr>
      <dsp:spPr>
        <a:xfrm>
          <a:off x="0" y="2231441"/>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B3AF2-D81F-40F1-9D14-5768EB2B14B7}">
      <dsp:nvSpPr>
        <dsp:cNvPr id="0" name=""/>
        <dsp:cNvSpPr/>
      </dsp:nvSpPr>
      <dsp:spPr>
        <a:xfrm>
          <a:off x="134970" y="2331832"/>
          <a:ext cx="245400" cy="2454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D5AAB-C643-4E82-BC72-D766D4807814}">
      <dsp:nvSpPr>
        <dsp:cNvPr id="0" name=""/>
        <dsp:cNvSpPr/>
      </dsp:nvSpPr>
      <dsp:spPr>
        <a:xfrm>
          <a:off x="515340" y="2231441"/>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Contingency plan</a:t>
          </a:r>
          <a:endParaRPr lang="en-GB" sz="1600" kern="1200"/>
        </a:p>
      </dsp:txBody>
      <dsp:txXfrm>
        <a:off x="515340" y="2231441"/>
        <a:ext cx="4872161" cy="446182"/>
      </dsp:txXfrm>
    </dsp:sp>
    <dsp:sp modelId="{64F76639-BC64-4A04-B21F-CA503735F2E5}">
      <dsp:nvSpPr>
        <dsp:cNvPr id="0" name=""/>
        <dsp:cNvSpPr/>
      </dsp:nvSpPr>
      <dsp:spPr>
        <a:xfrm>
          <a:off x="0" y="2789169"/>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91C7A-476A-4C22-BED3-D1FBA1986A20}">
      <dsp:nvSpPr>
        <dsp:cNvPr id="0" name=""/>
        <dsp:cNvSpPr/>
      </dsp:nvSpPr>
      <dsp:spPr>
        <a:xfrm>
          <a:off x="134970" y="2889560"/>
          <a:ext cx="245400" cy="2454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79D3D6-7D4F-4980-8BE6-932298CE9E67}">
      <dsp:nvSpPr>
        <dsp:cNvPr id="0" name=""/>
        <dsp:cNvSpPr/>
      </dsp:nvSpPr>
      <dsp:spPr>
        <a:xfrm>
          <a:off x="515340" y="2789169"/>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Strategy and messaging</a:t>
          </a:r>
          <a:endParaRPr lang="en-GB" sz="1600" kern="1200"/>
        </a:p>
      </dsp:txBody>
      <dsp:txXfrm>
        <a:off x="515340" y="2789169"/>
        <a:ext cx="4872161" cy="446182"/>
      </dsp:txXfrm>
    </dsp:sp>
    <dsp:sp modelId="{A5084CD5-1DBE-4ED1-B5D8-A90FA1024A6F}">
      <dsp:nvSpPr>
        <dsp:cNvPr id="0" name=""/>
        <dsp:cNvSpPr/>
      </dsp:nvSpPr>
      <dsp:spPr>
        <a:xfrm>
          <a:off x="0" y="3346897"/>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0ED4E-4B5C-4C92-95FF-CCFDBF00AC03}">
      <dsp:nvSpPr>
        <dsp:cNvPr id="0" name=""/>
        <dsp:cNvSpPr/>
      </dsp:nvSpPr>
      <dsp:spPr>
        <a:xfrm>
          <a:off x="134970" y="3447288"/>
          <a:ext cx="245400" cy="2454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528DF-A508-46AB-A295-CDE1E6F2EAB5}">
      <dsp:nvSpPr>
        <dsp:cNvPr id="0" name=""/>
        <dsp:cNvSpPr/>
      </dsp:nvSpPr>
      <dsp:spPr>
        <a:xfrm>
          <a:off x="515340" y="3346897"/>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Create an action plan</a:t>
          </a:r>
          <a:endParaRPr lang="en-GB" sz="1600" kern="1200"/>
        </a:p>
      </dsp:txBody>
      <dsp:txXfrm>
        <a:off x="515340" y="3346897"/>
        <a:ext cx="4872161" cy="446182"/>
      </dsp:txXfrm>
    </dsp:sp>
    <dsp:sp modelId="{5ACC832D-486D-4638-AABD-B6AC09176F72}">
      <dsp:nvSpPr>
        <dsp:cNvPr id="0" name=""/>
        <dsp:cNvSpPr/>
      </dsp:nvSpPr>
      <dsp:spPr>
        <a:xfrm>
          <a:off x="0" y="3904624"/>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55199-A261-4E8A-81DD-1811CDF649D0}">
      <dsp:nvSpPr>
        <dsp:cNvPr id="0" name=""/>
        <dsp:cNvSpPr/>
      </dsp:nvSpPr>
      <dsp:spPr>
        <a:xfrm>
          <a:off x="134970" y="4005015"/>
          <a:ext cx="245400" cy="2454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03DF64-C66F-473F-96AC-DA40C9CC1269}">
      <dsp:nvSpPr>
        <dsp:cNvPr id="0" name=""/>
        <dsp:cNvSpPr/>
      </dsp:nvSpPr>
      <dsp:spPr>
        <a:xfrm>
          <a:off x="515340" y="3904624"/>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GB" sz="1600" b="0" i="0" u="none" strike="noStrike" kern="1200" cap="none">
              <a:latin typeface="+mn-lt"/>
              <a:ea typeface="Calibri"/>
              <a:cs typeface="Calibri"/>
              <a:sym typeface="Calibri"/>
            </a:rPr>
            <a:t>Refine</a:t>
          </a:r>
          <a:endParaRPr lang="en-GB" sz="1600" kern="1200"/>
        </a:p>
      </dsp:txBody>
      <dsp:txXfrm>
        <a:off x="515340" y="3904624"/>
        <a:ext cx="4872161" cy="44618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29-Apr-24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29-Apr-24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609187/Cyber_Security_Breaches_Survey_2017_infographic_general_business_finding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dirty="0"/>
          </a:p>
        </p:txBody>
      </p:sp>
    </p:spTree>
    <p:extLst>
      <p:ext uri="{BB962C8B-B14F-4D97-AF65-F5344CB8AC3E}">
        <p14:creationId xmlns:p14="http://schemas.microsoft.com/office/powerpoint/2010/main" val="273554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dirty="0"/>
          </a:p>
        </p:txBody>
      </p:sp>
    </p:spTree>
    <p:extLst>
      <p:ext uri="{BB962C8B-B14F-4D97-AF65-F5344CB8AC3E}">
        <p14:creationId xmlns:p14="http://schemas.microsoft.com/office/powerpoint/2010/main" val="302959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dirty="0"/>
          </a:p>
        </p:txBody>
      </p:sp>
    </p:spTree>
    <p:extLst>
      <p:ext uri="{BB962C8B-B14F-4D97-AF65-F5344CB8AC3E}">
        <p14:creationId xmlns:p14="http://schemas.microsoft.com/office/powerpoint/2010/main" val="153901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dirty="0"/>
          </a:p>
        </p:txBody>
      </p:sp>
    </p:spTree>
    <p:extLst>
      <p:ext uri="{BB962C8B-B14F-4D97-AF65-F5344CB8AC3E}">
        <p14:creationId xmlns:p14="http://schemas.microsoft.com/office/powerpoint/2010/main" val="2509822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dirty="0"/>
          </a:p>
        </p:txBody>
      </p:sp>
    </p:spTree>
    <p:extLst>
      <p:ext uri="{BB962C8B-B14F-4D97-AF65-F5344CB8AC3E}">
        <p14:creationId xmlns:p14="http://schemas.microsoft.com/office/powerpoint/2010/main" val="265101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15</a:t>
            </a:fld>
            <a:endParaRPr lang="en-US" noProof="0" dirty="0"/>
          </a:p>
        </p:txBody>
      </p:sp>
    </p:spTree>
    <p:extLst>
      <p:ext uri="{BB962C8B-B14F-4D97-AF65-F5344CB8AC3E}">
        <p14:creationId xmlns:p14="http://schemas.microsoft.com/office/powerpoint/2010/main" val="253404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dirty="0"/>
          </a:p>
        </p:txBody>
      </p:sp>
    </p:spTree>
    <p:extLst>
      <p:ext uri="{BB962C8B-B14F-4D97-AF65-F5344CB8AC3E}">
        <p14:creationId xmlns:p14="http://schemas.microsoft.com/office/powerpoint/2010/main" val="175821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dirty="0"/>
          </a:p>
        </p:txBody>
      </p:sp>
    </p:spTree>
    <p:extLst>
      <p:ext uri="{BB962C8B-B14F-4D97-AF65-F5344CB8AC3E}">
        <p14:creationId xmlns:p14="http://schemas.microsoft.com/office/powerpoint/2010/main" val="1194053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dirty="0"/>
          </a:p>
        </p:txBody>
      </p:sp>
    </p:spTree>
    <p:extLst>
      <p:ext uri="{BB962C8B-B14F-4D97-AF65-F5344CB8AC3E}">
        <p14:creationId xmlns:p14="http://schemas.microsoft.com/office/powerpoint/2010/main" val="16331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dirty="0"/>
          </a:p>
        </p:txBody>
      </p:sp>
    </p:spTree>
    <p:extLst>
      <p:ext uri="{BB962C8B-B14F-4D97-AF65-F5344CB8AC3E}">
        <p14:creationId xmlns:p14="http://schemas.microsoft.com/office/powerpoint/2010/main" val="407969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dirty="0"/>
          </a:p>
        </p:txBody>
      </p:sp>
    </p:spTree>
    <p:extLst>
      <p:ext uri="{BB962C8B-B14F-4D97-AF65-F5344CB8AC3E}">
        <p14:creationId xmlns:p14="http://schemas.microsoft.com/office/powerpoint/2010/main" val="176753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dirty="0"/>
          </a:p>
        </p:txBody>
      </p:sp>
    </p:spTree>
    <p:extLst>
      <p:ext uri="{BB962C8B-B14F-4D97-AF65-F5344CB8AC3E}">
        <p14:creationId xmlns:p14="http://schemas.microsoft.com/office/powerpoint/2010/main" val="291637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dirty="0"/>
          </a:p>
        </p:txBody>
      </p:sp>
    </p:spTree>
    <p:extLst>
      <p:ext uri="{BB962C8B-B14F-4D97-AF65-F5344CB8AC3E}">
        <p14:creationId xmlns:p14="http://schemas.microsoft.com/office/powerpoint/2010/main" val="375544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dirty="0"/>
          </a:p>
        </p:txBody>
      </p:sp>
    </p:spTree>
    <p:extLst>
      <p:ext uri="{BB962C8B-B14F-4D97-AF65-F5344CB8AC3E}">
        <p14:creationId xmlns:p14="http://schemas.microsoft.com/office/powerpoint/2010/main" val="1344166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dirty="0"/>
          </a:p>
        </p:txBody>
      </p:sp>
    </p:spTree>
    <p:extLst>
      <p:ext uri="{BB962C8B-B14F-4D97-AF65-F5344CB8AC3E}">
        <p14:creationId xmlns:p14="http://schemas.microsoft.com/office/powerpoint/2010/main" val="2758021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dirty="0"/>
          </a:p>
        </p:txBody>
      </p:sp>
    </p:spTree>
    <p:extLst>
      <p:ext uri="{BB962C8B-B14F-4D97-AF65-F5344CB8AC3E}">
        <p14:creationId xmlns:p14="http://schemas.microsoft.com/office/powerpoint/2010/main" val="91656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So what does GDPR ask for?</a:t>
            </a:r>
          </a:p>
          <a:p>
            <a:pPr marL="0" marR="0" lvl="0" indent="0" algn="l" rtl="0">
              <a:spcBef>
                <a:spcPts val="0"/>
              </a:spcBef>
              <a:spcAft>
                <a:spcPts val="0"/>
              </a:spcAft>
              <a:buNone/>
            </a:pPr>
            <a:endParaRPr lang="en-GB"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The GDPR contains explicit provisions about documenting your processing activities:</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You must maintain records on several things such as processing purposes, data sharing and retention.</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You may be required to make the records available to the ICO on request.</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Documentation can help you comply with other aspects of the GDPR and improve your data governance.</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Controllers and processors both have documentation obligations.</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For small and medium-sized organisations, documentation requirements are limited to certain types of processing activities.</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Information audits or data-mapping exercises can feed into the documentation of your processing activities.</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Records must be kept in writing.</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Most organisations will benefit from maintaining their records electronically.</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Records must be kept up to date and reflect your current processing activities.</a:t>
            </a:r>
            <a:endParaRPr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Calibri"/>
                <a:ea typeface="Calibri"/>
                <a:cs typeface="Calibri"/>
                <a:sym typeface="Calibri"/>
              </a:rPr>
              <a:t>We have produced some basic templates to help you document your processing activities.</a:t>
            </a:r>
          </a:p>
          <a:p>
            <a:pPr marL="171450" marR="0" lvl="0" indent="-171450" algn="l" rtl="0">
              <a:spcBef>
                <a:spcPts val="0"/>
              </a:spcBef>
              <a:spcAft>
                <a:spcPts val="0"/>
              </a:spcAft>
              <a:buClr>
                <a:schemeClr val="dk1"/>
              </a:buClr>
              <a:buSzPts val="1200"/>
              <a:buFont typeface="Arial"/>
              <a:buChar char="•"/>
            </a:pPr>
            <a:endParaRPr lang="en-GB" sz="1200" b="0" i="0" u="none" strike="noStrike" cap="none" dirty="0">
              <a:solidFill>
                <a:schemeClr val="dk1"/>
              </a:solidFill>
              <a:latin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What’s new under the GDPR?</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documentation of processing activities is a new requirement under the GDPR.</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There are some similarities between documentation under the GDPR and the information you provided to the ICO as part of registration under the Data Protection Act 1998.</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You need to make sure that you have in place a record of your processing activities by 25 May 2018</a:t>
            </a:r>
            <a:endParaRPr lang="en-GB" dirty="0"/>
          </a:p>
          <a:p>
            <a:pPr marL="0" marR="0" lvl="0" indent="0" algn="l" rtl="0">
              <a:spcBef>
                <a:spcPts val="0"/>
              </a:spcBef>
              <a:spcAft>
                <a:spcPts val="0"/>
              </a:spcAft>
              <a:buClr>
                <a:schemeClr val="dk1"/>
              </a:buClr>
              <a:buSzPts val="1200"/>
              <a:buFont typeface="Arial"/>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Who needs to document their processing activities?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Controllers and processors each have their own documentation obligations.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If you have 250 or more employees, you must document all your processing activities.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There is a limited exemption for small and medium-sized organisations. If you have less than 250 employees, you only need to document processing activities that:</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are not occasional; or</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could result in a risk to the rights and freedoms of individuals; or</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involve the processing of special categories of data or criminal conviction and offence data.</a:t>
            </a:r>
            <a:endParaRPr lang="en-GB" dirty="0"/>
          </a:p>
          <a:p>
            <a:pPr marL="0" marR="0" lvl="0" indent="0" algn="l" rtl="0">
              <a:spcBef>
                <a:spcPts val="0"/>
              </a:spcBef>
              <a:spcAft>
                <a:spcPts val="0"/>
              </a:spcAft>
              <a:buClr>
                <a:schemeClr val="dk1"/>
              </a:buClr>
              <a:buSzPts val="1200"/>
              <a:buFont typeface="Arial"/>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You must document the following information under Article 30 of the GDPR:</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name and contact details of your organisation (and where applicable, of other controllers, your representative and your data protection officer).</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purposes of your processing.</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A description of the categories of individuals and categories of personal data.</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categories of recipients of personal data.</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Details of your transfers to third countries including documenting the transfer mechanism safeguards in place.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Retention schedules.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A description of your technical and organisational security measures.</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As part of your record of processing activities, it can be useful to document (or link to documentation of) other aspects of your compliance with the GDPR and the UK’s Data Protection Bill. Such documentation may include: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information required for </a:t>
            </a:r>
            <a:r>
              <a:rPr lang="en-GB" sz="1200" b="1" i="0" u="none" strike="noStrike" cap="none" dirty="0">
                <a:solidFill>
                  <a:schemeClr val="dk1"/>
                </a:solidFill>
                <a:latin typeface="+mn-lt"/>
                <a:ea typeface="Calibri"/>
                <a:cs typeface="Calibri"/>
                <a:sym typeface="Calibri"/>
              </a:rPr>
              <a:t>privacy notices</a:t>
            </a:r>
            <a:r>
              <a:rPr lang="en-GB" sz="1200" b="0" i="0" u="none" strike="noStrike" cap="none" dirty="0">
                <a:solidFill>
                  <a:schemeClr val="dk1"/>
                </a:solidFill>
                <a:latin typeface="+mn-lt"/>
                <a:ea typeface="Calibri"/>
                <a:cs typeface="Calibri"/>
                <a:sym typeface="Calibri"/>
              </a:rPr>
              <a:t>, such as:</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lawful basis for the processing</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legitimate interests for the processing</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individuals’ rights</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existence of automated decision-making, including profiling</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source of the personal data;</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records of </a:t>
            </a:r>
            <a:r>
              <a:rPr lang="en-GB" sz="1200" b="1" i="0" u="none" strike="noStrike" cap="none" dirty="0">
                <a:solidFill>
                  <a:schemeClr val="dk1"/>
                </a:solidFill>
                <a:latin typeface="+mn-lt"/>
                <a:ea typeface="Calibri"/>
                <a:cs typeface="Calibri"/>
                <a:sym typeface="Calibri"/>
              </a:rPr>
              <a:t>consent</a:t>
            </a:r>
            <a:r>
              <a:rPr lang="en-GB" sz="1200" b="0" i="0" u="none" strike="noStrike" cap="none" dirty="0">
                <a:solidFill>
                  <a:schemeClr val="dk1"/>
                </a:solidFill>
                <a:latin typeface="+mn-lt"/>
                <a:ea typeface="Calibri"/>
                <a:cs typeface="Calibri"/>
                <a:sym typeface="Calibri"/>
              </a:rPr>
              <a:t>;</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controller-processor </a:t>
            </a:r>
            <a:r>
              <a:rPr lang="en-GB" sz="1200" b="1" i="0" u="none" strike="noStrike" cap="none" dirty="0">
                <a:solidFill>
                  <a:schemeClr val="dk1"/>
                </a:solidFill>
                <a:latin typeface="+mn-lt"/>
                <a:ea typeface="Calibri"/>
                <a:cs typeface="Calibri"/>
                <a:sym typeface="Calibri"/>
              </a:rPr>
              <a:t>contract</a:t>
            </a:r>
            <a:r>
              <a:rPr lang="en-GB" sz="1200" b="0" i="0" u="none" strike="noStrike" cap="none" dirty="0">
                <a:solidFill>
                  <a:schemeClr val="dk1"/>
                </a:solidFill>
                <a:latin typeface="+mn-lt"/>
                <a:ea typeface="Calibri"/>
                <a:cs typeface="Calibri"/>
                <a:sym typeface="Calibri"/>
              </a:rPr>
              <a:t>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location of personal data;</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Data </a:t>
            </a:r>
            <a:r>
              <a:rPr lang="en-GB" sz="1200" b="1" i="0" u="none" strike="noStrike" cap="none" dirty="0">
                <a:solidFill>
                  <a:schemeClr val="dk1"/>
                </a:solidFill>
                <a:latin typeface="+mn-lt"/>
                <a:ea typeface="Calibri"/>
                <a:cs typeface="Calibri"/>
                <a:sym typeface="Calibri"/>
              </a:rPr>
              <a:t>P</a:t>
            </a:r>
            <a:r>
              <a:rPr lang="en-GB" sz="1200" b="0" i="0" u="none" strike="noStrike" cap="none" dirty="0">
                <a:solidFill>
                  <a:schemeClr val="dk1"/>
                </a:solidFill>
                <a:latin typeface="+mn-lt"/>
                <a:ea typeface="Calibri"/>
                <a:cs typeface="Calibri"/>
                <a:sym typeface="Calibri"/>
              </a:rPr>
              <a:t>rotection </a:t>
            </a:r>
            <a:r>
              <a:rPr lang="en-GB" sz="1200" b="1" i="0" u="none" strike="noStrike" cap="none" dirty="0">
                <a:solidFill>
                  <a:schemeClr val="dk1"/>
                </a:solidFill>
                <a:latin typeface="+mn-lt"/>
                <a:ea typeface="Calibri"/>
                <a:cs typeface="Calibri"/>
                <a:sym typeface="Calibri"/>
              </a:rPr>
              <a:t>I</a:t>
            </a:r>
            <a:r>
              <a:rPr lang="en-GB" sz="1200" b="0" i="0" u="none" strike="noStrike" cap="none" dirty="0">
                <a:solidFill>
                  <a:schemeClr val="dk1"/>
                </a:solidFill>
                <a:latin typeface="+mn-lt"/>
                <a:ea typeface="Calibri"/>
                <a:cs typeface="Calibri"/>
                <a:sym typeface="Calibri"/>
              </a:rPr>
              <a:t>mpact </a:t>
            </a:r>
            <a:r>
              <a:rPr lang="en-GB" sz="1200" b="1" i="0" u="none" strike="noStrike" cap="none" dirty="0">
                <a:solidFill>
                  <a:schemeClr val="dk1"/>
                </a:solidFill>
                <a:latin typeface="+mn-lt"/>
                <a:ea typeface="Calibri"/>
                <a:cs typeface="Calibri"/>
                <a:sym typeface="Calibri"/>
              </a:rPr>
              <a:t>A</a:t>
            </a:r>
            <a:r>
              <a:rPr lang="en-GB" sz="1200" b="0" i="0" u="none" strike="noStrike" cap="none" dirty="0">
                <a:solidFill>
                  <a:schemeClr val="dk1"/>
                </a:solidFill>
                <a:latin typeface="+mn-lt"/>
                <a:ea typeface="Calibri"/>
                <a:cs typeface="Calibri"/>
                <a:sym typeface="Calibri"/>
              </a:rPr>
              <a:t>ssessment reports;</a:t>
            </a:r>
            <a:endParaRPr lang="en-GB" dirty="0"/>
          </a:p>
          <a:p>
            <a:pPr marL="171450" marR="0" lvl="0" indent="-171450" algn="l" rtl="0">
              <a:spcBef>
                <a:spcPts val="0"/>
              </a:spcBef>
              <a:spcAft>
                <a:spcPts val="0"/>
              </a:spcAft>
              <a:buClr>
                <a:schemeClr val="dk1"/>
              </a:buClr>
              <a:buSzPts val="1200"/>
              <a:buFont typeface="Arial"/>
              <a:buChar char="•"/>
            </a:pPr>
            <a:r>
              <a:rPr lang="en-GB" sz="1200" b="1" i="0" u="none" strike="noStrike" cap="none" dirty="0">
                <a:solidFill>
                  <a:schemeClr val="dk1"/>
                </a:solidFill>
                <a:latin typeface="+mn-lt"/>
                <a:ea typeface="Calibri"/>
                <a:cs typeface="Calibri"/>
                <a:sym typeface="Calibri"/>
              </a:rPr>
              <a:t>records of personal data breaches</a:t>
            </a:r>
            <a:r>
              <a:rPr lang="en-GB" sz="1200" b="0" i="0" u="none" strike="noStrike" cap="none" dirty="0">
                <a:solidFill>
                  <a:schemeClr val="dk1"/>
                </a:solidFill>
                <a:latin typeface="+mn-lt"/>
                <a:ea typeface="Calibri"/>
                <a:cs typeface="Calibri"/>
                <a:sym typeface="Calibri"/>
              </a:rPr>
              <a:t>;</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information required for processing special category data or criminal conviction and offence data under the Data Protection Bill, covering:</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condition for processing in the Data Protection Bill</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the lawful basis for the processing in the GDPR</a:t>
            </a:r>
            <a:endParaRPr lang="en-GB" dirty="0"/>
          </a:p>
          <a:p>
            <a:pPr marL="628650" marR="0" lvl="1"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your retention and erasure policy document</a:t>
            </a:r>
            <a:endParaRPr lang="en-GB" dirty="0"/>
          </a:p>
          <a:p>
            <a:pPr marL="628650" marR="0" lvl="1" indent="-95250" algn="l" rtl="0">
              <a:spcBef>
                <a:spcPts val="0"/>
              </a:spcBef>
              <a:spcAft>
                <a:spcPts val="0"/>
              </a:spcAft>
              <a:buClr>
                <a:schemeClr val="dk1"/>
              </a:buClr>
              <a:buSzPts val="1200"/>
              <a:buFont typeface="Arial"/>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Under the GDPR, you have a general obligation to implement technical and organisational measures to show that you have considered and integrated data protection into your processing activities.</a:t>
            </a:r>
          </a:p>
          <a:p>
            <a:pPr marL="0" marR="0" lvl="0" indent="0" algn="l" rtl="0">
              <a:spcBef>
                <a:spcPts val="0"/>
              </a:spcBef>
              <a:spcAft>
                <a:spcPts val="0"/>
              </a:spcAft>
              <a:buNone/>
            </a:pPr>
            <a:endParaRPr lang="en-GB" dirty="0"/>
          </a:p>
          <a:p>
            <a:pPr marL="171450" marR="0" lvl="0" indent="-9525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n-GB" sz="1200" b="1" i="0" u="none" strike="noStrike" cap="none" dirty="0">
                <a:solidFill>
                  <a:schemeClr val="dk1"/>
                </a:solidFill>
                <a:latin typeface="Calibri"/>
                <a:ea typeface="Calibri"/>
                <a:cs typeface="Calibri"/>
                <a:sym typeface="Calibri"/>
              </a:rPr>
              <a:t>There are some useful checklists in your guides.</a:t>
            </a:r>
            <a:endParaRPr dirty="0"/>
          </a:p>
          <a:p>
            <a:pPr marL="0" marR="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Documentation of processing activities – requirements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If we are a controller for the personal data we process, we document all the applicable information under Article 30(1) of the GDPR.</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If we are a processor for the personal data we process, we document all the applicable information under Article 30(2) of the GDPR.</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If we process special category or criminal conviction and offence data, we document:</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the condition for processing we rely on in the Data Protection Bill;</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the lawful basis for our processing; and</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whether we retain and erase the personal data in accordance with our policy document.</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We document our processing activities in writing.</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We document our processing activities in a granular way with meaningful links between the different pieces of information.</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We conduct regular reviews of the personal data we process and update our documentation accordingly.</a:t>
            </a:r>
            <a:endParaRPr dirty="0"/>
          </a:p>
          <a:p>
            <a:pPr marL="0" marR="0" lvl="0" indent="0"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Calibri"/>
                <a:ea typeface="Calibri"/>
                <a:cs typeface="Calibri"/>
                <a:sym typeface="Calibri"/>
              </a:rPr>
              <a:t>Best Practices for the Documentation of processing activities </a:t>
            </a: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When preparing to document our processing activities we:</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do information audits to find out what personal data our organisation holds;</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distribute questionnaires and talk to staff across the organisation to get a more complete picture of our processing activities; and</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review our policies, procedures, contracts and agreements to address areas such as retention, security and data sharing.</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As part of our record of processing activities we document, or link to documentation, on:</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information required for privacy notices;</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records of consent;</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controller-processor contracts;</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the location of personal data;</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Data Protection Impact Assessment reports; and</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records of personal data breaches.</a:t>
            </a:r>
            <a:endParaRPr dirty="0"/>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 We document our processing activities in electronic form so we can add, remove and amend information easily.</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274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Introduction to this session</a:t>
            </a: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864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What is a personal data breach?</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Broadly defined as a security incident that has affected the confidentiality, integrity or availability of personal data. In short, there will be a personal data breach whenever any personal data is lost, destroyed, corrupted or disclosed; if someone accesses the data or passes it on without proper authorisation; or if the data is made unavailable and this unavailability has a significant negative effect on individuals.</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Examples</a:t>
            </a: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Personal data breaches can include: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access by an unauthorised third party;</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deliberate or accidental action (or inaction) by a controller or processor;</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sending personal data to an incorrect recipient;</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computing devices containing personal data being lost or stolen; </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alteration of personal data without permission; and</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loss of availability of personal data.</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Recital 87 of the GDPR makes clear that when a security incident takes place, you should quickly establish whether a personal data breach has occurred and, if so, promptly take steps to address it, including telling the ICO if required</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In assessing risk to rights and freedoms, it’s important to focus on the potential negative consequences for individuals. GDPR states that:</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“A personal data breach may, if not addressed in an appropriate and timely manner, result in physical, material or non-material damage to natural persons such as loss of control over their personal data or limitation of their rights, discrimination, identity theft or fraud, financial loss, unauthorised reversal of pseudonymisation, damage to reputation, loss of confidentiality of personal data protected by professional secrecy or any other significant economic or social disadvantage to the natural person concerned’’.</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 A breach can have a range of adverse effects on individuals, which include emotional distress, and physical and material damage. Some personal data breaches will not lead to risks beyond possible inconvenience to those who need the data to do their job. Other breaches can significantly affect individuals whose personal data has been compromised. You need to assess this case by case, looking at all relevant factors.</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Examples:</a:t>
            </a: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The theft of a customer database, the data of which may be used to commit identity fraud, would need to be notified, given the impact this is likely to have on those individuals who could suffer financial loss or other consequences. </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On the other hand, you would not normally need to notify the ICO, for example, about the loss or inappropriate alteration of a staff telephone list</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212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Why is Training, Awareness and Competency Important?</a:t>
            </a:r>
          </a:p>
          <a:p>
            <a:pPr marL="0" marR="0" lvl="0" indent="0" algn="l" rtl="0">
              <a:spcBef>
                <a:spcPts val="0"/>
              </a:spcBef>
              <a:spcAft>
                <a:spcPts val="0"/>
              </a:spcAft>
              <a:buNone/>
            </a:pPr>
            <a:endParaRPr lang="en-GB"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GDPR is EVERYONES responsibility</a:t>
            </a:r>
          </a:p>
          <a:p>
            <a:pPr marL="0" marR="0" lvl="0" indent="0" algn="l" rtl="0">
              <a:spcBef>
                <a:spcPts val="0"/>
              </a:spcBef>
              <a:spcAft>
                <a:spcPts val="0"/>
              </a:spcAft>
              <a:buNone/>
            </a:pPr>
            <a:endParaRPr lang="en-GB"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188 days between breach and discovery is a frightening statistic, especially considering the potential fines!</a:t>
            </a:r>
          </a:p>
          <a:p>
            <a:pPr marL="0" marR="0" lvl="0" indent="0" algn="l" rtl="0">
              <a:spcBef>
                <a:spcPts val="0"/>
              </a:spcBef>
              <a:spcAft>
                <a:spcPts val="0"/>
              </a:spcAft>
              <a:buNone/>
            </a:pP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Staff need to be aware of their responsibilities in relation to GDPR.</a:t>
            </a: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Most NCF arise from human error</a:t>
            </a: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Many risks are people related</a:t>
            </a: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Everyone is responsible for GDPR</a:t>
            </a: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The fines for non-compliance are significant.</a:t>
            </a:r>
            <a:endParaRPr lang="en-GB" dirty="0"/>
          </a:p>
          <a:p>
            <a:pPr marL="171450" marR="0" lvl="0" indent="-171450" algn="l" rtl="0">
              <a:spcBef>
                <a:spcPts val="0"/>
              </a:spcBef>
              <a:spcAft>
                <a:spcPts val="0"/>
              </a:spcAft>
              <a:buFont typeface="Arial" panose="020B0604020202020204" pitchFamily="34" charset="0"/>
              <a:buChar char="•"/>
            </a:pPr>
            <a:r>
              <a:rPr lang="en-GB" sz="1200" b="0" i="0" u="none" strike="noStrike" cap="none" dirty="0">
                <a:solidFill>
                  <a:schemeClr val="dk1"/>
                </a:solidFill>
                <a:latin typeface="+mn-lt"/>
                <a:ea typeface="Calibri"/>
                <a:cs typeface="Calibri"/>
                <a:sym typeface="Calibri"/>
              </a:rPr>
              <a:t>Requirement of many related standards including BS 10012:2017 Data Protection</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How to Train.</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On-Line Courses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Workshops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Presentations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Quizzes</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 Example Quiz in TRGMGR - Interactive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5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dirty="0"/>
          </a:p>
        </p:txBody>
      </p:sp>
    </p:spTree>
    <p:extLst>
      <p:ext uri="{BB962C8B-B14F-4D97-AF65-F5344CB8AC3E}">
        <p14:creationId xmlns:p14="http://schemas.microsoft.com/office/powerpoint/2010/main" val="3390622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A Communications Plan.</a:t>
            </a:r>
          </a:p>
          <a:p>
            <a:pPr marL="0" marR="0" lvl="0" indent="0" algn="l" rtl="0">
              <a:spcBef>
                <a:spcPts val="0"/>
              </a:spcBef>
              <a:spcAft>
                <a:spcPts val="0"/>
              </a:spcAft>
              <a:buNone/>
            </a:pP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A good idea to ensure that all staff members know what is required with regards to communications is to create a communications plan.</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To develop a plan for communication you have to consider some basic questions:</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Why do you want to communicate with the community?  (What’s your purpose?)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Whom do you want to communicate it to?  (Who’s your audience?)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What do you want to communicate?  (What’s your message?)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How do you want to communicate it?  (What communication channels will you use?)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Whom should you contact and what should you do in order to use those channels?  (How will you actually distribute your message?)of any sort, you have to consider some basic questions: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Why do you want to communicate with the community?  </a:t>
            </a:r>
            <a:r>
              <a:rPr lang="en-GB" sz="1200" b="1" i="0" u="none" strike="noStrike" cap="none" dirty="0">
                <a:solidFill>
                  <a:schemeClr val="dk1"/>
                </a:solidFill>
                <a:latin typeface="+mn-lt"/>
                <a:ea typeface="Calibri"/>
                <a:cs typeface="Calibri"/>
                <a:sym typeface="Calibri"/>
              </a:rPr>
              <a:t>(What’s your purpose?)</a:t>
            </a: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Whom do you want to communicate it to?  </a:t>
            </a:r>
            <a:r>
              <a:rPr lang="en-GB" sz="1200" b="1" i="0" u="none" strike="noStrike" cap="none" dirty="0">
                <a:solidFill>
                  <a:schemeClr val="dk1"/>
                </a:solidFill>
                <a:latin typeface="+mn-lt"/>
                <a:ea typeface="Calibri"/>
                <a:cs typeface="Calibri"/>
                <a:sym typeface="Calibri"/>
              </a:rPr>
              <a:t>(Who’s your audience?)</a:t>
            </a: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What do you want to communicate? </a:t>
            </a:r>
            <a:r>
              <a:rPr lang="en-GB" sz="1200" b="1" i="0" u="none" strike="noStrike" cap="none" dirty="0">
                <a:solidFill>
                  <a:schemeClr val="dk1"/>
                </a:solidFill>
                <a:latin typeface="+mn-lt"/>
                <a:ea typeface="Calibri"/>
                <a:cs typeface="Calibri"/>
                <a:sym typeface="Calibri"/>
              </a:rPr>
              <a:t> (What’s your message?)</a:t>
            </a: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How do you want to communicate it?  </a:t>
            </a:r>
            <a:r>
              <a:rPr lang="en-GB" sz="1200" b="1" i="0" u="none" strike="noStrike" cap="none" dirty="0">
                <a:solidFill>
                  <a:schemeClr val="dk1"/>
                </a:solidFill>
                <a:latin typeface="+mn-lt"/>
                <a:ea typeface="Calibri"/>
                <a:cs typeface="Calibri"/>
                <a:sym typeface="Calibri"/>
              </a:rPr>
              <a:t>(What communication channels will you use?)</a:t>
            </a:r>
            <a:endParaRPr lang="en-GB"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Whom should you contact and what should you do in order to use those channels?  </a:t>
            </a:r>
            <a:r>
              <a:rPr lang="en-GB" sz="1200" b="1" i="0" u="none" strike="noStrike" cap="none" dirty="0">
                <a:solidFill>
                  <a:schemeClr val="dk1"/>
                </a:solidFill>
                <a:latin typeface="+mn-lt"/>
                <a:ea typeface="Calibri"/>
                <a:cs typeface="Calibri"/>
                <a:sym typeface="Calibri"/>
              </a:rPr>
              <a:t>(How will you actually distribute your message?)</a:t>
            </a:r>
          </a:p>
          <a:p>
            <a:pPr marL="171450" marR="0" lvl="0" indent="-171450" algn="l" rtl="0">
              <a:spcBef>
                <a:spcPts val="0"/>
              </a:spcBef>
              <a:spcAft>
                <a:spcPts val="0"/>
              </a:spcAft>
              <a:buClr>
                <a:schemeClr val="dk1"/>
              </a:buClr>
              <a:buSzPts val="1200"/>
              <a:buFont typeface="Arial"/>
              <a:buChar char="•"/>
            </a:pPr>
            <a:endParaRPr lang="en-GB" sz="1200" b="1"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endParaRPr lang="en-GB"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Here are a few of the ways that you can start to engage employees in the importance of data protection:</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Top down engagement:</a:t>
            </a:r>
            <a:r>
              <a:rPr lang="en-GB" sz="1200" b="0" i="0" u="none" strike="noStrike" cap="none" dirty="0">
                <a:solidFill>
                  <a:schemeClr val="dk1"/>
                </a:solidFill>
                <a:latin typeface="+mn-lt"/>
                <a:ea typeface="Calibri"/>
                <a:cs typeface="Calibri"/>
                <a:sym typeface="Calibri"/>
              </a:rPr>
              <a:t> Technology and data are now so important, that data protection and cyber security have become executive level issues. There’s no point expecting employees to get on board with the new rules if the CEO doesn’t know what’s required and why. The management team must lead by example, while working together to ensure the message is communicated effectively across the whole business.</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Implement a data protection policy: </a:t>
            </a:r>
            <a:r>
              <a:rPr lang="en-GB" sz="1200" b="0" i="0" u="none" strike="noStrike" cap="none" dirty="0">
                <a:solidFill>
                  <a:schemeClr val="dk1"/>
                </a:solidFill>
                <a:latin typeface="+mn-lt"/>
                <a:ea typeface="Calibri"/>
                <a:cs typeface="Calibri"/>
                <a:sym typeface="Calibri"/>
              </a:rPr>
              <a:t>Processes and procedures regarding data and security should be outlined in a clear and concise policy, which all employees should read and sign. The document should include key dos and don’ts regarding handling sensitive information, customers rights, as well as password security and how to detect and report any data concerns or suspicious activity. It can form part of the induction of new employees, and act as a reference guide, if ever anybody has a query about handling data.</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Build data protection in from the ground up:</a:t>
            </a:r>
            <a:r>
              <a:rPr lang="en-GB" sz="1200" b="0" i="0" u="none" strike="noStrike" cap="none" dirty="0">
                <a:solidFill>
                  <a:schemeClr val="dk1"/>
                </a:solidFill>
                <a:latin typeface="+mn-lt"/>
                <a:ea typeface="Calibri"/>
                <a:cs typeface="Calibri"/>
                <a:sym typeface="Calibri"/>
              </a:rPr>
              <a:t> The GDPR advises taking a ‘privacy by design’ approach, whereby data protection is hardwired into the processes and behaviours of the organisation. You can encourage this by including a data protection element in the mission and values of your company, as well as including it in job descriptions, employee contracts and progress reviews. That way it always stays front of mind with staff and that they understand its importance.</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Communication, training and development: </a:t>
            </a:r>
            <a:r>
              <a:rPr lang="en-GB" sz="1200" b="0" i="0" u="none" strike="noStrike" cap="none" dirty="0">
                <a:solidFill>
                  <a:schemeClr val="dk1"/>
                </a:solidFill>
                <a:latin typeface="+mn-lt"/>
                <a:ea typeface="Calibri"/>
                <a:cs typeface="Calibri"/>
                <a:sym typeface="Calibri"/>
              </a:rPr>
              <a:t>The new regulations provide a good excuse to kick start regular training on data protection and cyber security issues. Cyber training is often overlooked – a recent </a:t>
            </a:r>
            <a:r>
              <a:rPr lang="en-GB" sz="1200" b="0" i="0" u="sng" strike="noStrike" cap="none" dirty="0">
                <a:solidFill>
                  <a:schemeClr val="hlink"/>
                </a:solidFill>
                <a:latin typeface="+mn-lt"/>
                <a:ea typeface="Calibri"/>
                <a:cs typeface="Calibri"/>
                <a:sym typeface="Calibri"/>
                <a:hlinkClick r:id="rId3"/>
              </a:rPr>
              <a:t>Government survey</a:t>
            </a:r>
            <a:r>
              <a:rPr lang="en-GB" sz="1200" b="0" i="0" u="none" strike="noStrike" cap="none" dirty="0">
                <a:solidFill>
                  <a:schemeClr val="dk1"/>
                </a:solidFill>
                <a:latin typeface="+mn-lt"/>
                <a:ea typeface="Calibri"/>
                <a:cs typeface="Calibri"/>
                <a:sym typeface="Calibri"/>
              </a:rPr>
              <a:t> found that only 20 per cent of businesses have ever given staff some kind of cyber security training. And while it might sound dull, it doesn’t have to be. Try to be creative about how you do it by organising quizzes, events and learning from examples of where organisations have been caught out.</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Access management: </a:t>
            </a:r>
            <a:r>
              <a:rPr lang="en-GB" sz="1200" b="0" i="0" u="none" strike="noStrike" cap="none" dirty="0">
                <a:solidFill>
                  <a:schemeClr val="dk1"/>
                </a:solidFill>
                <a:latin typeface="+mn-lt"/>
                <a:ea typeface="Calibri"/>
                <a:cs typeface="Calibri"/>
                <a:sym typeface="Calibri"/>
              </a:rPr>
              <a:t>While cultural change is important, it’s also crucial that you have controls in place with regards to who can access what data. That means that only those employees that need certain information should be able to gain entry to the files in question, with password protection in place at the very least, and further authentication if possible. The access levels required by each employee should be tracked on an ongoing basis so that nobody has any log-ins they don’t need. Privileges should be automatically revoked and details changed when employees leave the company.</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Data protection isn’t something you can do once and forget about for another year or two. As technology evolves and the data keeps getting bigger, it requires constant focus to ensure you’re sticking to the rules, while protecting your customers and your business reputation at the same time. It’s time for data to come out of the back room and into the heart of the business.</a:t>
            </a:r>
            <a:endParaRPr lang="en-GB" dirty="0"/>
          </a:p>
          <a:p>
            <a:pPr marL="171450" marR="0" lvl="0" indent="-171450" algn="l" rtl="0">
              <a:spcBef>
                <a:spcPts val="0"/>
              </a:spcBef>
              <a:spcAft>
                <a:spcPts val="0"/>
              </a:spcAft>
              <a:buClr>
                <a:schemeClr val="dk1"/>
              </a:buClr>
              <a:buSzPts val="1200"/>
              <a:buFont typeface="Arial"/>
              <a:buChar char="•"/>
            </a:pPr>
            <a:endParaRPr lang="en-GB" sz="1200" b="0" i="0" u="none" strike="noStrike" cap="none"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83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how best to frame your approach.</a:t>
            </a:r>
          </a:p>
          <a:p>
            <a:endParaRPr lang="en-GB" dirty="0"/>
          </a:p>
          <a:p>
            <a:r>
              <a:rPr lang="en-GB" dirty="0"/>
              <a:t>This is clean, clear way to communicate some of the activities to the wider business.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54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User Story the information.</a:t>
            </a:r>
          </a:p>
          <a:p>
            <a:endParaRPr lang="en-GB" dirty="0"/>
          </a:p>
          <a:p>
            <a:r>
              <a:rPr lang="en-GB" dirty="0"/>
              <a:t>So different types of employee understand how and why GDPR affects them.</a:t>
            </a:r>
          </a:p>
          <a:p>
            <a:endParaRPr lang="en-GB" dirty="0"/>
          </a:p>
          <a:p>
            <a:r>
              <a:rPr lang="en-GB" dirty="0"/>
              <a:t>We use this technique to help design our product!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29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One way to look at planning for communication is as an eight-step process. The steps are: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Identify the purpose of your communication</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Identify your audience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Plan and design your message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Consider your resources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Plan for obstacles and emergencies</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Strategize how you’ll connect with the media and others who can help you spread your message</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Create an action plan</a:t>
            </a:r>
            <a:endParaRPr lang="en-GB" dirty="0"/>
          </a:p>
          <a:p>
            <a:pPr marL="171450" marR="0" lvl="0" indent="-171450" algn="l" rtl="0">
              <a:spcBef>
                <a:spcPts val="0"/>
              </a:spcBef>
              <a:spcAft>
                <a:spcPts val="0"/>
              </a:spcAft>
              <a:buClr>
                <a:schemeClr val="dk1"/>
              </a:buClr>
              <a:buSzPts val="1200"/>
              <a:buFont typeface="Arial"/>
              <a:buChar char="•"/>
            </a:pPr>
            <a:r>
              <a:rPr lang="en-GB" sz="1200" b="0" i="0" u="none" strike="noStrike" cap="none" dirty="0">
                <a:solidFill>
                  <a:schemeClr val="dk1"/>
                </a:solidFill>
                <a:latin typeface="+mn-lt"/>
                <a:ea typeface="Calibri"/>
                <a:cs typeface="Calibri"/>
                <a:sym typeface="Calibri"/>
              </a:rPr>
              <a:t>Decide how you’ll evaluate your plan and adjust it, based on the results of carrying it out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987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Most if not all organisations will be aware of the Data Protection Act so the move to GDPR should not be a jump into the complete unknown.</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Many of the GDPR’s main concepts and principles are much the same as those in the current Data Protection Act (DPA), so if you are complying properly with the current law then most of your approach to compliance will remain valid under the GDPR and can be the starting point to build from. However, there are new elements and significant enhancements, so you will have to do some things for the first time and some things differently.</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As discussed it is essential to plan your approach to GDPR compliance now and to gain ‘buy in’ from key people in your organisation. As discussed you may need, for example, to put new procedures in place to deal with the GDPR’s new transparency and individuals’ rights provisions. In a large or complex business this could have significant budgetary, IT, personnel, governance and communications implications.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Calibri"/>
                <a:ea typeface="Calibri"/>
                <a:cs typeface="Calibri"/>
                <a:sym typeface="Calibri"/>
              </a:rPr>
              <a:t>The GDPR places greater emphasis on the documentation that data controllers must keep to demonstrate their accountability. Compliance with all the areas will require organisations to review their approach to governance and how they manage data protection as a corporate issue. One aspect of this might be to review the contracts and other arrangements you have in place when sharing data with other organisations.</a:t>
            </a:r>
            <a:endParaRPr dirty="0"/>
          </a:p>
        </p:txBody>
      </p:sp>
      <p:sp>
        <p:nvSpPr>
          <p:cNvPr id="263" name="Shape 263"/>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9803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Managing the cultural change to take GDPR into account shouldn’t need to differ to any other cultural change.</a:t>
            </a:r>
            <a:endParaRPr lang="en-GB" dirty="0"/>
          </a:p>
          <a:p>
            <a:pPr marL="0" marR="0" lvl="0" indent="0" algn="l" rtl="0">
              <a:spcBef>
                <a:spcPts val="0"/>
              </a:spcBef>
              <a:spcAft>
                <a:spcPts val="0"/>
              </a:spcAft>
              <a:buNone/>
            </a:pPr>
            <a:endParaRPr lang="en-GB"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To manage culture change, the first step is to observe and understand your organization’s culture as it is now, and to determine which values will best align with your strategy and structure. </a:t>
            </a:r>
            <a:endParaRPr lang="en-GB" dirty="0"/>
          </a:p>
          <a:p>
            <a:pPr marL="0" marR="0" lvl="0" indent="0" algn="l" rtl="0">
              <a:spcBef>
                <a:spcPts val="0"/>
              </a:spcBef>
              <a:spcAft>
                <a:spcPts val="0"/>
              </a:spcAft>
              <a:buNone/>
            </a:pPr>
            <a:endParaRPr lang="en-GB" sz="1200" b="1"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Quantitatively measure your current cultural values.</a:t>
            </a:r>
            <a:r>
              <a:rPr lang="en-GB" sz="1200" b="0" i="0" u="none" strike="noStrike" cap="none" dirty="0">
                <a:solidFill>
                  <a:schemeClr val="dk1"/>
                </a:solidFill>
                <a:latin typeface="+mn-lt"/>
                <a:ea typeface="Calibri"/>
                <a:cs typeface="Calibri"/>
                <a:sym typeface="Calibri"/>
              </a:rPr>
              <a:t> </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The first step to culture change is knowing where your current culture stands; that is, what employees believe your organisation’s current values are. This will allow you to get a good idea of how much change is needed and enable accountability and the ability to track your culture change more precisely over time.</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Intentionally align culture, strategy, and structure.</a:t>
            </a:r>
            <a:r>
              <a:rPr lang="en-GB" sz="1200" b="0" i="0" u="none" strike="noStrike" cap="none" dirty="0">
                <a:solidFill>
                  <a:schemeClr val="dk1"/>
                </a:solidFill>
                <a:latin typeface="+mn-lt"/>
                <a:ea typeface="Calibri"/>
                <a:cs typeface="Calibri"/>
                <a:sym typeface="Calibri"/>
              </a:rPr>
              <a:t> </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Be sure that the culture change fits with the company’s business strategy and that both fit with the organisation’s structure (its formal systems and policies). Reconsider formal reporting relationships, job descriptions, selection and recruiting practices, performance appraisal, reward or compensation structures, and training and development. Supporting change and innovation both structurally and culturally have been found to be critical to the success of culture change initiatives. Make changes where appropriate to support the new culture.</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Ensure staff and stakeholder participation.</a:t>
            </a:r>
            <a:r>
              <a:rPr lang="en-GB" sz="1200" b="0" i="0" u="none" strike="noStrike" cap="none" dirty="0">
                <a:solidFill>
                  <a:schemeClr val="dk1"/>
                </a:solidFill>
                <a:latin typeface="+mn-lt"/>
                <a:ea typeface="Calibri"/>
                <a:cs typeface="Calibri"/>
                <a:sym typeface="Calibri"/>
              </a:rPr>
              <a:t> </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Change can’t succeed without the meaningful involvement of many people throughout the organisation. Participation can range from individually offering ideas, solutions, and reactions to concepts, to taking part in team meetings to design and build the new culture and organisational structure. Use a balanced approach, keeping in mind that input from a wide range of people can generate excitement and motivation to change, but make sure that you have a separate change structure in place (e.g., change sponsor, change committee) that can make timely and clear decisions to prevent an ambiguous vision or delay key actions.</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Communicate and demonstrate the change, again and again and again and then … again.</a:t>
            </a:r>
            <a:r>
              <a:rPr lang="en-GB" sz="1200" b="0" i="0" u="none" strike="noStrike" cap="none" dirty="0">
                <a:solidFill>
                  <a:schemeClr val="dk1"/>
                </a:solidFill>
                <a:latin typeface="+mn-lt"/>
                <a:ea typeface="Calibri"/>
                <a:cs typeface="Calibri"/>
                <a:sym typeface="Calibri"/>
              </a:rPr>
              <a:t> </a:t>
            </a:r>
            <a:endParaRPr lang="en-GB" dirty="0"/>
          </a:p>
          <a:p>
            <a:pPr marL="0" marR="0" lvl="0" indent="0" algn="l" rtl="0">
              <a:spcBef>
                <a:spcPts val="0"/>
              </a:spcBef>
              <a:spcAft>
                <a:spcPts val="0"/>
              </a:spcAft>
              <a:buNone/>
            </a:pPr>
            <a:r>
              <a:rPr lang="en-GB" sz="1200" b="0" i="0" u="none" strike="noStrike" cap="none" dirty="0">
                <a:solidFill>
                  <a:schemeClr val="dk1"/>
                </a:solidFill>
                <a:latin typeface="+mn-lt"/>
                <a:ea typeface="Calibri"/>
                <a:cs typeface="Calibri"/>
                <a:sym typeface="Calibri"/>
              </a:rPr>
              <a:t>Frequent and copious communication — both upward and downward — is necessary during the change process. Use words and actions to convey the vision of the desired future, and repeat your message much more often than you think is necessary. Most leaders greatly underestimate how many repetitions it takes for a message to sink in. Role model appropriate behaviours by demonstrating your constant commitment to the future state and provide a vivid image of what it will look and feel like. Use new language or metaphors to create memorable images (one long-term care organization described its facilities as a collection of neighbourhoods or houses rather than an institution). Leaders clearly and visibly dedicated to change have been found to be one of the singular success factors of culture change.</a:t>
            </a:r>
            <a:endParaRPr lang="en-GB" dirty="0"/>
          </a:p>
          <a:p>
            <a:pPr marL="0" marR="0" lvl="0" indent="0" algn="l" rtl="0">
              <a:spcBef>
                <a:spcPts val="0"/>
              </a:spcBef>
              <a:spcAft>
                <a:spcPts val="0"/>
              </a:spcAft>
              <a:buNone/>
            </a:pPr>
            <a:r>
              <a:rPr lang="en-GB" sz="1200" b="1" i="0" u="none" strike="noStrike" cap="none" dirty="0">
                <a:solidFill>
                  <a:schemeClr val="dk1"/>
                </a:solidFill>
                <a:latin typeface="+mn-lt"/>
                <a:ea typeface="Calibri"/>
                <a:cs typeface="Calibri"/>
                <a:sym typeface="Calibri"/>
              </a:rPr>
              <a:t>Manage the emotional response — yours and your employees.</a:t>
            </a:r>
            <a:r>
              <a:rPr lang="en-GB" sz="1200" b="0" i="0" u="none" strike="noStrike" cap="none" dirty="0">
                <a:solidFill>
                  <a:schemeClr val="dk1"/>
                </a:solidFill>
                <a:latin typeface="+mn-lt"/>
                <a:ea typeface="Calibri"/>
                <a:cs typeface="Calibri"/>
                <a:sym typeface="Calibri"/>
              </a:rPr>
              <a:t>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4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a:t>
            </a:fld>
            <a:endParaRPr lang="en-US" noProof="0" dirty="0"/>
          </a:p>
        </p:txBody>
      </p:sp>
    </p:spTree>
    <p:extLst>
      <p:ext uri="{BB962C8B-B14F-4D97-AF65-F5344CB8AC3E}">
        <p14:creationId xmlns:p14="http://schemas.microsoft.com/office/powerpoint/2010/main" val="183385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257550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dirty="0"/>
          </a:p>
        </p:txBody>
      </p:sp>
    </p:spTree>
    <p:extLst>
      <p:ext uri="{BB962C8B-B14F-4D97-AF65-F5344CB8AC3E}">
        <p14:creationId xmlns:p14="http://schemas.microsoft.com/office/powerpoint/2010/main" val="373924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dirty="0"/>
          </a:p>
        </p:txBody>
      </p:sp>
    </p:spTree>
    <p:extLst>
      <p:ext uri="{BB962C8B-B14F-4D97-AF65-F5344CB8AC3E}">
        <p14:creationId xmlns:p14="http://schemas.microsoft.com/office/powerpoint/2010/main" val="31557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dirty="0"/>
          </a:p>
        </p:txBody>
      </p:sp>
    </p:spTree>
    <p:extLst>
      <p:ext uri="{BB962C8B-B14F-4D97-AF65-F5344CB8AC3E}">
        <p14:creationId xmlns:p14="http://schemas.microsoft.com/office/powerpoint/2010/main" val="322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dirty="0"/>
          </a:p>
        </p:txBody>
      </p:sp>
    </p:spTree>
    <p:extLst>
      <p:ext uri="{BB962C8B-B14F-4D97-AF65-F5344CB8AC3E}">
        <p14:creationId xmlns:p14="http://schemas.microsoft.com/office/powerpoint/2010/main" val="2039621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12301" r="2" b="11889"/>
          <a:stretch/>
        </p:blipFill>
        <p:spPr>
          <a:xfrm>
            <a:off x="0" y="1433763"/>
            <a:ext cx="12192000" cy="5424237"/>
          </a:xfrm>
          <a:prstGeom prst="rect">
            <a:avLst/>
          </a:prstGeom>
        </p:spPr>
      </p:pic>
      <p:sp>
        <p:nvSpPr>
          <p:cNvPr id="9" name="Rectangle 8"/>
          <p:cNvSpPr/>
          <p:nvPr userDrawn="1"/>
        </p:nvSpPr>
        <p:spPr>
          <a:xfrm>
            <a:off x="0" y="1433763"/>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dirty="0"/>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3280893" y="1427525"/>
            <a:ext cx="8030483" cy="5249076"/>
          </a:xfrm>
          <a:prstGeom prst="rect">
            <a:avLst/>
          </a:prstGeom>
        </p:spPr>
      </p:pic>
      <p:sp>
        <p:nvSpPr>
          <p:cNvPr id="2" name="Title 1"/>
          <p:cNvSpPr>
            <a:spLocks noGrp="1"/>
          </p:cNvSpPr>
          <p:nvPr>
            <p:ph type="ctrTitle"/>
          </p:nvPr>
        </p:nvSpPr>
        <p:spPr>
          <a:xfrm>
            <a:off x="731521" y="2193701"/>
            <a:ext cx="6223071" cy="2051106"/>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50396FDD-03E1-4250-B2C3-FA119C2435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2065684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dirty="0"/>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0AAC0659-7960-4FA9-BD1C-B67B4F651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FEDEEC3C-04DE-4839-899E-F5F3CD182BC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b="4152"/>
          <a:stretch/>
        </p:blipFill>
        <p:spPr>
          <a:xfrm>
            <a:off x="0" y="1440001"/>
            <a:ext cx="12192000" cy="5413162"/>
          </a:xfrm>
          <a:prstGeom prst="rect">
            <a:avLst/>
          </a:prstGeom>
        </p:spPr>
      </p:pic>
      <p:pic>
        <p:nvPicPr>
          <p:cNvPr id="13" name="Picture 12"/>
          <p:cNvPicPr>
            <a:picLocks noChangeAspect="1"/>
          </p:cNvPicPr>
          <p:nvPr userDrawn="1"/>
        </p:nvPicPr>
        <p:blipFill rotWithShape="1">
          <a:blip r:embed="rId5" cstate="hqprint">
            <a:alphaModFix amt="45000"/>
            <a:extLst>
              <a:ext uri="{28A0092B-C50C-407E-A947-70E740481C1C}">
                <a14:useLocalDpi xmlns:a14="http://schemas.microsoft.com/office/drawing/2010/main" val="0"/>
              </a:ext>
            </a:extLst>
          </a:blip>
          <a:srcRect l="1181" t="6709" r="23229" b="11323"/>
          <a:stretch/>
        </p:blipFill>
        <p:spPr>
          <a:xfrm>
            <a:off x="1425079" y="1453163"/>
            <a:ext cx="9216000" cy="5400000"/>
          </a:xfrm>
          <a:prstGeom prst="rect">
            <a:avLst/>
          </a:prstGeom>
        </p:spPr>
      </p:pic>
      <p:sp>
        <p:nvSpPr>
          <p:cNvPr id="9" name="Rectangle 8"/>
          <p:cNvSpPr/>
          <p:nvPr userDrawn="1"/>
        </p:nvSpPr>
        <p:spPr>
          <a:xfrm>
            <a:off x="7621" y="1453163"/>
            <a:ext cx="12184380" cy="5417999"/>
          </a:xfrm>
          <a:prstGeom prst="rect">
            <a:avLst/>
          </a:prstGeom>
          <a:solidFill>
            <a:srgbClr val="FF585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65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dirty="0"/>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pic>
        <p:nvPicPr>
          <p:cNvPr id="13" name="Picture 12">
            <a:extLst>
              <a:ext uri="{FF2B5EF4-FFF2-40B4-BE49-F238E27FC236}">
                <a16:creationId xmlns:a16="http://schemas.microsoft.com/office/drawing/2014/main" id="{9E8D2A0C-97F7-496E-997B-DF3B6C090A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897" r="5721" b="27256"/>
          <a:stretch/>
        </p:blipFill>
        <p:spPr>
          <a:xfrm>
            <a:off x="0" y="1428689"/>
            <a:ext cx="12192000" cy="5417999"/>
          </a:xfrm>
          <a:prstGeom prst="rect">
            <a:avLst/>
          </a:prstGeom>
        </p:spPr>
      </p:pic>
      <p:pic>
        <p:nvPicPr>
          <p:cNvPr id="14" name="Picture 13">
            <a:extLst>
              <a:ext uri="{FF2B5EF4-FFF2-40B4-BE49-F238E27FC236}">
                <a16:creationId xmlns:a16="http://schemas.microsoft.com/office/drawing/2014/main" id="{047C246A-88E9-48E9-86B3-EF7FF76CA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2" name="Picture 11"/>
          <p:cNvPicPr>
            <a:picLocks noChangeAspect="1"/>
          </p:cNvPicPr>
          <p:nvPr userDrawn="1"/>
        </p:nvPicPr>
        <p:blipFill rotWithShape="1">
          <a:blip r:embed="rId4">
            <a:alphaModFix amt="53000"/>
            <a:extLst>
              <a:ext uri="{28A0092B-C50C-407E-A947-70E740481C1C}">
                <a14:useLocalDpi xmlns:a14="http://schemas.microsoft.com/office/drawing/2010/main" val="0"/>
              </a:ext>
            </a:extLst>
          </a:blip>
          <a:srcRect r="3209" b="1075"/>
          <a:stretch/>
        </p:blipFill>
        <p:spPr>
          <a:xfrm rot="12000000">
            <a:off x="4101699" y="1419643"/>
            <a:ext cx="11772929" cy="12358944"/>
          </a:xfrm>
          <a:prstGeom prst="rect">
            <a:avLst/>
          </a:prstGeom>
        </p:spPr>
      </p:pic>
      <p:sp>
        <p:nvSpPr>
          <p:cNvPr id="9" name="Rectangle 8"/>
          <p:cNvSpPr/>
          <p:nvPr userDrawn="1"/>
        </p:nvSpPr>
        <p:spPr>
          <a:xfrm>
            <a:off x="0" y="1416053"/>
            <a:ext cx="12192000" cy="5441947"/>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9744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dirty="0"/>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4C4C4D"/>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DE5C582E-920C-4CE9-A90D-B3DB8D6B1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7DE3277C-F2AF-465B-99E1-2B6E6AE79F0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1548" r="1780" b="22151"/>
          <a:stretch/>
        </p:blipFill>
        <p:spPr>
          <a:xfrm>
            <a:off x="0" y="1440000"/>
            <a:ext cx="12192000" cy="5418000"/>
          </a:xfrm>
          <a:prstGeom prst="rect">
            <a:avLst/>
          </a:prstGeom>
        </p:spPr>
      </p:pic>
      <p:pic>
        <p:nvPicPr>
          <p:cNvPr id="11" name="Picture 10"/>
          <p:cNvPicPr>
            <a:picLocks noChangeAspect="1"/>
          </p:cNvPicPr>
          <p:nvPr userDrawn="1"/>
        </p:nvPicPr>
        <p:blipFill>
          <a:blip r:embed="rId4">
            <a:alphaModFix amt="49000"/>
            <a:extLst>
              <a:ext uri="{28A0092B-C50C-407E-A947-70E740481C1C}">
                <a14:useLocalDpi xmlns:a14="http://schemas.microsoft.com/office/drawing/2010/main" val="0"/>
              </a:ext>
            </a:extLst>
          </a:blip>
          <a:stretch>
            <a:fillRect/>
          </a:stretch>
        </p:blipFill>
        <p:spPr>
          <a:xfrm>
            <a:off x="5207231" y="1025550"/>
            <a:ext cx="8751532" cy="6872526"/>
          </a:xfrm>
          <a:prstGeom prst="rect">
            <a:avLst/>
          </a:prstGeom>
        </p:spPr>
      </p:pic>
      <p:sp>
        <p:nvSpPr>
          <p:cNvPr id="9" name="Rectangle 8"/>
          <p:cNvSpPr/>
          <p:nvPr userDrawn="1"/>
        </p:nvSpPr>
        <p:spPr>
          <a:xfrm>
            <a:off x="0" y="1440000"/>
            <a:ext cx="12192000" cy="5417999"/>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263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9" name="Rectangle 8"/>
          <p:cNvSpPr/>
          <p:nvPr userDrawn="1"/>
        </p:nvSpPr>
        <p:spPr>
          <a:xfrm>
            <a:off x="0" y="1440002"/>
            <a:ext cx="12192000" cy="5417999"/>
          </a:xfrm>
          <a:prstGeom prst="rect">
            <a:avLst/>
          </a:prstGeom>
          <a:solidFill>
            <a:srgbClr val="4C4C4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hqprint">
            <a:alphaModFix amt="74000"/>
            <a:extLst>
              <a:ext uri="{28A0092B-C50C-407E-A947-70E740481C1C}">
                <a14:useLocalDpi xmlns:a14="http://schemas.microsoft.com/office/drawing/2010/main" val="0"/>
              </a:ext>
            </a:extLst>
          </a:blip>
          <a:stretch>
            <a:fillRect/>
          </a:stretch>
        </p:blipFill>
        <p:spPr>
          <a:xfrm>
            <a:off x="5575070" y="1506666"/>
            <a:ext cx="5479271" cy="6326694"/>
          </a:xfrm>
          <a:prstGeom prst="rect">
            <a:avLst/>
          </a:prstGeom>
        </p:spPr>
      </p:pic>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FF585D"/>
                </a:solidFill>
                <a:latin typeface="Nutmeg Headline Black" charset="0"/>
                <a:ea typeface="Nutmeg Headline Black" charset="0"/>
                <a:cs typeface="Nutmeg Headline Black" charset="0"/>
              </a:defRPr>
            </a:lvl1pPr>
          </a:lstStyle>
          <a:p>
            <a:r>
              <a:rPr lang="en-US" dirty="0"/>
              <a:t>Click to edit Master title style</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dirty="0"/>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90BC2F55-C330-4F90-B323-28D23BFB4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36951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6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a:off x="1440875" y="-3103405"/>
            <a:ext cx="14192269" cy="11427204"/>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dirty="0"/>
              <a:t>“Testimonial”</a:t>
            </a:r>
          </a:p>
        </p:txBody>
      </p:sp>
    </p:spTree>
    <p:extLst>
      <p:ext uri="{BB962C8B-B14F-4D97-AF65-F5344CB8AC3E}">
        <p14:creationId xmlns:p14="http://schemas.microsoft.com/office/powerpoint/2010/main" val="131467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7D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r="3209" b="1075"/>
          <a:stretch/>
        </p:blipFill>
        <p:spPr>
          <a:xfrm rot="12000000">
            <a:off x="5387999" y="-1543619"/>
            <a:ext cx="10002802" cy="9386262"/>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dirty="0"/>
              <a:t>“Testimonial”</a:t>
            </a:r>
          </a:p>
        </p:txBody>
      </p:sp>
    </p:spTree>
    <p:extLst>
      <p:ext uri="{BB962C8B-B14F-4D97-AF65-F5344CB8AC3E}">
        <p14:creationId xmlns:p14="http://schemas.microsoft.com/office/powerpoint/2010/main" val="881081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1181" t="6709" r="23229" b="11323"/>
          <a:stretch/>
        </p:blipFill>
        <p:spPr>
          <a:xfrm>
            <a:off x="487680" y="0"/>
            <a:ext cx="11704320" cy="6858000"/>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n-US" dirty="0"/>
              <a:t>“Testimonial”</a:t>
            </a:r>
          </a:p>
        </p:txBody>
      </p:sp>
    </p:spTree>
    <p:extLst>
      <p:ext uri="{BB962C8B-B14F-4D97-AF65-F5344CB8AC3E}">
        <p14:creationId xmlns:p14="http://schemas.microsoft.com/office/powerpoint/2010/main" val="3000560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CE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2935164" y="-644979"/>
            <a:ext cx="12656974" cy="9939446"/>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rgbClr val="4C4C4D"/>
                </a:solidFill>
              </a:defRPr>
            </a:lvl1pPr>
          </a:lstStyle>
          <a:p>
            <a:r>
              <a:rPr lang="en-US" dirty="0"/>
              <a:t>“Testimonial”</a:t>
            </a:r>
          </a:p>
        </p:txBody>
      </p:sp>
    </p:spTree>
    <p:extLst>
      <p:ext uri="{BB962C8B-B14F-4D97-AF65-F5344CB8AC3E}">
        <p14:creationId xmlns:p14="http://schemas.microsoft.com/office/powerpoint/2010/main" val="2109207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440001"/>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9433800" cy="1074874"/>
          </a:xfrm>
        </p:spPr>
        <p:txBody>
          <a:bodyPr/>
          <a:lstStyle/>
          <a:p>
            <a:r>
              <a:rPr lang="en-US" dirty="0"/>
              <a:t>Click to edit Master title style</a:t>
            </a:r>
          </a:p>
        </p:txBody>
      </p:sp>
      <p:sp>
        <p:nvSpPr>
          <p:cNvPr id="3" name="Content Placeholder 2"/>
          <p:cNvSpPr>
            <a:spLocks noGrp="1"/>
          </p:cNvSpPr>
          <p:nvPr>
            <p:ph idx="1"/>
          </p:nvPr>
        </p:nvSpPr>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8D831D8-EE93-2E46-AE0F-1BBC802C4049}" type="datetimeFigureOut">
              <a:rPr lang="en-US" smtClean="0"/>
              <a:t>29-Apr-24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899C7541-86F2-47B4-B468-0C1A99D97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167139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10515600" cy="107487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5" name="Date Placeholder 4"/>
          <p:cNvSpPr>
            <a:spLocks noGrp="1"/>
          </p:cNvSpPr>
          <p:nvPr>
            <p:ph type="dt" sz="half" idx="10"/>
          </p:nvPr>
        </p:nvSpPr>
        <p:spPr/>
        <p:txBody>
          <a:bodyPr/>
          <a:lstStyle/>
          <a:p>
            <a:fld id="{58D831D8-EE93-2E46-AE0F-1BBC802C4049}" type="datetimeFigureOut">
              <a:rPr lang="en-US" smtClean="0"/>
              <a:t>29-Apr-24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15333-6027-B945-BCAB-A7BB370A3795}" type="slidenum">
              <a:rPr lang="en-US" smtClean="0"/>
              <a:t>‹#›</a:t>
            </a:fld>
            <a:endParaRPr lang="en-US" dirty="0"/>
          </a:p>
        </p:txBody>
      </p:sp>
      <p:sp>
        <p:nvSpPr>
          <p:cNvPr id="13" name="Rectangle 12"/>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AB275017-1B06-4024-B87B-D693C9C62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80202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2" name="Title 1"/>
          <p:cNvSpPr>
            <a:spLocks noGrp="1"/>
          </p:cNvSpPr>
          <p:nvPr>
            <p:ph type="title"/>
          </p:nvPr>
        </p:nvSpPr>
        <p:spPr>
          <a:xfrm>
            <a:off x="839788" y="365127"/>
            <a:ext cx="10515600" cy="1074874"/>
          </a:xfrm>
        </p:spPr>
        <p:txBody>
          <a:bodyPr/>
          <a:lstStyle/>
          <a:p>
            <a:r>
              <a:rPr lang="en-US" dirty="0"/>
              <a:t>Click to edit Master title style</a:t>
            </a:r>
          </a:p>
        </p:txBody>
      </p:sp>
      <p:sp>
        <p:nvSpPr>
          <p:cNvPr id="4" name="Content Placeholder 3"/>
          <p:cNvSpPr>
            <a:spLocks noGrp="1"/>
          </p:cNvSpPr>
          <p:nvPr>
            <p:ph sz="half" idx="2"/>
          </p:nvPr>
        </p:nvSpPr>
        <p:spPr>
          <a:xfrm>
            <a:off x="839789" y="1857377"/>
            <a:ext cx="5157787"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6" name="Content Placeholder 5"/>
          <p:cNvSpPr>
            <a:spLocks noGrp="1"/>
          </p:cNvSpPr>
          <p:nvPr>
            <p:ph sz="quarter" idx="4"/>
          </p:nvPr>
        </p:nvSpPr>
        <p:spPr>
          <a:xfrm>
            <a:off x="6172201" y="1857377"/>
            <a:ext cx="5183188"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7" name="Date Placeholder 6"/>
          <p:cNvSpPr>
            <a:spLocks noGrp="1"/>
          </p:cNvSpPr>
          <p:nvPr>
            <p:ph type="dt" sz="half" idx="10"/>
          </p:nvPr>
        </p:nvSpPr>
        <p:spPr/>
        <p:txBody>
          <a:bodyPr/>
          <a:lstStyle/>
          <a:p>
            <a:fld id="{58D831D8-EE93-2E46-AE0F-1BBC802C4049}" type="datetimeFigureOut">
              <a:rPr lang="en-US" smtClean="0"/>
              <a:t>29-Apr-24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1F5DBECE-2368-4549-AEF5-AF2276465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198920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p:cNvSpPr/>
          <p:nvPr userDrawn="1"/>
        </p:nvSpPr>
        <p:spPr>
          <a:xfrm>
            <a:off x="0" y="1440000"/>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p:nvPr>
        </p:nvSpPr>
        <p:spPr>
          <a:xfrm>
            <a:off x="838200"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7" name="Date Placeholder 6"/>
          <p:cNvSpPr>
            <a:spLocks noGrp="1"/>
          </p:cNvSpPr>
          <p:nvPr>
            <p:ph type="dt" sz="half" idx="10"/>
          </p:nvPr>
        </p:nvSpPr>
        <p:spPr/>
        <p:txBody>
          <a:bodyPr/>
          <a:lstStyle/>
          <a:p>
            <a:fld id="{58D831D8-EE93-2E46-AE0F-1BBC802C4049}" type="datetimeFigureOut">
              <a:rPr lang="en-US" smtClean="0"/>
              <a:t>29-Apr-24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6" name="Rectangle 15"/>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p:nvPr>
        </p:nvSpPr>
        <p:spPr>
          <a:xfrm>
            <a:off x="838200" y="365127"/>
            <a:ext cx="9433800" cy="1074874"/>
          </a:xfrm>
        </p:spPr>
        <p:txBody>
          <a:bodyPr/>
          <a:lstStyle/>
          <a:p>
            <a:r>
              <a:rPr lang="en-US" dirty="0"/>
              <a:t>Click to edit Master title style</a:t>
            </a:r>
          </a:p>
        </p:txBody>
      </p:sp>
      <p:sp>
        <p:nvSpPr>
          <p:cNvPr id="21" name="Content Placeholder 5"/>
          <p:cNvSpPr>
            <a:spLocks noGrp="1"/>
          </p:cNvSpPr>
          <p:nvPr>
            <p:ph sz="quarter" idx="13"/>
          </p:nvPr>
        </p:nvSpPr>
        <p:spPr>
          <a:xfrm>
            <a:off x="4309335" y="1891192"/>
            <a:ext cx="3200400" cy="409006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3" name="Content Placeholder 5"/>
          <p:cNvSpPr>
            <a:spLocks noGrp="1"/>
          </p:cNvSpPr>
          <p:nvPr>
            <p:ph sz="quarter" idx="14"/>
          </p:nvPr>
        </p:nvSpPr>
        <p:spPr>
          <a:xfrm>
            <a:off x="838200"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4" name="Content Placeholder 5"/>
          <p:cNvSpPr>
            <a:spLocks noGrp="1"/>
          </p:cNvSpPr>
          <p:nvPr>
            <p:ph sz="quarter" idx="15"/>
          </p:nvPr>
        </p:nvSpPr>
        <p:spPr>
          <a:xfrm>
            <a:off x="7780469"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5" name="Content Placeholder 5"/>
          <p:cNvSpPr>
            <a:spLocks noGrp="1"/>
          </p:cNvSpPr>
          <p:nvPr>
            <p:ph sz="quarter" idx="16"/>
          </p:nvPr>
        </p:nvSpPr>
        <p:spPr>
          <a:xfrm>
            <a:off x="7780469"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pic>
        <p:nvPicPr>
          <p:cNvPr id="19" name="Picture 18">
            <a:extLst>
              <a:ext uri="{FF2B5EF4-FFF2-40B4-BE49-F238E27FC236}">
                <a16:creationId xmlns:a16="http://schemas.microsoft.com/office/drawing/2014/main" id="{808A7332-4EB0-46A4-A5EA-4B47EC91A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2784491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EAB2D-EECE-4E22-92C4-1C1763EAE1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50" t="5806" b="20192"/>
          <a:stretch/>
        </p:blipFill>
        <p:spPr>
          <a:xfrm flipH="1">
            <a:off x="-4300" y="1445201"/>
            <a:ext cx="12196300" cy="5392356"/>
          </a:xfrm>
          <a:prstGeom prst="rect">
            <a:avLst/>
          </a:prstGeom>
        </p:spPr>
      </p:pic>
      <p:sp>
        <p:nvSpPr>
          <p:cNvPr id="6" name="Rectangle 5"/>
          <p:cNvSpPr/>
          <p:nvPr userDrawn="1"/>
        </p:nvSpPr>
        <p:spPr>
          <a:xfrm>
            <a:off x="0" y="1437581"/>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5806416" y="1402442"/>
            <a:ext cx="8030483" cy="5249076"/>
          </a:xfrm>
          <a:prstGeom prst="rect">
            <a:avLst/>
          </a:prstGeom>
        </p:spPr>
      </p:pic>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8884" y="5499676"/>
            <a:ext cx="269739" cy="160014"/>
          </a:xfrm>
          <a:prstGeom prst="rect">
            <a:avLst/>
          </a:prstGeom>
        </p:spPr>
      </p:pic>
      <p:sp>
        <p:nvSpPr>
          <p:cNvPr id="19" name="Title 1"/>
          <p:cNvSpPr>
            <a:spLocks noGrp="1"/>
          </p:cNvSpPr>
          <p:nvPr>
            <p:ph type="ctrTitle" hasCustomPrompt="1"/>
          </p:nvPr>
        </p:nvSpPr>
        <p:spPr>
          <a:xfrm>
            <a:off x="696439" y="2203138"/>
            <a:ext cx="6754876"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dirty="0"/>
              <a:t>Thank you for your time</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n-US" sz="1200" b="0" i="0" dirty="0" err="1">
                <a:solidFill>
                  <a:schemeClr val="bg1"/>
                </a:solidFill>
                <a:latin typeface="Nutmeg Headline Book" charset="0"/>
                <a:ea typeface="Nutmeg Headline Book" charset="0"/>
                <a:cs typeface="Nutmeg Headline Book" charset="0"/>
              </a:rPr>
              <a:t>Aizlewood’s</a:t>
            </a:r>
            <a:r>
              <a:rPr lang="en-US" sz="1200" b="0" i="0" dirty="0">
                <a:solidFill>
                  <a:schemeClr val="bg1"/>
                </a:solidFill>
                <a:latin typeface="Nutmeg Headline Book" charset="0"/>
                <a:ea typeface="Nutmeg Headline Book" charset="0"/>
                <a:cs typeface="Nutmeg Headline Book" charset="0"/>
              </a:rPr>
              <a:t> Mill,</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Nursery Street, </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Sheffield</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S3 8GG</a:t>
            </a:r>
            <a:br>
              <a:rPr lang="en-US" sz="1200" b="0" i="0" dirty="0">
                <a:solidFill>
                  <a:schemeClr val="bg1"/>
                </a:solidFill>
                <a:latin typeface="Nutmeg Headline Book" charset="0"/>
                <a:ea typeface="Nutmeg Headline Book" charset="0"/>
                <a:cs typeface="Nutmeg Headline Book" charset="0"/>
              </a:rPr>
            </a:br>
            <a:endParaRPr lang="en-US" sz="1200" b="0" i="0" dirty="0">
              <a:solidFill>
                <a:schemeClr val="bg1"/>
              </a:solidFill>
              <a:latin typeface="Nutmeg Headline Book" charset="0"/>
              <a:ea typeface="Nutmeg Headline Book" charset="0"/>
              <a:cs typeface="Nutmeg Headline Book" charset="0"/>
            </a:endParaRPr>
          </a:p>
          <a:p>
            <a:r>
              <a:rPr lang="en-US" sz="1200" b="0" i="0" dirty="0">
                <a:solidFill>
                  <a:schemeClr val="bg1"/>
                </a:solidFill>
                <a:latin typeface="Nutmeg Headline Book" charset="0"/>
                <a:ea typeface="Nutmeg Headline Book" charset="0"/>
                <a:cs typeface="Nutmeg Headline Book" charset="0"/>
              </a:rPr>
              <a:t>+44 114 282 3338</a:t>
            </a:r>
            <a:br>
              <a:rPr lang="en-US" sz="1200" b="0" i="0" dirty="0">
                <a:solidFill>
                  <a:schemeClr val="bg1"/>
                </a:solidFill>
                <a:latin typeface="Nutmeg Headline Book" charset="0"/>
                <a:ea typeface="Nutmeg Headline Book" charset="0"/>
                <a:cs typeface="Nutmeg Headline Book" charset="0"/>
              </a:rPr>
            </a:b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info@qualsys.co.uk</a:t>
            </a:r>
          </a:p>
        </p:txBody>
      </p:sp>
      <p:pic>
        <p:nvPicPr>
          <p:cNvPr id="12" name="Picture 11">
            <a:extLst>
              <a:ext uri="{FF2B5EF4-FFF2-40B4-BE49-F238E27FC236}">
                <a16:creationId xmlns:a16="http://schemas.microsoft.com/office/drawing/2014/main" id="{98766163-7A97-4C48-A769-05BA2280D2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4744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38EB3-1E6F-41E8-873C-F42F30F2C5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31" t="13597" b="24431"/>
          <a:stretch/>
        </p:blipFill>
        <p:spPr>
          <a:xfrm>
            <a:off x="0" y="1440000"/>
            <a:ext cx="12192000" cy="5417999"/>
          </a:xfrm>
          <a:prstGeom prst="rect">
            <a:avLst/>
          </a:prstGeom>
        </p:spPr>
      </p:pic>
      <p:sp>
        <p:nvSpPr>
          <p:cNvPr id="20" name="Rectangle 19">
            <a:extLst>
              <a:ext uri="{FF2B5EF4-FFF2-40B4-BE49-F238E27FC236}">
                <a16:creationId xmlns:a16="http://schemas.microsoft.com/office/drawing/2014/main" id="{01B8674E-93C0-4BDF-83F4-7845BB357C27}"/>
              </a:ext>
            </a:extLst>
          </p:cNvPr>
          <p:cNvSpPr/>
          <p:nvPr userDrawn="1"/>
        </p:nvSpPr>
        <p:spPr>
          <a:xfrm>
            <a:off x="0" y="1439999"/>
            <a:ext cx="12184380" cy="5417999"/>
          </a:xfrm>
          <a:prstGeom prst="rect">
            <a:avLst/>
          </a:prstGeom>
          <a:solidFill>
            <a:srgbClr val="FF585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45451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869391"/>
            <a:ext cx="269739" cy="160014"/>
          </a:xfrm>
          <a:prstGeom prst="rect">
            <a:avLst/>
          </a:prstGeom>
        </p:spPr>
      </p:pic>
      <p:sp>
        <p:nvSpPr>
          <p:cNvPr id="21" name="TextBox 20"/>
          <p:cNvSpPr txBox="1"/>
          <p:nvPr userDrawn="1"/>
        </p:nvSpPr>
        <p:spPr>
          <a:xfrm>
            <a:off x="848360" y="4537175"/>
            <a:ext cx="2600960" cy="1569660"/>
          </a:xfrm>
          <a:prstGeom prst="rect">
            <a:avLst/>
          </a:prstGeom>
          <a:noFill/>
        </p:spPr>
        <p:txBody>
          <a:bodyPr wrap="square" rtlCol="0">
            <a:spAutoFit/>
          </a:bodyPr>
          <a:lstStyle/>
          <a:p>
            <a:r>
              <a:rPr lang="en-US" sz="1200" b="0" i="0" dirty="0" err="1">
                <a:solidFill>
                  <a:schemeClr val="bg1"/>
                </a:solidFill>
                <a:latin typeface="Nutmeg Headline Book" charset="0"/>
                <a:ea typeface="Nutmeg Headline Book" charset="0"/>
                <a:cs typeface="Nutmeg Headline Book" charset="0"/>
              </a:rPr>
              <a:t>Aizlewood’s</a:t>
            </a:r>
            <a:r>
              <a:rPr lang="en-US" sz="1200" b="0" i="0" dirty="0">
                <a:solidFill>
                  <a:schemeClr val="bg1"/>
                </a:solidFill>
                <a:latin typeface="Nutmeg Headline Book" charset="0"/>
                <a:ea typeface="Nutmeg Headline Book" charset="0"/>
                <a:cs typeface="Nutmeg Headline Book" charset="0"/>
              </a:rPr>
              <a:t> Mill,</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Nursery Street, </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Sheffield</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S3 8GG</a:t>
            </a:r>
            <a:br>
              <a:rPr lang="en-US" sz="1200" b="0" i="0" dirty="0">
                <a:solidFill>
                  <a:schemeClr val="bg1"/>
                </a:solidFill>
                <a:latin typeface="Nutmeg Headline Book" charset="0"/>
                <a:ea typeface="Nutmeg Headline Book" charset="0"/>
                <a:cs typeface="Nutmeg Headline Book" charset="0"/>
              </a:rPr>
            </a:br>
            <a:endParaRPr lang="en-US" sz="1200" b="0" i="0" dirty="0">
              <a:solidFill>
                <a:schemeClr val="bg1"/>
              </a:solidFill>
              <a:latin typeface="Nutmeg Headline Book" charset="0"/>
              <a:ea typeface="Nutmeg Headline Book" charset="0"/>
              <a:cs typeface="Nutmeg Headline Book" charset="0"/>
            </a:endParaRPr>
          </a:p>
          <a:p>
            <a:r>
              <a:rPr lang="en-US" sz="1200" b="0" i="0" dirty="0">
                <a:solidFill>
                  <a:schemeClr val="bg1"/>
                </a:solidFill>
                <a:latin typeface="Nutmeg Headline Book" charset="0"/>
                <a:ea typeface="Nutmeg Headline Book" charset="0"/>
                <a:cs typeface="Nutmeg Headline Book" charset="0"/>
              </a:rPr>
              <a:t>+44 114 282 3338</a:t>
            </a:r>
            <a:br>
              <a:rPr lang="en-US" sz="1200" b="0" i="0" dirty="0">
                <a:solidFill>
                  <a:schemeClr val="bg1"/>
                </a:solidFill>
                <a:latin typeface="Nutmeg Headline Book" charset="0"/>
                <a:ea typeface="Nutmeg Headline Book" charset="0"/>
                <a:cs typeface="Nutmeg Headline Book" charset="0"/>
              </a:rPr>
            </a:b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B06F2CB9-58A4-4ADA-AE08-949D244691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22" name="Picture 21">
            <a:extLst>
              <a:ext uri="{FF2B5EF4-FFF2-40B4-BE49-F238E27FC236}">
                <a16:creationId xmlns:a16="http://schemas.microsoft.com/office/drawing/2014/main" id="{BCE93EEA-043F-4D8A-8CC7-50B1B3CB05DA}"/>
              </a:ext>
            </a:extLst>
          </p:cNvPr>
          <p:cNvPicPr>
            <a:picLocks noChangeAspect="1"/>
          </p:cNvPicPr>
          <p:nvPr userDrawn="1"/>
        </p:nvPicPr>
        <p:blipFill rotWithShape="1">
          <a:blip r:embed="rId6" cstate="hqprint">
            <a:alphaModFix amt="45000"/>
            <a:extLst>
              <a:ext uri="{28A0092B-C50C-407E-A947-70E740481C1C}">
                <a14:useLocalDpi xmlns:a14="http://schemas.microsoft.com/office/drawing/2010/main" val="0"/>
              </a:ext>
            </a:extLst>
          </a:blip>
          <a:srcRect l="1181" t="6709" r="23229" b="11323"/>
          <a:stretch/>
        </p:blipFill>
        <p:spPr>
          <a:xfrm>
            <a:off x="3049919" y="1439998"/>
            <a:ext cx="9216000" cy="5400000"/>
          </a:xfrm>
          <a:prstGeom prst="rect">
            <a:avLst/>
          </a:prstGeom>
        </p:spPr>
      </p:pic>
      <p:sp>
        <p:nvSpPr>
          <p:cNvPr id="19" name="Title 1"/>
          <p:cNvSpPr>
            <a:spLocks noGrp="1"/>
          </p:cNvSpPr>
          <p:nvPr>
            <p:ph type="ctrTitle" hasCustomPrompt="1"/>
          </p:nvPr>
        </p:nvSpPr>
        <p:spPr>
          <a:xfrm>
            <a:off x="731520" y="1962170"/>
            <a:ext cx="587501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dirty="0"/>
              <a:t>Thank you for your time</a:t>
            </a:r>
          </a:p>
        </p:txBody>
      </p:sp>
    </p:spTree>
    <p:extLst>
      <p:ext uri="{BB962C8B-B14F-4D97-AF65-F5344CB8AC3E}">
        <p14:creationId xmlns:p14="http://schemas.microsoft.com/office/powerpoint/2010/main" val="1906139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E3C6F-5F1E-4BDA-B995-615FFB3CE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0000"/>
            <a:ext cx="12192000" cy="5406688"/>
          </a:xfrm>
          <a:prstGeom prst="rect">
            <a:avLst/>
          </a:prstGeom>
        </p:spPr>
      </p:pic>
      <p:sp>
        <p:nvSpPr>
          <p:cNvPr id="23" name="Rectangle 22">
            <a:extLst>
              <a:ext uri="{FF2B5EF4-FFF2-40B4-BE49-F238E27FC236}">
                <a16:creationId xmlns:a16="http://schemas.microsoft.com/office/drawing/2014/main" id="{D5286834-2D7B-42A9-B568-4AB52B363A82}"/>
              </a:ext>
            </a:extLst>
          </p:cNvPr>
          <p:cNvSpPr/>
          <p:nvPr userDrawn="1"/>
        </p:nvSpPr>
        <p:spPr>
          <a:xfrm>
            <a:off x="0" y="1428689"/>
            <a:ext cx="12192000" cy="5417999"/>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648411"/>
            <a:ext cx="269739" cy="160014"/>
          </a:xfrm>
          <a:prstGeom prst="rect">
            <a:avLst/>
          </a:prstGeom>
        </p:spPr>
      </p:pic>
      <p:sp>
        <p:nvSpPr>
          <p:cNvPr id="19" name="Title 1"/>
          <p:cNvSpPr>
            <a:spLocks noGrp="1"/>
          </p:cNvSpPr>
          <p:nvPr>
            <p:ph type="ctrTitle" hasCustomPrompt="1"/>
          </p:nvPr>
        </p:nvSpPr>
        <p:spPr>
          <a:xfrm>
            <a:off x="731521" y="1813896"/>
            <a:ext cx="565403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n-US" dirty="0"/>
              <a:t>Thank you for your time</a:t>
            </a:r>
          </a:p>
        </p:txBody>
      </p:sp>
      <p:sp>
        <p:nvSpPr>
          <p:cNvPr id="21" name="TextBox 20"/>
          <p:cNvSpPr txBox="1"/>
          <p:nvPr userDrawn="1"/>
        </p:nvSpPr>
        <p:spPr>
          <a:xfrm>
            <a:off x="731520" y="4148999"/>
            <a:ext cx="2600960" cy="1754326"/>
          </a:xfrm>
          <a:prstGeom prst="rect">
            <a:avLst/>
          </a:prstGeom>
          <a:noFill/>
        </p:spPr>
        <p:txBody>
          <a:bodyPr wrap="square" rtlCol="0">
            <a:spAutoFit/>
          </a:bodyPr>
          <a:lstStyle/>
          <a:p>
            <a:r>
              <a:rPr lang="en-US" sz="1200" b="0" i="0" dirty="0" err="1">
                <a:solidFill>
                  <a:schemeClr val="bg1"/>
                </a:solidFill>
                <a:latin typeface="Nutmeg Headline Book" charset="0"/>
                <a:ea typeface="Nutmeg Headline Book" charset="0"/>
                <a:cs typeface="Nutmeg Headline Book" charset="0"/>
              </a:rPr>
              <a:t>Aizlewood’s</a:t>
            </a:r>
            <a:r>
              <a:rPr lang="en-US" sz="1200" b="0" i="0" dirty="0">
                <a:solidFill>
                  <a:schemeClr val="bg1"/>
                </a:solidFill>
                <a:latin typeface="Nutmeg Headline Book" charset="0"/>
                <a:ea typeface="Nutmeg Headline Book" charset="0"/>
                <a:cs typeface="Nutmeg Headline Book" charset="0"/>
              </a:rPr>
              <a:t> Mill,</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Nursery Street, </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Sheffield</a:t>
            </a: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S3 8GG</a:t>
            </a:r>
            <a:br>
              <a:rPr lang="en-US" sz="1200" b="0" i="0" dirty="0">
                <a:solidFill>
                  <a:schemeClr val="bg1"/>
                </a:solidFill>
                <a:latin typeface="Nutmeg Headline Book" charset="0"/>
                <a:ea typeface="Nutmeg Headline Book" charset="0"/>
                <a:cs typeface="Nutmeg Headline Book" charset="0"/>
              </a:rPr>
            </a:br>
            <a:endParaRPr lang="en-US" sz="1200" b="0" i="0" dirty="0">
              <a:solidFill>
                <a:schemeClr val="bg1"/>
              </a:solidFill>
              <a:latin typeface="Nutmeg Headline Book" charset="0"/>
              <a:ea typeface="Nutmeg Headline Book" charset="0"/>
              <a:cs typeface="Nutmeg Headline Book" charset="0"/>
            </a:endParaRPr>
          </a:p>
          <a:p>
            <a:r>
              <a:rPr lang="en-US" sz="1200" b="0" i="0" dirty="0">
                <a:solidFill>
                  <a:schemeClr val="bg1"/>
                </a:solidFill>
                <a:latin typeface="Nutmeg Headline Book" charset="0"/>
                <a:ea typeface="Nutmeg Headline Book" charset="0"/>
                <a:cs typeface="Nutmeg Headline Book" charset="0"/>
              </a:rPr>
              <a:t>+44 114 282 3338</a:t>
            </a:r>
            <a:br>
              <a:rPr lang="en-US" sz="1200" b="0" i="0" dirty="0">
                <a:solidFill>
                  <a:schemeClr val="bg1"/>
                </a:solidFill>
                <a:latin typeface="Nutmeg Headline Book" charset="0"/>
                <a:ea typeface="Nutmeg Headline Book" charset="0"/>
                <a:cs typeface="Nutmeg Headline Book" charset="0"/>
              </a:rPr>
            </a:br>
            <a:br>
              <a:rPr lang="en-US" sz="1200" b="0" i="0" dirty="0">
                <a:solidFill>
                  <a:schemeClr val="bg1"/>
                </a:solidFill>
                <a:latin typeface="Nutmeg Headline Book" charset="0"/>
                <a:ea typeface="Nutmeg Headline Book" charset="0"/>
                <a:cs typeface="Nutmeg Headline Book" charset="0"/>
              </a:rPr>
            </a:br>
            <a:br>
              <a:rPr lang="en-US" sz="1200" b="0" i="0" dirty="0">
                <a:solidFill>
                  <a:schemeClr val="bg1"/>
                </a:solidFill>
                <a:latin typeface="Nutmeg Headline Book" charset="0"/>
                <a:ea typeface="Nutmeg Headline Book" charset="0"/>
                <a:cs typeface="Nutmeg Headline Book" charset="0"/>
              </a:rPr>
            </a:br>
            <a:r>
              <a:rPr lang="en-US" sz="1200" b="0" i="0" dirty="0">
                <a:solidFill>
                  <a:schemeClr val="bg1"/>
                </a:solidFill>
                <a:latin typeface="Nutmeg Headline Book" charset="0"/>
                <a:ea typeface="Nutmeg Headline Book" charset="0"/>
                <a:cs typeface="Nutmeg Headline Book" charset="0"/>
              </a:rPr>
              <a:t>info@qualsys.co.uk</a:t>
            </a:r>
          </a:p>
        </p:txBody>
      </p:sp>
      <p:pic>
        <p:nvPicPr>
          <p:cNvPr id="13" name="Picture 12">
            <a:extLst>
              <a:ext uri="{FF2B5EF4-FFF2-40B4-BE49-F238E27FC236}">
                <a16:creationId xmlns:a16="http://schemas.microsoft.com/office/drawing/2014/main" id="{FF1DB92B-508B-47EF-8FB3-3817D81EE9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BD3E7408-03B2-471D-B6C5-C801CA15FB09}"/>
              </a:ext>
            </a:extLst>
          </p:cNvPr>
          <p:cNvPicPr>
            <a:picLocks noChangeAspect="1"/>
          </p:cNvPicPr>
          <p:nvPr userDrawn="1"/>
        </p:nvPicPr>
        <p:blipFill rotWithShape="1">
          <a:blip r:embed="rId6">
            <a:alphaModFix amt="53000"/>
            <a:extLst>
              <a:ext uri="{28A0092B-C50C-407E-A947-70E740481C1C}">
                <a14:useLocalDpi xmlns:a14="http://schemas.microsoft.com/office/drawing/2010/main" val="0"/>
              </a:ext>
            </a:extLst>
          </a:blip>
          <a:srcRect r="3209" b="1075"/>
          <a:stretch/>
        </p:blipFill>
        <p:spPr>
          <a:xfrm rot="12000000">
            <a:off x="3193741" y="1599066"/>
            <a:ext cx="11772929" cy="10761719"/>
          </a:xfrm>
          <a:prstGeom prst="rect">
            <a:avLst/>
          </a:prstGeom>
        </p:spPr>
      </p:pic>
    </p:spTree>
    <p:extLst>
      <p:ext uri="{BB962C8B-B14F-4D97-AF65-F5344CB8AC3E}">
        <p14:creationId xmlns:p14="http://schemas.microsoft.com/office/powerpoint/2010/main" val="3554945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p:cNvGrpSpPr/>
          <p:nvPr userDrawn="1"/>
        </p:nvGrpSpPr>
        <p:grpSpPr>
          <a:xfrm>
            <a:off x="-312420" y="1328484"/>
            <a:ext cx="14258484" cy="7083996"/>
            <a:chOff x="-1" y="1344635"/>
            <a:chExt cx="10446213" cy="6872526"/>
          </a:xfrm>
        </p:grpSpPr>
        <p:pic>
          <p:nvPicPr>
            <p:cNvPr id="13" name="Picture 12"/>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388" r="2" b="11889"/>
            <a:stretch/>
          </p:blipFill>
          <p:spPr>
            <a:xfrm>
              <a:off x="0" y="1440000"/>
              <a:ext cx="9184003" cy="6181569"/>
            </a:xfrm>
            <a:prstGeom prst="rect">
              <a:avLst/>
            </a:prstGeom>
          </p:spPr>
        </p:pic>
        <p:sp>
          <p:nvSpPr>
            <p:cNvPr id="14" name="Rectangle 13"/>
            <p:cNvSpPr/>
            <p:nvPr userDrawn="1"/>
          </p:nvSpPr>
          <p:spPr>
            <a:xfrm>
              <a:off x="-1" y="1440002"/>
              <a:ext cx="9184004" cy="5434552"/>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p:cNvPicPr>
              <a:picLocks noChangeAspect="1"/>
            </p:cNvPicPr>
            <p:nvPr userDrawn="1"/>
          </p:nvPicPr>
          <p:blipFill>
            <a:blip r:embed="rId3">
              <a:alphaModFix amt="49000"/>
              <a:extLst>
                <a:ext uri="{28A0092B-C50C-407E-A947-70E740481C1C}">
                  <a14:useLocalDpi xmlns:a14="http://schemas.microsoft.com/office/drawing/2010/main" val="0"/>
                </a:ext>
              </a:extLst>
            </a:blip>
            <a:stretch>
              <a:fillRect/>
            </a:stretch>
          </p:blipFill>
          <p:spPr>
            <a:xfrm>
              <a:off x="3882563" y="1344635"/>
              <a:ext cx="6563649" cy="6872526"/>
            </a:xfrm>
            <a:prstGeom prst="rect">
              <a:avLst/>
            </a:prstGeom>
          </p:spPr>
        </p:pic>
      </p:gr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6" y="5058277"/>
            <a:ext cx="265193"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1780" y="5517304"/>
            <a:ext cx="269739" cy="160013"/>
          </a:xfrm>
          <a:prstGeom prst="rect">
            <a:avLst/>
          </a:prstGeom>
        </p:spPr>
      </p:pic>
      <p:sp>
        <p:nvSpPr>
          <p:cNvPr id="19" name="Title 1"/>
          <p:cNvSpPr>
            <a:spLocks noGrp="1"/>
          </p:cNvSpPr>
          <p:nvPr>
            <p:ph type="ctrTitle" hasCustomPrompt="1"/>
          </p:nvPr>
        </p:nvSpPr>
        <p:spPr>
          <a:xfrm>
            <a:off x="731521" y="1813896"/>
            <a:ext cx="8875324" cy="1823842"/>
          </a:xfrm>
        </p:spPr>
        <p:txBody>
          <a:bodyPr anchor="b">
            <a:normAutofit/>
          </a:bodyPr>
          <a:lstStyle>
            <a:lvl1pPr algn="l">
              <a:defRPr sz="5000" b="1" i="0" baseline="0">
                <a:solidFill>
                  <a:srgbClr val="4C4C4D"/>
                </a:solidFill>
                <a:latin typeface="Nutmeg Headline Black" charset="0"/>
                <a:ea typeface="Nutmeg Headline Black" charset="0"/>
                <a:cs typeface="Nutmeg Headline Black" charset="0"/>
              </a:defRPr>
            </a:lvl1pPr>
          </a:lstStyle>
          <a:p>
            <a:r>
              <a:rPr lang="en-US" dirty="0"/>
              <a:t>Thank you for your time</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n-US" sz="1200" b="0" i="0" dirty="0" err="1">
                <a:solidFill>
                  <a:srgbClr val="4C4C4D"/>
                </a:solidFill>
                <a:latin typeface="Nutmeg Headline Book" charset="0"/>
                <a:ea typeface="Nutmeg Headline Book" charset="0"/>
                <a:cs typeface="Nutmeg Headline Book" charset="0"/>
              </a:rPr>
              <a:t>Aizlewood’s</a:t>
            </a:r>
            <a:r>
              <a:rPr lang="en-US" sz="1200" b="0" i="0" dirty="0">
                <a:solidFill>
                  <a:srgbClr val="4C4C4D"/>
                </a:solidFill>
                <a:latin typeface="Nutmeg Headline Book" charset="0"/>
                <a:ea typeface="Nutmeg Headline Book" charset="0"/>
                <a:cs typeface="Nutmeg Headline Book" charset="0"/>
              </a:rPr>
              <a:t> Mill,</a:t>
            </a:r>
            <a:br>
              <a:rPr lang="en-US" sz="1200" b="0" i="0" dirty="0">
                <a:solidFill>
                  <a:srgbClr val="4C4C4D"/>
                </a:solidFill>
                <a:latin typeface="Nutmeg Headline Book" charset="0"/>
                <a:ea typeface="Nutmeg Headline Book" charset="0"/>
                <a:cs typeface="Nutmeg Headline Book" charset="0"/>
              </a:rPr>
            </a:br>
            <a:r>
              <a:rPr lang="en-US" sz="1200" b="0" i="0" dirty="0">
                <a:solidFill>
                  <a:srgbClr val="4C4C4D"/>
                </a:solidFill>
                <a:latin typeface="Nutmeg Headline Book" charset="0"/>
                <a:ea typeface="Nutmeg Headline Book" charset="0"/>
                <a:cs typeface="Nutmeg Headline Book" charset="0"/>
              </a:rPr>
              <a:t>Nursery Street, </a:t>
            </a:r>
            <a:br>
              <a:rPr lang="en-US" sz="1200" b="0" i="0" dirty="0">
                <a:solidFill>
                  <a:srgbClr val="4C4C4D"/>
                </a:solidFill>
                <a:latin typeface="Nutmeg Headline Book" charset="0"/>
                <a:ea typeface="Nutmeg Headline Book" charset="0"/>
                <a:cs typeface="Nutmeg Headline Book" charset="0"/>
              </a:rPr>
            </a:br>
            <a:r>
              <a:rPr lang="en-US" sz="1200" b="0" i="0" dirty="0">
                <a:solidFill>
                  <a:srgbClr val="4C4C4D"/>
                </a:solidFill>
                <a:latin typeface="Nutmeg Headline Book" charset="0"/>
                <a:ea typeface="Nutmeg Headline Book" charset="0"/>
                <a:cs typeface="Nutmeg Headline Book" charset="0"/>
              </a:rPr>
              <a:t>Sheffield</a:t>
            </a:r>
            <a:br>
              <a:rPr lang="en-US" sz="1200" b="0" i="0" dirty="0">
                <a:solidFill>
                  <a:srgbClr val="4C4C4D"/>
                </a:solidFill>
                <a:latin typeface="Nutmeg Headline Book" charset="0"/>
                <a:ea typeface="Nutmeg Headline Book" charset="0"/>
                <a:cs typeface="Nutmeg Headline Book" charset="0"/>
              </a:rPr>
            </a:br>
            <a:r>
              <a:rPr lang="en-US" sz="1200" b="0" i="0" dirty="0">
                <a:solidFill>
                  <a:srgbClr val="4C4C4D"/>
                </a:solidFill>
                <a:latin typeface="Nutmeg Headline Book" charset="0"/>
                <a:ea typeface="Nutmeg Headline Book" charset="0"/>
                <a:cs typeface="Nutmeg Headline Book" charset="0"/>
              </a:rPr>
              <a:t>S3 8GG</a:t>
            </a:r>
            <a:br>
              <a:rPr lang="en-US" sz="1200" b="0" i="0" dirty="0">
                <a:solidFill>
                  <a:srgbClr val="4C4C4D"/>
                </a:solidFill>
                <a:latin typeface="Nutmeg Headline Book" charset="0"/>
                <a:ea typeface="Nutmeg Headline Book" charset="0"/>
                <a:cs typeface="Nutmeg Headline Book" charset="0"/>
              </a:rPr>
            </a:br>
            <a:endParaRPr lang="en-US" sz="1200" b="0" i="0" dirty="0">
              <a:solidFill>
                <a:srgbClr val="4C4C4D"/>
              </a:solidFill>
              <a:latin typeface="Nutmeg Headline Book" charset="0"/>
              <a:ea typeface="Nutmeg Headline Book" charset="0"/>
              <a:cs typeface="Nutmeg Headline Book" charset="0"/>
            </a:endParaRPr>
          </a:p>
          <a:p>
            <a:r>
              <a:rPr lang="en-US" sz="1200" b="0" i="0" dirty="0">
                <a:solidFill>
                  <a:srgbClr val="4C4C4D"/>
                </a:solidFill>
                <a:latin typeface="Nutmeg Headline Book" charset="0"/>
                <a:ea typeface="Nutmeg Headline Book" charset="0"/>
                <a:cs typeface="Nutmeg Headline Book" charset="0"/>
              </a:rPr>
              <a:t>+44 114 282 3338</a:t>
            </a:r>
            <a:br>
              <a:rPr lang="en-US" sz="1200" b="0" i="0" dirty="0">
                <a:solidFill>
                  <a:srgbClr val="4C4C4D"/>
                </a:solidFill>
                <a:latin typeface="Nutmeg Headline Book" charset="0"/>
                <a:ea typeface="Nutmeg Headline Book" charset="0"/>
                <a:cs typeface="Nutmeg Headline Book" charset="0"/>
              </a:rPr>
            </a:br>
            <a:br>
              <a:rPr lang="en-US" sz="1200" b="0" i="0" dirty="0">
                <a:solidFill>
                  <a:srgbClr val="4C4C4D"/>
                </a:solidFill>
                <a:latin typeface="Nutmeg Headline Book" charset="0"/>
                <a:ea typeface="Nutmeg Headline Book" charset="0"/>
                <a:cs typeface="Nutmeg Headline Book" charset="0"/>
              </a:rPr>
            </a:br>
            <a:r>
              <a:rPr lang="en-US" sz="1200" b="0" i="0" dirty="0">
                <a:solidFill>
                  <a:srgbClr val="4C4C4D"/>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ED59E261-E922-449B-8E1F-53919419EE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41601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Nutmeg Headline Book" charset="0"/>
                <a:ea typeface="Nutmeg Headline Book" charset="0"/>
                <a:cs typeface="Nutmeg Headline Book" charset="0"/>
              </a:defRPr>
            </a:lvl1pPr>
          </a:lstStyle>
          <a:p>
            <a:fld id="{58D831D8-EE93-2E46-AE0F-1BBC802C4049}" type="datetimeFigureOut">
              <a:rPr lang="en-US" smtClean="0"/>
              <a:pPr/>
              <a:t>29-Apr-24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Nutmeg Headline" charset="0"/>
                <a:ea typeface="Nutmeg Headline" charset="0"/>
                <a:cs typeface="Nutmeg Headline"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dirty="0"/>
          </a:p>
        </p:txBody>
      </p:sp>
    </p:spTree>
    <p:extLst>
      <p:ext uri="{BB962C8B-B14F-4D97-AF65-F5344CB8AC3E}">
        <p14:creationId xmlns:p14="http://schemas.microsoft.com/office/powerpoint/2010/main" val="24554706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2500" b="1" i="0" kern="1200">
          <a:solidFill>
            <a:srgbClr val="4C4C4D"/>
          </a:solidFill>
          <a:latin typeface="Nutmeg Headline" charset="0"/>
          <a:ea typeface="Nutmeg Headline" charset="0"/>
          <a:cs typeface="Nutmeg Headline"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hyperlink" Target="http://www.computerworlduk.com/security/most-data-breaches-still-discovered-by-third-parties-3615783/"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7.jpeg"/><Relationship Id="rId7" Type="http://schemas.openxmlformats.org/officeDocument/2006/relationships/diagramQuickStyle" Target="../diagrams/quickStyle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png"/><Relationship Id="rId9" Type="http://schemas.microsoft.com/office/2007/relationships/diagramDrawing" Target="../diagrams/drawing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5.jp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3800" dirty="0"/>
              <a:t>DATA PROTECTION AND PRIVACY TECHNOLOGIES FOR ENERGY</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6060837" y="5125635"/>
            <a:ext cx="2237589" cy="744223"/>
          </a:xfrm>
        </p:spPr>
        <p:txBody>
          <a:bodyPr/>
          <a:lstStyle/>
          <a:p>
            <a:r>
              <a:rPr lang="en-US" dirty="0"/>
              <a:t>Presentation by: </a:t>
            </a:r>
          </a:p>
          <a:p>
            <a:r>
              <a:rPr lang="en-US" dirty="0"/>
              <a:t>ANTONIOS NTIB</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293261" y="3230905"/>
            <a:ext cx="5150055" cy="1008926"/>
          </a:xfrm>
        </p:spPr>
        <p:txBody>
          <a:bodyPr/>
          <a:lstStyle/>
          <a:p>
            <a:r>
              <a:rPr lang="en-US" dirty="0"/>
              <a:t>CSP005_S_E</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 name="TextBox 4">
            <a:extLst>
              <a:ext uri="{FF2B5EF4-FFF2-40B4-BE49-F238E27FC236}">
                <a16:creationId xmlns:a16="http://schemas.microsoft.com/office/drawing/2014/main" id="{42DE8EBA-735C-587B-6F26-EB2EA7541EA8}"/>
              </a:ext>
            </a:extLst>
          </p:cNvPr>
          <p:cNvSpPr txBox="1"/>
          <p:nvPr/>
        </p:nvSpPr>
        <p:spPr>
          <a:xfrm>
            <a:off x="6076336" y="4469202"/>
            <a:ext cx="4444180" cy="369332"/>
          </a:xfrm>
          <a:prstGeom prst="rect">
            <a:avLst/>
          </a:prstGeom>
          <a:noFill/>
        </p:spPr>
        <p:txBody>
          <a:bodyPr wrap="square" rtlCol="0">
            <a:spAutoFit/>
          </a:bodyPr>
          <a:lstStyle/>
          <a:p>
            <a:r>
              <a:rPr lang="en-US" b="1" dirty="0">
                <a:solidFill>
                  <a:srgbClr val="FF0000"/>
                </a:solidFill>
              </a:rPr>
              <a:t>SLIDE </a:t>
            </a:r>
            <a:r>
              <a:rPr lang="en-US" b="1">
                <a:solidFill>
                  <a:srgbClr val="FF0000"/>
                </a:solidFill>
              </a:rPr>
              <a:t>SET #10: </a:t>
            </a:r>
            <a:r>
              <a:rPr lang="en-US" b="1" dirty="0"/>
              <a:t>GDPR: General Analysis</a:t>
            </a:r>
            <a:endParaRPr lang="en-US" b="1" i="1" dirty="0"/>
          </a:p>
        </p:txBody>
      </p:sp>
      <p:pic>
        <p:nvPicPr>
          <p:cNvPr id="6" name="Picture 5" descr="A red sign with white text&#10;&#10;Description automatically generated">
            <a:extLst>
              <a:ext uri="{FF2B5EF4-FFF2-40B4-BE49-F238E27FC236}">
                <a16:creationId xmlns:a16="http://schemas.microsoft.com/office/drawing/2014/main" id="{B3019BB9-3BA3-806C-783A-4A73002B2CFD}"/>
              </a:ext>
            </a:extLst>
          </p:cNvPr>
          <p:cNvPicPr>
            <a:picLocks noChangeAspect="1"/>
          </p:cNvPicPr>
          <p:nvPr/>
        </p:nvPicPr>
        <p:blipFill>
          <a:blip r:embed="rId6"/>
          <a:stretch>
            <a:fillRect/>
          </a:stretch>
        </p:blipFill>
        <p:spPr>
          <a:xfrm>
            <a:off x="9079377" y="5166186"/>
            <a:ext cx="1532424" cy="568274"/>
          </a:xfrm>
          <a:prstGeom prst="rect">
            <a:avLst/>
          </a:prstGeom>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217">
            <a:extLst>
              <a:ext uri="{FF2B5EF4-FFF2-40B4-BE49-F238E27FC236}">
                <a16:creationId xmlns:a16="http://schemas.microsoft.com/office/drawing/2014/main" id="{397CD491-DA6C-AC3D-361E-576ABAB63D90}"/>
              </a:ext>
            </a:extLst>
          </p:cNvPr>
          <p:cNvSpPr txBox="1">
            <a:spLocks/>
          </p:cNvSpPr>
          <p:nvPr/>
        </p:nvSpPr>
        <p:spPr>
          <a:xfrm>
            <a:off x="278202" y="851359"/>
            <a:ext cx="11785979" cy="515528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ts val="1800"/>
              <a:buNone/>
            </a:pPr>
            <a:r>
              <a:rPr lang="en-GB" sz="2500" b="1" dirty="0">
                <a:latin typeface="Nutmeg Light" panose="00000300000000000000" pitchFamily="50" charset="0"/>
                <a:sym typeface="Arial"/>
              </a:rPr>
              <a:t>Data controller or processor? (cont’d)</a:t>
            </a:r>
          </a:p>
          <a:p>
            <a:pPr marL="0" indent="0">
              <a:buSzPts val="1800"/>
              <a:buNone/>
            </a:pPr>
            <a:endParaRPr lang="en-GB" sz="2000" dirty="0">
              <a:latin typeface="Nutmeg Light" panose="00000300000000000000" pitchFamily="50" charset="0"/>
              <a:sym typeface="Arial"/>
            </a:endParaRPr>
          </a:p>
          <a:p>
            <a:pPr marL="342900" indent="-342900">
              <a:buSzPts val="1800"/>
              <a:buFont typeface="+mj-lt"/>
              <a:buAutoNum type="arabicPeriod"/>
            </a:pPr>
            <a:r>
              <a:rPr lang="en-GB" sz="1600" dirty="0">
                <a:latin typeface="Nutmeg Light" panose="00000300000000000000" pitchFamily="50" charset="0"/>
              </a:rPr>
              <a:t>Collects the personal data in the first place, and the legal basis for doing so. </a:t>
            </a:r>
            <a:r>
              <a:rPr lang="en-GB" sz="2000" b="1" dirty="0">
                <a:latin typeface="Nutmeg Light" panose="00000300000000000000" pitchFamily="50" charset="0"/>
              </a:rPr>
              <a:t>--&gt; DATA CONTROLLER</a:t>
            </a:r>
          </a:p>
          <a:p>
            <a:pPr marL="342900" indent="-342900">
              <a:buSzPts val="1800"/>
              <a:buFont typeface="+mj-lt"/>
              <a:buAutoNum type="arabicPeriod"/>
            </a:pPr>
            <a:endParaRPr lang="en-GB" sz="1600" dirty="0">
              <a:latin typeface="Nutmeg Light" panose="00000300000000000000" pitchFamily="50" charset="0"/>
            </a:endParaRPr>
          </a:p>
          <a:p>
            <a:pPr marL="342900" indent="-342900">
              <a:buSzPts val="1800"/>
              <a:buFont typeface="+mj-lt"/>
              <a:buAutoNum type="arabicPeriod"/>
            </a:pPr>
            <a:r>
              <a:rPr lang="en-GB" sz="1600" dirty="0">
                <a:latin typeface="Nutmeg Light" panose="00000300000000000000" pitchFamily="50" charset="0"/>
              </a:rPr>
              <a:t>Can decide what IT systems or other methods to use to collect personal data. </a:t>
            </a:r>
            <a:r>
              <a:rPr lang="en-GB" sz="2000" b="1" dirty="0">
                <a:latin typeface="Nutmeg Light" panose="00000300000000000000" pitchFamily="50" charset="0"/>
              </a:rPr>
              <a:t>--&gt;  </a:t>
            </a:r>
            <a:r>
              <a:rPr lang="en-GB" sz="2000" b="1" dirty="0">
                <a:solidFill>
                  <a:srgbClr val="FF0000"/>
                </a:solidFill>
                <a:latin typeface="MACuzHnNg6M_1"/>
              </a:rPr>
              <a:t>Data Processor</a:t>
            </a:r>
            <a:endParaRPr lang="en-GB" sz="2000" b="1" dirty="0">
              <a:solidFill>
                <a:srgbClr val="FF0000"/>
              </a:solidFill>
              <a:latin typeface="Nutmeg Light" panose="00000300000000000000" pitchFamily="50" charset="0"/>
            </a:endParaRPr>
          </a:p>
          <a:p>
            <a:pPr marL="342900" indent="-342900">
              <a:buSzPts val="1800"/>
              <a:buFont typeface="+mj-lt"/>
              <a:buAutoNum type="arabicPeriod"/>
            </a:pPr>
            <a:endParaRPr lang="en-GB" sz="1600" dirty="0">
              <a:latin typeface="Nutmeg Light" panose="00000300000000000000" pitchFamily="50" charset="0"/>
            </a:endParaRPr>
          </a:p>
          <a:p>
            <a:pPr marL="342900" indent="-342900">
              <a:buSzPts val="1800"/>
              <a:buFont typeface="+mj-lt"/>
              <a:buAutoNum type="arabicPeriod"/>
            </a:pPr>
            <a:r>
              <a:rPr lang="en-GB" sz="1600" dirty="0">
                <a:latin typeface="Nutmeg Light" panose="00000300000000000000" pitchFamily="50" charset="0"/>
              </a:rPr>
              <a:t>Decide which items of personal data to collect, i.e. the content of the data. </a:t>
            </a:r>
            <a:r>
              <a:rPr lang="en-GB" sz="2000" b="1" dirty="0">
                <a:solidFill>
                  <a:schemeClr val="tx1"/>
                </a:solidFill>
                <a:latin typeface="Nutmeg Light" panose="00000300000000000000" pitchFamily="50" charset="0"/>
              </a:rPr>
              <a:t>--&gt; DATA CONTROLLER</a:t>
            </a:r>
          </a:p>
          <a:p>
            <a:pPr marL="342900" indent="-342900">
              <a:buSzPts val="1800"/>
              <a:buFont typeface="+mj-lt"/>
              <a:buAutoNum type="arabicPeriod"/>
            </a:pPr>
            <a:endParaRPr lang="en-GB" sz="1600" dirty="0">
              <a:latin typeface="Nutmeg Light" panose="00000300000000000000" pitchFamily="50" charset="0"/>
            </a:endParaRPr>
          </a:p>
          <a:p>
            <a:pPr marL="342900" indent="-342900">
              <a:buSzPts val="1800"/>
              <a:buFont typeface="+mj-lt"/>
              <a:buAutoNum type="arabicPeriod"/>
            </a:pPr>
            <a:r>
              <a:rPr lang="en-GB" sz="1600" dirty="0">
                <a:latin typeface="Nutmeg Light" panose="00000300000000000000" pitchFamily="50" charset="0"/>
              </a:rPr>
              <a:t>Example businesses: market research companies, cloud providers, accountants. </a:t>
            </a:r>
            <a:r>
              <a:rPr lang="en-GB" sz="2000" b="1" dirty="0">
                <a:latin typeface="Nutmeg Light" panose="00000300000000000000" pitchFamily="50" charset="0"/>
              </a:rPr>
              <a:t>--&gt; </a:t>
            </a:r>
            <a:r>
              <a:rPr lang="en-GB" sz="2000" dirty="0">
                <a:latin typeface="Nutmeg Light" panose="00000300000000000000" pitchFamily="50" charset="0"/>
              </a:rPr>
              <a:t> </a:t>
            </a:r>
            <a:r>
              <a:rPr lang="en-GB" sz="2000" b="1" dirty="0">
                <a:solidFill>
                  <a:srgbClr val="FF0000"/>
                </a:solidFill>
                <a:latin typeface="MACuzHnNg6M_1"/>
              </a:rPr>
              <a:t>Data Processor</a:t>
            </a:r>
            <a:endParaRPr lang="en-GB" sz="2000" b="1" dirty="0">
              <a:solidFill>
                <a:srgbClr val="FF0000"/>
              </a:solidFill>
              <a:latin typeface="Nutmeg Light" panose="00000300000000000000" pitchFamily="50" charset="0"/>
            </a:endParaRPr>
          </a:p>
          <a:p>
            <a:pPr marL="342900" indent="-342900">
              <a:buSzPts val="1800"/>
              <a:buFont typeface="+mj-lt"/>
              <a:buAutoNum type="arabicPeriod"/>
            </a:pPr>
            <a:endParaRPr lang="en-GB" sz="1600" dirty="0">
              <a:latin typeface="Nutmeg Light" panose="00000300000000000000" pitchFamily="50" charset="0"/>
            </a:endParaRPr>
          </a:p>
          <a:p>
            <a:pPr marL="342900" indent="-342900">
              <a:buSzPts val="1800"/>
              <a:buFont typeface="+mj-lt"/>
              <a:buAutoNum type="arabicPeriod"/>
            </a:pPr>
            <a:r>
              <a:rPr lang="en-GB" sz="1600" dirty="0">
                <a:latin typeface="Nutmeg Light" panose="00000300000000000000" pitchFamily="50" charset="0"/>
              </a:rPr>
              <a:t>Decide the purpose or purposes the data are to be used for. </a:t>
            </a:r>
            <a:r>
              <a:rPr lang="en-GB" sz="2000" b="1" dirty="0">
                <a:latin typeface="Nutmeg Light" panose="00000300000000000000" pitchFamily="50" charset="0"/>
              </a:rPr>
              <a:t>--&gt;</a:t>
            </a:r>
            <a:r>
              <a:rPr lang="en-GB" sz="2000" dirty="0">
                <a:latin typeface="Nutmeg Light" panose="00000300000000000000" pitchFamily="50" charset="0"/>
              </a:rPr>
              <a:t> </a:t>
            </a:r>
            <a:r>
              <a:rPr lang="en-GB" sz="2000" b="1" dirty="0">
                <a:latin typeface="Nutmeg Light" panose="00000300000000000000" pitchFamily="50" charset="0"/>
              </a:rPr>
              <a:t>DATA CONTROLLER</a:t>
            </a:r>
          </a:p>
          <a:p>
            <a:pPr marL="342900" indent="-342900">
              <a:buSzPts val="1800"/>
              <a:buFont typeface="+mj-lt"/>
              <a:buAutoNum type="arabicPeriod"/>
            </a:pPr>
            <a:endParaRPr lang="en-GB" sz="1600" dirty="0">
              <a:latin typeface="Nutmeg Light" panose="00000300000000000000" pitchFamily="50" charset="0"/>
            </a:endParaRPr>
          </a:p>
          <a:p>
            <a:pPr marL="342900" indent="-342900">
              <a:buSzPts val="1800"/>
              <a:buFont typeface="+mj-lt"/>
              <a:buAutoNum type="arabicPeriod"/>
            </a:pPr>
            <a:r>
              <a:rPr lang="en-GB" sz="1600" dirty="0">
                <a:latin typeface="Nutmeg Light" panose="00000300000000000000" pitchFamily="50" charset="0"/>
              </a:rPr>
              <a:t>Decide how long to retain the data or whether to make non-routine amendments to the data</a:t>
            </a:r>
            <a:r>
              <a:rPr lang="en-GB" sz="1400" dirty="0">
                <a:latin typeface="Nutmeg Light" panose="00000300000000000000" pitchFamily="50" charset="0"/>
              </a:rPr>
              <a:t>. </a:t>
            </a:r>
            <a:r>
              <a:rPr lang="en-GB" sz="2000" b="1" dirty="0">
                <a:latin typeface="Nutmeg Light" panose="00000300000000000000" pitchFamily="50" charset="0"/>
              </a:rPr>
              <a:t>--&gt;</a:t>
            </a:r>
            <a:r>
              <a:rPr lang="en-GB" sz="2000" dirty="0">
                <a:latin typeface="Nutmeg Light" panose="00000300000000000000" pitchFamily="50" charset="0"/>
              </a:rPr>
              <a:t> </a:t>
            </a:r>
            <a:r>
              <a:rPr lang="en-GB" sz="2000" b="1" dirty="0">
                <a:latin typeface="Nutmeg Light" panose="00000300000000000000" pitchFamily="50" charset="0"/>
              </a:rPr>
              <a:t>DATA CONTROLLER</a:t>
            </a:r>
            <a:br>
              <a:rPr lang="en-GB" sz="1400" dirty="0">
                <a:latin typeface="Nutmeg Light" panose="00000300000000000000" pitchFamily="50" charset="0"/>
              </a:rPr>
            </a:br>
            <a:br>
              <a:rPr lang="en-GB" sz="1400" dirty="0">
                <a:latin typeface="Nutmeg Light" panose="00000300000000000000" pitchFamily="50" charset="0"/>
              </a:rPr>
            </a:br>
            <a:br>
              <a:rPr lang="en-GB" sz="1400" dirty="0">
                <a:latin typeface="Nutmeg Light" panose="00000300000000000000" pitchFamily="50" charset="0"/>
              </a:rPr>
            </a:br>
            <a:endParaRPr lang="en-GB" sz="1400" dirty="0">
              <a:latin typeface="Nutmeg Light" panose="00000300000000000000" pitchFamily="50" charset="0"/>
            </a:endParaRPr>
          </a:p>
        </p:txBody>
      </p:sp>
      <p:pic>
        <p:nvPicPr>
          <p:cNvPr id="5" name="Picture 4">
            <a:extLst>
              <a:ext uri="{FF2B5EF4-FFF2-40B4-BE49-F238E27FC236}">
                <a16:creationId xmlns:a16="http://schemas.microsoft.com/office/drawing/2014/main" id="{88D67B62-17CA-790D-001D-7A183873FFB4}"/>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79637932-CD4C-596F-A53C-52E41B9B0785}"/>
              </a:ext>
            </a:extLst>
          </p:cNvPr>
          <p:cNvSpPr txBox="1"/>
          <p:nvPr/>
        </p:nvSpPr>
        <p:spPr>
          <a:xfrm>
            <a:off x="10728376" y="6322549"/>
            <a:ext cx="287967" cy="307777"/>
          </a:xfrm>
          <a:prstGeom prst="rect">
            <a:avLst/>
          </a:prstGeom>
          <a:noFill/>
        </p:spPr>
        <p:txBody>
          <a:bodyPr wrap="square" rtlCol="0">
            <a:spAutoFit/>
          </a:bodyPr>
          <a:lstStyle/>
          <a:p>
            <a:r>
              <a:rPr lang="en-US" sz="1400" dirty="0"/>
              <a:t>8</a:t>
            </a:r>
          </a:p>
        </p:txBody>
      </p:sp>
    </p:spTree>
    <p:extLst>
      <p:ext uri="{BB962C8B-B14F-4D97-AF65-F5344CB8AC3E}">
        <p14:creationId xmlns:p14="http://schemas.microsoft.com/office/powerpoint/2010/main" val="199060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4">
            <a:extLst>
              <a:ext uri="{FF2B5EF4-FFF2-40B4-BE49-F238E27FC236}">
                <a16:creationId xmlns:a16="http://schemas.microsoft.com/office/drawing/2014/main" id="{549A7D6C-C82F-DCF8-BEAE-94148563785C}"/>
              </a:ext>
            </a:extLst>
          </p:cNvPr>
          <p:cNvSpPr txBox="1">
            <a:spLocks/>
          </p:cNvSpPr>
          <p:nvPr/>
        </p:nvSpPr>
        <p:spPr>
          <a:xfrm>
            <a:off x="722452" y="1920450"/>
            <a:ext cx="4827291" cy="3788229"/>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indent="-285750">
              <a:lnSpc>
                <a:spcPct val="150000"/>
              </a:lnSpc>
              <a:buClr>
                <a:schemeClr val="tx1"/>
              </a:buClr>
              <a:buSzPts val="1800"/>
              <a:buFont typeface="Wingdings" panose="05000000000000000000" pitchFamily="2" charset="2"/>
              <a:buChar char="Ø"/>
            </a:pPr>
            <a:r>
              <a:rPr lang="en-GB" sz="1800" cap="none" dirty="0">
                <a:solidFill>
                  <a:srgbClr val="4C4C4D"/>
                </a:solidFill>
                <a:latin typeface="Nutmeg Light" panose="00000300000000000000" pitchFamily="50" charset="0"/>
                <a:ea typeface="Arial"/>
                <a:cs typeface="Arial"/>
                <a:sym typeface="Arial"/>
              </a:rPr>
              <a:t>Personal Data</a:t>
            </a:r>
            <a:r>
              <a:rPr lang="en-GB" sz="1800" dirty="0">
                <a:latin typeface="Nutmeg Light" panose="00000300000000000000" pitchFamily="50" charset="0"/>
              </a:rPr>
              <a:t> </a:t>
            </a:r>
            <a:endParaRPr lang="en-GB" dirty="0">
              <a:latin typeface="Nutmeg Light" panose="00000300000000000000" pitchFamily="50" charset="0"/>
            </a:endParaRPr>
          </a:p>
          <a:p>
            <a:pPr marL="285750" indent="-285750">
              <a:lnSpc>
                <a:spcPct val="150000"/>
              </a:lnSpc>
              <a:buClr>
                <a:schemeClr val="tx1"/>
              </a:buClr>
              <a:buSzPts val="1800"/>
              <a:buFont typeface="Wingdings" panose="05000000000000000000" pitchFamily="2" charset="2"/>
              <a:buChar char="Ø"/>
            </a:pPr>
            <a:r>
              <a:rPr lang="en-GB" sz="1800" cap="none" dirty="0">
                <a:solidFill>
                  <a:srgbClr val="4C4C4D"/>
                </a:solidFill>
                <a:latin typeface="Nutmeg Light" panose="00000300000000000000" pitchFamily="50" charset="0"/>
                <a:ea typeface="Arial"/>
                <a:cs typeface="Arial"/>
                <a:sym typeface="Arial"/>
              </a:rPr>
              <a:t>Information Assets</a:t>
            </a:r>
          </a:p>
          <a:p>
            <a:pPr marL="285750" indent="-285750">
              <a:lnSpc>
                <a:spcPct val="150000"/>
              </a:lnSpc>
              <a:buClr>
                <a:schemeClr val="tx1"/>
              </a:buClr>
              <a:buSzPts val="1800"/>
              <a:buFont typeface="Wingdings" panose="05000000000000000000" pitchFamily="2" charset="2"/>
              <a:buChar char="Ø"/>
            </a:pPr>
            <a:r>
              <a:rPr lang="en-GB" sz="1800" cap="none" dirty="0">
                <a:solidFill>
                  <a:srgbClr val="4C4C4D"/>
                </a:solidFill>
                <a:latin typeface="Nutmeg Light" panose="00000300000000000000" pitchFamily="50" charset="0"/>
                <a:ea typeface="Arial"/>
                <a:cs typeface="Arial"/>
                <a:sym typeface="Arial"/>
              </a:rPr>
              <a:t>Asset Register (AR)</a:t>
            </a:r>
            <a:r>
              <a:rPr lang="en-GB"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n-GB" sz="1800" cap="none" dirty="0">
                <a:solidFill>
                  <a:srgbClr val="4C4C4D"/>
                </a:solidFill>
                <a:latin typeface="Nutmeg Light" panose="00000300000000000000" pitchFamily="50" charset="0"/>
                <a:ea typeface="Arial"/>
                <a:cs typeface="Arial"/>
                <a:sym typeface="Arial"/>
              </a:rPr>
              <a:t>Information Asset Register (IAR)</a:t>
            </a:r>
            <a:r>
              <a:rPr lang="en-GB"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n-GB" sz="1800" cap="none" dirty="0">
                <a:solidFill>
                  <a:srgbClr val="4C4C4D"/>
                </a:solidFill>
                <a:latin typeface="Nutmeg Light" panose="00000300000000000000" pitchFamily="50" charset="0"/>
                <a:ea typeface="Arial"/>
                <a:cs typeface="Arial"/>
                <a:sym typeface="Arial"/>
              </a:rPr>
              <a:t>Data Processing Register (DPR)</a:t>
            </a:r>
            <a:r>
              <a:rPr lang="en-GB"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n-GB" sz="1800" dirty="0">
                <a:latin typeface="Nutmeg Light" panose="00000300000000000000" pitchFamily="50" charset="0"/>
              </a:rPr>
              <a:t>Prepare for your Privacy Impact Assessment</a:t>
            </a:r>
            <a:endParaRPr lang="en-GB" dirty="0">
              <a:latin typeface="Nutmeg Light" panose="00000300000000000000" pitchFamily="50" charset="0"/>
            </a:endParaRPr>
          </a:p>
          <a:p>
            <a:pPr marL="228600" indent="-228600">
              <a:buSzPts val="1800"/>
            </a:pPr>
            <a:endParaRPr lang="en-GB" sz="1800" dirty="0"/>
          </a:p>
          <a:p>
            <a:pPr marL="228600" indent="-228600">
              <a:buSzPts val="1800"/>
            </a:pPr>
            <a:endParaRPr lang="en-GB" sz="1800" dirty="0"/>
          </a:p>
          <a:p>
            <a:pPr marL="228600" indent="-114300">
              <a:buSzPts val="1800"/>
            </a:pPr>
            <a:endParaRPr lang="en-GB" sz="1800" dirty="0"/>
          </a:p>
          <a:p>
            <a:pPr lvl="2" algn="l">
              <a:lnSpc>
                <a:spcPct val="90000"/>
              </a:lnSpc>
              <a:spcAft>
                <a:spcPts val="0"/>
              </a:spcAft>
              <a:buClr>
                <a:srgbClr val="FF585D"/>
              </a:buClr>
              <a:buSzPts val="1800"/>
              <a:buFont typeface="Arial"/>
              <a:buNone/>
            </a:pPr>
            <a:endParaRPr lang="en-GB" sz="1800" dirty="0">
              <a:solidFill>
                <a:srgbClr val="4C4C4D"/>
              </a:solidFill>
              <a:latin typeface="Arial"/>
              <a:ea typeface="Arial"/>
              <a:cs typeface="Arial"/>
            </a:endParaRPr>
          </a:p>
        </p:txBody>
      </p:sp>
      <p:sp>
        <p:nvSpPr>
          <p:cNvPr id="3" name="Shape 224">
            <a:extLst>
              <a:ext uri="{FF2B5EF4-FFF2-40B4-BE49-F238E27FC236}">
                <a16:creationId xmlns:a16="http://schemas.microsoft.com/office/drawing/2014/main" id="{8C38D2C4-82A9-AE4E-678F-C2425568EA44}"/>
              </a:ext>
            </a:extLst>
          </p:cNvPr>
          <p:cNvSpPr txBox="1">
            <a:spLocks/>
          </p:cNvSpPr>
          <p:nvPr/>
        </p:nvSpPr>
        <p:spPr>
          <a:xfrm>
            <a:off x="5900058" y="1157154"/>
            <a:ext cx="5965372" cy="5058589"/>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SzPts val="1800"/>
            </a:pPr>
            <a:r>
              <a:rPr lang="en-GB" sz="2000" b="1" dirty="0">
                <a:latin typeface="Nutmeg Light" panose="00000300000000000000" pitchFamily="50" charset="0"/>
              </a:rPr>
              <a:t>       </a:t>
            </a:r>
            <a:r>
              <a:rPr lang="en-GB" sz="2000" b="1" u="sng" dirty="0">
                <a:latin typeface="Nutmeg Light" panose="00000300000000000000" pitchFamily="50" charset="0"/>
              </a:rPr>
              <a:t>Personal data and unique </a:t>
            </a:r>
            <a:r>
              <a:rPr lang="en-GB" sz="2000" b="1" u="sng" dirty="0" err="1">
                <a:latin typeface="Nutmeg Light" panose="00000300000000000000" pitchFamily="50" charset="0"/>
              </a:rPr>
              <a:t>identifierS</a:t>
            </a:r>
            <a:r>
              <a:rPr lang="en-GB" sz="2000" b="1" u="sng" dirty="0">
                <a:latin typeface="Nutmeg Light" panose="00000300000000000000" pitchFamily="50" charset="0"/>
              </a:rPr>
              <a:t> </a:t>
            </a:r>
          </a:p>
          <a:p>
            <a:pPr marL="742950" lvl="1" indent="-285750">
              <a:buSzPts val="1800"/>
              <a:buFont typeface="Arial" panose="020B0604020202020204" pitchFamily="34" charset="0"/>
              <a:buChar char="•"/>
            </a:pPr>
            <a:r>
              <a:rPr lang="en-GB" sz="1800" dirty="0">
                <a:latin typeface="Nutmeg Light" panose="00000300000000000000" pitchFamily="50" charset="0"/>
              </a:rPr>
              <a:t>Name</a:t>
            </a:r>
          </a:p>
          <a:p>
            <a:pPr marL="742950" lvl="1" indent="-285750">
              <a:buSzPts val="1800"/>
              <a:buFont typeface="Arial" panose="020B0604020202020204" pitchFamily="34" charset="0"/>
              <a:buChar char="•"/>
            </a:pPr>
            <a:r>
              <a:rPr lang="en-GB" sz="1800" dirty="0">
                <a:latin typeface="Nutmeg Light" panose="00000300000000000000" pitchFamily="50" charset="0"/>
              </a:rPr>
              <a:t>Online identifiers</a:t>
            </a:r>
          </a:p>
          <a:p>
            <a:pPr marL="742950" lvl="1" indent="-285750">
              <a:buSzPts val="1800"/>
              <a:buFont typeface="Arial" panose="020B0604020202020204" pitchFamily="34" charset="0"/>
              <a:buChar char="•"/>
            </a:pPr>
            <a:r>
              <a:rPr lang="en-GB" sz="1800" dirty="0">
                <a:latin typeface="Nutmeg Light" panose="00000300000000000000" pitchFamily="50" charset="0"/>
              </a:rPr>
              <a:t>Location data: IP Addresses, mobile device IDs. </a:t>
            </a:r>
          </a:p>
          <a:p>
            <a:pPr>
              <a:buSzPts val="1800"/>
            </a:pPr>
            <a:endParaRPr lang="en-GB" sz="1800" dirty="0">
              <a:latin typeface="Nutmeg Light" panose="00000300000000000000" pitchFamily="50" charset="0"/>
            </a:endParaRPr>
          </a:p>
          <a:p>
            <a:pPr algn="ctr">
              <a:buSzPts val="1800"/>
            </a:pPr>
            <a:r>
              <a:rPr lang="en-GB" sz="1800" b="1" u="sng" dirty="0">
                <a:latin typeface="Nutmeg Light" panose="00000300000000000000" pitchFamily="50" charset="0"/>
              </a:rPr>
              <a:t>Pseudonymous data</a:t>
            </a:r>
          </a:p>
          <a:p>
            <a:pPr marL="742950" lvl="1" indent="-285750">
              <a:buSzPts val="1800"/>
              <a:buFont typeface="Arial" panose="020B0604020202020204" pitchFamily="34" charset="0"/>
              <a:buChar char="•"/>
            </a:pPr>
            <a:r>
              <a:rPr lang="en-GB" sz="1800" dirty="0">
                <a:latin typeface="Nutmeg Light" panose="00000300000000000000" pitchFamily="50" charset="0"/>
              </a:rPr>
              <a:t>Encrypted data is still subject to GDPR rules</a:t>
            </a:r>
          </a:p>
          <a:p>
            <a:pPr marL="742950" lvl="1" indent="-285750">
              <a:buSzPts val="1800"/>
            </a:pPr>
            <a:r>
              <a:rPr lang="en-GB" sz="1800" i="1" dirty="0">
                <a:latin typeface="Nutmeg Light" panose="00000300000000000000" pitchFamily="50" charset="0"/>
              </a:rPr>
              <a:t>[GDPR encourages pseudonymising data because it enhances security]</a:t>
            </a:r>
          </a:p>
          <a:p>
            <a:pPr>
              <a:buSzPts val="1800"/>
            </a:pPr>
            <a:endParaRPr lang="en-GB" sz="1800" dirty="0">
              <a:latin typeface="Nutmeg Light" panose="00000300000000000000" pitchFamily="50" charset="0"/>
            </a:endParaRPr>
          </a:p>
          <a:p>
            <a:pPr>
              <a:buSzPts val="1800"/>
            </a:pPr>
            <a:r>
              <a:rPr lang="en-GB" sz="1800" dirty="0">
                <a:latin typeface="Nutmeg Light" panose="00000300000000000000" pitchFamily="50" charset="0"/>
              </a:rPr>
              <a:t>             </a:t>
            </a:r>
            <a:r>
              <a:rPr lang="en-GB" sz="1800" b="1" u="sng" dirty="0">
                <a:latin typeface="Nutmeg Light" panose="00000300000000000000" pitchFamily="50" charset="0"/>
              </a:rPr>
              <a:t>Genetic data and biometric data</a:t>
            </a:r>
            <a:endParaRPr lang="en-GB" b="1" u="sng" dirty="0">
              <a:latin typeface="Nutmeg Light" panose="00000300000000000000" pitchFamily="50" charset="0"/>
            </a:endParaRPr>
          </a:p>
          <a:p>
            <a:pPr marL="742950" lvl="1" indent="-285750">
              <a:buSzPts val="1800"/>
              <a:buFont typeface="Arial" panose="020B0604020202020204" pitchFamily="34" charset="0"/>
              <a:buChar char="•"/>
            </a:pPr>
            <a:r>
              <a:rPr lang="en-GB" sz="1800" dirty="0">
                <a:latin typeface="Nutmeg Light" panose="00000300000000000000" pitchFamily="50" charset="0"/>
              </a:rPr>
              <a:t>Genetic data and biometric data are both treated as sensitive personal data under the GDPR. </a:t>
            </a:r>
          </a:p>
          <a:p>
            <a:pPr marL="285750" indent="-285750">
              <a:buSzPts val="1800"/>
            </a:pPr>
            <a:endParaRPr lang="en-GB" sz="1800" dirty="0">
              <a:latin typeface="Nutmeg Light" panose="00000300000000000000" pitchFamily="50" charset="0"/>
            </a:endParaRPr>
          </a:p>
          <a:p>
            <a:pPr marL="228600" indent="-114300">
              <a:buSzPts val="1800"/>
            </a:pPr>
            <a:endParaRPr lang="en-GB" sz="1800" dirty="0">
              <a:latin typeface="Nutmeg Light" panose="00000300000000000000" pitchFamily="50" charset="0"/>
            </a:endParaRPr>
          </a:p>
          <a:p>
            <a:pPr marL="228600" indent="-114300">
              <a:buSzPts val="1800"/>
            </a:pPr>
            <a:endParaRPr lang="en-GB" sz="1800" dirty="0">
              <a:latin typeface="Nutmeg Light" panose="00000300000000000000" pitchFamily="50" charset="0"/>
            </a:endParaRPr>
          </a:p>
          <a:p>
            <a:pPr lvl="2">
              <a:buSzPts val="1800"/>
            </a:pPr>
            <a:endParaRPr lang="en-GB" sz="1800" dirty="0">
              <a:latin typeface="Nutmeg Light" panose="00000300000000000000" pitchFamily="50" charset="0"/>
            </a:endParaRPr>
          </a:p>
        </p:txBody>
      </p:sp>
      <p:sp>
        <p:nvSpPr>
          <p:cNvPr id="5" name="TextBox 4">
            <a:extLst>
              <a:ext uri="{FF2B5EF4-FFF2-40B4-BE49-F238E27FC236}">
                <a16:creationId xmlns:a16="http://schemas.microsoft.com/office/drawing/2014/main" id="{30FDCF9F-3982-16D3-16A7-72C20A27B680}"/>
              </a:ext>
            </a:extLst>
          </p:cNvPr>
          <p:cNvSpPr txBox="1"/>
          <p:nvPr/>
        </p:nvSpPr>
        <p:spPr>
          <a:xfrm>
            <a:off x="827315" y="508509"/>
            <a:ext cx="6096000" cy="584775"/>
          </a:xfrm>
          <a:prstGeom prst="rect">
            <a:avLst/>
          </a:prstGeom>
          <a:noFill/>
        </p:spPr>
        <p:txBody>
          <a:bodyPr wrap="square">
            <a:spAutoFit/>
          </a:bodyPr>
          <a:lstStyle/>
          <a:p>
            <a:r>
              <a:rPr lang="en-GB" sz="3200" b="1" i="0" u="none" strike="noStrike" cap="none" dirty="0">
                <a:solidFill>
                  <a:srgbClr val="4C4C4D"/>
                </a:solidFill>
                <a:latin typeface="Nutmeg Headline" panose="00000500000000000000" pitchFamily="50" charset="0"/>
                <a:ea typeface="Arial"/>
                <a:cs typeface="Arial"/>
                <a:sym typeface="Arial"/>
              </a:rPr>
              <a:t>What involves Managing data?</a:t>
            </a:r>
            <a:endParaRPr lang="en-US" sz="3200" dirty="0"/>
          </a:p>
        </p:txBody>
      </p:sp>
      <p:pic>
        <p:nvPicPr>
          <p:cNvPr id="4" name="Picture 3">
            <a:extLst>
              <a:ext uri="{FF2B5EF4-FFF2-40B4-BE49-F238E27FC236}">
                <a16:creationId xmlns:a16="http://schemas.microsoft.com/office/drawing/2014/main" id="{A8A7C07C-7B74-F39D-A0B0-B510E7F7A8E3}"/>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08BADED1-7587-6C9A-DA88-30F1A819BB48}"/>
              </a:ext>
            </a:extLst>
          </p:cNvPr>
          <p:cNvSpPr txBox="1"/>
          <p:nvPr/>
        </p:nvSpPr>
        <p:spPr>
          <a:xfrm>
            <a:off x="10728376" y="6322549"/>
            <a:ext cx="287967" cy="307777"/>
          </a:xfrm>
          <a:prstGeom prst="rect">
            <a:avLst/>
          </a:prstGeom>
          <a:noFill/>
        </p:spPr>
        <p:txBody>
          <a:bodyPr wrap="square" rtlCol="0">
            <a:spAutoFit/>
          </a:bodyPr>
          <a:lstStyle/>
          <a:p>
            <a:r>
              <a:rPr lang="en-US" sz="1400" dirty="0"/>
              <a:t>9</a:t>
            </a:r>
          </a:p>
        </p:txBody>
      </p:sp>
    </p:spTree>
    <p:extLst>
      <p:ext uri="{BB962C8B-B14F-4D97-AF65-F5344CB8AC3E}">
        <p14:creationId xmlns:p14="http://schemas.microsoft.com/office/powerpoint/2010/main" val="170413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3">
            <a:extLst>
              <a:ext uri="{FF2B5EF4-FFF2-40B4-BE49-F238E27FC236}">
                <a16:creationId xmlns:a16="http://schemas.microsoft.com/office/drawing/2014/main" id="{94056316-B335-1D14-8987-B06068A8A226}"/>
              </a:ext>
            </a:extLst>
          </p:cNvPr>
          <p:cNvSpPr txBox="1">
            <a:spLocks/>
          </p:cNvSpPr>
          <p:nvPr/>
        </p:nvSpPr>
        <p:spPr>
          <a:xfrm>
            <a:off x="831851" y="1651819"/>
            <a:ext cx="10515600" cy="31168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sz="2800" b="1" u="sng" dirty="0">
                <a:latin typeface="Times New Roman" panose="02020603050405020304" pitchFamily="18" charset="0"/>
                <a:cs typeface="Times New Roman" panose="02020603050405020304" pitchFamily="18" charset="0"/>
              </a:rPr>
              <a:t>Information asset:</a:t>
            </a:r>
            <a:r>
              <a:rPr lang="en-US" sz="2800" b="1" dirty="0">
                <a:latin typeface="Times New Roman" panose="02020603050405020304" pitchFamily="18" charset="0"/>
                <a:cs typeface="Times New Roman" panose="02020603050405020304" pitchFamily="18" charset="0"/>
              </a:rPr>
              <a:t> </a:t>
            </a:r>
            <a:r>
              <a:rPr lang="en-US" sz="2800" dirty="0"/>
              <a:t>a body of knowledge that is </a:t>
            </a:r>
            <a:r>
              <a:rPr lang="en-US" sz="2800" dirty="0" err="1"/>
              <a:t>organised</a:t>
            </a:r>
            <a:r>
              <a:rPr lang="en-US" sz="2800" dirty="0"/>
              <a:t> and </a:t>
            </a:r>
            <a:r>
              <a:rPr lang="en-US" sz="2800" dirty="0">
                <a:latin typeface="+mn-lt"/>
              </a:rPr>
              <a:t>managed as a single entity. Like any other corporate asset, an organization's information assets have financial value. That value of the asset increases in direct relationship to the number of people who are able to make use of the information.</a:t>
            </a:r>
            <a:endParaRPr lang="en-US" sz="3200" dirty="0">
              <a:latin typeface="+mn-lt"/>
            </a:endParaRPr>
          </a:p>
        </p:txBody>
      </p:sp>
      <p:pic>
        <p:nvPicPr>
          <p:cNvPr id="3" name="Picture 2">
            <a:extLst>
              <a:ext uri="{FF2B5EF4-FFF2-40B4-BE49-F238E27FC236}">
                <a16:creationId xmlns:a16="http://schemas.microsoft.com/office/drawing/2014/main" id="{55997565-47BC-4EB2-5376-F689B4690A9C}"/>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4" name="TextBox 3">
            <a:extLst>
              <a:ext uri="{FF2B5EF4-FFF2-40B4-BE49-F238E27FC236}">
                <a16:creationId xmlns:a16="http://schemas.microsoft.com/office/drawing/2014/main" id="{C583F51B-9775-B0FD-4D0A-BC9BD1D46D93}"/>
              </a:ext>
            </a:extLst>
          </p:cNvPr>
          <p:cNvSpPr txBox="1"/>
          <p:nvPr/>
        </p:nvSpPr>
        <p:spPr>
          <a:xfrm>
            <a:off x="10728376" y="6322549"/>
            <a:ext cx="451253" cy="307777"/>
          </a:xfrm>
          <a:prstGeom prst="rect">
            <a:avLst/>
          </a:prstGeom>
          <a:noFill/>
        </p:spPr>
        <p:txBody>
          <a:bodyPr wrap="square" rtlCol="0">
            <a:spAutoFit/>
          </a:bodyPr>
          <a:lstStyle/>
          <a:p>
            <a:r>
              <a:rPr lang="en-US" sz="1400" dirty="0"/>
              <a:t>10</a:t>
            </a:r>
          </a:p>
        </p:txBody>
      </p:sp>
    </p:spTree>
    <p:extLst>
      <p:ext uri="{BB962C8B-B14F-4D97-AF65-F5344CB8AC3E}">
        <p14:creationId xmlns:p14="http://schemas.microsoft.com/office/powerpoint/2010/main" val="8762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AE801D-A9E1-DEA8-D907-660CF2873FD9}"/>
              </a:ext>
            </a:extLst>
          </p:cNvPr>
          <p:cNvSpPr txBox="1"/>
          <p:nvPr/>
        </p:nvSpPr>
        <p:spPr>
          <a:xfrm>
            <a:off x="1468653" y="4520900"/>
            <a:ext cx="3401730" cy="21698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500" dirty="0">
                <a:latin typeface="Nutmeg Light" panose="00000300000000000000" pitchFamily="50" charset="0"/>
              </a:rPr>
              <a:t>This is a register of fixed assets in a firm. The register tends to show the owner of the asset, their value, their location, their set up etc. Information that is necessary to manage the assets within a company. Not mandatory for GDPR but helps inform the Information Asset Register which in turns helps inform the Data Processing Register.</a:t>
            </a:r>
            <a:endParaRPr lang="en-US" sz="1500" dirty="0">
              <a:solidFill>
                <a:schemeClr val="tx1"/>
              </a:solidFill>
              <a:latin typeface="Nutmeg Light" panose="00000300000000000000" pitchFamily="50" charset="0"/>
            </a:endParaRPr>
          </a:p>
        </p:txBody>
      </p:sp>
      <p:pic>
        <p:nvPicPr>
          <p:cNvPr id="4" name="Picture 3">
            <a:extLst>
              <a:ext uri="{FF2B5EF4-FFF2-40B4-BE49-F238E27FC236}">
                <a16:creationId xmlns:a16="http://schemas.microsoft.com/office/drawing/2014/main" id="{EE4C6B80-65AD-CB00-B8AA-91BC35BD167A}"/>
              </a:ext>
            </a:extLst>
          </p:cNvPr>
          <p:cNvPicPr>
            <a:picLocks noChangeAspect="1"/>
          </p:cNvPicPr>
          <p:nvPr/>
        </p:nvPicPr>
        <p:blipFill rotWithShape="1">
          <a:blip r:embed="rId3">
            <a:extLst>
              <a:ext uri="{28A0092B-C50C-407E-A947-70E740481C1C}">
                <a14:useLocalDpi xmlns:a14="http://schemas.microsoft.com/office/drawing/2010/main" val="0"/>
              </a:ext>
            </a:extLst>
          </a:blip>
          <a:srcRect r="54781"/>
          <a:stretch/>
        </p:blipFill>
        <p:spPr>
          <a:xfrm>
            <a:off x="948764" y="1047383"/>
            <a:ext cx="4091321" cy="3428168"/>
          </a:xfrm>
          <a:prstGeom prst="rect">
            <a:avLst/>
          </a:prstGeom>
        </p:spPr>
      </p:pic>
      <p:sp>
        <p:nvSpPr>
          <p:cNvPr id="5" name="Rectangle 4">
            <a:extLst>
              <a:ext uri="{FF2B5EF4-FFF2-40B4-BE49-F238E27FC236}">
                <a16:creationId xmlns:a16="http://schemas.microsoft.com/office/drawing/2014/main" id="{DF02676B-23E7-74FA-0B2D-27F94A1684F2}"/>
              </a:ext>
            </a:extLst>
          </p:cNvPr>
          <p:cNvSpPr/>
          <p:nvPr/>
        </p:nvSpPr>
        <p:spPr>
          <a:xfrm>
            <a:off x="5778784" y="1577726"/>
            <a:ext cx="6096000" cy="2785378"/>
          </a:xfrm>
          <a:prstGeom prst="rect">
            <a:avLst/>
          </a:prstGeom>
        </p:spPr>
        <p:txBody>
          <a:bodyPr>
            <a:spAutoFit/>
          </a:bodyPr>
          <a:lstStyle/>
          <a:p>
            <a:pPr lvl="0"/>
            <a:endParaRPr lang="en-US" sz="2500" dirty="0">
              <a:solidFill>
                <a:srgbClr val="4C4C4D"/>
              </a:solidFill>
              <a:latin typeface="Nutmeg Light" panose="00000300000000000000" pitchFamily="50" charset="0"/>
            </a:endParaRPr>
          </a:p>
          <a:p>
            <a:pPr lvl="0">
              <a:defRPr/>
            </a:pPr>
            <a:r>
              <a:rPr lang="en-GB" sz="2500" i="1" dirty="0">
                <a:solidFill>
                  <a:srgbClr val="4C4C4D"/>
                </a:solidFill>
                <a:latin typeface="Nutmeg Light" panose="00000300000000000000" pitchFamily="50" charset="0"/>
              </a:rPr>
              <a:t>ISO 55000 defines Asset management as the "coordinated activity of an organization to realize value from assets". In turn, Assets are defined as follows: "An asset is an item, thing or entity that has potential or actual value to an organization". </a:t>
            </a:r>
            <a:endParaRPr lang="en-GB" sz="2500" dirty="0">
              <a:solidFill>
                <a:srgbClr val="4C4C4D"/>
              </a:solidFill>
              <a:latin typeface="Nutmeg Light" panose="00000300000000000000" pitchFamily="50" charset="0"/>
            </a:endParaRPr>
          </a:p>
        </p:txBody>
      </p:sp>
      <p:sp>
        <p:nvSpPr>
          <p:cNvPr id="6" name="TextBox 5">
            <a:extLst>
              <a:ext uri="{FF2B5EF4-FFF2-40B4-BE49-F238E27FC236}">
                <a16:creationId xmlns:a16="http://schemas.microsoft.com/office/drawing/2014/main" id="{EB1236A8-7784-6C28-D754-662B513216C2}"/>
              </a:ext>
            </a:extLst>
          </p:cNvPr>
          <p:cNvSpPr txBox="1"/>
          <p:nvPr/>
        </p:nvSpPr>
        <p:spPr>
          <a:xfrm>
            <a:off x="1273629" y="326571"/>
            <a:ext cx="10276114" cy="630942"/>
          </a:xfrm>
          <a:prstGeom prst="rect">
            <a:avLst/>
          </a:prstGeom>
          <a:noFill/>
        </p:spPr>
        <p:txBody>
          <a:bodyPr wrap="square" rtlCol="0">
            <a:spAutoFit/>
          </a:bodyPr>
          <a:lstStyle/>
          <a:p>
            <a:r>
              <a:rPr lang="en-US" sz="3500" b="1" dirty="0"/>
              <a:t>ISO 55000 (NOT MANDATORY BUT IMPORTANT)</a:t>
            </a:r>
          </a:p>
        </p:txBody>
      </p:sp>
      <p:pic>
        <p:nvPicPr>
          <p:cNvPr id="7" name="Picture 6">
            <a:extLst>
              <a:ext uri="{FF2B5EF4-FFF2-40B4-BE49-F238E27FC236}">
                <a16:creationId xmlns:a16="http://schemas.microsoft.com/office/drawing/2014/main" id="{D69D42CB-D6AE-CC9C-F66B-480A7CDEFA1D}"/>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8" name="TextBox 7">
            <a:extLst>
              <a:ext uri="{FF2B5EF4-FFF2-40B4-BE49-F238E27FC236}">
                <a16:creationId xmlns:a16="http://schemas.microsoft.com/office/drawing/2014/main" id="{60A3AE5E-6DDE-A2A7-1689-86D32A7C193F}"/>
              </a:ext>
            </a:extLst>
          </p:cNvPr>
          <p:cNvSpPr txBox="1"/>
          <p:nvPr/>
        </p:nvSpPr>
        <p:spPr>
          <a:xfrm>
            <a:off x="10728377" y="6322550"/>
            <a:ext cx="385938" cy="307777"/>
          </a:xfrm>
          <a:prstGeom prst="rect">
            <a:avLst/>
          </a:prstGeom>
          <a:noFill/>
        </p:spPr>
        <p:txBody>
          <a:bodyPr wrap="square" rtlCol="0">
            <a:spAutoFit/>
          </a:bodyPr>
          <a:lstStyle/>
          <a:p>
            <a:r>
              <a:rPr lang="en-US" sz="1400" dirty="0"/>
              <a:t>11</a:t>
            </a:r>
          </a:p>
        </p:txBody>
      </p:sp>
    </p:spTree>
    <p:extLst>
      <p:ext uri="{BB962C8B-B14F-4D97-AF65-F5344CB8AC3E}">
        <p14:creationId xmlns:p14="http://schemas.microsoft.com/office/powerpoint/2010/main" val="398175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4">
            <a:extLst>
              <a:ext uri="{FF2B5EF4-FFF2-40B4-BE49-F238E27FC236}">
                <a16:creationId xmlns:a16="http://schemas.microsoft.com/office/drawing/2014/main" id="{2E947D72-CD9A-00BE-1FF8-DFFA843F0436}"/>
              </a:ext>
            </a:extLst>
          </p:cNvPr>
          <p:cNvSpPr txBox="1">
            <a:spLocks/>
          </p:cNvSpPr>
          <p:nvPr/>
        </p:nvSpPr>
        <p:spPr>
          <a:xfrm>
            <a:off x="631371" y="567531"/>
            <a:ext cx="10515600" cy="435133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indent="-285750" algn="ctr">
              <a:buSzPts val="1800"/>
            </a:pPr>
            <a:r>
              <a:rPr lang="en-GB" sz="3200" b="1" dirty="0"/>
              <a:t>Your information asset register needs to have:</a:t>
            </a:r>
          </a:p>
          <a:p>
            <a:pPr marL="285750" indent="-285750" algn="ctr">
              <a:buSzPts val="1800"/>
            </a:pPr>
            <a:endParaRPr lang="en-US" sz="1800" dirty="0"/>
          </a:p>
          <a:p>
            <a:pPr marL="742950" lvl="1" indent="-285750">
              <a:buSzPts val="1800"/>
              <a:buFont typeface="Wingdings" panose="05000000000000000000" pitchFamily="2" charset="2"/>
              <a:buChar char="ü"/>
            </a:pPr>
            <a:r>
              <a:rPr lang="en-GB" sz="3000" dirty="0"/>
              <a:t>Information held and processes</a:t>
            </a:r>
            <a:endParaRPr lang="en-US" sz="3000" dirty="0"/>
          </a:p>
          <a:p>
            <a:pPr marL="742950" lvl="1" indent="-285750">
              <a:buSzPts val="1800"/>
              <a:buFont typeface="Wingdings" panose="05000000000000000000" pitchFamily="2" charset="2"/>
              <a:buChar char="ü"/>
            </a:pPr>
            <a:r>
              <a:rPr lang="en-GB" sz="3000" dirty="0"/>
              <a:t>Where it is stored</a:t>
            </a:r>
            <a:endParaRPr lang="en-US" sz="3000" dirty="0"/>
          </a:p>
          <a:p>
            <a:pPr marL="742950" lvl="1" indent="-285750">
              <a:buSzPts val="1800"/>
              <a:buFont typeface="Wingdings" panose="05000000000000000000" pitchFamily="2" charset="2"/>
              <a:buChar char="ü"/>
            </a:pPr>
            <a:r>
              <a:rPr lang="en-GB" sz="3000" dirty="0"/>
              <a:t>How it moves</a:t>
            </a:r>
            <a:endParaRPr lang="en-US" sz="3000" dirty="0"/>
          </a:p>
          <a:p>
            <a:pPr marL="742950" lvl="1" indent="-285750">
              <a:buSzPts val="1800"/>
              <a:buFont typeface="Wingdings" panose="05000000000000000000" pitchFamily="2" charset="2"/>
              <a:buChar char="ü"/>
            </a:pPr>
            <a:r>
              <a:rPr lang="en-GB" sz="3000" dirty="0"/>
              <a:t>Who we share it with</a:t>
            </a:r>
            <a:endParaRPr lang="en-US" sz="3000" dirty="0">
              <a:solidFill>
                <a:srgbClr val="4C4C4D"/>
              </a:solidFill>
              <a:latin typeface="Arial"/>
              <a:ea typeface="Arial"/>
              <a:cs typeface="Arial"/>
            </a:endParaRPr>
          </a:p>
          <a:p>
            <a:pPr marL="742950" lvl="1" indent="-285750">
              <a:buSzPts val="1800"/>
              <a:buFont typeface="Wingdings" panose="05000000000000000000" pitchFamily="2" charset="2"/>
              <a:buChar char="ü"/>
            </a:pPr>
            <a:r>
              <a:rPr lang="en-GB" sz="3000" dirty="0"/>
              <a:t>What the data is</a:t>
            </a:r>
            <a:endParaRPr lang="en-US" sz="3000" dirty="0"/>
          </a:p>
          <a:p>
            <a:pPr marL="742950" lvl="1" indent="-285750">
              <a:buSzPts val="1800"/>
              <a:buFont typeface="Wingdings" panose="05000000000000000000" pitchFamily="2" charset="2"/>
              <a:buChar char="ü"/>
            </a:pPr>
            <a:r>
              <a:rPr lang="en-GB" sz="3000" dirty="0"/>
              <a:t>Assign a classification </a:t>
            </a:r>
            <a:endParaRPr lang="en-US" sz="3000" dirty="0">
              <a:solidFill>
                <a:srgbClr val="4C4C4D"/>
              </a:solidFill>
              <a:latin typeface="Arial"/>
              <a:ea typeface="Arial"/>
              <a:cs typeface="Arial"/>
            </a:endParaRPr>
          </a:p>
          <a:p>
            <a:pPr marL="742950" lvl="1" indent="-285750">
              <a:buSzPts val="1800"/>
              <a:buFont typeface="Wingdings" panose="05000000000000000000" pitchFamily="2" charset="2"/>
              <a:buChar char="ü"/>
            </a:pPr>
            <a:r>
              <a:rPr lang="en-GB" sz="3000" dirty="0"/>
              <a:t>Level of protection reflecting its classification</a:t>
            </a:r>
          </a:p>
          <a:p>
            <a:pPr marL="742950" lvl="1" indent="-285750">
              <a:buSzPts val="1800"/>
              <a:buFont typeface="Wingdings" panose="05000000000000000000" pitchFamily="2" charset="2"/>
              <a:buChar char="ü"/>
            </a:pPr>
            <a:r>
              <a:rPr lang="en-GB" sz="3000" dirty="0"/>
              <a:t>Indicator of Integrity, </a:t>
            </a:r>
          </a:p>
          <a:p>
            <a:pPr marL="742950" lvl="1" indent="-285750">
              <a:buSzPts val="1800"/>
              <a:buFont typeface="Wingdings" panose="05000000000000000000" pitchFamily="2" charset="2"/>
              <a:buChar char="ü"/>
            </a:pPr>
            <a:r>
              <a:rPr lang="en-GB" sz="3000" dirty="0"/>
              <a:t>Availability and Confidentiality</a:t>
            </a:r>
          </a:p>
          <a:p>
            <a:pPr marL="285750" indent="-285750">
              <a:buSzPts val="1800"/>
            </a:pPr>
            <a:endParaRPr lang="en-GB" sz="1800" dirty="0"/>
          </a:p>
          <a:p>
            <a:pPr marL="228600" indent="-114300">
              <a:buSzPts val="1800"/>
            </a:pPr>
            <a:endParaRPr lang="en-GB" sz="1800" dirty="0"/>
          </a:p>
          <a:p>
            <a:pPr marL="228600" indent="-114300">
              <a:buSzPts val="1800"/>
            </a:pPr>
            <a:endParaRPr lang="en-GB" sz="1800" dirty="0"/>
          </a:p>
          <a:p>
            <a:pPr lvl="2">
              <a:buSzPts val="1800"/>
            </a:pPr>
            <a:endParaRPr lang="en-GB" sz="1800" dirty="0"/>
          </a:p>
        </p:txBody>
      </p:sp>
      <p:pic>
        <p:nvPicPr>
          <p:cNvPr id="6" name="Picture 5">
            <a:extLst>
              <a:ext uri="{FF2B5EF4-FFF2-40B4-BE49-F238E27FC236}">
                <a16:creationId xmlns:a16="http://schemas.microsoft.com/office/drawing/2014/main" id="{86AD1995-5B6A-1357-6241-355854043EDD}"/>
              </a:ext>
            </a:extLst>
          </p:cNvPr>
          <p:cNvPicPr>
            <a:picLocks noChangeAspect="1"/>
          </p:cNvPicPr>
          <p:nvPr/>
        </p:nvPicPr>
        <p:blipFill>
          <a:blip r:embed="rId3"/>
          <a:stretch>
            <a:fillRect/>
          </a:stretch>
        </p:blipFill>
        <p:spPr>
          <a:xfrm>
            <a:off x="9465262" y="5984469"/>
            <a:ext cx="1530000" cy="612000"/>
          </a:xfrm>
          <a:prstGeom prst="rect">
            <a:avLst/>
          </a:prstGeom>
        </p:spPr>
      </p:pic>
      <p:sp>
        <p:nvSpPr>
          <p:cNvPr id="7" name="TextBox 6">
            <a:extLst>
              <a:ext uri="{FF2B5EF4-FFF2-40B4-BE49-F238E27FC236}">
                <a16:creationId xmlns:a16="http://schemas.microsoft.com/office/drawing/2014/main" id="{7E50A181-E2F8-2694-48EC-FE5B2D8736D5}"/>
              </a:ext>
            </a:extLst>
          </p:cNvPr>
          <p:cNvSpPr txBox="1"/>
          <p:nvPr/>
        </p:nvSpPr>
        <p:spPr>
          <a:xfrm>
            <a:off x="11240005" y="6228294"/>
            <a:ext cx="385938" cy="307777"/>
          </a:xfrm>
          <a:prstGeom prst="rect">
            <a:avLst/>
          </a:prstGeom>
          <a:noFill/>
        </p:spPr>
        <p:txBody>
          <a:bodyPr wrap="square" rtlCol="0">
            <a:spAutoFit/>
          </a:bodyPr>
          <a:lstStyle/>
          <a:p>
            <a:r>
              <a:rPr lang="en-US" sz="1400" dirty="0"/>
              <a:t>12</a:t>
            </a:r>
          </a:p>
        </p:txBody>
      </p:sp>
    </p:spTree>
    <p:extLst>
      <p:ext uri="{BB962C8B-B14F-4D97-AF65-F5344CB8AC3E}">
        <p14:creationId xmlns:p14="http://schemas.microsoft.com/office/powerpoint/2010/main" val="308810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224">
            <a:extLst>
              <a:ext uri="{FF2B5EF4-FFF2-40B4-BE49-F238E27FC236}">
                <a16:creationId xmlns:a16="http://schemas.microsoft.com/office/drawing/2014/main" id="{DEDCF6E7-0EE9-AE88-694F-F7FEE20BE357}"/>
              </a:ext>
            </a:extLst>
          </p:cNvPr>
          <p:cNvSpPr txBox="1">
            <a:spLocks/>
          </p:cNvSpPr>
          <p:nvPr/>
        </p:nvSpPr>
        <p:spPr>
          <a:xfrm>
            <a:off x="561975" y="1404258"/>
            <a:ext cx="10356395" cy="435133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n-GB" sz="3000" b="0" i="0" u="none" strike="noStrike" kern="1200" cap="none" spc="0" normalizeH="0" baseline="0" noProof="0" dirty="0">
                <a:ln>
                  <a:noFill/>
                </a:ln>
                <a:solidFill>
                  <a:srgbClr val="4C4C4D"/>
                </a:solidFill>
                <a:effectLst/>
                <a:uLnTx/>
                <a:uFillTx/>
                <a:latin typeface="Nutmeg Headline Book" charset="0"/>
              </a:rPr>
              <a:t>The name and contact details of the controller. Where applicable, the joint controller, the controller’s representative and the data protection officer;</a:t>
            </a:r>
            <a:endParaRPr kumimoji="0" lang="en-US" sz="3000" b="0" i="0" u="none" strike="noStrike" kern="1200" cap="none" spc="0" normalizeH="0" baseline="0" noProof="0" dirty="0">
              <a:ln>
                <a:noFill/>
              </a:ln>
              <a:solidFill>
                <a:srgbClr val="4C4C4D"/>
              </a:solidFill>
              <a:effectLst/>
              <a:uLnTx/>
              <a:uFillTx/>
              <a:latin typeface="Nutmeg Headline Book" charset="0"/>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n-GB" sz="3000" b="0" i="0" u="none" strike="noStrike" kern="1200" cap="none" spc="0" normalizeH="0" baseline="0" noProof="0" dirty="0">
                <a:ln>
                  <a:noFill/>
                </a:ln>
                <a:solidFill>
                  <a:srgbClr val="4C4C4D"/>
                </a:solidFill>
                <a:effectLst/>
                <a:uLnTx/>
                <a:uFillTx/>
                <a:latin typeface="Nutmeg Headline Book" charset="0"/>
              </a:rPr>
              <a:t>The purposes of the processing;</a:t>
            </a:r>
            <a:endParaRPr kumimoji="0" lang="en-US" sz="3000" b="0" i="0" u="none" strike="noStrike" kern="1200" cap="none" spc="0" normalizeH="0" baseline="0" noProof="0" dirty="0">
              <a:ln>
                <a:noFill/>
              </a:ln>
              <a:solidFill>
                <a:srgbClr val="4C4C4D"/>
              </a:solidFill>
              <a:effectLst/>
              <a:uLnTx/>
              <a:uFillTx/>
              <a:latin typeface="Arial"/>
              <a:ea typeface="Arial"/>
              <a:cs typeface="Arial"/>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n-GB" sz="3000" b="0" i="0" u="none" strike="noStrike" kern="1200" cap="none" spc="0" normalizeH="0" baseline="0" noProof="0" dirty="0">
                <a:ln>
                  <a:noFill/>
                </a:ln>
                <a:solidFill>
                  <a:srgbClr val="4C4C4D"/>
                </a:solidFill>
                <a:effectLst/>
                <a:uLnTx/>
                <a:uFillTx/>
                <a:latin typeface="Nutmeg Headline Book" charset="0"/>
              </a:rPr>
              <a:t>A description of the categories of data subjects and of the categories of personal data;</a:t>
            </a:r>
            <a:endParaRPr kumimoji="0" lang="en-US" sz="3000" b="0" i="0" u="none" strike="noStrike" kern="1200" cap="none" spc="0" normalizeH="0" baseline="0" noProof="0" dirty="0">
              <a:ln>
                <a:noFill/>
              </a:ln>
              <a:solidFill>
                <a:srgbClr val="4C4C4D"/>
              </a:solidFill>
              <a:effectLst/>
              <a:uLnTx/>
              <a:uFillTx/>
              <a:latin typeface="Arial"/>
              <a:ea typeface="Arial"/>
              <a:cs typeface="Arial"/>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n-GB" sz="3000" b="0" i="0" u="none" strike="noStrike" kern="1200" cap="none" spc="0" normalizeH="0" baseline="0" noProof="0" dirty="0">
                <a:ln>
                  <a:noFill/>
                </a:ln>
                <a:solidFill>
                  <a:srgbClr val="4C4C4D"/>
                </a:solidFill>
                <a:effectLst/>
                <a:uLnTx/>
                <a:uFillTx/>
                <a:latin typeface="Nutmeg Headline Book" charset="0"/>
              </a:rPr>
              <a:t>The categories of recipients to whom the personal data have been or will be disclosed including recipients in third countries or international organisations;</a:t>
            </a:r>
            <a:endParaRPr kumimoji="0" lang="en-GB" sz="3000" b="0" i="0" u="none" strike="noStrike" kern="1200" cap="none" spc="0" normalizeH="0" baseline="0" noProof="0" dirty="0">
              <a:ln>
                <a:noFill/>
              </a:ln>
              <a:solidFill>
                <a:prstClr val="black"/>
              </a:solidFill>
              <a:effectLst/>
              <a:uLnTx/>
              <a:uFillTx/>
              <a:latin typeface="Nutmeg Headline Book" charset="0"/>
            </a:endParaRPr>
          </a:p>
          <a:p>
            <a:pPr marL="285750" indent="-285750">
              <a:lnSpc>
                <a:spcPct val="90000"/>
              </a:lnSpc>
              <a:buClr>
                <a:schemeClr val="tx1"/>
              </a:buClr>
              <a:buSzPts val="1800"/>
              <a:buFont typeface="Wingdings" panose="05000000000000000000" pitchFamily="2" charset="2"/>
              <a:buChar char="ü"/>
            </a:pPr>
            <a:endParaRPr lang="en-GB" sz="1800" dirty="0"/>
          </a:p>
          <a:p>
            <a:pPr marL="400050" indent="-285750">
              <a:buClr>
                <a:schemeClr val="tx1"/>
              </a:buClr>
              <a:buSzPts val="1800"/>
              <a:buFont typeface="Wingdings" panose="05000000000000000000" pitchFamily="2" charset="2"/>
              <a:buChar char="ü"/>
            </a:pPr>
            <a:endParaRPr lang="en-GB" sz="1800" dirty="0"/>
          </a:p>
          <a:p>
            <a:pPr marL="400050" indent="-285750">
              <a:buClr>
                <a:schemeClr val="tx1"/>
              </a:buClr>
              <a:buSzPts val="1800"/>
              <a:buFont typeface="Wingdings" panose="05000000000000000000" pitchFamily="2" charset="2"/>
              <a:buChar char="ü"/>
            </a:pPr>
            <a:endParaRPr lang="en-GB" sz="1800" dirty="0"/>
          </a:p>
          <a:p>
            <a:pPr marL="1200150" lvl="2" indent="-285750">
              <a:buClr>
                <a:schemeClr val="tx1"/>
              </a:buClr>
              <a:buSzPts val="1800"/>
              <a:buFont typeface="Wingdings" panose="05000000000000000000" pitchFamily="2" charset="2"/>
              <a:buChar char="ü"/>
            </a:pPr>
            <a:endParaRPr lang="en-GB" sz="1800" dirty="0"/>
          </a:p>
        </p:txBody>
      </p:sp>
      <p:pic>
        <p:nvPicPr>
          <p:cNvPr id="5" name="Picture 4">
            <a:extLst>
              <a:ext uri="{FF2B5EF4-FFF2-40B4-BE49-F238E27FC236}">
                <a16:creationId xmlns:a16="http://schemas.microsoft.com/office/drawing/2014/main" id="{3A83E214-BA86-5D8B-21D7-8FC5E472E009}"/>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B2E3848C-B4E6-81C2-2DA7-48D48F7C37A3}"/>
              </a:ext>
            </a:extLst>
          </p:cNvPr>
          <p:cNvSpPr txBox="1"/>
          <p:nvPr/>
        </p:nvSpPr>
        <p:spPr>
          <a:xfrm>
            <a:off x="10728377" y="6322550"/>
            <a:ext cx="385938" cy="307777"/>
          </a:xfrm>
          <a:prstGeom prst="rect">
            <a:avLst/>
          </a:prstGeom>
          <a:noFill/>
        </p:spPr>
        <p:txBody>
          <a:bodyPr wrap="square" rtlCol="0">
            <a:spAutoFit/>
          </a:bodyPr>
          <a:lstStyle/>
          <a:p>
            <a:r>
              <a:rPr lang="en-US" sz="1400" dirty="0"/>
              <a:t>13</a:t>
            </a:r>
          </a:p>
        </p:txBody>
      </p:sp>
    </p:spTree>
    <p:extLst>
      <p:ext uri="{BB962C8B-B14F-4D97-AF65-F5344CB8AC3E}">
        <p14:creationId xmlns:p14="http://schemas.microsoft.com/office/powerpoint/2010/main" val="285756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526CAF32-7BE4-4D5F-C295-F8D5B2EEA3F6}"/>
              </a:ext>
            </a:extLst>
          </p:cNvPr>
          <p:cNvGraphicFramePr>
            <a:graphicFrameLocks/>
          </p:cNvGraphicFramePr>
          <p:nvPr>
            <p:extLst>
              <p:ext uri="{D42A27DB-BD31-4B8C-83A1-F6EECF244321}">
                <p14:modId xmlns:p14="http://schemas.microsoft.com/office/powerpoint/2010/main" val="3979637915"/>
              </p:ext>
            </p:extLst>
          </p:nvPr>
        </p:nvGraphicFramePr>
        <p:xfrm>
          <a:off x="1121229" y="2034387"/>
          <a:ext cx="10095033" cy="3500882"/>
        </p:xfrm>
        <a:graphic>
          <a:graphicData uri="http://schemas.openxmlformats.org/drawingml/2006/table">
            <a:tbl>
              <a:tblPr firstRow="1" bandRow="1">
                <a:tableStyleId>{21E4AEA4-8DFA-4A89-87EB-49C32662AFE0}</a:tableStyleId>
              </a:tblPr>
              <a:tblGrid>
                <a:gridCol w="3102428">
                  <a:extLst>
                    <a:ext uri="{9D8B030D-6E8A-4147-A177-3AD203B41FA5}">
                      <a16:colId xmlns:a16="http://schemas.microsoft.com/office/drawing/2014/main" val="2871758151"/>
                    </a:ext>
                  </a:extLst>
                </a:gridCol>
                <a:gridCol w="6992605">
                  <a:extLst>
                    <a:ext uri="{9D8B030D-6E8A-4147-A177-3AD203B41FA5}">
                      <a16:colId xmlns:a16="http://schemas.microsoft.com/office/drawing/2014/main" val="3429084638"/>
                    </a:ext>
                  </a:extLst>
                </a:gridCol>
              </a:tblGrid>
              <a:tr h="414703">
                <a:tc>
                  <a:txBody>
                    <a:bodyPr/>
                    <a:lstStyle/>
                    <a:p>
                      <a:pPr algn="ctr">
                        <a:lnSpc>
                          <a:spcPct val="150000"/>
                        </a:lnSpc>
                      </a:pPr>
                      <a:r>
                        <a:rPr lang="en-GB" sz="1600" dirty="0"/>
                        <a:t>Register type</a:t>
                      </a:r>
                      <a:endParaRPr lang="en-GB" sz="1600" dirty="0">
                        <a:latin typeface="Nutmeg Light" panose="00000300000000000000" pitchFamily="50" charset="0"/>
                      </a:endParaRPr>
                    </a:p>
                  </a:txBody>
                  <a:tcPr/>
                </a:tc>
                <a:tc>
                  <a:txBody>
                    <a:bodyPr/>
                    <a:lstStyle/>
                    <a:p>
                      <a:pPr algn="ctr">
                        <a:lnSpc>
                          <a:spcPct val="150000"/>
                        </a:lnSpc>
                      </a:pPr>
                      <a:r>
                        <a:rPr lang="en-GB" sz="1600" dirty="0">
                          <a:latin typeface="Nutmeg Light" panose="00000300000000000000" pitchFamily="50" charset="0"/>
                        </a:rPr>
                        <a:t>What is considered this type of asset?</a:t>
                      </a:r>
                    </a:p>
                  </a:txBody>
                  <a:tcPr/>
                </a:tc>
                <a:extLst>
                  <a:ext uri="{0D108BD9-81ED-4DB2-BD59-A6C34878D82A}">
                    <a16:rowId xmlns:a16="http://schemas.microsoft.com/office/drawing/2014/main" val="3915273225"/>
                  </a:ext>
                </a:extLst>
              </a:tr>
              <a:tr h="567771">
                <a:tc>
                  <a:txBody>
                    <a:bodyPr/>
                    <a:lstStyle/>
                    <a:p>
                      <a:pPr algn="ctr">
                        <a:lnSpc>
                          <a:spcPct val="150000"/>
                        </a:lnSpc>
                      </a:pPr>
                      <a:r>
                        <a:rPr lang="en-GB" sz="1600" dirty="0"/>
                        <a:t>Asset register (AR)</a:t>
                      </a:r>
                      <a:endParaRPr lang="en-GB" sz="1600" dirty="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n-GB" sz="1600" dirty="0"/>
                        <a:t>Fixed assets</a:t>
                      </a:r>
                    </a:p>
                    <a:p>
                      <a:pPr marL="457200" lvl="0" indent="-279400" algn="ctr" rtl="0">
                        <a:lnSpc>
                          <a:spcPct val="150000"/>
                        </a:lnSpc>
                        <a:spcBef>
                          <a:spcPts val="0"/>
                        </a:spcBef>
                        <a:spcAft>
                          <a:spcPts val="0"/>
                        </a:spcAft>
                        <a:buSzPts val="800"/>
                        <a:buChar char="●"/>
                      </a:pPr>
                      <a:r>
                        <a:rPr lang="en-GB" sz="1600" dirty="0"/>
                        <a:t>Limited information on the data contained</a:t>
                      </a:r>
                      <a:endParaRPr lang="en-GB" sz="1600" dirty="0">
                        <a:latin typeface="Nutmeg Light" panose="00000300000000000000" pitchFamily="50" charset="0"/>
                      </a:endParaRPr>
                    </a:p>
                  </a:txBody>
                  <a:tcPr/>
                </a:tc>
                <a:extLst>
                  <a:ext uri="{0D108BD9-81ED-4DB2-BD59-A6C34878D82A}">
                    <a16:rowId xmlns:a16="http://schemas.microsoft.com/office/drawing/2014/main" val="1153622829"/>
                  </a:ext>
                </a:extLst>
              </a:tr>
              <a:tr h="912348">
                <a:tc>
                  <a:txBody>
                    <a:bodyPr/>
                    <a:lstStyle/>
                    <a:p>
                      <a:pPr algn="ctr">
                        <a:lnSpc>
                          <a:spcPct val="150000"/>
                        </a:lnSpc>
                      </a:pPr>
                      <a:r>
                        <a:rPr lang="en-GB" sz="1600" dirty="0"/>
                        <a:t>Information asset register (IAR)</a:t>
                      </a:r>
                      <a:endParaRPr lang="en-GB" sz="1600" dirty="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n-GB" sz="1600" dirty="0"/>
                        <a:t>Personal or commercial</a:t>
                      </a:r>
                    </a:p>
                    <a:p>
                      <a:pPr marL="457200" lvl="0" indent="-279400" algn="ctr" rtl="0">
                        <a:lnSpc>
                          <a:spcPct val="150000"/>
                        </a:lnSpc>
                        <a:spcBef>
                          <a:spcPts val="0"/>
                        </a:spcBef>
                        <a:spcAft>
                          <a:spcPts val="0"/>
                        </a:spcAft>
                        <a:buSzPts val="800"/>
                        <a:buChar char="●"/>
                      </a:pPr>
                      <a:r>
                        <a:rPr lang="en-GB" sz="1600" dirty="0"/>
                        <a:t>Information on format</a:t>
                      </a:r>
                    </a:p>
                    <a:p>
                      <a:pPr marL="457200" lvl="0" indent="-279400" algn="ctr" rtl="0">
                        <a:lnSpc>
                          <a:spcPct val="150000"/>
                        </a:lnSpc>
                        <a:spcBef>
                          <a:spcPts val="0"/>
                        </a:spcBef>
                        <a:spcAft>
                          <a:spcPts val="0"/>
                        </a:spcAft>
                        <a:buSzPts val="800"/>
                        <a:buChar char="●"/>
                      </a:pPr>
                      <a:r>
                        <a:rPr lang="en-GB" sz="1600" dirty="0"/>
                        <a:t>Location and confidentiality </a:t>
                      </a:r>
                      <a:endParaRPr lang="en-GB" sz="1600" dirty="0">
                        <a:latin typeface="Nutmeg Light" panose="00000300000000000000" pitchFamily="50" charset="0"/>
                      </a:endParaRPr>
                    </a:p>
                  </a:txBody>
                  <a:tcPr/>
                </a:tc>
                <a:extLst>
                  <a:ext uri="{0D108BD9-81ED-4DB2-BD59-A6C34878D82A}">
                    <a16:rowId xmlns:a16="http://schemas.microsoft.com/office/drawing/2014/main" val="3256980443"/>
                  </a:ext>
                </a:extLst>
              </a:tr>
              <a:tr h="903843">
                <a:tc>
                  <a:txBody>
                    <a:bodyPr/>
                    <a:lstStyle/>
                    <a:p>
                      <a:pPr algn="ctr">
                        <a:lnSpc>
                          <a:spcPct val="150000"/>
                        </a:lnSpc>
                      </a:pPr>
                      <a:r>
                        <a:rPr lang="en-GB" sz="1600" dirty="0"/>
                        <a:t>Data processing register (DPR)</a:t>
                      </a:r>
                      <a:endParaRPr lang="en-GB" sz="1600" dirty="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n-GB" sz="1600" dirty="0"/>
                        <a:t>Detailed record of personal data processed </a:t>
                      </a:r>
                    </a:p>
                    <a:p>
                      <a:pPr marL="457200" lvl="0" indent="-279400" algn="ctr" rtl="0">
                        <a:lnSpc>
                          <a:spcPct val="150000"/>
                        </a:lnSpc>
                        <a:spcBef>
                          <a:spcPts val="0"/>
                        </a:spcBef>
                        <a:spcAft>
                          <a:spcPts val="0"/>
                        </a:spcAft>
                        <a:buSzPts val="800"/>
                        <a:buChar char="●"/>
                      </a:pPr>
                      <a:r>
                        <a:rPr lang="en-GB" sz="1600" dirty="0"/>
                        <a:t>What, when, how, legal purpose, format, controls, security, retention</a:t>
                      </a:r>
                      <a:endParaRPr lang="en-GB" sz="1600" dirty="0">
                        <a:latin typeface="Nutmeg Light" panose="00000300000000000000" pitchFamily="50" charset="0"/>
                      </a:endParaRPr>
                    </a:p>
                  </a:txBody>
                  <a:tcPr/>
                </a:tc>
                <a:extLst>
                  <a:ext uri="{0D108BD9-81ED-4DB2-BD59-A6C34878D82A}">
                    <a16:rowId xmlns:a16="http://schemas.microsoft.com/office/drawing/2014/main" val="3656628050"/>
                  </a:ext>
                </a:extLst>
              </a:tr>
            </a:tbl>
          </a:graphicData>
        </a:graphic>
      </p:graphicFrame>
      <p:pic>
        <p:nvPicPr>
          <p:cNvPr id="5" name="Picture 4">
            <a:extLst>
              <a:ext uri="{FF2B5EF4-FFF2-40B4-BE49-F238E27FC236}">
                <a16:creationId xmlns:a16="http://schemas.microsoft.com/office/drawing/2014/main" id="{F4E71506-4BA4-AF5A-80AA-43874251313E}"/>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1FC1E6F0-EEB5-98A6-8EF1-DBE9550BD9D6}"/>
              </a:ext>
            </a:extLst>
          </p:cNvPr>
          <p:cNvSpPr txBox="1"/>
          <p:nvPr/>
        </p:nvSpPr>
        <p:spPr>
          <a:xfrm>
            <a:off x="10728377" y="6322550"/>
            <a:ext cx="385938" cy="307777"/>
          </a:xfrm>
          <a:prstGeom prst="rect">
            <a:avLst/>
          </a:prstGeom>
          <a:noFill/>
        </p:spPr>
        <p:txBody>
          <a:bodyPr wrap="square" rtlCol="0">
            <a:spAutoFit/>
          </a:bodyPr>
          <a:lstStyle/>
          <a:p>
            <a:r>
              <a:rPr lang="en-US" sz="1400" dirty="0"/>
              <a:t>14</a:t>
            </a:r>
          </a:p>
        </p:txBody>
      </p:sp>
    </p:spTree>
    <p:extLst>
      <p:ext uri="{BB962C8B-B14F-4D97-AF65-F5344CB8AC3E}">
        <p14:creationId xmlns:p14="http://schemas.microsoft.com/office/powerpoint/2010/main" val="2204547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CA9A739-49AB-9867-F056-1B82D30034B3}"/>
              </a:ext>
            </a:extLst>
          </p:cNvPr>
          <p:cNvGraphicFramePr/>
          <p:nvPr>
            <p:extLst>
              <p:ext uri="{D42A27DB-BD31-4B8C-83A1-F6EECF244321}">
                <p14:modId xmlns:p14="http://schemas.microsoft.com/office/powerpoint/2010/main" val="1587631579"/>
              </p:ext>
            </p:extLst>
          </p:nvPr>
        </p:nvGraphicFramePr>
        <p:xfrm>
          <a:off x="1240971" y="250371"/>
          <a:ext cx="9622972" cy="5889172"/>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1D44B475-776A-6FA6-2142-73957CAE7205}"/>
              </a:ext>
            </a:extLst>
          </p:cNvPr>
          <p:cNvSpPr txBox="1">
            <a:spLocks/>
          </p:cNvSpPr>
          <p:nvPr/>
        </p:nvSpPr>
        <p:spPr>
          <a:xfrm>
            <a:off x="802864" y="1347713"/>
            <a:ext cx="3279432" cy="339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FF585D"/>
                </a:solidFill>
                <a:latin typeface="Nutmeg Light" panose="00000300000000000000" pitchFamily="50" charset="0"/>
              </a:rPr>
              <a:t>Results from GDPR survey November 2017</a:t>
            </a:r>
            <a:r>
              <a:rPr lang="en-GB" sz="2000" b="1" dirty="0">
                <a:latin typeface="Nutmeg Light" panose="00000300000000000000" pitchFamily="50" charset="0"/>
              </a:rPr>
              <a:t> </a:t>
            </a:r>
          </a:p>
          <a:p>
            <a:pPr marL="0" indent="0">
              <a:buFont typeface="Arial" panose="020B0604020202020204" pitchFamily="34" charset="0"/>
              <a:buNone/>
            </a:pPr>
            <a:endParaRPr lang="en-GB" sz="2000" b="1" dirty="0"/>
          </a:p>
          <a:p>
            <a:pPr marL="0" indent="0">
              <a:buFont typeface="Arial" panose="020B0604020202020204" pitchFamily="34" charset="0"/>
              <a:buNone/>
            </a:pPr>
            <a:endParaRPr lang="en-GB" sz="2000" b="1" dirty="0"/>
          </a:p>
        </p:txBody>
      </p:sp>
      <p:pic>
        <p:nvPicPr>
          <p:cNvPr id="6" name="Picture 5">
            <a:extLst>
              <a:ext uri="{FF2B5EF4-FFF2-40B4-BE49-F238E27FC236}">
                <a16:creationId xmlns:a16="http://schemas.microsoft.com/office/drawing/2014/main" id="{61E608BB-EFB9-AFD3-7FA3-8C56CCA8585C}"/>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DE822DB8-1F3F-4508-4F57-50B698EE7D34}"/>
              </a:ext>
            </a:extLst>
          </p:cNvPr>
          <p:cNvSpPr txBox="1"/>
          <p:nvPr/>
        </p:nvSpPr>
        <p:spPr>
          <a:xfrm>
            <a:off x="10728377" y="6322550"/>
            <a:ext cx="385938" cy="307777"/>
          </a:xfrm>
          <a:prstGeom prst="rect">
            <a:avLst/>
          </a:prstGeom>
          <a:noFill/>
        </p:spPr>
        <p:txBody>
          <a:bodyPr wrap="square" rtlCol="0">
            <a:spAutoFit/>
          </a:bodyPr>
          <a:lstStyle/>
          <a:p>
            <a:r>
              <a:rPr lang="en-US" sz="1400" dirty="0"/>
              <a:t>15</a:t>
            </a:r>
          </a:p>
        </p:txBody>
      </p:sp>
    </p:spTree>
    <p:extLst>
      <p:ext uri="{BB962C8B-B14F-4D97-AF65-F5344CB8AC3E}">
        <p14:creationId xmlns:p14="http://schemas.microsoft.com/office/powerpoint/2010/main" val="256278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02CC946-3EA7-80DC-2F3A-32E7B0F42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51" y="630392"/>
            <a:ext cx="8194220" cy="6227608"/>
          </a:xfrm>
          <a:prstGeom prst="rect">
            <a:avLst/>
          </a:prstGeom>
        </p:spPr>
      </p:pic>
      <p:sp>
        <p:nvSpPr>
          <p:cNvPr id="6" name="Rectangle 5">
            <a:extLst>
              <a:ext uri="{FF2B5EF4-FFF2-40B4-BE49-F238E27FC236}">
                <a16:creationId xmlns:a16="http://schemas.microsoft.com/office/drawing/2014/main" id="{FF3D28B5-7AFC-8430-3279-A8D5942588BB}"/>
              </a:ext>
            </a:extLst>
          </p:cNvPr>
          <p:cNvSpPr/>
          <p:nvPr/>
        </p:nvSpPr>
        <p:spPr>
          <a:xfrm>
            <a:off x="7937771" y="1166842"/>
            <a:ext cx="4254229" cy="4524315"/>
          </a:xfrm>
          <a:prstGeom prst="rect">
            <a:avLst/>
          </a:prstGeom>
        </p:spPr>
        <p:txBody>
          <a:bodyPr wrap="square">
            <a:spAutoFit/>
          </a:bodyPr>
          <a:lstStyle/>
          <a:p>
            <a:r>
              <a:rPr lang="en-GB" dirty="0">
                <a:solidFill>
                  <a:srgbClr val="4C4C4D"/>
                </a:solidFill>
                <a:latin typeface="Nutmeg Headline Book" panose="00000400000000000000" pitchFamily="50" charset="0"/>
              </a:rPr>
              <a:t>Data protection impact assessments (DPIAs) help organisations to identify the most effective way to comply with their data protection obligations and meet individuals’ expectations of privacy.​  </a:t>
            </a:r>
          </a:p>
          <a:p>
            <a:endParaRPr lang="en-GB" dirty="0">
              <a:solidFill>
                <a:srgbClr val="4C4C4D"/>
              </a:solidFill>
              <a:latin typeface="Nutmeg Headline Book" panose="00000400000000000000" pitchFamily="50" charset="0"/>
            </a:endParaRPr>
          </a:p>
          <a:p>
            <a:r>
              <a:rPr lang="en-GB" dirty="0">
                <a:solidFill>
                  <a:srgbClr val="4C4C4D"/>
                </a:solidFill>
                <a:latin typeface="Nutmeg Headline Book" panose="00000400000000000000" pitchFamily="50" charset="0"/>
              </a:rPr>
              <a:t>DPIAs can be an integral part of taking a privacy by design approach.​</a:t>
            </a:r>
            <a:br>
              <a:rPr lang="en-GB" dirty="0">
                <a:solidFill>
                  <a:srgbClr val="4C4C4D"/>
                </a:solidFill>
                <a:latin typeface="Nutmeg Headline Book" panose="00000400000000000000" pitchFamily="50" charset="0"/>
              </a:rPr>
            </a:br>
            <a:br>
              <a:rPr lang="en-GB" dirty="0">
                <a:solidFill>
                  <a:srgbClr val="4C4C4D"/>
                </a:solidFill>
                <a:latin typeface="Nutmeg Headline Book" panose="00000400000000000000" pitchFamily="50" charset="0"/>
              </a:rPr>
            </a:br>
            <a:r>
              <a:rPr lang="en-GB" dirty="0">
                <a:solidFill>
                  <a:srgbClr val="4C4C4D"/>
                </a:solidFill>
                <a:latin typeface="Nutmeg Headline Book" panose="00000400000000000000" pitchFamily="50" charset="0"/>
              </a:rPr>
              <a:t>The GDPR sets out the circumstances in which a DPIA must be carried out​.</a:t>
            </a:r>
          </a:p>
        </p:txBody>
      </p:sp>
      <p:pic>
        <p:nvPicPr>
          <p:cNvPr id="7" name="Picture 6">
            <a:extLst>
              <a:ext uri="{FF2B5EF4-FFF2-40B4-BE49-F238E27FC236}">
                <a16:creationId xmlns:a16="http://schemas.microsoft.com/office/drawing/2014/main" id="{0679BF43-C5B2-45B1-CBA6-81CA72A003ED}"/>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8" name="TextBox 7">
            <a:extLst>
              <a:ext uri="{FF2B5EF4-FFF2-40B4-BE49-F238E27FC236}">
                <a16:creationId xmlns:a16="http://schemas.microsoft.com/office/drawing/2014/main" id="{9F90E011-DC97-7581-7EBD-C69AA3FA44C9}"/>
              </a:ext>
            </a:extLst>
          </p:cNvPr>
          <p:cNvSpPr txBox="1"/>
          <p:nvPr/>
        </p:nvSpPr>
        <p:spPr>
          <a:xfrm>
            <a:off x="10728377" y="6322550"/>
            <a:ext cx="385938" cy="307777"/>
          </a:xfrm>
          <a:prstGeom prst="rect">
            <a:avLst/>
          </a:prstGeom>
          <a:noFill/>
        </p:spPr>
        <p:txBody>
          <a:bodyPr wrap="square" rtlCol="0">
            <a:spAutoFit/>
          </a:bodyPr>
          <a:lstStyle/>
          <a:p>
            <a:r>
              <a:rPr lang="en-US" sz="1400" dirty="0"/>
              <a:t>16</a:t>
            </a:r>
          </a:p>
        </p:txBody>
      </p:sp>
    </p:spTree>
    <p:extLst>
      <p:ext uri="{BB962C8B-B14F-4D97-AF65-F5344CB8AC3E}">
        <p14:creationId xmlns:p14="http://schemas.microsoft.com/office/powerpoint/2010/main" val="379150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70C12-A986-DB35-1383-860ACB386768}"/>
              </a:ext>
            </a:extLst>
          </p:cNvPr>
          <p:cNvSpPr txBox="1">
            <a:spLocks/>
          </p:cNvSpPr>
          <p:nvPr/>
        </p:nvSpPr>
        <p:spPr>
          <a:xfrm>
            <a:off x="468485" y="199888"/>
            <a:ext cx="10524106" cy="635331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C4C4D"/>
                </a:solidFill>
                <a:effectLst/>
                <a:uLnTx/>
                <a:uFillTx/>
              </a:rPr>
              <a:t>You must carry out a DPIA when​ using new technologies, and​ when the processing is likely to result in a high risk to the rights and freedoms of individuals.​ </a:t>
            </a:r>
          </a:p>
          <a:p>
            <a:pPr marL="285750" marR="0" lvl="0" indent="-28575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C4C4D"/>
                </a:solidFill>
                <a:effectLst/>
                <a:uLnTx/>
                <a:uFillTx/>
              </a:rPr>
              <a:t>Processing that is likely to result in a high risk includes (but is not limited to):​</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C4C4D"/>
                </a:solidFill>
                <a:effectLst/>
                <a:uLnTx/>
                <a:uFillTx/>
              </a:rPr>
              <a:t>Systematic and extensive processing activities, including profiling and where decisions that have legal effects – or similarly significant effects – on individuals might be made.</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C4C4D"/>
                </a:solidFill>
                <a:effectLst/>
                <a:uLnTx/>
                <a:uFillTx/>
              </a:rPr>
              <a:t>Large-scale processing of special categories of data or personal data relating to criminal convictions or offences. This includes processing a considerable amount of personal data at regional, national or supranational level; that affects a large number of individuals; and that involves a high risk to rights and freedoms e.g. based on the sensitivity of the processing activity.​ </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4C4C4D"/>
                </a:solidFill>
                <a:effectLst/>
                <a:uLnTx/>
                <a:uFillTx/>
              </a:rPr>
              <a:t>Large scale, systematic monitoring of public areas (such as CCTV).</a:t>
            </a:r>
            <a:endParaRPr lang="en-GB" sz="2000" dirty="0"/>
          </a:p>
        </p:txBody>
      </p:sp>
      <p:pic>
        <p:nvPicPr>
          <p:cNvPr id="4" name="Picture 3">
            <a:extLst>
              <a:ext uri="{FF2B5EF4-FFF2-40B4-BE49-F238E27FC236}">
                <a16:creationId xmlns:a16="http://schemas.microsoft.com/office/drawing/2014/main" id="{2E2714D0-ADC9-EC29-0F9C-D8C51F97E1F7}"/>
              </a:ext>
            </a:extLst>
          </p:cNvPr>
          <p:cNvPicPr>
            <a:picLocks noChangeAspect="1"/>
          </p:cNvPicPr>
          <p:nvPr/>
        </p:nvPicPr>
        <p:blipFill>
          <a:blip r:embed="rId3"/>
          <a:stretch>
            <a:fillRect/>
          </a:stretch>
        </p:blipFill>
        <p:spPr>
          <a:xfrm>
            <a:off x="9312862" y="5941199"/>
            <a:ext cx="1530000" cy="612000"/>
          </a:xfrm>
          <a:prstGeom prst="rect">
            <a:avLst/>
          </a:prstGeom>
        </p:spPr>
      </p:pic>
      <p:sp>
        <p:nvSpPr>
          <p:cNvPr id="5" name="TextBox 4">
            <a:extLst>
              <a:ext uri="{FF2B5EF4-FFF2-40B4-BE49-F238E27FC236}">
                <a16:creationId xmlns:a16="http://schemas.microsoft.com/office/drawing/2014/main" id="{9E3BEB7B-3F59-2E93-FF83-1EE3D118C516}"/>
              </a:ext>
            </a:extLst>
          </p:cNvPr>
          <p:cNvSpPr txBox="1"/>
          <p:nvPr/>
        </p:nvSpPr>
        <p:spPr>
          <a:xfrm>
            <a:off x="11087605" y="6185024"/>
            <a:ext cx="385938" cy="307777"/>
          </a:xfrm>
          <a:prstGeom prst="rect">
            <a:avLst/>
          </a:prstGeom>
          <a:noFill/>
        </p:spPr>
        <p:txBody>
          <a:bodyPr wrap="square" rtlCol="0">
            <a:spAutoFit/>
          </a:bodyPr>
          <a:lstStyle/>
          <a:p>
            <a:r>
              <a:rPr lang="en-US" sz="1400" dirty="0"/>
              <a:t>17</a:t>
            </a:r>
          </a:p>
        </p:txBody>
      </p:sp>
    </p:spTree>
    <p:extLst>
      <p:ext uri="{BB962C8B-B14F-4D97-AF65-F5344CB8AC3E}">
        <p14:creationId xmlns:p14="http://schemas.microsoft.com/office/powerpoint/2010/main" val="246982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3B8C6D7-AF29-D43A-AD25-BF89FE7FB9F3}"/>
              </a:ext>
            </a:extLst>
          </p:cNvPr>
          <p:cNvSpPr txBox="1">
            <a:spLocks/>
          </p:cNvSpPr>
          <p:nvPr/>
        </p:nvSpPr>
        <p:spPr>
          <a:xfrm>
            <a:off x="957152" y="1270966"/>
            <a:ext cx="10320448" cy="4900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0"/>
              </a:spcBef>
              <a:buClr>
                <a:schemeClr val="tx1"/>
              </a:buClr>
            </a:pPr>
            <a:r>
              <a:rPr lang="en-GB" sz="2200" dirty="0">
                <a:latin typeface="Nutmeg Headline Book" panose="00000400000000000000" pitchFamily="50" charset="0"/>
              </a:rPr>
              <a:t>A </a:t>
            </a:r>
            <a:r>
              <a:rPr lang="en-GB" sz="2200" b="1" dirty="0">
                <a:latin typeface="Nutmeg Headline Book" panose="00000400000000000000" pitchFamily="50" charset="0"/>
              </a:rPr>
              <a:t>tool</a:t>
            </a:r>
            <a:r>
              <a:rPr lang="en-GB" sz="2200" dirty="0">
                <a:latin typeface="Nutmeg Headline Book" panose="00000400000000000000" pitchFamily="50" charset="0"/>
              </a:rPr>
              <a:t> to identify the most effective way to comply with GDPR obligations.</a:t>
            </a:r>
            <a:endParaRPr lang="en-US" sz="2200" dirty="0">
              <a:latin typeface="Nutmeg Headline Book" panose="00000400000000000000" pitchFamily="50" charset="0"/>
            </a:endParaRPr>
          </a:p>
          <a:p>
            <a:pPr marL="285750" indent="-285750">
              <a:lnSpc>
                <a:spcPct val="150000"/>
              </a:lnSpc>
              <a:spcBef>
                <a:spcPts val="0"/>
              </a:spcBef>
              <a:buClr>
                <a:schemeClr val="tx1"/>
              </a:buClr>
            </a:pPr>
            <a:r>
              <a:rPr lang="en-GB" sz="2200" dirty="0">
                <a:latin typeface="Nutmeg Headline Book" panose="00000400000000000000" pitchFamily="50" charset="0"/>
              </a:rPr>
              <a:t>Understand what personal data is transferred, processed, handled, stored and passed on by the organisation.</a:t>
            </a:r>
            <a:endParaRPr lang="en-US" sz="2200" dirty="0">
              <a:latin typeface="Nutmeg Headline Book" panose="00000400000000000000" pitchFamily="50" charset="0"/>
            </a:endParaRPr>
          </a:p>
          <a:p>
            <a:pPr marL="285750" indent="-285750">
              <a:lnSpc>
                <a:spcPct val="150000"/>
              </a:lnSpc>
              <a:spcBef>
                <a:spcPts val="0"/>
              </a:spcBef>
              <a:buClr>
                <a:schemeClr val="tx1"/>
              </a:buClr>
            </a:pPr>
            <a:r>
              <a:rPr lang="en-GB" sz="2200" dirty="0">
                <a:latin typeface="Nutmeg Headline Book" panose="00000400000000000000" pitchFamily="50" charset="0"/>
              </a:rPr>
              <a:t>An effective PIA will allow organisations to identify risk and implement controls.</a:t>
            </a:r>
            <a:endParaRPr lang="en-US" sz="2200" dirty="0">
              <a:latin typeface="Nutmeg Headline Book" panose="00000400000000000000" pitchFamily="50" charset="0"/>
            </a:endParaRPr>
          </a:p>
          <a:p>
            <a:pPr marL="285750" indent="-285750">
              <a:lnSpc>
                <a:spcPct val="150000"/>
              </a:lnSpc>
              <a:spcBef>
                <a:spcPts val="0"/>
              </a:spcBef>
              <a:buClr>
                <a:schemeClr val="tx1"/>
              </a:buClr>
            </a:pPr>
            <a:r>
              <a:rPr lang="en-GB" sz="2200" dirty="0">
                <a:latin typeface="Nutmeg Headline Book" panose="00000400000000000000" pitchFamily="50" charset="0"/>
              </a:rPr>
              <a:t>Conducting a PIA involves working with employees, stakeholders, partner organisations and the people affected to identify and reduce privacy risks.</a:t>
            </a:r>
            <a:endParaRPr lang="en-US" sz="2200" dirty="0">
              <a:latin typeface="Nutmeg Headline Book" panose="00000400000000000000" pitchFamily="50" charset="0"/>
            </a:endParaRPr>
          </a:p>
          <a:p>
            <a:pPr marL="285750" indent="-285750">
              <a:lnSpc>
                <a:spcPct val="150000"/>
              </a:lnSpc>
              <a:spcBef>
                <a:spcPts val="0"/>
              </a:spcBef>
              <a:buClr>
                <a:schemeClr val="tx1"/>
              </a:buClr>
            </a:pPr>
            <a:r>
              <a:rPr lang="en-GB" sz="2200" dirty="0">
                <a:latin typeface="Nutmeg Headline Book" panose="00000400000000000000" pitchFamily="50" charset="0"/>
              </a:rPr>
              <a:t>PIAs are an integral part of taking a </a:t>
            </a:r>
            <a:r>
              <a:rPr lang="en-GB" sz="2200" b="1" dirty="0">
                <a:latin typeface="Nutmeg Headline Book" panose="00000400000000000000" pitchFamily="50" charset="0"/>
              </a:rPr>
              <a:t>privacy by design </a:t>
            </a:r>
            <a:r>
              <a:rPr lang="en-GB" sz="2200" dirty="0">
                <a:latin typeface="Nutmeg Headline Book" panose="00000400000000000000" pitchFamily="50" charset="0"/>
              </a:rPr>
              <a:t>approach.</a:t>
            </a:r>
            <a:endParaRPr lang="en-US" sz="2200" dirty="0">
              <a:latin typeface="Nutmeg Headline Book" panose="00000400000000000000" pitchFamily="50" charset="0"/>
            </a:endParaRPr>
          </a:p>
          <a:p>
            <a:pPr marL="0" indent="0">
              <a:lnSpc>
                <a:spcPct val="100000"/>
              </a:lnSpc>
              <a:spcBef>
                <a:spcPts val="0"/>
              </a:spcBef>
            </a:pPr>
            <a:endParaRPr lang="en-US" sz="2200" dirty="0">
              <a:latin typeface="Nutmeg Headline Book" panose="00000400000000000000" pitchFamily="50" charset="0"/>
            </a:endParaRPr>
          </a:p>
          <a:p>
            <a:endParaRPr lang="en-GB" sz="2200" dirty="0">
              <a:latin typeface="Nutmeg Headline Book" panose="00000400000000000000" pitchFamily="50" charset="0"/>
            </a:endParaRPr>
          </a:p>
        </p:txBody>
      </p:sp>
      <p:sp>
        <p:nvSpPr>
          <p:cNvPr id="5" name="TextBox 4">
            <a:extLst>
              <a:ext uri="{FF2B5EF4-FFF2-40B4-BE49-F238E27FC236}">
                <a16:creationId xmlns:a16="http://schemas.microsoft.com/office/drawing/2014/main" id="{432D2B3C-C0F6-9DD4-D0EE-2C803378D71E}"/>
              </a:ext>
            </a:extLst>
          </p:cNvPr>
          <p:cNvSpPr txBox="1"/>
          <p:nvPr/>
        </p:nvSpPr>
        <p:spPr>
          <a:xfrm>
            <a:off x="1349828" y="686191"/>
            <a:ext cx="6096000" cy="584775"/>
          </a:xfrm>
          <a:prstGeom prst="rect">
            <a:avLst/>
          </a:prstGeom>
          <a:noFill/>
        </p:spPr>
        <p:txBody>
          <a:bodyPr wrap="square">
            <a:spAutoFit/>
          </a:bodyPr>
          <a:lstStyle/>
          <a:p>
            <a:r>
              <a:rPr lang="en-GB" sz="3200" b="1" dirty="0"/>
              <a:t>Privacy Impact Assessment</a:t>
            </a:r>
            <a:endParaRPr lang="en-US" sz="3200" b="1" dirty="0"/>
          </a:p>
        </p:txBody>
      </p:sp>
      <p:pic>
        <p:nvPicPr>
          <p:cNvPr id="6" name="Picture 5">
            <a:extLst>
              <a:ext uri="{FF2B5EF4-FFF2-40B4-BE49-F238E27FC236}">
                <a16:creationId xmlns:a16="http://schemas.microsoft.com/office/drawing/2014/main" id="{17D3A56C-A0AA-E52A-AD28-D357558CB7DF}"/>
              </a:ext>
            </a:extLst>
          </p:cNvPr>
          <p:cNvPicPr>
            <a:picLocks noChangeAspect="1"/>
          </p:cNvPicPr>
          <p:nvPr/>
        </p:nvPicPr>
        <p:blipFill>
          <a:blip r:embed="rId3"/>
          <a:stretch>
            <a:fillRect/>
          </a:stretch>
        </p:blipFill>
        <p:spPr>
          <a:xfrm>
            <a:off x="8953634" y="5864438"/>
            <a:ext cx="1530000" cy="612000"/>
          </a:xfrm>
          <a:prstGeom prst="rect">
            <a:avLst/>
          </a:prstGeom>
        </p:spPr>
      </p:pic>
      <p:sp>
        <p:nvSpPr>
          <p:cNvPr id="7" name="TextBox 6">
            <a:extLst>
              <a:ext uri="{FF2B5EF4-FFF2-40B4-BE49-F238E27FC236}">
                <a16:creationId xmlns:a16="http://schemas.microsoft.com/office/drawing/2014/main" id="{BD4295EA-97FB-6629-B7AB-A4B0BCCA3BB5}"/>
              </a:ext>
            </a:extLst>
          </p:cNvPr>
          <p:cNvSpPr txBox="1"/>
          <p:nvPr/>
        </p:nvSpPr>
        <p:spPr>
          <a:xfrm>
            <a:off x="10687648" y="6168661"/>
            <a:ext cx="385938" cy="307777"/>
          </a:xfrm>
          <a:prstGeom prst="rect">
            <a:avLst/>
          </a:prstGeom>
          <a:noFill/>
        </p:spPr>
        <p:txBody>
          <a:bodyPr wrap="square" rtlCol="0">
            <a:spAutoFit/>
          </a:bodyPr>
          <a:lstStyle/>
          <a:p>
            <a:r>
              <a:rPr lang="en-US" sz="1400" dirty="0"/>
              <a:t>18</a:t>
            </a:r>
          </a:p>
        </p:txBody>
      </p:sp>
    </p:spTree>
    <p:extLst>
      <p:ext uri="{BB962C8B-B14F-4D97-AF65-F5344CB8AC3E}">
        <p14:creationId xmlns:p14="http://schemas.microsoft.com/office/powerpoint/2010/main" val="142014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75D8E93-4207-AC89-771E-2A1BF4E1E2BC}"/>
              </a:ext>
            </a:extLst>
          </p:cNvPr>
          <p:cNvSpPr txBox="1">
            <a:spLocks/>
          </p:cNvSpPr>
          <p:nvPr/>
        </p:nvSpPr>
        <p:spPr>
          <a:xfrm>
            <a:off x="653143" y="1041853"/>
            <a:ext cx="10189030" cy="5489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Arial"/>
                <a:sym typeface="Arial"/>
              </a:rPr>
              <a:t>Improve transparency </a:t>
            </a: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Arial"/>
                <a:sym typeface="Arial"/>
              </a:rPr>
              <a:t>Make it easier to understand how and why information is being used/held</a:t>
            </a: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Calibri"/>
                <a:cs typeface="Calibri"/>
                <a:sym typeface="Calibri"/>
              </a:rPr>
              <a:t>Demonstrate how personal data processing complies with the DPA</a:t>
            </a:r>
            <a:endParaRPr lang="en-GB" sz="22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Calibri"/>
                <a:cs typeface="Calibri"/>
                <a:sym typeface="Calibri"/>
              </a:rPr>
              <a:t>Best practice – improve customer confidence</a:t>
            </a:r>
            <a:endParaRPr lang="en-GB" sz="2200" dirty="0">
              <a:latin typeface="Nutmeg Headline Book" panose="00000400000000000000" pitchFamily="50" charset="0"/>
              <a:ea typeface="Arial"/>
              <a:cs typeface="Arial"/>
              <a:sym typeface="Arial"/>
            </a:endParaRP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Arial"/>
                <a:sym typeface="Arial"/>
              </a:rPr>
              <a:t>Identify risk </a:t>
            </a:r>
            <a:endParaRPr lang="en-GB" sz="22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Calibri"/>
                <a:sym typeface="Calibri"/>
              </a:rPr>
              <a:t>Implement a robust process</a:t>
            </a:r>
            <a:endParaRPr lang="en-GB" sz="2200" dirty="0">
              <a:latin typeface="Nutmeg Headline Book" panose="00000400000000000000" pitchFamily="50" charset="0"/>
              <a:ea typeface="Arial"/>
              <a:cs typeface="Arial"/>
              <a:sym typeface="Arial"/>
            </a:endParaRP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Arial"/>
                <a:sym typeface="Arial"/>
              </a:rPr>
              <a:t>Deeper customer insights</a:t>
            </a:r>
            <a:endParaRPr lang="en-GB" sz="22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Arial"/>
                <a:cs typeface="Arial"/>
                <a:sym typeface="Arial"/>
              </a:rPr>
              <a:t>Stronger decision making when building policies, systems and technical controls</a:t>
            </a: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Calibri"/>
                <a:cs typeface="Arial"/>
                <a:sym typeface="Arial"/>
              </a:rPr>
              <a:t>Improve efficiency - reduce overheads</a:t>
            </a:r>
          </a:p>
          <a:p>
            <a:pPr marL="285750" indent="-285750" algn="just">
              <a:lnSpc>
                <a:spcPct val="150000"/>
              </a:lnSpc>
              <a:spcBef>
                <a:spcPts val="0"/>
              </a:spcBef>
              <a:buClr>
                <a:schemeClr val="tx1"/>
              </a:buClr>
              <a:buSzPct val="100000"/>
              <a:buFont typeface="+mj-lt"/>
              <a:buAutoNum type="arabicPeriod"/>
            </a:pPr>
            <a:r>
              <a:rPr lang="en-GB" sz="2200" dirty="0">
                <a:latin typeface="Nutmeg Headline Book" panose="00000400000000000000" pitchFamily="50" charset="0"/>
                <a:ea typeface="Calibri"/>
                <a:cs typeface="Arial"/>
                <a:sym typeface="Arial"/>
              </a:rPr>
              <a:t> Boost profitability </a:t>
            </a:r>
            <a:endParaRPr lang="en-GB" sz="2200" dirty="0">
              <a:latin typeface="Nutmeg Headline Book" panose="00000400000000000000" pitchFamily="50" charset="0"/>
              <a:ea typeface="Calibri"/>
              <a:cs typeface="Calibri"/>
              <a:sym typeface="Calibri"/>
            </a:endParaRPr>
          </a:p>
          <a:p>
            <a:pPr marL="0" indent="0">
              <a:buSzPct val="100000"/>
              <a:buFont typeface="Arial" panose="020B0604020202020204" pitchFamily="34" charset="0"/>
              <a:buNone/>
            </a:pPr>
            <a:endParaRPr lang="en-GB" sz="2200" dirty="0">
              <a:latin typeface="Nutmeg Headline Book" panose="00000400000000000000" pitchFamily="50" charset="0"/>
            </a:endParaRPr>
          </a:p>
        </p:txBody>
      </p:sp>
      <p:sp>
        <p:nvSpPr>
          <p:cNvPr id="5" name="TextBox 4">
            <a:extLst>
              <a:ext uri="{FF2B5EF4-FFF2-40B4-BE49-F238E27FC236}">
                <a16:creationId xmlns:a16="http://schemas.microsoft.com/office/drawing/2014/main" id="{BCA213BC-085E-499F-3E7C-FFDEE75DC7C2}"/>
              </a:ext>
            </a:extLst>
          </p:cNvPr>
          <p:cNvSpPr txBox="1"/>
          <p:nvPr/>
        </p:nvSpPr>
        <p:spPr>
          <a:xfrm>
            <a:off x="1349827" y="457078"/>
            <a:ext cx="9590315" cy="584775"/>
          </a:xfrm>
          <a:prstGeom prst="rect">
            <a:avLst/>
          </a:prstGeom>
          <a:noFill/>
        </p:spPr>
        <p:txBody>
          <a:bodyPr wrap="square">
            <a:spAutoFit/>
          </a:bodyPr>
          <a:lstStyle/>
          <a:p>
            <a:r>
              <a:rPr lang="en-GB" sz="3200" b="1" dirty="0"/>
              <a:t>Benefits Of Privacy Impact Assessment</a:t>
            </a:r>
            <a:endParaRPr lang="en-US" sz="3200" b="1" dirty="0"/>
          </a:p>
        </p:txBody>
      </p:sp>
      <p:pic>
        <p:nvPicPr>
          <p:cNvPr id="6" name="Picture 5">
            <a:extLst>
              <a:ext uri="{FF2B5EF4-FFF2-40B4-BE49-F238E27FC236}">
                <a16:creationId xmlns:a16="http://schemas.microsoft.com/office/drawing/2014/main" id="{69B5E7DE-9F73-79CD-D1D1-8232B7AA6CF2}"/>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2EBBC9FA-63E7-BADB-AEFA-34CEBD0C9308}"/>
              </a:ext>
            </a:extLst>
          </p:cNvPr>
          <p:cNvSpPr txBox="1"/>
          <p:nvPr/>
        </p:nvSpPr>
        <p:spPr>
          <a:xfrm>
            <a:off x="10728377" y="6322550"/>
            <a:ext cx="385938" cy="307777"/>
          </a:xfrm>
          <a:prstGeom prst="rect">
            <a:avLst/>
          </a:prstGeom>
          <a:noFill/>
        </p:spPr>
        <p:txBody>
          <a:bodyPr wrap="square" rtlCol="0">
            <a:spAutoFit/>
          </a:bodyPr>
          <a:lstStyle/>
          <a:p>
            <a:r>
              <a:rPr lang="en-US" sz="1400" dirty="0"/>
              <a:t>19</a:t>
            </a:r>
          </a:p>
        </p:txBody>
      </p:sp>
    </p:spTree>
    <p:extLst>
      <p:ext uri="{BB962C8B-B14F-4D97-AF65-F5344CB8AC3E}">
        <p14:creationId xmlns:p14="http://schemas.microsoft.com/office/powerpoint/2010/main" val="551299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38">
            <a:extLst>
              <a:ext uri="{FF2B5EF4-FFF2-40B4-BE49-F238E27FC236}">
                <a16:creationId xmlns:a16="http://schemas.microsoft.com/office/drawing/2014/main" id="{49300514-4077-25D2-F2B9-871D56130AC3}"/>
              </a:ext>
            </a:extLst>
          </p:cNvPr>
          <p:cNvSpPr txBox="1">
            <a:spLocks/>
          </p:cNvSpPr>
          <p:nvPr/>
        </p:nvSpPr>
        <p:spPr>
          <a:xfrm>
            <a:off x="457200" y="402772"/>
            <a:ext cx="4757057" cy="531222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buClr>
                <a:srgbClr val="FF585D"/>
              </a:buClr>
              <a:buSzPts val="1800"/>
            </a:pPr>
            <a:r>
              <a:rPr lang="en-US" sz="3000" b="1" cap="none" dirty="0">
                <a:latin typeface="Centrury Gothic"/>
                <a:ea typeface="Arial"/>
                <a:cs typeface="Arial"/>
                <a:sym typeface="Arial"/>
              </a:rPr>
              <a:t>ISO 31000</a:t>
            </a:r>
          </a:p>
          <a:p>
            <a:pPr>
              <a:lnSpc>
                <a:spcPct val="150000"/>
              </a:lnSpc>
              <a:buClr>
                <a:srgbClr val="FF585D"/>
              </a:buClr>
              <a:buSzPts val="1800"/>
            </a:pPr>
            <a:endParaRPr lang="en-US" sz="2000" cap="none" dirty="0">
              <a:latin typeface="Centrury Gothic"/>
              <a:cs typeface="Arial"/>
              <a:sym typeface="Arial"/>
            </a:endParaRPr>
          </a:p>
          <a:p>
            <a:pPr>
              <a:lnSpc>
                <a:spcPct val="150000"/>
              </a:lnSpc>
              <a:buClr>
                <a:srgbClr val="FF585D"/>
              </a:buClr>
              <a:buSzPts val="1800"/>
            </a:pPr>
            <a:endParaRPr lang="en-US" sz="2000" cap="none" dirty="0">
              <a:latin typeface="Centrury Gothic"/>
              <a:cs typeface="Arial"/>
              <a:sym typeface="Arial"/>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n-US" sz="2800" dirty="0">
                <a:latin typeface="Centrury Gothic"/>
                <a:ea typeface="Arial"/>
                <a:cs typeface="Arial"/>
                <a:sym typeface="Arial"/>
              </a:rPr>
              <a:t>Supporting the GDPR process</a:t>
            </a:r>
            <a:endParaRPr lang="en-US" sz="2800" dirty="0">
              <a:latin typeface="Centrury Gothic"/>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n-US" sz="2800" dirty="0">
                <a:latin typeface="Centrury Gothic"/>
                <a:ea typeface="Arial"/>
                <a:cs typeface="Arial"/>
                <a:sym typeface="Arial"/>
              </a:rPr>
              <a:t>Key definitions</a:t>
            </a:r>
            <a:endParaRPr lang="en-US" sz="2800" dirty="0">
              <a:latin typeface="Centrury Gothic"/>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n-US" sz="2800" dirty="0">
                <a:latin typeface="Centrury Gothic"/>
                <a:ea typeface="Arial"/>
                <a:cs typeface="Arial"/>
                <a:sym typeface="Arial"/>
              </a:rPr>
              <a:t>Stakeholders</a:t>
            </a:r>
            <a:endParaRPr lang="en-US" sz="2800" dirty="0">
              <a:latin typeface="Centrury Gothic"/>
              <a:sym typeface="Arial"/>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n-US" sz="2800" cap="none" dirty="0">
                <a:latin typeface="Centrury Gothic"/>
                <a:ea typeface="Arial"/>
                <a:cs typeface="Arial"/>
                <a:sym typeface="Arial"/>
              </a:rPr>
              <a:t>Managing outputs of PIA</a:t>
            </a:r>
            <a:endParaRPr lang="en-US" sz="2800" dirty="0">
              <a:latin typeface="Centrury Gothic"/>
            </a:endParaRPr>
          </a:p>
          <a:p>
            <a:pPr lvl="1" algn="l">
              <a:lnSpc>
                <a:spcPct val="90000"/>
              </a:lnSpc>
              <a:spcBef>
                <a:spcPts val="500"/>
              </a:spcBef>
              <a:spcAft>
                <a:spcPts val="0"/>
              </a:spcAft>
              <a:buClr>
                <a:srgbClr val="FF585D"/>
              </a:buClr>
              <a:buSzPts val="1800"/>
              <a:buFont typeface="Arial"/>
              <a:buNone/>
            </a:pPr>
            <a:endParaRPr lang="en-US" sz="1800" dirty="0">
              <a:latin typeface="Centrury Gothic (Body)"/>
            </a:endParaRPr>
          </a:p>
        </p:txBody>
      </p:sp>
      <p:pic>
        <p:nvPicPr>
          <p:cNvPr id="3" name="Picture 2">
            <a:extLst>
              <a:ext uri="{FF2B5EF4-FFF2-40B4-BE49-F238E27FC236}">
                <a16:creationId xmlns:a16="http://schemas.microsoft.com/office/drawing/2014/main" id="{9888540F-3E93-5BF7-8731-BA3825261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257" y="96771"/>
            <a:ext cx="6402492" cy="6152728"/>
          </a:xfrm>
          <a:prstGeom prst="rect">
            <a:avLst/>
          </a:prstGeom>
        </p:spPr>
      </p:pic>
      <p:pic>
        <p:nvPicPr>
          <p:cNvPr id="5" name="Picture 4">
            <a:extLst>
              <a:ext uri="{FF2B5EF4-FFF2-40B4-BE49-F238E27FC236}">
                <a16:creationId xmlns:a16="http://schemas.microsoft.com/office/drawing/2014/main" id="{27213514-4BAF-7B70-DAAB-67846B11EE2F}"/>
              </a:ext>
            </a:extLst>
          </p:cNvPr>
          <p:cNvPicPr>
            <a:picLocks noChangeAspect="1"/>
          </p:cNvPicPr>
          <p:nvPr/>
        </p:nvPicPr>
        <p:blipFill>
          <a:blip r:embed="rId4"/>
          <a:stretch>
            <a:fillRect/>
          </a:stretch>
        </p:blipFill>
        <p:spPr>
          <a:xfrm>
            <a:off x="8031503" y="6207607"/>
            <a:ext cx="1530000" cy="612000"/>
          </a:xfrm>
          <a:prstGeom prst="rect">
            <a:avLst/>
          </a:prstGeom>
        </p:spPr>
      </p:pic>
      <p:sp>
        <p:nvSpPr>
          <p:cNvPr id="6" name="TextBox 5">
            <a:extLst>
              <a:ext uri="{FF2B5EF4-FFF2-40B4-BE49-F238E27FC236}">
                <a16:creationId xmlns:a16="http://schemas.microsoft.com/office/drawing/2014/main" id="{A8C4F352-55A2-4EA8-EFC4-EAFF39DE8CE0}"/>
              </a:ext>
            </a:extLst>
          </p:cNvPr>
          <p:cNvSpPr txBox="1"/>
          <p:nvPr/>
        </p:nvSpPr>
        <p:spPr>
          <a:xfrm>
            <a:off x="10684834" y="6359719"/>
            <a:ext cx="385938" cy="307777"/>
          </a:xfrm>
          <a:prstGeom prst="rect">
            <a:avLst/>
          </a:prstGeom>
          <a:noFill/>
        </p:spPr>
        <p:txBody>
          <a:bodyPr wrap="square" rtlCol="0">
            <a:spAutoFit/>
          </a:bodyPr>
          <a:lstStyle/>
          <a:p>
            <a:r>
              <a:rPr lang="en-US" sz="1400" dirty="0"/>
              <a:t>20</a:t>
            </a:r>
          </a:p>
        </p:txBody>
      </p:sp>
    </p:spTree>
    <p:extLst>
      <p:ext uri="{BB962C8B-B14F-4D97-AF65-F5344CB8AC3E}">
        <p14:creationId xmlns:p14="http://schemas.microsoft.com/office/powerpoint/2010/main" val="254012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hape 237">
            <a:extLst>
              <a:ext uri="{FF2B5EF4-FFF2-40B4-BE49-F238E27FC236}">
                <a16:creationId xmlns:a16="http://schemas.microsoft.com/office/drawing/2014/main" id="{D214C37B-8C9E-E6C4-4E83-8FB5714FB263}"/>
              </a:ext>
            </a:extLst>
          </p:cNvPr>
          <p:cNvSpPr txBox="1">
            <a:spLocks/>
          </p:cNvSpPr>
          <p:nvPr/>
        </p:nvSpPr>
        <p:spPr>
          <a:xfrm>
            <a:off x="838200" y="365127"/>
            <a:ext cx="9433800" cy="107487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2500" b="1" i="0" kern="1200">
                <a:solidFill>
                  <a:srgbClr val="4C4C4D"/>
                </a:solidFill>
                <a:latin typeface="Nutmeg Headline" charset="0"/>
                <a:ea typeface="Nutmeg Headline" charset="0"/>
                <a:cs typeface="Nutmeg Headlin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4C4C4D"/>
                </a:solidFill>
                <a:effectLst/>
                <a:uLnTx/>
                <a:uFillTx/>
                <a:latin typeface="+mn-lt"/>
              </a:rPr>
              <a:t>ISO 31000: Risk Management</a:t>
            </a:r>
          </a:p>
        </p:txBody>
      </p:sp>
      <p:sp>
        <p:nvSpPr>
          <p:cNvPr id="8" name="Shape 238">
            <a:extLst>
              <a:ext uri="{FF2B5EF4-FFF2-40B4-BE49-F238E27FC236}">
                <a16:creationId xmlns:a16="http://schemas.microsoft.com/office/drawing/2014/main" id="{EA40D5B1-8A57-7ABD-37DA-FD77550F9F1F}"/>
              </a:ext>
            </a:extLst>
          </p:cNvPr>
          <p:cNvSpPr txBox="1">
            <a:spLocks/>
          </p:cNvSpPr>
          <p:nvPr/>
        </p:nvSpPr>
        <p:spPr>
          <a:xfrm>
            <a:off x="454654" y="1435725"/>
            <a:ext cx="5860915" cy="46672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Establishing the Context </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Risk Assessment</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Risk Identification  </a:t>
            </a:r>
            <a:endParaRPr kumimoji="0" lang="en-US" sz="2500" b="0" i="1" u="none" strike="noStrike" kern="1200" cap="none" spc="0" normalizeH="0" baseline="0" noProof="0" dirty="0">
              <a:ln>
                <a:noFill/>
              </a:ln>
              <a:solidFill>
                <a:srgbClr val="4C4C4D"/>
              </a:solidFill>
              <a:effectLst/>
              <a:uLnTx/>
              <a:uFillTx/>
              <a:latin typeface="+mn-lt"/>
            </a:endParaRP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ea typeface="Arial"/>
                <a:cs typeface="Arial"/>
                <a:sym typeface="Arial"/>
              </a:rPr>
              <a:t>Risk </a:t>
            </a:r>
            <a:r>
              <a:rPr kumimoji="0" lang="en-US" sz="2500" b="0" i="0" u="none" strike="noStrike" kern="1200" cap="none" spc="0" normalizeH="0" baseline="0" noProof="0" dirty="0">
                <a:ln>
                  <a:noFill/>
                </a:ln>
                <a:solidFill>
                  <a:srgbClr val="4C4C4D"/>
                </a:solidFill>
                <a:effectLst/>
                <a:uLnTx/>
                <a:uFillTx/>
                <a:latin typeface="+mn-lt"/>
              </a:rPr>
              <a:t>Analysis</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Risk Evaluation </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ea typeface="Arial"/>
                <a:cs typeface="Arial"/>
                <a:sym typeface="Arial"/>
              </a:rPr>
              <a:t>Risk </a:t>
            </a:r>
            <a:r>
              <a:rPr kumimoji="0" lang="en-US" sz="2500" b="0" i="0" u="none" strike="noStrike" kern="1200" cap="none" spc="0" normalizeH="0" baseline="0" noProof="0" dirty="0">
                <a:ln>
                  <a:noFill/>
                </a:ln>
                <a:solidFill>
                  <a:srgbClr val="4C4C4D"/>
                </a:solidFill>
                <a:effectLst/>
                <a:uLnTx/>
                <a:uFillTx/>
                <a:latin typeface="+mn-lt"/>
              </a:rPr>
              <a:t>Treatment </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Monitoring and Review </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n-US" sz="2500" b="0" i="0" u="none" strike="noStrike" kern="1200" cap="none" spc="0" normalizeH="0" baseline="0" noProof="0" dirty="0">
                <a:ln>
                  <a:noFill/>
                </a:ln>
                <a:solidFill>
                  <a:srgbClr val="4C4C4D"/>
                </a:solidFill>
                <a:effectLst/>
                <a:uLnTx/>
                <a:uFillTx/>
                <a:latin typeface="+mn-lt"/>
              </a:rPr>
              <a:t>Communication and Consultation</a:t>
            </a:r>
            <a:r>
              <a:rPr kumimoji="0" lang="en-US" sz="2500" b="1" i="0" u="none" strike="noStrike" kern="1200" cap="none" spc="0" normalizeH="0" baseline="0" noProof="0" dirty="0">
                <a:ln>
                  <a:noFill/>
                </a:ln>
                <a:solidFill>
                  <a:srgbClr val="4C4C4D"/>
                </a:solidFill>
                <a:effectLst/>
                <a:uLnTx/>
                <a:uFillTx/>
                <a:latin typeface="+mn-lt"/>
              </a:rPr>
              <a:t> </a:t>
            </a:r>
            <a:endParaRPr kumimoji="0" lang="en-US" sz="2500" b="0" i="0" u="none" strike="noStrike" kern="1200" cap="none" spc="0" normalizeH="0" baseline="0" noProof="0" dirty="0">
              <a:ln>
                <a:noFill/>
              </a:ln>
              <a:solidFill>
                <a:srgbClr val="4C4C4D"/>
              </a:solidFill>
              <a:effectLst/>
              <a:uLnTx/>
              <a:uFillTx/>
              <a:latin typeface="+mn-lt"/>
              <a:ea typeface="Arial"/>
              <a:cs typeface="Arial"/>
            </a:endParaRPr>
          </a:p>
          <a:p>
            <a:pPr marL="400050" marR="0" lvl="0" indent="-285750" algn="l" defTabSz="914400" rtl="0" eaLnBrk="1" fontAlgn="auto" latinLnBrk="0" hangingPunct="1">
              <a:lnSpc>
                <a:spcPct val="90000"/>
              </a:lnSpc>
              <a:spcBef>
                <a:spcPts val="10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a typeface="Arial"/>
              <a:cs typeface="Arial"/>
              <a:sym typeface="Arial"/>
            </a:endParaRPr>
          </a:p>
          <a:p>
            <a:pPr marL="857250" marR="0" lvl="1" indent="-285750" algn="l" defTabSz="914400" rtl="0" eaLnBrk="1" fontAlgn="auto" latinLnBrk="0" hangingPunct="1">
              <a:lnSpc>
                <a:spcPct val="90000"/>
              </a:lnSpc>
              <a:spcBef>
                <a:spcPts val="5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a typeface="Arial"/>
              <a:cs typeface="Arial"/>
            </a:endParaRPr>
          </a:p>
          <a:p>
            <a:pPr marR="0" lvl="1" algn="l" defTabSz="914400" rtl="0" eaLnBrk="1" fontAlgn="auto" latinLnBrk="0" hangingPunct="1">
              <a:lnSpc>
                <a:spcPct val="90000"/>
              </a:lnSpc>
              <a:spcBef>
                <a:spcPts val="5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ndParaRPr>
          </a:p>
        </p:txBody>
      </p:sp>
      <p:pic>
        <p:nvPicPr>
          <p:cNvPr id="9" name="Picture 8">
            <a:extLst>
              <a:ext uri="{FF2B5EF4-FFF2-40B4-BE49-F238E27FC236}">
                <a16:creationId xmlns:a16="http://schemas.microsoft.com/office/drawing/2014/main" id="{2DE8750B-55ED-982E-AFEF-A80FE90B6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463" y="386862"/>
            <a:ext cx="6084276" cy="6084276"/>
          </a:xfrm>
          <a:prstGeom prst="rect">
            <a:avLst/>
          </a:prstGeom>
        </p:spPr>
      </p:pic>
      <p:pic>
        <p:nvPicPr>
          <p:cNvPr id="10" name="Picture 9">
            <a:extLst>
              <a:ext uri="{FF2B5EF4-FFF2-40B4-BE49-F238E27FC236}">
                <a16:creationId xmlns:a16="http://schemas.microsoft.com/office/drawing/2014/main" id="{5FE4E6EB-60BE-C3C1-0C5F-7AD5CFE11F49}"/>
              </a:ext>
            </a:extLst>
          </p:cNvPr>
          <p:cNvPicPr>
            <a:picLocks noChangeAspect="1"/>
          </p:cNvPicPr>
          <p:nvPr/>
        </p:nvPicPr>
        <p:blipFill>
          <a:blip r:embed="rId4"/>
          <a:stretch>
            <a:fillRect/>
          </a:stretch>
        </p:blipFill>
        <p:spPr>
          <a:xfrm>
            <a:off x="8031503" y="6207607"/>
            <a:ext cx="1530000" cy="612000"/>
          </a:xfrm>
          <a:prstGeom prst="rect">
            <a:avLst/>
          </a:prstGeom>
        </p:spPr>
      </p:pic>
      <p:sp>
        <p:nvSpPr>
          <p:cNvPr id="11" name="TextBox 10">
            <a:extLst>
              <a:ext uri="{FF2B5EF4-FFF2-40B4-BE49-F238E27FC236}">
                <a16:creationId xmlns:a16="http://schemas.microsoft.com/office/drawing/2014/main" id="{6B894E06-A3B0-DFE1-6394-845238F266A2}"/>
              </a:ext>
            </a:extLst>
          </p:cNvPr>
          <p:cNvSpPr txBox="1"/>
          <p:nvPr/>
        </p:nvSpPr>
        <p:spPr>
          <a:xfrm>
            <a:off x="10684834" y="6359719"/>
            <a:ext cx="385938" cy="307777"/>
          </a:xfrm>
          <a:prstGeom prst="rect">
            <a:avLst/>
          </a:prstGeom>
          <a:noFill/>
        </p:spPr>
        <p:txBody>
          <a:bodyPr wrap="square" rtlCol="0">
            <a:spAutoFit/>
          </a:bodyPr>
          <a:lstStyle/>
          <a:p>
            <a:r>
              <a:rPr lang="en-US" sz="1400" dirty="0"/>
              <a:t>21</a:t>
            </a:r>
          </a:p>
        </p:txBody>
      </p:sp>
    </p:spTree>
    <p:extLst>
      <p:ext uri="{BB962C8B-B14F-4D97-AF65-F5344CB8AC3E}">
        <p14:creationId xmlns:p14="http://schemas.microsoft.com/office/powerpoint/2010/main" val="679188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622E62-C0AD-3A19-DCE8-1BB8B1967620}"/>
              </a:ext>
            </a:extLst>
          </p:cNvPr>
          <p:cNvSpPr txBox="1">
            <a:spLocks/>
          </p:cNvSpPr>
          <p:nvPr/>
        </p:nvSpPr>
        <p:spPr>
          <a:xfrm>
            <a:off x="200695" y="1488458"/>
            <a:ext cx="5808219" cy="4588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GB" sz="2000" dirty="0">
                <a:latin typeface="Century Gothic (Body)"/>
              </a:rPr>
              <a:t>Risks can be categorised and different permissions applied</a:t>
            </a:r>
          </a:p>
          <a:p>
            <a:pPr>
              <a:buClr>
                <a:schemeClr val="tx1"/>
              </a:buClr>
            </a:pPr>
            <a:r>
              <a:rPr lang="en-GB" sz="2000" dirty="0">
                <a:latin typeface="Century Gothic (Body)"/>
              </a:rPr>
              <a:t>Multiple assets can be identified as associated to a risk</a:t>
            </a:r>
          </a:p>
          <a:p>
            <a:pPr>
              <a:buClr>
                <a:schemeClr val="tx1"/>
              </a:buClr>
            </a:pPr>
            <a:r>
              <a:rPr lang="en-GB" sz="2000" dirty="0">
                <a:latin typeface="Century Gothic (Body)"/>
              </a:rPr>
              <a:t>Net and Target Assessments can be carried out against a risk</a:t>
            </a:r>
          </a:p>
          <a:p>
            <a:pPr>
              <a:buClr>
                <a:schemeClr val="tx1"/>
              </a:buClr>
            </a:pPr>
            <a:r>
              <a:rPr lang="en-GB" sz="2000" dirty="0">
                <a:latin typeface="Century Gothic (Body)"/>
              </a:rPr>
              <a:t>Multiple control types and controls can be applied to a risk</a:t>
            </a:r>
          </a:p>
          <a:p>
            <a:pPr>
              <a:buClr>
                <a:schemeClr val="tx1"/>
              </a:buClr>
            </a:pPr>
            <a:r>
              <a:rPr lang="en-GB" sz="2000" dirty="0">
                <a:latin typeface="Century Gothic (Body)"/>
              </a:rPr>
              <a:t>Sign off on risks and in turn complete the PIA</a:t>
            </a:r>
          </a:p>
          <a:p>
            <a:pPr>
              <a:buClr>
                <a:schemeClr val="tx1"/>
              </a:buClr>
            </a:pPr>
            <a:r>
              <a:rPr lang="en-GB" sz="2000" dirty="0">
                <a:latin typeface="Century Gothic (Body)"/>
              </a:rPr>
              <a:t>Evidence of compliance includes: Risk Register, Risk Assessments and Risk Reporting</a:t>
            </a:r>
          </a:p>
          <a:p>
            <a:pPr>
              <a:buClr>
                <a:schemeClr val="tx1"/>
              </a:buClr>
            </a:pPr>
            <a:endParaRPr lang="en-GB" sz="1600" dirty="0">
              <a:latin typeface="Nutmeg Light" panose="00000300000000000000" pitchFamily="50" charset="0"/>
            </a:endParaRPr>
          </a:p>
          <a:p>
            <a:pPr>
              <a:buClr>
                <a:schemeClr val="tx1"/>
              </a:buClr>
            </a:pPr>
            <a:endParaRPr lang="en-GB" sz="1600" dirty="0">
              <a:latin typeface="Nutmeg Light" panose="00000300000000000000" pitchFamily="50" charset="0"/>
            </a:endParaRPr>
          </a:p>
        </p:txBody>
      </p:sp>
      <p:graphicFrame>
        <p:nvGraphicFramePr>
          <p:cNvPr id="5" name="Diagram 4">
            <a:extLst>
              <a:ext uri="{FF2B5EF4-FFF2-40B4-BE49-F238E27FC236}">
                <a16:creationId xmlns:a16="http://schemas.microsoft.com/office/drawing/2014/main" id="{FD7D87D0-65EA-1280-C54A-32E7EF71E5CA}"/>
              </a:ext>
            </a:extLst>
          </p:cNvPr>
          <p:cNvGraphicFramePr/>
          <p:nvPr>
            <p:extLst>
              <p:ext uri="{D42A27DB-BD31-4B8C-83A1-F6EECF244321}">
                <p14:modId xmlns:p14="http://schemas.microsoft.com/office/powerpoint/2010/main" val="2988736275"/>
              </p:ext>
            </p:extLst>
          </p:nvPr>
        </p:nvGraphicFramePr>
        <p:xfrm>
          <a:off x="4158343" y="424544"/>
          <a:ext cx="8806541" cy="5652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75D5CC9-804C-304A-67B8-79080BC62AF3}"/>
              </a:ext>
            </a:extLst>
          </p:cNvPr>
          <p:cNvSpPr txBox="1"/>
          <p:nvPr/>
        </p:nvSpPr>
        <p:spPr>
          <a:xfrm>
            <a:off x="555171" y="478974"/>
            <a:ext cx="6858000" cy="430887"/>
          </a:xfrm>
          <a:prstGeom prst="rect">
            <a:avLst/>
          </a:prstGeom>
          <a:noFill/>
        </p:spPr>
        <p:txBody>
          <a:bodyPr wrap="square" rtlCol="0">
            <a:spAutoFit/>
          </a:bodyPr>
          <a:lstStyle/>
          <a:p>
            <a:r>
              <a:rPr lang="en-US" sz="2200" b="1" dirty="0"/>
              <a:t>Who owns data/Permission levels</a:t>
            </a:r>
          </a:p>
        </p:txBody>
      </p:sp>
      <p:pic>
        <p:nvPicPr>
          <p:cNvPr id="10" name="Picture 9">
            <a:extLst>
              <a:ext uri="{FF2B5EF4-FFF2-40B4-BE49-F238E27FC236}">
                <a16:creationId xmlns:a16="http://schemas.microsoft.com/office/drawing/2014/main" id="{8100C548-C831-C67E-B5B4-2C6A4FB49A51}"/>
              </a:ext>
            </a:extLst>
          </p:cNvPr>
          <p:cNvPicPr>
            <a:picLocks noChangeAspect="1"/>
          </p:cNvPicPr>
          <p:nvPr/>
        </p:nvPicPr>
        <p:blipFill>
          <a:blip r:embed="rId8"/>
          <a:stretch>
            <a:fillRect/>
          </a:stretch>
        </p:blipFill>
        <p:spPr>
          <a:xfrm>
            <a:off x="8436562" y="6076950"/>
            <a:ext cx="1530000" cy="612000"/>
          </a:xfrm>
          <a:prstGeom prst="rect">
            <a:avLst/>
          </a:prstGeom>
        </p:spPr>
      </p:pic>
      <p:sp>
        <p:nvSpPr>
          <p:cNvPr id="11" name="TextBox 10">
            <a:extLst>
              <a:ext uri="{FF2B5EF4-FFF2-40B4-BE49-F238E27FC236}">
                <a16:creationId xmlns:a16="http://schemas.microsoft.com/office/drawing/2014/main" id="{9BDE0515-2FC3-B783-68C0-59414C332CFB}"/>
              </a:ext>
            </a:extLst>
          </p:cNvPr>
          <p:cNvSpPr txBox="1"/>
          <p:nvPr/>
        </p:nvSpPr>
        <p:spPr>
          <a:xfrm>
            <a:off x="11089893" y="6229062"/>
            <a:ext cx="385938" cy="307777"/>
          </a:xfrm>
          <a:prstGeom prst="rect">
            <a:avLst/>
          </a:prstGeom>
          <a:noFill/>
        </p:spPr>
        <p:txBody>
          <a:bodyPr wrap="square" rtlCol="0">
            <a:spAutoFit/>
          </a:bodyPr>
          <a:lstStyle/>
          <a:p>
            <a:r>
              <a:rPr lang="en-US" sz="1400" dirty="0"/>
              <a:t>22</a:t>
            </a:r>
          </a:p>
        </p:txBody>
      </p:sp>
    </p:spTree>
    <p:extLst>
      <p:ext uri="{BB962C8B-B14F-4D97-AF65-F5344CB8AC3E}">
        <p14:creationId xmlns:p14="http://schemas.microsoft.com/office/powerpoint/2010/main" val="33528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25456-39D7-917B-BA03-8390FBDC7273}"/>
              </a:ext>
            </a:extLst>
          </p:cNvPr>
          <p:cNvPicPr>
            <a:picLocks noChangeAspect="1"/>
          </p:cNvPicPr>
          <p:nvPr/>
        </p:nvPicPr>
        <p:blipFill>
          <a:blip r:embed="rId3"/>
          <a:stretch>
            <a:fillRect/>
          </a:stretch>
        </p:blipFill>
        <p:spPr>
          <a:xfrm>
            <a:off x="649730" y="1069312"/>
            <a:ext cx="4236203" cy="5227654"/>
          </a:xfrm>
          <a:prstGeom prst="rect">
            <a:avLst/>
          </a:prstGeom>
        </p:spPr>
      </p:pic>
      <p:pic>
        <p:nvPicPr>
          <p:cNvPr id="3" name="Picture 2">
            <a:extLst>
              <a:ext uri="{FF2B5EF4-FFF2-40B4-BE49-F238E27FC236}">
                <a16:creationId xmlns:a16="http://schemas.microsoft.com/office/drawing/2014/main" id="{49D9D194-9DDE-CCF1-C351-1A978B4EE534}"/>
              </a:ext>
            </a:extLst>
          </p:cNvPr>
          <p:cNvPicPr>
            <a:picLocks noChangeAspect="1"/>
          </p:cNvPicPr>
          <p:nvPr/>
        </p:nvPicPr>
        <p:blipFill>
          <a:blip r:embed="rId4"/>
          <a:stretch>
            <a:fillRect/>
          </a:stretch>
        </p:blipFill>
        <p:spPr>
          <a:xfrm>
            <a:off x="5217670" y="648434"/>
            <a:ext cx="6324600" cy="5010150"/>
          </a:xfrm>
          <a:prstGeom prst="rect">
            <a:avLst/>
          </a:prstGeom>
        </p:spPr>
      </p:pic>
      <p:pic>
        <p:nvPicPr>
          <p:cNvPr id="6" name="Picture 5">
            <a:extLst>
              <a:ext uri="{FF2B5EF4-FFF2-40B4-BE49-F238E27FC236}">
                <a16:creationId xmlns:a16="http://schemas.microsoft.com/office/drawing/2014/main" id="{56245168-E2EF-3DA9-DCAD-2847EF3C3DD2}"/>
              </a:ext>
            </a:extLst>
          </p:cNvPr>
          <p:cNvPicPr>
            <a:picLocks noChangeAspect="1"/>
          </p:cNvPicPr>
          <p:nvPr/>
        </p:nvPicPr>
        <p:blipFill>
          <a:blip r:embed="rId5"/>
          <a:stretch>
            <a:fillRect/>
          </a:stretch>
        </p:blipFill>
        <p:spPr>
          <a:xfrm>
            <a:off x="8162131" y="5990966"/>
            <a:ext cx="1530000" cy="612000"/>
          </a:xfrm>
          <a:prstGeom prst="rect">
            <a:avLst/>
          </a:prstGeom>
        </p:spPr>
      </p:pic>
      <p:sp>
        <p:nvSpPr>
          <p:cNvPr id="7" name="TextBox 6">
            <a:extLst>
              <a:ext uri="{FF2B5EF4-FFF2-40B4-BE49-F238E27FC236}">
                <a16:creationId xmlns:a16="http://schemas.microsoft.com/office/drawing/2014/main" id="{BD4111A5-B36F-8731-5E2A-9A0ADE473A47}"/>
              </a:ext>
            </a:extLst>
          </p:cNvPr>
          <p:cNvSpPr txBox="1"/>
          <p:nvPr/>
        </p:nvSpPr>
        <p:spPr>
          <a:xfrm>
            <a:off x="10815462" y="6143078"/>
            <a:ext cx="385938" cy="307777"/>
          </a:xfrm>
          <a:prstGeom prst="rect">
            <a:avLst/>
          </a:prstGeom>
          <a:noFill/>
        </p:spPr>
        <p:txBody>
          <a:bodyPr wrap="square" rtlCol="0">
            <a:spAutoFit/>
          </a:bodyPr>
          <a:lstStyle/>
          <a:p>
            <a:r>
              <a:rPr lang="en-US" sz="1400" dirty="0"/>
              <a:t>23</a:t>
            </a:r>
          </a:p>
        </p:txBody>
      </p:sp>
    </p:spTree>
    <p:extLst>
      <p:ext uri="{BB962C8B-B14F-4D97-AF65-F5344CB8AC3E}">
        <p14:creationId xmlns:p14="http://schemas.microsoft.com/office/powerpoint/2010/main" val="3939849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838200" y="365127"/>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n-GB" sz="2500" b="1" i="0" u="none" strike="noStrike" cap="none" dirty="0">
                <a:solidFill>
                  <a:srgbClr val="4C4C4D"/>
                </a:solidFill>
                <a:latin typeface="Arial"/>
                <a:ea typeface="Arial"/>
                <a:cs typeface="Arial"/>
                <a:sym typeface="Arial"/>
              </a:rPr>
              <a:t>Policies and Procedures</a:t>
            </a:r>
            <a:endParaRPr lang="en-GB" dirty="0"/>
          </a:p>
        </p:txBody>
      </p:sp>
      <p:sp>
        <p:nvSpPr>
          <p:cNvPr id="245" name="Shape 2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585D"/>
              </a:buClr>
              <a:buSzPts val="1800"/>
              <a:buNone/>
            </a:pPr>
            <a:r>
              <a:rPr lang="en-US" sz="2500" b="0" i="0" u="none" strike="noStrike" cap="none" dirty="0">
                <a:solidFill>
                  <a:srgbClr val="4C4C4D"/>
                </a:solidFill>
                <a:latin typeface="Century Gothic (Body)"/>
                <a:ea typeface="Arial"/>
                <a:cs typeface="Arial"/>
                <a:sym typeface="Arial"/>
              </a:rPr>
              <a:t>Output of PIA – processes and procedures to manage the Risks and Controls:</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Retention Policies</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Labelling Procedures</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Privacy Statement</a:t>
            </a:r>
          </a:p>
          <a:p>
            <a:pPr marL="685800" marR="0" lvl="1" indent="-228600" algn="l" rtl="0">
              <a:lnSpc>
                <a:spcPct val="90000"/>
              </a:lnSpc>
              <a:spcBef>
                <a:spcPts val="500"/>
              </a:spcBef>
              <a:spcAft>
                <a:spcPts val="0"/>
              </a:spcAft>
              <a:buClr>
                <a:schemeClr val="tx1"/>
              </a:buClr>
              <a:buSzPts val="1800"/>
              <a:buFont typeface="Arial"/>
              <a:buChar char="•"/>
            </a:pPr>
            <a:r>
              <a:rPr lang="en-US" sz="2500" dirty="0">
                <a:latin typeface="Century Gothic (Body)"/>
                <a:cs typeface="Arial"/>
                <a:sym typeface="Arial"/>
              </a:rPr>
              <a:t>GDPR Statement</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Risk Management Process</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NDAs (Non-Disclosure Agreement)</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Contracts</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n-US" sz="2500" b="0" i="0" u="none" strike="noStrike" cap="none" dirty="0">
                <a:solidFill>
                  <a:srgbClr val="4C4C4D"/>
                </a:solidFill>
                <a:latin typeface="Century Gothic (Body)"/>
                <a:ea typeface="Arial"/>
                <a:cs typeface="Arial"/>
                <a:sym typeface="Arial"/>
              </a:rPr>
              <a:t>Security Breach Management – see later</a:t>
            </a:r>
            <a:endParaRPr lang="en-US" sz="2500" dirty="0">
              <a:latin typeface="Century Gothic (Body)"/>
            </a:endParaRPr>
          </a:p>
          <a:p>
            <a:pPr marL="685800" marR="0" lvl="1" indent="-114300" algn="l" rtl="0">
              <a:lnSpc>
                <a:spcPct val="90000"/>
              </a:lnSpc>
              <a:spcBef>
                <a:spcPts val="500"/>
              </a:spcBef>
              <a:spcAft>
                <a:spcPts val="0"/>
              </a:spcAft>
              <a:buClr>
                <a:srgbClr val="FF585D"/>
              </a:buClr>
              <a:buSzPts val="1800"/>
              <a:buFont typeface="Arial"/>
              <a:buNone/>
            </a:pPr>
            <a:endParaRPr lang="en-US" sz="2500" b="0" i="0" u="none" strike="noStrike" cap="none" dirty="0">
              <a:solidFill>
                <a:srgbClr val="4C4C4D"/>
              </a:solidFill>
              <a:latin typeface="Arial"/>
              <a:ea typeface="Arial"/>
              <a:cs typeface="Arial"/>
              <a:sym typeface="Arial"/>
            </a:endParaRPr>
          </a:p>
          <a:p>
            <a:pPr marL="685800" marR="0" lvl="1" indent="-114300" algn="l" rtl="0">
              <a:lnSpc>
                <a:spcPct val="90000"/>
              </a:lnSpc>
              <a:spcBef>
                <a:spcPts val="500"/>
              </a:spcBef>
              <a:spcAft>
                <a:spcPts val="0"/>
              </a:spcAft>
              <a:buClr>
                <a:srgbClr val="FF585D"/>
              </a:buClr>
              <a:buSzPts val="1800"/>
              <a:buFont typeface="Arial"/>
              <a:buNone/>
            </a:pPr>
            <a:endParaRPr lang="en-US" sz="2500" b="0" i="0" u="none" strike="noStrike" cap="none" dirty="0">
              <a:solidFill>
                <a:srgbClr val="4C4C4D"/>
              </a:solidFill>
              <a:latin typeface="Arial"/>
              <a:ea typeface="Arial"/>
              <a:cs typeface="Arial"/>
              <a:sym typeface="Arial"/>
            </a:endParaRPr>
          </a:p>
        </p:txBody>
      </p:sp>
      <p:pic>
        <p:nvPicPr>
          <p:cNvPr id="4" name="Picture 3">
            <a:extLst>
              <a:ext uri="{FF2B5EF4-FFF2-40B4-BE49-F238E27FC236}">
                <a16:creationId xmlns:a16="http://schemas.microsoft.com/office/drawing/2014/main" id="{0E7CAA6A-DF52-D293-4353-A19CC1BEFA3C}"/>
              </a:ext>
            </a:extLst>
          </p:cNvPr>
          <p:cNvPicPr>
            <a:picLocks noChangeAspect="1"/>
          </p:cNvPicPr>
          <p:nvPr/>
        </p:nvPicPr>
        <p:blipFill>
          <a:blip r:embed="rId3"/>
          <a:stretch>
            <a:fillRect/>
          </a:stretch>
        </p:blipFill>
        <p:spPr>
          <a:xfrm>
            <a:off x="9102343" y="5907407"/>
            <a:ext cx="1530000" cy="612000"/>
          </a:xfrm>
          <a:prstGeom prst="rect">
            <a:avLst/>
          </a:prstGeom>
        </p:spPr>
      </p:pic>
      <p:sp>
        <p:nvSpPr>
          <p:cNvPr id="5" name="TextBox 4">
            <a:extLst>
              <a:ext uri="{FF2B5EF4-FFF2-40B4-BE49-F238E27FC236}">
                <a16:creationId xmlns:a16="http://schemas.microsoft.com/office/drawing/2014/main" id="{F9AE5694-6DAE-9D95-68CB-089946333566}"/>
              </a:ext>
            </a:extLst>
          </p:cNvPr>
          <p:cNvSpPr txBox="1"/>
          <p:nvPr/>
        </p:nvSpPr>
        <p:spPr>
          <a:xfrm>
            <a:off x="10880777" y="6023075"/>
            <a:ext cx="385938" cy="307777"/>
          </a:xfrm>
          <a:prstGeom prst="rect">
            <a:avLst/>
          </a:prstGeom>
          <a:noFill/>
        </p:spPr>
        <p:txBody>
          <a:bodyPr wrap="square" rtlCol="0">
            <a:spAutoFit/>
          </a:bodyPr>
          <a:lstStyle/>
          <a:p>
            <a:r>
              <a:rPr lang="en-US" sz="1400" dirty="0"/>
              <a:t>24</a:t>
            </a:r>
          </a:p>
        </p:txBody>
      </p:sp>
    </p:spTree>
    <p:extLst>
      <p:ext uri="{BB962C8B-B14F-4D97-AF65-F5344CB8AC3E}">
        <p14:creationId xmlns:p14="http://schemas.microsoft.com/office/powerpoint/2010/main" val="171554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838200" y="365127"/>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n-GB" sz="2500" b="1" i="0" u="none" strike="noStrike" cap="none" dirty="0">
                <a:solidFill>
                  <a:srgbClr val="4C4C4D"/>
                </a:solidFill>
                <a:latin typeface="Arial"/>
                <a:ea typeface="Arial"/>
                <a:cs typeface="Arial"/>
                <a:sym typeface="Arial"/>
              </a:rPr>
              <a:t>Security Breaches Management</a:t>
            </a:r>
            <a:endParaRPr dirty="0"/>
          </a:p>
        </p:txBody>
      </p:sp>
      <p:sp>
        <p:nvSpPr>
          <p:cNvPr id="252" name="Shape 2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Overview</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Importance</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Consequences</a:t>
            </a:r>
            <a:endParaRPr sz="1400" dirty="0">
              <a:latin typeface="Century Gothic" panose="020B0502020202020204" pitchFamily="34" charset="0"/>
            </a:endParaRPr>
          </a:p>
          <a:p>
            <a:pPr marR="0" lvl="0" algn="l" rtl="0">
              <a:lnSpc>
                <a:spcPct val="100000"/>
              </a:lnSpc>
              <a:spcBef>
                <a:spcPts val="10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Key Requirements</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Clearly defined R+R</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Clearly defined process</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Evidence Gathering and its retention / storage</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Reporting</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Timeframes</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n-GB" sz="2000" b="0" i="0" u="none" strike="noStrike" cap="none" dirty="0">
                <a:solidFill>
                  <a:srgbClr val="4C4C4D"/>
                </a:solidFill>
                <a:latin typeface="Century Gothic" panose="020B0502020202020204" pitchFamily="34" charset="0"/>
                <a:ea typeface="Arial"/>
                <a:cs typeface="Arial"/>
                <a:sym typeface="Arial"/>
              </a:rPr>
              <a:t>Role of the DPO</a:t>
            </a:r>
            <a:endParaRPr sz="1400" dirty="0">
              <a:latin typeface="Century Gothic" panose="020B0502020202020204" pitchFamily="34" charset="0"/>
            </a:endParaRPr>
          </a:p>
          <a:p>
            <a:pPr marR="0" lvl="0" algn="l" rtl="0">
              <a:lnSpc>
                <a:spcPct val="100000"/>
              </a:lnSpc>
              <a:spcBef>
                <a:spcPts val="1000"/>
              </a:spcBef>
              <a:spcAft>
                <a:spcPts val="0"/>
              </a:spcAft>
              <a:buClr>
                <a:schemeClr val="tx1"/>
              </a:buClr>
              <a:buSzPts val="1800"/>
            </a:pPr>
            <a:r>
              <a:rPr lang="en-GB" sz="2000" dirty="0">
                <a:latin typeface="Century Gothic" panose="020B0502020202020204" pitchFamily="34" charset="0"/>
                <a:ea typeface="Arial"/>
                <a:cs typeface="Arial"/>
                <a:sym typeface="Arial"/>
              </a:rPr>
              <a:t>(</a:t>
            </a:r>
            <a:r>
              <a:rPr lang="en-GB" sz="2000" b="0" i="0" u="none" strike="noStrike" cap="none" dirty="0">
                <a:solidFill>
                  <a:srgbClr val="4C4C4D"/>
                </a:solidFill>
                <a:latin typeface="Century Gothic" panose="020B0502020202020204" pitchFamily="34" charset="0"/>
                <a:ea typeface="Arial"/>
                <a:cs typeface="Arial"/>
                <a:sym typeface="Arial"/>
              </a:rPr>
              <a:t>Close relationship with 27001.)</a:t>
            </a:r>
            <a:endParaRPr sz="1400" dirty="0">
              <a:latin typeface="Century Gothic" panose="020B0502020202020204" pitchFamily="34" charset="0"/>
            </a:endParaRPr>
          </a:p>
        </p:txBody>
      </p:sp>
      <p:pic>
        <p:nvPicPr>
          <p:cNvPr id="2" name="Picture 1">
            <a:extLst>
              <a:ext uri="{FF2B5EF4-FFF2-40B4-BE49-F238E27FC236}">
                <a16:creationId xmlns:a16="http://schemas.microsoft.com/office/drawing/2014/main" id="{B40845DB-50A7-7D88-D0D4-B955FE719AF2}"/>
              </a:ext>
            </a:extLst>
          </p:cNvPr>
          <p:cNvPicPr>
            <a:picLocks noChangeAspect="1"/>
          </p:cNvPicPr>
          <p:nvPr/>
        </p:nvPicPr>
        <p:blipFill>
          <a:blip r:embed="rId3"/>
          <a:stretch>
            <a:fillRect/>
          </a:stretch>
        </p:blipFill>
        <p:spPr>
          <a:xfrm>
            <a:off x="8847932" y="5822621"/>
            <a:ext cx="1530000" cy="612000"/>
          </a:xfrm>
          <a:prstGeom prst="rect">
            <a:avLst/>
          </a:prstGeom>
        </p:spPr>
      </p:pic>
      <p:sp>
        <p:nvSpPr>
          <p:cNvPr id="3" name="TextBox 2">
            <a:extLst>
              <a:ext uri="{FF2B5EF4-FFF2-40B4-BE49-F238E27FC236}">
                <a16:creationId xmlns:a16="http://schemas.microsoft.com/office/drawing/2014/main" id="{F17E40D8-E689-E927-E256-B6FEC7195E86}"/>
              </a:ext>
            </a:extLst>
          </p:cNvPr>
          <p:cNvSpPr txBox="1"/>
          <p:nvPr/>
        </p:nvSpPr>
        <p:spPr>
          <a:xfrm>
            <a:off x="10848120" y="5983319"/>
            <a:ext cx="385938" cy="307777"/>
          </a:xfrm>
          <a:prstGeom prst="rect">
            <a:avLst/>
          </a:prstGeom>
          <a:noFill/>
        </p:spPr>
        <p:txBody>
          <a:bodyPr wrap="square" rtlCol="0">
            <a:spAutoFit/>
          </a:bodyPr>
          <a:lstStyle/>
          <a:p>
            <a:r>
              <a:rPr lang="en-US" sz="1400" dirty="0"/>
              <a:t>25</a:t>
            </a:r>
          </a:p>
        </p:txBody>
      </p:sp>
    </p:spTree>
    <p:extLst>
      <p:ext uri="{BB962C8B-B14F-4D97-AF65-F5344CB8AC3E}">
        <p14:creationId xmlns:p14="http://schemas.microsoft.com/office/powerpoint/2010/main" val="412486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BE85-BCF3-4902-8CC5-A20CC70A7450}"/>
              </a:ext>
            </a:extLst>
          </p:cNvPr>
          <p:cNvSpPr>
            <a:spLocks noGrp="1"/>
          </p:cNvSpPr>
          <p:nvPr>
            <p:ph type="title"/>
          </p:nvPr>
        </p:nvSpPr>
        <p:spPr/>
        <p:txBody>
          <a:bodyPr/>
          <a:lstStyle/>
          <a:p>
            <a:r>
              <a:rPr lang="en-GB" dirty="0">
                <a:latin typeface="Nutmeg Headline" panose="00000500000000000000" pitchFamily="50" charset="0"/>
              </a:rPr>
              <a:t>Example of data breach:</a:t>
            </a:r>
          </a:p>
        </p:txBody>
      </p:sp>
      <p:pic>
        <p:nvPicPr>
          <p:cNvPr id="10" name="Picture 10" descr="A screenshot of a cell phone&#10;&#10;Description generated with very high confidence">
            <a:extLst>
              <a:ext uri="{FF2B5EF4-FFF2-40B4-BE49-F238E27FC236}">
                <a16:creationId xmlns:a16="http://schemas.microsoft.com/office/drawing/2014/main" id="{9B6DA42B-06C5-49B6-9A48-C808C5016BE5}"/>
              </a:ext>
            </a:extLst>
          </p:cNvPr>
          <p:cNvPicPr>
            <a:picLocks noChangeAspect="1"/>
          </p:cNvPicPr>
          <p:nvPr/>
        </p:nvPicPr>
        <p:blipFill>
          <a:blip r:embed="rId3"/>
          <a:stretch>
            <a:fillRect/>
          </a:stretch>
        </p:blipFill>
        <p:spPr>
          <a:xfrm>
            <a:off x="6150429" y="2927250"/>
            <a:ext cx="5406002" cy="3132331"/>
          </a:xfrm>
          <a:prstGeom prst="rect">
            <a:avLst/>
          </a:prstGeom>
        </p:spPr>
      </p:pic>
      <p:sp>
        <p:nvSpPr>
          <p:cNvPr id="3" name="Rectangle 2">
            <a:extLst>
              <a:ext uri="{FF2B5EF4-FFF2-40B4-BE49-F238E27FC236}">
                <a16:creationId xmlns:a16="http://schemas.microsoft.com/office/drawing/2014/main" id="{D78B927F-B66F-4713-B748-77B74AE3D550}"/>
              </a:ext>
            </a:extLst>
          </p:cNvPr>
          <p:cNvSpPr/>
          <p:nvPr/>
        </p:nvSpPr>
        <p:spPr>
          <a:xfrm>
            <a:off x="489858" y="1407480"/>
            <a:ext cx="11321142" cy="193899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Access by an unauthorised third party;</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Deliberate or accidental action (or inaction) by a controller or processor;</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Sending personal data to an incorrect recipient;</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Computing devices containing personal data being lost or stolen; </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Alteration of personal data without permission; and</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Loss of availability of personal data</a:t>
            </a:r>
            <a:r>
              <a:rPr kumimoji="0" lang="en-GB" sz="2000" b="0" i="0" u="none" strike="noStrike" kern="1200" cap="none" spc="0" normalizeH="0" baseline="0" noProof="0" dirty="0">
                <a:ln>
                  <a:noFill/>
                </a:ln>
                <a:solidFill>
                  <a:prstClr val="black"/>
                </a:solidFill>
                <a:effectLst/>
                <a:uLnTx/>
                <a:uFillTx/>
                <a:latin typeface="Nutmeg Light" panose="00000300000000000000" pitchFamily="50" charset="0"/>
                <a:ea typeface="Calibri"/>
                <a:cs typeface="Calibri"/>
                <a:sym typeface="Calibri"/>
              </a:rPr>
              <a:t>.</a:t>
            </a:r>
            <a:endParaRPr kumimoji="0" lang="en-GB" sz="2000" b="0" i="0" u="none" strike="noStrike" kern="1200" cap="none" spc="0" normalizeH="0" baseline="0" noProof="0" dirty="0">
              <a:ln>
                <a:noFill/>
              </a:ln>
              <a:solidFill>
                <a:prstClr val="black"/>
              </a:solidFill>
              <a:effectLst/>
              <a:uLnTx/>
              <a:uFillTx/>
              <a:latin typeface="Nutmeg Light" panose="00000300000000000000" pitchFamily="50" charset="0"/>
              <a:ea typeface="+mn-ea"/>
              <a:cs typeface="+mn-cs"/>
            </a:endParaRPr>
          </a:p>
        </p:txBody>
      </p:sp>
      <p:pic>
        <p:nvPicPr>
          <p:cNvPr id="4" name="Picture 3">
            <a:extLst>
              <a:ext uri="{FF2B5EF4-FFF2-40B4-BE49-F238E27FC236}">
                <a16:creationId xmlns:a16="http://schemas.microsoft.com/office/drawing/2014/main" id="{C03E606F-E73B-5C93-69F1-44160139796B}"/>
              </a:ext>
            </a:extLst>
          </p:cNvPr>
          <p:cNvPicPr>
            <a:picLocks noChangeAspect="1"/>
          </p:cNvPicPr>
          <p:nvPr/>
        </p:nvPicPr>
        <p:blipFill>
          <a:blip r:embed="rId4"/>
          <a:stretch>
            <a:fillRect/>
          </a:stretch>
        </p:blipFill>
        <p:spPr>
          <a:xfrm>
            <a:off x="9047279" y="5880873"/>
            <a:ext cx="1530000" cy="612000"/>
          </a:xfrm>
          <a:prstGeom prst="rect">
            <a:avLst/>
          </a:prstGeom>
        </p:spPr>
      </p:pic>
      <p:sp>
        <p:nvSpPr>
          <p:cNvPr id="5" name="TextBox 4">
            <a:extLst>
              <a:ext uri="{FF2B5EF4-FFF2-40B4-BE49-F238E27FC236}">
                <a16:creationId xmlns:a16="http://schemas.microsoft.com/office/drawing/2014/main" id="{EA229FEE-7059-101F-A617-BFFE6E2E4833}"/>
              </a:ext>
            </a:extLst>
          </p:cNvPr>
          <p:cNvSpPr txBox="1"/>
          <p:nvPr/>
        </p:nvSpPr>
        <p:spPr>
          <a:xfrm>
            <a:off x="10742188" y="6041571"/>
            <a:ext cx="385938" cy="307777"/>
          </a:xfrm>
          <a:prstGeom prst="rect">
            <a:avLst/>
          </a:prstGeom>
          <a:noFill/>
        </p:spPr>
        <p:txBody>
          <a:bodyPr wrap="square" rtlCol="0">
            <a:spAutoFit/>
          </a:bodyPr>
          <a:lstStyle/>
          <a:p>
            <a:r>
              <a:rPr lang="en-US" sz="1400" dirty="0"/>
              <a:t>26</a:t>
            </a:r>
          </a:p>
        </p:txBody>
      </p:sp>
    </p:spTree>
    <p:extLst>
      <p:ext uri="{BB962C8B-B14F-4D97-AF65-F5344CB8AC3E}">
        <p14:creationId xmlns:p14="http://schemas.microsoft.com/office/powerpoint/2010/main" val="3247540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3758-7A62-4B43-BE4C-BA6FBCD9E595}"/>
              </a:ext>
            </a:extLst>
          </p:cNvPr>
          <p:cNvSpPr>
            <a:spLocks noGrp="1"/>
          </p:cNvSpPr>
          <p:nvPr>
            <p:ph type="title"/>
          </p:nvPr>
        </p:nvSpPr>
        <p:spPr/>
        <p:txBody>
          <a:bodyPr/>
          <a:lstStyle/>
          <a:p>
            <a:r>
              <a:rPr lang="en-GB" dirty="0"/>
              <a:t>Data breaches are usually preventable</a:t>
            </a:r>
          </a:p>
        </p:txBody>
      </p:sp>
      <p:graphicFrame>
        <p:nvGraphicFramePr>
          <p:cNvPr id="4" name="Content Placeholder 8">
            <a:extLst>
              <a:ext uri="{FF2B5EF4-FFF2-40B4-BE49-F238E27FC236}">
                <a16:creationId xmlns:a16="http://schemas.microsoft.com/office/drawing/2014/main" id="{DB257BC9-E919-485E-B9E7-F5D6E0A15E60}"/>
              </a:ext>
            </a:extLst>
          </p:cNvPr>
          <p:cNvGraphicFramePr>
            <a:graphicFrameLocks/>
          </p:cNvGraphicFramePr>
          <p:nvPr/>
        </p:nvGraphicFramePr>
        <p:xfrm>
          <a:off x="4414119" y="1697232"/>
          <a:ext cx="7459924" cy="468383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334058D-9996-4BBA-9F21-F56A8B6D8065}"/>
              </a:ext>
            </a:extLst>
          </p:cNvPr>
          <p:cNvSpPr txBox="1">
            <a:spLocks/>
          </p:cNvSpPr>
          <p:nvPr/>
        </p:nvSpPr>
        <p:spPr>
          <a:xfrm>
            <a:off x="972503" y="1825625"/>
            <a:ext cx="4775153" cy="307294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000" b="0" i="0" u="none" strike="noStrike" kern="1200" cap="none"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t>The average time between breach and discovery is </a:t>
            </a:r>
            <a:br>
              <a:rPr kumimoji="0" lang="en-GB" b="0" i="0" u="none" strike="noStrike" kern="1200" cap="all"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br>
            <a:r>
              <a:rPr kumimoji="0" lang="en-GB" sz="6000" b="1" i="0" u="none" strike="noStrike" kern="1200" cap="all"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t>188 Days</a:t>
            </a:r>
          </a:p>
        </p:txBody>
      </p:sp>
      <p:sp>
        <p:nvSpPr>
          <p:cNvPr id="10" name="Rectangle 9">
            <a:extLst>
              <a:ext uri="{FF2B5EF4-FFF2-40B4-BE49-F238E27FC236}">
                <a16:creationId xmlns:a16="http://schemas.microsoft.com/office/drawing/2014/main" id="{FEC71CDD-5A1C-42A7-BDEA-872FC41B4C55}"/>
              </a:ext>
            </a:extLst>
          </p:cNvPr>
          <p:cNvSpPr/>
          <p:nvPr/>
        </p:nvSpPr>
        <p:spPr>
          <a:xfrm>
            <a:off x="5555100" y="6254107"/>
            <a:ext cx="708609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r>
              <a:rPr kumimoji="0" lang="en-GB" sz="1050" b="0" i="0" u="sng" strike="noStrike" kern="1200" cap="none" spc="0" normalizeH="0" baseline="0" noProof="0" dirty="0">
                <a:ln>
                  <a:noFill/>
                </a:ln>
                <a:solidFill>
                  <a:prstClr val="white"/>
                </a:solidFill>
                <a:effectLst/>
                <a:uLnTx/>
                <a:uFillTx/>
                <a:latin typeface="Calibri Light" panose="020F0302020204030204" pitchFamily="34" charset="0"/>
                <a:ea typeface="Calibri" panose="020F0502020204030204" pitchFamily="34" charset="0"/>
                <a:cs typeface="Times New Roman" panose="02020603050405020304" pitchFamily="18" charset="0"/>
                <a:hlinkClick r:id="rId4"/>
              </a:rPr>
              <a:t>http://www.computerworlduk.com/security/most-data-breaches-still-discovered-by-third-parties-3615783/</a:t>
            </a:r>
            <a:r>
              <a:rPr kumimoji="0" lang="en-GB" sz="1050" b="0" i="0" u="none" strike="noStrike" kern="1200" cap="none" spc="0" normalizeH="0" baseline="0" noProof="0" dirty="0">
                <a:ln>
                  <a:noFill/>
                </a:ln>
                <a:solidFill>
                  <a:prstClr val="white"/>
                </a:solidFill>
                <a:effectLst/>
                <a:uLnTx/>
                <a:uFillTx/>
                <a:latin typeface="Calibri Light" panose="020F0302020204030204" pitchFamily="34" charset="0"/>
                <a:ea typeface="Calibri" panose="020F0502020204030204" pitchFamily="34" charset="0"/>
                <a:cs typeface="Times New Roman" panose="02020603050405020304" pitchFamily="18" charset="0"/>
              </a:rPr>
              <a:t> </a:t>
            </a:r>
            <a:endParaRPr kumimoji="0" lang="en-GB"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7E4A53-5ECD-73F9-CEDE-CCEC2BF182C9}"/>
              </a:ext>
            </a:extLst>
          </p:cNvPr>
          <p:cNvPicPr>
            <a:picLocks noChangeAspect="1"/>
          </p:cNvPicPr>
          <p:nvPr/>
        </p:nvPicPr>
        <p:blipFill>
          <a:blip r:embed="rId5"/>
          <a:stretch>
            <a:fillRect/>
          </a:stretch>
        </p:blipFill>
        <p:spPr>
          <a:xfrm>
            <a:off x="3257951" y="6075065"/>
            <a:ext cx="1530000" cy="612000"/>
          </a:xfrm>
          <a:prstGeom prst="rect">
            <a:avLst/>
          </a:prstGeom>
        </p:spPr>
      </p:pic>
      <p:sp>
        <p:nvSpPr>
          <p:cNvPr id="6" name="TextBox 5">
            <a:extLst>
              <a:ext uri="{FF2B5EF4-FFF2-40B4-BE49-F238E27FC236}">
                <a16:creationId xmlns:a16="http://schemas.microsoft.com/office/drawing/2014/main" id="{91DB2711-E491-4F11-B58E-9E3D7C65A18A}"/>
              </a:ext>
            </a:extLst>
          </p:cNvPr>
          <p:cNvSpPr txBox="1"/>
          <p:nvPr/>
        </p:nvSpPr>
        <p:spPr>
          <a:xfrm>
            <a:off x="4952860" y="6235763"/>
            <a:ext cx="385938" cy="307777"/>
          </a:xfrm>
          <a:prstGeom prst="rect">
            <a:avLst/>
          </a:prstGeom>
          <a:noFill/>
        </p:spPr>
        <p:txBody>
          <a:bodyPr wrap="square" rtlCol="0">
            <a:spAutoFit/>
          </a:bodyPr>
          <a:lstStyle/>
          <a:p>
            <a:r>
              <a:rPr lang="en-US" sz="1400" dirty="0"/>
              <a:t>27</a:t>
            </a:r>
          </a:p>
        </p:txBody>
      </p:sp>
    </p:spTree>
    <p:extLst>
      <p:ext uri="{BB962C8B-B14F-4D97-AF65-F5344CB8AC3E}">
        <p14:creationId xmlns:p14="http://schemas.microsoft.com/office/powerpoint/2010/main" val="235912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35CABEF3-2BDA-8BBC-8391-728097A62AC7}"/>
              </a:ext>
            </a:extLst>
          </p:cNvPr>
          <p:cNvGraphicFramePr>
            <a:graphicFrameLocks/>
          </p:cNvGraphicFramePr>
          <p:nvPr>
            <p:extLst>
              <p:ext uri="{D42A27DB-BD31-4B8C-83A1-F6EECF244321}">
                <p14:modId xmlns:p14="http://schemas.microsoft.com/office/powerpoint/2010/main" val="3066873649"/>
              </p:ext>
            </p:extLst>
          </p:nvPr>
        </p:nvGraphicFramePr>
        <p:xfrm>
          <a:off x="-674539" y="256125"/>
          <a:ext cx="6172200" cy="4405359"/>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6">
            <a:extLst>
              <a:ext uri="{FF2B5EF4-FFF2-40B4-BE49-F238E27FC236}">
                <a16:creationId xmlns:a16="http://schemas.microsoft.com/office/drawing/2014/main" id="{646D5409-8889-9B98-CF63-36D4764D59E3}"/>
              </a:ext>
            </a:extLst>
          </p:cNvPr>
          <p:cNvSpPr txBox="1">
            <a:spLocks/>
          </p:cNvSpPr>
          <p:nvPr/>
        </p:nvSpPr>
        <p:spPr>
          <a:xfrm>
            <a:off x="5660119" y="227674"/>
            <a:ext cx="6172200" cy="26138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pPr>
            <a:r>
              <a:rPr lang="en-GB" sz="1800" dirty="0"/>
              <a:t>Over 3 million data records are lost or stolen every single day*</a:t>
            </a:r>
          </a:p>
          <a:p>
            <a:pPr>
              <a:lnSpc>
                <a:spcPct val="150000"/>
              </a:lnSpc>
            </a:pPr>
            <a:r>
              <a:rPr lang="en-GB" sz="1800" dirty="0"/>
              <a:t>98% of cloud applications are not GDPR-ready**</a:t>
            </a:r>
          </a:p>
          <a:p>
            <a:pPr>
              <a:lnSpc>
                <a:spcPct val="150000"/>
              </a:lnSpc>
            </a:pPr>
            <a:r>
              <a:rPr lang="en-GB" sz="1800" dirty="0"/>
              <a:t>New technologies, new risks &amp; new opportunities!</a:t>
            </a:r>
          </a:p>
          <a:p>
            <a:pPr>
              <a:lnSpc>
                <a:spcPct val="150000"/>
              </a:lnSpc>
            </a:pPr>
            <a:endParaRPr lang="en-GB" sz="1800" dirty="0"/>
          </a:p>
        </p:txBody>
      </p:sp>
      <p:pic>
        <p:nvPicPr>
          <p:cNvPr id="6" name="Picture 4" descr="A picture containing bottle&#10;&#10;Description generated with very high confidence">
            <a:extLst>
              <a:ext uri="{FF2B5EF4-FFF2-40B4-BE49-F238E27FC236}">
                <a16:creationId xmlns:a16="http://schemas.microsoft.com/office/drawing/2014/main" id="{234A845C-6C42-1277-753B-0EAF95039FF8}"/>
              </a:ext>
            </a:extLst>
          </p:cNvPr>
          <p:cNvPicPr>
            <a:picLocks noChangeAspect="1"/>
          </p:cNvPicPr>
          <p:nvPr/>
        </p:nvPicPr>
        <p:blipFill>
          <a:blip r:embed="rId4"/>
          <a:stretch>
            <a:fillRect/>
          </a:stretch>
        </p:blipFill>
        <p:spPr>
          <a:xfrm>
            <a:off x="4336524" y="2922049"/>
            <a:ext cx="3889417" cy="1171109"/>
          </a:xfrm>
          <a:prstGeom prst="rect">
            <a:avLst/>
          </a:prstGeom>
        </p:spPr>
      </p:pic>
      <p:pic>
        <p:nvPicPr>
          <p:cNvPr id="7" name="Picture 10" descr="A screenshot of a cell phone&#10;&#10;Description generated with very high confidence">
            <a:extLst>
              <a:ext uri="{FF2B5EF4-FFF2-40B4-BE49-F238E27FC236}">
                <a16:creationId xmlns:a16="http://schemas.microsoft.com/office/drawing/2014/main" id="{C799DDCE-6C7A-46D6-1CAF-D682BEE2BCBA}"/>
              </a:ext>
            </a:extLst>
          </p:cNvPr>
          <p:cNvPicPr>
            <a:picLocks noChangeAspect="1"/>
          </p:cNvPicPr>
          <p:nvPr/>
        </p:nvPicPr>
        <p:blipFill rotWithShape="1">
          <a:blip r:embed="rId5"/>
          <a:srcRect b="23021"/>
          <a:stretch/>
        </p:blipFill>
        <p:spPr>
          <a:xfrm>
            <a:off x="8507768" y="2867037"/>
            <a:ext cx="2960758" cy="1281132"/>
          </a:xfrm>
          <a:prstGeom prst="rect">
            <a:avLst/>
          </a:prstGeom>
        </p:spPr>
      </p:pic>
      <p:pic>
        <p:nvPicPr>
          <p:cNvPr id="8" name="Picture 6" descr="A screen shot of a person&#10;&#10;Description generated with high confidence">
            <a:extLst>
              <a:ext uri="{FF2B5EF4-FFF2-40B4-BE49-F238E27FC236}">
                <a16:creationId xmlns:a16="http://schemas.microsoft.com/office/drawing/2014/main" id="{97437C6F-99A1-AE80-C919-5E443BC3EB53}"/>
              </a:ext>
            </a:extLst>
          </p:cNvPr>
          <p:cNvPicPr>
            <a:picLocks noChangeAspect="1"/>
          </p:cNvPicPr>
          <p:nvPr/>
        </p:nvPicPr>
        <p:blipFill rotWithShape="1">
          <a:blip r:embed="rId6"/>
          <a:srcRect r="7486"/>
          <a:stretch/>
        </p:blipFill>
        <p:spPr>
          <a:xfrm>
            <a:off x="4897894" y="4173634"/>
            <a:ext cx="3114339" cy="2517091"/>
          </a:xfrm>
          <a:prstGeom prst="rect">
            <a:avLst/>
          </a:prstGeom>
        </p:spPr>
      </p:pic>
      <p:sp>
        <p:nvSpPr>
          <p:cNvPr id="9" name="Content Placeholder 2">
            <a:extLst>
              <a:ext uri="{FF2B5EF4-FFF2-40B4-BE49-F238E27FC236}">
                <a16:creationId xmlns:a16="http://schemas.microsoft.com/office/drawing/2014/main" id="{B59169A2-BAC4-4018-A921-001EA58F834E}"/>
              </a:ext>
            </a:extLst>
          </p:cNvPr>
          <p:cNvSpPr txBox="1">
            <a:spLocks/>
          </p:cNvSpPr>
          <p:nvPr/>
        </p:nvSpPr>
        <p:spPr>
          <a:xfrm>
            <a:off x="2875333" y="670584"/>
            <a:ext cx="2414422" cy="292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b="1" dirty="0">
                <a:solidFill>
                  <a:srgbClr val="FF585D"/>
                </a:solidFill>
                <a:latin typeface="Nutmeg Light" panose="00000300000000000000" pitchFamily="50" charset="0"/>
              </a:rPr>
              <a:t>Results of GDPR survey November 2017</a:t>
            </a:r>
            <a:r>
              <a:rPr lang="en-GB" sz="1000" b="1" dirty="0">
                <a:latin typeface="Nutmeg Light" panose="00000300000000000000" pitchFamily="50" charset="0"/>
              </a:rPr>
              <a:t> </a:t>
            </a:r>
          </a:p>
          <a:p>
            <a:pPr marL="0" indent="0">
              <a:buFont typeface="Arial" panose="020B0604020202020204" pitchFamily="34" charset="0"/>
              <a:buNone/>
            </a:pPr>
            <a:endParaRPr lang="en-GB" sz="1000" b="1" dirty="0"/>
          </a:p>
          <a:p>
            <a:pPr marL="0" indent="0">
              <a:buFont typeface="Arial" panose="020B0604020202020204" pitchFamily="34" charset="0"/>
              <a:buNone/>
            </a:pPr>
            <a:endParaRPr lang="en-GB" sz="1000" b="1" dirty="0"/>
          </a:p>
        </p:txBody>
      </p:sp>
      <p:pic>
        <p:nvPicPr>
          <p:cNvPr id="10" name="Picture 9">
            <a:extLst>
              <a:ext uri="{FF2B5EF4-FFF2-40B4-BE49-F238E27FC236}">
                <a16:creationId xmlns:a16="http://schemas.microsoft.com/office/drawing/2014/main" id="{E745E31D-42A8-33E0-3D71-BCF41111F7F8}"/>
              </a:ext>
            </a:extLst>
          </p:cNvPr>
          <p:cNvPicPr>
            <a:picLocks noChangeAspect="1"/>
          </p:cNvPicPr>
          <p:nvPr/>
        </p:nvPicPr>
        <p:blipFill>
          <a:blip r:embed="rId7"/>
          <a:stretch>
            <a:fillRect/>
          </a:stretch>
        </p:blipFill>
        <p:spPr>
          <a:xfrm>
            <a:off x="8953634" y="6078725"/>
            <a:ext cx="1530000" cy="612000"/>
          </a:xfrm>
          <a:prstGeom prst="rect">
            <a:avLst/>
          </a:prstGeom>
        </p:spPr>
      </p:pic>
      <p:sp>
        <p:nvSpPr>
          <p:cNvPr id="11" name="TextBox 10">
            <a:extLst>
              <a:ext uri="{FF2B5EF4-FFF2-40B4-BE49-F238E27FC236}">
                <a16:creationId xmlns:a16="http://schemas.microsoft.com/office/drawing/2014/main" id="{DB9D1C70-0CAC-71D1-1981-4D30CD21B8BB}"/>
              </a:ext>
            </a:extLst>
          </p:cNvPr>
          <p:cNvSpPr txBox="1"/>
          <p:nvPr/>
        </p:nvSpPr>
        <p:spPr>
          <a:xfrm>
            <a:off x="10728376" y="6322549"/>
            <a:ext cx="287967" cy="307777"/>
          </a:xfrm>
          <a:prstGeom prst="rect">
            <a:avLst/>
          </a:prstGeom>
          <a:noFill/>
        </p:spPr>
        <p:txBody>
          <a:bodyPr wrap="square" rtlCol="0">
            <a:spAutoFit/>
          </a:bodyPr>
          <a:lstStyle/>
          <a:p>
            <a:r>
              <a:rPr lang="en-US" sz="1400" dirty="0"/>
              <a:t>1</a:t>
            </a:r>
          </a:p>
        </p:txBody>
      </p:sp>
    </p:spTree>
    <p:extLst>
      <p:ext uri="{BB962C8B-B14F-4D97-AF65-F5344CB8AC3E}">
        <p14:creationId xmlns:p14="http://schemas.microsoft.com/office/powerpoint/2010/main" val="844539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58FF-3699-4929-93D4-E2DE7F4F85D6}"/>
              </a:ext>
            </a:extLst>
          </p:cNvPr>
          <p:cNvSpPr>
            <a:spLocks noGrp="1"/>
          </p:cNvSpPr>
          <p:nvPr>
            <p:ph type="title"/>
          </p:nvPr>
        </p:nvSpPr>
        <p:spPr/>
        <p:txBody>
          <a:bodyPr/>
          <a:lstStyle/>
          <a:p>
            <a:r>
              <a:rPr lang="en-GB" dirty="0"/>
              <a:t>Developing your communication plan</a:t>
            </a:r>
          </a:p>
        </p:txBody>
      </p:sp>
      <p:sp>
        <p:nvSpPr>
          <p:cNvPr id="3" name="Text Placeholder 2">
            <a:extLst>
              <a:ext uri="{FF2B5EF4-FFF2-40B4-BE49-F238E27FC236}">
                <a16:creationId xmlns:a16="http://schemas.microsoft.com/office/drawing/2014/main" id="{3A9741CC-C29D-45A5-960F-6A3C49F375B9}"/>
              </a:ext>
            </a:extLst>
          </p:cNvPr>
          <p:cNvSpPr>
            <a:spLocks noGrp="1"/>
          </p:cNvSpPr>
          <p:nvPr>
            <p:ph type="body" idx="1"/>
          </p:nvPr>
        </p:nvSpPr>
        <p:spPr>
          <a:xfrm>
            <a:off x="736779" y="1253331"/>
            <a:ext cx="6477000" cy="4351338"/>
          </a:xfrm>
        </p:spPr>
        <p:txBody>
          <a:bodyPr/>
          <a:lstStyle/>
          <a:p>
            <a:pPr>
              <a:buClr>
                <a:schemeClr val="tx1"/>
              </a:buClr>
            </a:pPr>
            <a:r>
              <a:rPr lang="en-GB" sz="2000" dirty="0"/>
              <a:t>Top-down engagement</a:t>
            </a:r>
          </a:p>
          <a:p>
            <a:pPr>
              <a:buClr>
                <a:schemeClr val="tx1"/>
              </a:buClr>
            </a:pPr>
            <a:r>
              <a:rPr lang="en-GB" sz="2000" dirty="0"/>
              <a:t>Implement a data protection policy</a:t>
            </a:r>
          </a:p>
          <a:p>
            <a:pPr>
              <a:buClr>
                <a:schemeClr val="tx1"/>
              </a:buClr>
            </a:pPr>
            <a:r>
              <a:rPr lang="en-GB" sz="2000" dirty="0"/>
              <a:t>Build data protection in from the ground up </a:t>
            </a:r>
          </a:p>
          <a:p>
            <a:pPr>
              <a:buClr>
                <a:schemeClr val="tx1"/>
              </a:buClr>
            </a:pPr>
            <a:r>
              <a:rPr lang="en-GB" sz="2000" dirty="0"/>
              <a:t>Communications, training and development</a:t>
            </a:r>
          </a:p>
          <a:p>
            <a:pPr>
              <a:buClr>
                <a:schemeClr val="tx1"/>
              </a:buClr>
            </a:pPr>
            <a:r>
              <a:rPr lang="en-GB" sz="2000" dirty="0"/>
              <a:t>Access management</a:t>
            </a:r>
          </a:p>
          <a:p>
            <a:endParaRPr lang="en-GB" dirty="0"/>
          </a:p>
          <a:p>
            <a:endParaRPr lang="en-GB" dirty="0"/>
          </a:p>
        </p:txBody>
      </p:sp>
      <p:pic>
        <p:nvPicPr>
          <p:cNvPr id="4" name="Picture 4" descr="A screenshot of a cell phone&#10;&#10;Description generated with very high confidence">
            <a:extLst>
              <a:ext uri="{FF2B5EF4-FFF2-40B4-BE49-F238E27FC236}">
                <a16:creationId xmlns:a16="http://schemas.microsoft.com/office/drawing/2014/main" id="{8452DCF0-C50A-4D3D-800E-53BBC18EA5CC}"/>
              </a:ext>
            </a:extLst>
          </p:cNvPr>
          <p:cNvPicPr>
            <a:picLocks noChangeAspect="1"/>
          </p:cNvPicPr>
          <p:nvPr/>
        </p:nvPicPr>
        <p:blipFill>
          <a:blip r:embed="rId3"/>
          <a:stretch>
            <a:fillRect/>
          </a:stretch>
        </p:blipFill>
        <p:spPr>
          <a:xfrm>
            <a:off x="4978221" y="2917029"/>
            <a:ext cx="6477000" cy="3575844"/>
          </a:xfrm>
          <a:prstGeom prst="rect">
            <a:avLst/>
          </a:prstGeom>
        </p:spPr>
      </p:pic>
      <p:pic>
        <p:nvPicPr>
          <p:cNvPr id="5" name="Picture 4">
            <a:extLst>
              <a:ext uri="{FF2B5EF4-FFF2-40B4-BE49-F238E27FC236}">
                <a16:creationId xmlns:a16="http://schemas.microsoft.com/office/drawing/2014/main" id="{C033D62A-C391-3AA1-D8CB-E7C46F90458C}"/>
              </a:ext>
            </a:extLst>
          </p:cNvPr>
          <p:cNvPicPr>
            <a:picLocks noChangeAspect="1"/>
          </p:cNvPicPr>
          <p:nvPr/>
        </p:nvPicPr>
        <p:blipFill>
          <a:blip r:embed="rId4"/>
          <a:stretch>
            <a:fillRect/>
          </a:stretch>
        </p:blipFill>
        <p:spPr>
          <a:xfrm>
            <a:off x="9047279" y="6055045"/>
            <a:ext cx="1530000" cy="612000"/>
          </a:xfrm>
          <a:prstGeom prst="rect">
            <a:avLst/>
          </a:prstGeom>
        </p:spPr>
      </p:pic>
      <p:sp>
        <p:nvSpPr>
          <p:cNvPr id="6" name="TextBox 5">
            <a:extLst>
              <a:ext uri="{FF2B5EF4-FFF2-40B4-BE49-F238E27FC236}">
                <a16:creationId xmlns:a16="http://schemas.microsoft.com/office/drawing/2014/main" id="{7FD5DC94-FCCB-519B-4D97-51234CA828AC}"/>
              </a:ext>
            </a:extLst>
          </p:cNvPr>
          <p:cNvSpPr txBox="1"/>
          <p:nvPr/>
        </p:nvSpPr>
        <p:spPr>
          <a:xfrm>
            <a:off x="10742188" y="6215743"/>
            <a:ext cx="385938" cy="307777"/>
          </a:xfrm>
          <a:prstGeom prst="rect">
            <a:avLst/>
          </a:prstGeom>
          <a:noFill/>
        </p:spPr>
        <p:txBody>
          <a:bodyPr wrap="square" rtlCol="0">
            <a:spAutoFit/>
          </a:bodyPr>
          <a:lstStyle/>
          <a:p>
            <a:r>
              <a:rPr lang="en-US" sz="1400" dirty="0"/>
              <a:t>28</a:t>
            </a:r>
          </a:p>
        </p:txBody>
      </p:sp>
    </p:spTree>
    <p:extLst>
      <p:ext uri="{BB962C8B-B14F-4D97-AF65-F5344CB8AC3E}">
        <p14:creationId xmlns:p14="http://schemas.microsoft.com/office/powerpoint/2010/main" val="256836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BBFD-5993-45FF-82C2-F98A3C69BE3F}"/>
              </a:ext>
            </a:extLst>
          </p:cNvPr>
          <p:cNvSpPr>
            <a:spLocks noGrp="1"/>
          </p:cNvSpPr>
          <p:nvPr>
            <p:ph type="title"/>
          </p:nvPr>
        </p:nvSpPr>
        <p:spPr/>
        <p:txBody>
          <a:bodyPr/>
          <a:lstStyle/>
          <a:p>
            <a:r>
              <a:rPr lang="en-GB" dirty="0"/>
              <a:t>Framing your approach</a:t>
            </a:r>
          </a:p>
        </p:txBody>
      </p:sp>
      <p:graphicFrame>
        <p:nvGraphicFramePr>
          <p:cNvPr id="4" name="Content Placeholder 3">
            <a:extLst>
              <a:ext uri="{FF2B5EF4-FFF2-40B4-BE49-F238E27FC236}">
                <a16:creationId xmlns:a16="http://schemas.microsoft.com/office/drawing/2014/main" id="{6205F01E-C824-43F3-A19A-2061ECA48EDD}"/>
              </a:ext>
            </a:extLst>
          </p:cNvPr>
          <p:cNvGraphicFramePr>
            <a:graphicFrameLocks noGrp="1"/>
          </p:cNvGraphicFramePr>
          <p:nvPr>
            <p:ph idx="1"/>
            <p:extLst>
              <p:ext uri="{D42A27DB-BD31-4B8C-83A1-F6EECF244321}">
                <p14:modId xmlns:p14="http://schemas.microsoft.com/office/powerpoint/2010/main" val="1758296500"/>
              </p:ext>
            </p:extLst>
          </p:nvPr>
        </p:nvGraphicFramePr>
        <p:xfrm>
          <a:off x="178340" y="1205555"/>
          <a:ext cx="11835319" cy="5183315"/>
        </p:xfrm>
        <a:graphic>
          <a:graphicData uri="http://schemas.openxmlformats.org/drawingml/2006/table">
            <a:tbl>
              <a:tblPr firstRow="1" bandRow="1">
                <a:tableStyleId>{72833802-FEF1-4C79-8D5D-14CF1EAF98D9}</a:tableStyleId>
              </a:tblPr>
              <a:tblGrid>
                <a:gridCol w="1457257">
                  <a:extLst>
                    <a:ext uri="{9D8B030D-6E8A-4147-A177-3AD203B41FA5}">
                      <a16:colId xmlns:a16="http://schemas.microsoft.com/office/drawing/2014/main" val="2338201647"/>
                    </a:ext>
                  </a:extLst>
                </a:gridCol>
                <a:gridCol w="3065954">
                  <a:extLst>
                    <a:ext uri="{9D8B030D-6E8A-4147-A177-3AD203B41FA5}">
                      <a16:colId xmlns:a16="http://schemas.microsoft.com/office/drawing/2014/main" val="2871758151"/>
                    </a:ext>
                  </a:extLst>
                </a:gridCol>
                <a:gridCol w="7312108">
                  <a:extLst>
                    <a:ext uri="{9D8B030D-6E8A-4147-A177-3AD203B41FA5}">
                      <a16:colId xmlns:a16="http://schemas.microsoft.com/office/drawing/2014/main" val="3429084638"/>
                    </a:ext>
                  </a:extLst>
                </a:gridCol>
              </a:tblGrid>
              <a:tr h="414703">
                <a:tc>
                  <a:txBody>
                    <a:bodyPr/>
                    <a:lstStyle/>
                    <a:p>
                      <a:r>
                        <a:rPr lang="en-GB" sz="1200" dirty="0"/>
                        <a:t>Strategic Outcome</a:t>
                      </a:r>
                      <a:endParaRPr lang="en-GB" sz="1200" dirty="0">
                        <a:latin typeface="Nutmeg Light" panose="00000300000000000000" pitchFamily="50" charset="0"/>
                      </a:endParaRPr>
                    </a:p>
                  </a:txBody>
                  <a:tcPr/>
                </a:tc>
                <a:tc>
                  <a:txBody>
                    <a:bodyPr/>
                    <a:lstStyle/>
                    <a:p>
                      <a:r>
                        <a:rPr lang="en-GB" sz="1200" dirty="0"/>
                        <a:t>Objective (so that) </a:t>
                      </a:r>
                      <a:endParaRPr lang="en-GB" sz="1200" dirty="0">
                        <a:latin typeface="Nutmeg Light" panose="00000300000000000000" pitchFamily="50" charset="0"/>
                      </a:endParaRPr>
                    </a:p>
                  </a:txBody>
                  <a:tcPr/>
                </a:tc>
                <a:tc>
                  <a:txBody>
                    <a:bodyPr/>
                    <a:lstStyle/>
                    <a:p>
                      <a:r>
                        <a:rPr lang="en-GB" sz="1200" dirty="0"/>
                        <a:t>Activity (we will) </a:t>
                      </a:r>
                      <a:endParaRPr lang="en-GB" sz="1200" dirty="0">
                        <a:latin typeface="Nutmeg Light" panose="00000300000000000000" pitchFamily="50" charset="0"/>
                      </a:endParaRPr>
                    </a:p>
                  </a:txBody>
                  <a:tcPr/>
                </a:tc>
                <a:extLst>
                  <a:ext uri="{0D108BD9-81ED-4DB2-BD59-A6C34878D82A}">
                    <a16:rowId xmlns:a16="http://schemas.microsoft.com/office/drawing/2014/main" val="3915273225"/>
                  </a:ext>
                </a:extLst>
              </a:tr>
              <a:tr h="827761">
                <a:tc rowSpan="6">
                  <a:txBody>
                    <a:bodyPr/>
                    <a:lstStyle/>
                    <a:p>
                      <a:r>
                        <a:rPr lang="en-GB" sz="1200" dirty="0"/>
                        <a:t>Fix our data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Be totally trusted with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t>Internally – colleagues can use data and take decisions with confidence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dirty="0"/>
                        <a:t>Externally – members and customers feel safe, secure and respected. Regulatory and legal compliance</a:t>
                      </a:r>
                      <a:endParaRPr lang="en-GB" sz="1200" dirty="0">
                        <a:latin typeface="Nutmeg Light" panose="00000300000000000000" pitchFamily="50" charset="0"/>
                      </a:endParaRPr>
                    </a:p>
                  </a:txBody>
                  <a:tcPr/>
                </a:tc>
                <a:tc>
                  <a:txBody>
                    <a:bodyPr/>
                    <a:lstStyle/>
                    <a:p>
                      <a:r>
                        <a:rPr lang="en-GB" sz="1200" dirty="0"/>
                        <a:t>‘Why this data’ </a:t>
                      </a:r>
                    </a:p>
                    <a:p>
                      <a:r>
                        <a:rPr lang="en-GB" sz="1200" dirty="0"/>
                        <a:t>For collecting / holding / using</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The information interpretation of the business problems and objectives</a:t>
                      </a:r>
                    </a:p>
                    <a:p>
                      <a:pPr marL="457200" lvl="0" indent="-279400" rtl="0">
                        <a:spcBef>
                          <a:spcPts val="0"/>
                        </a:spcBef>
                        <a:spcAft>
                          <a:spcPts val="0"/>
                        </a:spcAft>
                        <a:buSzPts val="800"/>
                        <a:buChar char="●"/>
                      </a:pPr>
                      <a:r>
                        <a:rPr lang="en-GB" sz="1200" dirty="0"/>
                        <a:t>Build a collective &amp; consistent language and understanding group-wide</a:t>
                      </a:r>
                    </a:p>
                    <a:p>
                      <a:pPr marL="457200" lvl="0" indent="-279400" rtl="0">
                        <a:spcBef>
                          <a:spcPts val="0"/>
                        </a:spcBef>
                        <a:spcAft>
                          <a:spcPts val="0"/>
                        </a:spcAft>
                        <a:buSzPts val="800"/>
                        <a:buChar char="●"/>
                      </a:pPr>
                      <a:r>
                        <a:rPr lang="en-GB" sz="1200" dirty="0"/>
                        <a:t>Identify meaningful &amp; important data sets, and related heat maps</a:t>
                      </a:r>
                    </a:p>
                    <a:p>
                      <a:pPr marL="457200" lvl="0" indent="-279400" rtl="0">
                        <a:spcBef>
                          <a:spcPts val="0"/>
                        </a:spcBef>
                        <a:spcAft>
                          <a:spcPts val="0"/>
                        </a:spcAft>
                        <a:buSzPts val="800"/>
                        <a:buChar char="●"/>
                      </a:pPr>
                      <a:r>
                        <a:rPr lang="en-GB" sz="1200" dirty="0"/>
                        <a:t>Record data set relationships</a:t>
                      </a:r>
                      <a:endParaRPr lang="en-GB" sz="1200" dirty="0">
                        <a:latin typeface="Nutmeg Light" panose="00000300000000000000" pitchFamily="50" charset="0"/>
                      </a:endParaRPr>
                    </a:p>
                  </a:txBody>
                  <a:tcPr/>
                </a:tc>
                <a:extLst>
                  <a:ext uri="{0D108BD9-81ED-4DB2-BD59-A6C34878D82A}">
                    <a16:rowId xmlns:a16="http://schemas.microsoft.com/office/drawing/2014/main" val="1153622829"/>
                  </a:ext>
                </a:extLst>
              </a:tr>
              <a:tr h="912348">
                <a:tc vMerge="1">
                  <a:txBody>
                    <a:bodyPr/>
                    <a:lstStyle/>
                    <a:p>
                      <a:endParaRPr lang="en-GB" dirty="0"/>
                    </a:p>
                  </a:txBody>
                  <a:tcPr>
                    <a:solidFill>
                      <a:schemeClr val="bg2"/>
                    </a:solidFill>
                  </a:tcPr>
                </a:tc>
                <a:tc>
                  <a:txBody>
                    <a:bodyPr/>
                    <a:lstStyle/>
                    <a:p>
                      <a:r>
                        <a:rPr lang="en-GB" sz="1200" dirty="0"/>
                        <a:t>Why this data</a:t>
                      </a:r>
                    </a:p>
                    <a:p>
                      <a:r>
                        <a:rPr lang="en-GB" sz="1200" dirty="0"/>
                        <a:t>Relevant / correct/ clean / consistent data</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Definition of data (sets &amp; attributes) &amp; classifications (legal / regulatory / other)</a:t>
                      </a:r>
                    </a:p>
                    <a:p>
                      <a:pPr marL="457200" lvl="0" indent="-279400" rtl="0">
                        <a:spcBef>
                          <a:spcPts val="0"/>
                        </a:spcBef>
                        <a:spcAft>
                          <a:spcPts val="0"/>
                        </a:spcAft>
                        <a:buSzPts val="800"/>
                        <a:buChar char="●"/>
                      </a:pPr>
                      <a:r>
                        <a:rPr lang="en-GB" sz="1200" dirty="0"/>
                        <a:t>Set quality criterion &amp; define standards</a:t>
                      </a:r>
                    </a:p>
                    <a:p>
                      <a:pPr marL="457200" lvl="0" indent="-279400" rtl="0">
                        <a:spcBef>
                          <a:spcPts val="0"/>
                        </a:spcBef>
                        <a:spcAft>
                          <a:spcPts val="0"/>
                        </a:spcAft>
                        <a:buSzPts val="800"/>
                        <a:buChar char="●"/>
                      </a:pPr>
                      <a:r>
                        <a:rPr lang="en-GB" sz="1200" dirty="0"/>
                        <a:t>Define implementation methods &amp; management processes to ensure adherence</a:t>
                      </a:r>
                      <a:endParaRPr lang="en-GB" sz="1200" dirty="0">
                        <a:latin typeface="Nutmeg Light" panose="00000300000000000000" pitchFamily="50" charset="0"/>
                      </a:endParaRPr>
                    </a:p>
                  </a:txBody>
                  <a:tcPr/>
                </a:tc>
                <a:extLst>
                  <a:ext uri="{0D108BD9-81ED-4DB2-BD59-A6C34878D82A}">
                    <a16:rowId xmlns:a16="http://schemas.microsoft.com/office/drawing/2014/main" val="3256980443"/>
                  </a:ext>
                </a:extLst>
              </a:tr>
              <a:tr h="903843">
                <a:tc vMerge="1">
                  <a:txBody>
                    <a:bodyPr/>
                    <a:lstStyle/>
                    <a:p>
                      <a:endParaRPr lang="en-GB" dirty="0"/>
                    </a:p>
                  </a:txBody>
                  <a:tcPr>
                    <a:solidFill>
                      <a:schemeClr val="bg2"/>
                    </a:solidFill>
                  </a:tcPr>
                </a:tc>
                <a:tc>
                  <a:txBody>
                    <a:bodyPr/>
                    <a:lstStyle/>
                    <a:p>
                      <a:r>
                        <a:rPr lang="en-GB" sz="1200" dirty="0"/>
                        <a:t>Where is the data </a:t>
                      </a:r>
                    </a:p>
                    <a:p>
                      <a:r>
                        <a:rPr lang="en-GB" sz="1200" dirty="0"/>
                        <a:t>Visibility of data at rest and tracking movement across the estate (physical and digital)</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Define and build business orientated information landscapes &amp; technically oriented data models &amp; structures</a:t>
                      </a:r>
                    </a:p>
                    <a:p>
                      <a:pPr marL="457200" lvl="0" indent="-279400" rtl="0">
                        <a:spcBef>
                          <a:spcPts val="0"/>
                        </a:spcBef>
                        <a:spcAft>
                          <a:spcPts val="0"/>
                        </a:spcAft>
                        <a:buSzPts val="800"/>
                        <a:buChar char="●"/>
                      </a:pPr>
                      <a:r>
                        <a:rPr lang="en-GB" sz="1200" dirty="0"/>
                        <a:t>Track data of interest tags / audit / Data Flows / Lineage / Provenance</a:t>
                      </a:r>
                    </a:p>
                    <a:p>
                      <a:pPr marL="457200" lvl="0" indent="-279400" rtl="0">
                        <a:spcBef>
                          <a:spcPts val="0"/>
                        </a:spcBef>
                        <a:spcAft>
                          <a:spcPts val="0"/>
                        </a:spcAft>
                        <a:buSzPts val="800"/>
                        <a:buChar char="●"/>
                      </a:pPr>
                      <a:r>
                        <a:rPr lang="en-GB" sz="1200" dirty="0"/>
                        <a:t>Data Waivers to manage production data outside production environment</a:t>
                      </a:r>
                      <a:endParaRPr lang="en-GB" sz="1200" dirty="0">
                        <a:latin typeface="Nutmeg Light" panose="00000300000000000000" pitchFamily="50" charset="0"/>
                      </a:endParaRPr>
                    </a:p>
                  </a:txBody>
                  <a:tcPr/>
                </a:tc>
                <a:extLst>
                  <a:ext uri="{0D108BD9-81ED-4DB2-BD59-A6C34878D82A}">
                    <a16:rowId xmlns:a16="http://schemas.microsoft.com/office/drawing/2014/main" val="3656628050"/>
                  </a:ext>
                </a:extLst>
              </a:tr>
              <a:tr h="640847">
                <a:tc vMerge="1">
                  <a:txBody>
                    <a:bodyPr/>
                    <a:lstStyle/>
                    <a:p>
                      <a:endParaRPr lang="en-GB" dirty="0"/>
                    </a:p>
                  </a:txBody>
                  <a:tcPr>
                    <a:solidFill>
                      <a:schemeClr val="bg2"/>
                    </a:solidFill>
                  </a:tcPr>
                </a:tc>
                <a:tc>
                  <a:txBody>
                    <a:bodyPr/>
                    <a:lstStyle/>
                    <a:p>
                      <a:r>
                        <a:rPr lang="en-GB" sz="1200" dirty="0"/>
                        <a:t>How is the data used </a:t>
                      </a:r>
                    </a:p>
                    <a:p>
                      <a:r>
                        <a:rPr lang="en-GB" sz="1200" dirty="0"/>
                        <a:t>Definition, oversight &amp; assurance through</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Development of Member data principles</a:t>
                      </a:r>
                    </a:p>
                    <a:p>
                      <a:pPr marL="457200" lvl="0" indent="-279400" rtl="0">
                        <a:spcBef>
                          <a:spcPts val="0"/>
                        </a:spcBef>
                        <a:spcAft>
                          <a:spcPts val="0"/>
                        </a:spcAft>
                        <a:buSzPts val="800"/>
                        <a:buChar char="●"/>
                      </a:pPr>
                      <a:r>
                        <a:rPr lang="en-GB" sz="1200" dirty="0"/>
                        <a:t>Development &amp; alignment of artefacts including policy group-wide </a:t>
                      </a:r>
                    </a:p>
                    <a:p>
                      <a:pPr marL="457200" lvl="0" indent="-279400" rtl="0">
                        <a:spcBef>
                          <a:spcPts val="0"/>
                        </a:spcBef>
                        <a:spcAft>
                          <a:spcPts val="0"/>
                        </a:spcAft>
                        <a:buSzPts val="800"/>
                        <a:buChar char="●"/>
                      </a:pPr>
                      <a:r>
                        <a:rPr lang="en-GB" sz="1200" dirty="0"/>
                        <a:t>Implement &amp; run policy &amp; standards for Digital</a:t>
                      </a:r>
                      <a:endParaRPr lang="en-GB" sz="1200" dirty="0">
                        <a:latin typeface="Nutmeg Light" panose="00000300000000000000" pitchFamily="50" charset="0"/>
                      </a:endParaRPr>
                    </a:p>
                  </a:txBody>
                  <a:tcPr/>
                </a:tc>
                <a:extLst>
                  <a:ext uri="{0D108BD9-81ED-4DB2-BD59-A6C34878D82A}">
                    <a16:rowId xmlns:a16="http://schemas.microsoft.com/office/drawing/2014/main" val="3681049930"/>
                  </a:ext>
                </a:extLst>
              </a:tr>
              <a:tr h="746466">
                <a:tc vMerge="1">
                  <a:txBody>
                    <a:bodyPr/>
                    <a:lstStyle/>
                    <a:p>
                      <a:endParaRPr lang="en-GB" dirty="0"/>
                    </a:p>
                  </a:txBody>
                  <a:tcPr>
                    <a:solidFill>
                      <a:schemeClr val="bg2"/>
                    </a:solidFill>
                  </a:tcPr>
                </a:tc>
                <a:tc>
                  <a:txBody>
                    <a:bodyPr/>
                    <a:lstStyle/>
                    <a:p>
                      <a:r>
                        <a:rPr lang="en-GB" sz="1200" dirty="0"/>
                        <a:t>Who is responsible </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Define and support implementation of Ownership / stewardship / custodianship</a:t>
                      </a:r>
                    </a:p>
                    <a:p>
                      <a:pPr marL="457200" lvl="0" indent="-279400" rtl="0">
                        <a:spcBef>
                          <a:spcPts val="0"/>
                        </a:spcBef>
                        <a:spcAft>
                          <a:spcPts val="0"/>
                        </a:spcAft>
                        <a:buSzPts val="800"/>
                        <a:buChar char="●"/>
                      </a:pPr>
                      <a:r>
                        <a:rPr lang="en-GB" sz="1200" dirty="0"/>
                        <a:t>Define accountabilities and embed into role profiles &amp; objectives</a:t>
                      </a:r>
                    </a:p>
                    <a:p>
                      <a:pPr marL="457200" lvl="0" indent="-279400" rtl="0">
                        <a:spcBef>
                          <a:spcPts val="0"/>
                        </a:spcBef>
                        <a:spcAft>
                          <a:spcPts val="0"/>
                        </a:spcAft>
                        <a:buSzPts val="800"/>
                        <a:buChar char="●"/>
                      </a:pPr>
                      <a:r>
                        <a:rPr lang="en-GB" sz="1200" dirty="0"/>
                        <a:t>Define and build problem solving &amp; escalation structures</a:t>
                      </a:r>
                      <a:endParaRPr lang="en-GB" sz="1200" dirty="0">
                        <a:latin typeface="Nutmeg Light" panose="00000300000000000000" pitchFamily="50" charset="0"/>
                      </a:endParaRPr>
                    </a:p>
                  </a:txBody>
                  <a:tcPr/>
                </a:tc>
                <a:extLst>
                  <a:ext uri="{0D108BD9-81ED-4DB2-BD59-A6C34878D82A}">
                    <a16:rowId xmlns:a16="http://schemas.microsoft.com/office/drawing/2014/main" val="3227530848"/>
                  </a:ext>
                </a:extLst>
              </a:tr>
              <a:tr h="737347">
                <a:tc vMerge="1">
                  <a:txBody>
                    <a:bodyPr/>
                    <a:lstStyle/>
                    <a:p>
                      <a:endParaRPr lang="en-GB" dirty="0"/>
                    </a:p>
                  </a:txBody>
                  <a:tcPr>
                    <a:solidFill>
                      <a:schemeClr val="bg2"/>
                    </a:solidFill>
                  </a:tcPr>
                </a:tc>
                <a:tc>
                  <a:txBody>
                    <a:bodyPr/>
                    <a:lstStyle/>
                    <a:p>
                      <a:r>
                        <a:rPr lang="en-GB" sz="1200" dirty="0"/>
                        <a:t>When do we do what with the data</a:t>
                      </a:r>
                      <a:endParaRPr lang="en-GB" sz="1200" dirty="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n-GB" sz="1200" dirty="0"/>
                        <a:t>Develop retention policy &amp; build schedule</a:t>
                      </a:r>
                    </a:p>
                    <a:p>
                      <a:pPr marL="457200" lvl="0" indent="-279400" rtl="0">
                        <a:spcBef>
                          <a:spcPts val="0"/>
                        </a:spcBef>
                        <a:spcAft>
                          <a:spcPts val="0"/>
                        </a:spcAft>
                        <a:buSzPts val="800"/>
                        <a:buChar char="●"/>
                      </a:pPr>
                      <a:r>
                        <a:rPr lang="en-GB" sz="1200" dirty="0"/>
                        <a:t>Embed processes to manage data retention and deletion</a:t>
                      </a:r>
                    </a:p>
                    <a:p>
                      <a:pPr marL="457200" lvl="0" indent="-279400" rtl="0">
                        <a:spcBef>
                          <a:spcPts val="0"/>
                        </a:spcBef>
                        <a:spcAft>
                          <a:spcPts val="0"/>
                        </a:spcAft>
                        <a:buSzPts val="800"/>
                        <a:buChar char="●"/>
                      </a:pPr>
                      <a:r>
                        <a:rPr lang="en-GB" sz="1200" dirty="0"/>
                        <a:t>Define requirements for technical capabilities including audit / logs and tags</a:t>
                      </a:r>
                      <a:endParaRPr lang="en-GB" sz="1200" dirty="0">
                        <a:latin typeface="Nutmeg Light" panose="00000300000000000000" pitchFamily="50" charset="0"/>
                      </a:endParaRPr>
                    </a:p>
                  </a:txBody>
                  <a:tcPr/>
                </a:tc>
                <a:extLst>
                  <a:ext uri="{0D108BD9-81ED-4DB2-BD59-A6C34878D82A}">
                    <a16:rowId xmlns:a16="http://schemas.microsoft.com/office/drawing/2014/main" val="907805719"/>
                  </a:ext>
                </a:extLst>
              </a:tr>
            </a:tbl>
          </a:graphicData>
        </a:graphic>
      </p:graphicFrame>
      <p:pic>
        <p:nvPicPr>
          <p:cNvPr id="3" name="Picture 2">
            <a:extLst>
              <a:ext uri="{FF2B5EF4-FFF2-40B4-BE49-F238E27FC236}">
                <a16:creationId xmlns:a16="http://schemas.microsoft.com/office/drawing/2014/main" id="{1C69EA60-F225-DFD1-90FF-4F6ACE78F559}"/>
              </a:ext>
            </a:extLst>
          </p:cNvPr>
          <p:cNvPicPr>
            <a:picLocks noChangeAspect="1"/>
          </p:cNvPicPr>
          <p:nvPr/>
        </p:nvPicPr>
        <p:blipFill>
          <a:blip r:embed="rId3"/>
          <a:stretch>
            <a:fillRect/>
          </a:stretch>
        </p:blipFill>
        <p:spPr>
          <a:xfrm>
            <a:off x="10026993" y="6186873"/>
            <a:ext cx="1530000" cy="612000"/>
          </a:xfrm>
          <a:prstGeom prst="rect">
            <a:avLst/>
          </a:prstGeom>
        </p:spPr>
      </p:pic>
      <p:sp>
        <p:nvSpPr>
          <p:cNvPr id="5" name="TextBox 4">
            <a:extLst>
              <a:ext uri="{FF2B5EF4-FFF2-40B4-BE49-F238E27FC236}">
                <a16:creationId xmlns:a16="http://schemas.microsoft.com/office/drawing/2014/main" id="{010D0FC1-243B-33DA-7FFE-8CE891D69469}"/>
              </a:ext>
            </a:extLst>
          </p:cNvPr>
          <p:cNvSpPr txBox="1"/>
          <p:nvPr/>
        </p:nvSpPr>
        <p:spPr>
          <a:xfrm>
            <a:off x="11721902" y="6347571"/>
            <a:ext cx="385938" cy="307777"/>
          </a:xfrm>
          <a:prstGeom prst="rect">
            <a:avLst/>
          </a:prstGeom>
          <a:noFill/>
        </p:spPr>
        <p:txBody>
          <a:bodyPr wrap="square" rtlCol="0">
            <a:spAutoFit/>
          </a:bodyPr>
          <a:lstStyle/>
          <a:p>
            <a:r>
              <a:rPr lang="en-US" sz="1400" dirty="0"/>
              <a:t>29</a:t>
            </a:r>
          </a:p>
        </p:txBody>
      </p:sp>
    </p:spTree>
    <p:extLst>
      <p:ext uri="{BB962C8B-B14F-4D97-AF65-F5344CB8AC3E}">
        <p14:creationId xmlns:p14="http://schemas.microsoft.com/office/powerpoint/2010/main" val="3064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103-AB70-46F9-82BC-AEBC6B17D2C9}"/>
              </a:ext>
            </a:extLst>
          </p:cNvPr>
          <p:cNvSpPr>
            <a:spLocks noGrp="1"/>
          </p:cNvSpPr>
          <p:nvPr>
            <p:ph type="title"/>
          </p:nvPr>
        </p:nvSpPr>
        <p:spPr/>
        <p:txBody>
          <a:bodyPr/>
          <a:lstStyle/>
          <a:p>
            <a:r>
              <a:rPr lang="en-GB" dirty="0"/>
              <a:t>Roles &amp; Responsibilities</a:t>
            </a:r>
          </a:p>
        </p:txBody>
      </p:sp>
      <p:sp>
        <p:nvSpPr>
          <p:cNvPr id="3" name="Content Placeholder 2">
            <a:extLst>
              <a:ext uri="{FF2B5EF4-FFF2-40B4-BE49-F238E27FC236}">
                <a16:creationId xmlns:a16="http://schemas.microsoft.com/office/drawing/2014/main" id="{971A15C2-9629-4EA9-8D04-D7C5435C3425}"/>
              </a:ext>
            </a:extLst>
          </p:cNvPr>
          <p:cNvSpPr>
            <a:spLocks noGrp="1"/>
          </p:cNvSpPr>
          <p:nvPr>
            <p:ph idx="1"/>
          </p:nvPr>
        </p:nvSpPr>
        <p:spPr>
          <a:xfrm>
            <a:off x="407578" y="1877506"/>
            <a:ext cx="3917988" cy="4667248"/>
          </a:xfrm>
        </p:spPr>
        <p:txBody>
          <a:bodyPr>
            <a:noAutofit/>
          </a:bodyPr>
          <a:lstStyle/>
          <a:p>
            <a:pPr marL="0" lvl="0" indent="0">
              <a:spcBef>
                <a:spcPts val="0"/>
              </a:spcBef>
              <a:spcAft>
                <a:spcPts val="0"/>
              </a:spcAft>
              <a:buClr>
                <a:schemeClr val="dk1"/>
              </a:buClr>
              <a:buSzPts val="1100"/>
              <a:buFont typeface="Arial"/>
              <a:buNone/>
            </a:pPr>
            <a:r>
              <a:rPr lang="en-GB" sz="2400" b="1" dirty="0">
                <a:solidFill>
                  <a:srgbClr val="000000"/>
                </a:solidFill>
                <a:latin typeface="Century Gothic (Body)"/>
                <a:ea typeface="Avenir"/>
                <a:cs typeface="Avenir"/>
                <a:sym typeface="Avenir"/>
              </a:rPr>
              <a:t>As an  </a:t>
            </a:r>
            <a:r>
              <a:rPr lang="en-GB" sz="2400" b="1" u="sng" dirty="0">
                <a:solidFill>
                  <a:srgbClr val="FF0000"/>
                </a:solidFill>
                <a:latin typeface="Century Gothic (Body)"/>
                <a:ea typeface="Avenir"/>
                <a:cs typeface="Avenir"/>
                <a:sym typeface="Avenir"/>
              </a:rPr>
              <a:t>Analyst</a:t>
            </a:r>
            <a:br>
              <a:rPr lang="en-GB" sz="2400" dirty="0">
                <a:solidFill>
                  <a:srgbClr val="000000"/>
                </a:solidFill>
                <a:latin typeface="Century Gothic (Body)"/>
                <a:ea typeface="Avenir"/>
                <a:cs typeface="Avenir"/>
                <a:sym typeface="Avenir"/>
              </a:rPr>
            </a:br>
            <a:endParaRPr lang="en-GB" sz="2400" dirty="0">
              <a:solidFill>
                <a:srgbClr val="000000"/>
              </a:solidFill>
              <a:latin typeface="Century Gothic (Body)"/>
              <a:ea typeface="Avenir"/>
              <a:cs typeface="Avenir"/>
              <a:sym typeface="Avenir"/>
            </a:endParaRPr>
          </a:p>
          <a:p>
            <a:pPr lvl="0">
              <a:spcBef>
                <a:spcPts val="0"/>
              </a:spcBef>
              <a:spcAft>
                <a:spcPts val="0"/>
              </a:spcAft>
              <a:buClr>
                <a:schemeClr val="dk1"/>
              </a:buClr>
              <a:buSzPct val="70000"/>
              <a:buFont typeface="Wingdings" panose="05000000000000000000" pitchFamily="2" charset="2"/>
              <a:buChar char="v"/>
            </a:pPr>
            <a:r>
              <a:rPr lang="en-GB" sz="2400" i="1" u="sng" dirty="0">
                <a:solidFill>
                  <a:srgbClr val="000000"/>
                </a:solidFill>
                <a:latin typeface="Century Gothic (Body)"/>
                <a:ea typeface="Avenir"/>
                <a:cs typeface="Avenir"/>
                <a:sym typeface="Avenir"/>
              </a:rPr>
              <a:t>I must</a:t>
            </a:r>
          </a:p>
          <a:p>
            <a:pPr marL="0" lvl="0" indent="0">
              <a:spcBef>
                <a:spcPts val="0"/>
              </a:spcBef>
              <a:spcAft>
                <a:spcPts val="0"/>
              </a:spcAft>
              <a:buClr>
                <a:schemeClr val="dk1"/>
              </a:buClr>
              <a:buSzPts val="1100"/>
              <a:buFont typeface="Arial"/>
              <a:buNone/>
            </a:pPr>
            <a:r>
              <a:rPr lang="en-GB" sz="2400" i="1" u="sng" dirty="0">
                <a:solidFill>
                  <a:srgbClr val="000000"/>
                </a:solidFill>
                <a:latin typeface="Century Gothic (Body)"/>
                <a:ea typeface="Avenir"/>
                <a:cs typeface="Avenir"/>
                <a:sym typeface="Avenir"/>
              </a:rPr>
              <a:t>understand what personal data is</a:t>
            </a:r>
            <a:br>
              <a:rPr lang="en-GB" sz="2400" dirty="0">
                <a:solidFill>
                  <a:srgbClr val="000000"/>
                </a:solidFill>
                <a:latin typeface="Century Gothic (Body)"/>
                <a:ea typeface="Avenir"/>
                <a:cs typeface="Avenir"/>
                <a:sym typeface="Avenir"/>
              </a:rPr>
            </a:br>
            <a:endParaRPr lang="en-GB" sz="2400" dirty="0">
              <a:solidFill>
                <a:srgbClr val="000000"/>
              </a:solidFill>
              <a:latin typeface="Century Gothic (Body)"/>
              <a:ea typeface="Avenir"/>
              <a:cs typeface="Avenir"/>
              <a:sym typeface="Avenir"/>
            </a:endParaRPr>
          </a:p>
          <a:p>
            <a:pPr marL="0" lvl="0" indent="0">
              <a:spcBef>
                <a:spcPts val="0"/>
              </a:spcBef>
              <a:spcAft>
                <a:spcPts val="0"/>
              </a:spcAft>
              <a:buClr>
                <a:schemeClr val="dk1"/>
              </a:buClr>
              <a:buSzPts val="1100"/>
              <a:buFont typeface="Arial"/>
              <a:buNone/>
            </a:pPr>
            <a:endParaRPr lang="en-GB" sz="2400" dirty="0">
              <a:solidFill>
                <a:srgbClr val="000000"/>
              </a:solidFill>
              <a:latin typeface="Century Gothic (Body)"/>
              <a:ea typeface="Avenir"/>
              <a:cs typeface="Avenir"/>
              <a:sym typeface="Avenir"/>
            </a:endParaRPr>
          </a:p>
          <a:p>
            <a:pPr lvl="0">
              <a:spcBef>
                <a:spcPts val="0"/>
              </a:spcBef>
              <a:spcAft>
                <a:spcPts val="0"/>
              </a:spcAft>
              <a:buClr>
                <a:schemeClr val="dk1"/>
              </a:buClr>
              <a:buSzPct val="70000"/>
              <a:buFont typeface="Wingdings" panose="05000000000000000000" pitchFamily="2" charset="2"/>
              <a:buChar char="ü"/>
            </a:pPr>
            <a:r>
              <a:rPr lang="en-GB" sz="2400" dirty="0">
                <a:solidFill>
                  <a:srgbClr val="000000"/>
                </a:solidFill>
                <a:latin typeface="Century Gothic (Body)"/>
                <a:ea typeface="Avenir"/>
                <a:cs typeface="Avenir"/>
                <a:sym typeface="Avenir"/>
              </a:rPr>
              <a:t>So that</a:t>
            </a:r>
          </a:p>
          <a:p>
            <a:pPr marL="0" lvl="0" indent="0">
              <a:spcBef>
                <a:spcPts val="0"/>
              </a:spcBef>
              <a:buClr>
                <a:schemeClr val="dk1"/>
              </a:buClr>
              <a:buSzPts val="1100"/>
              <a:buNone/>
            </a:pPr>
            <a:r>
              <a:rPr lang="en-GB" sz="2400" dirty="0">
                <a:solidFill>
                  <a:srgbClr val="000000"/>
                </a:solidFill>
                <a:latin typeface="Century Gothic (Body)"/>
                <a:ea typeface="Avenir"/>
                <a:cs typeface="Avenir"/>
                <a:sym typeface="Avenir"/>
              </a:rPr>
              <a:t>I can apply the right working practices and enact associated policy</a:t>
            </a:r>
            <a:endParaRPr lang="en-GB" sz="2400" dirty="0">
              <a:latin typeface="Century Gothic (Body)"/>
            </a:endParaRPr>
          </a:p>
        </p:txBody>
      </p:sp>
      <p:sp>
        <p:nvSpPr>
          <p:cNvPr id="4" name="TextBox 3">
            <a:extLst>
              <a:ext uri="{FF2B5EF4-FFF2-40B4-BE49-F238E27FC236}">
                <a16:creationId xmlns:a16="http://schemas.microsoft.com/office/drawing/2014/main" id="{1CCBBA72-A44A-4FE1-BC9F-7A217546B703}"/>
              </a:ext>
            </a:extLst>
          </p:cNvPr>
          <p:cNvSpPr txBox="1"/>
          <p:nvPr/>
        </p:nvSpPr>
        <p:spPr>
          <a:xfrm>
            <a:off x="4223658" y="1826752"/>
            <a:ext cx="396419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b="1" i="0" u="none" strike="noStrike" kern="1200" cap="none" spc="0" normalizeH="0" baseline="0" noProof="0" dirty="0">
                <a:ln>
                  <a:noFill/>
                </a:ln>
                <a:solidFill>
                  <a:srgbClr val="000000"/>
                </a:solidFill>
                <a:effectLst/>
                <a:uLnTx/>
                <a:uFillTx/>
                <a:latin typeface="Century Gothic (Body)"/>
                <a:ea typeface="Avenir"/>
                <a:cs typeface="Avenir"/>
                <a:sym typeface="Avenir"/>
              </a:rPr>
              <a:t>As a  </a:t>
            </a:r>
            <a:r>
              <a:rPr kumimoji="0" lang="en-GB" sz="2400" b="1" i="0" u="sng" strike="noStrike" kern="1200" cap="none" spc="0" normalizeH="0" baseline="0" noProof="0" dirty="0">
                <a:ln>
                  <a:noFill/>
                </a:ln>
                <a:solidFill>
                  <a:srgbClr val="FF0000"/>
                </a:solidFill>
                <a:effectLst/>
                <a:uLnTx/>
                <a:uFillTx/>
                <a:latin typeface="Century Gothic (Body)"/>
                <a:ea typeface="Avenir"/>
                <a:cs typeface="Avenir"/>
                <a:sym typeface="Avenir"/>
              </a:rPr>
              <a:t>Technology Owner</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v"/>
              <a:tabLst/>
              <a:defRPr/>
            </a:pPr>
            <a:r>
              <a:rPr kumimoji="0" lang="en-GB" sz="2400" i="1" u="sng" strike="noStrike" kern="1200" cap="none" spc="0" normalizeH="0" baseline="0" noProof="0" dirty="0">
                <a:ln>
                  <a:noFill/>
                </a:ln>
                <a:solidFill>
                  <a:srgbClr val="000000"/>
                </a:solidFill>
                <a:effectLst/>
                <a:uLnTx/>
                <a:uFillTx/>
                <a:latin typeface="Century Gothic (Body)"/>
                <a:ea typeface="Avenir"/>
                <a:cs typeface="Avenir"/>
                <a:sym typeface="Avenir"/>
              </a:rPr>
              <a:t>I must</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i="1" u="sng" strike="noStrike" kern="1200" cap="none" spc="0" normalizeH="0" baseline="0" noProof="0" dirty="0">
                <a:ln>
                  <a:noFill/>
                </a:ln>
                <a:solidFill>
                  <a:srgbClr val="000000"/>
                </a:solidFill>
                <a:effectLst/>
                <a:uLnTx/>
                <a:uFillTx/>
                <a:latin typeface="Century Gothic (Body)"/>
                <a:ea typeface="Avenir"/>
                <a:cs typeface="Avenir"/>
                <a:sym typeface="Avenir"/>
              </a:rPr>
              <a:t>be able to find personal information about an individual</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ü"/>
              <a:tabLst/>
              <a:defRPr/>
            </a:pPr>
            <a:r>
              <a:rPr kumimoji="0" lang="en-GB" sz="2400" u="none" strike="noStrike" kern="1200" cap="none" spc="0" normalizeH="0" baseline="0" noProof="0" dirty="0">
                <a:ln>
                  <a:noFill/>
                </a:ln>
                <a:solidFill>
                  <a:srgbClr val="000000"/>
                </a:solidFill>
                <a:effectLst/>
                <a:uLnTx/>
                <a:uFillTx/>
                <a:latin typeface="Century Gothic (Body)"/>
                <a:ea typeface="Avenir"/>
                <a:cs typeface="Avenir"/>
                <a:sym typeface="Avenir"/>
              </a:rPr>
              <a:t>So that</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u="none" strike="noStrike" kern="1200" cap="none" spc="0" normalizeH="0" baseline="0" noProof="0" dirty="0">
                <a:ln>
                  <a:noFill/>
                </a:ln>
                <a:solidFill>
                  <a:srgbClr val="000000"/>
                </a:solidFill>
                <a:effectLst/>
                <a:uLnTx/>
                <a:uFillTx/>
                <a:latin typeface="Century Gothic (Body)"/>
                <a:ea typeface="Avenir"/>
                <a:cs typeface="Avenir"/>
                <a:sym typeface="Avenir"/>
              </a:rPr>
              <a:t>We can answer A Subject Access Request</a:t>
            </a:r>
            <a:endParaRPr kumimoji="0" lang="en-GB" sz="2400" u="none" strike="noStrike" kern="1200" cap="none" spc="0" normalizeH="0" baseline="0" noProof="0" dirty="0">
              <a:ln>
                <a:noFill/>
              </a:ln>
              <a:solidFill>
                <a:prstClr val="black"/>
              </a:solidFill>
              <a:effectLst/>
              <a:uLnTx/>
              <a:uFillTx/>
              <a:latin typeface="Century Gothic (Body)"/>
            </a:endParaRPr>
          </a:p>
        </p:txBody>
      </p:sp>
      <p:sp>
        <p:nvSpPr>
          <p:cNvPr id="5" name="Rectangle 4">
            <a:extLst>
              <a:ext uri="{FF2B5EF4-FFF2-40B4-BE49-F238E27FC236}">
                <a16:creationId xmlns:a16="http://schemas.microsoft.com/office/drawing/2014/main" id="{B75BB8A9-038D-4C85-9A81-AE0F14470341}"/>
              </a:ext>
            </a:extLst>
          </p:cNvPr>
          <p:cNvSpPr/>
          <p:nvPr/>
        </p:nvSpPr>
        <p:spPr>
          <a:xfrm>
            <a:off x="7968344" y="1826752"/>
            <a:ext cx="4035588"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b="1" i="0" u="none" strike="noStrike" kern="1200" cap="none" spc="0" normalizeH="0" baseline="0" noProof="0" dirty="0">
                <a:ln>
                  <a:noFill/>
                </a:ln>
                <a:solidFill>
                  <a:srgbClr val="000000"/>
                </a:solidFill>
                <a:effectLst/>
                <a:uLnTx/>
                <a:uFillTx/>
                <a:latin typeface="Century Gothic (Body)"/>
                <a:ea typeface="Avenir"/>
                <a:cs typeface="Avenir"/>
                <a:sym typeface="Avenir"/>
              </a:rPr>
              <a:t>As a  </a:t>
            </a:r>
            <a:r>
              <a:rPr kumimoji="0" lang="en-GB" sz="2400" b="1" i="0" u="sng" strike="noStrike" kern="1200" cap="none" spc="0" normalizeH="0" baseline="0" noProof="0" dirty="0">
                <a:ln>
                  <a:noFill/>
                </a:ln>
                <a:solidFill>
                  <a:srgbClr val="FF0000"/>
                </a:solidFill>
                <a:effectLst/>
                <a:uLnTx/>
                <a:uFillTx/>
                <a:latin typeface="Century Gothic (Body)"/>
                <a:ea typeface="Avenir"/>
                <a:cs typeface="Avenir"/>
                <a:sym typeface="Avenir"/>
              </a:rPr>
              <a:t>Product Manager </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v"/>
              <a:tabLst/>
              <a:defRPr/>
            </a:pPr>
            <a:r>
              <a:rPr kumimoji="0" lang="en-GB" sz="2400" i="1" u="sng" strike="noStrike" kern="1200" cap="none" spc="0" normalizeH="0" baseline="0" noProof="0" dirty="0">
                <a:ln>
                  <a:noFill/>
                </a:ln>
                <a:solidFill>
                  <a:srgbClr val="000000"/>
                </a:solidFill>
                <a:effectLst/>
                <a:uLnTx/>
                <a:uFillTx/>
                <a:latin typeface="Century Gothic (Body)"/>
                <a:ea typeface="Avenir"/>
                <a:cs typeface="Avenir"/>
                <a:sym typeface="Avenir"/>
              </a:rPr>
              <a:t>I must</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i="1" u="sng" strike="noStrike" kern="1200" cap="none" spc="0" normalizeH="0" baseline="0" noProof="0" dirty="0">
                <a:ln>
                  <a:noFill/>
                </a:ln>
                <a:solidFill>
                  <a:srgbClr val="000000"/>
                </a:solidFill>
                <a:effectLst/>
                <a:uLnTx/>
                <a:uFillTx/>
                <a:latin typeface="Century Gothic (Body)"/>
                <a:ea typeface="Avenir"/>
                <a:cs typeface="Avenir"/>
                <a:sym typeface="Avenir"/>
              </a:rPr>
              <a:t>Understand how and why an individual's data is processed </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ü"/>
              <a:tabLst/>
              <a:defRPr/>
            </a:pPr>
            <a:r>
              <a:rPr kumimoji="0" lang="en-GB" sz="2400" u="none" strike="noStrike" kern="1200" cap="none" spc="0" normalizeH="0" baseline="0" noProof="0" dirty="0">
                <a:ln>
                  <a:noFill/>
                </a:ln>
                <a:solidFill>
                  <a:srgbClr val="000000"/>
                </a:solidFill>
                <a:effectLst/>
                <a:uLnTx/>
                <a:uFillTx/>
                <a:latin typeface="Century Gothic (Body)"/>
                <a:ea typeface="Avenir"/>
                <a:cs typeface="Avenir"/>
                <a:sym typeface="Avenir"/>
              </a:rPr>
              <a:t>So that</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GB" sz="2400" u="none" strike="noStrike" kern="1200" cap="none" spc="0" normalizeH="0" baseline="0" noProof="0" dirty="0">
                <a:ln>
                  <a:noFill/>
                </a:ln>
                <a:solidFill>
                  <a:srgbClr val="000000"/>
                </a:solidFill>
                <a:effectLst/>
                <a:uLnTx/>
                <a:uFillTx/>
                <a:latin typeface="Century Gothic (Body)"/>
                <a:ea typeface="Avenir"/>
                <a:cs typeface="Avenir"/>
                <a:sym typeface="Avenir"/>
              </a:rPr>
              <a:t>We can action a request to restrict processing</a:t>
            </a:r>
            <a:endParaRPr kumimoji="0" lang="en-GB" sz="2400" u="none" strike="noStrike" kern="1200" cap="none" spc="0" normalizeH="0" baseline="0" noProof="0" dirty="0">
              <a:ln>
                <a:noFill/>
              </a:ln>
              <a:solidFill>
                <a:prstClr val="black"/>
              </a:solidFill>
              <a:effectLst/>
              <a:uLnTx/>
              <a:uFillTx/>
              <a:latin typeface="Century Gothic (Body)"/>
            </a:endParaRPr>
          </a:p>
        </p:txBody>
      </p:sp>
      <p:pic>
        <p:nvPicPr>
          <p:cNvPr id="6" name="Picture 5">
            <a:extLst>
              <a:ext uri="{FF2B5EF4-FFF2-40B4-BE49-F238E27FC236}">
                <a16:creationId xmlns:a16="http://schemas.microsoft.com/office/drawing/2014/main" id="{5DFC022C-D4BC-1019-9D9C-23FB96C39E3E}"/>
              </a:ext>
            </a:extLst>
          </p:cNvPr>
          <p:cNvPicPr>
            <a:picLocks noChangeAspect="1"/>
          </p:cNvPicPr>
          <p:nvPr/>
        </p:nvPicPr>
        <p:blipFill>
          <a:blip r:embed="rId3"/>
          <a:stretch>
            <a:fillRect/>
          </a:stretch>
        </p:blipFill>
        <p:spPr>
          <a:xfrm>
            <a:off x="9221138" y="5932754"/>
            <a:ext cx="1530000" cy="612000"/>
          </a:xfrm>
          <a:prstGeom prst="rect">
            <a:avLst/>
          </a:prstGeom>
        </p:spPr>
      </p:pic>
      <p:sp>
        <p:nvSpPr>
          <p:cNvPr id="7" name="TextBox 6">
            <a:extLst>
              <a:ext uri="{FF2B5EF4-FFF2-40B4-BE49-F238E27FC236}">
                <a16:creationId xmlns:a16="http://schemas.microsoft.com/office/drawing/2014/main" id="{BE924871-3F4B-8B6C-21EF-9EF9194BE539}"/>
              </a:ext>
            </a:extLst>
          </p:cNvPr>
          <p:cNvSpPr txBox="1"/>
          <p:nvPr/>
        </p:nvSpPr>
        <p:spPr>
          <a:xfrm>
            <a:off x="11046988" y="6236977"/>
            <a:ext cx="385938" cy="307777"/>
          </a:xfrm>
          <a:prstGeom prst="rect">
            <a:avLst/>
          </a:prstGeom>
          <a:noFill/>
        </p:spPr>
        <p:txBody>
          <a:bodyPr wrap="square" rtlCol="0">
            <a:spAutoFit/>
          </a:bodyPr>
          <a:lstStyle/>
          <a:p>
            <a:r>
              <a:rPr lang="en-US" sz="1400" dirty="0"/>
              <a:t>30</a:t>
            </a:r>
          </a:p>
        </p:txBody>
      </p:sp>
    </p:spTree>
    <p:extLst>
      <p:ext uri="{BB962C8B-B14F-4D97-AF65-F5344CB8AC3E}">
        <p14:creationId xmlns:p14="http://schemas.microsoft.com/office/powerpoint/2010/main" val="3626046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603CC75-D2FB-45FC-9F46-82F73290AEEE}"/>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sz="4400">
                <a:solidFill>
                  <a:schemeClr val="tx1"/>
                </a:solidFill>
                <a:latin typeface="+mj-lt"/>
                <a:ea typeface="+mj-ea"/>
                <a:cs typeface="+mj-cs"/>
              </a:rPr>
              <a:t>8 step communications plan</a:t>
            </a:r>
          </a:p>
        </p:txBody>
      </p:sp>
      <p:sp>
        <p:nvSpPr>
          <p:cNvPr id="5" name="TextBox 4">
            <a:extLst>
              <a:ext uri="{FF2B5EF4-FFF2-40B4-BE49-F238E27FC236}">
                <a16:creationId xmlns:a16="http://schemas.microsoft.com/office/drawing/2014/main" id="{C2DBF057-0599-F0F7-A9CF-5FC4AAE79194}"/>
              </a:ext>
            </a:extLst>
          </p:cNvPr>
          <p:cNvSpPr txBox="1"/>
          <p:nvPr/>
        </p:nvSpPr>
        <p:spPr>
          <a:xfrm>
            <a:off x="11552632" y="5778892"/>
            <a:ext cx="385938" cy="600164"/>
          </a:xfrm>
          <a:prstGeom prst="rect">
            <a:avLst/>
          </a:prstGeom>
          <a:noFill/>
        </p:spPr>
        <p:txBody>
          <a:bodyPr wrap="square" rtlCol="0">
            <a:spAutoFit/>
          </a:bodyPr>
          <a:lstStyle/>
          <a:p>
            <a:pPr>
              <a:spcAft>
                <a:spcPts val="600"/>
              </a:spcAft>
            </a:pPr>
            <a:r>
              <a:rPr lang="en-US" sz="1400" dirty="0"/>
              <a:t>31</a:t>
            </a:r>
          </a:p>
          <a:p>
            <a:pPr>
              <a:spcAft>
                <a:spcPts val="600"/>
              </a:spcAft>
            </a:pPr>
            <a:endParaRPr lang="en-US" sz="1400" dirty="0"/>
          </a:p>
        </p:txBody>
      </p:sp>
      <p:pic>
        <p:nvPicPr>
          <p:cNvPr id="7" name="Picture 6">
            <a:extLst>
              <a:ext uri="{FF2B5EF4-FFF2-40B4-BE49-F238E27FC236}">
                <a16:creationId xmlns:a16="http://schemas.microsoft.com/office/drawing/2014/main" id="{94782654-E696-A122-C04D-BA0D07383A8B}"/>
              </a:ext>
            </a:extLst>
          </p:cNvPr>
          <p:cNvPicPr>
            <a:picLocks noChangeAspect="1"/>
          </p:cNvPicPr>
          <p:nvPr/>
        </p:nvPicPr>
        <p:blipFill rotWithShape="1">
          <a:blip r:embed="rId3"/>
          <a:srcRect l="17977" r="1517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C959E0-17FC-6801-089F-77183D01B129}"/>
              </a:ext>
            </a:extLst>
          </p:cNvPr>
          <p:cNvPicPr>
            <a:picLocks noChangeAspect="1"/>
          </p:cNvPicPr>
          <p:nvPr/>
        </p:nvPicPr>
        <p:blipFill>
          <a:blip r:embed="rId4"/>
          <a:stretch>
            <a:fillRect/>
          </a:stretch>
        </p:blipFill>
        <p:spPr>
          <a:xfrm>
            <a:off x="9059836" y="6176963"/>
            <a:ext cx="1530000" cy="612000"/>
          </a:xfrm>
          <a:prstGeom prst="rect">
            <a:avLst/>
          </a:prstGeom>
        </p:spPr>
      </p:pic>
      <p:graphicFrame>
        <p:nvGraphicFramePr>
          <p:cNvPr id="4" name="Content Placeholder 3">
            <a:extLst>
              <a:ext uri="{FF2B5EF4-FFF2-40B4-BE49-F238E27FC236}">
                <a16:creationId xmlns:a16="http://schemas.microsoft.com/office/drawing/2014/main" id="{92897C3C-06BF-4335-A9BA-E5FB83B26989}"/>
              </a:ext>
            </a:extLst>
          </p:cNvPr>
          <p:cNvGraphicFramePr>
            <a:graphicFrameLocks noGrp="1"/>
          </p:cNvGraphicFramePr>
          <p:nvPr>
            <p:ph idx="1"/>
            <p:extLst>
              <p:ext uri="{D42A27DB-BD31-4B8C-83A1-F6EECF244321}">
                <p14:modId xmlns:p14="http://schemas.microsoft.com/office/powerpoint/2010/main" val="3459963264"/>
              </p:ext>
            </p:extLst>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95883FC0-338E-8281-AE43-E730FF51A81C}"/>
              </a:ext>
            </a:extLst>
          </p:cNvPr>
          <p:cNvSpPr txBox="1"/>
          <p:nvPr/>
        </p:nvSpPr>
        <p:spPr>
          <a:xfrm>
            <a:off x="10753102" y="6379056"/>
            <a:ext cx="546100" cy="323165"/>
          </a:xfrm>
          <a:prstGeom prst="rect">
            <a:avLst/>
          </a:prstGeom>
          <a:noFill/>
        </p:spPr>
        <p:txBody>
          <a:bodyPr wrap="square" rtlCol="0">
            <a:spAutoFit/>
          </a:bodyPr>
          <a:lstStyle/>
          <a:p>
            <a:r>
              <a:rPr lang="en-US" sz="1500" dirty="0">
                <a:solidFill>
                  <a:schemeClr val="bg1">
                    <a:lumMod val="95000"/>
                  </a:schemeClr>
                </a:solidFill>
              </a:rPr>
              <a:t>31</a:t>
            </a:r>
          </a:p>
        </p:txBody>
      </p:sp>
    </p:spTree>
    <p:extLst>
      <p:ext uri="{BB962C8B-B14F-4D97-AF65-F5344CB8AC3E}">
        <p14:creationId xmlns:p14="http://schemas.microsoft.com/office/powerpoint/2010/main" val="388458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838200" y="365127"/>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n-GB" sz="2500" b="1" i="0" u="none" strike="noStrike" cap="none" dirty="0">
                <a:solidFill>
                  <a:srgbClr val="4C4C4D"/>
                </a:solidFill>
                <a:latin typeface="Nutmeg Headline" panose="00000500000000000000" pitchFamily="50" charset="0"/>
                <a:ea typeface="Arial"/>
                <a:cs typeface="Arial"/>
                <a:sym typeface="Arial"/>
              </a:rPr>
              <a:t>Training &amp; Repetition</a:t>
            </a:r>
            <a:endParaRPr dirty="0">
              <a:latin typeface="Nutmeg Headline" panose="00000500000000000000" pitchFamily="50" charset="0"/>
            </a:endParaRPr>
          </a:p>
        </p:txBody>
      </p:sp>
      <p:sp>
        <p:nvSpPr>
          <p:cNvPr id="266" name="Shape 266"/>
          <p:cNvSpPr txBox="1">
            <a:spLocks noGrp="1"/>
          </p:cNvSpPr>
          <p:nvPr>
            <p:ph type="body" idx="1"/>
          </p:nvPr>
        </p:nvSpPr>
        <p:spPr>
          <a:xfrm>
            <a:off x="838200" y="1825625"/>
            <a:ext cx="9307286" cy="35628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buClr>
              <a:buSzPts val="1800"/>
              <a:buFont typeface="Arial"/>
              <a:buChar char="•"/>
            </a:pPr>
            <a:r>
              <a:rPr lang="en-GB" sz="3000" b="0" i="0" u="none" strike="noStrike" cap="none" dirty="0">
                <a:solidFill>
                  <a:srgbClr val="4C4C4D"/>
                </a:solidFill>
                <a:latin typeface="Century Gothic (Body)"/>
                <a:ea typeface="Arial"/>
                <a:cs typeface="Arial"/>
                <a:sym typeface="Arial"/>
              </a:rPr>
              <a:t>Reiterate importance of GDPR</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n-GB" sz="3000" b="0" i="0" u="none" strike="noStrike" cap="none" dirty="0">
                <a:solidFill>
                  <a:srgbClr val="4C4C4D"/>
                </a:solidFill>
                <a:latin typeface="Century Gothic (Body)"/>
                <a:ea typeface="Arial"/>
                <a:cs typeface="Arial"/>
                <a:sym typeface="Arial"/>
              </a:rPr>
              <a:t>Relates to everyone as we all have personal data</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n-GB" sz="3000" b="0" i="0" u="none" strike="noStrike" cap="none" dirty="0">
                <a:solidFill>
                  <a:srgbClr val="4C4C4D"/>
                </a:solidFill>
                <a:latin typeface="Century Gothic (Body)"/>
                <a:ea typeface="Arial"/>
                <a:cs typeface="Arial"/>
                <a:sym typeface="Arial"/>
              </a:rPr>
              <a:t>Guidance needs to be from top down</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n-GB" sz="3000" b="0" i="0" u="none" strike="noStrike" cap="none" dirty="0">
                <a:solidFill>
                  <a:srgbClr val="4C4C4D"/>
                </a:solidFill>
                <a:latin typeface="Century Gothic (Body)"/>
                <a:ea typeface="Arial"/>
                <a:cs typeface="Arial"/>
                <a:sym typeface="Arial"/>
              </a:rPr>
              <a:t>Imperative to involve and empower staff</a:t>
            </a:r>
            <a:endParaRPr sz="3000" dirty="0">
              <a:latin typeface="Century Gothic (Body)"/>
            </a:endParaRPr>
          </a:p>
          <a:p>
            <a:pPr marL="228600" marR="0" lvl="0" indent="-114300" algn="l" rtl="0">
              <a:lnSpc>
                <a:spcPct val="90000"/>
              </a:lnSpc>
              <a:spcBef>
                <a:spcPts val="1000"/>
              </a:spcBef>
              <a:spcAft>
                <a:spcPts val="0"/>
              </a:spcAft>
              <a:buClr>
                <a:srgbClr val="FF585D"/>
              </a:buClr>
              <a:buSzPts val="1800"/>
              <a:buFont typeface="Arial"/>
              <a:buNone/>
            </a:pPr>
            <a:endParaRPr sz="3000" b="0" i="0" u="none" strike="noStrike" cap="none" dirty="0">
              <a:solidFill>
                <a:srgbClr val="4C4C4D"/>
              </a:solidFill>
              <a:latin typeface="Century Gothic (Body)"/>
              <a:ea typeface="Arial"/>
              <a:cs typeface="Arial"/>
              <a:sym typeface="Arial"/>
            </a:endParaRPr>
          </a:p>
        </p:txBody>
      </p:sp>
      <p:pic>
        <p:nvPicPr>
          <p:cNvPr id="2" name="Picture 1">
            <a:extLst>
              <a:ext uri="{FF2B5EF4-FFF2-40B4-BE49-F238E27FC236}">
                <a16:creationId xmlns:a16="http://schemas.microsoft.com/office/drawing/2014/main" id="{81D8D8A9-B2CF-7538-7AAC-48FB7C7238FB}"/>
              </a:ext>
            </a:extLst>
          </p:cNvPr>
          <p:cNvPicPr>
            <a:picLocks noChangeAspect="1"/>
          </p:cNvPicPr>
          <p:nvPr/>
        </p:nvPicPr>
        <p:blipFill>
          <a:blip r:embed="rId3"/>
          <a:stretch>
            <a:fillRect/>
          </a:stretch>
        </p:blipFill>
        <p:spPr>
          <a:xfrm>
            <a:off x="9092493" y="5880873"/>
            <a:ext cx="1530000" cy="612000"/>
          </a:xfrm>
          <a:prstGeom prst="rect">
            <a:avLst/>
          </a:prstGeom>
        </p:spPr>
      </p:pic>
      <p:sp>
        <p:nvSpPr>
          <p:cNvPr id="4" name="TextBox 3">
            <a:extLst>
              <a:ext uri="{FF2B5EF4-FFF2-40B4-BE49-F238E27FC236}">
                <a16:creationId xmlns:a16="http://schemas.microsoft.com/office/drawing/2014/main" id="{EF5D410D-3DFA-A01C-38F5-310246E472C5}"/>
              </a:ext>
            </a:extLst>
          </p:cNvPr>
          <p:cNvSpPr txBox="1"/>
          <p:nvPr/>
        </p:nvSpPr>
        <p:spPr>
          <a:xfrm>
            <a:off x="10796645" y="6082966"/>
            <a:ext cx="546100" cy="323165"/>
          </a:xfrm>
          <a:prstGeom prst="rect">
            <a:avLst/>
          </a:prstGeom>
          <a:noFill/>
        </p:spPr>
        <p:txBody>
          <a:bodyPr wrap="square" rtlCol="0">
            <a:spAutoFit/>
          </a:bodyPr>
          <a:lstStyle/>
          <a:p>
            <a:r>
              <a:rPr lang="en-US" sz="1500" dirty="0"/>
              <a:t>32</a:t>
            </a:r>
          </a:p>
        </p:txBody>
      </p:sp>
    </p:spTree>
    <p:extLst>
      <p:ext uri="{BB962C8B-B14F-4D97-AF65-F5344CB8AC3E}">
        <p14:creationId xmlns:p14="http://schemas.microsoft.com/office/powerpoint/2010/main" val="276411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F9EF-49C1-4762-8F4A-F49D3AECAEB7}"/>
              </a:ext>
            </a:extLst>
          </p:cNvPr>
          <p:cNvSpPr>
            <a:spLocks noGrp="1"/>
          </p:cNvSpPr>
          <p:nvPr>
            <p:ph type="title"/>
          </p:nvPr>
        </p:nvSpPr>
        <p:spPr/>
        <p:txBody>
          <a:bodyPr/>
          <a:lstStyle/>
          <a:p>
            <a:r>
              <a:rPr lang="en-GB" dirty="0"/>
              <a:t>It takes time for people to learn……</a:t>
            </a:r>
          </a:p>
        </p:txBody>
      </p:sp>
      <p:sp>
        <p:nvSpPr>
          <p:cNvPr id="3" name="Content Placeholder 2">
            <a:extLst>
              <a:ext uri="{FF2B5EF4-FFF2-40B4-BE49-F238E27FC236}">
                <a16:creationId xmlns:a16="http://schemas.microsoft.com/office/drawing/2014/main" id="{0E3ECEB9-5DFD-4005-A3FA-5C8551B7AE23}"/>
              </a:ext>
            </a:extLst>
          </p:cNvPr>
          <p:cNvSpPr>
            <a:spLocks noGrp="1"/>
          </p:cNvSpPr>
          <p:nvPr>
            <p:ph idx="1"/>
          </p:nvPr>
        </p:nvSpPr>
        <p:spPr>
          <a:xfrm>
            <a:off x="838201" y="1825625"/>
            <a:ext cx="4556102" cy="4351338"/>
          </a:xfrm>
        </p:spPr>
        <p:txBody>
          <a:bodyPr/>
          <a:lstStyle/>
          <a:p>
            <a:pPr lvl="0">
              <a:spcBef>
                <a:spcPts val="0"/>
              </a:spcBef>
              <a:buClr>
                <a:schemeClr val="tx1"/>
              </a:buClr>
            </a:pPr>
            <a:r>
              <a:rPr lang="en-GB" sz="1800" dirty="0">
                <a:latin typeface="Century Gothic (Body)"/>
                <a:ea typeface="Calibri"/>
                <a:cs typeface="Calibri"/>
                <a:sym typeface="Calibri"/>
              </a:rPr>
              <a:t>Quantitatively measure your current cultural values. </a:t>
            </a:r>
          </a:p>
          <a:p>
            <a:pPr lvl="0">
              <a:spcBef>
                <a:spcPts val="0"/>
              </a:spcBef>
              <a:buClr>
                <a:schemeClr val="tx1"/>
              </a:buClr>
            </a:pPr>
            <a:endParaRPr lang="en-GB" sz="1800" dirty="0">
              <a:latin typeface="Century Gothic (Body)"/>
            </a:endParaRPr>
          </a:p>
          <a:p>
            <a:pPr lvl="0">
              <a:spcBef>
                <a:spcPts val="0"/>
              </a:spcBef>
              <a:buClr>
                <a:schemeClr val="tx1"/>
              </a:buClr>
            </a:pPr>
            <a:r>
              <a:rPr lang="en-GB" sz="1800" dirty="0">
                <a:latin typeface="Century Gothic (Body)"/>
                <a:ea typeface="Calibri"/>
                <a:cs typeface="Calibri"/>
                <a:sym typeface="Calibri"/>
              </a:rPr>
              <a:t>Intentionally align culture, strategy, and structure. </a:t>
            </a:r>
          </a:p>
          <a:p>
            <a:pPr lvl="0">
              <a:spcBef>
                <a:spcPts val="0"/>
              </a:spcBef>
              <a:buClr>
                <a:schemeClr val="tx1"/>
              </a:buClr>
            </a:pPr>
            <a:endParaRPr lang="en-GB" sz="1800" dirty="0">
              <a:latin typeface="Century Gothic (Body)"/>
            </a:endParaRPr>
          </a:p>
          <a:p>
            <a:pPr lvl="0">
              <a:spcBef>
                <a:spcPts val="0"/>
              </a:spcBef>
              <a:buClr>
                <a:schemeClr val="tx1"/>
              </a:buClr>
            </a:pPr>
            <a:r>
              <a:rPr lang="en-GB" sz="1800" dirty="0">
                <a:latin typeface="Century Gothic (Body)"/>
                <a:ea typeface="Calibri"/>
                <a:cs typeface="Calibri"/>
                <a:sym typeface="Calibri"/>
              </a:rPr>
              <a:t>Ensure staff and stakeholder participation. </a:t>
            </a:r>
          </a:p>
          <a:p>
            <a:pPr lvl="0">
              <a:spcBef>
                <a:spcPts val="0"/>
              </a:spcBef>
              <a:buClr>
                <a:schemeClr val="tx1"/>
              </a:buClr>
            </a:pPr>
            <a:endParaRPr lang="en-GB" sz="1800" dirty="0">
              <a:latin typeface="Century Gothic (Body)"/>
            </a:endParaRPr>
          </a:p>
          <a:p>
            <a:pPr lvl="0">
              <a:spcBef>
                <a:spcPts val="0"/>
              </a:spcBef>
              <a:buClr>
                <a:schemeClr val="tx1"/>
              </a:buClr>
            </a:pPr>
            <a:r>
              <a:rPr lang="en-GB" sz="1800" dirty="0">
                <a:latin typeface="Century Gothic (Body)"/>
                <a:ea typeface="Calibri"/>
                <a:cs typeface="Calibri"/>
                <a:sym typeface="Calibri"/>
              </a:rPr>
              <a:t>Communicate and demonstrate the change, again and again and again and then … again. </a:t>
            </a:r>
          </a:p>
          <a:p>
            <a:pPr lvl="0">
              <a:spcBef>
                <a:spcPts val="0"/>
              </a:spcBef>
              <a:buClr>
                <a:schemeClr val="tx1"/>
              </a:buClr>
            </a:pPr>
            <a:endParaRPr lang="en-GB" sz="1800" dirty="0">
              <a:latin typeface="Century Gothic (Body)"/>
            </a:endParaRPr>
          </a:p>
          <a:p>
            <a:pPr lvl="0">
              <a:spcBef>
                <a:spcPts val="0"/>
              </a:spcBef>
              <a:buClr>
                <a:schemeClr val="tx1"/>
              </a:buClr>
            </a:pPr>
            <a:r>
              <a:rPr lang="en-GB" sz="1800" dirty="0">
                <a:latin typeface="Century Gothic (Body)"/>
                <a:ea typeface="Calibri"/>
                <a:cs typeface="Calibri"/>
                <a:sym typeface="Calibri"/>
              </a:rPr>
              <a:t>Manage the emotional response — yours and your employees</a:t>
            </a:r>
            <a:r>
              <a:rPr lang="en-GB" sz="1800" dirty="0">
                <a:solidFill>
                  <a:schemeClr val="dk1"/>
                </a:solidFill>
                <a:latin typeface="Century Gothic (Body)"/>
                <a:ea typeface="Calibri"/>
                <a:cs typeface="Calibri"/>
                <a:sym typeface="Calibri"/>
              </a:rPr>
              <a:t>. </a:t>
            </a:r>
            <a:endParaRPr lang="en-GB" sz="1800" dirty="0">
              <a:latin typeface="Century Gothic (Body)"/>
            </a:endParaRPr>
          </a:p>
          <a:p>
            <a:endParaRPr lang="en-GB" dirty="0"/>
          </a:p>
        </p:txBody>
      </p:sp>
      <p:pic>
        <p:nvPicPr>
          <p:cNvPr id="5" name="Picture 4">
            <a:extLst>
              <a:ext uri="{FF2B5EF4-FFF2-40B4-BE49-F238E27FC236}">
                <a16:creationId xmlns:a16="http://schemas.microsoft.com/office/drawing/2014/main" id="{74B4E76C-CB12-40FC-8E11-CA9FEA32F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047" y="1920898"/>
            <a:ext cx="6369993" cy="3837752"/>
          </a:xfrm>
          <a:prstGeom prst="rect">
            <a:avLst/>
          </a:prstGeom>
        </p:spPr>
      </p:pic>
      <p:pic>
        <p:nvPicPr>
          <p:cNvPr id="4" name="Picture 3">
            <a:extLst>
              <a:ext uri="{FF2B5EF4-FFF2-40B4-BE49-F238E27FC236}">
                <a16:creationId xmlns:a16="http://schemas.microsoft.com/office/drawing/2014/main" id="{2CF10981-72A5-EB87-A253-F521F73057C8}"/>
              </a:ext>
            </a:extLst>
          </p:cNvPr>
          <p:cNvPicPr>
            <a:picLocks noChangeAspect="1"/>
          </p:cNvPicPr>
          <p:nvPr/>
        </p:nvPicPr>
        <p:blipFill>
          <a:blip r:embed="rId4"/>
          <a:stretch>
            <a:fillRect/>
          </a:stretch>
        </p:blipFill>
        <p:spPr>
          <a:xfrm>
            <a:off x="9092493" y="5880873"/>
            <a:ext cx="1530000" cy="612000"/>
          </a:xfrm>
          <a:prstGeom prst="rect">
            <a:avLst/>
          </a:prstGeom>
        </p:spPr>
      </p:pic>
      <p:sp>
        <p:nvSpPr>
          <p:cNvPr id="6" name="TextBox 5">
            <a:extLst>
              <a:ext uri="{FF2B5EF4-FFF2-40B4-BE49-F238E27FC236}">
                <a16:creationId xmlns:a16="http://schemas.microsoft.com/office/drawing/2014/main" id="{A24F1F82-9E91-D812-959A-70A7D6159A82}"/>
              </a:ext>
            </a:extLst>
          </p:cNvPr>
          <p:cNvSpPr txBox="1"/>
          <p:nvPr/>
        </p:nvSpPr>
        <p:spPr>
          <a:xfrm>
            <a:off x="10796645" y="6082967"/>
            <a:ext cx="458377" cy="323165"/>
          </a:xfrm>
          <a:prstGeom prst="rect">
            <a:avLst/>
          </a:prstGeom>
          <a:noFill/>
        </p:spPr>
        <p:txBody>
          <a:bodyPr wrap="square" rtlCol="0">
            <a:spAutoFit/>
          </a:bodyPr>
          <a:lstStyle/>
          <a:p>
            <a:r>
              <a:rPr lang="en-US" sz="1500" dirty="0"/>
              <a:t>33</a:t>
            </a:r>
          </a:p>
        </p:txBody>
      </p:sp>
    </p:spTree>
    <p:extLst>
      <p:ext uri="{BB962C8B-B14F-4D97-AF65-F5344CB8AC3E}">
        <p14:creationId xmlns:p14="http://schemas.microsoft.com/office/powerpoint/2010/main" val="52003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B7132-D656-54F4-57DF-CDA2F32C6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684"/>
            <a:ext cx="11552794" cy="2925619"/>
          </a:xfrm>
          <a:prstGeom prst="rect">
            <a:avLst/>
          </a:prstGeom>
        </p:spPr>
      </p:pic>
      <p:pic>
        <p:nvPicPr>
          <p:cNvPr id="4" name="Picture 3">
            <a:extLst>
              <a:ext uri="{FF2B5EF4-FFF2-40B4-BE49-F238E27FC236}">
                <a16:creationId xmlns:a16="http://schemas.microsoft.com/office/drawing/2014/main" id="{16D0A03D-F830-B6AC-F6B3-DA44A6BA3145}"/>
              </a:ext>
            </a:extLst>
          </p:cNvPr>
          <p:cNvPicPr>
            <a:picLocks noChangeAspect="1"/>
          </p:cNvPicPr>
          <p:nvPr/>
        </p:nvPicPr>
        <p:blipFill>
          <a:blip r:embed="rId4"/>
          <a:stretch>
            <a:fillRect/>
          </a:stretch>
        </p:blipFill>
        <p:spPr>
          <a:xfrm>
            <a:off x="358573" y="3214009"/>
            <a:ext cx="11833427" cy="3446122"/>
          </a:xfrm>
          <a:prstGeom prst="rect">
            <a:avLst/>
          </a:prstGeom>
        </p:spPr>
      </p:pic>
      <p:pic>
        <p:nvPicPr>
          <p:cNvPr id="5" name="Picture 4">
            <a:extLst>
              <a:ext uri="{FF2B5EF4-FFF2-40B4-BE49-F238E27FC236}">
                <a16:creationId xmlns:a16="http://schemas.microsoft.com/office/drawing/2014/main" id="{206FC4A0-5DFE-2239-59A8-F40A80A4D53C}"/>
              </a:ext>
            </a:extLst>
          </p:cNvPr>
          <p:cNvPicPr>
            <a:picLocks noChangeAspect="1"/>
          </p:cNvPicPr>
          <p:nvPr/>
        </p:nvPicPr>
        <p:blipFill>
          <a:blip r:embed="rId5"/>
          <a:stretch>
            <a:fillRect/>
          </a:stretch>
        </p:blipFill>
        <p:spPr>
          <a:xfrm>
            <a:off x="8681491" y="6048131"/>
            <a:ext cx="1530000" cy="612000"/>
          </a:xfrm>
          <a:prstGeom prst="rect">
            <a:avLst/>
          </a:prstGeom>
        </p:spPr>
      </p:pic>
      <p:sp>
        <p:nvSpPr>
          <p:cNvPr id="6" name="TextBox 5">
            <a:extLst>
              <a:ext uri="{FF2B5EF4-FFF2-40B4-BE49-F238E27FC236}">
                <a16:creationId xmlns:a16="http://schemas.microsoft.com/office/drawing/2014/main" id="{9BBF51F2-F299-52B5-B469-01E870227312}"/>
              </a:ext>
            </a:extLst>
          </p:cNvPr>
          <p:cNvSpPr txBox="1"/>
          <p:nvPr/>
        </p:nvSpPr>
        <p:spPr>
          <a:xfrm>
            <a:off x="10456233" y="6291955"/>
            <a:ext cx="287967" cy="307777"/>
          </a:xfrm>
          <a:prstGeom prst="rect">
            <a:avLst/>
          </a:prstGeom>
          <a:noFill/>
        </p:spPr>
        <p:txBody>
          <a:bodyPr wrap="square" rtlCol="0">
            <a:spAutoFit/>
          </a:bodyPr>
          <a:lstStyle/>
          <a:p>
            <a:r>
              <a:rPr lang="en-US" sz="1400" dirty="0"/>
              <a:t>2</a:t>
            </a:r>
          </a:p>
        </p:txBody>
      </p:sp>
    </p:spTree>
    <p:extLst>
      <p:ext uri="{BB962C8B-B14F-4D97-AF65-F5344CB8AC3E}">
        <p14:creationId xmlns:p14="http://schemas.microsoft.com/office/powerpoint/2010/main" val="381836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11">
            <a:extLst>
              <a:ext uri="{FF2B5EF4-FFF2-40B4-BE49-F238E27FC236}">
                <a16:creationId xmlns:a16="http://schemas.microsoft.com/office/drawing/2014/main" id="{F312001E-CB6C-C874-DBC5-808C512CFC0E}"/>
              </a:ext>
            </a:extLst>
          </p:cNvPr>
          <p:cNvGraphicFramePr>
            <a:graphicFrameLocks noGrp="1"/>
          </p:cNvGraphicFramePr>
          <p:nvPr>
            <p:extLst>
              <p:ext uri="{D42A27DB-BD31-4B8C-83A1-F6EECF244321}">
                <p14:modId xmlns:p14="http://schemas.microsoft.com/office/powerpoint/2010/main" val="2043120639"/>
              </p:ext>
            </p:extLst>
          </p:nvPr>
        </p:nvGraphicFramePr>
        <p:xfrm>
          <a:off x="278859" y="1251266"/>
          <a:ext cx="11634281" cy="4964608"/>
        </p:xfrm>
        <a:graphic>
          <a:graphicData uri="http://schemas.openxmlformats.org/drawingml/2006/table">
            <a:tbl>
              <a:tblPr firstRow="1" bandRow="1">
                <a:tableStyleId>{93296810-A885-4BE3-A3E7-6D5BEEA58F35}</a:tableStyleId>
              </a:tblPr>
              <a:tblGrid>
                <a:gridCol w="5782618">
                  <a:extLst>
                    <a:ext uri="{9D8B030D-6E8A-4147-A177-3AD203B41FA5}">
                      <a16:colId xmlns:a16="http://schemas.microsoft.com/office/drawing/2014/main" val="2603797082"/>
                    </a:ext>
                  </a:extLst>
                </a:gridCol>
                <a:gridCol w="5851663">
                  <a:extLst>
                    <a:ext uri="{9D8B030D-6E8A-4147-A177-3AD203B41FA5}">
                      <a16:colId xmlns:a16="http://schemas.microsoft.com/office/drawing/2014/main" val="858306692"/>
                    </a:ext>
                  </a:extLst>
                </a:gridCol>
              </a:tblGrid>
              <a:tr h="242748">
                <a:tc>
                  <a:txBody>
                    <a:bodyPr/>
                    <a:lstStyle/>
                    <a:p>
                      <a:pPr>
                        <a:buNone/>
                      </a:pPr>
                      <a:r>
                        <a:rPr lang="en-GB" sz="1200" dirty="0"/>
                        <a:t>Data Protection Act (DPA)</a:t>
                      </a:r>
                      <a:endParaRPr lang="en-GB" sz="1200" dirty="0">
                        <a:latin typeface="Nutmeg Light" panose="00000300000000000000" pitchFamily="50" charset="0"/>
                      </a:endParaRPr>
                    </a:p>
                  </a:txBody>
                  <a:tcPr/>
                </a:tc>
                <a:tc>
                  <a:txBody>
                    <a:bodyPr/>
                    <a:lstStyle/>
                    <a:p>
                      <a:pPr>
                        <a:buNone/>
                      </a:pPr>
                      <a:r>
                        <a:rPr lang="en-GB" sz="1200" dirty="0"/>
                        <a:t>General Data Protection Regulation</a:t>
                      </a:r>
                      <a:endParaRPr lang="en-GB" sz="1200" dirty="0">
                        <a:latin typeface="Nutmeg Light" panose="00000300000000000000" pitchFamily="50" charset="0"/>
                      </a:endParaRPr>
                    </a:p>
                  </a:txBody>
                  <a:tcPr/>
                </a:tc>
                <a:extLst>
                  <a:ext uri="{0D108BD9-81ED-4DB2-BD59-A6C34878D82A}">
                    <a16:rowId xmlns:a16="http://schemas.microsoft.com/office/drawing/2014/main" val="2261059707"/>
                  </a:ext>
                </a:extLst>
              </a:tr>
              <a:tr h="404580">
                <a:tc>
                  <a:txBody>
                    <a:bodyPr/>
                    <a:lstStyle/>
                    <a:p>
                      <a:pPr>
                        <a:buNone/>
                      </a:pPr>
                      <a:r>
                        <a:rPr lang="en-GB" sz="1200" dirty="0"/>
                        <a:t>Applies to the UK</a:t>
                      </a:r>
                      <a:endParaRPr lang="en-GB" sz="1200" dirty="0">
                        <a:latin typeface="Nutmeg Light" panose="00000300000000000000" pitchFamily="50" charset="0"/>
                      </a:endParaRPr>
                    </a:p>
                  </a:txBody>
                  <a:tcPr/>
                </a:tc>
                <a:tc>
                  <a:txBody>
                    <a:bodyPr/>
                    <a:lstStyle/>
                    <a:p>
                      <a:pPr>
                        <a:buNone/>
                      </a:pPr>
                      <a:r>
                        <a:rPr lang="en-GB" sz="1200" dirty="0"/>
                        <a:t>Applies to the whole EU and any global company holding data on EU citizens</a:t>
                      </a:r>
                      <a:endParaRPr lang="en-GB" sz="1200" dirty="0">
                        <a:latin typeface="Nutmeg Light" panose="00000300000000000000" pitchFamily="50" charset="0"/>
                      </a:endParaRPr>
                    </a:p>
                  </a:txBody>
                  <a:tcPr/>
                </a:tc>
                <a:extLst>
                  <a:ext uri="{0D108BD9-81ED-4DB2-BD59-A6C34878D82A}">
                    <a16:rowId xmlns:a16="http://schemas.microsoft.com/office/drawing/2014/main" val="10077804"/>
                  </a:ext>
                </a:extLst>
              </a:tr>
              <a:tr h="404580">
                <a:tc>
                  <a:txBody>
                    <a:bodyPr/>
                    <a:lstStyle/>
                    <a:p>
                      <a:pPr>
                        <a:buNone/>
                      </a:pPr>
                      <a:r>
                        <a:rPr lang="en-GB" sz="1200" dirty="0"/>
                        <a:t>Enforced by the Information Commissioner's Office (ICO)</a:t>
                      </a:r>
                      <a:endParaRPr lang="en-GB" sz="1200" dirty="0">
                        <a:latin typeface="Nutmeg Light" panose="00000300000000000000" pitchFamily="50" charset="0"/>
                      </a:endParaRPr>
                    </a:p>
                  </a:txBody>
                  <a:tcPr/>
                </a:tc>
                <a:tc>
                  <a:txBody>
                    <a:bodyPr/>
                    <a:lstStyle/>
                    <a:p>
                      <a:pPr>
                        <a:buNone/>
                      </a:pPr>
                      <a:r>
                        <a:rPr lang="en-GB" sz="1200" dirty="0"/>
                        <a:t>Compliance will be monitored by a Supervisory Authority in each country</a:t>
                      </a:r>
                      <a:endParaRPr lang="en-GB" sz="1200" dirty="0">
                        <a:latin typeface="Nutmeg Light" panose="00000300000000000000" pitchFamily="50" charset="0"/>
                      </a:endParaRPr>
                    </a:p>
                  </a:txBody>
                  <a:tcPr/>
                </a:tc>
                <a:extLst>
                  <a:ext uri="{0D108BD9-81ED-4DB2-BD59-A6C34878D82A}">
                    <a16:rowId xmlns:a16="http://schemas.microsoft.com/office/drawing/2014/main" val="3570091410"/>
                  </a:ext>
                </a:extLst>
              </a:tr>
              <a:tr h="267722">
                <a:tc>
                  <a:txBody>
                    <a:bodyPr/>
                    <a:lstStyle/>
                    <a:p>
                      <a:pPr>
                        <a:buNone/>
                      </a:pPr>
                      <a:r>
                        <a:rPr lang="en-GB" sz="1200" dirty="0"/>
                        <a:t>No need for any business to have a dedicated DPO</a:t>
                      </a:r>
                      <a:endParaRPr lang="en-GB" sz="1200" dirty="0">
                        <a:latin typeface="Nutmeg Light" panose="00000300000000000000" pitchFamily="50" charset="0"/>
                      </a:endParaRPr>
                    </a:p>
                  </a:txBody>
                  <a:tcPr/>
                </a:tc>
                <a:tc>
                  <a:txBody>
                    <a:bodyPr/>
                    <a:lstStyle/>
                    <a:p>
                      <a:pPr>
                        <a:buNone/>
                      </a:pPr>
                      <a:r>
                        <a:rPr lang="en-GB" sz="1200" dirty="0"/>
                        <a:t>A DPO is mandatory for certain businesses</a:t>
                      </a:r>
                      <a:endParaRPr lang="en-GB" sz="1200" dirty="0">
                        <a:latin typeface="Nutmeg Light" panose="00000300000000000000" pitchFamily="50" charset="0"/>
                      </a:endParaRPr>
                    </a:p>
                  </a:txBody>
                  <a:tcPr/>
                </a:tc>
                <a:extLst>
                  <a:ext uri="{0D108BD9-81ED-4DB2-BD59-A6C34878D82A}">
                    <a16:rowId xmlns:a16="http://schemas.microsoft.com/office/drawing/2014/main" val="2236813719"/>
                  </a:ext>
                </a:extLst>
              </a:tr>
              <a:tr h="404580">
                <a:tc>
                  <a:txBody>
                    <a:bodyPr/>
                    <a:lstStyle/>
                    <a:p>
                      <a:pPr lvl="0">
                        <a:buNone/>
                      </a:pPr>
                      <a:r>
                        <a:rPr lang="en-GB" sz="1200" dirty="0"/>
                        <a:t>Subject access requests are £10 per transaction and need to be within 40 days</a:t>
                      </a:r>
                      <a:endParaRPr lang="en-GB" sz="1200" dirty="0">
                        <a:latin typeface="Nutmeg Light" panose="00000300000000000000" pitchFamily="50" charset="0"/>
                      </a:endParaRPr>
                    </a:p>
                  </a:txBody>
                  <a:tcPr/>
                </a:tc>
                <a:tc>
                  <a:txBody>
                    <a:bodyPr/>
                    <a:lstStyle/>
                    <a:p>
                      <a:pPr lvl="0">
                        <a:buNone/>
                      </a:pPr>
                      <a:r>
                        <a:rPr lang="en-GB" sz="1200" dirty="0"/>
                        <a:t>Free of charge and must be within 30 days</a:t>
                      </a:r>
                      <a:endParaRPr lang="en-GB" sz="1200" dirty="0">
                        <a:latin typeface="Nutmeg Light" panose="00000300000000000000" pitchFamily="50" charset="0"/>
                      </a:endParaRPr>
                    </a:p>
                  </a:txBody>
                  <a:tcPr/>
                </a:tc>
                <a:extLst>
                  <a:ext uri="{0D108BD9-81ED-4DB2-BD59-A6C34878D82A}">
                    <a16:rowId xmlns:a16="http://schemas.microsoft.com/office/drawing/2014/main" val="3376773010"/>
                  </a:ext>
                </a:extLst>
              </a:tr>
              <a:tr h="267722">
                <a:tc>
                  <a:txBody>
                    <a:bodyPr/>
                    <a:lstStyle/>
                    <a:p>
                      <a:pPr lvl="0">
                        <a:buNone/>
                      </a:pPr>
                      <a:r>
                        <a:rPr lang="en-GB" sz="1200" dirty="0"/>
                        <a:t>Breach notifications not mandatory for most organisations</a:t>
                      </a:r>
                      <a:endParaRPr lang="en-GB" sz="1200" dirty="0">
                        <a:latin typeface="Nutmeg Light" panose="00000300000000000000" pitchFamily="50" charset="0"/>
                      </a:endParaRPr>
                    </a:p>
                  </a:txBody>
                  <a:tcPr/>
                </a:tc>
                <a:tc>
                  <a:txBody>
                    <a:bodyPr/>
                    <a:lstStyle/>
                    <a:p>
                      <a:pPr lvl="0">
                        <a:buNone/>
                      </a:pPr>
                      <a:r>
                        <a:rPr lang="en-GB" sz="1200" dirty="0"/>
                        <a:t>Mandatory and must be within 72 hours</a:t>
                      </a:r>
                      <a:endParaRPr lang="en-GB" sz="1200" dirty="0">
                        <a:latin typeface="Nutmeg Light" panose="00000300000000000000" pitchFamily="50" charset="0"/>
                      </a:endParaRPr>
                    </a:p>
                  </a:txBody>
                  <a:tcPr/>
                </a:tc>
                <a:extLst>
                  <a:ext uri="{0D108BD9-81ED-4DB2-BD59-A6C34878D82A}">
                    <a16:rowId xmlns:a16="http://schemas.microsoft.com/office/drawing/2014/main" val="1852817801"/>
                  </a:ext>
                </a:extLst>
              </a:tr>
              <a:tr h="425206">
                <a:tc>
                  <a:txBody>
                    <a:bodyPr/>
                    <a:lstStyle/>
                    <a:p>
                      <a:pPr>
                        <a:buNone/>
                      </a:pPr>
                      <a:r>
                        <a:rPr lang="en-GB" sz="1200" dirty="0"/>
                        <a:t>No requirement for an organisation to remove all data they hold on an individual</a:t>
                      </a:r>
                      <a:endParaRPr lang="en-GB" sz="1200" dirty="0">
                        <a:latin typeface="Nutmeg Light" panose="00000300000000000000" pitchFamily="50" charset="0"/>
                      </a:endParaRPr>
                    </a:p>
                  </a:txBody>
                  <a:tcPr/>
                </a:tc>
                <a:tc>
                  <a:txBody>
                    <a:bodyPr/>
                    <a:lstStyle/>
                    <a:p>
                      <a:pPr>
                        <a:buNone/>
                      </a:pPr>
                      <a:r>
                        <a:rPr lang="en-GB" sz="1200" dirty="0"/>
                        <a:t>Individual will have 'Right to erasures - which include all data including web records with all information being permanently deleted</a:t>
                      </a:r>
                      <a:endParaRPr lang="en-GB" sz="1200" dirty="0">
                        <a:latin typeface="Nutmeg Light" panose="00000300000000000000" pitchFamily="50" charset="0"/>
                      </a:endParaRPr>
                    </a:p>
                  </a:txBody>
                  <a:tcPr/>
                </a:tc>
                <a:extLst>
                  <a:ext uri="{0D108BD9-81ED-4DB2-BD59-A6C34878D82A}">
                    <a16:rowId xmlns:a16="http://schemas.microsoft.com/office/drawing/2014/main" val="420297907"/>
                  </a:ext>
                </a:extLst>
              </a:tr>
              <a:tr h="404580">
                <a:tc>
                  <a:txBody>
                    <a:bodyPr/>
                    <a:lstStyle/>
                    <a:p>
                      <a:pPr>
                        <a:buNone/>
                      </a:pPr>
                      <a:r>
                        <a:rPr lang="en-GB" sz="1200" dirty="0"/>
                        <a:t>Privacy Impact Assessment are not a legal requirement</a:t>
                      </a:r>
                      <a:endParaRPr lang="en-GB" sz="1200" dirty="0">
                        <a:latin typeface="Nutmeg Light" panose="00000300000000000000" pitchFamily="50" charset="0"/>
                      </a:endParaRPr>
                    </a:p>
                  </a:txBody>
                  <a:tcPr/>
                </a:tc>
                <a:tc>
                  <a:txBody>
                    <a:bodyPr/>
                    <a:lstStyle/>
                    <a:p>
                      <a:pPr>
                        <a:buNone/>
                      </a:pPr>
                      <a:r>
                        <a:rPr lang="en-GB" sz="1200" dirty="0"/>
                        <a:t>PIAs will be mandatory and must be carried out when there is a high risk to the freedoms of the individual</a:t>
                      </a:r>
                      <a:endParaRPr lang="en-GB" sz="1200" dirty="0">
                        <a:latin typeface="Nutmeg Light" panose="00000300000000000000" pitchFamily="50" charset="0"/>
                      </a:endParaRPr>
                    </a:p>
                  </a:txBody>
                  <a:tcPr/>
                </a:tc>
                <a:extLst>
                  <a:ext uri="{0D108BD9-81ED-4DB2-BD59-A6C34878D82A}">
                    <a16:rowId xmlns:a16="http://schemas.microsoft.com/office/drawing/2014/main" val="2405601379"/>
                  </a:ext>
                </a:extLst>
              </a:tr>
              <a:tr h="404580">
                <a:tc>
                  <a:txBody>
                    <a:bodyPr/>
                    <a:lstStyle/>
                    <a:p>
                      <a:pPr>
                        <a:buNone/>
                      </a:pPr>
                      <a:r>
                        <a:rPr lang="en-GB" sz="1200" dirty="0"/>
                        <a:t>Data collection does not necessarily require an opt-in under the current Data Protection Act. </a:t>
                      </a:r>
                      <a:endParaRPr lang="en-GB" sz="1200" dirty="0">
                        <a:latin typeface="Nutmeg Light" panose="00000300000000000000" pitchFamily="50" charset="0"/>
                      </a:endParaRPr>
                    </a:p>
                  </a:txBody>
                  <a:tcPr/>
                </a:tc>
                <a:tc>
                  <a:txBody>
                    <a:bodyPr/>
                    <a:lstStyle/>
                    <a:p>
                      <a:pPr>
                        <a:buNone/>
                      </a:pPr>
                      <a:r>
                        <a:rPr lang="en-GB" sz="1200" dirty="0"/>
                        <a:t>Individual must opt-in. There must be clear privacy notices. These notices must be concise and transparent</a:t>
                      </a:r>
                      <a:endParaRPr lang="en-GB" sz="1200" dirty="0">
                        <a:latin typeface="Nutmeg Light" panose="00000300000000000000" pitchFamily="50" charset="0"/>
                      </a:endParaRPr>
                    </a:p>
                  </a:txBody>
                  <a:tcPr/>
                </a:tc>
                <a:extLst>
                  <a:ext uri="{0D108BD9-81ED-4DB2-BD59-A6C34878D82A}">
                    <a16:rowId xmlns:a16="http://schemas.microsoft.com/office/drawing/2014/main" val="3888891129"/>
                  </a:ext>
                </a:extLst>
              </a:tr>
              <a:tr h="314968">
                <a:tc>
                  <a:txBody>
                    <a:bodyPr/>
                    <a:lstStyle/>
                    <a:p>
                      <a:pPr>
                        <a:buNone/>
                      </a:pPr>
                      <a:r>
                        <a:rPr lang="en-GB" sz="1200" dirty="0"/>
                        <a:t>Covered personal data and sensitive data.</a:t>
                      </a:r>
                      <a:endParaRPr lang="en-GB" sz="1200" dirty="0">
                        <a:latin typeface="Nutmeg Light" panose="00000300000000000000" pitchFamily="50" charset="0"/>
                      </a:endParaRPr>
                    </a:p>
                  </a:txBody>
                  <a:tcPr/>
                </a:tc>
                <a:tc>
                  <a:txBody>
                    <a:bodyPr/>
                    <a:lstStyle/>
                    <a:p>
                      <a:pPr>
                        <a:buNone/>
                      </a:pPr>
                      <a:r>
                        <a:rPr lang="en-GB" sz="1200" dirty="0"/>
                        <a:t>Now also includes online identifiers, location data, and generic data. </a:t>
                      </a:r>
                      <a:endParaRPr lang="en-GB" sz="1200" dirty="0">
                        <a:latin typeface="Nutmeg Light" panose="00000300000000000000" pitchFamily="50" charset="0"/>
                      </a:endParaRPr>
                    </a:p>
                  </a:txBody>
                  <a:tcPr/>
                </a:tc>
                <a:extLst>
                  <a:ext uri="{0D108BD9-81ED-4DB2-BD59-A6C34878D82A}">
                    <a16:rowId xmlns:a16="http://schemas.microsoft.com/office/drawing/2014/main" val="3730439944"/>
                  </a:ext>
                </a:extLst>
              </a:tr>
              <a:tr h="404580">
                <a:tc>
                  <a:txBody>
                    <a:bodyPr/>
                    <a:lstStyle/>
                    <a:p>
                      <a:pPr lvl="0">
                        <a:buNone/>
                      </a:pPr>
                      <a:r>
                        <a:rPr lang="en-GB" sz="1200" dirty="0"/>
                        <a:t>Maximum fine £500,000</a:t>
                      </a:r>
                      <a:endParaRPr lang="en-GB" sz="1200" dirty="0">
                        <a:latin typeface="Nutmeg Light" panose="00000300000000000000" pitchFamily="50" charset="0"/>
                      </a:endParaRPr>
                    </a:p>
                  </a:txBody>
                  <a:tcPr/>
                </a:tc>
                <a:tc>
                  <a:txBody>
                    <a:bodyPr/>
                    <a:lstStyle/>
                    <a:p>
                      <a:pPr lvl="0">
                        <a:buNone/>
                      </a:pPr>
                      <a:r>
                        <a:rPr lang="en-GB" sz="1200" dirty="0"/>
                        <a:t>Maximum fine 4% of annual turnover or Euro 20 million (Whichever is greater).</a:t>
                      </a:r>
                      <a:endParaRPr lang="en-GB" sz="1200" dirty="0">
                        <a:latin typeface="Nutmeg Light" panose="00000300000000000000" pitchFamily="50" charset="0"/>
                      </a:endParaRPr>
                    </a:p>
                  </a:txBody>
                  <a:tcPr/>
                </a:tc>
                <a:extLst>
                  <a:ext uri="{0D108BD9-81ED-4DB2-BD59-A6C34878D82A}">
                    <a16:rowId xmlns:a16="http://schemas.microsoft.com/office/drawing/2014/main" val="79179936"/>
                  </a:ext>
                </a:extLst>
              </a:tr>
              <a:tr h="404580">
                <a:tc>
                  <a:txBody>
                    <a:bodyPr/>
                    <a:lstStyle/>
                    <a:p>
                      <a:pPr lvl="0">
                        <a:buNone/>
                      </a:pPr>
                      <a:r>
                        <a:rPr lang="en-GB" sz="1200" dirty="0"/>
                        <a:t>Responsibility rests with the Data Controller</a:t>
                      </a:r>
                      <a:endParaRPr lang="en-GB" sz="1200" dirty="0">
                        <a:latin typeface="Nutmeg Light" panose="00000300000000000000" pitchFamily="50" charset="0"/>
                      </a:endParaRPr>
                    </a:p>
                  </a:txBody>
                  <a:tcPr/>
                </a:tc>
                <a:tc>
                  <a:txBody>
                    <a:bodyPr/>
                    <a:lstStyle/>
                    <a:p>
                      <a:pPr lvl="0">
                        <a:buNone/>
                      </a:pPr>
                      <a:r>
                        <a:rPr lang="en-GB" sz="1200" dirty="0"/>
                        <a:t>Responsibility is with both the controller and processor, with the controller being able to seek damages from the processor</a:t>
                      </a:r>
                      <a:endParaRPr lang="en-GB" sz="1200" dirty="0">
                        <a:latin typeface="Nutmeg Light" panose="00000300000000000000" pitchFamily="50" charset="0"/>
                      </a:endParaRPr>
                    </a:p>
                  </a:txBody>
                  <a:tcPr/>
                </a:tc>
                <a:extLst>
                  <a:ext uri="{0D108BD9-81ED-4DB2-BD59-A6C34878D82A}">
                    <a16:rowId xmlns:a16="http://schemas.microsoft.com/office/drawing/2014/main" val="1918459108"/>
                  </a:ext>
                </a:extLst>
              </a:tr>
              <a:tr h="242748">
                <a:tc>
                  <a:txBody>
                    <a:bodyPr/>
                    <a:lstStyle/>
                    <a:p>
                      <a:pPr lvl="0">
                        <a:buNone/>
                      </a:pPr>
                      <a:r>
                        <a:rPr lang="en-GB" sz="1200" dirty="0"/>
                        <a:t>Parental consent for minors not required</a:t>
                      </a:r>
                      <a:endParaRPr lang="en-GB" sz="1200" dirty="0">
                        <a:latin typeface="Nutmeg Light" panose="00000300000000000000" pitchFamily="50" charset="0"/>
                      </a:endParaRPr>
                    </a:p>
                  </a:txBody>
                  <a:tcPr/>
                </a:tc>
                <a:tc>
                  <a:txBody>
                    <a:bodyPr/>
                    <a:lstStyle/>
                    <a:p>
                      <a:pPr lvl="0">
                        <a:buNone/>
                      </a:pPr>
                      <a:r>
                        <a:rPr lang="en-GB" sz="1200" dirty="0"/>
                        <a:t>Parental consent is now required for minors</a:t>
                      </a:r>
                      <a:endParaRPr lang="en-GB" sz="1200" dirty="0">
                        <a:latin typeface="Nutmeg Light" panose="00000300000000000000" pitchFamily="50" charset="0"/>
                      </a:endParaRPr>
                    </a:p>
                  </a:txBody>
                  <a:tcPr/>
                </a:tc>
                <a:extLst>
                  <a:ext uri="{0D108BD9-81ED-4DB2-BD59-A6C34878D82A}">
                    <a16:rowId xmlns:a16="http://schemas.microsoft.com/office/drawing/2014/main" val="2856668590"/>
                  </a:ext>
                </a:extLst>
              </a:tr>
            </a:tbl>
          </a:graphicData>
        </a:graphic>
      </p:graphicFrame>
      <p:sp>
        <p:nvSpPr>
          <p:cNvPr id="4" name="TextBox 3">
            <a:extLst>
              <a:ext uri="{FF2B5EF4-FFF2-40B4-BE49-F238E27FC236}">
                <a16:creationId xmlns:a16="http://schemas.microsoft.com/office/drawing/2014/main" id="{EA7E79C0-45E7-1FC1-0EC8-AC4839BEFC76}"/>
              </a:ext>
            </a:extLst>
          </p:cNvPr>
          <p:cNvSpPr txBox="1"/>
          <p:nvPr/>
        </p:nvSpPr>
        <p:spPr>
          <a:xfrm>
            <a:off x="446313" y="457460"/>
            <a:ext cx="8882743" cy="477054"/>
          </a:xfrm>
          <a:prstGeom prst="rect">
            <a:avLst/>
          </a:prstGeom>
          <a:noFill/>
        </p:spPr>
        <p:txBody>
          <a:bodyPr wrap="square" rtlCol="0">
            <a:spAutoFit/>
          </a:bodyPr>
          <a:lstStyle/>
          <a:p>
            <a:r>
              <a:rPr lang="en-US" sz="2500" b="1" dirty="0"/>
              <a:t>DPA VS GDPR</a:t>
            </a:r>
          </a:p>
        </p:txBody>
      </p:sp>
      <p:pic>
        <p:nvPicPr>
          <p:cNvPr id="5" name="Picture 4">
            <a:extLst>
              <a:ext uri="{FF2B5EF4-FFF2-40B4-BE49-F238E27FC236}">
                <a16:creationId xmlns:a16="http://schemas.microsoft.com/office/drawing/2014/main" id="{8FD09F6E-5CEE-A6B5-E575-BA2A62F55EC1}"/>
              </a:ext>
            </a:extLst>
          </p:cNvPr>
          <p:cNvPicPr>
            <a:picLocks noChangeAspect="1"/>
          </p:cNvPicPr>
          <p:nvPr/>
        </p:nvPicPr>
        <p:blipFill>
          <a:blip r:embed="rId3"/>
          <a:stretch>
            <a:fillRect/>
          </a:stretch>
        </p:blipFill>
        <p:spPr>
          <a:xfrm>
            <a:off x="9481456" y="6226626"/>
            <a:ext cx="1530000" cy="612000"/>
          </a:xfrm>
          <a:prstGeom prst="rect">
            <a:avLst/>
          </a:prstGeom>
        </p:spPr>
      </p:pic>
      <p:sp>
        <p:nvSpPr>
          <p:cNvPr id="6" name="TextBox 5">
            <a:extLst>
              <a:ext uri="{FF2B5EF4-FFF2-40B4-BE49-F238E27FC236}">
                <a16:creationId xmlns:a16="http://schemas.microsoft.com/office/drawing/2014/main" id="{CF7813AE-DE3A-F4B2-205C-DB5B49CB8C07}"/>
              </a:ext>
            </a:extLst>
          </p:cNvPr>
          <p:cNvSpPr txBox="1"/>
          <p:nvPr/>
        </p:nvSpPr>
        <p:spPr>
          <a:xfrm>
            <a:off x="11103798" y="6338364"/>
            <a:ext cx="287967" cy="307777"/>
          </a:xfrm>
          <a:prstGeom prst="rect">
            <a:avLst/>
          </a:prstGeom>
          <a:noFill/>
        </p:spPr>
        <p:txBody>
          <a:bodyPr wrap="square" rtlCol="0">
            <a:spAutoFit/>
          </a:bodyPr>
          <a:lstStyle/>
          <a:p>
            <a:r>
              <a:rPr lang="en-US" sz="1400" dirty="0"/>
              <a:t>3</a:t>
            </a:r>
          </a:p>
        </p:txBody>
      </p:sp>
    </p:spTree>
    <p:extLst>
      <p:ext uri="{BB962C8B-B14F-4D97-AF65-F5344CB8AC3E}">
        <p14:creationId xmlns:p14="http://schemas.microsoft.com/office/powerpoint/2010/main" val="378561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1C8EC6-FA5D-CE05-7492-2C00AD628306}"/>
              </a:ext>
            </a:extLst>
          </p:cNvPr>
          <p:cNvSpPr txBox="1">
            <a:spLocks/>
          </p:cNvSpPr>
          <p:nvPr/>
        </p:nvSpPr>
        <p:spPr>
          <a:xfrm>
            <a:off x="631371" y="1117702"/>
            <a:ext cx="5464629"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pPr>
            <a:endParaRPr lang="en-GB" sz="2000" dirty="0">
              <a:latin typeface="Nutmeg Light" panose="00000300000000000000" pitchFamily="50" charset="0"/>
            </a:endParaRPr>
          </a:p>
        </p:txBody>
      </p:sp>
      <p:sp>
        <p:nvSpPr>
          <p:cNvPr id="5" name="Oval 4">
            <a:extLst>
              <a:ext uri="{FF2B5EF4-FFF2-40B4-BE49-F238E27FC236}">
                <a16:creationId xmlns:a16="http://schemas.microsoft.com/office/drawing/2014/main" id="{17ADFEF0-259C-833E-9FFE-7CC569A5B903}"/>
              </a:ext>
            </a:extLst>
          </p:cNvPr>
          <p:cNvSpPr/>
          <p:nvPr/>
        </p:nvSpPr>
        <p:spPr>
          <a:xfrm>
            <a:off x="8574038" y="1365057"/>
            <a:ext cx="2385454" cy="2433876"/>
          </a:xfrm>
          <a:prstGeom prst="ellipse">
            <a:avLst/>
          </a:prstGeom>
          <a:solidFill>
            <a:srgbClr val="FF585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0F1AD01-409C-9EC7-1E61-FAE634B9AB83}"/>
              </a:ext>
            </a:extLst>
          </p:cNvPr>
          <p:cNvSpPr/>
          <p:nvPr/>
        </p:nvSpPr>
        <p:spPr>
          <a:xfrm>
            <a:off x="9495934" y="3359842"/>
            <a:ext cx="1753713" cy="1679124"/>
          </a:xfrm>
          <a:prstGeom prst="ellipse">
            <a:avLst/>
          </a:prstGeom>
          <a:solidFill>
            <a:srgbClr val="626F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8D074FB-4B87-EAB7-9F60-15040A00BFF6}"/>
              </a:ext>
            </a:extLst>
          </p:cNvPr>
          <p:cNvSpPr/>
          <p:nvPr/>
        </p:nvSpPr>
        <p:spPr>
          <a:xfrm>
            <a:off x="8904482" y="703431"/>
            <a:ext cx="1724566" cy="1679124"/>
          </a:xfrm>
          <a:prstGeom prst="ellipse">
            <a:avLst/>
          </a:prstGeom>
          <a:solidFill>
            <a:srgbClr val="47D7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BC2BA9F-9965-0FB3-EFD6-854EB73A3209}"/>
              </a:ext>
            </a:extLst>
          </p:cNvPr>
          <p:cNvSpPr/>
          <p:nvPr/>
        </p:nvSpPr>
        <p:spPr>
          <a:xfrm>
            <a:off x="7836429" y="3055067"/>
            <a:ext cx="1753713" cy="1679124"/>
          </a:xfrm>
          <a:prstGeom prst="ellipse">
            <a:avLst/>
          </a:prstGeom>
          <a:solidFill>
            <a:srgbClr val="05C3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DA74FF1-E979-43B6-90F8-E99350794B84}"/>
              </a:ext>
            </a:extLst>
          </p:cNvPr>
          <p:cNvSpPr txBox="1"/>
          <p:nvPr/>
        </p:nvSpPr>
        <p:spPr>
          <a:xfrm>
            <a:off x="8831034" y="2459547"/>
            <a:ext cx="1871461" cy="1077218"/>
          </a:xfrm>
          <a:prstGeom prst="rect">
            <a:avLst/>
          </a:prstGeom>
          <a:noFill/>
        </p:spPr>
        <p:txBody>
          <a:bodyPr wrap="square" rtlCol="0">
            <a:spAutoFit/>
          </a:bodyPr>
          <a:lstStyle/>
          <a:p>
            <a:pPr algn="ctr"/>
            <a:r>
              <a:rPr lang="en-GB" sz="1600" b="1" dirty="0">
                <a:solidFill>
                  <a:schemeClr val="bg1"/>
                </a:solidFill>
                <a:latin typeface="Nutmeg Headline Light" panose="00000300000000000000" pitchFamily="50" charset="0"/>
              </a:rPr>
              <a:t>EU General Data Protection Regulation</a:t>
            </a:r>
          </a:p>
        </p:txBody>
      </p:sp>
      <p:sp>
        <p:nvSpPr>
          <p:cNvPr id="10" name="TextBox 9">
            <a:extLst>
              <a:ext uri="{FF2B5EF4-FFF2-40B4-BE49-F238E27FC236}">
                <a16:creationId xmlns:a16="http://schemas.microsoft.com/office/drawing/2014/main" id="{91535AF8-B69D-AAF0-77F8-9B62A5BE283E}"/>
              </a:ext>
            </a:extLst>
          </p:cNvPr>
          <p:cNvSpPr txBox="1"/>
          <p:nvPr/>
        </p:nvSpPr>
        <p:spPr>
          <a:xfrm>
            <a:off x="8904482" y="1427451"/>
            <a:ext cx="1871461" cy="338554"/>
          </a:xfrm>
          <a:prstGeom prst="rect">
            <a:avLst/>
          </a:prstGeom>
          <a:noFill/>
        </p:spPr>
        <p:txBody>
          <a:bodyPr wrap="square" rtlCol="0">
            <a:spAutoFit/>
          </a:bodyPr>
          <a:lstStyle/>
          <a:p>
            <a:pPr algn="ctr"/>
            <a:r>
              <a:rPr lang="en-GB" sz="1600" b="1" dirty="0">
                <a:solidFill>
                  <a:schemeClr val="bg1"/>
                </a:solidFill>
                <a:latin typeface="Nutmeg Headline Light" panose="00000300000000000000" pitchFamily="50" charset="0"/>
              </a:rPr>
              <a:t>Systems</a:t>
            </a:r>
          </a:p>
        </p:txBody>
      </p:sp>
      <p:sp>
        <p:nvSpPr>
          <p:cNvPr id="11" name="TextBox 10">
            <a:extLst>
              <a:ext uri="{FF2B5EF4-FFF2-40B4-BE49-F238E27FC236}">
                <a16:creationId xmlns:a16="http://schemas.microsoft.com/office/drawing/2014/main" id="{E55A85AB-6B66-BEA5-E3E7-A2DE860A2034}"/>
              </a:ext>
            </a:extLst>
          </p:cNvPr>
          <p:cNvSpPr txBox="1"/>
          <p:nvPr/>
        </p:nvSpPr>
        <p:spPr>
          <a:xfrm>
            <a:off x="9495934" y="4038786"/>
            <a:ext cx="1871461" cy="338554"/>
          </a:xfrm>
          <a:prstGeom prst="rect">
            <a:avLst/>
          </a:prstGeom>
          <a:noFill/>
        </p:spPr>
        <p:txBody>
          <a:bodyPr wrap="square" rtlCol="0">
            <a:spAutoFit/>
          </a:bodyPr>
          <a:lstStyle/>
          <a:p>
            <a:pPr algn="ctr"/>
            <a:r>
              <a:rPr lang="en-GB" sz="1600" b="1" dirty="0">
                <a:solidFill>
                  <a:schemeClr val="bg1"/>
                </a:solidFill>
                <a:latin typeface="Nutmeg Headline Light" panose="00000300000000000000" pitchFamily="50" charset="0"/>
              </a:rPr>
              <a:t>Organisation</a:t>
            </a:r>
          </a:p>
        </p:txBody>
      </p:sp>
      <p:sp>
        <p:nvSpPr>
          <p:cNvPr id="12" name="TextBox 11">
            <a:extLst>
              <a:ext uri="{FF2B5EF4-FFF2-40B4-BE49-F238E27FC236}">
                <a16:creationId xmlns:a16="http://schemas.microsoft.com/office/drawing/2014/main" id="{F310F154-FE7B-2A7E-8663-03FA49C767D6}"/>
              </a:ext>
            </a:extLst>
          </p:cNvPr>
          <p:cNvSpPr txBox="1"/>
          <p:nvPr/>
        </p:nvSpPr>
        <p:spPr>
          <a:xfrm>
            <a:off x="7755505" y="3795329"/>
            <a:ext cx="1871461" cy="338554"/>
          </a:xfrm>
          <a:prstGeom prst="rect">
            <a:avLst/>
          </a:prstGeom>
          <a:noFill/>
        </p:spPr>
        <p:txBody>
          <a:bodyPr wrap="square" rtlCol="0">
            <a:spAutoFit/>
          </a:bodyPr>
          <a:lstStyle/>
          <a:p>
            <a:pPr algn="ctr"/>
            <a:r>
              <a:rPr lang="en-GB" sz="1600" b="1" dirty="0">
                <a:solidFill>
                  <a:schemeClr val="bg1"/>
                </a:solidFill>
                <a:latin typeface="Nutmeg Headline Light" panose="00000300000000000000" pitchFamily="50" charset="0"/>
              </a:rPr>
              <a:t>Processes</a:t>
            </a:r>
          </a:p>
        </p:txBody>
      </p:sp>
      <p:sp>
        <p:nvSpPr>
          <p:cNvPr id="14" name="TextBox 13">
            <a:extLst>
              <a:ext uri="{FF2B5EF4-FFF2-40B4-BE49-F238E27FC236}">
                <a16:creationId xmlns:a16="http://schemas.microsoft.com/office/drawing/2014/main" id="{F523303E-D118-1BC8-0614-4A4AA829D298}"/>
              </a:ext>
            </a:extLst>
          </p:cNvPr>
          <p:cNvSpPr txBox="1"/>
          <p:nvPr/>
        </p:nvSpPr>
        <p:spPr>
          <a:xfrm>
            <a:off x="734524" y="1317212"/>
            <a:ext cx="6096000" cy="3554819"/>
          </a:xfrm>
          <a:prstGeom prst="rect">
            <a:avLst/>
          </a:prstGeom>
          <a:noFill/>
        </p:spPr>
        <p:txBody>
          <a:bodyPr wrap="square">
            <a:spAutoFit/>
          </a:bodyPr>
          <a:lstStyle/>
          <a:p>
            <a:pPr marL="342900" indent="-342900">
              <a:buFont typeface="Arial" panose="020B0604020202020204" pitchFamily="34" charset="0"/>
              <a:buChar char="•"/>
            </a:pPr>
            <a:r>
              <a:rPr lang="en-US" sz="2500" dirty="0"/>
              <a:t>Give control back to citizens and residents over their personal data.</a:t>
            </a: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r>
              <a:rPr lang="en-US" sz="2500" dirty="0"/>
              <a:t>Simplify the regulatory environment by unifying regulations across the EU. </a:t>
            </a: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r>
              <a:rPr lang="en-US" sz="2500" dirty="0"/>
              <a:t>Update the 1995 Data Protection Directive. </a:t>
            </a:r>
          </a:p>
        </p:txBody>
      </p:sp>
      <p:pic>
        <p:nvPicPr>
          <p:cNvPr id="15" name="Picture 14">
            <a:extLst>
              <a:ext uri="{FF2B5EF4-FFF2-40B4-BE49-F238E27FC236}">
                <a16:creationId xmlns:a16="http://schemas.microsoft.com/office/drawing/2014/main" id="{92F955B3-5E08-1550-F370-40B8C6B91E75}"/>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16" name="TextBox 15">
            <a:extLst>
              <a:ext uri="{FF2B5EF4-FFF2-40B4-BE49-F238E27FC236}">
                <a16:creationId xmlns:a16="http://schemas.microsoft.com/office/drawing/2014/main" id="{567D8EA5-1A01-72D7-AD1F-E1F2A492285A}"/>
              </a:ext>
            </a:extLst>
          </p:cNvPr>
          <p:cNvSpPr txBox="1"/>
          <p:nvPr/>
        </p:nvSpPr>
        <p:spPr>
          <a:xfrm>
            <a:off x="10728376" y="6322549"/>
            <a:ext cx="287967" cy="307777"/>
          </a:xfrm>
          <a:prstGeom prst="rect">
            <a:avLst/>
          </a:prstGeom>
          <a:noFill/>
        </p:spPr>
        <p:txBody>
          <a:bodyPr wrap="square" rtlCol="0">
            <a:spAutoFit/>
          </a:bodyPr>
          <a:lstStyle/>
          <a:p>
            <a:r>
              <a:rPr lang="en-US" sz="1400" dirty="0"/>
              <a:t>4</a:t>
            </a:r>
          </a:p>
        </p:txBody>
      </p:sp>
    </p:spTree>
    <p:extLst>
      <p:ext uri="{BB962C8B-B14F-4D97-AF65-F5344CB8AC3E}">
        <p14:creationId xmlns:p14="http://schemas.microsoft.com/office/powerpoint/2010/main" val="288344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4">
            <a:extLst>
              <a:ext uri="{FF2B5EF4-FFF2-40B4-BE49-F238E27FC236}">
                <a16:creationId xmlns:a16="http://schemas.microsoft.com/office/drawing/2014/main" id="{9B2C7399-EEAA-BAFE-9F88-572E2FCF8F39}"/>
              </a:ext>
            </a:extLst>
          </p:cNvPr>
          <p:cNvGraphicFramePr/>
          <p:nvPr>
            <p:extLst>
              <p:ext uri="{D42A27DB-BD31-4B8C-83A1-F6EECF244321}">
                <p14:modId xmlns:p14="http://schemas.microsoft.com/office/powerpoint/2010/main" val="2660529954"/>
              </p:ext>
            </p:extLst>
          </p:nvPr>
        </p:nvGraphicFramePr>
        <p:xfrm>
          <a:off x="479271" y="1002263"/>
          <a:ext cx="6939064" cy="5275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1903CB73-E4E9-405D-A364-C130A5AE0502}"/>
              </a:ext>
            </a:extLst>
          </p:cNvPr>
          <p:cNvSpPr txBox="1">
            <a:spLocks/>
          </p:cNvSpPr>
          <p:nvPr/>
        </p:nvSpPr>
        <p:spPr>
          <a:xfrm>
            <a:off x="6792686" y="1384295"/>
            <a:ext cx="5214258" cy="335099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GB" sz="2000" u="sng" dirty="0">
                <a:latin typeface="Nutmeg Headline" panose="00000500000000000000" pitchFamily="50" charset="0"/>
              </a:rPr>
              <a:t>The GDPR provides the following rights for individuals:</a:t>
            </a:r>
          </a:p>
          <a:p>
            <a:endParaRPr lang="en-US" sz="2000" dirty="0">
              <a:latin typeface="Nutmeg Headline" panose="00000500000000000000" pitchFamily="50" charset="0"/>
            </a:endParaRP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be informed </a:t>
            </a:r>
            <a:endParaRPr lang="en-US" sz="2000" b="1" dirty="0">
              <a:latin typeface="Nutmeg Headline" panose="00000500000000000000" pitchFamily="50" charset="0"/>
            </a:endParaRP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of access</a:t>
            </a:r>
            <a:endParaRPr lang="en-US" sz="2000" b="1" dirty="0">
              <a:latin typeface="Nutmeg Headline" panose="00000500000000000000" pitchFamily="50" charset="0"/>
            </a:endParaRP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rectification </a:t>
            </a: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erase </a:t>
            </a: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restrict processing</a:t>
            </a:r>
            <a:endParaRPr lang="en-US" sz="2000" b="1" dirty="0">
              <a:latin typeface="Nutmeg Headline" panose="00000500000000000000" pitchFamily="50" charset="0"/>
            </a:endParaRP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data portability</a:t>
            </a:r>
            <a:endParaRPr lang="en-US" sz="2000" b="1" dirty="0">
              <a:latin typeface="Nutmeg Headline" panose="00000500000000000000" pitchFamily="50" charset="0"/>
            </a:endParaRPr>
          </a:p>
          <a:p>
            <a:pPr marL="342900" indent="-342900">
              <a:buClr>
                <a:schemeClr val="tx1"/>
              </a:buClr>
              <a:buFont typeface="Arial" panose="020B0604020202020204" pitchFamily="34" charset="0"/>
              <a:buChar char="•"/>
            </a:pPr>
            <a:r>
              <a:rPr lang="en-GB" sz="2000" b="1" dirty="0">
                <a:latin typeface="Nutmeg Headline" panose="00000500000000000000" pitchFamily="50" charset="0"/>
              </a:rPr>
              <a:t>The right to object</a:t>
            </a:r>
            <a:endParaRPr lang="en-US" sz="2000" b="1" dirty="0">
              <a:latin typeface="Nutmeg Headline" panose="00000500000000000000" pitchFamily="50" charset="0"/>
            </a:endParaRPr>
          </a:p>
        </p:txBody>
      </p:sp>
      <p:pic>
        <p:nvPicPr>
          <p:cNvPr id="5" name="Picture 4">
            <a:extLst>
              <a:ext uri="{FF2B5EF4-FFF2-40B4-BE49-F238E27FC236}">
                <a16:creationId xmlns:a16="http://schemas.microsoft.com/office/drawing/2014/main" id="{41965D75-52E3-92E5-F46D-BDCFE34C5422}"/>
              </a:ext>
            </a:extLst>
          </p:cNvPr>
          <p:cNvPicPr>
            <a:picLocks noChangeAspect="1"/>
          </p:cNvPicPr>
          <p:nvPr/>
        </p:nvPicPr>
        <p:blipFill>
          <a:blip r:embed="rId8"/>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8E813BE8-032D-072B-1B7C-02725A87EFBB}"/>
              </a:ext>
            </a:extLst>
          </p:cNvPr>
          <p:cNvSpPr txBox="1"/>
          <p:nvPr/>
        </p:nvSpPr>
        <p:spPr>
          <a:xfrm>
            <a:off x="10728376" y="6322549"/>
            <a:ext cx="287967" cy="307777"/>
          </a:xfrm>
          <a:prstGeom prst="rect">
            <a:avLst/>
          </a:prstGeom>
          <a:noFill/>
        </p:spPr>
        <p:txBody>
          <a:bodyPr wrap="square" rtlCol="0">
            <a:spAutoFit/>
          </a:bodyPr>
          <a:lstStyle/>
          <a:p>
            <a:r>
              <a:rPr lang="en-US" sz="1400" dirty="0"/>
              <a:t>5</a:t>
            </a:r>
          </a:p>
        </p:txBody>
      </p:sp>
    </p:spTree>
    <p:extLst>
      <p:ext uri="{BB962C8B-B14F-4D97-AF65-F5344CB8AC3E}">
        <p14:creationId xmlns:p14="http://schemas.microsoft.com/office/powerpoint/2010/main" val="370720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EDDE396-2F3F-7196-B478-986336CD2216}"/>
              </a:ext>
            </a:extLst>
          </p:cNvPr>
          <p:cNvGraphicFramePr>
            <a:graphicFrameLocks noGrp="1"/>
          </p:cNvGraphicFramePr>
          <p:nvPr>
            <p:extLst>
              <p:ext uri="{D42A27DB-BD31-4B8C-83A1-F6EECF244321}">
                <p14:modId xmlns:p14="http://schemas.microsoft.com/office/powerpoint/2010/main" val="3096103852"/>
              </p:ext>
            </p:extLst>
          </p:nvPr>
        </p:nvGraphicFramePr>
        <p:xfrm>
          <a:off x="185057" y="1302243"/>
          <a:ext cx="11821885" cy="4569305"/>
        </p:xfrm>
        <a:graphic>
          <a:graphicData uri="http://schemas.openxmlformats.org/drawingml/2006/table">
            <a:tbl>
              <a:tblPr firstRow="1" bandRow="1">
                <a:tableStyleId>{21E4AEA4-8DFA-4A89-87EB-49C32662AFE0}</a:tableStyleId>
              </a:tblPr>
              <a:tblGrid>
                <a:gridCol w="2647352">
                  <a:extLst>
                    <a:ext uri="{9D8B030D-6E8A-4147-A177-3AD203B41FA5}">
                      <a16:colId xmlns:a16="http://schemas.microsoft.com/office/drawing/2014/main" val="429948939"/>
                    </a:ext>
                  </a:extLst>
                </a:gridCol>
                <a:gridCol w="9174533">
                  <a:extLst>
                    <a:ext uri="{9D8B030D-6E8A-4147-A177-3AD203B41FA5}">
                      <a16:colId xmlns:a16="http://schemas.microsoft.com/office/drawing/2014/main" val="4206990146"/>
                    </a:ext>
                  </a:extLst>
                </a:gridCol>
              </a:tblGrid>
              <a:tr h="0">
                <a:tc>
                  <a:txBody>
                    <a:bodyPr/>
                    <a:lstStyle/>
                    <a:p>
                      <a:r>
                        <a:rPr lang="en-GB" dirty="0"/>
                        <a:t>Rights</a:t>
                      </a:r>
                    </a:p>
                  </a:txBody>
                  <a:tcPr/>
                </a:tc>
                <a:tc>
                  <a:txBody>
                    <a:bodyPr/>
                    <a:lstStyle/>
                    <a:p>
                      <a:r>
                        <a:rPr lang="en-GB" dirty="0"/>
                        <a:t>Description</a:t>
                      </a:r>
                    </a:p>
                  </a:txBody>
                  <a:tcPr/>
                </a:tc>
                <a:extLst>
                  <a:ext uri="{0D108BD9-81ED-4DB2-BD59-A6C34878D82A}">
                    <a16:rowId xmlns:a16="http://schemas.microsoft.com/office/drawing/2014/main" val="1751535910"/>
                  </a:ext>
                </a:extLst>
              </a:tr>
              <a:tr h="415729">
                <a:tc>
                  <a:txBody>
                    <a:bodyPr/>
                    <a:lstStyle/>
                    <a:p>
                      <a:r>
                        <a:rPr lang="en-GB" sz="1400" dirty="0"/>
                        <a:t>The right to be informed</a:t>
                      </a:r>
                      <a:endParaRPr lang="en-GB" sz="1400" dirty="0">
                        <a:latin typeface="Nutmeg Light" panose="00000300000000000000" pitchFamily="50" charset="0"/>
                      </a:endParaRPr>
                    </a:p>
                  </a:txBody>
                  <a:tcPr/>
                </a:tc>
                <a:tc>
                  <a:txBody>
                    <a:bodyPr/>
                    <a:lstStyle/>
                    <a:p>
                      <a:r>
                        <a:rPr lang="en-GB" sz="1400" dirty="0"/>
                        <a:t>This right encompasses your obligated to provide ‘fair processing information’, typically through a privacy notice.</a:t>
                      </a:r>
                      <a:endParaRPr lang="en-GB" sz="1400" dirty="0">
                        <a:latin typeface="Nutmeg Light" panose="00000300000000000000" pitchFamily="50" charset="0"/>
                      </a:endParaRPr>
                    </a:p>
                  </a:txBody>
                  <a:tcPr/>
                </a:tc>
                <a:extLst>
                  <a:ext uri="{0D108BD9-81ED-4DB2-BD59-A6C34878D82A}">
                    <a16:rowId xmlns:a16="http://schemas.microsoft.com/office/drawing/2014/main" val="2809851322"/>
                  </a:ext>
                </a:extLst>
              </a:tr>
              <a:tr h="415729">
                <a:tc>
                  <a:txBody>
                    <a:bodyPr/>
                    <a:lstStyle/>
                    <a:p>
                      <a:r>
                        <a:rPr lang="en-GB" sz="1400" dirty="0"/>
                        <a:t>The right of access</a:t>
                      </a:r>
                      <a:endParaRPr lang="en-GB" sz="1400" dirty="0">
                        <a:latin typeface="Nutmeg Light" panose="00000300000000000000" pitchFamily="50" charset="0"/>
                      </a:endParaRPr>
                    </a:p>
                  </a:txBody>
                  <a:tcPr/>
                </a:tc>
                <a:tc>
                  <a:txBody>
                    <a:bodyPr/>
                    <a:lstStyle/>
                    <a:p>
                      <a:r>
                        <a:rPr lang="en-GB" sz="1400" dirty="0"/>
                        <a:t>This right allows individuals to be aware of and verify the lawfulness of the processing. </a:t>
                      </a:r>
                      <a:endParaRPr lang="en-GB" sz="1400" dirty="0">
                        <a:latin typeface="Nutmeg Light" panose="00000300000000000000" pitchFamily="50" charset="0"/>
                      </a:endParaRPr>
                    </a:p>
                  </a:txBody>
                  <a:tcPr/>
                </a:tc>
                <a:extLst>
                  <a:ext uri="{0D108BD9-81ED-4DB2-BD59-A6C34878D82A}">
                    <a16:rowId xmlns:a16="http://schemas.microsoft.com/office/drawing/2014/main" val="2734255661"/>
                  </a:ext>
                </a:extLst>
              </a:tr>
              <a:tr h="415729">
                <a:tc>
                  <a:txBody>
                    <a:bodyPr/>
                    <a:lstStyle/>
                    <a:p>
                      <a:r>
                        <a:rPr lang="en-GB" sz="1400" dirty="0"/>
                        <a:t>The right to rectification</a:t>
                      </a:r>
                      <a:endParaRPr lang="en-GB" sz="1400" dirty="0">
                        <a:latin typeface="Nutmeg Light" panose="00000300000000000000" pitchFamily="50" charset="0"/>
                      </a:endParaRPr>
                    </a:p>
                  </a:txBody>
                  <a:tcPr/>
                </a:tc>
                <a:tc>
                  <a:txBody>
                    <a:bodyPr/>
                    <a:lstStyle/>
                    <a:p>
                      <a:r>
                        <a:rPr lang="en-GB" sz="1400" dirty="0"/>
                        <a:t>Individuals have the right to change their personal data if it is inaccurate or incomplete.</a:t>
                      </a:r>
                      <a:endParaRPr lang="en-GB" sz="1400" dirty="0">
                        <a:latin typeface="Nutmeg Light" panose="00000300000000000000" pitchFamily="50" charset="0"/>
                      </a:endParaRPr>
                    </a:p>
                  </a:txBody>
                  <a:tcPr/>
                </a:tc>
                <a:extLst>
                  <a:ext uri="{0D108BD9-81ED-4DB2-BD59-A6C34878D82A}">
                    <a16:rowId xmlns:a16="http://schemas.microsoft.com/office/drawing/2014/main" val="152377986"/>
                  </a:ext>
                </a:extLst>
              </a:tr>
              <a:tr h="590773">
                <a:tc>
                  <a:txBody>
                    <a:bodyPr/>
                    <a:lstStyle/>
                    <a:p>
                      <a:r>
                        <a:rPr lang="en-GB" sz="1400" dirty="0"/>
                        <a:t>The right to be erased</a:t>
                      </a:r>
                      <a:endParaRPr lang="en-GB" sz="1400" dirty="0">
                        <a:latin typeface="Nutmeg Light" panose="00000300000000000000" pitchFamily="50" charset="0"/>
                      </a:endParaRPr>
                    </a:p>
                  </a:txBody>
                  <a:tcPr/>
                </a:tc>
                <a:tc>
                  <a:txBody>
                    <a:bodyPr/>
                    <a:lstStyle/>
                    <a:p>
                      <a:r>
                        <a:rPr lang="en-GB" sz="1400" dirty="0"/>
                        <a:t>This right enables an individual to request the deletion or removal of personal data where there is no compelling reason for its continued processing. </a:t>
                      </a:r>
                      <a:endParaRPr lang="en-GB" sz="1400" dirty="0">
                        <a:latin typeface="Nutmeg Light" panose="00000300000000000000" pitchFamily="50" charset="0"/>
                      </a:endParaRPr>
                    </a:p>
                  </a:txBody>
                  <a:tcPr/>
                </a:tc>
                <a:extLst>
                  <a:ext uri="{0D108BD9-81ED-4DB2-BD59-A6C34878D82A}">
                    <a16:rowId xmlns:a16="http://schemas.microsoft.com/office/drawing/2014/main" val="1398898794"/>
                  </a:ext>
                </a:extLst>
              </a:tr>
              <a:tr h="765817">
                <a:tc>
                  <a:txBody>
                    <a:bodyPr/>
                    <a:lstStyle/>
                    <a:p>
                      <a:r>
                        <a:rPr lang="en-GB" sz="1400" dirty="0"/>
                        <a:t>The right to restrict processing</a:t>
                      </a:r>
                      <a:endParaRPr lang="en-GB" sz="1400" dirty="0">
                        <a:latin typeface="Nutmeg Light" panose="00000300000000000000" pitchFamily="50" charset="0"/>
                      </a:endParaRPr>
                    </a:p>
                  </a:txBody>
                  <a:tcPr/>
                </a:tc>
                <a:tc>
                  <a:txBody>
                    <a:bodyPr/>
                    <a:lstStyle/>
                    <a:p>
                      <a:r>
                        <a:rPr lang="en-GB" sz="1400" b="0" kern="1200" dirty="0">
                          <a:solidFill>
                            <a:schemeClr val="dk1"/>
                          </a:solidFill>
                          <a:effectLst/>
                        </a:rPr>
                        <a:t>This right enables individuals to have a right to ‘block’ or suppress processing of personal data. When processing is restricted, you are permitted to store the personal data, but not further process it. You can retain just enough information about the individual to ensure that the restriction is respected in future.​</a:t>
                      </a:r>
                      <a:endParaRPr lang="en-GB" sz="1400" dirty="0">
                        <a:latin typeface="Nutmeg Light" panose="00000300000000000000" pitchFamily="50" charset="0"/>
                      </a:endParaRPr>
                    </a:p>
                  </a:txBody>
                  <a:tcPr/>
                </a:tc>
                <a:extLst>
                  <a:ext uri="{0D108BD9-81ED-4DB2-BD59-A6C34878D82A}">
                    <a16:rowId xmlns:a16="http://schemas.microsoft.com/office/drawing/2014/main" val="1834407834"/>
                  </a:ext>
                </a:extLst>
              </a:tr>
              <a:tr h="765817">
                <a:tc>
                  <a:txBody>
                    <a:bodyPr/>
                    <a:lstStyle/>
                    <a:p>
                      <a:r>
                        <a:rPr lang="en-GB" sz="1400" dirty="0"/>
                        <a:t>The right to data portability</a:t>
                      </a:r>
                      <a:endParaRPr lang="en-GB" sz="1400" dirty="0">
                        <a:latin typeface="Nutmeg Light" panose="00000300000000000000" pitchFamily="50" charset="0"/>
                      </a:endParaRPr>
                    </a:p>
                  </a:txBody>
                  <a:tcPr/>
                </a:tc>
                <a:tc>
                  <a:txBody>
                    <a:bodyPr/>
                    <a:lstStyle/>
                    <a:p>
                      <a:r>
                        <a:rPr lang="en-GB" sz="1400" b="0" kern="1200" dirty="0">
                          <a:solidFill>
                            <a:schemeClr val="dk1"/>
                          </a:solidFill>
                          <a:effectLst/>
                        </a:rPr>
                        <a:t>This right allows individuals to obtain and reuse their personal data for their own purposes across different services. It allows them to move, copy or transfer personal data easily from one IT environment to another in a safe and secure way, without hindrance to usability. </a:t>
                      </a:r>
                      <a:endParaRPr lang="en-GB" sz="1400" dirty="0">
                        <a:latin typeface="Nutmeg Light" panose="00000300000000000000" pitchFamily="50" charset="0"/>
                      </a:endParaRPr>
                    </a:p>
                  </a:txBody>
                  <a:tcPr/>
                </a:tc>
                <a:extLst>
                  <a:ext uri="{0D108BD9-81ED-4DB2-BD59-A6C34878D82A}">
                    <a16:rowId xmlns:a16="http://schemas.microsoft.com/office/drawing/2014/main" val="3410927693"/>
                  </a:ext>
                </a:extLst>
              </a:tr>
              <a:tr h="0">
                <a:tc>
                  <a:txBody>
                    <a:bodyPr/>
                    <a:lstStyle/>
                    <a:p>
                      <a:r>
                        <a:rPr lang="en-GB" sz="1400" dirty="0"/>
                        <a:t>Rights related to automated decision making</a:t>
                      </a:r>
                      <a:endParaRPr lang="en-GB" sz="1400" dirty="0">
                        <a:latin typeface="Nutmeg Light" panose="00000300000000000000" pitchFamily="50" charset="0"/>
                      </a:endParaRPr>
                    </a:p>
                  </a:txBody>
                  <a:tcPr/>
                </a:tc>
                <a:tc>
                  <a:txBody>
                    <a:bodyPr/>
                    <a:lstStyle/>
                    <a:p>
                      <a:r>
                        <a:rPr lang="en-GB" sz="1400" b="0" kern="1200" dirty="0">
                          <a:solidFill>
                            <a:schemeClr val="dk1"/>
                          </a:solidFill>
                          <a:effectLst/>
                        </a:rPr>
                        <a:t>This right gives allows individuals to object to processing based on legitimate interests or the performance of a task in the public interest/exercise of official authority (including profiling); direct marketing (including profiling).​</a:t>
                      </a:r>
                      <a:endParaRPr lang="en-GB" sz="1400" dirty="0">
                        <a:latin typeface="Nutmeg Light" panose="00000300000000000000" pitchFamily="50" charset="0"/>
                      </a:endParaRPr>
                    </a:p>
                  </a:txBody>
                  <a:tcPr/>
                </a:tc>
                <a:extLst>
                  <a:ext uri="{0D108BD9-81ED-4DB2-BD59-A6C34878D82A}">
                    <a16:rowId xmlns:a16="http://schemas.microsoft.com/office/drawing/2014/main" val="486585836"/>
                  </a:ext>
                </a:extLst>
              </a:tr>
            </a:tbl>
          </a:graphicData>
        </a:graphic>
      </p:graphicFrame>
      <p:sp>
        <p:nvSpPr>
          <p:cNvPr id="4" name="TextBox 3">
            <a:extLst>
              <a:ext uri="{FF2B5EF4-FFF2-40B4-BE49-F238E27FC236}">
                <a16:creationId xmlns:a16="http://schemas.microsoft.com/office/drawing/2014/main" id="{AF0E82EF-A18E-F2FE-3F8D-5B5CB879C130}"/>
              </a:ext>
            </a:extLst>
          </p:cNvPr>
          <p:cNvSpPr txBox="1"/>
          <p:nvPr/>
        </p:nvSpPr>
        <p:spPr>
          <a:xfrm>
            <a:off x="5148944" y="359229"/>
            <a:ext cx="2939142" cy="523220"/>
          </a:xfrm>
          <a:prstGeom prst="rect">
            <a:avLst/>
          </a:prstGeom>
          <a:noFill/>
        </p:spPr>
        <p:txBody>
          <a:bodyPr wrap="square" rtlCol="0">
            <a:spAutoFit/>
          </a:bodyPr>
          <a:lstStyle/>
          <a:p>
            <a:r>
              <a:rPr lang="en-US" sz="2800" b="1" dirty="0"/>
              <a:t>RIGHTS</a:t>
            </a:r>
          </a:p>
        </p:txBody>
      </p:sp>
      <p:pic>
        <p:nvPicPr>
          <p:cNvPr id="5" name="Picture 4">
            <a:extLst>
              <a:ext uri="{FF2B5EF4-FFF2-40B4-BE49-F238E27FC236}">
                <a16:creationId xmlns:a16="http://schemas.microsoft.com/office/drawing/2014/main" id="{D6FB9DE4-C7C7-96A7-BA02-4BFA73218F0D}"/>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24F57E7B-F4EA-E682-FD4A-A958C23A6896}"/>
              </a:ext>
            </a:extLst>
          </p:cNvPr>
          <p:cNvSpPr txBox="1"/>
          <p:nvPr/>
        </p:nvSpPr>
        <p:spPr>
          <a:xfrm>
            <a:off x="10728376" y="6322549"/>
            <a:ext cx="287967" cy="307777"/>
          </a:xfrm>
          <a:prstGeom prst="rect">
            <a:avLst/>
          </a:prstGeom>
          <a:noFill/>
        </p:spPr>
        <p:txBody>
          <a:bodyPr wrap="square" rtlCol="0">
            <a:spAutoFit/>
          </a:bodyPr>
          <a:lstStyle/>
          <a:p>
            <a:r>
              <a:rPr lang="en-US" sz="1400" dirty="0"/>
              <a:t>6</a:t>
            </a:r>
          </a:p>
        </p:txBody>
      </p:sp>
    </p:spTree>
    <p:extLst>
      <p:ext uri="{BB962C8B-B14F-4D97-AF65-F5344CB8AC3E}">
        <p14:creationId xmlns:p14="http://schemas.microsoft.com/office/powerpoint/2010/main" val="416122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4">
            <a:extLst>
              <a:ext uri="{FF2B5EF4-FFF2-40B4-BE49-F238E27FC236}">
                <a16:creationId xmlns:a16="http://schemas.microsoft.com/office/drawing/2014/main" id="{703ED5F4-6729-E8C9-ECD2-868728F11554}"/>
              </a:ext>
            </a:extLst>
          </p:cNvPr>
          <p:cNvGraphicFramePr/>
          <p:nvPr>
            <p:extLst>
              <p:ext uri="{D42A27DB-BD31-4B8C-83A1-F6EECF244321}">
                <p14:modId xmlns:p14="http://schemas.microsoft.com/office/powerpoint/2010/main" val="1098618602"/>
              </p:ext>
            </p:extLst>
          </p:nvPr>
        </p:nvGraphicFramePr>
        <p:xfrm>
          <a:off x="498065" y="1013889"/>
          <a:ext cx="10909893" cy="483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18C9E5-B5DD-DD6B-E83F-4F1DB096B672}"/>
              </a:ext>
            </a:extLst>
          </p:cNvPr>
          <p:cNvSpPr txBox="1"/>
          <p:nvPr/>
        </p:nvSpPr>
        <p:spPr>
          <a:xfrm>
            <a:off x="2905011" y="359620"/>
            <a:ext cx="6096000" cy="477054"/>
          </a:xfrm>
          <a:prstGeom prst="rect">
            <a:avLst/>
          </a:prstGeom>
          <a:noFill/>
        </p:spPr>
        <p:txBody>
          <a:bodyPr wrap="square">
            <a:spAutoFit/>
          </a:bodyPr>
          <a:lstStyle/>
          <a:p>
            <a:pPr marL="0" indent="0" algn="ctr">
              <a:buSzPts val="1800"/>
              <a:buNone/>
            </a:pPr>
            <a:r>
              <a:rPr lang="en-GB" sz="2500" b="1" dirty="0">
                <a:latin typeface="Nutmeg Light" panose="00000300000000000000" pitchFamily="50" charset="0"/>
                <a:sym typeface="Arial"/>
              </a:rPr>
              <a:t>Data controller or processor?</a:t>
            </a:r>
          </a:p>
        </p:txBody>
      </p:sp>
      <p:pic>
        <p:nvPicPr>
          <p:cNvPr id="6" name="Picture 5">
            <a:extLst>
              <a:ext uri="{FF2B5EF4-FFF2-40B4-BE49-F238E27FC236}">
                <a16:creationId xmlns:a16="http://schemas.microsoft.com/office/drawing/2014/main" id="{369D513D-5EA4-F664-F1C7-A61EDF458A20}"/>
              </a:ext>
            </a:extLst>
          </p:cNvPr>
          <p:cNvPicPr>
            <a:picLocks noChangeAspect="1"/>
          </p:cNvPicPr>
          <p:nvPr/>
        </p:nvPicPr>
        <p:blipFill>
          <a:blip r:embed="rId8"/>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3BE628FC-8020-91F6-9A9B-B87B0CEC7DD2}"/>
              </a:ext>
            </a:extLst>
          </p:cNvPr>
          <p:cNvSpPr txBox="1"/>
          <p:nvPr/>
        </p:nvSpPr>
        <p:spPr>
          <a:xfrm>
            <a:off x="10728376" y="6322549"/>
            <a:ext cx="287967" cy="307777"/>
          </a:xfrm>
          <a:prstGeom prst="rect">
            <a:avLst/>
          </a:prstGeom>
          <a:noFill/>
        </p:spPr>
        <p:txBody>
          <a:bodyPr wrap="square" rtlCol="0">
            <a:spAutoFit/>
          </a:bodyPr>
          <a:lstStyle/>
          <a:p>
            <a:r>
              <a:rPr lang="en-US" sz="1400" dirty="0"/>
              <a:t>7</a:t>
            </a:r>
          </a:p>
        </p:txBody>
      </p:sp>
    </p:spTree>
    <p:extLst>
      <p:ext uri="{BB962C8B-B14F-4D97-AF65-F5344CB8AC3E}">
        <p14:creationId xmlns:p14="http://schemas.microsoft.com/office/powerpoint/2010/main" val="29767298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5662</Words>
  <Application>Microsoft Office PowerPoint</Application>
  <PresentationFormat>Widescreen</PresentationFormat>
  <Paragraphs>591</Paragraphs>
  <Slides>36</Slides>
  <Notes>35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36</vt:i4>
      </vt:variant>
    </vt:vector>
  </HeadingPairs>
  <TitlesOfParts>
    <vt:vector size="56" baseType="lpstr">
      <vt:lpstr>Arial</vt:lpstr>
      <vt:lpstr>Book Antiqua</vt:lpstr>
      <vt:lpstr>Calibri</vt:lpstr>
      <vt:lpstr>Calibri Light</vt:lpstr>
      <vt:lpstr>Centrury Gothic</vt:lpstr>
      <vt:lpstr>Centrury Gothic (Body)</vt:lpstr>
      <vt:lpstr>Century Gothic</vt:lpstr>
      <vt:lpstr>Century Gothic (Body)</vt:lpstr>
      <vt:lpstr>Courier New</vt:lpstr>
      <vt:lpstr>MACuzHnNg6M_1</vt:lpstr>
      <vt:lpstr>Nutmeg Black</vt:lpstr>
      <vt:lpstr>Nutmeg Headline</vt:lpstr>
      <vt:lpstr>Nutmeg Headline Black</vt:lpstr>
      <vt:lpstr>Nutmeg Headline Book</vt:lpstr>
      <vt:lpstr>Nutmeg Headline Light</vt:lpstr>
      <vt:lpstr>Nutmeg Light</vt:lpstr>
      <vt:lpstr>Times New Roman</vt:lpstr>
      <vt:lpstr>Wingdings</vt:lpstr>
      <vt:lpstr>Custom</vt:lpstr>
      <vt:lpstr>Office Theme</vt:lpstr>
      <vt:lpstr>DATA PROTECTION AND PRIVACY TECHNOLOGIES FOR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Policies and Procedures</vt:lpstr>
      <vt:lpstr>Security Breaches Management</vt:lpstr>
      <vt:lpstr>Example of data breach:</vt:lpstr>
      <vt:lpstr>Data breaches are usually preventable</vt:lpstr>
      <vt:lpstr>Developing your communication plan</vt:lpstr>
      <vt:lpstr>Framing your approach</vt:lpstr>
      <vt:lpstr>Roles &amp; Responsibilities</vt:lpstr>
      <vt:lpstr>8 step communications plan</vt:lpstr>
      <vt:lpstr>Training &amp; Repetition</vt:lpstr>
      <vt:lpstr>It takes time for people to learn……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2024-04-29T18:24:33Z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