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725" r:id="rId4"/>
  </p:sldMasterIdLst>
  <p:notesMasterIdLst>
    <p:notesMasterId r:id="rId34"/>
  </p:notesMasterIdLst>
  <p:handoutMasterIdLst>
    <p:handoutMasterId r:id="rId35"/>
  </p:handoutMasterIdLst>
  <p:sldIdLst>
    <p:sldId id="376" r:id="rId5"/>
    <p:sldId id="433" r:id="rId6"/>
    <p:sldId id="407" r:id="rId7"/>
    <p:sldId id="408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7" r:id="rId17"/>
    <p:sldId id="418" r:id="rId18"/>
    <p:sldId id="429" r:id="rId19"/>
    <p:sldId id="430" r:id="rId20"/>
    <p:sldId id="431" r:id="rId21"/>
    <p:sldId id="432" r:id="rId22"/>
    <p:sldId id="419" r:id="rId23"/>
    <p:sldId id="420" r:id="rId24"/>
    <p:sldId id="421" r:id="rId25"/>
    <p:sldId id="422" r:id="rId26"/>
    <p:sldId id="423" r:id="rId27"/>
    <p:sldId id="424" r:id="rId28"/>
    <p:sldId id="425" r:id="rId29"/>
    <p:sldId id="426" r:id="rId30"/>
    <p:sldId id="427" r:id="rId31"/>
    <p:sldId id="428" r:id="rId32"/>
    <p:sldId id="3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A9B537-B8C2-419A-A21D-28C2A81AF09E}" v="1" dt="2024-04-29T08:49:28.0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26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418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94035B18-B015-9FCD-8684-7961FC6A72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79CB03CF-A5ED-B559-D071-D65B68316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37D6C212-4AA1-0131-7112-1D0E903430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0CC6DF-D78B-4D45-8433-61C6A78140B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83AB1D48-711E-43BF-6853-B1E4ACCA60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36DBFA-FBDF-A06A-54B9-9FB8AA992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DF598831-A89D-0115-C700-A822AC5EB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315AE0-4608-4310-891B-CBBCC65A44EC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10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AF77024D-ECED-5223-CD77-91120AFD39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521D2AA2-9605-3565-F2A2-467D002B5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EAA5F250-7708-80E1-B94E-A14802C2D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C25A865-362E-402D-8CF2-EAA15BBB11EA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11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3A052AC2-92BB-9125-ACCE-C55A4DE619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F5E39E11-5DC1-8E89-A85B-E3207C731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1"/>
            <a:endParaRPr lang="en-US" altLang="en-US" dirty="0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1A0A9FE6-5262-7F52-57BE-E66BF25A14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A05E582-0BF0-4F40-93C6-09A6E4CA2D44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66AC467E-66FA-2654-9402-BC107C66C7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8A0E4A-A785-455F-82CB-C097CEFC966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13</a:t>
            </a:fld>
            <a:endParaRPr kumimoji="0" lang="en-US" altLang="en-US" sz="13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FD93B437-6077-9A8F-F111-3F775874B7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1963" y="719138"/>
            <a:ext cx="6400800" cy="3600450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DCAB6C9B-D83B-993F-F45A-522C681D0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1525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27438D3B-A0F5-3CD7-E2FF-D7A37753E8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7058AF-8A4C-4E7E-BD2B-E0604CBE7AF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18</a:t>
            </a:fld>
            <a:endParaRPr kumimoji="0" lang="en-US" altLang="en-US" sz="13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77217FBA-FB85-B8DC-1907-D0C4AC413D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87DB4F22-4196-1B94-A07C-7A7CD2FF6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DF2AF80B-56D8-76DE-64D7-DE4D7E52C8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18D3197-BB09-4570-87CB-6C3B65699ABD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19</a:t>
            </a:fld>
            <a:endParaRPr kumimoji="0" lang="en-US" altLang="en-US" sz="13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0545B080-2850-1F56-78AE-0183E61947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5EBABE3B-F869-A39B-28FA-CA08F1361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F9D14F04-59BC-83A7-99DB-3838A380DC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E49824-399E-D197-DD71-81E68B049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7E8F2863-B49C-15D9-338E-3668D9A94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B2D51A1-6664-4A71-8157-5F52E4FDDE0C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21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8757E2F9-C063-09C2-099F-0640F42F23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7E2EC33E-B77B-8865-8182-2269EC667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63A6CF08-10D8-CBD6-925A-CEE1D1053A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5F3844-A630-4988-B867-750FBE03D0B5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23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138F4EF6-6B6C-253B-CE03-423979F17A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5DB8810F-2D68-3D79-66A1-24B9C72B63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62A0714D-C392-7AFC-7577-125FC9C9A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8711E-F88B-455A-B30E-75912DC043BD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5CECC1B2-CC9E-E8B0-3832-84874EF2A2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524D5B-2AAE-45E4-83CF-72AE60FF78B4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3</a:t>
            </a:fld>
            <a:endParaRPr kumimoji="0" lang="en-US" altLang="en-US" sz="13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47B7D39E-67FD-DD4B-242C-5C584F1DE7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1963" y="719138"/>
            <a:ext cx="6400800" cy="3600450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6003922-9332-F7C1-874B-7A349060D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1525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AAD5CF6A-6C5D-04F8-AE7A-3F31F5D0B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22394C-28D7-4306-9703-6DDDC7E4D76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4</a:t>
            </a:fld>
            <a:endParaRPr kumimoji="0" lang="en-US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A2CC8B1-4403-383B-8078-5E96D21B8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445D4D7B-34A5-35F5-6DF7-4B7847D33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B8346052-A312-6AF7-EC17-EE07D0F63D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857DB1-EBC9-46E7-9208-5B26A8882029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5</a:t>
            </a:fld>
            <a:endParaRPr kumimoji="0" lang="en-US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49EB48EE-F131-D0BD-742F-445BCE624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F300BCE2-A767-560E-8AB7-AF8397CDBD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9862E380-767D-E3C3-E190-73CEA4213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1146024-E8C4-46B8-93CD-ADE14BDAAF6B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6</a:t>
            </a:fld>
            <a:endParaRPr kumimoji="0" lang="en-US" altLang="en-US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6FD6A3E-EE74-60BD-62C6-E5E9A1B63B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9E511C2D-DE59-2D58-FD5C-F33C48112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•"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CA62469-B2C3-51E7-59E5-9FF6D02EAB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5C1F9B-7688-4C6A-802C-A9542FCC1F56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7</a:t>
            </a:fld>
            <a:endParaRPr kumimoji="0" lang="en-US" altLang="en-US" sz="13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294BBB1B-8352-A94C-E8EC-3CD313316A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19138"/>
            <a:ext cx="6399213" cy="3600450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548561CE-6326-60B7-D2E5-BB56E9CCB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4FA2517A-5AAD-6E57-7F99-A23246ECB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2CD5D359-7446-935A-3788-3FF21865B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E4E4E53C-C863-6DB0-EA8B-B584F48D9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AA53A83-5BB4-4398-A5AE-544DCAC05C7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8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40DD-D260-F4DB-8908-BE9CFCF7D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D035B-56D0-1A06-E2F8-72579136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A223E-9B83-4196-9814-69472054639C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0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6253" y="545699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6253" y="2236282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30144" y="3195376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15C9C-0CD1-AA51-9C5B-D865648AF0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DATA PROTECTION AND PRIVACY TECHNOLOGIES FOR ENERGY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25635"/>
            <a:ext cx="3574875" cy="5782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Presentation by: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0837" y="3373515"/>
            <a:ext cx="5381863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B2A14B1-C6BE-8CFC-F874-5FDEBC2DF260}"/>
              </a:ext>
            </a:extLst>
          </p:cNvPr>
          <p:cNvSpPr txBox="1"/>
          <p:nvPr/>
        </p:nvSpPr>
        <p:spPr>
          <a:xfrm>
            <a:off x="5565058" y="4391366"/>
            <a:ext cx="5665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</a:t>
            </a:r>
            <a:r>
              <a:rPr lang="en-US" b="1">
                <a:solidFill>
                  <a:srgbClr val="FF0000"/>
                </a:solidFill>
              </a:rPr>
              <a:t>SET #6: </a:t>
            </a:r>
            <a:r>
              <a:rPr lang="en-US" sz="1800" b="1" dirty="0"/>
              <a:t>Integrity Protection Models</a:t>
            </a:r>
            <a:endParaRPr lang="en-US" b="1" i="1" dirty="0"/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80FA2723-244E-36DA-A0F4-10423410D1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48135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1EA891F9-CF80-2B57-55C3-EA974C9DF45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Ring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6C2D7-7DEE-30AF-3EAA-2494C293D7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65115" y="2424385"/>
            <a:ext cx="7985362" cy="3081680"/>
          </a:xfrm>
        </p:spPr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en-US" dirty="0"/>
              <a:t>Rules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/>
              <a:t>Any subject can read any object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/>
              <a:t>s can write to o 	</a:t>
            </a:r>
            <a:r>
              <a:rPr lang="en-US" altLang="en-US" dirty="0" err="1"/>
              <a:t>iff</a:t>
            </a:r>
            <a:r>
              <a:rPr lang="en-US" altLang="en-US" dirty="0"/>
              <a:t> 	</a:t>
            </a:r>
            <a:r>
              <a:rPr lang="en-US" altLang="en-US" dirty="0">
                <a:cs typeface="Tahoma" panose="020B0604030504040204" pitchFamily="34" charset="0"/>
              </a:rPr>
              <a:t>i(s) </a:t>
            </a:r>
            <a:r>
              <a:rPr lang="en-US" altLang="en-US" dirty="0">
                <a:cs typeface="Tahoma" panose="020B0604030504040204" pitchFamily="34" charset="0"/>
                <a:sym typeface="Symbol" panose="05050102010706020507" pitchFamily="18" charset="2"/>
              </a:rPr>
              <a:t> </a:t>
            </a:r>
            <a:r>
              <a:rPr lang="en-US" altLang="en-US" dirty="0">
                <a:cs typeface="Tahoma" panose="020B0604030504040204" pitchFamily="34" charset="0"/>
              </a:rPr>
              <a:t> i(o)</a:t>
            </a:r>
          </a:p>
          <a:p>
            <a:pPr marL="533400" indent="-533400">
              <a:lnSpc>
                <a:spcPct val="90000"/>
              </a:lnSpc>
            </a:pPr>
            <a:endParaRPr lang="en-US" altLang="en-US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dirty="0"/>
              <a:t>Integrity levels of subjects and objects are fixed.</a:t>
            </a:r>
          </a:p>
          <a:p>
            <a:pPr marL="533400" indent="-533400">
              <a:lnSpc>
                <a:spcPct val="90000"/>
              </a:lnSpc>
            </a:pPr>
            <a:endParaRPr lang="en-US" altLang="en-US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Intuitions: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subjects are trusted to process low-level inputs correctly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D0914D-0F93-3D5B-B895-E0E797EA1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4577" y="583634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6EC4DE-2A04-FAA3-DF0A-31C988329F3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9D3F6DE2-C760-9FF6-24B5-9230E5D8BA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Five Mandatory Policies in Biba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CF6D8792-6409-B562-FE48-F17164125E51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419394" cy="3051762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n-US" altLang="en-US" sz="2400" dirty="0"/>
              <a:t>Strict integrity policy</a:t>
            </a:r>
          </a:p>
          <a:p>
            <a:pPr eaLnBrk="1" hangingPunct="1"/>
            <a:r>
              <a:rPr lang="en-US" altLang="en-US" sz="2400" dirty="0"/>
              <a:t>Subject low-water mark policy</a:t>
            </a:r>
          </a:p>
          <a:p>
            <a:pPr eaLnBrk="1" hangingPunct="1"/>
            <a:r>
              <a:rPr lang="en-US" altLang="en-US" sz="2400" dirty="0"/>
              <a:t>Object low-water mark policy</a:t>
            </a:r>
          </a:p>
          <a:p>
            <a:pPr eaLnBrk="1" hangingPunct="1"/>
            <a:r>
              <a:rPr lang="en-US" altLang="en-US" sz="2400" dirty="0"/>
              <a:t>Low-water mark Integrity audit policy</a:t>
            </a:r>
          </a:p>
          <a:p>
            <a:pPr eaLnBrk="1" hangingPunct="1"/>
            <a:r>
              <a:rPr lang="en-US" altLang="en-US" sz="2400" dirty="0"/>
              <a:t>Ring policy</a:t>
            </a:r>
          </a:p>
          <a:p>
            <a:pPr eaLnBrk="1" hangingPunct="1"/>
            <a:endParaRPr lang="en-US" altLang="en-US" sz="2400" dirty="0"/>
          </a:p>
          <a:p>
            <a:pPr eaLnBrk="1" hangingPunct="1"/>
            <a:r>
              <a:rPr lang="en-US" altLang="en-US" sz="2400" dirty="0"/>
              <a:t>In practice, one may be using one or more of these policies, possibly applying different policies to different subjects</a:t>
            </a:r>
          </a:p>
          <a:p>
            <a:pPr lvl="1" eaLnBrk="1" hangingPunct="1"/>
            <a:r>
              <a:rPr lang="en-US" altLang="en-US" sz="2000" dirty="0"/>
              <a:t>E.g., subjects for which ring policy is applied are trusted to be able to correctly handle inputs; </a:t>
            </a:r>
          </a:p>
          <a:p>
            <a:pPr lvl="1" eaLnBrk="1" hangingPunct="1"/>
            <a:endParaRPr lang="en-US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A1165D-F88E-5A6B-91FC-4E971FBD8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900" y="58428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E43D46-722B-A3B3-ADB0-2E1A2FD4B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2">
            <a:extLst>
              <a:ext uri="{FF2B5EF4-FFF2-40B4-BE49-F238E27FC236}">
                <a16:creationId xmlns:a16="http://schemas.microsoft.com/office/drawing/2014/main" id="{0A79AF14-BB3D-9CA0-7216-963300EEEA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 Integrity Levels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900908-8082-88FC-61F3-0E248F8C4A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63669" y="2483378"/>
            <a:ext cx="9204563" cy="312100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integrity level of an object may be based on</a:t>
            </a:r>
          </a:p>
          <a:p>
            <a:pPr lvl="1"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altLang="en-US" dirty="0">
                <a:solidFill>
                  <a:schemeClr val="accent1"/>
                </a:solidFill>
              </a:rPr>
              <a:t>Quality</a:t>
            </a:r>
            <a:r>
              <a:rPr lang="en-US" altLang="en-US" dirty="0"/>
              <a:t> of information  (levels may change)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Degree of trustworthiness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solidFill>
                  <a:schemeClr val="accent1"/>
                </a:solidFill>
              </a:rPr>
              <a:t>Contamination level: </a:t>
            </a:r>
          </a:p>
          <a:p>
            <a:pPr lvl="1" eaLnBrk="1" hangingPunct="1">
              <a:lnSpc>
                <a:spcPct val="90000"/>
              </a:lnSpc>
              <a:buClr>
                <a:schemeClr val="bg1"/>
              </a:buClr>
            </a:pPr>
            <a:r>
              <a:rPr lang="en-US" altLang="en-US" dirty="0">
                <a:solidFill>
                  <a:schemeClr val="accent1"/>
                </a:solidFill>
              </a:rPr>
              <a:t>Importance </a:t>
            </a:r>
            <a:r>
              <a:rPr lang="en-US" altLang="en-US" dirty="0"/>
              <a:t>of the object  (levels do not change)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Degree of being trusted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Protection level: writing to the objects should be protected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What should be the relationship between the two meanings, which level should be higher?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A374B3-2490-8DB3-BBEC-20EB63B4A1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3712" y="578718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0532F9-7A62-2F51-0114-B2BFE3D753A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2">
            <a:extLst>
              <a:ext uri="{FF2B5EF4-FFF2-40B4-BE49-F238E27FC236}">
                <a16:creationId xmlns:a16="http://schemas.microsoft.com/office/drawing/2014/main" id="{FA91F4B7-4F6F-BFC3-B7B8-95ACB5FD8B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8979" y="511629"/>
            <a:ext cx="6732237" cy="820783"/>
          </a:xfrm>
        </p:spPr>
        <p:txBody>
          <a:bodyPr/>
          <a:lstStyle/>
          <a:p>
            <a:pPr eaLnBrk="1" hangingPunct="1"/>
            <a:r>
              <a:rPr lang="en-US" altLang="en-US" dirty="0"/>
              <a:t>Trusted vs. Trustworthy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A8B2B-786A-248B-A70A-942E659A75D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0217" y="1562239"/>
            <a:ext cx="8602273" cy="4386277"/>
          </a:xfrm>
        </p:spPr>
        <p:txBody>
          <a:bodyPr>
            <a:noAutofit/>
          </a:bodyPr>
          <a:lstStyle/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A component of a system is trusted means that 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the security of the system depends on it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failure of component can break the security policy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determined by its role in the system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endParaRPr lang="en-US" altLang="en-US" dirty="0"/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A component is trustworthy means that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the component deserves to be trusted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e.g., it is implemented correctly</a:t>
            </a:r>
          </a:p>
          <a:p>
            <a:pPr marL="486918" lvl="1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sz="1400" dirty="0"/>
              <a:t>determined by intrinsic properties of the component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D5DBCC-36C3-5F53-7F5A-DAB9FAFAD7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751" y="59485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65F4B9-94C2-ED92-3A80-B9B3115864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>
            <a:extLst>
              <a:ext uri="{FF2B5EF4-FFF2-40B4-BE49-F238E27FC236}">
                <a16:creationId xmlns:a16="http://schemas.microsoft.com/office/drawing/2014/main" id="{21A4F7EC-3714-FC8A-F582-0A8D3B3842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Integrity vs. Confidentiality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C02DA7-A08A-55E3-B98B-F791568C03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69339" y="5545553"/>
            <a:ext cx="4298266" cy="3140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Integrity requires trust in subjects!</a:t>
            </a:r>
          </a:p>
          <a:p>
            <a:endParaRPr lang="en-US" dirty="0"/>
          </a:p>
        </p:txBody>
      </p:sp>
      <p:graphicFrame>
        <p:nvGraphicFramePr>
          <p:cNvPr id="688132" name="Group 4">
            <a:extLst>
              <a:ext uri="{FF2B5EF4-FFF2-40B4-BE49-F238E27FC236}">
                <a16:creationId xmlns:a16="http://schemas.microsoft.com/office/drawing/2014/main" id="{264AF4F6-9C08-F54D-AC5E-75F273061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88363"/>
              </p:ext>
            </p:extLst>
          </p:nvPr>
        </p:nvGraphicFramePr>
        <p:xfrm>
          <a:off x="3096448" y="2487485"/>
          <a:ext cx="5555226" cy="2948693"/>
        </p:xfrm>
        <a:graphic>
          <a:graphicData uri="http://schemas.openxmlformats.org/drawingml/2006/table">
            <a:tbl>
              <a:tblPr/>
              <a:tblGrid>
                <a:gridCol w="277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7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8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Confidentiality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Integrity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2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Control reading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preserved if confidential info is not read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Control writing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Arial" pitchFamily="34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preserved if important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obj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is not changed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68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For subjects who need to read, control writing after reading is sufficient, no need to trust them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100000"/>
                        <a:buFont typeface="Times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For subjects who need to write, has to trust them, control reading before writing is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+mn-lt"/>
                        </a:rPr>
                        <a:t> not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sufficient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7923018-05D3-504E-839C-2A9C3DB1E7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403" y="570260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91B52F-FC40-F949-106A-6E697A0226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5D45BFAA-3882-54C3-B29C-CFE79ED283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Analogy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D8F3C-7D8F-48E9-66FB-2B40B8E283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4777" y="2571868"/>
            <a:ext cx="8329494" cy="3111177"/>
          </a:xfrm>
        </p:spPr>
        <p:txBody>
          <a:bodyPr>
            <a:normAutofit/>
          </a:bodyPr>
          <a:lstStyle/>
          <a:p>
            <a:r>
              <a:rPr lang="en-US" altLang="en-US" dirty="0"/>
              <a:t>Confidentiality violation: leak a secret</a:t>
            </a:r>
          </a:p>
          <a:p>
            <a:pPr lvl="1"/>
            <a:r>
              <a:rPr lang="en-US" altLang="en-US" dirty="0"/>
              <a:t>CAN be prevented even if I tell the secret to a person I do not trust, so long as I can lock the person up AFTERWARDS to prevent further leakage</a:t>
            </a:r>
          </a:p>
          <a:p>
            <a:pPr lvl="2"/>
            <a:r>
              <a:rPr lang="en-US" altLang="en-US" dirty="0"/>
              <a:t>The person cannot leak confidential info w/o talking</a:t>
            </a:r>
          </a:p>
          <a:p>
            <a:r>
              <a:rPr lang="en-US" altLang="en-US" dirty="0"/>
              <a:t>Integrity violation: follow a wrong instruction</a:t>
            </a:r>
          </a:p>
          <a:p>
            <a:pPr lvl="1"/>
            <a:r>
              <a:rPr lang="en-US" altLang="en-US" dirty="0"/>
              <a:t>CANNOT be prevented if I follow instruction from an person I do not trust even if I lock the person up BEFOREHAND to prevent the person from receiving any malicious instruction</a:t>
            </a:r>
          </a:p>
          <a:p>
            <a:pPr lvl="2"/>
            <a:r>
              <a:rPr lang="en-US" altLang="en-US" dirty="0"/>
              <a:t>The person can invent malicious instruction without outside input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4725E4-40A4-872C-00BF-9C980D7EE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9248" y="56200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A0B723-65C1-C0C5-8B9C-479081709A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>
            <a:extLst>
              <a:ext uri="{FF2B5EF4-FFF2-40B4-BE49-F238E27FC236}">
                <a16:creationId xmlns:a16="http://schemas.microsoft.com/office/drawing/2014/main" id="{47EC2EEA-1BB7-8CA9-AB0B-2A35CC6DE7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Key Difference between Confidentiality and Integrity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86FF0-EBBF-C198-3DD2-47CC38D64D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4779" y="2522706"/>
            <a:ext cx="8565465" cy="279372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For confidentiality, controlling reading &amp; writing is sufficient</a:t>
            </a:r>
          </a:p>
          <a:p>
            <a:pPr lvl="1" eaLnBrk="1" hangingPunct="1"/>
            <a:r>
              <a:rPr lang="en-US" altLang="en-US" dirty="0"/>
              <a:t>theoretically, no subject needs to be trusted for confidentiality; however, one does need trusted subjects in BLP to make system realistic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For integrity, controlling reading and writing is insufficient</a:t>
            </a:r>
          </a:p>
          <a:p>
            <a:pPr lvl="1" eaLnBrk="1" hangingPunct="1"/>
            <a:r>
              <a:rPr lang="en-US" altLang="en-US" dirty="0"/>
              <a:t>one has to trust all subjects who can write to critical data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0066EB-A281-E219-71E0-38D8DB4C6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1932" y="577512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FF67ED-1A57-3B7F-F0CA-FA1CBCC418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386D5113-0F2E-EE5C-32EC-2C33E5A13F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Impacts of The Need to Trust Subjects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DFEE44B2-9A04-F711-3B7A-EF1669DDBDF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r>
              <a:rPr lang="en-US" altLang="en-US"/>
              <a:t>Trusting only a small security kernel is no longer possible</a:t>
            </a:r>
          </a:p>
          <a:p>
            <a:endParaRPr lang="en-US" altLang="en-US"/>
          </a:p>
          <a:p>
            <a:r>
              <a:rPr lang="en-US" altLang="en-US"/>
              <a:t>No need to worry about covert channels for integrity protection</a:t>
            </a:r>
          </a:p>
          <a:p>
            <a:pPr lvl="1"/>
            <a:endParaRPr lang="en-US" altLang="en-US"/>
          </a:p>
          <a:p>
            <a:r>
              <a:rPr lang="en-US" altLang="en-US"/>
              <a:t>How to establish trust in subjects becomes a challenge.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6BE72E-F365-58CE-2969-D139B94F59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7236" y="578387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49D68F-1C0F-C353-9683-7E85136BC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70B0EECD-0A3C-25E9-908E-21A8FEE7E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Application of Integrity Protection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BBFA3A6E-4C17-0728-C3C9-41903EA57E5D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en-US" sz="2400"/>
              <a:t>Mandatory Integrity Control in Windows (since Vista)</a:t>
            </a:r>
          </a:p>
          <a:p>
            <a:pPr lvl="1"/>
            <a:r>
              <a:rPr lang="en-US" altLang="en-US" sz="2000"/>
              <a:t>Uses four integrity levels: Low, Medium, High, and System</a:t>
            </a:r>
          </a:p>
          <a:p>
            <a:pPr lvl="1"/>
            <a:r>
              <a:rPr lang="en-US" altLang="en-US" sz="2000"/>
              <a:t>Each process is assigned a level, which limit resources it can access</a:t>
            </a:r>
          </a:p>
          <a:p>
            <a:pPr lvl="1"/>
            <a:r>
              <a:rPr lang="en-US" altLang="en-US" sz="2000"/>
              <a:t>Processes started by normal users have Medium</a:t>
            </a:r>
          </a:p>
          <a:p>
            <a:pPr lvl="1"/>
            <a:r>
              <a:rPr lang="en-US" altLang="en-US" sz="2000"/>
              <a:t>Elevated processes have High</a:t>
            </a:r>
          </a:p>
          <a:p>
            <a:pPr lvl="2"/>
            <a:r>
              <a:rPr lang="en-US" altLang="en-US" sz="1800"/>
              <a:t>Through the User Account Control feature</a:t>
            </a:r>
          </a:p>
          <a:p>
            <a:pPr lvl="1"/>
            <a:r>
              <a:rPr lang="en-US" altLang="en-US" sz="2000"/>
              <a:t>Some processes run as Low, such as IE in protected mode</a:t>
            </a:r>
          </a:p>
          <a:p>
            <a:pPr lvl="1"/>
            <a:r>
              <a:rPr lang="en-US" altLang="en-US" sz="2000"/>
              <a:t>Reading and writing do not change the integrity level</a:t>
            </a:r>
          </a:p>
          <a:p>
            <a:pPr lvl="2"/>
            <a:r>
              <a:rPr lang="en-US" altLang="en-US" sz="1800"/>
              <a:t>Ring policy.</a:t>
            </a:r>
          </a:p>
          <a:p>
            <a:endParaRPr lang="en-US" altLang="en-US" sz="24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C05322-43A5-DCE8-F8EA-1F9EBF14C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7571" y="583303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83D0C3-F9AD-3A5B-F3EA-0AAF1E3972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6CFA5E65-1B7A-2F4C-1D08-47C3858D87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Clark-Wilson Model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828BF85E-6A28-1F0F-2433-8240CABDF3D2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8721304" cy="3051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David D. Clark and David R. Wilson.  “A Comparison of Commercial and Military Computer Security Policies.” In IEEE SSP 1987.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Military policies focus on preventing disclosure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 commercial environment, integrity is paramount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no user of the system, even if authorized, may be permitted to modify data items in such a way that assets or accounting records of the company are lost or corrupted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192099-9596-2320-DE06-3B386CB21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6732" y="584287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AD2299-DBDD-FE24-149C-802FEB465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1474949B-9ADC-F2DC-4817-57028907E7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Two High-level Mechanisms for Enforcing Data Integrity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A468A1A4-B242-6FF7-37BF-AAB8C9C04999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C0000"/>
                </a:solidFill>
              </a:rPr>
              <a:t>Well-formed transaction</a:t>
            </a:r>
          </a:p>
          <a:p>
            <a:pPr lvl="1" eaLnBrk="1" hangingPunct="1"/>
            <a:r>
              <a:rPr lang="en-US" altLang="en-US" dirty="0"/>
              <a:t>a user should not manipulate data arbitrarily, but only in constrained ways that preserve or ensure data integrity</a:t>
            </a:r>
          </a:p>
          <a:p>
            <a:pPr lvl="2" eaLnBrk="1" hangingPunct="1"/>
            <a:r>
              <a:rPr lang="en-US" altLang="en-US" dirty="0"/>
              <a:t>e.g., use an append-only log to record all transactions</a:t>
            </a:r>
          </a:p>
          <a:p>
            <a:pPr lvl="2" eaLnBrk="1" hangingPunct="1"/>
            <a:r>
              <a:rPr lang="en-US" altLang="en-US" dirty="0"/>
              <a:t>e.g., double-entry bookkeeping</a:t>
            </a:r>
          </a:p>
          <a:p>
            <a:pPr lvl="2" eaLnBrk="1" hangingPunct="1"/>
            <a:r>
              <a:rPr lang="en-US" altLang="en-US" dirty="0"/>
              <a:t>e.g., passwd</a:t>
            </a:r>
          </a:p>
          <a:p>
            <a:pPr lvl="2" eaLnBrk="1" hangingPunct="1"/>
            <a:endParaRPr lang="en-US" altLang="en-US" dirty="0"/>
          </a:p>
          <a:p>
            <a:pPr lvl="2" eaLnBrk="1" hangingPunct="1">
              <a:buFontTx/>
              <a:buNone/>
            </a:pPr>
            <a:endParaRPr lang="en-US" altLang="en-US" dirty="0"/>
          </a:p>
        </p:txBody>
      </p:sp>
      <p:sp>
        <p:nvSpPr>
          <p:cNvPr id="33799" name="Text Box 4">
            <a:extLst>
              <a:ext uri="{FF2B5EF4-FFF2-40B4-BE49-F238E27FC236}">
                <a16:creationId xmlns:a16="http://schemas.microsoft.com/office/drawing/2014/main" id="{D1DB9C29-6C25-3BB2-D517-B90C918C2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322" y="4362055"/>
            <a:ext cx="7848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accent1"/>
                </a:solidFill>
                <a:latin typeface="+mn-lt"/>
              </a:rPr>
              <a:t>Data can be manipulated only through trusted code!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60B42-98FD-2737-E511-16B9B8637E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4922" y="575438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5A979E-4DB7-9CD3-4252-B43C04D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A937BE5C-A694-B578-C3D0-FC989762F7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Two High-level Mechanisms for Enforcing Data Integrity</a:t>
            </a:r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B7E4F8C6-2255-BA41-E4E4-EDF2C11715E0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C0000"/>
                </a:solidFill>
              </a:rPr>
              <a:t>Separation of duty</a:t>
            </a:r>
          </a:p>
          <a:p>
            <a:pPr lvl="1" eaLnBrk="1" hangingPunct="1"/>
            <a:r>
              <a:rPr lang="en-US" altLang="en-US" dirty="0"/>
              <a:t>ensure external consistency: data objects correspond to the real world objects </a:t>
            </a:r>
          </a:p>
          <a:p>
            <a:pPr lvl="1" eaLnBrk="1" hangingPunct="1"/>
            <a:r>
              <a:rPr lang="en-US" altLang="en-US" dirty="0"/>
              <a:t>separating all operations into several subparts and requiring that each subpart be executed by a different person</a:t>
            </a:r>
          </a:p>
          <a:p>
            <a:pPr lvl="1" eaLnBrk="1" hangingPunct="1"/>
            <a:r>
              <a:rPr lang="en-US" altLang="en-US" dirty="0"/>
              <a:t>e.g., the two-man rule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7F063-1282-999C-E2DA-EEAF0096A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5119" y="567572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01A8AB-179B-9948-79CA-F4A808DE3E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489523F0-90E9-D413-B745-2250A887D4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Implementing the Two High-level Mechanisms</a:t>
            </a:r>
          </a:p>
        </p:txBody>
      </p:sp>
      <p:sp>
        <p:nvSpPr>
          <p:cNvPr id="35846" name="Rectangle 3">
            <a:extLst>
              <a:ext uri="{FF2B5EF4-FFF2-40B4-BE49-F238E27FC236}">
                <a16:creationId xmlns:a16="http://schemas.microsoft.com/office/drawing/2014/main" id="{FD12CA7B-FBF4-C753-4730-4656ABDC7FBF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9507884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Mechanisms are needed to ensure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 access to data</a:t>
            </a:r>
            <a:r>
              <a:rPr lang="en-US" altLang="en-US" dirty="0"/>
              <a:t>: a data item can be manipulated only by a specific set of programs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program certification</a:t>
            </a:r>
            <a:r>
              <a:rPr lang="en-US" altLang="en-US" dirty="0"/>
              <a:t>: programs must be inspected for proper construction, controls must be provided on the ability to install and modify these programs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 access to programs</a:t>
            </a:r>
            <a:r>
              <a:rPr lang="en-US" altLang="en-US" dirty="0"/>
              <a:t>: each user must be permitted to use only certain sets of programs</a:t>
            </a:r>
          </a:p>
          <a:p>
            <a:pPr lvl="1" eaLnBrk="1" hangingPunct="1"/>
            <a:r>
              <a:rPr lang="en-US" altLang="en-US" dirty="0">
                <a:solidFill>
                  <a:srgbClr val="CC0000"/>
                </a:solidFill>
              </a:rPr>
              <a:t>control administration</a:t>
            </a:r>
            <a:r>
              <a:rPr lang="en-US" altLang="en-US" dirty="0"/>
              <a:t>: assignment of people to programs must be controlled and inspected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028884-2158-76B4-FB07-2EED106573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4783" y="591169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B0DF9E-D2DF-992A-D362-63512B683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53D21333-B485-3544-8415-1542427ECCA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The Clarke-Wilson Model for Integrity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344DE6DE-9760-2FD6-14CF-915B67CBB796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905226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Unconstrained Data Items (UDIs)</a:t>
            </a:r>
          </a:p>
          <a:p>
            <a:pPr lvl="1" eaLnBrk="1" hangingPunct="1"/>
            <a:r>
              <a:rPr lang="en-US" altLang="en-US" dirty="0"/>
              <a:t>data with low integrity</a:t>
            </a:r>
          </a:p>
          <a:p>
            <a:pPr eaLnBrk="1" hangingPunct="1"/>
            <a:r>
              <a:rPr lang="en-US" altLang="en-US" dirty="0"/>
              <a:t>Constrained Data Items (CDIs)</a:t>
            </a:r>
          </a:p>
          <a:p>
            <a:pPr lvl="1" eaLnBrk="1" hangingPunct="1"/>
            <a:r>
              <a:rPr lang="en-US" altLang="en-US" dirty="0"/>
              <a:t>data items within the system to which the integrity model must apply</a:t>
            </a:r>
          </a:p>
          <a:p>
            <a:pPr eaLnBrk="1" hangingPunct="1"/>
            <a:r>
              <a:rPr lang="en-US" altLang="en-US" dirty="0"/>
              <a:t>Integrity Verification Procedures (IVPs)</a:t>
            </a:r>
          </a:p>
          <a:p>
            <a:pPr lvl="1" eaLnBrk="1" hangingPunct="1"/>
            <a:r>
              <a:rPr lang="en-US" altLang="en-US" dirty="0"/>
              <a:t>confirm that all of the CDIs in the system conform to the integrity specification</a:t>
            </a:r>
          </a:p>
          <a:p>
            <a:pPr eaLnBrk="1" hangingPunct="1"/>
            <a:r>
              <a:rPr lang="en-US" altLang="en-US" dirty="0"/>
              <a:t>Transformation Procedures (TPs)</a:t>
            </a:r>
          </a:p>
          <a:p>
            <a:pPr lvl="1" eaLnBrk="1" hangingPunct="1"/>
            <a:r>
              <a:rPr lang="en-US" altLang="en-US" dirty="0"/>
              <a:t>well-formed transactions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910705-0530-6277-DD74-AADDCF7B2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8810" y="571187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46E6CC-3045-7AF8-6376-87DAC52D0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>
            <a:extLst>
              <a:ext uri="{FF2B5EF4-FFF2-40B4-BE49-F238E27FC236}">
                <a16:creationId xmlns:a16="http://schemas.microsoft.com/office/drawing/2014/main" id="{F2BE0ED8-4452-966E-7B4C-640442EA64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Differences from MAC/BLP</a:t>
            </a:r>
          </a:p>
        </p:txBody>
      </p:sp>
      <p:sp>
        <p:nvSpPr>
          <p:cNvPr id="37894" name="Rectangle 3">
            <a:extLst>
              <a:ext uri="{FF2B5EF4-FFF2-40B4-BE49-F238E27FC236}">
                <a16:creationId xmlns:a16="http://schemas.microsoft.com/office/drawing/2014/main" id="{7BBC4889-9AFA-871B-93D3-BB7A3D1CFE19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6"/>
            <a:ext cx="10363291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A data item is not associated with a particular security level, but rather with a set of TPs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 user is not given read/write access to data items, but rather permissions to execute certain programs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196ED5-A386-C246-C2B3-BE19E9752F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7235" y="584287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E7E0D65-F009-3A09-DBAB-B2C809303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5D5A314D-8A8E-E0E8-7831-0BE6D555D2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Comparison with Biba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E8163119-6D20-6509-BA3A-DA99352CD607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580762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Biba lacks the procedures and requirements on identifying subjects as trusted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Clark-Wilson focuses on how to ensure that programs can be trusted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35FA71-A8E3-FE09-9A10-E0B1F11CA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3210" y="591169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FF9E1D-F3DA-CCC0-2609-9896DAAE2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2">
            <a:extLst>
              <a:ext uri="{FF2B5EF4-FFF2-40B4-BE49-F238E27FC236}">
                <a16:creationId xmlns:a16="http://schemas.microsoft.com/office/drawing/2014/main" id="{0AE22F86-8258-64B0-C71A-EA72BA4718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The Chinese Wall Security Policy</a:t>
            </a:r>
          </a:p>
        </p:txBody>
      </p:sp>
      <p:sp>
        <p:nvSpPr>
          <p:cNvPr id="39942" name="Rectangle 3">
            <a:extLst>
              <a:ext uri="{FF2B5EF4-FFF2-40B4-BE49-F238E27FC236}">
                <a16:creationId xmlns:a16="http://schemas.microsoft.com/office/drawing/2014/main" id="{B559D569-FAA5-41BB-7D83-EDB2F9957F64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2" y="2252076"/>
            <a:ext cx="7895394" cy="3051762"/>
          </a:xfrm>
        </p:spPr>
        <p:txBody>
          <a:bodyPr/>
          <a:lstStyle/>
          <a:p>
            <a:pPr eaLnBrk="1" hangingPunct="1"/>
            <a:r>
              <a:rPr lang="en-US" altLang="en-US" dirty="0"/>
              <a:t>Goal: </a:t>
            </a:r>
            <a:r>
              <a:rPr lang="en-US" altLang="en-US" dirty="0">
                <a:solidFill>
                  <a:srgbClr val="CC0000"/>
                </a:solidFill>
              </a:rPr>
              <a:t>Avoid Conflict of Interest</a:t>
            </a:r>
          </a:p>
          <a:p>
            <a:pPr eaLnBrk="1" hangingPunct="1"/>
            <a:r>
              <a:rPr lang="en-US" altLang="en-US" dirty="0"/>
              <a:t>Data are stored in a hierarchical arranged system</a:t>
            </a:r>
          </a:p>
          <a:p>
            <a:pPr lvl="1" eaLnBrk="1" hangingPunct="1"/>
            <a:r>
              <a:rPr lang="en-US" altLang="en-US" dirty="0"/>
              <a:t>the lowest level consists of individual data items</a:t>
            </a:r>
          </a:p>
          <a:p>
            <a:pPr lvl="1" eaLnBrk="1" hangingPunct="1"/>
            <a:r>
              <a:rPr lang="en-US" altLang="en-US" dirty="0"/>
              <a:t>the intermediate level group data items into company data sets</a:t>
            </a:r>
          </a:p>
          <a:p>
            <a:pPr lvl="1" eaLnBrk="1" hangingPunct="1"/>
            <a:r>
              <a:rPr lang="en-US" altLang="en-US" dirty="0"/>
              <a:t>the highest level group company datasets whose corporation are in competition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22E903-A042-5BF9-8B74-248B205F1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6396" y="587236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1ED0F4-4794-E60B-5025-CC63AD6D74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7" name="Picture 2">
            <a:extLst>
              <a:ext uri="{FF2B5EF4-FFF2-40B4-BE49-F238E27FC236}">
                <a16:creationId xmlns:a16="http://schemas.microsoft.com/office/drawing/2014/main" id="{A66EF6BC-D573-BDD9-D724-DEC8960D9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884" y="1305633"/>
            <a:ext cx="5151736" cy="393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FEF775-1608-EA05-E8AF-3EFD55FBB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9377" y="616733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819FA3-74AC-F9C6-3912-5617EEDE3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>
            <a:extLst>
              <a:ext uri="{FF2B5EF4-FFF2-40B4-BE49-F238E27FC236}">
                <a16:creationId xmlns:a16="http://schemas.microsoft.com/office/drawing/2014/main" id="{D9806D28-B2C7-01DA-01BA-F043810638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Simple Security Rule in Chinese Wall Policy</a:t>
            </a:r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7E0DF17F-7184-C079-917A-C579E36633E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796321" y="2252076"/>
            <a:ext cx="7708581" cy="3051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1800" dirty="0"/>
              <a:t>Access is only granted if the object requested:</a:t>
            </a:r>
          </a:p>
          <a:p>
            <a:pPr lvl="1" eaLnBrk="1" hangingPunct="1"/>
            <a:r>
              <a:rPr lang="en-US" altLang="en-US" sz="1800" dirty="0"/>
              <a:t>is in the same company dataset as an object already accessed by that subject, i.e., within the Wall,</a:t>
            </a:r>
          </a:p>
          <a:p>
            <a:pPr lvl="1" eaLnBrk="1" hangingPunct="1">
              <a:buFontTx/>
              <a:buNone/>
            </a:pPr>
            <a:r>
              <a:rPr lang="en-US" altLang="en-US" sz="1800" dirty="0"/>
              <a:t>  or</a:t>
            </a:r>
          </a:p>
          <a:p>
            <a:pPr lvl="1" eaLnBrk="1" hangingPunct="1"/>
            <a:r>
              <a:rPr lang="en-US" altLang="en-US" sz="1800" dirty="0"/>
              <a:t>belongs to an entirely different conflict of interest class.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AAEA74-F8A0-0500-F385-D557840A9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5893" y="5823207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DF9A2E-CAE1-5C3C-33F6-7F9B945CC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4F779AE-F6C7-DE40-A8D6-245274846A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Motivations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05FFE7FF-9697-0E5A-78EF-855FE6D65527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sz="2400" dirty="0"/>
              <a:t>BLP focuses on confidentiality</a:t>
            </a:r>
          </a:p>
          <a:p>
            <a:endParaRPr lang="en-US" altLang="en-US" sz="2400" dirty="0"/>
          </a:p>
          <a:p>
            <a:r>
              <a:rPr lang="en-US" altLang="en-US" sz="2400" dirty="0"/>
              <a:t>In most systems, integrity is equally, if not more, important</a:t>
            </a:r>
          </a:p>
          <a:p>
            <a:endParaRPr lang="en-US" altLang="en-US" dirty="0"/>
          </a:p>
          <a:p>
            <a:r>
              <a:rPr lang="en-US" altLang="en-US" sz="2400" dirty="0"/>
              <a:t>Data integrity vs. System integrity</a:t>
            </a:r>
          </a:p>
          <a:p>
            <a:pPr lvl="1"/>
            <a:r>
              <a:rPr lang="en-US" altLang="en-US" sz="2000" dirty="0"/>
              <a:t>Data integrity means that data cannot be changed without being detected.</a:t>
            </a:r>
          </a:p>
          <a:p>
            <a:pPr lvl="1"/>
            <a:endParaRPr lang="en-US" alt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2BFFBD-B0AE-F257-B5D3-41E5CADAE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5789" y="590186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4828F4-3146-4875-F6C2-4A14B25C1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2F113080-9020-A25D-B370-05450BC181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integrity in systems?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81DFB-A32E-BA91-6E7E-7931E46C4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47126" y="2355557"/>
            <a:ext cx="9656847" cy="2904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Attempt 1: Critical data do not change.</a:t>
            </a:r>
          </a:p>
          <a:p>
            <a:pPr eaLnBrk="1" hangingPunct="1"/>
            <a:r>
              <a:rPr lang="en-US" altLang="en-US" dirty="0"/>
              <a:t>Attempt 2: Critical data changed only in “correct ways”</a:t>
            </a:r>
          </a:p>
          <a:p>
            <a:pPr lvl="1" eaLnBrk="1" hangingPunct="1"/>
            <a:r>
              <a:rPr lang="en-US" altLang="en-US" dirty="0"/>
              <a:t>E.g., in DB, integrity constraints are used for consistency</a:t>
            </a:r>
          </a:p>
          <a:p>
            <a:pPr eaLnBrk="1" hangingPunct="1"/>
            <a:r>
              <a:rPr lang="en-US" altLang="en-US" dirty="0"/>
              <a:t>Attempt 3: Critical data changed only through certain “trusted programs”</a:t>
            </a:r>
          </a:p>
          <a:p>
            <a:pPr eaLnBrk="1" hangingPunct="1"/>
            <a:r>
              <a:rPr lang="en-US" altLang="en-US" dirty="0"/>
              <a:t>Attempt 4: Critical data changed only as intended by authorized users.</a:t>
            </a:r>
          </a:p>
          <a:p>
            <a:pPr eaLnBrk="1" hangingPunct="1"/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9CC311-9DBD-2437-556D-2BE4675A2F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422" y="568886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DA22A4-EAF4-E4A0-2C16-F13D84B032D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>
            <a:extLst>
              <a:ext uri="{FF2B5EF4-FFF2-40B4-BE49-F238E27FC236}">
                <a16:creationId xmlns:a16="http://schemas.microsoft.com/office/drawing/2014/main" id="{11873553-20DF-BC29-8DDD-B8F8AD2B6C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Biba: Integrity Levels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54780-F828-98AC-BDA7-877A3C22006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483378"/>
            <a:ext cx="9216779" cy="290469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Each subject (process) has an integrity level</a:t>
            </a:r>
          </a:p>
          <a:p>
            <a:pPr eaLnBrk="1" hangingPunct="1"/>
            <a:r>
              <a:rPr lang="en-US" altLang="en-US" dirty="0"/>
              <a:t>Each object has an integrity level</a:t>
            </a:r>
          </a:p>
          <a:p>
            <a:pPr eaLnBrk="1" hangingPunct="1"/>
            <a:r>
              <a:rPr lang="en-US" altLang="en-US" dirty="0"/>
              <a:t>Integrity levels are totally ordered</a:t>
            </a:r>
          </a:p>
          <a:p>
            <a:pPr eaLnBrk="1" hangingPunct="1"/>
            <a:endParaRPr lang="en-US" altLang="en-US" dirty="0">
              <a:solidFill>
                <a:srgbClr val="008000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accent1"/>
                </a:solidFill>
              </a:rPr>
              <a:t>Integrity levels different from security levels in confidentiality protection</a:t>
            </a:r>
          </a:p>
          <a:p>
            <a:pPr lvl="1" eaLnBrk="1" hangingPunct="1"/>
            <a:r>
              <a:rPr lang="en-US" altLang="en-US" dirty="0"/>
              <a:t>Highly sensitive data may have low integrity</a:t>
            </a:r>
          </a:p>
          <a:p>
            <a:pPr lvl="1" eaLnBrk="1" hangingPunct="1"/>
            <a:r>
              <a:rPr lang="en-US" altLang="en-US" dirty="0"/>
              <a:t>What is an example of a piece of data that needs high integrity, but no confidentiality?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CEC13C-FC2F-F6CC-90D0-29426619F2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58745" y="568886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C6E1F6-FDC3-E5E8-F651-DF6D0E4039E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C6075C5F-16C7-B732-2C1A-83A4AAC3A8D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Strict Integrity Policy (BLP reversed)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97FE2-F608-96A7-BDE5-81493EB270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453881"/>
            <a:ext cx="9541244" cy="3258660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lnSpc>
                <a:spcPct val="90000"/>
              </a:lnSpc>
            </a:pPr>
            <a:r>
              <a:rPr lang="en-US" altLang="en-US" sz="1800" dirty="0"/>
              <a:t>Rules: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sz="1800" dirty="0"/>
              <a:t>s can read o 		</a:t>
            </a:r>
            <a:r>
              <a:rPr lang="en-US" altLang="en-US" sz="1800" dirty="0" err="1"/>
              <a:t>iff</a:t>
            </a:r>
            <a:r>
              <a:rPr lang="en-US" altLang="en-US" sz="1800" dirty="0"/>
              <a:t> 	i(s) </a:t>
            </a:r>
            <a:r>
              <a:rPr lang="en-US" altLang="en-US" sz="1800" dirty="0">
                <a:cs typeface="Tahoma" panose="020B0604030504040204" pitchFamily="34" charset="0"/>
                <a:sym typeface="Symbol" panose="05050102010706020507" pitchFamily="18" charset="2"/>
              </a:rPr>
              <a:t></a:t>
            </a:r>
            <a:r>
              <a:rPr lang="en-US" altLang="en-US" sz="1800" dirty="0">
                <a:cs typeface="Tahoma" panose="020B0604030504040204" pitchFamily="34" charset="0"/>
              </a:rPr>
              <a:t> i(o)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no read down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stops indirect sabotage by contaminated data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s can write to o 	</a:t>
            </a:r>
            <a:r>
              <a:rPr lang="en-US" altLang="en-US" sz="1800" dirty="0" err="1">
                <a:cs typeface="Tahoma" panose="020B0604030504040204" pitchFamily="34" charset="0"/>
              </a:rPr>
              <a:t>iff</a:t>
            </a:r>
            <a:r>
              <a:rPr lang="en-US" altLang="en-US" sz="1800" dirty="0">
                <a:cs typeface="Tahoma" panose="020B0604030504040204" pitchFamily="34" charset="0"/>
              </a:rPr>
              <a:t>	i(s) </a:t>
            </a:r>
            <a:r>
              <a:rPr lang="en-US" altLang="en-US" sz="1800" dirty="0">
                <a:cs typeface="Tahoma" panose="020B0604030504040204" pitchFamily="34" charset="0"/>
                <a:sym typeface="Symbol" panose="05050102010706020507" pitchFamily="18" charset="2"/>
              </a:rPr>
              <a:t> </a:t>
            </a:r>
            <a:r>
              <a:rPr lang="en-US" altLang="en-US" sz="1800" dirty="0">
                <a:cs typeface="Tahoma" panose="020B0604030504040204" pitchFamily="34" charset="0"/>
              </a:rPr>
              <a:t> i(o)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no write up</a:t>
            </a:r>
          </a:p>
          <a:p>
            <a:pPr marL="1333500" lvl="2" indent="-4191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stops directly malicious modification</a:t>
            </a:r>
          </a:p>
          <a:p>
            <a:pPr marL="533400" indent="-533400">
              <a:lnSpc>
                <a:spcPct val="90000"/>
              </a:lnSpc>
            </a:pPr>
            <a:endParaRPr lang="en-US" altLang="en-US" sz="1800" dirty="0">
              <a:cs typeface="Tahoma" panose="020B0604030504040204" pitchFamily="34" charset="0"/>
            </a:endParaRPr>
          </a:p>
          <a:p>
            <a:pPr marL="533400" indent="-5334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Fixed integrity levels</a:t>
            </a:r>
          </a:p>
          <a:p>
            <a:pPr marL="533400" indent="-533400">
              <a:lnSpc>
                <a:spcPct val="90000"/>
              </a:lnSpc>
            </a:pPr>
            <a:r>
              <a:rPr lang="en-US" altLang="en-US" sz="1800" dirty="0">
                <a:cs typeface="Tahoma" panose="020B0604030504040204" pitchFamily="34" charset="0"/>
              </a:rPr>
              <a:t>No information path from low object/subject to high object/subject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0022E4-9294-E4A3-E87B-D4074BC69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6900" y="579640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5912F6-CF27-939A-4A83-32316B4BF4A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74F96766-491B-8DFA-F4AD-C82A3C0E7D9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Subject Low-Water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D0E5A-BF02-5E79-AF38-D3B7C5075F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66792" y="2444048"/>
            <a:ext cx="9627349" cy="30325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can always read o; after reading 			i(s)</a:t>
            </a:r>
            <a:r>
              <a:rPr lang="en-US" altLang="en-US" dirty="0">
                <a:sym typeface="Symbol" panose="05050102010706020507" pitchFamily="18" charset="2"/>
              </a:rPr>
              <a:t> </a:t>
            </a:r>
            <a:r>
              <a:rPr lang="en-US" altLang="en-US" dirty="0"/>
              <a:t>min[i(s), i(o)]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Tahoma" panose="020B0604030504040204" pitchFamily="34" charset="0"/>
              </a:rPr>
              <a:t>s can write to o 	</a:t>
            </a:r>
            <a:r>
              <a:rPr lang="en-US" altLang="en-US" dirty="0" err="1">
                <a:cs typeface="Tahoma" panose="020B0604030504040204" pitchFamily="34" charset="0"/>
              </a:rPr>
              <a:t>iff</a:t>
            </a:r>
            <a:r>
              <a:rPr lang="en-US" altLang="en-US" dirty="0">
                <a:cs typeface="Tahoma" panose="020B0604030504040204" pitchFamily="34" charset="0"/>
              </a:rPr>
              <a:t>	 i(s) </a:t>
            </a:r>
            <a:r>
              <a:rPr lang="en-US" altLang="en-US" dirty="0">
                <a:cs typeface="Tahoma" panose="020B0604030504040204" pitchFamily="34" charset="0"/>
                <a:sym typeface="Symbol" panose="05050102010706020507" pitchFamily="18" charset="2"/>
              </a:rPr>
              <a:t> </a:t>
            </a:r>
            <a:r>
              <a:rPr lang="en-US" altLang="en-US" dirty="0">
                <a:cs typeface="Tahoma" panose="020B0604030504040204" pitchFamily="34" charset="0"/>
              </a:rPr>
              <a:t> i(o)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dirty="0">
              <a:sym typeface="Symbol" panose="05050102010706020507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Subject’s integrity level decreases as reading lower integrity data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No information path from low-object to high-object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50E42E-E933-72E6-154B-F188174CD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423" y="576752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7073AC-CEAA-D26D-0305-8FF8B3D2311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38EECA7F-1928-879D-DA10-C9B0068B3F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Object Low-Water Mark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3627F-549F-2ABC-3588-9FC9C1B323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380893" y="2630862"/>
            <a:ext cx="8323546" cy="303251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Rules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can read o;	</a:t>
            </a:r>
            <a:r>
              <a:rPr lang="en-US" altLang="en-US" dirty="0" err="1">
                <a:cs typeface="Tahoma" panose="020B0604030504040204" pitchFamily="34" charset="0"/>
              </a:rPr>
              <a:t>iff</a:t>
            </a:r>
            <a:r>
              <a:rPr lang="en-US" altLang="en-US" dirty="0">
                <a:cs typeface="Tahoma" panose="020B0604030504040204" pitchFamily="34" charset="0"/>
              </a:rPr>
              <a:t>	</a:t>
            </a:r>
            <a:r>
              <a:rPr lang="en-US" altLang="en-US" dirty="0"/>
              <a:t>i(s) </a:t>
            </a:r>
            <a:r>
              <a:rPr lang="en-US" altLang="en-US" dirty="0">
                <a:latin typeface="Tahoma" panose="020B0604030504040204" pitchFamily="34" charset="0"/>
                <a:cs typeface="Tahoma" panose="020B0604030504040204" pitchFamily="34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ahoma" panose="020B0604030504040204" pitchFamily="34" charset="0"/>
              </a:rPr>
              <a:t> i(o)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 can always write to o; after writing 						i(o)</a:t>
            </a:r>
            <a:r>
              <a:rPr lang="en-US" altLang="en-US" dirty="0">
                <a:sym typeface="Symbol" panose="05050102010706020507" pitchFamily="18" charset="2"/>
              </a:rPr>
              <a:t> </a:t>
            </a:r>
            <a:r>
              <a:rPr lang="en-US" altLang="en-US" dirty="0"/>
              <a:t>min[i(s), i(o)]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Object’s integrity level decreases as it is contaminated by subjects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In the end, objects that have high labels have not been contaminated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0304E6-139C-CB86-7F57-EA01449BF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0254" y="583634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7536D8-1147-6673-20D1-8C79B71BAD8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A6CDB01E-AECE-3459-1C56-CA5150595AE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Low-Water Mark Integrity Audit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0B3A2C-2AD1-FC09-0464-BD730E0056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56253" y="2283131"/>
            <a:ext cx="7850095" cy="342941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Rules</a:t>
            </a:r>
          </a:p>
          <a:p>
            <a:pPr lvl="1" eaLnBrk="1" hangingPunct="1"/>
            <a:r>
              <a:rPr lang="en-US" altLang="en-US" dirty="0"/>
              <a:t>s can always read o; after reading		i(s)</a:t>
            </a:r>
            <a:r>
              <a:rPr lang="en-US" altLang="en-US" dirty="0">
                <a:sym typeface="Symbol" panose="05050102010706020507" pitchFamily="18" charset="2"/>
              </a:rPr>
              <a:t> </a:t>
            </a:r>
            <a:r>
              <a:rPr lang="en-US" altLang="en-US" dirty="0"/>
              <a:t>min[i(s), i(o)]</a:t>
            </a:r>
          </a:p>
          <a:p>
            <a:pPr lvl="1" eaLnBrk="1" hangingPunct="1"/>
            <a:r>
              <a:rPr lang="en-US" altLang="en-US" dirty="0"/>
              <a:t>s can always write to o; after </a:t>
            </a:r>
            <a:r>
              <a:rPr lang="en-US" altLang="en-US" dirty="0" err="1"/>
              <a:t>writin</a:t>
            </a:r>
            <a:r>
              <a:rPr lang="en-US" altLang="en-US" dirty="0"/>
              <a:t>		i(o)</a:t>
            </a:r>
            <a:r>
              <a:rPr lang="en-US" altLang="en-US" dirty="0">
                <a:sym typeface="Symbol" panose="05050102010706020507" pitchFamily="18" charset="2"/>
              </a:rPr>
              <a:t> </a:t>
            </a:r>
            <a:r>
              <a:rPr lang="en-US" altLang="en-US" dirty="0"/>
              <a:t>min[i(s), i(o)]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Tracing, but not preventing contamination</a:t>
            </a:r>
          </a:p>
          <a:p>
            <a:pPr eaLnBrk="1" hangingPunct="1"/>
            <a:r>
              <a:rPr lang="en-US" altLang="en-US" dirty="0"/>
              <a:t>Similar to the notion of tainting in software security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79ABA7-1B10-1728-29A4-D30B0C966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4281" y="5712543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30A96D-A234-69E0-200F-6F9496B66B1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1589</Words>
  <Application>Microsoft Office PowerPoint</Application>
  <PresentationFormat>Widescreen</PresentationFormat>
  <Paragraphs>233</Paragraphs>
  <Slides>29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Book Antiqua</vt:lpstr>
      <vt:lpstr>Calibri</vt:lpstr>
      <vt:lpstr>Century Gothic</vt:lpstr>
      <vt:lpstr>Courier New</vt:lpstr>
      <vt:lpstr>Symbol</vt:lpstr>
      <vt:lpstr>Tahoma</vt:lpstr>
      <vt:lpstr>Times</vt:lpstr>
      <vt:lpstr>Custom</vt:lpstr>
      <vt:lpstr>DATA PROTECTION AND PRIVACY TECHNOLOGIES FOR ENERGY</vt:lpstr>
      <vt:lpstr>PowerPoint Presentation</vt:lpstr>
      <vt:lpstr>Motivations</vt:lpstr>
      <vt:lpstr>What is integrity in systems?</vt:lpstr>
      <vt:lpstr>Biba: Integrity Levels</vt:lpstr>
      <vt:lpstr>Strict Integrity Policy (BLP reversed)</vt:lpstr>
      <vt:lpstr>Subject Low-Water Policy</vt:lpstr>
      <vt:lpstr>Object Low-Water Mark Policy</vt:lpstr>
      <vt:lpstr>Low-Water Mark Integrity Audit Policy</vt:lpstr>
      <vt:lpstr>The Ring Policy</vt:lpstr>
      <vt:lpstr>Five Mandatory Policies in Biba</vt:lpstr>
      <vt:lpstr>Object Integrity Levels</vt:lpstr>
      <vt:lpstr>Trusted vs. Trustworthy</vt:lpstr>
      <vt:lpstr>Integrity vs. Confidentiality</vt:lpstr>
      <vt:lpstr>Analogy</vt:lpstr>
      <vt:lpstr>Key Difference between Confidentiality and Integrity</vt:lpstr>
      <vt:lpstr>Impacts of The Need to Trust Subjects</vt:lpstr>
      <vt:lpstr>Application of Integrity Protection</vt:lpstr>
      <vt:lpstr>The Clark-Wilson Model</vt:lpstr>
      <vt:lpstr>Two High-level Mechanisms for Enforcing Data Integrity</vt:lpstr>
      <vt:lpstr>Two High-level Mechanisms for Enforcing Data Integrity</vt:lpstr>
      <vt:lpstr>Implementing the Two High-level Mechanisms</vt:lpstr>
      <vt:lpstr>The Clarke-Wilson Model for Integrity</vt:lpstr>
      <vt:lpstr>Differences from MAC/BLP</vt:lpstr>
      <vt:lpstr>Comparison with Biba</vt:lpstr>
      <vt:lpstr>The Chinese Wall Security Policy</vt:lpstr>
      <vt:lpstr>PowerPoint Presentation</vt:lpstr>
      <vt:lpstr>Simple Security Rule in Chinese Wall Policy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CyberSecPro Training Presentation Template</dc:title>
  <dc:subject>CyberSecPro Modules</dc:subject>
  <dc:creator/>
  <cp:lastModifiedBy/>
  <cp:revision>1</cp:revision>
  <dcterms:created xsi:type="dcterms:W3CDTF">2023-07-18T15:28:54Z</dcterms:created>
  <dcterms:modified xsi:type="dcterms:W3CDTF">2024-04-29T18:22:43Z</dcterms:modified>
  <cp:version>Ver-1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