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725" r:id="rId4"/>
  </p:sldMasterIdLst>
  <p:notesMasterIdLst>
    <p:notesMasterId r:id="rId33"/>
  </p:notesMasterIdLst>
  <p:handoutMasterIdLst>
    <p:handoutMasterId r:id="rId34"/>
  </p:handoutMasterIdLst>
  <p:sldIdLst>
    <p:sldId id="376" r:id="rId5"/>
    <p:sldId id="432" r:id="rId6"/>
    <p:sldId id="407" r:id="rId7"/>
    <p:sldId id="408" r:id="rId8"/>
    <p:sldId id="409" r:id="rId9"/>
    <p:sldId id="410" r:id="rId10"/>
    <p:sldId id="388" r:id="rId11"/>
    <p:sldId id="411" r:id="rId12"/>
    <p:sldId id="412" r:id="rId13"/>
    <p:sldId id="413" r:id="rId14"/>
    <p:sldId id="414" r:id="rId15"/>
    <p:sldId id="415" r:id="rId16"/>
    <p:sldId id="416" r:id="rId17"/>
    <p:sldId id="417" r:id="rId18"/>
    <p:sldId id="418" r:id="rId19"/>
    <p:sldId id="419" r:id="rId20"/>
    <p:sldId id="420" r:id="rId21"/>
    <p:sldId id="421" r:id="rId22"/>
    <p:sldId id="422" r:id="rId23"/>
    <p:sldId id="423" r:id="rId24"/>
    <p:sldId id="424" r:id="rId25"/>
    <p:sldId id="425" r:id="rId26"/>
    <p:sldId id="427" r:id="rId27"/>
    <p:sldId id="428" r:id="rId28"/>
    <p:sldId id="429" r:id="rId29"/>
    <p:sldId id="430" r:id="rId30"/>
    <p:sldId id="431" r:id="rId31"/>
    <p:sldId id="387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0D0D"/>
    <a:srgbClr val="2C4A52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BF4ED4-96E3-4042-A8ED-D0046E33AFC1}" v="1" dt="2024-04-29T08:49:15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5388" autoAdjust="0"/>
  </p:normalViewPr>
  <p:slideViewPr>
    <p:cSldViewPr snapToGrid="0" showGuides="1">
      <p:cViewPr varScale="1">
        <p:scale>
          <a:sx n="78" d="100"/>
          <a:sy n="78" d="100"/>
        </p:scale>
        <p:origin x="629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3082" y="3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commentAuthors" Target="comment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8.xml"/><Relationship Id="rId2" Type="http://schemas.openxmlformats.org/officeDocument/2006/relationships/slide" Target="slides/slide7.xml"/><Relationship Id="rId1" Type="http://schemas.openxmlformats.org/officeDocument/2006/relationships/slide" Target="slides/slide6.xml"/><Relationship Id="rId6" Type="http://schemas.openxmlformats.org/officeDocument/2006/relationships/slide" Target="slides/slide17.xml"/><Relationship Id="rId5" Type="http://schemas.openxmlformats.org/officeDocument/2006/relationships/slide" Target="slides/slide16.xml"/><Relationship Id="rId4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69671B-947A-44A3-A764-A91E66D469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B23CC-4610-41C4-A0CF-67A30700C4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299BE-0F96-4D8C-8AC3-AFAE1A841C66}" type="datetimeFigureOut">
              <a:rPr lang="en-US" smtClean="0"/>
              <a:t>29-Apr-24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4FC55-2324-40BC-8420-15EC835D95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C604-E5A5-4A58-AC5A-211F83D37C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048B-0EBA-466F-928F-37073F3BFB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07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692AC-01A2-4EFF-966B-504F28E82D7A}" type="datetimeFigureOut">
              <a:rPr lang="en-US" noProof="0" smtClean="0"/>
              <a:t>29-apr-24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Fare clic per modificare gli stili di testo Master</a:t>
            </a:r>
          </a:p>
          <a:p>
            <a:pPr lvl="1"/>
            <a:r>
              <a:rPr lang="en-US" noProof="0"/>
              <a:t>Secondo livello</a:t>
            </a:r>
          </a:p>
          <a:p>
            <a:pPr lvl="2"/>
            <a:r>
              <a:rPr lang="en-US" noProof="0"/>
              <a:t>Terzo livello</a:t>
            </a:r>
          </a:p>
          <a:p>
            <a:pPr lvl="3"/>
            <a:r>
              <a:rPr lang="en-US" noProof="0"/>
              <a:t>Quarto livello</a:t>
            </a:r>
          </a:p>
          <a:p>
            <a:pPr lvl="4"/>
            <a:r>
              <a:rPr lang="en-US" noProof="0"/>
              <a:t>Quinto livello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498D-6977-40EC-8E5E-7EB644D5E759}" type="slidenum">
              <a:rPr lang="en-US" noProof="0" smtClean="0"/>
              <a:t>'#'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226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notesSlides/notesSlide10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055C401A-4117-BA75-0CCF-9E9421BFC7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D7D06DFA-CCFA-6E6A-D3E3-E9592AF93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E5AC78E8-5C39-A46A-8AB5-11075DD887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E0ABAD8-C6F2-421D-87AD-75C110F1EC53}" type="slidenum">
              <a:rPr kumimoji="0" lang="en-US" altLang="en-US" sz="1300"/>
              <a:t>22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54B78403-A5E8-CCB0-F330-71D4D03ABF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BE7DA6A9-2B12-9D84-9F73-B44F57C87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Quali tipi di attacchi contro i cifrari abbiamo considerato finora?</a:t>
            </a:r>
          </a:p>
          <a:p>
            <a:endParaRPr lang="en-US" altLang="en-US"/>
          </a:p>
          <a:p>
            <a:r>
              <a:rPr lang="en-US" altLang="en-US"/>
              <a:t>Come eseguire un attacco known-plaintext?</a:t>
            </a:r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2BB36810-8E9D-07B1-70CA-29A46AD1BA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F6DA746-FA08-4BD5-964B-15B60506F04A}" type="slidenum">
              <a:rPr kumimoji="0" lang="en-US" altLang="en-US" sz="1300"/>
              <a:t>25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14C8A190-73D8-A4B6-237F-39DEA25053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9A96B1DE-B283-235E-2435-5432FFF8E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  <a:p>
            <a:r>
              <a:rPr lang="en-US" altLang="en-US"/>
              <a:t>La chiave può essere selezionata in modo casuale.  L'algoritmo non può. </a:t>
            </a:r>
          </a:p>
          <a:p>
            <a:r>
              <a:rPr lang="en-US" altLang="en-US"/>
              <a:t>La chiave può essere cambiata facilmente, l'algoritmo no. </a:t>
            </a:r>
          </a:p>
          <a:p>
            <a:r>
              <a:rPr lang="en-US" altLang="en-US"/>
              <a:t>La chiave è corta e può essere nascosta più facilmente. </a:t>
            </a:r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E12C0CFF-2B40-4645-8222-FDECE739EB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5333C02-C2FF-4C25-BF88-62618818ECF6}" type="slidenum">
              <a:rPr kumimoji="0" lang="en-US" altLang="en-US" sz="1300"/>
              <a:t>26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60055950"/>
      </p:ext>
    </p:extLst>
  </p:cSld>
  <p:clrMapOvr>
    <a:masterClrMapping/>
  </p:clrMapOvr>
</p:notes>
</file>

<file path=ppt/notesSlides/notesSlide3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4B1BCBC3-8521-153E-4A2D-8D36E4C996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79275668-EA07-4BCF-A577-D4A03EB33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A25099D4-B7BE-44CE-035C-C751B8E2E3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DD3DF9-0087-4230-8314-C3C5FBED1030}" type="slidenum">
              <a:rPr kumimoji="0" lang="en-US" altLang="en-US" sz="1300"/>
              <a:t>2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4CF2D184-A6BA-08B9-5326-A7971EFA8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BD12BF7-0CA6-44F6-A1B8-27F9BBF5CCA5}" type="slidenum">
              <a:rPr kumimoji="0" lang="en-US" altLang="en-US" sz="1300"/>
              <a:t>3</a:t>
            </a:fld>
            <a:endParaRPr kumimoji="0" lang="en-US" altLang="en-US" sz="13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7A81A253-FBA3-0E38-C2BF-36EEBC1068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9900" cy="3836988"/>
          </a:xfrm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C99847C4-BFEA-4C70-3C8E-AC0AB2ED2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1600" dirty="0"/>
          </a:p>
        </p:txBody>
      </p:sp>
    </p:spTree>
  </p:cSld>
  <p:clrMapOvr>
    <a:masterClrMapping/>
  </p:clrMapOvr>
</p:notes>
</file>

<file path=ppt/notesSlides/notesSlide5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24FBEA10-864D-83CB-42C4-5A4E29F38F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6D355BF3-6F5B-E9B6-1199-4DE704244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30477B82-2C95-397E-8FC7-507E53630C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51F5A0-1F26-4709-945D-E30B5A1B66C4}" type="slidenum">
              <a:rPr kumimoji="0" lang="en-US" altLang="en-US" sz="1300"/>
              <a:t>5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D15BE943-54AC-67F1-93CB-74440F6BEE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D77C681-43EB-4D2A-BEAB-98EA12E67499}" type="slidenum">
              <a:rPr kumimoji="0" lang="en-US" altLang="en-US" sz="1300"/>
              <a:t>7</a:t>
            </a:fld>
            <a:endParaRPr kumimoji="0" lang="en-US" altLang="en-US" sz="13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B8FB927D-4B27-D748-8C35-69FBB07DD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9900" cy="3836988"/>
          </a:xfrm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9E325370-E84F-99A5-E316-3F1A40405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Alfabeto cifrato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FB7B1009-66E8-B3AC-0818-AE2625D2A8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2BA35FEF-E32E-4CEB-EEE1-99D3A712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D95C9B22-65C5-1CE7-851A-4FBE4B4A2E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2858035-9F47-4495-A9D7-CB63086C1F8B}" type="slidenum">
              <a:rPr kumimoji="0" lang="en-US" altLang="en-US" sz="1300"/>
              <a:t>9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1BA6E926-130F-F232-7676-2B166A1BA5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ED34B70-9946-4869-9D54-D47543F5835A}" type="slidenum">
              <a:rPr kumimoji="0" lang="en-US" altLang="en-US" sz="1300"/>
              <a:t>12</a:t>
            </a:fld>
            <a:endParaRPr kumimoji="0" lang="en-US" altLang="en-US" sz="13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55FE9BC0-26AA-2491-BE50-D56E1FDE76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21488" cy="3838575"/>
          </a:xfrm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9033A1AD-02CE-E913-0003-436CC73B9E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50BB3009-7D36-F626-DF98-2F40F86E84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A6F726-9CAA-4BE4-95D9-201AFB757178}" type="slidenum">
              <a:rPr kumimoji="0" lang="en-US" altLang="en-US" sz="1300"/>
              <a:t>15</a:t>
            </a:fld>
            <a:endParaRPr kumimoji="0" lang="en-US" altLang="en-US" sz="13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D5B2A9E1-09E0-1DE3-0597-8B6F298E9D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21488" cy="3838575"/>
          </a:xfrm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9F0BAAFA-564A-B9AF-1A71-07AF0C73F9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131" y="-30007"/>
            <a:ext cx="6064493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9890" y="723440"/>
            <a:ext cx="4323426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8152" y="5248834"/>
            <a:ext cx="4323426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cap="all" spc="1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9274" y="3373515"/>
            <a:ext cx="4323426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559556" y="-10665"/>
            <a:ext cx="1930144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16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3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372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760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19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26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70326" y="1679216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1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Add title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9499" y="-2236"/>
            <a:ext cx="6814124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0326" y="3748958"/>
            <a:ext cx="4786878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6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627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037552" y="1187504"/>
            <a:ext cx="10464800" cy="2089098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711200" y="4114800"/>
            <a:ext cx="107696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2480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384048" indent="-182880">
              <a:buFont typeface="Century Gothic" panose="020B0502020202020204" pitchFamily="34" charset="0"/>
              <a:buChar char="―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1633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524000"/>
            <a:ext cx="5435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524000"/>
            <a:ext cx="5435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916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7370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3343" y="711430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3344" y="2459186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33344" y="3452526"/>
            <a:ext cx="2699066" cy="2569866"/>
          </a:xfrm>
        </p:spPr>
        <p:txBody>
          <a:bodyPr lIns="91440" tIns="0">
            <a:normAutofit/>
          </a:bodyPr>
          <a:lstStyle>
            <a:lvl1pPr marL="274320" indent="-274320">
              <a:spcAft>
                <a:spcPts val="600"/>
              </a:spcAft>
              <a:buFont typeface="Courier New" panose="02070309020205020404" pitchFamily="49" charset="0"/>
              <a:buChar char="o"/>
              <a:defRPr sz="14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DAAFBC-777C-904C-3947-24AD6A09FE7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6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5797550" cy="3051762"/>
          </a:xfrm>
        </p:spPr>
        <p:txBody>
          <a:bodyPr>
            <a:normAutofit/>
          </a:bodyPr>
          <a:lstStyle>
            <a:lvl1pPr>
              <a:defRPr sz="1400"/>
            </a:lvl1pPr>
            <a:lvl2pPr marL="384048" indent="-182880">
              <a:buFont typeface="Century Gothic" panose="020B0502020202020204" pitchFamily="34" charset="0"/>
              <a:buChar char="―"/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5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408820"/>
            <a:ext cx="8935507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797550" cy="4015244"/>
          </a:xfrm>
        </p:spPr>
        <p:txBody>
          <a:bodyPr>
            <a:normAutofit/>
          </a:bodyPr>
          <a:lstStyle>
            <a:lvl1pPr>
              <a:defRPr sz="1400"/>
            </a:lvl1pPr>
            <a:lvl2pPr marL="384048" indent="-182880">
              <a:buFont typeface="Century Gothic" panose="020B0502020202020204" pitchFamily="34" charset="0"/>
              <a:buChar char="―"/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9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6322" y="2252394"/>
            <a:ext cx="5797518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600"/>
              </a:spcBef>
              <a:spcAft>
                <a:spcPts val="1800"/>
              </a:spcAft>
              <a:buNone/>
              <a:defRPr sz="1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7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368" y="270880"/>
            <a:ext cx="11297264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1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099" y="286603"/>
            <a:ext cx="11373803" cy="1450757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1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9788" y="353962"/>
            <a:ext cx="4786877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9788" y="1517074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9788" y="2341261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9789" y="2753247"/>
            <a:ext cx="3852296" cy="817345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788" y="3563285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788" y="3982578"/>
            <a:ext cx="3860546" cy="529133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788" y="4564818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788" y="4975138"/>
            <a:ext cx="3860546" cy="852906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1920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Aggiungere il titolo qui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Fare clic per modificare gli stili di testo Master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t>'#'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9" r:id="rId5"/>
    <p:sldLayoutId id="2147483746" r:id="rId6"/>
    <p:sldLayoutId id="2147483747" r:id="rId7"/>
    <p:sldLayoutId id="2147483748" r:id="rId8"/>
    <p:sldLayoutId id="2147483750" r:id="rId9"/>
    <p:sldLayoutId id="2147483756" r:id="rId10"/>
    <p:sldLayoutId id="2147483751" r:id="rId11"/>
    <p:sldLayoutId id="2147483752" r:id="rId12"/>
    <p:sldLayoutId id="2147483754" r:id="rId13"/>
    <p:sldLayoutId id="2147483755" r:id="rId14"/>
    <p:sldLayoutId id="2147483753" r:id="rId15"/>
    <p:sldLayoutId id="2147483757" r:id="rId16"/>
    <p:sldLayoutId id="2147483758" r:id="rId17"/>
    <p:sldLayoutId id="2147483759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9890" y="723440"/>
            <a:ext cx="4323426" cy="2579052"/>
          </a:xfrm>
        </p:spPr>
        <p:txBody>
          <a:bodyPr>
            <a:noAutofit/>
          </a:bodyPr>
          <a:lstStyle/>
          <a:p>
            <a:r>
              <a:rPr lang="en-US" sz="3800" dirty="0"/>
              <a:t>TECNOLOGIE DI PROTEZIONE DEI DATI E DELLA PRIVACY PER L'ENERGIA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0837" y="3373515"/>
            <a:ext cx="5381863" cy="1008926"/>
          </a:xfrm>
        </p:spPr>
        <p:txBody>
          <a:bodyPr/>
          <a:lstStyle/>
          <a:p>
            <a:r>
              <a:rPr lang="en-US" dirty="0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47" name="Picture Placeholder 46" descr="A black and white cover with blue squares&#10;&#10;Description automatically generated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0D968D0-8333-FC73-3432-0B850EE83FDB}"/>
              </a:ext>
            </a:extLst>
          </p:cNvPr>
          <p:cNvSpPr txBox="1"/>
          <p:nvPr/>
        </p:nvSpPr>
        <p:spPr>
          <a:xfrm>
            <a:off x="5565058" y="4391366"/>
            <a:ext cx="5665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SLIDE </a:t>
            </a:r>
            <a:r>
              <a:rPr lang="en-US" b="1">
                <a:solidFill>
                  <a:srgbClr val="FF0000"/>
                </a:solidFill>
              </a:rPr>
              <a:t>SET #5: </a:t>
            </a:r>
            <a:r>
              <a:rPr lang="en-US" sz="1800" b="1" dirty="0"/>
              <a:t>Crittografia: Terminologia e cifrari classici</a:t>
            </a:r>
            <a:endParaRPr lang="en-US" b="1" i="1" dirty="0"/>
          </a:p>
        </p:txBody>
      </p:sp>
      <p:sp>
        <p:nvSpPr>
          <p:cNvPr id="6" name="Subtitle 95">
            <a:extLst>
              <a:ext uri="{FF2B5EF4-FFF2-40B4-BE49-F238E27FC236}">
                <a16:creationId xmlns:a16="http://schemas.microsoft.com/office/drawing/2014/main" id="{86E34DD7-F259-D39A-0FAA-3DD7A2B37064}"/>
              </a:ext>
            </a:extLst>
          </p:cNvPr>
          <p:cNvSpPr txBox="1">
            <a:spLocks/>
          </p:cNvSpPr>
          <p:nvPr/>
        </p:nvSpPr>
        <p:spPr>
          <a:xfrm>
            <a:off x="5637951" y="5158411"/>
            <a:ext cx="3309404" cy="1008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600" kern="1200" cap="all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Presentazione a cura di: </a:t>
            </a:r>
          </a:p>
          <a:p>
            <a:r>
              <a:rPr lang="en-US"/>
              <a:t>ANTONIOS </a:t>
            </a:r>
            <a:r>
              <a:rPr lang="en-US" dirty="0"/>
              <a:t>NTIB</a:t>
            </a:r>
          </a:p>
        </p:txBody>
      </p:sp>
      <p:pic>
        <p:nvPicPr>
          <p:cNvPr id="7" name="Picture 6" descr="A red sign with white text&#10;&#10;Description automatically generated">
            <a:extLst>
              <a:ext uri="{FF2B5EF4-FFF2-40B4-BE49-F238E27FC236}">
                <a16:creationId xmlns:a16="http://schemas.microsoft.com/office/drawing/2014/main" id="{6B87FBBD-6BB1-0F9F-D30C-CD1A9A2AC8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7355" y="4902786"/>
            <a:ext cx="1532424" cy="56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>
            <a:extLst>
              <a:ext uri="{FF2B5EF4-FFF2-40B4-BE49-F238E27FC236}">
                <a16:creationId xmlns:a16="http://schemas.microsoft.com/office/drawing/2014/main" id="{39087D98-D8EA-CFED-34E4-67D91FB9D9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33343" y="711430"/>
            <a:ext cx="6953573" cy="15183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Crittoanalisi dei cifrari a sostituzione: Analisi di frequenza</a:t>
            </a:r>
          </a:p>
        </p:txBody>
      </p:sp>
      <p:sp>
        <p:nvSpPr>
          <p:cNvPr id="24582" name="Rectangle 3">
            <a:extLst>
              <a:ext uri="{FF2B5EF4-FFF2-40B4-BE49-F238E27FC236}">
                <a16:creationId xmlns:a16="http://schemas.microsoft.com/office/drawing/2014/main" id="{D6802545-1125-3579-03C3-E715FBFBFDC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625593"/>
            <a:ext cx="4796710" cy="2584097"/>
          </a:xfrm>
          <a:noFill/>
        </p:spPr>
        <p:txBody>
          <a:bodyPr>
            <a:normAutofit fontScale="62500" lnSpcReduction="20000"/>
          </a:bodyPr>
          <a:lstStyle/>
          <a:p>
            <a:pPr eaLnBrk="1" hangingPunct="1"/>
            <a:r>
              <a:rPr lang="en-US" altLang="en-US" sz="3200" dirty="0"/>
              <a:t>Idee di base: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2800" dirty="0"/>
              <a:t>Ogni lingua presenta alcune caratteristiche: la frequenza delle lettere o di gruppi di due o più lettere.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2800" dirty="0"/>
              <a:t>I cifrari di sostituzione conservano le caratteristiche del linguaggio.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2800" dirty="0"/>
              <a:t>I cifrari a sostituzione sono vulnerabili agli attacchi di analisi della frequenza.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2800" dirty="0">
                <a:solidFill>
                  <a:srgbClr val="FF0000"/>
                </a:solidFill>
              </a:rPr>
              <a:t>Quanto testo cifrato è necessario?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4964E8A-2758-35D3-EFAB-C2D6A5E2F3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28ADDD-FCF2-F78F-8177-CD62DEC57DD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mc="http://schemas.openxmlformats.org/markup-compatibility/2006" xmlns:v="urn:schemas-microsoft-com:vml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6" name="Object 3">
            <a:extLst>
              <a:ext uri="{FF2B5EF4-FFF2-40B4-BE49-F238E27FC236}">
                <a16:creationId xmlns:a16="http://schemas.microsoft.com/office/drawing/2014/main" id="{BC9CBA23-2F7F-74EE-C1D9-FB5F89A0ED66}"/>
              </a:ext>
            </a:extLst>
          </p:cNvPr>
          <p:cNvGraphicFramePr>
            <a:graphicFrameLocks noGrp="1" noChangeAspect="1"/>
          </p:cNvGraphicFramePr>
          <p:nvPr>
            <p:ph type="pic" sz="quarter" idx="4294967295"/>
            <p:extLst>
              <p:ext uri="{D42A27DB-BD31-4B8C-83A1-F6EECF244321}">
                <p14:modId xmlns:p14="http://schemas.microsoft.com/office/powerpoint/2010/main" val="2982423168"/>
              </p:ext>
            </p:extLst>
          </p:nvPr>
        </p:nvGraphicFramePr>
        <p:xfrm>
          <a:off x="359002" y="2125165"/>
          <a:ext cx="6658383" cy="3165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6191369" imgH="2943377" progId="Excel.Chart.8">
                  <p:embed/>
                </p:oleObj>
              </mc:Choice>
              <mc:Fallback>
                <p:oleObj name="Chart" r:id="rId2" imgW="6191369" imgH="2943377" progId="Excel.Chart.8">
                  <p:embed/>
                  <p:pic>
                    <p:nvPicPr>
                      <p:cNvPr id="25606" name="Object 3">
                        <a:extLst>
                          <a:ext uri="{FF2B5EF4-FFF2-40B4-BE49-F238E27FC236}">
                            <a16:creationId xmlns:a16="http://schemas.microsoft.com/office/drawing/2014/main" id="{BC9CBA23-2F7F-74EE-C1D9-FB5F89A0ED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02" y="2125165"/>
                        <a:ext cx="6658383" cy="31652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2">
            <a:extLst>
              <a:ext uri="{FF2B5EF4-FFF2-40B4-BE49-F238E27FC236}">
                <a16:creationId xmlns:a16="http://schemas.microsoft.com/office/drawing/2014/main" id="{1E639758-430C-008B-76D8-C046F12240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Frequenza delle lettere in inglese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DC71267A-C873-2880-789B-02B548FA95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9102" y="607579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96BC1C-E30C-3F3C-49C0-74BBD8F58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2C6C2DD1-74B9-71BE-A9B0-59D0644EB8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Come sconfiggere l'analisi di frequenza?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79A4F-9518-B8F3-4898-FE3AEEFA04A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23510" y="2611198"/>
            <a:ext cx="8467742" cy="2953860"/>
          </a:xfrm>
        </p:spPr>
        <p:txBody>
          <a:bodyPr>
            <a:normAutofit/>
          </a:bodyPr>
          <a:lstStyle/>
          <a:p>
            <a:r>
              <a:rPr lang="en-US" altLang="en-US" dirty="0"/>
              <a:t>Utilizzare blocchi più grandi come base per la sostituzione.  Invece di sostituire una lettera alla volta, sostituite 64 bit alla volta, o 128 bit.  </a:t>
            </a:r>
          </a:p>
          <a:p>
            <a:pPr lvl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Porta a cifrari a blocchi come DES e AES.</a:t>
            </a:r>
          </a:p>
          <a:p>
            <a:endParaRPr lang="en-US" altLang="en-US" dirty="0"/>
          </a:p>
          <a:p>
            <a:r>
              <a:rPr lang="en-US" altLang="en-US" dirty="0"/>
              <a:t>Utilizzate diverse sostituzioni per eliminare le caratteristiche di frequenza.</a:t>
            </a:r>
          </a:p>
          <a:p>
            <a:pPr lvl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Porta ai </a:t>
            </a:r>
            <a:r>
              <a:rPr lang="en-US" altLang="en-US" sz="1400" dirty="0"/>
              <a:t>cifrari </a:t>
            </a:r>
            <a:r>
              <a:rPr lang="en-US" altLang="en-US" sz="1400" dirty="0" err="1"/>
              <a:t>a sostituzione </a:t>
            </a:r>
            <a:r>
              <a:rPr lang="en-US" altLang="en-US" sz="1400" dirty="0" err="1"/>
              <a:t>polialfabetica </a:t>
            </a:r>
            <a:r>
              <a:rPr lang="en-US" altLang="en-US" sz="1400" dirty="0"/>
              <a:t>e ai cifrari a flusso come l'RC4.</a:t>
            </a:r>
          </a:p>
          <a:p>
            <a:endParaRPr lang="en-US" alt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A37A2B2-6221-EAA7-9C4A-BC6502DE5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6D799A-405B-A7F0-022B-5EC95E79A48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>
            <a:extLst>
              <a:ext uri="{FF2B5EF4-FFF2-40B4-BE49-F238E27FC236}">
                <a16:creationId xmlns:a16="http://schemas.microsoft.com/office/drawing/2014/main" id="{BC65754E-968E-D0CE-DB68-43DF4B3E7E0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Verso i cifrari di sostituzione polialfabetici</a:t>
            </a:r>
          </a:p>
        </p:txBody>
      </p:sp>
      <p:sp>
        <p:nvSpPr>
          <p:cNvPr id="27654" name="Rectangle 3">
            <a:extLst>
              <a:ext uri="{FF2B5EF4-FFF2-40B4-BE49-F238E27FC236}">
                <a16:creationId xmlns:a16="http://schemas.microsoft.com/office/drawing/2014/main" id="{6F0B9ECA-7DF6-E4C1-F1CF-1141A250BEFF}"/>
              </a:ext>
            </a:extLst>
          </p:cNvPr>
          <p:cNvSpPr>
            <a:spLocks noGrp="1" noChangeArrowheads="1"/>
          </p:cNvSpPr>
          <p:nvPr>
            <p:ph type="body" sz="quarter" idx="16"/>
          </p:nvPr>
        </p:nvSpPr>
        <p:spPr>
          <a:xfrm>
            <a:off x="796322" y="1991611"/>
            <a:ext cx="6367369" cy="2526435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/>
              <a:t>Principali punti deboli dei cifrari di sostituzione monoalfabetici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Nel testo cifrato, le diverse lettere hanno una frequenza diversa.</a:t>
            </a:r>
          </a:p>
          <a:p>
            <a:pPr lvl="2" eaLnBrk="1" hangingPunct="1">
              <a:buFont typeface="Century Gothic" panose="020B0502020202020204" pitchFamily="34" charset="0"/>
              <a:buChar char="―"/>
            </a:pPr>
            <a:r>
              <a:rPr lang="en-US" altLang="en-US" dirty="0"/>
              <a:t>ogni lettera del testo cifrato corrisponde a </a:t>
            </a:r>
            <a:r>
              <a:rPr lang="en-US" altLang="en-US" dirty="0">
                <a:solidFill>
                  <a:srgbClr val="C00000"/>
                </a:solidFill>
              </a:rPr>
              <a:t>una sola </a:t>
            </a:r>
            <a:r>
              <a:rPr lang="en-US" altLang="en-US" dirty="0"/>
              <a:t>lettera del testo in chiaro</a:t>
            </a:r>
          </a:p>
          <a:p>
            <a:pPr eaLnBrk="1" hangingPunct="1"/>
            <a:r>
              <a:rPr lang="en-US" altLang="en-US" dirty="0"/>
              <a:t>Idea per un cifrario più forte (1460, Alberti)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Utilizzate più sostituzioni e passate da una all'altra quando crittografate lettere diverse.</a:t>
            </a:r>
          </a:p>
          <a:p>
            <a:pPr lvl="2" eaLnBrk="1" hangingPunct="1">
              <a:buFont typeface="Century Gothic" panose="020B0502020202020204" pitchFamily="34" charset="0"/>
              <a:buChar char="―"/>
            </a:pPr>
            <a:r>
              <a:rPr lang="en-US" altLang="en-US" dirty="0"/>
              <a:t>Di conseguenza, le frequenze delle lettere nel testo cifrato sono simili a quelle del testo cifrato.</a:t>
            </a:r>
          </a:p>
          <a:p>
            <a:pPr eaLnBrk="1" hangingPunct="1"/>
            <a:r>
              <a:rPr lang="en-US" altLang="en-US" dirty="0"/>
              <a:t>Sviluppato in un cifrario di facile utilizzo da </a:t>
            </a:r>
            <a:r>
              <a:rPr lang="en-US" altLang="en-US" dirty="0">
                <a:cs typeface="Arial" panose="020B0604020202020204" pitchFamily="34" charset="0"/>
              </a:rPr>
              <a:t>Vigenère </a:t>
            </a:r>
            <a:r>
              <a:rPr lang="en-US" altLang="en-US" dirty="0"/>
              <a:t>(pubblicato nel 1586)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CECAEC-3DA2-3B90-01BA-07B954D9B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6277" y="602663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1E4EC1-EFE6-4E08-B98F-7A92B6139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>
            <a:extLst>
              <a:ext uri="{FF2B5EF4-FFF2-40B4-BE49-F238E27FC236}">
                <a16:creationId xmlns:a16="http://schemas.microsoft.com/office/drawing/2014/main" id="{0C63DD4D-7CFA-496F-FB5E-4947E869A01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3772" y="256108"/>
            <a:ext cx="4786877" cy="775283"/>
          </a:xfrm>
        </p:spPr>
        <p:txBody>
          <a:bodyPr/>
          <a:lstStyle/>
          <a:p>
            <a:pPr eaLnBrk="1" hangingPunct="1"/>
            <a:r>
              <a:rPr lang="en-US" altLang="en-US" dirty="0"/>
              <a:t>Il </a:t>
            </a:r>
            <a:r>
              <a:rPr lang="en-US" altLang="en-US" dirty="0"/>
              <a:t>Cifrario di</a:t>
            </a:r>
            <a:r>
              <a:rPr lang="en-US" altLang="en-US" dirty="0"/>
              <a:t> </a:t>
            </a:r>
            <a:r>
              <a:rPr lang="en-US" altLang="en-US" dirty="0">
                <a:cs typeface="Times New Roman" panose="02020603050405020304" pitchFamily="18" charset="0"/>
              </a:rPr>
              <a:t>Vigenère </a:t>
            </a:r>
          </a:p>
        </p:txBody>
      </p:sp>
      <p:sp>
        <p:nvSpPr>
          <p:cNvPr id="28678" name="Rectangle 3">
            <a:extLst>
              <a:ext uri="{FF2B5EF4-FFF2-40B4-BE49-F238E27FC236}">
                <a16:creationId xmlns:a16="http://schemas.microsoft.com/office/drawing/2014/main" id="{7F48325A-1E7B-00C2-05FF-8A4A3B6EC790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294383" y="1255750"/>
            <a:ext cx="5840730" cy="4822371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b="1" dirty="0">
                <a:solidFill>
                  <a:srgbClr val="00B0F0"/>
                </a:solidFill>
              </a:rPr>
              <a:t>  Trattare le lettere come numeri: [A=0, B=1, C=2, ..., Z=25]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b="1" dirty="0">
                <a:solidFill>
                  <a:srgbClr val="00B0F0"/>
                </a:solidFill>
              </a:rPr>
              <a:t>   Notazione della teoria dei numeri: </a:t>
            </a:r>
            <a:r>
              <a:rPr lang="en-US" altLang="en-US" sz="2900" dirty="0"/>
              <a:t>Z</a:t>
            </a:r>
            <a:r>
              <a:rPr lang="en-US" altLang="en-US" sz="2900" baseline="-25000" dirty="0"/>
              <a:t>n</a:t>
            </a:r>
            <a:r>
              <a:rPr lang="en-US" altLang="en-US" sz="2900" dirty="0"/>
              <a:t> = {0, 1, ..., n-1}</a:t>
            </a:r>
            <a:endParaRPr lang="en-US" altLang="en-US" sz="29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b="1" dirty="0">
                <a:solidFill>
                  <a:schemeClr val="accent2"/>
                </a:solidFill>
              </a:rPr>
              <a:t>  Definizione</a:t>
            </a:r>
            <a:r>
              <a:rPr lang="en-US" altLang="en-US" sz="2900" dirty="0">
                <a:solidFill>
                  <a:schemeClr val="accent2"/>
                </a:solidFill>
              </a:rPr>
              <a:t>: 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Dato m, un intero positivo, P = C = (Z )</a:t>
            </a:r>
            <a:r>
              <a:rPr lang="en-US" altLang="en-US" sz="2900" baseline="-25000" dirty="0"/>
              <a:t>26</a:t>
            </a:r>
            <a:r>
              <a:rPr lang="en-US" altLang="en-US" sz="2900" baseline="30000" dirty="0"/>
              <a:t>n</a:t>
            </a:r>
            <a:r>
              <a:rPr lang="en-US" altLang="en-US" sz="2900" dirty="0"/>
              <a:t> , e K = (k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 , k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 , ... , k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 ) una chiave, definiamo: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b="1" dirty="0">
                <a:solidFill>
                  <a:srgbClr val="FF6600"/>
                </a:solidFill>
              </a:rPr>
              <a:t>  Crittografia</a:t>
            </a:r>
            <a:r>
              <a:rPr lang="en-US" altLang="en-US" sz="2900" dirty="0"/>
              <a:t>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 e</a:t>
            </a:r>
            <a:r>
              <a:rPr lang="en-US" altLang="en-US" sz="2900" baseline="-25000" dirty="0"/>
              <a:t>k</a:t>
            </a:r>
            <a:r>
              <a:rPr lang="en-US" altLang="en-US" sz="2900" dirty="0"/>
              <a:t> (p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 , p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 ... p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 ) = (p +k</a:t>
            </a:r>
            <a:r>
              <a:rPr lang="en-US" altLang="en-US" sz="2900" baseline="-25000" dirty="0"/>
              <a:t>1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 , p +k</a:t>
            </a:r>
            <a:r>
              <a:rPr lang="en-US" altLang="en-US" sz="2900" baseline="-25000" dirty="0"/>
              <a:t>2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 ...</a:t>
            </a:r>
            <a:r>
              <a:rPr lang="en-US" altLang="en-US" sz="2900" dirty="0" err="1"/>
              <a:t>p +k</a:t>
            </a:r>
            <a:r>
              <a:rPr lang="en-US" altLang="en-US" sz="2900" baseline="-25000" dirty="0" err="1"/>
              <a:t>m</a:t>
            </a:r>
            <a:r>
              <a:rPr lang="en-US" altLang="en-US" sz="2900" baseline="-25000" dirty="0" err="1"/>
              <a:t>m</a:t>
            </a:r>
            <a:r>
              <a:rPr lang="en-US" altLang="en-US" sz="2900" dirty="0"/>
              <a:t> ) (mod 26)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b="1" dirty="0">
                <a:solidFill>
                  <a:srgbClr val="FF6600"/>
                </a:solidFill>
              </a:rPr>
              <a:t>  Decrittazione</a:t>
            </a:r>
            <a:r>
              <a:rPr lang="en-US" altLang="en-US" sz="2900" dirty="0"/>
              <a:t>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 d</a:t>
            </a:r>
            <a:r>
              <a:rPr lang="en-US" altLang="en-US" sz="2900" baseline="-25000" dirty="0"/>
              <a:t>k</a:t>
            </a:r>
            <a:r>
              <a:rPr lang="en-US" altLang="en-US" sz="2900" dirty="0"/>
              <a:t> (c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 , c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 ... c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 ) = (c -k</a:t>
            </a:r>
            <a:r>
              <a:rPr lang="en-US" altLang="en-US" sz="2900" baseline="-25000" dirty="0"/>
              <a:t>1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 , c -k</a:t>
            </a:r>
            <a:r>
              <a:rPr lang="en-US" altLang="en-US" sz="2900" baseline="-25000" dirty="0"/>
              <a:t>2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 ... c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 - k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 ) (mod 26)</a:t>
            </a:r>
            <a:endParaRPr lang="en-US" altLang="en-US" sz="2900" b="1" dirty="0"/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b="1" dirty="0">
                <a:solidFill>
                  <a:srgbClr val="FF0000"/>
                </a:solidFill>
              </a:rPr>
              <a:t>  Esempio:</a:t>
            </a:r>
            <a:endParaRPr lang="en-US" altLang="en-US" sz="2900" b="1" dirty="0"/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 Testo in chiaro:    </a:t>
            </a:r>
            <a:r>
              <a:rPr lang="en-US" altLang="en-US" sz="2900" dirty="0">
                <a:solidFill>
                  <a:schemeClr val="accent2"/>
                </a:solidFill>
              </a:rPr>
              <a:t>C R Y P T O G R A P H Y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  Chiave:            L U C K L U C K L U C K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  Testo cifrato:  </a:t>
            </a:r>
            <a:r>
              <a:rPr lang="en-US" altLang="en-US" sz="2900" dirty="0">
                <a:solidFill>
                  <a:srgbClr val="CC0099"/>
                </a:solidFill>
              </a:rPr>
              <a:t>N L A Z E I </a:t>
            </a:r>
            <a:r>
              <a:rPr lang="en-US" altLang="en-US" sz="2900" dirty="0" err="1">
                <a:solidFill>
                  <a:srgbClr val="CC0099"/>
                </a:solidFill>
              </a:rPr>
              <a:t>I I </a:t>
            </a:r>
            <a:r>
              <a:rPr lang="en-US" altLang="en-US" sz="2900" dirty="0">
                <a:solidFill>
                  <a:srgbClr val="CC0099"/>
                </a:solidFill>
              </a:rPr>
              <a:t>B L J </a:t>
            </a:r>
            <a:r>
              <a:rPr lang="en-US" altLang="en-US" sz="2900" dirty="0" err="1">
                <a:solidFill>
                  <a:srgbClr val="CC0099"/>
                </a:solidFill>
              </a:rPr>
              <a:t>J </a:t>
            </a:r>
            <a:r>
              <a:rPr lang="en-US" altLang="en-US" sz="2900" dirty="0">
                <a:solidFill>
                  <a:srgbClr val="CC0099"/>
                </a:solidFill>
              </a:rPr>
              <a:t>I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 sz="2400" dirty="0">
              <a:solidFill>
                <a:srgbClr val="CC0099"/>
              </a:solidFill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 sz="2400" dirty="0"/>
          </a:p>
        </p:txBody>
      </p:sp>
      <p:sp>
        <p:nvSpPr>
          <p:cNvPr id="28679" name="Rectangle 4">
            <a:extLst>
              <a:ext uri="{FF2B5EF4-FFF2-40B4-BE49-F238E27FC236}">
                <a16:creationId xmlns:a16="http://schemas.microsoft.com/office/drawing/2014/main" id="{71A0F303-571E-C894-EB15-F6846D337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325" y="35337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8E483-6E10-6E27-5827-C95887DD5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5113" y="607812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45D62A-5980-3D2C-A237-51347450469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>
            <a:extLst>
              <a:ext uri="{FF2B5EF4-FFF2-40B4-BE49-F238E27FC236}">
                <a16:creationId xmlns:a16="http://schemas.microsoft.com/office/drawing/2014/main" id="{686DFB3F-74D4-60C6-AF15-F391627374E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91256" y="914399"/>
            <a:ext cx="6361471" cy="896782"/>
          </a:xfrm>
        </p:spPr>
        <p:txBody>
          <a:bodyPr/>
          <a:lstStyle/>
          <a:p>
            <a:pPr eaLnBrk="1" hangingPunct="1"/>
            <a:r>
              <a:rPr lang="en-US" altLang="en-US" dirty="0"/>
              <a:t>Sicurezza del </a:t>
            </a:r>
            <a:r>
              <a:rPr lang="en-US" altLang="en-US" dirty="0"/>
              <a:t>Cifrario di</a:t>
            </a:r>
            <a:r>
              <a:rPr lang="en-US" altLang="en-US" dirty="0" err="1"/>
              <a:t> Vigenere </a:t>
            </a:r>
          </a:p>
        </p:txBody>
      </p:sp>
      <p:sp>
        <p:nvSpPr>
          <p:cNvPr id="29702" name="Rectangle 3">
            <a:extLst>
              <a:ext uri="{FF2B5EF4-FFF2-40B4-BE49-F238E27FC236}">
                <a16:creationId xmlns:a16="http://schemas.microsoft.com/office/drawing/2014/main" id="{06F548B9-116A-B38C-18FB-670C2BA7CBC6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591256" y="2227739"/>
            <a:ext cx="7769054" cy="269822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/>
              <a:t>Vigenere </a:t>
            </a:r>
            <a:r>
              <a:rPr lang="en-US" altLang="en-US" dirty="0">
                <a:solidFill>
                  <a:srgbClr val="CC3300"/>
                </a:solidFill>
              </a:rPr>
              <a:t>maschera la frequenza </a:t>
            </a:r>
            <a:r>
              <a:rPr lang="en-US" altLang="en-US" dirty="0"/>
              <a:t>con cui un carattere appare in una lingua: una lettera nel testo cifrato corrisponde a più lettere nel testo in chiaro. Rende </a:t>
            </a:r>
            <a:r>
              <a:rPr lang="en-US" altLang="en-US" dirty="0">
                <a:solidFill>
                  <a:schemeClr val="accent2"/>
                </a:solidFill>
              </a:rPr>
              <a:t>più difficile l'uso dell'analisi di frequenza.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Qualsiasi messaggio crittografato da un </a:t>
            </a:r>
            <a:r>
              <a:rPr lang="en-US" altLang="en-US" dirty="0"/>
              <a:t>cifrario di</a:t>
            </a:r>
            <a:r>
              <a:rPr lang="en-US" altLang="en-US" dirty="0" err="1"/>
              <a:t> Vigenere </a:t>
            </a:r>
            <a:r>
              <a:rPr lang="en-US" altLang="en-US" dirty="0"/>
              <a:t>è un insieme di tanti </a:t>
            </a:r>
            <a:r>
              <a:rPr lang="en-US" altLang="en-US" dirty="0">
                <a:solidFill>
                  <a:srgbClr val="00CC00"/>
                </a:solidFill>
              </a:rPr>
              <a:t>cifrari a turni </a:t>
            </a:r>
            <a:r>
              <a:rPr lang="en-US" altLang="en-US" dirty="0"/>
              <a:t>quante sono le lettere della chiave.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C7B35E-24DB-D3BC-78F9-6E14308A2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FD1A76-C89F-F3DA-40D7-A8FC0C8BCF1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2">
            <a:extLst>
              <a:ext uri="{FF2B5EF4-FFF2-40B4-BE49-F238E27FC236}">
                <a16:creationId xmlns:a16="http://schemas.microsoft.com/office/drawing/2014/main" id="{E21830A0-8943-77A5-3778-7F9D00B04EF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09123" y="532704"/>
            <a:ext cx="4786877" cy="1518315"/>
          </a:xfrm>
        </p:spPr>
        <p:txBody>
          <a:bodyPr/>
          <a:lstStyle/>
          <a:p>
            <a:pPr eaLnBrk="1" hangingPunct="1"/>
            <a:r>
              <a:rPr lang="en-US" altLang="en-US" dirty="0"/>
              <a:t>Cifrario di</a:t>
            </a:r>
            <a:r>
              <a:rPr lang="en-US" altLang="en-US" dirty="0" err="1"/>
              <a:t> Vigenere</a:t>
            </a:r>
            <a:r>
              <a:rPr lang="en-US" altLang="en-US" dirty="0"/>
              <a:t>: Crittoanalisi</a:t>
            </a:r>
          </a:p>
        </p:txBody>
      </p:sp>
      <p:sp>
        <p:nvSpPr>
          <p:cNvPr id="30726" name="Rectangle 3">
            <a:extLst>
              <a:ext uri="{FF2B5EF4-FFF2-40B4-BE49-F238E27FC236}">
                <a16:creationId xmlns:a16="http://schemas.microsoft.com/office/drawing/2014/main" id="{112428CF-AD45-7D45-319E-EFBD971D14A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268101" y="2503043"/>
            <a:ext cx="5379463" cy="244258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Trovare la </a:t>
            </a:r>
            <a:r>
              <a:rPr lang="en-US" altLang="en-US" dirty="0">
                <a:solidFill>
                  <a:schemeClr val="accent2"/>
                </a:solidFill>
              </a:rPr>
              <a:t>lunghezza della chiave.</a:t>
            </a:r>
          </a:p>
          <a:p>
            <a:pPr marL="749808"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Test di </a:t>
            </a:r>
            <a:r>
              <a:rPr lang="en-US" altLang="en-US" sz="1400" dirty="0" err="1"/>
              <a:t>Kasisky</a:t>
            </a:r>
          </a:p>
          <a:p>
            <a:pPr marL="749808"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Indice di coincidenza (che non tratteremo qui)</a:t>
            </a:r>
            <a:endParaRPr lang="en-US" altLang="en-US" sz="1400" dirty="0">
              <a:solidFill>
                <a:srgbClr val="CC0099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CC0099"/>
                </a:solidFill>
              </a:rPr>
              <a:t>Dividere </a:t>
            </a:r>
            <a:r>
              <a:rPr lang="en-US" altLang="en-US" dirty="0"/>
              <a:t>il messaggio in altrettante cifrature a turni.</a:t>
            </a:r>
            <a:endParaRPr lang="en-US" altLang="en-US" dirty="0">
              <a:solidFill>
                <a:srgbClr val="00CC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CC00"/>
                </a:solidFill>
              </a:rPr>
              <a:t>Utilizzare l'analisi delle frequenze </a:t>
            </a:r>
            <a:r>
              <a:rPr lang="en-US" altLang="en-US" dirty="0"/>
              <a:t>per risolvere i cifrari a turni risultanti. </a:t>
            </a:r>
          </a:p>
          <a:p>
            <a:pPr marL="749808" lvl="1" eaLnBrk="1" hangingPunct="1">
              <a:buClr>
                <a:schemeClr val="bg1"/>
              </a:buClr>
              <a:buFont typeface="Century Gothic" panose="020B0502020202020204" pitchFamily="34" charset="0"/>
              <a:buChar char="―"/>
            </a:pPr>
            <a:r>
              <a:rPr lang="en-US" altLang="en-US" sz="1400" dirty="0">
                <a:solidFill>
                  <a:srgbClr val="FF0000"/>
                </a:solidFill>
              </a:rPr>
              <a:t>Come?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F27669C-7F72-9B12-86EB-3A25D57A0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EA8C41-2087-6D9A-9BE5-E6E2C10815D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2">
            <a:extLst>
              <a:ext uri="{FF2B5EF4-FFF2-40B4-BE49-F238E27FC236}">
                <a16:creationId xmlns:a16="http://schemas.microsoft.com/office/drawing/2014/main" id="{06997040-97F1-1636-875C-ED3652581B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Test </a:t>
            </a:r>
            <a:r>
              <a:rPr lang="en-US" altLang="en-US" sz="4000" dirty="0" err="1"/>
              <a:t>di Kasisky </a:t>
            </a:r>
            <a:r>
              <a:rPr lang="en-US" altLang="en-US" sz="4000" dirty="0"/>
              <a:t>per trovare la lunghezza della chiave</a:t>
            </a:r>
          </a:p>
        </p:txBody>
      </p:sp>
      <p:sp>
        <p:nvSpPr>
          <p:cNvPr id="31750" name="Rectangle 3">
            <a:extLst>
              <a:ext uri="{FF2B5EF4-FFF2-40B4-BE49-F238E27FC236}">
                <a16:creationId xmlns:a16="http://schemas.microsoft.com/office/drawing/2014/main" id="{2F23335F-235D-99B3-2DC3-B3AE70675D5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601365"/>
            <a:ext cx="9136334" cy="2793729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/>
              <a:t>Osservazione: due segmenti identici di testo in chiaro saranno cifrati nello stesso testo cifrato se si trovano nel testo a una distanza </a:t>
            </a:r>
            <a:r>
              <a:rPr lang="en-US" altLang="en-US" dirty="0">
                <a:sym typeface="Symbol" panose="05050102010706020507" pitchFamily="18" charset="2"/>
              </a:rPr>
              <a:t> tale che  sia un multiplo di m, la lunghezza della chiave.</a:t>
            </a:r>
          </a:p>
          <a:p>
            <a:pPr eaLnBrk="1" hangingPunct="1"/>
            <a:r>
              <a:rPr lang="en-US" altLang="en-US" dirty="0">
                <a:sym typeface="Symbol" panose="05050102010706020507" pitchFamily="18" charset="2"/>
              </a:rPr>
              <a:t>Algoritmo:   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Cercare coppie di segmenti identici di lunghezza minima 3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Registrare le distanze tra i due segmenti: </a:t>
            </a:r>
            <a:r>
              <a:rPr lang="en-US" altLang="en-US" sz="1400" dirty="0">
                <a:sym typeface="Symbol" panose="05050102010706020507" pitchFamily="18" charset="2"/>
              </a:rPr>
              <a:t>1, 2, ...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>
                <a:sym typeface="Symbol" panose="05050102010706020507" pitchFamily="18" charset="2"/>
              </a:rPr>
              <a:t>m divide </a:t>
            </a:r>
            <a:r>
              <a:rPr lang="en-US" altLang="en-US" sz="1400" dirty="0" err="1">
                <a:sym typeface="Symbol" panose="05050102010706020507" pitchFamily="18" charset="2"/>
              </a:rPr>
              <a:t>gcd</a:t>
            </a:r>
            <a:r>
              <a:rPr lang="en-US" altLang="en-US" sz="1400" dirty="0">
                <a:sym typeface="Symbol" panose="05050102010706020507" pitchFamily="18" charset="2"/>
              </a:rPr>
              <a:t>(1, 2, ...)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DB55BB-68DC-12DD-764F-BAFEAFE393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3775E2-C4F0-FE70-C50E-05C5C4B3375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>
            <a:extLst>
              <a:ext uri="{FF2B5EF4-FFF2-40B4-BE49-F238E27FC236}">
                <a16:creationId xmlns:a16="http://schemas.microsoft.com/office/drawing/2014/main" id="{37AF88DE-E476-BE4A-35F6-3212D653DE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Esempio di </a:t>
            </a:r>
            <a:r>
              <a:rPr lang="en-US" altLang="en-US" dirty="0"/>
              <a:t>test </a:t>
            </a:r>
            <a:r>
              <a:rPr lang="en-US" altLang="en-US" dirty="0" err="1"/>
              <a:t>di Kasisky</a:t>
            </a:r>
          </a:p>
        </p:txBody>
      </p:sp>
      <p:sp>
        <p:nvSpPr>
          <p:cNvPr id="32774" name="Rectangle 3">
            <a:extLst>
              <a:ext uri="{FF2B5EF4-FFF2-40B4-BE49-F238E27FC236}">
                <a16:creationId xmlns:a16="http://schemas.microsoft.com/office/drawing/2014/main" id="{84EBDBB2-5271-9BC5-8E96-C88855A8EF3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688168" y="1767107"/>
            <a:ext cx="6056762" cy="4015244"/>
          </a:xfrm>
        </p:spPr>
        <p:txBody>
          <a:bodyPr>
            <a:norm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Chiave </a:t>
            </a:r>
            <a:r>
              <a:rPr lang="en-US" altLang="en-US" dirty="0">
                <a:latin typeface="Courier New" panose="02070309020205020404" pitchFamily="49" charset="0"/>
              </a:rPr>
              <a:t>K I N G K I N G K I N G K I N G K I N G K I N G K I N G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Il </a:t>
            </a:r>
            <a:r>
              <a:rPr lang="en-US" altLang="en-US" dirty="0">
                <a:latin typeface="Courier New" panose="02070309020205020404" pitchFamily="49" charset="0"/>
              </a:rPr>
              <a:t>settore privato e quello privato nella zona di </a:t>
            </a:r>
            <a:r>
              <a:rPr lang="en-US" altLang="en-US" dirty="0">
                <a:latin typeface="Courier New" panose="02070309020205020404" pitchFamily="49" charset="0"/>
              </a:rPr>
              <a:t>confine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CT </a:t>
            </a:r>
            <a:r>
              <a:rPr lang="en-US" altLang="en-US" dirty="0">
                <a:latin typeface="Courier New" panose="02070309020205020404" pitchFamily="49" charset="0"/>
              </a:rPr>
              <a:t>D P R Y E V N T N </a:t>
            </a:r>
            <a:r>
              <a:rPr lang="en-US" altLang="en-US" u="sng" dirty="0">
                <a:latin typeface="Courier New" panose="02070309020205020404" pitchFamily="49" charset="0"/>
              </a:rPr>
              <a:t>B U K </a:t>
            </a:r>
            <a:r>
              <a:rPr lang="en-US" altLang="en-US" dirty="0">
                <a:latin typeface="Courier New" panose="02070309020205020404" pitchFamily="49" charset="0"/>
              </a:rPr>
              <a:t>W I A O X </a:t>
            </a:r>
            <a:r>
              <a:rPr lang="en-US" altLang="en-US" u="sng" dirty="0">
                <a:latin typeface="Courier New" panose="02070309020205020404" pitchFamily="49" charset="0"/>
              </a:rPr>
              <a:t>B U K </a:t>
            </a:r>
            <a:r>
              <a:rPr lang="en-US" altLang="en-US" dirty="0" err="1">
                <a:latin typeface="Courier New" panose="02070309020205020404" pitchFamily="49" charset="0"/>
              </a:rPr>
              <a:t>W </a:t>
            </a:r>
            <a:r>
              <a:rPr lang="en-US" altLang="en-US" dirty="0">
                <a:latin typeface="Courier New" panose="02070309020205020404" pitchFamily="49" charset="0"/>
              </a:rPr>
              <a:t>B T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Gli schemi ripetuti (stringhe di lunghezza pari o superiore a 3) nel testo cifrato sono probabilmente dovuti alla ripetizione di stringhe di testo in chiaro criptate con stringhe di chiave ripetute; pertanto la differenza di posizione dovrebbe essere multipla della lunghezza della chiave.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EF12426-B272-ADEE-9681-9B6715D59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4164" y="614318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3B136E-A1B0-01C9-D49A-46A765D229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>
            <a:extLst>
              <a:ext uri="{FF2B5EF4-FFF2-40B4-BE49-F238E27FC236}">
                <a16:creationId xmlns:a16="http://schemas.microsoft.com/office/drawing/2014/main" id="{081FFDB1-D1AB-C407-6E35-677EF34BDC9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Tampone una tantum</a:t>
            </a:r>
          </a:p>
        </p:txBody>
      </p:sp>
      <p:sp>
        <p:nvSpPr>
          <p:cNvPr id="33798" name="Rectangle 3">
            <a:extLst>
              <a:ext uri="{FF2B5EF4-FFF2-40B4-BE49-F238E27FC236}">
                <a16:creationId xmlns:a16="http://schemas.microsoft.com/office/drawing/2014/main" id="{BDC4CF82-8064-2718-BB26-A39806AA699F}"/>
              </a:ext>
            </a:extLst>
          </p:cNvPr>
          <p:cNvSpPr>
            <a:spLocks noGrp="1" noChangeArrowheads="1"/>
          </p:cNvSpPr>
          <p:nvPr>
            <p:ph type="body" sz="quarter" idx="16"/>
          </p:nvPr>
        </p:nvSpPr>
        <p:spPr>
          <a:xfrm>
            <a:off x="629174" y="2262227"/>
            <a:ext cx="5797518" cy="2532966"/>
          </a:xfrm>
        </p:spPr>
        <p:txBody>
          <a:bodyPr>
            <a:normAutofit/>
          </a:bodyPr>
          <a:lstStyle/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Correggere la vulnerabilità </a:t>
            </a:r>
            <a:r>
              <a:rPr lang="en-US" altLang="en-US" dirty="0"/>
              <a:t>del cifrario </a:t>
            </a:r>
            <a:r>
              <a:rPr lang="en-US" altLang="en-US" dirty="0" err="1"/>
              <a:t>Vigenere </a:t>
            </a:r>
            <a:r>
              <a:rPr lang="en-US" altLang="en-US" dirty="0"/>
              <a:t>utilizzando chiavi molto lunghe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La chiave è una stringa casuale lunga almeno quanto il testo in chiaro.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La crittografia è simile al cifrario a turni 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Inventato da </a:t>
            </a:r>
            <a:r>
              <a:rPr lang="en-US" altLang="en-US" dirty="0" err="1"/>
              <a:t>Vernam </a:t>
            </a:r>
            <a:r>
              <a:rPr lang="en-US" altLang="en-US" dirty="0"/>
              <a:t>negli anni '20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A1F970E-BF9A-6579-E4F2-0C8ACC8B6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9605" y="600911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A4907A-D8D2-F1DB-1CE0-C071148D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6AA25F-3B8C-8721-288B-2F31C107F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02" y="1338943"/>
            <a:ext cx="11808595" cy="41801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3451649"/>
      </p:ext>
    </p:extLst>
  </p:cSld>
  <p:clrMapOvr>
    <a:masterClrMapping/>
  </p:clrMapOvr>
</p:sld>
</file>

<file path=ppt/slides/slide20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2">
            <a:extLst>
              <a:ext uri="{FF2B5EF4-FFF2-40B4-BE49-F238E27FC236}">
                <a16:creationId xmlns:a16="http://schemas.microsoft.com/office/drawing/2014/main" id="{BD0A0FB6-FF49-6C53-4992-7584106292A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Tampone una tantum</a:t>
            </a:r>
          </a:p>
        </p:txBody>
      </p:sp>
      <p:sp>
        <p:nvSpPr>
          <p:cNvPr id="34822" name="Rectangle 3">
            <a:extLst>
              <a:ext uri="{FF2B5EF4-FFF2-40B4-BE49-F238E27FC236}">
                <a16:creationId xmlns:a16="http://schemas.microsoft.com/office/drawing/2014/main" id="{2C555D7D-ABAA-7649-0A49-0A52FABA7D5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481689" y="1661597"/>
            <a:ext cx="7590595" cy="4015244"/>
          </a:xfrm>
        </p:spPr>
        <p:txBody>
          <a:bodyPr>
            <a:norm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Sia </a:t>
            </a:r>
            <a:r>
              <a:rPr lang="en-US" altLang="en-US" sz="1600" dirty="0" err="1"/>
              <a:t>Z</a:t>
            </a:r>
            <a:r>
              <a:rPr lang="en-US" altLang="en-US" sz="1600" baseline="-25000" dirty="0" err="1"/>
              <a:t>m</a:t>
            </a:r>
            <a:r>
              <a:rPr lang="en-US" altLang="en-US" sz="1600" dirty="0"/>
              <a:t> ={0,1,...,m-1} l'alfabeto.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z="1600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Spazio del testo in chiaro = </a:t>
            </a:r>
            <a:r>
              <a:rPr lang="en-US" altLang="en-US" sz="1600" dirty="0"/>
              <a:t>Spazio del </a:t>
            </a:r>
            <a:r>
              <a:rPr lang="en-US" altLang="en-US" sz="1600" dirty="0" err="1"/>
              <a:t>testo cifrato </a:t>
            </a:r>
            <a:r>
              <a:rPr lang="en-US" altLang="en-US" sz="1600" dirty="0"/>
              <a:t>= Spazio della chiave = (</a:t>
            </a:r>
            <a:r>
              <a:rPr lang="en-US" altLang="en-US" sz="1600" dirty="0" err="1"/>
              <a:t>Z )</a:t>
            </a:r>
            <a:r>
              <a:rPr lang="en-US" altLang="en-US" sz="1600" baseline="-25000" dirty="0" err="1"/>
              <a:t>m</a:t>
            </a:r>
            <a:r>
              <a:rPr lang="en-US" altLang="en-US" sz="1600" baseline="30000" dirty="0"/>
              <a:t>n</a:t>
            </a:r>
            <a:endParaRPr lang="en-US" altLang="en-US" sz="1600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La chiave è scelta in modo uniforme e casuale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Testo in chiaro X = (x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 x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 ... </a:t>
            </a:r>
            <a:r>
              <a:rPr lang="en-US" altLang="en-US" sz="1600" dirty="0" err="1"/>
              <a:t>x )</a:t>
            </a:r>
            <a:r>
              <a:rPr lang="en-US" altLang="en-US" sz="1600" baseline="-25000" dirty="0" err="1"/>
              <a:t>n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Chiave K = (k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 k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 ... </a:t>
            </a:r>
            <a:r>
              <a:rPr lang="en-US" altLang="en-US" sz="1600" dirty="0" err="1"/>
              <a:t>k )</a:t>
            </a:r>
            <a:r>
              <a:rPr lang="en-US" altLang="en-US" sz="1600" baseline="-25000" dirty="0" err="1"/>
              <a:t>n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Testo cifrato Y = (y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 y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 ... </a:t>
            </a:r>
            <a:r>
              <a:rPr lang="en-US" altLang="en-US" sz="1600" dirty="0" err="1"/>
              <a:t>y )</a:t>
            </a:r>
            <a:r>
              <a:rPr lang="en-US" altLang="en-US" sz="1600" baseline="-25000" dirty="0" err="1"/>
              <a:t>n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e</a:t>
            </a:r>
            <a:r>
              <a:rPr lang="en-US" altLang="en-US" sz="1600" baseline="-25000" dirty="0"/>
              <a:t>k</a:t>
            </a:r>
            <a:r>
              <a:rPr lang="en-US" altLang="en-US" sz="1600" dirty="0"/>
              <a:t> (X) = (x +k</a:t>
            </a:r>
            <a:r>
              <a:rPr lang="en-US" altLang="en-US" sz="1600" baseline="-25000" dirty="0"/>
              <a:t>1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 x +k</a:t>
            </a:r>
            <a:r>
              <a:rPr lang="en-US" altLang="en-US" sz="1600" baseline="-25000" dirty="0"/>
              <a:t>2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 ... </a:t>
            </a:r>
            <a:r>
              <a:rPr lang="en-US" altLang="en-US" sz="1600" dirty="0" err="1"/>
              <a:t>x +k</a:t>
            </a:r>
            <a:r>
              <a:rPr lang="en-US" altLang="en-US" sz="1600" baseline="-25000" dirty="0" err="1"/>
              <a:t>n</a:t>
            </a:r>
            <a:r>
              <a:rPr lang="en-US" altLang="en-US" sz="1600" baseline="-25000" dirty="0" err="1"/>
              <a:t>n</a:t>
            </a:r>
            <a:r>
              <a:rPr lang="en-US" altLang="en-US" sz="1600" dirty="0"/>
              <a:t> ) mod m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d</a:t>
            </a:r>
            <a:r>
              <a:rPr lang="en-US" altLang="en-US" sz="1600" baseline="-25000" dirty="0"/>
              <a:t>k</a:t>
            </a:r>
            <a:r>
              <a:rPr lang="en-US" altLang="en-US" sz="1600" dirty="0"/>
              <a:t> (Y) = (y -k</a:t>
            </a:r>
            <a:r>
              <a:rPr lang="en-US" altLang="en-US" sz="1600" baseline="-25000" dirty="0"/>
              <a:t>1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 y -k</a:t>
            </a:r>
            <a:r>
              <a:rPr lang="en-US" altLang="en-US" sz="1600" baseline="-25000" dirty="0"/>
              <a:t>2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 ... </a:t>
            </a:r>
            <a:r>
              <a:rPr lang="en-US" altLang="en-US" sz="1600" dirty="0" err="1"/>
              <a:t>y -k</a:t>
            </a:r>
            <a:r>
              <a:rPr lang="en-US" altLang="en-US" sz="1600" baseline="-25000" dirty="0" err="1"/>
              <a:t>n</a:t>
            </a:r>
            <a:r>
              <a:rPr lang="en-US" altLang="en-US" sz="1600" baseline="-25000" dirty="0" err="1"/>
              <a:t>n</a:t>
            </a:r>
            <a:r>
              <a:rPr lang="en-US" altLang="en-US" sz="1600" dirty="0"/>
              <a:t> ) mod m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F313996-65AB-80CD-55DC-485BB613AA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0520" y="5940399"/>
            <a:ext cx="1530000" cy="612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D3919-90C7-BCFB-9A70-921991876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>
            <a:extLst>
              <a:ext uri="{FF2B5EF4-FFF2-40B4-BE49-F238E27FC236}">
                <a16:creationId xmlns:a16="http://schemas.microsoft.com/office/drawing/2014/main" id="{BD0869F4-8D0A-4BEF-1AD2-82C64FCCD8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6322" y="585800"/>
            <a:ext cx="5525820" cy="94946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La versione binaria di One-Time Pad</a:t>
            </a:r>
          </a:p>
        </p:txBody>
      </p:sp>
      <p:sp>
        <p:nvSpPr>
          <p:cNvPr id="35846" name="Rectangle 3">
            <a:extLst>
              <a:ext uri="{FF2B5EF4-FFF2-40B4-BE49-F238E27FC236}">
                <a16:creationId xmlns:a16="http://schemas.microsoft.com/office/drawing/2014/main" id="{ADA26DAB-AE7B-DE41-C806-DFEE969E75FD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Spazio del testo in chiaro = </a:t>
            </a:r>
            <a:r>
              <a:rPr lang="en-US" altLang="en-US" dirty="0"/>
              <a:t>spazio del </a:t>
            </a:r>
            <a:r>
              <a:rPr lang="en-US" altLang="en-US" dirty="0" err="1"/>
              <a:t>testo cifrato </a:t>
            </a:r>
            <a:r>
              <a:rPr lang="en-US" altLang="en-US" dirty="0"/>
              <a:t>= 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 err="1"/>
              <a:t>Spazio delle chiavi </a:t>
            </a:r>
            <a:r>
              <a:rPr lang="en-US" altLang="en-US" dirty="0"/>
              <a:t>= {0,1}</a:t>
            </a:r>
            <a:r>
              <a:rPr lang="en-US" altLang="en-US" baseline="30000" dirty="0"/>
              <a:t>n</a:t>
            </a:r>
            <a:endParaRPr lang="en-US" altLang="en-US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La chiave è scelta in modo casuale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Ad esempio:</a:t>
            </a:r>
          </a:p>
          <a:p>
            <a:pPr eaLnBrk="1" hangingPunct="1"/>
            <a:r>
              <a:rPr lang="en-US" altLang="en-US" dirty="0"/>
              <a:t>Il testo in chiaro è 11011011</a:t>
            </a:r>
          </a:p>
          <a:p>
            <a:pPr eaLnBrk="1" hangingPunct="1"/>
            <a:r>
              <a:rPr lang="en-US" altLang="en-US" dirty="0"/>
              <a:t>La chiave è 01101001</a:t>
            </a:r>
          </a:p>
          <a:p>
            <a:pPr eaLnBrk="1" hangingPunct="1"/>
            <a:r>
              <a:rPr lang="en-US" altLang="en-US" dirty="0"/>
              <a:t>Allora il testo cifrato è 10110010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0C8F9B-8339-B879-3ACC-68B5C3D54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9605" y="600130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F90900-3FBE-4A03-7336-AC95E27BD6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2">
            <a:extLst>
              <a:ext uri="{FF2B5EF4-FFF2-40B4-BE49-F238E27FC236}">
                <a16:creationId xmlns:a16="http://schemas.microsoft.com/office/drawing/2014/main" id="{EE52E1E4-BCD7-962D-AAC9-3BA9530D94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Operatori di bit</a:t>
            </a:r>
          </a:p>
        </p:txBody>
      </p:sp>
      <p:sp>
        <p:nvSpPr>
          <p:cNvPr id="36870" name="Rectangle 3">
            <a:extLst>
              <a:ext uri="{FF2B5EF4-FFF2-40B4-BE49-F238E27FC236}">
                <a16:creationId xmlns:a16="http://schemas.microsoft.com/office/drawing/2014/main" id="{791DC78B-FE82-5810-DA67-8D3F12955CDC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537688" y="1767107"/>
            <a:ext cx="5636970" cy="401524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Bit AND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0 </a:t>
            </a:r>
            <a:r>
              <a:rPr lang="en-US" altLang="en-US" dirty="0">
                <a:sym typeface="Symbol" panose="05050102010706020507" pitchFamily="18" charset="2"/>
              </a:rPr>
              <a:t> </a:t>
            </a:r>
            <a:r>
              <a:rPr lang="en-US" altLang="en-US" dirty="0"/>
              <a:t>0 = 0 0 </a:t>
            </a:r>
            <a:r>
              <a:rPr lang="en-US" altLang="en-US" dirty="0">
                <a:sym typeface="Symbol" panose="05050102010706020507" pitchFamily="18" charset="2"/>
              </a:rPr>
              <a:t> </a:t>
            </a:r>
            <a:r>
              <a:rPr lang="en-US" altLang="en-US" dirty="0"/>
              <a:t>1 = 0 1 </a:t>
            </a:r>
            <a:r>
              <a:rPr lang="en-US" altLang="en-US" dirty="0">
                <a:sym typeface="Symbol" panose="05050102010706020507" pitchFamily="18" charset="2"/>
              </a:rPr>
              <a:t> </a:t>
            </a:r>
            <a:r>
              <a:rPr lang="en-US" altLang="en-US" dirty="0"/>
              <a:t>0 = 0 1 </a:t>
            </a:r>
            <a:r>
              <a:rPr lang="en-US" altLang="en-US" dirty="0">
                <a:sym typeface="Symbol" panose="05050102010706020507" pitchFamily="18" charset="2"/>
              </a:rPr>
              <a:t> </a:t>
            </a:r>
            <a:r>
              <a:rPr lang="en-US" altLang="en-US" dirty="0"/>
              <a:t>1 = 1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Bit OR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0 </a:t>
            </a:r>
            <a:r>
              <a:rPr lang="en-US" altLang="en-US" dirty="0">
                <a:sym typeface="Symbol" panose="05050102010706020507" pitchFamily="18" charset="2"/>
              </a:rPr>
              <a:t> </a:t>
            </a:r>
            <a:r>
              <a:rPr lang="en-US" altLang="en-US" dirty="0"/>
              <a:t>0 = 0 0 </a:t>
            </a:r>
            <a:r>
              <a:rPr lang="en-US" altLang="en-US" dirty="0">
                <a:sym typeface="Symbol" panose="05050102010706020507" pitchFamily="18" charset="2"/>
              </a:rPr>
              <a:t> </a:t>
            </a:r>
            <a:r>
              <a:rPr lang="en-US" altLang="en-US" dirty="0"/>
              <a:t>1 = 1 1 </a:t>
            </a:r>
            <a:r>
              <a:rPr lang="en-US" altLang="en-US" dirty="0">
                <a:sym typeface="Symbol" panose="05050102010706020507" pitchFamily="18" charset="2"/>
              </a:rPr>
              <a:t> </a:t>
            </a:r>
            <a:r>
              <a:rPr lang="en-US" altLang="en-US" dirty="0"/>
              <a:t>0 = 1 1 </a:t>
            </a:r>
            <a:r>
              <a:rPr lang="en-US" altLang="en-US" dirty="0">
                <a:sym typeface="Symbol" panose="05050102010706020507" pitchFamily="18" charset="2"/>
              </a:rPr>
              <a:t> </a:t>
            </a:r>
            <a:r>
              <a:rPr lang="en-US" altLang="en-US" dirty="0"/>
              <a:t>1 = 1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Addizione mod 2 (nota anche come Bit XOR)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0 </a:t>
            </a:r>
            <a:r>
              <a:rPr lang="en-US" altLang="en-US" dirty="0">
                <a:sym typeface="Symbol" panose="05050102010706020507" pitchFamily="18" charset="2"/>
              </a:rPr>
              <a:t> </a:t>
            </a:r>
            <a:r>
              <a:rPr lang="en-US" altLang="en-US" dirty="0"/>
              <a:t>0 = 0 0 </a:t>
            </a:r>
            <a:r>
              <a:rPr lang="en-US" altLang="en-US" dirty="0">
                <a:sym typeface="Symbol" panose="05050102010706020507" pitchFamily="18" charset="2"/>
              </a:rPr>
              <a:t> </a:t>
            </a:r>
            <a:r>
              <a:rPr lang="en-US" altLang="en-US" dirty="0"/>
              <a:t>1 = 1 1 </a:t>
            </a:r>
            <a:r>
              <a:rPr lang="en-US" altLang="en-US" dirty="0">
                <a:sym typeface="Symbol" panose="05050102010706020507" pitchFamily="18" charset="2"/>
              </a:rPr>
              <a:t> </a:t>
            </a:r>
            <a:r>
              <a:rPr lang="en-US" altLang="en-US" dirty="0"/>
              <a:t>0 = 1 1 </a:t>
            </a:r>
            <a:r>
              <a:rPr lang="en-US" altLang="en-US" dirty="0">
                <a:sym typeface="Symbol" panose="05050102010706020507" pitchFamily="18" charset="2"/>
              </a:rPr>
              <a:t> </a:t>
            </a:r>
            <a:r>
              <a:rPr lang="en-US" altLang="en-US" dirty="0"/>
              <a:t>1 = 0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È possibile utilizzare operatori diversi da Bit XOR per la versione binaria di One-Time Pad?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80F0586-1169-083E-0D6B-80E3FAADB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202" y="600911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343B9E-7C37-967E-6135-BABEFF4729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>
            <a:extLst>
              <a:ext uri="{FF2B5EF4-FFF2-40B4-BE49-F238E27FC236}">
                <a16:creationId xmlns:a16="http://schemas.microsoft.com/office/drawing/2014/main" id="{605B93B2-39A6-8B62-6E88-1362C451A7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6323" y="408820"/>
            <a:ext cx="4483600" cy="94946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Casualità della chiave in un pad unico</a:t>
            </a:r>
          </a:p>
        </p:txBody>
      </p:sp>
      <p:sp>
        <p:nvSpPr>
          <p:cNvPr id="38918" name="Rectangle 3">
            <a:extLst>
              <a:ext uri="{FF2B5EF4-FFF2-40B4-BE49-F238E27FC236}">
                <a16:creationId xmlns:a16="http://schemas.microsoft.com/office/drawing/2014/main" id="{99E70DA3-8672-609B-2181-57D919232C8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One-Time Pad utilizza una chiave molto lunga, ma se la chiave non è scelta in modo casuale, si utilizzano invece testi tratti, ad esempio, da un libro.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questo non è più un pad unico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questo può essere rotto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Come?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Corollario</a:t>
            </a:r>
            <a:r>
              <a:rPr lang="en-US" altLang="en-US" dirty="0"/>
              <a:t>: La chiave di One-Time Pad non deve mai essere riutilizzata.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Se viene riutilizzato, si tratta di un Pad a due tempi e non è sicuro!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Perché?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8F3B8C-1DDD-9468-8972-075E2DA52A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110" y="600130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E6FAD6-D2A4-0BCA-68D8-B64EEDBB6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BB441367-16C4-6FA6-20D1-455D69DCC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6322" y="408820"/>
            <a:ext cx="6367369" cy="949467"/>
          </a:xfrm>
        </p:spPr>
        <p:txBody>
          <a:bodyPr/>
          <a:lstStyle/>
          <a:p>
            <a:r>
              <a:rPr lang="en-US" altLang="en-US"/>
              <a:t>Uso del Pad una tantum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F5E395B1-5A4A-28B9-3CA3-63199FE7EB42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Per utilizzare il one-time pad, è necessario disporre di chiavi lunghe quanto i messaggi.</a:t>
            </a:r>
          </a:p>
          <a:p>
            <a:r>
              <a:rPr lang="en-US" altLang="en-US" dirty="0"/>
              <a:t>Per inviare messaggi di una certa dimensione, il mittente e il destinatario devono concordare una chiave segreta condivisa di tale dimensione.</a:t>
            </a:r>
          </a:p>
          <a:p>
            <a:pPr lvl="1"/>
            <a:r>
              <a:rPr lang="en-US" altLang="en-US" dirty="0"/>
              <a:t>tipicamente inviando la chiave su un canale sicuro</a:t>
            </a:r>
          </a:p>
          <a:p>
            <a:r>
              <a:rPr lang="en-US" altLang="en-US" dirty="0"/>
              <a:t>L'accordo sulle chiavi è difficile da realizzare nella pratica.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Non si può invece utilizzare il canale di invio della chiave per inviare i messaggi?  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Perché l'OTP è ancora utile, anche se difficile da usare?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C0EF52-2F30-C9B2-6ECA-EBC3DA277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9605" y="597471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E825129-6F32-BB39-1D54-0FDEFF114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C800AE69-D86C-07E9-125C-367C761148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Uso del Pad una tantum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12EEA4F2-2A4B-1D04-1E1B-9586E538A3F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024825" cy="4015244"/>
          </a:xfrm>
        </p:spPr>
        <p:txBody>
          <a:bodyPr>
            <a:normAutofit/>
          </a:bodyPr>
          <a:lstStyle/>
          <a:p>
            <a:r>
              <a:rPr lang="en-US" altLang="en-US" dirty="0"/>
              <a:t>Il canale per la distribuzione delle chiavi può esistere in un momento diverso da quello in cui si devono inviare i messaggi.</a:t>
            </a:r>
          </a:p>
          <a:p>
            <a:endParaRPr lang="en-US" altLang="en-US" dirty="0"/>
          </a:p>
          <a:p>
            <a:r>
              <a:rPr lang="en-US" altLang="en-US" dirty="0"/>
              <a:t>Il canale per la distribuzione delle chiavi può avere la proprietà di far trapelare le chiavi, ma tale perdita verrà rilevata.</a:t>
            </a:r>
          </a:p>
          <a:p>
            <a:pPr lvl="1"/>
            <a:r>
              <a:rPr lang="en-US" altLang="en-US" dirty="0"/>
              <a:t>Come nella crittografia quantistica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C39D2FB-5992-BFFB-4FA5-7AEC62BD66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5772" y="594593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BD55F2-76A0-2605-96A3-5576F1F2C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2">
            <a:extLst>
              <a:ext uri="{FF2B5EF4-FFF2-40B4-BE49-F238E27FC236}">
                <a16:creationId xmlns:a16="http://schemas.microsoft.com/office/drawing/2014/main" id="{771D6718-1711-5390-696D-1687E928F3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Modelli avversariali per i cifrari</a:t>
            </a:r>
          </a:p>
        </p:txBody>
      </p:sp>
      <p:sp>
        <p:nvSpPr>
          <p:cNvPr id="41990" name="Rectangle 3">
            <a:extLst>
              <a:ext uri="{FF2B5EF4-FFF2-40B4-BE49-F238E27FC236}">
                <a16:creationId xmlns:a16="http://schemas.microsoft.com/office/drawing/2014/main" id="{793B756A-244E-8DD1-399C-FE3C520F5D4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344038" y="1927067"/>
            <a:ext cx="6076426" cy="401524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Si presume che la lingua del testo in chiaro e la natura del cifrario siano note all'avversario.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cs typeface="Arial" panose="020B0604020202020204" pitchFamily="34" charset="0"/>
              </a:rPr>
              <a:t>Attacco al solo testo cifrato</a:t>
            </a:r>
            <a:r>
              <a:rPr lang="en-US" altLang="en-US" dirty="0">
                <a:cs typeface="Arial" panose="020B0604020202020204" pitchFamily="34" charset="0"/>
              </a:rPr>
              <a:t>: L'avversario conosce solo un certo numero di cifrari.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cs typeface="Arial" panose="020B0604020202020204" pitchFamily="34" charset="0"/>
              </a:rPr>
              <a:t>Attacco Known-plaintext</a:t>
            </a:r>
            <a:r>
              <a:rPr lang="en-US" altLang="en-US" dirty="0">
                <a:cs typeface="Arial" panose="020B0604020202020204" pitchFamily="34" charset="0"/>
              </a:rPr>
              <a:t>: L'avversario conosce alcune coppie di testo cifrato e di testo in chiaro corrispondenti.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cs typeface="Arial" panose="020B0604020202020204" pitchFamily="34" charset="0"/>
              </a:rPr>
              <a:t>Attacco Chosen-Plaintext: </a:t>
            </a:r>
            <a:r>
              <a:rPr lang="en-US" altLang="en-US" dirty="0">
                <a:cs typeface="Arial" panose="020B0604020202020204" pitchFamily="34" charset="0"/>
              </a:rPr>
              <a:t>L'avversario può scegliere un certo numero di messaggi e ottenere i testi cifrati.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cs typeface="Arial" panose="020B0604020202020204" pitchFamily="34" charset="0"/>
              </a:rPr>
              <a:t>Attacco a testo scelto: </a:t>
            </a:r>
            <a:r>
              <a:rPr lang="en-US" altLang="en-US" dirty="0">
                <a:cs typeface="Arial" panose="020B0604020202020204" pitchFamily="34" charset="0"/>
              </a:rPr>
              <a:t>L'avversario può scegliere un certo numero di testi cifrati e ottenere i testi in chiaro.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solidFill>
                  <a:srgbClr val="FF0000"/>
                </a:solidFill>
                <a:cs typeface="Arial" panose="020B0604020202020204" pitchFamily="34" charset="0"/>
              </a:rPr>
              <a:t>Quali tipi di attacchi abbiamo considerato finora?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solidFill>
                  <a:srgbClr val="FF0000"/>
                </a:solidFill>
                <a:cs typeface="Arial" panose="020B0604020202020204" pitchFamily="34" charset="0"/>
              </a:rPr>
              <a:t>Quando questi attacchi sarebbero rilevanti per le comunicazioni wireless?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 dirty="0"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F87588B-BFCE-838A-5B7B-54BF7F092B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4828" y="600911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4285BC-FCF0-9FA9-45CC-D8B2FD0B70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2">
            <a:extLst>
              <a:ext uri="{FF2B5EF4-FFF2-40B4-BE49-F238E27FC236}">
                <a16:creationId xmlns:a16="http://schemas.microsoft.com/office/drawing/2014/main" id="{0ECAD1D0-B689-868D-3E3A-44034BE086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6323" y="408820"/>
            <a:ext cx="6784348" cy="94946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Il principio di sicurezza del design aperto</a:t>
            </a:r>
          </a:p>
        </p:txBody>
      </p:sp>
      <p:sp>
        <p:nvSpPr>
          <p:cNvPr id="192515" name="Rectangle 3">
            <a:extLst>
              <a:ext uri="{FF2B5EF4-FFF2-40B4-BE49-F238E27FC236}">
                <a16:creationId xmlns:a16="http://schemas.microsoft.com/office/drawing/2014/main" id="{80814A43-747D-34E0-4807-DD2ADE001D75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Principio </a:t>
            </a:r>
            <a:r>
              <a:rPr lang="en-US" altLang="en-US" b="1" dirty="0" err="1"/>
              <a:t>di Kerckhoffs</a:t>
            </a:r>
            <a:r>
              <a:rPr lang="en-US" altLang="en-US" b="1" dirty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Un sistema crittografico dovrebbe essere sicuro anche se tutto ciò che riguarda il sistema, tranne la chiave, è di dominio pubblico.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Massima di Shannon</a:t>
            </a:r>
            <a:r>
              <a:rPr lang="en-US" altLang="en-US" dirty="0"/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"Il nemico conosce il sistema".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La sicurezza per oscurità non funziona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Si presume che l'avversario conosca l'algoritmo; l'unico segreto che si presume l'avversario non conosca è la chiave.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Qual è la differenza tra l'algoritmo e la chiave?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4E23BE8-0DBC-AA0F-3CE8-15C27986F6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1580" y="600130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CF7B07-899F-0F90-C1B4-DCCDA5A75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/>
    </p:bldLst>
  </p:timing>
</p:sld>
</file>

<file path=ppt/slides/slide28.xml><?xml version="1.0" encoding="utf-8"?>
<p:sld xmlns:a16="http://schemas.microsoft.com/office/drawing/2014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</p:spPr>
        <p:txBody>
          <a:bodyPr/>
          <a:lstStyle/>
          <a:p>
            <a:r>
              <a:rPr lang="en-US" dirty="0"/>
              <a:t>Grazie</a:t>
            </a:r>
          </a:p>
        </p:txBody>
      </p:sp>
      <p:pic>
        <p:nvPicPr>
          <p:cNvPr id="6" name="Picture Placeholder 5" descr="A person and person looking at a computer screen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9499" y="-2236"/>
            <a:ext cx="6814124" cy="687109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F90D79-5C58-F576-D2D0-3F4F1822E75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70326" y="3748958"/>
            <a:ext cx="4786878" cy="2258013"/>
          </a:xfrm>
        </p:spPr>
        <p:txBody>
          <a:bodyPr/>
          <a:lstStyle/>
          <a:p>
            <a:r>
              <a:rPr lang="en-US" dirty="0"/>
              <a:t>Orario d'ufficio: </a:t>
            </a:r>
          </a:p>
          <a:p>
            <a:r>
              <a:rPr lang="en-US" dirty="0"/>
              <a:t>M-Th 15:00-16:30 sala C402</a:t>
            </a:r>
          </a:p>
          <a:p>
            <a:endParaRPr lang="en-US" dirty="0"/>
          </a:p>
          <a:p>
            <a:r>
              <a:rPr lang="en-US" dirty="0"/>
              <a:t>Si prega di inviare tutte le domande a:</a:t>
            </a:r>
          </a:p>
          <a:p>
            <a:r>
              <a:rPr lang="en-US" dirty="0"/>
              <a:t>gehad@example.com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485134"/>
      </p:ext>
    </p:extLst>
  </p:cSld>
  <p:clrMapOvr>
    <a:masterClrMapping/>
  </p:clrMapOvr>
</p:sld>
</file>

<file path=ppt/slides/slide3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>
            <a:extLst>
              <a:ext uri="{FF2B5EF4-FFF2-40B4-BE49-F238E27FC236}">
                <a16:creationId xmlns:a16="http://schemas.microsoft.com/office/drawing/2014/main" id="{56D37A59-484E-5247-44F6-C9D2F22635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Obiettivi della crittografia</a:t>
            </a:r>
          </a:p>
        </p:txBody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E9431F83-E10E-51DD-586E-242C3FB0CEEE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/>
          <a:lstStyle/>
          <a:p>
            <a:pPr marL="274320" indent="-274320" eaLnBrk="1" hangingPunct="1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altLang="en-US" dirty="0"/>
              <a:t>Il problema fondamentale della crittografia è garantire la sicurezza della comunicazione su un mezzo insicuro.</a:t>
            </a:r>
          </a:p>
          <a:p>
            <a:pPr marL="274320" indent="-274320" eaLnBrk="1" hangingPunct="1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altLang="en-US" dirty="0"/>
              <a:t>Cosa significa comunicazione sicura?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dirty="0"/>
              <a:t>riservatezza (segretezza)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solo il destinatario può vedere la comunicazione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dirty="0"/>
              <a:t>integrità (autenticità)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la comunicazione è generata dal presunto mittente</a:t>
            </a:r>
          </a:p>
          <a:p>
            <a:pPr marL="274320" indent="-274320" eaLnBrk="1" hangingPunct="1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altLang="en-US" dirty="0"/>
              <a:t>Cosa significa medium insicuro?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Due possibilità di base: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Attaccante passivo: l'avversario può origliare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Attaccante attivo: l'avversario ha il pieno controllo del canale di comunicazione.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22EAB98-2DED-8112-F5EB-168A3B0E36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5184" y="614318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501448-062A-D173-F8A7-E8168CC945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>
            <a:extLst>
              <a:ext uri="{FF2B5EF4-FFF2-40B4-BE49-F238E27FC236}">
                <a16:creationId xmlns:a16="http://schemas.microsoft.com/office/drawing/2014/main" id="{29FD70F9-449D-617B-3E88-2364A08C612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33343" y="711430"/>
            <a:ext cx="5911354" cy="151831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/>
              <a:t>Approcci alla comunicazione sicura</a:t>
            </a:r>
          </a:p>
        </p:txBody>
      </p:sp>
      <p:sp>
        <p:nvSpPr>
          <p:cNvPr id="18438" name="Rectangle 3">
            <a:extLst>
              <a:ext uri="{FF2B5EF4-FFF2-40B4-BE49-F238E27FC236}">
                <a16:creationId xmlns:a16="http://schemas.microsoft.com/office/drawing/2014/main" id="{DC53A6E9-7248-D69C-433E-C499E584C19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421576"/>
            <a:ext cx="8408747" cy="3163146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/>
              <a:t>Steganografia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"scrittura coperta"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nasconde l'esistenza di un messaggio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dipende dalla segretezza del metodo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Crittografia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"scrittura nascosta"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nascondere il significato di un messaggio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dipende dalla segretezza di una chiave breve, non dal metodo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D0D1A2-2D77-36AE-E34A-F9C5199E5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3658" y="594119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3C8274-3D39-DEAD-C3CF-8D11A4E680A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>
            <a:extLst>
              <a:ext uri="{FF2B5EF4-FFF2-40B4-BE49-F238E27FC236}">
                <a16:creationId xmlns:a16="http://schemas.microsoft.com/office/drawing/2014/main" id="{D693ED48-D3B3-A8E4-3627-DE7D74272BD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Terminologia di base per la crittografia</a:t>
            </a:r>
          </a:p>
        </p:txBody>
      </p:sp>
      <p:sp>
        <p:nvSpPr>
          <p:cNvPr id="19462" name="Rectangle 3">
            <a:extLst>
              <a:ext uri="{FF2B5EF4-FFF2-40B4-BE49-F238E27FC236}">
                <a16:creationId xmlns:a16="http://schemas.microsoft.com/office/drawing/2014/main" id="{1482AF6A-CAA4-E02E-AAA6-6BCA9A0F16B7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562109" y="2586966"/>
            <a:ext cx="10226767" cy="285624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/>
              <a:t>Messaggio originale in chiaro</a:t>
            </a:r>
          </a:p>
          <a:p>
            <a:pPr eaLnBrk="1" hangingPunct="1"/>
            <a:r>
              <a:rPr lang="en-US" altLang="en-US" dirty="0"/>
              <a:t>Messaggio trasformato in testo cifrato</a:t>
            </a:r>
          </a:p>
          <a:p>
            <a:pPr eaLnBrk="1" hangingPunct="1"/>
            <a:r>
              <a:rPr lang="en-US" altLang="en-US" dirty="0"/>
              <a:t>Chiave segreta utilizzata per la trasformazione</a:t>
            </a:r>
          </a:p>
          <a:p>
            <a:pPr eaLnBrk="1" hangingPunct="1"/>
            <a:r>
              <a:rPr lang="en-US" altLang="en-US" dirty="0"/>
              <a:t>Crittografia</a:t>
            </a:r>
          </a:p>
          <a:p>
            <a:pPr eaLnBrk="1" hangingPunct="1"/>
            <a:r>
              <a:rPr lang="en-US" altLang="en-US" dirty="0"/>
              <a:t>Decodifica</a:t>
            </a:r>
          </a:p>
          <a:p>
            <a:pPr eaLnBrk="1" hangingPunct="1"/>
            <a:r>
              <a:rPr lang="en-US" altLang="en-US" dirty="0"/>
              <a:t>Algoritmo di cifratura per la crittografia/decifrazione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6225AE-D39C-315B-F157-AAF3C1345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658" y="594119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62C874-73CB-4E95-57B3-2DE4187C927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>
            <a:extLst>
              <a:ext uri="{FF2B5EF4-FFF2-40B4-BE49-F238E27FC236}">
                <a16:creationId xmlns:a16="http://schemas.microsoft.com/office/drawing/2014/main" id="{B24DDB6F-B05B-9B78-3A66-31B7346B4BE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71717" y="1209368"/>
            <a:ext cx="4786877" cy="877117"/>
          </a:xfrm>
        </p:spPr>
        <p:txBody>
          <a:bodyPr/>
          <a:lstStyle/>
          <a:p>
            <a:pPr eaLnBrk="1" hangingPunct="1"/>
            <a:r>
              <a:rPr lang="en-US" altLang="en-US" dirty="0"/>
              <a:t>Cifrario a turni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703F64-A2F6-FAD6-56BD-D5E3A90908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71717" y="2296243"/>
            <a:ext cx="5296584" cy="364495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Lo spazio chiave:</a:t>
            </a:r>
          </a:p>
          <a:p>
            <a:pPr marL="749808"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dirty="0">
                <a:cs typeface="Arial" panose="020B0604020202020204" pitchFamily="34" charset="0"/>
              </a:rPr>
              <a:t>[0 .. 25]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Crittografia data una chiave K: </a:t>
            </a:r>
          </a:p>
          <a:p>
            <a:pPr marL="749808"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dirty="0">
                <a:cs typeface="Arial" panose="020B0604020202020204" pitchFamily="34" charset="0"/>
              </a:rPr>
              <a:t>ogni lettera del testo in chiaro P viene sostituita con la </a:t>
            </a:r>
            <a:r>
              <a:rPr lang="en-US" altLang="en-US" dirty="0">
                <a:cs typeface="Arial" panose="020B0604020202020204" pitchFamily="34" charset="0"/>
              </a:rPr>
              <a:t>lettera </a:t>
            </a:r>
            <a:r>
              <a:rPr lang="en-US" altLang="en-US" dirty="0" err="1">
                <a:cs typeface="Arial" panose="020B0604020202020204" pitchFamily="34" charset="0"/>
              </a:rPr>
              <a:t>K </a:t>
            </a:r>
            <a:r>
              <a:rPr lang="en-US" altLang="en-US" dirty="0">
                <a:cs typeface="Arial" panose="020B0604020202020204" pitchFamily="34" charset="0"/>
              </a:rPr>
              <a:t>successiva al numero corrispondente (shift a destra)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Decrittazione data K:</a:t>
            </a:r>
          </a:p>
          <a:p>
            <a:pPr marL="749808"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dirty="0">
                <a:cs typeface="Arial" panose="020B0604020202020204" pitchFamily="34" charset="0"/>
              </a:rPr>
              <a:t>spostamento a sinistra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 sz="2400" dirty="0">
              <a:solidFill>
                <a:srgbClr val="0099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solidFill>
                  <a:schemeClr val="accent6"/>
                </a:solidFill>
                <a:cs typeface="Arial" panose="020B0604020202020204" pitchFamily="34" charset="0"/>
              </a:rPr>
              <a:t>Storia: K = 3, cifrario di Cesare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3469B7-4B5E-EB36-BCF5-0EFB51CD1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3658" y="594119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DD4FF5-7087-AA0E-DF0B-0F9B1337B9D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>
            <a:extLst>
              <a:ext uri="{FF2B5EF4-FFF2-40B4-BE49-F238E27FC236}">
                <a16:creationId xmlns:a16="http://schemas.microsoft.com/office/drawing/2014/main" id="{FB7B78E3-7173-4A05-01A4-69494F7CBF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Cifrario a turni: Crittoanalisi</a:t>
            </a:r>
          </a:p>
        </p:txBody>
      </p:sp>
      <p:sp>
        <p:nvSpPr>
          <p:cNvPr id="21510" name="Rectangle 3">
            <a:extLst>
              <a:ext uri="{FF2B5EF4-FFF2-40B4-BE49-F238E27FC236}">
                <a16:creationId xmlns:a16="http://schemas.microsoft.com/office/drawing/2014/main" id="{F8E5C2F8-71A2-2DE1-D2E3-CE83ABAF1C07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556388"/>
            <a:ext cx="5065183" cy="3362096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1500" dirty="0">
                <a:solidFill>
                  <a:srgbClr val="FF0000"/>
                </a:solidFill>
                <a:cs typeface="Arial" panose="020B0604020202020204" pitchFamily="34" charset="0"/>
              </a:rPr>
              <a:t>Un attaccante può trovare K? 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500" dirty="0">
                <a:cs typeface="Arial" panose="020B0604020202020204" pitchFamily="34" charset="0"/>
              </a:rPr>
              <a:t>SÌ: con un </a:t>
            </a:r>
            <a:r>
              <a:rPr lang="en-US" altLang="en-US" sz="1500" dirty="0">
                <a:cs typeface="Arial" panose="020B0604020202020204" pitchFamily="34" charset="0"/>
              </a:rPr>
              <a:t>attacco </a:t>
            </a:r>
            <a:r>
              <a:rPr lang="en-US" altLang="en-US" sz="1500" dirty="0" err="1">
                <a:cs typeface="Arial" panose="020B0604020202020204" pitchFamily="34" charset="0"/>
              </a:rPr>
              <a:t>bruteforce </a:t>
            </a:r>
            <a:r>
              <a:rPr lang="en-US" altLang="en-US" sz="1500" dirty="0">
                <a:cs typeface="Arial" panose="020B0604020202020204" pitchFamily="34" charset="0"/>
              </a:rPr>
              <a:t>attraverso una ricerca esaustiva delle chiavi.</a:t>
            </a:r>
          </a:p>
          <a:p>
            <a:pPr lvl="4"/>
            <a:r>
              <a:rPr lang="en-US" altLang="en-US" sz="1500" dirty="0">
                <a:cs typeface="Arial" panose="020B0604020202020204" pitchFamily="34" charset="0"/>
              </a:rPr>
              <a:t>lo spazio per le chiavi è ridotto (&lt;= 26 chiavi possibili).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500" dirty="0">
                <a:solidFill>
                  <a:srgbClr val="FF0000"/>
                </a:solidFill>
                <a:cs typeface="Arial" panose="020B0604020202020204" pitchFamily="34" charset="0"/>
              </a:rPr>
              <a:t>Quanto testo cifrato è necessario? </a:t>
            </a:r>
          </a:p>
          <a:p>
            <a:pPr eaLnBrk="1" hangingPunct="1"/>
            <a:endParaRPr lang="en-US" altLang="en-US" sz="1500" dirty="0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1500" dirty="0">
                <a:cs typeface="Arial" panose="020B0604020202020204" pitchFamily="34" charset="0"/>
              </a:rPr>
              <a:t>Lezioni: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500" dirty="0">
                <a:cs typeface="Arial" panose="020B0604020202020204" pitchFamily="34" charset="0"/>
              </a:rPr>
              <a:t>Lo spazio per le chiavi deve essere sufficientemente ampio.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500" dirty="0">
                <a:cs typeface="Arial" panose="020B0604020202020204" pitchFamily="34" charset="0"/>
              </a:rPr>
              <a:t>Una ricerca esaustiva delle chiavi può essere efficace.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2400" dirty="0">
                <a:cs typeface="Arial" panose="020B0604020202020204" pitchFamily="34" charset="0"/>
              </a:rPr>
              <a:t>   </a:t>
            </a:r>
            <a:endParaRPr lang="en-US" altLang="en-US" sz="2400" dirty="0">
              <a:solidFill>
                <a:srgbClr val="0099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2C6BF2-8A04-6DEB-689D-B6944F71B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CFC764-F604-1AB0-0E02-05C64B48AAF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>
            <a:extLst>
              <a:ext uri="{FF2B5EF4-FFF2-40B4-BE49-F238E27FC236}">
                <a16:creationId xmlns:a16="http://schemas.microsoft.com/office/drawing/2014/main" id="{3DB2A313-0E19-4779-1484-50ED8EF0C74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91380" y="174880"/>
            <a:ext cx="4786877" cy="15183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Cifrario di sostituzione monoalfabetico </a:t>
            </a:r>
          </a:p>
        </p:txBody>
      </p:sp>
      <p:sp>
        <p:nvSpPr>
          <p:cNvPr id="22534" name="Rectangle 3">
            <a:extLst>
              <a:ext uri="{FF2B5EF4-FFF2-40B4-BE49-F238E27FC236}">
                <a16:creationId xmlns:a16="http://schemas.microsoft.com/office/drawing/2014/main" id="{4928272B-8494-7A67-420E-1E602624583E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091380" y="1890504"/>
            <a:ext cx="6164826" cy="4255321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Lo spazio delle chiavi: tutte le permutazioni di </a:t>
            </a:r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 = {A, B, C, ..., Z}</a:t>
            </a:r>
            <a:endParaRPr lang="en-US" altLang="en-US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Crittografia data una chiave </a:t>
            </a:r>
            <a:r>
              <a:rPr lang="en-US" altLang="en-US" dirty="0">
                <a:cs typeface="Arial" panose="020B0604020202020204" pitchFamily="34" charset="0"/>
              </a:rPr>
              <a:t>: 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sz="1400" dirty="0">
                <a:cs typeface="Arial" panose="020B0604020202020204" pitchFamily="34" charset="0"/>
              </a:rPr>
              <a:t>ogni lettera 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X </a:t>
            </a:r>
            <a:r>
              <a:rPr lang="en-US" altLang="en-US" sz="1400" dirty="0">
                <a:cs typeface="Arial" panose="020B0604020202020204" pitchFamily="34" charset="0"/>
              </a:rPr>
              <a:t>nel testo in chiaro P viene sostituita con 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(X)</a:t>
            </a:r>
            <a:endParaRPr lang="en-US" altLang="en-US" sz="1400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Decrittazione data una chiave </a:t>
            </a:r>
            <a:r>
              <a:rPr lang="en-US" altLang="en-US" dirty="0">
                <a:cs typeface="Arial" panose="020B0604020202020204" pitchFamily="34" charset="0"/>
              </a:rPr>
              <a:t>: 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sz="1400" dirty="0">
                <a:cs typeface="Arial" panose="020B0604020202020204" pitchFamily="34" charset="0"/>
              </a:rPr>
              <a:t>ogni lettera 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Y </a:t>
            </a:r>
            <a:r>
              <a:rPr lang="en-US" altLang="en-US" sz="1400" dirty="0">
                <a:cs typeface="Arial" panose="020B0604020202020204" pitchFamily="34" charset="0"/>
              </a:rPr>
              <a:t>nel </a:t>
            </a:r>
            <a:r>
              <a:rPr lang="en-US" altLang="en-US" sz="1400" dirty="0" err="1">
                <a:cs typeface="Arial" panose="020B0604020202020204" pitchFamily="34" charset="0"/>
              </a:rPr>
              <a:t>cifrario </a:t>
            </a:r>
            <a:r>
              <a:rPr lang="en-US" altLang="en-US" sz="1400" dirty="0">
                <a:cs typeface="Arial" panose="020B0604020202020204" pitchFamily="34" charset="0"/>
              </a:rPr>
              <a:t>P viene sostituita con 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r>
              <a:rPr lang="en-US" altLang="en-US" sz="1400" baseline="30000" dirty="0">
                <a:cs typeface="Arial" panose="020B0604020202020204" pitchFamily="34" charset="0"/>
                <a:sym typeface="Symbol" panose="05050102010706020507" pitchFamily="18" charset="2"/>
              </a:rPr>
              <a:t>-1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 (Y)</a:t>
            </a:r>
            <a:endParaRPr lang="en-US" altLang="en-US" sz="1400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b="1" dirty="0">
                <a:solidFill>
                  <a:srgbClr val="FF0000"/>
                </a:solidFill>
                <a:cs typeface="Arial" panose="020B0604020202020204" pitchFamily="34" charset="0"/>
              </a:rPr>
              <a:t>Esempio: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latin typeface="Courier New" panose="02070309020205020404" pitchFamily="49" charset="0"/>
                <a:cs typeface="Arial" panose="020B0604020202020204" pitchFamily="34" charset="0"/>
              </a:rPr>
              <a:t>   A B C D E F G H I J K L M N O P Q R S T U V W X Y Z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= </a:t>
            </a:r>
            <a:r>
              <a:rPr lang="en-US" altLang="en-US" dirty="0">
                <a:latin typeface="Courier New" panose="02070309020205020404" pitchFamily="49" charset="0"/>
                <a:cs typeface="Arial" panose="020B0604020202020204" pitchFamily="34" charset="0"/>
              </a:rPr>
              <a:t>B A D C Z H W Y G O Q X S V T R N M L K J I P F E </a:t>
            </a:r>
            <a:r>
              <a:rPr lang="en-US" altLang="en-US" dirty="0">
                <a:latin typeface="Courier New" panose="02070309020205020404" pitchFamily="49" charset="0"/>
                <a:cs typeface="Arial" panose="020B0604020202020204" pitchFamily="34" charset="0"/>
                <a:sym typeface="Symbol" panose="05050102010706020507" pitchFamily="18" charset="2"/>
              </a:rPr>
              <a:t>U </a:t>
            </a:r>
            <a:endParaRPr lang="en-US" altLang="en-US" dirty="0">
              <a:latin typeface="Courier New" panose="02070309020205020404" pitchFamily="49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solidFill>
                  <a:srgbClr val="6600CC"/>
                </a:solidFill>
              </a:rPr>
              <a:t>PERCHÉ </a:t>
            </a:r>
            <a:r>
              <a:rPr lang="en-US" altLang="en-US" dirty="0"/>
              <a:t> </a:t>
            </a:r>
            <a:r>
              <a:rPr lang="en-US" altLang="en-US" dirty="0">
                <a:solidFill>
                  <a:srgbClr val="CC0000"/>
                </a:solidFill>
              </a:rPr>
              <a:t>AZDBJSZ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D72E05-32EA-3B49-CA27-41DA7561F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0673CF-FE16-DED3-2FB9-E971FE88929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>
            <a:extLst>
              <a:ext uri="{FF2B5EF4-FFF2-40B4-BE49-F238E27FC236}">
                <a16:creationId xmlns:a16="http://schemas.microsoft.com/office/drawing/2014/main" id="{C2368495-C81B-E3CE-092C-D107F9464C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33343" y="711430"/>
            <a:ext cx="7002734" cy="15183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Forza del cifrario di sostituzione monoalfabetico</a:t>
            </a:r>
          </a:p>
        </p:txBody>
      </p:sp>
      <p:sp>
        <p:nvSpPr>
          <p:cNvPr id="23558" name="Rectangle 3">
            <a:extLst>
              <a:ext uri="{FF2B5EF4-FFF2-40B4-BE49-F238E27FC236}">
                <a16:creationId xmlns:a16="http://schemas.microsoft.com/office/drawing/2014/main" id="{CD06D43D-FC94-FF56-BD5D-60CFF69E2151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361788"/>
            <a:ext cx="5475514" cy="368451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Una ricerca esaustiva è difficile </a:t>
            </a:r>
          </a:p>
          <a:p>
            <a:pPr lvl="1" eaLnBrk="1" hangingPunct="1"/>
            <a:r>
              <a:rPr lang="en-US" altLang="en-US" sz="1400" dirty="0"/>
              <a:t>la dimensione dello spazio chiave è 26! </a:t>
            </a:r>
            <a:r>
              <a:rPr lang="en-US" altLang="en-US" sz="1400" dirty="0">
                <a:sym typeface="Symbol" panose="05050102010706020507" pitchFamily="18" charset="2"/>
              </a:rPr>
              <a:t> 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4×10</a:t>
            </a:r>
            <a:r>
              <a:rPr lang="en-US" altLang="en-US" sz="1400" baseline="30000" dirty="0">
                <a:cs typeface="Arial" panose="020B0604020202020204" pitchFamily="34" charset="0"/>
                <a:sym typeface="Symbol" panose="05050102010706020507" pitchFamily="18" charset="2"/>
              </a:rPr>
              <a:t>26</a:t>
            </a:r>
            <a:r>
              <a:rPr lang="en-US" altLang="en-US" sz="1400" dirty="0">
                <a:sym typeface="Symbol" panose="05050102010706020507" pitchFamily="18" charset="2"/>
              </a:rPr>
              <a:t>  2</a:t>
            </a:r>
            <a:r>
              <a:rPr lang="en-US" altLang="en-US" sz="1400" baseline="30000" dirty="0">
                <a:sym typeface="Symbol" panose="05050102010706020507" pitchFamily="18" charset="2"/>
              </a:rPr>
              <a:t>88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Domina l'arte della scrittura segreta per tutto il primo millennio d.C.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All'epoca molti pensavano che fosse infrangibile.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  <a:cs typeface="Arial" panose="020B0604020202020204" pitchFamily="34" charset="0"/>
                <a:sym typeface="Symbol" panose="05050102010706020507" pitchFamily="18" charset="2"/>
              </a:rPr>
              <a:t>Come romperlo?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CD9011-0F27-D609-84D1-9B937C644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757" y="604630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1ED3C5-A4C8-ABBF-8C16-7E388B45D82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9BB42C3-98F0-4E09-AE96-62EE07CAC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9EAE05-2D90-4440-A098-2E114DBDB5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15CCAF-B227-4420-8A82-899C4EC33714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1925</ap:Words>
  <ap:Application>Microsoft Office PowerPoint</ap:Application>
  <ap:PresentationFormat>Widescreen</ap:PresentationFormat>
  <ap:Paragraphs>252</ap:Paragraphs>
  <ap:Slides>28</ap:Slides>
  <ap:Notes>12</ap:Notes>
  <ap:HiddenSlides>0</ap:HiddenSlides>
  <ap:MMClips>0</ap:MMClips>
  <ap:ScaleCrop>false</ap:ScaleCrop>
  <ap:HeadingPairs>
    <vt:vector baseType="variant" size="8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ap:HeadingPairs>
  <ap:TitlesOfParts>
    <vt:vector baseType="lpstr" size="39">
      <vt:lpstr>Arial</vt:lpstr>
      <vt:lpstr>Book Antiqua</vt:lpstr>
      <vt:lpstr>Calibri</vt:lpstr>
      <vt:lpstr>Century Gothic</vt:lpstr>
      <vt:lpstr>Comic Sans MS</vt:lpstr>
      <vt:lpstr>Courier New</vt:lpstr>
      <vt:lpstr>Symbol</vt:lpstr>
      <vt:lpstr>Times</vt:lpstr>
      <vt:lpstr>Times New Roman</vt:lpstr>
      <vt:lpstr>Custom</vt:lpstr>
      <vt:lpstr>Chart</vt:lpstr>
      <vt:lpstr>DATA PROTECTION AND PRIVACY TECHNOLOGIES FOR ENERGY</vt:lpstr>
      <vt:lpstr>PowerPoint Presentation</vt:lpstr>
      <vt:lpstr>Goals of Cryptography</vt:lpstr>
      <vt:lpstr>Approaches to Secure Communication</vt:lpstr>
      <vt:lpstr>Basic Terminology for Encryption</vt:lpstr>
      <vt:lpstr>Shift Cipher </vt:lpstr>
      <vt:lpstr>Shift Cipher: Cryptanalysis</vt:lpstr>
      <vt:lpstr>Mono-alphabetic Substitution Cipher </vt:lpstr>
      <vt:lpstr>Strength of the Mono-alphabetic Substitution Cipher</vt:lpstr>
      <vt:lpstr>Cryptanalysis of Substitution Ciphers: Frequency Analysis</vt:lpstr>
      <vt:lpstr>Frequency of Letters in English</vt:lpstr>
      <vt:lpstr>How to Defeat Frequency Analysis?</vt:lpstr>
      <vt:lpstr>Towards the Polyalphabetic Substitution Ciphers</vt:lpstr>
      <vt:lpstr>The Vigenère Cipher </vt:lpstr>
      <vt:lpstr>Security of Vigenere Cipher </vt:lpstr>
      <vt:lpstr>Vigenere Cipher: Cryptanalysis</vt:lpstr>
      <vt:lpstr>Kasisky Test for Finding Key Length</vt:lpstr>
      <vt:lpstr>Example of the Kasisky Test</vt:lpstr>
      <vt:lpstr>One-Time Pad</vt:lpstr>
      <vt:lpstr>One-Time Pad</vt:lpstr>
      <vt:lpstr>The Binary Version of One-Time Pad</vt:lpstr>
      <vt:lpstr>Bit Operators</vt:lpstr>
      <vt:lpstr>Key Randomness in One-Time Pad</vt:lpstr>
      <vt:lpstr>Usage of One-Time Pad</vt:lpstr>
      <vt:lpstr>Usage of One-Time Pad</vt:lpstr>
      <vt:lpstr>Adversarial Models for Ciphers</vt:lpstr>
      <vt:lpstr>The Open Design Security Principle</vt:lpstr>
      <vt:lpstr>Thank you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CyberSecPro Training Presentation Template</dc:title>
  <dc:subject>CyberSecPro Modules</dc:subject>
  <dc:creator/>
  <lastModifiedBy/>
  <revision>1</revision>
  <dcterms:created xsi:type="dcterms:W3CDTF">2023-07-18T15:28:54.0000000Z</dcterms:created>
  <dcterms:modified xsi:type="dcterms:W3CDTF">2024-04-29T18:21:58.0000000Z</dcterms:modified>
  <version>Ver-1</version>
  <keywords>, docId:0E591250257506FFA3DAAFDC5B8EF9AA</keywords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