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725" r:id="rId4"/>
  </p:sldMasterIdLst>
  <p:notesMasterIdLst>
    <p:notesMasterId r:id="rId35"/>
  </p:notesMasterIdLst>
  <p:handoutMasterIdLst>
    <p:handoutMasterId r:id="rId36"/>
  </p:handoutMasterIdLst>
  <p:sldIdLst>
    <p:sldId id="376" r:id="rId5"/>
    <p:sldId id="407" r:id="rId6"/>
    <p:sldId id="493" r:id="rId7"/>
    <p:sldId id="472" r:id="rId8"/>
    <p:sldId id="494" r:id="rId9"/>
    <p:sldId id="495" r:id="rId10"/>
    <p:sldId id="516" r:id="rId11"/>
    <p:sldId id="502" r:id="rId12"/>
    <p:sldId id="503" r:id="rId13"/>
    <p:sldId id="504" r:id="rId14"/>
    <p:sldId id="505" r:id="rId15"/>
    <p:sldId id="517" r:id="rId16"/>
    <p:sldId id="507" r:id="rId17"/>
    <p:sldId id="515" r:id="rId18"/>
    <p:sldId id="508" r:id="rId19"/>
    <p:sldId id="509" r:id="rId20"/>
    <p:sldId id="513" r:id="rId21"/>
    <p:sldId id="510" r:id="rId22"/>
    <p:sldId id="511" r:id="rId23"/>
    <p:sldId id="514" r:id="rId24"/>
    <p:sldId id="496" r:id="rId25"/>
    <p:sldId id="498" r:id="rId26"/>
    <p:sldId id="499" r:id="rId27"/>
    <p:sldId id="500" r:id="rId28"/>
    <p:sldId id="475" r:id="rId29"/>
    <p:sldId id="477" r:id="rId30"/>
    <p:sldId id="476" r:id="rId31"/>
    <p:sldId id="479" r:id="rId32"/>
    <p:sldId id="480" r:id="rId33"/>
    <p:sldId id="387"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7CB"/>
    <a:srgbClr val="FFF3E7"/>
    <a:srgbClr val="0D0D0D"/>
    <a:srgbClr val="2C4A52"/>
    <a:srgbClr val="2626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D55AF7-30E0-4ED7-956A-E7079D461046}" v="1" dt="2024-04-29T08:48:57.9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7" d="100"/>
          <a:sy n="97" d="100"/>
        </p:scale>
        <p:origin x="1110" y="306"/>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169671B-947A-44A3-A764-A91E66D4692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B4B23CC-4610-41C4-A0CF-67A30700C47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07299BE-0F96-4D8C-8AC3-AFAE1A841C66}" type="datetimeFigureOut">
              <a:rPr lang="en-US" smtClean="0"/>
              <a:t>30/04/2025</a:t>
            </a:fld>
            <a:endParaRPr lang="en-US"/>
          </a:p>
        </p:txBody>
      </p:sp>
      <p:sp>
        <p:nvSpPr>
          <p:cNvPr id="4" name="Footer Placeholder 3">
            <a:extLst>
              <a:ext uri="{FF2B5EF4-FFF2-40B4-BE49-F238E27FC236}">
                <a16:creationId xmlns:a16="http://schemas.microsoft.com/office/drawing/2014/main" id="{1F94FC55-2324-40BC-8420-15EC835D957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63EC604-E5A5-4A58-AC5A-211F83D37CA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E3B048B-0EBA-466F-928F-37073F3BFB70}" type="slidenum">
              <a:rPr lang="en-US" smtClean="0"/>
              <a:t>‹#›</a:t>
            </a:fld>
            <a:endParaRPr lang="en-US"/>
          </a:p>
        </p:txBody>
      </p:sp>
    </p:spTree>
    <p:extLst>
      <p:ext uri="{BB962C8B-B14F-4D97-AF65-F5344CB8AC3E}">
        <p14:creationId xmlns:p14="http://schemas.microsoft.com/office/powerpoint/2010/main" val="40655076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4692AC-01A2-4EFF-966B-504F28E82D7A}" type="datetimeFigureOut">
              <a:rPr lang="en-US" noProof="0" smtClean="0"/>
              <a:t>30/04/2025</a:t>
            </a:fld>
            <a:endParaRPr lang="en-US" noProof="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 noProof="0"/>
              <a:t>Κάντε κλικ για να επεξεργαστείτε στυλ κειμένου υποδείγματος</a:t>
            </a:r>
          </a:p>
          <a:p>
            <a:pPr lvl="1"/>
            <a:r>
              <a:rPr lang="el" noProof="0"/>
              <a:t>Δεύτερο επίπεδο</a:t>
            </a:r>
          </a:p>
          <a:p>
            <a:pPr lvl="2"/>
            <a:r>
              <a:rPr lang="el" noProof="0"/>
              <a:t>Τρίτο επίπεδο</a:t>
            </a:r>
          </a:p>
          <a:p>
            <a:pPr lvl="3"/>
            <a:r>
              <a:rPr lang="el" noProof="0"/>
              <a:t>Τέταρτο επίπεδο</a:t>
            </a:r>
          </a:p>
          <a:p>
            <a:pPr lvl="4"/>
            <a:r>
              <a:rPr lang="el" noProof="0"/>
              <a:t>Πέμπτο επίπεδο</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ED498D-6977-40EC-8E5E-7EB644D5E759}" type="slidenum">
              <a:rPr lang="en-US" noProof="0" smtClean="0"/>
              <a:t>‹#›</a:t>
            </a:fld>
            <a:endParaRPr lang="en-US" noProof="0"/>
          </a:p>
        </p:txBody>
      </p:sp>
    </p:spTree>
    <p:extLst>
      <p:ext uri="{BB962C8B-B14F-4D97-AF65-F5344CB8AC3E}">
        <p14:creationId xmlns:p14="http://schemas.microsoft.com/office/powerpoint/2010/main" val="1352264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AED498D-6977-40EC-8E5E-7EB644D5E759}" type="slidenum">
              <a:rPr lang="en-US" noProof="0" smtClean="0"/>
              <a:t>0</a:t>
            </a:fld>
            <a:endParaRPr lang="en-US" noProof="0"/>
          </a:p>
        </p:txBody>
      </p:sp>
    </p:spTree>
    <p:extLst>
      <p:ext uri="{BB962C8B-B14F-4D97-AF65-F5344CB8AC3E}">
        <p14:creationId xmlns:p14="http://schemas.microsoft.com/office/powerpoint/2010/main" val="22787111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D88EA33B-9F0B-317D-4A01-C88E117716A3}"/>
              </a:ext>
            </a:extLst>
          </p:cNvPr>
          <p:cNvSpPr>
            <a:spLocks noGrp="1" noRot="1" noChangeAspect="1" noTextEdit="1"/>
          </p:cNvSpPr>
          <p:nvPr>
            <p:ph type="sldImg"/>
          </p:nvPr>
        </p:nvSpPr>
        <p:spPr>
          <a:ln/>
        </p:spPr>
      </p:sp>
      <p:sp>
        <p:nvSpPr>
          <p:cNvPr id="53251" name="Notes Placeholder 2">
            <a:extLst>
              <a:ext uri="{FF2B5EF4-FFF2-40B4-BE49-F238E27FC236}">
                <a16:creationId xmlns:a16="http://schemas.microsoft.com/office/drawing/2014/main" id="{9BF55672-CABA-BAB9-D3B2-003E6EE4360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3252" name="Slide Number Placeholder 3">
            <a:extLst>
              <a:ext uri="{FF2B5EF4-FFF2-40B4-BE49-F238E27FC236}">
                <a16:creationId xmlns:a16="http://schemas.microsoft.com/office/drawing/2014/main" id="{D2FA5678-DA30-ED91-6A9F-B51956CAC39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5AD0C4FE-AE00-4257-ABFB-DE6DD7ADB08B}" type="slidenum">
              <a:rPr kumimoji="0" lang="en-US" altLang="en-US" sz="1300"/>
              <a:pPr eaLnBrk="1" hangingPunct="1">
                <a:spcBef>
                  <a:spcPct val="0"/>
                </a:spcBef>
              </a:pPr>
              <a:t>17</a:t>
            </a:fld>
            <a:endParaRPr kumimoji="0" lang="en-US" altLang="en-US" sz="13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DA257527-6441-93D6-192C-09079182DD9E}"/>
              </a:ext>
            </a:extLst>
          </p:cNvPr>
          <p:cNvSpPr>
            <a:spLocks noGrp="1" noRot="1" noChangeAspect="1" noTextEdit="1"/>
          </p:cNvSpPr>
          <p:nvPr>
            <p:ph type="sldImg"/>
          </p:nvPr>
        </p:nvSpPr>
        <p:spPr>
          <a:ln/>
        </p:spPr>
      </p:sp>
      <p:sp>
        <p:nvSpPr>
          <p:cNvPr id="54275" name="Notes Placeholder 2">
            <a:extLst>
              <a:ext uri="{FF2B5EF4-FFF2-40B4-BE49-F238E27FC236}">
                <a16:creationId xmlns:a16="http://schemas.microsoft.com/office/drawing/2014/main" id="{D603FFD8-6E8A-6D46-AFF2-4594A0C5FD9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4276" name="Slide Number Placeholder 3">
            <a:extLst>
              <a:ext uri="{FF2B5EF4-FFF2-40B4-BE49-F238E27FC236}">
                <a16:creationId xmlns:a16="http://schemas.microsoft.com/office/drawing/2014/main" id="{B2521357-BED8-2726-A10F-7BCFF10EB10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84B88206-B4BE-4164-96FB-5C0C28D46946}" type="slidenum">
              <a:rPr kumimoji="0" lang="en-US" altLang="en-US" sz="1300"/>
              <a:pPr eaLnBrk="1" hangingPunct="1">
                <a:spcBef>
                  <a:spcPct val="0"/>
                </a:spcBef>
              </a:pPr>
              <a:t>18</a:t>
            </a:fld>
            <a:endParaRPr kumimoji="0" lang="en-US" altLang="en-US" sz="13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A75793B5-4962-AD01-D9CC-B8F10A70F396}"/>
              </a:ext>
            </a:extLst>
          </p:cNvPr>
          <p:cNvSpPr>
            <a:spLocks noGrp="1" noRot="1" noChangeAspect="1" noTextEdit="1"/>
          </p:cNvSpPr>
          <p:nvPr>
            <p:ph type="sldImg"/>
          </p:nvPr>
        </p:nvSpPr>
        <p:spPr>
          <a:ln/>
        </p:spPr>
      </p:sp>
      <p:sp>
        <p:nvSpPr>
          <p:cNvPr id="55299" name="Notes Placeholder 2">
            <a:extLst>
              <a:ext uri="{FF2B5EF4-FFF2-40B4-BE49-F238E27FC236}">
                <a16:creationId xmlns:a16="http://schemas.microsoft.com/office/drawing/2014/main" id="{9B932E9F-E4EA-11A6-365C-A635562254D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5300" name="Slide Number Placeholder 3">
            <a:extLst>
              <a:ext uri="{FF2B5EF4-FFF2-40B4-BE49-F238E27FC236}">
                <a16:creationId xmlns:a16="http://schemas.microsoft.com/office/drawing/2014/main" id="{3C75E2CD-80C2-2DC8-E1E6-6EFC8E5E285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2CA56981-9F24-4E73-BDFD-63FD6A593591}" type="slidenum">
              <a:rPr kumimoji="0" lang="en-US" altLang="en-US" sz="1300"/>
              <a:pPr eaLnBrk="1" hangingPunct="1">
                <a:spcBef>
                  <a:spcPct val="0"/>
                </a:spcBef>
              </a:pPr>
              <a:t>19</a:t>
            </a:fld>
            <a:endParaRPr kumimoji="0" lang="en-US" altLang="en-US" sz="13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C1E8182F-BDE9-BA4E-88EE-F1411A10526D}"/>
              </a:ext>
            </a:extLst>
          </p:cNvPr>
          <p:cNvSpPr>
            <a:spLocks noGrp="1" noRot="1" noChangeAspect="1" noTextEdit="1"/>
          </p:cNvSpPr>
          <p:nvPr>
            <p:ph type="sldImg"/>
          </p:nvPr>
        </p:nvSpPr>
        <p:spPr>
          <a:ln/>
        </p:spPr>
      </p:sp>
      <p:sp>
        <p:nvSpPr>
          <p:cNvPr id="56323" name="Notes Placeholder 2">
            <a:extLst>
              <a:ext uri="{FF2B5EF4-FFF2-40B4-BE49-F238E27FC236}">
                <a16:creationId xmlns:a16="http://schemas.microsoft.com/office/drawing/2014/main" id="{4438D9AA-6788-EE77-9750-25AA8EEE310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l" altLang="en-US"/>
              <a:t>Υποθέτω </a:t>
            </a:r>
          </a:p>
        </p:txBody>
      </p:sp>
      <p:sp>
        <p:nvSpPr>
          <p:cNvPr id="56324" name="Slide Number Placeholder 3">
            <a:extLst>
              <a:ext uri="{FF2B5EF4-FFF2-40B4-BE49-F238E27FC236}">
                <a16:creationId xmlns:a16="http://schemas.microsoft.com/office/drawing/2014/main" id="{3714C589-5D19-A60C-481A-88F7937B9AC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5C7B7253-A1CA-47D5-B81C-A0282D6DBC58}" type="slidenum">
              <a:rPr kumimoji="0" lang="en-US" altLang="en-US" sz="1300"/>
              <a:pPr eaLnBrk="1" hangingPunct="1">
                <a:spcBef>
                  <a:spcPct val="0"/>
                </a:spcBef>
              </a:pPr>
              <a:t>20</a:t>
            </a:fld>
            <a:endParaRPr kumimoji="0" lang="en-US" altLang="en-US" sz="13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B6286679-8E42-4E99-68BD-2EE123751B12}"/>
              </a:ext>
            </a:extLst>
          </p:cNvPr>
          <p:cNvSpPr>
            <a:spLocks noGrp="1" noRot="1" noChangeAspect="1" noTextEdit="1"/>
          </p:cNvSpPr>
          <p:nvPr>
            <p:ph type="sldImg"/>
          </p:nvPr>
        </p:nvSpPr>
        <p:spPr>
          <a:ln/>
        </p:spPr>
      </p:sp>
      <p:sp>
        <p:nvSpPr>
          <p:cNvPr id="57347" name="Notes Placeholder 2">
            <a:extLst>
              <a:ext uri="{FF2B5EF4-FFF2-40B4-BE49-F238E27FC236}">
                <a16:creationId xmlns:a16="http://schemas.microsoft.com/office/drawing/2014/main" id="{B3C4B718-6B69-CA40-78F9-B941482FA44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57348" name="Slide Number Placeholder 3">
            <a:extLst>
              <a:ext uri="{FF2B5EF4-FFF2-40B4-BE49-F238E27FC236}">
                <a16:creationId xmlns:a16="http://schemas.microsoft.com/office/drawing/2014/main" id="{26FE60F8-8D77-999D-B755-B905A9DA64C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2A102A3D-CB5C-423A-88DD-4FA599979ED3}" type="slidenum">
              <a:rPr kumimoji="0" lang="en-US" altLang="en-US" sz="1300"/>
              <a:pPr eaLnBrk="1" hangingPunct="1">
                <a:spcBef>
                  <a:spcPct val="0"/>
                </a:spcBef>
              </a:pPr>
              <a:t>24</a:t>
            </a:fld>
            <a:endParaRPr kumimoji="0" lang="en-US" altLang="en-US" sz="13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418CBB9B-3B49-1AF3-4915-05291E0E9D65}"/>
              </a:ext>
            </a:extLst>
          </p:cNvPr>
          <p:cNvSpPr>
            <a:spLocks noGrp="1" noRot="1" noChangeAspect="1" noTextEdit="1"/>
          </p:cNvSpPr>
          <p:nvPr>
            <p:ph type="sldImg"/>
          </p:nvPr>
        </p:nvSpPr>
        <p:spPr>
          <a:ln/>
        </p:spPr>
      </p:sp>
      <p:sp>
        <p:nvSpPr>
          <p:cNvPr id="58371" name="Notes Placeholder 2">
            <a:extLst>
              <a:ext uri="{FF2B5EF4-FFF2-40B4-BE49-F238E27FC236}">
                <a16:creationId xmlns:a16="http://schemas.microsoft.com/office/drawing/2014/main" id="{D11613D7-0BE2-DE65-8AA3-6B29AA82AF5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8372" name="Slide Number Placeholder 3">
            <a:extLst>
              <a:ext uri="{FF2B5EF4-FFF2-40B4-BE49-F238E27FC236}">
                <a16:creationId xmlns:a16="http://schemas.microsoft.com/office/drawing/2014/main" id="{552C3BBC-4E47-7D94-26B1-4504845A181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9A033897-CF91-42C6-8593-F3A597B77C06}" type="slidenum">
              <a:rPr kumimoji="0" lang="en-US" altLang="en-US" sz="1300"/>
              <a:pPr eaLnBrk="1" hangingPunct="1">
                <a:spcBef>
                  <a:spcPct val="0"/>
                </a:spcBef>
              </a:pPr>
              <a:t>25</a:t>
            </a:fld>
            <a:endParaRPr kumimoji="0" lang="en-US" altLang="en-US" sz="13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E91DC431-CEFC-9211-7A07-90A21C12596C}"/>
              </a:ext>
            </a:extLst>
          </p:cNvPr>
          <p:cNvSpPr>
            <a:spLocks noGrp="1" noRot="1" noChangeAspect="1" noTextEdit="1"/>
          </p:cNvSpPr>
          <p:nvPr>
            <p:ph type="sldImg"/>
          </p:nvPr>
        </p:nvSpPr>
        <p:spPr>
          <a:ln/>
        </p:spPr>
      </p:sp>
      <p:sp>
        <p:nvSpPr>
          <p:cNvPr id="59395" name="Notes Placeholder 2">
            <a:extLst>
              <a:ext uri="{FF2B5EF4-FFF2-40B4-BE49-F238E27FC236}">
                <a16:creationId xmlns:a16="http://schemas.microsoft.com/office/drawing/2014/main" id="{F302FD1E-AD8F-9B40-EFA4-EBF14F59FCC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89013" eaLnBrk="1" hangingPunct="1">
              <a:spcBef>
                <a:spcPct val="0"/>
              </a:spcBef>
            </a:pPr>
            <a:endParaRPr lang="en-US" altLang="en-US"/>
          </a:p>
        </p:txBody>
      </p:sp>
      <p:sp>
        <p:nvSpPr>
          <p:cNvPr id="59396" name="Slide Number Placeholder 3">
            <a:extLst>
              <a:ext uri="{FF2B5EF4-FFF2-40B4-BE49-F238E27FC236}">
                <a16:creationId xmlns:a16="http://schemas.microsoft.com/office/drawing/2014/main" id="{61A32BE8-25EC-084B-56BE-4190CE90075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4A2674BA-5B57-43D9-AD25-EBFA2A024CB2}" type="slidenum">
              <a:rPr kumimoji="0" lang="en-US" altLang="en-US" sz="1300"/>
              <a:pPr eaLnBrk="1" hangingPunct="1">
                <a:spcBef>
                  <a:spcPct val="0"/>
                </a:spcBef>
              </a:pPr>
              <a:t>27</a:t>
            </a:fld>
            <a:endParaRPr kumimoji="0" lang="en-US" altLang="en-US" sz="13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19CED60B-54F0-9F25-B6A7-397D56E3CA8A}"/>
              </a:ext>
            </a:extLst>
          </p:cNvPr>
          <p:cNvSpPr>
            <a:spLocks noGrp="1" noRot="1" noChangeAspect="1" noTextEdit="1"/>
          </p:cNvSpPr>
          <p:nvPr>
            <p:ph type="sldImg"/>
          </p:nvPr>
        </p:nvSpPr>
        <p:spPr>
          <a:ln/>
        </p:spPr>
      </p:sp>
      <p:sp>
        <p:nvSpPr>
          <p:cNvPr id="60419" name="Notes Placeholder 2">
            <a:extLst>
              <a:ext uri="{FF2B5EF4-FFF2-40B4-BE49-F238E27FC236}">
                <a16:creationId xmlns:a16="http://schemas.microsoft.com/office/drawing/2014/main" id="{7404AED7-41C5-E718-0AD7-7674B871166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880A0EDC-877F-9EA4-6575-086A5CF48DD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464D3B52-D139-4CB4-9B47-C53E03221592}" type="slidenum">
              <a:rPr kumimoji="0" lang="en-US" altLang="en-US" sz="1300"/>
              <a:pPr eaLnBrk="1" hangingPunct="1">
                <a:spcBef>
                  <a:spcPct val="0"/>
                </a:spcBef>
              </a:pPr>
              <a:t>28</a:t>
            </a:fld>
            <a:endParaRPr kumimoji="0" lang="en-US" altLang="en-US"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AED498D-6977-40EC-8E5E-7EB644D5E759}" type="slidenum">
              <a:rPr lang="en-US" noProof="0" smtClean="0"/>
              <a:t>1</a:t>
            </a:fld>
            <a:endParaRPr lang="en-US" noProof="0"/>
          </a:p>
        </p:txBody>
      </p:sp>
    </p:spTree>
    <p:extLst>
      <p:ext uri="{BB962C8B-B14F-4D97-AF65-F5344CB8AC3E}">
        <p14:creationId xmlns:p14="http://schemas.microsoft.com/office/powerpoint/2010/main" val="20600559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0F7E4392-E4FF-6AD5-8363-54CF10ABB307}"/>
              </a:ext>
            </a:extLst>
          </p:cNvPr>
          <p:cNvSpPr>
            <a:spLocks noGrp="1" noRot="1" noChangeAspect="1" noTextEdit="1"/>
          </p:cNvSpPr>
          <p:nvPr>
            <p:ph type="sldImg"/>
          </p:nvPr>
        </p:nvSpPr>
        <p:spPr>
          <a:ln/>
        </p:spPr>
      </p:sp>
      <p:sp>
        <p:nvSpPr>
          <p:cNvPr id="46083" name="Notes Placeholder 2">
            <a:extLst>
              <a:ext uri="{FF2B5EF4-FFF2-40B4-BE49-F238E27FC236}">
                <a16:creationId xmlns:a16="http://schemas.microsoft.com/office/drawing/2014/main" id="{286E4CD7-862B-6AF5-F766-1402E1A3C61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042EABF7-F734-80A8-F22A-22AE1FB4542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5D57FDC2-4AEA-49F6-A783-79789539D2EF}" type="slidenum">
              <a:rPr kumimoji="0" lang="en-US" altLang="en-US" sz="1300"/>
              <a:pPr eaLnBrk="1" hangingPunct="1">
                <a:spcBef>
                  <a:spcPct val="0"/>
                </a:spcBef>
              </a:pPr>
              <a:t>3</a:t>
            </a:fld>
            <a:endParaRPr kumimoji="0" lang="en-US" altLang="en-US" sz="13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BCE4D55A-3B24-985C-EE62-93DAF3237ADF}"/>
              </a:ext>
            </a:extLst>
          </p:cNvPr>
          <p:cNvSpPr>
            <a:spLocks noGrp="1" noRot="1" noChangeAspect="1" noTextEdit="1"/>
          </p:cNvSpPr>
          <p:nvPr>
            <p:ph type="sldImg"/>
          </p:nvPr>
        </p:nvSpPr>
        <p:spPr>
          <a:ln/>
        </p:spPr>
      </p:sp>
      <p:sp>
        <p:nvSpPr>
          <p:cNvPr id="47107" name="Notes Placeholder 2">
            <a:extLst>
              <a:ext uri="{FF2B5EF4-FFF2-40B4-BE49-F238E27FC236}">
                <a16:creationId xmlns:a16="http://schemas.microsoft.com/office/drawing/2014/main" id="{872FFB0D-9074-BA81-89B4-A5BD1D373DE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7108" name="Slide Number Placeholder 3">
            <a:extLst>
              <a:ext uri="{FF2B5EF4-FFF2-40B4-BE49-F238E27FC236}">
                <a16:creationId xmlns:a16="http://schemas.microsoft.com/office/drawing/2014/main" id="{8F3C9D73-6582-33DB-E636-49D85F68B68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6EB4F160-7C0E-4E3B-A075-30B080F7A34E}" type="slidenum">
              <a:rPr kumimoji="0" lang="en-US" altLang="en-US" sz="1300"/>
              <a:pPr eaLnBrk="1" hangingPunct="1">
                <a:spcBef>
                  <a:spcPct val="0"/>
                </a:spcBef>
              </a:pPr>
              <a:t>4</a:t>
            </a:fld>
            <a:endParaRPr kumimoji="0" lang="en-US" altLang="en-US" sz="13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422A6F45-D468-6B14-0C7A-112AFF0DA369}"/>
              </a:ext>
            </a:extLst>
          </p:cNvPr>
          <p:cNvSpPr>
            <a:spLocks noGrp="1" noRot="1" noChangeAspect="1" noTextEdit="1"/>
          </p:cNvSpPr>
          <p:nvPr>
            <p:ph type="sldImg"/>
          </p:nvPr>
        </p:nvSpPr>
        <p:spPr>
          <a:ln/>
        </p:spPr>
      </p:sp>
      <p:sp>
        <p:nvSpPr>
          <p:cNvPr id="48131" name="Notes Placeholder 2">
            <a:extLst>
              <a:ext uri="{FF2B5EF4-FFF2-40B4-BE49-F238E27FC236}">
                <a16:creationId xmlns:a16="http://schemas.microsoft.com/office/drawing/2014/main" id="{9E613DFC-5D72-6627-88CB-15FE54675BC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48132" name="Slide Number Placeholder 3">
            <a:extLst>
              <a:ext uri="{FF2B5EF4-FFF2-40B4-BE49-F238E27FC236}">
                <a16:creationId xmlns:a16="http://schemas.microsoft.com/office/drawing/2014/main" id="{B7879704-AAF8-2685-50F3-B9FD4B9E264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9DAB9C96-6F4E-40AF-AF91-3CC987906A3E}" type="slidenum">
              <a:rPr kumimoji="0" lang="en-US" altLang="en-US" sz="1300"/>
              <a:pPr eaLnBrk="1" hangingPunct="1">
                <a:spcBef>
                  <a:spcPct val="0"/>
                </a:spcBef>
              </a:pPr>
              <a:t>6</a:t>
            </a:fld>
            <a:endParaRPr kumimoji="0" lang="en-US" altLang="en-US" sz="13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E29F133E-A8B9-F15F-A41A-7A2D65520B12}"/>
              </a:ext>
            </a:extLst>
          </p:cNvPr>
          <p:cNvSpPr>
            <a:spLocks noGrp="1" noRot="1" noChangeAspect="1" noTextEdit="1"/>
          </p:cNvSpPr>
          <p:nvPr>
            <p:ph type="sldImg"/>
          </p:nvPr>
        </p:nvSpPr>
        <p:spPr>
          <a:ln/>
        </p:spPr>
      </p:sp>
      <p:sp>
        <p:nvSpPr>
          <p:cNvPr id="49155" name="Notes Placeholder 2">
            <a:extLst>
              <a:ext uri="{FF2B5EF4-FFF2-40B4-BE49-F238E27FC236}">
                <a16:creationId xmlns:a16="http://schemas.microsoft.com/office/drawing/2014/main" id="{475BC490-1475-F64E-3F8C-66A8B6EC092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9156" name="Slide Number Placeholder 3">
            <a:extLst>
              <a:ext uri="{FF2B5EF4-FFF2-40B4-BE49-F238E27FC236}">
                <a16:creationId xmlns:a16="http://schemas.microsoft.com/office/drawing/2014/main" id="{0395B23E-B909-4440-B0D9-FF34141A704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4274EA7E-883C-4CAE-8A24-23F6853E6D4B}" type="slidenum">
              <a:rPr kumimoji="0" lang="en-US" altLang="en-US" sz="1300"/>
              <a:pPr eaLnBrk="1" hangingPunct="1">
                <a:spcBef>
                  <a:spcPct val="0"/>
                </a:spcBef>
              </a:pPr>
              <a:t>7</a:t>
            </a:fld>
            <a:endParaRPr kumimoji="0" lang="en-US" altLang="en-US" sz="13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8E516FC7-BA4D-1598-4752-AF698109E4B9}"/>
              </a:ext>
            </a:extLst>
          </p:cNvPr>
          <p:cNvSpPr>
            <a:spLocks noGrp="1" noRot="1" noChangeAspect="1" noTextEdit="1"/>
          </p:cNvSpPr>
          <p:nvPr>
            <p:ph type="sldImg"/>
          </p:nvPr>
        </p:nvSpPr>
        <p:spPr>
          <a:ln/>
        </p:spPr>
      </p:sp>
      <p:sp>
        <p:nvSpPr>
          <p:cNvPr id="50179" name="Notes Placeholder 2">
            <a:extLst>
              <a:ext uri="{FF2B5EF4-FFF2-40B4-BE49-F238E27FC236}">
                <a16:creationId xmlns:a16="http://schemas.microsoft.com/office/drawing/2014/main" id="{E09C7388-5F54-A941-DE60-071EEEAA30D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0180" name="Slide Number Placeholder 3">
            <a:extLst>
              <a:ext uri="{FF2B5EF4-FFF2-40B4-BE49-F238E27FC236}">
                <a16:creationId xmlns:a16="http://schemas.microsoft.com/office/drawing/2014/main" id="{E11D45C0-C4C4-151C-139F-2045DF2DA25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139D9E5B-82AF-4C3A-8461-84B353943DAF}" type="slidenum">
              <a:rPr kumimoji="0" lang="en-US" altLang="en-US" sz="1300"/>
              <a:pPr eaLnBrk="1" hangingPunct="1">
                <a:spcBef>
                  <a:spcPct val="0"/>
                </a:spcBef>
              </a:pPr>
              <a:t>8</a:t>
            </a:fld>
            <a:endParaRPr kumimoji="0" lang="en-US" altLang="en-US" sz="13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57237813-027F-4E9B-A665-F26B75E82D7B}"/>
              </a:ext>
            </a:extLst>
          </p:cNvPr>
          <p:cNvSpPr>
            <a:spLocks noGrp="1" noRot="1" noChangeAspect="1" noTextEdit="1"/>
          </p:cNvSpPr>
          <p:nvPr>
            <p:ph type="sldImg"/>
          </p:nvPr>
        </p:nvSpPr>
        <p:spPr>
          <a:ln/>
        </p:spPr>
      </p:sp>
      <p:sp>
        <p:nvSpPr>
          <p:cNvPr id="51203" name="Notes Placeholder 2">
            <a:extLst>
              <a:ext uri="{FF2B5EF4-FFF2-40B4-BE49-F238E27FC236}">
                <a16:creationId xmlns:a16="http://schemas.microsoft.com/office/drawing/2014/main" id="{D5C0EC00-41EE-7A74-A304-D4C6F5E0037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1204" name="Slide Number Placeholder 3">
            <a:extLst>
              <a:ext uri="{FF2B5EF4-FFF2-40B4-BE49-F238E27FC236}">
                <a16:creationId xmlns:a16="http://schemas.microsoft.com/office/drawing/2014/main" id="{DA2EF3A2-8E34-C68D-03C6-EEE35CB83A8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81444CDC-7607-4BEC-8596-0CA4DB091733}" type="slidenum">
              <a:rPr kumimoji="0" lang="en-US" altLang="en-US" sz="1300"/>
              <a:pPr eaLnBrk="1" hangingPunct="1">
                <a:spcBef>
                  <a:spcPct val="0"/>
                </a:spcBef>
              </a:pPr>
              <a:t>14</a:t>
            </a:fld>
            <a:endParaRPr kumimoji="0" lang="en-US" altLang="en-US" sz="13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7F9AD7C0-20BD-2AC8-76EE-587E27071D25}"/>
              </a:ext>
            </a:extLst>
          </p:cNvPr>
          <p:cNvSpPr>
            <a:spLocks noGrp="1" noRot="1" noChangeAspect="1" noTextEdit="1"/>
          </p:cNvSpPr>
          <p:nvPr>
            <p:ph type="sldImg"/>
          </p:nvPr>
        </p:nvSpPr>
        <p:spPr>
          <a:ln/>
        </p:spPr>
      </p:sp>
      <p:sp>
        <p:nvSpPr>
          <p:cNvPr id="52227" name="Notes Placeholder 2">
            <a:extLst>
              <a:ext uri="{FF2B5EF4-FFF2-40B4-BE49-F238E27FC236}">
                <a16:creationId xmlns:a16="http://schemas.microsoft.com/office/drawing/2014/main" id="{1A4CBB52-A12F-34B3-EF04-A37447CCB1A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52228" name="Slide Number Placeholder 3">
            <a:extLst>
              <a:ext uri="{FF2B5EF4-FFF2-40B4-BE49-F238E27FC236}">
                <a16:creationId xmlns:a16="http://schemas.microsoft.com/office/drawing/2014/main" id="{A445032F-396E-8454-2C0E-4C4113F707D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562C23D8-E823-451D-B8D9-1EFC75774473}" type="slidenum">
              <a:rPr kumimoji="0" lang="en-US" altLang="en-US" sz="1300"/>
              <a:pPr eaLnBrk="1" hangingPunct="1">
                <a:spcBef>
                  <a:spcPct val="0"/>
                </a:spcBef>
              </a:pPr>
              <a:t>15</a:t>
            </a:fld>
            <a:endParaRPr kumimoji="0" lang="en-US" altLang="en-US" sz="130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8" name="Graphic 17">
            <a:extLst>
              <a:ext uri="{FF2B5EF4-FFF2-40B4-BE49-F238E27FC236}">
                <a16:creationId xmlns:a16="http://schemas.microsoft.com/office/drawing/2014/main" id="{7FAC3601-9744-9840-0229-E000CCFBEAB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032131" y="-30007"/>
            <a:ext cx="6064493" cy="6879887"/>
          </a:xfrm>
          <a:prstGeom prst="rect">
            <a:avLst/>
          </a:prstGeom>
        </p:spPr>
      </p:pic>
      <p:sp>
        <p:nvSpPr>
          <p:cNvPr id="2" name="Title 1"/>
          <p:cNvSpPr>
            <a:spLocks noGrp="1"/>
          </p:cNvSpPr>
          <p:nvPr>
            <p:ph type="ctrTitle" hasCustomPrompt="1"/>
          </p:nvPr>
        </p:nvSpPr>
        <p:spPr>
          <a:xfrm>
            <a:off x="7119890" y="723440"/>
            <a:ext cx="4323426" cy="2579052"/>
          </a:xfrm>
        </p:spPr>
        <p:txBody>
          <a:bodyPr anchor="b">
            <a:normAutofit/>
          </a:bodyPr>
          <a:lstStyle>
            <a:lvl1pPr algn="l">
              <a:lnSpc>
                <a:spcPct val="90000"/>
              </a:lnSpc>
              <a:defRPr sz="6000" spc="-50" baseline="0">
                <a:solidFill>
                  <a:schemeClr val="tx1"/>
                </a:solidFill>
              </a:defRPr>
            </a:lvl1pPr>
          </a:lstStyle>
          <a:p>
            <a:r>
              <a:rPr lang="el"/>
              <a:t>Προσθέστε τίτλο εδώ</a:t>
            </a:r>
          </a:p>
        </p:txBody>
      </p:sp>
      <p:sp>
        <p:nvSpPr>
          <p:cNvPr id="3" name="Subtitle 2"/>
          <p:cNvSpPr>
            <a:spLocks noGrp="1"/>
          </p:cNvSpPr>
          <p:nvPr>
            <p:ph type="subTitle" idx="1" hasCustomPrompt="1"/>
          </p:nvPr>
        </p:nvSpPr>
        <p:spPr>
          <a:xfrm>
            <a:off x="7128152" y="5248834"/>
            <a:ext cx="4323426" cy="1008925"/>
          </a:xfrm>
        </p:spPr>
        <p:txBody>
          <a:bodyPr lIns="91440" rIns="91440">
            <a:normAutofit/>
          </a:bodyPr>
          <a:lstStyle>
            <a:lvl1pPr marL="0" indent="0" algn="l">
              <a:spcBef>
                <a:spcPts val="0"/>
              </a:spcBef>
              <a:spcAft>
                <a:spcPts val="0"/>
              </a:spcAft>
              <a:buNone/>
              <a:defRPr sz="1600" cap="all" spc="1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
              <a:t>Προσθέστε υπότιτλους εδώ</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a:off x="0" y="-2235"/>
            <a:ext cx="5840730" cy="686227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840730" h="6887937">
                <a:moveTo>
                  <a:pt x="0" y="0"/>
                </a:moveTo>
                <a:lnTo>
                  <a:pt x="5840730" y="0"/>
                </a:lnTo>
                <a:lnTo>
                  <a:pt x="5090160" y="2775915"/>
                </a:lnTo>
                <a:cubicBezTo>
                  <a:pt x="5057140" y="2883865"/>
                  <a:pt x="5020310" y="2976575"/>
                  <a:pt x="4853940" y="2962605"/>
                </a:cubicBezTo>
                <a:cubicBezTo>
                  <a:pt x="4668520" y="2845765"/>
                  <a:pt x="4761230" y="2747975"/>
                  <a:pt x="4754880" y="2692095"/>
                </a:cubicBezTo>
                <a:cubicBezTo>
                  <a:pt x="4845050" y="2355545"/>
                  <a:pt x="4904740" y="2121865"/>
                  <a:pt x="4979670" y="1846275"/>
                </a:cubicBezTo>
                <a:cubicBezTo>
                  <a:pt x="5021580" y="1687525"/>
                  <a:pt x="4996180" y="1615135"/>
                  <a:pt x="4872990" y="1571955"/>
                </a:cubicBezTo>
                <a:cubicBezTo>
                  <a:pt x="4738370" y="1563065"/>
                  <a:pt x="4699000" y="1597355"/>
                  <a:pt x="4655820" y="1770075"/>
                </a:cubicBezTo>
                <a:cubicBezTo>
                  <a:pt x="4671060" y="1858975"/>
                  <a:pt x="3878580" y="4599635"/>
                  <a:pt x="3893820" y="4688535"/>
                </a:cubicBezTo>
                <a:cubicBezTo>
                  <a:pt x="3858895" y="4824425"/>
                  <a:pt x="3925570" y="4880305"/>
                  <a:pt x="3992880" y="4905705"/>
                </a:cubicBezTo>
                <a:cubicBezTo>
                  <a:pt x="4102100" y="4904435"/>
                  <a:pt x="4158615" y="4917135"/>
                  <a:pt x="4213860" y="4757115"/>
                </a:cubicBezTo>
                <a:lnTo>
                  <a:pt x="4457700" y="3842715"/>
                </a:lnTo>
                <a:cubicBezTo>
                  <a:pt x="4481830" y="3756355"/>
                  <a:pt x="4555490" y="3692855"/>
                  <a:pt x="4686300" y="3713175"/>
                </a:cubicBezTo>
                <a:cubicBezTo>
                  <a:pt x="4829810" y="3791915"/>
                  <a:pt x="4782820" y="3882085"/>
                  <a:pt x="4785360" y="3926535"/>
                </a:cubicBezTo>
                <a:lnTo>
                  <a:pt x="4028621" y="6887937"/>
                </a:lnTo>
                <a:lnTo>
                  <a:pt x="0" y="6877051"/>
                </a:lnTo>
                <a:lnTo>
                  <a:pt x="0" y="0"/>
                </a:lnTo>
                <a:close/>
              </a:path>
            </a:pathLst>
          </a:custGeom>
          <a:solidFill>
            <a:schemeClr val="bg2"/>
          </a:solidFill>
        </p:spPr>
        <p:txBody>
          <a:bodyPr anchor="ctr"/>
          <a:lstStyle>
            <a:lvl1pPr algn="ctr">
              <a:defRPr baseline="-25000"/>
            </a:lvl1pPr>
          </a:lstStyle>
          <a:p>
            <a:endParaRPr lang="en-US"/>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7119274" y="3373515"/>
            <a:ext cx="4323426" cy="1008926"/>
          </a:xfrm>
        </p:spPr>
        <p:txBody>
          <a:bodyPr lIns="91440" rIns="91440">
            <a:noAutofit/>
          </a:bodyPr>
          <a:lstStyle>
            <a:lvl1pPr marL="0" indent="0">
              <a:buNone/>
              <a:defRPr sz="6000" b="1">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a:t>
            </a:r>
          </a:p>
        </p:txBody>
      </p:sp>
      <p:cxnSp>
        <p:nvCxnSpPr>
          <p:cNvPr id="19" name="Straight Connector 18">
            <a:extLst>
              <a:ext uri="{FF2B5EF4-FFF2-40B4-BE49-F238E27FC236}">
                <a16:creationId xmlns:a16="http://schemas.microsoft.com/office/drawing/2014/main" id="{7ADF7228-F4CB-A1B9-79EA-63240531648D}"/>
              </a:ext>
              <a:ext uri="{C183D7F6-B498-43B3-948B-1728B52AA6E4}">
                <adec:decorative xmlns:adec="http://schemas.microsoft.com/office/drawing/2017/decorative" val="1"/>
              </a:ext>
            </a:extLst>
          </p:cNvPr>
          <p:cNvCxnSpPr>
            <a:cxnSpLocks/>
          </p:cNvCxnSpPr>
          <p:nvPr userDrawn="1"/>
        </p:nvCxnSpPr>
        <p:spPr>
          <a:xfrm flipH="1">
            <a:off x="4559556" y="-10665"/>
            <a:ext cx="1930144" cy="687729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3164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Agenda - Topic 1">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720533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genda - Topic 2">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400"/>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13803725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Agenda - Topic 3">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18427609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genda - Topic 4">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27268195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genda - Topic 5">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35812268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losing Slide">
    <p:bg>
      <p:bgPr>
        <a:solidFill>
          <a:schemeClr val="tx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8CD5142E-2E7B-1488-E5DB-290186766DFD}"/>
              </a:ext>
              <a:ext uri="{C183D7F6-B498-43B3-948B-1728B52AA6E4}">
                <adec:decorative xmlns:adec="http://schemas.microsoft.com/office/drawing/2017/decorative" val="1"/>
              </a:ext>
            </a:extLst>
          </p:cNvPr>
          <p:cNvGrpSpPr/>
          <p:nvPr userDrawn="1"/>
        </p:nvGrpSpPr>
        <p:grpSpPr>
          <a:xfrm>
            <a:off x="5382569" y="2242"/>
            <a:ext cx="6806909" cy="6862481"/>
            <a:chOff x="5382569" y="2242"/>
            <a:chExt cx="6806909" cy="6862481"/>
          </a:xfrm>
        </p:grpSpPr>
        <p:pic>
          <p:nvPicPr>
            <p:cNvPr id="6" name="Graphic 5">
              <a:extLst>
                <a:ext uri="{FF2B5EF4-FFF2-40B4-BE49-F238E27FC236}">
                  <a16:creationId xmlns:a16="http://schemas.microsoft.com/office/drawing/2014/main" id="{02299C1B-36CA-1E4A-2BE2-A212B68067E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140328" y="2242"/>
              <a:ext cx="6049150" cy="6862481"/>
            </a:xfrm>
            <a:prstGeom prst="rect">
              <a:avLst/>
            </a:prstGeom>
          </p:spPr>
        </p:pic>
        <p:pic>
          <p:nvPicPr>
            <p:cNvPr id="8" name="Graphic 7">
              <a:extLst>
                <a:ext uri="{FF2B5EF4-FFF2-40B4-BE49-F238E27FC236}">
                  <a16:creationId xmlns:a16="http://schemas.microsoft.com/office/drawing/2014/main" id="{37875AA7-8584-C85D-D920-B6F361221164}"/>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0800000">
              <a:off x="5382569" y="5060315"/>
              <a:ext cx="927943" cy="1801301"/>
            </a:xfrm>
            <a:prstGeom prst="rect">
              <a:avLst/>
            </a:prstGeom>
          </p:spPr>
        </p:pic>
      </p:grpSp>
      <p:sp>
        <p:nvSpPr>
          <p:cNvPr id="2" name="Title 1"/>
          <p:cNvSpPr>
            <a:spLocks noGrp="1"/>
          </p:cNvSpPr>
          <p:nvPr>
            <p:ph type="ctrTitle" hasCustomPrompt="1"/>
          </p:nvPr>
        </p:nvSpPr>
        <p:spPr>
          <a:xfrm>
            <a:off x="6970326" y="1679216"/>
            <a:ext cx="4786877" cy="1518315"/>
          </a:xfrm>
        </p:spPr>
        <p:txBody>
          <a:bodyPr anchor="b">
            <a:normAutofit/>
          </a:bodyPr>
          <a:lstStyle>
            <a:lvl1pPr algn="l">
              <a:lnSpc>
                <a:spcPct val="90000"/>
              </a:lnSpc>
              <a:defRPr sz="6000" spc="100" baseline="0">
                <a:solidFill>
                  <a:schemeClr val="accent1"/>
                </a:solidFill>
              </a:defRPr>
            </a:lvl1pPr>
          </a:lstStyle>
          <a:p>
            <a:r>
              <a:rPr lang="el"/>
              <a:t>Προσθήκη τίτλου </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a:off x="-29499" y="-2236"/>
            <a:ext cx="6814124" cy="687109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6814124"/>
              <a:gd name="connsiteY0" fmla="*/ 0 h 6897807"/>
              <a:gd name="connsiteX1" fmla="*/ 6814124 w 6814124"/>
              <a:gd name="connsiteY1" fmla="*/ 9870 h 6897807"/>
              <a:gd name="connsiteX2" fmla="*/ 6063554 w 6814124"/>
              <a:gd name="connsiteY2" fmla="*/ 2785785 h 6897807"/>
              <a:gd name="connsiteX3" fmla="*/ 5827334 w 6814124"/>
              <a:gd name="connsiteY3" fmla="*/ 2972475 h 6897807"/>
              <a:gd name="connsiteX4" fmla="*/ 5728274 w 6814124"/>
              <a:gd name="connsiteY4" fmla="*/ 2701965 h 6897807"/>
              <a:gd name="connsiteX5" fmla="*/ 5953064 w 6814124"/>
              <a:gd name="connsiteY5" fmla="*/ 1856145 h 6897807"/>
              <a:gd name="connsiteX6" fmla="*/ 5846384 w 6814124"/>
              <a:gd name="connsiteY6" fmla="*/ 1581825 h 6897807"/>
              <a:gd name="connsiteX7" fmla="*/ 5629214 w 6814124"/>
              <a:gd name="connsiteY7" fmla="*/ 1779945 h 6897807"/>
              <a:gd name="connsiteX8" fmla="*/ 4867214 w 6814124"/>
              <a:gd name="connsiteY8" fmla="*/ 4698405 h 6897807"/>
              <a:gd name="connsiteX9" fmla="*/ 4966274 w 6814124"/>
              <a:gd name="connsiteY9" fmla="*/ 4915575 h 6897807"/>
              <a:gd name="connsiteX10" fmla="*/ 5187254 w 6814124"/>
              <a:gd name="connsiteY10" fmla="*/ 4766985 h 6897807"/>
              <a:gd name="connsiteX11" fmla="*/ 5431094 w 6814124"/>
              <a:gd name="connsiteY11" fmla="*/ 3852585 h 6897807"/>
              <a:gd name="connsiteX12" fmla="*/ 5659694 w 6814124"/>
              <a:gd name="connsiteY12" fmla="*/ 3723045 h 6897807"/>
              <a:gd name="connsiteX13" fmla="*/ 5758754 w 6814124"/>
              <a:gd name="connsiteY13" fmla="*/ 3936405 h 6897807"/>
              <a:gd name="connsiteX14" fmla="*/ 5002015 w 6814124"/>
              <a:gd name="connsiteY14" fmla="*/ 6897807 h 6897807"/>
              <a:gd name="connsiteX15" fmla="*/ 973394 w 6814124"/>
              <a:gd name="connsiteY15" fmla="*/ 6886921 h 6897807"/>
              <a:gd name="connsiteX16" fmla="*/ 0 w 6814124"/>
              <a:gd name="connsiteY16" fmla="*/ 0 h 6897807"/>
              <a:gd name="connsiteX0" fmla="*/ 0 w 6814124"/>
              <a:gd name="connsiteY0" fmla="*/ 0 h 6897807"/>
              <a:gd name="connsiteX1" fmla="*/ 6814124 w 6814124"/>
              <a:gd name="connsiteY1" fmla="*/ 9870 h 6897807"/>
              <a:gd name="connsiteX2" fmla="*/ 6063554 w 6814124"/>
              <a:gd name="connsiteY2" fmla="*/ 2785785 h 6897807"/>
              <a:gd name="connsiteX3" fmla="*/ 5827334 w 6814124"/>
              <a:gd name="connsiteY3" fmla="*/ 2972475 h 6897807"/>
              <a:gd name="connsiteX4" fmla="*/ 5728274 w 6814124"/>
              <a:gd name="connsiteY4" fmla="*/ 2701965 h 6897807"/>
              <a:gd name="connsiteX5" fmla="*/ 5953064 w 6814124"/>
              <a:gd name="connsiteY5" fmla="*/ 1856145 h 6897807"/>
              <a:gd name="connsiteX6" fmla="*/ 5846384 w 6814124"/>
              <a:gd name="connsiteY6" fmla="*/ 1581825 h 6897807"/>
              <a:gd name="connsiteX7" fmla="*/ 5629214 w 6814124"/>
              <a:gd name="connsiteY7" fmla="*/ 1779945 h 6897807"/>
              <a:gd name="connsiteX8" fmla="*/ 4867214 w 6814124"/>
              <a:gd name="connsiteY8" fmla="*/ 4698405 h 6897807"/>
              <a:gd name="connsiteX9" fmla="*/ 4966274 w 6814124"/>
              <a:gd name="connsiteY9" fmla="*/ 4915575 h 6897807"/>
              <a:gd name="connsiteX10" fmla="*/ 5187254 w 6814124"/>
              <a:gd name="connsiteY10" fmla="*/ 4766985 h 6897807"/>
              <a:gd name="connsiteX11" fmla="*/ 5431094 w 6814124"/>
              <a:gd name="connsiteY11" fmla="*/ 3852585 h 6897807"/>
              <a:gd name="connsiteX12" fmla="*/ 5659694 w 6814124"/>
              <a:gd name="connsiteY12" fmla="*/ 3723045 h 6897807"/>
              <a:gd name="connsiteX13" fmla="*/ 5758754 w 6814124"/>
              <a:gd name="connsiteY13" fmla="*/ 3936405 h 6897807"/>
              <a:gd name="connsiteX14" fmla="*/ 5002015 w 6814124"/>
              <a:gd name="connsiteY14" fmla="*/ 6897807 h 6897807"/>
              <a:gd name="connsiteX15" fmla="*/ 973394 w 6814124"/>
              <a:gd name="connsiteY15" fmla="*/ 6886921 h 6897807"/>
              <a:gd name="connsiteX16" fmla="*/ 0 w 6814124"/>
              <a:gd name="connsiteY16" fmla="*/ 0 h 6897807"/>
              <a:gd name="connsiteX0" fmla="*/ 0 w 6814124"/>
              <a:gd name="connsiteY0" fmla="*/ 0 h 6887938"/>
              <a:gd name="connsiteX1" fmla="*/ 6814124 w 6814124"/>
              <a:gd name="connsiteY1" fmla="*/ 1 h 6887938"/>
              <a:gd name="connsiteX2" fmla="*/ 6063554 w 6814124"/>
              <a:gd name="connsiteY2" fmla="*/ 2775916 h 6887938"/>
              <a:gd name="connsiteX3" fmla="*/ 5827334 w 6814124"/>
              <a:gd name="connsiteY3" fmla="*/ 2962606 h 6887938"/>
              <a:gd name="connsiteX4" fmla="*/ 5728274 w 6814124"/>
              <a:gd name="connsiteY4" fmla="*/ 2692096 h 6887938"/>
              <a:gd name="connsiteX5" fmla="*/ 5953064 w 6814124"/>
              <a:gd name="connsiteY5" fmla="*/ 1846276 h 6887938"/>
              <a:gd name="connsiteX6" fmla="*/ 5846384 w 6814124"/>
              <a:gd name="connsiteY6" fmla="*/ 1571956 h 6887938"/>
              <a:gd name="connsiteX7" fmla="*/ 5629214 w 6814124"/>
              <a:gd name="connsiteY7" fmla="*/ 1770076 h 6887938"/>
              <a:gd name="connsiteX8" fmla="*/ 4867214 w 6814124"/>
              <a:gd name="connsiteY8" fmla="*/ 4688536 h 6887938"/>
              <a:gd name="connsiteX9" fmla="*/ 4966274 w 6814124"/>
              <a:gd name="connsiteY9" fmla="*/ 4905706 h 6887938"/>
              <a:gd name="connsiteX10" fmla="*/ 5187254 w 6814124"/>
              <a:gd name="connsiteY10" fmla="*/ 4757116 h 6887938"/>
              <a:gd name="connsiteX11" fmla="*/ 5431094 w 6814124"/>
              <a:gd name="connsiteY11" fmla="*/ 3842716 h 6887938"/>
              <a:gd name="connsiteX12" fmla="*/ 5659694 w 6814124"/>
              <a:gd name="connsiteY12" fmla="*/ 3713176 h 6887938"/>
              <a:gd name="connsiteX13" fmla="*/ 5758754 w 6814124"/>
              <a:gd name="connsiteY13" fmla="*/ 3926536 h 6887938"/>
              <a:gd name="connsiteX14" fmla="*/ 5002015 w 6814124"/>
              <a:gd name="connsiteY14" fmla="*/ 6887938 h 6887938"/>
              <a:gd name="connsiteX15" fmla="*/ 973394 w 6814124"/>
              <a:gd name="connsiteY15" fmla="*/ 6877052 h 6887938"/>
              <a:gd name="connsiteX16" fmla="*/ 0 w 6814124"/>
              <a:gd name="connsiteY16" fmla="*/ 0 h 6887938"/>
              <a:gd name="connsiteX0" fmla="*/ 0 w 6814124"/>
              <a:gd name="connsiteY0" fmla="*/ 0 h 6887938"/>
              <a:gd name="connsiteX1" fmla="*/ 6814124 w 6814124"/>
              <a:gd name="connsiteY1" fmla="*/ 1 h 6887938"/>
              <a:gd name="connsiteX2" fmla="*/ 6063554 w 6814124"/>
              <a:gd name="connsiteY2" fmla="*/ 2775916 h 6887938"/>
              <a:gd name="connsiteX3" fmla="*/ 5827334 w 6814124"/>
              <a:gd name="connsiteY3" fmla="*/ 2962606 h 6887938"/>
              <a:gd name="connsiteX4" fmla="*/ 5728274 w 6814124"/>
              <a:gd name="connsiteY4" fmla="*/ 2692096 h 6887938"/>
              <a:gd name="connsiteX5" fmla="*/ 5953064 w 6814124"/>
              <a:gd name="connsiteY5" fmla="*/ 1846276 h 6887938"/>
              <a:gd name="connsiteX6" fmla="*/ 5846384 w 6814124"/>
              <a:gd name="connsiteY6" fmla="*/ 1571956 h 6887938"/>
              <a:gd name="connsiteX7" fmla="*/ 5629214 w 6814124"/>
              <a:gd name="connsiteY7" fmla="*/ 1770076 h 6887938"/>
              <a:gd name="connsiteX8" fmla="*/ 4867214 w 6814124"/>
              <a:gd name="connsiteY8" fmla="*/ 4688536 h 6887938"/>
              <a:gd name="connsiteX9" fmla="*/ 4966274 w 6814124"/>
              <a:gd name="connsiteY9" fmla="*/ 4905706 h 6887938"/>
              <a:gd name="connsiteX10" fmla="*/ 5187254 w 6814124"/>
              <a:gd name="connsiteY10" fmla="*/ 4757116 h 6887938"/>
              <a:gd name="connsiteX11" fmla="*/ 5431094 w 6814124"/>
              <a:gd name="connsiteY11" fmla="*/ 3842716 h 6887938"/>
              <a:gd name="connsiteX12" fmla="*/ 5659694 w 6814124"/>
              <a:gd name="connsiteY12" fmla="*/ 3713176 h 6887938"/>
              <a:gd name="connsiteX13" fmla="*/ 5758754 w 6814124"/>
              <a:gd name="connsiteY13" fmla="*/ 3926536 h 6887938"/>
              <a:gd name="connsiteX14" fmla="*/ 5002015 w 6814124"/>
              <a:gd name="connsiteY14" fmla="*/ 6887938 h 6887938"/>
              <a:gd name="connsiteX15" fmla="*/ 0 w 6814124"/>
              <a:gd name="connsiteY15" fmla="*/ 6877052 h 6887938"/>
              <a:gd name="connsiteX16" fmla="*/ 0 w 6814124"/>
              <a:gd name="connsiteY16" fmla="*/ 0 h 6887938"/>
              <a:gd name="connsiteX0" fmla="*/ 0 w 6814124"/>
              <a:gd name="connsiteY0" fmla="*/ 0 h 6896790"/>
              <a:gd name="connsiteX1" fmla="*/ 6814124 w 6814124"/>
              <a:gd name="connsiteY1" fmla="*/ 1 h 6896790"/>
              <a:gd name="connsiteX2" fmla="*/ 6063554 w 6814124"/>
              <a:gd name="connsiteY2" fmla="*/ 2775916 h 6896790"/>
              <a:gd name="connsiteX3" fmla="*/ 5827334 w 6814124"/>
              <a:gd name="connsiteY3" fmla="*/ 2962606 h 6896790"/>
              <a:gd name="connsiteX4" fmla="*/ 5728274 w 6814124"/>
              <a:gd name="connsiteY4" fmla="*/ 2692096 h 6896790"/>
              <a:gd name="connsiteX5" fmla="*/ 5953064 w 6814124"/>
              <a:gd name="connsiteY5" fmla="*/ 1846276 h 6896790"/>
              <a:gd name="connsiteX6" fmla="*/ 5846384 w 6814124"/>
              <a:gd name="connsiteY6" fmla="*/ 1571956 h 6896790"/>
              <a:gd name="connsiteX7" fmla="*/ 5629214 w 6814124"/>
              <a:gd name="connsiteY7" fmla="*/ 1770076 h 6896790"/>
              <a:gd name="connsiteX8" fmla="*/ 4867214 w 6814124"/>
              <a:gd name="connsiteY8" fmla="*/ 4688536 h 6896790"/>
              <a:gd name="connsiteX9" fmla="*/ 4966274 w 6814124"/>
              <a:gd name="connsiteY9" fmla="*/ 4905706 h 6896790"/>
              <a:gd name="connsiteX10" fmla="*/ 5187254 w 6814124"/>
              <a:gd name="connsiteY10" fmla="*/ 4757116 h 6896790"/>
              <a:gd name="connsiteX11" fmla="*/ 5431094 w 6814124"/>
              <a:gd name="connsiteY11" fmla="*/ 3842716 h 6896790"/>
              <a:gd name="connsiteX12" fmla="*/ 5659694 w 6814124"/>
              <a:gd name="connsiteY12" fmla="*/ 3713176 h 6896790"/>
              <a:gd name="connsiteX13" fmla="*/ 5758754 w 6814124"/>
              <a:gd name="connsiteY13" fmla="*/ 3926536 h 6896790"/>
              <a:gd name="connsiteX14" fmla="*/ 5002015 w 6814124"/>
              <a:gd name="connsiteY14" fmla="*/ 6887938 h 6896790"/>
              <a:gd name="connsiteX15" fmla="*/ 0 w 6814124"/>
              <a:gd name="connsiteY15" fmla="*/ 6896790 h 6896790"/>
              <a:gd name="connsiteX16" fmla="*/ 0 w 6814124"/>
              <a:gd name="connsiteY16" fmla="*/ 0 h 68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14124" h="6896790">
                <a:moveTo>
                  <a:pt x="0" y="0"/>
                </a:moveTo>
                <a:lnTo>
                  <a:pt x="6814124" y="1"/>
                </a:lnTo>
                <a:lnTo>
                  <a:pt x="6063554" y="2775916"/>
                </a:lnTo>
                <a:cubicBezTo>
                  <a:pt x="6030534" y="2883866"/>
                  <a:pt x="5993704" y="2976576"/>
                  <a:pt x="5827334" y="2962606"/>
                </a:cubicBezTo>
                <a:cubicBezTo>
                  <a:pt x="5641914" y="2845766"/>
                  <a:pt x="5734624" y="2747976"/>
                  <a:pt x="5728274" y="2692096"/>
                </a:cubicBezTo>
                <a:cubicBezTo>
                  <a:pt x="5818444" y="2355546"/>
                  <a:pt x="5878134" y="2121866"/>
                  <a:pt x="5953064" y="1846276"/>
                </a:cubicBezTo>
                <a:cubicBezTo>
                  <a:pt x="5994974" y="1687526"/>
                  <a:pt x="5969574" y="1615136"/>
                  <a:pt x="5846384" y="1571956"/>
                </a:cubicBezTo>
                <a:cubicBezTo>
                  <a:pt x="5711764" y="1563066"/>
                  <a:pt x="5672394" y="1597356"/>
                  <a:pt x="5629214" y="1770076"/>
                </a:cubicBezTo>
                <a:cubicBezTo>
                  <a:pt x="5644454" y="1858976"/>
                  <a:pt x="4851974" y="4599636"/>
                  <a:pt x="4867214" y="4688536"/>
                </a:cubicBezTo>
                <a:cubicBezTo>
                  <a:pt x="4832289" y="4824426"/>
                  <a:pt x="4898964" y="4880306"/>
                  <a:pt x="4966274" y="4905706"/>
                </a:cubicBezTo>
                <a:cubicBezTo>
                  <a:pt x="5075494" y="4904436"/>
                  <a:pt x="5132009" y="4917136"/>
                  <a:pt x="5187254" y="4757116"/>
                </a:cubicBezTo>
                <a:lnTo>
                  <a:pt x="5431094" y="3842716"/>
                </a:lnTo>
                <a:cubicBezTo>
                  <a:pt x="5455224" y="3756356"/>
                  <a:pt x="5528884" y="3692856"/>
                  <a:pt x="5659694" y="3713176"/>
                </a:cubicBezTo>
                <a:cubicBezTo>
                  <a:pt x="5803204" y="3791916"/>
                  <a:pt x="5756214" y="3882086"/>
                  <a:pt x="5758754" y="3926536"/>
                </a:cubicBezTo>
                <a:lnTo>
                  <a:pt x="5002015" y="6887938"/>
                </a:lnTo>
                <a:lnTo>
                  <a:pt x="0" y="6896790"/>
                </a:lnTo>
                <a:lnTo>
                  <a:pt x="0" y="0"/>
                </a:lnTo>
                <a:close/>
              </a:path>
            </a:pathLst>
          </a:custGeom>
          <a:solidFill>
            <a:schemeClr val="bg2"/>
          </a:solidFill>
          <a:ln>
            <a:noFill/>
          </a:ln>
        </p:spPr>
        <p:txBody>
          <a:bodyPr anchor="ctr"/>
          <a:lstStyle>
            <a:lvl1pPr algn="ctr">
              <a:defRPr baseline="-25000"/>
            </a:lvl1pPr>
          </a:lstStyle>
          <a:p>
            <a:endParaRPr lang="en-US"/>
          </a:p>
        </p:txBody>
      </p:sp>
      <p:sp>
        <p:nvSpPr>
          <p:cNvPr id="7" name="Text Placeholder 6">
            <a:extLst>
              <a:ext uri="{FF2B5EF4-FFF2-40B4-BE49-F238E27FC236}">
                <a16:creationId xmlns:a16="http://schemas.microsoft.com/office/drawing/2014/main" id="{E1A56017-320A-546E-A749-7145642CB967}"/>
              </a:ext>
            </a:extLst>
          </p:cNvPr>
          <p:cNvSpPr>
            <a:spLocks noGrp="1"/>
          </p:cNvSpPr>
          <p:nvPr>
            <p:ph type="body" sz="quarter" idx="12" hasCustomPrompt="1"/>
          </p:nvPr>
        </p:nvSpPr>
        <p:spPr>
          <a:xfrm>
            <a:off x="6970326" y="3748958"/>
            <a:ext cx="4786878" cy="2258013"/>
          </a:xfrm>
        </p:spPr>
        <p:txBody>
          <a:bodyPr lIns="91440" tIns="0">
            <a:normAutofit/>
          </a:bodyPr>
          <a:lstStyle>
            <a:lvl1pPr marL="0" indent="0">
              <a:spcBef>
                <a:spcPts val="0"/>
              </a:spcBef>
              <a:spcAft>
                <a:spcPts val="0"/>
              </a:spcAft>
              <a:buFont typeface="Courier New" panose="02070309020205020404" pitchFamily="49" charset="0"/>
              <a:buNone/>
              <a:defRPr sz="1600">
                <a:solidFill>
                  <a:schemeClr val="bg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l"/>
              <a:t>Κάντε κλικ για να προσθέσετε κείμενο</a:t>
            </a:r>
          </a:p>
        </p:txBody>
      </p:sp>
    </p:spTree>
    <p:extLst>
      <p:ext uri="{BB962C8B-B14F-4D97-AF65-F5344CB8AC3E}">
        <p14:creationId xmlns:p14="http://schemas.microsoft.com/office/powerpoint/2010/main" val="462742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
              <a:t>Κάντε κλικ για να επεξεργαστείτε το στυλ κύριου τίτλου</a:t>
            </a:r>
          </a:p>
        </p:txBody>
      </p:sp>
      <p:sp>
        <p:nvSpPr>
          <p:cNvPr id="3" name="Content Placeholder 2"/>
          <p:cNvSpPr>
            <a:spLocks noGrp="1"/>
          </p:cNvSpPr>
          <p:nvPr>
            <p:ph idx="1"/>
          </p:nvPr>
        </p:nvSpPr>
        <p:spPr/>
        <p:txBody>
          <a:body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p>
        </p:txBody>
      </p:sp>
      <p:sp>
        <p:nvSpPr>
          <p:cNvPr id="4" name="Date Placeholder 3">
            <a:extLst>
              <a:ext uri="{FF2B5EF4-FFF2-40B4-BE49-F238E27FC236}">
                <a16:creationId xmlns:a16="http://schemas.microsoft.com/office/drawing/2014/main" id="{C50F2951-B0EF-9EDE-7705-F43C19A54B06}"/>
              </a:ext>
            </a:extLst>
          </p:cNvPr>
          <p:cNvSpPr>
            <a:spLocks noGrp="1"/>
          </p:cNvSpPr>
          <p:nvPr>
            <p:ph type="dt" sz="half" idx="10"/>
          </p:nvPr>
        </p:nvSpPr>
        <p:spPr/>
        <p:txBody>
          <a:bodyPr/>
          <a:lstStyle>
            <a:lvl1pPr>
              <a:defRPr/>
            </a:lvl1pPr>
          </a:lstStyle>
          <a:p>
            <a:pPr>
              <a:defRPr/>
            </a:pPr>
            <a:endParaRPr lang="en-US">
              <a:solidFill>
                <a:schemeClr val="tx1"/>
              </a:solidFill>
            </a:endParaRPr>
          </a:p>
        </p:txBody>
      </p:sp>
      <p:sp>
        <p:nvSpPr>
          <p:cNvPr id="6" name="Slide Number Placeholder 5">
            <a:extLst>
              <a:ext uri="{FF2B5EF4-FFF2-40B4-BE49-F238E27FC236}">
                <a16:creationId xmlns:a16="http://schemas.microsoft.com/office/drawing/2014/main" id="{B8F15FD3-DD1B-C9BA-4518-B22A08A5620B}"/>
              </a:ext>
            </a:extLst>
          </p:cNvPr>
          <p:cNvSpPr>
            <a:spLocks noGrp="1"/>
          </p:cNvSpPr>
          <p:nvPr>
            <p:ph type="sldNum" sz="quarter" idx="12"/>
          </p:nvPr>
        </p:nvSpPr>
        <p:spPr/>
        <p:txBody>
          <a:bodyPr/>
          <a:lstStyle>
            <a:lvl1pPr>
              <a:defRPr/>
            </a:lvl1pPr>
          </a:lstStyle>
          <a:p>
            <a:fld id="{6ACB3AC5-B963-4B24-B02E-97C9CA1F906F}" type="slidenum">
              <a:rPr lang="en-US" altLang="en-US"/>
              <a:pPr/>
              <a:t>‹#›</a:t>
            </a:fld>
            <a:endParaRPr lang="en-US" altLang="en-US">
              <a:solidFill>
                <a:schemeClr val="tx1"/>
              </a:solidFill>
            </a:endParaRPr>
          </a:p>
        </p:txBody>
      </p:sp>
    </p:spTree>
    <p:extLst>
      <p:ext uri="{BB962C8B-B14F-4D97-AF65-F5344CB8AC3E}">
        <p14:creationId xmlns:p14="http://schemas.microsoft.com/office/powerpoint/2010/main" val="1120130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tx1"/>
                </a:solidFill>
                <a:latin typeface="+mn-lt"/>
              </a:defRPr>
            </a:lvl1pPr>
          </a:lstStyle>
          <a:p>
            <a:fld id="{3A98EE3D-8CD1-4C3F-BD1C-C98C9596463C}" type="slidenum">
              <a:rPr lang="en-US" smtClean="0"/>
              <a:pPr/>
              <a:t>‹#›</a:t>
            </a:fld>
            <a:endParaRPr lang="en-US"/>
          </a:p>
        </p:txBody>
      </p:sp>
      <p:sp>
        <p:nvSpPr>
          <p:cNvPr id="3" name="Title 1">
            <a:extLst>
              <a:ext uri="{FF2B5EF4-FFF2-40B4-BE49-F238E27FC236}">
                <a16:creationId xmlns:a16="http://schemas.microsoft.com/office/drawing/2014/main" id="{B7EC4C7D-9F32-3DD5-0898-0A64AB3E48C2}"/>
              </a:ext>
            </a:extLst>
          </p:cNvPr>
          <p:cNvSpPr>
            <a:spLocks noGrp="1"/>
          </p:cNvSpPr>
          <p:nvPr>
            <p:ph type="ctrTitle" hasCustomPrompt="1"/>
          </p:nvPr>
        </p:nvSpPr>
        <p:spPr>
          <a:xfrm>
            <a:off x="796322" y="320040"/>
            <a:ext cx="6732237" cy="1017147"/>
          </a:xfrm>
        </p:spPr>
        <p:txBody>
          <a:bodyPr anchor="b">
            <a:noAutofit/>
          </a:bodyPr>
          <a:lstStyle>
            <a:lvl1pPr algn="l">
              <a:lnSpc>
                <a:spcPct val="90000"/>
              </a:lnSpc>
              <a:defRPr sz="3600" spc="100" baseline="0">
                <a:solidFill>
                  <a:schemeClr val="tx1"/>
                </a:solidFill>
              </a:defRPr>
            </a:lvl1pPr>
          </a:lstStyle>
          <a:p>
            <a:r>
              <a:rPr lang="el"/>
              <a:t>Προσθέστε τίτλο εδώ</a:t>
            </a:r>
          </a:p>
        </p:txBody>
      </p:sp>
      <p:sp>
        <p:nvSpPr>
          <p:cNvPr id="4" name="Text Placeholder 7">
            <a:extLst>
              <a:ext uri="{FF2B5EF4-FFF2-40B4-BE49-F238E27FC236}">
                <a16:creationId xmlns:a16="http://schemas.microsoft.com/office/drawing/2014/main" id="{3CD56122-AE93-63D3-9B51-14AA353EC027}"/>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Ο1.</a:t>
            </a:r>
          </a:p>
        </p:txBody>
      </p:sp>
      <p:sp>
        <p:nvSpPr>
          <p:cNvPr id="5" name="Text Placeholder 12">
            <a:extLst>
              <a:ext uri="{FF2B5EF4-FFF2-40B4-BE49-F238E27FC236}">
                <a16:creationId xmlns:a16="http://schemas.microsoft.com/office/drawing/2014/main" id="{80B457C0-C5F0-38B3-A5A4-4CF83DA5DCA9}"/>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18" name="Text Placeholder 7">
            <a:extLst>
              <a:ext uri="{FF2B5EF4-FFF2-40B4-BE49-F238E27FC236}">
                <a16:creationId xmlns:a16="http://schemas.microsoft.com/office/drawing/2014/main" id="{A608DDE2-7690-8BBF-1E41-BF40F26AF191}"/>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Ο3.</a:t>
            </a:r>
          </a:p>
        </p:txBody>
      </p:sp>
      <p:sp>
        <p:nvSpPr>
          <p:cNvPr id="19" name="Text Placeholder 12">
            <a:extLst>
              <a:ext uri="{FF2B5EF4-FFF2-40B4-BE49-F238E27FC236}">
                <a16:creationId xmlns:a16="http://schemas.microsoft.com/office/drawing/2014/main" id="{4A70176D-1CA9-F362-DA0D-140ADC80AB78}"/>
              </a:ext>
            </a:extLst>
          </p:cNvPr>
          <p:cNvSpPr>
            <a:spLocks noGrp="1"/>
          </p:cNvSpPr>
          <p:nvPr>
            <p:ph type="body" sz="quarter" idx="18" hasCustomPrompt="1"/>
          </p:nvPr>
        </p:nvSpPr>
        <p:spPr>
          <a:xfrm>
            <a:off x="1643379" y="3009613"/>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5" name="Text Placeholder 7">
            <a:extLst>
              <a:ext uri="{FF2B5EF4-FFF2-40B4-BE49-F238E27FC236}">
                <a16:creationId xmlns:a16="http://schemas.microsoft.com/office/drawing/2014/main" id="{0B557568-DAFA-B892-D220-F9088C6909A3}"/>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Ο4.</a:t>
            </a:r>
          </a:p>
        </p:txBody>
      </p:sp>
      <p:sp>
        <p:nvSpPr>
          <p:cNvPr id="26" name="Text Placeholder 12">
            <a:extLst>
              <a:ext uri="{FF2B5EF4-FFF2-40B4-BE49-F238E27FC236}">
                <a16:creationId xmlns:a16="http://schemas.microsoft.com/office/drawing/2014/main" id="{5920ECF3-A4B7-A9A1-C23F-56EDD775AC7B}"/>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7" name="Text Placeholder 7">
            <a:extLst>
              <a:ext uri="{FF2B5EF4-FFF2-40B4-BE49-F238E27FC236}">
                <a16:creationId xmlns:a16="http://schemas.microsoft.com/office/drawing/2014/main" id="{0A92B7FF-F522-FFD6-3A37-5C7F5CB3AE4D}"/>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Ο5.</a:t>
            </a:r>
          </a:p>
        </p:txBody>
      </p:sp>
      <p:sp>
        <p:nvSpPr>
          <p:cNvPr id="28" name="Text Placeholder 12">
            <a:extLst>
              <a:ext uri="{FF2B5EF4-FFF2-40B4-BE49-F238E27FC236}">
                <a16:creationId xmlns:a16="http://schemas.microsoft.com/office/drawing/2014/main" id="{718010FC-71DC-C4A0-BBE6-35E03F05FE2E}"/>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9" name="Text Placeholder 7">
            <a:extLst>
              <a:ext uri="{FF2B5EF4-FFF2-40B4-BE49-F238E27FC236}">
                <a16:creationId xmlns:a16="http://schemas.microsoft.com/office/drawing/2014/main" id="{2512EE29-359B-8558-2A40-DB8D4D256652}"/>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Ο2.</a:t>
            </a:r>
          </a:p>
        </p:txBody>
      </p:sp>
      <p:sp>
        <p:nvSpPr>
          <p:cNvPr id="30" name="Text Placeholder 12">
            <a:extLst>
              <a:ext uri="{FF2B5EF4-FFF2-40B4-BE49-F238E27FC236}">
                <a16:creationId xmlns:a16="http://schemas.microsoft.com/office/drawing/2014/main" id="{70CCBBEB-A224-6D89-748B-8053ED48B25A}"/>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Tree>
    <p:extLst>
      <p:ext uri="{BB962C8B-B14F-4D97-AF65-F5344CB8AC3E}">
        <p14:creationId xmlns:p14="http://schemas.microsoft.com/office/powerpoint/2010/main" val="2473709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9414" y="298102"/>
            <a:ext cx="4786877" cy="1518315"/>
          </a:xfrm>
        </p:spPr>
        <p:txBody>
          <a:bodyPr anchor="b">
            <a:normAutofit/>
          </a:bodyPr>
          <a:lstStyle>
            <a:lvl1pPr algn="l">
              <a:lnSpc>
                <a:spcPct val="90000"/>
              </a:lnSpc>
              <a:defRPr sz="3600" spc="100" baseline="0">
                <a:solidFill>
                  <a:schemeClr val="bg1"/>
                </a:solidFill>
              </a:defRPr>
            </a:lvl1pPr>
          </a:lstStyle>
          <a:p>
            <a:r>
              <a:rPr lang="el"/>
              <a:t>Προσθέστε τίτλο εδώ</a:t>
            </a:r>
          </a:p>
        </p:txBody>
      </p:sp>
      <p:sp>
        <p:nvSpPr>
          <p:cNvPr id="3" name="Subtitle 2"/>
          <p:cNvSpPr>
            <a:spLocks noGrp="1"/>
          </p:cNvSpPr>
          <p:nvPr>
            <p:ph type="subTitle" idx="1" hasCustomPrompt="1"/>
          </p:nvPr>
        </p:nvSpPr>
        <p:spPr>
          <a:xfrm>
            <a:off x="799414" y="2025077"/>
            <a:ext cx="4786877" cy="763899"/>
          </a:xfrm>
        </p:spPr>
        <p:txBody>
          <a:bodyPr lIns="91440" tIns="91440" rIns="91440" bIns="0">
            <a:normAutofit/>
          </a:bodyPr>
          <a:lstStyle>
            <a:lvl1pPr marL="0" indent="0" algn="l">
              <a:spcBef>
                <a:spcPts val="0"/>
              </a:spcBef>
              <a:spcAft>
                <a:spcPts val="0"/>
              </a:spcAft>
              <a:buNone/>
              <a:defRPr sz="2400" cap="none" spc="0" baseline="0">
                <a:solidFill>
                  <a:schemeClr val="accent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
              <a:t>Προσθέστε υπότιτλους εδώ</a:t>
            </a:r>
          </a:p>
        </p:txBody>
      </p:sp>
      <p:sp>
        <p:nvSpPr>
          <p:cNvPr id="7" name="Text Placeholder 6">
            <a:extLst>
              <a:ext uri="{FF2B5EF4-FFF2-40B4-BE49-F238E27FC236}">
                <a16:creationId xmlns:a16="http://schemas.microsoft.com/office/drawing/2014/main" id="{E1A56017-320A-546E-A749-7145642CB967}"/>
              </a:ext>
            </a:extLst>
          </p:cNvPr>
          <p:cNvSpPr>
            <a:spLocks noGrp="1"/>
          </p:cNvSpPr>
          <p:nvPr>
            <p:ph type="body" sz="quarter" idx="12" hasCustomPrompt="1"/>
          </p:nvPr>
        </p:nvSpPr>
        <p:spPr>
          <a:xfrm>
            <a:off x="799414" y="2997636"/>
            <a:ext cx="8030549" cy="2569866"/>
          </a:xfrm>
        </p:spPr>
        <p:txBody>
          <a:bodyPr lIns="91440" tIns="0">
            <a:normAutofit/>
          </a:bodyPr>
          <a:lstStyle>
            <a:lvl1pPr marL="274320" indent="-274320">
              <a:spcAft>
                <a:spcPts val="600"/>
              </a:spcAft>
              <a:buFont typeface="Courier New" panose="02070309020205020404" pitchFamily="49" charset="0"/>
              <a:buChar char="o"/>
              <a:defRPr sz="1400">
                <a:solidFill>
                  <a:schemeClr val="bg1"/>
                </a:solidFill>
              </a:defRPr>
            </a:lvl1pPr>
            <a:lvl2pPr marL="384048" indent="-274320">
              <a:buFont typeface="Courier New" panose="02070309020205020404" pitchFamily="49" charset="0"/>
              <a:buChar char="o"/>
              <a:defRPr sz="1200">
                <a:solidFill>
                  <a:schemeClr val="bg1"/>
                </a:solidFill>
              </a:defRPr>
            </a:lvl2pPr>
            <a:lvl3pPr marL="566928"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l"/>
              <a:t>Κάντε κλικ για να προσθέσετε κείμενο</a:t>
            </a:r>
          </a:p>
          <a:p>
            <a:pPr lvl="1"/>
            <a:r>
              <a:rPr lang="el"/>
              <a:t>Δεύτερο επίπεδο</a:t>
            </a:r>
          </a:p>
          <a:p>
            <a:pPr lvl="2"/>
            <a:r>
              <a:rPr lang="el"/>
              <a:t>Τρίτο επίπεδο</a:t>
            </a:r>
          </a:p>
          <a:p>
            <a:pPr lvl="0"/>
            <a:endParaRPr lang="en-US"/>
          </a:p>
        </p:txBody>
      </p:sp>
      <p:sp>
        <p:nvSpPr>
          <p:cNvPr id="5" name="Slide Number Placeholder 4">
            <a:extLst>
              <a:ext uri="{FF2B5EF4-FFF2-40B4-BE49-F238E27FC236}">
                <a16:creationId xmlns:a16="http://schemas.microsoft.com/office/drawing/2014/main" id="{0C9D09BF-28CB-5F72-F12E-51D29C4F8385}"/>
              </a:ext>
            </a:extLst>
          </p:cNvPr>
          <p:cNvSpPr>
            <a:spLocks noGrp="1"/>
          </p:cNvSpPr>
          <p:nvPr>
            <p:ph type="sldNum" sz="quarter" idx="14"/>
          </p:nvPr>
        </p:nvSpPr>
        <p:spPr/>
        <p:txBody>
          <a:bodyPr/>
          <a:lstStyle>
            <a:lvl1pPr>
              <a:defRPr>
                <a:solidFill>
                  <a:schemeClr val="bg1"/>
                </a:solidFill>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603767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524000"/>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4" name="Content Placeholder 3">
            <a:extLst>
              <a:ext uri="{FF2B5EF4-FFF2-40B4-BE49-F238E27FC236}">
                <a16:creationId xmlns:a16="http://schemas.microsoft.com/office/drawing/2014/main" id="{B3EF88AD-4B54-9DC5-D315-825BE9FCEEF4}"/>
              </a:ext>
            </a:extLst>
          </p:cNvPr>
          <p:cNvSpPr>
            <a:spLocks noGrp="1"/>
          </p:cNvSpPr>
          <p:nvPr>
            <p:ph sz="quarter" idx="17"/>
          </p:nvPr>
        </p:nvSpPr>
        <p:spPr>
          <a:xfrm>
            <a:off x="796322" y="2252076"/>
            <a:ext cx="5797550" cy="3051762"/>
          </a:xfrm>
        </p:spPr>
        <p:txBody>
          <a:bodyPr>
            <a:normAutofit/>
          </a:bodyPr>
          <a:lstStyle>
            <a:lvl1pPr marL="274320" indent="-274320">
              <a:buFont typeface="Courier New" panose="02070309020205020404" pitchFamily="49" charset="0"/>
              <a:buChar char="o"/>
              <a:defRPr sz="1400"/>
            </a:lvl1pPr>
            <a:lvl2pPr>
              <a:defRPr sz="1400"/>
            </a:lvl2pPr>
            <a:lvl3pPr>
              <a:defRPr sz="1400"/>
            </a:lvl3pPr>
            <a:lvl4pPr>
              <a:defRPr sz="1400"/>
            </a:lvl4pPr>
            <a:lvl5pPr>
              <a:defRPr sz="1400"/>
            </a:lvl5p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200" b="0" i="0">
                <a:solidFill>
                  <a:schemeClr val="tx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2120955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and Content (Single lin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408820"/>
            <a:ext cx="8935507" cy="949467"/>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4" name="Content Placeholder 3">
            <a:extLst>
              <a:ext uri="{FF2B5EF4-FFF2-40B4-BE49-F238E27FC236}">
                <a16:creationId xmlns:a16="http://schemas.microsoft.com/office/drawing/2014/main" id="{940D7E9A-1E17-C6A0-31A6-F6F620FF9E84}"/>
              </a:ext>
            </a:extLst>
          </p:cNvPr>
          <p:cNvSpPr>
            <a:spLocks noGrp="1"/>
          </p:cNvSpPr>
          <p:nvPr>
            <p:ph sz="quarter" idx="17"/>
          </p:nvPr>
        </p:nvSpPr>
        <p:spPr>
          <a:xfrm>
            <a:off x="796322" y="1986061"/>
            <a:ext cx="5797550" cy="4015244"/>
          </a:xfrm>
        </p:spPr>
        <p:txBody>
          <a:bodyPr>
            <a:normAutofit/>
          </a:bodyPr>
          <a:lstStyle>
            <a:lvl1pPr>
              <a:defRPr sz="1400"/>
            </a:lvl1pPr>
            <a:lvl2pPr>
              <a:defRPr sz="1400"/>
            </a:lvl2pPr>
            <a:lvl3pPr>
              <a:defRPr sz="1400"/>
            </a:lvl3pPr>
            <a:lvl4pPr>
              <a:defRPr sz="1400"/>
            </a:lvl4pPr>
            <a:lvl5pPr>
              <a:defRPr sz="1400"/>
            </a:lvl5p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200" b="0" i="0">
                <a:solidFill>
                  <a:schemeClr val="tx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277690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and Content 2">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524000"/>
          </a:xfrm>
        </p:spPr>
        <p:txBody>
          <a:bodyPr anchor="b">
            <a:normAutofit/>
          </a:bodyPr>
          <a:lstStyle>
            <a:lvl1pPr algn="l">
              <a:lnSpc>
                <a:spcPct val="90000"/>
              </a:lnSpc>
              <a:defRPr sz="3600" spc="100" baseline="0">
                <a:solidFill>
                  <a:schemeClr val="tx1"/>
                </a:solidFill>
              </a:defRPr>
            </a:lvl1pPr>
          </a:lstStyle>
          <a:p>
            <a:r>
              <a:rPr lang="el"/>
              <a:t>Προσθέστε τίτλο εδώ</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796322" y="2252394"/>
            <a:ext cx="5797518" cy="2532966"/>
          </a:xfrm>
        </p:spPr>
        <p:txBody>
          <a:bodyPr lIns="91440" bIns="0" anchor="t">
            <a:normAutofit/>
          </a:bodyPr>
          <a:lstStyle>
            <a:lvl1pPr marL="0" indent="0">
              <a:spcBef>
                <a:spcPts val="600"/>
              </a:spcBef>
              <a:spcAft>
                <a:spcPts val="1800"/>
              </a:spcAft>
              <a:buNone/>
              <a:defRPr sz="1400"/>
            </a:lvl1pPr>
            <a:lvl2pPr marL="201168" indent="0">
              <a:buNone/>
              <a:defRPr/>
            </a:lvl2pPr>
            <a:lvl3pPr marL="384048" indent="0">
              <a:buNone/>
              <a:defRPr/>
            </a:lvl3pPr>
            <a:lvl4pPr marL="566928" indent="0">
              <a:buNone/>
              <a:defRPr/>
            </a:lvl4pPr>
            <a:lvl5pPr marL="749808" indent="0">
              <a:buNone/>
              <a:defRPr/>
            </a:lvl5pPr>
          </a:lstStyle>
          <a:p>
            <a:pPr lvl="0"/>
            <a:r>
              <a:rPr lang="el"/>
              <a:t>Κάντε κλικ για να προσθέσετε κείμενο</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200" b="0" i="0">
                <a:solidFill>
                  <a:schemeClr val="tx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3542979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mparis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8319A446-9DC9-77CB-F6E0-D5CC1C0C8D2A}"/>
              </a:ext>
              <a:ext uri="{C183D7F6-B498-43B3-948B-1728B52AA6E4}">
                <adec:decorative xmlns:adec="http://schemas.microsoft.com/office/drawing/2017/decorative" val="1"/>
              </a:ext>
            </a:extLst>
          </p:cNvPr>
          <p:cNvGrpSpPr/>
          <p:nvPr userDrawn="1"/>
        </p:nvGrpSpPr>
        <p:grpSpPr>
          <a:xfrm>
            <a:off x="8233290" y="0"/>
            <a:ext cx="2740011" cy="6850028"/>
            <a:chOff x="8233290" y="0"/>
            <a:chExt cx="2740011" cy="6850028"/>
          </a:xfrm>
        </p:grpSpPr>
        <p:pic>
          <p:nvPicPr>
            <p:cNvPr id="5" name="Graphic 4">
              <a:extLst>
                <a:ext uri="{FF2B5EF4-FFF2-40B4-BE49-F238E27FC236}">
                  <a16:creationId xmlns:a16="http://schemas.microsoft.com/office/drawing/2014/main" id="{E51D0537-C777-0B20-2AE3-6DD522E2421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33290" y="0"/>
              <a:ext cx="2740011" cy="6850028"/>
            </a:xfrm>
            <a:prstGeom prst="rect">
              <a:avLst/>
            </a:prstGeom>
          </p:spPr>
        </p:pic>
        <p:pic>
          <p:nvPicPr>
            <p:cNvPr id="6" name="Graphic 5">
              <a:extLst>
                <a:ext uri="{FF2B5EF4-FFF2-40B4-BE49-F238E27FC236}">
                  <a16:creationId xmlns:a16="http://schemas.microsoft.com/office/drawing/2014/main" id="{64F46914-ADE7-0BE9-0C39-280FE8F3B9C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001841" y="4372451"/>
              <a:ext cx="878334" cy="1705001"/>
            </a:xfrm>
            <a:prstGeom prst="rect">
              <a:avLst/>
            </a:prstGeom>
          </p:spPr>
        </p:pic>
      </p:grpSp>
      <p:sp>
        <p:nvSpPr>
          <p:cNvPr id="26" name="Rectangle: Rounded Corners 25">
            <a:extLst>
              <a:ext uri="{FF2B5EF4-FFF2-40B4-BE49-F238E27FC236}">
                <a16:creationId xmlns:a16="http://schemas.microsoft.com/office/drawing/2014/main" id="{4D27DC4C-0653-4DB5-ABFE-50764C59AD69}"/>
              </a:ext>
              <a:ext uri="{C183D7F6-B498-43B3-948B-1728B52AA6E4}">
                <adec:decorative xmlns:adec="http://schemas.microsoft.com/office/drawing/2017/decorative" val="1"/>
              </a:ext>
            </a:extLst>
          </p:cNvPr>
          <p:cNvSpPr/>
          <p:nvPr userDrawn="1"/>
        </p:nvSpPr>
        <p:spPr>
          <a:xfrm>
            <a:off x="7995403" y="1894376"/>
            <a:ext cx="2847975" cy="339089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447368" y="270880"/>
            <a:ext cx="11297264" cy="1524000"/>
          </a:xfrm>
        </p:spPr>
        <p:txBody>
          <a:bodyPr anchor="ctr">
            <a:normAutofit/>
          </a:bodyPr>
          <a:lstStyle>
            <a:lvl1pPr algn="ctr">
              <a:lnSpc>
                <a:spcPct val="90000"/>
              </a:lnSpc>
              <a:defRPr sz="3600" spc="100" baseline="0">
                <a:solidFill>
                  <a:schemeClr val="tx1"/>
                </a:solidFill>
              </a:defRPr>
            </a:lvl1pPr>
          </a:lstStyle>
          <a:p>
            <a:r>
              <a:rPr lang="el"/>
              <a:t>Προσθέστε τίτλο εδώ</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318352" y="1894376"/>
            <a:ext cx="2847975" cy="3390899"/>
          </a:xfrm>
          <a:prstGeom prst="roundRect">
            <a:avLst/>
          </a:prstGeom>
          <a:solidFill>
            <a:schemeClr val="accent1">
              <a:alpha val="10000"/>
            </a:schemeClr>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tx2"/>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7" name="Picture Placeholder 16">
            <a:extLst>
              <a:ext uri="{FF2B5EF4-FFF2-40B4-BE49-F238E27FC236}">
                <a16:creationId xmlns:a16="http://schemas.microsoft.com/office/drawing/2014/main" id="{87E0A2EC-564E-BDA2-2E74-CEA1D54B10C9}"/>
              </a:ext>
            </a:extLst>
          </p:cNvPr>
          <p:cNvSpPr>
            <a:spLocks noGrp="1"/>
          </p:cNvSpPr>
          <p:nvPr>
            <p:ph type="pic" sz="quarter" idx="23"/>
          </p:nvPr>
        </p:nvSpPr>
        <p:spPr>
          <a:xfrm>
            <a:off x="2239419" y="2833688"/>
            <a:ext cx="1005840" cy="914400"/>
          </a:xfrm>
        </p:spPr>
        <p:txBody>
          <a:bodyPr>
            <a:normAutofit/>
          </a:bodyPr>
          <a:lstStyle>
            <a:lvl1pPr algn="ctr">
              <a:defRPr sz="1400"/>
            </a:lvl1pPr>
          </a:lstStyle>
          <a:p>
            <a:endParaRPr lang="en-US"/>
          </a:p>
        </p:txBody>
      </p:sp>
      <p:sp>
        <p:nvSpPr>
          <p:cNvPr id="11" name="Text Placeholder 10">
            <a:extLst>
              <a:ext uri="{FF2B5EF4-FFF2-40B4-BE49-F238E27FC236}">
                <a16:creationId xmlns:a16="http://schemas.microsoft.com/office/drawing/2014/main" id="{96DA7890-E49A-5536-1939-2B9589558EF6}"/>
              </a:ext>
            </a:extLst>
          </p:cNvPr>
          <p:cNvSpPr>
            <a:spLocks noGrp="1"/>
          </p:cNvSpPr>
          <p:nvPr>
            <p:ph type="body" sz="quarter" idx="20" hasCustomPrompt="1"/>
          </p:nvPr>
        </p:nvSpPr>
        <p:spPr>
          <a:xfrm>
            <a:off x="1605817" y="3989405"/>
            <a:ext cx="2275880" cy="893763"/>
          </a:xfrm>
        </p:spPr>
        <p:txBody>
          <a:bodyPr>
            <a:noAutofit/>
          </a:bodyPr>
          <a:lstStyle>
            <a:lvl1pPr marL="0" indent="0" algn="ctr">
              <a:buNone/>
              <a:defRPr sz="1400"/>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8" name="Text Placeholder 12">
            <a:extLst>
              <a:ext uri="{FF2B5EF4-FFF2-40B4-BE49-F238E27FC236}">
                <a16:creationId xmlns:a16="http://schemas.microsoft.com/office/drawing/2014/main" id="{4A1E2517-8244-627B-E6B6-4EF4FEDCA10E}"/>
              </a:ext>
            </a:extLst>
          </p:cNvPr>
          <p:cNvSpPr>
            <a:spLocks noGrp="1"/>
          </p:cNvSpPr>
          <p:nvPr>
            <p:ph type="body" sz="quarter" idx="18" hasCustomPrompt="1"/>
          </p:nvPr>
        </p:nvSpPr>
        <p:spPr>
          <a:xfrm>
            <a:off x="4651092" y="1894376"/>
            <a:ext cx="2847975" cy="3390899"/>
          </a:xfrm>
          <a:prstGeom prst="roundRect">
            <a:avLst/>
          </a:prstGeom>
          <a:solidFill>
            <a:schemeClr val="accent1">
              <a:alpha val="10000"/>
            </a:schemeClr>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tx2"/>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8" name="Picture Placeholder 16">
            <a:extLst>
              <a:ext uri="{FF2B5EF4-FFF2-40B4-BE49-F238E27FC236}">
                <a16:creationId xmlns:a16="http://schemas.microsoft.com/office/drawing/2014/main" id="{054FC79A-A756-FC67-CBF8-0078E8F8C1A3}"/>
              </a:ext>
            </a:extLst>
          </p:cNvPr>
          <p:cNvSpPr>
            <a:spLocks noGrp="1"/>
          </p:cNvSpPr>
          <p:nvPr>
            <p:ph type="pic" sz="quarter" idx="24"/>
          </p:nvPr>
        </p:nvSpPr>
        <p:spPr>
          <a:xfrm>
            <a:off x="5572159" y="2954840"/>
            <a:ext cx="1005840" cy="914400"/>
          </a:xfrm>
        </p:spPr>
        <p:txBody>
          <a:bodyPr>
            <a:normAutofit/>
          </a:bodyPr>
          <a:lstStyle>
            <a:lvl1pPr algn="ctr">
              <a:defRPr sz="1400"/>
            </a:lvl1pPr>
          </a:lstStyle>
          <a:p>
            <a:endParaRPr lang="en-US"/>
          </a:p>
        </p:txBody>
      </p:sp>
      <p:sp>
        <p:nvSpPr>
          <p:cNvPr id="12" name="Text Placeholder 10">
            <a:extLst>
              <a:ext uri="{FF2B5EF4-FFF2-40B4-BE49-F238E27FC236}">
                <a16:creationId xmlns:a16="http://schemas.microsoft.com/office/drawing/2014/main" id="{EBE00383-F339-E668-9399-D2DC9718C39D}"/>
              </a:ext>
            </a:extLst>
          </p:cNvPr>
          <p:cNvSpPr>
            <a:spLocks noGrp="1"/>
          </p:cNvSpPr>
          <p:nvPr>
            <p:ph type="body" sz="quarter" idx="21" hasCustomPrompt="1"/>
          </p:nvPr>
        </p:nvSpPr>
        <p:spPr>
          <a:xfrm>
            <a:off x="4938557" y="3989404"/>
            <a:ext cx="2275880" cy="893763"/>
          </a:xfrm>
        </p:spPr>
        <p:txBody>
          <a:bodyPr>
            <a:noAutofit/>
          </a:bodyPr>
          <a:lstStyle>
            <a:lvl1pPr marL="0" indent="0" algn="ctr">
              <a:buNone/>
              <a:defRPr sz="1400"/>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9" name="Text Placeholder 12">
            <a:extLst>
              <a:ext uri="{FF2B5EF4-FFF2-40B4-BE49-F238E27FC236}">
                <a16:creationId xmlns:a16="http://schemas.microsoft.com/office/drawing/2014/main" id="{71A788CA-392F-F29F-08CD-FBCB24BA793A}"/>
              </a:ext>
            </a:extLst>
          </p:cNvPr>
          <p:cNvSpPr>
            <a:spLocks noGrp="1"/>
          </p:cNvSpPr>
          <p:nvPr>
            <p:ph type="body" sz="quarter" idx="19" hasCustomPrompt="1"/>
          </p:nvPr>
        </p:nvSpPr>
        <p:spPr>
          <a:xfrm>
            <a:off x="7995403" y="1894376"/>
            <a:ext cx="2847975" cy="3390899"/>
          </a:xfrm>
          <a:prstGeom prst="roundRect">
            <a:avLst/>
          </a:prstGeom>
          <a:solidFill>
            <a:schemeClr val="accent1">
              <a:alpha val="10000"/>
            </a:schemeClr>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tx2"/>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9" name="Picture Placeholder 16">
            <a:extLst>
              <a:ext uri="{FF2B5EF4-FFF2-40B4-BE49-F238E27FC236}">
                <a16:creationId xmlns:a16="http://schemas.microsoft.com/office/drawing/2014/main" id="{6E7FBECC-1456-B16C-B42F-61BAE986F27C}"/>
              </a:ext>
            </a:extLst>
          </p:cNvPr>
          <p:cNvSpPr>
            <a:spLocks noGrp="1"/>
          </p:cNvSpPr>
          <p:nvPr>
            <p:ph type="pic" sz="quarter" idx="25"/>
          </p:nvPr>
        </p:nvSpPr>
        <p:spPr>
          <a:xfrm>
            <a:off x="8916470" y="2833688"/>
            <a:ext cx="1005840" cy="914400"/>
          </a:xfrm>
        </p:spPr>
        <p:txBody>
          <a:bodyPr>
            <a:normAutofit/>
          </a:bodyPr>
          <a:lstStyle>
            <a:lvl1pPr algn="ctr">
              <a:defRPr sz="1400"/>
            </a:lvl1pPr>
          </a:lstStyle>
          <a:p>
            <a:endParaRPr lang="en-US"/>
          </a:p>
        </p:txBody>
      </p:sp>
      <p:sp>
        <p:nvSpPr>
          <p:cNvPr id="15" name="Text Placeholder 10">
            <a:extLst>
              <a:ext uri="{FF2B5EF4-FFF2-40B4-BE49-F238E27FC236}">
                <a16:creationId xmlns:a16="http://schemas.microsoft.com/office/drawing/2014/main" id="{984A0CD0-C9DF-C8B2-FEE6-05F2F0403245}"/>
              </a:ext>
            </a:extLst>
          </p:cNvPr>
          <p:cNvSpPr>
            <a:spLocks noGrp="1"/>
          </p:cNvSpPr>
          <p:nvPr>
            <p:ph type="body" sz="quarter" idx="22" hasCustomPrompt="1"/>
          </p:nvPr>
        </p:nvSpPr>
        <p:spPr>
          <a:xfrm>
            <a:off x="8282868" y="3989404"/>
            <a:ext cx="2275880" cy="893763"/>
          </a:xfrm>
        </p:spPr>
        <p:txBody>
          <a:bodyPr>
            <a:noAutofit/>
          </a:bodyPr>
          <a:lstStyle>
            <a:lvl1pPr marL="0" indent="0" algn="ctr">
              <a:buNone/>
              <a:defRPr sz="1400"/>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l"/>
              <a:t>Όνομα εκπαιδευτικής ενότητας CSP: Πρότυπο παρουσίασης που δημιουργήθηκε από PR</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tx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2360012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mparison Dark">
    <p:bg>
      <p:bgPr>
        <a:solidFill>
          <a:schemeClr val="tx1"/>
        </a:solid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8319A446-9DC9-77CB-F6E0-D5CC1C0C8D2A}"/>
              </a:ext>
              <a:ext uri="{C183D7F6-B498-43B3-948B-1728B52AA6E4}">
                <adec:decorative xmlns:adec="http://schemas.microsoft.com/office/drawing/2017/decorative" val="1"/>
              </a:ext>
            </a:extLst>
          </p:cNvPr>
          <p:cNvGrpSpPr/>
          <p:nvPr userDrawn="1"/>
        </p:nvGrpSpPr>
        <p:grpSpPr>
          <a:xfrm>
            <a:off x="8233290" y="0"/>
            <a:ext cx="2740011" cy="6850028"/>
            <a:chOff x="8233290" y="0"/>
            <a:chExt cx="2740011" cy="6850028"/>
          </a:xfrm>
        </p:grpSpPr>
        <p:pic>
          <p:nvPicPr>
            <p:cNvPr id="5" name="Graphic 4">
              <a:extLst>
                <a:ext uri="{FF2B5EF4-FFF2-40B4-BE49-F238E27FC236}">
                  <a16:creationId xmlns:a16="http://schemas.microsoft.com/office/drawing/2014/main" id="{E51D0537-C777-0B20-2AE3-6DD522E2421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33290" y="0"/>
              <a:ext cx="2740011" cy="6850028"/>
            </a:xfrm>
            <a:prstGeom prst="rect">
              <a:avLst/>
            </a:prstGeom>
          </p:spPr>
        </p:pic>
        <p:pic>
          <p:nvPicPr>
            <p:cNvPr id="6" name="Graphic 5">
              <a:extLst>
                <a:ext uri="{FF2B5EF4-FFF2-40B4-BE49-F238E27FC236}">
                  <a16:creationId xmlns:a16="http://schemas.microsoft.com/office/drawing/2014/main" id="{64F46914-ADE7-0BE9-0C39-280FE8F3B9C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001841" y="4372451"/>
              <a:ext cx="878334" cy="1705001"/>
            </a:xfrm>
            <a:prstGeom prst="rect">
              <a:avLst/>
            </a:prstGeom>
          </p:spPr>
        </p:pic>
      </p:grpSp>
      <p:sp>
        <p:nvSpPr>
          <p:cNvPr id="3" name="Title 2">
            <a:extLst>
              <a:ext uri="{FF2B5EF4-FFF2-40B4-BE49-F238E27FC236}">
                <a16:creationId xmlns:a16="http://schemas.microsoft.com/office/drawing/2014/main" id="{30CF8376-A762-054E-EA3C-FF9430AD98E5}"/>
              </a:ext>
            </a:extLst>
          </p:cNvPr>
          <p:cNvSpPr>
            <a:spLocks noGrp="1"/>
          </p:cNvSpPr>
          <p:nvPr>
            <p:ph type="title" hasCustomPrompt="1"/>
          </p:nvPr>
        </p:nvSpPr>
        <p:spPr>
          <a:xfrm>
            <a:off x="409099" y="286603"/>
            <a:ext cx="11373803" cy="1450757"/>
          </a:xfrm>
        </p:spPr>
        <p:txBody>
          <a:bodyPr anchor="ctr">
            <a:normAutofit/>
          </a:bodyPr>
          <a:lstStyle>
            <a:lvl1pPr algn="ctr">
              <a:defRPr sz="3600">
                <a:solidFill>
                  <a:schemeClr val="bg1"/>
                </a:solidFill>
              </a:defRPr>
            </a:lvl1pPr>
          </a:lstStyle>
          <a:p>
            <a:r>
              <a:rPr lang="el"/>
              <a:t>Προσθέστε τίτλο εδώ</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318352" y="1894376"/>
            <a:ext cx="2847975" cy="3390899"/>
          </a:xfrm>
          <a:prstGeom prst="roundRect">
            <a:avLst/>
          </a:prstGeom>
          <a:solidFill>
            <a:schemeClr val="tx1"/>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accent1"/>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7" name="Picture Placeholder 16">
            <a:extLst>
              <a:ext uri="{FF2B5EF4-FFF2-40B4-BE49-F238E27FC236}">
                <a16:creationId xmlns:a16="http://schemas.microsoft.com/office/drawing/2014/main" id="{87E0A2EC-564E-BDA2-2E74-CEA1D54B10C9}"/>
              </a:ext>
            </a:extLst>
          </p:cNvPr>
          <p:cNvSpPr>
            <a:spLocks noGrp="1"/>
          </p:cNvSpPr>
          <p:nvPr>
            <p:ph type="pic" sz="quarter" idx="23"/>
          </p:nvPr>
        </p:nvSpPr>
        <p:spPr>
          <a:xfrm>
            <a:off x="2239419" y="2833688"/>
            <a:ext cx="1005840" cy="914400"/>
          </a:xfrm>
        </p:spPr>
        <p:txBody>
          <a:bodyPr>
            <a:normAutofit/>
          </a:bodyPr>
          <a:lstStyle>
            <a:lvl1pPr algn="ctr">
              <a:defRPr sz="1400"/>
            </a:lvl1pPr>
          </a:lstStyle>
          <a:p>
            <a:endParaRPr lang="en-US"/>
          </a:p>
        </p:txBody>
      </p:sp>
      <p:sp>
        <p:nvSpPr>
          <p:cNvPr id="11" name="Text Placeholder 10">
            <a:extLst>
              <a:ext uri="{FF2B5EF4-FFF2-40B4-BE49-F238E27FC236}">
                <a16:creationId xmlns:a16="http://schemas.microsoft.com/office/drawing/2014/main" id="{96DA7890-E49A-5536-1939-2B9589558EF6}"/>
              </a:ext>
            </a:extLst>
          </p:cNvPr>
          <p:cNvSpPr>
            <a:spLocks noGrp="1"/>
          </p:cNvSpPr>
          <p:nvPr>
            <p:ph type="body" sz="quarter" idx="20" hasCustomPrompt="1"/>
          </p:nvPr>
        </p:nvSpPr>
        <p:spPr>
          <a:xfrm>
            <a:off x="1605817" y="3989405"/>
            <a:ext cx="2275880" cy="893763"/>
          </a:xfrm>
        </p:spPr>
        <p:txBody>
          <a:bodyPr>
            <a:noAutofit/>
          </a:bodyPr>
          <a:lstStyle>
            <a:lvl1pPr marL="0" indent="0" algn="ctr">
              <a:buNone/>
              <a:defRPr sz="1400">
                <a:solidFill>
                  <a:schemeClr val="bg1"/>
                </a:solidFill>
              </a:defRPr>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8" name="Text Placeholder 12">
            <a:extLst>
              <a:ext uri="{FF2B5EF4-FFF2-40B4-BE49-F238E27FC236}">
                <a16:creationId xmlns:a16="http://schemas.microsoft.com/office/drawing/2014/main" id="{4A1E2517-8244-627B-E6B6-4EF4FEDCA10E}"/>
              </a:ext>
            </a:extLst>
          </p:cNvPr>
          <p:cNvSpPr>
            <a:spLocks noGrp="1"/>
          </p:cNvSpPr>
          <p:nvPr>
            <p:ph type="body" sz="quarter" idx="18" hasCustomPrompt="1"/>
          </p:nvPr>
        </p:nvSpPr>
        <p:spPr>
          <a:xfrm>
            <a:off x="4651092" y="1894376"/>
            <a:ext cx="2847975" cy="3390899"/>
          </a:xfrm>
          <a:prstGeom prst="roundRect">
            <a:avLst/>
          </a:prstGeom>
          <a:solidFill>
            <a:schemeClr val="tx1"/>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accent1"/>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8" name="Picture Placeholder 16">
            <a:extLst>
              <a:ext uri="{FF2B5EF4-FFF2-40B4-BE49-F238E27FC236}">
                <a16:creationId xmlns:a16="http://schemas.microsoft.com/office/drawing/2014/main" id="{054FC79A-A756-FC67-CBF8-0078E8F8C1A3}"/>
              </a:ext>
            </a:extLst>
          </p:cNvPr>
          <p:cNvSpPr>
            <a:spLocks noGrp="1"/>
          </p:cNvSpPr>
          <p:nvPr>
            <p:ph type="pic" sz="quarter" idx="24"/>
          </p:nvPr>
        </p:nvSpPr>
        <p:spPr>
          <a:xfrm>
            <a:off x="5572159" y="2954840"/>
            <a:ext cx="1005840" cy="914400"/>
          </a:xfrm>
        </p:spPr>
        <p:txBody>
          <a:bodyPr>
            <a:normAutofit/>
          </a:bodyPr>
          <a:lstStyle>
            <a:lvl1pPr algn="ctr">
              <a:defRPr sz="1400"/>
            </a:lvl1pPr>
          </a:lstStyle>
          <a:p>
            <a:endParaRPr lang="en-US"/>
          </a:p>
        </p:txBody>
      </p:sp>
      <p:sp>
        <p:nvSpPr>
          <p:cNvPr id="12" name="Text Placeholder 10">
            <a:extLst>
              <a:ext uri="{FF2B5EF4-FFF2-40B4-BE49-F238E27FC236}">
                <a16:creationId xmlns:a16="http://schemas.microsoft.com/office/drawing/2014/main" id="{EBE00383-F339-E668-9399-D2DC9718C39D}"/>
              </a:ext>
            </a:extLst>
          </p:cNvPr>
          <p:cNvSpPr>
            <a:spLocks noGrp="1"/>
          </p:cNvSpPr>
          <p:nvPr>
            <p:ph type="body" sz="quarter" idx="21" hasCustomPrompt="1"/>
          </p:nvPr>
        </p:nvSpPr>
        <p:spPr>
          <a:xfrm>
            <a:off x="4938557" y="3989404"/>
            <a:ext cx="2275880" cy="893763"/>
          </a:xfrm>
        </p:spPr>
        <p:txBody>
          <a:bodyPr>
            <a:noAutofit/>
          </a:bodyPr>
          <a:lstStyle>
            <a:lvl1pPr marL="0" indent="0" algn="ctr">
              <a:buNone/>
              <a:defRPr sz="1400">
                <a:solidFill>
                  <a:schemeClr val="bg1"/>
                </a:solidFill>
              </a:defRPr>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9" name="Text Placeholder 12">
            <a:extLst>
              <a:ext uri="{FF2B5EF4-FFF2-40B4-BE49-F238E27FC236}">
                <a16:creationId xmlns:a16="http://schemas.microsoft.com/office/drawing/2014/main" id="{71A788CA-392F-F29F-08CD-FBCB24BA793A}"/>
              </a:ext>
            </a:extLst>
          </p:cNvPr>
          <p:cNvSpPr>
            <a:spLocks noGrp="1"/>
          </p:cNvSpPr>
          <p:nvPr>
            <p:ph type="body" sz="quarter" idx="19" hasCustomPrompt="1"/>
          </p:nvPr>
        </p:nvSpPr>
        <p:spPr>
          <a:xfrm>
            <a:off x="7995403" y="1894376"/>
            <a:ext cx="2847975" cy="3390899"/>
          </a:xfrm>
          <a:prstGeom prst="roundRect">
            <a:avLst/>
          </a:prstGeom>
          <a:solidFill>
            <a:schemeClr val="tx1"/>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accent1"/>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l"/>
              <a:t>Προσθέστε υπότιτλους εδώ</a:t>
            </a:r>
          </a:p>
        </p:txBody>
      </p:sp>
      <p:sp>
        <p:nvSpPr>
          <p:cNvPr id="19" name="Picture Placeholder 16">
            <a:extLst>
              <a:ext uri="{FF2B5EF4-FFF2-40B4-BE49-F238E27FC236}">
                <a16:creationId xmlns:a16="http://schemas.microsoft.com/office/drawing/2014/main" id="{6E7FBECC-1456-B16C-B42F-61BAE986F27C}"/>
              </a:ext>
            </a:extLst>
          </p:cNvPr>
          <p:cNvSpPr>
            <a:spLocks noGrp="1"/>
          </p:cNvSpPr>
          <p:nvPr>
            <p:ph type="pic" sz="quarter" idx="25"/>
          </p:nvPr>
        </p:nvSpPr>
        <p:spPr>
          <a:xfrm>
            <a:off x="8916470" y="2833688"/>
            <a:ext cx="1005840" cy="914400"/>
          </a:xfrm>
        </p:spPr>
        <p:txBody>
          <a:bodyPr>
            <a:normAutofit/>
          </a:bodyPr>
          <a:lstStyle>
            <a:lvl1pPr algn="ctr">
              <a:defRPr sz="1400"/>
            </a:lvl1pPr>
          </a:lstStyle>
          <a:p>
            <a:endParaRPr lang="en-US"/>
          </a:p>
        </p:txBody>
      </p:sp>
      <p:sp>
        <p:nvSpPr>
          <p:cNvPr id="15" name="Text Placeholder 10">
            <a:extLst>
              <a:ext uri="{FF2B5EF4-FFF2-40B4-BE49-F238E27FC236}">
                <a16:creationId xmlns:a16="http://schemas.microsoft.com/office/drawing/2014/main" id="{984A0CD0-C9DF-C8B2-FEE6-05F2F0403245}"/>
              </a:ext>
            </a:extLst>
          </p:cNvPr>
          <p:cNvSpPr>
            <a:spLocks noGrp="1"/>
          </p:cNvSpPr>
          <p:nvPr>
            <p:ph type="body" sz="quarter" idx="22" hasCustomPrompt="1"/>
          </p:nvPr>
        </p:nvSpPr>
        <p:spPr>
          <a:xfrm>
            <a:off x="8282868" y="3989404"/>
            <a:ext cx="2275880" cy="893763"/>
          </a:xfrm>
        </p:spPr>
        <p:txBody>
          <a:bodyPr>
            <a:noAutofit/>
          </a:bodyPr>
          <a:lstStyle>
            <a:lvl1pPr marL="0" indent="0" algn="ctr">
              <a:buNone/>
              <a:defRPr sz="1400">
                <a:solidFill>
                  <a:schemeClr val="bg1"/>
                </a:solidFill>
              </a:defRPr>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l"/>
              <a:t>Κάντε κλικ για να προσθέσετε κείμενο</a:t>
            </a:r>
          </a:p>
        </p:txBody>
      </p: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bg1"/>
                </a:solidFill>
                <a:latin typeface="+mn-lt"/>
              </a:defRPr>
            </a:lvl1pPr>
          </a:lstStyle>
          <a:p>
            <a:r>
              <a:rPr lang="el"/>
              <a:t>Όνομα εκπαιδευτικής ενότητας CSP: Πρότυπο παρουσίασης που δημιουργήθηκε από PR</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372417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Lesson Summar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599788" y="353962"/>
            <a:ext cx="4786877" cy="983225"/>
          </a:xfrm>
        </p:spPr>
        <p:txBody>
          <a:bodyPr anchor="b">
            <a:normAutofit/>
          </a:bodyPr>
          <a:lstStyle>
            <a:lvl1pPr algn="l">
              <a:lnSpc>
                <a:spcPct val="90000"/>
              </a:lnSpc>
              <a:defRPr sz="3600" spc="100" baseline="0">
                <a:solidFill>
                  <a:schemeClr val="bg1"/>
                </a:solidFill>
              </a:defRPr>
            </a:lvl1pPr>
          </a:lstStyle>
          <a:p>
            <a:r>
              <a:rPr lang="el"/>
              <a:t>Προσθέστε τίτλο εδώ</a:t>
            </a:r>
          </a:p>
        </p:txBody>
      </p:sp>
      <p:sp>
        <p:nvSpPr>
          <p:cNvPr id="3" name="Subtitle 2"/>
          <p:cNvSpPr>
            <a:spLocks noGrp="1"/>
          </p:cNvSpPr>
          <p:nvPr>
            <p:ph type="subTitle" idx="1" hasCustomPrompt="1"/>
          </p:nvPr>
        </p:nvSpPr>
        <p:spPr>
          <a:xfrm>
            <a:off x="6599788" y="1517074"/>
            <a:ext cx="4786877" cy="763899"/>
          </a:xfrm>
        </p:spPr>
        <p:txBody>
          <a:bodyPr lIns="91440" tIns="91440" rIns="91440" bIns="0">
            <a:normAutofit/>
          </a:bodyPr>
          <a:lstStyle>
            <a:lvl1pPr marL="0" indent="0" algn="l">
              <a:spcBef>
                <a:spcPts val="0"/>
              </a:spcBef>
              <a:spcAft>
                <a:spcPts val="0"/>
              </a:spcAft>
              <a:buNone/>
              <a:defRPr sz="2400" cap="none" spc="0" baseline="0">
                <a:solidFill>
                  <a:schemeClr val="accent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
              <a:t>Προσθέστε υπότιτλους εδώ</a:t>
            </a:r>
          </a:p>
        </p:txBody>
      </p:sp>
      <p:sp>
        <p:nvSpPr>
          <p:cNvPr id="7" name="Text Placeholder 6">
            <a:extLst>
              <a:ext uri="{FF2B5EF4-FFF2-40B4-BE49-F238E27FC236}">
                <a16:creationId xmlns:a16="http://schemas.microsoft.com/office/drawing/2014/main" id="{E1A56017-320A-546E-A749-7145642CB967}"/>
              </a:ext>
            </a:extLst>
          </p:cNvPr>
          <p:cNvSpPr>
            <a:spLocks noGrp="1"/>
          </p:cNvSpPr>
          <p:nvPr>
            <p:ph type="body" sz="quarter" idx="12" hasCustomPrompt="1"/>
          </p:nvPr>
        </p:nvSpPr>
        <p:spPr>
          <a:xfrm>
            <a:off x="6599788" y="2341261"/>
            <a:ext cx="4796710" cy="401939"/>
          </a:xfrm>
        </p:spPr>
        <p:txBody>
          <a:bodyPr lIns="91440" tIns="0" anchor="b">
            <a:normAutofit/>
          </a:bodyPr>
          <a:lstStyle>
            <a:lvl1pPr marL="0" indent="0">
              <a:spcAft>
                <a:spcPts val="600"/>
              </a:spcAft>
              <a:buFont typeface="Courier New" panose="02070309020205020404" pitchFamily="49" charset="0"/>
              <a:buNone/>
              <a:defRPr sz="2000">
                <a:solidFill>
                  <a:schemeClr val="accent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l"/>
              <a:t>Κάντε κλικ για να προσθέσετε κείμενο</a:t>
            </a:r>
          </a:p>
        </p:txBody>
      </p:sp>
      <p:sp>
        <p:nvSpPr>
          <p:cNvPr id="11" name="Text Placeholder 10">
            <a:extLst>
              <a:ext uri="{FF2B5EF4-FFF2-40B4-BE49-F238E27FC236}">
                <a16:creationId xmlns:a16="http://schemas.microsoft.com/office/drawing/2014/main" id="{A9BC9EC3-C68A-CC9E-C220-8D585A8B43A0}"/>
              </a:ext>
            </a:extLst>
          </p:cNvPr>
          <p:cNvSpPr>
            <a:spLocks noGrp="1"/>
          </p:cNvSpPr>
          <p:nvPr>
            <p:ph type="body" sz="quarter" idx="15" hasCustomPrompt="1"/>
          </p:nvPr>
        </p:nvSpPr>
        <p:spPr>
          <a:xfrm>
            <a:off x="6599789" y="2753247"/>
            <a:ext cx="3852296" cy="817345"/>
          </a:xfrm>
        </p:spPr>
        <p:txBody>
          <a:bodyPr lIns="91440">
            <a:noAutofit/>
          </a:bodyPr>
          <a:lstStyle>
            <a:lvl1pPr marL="0" indent="0">
              <a:buNone/>
              <a:defRPr sz="1400">
                <a:solidFill>
                  <a:schemeClr val="bg1"/>
                </a:solidFill>
              </a:defRPr>
            </a:lvl1pPr>
            <a:lvl2pPr marL="201168" indent="0">
              <a:buNone/>
              <a:defRPr sz="1200">
                <a:solidFill>
                  <a:schemeClr val="bg1"/>
                </a:solidFill>
              </a:defRPr>
            </a:lvl2pPr>
            <a:lvl3pPr marL="384048" indent="0">
              <a:buNone/>
              <a:defRPr sz="1200">
                <a:solidFill>
                  <a:schemeClr val="bg1"/>
                </a:solidFill>
              </a:defRPr>
            </a:lvl3pPr>
            <a:lvl4pPr marL="566928" indent="0">
              <a:buNone/>
              <a:defRPr sz="1200">
                <a:solidFill>
                  <a:schemeClr val="bg1"/>
                </a:solidFill>
              </a:defRPr>
            </a:lvl4pPr>
            <a:lvl5pPr marL="749808" indent="0">
              <a:buNone/>
              <a:defRPr sz="1200">
                <a:solidFill>
                  <a:schemeClr val="bg1"/>
                </a:solidFill>
              </a:defRPr>
            </a:lvl5pPr>
          </a:lstStyle>
          <a:p>
            <a:pPr lvl="0"/>
            <a:r>
              <a:rPr lang="el"/>
              <a:t>Κάντε κλικ για να προσθέσετε κείμενο</a:t>
            </a:r>
          </a:p>
        </p:txBody>
      </p:sp>
      <p:sp>
        <p:nvSpPr>
          <p:cNvPr id="6" name="Text Placeholder 6">
            <a:extLst>
              <a:ext uri="{FF2B5EF4-FFF2-40B4-BE49-F238E27FC236}">
                <a16:creationId xmlns:a16="http://schemas.microsoft.com/office/drawing/2014/main" id="{DE3FA6A1-74D7-3926-C0BF-FECA6C0B0338}"/>
              </a:ext>
            </a:extLst>
          </p:cNvPr>
          <p:cNvSpPr>
            <a:spLocks noGrp="1"/>
          </p:cNvSpPr>
          <p:nvPr>
            <p:ph type="body" sz="quarter" idx="13" hasCustomPrompt="1"/>
          </p:nvPr>
        </p:nvSpPr>
        <p:spPr>
          <a:xfrm>
            <a:off x="6599788" y="3563285"/>
            <a:ext cx="4796710" cy="401939"/>
          </a:xfrm>
        </p:spPr>
        <p:txBody>
          <a:bodyPr lIns="91440" tIns="0" anchor="b">
            <a:normAutofit/>
          </a:bodyPr>
          <a:lstStyle>
            <a:lvl1pPr marL="0" indent="0">
              <a:spcAft>
                <a:spcPts val="600"/>
              </a:spcAft>
              <a:buFont typeface="Courier New" panose="02070309020205020404" pitchFamily="49" charset="0"/>
              <a:buNone/>
              <a:defRPr sz="2000">
                <a:solidFill>
                  <a:schemeClr val="accent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l"/>
              <a:t>Κάντε κλικ για να προσθέσετε κείμενο</a:t>
            </a:r>
          </a:p>
        </p:txBody>
      </p:sp>
      <p:sp>
        <p:nvSpPr>
          <p:cNvPr id="12" name="Text Placeholder 10">
            <a:extLst>
              <a:ext uri="{FF2B5EF4-FFF2-40B4-BE49-F238E27FC236}">
                <a16:creationId xmlns:a16="http://schemas.microsoft.com/office/drawing/2014/main" id="{9487AC4B-B367-6BC8-2DCA-61A43B326449}"/>
              </a:ext>
            </a:extLst>
          </p:cNvPr>
          <p:cNvSpPr>
            <a:spLocks noGrp="1"/>
          </p:cNvSpPr>
          <p:nvPr>
            <p:ph type="body" sz="quarter" idx="16" hasCustomPrompt="1"/>
          </p:nvPr>
        </p:nvSpPr>
        <p:spPr>
          <a:xfrm>
            <a:off x="6599788" y="3982578"/>
            <a:ext cx="3860546" cy="529133"/>
          </a:xfrm>
        </p:spPr>
        <p:txBody>
          <a:bodyPr lIns="91440">
            <a:noAutofit/>
          </a:bodyPr>
          <a:lstStyle>
            <a:lvl1pPr marL="0" indent="0">
              <a:buNone/>
              <a:defRPr sz="1400">
                <a:solidFill>
                  <a:schemeClr val="bg1"/>
                </a:solidFill>
              </a:defRPr>
            </a:lvl1pPr>
            <a:lvl2pPr marL="201168" indent="0">
              <a:buNone/>
              <a:defRPr sz="1200">
                <a:solidFill>
                  <a:schemeClr val="bg1"/>
                </a:solidFill>
              </a:defRPr>
            </a:lvl2pPr>
            <a:lvl3pPr marL="384048" indent="0">
              <a:buNone/>
              <a:defRPr sz="1200">
                <a:solidFill>
                  <a:schemeClr val="bg1"/>
                </a:solidFill>
              </a:defRPr>
            </a:lvl3pPr>
            <a:lvl4pPr marL="566928" indent="0">
              <a:buNone/>
              <a:defRPr sz="1200">
                <a:solidFill>
                  <a:schemeClr val="bg1"/>
                </a:solidFill>
              </a:defRPr>
            </a:lvl4pPr>
            <a:lvl5pPr marL="749808" indent="0">
              <a:buNone/>
              <a:defRPr sz="1200">
                <a:solidFill>
                  <a:schemeClr val="bg1"/>
                </a:solidFill>
              </a:defRPr>
            </a:lvl5pPr>
          </a:lstStyle>
          <a:p>
            <a:pPr lvl="0"/>
            <a:r>
              <a:rPr lang="el"/>
              <a:t>Κάντε κλικ για να προσθέσετε κείμενο</a:t>
            </a:r>
          </a:p>
        </p:txBody>
      </p:sp>
      <p:sp>
        <p:nvSpPr>
          <p:cNvPr id="8" name="Text Placeholder 6">
            <a:extLst>
              <a:ext uri="{FF2B5EF4-FFF2-40B4-BE49-F238E27FC236}">
                <a16:creationId xmlns:a16="http://schemas.microsoft.com/office/drawing/2014/main" id="{34E9A44E-6692-ACFA-4EB0-368490BF357A}"/>
              </a:ext>
            </a:extLst>
          </p:cNvPr>
          <p:cNvSpPr>
            <a:spLocks noGrp="1"/>
          </p:cNvSpPr>
          <p:nvPr>
            <p:ph type="body" sz="quarter" idx="14" hasCustomPrompt="1"/>
          </p:nvPr>
        </p:nvSpPr>
        <p:spPr>
          <a:xfrm>
            <a:off x="6599788" y="4564818"/>
            <a:ext cx="4796710" cy="401939"/>
          </a:xfrm>
        </p:spPr>
        <p:txBody>
          <a:bodyPr lIns="91440" tIns="0" anchor="b">
            <a:normAutofit/>
          </a:bodyPr>
          <a:lstStyle>
            <a:lvl1pPr marL="0" indent="0">
              <a:spcAft>
                <a:spcPts val="600"/>
              </a:spcAft>
              <a:buFont typeface="Courier New" panose="02070309020205020404" pitchFamily="49" charset="0"/>
              <a:buNone/>
              <a:defRPr sz="2000">
                <a:solidFill>
                  <a:schemeClr val="accent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l"/>
              <a:t>Κάντε κλικ για να προσθέσετε κείμενο</a:t>
            </a:r>
          </a:p>
        </p:txBody>
      </p:sp>
      <p:sp>
        <p:nvSpPr>
          <p:cNvPr id="13" name="Text Placeholder 10">
            <a:extLst>
              <a:ext uri="{FF2B5EF4-FFF2-40B4-BE49-F238E27FC236}">
                <a16:creationId xmlns:a16="http://schemas.microsoft.com/office/drawing/2014/main" id="{AB0B6725-F963-746B-381A-0F998539A022}"/>
              </a:ext>
            </a:extLst>
          </p:cNvPr>
          <p:cNvSpPr>
            <a:spLocks noGrp="1"/>
          </p:cNvSpPr>
          <p:nvPr>
            <p:ph type="body" sz="quarter" idx="17" hasCustomPrompt="1"/>
          </p:nvPr>
        </p:nvSpPr>
        <p:spPr>
          <a:xfrm>
            <a:off x="6599788" y="4975138"/>
            <a:ext cx="3860546" cy="852906"/>
          </a:xfrm>
        </p:spPr>
        <p:txBody>
          <a:bodyPr lIns="91440">
            <a:noAutofit/>
          </a:bodyPr>
          <a:lstStyle>
            <a:lvl1pPr marL="0" indent="0">
              <a:buNone/>
              <a:defRPr sz="1400">
                <a:solidFill>
                  <a:schemeClr val="bg1"/>
                </a:solidFill>
              </a:defRPr>
            </a:lvl1pPr>
            <a:lvl2pPr marL="201168" indent="0">
              <a:buNone/>
              <a:defRPr sz="1200">
                <a:solidFill>
                  <a:schemeClr val="bg1"/>
                </a:solidFill>
              </a:defRPr>
            </a:lvl2pPr>
            <a:lvl3pPr marL="384048" indent="0">
              <a:buNone/>
              <a:defRPr sz="1200">
                <a:solidFill>
                  <a:schemeClr val="bg1"/>
                </a:solidFill>
              </a:defRPr>
            </a:lvl3pPr>
            <a:lvl4pPr marL="566928" indent="0">
              <a:buNone/>
              <a:defRPr sz="1200">
                <a:solidFill>
                  <a:schemeClr val="bg1"/>
                </a:solidFill>
              </a:defRPr>
            </a:lvl4pPr>
            <a:lvl5pPr marL="749808" indent="0">
              <a:buNone/>
              <a:defRPr sz="1200">
                <a:solidFill>
                  <a:schemeClr val="bg1"/>
                </a:solidFill>
              </a:defRPr>
            </a:lvl5pPr>
          </a:lstStyle>
          <a:p>
            <a:pPr lvl="0"/>
            <a:r>
              <a:rPr lang="el"/>
              <a:t>Κάντε κλικ για να προσθέσετε κείμενο</a:t>
            </a:r>
          </a:p>
        </p:txBody>
      </p:sp>
    </p:spTree>
    <p:extLst>
      <p:ext uri="{BB962C8B-B14F-4D97-AF65-F5344CB8AC3E}">
        <p14:creationId xmlns:p14="http://schemas.microsoft.com/office/powerpoint/2010/main" val="1419208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l"/>
              <a:t>Προσθέστε τίτλο εδώ</a:t>
            </a:r>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p>
        </p:txBody>
      </p:sp>
      <p:sp>
        <p:nvSpPr>
          <p:cNvPr id="7" name="Footer Placeholder 8">
            <a:extLst>
              <a:ext uri="{FF2B5EF4-FFF2-40B4-BE49-F238E27FC236}">
                <a16:creationId xmlns:a16="http://schemas.microsoft.com/office/drawing/2014/main" id="{16BCAC9C-7B8B-A7E5-574A-2C2D473655B3}"/>
              </a:ext>
            </a:extLst>
          </p:cNvPr>
          <p:cNvSpPr>
            <a:spLocks noGrp="1"/>
          </p:cNvSpPr>
          <p:nvPr>
            <p:ph type="ftr" sz="quarter" idx="3"/>
          </p:nvPr>
        </p:nvSpPr>
        <p:spPr>
          <a:xfrm>
            <a:off x="643051" y="6221324"/>
            <a:ext cx="6818262" cy="365125"/>
          </a:xfrm>
          <a:prstGeom prst="rect">
            <a:avLst/>
          </a:prstGeom>
        </p:spPr>
        <p:txBody>
          <a:bodyPr/>
          <a:lstStyle>
            <a:lvl1pPr>
              <a:defRPr sz="1100" b="0" i="0" cap="all" baseline="0">
                <a:solidFill>
                  <a:schemeClr val="tx1"/>
                </a:solidFill>
                <a:latin typeface="+mn-lt"/>
              </a:defRPr>
            </a:lvl1pPr>
          </a:lstStyle>
          <a:p>
            <a:r>
              <a:rPr lang="el"/>
              <a:t>Όνομα εκπαιδευτικής ενότητας CSP: Πρότυπο παρουσίασης που δημιουργήθηκε από PR</a:t>
            </a:r>
          </a:p>
        </p:txBody>
      </p:sp>
      <p:sp>
        <p:nvSpPr>
          <p:cNvPr id="8" name="Slide Number Placeholder 9">
            <a:extLst>
              <a:ext uri="{FF2B5EF4-FFF2-40B4-BE49-F238E27FC236}">
                <a16:creationId xmlns:a16="http://schemas.microsoft.com/office/drawing/2014/main" id="{E44D41BF-45CF-B60E-08D3-A8C49332E574}"/>
              </a:ext>
            </a:extLst>
          </p:cNvPr>
          <p:cNvSpPr>
            <a:spLocks noGrp="1"/>
          </p:cNvSpPr>
          <p:nvPr>
            <p:ph type="sldNum" sz="quarter" idx="4"/>
          </p:nvPr>
        </p:nvSpPr>
        <p:spPr>
          <a:xfrm>
            <a:off x="10930596" y="6221324"/>
            <a:ext cx="617912" cy="365125"/>
          </a:xfrm>
          <a:prstGeom prst="rect">
            <a:avLst/>
          </a:prstGeom>
        </p:spPr>
        <p:txBody>
          <a:bodyPr/>
          <a:lstStyle>
            <a:lvl1pPr algn="r">
              <a:defRPr sz="1200" b="0" i="0">
                <a:solidFill>
                  <a:schemeClr val="tx1"/>
                </a:solidFill>
                <a:latin typeface="+mn-lt"/>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68232827"/>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9" r:id="rId5"/>
    <p:sldLayoutId id="2147483746" r:id="rId6"/>
    <p:sldLayoutId id="2147483747" r:id="rId7"/>
    <p:sldLayoutId id="2147483748" r:id="rId8"/>
    <p:sldLayoutId id="2147483750" r:id="rId9"/>
    <p:sldLayoutId id="2147483756" r:id="rId10"/>
    <p:sldLayoutId id="2147483751" r:id="rId11"/>
    <p:sldLayoutId id="2147483752" r:id="rId12"/>
    <p:sldLayoutId id="2147483754" r:id="rId13"/>
    <p:sldLayoutId id="2147483755" r:id="rId14"/>
    <p:sldLayoutId id="2147483753" r:id="rId15"/>
    <p:sldLayoutId id="2147483757" r:id="rId16"/>
  </p:sldLayoutIdLst>
  <p:hf hdr="0" ftr="0" dt="0"/>
  <p:txStyles>
    <p:titleStyle>
      <a:lvl1pPr algn="l" defTabSz="914400" rtl="0" eaLnBrk="1" latinLnBrk="0" hangingPunct="1">
        <a:lnSpc>
          <a:spcPct val="90000"/>
        </a:lnSpc>
        <a:spcBef>
          <a:spcPct val="0"/>
        </a:spcBef>
        <a:buNone/>
        <a:defRPr sz="6000" kern="1200" spc="-50" baseline="0">
          <a:solidFill>
            <a:schemeClr val="tx1"/>
          </a:solidFill>
          <a:latin typeface="+mj-lt"/>
          <a:ea typeface="+mj-ea"/>
          <a:cs typeface="+mj-cs"/>
        </a:defRPr>
      </a:lvl1pPr>
    </p:titleStyle>
    <p:bodyStyle>
      <a:lvl1pPr marL="274320" indent="-274320" algn="l" defTabSz="914400" rtl="0" eaLnBrk="1" latinLnBrk="0" hangingPunct="1">
        <a:lnSpc>
          <a:spcPct val="100000"/>
        </a:lnSpc>
        <a:spcBef>
          <a:spcPts val="1200"/>
        </a:spcBef>
        <a:spcAft>
          <a:spcPts val="200"/>
        </a:spcAft>
        <a:buClr>
          <a:schemeClr val="accent1"/>
        </a:buClr>
        <a:buSzPct val="100000"/>
        <a:buFont typeface="Courier New" panose="02070309020205020404" pitchFamily="49" charset="0"/>
        <a:buChar char="o"/>
        <a:defRPr sz="2000" kern="1200">
          <a:solidFill>
            <a:schemeClr val="tx1"/>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7.jpeg"/><Relationship Id="rId1" Type="http://schemas.openxmlformats.org/officeDocument/2006/relationships/slideLayout" Target="../slideLayouts/slideLayout15.xml"/><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itle 94">
            <a:extLst>
              <a:ext uri="{FF2B5EF4-FFF2-40B4-BE49-F238E27FC236}">
                <a16:creationId xmlns:a16="http://schemas.microsoft.com/office/drawing/2014/main" id="{7643F50D-950F-5A7E-722A-79E4F5D31565}"/>
              </a:ext>
            </a:extLst>
          </p:cNvPr>
          <p:cNvSpPr>
            <a:spLocks noGrp="1"/>
          </p:cNvSpPr>
          <p:nvPr>
            <p:ph type="ctrTitle"/>
          </p:nvPr>
        </p:nvSpPr>
        <p:spPr>
          <a:xfrm>
            <a:off x="7119890" y="723440"/>
            <a:ext cx="4323426" cy="2579052"/>
          </a:xfrm>
        </p:spPr>
        <p:txBody>
          <a:bodyPr>
            <a:noAutofit/>
          </a:bodyPr>
          <a:lstStyle/>
          <a:p>
            <a:r>
              <a:rPr lang="el" sz="3200" dirty="0"/>
              <a:t>ΤΕΧΝΟΛΟΓΙΕΣ ΠΡΟΣΤΑΣΙΑΣ ΔΕΔΟΜΕΝΩΝ ΚΑΙ ΙΔΙΩΤΙΚΟΤΗΤΑΣ ΓΙΑ ΤΗΝ ΕΝΕΡΓΕΙΑ</a:t>
            </a:r>
          </a:p>
        </p:txBody>
      </p:sp>
      <p:sp>
        <p:nvSpPr>
          <p:cNvPr id="96" name="Subtitle 95">
            <a:extLst>
              <a:ext uri="{FF2B5EF4-FFF2-40B4-BE49-F238E27FC236}">
                <a16:creationId xmlns:a16="http://schemas.microsoft.com/office/drawing/2014/main" id="{1C5A4B6C-BAC7-A685-A9B1-2F354B12832E}"/>
              </a:ext>
            </a:extLst>
          </p:cNvPr>
          <p:cNvSpPr>
            <a:spLocks noGrp="1"/>
          </p:cNvSpPr>
          <p:nvPr>
            <p:ph type="subTitle" idx="1"/>
          </p:nvPr>
        </p:nvSpPr>
        <p:spPr>
          <a:xfrm>
            <a:off x="5637951" y="5106610"/>
            <a:ext cx="3348733" cy="1008925"/>
          </a:xfrm>
        </p:spPr>
        <p:txBody>
          <a:bodyPr/>
          <a:lstStyle/>
          <a:p>
            <a:r>
              <a:rPr lang="el" dirty="0"/>
              <a:t>Παρουσίαση από: </a:t>
            </a:r>
          </a:p>
          <a:p>
            <a:r>
              <a:rPr lang="el" dirty="0"/>
              <a:t>ΑΝΤΩΝΙΟΣ ΝΤΙΜΠ</a:t>
            </a:r>
          </a:p>
        </p:txBody>
      </p:sp>
      <p:sp>
        <p:nvSpPr>
          <p:cNvPr id="97" name="Text Placeholder 96">
            <a:extLst>
              <a:ext uri="{FF2B5EF4-FFF2-40B4-BE49-F238E27FC236}">
                <a16:creationId xmlns:a16="http://schemas.microsoft.com/office/drawing/2014/main" id="{2A924E96-9B1C-6D19-49F6-49CA70E65537}"/>
              </a:ext>
            </a:extLst>
          </p:cNvPr>
          <p:cNvSpPr>
            <a:spLocks noGrp="1"/>
          </p:cNvSpPr>
          <p:nvPr>
            <p:ph type="body" sz="quarter" idx="10"/>
          </p:nvPr>
        </p:nvSpPr>
        <p:spPr>
          <a:xfrm>
            <a:off x="6263148" y="3373515"/>
            <a:ext cx="5179552" cy="1008926"/>
          </a:xfrm>
        </p:spPr>
        <p:txBody>
          <a:bodyPr/>
          <a:lstStyle/>
          <a:p>
            <a:r>
              <a:rPr lang="el"/>
              <a:t>CSP005_S_E</a:t>
            </a:r>
          </a:p>
        </p:txBody>
      </p:sp>
      <p:sp>
        <p:nvSpPr>
          <p:cNvPr id="53" name="Freeform: Shape 52">
            <a:extLst>
              <a:ext uri="{FF2B5EF4-FFF2-40B4-BE49-F238E27FC236}">
                <a16:creationId xmlns:a16="http://schemas.microsoft.com/office/drawing/2014/main" id="{D96C8D99-3232-849B-9CC8-6E4982208FEA}"/>
              </a:ext>
              <a:ext uri="{C183D7F6-B498-43B3-948B-1728B52AA6E4}">
                <adec:decorative xmlns:adec="http://schemas.microsoft.com/office/drawing/2017/decorative" val="1"/>
              </a:ext>
            </a:extLst>
          </p:cNvPr>
          <p:cNvSpPr/>
          <p:nvPr/>
        </p:nvSpPr>
        <p:spPr>
          <a:xfrm rot="10800000">
            <a:off x="3507757" y="-11160"/>
            <a:ext cx="2553080" cy="6858841"/>
          </a:xfrm>
          <a:custGeom>
            <a:avLst/>
            <a:gdLst>
              <a:gd name="connsiteX0" fmla="*/ 2526446 w 2553080"/>
              <a:gd name="connsiteY0" fmla="*/ 0 h 6858841"/>
              <a:gd name="connsiteX1" fmla="*/ 1707127 w 2553080"/>
              <a:gd name="connsiteY1" fmla="*/ 3182290 h 6858841"/>
              <a:gd name="connsiteX2" fmla="*/ 1365955 w 2553080"/>
              <a:gd name="connsiteY2" fmla="*/ 4453431 h 6858841"/>
              <a:gd name="connsiteX3" fmla="*/ 1182052 w 2553080"/>
              <a:gd name="connsiteY3" fmla="*/ 4538343 h 6858841"/>
              <a:gd name="connsiteX4" fmla="*/ 1070442 w 2553080"/>
              <a:gd name="connsiteY4" fmla="*/ 4344440 h 6858841"/>
              <a:gd name="connsiteX5" fmla="*/ 1329175 w 2553080"/>
              <a:gd name="connsiteY5" fmla="*/ 3390133 h 6858841"/>
              <a:gd name="connsiteX6" fmla="*/ 1311418 w 2553080"/>
              <a:gd name="connsiteY6" fmla="*/ 3250726 h 6858841"/>
              <a:gd name="connsiteX7" fmla="*/ 1199808 w 2553080"/>
              <a:gd name="connsiteY7" fmla="*/ 3164547 h 6858841"/>
              <a:gd name="connsiteX8" fmla="*/ 975320 w 2553080"/>
              <a:gd name="connsiteY8" fmla="*/ 3293816 h 6858841"/>
              <a:gd name="connsiteX9" fmla="*/ 582148 w 2553080"/>
              <a:gd name="connsiteY9" fmla="*/ 4743652 h 6858841"/>
              <a:gd name="connsiteX10" fmla="*/ 5073 w 2553080"/>
              <a:gd name="connsiteY10" fmla="*/ 6842367 h 6858841"/>
              <a:gd name="connsiteX11" fmla="*/ 0 w 2553080"/>
              <a:gd name="connsiteY11" fmla="*/ 6858842 h 6858841"/>
              <a:gd name="connsiteX12" fmla="*/ 26634 w 2553080"/>
              <a:gd name="connsiteY12" fmla="*/ 6858842 h 6858841"/>
              <a:gd name="connsiteX13" fmla="*/ 607514 w 2553080"/>
              <a:gd name="connsiteY13" fmla="*/ 4751256 h 6858841"/>
              <a:gd name="connsiteX14" fmla="*/ 1000686 w 2553080"/>
              <a:gd name="connsiteY14" fmla="*/ 3301420 h 6858841"/>
              <a:gd name="connsiteX15" fmla="*/ 1194735 w 2553080"/>
              <a:gd name="connsiteY15" fmla="*/ 3189894 h 6858841"/>
              <a:gd name="connsiteX16" fmla="*/ 1289857 w 2553080"/>
              <a:gd name="connsiteY16" fmla="*/ 3263399 h 6858841"/>
              <a:gd name="connsiteX17" fmla="*/ 1305077 w 2553080"/>
              <a:gd name="connsiteY17" fmla="*/ 3383797 h 6858841"/>
              <a:gd name="connsiteX18" fmla="*/ 1046345 w 2553080"/>
              <a:gd name="connsiteY18" fmla="*/ 4338103 h 6858841"/>
              <a:gd name="connsiteX19" fmla="*/ 1175711 w 2553080"/>
              <a:gd name="connsiteY19" fmla="*/ 4562423 h 6858841"/>
              <a:gd name="connsiteX20" fmla="*/ 1390053 w 2553080"/>
              <a:gd name="connsiteY20" fmla="*/ 4462303 h 6858841"/>
              <a:gd name="connsiteX21" fmla="*/ 1390053 w 2553080"/>
              <a:gd name="connsiteY21" fmla="*/ 4461035 h 6858841"/>
              <a:gd name="connsiteX22" fmla="*/ 1731225 w 2553080"/>
              <a:gd name="connsiteY22" fmla="*/ 3188627 h 6858841"/>
              <a:gd name="connsiteX23" fmla="*/ 2553081 w 2553080"/>
              <a:gd name="connsiteY23" fmla="*/ 1267 h 6858841"/>
              <a:gd name="connsiteX24" fmla="*/ 2526446 w 2553080"/>
              <a:gd name="connsiteY24" fmla="*/ 0 h 6858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53080" h="6858841">
                <a:moveTo>
                  <a:pt x="2526446" y="0"/>
                </a:moveTo>
                <a:lnTo>
                  <a:pt x="1707127" y="3182290"/>
                </a:lnTo>
                <a:lnTo>
                  <a:pt x="1365955" y="4453431"/>
                </a:lnTo>
                <a:cubicBezTo>
                  <a:pt x="1332979" y="4523135"/>
                  <a:pt x="1255613" y="4558621"/>
                  <a:pt x="1182052" y="4538343"/>
                </a:cubicBezTo>
                <a:cubicBezTo>
                  <a:pt x="1098345" y="4515531"/>
                  <a:pt x="1047613" y="4428085"/>
                  <a:pt x="1070442" y="4344440"/>
                </a:cubicBezTo>
                <a:lnTo>
                  <a:pt x="1329175" y="3390133"/>
                </a:lnTo>
                <a:cubicBezTo>
                  <a:pt x="1341858" y="3343242"/>
                  <a:pt x="1335516" y="3293816"/>
                  <a:pt x="1311418" y="3250726"/>
                </a:cubicBezTo>
                <a:cubicBezTo>
                  <a:pt x="1287321" y="3207637"/>
                  <a:pt x="1248004" y="3177220"/>
                  <a:pt x="1199808" y="3164547"/>
                </a:cubicBezTo>
                <a:cubicBezTo>
                  <a:pt x="1102150" y="3137933"/>
                  <a:pt x="1000686" y="3196230"/>
                  <a:pt x="975320" y="3293816"/>
                </a:cubicBezTo>
                <a:lnTo>
                  <a:pt x="582148" y="4743652"/>
                </a:lnTo>
                <a:lnTo>
                  <a:pt x="5073" y="6842367"/>
                </a:lnTo>
                <a:cubicBezTo>
                  <a:pt x="5073" y="6842367"/>
                  <a:pt x="1268" y="6855040"/>
                  <a:pt x="0" y="6858842"/>
                </a:cubicBezTo>
                <a:lnTo>
                  <a:pt x="26634" y="6858842"/>
                </a:lnTo>
                <a:lnTo>
                  <a:pt x="607514" y="4751256"/>
                </a:lnTo>
                <a:lnTo>
                  <a:pt x="1000686" y="3301420"/>
                </a:lnTo>
                <a:cubicBezTo>
                  <a:pt x="1023515" y="3217775"/>
                  <a:pt x="1111028" y="3167082"/>
                  <a:pt x="1194735" y="3189894"/>
                </a:cubicBezTo>
                <a:cubicBezTo>
                  <a:pt x="1235321" y="3201300"/>
                  <a:pt x="1269565" y="3226647"/>
                  <a:pt x="1289857" y="3263399"/>
                </a:cubicBezTo>
                <a:cubicBezTo>
                  <a:pt x="1311418" y="3300152"/>
                  <a:pt x="1316492" y="3341975"/>
                  <a:pt x="1305077" y="3383797"/>
                </a:cubicBezTo>
                <a:lnTo>
                  <a:pt x="1046345" y="4338103"/>
                </a:lnTo>
                <a:cubicBezTo>
                  <a:pt x="1019710" y="4435689"/>
                  <a:pt x="1078052" y="4537076"/>
                  <a:pt x="1175711" y="4562423"/>
                </a:cubicBezTo>
                <a:cubicBezTo>
                  <a:pt x="1261955" y="4585235"/>
                  <a:pt x="1352004" y="4543413"/>
                  <a:pt x="1390053" y="4462303"/>
                </a:cubicBezTo>
                <a:lnTo>
                  <a:pt x="1390053" y="4461035"/>
                </a:lnTo>
                <a:lnTo>
                  <a:pt x="1731225" y="3188627"/>
                </a:lnTo>
                <a:lnTo>
                  <a:pt x="2553081" y="1267"/>
                </a:lnTo>
                <a:cubicBezTo>
                  <a:pt x="2544203" y="0"/>
                  <a:pt x="2535325" y="0"/>
                  <a:pt x="2526446" y="0"/>
                </a:cubicBezTo>
                <a:close/>
              </a:path>
            </a:pathLst>
          </a:custGeom>
          <a:solidFill>
            <a:schemeClr val="accent1"/>
          </a:solidFill>
          <a:ln w="9116" cap="flat">
            <a:noFill/>
            <a:prstDash val="solid"/>
            <a:miter/>
          </a:ln>
        </p:spPr>
        <p:txBody>
          <a:bodyPr rtlCol="0" anchor="ctr"/>
          <a:lstStyle/>
          <a:p>
            <a:endParaRPr lang="en-US"/>
          </a:p>
        </p:txBody>
      </p:sp>
      <p:pic>
        <p:nvPicPr>
          <p:cNvPr id="47" name="Picture Placeholder 46" descr="Ασπρόμαυρο εξώφυλλο με μπλε τετράγωνα&#10;&#10;Περιγραφή που δημιουργείται αυτόματα">
            <a:extLst>
              <a:ext uri="{FF2B5EF4-FFF2-40B4-BE49-F238E27FC236}">
                <a16:creationId xmlns:a16="http://schemas.microsoft.com/office/drawing/2014/main" id="{5F839494-0FF9-BB9C-71F6-77CFACA7DA72}"/>
              </a:ext>
            </a:extLst>
          </p:cNvPr>
          <p:cNvPicPr>
            <a:picLocks noGrp="1" noChangeAspect="1"/>
          </p:cNvPicPr>
          <p:nvPr>
            <p:ph type="pic" sz="quarter" idx="11"/>
          </p:nvPr>
        </p:nvPicPr>
        <p:blipFill>
          <a:blip r:embed="rId3"/>
          <a:srcRect t="784" b="784"/>
          <a:stretch>
            <a:fillRect/>
          </a:stretch>
        </p:blipFill>
        <p:spPr/>
      </p:pic>
      <p:grpSp>
        <p:nvGrpSpPr>
          <p:cNvPr id="2" name="Group 1">
            <a:extLst>
              <a:ext uri="{FF2B5EF4-FFF2-40B4-BE49-F238E27FC236}">
                <a16:creationId xmlns:a16="http://schemas.microsoft.com/office/drawing/2014/main" id="{ABF25152-ECFC-F87E-6A60-9E7B0D98374B}"/>
              </a:ext>
            </a:extLst>
          </p:cNvPr>
          <p:cNvGrpSpPr/>
          <p:nvPr/>
        </p:nvGrpSpPr>
        <p:grpSpPr>
          <a:xfrm>
            <a:off x="7549377" y="6167336"/>
            <a:ext cx="3294001" cy="612000"/>
            <a:chOff x="5179092" y="5483822"/>
            <a:chExt cx="3294001" cy="612000"/>
          </a:xfrm>
        </p:grpSpPr>
        <p:pic>
          <p:nvPicPr>
            <p:cNvPr id="3" name="Picture 2">
              <a:extLst>
                <a:ext uri="{FF2B5EF4-FFF2-40B4-BE49-F238E27FC236}">
                  <a16:creationId xmlns:a16="http://schemas.microsoft.com/office/drawing/2014/main" id="{56048E62-9FDC-6A86-C84F-4D7DFCAA1823}"/>
                </a:ext>
              </a:extLst>
            </p:cNvPr>
            <p:cNvPicPr>
              <a:picLocks noChangeAspect="1"/>
            </p:cNvPicPr>
            <p:nvPr/>
          </p:nvPicPr>
          <p:blipFill>
            <a:blip r:embed="rId4"/>
            <a:stretch>
              <a:fillRect/>
            </a:stretch>
          </p:blipFill>
          <p:spPr>
            <a:xfrm>
              <a:off x="5179092" y="5483822"/>
              <a:ext cx="1530000" cy="612000"/>
            </a:xfrm>
            <a:prstGeom prst="rect">
              <a:avLst/>
            </a:prstGeom>
          </p:spPr>
        </p:pic>
        <p:pic>
          <p:nvPicPr>
            <p:cNvPr id="4" name="Picture 3">
              <a:extLst>
                <a:ext uri="{FF2B5EF4-FFF2-40B4-BE49-F238E27FC236}">
                  <a16:creationId xmlns:a16="http://schemas.microsoft.com/office/drawing/2014/main" id="{B4A6FF37-150C-0183-163E-54E5A9398FBB}"/>
                </a:ext>
              </a:extLst>
            </p:cNvPr>
            <p:cNvPicPr>
              <a:picLocks noChangeAspect="1"/>
            </p:cNvPicPr>
            <p:nvPr/>
          </p:nvPicPr>
          <p:blipFill>
            <a:blip r:embed="rId5"/>
            <a:stretch>
              <a:fillRect/>
            </a:stretch>
          </p:blipFill>
          <p:spPr>
            <a:xfrm>
              <a:off x="6709092" y="5483822"/>
              <a:ext cx="1764001" cy="612000"/>
            </a:xfrm>
            <a:prstGeom prst="rect">
              <a:avLst/>
            </a:prstGeom>
          </p:spPr>
        </p:pic>
      </p:grpSp>
      <p:sp>
        <p:nvSpPr>
          <p:cNvPr id="5" name="TextBox 4">
            <a:extLst>
              <a:ext uri="{FF2B5EF4-FFF2-40B4-BE49-F238E27FC236}">
                <a16:creationId xmlns:a16="http://schemas.microsoft.com/office/drawing/2014/main" id="{39108BA4-7DEB-C10A-765F-35ED3D5880B0}"/>
              </a:ext>
            </a:extLst>
          </p:cNvPr>
          <p:cNvSpPr txBox="1"/>
          <p:nvPr/>
        </p:nvSpPr>
        <p:spPr>
          <a:xfrm>
            <a:off x="5565059" y="4434242"/>
            <a:ext cx="5665248" cy="646331"/>
          </a:xfrm>
          <a:prstGeom prst="rect">
            <a:avLst/>
          </a:prstGeom>
          <a:noFill/>
        </p:spPr>
        <p:txBody>
          <a:bodyPr wrap="square" rtlCol="0">
            <a:spAutoFit/>
          </a:bodyPr>
          <a:lstStyle/>
          <a:p>
            <a:r>
              <a:rPr lang="el" b="1">
                <a:solidFill>
                  <a:srgbClr val="FF0000"/>
                </a:solidFill>
              </a:rPr>
              <a:t>ΣΕΤ ΔΙΑΦΑΝΕΙΏΝ #2: </a:t>
            </a:r>
            <a:r>
              <a:rPr lang="el" sz="1800" b="1"/>
              <a:t>Ανάλυση αδυναμιών DAC</a:t>
            </a:r>
            <a:r>
              <a:rPr lang="el" b="1"/>
              <a:t> (Διακριτικός έλεγχος πρόσβασης)</a:t>
            </a:r>
            <a:r>
              <a:rPr lang="el" sz="1800" b="1"/>
              <a:t> </a:t>
            </a:r>
            <a:endParaRPr lang="en-US" b="1" i="1"/>
          </a:p>
        </p:txBody>
      </p:sp>
      <p:pic>
        <p:nvPicPr>
          <p:cNvPr id="6" name="Picture 5" descr="Ένα κόκκινο σύμβολο με λευκό κείμενο&#10;&#10;Περιγραφή που δημιουργείται αυτόματα">
            <a:extLst>
              <a:ext uri="{FF2B5EF4-FFF2-40B4-BE49-F238E27FC236}">
                <a16:creationId xmlns:a16="http://schemas.microsoft.com/office/drawing/2014/main" id="{5B3CCAD0-C781-01A1-D069-A0131B50C3C8}"/>
              </a:ext>
            </a:extLst>
          </p:cNvPr>
          <p:cNvPicPr>
            <a:picLocks noChangeAspect="1"/>
          </p:cNvPicPr>
          <p:nvPr/>
        </p:nvPicPr>
        <p:blipFill>
          <a:blip r:embed="rId6"/>
          <a:stretch>
            <a:fillRect/>
          </a:stretch>
        </p:blipFill>
        <p:spPr>
          <a:xfrm>
            <a:off x="9079377" y="4938704"/>
            <a:ext cx="1532424" cy="568274"/>
          </a:xfrm>
          <a:prstGeom prst="rect">
            <a:avLst/>
          </a:prstGeom>
        </p:spPr>
      </p:pic>
    </p:spTree>
    <p:extLst>
      <p:ext uri="{BB962C8B-B14F-4D97-AF65-F5344CB8AC3E}">
        <p14:creationId xmlns:p14="http://schemas.microsoft.com/office/powerpoint/2010/main" val="35039798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Rectangle 2">
            <a:extLst>
              <a:ext uri="{FF2B5EF4-FFF2-40B4-BE49-F238E27FC236}">
                <a16:creationId xmlns:a16="http://schemas.microsoft.com/office/drawing/2014/main" id="{9A47F61F-CF6F-930D-3566-09C703E4CADF}"/>
              </a:ext>
            </a:extLst>
          </p:cNvPr>
          <p:cNvSpPr>
            <a:spLocks noGrp="1" noChangeArrowheads="1"/>
          </p:cNvSpPr>
          <p:nvPr>
            <p:ph type="ctrTitle"/>
          </p:nvPr>
        </p:nvSpPr>
        <p:spPr>
          <a:xfrm>
            <a:off x="932496" y="745151"/>
            <a:ext cx="7218446" cy="1048841"/>
          </a:xfrm>
          <a:noFill/>
        </p:spPr>
        <p:txBody>
          <a:bodyPr vert="horz" wrap="square" lIns="62503" tIns="25001" rIns="62503" bIns="25001" rtlCol="0" anchor="t">
            <a:spAutoFit/>
          </a:bodyPr>
          <a:lstStyle/>
          <a:p>
            <a:r>
              <a:rPr lang="el" altLang="en-US"/>
              <a:t>ΕΦΑΡΜΟΓΉ ΠΊΝΑΚΑ ΠΡΌΣΒΑΣΗΣ</a:t>
            </a:r>
          </a:p>
        </p:txBody>
      </p:sp>
      <p:sp>
        <p:nvSpPr>
          <p:cNvPr id="22534" name="Rectangle 3">
            <a:extLst>
              <a:ext uri="{FF2B5EF4-FFF2-40B4-BE49-F238E27FC236}">
                <a16:creationId xmlns:a16="http://schemas.microsoft.com/office/drawing/2014/main" id="{2C0F95E5-38FA-FF9D-1520-628C9A502746}"/>
              </a:ext>
            </a:extLst>
          </p:cNvPr>
          <p:cNvSpPr>
            <a:spLocks noGrp="1" noChangeArrowheads="1"/>
          </p:cNvSpPr>
          <p:nvPr>
            <p:ph type="body" sz="quarter" idx="12"/>
          </p:nvPr>
        </p:nvSpPr>
        <p:spPr>
          <a:xfrm>
            <a:off x="1119308" y="2415278"/>
            <a:ext cx="6805492" cy="2669156"/>
          </a:xfrm>
          <a:noFill/>
        </p:spPr>
        <p:txBody>
          <a:bodyPr vert="horz" wrap="square" lIns="62503" tIns="25001" rIns="62503" bIns="25001" rtlCol="0">
            <a:spAutoFit/>
          </a:bodyPr>
          <a:lstStyle/>
          <a:p>
            <a:pPr marL="482600" indent="-482600">
              <a:spcBef>
                <a:spcPct val="45000"/>
              </a:spcBef>
            </a:pPr>
            <a:r>
              <a:rPr lang="el" altLang="en-US" sz="1800" dirty="0"/>
              <a:t>Λίστες ελέγχου πρόσβασης</a:t>
            </a:r>
          </a:p>
          <a:p>
            <a:pPr marL="882650" lvl="1" indent="-482600">
              <a:spcBef>
                <a:spcPct val="45000"/>
              </a:spcBef>
            </a:pPr>
            <a:r>
              <a:rPr lang="el" altLang="en-US" sz="1800" dirty="0"/>
              <a:t>Κωδικοποίηση στηλών</a:t>
            </a:r>
          </a:p>
          <a:p>
            <a:pPr marL="482600" indent="-482600">
              <a:spcBef>
                <a:spcPct val="45000"/>
              </a:spcBef>
            </a:pPr>
            <a:r>
              <a:rPr lang="el" altLang="en-US" sz="1800" dirty="0"/>
              <a:t>Δυνατότητες</a:t>
            </a:r>
          </a:p>
          <a:p>
            <a:pPr marL="882650" lvl="1" indent="-482600">
              <a:spcBef>
                <a:spcPct val="45000"/>
              </a:spcBef>
            </a:pPr>
            <a:r>
              <a:rPr lang="el" altLang="en-US" sz="1800" dirty="0"/>
              <a:t>Κωδικοποίηση γραμμών</a:t>
            </a:r>
          </a:p>
          <a:p>
            <a:pPr marL="482600" indent="-482600">
              <a:spcBef>
                <a:spcPct val="45000"/>
              </a:spcBef>
            </a:pPr>
            <a:r>
              <a:rPr lang="el" altLang="en-US" sz="1800" dirty="0"/>
              <a:t>Τριπλά ελέγχου πρόσβασης</a:t>
            </a:r>
          </a:p>
          <a:p>
            <a:pPr marL="882650" lvl="1" indent="-482600">
              <a:spcBef>
                <a:spcPct val="45000"/>
              </a:spcBef>
            </a:pPr>
            <a:r>
              <a:rPr lang="el" altLang="en-US" sz="1800" dirty="0"/>
              <a:t>Κωδικοποίηση κελιών</a:t>
            </a:r>
          </a:p>
        </p:txBody>
      </p:sp>
      <p:pic>
        <p:nvPicPr>
          <p:cNvPr id="6" name="Picture 5">
            <a:extLst>
              <a:ext uri="{FF2B5EF4-FFF2-40B4-BE49-F238E27FC236}">
                <a16:creationId xmlns:a16="http://schemas.microsoft.com/office/drawing/2014/main" id="{6BC60054-1D0D-9E3C-7EE4-545637D10BC7}"/>
              </a:ext>
            </a:extLst>
          </p:cNvPr>
          <p:cNvPicPr>
            <a:picLocks noChangeAspect="1"/>
          </p:cNvPicPr>
          <p:nvPr/>
        </p:nvPicPr>
        <p:blipFill>
          <a:blip r:embed="rId2"/>
          <a:stretch>
            <a:fillRect/>
          </a:stretch>
        </p:blipFill>
        <p:spPr>
          <a:xfrm>
            <a:off x="8948271" y="5735982"/>
            <a:ext cx="1530000" cy="612000"/>
          </a:xfrm>
          <a:prstGeom prst="rect">
            <a:avLst/>
          </a:prstGeom>
        </p:spPr>
      </p:pic>
      <p:sp>
        <p:nvSpPr>
          <p:cNvPr id="2" name="Slide Number Placeholder 1">
            <a:extLst>
              <a:ext uri="{FF2B5EF4-FFF2-40B4-BE49-F238E27FC236}">
                <a16:creationId xmlns:a16="http://schemas.microsoft.com/office/drawing/2014/main" id="{1AADD0A8-4554-AC51-ED4E-966BA663AC0A}"/>
              </a:ext>
            </a:extLst>
          </p:cNvPr>
          <p:cNvSpPr>
            <a:spLocks noGrp="1"/>
          </p:cNvSpPr>
          <p:nvPr>
            <p:ph type="sldNum" sz="quarter" idx="14"/>
          </p:nvPr>
        </p:nvSpPr>
        <p:spPr/>
        <p:txBody>
          <a:bodyPr/>
          <a:lstStyle/>
          <a:p>
            <a:fld id="{3A98EE3D-8CD1-4C3F-BD1C-C98C9596463C}" type="slidenum">
              <a:rPr lang="en-US" smtClean="0"/>
              <a:pPr/>
              <a:t>9</a:t>
            </a:fld>
            <a:endParaRPr lang="en-US"/>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Rectangle 2">
            <a:extLst>
              <a:ext uri="{FF2B5EF4-FFF2-40B4-BE49-F238E27FC236}">
                <a16:creationId xmlns:a16="http://schemas.microsoft.com/office/drawing/2014/main" id="{59515175-BE6A-BE36-3F86-D61DC1BC6702}"/>
              </a:ext>
            </a:extLst>
          </p:cNvPr>
          <p:cNvSpPr>
            <a:spLocks noGrp="1" noChangeArrowheads="1"/>
          </p:cNvSpPr>
          <p:nvPr>
            <p:ph type="ctrTitle"/>
          </p:nvPr>
        </p:nvSpPr>
        <p:spPr>
          <a:xfrm>
            <a:off x="766825" y="713331"/>
            <a:ext cx="6732237" cy="1524000"/>
          </a:xfrm>
          <a:noFill/>
        </p:spPr>
        <p:txBody>
          <a:bodyPr vert="horz" wrap="none" lIns="62503" tIns="25001" rIns="62503" bIns="25001" rtlCol="0" anchor="t">
            <a:spAutoFit/>
          </a:bodyPr>
          <a:lstStyle/>
          <a:p>
            <a:r>
              <a:rPr lang="el" altLang="en-US"/>
              <a:t>ΛΙΣΤΕΣ ΕΛΕΓΧΟΥ ΠΡΟΣΒΑΣΗΣ (ACL)</a:t>
            </a:r>
          </a:p>
        </p:txBody>
      </p:sp>
      <p:sp>
        <p:nvSpPr>
          <p:cNvPr id="23562" name="Rectangle 7">
            <a:extLst>
              <a:ext uri="{FF2B5EF4-FFF2-40B4-BE49-F238E27FC236}">
                <a16:creationId xmlns:a16="http://schemas.microsoft.com/office/drawing/2014/main" id="{3ADAEF8D-B596-D5D6-35E3-7DE3D1852BA5}"/>
              </a:ext>
            </a:extLst>
          </p:cNvPr>
          <p:cNvSpPr>
            <a:spLocks noGrp="1" noChangeArrowheads="1"/>
          </p:cNvSpPr>
          <p:nvPr>
            <p:ph sz="quarter" idx="17"/>
          </p:nvPr>
        </p:nvSpPr>
        <p:spPr>
          <a:xfrm>
            <a:off x="3262869" y="4774734"/>
            <a:ext cx="5797550" cy="543574"/>
          </a:xfrm>
          <a:noFill/>
          <a:ln>
            <a:noFill/>
          </a:ln>
        </p:spPr>
        <p:style>
          <a:lnRef idx="0">
            <a:scrgbClr r="0" g="0" b="0"/>
          </a:lnRef>
          <a:fillRef idx="0">
            <a:scrgbClr r="0" g="0" b="0"/>
          </a:fillRef>
          <a:effectRef idx="0">
            <a:scrgbClr r="0" g="0" b="0"/>
          </a:effectRef>
          <a:fontRef idx="minor">
            <a:schemeClr val="dk1"/>
          </a:fontRef>
        </p:style>
        <p:txBody>
          <a:bodyPr vert="horz" lIns="62503" tIns="25001" rIns="62503" bIns="25001" rtlCol="0">
            <a:spAutoFit/>
          </a:bodyPr>
          <a:lstStyle/>
          <a:p>
            <a:pPr marL="0" indent="0" algn="ctr">
              <a:lnSpc>
                <a:spcPct val="89000"/>
              </a:lnSpc>
              <a:spcBef>
                <a:spcPct val="43000"/>
              </a:spcBef>
              <a:buNone/>
            </a:pPr>
            <a:r>
              <a:rPr lang="el" altLang="en-US" sz="1800">
                <a:solidFill>
                  <a:schemeClr val="tx2"/>
                </a:solidFill>
              </a:rPr>
              <a:t>Κάθε στήλη του πίνακα της Access αποθηκεύεται μαζί με το αντικείμενο που αντιστοιχεί σε αυτήν τη στήλη</a:t>
            </a:r>
          </a:p>
        </p:txBody>
      </p:sp>
      <p:sp>
        <p:nvSpPr>
          <p:cNvPr id="23558" name="Rectangle 3">
            <a:extLst>
              <a:ext uri="{FF2B5EF4-FFF2-40B4-BE49-F238E27FC236}">
                <a16:creationId xmlns:a16="http://schemas.microsoft.com/office/drawing/2014/main" id="{33DA1CF8-822A-4C4C-18D5-A6E4F376AC7F}"/>
              </a:ext>
            </a:extLst>
          </p:cNvPr>
          <p:cNvSpPr>
            <a:spLocks noChangeArrowheads="1"/>
          </p:cNvSpPr>
          <p:nvPr/>
        </p:nvSpPr>
        <p:spPr bwMode="auto">
          <a:xfrm>
            <a:off x="3574042" y="2074505"/>
            <a:ext cx="1606550" cy="1919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lIns="62503" tIns="25001" rIns="62503" bIns="25001">
            <a:spAutoFit/>
          </a:bodyPr>
          <a:lstStyle>
            <a:lvl1pPr marL="474663" indent="-474663"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92000"/>
              </a:lnSpc>
              <a:spcBef>
                <a:spcPct val="46000"/>
              </a:spcBef>
              <a:buClrTx/>
              <a:buSzTx/>
              <a:buFontTx/>
              <a:buNone/>
            </a:pPr>
            <a:r>
              <a:rPr lang="el" altLang="en-US" sz="2400" b="1">
                <a:latin typeface="+mn-lt"/>
              </a:rPr>
              <a:t>F</a:t>
            </a:r>
          </a:p>
          <a:p>
            <a:pPr>
              <a:lnSpc>
                <a:spcPct val="92000"/>
              </a:lnSpc>
              <a:spcBef>
                <a:spcPct val="46000"/>
              </a:spcBef>
              <a:buClrTx/>
              <a:buSzTx/>
              <a:buFontTx/>
              <a:buNone/>
            </a:pPr>
            <a:r>
              <a:rPr lang="el" altLang="en-US" sz="2400" b="1">
                <a:latin typeface="+mn-lt"/>
              </a:rPr>
              <a:t>U:r</a:t>
            </a:r>
          </a:p>
          <a:p>
            <a:pPr>
              <a:lnSpc>
                <a:spcPct val="92000"/>
              </a:lnSpc>
              <a:spcBef>
                <a:spcPct val="46000"/>
              </a:spcBef>
              <a:buClrTx/>
              <a:buSzTx/>
              <a:buFontTx/>
              <a:buNone/>
            </a:pPr>
            <a:r>
              <a:rPr lang="el" altLang="en-US" sz="2400" b="1">
                <a:latin typeface="+mn-lt"/>
              </a:rPr>
              <a:t>U:w</a:t>
            </a:r>
          </a:p>
          <a:p>
            <a:pPr>
              <a:lnSpc>
                <a:spcPct val="92000"/>
              </a:lnSpc>
              <a:spcBef>
                <a:spcPct val="46000"/>
              </a:spcBef>
              <a:buClrTx/>
              <a:buSzTx/>
              <a:buFontTx/>
              <a:buNone/>
            </a:pPr>
            <a:r>
              <a:rPr lang="el" altLang="en-US" sz="2400" b="1">
                <a:latin typeface="+mn-lt"/>
              </a:rPr>
              <a:t>U:own</a:t>
            </a:r>
          </a:p>
        </p:txBody>
      </p:sp>
      <p:sp>
        <p:nvSpPr>
          <p:cNvPr id="23559" name="Rectangle 4">
            <a:extLst>
              <a:ext uri="{FF2B5EF4-FFF2-40B4-BE49-F238E27FC236}">
                <a16:creationId xmlns:a16="http://schemas.microsoft.com/office/drawing/2014/main" id="{9827D0A2-947B-E16A-DCF6-1EF1D8BDA031}"/>
              </a:ext>
            </a:extLst>
          </p:cNvPr>
          <p:cNvSpPr>
            <a:spLocks noChangeArrowheads="1"/>
          </p:cNvSpPr>
          <p:nvPr/>
        </p:nvSpPr>
        <p:spPr bwMode="auto">
          <a:xfrm>
            <a:off x="3561343" y="2509480"/>
            <a:ext cx="1643063" cy="1444625"/>
          </a:xfrm>
          <a:prstGeom prst="rect">
            <a:avLst/>
          </a:prstGeom>
          <a:noFill/>
          <a:ln w="508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2400">
              <a:latin typeface="+mn-lt"/>
            </a:endParaRPr>
          </a:p>
        </p:txBody>
      </p:sp>
      <p:sp>
        <p:nvSpPr>
          <p:cNvPr id="23560" name="Rectangle 5">
            <a:extLst>
              <a:ext uri="{FF2B5EF4-FFF2-40B4-BE49-F238E27FC236}">
                <a16:creationId xmlns:a16="http://schemas.microsoft.com/office/drawing/2014/main" id="{94E6A01E-0173-2391-BA68-54DB8894C051}"/>
              </a:ext>
            </a:extLst>
          </p:cNvPr>
          <p:cNvSpPr>
            <a:spLocks noChangeArrowheads="1"/>
          </p:cNvSpPr>
          <p:nvPr/>
        </p:nvSpPr>
        <p:spPr bwMode="auto">
          <a:xfrm>
            <a:off x="6872867" y="2099905"/>
            <a:ext cx="1606550" cy="2377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lIns="62503" tIns="25001" rIns="62503" bIns="25001">
            <a:spAutoFit/>
          </a:bodyPr>
          <a:lstStyle>
            <a:lvl1pPr marL="474663" indent="-474663"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90000"/>
              </a:lnSpc>
              <a:spcBef>
                <a:spcPct val="45000"/>
              </a:spcBef>
              <a:buClrTx/>
              <a:buSzTx/>
              <a:buFontTx/>
              <a:buNone/>
            </a:pPr>
            <a:r>
              <a:rPr lang="el" altLang="en-US" sz="2400" b="1" dirty="0">
                <a:latin typeface="+mn-lt"/>
              </a:rPr>
              <a:t>G</a:t>
            </a:r>
          </a:p>
          <a:p>
            <a:pPr>
              <a:lnSpc>
                <a:spcPct val="90000"/>
              </a:lnSpc>
              <a:spcBef>
                <a:spcPct val="45000"/>
              </a:spcBef>
              <a:buClrTx/>
              <a:buSzTx/>
              <a:buFontTx/>
              <a:buNone/>
            </a:pPr>
            <a:r>
              <a:rPr lang="el" altLang="en-US" sz="2400" b="1" dirty="0">
                <a:latin typeface="+mn-lt"/>
              </a:rPr>
              <a:t>U:r</a:t>
            </a:r>
          </a:p>
          <a:p>
            <a:pPr>
              <a:lnSpc>
                <a:spcPct val="90000"/>
              </a:lnSpc>
              <a:spcBef>
                <a:spcPct val="45000"/>
              </a:spcBef>
              <a:buClrTx/>
              <a:buSzTx/>
              <a:buFontTx/>
              <a:buNone/>
            </a:pPr>
            <a:r>
              <a:rPr lang="el" altLang="en-US" sz="2400" b="1" dirty="0">
                <a:latin typeface="+mn-lt"/>
              </a:rPr>
              <a:t>V:r</a:t>
            </a:r>
          </a:p>
          <a:p>
            <a:pPr>
              <a:lnSpc>
                <a:spcPct val="90000"/>
              </a:lnSpc>
              <a:spcBef>
                <a:spcPct val="45000"/>
              </a:spcBef>
              <a:buClrTx/>
              <a:buSzTx/>
              <a:buFontTx/>
              <a:buNone/>
            </a:pPr>
            <a:r>
              <a:rPr lang="el" altLang="en-US" sz="2400" b="1" dirty="0">
                <a:latin typeface="+mn-lt"/>
              </a:rPr>
              <a:t>V:w</a:t>
            </a:r>
          </a:p>
          <a:p>
            <a:pPr>
              <a:lnSpc>
                <a:spcPct val="90000"/>
              </a:lnSpc>
              <a:spcBef>
                <a:spcPct val="45000"/>
              </a:spcBef>
              <a:buClrTx/>
              <a:buSzTx/>
              <a:buFontTx/>
              <a:buNone/>
            </a:pPr>
            <a:r>
              <a:rPr lang="el" altLang="en-US" sz="2400" b="1" dirty="0">
                <a:latin typeface="+mn-lt"/>
              </a:rPr>
              <a:t>V:</a:t>
            </a:r>
            <a:r>
              <a:rPr lang="en-US" altLang="en-US" sz="2400" b="1" dirty="0">
                <a:latin typeface="+mn-lt"/>
              </a:rPr>
              <a:t>own</a:t>
            </a:r>
            <a:endParaRPr lang="el" altLang="en-US" sz="2400" b="1" dirty="0">
              <a:latin typeface="+mn-lt"/>
            </a:endParaRPr>
          </a:p>
        </p:txBody>
      </p:sp>
      <p:sp>
        <p:nvSpPr>
          <p:cNvPr id="23561" name="Rectangle 6">
            <a:extLst>
              <a:ext uri="{FF2B5EF4-FFF2-40B4-BE49-F238E27FC236}">
                <a16:creationId xmlns:a16="http://schemas.microsoft.com/office/drawing/2014/main" id="{4C0104FE-F665-8C96-AE13-4C907F965ECB}"/>
              </a:ext>
            </a:extLst>
          </p:cNvPr>
          <p:cNvSpPr>
            <a:spLocks noChangeArrowheads="1"/>
          </p:cNvSpPr>
          <p:nvPr/>
        </p:nvSpPr>
        <p:spPr bwMode="auto">
          <a:xfrm>
            <a:off x="6860168" y="2534879"/>
            <a:ext cx="1668463" cy="1830388"/>
          </a:xfrm>
          <a:prstGeom prst="rect">
            <a:avLst/>
          </a:prstGeom>
          <a:noFill/>
          <a:ln w="508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2400">
              <a:latin typeface="+mn-lt"/>
            </a:endParaRPr>
          </a:p>
        </p:txBody>
      </p:sp>
      <p:pic>
        <p:nvPicPr>
          <p:cNvPr id="2" name="Picture 1">
            <a:extLst>
              <a:ext uri="{FF2B5EF4-FFF2-40B4-BE49-F238E27FC236}">
                <a16:creationId xmlns:a16="http://schemas.microsoft.com/office/drawing/2014/main" id="{6BD7D425-EE4E-0962-8F96-2E6DEE5CF3B9}"/>
              </a:ext>
            </a:extLst>
          </p:cNvPr>
          <p:cNvPicPr>
            <a:picLocks noChangeAspect="1"/>
          </p:cNvPicPr>
          <p:nvPr/>
        </p:nvPicPr>
        <p:blipFill>
          <a:blip r:embed="rId2"/>
          <a:stretch>
            <a:fillRect/>
          </a:stretch>
        </p:blipFill>
        <p:spPr>
          <a:xfrm>
            <a:off x="8948271" y="5735982"/>
            <a:ext cx="1530000" cy="612000"/>
          </a:xfrm>
          <a:prstGeom prst="rect">
            <a:avLst/>
          </a:prstGeom>
        </p:spPr>
      </p:pic>
      <p:sp>
        <p:nvSpPr>
          <p:cNvPr id="3" name="Slide Number Placeholder 2">
            <a:extLst>
              <a:ext uri="{FF2B5EF4-FFF2-40B4-BE49-F238E27FC236}">
                <a16:creationId xmlns:a16="http://schemas.microsoft.com/office/drawing/2014/main" id="{83C91DAA-191A-E280-9F52-86F83BA4275F}"/>
              </a:ext>
            </a:extLst>
          </p:cNvPr>
          <p:cNvSpPr>
            <a:spLocks noGrp="1"/>
          </p:cNvSpPr>
          <p:nvPr>
            <p:ph type="sldNum" sz="quarter" idx="4"/>
          </p:nvPr>
        </p:nvSpPr>
        <p:spPr/>
        <p:txBody>
          <a:bodyPr/>
          <a:lstStyle/>
          <a:p>
            <a:fld id="{3A98EE3D-8CD1-4C3F-BD1C-C98C9596463C}" type="slidenum">
              <a:rPr lang="en-US" smtClean="0"/>
              <a:pPr/>
              <a:t>10</a:t>
            </a:fld>
            <a:endParaRPr lang="en-US"/>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1" name="Rectangle 2">
            <a:extLst>
              <a:ext uri="{FF2B5EF4-FFF2-40B4-BE49-F238E27FC236}">
                <a16:creationId xmlns:a16="http://schemas.microsoft.com/office/drawing/2014/main" id="{C5B67B45-B1D1-EDD4-19CD-9CD1799DF6D3}"/>
              </a:ext>
            </a:extLst>
          </p:cNvPr>
          <p:cNvSpPr>
            <a:spLocks noGrp="1" noChangeArrowheads="1"/>
          </p:cNvSpPr>
          <p:nvPr>
            <p:ph type="ctrTitle"/>
          </p:nvPr>
        </p:nvSpPr>
        <p:spPr>
          <a:xfrm>
            <a:off x="927233" y="854378"/>
            <a:ext cx="5882611" cy="550242"/>
          </a:xfrm>
          <a:noFill/>
        </p:spPr>
        <p:txBody>
          <a:bodyPr vert="horz" wrap="none" lIns="62503" tIns="25001" rIns="62503" bIns="25001" rtlCol="0" anchor="t">
            <a:spAutoFit/>
          </a:bodyPr>
          <a:lstStyle/>
          <a:p>
            <a:r>
              <a:rPr lang="el" altLang="en-US" dirty="0"/>
              <a:t>ΛΊΣΤΕΣ ΔΥΝΑΤΟΤΉΤΩΝ</a:t>
            </a:r>
            <a:endParaRPr lang="en-US" altLang="en-US" dirty="0"/>
          </a:p>
        </p:txBody>
      </p:sp>
      <p:sp>
        <p:nvSpPr>
          <p:cNvPr id="24584" name="Rectangle 5">
            <a:extLst>
              <a:ext uri="{FF2B5EF4-FFF2-40B4-BE49-F238E27FC236}">
                <a16:creationId xmlns:a16="http://schemas.microsoft.com/office/drawing/2014/main" id="{FBF742D9-7200-B346-59D0-6E6412E848E4}"/>
              </a:ext>
            </a:extLst>
          </p:cNvPr>
          <p:cNvSpPr>
            <a:spLocks noGrp="1" noChangeArrowheads="1"/>
          </p:cNvSpPr>
          <p:nvPr>
            <p:ph type="body" sz="quarter" idx="12"/>
          </p:nvPr>
        </p:nvSpPr>
        <p:spPr>
          <a:xfrm>
            <a:off x="3783849" y="4148254"/>
            <a:ext cx="5271661" cy="790116"/>
          </a:xfrm>
          <a:noFill/>
          <a:ln>
            <a:noFill/>
          </a:ln>
        </p:spPr>
        <p:style>
          <a:lnRef idx="0">
            <a:scrgbClr r="0" g="0" b="0"/>
          </a:lnRef>
          <a:fillRef idx="0">
            <a:scrgbClr r="0" g="0" b="0"/>
          </a:fillRef>
          <a:effectRef idx="0">
            <a:scrgbClr r="0" g="0" b="0"/>
          </a:effectRef>
          <a:fontRef idx="minor">
            <a:schemeClr val="dk1"/>
          </a:fontRef>
        </p:style>
        <p:txBody>
          <a:bodyPr vert="horz" wrap="square" lIns="62503" tIns="25001" rIns="62503" bIns="25001" rtlCol="0">
            <a:spAutoFit/>
          </a:bodyPr>
          <a:lstStyle/>
          <a:p>
            <a:pPr marL="0" indent="0" algn="ctr">
              <a:lnSpc>
                <a:spcPct val="89000"/>
              </a:lnSpc>
              <a:spcBef>
                <a:spcPct val="43000"/>
              </a:spcBef>
              <a:buNone/>
            </a:pPr>
            <a:r>
              <a:rPr lang="el" altLang="en-US" sz="1800" dirty="0"/>
              <a:t>Κάθε γραμμή του πίνακα πρόσβασης αποθηκεύεται με το θέμα που αντιστοιχεί σε αυτήν τη γραμμή</a:t>
            </a:r>
          </a:p>
        </p:txBody>
      </p:sp>
      <p:sp>
        <p:nvSpPr>
          <p:cNvPr id="24585" name="Rectangle 6">
            <a:extLst>
              <a:ext uri="{FF2B5EF4-FFF2-40B4-BE49-F238E27FC236}">
                <a16:creationId xmlns:a16="http://schemas.microsoft.com/office/drawing/2014/main" id="{CE90E61C-CAF3-2622-B702-B252A3B78B2E}"/>
              </a:ext>
            </a:extLst>
          </p:cNvPr>
          <p:cNvSpPr>
            <a:spLocks noChangeArrowheads="1"/>
          </p:cNvSpPr>
          <p:nvPr/>
        </p:nvSpPr>
        <p:spPr bwMode="auto">
          <a:xfrm>
            <a:off x="4414735" y="2523079"/>
            <a:ext cx="3805033" cy="420757"/>
          </a:xfrm>
          <a:prstGeom prst="rect">
            <a:avLst/>
          </a:prstGeom>
          <a:solidFill>
            <a:schemeClr val="bg1"/>
          </a:solidFill>
          <a:ln>
            <a:noFill/>
          </a:ln>
        </p:spPr>
        <p:txBody>
          <a:bodyPr wrap="none" lIns="89067" tIns="43752" rIns="89067" bIns="43752">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90000"/>
              </a:lnSpc>
              <a:spcBef>
                <a:spcPct val="0"/>
              </a:spcBef>
              <a:buClrTx/>
              <a:buSzTx/>
              <a:buFontTx/>
              <a:buNone/>
            </a:pPr>
            <a:r>
              <a:rPr lang="en-US" altLang="en-US" sz="2400" b="1" dirty="0"/>
              <a:t>U	F/r, F/w, F/own, G/r</a:t>
            </a:r>
          </a:p>
        </p:txBody>
      </p:sp>
      <p:sp>
        <p:nvSpPr>
          <p:cNvPr id="24586" name="Rectangle 7">
            <a:extLst>
              <a:ext uri="{FF2B5EF4-FFF2-40B4-BE49-F238E27FC236}">
                <a16:creationId xmlns:a16="http://schemas.microsoft.com/office/drawing/2014/main" id="{E6AA487E-6C16-5889-2D33-8ADE493660A2}"/>
              </a:ext>
            </a:extLst>
          </p:cNvPr>
          <p:cNvSpPr>
            <a:spLocks noChangeArrowheads="1"/>
          </p:cNvSpPr>
          <p:nvPr/>
        </p:nvSpPr>
        <p:spPr bwMode="auto">
          <a:xfrm>
            <a:off x="4465535" y="3294604"/>
            <a:ext cx="3344971" cy="420757"/>
          </a:xfrm>
          <a:prstGeom prst="rect">
            <a:avLst/>
          </a:prstGeom>
          <a:solidFill>
            <a:schemeClr val="bg1"/>
          </a:solidFill>
          <a:ln>
            <a:noFill/>
          </a:ln>
        </p:spPr>
        <p:txBody>
          <a:bodyPr wrap="none" lIns="89067" tIns="43752" rIns="89067" bIns="43752">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90000"/>
              </a:lnSpc>
              <a:spcBef>
                <a:spcPct val="0"/>
              </a:spcBef>
              <a:buClrTx/>
              <a:buSzTx/>
              <a:buFontTx/>
              <a:buNone/>
            </a:pPr>
            <a:r>
              <a:rPr lang="en-US" altLang="en-US" sz="2400" b="1" dirty="0"/>
              <a:t>V	G/r, G/w, G/own</a:t>
            </a:r>
          </a:p>
        </p:txBody>
      </p:sp>
      <p:sp>
        <p:nvSpPr>
          <p:cNvPr id="24582" name="Rectangle 3">
            <a:extLst>
              <a:ext uri="{FF2B5EF4-FFF2-40B4-BE49-F238E27FC236}">
                <a16:creationId xmlns:a16="http://schemas.microsoft.com/office/drawing/2014/main" id="{D6A6B561-B9E8-4D65-8312-1AAD3AD08307}"/>
              </a:ext>
            </a:extLst>
          </p:cNvPr>
          <p:cNvSpPr>
            <a:spLocks noChangeArrowheads="1"/>
          </p:cNvSpPr>
          <p:nvPr/>
        </p:nvSpPr>
        <p:spPr bwMode="auto">
          <a:xfrm>
            <a:off x="5306909" y="2483391"/>
            <a:ext cx="2859088" cy="473075"/>
          </a:xfrm>
          <a:prstGeom prst="rect">
            <a:avLst/>
          </a:prstGeom>
          <a:noFill/>
          <a:ln w="50800">
            <a:solidFill>
              <a:schemeClr val="tx1"/>
            </a:solidFill>
            <a:miter lim="800000"/>
            <a:headEnd/>
            <a:tailEn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2400">
              <a:latin typeface="Times New Roman" panose="02020603050405020304" pitchFamily="18" charset="0"/>
            </a:endParaRPr>
          </a:p>
        </p:txBody>
      </p:sp>
      <p:sp>
        <p:nvSpPr>
          <p:cNvPr id="24583" name="Rectangle 4">
            <a:extLst>
              <a:ext uri="{FF2B5EF4-FFF2-40B4-BE49-F238E27FC236}">
                <a16:creationId xmlns:a16="http://schemas.microsoft.com/office/drawing/2014/main" id="{E97277CE-2725-B534-02CB-23D4D64AC0F2}"/>
              </a:ext>
            </a:extLst>
          </p:cNvPr>
          <p:cNvSpPr>
            <a:spLocks noChangeArrowheads="1"/>
          </p:cNvSpPr>
          <p:nvPr/>
        </p:nvSpPr>
        <p:spPr bwMode="auto">
          <a:xfrm>
            <a:off x="5294209" y="3256504"/>
            <a:ext cx="2571750" cy="447675"/>
          </a:xfrm>
          <a:prstGeom prst="rect">
            <a:avLst/>
          </a:prstGeom>
          <a:noFill/>
          <a:ln w="50800">
            <a:solidFill>
              <a:schemeClr val="tx1"/>
            </a:solidFill>
            <a:miter lim="800000"/>
            <a:headEnd/>
            <a:tailEn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2400">
              <a:latin typeface="Times New Roman" panose="02020603050405020304" pitchFamily="18" charset="0"/>
            </a:endParaRPr>
          </a:p>
        </p:txBody>
      </p:sp>
      <p:pic>
        <p:nvPicPr>
          <p:cNvPr id="6" name="Picture 5">
            <a:extLst>
              <a:ext uri="{FF2B5EF4-FFF2-40B4-BE49-F238E27FC236}">
                <a16:creationId xmlns:a16="http://schemas.microsoft.com/office/drawing/2014/main" id="{C0479078-3699-6067-ECDB-9AD98B648C22}"/>
              </a:ext>
            </a:extLst>
          </p:cNvPr>
          <p:cNvPicPr>
            <a:picLocks noChangeAspect="1"/>
          </p:cNvPicPr>
          <p:nvPr/>
        </p:nvPicPr>
        <p:blipFill>
          <a:blip r:embed="rId2"/>
          <a:stretch>
            <a:fillRect/>
          </a:stretch>
        </p:blipFill>
        <p:spPr>
          <a:xfrm>
            <a:off x="9489045" y="5775312"/>
            <a:ext cx="1530000" cy="612000"/>
          </a:xfrm>
          <a:prstGeom prst="rect">
            <a:avLst/>
          </a:prstGeom>
        </p:spPr>
      </p:pic>
      <p:sp>
        <p:nvSpPr>
          <p:cNvPr id="2" name="Slide Number Placeholder 1">
            <a:extLst>
              <a:ext uri="{FF2B5EF4-FFF2-40B4-BE49-F238E27FC236}">
                <a16:creationId xmlns:a16="http://schemas.microsoft.com/office/drawing/2014/main" id="{573CA7FE-F100-01A0-4C64-06BCCF4D86B4}"/>
              </a:ext>
            </a:extLst>
          </p:cNvPr>
          <p:cNvSpPr>
            <a:spLocks noGrp="1"/>
          </p:cNvSpPr>
          <p:nvPr>
            <p:ph type="sldNum" sz="quarter" idx="14"/>
          </p:nvPr>
        </p:nvSpPr>
        <p:spPr/>
        <p:txBody>
          <a:bodyPr/>
          <a:lstStyle/>
          <a:p>
            <a:fld id="{3A98EE3D-8CD1-4C3F-BD1C-C98C9596463C}" type="slidenum">
              <a:rPr lang="en-US" smtClean="0"/>
              <a:pPr/>
              <a:t>11</a:t>
            </a:fld>
            <a:endParaRPr lang="en-US"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Rectangle 2">
            <a:extLst>
              <a:ext uri="{FF2B5EF4-FFF2-40B4-BE49-F238E27FC236}">
                <a16:creationId xmlns:a16="http://schemas.microsoft.com/office/drawing/2014/main" id="{ABC77F5F-D73D-70DC-2A7A-411B72BEABF8}"/>
              </a:ext>
            </a:extLst>
          </p:cNvPr>
          <p:cNvSpPr>
            <a:spLocks noGrp="1" noChangeArrowheads="1"/>
          </p:cNvSpPr>
          <p:nvPr>
            <p:ph type="ctrTitle"/>
          </p:nvPr>
        </p:nvSpPr>
        <p:spPr>
          <a:xfrm>
            <a:off x="796322" y="320040"/>
            <a:ext cx="6732237" cy="1048841"/>
          </a:xfrm>
          <a:noFill/>
        </p:spPr>
        <p:txBody>
          <a:bodyPr vert="horz" wrap="square" lIns="62503" tIns="25001" rIns="62503" bIns="25001" rtlCol="0" anchor="t">
            <a:spAutoFit/>
          </a:bodyPr>
          <a:lstStyle/>
          <a:p>
            <a:r>
              <a:rPr lang="el" altLang="en-US" dirty="0"/>
              <a:t>ΤΡΙΠΛΑ ΕΛΈΓΧΟΥ ΠΡΌΣΒΑΣΗΣ</a:t>
            </a:r>
          </a:p>
        </p:txBody>
      </p:sp>
      <p:sp>
        <p:nvSpPr>
          <p:cNvPr id="4" name="Text Placeholder 3">
            <a:extLst>
              <a:ext uri="{FF2B5EF4-FFF2-40B4-BE49-F238E27FC236}">
                <a16:creationId xmlns:a16="http://schemas.microsoft.com/office/drawing/2014/main" id="{E56CF989-1EC7-C8DE-1D9F-6DB7699A6494}"/>
              </a:ext>
            </a:extLst>
          </p:cNvPr>
          <p:cNvSpPr>
            <a:spLocks noGrp="1"/>
          </p:cNvSpPr>
          <p:nvPr>
            <p:ph type="body" sz="quarter" idx="4294967295"/>
          </p:nvPr>
        </p:nvSpPr>
        <p:spPr>
          <a:xfrm>
            <a:off x="3057832" y="4874138"/>
            <a:ext cx="4857750" cy="465138"/>
          </a:xfrm>
        </p:spPr>
        <p:txBody>
          <a:bodyPr>
            <a:normAutofit fontScale="85000" lnSpcReduction="10000"/>
          </a:bodyPr>
          <a:lstStyle/>
          <a:p>
            <a:pPr marL="0" indent="0">
              <a:buNone/>
            </a:pPr>
            <a:r>
              <a:rPr lang="el" altLang="en-US" sz="1800">
                <a:solidFill>
                  <a:schemeClr val="accent1"/>
                </a:solidFill>
              </a:rPr>
              <a:t>που χρησιμοποιείται συνήθως στο σχεσιακό DBMS</a:t>
            </a:r>
          </a:p>
          <a:p>
            <a:endParaRPr lang="en-US"/>
          </a:p>
        </p:txBody>
      </p:sp>
      <p:pic>
        <p:nvPicPr>
          <p:cNvPr id="14" name="Content Placeholder 13" descr="Πίνακας με γράμματα και αριθμούς&#10;&#10;Περιγραφή που δημιουργείται αυτόματα">
            <a:extLst>
              <a:ext uri="{FF2B5EF4-FFF2-40B4-BE49-F238E27FC236}">
                <a16:creationId xmlns:a16="http://schemas.microsoft.com/office/drawing/2014/main" id="{AB42E366-F193-4D00-C89D-6F267D9F8B64}"/>
              </a:ext>
            </a:extLst>
          </p:cNvPr>
          <p:cNvPicPr>
            <a:picLocks noGrp="1" noChangeAspect="1"/>
          </p:cNvPicPr>
          <p:nvPr>
            <p:ph sz="quarter" idx="17"/>
          </p:nvPr>
        </p:nvPicPr>
        <p:blipFill>
          <a:blip r:embed="rId2"/>
          <a:stretch>
            <a:fillRect/>
          </a:stretch>
        </p:blipFill>
        <p:spPr>
          <a:xfrm>
            <a:off x="2780765" y="1667060"/>
            <a:ext cx="4931001" cy="3051175"/>
          </a:xfrm>
        </p:spPr>
      </p:pic>
      <p:pic>
        <p:nvPicPr>
          <p:cNvPr id="11" name="Picture 10">
            <a:extLst>
              <a:ext uri="{FF2B5EF4-FFF2-40B4-BE49-F238E27FC236}">
                <a16:creationId xmlns:a16="http://schemas.microsoft.com/office/drawing/2014/main" id="{0BD130AF-44F1-FB04-7E66-911D633B03B9}"/>
              </a:ext>
            </a:extLst>
          </p:cNvPr>
          <p:cNvPicPr>
            <a:picLocks noChangeAspect="1"/>
          </p:cNvPicPr>
          <p:nvPr/>
        </p:nvPicPr>
        <p:blipFill>
          <a:blip r:embed="rId3"/>
          <a:stretch>
            <a:fillRect/>
          </a:stretch>
        </p:blipFill>
        <p:spPr>
          <a:xfrm>
            <a:off x="8805850" y="5771536"/>
            <a:ext cx="1530000" cy="612000"/>
          </a:xfrm>
          <a:prstGeom prst="rect">
            <a:avLst/>
          </a:prstGeom>
        </p:spPr>
      </p:pic>
      <p:sp>
        <p:nvSpPr>
          <p:cNvPr id="2" name="Slide Number Placeholder 1">
            <a:extLst>
              <a:ext uri="{FF2B5EF4-FFF2-40B4-BE49-F238E27FC236}">
                <a16:creationId xmlns:a16="http://schemas.microsoft.com/office/drawing/2014/main" id="{89FF0C31-F5AE-A3D6-E18E-0BE5AAFA92EB}"/>
              </a:ext>
            </a:extLst>
          </p:cNvPr>
          <p:cNvSpPr>
            <a:spLocks noGrp="1"/>
          </p:cNvSpPr>
          <p:nvPr>
            <p:ph type="sldNum" sz="quarter" idx="4"/>
          </p:nvPr>
        </p:nvSpPr>
        <p:spPr/>
        <p:txBody>
          <a:bodyPr/>
          <a:lstStyle/>
          <a:p>
            <a:fld id="{3A98EE3D-8CD1-4C3F-BD1C-C98C9596463C}" type="slidenum">
              <a:rPr lang="en-US" smtClean="0"/>
              <a:pPr/>
              <a:t>12</a:t>
            </a:fld>
            <a:endParaRPr lang="en-US"/>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97E05968-E4DC-CE09-4C1E-29EC57B6585E}"/>
              </a:ext>
            </a:extLst>
          </p:cNvPr>
          <p:cNvSpPr>
            <a:spLocks noGrp="1"/>
          </p:cNvSpPr>
          <p:nvPr>
            <p:ph type="ctrTitle"/>
          </p:nvPr>
        </p:nvSpPr>
        <p:spPr>
          <a:xfrm>
            <a:off x="799414" y="298102"/>
            <a:ext cx="7518676" cy="1518315"/>
          </a:xfrm>
        </p:spPr>
        <p:txBody>
          <a:bodyPr>
            <a:normAutofit/>
          </a:bodyPr>
          <a:lstStyle/>
          <a:p>
            <a:r>
              <a:rPr lang="el" altLang="en-US"/>
              <a:t>Διαφορετικές έννοιες δυνατοτήτων </a:t>
            </a:r>
          </a:p>
        </p:txBody>
      </p:sp>
      <p:sp>
        <p:nvSpPr>
          <p:cNvPr id="3" name="Text Placeholder 2">
            <a:extLst>
              <a:ext uri="{FF2B5EF4-FFF2-40B4-BE49-F238E27FC236}">
                <a16:creationId xmlns:a16="http://schemas.microsoft.com/office/drawing/2014/main" id="{80C20E6B-AC7F-CF66-B745-DDAF8BC9E12A}"/>
              </a:ext>
            </a:extLst>
          </p:cNvPr>
          <p:cNvSpPr>
            <a:spLocks noGrp="1"/>
          </p:cNvSpPr>
          <p:nvPr>
            <p:ph type="body" sz="quarter" idx="12"/>
          </p:nvPr>
        </p:nvSpPr>
        <p:spPr>
          <a:xfrm>
            <a:off x="799414" y="2247855"/>
            <a:ext cx="10900973" cy="3454855"/>
          </a:xfrm>
        </p:spPr>
        <p:txBody>
          <a:bodyPr>
            <a:noAutofit/>
          </a:bodyPr>
          <a:lstStyle/>
          <a:p>
            <a:r>
              <a:rPr lang="el" altLang="en-US" sz="1800" dirty="0"/>
              <a:t>Δυνατότητες ως αναπαράσταση γραμμών πινάκων της Access</a:t>
            </a:r>
          </a:p>
          <a:p>
            <a:r>
              <a:rPr lang="el" altLang="en-US" sz="1800" dirty="0"/>
              <a:t>Δυνατότητες που χρησιμοποιούνται στο POSIX/Linux ως ένας τρόπος διαίρεσης της ισχύος root σε πολλαπλά κομμάτια που μπορούν να δοθούν ξεχωριστά</a:t>
            </a:r>
          </a:p>
          <a:p>
            <a:r>
              <a:rPr lang="el" altLang="en-US" sz="1800" dirty="0"/>
              <a:t>Δυνατότητες ως τρόπος εφαρμογής ολόκληρου του συστήματος ελέγχου πρόσβασης</a:t>
            </a:r>
          </a:p>
          <a:p>
            <a:pPr lvl="1"/>
            <a:r>
              <a:rPr lang="el" altLang="en-US" sz="1800" dirty="0"/>
              <a:t>Τα υποκείμενα έχουν δυνατότητες, οι οποίες μπορούν να μεταδοθούν</a:t>
            </a:r>
          </a:p>
          <a:p>
            <a:pPr lvl="1"/>
            <a:r>
              <a:rPr lang="el" altLang="en-US" sz="1800" dirty="0"/>
              <a:t>Κατά την πρόσβαση σε πόρους, τα υποκείμενα επιλέγουν δυνατότητες πρόσβασης</a:t>
            </a:r>
          </a:p>
          <a:p>
            <a:pPr lvl="2"/>
            <a:r>
              <a:rPr lang="el" altLang="en-US" sz="1800" dirty="0"/>
              <a:t>Ένα παράδειγμα είναι οι περιγραφές ανοιχτών αρχείων</a:t>
            </a:r>
          </a:p>
          <a:p>
            <a:pPr lvl="1"/>
            <a:r>
              <a:rPr lang="el" altLang="en-US" sz="1800" dirty="0"/>
              <a:t>Θα εξετάσουμε αυτή την τελευταία έννοια σε μεγαλύτερο βάθος</a:t>
            </a:r>
          </a:p>
          <a:p>
            <a:endParaRPr lang="en-US" altLang="en-US" sz="1800" dirty="0"/>
          </a:p>
          <a:p>
            <a:endParaRPr lang="en-US" sz="1800" dirty="0"/>
          </a:p>
        </p:txBody>
      </p:sp>
      <p:pic>
        <p:nvPicPr>
          <p:cNvPr id="6" name="Picture 5">
            <a:extLst>
              <a:ext uri="{FF2B5EF4-FFF2-40B4-BE49-F238E27FC236}">
                <a16:creationId xmlns:a16="http://schemas.microsoft.com/office/drawing/2014/main" id="{4E45D129-1B91-CB5D-E6E8-028D594927A9}"/>
              </a:ext>
            </a:extLst>
          </p:cNvPr>
          <p:cNvPicPr>
            <a:picLocks noChangeAspect="1"/>
          </p:cNvPicPr>
          <p:nvPr/>
        </p:nvPicPr>
        <p:blipFill>
          <a:blip r:embed="rId2"/>
          <a:stretch>
            <a:fillRect/>
          </a:stretch>
        </p:blipFill>
        <p:spPr>
          <a:xfrm>
            <a:off x="8879445" y="5702710"/>
            <a:ext cx="1530000" cy="612000"/>
          </a:xfrm>
          <a:prstGeom prst="rect">
            <a:avLst/>
          </a:prstGeom>
        </p:spPr>
      </p:pic>
      <p:sp>
        <p:nvSpPr>
          <p:cNvPr id="2" name="Slide Number Placeholder 1">
            <a:extLst>
              <a:ext uri="{FF2B5EF4-FFF2-40B4-BE49-F238E27FC236}">
                <a16:creationId xmlns:a16="http://schemas.microsoft.com/office/drawing/2014/main" id="{F0DBE9D7-3704-91BF-0975-03D7317EACC8}"/>
              </a:ext>
            </a:extLst>
          </p:cNvPr>
          <p:cNvSpPr>
            <a:spLocks noGrp="1"/>
          </p:cNvSpPr>
          <p:nvPr>
            <p:ph type="sldNum" sz="quarter" idx="14"/>
          </p:nvPr>
        </p:nvSpPr>
        <p:spPr/>
        <p:txBody>
          <a:bodyPr/>
          <a:lstStyle/>
          <a:p>
            <a:fld id="{3A98EE3D-8CD1-4C3F-BD1C-C98C9596463C}" type="slidenum">
              <a:rPr lang="en-US" smtClean="0"/>
              <a:pPr/>
              <a:t>13</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DAE48F0B-8BE5-DD43-BE6C-13B7EFDC07ED}"/>
              </a:ext>
            </a:extLst>
          </p:cNvPr>
          <p:cNvSpPr>
            <a:spLocks noGrp="1"/>
          </p:cNvSpPr>
          <p:nvPr>
            <p:ph type="ctrTitle"/>
          </p:nvPr>
        </p:nvSpPr>
        <p:spPr>
          <a:xfrm>
            <a:off x="960146" y="401021"/>
            <a:ext cx="6777841" cy="1518315"/>
          </a:xfrm>
        </p:spPr>
        <p:txBody>
          <a:bodyPr>
            <a:normAutofit fontScale="90000"/>
          </a:bodyPr>
          <a:lstStyle/>
          <a:p>
            <a:r>
              <a:rPr lang="el" altLang="en-US" dirty="0"/>
              <a:t>Περισσότερα για τον έλεγχο πρόσβασης βάσει δυνατοτήτων</a:t>
            </a:r>
          </a:p>
        </p:txBody>
      </p:sp>
      <p:sp>
        <p:nvSpPr>
          <p:cNvPr id="3" name="Text Placeholder 2">
            <a:extLst>
              <a:ext uri="{FF2B5EF4-FFF2-40B4-BE49-F238E27FC236}">
                <a16:creationId xmlns:a16="http://schemas.microsoft.com/office/drawing/2014/main" id="{5FFC1F57-6D98-50C4-A2A1-609B5E2F29BA}"/>
              </a:ext>
            </a:extLst>
          </p:cNvPr>
          <p:cNvSpPr>
            <a:spLocks noGrp="1"/>
          </p:cNvSpPr>
          <p:nvPr>
            <p:ph type="body" sz="quarter" idx="12"/>
          </p:nvPr>
        </p:nvSpPr>
        <p:spPr>
          <a:xfrm>
            <a:off x="639094" y="2013649"/>
            <a:ext cx="10284543" cy="3675218"/>
          </a:xfrm>
        </p:spPr>
        <p:txBody>
          <a:bodyPr>
            <a:noAutofit/>
          </a:bodyPr>
          <a:lstStyle/>
          <a:p>
            <a:pPr marL="342900" lvl="1" indent="-342900">
              <a:buClr>
                <a:schemeClr val="accent1"/>
              </a:buClr>
              <a:buSzPct val="100000"/>
              <a:defRPr/>
            </a:pPr>
            <a:r>
              <a:rPr lang="el" altLang="en-US" sz="1800" dirty="0"/>
              <a:t>Προσομοίωση από: ένα σύστημα UNIX όπου μόνο ο κάτοχος ενός αρχείου μπορεί να ανοίξει το αρχείο και η κοινή χρήση αρχείων γίνεται περνώντας ανοιχτές περιγραφές αρχείων γύρω</a:t>
            </a:r>
          </a:p>
          <a:p>
            <a:pPr>
              <a:defRPr/>
            </a:pPr>
            <a:r>
              <a:rPr lang="el" altLang="en-US" sz="1800" dirty="0"/>
              <a:t>Τα υποκείμενα έχουν δυνατότητες, οι οποίες</a:t>
            </a:r>
          </a:p>
          <a:p>
            <a:pPr lvl="1">
              <a:defRPr/>
            </a:pPr>
            <a:r>
              <a:rPr lang="el" altLang="en-US" sz="1800" dirty="0"/>
              <a:t>Τους δίνουν πρόσβαση σε πόρους</a:t>
            </a:r>
          </a:p>
          <a:p>
            <a:pPr lvl="2">
              <a:defRPr/>
            </a:pPr>
            <a:r>
              <a:rPr lang="el" altLang="en-US" sz="1800" dirty="0"/>
              <a:t>Π.χ., όπως τα κλειδιά</a:t>
            </a:r>
          </a:p>
          <a:p>
            <a:pPr lvl="1">
              <a:defRPr/>
            </a:pPr>
            <a:r>
              <a:rPr lang="el" altLang="en-US" sz="1800" dirty="0"/>
              <a:t>Είναι μεταβιβάσιμα και απαραχάρακτα διακριτικά εξουσίας</a:t>
            </a:r>
          </a:p>
          <a:p>
            <a:pPr lvl="2">
              <a:defRPr/>
            </a:pPr>
            <a:r>
              <a:rPr lang="el" altLang="en-US" sz="1800" dirty="0"/>
              <a:t>Μπορούν να περάσουν από τη μία διαδικασία στην άλλη</a:t>
            </a:r>
          </a:p>
          <a:p>
            <a:pPr lvl="3">
              <a:defRPr/>
            </a:pPr>
            <a:r>
              <a:rPr lang="el" altLang="en-US" sz="1800" dirty="0"/>
              <a:t>Παρόμοια με τις περιγραφές ανοιχτών αρχείων</a:t>
            </a:r>
          </a:p>
          <a:p>
            <a:pPr>
              <a:defRPr/>
            </a:pPr>
            <a:r>
              <a:rPr lang="el" altLang="en-US" sz="1800" dirty="0"/>
              <a:t>Γιατί οι δυνατότητες μπορούν να λύσουν τα μπερδεμένα προβλήματα αναπληρωτών;</a:t>
            </a:r>
          </a:p>
          <a:p>
            <a:pPr lvl="1">
              <a:defRPr/>
            </a:pPr>
            <a:r>
              <a:rPr lang="el" altLang="en-US" sz="1800" dirty="0"/>
              <a:t>Κατά την πρόσβαση σε έναν πόρο, πρέπει να επιλέξετε μια δυνατότητα, η οποία επιλέγει επίσης μια κύρια</a:t>
            </a:r>
          </a:p>
          <a:p>
            <a:pPr>
              <a:defRPr/>
            </a:pPr>
            <a:endParaRPr lang="en-US" altLang="en-US" sz="1800" dirty="0"/>
          </a:p>
          <a:p>
            <a:endParaRPr lang="en-US" sz="1800" dirty="0"/>
          </a:p>
        </p:txBody>
      </p:sp>
      <p:pic>
        <p:nvPicPr>
          <p:cNvPr id="7" name="Picture 6">
            <a:extLst>
              <a:ext uri="{FF2B5EF4-FFF2-40B4-BE49-F238E27FC236}">
                <a16:creationId xmlns:a16="http://schemas.microsoft.com/office/drawing/2014/main" id="{AC8A8FB8-AD48-C134-C158-A37C1A5A8613}"/>
              </a:ext>
            </a:extLst>
          </p:cNvPr>
          <p:cNvPicPr>
            <a:picLocks noChangeAspect="1"/>
          </p:cNvPicPr>
          <p:nvPr/>
        </p:nvPicPr>
        <p:blipFill>
          <a:blip r:embed="rId3"/>
          <a:stretch>
            <a:fillRect/>
          </a:stretch>
        </p:blipFill>
        <p:spPr>
          <a:xfrm>
            <a:off x="8830284" y="5932628"/>
            <a:ext cx="1530000" cy="612000"/>
          </a:xfrm>
          <a:prstGeom prst="rect">
            <a:avLst/>
          </a:prstGeom>
        </p:spPr>
      </p:pic>
      <p:sp>
        <p:nvSpPr>
          <p:cNvPr id="2" name="Slide Number Placeholder 1">
            <a:extLst>
              <a:ext uri="{FF2B5EF4-FFF2-40B4-BE49-F238E27FC236}">
                <a16:creationId xmlns:a16="http://schemas.microsoft.com/office/drawing/2014/main" id="{7E488898-A6C4-B6E0-8383-B1ABBAF4AAA8}"/>
              </a:ext>
            </a:extLst>
          </p:cNvPr>
          <p:cNvSpPr>
            <a:spLocks noGrp="1"/>
          </p:cNvSpPr>
          <p:nvPr>
            <p:ph type="sldNum" sz="quarter" idx="14"/>
          </p:nvPr>
        </p:nvSpPr>
        <p:spPr/>
        <p:txBody>
          <a:bodyPr/>
          <a:lstStyle/>
          <a:p>
            <a:fld id="{3A98EE3D-8CD1-4C3F-BD1C-C98C9596463C}" type="slidenum">
              <a:rPr lang="en-US" smtClean="0"/>
              <a:pPr/>
              <a:t>14</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7" name="Rectangle 2">
            <a:extLst>
              <a:ext uri="{FF2B5EF4-FFF2-40B4-BE49-F238E27FC236}">
                <a16:creationId xmlns:a16="http://schemas.microsoft.com/office/drawing/2014/main" id="{0F390C67-76B8-2129-DC49-7A79E005F4F3}"/>
              </a:ext>
            </a:extLst>
          </p:cNvPr>
          <p:cNvSpPr>
            <a:spLocks noGrp="1" noChangeArrowheads="1"/>
          </p:cNvSpPr>
          <p:nvPr>
            <p:ph type="ctrTitle"/>
          </p:nvPr>
        </p:nvSpPr>
        <p:spPr>
          <a:xfrm>
            <a:off x="799414" y="298102"/>
            <a:ext cx="8433076" cy="1518315"/>
          </a:xfrm>
        </p:spPr>
        <p:txBody>
          <a:bodyPr>
            <a:normAutofit fontScale="90000"/>
          </a:bodyPr>
          <a:lstStyle/>
          <a:p>
            <a:r>
              <a:rPr lang="el" altLang="en-US" sz="4000"/>
              <a:t>Πώς η προσέγγιση δυνατοτήτων λύνει το μπερδεμένο πρόβλημα του αναπληρωτή</a:t>
            </a:r>
          </a:p>
        </p:txBody>
      </p:sp>
      <p:sp>
        <p:nvSpPr>
          <p:cNvPr id="4" name="Text Placeholder 3">
            <a:extLst>
              <a:ext uri="{FF2B5EF4-FFF2-40B4-BE49-F238E27FC236}">
                <a16:creationId xmlns:a16="http://schemas.microsoft.com/office/drawing/2014/main" id="{504C0C89-AB38-483B-1D84-8D74D1F7D9CF}"/>
              </a:ext>
            </a:extLst>
          </p:cNvPr>
          <p:cNvSpPr>
            <a:spLocks noGrp="1"/>
          </p:cNvSpPr>
          <p:nvPr>
            <p:ph type="body" sz="quarter" idx="12"/>
          </p:nvPr>
        </p:nvSpPr>
        <p:spPr>
          <a:xfrm>
            <a:off x="979261" y="4496071"/>
            <a:ext cx="6342497" cy="1234011"/>
          </a:xfrm>
        </p:spPr>
        <p:txBody>
          <a:bodyPr>
            <a:normAutofit fontScale="92500" lnSpcReduction="20000"/>
          </a:bodyPr>
          <a:lstStyle/>
          <a:p>
            <a:r>
              <a:rPr lang="el" dirty="0"/>
              <a:t>Ο </a:t>
            </a:r>
            <a:r>
              <a:rPr lang="el-GR" dirty="0"/>
              <a:t>προκλητής </a:t>
            </a:r>
            <a:r>
              <a:rPr lang="el" dirty="0"/>
              <a:t>πρέπει να περάσει σε μια δυνατότητα για $OUTPUT, η οποία αποθηκεύεται στην υποδοχή 3.</a:t>
            </a:r>
          </a:p>
          <a:p>
            <a:r>
              <a:rPr lang="el" dirty="0"/>
              <a:t>Η εγγραφή στην έξοδο χρησιμοποιεί τη δυνατότητα στην υποδοχή 3.</a:t>
            </a:r>
          </a:p>
          <a:p>
            <a:r>
              <a:rPr lang="el" dirty="0"/>
              <a:t>Ο </a:t>
            </a:r>
            <a:r>
              <a:rPr lang="el-GR" dirty="0"/>
              <a:t>προκλητής </a:t>
            </a:r>
            <a:r>
              <a:rPr lang="el" dirty="0"/>
              <a:t>δεν μπορεί να μεταβιβάσει μια δυνατότητα που δεν έχει.</a:t>
            </a:r>
          </a:p>
          <a:p>
            <a:endParaRPr lang="en-US" dirty="0"/>
          </a:p>
        </p:txBody>
      </p:sp>
      <p:sp>
        <p:nvSpPr>
          <p:cNvPr id="28678" name="TextBox 6">
            <a:extLst>
              <a:ext uri="{FF2B5EF4-FFF2-40B4-BE49-F238E27FC236}">
                <a16:creationId xmlns:a16="http://schemas.microsoft.com/office/drawing/2014/main" id="{06957D61-C94A-0B25-1B87-46EBFE760FFD}"/>
              </a:ext>
            </a:extLst>
          </p:cNvPr>
          <p:cNvSpPr txBox="1">
            <a:spLocks noChangeArrowheads="1"/>
          </p:cNvSpPr>
          <p:nvPr/>
        </p:nvSpPr>
        <p:spPr bwMode="auto">
          <a:xfrm>
            <a:off x="1268730" y="2140571"/>
            <a:ext cx="5840731" cy="738664"/>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l" altLang="en-US" sz="1400">
                <a:solidFill>
                  <a:schemeClr val="bg1"/>
                </a:solidFill>
                <a:latin typeface="+mn-lt"/>
              </a:rPr>
              <a:t>SYSX/FORT $OUTPUT</a:t>
            </a:r>
          </a:p>
          <a:p>
            <a:pPr eaLnBrk="1" hangingPunct="1">
              <a:spcBef>
                <a:spcPct val="0"/>
              </a:spcBef>
              <a:buClrTx/>
              <a:buSzTx/>
              <a:buFontTx/>
              <a:buNone/>
            </a:pPr>
            <a:endParaRPr lang="en-US" altLang="en-US" sz="1400">
              <a:solidFill>
                <a:schemeClr val="bg1"/>
              </a:solidFill>
              <a:latin typeface="+mn-lt"/>
            </a:endParaRPr>
          </a:p>
          <a:p>
            <a:pPr eaLnBrk="1" hangingPunct="1">
              <a:spcBef>
                <a:spcPct val="0"/>
              </a:spcBef>
              <a:buClrTx/>
              <a:buSzTx/>
              <a:buFontTx/>
              <a:buNone/>
            </a:pPr>
            <a:endParaRPr lang="en-US" altLang="en-US" sz="1400">
              <a:solidFill>
                <a:schemeClr val="bg1"/>
              </a:solidFill>
              <a:latin typeface="+mn-lt"/>
            </a:endParaRPr>
          </a:p>
        </p:txBody>
      </p:sp>
      <p:graphicFrame>
        <p:nvGraphicFramePr>
          <p:cNvPr id="8" name="Table 7">
            <a:extLst>
              <a:ext uri="{FF2B5EF4-FFF2-40B4-BE49-F238E27FC236}">
                <a16:creationId xmlns:a16="http://schemas.microsoft.com/office/drawing/2014/main" id="{348A789F-CEEC-E499-EF62-D68DBB982837}"/>
              </a:ext>
            </a:extLst>
          </p:cNvPr>
          <p:cNvGraphicFramePr>
            <a:graphicFrameLocks noGrp="1"/>
          </p:cNvGraphicFramePr>
          <p:nvPr>
            <p:extLst>
              <p:ext uri="{D42A27DB-BD31-4B8C-83A1-F6EECF244321}">
                <p14:modId xmlns:p14="http://schemas.microsoft.com/office/powerpoint/2010/main" val="2580557056"/>
              </p:ext>
            </p:extLst>
          </p:nvPr>
        </p:nvGraphicFramePr>
        <p:xfrm>
          <a:off x="1497330" y="2750172"/>
          <a:ext cx="5433240" cy="365760"/>
        </p:xfrm>
        <a:graphic>
          <a:graphicData uri="http://schemas.openxmlformats.org/drawingml/2006/table">
            <a:tbl>
              <a:tblPr/>
              <a:tblGrid>
                <a:gridCol w="905540">
                  <a:extLst>
                    <a:ext uri="{9D8B030D-6E8A-4147-A177-3AD203B41FA5}">
                      <a16:colId xmlns:a16="http://schemas.microsoft.com/office/drawing/2014/main" val="20000"/>
                    </a:ext>
                  </a:extLst>
                </a:gridCol>
                <a:gridCol w="905540">
                  <a:extLst>
                    <a:ext uri="{9D8B030D-6E8A-4147-A177-3AD203B41FA5}">
                      <a16:colId xmlns:a16="http://schemas.microsoft.com/office/drawing/2014/main" val="20001"/>
                    </a:ext>
                  </a:extLst>
                </a:gridCol>
                <a:gridCol w="905540">
                  <a:extLst>
                    <a:ext uri="{9D8B030D-6E8A-4147-A177-3AD203B41FA5}">
                      <a16:colId xmlns:a16="http://schemas.microsoft.com/office/drawing/2014/main" val="20002"/>
                    </a:ext>
                  </a:extLst>
                </a:gridCol>
                <a:gridCol w="905540">
                  <a:extLst>
                    <a:ext uri="{9D8B030D-6E8A-4147-A177-3AD203B41FA5}">
                      <a16:colId xmlns:a16="http://schemas.microsoft.com/office/drawing/2014/main" val="20003"/>
                    </a:ext>
                  </a:extLst>
                </a:gridCol>
                <a:gridCol w="905540">
                  <a:extLst>
                    <a:ext uri="{9D8B030D-6E8A-4147-A177-3AD203B41FA5}">
                      <a16:colId xmlns:a16="http://schemas.microsoft.com/office/drawing/2014/main" val="20004"/>
                    </a:ext>
                  </a:extLst>
                </a:gridCol>
                <a:gridCol w="905540">
                  <a:extLst>
                    <a:ext uri="{9D8B030D-6E8A-4147-A177-3AD203B41FA5}">
                      <a16:colId xmlns:a16="http://schemas.microsoft.com/office/drawing/2014/main" val="20005"/>
                    </a:ext>
                  </a:extLst>
                </a:gridCol>
              </a:tblGrid>
              <a:tr h="33147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 sz="1800" b="0" i="0" u="none" strike="noStrike" cap="none" normalizeH="0" baseline="0">
                          <a:ln>
                            <a:noFill/>
                          </a:ln>
                          <a:solidFill>
                            <a:srgbClr val="000000"/>
                          </a:solidFill>
                          <a:effectLst/>
                          <a:latin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 sz="1800" b="0" i="0" u="none" strike="noStrike" cap="none" normalizeH="0" baseline="0">
                          <a:ln>
                            <a:noFill/>
                          </a:ln>
                          <a:solidFill>
                            <a:srgbClr val="000000"/>
                          </a:solidFill>
                          <a:effectLst/>
                          <a:latin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 sz="1800" b="0" i="0" u="none" strike="noStrike" cap="none" normalizeH="0" baseline="0">
                          <a:ln>
                            <a:noFill/>
                          </a:ln>
                          <a:solidFill>
                            <a:srgbClr val="000000"/>
                          </a:solidFill>
                          <a:effectLst/>
                          <a:latin typeface="Arial"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solidFill>
                  </a:tcPr>
                </a:tc>
                <a:extLst>
                  <a:ext uri="{0D108BD9-81ED-4DB2-BD59-A6C34878D82A}">
                    <a16:rowId xmlns:a16="http://schemas.microsoft.com/office/drawing/2014/main" val="10000"/>
                  </a:ext>
                </a:extLst>
              </a:tr>
            </a:tbl>
          </a:graphicData>
        </a:graphic>
      </p:graphicFrame>
      <p:sp>
        <p:nvSpPr>
          <p:cNvPr id="28695" name="Down Arrow 8">
            <a:extLst>
              <a:ext uri="{FF2B5EF4-FFF2-40B4-BE49-F238E27FC236}">
                <a16:creationId xmlns:a16="http://schemas.microsoft.com/office/drawing/2014/main" id="{437BA354-E437-7F0B-8AF0-449D45468507}"/>
              </a:ext>
            </a:extLst>
          </p:cNvPr>
          <p:cNvSpPr>
            <a:spLocks noChangeArrowheads="1"/>
          </p:cNvSpPr>
          <p:nvPr/>
        </p:nvSpPr>
        <p:spPr bwMode="auto">
          <a:xfrm>
            <a:off x="1802131" y="2978771"/>
            <a:ext cx="271662" cy="961060"/>
          </a:xfrm>
          <a:prstGeom prst="downArrow">
            <a:avLst>
              <a:gd name="adj1" fmla="val 50000"/>
              <a:gd name="adj2" fmla="val 50000"/>
            </a:avLst>
          </a:prstGeom>
          <a:solidFill>
            <a:schemeClr val="accent1"/>
          </a:solidFill>
          <a:ln w="9525" algn="ctr">
            <a:solidFill>
              <a:schemeClr val="tx1"/>
            </a:solidFill>
            <a:round/>
            <a:headEnd/>
            <a:tailEnd/>
          </a:ln>
        </p:spPr>
        <p:txBody>
          <a:bodyPr wrap="none"/>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solidFill>
                <a:schemeClr val="bg1"/>
              </a:solidFill>
              <a:latin typeface="+mn-lt"/>
            </a:endParaRPr>
          </a:p>
        </p:txBody>
      </p:sp>
      <p:sp>
        <p:nvSpPr>
          <p:cNvPr id="28696" name="Rectangle 9">
            <a:extLst>
              <a:ext uri="{FF2B5EF4-FFF2-40B4-BE49-F238E27FC236}">
                <a16:creationId xmlns:a16="http://schemas.microsoft.com/office/drawing/2014/main" id="{018DD49F-1E37-6B28-47B6-9DFE87A9E0F0}"/>
              </a:ext>
            </a:extLst>
          </p:cNvPr>
          <p:cNvSpPr>
            <a:spLocks noChangeArrowheads="1"/>
          </p:cNvSpPr>
          <p:nvPr/>
        </p:nvSpPr>
        <p:spPr bwMode="auto">
          <a:xfrm>
            <a:off x="1197716" y="4042595"/>
            <a:ext cx="169788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l" altLang="en-US" sz="1400">
                <a:solidFill>
                  <a:schemeClr val="bg1"/>
                </a:solidFill>
                <a:latin typeface="+mn-lt"/>
              </a:rPr>
              <a:t>SYSX/STAT</a:t>
            </a:r>
          </a:p>
        </p:txBody>
      </p:sp>
      <p:sp>
        <p:nvSpPr>
          <p:cNvPr id="28697" name="Down Arrow 10">
            <a:extLst>
              <a:ext uri="{FF2B5EF4-FFF2-40B4-BE49-F238E27FC236}">
                <a16:creationId xmlns:a16="http://schemas.microsoft.com/office/drawing/2014/main" id="{546ED7F6-1105-C8D6-C03C-670724A852AF}"/>
              </a:ext>
            </a:extLst>
          </p:cNvPr>
          <p:cNvSpPr>
            <a:spLocks noChangeArrowheads="1"/>
          </p:cNvSpPr>
          <p:nvPr/>
        </p:nvSpPr>
        <p:spPr bwMode="auto">
          <a:xfrm>
            <a:off x="2945131" y="2978771"/>
            <a:ext cx="271662" cy="961060"/>
          </a:xfrm>
          <a:prstGeom prst="downArrow">
            <a:avLst>
              <a:gd name="adj1" fmla="val 50000"/>
              <a:gd name="adj2" fmla="val 50000"/>
            </a:avLst>
          </a:prstGeom>
          <a:solidFill>
            <a:schemeClr val="accent1"/>
          </a:solidFill>
          <a:ln w="9525" algn="ctr">
            <a:solidFill>
              <a:schemeClr val="tx1"/>
            </a:solidFill>
            <a:round/>
            <a:headEnd/>
            <a:tailEnd/>
          </a:ln>
        </p:spPr>
        <p:txBody>
          <a:bodyPr wrap="none"/>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solidFill>
                <a:schemeClr val="bg1"/>
              </a:solidFill>
              <a:latin typeface="+mn-lt"/>
            </a:endParaRPr>
          </a:p>
        </p:txBody>
      </p:sp>
      <p:sp>
        <p:nvSpPr>
          <p:cNvPr id="28698" name="Down Arrow 11">
            <a:extLst>
              <a:ext uri="{FF2B5EF4-FFF2-40B4-BE49-F238E27FC236}">
                <a16:creationId xmlns:a16="http://schemas.microsoft.com/office/drawing/2014/main" id="{941CDD98-691E-6E5B-2532-4B20AC61689D}"/>
              </a:ext>
            </a:extLst>
          </p:cNvPr>
          <p:cNvSpPr>
            <a:spLocks noChangeArrowheads="1"/>
          </p:cNvSpPr>
          <p:nvPr/>
        </p:nvSpPr>
        <p:spPr bwMode="auto">
          <a:xfrm>
            <a:off x="4164331" y="2978771"/>
            <a:ext cx="271662" cy="961060"/>
          </a:xfrm>
          <a:prstGeom prst="downArrow">
            <a:avLst>
              <a:gd name="adj1" fmla="val 50000"/>
              <a:gd name="adj2" fmla="val 50000"/>
            </a:avLst>
          </a:prstGeom>
          <a:solidFill>
            <a:schemeClr val="accent1"/>
          </a:solidFill>
          <a:ln w="9525" algn="ctr">
            <a:solidFill>
              <a:schemeClr val="tx1"/>
            </a:solidFill>
            <a:round/>
            <a:headEnd/>
            <a:tailEnd/>
          </a:ln>
        </p:spPr>
        <p:txBody>
          <a:bodyPr wrap="none"/>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solidFill>
                <a:schemeClr val="bg1"/>
              </a:solidFill>
              <a:latin typeface="+mn-lt"/>
            </a:endParaRPr>
          </a:p>
        </p:txBody>
      </p:sp>
      <p:sp>
        <p:nvSpPr>
          <p:cNvPr id="28699" name="Rectangle 12">
            <a:extLst>
              <a:ext uri="{FF2B5EF4-FFF2-40B4-BE49-F238E27FC236}">
                <a16:creationId xmlns:a16="http://schemas.microsoft.com/office/drawing/2014/main" id="{8C8198BB-B268-D1E4-4250-BC900E27877E}"/>
              </a:ext>
            </a:extLst>
          </p:cNvPr>
          <p:cNvSpPr>
            <a:spLocks noChangeArrowheads="1"/>
          </p:cNvSpPr>
          <p:nvPr/>
        </p:nvSpPr>
        <p:spPr bwMode="auto">
          <a:xfrm>
            <a:off x="2602275" y="3966395"/>
            <a:ext cx="169788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l" altLang="en-US" sz="1400">
                <a:solidFill>
                  <a:schemeClr val="bg1"/>
                </a:solidFill>
                <a:latin typeface="+mn-lt"/>
              </a:rPr>
              <a:t>SYSX/ΝΟΜΟΣΧΈΔΙΟ</a:t>
            </a:r>
          </a:p>
        </p:txBody>
      </p:sp>
      <p:sp>
        <p:nvSpPr>
          <p:cNvPr id="28700" name="TextBox 13">
            <a:extLst>
              <a:ext uri="{FF2B5EF4-FFF2-40B4-BE49-F238E27FC236}">
                <a16:creationId xmlns:a16="http://schemas.microsoft.com/office/drawing/2014/main" id="{DB35DD39-E948-AC92-1834-57FEB9BD0C6C}"/>
              </a:ext>
            </a:extLst>
          </p:cNvPr>
          <p:cNvSpPr txBox="1">
            <a:spLocks noChangeArrowheads="1"/>
          </p:cNvSpPr>
          <p:nvPr/>
        </p:nvSpPr>
        <p:spPr bwMode="auto">
          <a:xfrm>
            <a:off x="3928355" y="3993604"/>
            <a:ext cx="162997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l" altLang="en-US" sz="1400">
                <a:solidFill>
                  <a:schemeClr val="bg1"/>
                </a:solidFill>
                <a:latin typeface="+mn-lt"/>
              </a:rPr>
              <a:t>$OUTPUT</a:t>
            </a:r>
          </a:p>
        </p:txBody>
      </p:sp>
      <p:pic>
        <p:nvPicPr>
          <p:cNvPr id="7" name="Picture 6">
            <a:extLst>
              <a:ext uri="{FF2B5EF4-FFF2-40B4-BE49-F238E27FC236}">
                <a16:creationId xmlns:a16="http://schemas.microsoft.com/office/drawing/2014/main" id="{3807D7E3-96AE-E2EF-45FE-B0690CACD053}"/>
              </a:ext>
            </a:extLst>
          </p:cNvPr>
          <p:cNvPicPr>
            <a:picLocks noChangeAspect="1"/>
          </p:cNvPicPr>
          <p:nvPr/>
        </p:nvPicPr>
        <p:blipFill>
          <a:blip r:embed="rId3"/>
          <a:stretch>
            <a:fillRect/>
          </a:stretch>
        </p:blipFill>
        <p:spPr>
          <a:xfrm>
            <a:off x="9085922" y="5853970"/>
            <a:ext cx="1530000" cy="612000"/>
          </a:xfrm>
          <a:prstGeom prst="rect">
            <a:avLst/>
          </a:prstGeom>
        </p:spPr>
      </p:pic>
      <p:sp>
        <p:nvSpPr>
          <p:cNvPr id="2" name="Slide Number Placeholder 1">
            <a:extLst>
              <a:ext uri="{FF2B5EF4-FFF2-40B4-BE49-F238E27FC236}">
                <a16:creationId xmlns:a16="http://schemas.microsoft.com/office/drawing/2014/main" id="{28F4A5B5-CD56-B02A-9154-877A497DA602}"/>
              </a:ext>
            </a:extLst>
          </p:cNvPr>
          <p:cNvSpPr>
            <a:spLocks noGrp="1"/>
          </p:cNvSpPr>
          <p:nvPr>
            <p:ph type="sldNum" sz="quarter" idx="14"/>
          </p:nvPr>
        </p:nvSpPr>
        <p:spPr/>
        <p:txBody>
          <a:bodyPr/>
          <a:lstStyle/>
          <a:p>
            <a:fld id="{3A98EE3D-8CD1-4C3F-BD1C-C98C9596463C}" type="slidenum">
              <a:rPr lang="en-US" smtClean="0"/>
              <a:pPr/>
              <a:t>15</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BF4FD979-66EC-6065-CDC0-BA0431D6226D}"/>
              </a:ext>
            </a:extLst>
          </p:cNvPr>
          <p:cNvSpPr>
            <a:spLocks noGrp="1"/>
          </p:cNvSpPr>
          <p:nvPr>
            <p:ph type="ctrTitle"/>
          </p:nvPr>
        </p:nvSpPr>
        <p:spPr/>
        <p:txBody>
          <a:bodyPr/>
          <a:lstStyle/>
          <a:p>
            <a:r>
              <a:rPr lang="el" altLang="en-US" sz="3600" dirty="0"/>
              <a:t>Δυνατότητα</a:t>
            </a:r>
            <a:r>
              <a:rPr lang="el" altLang="en-US" dirty="0"/>
              <a:t> έναντι ACL</a:t>
            </a:r>
          </a:p>
        </p:txBody>
      </p:sp>
      <p:sp>
        <p:nvSpPr>
          <p:cNvPr id="29699" name="Content Placeholder 2">
            <a:extLst>
              <a:ext uri="{FF2B5EF4-FFF2-40B4-BE49-F238E27FC236}">
                <a16:creationId xmlns:a16="http://schemas.microsoft.com/office/drawing/2014/main" id="{968210BA-B984-2AC7-9173-5EC6D1FA7D55}"/>
              </a:ext>
            </a:extLst>
          </p:cNvPr>
          <p:cNvSpPr>
            <a:spLocks noGrp="1"/>
          </p:cNvSpPr>
          <p:nvPr>
            <p:ph sz="quarter" idx="17"/>
          </p:nvPr>
        </p:nvSpPr>
        <p:spPr>
          <a:xfrm>
            <a:off x="796321" y="2252075"/>
            <a:ext cx="10156813" cy="3283485"/>
          </a:xfrm>
        </p:spPr>
        <p:txBody>
          <a:bodyPr>
            <a:normAutofit fontScale="70000" lnSpcReduction="20000"/>
          </a:bodyPr>
          <a:lstStyle/>
          <a:p>
            <a:r>
              <a:rPr lang="el" altLang="en-US" sz="2400"/>
              <a:t>Εξετάστε δύο μηχανισμούς ασφαλείας για τραπεζικούς λογαριασμούς. </a:t>
            </a:r>
          </a:p>
          <a:p>
            <a:r>
              <a:rPr lang="el" altLang="en-US" sz="2400"/>
              <a:t>Το ένα βασίζεται στην ταυτότητα.  Κάθε λογαριασμός έχει πολλούς εξουσιοδοτημένους κατόχους.  Πηγαίνετε στην τράπεζα και δείχνετε την ταυτότητά σας και, στη συνέχεια, μπορείτε να αποκτήσετε πρόσβαση σε όλους τους λογαριασμούς που έχετε εξουσιοδοτήσει.</a:t>
            </a:r>
          </a:p>
          <a:p>
            <a:pPr lvl="1"/>
            <a:r>
              <a:rPr lang="el" altLang="en-US" sz="2000"/>
              <a:t>Μόλις εμφανίσετε το αναγνωριστικό, μπορείτε να αποκτήσετε πρόσβαση σε όλους τους λογαριασμούς.</a:t>
            </a:r>
          </a:p>
          <a:p>
            <a:pPr lvl="1"/>
            <a:r>
              <a:rPr lang="el" altLang="en-US" sz="2000"/>
              <a:t>Πρέπει να πείτε στην τράπεζα από ποιον λογαριασμό να πάρει χρήματα.</a:t>
            </a:r>
          </a:p>
          <a:p>
            <a:pPr lvl="1"/>
            <a:endParaRPr lang="en-US" altLang="en-US" sz="2000"/>
          </a:p>
          <a:p>
            <a:r>
              <a:rPr lang="el" altLang="en-US" sz="2400"/>
              <a:t>Το άλλο βασίζεται σε διακριτικά.  Όταν ανοίγετε έναν λογαριασμό, λαμβάνετε ένα διαβατήριο σε αυτόν τον λογαριασμό και ένα PIN, όποιος έχει το διαβατήριο και το PIN μπορεί να έχει πρόσβαση</a:t>
            </a:r>
          </a:p>
          <a:p>
            <a:endParaRPr lang="en-US" altLang="en-US" sz="2400"/>
          </a:p>
        </p:txBody>
      </p:sp>
      <p:pic>
        <p:nvPicPr>
          <p:cNvPr id="17" name="Picture 16">
            <a:extLst>
              <a:ext uri="{FF2B5EF4-FFF2-40B4-BE49-F238E27FC236}">
                <a16:creationId xmlns:a16="http://schemas.microsoft.com/office/drawing/2014/main" id="{AE7E17A7-7E1B-0F89-13B5-7FA4F04B67E1}"/>
              </a:ext>
            </a:extLst>
          </p:cNvPr>
          <p:cNvPicPr>
            <a:picLocks noChangeAspect="1"/>
          </p:cNvPicPr>
          <p:nvPr/>
        </p:nvPicPr>
        <p:blipFill>
          <a:blip r:embed="rId2"/>
          <a:stretch>
            <a:fillRect/>
          </a:stretch>
        </p:blipFill>
        <p:spPr>
          <a:xfrm>
            <a:off x="9122538" y="5943595"/>
            <a:ext cx="1530000" cy="612000"/>
          </a:xfrm>
          <a:prstGeom prst="rect">
            <a:avLst/>
          </a:prstGeom>
        </p:spPr>
      </p:pic>
      <p:sp>
        <p:nvSpPr>
          <p:cNvPr id="2" name="Slide Number Placeholder 1">
            <a:extLst>
              <a:ext uri="{FF2B5EF4-FFF2-40B4-BE49-F238E27FC236}">
                <a16:creationId xmlns:a16="http://schemas.microsoft.com/office/drawing/2014/main" id="{37E5A0F6-7EDE-B812-1105-1FA7F077E9E9}"/>
              </a:ext>
            </a:extLst>
          </p:cNvPr>
          <p:cNvSpPr>
            <a:spLocks noGrp="1"/>
          </p:cNvSpPr>
          <p:nvPr>
            <p:ph type="sldNum" sz="quarter" idx="4"/>
          </p:nvPr>
        </p:nvSpPr>
        <p:spPr/>
        <p:txBody>
          <a:bodyPr/>
          <a:lstStyle/>
          <a:p>
            <a:fld id="{3A98EE3D-8CD1-4C3F-BD1C-C98C9596463C}" type="slidenum">
              <a:rPr lang="en-US" smtClean="0"/>
              <a:pPr/>
              <a:t>16</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Rectangle 2">
            <a:extLst>
              <a:ext uri="{FF2B5EF4-FFF2-40B4-BE49-F238E27FC236}">
                <a16:creationId xmlns:a16="http://schemas.microsoft.com/office/drawing/2014/main" id="{47CE8EB0-1649-4D3C-D118-519DBB38E556}"/>
              </a:ext>
            </a:extLst>
          </p:cNvPr>
          <p:cNvSpPr>
            <a:spLocks noGrp="1" noChangeArrowheads="1"/>
          </p:cNvSpPr>
          <p:nvPr>
            <p:ph type="ctrTitle"/>
          </p:nvPr>
        </p:nvSpPr>
        <p:spPr/>
        <p:txBody>
          <a:bodyPr/>
          <a:lstStyle/>
          <a:p>
            <a:r>
              <a:rPr lang="el" altLang="en-US" sz="4000" dirty="0"/>
              <a:t>Δυνατότητες έναντι ACL: </a:t>
            </a:r>
            <a:r>
              <a:rPr lang="el-GR" altLang="en-US" sz="4000" dirty="0"/>
              <a:t>Περιβαλλοντική Αρχή</a:t>
            </a:r>
            <a:endParaRPr lang="el" altLang="en-US" sz="4000" dirty="0"/>
          </a:p>
        </p:txBody>
      </p:sp>
      <p:sp>
        <p:nvSpPr>
          <p:cNvPr id="30726" name="Rectangle 3">
            <a:extLst>
              <a:ext uri="{FF2B5EF4-FFF2-40B4-BE49-F238E27FC236}">
                <a16:creationId xmlns:a16="http://schemas.microsoft.com/office/drawing/2014/main" id="{F0115EAF-8B45-3ED1-A113-A495B0F75118}"/>
              </a:ext>
            </a:extLst>
          </p:cNvPr>
          <p:cNvSpPr>
            <a:spLocks noGrp="1" noChangeArrowheads="1"/>
          </p:cNvSpPr>
          <p:nvPr>
            <p:ph sz="quarter" idx="17"/>
          </p:nvPr>
        </p:nvSpPr>
        <p:spPr>
          <a:xfrm>
            <a:off x="796322" y="2252076"/>
            <a:ext cx="8151034" cy="3342479"/>
          </a:xfrm>
        </p:spPr>
        <p:txBody>
          <a:bodyPr/>
          <a:lstStyle/>
          <a:p>
            <a:r>
              <a:rPr lang="el-GR" altLang="en-US" sz="1800" dirty="0"/>
              <a:t>Περιβαλλοντική Αρχή </a:t>
            </a:r>
            <a:r>
              <a:rPr lang="el" altLang="en-US" sz="1800" dirty="0"/>
              <a:t>σημαίνει ότι η εξουσία ενός χρήστη ασκείται αυτόματα, χωρίς να χρειάζεται να επιλεγεί.</a:t>
            </a:r>
          </a:p>
          <a:p>
            <a:pPr lvl="1"/>
            <a:r>
              <a:rPr lang="el" altLang="en-US" sz="1800" dirty="0"/>
              <a:t>Προκαλεί το μπερδεμένο πρόβλημα αναπληρωτή</a:t>
            </a:r>
          </a:p>
          <a:p>
            <a:pPr lvl="1"/>
            <a:r>
              <a:rPr lang="el" altLang="en-US" sz="1800" dirty="0"/>
              <a:t>Παραβιάζει την αρχή των ελάχιστων προνομίων</a:t>
            </a:r>
          </a:p>
          <a:p>
            <a:endParaRPr lang="en-US" altLang="en-US" sz="1800" dirty="0"/>
          </a:p>
          <a:p>
            <a:r>
              <a:rPr lang="el" altLang="en-US" sz="1800" dirty="0"/>
              <a:t>Δεν υπάρχει Αρχή Περιβάλλοντος στα συστήματα δυνατοτήτων</a:t>
            </a:r>
          </a:p>
          <a:p>
            <a:pPr lvl="1"/>
            <a:endParaRPr lang="en-US" altLang="en-US" dirty="0"/>
          </a:p>
          <a:p>
            <a:endParaRPr lang="en-US" altLang="en-US" dirty="0"/>
          </a:p>
        </p:txBody>
      </p:sp>
      <p:pic>
        <p:nvPicPr>
          <p:cNvPr id="14" name="Picture 13">
            <a:extLst>
              <a:ext uri="{FF2B5EF4-FFF2-40B4-BE49-F238E27FC236}">
                <a16:creationId xmlns:a16="http://schemas.microsoft.com/office/drawing/2014/main" id="{AC7237D1-3B4F-905B-8CCA-7CA0D6A1F5A6}"/>
              </a:ext>
            </a:extLst>
          </p:cNvPr>
          <p:cNvPicPr>
            <a:picLocks noChangeAspect="1"/>
          </p:cNvPicPr>
          <p:nvPr/>
        </p:nvPicPr>
        <p:blipFill>
          <a:blip r:embed="rId3"/>
          <a:stretch>
            <a:fillRect/>
          </a:stretch>
        </p:blipFill>
        <p:spPr>
          <a:xfrm>
            <a:off x="8827571" y="5861336"/>
            <a:ext cx="1530000" cy="612000"/>
          </a:xfrm>
          <a:prstGeom prst="rect">
            <a:avLst/>
          </a:prstGeom>
        </p:spPr>
      </p:pic>
      <p:sp>
        <p:nvSpPr>
          <p:cNvPr id="2" name="Slide Number Placeholder 1">
            <a:extLst>
              <a:ext uri="{FF2B5EF4-FFF2-40B4-BE49-F238E27FC236}">
                <a16:creationId xmlns:a16="http://schemas.microsoft.com/office/drawing/2014/main" id="{ABEE4BA6-69D8-C6DD-F3F9-EB5D635F2DD4}"/>
              </a:ext>
            </a:extLst>
          </p:cNvPr>
          <p:cNvSpPr>
            <a:spLocks noGrp="1"/>
          </p:cNvSpPr>
          <p:nvPr>
            <p:ph type="sldNum" sz="quarter" idx="4"/>
          </p:nvPr>
        </p:nvSpPr>
        <p:spPr/>
        <p:txBody>
          <a:bodyPr/>
          <a:lstStyle/>
          <a:p>
            <a:fld id="{3A98EE3D-8CD1-4C3F-BD1C-C98C9596463C}" type="slidenum">
              <a:rPr lang="en-US" smtClean="0"/>
              <a:pPr/>
              <a:t>17</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9" name="Rectangle 2">
            <a:extLst>
              <a:ext uri="{FF2B5EF4-FFF2-40B4-BE49-F238E27FC236}">
                <a16:creationId xmlns:a16="http://schemas.microsoft.com/office/drawing/2014/main" id="{872A56F8-337F-FD69-4709-6C4CDC6BF919}"/>
              </a:ext>
            </a:extLst>
          </p:cNvPr>
          <p:cNvSpPr>
            <a:spLocks noGrp="1" noChangeArrowheads="1"/>
          </p:cNvSpPr>
          <p:nvPr>
            <p:ph type="ctrTitle"/>
          </p:nvPr>
        </p:nvSpPr>
        <p:spPr/>
        <p:txBody>
          <a:bodyPr/>
          <a:lstStyle/>
          <a:p>
            <a:r>
              <a:rPr lang="el" altLang="en-US"/>
              <a:t>Δυνατότητα έναντι ACL: Ονομασία</a:t>
            </a:r>
          </a:p>
        </p:txBody>
      </p:sp>
      <p:sp>
        <p:nvSpPr>
          <p:cNvPr id="31750" name="Rectangle 3">
            <a:extLst>
              <a:ext uri="{FF2B5EF4-FFF2-40B4-BE49-F238E27FC236}">
                <a16:creationId xmlns:a16="http://schemas.microsoft.com/office/drawing/2014/main" id="{996C61C4-839C-A55C-BCD5-0C7BFDE93AC4}"/>
              </a:ext>
            </a:extLst>
          </p:cNvPr>
          <p:cNvSpPr>
            <a:spLocks noGrp="1" noChangeArrowheads="1"/>
          </p:cNvSpPr>
          <p:nvPr>
            <p:ph sz="quarter" idx="17"/>
          </p:nvPr>
        </p:nvSpPr>
        <p:spPr>
          <a:xfrm>
            <a:off x="796321" y="2252075"/>
            <a:ext cx="9311239" cy="3824259"/>
          </a:xfrm>
        </p:spPr>
        <p:txBody>
          <a:bodyPr>
            <a:normAutofit/>
          </a:bodyPr>
          <a:lstStyle/>
          <a:p>
            <a:pPr>
              <a:lnSpc>
                <a:spcPct val="90000"/>
              </a:lnSpc>
            </a:pPr>
            <a:r>
              <a:rPr lang="el" altLang="en-US" sz="1800" dirty="0"/>
              <a:t>Τα συστήματα ACL χρειάζονται ένα χώρο ονομάτων για αντικείμενα</a:t>
            </a:r>
          </a:p>
          <a:p>
            <a:pPr>
              <a:lnSpc>
                <a:spcPct val="90000"/>
              </a:lnSpc>
            </a:pPr>
            <a:r>
              <a:rPr lang="el" altLang="en-US" sz="1800" dirty="0"/>
              <a:t>Στα συστήματα δυνατοτήτων, μια ικανότητα μπορεί να χρησιμεύσει τόσο για τον προσδιορισμό ενός πόρου όσο και για την παροχή εξουσίας.</a:t>
            </a:r>
          </a:p>
          <a:p>
            <a:pPr>
              <a:lnSpc>
                <a:spcPct val="90000"/>
              </a:lnSpc>
            </a:pPr>
            <a:r>
              <a:rPr lang="el" altLang="en-US" sz="1800" dirty="0"/>
              <a:t>Τα ACL χρειάζονται επίσης ένα χώρο ονομάτων για θέματα ή αρχές</a:t>
            </a:r>
          </a:p>
          <a:p>
            <a:pPr lvl="1">
              <a:lnSpc>
                <a:spcPct val="90000"/>
              </a:lnSpc>
            </a:pPr>
            <a:r>
              <a:rPr lang="el" altLang="en-US" sz="1800" dirty="0"/>
              <a:t>καθώς πρέπει να αναφέρονται σε θέματα ή αρχές</a:t>
            </a:r>
          </a:p>
          <a:p>
            <a:pPr>
              <a:lnSpc>
                <a:spcPct val="90000"/>
              </a:lnSpc>
            </a:pPr>
            <a:r>
              <a:rPr lang="el" altLang="en-US" sz="1800" dirty="0"/>
              <a:t>Επιπτώσεις</a:t>
            </a:r>
          </a:p>
          <a:p>
            <a:pPr lvl="1">
              <a:lnSpc>
                <a:spcPct val="90000"/>
              </a:lnSpc>
            </a:pPr>
            <a:r>
              <a:rPr lang="el" altLang="en-US" sz="1800" dirty="0"/>
              <a:t>Το σύνολο των θεμάτων δεν μπορεί να είναι πάρα πολλά ή πολύ δυναμικά</a:t>
            </a:r>
          </a:p>
          <a:p>
            <a:pPr lvl="1">
              <a:lnSpc>
                <a:spcPct val="90000"/>
              </a:lnSpc>
            </a:pPr>
            <a:r>
              <a:rPr lang="el" altLang="en-US" sz="1800" dirty="0"/>
              <a:t>Τα περισσότερα συστήματα ACL εκχωρούν δικαιώματα σε εντολείς λογαριασμών χρηστών και δεν υποστηρίζουν λεπτομερή διαχείριση δικαιωμάτων υποκειμένων</a:t>
            </a:r>
          </a:p>
        </p:txBody>
      </p:sp>
      <p:pic>
        <p:nvPicPr>
          <p:cNvPr id="14" name="Picture 13">
            <a:extLst>
              <a:ext uri="{FF2B5EF4-FFF2-40B4-BE49-F238E27FC236}">
                <a16:creationId xmlns:a16="http://schemas.microsoft.com/office/drawing/2014/main" id="{818F501C-AC0C-6FCA-E2C5-A09EEA955F31}"/>
              </a:ext>
            </a:extLst>
          </p:cNvPr>
          <p:cNvPicPr>
            <a:picLocks noChangeAspect="1"/>
          </p:cNvPicPr>
          <p:nvPr/>
        </p:nvPicPr>
        <p:blipFill>
          <a:blip r:embed="rId3"/>
          <a:stretch>
            <a:fillRect/>
          </a:stretch>
        </p:blipFill>
        <p:spPr>
          <a:xfrm>
            <a:off x="8975055" y="6043899"/>
            <a:ext cx="1530000" cy="612000"/>
          </a:xfrm>
          <a:prstGeom prst="rect">
            <a:avLst/>
          </a:prstGeom>
        </p:spPr>
      </p:pic>
      <p:sp>
        <p:nvSpPr>
          <p:cNvPr id="2" name="Slide Number Placeholder 1">
            <a:extLst>
              <a:ext uri="{FF2B5EF4-FFF2-40B4-BE49-F238E27FC236}">
                <a16:creationId xmlns:a16="http://schemas.microsoft.com/office/drawing/2014/main" id="{301FDC84-2E51-7C26-5450-219E195A5454}"/>
              </a:ext>
            </a:extLst>
          </p:cNvPr>
          <p:cNvSpPr>
            <a:spLocks noGrp="1"/>
          </p:cNvSpPr>
          <p:nvPr>
            <p:ph type="sldNum" sz="quarter" idx="4"/>
          </p:nvPr>
        </p:nvSpPr>
        <p:spPr/>
        <p:txBody>
          <a:bodyPr/>
          <a:lstStyle/>
          <a:p>
            <a:fld id="{3A98EE3D-8CD1-4C3F-BD1C-C98C9596463C}" type="slidenum">
              <a:rPr lang="en-US" smtClean="0"/>
              <a:pPr/>
              <a:t>18</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Freeform: Shape 52">
            <a:extLst>
              <a:ext uri="{FF2B5EF4-FFF2-40B4-BE49-F238E27FC236}">
                <a16:creationId xmlns:a16="http://schemas.microsoft.com/office/drawing/2014/main" id="{D96C8D99-3232-849B-9CC8-6E4982208FEA}"/>
              </a:ext>
              <a:ext uri="{C183D7F6-B498-43B3-948B-1728B52AA6E4}">
                <adec:decorative xmlns:adec="http://schemas.microsoft.com/office/drawing/2017/decorative" val="1"/>
              </a:ext>
            </a:extLst>
          </p:cNvPr>
          <p:cNvSpPr/>
          <p:nvPr/>
        </p:nvSpPr>
        <p:spPr>
          <a:xfrm rot="10800000">
            <a:off x="3507757" y="-11160"/>
            <a:ext cx="2553080" cy="6858841"/>
          </a:xfrm>
          <a:custGeom>
            <a:avLst/>
            <a:gdLst>
              <a:gd name="connsiteX0" fmla="*/ 2526446 w 2553080"/>
              <a:gd name="connsiteY0" fmla="*/ 0 h 6858841"/>
              <a:gd name="connsiteX1" fmla="*/ 1707127 w 2553080"/>
              <a:gd name="connsiteY1" fmla="*/ 3182290 h 6858841"/>
              <a:gd name="connsiteX2" fmla="*/ 1365955 w 2553080"/>
              <a:gd name="connsiteY2" fmla="*/ 4453431 h 6858841"/>
              <a:gd name="connsiteX3" fmla="*/ 1182052 w 2553080"/>
              <a:gd name="connsiteY3" fmla="*/ 4538343 h 6858841"/>
              <a:gd name="connsiteX4" fmla="*/ 1070442 w 2553080"/>
              <a:gd name="connsiteY4" fmla="*/ 4344440 h 6858841"/>
              <a:gd name="connsiteX5" fmla="*/ 1329175 w 2553080"/>
              <a:gd name="connsiteY5" fmla="*/ 3390133 h 6858841"/>
              <a:gd name="connsiteX6" fmla="*/ 1311418 w 2553080"/>
              <a:gd name="connsiteY6" fmla="*/ 3250726 h 6858841"/>
              <a:gd name="connsiteX7" fmla="*/ 1199808 w 2553080"/>
              <a:gd name="connsiteY7" fmla="*/ 3164547 h 6858841"/>
              <a:gd name="connsiteX8" fmla="*/ 975320 w 2553080"/>
              <a:gd name="connsiteY8" fmla="*/ 3293816 h 6858841"/>
              <a:gd name="connsiteX9" fmla="*/ 582148 w 2553080"/>
              <a:gd name="connsiteY9" fmla="*/ 4743652 h 6858841"/>
              <a:gd name="connsiteX10" fmla="*/ 5073 w 2553080"/>
              <a:gd name="connsiteY10" fmla="*/ 6842367 h 6858841"/>
              <a:gd name="connsiteX11" fmla="*/ 0 w 2553080"/>
              <a:gd name="connsiteY11" fmla="*/ 6858842 h 6858841"/>
              <a:gd name="connsiteX12" fmla="*/ 26634 w 2553080"/>
              <a:gd name="connsiteY12" fmla="*/ 6858842 h 6858841"/>
              <a:gd name="connsiteX13" fmla="*/ 607514 w 2553080"/>
              <a:gd name="connsiteY13" fmla="*/ 4751256 h 6858841"/>
              <a:gd name="connsiteX14" fmla="*/ 1000686 w 2553080"/>
              <a:gd name="connsiteY14" fmla="*/ 3301420 h 6858841"/>
              <a:gd name="connsiteX15" fmla="*/ 1194735 w 2553080"/>
              <a:gd name="connsiteY15" fmla="*/ 3189894 h 6858841"/>
              <a:gd name="connsiteX16" fmla="*/ 1289857 w 2553080"/>
              <a:gd name="connsiteY16" fmla="*/ 3263399 h 6858841"/>
              <a:gd name="connsiteX17" fmla="*/ 1305077 w 2553080"/>
              <a:gd name="connsiteY17" fmla="*/ 3383797 h 6858841"/>
              <a:gd name="connsiteX18" fmla="*/ 1046345 w 2553080"/>
              <a:gd name="connsiteY18" fmla="*/ 4338103 h 6858841"/>
              <a:gd name="connsiteX19" fmla="*/ 1175711 w 2553080"/>
              <a:gd name="connsiteY19" fmla="*/ 4562423 h 6858841"/>
              <a:gd name="connsiteX20" fmla="*/ 1390053 w 2553080"/>
              <a:gd name="connsiteY20" fmla="*/ 4462303 h 6858841"/>
              <a:gd name="connsiteX21" fmla="*/ 1390053 w 2553080"/>
              <a:gd name="connsiteY21" fmla="*/ 4461035 h 6858841"/>
              <a:gd name="connsiteX22" fmla="*/ 1731225 w 2553080"/>
              <a:gd name="connsiteY22" fmla="*/ 3188627 h 6858841"/>
              <a:gd name="connsiteX23" fmla="*/ 2553081 w 2553080"/>
              <a:gd name="connsiteY23" fmla="*/ 1267 h 6858841"/>
              <a:gd name="connsiteX24" fmla="*/ 2526446 w 2553080"/>
              <a:gd name="connsiteY24" fmla="*/ 0 h 6858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53080" h="6858841">
                <a:moveTo>
                  <a:pt x="2526446" y="0"/>
                </a:moveTo>
                <a:lnTo>
                  <a:pt x="1707127" y="3182290"/>
                </a:lnTo>
                <a:lnTo>
                  <a:pt x="1365955" y="4453431"/>
                </a:lnTo>
                <a:cubicBezTo>
                  <a:pt x="1332979" y="4523135"/>
                  <a:pt x="1255613" y="4558621"/>
                  <a:pt x="1182052" y="4538343"/>
                </a:cubicBezTo>
                <a:cubicBezTo>
                  <a:pt x="1098345" y="4515531"/>
                  <a:pt x="1047613" y="4428085"/>
                  <a:pt x="1070442" y="4344440"/>
                </a:cubicBezTo>
                <a:lnTo>
                  <a:pt x="1329175" y="3390133"/>
                </a:lnTo>
                <a:cubicBezTo>
                  <a:pt x="1341858" y="3343242"/>
                  <a:pt x="1335516" y="3293816"/>
                  <a:pt x="1311418" y="3250726"/>
                </a:cubicBezTo>
                <a:cubicBezTo>
                  <a:pt x="1287321" y="3207637"/>
                  <a:pt x="1248004" y="3177220"/>
                  <a:pt x="1199808" y="3164547"/>
                </a:cubicBezTo>
                <a:cubicBezTo>
                  <a:pt x="1102150" y="3137933"/>
                  <a:pt x="1000686" y="3196230"/>
                  <a:pt x="975320" y="3293816"/>
                </a:cubicBezTo>
                <a:lnTo>
                  <a:pt x="582148" y="4743652"/>
                </a:lnTo>
                <a:lnTo>
                  <a:pt x="5073" y="6842367"/>
                </a:lnTo>
                <a:cubicBezTo>
                  <a:pt x="5073" y="6842367"/>
                  <a:pt x="1268" y="6855040"/>
                  <a:pt x="0" y="6858842"/>
                </a:cubicBezTo>
                <a:lnTo>
                  <a:pt x="26634" y="6858842"/>
                </a:lnTo>
                <a:lnTo>
                  <a:pt x="607514" y="4751256"/>
                </a:lnTo>
                <a:lnTo>
                  <a:pt x="1000686" y="3301420"/>
                </a:lnTo>
                <a:cubicBezTo>
                  <a:pt x="1023515" y="3217775"/>
                  <a:pt x="1111028" y="3167082"/>
                  <a:pt x="1194735" y="3189894"/>
                </a:cubicBezTo>
                <a:cubicBezTo>
                  <a:pt x="1235321" y="3201300"/>
                  <a:pt x="1269565" y="3226647"/>
                  <a:pt x="1289857" y="3263399"/>
                </a:cubicBezTo>
                <a:cubicBezTo>
                  <a:pt x="1311418" y="3300152"/>
                  <a:pt x="1316492" y="3341975"/>
                  <a:pt x="1305077" y="3383797"/>
                </a:cubicBezTo>
                <a:lnTo>
                  <a:pt x="1046345" y="4338103"/>
                </a:lnTo>
                <a:cubicBezTo>
                  <a:pt x="1019710" y="4435689"/>
                  <a:pt x="1078052" y="4537076"/>
                  <a:pt x="1175711" y="4562423"/>
                </a:cubicBezTo>
                <a:cubicBezTo>
                  <a:pt x="1261955" y="4585235"/>
                  <a:pt x="1352004" y="4543413"/>
                  <a:pt x="1390053" y="4462303"/>
                </a:cubicBezTo>
                <a:lnTo>
                  <a:pt x="1390053" y="4461035"/>
                </a:lnTo>
                <a:lnTo>
                  <a:pt x="1731225" y="3188627"/>
                </a:lnTo>
                <a:lnTo>
                  <a:pt x="2553081" y="1267"/>
                </a:lnTo>
                <a:cubicBezTo>
                  <a:pt x="2544203" y="0"/>
                  <a:pt x="2535325" y="0"/>
                  <a:pt x="2526446" y="0"/>
                </a:cubicBezTo>
                <a:close/>
              </a:path>
            </a:pathLst>
          </a:custGeom>
          <a:solidFill>
            <a:schemeClr val="accent1"/>
          </a:solidFill>
          <a:ln w="9116" cap="flat">
            <a:noFill/>
            <a:prstDash val="solid"/>
            <a:miter/>
          </a:ln>
        </p:spPr>
        <p:txBody>
          <a:bodyPr rtlCol="0" anchor="ctr"/>
          <a:lstStyle/>
          <a:p>
            <a:endParaRPr lang="en-US"/>
          </a:p>
        </p:txBody>
      </p:sp>
      <p:pic>
        <p:nvPicPr>
          <p:cNvPr id="14" name="Picture 13">
            <a:extLst>
              <a:ext uri="{FF2B5EF4-FFF2-40B4-BE49-F238E27FC236}">
                <a16:creationId xmlns:a16="http://schemas.microsoft.com/office/drawing/2014/main" id="{DB6AA25F-3B8C-8721-288B-2F31C107F74B}"/>
              </a:ext>
            </a:extLst>
          </p:cNvPr>
          <p:cNvPicPr>
            <a:picLocks noChangeAspect="1"/>
          </p:cNvPicPr>
          <p:nvPr/>
        </p:nvPicPr>
        <p:blipFill>
          <a:blip r:embed="rId3"/>
          <a:stretch>
            <a:fillRect/>
          </a:stretch>
        </p:blipFill>
        <p:spPr>
          <a:xfrm>
            <a:off x="191702" y="1338943"/>
            <a:ext cx="11808595" cy="418011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034516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3" name="Rectangle 2">
            <a:extLst>
              <a:ext uri="{FF2B5EF4-FFF2-40B4-BE49-F238E27FC236}">
                <a16:creationId xmlns:a16="http://schemas.microsoft.com/office/drawing/2014/main" id="{B7DECF0E-F047-04B3-97FE-4CFECD339E1C}"/>
              </a:ext>
            </a:extLst>
          </p:cNvPr>
          <p:cNvSpPr>
            <a:spLocks noGrp="1" noChangeArrowheads="1"/>
          </p:cNvSpPr>
          <p:nvPr>
            <p:ph type="ctrTitle"/>
          </p:nvPr>
        </p:nvSpPr>
        <p:spPr>
          <a:xfrm>
            <a:off x="881098" y="648930"/>
            <a:ext cx="8947446" cy="1524000"/>
          </a:xfrm>
        </p:spPr>
        <p:txBody>
          <a:bodyPr>
            <a:normAutofit fontScale="90000"/>
          </a:bodyPr>
          <a:lstStyle/>
          <a:p>
            <a:br>
              <a:rPr lang="el" altLang="en-US" sz="4000" dirty="0">
                <a:solidFill>
                  <a:srgbClr val="FF0000"/>
                </a:solidFill>
              </a:rPr>
            </a:br>
            <a:br>
              <a:rPr lang="el" altLang="en-US" sz="4000" dirty="0">
                <a:solidFill>
                  <a:srgbClr val="FF0000"/>
                </a:solidFill>
              </a:rPr>
            </a:br>
            <a:br>
              <a:rPr lang="el" altLang="en-US" sz="4000" dirty="0">
                <a:solidFill>
                  <a:srgbClr val="FF0000"/>
                </a:solidFill>
              </a:rPr>
            </a:br>
            <a:br>
              <a:rPr lang="el" altLang="en-US" sz="4000" dirty="0">
                <a:solidFill>
                  <a:srgbClr val="FF0000"/>
                </a:solidFill>
              </a:rPr>
            </a:br>
            <a:br>
              <a:rPr lang="el" altLang="en-US" sz="4000" dirty="0">
                <a:solidFill>
                  <a:srgbClr val="FF0000"/>
                </a:solidFill>
              </a:rPr>
            </a:br>
            <a:r>
              <a:rPr lang="el" altLang="en-US" sz="4000" dirty="0">
                <a:solidFill>
                  <a:srgbClr val="FF0000"/>
                </a:solidFill>
              </a:rPr>
              <a:t>Εικασίες</a:t>
            </a:r>
            <a:r>
              <a:rPr lang="el" altLang="en-US" sz="4000" dirty="0"/>
              <a:t> σχετικά με το γιατί τα περισσότερα λειτουργικά συστήματα πραγματικού κόσμου χρησιμοποιούν ACL και όχι δυνατότητες</a:t>
            </a:r>
          </a:p>
        </p:txBody>
      </p:sp>
      <p:sp>
        <p:nvSpPr>
          <p:cNvPr id="32774" name="Rectangle 3">
            <a:extLst>
              <a:ext uri="{FF2B5EF4-FFF2-40B4-BE49-F238E27FC236}">
                <a16:creationId xmlns:a16="http://schemas.microsoft.com/office/drawing/2014/main" id="{4AC69D42-2FDE-8725-D57F-877EA3030C3B}"/>
              </a:ext>
            </a:extLst>
          </p:cNvPr>
          <p:cNvSpPr>
            <a:spLocks noGrp="1" noChangeArrowheads="1"/>
          </p:cNvSpPr>
          <p:nvPr>
            <p:ph sz="quarter" idx="17"/>
          </p:nvPr>
        </p:nvSpPr>
        <p:spPr>
          <a:xfrm>
            <a:off x="796322" y="2252075"/>
            <a:ext cx="9330904" cy="3194995"/>
          </a:xfrm>
        </p:spPr>
        <p:txBody>
          <a:bodyPr>
            <a:normAutofit/>
          </a:bodyPr>
          <a:lstStyle/>
          <a:p>
            <a:r>
              <a:rPr lang="el" altLang="en-US" sz="1800"/>
              <a:t>Η δυνατότητα είναι πιο κατάλληλη για κοινή χρήση σε επίπεδο διεργασίας, αλλά όχι για κοινή χρήση σε επίπεδο χρήστη</a:t>
            </a:r>
          </a:p>
          <a:p>
            <a:pPr lvl="1"/>
            <a:r>
              <a:rPr lang="el" altLang="en-US" sz="1800"/>
              <a:t>Η κοινή χρήση σε επίπεδο χρήστη είναι αυτό που πραγματικά χρειάζεται</a:t>
            </a:r>
          </a:p>
          <a:p>
            <a:endParaRPr lang="en-US" altLang="en-US" sz="1800"/>
          </a:p>
          <a:p>
            <a:r>
              <a:rPr lang="el" altLang="en-US" sz="1800"/>
              <a:t>Οι διαδικασίες είναι πιο στενά συνδεδεμένες σε συστήματα που βασίζονται σε δυνατότητες, επειδή υπάρχει ανάγκη να περάσουν οι δυνατότητες</a:t>
            </a:r>
          </a:p>
          <a:p>
            <a:pPr lvl="1"/>
            <a:r>
              <a:rPr lang="el" altLang="en-US" sz="1800"/>
              <a:t>Ο προγραμματισμός μπορεί να είναι πιο δύσκολος</a:t>
            </a:r>
          </a:p>
        </p:txBody>
      </p:sp>
      <p:pic>
        <p:nvPicPr>
          <p:cNvPr id="14" name="Picture 13">
            <a:extLst>
              <a:ext uri="{FF2B5EF4-FFF2-40B4-BE49-F238E27FC236}">
                <a16:creationId xmlns:a16="http://schemas.microsoft.com/office/drawing/2014/main" id="{E581F57C-5A31-FE38-58F3-9D7150F38348}"/>
              </a:ext>
            </a:extLst>
          </p:cNvPr>
          <p:cNvPicPr>
            <a:picLocks noChangeAspect="1"/>
          </p:cNvPicPr>
          <p:nvPr/>
        </p:nvPicPr>
        <p:blipFill>
          <a:blip r:embed="rId3"/>
          <a:stretch>
            <a:fillRect/>
          </a:stretch>
        </p:blipFill>
        <p:spPr>
          <a:xfrm>
            <a:off x="9063544" y="5920461"/>
            <a:ext cx="1530000" cy="612000"/>
          </a:xfrm>
          <a:prstGeom prst="rect">
            <a:avLst/>
          </a:prstGeom>
        </p:spPr>
      </p:pic>
      <p:sp>
        <p:nvSpPr>
          <p:cNvPr id="2" name="Slide Number Placeholder 1">
            <a:extLst>
              <a:ext uri="{FF2B5EF4-FFF2-40B4-BE49-F238E27FC236}">
                <a16:creationId xmlns:a16="http://schemas.microsoft.com/office/drawing/2014/main" id="{A252F70C-3A3B-CE61-2F90-BE2AE0B899E0}"/>
              </a:ext>
            </a:extLst>
          </p:cNvPr>
          <p:cNvSpPr>
            <a:spLocks noGrp="1"/>
          </p:cNvSpPr>
          <p:nvPr>
            <p:ph type="sldNum" sz="quarter" idx="4"/>
          </p:nvPr>
        </p:nvSpPr>
        <p:spPr/>
        <p:txBody>
          <a:bodyPr/>
          <a:lstStyle/>
          <a:p>
            <a:fld id="{3A98EE3D-8CD1-4C3F-BD1C-C98C9596463C}" type="slidenum">
              <a:rPr lang="en-US" smtClean="0"/>
              <a:pPr/>
              <a:t>19</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7" name="Rectangle 2">
            <a:extLst>
              <a:ext uri="{FF2B5EF4-FFF2-40B4-BE49-F238E27FC236}">
                <a16:creationId xmlns:a16="http://schemas.microsoft.com/office/drawing/2014/main" id="{CE8EBC45-4115-9FCA-B1C4-58FC7038854D}"/>
              </a:ext>
            </a:extLst>
          </p:cNvPr>
          <p:cNvSpPr>
            <a:spLocks noGrp="1" noChangeArrowheads="1"/>
          </p:cNvSpPr>
          <p:nvPr>
            <p:ph type="ctrTitle"/>
          </p:nvPr>
        </p:nvSpPr>
        <p:spPr>
          <a:xfrm>
            <a:off x="648838" y="900143"/>
            <a:ext cx="6732237" cy="1524000"/>
          </a:xfrm>
          <a:noFill/>
        </p:spPr>
        <p:txBody>
          <a:bodyPr vert="horz" wrap="none" lIns="62503" tIns="25001" rIns="62503" bIns="25001" rtlCol="0" anchor="t">
            <a:spAutoFit/>
          </a:bodyPr>
          <a:lstStyle/>
          <a:p>
            <a:r>
              <a:rPr lang="el" altLang="en-US"/>
              <a:t>ΕΓΓΕΝΉΣ ΑΔΥΝΑΜΊΑ ΤΗΣ DAC</a:t>
            </a:r>
          </a:p>
        </p:txBody>
      </p:sp>
      <p:sp>
        <p:nvSpPr>
          <p:cNvPr id="33798" name="Rectangle 3">
            <a:extLst>
              <a:ext uri="{FF2B5EF4-FFF2-40B4-BE49-F238E27FC236}">
                <a16:creationId xmlns:a16="http://schemas.microsoft.com/office/drawing/2014/main" id="{8F3B5D06-AB4B-2283-4DED-200E2F5A92B6}"/>
              </a:ext>
            </a:extLst>
          </p:cNvPr>
          <p:cNvSpPr>
            <a:spLocks noGrp="1" noChangeArrowheads="1"/>
          </p:cNvSpPr>
          <p:nvPr>
            <p:ph type="body" sz="quarter" idx="16"/>
          </p:nvPr>
        </p:nvSpPr>
        <p:spPr>
          <a:xfrm>
            <a:off x="796321" y="2252394"/>
            <a:ext cx="9439059" cy="2598367"/>
          </a:xfrm>
          <a:noFill/>
        </p:spPr>
        <p:txBody>
          <a:bodyPr vert="horz" wrap="square" lIns="62503" tIns="25001" rIns="62503" bIns="25001" rtlCol="0">
            <a:spAutoFit/>
          </a:bodyPr>
          <a:lstStyle/>
          <a:p>
            <a:pPr marL="482600" indent="-482600">
              <a:lnSpc>
                <a:spcPct val="91000"/>
              </a:lnSpc>
              <a:spcBef>
                <a:spcPct val="45000"/>
              </a:spcBef>
            </a:pPr>
            <a:r>
              <a:rPr lang="el" altLang="en-US" sz="1800" dirty="0"/>
              <a:t>Η απεριόριστη DAC επιτρέπει τη ροή πληροφοριών από ένα αντικείμενο που μπορεί να διαβαστεί σε οποιοδήποτε άλλο αντικείμενο που μπορεί να γραφτεί από ένα υποκείμενο </a:t>
            </a:r>
          </a:p>
          <a:p>
            <a:pPr marL="882650" lvl="1" indent="-482600">
              <a:lnSpc>
                <a:spcPct val="91000"/>
              </a:lnSpc>
              <a:spcBef>
                <a:spcPct val="45000"/>
              </a:spcBef>
            </a:pPr>
            <a:r>
              <a:rPr lang="el" altLang="en-US" dirty="0"/>
              <a:t>Ας υποθέσουμε ότι ο Α επιτρέπεται να διαβάσει κάποιες πληροφορίες και ο Β όχι, ο Α μπορεί να τις διαβάσει και να τις πει στον Β</a:t>
            </a:r>
          </a:p>
          <a:p>
            <a:pPr marL="482600" indent="-482600">
              <a:lnSpc>
                <a:spcPct val="91000"/>
              </a:lnSpc>
              <a:spcBef>
                <a:spcPct val="45000"/>
              </a:spcBef>
            </a:pPr>
            <a:r>
              <a:rPr lang="el" altLang="en-US" sz="1800" dirty="0"/>
              <a:t>Ας υποθέσουμε ότι οι χρήστες μας είναι αξιόπιστοι να μην το κάνουν αυτό σκόπιμα.  Είναι ακόμα δυνατό για τους δούρειους ίππους να αντιγράψουν πληροφορίες από το ένα αντικείμενο στο άλλο.</a:t>
            </a:r>
          </a:p>
        </p:txBody>
      </p:sp>
      <p:pic>
        <p:nvPicPr>
          <p:cNvPr id="14" name="Picture 13">
            <a:extLst>
              <a:ext uri="{FF2B5EF4-FFF2-40B4-BE49-F238E27FC236}">
                <a16:creationId xmlns:a16="http://schemas.microsoft.com/office/drawing/2014/main" id="{6FAE1437-770F-D280-811B-790BBA74A1BA}"/>
              </a:ext>
            </a:extLst>
          </p:cNvPr>
          <p:cNvPicPr>
            <a:picLocks noChangeAspect="1"/>
          </p:cNvPicPr>
          <p:nvPr/>
        </p:nvPicPr>
        <p:blipFill>
          <a:blip r:embed="rId3"/>
          <a:stretch>
            <a:fillRect/>
          </a:stretch>
        </p:blipFill>
        <p:spPr>
          <a:xfrm>
            <a:off x="9043881" y="5984774"/>
            <a:ext cx="1530000" cy="612000"/>
          </a:xfrm>
          <a:prstGeom prst="rect">
            <a:avLst/>
          </a:prstGeom>
        </p:spPr>
      </p:pic>
      <p:sp>
        <p:nvSpPr>
          <p:cNvPr id="2" name="Slide Number Placeholder 1">
            <a:extLst>
              <a:ext uri="{FF2B5EF4-FFF2-40B4-BE49-F238E27FC236}">
                <a16:creationId xmlns:a16="http://schemas.microsoft.com/office/drawing/2014/main" id="{A24EB111-8A8E-8F91-7265-0DF6601D7115}"/>
              </a:ext>
            </a:extLst>
          </p:cNvPr>
          <p:cNvSpPr>
            <a:spLocks noGrp="1"/>
          </p:cNvSpPr>
          <p:nvPr>
            <p:ph type="sldNum" sz="quarter" idx="4"/>
          </p:nvPr>
        </p:nvSpPr>
        <p:spPr/>
        <p:txBody>
          <a:bodyPr/>
          <a:lstStyle/>
          <a:p>
            <a:fld id="{3A98EE3D-8CD1-4C3F-BD1C-C98C9596463C}" type="slidenum">
              <a:rPr lang="en-US" smtClean="0"/>
              <a:pPr/>
              <a:t>20</a:t>
            </a:fld>
            <a:endParaRPr lang="en-US"/>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1" name="Rectangle 2">
            <a:extLst>
              <a:ext uri="{FF2B5EF4-FFF2-40B4-BE49-F238E27FC236}">
                <a16:creationId xmlns:a16="http://schemas.microsoft.com/office/drawing/2014/main" id="{860A3903-39E9-59BF-FE3A-F9ADAC6AC27F}"/>
              </a:ext>
            </a:extLst>
          </p:cNvPr>
          <p:cNvSpPr>
            <a:spLocks noGrp="1" noChangeArrowheads="1"/>
          </p:cNvSpPr>
          <p:nvPr>
            <p:ph type="ctrTitle"/>
          </p:nvPr>
        </p:nvSpPr>
        <p:spPr>
          <a:xfrm>
            <a:off x="933974" y="375574"/>
            <a:ext cx="6268934" cy="550242"/>
          </a:xfrm>
          <a:noFill/>
        </p:spPr>
        <p:txBody>
          <a:bodyPr vert="horz" wrap="none" lIns="62503" tIns="25001" rIns="62503" bIns="25001" rtlCol="0" anchor="t">
            <a:spAutoFit/>
          </a:bodyPr>
          <a:lstStyle/>
          <a:p>
            <a:r>
              <a:rPr lang="el" altLang="en-US"/>
              <a:t>ΠΑΡΆΔΕΙΓΜΑ ΔΟΎΡΕΙΟΥ ΊΠΠΟΥ</a:t>
            </a:r>
          </a:p>
        </p:txBody>
      </p:sp>
      <p:sp>
        <p:nvSpPr>
          <p:cNvPr id="17" name="Content Placeholder 16">
            <a:extLst>
              <a:ext uri="{FF2B5EF4-FFF2-40B4-BE49-F238E27FC236}">
                <a16:creationId xmlns:a16="http://schemas.microsoft.com/office/drawing/2014/main" id="{EF3294E0-3533-511B-E50E-84700BD49305}"/>
              </a:ext>
            </a:extLst>
          </p:cNvPr>
          <p:cNvSpPr>
            <a:spLocks noGrp="1"/>
          </p:cNvSpPr>
          <p:nvPr>
            <p:ph sz="quarter" idx="17"/>
          </p:nvPr>
        </p:nvSpPr>
        <p:spPr>
          <a:xfrm>
            <a:off x="3851225" y="5321708"/>
            <a:ext cx="4336342" cy="456535"/>
          </a:xfrm>
        </p:spPr>
        <p:txBody>
          <a:bodyPr/>
          <a:lstStyle/>
          <a:p>
            <a:pPr marL="0" indent="0">
              <a:buNone/>
            </a:pPr>
            <a:r>
              <a:rPr lang="el" altLang="en-US" sz="1400">
                <a:solidFill>
                  <a:schemeClr val="tx2"/>
                </a:solidFill>
              </a:rPr>
              <a:t>Ο κύριος B δεν μπορεί να διαβάσει το αρχείο F</a:t>
            </a:r>
          </a:p>
          <a:p>
            <a:endParaRPr lang="en-US"/>
          </a:p>
        </p:txBody>
      </p:sp>
      <p:sp>
        <p:nvSpPr>
          <p:cNvPr id="34822" name="Rectangle 3">
            <a:extLst>
              <a:ext uri="{FF2B5EF4-FFF2-40B4-BE49-F238E27FC236}">
                <a16:creationId xmlns:a16="http://schemas.microsoft.com/office/drawing/2014/main" id="{0C44C4EA-ED60-9881-D1EE-E056B048F3B6}"/>
              </a:ext>
            </a:extLst>
          </p:cNvPr>
          <p:cNvSpPr>
            <a:spLocks noChangeArrowheads="1"/>
          </p:cNvSpPr>
          <p:nvPr/>
        </p:nvSpPr>
        <p:spPr bwMode="auto">
          <a:xfrm>
            <a:off x="3904083" y="2193669"/>
            <a:ext cx="1681163" cy="946150"/>
          </a:xfrm>
          <a:prstGeom prst="rect">
            <a:avLst/>
          </a:prstGeom>
          <a:noFill/>
          <a:ln w="508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89067" tIns="43752" rIns="89067" bIns="43752" anchor="ct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SzTx/>
              <a:buFontTx/>
              <a:buNone/>
            </a:pPr>
            <a:r>
              <a:rPr lang="el" altLang="en-US" sz="2400" b="1" dirty="0">
                <a:latin typeface="+mn-lt"/>
              </a:rPr>
              <a:t>Αρχείο F</a:t>
            </a:r>
          </a:p>
        </p:txBody>
      </p:sp>
      <p:sp>
        <p:nvSpPr>
          <p:cNvPr id="34823" name="Rectangle 4">
            <a:extLst>
              <a:ext uri="{FF2B5EF4-FFF2-40B4-BE49-F238E27FC236}">
                <a16:creationId xmlns:a16="http://schemas.microsoft.com/office/drawing/2014/main" id="{03183A99-2308-1859-20FE-87E865C4A8BE}"/>
              </a:ext>
            </a:extLst>
          </p:cNvPr>
          <p:cNvSpPr>
            <a:spLocks noChangeArrowheads="1"/>
          </p:cNvSpPr>
          <p:nvPr/>
        </p:nvSpPr>
        <p:spPr bwMode="auto">
          <a:xfrm>
            <a:off x="6337721" y="2193669"/>
            <a:ext cx="865187" cy="882650"/>
          </a:xfrm>
          <a:prstGeom prst="rect">
            <a:avLst/>
          </a:prstGeom>
          <a:noFill/>
          <a:ln w="508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62503" tIns="25001" rIns="62503" bIns="25001">
            <a:spAutoFit/>
          </a:bodyPr>
          <a:lstStyle>
            <a:lvl1pPr marL="338138" indent="-338138"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8000"/>
              </a:lnSpc>
              <a:spcBef>
                <a:spcPct val="43000"/>
              </a:spcBef>
              <a:buClrTx/>
              <a:buSzTx/>
              <a:buFontTx/>
              <a:buNone/>
            </a:pPr>
            <a:r>
              <a:rPr lang="el" altLang="en-US" sz="2400" b="1">
                <a:latin typeface="+mn-lt"/>
              </a:rPr>
              <a:t>Α:r</a:t>
            </a:r>
          </a:p>
          <a:p>
            <a:pPr>
              <a:lnSpc>
                <a:spcPct val="88000"/>
              </a:lnSpc>
              <a:spcBef>
                <a:spcPct val="43000"/>
              </a:spcBef>
              <a:buClrTx/>
              <a:buSzTx/>
              <a:buFontTx/>
              <a:buNone/>
            </a:pPr>
            <a:r>
              <a:rPr lang="el" altLang="en-US" sz="2400" b="1">
                <a:latin typeface="+mn-lt"/>
              </a:rPr>
              <a:t>Α:w</a:t>
            </a:r>
          </a:p>
        </p:txBody>
      </p:sp>
      <p:sp>
        <p:nvSpPr>
          <p:cNvPr id="34824" name="Rectangle 5">
            <a:extLst>
              <a:ext uri="{FF2B5EF4-FFF2-40B4-BE49-F238E27FC236}">
                <a16:creationId xmlns:a16="http://schemas.microsoft.com/office/drawing/2014/main" id="{8B1226FF-4D56-55F0-5BD6-F4F39E114A34}"/>
              </a:ext>
            </a:extLst>
          </p:cNvPr>
          <p:cNvSpPr>
            <a:spLocks noChangeArrowheads="1"/>
          </p:cNvSpPr>
          <p:nvPr/>
        </p:nvSpPr>
        <p:spPr bwMode="auto">
          <a:xfrm>
            <a:off x="3984380" y="3985956"/>
            <a:ext cx="1681163" cy="946150"/>
          </a:xfrm>
          <a:prstGeom prst="rect">
            <a:avLst/>
          </a:prstGeom>
          <a:noFill/>
          <a:ln w="508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89067" tIns="43752" rIns="89067" bIns="43752" anchor="ct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SzTx/>
              <a:buFontTx/>
              <a:buNone/>
            </a:pPr>
            <a:r>
              <a:rPr lang="el" altLang="en-US" sz="2400" b="1" dirty="0">
                <a:latin typeface="+mn-lt"/>
              </a:rPr>
              <a:t>Αρχείο G</a:t>
            </a:r>
          </a:p>
        </p:txBody>
      </p:sp>
      <p:sp>
        <p:nvSpPr>
          <p:cNvPr id="34825" name="Rectangle 6">
            <a:extLst>
              <a:ext uri="{FF2B5EF4-FFF2-40B4-BE49-F238E27FC236}">
                <a16:creationId xmlns:a16="http://schemas.microsoft.com/office/drawing/2014/main" id="{02CD4FF7-953B-6EB3-1CB9-F237759B047D}"/>
              </a:ext>
            </a:extLst>
          </p:cNvPr>
          <p:cNvSpPr>
            <a:spLocks noChangeArrowheads="1"/>
          </p:cNvSpPr>
          <p:nvPr/>
        </p:nvSpPr>
        <p:spPr bwMode="auto">
          <a:xfrm>
            <a:off x="6312321" y="3985956"/>
            <a:ext cx="903287" cy="882650"/>
          </a:xfrm>
          <a:prstGeom prst="rect">
            <a:avLst/>
          </a:prstGeom>
          <a:noFill/>
          <a:ln w="508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62503" tIns="25001" rIns="62503" bIns="25001">
            <a:spAutoFit/>
          </a:bodyPr>
          <a:lstStyle>
            <a:lvl1pPr marL="338138" indent="-338138"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8000"/>
              </a:lnSpc>
              <a:spcBef>
                <a:spcPct val="43000"/>
              </a:spcBef>
              <a:buClrTx/>
              <a:buSzTx/>
              <a:buFontTx/>
              <a:buNone/>
            </a:pPr>
            <a:r>
              <a:rPr lang="el" altLang="en-US" sz="2400" b="1" dirty="0">
                <a:latin typeface="+mn-lt"/>
              </a:rPr>
              <a:t>Β:</a:t>
            </a:r>
            <a:r>
              <a:rPr lang="en-US" altLang="en-US" sz="2400" b="1" dirty="0">
                <a:latin typeface="+mn-lt"/>
              </a:rPr>
              <a:t>r</a:t>
            </a:r>
            <a:endParaRPr lang="el" altLang="en-US" sz="2400" b="1" dirty="0">
              <a:latin typeface="+mn-lt"/>
            </a:endParaRPr>
          </a:p>
          <a:p>
            <a:pPr>
              <a:lnSpc>
                <a:spcPct val="88000"/>
              </a:lnSpc>
              <a:spcBef>
                <a:spcPct val="43000"/>
              </a:spcBef>
              <a:buClrTx/>
              <a:buSzTx/>
              <a:buFontTx/>
              <a:buNone/>
            </a:pPr>
            <a:r>
              <a:rPr lang="el" altLang="en-US" sz="2400" b="1" dirty="0">
                <a:latin typeface="+mn-lt"/>
              </a:rPr>
              <a:t>Α:w</a:t>
            </a:r>
          </a:p>
        </p:txBody>
      </p:sp>
      <p:sp>
        <p:nvSpPr>
          <p:cNvPr id="34827" name="Rectangle 8">
            <a:extLst>
              <a:ext uri="{FF2B5EF4-FFF2-40B4-BE49-F238E27FC236}">
                <a16:creationId xmlns:a16="http://schemas.microsoft.com/office/drawing/2014/main" id="{FDEA6182-9FE1-3568-BC23-8BAFDD825A4D}"/>
              </a:ext>
            </a:extLst>
          </p:cNvPr>
          <p:cNvSpPr>
            <a:spLocks noChangeArrowheads="1"/>
          </p:cNvSpPr>
          <p:nvPr/>
        </p:nvSpPr>
        <p:spPr bwMode="auto">
          <a:xfrm>
            <a:off x="6325021" y="1596770"/>
            <a:ext cx="728956" cy="371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l" altLang="en-US" sz="2400" b="1">
                <a:latin typeface="+mn-lt"/>
              </a:rPr>
              <a:t>ΠΧΣ</a:t>
            </a:r>
          </a:p>
        </p:txBody>
      </p:sp>
      <p:pic>
        <p:nvPicPr>
          <p:cNvPr id="20" name="Picture 19">
            <a:extLst>
              <a:ext uri="{FF2B5EF4-FFF2-40B4-BE49-F238E27FC236}">
                <a16:creationId xmlns:a16="http://schemas.microsoft.com/office/drawing/2014/main" id="{B3017DBC-E6B6-E9FD-F636-10190CC3F454}"/>
              </a:ext>
            </a:extLst>
          </p:cNvPr>
          <p:cNvPicPr>
            <a:picLocks noChangeAspect="1"/>
          </p:cNvPicPr>
          <p:nvPr/>
        </p:nvPicPr>
        <p:blipFill>
          <a:blip r:embed="rId2"/>
          <a:stretch>
            <a:fillRect/>
          </a:stretch>
        </p:blipFill>
        <p:spPr>
          <a:xfrm>
            <a:off x="8935726" y="5984774"/>
            <a:ext cx="1530000" cy="612000"/>
          </a:xfrm>
          <a:prstGeom prst="rect">
            <a:avLst/>
          </a:prstGeom>
        </p:spPr>
      </p:pic>
      <p:sp>
        <p:nvSpPr>
          <p:cNvPr id="2" name="Slide Number Placeholder 1">
            <a:extLst>
              <a:ext uri="{FF2B5EF4-FFF2-40B4-BE49-F238E27FC236}">
                <a16:creationId xmlns:a16="http://schemas.microsoft.com/office/drawing/2014/main" id="{30CE113C-3FD6-9798-E9BA-95D04A560B37}"/>
              </a:ext>
            </a:extLst>
          </p:cNvPr>
          <p:cNvSpPr>
            <a:spLocks noGrp="1"/>
          </p:cNvSpPr>
          <p:nvPr>
            <p:ph type="sldNum" sz="quarter" idx="4"/>
          </p:nvPr>
        </p:nvSpPr>
        <p:spPr/>
        <p:txBody>
          <a:bodyPr/>
          <a:lstStyle/>
          <a:p>
            <a:fld id="{3A98EE3D-8CD1-4C3F-BD1C-C98C9596463C}" type="slidenum">
              <a:rPr lang="en-US" smtClean="0"/>
              <a:pPr/>
              <a:t>21</a:t>
            </a:fld>
            <a:endParaRPr lang="en-US"/>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5" name="Rectangle 2">
            <a:extLst>
              <a:ext uri="{FF2B5EF4-FFF2-40B4-BE49-F238E27FC236}">
                <a16:creationId xmlns:a16="http://schemas.microsoft.com/office/drawing/2014/main" id="{F68E8290-6CFB-EBDA-85BC-398251C68DA4}"/>
              </a:ext>
            </a:extLst>
          </p:cNvPr>
          <p:cNvSpPr>
            <a:spLocks noGrp="1" noChangeArrowheads="1"/>
          </p:cNvSpPr>
          <p:nvPr>
            <p:ph type="ctrTitle"/>
          </p:nvPr>
        </p:nvSpPr>
        <p:spPr>
          <a:noFill/>
        </p:spPr>
        <p:txBody>
          <a:bodyPr vert="horz" wrap="none" lIns="62503" tIns="25001" rIns="62503" bIns="25001" rtlCol="0" anchor="t">
            <a:spAutoFit/>
          </a:bodyPr>
          <a:lstStyle/>
          <a:p>
            <a:r>
              <a:rPr lang="el" altLang="en-US"/>
              <a:t>ΠΑΡΆΔΕΙΓΜΑ ΔΟΎΡΕΙΟΥ ΊΠΠΟΥ</a:t>
            </a:r>
          </a:p>
        </p:txBody>
      </p:sp>
      <p:sp>
        <p:nvSpPr>
          <p:cNvPr id="35850" name="Rectangle 7">
            <a:extLst>
              <a:ext uri="{FF2B5EF4-FFF2-40B4-BE49-F238E27FC236}">
                <a16:creationId xmlns:a16="http://schemas.microsoft.com/office/drawing/2014/main" id="{903A8A0A-71F8-6FCF-E377-81E45BF90EC1}"/>
              </a:ext>
            </a:extLst>
          </p:cNvPr>
          <p:cNvSpPr>
            <a:spLocks noGrp="1" noChangeArrowheads="1"/>
          </p:cNvSpPr>
          <p:nvPr>
            <p:ph sz="quarter" idx="17"/>
          </p:nvPr>
        </p:nvSpPr>
        <p:spPr>
          <a:xfrm>
            <a:off x="3068842" y="5138591"/>
            <a:ext cx="5797550" cy="265934"/>
          </a:xfrm>
          <a:noFill/>
          <a:ln>
            <a:noFill/>
          </a:ln>
        </p:spPr>
        <p:style>
          <a:lnRef idx="0">
            <a:scrgbClr r="0" g="0" b="0"/>
          </a:lnRef>
          <a:fillRef idx="0">
            <a:scrgbClr r="0" g="0" b="0"/>
          </a:fillRef>
          <a:effectRef idx="0">
            <a:scrgbClr r="0" g="0" b="0"/>
          </a:effectRef>
          <a:fontRef idx="minor">
            <a:schemeClr val="dk1"/>
          </a:fontRef>
        </p:style>
        <p:txBody>
          <a:bodyPr vert="horz" lIns="62503" tIns="25001" rIns="62503" bIns="25001" rtlCol="0">
            <a:spAutoFit/>
          </a:bodyPr>
          <a:lstStyle/>
          <a:p>
            <a:pPr marL="0" indent="0" algn="ctr">
              <a:spcBef>
                <a:spcPct val="45000"/>
              </a:spcBef>
              <a:buNone/>
            </a:pPr>
            <a:r>
              <a:rPr lang="el" altLang="en-US"/>
              <a:t>Ο κύριος B μπορεί να διαβάσει τα περιεχόμενα του αρχείου F που αντιγράφηκαν στο αρχείο G</a:t>
            </a:r>
          </a:p>
        </p:txBody>
      </p:sp>
      <p:grpSp>
        <p:nvGrpSpPr>
          <p:cNvPr id="12" name="Group 11">
            <a:extLst>
              <a:ext uri="{FF2B5EF4-FFF2-40B4-BE49-F238E27FC236}">
                <a16:creationId xmlns:a16="http://schemas.microsoft.com/office/drawing/2014/main" id="{97AC289F-C2A9-7185-D1AD-83F04DE7142F}"/>
              </a:ext>
            </a:extLst>
          </p:cNvPr>
          <p:cNvGrpSpPr/>
          <p:nvPr/>
        </p:nvGrpSpPr>
        <p:grpSpPr>
          <a:xfrm>
            <a:off x="2727431" y="1598208"/>
            <a:ext cx="6138960" cy="2691649"/>
            <a:chOff x="2753869" y="1983488"/>
            <a:chExt cx="6293027" cy="2915199"/>
          </a:xfrm>
        </p:grpSpPr>
        <p:sp>
          <p:nvSpPr>
            <p:cNvPr id="35846" name="Rectangle 3">
              <a:extLst>
                <a:ext uri="{FF2B5EF4-FFF2-40B4-BE49-F238E27FC236}">
                  <a16:creationId xmlns:a16="http://schemas.microsoft.com/office/drawing/2014/main" id="{06B16637-920C-8ED6-904C-1F62F20EE1B4}"/>
                </a:ext>
              </a:extLst>
            </p:cNvPr>
            <p:cNvSpPr>
              <a:spLocks noChangeArrowheads="1"/>
            </p:cNvSpPr>
            <p:nvPr/>
          </p:nvSpPr>
          <p:spPr bwMode="auto">
            <a:xfrm>
              <a:off x="6870127" y="2047758"/>
              <a:ext cx="929332" cy="774005"/>
            </a:xfrm>
            <a:prstGeom prst="rect">
              <a:avLst/>
            </a:prstGeom>
            <a:noFill/>
            <a:ln w="508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89067" tIns="43752" rIns="89067" bIns="43752" anchor="ct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SzTx/>
                <a:buFontTx/>
                <a:buNone/>
              </a:pPr>
              <a:r>
                <a:rPr lang="el" altLang="en-US" sz="1400" b="1">
                  <a:latin typeface="+mn-lt"/>
                </a:rPr>
                <a:t>Αρχείο F</a:t>
              </a:r>
            </a:p>
          </p:txBody>
        </p:sp>
        <p:sp>
          <p:nvSpPr>
            <p:cNvPr id="35847" name="Rectangle 4">
              <a:extLst>
                <a:ext uri="{FF2B5EF4-FFF2-40B4-BE49-F238E27FC236}">
                  <a16:creationId xmlns:a16="http://schemas.microsoft.com/office/drawing/2014/main" id="{EC360957-5BE2-CF2A-6125-6BD0513A1C9F}"/>
                </a:ext>
              </a:extLst>
            </p:cNvPr>
            <p:cNvSpPr>
              <a:spLocks noChangeArrowheads="1"/>
            </p:cNvSpPr>
            <p:nvPr/>
          </p:nvSpPr>
          <p:spPr bwMode="auto">
            <a:xfrm>
              <a:off x="8181709" y="2466472"/>
              <a:ext cx="865187" cy="522351"/>
            </a:xfrm>
            <a:prstGeom prst="rect">
              <a:avLst/>
            </a:prstGeom>
            <a:noFill/>
            <a:ln w="508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62503" tIns="25001" rIns="62503" bIns="25001">
              <a:spAutoFit/>
            </a:bodyPr>
            <a:lstStyle>
              <a:lvl1pPr marL="338138" indent="-338138"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8000"/>
                </a:lnSpc>
                <a:spcBef>
                  <a:spcPct val="43000"/>
                </a:spcBef>
                <a:buClrTx/>
                <a:buSzTx/>
                <a:buFontTx/>
                <a:buNone/>
              </a:pPr>
              <a:r>
                <a:rPr lang="el" altLang="en-US" sz="1400" b="1">
                  <a:latin typeface="+mn-lt"/>
                </a:rPr>
                <a:t>Α:r</a:t>
              </a:r>
            </a:p>
            <a:p>
              <a:pPr>
                <a:lnSpc>
                  <a:spcPct val="88000"/>
                </a:lnSpc>
                <a:spcBef>
                  <a:spcPct val="43000"/>
                </a:spcBef>
                <a:buClrTx/>
                <a:buSzTx/>
                <a:buFontTx/>
                <a:buNone/>
              </a:pPr>
              <a:r>
                <a:rPr lang="el" altLang="en-US" sz="1400" b="1">
                  <a:latin typeface="+mn-lt"/>
                </a:rPr>
                <a:t>Α:w</a:t>
              </a:r>
            </a:p>
          </p:txBody>
        </p:sp>
        <p:sp>
          <p:nvSpPr>
            <p:cNvPr id="35848" name="Rectangle 5">
              <a:extLst>
                <a:ext uri="{FF2B5EF4-FFF2-40B4-BE49-F238E27FC236}">
                  <a16:creationId xmlns:a16="http://schemas.microsoft.com/office/drawing/2014/main" id="{A943698E-262B-6AC4-C614-3D914A38C615}"/>
                </a:ext>
              </a:extLst>
            </p:cNvPr>
            <p:cNvSpPr>
              <a:spLocks noChangeArrowheads="1"/>
            </p:cNvSpPr>
            <p:nvPr/>
          </p:nvSpPr>
          <p:spPr bwMode="auto">
            <a:xfrm>
              <a:off x="6946443" y="4007792"/>
              <a:ext cx="903288" cy="739183"/>
            </a:xfrm>
            <a:prstGeom prst="rect">
              <a:avLst/>
            </a:prstGeom>
            <a:noFill/>
            <a:ln w="508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89067" tIns="43752" rIns="89067" bIns="43752" anchor="ct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SzTx/>
                <a:buFontTx/>
                <a:buNone/>
              </a:pPr>
              <a:r>
                <a:rPr lang="el" altLang="en-US" sz="1400" b="1" dirty="0">
                  <a:latin typeface="+mn-lt"/>
                </a:rPr>
                <a:t>Αρχείο G</a:t>
              </a:r>
            </a:p>
          </p:txBody>
        </p:sp>
        <p:sp>
          <p:nvSpPr>
            <p:cNvPr id="35849" name="Rectangle 6">
              <a:extLst>
                <a:ext uri="{FF2B5EF4-FFF2-40B4-BE49-F238E27FC236}">
                  <a16:creationId xmlns:a16="http://schemas.microsoft.com/office/drawing/2014/main" id="{CBD9CFC9-E515-84A0-914D-106B0208DC60}"/>
                </a:ext>
              </a:extLst>
            </p:cNvPr>
            <p:cNvSpPr>
              <a:spLocks noChangeArrowheads="1"/>
            </p:cNvSpPr>
            <p:nvPr/>
          </p:nvSpPr>
          <p:spPr bwMode="auto">
            <a:xfrm>
              <a:off x="8143609" y="4332953"/>
              <a:ext cx="903287" cy="565734"/>
            </a:xfrm>
            <a:prstGeom prst="rect">
              <a:avLst/>
            </a:prstGeom>
            <a:noFill/>
            <a:ln w="508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62503" tIns="25001" rIns="62503" bIns="25001">
              <a:spAutoFit/>
            </a:bodyPr>
            <a:lstStyle>
              <a:lvl1pPr marL="338138" indent="-338138"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8000"/>
                </a:lnSpc>
                <a:spcBef>
                  <a:spcPct val="43000"/>
                </a:spcBef>
                <a:buClrTx/>
                <a:buSzTx/>
                <a:buFontTx/>
                <a:buNone/>
              </a:pPr>
              <a:r>
                <a:rPr lang="el" altLang="en-US" sz="1400" b="1" dirty="0">
                  <a:latin typeface="+mn-lt"/>
                </a:rPr>
                <a:t>Β:</a:t>
              </a:r>
              <a:r>
                <a:rPr lang="en-US" altLang="en-US" sz="1400" b="1" dirty="0">
                  <a:latin typeface="+mn-lt"/>
                </a:rPr>
                <a:t>r</a:t>
              </a:r>
              <a:endParaRPr lang="el" altLang="en-US" sz="1400" b="1" dirty="0">
                <a:latin typeface="+mn-lt"/>
              </a:endParaRPr>
            </a:p>
            <a:p>
              <a:pPr>
                <a:lnSpc>
                  <a:spcPct val="88000"/>
                </a:lnSpc>
                <a:spcBef>
                  <a:spcPct val="43000"/>
                </a:spcBef>
                <a:buClrTx/>
                <a:buSzTx/>
                <a:buFontTx/>
                <a:buNone/>
              </a:pPr>
              <a:r>
                <a:rPr lang="el" altLang="en-US" sz="1400" b="1" dirty="0">
                  <a:latin typeface="+mn-lt"/>
                </a:rPr>
                <a:t>Α:w</a:t>
              </a:r>
            </a:p>
          </p:txBody>
        </p:sp>
        <p:sp>
          <p:nvSpPr>
            <p:cNvPr id="35851" name="Rectangle 8">
              <a:extLst>
                <a:ext uri="{FF2B5EF4-FFF2-40B4-BE49-F238E27FC236}">
                  <a16:creationId xmlns:a16="http://schemas.microsoft.com/office/drawing/2014/main" id="{05F5F466-A841-333A-176E-DE2931E8D453}"/>
                </a:ext>
              </a:extLst>
            </p:cNvPr>
            <p:cNvSpPr>
              <a:spLocks noChangeArrowheads="1"/>
            </p:cNvSpPr>
            <p:nvPr/>
          </p:nvSpPr>
          <p:spPr bwMode="auto">
            <a:xfrm>
              <a:off x="8387298" y="1983488"/>
              <a:ext cx="477285"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l" altLang="en-US" sz="1400" b="1">
                  <a:latin typeface="+mn-lt"/>
                </a:rPr>
                <a:t>ΠΧΣ</a:t>
              </a:r>
            </a:p>
          </p:txBody>
        </p:sp>
        <p:sp>
          <p:nvSpPr>
            <p:cNvPr id="35852" name="Rectangle 9">
              <a:extLst>
                <a:ext uri="{FF2B5EF4-FFF2-40B4-BE49-F238E27FC236}">
                  <a16:creationId xmlns:a16="http://schemas.microsoft.com/office/drawing/2014/main" id="{327FF074-EF37-B1C6-EFA6-E3F93E28FDB5}"/>
                </a:ext>
              </a:extLst>
            </p:cNvPr>
            <p:cNvSpPr>
              <a:spLocks noChangeArrowheads="1"/>
            </p:cNvSpPr>
            <p:nvPr/>
          </p:nvSpPr>
          <p:spPr bwMode="auto">
            <a:xfrm>
              <a:off x="2753869" y="2319548"/>
              <a:ext cx="1057572"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l" altLang="en-US" sz="1400" b="1">
                  <a:latin typeface="+mn-lt"/>
                </a:rPr>
                <a:t>Αρχή Α</a:t>
              </a:r>
            </a:p>
          </p:txBody>
        </p:sp>
        <p:sp>
          <p:nvSpPr>
            <p:cNvPr id="35853" name="Rectangle 10">
              <a:extLst>
                <a:ext uri="{FF2B5EF4-FFF2-40B4-BE49-F238E27FC236}">
                  <a16:creationId xmlns:a16="http://schemas.microsoft.com/office/drawing/2014/main" id="{3531AFDE-423D-8321-A81C-BBD55A4C68A5}"/>
                </a:ext>
              </a:extLst>
            </p:cNvPr>
            <p:cNvSpPr>
              <a:spLocks noChangeArrowheads="1"/>
            </p:cNvSpPr>
            <p:nvPr/>
          </p:nvSpPr>
          <p:spPr bwMode="auto">
            <a:xfrm>
              <a:off x="2847976" y="3092451"/>
              <a:ext cx="2771775" cy="800247"/>
            </a:xfrm>
            <a:prstGeom prst="rect">
              <a:avLst/>
            </a:prstGeom>
            <a:noFill/>
            <a:ln w="508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62503" tIns="25001" rIns="62503" bIns="25001">
              <a:spAutoFit/>
            </a:bodyPr>
            <a:lstStyle>
              <a:lvl1pPr marL="474663" indent="-474663"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8000"/>
                </a:lnSpc>
                <a:spcBef>
                  <a:spcPct val="42000"/>
                </a:spcBef>
                <a:buClrTx/>
                <a:buSzTx/>
                <a:buFontTx/>
                <a:buNone/>
              </a:pPr>
              <a:r>
                <a:rPr lang="el" altLang="en-US" sz="1400" b="1">
                  <a:latin typeface="+mn-lt"/>
                </a:rPr>
                <a:t>Πρόγραμμα Καλούδια</a:t>
              </a:r>
            </a:p>
            <a:p>
              <a:pPr>
                <a:lnSpc>
                  <a:spcPct val="88000"/>
                </a:lnSpc>
                <a:spcBef>
                  <a:spcPct val="42000"/>
                </a:spcBef>
                <a:buClrTx/>
                <a:buSzTx/>
                <a:buFontTx/>
                <a:buNone/>
              </a:pPr>
              <a:endParaRPr lang="en-US" altLang="en-US" sz="1400" b="1">
                <a:latin typeface="+mn-lt"/>
              </a:endParaRPr>
            </a:p>
            <a:p>
              <a:pPr eaLnBrk="1">
                <a:lnSpc>
                  <a:spcPct val="88000"/>
                </a:lnSpc>
                <a:spcBef>
                  <a:spcPct val="42000"/>
                </a:spcBef>
                <a:buClrTx/>
                <a:buSzTx/>
                <a:buFontTx/>
                <a:buNone/>
              </a:pPr>
              <a:endParaRPr lang="en-US" altLang="en-US" sz="1400" b="1">
                <a:latin typeface="+mn-lt"/>
              </a:endParaRPr>
            </a:p>
          </p:txBody>
        </p:sp>
        <p:sp>
          <p:nvSpPr>
            <p:cNvPr id="35854" name="Rectangle 11">
              <a:extLst>
                <a:ext uri="{FF2B5EF4-FFF2-40B4-BE49-F238E27FC236}">
                  <a16:creationId xmlns:a16="http://schemas.microsoft.com/office/drawing/2014/main" id="{06CD25D4-239B-BAED-291C-A9BAD183BBEA}"/>
                </a:ext>
              </a:extLst>
            </p:cNvPr>
            <p:cNvSpPr>
              <a:spLocks noChangeArrowheads="1"/>
            </p:cNvSpPr>
            <p:nvPr/>
          </p:nvSpPr>
          <p:spPr bwMode="auto">
            <a:xfrm>
              <a:off x="3913189" y="3630044"/>
              <a:ext cx="1692471" cy="273993"/>
            </a:xfrm>
            <a:prstGeom prst="rect">
              <a:avLst/>
            </a:prstGeom>
            <a:noFill/>
            <a:ln w="508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94000"/>
                </a:lnSpc>
                <a:spcBef>
                  <a:spcPct val="0"/>
                </a:spcBef>
                <a:buClrTx/>
                <a:buSzTx/>
                <a:buFontTx/>
                <a:buNone/>
              </a:pPr>
              <a:r>
                <a:rPr lang="el" altLang="en-US" sz="1400" b="1" dirty="0">
                  <a:latin typeface="+mn-lt"/>
                </a:rPr>
                <a:t>Δούρειος ίππος</a:t>
              </a:r>
            </a:p>
          </p:txBody>
        </p:sp>
        <p:sp>
          <p:nvSpPr>
            <p:cNvPr id="35855" name="Line 12">
              <a:extLst>
                <a:ext uri="{FF2B5EF4-FFF2-40B4-BE49-F238E27FC236}">
                  <a16:creationId xmlns:a16="http://schemas.microsoft.com/office/drawing/2014/main" id="{BF8F96AB-C0B6-EDD7-21C1-3DD11CD9248D}"/>
                </a:ext>
              </a:extLst>
            </p:cNvPr>
            <p:cNvSpPr>
              <a:spLocks noChangeShapeType="1"/>
            </p:cNvSpPr>
            <p:nvPr/>
          </p:nvSpPr>
          <p:spPr bwMode="auto">
            <a:xfrm>
              <a:off x="3913188" y="2508250"/>
              <a:ext cx="552450" cy="547688"/>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a:p>
          </p:txBody>
        </p:sp>
        <p:sp>
          <p:nvSpPr>
            <p:cNvPr id="35856" name="Rectangle 13">
              <a:extLst>
                <a:ext uri="{FF2B5EF4-FFF2-40B4-BE49-F238E27FC236}">
                  <a16:creationId xmlns:a16="http://schemas.microsoft.com/office/drawing/2014/main" id="{11272423-FC96-5048-2827-0EB4CCA40571}"/>
                </a:ext>
              </a:extLst>
            </p:cNvPr>
            <p:cNvSpPr>
              <a:spLocks noChangeArrowheads="1"/>
            </p:cNvSpPr>
            <p:nvPr/>
          </p:nvSpPr>
          <p:spPr bwMode="auto">
            <a:xfrm>
              <a:off x="4161896" y="2583848"/>
              <a:ext cx="929332"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l" altLang="en-US" sz="1400" b="1">
                  <a:latin typeface="+mn-lt"/>
                </a:rPr>
                <a:t>Εκτελεί</a:t>
              </a:r>
            </a:p>
          </p:txBody>
        </p:sp>
        <p:sp>
          <p:nvSpPr>
            <p:cNvPr id="35857" name="Line 14">
              <a:extLst>
                <a:ext uri="{FF2B5EF4-FFF2-40B4-BE49-F238E27FC236}">
                  <a16:creationId xmlns:a16="http://schemas.microsoft.com/office/drawing/2014/main" id="{5C0F3D55-8501-3E32-236D-3E80F2E209E4}"/>
                </a:ext>
              </a:extLst>
            </p:cNvPr>
            <p:cNvSpPr>
              <a:spLocks noChangeShapeType="1"/>
            </p:cNvSpPr>
            <p:nvPr/>
          </p:nvSpPr>
          <p:spPr bwMode="auto">
            <a:xfrm flipH="1">
              <a:off x="5652208" y="2621546"/>
              <a:ext cx="1177925" cy="995363"/>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a:p>
          </p:txBody>
        </p:sp>
        <p:sp>
          <p:nvSpPr>
            <p:cNvPr id="35858" name="Line 15">
              <a:extLst>
                <a:ext uri="{FF2B5EF4-FFF2-40B4-BE49-F238E27FC236}">
                  <a16:creationId xmlns:a16="http://schemas.microsoft.com/office/drawing/2014/main" id="{6686AF34-72C5-0548-3F3A-490A1839B46A}"/>
                </a:ext>
              </a:extLst>
            </p:cNvPr>
            <p:cNvSpPr>
              <a:spLocks noChangeShapeType="1"/>
            </p:cNvSpPr>
            <p:nvPr/>
          </p:nvSpPr>
          <p:spPr bwMode="auto">
            <a:xfrm>
              <a:off x="5652208" y="3708991"/>
              <a:ext cx="1228725" cy="622300"/>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a:p>
          </p:txBody>
        </p:sp>
        <p:sp>
          <p:nvSpPr>
            <p:cNvPr id="35859" name="Rectangle 16">
              <a:extLst>
                <a:ext uri="{FF2B5EF4-FFF2-40B4-BE49-F238E27FC236}">
                  <a16:creationId xmlns:a16="http://schemas.microsoft.com/office/drawing/2014/main" id="{D984C04C-C5E7-3B13-BC9B-8153AC8B7A92}"/>
                </a:ext>
              </a:extLst>
            </p:cNvPr>
            <p:cNvSpPr>
              <a:spLocks noChangeArrowheads="1"/>
            </p:cNvSpPr>
            <p:nvPr/>
          </p:nvSpPr>
          <p:spPr bwMode="auto">
            <a:xfrm>
              <a:off x="5807075" y="2881314"/>
              <a:ext cx="852417" cy="257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l" altLang="en-US" sz="1400" b="1" dirty="0">
                  <a:latin typeface="+mn-lt"/>
                </a:rPr>
                <a:t>διαβάζει</a:t>
              </a:r>
            </a:p>
          </p:txBody>
        </p:sp>
        <p:sp>
          <p:nvSpPr>
            <p:cNvPr id="35860" name="Rectangle 17">
              <a:extLst>
                <a:ext uri="{FF2B5EF4-FFF2-40B4-BE49-F238E27FC236}">
                  <a16:creationId xmlns:a16="http://schemas.microsoft.com/office/drawing/2014/main" id="{9613F55D-0454-F9C8-03C8-FA0133169489}"/>
                </a:ext>
              </a:extLst>
            </p:cNvPr>
            <p:cNvSpPr>
              <a:spLocks noChangeArrowheads="1"/>
            </p:cNvSpPr>
            <p:nvPr/>
          </p:nvSpPr>
          <p:spPr bwMode="auto">
            <a:xfrm>
              <a:off x="5699765" y="4081838"/>
              <a:ext cx="745607" cy="257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l" altLang="en-US" sz="1400" b="1" dirty="0">
                  <a:latin typeface="+mn-lt"/>
                </a:rPr>
                <a:t>γράφει</a:t>
              </a:r>
            </a:p>
          </p:txBody>
        </p:sp>
      </p:grpSp>
      <p:pic>
        <p:nvPicPr>
          <p:cNvPr id="15" name="Picture 14">
            <a:extLst>
              <a:ext uri="{FF2B5EF4-FFF2-40B4-BE49-F238E27FC236}">
                <a16:creationId xmlns:a16="http://schemas.microsoft.com/office/drawing/2014/main" id="{DBA536D1-2707-13DF-4CD8-D6B17B05736B}"/>
              </a:ext>
            </a:extLst>
          </p:cNvPr>
          <p:cNvPicPr>
            <a:picLocks noChangeAspect="1"/>
          </p:cNvPicPr>
          <p:nvPr/>
        </p:nvPicPr>
        <p:blipFill>
          <a:blip r:embed="rId2"/>
          <a:stretch>
            <a:fillRect/>
          </a:stretch>
        </p:blipFill>
        <p:spPr>
          <a:xfrm>
            <a:off x="8866391" y="5984774"/>
            <a:ext cx="1530000" cy="612000"/>
          </a:xfrm>
          <a:prstGeom prst="rect">
            <a:avLst/>
          </a:prstGeom>
        </p:spPr>
      </p:pic>
      <p:sp>
        <p:nvSpPr>
          <p:cNvPr id="2" name="Slide Number Placeholder 1">
            <a:extLst>
              <a:ext uri="{FF2B5EF4-FFF2-40B4-BE49-F238E27FC236}">
                <a16:creationId xmlns:a16="http://schemas.microsoft.com/office/drawing/2014/main" id="{FEB662C0-2C56-6430-591E-6C7268D9776E}"/>
              </a:ext>
            </a:extLst>
          </p:cNvPr>
          <p:cNvSpPr>
            <a:spLocks noGrp="1"/>
          </p:cNvSpPr>
          <p:nvPr>
            <p:ph type="sldNum" sz="quarter" idx="4"/>
          </p:nvPr>
        </p:nvSpPr>
        <p:spPr/>
        <p:txBody>
          <a:bodyPr/>
          <a:lstStyle/>
          <a:p>
            <a:fld id="{3A98EE3D-8CD1-4C3F-BD1C-C98C9596463C}" type="slidenum">
              <a:rPr lang="en-US" smtClean="0"/>
              <a:pPr/>
              <a:t>22</a:t>
            </a:fld>
            <a:endParaRPr lang="en-US"/>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9" name="Rectangle 2">
            <a:extLst>
              <a:ext uri="{FF2B5EF4-FFF2-40B4-BE49-F238E27FC236}">
                <a16:creationId xmlns:a16="http://schemas.microsoft.com/office/drawing/2014/main" id="{F3772AE9-7741-C34E-0288-6A284D02A6F1}"/>
              </a:ext>
            </a:extLst>
          </p:cNvPr>
          <p:cNvSpPr>
            <a:spLocks noGrp="1" noChangeArrowheads="1"/>
          </p:cNvSpPr>
          <p:nvPr>
            <p:ph type="ctrTitle"/>
          </p:nvPr>
        </p:nvSpPr>
        <p:spPr/>
        <p:txBody>
          <a:bodyPr>
            <a:normAutofit fontScale="90000"/>
          </a:bodyPr>
          <a:lstStyle/>
          <a:p>
            <a:r>
              <a:rPr lang="el" altLang="en-US" sz="4000" dirty="0"/>
              <a:t>Το προβληματικό λογισμικό μπορεί να γίνει δούρειος ίππος</a:t>
            </a:r>
          </a:p>
        </p:txBody>
      </p:sp>
      <p:sp>
        <p:nvSpPr>
          <p:cNvPr id="36870" name="Rectangle 3">
            <a:extLst>
              <a:ext uri="{FF2B5EF4-FFF2-40B4-BE49-F238E27FC236}">
                <a16:creationId xmlns:a16="http://schemas.microsoft.com/office/drawing/2014/main" id="{738E6BC7-8DA1-246C-7C91-A28AA125600B}"/>
              </a:ext>
            </a:extLst>
          </p:cNvPr>
          <p:cNvSpPr>
            <a:spLocks noGrp="1" noChangeArrowheads="1"/>
          </p:cNvSpPr>
          <p:nvPr>
            <p:ph sz="quarter" idx="17"/>
          </p:nvPr>
        </p:nvSpPr>
        <p:spPr>
          <a:xfrm>
            <a:off x="796322" y="2252076"/>
            <a:ext cx="9881510" cy="3706272"/>
          </a:xfrm>
        </p:spPr>
        <p:txBody>
          <a:bodyPr>
            <a:normAutofit/>
          </a:bodyPr>
          <a:lstStyle/>
          <a:p>
            <a:r>
              <a:rPr lang="el" altLang="en-US" sz="1800" dirty="0"/>
              <a:t>Όταν ένα προβληματικό λογισμικό εκμεταλλεύεται, εκτελεί τον κώδικα/πρόθεση του εισβολέα, ενώ χρησιμοποιεί τα δικαιώματα του χρήστη που το ξεκίνησε.</a:t>
            </a:r>
          </a:p>
          <a:p>
            <a:endParaRPr lang="en-US" altLang="en-US" sz="1800" dirty="0"/>
          </a:p>
          <a:p>
            <a:r>
              <a:rPr lang="el" altLang="en-US" sz="1800" dirty="0"/>
              <a:t>Αυτό σημαίνει ότι οι υπολογιστές με μόνο DAC δεν μπορούν να θεωρηθούν αξιόπιστοι για την επεξεργασία πληροφοριών που ταξινομούνται σε διαφορετικά επίπεδα</a:t>
            </a:r>
          </a:p>
          <a:p>
            <a:pPr lvl="1"/>
            <a:r>
              <a:rPr lang="el" altLang="en-US" sz="1800" dirty="0"/>
              <a:t>Ο υποχρεωτικός έλεγχος πρόσβασης έχει αναπτυχθεί για την αντιμετώπιση αυτού του προβλήματος</a:t>
            </a:r>
          </a:p>
          <a:p>
            <a:pPr lvl="1"/>
            <a:r>
              <a:rPr lang="el" altLang="en-US" sz="1800" dirty="0"/>
              <a:t>Θα το καλύψουμε στο επόμενο θέμα</a:t>
            </a:r>
          </a:p>
        </p:txBody>
      </p:sp>
      <p:pic>
        <p:nvPicPr>
          <p:cNvPr id="14" name="Picture 13">
            <a:extLst>
              <a:ext uri="{FF2B5EF4-FFF2-40B4-BE49-F238E27FC236}">
                <a16:creationId xmlns:a16="http://schemas.microsoft.com/office/drawing/2014/main" id="{54B1677B-D056-8A03-FA89-80F31D0F8352}"/>
              </a:ext>
            </a:extLst>
          </p:cNvPr>
          <p:cNvPicPr>
            <a:picLocks noChangeAspect="1"/>
          </p:cNvPicPr>
          <p:nvPr/>
        </p:nvPicPr>
        <p:blipFill>
          <a:blip r:embed="rId2"/>
          <a:stretch>
            <a:fillRect/>
          </a:stretch>
        </p:blipFill>
        <p:spPr>
          <a:xfrm>
            <a:off x="8945558" y="5861336"/>
            <a:ext cx="1530000" cy="612000"/>
          </a:xfrm>
          <a:prstGeom prst="rect">
            <a:avLst/>
          </a:prstGeom>
        </p:spPr>
      </p:pic>
      <p:sp>
        <p:nvSpPr>
          <p:cNvPr id="2" name="Slide Number Placeholder 1">
            <a:extLst>
              <a:ext uri="{FF2B5EF4-FFF2-40B4-BE49-F238E27FC236}">
                <a16:creationId xmlns:a16="http://schemas.microsoft.com/office/drawing/2014/main" id="{D893C711-946F-7799-6F60-7E88B45CDCEC}"/>
              </a:ext>
            </a:extLst>
          </p:cNvPr>
          <p:cNvSpPr>
            <a:spLocks noGrp="1"/>
          </p:cNvSpPr>
          <p:nvPr>
            <p:ph type="sldNum" sz="quarter" idx="4"/>
          </p:nvPr>
        </p:nvSpPr>
        <p:spPr/>
        <p:txBody>
          <a:bodyPr/>
          <a:lstStyle/>
          <a:p>
            <a:fld id="{3A98EE3D-8CD1-4C3F-BD1C-C98C9596463C}" type="slidenum">
              <a:rPr lang="en-US" smtClean="0"/>
              <a:pPr/>
              <a:t>23</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D7179E57-F0FF-490C-9E2C-FD272EE6C6F8}"/>
              </a:ext>
            </a:extLst>
          </p:cNvPr>
          <p:cNvSpPr>
            <a:spLocks noGrp="1"/>
          </p:cNvSpPr>
          <p:nvPr>
            <p:ph type="ctrTitle"/>
          </p:nvPr>
        </p:nvSpPr>
        <p:spPr/>
        <p:txBody>
          <a:bodyPr>
            <a:normAutofit/>
          </a:bodyPr>
          <a:lstStyle/>
          <a:p>
            <a:pPr eaLnBrk="1" hangingPunct="1"/>
            <a:r>
              <a:rPr lang="el" altLang="en-US"/>
              <a:t>Οι αδυναμίες της DAC που προκαλούνται από το χάσμα </a:t>
            </a:r>
          </a:p>
        </p:txBody>
      </p:sp>
      <p:sp>
        <p:nvSpPr>
          <p:cNvPr id="37891" name="Content Placeholder 2">
            <a:extLst>
              <a:ext uri="{FF2B5EF4-FFF2-40B4-BE49-F238E27FC236}">
                <a16:creationId xmlns:a16="http://schemas.microsoft.com/office/drawing/2014/main" id="{ADB3B400-1B6C-7CFE-5C30-C819CEBD944B}"/>
              </a:ext>
            </a:extLst>
          </p:cNvPr>
          <p:cNvSpPr>
            <a:spLocks noGrp="1"/>
          </p:cNvSpPr>
          <p:nvPr>
            <p:ph sz="quarter" idx="17"/>
          </p:nvPr>
        </p:nvSpPr>
        <p:spPr>
          <a:xfrm>
            <a:off x="796321" y="2252076"/>
            <a:ext cx="9389897" cy="3234324"/>
          </a:xfrm>
        </p:spPr>
        <p:txBody>
          <a:bodyPr>
            <a:normAutofit/>
          </a:bodyPr>
          <a:lstStyle/>
          <a:p>
            <a:pPr eaLnBrk="1" hangingPunct="1"/>
            <a:r>
              <a:rPr lang="el" altLang="en-US" sz="1800" dirty="0"/>
              <a:t>Ένα αίτημα: ένα </a:t>
            </a:r>
            <a:r>
              <a:rPr lang="el" altLang="en-US" sz="1800" dirty="0">
                <a:solidFill>
                  <a:srgbClr val="FF0000"/>
                </a:solidFill>
              </a:rPr>
              <a:t>υποκείμενο</a:t>
            </a:r>
            <a:r>
              <a:rPr lang="el" altLang="en-US" sz="1800" dirty="0"/>
              <a:t> θέλει να εκτελέσει μια ενέργεια</a:t>
            </a:r>
          </a:p>
          <a:p>
            <a:pPr lvl="1" eaLnBrk="1" hangingPunct="1"/>
            <a:r>
              <a:rPr lang="el" altLang="en-US" sz="1800" dirty="0"/>
              <a:t>Π.χ., διεργασίες στο λειτουργικό σύστημα</a:t>
            </a:r>
          </a:p>
          <a:p>
            <a:pPr eaLnBrk="1" hangingPunct="1"/>
            <a:r>
              <a:rPr lang="el" altLang="en-US" sz="1800" dirty="0"/>
              <a:t>Η πολιτική: κάθε  εντολέας έχει ένα σύνολο προνομίων</a:t>
            </a:r>
          </a:p>
          <a:p>
            <a:pPr lvl="1" eaLnBrk="1" hangingPunct="1"/>
            <a:r>
              <a:rPr lang="el" altLang="en-US" sz="1800" dirty="0"/>
              <a:t>Π.χ. λογαριασμοί χρηστών στο λειτουργικό σύστημα</a:t>
            </a:r>
          </a:p>
          <a:p>
            <a:pPr eaLnBrk="1" hangingPunct="1"/>
            <a:endParaRPr lang="en-US" altLang="en-US" sz="1800" dirty="0"/>
          </a:p>
          <a:p>
            <a:pPr eaLnBrk="1" hangingPunct="1"/>
            <a:r>
              <a:rPr lang="el" altLang="en-US" sz="1800" dirty="0"/>
              <a:t>Πρόκληση για την κάλυψη του κενού μεταξύ των θεμάτων και των αρχών</a:t>
            </a:r>
          </a:p>
          <a:p>
            <a:pPr lvl="1" eaLnBrk="1" hangingPunct="1"/>
            <a:r>
              <a:rPr lang="el" altLang="en-US" sz="1800" dirty="0"/>
              <a:t>συσχετίζουν το θέμα με τις αρχές</a:t>
            </a:r>
          </a:p>
        </p:txBody>
      </p:sp>
      <p:pic>
        <p:nvPicPr>
          <p:cNvPr id="14" name="Picture 13">
            <a:extLst>
              <a:ext uri="{FF2B5EF4-FFF2-40B4-BE49-F238E27FC236}">
                <a16:creationId xmlns:a16="http://schemas.microsoft.com/office/drawing/2014/main" id="{0D698EFD-D351-5531-7768-E4493ED42274}"/>
              </a:ext>
            </a:extLst>
          </p:cNvPr>
          <p:cNvPicPr>
            <a:picLocks noChangeAspect="1"/>
          </p:cNvPicPr>
          <p:nvPr/>
        </p:nvPicPr>
        <p:blipFill>
          <a:blip r:embed="rId3"/>
          <a:stretch>
            <a:fillRect/>
          </a:stretch>
        </p:blipFill>
        <p:spPr>
          <a:xfrm>
            <a:off x="8916061" y="5984774"/>
            <a:ext cx="1530000" cy="612000"/>
          </a:xfrm>
          <a:prstGeom prst="rect">
            <a:avLst/>
          </a:prstGeom>
        </p:spPr>
      </p:pic>
      <p:sp>
        <p:nvSpPr>
          <p:cNvPr id="2" name="Slide Number Placeholder 1">
            <a:extLst>
              <a:ext uri="{FF2B5EF4-FFF2-40B4-BE49-F238E27FC236}">
                <a16:creationId xmlns:a16="http://schemas.microsoft.com/office/drawing/2014/main" id="{4352DD88-942C-A955-8F02-4737F4ADE301}"/>
              </a:ext>
            </a:extLst>
          </p:cNvPr>
          <p:cNvSpPr>
            <a:spLocks noGrp="1"/>
          </p:cNvSpPr>
          <p:nvPr>
            <p:ph type="sldNum" sz="quarter" idx="4"/>
          </p:nvPr>
        </p:nvSpPr>
        <p:spPr/>
        <p:txBody>
          <a:bodyPr/>
          <a:lstStyle/>
          <a:p>
            <a:fld id="{3A98EE3D-8CD1-4C3F-BD1C-C98C9596463C}" type="slidenum">
              <a:rPr lang="en-US" smtClean="0"/>
              <a:pPr/>
              <a:t>24</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84737103-7DC8-5D91-E1F9-175E52351652}"/>
              </a:ext>
            </a:extLst>
          </p:cNvPr>
          <p:cNvSpPr>
            <a:spLocks noGrp="1"/>
          </p:cNvSpPr>
          <p:nvPr>
            <p:ph type="ctrTitle"/>
          </p:nvPr>
        </p:nvSpPr>
        <p:spPr/>
        <p:txBody>
          <a:bodyPr/>
          <a:lstStyle/>
          <a:p>
            <a:r>
              <a:rPr lang="el" altLang="en-US" dirty="0"/>
              <a:t>Unix DAC </a:t>
            </a:r>
            <a:r>
              <a:rPr lang="el-GR" altLang="en-US" dirty="0"/>
              <a:t>Επανεξέταση</a:t>
            </a:r>
            <a:r>
              <a:rPr lang="el" altLang="en-US" dirty="0"/>
              <a:t> (1)</a:t>
            </a:r>
          </a:p>
        </p:txBody>
      </p:sp>
      <p:sp>
        <p:nvSpPr>
          <p:cNvPr id="19" name="Content Placeholder 18">
            <a:extLst>
              <a:ext uri="{FF2B5EF4-FFF2-40B4-BE49-F238E27FC236}">
                <a16:creationId xmlns:a16="http://schemas.microsoft.com/office/drawing/2014/main" id="{5B827A83-0F9B-0A4E-CBC0-424E1B2DA54D}"/>
              </a:ext>
            </a:extLst>
          </p:cNvPr>
          <p:cNvSpPr>
            <a:spLocks noGrp="1"/>
          </p:cNvSpPr>
          <p:nvPr>
            <p:ph sz="quarter" idx="17"/>
          </p:nvPr>
        </p:nvSpPr>
        <p:spPr>
          <a:xfrm>
            <a:off x="3197225" y="4096508"/>
            <a:ext cx="5797550" cy="1134961"/>
          </a:xfrm>
        </p:spPr>
        <p:txBody>
          <a:bodyPr>
            <a:normAutofit lnSpcReduction="10000"/>
          </a:bodyPr>
          <a:lstStyle/>
          <a:p>
            <a:r>
              <a:rPr lang="el" dirty="0"/>
              <a:t>Όταν η διαδικασία Goodie εκδίδει ένα αίτημα, ποιες αρχέςείναι υπεύθυνες για το αίτημα;</a:t>
            </a:r>
          </a:p>
          <a:p>
            <a:r>
              <a:rPr lang="el" dirty="0"/>
              <a:t>Υπό ποια προϋπόθεση, είναι σωστό να πούμε ότι ο χρήστης Α είναι υπεύθυνος για το αίτημα;</a:t>
            </a:r>
          </a:p>
          <a:p>
            <a:endParaRPr lang="en-US" dirty="0"/>
          </a:p>
        </p:txBody>
      </p:sp>
      <p:graphicFrame>
        <p:nvGraphicFramePr>
          <p:cNvPr id="7" name="Table 6">
            <a:extLst>
              <a:ext uri="{FF2B5EF4-FFF2-40B4-BE49-F238E27FC236}">
                <a16:creationId xmlns:a16="http://schemas.microsoft.com/office/drawing/2014/main" id="{F8964EFA-CD12-97AC-87CF-6AE220671CB0}"/>
              </a:ext>
            </a:extLst>
          </p:cNvPr>
          <p:cNvGraphicFramePr>
            <a:graphicFrameLocks noGrp="1"/>
          </p:cNvGraphicFramePr>
          <p:nvPr>
            <p:extLst>
              <p:ext uri="{D42A27DB-BD31-4B8C-83A1-F6EECF244321}">
                <p14:modId xmlns:p14="http://schemas.microsoft.com/office/powerpoint/2010/main" val="2088190865"/>
              </p:ext>
            </p:extLst>
          </p:nvPr>
        </p:nvGraphicFramePr>
        <p:xfrm>
          <a:off x="3197225" y="2290733"/>
          <a:ext cx="6150077" cy="1767930"/>
        </p:xfrm>
        <a:graphic>
          <a:graphicData uri="http://schemas.openxmlformats.org/drawingml/2006/table">
            <a:tbl>
              <a:tblPr firstRow="1" bandRow="1">
                <a:tableStyleId>{5C22544A-7EE6-4342-B048-85BDC9FD1C3A}</a:tableStyleId>
              </a:tblPr>
              <a:tblGrid>
                <a:gridCol w="2552862">
                  <a:extLst>
                    <a:ext uri="{9D8B030D-6E8A-4147-A177-3AD203B41FA5}">
                      <a16:colId xmlns:a16="http://schemas.microsoft.com/office/drawing/2014/main" val="20000"/>
                    </a:ext>
                  </a:extLst>
                </a:gridCol>
                <a:gridCol w="1276431">
                  <a:extLst>
                    <a:ext uri="{9D8B030D-6E8A-4147-A177-3AD203B41FA5}">
                      <a16:colId xmlns:a16="http://schemas.microsoft.com/office/drawing/2014/main" val="20001"/>
                    </a:ext>
                  </a:extLst>
                </a:gridCol>
                <a:gridCol w="1102372">
                  <a:extLst>
                    <a:ext uri="{9D8B030D-6E8A-4147-A177-3AD203B41FA5}">
                      <a16:colId xmlns:a16="http://schemas.microsoft.com/office/drawing/2014/main" val="20002"/>
                    </a:ext>
                  </a:extLst>
                </a:gridCol>
                <a:gridCol w="1218412">
                  <a:extLst>
                    <a:ext uri="{9D8B030D-6E8A-4147-A177-3AD203B41FA5}">
                      <a16:colId xmlns:a16="http://schemas.microsoft.com/office/drawing/2014/main" val="20003"/>
                    </a:ext>
                  </a:extLst>
                </a:gridCol>
              </a:tblGrid>
              <a:tr h="453033">
                <a:tc>
                  <a:txBody>
                    <a:bodyPr/>
                    <a:lstStyle/>
                    <a:p>
                      <a:r>
                        <a:rPr lang="el" sz="1400" dirty="0"/>
                        <a:t>Ενέργεια</a:t>
                      </a:r>
                    </a:p>
                  </a:txBody>
                  <a:tcPr marT="45735" marB="45735"/>
                </a:tc>
                <a:tc>
                  <a:txBody>
                    <a:bodyPr/>
                    <a:lstStyle/>
                    <a:p>
                      <a:r>
                        <a:rPr lang="el" sz="1400"/>
                        <a:t>Διεργασία</a:t>
                      </a:r>
                    </a:p>
                  </a:txBody>
                  <a:tcPr marT="45735" marB="45735"/>
                </a:tc>
                <a:tc>
                  <a:txBody>
                    <a:bodyPr/>
                    <a:lstStyle/>
                    <a:p>
                      <a:r>
                        <a:rPr lang="el" sz="1400"/>
                        <a:t>Αποτελεσματικό UID</a:t>
                      </a:r>
                    </a:p>
                  </a:txBody>
                  <a:tcPr marT="45735" marB="45735"/>
                </a:tc>
                <a:tc>
                  <a:txBody>
                    <a:bodyPr/>
                    <a:lstStyle/>
                    <a:p>
                      <a:r>
                        <a:rPr lang="el" sz="1400"/>
                        <a:t>Πραγματικές αρχές</a:t>
                      </a:r>
                      <a:endParaRPr lang="en-US" sz="1400"/>
                    </a:p>
                  </a:txBody>
                  <a:tcPr marT="45735" marB="45735"/>
                </a:tc>
                <a:extLst>
                  <a:ext uri="{0D108BD9-81ED-4DB2-BD59-A6C34878D82A}">
                    <a16:rowId xmlns:a16="http://schemas.microsoft.com/office/drawing/2014/main" val="10000"/>
                  </a:ext>
                </a:extLst>
              </a:tr>
              <a:tr h="384551">
                <a:tc>
                  <a:txBody>
                    <a:bodyPr/>
                    <a:lstStyle/>
                    <a:p>
                      <a:r>
                        <a:rPr lang="el" sz="1400" b="1"/>
                        <a:t>Ο χρήστης Α συνδέεται</a:t>
                      </a:r>
                    </a:p>
                  </a:txBody>
                  <a:tcPr marT="45735" marB="45735"/>
                </a:tc>
                <a:tc>
                  <a:txBody>
                    <a:bodyPr/>
                    <a:lstStyle/>
                    <a:p>
                      <a:r>
                        <a:rPr lang="el" sz="1400" b="1"/>
                        <a:t>κέλυφος</a:t>
                      </a:r>
                    </a:p>
                  </a:txBody>
                  <a:tcPr marT="45735" marB="45735">
                    <a:solidFill>
                      <a:srgbClr val="FFE7CB"/>
                    </a:solidFill>
                  </a:tcPr>
                </a:tc>
                <a:tc>
                  <a:txBody>
                    <a:bodyPr/>
                    <a:lstStyle/>
                    <a:p>
                      <a:r>
                        <a:rPr lang="el" sz="1400" b="1"/>
                        <a:t>Χρήστης A</a:t>
                      </a:r>
                    </a:p>
                  </a:txBody>
                  <a:tcPr marT="45735" marB="45735"/>
                </a:tc>
                <a:tc>
                  <a:txBody>
                    <a:bodyPr/>
                    <a:lstStyle/>
                    <a:p>
                      <a:r>
                        <a:rPr lang="el" sz="1400" b="1"/>
                        <a:t>Χρήστης A</a:t>
                      </a:r>
                    </a:p>
                  </a:txBody>
                  <a:tcPr marT="45735" marB="45735"/>
                </a:tc>
                <a:extLst>
                  <a:ext uri="{0D108BD9-81ED-4DB2-BD59-A6C34878D82A}">
                    <a16:rowId xmlns:a16="http://schemas.microsoft.com/office/drawing/2014/main" val="10001"/>
                  </a:ext>
                </a:extLst>
              </a:tr>
              <a:tr h="606938">
                <a:tc>
                  <a:txBody>
                    <a:bodyPr/>
                    <a:lstStyle/>
                    <a:p>
                      <a:r>
                        <a:rPr lang="el" sz="1400" b="1" dirty="0"/>
                        <a:t>Φόρτωση δυαδικού "Goodie" Ελέγχεται από το χρήστη B</a:t>
                      </a:r>
                      <a:endParaRPr lang="en-US" sz="1400" b="1" dirty="0"/>
                    </a:p>
                  </a:txBody>
                  <a:tcPr marT="45735" marB="45735">
                    <a:solidFill>
                      <a:srgbClr val="FFF3E7"/>
                    </a:solidFill>
                  </a:tcPr>
                </a:tc>
                <a:tc>
                  <a:txBody>
                    <a:bodyPr/>
                    <a:lstStyle/>
                    <a:p>
                      <a:r>
                        <a:rPr lang="el" sz="1400" b="1" dirty="0"/>
                        <a:t>Goodie</a:t>
                      </a:r>
                    </a:p>
                  </a:txBody>
                  <a:tcPr marT="45735" marB="45735"/>
                </a:tc>
                <a:tc>
                  <a:txBody>
                    <a:bodyPr/>
                    <a:lstStyle/>
                    <a:p>
                      <a:r>
                        <a:rPr lang="el" sz="1400" b="1"/>
                        <a:t>Χρήστης A</a:t>
                      </a:r>
                    </a:p>
                  </a:txBody>
                  <a:tcPr marT="45735" marB="45735"/>
                </a:tc>
                <a:tc>
                  <a:txBody>
                    <a:bodyPr/>
                    <a:lstStyle/>
                    <a:p>
                      <a:r>
                        <a:rPr lang="el" sz="1400" b="1" dirty="0"/>
                        <a:t>? ?</a:t>
                      </a:r>
                    </a:p>
                  </a:txBody>
                  <a:tcPr marT="45735" marB="45735"/>
                </a:tc>
                <a:extLst>
                  <a:ext uri="{0D108BD9-81ED-4DB2-BD59-A6C34878D82A}">
                    <a16:rowId xmlns:a16="http://schemas.microsoft.com/office/drawing/2014/main" val="10002"/>
                  </a:ext>
                </a:extLst>
              </a:tr>
            </a:tbl>
          </a:graphicData>
        </a:graphic>
      </p:graphicFrame>
      <p:sp>
        <p:nvSpPr>
          <p:cNvPr id="9" name="TextBox 8">
            <a:extLst>
              <a:ext uri="{FF2B5EF4-FFF2-40B4-BE49-F238E27FC236}">
                <a16:creationId xmlns:a16="http://schemas.microsoft.com/office/drawing/2014/main" id="{AD528BBD-A429-48AD-7A32-B95F309FDA26}"/>
              </a:ext>
            </a:extLst>
          </p:cNvPr>
          <p:cNvSpPr txBox="1">
            <a:spLocks noChangeArrowheads="1"/>
          </p:cNvSpPr>
          <p:nvPr/>
        </p:nvSpPr>
        <p:spPr bwMode="auto">
          <a:xfrm>
            <a:off x="2524990" y="5155201"/>
            <a:ext cx="714201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l" altLang="en-US" sz="1400">
                <a:solidFill>
                  <a:schemeClr val="tx2"/>
                </a:solidFill>
                <a:latin typeface="+mn-lt"/>
              </a:rPr>
              <a:t>Υπόθεση: Τα προγράμματα είναι καλοήθη, δηλαδή, κάνουν μόνο ό, τι τους λένε να κάνουν.</a:t>
            </a:r>
          </a:p>
        </p:txBody>
      </p:sp>
      <p:pic>
        <p:nvPicPr>
          <p:cNvPr id="25" name="Picture 24">
            <a:extLst>
              <a:ext uri="{FF2B5EF4-FFF2-40B4-BE49-F238E27FC236}">
                <a16:creationId xmlns:a16="http://schemas.microsoft.com/office/drawing/2014/main" id="{798505D3-1D1B-B5ED-05D5-B2ACFEFFA3B1}"/>
              </a:ext>
            </a:extLst>
          </p:cNvPr>
          <p:cNvPicPr>
            <a:picLocks noChangeAspect="1"/>
          </p:cNvPicPr>
          <p:nvPr/>
        </p:nvPicPr>
        <p:blipFill>
          <a:blip r:embed="rId3"/>
          <a:stretch>
            <a:fillRect/>
          </a:stretch>
        </p:blipFill>
        <p:spPr>
          <a:xfrm>
            <a:off x="9112706" y="5909671"/>
            <a:ext cx="1530000" cy="612000"/>
          </a:xfrm>
          <a:prstGeom prst="rect">
            <a:avLst/>
          </a:prstGeom>
        </p:spPr>
      </p:pic>
      <p:sp>
        <p:nvSpPr>
          <p:cNvPr id="2" name="Slide Number Placeholder 1">
            <a:extLst>
              <a:ext uri="{FF2B5EF4-FFF2-40B4-BE49-F238E27FC236}">
                <a16:creationId xmlns:a16="http://schemas.microsoft.com/office/drawing/2014/main" id="{1358A974-19BA-04DC-6ED0-3CC0DE4DEEAA}"/>
              </a:ext>
            </a:extLst>
          </p:cNvPr>
          <p:cNvSpPr>
            <a:spLocks noGrp="1"/>
          </p:cNvSpPr>
          <p:nvPr>
            <p:ph type="sldNum" sz="quarter" idx="4"/>
          </p:nvPr>
        </p:nvSpPr>
        <p:spPr/>
        <p:txBody>
          <a:bodyPr/>
          <a:lstStyle/>
          <a:p>
            <a:fld id="{3A98EE3D-8CD1-4C3F-BD1C-C98C9596463C}" type="slidenum">
              <a:rPr lang="en-US" smtClean="0"/>
              <a:pPr/>
              <a:t>25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081A34B6-A3A4-2C62-438D-465831CA7F06}"/>
              </a:ext>
            </a:extLst>
          </p:cNvPr>
          <p:cNvSpPr>
            <a:spLocks noGrp="1"/>
          </p:cNvSpPr>
          <p:nvPr>
            <p:ph type="ctrTitle"/>
          </p:nvPr>
        </p:nvSpPr>
        <p:spPr/>
        <p:txBody>
          <a:bodyPr/>
          <a:lstStyle/>
          <a:p>
            <a:r>
              <a:rPr lang="el" altLang="en-US" dirty="0"/>
              <a:t>UNIX DAC </a:t>
            </a:r>
            <a:r>
              <a:rPr lang="el-GR" altLang="en-US" dirty="0"/>
              <a:t>Επανεξέταση</a:t>
            </a:r>
            <a:r>
              <a:rPr lang="el" altLang="en-US" dirty="0"/>
              <a:t> (2)</a:t>
            </a:r>
          </a:p>
        </p:txBody>
      </p:sp>
      <p:sp>
        <p:nvSpPr>
          <p:cNvPr id="19" name="Content Placeholder 18">
            <a:extLst>
              <a:ext uri="{FF2B5EF4-FFF2-40B4-BE49-F238E27FC236}">
                <a16:creationId xmlns:a16="http://schemas.microsoft.com/office/drawing/2014/main" id="{E6CAE609-92EF-DB3B-71D7-08C4B0EDF03C}"/>
              </a:ext>
            </a:extLst>
          </p:cNvPr>
          <p:cNvSpPr>
            <a:spLocks noGrp="1"/>
          </p:cNvSpPr>
          <p:nvPr>
            <p:ph sz="quarter" idx="17"/>
          </p:nvPr>
        </p:nvSpPr>
        <p:spPr>
          <a:xfrm>
            <a:off x="3352710" y="4204278"/>
            <a:ext cx="5797550" cy="1184122"/>
          </a:xfrm>
        </p:spPr>
        <p:txBody>
          <a:bodyPr/>
          <a:lstStyle/>
          <a:p>
            <a:r>
              <a:rPr lang="el" dirty="0"/>
              <a:t>Όταν η διαδικασία AcroBat (μετά την ανάγνωση του αρχείου) εκδίδει ένα αίτημα, ποια αρχή είναι υπεύθυνη για το αίτημα;</a:t>
            </a:r>
          </a:p>
          <a:p>
            <a:r>
              <a:rPr lang="el" dirty="0"/>
              <a:t>Υπό ποια προϋπόθεση, είναι σωστό να πούμε ότι ο χρήστης Α είναι υπεύθυνος για το αίτημα;</a:t>
            </a:r>
          </a:p>
          <a:p>
            <a:endParaRPr lang="en-US" dirty="0"/>
          </a:p>
        </p:txBody>
      </p:sp>
      <p:graphicFrame>
        <p:nvGraphicFramePr>
          <p:cNvPr id="9" name="Table 8">
            <a:extLst>
              <a:ext uri="{FF2B5EF4-FFF2-40B4-BE49-F238E27FC236}">
                <a16:creationId xmlns:a16="http://schemas.microsoft.com/office/drawing/2014/main" id="{46A26DE8-0A74-FF6B-F6E5-083F3B035FCB}"/>
              </a:ext>
            </a:extLst>
          </p:cNvPr>
          <p:cNvGraphicFramePr>
            <a:graphicFrameLocks noGrp="1"/>
          </p:cNvGraphicFramePr>
          <p:nvPr>
            <p:extLst>
              <p:ext uri="{D42A27DB-BD31-4B8C-83A1-F6EECF244321}">
                <p14:modId xmlns:p14="http://schemas.microsoft.com/office/powerpoint/2010/main" val="2479235706"/>
              </p:ext>
            </p:extLst>
          </p:nvPr>
        </p:nvGraphicFramePr>
        <p:xfrm>
          <a:off x="3171304" y="2098078"/>
          <a:ext cx="6420465" cy="2106200"/>
        </p:xfrm>
        <a:graphic>
          <a:graphicData uri="http://schemas.openxmlformats.org/drawingml/2006/table">
            <a:tbl>
              <a:tblPr/>
              <a:tblGrid>
                <a:gridCol w="2696595">
                  <a:extLst>
                    <a:ext uri="{9D8B030D-6E8A-4147-A177-3AD203B41FA5}">
                      <a16:colId xmlns:a16="http://schemas.microsoft.com/office/drawing/2014/main" val="20000"/>
                    </a:ext>
                  </a:extLst>
                </a:gridCol>
                <a:gridCol w="1155684">
                  <a:extLst>
                    <a:ext uri="{9D8B030D-6E8A-4147-A177-3AD203B41FA5}">
                      <a16:colId xmlns:a16="http://schemas.microsoft.com/office/drawing/2014/main" val="20001"/>
                    </a:ext>
                  </a:extLst>
                </a:gridCol>
                <a:gridCol w="1284093">
                  <a:extLst>
                    <a:ext uri="{9D8B030D-6E8A-4147-A177-3AD203B41FA5}">
                      <a16:colId xmlns:a16="http://schemas.microsoft.com/office/drawing/2014/main" val="20002"/>
                    </a:ext>
                  </a:extLst>
                </a:gridCol>
                <a:gridCol w="1284093">
                  <a:extLst>
                    <a:ext uri="{9D8B030D-6E8A-4147-A177-3AD203B41FA5}">
                      <a16:colId xmlns:a16="http://schemas.microsoft.com/office/drawing/2014/main" val="20003"/>
                    </a:ext>
                  </a:extLst>
                </a:gridCol>
              </a:tblGrid>
              <a:tr h="5720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 sz="1400" b="1" i="0" u="none" strike="noStrike" cap="none" normalizeH="0" baseline="0">
                          <a:ln>
                            <a:noFill/>
                          </a:ln>
                          <a:solidFill>
                            <a:srgbClr val="FFFFFF"/>
                          </a:solidFill>
                          <a:effectLst/>
                          <a:latin typeface="+mn-lt"/>
                        </a:rPr>
                        <a:t>Ενέργεια</a:t>
                      </a:r>
                    </a:p>
                  </a:txBody>
                  <a:tcPr marT="45696" marB="456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 sz="1400" b="1" i="0" u="none" strike="noStrike" cap="none" normalizeH="0" baseline="0" dirty="0">
                          <a:ln>
                            <a:noFill/>
                          </a:ln>
                          <a:solidFill>
                            <a:srgbClr val="FFFFFF"/>
                          </a:solidFill>
                          <a:effectLst/>
                          <a:latin typeface="+mn-lt"/>
                        </a:rPr>
                        <a:t>Διεργασία</a:t>
                      </a:r>
                    </a:p>
                  </a:txBody>
                  <a:tcPr marT="45696" marB="456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 sz="1400" b="1" i="0" u="none" strike="noStrike" cap="none" normalizeH="0" baseline="0">
                          <a:ln>
                            <a:noFill/>
                          </a:ln>
                          <a:solidFill>
                            <a:srgbClr val="FFFFFF"/>
                          </a:solidFill>
                          <a:effectLst/>
                          <a:latin typeface="+mn-lt"/>
                        </a:rPr>
                        <a:t>Αποτελεσματικό UID</a:t>
                      </a:r>
                    </a:p>
                  </a:txBody>
                  <a:tcPr marT="45696" marB="456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 sz="1400" b="1" i="0" u="none" strike="noStrike" cap="none" normalizeH="0" baseline="0">
                          <a:ln>
                            <a:noFill/>
                          </a:ln>
                          <a:solidFill>
                            <a:srgbClr val="FFFFFF"/>
                          </a:solidFill>
                          <a:effectLst/>
                          <a:latin typeface="+mn-lt"/>
                        </a:rPr>
                        <a:t>Πραγματικές αρχές</a:t>
                      </a:r>
                    </a:p>
                  </a:txBody>
                  <a:tcPr marT="45696" marB="456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44391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a:ln>
                            <a:noFill/>
                          </a:ln>
                          <a:solidFill>
                            <a:srgbClr val="000000"/>
                          </a:solidFill>
                          <a:effectLst/>
                          <a:latin typeface="+mn-lt"/>
                        </a:rPr>
                        <a:t> </a:t>
                      </a:r>
                    </a:p>
                  </a:txBody>
                  <a:tcPr marT="45696" marB="456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 sz="1400" b="0" i="0" u="none" strike="noStrike" cap="none" normalizeH="0" baseline="0">
                          <a:ln>
                            <a:noFill/>
                          </a:ln>
                          <a:solidFill>
                            <a:srgbClr val="000000"/>
                          </a:solidFill>
                          <a:effectLst/>
                          <a:latin typeface="+mn-lt"/>
                        </a:rPr>
                        <a:t>κέλυφος</a:t>
                      </a:r>
                    </a:p>
                  </a:txBody>
                  <a:tcPr marT="45696" marB="456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 sz="1400" b="0" i="0" u="none" strike="noStrike" cap="none" normalizeH="0" baseline="0">
                          <a:ln>
                            <a:noFill/>
                          </a:ln>
                          <a:solidFill>
                            <a:srgbClr val="000000"/>
                          </a:solidFill>
                          <a:effectLst/>
                          <a:latin typeface="+mn-lt"/>
                        </a:rPr>
                        <a:t>Χρήστης A</a:t>
                      </a:r>
                    </a:p>
                  </a:txBody>
                  <a:tcPr marT="45696" marB="456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 sz="1400" b="0" i="0" u="none" strike="noStrike" cap="none" normalizeH="0" baseline="0">
                          <a:ln>
                            <a:noFill/>
                          </a:ln>
                          <a:solidFill>
                            <a:srgbClr val="000000"/>
                          </a:solidFill>
                          <a:effectLst/>
                          <a:latin typeface="+mn-lt"/>
                        </a:rPr>
                        <a:t> Χρήστης A</a:t>
                      </a:r>
                    </a:p>
                  </a:txBody>
                  <a:tcPr marT="45696" marB="456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CB"/>
                    </a:solidFill>
                  </a:tcPr>
                </a:tc>
                <a:extLst>
                  <a:ext uri="{0D108BD9-81ED-4DB2-BD59-A6C34878D82A}">
                    <a16:rowId xmlns:a16="http://schemas.microsoft.com/office/drawing/2014/main" val="10001"/>
                  </a:ext>
                </a:extLst>
              </a:tr>
              <a:tr h="44391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 sz="1400" b="0" i="0" u="none" strike="noStrike" cap="none" normalizeH="0" baseline="0" dirty="0">
                          <a:ln>
                            <a:noFill/>
                          </a:ln>
                          <a:solidFill>
                            <a:srgbClr val="000000"/>
                          </a:solidFill>
                          <a:effectLst/>
                          <a:latin typeface="+mn-lt"/>
                        </a:rPr>
                        <a:t>Φόρτωση δυαδικού αρχείου AcroBat Reader</a:t>
                      </a:r>
                    </a:p>
                  </a:txBody>
                  <a:tcPr marT="45696" marB="456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3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 sz="1400" b="0" i="0" u="none" strike="noStrike" cap="none" normalizeH="0" baseline="0" dirty="0">
                          <a:ln>
                            <a:noFill/>
                          </a:ln>
                          <a:solidFill>
                            <a:srgbClr val="000000"/>
                          </a:solidFill>
                          <a:effectLst/>
                          <a:latin typeface="+mn-lt"/>
                        </a:rPr>
                        <a:t>AcroBat</a:t>
                      </a:r>
                    </a:p>
                  </a:txBody>
                  <a:tcPr marT="45696" marB="456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3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 sz="1400" b="0" i="0" u="none" strike="noStrike" cap="none" normalizeH="0" baseline="0">
                          <a:ln>
                            <a:noFill/>
                          </a:ln>
                          <a:solidFill>
                            <a:srgbClr val="000000"/>
                          </a:solidFill>
                          <a:effectLst/>
                          <a:latin typeface="+mn-lt"/>
                        </a:rPr>
                        <a:t>Χρήστης A</a:t>
                      </a:r>
                    </a:p>
                  </a:txBody>
                  <a:tcPr marT="45696" marB="456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3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 sz="1400" b="0" i="0" u="none" strike="noStrike" cap="none" normalizeH="0" baseline="0">
                          <a:ln>
                            <a:noFill/>
                          </a:ln>
                          <a:solidFill>
                            <a:srgbClr val="000000"/>
                          </a:solidFill>
                          <a:effectLst/>
                          <a:latin typeface="+mn-lt"/>
                        </a:rPr>
                        <a:t> Χρήστης A</a:t>
                      </a:r>
                    </a:p>
                  </a:txBody>
                  <a:tcPr marT="45696" marB="456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3E7"/>
                    </a:solidFill>
                  </a:tcPr>
                </a:tc>
                <a:extLst>
                  <a:ext uri="{0D108BD9-81ED-4DB2-BD59-A6C34878D82A}">
                    <a16:rowId xmlns:a16="http://schemas.microsoft.com/office/drawing/2014/main" val="10002"/>
                  </a:ext>
                </a:extLst>
              </a:tr>
              <a:tr h="5720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 sz="1400" b="0" i="0" u="none" strike="noStrike" cap="none" normalizeH="0" baseline="0">
                          <a:ln>
                            <a:noFill/>
                          </a:ln>
                          <a:solidFill>
                            <a:srgbClr val="000000"/>
                          </a:solidFill>
                          <a:effectLst/>
                          <a:latin typeface="+mn-lt"/>
                        </a:rPr>
                        <a:t>Ανάγνωση αρχείου που έχει ληφθεί από το δίκτυο</a:t>
                      </a:r>
                    </a:p>
                  </a:txBody>
                  <a:tcPr marT="45696" marB="456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 sz="1400" b="0" i="0" u="none" strike="noStrike" cap="none" normalizeH="0" baseline="0" dirty="0">
                          <a:ln>
                            <a:noFill/>
                          </a:ln>
                          <a:solidFill>
                            <a:srgbClr val="000000"/>
                          </a:solidFill>
                          <a:effectLst/>
                          <a:latin typeface="+mn-lt"/>
                        </a:rPr>
                        <a:t>AcroBat</a:t>
                      </a:r>
                    </a:p>
                  </a:txBody>
                  <a:tcPr marT="45696" marB="456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 sz="1400" b="0" i="0" u="none" strike="noStrike" cap="none" normalizeH="0" baseline="0">
                          <a:ln>
                            <a:noFill/>
                          </a:ln>
                          <a:solidFill>
                            <a:srgbClr val="000000"/>
                          </a:solidFill>
                          <a:effectLst/>
                          <a:latin typeface="+mn-lt"/>
                        </a:rPr>
                        <a:t>Χρήστης A</a:t>
                      </a:r>
                    </a:p>
                  </a:txBody>
                  <a:tcPr marT="45696" marB="456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 sz="1400" b="0" i="0" u="none" strike="noStrike" cap="none" normalizeH="0" baseline="0" dirty="0">
                          <a:ln>
                            <a:noFill/>
                          </a:ln>
                          <a:solidFill>
                            <a:srgbClr val="000000"/>
                          </a:solidFill>
                          <a:effectLst/>
                          <a:latin typeface="+mn-lt"/>
                        </a:rPr>
                        <a:t>? ?</a:t>
                      </a:r>
                    </a:p>
                  </a:txBody>
                  <a:tcPr marT="45696" marB="4569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7CB"/>
                    </a:solidFill>
                  </a:tcPr>
                </a:tc>
                <a:extLst>
                  <a:ext uri="{0D108BD9-81ED-4DB2-BD59-A6C34878D82A}">
                    <a16:rowId xmlns:a16="http://schemas.microsoft.com/office/drawing/2014/main" val="10003"/>
                  </a:ext>
                </a:extLst>
              </a:tr>
            </a:tbl>
          </a:graphicData>
        </a:graphic>
      </p:graphicFrame>
      <p:sp>
        <p:nvSpPr>
          <p:cNvPr id="11" name="TextBox 10">
            <a:extLst>
              <a:ext uri="{FF2B5EF4-FFF2-40B4-BE49-F238E27FC236}">
                <a16:creationId xmlns:a16="http://schemas.microsoft.com/office/drawing/2014/main" id="{34CF6AB3-9187-6E8D-AD0A-AEA813DDC8A7}"/>
              </a:ext>
            </a:extLst>
          </p:cNvPr>
          <p:cNvSpPr txBox="1">
            <a:spLocks noChangeArrowheads="1"/>
          </p:cNvSpPr>
          <p:nvPr/>
        </p:nvSpPr>
        <p:spPr bwMode="auto">
          <a:xfrm>
            <a:off x="3408177" y="5316202"/>
            <a:ext cx="65532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l" altLang="en-US" sz="1400">
                <a:solidFill>
                  <a:schemeClr val="tx2"/>
                </a:solidFill>
                <a:latin typeface="+mn-lt"/>
              </a:rPr>
              <a:t>Υπόθεση: Τα προγράμματα είναι σωστά, δηλαδή χειρίζονται σωστά τις εισόδους.</a:t>
            </a:r>
          </a:p>
        </p:txBody>
      </p:sp>
      <p:pic>
        <p:nvPicPr>
          <p:cNvPr id="22" name="Picture 21">
            <a:extLst>
              <a:ext uri="{FF2B5EF4-FFF2-40B4-BE49-F238E27FC236}">
                <a16:creationId xmlns:a16="http://schemas.microsoft.com/office/drawing/2014/main" id="{0750B447-4888-A16B-09FC-F65C7B2B718C}"/>
              </a:ext>
            </a:extLst>
          </p:cNvPr>
          <p:cNvPicPr>
            <a:picLocks noChangeAspect="1"/>
          </p:cNvPicPr>
          <p:nvPr/>
        </p:nvPicPr>
        <p:blipFill>
          <a:blip r:embed="rId2"/>
          <a:stretch>
            <a:fillRect/>
          </a:stretch>
        </p:blipFill>
        <p:spPr>
          <a:xfrm>
            <a:off x="9043880" y="5949944"/>
            <a:ext cx="1530000" cy="612000"/>
          </a:xfrm>
          <a:prstGeom prst="rect">
            <a:avLst/>
          </a:prstGeom>
        </p:spPr>
      </p:pic>
      <p:sp>
        <p:nvSpPr>
          <p:cNvPr id="2" name="Slide Number Placeholder 1">
            <a:extLst>
              <a:ext uri="{FF2B5EF4-FFF2-40B4-BE49-F238E27FC236}">
                <a16:creationId xmlns:a16="http://schemas.microsoft.com/office/drawing/2014/main" id="{759B7DBC-6AAE-A508-621A-D5FE96E59982}"/>
              </a:ext>
            </a:extLst>
          </p:cNvPr>
          <p:cNvSpPr>
            <a:spLocks noGrp="1"/>
          </p:cNvSpPr>
          <p:nvPr>
            <p:ph type="sldNum" sz="quarter" idx="4"/>
          </p:nvPr>
        </p:nvSpPr>
        <p:spPr/>
        <p:txBody>
          <a:bodyPr/>
          <a:lstStyle/>
          <a:p>
            <a:fld id="{3A98EE3D-8CD1-4C3F-BD1C-C98C9596463C}" type="slidenum">
              <a:rPr lang="en-US" smtClean="0"/>
              <a:pPr/>
              <a:t>26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10EE56E5-AB08-54C7-E7D1-8AC1162C3D5C}"/>
              </a:ext>
            </a:extLst>
          </p:cNvPr>
          <p:cNvSpPr>
            <a:spLocks noGrp="1"/>
          </p:cNvSpPr>
          <p:nvPr>
            <p:ph type="ctrTitle"/>
          </p:nvPr>
        </p:nvSpPr>
        <p:spPr/>
        <p:txBody>
          <a:bodyPr/>
          <a:lstStyle/>
          <a:p>
            <a:pPr eaLnBrk="1" hangingPunct="1"/>
            <a:r>
              <a:rPr lang="el" altLang="en-US"/>
              <a:t>Γιατί η DAC είναι ευάλωτη;</a:t>
            </a:r>
          </a:p>
        </p:txBody>
      </p:sp>
      <p:sp>
        <p:nvSpPr>
          <p:cNvPr id="40963" name="Content Placeholder 2">
            <a:extLst>
              <a:ext uri="{FF2B5EF4-FFF2-40B4-BE49-F238E27FC236}">
                <a16:creationId xmlns:a16="http://schemas.microsoft.com/office/drawing/2014/main" id="{3018622F-CCE7-8856-6A22-6760D4153193}"/>
              </a:ext>
            </a:extLst>
          </p:cNvPr>
          <p:cNvSpPr>
            <a:spLocks noGrp="1"/>
          </p:cNvSpPr>
          <p:nvPr>
            <p:ph sz="quarter" idx="17"/>
          </p:nvPr>
        </p:nvSpPr>
        <p:spPr>
          <a:xfrm>
            <a:off x="796321" y="2252075"/>
            <a:ext cx="9822517" cy="3126169"/>
          </a:xfrm>
        </p:spPr>
        <p:txBody>
          <a:bodyPr>
            <a:normAutofit lnSpcReduction="10000"/>
          </a:bodyPr>
          <a:lstStyle/>
          <a:p>
            <a:pPr eaLnBrk="1" hangingPunct="1"/>
            <a:r>
              <a:rPr lang="el" altLang="en-US" sz="1800"/>
              <a:t>Έμμεσες υποθέσεις</a:t>
            </a:r>
          </a:p>
          <a:p>
            <a:pPr lvl="1" eaLnBrk="1" hangingPunct="1"/>
            <a:r>
              <a:rPr lang="el" altLang="en-US" sz="1800"/>
              <a:t>Το λογισμικό είναι καλοήθες, δηλαδή συμπεριφέρεται όπως προβλέπεται</a:t>
            </a:r>
          </a:p>
          <a:p>
            <a:pPr lvl="1" eaLnBrk="1" hangingPunct="1"/>
            <a:r>
              <a:rPr lang="el" altLang="en-US" sz="1800"/>
              <a:t>Το λογισμικό είναι σωστό, δηλαδή χωρίς σφάλματα</a:t>
            </a:r>
          </a:p>
          <a:p>
            <a:pPr eaLnBrk="1" hangingPunct="1"/>
            <a:r>
              <a:rPr lang="el" altLang="en-US" sz="1800"/>
              <a:t>Η πραγματικότητα</a:t>
            </a:r>
          </a:p>
          <a:p>
            <a:pPr lvl="1" eaLnBrk="1" hangingPunct="1"/>
            <a:r>
              <a:rPr lang="el" altLang="en-US" sz="1800"/>
              <a:t>Το κακόβουλο λογισμικό είναι δημοφιλές</a:t>
            </a:r>
          </a:p>
          <a:p>
            <a:pPr lvl="1" eaLnBrk="1" hangingPunct="1"/>
            <a:r>
              <a:rPr lang="el" altLang="en-US" sz="1800"/>
              <a:t>Το λογισμικό είναι ευάλωτο</a:t>
            </a:r>
          </a:p>
          <a:p>
            <a:pPr eaLnBrk="1" hangingPunct="1"/>
            <a:r>
              <a:rPr lang="el" altLang="en-US" sz="1800"/>
              <a:t>Το πρόβλημα δεν προκαλείται από τη διακριτική ευχέρεια των προδιαγραφών του ασφαλιστηρίου!</a:t>
            </a:r>
          </a:p>
          <a:p>
            <a:pPr lvl="1" eaLnBrk="1" hangingPunct="1"/>
            <a:r>
              <a:rPr lang="el" altLang="en-US" sz="1800"/>
              <a:t>Δηλαδή, οι κάτοχοι μπορούν να ορίσουν πολιτικές για αρχεία</a:t>
            </a:r>
          </a:p>
        </p:txBody>
      </p:sp>
      <p:pic>
        <p:nvPicPr>
          <p:cNvPr id="14" name="Picture 13">
            <a:extLst>
              <a:ext uri="{FF2B5EF4-FFF2-40B4-BE49-F238E27FC236}">
                <a16:creationId xmlns:a16="http://schemas.microsoft.com/office/drawing/2014/main" id="{204CFC29-C855-B963-64EF-89C5AE470D44}"/>
              </a:ext>
            </a:extLst>
          </p:cNvPr>
          <p:cNvPicPr>
            <a:picLocks noChangeAspect="1"/>
          </p:cNvPicPr>
          <p:nvPr/>
        </p:nvPicPr>
        <p:blipFill>
          <a:blip r:embed="rId3"/>
          <a:stretch>
            <a:fillRect/>
          </a:stretch>
        </p:blipFill>
        <p:spPr>
          <a:xfrm>
            <a:off x="9014383" y="5861336"/>
            <a:ext cx="1530000" cy="612000"/>
          </a:xfrm>
          <a:prstGeom prst="rect">
            <a:avLst/>
          </a:prstGeom>
        </p:spPr>
      </p:pic>
      <p:sp>
        <p:nvSpPr>
          <p:cNvPr id="2" name="Slide Number Placeholder 1">
            <a:extLst>
              <a:ext uri="{FF2B5EF4-FFF2-40B4-BE49-F238E27FC236}">
                <a16:creationId xmlns:a16="http://schemas.microsoft.com/office/drawing/2014/main" id="{7B3E6B48-0270-68E5-80F8-F25AF790DBF2}"/>
              </a:ext>
            </a:extLst>
          </p:cNvPr>
          <p:cNvSpPr>
            <a:spLocks noGrp="1"/>
          </p:cNvSpPr>
          <p:nvPr>
            <p:ph type="sldNum" sz="quarter" idx="4"/>
          </p:nvPr>
        </p:nvSpPr>
        <p:spPr/>
        <p:txBody>
          <a:bodyPr/>
          <a:lstStyle/>
          <a:p>
            <a:fld id="{3A98EE3D-8CD1-4C3F-BD1C-C98C9596463C}" type="slidenum">
              <a:rPr lang="en-US" smtClean="0"/>
              <a:pPr/>
              <a:t>27</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FE822461-0D89-0DFD-318E-F6F8F225AD50}"/>
              </a:ext>
            </a:extLst>
          </p:cNvPr>
          <p:cNvSpPr>
            <a:spLocks noGrp="1"/>
          </p:cNvSpPr>
          <p:nvPr>
            <p:ph type="ctrTitle"/>
          </p:nvPr>
        </p:nvSpPr>
        <p:spPr/>
        <p:txBody>
          <a:bodyPr>
            <a:normAutofit/>
          </a:bodyPr>
          <a:lstStyle/>
          <a:p>
            <a:pPr eaLnBrk="1" hangingPunct="1"/>
            <a:r>
              <a:rPr lang="el" altLang="en-US"/>
              <a:t>Γιατί η DAC είναι ευάλωτη; (συνέχεια)</a:t>
            </a:r>
          </a:p>
        </p:txBody>
      </p:sp>
      <p:sp>
        <p:nvSpPr>
          <p:cNvPr id="41987" name="Content Placeholder 2">
            <a:extLst>
              <a:ext uri="{FF2B5EF4-FFF2-40B4-BE49-F238E27FC236}">
                <a16:creationId xmlns:a16="http://schemas.microsoft.com/office/drawing/2014/main" id="{015E6C22-63DB-3068-1D4D-7E877FBD0B1A}"/>
              </a:ext>
            </a:extLst>
          </p:cNvPr>
          <p:cNvSpPr>
            <a:spLocks noGrp="1"/>
          </p:cNvSpPr>
          <p:nvPr>
            <p:ph sz="quarter" idx="17"/>
          </p:nvPr>
        </p:nvSpPr>
        <p:spPr>
          <a:xfrm>
            <a:off x="796322" y="2252076"/>
            <a:ext cx="9321072" cy="3627614"/>
          </a:xfrm>
        </p:spPr>
        <p:txBody>
          <a:bodyPr>
            <a:normAutofit fontScale="85000" lnSpcReduction="10000"/>
          </a:bodyPr>
          <a:lstStyle/>
          <a:p>
            <a:pPr eaLnBrk="1" hangingPunct="1"/>
            <a:r>
              <a:rPr lang="el" altLang="en-US" sz="2400" dirty="0"/>
              <a:t>Βαθύτερος λόγος στον μηχανισμό επιβολής</a:t>
            </a:r>
          </a:p>
          <a:p>
            <a:pPr lvl="1" eaLnBrk="1" hangingPunct="1"/>
            <a:r>
              <a:rPr lang="el" altLang="en-US" sz="2000" dirty="0">
                <a:solidFill>
                  <a:srgbClr val="FF0000"/>
                </a:solidFill>
              </a:rPr>
              <a:t>Ένας μόνο επικαλούμενος </a:t>
            </a:r>
            <a:r>
              <a:rPr lang="el" altLang="en-US" sz="2000" dirty="0"/>
              <a:t>δεν αρκεί για να συλλάβει την προέλευση μιας διαδικασίας</a:t>
            </a:r>
          </a:p>
          <a:p>
            <a:pPr eaLnBrk="1" hangingPunct="1"/>
            <a:r>
              <a:rPr lang="el" altLang="en-US" sz="2400" dirty="0"/>
              <a:t>Όταν το πρόγραμμα είναι Trojan</a:t>
            </a:r>
          </a:p>
          <a:p>
            <a:pPr lvl="1" eaLnBrk="1" hangingPunct="1"/>
            <a:r>
              <a:rPr lang="el" altLang="en-US" sz="2000" dirty="0"/>
              <a:t>Ο </a:t>
            </a:r>
            <a:r>
              <a:rPr lang="el" altLang="en-US" sz="2000" dirty="0">
                <a:solidFill>
                  <a:srgbClr val="FF0000"/>
                </a:solidFill>
              </a:rPr>
              <a:t>πάροχος του προγράμματος</a:t>
            </a:r>
            <a:r>
              <a:rPr lang="el" altLang="en-US" sz="2000" dirty="0"/>
              <a:t> θα πρέπει να είναι υπεύθυνος για τα αιτήματα</a:t>
            </a:r>
          </a:p>
          <a:p>
            <a:pPr eaLnBrk="1" hangingPunct="1"/>
            <a:r>
              <a:rPr lang="el" altLang="en-US" sz="2400" dirty="0"/>
              <a:t>Όταν το πρόγραμμα είναι ευάλωτο</a:t>
            </a:r>
          </a:p>
          <a:p>
            <a:pPr lvl="1" eaLnBrk="1" hangingPunct="1"/>
            <a:r>
              <a:rPr lang="el" altLang="en-US" sz="2000" dirty="0"/>
              <a:t>Μπορεί να εκμεταλευτεί από </a:t>
            </a:r>
            <a:r>
              <a:rPr lang="el" altLang="en-US" sz="2000" dirty="0">
                <a:solidFill>
                  <a:srgbClr val="FF0000"/>
                </a:solidFill>
              </a:rPr>
              <a:t>τους παρόχους εισροών</a:t>
            </a:r>
          </a:p>
          <a:p>
            <a:pPr lvl="1" eaLnBrk="1" hangingPunct="1"/>
            <a:r>
              <a:rPr lang="el" altLang="en-US" sz="2000" dirty="0"/>
              <a:t>Τα αιτήματα μπορούν να εκδίδονται με εισαγόμενο κωδικό από τους παρόχους εισροών</a:t>
            </a:r>
          </a:p>
          <a:p>
            <a:pPr eaLnBrk="1" hangingPunct="1"/>
            <a:r>
              <a:rPr lang="el" altLang="en-US" sz="2400" dirty="0"/>
              <a:t>Λύση: συμπεριλάβετε τους παρόχους εισροών ως εντολείς</a:t>
            </a:r>
          </a:p>
          <a:p>
            <a:pPr eaLnBrk="1" hangingPunct="1"/>
            <a:endParaRPr lang="en-US" altLang="en-US" sz="2400" dirty="0"/>
          </a:p>
        </p:txBody>
      </p:sp>
      <p:pic>
        <p:nvPicPr>
          <p:cNvPr id="14" name="Picture 13">
            <a:extLst>
              <a:ext uri="{FF2B5EF4-FFF2-40B4-BE49-F238E27FC236}">
                <a16:creationId xmlns:a16="http://schemas.microsoft.com/office/drawing/2014/main" id="{42148AA0-B010-6BA6-7CAE-9692C4DAD1C3}"/>
              </a:ext>
            </a:extLst>
          </p:cNvPr>
          <p:cNvPicPr>
            <a:picLocks noChangeAspect="1"/>
          </p:cNvPicPr>
          <p:nvPr/>
        </p:nvPicPr>
        <p:blipFill>
          <a:blip r:embed="rId3"/>
          <a:stretch>
            <a:fillRect/>
          </a:stretch>
        </p:blipFill>
        <p:spPr>
          <a:xfrm>
            <a:off x="8896396" y="6043899"/>
            <a:ext cx="1530000" cy="612000"/>
          </a:xfrm>
          <a:prstGeom prst="rect">
            <a:avLst/>
          </a:prstGeom>
        </p:spPr>
      </p:pic>
      <p:sp>
        <p:nvSpPr>
          <p:cNvPr id="2" name="Slide Number Placeholder 1">
            <a:extLst>
              <a:ext uri="{FF2B5EF4-FFF2-40B4-BE49-F238E27FC236}">
                <a16:creationId xmlns:a16="http://schemas.microsoft.com/office/drawing/2014/main" id="{AFF6BE66-11D4-F80E-B59D-5E6392692244}"/>
              </a:ext>
            </a:extLst>
          </p:cNvPr>
          <p:cNvSpPr>
            <a:spLocks noGrp="1"/>
          </p:cNvSpPr>
          <p:nvPr>
            <p:ph type="sldNum" sz="quarter" idx="4"/>
          </p:nvPr>
        </p:nvSpPr>
        <p:spPr/>
        <p:txBody>
          <a:bodyPr/>
          <a:lstStyle/>
          <a:p>
            <a:fld id="{3A98EE3D-8CD1-4C3F-BD1C-C98C9596463C}" type="slidenum">
              <a:rPr lang="en-US" smtClean="0"/>
              <a:pPr/>
              <a:t>28</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C7486158-1380-609C-60EE-3BB6B79039B6}"/>
              </a:ext>
            </a:extLst>
          </p:cNvPr>
          <p:cNvSpPr>
            <a:spLocks noGrp="1"/>
          </p:cNvSpPr>
          <p:nvPr>
            <p:ph type="ctrTitle"/>
          </p:nvPr>
        </p:nvSpPr>
        <p:spPr>
          <a:xfrm>
            <a:off x="796322" y="320040"/>
            <a:ext cx="9517717" cy="1524000"/>
          </a:xfrm>
        </p:spPr>
        <p:txBody>
          <a:bodyPr>
            <a:normAutofit/>
          </a:bodyPr>
          <a:lstStyle/>
          <a:p>
            <a:r>
              <a:rPr lang="el" altLang="en-US"/>
              <a:t>Γιατί οι υπολογιστές είναι ευάλωτοι;</a:t>
            </a:r>
          </a:p>
        </p:txBody>
      </p:sp>
      <p:sp>
        <p:nvSpPr>
          <p:cNvPr id="15363" name="Content Placeholder 2">
            <a:extLst>
              <a:ext uri="{FF2B5EF4-FFF2-40B4-BE49-F238E27FC236}">
                <a16:creationId xmlns:a16="http://schemas.microsoft.com/office/drawing/2014/main" id="{8A623D34-DEDE-82BB-4DF6-DB4F0D7B3228}"/>
              </a:ext>
            </a:extLst>
          </p:cNvPr>
          <p:cNvSpPr>
            <a:spLocks noGrp="1"/>
          </p:cNvSpPr>
          <p:nvPr>
            <p:ph sz="quarter" idx="17"/>
          </p:nvPr>
        </p:nvSpPr>
        <p:spPr/>
        <p:txBody>
          <a:bodyPr/>
          <a:lstStyle/>
          <a:p>
            <a:r>
              <a:rPr lang="el" altLang="en-US" dirty="0"/>
              <a:t>Τα προγράμματα είναι </a:t>
            </a:r>
            <a:r>
              <a:rPr lang="el-GR" altLang="en-US" dirty="0"/>
              <a:t>προβληματικά</a:t>
            </a:r>
          </a:p>
          <a:p>
            <a:endParaRPr lang="en-US" altLang="en-US" dirty="0"/>
          </a:p>
          <a:p>
            <a:r>
              <a:rPr lang="el" altLang="en-US" dirty="0"/>
              <a:t>Οι άνθρωποι κάνουν λάθη</a:t>
            </a:r>
          </a:p>
          <a:p>
            <a:endParaRPr lang="en-US" altLang="en-US" dirty="0"/>
          </a:p>
          <a:p>
            <a:r>
              <a:rPr lang="el" altLang="en-US" dirty="0"/>
              <a:t>Ο έλεγχος πρόσβασης δεν είναι αρκετά καλός</a:t>
            </a:r>
          </a:p>
          <a:p>
            <a:pPr lvl="1"/>
            <a:r>
              <a:rPr lang="el" altLang="en-US" dirty="0"/>
              <a:t>Ο διακριτικός έλεγχος πρόσβασης (DAC) που χρησιμοποιείται στο Unix και τα Windows προϋποθέτει ότι τα προγράμματα δεν έχουν σφάλματα</a:t>
            </a:r>
          </a:p>
          <a:p>
            <a:endParaRPr lang="en-US" altLang="en-US" dirty="0"/>
          </a:p>
        </p:txBody>
      </p:sp>
      <p:pic>
        <p:nvPicPr>
          <p:cNvPr id="7" name="Picture 6">
            <a:extLst>
              <a:ext uri="{FF2B5EF4-FFF2-40B4-BE49-F238E27FC236}">
                <a16:creationId xmlns:a16="http://schemas.microsoft.com/office/drawing/2014/main" id="{E603D9C9-0D38-A1C6-90E3-EE6E14038972}"/>
              </a:ext>
            </a:extLst>
          </p:cNvPr>
          <p:cNvPicPr>
            <a:picLocks noChangeAspect="1"/>
          </p:cNvPicPr>
          <p:nvPr/>
        </p:nvPicPr>
        <p:blipFill>
          <a:blip r:embed="rId2"/>
          <a:stretch>
            <a:fillRect/>
          </a:stretch>
        </p:blipFill>
        <p:spPr>
          <a:xfrm>
            <a:off x="9250358" y="5921529"/>
            <a:ext cx="1530000" cy="612000"/>
          </a:xfrm>
          <a:prstGeom prst="rect">
            <a:avLst/>
          </a:prstGeom>
        </p:spPr>
      </p:pic>
      <p:sp>
        <p:nvSpPr>
          <p:cNvPr id="2" name="Slide Number Placeholder 1">
            <a:extLst>
              <a:ext uri="{FF2B5EF4-FFF2-40B4-BE49-F238E27FC236}">
                <a16:creationId xmlns:a16="http://schemas.microsoft.com/office/drawing/2014/main" id="{6A8FB9E7-9291-0FAA-59AB-3D8C43BDC88F}"/>
              </a:ext>
            </a:extLst>
          </p:cNvPr>
          <p:cNvSpPr>
            <a:spLocks noGrp="1"/>
          </p:cNvSpPr>
          <p:nvPr>
            <p:ph type="sldNum" sz="quarter" idx="4"/>
          </p:nvPr>
        </p:nvSpPr>
        <p:spPr/>
        <p:txBody>
          <a:bodyPr/>
          <a:lstStyle/>
          <a:p>
            <a:fld id="{3A98EE3D-8CD1-4C3F-BD1C-C98C9596463C}" type="slidenum">
              <a:rPr lang="en-US" smtClean="0"/>
              <a:pPr/>
              <a:t>2</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9452219-785E-4657-C5F4-A53FEF2EB02D}"/>
              </a:ext>
            </a:extLst>
          </p:cNvPr>
          <p:cNvSpPr>
            <a:spLocks noGrp="1"/>
          </p:cNvSpPr>
          <p:nvPr>
            <p:ph type="ctrTitle"/>
          </p:nvPr>
        </p:nvSpPr>
        <p:spPr>
          <a:xfrm>
            <a:off x="6970326" y="1679216"/>
            <a:ext cx="4786877" cy="1518315"/>
          </a:xfrm>
        </p:spPr>
        <p:txBody>
          <a:bodyPr/>
          <a:lstStyle/>
          <a:p>
            <a:r>
              <a:rPr lang="el"/>
              <a:t>Ευχαριστώ</a:t>
            </a:r>
          </a:p>
        </p:txBody>
      </p:sp>
      <p:pic>
        <p:nvPicPr>
          <p:cNvPr id="6" name="Picture Placeholder 5" descr="Ένα άτομο και ένα άτομο που κοιτάζει μια οθόνη υπολογιστή">
            <a:extLst>
              <a:ext uri="{FF2B5EF4-FFF2-40B4-BE49-F238E27FC236}">
                <a16:creationId xmlns:a16="http://schemas.microsoft.com/office/drawing/2014/main" id="{AA35CD3A-9896-7953-C82D-AAE87F6124DB}"/>
              </a:ext>
            </a:extLst>
          </p:cNvPr>
          <p:cNvPicPr>
            <a:picLocks noGrp="1" noChangeAspect="1"/>
          </p:cNvPicPr>
          <p:nvPr>
            <p:ph type="pic" sz="quarter" idx="11"/>
          </p:nvPr>
        </p:nvPicPr>
        <p:blipFill>
          <a:blip r:embed="rId2"/>
          <a:srcRect l="127" r="127"/>
          <a:stretch/>
        </p:blipFill>
        <p:spPr>
          <a:xfrm>
            <a:off x="-29499" y="-2236"/>
            <a:ext cx="6814124" cy="6871095"/>
          </a:xfrm>
        </p:spPr>
      </p:pic>
      <p:grpSp>
        <p:nvGrpSpPr>
          <p:cNvPr id="7" name="Group 6">
            <a:extLst>
              <a:ext uri="{FF2B5EF4-FFF2-40B4-BE49-F238E27FC236}">
                <a16:creationId xmlns:a16="http://schemas.microsoft.com/office/drawing/2014/main" id="{6A8DFC8D-4AE6-170E-C27A-DA97EBD7DC87}"/>
              </a:ext>
              <a:ext uri="{C183D7F6-B498-43B3-948B-1728B52AA6E4}">
                <adec:decorative xmlns:adec="http://schemas.microsoft.com/office/drawing/2017/decorative" val="1"/>
              </a:ext>
            </a:extLst>
          </p:cNvPr>
          <p:cNvGrpSpPr/>
          <p:nvPr/>
        </p:nvGrpSpPr>
        <p:grpSpPr>
          <a:xfrm>
            <a:off x="4059704" y="0"/>
            <a:ext cx="2928883" cy="6871447"/>
            <a:chOff x="4059704" y="0"/>
            <a:chExt cx="2928883" cy="6871447"/>
          </a:xfrm>
        </p:grpSpPr>
        <p:sp>
          <p:nvSpPr>
            <p:cNvPr id="8" name="Freeform: Shape 7">
              <a:extLst>
                <a:ext uri="{FF2B5EF4-FFF2-40B4-BE49-F238E27FC236}">
                  <a16:creationId xmlns:a16="http://schemas.microsoft.com/office/drawing/2014/main" id="{CF966C9E-A9A2-BF8C-EDCB-B7F6AE51C425}"/>
                </a:ext>
              </a:extLst>
            </p:cNvPr>
            <p:cNvSpPr/>
            <p:nvPr/>
          </p:nvSpPr>
          <p:spPr>
            <a:xfrm rot="10800000">
              <a:off x="4443586" y="5022"/>
              <a:ext cx="2545001" cy="6837172"/>
            </a:xfrm>
            <a:custGeom>
              <a:avLst/>
              <a:gdLst>
                <a:gd name="connsiteX0" fmla="*/ 2518452 w 2545001"/>
                <a:gd name="connsiteY0" fmla="*/ 0 h 6837172"/>
                <a:gd name="connsiteX1" fmla="*/ 1701725 w 2545001"/>
                <a:gd name="connsiteY1" fmla="*/ 3172236 h 6837172"/>
                <a:gd name="connsiteX2" fmla="*/ 1361633 w 2545001"/>
                <a:gd name="connsiteY2" fmla="*/ 4439362 h 6837172"/>
                <a:gd name="connsiteX3" fmla="*/ 1178312 w 2545001"/>
                <a:gd name="connsiteY3" fmla="*/ 4524005 h 6837172"/>
                <a:gd name="connsiteX4" fmla="*/ 1067055 w 2545001"/>
                <a:gd name="connsiteY4" fmla="*/ 4330715 h 6837172"/>
                <a:gd name="connsiteX5" fmla="*/ 1324969 w 2545001"/>
                <a:gd name="connsiteY5" fmla="*/ 3379423 h 6837172"/>
                <a:gd name="connsiteX6" fmla="*/ 1307268 w 2545001"/>
                <a:gd name="connsiteY6" fmla="*/ 3240456 h 6837172"/>
                <a:gd name="connsiteX7" fmla="*/ 1196012 w 2545001"/>
                <a:gd name="connsiteY7" fmla="*/ 3154549 h 6837172"/>
                <a:gd name="connsiteX8" fmla="*/ 972233 w 2545001"/>
                <a:gd name="connsiteY8" fmla="*/ 3283409 h 6837172"/>
                <a:gd name="connsiteX9" fmla="*/ 580306 w 2545001"/>
                <a:gd name="connsiteY9" fmla="*/ 4728666 h 6837172"/>
                <a:gd name="connsiteX10" fmla="*/ 5057 w 2545001"/>
                <a:gd name="connsiteY10" fmla="*/ 6820750 h 6837172"/>
                <a:gd name="connsiteX11" fmla="*/ 0 w 2545001"/>
                <a:gd name="connsiteY11" fmla="*/ 6837173 h 6837172"/>
                <a:gd name="connsiteX12" fmla="*/ 26550 w 2545001"/>
                <a:gd name="connsiteY12" fmla="*/ 6837173 h 6837172"/>
                <a:gd name="connsiteX13" fmla="*/ 605591 w 2545001"/>
                <a:gd name="connsiteY13" fmla="*/ 4736246 h 6837172"/>
                <a:gd name="connsiteX14" fmla="*/ 997519 w 2545001"/>
                <a:gd name="connsiteY14" fmla="*/ 3290990 h 6837172"/>
                <a:gd name="connsiteX15" fmla="*/ 1190954 w 2545001"/>
                <a:gd name="connsiteY15" fmla="*/ 3179816 h 6837172"/>
                <a:gd name="connsiteX16" fmla="*/ 1285776 w 2545001"/>
                <a:gd name="connsiteY16" fmla="*/ 3253089 h 6837172"/>
                <a:gd name="connsiteX17" fmla="*/ 1300947 w 2545001"/>
                <a:gd name="connsiteY17" fmla="*/ 3373106 h 6837172"/>
                <a:gd name="connsiteX18" fmla="*/ 1043033 w 2545001"/>
                <a:gd name="connsiteY18" fmla="*/ 4324398 h 6837172"/>
                <a:gd name="connsiteX19" fmla="*/ 1171990 w 2545001"/>
                <a:gd name="connsiteY19" fmla="*/ 4548009 h 6837172"/>
                <a:gd name="connsiteX20" fmla="*/ 1385654 w 2545001"/>
                <a:gd name="connsiteY20" fmla="*/ 4448205 h 6837172"/>
                <a:gd name="connsiteX21" fmla="*/ 1385654 w 2545001"/>
                <a:gd name="connsiteY21" fmla="*/ 4446942 h 6837172"/>
                <a:gd name="connsiteX22" fmla="*/ 1725746 w 2545001"/>
                <a:gd name="connsiteY22" fmla="*/ 3178553 h 6837172"/>
                <a:gd name="connsiteX23" fmla="*/ 2545002 w 2545001"/>
                <a:gd name="connsiteY23" fmla="*/ 1263 h 6837172"/>
                <a:gd name="connsiteX24" fmla="*/ 2518452 w 2545001"/>
                <a:gd name="connsiteY24" fmla="*/ 0 h 6837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45001" h="6837172">
                  <a:moveTo>
                    <a:pt x="2518452" y="0"/>
                  </a:moveTo>
                  <a:lnTo>
                    <a:pt x="1701725" y="3172236"/>
                  </a:lnTo>
                  <a:lnTo>
                    <a:pt x="1361633" y="4439362"/>
                  </a:lnTo>
                  <a:cubicBezTo>
                    <a:pt x="1328761" y="4508845"/>
                    <a:pt x="1251640" y="4544219"/>
                    <a:pt x="1178312" y="4524005"/>
                  </a:cubicBezTo>
                  <a:cubicBezTo>
                    <a:pt x="1094869" y="4501265"/>
                    <a:pt x="1044298" y="4414095"/>
                    <a:pt x="1067055" y="4330715"/>
                  </a:cubicBezTo>
                  <a:lnTo>
                    <a:pt x="1324969" y="3379423"/>
                  </a:lnTo>
                  <a:cubicBezTo>
                    <a:pt x="1337611" y="3332679"/>
                    <a:pt x="1331290" y="3283409"/>
                    <a:pt x="1307268" y="3240456"/>
                  </a:cubicBezTo>
                  <a:cubicBezTo>
                    <a:pt x="1283247" y="3197503"/>
                    <a:pt x="1244054" y="3167183"/>
                    <a:pt x="1196012" y="3154549"/>
                  </a:cubicBezTo>
                  <a:cubicBezTo>
                    <a:pt x="1098662" y="3128019"/>
                    <a:pt x="997519" y="3186133"/>
                    <a:pt x="972233" y="3283409"/>
                  </a:cubicBezTo>
                  <a:lnTo>
                    <a:pt x="580306" y="4728666"/>
                  </a:lnTo>
                  <a:lnTo>
                    <a:pt x="5057" y="6820750"/>
                  </a:lnTo>
                  <a:cubicBezTo>
                    <a:pt x="5057" y="6820750"/>
                    <a:pt x="1264" y="6833383"/>
                    <a:pt x="0" y="6837173"/>
                  </a:cubicBezTo>
                  <a:lnTo>
                    <a:pt x="26550" y="6837173"/>
                  </a:lnTo>
                  <a:lnTo>
                    <a:pt x="605591" y="4736246"/>
                  </a:lnTo>
                  <a:lnTo>
                    <a:pt x="997519" y="3290990"/>
                  </a:lnTo>
                  <a:cubicBezTo>
                    <a:pt x="1020276" y="3207609"/>
                    <a:pt x="1107512" y="3157076"/>
                    <a:pt x="1190954" y="3179816"/>
                  </a:cubicBezTo>
                  <a:cubicBezTo>
                    <a:pt x="1231411" y="3191186"/>
                    <a:pt x="1265547" y="3216453"/>
                    <a:pt x="1285776" y="3253089"/>
                  </a:cubicBezTo>
                  <a:cubicBezTo>
                    <a:pt x="1307268" y="3289726"/>
                    <a:pt x="1312326" y="3331416"/>
                    <a:pt x="1300947" y="3373106"/>
                  </a:cubicBezTo>
                  <a:lnTo>
                    <a:pt x="1043033" y="4324398"/>
                  </a:lnTo>
                  <a:cubicBezTo>
                    <a:pt x="1016483" y="4421675"/>
                    <a:pt x="1074640" y="4522742"/>
                    <a:pt x="1171990" y="4548009"/>
                  </a:cubicBezTo>
                  <a:cubicBezTo>
                    <a:pt x="1257961" y="4570749"/>
                    <a:pt x="1347725" y="4529059"/>
                    <a:pt x="1385654" y="4448205"/>
                  </a:cubicBezTo>
                  <a:lnTo>
                    <a:pt x="1385654" y="4446942"/>
                  </a:lnTo>
                  <a:lnTo>
                    <a:pt x="1725746" y="3178553"/>
                  </a:lnTo>
                  <a:lnTo>
                    <a:pt x="2545002" y="1263"/>
                  </a:lnTo>
                  <a:cubicBezTo>
                    <a:pt x="2536151" y="0"/>
                    <a:pt x="2527302" y="0"/>
                    <a:pt x="2518452" y="0"/>
                  </a:cubicBezTo>
                  <a:close/>
                </a:path>
              </a:pathLst>
            </a:custGeom>
            <a:solidFill>
              <a:schemeClr val="accent1"/>
            </a:solidFill>
            <a:ln w="12637" cap="flat">
              <a:noFill/>
              <a:prstDash val="solid"/>
              <a:miter/>
            </a:ln>
          </p:spPr>
          <p:txBody>
            <a:bodyPr rtlCol="0" anchor="ctr"/>
            <a:lstStyle/>
            <a:p>
              <a:endParaRPr lang="en-US"/>
            </a:p>
          </p:txBody>
        </p:sp>
        <p:cxnSp>
          <p:nvCxnSpPr>
            <p:cNvPr id="9" name="Straight Connector 8">
              <a:extLst>
                <a:ext uri="{FF2B5EF4-FFF2-40B4-BE49-F238E27FC236}">
                  <a16:creationId xmlns:a16="http://schemas.microsoft.com/office/drawing/2014/main" id="{433BC35A-F255-48AA-48B8-D6561A6FAB9E}"/>
                </a:ext>
              </a:extLst>
            </p:cNvPr>
            <p:cNvCxnSpPr>
              <a:cxnSpLocks/>
            </p:cNvCxnSpPr>
            <p:nvPr/>
          </p:nvCxnSpPr>
          <p:spPr>
            <a:xfrm flipH="1">
              <a:off x="4059704"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2" name="Group 1">
            <a:extLst>
              <a:ext uri="{FF2B5EF4-FFF2-40B4-BE49-F238E27FC236}">
                <a16:creationId xmlns:a16="http://schemas.microsoft.com/office/drawing/2014/main" id="{1EC8DADA-109B-196D-817A-1ACB3E3183CA}"/>
              </a:ext>
            </a:extLst>
          </p:cNvPr>
          <p:cNvGrpSpPr/>
          <p:nvPr/>
        </p:nvGrpSpPr>
        <p:grpSpPr>
          <a:xfrm>
            <a:off x="7549377" y="6167336"/>
            <a:ext cx="3294001" cy="612000"/>
            <a:chOff x="5179092" y="5483822"/>
            <a:chExt cx="3294001" cy="612000"/>
          </a:xfrm>
        </p:grpSpPr>
        <p:pic>
          <p:nvPicPr>
            <p:cNvPr id="5" name="Picture 4">
              <a:extLst>
                <a:ext uri="{FF2B5EF4-FFF2-40B4-BE49-F238E27FC236}">
                  <a16:creationId xmlns:a16="http://schemas.microsoft.com/office/drawing/2014/main" id="{C2FED455-D30F-6583-EAD1-6FB515A49870}"/>
                </a:ext>
              </a:extLst>
            </p:cNvPr>
            <p:cNvPicPr>
              <a:picLocks noChangeAspect="1"/>
            </p:cNvPicPr>
            <p:nvPr/>
          </p:nvPicPr>
          <p:blipFill>
            <a:blip r:embed="rId3"/>
            <a:stretch>
              <a:fillRect/>
            </a:stretch>
          </p:blipFill>
          <p:spPr>
            <a:xfrm>
              <a:off x="5179092" y="5483822"/>
              <a:ext cx="1530000" cy="612000"/>
            </a:xfrm>
            <a:prstGeom prst="rect">
              <a:avLst/>
            </a:prstGeom>
          </p:spPr>
        </p:pic>
        <p:pic>
          <p:nvPicPr>
            <p:cNvPr id="10" name="Picture 9">
              <a:extLst>
                <a:ext uri="{FF2B5EF4-FFF2-40B4-BE49-F238E27FC236}">
                  <a16:creationId xmlns:a16="http://schemas.microsoft.com/office/drawing/2014/main" id="{180EE198-6127-5DE1-8134-33FE6A8BE379}"/>
                </a:ext>
              </a:extLst>
            </p:cNvPr>
            <p:cNvPicPr>
              <a:picLocks noChangeAspect="1"/>
            </p:cNvPicPr>
            <p:nvPr/>
          </p:nvPicPr>
          <p:blipFill>
            <a:blip r:embed="rId4"/>
            <a:stretch>
              <a:fillRect/>
            </a:stretch>
          </p:blipFill>
          <p:spPr>
            <a:xfrm>
              <a:off x="6709092" y="5483822"/>
              <a:ext cx="1764001" cy="612000"/>
            </a:xfrm>
            <a:prstGeom prst="rect">
              <a:avLst/>
            </a:prstGeom>
          </p:spPr>
        </p:pic>
      </p:grpSp>
    </p:spTree>
    <p:extLst>
      <p:ext uri="{BB962C8B-B14F-4D97-AF65-F5344CB8AC3E}">
        <p14:creationId xmlns:p14="http://schemas.microsoft.com/office/powerpoint/2010/main" val="2899485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3A31C427-16AA-1CE4-9EE2-11687A3583BF}"/>
              </a:ext>
            </a:extLst>
          </p:cNvPr>
          <p:cNvSpPr>
            <a:spLocks noGrp="1"/>
          </p:cNvSpPr>
          <p:nvPr>
            <p:ph type="ctrTitle"/>
          </p:nvPr>
        </p:nvSpPr>
        <p:spPr>
          <a:xfrm>
            <a:off x="799414" y="298102"/>
            <a:ext cx="6972877" cy="1518315"/>
          </a:xfrm>
        </p:spPr>
        <p:txBody>
          <a:bodyPr/>
          <a:lstStyle/>
          <a:p>
            <a:pPr eaLnBrk="1" hangingPunct="1"/>
            <a:r>
              <a:rPr lang="el" altLang="en-US"/>
              <a:t>Έλεγχος ελέγχου πρόσβασης</a:t>
            </a:r>
          </a:p>
        </p:txBody>
      </p:sp>
      <p:sp>
        <p:nvSpPr>
          <p:cNvPr id="3" name="Text Placeholder 2">
            <a:extLst>
              <a:ext uri="{FF2B5EF4-FFF2-40B4-BE49-F238E27FC236}">
                <a16:creationId xmlns:a16="http://schemas.microsoft.com/office/drawing/2014/main" id="{CD3377EE-8A1C-9E35-7323-A10E04DCD900}"/>
              </a:ext>
            </a:extLst>
          </p:cNvPr>
          <p:cNvSpPr>
            <a:spLocks noGrp="1"/>
          </p:cNvSpPr>
          <p:nvPr>
            <p:ph type="body" sz="quarter" idx="12"/>
          </p:nvPr>
        </p:nvSpPr>
        <p:spPr>
          <a:xfrm>
            <a:off x="689714" y="2142190"/>
            <a:ext cx="8244892" cy="2899394"/>
          </a:xfrm>
        </p:spPr>
        <p:txBody>
          <a:bodyPr/>
          <a:lstStyle/>
          <a:p>
            <a:pPr eaLnBrk="1" hangingPunct="1"/>
            <a:r>
              <a:rPr lang="el" altLang="en-US"/>
              <a:t>Εάν υποβάλετε ένα αίτημα πρόσβασης, επιστρέψτε μια απόφαση ελέγχου πρόσβασης με βάση την πολιτική</a:t>
            </a:r>
          </a:p>
          <a:p>
            <a:pPr lvl="1" eaLnBrk="1" hangingPunct="1"/>
            <a:r>
              <a:rPr lang="el" altLang="en-US"/>
              <a:t>Αποδοχή / Απόρριψη</a:t>
            </a:r>
          </a:p>
          <a:p>
            <a:endParaRPr lang="en-US"/>
          </a:p>
        </p:txBody>
      </p:sp>
      <p:grpSp>
        <p:nvGrpSpPr>
          <p:cNvPr id="8" name="Group 7">
            <a:extLst>
              <a:ext uri="{FF2B5EF4-FFF2-40B4-BE49-F238E27FC236}">
                <a16:creationId xmlns:a16="http://schemas.microsoft.com/office/drawing/2014/main" id="{D11B0B41-A9ED-F4E3-F56D-29EA90B7AC3F}"/>
              </a:ext>
            </a:extLst>
          </p:cNvPr>
          <p:cNvGrpSpPr/>
          <p:nvPr/>
        </p:nvGrpSpPr>
        <p:grpSpPr>
          <a:xfrm>
            <a:off x="3175635" y="3239201"/>
            <a:ext cx="5840730" cy="2644265"/>
            <a:chOff x="2590800" y="2819400"/>
            <a:chExt cx="7848600" cy="3487232"/>
          </a:xfrm>
        </p:grpSpPr>
        <p:sp>
          <p:nvSpPr>
            <p:cNvPr id="4" name="Rectangle 3">
              <a:extLst>
                <a:ext uri="{FF2B5EF4-FFF2-40B4-BE49-F238E27FC236}">
                  <a16:creationId xmlns:a16="http://schemas.microsoft.com/office/drawing/2014/main" id="{C1E98F84-E72D-118C-465D-3D78085ABEAB}"/>
                </a:ext>
              </a:extLst>
            </p:cNvPr>
            <p:cNvSpPr/>
            <p:nvPr/>
          </p:nvSpPr>
          <p:spPr>
            <a:xfrm>
              <a:off x="5181600" y="2819400"/>
              <a:ext cx="2133600" cy="1143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 sz="1400"/>
                <a:t>Έλεγχος ελέγχου πρόσβασης</a:t>
              </a:r>
            </a:p>
          </p:txBody>
        </p:sp>
        <p:sp>
          <p:nvSpPr>
            <p:cNvPr id="5" name="Right Arrow 4">
              <a:extLst>
                <a:ext uri="{FF2B5EF4-FFF2-40B4-BE49-F238E27FC236}">
                  <a16:creationId xmlns:a16="http://schemas.microsoft.com/office/drawing/2014/main" id="{C647D712-81E4-24A1-BCB0-121113CA26D3}"/>
                </a:ext>
              </a:extLst>
            </p:cNvPr>
            <p:cNvSpPr/>
            <p:nvPr/>
          </p:nvSpPr>
          <p:spPr>
            <a:xfrm flipV="1">
              <a:off x="4114801" y="3309939"/>
              <a:ext cx="1020763" cy="1222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p>
          </p:txBody>
        </p:sp>
        <p:sp>
          <p:nvSpPr>
            <p:cNvPr id="16390" name="TextBox 5">
              <a:extLst>
                <a:ext uri="{FF2B5EF4-FFF2-40B4-BE49-F238E27FC236}">
                  <a16:creationId xmlns:a16="http://schemas.microsoft.com/office/drawing/2014/main" id="{9EADAF08-0DCB-D8D8-BE8E-6C94C2AC3FF8}"/>
                </a:ext>
              </a:extLst>
            </p:cNvPr>
            <p:cNvSpPr txBox="1">
              <a:spLocks noChangeArrowheads="1"/>
            </p:cNvSpPr>
            <p:nvPr/>
          </p:nvSpPr>
          <p:spPr bwMode="auto">
            <a:xfrm>
              <a:off x="2590800" y="3081338"/>
              <a:ext cx="1447800" cy="405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l" altLang="en-US" sz="1400">
                  <a:solidFill>
                    <a:schemeClr val="accent1"/>
                  </a:solidFill>
                  <a:latin typeface="+mn-lt"/>
                </a:rPr>
                <a:t>Ένα αίτημα</a:t>
              </a:r>
            </a:p>
          </p:txBody>
        </p:sp>
        <p:sp>
          <p:nvSpPr>
            <p:cNvPr id="7" name="Right Arrow 6">
              <a:extLst>
                <a:ext uri="{FF2B5EF4-FFF2-40B4-BE49-F238E27FC236}">
                  <a16:creationId xmlns:a16="http://schemas.microsoft.com/office/drawing/2014/main" id="{2A8919A2-6A2F-4BD1-94F2-9F77132D26A8}"/>
                </a:ext>
              </a:extLst>
            </p:cNvPr>
            <p:cNvSpPr/>
            <p:nvPr/>
          </p:nvSpPr>
          <p:spPr>
            <a:xfrm>
              <a:off x="7315200" y="3276600"/>
              <a:ext cx="1066800" cy="1095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p>
          </p:txBody>
        </p:sp>
        <p:sp>
          <p:nvSpPr>
            <p:cNvPr id="16392" name="TextBox 7">
              <a:extLst>
                <a:ext uri="{FF2B5EF4-FFF2-40B4-BE49-F238E27FC236}">
                  <a16:creationId xmlns:a16="http://schemas.microsoft.com/office/drawing/2014/main" id="{DDEB12B3-2A72-CA81-4407-2AC84438613B}"/>
                </a:ext>
              </a:extLst>
            </p:cNvPr>
            <p:cNvSpPr txBox="1">
              <a:spLocks noChangeArrowheads="1"/>
            </p:cNvSpPr>
            <p:nvPr/>
          </p:nvSpPr>
          <p:spPr bwMode="auto">
            <a:xfrm>
              <a:off x="8458200" y="3081338"/>
              <a:ext cx="1981200" cy="405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l" altLang="en-US" sz="1400">
                  <a:solidFill>
                    <a:schemeClr val="accent1"/>
                  </a:solidFill>
                  <a:latin typeface="+mn-lt"/>
                </a:rPr>
                <a:t>Αποδοχή / Απόρριψη</a:t>
              </a:r>
            </a:p>
          </p:txBody>
        </p:sp>
        <p:pic>
          <p:nvPicPr>
            <p:cNvPr id="16393" name="Picture 1">
              <a:extLst>
                <a:ext uri="{FF2B5EF4-FFF2-40B4-BE49-F238E27FC236}">
                  <a16:creationId xmlns:a16="http://schemas.microsoft.com/office/drawing/2014/main" id="{8AA60E7D-DD0E-6520-0A00-54BFC0E110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4681539"/>
              <a:ext cx="1835150" cy="117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4" name="TextBox 9">
              <a:extLst>
                <a:ext uri="{FF2B5EF4-FFF2-40B4-BE49-F238E27FC236}">
                  <a16:creationId xmlns:a16="http://schemas.microsoft.com/office/drawing/2014/main" id="{E29F2D94-16C1-722B-212F-AF8DE0EC82B7}"/>
                </a:ext>
              </a:extLst>
            </p:cNvPr>
            <p:cNvSpPr txBox="1">
              <a:spLocks noChangeArrowheads="1"/>
            </p:cNvSpPr>
            <p:nvPr/>
          </p:nvSpPr>
          <p:spPr bwMode="auto">
            <a:xfrm>
              <a:off x="5562601" y="5900739"/>
              <a:ext cx="1905000" cy="405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l" altLang="en-US" sz="1400">
                  <a:solidFill>
                    <a:schemeClr val="accent1"/>
                  </a:solidFill>
                  <a:latin typeface="+mn-lt"/>
                </a:rPr>
                <a:t>Η Πολιτική</a:t>
              </a:r>
            </a:p>
          </p:txBody>
        </p:sp>
        <p:sp>
          <p:nvSpPr>
            <p:cNvPr id="12" name="Up Arrow 11">
              <a:extLst>
                <a:ext uri="{FF2B5EF4-FFF2-40B4-BE49-F238E27FC236}">
                  <a16:creationId xmlns:a16="http://schemas.microsoft.com/office/drawing/2014/main" id="{9821B156-EB73-61E5-7BA5-5C409827A91F}"/>
                </a:ext>
              </a:extLst>
            </p:cNvPr>
            <p:cNvSpPr/>
            <p:nvPr/>
          </p:nvSpPr>
          <p:spPr>
            <a:xfrm>
              <a:off x="5943600" y="4071938"/>
              <a:ext cx="685800" cy="4572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a:p>
          </p:txBody>
        </p:sp>
      </p:grpSp>
      <p:pic>
        <p:nvPicPr>
          <p:cNvPr id="11" name="Picture 10">
            <a:extLst>
              <a:ext uri="{FF2B5EF4-FFF2-40B4-BE49-F238E27FC236}">
                <a16:creationId xmlns:a16="http://schemas.microsoft.com/office/drawing/2014/main" id="{55686614-EC26-BC81-AFA6-6CC9CFC20AD0}"/>
              </a:ext>
            </a:extLst>
          </p:cNvPr>
          <p:cNvPicPr>
            <a:picLocks noChangeAspect="1"/>
          </p:cNvPicPr>
          <p:nvPr/>
        </p:nvPicPr>
        <p:blipFill>
          <a:blip r:embed="rId4"/>
          <a:stretch>
            <a:fillRect/>
          </a:stretch>
        </p:blipFill>
        <p:spPr>
          <a:xfrm>
            <a:off x="9459548" y="5883466"/>
            <a:ext cx="1530000" cy="612000"/>
          </a:xfrm>
          <a:prstGeom prst="rect">
            <a:avLst/>
          </a:prstGeom>
        </p:spPr>
      </p:pic>
      <p:sp>
        <p:nvSpPr>
          <p:cNvPr id="2" name="Slide Number Placeholder 1">
            <a:extLst>
              <a:ext uri="{FF2B5EF4-FFF2-40B4-BE49-F238E27FC236}">
                <a16:creationId xmlns:a16="http://schemas.microsoft.com/office/drawing/2014/main" id="{CBC965E3-B8E6-48F2-4D2B-41512C6B1FB7}"/>
              </a:ext>
            </a:extLst>
          </p:cNvPr>
          <p:cNvSpPr>
            <a:spLocks noGrp="1"/>
          </p:cNvSpPr>
          <p:nvPr>
            <p:ph type="sldNum" sz="quarter" idx="14"/>
          </p:nvPr>
        </p:nvSpPr>
        <p:spPr/>
        <p:txBody>
          <a:bodyPr/>
          <a:lstStyle/>
          <a:p>
            <a:fld id="{3A98EE3D-8CD1-4C3F-BD1C-C98C9596463C}" type="slidenum">
              <a:rPr lang="en-US" smtClean="0"/>
              <a:pPr/>
              <a:t>3</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2">
            <a:extLst>
              <a:ext uri="{FF2B5EF4-FFF2-40B4-BE49-F238E27FC236}">
                <a16:creationId xmlns:a16="http://schemas.microsoft.com/office/drawing/2014/main" id="{85989079-14F7-A64F-B6B5-74B1D89647CC}"/>
              </a:ext>
            </a:extLst>
          </p:cNvPr>
          <p:cNvSpPr>
            <a:spLocks noGrp="1" noChangeArrowheads="1"/>
          </p:cNvSpPr>
          <p:nvPr>
            <p:ph type="ctrTitle"/>
          </p:nvPr>
        </p:nvSpPr>
        <p:spPr>
          <a:xfrm>
            <a:off x="1079977" y="617331"/>
            <a:ext cx="7854629" cy="550242"/>
          </a:xfrm>
          <a:noFill/>
        </p:spPr>
        <p:txBody>
          <a:bodyPr vert="horz" wrap="square" lIns="62503" tIns="25001" rIns="62503" bIns="25001" rtlCol="0" anchor="t">
            <a:spAutoFit/>
          </a:bodyPr>
          <a:lstStyle/>
          <a:p>
            <a:r>
              <a:rPr lang="el" altLang="en-US" dirty="0"/>
              <a:t>Διακριτικός έλεγχος πρόσβασης</a:t>
            </a:r>
          </a:p>
        </p:txBody>
      </p:sp>
      <p:sp>
        <p:nvSpPr>
          <p:cNvPr id="17414" name="Rectangle 3">
            <a:extLst>
              <a:ext uri="{FF2B5EF4-FFF2-40B4-BE49-F238E27FC236}">
                <a16:creationId xmlns:a16="http://schemas.microsoft.com/office/drawing/2014/main" id="{67A9C0F2-A98A-1D89-B011-9D78B9834C1C}"/>
              </a:ext>
            </a:extLst>
          </p:cNvPr>
          <p:cNvSpPr>
            <a:spLocks noGrp="1" noChangeArrowheads="1"/>
          </p:cNvSpPr>
          <p:nvPr>
            <p:ph type="body" sz="quarter" idx="12"/>
          </p:nvPr>
        </p:nvSpPr>
        <p:spPr>
          <a:xfrm>
            <a:off x="1079976" y="1922939"/>
            <a:ext cx="9882991" cy="3512977"/>
          </a:xfrm>
        </p:spPr>
        <p:txBody>
          <a:bodyPr vert="horz" wrap="square" lIns="62503" tIns="25001" rIns="62503" bIns="25001" rtlCol="0">
            <a:spAutoFit/>
          </a:bodyPr>
          <a:lstStyle/>
          <a:p>
            <a:pPr marL="482600" indent="-482600">
              <a:defRPr/>
            </a:pPr>
            <a:r>
              <a:rPr lang="el" sz="1800" dirty="0"/>
              <a:t>Δεν υπάρχει ακριβής ορισμός.  Βασικά, η DAC επιτρέπει τη διάδοση των δικαιωμάτων πρόσβασης κατά τη διακριτική ευχέρεια του υποκειμένου</a:t>
            </a:r>
          </a:p>
          <a:p>
            <a:pPr marL="927100" lvl="1" indent="-330200">
              <a:defRPr/>
            </a:pPr>
            <a:r>
              <a:rPr lang="el" sz="1800" dirty="0"/>
              <a:t>συχνά έχει την έννοια του ιδιοκτήτη ενός αντικειμένου</a:t>
            </a:r>
          </a:p>
          <a:p>
            <a:pPr marL="927100" lvl="1" indent="-330200">
              <a:defRPr/>
            </a:pPr>
            <a:r>
              <a:rPr lang="el" sz="1800" dirty="0"/>
              <a:t>χρησιμοποιείται σε UNIX, Windows κ.λπ.</a:t>
            </a:r>
          </a:p>
          <a:p>
            <a:pPr marL="482600" indent="-482600">
              <a:defRPr/>
            </a:pPr>
            <a:r>
              <a:rPr lang="el" sz="1800" dirty="0"/>
              <a:t>Σύμφωνα με το TCSEC (Trusted Computer System Evaluation Criteria)</a:t>
            </a:r>
            <a:r>
              <a:rPr lang="el" sz="1800" b="1" dirty="0"/>
              <a:t> </a:t>
            </a:r>
          </a:p>
          <a:p>
            <a:pPr marL="882650" lvl="1" indent="-482600">
              <a:defRPr/>
            </a:pPr>
            <a:r>
              <a:rPr lang="el" sz="1800" i="1" dirty="0"/>
              <a:t>"Ένα μέσο περιορισμού της πρόσβασης σε αντικείμενα με βάση την ταυτότητα και την ανάγκη γνώσης των χρηστών ή / και των ομάδων στις οποίες ανήκουν. Οι έλεγχοι είναι διακριτικοί με την έννοια ότι ένα υποκείμενο με συγκεκριμένη άδεια πρόσβασης είναι ικανό να μεταβιβάσει αυτή την άδεια (άμεσα ή έμμεσα) σε οποιοδήποτε άλλο θέμα.</a:t>
            </a:r>
            <a:r>
              <a:rPr lang="el" sz="1800" dirty="0"/>
              <a:t> </a:t>
            </a:r>
          </a:p>
          <a:p>
            <a:pPr marL="482600" indent="-482600">
              <a:defRPr/>
            </a:pPr>
            <a:r>
              <a:rPr lang="el" sz="1800" dirty="0"/>
              <a:t>Συχνά σε σύγκριση με τον υποχρεωτικό έλεγχο πρόσβασης</a:t>
            </a:r>
          </a:p>
        </p:txBody>
      </p:sp>
      <p:grpSp>
        <p:nvGrpSpPr>
          <p:cNvPr id="8" name="Group 7">
            <a:extLst>
              <a:ext uri="{FF2B5EF4-FFF2-40B4-BE49-F238E27FC236}">
                <a16:creationId xmlns:a16="http://schemas.microsoft.com/office/drawing/2014/main" id="{D17D850E-7289-9262-477B-0A13577365B4}"/>
              </a:ext>
            </a:extLst>
          </p:cNvPr>
          <p:cNvGrpSpPr/>
          <p:nvPr/>
        </p:nvGrpSpPr>
        <p:grpSpPr>
          <a:xfrm>
            <a:off x="7404606" y="5952292"/>
            <a:ext cx="3294001" cy="612000"/>
            <a:chOff x="5179092" y="5483822"/>
            <a:chExt cx="3294001" cy="612000"/>
          </a:xfrm>
        </p:grpSpPr>
        <p:pic>
          <p:nvPicPr>
            <p:cNvPr id="9" name="Picture 8">
              <a:extLst>
                <a:ext uri="{FF2B5EF4-FFF2-40B4-BE49-F238E27FC236}">
                  <a16:creationId xmlns:a16="http://schemas.microsoft.com/office/drawing/2014/main" id="{5B9496CA-F00F-80C5-65DE-FD292EFFD96F}"/>
                </a:ext>
              </a:extLst>
            </p:cNvPr>
            <p:cNvPicPr>
              <a:picLocks noChangeAspect="1"/>
            </p:cNvPicPr>
            <p:nvPr/>
          </p:nvPicPr>
          <p:blipFill>
            <a:blip r:embed="rId3"/>
            <a:stretch>
              <a:fillRect/>
            </a:stretch>
          </p:blipFill>
          <p:spPr>
            <a:xfrm>
              <a:off x="5179092" y="5483822"/>
              <a:ext cx="1530000" cy="612000"/>
            </a:xfrm>
            <a:prstGeom prst="rect">
              <a:avLst/>
            </a:prstGeom>
          </p:spPr>
        </p:pic>
        <p:pic>
          <p:nvPicPr>
            <p:cNvPr id="10" name="Picture 9">
              <a:extLst>
                <a:ext uri="{FF2B5EF4-FFF2-40B4-BE49-F238E27FC236}">
                  <a16:creationId xmlns:a16="http://schemas.microsoft.com/office/drawing/2014/main" id="{2649EB3E-7615-1F70-5028-17C274F581CB}"/>
                </a:ext>
              </a:extLst>
            </p:cNvPr>
            <p:cNvPicPr>
              <a:picLocks noChangeAspect="1"/>
            </p:cNvPicPr>
            <p:nvPr/>
          </p:nvPicPr>
          <p:blipFill>
            <a:blip r:embed="rId4"/>
            <a:stretch>
              <a:fillRect/>
            </a:stretch>
          </p:blipFill>
          <p:spPr>
            <a:xfrm>
              <a:off x="6709092" y="5483822"/>
              <a:ext cx="1764001" cy="612000"/>
            </a:xfrm>
            <a:prstGeom prst="rect">
              <a:avLst/>
            </a:prstGeom>
          </p:spPr>
        </p:pic>
      </p:grpSp>
      <p:sp>
        <p:nvSpPr>
          <p:cNvPr id="2" name="Slide Number Placeholder 1">
            <a:extLst>
              <a:ext uri="{FF2B5EF4-FFF2-40B4-BE49-F238E27FC236}">
                <a16:creationId xmlns:a16="http://schemas.microsoft.com/office/drawing/2014/main" id="{3B6C35A8-A2C8-3D7F-DF5B-7A06B150254F}"/>
              </a:ext>
            </a:extLst>
          </p:cNvPr>
          <p:cNvSpPr>
            <a:spLocks noGrp="1"/>
          </p:cNvSpPr>
          <p:nvPr>
            <p:ph type="sldNum" sz="quarter" idx="14"/>
          </p:nvPr>
        </p:nvSpPr>
        <p:spPr/>
        <p:txBody>
          <a:bodyPr/>
          <a:lstStyle/>
          <a:p>
            <a:fld id="{3A98EE3D-8CD1-4C3F-BD1C-C98C9596463C}" type="slidenum">
              <a:rPr lang="en-US" smtClean="0"/>
              <a:pPr/>
              <a:t>4</a:t>
            </a:fld>
            <a:endParaRPr lang="en-US"/>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24A0CAE3-AC1D-A19D-9FD2-05F27697B8F1}"/>
              </a:ext>
            </a:extLst>
          </p:cNvPr>
          <p:cNvSpPr>
            <a:spLocks noGrp="1"/>
          </p:cNvSpPr>
          <p:nvPr>
            <p:ph type="ctrTitle"/>
          </p:nvPr>
        </p:nvSpPr>
        <p:spPr>
          <a:xfrm>
            <a:off x="785013" y="224041"/>
            <a:ext cx="9076742" cy="1518315"/>
          </a:xfrm>
        </p:spPr>
        <p:txBody>
          <a:bodyPr>
            <a:normAutofit/>
          </a:bodyPr>
          <a:lstStyle/>
          <a:p>
            <a:r>
              <a:rPr lang="el" altLang="en-US"/>
              <a:t>Ανάλυση γιατί η DAC δεν είναι αρκετά καλή</a:t>
            </a:r>
          </a:p>
        </p:txBody>
      </p:sp>
      <p:sp>
        <p:nvSpPr>
          <p:cNvPr id="3" name="Text Placeholder 2">
            <a:extLst>
              <a:ext uri="{FF2B5EF4-FFF2-40B4-BE49-F238E27FC236}">
                <a16:creationId xmlns:a16="http://schemas.microsoft.com/office/drawing/2014/main" id="{D99735EE-6157-8204-0B53-9D995C116943}"/>
              </a:ext>
            </a:extLst>
          </p:cNvPr>
          <p:cNvSpPr>
            <a:spLocks noGrp="1"/>
          </p:cNvSpPr>
          <p:nvPr>
            <p:ph type="body" sz="quarter" idx="12"/>
          </p:nvPr>
        </p:nvSpPr>
        <p:spPr>
          <a:xfrm>
            <a:off x="855406" y="2192960"/>
            <a:ext cx="9843201" cy="3293440"/>
          </a:xfrm>
        </p:spPr>
        <p:txBody>
          <a:bodyPr>
            <a:noAutofit/>
          </a:bodyPr>
          <a:lstStyle/>
          <a:p>
            <a:r>
              <a:rPr lang="el" altLang="en-US" dirty="0"/>
              <a:t>Η DAC προκαλεί το πρόβλημα σύγχυσης αναπληρωτή</a:t>
            </a:r>
          </a:p>
          <a:p>
            <a:pPr lvl="1"/>
            <a:r>
              <a:rPr lang="el" altLang="en-US" sz="1400" dirty="0"/>
              <a:t>Λύση: χρησιμοποιήστε συστήματα που βασίζονται σε δυνατότητες</a:t>
            </a:r>
          </a:p>
          <a:p>
            <a:endParaRPr lang="en-US" altLang="en-US" dirty="0"/>
          </a:p>
          <a:p>
            <a:r>
              <a:rPr lang="el" altLang="en-US" dirty="0"/>
              <a:t>Η DAC δεν τηρεί την εμπιστευτικότητα όταν αντιμετωπίζει δούρειους ίππους</a:t>
            </a:r>
          </a:p>
          <a:p>
            <a:pPr lvl="1"/>
            <a:r>
              <a:rPr lang="el" altLang="en-US" sz="1400" dirty="0"/>
              <a:t>Λύση: χρησιμοποιήστε τον υποχρεωτικό έλεγχο πρόσβασης (BLP)</a:t>
            </a:r>
          </a:p>
          <a:p>
            <a:endParaRPr lang="en-US" altLang="en-US" dirty="0"/>
          </a:p>
          <a:p>
            <a:r>
              <a:rPr lang="el" altLang="en-US" dirty="0"/>
              <a:t>Η υλοποίηση της DAC αποτυγχάνει να παρακολουθεί για ποιους εντολείς ενεργεί ένα θέμα (διαδικασία) εκ μέρους του</a:t>
            </a:r>
          </a:p>
          <a:p>
            <a:pPr lvl="1"/>
            <a:r>
              <a:rPr lang="el" altLang="en-US" sz="1400" dirty="0"/>
              <a:t>Λύση: διόρθωση της εφαρμογής DAC για καλύτερη παρακολούθηση των αρχών</a:t>
            </a:r>
          </a:p>
          <a:p>
            <a:endParaRPr lang="en-US" dirty="0"/>
          </a:p>
        </p:txBody>
      </p:sp>
      <p:pic>
        <p:nvPicPr>
          <p:cNvPr id="6" name="Picture 5">
            <a:extLst>
              <a:ext uri="{FF2B5EF4-FFF2-40B4-BE49-F238E27FC236}">
                <a16:creationId xmlns:a16="http://schemas.microsoft.com/office/drawing/2014/main" id="{1FBEF40B-3EB4-2C7D-3CC8-CDCF73D8A875}"/>
              </a:ext>
            </a:extLst>
          </p:cNvPr>
          <p:cNvPicPr>
            <a:picLocks noChangeAspect="1"/>
          </p:cNvPicPr>
          <p:nvPr/>
        </p:nvPicPr>
        <p:blipFill>
          <a:blip r:embed="rId2"/>
          <a:stretch>
            <a:fillRect/>
          </a:stretch>
        </p:blipFill>
        <p:spPr>
          <a:xfrm>
            <a:off x="9017096" y="5937004"/>
            <a:ext cx="1530000" cy="612000"/>
          </a:xfrm>
          <a:prstGeom prst="rect">
            <a:avLst/>
          </a:prstGeom>
        </p:spPr>
      </p:pic>
      <p:sp>
        <p:nvSpPr>
          <p:cNvPr id="2" name="Slide Number Placeholder 1">
            <a:extLst>
              <a:ext uri="{FF2B5EF4-FFF2-40B4-BE49-F238E27FC236}">
                <a16:creationId xmlns:a16="http://schemas.microsoft.com/office/drawing/2014/main" id="{F77D560C-88CE-C7EC-6F62-6B3C5B9B3C19}"/>
              </a:ext>
            </a:extLst>
          </p:cNvPr>
          <p:cNvSpPr>
            <a:spLocks noGrp="1"/>
          </p:cNvSpPr>
          <p:nvPr>
            <p:ph type="sldNum" sz="quarter" idx="14"/>
          </p:nvPr>
        </p:nvSpPr>
        <p:spPr/>
        <p:txBody>
          <a:bodyPr/>
          <a:lstStyle/>
          <a:p>
            <a:fld id="{3A98EE3D-8CD1-4C3F-BD1C-C98C9596463C}" type="slidenum">
              <a:rPr lang="en-US" smtClean="0"/>
              <a:pPr/>
              <a:t>5</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Title 1">
            <a:extLst>
              <a:ext uri="{FF2B5EF4-FFF2-40B4-BE49-F238E27FC236}">
                <a16:creationId xmlns:a16="http://schemas.microsoft.com/office/drawing/2014/main" id="{D7604E8E-B4C9-538E-3158-4BE5A65D4ABC}"/>
              </a:ext>
            </a:extLst>
          </p:cNvPr>
          <p:cNvSpPr>
            <a:spLocks noGrp="1"/>
          </p:cNvSpPr>
          <p:nvPr>
            <p:ph type="ctrTitle"/>
          </p:nvPr>
        </p:nvSpPr>
        <p:spPr>
          <a:xfrm>
            <a:off x="735199" y="333115"/>
            <a:ext cx="8622731" cy="896132"/>
          </a:xfrm>
        </p:spPr>
        <p:txBody>
          <a:bodyPr>
            <a:normAutofit/>
          </a:bodyPr>
          <a:lstStyle/>
          <a:p>
            <a:r>
              <a:rPr lang="en-US" altLang="en-US" dirty="0"/>
              <a:t>The Confused Deputy Problem</a:t>
            </a:r>
          </a:p>
        </p:txBody>
      </p:sp>
      <p:sp>
        <p:nvSpPr>
          <p:cNvPr id="4" name="Text Placeholder 3">
            <a:extLst>
              <a:ext uri="{FF2B5EF4-FFF2-40B4-BE49-F238E27FC236}">
                <a16:creationId xmlns:a16="http://schemas.microsoft.com/office/drawing/2014/main" id="{756345A9-2495-BEF9-0235-3F1D9C0EA951}"/>
              </a:ext>
            </a:extLst>
          </p:cNvPr>
          <p:cNvSpPr>
            <a:spLocks noGrp="1"/>
          </p:cNvSpPr>
          <p:nvPr>
            <p:ph type="body" sz="quarter" idx="12"/>
          </p:nvPr>
        </p:nvSpPr>
        <p:spPr>
          <a:xfrm>
            <a:off x="1473890" y="5522812"/>
            <a:ext cx="4569022" cy="323271"/>
          </a:xfrm>
        </p:spPr>
        <p:txBody>
          <a:bodyPr>
            <a:normAutofit lnSpcReduction="10000"/>
          </a:bodyPr>
          <a:lstStyle/>
          <a:p>
            <a:pPr marL="0" indent="0">
              <a:buNone/>
            </a:pPr>
            <a:r>
              <a:rPr lang="en-US" altLang="en-US" sz="1400" dirty="0"/>
              <a:t>The Confused Deputy by </a:t>
            </a:r>
            <a:r>
              <a:rPr lang="en-US" altLang="en-US" sz="1400" i="1" dirty="0"/>
              <a:t>Norm Hardy</a:t>
            </a:r>
            <a:r>
              <a:rPr lang="en-US" altLang="en-US" sz="1400" dirty="0"/>
              <a:t> </a:t>
            </a:r>
          </a:p>
          <a:p>
            <a:endParaRPr lang="en-US" dirty="0"/>
          </a:p>
        </p:txBody>
      </p:sp>
      <p:grpSp>
        <p:nvGrpSpPr>
          <p:cNvPr id="6" name="Group 5">
            <a:extLst>
              <a:ext uri="{FF2B5EF4-FFF2-40B4-BE49-F238E27FC236}">
                <a16:creationId xmlns:a16="http://schemas.microsoft.com/office/drawing/2014/main" id="{B6262D4F-79CF-DBB4-4F2D-EBAB332EA2EC}"/>
              </a:ext>
            </a:extLst>
          </p:cNvPr>
          <p:cNvGrpSpPr/>
          <p:nvPr/>
        </p:nvGrpSpPr>
        <p:grpSpPr>
          <a:xfrm>
            <a:off x="1486102" y="1690130"/>
            <a:ext cx="5085775" cy="3477740"/>
            <a:chOff x="2057399" y="1524000"/>
            <a:chExt cx="6477001" cy="3965378"/>
          </a:xfrm>
        </p:grpSpPr>
        <p:sp>
          <p:nvSpPr>
            <p:cNvPr id="19458" name="Oval 19">
              <a:extLst>
                <a:ext uri="{FF2B5EF4-FFF2-40B4-BE49-F238E27FC236}">
                  <a16:creationId xmlns:a16="http://schemas.microsoft.com/office/drawing/2014/main" id="{1EE6B7B4-DBE0-30B4-CBDD-768C87795C44}"/>
                </a:ext>
              </a:extLst>
            </p:cNvPr>
            <p:cNvSpPr>
              <a:spLocks noChangeArrowheads="1"/>
            </p:cNvSpPr>
            <p:nvPr/>
          </p:nvSpPr>
          <p:spPr bwMode="auto">
            <a:xfrm>
              <a:off x="6629400" y="1524000"/>
              <a:ext cx="1295400" cy="685800"/>
            </a:xfrm>
            <a:prstGeom prst="ellipse">
              <a:avLst/>
            </a:prstGeom>
            <a:solidFill>
              <a:schemeClr val="accent1"/>
            </a:solidFill>
            <a:ln w="9525" algn="ctr">
              <a:solidFill>
                <a:schemeClr val="tx1"/>
              </a:solidFill>
              <a:round/>
              <a:headEnd/>
              <a:tailEnd/>
            </a:ln>
          </p:spPr>
          <p:txBody>
            <a:bodyPr wrap="none"/>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19459" name="Oval 14">
              <a:extLst>
                <a:ext uri="{FF2B5EF4-FFF2-40B4-BE49-F238E27FC236}">
                  <a16:creationId xmlns:a16="http://schemas.microsoft.com/office/drawing/2014/main" id="{ECF247BD-644C-FCD5-61FF-A43C79700190}"/>
                </a:ext>
              </a:extLst>
            </p:cNvPr>
            <p:cNvSpPr>
              <a:spLocks noChangeArrowheads="1"/>
            </p:cNvSpPr>
            <p:nvPr/>
          </p:nvSpPr>
          <p:spPr bwMode="auto">
            <a:xfrm>
              <a:off x="2209800" y="1981200"/>
              <a:ext cx="1447800" cy="1143000"/>
            </a:xfrm>
            <a:prstGeom prst="ellipse">
              <a:avLst/>
            </a:prstGeom>
            <a:solidFill>
              <a:schemeClr val="accent1"/>
            </a:solidFill>
            <a:ln w="9525" algn="ctr">
              <a:solidFill>
                <a:schemeClr val="tx1"/>
              </a:solidFill>
              <a:round/>
              <a:headEnd/>
              <a:tailEnd/>
            </a:ln>
          </p:spPr>
          <p:txBody>
            <a:bodyPr wrap="none"/>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19464" name="TextBox 6">
              <a:extLst>
                <a:ext uri="{FF2B5EF4-FFF2-40B4-BE49-F238E27FC236}">
                  <a16:creationId xmlns:a16="http://schemas.microsoft.com/office/drawing/2014/main" id="{E0375601-076C-2A5D-42DD-9930B07BE357}"/>
                </a:ext>
              </a:extLst>
            </p:cNvPr>
            <p:cNvSpPr txBox="1">
              <a:spLocks noChangeArrowheads="1"/>
            </p:cNvSpPr>
            <p:nvPr/>
          </p:nvSpPr>
          <p:spPr bwMode="auto">
            <a:xfrm>
              <a:off x="4267200" y="2514600"/>
              <a:ext cx="3657600" cy="523220"/>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400" dirty="0">
                  <a:solidFill>
                    <a:schemeClr val="accent1"/>
                  </a:solidFill>
                  <a:latin typeface="+mn-lt"/>
                </a:rPr>
                <a:t>SYSX/FORT   $OUTPUT</a:t>
              </a:r>
            </a:p>
            <a:p>
              <a:pPr eaLnBrk="1" hangingPunct="1">
                <a:spcBef>
                  <a:spcPct val="0"/>
                </a:spcBef>
                <a:buClrTx/>
                <a:buSzTx/>
                <a:buFontTx/>
                <a:buNone/>
              </a:pPr>
              <a:r>
                <a:rPr lang="en-US" altLang="en-US" sz="1400" dirty="0">
                  <a:solidFill>
                    <a:schemeClr val="accent1"/>
                  </a:solidFill>
                  <a:latin typeface="+mn-lt"/>
                </a:rPr>
                <a:t>Compiler Program</a:t>
              </a:r>
            </a:p>
          </p:txBody>
        </p:sp>
        <p:sp>
          <p:nvSpPr>
            <p:cNvPr id="19465" name="TextBox 7">
              <a:extLst>
                <a:ext uri="{FF2B5EF4-FFF2-40B4-BE49-F238E27FC236}">
                  <a16:creationId xmlns:a16="http://schemas.microsoft.com/office/drawing/2014/main" id="{A0388A89-AE8B-A173-4C99-BA055CE96AEB}"/>
                </a:ext>
              </a:extLst>
            </p:cNvPr>
            <p:cNvSpPr txBox="1">
              <a:spLocks noChangeArrowheads="1"/>
            </p:cNvSpPr>
            <p:nvPr/>
          </p:nvSpPr>
          <p:spPr bwMode="auto">
            <a:xfrm>
              <a:off x="2057399" y="3733800"/>
              <a:ext cx="2514600" cy="1087889"/>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400">
                  <a:solidFill>
                    <a:schemeClr val="accent1"/>
                  </a:solidFill>
                  <a:latin typeface="+mn-lt"/>
                </a:rPr>
                <a:t>SYSX (Dir)</a:t>
              </a:r>
            </a:p>
            <a:p>
              <a:pPr eaLnBrk="1" hangingPunct="1">
                <a:spcBef>
                  <a:spcPct val="0"/>
                </a:spcBef>
                <a:buClrTx/>
                <a:buSzTx/>
                <a:buFontTx/>
                <a:buNone/>
              </a:pPr>
              <a:r>
                <a:rPr lang="en-US" altLang="en-US" sz="1400">
                  <a:solidFill>
                    <a:schemeClr val="accent1"/>
                  </a:solidFill>
                  <a:latin typeface="+mn-lt"/>
                </a:rPr>
                <a:t>	FORT</a:t>
              </a:r>
            </a:p>
            <a:p>
              <a:pPr eaLnBrk="1" hangingPunct="1">
                <a:spcBef>
                  <a:spcPct val="0"/>
                </a:spcBef>
                <a:buClrTx/>
                <a:buSzTx/>
                <a:buFontTx/>
                <a:buNone/>
              </a:pPr>
              <a:r>
                <a:rPr lang="en-US" altLang="en-US" sz="1400">
                  <a:solidFill>
                    <a:schemeClr val="accent1"/>
                  </a:solidFill>
                  <a:latin typeface="+mn-lt"/>
                </a:rPr>
                <a:t>	STAT</a:t>
              </a:r>
            </a:p>
            <a:p>
              <a:pPr eaLnBrk="1" hangingPunct="1">
                <a:spcBef>
                  <a:spcPct val="0"/>
                </a:spcBef>
                <a:buClrTx/>
                <a:buSzTx/>
                <a:buFontTx/>
                <a:buNone/>
              </a:pPr>
              <a:r>
                <a:rPr lang="en-US" altLang="en-US" sz="1400">
                  <a:solidFill>
                    <a:schemeClr val="accent1"/>
                  </a:solidFill>
                  <a:latin typeface="+mn-lt"/>
                </a:rPr>
                <a:t>	BILL</a:t>
              </a:r>
            </a:p>
          </p:txBody>
        </p:sp>
        <p:sp>
          <p:nvSpPr>
            <p:cNvPr id="19466" name="Down Arrow 10">
              <a:extLst>
                <a:ext uri="{FF2B5EF4-FFF2-40B4-BE49-F238E27FC236}">
                  <a16:creationId xmlns:a16="http://schemas.microsoft.com/office/drawing/2014/main" id="{CCBFA225-3775-93E8-8B2F-43331D52E751}"/>
                </a:ext>
              </a:extLst>
            </p:cNvPr>
            <p:cNvSpPr>
              <a:spLocks noChangeArrowheads="1"/>
            </p:cNvSpPr>
            <p:nvPr/>
          </p:nvSpPr>
          <p:spPr bwMode="auto">
            <a:xfrm>
              <a:off x="5334000" y="3352800"/>
              <a:ext cx="228600" cy="1828800"/>
            </a:xfrm>
            <a:prstGeom prst="downArrow">
              <a:avLst>
                <a:gd name="adj1" fmla="val 50000"/>
                <a:gd name="adj2" fmla="val 50000"/>
              </a:avLst>
            </a:prstGeom>
            <a:solidFill>
              <a:schemeClr val="accent1"/>
            </a:solidFill>
            <a:ln w="9525" algn="ctr">
              <a:solidFill>
                <a:schemeClr val="tx1"/>
              </a:solidFill>
              <a:round/>
              <a:headEnd/>
              <a:tailEnd/>
            </a:ln>
          </p:spPr>
          <p:txBody>
            <a:bodyPr wrap="none"/>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19467" name="TextBox 11">
              <a:extLst>
                <a:ext uri="{FF2B5EF4-FFF2-40B4-BE49-F238E27FC236}">
                  <a16:creationId xmlns:a16="http://schemas.microsoft.com/office/drawing/2014/main" id="{B2D8C843-470D-3E97-7126-9FAB8776D670}"/>
                </a:ext>
              </a:extLst>
            </p:cNvPr>
            <p:cNvSpPr txBox="1">
              <a:spLocks noChangeArrowheads="1"/>
            </p:cNvSpPr>
            <p:nvPr/>
          </p:nvSpPr>
          <p:spPr bwMode="auto">
            <a:xfrm>
              <a:off x="5486400" y="3600450"/>
              <a:ext cx="1219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400">
                  <a:solidFill>
                    <a:schemeClr val="accent1"/>
                  </a:solidFill>
                  <a:latin typeface="+mn-lt"/>
                </a:rPr>
                <a:t>Write to the bill file</a:t>
              </a:r>
            </a:p>
          </p:txBody>
        </p:sp>
        <p:sp>
          <p:nvSpPr>
            <p:cNvPr id="19468" name="TextBox 13">
              <a:extLst>
                <a:ext uri="{FF2B5EF4-FFF2-40B4-BE49-F238E27FC236}">
                  <a16:creationId xmlns:a16="http://schemas.microsoft.com/office/drawing/2014/main" id="{19456000-F625-C97B-12A1-39446F6A93B3}"/>
                </a:ext>
              </a:extLst>
            </p:cNvPr>
            <p:cNvSpPr txBox="1">
              <a:spLocks noChangeArrowheads="1"/>
            </p:cNvSpPr>
            <p:nvPr/>
          </p:nvSpPr>
          <p:spPr bwMode="auto">
            <a:xfrm>
              <a:off x="2362200" y="2133601"/>
              <a:ext cx="1219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400" dirty="0">
                  <a:latin typeface="+mn-lt"/>
                </a:rPr>
                <a:t>System Admin</a:t>
              </a:r>
            </a:p>
          </p:txBody>
        </p:sp>
        <p:sp>
          <p:nvSpPr>
            <p:cNvPr id="19469" name="Down Arrow 17">
              <a:extLst>
                <a:ext uri="{FF2B5EF4-FFF2-40B4-BE49-F238E27FC236}">
                  <a16:creationId xmlns:a16="http://schemas.microsoft.com/office/drawing/2014/main" id="{F8ED2B96-5365-03F8-63A6-BCDB4CE2A8F3}"/>
                </a:ext>
              </a:extLst>
            </p:cNvPr>
            <p:cNvSpPr>
              <a:spLocks noChangeArrowheads="1"/>
            </p:cNvSpPr>
            <p:nvPr/>
          </p:nvSpPr>
          <p:spPr bwMode="auto">
            <a:xfrm>
              <a:off x="7010400" y="3352800"/>
              <a:ext cx="228600" cy="1905000"/>
            </a:xfrm>
            <a:prstGeom prst="downArrow">
              <a:avLst>
                <a:gd name="adj1" fmla="val 50000"/>
                <a:gd name="adj2" fmla="val 50000"/>
              </a:avLst>
            </a:prstGeom>
            <a:solidFill>
              <a:schemeClr val="accent1"/>
            </a:solidFill>
            <a:ln w="9525" algn="ctr">
              <a:solidFill>
                <a:schemeClr val="tx1"/>
              </a:solidFill>
              <a:round/>
              <a:headEnd/>
              <a:tailEnd/>
            </a:ln>
          </p:spPr>
          <p:txBody>
            <a:bodyPr wrap="none"/>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19470" name="TextBox 18">
              <a:extLst>
                <a:ext uri="{FF2B5EF4-FFF2-40B4-BE49-F238E27FC236}">
                  <a16:creationId xmlns:a16="http://schemas.microsoft.com/office/drawing/2014/main" id="{B23F0BAB-B2EF-D0E4-C862-950D0B4CDED5}"/>
                </a:ext>
              </a:extLst>
            </p:cNvPr>
            <p:cNvSpPr txBox="1">
              <a:spLocks noChangeArrowheads="1"/>
            </p:cNvSpPr>
            <p:nvPr/>
          </p:nvSpPr>
          <p:spPr bwMode="auto">
            <a:xfrm>
              <a:off x="6477000" y="5176838"/>
              <a:ext cx="17526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400">
                  <a:solidFill>
                    <a:schemeClr val="accent1"/>
                  </a:solidFill>
                  <a:latin typeface="+mn-lt"/>
                </a:rPr>
                <a:t>$Output</a:t>
              </a:r>
            </a:p>
          </p:txBody>
        </p:sp>
        <p:sp>
          <p:nvSpPr>
            <p:cNvPr id="19471" name="TextBox 20">
              <a:extLst>
                <a:ext uri="{FF2B5EF4-FFF2-40B4-BE49-F238E27FC236}">
                  <a16:creationId xmlns:a16="http://schemas.microsoft.com/office/drawing/2014/main" id="{1B039896-22C4-1062-62CE-5AD610A26B1E}"/>
                </a:ext>
              </a:extLst>
            </p:cNvPr>
            <p:cNvSpPr txBox="1">
              <a:spLocks noChangeArrowheads="1"/>
            </p:cNvSpPr>
            <p:nvPr/>
          </p:nvSpPr>
          <p:spPr bwMode="auto">
            <a:xfrm>
              <a:off x="4495800" y="5181601"/>
              <a:ext cx="18288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400">
                  <a:solidFill>
                    <a:schemeClr val="accent1"/>
                  </a:solidFill>
                  <a:latin typeface="+mn-lt"/>
                </a:rPr>
                <a:t>SYSX/BILL</a:t>
              </a:r>
            </a:p>
          </p:txBody>
        </p:sp>
        <p:sp>
          <p:nvSpPr>
            <p:cNvPr id="19472" name="TextBox 21">
              <a:extLst>
                <a:ext uri="{FF2B5EF4-FFF2-40B4-BE49-F238E27FC236}">
                  <a16:creationId xmlns:a16="http://schemas.microsoft.com/office/drawing/2014/main" id="{03FFCD82-9439-8355-1F5E-B1C73F12CDF5}"/>
                </a:ext>
              </a:extLst>
            </p:cNvPr>
            <p:cNvSpPr txBox="1">
              <a:spLocks noChangeArrowheads="1"/>
            </p:cNvSpPr>
            <p:nvPr/>
          </p:nvSpPr>
          <p:spPr bwMode="auto">
            <a:xfrm>
              <a:off x="7239000" y="3657600"/>
              <a:ext cx="1219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400" dirty="0">
                  <a:solidFill>
                    <a:schemeClr val="accent1"/>
                  </a:solidFill>
                  <a:latin typeface="+mn-lt"/>
                </a:rPr>
                <a:t>Write output file</a:t>
              </a:r>
            </a:p>
          </p:txBody>
        </p:sp>
        <p:sp>
          <p:nvSpPr>
            <p:cNvPr id="19473" name="Curved Down Arrow 25">
              <a:extLst>
                <a:ext uri="{FF2B5EF4-FFF2-40B4-BE49-F238E27FC236}">
                  <a16:creationId xmlns:a16="http://schemas.microsoft.com/office/drawing/2014/main" id="{325C760C-0D12-E75D-16C4-260EED762224}"/>
                </a:ext>
              </a:extLst>
            </p:cNvPr>
            <p:cNvSpPr>
              <a:spLocks noChangeArrowheads="1"/>
            </p:cNvSpPr>
            <p:nvPr/>
          </p:nvSpPr>
          <p:spPr bwMode="auto">
            <a:xfrm>
              <a:off x="3581400" y="1828800"/>
              <a:ext cx="2133600" cy="685800"/>
            </a:xfrm>
            <a:prstGeom prst="curvedDownArrow">
              <a:avLst>
                <a:gd name="adj1" fmla="val 24990"/>
                <a:gd name="adj2" fmla="val 49994"/>
                <a:gd name="adj3" fmla="val 25000"/>
              </a:avLst>
            </a:prstGeom>
            <a:solidFill>
              <a:schemeClr val="accent1"/>
            </a:solidFill>
            <a:ln w="9525" algn="ctr">
              <a:solidFill>
                <a:schemeClr val="tx1"/>
              </a:solidFill>
              <a:round/>
              <a:headEnd/>
              <a:tailEnd/>
            </a:ln>
          </p:spPr>
          <p:txBody>
            <a:bodyPr wrap="none"/>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19474" name="TextBox 26">
              <a:extLst>
                <a:ext uri="{FF2B5EF4-FFF2-40B4-BE49-F238E27FC236}">
                  <a16:creationId xmlns:a16="http://schemas.microsoft.com/office/drawing/2014/main" id="{A3AC758F-B7EB-4797-B692-6D8E997132B3}"/>
                </a:ext>
              </a:extLst>
            </p:cNvPr>
            <p:cNvSpPr txBox="1">
              <a:spLocks noChangeArrowheads="1"/>
            </p:cNvSpPr>
            <p:nvPr/>
          </p:nvSpPr>
          <p:spPr bwMode="auto">
            <a:xfrm>
              <a:off x="6858000" y="1676401"/>
              <a:ext cx="8382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400">
                  <a:latin typeface="+mn-lt"/>
                </a:rPr>
                <a:t>User</a:t>
              </a:r>
            </a:p>
          </p:txBody>
        </p:sp>
        <p:sp>
          <p:nvSpPr>
            <p:cNvPr id="19475" name="Curved Left Arrow 33">
              <a:extLst>
                <a:ext uri="{FF2B5EF4-FFF2-40B4-BE49-F238E27FC236}">
                  <a16:creationId xmlns:a16="http://schemas.microsoft.com/office/drawing/2014/main" id="{2A711838-DAF9-1360-F0D7-D88F750BAE61}"/>
                </a:ext>
              </a:extLst>
            </p:cNvPr>
            <p:cNvSpPr>
              <a:spLocks noChangeArrowheads="1"/>
            </p:cNvSpPr>
            <p:nvPr/>
          </p:nvSpPr>
          <p:spPr bwMode="auto">
            <a:xfrm>
              <a:off x="7924800" y="1752600"/>
              <a:ext cx="609600" cy="1371600"/>
            </a:xfrm>
            <a:prstGeom prst="curvedLeftArrow">
              <a:avLst>
                <a:gd name="adj1" fmla="val 25000"/>
                <a:gd name="adj2" fmla="val 50000"/>
                <a:gd name="adj3" fmla="val 25000"/>
              </a:avLst>
            </a:prstGeom>
            <a:solidFill>
              <a:schemeClr val="accent1"/>
            </a:solidFill>
            <a:ln w="9525" algn="ctr">
              <a:solidFill>
                <a:schemeClr val="tx1"/>
              </a:solidFill>
              <a:round/>
              <a:headEnd/>
              <a:tailEnd/>
            </a:ln>
          </p:spPr>
          <p:txBody>
            <a:bodyPr wrap="none"/>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grpSp>
      <p:pic>
        <p:nvPicPr>
          <p:cNvPr id="9" name="Picture 8">
            <a:extLst>
              <a:ext uri="{FF2B5EF4-FFF2-40B4-BE49-F238E27FC236}">
                <a16:creationId xmlns:a16="http://schemas.microsoft.com/office/drawing/2014/main" id="{0CB52CFB-1EFC-ABE4-8C89-8A12FB03AF61}"/>
              </a:ext>
            </a:extLst>
          </p:cNvPr>
          <p:cNvPicPr>
            <a:picLocks noChangeAspect="1"/>
          </p:cNvPicPr>
          <p:nvPr/>
        </p:nvPicPr>
        <p:blipFill>
          <a:blip r:embed="rId3"/>
          <a:stretch>
            <a:fillRect/>
          </a:stretch>
        </p:blipFill>
        <p:spPr>
          <a:xfrm>
            <a:off x="9439884" y="5802643"/>
            <a:ext cx="1530000" cy="612000"/>
          </a:xfrm>
          <a:prstGeom prst="rect">
            <a:avLst/>
          </a:prstGeom>
        </p:spPr>
      </p:pic>
      <p:sp>
        <p:nvSpPr>
          <p:cNvPr id="2" name="Slide Number Placeholder 1">
            <a:extLst>
              <a:ext uri="{FF2B5EF4-FFF2-40B4-BE49-F238E27FC236}">
                <a16:creationId xmlns:a16="http://schemas.microsoft.com/office/drawing/2014/main" id="{876807FB-F306-9763-580D-D9F9B1D5CE9C}"/>
              </a:ext>
            </a:extLst>
          </p:cNvPr>
          <p:cNvSpPr>
            <a:spLocks noGrp="1"/>
          </p:cNvSpPr>
          <p:nvPr>
            <p:ph type="sldNum" sz="quarter" idx="14"/>
          </p:nvPr>
        </p:nvSpPr>
        <p:spPr/>
        <p:txBody>
          <a:bodyPr/>
          <a:lstStyle/>
          <a:p>
            <a:fld id="{3A98EE3D-8CD1-4C3F-BD1C-C98C9596463C}" type="slidenum">
              <a:rPr lang="en-US" smtClean="0"/>
              <a:pPr/>
              <a:t>6</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5" name="Rectangle 2">
            <a:extLst>
              <a:ext uri="{FF2B5EF4-FFF2-40B4-BE49-F238E27FC236}">
                <a16:creationId xmlns:a16="http://schemas.microsoft.com/office/drawing/2014/main" id="{C897EB7C-78F1-9225-8E4B-B6308CCF4425}"/>
              </a:ext>
            </a:extLst>
          </p:cNvPr>
          <p:cNvSpPr>
            <a:spLocks noGrp="1" noChangeArrowheads="1"/>
          </p:cNvSpPr>
          <p:nvPr>
            <p:ph type="ctrTitle"/>
          </p:nvPr>
        </p:nvSpPr>
        <p:spPr>
          <a:xfrm>
            <a:off x="799414" y="298102"/>
            <a:ext cx="8885360" cy="1518315"/>
          </a:xfrm>
        </p:spPr>
        <p:txBody>
          <a:bodyPr>
            <a:normAutofit/>
          </a:bodyPr>
          <a:lstStyle/>
          <a:p>
            <a:r>
              <a:rPr lang="el" altLang="en-US"/>
              <a:t>Ανάλυση του προβλήματος του μπερδεμένου αναπληρωτή</a:t>
            </a:r>
          </a:p>
        </p:txBody>
      </p:sp>
      <p:sp>
        <p:nvSpPr>
          <p:cNvPr id="20486" name="Rectangle 3">
            <a:extLst>
              <a:ext uri="{FF2B5EF4-FFF2-40B4-BE49-F238E27FC236}">
                <a16:creationId xmlns:a16="http://schemas.microsoft.com/office/drawing/2014/main" id="{3AA9E4B3-D0F9-2846-033E-96ACAF07C491}"/>
              </a:ext>
            </a:extLst>
          </p:cNvPr>
          <p:cNvSpPr>
            <a:spLocks noGrp="1" noChangeArrowheads="1"/>
          </p:cNvSpPr>
          <p:nvPr>
            <p:ph type="body" sz="quarter" idx="12"/>
          </p:nvPr>
        </p:nvSpPr>
        <p:spPr>
          <a:xfrm>
            <a:off x="1188133" y="2306396"/>
            <a:ext cx="9283221" cy="3317655"/>
          </a:xfrm>
        </p:spPr>
        <p:txBody>
          <a:bodyPr>
            <a:noAutofit/>
          </a:bodyPr>
          <a:lstStyle/>
          <a:p>
            <a:r>
              <a:rPr lang="el" altLang="en-US" sz="1800" dirty="0"/>
              <a:t>Ο μεταγλωττιστής εκτελείται με εξουσιοδότηση από δύο πηγές</a:t>
            </a:r>
          </a:p>
          <a:p>
            <a:pPr lvl="1"/>
            <a:r>
              <a:rPr lang="el" altLang="en-US" sz="1800" dirty="0"/>
              <a:t>ο επικαλούμενος (δηλαδή ο προγραμματιστής)</a:t>
            </a:r>
          </a:p>
          <a:p>
            <a:pPr lvl="1"/>
            <a:r>
              <a:rPr lang="el" altLang="en-US" sz="1800" dirty="0"/>
              <a:t>Ο διαχειριστής συστήματος (ο οποίος εγκατέστησε το πρόγραμμα μεταγλώττισης και ελέγχει τη χρέωση και άλλες πληροφορίες)</a:t>
            </a:r>
          </a:p>
          <a:p>
            <a:r>
              <a:rPr lang="el" altLang="en-US" sz="1800" dirty="0"/>
              <a:t>Είναι ο αναπληρωτής δύο κυρίων</a:t>
            </a:r>
          </a:p>
          <a:p>
            <a:r>
              <a:rPr lang="el" altLang="en-US" sz="1800" dirty="0"/>
              <a:t>Δεν υπάρχει τρόπος να πούμε ποιον κύριο υπηρετεί ο αναπληρωτής κατά την εκτέλεση μιας γραφής</a:t>
            </a:r>
          </a:p>
          <a:p>
            <a:r>
              <a:rPr lang="el" altLang="en-US" sz="1800" dirty="0"/>
              <a:t>Λύση: </a:t>
            </a:r>
            <a:r>
              <a:rPr lang="el-GR" altLang="en-US" sz="1800" dirty="0"/>
              <a:t>Χρήση δυνατότητας</a:t>
            </a:r>
            <a:endParaRPr lang="el" altLang="en-US" sz="1800" dirty="0"/>
          </a:p>
        </p:txBody>
      </p:sp>
      <p:pic>
        <p:nvPicPr>
          <p:cNvPr id="6" name="Picture 5">
            <a:extLst>
              <a:ext uri="{FF2B5EF4-FFF2-40B4-BE49-F238E27FC236}">
                <a16:creationId xmlns:a16="http://schemas.microsoft.com/office/drawing/2014/main" id="{19D93267-8645-87B5-1242-9A3F6B5A59FB}"/>
              </a:ext>
            </a:extLst>
          </p:cNvPr>
          <p:cNvPicPr>
            <a:picLocks noChangeAspect="1"/>
          </p:cNvPicPr>
          <p:nvPr/>
        </p:nvPicPr>
        <p:blipFill>
          <a:blip r:embed="rId3"/>
          <a:stretch>
            <a:fillRect/>
          </a:stretch>
        </p:blipFill>
        <p:spPr>
          <a:xfrm>
            <a:off x="9361225" y="5808030"/>
            <a:ext cx="1530000" cy="612000"/>
          </a:xfrm>
          <a:prstGeom prst="rect">
            <a:avLst/>
          </a:prstGeom>
        </p:spPr>
      </p:pic>
      <p:sp>
        <p:nvSpPr>
          <p:cNvPr id="2" name="Slide Number Placeholder 1">
            <a:extLst>
              <a:ext uri="{FF2B5EF4-FFF2-40B4-BE49-F238E27FC236}">
                <a16:creationId xmlns:a16="http://schemas.microsoft.com/office/drawing/2014/main" id="{9F8207E7-B155-C963-0E3F-4EFE539D74AC}"/>
              </a:ext>
            </a:extLst>
          </p:cNvPr>
          <p:cNvSpPr>
            <a:spLocks noGrp="1"/>
          </p:cNvSpPr>
          <p:nvPr>
            <p:ph type="sldNum" sz="quarter" idx="14"/>
          </p:nvPr>
        </p:nvSpPr>
        <p:spPr/>
        <p:txBody>
          <a:bodyPr/>
          <a:lstStyle/>
          <a:p>
            <a:fld id="{3A98EE3D-8CD1-4C3F-BD1C-C98C9596463C}" type="slidenum">
              <a:rPr lang="en-US" smtClean="0"/>
              <a:pPr/>
              <a:t>7</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2">
            <a:extLst>
              <a:ext uri="{FF2B5EF4-FFF2-40B4-BE49-F238E27FC236}">
                <a16:creationId xmlns:a16="http://schemas.microsoft.com/office/drawing/2014/main" id="{BB5080F0-D1D1-FCF9-B162-C9441D4F542A}"/>
              </a:ext>
            </a:extLst>
          </p:cNvPr>
          <p:cNvSpPr>
            <a:spLocks noGrp="1" noChangeArrowheads="1"/>
          </p:cNvSpPr>
          <p:nvPr>
            <p:ph type="ctrTitle"/>
          </p:nvPr>
        </p:nvSpPr>
        <p:spPr>
          <a:xfrm>
            <a:off x="1031600" y="496093"/>
            <a:ext cx="6373005" cy="550242"/>
          </a:xfrm>
          <a:noFill/>
        </p:spPr>
        <p:txBody>
          <a:bodyPr vert="horz" wrap="square" lIns="62503" tIns="25001" rIns="62503" bIns="25001" rtlCol="0" anchor="t">
            <a:spAutoFit/>
          </a:bodyPr>
          <a:lstStyle/>
          <a:p>
            <a:r>
              <a:rPr lang="el" altLang="en-US"/>
              <a:t>ΜΟΝΤΈΛΟ ΜΉΤΡΑΣ ΠΡΌΣΒΑΣΗΣ</a:t>
            </a:r>
          </a:p>
        </p:txBody>
      </p:sp>
      <p:pic>
        <p:nvPicPr>
          <p:cNvPr id="10" name="Picture 9" descr="Διάγραμμα αντικειμένων και αντικειμένων&#10;&#10;Περιγραφή που δημιουργείται αυτόματα">
            <a:extLst>
              <a:ext uri="{FF2B5EF4-FFF2-40B4-BE49-F238E27FC236}">
                <a16:creationId xmlns:a16="http://schemas.microsoft.com/office/drawing/2014/main" id="{7996D2E8-B6E0-907D-826D-583B91A3A8C1}"/>
              </a:ext>
            </a:extLst>
          </p:cNvPr>
          <p:cNvPicPr>
            <a:picLocks noChangeAspect="1"/>
          </p:cNvPicPr>
          <p:nvPr/>
        </p:nvPicPr>
        <p:blipFill>
          <a:blip r:embed="rId3"/>
          <a:stretch>
            <a:fillRect/>
          </a:stretch>
        </p:blipFill>
        <p:spPr>
          <a:xfrm>
            <a:off x="1376179" y="1721353"/>
            <a:ext cx="5683846" cy="3415293"/>
          </a:xfrm>
          <a:prstGeom prst="rect">
            <a:avLst/>
          </a:prstGeom>
        </p:spPr>
      </p:pic>
      <p:pic>
        <p:nvPicPr>
          <p:cNvPr id="15" name="Picture 14">
            <a:extLst>
              <a:ext uri="{FF2B5EF4-FFF2-40B4-BE49-F238E27FC236}">
                <a16:creationId xmlns:a16="http://schemas.microsoft.com/office/drawing/2014/main" id="{A5C11067-85EB-69C9-B1B7-08CE37E833F6}"/>
              </a:ext>
            </a:extLst>
          </p:cNvPr>
          <p:cNvPicPr>
            <a:picLocks noChangeAspect="1"/>
          </p:cNvPicPr>
          <p:nvPr/>
        </p:nvPicPr>
        <p:blipFill>
          <a:blip r:embed="rId4"/>
          <a:stretch>
            <a:fillRect/>
          </a:stretch>
        </p:blipFill>
        <p:spPr>
          <a:xfrm>
            <a:off x="9135084" y="5804808"/>
            <a:ext cx="1530000" cy="612000"/>
          </a:xfrm>
          <a:prstGeom prst="rect">
            <a:avLst/>
          </a:prstGeom>
        </p:spPr>
      </p:pic>
      <p:sp>
        <p:nvSpPr>
          <p:cNvPr id="2" name="Slide Number Placeholder 1">
            <a:extLst>
              <a:ext uri="{FF2B5EF4-FFF2-40B4-BE49-F238E27FC236}">
                <a16:creationId xmlns:a16="http://schemas.microsoft.com/office/drawing/2014/main" id="{CAF36AF3-5F1F-DA03-01EC-26287ADE49E4}"/>
              </a:ext>
            </a:extLst>
          </p:cNvPr>
          <p:cNvSpPr>
            <a:spLocks noGrp="1"/>
          </p:cNvSpPr>
          <p:nvPr>
            <p:ph type="sldNum" sz="quarter" idx="14"/>
          </p:nvPr>
        </p:nvSpPr>
        <p:spPr/>
        <p:txBody>
          <a:bodyPr/>
          <a:lstStyle/>
          <a:p>
            <a:fld id="{3A98EE3D-8CD1-4C3F-BD1C-C98C9596463C}" type="slidenum">
              <a:rPr lang="en-US" smtClean="0"/>
              <a:pPr/>
              <a:t>8</a:t>
            </a:fld>
            <a:endParaRPr lang="en-US"/>
          </a:p>
        </p:txBody>
      </p:sp>
    </p:spTree>
  </p:cSld>
  <p:clrMapOvr>
    <a:masterClrMapping/>
  </p:clrMapOvr>
  <p:transition/>
</p:sld>
</file>

<file path=ppt/theme/theme1.xml><?xml version="1.0" encoding="utf-8"?>
<a:theme xmlns:a="http://schemas.openxmlformats.org/drawingml/2006/main" name="Custom">
  <a:themeElements>
    <a:clrScheme name="TM11534312">
      <a:dk1>
        <a:srgbClr val="000000"/>
      </a:dk1>
      <a:lt1>
        <a:srgbClr val="FFFFFF"/>
      </a:lt1>
      <a:dk2>
        <a:srgbClr val="D87A1A"/>
      </a:dk2>
      <a:lt2>
        <a:srgbClr val="E7E6E6"/>
      </a:lt2>
      <a:accent1>
        <a:srgbClr val="FFBA00"/>
      </a:accent1>
      <a:accent2>
        <a:srgbClr val="7229D2"/>
      </a:accent2>
      <a:accent3>
        <a:srgbClr val="C62FE1"/>
      </a:accent3>
      <a:accent4>
        <a:srgbClr val="CF1DA0"/>
      </a:accent4>
      <a:accent5>
        <a:srgbClr val="E12F68"/>
      </a:accent5>
      <a:accent6>
        <a:srgbClr val="CF2E1D"/>
      </a:accent6>
      <a:hlink>
        <a:srgbClr val="87882D"/>
      </a:hlink>
      <a:folHlink>
        <a:srgbClr val="7F7F7F"/>
      </a:folHlink>
    </a:clrScheme>
    <a:fontScheme name="Custom 62">
      <a:majorFont>
        <a:latin typeface="Book Antiqua"/>
        <a:ea typeface=""/>
        <a:cs typeface=""/>
      </a:majorFont>
      <a:minorFont>
        <a:latin typeface="Century Gothic"/>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M11534312_Win32_SL_V3" id="{A784F2EB-8377-40E2-878D-F359E4F7734D}" vid="{87F4C17B-0668-4D7F-80F5-6507D8EFBB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7" ma:contentTypeDescription="Create a new document." ma:contentTypeScope="" ma:versionID="c6f9a84f66a9c8b9a21755b9ffafb945">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27df39e3e7036dff54f89ddd5805ce72"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C15CCAF-B227-4420-8A82-899C4EC33714}">
  <ds:schemaRefs>
    <ds:schemaRef ds:uri="230e9df3-be65-4c73-a93b-d1236ebd677e"/>
    <ds:schemaRef ds:uri="71af3243-3dd4-4a8d-8c0d-dd76da1f02a5"/>
    <ds:schemaRef ds:uri="http://schemas.microsoft.com/office/2006/metadata/properties"/>
    <ds:schemaRef ds:uri="http://schemas.microsoft.com/office/infopath/2007/PartnerControls"/>
    <ds:schemaRef ds:uri="http://schemas.microsoft.com/sharepoint/v3"/>
  </ds:schemaRefs>
</ds:datastoreItem>
</file>

<file path=customXml/itemProps2.xml><?xml version="1.0" encoding="utf-8"?>
<ds:datastoreItem xmlns:ds="http://schemas.openxmlformats.org/officeDocument/2006/customXml" ds:itemID="{89BB42C3-98F0-4E09-AE96-62EE07CAC5CA}">
  <ds:schemaRefs>
    <ds:schemaRef ds:uri="16c05727-aa75-4e4a-9b5f-8a80a1165891"/>
    <ds:schemaRef ds:uri="230e9df3-be65-4c73-a93b-d1236ebd677e"/>
    <ds:schemaRef ds:uri="71af3243-3dd4-4a8d-8c0d-dd76da1f02a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39EAE05-2D90-4440-A098-2E114DBDB54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130</TotalTime>
  <Words>1750</Words>
  <Application>Microsoft Office PowerPoint</Application>
  <PresentationFormat>Widescreen</PresentationFormat>
  <Paragraphs>279</Paragraphs>
  <Slides>30</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Book Antiqua</vt:lpstr>
      <vt:lpstr>Calibri</vt:lpstr>
      <vt:lpstr>Century Gothic</vt:lpstr>
      <vt:lpstr>Courier New</vt:lpstr>
      <vt:lpstr>Times New Roman</vt:lpstr>
      <vt:lpstr>Custom</vt:lpstr>
      <vt:lpstr>ΤΕΧΝΟΛΟΓΙΕΣ ΠΡΟΣΤΑΣΙΑΣ ΔΕΔΟΜΕΝΩΝ ΚΑΙ ΙΔΙΩΤΙΚΟΤΗΤΑΣ ΓΙΑ ΤΗΝ ΕΝΕΡΓΕΙΑ</vt:lpstr>
      <vt:lpstr>PowerPoint Presentation</vt:lpstr>
      <vt:lpstr>Γιατί οι υπολογιστές είναι ευάλωτοι;</vt:lpstr>
      <vt:lpstr>Έλεγχος ελέγχου πρόσβασης</vt:lpstr>
      <vt:lpstr>Διακριτικός έλεγχος πρόσβασης</vt:lpstr>
      <vt:lpstr>Ανάλυση γιατί η DAC δεν είναι αρκετά καλή</vt:lpstr>
      <vt:lpstr>The Confused Deputy Problem</vt:lpstr>
      <vt:lpstr>Ανάλυση του προβλήματος του μπερδεμένου αναπληρωτή</vt:lpstr>
      <vt:lpstr>ΜΟΝΤΈΛΟ ΜΉΤΡΑΣ ΠΡΌΣΒΑΣΗΣ</vt:lpstr>
      <vt:lpstr>ΕΦΑΡΜΟΓΉ ΠΊΝΑΚΑ ΠΡΌΣΒΑΣΗΣ</vt:lpstr>
      <vt:lpstr>ΛΙΣΤΕΣ ΕΛΕΓΧΟΥ ΠΡΟΣΒΑΣΗΣ (ACL)</vt:lpstr>
      <vt:lpstr>ΛΊΣΤΕΣ ΔΥΝΑΤΟΤΉΤΩΝ</vt:lpstr>
      <vt:lpstr>ΤΡΙΠΛΑ ΕΛΈΓΧΟΥ ΠΡΌΣΒΑΣΗΣ</vt:lpstr>
      <vt:lpstr>Διαφορετικές έννοιες δυνατοτήτων </vt:lpstr>
      <vt:lpstr>Περισσότερα για τον έλεγχο πρόσβασης βάσει δυνατοτήτων</vt:lpstr>
      <vt:lpstr>Πώς η προσέγγιση δυνατοτήτων λύνει το μπερδεμένο πρόβλημα του αναπληρωτή</vt:lpstr>
      <vt:lpstr>Δυνατότητα έναντι ACL</vt:lpstr>
      <vt:lpstr>Δυνατότητες έναντι ACL: Περιβαλλοντική Αρχή</vt:lpstr>
      <vt:lpstr>Δυνατότητα έναντι ACL: Ονομασία</vt:lpstr>
      <vt:lpstr>     Εικασίες σχετικά με το γιατί τα περισσότερα λειτουργικά συστήματα πραγματικού κόσμου χρησιμοποιούν ACL και όχι δυνατότητες</vt:lpstr>
      <vt:lpstr>ΕΓΓΕΝΉΣ ΑΔΥΝΑΜΊΑ ΤΗΣ DAC</vt:lpstr>
      <vt:lpstr>ΠΑΡΆΔΕΙΓΜΑ ΔΟΎΡΕΙΟΥ ΊΠΠΟΥ</vt:lpstr>
      <vt:lpstr>ΠΑΡΆΔΕΙΓΜΑ ΔΟΎΡΕΙΟΥ ΊΠΠΟΥ</vt:lpstr>
      <vt:lpstr>Το προβληματικό λογισμικό μπορεί να γίνει δούρειος ίππος</vt:lpstr>
      <vt:lpstr>Οι αδυναμίες της DAC που προκαλούνται από το χάσμα </vt:lpstr>
      <vt:lpstr>Unix DAC Επανεξέταση (1)</vt:lpstr>
      <vt:lpstr>UNIX DAC Επανεξέταση (2)</vt:lpstr>
      <vt:lpstr>Γιατί η DAC είναι ευάλωτη;</vt:lpstr>
      <vt:lpstr>Γιατί η DAC είναι ευάλωτη; (συνέχεια)</vt:lpstr>
      <vt:lpstr>Ευχαριστώ</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js</dc:creator>
  <cp:lastModifiedBy>a a</cp:lastModifiedBy>
  <cp:revision>6</cp:revision>
  <dcterms:modified xsi:type="dcterms:W3CDTF">2025-04-30T19:13:10Z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