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firstSlideNum="0" removePersonalInfoOnSave="1" saveSubsetFonts="1" autoCompressPictures="0">
  <p:sldMasterIdLst>
    <p:sldMasterId id="2147483725" r:id="rId4"/>
  </p:sldMasterIdLst>
  <p:notesMasterIdLst>
    <p:notesMasterId r:id="rId35"/>
  </p:notesMasterIdLst>
  <p:handoutMasterIdLst>
    <p:handoutMasterId r:id="rId36"/>
  </p:handoutMasterIdLst>
  <p:sldIdLst>
    <p:sldId id="376" r:id="rId5"/>
    <p:sldId id="407" r:id="rId6"/>
    <p:sldId id="493" r:id="rId7"/>
    <p:sldId id="472" r:id="rId8"/>
    <p:sldId id="494" r:id="rId9"/>
    <p:sldId id="495" r:id="rId10"/>
    <p:sldId id="501" r:id="rId11"/>
    <p:sldId id="502" r:id="rId12"/>
    <p:sldId id="503" r:id="rId13"/>
    <p:sldId id="504" r:id="rId14"/>
    <p:sldId id="505" r:id="rId15"/>
    <p:sldId id="506" r:id="rId16"/>
    <p:sldId id="507" r:id="rId17"/>
    <p:sldId id="515" r:id="rId18"/>
    <p:sldId id="508" r:id="rId19"/>
    <p:sldId id="509" r:id="rId20"/>
    <p:sldId id="513" r:id="rId21"/>
    <p:sldId id="510" r:id="rId22"/>
    <p:sldId id="511" r:id="rId23"/>
    <p:sldId id="514" r:id="rId24"/>
    <p:sldId id="496" r:id="rId25"/>
    <p:sldId id="498" r:id="rId26"/>
    <p:sldId id="499" r:id="rId27"/>
    <p:sldId id="500" r:id="rId28"/>
    <p:sldId id="475" r:id="rId29"/>
    <p:sldId id="477" r:id="rId30"/>
    <p:sldId id="476" r:id="rId31"/>
    <p:sldId id="479" r:id="rId32"/>
    <p:sldId id="480" r:id="rId33"/>
    <p:sldId id="38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CB"/>
    <a:srgbClr val="FFF3E7"/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55AF7-30E0-4ED7-956A-E7079D461046}" v="1" dt="2024-04-29T08:48:57.9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6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4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Fare clic per modificare gli stili di testo Master</a:t>
            </a:r>
          </a:p>
          <a:p>
            <a:pPr lvl="1"/>
            <a:r>
              <a:rPr lang="en-US" noProof="0"/>
              <a:t>Secondo livello</a:t>
            </a:r>
          </a:p>
          <a:p>
            <a:pPr lvl="2"/>
            <a:r>
              <a:rPr lang="en-US" noProof="0"/>
              <a:t>Terzo livello</a:t>
            </a:r>
          </a:p>
          <a:p>
            <a:pPr lvl="3"/>
            <a:r>
              <a:rPr lang="en-US" noProof="0"/>
              <a:t>Quarto livello</a:t>
            </a:r>
          </a:p>
          <a:p>
            <a:pPr lvl="4"/>
            <a:r>
              <a:rPr lang="en-US" noProof="0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'#'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D88EA33B-9F0B-317D-4A01-C88E117716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9BF55672-CABA-BAB9-D3B2-003E6EE43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D2FA5678-DA30-ED91-6A9F-B51956CAC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D0C4FE-AE00-4257-ABFB-DE6DD7ADB08B}" type="slidenum">
              <a:rPr kumimoji="0" lang="en-US" altLang="en-US" sz="1300"/>
              <a:t>17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DA257527-6441-93D6-192C-09079182DD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D603FFD8-6E8A-6D46-AFF2-4594A0C5F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B2521357-BED8-2726-A10F-7BCFF10EB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4B88206-B4BE-4164-96FB-5C0C28D46946}" type="slidenum">
              <a:rPr kumimoji="0" lang="en-US" altLang="en-US" sz="1300"/>
              <a:t>18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A75793B5-4962-AD01-D9CC-B8F10A70F3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9B932E9F-E4EA-11A6-365C-A6355622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3C75E2CD-80C2-2DC8-E1E6-6EFC8E5E28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A56981-9F24-4E73-BDFD-63FD6A593591}" type="slidenum">
              <a:rPr kumimoji="0" lang="en-US" altLang="en-US" sz="1300"/>
              <a:t>19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C1E8182F-BDE9-BA4E-88EE-F1411A1052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4438D9AA-6788-EE77-9750-25AA8EEE3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Supponiamo che </a:t>
            </a: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3714C589-5D19-A60C-481A-88F7937B9A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C7B7253-A1CA-47D5-B81C-A0282D6DBC58}" type="slidenum">
              <a:rPr kumimoji="0" lang="en-US" altLang="en-US" sz="1300"/>
              <a:t>20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B6286679-8E42-4E99-68BD-2EE123751B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B3C4B718-6B69-CA40-78F9-B941482FA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26FE60F8-8D77-999D-B755-B905A9DA6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102A3D-CB5C-423A-88DD-4FA599979ED3}" type="slidenum">
              <a:rPr kumimoji="0" lang="en-US" altLang="en-US" sz="1300"/>
              <a:t>24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418CBB9B-3B49-1AF3-4915-05291E0E9D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D11613D7-0BE2-DE65-8AA3-6B29AA82A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552C3BBC-4E47-7D94-26B1-4504845A1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033897-CF91-42C6-8593-F3A597B77C06}" type="slidenum">
              <a:rPr kumimoji="0" lang="en-US" altLang="en-US" sz="1300"/>
              <a:t>25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E91DC431-CEFC-9211-7A07-90A21C1259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F302FD1E-AD8F-9B40-EFA4-EBF14F59F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89013"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61A32BE8-25EC-084B-56BE-4190CE9007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2674BA-5B57-43D9-AD25-EBFA2A024CB2}" type="slidenum">
              <a:rPr kumimoji="0" lang="en-US" altLang="en-US" sz="1300"/>
              <a:t>27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19CED60B-54F0-9F25-B6A7-397D56E3CA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7404AED7-41C5-E718-0AD7-7674B8711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880A0EDC-877F-9EA4-6575-086A5CF48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4D3B52-D139-4CB4-9B47-C53E03221592}" type="slidenum">
              <a:rPr kumimoji="0" lang="en-US" altLang="en-US" sz="1300"/>
              <a:t>28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0F7E4392-E4FF-6AD5-8363-54CF10ABB3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286E4CD7-862B-6AF5-F766-1402E1A3C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042EABF7-F734-80A8-F22A-22AE1FB454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57FDC2-4AEA-49F6-A783-79789539D2EF}" type="slidenum">
              <a:rPr kumimoji="0" lang="en-US" altLang="en-US" sz="1300"/>
              <a:t>3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BCE4D55A-3B24-985C-EE62-93DAF3237A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72FFB0D-9074-BA81-89B4-A5BD1D373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8F3C9D73-6582-33DB-E636-49D85F68B6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B4F160-7C0E-4E3B-A075-30B080F7A34E}" type="slidenum">
              <a:rPr kumimoji="0" lang="en-US" altLang="en-US" sz="1300"/>
              <a:t>4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422A6F45-D468-6B14-0C7A-112AFF0DA3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9E613DFC-5D72-6627-88CB-15FE54675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B7879704-AAF8-2685-50F3-B9FD4B9E2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AB9C96-6F4E-40AF-AF91-3CC987906A3E}" type="slidenum">
              <a:rPr kumimoji="0" lang="en-US" altLang="en-US" sz="1300"/>
              <a:t>6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E29F133E-A8B9-F15F-A41A-7A2D65520B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475BC490-1475-F64E-3F8C-66A8B6EC0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0395B23E-B909-4440-B0D9-FF34141A7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74EA7E-883C-4CAE-8A24-23F6853E6D4B}" type="slidenum">
              <a:rPr kumimoji="0" lang="en-US" altLang="en-US" sz="1300"/>
              <a:t>7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8E516FC7-BA4D-1598-4752-AF698109E4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E09C7388-5F54-A941-DE60-071EEEAA3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E11D45C0-C4C4-151C-139F-2045DF2DA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9D9E5B-82AF-4C3A-8461-84B353943DAF}" type="slidenum">
              <a:rPr kumimoji="0" lang="en-US" altLang="en-US" sz="1300"/>
              <a:t>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57237813-027F-4E9B-A665-F26B75E82D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D5C0EC00-41EE-7A74-A304-D4C6F5E00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DA2EF3A2-8E34-C68D-03C6-EEE35CB83A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444CDC-7607-4BEC-8596-0CA4DB091733}" type="slidenum">
              <a:rPr kumimoji="0" lang="en-US" altLang="en-US" sz="1300"/>
              <a:t>14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7F9AD7C0-20BD-2AC8-76EE-587E27071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1A4CBB52-A12F-34B3-EF04-A37447CCB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A445032F-396E-8454-2C0E-4C4113F707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2C23D8-E823-451D-B8D9-1EFC75774473}" type="slidenum">
              <a:rPr kumimoji="0" lang="en-US" altLang="en-US" sz="1300"/>
              <a:t>15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3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9414" y="298102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99414" y="2025077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9414" y="2997636"/>
            <a:ext cx="8030549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 marL="274320" indent="-274320">
              <a:buFont typeface="Courier New" panose="02070309020205020404" pitchFamily="49" charset="0"/>
              <a:buChar char="o"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Aggiungere il titolo qui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Fare clic per modificare gli stili di testo Master</a:t>
            </a:r>
          </a:p>
          <a:p>
            <a:pPr lvl="1"/>
            <a:r>
              <a:rPr lang="en-US" dirty="0"/>
              <a:t>Secondo livello</a:t>
            </a:r>
          </a:p>
          <a:p>
            <a:pPr lvl="2"/>
            <a:r>
              <a:rPr lang="en-US" dirty="0"/>
              <a:t>Terzo livello</a:t>
            </a:r>
          </a:p>
          <a:p>
            <a:pPr lvl="3"/>
            <a:r>
              <a:rPr lang="en-US" dirty="0"/>
              <a:t>Quarto livello</a:t>
            </a:r>
          </a:p>
          <a:p>
            <a:pPr lvl="4"/>
            <a:r>
              <a:rPr lang="en-US" dirty="0"/>
              <a:t>Quinto livello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Modulo di formazione CSP Nome: Modello di presentazione Creato da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t>'#'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slide1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TECNOLOGIE DI PROTEZIONE DEI DATI E DELLA PRIVACY PER L'ENERGIA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06610"/>
            <a:ext cx="3348733" cy="1008925"/>
          </a:xfrm>
        </p:spPr>
        <p:txBody>
          <a:bodyPr/>
          <a:lstStyle/>
          <a:p>
            <a:r>
              <a:rPr lang="en-US" dirty="0"/>
              <a:t>Presentazione a cura di: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3148" y="3373515"/>
            <a:ext cx="5179552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5565059" y="4434242"/>
            <a:ext cx="5665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SET #2: </a:t>
            </a:r>
            <a:r>
              <a:rPr lang="en-US" sz="1800" b="1" dirty="0"/>
              <a:t>Analisi delle </a:t>
            </a:r>
            <a:r>
              <a:rPr lang="en-US" sz="1800" b="1" dirty="0"/>
              <a:t>debolezze </a:t>
            </a:r>
            <a:r>
              <a:rPr lang="en-US" sz="1800" b="1" dirty="0"/>
              <a:t>del DAC </a:t>
            </a:r>
            <a:r>
              <a:rPr lang="en-US" b="1" dirty="0"/>
              <a:t>(Controllo accesso discrezionale)</a:t>
            </a:r>
            <a:endParaRPr lang="en-US" b="1" i="1" dirty="0"/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38704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9A47F61F-CF6F-930D-3566-09C703E4CA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32496" y="745151"/>
            <a:ext cx="7218446" cy="1048841"/>
          </a:xfrm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IMPLEMENTAZIONE DI UNA MATRICE DI ACCESSO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2C0F95E5-38FA-FF9D-1520-628C9A502746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119308" y="2415278"/>
            <a:ext cx="6805492" cy="2669156"/>
          </a:xfrm>
          <a:noFill/>
        </p:spPr>
        <p:txBody>
          <a:bodyPr vert="horz" wrap="square" lIns="62503" tIns="25001" rIns="62503" bIns="25001" rtlCol="0"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 altLang="en-US" sz="1800" dirty="0"/>
              <a:t>Elenchi di controllo degli accessi</a:t>
            </a:r>
          </a:p>
          <a:p>
            <a:pPr marL="882650" lvl="1" indent="-482600">
              <a:spcBef>
                <a:spcPct val="45000"/>
              </a:spcBef>
            </a:pPr>
            <a:r>
              <a:rPr lang="en-US" altLang="en-US" sz="1800" dirty="0"/>
              <a:t>Codificare le colonne</a:t>
            </a:r>
          </a:p>
          <a:p>
            <a:pPr marL="482600" indent="-482600">
              <a:spcBef>
                <a:spcPct val="45000"/>
              </a:spcBef>
            </a:pPr>
            <a:r>
              <a:rPr lang="en-US" altLang="en-US" sz="1800" dirty="0"/>
              <a:t>Capacità</a:t>
            </a:r>
          </a:p>
          <a:p>
            <a:pPr marL="882650" lvl="1" indent="-482600">
              <a:spcBef>
                <a:spcPct val="45000"/>
              </a:spcBef>
            </a:pPr>
            <a:r>
              <a:rPr lang="en-US" altLang="en-US" sz="1800" dirty="0"/>
              <a:t>Codificare le righe</a:t>
            </a:r>
          </a:p>
          <a:p>
            <a:pPr marL="482600" indent="-482600">
              <a:spcBef>
                <a:spcPct val="45000"/>
              </a:spcBef>
            </a:pPr>
            <a:r>
              <a:rPr lang="en-US" altLang="en-US" sz="1800" dirty="0"/>
              <a:t>Triplette di controllo dell'accesso</a:t>
            </a:r>
          </a:p>
          <a:p>
            <a:pPr marL="882650" lvl="1" indent="-482600">
              <a:spcBef>
                <a:spcPct val="45000"/>
              </a:spcBef>
            </a:pPr>
            <a:r>
              <a:rPr lang="en-US" altLang="en-US" sz="1800" dirty="0"/>
              <a:t>Codificare le cellule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C60054-1D0D-9E3C-7EE4-545637D10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8271" y="573598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ADD0A8-4554-AC51-ED4E-966BA663AC0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59515175-BE6A-BE36-3F86-D61DC1BC67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6825" y="713331"/>
            <a:ext cx="6732237" cy="1524000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LISTE DI CONTROLLO ACCESSI (ACL)</a:t>
            </a:r>
          </a:p>
        </p:txBody>
      </p:sp>
      <p:sp>
        <p:nvSpPr>
          <p:cNvPr id="23562" name="Rectangle 7">
            <a:extLst>
              <a:ext uri="{FF2B5EF4-FFF2-40B4-BE49-F238E27FC236}">
                <a16:creationId xmlns:a16="http://schemas.microsoft.com/office/drawing/2014/main" id="{3ADAEF8D-B596-D5D6-35E3-7DE3D1852BA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262869" y="4774734"/>
            <a:ext cx="5797550" cy="54357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62503" tIns="25001" rIns="62503" bIns="25001" rtlCol="0">
            <a:spAutoFit/>
          </a:bodyPr>
          <a:lstStyle/>
          <a:p>
            <a:pPr marL="0" indent="0" algn="ctr">
              <a:lnSpc>
                <a:spcPct val="89000"/>
              </a:lnSpc>
              <a:spcBef>
                <a:spcPct val="43000"/>
              </a:spcBef>
              <a:buNone/>
            </a:pPr>
            <a:r>
              <a:rPr lang="en-US" altLang="en-US" sz="1800" dirty="0">
                <a:solidFill>
                  <a:schemeClr val="tx2"/>
                </a:solidFill>
              </a:rPr>
              <a:t>ogni colonna della matrice di accesso viene memorizzata con l'oggetto corrispondente a quella colonna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33DA1CF8-822A-4C4C-18D5-A6E4F376A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042" y="2074505"/>
            <a:ext cx="1606550" cy="19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503" tIns="25001" rIns="62503" bIns="25001">
            <a:spAutoFit/>
          </a:bodyPr>
          <a:lstStyle>
            <a:lvl1pPr marL="474663" indent="-474663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F</a:t>
            </a:r>
          </a:p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U:r</a:t>
            </a:r>
          </a:p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U:w</a:t>
            </a:r>
          </a:p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U:proprio</a:t>
            </a:r>
          </a:p>
        </p:txBody>
      </p:sp>
      <p:sp>
        <p:nvSpPr>
          <p:cNvPr id="23559" name="Rectangle 4">
            <a:extLst>
              <a:ext uri="{FF2B5EF4-FFF2-40B4-BE49-F238E27FC236}">
                <a16:creationId xmlns:a16="http://schemas.microsoft.com/office/drawing/2014/main" id="{9827D0A2-947B-E16A-DCF6-1EF1D8BDA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343" y="2509480"/>
            <a:ext cx="1643063" cy="14446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+mn-lt"/>
            </a:endParaRPr>
          </a:p>
        </p:txBody>
      </p:sp>
      <p:sp>
        <p:nvSpPr>
          <p:cNvPr id="23560" name="Rectangle 5">
            <a:extLst>
              <a:ext uri="{FF2B5EF4-FFF2-40B4-BE49-F238E27FC236}">
                <a16:creationId xmlns:a16="http://schemas.microsoft.com/office/drawing/2014/main" id="{94E6A01E-0173-2391-BA68-54DB8894C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867" y="2099905"/>
            <a:ext cx="1606550" cy="2377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503" tIns="25001" rIns="62503" bIns="25001">
            <a:spAutoFit/>
          </a:bodyPr>
          <a:lstStyle>
            <a:lvl1pPr marL="474663" indent="-474663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G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U:r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V:r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V:w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V:proprio</a:t>
            </a:r>
          </a:p>
        </p:txBody>
      </p:sp>
      <p:sp>
        <p:nvSpPr>
          <p:cNvPr id="23561" name="Rectangle 6">
            <a:extLst>
              <a:ext uri="{FF2B5EF4-FFF2-40B4-BE49-F238E27FC236}">
                <a16:creationId xmlns:a16="http://schemas.microsoft.com/office/drawing/2014/main" id="{4C0104FE-F665-8C96-AE13-4C907F965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0168" y="2534879"/>
            <a:ext cx="1668463" cy="183038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D7D425-EE4E-0962-8F96-2E6DEE5CF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8271" y="5735982"/>
            <a:ext cx="1530000" cy="61200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C91DAA-191A-E280-9F52-86F83BA42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C5B67B45-B1D1-EDD4-19CD-9CD1799DF6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27233" y="854378"/>
            <a:ext cx="4786877" cy="1518315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ELENCHI DI CAPACITÀ</a:t>
            </a:r>
          </a:p>
        </p:txBody>
      </p:sp>
      <p:sp>
        <p:nvSpPr>
          <p:cNvPr id="24584" name="Rectangle 5">
            <a:extLst>
              <a:ext uri="{FF2B5EF4-FFF2-40B4-BE49-F238E27FC236}">
                <a16:creationId xmlns:a16="http://schemas.microsoft.com/office/drawing/2014/main" id="{FBF742D9-7200-B346-59D0-6E6412E848E4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3783849" y="4148254"/>
            <a:ext cx="5271661" cy="54357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62503" tIns="25001" rIns="62503" bIns="25001" rtlCol="0">
            <a:spAutoFit/>
          </a:bodyPr>
          <a:lstStyle/>
          <a:p>
            <a:pPr marL="0" indent="0" algn="ctr">
              <a:lnSpc>
                <a:spcPct val="89000"/>
              </a:lnSpc>
              <a:spcBef>
                <a:spcPct val="43000"/>
              </a:spcBef>
              <a:buNone/>
            </a:pPr>
            <a:r>
              <a:rPr lang="en-US" altLang="en-US" sz="1800" dirty="0"/>
              <a:t>ogni riga della matrice di accesso viene memorizzata con il soggetto corrispondente a quella riga</a:t>
            </a:r>
          </a:p>
        </p:txBody>
      </p:sp>
      <p:sp>
        <p:nvSpPr>
          <p:cNvPr id="24585" name="Rectangle 6">
            <a:extLst>
              <a:ext uri="{FF2B5EF4-FFF2-40B4-BE49-F238E27FC236}">
                <a16:creationId xmlns:a16="http://schemas.microsoft.com/office/drawing/2014/main" id="{CE90E61C-CAF3-2622-B702-B252A3B78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4735" y="2523079"/>
            <a:ext cx="3805033" cy="420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89067" tIns="43752" rIns="89067" bIns="43752">
            <a:spAutoFit/>
          </a:bodyPr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/>
              <a:t>U F/r, F/w, F/own, G/r</a:t>
            </a:r>
          </a:p>
        </p:txBody>
      </p:sp>
      <p:sp>
        <p:nvSpPr>
          <p:cNvPr id="24586" name="Rectangle 7">
            <a:extLst>
              <a:ext uri="{FF2B5EF4-FFF2-40B4-BE49-F238E27FC236}">
                <a16:creationId xmlns:a16="http://schemas.microsoft.com/office/drawing/2014/main" id="{E6AA487E-6C16-5889-2D33-8ADE49366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535" y="3294604"/>
            <a:ext cx="3344971" cy="420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89067" tIns="43752" rIns="89067" bIns="43752">
            <a:spAutoFit/>
          </a:bodyPr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/>
              <a:t>V G/r, G/w, G/own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D6A6B561-B9E8-4D65-8312-1AAD3AD08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909" y="2483391"/>
            <a:ext cx="2859088" cy="4730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4583" name="Rectangle 4">
            <a:extLst>
              <a:ext uri="{FF2B5EF4-FFF2-40B4-BE49-F238E27FC236}">
                <a16:creationId xmlns:a16="http://schemas.microsoft.com/office/drawing/2014/main" id="{E97277CE-2725-B534-02CB-23D4D64AC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209" y="3256504"/>
            <a:ext cx="2571750" cy="4476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479078-3699-6067-ECDB-9AD98B648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9045" y="577531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3CA7FE-F100-01A0-4C64-06BCCF4D86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>
            <a:extLst>
              <a:ext uri="{FF2B5EF4-FFF2-40B4-BE49-F238E27FC236}">
                <a16:creationId xmlns:a16="http://schemas.microsoft.com/office/drawing/2014/main" id="{ABC77F5F-D73D-70DC-2A7A-411B72BEAB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TRIPLE DI CONTROLLO DELL'ACCESSO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CF989-1EC7-C8DE-1D9F-6DB7699A649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057832" y="4874138"/>
            <a:ext cx="4857750" cy="465138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dirty="0">
                <a:solidFill>
                  <a:schemeClr val="accent1"/>
                </a:solidFill>
              </a:rPr>
              <a:t>comunemente utilizzati nei DBMS relazionali</a:t>
            </a:r>
          </a:p>
          <a:p>
            <a:endParaRPr lang="en-US" dirty="0"/>
          </a:p>
        </p:txBody>
      </p:sp>
      <p:pic>
        <p:nvPicPr>
          <p:cNvPr id="14" name="Content Placeholder 13" descr="A table with letters and numbers&#10;&#10;Description automatically generated">
            <a:extLst>
              <a:ext uri="{FF2B5EF4-FFF2-40B4-BE49-F238E27FC236}">
                <a16:creationId xmlns:a16="http://schemas.microsoft.com/office/drawing/2014/main" id="{AB42E366-F193-4D00-C89D-6F267D9F8B64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2"/>
          <a:stretch>
            <a:fillRect/>
          </a:stretch>
        </p:blipFill>
        <p:spPr>
          <a:xfrm>
            <a:off x="2780765" y="1667060"/>
            <a:ext cx="4931001" cy="3051175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BD130AF-44F1-FB04-7E66-911D633B0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850" y="57715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F0C31-F5AE-A3D6-E18E-0BE5AAFA9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7E05968-E4DC-CE09-4C1E-29EC57B65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414" y="298102"/>
            <a:ext cx="7518676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Diverse nozioni di capacità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20E6B-AC7F-CF66-B745-DDAF8BC9E1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99414" y="2247855"/>
            <a:ext cx="10900973" cy="3454855"/>
          </a:xfrm>
        </p:spPr>
        <p:txBody>
          <a:bodyPr>
            <a:noAutofit/>
          </a:bodyPr>
          <a:lstStyle/>
          <a:p>
            <a:r>
              <a:rPr lang="en-US" altLang="en-US" sz="1800" dirty="0"/>
              <a:t>Capacità come rappresentazione in righe delle matrici di accesso</a:t>
            </a:r>
          </a:p>
          <a:p>
            <a:r>
              <a:rPr lang="en-US" altLang="en-US" sz="1800" dirty="0"/>
              <a:t>Capacità utilizzata in POSIX/Linux come modo per dividere il potere di root in più parti che possono essere distribuite separatamente.</a:t>
            </a:r>
          </a:p>
          <a:p>
            <a:r>
              <a:rPr lang="en-US" altLang="en-US" sz="1800" dirty="0"/>
              <a:t>Le capacità come modalità di implementazione dell'intero sistema di controllo degli accessi</a:t>
            </a:r>
          </a:p>
          <a:p>
            <a:pPr lvl="1"/>
            <a:r>
              <a:rPr lang="en-US" altLang="en-US" sz="1800" dirty="0"/>
              <a:t>I soggetti hanno delle capacità, che possono essere trasmesse</a:t>
            </a:r>
          </a:p>
          <a:p>
            <a:pPr lvl="1"/>
            <a:r>
              <a:rPr lang="en-US" altLang="en-US" sz="1800" dirty="0"/>
              <a:t>Quando accedono alle risorse, i soggetti selezionano le capacità a cui accedere</a:t>
            </a:r>
          </a:p>
          <a:p>
            <a:pPr lvl="2"/>
            <a:r>
              <a:rPr lang="en-US" altLang="en-US" sz="1800" dirty="0"/>
              <a:t>Un esempio sono i descrittori di file aperti</a:t>
            </a:r>
          </a:p>
          <a:p>
            <a:pPr lvl="1"/>
            <a:r>
              <a:rPr lang="en-US" altLang="en-US" sz="1800" dirty="0"/>
              <a:t>Esamineremo quest'ultima nozione in modo più approfondito</a:t>
            </a:r>
          </a:p>
          <a:p>
            <a:endParaRPr lang="en-US" altLang="en-US" sz="1800" dirty="0"/>
          </a:p>
          <a:p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45D129-1B91-CB5D-E6E8-028D59492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45" y="570271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DBE9D7-3704-91BF-0975-03D7317EACC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DAE48F0B-8BE5-DD43-BE6C-13B7EFDC0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46" y="401021"/>
            <a:ext cx="6777841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Ulteriori informazioni sul controllo dell'accesso basato sulle capacità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C1F57-6D98-50C4-A2A1-609B5E2F29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094" y="2013649"/>
            <a:ext cx="10284543" cy="3675218"/>
          </a:xfrm>
        </p:spPr>
        <p:txBody>
          <a:bodyPr>
            <a:noAutofit/>
          </a:bodyPr>
          <a:lstStyle/>
          <a:p>
            <a:pPr marL="342900" lvl="1" indent="-342900">
              <a:buClr>
                <a:schemeClr val="accent1"/>
              </a:buClr>
              <a:buSzPct val="100000"/>
              <a:defRPr/>
            </a:pPr>
            <a:r>
              <a:rPr lang="en-US" altLang="en-US" sz="1800" dirty="0"/>
              <a:t>Simulato da: un sistema UNIX in cui solo il proprietario di un file può aprirlo e la condivisione dei file avviene tramite il passaggio di descrittori di file aperti.</a:t>
            </a:r>
          </a:p>
          <a:p>
            <a:pPr>
              <a:defRPr/>
            </a:pPr>
            <a:r>
              <a:rPr lang="en-US" altLang="en-US" sz="1800" dirty="0"/>
              <a:t>I soggetti hanno capacità, che</a:t>
            </a:r>
          </a:p>
          <a:p>
            <a:pPr lvl="1">
              <a:defRPr/>
            </a:pPr>
            <a:r>
              <a:rPr lang="en-US" altLang="en-US" sz="1800" dirty="0"/>
              <a:t>Dare loro accesso alle risorse</a:t>
            </a:r>
          </a:p>
          <a:p>
            <a:pPr lvl="2">
              <a:defRPr/>
            </a:pPr>
            <a:r>
              <a:rPr lang="en-US" altLang="en-US" sz="1800" dirty="0"/>
              <a:t>Ad esempio, come i tasti</a:t>
            </a:r>
          </a:p>
          <a:p>
            <a:pPr lvl="1">
              <a:defRPr/>
            </a:pPr>
            <a:r>
              <a:rPr lang="en-US" altLang="en-US" sz="1800" dirty="0"/>
              <a:t>Sono gettoni di autorità trasferibili e non falsificabili.</a:t>
            </a:r>
          </a:p>
          <a:p>
            <a:pPr lvl="2">
              <a:defRPr/>
            </a:pPr>
            <a:r>
              <a:rPr lang="en-US" altLang="en-US" sz="1800" dirty="0"/>
              <a:t>Può essere passato da un processo all'altro</a:t>
            </a:r>
          </a:p>
          <a:p>
            <a:pPr lvl="3">
              <a:defRPr/>
            </a:pPr>
            <a:r>
              <a:rPr lang="en-US" altLang="en-US" sz="1800" dirty="0"/>
              <a:t>Simile ai descrittori di file aperti</a:t>
            </a:r>
          </a:p>
          <a:p>
            <a:pPr>
              <a:defRPr/>
            </a:pPr>
            <a:r>
              <a:rPr lang="en-US" altLang="en-US" sz="1800" dirty="0"/>
              <a:t>Perché le capacità possono risolvere i problemi dei deputati confusi?</a:t>
            </a:r>
          </a:p>
          <a:p>
            <a:pPr lvl="1">
              <a:defRPr/>
            </a:pPr>
            <a:r>
              <a:rPr lang="en-US" altLang="en-US" sz="1800" dirty="0"/>
              <a:t>Quando si accede a una risorsa, si deve selezionare una capacità, che seleziona anche un master.</a:t>
            </a:r>
          </a:p>
          <a:p>
            <a:pPr>
              <a:defRPr/>
            </a:pPr>
            <a:endParaRPr lang="en-US" altLang="en-US" sz="1800" dirty="0"/>
          </a:p>
          <a:p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8A8FB8-AD48-C134-C158-A37C1A5A8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0284" y="593262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488898-A6C4-B6E0-8383-B1ABBAF4AAA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>
            <a:extLst>
              <a:ext uri="{FF2B5EF4-FFF2-40B4-BE49-F238E27FC236}">
                <a16:creationId xmlns:a16="http://schemas.microsoft.com/office/drawing/2014/main" id="{0F390C67-76B8-2129-DC49-7A79E005F4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9414" y="298102"/>
            <a:ext cx="8433076" cy="1518315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Come l'approccio delle capacità risolve il problema dei vice confusi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C0C89-AB38-483B-1D84-8D74D1F7D9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9261" y="4496071"/>
            <a:ext cx="6342497" cy="1234011"/>
          </a:xfrm>
        </p:spPr>
        <p:txBody>
          <a:bodyPr/>
          <a:lstStyle/>
          <a:p>
            <a:r>
              <a:rPr lang="en-US" dirty="0"/>
              <a:t>L'Invoker deve passare una capacità per $OUTPUT, che viene memorizzata nello slot 3.</a:t>
            </a:r>
          </a:p>
          <a:p>
            <a:r>
              <a:rPr lang="en-US" dirty="0"/>
              <a:t>La scrittura sull'uscita utilizza la capacità nello slot 3.</a:t>
            </a:r>
          </a:p>
          <a:p>
            <a:r>
              <a:rPr lang="en-US" dirty="0"/>
              <a:t>L'Invoker non può passare una capacità che non possiede.</a:t>
            </a:r>
          </a:p>
          <a:p>
            <a:endParaRPr lang="en-US" dirty="0"/>
          </a:p>
        </p:txBody>
      </p:sp>
      <p:sp>
        <p:nvSpPr>
          <p:cNvPr id="28678" name="TextBox 6">
            <a:extLst>
              <a:ext uri="{FF2B5EF4-FFF2-40B4-BE49-F238E27FC236}">
                <a16:creationId xmlns:a16="http://schemas.microsoft.com/office/drawing/2014/main" id="{06957D61-C94A-0B25-1B87-46EBFE760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730" y="2140571"/>
            <a:ext cx="5840731" cy="73866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SYSX/FORT $OUTPUT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chemeClr val="bg1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48A789F-CEEC-E499-EF62-D68DBB982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557056"/>
              </p:ext>
            </p:extLst>
          </p:nvPr>
        </p:nvGraphicFramePr>
        <p:xfrm>
          <a:off x="1497330" y="2750172"/>
          <a:ext cx="5433240" cy="365760"/>
        </p:xfrm>
        <a:graphic>
          <a:graphicData uri="http://schemas.openxmlformats.org/drawingml/2006/table">
            <a:tbl>
              <a:tblPr/>
              <a:tblGrid>
                <a:gridCol w="905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1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695" name="Down Arrow 8">
            <a:extLst>
              <a:ext uri="{FF2B5EF4-FFF2-40B4-BE49-F238E27FC236}">
                <a16:creationId xmlns:a16="http://schemas.microsoft.com/office/drawing/2014/main" id="{437BA354-E437-7F0B-8AF0-449D45468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2131" y="2978771"/>
            <a:ext cx="271662" cy="9610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96" name="Rectangle 9">
            <a:extLst>
              <a:ext uri="{FF2B5EF4-FFF2-40B4-BE49-F238E27FC236}">
                <a16:creationId xmlns:a16="http://schemas.microsoft.com/office/drawing/2014/main" id="{018DD49F-1E37-6B28-47B6-9DFE87A9E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716" y="4042595"/>
            <a:ext cx="1697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SYSX/STAT</a:t>
            </a:r>
          </a:p>
        </p:txBody>
      </p:sp>
      <p:sp>
        <p:nvSpPr>
          <p:cNvPr id="28697" name="Down Arrow 10">
            <a:extLst>
              <a:ext uri="{FF2B5EF4-FFF2-40B4-BE49-F238E27FC236}">
                <a16:creationId xmlns:a16="http://schemas.microsoft.com/office/drawing/2014/main" id="{546ED7F6-1105-C8D6-C03C-670724A85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5131" y="2978771"/>
            <a:ext cx="271662" cy="9610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98" name="Down Arrow 11">
            <a:extLst>
              <a:ext uri="{FF2B5EF4-FFF2-40B4-BE49-F238E27FC236}">
                <a16:creationId xmlns:a16="http://schemas.microsoft.com/office/drawing/2014/main" id="{941CDD98-691E-6E5B-2532-4B20AC616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331" y="2978771"/>
            <a:ext cx="271662" cy="9610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99" name="Rectangle 12">
            <a:extLst>
              <a:ext uri="{FF2B5EF4-FFF2-40B4-BE49-F238E27FC236}">
                <a16:creationId xmlns:a16="http://schemas.microsoft.com/office/drawing/2014/main" id="{8C8198BB-B268-D1E4-4250-BC900E278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2275" y="3966395"/>
            <a:ext cx="1697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SYSX/BILL</a:t>
            </a:r>
          </a:p>
        </p:txBody>
      </p:sp>
      <p:sp>
        <p:nvSpPr>
          <p:cNvPr id="28700" name="TextBox 13">
            <a:extLst>
              <a:ext uri="{FF2B5EF4-FFF2-40B4-BE49-F238E27FC236}">
                <a16:creationId xmlns:a16="http://schemas.microsoft.com/office/drawing/2014/main" id="{DB35DD39-E948-AC92-1834-57FEB9BD0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8355" y="3993604"/>
            <a:ext cx="16299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+mn-lt"/>
              </a:rPr>
              <a:t>$OUTPUT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07D7E3-96AE-E2EF-45FE-B0690CACD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5922" y="585397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F4A5B5-CD56-B02A-9154-877A497DA6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BF4FD979-66EC-6065-CDC0-BA0431D62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Capacità vs. ACL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68210BA-B984-2AC7-9173-5EC6D1FA7D5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1" y="2252075"/>
            <a:ext cx="10156813" cy="328348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Consideriamo due meccanismi di sicurezza per i conti bancari. </a:t>
            </a:r>
          </a:p>
          <a:p>
            <a:r>
              <a:rPr lang="en-US" altLang="en-US" sz="2400" dirty="0"/>
              <a:t>Uno è basato sull'identità.  Ogni conto ha più proprietari autorizzati.  Se si entra in banca e si mostra il proprio documento d'identità, si può accedere a tutti i conti autorizzati.</a:t>
            </a:r>
          </a:p>
          <a:p>
            <a:pPr lvl="1"/>
            <a:r>
              <a:rPr lang="en-US" altLang="en-US" sz="2000" dirty="0"/>
              <a:t>Una volta mostrato il documento d'identità, è possibile accedere a tutti i conti.</a:t>
            </a:r>
          </a:p>
          <a:p>
            <a:pPr lvl="1"/>
            <a:r>
              <a:rPr lang="en-US" altLang="en-US" sz="2000" dirty="0"/>
              <a:t>Dovete dire alla banca da quale conto prelevare il denaro.</a:t>
            </a:r>
          </a:p>
          <a:p>
            <a:pPr lvl="1"/>
            <a:endParaRPr lang="en-US" altLang="en-US" sz="2000" dirty="0"/>
          </a:p>
          <a:p>
            <a:r>
              <a:rPr lang="en-US" altLang="en-US" sz="2400" dirty="0"/>
              <a:t>L'altro è quello basato sui token.  Quando si apre un conto, si ottiene un passaporto per quel conto e un PIN; chiunque abbia il passaporto e il PIN può accedere al conto.</a:t>
            </a:r>
          </a:p>
          <a:p>
            <a:endParaRPr lang="en-US" altLang="en-US" sz="24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E7E17A7-7E1B-0F89-13B5-7FA4F04B6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538" y="594359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E5A0F6-7EDE-B812-1105-1FA7F077E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>
            <a:extLst>
              <a:ext uri="{FF2B5EF4-FFF2-40B4-BE49-F238E27FC236}">
                <a16:creationId xmlns:a16="http://schemas.microsoft.com/office/drawing/2014/main" id="{47CE8EB0-1649-4D3C-D118-519DBB38E5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000"/>
              <a:t>Capacità vs. ACL: Autorità Ambientale</a:t>
            </a:r>
          </a:p>
        </p:txBody>
      </p:sp>
      <p:sp>
        <p:nvSpPr>
          <p:cNvPr id="30726" name="Rectangle 3">
            <a:extLst>
              <a:ext uri="{FF2B5EF4-FFF2-40B4-BE49-F238E27FC236}">
                <a16:creationId xmlns:a16="http://schemas.microsoft.com/office/drawing/2014/main" id="{F0115EAF-8B45-3ED1-A113-A495B0F75118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8151034" cy="3342479"/>
          </a:xfrm>
        </p:spPr>
        <p:txBody>
          <a:bodyPr/>
          <a:lstStyle/>
          <a:p>
            <a:r>
              <a:rPr lang="en-US" altLang="en-US" sz="1800" dirty="0"/>
              <a:t>Autorità ambientale significa che l'autorità di un utente viene esercitata automaticamente, senza bisogno di essere selezionata.</a:t>
            </a:r>
          </a:p>
          <a:p>
            <a:pPr lvl="1"/>
            <a:r>
              <a:rPr lang="en-US" altLang="en-US" sz="1800" dirty="0"/>
              <a:t>Causa il problema del vice confuso</a:t>
            </a:r>
          </a:p>
          <a:p>
            <a:pPr lvl="1"/>
            <a:r>
              <a:rPr lang="en-US" altLang="en-US" sz="1800" dirty="0"/>
              <a:t>Viola il principio del minor privilegio</a:t>
            </a:r>
          </a:p>
          <a:p>
            <a:endParaRPr lang="en-US" altLang="en-US" sz="1800" dirty="0"/>
          </a:p>
          <a:p>
            <a:r>
              <a:rPr lang="en-US" altLang="en-US" sz="1800" dirty="0"/>
              <a:t>Nessuna Autorità Ambientale nei sistemi di capacità</a:t>
            </a:r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C7237D1-3B4F-905B-8CCA-7CA0D6A1F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7571" y="5861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EE4BA6-69D8-C6DD-F3F9-EB5D635F2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>
            <a:extLst>
              <a:ext uri="{FF2B5EF4-FFF2-40B4-BE49-F238E27FC236}">
                <a16:creationId xmlns:a16="http://schemas.microsoft.com/office/drawing/2014/main" id="{872A56F8-337F-FD69-4709-6C4CDC6BF91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Capacità vs. ACL: denominazione</a:t>
            </a: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996C61C4-839C-A55C-BCD5-0C7BFDE93AC4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1" y="2252075"/>
            <a:ext cx="9311239" cy="382425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1800" dirty="0"/>
              <a:t>I sistemi ACL hanno bisogno di uno spazio dei nomi per gli oggetti</a:t>
            </a:r>
          </a:p>
          <a:p>
            <a:pPr>
              <a:lnSpc>
                <a:spcPct val="90000"/>
              </a:lnSpc>
            </a:pPr>
            <a:r>
              <a:rPr lang="en-US" altLang="en-US" sz="1800" dirty="0"/>
              <a:t>Nei sistemi di capacità, una capacità può servire sia per designare una risorsa sia per fornire autorità.</a:t>
            </a:r>
          </a:p>
          <a:p>
            <a:pPr>
              <a:lnSpc>
                <a:spcPct val="90000"/>
              </a:lnSpc>
            </a:pPr>
            <a:r>
              <a:rPr lang="en-US" altLang="en-US" sz="1800" dirty="0"/>
              <a:t>Le ACL necessitano anche di uno spazio dei nomi per i soggetti o i mandanti.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perché devono fare riferimento a soggetti o principi</a:t>
            </a:r>
          </a:p>
          <a:p>
            <a:pPr>
              <a:lnSpc>
                <a:spcPct val="90000"/>
              </a:lnSpc>
            </a:pPr>
            <a:r>
              <a:rPr lang="en-US" altLang="en-US" sz="1800" dirty="0"/>
              <a:t>Implicazioni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l'insieme dei soggetti non può essere né troppo numeroso né troppo dinamico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la maggior parte dei sistemi ACL concede diritti agli account utente principali e non supporta la gestione dei diritti dei soggetti a grana fine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8F501C-AC0C-6FCA-E2C5-A09EEA955F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055" y="60438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1FDC84-2E51-7C26-5450-219E195A5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B7DECF0E-F047-04B3-97FE-4CFECD339E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2" y="320040"/>
            <a:ext cx="8947446" cy="15240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>
                <a:solidFill>
                  <a:srgbClr val="FF0000"/>
                </a:solidFill>
              </a:rPr>
              <a:t>Congetture </a:t>
            </a:r>
            <a:r>
              <a:rPr lang="en-US" altLang="en-US" sz="4000" dirty="0"/>
              <a:t>sul motivo per cui la maggior parte dei sistemi operativi del mondo reale utilizza le ACL anziché le capacità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4AC69D42-2FDE-8725-D57F-877EA3030C3B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5"/>
            <a:ext cx="9330904" cy="3194995"/>
          </a:xfrm>
        </p:spPr>
        <p:txBody>
          <a:bodyPr>
            <a:normAutofit/>
          </a:bodyPr>
          <a:lstStyle/>
          <a:p>
            <a:r>
              <a:rPr lang="en-US" altLang="en-US" sz="1800" dirty="0"/>
              <a:t>La capacità è più adatta alla condivisione a livello di processo, ma non a quella a livello di utente.</a:t>
            </a:r>
          </a:p>
          <a:p>
            <a:pPr lvl="1"/>
            <a:r>
              <a:rPr lang="en-US" altLang="en-US" sz="1800" dirty="0"/>
              <a:t>la condivisione a livello di utente è ciò che serve davvero</a:t>
            </a:r>
          </a:p>
          <a:p>
            <a:endParaRPr lang="en-US" altLang="en-US" sz="1800" dirty="0"/>
          </a:p>
          <a:p>
            <a:r>
              <a:rPr lang="en-US" altLang="en-US" sz="1800" dirty="0"/>
              <a:t>I processi sono più strettamente accoppiati nei sistemi basati sulle capacità, perché la necessità di passare le capacità in giro</a:t>
            </a:r>
          </a:p>
          <a:p>
            <a:pPr lvl="1"/>
            <a:r>
              <a:rPr lang="en-US" altLang="en-US" sz="1800" dirty="0"/>
              <a:t>la programmazione può essere più difficile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581F57C-5A31-FE38-58F3-9D7150F38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3544" y="592046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52F70C-3A3B-CE61-2F90-BE2AE0B89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CE8EBC45-4115-9FCA-B1C4-58FC703885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8838" y="900143"/>
            <a:ext cx="6732237" cy="1524000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DEBOLEZZA INTRINSECA DEL DAC</a:t>
            </a:r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8F3B5D06-AB4B-2283-4DED-200E2F5A92B6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796321" y="2252394"/>
            <a:ext cx="9439059" cy="2094255"/>
          </a:xfrm>
          <a:noFill/>
        </p:spPr>
        <p:txBody>
          <a:bodyPr vert="horz" wrap="square" lIns="62503" tIns="25001" rIns="62503" bIns="25001" rtlCol="0">
            <a:spAutoFit/>
          </a:bodyPr>
          <a:lstStyle/>
          <a:p>
            <a:pPr marL="482600" indent="-482600">
              <a:lnSpc>
                <a:spcPct val="91000"/>
              </a:lnSpc>
              <a:spcBef>
                <a:spcPct val="45000"/>
              </a:spcBef>
            </a:pPr>
            <a:r>
              <a:rPr lang="en-US" altLang="en-US" sz="1800" dirty="0"/>
              <a:t>Il DAC senza restrizioni consente flussi di informazioni da un oggetto che può essere letto a qualsiasi altro oggetto che può essere scritto da un soggetto. </a:t>
            </a:r>
          </a:p>
          <a:p>
            <a:pPr marL="882650" lvl="1" indent="-482600">
              <a:lnSpc>
                <a:spcPct val="91000"/>
              </a:lnSpc>
              <a:spcBef>
                <a:spcPct val="45000"/>
              </a:spcBef>
            </a:pPr>
            <a:r>
              <a:rPr lang="en-US" altLang="en-US" dirty="0"/>
              <a:t>Supponiamo che A sia autorizzato a leggere alcune informazioni e B no, A può leggere e dire a B</a:t>
            </a:r>
          </a:p>
          <a:p>
            <a:pPr marL="482600" indent="-482600">
              <a:lnSpc>
                <a:spcPct val="91000"/>
              </a:lnSpc>
              <a:spcBef>
                <a:spcPct val="45000"/>
              </a:spcBef>
            </a:pPr>
            <a:r>
              <a:rPr lang="en-US" altLang="en-US" sz="1800" dirty="0"/>
              <a:t>Supponiamo che i nostri utenti siano sicuri di non farlo deliberatamente.  I cavalli di Troia possono comunque copiare informazioni da un oggetto a un altro.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AE1437-770F-D280-811B-790BBA74A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3881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4EB111-8A8E-8F91-7265-0DF6601D7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860A3903-39E9-59BF-FE3A-F9ADAC6AC2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33974" y="375574"/>
            <a:ext cx="6268934" cy="550242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ESEMPIO DI CAVALLO DI TROIA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F3294E0-3533-511B-E50E-84700BD4930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51225" y="5321708"/>
            <a:ext cx="4336342" cy="45653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400" dirty="0">
                <a:solidFill>
                  <a:schemeClr val="tx2"/>
                </a:solidFill>
              </a:rPr>
              <a:t>Il committente B non può leggere il file F</a:t>
            </a:r>
          </a:p>
          <a:p>
            <a:endParaRPr lang="en-US" dirty="0"/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0C44C4EA-ED60-9881-D1EE-E056B048F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083" y="2193669"/>
            <a:ext cx="1681163" cy="9461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067" tIns="43752" rIns="89067" bIns="43752" anchor="ctr"/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File F</a:t>
            </a:r>
          </a:p>
        </p:txBody>
      </p:sp>
      <p:sp>
        <p:nvSpPr>
          <p:cNvPr id="34823" name="Rectangle 4">
            <a:extLst>
              <a:ext uri="{FF2B5EF4-FFF2-40B4-BE49-F238E27FC236}">
                <a16:creationId xmlns:a16="http://schemas.microsoft.com/office/drawing/2014/main" id="{03183A99-2308-1859-20FE-87E865C4A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721" y="2193669"/>
            <a:ext cx="865187" cy="8826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503" tIns="25001" rIns="62503" bIns="25001">
            <a:spAutoFit/>
          </a:bodyPr>
          <a:lstStyle>
            <a:lvl1pPr marL="338138" indent="-338138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A:r</a:t>
            </a:r>
          </a:p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A:w</a:t>
            </a:r>
          </a:p>
        </p:txBody>
      </p:sp>
      <p:sp>
        <p:nvSpPr>
          <p:cNvPr id="34824" name="Rectangle 5">
            <a:extLst>
              <a:ext uri="{FF2B5EF4-FFF2-40B4-BE49-F238E27FC236}">
                <a16:creationId xmlns:a16="http://schemas.microsoft.com/office/drawing/2014/main" id="{8B1226FF-4D56-55F0-5BD6-F4F39E114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380" y="3985956"/>
            <a:ext cx="1681163" cy="9461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067" tIns="43752" rIns="89067" bIns="43752" anchor="ctr"/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File G</a:t>
            </a:r>
          </a:p>
        </p:txBody>
      </p:sp>
      <p:sp>
        <p:nvSpPr>
          <p:cNvPr id="34825" name="Rectangle 6">
            <a:extLst>
              <a:ext uri="{FF2B5EF4-FFF2-40B4-BE49-F238E27FC236}">
                <a16:creationId xmlns:a16="http://schemas.microsoft.com/office/drawing/2014/main" id="{02CD4FF7-953B-6EB3-1CB9-F237759B0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2321" y="3985956"/>
            <a:ext cx="903287" cy="8826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503" tIns="25001" rIns="62503" bIns="25001">
            <a:spAutoFit/>
          </a:bodyPr>
          <a:lstStyle>
            <a:lvl1pPr marL="338138" indent="-338138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B:r</a:t>
            </a:r>
          </a:p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A:w</a:t>
            </a:r>
          </a:p>
        </p:txBody>
      </p:sp>
      <p:sp>
        <p:nvSpPr>
          <p:cNvPr id="34827" name="Rectangle 8">
            <a:extLst>
              <a:ext uri="{FF2B5EF4-FFF2-40B4-BE49-F238E27FC236}">
                <a16:creationId xmlns:a16="http://schemas.microsoft.com/office/drawing/2014/main" id="{FDEA6182-9FE1-3568-BC23-8BAFDD825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021" y="1596770"/>
            <a:ext cx="728956" cy="371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503" tIns="25001" rIns="62503" bIns="25001">
            <a:spAutoFit/>
          </a:bodyPr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ACL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3017DBC-E6B6-E9FD-F636-10190CC3F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5726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CE113C-3FD6-9798-E9BA-95D04A560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3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F68E8290-6CFB-EBDA-85BC-398251C68D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/>
              <a:t>ESEMPIO DI CAVALLO DI TROIA</a:t>
            </a:r>
          </a:p>
        </p:txBody>
      </p:sp>
      <p:sp>
        <p:nvSpPr>
          <p:cNvPr id="35850" name="Rectangle 7">
            <a:extLst>
              <a:ext uri="{FF2B5EF4-FFF2-40B4-BE49-F238E27FC236}">
                <a16:creationId xmlns:a16="http://schemas.microsoft.com/office/drawing/2014/main" id="{903A8A0A-71F8-6FCF-E377-81E45BF90EC1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068842" y="5138591"/>
            <a:ext cx="5797550" cy="26593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62503" tIns="25001" rIns="62503" bIns="25001" rtlCol="0">
            <a:spAutoFit/>
          </a:bodyPr>
          <a:lstStyle/>
          <a:p>
            <a:pPr marL="0" indent="0" algn="ctr">
              <a:spcBef>
                <a:spcPct val="45000"/>
              </a:spcBef>
              <a:buNone/>
            </a:pPr>
            <a:r>
              <a:rPr lang="en-US" altLang="en-US" dirty="0"/>
              <a:t>Il mandante B può leggere il contenuto del file F copiato nel file 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AC289F-C2A9-7185-D1AD-83F04DE7142F}"/>
              </a:ext>
            </a:extLst>
          </p:cNvPr>
          <p:cNvGrpSpPr/>
          <p:nvPr/>
        </p:nvGrpSpPr>
        <p:grpSpPr>
          <a:xfrm>
            <a:off x="2727431" y="1598208"/>
            <a:ext cx="6138960" cy="2651593"/>
            <a:chOff x="2753869" y="1983488"/>
            <a:chExt cx="6293027" cy="2871816"/>
          </a:xfrm>
        </p:grpSpPr>
        <p:sp>
          <p:nvSpPr>
            <p:cNvPr id="35846" name="Rectangle 3">
              <a:extLst>
                <a:ext uri="{FF2B5EF4-FFF2-40B4-BE49-F238E27FC236}">
                  <a16:creationId xmlns:a16="http://schemas.microsoft.com/office/drawing/2014/main" id="{06B16637-920C-8ED6-904C-1F62F20EE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0127" y="2047758"/>
              <a:ext cx="929332" cy="774005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89067" tIns="43752" rIns="89067" bIns="43752" anchor="ctr"/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File F</a:t>
              </a:r>
            </a:p>
          </p:txBody>
        </p:sp>
        <p:sp>
          <p:nvSpPr>
            <p:cNvPr id="35847" name="Rectangle 4">
              <a:extLst>
                <a:ext uri="{FF2B5EF4-FFF2-40B4-BE49-F238E27FC236}">
                  <a16:creationId xmlns:a16="http://schemas.microsoft.com/office/drawing/2014/main" id="{EC360957-5BE2-CF2A-6125-6BD0513A1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1709" y="2466472"/>
              <a:ext cx="865187" cy="522351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2503" tIns="25001" rIns="62503" bIns="25001">
              <a:spAutoFit/>
            </a:bodyPr>
            <a:lstStyle>
              <a:lvl1pPr marL="338138" indent="-338138"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A:r</a:t>
              </a:r>
            </a:p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A:w</a:t>
              </a:r>
            </a:p>
          </p:txBody>
        </p:sp>
        <p:sp>
          <p:nvSpPr>
            <p:cNvPr id="35848" name="Rectangle 5">
              <a:extLst>
                <a:ext uri="{FF2B5EF4-FFF2-40B4-BE49-F238E27FC236}">
                  <a16:creationId xmlns:a16="http://schemas.microsoft.com/office/drawing/2014/main" id="{A943698E-262B-6AC4-C614-3D914A38C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6443" y="4007792"/>
              <a:ext cx="903288" cy="739183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89067" tIns="43752" rIns="89067" bIns="43752" anchor="ctr"/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File G</a:t>
              </a:r>
            </a:p>
          </p:txBody>
        </p:sp>
        <p:sp>
          <p:nvSpPr>
            <p:cNvPr id="35849" name="Rectangle 6">
              <a:extLst>
                <a:ext uri="{FF2B5EF4-FFF2-40B4-BE49-F238E27FC236}">
                  <a16:creationId xmlns:a16="http://schemas.microsoft.com/office/drawing/2014/main" id="{CBD9CFC9-E515-84A0-914D-106B0208D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3609" y="4332953"/>
              <a:ext cx="903287" cy="522351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2503" tIns="25001" rIns="62503" bIns="25001">
              <a:spAutoFit/>
            </a:bodyPr>
            <a:lstStyle>
              <a:lvl1pPr marL="338138" indent="-338138"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B:r</a:t>
              </a:r>
            </a:p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A:w</a:t>
              </a:r>
            </a:p>
          </p:txBody>
        </p:sp>
        <p:sp>
          <p:nvSpPr>
            <p:cNvPr id="35851" name="Rectangle 8">
              <a:extLst>
                <a:ext uri="{FF2B5EF4-FFF2-40B4-BE49-F238E27FC236}">
                  <a16:creationId xmlns:a16="http://schemas.microsoft.com/office/drawing/2014/main" id="{05F5F466-A841-333A-176E-DE2931E8D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7298" y="1983488"/>
              <a:ext cx="477285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ACL</a:t>
              </a:r>
            </a:p>
          </p:txBody>
        </p:sp>
        <p:sp>
          <p:nvSpPr>
            <p:cNvPr id="35852" name="Rectangle 9">
              <a:extLst>
                <a:ext uri="{FF2B5EF4-FFF2-40B4-BE49-F238E27FC236}">
                  <a16:creationId xmlns:a16="http://schemas.microsoft.com/office/drawing/2014/main" id="{327FF074-EF37-B1C6-EFA6-E3F93E28F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869" y="2319548"/>
              <a:ext cx="1057572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Principale A</a:t>
              </a:r>
            </a:p>
          </p:txBody>
        </p:sp>
        <p:sp>
          <p:nvSpPr>
            <p:cNvPr id="35853" name="Rectangle 10">
              <a:extLst>
                <a:ext uri="{FF2B5EF4-FFF2-40B4-BE49-F238E27FC236}">
                  <a16:creationId xmlns:a16="http://schemas.microsoft.com/office/drawing/2014/main" id="{3531AFDE-423D-8321-A81C-BBD55A4C6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7976" y="3092451"/>
              <a:ext cx="2771775" cy="800247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2503" tIns="25001" rIns="62503" bIns="25001">
              <a:spAutoFit/>
            </a:bodyPr>
            <a:lstStyle>
              <a:lvl1pPr marL="474663" indent="-474663"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8000"/>
                </a:lnSpc>
                <a:spcBef>
                  <a:spcPct val="42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Chicche del programma</a:t>
              </a:r>
            </a:p>
            <a:p>
              <a:pPr>
                <a:lnSpc>
                  <a:spcPct val="88000"/>
                </a:lnSpc>
                <a:spcBef>
                  <a:spcPct val="42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+mn-lt"/>
              </a:endParaRPr>
            </a:p>
            <a:p>
              <a:pPr eaLnBrk="1">
                <a:lnSpc>
                  <a:spcPct val="88000"/>
                </a:lnSpc>
                <a:spcBef>
                  <a:spcPct val="42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+mn-lt"/>
              </a:endParaRPr>
            </a:p>
          </p:txBody>
        </p:sp>
        <p:sp>
          <p:nvSpPr>
            <p:cNvPr id="35854" name="Rectangle 11">
              <a:extLst>
                <a:ext uri="{FF2B5EF4-FFF2-40B4-BE49-F238E27FC236}">
                  <a16:creationId xmlns:a16="http://schemas.microsoft.com/office/drawing/2014/main" id="{06CD25D4-239B-BAED-291C-A9BAD183B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847" y="3630044"/>
              <a:ext cx="1185812" cy="25298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4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Cavallo di Troia</a:t>
              </a:r>
            </a:p>
          </p:txBody>
        </p:sp>
        <p:sp>
          <p:nvSpPr>
            <p:cNvPr id="35855" name="Line 12">
              <a:extLst>
                <a:ext uri="{FF2B5EF4-FFF2-40B4-BE49-F238E27FC236}">
                  <a16:creationId xmlns:a16="http://schemas.microsoft.com/office/drawing/2014/main" id="{BF8F96AB-C0B6-EDD7-21C1-3DD11CD92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3188" y="2508250"/>
              <a:ext cx="552450" cy="5476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856" name="Rectangle 13">
              <a:extLst>
                <a:ext uri="{FF2B5EF4-FFF2-40B4-BE49-F238E27FC236}">
                  <a16:creationId xmlns:a16="http://schemas.microsoft.com/office/drawing/2014/main" id="{11272423-FC96-5048-2827-0EB4CCA40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1896" y="2583848"/>
              <a:ext cx="929332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esegue</a:t>
              </a:r>
            </a:p>
          </p:txBody>
        </p:sp>
        <p:sp>
          <p:nvSpPr>
            <p:cNvPr id="35857" name="Line 14">
              <a:extLst>
                <a:ext uri="{FF2B5EF4-FFF2-40B4-BE49-F238E27FC236}">
                  <a16:creationId xmlns:a16="http://schemas.microsoft.com/office/drawing/2014/main" id="{5C0F3D55-8501-3E32-236D-3E80F2E209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52208" y="2621546"/>
              <a:ext cx="1177925" cy="995363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858" name="Line 15">
              <a:extLst>
                <a:ext uri="{FF2B5EF4-FFF2-40B4-BE49-F238E27FC236}">
                  <a16:creationId xmlns:a16="http://schemas.microsoft.com/office/drawing/2014/main" id="{6686AF34-72C5-0548-3F3A-490A1839B4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52208" y="3708991"/>
              <a:ext cx="1228725" cy="6223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859" name="Rectangle 16">
              <a:extLst>
                <a:ext uri="{FF2B5EF4-FFF2-40B4-BE49-F238E27FC236}">
                  <a16:creationId xmlns:a16="http://schemas.microsoft.com/office/drawing/2014/main" id="{D984C04C-C5E7-3B13-BC9B-8153AC8B7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7075" y="2881314"/>
              <a:ext cx="536596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leggere</a:t>
              </a:r>
            </a:p>
          </p:txBody>
        </p:sp>
        <p:sp>
          <p:nvSpPr>
            <p:cNvPr id="35860" name="Rectangle 17">
              <a:extLst>
                <a:ext uri="{FF2B5EF4-FFF2-40B4-BE49-F238E27FC236}">
                  <a16:creationId xmlns:a16="http://schemas.microsoft.com/office/drawing/2014/main" id="{9613F55D-0454-F9C8-03C8-FA0133169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9765" y="4081838"/>
              <a:ext cx="541405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scrivere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DBA536D1-2707-13DF-4CD8-D6B17B057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6391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B662C0-2C56-6430-591E-6C7268D97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F3772AE9-7741-C34E-0288-6A284D02A6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000"/>
              <a:t>Un software difettoso può diventare un cavallo di Troia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738E6BC7-8DA1-246C-7C91-A28AA125600B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9881510" cy="3706272"/>
          </a:xfrm>
        </p:spPr>
        <p:txBody>
          <a:bodyPr>
            <a:normAutofit/>
          </a:bodyPr>
          <a:lstStyle/>
          <a:p>
            <a:r>
              <a:rPr lang="en-US" altLang="en-US" sz="1800" dirty="0"/>
              <a:t>Quando un software difettoso viene sfruttato, esegue il codice/intenzione dell'attaccante, utilizzando i privilegi dell'utente che lo ha avviato.</a:t>
            </a:r>
          </a:p>
          <a:p>
            <a:endParaRPr lang="en-US" altLang="en-US" sz="1800" dirty="0"/>
          </a:p>
          <a:p>
            <a:r>
              <a:rPr lang="en-US" altLang="en-US" sz="1800" dirty="0"/>
              <a:t>Ciò significa che i computer con il solo DAC non possono essere ritenuti in grado di elaborare informazioni classificate a diversi livelli.</a:t>
            </a:r>
          </a:p>
          <a:p>
            <a:pPr lvl="1"/>
            <a:r>
              <a:rPr lang="en-US" altLang="en-US" sz="1800" dirty="0"/>
              <a:t>Il controllo dell'accesso obbligatorio è stato sviluppato per risolvere questo problema.</a:t>
            </a:r>
          </a:p>
          <a:p>
            <a:pPr lvl="1"/>
            <a:r>
              <a:rPr lang="en-US" altLang="en-US" sz="1800" dirty="0"/>
              <a:t>Ne parleremo nel prossimo argomento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4B1677B-D056-8A03-FA89-80F31D0F8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5558" y="5861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93C711-946F-7799-6F60-7E88B45CD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D7179E57-F0FF-490C-9E2C-FD272EE6C6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Le debolezze di DAC causate dal divario 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ADB3B400-1B6C-7CFE-5C30-C819CEBD944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1" y="2252076"/>
            <a:ext cx="9389897" cy="323432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800" dirty="0"/>
              <a:t>Una richiesta: un </a:t>
            </a:r>
            <a:r>
              <a:rPr lang="en-US" altLang="en-US" sz="1800" dirty="0">
                <a:solidFill>
                  <a:srgbClr val="FF0000"/>
                </a:solidFill>
              </a:rPr>
              <a:t>soggetto </a:t>
            </a:r>
            <a:r>
              <a:rPr lang="en-US" altLang="en-US" sz="1800" dirty="0"/>
              <a:t>vuole eseguire un'azione</a:t>
            </a:r>
          </a:p>
          <a:p>
            <a:pPr lvl="1" eaLnBrk="1" hangingPunct="1"/>
            <a:r>
              <a:rPr lang="en-US" altLang="en-US" sz="1800" dirty="0"/>
              <a:t>Ad esempio, i processi nel sistema operativo</a:t>
            </a:r>
          </a:p>
          <a:p>
            <a:pPr eaLnBrk="1" hangingPunct="1"/>
            <a:r>
              <a:rPr lang="en-US" altLang="en-US" sz="1800" dirty="0"/>
              <a:t>La politica: ogni </a:t>
            </a:r>
            <a:r>
              <a:rPr lang="en-US" altLang="en-US" sz="1800" dirty="0">
                <a:solidFill>
                  <a:srgbClr val="FF0000"/>
                </a:solidFill>
              </a:rPr>
              <a:t>preside </a:t>
            </a:r>
            <a:r>
              <a:rPr lang="en-US" altLang="en-US" sz="1800" dirty="0"/>
              <a:t>ha un insieme di privilegi</a:t>
            </a:r>
          </a:p>
          <a:p>
            <a:pPr lvl="1" eaLnBrk="1" hangingPunct="1"/>
            <a:r>
              <a:rPr lang="en-US" altLang="en-US" sz="1800" dirty="0"/>
              <a:t>Ad esempio, gli account utente nel sistema operativo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Sfida a colmare il divario tra i soggetti e i committenti</a:t>
            </a:r>
          </a:p>
          <a:p>
            <a:pPr lvl="1" eaLnBrk="1" hangingPunct="1"/>
            <a:r>
              <a:rPr lang="en-US" altLang="en-US" sz="1800" dirty="0"/>
              <a:t>mettere in relazione l'oggetto con i principi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D698EFD-D351-5531-7768-E4493ED422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6061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52DD88-942C-A955-8F02-4737F4ADE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16="http://schemas.microsoft.com/office/drawing/2014/main" xmlns:p14="http://schemas.microsoft.com/office/powerpoint/2010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84737103-7DC8-5D91-E1F9-175E523516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DAC Unix rivisitato (1)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5B827A83-0F9B-0A4E-CBC0-424E1B2DA54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197225" y="4096508"/>
            <a:ext cx="5797550" cy="113496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Quando il processo Goodie emette una richiesta, quale/i preside/i è/sono responsabile/i della richiesta?</a:t>
            </a:r>
          </a:p>
          <a:p>
            <a:r>
              <a:rPr lang="en-US" dirty="0"/>
              <a:t>In base a quale ipotesi, è corretto affermare che l'utente A è responsabile della richiesta?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8964EFA-CD12-97AC-87CF-6AE220671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71060"/>
              </p:ext>
            </p:extLst>
          </p:nvPr>
        </p:nvGraphicFramePr>
        <p:xfrm>
          <a:off x="3176937" y="2405189"/>
          <a:ext cx="6150077" cy="1509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8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3033">
                <a:tc>
                  <a:txBody>
                    <a:bodyPr/>
                    <a:lstStyle/>
                    <a:p>
                      <a:r>
                        <a:rPr lang="en-US" sz="1400" dirty="0"/>
                        <a:t>Azione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Processo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UID effettivo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Principi </a:t>
                      </a:r>
                      <a:r>
                        <a:rPr lang="en-US" sz="1400" dirty="0"/>
                        <a:t>reali</a:t>
                      </a:r>
                      <a:endParaRPr lang="en-US" sz="14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551">
                <a:tc>
                  <a:txBody>
                    <a:bodyPr/>
                    <a:lstStyle/>
                    <a:p>
                      <a:r>
                        <a:rPr lang="en-US" sz="1400" b="1" dirty="0"/>
                        <a:t>L'utente A si collega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conchiglia</a:t>
                      </a:r>
                    </a:p>
                  </a:txBody>
                  <a:tcPr marT="45735" marB="45735"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Utente A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Utente A</a:t>
                      </a: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938">
                <a:tc>
                  <a:txBody>
                    <a:bodyPr/>
                    <a:lstStyle/>
                    <a:p>
                      <a:r>
                        <a:rPr lang="en-US" sz="1400" b="1" dirty="0"/>
                        <a:t>Caricare il </a:t>
                      </a:r>
                      <a:r>
                        <a:rPr lang="en-US" sz="1400" b="1" baseline="0" dirty="0"/>
                        <a:t>binario "Goodie" controllato dall'utente B</a:t>
                      </a:r>
                      <a:endParaRPr lang="en-US" sz="1400" b="1" dirty="0"/>
                    </a:p>
                  </a:txBody>
                  <a:tcPr marT="45735" marB="45735"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Buono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Utente A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? ?</a:t>
                      </a: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D528BBD-A429-48AD-7A32-B95F309FD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990" y="5155201"/>
            <a:ext cx="71420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2"/>
                </a:solidFill>
                <a:latin typeface="+mn-lt"/>
              </a:rPr>
              <a:t>Presupposto: I programmi sono benigni, cioè fanno solo quello che gli viene detto di fare.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98505D3-1D1B-B5ED-05D5-B2ACFEFFA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2706" y="590967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58A974-19BA-04DC-6ED0-3CC0DE4DE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16="http://schemas.microsoft.com/office/drawing/2014/main" xmlns:p14="http://schemas.microsoft.com/office/powerpoint/2010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081A34B6-A3A4-2C62-438D-465831CA7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UNIX DAC rivisitato (2)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E6CAE609-92EF-DB3B-71D7-08C4B0EDF0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352710" y="4204278"/>
            <a:ext cx="5797550" cy="1184122"/>
          </a:xfrm>
        </p:spPr>
        <p:txBody>
          <a:bodyPr/>
          <a:lstStyle/>
          <a:p>
            <a:r>
              <a:rPr lang="en-US" dirty="0"/>
              <a:t>Quando il </a:t>
            </a:r>
            <a:r>
              <a:rPr lang="en-US" dirty="0"/>
              <a:t>processo </a:t>
            </a:r>
            <a:r>
              <a:rPr lang="en-US" dirty="0" err="1"/>
              <a:t>AcroBat </a:t>
            </a:r>
            <a:r>
              <a:rPr lang="en-US" dirty="0"/>
              <a:t>(dopo aver letto il file) emette una richiesta, quale/i preside/i è/sono responsabile/i della richiesta?</a:t>
            </a:r>
          </a:p>
          <a:p>
            <a:r>
              <a:rPr lang="en-US" dirty="0"/>
              <a:t>In base a quale ipotesi, è corretto affermare che l'utente A è responsabile della richiesta?</a:t>
            </a:r>
          </a:p>
          <a:p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6A26DE8-0A74-FF6B-F6E5-083F3B035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719115"/>
              </p:ext>
            </p:extLst>
          </p:nvPr>
        </p:nvGraphicFramePr>
        <p:xfrm>
          <a:off x="3171304" y="2172278"/>
          <a:ext cx="6420465" cy="2032000"/>
        </p:xfrm>
        <a:graphic>
          <a:graphicData uri="http://schemas.openxmlformats.org/drawingml/2006/table">
            <a:tbl>
              <a:tblPr/>
              <a:tblGrid>
                <a:gridCol w="2696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40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Azione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Processo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UID effettivo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Principi reali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conchiglia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Utente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Utente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Caricare il lettore AcroBat Binary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AcroBat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Utente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Utente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Leggere i file scaricati dalla rete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AcroBat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Utente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? ?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4CF6AB3-9187-6E8D-AD0A-AEA813DDC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177" y="5316202"/>
            <a:ext cx="6553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2"/>
                </a:solidFill>
                <a:latin typeface="+mn-lt"/>
              </a:rPr>
              <a:t>Assunzione: I programmi sono corretti, cioè gestiscono correttamente gli input.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750B447-4888-A16B-09FC-F65C7B2B7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3880" y="594994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9B7DBC-6AAE-A508-621A-D5FE96E59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10EE56E5-AB08-54C7-E7D1-8AC1162C3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Perché il DAC è vulnerabile?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3018622F-CCE7-8856-6A22-6760D415319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1" y="2252075"/>
            <a:ext cx="9822517" cy="312616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800" dirty="0"/>
              <a:t>Assunzioni implicite</a:t>
            </a:r>
          </a:p>
          <a:p>
            <a:pPr lvl="1" eaLnBrk="1" hangingPunct="1"/>
            <a:r>
              <a:rPr lang="en-US" altLang="en-US" sz="1800" dirty="0"/>
              <a:t>I software sono benigni, cioè si comportano come previsto.</a:t>
            </a:r>
          </a:p>
          <a:p>
            <a:pPr lvl="1" eaLnBrk="1" hangingPunct="1"/>
            <a:r>
              <a:rPr lang="en-US" altLang="en-US" sz="1800" dirty="0"/>
              <a:t>I software sono corretti, cioè privi di bug.</a:t>
            </a:r>
          </a:p>
          <a:p>
            <a:pPr eaLnBrk="1" hangingPunct="1"/>
            <a:r>
              <a:rPr lang="en-US" altLang="en-US" sz="1800" dirty="0"/>
              <a:t>La realtà</a:t>
            </a:r>
          </a:p>
          <a:p>
            <a:pPr lvl="1" eaLnBrk="1" hangingPunct="1"/>
            <a:r>
              <a:rPr lang="en-US" altLang="en-US" sz="1800" dirty="0"/>
              <a:t>I malware sono molto diffusi</a:t>
            </a:r>
          </a:p>
          <a:p>
            <a:pPr lvl="1" eaLnBrk="1" hangingPunct="1"/>
            <a:r>
              <a:rPr lang="en-US" altLang="en-US" sz="1800" dirty="0"/>
              <a:t>I software sono vulnerabili</a:t>
            </a:r>
          </a:p>
          <a:p>
            <a:pPr eaLnBrk="1" hangingPunct="1"/>
            <a:r>
              <a:rPr lang="en-US" altLang="en-US" sz="1800" dirty="0"/>
              <a:t>Il problema non è causato dalla natura discrezionale delle specifiche politiche!</a:t>
            </a:r>
          </a:p>
          <a:p>
            <a:pPr lvl="1" eaLnBrk="1" hangingPunct="1"/>
            <a:r>
              <a:rPr lang="en-US" altLang="en-US" sz="1800" dirty="0"/>
              <a:t>cioè i proprietari possono impostare criteri per i file.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04CFC29-C855-B963-64EF-89C5AE470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4383" y="5861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3E6B48-0270-68E5-80F8-F25AF790D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FE822461-0D89-0DFD-318E-F6F8F225AD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Perché il DAC è vulnerabile? (segue)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015E6C22-63DB-3068-1D4D-7E877FBD0B1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9321072" cy="362761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/>
              <a:t>Una ragione più profonda nel meccanismo di applicazione</a:t>
            </a:r>
          </a:p>
          <a:p>
            <a:pPr lvl="1" eaLnBrk="1" hangingPunct="1"/>
            <a:r>
              <a:rPr lang="en-US" altLang="en-US" sz="2000" dirty="0">
                <a:solidFill>
                  <a:srgbClr val="FF0000"/>
                </a:solidFill>
              </a:rPr>
              <a:t>Un singolo invocatore </a:t>
            </a:r>
            <a:r>
              <a:rPr lang="en-US" altLang="en-US" sz="2000" dirty="0"/>
              <a:t>non è sufficiente per catturare le origini di un processo</a:t>
            </a:r>
          </a:p>
          <a:p>
            <a:pPr eaLnBrk="1" hangingPunct="1"/>
            <a:r>
              <a:rPr lang="en-US" altLang="en-US" sz="2400" dirty="0"/>
              <a:t>Quando il programma è un trojan</a:t>
            </a:r>
          </a:p>
          <a:p>
            <a:pPr lvl="1" eaLnBrk="1" hangingPunct="1"/>
            <a:r>
              <a:rPr lang="en-US" altLang="en-US" sz="2000" dirty="0">
                <a:solidFill>
                  <a:srgbClr val="FF0000"/>
                </a:solidFill>
              </a:rPr>
              <a:t>Il fornitore del programma </a:t>
            </a:r>
            <a:r>
              <a:rPr lang="en-US" altLang="en-US" sz="2000" dirty="0"/>
              <a:t>dovrebbe essere responsabile per le richieste</a:t>
            </a:r>
          </a:p>
          <a:p>
            <a:pPr eaLnBrk="1" hangingPunct="1"/>
            <a:r>
              <a:rPr lang="en-US" altLang="en-US" sz="2400" dirty="0"/>
              <a:t>Quando il programma è vulnerabile</a:t>
            </a:r>
          </a:p>
          <a:p>
            <a:pPr lvl="1" eaLnBrk="1" hangingPunct="1"/>
            <a:r>
              <a:rPr lang="en-US" altLang="en-US" sz="2000" dirty="0"/>
              <a:t>Può essere sfruttato dai </a:t>
            </a:r>
            <a:r>
              <a:rPr lang="en-US" altLang="en-US" sz="2000" dirty="0">
                <a:solidFill>
                  <a:srgbClr val="FF0000"/>
                </a:solidFill>
              </a:rPr>
              <a:t>fornitori di input</a:t>
            </a:r>
          </a:p>
          <a:p>
            <a:pPr lvl="1" eaLnBrk="1" hangingPunct="1"/>
            <a:r>
              <a:rPr lang="en-US" altLang="en-US" sz="2000" dirty="0"/>
              <a:t>Le richieste possono essere emesse da codice iniettato da fornitori di input</a:t>
            </a:r>
          </a:p>
          <a:p>
            <a:pPr eaLnBrk="1" hangingPunct="1"/>
            <a:r>
              <a:rPr lang="en-US" altLang="en-US" sz="2400" dirty="0"/>
              <a:t>Soluzione: includere i fornitori di input come committenti</a:t>
            </a:r>
          </a:p>
          <a:p>
            <a:pPr eaLnBrk="1" hangingPunct="1"/>
            <a:endParaRPr lang="en-US" altLang="en-US" sz="2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2148AA0-B010-6BA6-7CAE-9692C4DAD1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6396" y="60438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F6BE66-11D4-F80E-B59D-5E63926922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7486158-1380-609C-60EE-3BB6B7903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322" y="320040"/>
            <a:ext cx="9517717" cy="1524000"/>
          </a:xfrm>
        </p:spPr>
        <p:txBody>
          <a:bodyPr>
            <a:normAutofit/>
          </a:bodyPr>
          <a:lstStyle/>
          <a:p>
            <a:r>
              <a:rPr lang="en-US" altLang="en-US" dirty="0"/>
              <a:t>Perché i computer sono vulnerabili?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A623D34-DEDE-82BB-4DF6-DB4F0D7B3228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r>
              <a:rPr lang="en-US" altLang="en-US" dirty="0"/>
              <a:t>I programmi sono buggati</a:t>
            </a:r>
          </a:p>
          <a:p>
            <a:endParaRPr lang="en-US" altLang="en-US" dirty="0"/>
          </a:p>
          <a:p>
            <a:r>
              <a:rPr lang="en-US" altLang="en-US" dirty="0"/>
              <a:t>Gli esseri umani commettono errori</a:t>
            </a:r>
          </a:p>
          <a:p>
            <a:endParaRPr lang="en-US" altLang="en-US" dirty="0"/>
          </a:p>
          <a:p>
            <a:r>
              <a:rPr lang="en-US" altLang="en-US" dirty="0"/>
              <a:t>Il controllo degli accessi non è sufficiente</a:t>
            </a:r>
          </a:p>
          <a:p>
            <a:pPr lvl="1"/>
            <a:r>
              <a:rPr lang="en-US" altLang="en-US" dirty="0"/>
              <a:t>Il controllo discrezionale dell'accesso (DAC) utilizzato in Unix e Windows presuppone che i programmi non siano buggati.</a:t>
            </a:r>
          </a:p>
          <a:p>
            <a:endParaRPr lang="en-US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03D9C9-0D38-A1C6-90E3-EE6E14038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358" y="592152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8FB9E7-9291-0FAA-59AB-3D8C43BDC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Grazie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4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A31C427-16AA-1CE4-9EE2-11687A358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414" y="298102"/>
            <a:ext cx="6972877" cy="1518315"/>
          </a:xfrm>
        </p:spPr>
        <p:txBody>
          <a:bodyPr/>
          <a:lstStyle/>
          <a:p>
            <a:pPr eaLnBrk="1" hangingPunct="1"/>
            <a:r>
              <a:rPr lang="en-US" altLang="en-US" dirty="0"/>
              <a:t>Controllo degli accessi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377EE-8A1C-9E35-7323-A10E04DCD9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9714" y="2142190"/>
            <a:ext cx="8244892" cy="2899394"/>
          </a:xfrm>
        </p:spPr>
        <p:txBody>
          <a:bodyPr/>
          <a:lstStyle/>
          <a:p>
            <a:pPr eaLnBrk="1" hangingPunct="1"/>
            <a:r>
              <a:rPr lang="en-US" altLang="en-US" dirty="0"/>
              <a:t>Data una richiesta di accesso, restituire una decisione di controllo dell'accesso basata sulla politica</a:t>
            </a:r>
          </a:p>
          <a:p>
            <a:pPr lvl="1" eaLnBrk="1" hangingPunct="1"/>
            <a:r>
              <a:rPr lang="en-US" altLang="en-US" dirty="0"/>
              <a:t>consentire / negare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11B0B41-A9ED-F4E3-F56D-29EA90B7AC3F}"/>
              </a:ext>
            </a:extLst>
          </p:cNvPr>
          <p:cNvGrpSpPr/>
          <p:nvPr/>
        </p:nvGrpSpPr>
        <p:grpSpPr>
          <a:xfrm>
            <a:off x="3175635" y="3239201"/>
            <a:ext cx="5840730" cy="2644265"/>
            <a:chOff x="2590800" y="2819400"/>
            <a:chExt cx="7848600" cy="34872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1E98F84-E72D-118C-465D-3D78085ABEAB}"/>
                </a:ext>
              </a:extLst>
            </p:cNvPr>
            <p:cNvSpPr/>
            <p:nvPr/>
          </p:nvSpPr>
          <p:spPr>
            <a:xfrm>
              <a:off x="5181600" y="2819400"/>
              <a:ext cx="2133600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Controllo degli accessi</a:t>
              </a:r>
            </a:p>
          </p:txBody>
        </p:sp>
        <p:sp>
          <p:nvSpPr>
            <p:cNvPr id="5" name="Right Arrow 4">
              <a:extLst>
                <a:ext uri="{FF2B5EF4-FFF2-40B4-BE49-F238E27FC236}">
                  <a16:creationId xmlns:a16="http://schemas.microsoft.com/office/drawing/2014/main" id="{C647D712-81E4-24A1-BCB0-121113CA26D3}"/>
                </a:ext>
              </a:extLst>
            </p:cNvPr>
            <p:cNvSpPr/>
            <p:nvPr/>
          </p:nvSpPr>
          <p:spPr>
            <a:xfrm flipV="1">
              <a:off x="4114801" y="3309939"/>
              <a:ext cx="1020763" cy="12223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 dirty="0"/>
            </a:p>
          </p:txBody>
        </p:sp>
        <p:sp>
          <p:nvSpPr>
            <p:cNvPr id="16390" name="TextBox 5">
              <a:extLst>
                <a:ext uri="{FF2B5EF4-FFF2-40B4-BE49-F238E27FC236}">
                  <a16:creationId xmlns:a16="http://schemas.microsoft.com/office/drawing/2014/main" id="{9EADAF08-0DCB-D8D8-BE8E-6C94C2AC3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800" y="3081338"/>
              <a:ext cx="1447800" cy="405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Una richiesta</a:t>
              </a:r>
            </a:p>
          </p:txBody>
        </p:sp>
        <p:sp>
          <p:nvSpPr>
            <p:cNvPr id="7" name="Right Arrow 6">
              <a:extLst>
                <a:ext uri="{FF2B5EF4-FFF2-40B4-BE49-F238E27FC236}">
                  <a16:creationId xmlns:a16="http://schemas.microsoft.com/office/drawing/2014/main" id="{2A8919A2-6A2F-4BD1-94F2-9F77132D26A8}"/>
                </a:ext>
              </a:extLst>
            </p:cNvPr>
            <p:cNvSpPr/>
            <p:nvPr/>
          </p:nvSpPr>
          <p:spPr>
            <a:xfrm>
              <a:off x="7315200" y="3276600"/>
              <a:ext cx="1066800" cy="10953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 dirty="0"/>
            </a:p>
          </p:txBody>
        </p:sp>
        <p:sp>
          <p:nvSpPr>
            <p:cNvPr id="16392" name="TextBox 7">
              <a:extLst>
                <a:ext uri="{FF2B5EF4-FFF2-40B4-BE49-F238E27FC236}">
                  <a16:creationId xmlns:a16="http://schemas.microsoft.com/office/drawing/2014/main" id="{DDEB12B3-2A72-CA81-4407-2AC844386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58200" y="3081338"/>
              <a:ext cx="1981200" cy="405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Consenti / Rifiuta</a:t>
              </a:r>
            </a:p>
          </p:txBody>
        </p:sp>
        <p:pic>
          <p:nvPicPr>
            <p:cNvPr id="16393" name="Picture 1">
              <a:extLst>
                <a:ext uri="{FF2B5EF4-FFF2-40B4-BE49-F238E27FC236}">
                  <a16:creationId xmlns:a16="http://schemas.microsoft.com/office/drawing/2014/main" id="{8AA60E7D-DD0E-6520-0A00-54BFC0E110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0" y="4681539"/>
              <a:ext cx="1835150" cy="1176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4" name="TextBox 9">
              <a:extLst>
                <a:ext uri="{FF2B5EF4-FFF2-40B4-BE49-F238E27FC236}">
                  <a16:creationId xmlns:a16="http://schemas.microsoft.com/office/drawing/2014/main" id="{E29F2D94-16C1-722B-212F-AF8DE0EC82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1" y="5900739"/>
              <a:ext cx="1905000" cy="405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La politica</a:t>
              </a:r>
            </a:p>
          </p:txBody>
        </p:sp>
        <p:sp>
          <p:nvSpPr>
            <p:cNvPr id="12" name="Up Arrow 11">
              <a:extLst>
                <a:ext uri="{FF2B5EF4-FFF2-40B4-BE49-F238E27FC236}">
                  <a16:creationId xmlns:a16="http://schemas.microsoft.com/office/drawing/2014/main" id="{9821B156-EB73-61E5-7BA5-5C409827A91F}"/>
                </a:ext>
              </a:extLst>
            </p:cNvPr>
            <p:cNvSpPr/>
            <p:nvPr/>
          </p:nvSpPr>
          <p:spPr>
            <a:xfrm>
              <a:off x="5943600" y="4071938"/>
              <a:ext cx="685800" cy="4572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86614-EC26-BC81-AFA6-6CC9CFC20A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548" y="588346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C965E3-B8E6-48F2-4D2B-41512C6B1FB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85989079-14F7-A64F-B6B5-74B1D89647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9977" y="617331"/>
            <a:ext cx="7854629" cy="550242"/>
          </a:xfrm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Controllo dell'accesso discrezionale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67A9C0F2-A98A-1D89-B011-9D78B9834C1C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079976" y="1922939"/>
            <a:ext cx="9882991" cy="3512977"/>
          </a:xfrm>
        </p:spPr>
        <p:txBody>
          <a:bodyPr vert="horz" wrap="square" lIns="62503" tIns="25001" rIns="62503" bIns="25001" rtlCol="0">
            <a:spAutoFit/>
          </a:bodyPr>
          <a:lstStyle/>
          <a:p>
            <a:pPr marL="482600" indent="-482600">
              <a:defRPr/>
            </a:pPr>
            <a:r>
              <a:rPr lang="en-US" sz="1800" dirty="0"/>
              <a:t>Non esiste una definizione precisa.  Fondamentalmente, il DAC consente la propagazione dei diritti di accesso a discrezione del soggetto.</a:t>
            </a:r>
          </a:p>
          <a:p>
            <a:pPr marL="927100" lvl="1" indent="-330200">
              <a:defRPr/>
            </a:pPr>
            <a:r>
              <a:rPr lang="en-US" sz="1800" dirty="0"/>
              <a:t>spesso ha la nozione di proprietario di un oggetto</a:t>
            </a:r>
          </a:p>
          <a:p>
            <a:pPr marL="927100" lvl="1" indent="-330200">
              <a:defRPr/>
            </a:pPr>
            <a:r>
              <a:rPr lang="en-US" sz="1800" dirty="0"/>
              <a:t>utilizzati in UNIX, Windows, ecc.</a:t>
            </a:r>
          </a:p>
          <a:p>
            <a:pPr marL="482600" indent="-482600">
              <a:defRPr/>
            </a:pPr>
            <a:r>
              <a:rPr lang="en-US" sz="1800" dirty="0"/>
              <a:t>Secondo il TCSEC (Trusted Computer System Evaluation Criteria</a:t>
            </a:r>
            <a:r>
              <a:rPr lang="en-US" sz="1800" b="1" dirty="0"/>
              <a:t>) </a:t>
            </a:r>
          </a:p>
          <a:p>
            <a:pPr marL="882650" lvl="1" indent="-482600">
              <a:defRPr/>
            </a:pPr>
            <a:r>
              <a:rPr lang="en-US" sz="1800" i="1" dirty="0"/>
              <a:t>"Un mezzo per limitare l'accesso agli oggetti in base all'identità e alla necessità di sapere degli utenti e/o dei gruppi a cui appartengono. I controlli sono discrezionali, nel senso che un soggetto con un certo permesso di accesso è in grado di passare quel permesso (direttamente o indirettamente) a qualsiasi altro soggetto</a:t>
            </a:r>
            <a:r>
              <a:rPr lang="en-US" sz="1800" dirty="0"/>
              <a:t>"</a:t>
            </a:r>
            <a:r>
              <a:rPr lang="en-US" sz="1800" i="1" dirty="0"/>
              <a:t>. </a:t>
            </a:r>
          </a:p>
          <a:p>
            <a:pPr marL="482600" indent="-482600">
              <a:defRPr/>
            </a:pPr>
            <a:r>
              <a:rPr lang="en-US" sz="1800" dirty="0"/>
              <a:t>Spesso paragonato al Controllo accessi obbligatorio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17D850E-7289-9262-477B-0A13577365B4}"/>
              </a:ext>
            </a:extLst>
          </p:cNvPr>
          <p:cNvGrpSpPr/>
          <p:nvPr/>
        </p:nvGrpSpPr>
        <p:grpSpPr>
          <a:xfrm>
            <a:off x="7404606" y="5952292"/>
            <a:ext cx="3294001" cy="612000"/>
            <a:chOff x="5179092" y="5483822"/>
            <a:chExt cx="3294001" cy="612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B9496CA-F00F-80C5-65DE-FD292EFFD9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649EB3E-7615-1F70-5028-17C274F581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6C35A8-A2C8-3D7F-DF5B-7A06B15025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24A0CAE3-AC1D-A19D-9FD2-05F27697B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013" y="224041"/>
            <a:ext cx="9076742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Analisi del perché il DAC non è sufficiente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735EE-6157-8204-0B53-9D995C1169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406" y="2192960"/>
            <a:ext cx="9843201" cy="3293440"/>
          </a:xfrm>
        </p:spPr>
        <p:txBody>
          <a:bodyPr>
            <a:noAutofit/>
          </a:bodyPr>
          <a:lstStyle/>
          <a:p>
            <a:r>
              <a:rPr lang="en-US" altLang="en-US" dirty="0"/>
              <a:t>Il DAC causa il problema dell'agente confuso</a:t>
            </a:r>
          </a:p>
          <a:p>
            <a:pPr lvl="1"/>
            <a:r>
              <a:rPr lang="en-US" altLang="en-US" sz="1400" dirty="0"/>
              <a:t>Soluzione: utilizzare sistemi basati sulle capacità</a:t>
            </a:r>
          </a:p>
          <a:p>
            <a:endParaRPr lang="en-US" altLang="en-US" dirty="0"/>
          </a:p>
          <a:p>
            <a:r>
              <a:rPr lang="en-US" altLang="en-US" dirty="0"/>
              <a:t>Il DAC non </a:t>
            </a:r>
            <a:r>
              <a:rPr lang="en-US" altLang="en-US" dirty="0" err="1"/>
              <a:t>garantisce la </a:t>
            </a:r>
            <a:r>
              <a:rPr lang="en-US" altLang="en-US" dirty="0"/>
              <a:t>riservatezza di fronte ai cavalli di Troia.</a:t>
            </a:r>
          </a:p>
          <a:p>
            <a:pPr lvl="1"/>
            <a:r>
              <a:rPr lang="en-US" altLang="en-US" sz="1400" dirty="0"/>
              <a:t>Soluzione: utilizzare il controllo degli accessi obbligatorio (BLP)</a:t>
            </a:r>
          </a:p>
          <a:p>
            <a:endParaRPr lang="en-US" altLang="en-US" dirty="0"/>
          </a:p>
          <a:p>
            <a:r>
              <a:rPr lang="en-US" altLang="en-US" dirty="0"/>
              <a:t>L'implementazione del DAC non riesce a tenere traccia dei committenti per i quali un soggetto (processo) agisce per conto di un'altra persona.</a:t>
            </a:r>
          </a:p>
          <a:p>
            <a:pPr lvl="1"/>
            <a:r>
              <a:rPr lang="en-US" altLang="en-US" sz="1400" dirty="0"/>
              <a:t>Soluzione: correggere l'implementazione del DAC per tenere meglio traccia dei committenti.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BEF40B-3EB4-2C7D-3CC8-CDCF73D8A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96" y="593700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7D560C-88CE-C7EC-6F62-6B3C5B9B3C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itle 1">
            <a:extLst>
              <a:ext uri="{FF2B5EF4-FFF2-40B4-BE49-F238E27FC236}">
                <a16:creationId xmlns:a16="http://schemas.microsoft.com/office/drawing/2014/main" id="{D7604E8E-B4C9-538E-3158-4BE5A65D4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199" y="333115"/>
            <a:ext cx="8622731" cy="896132"/>
          </a:xfrm>
        </p:spPr>
        <p:txBody>
          <a:bodyPr>
            <a:normAutofit/>
          </a:bodyPr>
          <a:lstStyle/>
          <a:p>
            <a:r>
              <a:rPr lang="en-US" altLang="en-US" dirty="0"/>
              <a:t>Il problema dell'agente confuso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345A9-2495-BEF9-0235-3F1D9C0EA9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3890" y="5522812"/>
            <a:ext cx="4569022" cy="3232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1400" dirty="0"/>
              <a:t>L'agente confuso di </a:t>
            </a:r>
            <a:r>
              <a:rPr lang="en-US" altLang="en-US" sz="1400" i="1" dirty="0"/>
              <a:t>Norm </a:t>
            </a:r>
            <a:r>
              <a:rPr lang="en-US" altLang="en-US" sz="1400" dirty="0"/>
              <a:t>Hardy 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6262D4F-79CF-DBB4-4F2D-EBAB332EA2EC}"/>
              </a:ext>
            </a:extLst>
          </p:cNvPr>
          <p:cNvGrpSpPr/>
          <p:nvPr/>
        </p:nvGrpSpPr>
        <p:grpSpPr>
          <a:xfrm>
            <a:off x="1486102" y="1690130"/>
            <a:ext cx="5085775" cy="3477740"/>
            <a:chOff x="2057399" y="1524000"/>
            <a:chExt cx="6477001" cy="3965378"/>
          </a:xfrm>
        </p:grpSpPr>
        <p:sp>
          <p:nvSpPr>
            <p:cNvPr id="19458" name="Oval 19">
              <a:extLst>
                <a:ext uri="{FF2B5EF4-FFF2-40B4-BE49-F238E27FC236}">
                  <a16:creationId xmlns:a16="http://schemas.microsoft.com/office/drawing/2014/main" id="{1EE6B7B4-DBE0-30B4-CBDD-768C87795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9400" y="1524000"/>
              <a:ext cx="1295400" cy="6858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59" name="Oval 14">
              <a:extLst>
                <a:ext uri="{FF2B5EF4-FFF2-40B4-BE49-F238E27FC236}">
                  <a16:creationId xmlns:a16="http://schemas.microsoft.com/office/drawing/2014/main" id="{ECF247BD-644C-FCD5-61FF-A43C79700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9800" y="1981200"/>
              <a:ext cx="1447800" cy="11430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64" name="TextBox 6">
              <a:extLst>
                <a:ext uri="{FF2B5EF4-FFF2-40B4-BE49-F238E27FC236}">
                  <a16:creationId xmlns:a16="http://schemas.microsoft.com/office/drawing/2014/main" id="{E0375601-076C-2A5D-42DD-9930B07BE3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200" y="2514600"/>
              <a:ext cx="3657600" cy="52322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SYSX/FORT $OUTPUT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Programma di compilazione</a:t>
              </a:r>
            </a:p>
          </p:txBody>
        </p:sp>
        <p:sp>
          <p:nvSpPr>
            <p:cNvPr id="19465" name="TextBox 7">
              <a:extLst>
                <a:ext uri="{FF2B5EF4-FFF2-40B4-BE49-F238E27FC236}">
                  <a16:creationId xmlns:a16="http://schemas.microsoft.com/office/drawing/2014/main" id="{A0388A89-AE8B-A173-4C99-BA055CE96A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399" y="3733800"/>
              <a:ext cx="2514600" cy="1087889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SYSX (Dir)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	FORTE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	STAT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	FATTURA</a:t>
              </a:r>
            </a:p>
          </p:txBody>
        </p:sp>
        <p:sp>
          <p:nvSpPr>
            <p:cNvPr id="19466" name="Down Arrow 10">
              <a:extLst>
                <a:ext uri="{FF2B5EF4-FFF2-40B4-BE49-F238E27FC236}">
                  <a16:creationId xmlns:a16="http://schemas.microsoft.com/office/drawing/2014/main" id="{CCBFA225-3775-93E8-8B2F-43331D52E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0" y="3352800"/>
              <a:ext cx="228600" cy="18288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67" name="TextBox 11">
              <a:extLst>
                <a:ext uri="{FF2B5EF4-FFF2-40B4-BE49-F238E27FC236}">
                  <a16:creationId xmlns:a16="http://schemas.microsoft.com/office/drawing/2014/main" id="{B2D8C843-470D-3E97-7126-9FAB8776D6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3600450"/>
              <a:ext cx="1219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Scrivere sul file delle fatture</a:t>
              </a:r>
            </a:p>
          </p:txBody>
        </p:sp>
        <p:sp>
          <p:nvSpPr>
            <p:cNvPr id="19468" name="TextBox 13">
              <a:extLst>
                <a:ext uri="{FF2B5EF4-FFF2-40B4-BE49-F238E27FC236}">
                  <a16:creationId xmlns:a16="http://schemas.microsoft.com/office/drawing/2014/main" id="{19456000-F625-C97B-12A1-39446F6A9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2133601"/>
              <a:ext cx="1219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+mn-lt"/>
                </a:rPr>
                <a:t>Amministratore di sistema</a:t>
              </a:r>
            </a:p>
          </p:txBody>
        </p:sp>
        <p:sp>
          <p:nvSpPr>
            <p:cNvPr id="19469" name="Down Arrow 17">
              <a:extLst>
                <a:ext uri="{FF2B5EF4-FFF2-40B4-BE49-F238E27FC236}">
                  <a16:creationId xmlns:a16="http://schemas.microsoft.com/office/drawing/2014/main" id="{F8ED2B96-5365-03F8-63A6-BCDB4CE2A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0400" y="3352800"/>
              <a:ext cx="228600" cy="19050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70" name="TextBox 18">
              <a:extLst>
                <a:ext uri="{FF2B5EF4-FFF2-40B4-BE49-F238E27FC236}">
                  <a16:creationId xmlns:a16="http://schemas.microsoft.com/office/drawing/2014/main" id="{B23F0BAB-B2EF-D0E4-C862-950D0B4CD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5176838"/>
              <a:ext cx="17526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$Output</a:t>
              </a:r>
            </a:p>
          </p:txBody>
        </p:sp>
        <p:sp>
          <p:nvSpPr>
            <p:cNvPr id="19471" name="TextBox 20">
              <a:extLst>
                <a:ext uri="{FF2B5EF4-FFF2-40B4-BE49-F238E27FC236}">
                  <a16:creationId xmlns:a16="http://schemas.microsoft.com/office/drawing/2014/main" id="{1B039896-22C4-1062-62CE-5AD610A26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5181601"/>
              <a:ext cx="1828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SYSX/BILL</a:t>
              </a:r>
            </a:p>
          </p:txBody>
        </p:sp>
        <p:sp>
          <p:nvSpPr>
            <p:cNvPr id="19472" name="TextBox 21">
              <a:extLst>
                <a:ext uri="{FF2B5EF4-FFF2-40B4-BE49-F238E27FC236}">
                  <a16:creationId xmlns:a16="http://schemas.microsoft.com/office/drawing/2014/main" id="{03FFCD82-9439-8355-1F5E-B1C73F12C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0" y="3657600"/>
              <a:ext cx="1219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Scrivere il file di output</a:t>
              </a:r>
            </a:p>
          </p:txBody>
        </p:sp>
        <p:sp>
          <p:nvSpPr>
            <p:cNvPr id="19473" name="Curved Down Arrow 25">
              <a:extLst>
                <a:ext uri="{FF2B5EF4-FFF2-40B4-BE49-F238E27FC236}">
                  <a16:creationId xmlns:a16="http://schemas.microsoft.com/office/drawing/2014/main" id="{325C760C-0D12-E75D-16C4-260EED762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1828800"/>
              <a:ext cx="2133600" cy="685800"/>
            </a:xfrm>
            <a:prstGeom prst="curvedDownArrow">
              <a:avLst>
                <a:gd name="adj1" fmla="val 24990"/>
                <a:gd name="adj2" fmla="val 49994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74" name="TextBox 26">
              <a:extLst>
                <a:ext uri="{FF2B5EF4-FFF2-40B4-BE49-F238E27FC236}">
                  <a16:creationId xmlns:a16="http://schemas.microsoft.com/office/drawing/2014/main" id="{A3AC758F-B7EB-4797-B692-6D8E99713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0" y="1676401"/>
              <a:ext cx="838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+mn-lt"/>
                </a:rPr>
                <a:t>Utente</a:t>
              </a:r>
            </a:p>
          </p:txBody>
        </p:sp>
        <p:sp>
          <p:nvSpPr>
            <p:cNvPr id="19475" name="Curved Left Arrow 33">
              <a:extLst>
                <a:ext uri="{FF2B5EF4-FFF2-40B4-BE49-F238E27FC236}">
                  <a16:creationId xmlns:a16="http://schemas.microsoft.com/office/drawing/2014/main" id="{2A711838-DAF9-1360-F0D7-D88F750BA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4800" y="1752600"/>
              <a:ext cx="609600" cy="1371600"/>
            </a:xfrm>
            <a:prstGeom prst="curvedLeftArrow">
              <a:avLst>
                <a:gd name="adj1" fmla="val 25000"/>
                <a:gd name="adj2" fmla="val 50000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CB52CFB-1EFC-ABE4-8C89-8A12FB03A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9884" y="5802643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6807FB-F306-9763-580D-D9F9B1D5CE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C897EB7C-78F1-9225-8E4B-B6308CCF44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9414" y="298102"/>
            <a:ext cx="8885360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Analisi del problema dell'agente confuso</a:t>
            </a: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3AA9E4B3-D0F9-2846-033E-96ACAF07C491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188133" y="2306396"/>
            <a:ext cx="9283221" cy="3317655"/>
          </a:xfrm>
        </p:spPr>
        <p:txBody>
          <a:bodyPr>
            <a:noAutofit/>
          </a:bodyPr>
          <a:lstStyle/>
          <a:p>
            <a:r>
              <a:rPr lang="en-US" altLang="en-US" sz="1800" dirty="0"/>
              <a:t>Il compilatore funziona con l'autorità di due fonti</a:t>
            </a:r>
          </a:p>
          <a:p>
            <a:pPr lvl="1"/>
            <a:r>
              <a:rPr lang="en-US" altLang="en-US" sz="1800" dirty="0"/>
              <a:t>l'invocatore (cioè il programmatore)</a:t>
            </a:r>
          </a:p>
          <a:p>
            <a:pPr lvl="1"/>
            <a:r>
              <a:rPr lang="en-US" altLang="en-US" sz="1800" dirty="0"/>
              <a:t>l'amministratore di sistema (che ha installato il compilatore e controlla la fatturazione e altre informazioni)</a:t>
            </a:r>
          </a:p>
          <a:p>
            <a:r>
              <a:rPr lang="en-US" altLang="en-US" sz="1800" dirty="0"/>
              <a:t>È il vice di due padroni</a:t>
            </a:r>
          </a:p>
          <a:p>
            <a:r>
              <a:rPr lang="en-US" altLang="en-US" sz="1800" dirty="0"/>
              <a:t>Non c'è modo di sapere quale master sta servendo il sostituto quando si esegue una scrittura</a:t>
            </a:r>
          </a:p>
          <a:p>
            <a:r>
              <a:rPr lang="en-US" altLang="en-US" sz="1800" dirty="0"/>
              <a:t>Soluzione: Utilizzare la capacità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D93267-8645-87B5-1242-9A3F6B5A5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1225" y="580803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8207E7-B155-C963-0E3F-4EFE539D74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BB5080F0-D1D1-FCF9-B162-C9441D4F54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31600" y="496093"/>
            <a:ext cx="6373005" cy="550242"/>
          </a:xfrm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MODELLO DI MATRICE DI ACCESSO</a:t>
            </a:r>
          </a:p>
        </p:txBody>
      </p:sp>
      <p:pic>
        <p:nvPicPr>
          <p:cNvPr id="10" name="Picture 9" descr="A diagram of objects and objects&#10;&#10;Description automatically generated">
            <a:extLst>
              <a:ext uri="{FF2B5EF4-FFF2-40B4-BE49-F238E27FC236}">
                <a16:creationId xmlns:a16="http://schemas.microsoft.com/office/drawing/2014/main" id="{7996D2E8-B6E0-907D-826D-583B91A3A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179" y="1721353"/>
            <a:ext cx="5683846" cy="34152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5C11067-85EB-69C9-B1B7-08CE37E833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5084" y="580480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F36AF3-5F1F-DA03-01EC-26287ADE49E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1636</ap:Words>
  <ap:Application>Microsoft Office PowerPoint</ap:Application>
  <ap:PresentationFormat>Widescreen</ap:PresentationFormat>
  <ap:Paragraphs>279</ap:Paragraphs>
  <ap:Slides>30</ap:Slides>
  <ap:Notes>17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ap:HeadingPairs>
  <ap:TitlesOfParts>
    <vt:vector baseType="lpstr" size="37">
      <vt:lpstr>Arial</vt:lpstr>
      <vt:lpstr>Book Antiqua</vt:lpstr>
      <vt:lpstr>Calibri</vt:lpstr>
      <vt:lpstr>Century Gothic</vt:lpstr>
      <vt:lpstr>Courier New</vt:lpstr>
      <vt:lpstr>Times New Roman</vt:lpstr>
      <vt:lpstr>Custom</vt:lpstr>
      <vt:lpstr>DATA PROTECTION AND PRIVACY TECHNOLOGIES FOR ENERGY</vt:lpstr>
      <vt:lpstr>PowerPoint Presentation</vt:lpstr>
      <vt:lpstr>Why Computers are Vulnerable?</vt:lpstr>
      <vt:lpstr>Access Control Check</vt:lpstr>
      <vt:lpstr>Discretionary Access Control</vt:lpstr>
      <vt:lpstr>Analysis why DAC is not Good enough</vt:lpstr>
      <vt:lpstr>The Confused Deputy Problem</vt:lpstr>
      <vt:lpstr>Analysis of The Confused Deputy Problem</vt:lpstr>
      <vt:lpstr>ACCESS MATRIX MODEL</vt:lpstr>
      <vt:lpstr>IMPLEMENTATION OF AN ACCESS MATRIX</vt:lpstr>
      <vt:lpstr>ACCESS CONTROL LISTS (ACLs)</vt:lpstr>
      <vt:lpstr>CAPABILITY LISTS</vt:lpstr>
      <vt:lpstr>ACCESS CONTROL TRIPLES</vt:lpstr>
      <vt:lpstr>Different Notions of Capabilities </vt:lpstr>
      <vt:lpstr>More on Capability Based Access Control</vt:lpstr>
      <vt:lpstr>How the Capability Approach Solves the Confused Deputy Problem</vt:lpstr>
      <vt:lpstr>Capability vs. ACL</vt:lpstr>
      <vt:lpstr>Capabilities vs. ACL: Ambient Authority</vt:lpstr>
      <vt:lpstr>Capability vs. ACL: Naming</vt:lpstr>
      <vt:lpstr>Conjectures on Why Most Real-world OS Use ACL, rather than Capabilities</vt:lpstr>
      <vt:lpstr>INHERENT WEAKNESS OF DAC</vt:lpstr>
      <vt:lpstr>TROJAN HORSE EXAMPLE</vt:lpstr>
      <vt:lpstr>TROJAN HORSE EXAMPLE</vt:lpstr>
      <vt:lpstr>Buggy Software Can Become Trojan Horse</vt:lpstr>
      <vt:lpstr>DAC’s Weaknesses Caused by The Gap </vt:lpstr>
      <vt:lpstr>Unix DAC Revisited (1)</vt:lpstr>
      <vt:lpstr>UNIX DAC Revisited (2)</vt:lpstr>
      <vt:lpstr>Why DAC is vulnerable?</vt:lpstr>
      <vt:lpstr>Why DAC is Vulnerable? (cont’)</vt:lpstr>
      <vt:lpstr>Thank you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CyberSecPro Training Presentation Template</dc:title>
  <dc:subject>CyberSecPro Modules</dc:subject>
  <dc:creator/>
  <lastModifiedBy/>
  <revision>1</revision>
  <dcterms:created xsi:type="dcterms:W3CDTF">2023-07-18T15:28:54.0000000Z</dcterms:created>
  <dcterms:modified xsi:type="dcterms:W3CDTF">2024-04-29T18:18:50.0000000Z</dcterms:modified>
  <version>Ver-1</version>
  <keywords>, docId:954F1EA98CE3AC234693051A05A4EB81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