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732" r:id="rId2"/>
  </p:sldMasterIdLst>
  <p:notesMasterIdLst>
    <p:notesMasterId r:id="rId41"/>
  </p:notesMasterIdLst>
  <p:handoutMasterIdLst>
    <p:handoutMasterId r:id="rId42"/>
  </p:handoutMasterIdLst>
  <p:sldIdLst>
    <p:sldId id="376" r:id="rId3"/>
    <p:sldId id="414" r:id="rId4"/>
    <p:sldId id="463" r:id="rId5"/>
    <p:sldId id="415" r:id="rId6"/>
    <p:sldId id="416" r:id="rId7"/>
    <p:sldId id="417" r:id="rId8"/>
    <p:sldId id="418" r:id="rId9"/>
    <p:sldId id="419" r:id="rId10"/>
    <p:sldId id="420" r:id="rId11"/>
    <p:sldId id="421" r:id="rId12"/>
    <p:sldId id="434" r:id="rId13"/>
    <p:sldId id="439" r:id="rId14"/>
    <p:sldId id="440" r:id="rId15"/>
    <p:sldId id="441" r:id="rId16"/>
    <p:sldId id="468" r:id="rId17"/>
    <p:sldId id="442" r:id="rId18"/>
    <p:sldId id="467" r:id="rId19"/>
    <p:sldId id="466" r:id="rId20"/>
    <p:sldId id="443" r:id="rId21"/>
    <p:sldId id="444" r:id="rId22"/>
    <p:sldId id="445" r:id="rId23"/>
    <p:sldId id="446" r:id="rId24"/>
    <p:sldId id="447" r:id="rId25"/>
    <p:sldId id="448" r:id="rId26"/>
    <p:sldId id="450" r:id="rId27"/>
    <p:sldId id="454" r:id="rId28"/>
    <p:sldId id="452" r:id="rId29"/>
    <p:sldId id="455" r:id="rId30"/>
    <p:sldId id="456" r:id="rId31"/>
    <p:sldId id="477" r:id="rId32"/>
    <p:sldId id="469" r:id="rId33"/>
    <p:sldId id="470" r:id="rId34"/>
    <p:sldId id="472" r:id="rId35"/>
    <p:sldId id="473" r:id="rId36"/>
    <p:sldId id="474" r:id="rId37"/>
    <p:sldId id="475" r:id="rId38"/>
    <p:sldId id="476" r:id="rId39"/>
    <p:sldId id="387" r:id="rId40"/>
  </p:sldIdLst>
  <p:sldSz cx="9144000" cy="6858000" type="screen4x3"/>
  <p:notesSz cx="6794500" cy="9982200"/>
  <p:defaultTextStyle>
    <a:defPPr>
      <a:defRPr lang="en-GB"/>
    </a:defPPr>
    <a:lvl1pPr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1pPr>
    <a:lvl2pPr marL="4572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2pPr>
    <a:lvl3pPr marL="9144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3pPr>
    <a:lvl4pPr marL="13716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4pPr>
    <a:lvl5pPr marL="1828800" algn="l" rtl="0" eaLnBrk="0" fontAlgn="base" hangingPunct="0">
      <a:spcBef>
        <a:spcPct val="0"/>
      </a:spcBef>
      <a:spcAft>
        <a:spcPct val="0"/>
      </a:spcAft>
      <a:defRPr sz="2400" kern="1200">
        <a:solidFill>
          <a:schemeClr val="tx1"/>
        </a:solidFill>
        <a:latin typeface="Times New Roman" panose="02020603050405020304" pitchFamily="18" charset="0"/>
        <a:ea typeface="+mn-ea"/>
        <a:cs typeface="+mn-cs"/>
      </a:defRPr>
    </a:lvl5pPr>
    <a:lvl6pPr marL="2286000" algn="l" defTabSz="914400" rtl="0" eaLnBrk="1" latinLnBrk="0" hangingPunct="1">
      <a:defRPr sz="2400" kern="1200">
        <a:solidFill>
          <a:schemeClr val="tx1"/>
        </a:solidFill>
        <a:latin typeface="Times New Roman" panose="02020603050405020304" pitchFamily="18" charset="0"/>
        <a:ea typeface="+mn-ea"/>
        <a:cs typeface="+mn-cs"/>
      </a:defRPr>
    </a:lvl6pPr>
    <a:lvl7pPr marL="2743200" algn="l" defTabSz="914400" rtl="0" eaLnBrk="1" latinLnBrk="0" hangingPunct="1">
      <a:defRPr sz="2400" kern="1200">
        <a:solidFill>
          <a:schemeClr val="tx1"/>
        </a:solidFill>
        <a:latin typeface="Times New Roman" panose="02020603050405020304" pitchFamily="18" charset="0"/>
        <a:ea typeface="+mn-ea"/>
        <a:cs typeface="+mn-cs"/>
      </a:defRPr>
    </a:lvl7pPr>
    <a:lvl8pPr marL="3200400" algn="l" defTabSz="914400" rtl="0" eaLnBrk="1" latinLnBrk="0" hangingPunct="1">
      <a:defRPr sz="2400" kern="1200">
        <a:solidFill>
          <a:schemeClr val="tx1"/>
        </a:solidFill>
        <a:latin typeface="Times New Roman" panose="02020603050405020304" pitchFamily="18" charset="0"/>
        <a:ea typeface="+mn-ea"/>
        <a:cs typeface="+mn-cs"/>
      </a:defRPr>
    </a:lvl8pPr>
    <a:lvl9pPr marL="3657600" algn="l" defTabSz="914400" rtl="0" eaLnBrk="1" latinLnBrk="0" hangingPunct="1">
      <a:defRPr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44">
          <p15:clr>
            <a:srgbClr val="A4A3A4"/>
          </p15:clr>
        </p15:guide>
        <p15:guide id="2" pos="214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0000"/>
    <a:srgbClr val="009999"/>
    <a:srgbClr val="66CCFF"/>
    <a:srgbClr val="FFFF99"/>
    <a:srgbClr val="3399FF"/>
    <a:srgbClr val="33CCFF"/>
    <a:srgbClr val="99CCFF"/>
    <a:srgbClr val="CCE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97" d="100"/>
          <a:sy n="97" d="100"/>
        </p:scale>
        <p:origin x="2040" y="306"/>
      </p:cViewPr>
      <p:guideLst>
        <p:guide orient="horz" pos="2160"/>
        <p:guide pos="2880"/>
      </p:guideLst>
    </p:cSldViewPr>
  </p:slideViewPr>
  <p:notesTextViewPr>
    <p:cViewPr>
      <p:scale>
        <a:sx n="1" d="1"/>
        <a:sy n="1" d="1"/>
      </p:scale>
      <p:origin x="0" y="0"/>
    </p:cViewPr>
  </p:notesTextViewPr>
  <p:notesViewPr>
    <p:cSldViewPr snapToGrid="0">
      <p:cViewPr varScale="1">
        <p:scale>
          <a:sx n="66" d="100"/>
          <a:sy n="66" d="100"/>
        </p:scale>
        <p:origin x="0" y="0"/>
      </p:cViewPr>
      <p:guideLst>
        <p:guide orient="horz" pos="3144"/>
        <p:guide pos="2140"/>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9" Type="http://schemas.openxmlformats.org/officeDocument/2006/relationships/slide" Target="slides/slide37.xml"/><Relationship Id="rId21" Type="http://schemas.openxmlformats.org/officeDocument/2006/relationships/slide" Target="slides/slide19.xml"/><Relationship Id="rId34" Type="http://schemas.openxmlformats.org/officeDocument/2006/relationships/slide" Target="slides/slide32.xml"/><Relationship Id="rId42" Type="http://schemas.openxmlformats.org/officeDocument/2006/relationships/handoutMaster" Target="handoutMasters/handoutMaster1.xml"/><Relationship Id="rId7" Type="http://schemas.openxmlformats.org/officeDocument/2006/relationships/slide" Target="slides/slide5.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theme" Target="theme/theme1.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slide" Target="slides/slide29.xml"/><Relationship Id="rId44" Type="http://schemas.openxmlformats.org/officeDocument/2006/relationships/viewProps" Target="view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presProps" Target="presProps.xml"/><Relationship Id="rId8" Type="http://schemas.openxmlformats.org/officeDocument/2006/relationships/slide" Target="slides/slide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tableStyles" Target="tableStyles.xml"/><Relationship Id="rId20" Type="http://schemas.openxmlformats.org/officeDocument/2006/relationships/slide" Target="slides/slide18.xml"/><Relationship Id="rId41" Type="http://schemas.openxmlformats.org/officeDocument/2006/relationships/notesMaster" Target="notesMasters/notes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2770" name="Rectangle 2">
            <a:extLst>
              <a:ext uri="{FF2B5EF4-FFF2-40B4-BE49-F238E27FC236}">
                <a16:creationId xmlns:a16="http://schemas.microsoft.com/office/drawing/2014/main" id="{84661081-7C92-66F0-ED77-AF005E229E0E}"/>
              </a:ext>
            </a:extLst>
          </p:cNvPr>
          <p:cNvSpPr>
            <a:spLocks noGrp="1" noChangeArrowheads="1"/>
          </p:cNvSpPr>
          <p:nvPr>
            <p:ph type="hdr" sz="quarter"/>
          </p:nvPr>
        </p:nvSpPr>
        <p:spPr bwMode="auto">
          <a:xfrm>
            <a:off x="0" y="0"/>
            <a:ext cx="2944813" cy="498475"/>
          </a:xfrm>
          <a:prstGeom prst="rect">
            <a:avLst/>
          </a:prstGeom>
          <a:noFill/>
          <a:ln w="9525">
            <a:noFill/>
            <a:miter lim="800000"/>
            <a:headEnd/>
            <a:tailEnd/>
          </a:ln>
          <a:effectLst/>
        </p:spPr>
        <p:txBody>
          <a:bodyPr vert="horz" wrap="square" lIns="92922" tIns="46460" rIns="92922" bIns="46460" numCol="1" anchor="t" anchorCtr="0" compatLnSpc="1">
            <a:prstTxWarp prst="textNoShape">
              <a:avLst/>
            </a:prstTxWarp>
          </a:bodyPr>
          <a:lstStyle>
            <a:lvl1pPr defTabSz="928688" eaLnBrk="1" hangingPunct="1">
              <a:defRPr sz="1200">
                <a:latin typeface="Times New Roman" pitchFamily="16" charset="0"/>
              </a:defRPr>
            </a:lvl1pPr>
          </a:lstStyle>
          <a:p>
            <a:pPr>
              <a:defRPr/>
            </a:pPr>
            <a:endParaRPr lang="en-GB"/>
          </a:p>
        </p:txBody>
      </p:sp>
      <p:sp>
        <p:nvSpPr>
          <p:cNvPr id="32771" name="Rectangle 3">
            <a:extLst>
              <a:ext uri="{FF2B5EF4-FFF2-40B4-BE49-F238E27FC236}">
                <a16:creationId xmlns:a16="http://schemas.microsoft.com/office/drawing/2014/main" id="{DE080F99-D485-CE8D-051F-56188EC25863}"/>
              </a:ext>
            </a:extLst>
          </p:cNvPr>
          <p:cNvSpPr>
            <a:spLocks noGrp="1" noChangeArrowheads="1"/>
          </p:cNvSpPr>
          <p:nvPr>
            <p:ph type="dt" sz="quarter" idx="1"/>
          </p:nvPr>
        </p:nvSpPr>
        <p:spPr bwMode="auto">
          <a:xfrm>
            <a:off x="3849688" y="0"/>
            <a:ext cx="2944812" cy="498475"/>
          </a:xfrm>
          <a:prstGeom prst="rect">
            <a:avLst/>
          </a:prstGeom>
          <a:noFill/>
          <a:ln w="9525">
            <a:noFill/>
            <a:miter lim="800000"/>
            <a:headEnd/>
            <a:tailEnd/>
          </a:ln>
          <a:effectLst/>
        </p:spPr>
        <p:txBody>
          <a:bodyPr vert="horz" wrap="square" lIns="92922" tIns="46460" rIns="92922" bIns="46460" numCol="1" anchor="t" anchorCtr="0" compatLnSpc="1">
            <a:prstTxWarp prst="textNoShape">
              <a:avLst/>
            </a:prstTxWarp>
          </a:bodyPr>
          <a:lstStyle>
            <a:lvl1pPr algn="r" defTabSz="928688" eaLnBrk="1" hangingPunct="1">
              <a:defRPr sz="1200">
                <a:latin typeface="Times New Roman" pitchFamily="16" charset="0"/>
              </a:defRPr>
            </a:lvl1pPr>
          </a:lstStyle>
          <a:p>
            <a:pPr>
              <a:defRPr/>
            </a:pPr>
            <a:endParaRPr lang="en-GB"/>
          </a:p>
        </p:txBody>
      </p:sp>
      <p:sp>
        <p:nvSpPr>
          <p:cNvPr id="32772" name="Rectangle 4">
            <a:extLst>
              <a:ext uri="{FF2B5EF4-FFF2-40B4-BE49-F238E27FC236}">
                <a16:creationId xmlns:a16="http://schemas.microsoft.com/office/drawing/2014/main" id="{42E5937B-6CCE-DFC3-6C06-85E8161977EB}"/>
              </a:ext>
            </a:extLst>
          </p:cNvPr>
          <p:cNvSpPr>
            <a:spLocks noGrp="1" noChangeArrowheads="1"/>
          </p:cNvSpPr>
          <p:nvPr>
            <p:ph type="ftr" sz="quarter" idx="2"/>
          </p:nvPr>
        </p:nvSpPr>
        <p:spPr bwMode="auto">
          <a:xfrm>
            <a:off x="0" y="9483725"/>
            <a:ext cx="2944813" cy="498475"/>
          </a:xfrm>
          <a:prstGeom prst="rect">
            <a:avLst/>
          </a:prstGeom>
          <a:noFill/>
          <a:ln w="9525">
            <a:noFill/>
            <a:miter lim="800000"/>
            <a:headEnd/>
            <a:tailEnd/>
          </a:ln>
          <a:effectLst/>
        </p:spPr>
        <p:txBody>
          <a:bodyPr vert="horz" wrap="square" lIns="92922" tIns="46460" rIns="92922" bIns="46460" numCol="1" anchor="b" anchorCtr="0" compatLnSpc="1">
            <a:prstTxWarp prst="textNoShape">
              <a:avLst/>
            </a:prstTxWarp>
          </a:bodyPr>
          <a:lstStyle>
            <a:lvl1pPr defTabSz="928688" eaLnBrk="1" hangingPunct="1">
              <a:defRPr sz="1200">
                <a:latin typeface="Times New Roman" pitchFamily="16" charset="0"/>
              </a:defRPr>
            </a:lvl1pPr>
          </a:lstStyle>
          <a:p>
            <a:pPr>
              <a:defRPr/>
            </a:pPr>
            <a:endParaRPr lang="en-GB"/>
          </a:p>
        </p:txBody>
      </p:sp>
      <p:sp>
        <p:nvSpPr>
          <p:cNvPr id="32773" name="Rectangle 5">
            <a:extLst>
              <a:ext uri="{FF2B5EF4-FFF2-40B4-BE49-F238E27FC236}">
                <a16:creationId xmlns:a16="http://schemas.microsoft.com/office/drawing/2014/main" id="{48904A25-E424-C9CD-2F7A-DA76A6F0D808}"/>
              </a:ext>
            </a:extLst>
          </p:cNvPr>
          <p:cNvSpPr>
            <a:spLocks noGrp="1" noChangeArrowheads="1"/>
          </p:cNvSpPr>
          <p:nvPr>
            <p:ph type="sldNum" sz="quarter" idx="3"/>
          </p:nvPr>
        </p:nvSpPr>
        <p:spPr bwMode="auto">
          <a:xfrm>
            <a:off x="3849688" y="9483725"/>
            <a:ext cx="2944812" cy="498475"/>
          </a:xfrm>
          <a:prstGeom prst="rect">
            <a:avLst/>
          </a:prstGeom>
          <a:noFill/>
          <a:ln w="9525">
            <a:noFill/>
            <a:miter lim="800000"/>
            <a:headEnd/>
            <a:tailEnd/>
          </a:ln>
          <a:effectLst/>
        </p:spPr>
        <p:txBody>
          <a:bodyPr vert="horz" wrap="square" lIns="92922" tIns="46460" rIns="92922" bIns="46460" numCol="1" anchor="b" anchorCtr="0" compatLnSpc="1">
            <a:prstTxWarp prst="textNoShape">
              <a:avLst/>
            </a:prstTxWarp>
          </a:bodyPr>
          <a:lstStyle>
            <a:lvl1pPr algn="r" defTabSz="928688" eaLnBrk="1" hangingPunct="1">
              <a:defRPr sz="1200"/>
            </a:lvl1pPr>
          </a:lstStyle>
          <a:p>
            <a:pPr>
              <a:defRPr/>
            </a:pPr>
            <a:fld id="{ABA7607E-3E01-446A-AC48-016C33F8BBEE}" type="slidenum">
              <a:rPr lang="en-GB" altLang="en-US"/>
              <a:pPr>
                <a:defRPr/>
              </a:pPr>
              <a:t>‹#›</a:t>
            </a:fld>
            <a:endParaRPr lang="en-GB"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a:extLst>
              <a:ext uri="{FF2B5EF4-FFF2-40B4-BE49-F238E27FC236}">
                <a16:creationId xmlns:a16="http://schemas.microsoft.com/office/drawing/2014/main" id="{472E27F4-DEF1-59C0-747E-8AB3CE7960E0}"/>
              </a:ext>
            </a:extLst>
          </p:cNvPr>
          <p:cNvSpPr>
            <a:spLocks noGrp="1" noChangeArrowheads="1"/>
          </p:cNvSpPr>
          <p:nvPr>
            <p:ph type="hdr" sz="quarter"/>
          </p:nvPr>
        </p:nvSpPr>
        <p:spPr bwMode="auto">
          <a:xfrm>
            <a:off x="0" y="0"/>
            <a:ext cx="2944813" cy="498475"/>
          </a:xfrm>
          <a:prstGeom prst="rect">
            <a:avLst/>
          </a:prstGeom>
          <a:noFill/>
          <a:ln w="9525">
            <a:noFill/>
            <a:miter lim="800000"/>
            <a:headEnd/>
            <a:tailEnd/>
          </a:ln>
          <a:effectLst/>
        </p:spPr>
        <p:txBody>
          <a:bodyPr vert="horz" wrap="square" lIns="92922" tIns="46460" rIns="92922" bIns="46460" numCol="1" anchor="t" anchorCtr="0" compatLnSpc="1">
            <a:prstTxWarp prst="textNoShape">
              <a:avLst/>
            </a:prstTxWarp>
          </a:bodyPr>
          <a:lstStyle>
            <a:lvl1pPr defTabSz="928688" eaLnBrk="1" hangingPunct="1">
              <a:defRPr sz="1200">
                <a:latin typeface="Times New Roman" pitchFamily="16" charset="0"/>
              </a:defRPr>
            </a:lvl1pPr>
          </a:lstStyle>
          <a:p>
            <a:pPr>
              <a:defRPr/>
            </a:pPr>
            <a:endParaRPr lang="en-GB"/>
          </a:p>
        </p:txBody>
      </p:sp>
      <p:sp>
        <p:nvSpPr>
          <p:cNvPr id="5123" name="Rectangle 3">
            <a:extLst>
              <a:ext uri="{FF2B5EF4-FFF2-40B4-BE49-F238E27FC236}">
                <a16:creationId xmlns:a16="http://schemas.microsoft.com/office/drawing/2014/main" id="{6600716F-422E-D1AA-1702-8B62E10464CD}"/>
              </a:ext>
            </a:extLst>
          </p:cNvPr>
          <p:cNvSpPr>
            <a:spLocks noGrp="1" noChangeArrowheads="1"/>
          </p:cNvSpPr>
          <p:nvPr>
            <p:ph type="dt" idx="1"/>
          </p:nvPr>
        </p:nvSpPr>
        <p:spPr bwMode="auto">
          <a:xfrm>
            <a:off x="3849688" y="0"/>
            <a:ext cx="2944812" cy="498475"/>
          </a:xfrm>
          <a:prstGeom prst="rect">
            <a:avLst/>
          </a:prstGeom>
          <a:noFill/>
          <a:ln w="9525">
            <a:noFill/>
            <a:miter lim="800000"/>
            <a:headEnd/>
            <a:tailEnd/>
          </a:ln>
          <a:effectLst/>
        </p:spPr>
        <p:txBody>
          <a:bodyPr vert="horz" wrap="square" lIns="92922" tIns="46460" rIns="92922" bIns="46460" numCol="1" anchor="t" anchorCtr="0" compatLnSpc="1">
            <a:prstTxWarp prst="textNoShape">
              <a:avLst/>
            </a:prstTxWarp>
          </a:bodyPr>
          <a:lstStyle>
            <a:lvl1pPr algn="r" defTabSz="928688" eaLnBrk="1" hangingPunct="1">
              <a:defRPr sz="1200">
                <a:latin typeface="Times New Roman" pitchFamily="16" charset="0"/>
              </a:defRPr>
            </a:lvl1pPr>
          </a:lstStyle>
          <a:p>
            <a:pPr>
              <a:defRPr/>
            </a:pPr>
            <a:endParaRPr lang="en-GB"/>
          </a:p>
        </p:txBody>
      </p:sp>
      <p:sp>
        <p:nvSpPr>
          <p:cNvPr id="20484" name="Rectangle 4">
            <a:extLst>
              <a:ext uri="{FF2B5EF4-FFF2-40B4-BE49-F238E27FC236}">
                <a16:creationId xmlns:a16="http://schemas.microsoft.com/office/drawing/2014/main" id="{678EFDAC-A2E5-B0B7-E330-08EEB6D7FD75}"/>
              </a:ext>
            </a:extLst>
          </p:cNvPr>
          <p:cNvSpPr>
            <a:spLocks noGrp="1" noRot="1" noChangeAspect="1" noChangeArrowheads="1" noTextEdit="1"/>
          </p:cNvSpPr>
          <p:nvPr>
            <p:ph type="sldImg" idx="2"/>
          </p:nvPr>
        </p:nvSpPr>
        <p:spPr bwMode="auto">
          <a:xfrm>
            <a:off x="904875" y="749300"/>
            <a:ext cx="4986338" cy="3741738"/>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a:extLst>
              <a:ext uri="{FF2B5EF4-FFF2-40B4-BE49-F238E27FC236}">
                <a16:creationId xmlns:a16="http://schemas.microsoft.com/office/drawing/2014/main" id="{8E43BC44-1535-4C85-470A-F600CDC9BB02}"/>
              </a:ext>
            </a:extLst>
          </p:cNvPr>
          <p:cNvSpPr>
            <a:spLocks noGrp="1" noChangeArrowheads="1"/>
          </p:cNvSpPr>
          <p:nvPr>
            <p:ph type="body" sz="quarter" idx="3"/>
          </p:nvPr>
        </p:nvSpPr>
        <p:spPr bwMode="auto">
          <a:xfrm>
            <a:off x="906463" y="4741863"/>
            <a:ext cx="4981575" cy="4491037"/>
          </a:xfrm>
          <a:prstGeom prst="rect">
            <a:avLst/>
          </a:prstGeom>
          <a:noFill/>
          <a:ln w="9525">
            <a:noFill/>
            <a:miter lim="800000"/>
            <a:headEnd/>
            <a:tailEnd/>
          </a:ln>
          <a:effectLst/>
        </p:spPr>
        <p:txBody>
          <a:bodyPr vert="horz" wrap="square" lIns="92922" tIns="46460" rIns="92922" bIns="46460" numCol="1" anchor="t" anchorCtr="0" compatLnSpc="1">
            <a:prstTxWarp prst="textNoShape">
              <a:avLst/>
            </a:prstTxWarp>
          </a:bodyPr>
          <a:lstStyle/>
          <a:p>
            <a:pPr lvl="0"/>
            <a:r>
              <a:rPr lang="el" noProof="0"/>
              <a:t>Κάντε κλικ για να επεξεργαστείτε στυλ κειμένου υποδείγματος</a:t>
            </a:r>
          </a:p>
          <a:p>
            <a:pPr lvl="1"/>
            <a:r>
              <a:rPr lang="el" noProof="0"/>
              <a:t>Δεύτερο επίπεδο</a:t>
            </a:r>
          </a:p>
          <a:p>
            <a:pPr lvl="2"/>
            <a:r>
              <a:rPr lang="el" noProof="0"/>
              <a:t>Τρίτο επίπεδο</a:t>
            </a:r>
          </a:p>
          <a:p>
            <a:pPr lvl="3"/>
            <a:r>
              <a:rPr lang="el" noProof="0"/>
              <a:t>Τέταρτο επίπεδο</a:t>
            </a:r>
          </a:p>
          <a:p>
            <a:pPr lvl="4"/>
            <a:r>
              <a:rPr lang="el" noProof="0"/>
              <a:t>Πέμπτο επίπεδο</a:t>
            </a:r>
          </a:p>
        </p:txBody>
      </p:sp>
      <p:sp>
        <p:nvSpPr>
          <p:cNvPr id="5126" name="Rectangle 6">
            <a:extLst>
              <a:ext uri="{FF2B5EF4-FFF2-40B4-BE49-F238E27FC236}">
                <a16:creationId xmlns:a16="http://schemas.microsoft.com/office/drawing/2014/main" id="{26A7979D-3F5D-BC00-3EDA-8C597B7E90D1}"/>
              </a:ext>
            </a:extLst>
          </p:cNvPr>
          <p:cNvSpPr>
            <a:spLocks noGrp="1" noChangeArrowheads="1"/>
          </p:cNvSpPr>
          <p:nvPr>
            <p:ph type="ftr" sz="quarter" idx="4"/>
          </p:nvPr>
        </p:nvSpPr>
        <p:spPr bwMode="auto">
          <a:xfrm>
            <a:off x="0" y="9483725"/>
            <a:ext cx="2944813" cy="498475"/>
          </a:xfrm>
          <a:prstGeom prst="rect">
            <a:avLst/>
          </a:prstGeom>
          <a:noFill/>
          <a:ln w="9525">
            <a:noFill/>
            <a:miter lim="800000"/>
            <a:headEnd/>
            <a:tailEnd/>
          </a:ln>
          <a:effectLst/>
        </p:spPr>
        <p:txBody>
          <a:bodyPr vert="horz" wrap="square" lIns="92922" tIns="46460" rIns="92922" bIns="46460" numCol="1" anchor="b" anchorCtr="0" compatLnSpc="1">
            <a:prstTxWarp prst="textNoShape">
              <a:avLst/>
            </a:prstTxWarp>
          </a:bodyPr>
          <a:lstStyle>
            <a:lvl1pPr defTabSz="928688" eaLnBrk="1" hangingPunct="1">
              <a:defRPr sz="1200">
                <a:latin typeface="Times New Roman" pitchFamily="16" charset="0"/>
              </a:defRPr>
            </a:lvl1pPr>
          </a:lstStyle>
          <a:p>
            <a:pPr>
              <a:defRPr/>
            </a:pPr>
            <a:endParaRPr lang="en-GB"/>
          </a:p>
        </p:txBody>
      </p:sp>
      <p:sp>
        <p:nvSpPr>
          <p:cNvPr id="5127" name="Rectangle 7">
            <a:extLst>
              <a:ext uri="{FF2B5EF4-FFF2-40B4-BE49-F238E27FC236}">
                <a16:creationId xmlns:a16="http://schemas.microsoft.com/office/drawing/2014/main" id="{DFBCD3A6-4979-85C6-54E3-12814F21B5CB}"/>
              </a:ext>
            </a:extLst>
          </p:cNvPr>
          <p:cNvSpPr>
            <a:spLocks noGrp="1" noChangeArrowheads="1"/>
          </p:cNvSpPr>
          <p:nvPr>
            <p:ph type="sldNum" sz="quarter" idx="5"/>
          </p:nvPr>
        </p:nvSpPr>
        <p:spPr bwMode="auto">
          <a:xfrm>
            <a:off x="3849688" y="9483725"/>
            <a:ext cx="2944812" cy="498475"/>
          </a:xfrm>
          <a:prstGeom prst="rect">
            <a:avLst/>
          </a:prstGeom>
          <a:noFill/>
          <a:ln w="9525">
            <a:noFill/>
            <a:miter lim="800000"/>
            <a:headEnd/>
            <a:tailEnd/>
          </a:ln>
          <a:effectLst/>
        </p:spPr>
        <p:txBody>
          <a:bodyPr vert="horz" wrap="square" lIns="92922" tIns="46460" rIns="92922" bIns="46460" numCol="1" anchor="b" anchorCtr="0" compatLnSpc="1">
            <a:prstTxWarp prst="textNoShape">
              <a:avLst/>
            </a:prstTxWarp>
          </a:bodyPr>
          <a:lstStyle>
            <a:lvl1pPr algn="r" defTabSz="928688" eaLnBrk="1" hangingPunct="1">
              <a:defRPr sz="1200"/>
            </a:lvl1pPr>
          </a:lstStyle>
          <a:p>
            <a:pPr>
              <a:defRPr/>
            </a:pPr>
            <a:fld id="{CAF5C336-C476-479C-9909-8713BAF73D5C}"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6"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6"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6"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6"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6"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Slide Image Placeholder 1">
            <a:extLst>
              <a:ext uri="{FF2B5EF4-FFF2-40B4-BE49-F238E27FC236}">
                <a16:creationId xmlns:a16="http://schemas.microsoft.com/office/drawing/2014/main" id="{07468394-0ADF-A6A0-FCBA-92CD9AD92E93}"/>
              </a:ext>
            </a:extLst>
          </p:cNvPr>
          <p:cNvSpPr>
            <a:spLocks noGrp="1" noRot="1" noChangeAspect="1" noChangeArrowheads="1" noTextEdit="1"/>
          </p:cNvSpPr>
          <p:nvPr>
            <p:ph type="sldImg"/>
          </p:nvPr>
        </p:nvSpPr>
        <p:spPr>
          <a:ln/>
        </p:spPr>
      </p:sp>
      <p:sp>
        <p:nvSpPr>
          <p:cNvPr id="23555" name="Notes Placeholder 2">
            <a:extLst>
              <a:ext uri="{FF2B5EF4-FFF2-40B4-BE49-F238E27FC236}">
                <a16:creationId xmlns:a16="http://schemas.microsoft.com/office/drawing/2014/main" id="{6FDA33DD-D3C9-C541-D5D5-27A0BE9899F7}"/>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altLang="en-US">
              <a:latin typeface="Times New Roman" panose="02020603050405020304" pitchFamily="18" charset="0"/>
            </a:endParaRPr>
          </a:p>
        </p:txBody>
      </p:sp>
      <p:sp>
        <p:nvSpPr>
          <p:cNvPr id="23556" name="Slide Number Placeholder 3">
            <a:extLst>
              <a:ext uri="{FF2B5EF4-FFF2-40B4-BE49-F238E27FC236}">
                <a16:creationId xmlns:a16="http://schemas.microsoft.com/office/drawing/2014/main" id="{8948CFA2-FCDF-505B-C2C5-15F6165EA4ED}"/>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Times New Roman" panose="02020603050405020304" pitchFamily="18" charset="0"/>
              </a:defRPr>
            </a:lvl1pPr>
            <a:lvl2pPr marL="742950" indent="-285750">
              <a:defRPr sz="2400">
                <a:solidFill>
                  <a:schemeClr val="tx1"/>
                </a:solidFill>
                <a:latin typeface="Times New Roman" panose="02020603050405020304" pitchFamily="18" charset="0"/>
              </a:defRPr>
            </a:lvl2pPr>
            <a:lvl3pPr marL="1143000" indent="-228600">
              <a:defRPr sz="2400">
                <a:solidFill>
                  <a:schemeClr val="tx1"/>
                </a:solidFill>
                <a:latin typeface="Times New Roman" panose="02020603050405020304" pitchFamily="18" charset="0"/>
              </a:defRPr>
            </a:lvl3pPr>
            <a:lvl4pPr marL="1600200" indent="-228600">
              <a:defRPr sz="2400">
                <a:solidFill>
                  <a:schemeClr val="tx1"/>
                </a:solidFill>
                <a:latin typeface="Times New Roman" panose="02020603050405020304" pitchFamily="18" charset="0"/>
              </a:defRPr>
            </a:lvl4pPr>
            <a:lvl5pPr marL="2057400" indent="-228600">
              <a:defRPr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sz="2400">
                <a:solidFill>
                  <a:schemeClr val="tx1"/>
                </a:solidFill>
                <a:latin typeface="Times New Roman" panose="02020603050405020304" pitchFamily="18" charset="0"/>
              </a:defRPr>
            </a:lvl9pPr>
          </a:lstStyle>
          <a:p>
            <a:pPr defTabSz="914400"/>
            <a:fld id="{0211D7C9-A287-4659-8C18-FBA77068F8A7}" type="slidenum">
              <a:rPr lang="en-US" altLang="en-US" sz="1200" smtClean="0">
                <a:solidFill>
                  <a:srgbClr val="000000"/>
                </a:solidFill>
                <a:latin typeface="Calibri" panose="020F0502020204030204" pitchFamily="34" charset="0"/>
              </a:rPr>
              <a:pPr defTabSz="914400"/>
              <a:t>1</a:t>
            </a:fld>
            <a:endParaRPr lang="en-US" altLang="en-US" sz="1200">
              <a:solidFill>
                <a:srgbClr val="000000"/>
              </a:solidFill>
              <a:latin typeface="Calibri" panose="020F050202020403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a:extLst>
              <a:ext uri="{FF2B5EF4-FFF2-40B4-BE49-F238E27FC236}">
                <a16:creationId xmlns:a16="http://schemas.microsoft.com/office/drawing/2014/main" id="{344D3FB4-BB5B-EEBD-01D1-11D68D2CF6C8}"/>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28688">
              <a:spcBef>
                <a:spcPct val="30000"/>
              </a:spcBef>
              <a:defRPr sz="1200">
                <a:solidFill>
                  <a:schemeClr val="tx1"/>
                </a:solidFill>
                <a:latin typeface="Times New Roman" panose="02020603050405020304" pitchFamily="18" charset="0"/>
              </a:defRPr>
            </a:lvl1pPr>
            <a:lvl2pPr marL="742950" indent="-285750" defTabSz="928688">
              <a:spcBef>
                <a:spcPct val="30000"/>
              </a:spcBef>
              <a:defRPr sz="1200">
                <a:solidFill>
                  <a:schemeClr val="tx1"/>
                </a:solidFill>
                <a:latin typeface="Times New Roman" panose="02020603050405020304" pitchFamily="18" charset="0"/>
              </a:defRPr>
            </a:lvl2pPr>
            <a:lvl3pPr marL="1143000" indent="-228600" defTabSz="928688">
              <a:spcBef>
                <a:spcPct val="30000"/>
              </a:spcBef>
              <a:defRPr sz="1200">
                <a:solidFill>
                  <a:schemeClr val="tx1"/>
                </a:solidFill>
                <a:latin typeface="Times New Roman" panose="02020603050405020304" pitchFamily="18" charset="0"/>
              </a:defRPr>
            </a:lvl3pPr>
            <a:lvl4pPr marL="1600200" indent="-228600" defTabSz="928688">
              <a:spcBef>
                <a:spcPct val="30000"/>
              </a:spcBef>
              <a:defRPr sz="1200">
                <a:solidFill>
                  <a:schemeClr val="tx1"/>
                </a:solidFill>
                <a:latin typeface="Times New Roman" panose="02020603050405020304" pitchFamily="18" charset="0"/>
              </a:defRPr>
            </a:lvl4pPr>
            <a:lvl5pPr marL="2057400" indent="-228600" defTabSz="928688">
              <a:spcBef>
                <a:spcPct val="30000"/>
              </a:spcBef>
              <a:defRPr sz="1200">
                <a:solidFill>
                  <a:schemeClr val="tx1"/>
                </a:solidFill>
                <a:latin typeface="Times New Roman" panose="02020603050405020304" pitchFamily="18" charset="0"/>
              </a:defRPr>
            </a:lvl5pPr>
            <a:lvl6pPr marL="2514600" indent="-228600" defTabSz="928688" eaLnBrk="0" fontAlgn="base" hangingPunct="0">
              <a:spcBef>
                <a:spcPct val="30000"/>
              </a:spcBef>
              <a:spcAft>
                <a:spcPct val="0"/>
              </a:spcAft>
              <a:defRPr sz="1200">
                <a:solidFill>
                  <a:schemeClr val="tx1"/>
                </a:solidFill>
                <a:latin typeface="Times New Roman" panose="02020603050405020304" pitchFamily="18" charset="0"/>
              </a:defRPr>
            </a:lvl6pPr>
            <a:lvl7pPr marL="2971800" indent="-228600" defTabSz="928688" eaLnBrk="0" fontAlgn="base" hangingPunct="0">
              <a:spcBef>
                <a:spcPct val="30000"/>
              </a:spcBef>
              <a:spcAft>
                <a:spcPct val="0"/>
              </a:spcAft>
              <a:defRPr sz="1200">
                <a:solidFill>
                  <a:schemeClr val="tx1"/>
                </a:solidFill>
                <a:latin typeface="Times New Roman" panose="02020603050405020304" pitchFamily="18" charset="0"/>
              </a:defRPr>
            </a:lvl7pPr>
            <a:lvl8pPr marL="3429000" indent="-228600" defTabSz="928688" eaLnBrk="0" fontAlgn="base" hangingPunct="0">
              <a:spcBef>
                <a:spcPct val="30000"/>
              </a:spcBef>
              <a:spcAft>
                <a:spcPct val="0"/>
              </a:spcAft>
              <a:defRPr sz="1200">
                <a:solidFill>
                  <a:schemeClr val="tx1"/>
                </a:solidFill>
                <a:latin typeface="Times New Roman" panose="02020603050405020304" pitchFamily="18" charset="0"/>
              </a:defRPr>
            </a:lvl8pPr>
            <a:lvl9pPr marL="3886200" indent="-228600" defTabSz="928688" eaLnBrk="0" fontAlgn="base" hangingPunct="0">
              <a:spcBef>
                <a:spcPct val="30000"/>
              </a:spcBef>
              <a:spcAft>
                <a:spcPct val="0"/>
              </a:spcAft>
              <a:defRPr sz="1200">
                <a:solidFill>
                  <a:schemeClr val="tx1"/>
                </a:solidFill>
                <a:latin typeface="Times New Roman" panose="02020603050405020304" pitchFamily="18" charset="0"/>
              </a:defRPr>
            </a:lvl9pPr>
          </a:lstStyle>
          <a:p>
            <a:pPr>
              <a:spcBef>
                <a:spcPct val="0"/>
              </a:spcBef>
            </a:pPr>
            <a:fld id="{4F2AFCD6-F416-42EE-A5F3-5AC3C02C2C53}" type="slidenum">
              <a:rPr lang="en-GB" altLang="en-US" smtClean="0"/>
              <a:pPr>
                <a:spcBef>
                  <a:spcPct val="0"/>
                </a:spcBef>
              </a:pPr>
              <a:t>22</a:t>
            </a:fld>
            <a:endParaRPr lang="en-GB" altLang="en-US"/>
          </a:p>
        </p:txBody>
      </p:sp>
      <p:sp>
        <p:nvSpPr>
          <p:cNvPr id="46083" name="Rectangle 2">
            <a:extLst>
              <a:ext uri="{FF2B5EF4-FFF2-40B4-BE49-F238E27FC236}">
                <a16:creationId xmlns:a16="http://schemas.microsoft.com/office/drawing/2014/main" id="{23691D3D-5476-4906-484F-382B2F17B76E}"/>
              </a:ext>
            </a:extLst>
          </p:cNvPr>
          <p:cNvSpPr>
            <a:spLocks noGrp="1" noRot="1" noChangeAspect="1" noChangeArrowheads="1" noTextEdit="1"/>
          </p:cNvSpPr>
          <p:nvPr>
            <p:ph type="sldImg"/>
          </p:nvPr>
        </p:nvSpPr>
        <p:spPr>
          <a:ln/>
        </p:spPr>
      </p:sp>
      <p:sp>
        <p:nvSpPr>
          <p:cNvPr id="46084" name="Rectangle 3">
            <a:extLst>
              <a:ext uri="{FF2B5EF4-FFF2-40B4-BE49-F238E27FC236}">
                <a16:creationId xmlns:a16="http://schemas.microsoft.com/office/drawing/2014/main" id="{0BAEB12C-5875-48F2-F9D6-7E89E6C8D205}"/>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el" altLang="en-US">
                <a:latin typeface="Times New Roman" panose="02020603050405020304" pitchFamily="18" charset="0"/>
              </a:rPr>
              <a:t>Ας δούμε λοιπόν την ενεργοποίηση ρόλων</a:t>
            </a:r>
          </a:p>
          <a:p>
            <a:endParaRPr lang="en-US" altLang="en-US">
              <a:latin typeface="Times New Roman" panose="02020603050405020304" pitchFamily="18" charset="0"/>
            </a:endParaRPr>
          </a:p>
          <a:p>
            <a:r>
              <a:rPr lang="el" altLang="en-US">
                <a:latin typeface="Times New Roman" panose="02020603050405020304" pitchFamily="18" charset="0"/>
              </a:rPr>
              <a:t>Πρέπει να παρουσιάσετε τα διαπιστευτήρια και να ικανοποιήσετε τους περιορισμούς</a:t>
            </a:r>
          </a:p>
          <a:p>
            <a:endParaRPr lang="en-US" altLang="en-US">
              <a:latin typeface="Times New Roman" panose="02020603050405020304" pitchFamily="18" charset="0"/>
            </a:endParaRPr>
          </a:p>
          <a:p>
            <a:r>
              <a:rPr lang="el" altLang="en-US">
                <a:latin typeface="Times New Roman" panose="02020603050405020304" pitchFamily="18" charset="0"/>
              </a:rPr>
              <a:t>Ραντεβού = επίμονα, μακροχρόνια διαπιστευτήρια - ΜΟΝΑΔΙΚΟ ΧΑΡΑΚΤΗΡΙΣΤΙΚΟ OASIS</a:t>
            </a:r>
            <a:endParaRPr lang="en-GB" altLang="en-US">
              <a:latin typeface="Times New Roman" panose="02020603050405020304" pitchFamily="18"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l"/>
              <a:t>Κάντε κλικ για να επεξεργαστείτε το στυλ κύριου τίτλου</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l"/>
              <a:t>Κάντε κλικ για να επεξεργαστείτε το στυλ υποτίτλων υποδείγματος</a:t>
            </a:r>
            <a:endParaRPr lang="en-GB"/>
          </a:p>
        </p:txBody>
      </p:sp>
      <p:sp>
        <p:nvSpPr>
          <p:cNvPr id="4" name="Rectangle 4">
            <a:extLst>
              <a:ext uri="{FF2B5EF4-FFF2-40B4-BE49-F238E27FC236}">
                <a16:creationId xmlns:a16="http://schemas.microsoft.com/office/drawing/2014/main" id="{25A6E45D-CAA2-F49A-B126-9CEC020B6A72}"/>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6156D68E-3407-7C2C-8982-3647F9E2C370}"/>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6" name="Rectangle 6">
            <a:extLst>
              <a:ext uri="{FF2B5EF4-FFF2-40B4-BE49-F238E27FC236}">
                <a16:creationId xmlns:a16="http://schemas.microsoft.com/office/drawing/2014/main" id="{50E78197-40E0-6C6D-D2EC-7337489B007F}"/>
              </a:ext>
            </a:extLst>
          </p:cNvPr>
          <p:cNvSpPr>
            <a:spLocks noGrp="1" noChangeArrowheads="1"/>
          </p:cNvSpPr>
          <p:nvPr>
            <p:ph type="sldNum" sz="quarter" idx="12"/>
          </p:nvPr>
        </p:nvSpPr>
        <p:spPr>
          <a:ln/>
        </p:spPr>
        <p:txBody>
          <a:bodyPr/>
          <a:lstStyle>
            <a:lvl1pPr>
              <a:defRPr/>
            </a:lvl1pPr>
          </a:lstStyle>
          <a:p>
            <a:pPr>
              <a:defRPr/>
            </a:pPr>
            <a:fld id="{A522542B-6291-4695-BC60-6F23FDE7FD27}" type="slidenum">
              <a:rPr lang="en-GB" altLang="en-US"/>
              <a:pPr>
                <a:defRPr/>
              </a:pPr>
              <a:t>‹#›</a:t>
            </a:fld>
            <a:endParaRPr lang="en-GB" altLang="en-US"/>
          </a:p>
        </p:txBody>
      </p:sp>
    </p:spTree>
    <p:extLst>
      <p:ext uri="{BB962C8B-B14F-4D97-AF65-F5344CB8AC3E}">
        <p14:creationId xmlns:p14="http://schemas.microsoft.com/office/powerpoint/2010/main" val="29149843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endParaRPr lang="en-GB"/>
          </a:p>
        </p:txBody>
      </p:sp>
      <p:sp>
        <p:nvSpPr>
          <p:cNvPr id="3" name="Vertical Text Placeholder 2"/>
          <p:cNvSpPr>
            <a:spLocks noGrp="1"/>
          </p:cNvSpPr>
          <p:nvPr>
            <p:ph type="body" orient="vert" idx="1"/>
          </p:nvPr>
        </p:nvSpPr>
        <p:spPr/>
        <p:txBody>
          <a:bodyPr vert="eaVert"/>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endParaRPr lang="en-GB"/>
          </a:p>
        </p:txBody>
      </p:sp>
      <p:sp>
        <p:nvSpPr>
          <p:cNvPr id="4" name="Rectangle 4">
            <a:extLst>
              <a:ext uri="{FF2B5EF4-FFF2-40B4-BE49-F238E27FC236}">
                <a16:creationId xmlns:a16="http://schemas.microsoft.com/office/drawing/2014/main" id="{020F815F-7EE4-F0F8-4AB1-0D404B7CF80F}"/>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3AC9CC36-28AB-A9FF-B8E8-3BCD3F2BB8EB}"/>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6" name="Rectangle 6">
            <a:extLst>
              <a:ext uri="{FF2B5EF4-FFF2-40B4-BE49-F238E27FC236}">
                <a16:creationId xmlns:a16="http://schemas.microsoft.com/office/drawing/2014/main" id="{626EE4A9-CF7F-4836-3CE5-B34595884EAF}"/>
              </a:ext>
            </a:extLst>
          </p:cNvPr>
          <p:cNvSpPr>
            <a:spLocks noGrp="1" noChangeArrowheads="1"/>
          </p:cNvSpPr>
          <p:nvPr>
            <p:ph type="sldNum" sz="quarter" idx="12"/>
          </p:nvPr>
        </p:nvSpPr>
        <p:spPr>
          <a:ln/>
        </p:spPr>
        <p:txBody>
          <a:bodyPr/>
          <a:lstStyle>
            <a:lvl1pPr>
              <a:defRPr/>
            </a:lvl1pPr>
          </a:lstStyle>
          <a:p>
            <a:pPr>
              <a:defRPr/>
            </a:pPr>
            <a:fld id="{47064F34-4C14-41CE-8B4F-EE7B5D5B0B6C}" type="slidenum">
              <a:rPr lang="en-GB" altLang="en-US"/>
              <a:pPr>
                <a:defRPr/>
              </a:pPr>
              <a:t>‹#›</a:t>
            </a:fld>
            <a:endParaRPr lang="en-GB" altLang="en-US"/>
          </a:p>
        </p:txBody>
      </p:sp>
    </p:spTree>
    <p:extLst>
      <p:ext uri="{BB962C8B-B14F-4D97-AF65-F5344CB8AC3E}">
        <p14:creationId xmlns:p14="http://schemas.microsoft.com/office/powerpoint/2010/main" val="24481097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15100" y="609600"/>
            <a:ext cx="1943100" cy="5486400"/>
          </a:xfrm>
        </p:spPr>
        <p:txBody>
          <a:bodyPr vert="eaVert"/>
          <a:lstStyle/>
          <a:p>
            <a:r>
              <a:rPr lang="el"/>
              <a:t>Κάντε κλικ για να επεξεργαστείτε το στυλ κύριου τίτλου</a:t>
            </a:r>
            <a:endParaRPr lang="en-GB"/>
          </a:p>
        </p:txBody>
      </p:sp>
      <p:sp>
        <p:nvSpPr>
          <p:cNvPr id="3" name="Vertical Text Placeholder 2"/>
          <p:cNvSpPr>
            <a:spLocks noGrp="1"/>
          </p:cNvSpPr>
          <p:nvPr>
            <p:ph type="body" orient="vert" idx="1"/>
          </p:nvPr>
        </p:nvSpPr>
        <p:spPr>
          <a:xfrm>
            <a:off x="685800" y="609600"/>
            <a:ext cx="5676900" cy="5486400"/>
          </a:xfrm>
        </p:spPr>
        <p:txBody>
          <a:bodyPr vert="eaVert"/>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endParaRPr lang="en-GB"/>
          </a:p>
        </p:txBody>
      </p:sp>
      <p:sp>
        <p:nvSpPr>
          <p:cNvPr id="4" name="Rectangle 4">
            <a:extLst>
              <a:ext uri="{FF2B5EF4-FFF2-40B4-BE49-F238E27FC236}">
                <a16:creationId xmlns:a16="http://schemas.microsoft.com/office/drawing/2014/main" id="{C48B723A-72BA-08FC-563B-7EBD635B7883}"/>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453E1118-A80C-6928-1DF7-255AC44196F0}"/>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6" name="Rectangle 6">
            <a:extLst>
              <a:ext uri="{FF2B5EF4-FFF2-40B4-BE49-F238E27FC236}">
                <a16:creationId xmlns:a16="http://schemas.microsoft.com/office/drawing/2014/main" id="{962AF788-406A-AAF7-10B3-8B770497253B}"/>
              </a:ext>
            </a:extLst>
          </p:cNvPr>
          <p:cNvSpPr>
            <a:spLocks noGrp="1" noChangeArrowheads="1"/>
          </p:cNvSpPr>
          <p:nvPr>
            <p:ph type="sldNum" sz="quarter" idx="12"/>
          </p:nvPr>
        </p:nvSpPr>
        <p:spPr>
          <a:ln/>
        </p:spPr>
        <p:txBody>
          <a:bodyPr/>
          <a:lstStyle>
            <a:lvl1pPr>
              <a:defRPr/>
            </a:lvl1pPr>
          </a:lstStyle>
          <a:p>
            <a:pPr>
              <a:defRPr/>
            </a:pPr>
            <a:fld id="{3FB51B0C-D911-4720-BAE2-3E0FE95B6C58}" type="slidenum">
              <a:rPr lang="en-GB" altLang="en-US"/>
              <a:pPr>
                <a:defRPr/>
              </a:pPr>
              <a:t>‹#›</a:t>
            </a:fld>
            <a:endParaRPr lang="en-GB" altLang="en-US"/>
          </a:p>
        </p:txBody>
      </p:sp>
    </p:spTree>
    <p:extLst>
      <p:ext uri="{BB962C8B-B14F-4D97-AF65-F5344CB8AC3E}">
        <p14:creationId xmlns:p14="http://schemas.microsoft.com/office/powerpoint/2010/main" val="12857320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4" name="Graphic 3">
            <a:extLst>
              <a:ext uri="{FF2B5EF4-FFF2-40B4-BE49-F238E27FC236}">
                <a16:creationId xmlns:a16="http://schemas.microsoft.com/office/drawing/2014/main" id="{691608D1-C8F9-486B-491F-A8A151D50135}"/>
              </a:ext>
              <a:ext uri="{C183D7F6-B498-43B3-948B-1728B52AA6E4}">
                <adec:decorative xmlns:adec="http://schemas.microsoft.com/office/drawing/2017/decorative" val="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3773488" y="-30163"/>
            <a:ext cx="4549775" cy="68802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4" descr="&quot;&quot;">
            <a:extLst>
              <a:ext uri="{FF2B5EF4-FFF2-40B4-BE49-F238E27FC236}">
                <a16:creationId xmlns:a16="http://schemas.microsoft.com/office/drawing/2014/main" id="{01392EEF-E913-7E77-A339-F15A78F373C7}"/>
              </a:ext>
            </a:extLst>
          </p:cNvPr>
          <p:cNvCxnSpPr>
            <a:cxnSpLocks/>
          </p:cNvCxnSpPr>
          <p:nvPr userDrawn="1"/>
        </p:nvCxnSpPr>
        <p:spPr>
          <a:xfrm flipH="1">
            <a:off x="3419475" y="-11113"/>
            <a:ext cx="1447800" cy="6877051"/>
          </a:xfrm>
          <a:prstGeom prst="line">
            <a:avLst/>
          </a:prstGeom>
          <a:ln w="25400">
            <a:solidFill>
              <a:schemeClr val="tx2"/>
            </a:solidFill>
          </a:ln>
        </p:spPr>
        <p:style>
          <a:lnRef idx="1">
            <a:schemeClr val="accent1"/>
          </a:lnRef>
          <a:fillRef idx="0">
            <a:schemeClr val="accent1"/>
          </a:fillRef>
          <a:effectRef idx="0">
            <a:schemeClr val="accent1"/>
          </a:effectRef>
          <a:fontRef idx="minor">
            <a:schemeClr val="tx1"/>
          </a:fontRef>
        </p:style>
      </p:cxnSp>
      <p:sp>
        <p:nvSpPr>
          <p:cNvPr id="2" name="Title 1"/>
          <p:cNvSpPr>
            <a:spLocks noGrp="1"/>
          </p:cNvSpPr>
          <p:nvPr>
            <p:ph type="ctrTitle"/>
          </p:nvPr>
        </p:nvSpPr>
        <p:spPr>
          <a:xfrm>
            <a:off x="5339917" y="723440"/>
            <a:ext cx="3242570" cy="2579052"/>
          </a:xfrm>
        </p:spPr>
        <p:txBody>
          <a:bodyPr/>
          <a:lstStyle>
            <a:lvl1pPr algn="l">
              <a:lnSpc>
                <a:spcPct val="90000"/>
              </a:lnSpc>
              <a:defRPr sz="4500" spc="-38" baseline="0">
                <a:solidFill>
                  <a:schemeClr val="tx1"/>
                </a:solidFill>
              </a:defRPr>
            </a:lvl1pPr>
          </a:lstStyle>
          <a:p>
            <a:r>
              <a:rPr lang="el"/>
              <a:t>Κάντε κλικ για να επεξεργαστείτε το στυλ κύριου τίτλου</a:t>
            </a:r>
          </a:p>
        </p:txBody>
      </p:sp>
      <p:sp>
        <p:nvSpPr>
          <p:cNvPr id="3" name="Subtitle 2"/>
          <p:cNvSpPr>
            <a:spLocks noGrp="1"/>
          </p:cNvSpPr>
          <p:nvPr>
            <p:ph type="subTitle" idx="1"/>
          </p:nvPr>
        </p:nvSpPr>
        <p:spPr>
          <a:xfrm>
            <a:off x="5346114" y="5248835"/>
            <a:ext cx="3242570" cy="1008925"/>
          </a:xfrm>
        </p:spPr>
        <p:txBody>
          <a:bodyPr lIns="91440" rIns="91440"/>
          <a:lstStyle>
            <a:lvl1pPr marL="0" indent="0" algn="l">
              <a:spcBef>
                <a:spcPts val="0"/>
              </a:spcBef>
              <a:spcAft>
                <a:spcPts val="0"/>
              </a:spcAft>
              <a:buNone/>
              <a:defRPr sz="1200" cap="all" spc="75" baseline="0">
                <a:solidFill>
                  <a:schemeClr val="tx1"/>
                </a:solidFill>
                <a:latin typeface="+mn-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l"/>
              <a:t>Κάντε κλικ για να επεξεργαστείτε το στυλ υποτίτλων υποδείγματος</a:t>
            </a:r>
          </a:p>
        </p:txBody>
      </p:sp>
      <p:sp>
        <p:nvSpPr>
          <p:cNvPr id="14" name="Picture Placeholder 13"/>
          <p:cNvSpPr>
            <a:spLocks noGrp="1"/>
          </p:cNvSpPr>
          <p:nvPr>
            <p:ph type="pic" sz="quarter" idx="11"/>
          </p:nvPr>
        </p:nvSpPr>
        <p:spPr>
          <a:xfrm>
            <a:off x="0" y="-2235"/>
            <a:ext cx="4380548" cy="686227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5840730" h="6887937">
                <a:moveTo>
                  <a:pt x="0" y="0"/>
                </a:moveTo>
                <a:lnTo>
                  <a:pt x="5840730" y="0"/>
                </a:lnTo>
                <a:lnTo>
                  <a:pt x="5090160" y="2775915"/>
                </a:lnTo>
                <a:cubicBezTo>
                  <a:pt x="5057140" y="2883865"/>
                  <a:pt x="5020310" y="2976575"/>
                  <a:pt x="4853940" y="2962605"/>
                </a:cubicBezTo>
                <a:cubicBezTo>
                  <a:pt x="4668520" y="2845765"/>
                  <a:pt x="4761230" y="2747975"/>
                  <a:pt x="4754880" y="2692095"/>
                </a:cubicBezTo>
                <a:cubicBezTo>
                  <a:pt x="4845050" y="2355545"/>
                  <a:pt x="4904740" y="2121865"/>
                  <a:pt x="4979670" y="1846275"/>
                </a:cubicBezTo>
                <a:cubicBezTo>
                  <a:pt x="5021580" y="1687525"/>
                  <a:pt x="4996180" y="1615135"/>
                  <a:pt x="4872990" y="1571955"/>
                </a:cubicBezTo>
                <a:cubicBezTo>
                  <a:pt x="4738370" y="1563065"/>
                  <a:pt x="4699000" y="1597355"/>
                  <a:pt x="4655820" y="1770075"/>
                </a:cubicBezTo>
                <a:cubicBezTo>
                  <a:pt x="4671060" y="1858975"/>
                  <a:pt x="3878580" y="4599635"/>
                  <a:pt x="3893820" y="4688535"/>
                </a:cubicBezTo>
                <a:cubicBezTo>
                  <a:pt x="3858895" y="4824425"/>
                  <a:pt x="3925570" y="4880305"/>
                  <a:pt x="3992880" y="4905705"/>
                </a:cubicBezTo>
                <a:cubicBezTo>
                  <a:pt x="4102100" y="4904435"/>
                  <a:pt x="4158615" y="4917135"/>
                  <a:pt x="4213860" y="4757115"/>
                </a:cubicBezTo>
                <a:lnTo>
                  <a:pt x="4457700" y="3842715"/>
                </a:lnTo>
                <a:cubicBezTo>
                  <a:pt x="4481830" y="3756355"/>
                  <a:pt x="4555490" y="3692855"/>
                  <a:pt x="4686300" y="3713175"/>
                </a:cubicBezTo>
                <a:cubicBezTo>
                  <a:pt x="4829810" y="3791915"/>
                  <a:pt x="4782820" y="3882085"/>
                  <a:pt x="4785360" y="3926535"/>
                </a:cubicBezTo>
                <a:lnTo>
                  <a:pt x="4028621" y="6887937"/>
                </a:lnTo>
                <a:lnTo>
                  <a:pt x="0" y="6877051"/>
                </a:lnTo>
                <a:lnTo>
                  <a:pt x="0" y="0"/>
                </a:lnTo>
                <a:close/>
              </a:path>
            </a:pathLst>
          </a:custGeom>
          <a:solidFill>
            <a:schemeClr val="bg2"/>
          </a:solidFill>
        </p:spPr>
        <p:txBody>
          <a:bodyPr rtlCol="0" anchor="ctr">
            <a:normAutofit/>
          </a:bodyPr>
          <a:lstStyle>
            <a:lvl1pPr algn="ctr">
              <a:defRPr baseline="-25000"/>
            </a:lvl1pPr>
          </a:lstStyle>
          <a:p>
            <a:pPr lvl="0"/>
            <a:endParaRPr lang="en-US" noProof="0"/>
          </a:p>
        </p:txBody>
      </p:sp>
      <p:sp>
        <p:nvSpPr>
          <p:cNvPr id="8" name="Text Placeholder 7"/>
          <p:cNvSpPr>
            <a:spLocks noGrp="1"/>
          </p:cNvSpPr>
          <p:nvPr>
            <p:ph type="body" sz="quarter" idx="10"/>
          </p:nvPr>
        </p:nvSpPr>
        <p:spPr>
          <a:xfrm>
            <a:off x="5339455" y="3373515"/>
            <a:ext cx="3242570" cy="1008926"/>
          </a:xfrm>
        </p:spPr>
        <p:txBody>
          <a:bodyPr lIns="91440" rIns="91440">
            <a:noAutofit/>
          </a:bodyPr>
          <a:lstStyle>
            <a:lvl1pPr marL="0" indent="0">
              <a:buNone/>
              <a:defRPr sz="4500" b="1">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Tree>
    <p:extLst>
      <p:ext uri="{BB962C8B-B14F-4D97-AF65-F5344CB8AC3E}">
        <p14:creationId xmlns:p14="http://schemas.microsoft.com/office/powerpoint/2010/main" val="84011351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Agenda">
    <p:spTree>
      <p:nvGrpSpPr>
        <p:cNvPr id="1" name=""/>
        <p:cNvGrpSpPr/>
        <p:nvPr/>
      </p:nvGrpSpPr>
      <p:grpSpPr>
        <a:xfrm>
          <a:off x="0" y="0"/>
          <a:ext cx="0" cy="0"/>
          <a:chOff x="0" y="0"/>
          <a:chExt cx="0" cy="0"/>
        </a:xfrm>
      </p:grpSpPr>
      <p:sp>
        <p:nvSpPr>
          <p:cNvPr id="3" name="Title 1"/>
          <p:cNvSpPr>
            <a:spLocks noGrp="1"/>
          </p:cNvSpPr>
          <p:nvPr>
            <p:ph type="ctrTitle"/>
          </p:nvPr>
        </p:nvSpPr>
        <p:spPr>
          <a:xfrm>
            <a:off x="597242" y="320041"/>
            <a:ext cx="5049178" cy="1017147"/>
          </a:xfrm>
        </p:spPr>
        <p:txBody>
          <a:bodyPr>
            <a:noAutofit/>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4" name="Text Placeholder 7"/>
          <p:cNvSpPr>
            <a:spLocks noGrp="1"/>
          </p:cNvSpPr>
          <p:nvPr>
            <p:ph type="body" sz="quarter" idx="10"/>
          </p:nvPr>
        </p:nvSpPr>
        <p:spPr>
          <a:xfrm>
            <a:off x="618182" y="174947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5" name="Text Placeholder 12"/>
          <p:cNvSpPr>
            <a:spLocks noGrp="1"/>
          </p:cNvSpPr>
          <p:nvPr>
            <p:ph type="body" sz="quarter" idx="16"/>
          </p:nvPr>
        </p:nvSpPr>
        <p:spPr>
          <a:xfrm>
            <a:off x="1232535" y="174947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8" name="Text Placeholder 7"/>
          <p:cNvSpPr>
            <a:spLocks noGrp="1"/>
          </p:cNvSpPr>
          <p:nvPr>
            <p:ph type="body" sz="quarter" idx="13"/>
          </p:nvPr>
        </p:nvSpPr>
        <p:spPr>
          <a:xfrm>
            <a:off x="618182" y="300690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9" name="Text Placeholder 12"/>
          <p:cNvSpPr>
            <a:spLocks noGrp="1"/>
          </p:cNvSpPr>
          <p:nvPr>
            <p:ph type="body" sz="quarter" idx="18"/>
          </p:nvPr>
        </p:nvSpPr>
        <p:spPr>
          <a:xfrm>
            <a:off x="1232535" y="3009613"/>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5" name="Text Placeholder 7"/>
          <p:cNvSpPr>
            <a:spLocks noGrp="1"/>
          </p:cNvSpPr>
          <p:nvPr>
            <p:ph type="body" sz="quarter" idx="14"/>
          </p:nvPr>
        </p:nvSpPr>
        <p:spPr>
          <a:xfrm>
            <a:off x="618182" y="3635783"/>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6" name="Text Placeholder 12"/>
          <p:cNvSpPr>
            <a:spLocks noGrp="1"/>
          </p:cNvSpPr>
          <p:nvPr>
            <p:ph type="body" sz="quarter" idx="19"/>
          </p:nvPr>
        </p:nvSpPr>
        <p:spPr>
          <a:xfrm>
            <a:off x="1232535" y="363816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7" name="Text Placeholder 7"/>
          <p:cNvSpPr>
            <a:spLocks noGrp="1"/>
          </p:cNvSpPr>
          <p:nvPr>
            <p:ph type="body" sz="quarter" idx="15"/>
          </p:nvPr>
        </p:nvSpPr>
        <p:spPr>
          <a:xfrm>
            <a:off x="618182" y="4264656"/>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8" name="Text Placeholder 12"/>
          <p:cNvSpPr>
            <a:spLocks noGrp="1"/>
          </p:cNvSpPr>
          <p:nvPr>
            <p:ph type="body" sz="quarter" idx="20"/>
          </p:nvPr>
        </p:nvSpPr>
        <p:spPr>
          <a:xfrm>
            <a:off x="1232535" y="4269747"/>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9" name="Text Placeholder 7"/>
          <p:cNvSpPr>
            <a:spLocks noGrp="1"/>
          </p:cNvSpPr>
          <p:nvPr>
            <p:ph type="body" sz="quarter" idx="12"/>
          </p:nvPr>
        </p:nvSpPr>
        <p:spPr>
          <a:xfrm>
            <a:off x="618182" y="2378035"/>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30" name="Text Placeholder 12"/>
          <p:cNvSpPr>
            <a:spLocks noGrp="1"/>
          </p:cNvSpPr>
          <p:nvPr>
            <p:ph type="body" sz="quarter" idx="17"/>
          </p:nvPr>
        </p:nvSpPr>
        <p:spPr>
          <a:xfrm>
            <a:off x="1232535" y="2378035"/>
            <a:ext cx="4413884" cy="533400"/>
          </a:xfrm>
        </p:spPr>
        <p:txBody>
          <a:bodyPr bIns="0" anchor="b"/>
          <a:lstStyle>
            <a:lvl1pPr marL="0" indent="0">
              <a:buNone/>
              <a:defRPr sz="1500">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 name="Slide Number Placeholder 9">
            <a:extLst>
              <a:ext uri="{FF2B5EF4-FFF2-40B4-BE49-F238E27FC236}">
                <a16:creationId xmlns:a16="http://schemas.microsoft.com/office/drawing/2014/main" id="{37026F46-816A-86CB-EAC8-0C6CCE24EE24}"/>
              </a:ext>
            </a:extLst>
          </p:cNvPr>
          <p:cNvSpPr>
            <a:spLocks noGrp="1"/>
          </p:cNvSpPr>
          <p:nvPr>
            <p:ph type="sldNum" sz="quarter" idx="21"/>
          </p:nvPr>
        </p:nvSpPr>
        <p:spPr>
          <a:xfrm>
            <a:off x="8077200" y="6291263"/>
            <a:ext cx="461963" cy="365125"/>
          </a:xfrm>
        </p:spPr>
        <p:txBody>
          <a:bodyPr/>
          <a:lstStyle>
            <a:lvl1pPr algn="r">
              <a:defRPr sz="825" b="0" i="0">
                <a:solidFill>
                  <a:schemeClr val="tx1"/>
                </a:solidFill>
                <a:latin typeface="+mn-lt"/>
              </a:defRPr>
            </a:lvl1pPr>
          </a:lstStyle>
          <a:p>
            <a:pPr>
              <a:defRPr/>
            </a:pPr>
            <a:fld id="{D21FA3DD-FC49-49E6-8FBB-EA7293D251D7}" type="slidenum">
              <a:rPr lang="en-US"/>
              <a:pPr>
                <a:defRPr/>
              </a:pPr>
              <a:t>‹#›</a:t>
            </a:fld>
            <a:endParaRPr lang="en-US"/>
          </a:p>
        </p:txBody>
      </p:sp>
    </p:spTree>
    <p:extLst>
      <p:ext uri="{BB962C8B-B14F-4D97-AF65-F5344CB8AC3E}">
        <p14:creationId xmlns:p14="http://schemas.microsoft.com/office/powerpoint/2010/main" val="56221278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3_Title Slide">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599561" y="298103"/>
            <a:ext cx="3590158" cy="1518315"/>
          </a:xfrm>
        </p:spPr>
        <p:txBody>
          <a:bodyPr/>
          <a:lstStyle>
            <a:lvl1pPr algn="l">
              <a:lnSpc>
                <a:spcPct val="90000"/>
              </a:lnSpc>
              <a:defRPr sz="2700" spc="75" baseline="0">
                <a:solidFill>
                  <a:schemeClr val="bg1"/>
                </a:solidFill>
              </a:defRPr>
            </a:lvl1pPr>
          </a:lstStyle>
          <a:p>
            <a:r>
              <a:rPr lang="el"/>
              <a:t>Κάντε κλικ για να επεξεργαστείτε το στυλ κύριου τίτλου</a:t>
            </a:r>
          </a:p>
        </p:txBody>
      </p:sp>
      <p:sp>
        <p:nvSpPr>
          <p:cNvPr id="3" name="Subtitle 2"/>
          <p:cNvSpPr>
            <a:spLocks noGrp="1"/>
          </p:cNvSpPr>
          <p:nvPr>
            <p:ph type="subTitle" idx="1"/>
          </p:nvPr>
        </p:nvSpPr>
        <p:spPr>
          <a:xfrm>
            <a:off x="599561" y="2025078"/>
            <a:ext cx="3590158" cy="763899"/>
          </a:xfrm>
        </p:spPr>
        <p:txBody>
          <a:bodyPr lIns="91440" tIns="91440" rIns="91440" bIns="0"/>
          <a:lstStyle>
            <a:lvl1pPr marL="0" indent="0" algn="l">
              <a:spcBef>
                <a:spcPts val="0"/>
              </a:spcBef>
              <a:spcAft>
                <a:spcPts val="0"/>
              </a:spcAft>
              <a:buNone/>
              <a:defRPr sz="1800" cap="none" spc="0" baseline="0">
                <a:solidFill>
                  <a:schemeClr val="accent1"/>
                </a:solidFill>
                <a:latin typeface="+mn-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l"/>
              <a:t>Κάντε κλικ για να επεξεργαστείτε το στυλ υποτίτλων υποδείγματος</a:t>
            </a:r>
          </a:p>
        </p:txBody>
      </p:sp>
      <p:sp>
        <p:nvSpPr>
          <p:cNvPr id="7" name="Text Placeholder 6"/>
          <p:cNvSpPr>
            <a:spLocks noGrp="1"/>
          </p:cNvSpPr>
          <p:nvPr>
            <p:ph type="body" sz="quarter" idx="12"/>
          </p:nvPr>
        </p:nvSpPr>
        <p:spPr>
          <a:xfrm>
            <a:off x="599561" y="2997636"/>
            <a:ext cx="6022912" cy="2569866"/>
          </a:xfrm>
        </p:spPr>
        <p:txBody>
          <a:bodyPr lIns="91440" tIns="0"/>
          <a:lstStyle>
            <a:lvl1pPr marL="205740" indent="-205740">
              <a:spcAft>
                <a:spcPts val="450"/>
              </a:spcAft>
              <a:buFont typeface="Courier New" panose="02070309020205020404" pitchFamily="49" charset="0"/>
              <a:buChar char="o"/>
              <a:defRPr sz="1050">
                <a:solidFill>
                  <a:schemeClr val="bg1"/>
                </a:solidFill>
              </a:defRPr>
            </a:lvl1pPr>
            <a:lvl2pPr marL="288036" indent="-205740">
              <a:buFont typeface="Courier New" panose="02070309020205020404" pitchFamily="49" charset="0"/>
              <a:buChar char="o"/>
              <a:defRPr sz="900">
                <a:solidFill>
                  <a:schemeClr val="bg1"/>
                </a:solidFill>
              </a:defRPr>
            </a:lvl2pPr>
            <a:lvl3pPr marL="425196" indent="-205740">
              <a:buFont typeface="Courier New" panose="02070309020205020404" pitchFamily="49" charset="0"/>
              <a:buChar char="o"/>
              <a:defRPr sz="788">
                <a:solidFill>
                  <a:schemeClr val="bg1"/>
                </a:solidFill>
              </a:defRPr>
            </a:lvl3pPr>
            <a:lvl4pPr marL="205740" indent="-205740">
              <a:buFont typeface="Courier New" panose="02070309020205020404" pitchFamily="49" charset="0"/>
              <a:buChar char="o"/>
              <a:defRPr sz="788">
                <a:solidFill>
                  <a:schemeClr val="bg1"/>
                </a:solidFill>
              </a:defRPr>
            </a:lvl4pPr>
            <a:lvl5pPr marL="205740" indent="-205740">
              <a:buFont typeface="Courier New" panose="02070309020205020404" pitchFamily="49" charset="0"/>
              <a:buChar char="o"/>
              <a:defRPr sz="788">
                <a:solidFill>
                  <a:schemeClr val="bg1"/>
                </a:solidFill>
              </a:defRPr>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p:txBody>
      </p:sp>
      <p:sp>
        <p:nvSpPr>
          <p:cNvPr id="4" name="Slide Number Placeholder 4">
            <a:extLst>
              <a:ext uri="{FF2B5EF4-FFF2-40B4-BE49-F238E27FC236}">
                <a16:creationId xmlns:a16="http://schemas.microsoft.com/office/drawing/2014/main" id="{BF43E9C6-F22E-FFA7-0370-8388A28EB2BF}"/>
              </a:ext>
            </a:extLst>
          </p:cNvPr>
          <p:cNvSpPr>
            <a:spLocks noGrp="1"/>
          </p:cNvSpPr>
          <p:nvPr>
            <p:ph type="sldNum" sz="quarter" idx="13"/>
          </p:nvPr>
        </p:nvSpPr>
        <p:spPr/>
        <p:txBody>
          <a:bodyPr/>
          <a:lstStyle>
            <a:lvl1pPr>
              <a:defRPr>
                <a:solidFill>
                  <a:schemeClr val="bg1"/>
                </a:solidFill>
              </a:defRPr>
            </a:lvl1pPr>
          </a:lstStyle>
          <a:p>
            <a:pPr>
              <a:defRPr/>
            </a:pPr>
            <a:fld id="{617BD2D4-D7BE-48D4-9DAF-7E4F9AD0EDB7}" type="slidenum">
              <a:rPr lang="en-US"/>
              <a:pPr>
                <a:defRPr/>
              </a:pPr>
              <a:t>‹#›</a:t>
            </a:fld>
            <a:endParaRPr lang="en-US"/>
          </a:p>
        </p:txBody>
      </p:sp>
    </p:spTree>
    <p:extLst>
      <p:ext uri="{BB962C8B-B14F-4D97-AF65-F5344CB8AC3E}">
        <p14:creationId xmlns:p14="http://schemas.microsoft.com/office/powerpoint/2010/main" val="344953201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2" name="Title 1"/>
          <p:cNvSpPr>
            <a:spLocks noGrp="1"/>
          </p:cNvSpPr>
          <p:nvPr>
            <p:ph type="ctrTitle"/>
          </p:nvPr>
        </p:nvSpPr>
        <p:spPr>
          <a:xfrm>
            <a:off x="597242" y="320040"/>
            <a:ext cx="5049178" cy="1524000"/>
          </a:xfrm>
        </p:spPr>
        <p:txBody>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4" name="Content Placeholder 3"/>
          <p:cNvSpPr>
            <a:spLocks noGrp="1"/>
          </p:cNvSpPr>
          <p:nvPr>
            <p:ph sz="quarter" idx="17"/>
          </p:nvPr>
        </p:nvSpPr>
        <p:spPr>
          <a:xfrm>
            <a:off x="597241" y="2252076"/>
            <a:ext cx="4348163" cy="3051762"/>
          </a:xfrm>
        </p:spPr>
        <p:txBody>
          <a:bodyPr/>
          <a:lstStyle>
            <a:lvl1pPr marL="205740" indent="-205740">
              <a:buFont typeface="Courier New" panose="02070309020205020404" pitchFamily="49" charset="0"/>
              <a:buChar char="o"/>
              <a:defRPr sz="1050"/>
            </a:lvl1pPr>
            <a:lvl2pPr>
              <a:defRPr sz="1050"/>
            </a:lvl2pPr>
            <a:lvl3pPr>
              <a:defRPr sz="1050"/>
            </a:lvl3pPr>
            <a:lvl4pPr>
              <a:defRPr sz="1050"/>
            </a:lvl4pPr>
            <a:lvl5pPr>
              <a:defRPr sz="105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3" name="Slide Number Placeholder 9">
            <a:extLst>
              <a:ext uri="{FF2B5EF4-FFF2-40B4-BE49-F238E27FC236}">
                <a16:creationId xmlns:a16="http://schemas.microsoft.com/office/drawing/2014/main" id="{402EDEFC-28CD-5085-8829-8C1F40927B41}"/>
              </a:ext>
            </a:extLst>
          </p:cNvPr>
          <p:cNvSpPr>
            <a:spLocks noGrp="1"/>
          </p:cNvSpPr>
          <p:nvPr>
            <p:ph type="sldNum" sz="quarter" idx="18"/>
          </p:nvPr>
        </p:nvSpPr>
        <p:spPr>
          <a:xfrm>
            <a:off x="8077200" y="6291263"/>
            <a:ext cx="461963" cy="365125"/>
          </a:xfrm>
        </p:spPr>
        <p:txBody>
          <a:bodyPr/>
          <a:lstStyle>
            <a:lvl1pPr algn="r">
              <a:defRPr sz="900" b="0" i="0">
                <a:solidFill>
                  <a:schemeClr val="tx1"/>
                </a:solidFill>
                <a:latin typeface="+mn-lt"/>
              </a:defRPr>
            </a:lvl1pPr>
          </a:lstStyle>
          <a:p>
            <a:pPr>
              <a:defRPr/>
            </a:pPr>
            <a:fld id="{01A6B381-62DE-4B01-AA93-877BA98A5FFC}" type="slidenum">
              <a:rPr lang="en-US"/>
              <a:pPr>
                <a:defRPr/>
              </a:pPr>
              <a:t>‹#›</a:t>
            </a:fld>
            <a:endParaRPr lang="en-US"/>
          </a:p>
        </p:txBody>
      </p:sp>
    </p:spTree>
    <p:extLst>
      <p:ext uri="{BB962C8B-B14F-4D97-AF65-F5344CB8AC3E}">
        <p14:creationId xmlns:p14="http://schemas.microsoft.com/office/powerpoint/2010/main" val="36133635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and Content (Single line)">
    <p:spTree>
      <p:nvGrpSpPr>
        <p:cNvPr id="1" name=""/>
        <p:cNvGrpSpPr/>
        <p:nvPr/>
      </p:nvGrpSpPr>
      <p:grpSpPr>
        <a:xfrm>
          <a:off x="0" y="0"/>
          <a:ext cx="0" cy="0"/>
          <a:chOff x="0" y="0"/>
          <a:chExt cx="0" cy="0"/>
        </a:xfrm>
      </p:grpSpPr>
      <p:sp>
        <p:nvSpPr>
          <p:cNvPr id="2" name="Title 1"/>
          <p:cNvSpPr>
            <a:spLocks noGrp="1"/>
          </p:cNvSpPr>
          <p:nvPr>
            <p:ph type="ctrTitle"/>
          </p:nvPr>
        </p:nvSpPr>
        <p:spPr>
          <a:xfrm>
            <a:off x="597242" y="408820"/>
            <a:ext cx="6701630" cy="949467"/>
          </a:xfrm>
        </p:spPr>
        <p:txBody>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4" name="Content Placeholder 3"/>
          <p:cNvSpPr>
            <a:spLocks noGrp="1"/>
          </p:cNvSpPr>
          <p:nvPr>
            <p:ph sz="quarter" idx="17"/>
          </p:nvPr>
        </p:nvSpPr>
        <p:spPr>
          <a:xfrm>
            <a:off x="597241" y="1986061"/>
            <a:ext cx="4348163" cy="4015244"/>
          </a:xfrm>
        </p:spPr>
        <p:txBody>
          <a:bodyPr/>
          <a:lstStyle>
            <a:lvl1pPr>
              <a:defRPr sz="1050"/>
            </a:lvl1pPr>
            <a:lvl2pPr>
              <a:defRPr sz="1050"/>
            </a:lvl2pPr>
            <a:lvl3pPr>
              <a:defRPr sz="1050"/>
            </a:lvl3pPr>
            <a:lvl4pPr>
              <a:defRPr sz="1050"/>
            </a:lvl4pPr>
            <a:lvl5pPr>
              <a:defRPr sz="1050"/>
            </a:lvl5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3" name="Slide Number Placeholder 9">
            <a:extLst>
              <a:ext uri="{FF2B5EF4-FFF2-40B4-BE49-F238E27FC236}">
                <a16:creationId xmlns:a16="http://schemas.microsoft.com/office/drawing/2014/main" id="{60BB77E2-FF7E-B9D9-B905-351F5B03FEF6}"/>
              </a:ext>
            </a:extLst>
          </p:cNvPr>
          <p:cNvSpPr>
            <a:spLocks noGrp="1"/>
          </p:cNvSpPr>
          <p:nvPr>
            <p:ph type="sldNum" sz="quarter" idx="18"/>
          </p:nvPr>
        </p:nvSpPr>
        <p:spPr>
          <a:xfrm>
            <a:off x="8077200" y="6291263"/>
            <a:ext cx="461963" cy="365125"/>
          </a:xfrm>
        </p:spPr>
        <p:txBody>
          <a:bodyPr/>
          <a:lstStyle>
            <a:lvl1pPr algn="r">
              <a:defRPr sz="900" b="0" i="0">
                <a:solidFill>
                  <a:schemeClr val="tx1"/>
                </a:solidFill>
                <a:latin typeface="+mn-lt"/>
              </a:defRPr>
            </a:lvl1pPr>
          </a:lstStyle>
          <a:p>
            <a:pPr>
              <a:defRPr/>
            </a:pPr>
            <a:fld id="{757A3DC0-3374-427D-AB36-474FD8F2E2CC}" type="slidenum">
              <a:rPr lang="en-US"/>
              <a:pPr>
                <a:defRPr/>
              </a:pPr>
              <a:t>‹#›</a:t>
            </a:fld>
            <a:endParaRPr lang="en-US"/>
          </a:p>
        </p:txBody>
      </p:sp>
    </p:spTree>
    <p:extLst>
      <p:ext uri="{BB962C8B-B14F-4D97-AF65-F5344CB8AC3E}">
        <p14:creationId xmlns:p14="http://schemas.microsoft.com/office/powerpoint/2010/main" val="220850291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Title and Content 2">
    <p:spTree>
      <p:nvGrpSpPr>
        <p:cNvPr id="1" name=""/>
        <p:cNvGrpSpPr/>
        <p:nvPr/>
      </p:nvGrpSpPr>
      <p:grpSpPr>
        <a:xfrm>
          <a:off x="0" y="0"/>
          <a:ext cx="0" cy="0"/>
          <a:chOff x="0" y="0"/>
          <a:chExt cx="0" cy="0"/>
        </a:xfrm>
      </p:grpSpPr>
      <p:sp>
        <p:nvSpPr>
          <p:cNvPr id="2" name="Title 1"/>
          <p:cNvSpPr>
            <a:spLocks noGrp="1"/>
          </p:cNvSpPr>
          <p:nvPr>
            <p:ph type="ctrTitle"/>
          </p:nvPr>
        </p:nvSpPr>
        <p:spPr>
          <a:xfrm>
            <a:off x="597242" y="320040"/>
            <a:ext cx="5049178" cy="1524000"/>
          </a:xfrm>
        </p:spPr>
        <p:txBody>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13" name="Text Placeholder 12"/>
          <p:cNvSpPr>
            <a:spLocks noGrp="1"/>
          </p:cNvSpPr>
          <p:nvPr>
            <p:ph type="body" sz="quarter" idx="16"/>
          </p:nvPr>
        </p:nvSpPr>
        <p:spPr>
          <a:xfrm>
            <a:off x="597241" y="2252394"/>
            <a:ext cx="4348139" cy="2532966"/>
          </a:xfrm>
        </p:spPr>
        <p:txBody>
          <a:bodyPr lIns="91440" bIns="0"/>
          <a:lstStyle>
            <a:lvl1pPr marL="0" indent="0">
              <a:spcBef>
                <a:spcPts val="450"/>
              </a:spcBef>
              <a:spcAft>
                <a:spcPts val="1350"/>
              </a:spcAft>
              <a:buNone/>
              <a:defRPr sz="1050"/>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3" name="Slide Number Placeholder 9">
            <a:extLst>
              <a:ext uri="{FF2B5EF4-FFF2-40B4-BE49-F238E27FC236}">
                <a16:creationId xmlns:a16="http://schemas.microsoft.com/office/drawing/2014/main" id="{AC0F01BB-799F-DFC4-05E7-AB9336D07722}"/>
              </a:ext>
            </a:extLst>
          </p:cNvPr>
          <p:cNvSpPr>
            <a:spLocks noGrp="1"/>
          </p:cNvSpPr>
          <p:nvPr>
            <p:ph type="sldNum" sz="quarter" idx="17"/>
          </p:nvPr>
        </p:nvSpPr>
        <p:spPr>
          <a:xfrm>
            <a:off x="8077200" y="6291263"/>
            <a:ext cx="461963" cy="365125"/>
          </a:xfrm>
        </p:spPr>
        <p:txBody>
          <a:bodyPr/>
          <a:lstStyle>
            <a:lvl1pPr algn="r">
              <a:defRPr sz="900" b="0" i="0">
                <a:solidFill>
                  <a:schemeClr val="tx1"/>
                </a:solidFill>
                <a:latin typeface="+mn-lt"/>
              </a:defRPr>
            </a:lvl1pPr>
          </a:lstStyle>
          <a:p>
            <a:pPr>
              <a:defRPr/>
            </a:pPr>
            <a:fld id="{A7E812C4-3E45-4ECC-93B4-F3851F04DBB3}" type="slidenum">
              <a:rPr lang="en-US"/>
              <a:pPr>
                <a:defRPr/>
              </a:pPr>
              <a:t>‹#›</a:t>
            </a:fld>
            <a:endParaRPr lang="en-US"/>
          </a:p>
        </p:txBody>
      </p:sp>
    </p:spTree>
    <p:extLst>
      <p:ext uri="{BB962C8B-B14F-4D97-AF65-F5344CB8AC3E}">
        <p14:creationId xmlns:p14="http://schemas.microsoft.com/office/powerpoint/2010/main" val="422866651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grpSp>
        <p:nvGrpSpPr>
          <p:cNvPr id="3" name="Group 3">
            <a:extLst>
              <a:ext uri="{FF2B5EF4-FFF2-40B4-BE49-F238E27FC236}">
                <a16:creationId xmlns:a16="http://schemas.microsoft.com/office/drawing/2014/main" id="{A7EC2DF6-8CAB-18F2-1E19-18DDF6B19344}"/>
              </a:ext>
              <a:ext uri="{C183D7F6-B498-43B3-948B-1728B52AA6E4}">
                <adec:decorative xmlns:adec="http://schemas.microsoft.com/office/drawing/2017/decorative" val="1"/>
              </a:ext>
            </a:extLst>
          </p:cNvPr>
          <p:cNvGrpSpPr>
            <a:grpSpLocks/>
          </p:cNvGrpSpPr>
          <p:nvPr userDrawn="1"/>
        </p:nvGrpSpPr>
        <p:grpSpPr bwMode="auto">
          <a:xfrm>
            <a:off x="6175375" y="0"/>
            <a:ext cx="2054225" cy="6850063"/>
            <a:chOff x="8233290" y="0"/>
            <a:chExt cx="2740011" cy="6850028"/>
          </a:xfrm>
        </p:grpSpPr>
        <p:pic>
          <p:nvPicPr>
            <p:cNvPr id="4" name="Graphic 4">
              <a:extLst>
                <a:ext uri="{FF2B5EF4-FFF2-40B4-BE49-F238E27FC236}">
                  <a16:creationId xmlns:a16="http://schemas.microsoft.com/office/drawing/2014/main" id="{5DC4153B-134B-CA50-8D92-FAD48252314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33290" y="0"/>
              <a:ext cx="2740011" cy="6850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phic 5">
              <a:extLst>
                <a:ext uri="{FF2B5EF4-FFF2-40B4-BE49-F238E27FC236}">
                  <a16:creationId xmlns:a16="http://schemas.microsoft.com/office/drawing/2014/main" id="{487BE975-0CBC-0A60-EF1E-81DC8061FCB5}"/>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001934" y="4371953"/>
              <a:ext cx="878751" cy="1704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6" name="Rectangle: Rounded Corners 5" descr="&quot;&quot;">
            <a:extLst>
              <a:ext uri="{FF2B5EF4-FFF2-40B4-BE49-F238E27FC236}">
                <a16:creationId xmlns:a16="http://schemas.microsoft.com/office/drawing/2014/main" id="{003E34E8-061F-138E-5717-897EBEE6FDEF}"/>
              </a:ext>
            </a:extLst>
          </p:cNvPr>
          <p:cNvSpPr/>
          <p:nvPr userDrawn="1"/>
        </p:nvSpPr>
        <p:spPr>
          <a:xfrm>
            <a:off x="5995988" y="1893888"/>
            <a:ext cx="2136775" cy="3390900"/>
          </a:xfrm>
          <a:prstGeom prst="round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sz="1800"/>
          </a:p>
        </p:txBody>
      </p:sp>
      <p:sp>
        <p:nvSpPr>
          <p:cNvPr id="2" name="Title 1"/>
          <p:cNvSpPr>
            <a:spLocks noGrp="1"/>
          </p:cNvSpPr>
          <p:nvPr>
            <p:ph type="ctrTitle"/>
          </p:nvPr>
        </p:nvSpPr>
        <p:spPr>
          <a:xfrm>
            <a:off x="335526" y="270880"/>
            <a:ext cx="8472948" cy="1524000"/>
          </a:xfrm>
        </p:spPr>
        <p:txBody>
          <a:bodyPr anchor="ctr"/>
          <a:lstStyle>
            <a:lvl1pPr algn="ctr">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13" name="Text Placeholder 12"/>
          <p:cNvSpPr>
            <a:spLocks noGrp="1"/>
          </p:cNvSpPr>
          <p:nvPr>
            <p:ph type="body" sz="quarter" idx="16"/>
          </p:nvPr>
        </p:nvSpPr>
        <p:spPr>
          <a:xfrm>
            <a:off x="988765" y="1894377"/>
            <a:ext cx="2135981" cy="3390899"/>
          </a:xfrm>
          <a:prstGeom prst="roundRect">
            <a:avLst/>
          </a:prstGeom>
          <a:solidFill>
            <a:schemeClr val="accent1">
              <a:alpha val="10000"/>
            </a:schemeClr>
          </a:solidFill>
          <a:ln w="31750">
            <a:solidFill>
              <a:schemeClr val="accent1"/>
            </a:solidFill>
          </a:ln>
        </p:spPr>
        <p:txBody>
          <a:bodyPr tIns="274320" bIns="0"/>
          <a:lstStyle>
            <a:lvl1pPr marL="0" indent="0" algn="ctr">
              <a:spcBef>
                <a:spcPts val="450"/>
              </a:spcBef>
              <a:spcAft>
                <a:spcPts val="1350"/>
              </a:spcAft>
              <a:buNone/>
              <a:defRPr sz="1800">
                <a:solidFill>
                  <a:schemeClr val="tx2"/>
                </a:solidFill>
                <a:latin typeface="+mj-lt"/>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7" name="Picture Placeholder 16"/>
          <p:cNvSpPr>
            <a:spLocks noGrp="1"/>
          </p:cNvSpPr>
          <p:nvPr>
            <p:ph type="pic" sz="quarter" idx="23"/>
          </p:nvPr>
        </p:nvSpPr>
        <p:spPr>
          <a:xfrm>
            <a:off x="1679564" y="2833688"/>
            <a:ext cx="754380" cy="914400"/>
          </a:xfrm>
        </p:spPr>
        <p:txBody>
          <a:bodyPr rtlCol="0">
            <a:normAutofit/>
          </a:bodyPr>
          <a:lstStyle>
            <a:lvl1pPr algn="ctr">
              <a:defRPr sz="1050"/>
            </a:lvl1pPr>
          </a:lstStyle>
          <a:p>
            <a:pPr lvl="0"/>
            <a:endParaRPr lang="en-US" noProof="0"/>
          </a:p>
        </p:txBody>
      </p:sp>
      <p:sp>
        <p:nvSpPr>
          <p:cNvPr id="11" name="Text Placeholder 10"/>
          <p:cNvSpPr>
            <a:spLocks noGrp="1"/>
          </p:cNvSpPr>
          <p:nvPr>
            <p:ph type="body" sz="quarter" idx="20"/>
          </p:nvPr>
        </p:nvSpPr>
        <p:spPr>
          <a:xfrm>
            <a:off x="1204363" y="3989406"/>
            <a:ext cx="1706910" cy="893763"/>
          </a:xfrm>
        </p:spPr>
        <p:txBody>
          <a:bodyPr>
            <a:noAutofit/>
          </a:bodyPr>
          <a:lstStyle>
            <a:lvl1pPr marL="0" indent="0" algn="ctr">
              <a:buNone/>
              <a:defRPr sz="1050"/>
            </a:lvl1pPr>
            <a:lvl2pPr marL="150876" indent="0">
              <a:buNone/>
              <a:defRPr sz="900"/>
            </a:lvl2pPr>
            <a:lvl3pPr marL="288036" indent="0">
              <a:buNone/>
              <a:defRPr sz="900"/>
            </a:lvl3pPr>
            <a:lvl4pPr marL="425196" indent="0">
              <a:buNone/>
              <a:defRPr sz="900"/>
            </a:lvl4pPr>
            <a:lvl5pPr marL="562356" indent="0">
              <a:buNone/>
              <a:defRPr sz="900"/>
            </a:lvl5pPr>
          </a:lstStyle>
          <a:p>
            <a:pPr lvl="0"/>
            <a:r>
              <a:rPr lang="el"/>
              <a:t>Κάντε κλικ για να επεξεργαστείτε στυλ κειμένου υποδείγματος</a:t>
            </a:r>
          </a:p>
        </p:txBody>
      </p:sp>
      <p:sp>
        <p:nvSpPr>
          <p:cNvPr id="8" name="Text Placeholder 12"/>
          <p:cNvSpPr>
            <a:spLocks noGrp="1"/>
          </p:cNvSpPr>
          <p:nvPr>
            <p:ph type="body" sz="quarter" idx="18"/>
          </p:nvPr>
        </p:nvSpPr>
        <p:spPr>
          <a:xfrm>
            <a:off x="3488320" y="1894377"/>
            <a:ext cx="2135981" cy="3390899"/>
          </a:xfrm>
          <a:prstGeom prst="roundRect">
            <a:avLst/>
          </a:prstGeom>
          <a:solidFill>
            <a:schemeClr val="accent1">
              <a:alpha val="10000"/>
            </a:schemeClr>
          </a:solidFill>
          <a:ln w="31750">
            <a:solidFill>
              <a:schemeClr val="accent1"/>
            </a:solidFill>
          </a:ln>
        </p:spPr>
        <p:txBody>
          <a:bodyPr tIns="274320" bIns="0"/>
          <a:lstStyle>
            <a:lvl1pPr marL="0" indent="0" algn="ctr">
              <a:spcBef>
                <a:spcPts val="450"/>
              </a:spcBef>
              <a:spcAft>
                <a:spcPts val="1350"/>
              </a:spcAft>
              <a:buNone/>
              <a:defRPr sz="1800">
                <a:solidFill>
                  <a:schemeClr val="tx2"/>
                </a:solidFill>
                <a:latin typeface="+mj-lt"/>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8" name="Picture Placeholder 16"/>
          <p:cNvSpPr>
            <a:spLocks noGrp="1"/>
          </p:cNvSpPr>
          <p:nvPr>
            <p:ph type="pic" sz="quarter" idx="24"/>
          </p:nvPr>
        </p:nvSpPr>
        <p:spPr>
          <a:xfrm>
            <a:off x="4179119" y="2954840"/>
            <a:ext cx="754380" cy="914400"/>
          </a:xfrm>
        </p:spPr>
        <p:txBody>
          <a:bodyPr rtlCol="0">
            <a:normAutofit/>
          </a:bodyPr>
          <a:lstStyle>
            <a:lvl1pPr algn="ctr">
              <a:defRPr sz="1050"/>
            </a:lvl1pPr>
          </a:lstStyle>
          <a:p>
            <a:pPr lvl="0"/>
            <a:endParaRPr lang="en-US" noProof="0"/>
          </a:p>
        </p:txBody>
      </p:sp>
      <p:sp>
        <p:nvSpPr>
          <p:cNvPr id="12" name="Text Placeholder 10"/>
          <p:cNvSpPr>
            <a:spLocks noGrp="1"/>
          </p:cNvSpPr>
          <p:nvPr>
            <p:ph type="body" sz="quarter" idx="21"/>
          </p:nvPr>
        </p:nvSpPr>
        <p:spPr>
          <a:xfrm>
            <a:off x="3703918" y="3989405"/>
            <a:ext cx="1706910" cy="893763"/>
          </a:xfrm>
        </p:spPr>
        <p:txBody>
          <a:bodyPr>
            <a:noAutofit/>
          </a:bodyPr>
          <a:lstStyle>
            <a:lvl1pPr marL="0" indent="0" algn="ctr">
              <a:buNone/>
              <a:defRPr sz="1050"/>
            </a:lvl1pPr>
            <a:lvl2pPr marL="150876" indent="0">
              <a:buNone/>
              <a:defRPr sz="900"/>
            </a:lvl2pPr>
            <a:lvl3pPr marL="288036" indent="0">
              <a:buNone/>
              <a:defRPr sz="900"/>
            </a:lvl3pPr>
            <a:lvl4pPr marL="425196" indent="0">
              <a:buNone/>
              <a:defRPr sz="900"/>
            </a:lvl4pPr>
            <a:lvl5pPr marL="562356" indent="0">
              <a:buNone/>
              <a:defRPr sz="900"/>
            </a:lvl5pPr>
          </a:lstStyle>
          <a:p>
            <a:pPr lvl="0"/>
            <a:r>
              <a:rPr lang="el"/>
              <a:t>Κάντε κλικ για να επεξεργαστείτε στυλ κειμένου υποδείγματος</a:t>
            </a:r>
          </a:p>
        </p:txBody>
      </p:sp>
      <p:sp>
        <p:nvSpPr>
          <p:cNvPr id="9" name="Text Placeholder 12"/>
          <p:cNvSpPr>
            <a:spLocks noGrp="1"/>
          </p:cNvSpPr>
          <p:nvPr>
            <p:ph type="body" sz="quarter" idx="19"/>
          </p:nvPr>
        </p:nvSpPr>
        <p:spPr>
          <a:xfrm>
            <a:off x="5996553" y="1894377"/>
            <a:ext cx="2135981" cy="3390899"/>
          </a:xfrm>
          <a:prstGeom prst="roundRect">
            <a:avLst/>
          </a:prstGeom>
          <a:solidFill>
            <a:schemeClr val="accent1">
              <a:alpha val="10000"/>
            </a:schemeClr>
          </a:solidFill>
          <a:ln w="31750">
            <a:solidFill>
              <a:schemeClr val="accent1"/>
            </a:solidFill>
          </a:ln>
        </p:spPr>
        <p:txBody>
          <a:bodyPr tIns="274320" bIns="0"/>
          <a:lstStyle>
            <a:lvl1pPr marL="0" indent="0" algn="ctr">
              <a:spcBef>
                <a:spcPts val="450"/>
              </a:spcBef>
              <a:spcAft>
                <a:spcPts val="1350"/>
              </a:spcAft>
              <a:buNone/>
              <a:defRPr sz="1800">
                <a:solidFill>
                  <a:schemeClr val="tx2"/>
                </a:solidFill>
                <a:latin typeface="+mj-lt"/>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9" name="Picture Placeholder 16"/>
          <p:cNvSpPr>
            <a:spLocks noGrp="1"/>
          </p:cNvSpPr>
          <p:nvPr>
            <p:ph type="pic" sz="quarter" idx="25"/>
          </p:nvPr>
        </p:nvSpPr>
        <p:spPr>
          <a:xfrm>
            <a:off x="6687353" y="2833688"/>
            <a:ext cx="754380" cy="914400"/>
          </a:xfrm>
        </p:spPr>
        <p:txBody>
          <a:bodyPr rtlCol="0">
            <a:normAutofit/>
          </a:bodyPr>
          <a:lstStyle>
            <a:lvl1pPr algn="ctr">
              <a:defRPr sz="1050"/>
            </a:lvl1pPr>
          </a:lstStyle>
          <a:p>
            <a:pPr lvl="0"/>
            <a:endParaRPr lang="en-US" noProof="0"/>
          </a:p>
        </p:txBody>
      </p:sp>
      <p:sp>
        <p:nvSpPr>
          <p:cNvPr id="15" name="Text Placeholder 10"/>
          <p:cNvSpPr>
            <a:spLocks noGrp="1"/>
          </p:cNvSpPr>
          <p:nvPr>
            <p:ph type="body" sz="quarter" idx="22"/>
          </p:nvPr>
        </p:nvSpPr>
        <p:spPr>
          <a:xfrm>
            <a:off x="6212151" y="3989405"/>
            <a:ext cx="1706910" cy="893763"/>
          </a:xfrm>
        </p:spPr>
        <p:txBody>
          <a:bodyPr>
            <a:noAutofit/>
          </a:bodyPr>
          <a:lstStyle>
            <a:lvl1pPr marL="0" indent="0" algn="ctr">
              <a:buNone/>
              <a:defRPr sz="1050"/>
            </a:lvl1pPr>
            <a:lvl2pPr marL="150876" indent="0">
              <a:buNone/>
              <a:defRPr sz="900"/>
            </a:lvl2pPr>
            <a:lvl3pPr marL="288036" indent="0">
              <a:buNone/>
              <a:defRPr sz="900"/>
            </a:lvl3pPr>
            <a:lvl4pPr marL="425196" indent="0">
              <a:buNone/>
              <a:defRPr sz="900"/>
            </a:lvl4pPr>
            <a:lvl5pPr marL="562356" indent="0">
              <a:buNone/>
              <a:defRPr sz="900"/>
            </a:lvl5pPr>
          </a:lstStyle>
          <a:p>
            <a:pPr lvl="0"/>
            <a:r>
              <a:rPr lang="el"/>
              <a:t>Κάντε κλικ για να επεξεργαστείτε στυλ κειμένου υποδείγματος</a:t>
            </a:r>
          </a:p>
        </p:txBody>
      </p:sp>
      <p:sp>
        <p:nvSpPr>
          <p:cNvPr id="7" name="Footer Placeholder 8">
            <a:extLst>
              <a:ext uri="{FF2B5EF4-FFF2-40B4-BE49-F238E27FC236}">
                <a16:creationId xmlns:a16="http://schemas.microsoft.com/office/drawing/2014/main" id="{94FD0CD2-2F2A-3F2D-201E-382E2472C7C6}"/>
              </a:ext>
            </a:extLst>
          </p:cNvPr>
          <p:cNvSpPr>
            <a:spLocks noGrp="1"/>
          </p:cNvSpPr>
          <p:nvPr>
            <p:ph type="ftr" sz="quarter" idx="26"/>
          </p:nvPr>
        </p:nvSpPr>
        <p:spPr>
          <a:xfrm>
            <a:off x="617538" y="6291263"/>
            <a:ext cx="4978400" cy="365125"/>
          </a:xfrm>
        </p:spPr>
        <p:txBody>
          <a:bodyPr/>
          <a:lstStyle>
            <a:lvl1pPr>
              <a:defRPr sz="825" b="0" i="0" cap="all" baseline="0">
                <a:solidFill>
                  <a:schemeClr val="tx1"/>
                </a:solidFill>
                <a:latin typeface="+mn-lt"/>
              </a:defRPr>
            </a:lvl1pPr>
          </a:lstStyle>
          <a:p>
            <a:pPr>
              <a:defRPr/>
            </a:pPr>
            <a:r>
              <a:rPr lang="el"/>
              <a:t>Όνομα εκπαιδευτικής ενότητας CSP: Πρότυπο παρουσίασης που δημιουργήθηκε από PR</a:t>
            </a:r>
          </a:p>
        </p:txBody>
      </p:sp>
      <p:sp>
        <p:nvSpPr>
          <p:cNvPr id="10" name="Slide Number Placeholder 9">
            <a:extLst>
              <a:ext uri="{FF2B5EF4-FFF2-40B4-BE49-F238E27FC236}">
                <a16:creationId xmlns:a16="http://schemas.microsoft.com/office/drawing/2014/main" id="{D06DF2DF-5CAE-D9E4-9B20-06CD2F550F2E}"/>
              </a:ext>
            </a:extLst>
          </p:cNvPr>
          <p:cNvSpPr>
            <a:spLocks noGrp="1"/>
          </p:cNvSpPr>
          <p:nvPr>
            <p:ph type="sldNum" sz="quarter" idx="27"/>
          </p:nvPr>
        </p:nvSpPr>
        <p:spPr>
          <a:xfrm>
            <a:off x="8077200" y="6291263"/>
            <a:ext cx="461963" cy="365125"/>
          </a:xfrm>
        </p:spPr>
        <p:txBody>
          <a:bodyPr/>
          <a:lstStyle>
            <a:lvl1pPr algn="r">
              <a:defRPr sz="825" b="0" i="0">
                <a:solidFill>
                  <a:schemeClr val="tx1"/>
                </a:solidFill>
                <a:latin typeface="+mn-lt"/>
              </a:defRPr>
            </a:lvl1pPr>
          </a:lstStyle>
          <a:p>
            <a:pPr>
              <a:defRPr/>
            </a:pPr>
            <a:fld id="{0EE83160-F01B-4D94-A7FA-9B2F6F89E9DC}" type="slidenum">
              <a:rPr lang="en-US"/>
              <a:pPr>
                <a:defRPr/>
              </a:pPr>
              <a:t>‹#›</a:t>
            </a:fld>
            <a:endParaRPr lang="en-US"/>
          </a:p>
        </p:txBody>
      </p:sp>
    </p:spTree>
    <p:extLst>
      <p:ext uri="{BB962C8B-B14F-4D97-AF65-F5344CB8AC3E}">
        <p14:creationId xmlns:p14="http://schemas.microsoft.com/office/powerpoint/2010/main" val="202497905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Comparison Dark">
    <p:bg>
      <p:bgPr>
        <a:solidFill>
          <a:schemeClr val="tx1"/>
        </a:solidFill>
        <a:effectLst/>
      </p:bgPr>
    </p:bg>
    <p:spTree>
      <p:nvGrpSpPr>
        <p:cNvPr id="1" name=""/>
        <p:cNvGrpSpPr/>
        <p:nvPr/>
      </p:nvGrpSpPr>
      <p:grpSpPr>
        <a:xfrm>
          <a:off x="0" y="0"/>
          <a:ext cx="0" cy="0"/>
          <a:chOff x="0" y="0"/>
          <a:chExt cx="0" cy="0"/>
        </a:xfrm>
      </p:grpSpPr>
      <p:grpSp>
        <p:nvGrpSpPr>
          <p:cNvPr id="2" name="Group 3">
            <a:extLst>
              <a:ext uri="{FF2B5EF4-FFF2-40B4-BE49-F238E27FC236}">
                <a16:creationId xmlns:a16="http://schemas.microsoft.com/office/drawing/2014/main" id="{B58D65C9-0CD2-2E28-340F-3943CF1084E5}"/>
              </a:ext>
              <a:ext uri="{C183D7F6-B498-43B3-948B-1728B52AA6E4}">
                <adec:decorative xmlns:adec="http://schemas.microsoft.com/office/drawing/2017/decorative" val="1"/>
              </a:ext>
            </a:extLst>
          </p:cNvPr>
          <p:cNvGrpSpPr>
            <a:grpSpLocks/>
          </p:cNvGrpSpPr>
          <p:nvPr userDrawn="1"/>
        </p:nvGrpSpPr>
        <p:grpSpPr bwMode="auto">
          <a:xfrm>
            <a:off x="6175375" y="0"/>
            <a:ext cx="2054225" cy="6850063"/>
            <a:chOff x="8233290" y="0"/>
            <a:chExt cx="2740011" cy="6850028"/>
          </a:xfrm>
        </p:grpSpPr>
        <p:pic>
          <p:nvPicPr>
            <p:cNvPr id="4" name="Graphic 4">
              <a:extLst>
                <a:ext uri="{FF2B5EF4-FFF2-40B4-BE49-F238E27FC236}">
                  <a16:creationId xmlns:a16="http://schemas.microsoft.com/office/drawing/2014/main" id="{2C21CD67-E7EC-4D92-E8FE-3F1218A9D16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8233290" y="0"/>
              <a:ext cx="2740011" cy="685002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phic 5">
              <a:extLst>
                <a:ext uri="{FF2B5EF4-FFF2-40B4-BE49-F238E27FC236}">
                  <a16:creationId xmlns:a16="http://schemas.microsoft.com/office/drawing/2014/main" id="{DDE4415B-B710-18A3-A06E-90B7B9ADD736}"/>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9001934" y="4371953"/>
              <a:ext cx="878751" cy="170496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3" name="Title 2"/>
          <p:cNvSpPr>
            <a:spLocks noGrp="1"/>
          </p:cNvSpPr>
          <p:nvPr>
            <p:ph type="title"/>
          </p:nvPr>
        </p:nvSpPr>
        <p:spPr>
          <a:xfrm>
            <a:off x="306825" y="286604"/>
            <a:ext cx="8530352" cy="1450757"/>
          </a:xfrm>
        </p:spPr>
        <p:txBody>
          <a:bodyPr anchor="ctr"/>
          <a:lstStyle>
            <a:lvl1pPr algn="ctr">
              <a:defRPr sz="2700">
                <a:solidFill>
                  <a:schemeClr val="bg1"/>
                </a:solidFill>
              </a:defRPr>
            </a:lvl1pPr>
          </a:lstStyle>
          <a:p>
            <a:r>
              <a:rPr lang="el"/>
              <a:t>Κάντε κλικ για να επεξεργαστείτε το στυλ κύριου τίτλου</a:t>
            </a:r>
          </a:p>
        </p:txBody>
      </p:sp>
      <p:sp>
        <p:nvSpPr>
          <p:cNvPr id="13" name="Text Placeholder 12"/>
          <p:cNvSpPr>
            <a:spLocks noGrp="1"/>
          </p:cNvSpPr>
          <p:nvPr>
            <p:ph type="body" sz="quarter" idx="16"/>
          </p:nvPr>
        </p:nvSpPr>
        <p:spPr>
          <a:xfrm>
            <a:off x="988765" y="1894377"/>
            <a:ext cx="2135981" cy="3390899"/>
          </a:xfrm>
          <a:prstGeom prst="roundRect">
            <a:avLst/>
          </a:prstGeom>
          <a:solidFill>
            <a:schemeClr val="tx1"/>
          </a:solidFill>
          <a:ln w="31750">
            <a:solidFill>
              <a:schemeClr val="accent1"/>
            </a:solidFill>
          </a:ln>
        </p:spPr>
        <p:txBody>
          <a:bodyPr tIns="274320" bIns="0"/>
          <a:lstStyle>
            <a:lvl1pPr marL="0" indent="0" algn="ctr">
              <a:spcBef>
                <a:spcPts val="450"/>
              </a:spcBef>
              <a:spcAft>
                <a:spcPts val="1350"/>
              </a:spcAft>
              <a:buNone/>
              <a:defRPr sz="1800">
                <a:solidFill>
                  <a:schemeClr val="accent1"/>
                </a:solidFill>
                <a:latin typeface="+mj-lt"/>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7" name="Picture Placeholder 16"/>
          <p:cNvSpPr>
            <a:spLocks noGrp="1"/>
          </p:cNvSpPr>
          <p:nvPr>
            <p:ph type="pic" sz="quarter" idx="23"/>
          </p:nvPr>
        </p:nvSpPr>
        <p:spPr>
          <a:xfrm>
            <a:off x="1679564" y="2833688"/>
            <a:ext cx="754380" cy="914400"/>
          </a:xfrm>
        </p:spPr>
        <p:txBody>
          <a:bodyPr rtlCol="0">
            <a:normAutofit/>
          </a:bodyPr>
          <a:lstStyle>
            <a:lvl1pPr algn="ctr">
              <a:defRPr sz="1050"/>
            </a:lvl1pPr>
          </a:lstStyle>
          <a:p>
            <a:pPr lvl="0"/>
            <a:endParaRPr lang="en-US" noProof="0"/>
          </a:p>
        </p:txBody>
      </p:sp>
      <p:sp>
        <p:nvSpPr>
          <p:cNvPr id="11" name="Text Placeholder 10"/>
          <p:cNvSpPr>
            <a:spLocks noGrp="1"/>
          </p:cNvSpPr>
          <p:nvPr>
            <p:ph type="body" sz="quarter" idx="20"/>
          </p:nvPr>
        </p:nvSpPr>
        <p:spPr>
          <a:xfrm>
            <a:off x="1204363" y="3989406"/>
            <a:ext cx="1706910" cy="893763"/>
          </a:xfrm>
        </p:spPr>
        <p:txBody>
          <a:bodyPr>
            <a:noAutofit/>
          </a:bodyPr>
          <a:lstStyle>
            <a:lvl1pPr marL="0" indent="0" algn="ctr">
              <a:buNone/>
              <a:defRPr sz="1050">
                <a:solidFill>
                  <a:schemeClr val="bg1"/>
                </a:solidFill>
              </a:defRPr>
            </a:lvl1pPr>
            <a:lvl2pPr marL="150876" indent="0">
              <a:buNone/>
              <a:defRPr sz="900"/>
            </a:lvl2pPr>
            <a:lvl3pPr marL="288036" indent="0">
              <a:buNone/>
              <a:defRPr sz="900"/>
            </a:lvl3pPr>
            <a:lvl4pPr marL="425196" indent="0">
              <a:buNone/>
              <a:defRPr sz="900"/>
            </a:lvl4pPr>
            <a:lvl5pPr marL="562356" indent="0">
              <a:buNone/>
              <a:defRPr sz="900"/>
            </a:lvl5pPr>
          </a:lstStyle>
          <a:p>
            <a:pPr lvl="0"/>
            <a:r>
              <a:rPr lang="el"/>
              <a:t>Κάντε κλικ για να επεξεργαστείτε στυλ κειμένου υποδείγματος</a:t>
            </a:r>
          </a:p>
        </p:txBody>
      </p:sp>
      <p:sp>
        <p:nvSpPr>
          <p:cNvPr id="8" name="Text Placeholder 12"/>
          <p:cNvSpPr>
            <a:spLocks noGrp="1"/>
          </p:cNvSpPr>
          <p:nvPr>
            <p:ph type="body" sz="quarter" idx="18"/>
          </p:nvPr>
        </p:nvSpPr>
        <p:spPr>
          <a:xfrm>
            <a:off x="3488320" y="1894377"/>
            <a:ext cx="2135981" cy="3390899"/>
          </a:xfrm>
          <a:prstGeom prst="roundRect">
            <a:avLst/>
          </a:prstGeom>
          <a:solidFill>
            <a:schemeClr val="tx1"/>
          </a:solidFill>
          <a:ln w="31750">
            <a:solidFill>
              <a:schemeClr val="accent1"/>
            </a:solidFill>
          </a:ln>
        </p:spPr>
        <p:txBody>
          <a:bodyPr tIns="274320" bIns="0"/>
          <a:lstStyle>
            <a:lvl1pPr marL="0" indent="0" algn="ctr">
              <a:spcBef>
                <a:spcPts val="450"/>
              </a:spcBef>
              <a:spcAft>
                <a:spcPts val="1350"/>
              </a:spcAft>
              <a:buNone/>
              <a:defRPr sz="1800">
                <a:solidFill>
                  <a:schemeClr val="accent1"/>
                </a:solidFill>
                <a:latin typeface="+mj-lt"/>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8" name="Picture Placeholder 16"/>
          <p:cNvSpPr>
            <a:spLocks noGrp="1"/>
          </p:cNvSpPr>
          <p:nvPr>
            <p:ph type="pic" sz="quarter" idx="24"/>
          </p:nvPr>
        </p:nvSpPr>
        <p:spPr>
          <a:xfrm>
            <a:off x="4179119" y="2954840"/>
            <a:ext cx="754380" cy="914400"/>
          </a:xfrm>
        </p:spPr>
        <p:txBody>
          <a:bodyPr rtlCol="0">
            <a:normAutofit/>
          </a:bodyPr>
          <a:lstStyle>
            <a:lvl1pPr algn="ctr">
              <a:defRPr sz="1050"/>
            </a:lvl1pPr>
          </a:lstStyle>
          <a:p>
            <a:pPr lvl="0"/>
            <a:endParaRPr lang="en-US" noProof="0"/>
          </a:p>
        </p:txBody>
      </p:sp>
      <p:sp>
        <p:nvSpPr>
          <p:cNvPr id="12" name="Text Placeholder 10"/>
          <p:cNvSpPr>
            <a:spLocks noGrp="1"/>
          </p:cNvSpPr>
          <p:nvPr>
            <p:ph type="body" sz="quarter" idx="21"/>
          </p:nvPr>
        </p:nvSpPr>
        <p:spPr>
          <a:xfrm>
            <a:off x="3703918" y="3989405"/>
            <a:ext cx="1706910" cy="893763"/>
          </a:xfrm>
        </p:spPr>
        <p:txBody>
          <a:bodyPr>
            <a:noAutofit/>
          </a:bodyPr>
          <a:lstStyle>
            <a:lvl1pPr marL="0" indent="0" algn="ctr">
              <a:buNone/>
              <a:defRPr sz="1050">
                <a:solidFill>
                  <a:schemeClr val="bg1"/>
                </a:solidFill>
              </a:defRPr>
            </a:lvl1pPr>
            <a:lvl2pPr marL="150876" indent="0">
              <a:buNone/>
              <a:defRPr sz="900"/>
            </a:lvl2pPr>
            <a:lvl3pPr marL="288036" indent="0">
              <a:buNone/>
              <a:defRPr sz="900"/>
            </a:lvl3pPr>
            <a:lvl4pPr marL="425196" indent="0">
              <a:buNone/>
              <a:defRPr sz="900"/>
            </a:lvl4pPr>
            <a:lvl5pPr marL="562356" indent="0">
              <a:buNone/>
              <a:defRPr sz="900"/>
            </a:lvl5pPr>
          </a:lstStyle>
          <a:p>
            <a:pPr lvl="0"/>
            <a:r>
              <a:rPr lang="el"/>
              <a:t>Κάντε κλικ για να επεξεργαστείτε στυλ κειμένου υποδείγματος</a:t>
            </a:r>
          </a:p>
        </p:txBody>
      </p:sp>
      <p:sp>
        <p:nvSpPr>
          <p:cNvPr id="9" name="Text Placeholder 12"/>
          <p:cNvSpPr>
            <a:spLocks noGrp="1"/>
          </p:cNvSpPr>
          <p:nvPr>
            <p:ph type="body" sz="quarter" idx="19"/>
          </p:nvPr>
        </p:nvSpPr>
        <p:spPr>
          <a:xfrm>
            <a:off x="5996553" y="1894377"/>
            <a:ext cx="2135981" cy="3390899"/>
          </a:xfrm>
          <a:prstGeom prst="roundRect">
            <a:avLst/>
          </a:prstGeom>
          <a:solidFill>
            <a:schemeClr val="tx1"/>
          </a:solidFill>
          <a:ln w="31750">
            <a:solidFill>
              <a:schemeClr val="accent1"/>
            </a:solidFill>
          </a:ln>
        </p:spPr>
        <p:txBody>
          <a:bodyPr tIns="274320" bIns="0"/>
          <a:lstStyle>
            <a:lvl1pPr marL="0" indent="0" algn="ctr">
              <a:spcBef>
                <a:spcPts val="450"/>
              </a:spcBef>
              <a:spcAft>
                <a:spcPts val="1350"/>
              </a:spcAft>
              <a:buNone/>
              <a:defRPr sz="1800">
                <a:solidFill>
                  <a:schemeClr val="accent1"/>
                </a:solidFill>
                <a:latin typeface="+mj-lt"/>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9" name="Picture Placeholder 16"/>
          <p:cNvSpPr>
            <a:spLocks noGrp="1"/>
          </p:cNvSpPr>
          <p:nvPr>
            <p:ph type="pic" sz="quarter" idx="25"/>
          </p:nvPr>
        </p:nvSpPr>
        <p:spPr>
          <a:xfrm>
            <a:off x="6687353" y="2833688"/>
            <a:ext cx="754380" cy="914400"/>
          </a:xfrm>
        </p:spPr>
        <p:txBody>
          <a:bodyPr rtlCol="0">
            <a:normAutofit/>
          </a:bodyPr>
          <a:lstStyle>
            <a:lvl1pPr algn="ctr">
              <a:defRPr sz="1050"/>
            </a:lvl1pPr>
          </a:lstStyle>
          <a:p>
            <a:pPr lvl="0"/>
            <a:endParaRPr lang="en-US" noProof="0"/>
          </a:p>
        </p:txBody>
      </p:sp>
      <p:sp>
        <p:nvSpPr>
          <p:cNvPr id="15" name="Text Placeholder 10"/>
          <p:cNvSpPr>
            <a:spLocks noGrp="1"/>
          </p:cNvSpPr>
          <p:nvPr>
            <p:ph type="body" sz="quarter" idx="22"/>
          </p:nvPr>
        </p:nvSpPr>
        <p:spPr>
          <a:xfrm>
            <a:off x="6212151" y="3989405"/>
            <a:ext cx="1706910" cy="893763"/>
          </a:xfrm>
        </p:spPr>
        <p:txBody>
          <a:bodyPr>
            <a:noAutofit/>
          </a:bodyPr>
          <a:lstStyle>
            <a:lvl1pPr marL="0" indent="0" algn="ctr">
              <a:buNone/>
              <a:defRPr sz="1050">
                <a:solidFill>
                  <a:schemeClr val="bg1"/>
                </a:solidFill>
              </a:defRPr>
            </a:lvl1pPr>
            <a:lvl2pPr marL="150876" indent="0">
              <a:buNone/>
              <a:defRPr sz="900"/>
            </a:lvl2pPr>
            <a:lvl3pPr marL="288036" indent="0">
              <a:buNone/>
              <a:defRPr sz="900"/>
            </a:lvl3pPr>
            <a:lvl4pPr marL="425196" indent="0">
              <a:buNone/>
              <a:defRPr sz="900"/>
            </a:lvl4pPr>
            <a:lvl5pPr marL="562356" indent="0">
              <a:buNone/>
              <a:defRPr sz="900"/>
            </a:lvl5pPr>
          </a:lstStyle>
          <a:p>
            <a:pPr lvl="0"/>
            <a:r>
              <a:rPr lang="el"/>
              <a:t>Κάντε κλικ για να επεξεργαστείτε στυλ κειμένου υποδείγματος</a:t>
            </a:r>
          </a:p>
        </p:txBody>
      </p:sp>
      <p:sp>
        <p:nvSpPr>
          <p:cNvPr id="6" name="Footer Placeholder 8">
            <a:extLst>
              <a:ext uri="{FF2B5EF4-FFF2-40B4-BE49-F238E27FC236}">
                <a16:creationId xmlns:a16="http://schemas.microsoft.com/office/drawing/2014/main" id="{D5155AB0-3DB0-027F-E1F9-837B3A79A0A4}"/>
              </a:ext>
            </a:extLst>
          </p:cNvPr>
          <p:cNvSpPr>
            <a:spLocks noGrp="1"/>
          </p:cNvSpPr>
          <p:nvPr>
            <p:ph type="ftr" sz="quarter" idx="26"/>
          </p:nvPr>
        </p:nvSpPr>
        <p:spPr>
          <a:xfrm>
            <a:off x="617538" y="6291263"/>
            <a:ext cx="4978400" cy="365125"/>
          </a:xfrm>
        </p:spPr>
        <p:txBody>
          <a:bodyPr/>
          <a:lstStyle>
            <a:lvl1pPr>
              <a:defRPr sz="825" b="0" i="0" cap="all" baseline="0">
                <a:solidFill>
                  <a:schemeClr val="bg1"/>
                </a:solidFill>
                <a:latin typeface="+mn-lt"/>
              </a:defRPr>
            </a:lvl1pPr>
          </a:lstStyle>
          <a:p>
            <a:pPr>
              <a:defRPr/>
            </a:pPr>
            <a:r>
              <a:rPr lang="el"/>
              <a:t>Όνομα εκπαιδευτικής ενότητας CSP: Πρότυπο παρουσίασης που δημιουργήθηκε από PR</a:t>
            </a:r>
          </a:p>
        </p:txBody>
      </p:sp>
      <p:sp>
        <p:nvSpPr>
          <p:cNvPr id="7" name="Slide Number Placeholder 9">
            <a:extLst>
              <a:ext uri="{FF2B5EF4-FFF2-40B4-BE49-F238E27FC236}">
                <a16:creationId xmlns:a16="http://schemas.microsoft.com/office/drawing/2014/main" id="{9E9F6395-560B-CBD5-8C1F-FA093F68A29A}"/>
              </a:ext>
            </a:extLst>
          </p:cNvPr>
          <p:cNvSpPr>
            <a:spLocks noGrp="1"/>
          </p:cNvSpPr>
          <p:nvPr>
            <p:ph type="sldNum" sz="quarter" idx="27"/>
          </p:nvPr>
        </p:nvSpPr>
        <p:spPr>
          <a:xfrm>
            <a:off x="8077200" y="6291263"/>
            <a:ext cx="461963" cy="365125"/>
          </a:xfrm>
        </p:spPr>
        <p:txBody>
          <a:bodyPr/>
          <a:lstStyle>
            <a:lvl1pPr algn="r">
              <a:defRPr sz="825" b="0" i="0">
                <a:solidFill>
                  <a:schemeClr val="bg1"/>
                </a:solidFill>
                <a:latin typeface="+mn-lt"/>
              </a:defRPr>
            </a:lvl1pPr>
          </a:lstStyle>
          <a:p>
            <a:pPr>
              <a:defRPr/>
            </a:pPr>
            <a:fld id="{7F5ADD65-C55C-4F29-BC38-FD5DDDEDA856}" type="slidenum">
              <a:rPr lang="en-US"/>
              <a:pPr>
                <a:defRPr/>
              </a:pPr>
              <a:t>‹#›</a:t>
            </a:fld>
            <a:endParaRPr lang="en-US"/>
          </a:p>
        </p:txBody>
      </p:sp>
    </p:spTree>
    <p:extLst>
      <p:ext uri="{BB962C8B-B14F-4D97-AF65-F5344CB8AC3E}">
        <p14:creationId xmlns:p14="http://schemas.microsoft.com/office/powerpoint/2010/main" val="35745452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endParaRPr lang="en-GB"/>
          </a:p>
        </p:txBody>
      </p:sp>
      <p:sp>
        <p:nvSpPr>
          <p:cNvPr id="3" name="Content Placeholder 2"/>
          <p:cNvSpPr>
            <a:spLocks noGrp="1"/>
          </p:cNvSpPr>
          <p:nvPr>
            <p:ph idx="1"/>
          </p:nvPr>
        </p:nvSpPr>
        <p:spPr/>
        <p:txBody>
          <a:body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endParaRPr lang="en-GB"/>
          </a:p>
        </p:txBody>
      </p:sp>
      <p:sp>
        <p:nvSpPr>
          <p:cNvPr id="4" name="Rectangle 5">
            <a:extLst>
              <a:ext uri="{FF2B5EF4-FFF2-40B4-BE49-F238E27FC236}">
                <a16:creationId xmlns:a16="http://schemas.microsoft.com/office/drawing/2014/main" id="{0B8B3303-5D8D-40A1-8C3B-A6F58C39649F}"/>
              </a:ext>
            </a:extLst>
          </p:cNvPr>
          <p:cNvSpPr>
            <a:spLocks noGrp="1" noChangeArrowheads="1"/>
          </p:cNvSpPr>
          <p:nvPr>
            <p:ph type="ftr" sz="quarter" idx="10"/>
          </p:nvPr>
        </p:nvSpPr>
        <p:spPr>
          <a:xfrm>
            <a:off x="228600" y="6400800"/>
            <a:ext cx="2895600" cy="457200"/>
          </a:xfrm>
        </p:spPr>
        <p:txBody>
          <a:bodyPr/>
          <a:lstStyle>
            <a:lvl1pPr algn="l">
              <a:defRPr/>
            </a:lvl1pPr>
          </a:lstStyle>
          <a:p>
            <a:pPr>
              <a:defRPr/>
            </a:pPr>
            <a:r>
              <a:rPr lang="el"/>
              <a:t>Έλεγχος πρόσβασης</a:t>
            </a:r>
          </a:p>
        </p:txBody>
      </p:sp>
      <p:sp>
        <p:nvSpPr>
          <p:cNvPr id="5" name="Rectangle 6">
            <a:extLst>
              <a:ext uri="{FF2B5EF4-FFF2-40B4-BE49-F238E27FC236}">
                <a16:creationId xmlns:a16="http://schemas.microsoft.com/office/drawing/2014/main" id="{3AEF9CBE-EB08-7054-679D-B9AF117C6049}"/>
              </a:ext>
            </a:extLst>
          </p:cNvPr>
          <p:cNvSpPr>
            <a:spLocks noGrp="1" noChangeArrowheads="1"/>
          </p:cNvSpPr>
          <p:nvPr>
            <p:ph type="sldNum" sz="quarter" idx="11"/>
          </p:nvPr>
        </p:nvSpPr>
        <p:spPr/>
        <p:txBody>
          <a:bodyPr/>
          <a:lstStyle>
            <a:lvl1pPr>
              <a:defRPr/>
            </a:lvl1pPr>
          </a:lstStyle>
          <a:p>
            <a:pPr>
              <a:defRPr/>
            </a:pPr>
            <a:fld id="{FA143605-7967-4389-B77F-5FE947E1096F}" type="slidenum">
              <a:rPr lang="en-GB" altLang="en-US"/>
              <a:pPr>
                <a:defRPr/>
              </a:pPr>
              <a:t>‹#›</a:t>
            </a:fld>
            <a:endParaRPr lang="en-GB" altLang="en-US"/>
          </a:p>
        </p:txBody>
      </p:sp>
    </p:spTree>
    <p:extLst>
      <p:ext uri="{BB962C8B-B14F-4D97-AF65-F5344CB8AC3E}">
        <p14:creationId xmlns:p14="http://schemas.microsoft.com/office/powerpoint/2010/main" val="1833295447"/>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esson Summary">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4949841" y="353963"/>
            <a:ext cx="3590158" cy="983225"/>
          </a:xfrm>
        </p:spPr>
        <p:txBody>
          <a:bodyPr/>
          <a:lstStyle>
            <a:lvl1pPr algn="l">
              <a:lnSpc>
                <a:spcPct val="90000"/>
              </a:lnSpc>
              <a:defRPr sz="2700" spc="75" baseline="0">
                <a:solidFill>
                  <a:schemeClr val="bg1"/>
                </a:solidFill>
              </a:defRPr>
            </a:lvl1pPr>
          </a:lstStyle>
          <a:p>
            <a:r>
              <a:rPr lang="el"/>
              <a:t>Κάντε κλικ για να επεξεργαστείτε το στυλ κύριου τίτλου</a:t>
            </a:r>
          </a:p>
        </p:txBody>
      </p:sp>
      <p:sp>
        <p:nvSpPr>
          <p:cNvPr id="3" name="Subtitle 2"/>
          <p:cNvSpPr>
            <a:spLocks noGrp="1"/>
          </p:cNvSpPr>
          <p:nvPr>
            <p:ph type="subTitle" idx="1"/>
          </p:nvPr>
        </p:nvSpPr>
        <p:spPr>
          <a:xfrm>
            <a:off x="4949841" y="1517075"/>
            <a:ext cx="3590158" cy="763899"/>
          </a:xfrm>
        </p:spPr>
        <p:txBody>
          <a:bodyPr lIns="91440" tIns="91440" rIns="91440" bIns="0"/>
          <a:lstStyle>
            <a:lvl1pPr marL="0" indent="0" algn="l">
              <a:spcBef>
                <a:spcPts val="0"/>
              </a:spcBef>
              <a:spcAft>
                <a:spcPts val="0"/>
              </a:spcAft>
              <a:buNone/>
              <a:defRPr sz="1800" cap="none" spc="0" baseline="0">
                <a:solidFill>
                  <a:schemeClr val="accent1"/>
                </a:solidFill>
                <a:latin typeface="+mn-lt"/>
              </a:defRPr>
            </a:lvl1pPr>
            <a:lvl2pPr marL="342900" indent="0" algn="ctr">
              <a:buNone/>
              <a:defRPr sz="18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el"/>
              <a:t>Κάντε κλικ για να επεξεργαστείτε το στυλ υποτίτλων υποδείγματος</a:t>
            </a:r>
          </a:p>
        </p:txBody>
      </p:sp>
      <p:sp>
        <p:nvSpPr>
          <p:cNvPr id="7" name="Text Placeholder 6"/>
          <p:cNvSpPr>
            <a:spLocks noGrp="1"/>
          </p:cNvSpPr>
          <p:nvPr>
            <p:ph type="body" sz="quarter" idx="12"/>
          </p:nvPr>
        </p:nvSpPr>
        <p:spPr>
          <a:xfrm>
            <a:off x="4949841" y="2341262"/>
            <a:ext cx="3597533" cy="401939"/>
          </a:xfrm>
        </p:spPr>
        <p:txBody>
          <a:bodyPr lIns="91440" tIns="0" anchor="b"/>
          <a:lstStyle>
            <a:lvl1pPr marL="0" indent="0">
              <a:spcAft>
                <a:spcPts val="450"/>
              </a:spcAft>
              <a:buFont typeface="Courier New" panose="02070309020205020404" pitchFamily="49" charset="0"/>
              <a:buNone/>
              <a:defRPr sz="1500">
                <a:solidFill>
                  <a:schemeClr val="accent1"/>
                </a:solidFill>
              </a:defRPr>
            </a:lvl1pPr>
            <a:lvl2pPr marL="205740" indent="-205740">
              <a:buFont typeface="Courier New" panose="02070309020205020404" pitchFamily="49" charset="0"/>
              <a:buChar char="o"/>
              <a:defRPr sz="900">
                <a:solidFill>
                  <a:schemeClr val="bg1"/>
                </a:solidFill>
              </a:defRPr>
            </a:lvl2pPr>
            <a:lvl3pPr marL="205740" indent="-205740">
              <a:buFont typeface="Courier New" panose="02070309020205020404" pitchFamily="49" charset="0"/>
              <a:buChar char="o"/>
              <a:defRPr sz="788">
                <a:solidFill>
                  <a:schemeClr val="bg1"/>
                </a:solidFill>
              </a:defRPr>
            </a:lvl3pPr>
            <a:lvl4pPr marL="205740" indent="-205740">
              <a:buFont typeface="Courier New" panose="02070309020205020404" pitchFamily="49" charset="0"/>
              <a:buChar char="o"/>
              <a:defRPr sz="788">
                <a:solidFill>
                  <a:schemeClr val="bg1"/>
                </a:solidFill>
              </a:defRPr>
            </a:lvl4pPr>
            <a:lvl5pPr marL="205740" indent="-205740">
              <a:buFont typeface="Courier New" panose="02070309020205020404" pitchFamily="49" charset="0"/>
              <a:buChar char="o"/>
              <a:defRPr sz="788">
                <a:solidFill>
                  <a:schemeClr val="bg1"/>
                </a:solidFill>
              </a:defRPr>
            </a:lvl5pPr>
          </a:lstStyle>
          <a:p>
            <a:pPr lvl="0"/>
            <a:r>
              <a:rPr lang="el"/>
              <a:t>Κάντε κλικ για να επεξεργαστείτε στυλ κειμένου υποδείγματος</a:t>
            </a:r>
          </a:p>
        </p:txBody>
      </p:sp>
      <p:sp>
        <p:nvSpPr>
          <p:cNvPr id="11" name="Text Placeholder 10"/>
          <p:cNvSpPr>
            <a:spLocks noGrp="1"/>
          </p:cNvSpPr>
          <p:nvPr>
            <p:ph type="body" sz="quarter" idx="15"/>
          </p:nvPr>
        </p:nvSpPr>
        <p:spPr>
          <a:xfrm>
            <a:off x="4949842" y="2753248"/>
            <a:ext cx="2889222" cy="817345"/>
          </a:xfrm>
        </p:spPr>
        <p:txBody>
          <a:bodyPr lIns="91440">
            <a:noAutofit/>
          </a:bodyPr>
          <a:lstStyle>
            <a:lvl1pPr marL="0" indent="0">
              <a:buNone/>
              <a:defRPr sz="1050">
                <a:solidFill>
                  <a:schemeClr val="bg1"/>
                </a:solidFill>
              </a:defRPr>
            </a:lvl1pPr>
            <a:lvl2pPr marL="150876" indent="0">
              <a:buNone/>
              <a:defRPr sz="900">
                <a:solidFill>
                  <a:schemeClr val="bg1"/>
                </a:solidFill>
              </a:defRPr>
            </a:lvl2pPr>
            <a:lvl3pPr marL="288036" indent="0">
              <a:buNone/>
              <a:defRPr sz="900">
                <a:solidFill>
                  <a:schemeClr val="bg1"/>
                </a:solidFill>
              </a:defRPr>
            </a:lvl3pPr>
            <a:lvl4pPr marL="425196" indent="0">
              <a:buNone/>
              <a:defRPr sz="900">
                <a:solidFill>
                  <a:schemeClr val="bg1"/>
                </a:solidFill>
              </a:defRPr>
            </a:lvl4pPr>
            <a:lvl5pPr marL="562356" indent="0">
              <a:buNone/>
              <a:defRPr sz="900">
                <a:solidFill>
                  <a:schemeClr val="bg1"/>
                </a:solidFill>
              </a:defRPr>
            </a:lvl5pPr>
          </a:lstStyle>
          <a:p>
            <a:pPr lvl="0"/>
            <a:r>
              <a:rPr lang="el"/>
              <a:t>Κάντε κλικ για να επεξεργαστείτε στυλ κειμένου υποδείγματος</a:t>
            </a:r>
          </a:p>
        </p:txBody>
      </p:sp>
      <p:sp>
        <p:nvSpPr>
          <p:cNvPr id="6" name="Text Placeholder 6"/>
          <p:cNvSpPr>
            <a:spLocks noGrp="1"/>
          </p:cNvSpPr>
          <p:nvPr>
            <p:ph type="body" sz="quarter" idx="13"/>
          </p:nvPr>
        </p:nvSpPr>
        <p:spPr>
          <a:xfrm>
            <a:off x="4949841" y="3563286"/>
            <a:ext cx="3597533" cy="401939"/>
          </a:xfrm>
        </p:spPr>
        <p:txBody>
          <a:bodyPr lIns="91440" tIns="0" anchor="b"/>
          <a:lstStyle>
            <a:lvl1pPr marL="0" indent="0">
              <a:spcAft>
                <a:spcPts val="450"/>
              </a:spcAft>
              <a:buFont typeface="Courier New" panose="02070309020205020404" pitchFamily="49" charset="0"/>
              <a:buNone/>
              <a:defRPr sz="1500">
                <a:solidFill>
                  <a:schemeClr val="accent1"/>
                </a:solidFill>
              </a:defRPr>
            </a:lvl1pPr>
            <a:lvl2pPr marL="205740" indent="-205740">
              <a:buFont typeface="Courier New" panose="02070309020205020404" pitchFamily="49" charset="0"/>
              <a:buChar char="o"/>
              <a:defRPr sz="900">
                <a:solidFill>
                  <a:schemeClr val="bg1"/>
                </a:solidFill>
              </a:defRPr>
            </a:lvl2pPr>
            <a:lvl3pPr marL="205740" indent="-205740">
              <a:buFont typeface="Courier New" panose="02070309020205020404" pitchFamily="49" charset="0"/>
              <a:buChar char="o"/>
              <a:defRPr sz="788">
                <a:solidFill>
                  <a:schemeClr val="bg1"/>
                </a:solidFill>
              </a:defRPr>
            </a:lvl3pPr>
            <a:lvl4pPr marL="205740" indent="-205740">
              <a:buFont typeface="Courier New" panose="02070309020205020404" pitchFamily="49" charset="0"/>
              <a:buChar char="o"/>
              <a:defRPr sz="788">
                <a:solidFill>
                  <a:schemeClr val="bg1"/>
                </a:solidFill>
              </a:defRPr>
            </a:lvl4pPr>
            <a:lvl5pPr marL="205740" indent="-205740">
              <a:buFont typeface="Courier New" panose="02070309020205020404" pitchFamily="49" charset="0"/>
              <a:buChar char="o"/>
              <a:defRPr sz="788">
                <a:solidFill>
                  <a:schemeClr val="bg1"/>
                </a:solidFill>
              </a:defRPr>
            </a:lvl5pPr>
          </a:lstStyle>
          <a:p>
            <a:pPr lvl="0"/>
            <a:r>
              <a:rPr lang="el"/>
              <a:t>Κάντε κλικ για να επεξεργαστείτε στυλ κειμένου υποδείγματος</a:t>
            </a:r>
          </a:p>
        </p:txBody>
      </p:sp>
      <p:sp>
        <p:nvSpPr>
          <p:cNvPr id="12" name="Text Placeholder 10"/>
          <p:cNvSpPr>
            <a:spLocks noGrp="1"/>
          </p:cNvSpPr>
          <p:nvPr>
            <p:ph type="body" sz="quarter" idx="16"/>
          </p:nvPr>
        </p:nvSpPr>
        <p:spPr>
          <a:xfrm>
            <a:off x="4949841" y="3982579"/>
            <a:ext cx="2895410" cy="529133"/>
          </a:xfrm>
        </p:spPr>
        <p:txBody>
          <a:bodyPr lIns="91440">
            <a:noAutofit/>
          </a:bodyPr>
          <a:lstStyle>
            <a:lvl1pPr marL="0" indent="0">
              <a:buNone/>
              <a:defRPr sz="1050">
                <a:solidFill>
                  <a:schemeClr val="bg1"/>
                </a:solidFill>
              </a:defRPr>
            </a:lvl1pPr>
            <a:lvl2pPr marL="150876" indent="0">
              <a:buNone/>
              <a:defRPr sz="900">
                <a:solidFill>
                  <a:schemeClr val="bg1"/>
                </a:solidFill>
              </a:defRPr>
            </a:lvl2pPr>
            <a:lvl3pPr marL="288036" indent="0">
              <a:buNone/>
              <a:defRPr sz="900">
                <a:solidFill>
                  <a:schemeClr val="bg1"/>
                </a:solidFill>
              </a:defRPr>
            </a:lvl3pPr>
            <a:lvl4pPr marL="425196" indent="0">
              <a:buNone/>
              <a:defRPr sz="900">
                <a:solidFill>
                  <a:schemeClr val="bg1"/>
                </a:solidFill>
              </a:defRPr>
            </a:lvl4pPr>
            <a:lvl5pPr marL="562356" indent="0">
              <a:buNone/>
              <a:defRPr sz="900">
                <a:solidFill>
                  <a:schemeClr val="bg1"/>
                </a:solidFill>
              </a:defRPr>
            </a:lvl5pPr>
          </a:lstStyle>
          <a:p>
            <a:pPr lvl="0"/>
            <a:r>
              <a:rPr lang="el"/>
              <a:t>Κάντε κλικ για να επεξεργαστείτε στυλ κειμένου υποδείγματος</a:t>
            </a:r>
          </a:p>
        </p:txBody>
      </p:sp>
      <p:sp>
        <p:nvSpPr>
          <p:cNvPr id="8" name="Text Placeholder 6"/>
          <p:cNvSpPr>
            <a:spLocks noGrp="1"/>
          </p:cNvSpPr>
          <p:nvPr>
            <p:ph type="body" sz="quarter" idx="14"/>
          </p:nvPr>
        </p:nvSpPr>
        <p:spPr>
          <a:xfrm>
            <a:off x="4949841" y="4564819"/>
            <a:ext cx="3597533" cy="401939"/>
          </a:xfrm>
        </p:spPr>
        <p:txBody>
          <a:bodyPr lIns="91440" tIns="0" anchor="b"/>
          <a:lstStyle>
            <a:lvl1pPr marL="0" indent="0">
              <a:spcAft>
                <a:spcPts val="450"/>
              </a:spcAft>
              <a:buFont typeface="Courier New" panose="02070309020205020404" pitchFamily="49" charset="0"/>
              <a:buNone/>
              <a:defRPr sz="1500">
                <a:solidFill>
                  <a:schemeClr val="accent1"/>
                </a:solidFill>
              </a:defRPr>
            </a:lvl1pPr>
            <a:lvl2pPr marL="205740" indent="-205740">
              <a:buFont typeface="Courier New" panose="02070309020205020404" pitchFamily="49" charset="0"/>
              <a:buChar char="o"/>
              <a:defRPr sz="900">
                <a:solidFill>
                  <a:schemeClr val="bg1"/>
                </a:solidFill>
              </a:defRPr>
            </a:lvl2pPr>
            <a:lvl3pPr marL="205740" indent="-205740">
              <a:buFont typeface="Courier New" panose="02070309020205020404" pitchFamily="49" charset="0"/>
              <a:buChar char="o"/>
              <a:defRPr sz="788">
                <a:solidFill>
                  <a:schemeClr val="bg1"/>
                </a:solidFill>
              </a:defRPr>
            </a:lvl3pPr>
            <a:lvl4pPr marL="205740" indent="-205740">
              <a:buFont typeface="Courier New" panose="02070309020205020404" pitchFamily="49" charset="0"/>
              <a:buChar char="o"/>
              <a:defRPr sz="788">
                <a:solidFill>
                  <a:schemeClr val="bg1"/>
                </a:solidFill>
              </a:defRPr>
            </a:lvl4pPr>
            <a:lvl5pPr marL="205740" indent="-205740">
              <a:buFont typeface="Courier New" panose="02070309020205020404" pitchFamily="49" charset="0"/>
              <a:buChar char="o"/>
              <a:defRPr sz="788">
                <a:solidFill>
                  <a:schemeClr val="bg1"/>
                </a:solidFill>
              </a:defRPr>
            </a:lvl5pPr>
          </a:lstStyle>
          <a:p>
            <a:pPr lvl="0"/>
            <a:r>
              <a:rPr lang="el"/>
              <a:t>Κάντε κλικ για να επεξεργαστείτε στυλ κειμένου υποδείγματος</a:t>
            </a:r>
          </a:p>
        </p:txBody>
      </p:sp>
      <p:sp>
        <p:nvSpPr>
          <p:cNvPr id="13" name="Text Placeholder 10"/>
          <p:cNvSpPr>
            <a:spLocks noGrp="1"/>
          </p:cNvSpPr>
          <p:nvPr>
            <p:ph type="body" sz="quarter" idx="17"/>
          </p:nvPr>
        </p:nvSpPr>
        <p:spPr>
          <a:xfrm>
            <a:off x="4949841" y="4975138"/>
            <a:ext cx="2895410" cy="852906"/>
          </a:xfrm>
        </p:spPr>
        <p:txBody>
          <a:bodyPr lIns="91440">
            <a:noAutofit/>
          </a:bodyPr>
          <a:lstStyle>
            <a:lvl1pPr marL="0" indent="0">
              <a:buNone/>
              <a:defRPr sz="1050">
                <a:solidFill>
                  <a:schemeClr val="bg1"/>
                </a:solidFill>
              </a:defRPr>
            </a:lvl1pPr>
            <a:lvl2pPr marL="150876" indent="0">
              <a:buNone/>
              <a:defRPr sz="900">
                <a:solidFill>
                  <a:schemeClr val="bg1"/>
                </a:solidFill>
              </a:defRPr>
            </a:lvl2pPr>
            <a:lvl3pPr marL="288036" indent="0">
              <a:buNone/>
              <a:defRPr sz="900">
                <a:solidFill>
                  <a:schemeClr val="bg1"/>
                </a:solidFill>
              </a:defRPr>
            </a:lvl3pPr>
            <a:lvl4pPr marL="425196" indent="0">
              <a:buNone/>
              <a:defRPr sz="900">
                <a:solidFill>
                  <a:schemeClr val="bg1"/>
                </a:solidFill>
              </a:defRPr>
            </a:lvl4pPr>
            <a:lvl5pPr marL="562356" indent="0">
              <a:buNone/>
              <a:defRPr sz="900">
                <a:solidFill>
                  <a:schemeClr val="bg1"/>
                </a:solidFill>
              </a:defRPr>
            </a:lvl5pPr>
          </a:lstStyle>
          <a:p>
            <a:pPr lvl="0"/>
            <a:r>
              <a:rPr lang="el"/>
              <a:t>Κάντε κλικ για να επεξεργαστείτε στυλ κειμένου υποδείγματος</a:t>
            </a:r>
          </a:p>
        </p:txBody>
      </p:sp>
    </p:spTree>
    <p:extLst>
      <p:ext uri="{BB962C8B-B14F-4D97-AF65-F5344CB8AC3E}">
        <p14:creationId xmlns:p14="http://schemas.microsoft.com/office/powerpoint/2010/main" val="99524749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Agenda - Topic 1">
    <p:spTree>
      <p:nvGrpSpPr>
        <p:cNvPr id="1" name=""/>
        <p:cNvGrpSpPr/>
        <p:nvPr/>
      </p:nvGrpSpPr>
      <p:grpSpPr>
        <a:xfrm>
          <a:off x="0" y="0"/>
          <a:ext cx="0" cy="0"/>
          <a:chOff x="0" y="0"/>
          <a:chExt cx="0" cy="0"/>
        </a:xfrm>
      </p:grpSpPr>
      <p:sp>
        <p:nvSpPr>
          <p:cNvPr id="2" name="Title 1"/>
          <p:cNvSpPr>
            <a:spLocks noGrp="1"/>
          </p:cNvSpPr>
          <p:nvPr>
            <p:ph type="ctrTitle"/>
          </p:nvPr>
        </p:nvSpPr>
        <p:spPr>
          <a:xfrm>
            <a:off x="597242" y="320041"/>
            <a:ext cx="5049178" cy="1017147"/>
          </a:xfrm>
        </p:spPr>
        <p:txBody>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8" name="Text Placeholder 7"/>
          <p:cNvSpPr>
            <a:spLocks noGrp="1"/>
          </p:cNvSpPr>
          <p:nvPr>
            <p:ph type="body" sz="quarter" idx="10"/>
          </p:nvPr>
        </p:nvSpPr>
        <p:spPr>
          <a:xfrm>
            <a:off x="618182" y="1749479"/>
            <a:ext cx="591479" cy="533400"/>
          </a:xfrm>
        </p:spPr>
        <p:txBody>
          <a:bodyPr tIns="0" bIns="0" anchor="ctr">
            <a:noAutofit/>
          </a:bodyPr>
          <a:lstStyle>
            <a:lvl1pPr marL="0" indent="0" algn="ctr">
              <a:lnSpc>
                <a:spcPct val="60000"/>
              </a:lnSpc>
              <a:spcBef>
                <a:spcPts val="0"/>
              </a:spcBef>
              <a:spcAft>
                <a:spcPts val="0"/>
              </a:spcAft>
              <a:buNone/>
              <a:defRPr sz="405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3" name="Text Placeholder 12"/>
          <p:cNvSpPr>
            <a:spLocks noGrp="1"/>
          </p:cNvSpPr>
          <p:nvPr>
            <p:ph type="body" sz="quarter" idx="16"/>
          </p:nvPr>
        </p:nvSpPr>
        <p:spPr>
          <a:xfrm>
            <a:off x="1232535" y="1749479"/>
            <a:ext cx="4413884" cy="533400"/>
          </a:xfrm>
        </p:spPr>
        <p:txBody>
          <a:bodyPr bIns="0" anchor="b"/>
          <a:lstStyle>
            <a:lvl1pPr marL="0" indent="0">
              <a:buNone/>
              <a:defRPr sz="1800">
                <a:solidFill>
                  <a:schemeClr val="tx1"/>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6" name="Text Placeholder 7"/>
          <p:cNvSpPr>
            <a:spLocks noGrp="1"/>
          </p:cNvSpPr>
          <p:nvPr>
            <p:ph type="body" sz="quarter" idx="12"/>
          </p:nvPr>
        </p:nvSpPr>
        <p:spPr>
          <a:xfrm>
            <a:off x="618182" y="2378035"/>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5" name="Text Placeholder 12"/>
          <p:cNvSpPr>
            <a:spLocks noGrp="1"/>
          </p:cNvSpPr>
          <p:nvPr>
            <p:ph type="body" sz="quarter" idx="17"/>
          </p:nvPr>
        </p:nvSpPr>
        <p:spPr>
          <a:xfrm>
            <a:off x="1232535" y="2378035"/>
            <a:ext cx="4413884" cy="533400"/>
          </a:xfrm>
        </p:spPr>
        <p:txBody>
          <a:bodyPr bIns="0" anchor="b"/>
          <a:lstStyle>
            <a:lvl1pPr marL="0" indent="0">
              <a:buNone/>
              <a:defRPr sz="1500">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7" name="Text Placeholder 7"/>
          <p:cNvSpPr>
            <a:spLocks noGrp="1"/>
          </p:cNvSpPr>
          <p:nvPr>
            <p:ph type="body" sz="quarter" idx="13"/>
          </p:nvPr>
        </p:nvSpPr>
        <p:spPr>
          <a:xfrm>
            <a:off x="618182" y="300690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6" name="Text Placeholder 12"/>
          <p:cNvSpPr>
            <a:spLocks noGrp="1"/>
          </p:cNvSpPr>
          <p:nvPr>
            <p:ph type="body" sz="quarter" idx="18"/>
          </p:nvPr>
        </p:nvSpPr>
        <p:spPr>
          <a:xfrm>
            <a:off x="1232535" y="3009613"/>
            <a:ext cx="4413884" cy="533400"/>
          </a:xfrm>
        </p:spPr>
        <p:txBody>
          <a:bodyPr bIns="0" anchor="b"/>
          <a:lstStyle>
            <a:lvl1pPr marL="0" indent="0">
              <a:buNone/>
              <a:defRPr sz="1500">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9" name="Text Placeholder 7"/>
          <p:cNvSpPr>
            <a:spLocks noGrp="1"/>
          </p:cNvSpPr>
          <p:nvPr>
            <p:ph type="body" sz="quarter" idx="14"/>
          </p:nvPr>
        </p:nvSpPr>
        <p:spPr>
          <a:xfrm>
            <a:off x="618182" y="3635783"/>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7" name="Text Placeholder 12"/>
          <p:cNvSpPr>
            <a:spLocks noGrp="1"/>
          </p:cNvSpPr>
          <p:nvPr>
            <p:ph type="body" sz="quarter" idx="19"/>
          </p:nvPr>
        </p:nvSpPr>
        <p:spPr>
          <a:xfrm>
            <a:off x="1232535" y="363816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0" name="Text Placeholder 7"/>
          <p:cNvSpPr>
            <a:spLocks noGrp="1"/>
          </p:cNvSpPr>
          <p:nvPr>
            <p:ph type="body" sz="quarter" idx="15"/>
          </p:nvPr>
        </p:nvSpPr>
        <p:spPr>
          <a:xfrm>
            <a:off x="618182" y="4264656"/>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0" name="Text Placeholder 12"/>
          <p:cNvSpPr>
            <a:spLocks noGrp="1"/>
          </p:cNvSpPr>
          <p:nvPr>
            <p:ph type="body" sz="quarter" idx="20"/>
          </p:nvPr>
        </p:nvSpPr>
        <p:spPr>
          <a:xfrm>
            <a:off x="1232535" y="4269747"/>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3" name="Slide Number Placeholder 9">
            <a:extLst>
              <a:ext uri="{FF2B5EF4-FFF2-40B4-BE49-F238E27FC236}">
                <a16:creationId xmlns:a16="http://schemas.microsoft.com/office/drawing/2014/main" id="{8EE0F556-DB82-CB2D-904E-3F5EA43141A1}"/>
              </a:ext>
            </a:extLst>
          </p:cNvPr>
          <p:cNvSpPr>
            <a:spLocks noGrp="1"/>
          </p:cNvSpPr>
          <p:nvPr>
            <p:ph type="sldNum" sz="quarter" idx="21"/>
          </p:nvPr>
        </p:nvSpPr>
        <p:spPr>
          <a:xfrm>
            <a:off x="8077200" y="6291263"/>
            <a:ext cx="461963" cy="365125"/>
          </a:xfrm>
        </p:spPr>
        <p:txBody>
          <a:bodyPr/>
          <a:lstStyle>
            <a:lvl1pPr algn="r">
              <a:defRPr sz="825" b="0" i="0">
                <a:solidFill>
                  <a:schemeClr val="bg1"/>
                </a:solidFill>
                <a:latin typeface="+mn-lt"/>
              </a:defRPr>
            </a:lvl1pPr>
          </a:lstStyle>
          <a:p>
            <a:pPr>
              <a:defRPr/>
            </a:pPr>
            <a:fld id="{F81C66DA-216B-4F45-B87E-EE4E67CE20B1}" type="slidenum">
              <a:rPr lang="en-US"/>
              <a:pPr>
                <a:defRPr/>
              </a:pPr>
              <a:t>‹#›</a:t>
            </a:fld>
            <a:endParaRPr lang="en-US"/>
          </a:p>
        </p:txBody>
      </p:sp>
    </p:spTree>
    <p:extLst>
      <p:ext uri="{BB962C8B-B14F-4D97-AF65-F5344CB8AC3E}">
        <p14:creationId xmlns:p14="http://schemas.microsoft.com/office/powerpoint/2010/main" val="279907132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genda - Topic 2">
    <p:spTree>
      <p:nvGrpSpPr>
        <p:cNvPr id="1" name=""/>
        <p:cNvGrpSpPr/>
        <p:nvPr/>
      </p:nvGrpSpPr>
      <p:grpSpPr>
        <a:xfrm>
          <a:off x="0" y="0"/>
          <a:ext cx="0" cy="0"/>
          <a:chOff x="0" y="0"/>
          <a:chExt cx="0" cy="0"/>
        </a:xfrm>
      </p:grpSpPr>
      <p:sp>
        <p:nvSpPr>
          <p:cNvPr id="2" name="Title 1"/>
          <p:cNvSpPr>
            <a:spLocks noGrp="1"/>
          </p:cNvSpPr>
          <p:nvPr>
            <p:ph type="ctrTitle"/>
          </p:nvPr>
        </p:nvSpPr>
        <p:spPr>
          <a:xfrm>
            <a:off x="597242" y="320041"/>
            <a:ext cx="5049178" cy="1017147"/>
          </a:xfrm>
        </p:spPr>
        <p:txBody>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8" name="Text Placeholder 7"/>
          <p:cNvSpPr>
            <a:spLocks noGrp="1"/>
          </p:cNvSpPr>
          <p:nvPr>
            <p:ph type="body" sz="quarter" idx="10"/>
          </p:nvPr>
        </p:nvSpPr>
        <p:spPr>
          <a:xfrm>
            <a:off x="618182" y="174947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3" name="Text Placeholder 12"/>
          <p:cNvSpPr>
            <a:spLocks noGrp="1"/>
          </p:cNvSpPr>
          <p:nvPr>
            <p:ph type="body" sz="quarter" idx="16"/>
          </p:nvPr>
        </p:nvSpPr>
        <p:spPr>
          <a:xfrm>
            <a:off x="1232535" y="174947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6" name="Text Placeholder 7"/>
          <p:cNvSpPr>
            <a:spLocks noGrp="1"/>
          </p:cNvSpPr>
          <p:nvPr>
            <p:ph type="body" sz="quarter" idx="12"/>
          </p:nvPr>
        </p:nvSpPr>
        <p:spPr>
          <a:xfrm>
            <a:off x="618182" y="2378035"/>
            <a:ext cx="591479" cy="533400"/>
          </a:xfrm>
        </p:spPr>
        <p:txBody>
          <a:bodyPr tIns="0" bIns="0" anchor="ctr">
            <a:noAutofit/>
          </a:bodyPr>
          <a:lstStyle>
            <a:lvl1pPr marL="0" indent="0" algn="ctr">
              <a:lnSpc>
                <a:spcPct val="60000"/>
              </a:lnSpc>
              <a:spcBef>
                <a:spcPts val="0"/>
              </a:spcBef>
              <a:spcAft>
                <a:spcPts val="0"/>
              </a:spcAft>
              <a:buNone/>
              <a:defRPr sz="405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5" name="Text Placeholder 12"/>
          <p:cNvSpPr>
            <a:spLocks noGrp="1"/>
          </p:cNvSpPr>
          <p:nvPr>
            <p:ph type="body" sz="quarter" idx="17"/>
          </p:nvPr>
        </p:nvSpPr>
        <p:spPr>
          <a:xfrm>
            <a:off x="1232535" y="2378035"/>
            <a:ext cx="4413884" cy="533400"/>
          </a:xfrm>
        </p:spPr>
        <p:txBody>
          <a:bodyPr bIns="0" anchor="b"/>
          <a:lstStyle>
            <a:lvl1pPr marL="0" indent="0">
              <a:buNone/>
              <a:defRPr sz="1800"/>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7" name="Text Placeholder 7"/>
          <p:cNvSpPr>
            <a:spLocks noGrp="1"/>
          </p:cNvSpPr>
          <p:nvPr>
            <p:ph type="body" sz="quarter" idx="13"/>
          </p:nvPr>
        </p:nvSpPr>
        <p:spPr>
          <a:xfrm>
            <a:off x="618182" y="300690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6" name="Text Placeholder 12"/>
          <p:cNvSpPr>
            <a:spLocks noGrp="1"/>
          </p:cNvSpPr>
          <p:nvPr>
            <p:ph type="body" sz="quarter" idx="18"/>
          </p:nvPr>
        </p:nvSpPr>
        <p:spPr>
          <a:xfrm>
            <a:off x="1232535" y="3009613"/>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9" name="Text Placeholder 7"/>
          <p:cNvSpPr>
            <a:spLocks noGrp="1"/>
          </p:cNvSpPr>
          <p:nvPr>
            <p:ph type="body" sz="quarter" idx="14"/>
          </p:nvPr>
        </p:nvSpPr>
        <p:spPr>
          <a:xfrm>
            <a:off x="618182" y="3635783"/>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7" name="Text Placeholder 12"/>
          <p:cNvSpPr>
            <a:spLocks noGrp="1"/>
          </p:cNvSpPr>
          <p:nvPr>
            <p:ph type="body" sz="quarter" idx="19"/>
          </p:nvPr>
        </p:nvSpPr>
        <p:spPr>
          <a:xfrm>
            <a:off x="1232535" y="363816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0" name="Text Placeholder 7"/>
          <p:cNvSpPr>
            <a:spLocks noGrp="1"/>
          </p:cNvSpPr>
          <p:nvPr>
            <p:ph type="body" sz="quarter" idx="15"/>
          </p:nvPr>
        </p:nvSpPr>
        <p:spPr>
          <a:xfrm>
            <a:off x="618182" y="4264656"/>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0" name="Text Placeholder 12"/>
          <p:cNvSpPr>
            <a:spLocks noGrp="1"/>
          </p:cNvSpPr>
          <p:nvPr>
            <p:ph type="body" sz="quarter" idx="20"/>
          </p:nvPr>
        </p:nvSpPr>
        <p:spPr>
          <a:xfrm>
            <a:off x="1232535" y="4269747"/>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3" name="Slide Number Placeholder 9">
            <a:extLst>
              <a:ext uri="{FF2B5EF4-FFF2-40B4-BE49-F238E27FC236}">
                <a16:creationId xmlns:a16="http://schemas.microsoft.com/office/drawing/2014/main" id="{24001501-1343-F502-A6CC-8AA1F6D77089}"/>
              </a:ext>
            </a:extLst>
          </p:cNvPr>
          <p:cNvSpPr>
            <a:spLocks noGrp="1"/>
          </p:cNvSpPr>
          <p:nvPr>
            <p:ph type="sldNum" sz="quarter" idx="21"/>
          </p:nvPr>
        </p:nvSpPr>
        <p:spPr>
          <a:xfrm>
            <a:off x="8077200" y="6291263"/>
            <a:ext cx="461963" cy="365125"/>
          </a:xfrm>
        </p:spPr>
        <p:txBody>
          <a:bodyPr/>
          <a:lstStyle>
            <a:lvl1pPr algn="r">
              <a:defRPr sz="825" b="0" i="0">
                <a:solidFill>
                  <a:schemeClr val="bg1"/>
                </a:solidFill>
                <a:latin typeface="+mn-lt"/>
              </a:defRPr>
            </a:lvl1pPr>
          </a:lstStyle>
          <a:p>
            <a:pPr>
              <a:defRPr/>
            </a:pPr>
            <a:fld id="{5D5C5689-9423-4E14-9E6D-A3FEF8F4E4E9}" type="slidenum">
              <a:rPr lang="en-US"/>
              <a:pPr>
                <a:defRPr/>
              </a:pPr>
              <a:t>‹#›</a:t>
            </a:fld>
            <a:endParaRPr lang="en-US"/>
          </a:p>
        </p:txBody>
      </p:sp>
    </p:spTree>
    <p:extLst>
      <p:ext uri="{BB962C8B-B14F-4D97-AF65-F5344CB8AC3E}">
        <p14:creationId xmlns:p14="http://schemas.microsoft.com/office/powerpoint/2010/main" val="38332234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Agenda - Topic 3">
    <p:spTree>
      <p:nvGrpSpPr>
        <p:cNvPr id="1" name=""/>
        <p:cNvGrpSpPr/>
        <p:nvPr/>
      </p:nvGrpSpPr>
      <p:grpSpPr>
        <a:xfrm>
          <a:off x="0" y="0"/>
          <a:ext cx="0" cy="0"/>
          <a:chOff x="0" y="0"/>
          <a:chExt cx="0" cy="0"/>
        </a:xfrm>
      </p:grpSpPr>
      <p:sp>
        <p:nvSpPr>
          <p:cNvPr id="2" name="Title 1"/>
          <p:cNvSpPr>
            <a:spLocks noGrp="1"/>
          </p:cNvSpPr>
          <p:nvPr>
            <p:ph type="ctrTitle"/>
          </p:nvPr>
        </p:nvSpPr>
        <p:spPr>
          <a:xfrm>
            <a:off x="597242" y="320041"/>
            <a:ext cx="5049178" cy="1017147"/>
          </a:xfrm>
        </p:spPr>
        <p:txBody>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8" name="Text Placeholder 7"/>
          <p:cNvSpPr>
            <a:spLocks noGrp="1"/>
          </p:cNvSpPr>
          <p:nvPr>
            <p:ph type="body" sz="quarter" idx="10"/>
          </p:nvPr>
        </p:nvSpPr>
        <p:spPr>
          <a:xfrm>
            <a:off x="618182" y="174947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3" name="Text Placeholder 12"/>
          <p:cNvSpPr>
            <a:spLocks noGrp="1"/>
          </p:cNvSpPr>
          <p:nvPr>
            <p:ph type="body" sz="quarter" idx="16"/>
          </p:nvPr>
        </p:nvSpPr>
        <p:spPr>
          <a:xfrm>
            <a:off x="1232535" y="174947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6" name="Text Placeholder 7"/>
          <p:cNvSpPr>
            <a:spLocks noGrp="1"/>
          </p:cNvSpPr>
          <p:nvPr>
            <p:ph type="body" sz="quarter" idx="12"/>
          </p:nvPr>
        </p:nvSpPr>
        <p:spPr>
          <a:xfrm>
            <a:off x="618182" y="2378035"/>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5" name="Text Placeholder 12"/>
          <p:cNvSpPr>
            <a:spLocks noGrp="1"/>
          </p:cNvSpPr>
          <p:nvPr>
            <p:ph type="body" sz="quarter" idx="17"/>
          </p:nvPr>
        </p:nvSpPr>
        <p:spPr>
          <a:xfrm>
            <a:off x="1232535" y="2378035"/>
            <a:ext cx="4413884" cy="533400"/>
          </a:xfrm>
        </p:spPr>
        <p:txBody>
          <a:bodyPr bIns="0" anchor="b"/>
          <a:lstStyle>
            <a:lvl1pPr marL="0" indent="0">
              <a:buNone/>
              <a:defRPr sz="1500">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7" name="Text Placeholder 7"/>
          <p:cNvSpPr>
            <a:spLocks noGrp="1"/>
          </p:cNvSpPr>
          <p:nvPr>
            <p:ph type="body" sz="quarter" idx="13"/>
          </p:nvPr>
        </p:nvSpPr>
        <p:spPr>
          <a:xfrm>
            <a:off x="618182" y="3006909"/>
            <a:ext cx="591479" cy="533400"/>
          </a:xfrm>
        </p:spPr>
        <p:txBody>
          <a:bodyPr tIns="0" bIns="0" anchor="ctr">
            <a:noAutofit/>
          </a:bodyPr>
          <a:lstStyle>
            <a:lvl1pPr marL="0" indent="0" algn="ctr">
              <a:lnSpc>
                <a:spcPct val="60000"/>
              </a:lnSpc>
              <a:spcBef>
                <a:spcPts val="0"/>
              </a:spcBef>
              <a:spcAft>
                <a:spcPts val="0"/>
              </a:spcAft>
              <a:buNone/>
              <a:defRPr sz="405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6" name="Text Placeholder 12"/>
          <p:cNvSpPr>
            <a:spLocks noGrp="1"/>
          </p:cNvSpPr>
          <p:nvPr>
            <p:ph type="body" sz="quarter" idx="18"/>
          </p:nvPr>
        </p:nvSpPr>
        <p:spPr>
          <a:xfrm>
            <a:off x="1232535" y="3009613"/>
            <a:ext cx="4413884" cy="533400"/>
          </a:xfrm>
        </p:spPr>
        <p:txBody>
          <a:bodyPr bIns="0" anchor="b"/>
          <a:lstStyle>
            <a:lvl1pPr marL="0" indent="0">
              <a:buNone/>
              <a:defRPr sz="1800">
                <a:solidFill>
                  <a:schemeClr val="tx1"/>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9" name="Text Placeholder 7"/>
          <p:cNvSpPr>
            <a:spLocks noGrp="1"/>
          </p:cNvSpPr>
          <p:nvPr>
            <p:ph type="body" sz="quarter" idx="14"/>
          </p:nvPr>
        </p:nvSpPr>
        <p:spPr>
          <a:xfrm>
            <a:off x="618182" y="3635783"/>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7" name="Text Placeholder 12"/>
          <p:cNvSpPr>
            <a:spLocks noGrp="1"/>
          </p:cNvSpPr>
          <p:nvPr>
            <p:ph type="body" sz="quarter" idx="19"/>
          </p:nvPr>
        </p:nvSpPr>
        <p:spPr>
          <a:xfrm>
            <a:off x="1232535" y="363816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0" name="Text Placeholder 7"/>
          <p:cNvSpPr>
            <a:spLocks noGrp="1"/>
          </p:cNvSpPr>
          <p:nvPr>
            <p:ph type="body" sz="quarter" idx="15"/>
          </p:nvPr>
        </p:nvSpPr>
        <p:spPr>
          <a:xfrm>
            <a:off x="618182" y="4264656"/>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0" name="Text Placeholder 12"/>
          <p:cNvSpPr>
            <a:spLocks noGrp="1"/>
          </p:cNvSpPr>
          <p:nvPr>
            <p:ph type="body" sz="quarter" idx="20"/>
          </p:nvPr>
        </p:nvSpPr>
        <p:spPr>
          <a:xfrm>
            <a:off x="1232535" y="4269747"/>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3" name="Slide Number Placeholder 9">
            <a:extLst>
              <a:ext uri="{FF2B5EF4-FFF2-40B4-BE49-F238E27FC236}">
                <a16:creationId xmlns:a16="http://schemas.microsoft.com/office/drawing/2014/main" id="{AEF2DD8A-A67E-B747-9DEB-CD59E2BDAC5F}"/>
              </a:ext>
            </a:extLst>
          </p:cNvPr>
          <p:cNvSpPr>
            <a:spLocks noGrp="1"/>
          </p:cNvSpPr>
          <p:nvPr>
            <p:ph type="sldNum" sz="quarter" idx="21"/>
          </p:nvPr>
        </p:nvSpPr>
        <p:spPr>
          <a:xfrm>
            <a:off x="8077200" y="6291263"/>
            <a:ext cx="461963" cy="365125"/>
          </a:xfrm>
        </p:spPr>
        <p:txBody>
          <a:bodyPr/>
          <a:lstStyle>
            <a:lvl1pPr algn="r">
              <a:defRPr sz="825" b="0" i="0">
                <a:solidFill>
                  <a:schemeClr val="bg1"/>
                </a:solidFill>
                <a:latin typeface="+mn-lt"/>
              </a:defRPr>
            </a:lvl1pPr>
          </a:lstStyle>
          <a:p>
            <a:pPr>
              <a:defRPr/>
            </a:pPr>
            <a:fld id="{E614B038-A5E9-4AEF-835E-67360E9E457A}" type="slidenum">
              <a:rPr lang="en-US"/>
              <a:pPr>
                <a:defRPr/>
              </a:pPr>
              <a:t>‹#›</a:t>
            </a:fld>
            <a:endParaRPr lang="en-US"/>
          </a:p>
        </p:txBody>
      </p:sp>
    </p:spTree>
    <p:extLst>
      <p:ext uri="{BB962C8B-B14F-4D97-AF65-F5344CB8AC3E}">
        <p14:creationId xmlns:p14="http://schemas.microsoft.com/office/powerpoint/2010/main" val="4000670804"/>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Agenda - Topic 4">
    <p:spTree>
      <p:nvGrpSpPr>
        <p:cNvPr id="1" name=""/>
        <p:cNvGrpSpPr/>
        <p:nvPr/>
      </p:nvGrpSpPr>
      <p:grpSpPr>
        <a:xfrm>
          <a:off x="0" y="0"/>
          <a:ext cx="0" cy="0"/>
          <a:chOff x="0" y="0"/>
          <a:chExt cx="0" cy="0"/>
        </a:xfrm>
      </p:grpSpPr>
      <p:sp>
        <p:nvSpPr>
          <p:cNvPr id="2" name="Title 1"/>
          <p:cNvSpPr>
            <a:spLocks noGrp="1"/>
          </p:cNvSpPr>
          <p:nvPr>
            <p:ph type="ctrTitle"/>
          </p:nvPr>
        </p:nvSpPr>
        <p:spPr>
          <a:xfrm>
            <a:off x="597242" y="320041"/>
            <a:ext cx="5049178" cy="1017147"/>
          </a:xfrm>
        </p:spPr>
        <p:txBody>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8" name="Text Placeholder 7"/>
          <p:cNvSpPr>
            <a:spLocks noGrp="1"/>
          </p:cNvSpPr>
          <p:nvPr>
            <p:ph type="body" sz="quarter" idx="10"/>
          </p:nvPr>
        </p:nvSpPr>
        <p:spPr>
          <a:xfrm>
            <a:off x="618182" y="174947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3" name="Text Placeholder 12"/>
          <p:cNvSpPr>
            <a:spLocks noGrp="1"/>
          </p:cNvSpPr>
          <p:nvPr>
            <p:ph type="body" sz="quarter" idx="16"/>
          </p:nvPr>
        </p:nvSpPr>
        <p:spPr>
          <a:xfrm>
            <a:off x="1232535" y="174947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6" name="Text Placeholder 7"/>
          <p:cNvSpPr>
            <a:spLocks noGrp="1"/>
          </p:cNvSpPr>
          <p:nvPr>
            <p:ph type="body" sz="quarter" idx="12"/>
          </p:nvPr>
        </p:nvSpPr>
        <p:spPr>
          <a:xfrm>
            <a:off x="618182" y="2378035"/>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5" name="Text Placeholder 12"/>
          <p:cNvSpPr>
            <a:spLocks noGrp="1"/>
          </p:cNvSpPr>
          <p:nvPr>
            <p:ph type="body" sz="quarter" idx="17"/>
          </p:nvPr>
        </p:nvSpPr>
        <p:spPr>
          <a:xfrm>
            <a:off x="1232535" y="2378035"/>
            <a:ext cx="4413884" cy="533400"/>
          </a:xfrm>
        </p:spPr>
        <p:txBody>
          <a:bodyPr bIns="0" anchor="b"/>
          <a:lstStyle>
            <a:lvl1pPr marL="0" indent="0">
              <a:buNone/>
              <a:defRPr sz="1500">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7" name="Text Placeholder 7"/>
          <p:cNvSpPr>
            <a:spLocks noGrp="1"/>
          </p:cNvSpPr>
          <p:nvPr>
            <p:ph type="body" sz="quarter" idx="13"/>
          </p:nvPr>
        </p:nvSpPr>
        <p:spPr>
          <a:xfrm>
            <a:off x="618182" y="300690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6" name="Text Placeholder 12"/>
          <p:cNvSpPr>
            <a:spLocks noGrp="1"/>
          </p:cNvSpPr>
          <p:nvPr>
            <p:ph type="body" sz="quarter" idx="18"/>
          </p:nvPr>
        </p:nvSpPr>
        <p:spPr>
          <a:xfrm>
            <a:off x="1232535" y="3009613"/>
            <a:ext cx="4413884" cy="533400"/>
          </a:xfrm>
        </p:spPr>
        <p:txBody>
          <a:bodyPr bIns="0" anchor="b"/>
          <a:lstStyle>
            <a:lvl1pPr marL="0" indent="0">
              <a:buNone/>
              <a:defRPr sz="1500">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9" name="Text Placeholder 7"/>
          <p:cNvSpPr>
            <a:spLocks noGrp="1"/>
          </p:cNvSpPr>
          <p:nvPr>
            <p:ph type="body" sz="quarter" idx="14"/>
          </p:nvPr>
        </p:nvSpPr>
        <p:spPr>
          <a:xfrm>
            <a:off x="618182" y="3635783"/>
            <a:ext cx="591479" cy="533400"/>
          </a:xfrm>
        </p:spPr>
        <p:txBody>
          <a:bodyPr tIns="0" bIns="0" anchor="ctr">
            <a:noAutofit/>
          </a:bodyPr>
          <a:lstStyle>
            <a:lvl1pPr marL="0" indent="0" algn="ctr">
              <a:lnSpc>
                <a:spcPct val="60000"/>
              </a:lnSpc>
              <a:spcBef>
                <a:spcPts val="0"/>
              </a:spcBef>
              <a:spcAft>
                <a:spcPts val="0"/>
              </a:spcAft>
              <a:buNone/>
              <a:defRPr sz="405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7" name="Text Placeholder 12"/>
          <p:cNvSpPr>
            <a:spLocks noGrp="1"/>
          </p:cNvSpPr>
          <p:nvPr>
            <p:ph type="body" sz="quarter" idx="19"/>
          </p:nvPr>
        </p:nvSpPr>
        <p:spPr>
          <a:xfrm>
            <a:off x="1232535" y="3638169"/>
            <a:ext cx="4413884" cy="533400"/>
          </a:xfrm>
        </p:spPr>
        <p:txBody>
          <a:bodyPr bIns="0" anchor="b"/>
          <a:lstStyle>
            <a:lvl1pPr marL="0" indent="0">
              <a:buNone/>
              <a:defRPr sz="1800">
                <a:solidFill>
                  <a:schemeClr val="tx1"/>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0" name="Text Placeholder 7"/>
          <p:cNvSpPr>
            <a:spLocks noGrp="1"/>
          </p:cNvSpPr>
          <p:nvPr>
            <p:ph type="body" sz="quarter" idx="15"/>
          </p:nvPr>
        </p:nvSpPr>
        <p:spPr>
          <a:xfrm>
            <a:off x="618182" y="4264656"/>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0" name="Text Placeholder 12"/>
          <p:cNvSpPr>
            <a:spLocks noGrp="1"/>
          </p:cNvSpPr>
          <p:nvPr>
            <p:ph type="body" sz="quarter" idx="20"/>
          </p:nvPr>
        </p:nvSpPr>
        <p:spPr>
          <a:xfrm>
            <a:off x="1232535" y="4269747"/>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3" name="Slide Number Placeholder 9">
            <a:extLst>
              <a:ext uri="{FF2B5EF4-FFF2-40B4-BE49-F238E27FC236}">
                <a16:creationId xmlns:a16="http://schemas.microsoft.com/office/drawing/2014/main" id="{1D9882B7-840F-E758-F1F8-270CDC1D2273}"/>
              </a:ext>
            </a:extLst>
          </p:cNvPr>
          <p:cNvSpPr>
            <a:spLocks noGrp="1"/>
          </p:cNvSpPr>
          <p:nvPr>
            <p:ph type="sldNum" sz="quarter" idx="21"/>
          </p:nvPr>
        </p:nvSpPr>
        <p:spPr>
          <a:xfrm>
            <a:off x="8077200" y="6291263"/>
            <a:ext cx="461963" cy="365125"/>
          </a:xfrm>
        </p:spPr>
        <p:txBody>
          <a:bodyPr/>
          <a:lstStyle>
            <a:lvl1pPr algn="r">
              <a:defRPr sz="825" b="0" i="0">
                <a:solidFill>
                  <a:schemeClr val="bg1"/>
                </a:solidFill>
                <a:latin typeface="+mn-lt"/>
              </a:defRPr>
            </a:lvl1pPr>
          </a:lstStyle>
          <a:p>
            <a:pPr>
              <a:defRPr/>
            </a:pPr>
            <a:fld id="{B8A989AD-3BB3-4F59-982B-B99454C8294E}" type="slidenum">
              <a:rPr lang="en-US"/>
              <a:pPr>
                <a:defRPr/>
              </a:pPr>
              <a:t>‹#›</a:t>
            </a:fld>
            <a:endParaRPr lang="en-US"/>
          </a:p>
        </p:txBody>
      </p:sp>
    </p:spTree>
    <p:extLst>
      <p:ext uri="{BB962C8B-B14F-4D97-AF65-F5344CB8AC3E}">
        <p14:creationId xmlns:p14="http://schemas.microsoft.com/office/powerpoint/2010/main" val="35682468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Agenda - Topic 5">
    <p:spTree>
      <p:nvGrpSpPr>
        <p:cNvPr id="1" name=""/>
        <p:cNvGrpSpPr/>
        <p:nvPr/>
      </p:nvGrpSpPr>
      <p:grpSpPr>
        <a:xfrm>
          <a:off x="0" y="0"/>
          <a:ext cx="0" cy="0"/>
          <a:chOff x="0" y="0"/>
          <a:chExt cx="0" cy="0"/>
        </a:xfrm>
      </p:grpSpPr>
      <p:sp>
        <p:nvSpPr>
          <p:cNvPr id="2" name="Title 1"/>
          <p:cNvSpPr>
            <a:spLocks noGrp="1"/>
          </p:cNvSpPr>
          <p:nvPr>
            <p:ph type="ctrTitle"/>
          </p:nvPr>
        </p:nvSpPr>
        <p:spPr>
          <a:xfrm>
            <a:off x="597242" y="320041"/>
            <a:ext cx="5049178" cy="1017147"/>
          </a:xfrm>
        </p:spPr>
        <p:txBody>
          <a:bodyPr/>
          <a:lstStyle>
            <a:lvl1pPr algn="l">
              <a:lnSpc>
                <a:spcPct val="90000"/>
              </a:lnSpc>
              <a:defRPr sz="2700" spc="75" baseline="0">
                <a:solidFill>
                  <a:schemeClr val="tx1"/>
                </a:solidFill>
              </a:defRPr>
            </a:lvl1pPr>
          </a:lstStyle>
          <a:p>
            <a:r>
              <a:rPr lang="el"/>
              <a:t>Κάντε κλικ για να επεξεργαστείτε το στυλ κύριου τίτλου</a:t>
            </a:r>
          </a:p>
        </p:txBody>
      </p:sp>
      <p:sp>
        <p:nvSpPr>
          <p:cNvPr id="8" name="Text Placeholder 7"/>
          <p:cNvSpPr>
            <a:spLocks noGrp="1"/>
          </p:cNvSpPr>
          <p:nvPr>
            <p:ph type="body" sz="quarter" idx="10"/>
          </p:nvPr>
        </p:nvSpPr>
        <p:spPr>
          <a:xfrm>
            <a:off x="618182" y="174947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3" name="Text Placeholder 12"/>
          <p:cNvSpPr>
            <a:spLocks noGrp="1"/>
          </p:cNvSpPr>
          <p:nvPr>
            <p:ph type="body" sz="quarter" idx="16"/>
          </p:nvPr>
        </p:nvSpPr>
        <p:spPr>
          <a:xfrm>
            <a:off x="1232535" y="174947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6" name="Text Placeholder 7"/>
          <p:cNvSpPr>
            <a:spLocks noGrp="1"/>
          </p:cNvSpPr>
          <p:nvPr>
            <p:ph type="body" sz="quarter" idx="12"/>
          </p:nvPr>
        </p:nvSpPr>
        <p:spPr>
          <a:xfrm>
            <a:off x="618182" y="2378035"/>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5" name="Text Placeholder 12"/>
          <p:cNvSpPr>
            <a:spLocks noGrp="1"/>
          </p:cNvSpPr>
          <p:nvPr>
            <p:ph type="body" sz="quarter" idx="17"/>
          </p:nvPr>
        </p:nvSpPr>
        <p:spPr>
          <a:xfrm>
            <a:off x="1232535" y="2378035"/>
            <a:ext cx="4413884" cy="533400"/>
          </a:xfrm>
        </p:spPr>
        <p:txBody>
          <a:bodyPr bIns="0" anchor="b"/>
          <a:lstStyle>
            <a:lvl1pPr marL="0" indent="0">
              <a:buNone/>
              <a:defRPr sz="1500">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7" name="Text Placeholder 7"/>
          <p:cNvSpPr>
            <a:spLocks noGrp="1"/>
          </p:cNvSpPr>
          <p:nvPr>
            <p:ph type="body" sz="quarter" idx="13"/>
          </p:nvPr>
        </p:nvSpPr>
        <p:spPr>
          <a:xfrm>
            <a:off x="618182" y="3006909"/>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6" name="Text Placeholder 12"/>
          <p:cNvSpPr>
            <a:spLocks noGrp="1"/>
          </p:cNvSpPr>
          <p:nvPr>
            <p:ph type="body" sz="quarter" idx="18"/>
          </p:nvPr>
        </p:nvSpPr>
        <p:spPr>
          <a:xfrm>
            <a:off x="1232535" y="3009613"/>
            <a:ext cx="4413884" cy="533400"/>
          </a:xfrm>
        </p:spPr>
        <p:txBody>
          <a:bodyPr bIns="0" anchor="b"/>
          <a:lstStyle>
            <a:lvl1pPr marL="0" indent="0">
              <a:buNone/>
              <a:defRPr sz="1500">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9" name="Text Placeholder 7"/>
          <p:cNvSpPr>
            <a:spLocks noGrp="1"/>
          </p:cNvSpPr>
          <p:nvPr>
            <p:ph type="body" sz="quarter" idx="14"/>
          </p:nvPr>
        </p:nvSpPr>
        <p:spPr>
          <a:xfrm>
            <a:off x="618182" y="3635783"/>
            <a:ext cx="591479" cy="533400"/>
          </a:xfrm>
        </p:spPr>
        <p:txBody>
          <a:bodyPr tIns="0" bIns="0" anchor="ctr">
            <a:noAutofit/>
          </a:bodyPr>
          <a:lstStyle>
            <a:lvl1pPr marL="0" indent="0" algn="ctr">
              <a:lnSpc>
                <a:spcPct val="60000"/>
              </a:lnSpc>
              <a:spcBef>
                <a:spcPts val="0"/>
              </a:spcBef>
              <a:spcAft>
                <a:spcPts val="0"/>
              </a:spcAft>
              <a:buNone/>
              <a:defRPr sz="330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7" name="Text Placeholder 12"/>
          <p:cNvSpPr>
            <a:spLocks noGrp="1"/>
          </p:cNvSpPr>
          <p:nvPr>
            <p:ph type="body" sz="quarter" idx="19"/>
          </p:nvPr>
        </p:nvSpPr>
        <p:spPr>
          <a:xfrm>
            <a:off x="1232535" y="3638169"/>
            <a:ext cx="4413884" cy="533400"/>
          </a:xfrm>
        </p:spPr>
        <p:txBody>
          <a:bodyPr bIns="0" anchor="b"/>
          <a:lstStyle>
            <a:lvl1pPr marL="0" indent="0">
              <a:buNone/>
              <a:defRPr>
                <a:solidFill>
                  <a:schemeClr val="tx1">
                    <a:lumMod val="50000"/>
                    <a:lumOff val="50000"/>
                  </a:schemeClr>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10" name="Text Placeholder 7"/>
          <p:cNvSpPr>
            <a:spLocks noGrp="1"/>
          </p:cNvSpPr>
          <p:nvPr>
            <p:ph type="body" sz="quarter" idx="15"/>
          </p:nvPr>
        </p:nvSpPr>
        <p:spPr>
          <a:xfrm>
            <a:off x="618182" y="4264656"/>
            <a:ext cx="591479" cy="533400"/>
          </a:xfrm>
        </p:spPr>
        <p:txBody>
          <a:bodyPr tIns="0" bIns="0" anchor="ctr">
            <a:noAutofit/>
          </a:bodyPr>
          <a:lstStyle>
            <a:lvl1pPr marL="0" indent="0" algn="ctr">
              <a:lnSpc>
                <a:spcPct val="60000"/>
              </a:lnSpc>
              <a:spcBef>
                <a:spcPts val="0"/>
              </a:spcBef>
              <a:spcAft>
                <a:spcPts val="0"/>
              </a:spcAft>
              <a:buNone/>
              <a:defRPr sz="4050" b="0" spc="75" baseline="-25000">
                <a:solidFill>
                  <a:schemeClr val="tx2"/>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20" name="Text Placeholder 12"/>
          <p:cNvSpPr>
            <a:spLocks noGrp="1"/>
          </p:cNvSpPr>
          <p:nvPr>
            <p:ph type="body" sz="quarter" idx="20"/>
          </p:nvPr>
        </p:nvSpPr>
        <p:spPr>
          <a:xfrm>
            <a:off x="1232535" y="4269747"/>
            <a:ext cx="4413884" cy="533400"/>
          </a:xfrm>
        </p:spPr>
        <p:txBody>
          <a:bodyPr bIns="0" anchor="b"/>
          <a:lstStyle>
            <a:lvl1pPr marL="0" indent="0">
              <a:buNone/>
              <a:defRPr sz="1800">
                <a:solidFill>
                  <a:schemeClr val="tx1"/>
                </a:solidFill>
              </a:defRPr>
            </a:lvl1pPr>
            <a:lvl2pPr marL="150876" indent="0">
              <a:buNone/>
              <a:defRPr/>
            </a:lvl2pPr>
            <a:lvl3pPr marL="288036" indent="0">
              <a:buNone/>
              <a:defRPr/>
            </a:lvl3pPr>
            <a:lvl4pPr marL="425196" indent="0">
              <a:buNone/>
              <a:defRPr/>
            </a:lvl4pPr>
            <a:lvl5pPr marL="562356" indent="0">
              <a:buNone/>
              <a:defRPr/>
            </a:lvl5pPr>
          </a:lstStyle>
          <a:p>
            <a:pPr lvl="0"/>
            <a:r>
              <a:rPr lang="el"/>
              <a:t>Κάντε κλικ για να επεξεργαστείτε στυλ κειμένου υποδείγματος</a:t>
            </a:r>
          </a:p>
        </p:txBody>
      </p:sp>
      <p:sp>
        <p:nvSpPr>
          <p:cNvPr id="3" name="Slide Number Placeholder 9">
            <a:extLst>
              <a:ext uri="{FF2B5EF4-FFF2-40B4-BE49-F238E27FC236}">
                <a16:creationId xmlns:a16="http://schemas.microsoft.com/office/drawing/2014/main" id="{5B342255-DF76-4078-27FF-1A168CD17193}"/>
              </a:ext>
            </a:extLst>
          </p:cNvPr>
          <p:cNvSpPr>
            <a:spLocks noGrp="1"/>
          </p:cNvSpPr>
          <p:nvPr>
            <p:ph type="sldNum" sz="quarter" idx="21"/>
          </p:nvPr>
        </p:nvSpPr>
        <p:spPr>
          <a:xfrm>
            <a:off x="8077200" y="6291263"/>
            <a:ext cx="461963" cy="365125"/>
          </a:xfrm>
        </p:spPr>
        <p:txBody>
          <a:bodyPr/>
          <a:lstStyle>
            <a:lvl1pPr algn="r">
              <a:defRPr sz="825" b="0" i="0">
                <a:solidFill>
                  <a:schemeClr val="bg1"/>
                </a:solidFill>
                <a:latin typeface="+mn-lt"/>
              </a:defRPr>
            </a:lvl1pPr>
          </a:lstStyle>
          <a:p>
            <a:pPr>
              <a:defRPr/>
            </a:pPr>
            <a:fld id="{8A3EC1A8-E159-4791-A0E1-03BEFAEF58D5}" type="slidenum">
              <a:rPr lang="en-US"/>
              <a:pPr>
                <a:defRPr/>
              </a:pPr>
              <a:t>‹#›</a:t>
            </a:fld>
            <a:endParaRPr lang="en-US"/>
          </a:p>
        </p:txBody>
      </p:sp>
    </p:spTree>
    <p:extLst>
      <p:ext uri="{BB962C8B-B14F-4D97-AF65-F5344CB8AC3E}">
        <p14:creationId xmlns:p14="http://schemas.microsoft.com/office/powerpoint/2010/main" val="2389685334"/>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Closing Slide">
    <p:bg>
      <p:bgPr>
        <a:solidFill>
          <a:schemeClr val="tx1"/>
        </a:solidFill>
        <a:effectLst/>
      </p:bgPr>
    </p:bg>
    <p:spTree>
      <p:nvGrpSpPr>
        <p:cNvPr id="1" name=""/>
        <p:cNvGrpSpPr/>
        <p:nvPr/>
      </p:nvGrpSpPr>
      <p:grpSpPr>
        <a:xfrm>
          <a:off x="0" y="0"/>
          <a:ext cx="0" cy="0"/>
          <a:chOff x="0" y="0"/>
          <a:chExt cx="0" cy="0"/>
        </a:xfrm>
      </p:grpSpPr>
      <p:grpSp>
        <p:nvGrpSpPr>
          <p:cNvPr id="3" name="Group 3">
            <a:extLst>
              <a:ext uri="{FF2B5EF4-FFF2-40B4-BE49-F238E27FC236}">
                <a16:creationId xmlns:a16="http://schemas.microsoft.com/office/drawing/2014/main" id="{F031C2A0-915E-F50B-B8FA-7E1B44A393A8}"/>
              </a:ext>
              <a:ext uri="{C183D7F6-B498-43B3-948B-1728B52AA6E4}">
                <adec:decorative xmlns:adec="http://schemas.microsoft.com/office/drawing/2017/decorative" val="1"/>
              </a:ext>
            </a:extLst>
          </p:cNvPr>
          <p:cNvGrpSpPr>
            <a:grpSpLocks/>
          </p:cNvGrpSpPr>
          <p:nvPr userDrawn="1"/>
        </p:nvGrpSpPr>
        <p:grpSpPr bwMode="auto">
          <a:xfrm>
            <a:off x="4037013" y="1588"/>
            <a:ext cx="5105400" cy="6862762"/>
            <a:chOff x="5382569" y="2242"/>
            <a:chExt cx="6806909" cy="6862481"/>
          </a:xfrm>
        </p:grpSpPr>
        <p:pic>
          <p:nvPicPr>
            <p:cNvPr id="4" name="Graphic 4">
              <a:extLst>
                <a:ext uri="{FF2B5EF4-FFF2-40B4-BE49-F238E27FC236}">
                  <a16:creationId xmlns:a16="http://schemas.microsoft.com/office/drawing/2014/main" id="{6F2B2D04-E468-2D94-B8FD-03D546AC4911}"/>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6140303" y="2242"/>
              <a:ext cx="6049175" cy="686248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Graphic 5">
              <a:extLst>
                <a:ext uri="{FF2B5EF4-FFF2-40B4-BE49-F238E27FC236}">
                  <a16:creationId xmlns:a16="http://schemas.microsoft.com/office/drawing/2014/main" id="{383EE926-5FD8-F573-C214-06E113368868}"/>
                </a:ext>
              </a:extLst>
            </p:cNvPr>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rot="10800000">
              <a:off x="5382569" y="5059810"/>
              <a:ext cx="927060" cy="18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 name="Title 1"/>
          <p:cNvSpPr>
            <a:spLocks noGrp="1"/>
          </p:cNvSpPr>
          <p:nvPr>
            <p:ph type="ctrTitle"/>
          </p:nvPr>
        </p:nvSpPr>
        <p:spPr>
          <a:xfrm>
            <a:off x="5227745" y="1679217"/>
            <a:ext cx="3590158" cy="1518315"/>
          </a:xfrm>
        </p:spPr>
        <p:txBody>
          <a:bodyPr/>
          <a:lstStyle>
            <a:lvl1pPr algn="l">
              <a:lnSpc>
                <a:spcPct val="90000"/>
              </a:lnSpc>
              <a:defRPr sz="4500" spc="75" baseline="0">
                <a:solidFill>
                  <a:schemeClr val="accent1"/>
                </a:solidFill>
              </a:defRPr>
            </a:lvl1pPr>
          </a:lstStyle>
          <a:p>
            <a:r>
              <a:rPr lang="el"/>
              <a:t>Κάντε κλικ για να επεξεργαστείτε το στυλ κύριου τίτλου</a:t>
            </a:r>
          </a:p>
        </p:txBody>
      </p:sp>
      <p:sp>
        <p:nvSpPr>
          <p:cNvPr id="14" name="Picture Placeholder 13"/>
          <p:cNvSpPr>
            <a:spLocks noGrp="1"/>
          </p:cNvSpPr>
          <p:nvPr>
            <p:ph type="pic" sz="quarter" idx="11"/>
          </p:nvPr>
        </p:nvSpPr>
        <p:spPr>
          <a:xfrm>
            <a:off x="-22124" y="-2236"/>
            <a:ext cx="5110593" cy="6871095"/>
          </a:xfrm>
          <a:custGeom>
            <a:avLst/>
            <a:gdLst>
              <a:gd name="connsiteX0" fmla="*/ 0 w 6064250"/>
              <a:gd name="connsiteY0" fmla="*/ 0 h 6877051"/>
              <a:gd name="connsiteX1" fmla="*/ 606425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6064250"/>
              <a:gd name="connsiteY0" fmla="*/ 0 h 6877051"/>
              <a:gd name="connsiteX1" fmla="*/ 5840730 w 6064250"/>
              <a:gd name="connsiteY1" fmla="*/ 0 h 6877051"/>
              <a:gd name="connsiteX2" fmla="*/ 6064250 w 6064250"/>
              <a:gd name="connsiteY2" fmla="*/ 6877051 h 6877051"/>
              <a:gd name="connsiteX3" fmla="*/ 0 w 6064250"/>
              <a:gd name="connsiteY3" fmla="*/ 6877051 h 6877051"/>
              <a:gd name="connsiteX4" fmla="*/ 0 w 6064250"/>
              <a:gd name="connsiteY4" fmla="*/ 0 h 6877051"/>
              <a:gd name="connsiteX0" fmla="*/ 0 w 5840730"/>
              <a:gd name="connsiteY0" fmla="*/ 0 h 6887937"/>
              <a:gd name="connsiteX1" fmla="*/ 5840730 w 5840730"/>
              <a:gd name="connsiteY1" fmla="*/ 0 h 6887937"/>
              <a:gd name="connsiteX2" fmla="*/ 4028621 w 5840730"/>
              <a:gd name="connsiteY2" fmla="*/ 6887937 h 6887937"/>
              <a:gd name="connsiteX3" fmla="*/ 0 w 5840730"/>
              <a:gd name="connsiteY3" fmla="*/ 6877051 h 6887937"/>
              <a:gd name="connsiteX4" fmla="*/ 0 w 5840730"/>
              <a:gd name="connsiteY4" fmla="*/ 0 h 6887937"/>
              <a:gd name="connsiteX0" fmla="*/ 0 w 5840730"/>
              <a:gd name="connsiteY0" fmla="*/ 0 h 6887937"/>
              <a:gd name="connsiteX1" fmla="*/ 5840730 w 5840730"/>
              <a:gd name="connsiteY1" fmla="*/ 0 h 6887937"/>
              <a:gd name="connsiteX2" fmla="*/ 5090160 w 5840730"/>
              <a:gd name="connsiteY2" fmla="*/ 2775915 h 6887937"/>
              <a:gd name="connsiteX3" fmla="*/ 4028621 w 5840730"/>
              <a:gd name="connsiteY3" fmla="*/ 6887937 h 6887937"/>
              <a:gd name="connsiteX4" fmla="*/ 0 w 5840730"/>
              <a:gd name="connsiteY4" fmla="*/ 6877051 h 6887937"/>
              <a:gd name="connsiteX5" fmla="*/ 0 w 5840730"/>
              <a:gd name="connsiteY5"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028621 w 5840730"/>
              <a:gd name="connsiteY4" fmla="*/ 6887937 h 6887937"/>
              <a:gd name="connsiteX5" fmla="*/ 0 w 5840730"/>
              <a:gd name="connsiteY5" fmla="*/ 6877051 h 6887937"/>
              <a:gd name="connsiteX6" fmla="*/ 0 w 5840730"/>
              <a:gd name="connsiteY6"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785360 w 5840730"/>
              <a:gd name="connsiteY4" fmla="*/ 3926535 h 6887937"/>
              <a:gd name="connsiteX5" fmla="*/ 4028621 w 5840730"/>
              <a:gd name="connsiteY5" fmla="*/ 6887937 h 6887937"/>
              <a:gd name="connsiteX6" fmla="*/ 0 w 5840730"/>
              <a:gd name="connsiteY6" fmla="*/ 6877051 h 6887937"/>
              <a:gd name="connsiteX7" fmla="*/ 0 w 5840730"/>
              <a:gd name="connsiteY7" fmla="*/ 0 h 6887937"/>
              <a:gd name="connsiteX0" fmla="*/ 0 w 5840730"/>
              <a:gd name="connsiteY0" fmla="*/ 0 h 6887937"/>
              <a:gd name="connsiteX1" fmla="*/ 5840730 w 5840730"/>
              <a:gd name="connsiteY1" fmla="*/ 0 h 6887937"/>
              <a:gd name="connsiteX2" fmla="*/ 5090160 w 5840730"/>
              <a:gd name="connsiteY2" fmla="*/ 2775915 h 6887937"/>
              <a:gd name="connsiteX3" fmla="*/ 4991100 w 5840730"/>
              <a:gd name="connsiteY3" fmla="*/ 313405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22520 w 5840730"/>
              <a:gd name="connsiteY4" fmla="*/ 3415995 h 6887937"/>
              <a:gd name="connsiteX5" fmla="*/ 4785360 w 5840730"/>
              <a:gd name="connsiteY5" fmla="*/ 3926535 h 6887937"/>
              <a:gd name="connsiteX6" fmla="*/ 4028621 w 5840730"/>
              <a:gd name="connsiteY6" fmla="*/ 6887937 h 6887937"/>
              <a:gd name="connsiteX7" fmla="*/ 0 w 5840730"/>
              <a:gd name="connsiteY7" fmla="*/ 6877051 h 6887937"/>
              <a:gd name="connsiteX8" fmla="*/ 0 w 5840730"/>
              <a:gd name="connsiteY8"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22520 w 5840730"/>
              <a:gd name="connsiteY5" fmla="*/ 3415995 h 6887937"/>
              <a:gd name="connsiteX6" fmla="*/ 4785360 w 5840730"/>
              <a:gd name="connsiteY6" fmla="*/ 3926535 h 6887937"/>
              <a:gd name="connsiteX7" fmla="*/ 4028621 w 5840730"/>
              <a:gd name="connsiteY7" fmla="*/ 6887937 h 6887937"/>
              <a:gd name="connsiteX8" fmla="*/ 0 w 5840730"/>
              <a:gd name="connsiteY8" fmla="*/ 6877051 h 6887937"/>
              <a:gd name="connsiteX9" fmla="*/ 0 w 5840730"/>
              <a:gd name="connsiteY9"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4922520 w 5840730"/>
              <a:gd name="connsiteY6" fmla="*/ 3415995 h 6887937"/>
              <a:gd name="connsiteX7" fmla="*/ 4785360 w 5840730"/>
              <a:gd name="connsiteY7" fmla="*/ 3926535 h 6887937"/>
              <a:gd name="connsiteX8" fmla="*/ 4028621 w 5840730"/>
              <a:gd name="connsiteY8" fmla="*/ 6887937 h 6887937"/>
              <a:gd name="connsiteX9" fmla="*/ 0 w 5840730"/>
              <a:gd name="connsiteY9" fmla="*/ 6877051 h 6887937"/>
              <a:gd name="connsiteX10" fmla="*/ 0 w 5840730"/>
              <a:gd name="connsiteY10"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922520 w 5840730"/>
              <a:gd name="connsiteY7" fmla="*/ 341599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457700 w 5840730"/>
              <a:gd name="connsiteY7" fmla="*/ 3842715 h 6887937"/>
              <a:gd name="connsiteX8" fmla="*/ 4785360 w 5840730"/>
              <a:gd name="connsiteY8" fmla="*/ 3926535 h 6887937"/>
              <a:gd name="connsiteX9" fmla="*/ 4028621 w 5840730"/>
              <a:gd name="connsiteY9" fmla="*/ 6887937 h 6887937"/>
              <a:gd name="connsiteX10" fmla="*/ 0 w 5840730"/>
              <a:gd name="connsiteY10" fmla="*/ 6877051 h 6887937"/>
              <a:gd name="connsiteX11" fmla="*/ 0 w 5840730"/>
              <a:gd name="connsiteY11"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655820 w 5840730"/>
              <a:gd name="connsiteY5" fmla="*/ 1770075 h 6887937"/>
              <a:gd name="connsiteX6" fmla="*/ 3901440 w 5840730"/>
              <a:gd name="connsiteY6" fmla="*/ 4696155 h 6887937"/>
              <a:gd name="connsiteX7" fmla="*/ 4213860 w 5840730"/>
              <a:gd name="connsiteY7" fmla="*/ 4757115 h 6887937"/>
              <a:gd name="connsiteX8" fmla="*/ 4457700 w 5840730"/>
              <a:gd name="connsiteY8" fmla="*/ 3842715 h 6887937"/>
              <a:gd name="connsiteX9" fmla="*/ 4785360 w 5840730"/>
              <a:gd name="connsiteY9" fmla="*/ 3926535 h 6887937"/>
              <a:gd name="connsiteX10" fmla="*/ 4028621 w 5840730"/>
              <a:gd name="connsiteY10" fmla="*/ 6887937 h 6887937"/>
              <a:gd name="connsiteX11" fmla="*/ 0 w 5840730"/>
              <a:gd name="connsiteY11" fmla="*/ 6877051 h 6887937"/>
              <a:gd name="connsiteX12" fmla="*/ 0 w 5840730"/>
              <a:gd name="connsiteY12"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937760 w 5840730"/>
              <a:gd name="connsiteY5" fmla="*/ 16100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95850 w 5840730"/>
              <a:gd name="connsiteY5" fmla="*/ 160243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5006340 w 5840730"/>
              <a:gd name="connsiteY4" fmla="*/ 182341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94910 w 5840730"/>
              <a:gd name="connsiteY4" fmla="*/ 185770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56810 w 5840730"/>
              <a:gd name="connsiteY4" fmla="*/ 186532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754880 w 5840730"/>
              <a:gd name="connsiteY3" fmla="*/ 2692095 h 6887937"/>
              <a:gd name="connsiteX4" fmla="*/ 4979670 w 5840730"/>
              <a:gd name="connsiteY4" fmla="*/ 1846275 h 6887937"/>
              <a:gd name="connsiteX5" fmla="*/ 4872990 w 5840730"/>
              <a:gd name="connsiteY5" fmla="*/ 1571955 h 6887937"/>
              <a:gd name="connsiteX6" fmla="*/ 4655820 w 5840730"/>
              <a:gd name="connsiteY6" fmla="*/ 1770075 h 6887937"/>
              <a:gd name="connsiteX7" fmla="*/ 3901440 w 5840730"/>
              <a:gd name="connsiteY7" fmla="*/ 4696155 h 6887937"/>
              <a:gd name="connsiteX8" fmla="*/ 4213860 w 5840730"/>
              <a:gd name="connsiteY8" fmla="*/ 4757115 h 6887937"/>
              <a:gd name="connsiteX9" fmla="*/ 4457700 w 5840730"/>
              <a:gd name="connsiteY9" fmla="*/ 3842715 h 6887937"/>
              <a:gd name="connsiteX10" fmla="*/ 4785360 w 5840730"/>
              <a:gd name="connsiteY10" fmla="*/ 3926535 h 6887937"/>
              <a:gd name="connsiteX11" fmla="*/ 4028621 w 5840730"/>
              <a:gd name="connsiteY11" fmla="*/ 6887937 h 6887937"/>
              <a:gd name="connsiteX12" fmla="*/ 0 w 5840730"/>
              <a:gd name="connsiteY12" fmla="*/ 6877051 h 6887937"/>
              <a:gd name="connsiteX13" fmla="*/ 0 w 5840730"/>
              <a:gd name="connsiteY13" fmla="*/ 0 h 6887937"/>
              <a:gd name="connsiteX0" fmla="*/ 0 w 5840730"/>
              <a:gd name="connsiteY0" fmla="*/ 0 h 6887937"/>
              <a:gd name="connsiteX1" fmla="*/ 5840730 w 5840730"/>
              <a:gd name="connsiteY1" fmla="*/ 0 h 6887937"/>
              <a:gd name="connsiteX2" fmla="*/ 5090160 w 5840730"/>
              <a:gd name="connsiteY2" fmla="*/ 2775915 h 6887937"/>
              <a:gd name="connsiteX3" fmla="*/ 4933950 w 5840730"/>
              <a:gd name="connsiteY3" fmla="*/ 273781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61560 w 5840730"/>
              <a:gd name="connsiteY3" fmla="*/ 29435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42510 w 5840730"/>
              <a:gd name="connsiteY3" fmla="*/ 301975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85360 w 5840730"/>
              <a:gd name="connsiteY11" fmla="*/ 3926535 h 6887937"/>
              <a:gd name="connsiteX12" fmla="*/ 4028621 w 5840730"/>
              <a:gd name="connsiteY12" fmla="*/ 6887937 h 6887937"/>
              <a:gd name="connsiteX13" fmla="*/ 0 w 5840730"/>
              <a:gd name="connsiteY13" fmla="*/ 6877051 h 6887937"/>
              <a:gd name="connsiteX14" fmla="*/ 0 w 5840730"/>
              <a:gd name="connsiteY14"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560570 w 5840730"/>
              <a:gd name="connsiteY11" fmla="*/ 412084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709160 w 5840730"/>
              <a:gd name="connsiteY11" fmla="*/ 363316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4213860 w 5840730"/>
              <a:gd name="connsiteY9" fmla="*/ 4757115 h 6887937"/>
              <a:gd name="connsiteX10" fmla="*/ 4457700 w 5840730"/>
              <a:gd name="connsiteY10" fmla="*/ 3842715 h 6887937"/>
              <a:gd name="connsiteX11" fmla="*/ 4686300 w 5840730"/>
              <a:gd name="connsiteY11" fmla="*/ 3713175 h 6887937"/>
              <a:gd name="connsiteX12" fmla="*/ 4785360 w 5840730"/>
              <a:gd name="connsiteY12" fmla="*/ 3926535 h 6887937"/>
              <a:gd name="connsiteX13" fmla="*/ 4028621 w 5840730"/>
              <a:gd name="connsiteY13" fmla="*/ 6887937 h 6887937"/>
              <a:gd name="connsiteX14" fmla="*/ 0 w 5840730"/>
              <a:gd name="connsiteY14" fmla="*/ 6877051 h 6887937"/>
              <a:gd name="connsiteX15" fmla="*/ 0 w 5840730"/>
              <a:gd name="connsiteY15"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901440 w 5840730"/>
              <a:gd name="connsiteY8" fmla="*/ 469615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5840730"/>
              <a:gd name="connsiteY0" fmla="*/ 0 h 6887937"/>
              <a:gd name="connsiteX1" fmla="*/ 5840730 w 5840730"/>
              <a:gd name="connsiteY1" fmla="*/ 0 h 6887937"/>
              <a:gd name="connsiteX2" fmla="*/ 5090160 w 5840730"/>
              <a:gd name="connsiteY2" fmla="*/ 2775915 h 6887937"/>
              <a:gd name="connsiteX3" fmla="*/ 4853940 w 5840730"/>
              <a:gd name="connsiteY3" fmla="*/ 2962605 h 6887937"/>
              <a:gd name="connsiteX4" fmla="*/ 4754880 w 5840730"/>
              <a:gd name="connsiteY4" fmla="*/ 2692095 h 6887937"/>
              <a:gd name="connsiteX5" fmla="*/ 4979670 w 5840730"/>
              <a:gd name="connsiteY5" fmla="*/ 1846275 h 6887937"/>
              <a:gd name="connsiteX6" fmla="*/ 4872990 w 5840730"/>
              <a:gd name="connsiteY6" fmla="*/ 1571955 h 6887937"/>
              <a:gd name="connsiteX7" fmla="*/ 4655820 w 5840730"/>
              <a:gd name="connsiteY7" fmla="*/ 1770075 h 6887937"/>
              <a:gd name="connsiteX8" fmla="*/ 3893820 w 5840730"/>
              <a:gd name="connsiteY8" fmla="*/ 4688535 h 6887937"/>
              <a:gd name="connsiteX9" fmla="*/ 3992880 w 5840730"/>
              <a:gd name="connsiteY9" fmla="*/ 4905705 h 6887937"/>
              <a:gd name="connsiteX10" fmla="*/ 4213860 w 5840730"/>
              <a:gd name="connsiteY10" fmla="*/ 4757115 h 6887937"/>
              <a:gd name="connsiteX11" fmla="*/ 4457700 w 5840730"/>
              <a:gd name="connsiteY11" fmla="*/ 3842715 h 6887937"/>
              <a:gd name="connsiteX12" fmla="*/ 4686300 w 5840730"/>
              <a:gd name="connsiteY12" fmla="*/ 3713175 h 6887937"/>
              <a:gd name="connsiteX13" fmla="*/ 4785360 w 5840730"/>
              <a:gd name="connsiteY13" fmla="*/ 3926535 h 6887937"/>
              <a:gd name="connsiteX14" fmla="*/ 4028621 w 5840730"/>
              <a:gd name="connsiteY14" fmla="*/ 6887937 h 6887937"/>
              <a:gd name="connsiteX15" fmla="*/ 0 w 5840730"/>
              <a:gd name="connsiteY15" fmla="*/ 6877051 h 6887937"/>
              <a:gd name="connsiteX16" fmla="*/ 0 w 5840730"/>
              <a:gd name="connsiteY16" fmla="*/ 0 h 688793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97807"/>
              <a:gd name="connsiteX1" fmla="*/ 6814124 w 6814124"/>
              <a:gd name="connsiteY1" fmla="*/ 9870 h 6897807"/>
              <a:gd name="connsiteX2" fmla="*/ 6063554 w 6814124"/>
              <a:gd name="connsiteY2" fmla="*/ 2785785 h 6897807"/>
              <a:gd name="connsiteX3" fmla="*/ 5827334 w 6814124"/>
              <a:gd name="connsiteY3" fmla="*/ 2972475 h 6897807"/>
              <a:gd name="connsiteX4" fmla="*/ 5728274 w 6814124"/>
              <a:gd name="connsiteY4" fmla="*/ 2701965 h 6897807"/>
              <a:gd name="connsiteX5" fmla="*/ 5953064 w 6814124"/>
              <a:gd name="connsiteY5" fmla="*/ 1856145 h 6897807"/>
              <a:gd name="connsiteX6" fmla="*/ 5846384 w 6814124"/>
              <a:gd name="connsiteY6" fmla="*/ 1581825 h 6897807"/>
              <a:gd name="connsiteX7" fmla="*/ 5629214 w 6814124"/>
              <a:gd name="connsiteY7" fmla="*/ 1779945 h 6897807"/>
              <a:gd name="connsiteX8" fmla="*/ 4867214 w 6814124"/>
              <a:gd name="connsiteY8" fmla="*/ 4698405 h 6897807"/>
              <a:gd name="connsiteX9" fmla="*/ 4966274 w 6814124"/>
              <a:gd name="connsiteY9" fmla="*/ 4915575 h 6897807"/>
              <a:gd name="connsiteX10" fmla="*/ 5187254 w 6814124"/>
              <a:gd name="connsiteY10" fmla="*/ 4766985 h 6897807"/>
              <a:gd name="connsiteX11" fmla="*/ 5431094 w 6814124"/>
              <a:gd name="connsiteY11" fmla="*/ 3852585 h 6897807"/>
              <a:gd name="connsiteX12" fmla="*/ 5659694 w 6814124"/>
              <a:gd name="connsiteY12" fmla="*/ 3723045 h 6897807"/>
              <a:gd name="connsiteX13" fmla="*/ 5758754 w 6814124"/>
              <a:gd name="connsiteY13" fmla="*/ 3936405 h 6897807"/>
              <a:gd name="connsiteX14" fmla="*/ 5002015 w 6814124"/>
              <a:gd name="connsiteY14" fmla="*/ 6897807 h 6897807"/>
              <a:gd name="connsiteX15" fmla="*/ 973394 w 6814124"/>
              <a:gd name="connsiteY15" fmla="*/ 6886921 h 6897807"/>
              <a:gd name="connsiteX16" fmla="*/ 0 w 6814124"/>
              <a:gd name="connsiteY16" fmla="*/ 0 h 6897807"/>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973394 w 6814124"/>
              <a:gd name="connsiteY15" fmla="*/ 6877052 h 6887938"/>
              <a:gd name="connsiteX16" fmla="*/ 0 w 6814124"/>
              <a:gd name="connsiteY16" fmla="*/ 0 h 6887938"/>
              <a:gd name="connsiteX0" fmla="*/ 0 w 6814124"/>
              <a:gd name="connsiteY0" fmla="*/ 0 h 6887938"/>
              <a:gd name="connsiteX1" fmla="*/ 6814124 w 6814124"/>
              <a:gd name="connsiteY1" fmla="*/ 1 h 6887938"/>
              <a:gd name="connsiteX2" fmla="*/ 6063554 w 6814124"/>
              <a:gd name="connsiteY2" fmla="*/ 2775916 h 6887938"/>
              <a:gd name="connsiteX3" fmla="*/ 5827334 w 6814124"/>
              <a:gd name="connsiteY3" fmla="*/ 2962606 h 6887938"/>
              <a:gd name="connsiteX4" fmla="*/ 5728274 w 6814124"/>
              <a:gd name="connsiteY4" fmla="*/ 2692096 h 6887938"/>
              <a:gd name="connsiteX5" fmla="*/ 5953064 w 6814124"/>
              <a:gd name="connsiteY5" fmla="*/ 1846276 h 6887938"/>
              <a:gd name="connsiteX6" fmla="*/ 5846384 w 6814124"/>
              <a:gd name="connsiteY6" fmla="*/ 1571956 h 6887938"/>
              <a:gd name="connsiteX7" fmla="*/ 5629214 w 6814124"/>
              <a:gd name="connsiteY7" fmla="*/ 1770076 h 6887938"/>
              <a:gd name="connsiteX8" fmla="*/ 4867214 w 6814124"/>
              <a:gd name="connsiteY8" fmla="*/ 4688536 h 6887938"/>
              <a:gd name="connsiteX9" fmla="*/ 4966274 w 6814124"/>
              <a:gd name="connsiteY9" fmla="*/ 4905706 h 6887938"/>
              <a:gd name="connsiteX10" fmla="*/ 5187254 w 6814124"/>
              <a:gd name="connsiteY10" fmla="*/ 4757116 h 6887938"/>
              <a:gd name="connsiteX11" fmla="*/ 5431094 w 6814124"/>
              <a:gd name="connsiteY11" fmla="*/ 3842716 h 6887938"/>
              <a:gd name="connsiteX12" fmla="*/ 5659694 w 6814124"/>
              <a:gd name="connsiteY12" fmla="*/ 3713176 h 6887938"/>
              <a:gd name="connsiteX13" fmla="*/ 5758754 w 6814124"/>
              <a:gd name="connsiteY13" fmla="*/ 3926536 h 6887938"/>
              <a:gd name="connsiteX14" fmla="*/ 5002015 w 6814124"/>
              <a:gd name="connsiteY14" fmla="*/ 6887938 h 6887938"/>
              <a:gd name="connsiteX15" fmla="*/ 0 w 6814124"/>
              <a:gd name="connsiteY15" fmla="*/ 6877052 h 6887938"/>
              <a:gd name="connsiteX16" fmla="*/ 0 w 6814124"/>
              <a:gd name="connsiteY16" fmla="*/ 0 h 6887938"/>
              <a:gd name="connsiteX0" fmla="*/ 0 w 6814124"/>
              <a:gd name="connsiteY0" fmla="*/ 0 h 6896790"/>
              <a:gd name="connsiteX1" fmla="*/ 6814124 w 6814124"/>
              <a:gd name="connsiteY1" fmla="*/ 1 h 6896790"/>
              <a:gd name="connsiteX2" fmla="*/ 6063554 w 6814124"/>
              <a:gd name="connsiteY2" fmla="*/ 2775916 h 6896790"/>
              <a:gd name="connsiteX3" fmla="*/ 5827334 w 6814124"/>
              <a:gd name="connsiteY3" fmla="*/ 2962606 h 6896790"/>
              <a:gd name="connsiteX4" fmla="*/ 5728274 w 6814124"/>
              <a:gd name="connsiteY4" fmla="*/ 2692096 h 6896790"/>
              <a:gd name="connsiteX5" fmla="*/ 5953064 w 6814124"/>
              <a:gd name="connsiteY5" fmla="*/ 1846276 h 6896790"/>
              <a:gd name="connsiteX6" fmla="*/ 5846384 w 6814124"/>
              <a:gd name="connsiteY6" fmla="*/ 1571956 h 6896790"/>
              <a:gd name="connsiteX7" fmla="*/ 5629214 w 6814124"/>
              <a:gd name="connsiteY7" fmla="*/ 1770076 h 6896790"/>
              <a:gd name="connsiteX8" fmla="*/ 4867214 w 6814124"/>
              <a:gd name="connsiteY8" fmla="*/ 4688536 h 6896790"/>
              <a:gd name="connsiteX9" fmla="*/ 4966274 w 6814124"/>
              <a:gd name="connsiteY9" fmla="*/ 4905706 h 6896790"/>
              <a:gd name="connsiteX10" fmla="*/ 5187254 w 6814124"/>
              <a:gd name="connsiteY10" fmla="*/ 4757116 h 6896790"/>
              <a:gd name="connsiteX11" fmla="*/ 5431094 w 6814124"/>
              <a:gd name="connsiteY11" fmla="*/ 3842716 h 6896790"/>
              <a:gd name="connsiteX12" fmla="*/ 5659694 w 6814124"/>
              <a:gd name="connsiteY12" fmla="*/ 3713176 h 6896790"/>
              <a:gd name="connsiteX13" fmla="*/ 5758754 w 6814124"/>
              <a:gd name="connsiteY13" fmla="*/ 3926536 h 6896790"/>
              <a:gd name="connsiteX14" fmla="*/ 5002015 w 6814124"/>
              <a:gd name="connsiteY14" fmla="*/ 6887938 h 6896790"/>
              <a:gd name="connsiteX15" fmla="*/ 0 w 6814124"/>
              <a:gd name="connsiteY15" fmla="*/ 6896790 h 6896790"/>
              <a:gd name="connsiteX16" fmla="*/ 0 w 6814124"/>
              <a:gd name="connsiteY16" fmla="*/ 0 h 689679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6814124" h="6896790">
                <a:moveTo>
                  <a:pt x="0" y="0"/>
                </a:moveTo>
                <a:lnTo>
                  <a:pt x="6814124" y="1"/>
                </a:lnTo>
                <a:lnTo>
                  <a:pt x="6063554" y="2775916"/>
                </a:lnTo>
                <a:cubicBezTo>
                  <a:pt x="6030534" y="2883866"/>
                  <a:pt x="5993704" y="2976576"/>
                  <a:pt x="5827334" y="2962606"/>
                </a:cubicBezTo>
                <a:cubicBezTo>
                  <a:pt x="5641914" y="2845766"/>
                  <a:pt x="5734624" y="2747976"/>
                  <a:pt x="5728274" y="2692096"/>
                </a:cubicBezTo>
                <a:cubicBezTo>
                  <a:pt x="5818444" y="2355546"/>
                  <a:pt x="5878134" y="2121866"/>
                  <a:pt x="5953064" y="1846276"/>
                </a:cubicBezTo>
                <a:cubicBezTo>
                  <a:pt x="5994974" y="1687526"/>
                  <a:pt x="5969574" y="1615136"/>
                  <a:pt x="5846384" y="1571956"/>
                </a:cubicBezTo>
                <a:cubicBezTo>
                  <a:pt x="5711764" y="1563066"/>
                  <a:pt x="5672394" y="1597356"/>
                  <a:pt x="5629214" y="1770076"/>
                </a:cubicBezTo>
                <a:cubicBezTo>
                  <a:pt x="5644454" y="1858976"/>
                  <a:pt x="4851974" y="4599636"/>
                  <a:pt x="4867214" y="4688536"/>
                </a:cubicBezTo>
                <a:cubicBezTo>
                  <a:pt x="4832289" y="4824426"/>
                  <a:pt x="4898964" y="4880306"/>
                  <a:pt x="4966274" y="4905706"/>
                </a:cubicBezTo>
                <a:cubicBezTo>
                  <a:pt x="5075494" y="4904436"/>
                  <a:pt x="5132009" y="4917136"/>
                  <a:pt x="5187254" y="4757116"/>
                </a:cubicBezTo>
                <a:lnTo>
                  <a:pt x="5431094" y="3842716"/>
                </a:lnTo>
                <a:cubicBezTo>
                  <a:pt x="5455224" y="3756356"/>
                  <a:pt x="5528884" y="3692856"/>
                  <a:pt x="5659694" y="3713176"/>
                </a:cubicBezTo>
                <a:cubicBezTo>
                  <a:pt x="5803204" y="3791916"/>
                  <a:pt x="5756214" y="3882086"/>
                  <a:pt x="5758754" y="3926536"/>
                </a:cubicBezTo>
                <a:lnTo>
                  <a:pt x="5002015" y="6887938"/>
                </a:lnTo>
                <a:lnTo>
                  <a:pt x="0" y="6896790"/>
                </a:lnTo>
                <a:lnTo>
                  <a:pt x="0" y="0"/>
                </a:lnTo>
                <a:close/>
              </a:path>
            </a:pathLst>
          </a:custGeom>
          <a:solidFill>
            <a:schemeClr val="bg2"/>
          </a:solidFill>
          <a:ln>
            <a:noFill/>
          </a:ln>
        </p:spPr>
        <p:txBody>
          <a:bodyPr rtlCol="0" anchor="ctr">
            <a:normAutofit/>
          </a:bodyPr>
          <a:lstStyle>
            <a:lvl1pPr algn="ctr">
              <a:defRPr baseline="-25000"/>
            </a:lvl1pPr>
          </a:lstStyle>
          <a:p>
            <a:pPr lvl="0"/>
            <a:endParaRPr lang="en-US" noProof="0"/>
          </a:p>
        </p:txBody>
      </p:sp>
      <p:sp>
        <p:nvSpPr>
          <p:cNvPr id="7" name="Text Placeholder 6"/>
          <p:cNvSpPr>
            <a:spLocks noGrp="1"/>
          </p:cNvSpPr>
          <p:nvPr>
            <p:ph type="body" sz="quarter" idx="12"/>
          </p:nvPr>
        </p:nvSpPr>
        <p:spPr>
          <a:xfrm>
            <a:off x="5227744" y="3748959"/>
            <a:ext cx="3590159" cy="2258013"/>
          </a:xfrm>
        </p:spPr>
        <p:txBody>
          <a:bodyPr lIns="91440" tIns="0"/>
          <a:lstStyle>
            <a:lvl1pPr marL="0" indent="0">
              <a:spcBef>
                <a:spcPts val="0"/>
              </a:spcBef>
              <a:spcAft>
                <a:spcPts val="0"/>
              </a:spcAft>
              <a:buFont typeface="Courier New" panose="02070309020205020404" pitchFamily="49" charset="0"/>
              <a:buNone/>
              <a:defRPr sz="1200">
                <a:solidFill>
                  <a:schemeClr val="bg1"/>
                </a:solidFill>
              </a:defRPr>
            </a:lvl1pPr>
            <a:lvl2pPr marL="205740" indent="-205740">
              <a:buFont typeface="Courier New" panose="02070309020205020404" pitchFamily="49" charset="0"/>
              <a:buChar char="o"/>
              <a:defRPr sz="900">
                <a:solidFill>
                  <a:schemeClr val="bg1"/>
                </a:solidFill>
              </a:defRPr>
            </a:lvl2pPr>
            <a:lvl3pPr marL="205740" indent="-205740">
              <a:buFont typeface="Courier New" panose="02070309020205020404" pitchFamily="49" charset="0"/>
              <a:buChar char="o"/>
              <a:defRPr sz="788">
                <a:solidFill>
                  <a:schemeClr val="bg1"/>
                </a:solidFill>
              </a:defRPr>
            </a:lvl3pPr>
            <a:lvl4pPr marL="205740" indent="-205740">
              <a:buFont typeface="Courier New" panose="02070309020205020404" pitchFamily="49" charset="0"/>
              <a:buChar char="o"/>
              <a:defRPr sz="788">
                <a:solidFill>
                  <a:schemeClr val="bg1"/>
                </a:solidFill>
              </a:defRPr>
            </a:lvl4pPr>
            <a:lvl5pPr marL="205740" indent="-205740">
              <a:buFont typeface="Courier New" panose="02070309020205020404" pitchFamily="49" charset="0"/>
              <a:buChar char="o"/>
              <a:defRPr sz="788">
                <a:solidFill>
                  <a:schemeClr val="bg1"/>
                </a:solidFill>
              </a:defRPr>
            </a:lvl5pPr>
          </a:lstStyle>
          <a:p>
            <a:pPr lvl="0"/>
            <a:r>
              <a:rPr lang="el"/>
              <a:t>Κάντε κλικ για να επεξεργαστείτε στυλ κειμένου υποδείγματος</a:t>
            </a:r>
          </a:p>
        </p:txBody>
      </p:sp>
    </p:spTree>
    <p:extLst>
      <p:ext uri="{BB962C8B-B14F-4D97-AF65-F5344CB8AC3E}">
        <p14:creationId xmlns:p14="http://schemas.microsoft.com/office/powerpoint/2010/main" val="882280655"/>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obj">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p>
        </p:txBody>
      </p:sp>
      <p:sp>
        <p:nvSpPr>
          <p:cNvPr id="3" name="Content Placeholder 2"/>
          <p:cNvSpPr>
            <a:spLocks noGrp="1"/>
          </p:cNvSpPr>
          <p:nvPr>
            <p:ph idx="1"/>
          </p:nvPr>
        </p:nvSpPr>
        <p:spPr/>
        <p:txBody>
          <a:body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p>
        </p:txBody>
      </p:sp>
      <p:sp>
        <p:nvSpPr>
          <p:cNvPr id="4" name="Date Placeholder 3">
            <a:extLst>
              <a:ext uri="{FF2B5EF4-FFF2-40B4-BE49-F238E27FC236}">
                <a16:creationId xmlns:a16="http://schemas.microsoft.com/office/drawing/2014/main" id="{11D180B6-5C68-9A4E-F97F-072CCA4D8C90}"/>
              </a:ext>
            </a:extLst>
          </p:cNvPr>
          <p:cNvSpPr>
            <a:spLocks noGrp="1"/>
          </p:cNvSpPr>
          <p:nvPr>
            <p:ph type="dt" sz="half" idx="10"/>
          </p:nvPr>
        </p:nvSpPr>
        <p:spPr>
          <a:xfrm>
            <a:off x="0" y="0"/>
            <a:ext cx="0" cy="0"/>
          </a:xfrm>
        </p:spPr>
        <p:txBody>
          <a:bodyPr/>
          <a:lstStyle>
            <a:lvl1pPr eaLnBrk="1" hangingPunct="1">
              <a:defRPr/>
            </a:lvl1pPr>
          </a:lstStyle>
          <a:p>
            <a:pPr>
              <a:defRPr/>
            </a:pPr>
            <a:endParaRPr lang="en-US"/>
          </a:p>
        </p:txBody>
      </p:sp>
      <p:sp>
        <p:nvSpPr>
          <p:cNvPr id="5" name="Slide Number Placeholder 5">
            <a:extLst>
              <a:ext uri="{FF2B5EF4-FFF2-40B4-BE49-F238E27FC236}">
                <a16:creationId xmlns:a16="http://schemas.microsoft.com/office/drawing/2014/main" id="{A91F2C81-E208-09FA-4D86-39AC07CB87E3}"/>
              </a:ext>
            </a:extLst>
          </p:cNvPr>
          <p:cNvSpPr>
            <a:spLocks noGrp="1"/>
          </p:cNvSpPr>
          <p:nvPr>
            <p:ph type="sldNum" sz="quarter" idx="11"/>
          </p:nvPr>
        </p:nvSpPr>
        <p:spPr/>
        <p:txBody>
          <a:bodyPr/>
          <a:lstStyle>
            <a:lvl1pPr>
              <a:defRPr/>
            </a:lvl1pPr>
          </a:lstStyle>
          <a:p>
            <a:pPr>
              <a:defRPr/>
            </a:pPr>
            <a:fld id="{9E39C411-6C7C-44EB-BE3E-9552CAE32211}" type="slidenum">
              <a:rPr lang="en-US" altLang="en-US"/>
              <a:pPr>
                <a:defRPr/>
              </a:pPr>
              <a:t>‹#›</a:t>
            </a:fld>
            <a:endParaRPr lang="en-US" altLang="en-US"/>
          </a:p>
        </p:txBody>
      </p:sp>
    </p:spTree>
    <p:extLst>
      <p:ext uri="{BB962C8B-B14F-4D97-AF65-F5344CB8AC3E}">
        <p14:creationId xmlns:p14="http://schemas.microsoft.com/office/powerpoint/2010/main" val="1833065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l"/>
              <a:t>Κάντε κλικ για να επεξεργαστείτε το στυλ κύριου τίτλου</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l"/>
              <a:t>Κάντε κλικ για να επεξεργαστείτε στυλ κειμένου υποδείγματος</a:t>
            </a:r>
          </a:p>
        </p:txBody>
      </p:sp>
      <p:sp>
        <p:nvSpPr>
          <p:cNvPr id="4" name="Rectangle 4">
            <a:extLst>
              <a:ext uri="{FF2B5EF4-FFF2-40B4-BE49-F238E27FC236}">
                <a16:creationId xmlns:a16="http://schemas.microsoft.com/office/drawing/2014/main" id="{D8BD32FE-29F9-26DA-8BD8-33C2B43CC2AE}"/>
              </a:ext>
            </a:extLst>
          </p:cNvPr>
          <p:cNvSpPr>
            <a:spLocks noGrp="1" noChangeArrowheads="1"/>
          </p:cNvSpPr>
          <p:nvPr>
            <p:ph type="dt" sz="half" idx="10"/>
          </p:nvPr>
        </p:nvSpPr>
        <p:spPr>
          <a:ln/>
        </p:spPr>
        <p:txBody>
          <a:bodyPr/>
          <a:lstStyle>
            <a:lvl1pPr>
              <a:defRPr/>
            </a:lvl1pPr>
          </a:lstStyle>
          <a:p>
            <a:pPr>
              <a:defRPr/>
            </a:pPr>
            <a:endParaRPr lang="en-GB"/>
          </a:p>
        </p:txBody>
      </p:sp>
      <p:sp>
        <p:nvSpPr>
          <p:cNvPr id="5" name="Rectangle 5">
            <a:extLst>
              <a:ext uri="{FF2B5EF4-FFF2-40B4-BE49-F238E27FC236}">
                <a16:creationId xmlns:a16="http://schemas.microsoft.com/office/drawing/2014/main" id="{6F4A7D2F-7EA6-EE25-BF64-1B124943D4CE}"/>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6" name="Rectangle 6">
            <a:extLst>
              <a:ext uri="{FF2B5EF4-FFF2-40B4-BE49-F238E27FC236}">
                <a16:creationId xmlns:a16="http://schemas.microsoft.com/office/drawing/2014/main" id="{2B344AEB-3913-6E65-4ECA-5A7611E62406}"/>
              </a:ext>
            </a:extLst>
          </p:cNvPr>
          <p:cNvSpPr>
            <a:spLocks noGrp="1" noChangeArrowheads="1"/>
          </p:cNvSpPr>
          <p:nvPr>
            <p:ph type="sldNum" sz="quarter" idx="12"/>
          </p:nvPr>
        </p:nvSpPr>
        <p:spPr>
          <a:ln/>
        </p:spPr>
        <p:txBody>
          <a:bodyPr/>
          <a:lstStyle>
            <a:lvl1pPr>
              <a:defRPr/>
            </a:lvl1pPr>
          </a:lstStyle>
          <a:p>
            <a:pPr>
              <a:defRPr/>
            </a:pPr>
            <a:fld id="{73AD3C6C-1DF9-4A4C-A5C7-E24E2A894C63}" type="slidenum">
              <a:rPr lang="en-GB" altLang="en-US"/>
              <a:pPr>
                <a:defRPr/>
              </a:pPr>
              <a:t>‹#›</a:t>
            </a:fld>
            <a:endParaRPr lang="en-GB" altLang="en-US"/>
          </a:p>
        </p:txBody>
      </p:sp>
    </p:spTree>
    <p:extLst>
      <p:ext uri="{BB962C8B-B14F-4D97-AF65-F5344CB8AC3E}">
        <p14:creationId xmlns:p14="http://schemas.microsoft.com/office/powerpoint/2010/main" val="7068385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endParaRPr lang="en-GB"/>
          </a:p>
        </p:txBody>
      </p:sp>
      <p:sp>
        <p:nvSpPr>
          <p:cNvPr id="3" name="Content Placeholder 2"/>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endParaRPr lang="en-GB"/>
          </a:p>
        </p:txBody>
      </p:sp>
      <p:sp>
        <p:nvSpPr>
          <p:cNvPr id="4" name="Content Placeholder 3"/>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endParaRPr lang="en-GB"/>
          </a:p>
        </p:txBody>
      </p:sp>
      <p:sp>
        <p:nvSpPr>
          <p:cNvPr id="5" name="Rectangle 4">
            <a:extLst>
              <a:ext uri="{FF2B5EF4-FFF2-40B4-BE49-F238E27FC236}">
                <a16:creationId xmlns:a16="http://schemas.microsoft.com/office/drawing/2014/main" id="{3AD8B88A-9837-EF1D-3133-BE973280FFD4}"/>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9E8EE3D8-5CC3-67D7-0172-B49A3D9FC296}"/>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7" name="Rectangle 6">
            <a:extLst>
              <a:ext uri="{FF2B5EF4-FFF2-40B4-BE49-F238E27FC236}">
                <a16:creationId xmlns:a16="http://schemas.microsoft.com/office/drawing/2014/main" id="{4BDE6332-BF2C-D527-85E0-D46429A5753E}"/>
              </a:ext>
            </a:extLst>
          </p:cNvPr>
          <p:cNvSpPr>
            <a:spLocks noGrp="1" noChangeArrowheads="1"/>
          </p:cNvSpPr>
          <p:nvPr>
            <p:ph type="sldNum" sz="quarter" idx="12"/>
          </p:nvPr>
        </p:nvSpPr>
        <p:spPr>
          <a:ln/>
        </p:spPr>
        <p:txBody>
          <a:bodyPr/>
          <a:lstStyle>
            <a:lvl1pPr>
              <a:defRPr/>
            </a:lvl1pPr>
          </a:lstStyle>
          <a:p>
            <a:pPr>
              <a:defRPr/>
            </a:pPr>
            <a:fld id="{35042C87-C926-44EC-8F98-F50BEBD38BD3}" type="slidenum">
              <a:rPr lang="en-GB" altLang="en-US"/>
              <a:pPr>
                <a:defRPr/>
              </a:pPr>
              <a:t>‹#›</a:t>
            </a:fld>
            <a:endParaRPr lang="en-GB" altLang="en-US"/>
          </a:p>
        </p:txBody>
      </p:sp>
    </p:spTree>
    <p:extLst>
      <p:ext uri="{BB962C8B-B14F-4D97-AF65-F5344CB8AC3E}">
        <p14:creationId xmlns:p14="http://schemas.microsoft.com/office/powerpoint/2010/main" val="13448638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l"/>
              <a:t>Κάντε κλικ για να επεξεργαστείτε το στυλ κύριου τίτλου</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
              <a:t>Κάντε κλικ για να επεξεργαστείτε στυλ κειμένου υποδείγματος</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
              <a:t>Κάντε κλικ για να επεξεργαστείτε στυλ κειμένου υποδείγματος</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endParaRPr lang="en-GB"/>
          </a:p>
        </p:txBody>
      </p:sp>
      <p:sp>
        <p:nvSpPr>
          <p:cNvPr id="7" name="Rectangle 4">
            <a:extLst>
              <a:ext uri="{FF2B5EF4-FFF2-40B4-BE49-F238E27FC236}">
                <a16:creationId xmlns:a16="http://schemas.microsoft.com/office/drawing/2014/main" id="{2C32B5B3-9B76-58C8-3A8E-41920757CA21}"/>
              </a:ext>
            </a:extLst>
          </p:cNvPr>
          <p:cNvSpPr>
            <a:spLocks noGrp="1" noChangeArrowheads="1"/>
          </p:cNvSpPr>
          <p:nvPr>
            <p:ph type="dt" sz="half" idx="10"/>
          </p:nvPr>
        </p:nvSpPr>
        <p:spPr>
          <a:ln/>
        </p:spPr>
        <p:txBody>
          <a:bodyPr/>
          <a:lstStyle>
            <a:lvl1pPr>
              <a:defRPr/>
            </a:lvl1pPr>
          </a:lstStyle>
          <a:p>
            <a:pPr>
              <a:defRPr/>
            </a:pPr>
            <a:endParaRPr lang="en-GB"/>
          </a:p>
        </p:txBody>
      </p:sp>
      <p:sp>
        <p:nvSpPr>
          <p:cNvPr id="8" name="Rectangle 5">
            <a:extLst>
              <a:ext uri="{FF2B5EF4-FFF2-40B4-BE49-F238E27FC236}">
                <a16:creationId xmlns:a16="http://schemas.microsoft.com/office/drawing/2014/main" id="{16095E77-55C5-0E55-915C-68C659983E5E}"/>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9" name="Rectangle 6">
            <a:extLst>
              <a:ext uri="{FF2B5EF4-FFF2-40B4-BE49-F238E27FC236}">
                <a16:creationId xmlns:a16="http://schemas.microsoft.com/office/drawing/2014/main" id="{B55087C9-BF86-1CB7-BA91-C7185F321BB8}"/>
              </a:ext>
            </a:extLst>
          </p:cNvPr>
          <p:cNvSpPr>
            <a:spLocks noGrp="1" noChangeArrowheads="1"/>
          </p:cNvSpPr>
          <p:nvPr>
            <p:ph type="sldNum" sz="quarter" idx="12"/>
          </p:nvPr>
        </p:nvSpPr>
        <p:spPr>
          <a:ln/>
        </p:spPr>
        <p:txBody>
          <a:bodyPr/>
          <a:lstStyle>
            <a:lvl1pPr>
              <a:defRPr/>
            </a:lvl1pPr>
          </a:lstStyle>
          <a:p>
            <a:pPr>
              <a:defRPr/>
            </a:pPr>
            <a:fld id="{E65946C1-B1CE-405C-A688-C30A773934D3}" type="slidenum">
              <a:rPr lang="en-GB" altLang="en-US"/>
              <a:pPr>
                <a:defRPr/>
              </a:pPr>
              <a:t>‹#›</a:t>
            </a:fld>
            <a:endParaRPr lang="en-GB" altLang="en-US"/>
          </a:p>
        </p:txBody>
      </p:sp>
    </p:spTree>
    <p:extLst>
      <p:ext uri="{BB962C8B-B14F-4D97-AF65-F5344CB8AC3E}">
        <p14:creationId xmlns:p14="http://schemas.microsoft.com/office/powerpoint/2010/main" val="1091730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
              <a:t>Κάντε κλικ για να επεξεργαστείτε το στυλ κύριου τίτλου</a:t>
            </a:r>
            <a:endParaRPr lang="en-GB"/>
          </a:p>
        </p:txBody>
      </p:sp>
      <p:sp>
        <p:nvSpPr>
          <p:cNvPr id="3" name="Rectangle 4">
            <a:extLst>
              <a:ext uri="{FF2B5EF4-FFF2-40B4-BE49-F238E27FC236}">
                <a16:creationId xmlns:a16="http://schemas.microsoft.com/office/drawing/2014/main" id="{E7DB822D-30FB-390B-550E-ABE06811322C}"/>
              </a:ext>
            </a:extLst>
          </p:cNvPr>
          <p:cNvSpPr>
            <a:spLocks noGrp="1" noChangeArrowheads="1"/>
          </p:cNvSpPr>
          <p:nvPr>
            <p:ph type="dt" sz="half" idx="10"/>
          </p:nvPr>
        </p:nvSpPr>
        <p:spPr>
          <a:ln/>
        </p:spPr>
        <p:txBody>
          <a:bodyPr/>
          <a:lstStyle>
            <a:lvl1pPr>
              <a:defRPr/>
            </a:lvl1pPr>
          </a:lstStyle>
          <a:p>
            <a:pPr>
              <a:defRPr/>
            </a:pPr>
            <a:endParaRPr lang="en-GB"/>
          </a:p>
        </p:txBody>
      </p:sp>
      <p:sp>
        <p:nvSpPr>
          <p:cNvPr id="4" name="Rectangle 5">
            <a:extLst>
              <a:ext uri="{FF2B5EF4-FFF2-40B4-BE49-F238E27FC236}">
                <a16:creationId xmlns:a16="http://schemas.microsoft.com/office/drawing/2014/main" id="{C353262D-14FF-A1B4-B9D1-C1055ED55BE5}"/>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5" name="Rectangle 6">
            <a:extLst>
              <a:ext uri="{FF2B5EF4-FFF2-40B4-BE49-F238E27FC236}">
                <a16:creationId xmlns:a16="http://schemas.microsoft.com/office/drawing/2014/main" id="{4A2BB8D0-C984-A63B-217E-29380379BCEE}"/>
              </a:ext>
            </a:extLst>
          </p:cNvPr>
          <p:cNvSpPr>
            <a:spLocks noGrp="1" noChangeArrowheads="1"/>
          </p:cNvSpPr>
          <p:nvPr>
            <p:ph type="sldNum" sz="quarter" idx="12"/>
          </p:nvPr>
        </p:nvSpPr>
        <p:spPr>
          <a:ln/>
        </p:spPr>
        <p:txBody>
          <a:bodyPr/>
          <a:lstStyle>
            <a:lvl1pPr>
              <a:defRPr/>
            </a:lvl1pPr>
          </a:lstStyle>
          <a:p>
            <a:pPr>
              <a:defRPr/>
            </a:pPr>
            <a:fld id="{5C002F30-932E-4FAB-A7FD-07536B37395C}" type="slidenum">
              <a:rPr lang="en-GB" altLang="en-US"/>
              <a:pPr>
                <a:defRPr/>
              </a:pPr>
              <a:t>‹#›</a:t>
            </a:fld>
            <a:endParaRPr lang="en-GB" altLang="en-US"/>
          </a:p>
        </p:txBody>
      </p:sp>
    </p:spTree>
    <p:extLst>
      <p:ext uri="{BB962C8B-B14F-4D97-AF65-F5344CB8AC3E}">
        <p14:creationId xmlns:p14="http://schemas.microsoft.com/office/powerpoint/2010/main" val="41756750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0AEF4E56-BDE2-A9D5-D31A-3D5D3D8BAF43}"/>
              </a:ext>
            </a:extLst>
          </p:cNvPr>
          <p:cNvSpPr>
            <a:spLocks noGrp="1" noChangeArrowheads="1"/>
          </p:cNvSpPr>
          <p:nvPr>
            <p:ph type="dt" sz="half" idx="10"/>
          </p:nvPr>
        </p:nvSpPr>
        <p:spPr>
          <a:ln/>
        </p:spPr>
        <p:txBody>
          <a:bodyPr/>
          <a:lstStyle>
            <a:lvl1pPr>
              <a:defRPr/>
            </a:lvl1pPr>
          </a:lstStyle>
          <a:p>
            <a:pPr>
              <a:defRPr/>
            </a:pPr>
            <a:endParaRPr lang="en-GB"/>
          </a:p>
        </p:txBody>
      </p:sp>
      <p:sp>
        <p:nvSpPr>
          <p:cNvPr id="3" name="Rectangle 5">
            <a:extLst>
              <a:ext uri="{FF2B5EF4-FFF2-40B4-BE49-F238E27FC236}">
                <a16:creationId xmlns:a16="http://schemas.microsoft.com/office/drawing/2014/main" id="{F5AAE1CA-85FE-339C-DE80-4FEB2DCC7AF7}"/>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4" name="Rectangle 6">
            <a:extLst>
              <a:ext uri="{FF2B5EF4-FFF2-40B4-BE49-F238E27FC236}">
                <a16:creationId xmlns:a16="http://schemas.microsoft.com/office/drawing/2014/main" id="{B626F986-9DD7-5D91-2BE0-0C8EA0A5E400}"/>
              </a:ext>
            </a:extLst>
          </p:cNvPr>
          <p:cNvSpPr>
            <a:spLocks noGrp="1" noChangeArrowheads="1"/>
          </p:cNvSpPr>
          <p:nvPr>
            <p:ph type="sldNum" sz="quarter" idx="12"/>
          </p:nvPr>
        </p:nvSpPr>
        <p:spPr>
          <a:ln/>
        </p:spPr>
        <p:txBody>
          <a:bodyPr/>
          <a:lstStyle>
            <a:lvl1pPr>
              <a:defRPr/>
            </a:lvl1pPr>
          </a:lstStyle>
          <a:p>
            <a:pPr>
              <a:defRPr/>
            </a:pPr>
            <a:fld id="{71950A18-0CFF-4CD0-81A2-7F1B46ED343C}" type="slidenum">
              <a:rPr lang="en-GB" altLang="en-US"/>
              <a:pPr>
                <a:defRPr/>
              </a:pPr>
              <a:t>‹#›</a:t>
            </a:fld>
            <a:endParaRPr lang="en-GB" altLang="en-US"/>
          </a:p>
        </p:txBody>
      </p:sp>
    </p:spTree>
    <p:extLst>
      <p:ext uri="{BB962C8B-B14F-4D97-AF65-F5344CB8AC3E}">
        <p14:creationId xmlns:p14="http://schemas.microsoft.com/office/powerpoint/2010/main" val="383789440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l"/>
              <a:t>Κάντε κλικ για να επεξεργαστείτε το στυλ κύριου τίτλου</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
              <a:t>Κάντε κλικ για να επεξεργαστείτε στυλ κειμένου υποδείγματος</a:t>
            </a:r>
          </a:p>
          <a:p>
            <a:pPr lvl="1"/>
            <a:r>
              <a:rPr lang="el"/>
              <a:t>Δεύτερο επίπεδο</a:t>
            </a:r>
          </a:p>
          <a:p>
            <a:pPr lvl="2"/>
            <a:r>
              <a:rPr lang="el"/>
              <a:t>Τρίτο επίπεδο</a:t>
            </a:r>
          </a:p>
          <a:p>
            <a:pPr lvl="3"/>
            <a:r>
              <a:rPr lang="el"/>
              <a:t>Τέταρτο επίπεδο</a:t>
            </a:r>
          </a:p>
          <a:p>
            <a:pPr lvl="4"/>
            <a:r>
              <a:rPr lang="el"/>
              <a:t>Πέμπτο επίπεδο</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
              <a:t>Κάντε κλικ για να επεξεργαστείτε στυλ κειμένου υποδείγματος</a:t>
            </a:r>
          </a:p>
        </p:txBody>
      </p:sp>
      <p:sp>
        <p:nvSpPr>
          <p:cNvPr id="5" name="Rectangle 4">
            <a:extLst>
              <a:ext uri="{FF2B5EF4-FFF2-40B4-BE49-F238E27FC236}">
                <a16:creationId xmlns:a16="http://schemas.microsoft.com/office/drawing/2014/main" id="{0F1ECA1C-420A-77BE-6C28-9136846BB74A}"/>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FCB3A5E-E696-5B30-F836-34975ACAB182}"/>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7" name="Rectangle 6">
            <a:extLst>
              <a:ext uri="{FF2B5EF4-FFF2-40B4-BE49-F238E27FC236}">
                <a16:creationId xmlns:a16="http://schemas.microsoft.com/office/drawing/2014/main" id="{6CD10E21-55CF-968C-DABE-968F9BE36907}"/>
              </a:ext>
            </a:extLst>
          </p:cNvPr>
          <p:cNvSpPr>
            <a:spLocks noGrp="1" noChangeArrowheads="1"/>
          </p:cNvSpPr>
          <p:nvPr>
            <p:ph type="sldNum" sz="quarter" idx="12"/>
          </p:nvPr>
        </p:nvSpPr>
        <p:spPr>
          <a:ln/>
        </p:spPr>
        <p:txBody>
          <a:bodyPr/>
          <a:lstStyle>
            <a:lvl1pPr>
              <a:defRPr/>
            </a:lvl1pPr>
          </a:lstStyle>
          <a:p>
            <a:pPr>
              <a:defRPr/>
            </a:pPr>
            <a:fld id="{656F82B3-2AC5-4906-A0DE-E4B4BCB597D7}" type="slidenum">
              <a:rPr lang="en-GB" altLang="en-US"/>
              <a:pPr>
                <a:defRPr/>
              </a:pPr>
              <a:t>‹#›</a:t>
            </a:fld>
            <a:endParaRPr lang="en-GB" altLang="en-US"/>
          </a:p>
        </p:txBody>
      </p:sp>
    </p:spTree>
    <p:extLst>
      <p:ext uri="{BB962C8B-B14F-4D97-AF65-F5344CB8AC3E}">
        <p14:creationId xmlns:p14="http://schemas.microsoft.com/office/powerpoint/2010/main" val="33982763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l"/>
              <a:t>Κάντε κλικ για να επεξεργαστείτε το στυλ κύριου τίτλου</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GB"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
              <a:t>Κάντε κλικ για να επεξεργαστείτε στυλ κειμένου υποδείγματος</a:t>
            </a:r>
          </a:p>
        </p:txBody>
      </p:sp>
      <p:sp>
        <p:nvSpPr>
          <p:cNvPr id="5" name="Rectangle 4">
            <a:extLst>
              <a:ext uri="{FF2B5EF4-FFF2-40B4-BE49-F238E27FC236}">
                <a16:creationId xmlns:a16="http://schemas.microsoft.com/office/drawing/2014/main" id="{74C59895-C470-C1F3-58FC-817E56A34F2C}"/>
              </a:ext>
            </a:extLst>
          </p:cNvPr>
          <p:cNvSpPr>
            <a:spLocks noGrp="1" noChangeArrowheads="1"/>
          </p:cNvSpPr>
          <p:nvPr>
            <p:ph type="dt" sz="half" idx="10"/>
          </p:nvPr>
        </p:nvSpPr>
        <p:spPr>
          <a:ln/>
        </p:spPr>
        <p:txBody>
          <a:bodyPr/>
          <a:lstStyle>
            <a:lvl1pPr>
              <a:defRPr/>
            </a:lvl1pPr>
          </a:lstStyle>
          <a:p>
            <a:pPr>
              <a:defRPr/>
            </a:pPr>
            <a:endParaRPr lang="en-GB"/>
          </a:p>
        </p:txBody>
      </p:sp>
      <p:sp>
        <p:nvSpPr>
          <p:cNvPr id="6" name="Rectangle 5">
            <a:extLst>
              <a:ext uri="{FF2B5EF4-FFF2-40B4-BE49-F238E27FC236}">
                <a16:creationId xmlns:a16="http://schemas.microsoft.com/office/drawing/2014/main" id="{27C5BBBF-DF7B-AAFA-BD28-D99C5DA4F5A9}"/>
              </a:ext>
            </a:extLst>
          </p:cNvPr>
          <p:cNvSpPr>
            <a:spLocks noGrp="1" noChangeArrowheads="1"/>
          </p:cNvSpPr>
          <p:nvPr>
            <p:ph type="ftr" sz="quarter" idx="11"/>
          </p:nvPr>
        </p:nvSpPr>
        <p:spPr>
          <a:ln/>
        </p:spPr>
        <p:txBody>
          <a:bodyPr/>
          <a:lstStyle>
            <a:lvl1pPr>
              <a:defRPr/>
            </a:lvl1pPr>
          </a:lstStyle>
          <a:p>
            <a:pPr>
              <a:defRPr/>
            </a:pPr>
            <a:r>
              <a:rPr lang="el"/>
              <a:t>Έλεγχος πρόσβασης</a:t>
            </a:r>
          </a:p>
        </p:txBody>
      </p:sp>
      <p:sp>
        <p:nvSpPr>
          <p:cNvPr id="7" name="Rectangle 6">
            <a:extLst>
              <a:ext uri="{FF2B5EF4-FFF2-40B4-BE49-F238E27FC236}">
                <a16:creationId xmlns:a16="http://schemas.microsoft.com/office/drawing/2014/main" id="{E0A5938C-C425-8AC0-BA90-88CFBA43A6EA}"/>
              </a:ext>
            </a:extLst>
          </p:cNvPr>
          <p:cNvSpPr>
            <a:spLocks noGrp="1" noChangeArrowheads="1"/>
          </p:cNvSpPr>
          <p:nvPr>
            <p:ph type="sldNum" sz="quarter" idx="12"/>
          </p:nvPr>
        </p:nvSpPr>
        <p:spPr>
          <a:ln/>
        </p:spPr>
        <p:txBody>
          <a:bodyPr/>
          <a:lstStyle>
            <a:lvl1pPr>
              <a:defRPr/>
            </a:lvl1pPr>
          </a:lstStyle>
          <a:p>
            <a:pPr>
              <a:defRPr/>
            </a:pPr>
            <a:fld id="{A5FCD700-11A0-4739-9173-F33A99FB12FA}" type="slidenum">
              <a:rPr lang="en-GB" altLang="en-US"/>
              <a:pPr>
                <a:defRPr/>
              </a:pPr>
              <a:t>‹#›</a:t>
            </a:fld>
            <a:endParaRPr lang="en-GB" altLang="en-US"/>
          </a:p>
        </p:txBody>
      </p:sp>
    </p:spTree>
    <p:extLst>
      <p:ext uri="{BB962C8B-B14F-4D97-AF65-F5344CB8AC3E}">
        <p14:creationId xmlns:p14="http://schemas.microsoft.com/office/powerpoint/2010/main" val="103597461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slideLayout" Target="../slideLayouts/slideLayout24.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slideLayout" Target="../slideLayouts/slideLayout23.xml"/><Relationship Id="rId17" Type="http://schemas.openxmlformats.org/officeDocument/2006/relationships/theme" Target="../theme/theme2.xml"/><Relationship Id="rId2" Type="http://schemas.openxmlformats.org/officeDocument/2006/relationships/slideLayout" Target="../slideLayouts/slideLayout13.xml"/><Relationship Id="rId16" Type="http://schemas.openxmlformats.org/officeDocument/2006/relationships/slideLayout" Target="../slideLayouts/slideLayout27.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5" Type="http://schemas.openxmlformats.org/officeDocument/2006/relationships/slideLayout" Target="../slideLayouts/slideLayout2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 Id="rId14" Type="http://schemas.openxmlformats.org/officeDocument/2006/relationships/slideLayout" Target="../slideLayouts/slideLayout2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a:extLst>
              <a:ext uri="{FF2B5EF4-FFF2-40B4-BE49-F238E27FC236}">
                <a16:creationId xmlns:a16="http://schemas.microsoft.com/office/drawing/2014/main" id="{D9A757D4-5033-5D81-6C7C-495C05CF9FFA}"/>
              </a:ext>
            </a:extLst>
          </p:cNvPr>
          <p:cNvSpPr>
            <a:spLocks noGrp="1" noChangeArrowheads="1"/>
          </p:cNvSpPr>
          <p:nvPr>
            <p:ph type="title"/>
          </p:nvPr>
        </p:nvSpPr>
        <p:spPr bwMode="auto">
          <a:xfrm>
            <a:off x="685800" y="609600"/>
            <a:ext cx="7772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l" altLang="en-US"/>
              <a:t>Κάντε κλικ για να επεξεργαστείτε το στυλ κύριου τίτλου</a:t>
            </a:r>
          </a:p>
        </p:txBody>
      </p:sp>
      <p:sp>
        <p:nvSpPr>
          <p:cNvPr id="1027" name="Rectangle 3">
            <a:extLst>
              <a:ext uri="{FF2B5EF4-FFF2-40B4-BE49-F238E27FC236}">
                <a16:creationId xmlns:a16="http://schemas.microsoft.com/office/drawing/2014/main" id="{F7D139A9-14DE-36B2-E77D-5EA0109B1056}"/>
              </a:ext>
            </a:extLst>
          </p:cNvPr>
          <p:cNvSpPr>
            <a:spLocks noGrp="1" noChangeArrowheads="1"/>
          </p:cNvSpPr>
          <p:nvPr>
            <p:ph type="body" idx="1"/>
          </p:nvPr>
        </p:nvSpPr>
        <p:spPr bwMode="auto">
          <a:xfrm>
            <a:off x="685800" y="1981200"/>
            <a:ext cx="77724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l" altLang="en-US"/>
              <a:t>Κάντε κλικ για να επεξεργαστείτε στυλ κειμένου υποδείγματος</a:t>
            </a:r>
          </a:p>
          <a:p>
            <a:pPr lvl="1"/>
            <a:r>
              <a:rPr lang="el" altLang="en-US"/>
              <a:t>Δεύτερο επίπεδο</a:t>
            </a:r>
          </a:p>
          <a:p>
            <a:pPr lvl="2"/>
            <a:r>
              <a:rPr lang="el" altLang="en-US"/>
              <a:t>Τρίτο επίπεδο</a:t>
            </a:r>
          </a:p>
          <a:p>
            <a:pPr lvl="3"/>
            <a:r>
              <a:rPr lang="el" altLang="en-US"/>
              <a:t>Τέταρτο επίπεδο</a:t>
            </a:r>
          </a:p>
          <a:p>
            <a:pPr lvl="4"/>
            <a:r>
              <a:rPr lang="el" altLang="en-US"/>
              <a:t>Πέμπτο επίπεδο</a:t>
            </a:r>
          </a:p>
        </p:txBody>
      </p:sp>
      <p:sp>
        <p:nvSpPr>
          <p:cNvPr id="1028" name="Rectangle 4">
            <a:extLst>
              <a:ext uri="{FF2B5EF4-FFF2-40B4-BE49-F238E27FC236}">
                <a16:creationId xmlns:a16="http://schemas.microsoft.com/office/drawing/2014/main" id="{C7701779-7F82-40AE-09A0-6F682F56A687}"/>
              </a:ext>
            </a:extLst>
          </p:cNvPr>
          <p:cNvSpPr>
            <a:spLocks noGrp="1" noChangeArrowheads="1"/>
          </p:cNvSpPr>
          <p:nvPr>
            <p:ph type="dt" sz="half" idx="2"/>
          </p:nvPr>
        </p:nvSpPr>
        <p:spPr bwMode="auto">
          <a:xfrm>
            <a:off x="6858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Times New Roman" pitchFamily="16" charset="0"/>
              </a:defRPr>
            </a:lvl1pPr>
          </a:lstStyle>
          <a:p>
            <a:pPr>
              <a:defRPr/>
            </a:pPr>
            <a:endParaRPr lang="en-GB"/>
          </a:p>
        </p:txBody>
      </p:sp>
      <p:sp>
        <p:nvSpPr>
          <p:cNvPr id="1029" name="Rectangle 5">
            <a:extLst>
              <a:ext uri="{FF2B5EF4-FFF2-40B4-BE49-F238E27FC236}">
                <a16:creationId xmlns:a16="http://schemas.microsoft.com/office/drawing/2014/main" id="{2BC9604F-B683-3555-0031-C4BDC1A79BD4}"/>
              </a:ext>
            </a:extLst>
          </p:cNvPr>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Times New Roman" pitchFamily="16" charset="0"/>
              </a:defRPr>
            </a:lvl1pPr>
          </a:lstStyle>
          <a:p>
            <a:pPr>
              <a:defRPr/>
            </a:pPr>
            <a:r>
              <a:rPr lang="el"/>
              <a:t>Έλεγχος πρόσβασης</a:t>
            </a:r>
          </a:p>
        </p:txBody>
      </p:sp>
      <p:sp>
        <p:nvSpPr>
          <p:cNvPr id="1030" name="Rectangle 6">
            <a:extLst>
              <a:ext uri="{FF2B5EF4-FFF2-40B4-BE49-F238E27FC236}">
                <a16:creationId xmlns:a16="http://schemas.microsoft.com/office/drawing/2014/main" id="{745EC251-F777-5D20-9910-F0D409B56D96}"/>
              </a:ext>
            </a:extLst>
          </p:cNvPr>
          <p:cNvSpPr>
            <a:spLocks noGrp="1" noChangeArrowheads="1"/>
          </p:cNvSpPr>
          <p:nvPr>
            <p:ph type="sldNum" sz="quarter" idx="4"/>
          </p:nvPr>
        </p:nvSpPr>
        <p:spPr bwMode="auto">
          <a:xfrm>
            <a:off x="6553200" y="6248400"/>
            <a:ext cx="19050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vl1pPr>
          </a:lstStyle>
          <a:p>
            <a:pPr>
              <a:defRPr/>
            </a:pPr>
            <a:fld id="{6A46B1AB-04E1-4392-9AB5-CA05B5FDB7FE}" type="slidenum">
              <a:rPr lang="en-GB" altLang="en-US"/>
              <a:pPr>
                <a:defRPr/>
              </a:pPr>
              <a:t>‹#›</a:t>
            </a:fld>
            <a:endParaRPr lang="en-GB" altLang="en-US"/>
          </a:p>
        </p:txBody>
      </p:sp>
    </p:spTree>
  </p:cSld>
  <p:clrMap bg1="lt1" tx1="dk1" bg2="lt2" tx2="dk2" accent1="accent1" accent2="accent2" accent3="accent3" accent4="accent4" accent5="accent5" accent6="accent6" hlink="hlink" folHlink="folHlink"/>
  <p:sldLayoutIdLst>
    <p:sldLayoutId id="2147483854" r:id="rId1"/>
    <p:sldLayoutId id="2147483864" r:id="rId2"/>
    <p:sldLayoutId id="2147483855" r:id="rId3"/>
    <p:sldLayoutId id="2147483856" r:id="rId4"/>
    <p:sldLayoutId id="2147483857" r:id="rId5"/>
    <p:sldLayoutId id="2147483858" r:id="rId6"/>
    <p:sldLayoutId id="2147483859" r:id="rId7"/>
    <p:sldLayoutId id="2147483860" r:id="rId8"/>
    <p:sldLayoutId id="2147483861" r:id="rId9"/>
    <p:sldLayoutId id="2147483862" r:id="rId10"/>
    <p:sldLayoutId id="2147483863" r:id="rId11"/>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Times New Roman" pitchFamily="16" charset="0"/>
        </a:defRPr>
      </a:lvl2pPr>
      <a:lvl3pPr algn="ctr" rtl="0" eaLnBrk="0" fontAlgn="base" hangingPunct="0">
        <a:spcBef>
          <a:spcPct val="0"/>
        </a:spcBef>
        <a:spcAft>
          <a:spcPct val="0"/>
        </a:spcAft>
        <a:defRPr sz="4400">
          <a:solidFill>
            <a:schemeClr val="tx2"/>
          </a:solidFill>
          <a:latin typeface="Times New Roman" pitchFamily="16" charset="0"/>
        </a:defRPr>
      </a:lvl3pPr>
      <a:lvl4pPr algn="ctr" rtl="0" eaLnBrk="0" fontAlgn="base" hangingPunct="0">
        <a:spcBef>
          <a:spcPct val="0"/>
        </a:spcBef>
        <a:spcAft>
          <a:spcPct val="0"/>
        </a:spcAft>
        <a:defRPr sz="4400">
          <a:solidFill>
            <a:schemeClr val="tx2"/>
          </a:solidFill>
          <a:latin typeface="Times New Roman" pitchFamily="16" charset="0"/>
        </a:defRPr>
      </a:lvl4pPr>
      <a:lvl5pPr algn="ctr" rtl="0" eaLnBrk="0" fontAlgn="base" hangingPunct="0">
        <a:spcBef>
          <a:spcPct val="0"/>
        </a:spcBef>
        <a:spcAft>
          <a:spcPct val="0"/>
        </a:spcAft>
        <a:defRPr sz="4400">
          <a:solidFill>
            <a:schemeClr val="tx2"/>
          </a:solidFill>
          <a:latin typeface="Times New Roman" pitchFamily="16" charset="0"/>
        </a:defRPr>
      </a:lvl5pPr>
      <a:lvl6pPr marL="457200" algn="ctr" rtl="0" fontAlgn="base">
        <a:spcBef>
          <a:spcPct val="0"/>
        </a:spcBef>
        <a:spcAft>
          <a:spcPct val="0"/>
        </a:spcAft>
        <a:defRPr sz="4400">
          <a:solidFill>
            <a:schemeClr val="tx2"/>
          </a:solidFill>
          <a:latin typeface="Times New Roman" pitchFamily="16" charset="0"/>
        </a:defRPr>
      </a:lvl6pPr>
      <a:lvl7pPr marL="914400" algn="ctr" rtl="0" fontAlgn="base">
        <a:spcBef>
          <a:spcPct val="0"/>
        </a:spcBef>
        <a:spcAft>
          <a:spcPct val="0"/>
        </a:spcAft>
        <a:defRPr sz="4400">
          <a:solidFill>
            <a:schemeClr val="tx2"/>
          </a:solidFill>
          <a:latin typeface="Times New Roman" pitchFamily="16" charset="0"/>
        </a:defRPr>
      </a:lvl7pPr>
      <a:lvl8pPr marL="1371600" algn="ctr" rtl="0" fontAlgn="base">
        <a:spcBef>
          <a:spcPct val="0"/>
        </a:spcBef>
        <a:spcAft>
          <a:spcPct val="0"/>
        </a:spcAft>
        <a:defRPr sz="4400">
          <a:solidFill>
            <a:schemeClr val="tx2"/>
          </a:solidFill>
          <a:latin typeface="Times New Roman" pitchFamily="16" charset="0"/>
        </a:defRPr>
      </a:lvl8pPr>
      <a:lvl9pPr marL="1828800" algn="ctr" rtl="0" fontAlgn="base">
        <a:spcBef>
          <a:spcPct val="0"/>
        </a:spcBef>
        <a:spcAft>
          <a:spcPct val="0"/>
        </a:spcAft>
        <a:defRPr sz="4400">
          <a:solidFill>
            <a:schemeClr val="tx2"/>
          </a:solidFill>
          <a:latin typeface="Times New Roman" pitchFamily="16"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1F15BF1E-5273-D5F1-B6E0-2E5DFE00007C}"/>
              </a:ext>
            </a:extLst>
          </p:cNvPr>
          <p:cNvSpPr>
            <a:spLocks noGrp="1"/>
          </p:cNvSpPr>
          <p:nvPr>
            <p:ph type="title"/>
          </p:nvPr>
        </p:nvSpPr>
        <p:spPr>
          <a:xfrm>
            <a:off x="822325" y="287338"/>
            <a:ext cx="7543800" cy="1449387"/>
          </a:xfrm>
          <a:prstGeom prst="rect">
            <a:avLst/>
          </a:prstGeom>
        </p:spPr>
        <p:txBody>
          <a:bodyPr vert="horz" lIns="91440" tIns="45720" rIns="91440" bIns="45720" rtlCol="0" anchor="b">
            <a:normAutofit/>
          </a:bodyPr>
          <a:lstStyle/>
          <a:p>
            <a:r>
              <a:rPr lang="el"/>
              <a:t>Προσθέστε τίτλο εδώ</a:t>
            </a:r>
          </a:p>
        </p:txBody>
      </p:sp>
      <p:sp>
        <p:nvSpPr>
          <p:cNvPr id="2051" name="Text Placeholder 2">
            <a:extLst>
              <a:ext uri="{FF2B5EF4-FFF2-40B4-BE49-F238E27FC236}">
                <a16:creationId xmlns:a16="http://schemas.microsoft.com/office/drawing/2014/main" id="{E921360D-E280-0A9A-F753-4A18B6B99630}"/>
              </a:ext>
            </a:extLst>
          </p:cNvPr>
          <p:cNvSpPr>
            <a:spLocks noGrp="1" noChangeArrowheads="1"/>
          </p:cNvSpPr>
          <p:nvPr>
            <p:ph type="body" idx="1"/>
          </p:nvPr>
        </p:nvSpPr>
        <p:spPr bwMode="auto">
          <a:xfrm>
            <a:off x="822325" y="2108200"/>
            <a:ext cx="7543800" cy="3760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45720" rIns="0" bIns="45720" numCol="1" anchor="t" anchorCtr="0" compatLnSpc="1">
            <a:prstTxWarp prst="textNoShape">
              <a:avLst/>
            </a:prstTxWarp>
          </a:bodyPr>
          <a:lstStyle/>
          <a:p>
            <a:pPr lvl="0"/>
            <a:r>
              <a:rPr lang="el" altLang="en-US"/>
              <a:t>Κάντε κλικ για να επεξεργαστείτε στυλ κειμένου υποδείγματος</a:t>
            </a:r>
          </a:p>
          <a:p>
            <a:pPr lvl="1"/>
            <a:r>
              <a:rPr lang="el" altLang="en-US"/>
              <a:t>Δεύτερο επίπεδο</a:t>
            </a:r>
          </a:p>
          <a:p>
            <a:pPr lvl="2"/>
            <a:r>
              <a:rPr lang="el" altLang="en-US"/>
              <a:t>Τρίτο επίπεδο</a:t>
            </a:r>
          </a:p>
          <a:p>
            <a:pPr lvl="3"/>
            <a:r>
              <a:rPr lang="el" altLang="en-US"/>
              <a:t>Τέταρτο επίπεδο</a:t>
            </a:r>
          </a:p>
          <a:p>
            <a:pPr lvl="4"/>
            <a:r>
              <a:rPr lang="el" altLang="en-US"/>
              <a:t>Πέμπτο επίπεδο</a:t>
            </a:r>
          </a:p>
        </p:txBody>
      </p:sp>
      <p:sp>
        <p:nvSpPr>
          <p:cNvPr id="7" name="Footer Placeholder 8">
            <a:extLst>
              <a:ext uri="{FF2B5EF4-FFF2-40B4-BE49-F238E27FC236}">
                <a16:creationId xmlns:a16="http://schemas.microsoft.com/office/drawing/2014/main" id="{A23B01C2-2A13-06B0-1042-C0E20286C6FF}"/>
              </a:ext>
            </a:extLst>
          </p:cNvPr>
          <p:cNvSpPr>
            <a:spLocks noGrp="1"/>
          </p:cNvSpPr>
          <p:nvPr>
            <p:ph type="ftr" sz="quarter" idx="3"/>
          </p:nvPr>
        </p:nvSpPr>
        <p:spPr>
          <a:xfrm>
            <a:off x="482600" y="6221413"/>
            <a:ext cx="5113338" cy="365125"/>
          </a:xfrm>
          <a:prstGeom prst="rect">
            <a:avLst/>
          </a:prstGeom>
        </p:spPr>
        <p:txBody>
          <a:bodyPr/>
          <a:lstStyle>
            <a:lvl1pPr eaLnBrk="1" hangingPunct="1">
              <a:defRPr sz="825" b="0" i="0" cap="all" baseline="0">
                <a:solidFill>
                  <a:schemeClr val="tx1"/>
                </a:solidFill>
                <a:latin typeface="+mn-lt"/>
              </a:defRPr>
            </a:lvl1pPr>
          </a:lstStyle>
          <a:p>
            <a:pPr>
              <a:defRPr/>
            </a:pPr>
            <a:r>
              <a:rPr lang="el"/>
              <a:t>Όνομα εκπαιδευτικής ενότητας CSP: Πρότυπο παρουσίασης που δημιουργήθηκε από PR</a:t>
            </a:r>
          </a:p>
        </p:txBody>
      </p:sp>
      <p:sp>
        <p:nvSpPr>
          <p:cNvPr id="8" name="Slide Number Placeholder 9">
            <a:extLst>
              <a:ext uri="{FF2B5EF4-FFF2-40B4-BE49-F238E27FC236}">
                <a16:creationId xmlns:a16="http://schemas.microsoft.com/office/drawing/2014/main" id="{2BA711AD-A789-100A-C401-B6D2E92B18DC}"/>
              </a:ext>
            </a:extLst>
          </p:cNvPr>
          <p:cNvSpPr>
            <a:spLocks noGrp="1"/>
          </p:cNvSpPr>
          <p:nvPr>
            <p:ph type="sldNum" sz="quarter" idx="4"/>
          </p:nvPr>
        </p:nvSpPr>
        <p:spPr>
          <a:xfrm>
            <a:off x="8197850" y="6221413"/>
            <a:ext cx="463550" cy="365125"/>
          </a:xfrm>
          <a:prstGeom prst="rect">
            <a:avLst/>
          </a:prstGeom>
        </p:spPr>
        <p:txBody>
          <a:bodyPr/>
          <a:lstStyle>
            <a:lvl1pPr algn="r" eaLnBrk="1" hangingPunct="1">
              <a:defRPr sz="900" b="0" i="0">
                <a:solidFill>
                  <a:schemeClr val="tx1"/>
                </a:solidFill>
                <a:latin typeface="+mn-lt"/>
              </a:defRPr>
            </a:lvl1pPr>
          </a:lstStyle>
          <a:p>
            <a:pPr>
              <a:defRPr/>
            </a:pPr>
            <a:fld id="{B32712F2-4227-4160-B790-BD5D108CAB65}"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865" r:id="rId1"/>
    <p:sldLayoutId id="2147483866" r:id="rId2"/>
    <p:sldLayoutId id="2147483867" r:id="rId3"/>
    <p:sldLayoutId id="2147483868" r:id="rId4"/>
    <p:sldLayoutId id="2147483869" r:id="rId5"/>
    <p:sldLayoutId id="2147483870" r:id="rId6"/>
    <p:sldLayoutId id="2147483871" r:id="rId7"/>
    <p:sldLayoutId id="2147483872" r:id="rId8"/>
    <p:sldLayoutId id="2147483873" r:id="rId9"/>
    <p:sldLayoutId id="2147483874" r:id="rId10"/>
    <p:sldLayoutId id="2147483875" r:id="rId11"/>
    <p:sldLayoutId id="2147483876" r:id="rId12"/>
    <p:sldLayoutId id="2147483877" r:id="rId13"/>
    <p:sldLayoutId id="2147483878" r:id="rId14"/>
    <p:sldLayoutId id="2147483879" r:id="rId15"/>
    <p:sldLayoutId id="2147483880" r:id="rId16"/>
  </p:sldLayoutIdLst>
  <p:hf hdr="0" ftr="0" dt="0"/>
  <p:txStyles>
    <p:titleStyle>
      <a:lvl1pPr algn="l" defTabSz="685800" rtl="0" eaLnBrk="0" fontAlgn="base" hangingPunct="0">
        <a:lnSpc>
          <a:spcPct val="90000"/>
        </a:lnSpc>
        <a:spcBef>
          <a:spcPct val="0"/>
        </a:spcBef>
        <a:spcAft>
          <a:spcPct val="0"/>
        </a:spcAft>
        <a:defRPr sz="4500" kern="1200" spc="-38">
          <a:solidFill>
            <a:schemeClr val="tx1"/>
          </a:solidFill>
          <a:latin typeface="+mj-lt"/>
          <a:ea typeface="+mj-ea"/>
          <a:cs typeface="+mj-cs"/>
        </a:defRPr>
      </a:lvl1pPr>
      <a:lvl2pPr algn="l" defTabSz="685800" rtl="0" eaLnBrk="0" fontAlgn="base" hangingPunct="0">
        <a:lnSpc>
          <a:spcPct val="90000"/>
        </a:lnSpc>
        <a:spcBef>
          <a:spcPct val="0"/>
        </a:spcBef>
        <a:spcAft>
          <a:spcPct val="0"/>
        </a:spcAft>
        <a:defRPr sz="4500">
          <a:solidFill>
            <a:schemeClr val="tx1"/>
          </a:solidFill>
          <a:latin typeface="Book Antiqua" panose="02040602050305030304" pitchFamily="18" charset="0"/>
        </a:defRPr>
      </a:lvl2pPr>
      <a:lvl3pPr algn="l" defTabSz="685800" rtl="0" eaLnBrk="0" fontAlgn="base" hangingPunct="0">
        <a:lnSpc>
          <a:spcPct val="90000"/>
        </a:lnSpc>
        <a:spcBef>
          <a:spcPct val="0"/>
        </a:spcBef>
        <a:spcAft>
          <a:spcPct val="0"/>
        </a:spcAft>
        <a:defRPr sz="4500">
          <a:solidFill>
            <a:schemeClr val="tx1"/>
          </a:solidFill>
          <a:latin typeface="Book Antiqua" panose="02040602050305030304" pitchFamily="18" charset="0"/>
        </a:defRPr>
      </a:lvl3pPr>
      <a:lvl4pPr algn="l" defTabSz="685800" rtl="0" eaLnBrk="0" fontAlgn="base" hangingPunct="0">
        <a:lnSpc>
          <a:spcPct val="90000"/>
        </a:lnSpc>
        <a:spcBef>
          <a:spcPct val="0"/>
        </a:spcBef>
        <a:spcAft>
          <a:spcPct val="0"/>
        </a:spcAft>
        <a:defRPr sz="4500">
          <a:solidFill>
            <a:schemeClr val="tx1"/>
          </a:solidFill>
          <a:latin typeface="Book Antiqua" panose="02040602050305030304" pitchFamily="18" charset="0"/>
        </a:defRPr>
      </a:lvl4pPr>
      <a:lvl5pPr algn="l" defTabSz="685800" rtl="0" eaLnBrk="0" fontAlgn="base" hangingPunct="0">
        <a:lnSpc>
          <a:spcPct val="90000"/>
        </a:lnSpc>
        <a:spcBef>
          <a:spcPct val="0"/>
        </a:spcBef>
        <a:spcAft>
          <a:spcPct val="0"/>
        </a:spcAft>
        <a:defRPr sz="4500">
          <a:solidFill>
            <a:schemeClr val="tx1"/>
          </a:solidFill>
          <a:latin typeface="Book Antiqua" panose="02040602050305030304" pitchFamily="18" charset="0"/>
        </a:defRPr>
      </a:lvl5pPr>
      <a:lvl6pPr marL="457200" algn="l" defTabSz="685800" rtl="0" fontAlgn="base">
        <a:lnSpc>
          <a:spcPct val="90000"/>
        </a:lnSpc>
        <a:spcBef>
          <a:spcPct val="0"/>
        </a:spcBef>
        <a:spcAft>
          <a:spcPct val="0"/>
        </a:spcAft>
        <a:defRPr sz="4500">
          <a:solidFill>
            <a:schemeClr val="tx1"/>
          </a:solidFill>
          <a:latin typeface="Book Antiqua" panose="02040602050305030304" pitchFamily="18" charset="0"/>
        </a:defRPr>
      </a:lvl6pPr>
      <a:lvl7pPr marL="914400" algn="l" defTabSz="685800" rtl="0" fontAlgn="base">
        <a:lnSpc>
          <a:spcPct val="90000"/>
        </a:lnSpc>
        <a:spcBef>
          <a:spcPct val="0"/>
        </a:spcBef>
        <a:spcAft>
          <a:spcPct val="0"/>
        </a:spcAft>
        <a:defRPr sz="4500">
          <a:solidFill>
            <a:schemeClr val="tx1"/>
          </a:solidFill>
          <a:latin typeface="Book Antiqua" panose="02040602050305030304" pitchFamily="18" charset="0"/>
        </a:defRPr>
      </a:lvl7pPr>
      <a:lvl8pPr marL="1371600" algn="l" defTabSz="685800" rtl="0" fontAlgn="base">
        <a:lnSpc>
          <a:spcPct val="90000"/>
        </a:lnSpc>
        <a:spcBef>
          <a:spcPct val="0"/>
        </a:spcBef>
        <a:spcAft>
          <a:spcPct val="0"/>
        </a:spcAft>
        <a:defRPr sz="4500">
          <a:solidFill>
            <a:schemeClr val="tx1"/>
          </a:solidFill>
          <a:latin typeface="Book Antiqua" panose="02040602050305030304" pitchFamily="18" charset="0"/>
        </a:defRPr>
      </a:lvl8pPr>
      <a:lvl9pPr marL="1828800" algn="l" defTabSz="685800" rtl="0" fontAlgn="base">
        <a:lnSpc>
          <a:spcPct val="90000"/>
        </a:lnSpc>
        <a:spcBef>
          <a:spcPct val="0"/>
        </a:spcBef>
        <a:spcAft>
          <a:spcPct val="0"/>
        </a:spcAft>
        <a:defRPr sz="4500">
          <a:solidFill>
            <a:schemeClr val="tx1"/>
          </a:solidFill>
          <a:latin typeface="Book Antiqua" panose="02040602050305030304" pitchFamily="18" charset="0"/>
        </a:defRPr>
      </a:lvl9pPr>
    </p:titleStyle>
    <p:bodyStyle>
      <a:lvl1pPr marL="204788" indent="-204788" algn="l" defTabSz="685800" rtl="0" eaLnBrk="0" fontAlgn="base" hangingPunct="0">
        <a:spcBef>
          <a:spcPts val="900"/>
        </a:spcBef>
        <a:spcAft>
          <a:spcPts val="150"/>
        </a:spcAft>
        <a:buClr>
          <a:schemeClr val="accent1"/>
        </a:buClr>
        <a:buSzPct val="100000"/>
        <a:buFont typeface="Courier New" panose="02070309020205020404" pitchFamily="49" charset="0"/>
        <a:buChar char="o"/>
        <a:defRPr sz="1500" kern="1200">
          <a:solidFill>
            <a:schemeClr val="tx1"/>
          </a:solidFill>
          <a:latin typeface="+mn-lt"/>
          <a:ea typeface="+mn-ea"/>
          <a:cs typeface="+mn-cs"/>
        </a:defRPr>
      </a:lvl1pPr>
      <a:lvl2pPr marL="287338" indent="-136525" algn="l" defTabSz="685800" rtl="0" eaLnBrk="0" fontAlgn="base" hangingPunct="0">
        <a:spcBef>
          <a:spcPts val="150"/>
        </a:spcBef>
        <a:spcAft>
          <a:spcPts val="300"/>
        </a:spcAft>
        <a:buFont typeface="Calibri" panose="020F0502020204030204" pitchFamily="34" charset="0"/>
        <a:buChar char="◦"/>
        <a:defRPr sz="1300" kern="1200">
          <a:solidFill>
            <a:schemeClr val="tx1"/>
          </a:solidFill>
          <a:latin typeface="+mn-lt"/>
          <a:ea typeface="+mn-ea"/>
          <a:cs typeface="+mn-cs"/>
        </a:defRPr>
      </a:lvl2pPr>
      <a:lvl3pPr marL="423863" indent="-136525" algn="l" defTabSz="685800" rtl="0" eaLnBrk="0" fontAlgn="base" hangingPunct="0">
        <a:spcBef>
          <a:spcPts val="150"/>
        </a:spcBef>
        <a:spcAft>
          <a:spcPts val="300"/>
        </a:spcAft>
        <a:buFont typeface="Calibri" panose="020F0502020204030204" pitchFamily="34" charset="0"/>
        <a:buChar char="◦"/>
        <a:defRPr sz="1000" kern="1200">
          <a:solidFill>
            <a:schemeClr val="tx1"/>
          </a:solidFill>
          <a:latin typeface="+mn-lt"/>
          <a:ea typeface="+mn-ea"/>
          <a:cs typeface="+mn-cs"/>
        </a:defRPr>
      </a:lvl3pPr>
      <a:lvl4pPr marL="561975" indent="-136525" algn="l" defTabSz="685800" rtl="0" eaLnBrk="0" fontAlgn="base" hangingPunct="0">
        <a:spcBef>
          <a:spcPts val="150"/>
        </a:spcBef>
        <a:spcAft>
          <a:spcPts val="300"/>
        </a:spcAft>
        <a:buFont typeface="Calibri" panose="020F0502020204030204" pitchFamily="34" charset="0"/>
        <a:buChar char="◦"/>
        <a:defRPr sz="1000" kern="1200">
          <a:solidFill>
            <a:schemeClr val="tx1"/>
          </a:solidFill>
          <a:latin typeface="+mn-lt"/>
          <a:ea typeface="+mn-ea"/>
          <a:cs typeface="+mn-cs"/>
        </a:defRPr>
      </a:lvl4pPr>
      <a:lvl5pPr marL="698500" indent="-136525" algn="l" defTabSz="685800" rtl="0" eaLnBrk="0" fontAlgn="base" hangingPunct="0">
        <a:spcBef>
          <a:spcPts val="150"/>
        </a:spcBef>
        <a:spcAft>
          <a:spcPts val="300"/>
        </a:spcAft>
        <a:buFont typeface="Calibri" panose="020F0502020204030204" pitchFamily="34" charset="0"/>
        <a:buChar char="◦"/>
        <a:defRPr sz="1000" kern="1200">
          <a:solidFill>
            <a:schemeClr val="tx1"/>
          </a:solidFill>
          <a:latin typeface="+mn-lt"/>
          <a:ea typeface="+mn-ea"/>
          <a:cs typeface="+mn-cs"/>
        </a:defRPr>
      </a:lvl5pPr>
      <a:lvl6pPr marL="8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6pPr>
      <a:lvl7pPr marL="9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7pPr>
      <a:lvl8pPr marL="112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8pPr>
      <a:lvl9pPr marL="1275000" indent="-171450" algn="l" defTabSz="685800" rtl="0" eaLnBrk="1" latinLnBrk="0" hangingPunct="1">
        <a:lnSpc>
          <a:spcPct val="90000"/>
        </a:lnSpc>
        <a:spcBef>
          <a:spcPts val="150"/>
        </a:spcBef>
        <a:spcAft>
          <a:spcPts val="300"/>
        </a:spcAft>
        <a:buClr>
          <a:schemeClr val="accent1"/>
        </a:buClr>
        <a:buFont typeface="Calibri" pitchFamily="34" charset="0"/>
        <a:buChar char="◦"/>
        <a:defRPr sz="1050" kern="1200">
          <a:solidFill>
            <a:schemeClr val="tx1">
              <a:lumMod val="75000"/>
              <a:lumOff val="25000"/>
            </a:schemeClr>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image" Target="../media/image6.png"/></Relationships>
</file>

<file path=ppt/slides/_rels/slide1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9.jpeg"/><Relationship Id="rId1" Type="http://schemas.openxmlformats.org/officeDocument/2006/relationships/slideLayout" Target="../slideLayouts/slideLayout26.xml"/><Relationship Id="rId4" Type="http://schemas.openxmlformats.org/officeDocument/2006/relationships/image" Target="../media/image7.png"/></Relationships>
</file>

<file path=ppt/slides/_rels/slide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 name="Title 94">
            <a:extLst>
              <a:ext uri="{FF2B5EF4-FFF2-40B4-BE49-F238E27FC236}">
                <a16:creationId xmlns:a16="http://schemas.microsoft.com/office/drawing/2014/main" id="{EAD306FE-87F7-F4A1-A0DF-85DC17CB5307}"/>
              </a:ext>
            </a:extLst>
          </p:cNvPr>
          <p:cNvSpPr>
            <a:spLocks noGrp="1"/>
          </p:cNvSpPr>
          <p:nvPr>
            <p:ph type="ctrTitle"/>
          </p:nvPr>
        </p:nvSpPr>
        <p:spPr>
          <a:xfrm>
            <a:off x="5076095" y="915987"/>
            <a:ext cx="3534537" cy="2263902"/>
          </a:xfrm>
        </p:spPr>
        <p:txBody>
          <a:bodyPr>
            <a:noAutofit/>
          </a:bodyPr>
          <a:lstStyle/>
          <a:p>
            <a:pPr eaLnBrk="1" fontAlgn="auto" hangingPunct="1">
              <a:spcAft>
                <a:spcPts val="0"/>
              </a:spcAft>
              <a:defRPr/>
            </a:pPr>
            <a:r>
              <a:rPr lang="el" sz="2400" dirty="0"/>
              <a:t>ΤΕΧΝΟΛΟΓΙΕΣ ΠΡΟΣΤΑΣΙΑΣ ΔΕΔΟΜΕΝΩΝ ΚΑΙ ΙΔΙΩΤΙΚΟΤΗΤΑΣ ΓΙΑ ΤΗΝ ΕΝΕΡΓΕΙΑ</a:t>
            </a:r>
          </a:p>
        </p:txBody>
      </p:sp>
      <p:sp>
        <p:nvSpPr>
          <p:cNvPr id="96" name="Subtitle 95">
            <a:extLst>
              <a:ext uri="{FF2B5EF4-FFF2-40B4-BE49-F238E27FC236}">
                <a16:creationId xmlns:a16="http://schemas.microsoft.com/office/drawing/2014/main" id="{67CCD731-E329-8450-5375-122891E94A55}"/>
              </a:ext>
            </a:extLst>
          </p:cNvPr>
          <p:cNvSpPr>
            <a:spLocks noGrp="1"/>
          </p:cNvSpPr>
          <p:nvPr>
            <p:ph type="subTitle" idx="1"/>
          </p:nvPr>
        </p:nvSpPr>
        <p:spPr>
          <a:xfrm>
            <a:off x="4229100" y="4687888"/>
            <a:ext cx="2511425" cy="755650"/>
          </a:xfrm>
        </p:spPr>
        <p:txBody>
          <a:bodyPr rtlCol="0">
            <a:normAutofit/>
          </a:bodyPr>
          <a:lstStyle/>
          <a:p>
            <a:pPr eaLnBrk="1" fontAlgn="auto" hangingPunct="1">
              <a:defRPr/>
            </a:pPr>
            <a:r>
              <a:rPr lang="el" dirty="0"/>
              <a:t>Παρουσίαση από: </a:t>
            </a:r>
          </a:p>
          <a:p>
            <a:pPr eaLnBrk="1" fontAlgn="auto" hangingPunct="1">
              <a:defRPr/>
            </a:pPr>
            <a:r>
              <a:rPr lang="el" dirty="0"/>
              <a:t>ΑΝΤΩΝΙΟΣ ΝΤΙΜΠ</a:t>
            </a:r>
          </a:p>
        </p:txBody>
      </p:sp>
      <p:sp>
        <p:nvSpPr>
          <p:cNvPr id="22532" name="Text Placeholder 96">
            <a:extLst>
              <a:ext uri="{FF2B5EF4-FFF2-40B4-BE49-F238E27FC236}">
                <a16:creationId xmlns:a16="http://schemas.microsoft.com/office/drawing/2014/main" id="{1062E605-09D3-6B0E-A089-80B6D78CF7B7}"/>
              </a:ext>
            </a:extLst>
          </p:cNvPr>
          <p:cNvSpPr>
            <a:spLocks noGrp="1" noChangeArrowheads="1"/>
          </p:cNvSpPr>
          <p:nvPr>
            <p:ph type="body" sz="quarter" idx="10"/>
          </p:nvPr>
        </p:nvSpPr>
        <p:spPr>
          <a:xfrm>
            <a:off x="4697413" y="3387725"/>
            <a:ext cx="3884612" cy="755650"/>
          </a:xfrm>
        </p:spPr>
        <p:txBody>
          <a:bodyPr/>
          <a:lstStyle/>
          <a:p>
            <a:pPr eaLnBrk="1" hangingPunct="1"/>
            <a:r>
              <a:rPr lang="el" altLang="en-US"/>
              <a:t>CSP005_S_E</a:t>
            </a:r>
          </a:p>
        </p:txBody>
      </p:sp>
      <p:sp>
        <p:nvSpPr>
          <p:cNvPr id="53" name="Freeform: Shape 52" descr="&quot;&quot;">
            <a:extLst>
              <a:ext uri="{FF2B5EF4-FFF2-40B4-BE49-F238E27FC236}">
                <a16:creationId xmlns:a16="http://schemas.microsoft.com/office/drawing/2014/main" id="{3773A85C-610A-9857-39FE-C348F4370775}"/>
              </a:ext>
            </a:extLst>
          </p:cNvPr>
          <p:cNvSpPr/>
          <p:nvPr/>
        </p:nvSpPr>
        <p:spPr>
          <a:xfrm rot="10800000">
            <a:off x="2630488" y="849313"/>
            <a:ext cx="1914525" cy="5143500"/>
          </a:xfrm>
          <a:custGeom>
            <a:avLst/>
            <a:gdLst>
              <a:gd name="connsiteX0" fmla="*/ 2526446 w 2553080"/>
              <a:gd name="connsiteY0" fmla="*/ 0 h 6858841"/>
              <a:gd name="connsiteX1" fmla="*/ 1707127 w 2553080"/>
              <a:gd name="connsiteY1" fmla="*/ 3182290 h 6858841"/>
              <a:gd name="connsiteX2" fmla="*/ 1365955 w 2553080"/>
              <a:gd name="connsiteY2" fmla="*/ 4453431 h 6858841"/>
              <a:gd name="connsiteX3" fmla="*/ 1182052 w 2553080"/>
              <a:gd name="connsiteY3" fmla="*/ 4538343 h 6858841"/>
              <a:gd name="connsiteX4" fmla="*/ 1070442 w 2553080"/>
              <a:gd name="connsiteY4" fmla="*/ 4344440 h 6858841"/>
              <a:gd name="connsiteX5" fmla="*/ 1329175 w 2553080"/>
              <a:gd name="connsiteY5" fmla="*/ 3390133 h 6858841"/>
              <a:gd name="connsiteX6" fmla="*/ 1311418 w 2553080"/>
              <a:gd name="connsiteY6" fmla="*/ 3250726 h 6858841"/>
              <a:gd name="connsiteX7" fmla="*/ 1199808 w 2553080"/>
              <a:gd name="connsiteY7" fmla="*/ 3164547 h 6858841"/>
              <a:gd name="connsiteX8" fmla="*/ 975320 w 2553080"/>
              <a:gd name="connsiteY8" fmla="*/ 3293816 h 6858841"/>
              <a:gd name="connsiteX9" fmla="*/ 582148 w 2553080"/>
              <a:gd name="connsiteY9" fmla="*/ 4743652 h 6858841"/>
              <a:gd name="connsiteX10" fmla="*/ 5073 w 2553080"/>
              <a:gd name="connsiteY10" fmla="*/ 6842367 h 6858841"/>
              <a:gd name="connsiteX11" fmla="*/ 0 w 2553080"/>
              <a:gd name="connsiteY11" fmla="*/ 6858842 h 6858841"/>
              <a:gd name="connsiteX12" fmla="*/ 26634 w 2553080"/>
              <a:gd name="connsiteY12" fmla="*/ 6858842 h 6858841"/>
              <a:gd name="connsiteX13" fmla="*/ 607514 w 2553080"/>
              <a:gd name="connsiteY13" fmla="*/ 4751256 h 6858841"/>
              <a:gd name="connsiteX14" fmla="*/ 1000686 w 2553080"/>
              <a:gd name="connsiteY14" fmla="*/ 3301420 h 6858841"/>
              <a:gd name="connsiteX15" fmla="*/ 1194735 w 2553080"/>
              <a:gd name="connsiteY15" fmla="*/ 3189894 h 6858841"/>
              <a:gd name="connsiteX16" fmla="*/ 1289857 w 2553080"/>
              <a:gd name="connsiteY16" fmla="*/ 3263399 h 6858841"/>
              <a:gd name="connsiteX17" fmla="*/ 1305077 w 2553080"/>
              <a:gd name="connsiteY17" fmla="*/ 3383797 h 6858841"/>
              <a:gd name="connsiteX18" fmla="*/ 1046345 w 2553080"/>
              <a:gd name="connsiteY18" fmla="*/ 4338103 h 6858841"/>
              <a:gd name="connsiteX19" fmla="*/ 1175711 w 2553080"/>
              <a:gd name="connsiteY19" fmla="*/ 4562423 h 6858841"/>
              <a:gd name="connsiteX20" fmla="*/ 1390053 w 2553080"/>
              <a:gd name="connsiteY20" fmla="*/ 4462303 h 6858841"/>
              <a:gd name="connsiteX21" fmla="*/ 1390053 w 2553080"/>
              <a:gd name="connsiteY21" fmla="*/ 4461035 h 6858841"/>
              <a:gd name="connsiteX22" fmla="*/ 1731225 w 2553080"/>
              <a:gd name="connsiteY22" fmla="*/ 3188627 h 6858841"/>
              <a:gd name="connsiteX23" fmla="*/ 2553081 w 2553080"/>
              <a:gd name="connsiteY23" fmla="*/ 1267 h 6858841"/>
              <a:gd name="connsiteX24" fmla="*/ 2526446 w 2553080"/>
              <a:gd name="connsiteY24" fmla="*/ 0 h 68588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53080" h="6858841">
                <a:moveTo>
                  <a:pt x="2526446" y="0"/>
                </a:moveTo>
                <a:lnTo>
                  <a:pt x="1707127" y="3182290"/>
                </a:lnTo>
                <a:lnTo>
                  <a:pt x="1365955" y="4453431"/>
                </a:lnTo>
                <a:cubicBezTo>
                  <a:pt x="1332979" y="4523135"/>
                  <a:pt x="1255613" y="4558621"/>
                  <a:pt x="1182052" y="4538343"/>
                </a:cubicBezTo>
                <a:cubicBezTo>
                  <a:pt x="1098345" y="4515531"/>
                  <a:pt x="1047613" y="4428085"/>
                  <a:pt x="1070442" y="4344440"/>
                </a:cubicBezTo>
                <a:lnTo>
                  <a:pt x="1329175" y="3390133"/>
                </a:lnTo>
                <a:cubicBezTo>
                  <a:pt x="1341858" y="3343242"/>
                  <a:pt x="1335516" y="3293816"/>
                  <a:pt x="1311418" y="3250726"/>
                </a:cubicBezTo>
                <a:cubicBezTo>
                  <a:pt x="1287321" y="3207637"/>
                  <a:pt x="1248004" y="3177220"/>
                  <a:pt x="1199808" y="3164547"/>
                </a:cubicBezTo>
                <a:cubicBezTo>
                  <a:pt x="1102150" y="3137933"/>
                  <a:pt x="1000686" y="3196230"/>
                  <a:pt x="975320" y="3293816"/>
                </a:cubicBezTo>
                <a:lnTo>
                  <a:pt x="582148" y="4743652"/>
                </a:lnTo>
                <a:lnTo>
                  <a:pt x="5073" y="6842367"/>
                </a:lnTo>
                <a:cubicBezTo>
                  <a:pt x="5073" y="6842367"/>
                  <a:pt x="1268" y="6855040"/>
                  <a:pt x="0" y="6858842"/>
                </a:cubicBezTo>
                <a:lnTo>
                  <a:pt x="26634" y="6858842"/>
                </a:lnTo>
                <a:lnTo>
                  <a:pt x="607514" y="4751256"/>
                </a:lnTo>
                <a:lnTo>
                  <a:pt x="1000686" y="3301420"/>
                </a:lnTo>
                <a:cubicBezTo>
                  <a:pt x="1023515" y="3217775"/>
                  <a:pt x="1111028" y="3167082"/>
                  <a:pt x="1194735" y="3189894"/>
                </a:cubicBezTo>
                <a:cubicBezTo>
                  <a:pt x="1235321" y="3201300"/>
                  <a:pt x="1269565" y="3226647"/>
                  <a:pt x="1289857" y="3263399"/>
                </a:cubicBezTo>
                <a:cubicBezTo>
                  <a:pt x="1311418" y="3300152"/>
                  <a:pt x="1316492" y="3341975"/>
                  <a:pt x="1305077" y="3383797"/>
                </a:cubicBezTo>
                <a:lnTo>
                  <a:pt x="1046345" y="4338103"/>
                </a:lnTo>
                <a:cubicBezTo>
                  <a:pt x="1019710" y="4435689"/>
                  <a:pt x="1078052" y="4537076"/>
                  <a:pt x="1175711" y="4562423"/>
                </a:cubicBezTo>
                <a:cubicBezTo>
                  <a:pt x="1261955" y="4585235"/>
                  <a:pt x="1352004" y="4543413"/>
                  <a:pt x="1390053" y="4462303"/>
                </a:cubicBezTo>
                <a:lnTo>
                  <a:pt x="1390053" y="4461035"/>
                </a:lnTo>
                <a:lnTo>
                  <a:pt x="1731225" y="3188627"/>
                </a:lnTo>
                <a:lnTo>
                  <a:pt x="2553081" y="1267"/>
                </a:lnTo>
                <a:cubicBezTo>
                  <a:pt x="2544203" y="0"/>
                  <a:pt x="2535325" y="0"/>
                  <a:pt x="2526446" y="0"/>
                </a:cubicBezTo>
                <a:close/>
              </a:path>
            </a:pathLst>
          </a:custGeom>
          <a:solidFill>
            <a:schemeClr val="accent1"/>
          </a:solidFill>
          <a:ln w="9116" cap="flat">
            <a:noFill/>
            <a:prstDash val="solid"/>
            <a:miter/>
          </a:ln>
        </p:spPr>
        <p:txBody>
          <a:bodyPr anchor="ctr"/>
          <a:lstStyle/>
          <a:p>
            <a:pPr defTabSz="685800" eaLnBrk="1" fontAlgn="auto" hangingPunct="1">
              <a:spcBef>
                <a:spcPts val="0"/>
              </a:spcBef>
              <a:spcAft>
                <a:spcPts val="0"/>
              </a:spcAft>
              <a:defRPr/>
            </a:pPr>
            <a:endParaRPr lang="en-US" sz="1350">
              <a:solidFill>
                <a:srgbClr val="000000"/>
              </a:solidFill>
              <a:latin typeface="Century Gothic"/>
            </a:endParaRPr>
          </a:p>
        </p:txBody>
      </p:sp>
      <p:pic>
        <p:nvPicPr>
          <p:cNvPr id="47" name="Picture Placeholder 46" descr="Ασπρόμαυρο εξώφυλλο με μπλε τετράγωνα&#10;&#10;Περιγραφή που δημιουργείται αυτόματα">
            <a:extLst>
              <a:ext uri="{FF2B5EF4-FFF2-40B4-BE49-F238E27FC236}">
                <a16:creationId xmlns:a16="http://schemas.microsoft.com/office/drawing/2014/main" id="{B340F6A9-A46E-00A9-DD1E-678191D48B81}"/>
              </a:ext>
            </a:extLst>
          </p:cNvPr>
          <p:cNvPicPr>
            <a:picLocks noGrp="1" noChangeAspect="1"/>
          </p:cNvPicPr>
          <p:nvPr>
            <p:ph type="pic" sz="quarter" idx="11"/>
          </p:nvPr>
        </p:nvPicPr>
        <p:blipFill>
          <a:blip r:embed="rId3"/>
          <a:srcRect t="784" b="784"/>
          <a:stretch>
            <a:fillRect/>
          </a:stretch>
        </p:blipFill>
        <p:spPr/>
      </p:pic>
      <p:grpSp>
        <p:nvGrpSpPr>
          <p:cNvPr id="22535" name="Group 1">
            <a:extLst>
              <a:ext uri="{FF2B5EF4-FFF2-40B4-BE49-F238E27FC236}">
                <a16:creationId xmlns:a16="http://schemas.microsoft.com/office/drawing/2014/main" id="{BB02C8E5-012D-0EE7-711A-4696D492E406}"/>
              </a:ext>
            </a:extLst>
          </p:cNvPr>
          <p:cNvGrpSpPr>
            <a:grpSpLocks/>
          </p:cNvGrpSpPr>
          <p:nvPr/>
        </p:nvGrpSpPr>
        <p:grpSpPr bwMode="auto">
          <a:xfrm>
            <a:off x="5662613" y="5483225"/>
            <a:ext cx="2470150" cy="458788"/>
            <a:chOff x="5179092" y="5483822"/>
            <a:chExt cx="3294001" cy="612000"/>
          </a:xfrm>
        </p:grpSpPr>
        <p:pic>
          <p:nvPicPr>
            <p:cNvPr id="22538" name="Picture 2">
              <a:extLst>
                <a:ext uri="{FF2B5EF4-FFF2-40B4-BE49-F238E27FC236}">
                  <a16:creationId xmlns:a16="http://schemas.microsoft.com/office/drawing/2014/main" id="{170FECB9-59FE-18A4-49AE-ACB7526E2FB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79092" y="5483822"/>
              <a:ext cx="1530000" cy="61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2539" name="Picture 3">
              <a:extLst>
                <a:ext uri="{FF2B5EF4-FFF2-40B4-BE49-F238E27FC236}">
                  <a16:creationId xmlns:a16="http://schemas.microsoft.com/office/drawing/2014/main" id="{99282318-23D4-84D2-BF9A-2CF7DBA845A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6709092" y="5483822"/>
              <a:ext cx="1764001" cy="61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5" name="TextBox 4">
            <a:extLst>
              <a:ext uri="{FF2B5EF4-FFF2-40B4-BE49-F238E27FC236}">
                <a16:creationId xmlns:a16="http://schemas.microsoft.com/office/drawing/2014/main" id="{1AA4ABE1-63D9-CE8A-CC99-3D4EC07CB621}"/>
              </a:ext>
            </a:extLst>
          </p:cNvPr>
          <p:cNvSpPr txBox="1"/>
          <p:nvPr/>
        </p:nvSpPr>
        <p:spPr>
          <a:xfrm>
            <a:off x="4206875" y="4164013"/>
            <a:ext cx="4249738" cy="506412"/>
          </a:xfrm>
          <a:prstGeom prst="rect">
            <a:avLst/>
          </a:prstGeom>
          <a:noFill/>
        </p:spPr>
        <p:txBody>
          <a:bodyPr>
            <a:spAutoFit/>
          </a:bodyPr>
          <a:lstStyle/>
          <a:p>
            <a:pPr defTabSz="685800" eaLnBrk="1" fontAlgn="auto" hangingPunct="1">
              <a:spcBef>
                <a:spcPts val="0"/>
              </a:spcBef>
              <a:spcAft>
                <a:spcPts val="0"/>
              </a:spcAft>
              <a:defRPr/>
            </a:pPr>
            <a:r>
              <a:rPr lang="el" sz="1350" b="1">
                <a:solidFill>
                  <a:srgbClr val="FF0000"/>
                </a:solidFill>
                <a:latin typeface="Century Gothic"/>
              </a:rPr>
              <a:t>ΣΕΤ ΔΙΑΦΑΝΕΙΩΝ #3: </a:t>
            </a:r>
            <a:r>
              <a:rPr lang="el" sz="1350" b="1">
                <a:solidFill>
                  <a:srgbClr val="000000"/>
                </a:solidFill>
                <a:latin typeface="Century Gothic"/>
              </a:rPr>
              <a:t>Ανάλυση RBAC (Έλεγχος πρόσβασης βάσει ρόλων)</a:t>
            </a:r>
            <a:endParaRPr lang="en-US" sz="1350" b="1" i="1">
              <a:solidFill>
                <a:srgbClr val="000000"/>
              </a:solidFill>
              <a:latin typeface="Century Gothic"/>
            </a:endParaRPr>
          </a:p>
        </p:txBody>
      </p:sp>
      <p:pic>
        <p:nvPicPr>
          <p:cNvPr id="22537" name="Picture 5" descr="Ένα κόκκινο σύμβολο με λευκό κείμενο&#10;&#10;Περιγραφή που δημιουργείται αυτόματα">
            <a:extLst>
              <a:ext uri="{FF2B5EF4-FFF2-40B4-BE49-F238E27FC236}">
                <a16:creationId xmlns:a16="http://schemas.microsoft.com/office/drawing/2014/main" id="{CF78C4FD-0716-C77B-8E80-C040E9064759}"/>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08788" y="4560888"/>
            <a:ext cx="1149350" cy="427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Number Placeholder 5">
            <a:extLst>
              <a:ext uri="{FF2B5EF4-FFF2-40B4-BE49-F238E27FC236}">
                <a16:creationId xmlns:a16="http://schemas.microsoft.com/office/drawing/2014/main" id="{4355BAAA-83D9-FCDC-80BA-8E482924DA63}"/>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6686CAF-6CA4-4927-860F-422D9A21B10F}" type="slidenum">
              <a:rPr lang="en-GB" altLang="en-US" sz="1400" smtClean="0"/>
              <a:pPr>
                <a:spcBef>
                  <a:spcPct val="0"/>
                </a:spcBef>
                <a:buFontTx/>
                <a:buNone/>
              </a:pPr>
              <a:t>10</a:t>
            </a:fld>
            <a:endParaRPr lang="en-GB" altLang="en-US" sz="1400"/>
          </a:p>
        </p:txBody>
      </p:sp>
      <p:sp>
        <p:nvSpPr>
          <p:cNvPr id="32771" name="Rectangle 2">
            <a:extLst>
              <a:ext uri="{FF2B5EF4-FFF2-40B4-BE49-F238E27FC236}">
                <a16:creationId xmlns:a16="http://schemas.microsoft.com/office/drawing/2014/main" id="{E41C6345-DFAA-A275-5816-223D7C0CCBAA}"/>
              </a:ext>
            </a:extLst>
          </p:cNvPr>
          <p:cNvSpPr>
            <a:spLocks noGrp="1" noChangeArrowheads="1"/>
          </p:cNvSpPr>
          <p:nvPr>
            <p:ph type="title"/>
          </p:nvPr>
        </p:nvSpPr>
        <p:spPr>
          <a:xfrm>
            <a:off x="762000" y="304800"/>
            <a:ext cx="7772400" cy="609600"/>
          </a:xfrm>
        </p:spPr>
        <p:txBody>
          <a:bodyPr/>
          <a:lstStyle/>
          <a:p>
            <a:pPr algn="l" eaLnBrk="1" hangingPunct="1"/>
            <a:r>
              <a:rPr lang="el" altLang="en-US" sz="2400" dirty="0">
                <a:solidFill>
                  <a:schemeClr val="tx1"/>
                </a:solidFill>
              </a:rPr>
              <a:t>Βασικές ειδικές δυνατότητες</a:t>
            </a:r>
            <a:endParaRPr lang="en-US" altLang="en-US" sz="2400" dirty="0">
              <a:solidFill>
                <a:schemeClr val="tx1"/>
              </a:solidFill>
            </a:endParaRPr>
          </a:p>
        </p:txBody>
      </p:sp>
      <p:sp>
        <p:nvSpPr>
          <p:cNvPr id="32772" name="Rectangle 3">
            <a:extLst>
              <a:ext uri="{FF2B5EF4-FFF2-40B4-BE49-F238E27FC236}">
                <a16:creationId xmlns:a16="http://schemas.microsoft.com/office/drawing/2014/main" id="{2BD99E66-773A-3A9C-6C07-99676B878834}"/>
              </a:ext>
            </a:extLst>
          </p:cNvPr>
          <p:cNvSpPr>
            <a:spLocks noGrp="1" noChangeArrowheads="1"/>
          </p:cNvSpPr>
          <p:nvPr>
            <p:ph type="body" idx="1"/>
          </p:nvPr>
        </p:nvSpPr>
        <p:spPr>
          <a:xfrm>
            <a:off x="228600" y="838200"/>
            <a:ext cx="8610600" cy="5638800"/>
          </a:xfrm>
        </p:spPr>
        <p:txBody>
          <a:bodyPr/>
          <a:lstStyle/>
          <a:p>
            <a:pPr marL="609600" indent="-609600" eaLnBrk="1" hangingPunct="1">
              <a:lnSpc>
                <a:spcPct val="80000"/>
              </a:lnSpc>
              <a:buFontTx/>
              <a:buNone/>
            </a:pPr>
            <a:r>
              <a:rPr lang="el" altLang="en-US" sz="1800" dirty="0">
                <a:solidFill>
                  <a:srgbClr val="FF0000"/>
                </a:solidFill>
              </a:rPr>
              <a:t> </a:t>
            </a:r>
            <a:r>
              <a:rPr lang="el" altLang="en-US" sz="1800" dirty="0"/>
              <a:t>Συμπεριλάβετε το όνομα της αρχής στην ικανότητα παραγωγής και ελέγχου ως όρισμα  στο </a:t>
            </a:r>
            <a:r>
              <a:rPr lang="el" altLang="en-US" sz="1800" b="1" i="1" dirty="0">
                <a:solidFill>
                  <a:schemeClr val="accent2"/>
                </a:solidFill>
              </a:rPr>
              <a:t>F</a:t>
            </a:r>
            <a:r>
              <a:rPr lang="el" altLang="en-US" sz="1800" dirty="0"/>
              <a:t>, ίσως ως προστατευμένο πεδίο στην ικανότητα.</a:t>
            </a:r>
            <a:endParaRPr lang="en-GB" altLang="en-US" sz="1800" dirty="0"/>
          </a:p>
          <a:p>
            <a:pPr marL="609600" indent="-609600" eaLnBrk="1" hangingPunct="1">
              <a:lnSpc>
                <a:spcPct val="80000"/>
              </a:lnSpc>
              <a:buFontTx/>
              <a:buNone/>
            </a:pPr>
            <a:r>
              <a:rPr lang="el" altLang="en-US" sz="1800" dirty="0"/>
              <a:t>1.   </a:t>
            </a:r>
            <a:r>
              <a:rPr lang="el" altLang="en-US" sz="1800" dirty="0">
                <a:solidFill>
                  <a:srgbClr val="FF0000"/>
                </a:solidFill>
              </a:rPr>
              <a:t>Προστασία</a:t>
            </a:r>
          </a:p>
          <a:p>
            <a:pPr marL="609600" indent="-609600" eaLnBrk="1" hangingPunct="1">
              <a:lnSpc>
                <a:spcPct val="80000"/>
              </a:lnSpc>
              <a:buFontTx/>
              <a:buNone/>
            </a:pPr>
            <a:r>
              <a:rPr lang="el" altLang="en-US" sz="1800" dirty="0"/>
              <a:t>           από παραποίηση – ΝΑΙ, από κλοπή – ΝΑΙ: επικύρωση παρουσίασης εντολέα</a:t>
            </a:r>
            <a:endParaRPr lang="en-GB" altLang="en-US" sz="1800" dirty="0"/>
          </a:p>
          <a:p>
            <a:pPr marL="609600" indent="-609600" eaLnBrk="1" hangingPunct="1">
              <a:lnSpc>
                <a:spcPct val="80000"/>
              </a:lnSpc>
              <a:buFontTx/>
              <a:buNone/>
            </a:pPr>
            <a:r>
              <a:rPr lang="el" altLang="en-US" sz="1800" dirty="0"/>
              <a:t> 2.  </a:t>
            </a:r>
            <a:r>
              <a:rPr lang="el" altLang="en-US" sz="1800" dirty="0">
                <a:solidFill>
                  <a:srgbClr val="FF0000"/>
                </a:solidFill>
              </a:rPr>
              <a:t>Έλεγχος της διάδοσης</a:t>
            </a:r>
          </a:p>
          <a:p>
            <a:pPr marL="609600" indent="-609600" eaLnBrk="1" hangingPunct="1">
              <a:lnSpc>
                <a:spcPct val="80000"/>
              </a:lnSpc>
              <a:buFontTx/>
              <a:buNone/>
            </a:pPr>
            <a:r>
              <a:rPr lang="el" altLang="en-US" sz="1800" dirty="0">
                <a:solidFill>
                  <a:srgbClr val="FF0000"/>
                </a:solidFill>
              </a:rPr>
              <a:t>      </a:t>
            </a:r>
            <a:r>
              <a:rPr lang="el" altLang="en-US" sz="1800" dirty="0"/>
              <a:t>ΝΑΙ – μια δυνατότητα για τον εντολέα λήψης μπορεί να δημιουργηθεί μόνο από τον διαχειριστή αντικειμένων</a:t>
            </a:r>
            <a:endParaRPr lang="en-GB" altLang="en-US" sz="1800" dirty="0"/>
          </a:p>
          <a:p>
            <a:pPr marL="609600" indent="-609600" eaLnBrk="1" hangingPunct="1">
              <a:lnSpc>
                <a:spcPct val="80000"/>
              </a:lnSpc>
              <a:buFontTx/>
              <a:buNone/>
            </a:pPr>
            <a:r>
              <a:rPr lang="el" altLang="en-US" sz="1800" dirty="0"/>
              <a:t>3. </a:t>
            </a:r>
            <a:r>
              <a:rPr lang="el" altLang="en-US" sz="1800" dirty="0">
                <a:solidFill>
                  <a:srgbClr val="FF0000"/>
                </a:solidFill>
              </a:rPr>
              <a:t>Ανάθεση αρμοδιοτήτων</a:t>
            </a:r>
          </a:p>
          <a:p>
            <a:pPr marL="609600" indent="-609600" eaLnBrk="1" hangingPunct="1">
              <a:lnSpc>
                <a:spcPct val="80000"/>
              </a:lnSpc>
              <a:buFontTx/>
              <a:buNone/>
            </a:pPr>
            <a:r>
              <a:rPr lang="el" altLang="en-US" sz="1800" dirty="0"/>
              <a:t>       ΝΑΙ – μια δυνατότητα για τον εντολέα λήψης πρέπει να δημιουργηθεί από τον διαχειριστή αντικειμένων    </a:t>
            </a:r>
            <a:endParaRPr lang="en-GB" altLang="en-US" sz="1800" dirty="0"/>
          </a:p>
          <a:p>
            <a:pPr marL="609600" indent="-609600" eaLnBrk="1" hangingPunct="1">
              <a:lnSpc>
                <a:spcPct val="80000"/>
              </a:lnSpc>
              <a:buFontTx/>
              <a:buNone/>
            </a:pPr>
            <a:r>
              <a:rPr lang="el" altLang="en-US" sz="1800" dirty="0"/>
              <a:t>4.   </a:t>
            </a:r>
            <a:r>
              <a:rPr lang="el" altLang="en-US" sz="1800" dirty="0">
                <a:solidFill>
                  <a:srgbClr val="FF0000"/>
                </a:solidFill>
              </a:rPr>
              <a:t>Ανάκληση </a:t>
            </a:r>
          </a:p>
          <a:p>
            <a:pPr marL="609600" indent="-609600" eaLnBrk="1" hangingPunct="1">
              <a:lnSpc>
                <a:spcPct val="80000"/>
              </a:lnSpc>
              <a:buFontTx/>
              <a:buNone/>
            </a:pPr>
            <a:r>
              <a:rPr lang="el" altLang="en-US" sz="1800" dirty="0">
                <a:solidFill>
                  <a:srgbClr val="FF0000"/>
                </a:solidFill>
              </a:rPr>
              <a:t>       </a:t>
            </a:r>
            <a:r>
              <a:rPr lang="el" altLang="en-US" sz="1800" dirty="0"/>
              <a:t> μπορεί να είναι πιο επιλεκτική - εξακολουθεί να περιλαμβάνει γενικά έξοδα ελέγχου καυτής λίστας</a:t>
            </a:r>
          </a:p>
          <a:p>
            <a:pPr marL="609600" indent="-609600" eaLnBrk="1" hangingPunct="1">
              <a:lnSpc>
                <a:spcPct val="80000"/>
              </a:lnSpc>
              <a:buFontTx/>
              <a:buNone/>
            </a:pPr>
            <a:r>
              <a:rPr lang="el" altLang="en-US" sz="1800" dirty="0"/>
              <a:t>        π.χ. κατάλογος ανακλήσεων των εντολέων που εξαιρούνται από την αλλαγή πολιτικής</a:t>
            </a:r>
          </a:p>
          <a:p>
            <a:pPr marL="609600" indent="-609600" eaLnBrk="1" hangingPunct="1">
              <a:lnSpc>
                <a:spcPct val="80000"/>
              </a:lnSpc>
              <a:buFontTx/>
              <a:buNone/>
            </a:pPr>
            <a:r>
              <a:rPr lang="el" altLang="en-US" sz="1800" dirty="0"/>
              <a:t>        Οι κλεμμένες δυνατότητες θα πρέπει να εντοπίζονται κατά τον έλεγχο ταυτότητας του διευθυντή παρουσίασης εάν ο παρουσιαστής μεταμφιέζεται επιτυχώς ως ιδιοκτήτης.</a:t>
            </a:r>
          </a:p>
          <a:p>
            <a:pPr marL="609600" indent="-609600" eaLnBrk="1" hangingPunct="1">
              <a:lnSpc>
                <a:spcPct val="80000"/>
              </a:lnSpc>
              <a:buFontTx/>
              <a:buNone/>
            </a:pPr>
            <a:endParaRPr lang="en-GB" altLang="en-US" sz="1800" dirty="0"/>
          </a:p>
          <a:p>
            <a:pPr marL="609600" indent="-609600" eaLnBrk="1" hangingPunct="1">
              <a:lnSpc>
                <a:spcPct val="80000"/>
              </a:lnSpc>
              <a:buFontTx/>
              <a:buNone/>
            </a:pPr>
            <a:r>
              <a:rPr lang="el" altLang="en-US" sz="1800" dirty="0"/>
              <a:t>Όλα τα ανωτέρω εγείρουν το ζήτημα της δομής και του πεδίου εφαρμογής των κύριων ονομάτων και του τρόπου και του τόπου γνησιότητας των εντολέων.</a:t>
            </a:r>
          </a:p>
        </p:txBody>
      </p:sp>
      <p:pic>
        <p:nvPicPr>
          <p:cNvPr id="32773" name="Picture 1">
            <a:extLst>
              <a:ext uri="{FF2B5EF4-FFF2-40B4-BE49-F238E27FC236}">
                <a16:creationId xmlns:a16="http://schemas.microsoft.com/office/drawing/2014/main" id="{2D6561C4-856A-C40A-480C-AEC130914B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Number Placeholder 5">
            <a:extLst>
              <a:ext uri="{FF2B5EF4-FFF2-40B4-BE49-F238E27FC236}">
                <a16:creationId xmlns:a16="http://schemas.microsoft.com/office/drawing/2014/main" id="{6BFA6380-03E3-E998-7320-3036D98D009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FD4013E-FFF6-4EF2-92A1-F3863BCFF478}" type="slidenum">
              <a:rPr lang="en-GB" altLang="en-US" sz="1400" smtClean="0"/>
              <a:pPr>
                <a:spcBef>
                  <a:spcPct val="0"/>
                </a:spcBef>
                <a:buFontTx/>
                <a:buNone/>
              </a:pPr>
              <a:t>11</a:t>
            </a:fld>
            <a:endParaRPr lang="en-GB" altLang="en-US" sz="1400"/>
          </a:p>
        </p:txBody>
      </p:sp>
      <p:sp>
        <p:nvSpPr>
          <p:cNvPr id="33795" name="Rectangle 2">
            <a:extLst>
              <a:ext uri="{FF2B5EF4-FFF2-40B4-BE49-F238E27FC236}">
                <a16:creationId xmlns:a16="http://schemas.microsoft.com/office/drawing/2014/main" id="{D1B33763-D741-EC5F-34A9-F4AB9336BCEE}"/>
              </a:ext>
            </a:extLst>
          </p:cNvPr>
          <p:cNvSpPr>
            <a:spLocks noGrp="1" noChangeArrowheads="1"/>
          </p:cNvSpPr>
          <p:nvPr>
            <p:ph type="title"/>
          </p:nvPr>
        </p:nvSpPr>
        <p:spPr>
          <a:xfrm>
            <a:off x="762000" y="304800"/>
            <a:ext cx="7772400" cy="609600"/>
          </a:xfrm>
        </p:spPr>
        <p:txBody>
          <a:bodyPr/>
          <a:lstStyle/>
          <a:p>
            <a:pPr algn="l" eaLnBrk="1" hangingPunct="1"/>
            <a:r>
              <a:rPr lang="el" altLang="en-US" sz="2400">
                <a:solidFill>
                  <a:schemeClr val="tx1"/>
                </a:solidFill>
              </a:rPr>
              <a:t>ACL σε κατανεμημένα συστήματα </a:t>
            </a:r>
            <a:endParaRPr lang="en-US" altLang="en-US" sz="2000">
              <a:solidFill>
                <a:schemeClr val="tx1"/>
              </a:solidFill>
            </a:endParaRPr>
          </a:p>
        </p:txBody>
      </p:sp>
      <p:sp>
        <p:nvSpPr>
          <p:cNvPr id="33796" name="Rectangle 3">
            <a:extLst>
              <a:ext uri="{FF2B5EF4-FFF2-40B4-BE49-F238E27FC236}">
                <a16:creationId xmlns:a16="http://schemas.microsoft.com/office/drawing/2014/main" id="{00BF97DF-74AB-5BC2-D5E2-52110B9EE9BC}"/>
              </a:ext>
            </a:extLst>
          </p:cNvPr>
          <p:cNvSpPr>
            <a:spLocks noGrp="1" noChangeArrowheads="1"/>
          </p:cNvSpPr>
          <p:nvPr>
            <p:ph type="body" idx="1"/>
          </p:nvPr>
        </p:nvSpPr>
        <p:spPr>
          <a:xfrm>
            <a:off x="304800" y="914400"/>
            <a:ext cx="8610600" cy="5181600"/>
          </a:xfrm>
        </p:spPr>
        <p:txBody>
          <a:bodyPr/>
          <a:lstStyle/>
          <a:p>
            <a:pPr marL="609600" indent="-609600" eaLnBrk="1" hangingPunct="1">
              <a:buFontTx/>
              <a:buNone/>
            </a:pPr>
            <a:r>
              <a:rPr lang="el" altLang="en-US" sz="1800" dirty="0"/>
              <a:t>Ακολουθήσαμε πρώτα το νήμα δυνατοτήτων μετά τη διαφάνεια 11.</a:t>
            </a:r>
          </a:p>
          <a:p>
            <a:pPr marL="609600" indent="-609600" eaLnBrk="1" hangingPunct="1">
              <a:buFontTx/>
              <a:buNone/>
            </a:pPr>
            <a:r>
              <a:rPr lang="el" altLang="en-US" sz="1800" dirty="0"/>
              <a:t>Έχουμε συζητήσει τις κύριες ειδικές δυνατότητες</a:t>
            </a:r>
          </a:p>
          <a:p>
            <a:pPr marL="609600" indent="-609600" eaLnBrk="1" hangingPunct="1">
              <a:buFontTx/>
              <a:buNone/>
            </a:pPr>
            <a:r>
              <a:rPr lang="el" altLang="en-US" sz="1800" dirty="0"/>
              <a:t>Τώρα, επιστρέψτε για να εξετάσετε τα ACL.     </a:t>
            </a:r>
          </a:p>
          <a:p>
            <a:pPr marL="609600" indent="-609600" eaLnBrk="1" hangingPunct="1">
              <a:buFontTx/>
              <a:buNone/>
            </a:pPr>
            <a:r>
              <a:rPr lang="el" altLang="en-US" sz="1800" dirty="0"/>
              <a:t>Τα ACL περιλαμβάνουν καταλόγους εντολέων </a:t>
            </a:r>
            <a:r>
              <a:rPr lang="el" altLang="en-US" sz="1800" dirty="0">
                <a:solidFill>
                  <a:srgbClr val="FF0000"/>
                </a:solidFill>
              </a:rPr>
              <a:t>(ή ομάδων)</a:t>
            </a:r>
            <a:r>
              <a:rPr lang="el" altLang="en-US" sz="1800" dirty="0"/>
              <a:t>              </a:t>
            </a:r>
          </a:p>
          <a:p>
            <a:pPr marL="609600" indent="-609600" eaLnBrk="1" hangingPunct="1">
              <a:buFontTx/>
              <a:buNone/>
            </a:pPr>
            <a:r>
              <a:rPr lang="el" altLang="en-US" sz="1800" dirty="0">
                <a:solidFill>
                  <a:srgbClr val="FF0000"/>
                </a:solidFill>
              </a:rPr>
              <a:t>Καταχώρηση ACL = κύριο (ή ομαδικό) όνομα, δικαιώματα  </a:t>
            </a:r>
            <a:r>
              <a:rPr lang="el" altLang="en-US" sz="1800" dirty="0"/>
              <a:t>(από τη διαφάνεια 3)</a:t>
            </a:r>
          </a:p>
          <a:p>
            <a:pPr marL="609600" indent="-609600" eaLnBrk="1" hangingPunct="1">
              <a:buFontTx/>
              <a:buNone/>
            </a:pPr>
            <a:r>
              <a:rPr lang="el" altLang="en-US" sz="1800" dirty="0"/>
              <a:t>Όπου οι αρχές και οι ομάδες ορίζονται και καταχωρούνται σε κάποιο </a:t>
            </a:r>
            <a:r>
              <a:rPr lang="el" altLang="en-US" sz="1800" dirty="0">
                <a:solidFill>
                  <a:srgbClr val="FF0000"/>
                </a:solidFill>
              </a:rPr>
              <a:t>τομέα διαχείρισης</a:t>
            </a:r>
            <a:r>
              <a:rPr lang="el" altLang="en-US" sz="1800" dirty="0"/>
              <a:t>.</a:t>
            </a:r>
            <a:endParaRPr lang="en-GB" altLang="en-US" sz="1800" dirty="0"/>
          </a:p>
          <a:p>
            <a:pPr marL="609600" indent="-609600" eaLnBrk="1" hangingPunct="1">
              <a:buFontTx/>
              <a:buNone/>
            </a:pPr>
            <a:r>
              <a:rPr lang="el" altLang="en-US" sz="1800" dirty="0"/>
              <a:t>Χωρίς ονόματα ομάδων, τα ACL μπορεί να γίνουν μη διαχειρίσιμα, μακρές λίστες εντολέων.</a:t>
            </a:r>
          </a:p>
          <a:p>
            <a:pPr marL="609600" indent="-609600" eaLnBrk="1" hangingPunct="1">
              <a:buFontTx/>
              <a:buNone/>
            </a:pPr>
            <a:r>
              <a:rPr lang="el" altLang="en-US" sz="1800" dirty="0"/>
              <a:t>Εντός του τομέα διαχείρισης όπου είναι καταχωρισμένος ένας όμιλος και οι εντολείς που τον αποτελούν, ένα όνομα ομίλου μπορεί να επεκταθεί σε κατάλογο εντολέων, για έλεγχο.</a:t>
            </a:r>
          </a:p>
          <a:p>
            <a:pPr marL="609600" indent="-609600" eaLnBrk="1" hangingPunct="1">
              <a:buFontTx/>
              <a:buNone/>
            </a:pPr>
            <a:endParaRPr lang="en-GB" altLang="en-US" sz="1800" dirty="0"/>
          </a:p>
          <a:p>
            <a:pPr marL="609600" indent="-609600" eaLnBrk="1" hangingPunct="1">
              <a:buFontTx/>
              <a:buNone/>
            </a:pPr>
            <a:r>
              <a:rPr lang="el" altLang="en-US" sz="1800" dirty="0"/>
              <a:t>Πώς μπορούν να </a:t>
            </a:r>
            <a:r>
              <a:rPr lang="el" altLang="en-US" sz="1800" dirty="0">
                <a:solidFill>
                  <a:srgbClr val="FF0000"/>
                </a:solidFill>
              </a:rPr>
              <a:t> χρησιμοποιηθούν τα ονόματα ομάδων </a:t>
            </a:r>
            <a:r>
              <a:rPr lang="el" altLang="en-US" sz="1800" dirty="0"/>
              <a:t>εκτός του τομέα όπου είναι καταχωρημένη η ομάδα;</a:t>
            </a:r>
          </a:p>
          <a:p>
            <a:pPr marL="609600" indent="-609600" eaLnBrk="1" hangingPunct="1">
              <a:buFontTx/>
              <a:buNone/>
            </a:pPr>
            <a:endParaRPr lang="en-GB" altLang="en-US" sz="1800" dirty="0"/>
          </a:p>
          <a:p>
            <a:pPr marL="609600" indent="-609600" eaLnBrk="1" hangingPunct="1">
              <a:buFontTx/>
              <a:buNone/>
            </a:pPr>
            <a:r>
              <a:rPr lang="el" altLang="en-US" sz="1800" dirty="0"/>
              <a:t>Γενικεύουμε τις ομάδες σε ρόλους και εξετάζουμε </a:t>
            </a:r>
            <a:r>
              <a:rPr lang="el" altLang="en-US" sz="1800" dirty="0">
                <a:solidFill>
                  <a:srgbClr val="FF0000"/>
                </a:solidFill>
              </a:rPr>
              <a:t>τον έλεγχο πρόσβασης βάσει ρόλων (RBAC) </a:t>
            </a:r>
            <a:endParaRPr lang="en-GB" altLang="en-US" sz="1800" dirty="0"/>
          </a:p>
        </p:txBody>
      </p:sp>
      <p:pic>
        <p:nvPicPr>
          <p:cNvPr id="33797" name="Picture 1">
            <a:extLst>
              <a:ext uri="{FF2B5EF4-FFF2-40B4-BE49-F238E27FC236}">
                <a16:creationId xmlns:a16="http://schemas.microsoft.com/office/drawing/2014/main" id="{77BE03F1-D47A-0803-ED3F-FDB51F8AF9B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Number Placeholder 5">
            <a:extLst>
              <a:ext uri="{FF2B5EF4-FFF2-40B4-BE49-F238E27FC236}">
                <a16:creationId xmlns:a16="http://schemas.microsoft.com/office/drawing/2014/main" id="{56C7513C-2E4B-F8FD-6969-9132D796F18D}"/>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7FC66C6-2B8B-44CA-8A4E-482BA4A81DFD}" type="slidenum">
              <a:rPr lang="en-GB" altLang="en-US" sz="1400" smtClean="0"/>
              <a:pPr>
                <a:spcBef>
                  <a:spcPct val="0"/>
                </a:spcBef>
                <a:buFontTx/>
                <a:buNone/>
              </a:pPr>
              <a:t>12</a:t>
            </a:fld>
            <a:endParaRPr lang="en-GB" altLang="en-US" sz="1400"/>
          </a:p>
        </p:txBody>
      </p:sp>
      <p:sp>
        <p:nvSpPr>
          <p:cNvPr id="34819" name="Rectangle 2">
            <a:extLst>
              <a:ext uri="{FF2B5EF4-FFF2-40B4-BE49-F238E27FC236}">
                <a16:creationId xmlns:a16="http://schemas.microsoft.com/office/drawing/2014/main" id="{E9741FD0-AAB7-E515-4217-3A63E2D0F8D2}"/>
              </a:ext>
            </a:extLst>
          </p:cNvPr>
          <p:cNvSpPr>
            <a:spLocks noGrp="1" noChangeArrowheads="1"/>
          </p:cNvSpPr>
          <p:nvPr>
            <p:ph type="title"/>
          </p:nvPr>
        </p:nvSpPr>
        <p:spPr>
          <a:xfrm>
            <a:off x="685800" y="152400"/>
            <a:ext cx="7772400" cy="609600"/>
          </a:xfrm>
        </p:spPr>
        <p:txBody>
          <a:bodyPr/>
          <a:lstStyle/>
          <a:p>
            <a:pPr algn="l" eaLnBrk="1" hangingPunct="1"/>
            <a:r>
              <a:rPr lang="el" altLang="en-US" sz="2400" dirty="0">
                <a:solidFill>
                  <a:schemeClr val="tx1"/>
                </a:solidFill>
              </a:rPr>
              <a:t>Έλεγχος πρόσβασης βάσει ρόλων (RBAC)</a:t>
            </a:r>
            <a:endParaRPr lang="en-US" altLang="en-US" sz="2400" dirty="0">
              <a:solidFill>
                <a:schemeClr val="tx1"/>
              </a:solidFill>
            </a:endParaRPr>
          </a:p>
        </p:txBody>
      </p:sp>
      <p:sp>
        <p:nvSpPr>
          <p:cNvPr id="34820" name="Rectangle 3">
            <a:extLst>
              <a:ext uri="{FF2B5EF4-FFF2-40B4-BE49-F238E27FC236}">
                <a16:creationId xmlns:a16="http://schemas.microsoft.com/office/drawing/2014/main" id="{F883A751-C7B1-217A-53C8-052F02F65121}"/>
              </a:ext>
            </a:extLst>
          </p:cNvPr>
          <p:cNvSpPr>
            <a:spLocks noGrp="1" noChangeArrowheads="1"/>
          </p:cNvSpPr>
          <p:nvPr>
            <p:ph type="body" idx="1"/>
          </p:nvPr>
        </p:nvSpPr>
        <p:spPr>
          <a:xfrm>
            <a:off x="210312" y="616966"/>
            <a:ext cx="8382000" cy="5434584"/>
          </a:xfrm>
        </p:spPr>
        <p:txBody>
          <a:bodyPr/>
          <a:lstStyle/>
          <a:p>
            <a:pPr marL="609600" indent="-609600" eaLnBrk="1" hangingPunct="1">
              <a:lnSpc>
                <a:spcPct val="90000"/>
              </a:lnSpc>
              <a:buFontTx/>
              <a:buNone/>
            </a:pPr>
            <a:r>
              <a:rPr lang="el" altLang="en-US" sz="2000" dirty="0">
                <a:solidFill>
                  <a:srgbClr val="FF0000"/>
                </a:solidFill>
              </a:rPr>
              <a:t>Οι υπηρεσίες</a:t>
            </a:r>
            <a:r>
              <a:rPr lang="el" altLang="en-US" sz="2000" dirty="0"/>
              <a:t> μπορούν να ταξινομήσουν τους </a:t>
            </a:r>
            <a:r>
              <a:rPr lang="el" altLang="en-US" sz="2000" dirty="0">
                <a:solidFill>
                  <a:srgbClr val="FF0000"/>
                </a:solidFill>
              </a:rPr>
              <a:t>πελάτες τους </a:t>
            </a:r>
            <a:r>
              <a:rPr lang="el" altLang="en-US" sz="2000" dirty="0"/>
              <a:t> κατονομαζόμενους </a:t>
            </a:r>
            <a:r>
              <a:rPr lang="el" altLang="en-US" sz="2000" dirty="0">
                <a:solidFill>
                  <a:srgbClr val="FF0000"/>
                </a:solidFill>
              </a:rPr>
              <a:t>ρόλους</a:t>
            </a:r>
            <a:r>
              <a:rPr lang="el" altLang="en-US" sz="2000" dirty="0"/>
              <a:t>, π.χ.</a:t>
            </a:r>
          </a:p>
          <a:p>
            <a:pPr marL="1009650" lvl="1" indent="-609600" eaLnBrk="1" hangingPunct="1">
              <a:lnSpc>
                <a:spcPct val="90000"/>
              </a:lnSpc>
              <a:buFontTx/>
              <a:buNone/>
            </a:pPr>
            <a:r>
              <a:rPr lang="el" altLang="en-US" sz="1800" dirty="0"/>
              <a:t>Υπηρεσία σύνδεσης: </a:t>
            </a:r>
            <a:r>
              <a:rPr lang="el" altLang="en-US" sz="1800" b="1" i="1" dirty="0">
                <a:solidFill>
                  <a:schemeClr val="accent2"/>
                </a:solidFill>
              </a:rPr>
              <a:t>Συνδεδεμένος χρήστης  </a:t>
            </a:r>
            <a:r>
              <a:rPr lang="el" altLang="en-US" sz="1800" dirty="0"/>
              <a:t>(μετά τον έλεγχο ταυτότητας)</a:t>
            </a:r>
          </a:p>
          <a:p>
            <a:pPr marL="1009650" lvl="1" indent="-609600" eaLnBrk="1" hangingPunct="1">
              <a:lnSpc>
                <a:spcPct val="90000"/>
              </a:lnSpc>
              <a:buFontTx/>
              <a:buNone/>
            </a:pPr>
            <a:r>
              <a:rPr lang="el" altLang="en-US" sz="1800" dirty="0"/>
              <a:t>Υπηρεσία παρακολούθησης ασθενών: </a:t>
            </a:r>
            <a:r>
              <a:rPr lang="el" altLang="en-US" sz="1800" b="1" i="1" dirty="0">
                <a:solidFill>
                  <a:schemeClr val="accent2"/>
                </a:solidFill>
              </a:rPr>
              <a:t>χειρουργός, γιατρός, νοσηλευτής, ασθενής</a:t>
            </a:r>
          </a:p>
          <a:p>
            <a:pPr marL="1009650" lvl="1" indent="-609600" eaLnBrk="1" hangingPunct="1">
              <a:lnSpc>
                <a:spcPct val="90000"/>
              </a:lnSpc>
              <a:buFontTx/>
              <a:buNone/>
            </a:pPr>
            <a:r>
              <a:rPr lang="el" altLang="en-US" sz="1800" dirty="0"/>
              <a:t>Online Υπηρεσία Εξετάσεων: </a:t>
            </a:r>
            <a:r>
              <a:rPr lang="el" altLang="en-US" sz="1800" b="1" i="1" dirty="0">
                <a:solidFill>
                  <a:schemeClr val="accent2"/>
                </a:solidFill>
              </a:rPr>
              <a:t>Υποψήφιος, Εξεταστής, Επικεφαλής Εξεταστής</a:t>
            </a:r>
          </a:p>
          <a:p>
            <a:pPr marL="1009650" lvl="1" indent="-609600" eaLnBrk="1" hangingPunct="1">
              <a:lnSpc>
                <a:spcPct val="90000"/>
              </a:lnSpc>
              <a:buFontTx/>
              <a:buNone/>
            </a:pPr>
            <a:r>
              <a:rPr lang="el" altLang="en-US" sz="1800" dirty="0"/>
              <a:t>Υπηρεσία ψηφιακής βιβλιοθήκης: </a:t>
            </a:r>
            <a:r>
              <a:rPr lang="el" altLang="en-US" sz="1800" b="1" i="1" dirty="0">
                <a:solidFill>
                  <a:schemeClr val="accent2"/>
                </a:solidFill>
              </a:rPr>
              <a:t>αναγνώστης, βιβλιοθηκονόμος, διαχειριστής</a:t>
            </a:r>
            <a:endParaRPr lang="en-GB" altLang="en-US" sz="2000" dirty="0"/>
          </a:p>
          <a:p>
            <a:pPr marL="609600" indent="-609600" eaLnBrk="1" hangingPunct="1">
              <a:lnSpc>
                <a:spcPct val="90000"/>
              </a:lnSpc>
              <a:buFontTx/>
              <a:buNone/>
            </a:pPr>
            <a:r>
              <a:rPr lang="el" altLang="en-US" sz="2000" dirty="0">
                <a:solidFill>
                  <a:srgbClr val="FF0000"/>
                </a:solidFill>
              </a:rPr>
              <a:t>Τα δικαιώματα πρόσβασης (προνόμια) </a:t>
            </a:r>
            <a:r>
              <a:rPr lang="el" altLang="en-US" sz="2000" dirty="0"/>
              <a:t>εκχωρούνται σε ρόλους για τη χρήση των υπηρεσιών</a:t>
            </a:r>
          </a:p>
          <a:p>
            <a:pPr marL="609600" indent="-609600" eaLnBrk="1" hangingPunct="1">
              <a:lnSpc>
                <a:spcPct val="90000"/>
              </a:lnSpc>
              <a:buFontTx/>
              <a:buNone/>
            </a:pPr>
            <a:r>
              <a:rPr lang="el" altLang="en-US" sz="2000" dirty="0"/>
              <a:t>(κλήση μεθόδου) ή πιο λεπτομερής πρόσβαση σε μεμονωμένα αντικείμενα ή ευρείες κατηγορίες αντικειμένων που διαχειρίζεται μια υπηρεσία</a:t>
            </a:r>
            <a:endParaRPr lang="en-GB" altLang="en-US" sz="2000" dirty="0"/>
          </a:p>
          <a:p>
            <a:pPr marL="609600" indent="-609600" eaLnBrk="1" hangingPunct="1">
              <a:lnSpc>
                <a:spcPct val="90000"/>
              </a:lnSpc>
              <a:buFontTx/>
              <a:buNone/>
            </a:pPr>
            <a:r>
              <a:rPr lang="el" altLang="en-US" sz="2000" dirty="0">
                <a:solidFill>
                  <a:srgbClr val="FF0000"/>
                </a:solidFill>
              </a:rPr>
              <a:t>Το πεδίο εφαρμογής των ονομάτων ρόλων </a:t>
            </a:r>
            <a:r>
              <a:rPr lang="el" altLang="en-US" sz="2000" dirty="0"/>
              <a:t>μπορεί να είναι ο τοπικός τομέας της υπηρεσίας ή ορισμένα ονόματα ρόλων μπορεί να αφορούν ολόκληρο τον οργανισμό, σε ομόσπονδους τομείς</a:t>
            </a:r>
          </a:p>
          <a:p>
            <a:pPr marL="609600" indent="-609600" eaLnBrk="1" hangingPunct="1">
              <a:lnSpc>
                <a:spcPct val="90000"/>
              </a:lnSpc>
              <a:buFontTx/>
              <a:buNone/>
            </a:pPr>
            <a:r>
              <a:rPr lang="el" altLang="en-US" sz="2000" dirty="0"/>
              <a:t>π.χ.  </a:t>
            </a:r>
            <a:r>
              <a:rPr lang="el" altLang="en-US" sz="2000" b="1" i="1" dirty="0">
                <a:solidFill>
                  <a:schemeClr val="accent2"/>
                </a:solidFill>
              </a:rPr>
              <a:t>Διευθυντής πωλήσεων </a:t>
            </a:r>
            <a:r>
              <a:rPr lang="el" altLang="en-US" sz="2000" dirty="0"/>
              <a:t>που χρησιμοποιείται σε όλους τους κλάδους μιας παγκόσμιας εταιρείας</a:t>
            </a:r>
          </a:p>
          <a:p>
            <a:pPr marL="609600" indent="-609600" eaLnBrk="1" hangingPunct="1">
              <a:lnSpc>
                <a:spcPct val="90000"/>
              </a:lnSpc>
              <a:buFontTx/>
              <a:buNone/>
            </a:pPr>
            <a:r>
              <a:rPr lang="el" altLang="en-US" sz="2000" b="1" i="1" dirty="0">
                <a:solidFill>
                  <a:schemeClr val="accent2"/>
                </a:solidFill>
              </a:rPr>
              <a:t>αστυνομικός-λοχίας </a:t>
            </a:r>
            <a:r>
              <a:rPr lang="el" altLang="en-US" sz="2000" dirty="0"/>
              <a:t>που χρησιμοποιείται και στις 52 αστυνομικές δυνάμεις της κομητείας του Ηνωμένου Βασιλείου</a:t>
            </a:r>
          </a:p>
          <a:p>
            <a:pPr marL="609600" indent="-609600" eaLnBrk="1" hangingPunct="1">
              <a:lnSpc>
                <a:spcPct val="90000"/>
              </a:lnSpc>
              <a:buFontTx/>
              <a:buNone/>
            </a:pPr>
            <a:r>
              <a:rPr lang="el" altLang="en-US" sz="2000" b="1" i="1" dirty="0">
                <a:solidFill>
                  <a:schemeClr val="accent2"/>
                </a:solidFill>
              </a:rPr>
              <a:t>NHS-γιατρός </a:t>
            </a:r>
            <a:r>
              <a:rPr lang="el" altLang="en-US" sz="2000" dirty="0"/>
              <a:t>που χρησιμοποιείται σε όλο το NHS του Ηνωμένου Βασιλείου</a:t>
            </a:r>
          </a:p>
        </p:txBody>
      </p:sp>
      <p:pic>
        <p:nvPicPr>
          <p:cNvPr id="34821" name="Picture 1">
            <a:extLst>
              <a:ext uri="{FF2B5EF4-FFF2-40B4-BE49-F238E27FC236}">
                <a16:creationId xmlns:a16="http://schemas.microsoft.com/office/drawing/2014/main" id="{38F879DC-CDB7-1261-E41A-AAF0C3C8C1D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Number Placeholder 5">
            <a:extLst>
              <a:ext uri="{FF2B5EF4-FFF2-40B4-BE49-F238E27FC236}">
                <a16:creationId xmlns:a16="http://schemas.microsoft.com/office/drawing/2014/main" id="{7D18D188-7490-73F1-8580-2D6DDC72D537}"/>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6841DBA-AF9F-4F74-8C29-ED345A5E8C35}" type="slidenum">
              <a:rPr lang="en-GB" altLang="en-US" sz="1400" smtClean="0"/>
              <a:pPr>
                <a:spcBef>
                  <a:spcPct val="0"/>
                </a:spcBef>
                <a:buFontTx/>
                <a:buNone/>
              </a:pPr>
              <a:t>13</a:t>
            </a:fld>
            <a:endParaRPr lang="en-GB" altLang="en-US" sz="1400"/>
          </a:p>
        </p:txBody>
      </p:sp>
      <p:sp>
        <p:nvSpPr>
          <p:cNvPr id="35843" name="Rectangle 2">
            <a:extLst>
              <a:ext uri="{FF2B5EF4-FFF2-40B4-BE49-F238E27FC236}">
                <a16:creationId xmlns:a16="http://schemas.microsoft.com/office/drawing/2014/main" id="{3C72EE1A-F2CD-9F2F-72BC-FB376D8EF842}"/>
              </a:ext>
            </a:extLst>
          </p:cNvPr>
          <p:cNvSpPr>
            <a:spLocks noGrp="1" noChangeArrowheads="1"/>
          </p:cNvSpPr>
          <p:nvPr>
            <p:ph type="title"/>
          </p:nvPr>
        </p:nvSpPr>
        <p:spPr>
          <a:xfrm>
            <a:off x="838200" y="381000"/>
            <a:ext cx="7772400" cy="609600"/>
          </a:xfrm>
        </p:spPr>
        <p:txBody>
          <a:bodyPr/>
          <a:lstStyle/>
          <a:p>
            <a:pPr algn="l" eaLnBrk="1" hangingPunct="1"/>
            <a:r>
              <a:rPr lang="el" altLang="en-US" sz="2400">
                <a:solidFill>
                  <a:schemeClr val="accent2"/>
                </a:solidFill>
              </a:rPr>
              <a:t>RBAC - 2</a:t>
            </a:r>
            <a:endParaRPr lang="en-US" altLang="en-US" sz="2400">
              <a:solidFill>
                <a:schemeClr val="accent2"/>
              </a:solidFill>
            </a:endParaRPr>
          </a:p>
        </p:txBody>
      </p:sp>
      <p:sp>
        <p:nvSpPr>
          <p:cNvPr id="35844" name="Rectangle 3">
            <a:extLst>
              <a:ext uri="{FF2B5EF4-FFF2-40B4-BE49-F238E27FC236}">
                <a16:creationId xmlns:a16="http://schemas.microsoft.com/office/drawing/2014/main" id="{E58ABEBA-FE65-FB0B-7E4B-2E0C75FCC5EA}"/>
              </a:ext>
            </a:extLst>
          </p:cNvPr>
          <p:cNvSpPr>
            <a:spLocks noGrp="1" noChangeArrowheads="1"/>
          </p:cNvSpPr>
          <p:nvPr>
            <p:ph type="body" idx="1"/>
          </p:nvPr>
        </p:nvSpPr>
        <p:spPr>
          <a:xfrm>
            <a:off x="838200" y="990600"/>
            <a:ext cx="7924800" cy="5029200"/>
          </a:xfrm>
        </p:spPr>
        <p:txBody>
          <a:bodyPr/>
          <a:lstStyle/>
          <a:p>
            <a:pPr marL="609600" indent="-609600" eaLnBrk="1" hangingPunct="1">
              <a:lnSpc>
                <a:spcPct val="90000"/>
              </a:lnSpc>
              <a:buFontTx/>
              <a:buNone/>
            </a:pPr>
            <a:r>
              <a:rPr lang="el" altLang="en-US" sz="2000" dirty="0"/>
              <a:t> Διοίκηση: σημειώστε τον διαχωρισμό:</a:t>
            </a:r>
          </a:p>
          <a:p>
            <a:pPr marL="609600" indent="-609600" eaLnBrk="1" hangingPunct="1">
              <a:lnSpc>
                <a:spcPct val="90000"/>
              </a:lnSpc>
              <a:buFontTx/>
              <a:buNone/>
            </a:pPr>
            <a:r>
              <a:rPr lang="el" altLang="en-US" sz="2000" dirty="0"/>
              <a:t>         </a:t>
            </a:r>
            <a:r>
              <a:rPr lang="el" altLang="en-US" sz="2000" b="1" i="1" dirty="0">
                <a:solidFill>
                  <a:schemeClr val="accent2"/>
                </a:solidFill>
              </a:rPr>
              <a:t>Αρχές</a:t>
            </a:r>
            <a:r>
              <a:rPr lang="el" altLang="en-US" sz="2000" dirty="0"/>
              <a:t> –&gt; </a:t>
            </a:r>
            <a:r>
              <a:rPr lang="el" altLang="en-US" sz="2000" b="1" i="1" dirty="0">
                <a:solidFill>
                  <a:schemeClr val="accent2"/>
                </a:solidFill>
              </a:rPr>
              <a:t>ρόλοι</a:t>
            </a:r>
            <a:r>
              <a:rPr lang="el" altLang="en-US" sz="2000" dirty="0"/>
              <a:t>,     </a:t>
            </a:r>
            <a:r>
              <a:rPr lang="el" altLang="en-US" sz="2000" b="1" i="1" dirty="0">
                <a:solidFill>
                  <a:schemeClr val="accent2"/>
                </a:solidFill>
              </a:rPr>
              <a:t>ρόλοι</a:t>
            </a:r>
            <a:r>
              <a:rPr lang="el" altLang="en-US" sz="2000" dirty="0"/>
              <a:t> –&gt; </a:t>
            </a:r>
            <a:r>
              <a:rPr lang="el" altLang="en-US" sz="2000" b="1" i="1" dirty="0">
                <a:solidFill>
                  <a:schemeClr val="accent2"/>
                </a:solidFill>
              </a:rPr>
              <a:t>προνόμια</a:t>
            </a:r>
          </a:p>
          <a:p>
            <a:pPr marL="609600" indent="-609600" eaLnBrk="1" hangingPunct="1">
              <a:lnSpc>
                <a:spcPct val="90000"/>
              </a:lnSpc>
              <a:buFontTx/>
              <a:buNone/>
            </a:pPr>
            <a:endParaRPr lang="en-GB" altLang="en-US" sz="2000" dirty="0"/>
          </a:p>
          <a:p>
            <a:pPr marL="609600" indent="-609600" eaLnBrk="1" hangingPunct="1">
              <a:lnSpc>
                <a:spcPct val="90000"/>
              </a:lnSpc>
              <a:buFontTx/>
              <a:buNone/>
            </a:pPr>
            <a:r>
              <a:rPr lang="el" altLang="en-US" sz="2000" dirty="0">
                <a:solidFill>
                  <a:schemeClr val="accent2"/>
                </a:solidFill>
              </a:rPr>
              <a:t>Οι φορείς ανάπτυξης υπηρεσιών </a:t>
            </a:r>
            <a:r>
              <a:rPr lang="el" altLang="en-US" sz="2000" dirty="0"/>
              <a:t>χρειάζεται μόνο να προσδιορίζουν </a:t>
            </a:r>
            <a:r>
              <a:rPr lang="el" altLang="en-US" sz="2000" dirty="0">
                <a:solidFill>
                  <a:schemeClr val="accent2"/>
                </a:solidFill>
              </a:rPr>
              <a:t>την άδεια όσον αφορά τους ρόλους</a:t>
            </a:r>
            <a:r>
              <a:rPr lang="el" altLang="en-US" sz="2000" dirty="0"/>
              <a:t>, ανεξάρτητα από τη διοίκηση των εντολέων</a:t>
            </a:r>
          </a:p>
          <a:p>
            <a:pPr marL="609600" indent="-609600" eaLnBrk="1" hangingPunct="1">
              <a:lnSpc>
                <a:spcPct val="90000"/>
              </a:lnSpc>
              <a:buFontTx/>
              <a:buNone/>
            </a:pPr>
            <a:r>
              <a:rPr lang="el" altLang="en-US" sz="2000" dirty="0"/>
              <a:t>          π.χ. ετήσια φοιτητική κοόρτη, αποχώρηση και ένταξη προσωπικού</a:t>
            </a:r>
            <a:endParaRPr lang="en-GB" altLang="en-US" sz="2000" dirty="0"/>
          </a:p>
          <a:p>
            <a:pPr marL="609600" indent="-609600" eaLnBrk="1" hangingPunct="1">
              <a:lnSpc>
                <a:spcPct val="90000"/>
              </a:lnSpc>
              <a:buFontTx/>
              <a:buNone/>
            </a:pPr>
            <a:r>
              <a:rPr lang="el" altLang="en-US" sz="2000" dirty="0">
                <a:solidFill>
                  <a:schemeClr val="accent2"/>
                </a:solidFill>
              </a:rPr>
              <a:t>Η </a:t>
            </a:r>
            <a:r>
              <a:rPr lang="el" altLang="en-US" sz="2000" dirty="0">
                <a:solidFill>
                  <a:srgbClr val="FF0000"/>
                </a:solidFill>
              </a:rPr>
              <a:t>γνησιότητα των εντολέων</a:t>
            </a:r>
            <a:r>
              <a:rPr lang="el" altLang="en-US" sz="2000" dirty="0"/>
              <a:t>, όπως πάντα, πρέπει επίσης να </a:t>
            </a:r>
            <a:r>
              <a:rPr lang="el" altLang="en-US" sz="2000" dirty="0">
                <a:solidFill>
                  <a:schemeClr val="accent2"/>
                </a:solidFill>
              </a:rPr>
              <a:t>αποδεικνύει το δικαίωμά τους για την απόκτηση/ενεργοποίηση ένος ρόλου</a:t>
            </a:r>
            <a:r>
              <a:rPr lang="el" altLang="en-US" sz="2000" dirty="0"/>
              <a:t>. Αποδεικνύουν, επομένως, ότι είναι εξουσιοδοτημένοι  να χρησιμοποιούν μια υπηρεσία</a:t>
            </a:r>
            <a:endParaRPr lang="en-GB" altLang="en-US" sz="2000" dirty="0"/>
          </a:p>
          <a:p>
            <a:pPr marL="609600" indent="-609600" eaLnBrk="1" hangingPunct="1">
              <a:lnSpc>
                <a:spcPct val="90000"/>
              </a:lnSpc>
              <a:buFontTx/>
              <a:buNone/>
            </a:pPr>
            <a:r>
              <a:rPr lang="el" altLang="en-US" sz="2000" dirty="0"/>
              <a:t>Συγκρίνετε με ACL - όπως ACL που περιέχουν μόνο ονόματα ομάδων.</a:t>
            </a:r>
          </a:p>
          <a:p>
            <a:pPr marL="609600" indent="-609600" eaLnBrk="1" hangingPunct="1">
              <a:lnSpc>
                <a:spcPct val="90000"/>
              </a:lnSpc>
              <a:buFontTx/>
              <a:buNone/>
            </a:pPr>
            <a:r>
              <a:rPr lang="el" altLang="en-US" sz="2000" dirty="0"/>
              <a:t>Συγκρίνετε με τις δυνατότητες - μπορεί να σχεδιαστεί μια ικανότητα που αποδεικνύει την ιδιότητα μέλους ρόλου;</a:t>
            </a:r>
          </a:p>
          <a:p>
            <a:pPr marL="609600" indent="-609600" eaLnBrk="1" hangingPunct="1">
              <a:lnSpc>
                <a:spcPct val="90000"/>
              </a:lnSpc>
              <a:buFontTx/>
              <a:buNone/>
            </a:pPr>
            <a:r>
              <a:rPr lang="el" altLang="en-US" sz="2000" dirty="0"/>
              <a:t>Το RBAC φαίνεται πολλά υποσχόμενο για γρήγορο έλεγχο αδειοδότησης. </a:t>
            </a:r>
          </a:p>
        </p:txBody>
      </p:sp>
      <p:pic>
        <p:nvPicPr>
          <p:cNvPr id="35845" name="Picture 1">
            <a:extLst>
              <a:ext uri="{FF2B5EF4-FFF2-40B4-BE49-F238E27FC236}">
                <a16:creationId xmlns:a16="http://schemas.microsoft.com/office/drawing/2014/main" id="{1384A651-820B-20C5-269B-EEE9FF2AFD6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Number Placeholder 5">
            <a:extLst>
              <a:ext uri="{FF2B5EF4-FFF2-40B4-BE49-F238E27FC236}">
                <a16:creationId xmlns:a16="http://schemas.microsoft.com/office/drawing/2014/main" id="{C6E37E13-CA13-5D7F-9D02-92EAD9E19E8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9ACB13C-28F3-4DED-A93E-887A1F773890}" type="slidenum">
              <a:rPr lang="en-GB" altLang="en-US" sz="1400" smtClean="0"/>
              <a:pPr>
                <a:spcBef>
                  <a:spcPct val="0"/>
                </a:spcBef>
                <a:buFontTx/>
                <a:buNone/>
              </a:pPr>
              <a:t>14</a:t>
            </a:fld>
            <a:endParaRPr lang="en-GB" altLang="en-US" sz="1400"/>
          </a:p>
        </p:txBody>
      </p:sp>
      <p:sp>
        <p:nvSpPr>
          <p:cNvPr id="36867" name="Rectangle 2">
            <a:extLst>
              <a:ext uri="{FF2B5EF4-FFF2-40B4-BE49-F238E27FC236}">
                <a16:creationId xmlns:a16="http://schemas.microsoft.com/office/drawing/2014/main" id="{BE1122FD-A177-558A-D709-72C5B676B1FB}"/>
              </a:ext>
            </a:extLst>
          </p:cNvPr>
          <p:cNvSpPr>
            <a:spLocks noGrp="1" noChangeArrowheads="1"/>
          </p:cNvSpPr>
          <p:nvPr>
            <p:ph type="title"/>
          </p:nvPr>
        </p:nvSpPr>
        <p:spPr>
          <a:xfrm>
            <a:off x="838200" y="381000"/>
            <a:ext cx="7772400" cy="609600"/>
          </a:xfrm>
        </p:spPr>
        <p:txBody>
          <a:bodyPr/>
          <a:lstStyle/>
          <a:p>
            <a:pPr algn="l" eaLnBrk="1" hangingPunct="1"/>
            <a:r>
              <a:rPr lang="el" altLang="en-US" sz="2400">
                <a:solidFill>
                  <a:schemeClr val="tx1"/>
                </a:solidFill>
              </a:rPr>
              <a:t>RBAC – 3: Παραμετροποιημένοι ρόλοι</a:t>
            </a:r>
            <a:endParaRPr lang="en-US" altLang="en-US" sz="2400">
              <a:solidFill>
                <a:schemeClr val="tx1"/>
              </a:solidFill>
            </a:endParaRPr>
          </a:p>
        </p:txBody>
      </p:sp>
      <p:sp>
        <p:nvSpPr>
          <p:cNvPr id="36868" name="Rectangle 3">
            <a:extLst>
              <a:ext uri="{FF2B5EF4-FFF2-40B4-BE49-F238E27FC236}">
                <a16:creationId xmlns:a16="http://schemas.microsoft.com/office/drawing/2014/main" id="{235B2DFC-E3EE-E6F0-DF95-A27991D9B878}"/>
              </a:ext>
            </a:extLst>
          </p:cNvPr>
          <p:cNvSpPr>
            <a:spLocks noGrp="1" noChangeArrowheads="1"/>
          </p:cNvSpPr>
          <p:nvPr>
            <p:ph type="body" idx="1"/>
          </p:nvPr>
        </p:nvSpPr>
        <p:spPr>
          <a:xfrm>
            <a:off x="533400" y="1371600"/>
            <a:ext cx="8305800" cy="3886200"/>
          </a:xfrm>
        </p:spPr>
        <p:txBody>
          <a:bodyPr/>
          <a:lstStyle/>
          <a:p>
            <a:pPr marL="609600" indent="-609600" eaLnBrk="1" hangingPunct="1">
              <a:lnSpc>
                <a:spcPct val="90000"/>
              </a:lnSpc>
              <a:buFontTx/>
              <a:buNone/>
            </a:pPr>
            <a:r>
              <a:rPr lang="el" altLang="en-US" sz="2000" dirty="0"/>
              <a:t> </a:t>
            </a:r>
            <a:r>
              <a:rPr lang="el" altLang="en-US" sz="1800" dirty="0"/>
              <a:t>Οι ρόλοι μπορούν να παραμετροποιηθούν για λεπτομερή έλεγχο πρόσβασης για την καταγραφή:</a:t>
            </a:r>
          </a:p>
          <a:p>
            <a:pPr marL="609600" indent="-609600" eaLnBrk="1" hangingPunct="1">
              <a:lnSpc>
                <a:spcPct val="90000"/>
              </a:lnSpc>
              <a:buFontTx/>
              <a:buNone/>
            </a:pPr>
            <a:r>
              <a:rPr lang="el" altLang="en-US" sz="1800" dirty="0"/>
              <a:t>   - </a:t>
            </a:r>
            <a:r>
              <a:rPr lang="el" altLang="en-US" sz="1800" dirty="0">
                <a:solidFill>
                  <a:srgbClr val="FF0000"/>
                </a:solidFill>
              </a:rPr>
              <a:t>σχέσεις</a:t>
            </a:r>
            <a:r>
              <a:rPr lang="el" altLang="en-US" sz="1800" dirty="0"/>
              <a:t> μεταξύ αρχών:</a:t>
            </a:r>
          </a:p>
          <a:p>
            <a:pPr marL="609600" indent="-609600" eaLnBrk="1" hangingPunct="1">
              <a:lnSpc>
                <a:spcPct val="90000"/>
              </a:lnSpc>
              <a:buFontTx/>
              <a:buNone/>
            </a:pPr>
            <a:r>
              <a:rPr lang="el" altLang="en-US" sz="1800" dirty="0"/>
              <a:t>  </a:t>
            </a:r>
            <a:r>
              <a:rPr lang="el" altLang="en-US" sz="1800" dirty="0">
                <a:solidFill>
                  <a:srgbClr val="FF0000"/>
                </a:solidFill>
              </a:rPr>
              <a:t>Πολιτική:</a:t>
            </a:r>
            <a:r>
              <a:rPr lang="el" altLang="en-US" sz="1800" dirty="0"/>
              <a:t> "</a:t>
            </a:r>
            <a:r>
              <a:rPr lang="el" altLang="en-US" sz="1800" i="1" dirty="0"/>
              <a:t>μόνο ο γιατρός που θεραπεύει έναν ασθενή μπορεί να έχει πρόσβαση στον ιατρικό φάκελο</a:t>
            </a:r>
            <a:r>
              <a:rPr lang="el" altLang="en-US" sz="1800" dirty="0"/>
              <a:t>" </a:t>
            </a:r>
          </a:p>
          <a:p>
            <a:pPr marL="609600" indent="-609600" eaLnBrk="1" hangingPunct="1">
              <a:lnSpc>
                <a:spcPct val="90000"/>
              </a:lnSpc>
              <a:buFontTx/>
              <a:buNone/>
            </a:pPr>
            <a:r>
              <a:rPr lang="el" altLang="en-US" sz="1800" dirty="0"/>
              <a:t>  π.χ. </a:t>
            </a:r>
            <a:r>
              <a:rPr lang="el" altLang="en-US" sz="1800" b="1" i="1" dirty="0">
                <a:solidFill>
                  <a:schemeClr val="accent2"/>
                </a:solidFill>
              </a:rPr>
              <a:t>θεράπων ιατρός ( hospital-ID, doctor-ID, patient-ID )</a:t>
            </a:r>
          </a:p>
          <a:p>
            <a:pPr marL="609600" indent="-609600" eaLnBrk="1" hangingPunct="1">
              <a:lnSpc>
                <a:spcPct val="90000"/>
              </a:lnSpc>
              <a:buFontTx/>
              <a:buNone/>
            </a:pPr>
            <a:endParaRPr lang="en-GB" altLang="en-US" sz="1800" b="1" i="1" dirty="0">
              <a:solidFill>
                <a:schemeClr val="accent2"/>
              </a:solidFill>
            </a:endParaRPr>
          </a:p>
          <a:p>
            <a:pPr marL="609600" indent="-609600" eaLnBrk="1" hangingPunct="1">
              <a:lnSpc>
                <a:spcPct val="90000"/>
              </a:lnSpc>
              <a:buFontTx/>
              <a:buNone/>
            </a:pPr>
            <a:r>
              <a:rPr lang="el" altLang="en-US" sz="1800" dirty="0"/>
              <a:t>   - Οι ασθενείς και άλλοι μπορούν να εκφράσουν </a:t>
            </a:r>
            <a:r>
              <a:rPr lang="el" altLang="en-US" sz="1800" dirty="0">
                <a:solidFill>
                  <a:srgbClr val="FF0000"/>
                </a:solidFill>
              </a:rPr>
              <a:t>εξαιρέσεις</a:t>
            </a:r>
            <a:r>
              <a:rPr lang="el" altLang="en-US" sz="1800" dirty="0"/>
              <a:t> ως πολιτική έγκρισης</a:t>
            </a:r>
          </a:p>
          <a:p>
            <a:pPr marL="609600" indent="-609600" eaLnBrk="1" hangingPunct="1">
              <a:lnSpc>
                <a:spcPct val="90000"/>
              </a:lnSpc>
              <a:buFontTx/>
              <a:buNone/>
            </a:pPr>
            <a:r>
              <a:rPr lang="el" altLang="en-US" sz="1800" dirty="0"/>
              <a:t>   π.χ. </a:t>
            </a:r>
            <a:r>
              <a:rPr lang="el" altLang="en-US" sz="1800" b="1" i="1" dirty="0">
                <a:solidFill>
                  <a:schemeClr val="accent2"/>
                </a:solidFill>
              </a:rPr>
              <a:t>γιατρός (γιατρός-ταυτότητα)</a:t>
            </a:r>
            <a:r>
              <a:rPr lang="el" altLang="en-US" sz="1800" dirty="0"/>
              <a:t> </a:t>
            </a:r>
          </a:p>
          <a:p>
            <a:pPr marL="609600" indent="-609600" eaLnBrk="1" hangingPunct="1">
              <a:lnSpc>
                <a:spcPct val="90000"/>
              </a:lnSpc>
              <a:buFontTx/>
              <a:buNone/>
            </a:pPr>
            <a:r>
              <a:rPr lang="el" altLang="en-US" sz="1800" dirty="0"/>
              <a:t> </a:t>
            </a:r>
            <a:r>
              <a:rPr lang="el" altLang="en-US" sz="1800" dirty="0">
                <a:solidFill>
                  <a:srgbClr val="FF0000"/>
                </a:solidFill>
              </a:rPr>
              <a:t>Πολιτική:</a:t>
            </a:r>
            <a:r>
              <a:rPr lang="el" altLang="en-US" sz="1800" dirty="0"/>
              <a:t> "</a:t>
            </a:r>
            <a:r>
              <a:rPr lang="el" altLang="en-US" sz="1800" i="1" dirty="0"/>
              <a:t>όπου ο γιατρός δεν είναι ο Shipman</a:t>
            </a:r>
            <a:r>
              <a:rPr lang="el" altLang="en-US" sz="1800" dirty="0"/>
              <a:t>", "</a:t>
            </a:r>
            <a:r>
              <a:rPr lang="el" altLang="en-US" sz="1800" i="1" dirty="0"/>
              <a:t>όπου ο γιατρός δεν είναι &lt;x&gt; (συγγενής)</a:t>
            </a:r>
            <a:r>
              <a:rPr lang="el" altLang="en-US" sz="1800" dirty="0"/>
              <a:t>"</a:t>
            </a:r>
          </a:p>
          <a:p>
            <a:pPr marL="609600" indent="-609600" eaLnBrk="1" hangingPunct="1">
              <a:lnSpc>
                <a:spcPct val="90000"/>
              </a:lnSpc>
              <a:buFontTx/>
              <a:buNone/>
            </a:pPr>
            <a:endParaRPr lang="en-GB" altLang="en-US" sz="1800" dirty="0"/>
          </a:p>
          <a:p>
            <a:pPr marL="609600" indent="-609600" eaLnBrk="1" hangingPunct="1">
              <a:lnSpc>
                <a:spcPct val="90000"/>
              </a:lnSpc>
              <a:buFontTx/>
              <a:buNone/>
            </a:pPr>
            <a:r>
              <a:rPr lang="el" altLang="en-US" sz="1800" dirty="0"/>
              <a:t>Συγκρίνετε με ACL που περιέχουν μόνο ομάδες, με εξαιρέσεις μεμονωμένων μελών</a:t>
            </a:r>
          </a:p>
          <a:p>
            <a:pPr marL="609600" indent="-609600" eaLnBrk="1" hangingPunct="1">
              <a:lnSpc>
                <a:spcPct val="90000"/>
              </a:lnSpc>
              <a:buFontTx/>
              <a:buNone/>
            </a:pPr>
            <a:r>
              <a:rPr lang="el" altLang="en-US" sz="1800" dirty="0"/>
              <a:t>       – η σημασιολογία της προτεραιότητας της αξιολόγησης στα ACL ήταν πάντα ένας δύσκολος τομέας.</a:t>
            </a:r>
          </a:p>
          <a:p>
            <a:pPr marL="609600" indent="-609600" eaLnBrk="1" hangingPunct="1">
              <a:lnSpc>
                <a:spcPct val="90000"/>
              </a:lnSpc>
              <a:buFontTx/>
              <a:buNone/>
            </a:pPr>
            <a:endParaRPr lang="en-GB" altLang="en-US" sz="1800" dirty="0"/>
          </a:p>
          <a:p>
            <a:pPr marL="609600" indent="-609600" eaLnBrk="1" hangingPunct="1">
              <a:lnSpc>
                <a:spcPct val="90000"/>
              </a:lnSpc>
              <a:buFontTx/>
              <a:buNone/>
            </a:pPr>
            <a:r>
              <a:rPr lang="en-GB" altLang="en-US" sz="1800" dirty="0"/>
              <a:t> </a:t>
            </a:r>
          </a:p>
        </p:txBody>
      </p:sp>
      <p:pic>
        <p:nvPicPr>
          <p:cNvPr id="36869" name="Picture 1">
            <a:extLst>
              <a:ext uri="{FF2B5EF4-FFF2-40B4-BE49-F238E27FC236}">
                <a16:creationId xmlns:a16="http://schemas.microsoft.com/office/drawing/2014/main" id="{74C1A1B2-B264-416B-899E-79FC1C62CD9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Number Placeholder 5">
            <a:extLst>
              <a:ext uri="{FF2B5EF4-FFF2-40B4-BE49-F238E27FC236}">
                <a16:creationId xmlns:a16="http://schemas.microsoft.com/office/drawing/2014/main" id="{75548086-28FA-C4E4-C095-77F500C964D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F1E00A1-96A8-4601-A721-9B74CCF96D67}" type="slidenum">
              <a:rPr lang="en-GB" altLang="en-US" sz="1400" smtClean="0"/>
              <a:pPr>
                <a:spcBef>
                  <a:spcPct val="0"/>
                </a:spcBef>
                <a:buFontTx/>
                <a:buNone/>
              </a:pPr>
              <a:t>15</a:t>
            </a:fld>
            <a:endParaRPr lang="en-GB" altLang="en-US" sz="1400"/>
          </a:p>
        </p:txBody>
      </p:sp>
      <p:sp>
        <p:nvSpPr>
          <p:cNvPr id="37891" name="Rectangle 2">
            <a:extLst>
              <a:ext uri="{FF2B5EF4-FFF2-40B4-BE49-F238E27FC236}">
                <a16:creationId xmlns:a16="http://schemas.microsoft.com/office/drawing/2014/main" id="{A433C9A2-7DE7-E872-90A6-235A7892F057}"/>
              </a:ext>
            </a:extLst>
          </p:cNvPr>
          <p:cNvSpPr>
            <a:spLocks noGrp="1" noChangeArrowheads="1"/>
          </p:cNvSpPr>
          <p:nvPr>
            <p:ph type="title"/>
          </p:nvPr>
        </p:nvSpPr>
        <p:spPr>
          <a:xfrm>
            <a:off x="838200" y="381000"/>
            <a:ext cx="7772400" cy="609600"/>
          </a:xfrm>
        </p:spPr>
        <p:txBody>
          <a:bodyPr/>
          <a:lstStyle/>
          <a:p>
            <a:pPr algn="l" eaLnBrk="1" hangingPunct="1"/>
            <a:r>
              <a:rPr lang="el" altLang="en-US" sz="2400">
                <a:solidFill>
                  <a:schemeClr val="tx1"/>
                </a:solidFill>
              </a:rPr>
              <a:t>RBAC – 4: Ιεραρχίες ρόλων</a:t>
            </a:r>
            <a:endParaRPr lang="en-US" altLang="en-US" sz="2400">
              <a:solidFill>
                <a:schemeClr val="tx1"/>
              </a:solidFill>
            </a:endParaRPr>
          </a:p>
        </p:txBody>
      </p:sp>
      <p:sp>
        <p:nvSpPr>
          <p:cNvPr id="37892" name="Rectangle 3">
            <a:extLst>
              <a:ext uri="{FF2B5EF4-FFF2-40B4-BE49-F238E27FC236}">
                <a16:creationId xmlns:a16="http://schemas.microsoft.com/office/drawing/2014/main" id="{646AABC3-3AD6-E445-1ADE-5EEA0180A13B}"/>
              </a:ext>
            </a:extLst>
          </p:cNvPr>
          <p:cNvSpPr>
            <a:spLocks noGrp="1" noChangeArrowheads="1"/>
          </p:cNvSpPr>
          <p:nvPr>
            <p:ph type="body" idx="1"/>
          </p:nvPr>
        </p:nvSpPr>
        <p:spPr>
          <a:xfrm>
            <a:off x="304800" y="1066800"/>
            <a:ext cx="8610600" cy="4953000"/>
          </a:xfrm>
        </p:spPr>
        <p:txBody>
          <a:bodyPr/>
          <a:lstStyle/>
          <a:p>
            <a:pPr marL="609600" indent="-609600" eaLnBrk="1" hangingPunct="1">
              <a:lnSpc>
                <a:spcPct val="90000"/>
              </a:lnSpc>
              <a:buFontTx/>
              <a:buNone/>
            </a:pPr>
            <a:r>
              <a:rPr lang="el" altLang="en-US" sz="1800"/>
              <a:t>Ορισμένα συστήματα RBAC ορίζουν </a:t>
            </a:r>
            <a:r>
              <a:rPr lang="el" altLang="en-US" sz="1800">
                <a:solidFill>
                  <a:schemeClr val="accent2"/>
                </a:solidFill>
              </a:rPr>
              <a:t>ιεραρχίες ρόλων </a:t>
            </a:r>
            <a:r>
              <a:rPr lang="el" altLang="en-US" sz="1800"/>
              <a:t>με </a:t>
            </a:r>
            <a:r>
              <a:rPr lang="el" altLang="en-US" sz="1800">
                <a:solidFill>
                  <a:schemeClr val="accent2"/>
                </a:solidFill>
              </a:rPr>
              <a:t>μεταβίβαση προνομίων </a:t>
            </a:r>
            <a:r>
              <a:rPr lang="el" altLang="en-US" sz="1800"/>
              <a:t>προς τα πάνω στην ιεραρχία.</a:t>
            </a:r>
          </a:p>
          <a:p>
            <a:pPr marL="609600" indent="-609600" eaLnBrk="1" hangingPunct="1">
              <a:lnSpc>
                <a:spcPct val="90000"/>
              </a:lnSpc>
              <a:buFontTx/>
              <a:buNone/>
            </a:pPr>
            <a:r>
              <a:rPr lang="el" altLang="en-US" sz="1800"/>
              <a:t>Η ιεραρχία μπορεί να αντικατοπτρίζει την οργανωτική δομή, η οποία αντικατοπτρίζει την εξουσία και την ευθύνη και όχι τη λειτουργική ικανότητα.</a:t>
            </a:r>
          </a:p>
          <a:p>
            <a:pPr marL="609600" indent="-609600" eaLnBrk="1" hangingPunct="1">
              <a:lnSpc>
                <a:spcPct val="90000"/>
              </a:lnSpc>
              <a:buFontTx/>
              <a:buNone/>
            </a:pPr>
            <a:r>
              <a:rPr lang="el" altLang="en-US" sz="1800"/>
              <a:t>Η κληρονομικότητα προνομίων είναι ακόμη λιγότερο δικαιολογημένη για λειτουργικούς ρόλους. </a:t>
            </a:r>
          </a:p>
          <a:p>
            <a:pPr marL="609600" indent="-609600" eaLnBrk="1" hangingPunct="1">
              <a:lnSpc>
                <a:spcPct val="90000"/>
              </a:lnSpc>
              <a:buFontTx/>
              <a:buNone/>
            </a:pPr>
            <a:endParaRPr lang="en-GB" altLang="en-US" sz="1800"/>
          </a:p>
          <a:p>
            <a:pPr marL="609600" indent="-609600" eaLnBrk="1" hangingPunct="1">
              <a:lnSpc>
                <a:spcPct val="90000"/>
              </a:lnSpc>
              <a:buFontTx/>
              <a:buNone/>
            </a:pPr>
            <a:r>
              <a:rPr lang="el" altLang="en-US" sz="1800"/>
              <a:t>Επίσης: η κληρονομιά προνομίων παραβιάζει την </a:t>
            </a:r>
            <a:r>
              <a:rPr lang="el" altLang="en-US" sz="1800" i="1">
                <a:solidFill>
                  <a:schemeClr val="accent2"/>
                </a:solidFill>
              </a:rPr>
              <a:t>αρχή του ελάχιστου αναγκαίου προνομίου </a:t>
            </a:r>
          </a:p>
          <a:p>
            <a:pPr marL="609600" indent="-609600" eaLnBrk="1" hangingPunct="1">
              <a:lnSpc>
                <a:spcPct val="90000"/>
              </a:lnSpc>
              <a:buFontTx/>
              <a:buNone/>
            </a:pPr>
            <a:r>
              <a:rPr lang="el" altLang="en-US" sz="1800" i="1">
                <a:solidFill>
                  <a:schemeClr val="accent2"/>
                </a:solidFill>
              </a:rPr>
              <a:t>          </a:t>
            </a:r>
            <a:r>
              <a:rPr lang="el" altLang="en-US" sz="1800"/>
              <a:t>και καθιστά δύσκολη τη συλλογιστική σχετικά με τα προνόμια </a:t>
            </a:r>
          </a:p>
          <a:p>
            <a:pPr marL="609600" indent="-609600" eaLnBrk="1" hangingPunct="1">
              <a:lnSpc>
                <a:spcPct val="90000"/>
              </a:lnSpc>
              <a:buFontTx/>
              <a:buNone/>
            </a:pPr>
            <a:r>
              <a:rPr lang="el" altLang="en-US" sz="1800"/>
              <a:t>                       – δείτε πολλά έγγραφα ACM SACMAT)</a:t>
            </a:r>
          </a:p>
          <a:p>
            <a:pPr marL="609600" indent="-609600" eaLnBrk="1" hangingPunct="1">
              <a:lnSpc>
                <a:spcPct val="90000"/>
              </a:lnSpc>
              <a:buFontTx/>
              <a:buNone/>
            </a:pPr>
            <a:endParaRPr lang="en-GB" altLang="en-US" sz="1800"/>
          </a:p>
          <a:p>
            <a:pPr marL="609600" indent="-609600" eaLnBrk="1" hangingPunct="1">
              <a:lnSpc>
                <a:spcPct val="90000"/>
              </a:lnSpc>
              <a:buFontTx/>
              <a:buNone/>
            </a:pPr>
            <a:r>
              <a:rPr lang="el" altLang="en-US" sz="1800"/>
              <a:t>Οι ιεραρχίες ρόλων ορίζονται στα μεταγενέστερα </a:t>
            </a:r>
            <a:r>
              <a:rPr lang="el" altLang="en-US" sz="1800">
                <a:solidFill>
                  <a:schemeClr val="accent2"/>
                </a:solidFill>
              </a:rPr>
              <a:t> πρότυπα NIST RBAC</a:t>
            </a:r>
            <a:r>
              <a:rPr lang="el" altLang="en-US" sz="1800"/>
              <a:t>.</a:t>
            </a:r>
          </a:p>
          <a:p>
            <a:pPr marL="609600" indent="-609600" eaLnBrk="1" hangingPunct="1">
              <a:lnSpc>
                <a:spcPct val="90000"/>
              </a:lnSpc>
              <a:buFontTx/>
              <a:buNone/>
            </a:pPr>
            <a:endParaRPr lang="en-GB" altLang="en-US" sz="1800"/>
          </a:p>
          <a:p>
            <a:pPr marL="609600" indent="-609600" eaLnBrk="1" hangingPunct="1">
              <a:lnSpc>
                <a:spcPct val="90000"/>
              </a:lnSpc>
              <a:buFontTx/>
              <a:buNone/>
            </a:pPr>
            <a:r>
              <a:rPr lang="el" altLang="en-US" sz="1800"/>
              <a:t>Το έργο μας έχει αποφύγει την κληρονομιά προνομίων (βλ. μελέτη περίπτωσης OASIS).</a:t>
            </a:r>
          </a:p>
        </p:txBody>
      </p:sp>
      <p:pic>
        <p:nvPicPr>
          <p:cNvPr id="37893" name="Picture 1">
            <a:extLst>
              <a:ext uri="{FF2B5EF4-FFF2-40B4-BE49-F238E27FC236}">
                <a16:creationId xmlns:a16="http://schemas.microsoft.com/office/drawing/2014/main" id="{A89801E6-D943-A3CF-7FA4-FF00FF77288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Number Placeholder 5">
            <a:extLst>
              <a:ext uri="{FF2B5EF4-FFF2-40B4-BE49-F238E27FC236}">
                <a16:creationId xmlns:a16="http://schemas.microsoft.com/office/drawing/2014/main" id="{3406000C-FA18-7792-FB2B-2D806430B0B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0DB84CA-D6B9-4307-921C-7960A1CA51D0}" type="slidenum">
              <a:rPr lang="en-GB" altLang="en-US" sz="1400" smtClean="0"/>
              <a:pPr>
                <a:spcBef>
                  <a:spcPct val="0"/>
                </a:spcBef>
                <a:buFontTx/>
                <a:buNone/>
              </a:pPr>
              <a:t>16</a:t>
            </a:fld>
            <a:endParaRPr lang="en-GB" altLang="en-US" sz="1400"/>
          </a:p>
        </p:txBody>
      </p:sp>
      <p:sp>
        <p:nvSpPr>
          <p:cNvPr id="38915" name="Rectangle 2">
            <a:extLst>
              <a:ext uri="{FF2B5EF4-FFF2-40B4-BE49-F238E27FC236}">
                <a16:creationId xmlns:a16="http://schemas.microsoft.com/office/drawing/2014/main" id="{84521595-7E52-9B31-E0A1-1404ACE0379D}"/>
              </a:ext>
            </a:extLst>
          </p:cNvPr>
          <p:cNvSpPr>
            <a:spLocks noGrp="1" noChangeArrowheads="1"/>
          </p:cNvSpPr>
          <p:nvPr>
            <p:ph type="title"/>
          </p:nvPr>
        </p:nvSpPr>
        <p:spPr>
          <a:xfrm>
            <a:off x="838200" y="381000"/>
            <a:ext cx="7772400" cy="609600"/>
          </a:xfrm>
        </p:spPr>
        <p:txBody>
          <a:bodyPr/>
          <a:lstStyle/>
          <a:p>
            <a:pPr algn="l" eaLnBrk="1" hangingPunct="1"/>
            <a:r>
              <a:rPr lang="el" altLang="en-US" sz="2400">
                <a:solidFill>
                  <a:schemeClr val="tx1"/>
                </a:solidFill>
              </a:rPr>
              <a:t>RBAC – 5: Αδειοδότηση μεταξύ τομέων</a:t>
            </a:r>
            <a:endParaRPr lang="en-US" altLang="en-US" sz="2400">
              <a:solidFill>
                <a:schemeClr val="tx1"/>
              </a:solidFill>
            </a:endParaRPr>
          </a:p>
        </p:txBody>
      </p:sp>
      <p:sp>
        <p:nvSpPr>
          <p:cNvPr id="38916" name="Rectangle 3">
            <a:extLst>
              <a:ext uri="{FF2B5EF4-FFF2-40B4-BE49-F238E27FC236}">
                <a16:creationId xmlns:a16="http://schemas.microsoft.com/office/drawing/2014/main" id="{D0967421-8301-2C05-A840-7577F9B59759}"/>
              </a:ext>
            </a:extLst>
          </p:cNvPr>
          <p:cNvSpPr>
            <a:spLocks noGrp="1" noChangeArrowheads="1"/>
          </p:cNvSpPr>
          <p:nvPr>
            <p:ph type="body" idx="1"/>
          </p:nvPr>
        </p:nvSpPr>
        <p:spPr>
          <a:xfrm>
            <a:off x="457200" y="914400"/>
            <a:ext cx="8305800" cy="5486400"/>
          </a:xfrm>
        </p:spPr>
        <p:txBody>
          <a:bodyPr/>
          <a:lstStyle/>
          <a:p>
            <a:pPr marL="609600" indent="-609600" eaLnBrk="1" hangingPunct="1">
              <a:lnSpc>
                <a:spcPct val="90000"/>
              </a:lnSpc>
              <a:buFontTx/>
              <a:buNone/>
            </a:pPr>
            <a:r>
              <a:rPr lang="el" altLang="en-US" sz="2000" dirty="0"/>
              <a:t>Το RBAC διευκολύνει την αδειοδότηση εκτός των αρχικών τομέων των εντολέων, διότι:</a:t>
            </a:r>
            <a:endParaRPr lang="en-GB" altLang="en-US" sz="2000" dirty="0"/>
          </a:p>
          <a:p>
            <a:pPr marL="609600" indent="-609600" eaLnBrk="1" hangingPunct="1">
              <a:lnSpc>
                <a:spcPct val="90000"/>
              </a:lnSpc>
            </a:pPr>
            <a:r>
              <a:rPr lang="el" altLang="en-US" sz="2000" dirty="0"/>
              <a:t>Οι ρόλοι αλλάζουν λιγότερο συχνά από ό, τι οι αρχές φεύγουν και εντάσσονται σε αυτούς</a:t>
            </a:r>
          </a:p>
          <a:p>
            <a:pPr marL="609600" indent="-609600" eaLnBrk="1" hangingPunct="1">
              <a:lnSpc>
                <a:spcPct val="90000"/>
              </a:lnSpc>
            </a:pPr>
            <a:endParaRPr lang="en-GB" altLang="en-US" sz="2000" dirty="0"/>
          </a:p>
          <a:p>
            <a:pPr marL="609600" indent="-609600" eaLnBrk="1" hangingPunct="1">
              <a:lnSpc>
                <a:spcPct val="90000"/>
              </a:lnSpc>
            </a:pPr>
            <a:r>
              <a:rPr lang="el" altLang="en-US" sz="2000" dirty="0"/>
              <a:t>Η διαχείριση των χρηστών και η ιδιότητα μέλους ρόλου είναι ξεχωριστή από την ανάπτυξη και τη χρήση υπηρεσιών.</a:t>
            </a:r>
          </a:p>
          <a:p>
            <a:pPr marL="609600" indent="-609600" eaLnBrk="1" hangingPunct="1">
              <a:lnSpc>
                <a:spcPct val="90000"/>
              </a:lnSpc>
            </a:pPr>
            <a:endParaRPr lang="en-GB" altLang="en-US" sz="2000" dirty="0"/>
          </a:p>
          <a:p>
            <a:pPr marL="609600" indent="-609600" eaLnBrk="1" hangingPunct="1">
              <a:lnSpc>
                <a:spcPct val="90000"/>
              </a:lnSpc>
            </a:pPr>
            <a:r>
              <a:rPr lang="el" altLang="en-US" sz="2000" dirty="0"/>
              <a:t>Η διαπραγμάτευση σχετικά με τη χρήση υπηρεσιών εκτός τομέων μπορεί να αφορά ρόλους, π.χ. πληρωμή για έναν ρόλο για τη χρήση μιας υπηρεσίας</a:t>
            </a:r>
          </a:p>
          <a:p>
            <a:pPr marL="609600" indent="-609600" eaLnBrk="1" hangingPunct="1">
              <a:lnSpc>
                <a:spcPct val="90000"/>
              </a:lnSpc>
            </a:pPr>
            <a:endParaRPr lang="en-GB" altLang="en-US" sz="2000" dirty="0"/>
          </a:p>
          <a:p>
            <a:pPr marL="609600" indent="-609600" eaLnBrk="1" hangingPunct="1">
              <a:lnSpc>
                <a:spcPct val="90000"/>
              </a:lnSpc>
            </a:pPr>
            <a:r>
              <a:rPr lang="el" altLang="en-US" sz="2000" dirty="0"/>
              <a:t>Οι ομόσπονδοι τομείς ενδέχεται να περιέχουν συμφωνημένα ονόματα ρόλων σε κάθε τομέα.</a:t>
            </a:r>
          </a:p>
          <a:p>
            <a:pPr marL="609600" indent="-609600" eaLnBrk="1" hangingPunct="1">
              <a:lnSpc>
                <a:spcPct val="90000"/>
              </a:lnSpc>
              <a:buFontTx/>
              <a:buNone/>
            </a:pPr>
            <a:r>
              <a:rPr lang="el" altLang="en-US" sz="2000" dirty="0"/>
              <a:t>          Διευκολύνει τη διαπραγμάτευση και την έκφραση της πολιτικής.</a:t>
            </a:r>
          </a:p>
          <a:p>
            <a:pPr marL="609600" indent="-609600" eaLnBrk="1" hangingPunct="1">
              <a:lnSpc>
                <a:spcPct val="90000"/>
              </a:lnSpc>
              <a:buFontTx/>
              <a:buNone/>
            </a:pPr>
            <a:r>
              <a:rPr lang="el" altLang="en-US" sz="2000" dirty="0"/>
              <a:t>          π.χ. </a:t>
            </a:r>
            <a:r>
              <a:rPr lang="el" altLang="en-US" sz="2000" b="1" i="1" dirty="0">
                <a:solidFill>
                  <a:schemeClr val="accent2"/>
                </a:solidFill>
              </a:rPr>
              <a:t>τμήμα πωλήσεων-προσωπικό, διευθυντής πωλήσεων, πωλητής </a:t>
            </a:r>
            <a:endParaRPr lang="en-GB" altLang="en-US" sz="2000" dirty="0"/>
          </a:p>
          <a:p>
            <a:pPr marL="609600" indent="-609600" eaLnBrk="1" hangingPunct="1">
              <a:lnSpc>
                <a:spcPct val="90000"/>
              </a:lnSpc>
              <a:buFontTx/>
              <a:buNone/>
            </a:pPr>
            <a:endParaRPr lang="en-GB" altLang="en-US" sz="2000" dirty="0"/>
          </a:p>
        </p:txBody>
      </p:sp>
      <p:pic>
        <p:nvPicPr>
          <p:cNvPr id="38917" name="Picture 1">
            <a:extLst>
              <a:ext uri="{FF2B5EF4-FFF2-40B4-BE49-F238E27FC236}">
                <a16:creationId xmlns:a16="http://schemas.microsoft.com/office/drawing/2014/main" id="{0CFE1097-9233-8946-31DB-89B5ECCA41B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Number Placeholder 5">
            <a:extLst>
              <a:ext uri="{FF2B5EF4-FFF2-40B4-BE49-F238E27FC236}">
                <a16:creationId xmlns:a16="http://schemas.microsoft.com/office/drawing/2014/main" id="{C449CE0D-A6CE-4AE8-99DD-D69F629F29D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82FC1E10-0FF8-4DB3-AB50-7DA99F33E388}" type="slidenum">
              <a:rPr lang="en-GB" altLang="en-US" sz="1400" smtClean="0"/>
              <a:pPr>
                <a:spcBef>
                  <a:spcPct val="0"/>
                </a:spcBef>
                <a:buFontTx/>
                <a:buNone/>
              </a:pPr>
              <a:t>17</a:t>
            </a:fld>
            <a:endParaRPr lang="en-GB" altLang="en-US" sz="1400"/>
          </a:p>
        </p:txBody>
      </p:sp>
      <p:sp>
        <p:nvSpPr>
          <p:cNvPr id="39939" name="Rectangle 2">
            <a:extLst>
              <a:ext uri="{FF2B5EF4-FFF2-40B4-BE49-F238E27FC236}">
                <a16:creationId xmlns:a16="http://schemas.microsoft.com/office/drawing/2014/main" id="{B9FC6890-B13F-5130-37A9-7E817F9E9F29}"/>
              </a:ext>
            </a:extLst>
          </p:cNvPr>
          <p:cNvSpPr>
            <a:spLocks noGrp="1" noChangeArrowheads="1"/>
          </p:cNvSpPr>
          <p:nvPr>
            <p:ph type="title"/>
          </p:nvPr>
        </p:nvSpPr>
        <p:spPr>
          <a:xfrm>
            <a:off x="838200" y="381000"/>
            <a:ext cx="7772400" cy="609600"/>
          </a:xfrm>
        </p:spPr>
        <p:txBody>
          <a:bodyPr/>
          <a:lstStyle/>
          <a:p>
            <a:pPr algn="l" eaLnBrk="1" hangingPunct="1"/>
            <a:r>
              <a:rPr lang="el" altLang="en-US" sz="2400">
                <a:solidFill>
                  <a:schemeClr val="tx1"/>
                </a:solidFill>
              </a:rPr>
              <a:t>RBAC – 6: Πλαίσιο αδειοδότησης</a:t>
            </a:r>
            <a:endParaRPr lang="en-US" altLang="en-US" sz="2400">
              <a:solidFill>
                <a:schemeClr val="tx1"/>
              </a:solidFill>
            </a:endParaRPr>
          </a:p>
        </p:txBody>
      </p:sp>
      <p:sp>
        <p:nvSpPr>
          <p:cNvPr id="39940" name="Rectangle 3">
            <a:extLst>
              <a:ext uri="{FF2B5EF4-FFF2-40B4-BE49-F238E27FC236}">
                <a16:creationId xmlns:a16="http://schemas.microsoft.com/office/drawing/2014/main" id="{30D1D763-E567-CDF9-3F53-CF563BFBEE02}"/>
              </a:ext>
            </a:extLst>
          </p:cNvPr>
          <p:cNvSpPr>
            <a:spLocks noGrp="1" noChangeArrowheads="1"/>
          </p:cNvSpPr>
          <p:nvPr>
            <p:ph type="body" idx="1"/>
          </p:nvPr>
        </p:nvSpPr>
        <p:spPr>
          <a:xfrm>
            <a:off x="838200" y="990600"/>
            <a:ext cx="7620000" cy="4800600"/>
          </a:xfrm>
        </p:spPr>
        <p:txBody>
          <a:bodyPr/>
          <a:lstStyle/>
          <a:p>
            <a:pPr marL="609600" indent="-609600" eaLnBrk="1" hangingPunct="1">
              <a:lnSpc>
                <a:spcPct val="90000"/>
              </a:lnSpc>
              <a:buFontTx/>
              <a:buNone/>
            </a:pPr>
            <a:r>
              <a:rPr lang="el" altLang="en-US" sz="2000" dirty="0"/>
              <a:t>Η πολιτική αδειοδότησης θα μπορούσε να περιλαμβάνει και άλλους περιορισμούς στη χρήση ενός ρόλου </a:t>
            </a:r>
          </a:p>
          <a:p>
            <a:pPr marL="609600" indent="-609600" eaLnBrk="1" hangingPunct="1">
              <a:lnSpc>
                <a:spcPct val="90000"/>
              </a:lnSpc>
              <a:buFontTx/>
              <a:buNone/>
            </a:pPr>
            <a:r>
              <a:rPr lang="el" altLang="en-US" sz="2000" dirty="0"/>
              <a:t>π.χ. ώρα της ημέρας, καθώς και σχέσεις και αποκλεισμοί.</a:t>
            </a:r>
          </a:p>
          <a:p>
            <a:pPr marL="609600" indent="-609600" eaLnBrk="1" hangingPunct="1">
              <a:lnSpc>
                <a:spcPct val="90000"/>
              </a:lnSpc>
              <a:buFontTx/>
              <a:buNone/>
            </a:pPr>
            <a:r>
              <a:rPr lang="el" altLang="en-US" sz="2000" dirty="0"/>
              <a:t>           βλέπε μελέτη περίπτωσης OASIS – περιβαλλοντικοί περιορισμοί</a:t>
            </a:r>
          </a:p>
          <a:p>
            <a:pPr marL="609600" indent="-609600" eaLnBrk="1" hangingPunct="1">
              <a:lnSpc>
                <a:spcPct val="90000"/>
              </a:lnSpc>
              <a:buFontTx/>
              <a:buNone/>
            </a:pPr>
            <a:endParaRPr lang="en-GB" altLang="en-US" sz="2000" dirty="0"/>
          </a:p>
          <a:p>
            <a:pPr marL="609600" indent="-609600" eaLnBrk="1" hangingPunct="1">
              <a:lnSpc>
                <a:spcPct val="90000"/>
              </a:lnSpc>
              <a:buFontTx/>
              <a:buNone/>
            </a:pPr>
            <a:r>
              <a:rPr lang="el" altLang="en-US" sz="2000" dirty="0"/>
              <a:t>Τα προνόμια που σχετίζονται με έναν ρόλο ενδέχεται να μην είναι στατικά.</a:t>
            </a:r>
          </a:p>
          <a:p>
            <a:pPr marL="609600" indent="-609600" eaLnBrk="1" hangingPunct="1">
              <a:lnSpc>
                <a:spcPct val="90000"/>
              </a:lnSpc>
              <a:buFontTx/>
              <a:buNone/>
            </a:pPr>
            <a:r>
              <a:rPr lang="el" altLang="en-US" sz="2000" dirty="0"/>
              <a:t>π.χ. </a:t>
            </a:r>
            <a:r>
              <a:rPr lang="el" altLang="en-US" sz="2000" b="1" i="1" dirty="0">
                <a:solidFill>
                  <a:schemeClr val="accent2"/>
                </a:solidFill>
              </a:rPr>
              <a:t>ο φοιτητής ( course-ID, student-ID) </a:t>
            </a:r>
            <a:r>
              <a:rPr lang="el" altLang="en-US" sz="2000" dirty="0"/>
              <a:t>μπορεί να διαβάσει λύσεις σε ασκήσεις μόνο μετά την επιστροφή της επισημασμένης εργασίας. </a:t>
            </a:r>
          </a:p>
          <a:p>
            <a:pPr marL="609600" indent="-609600" eaLnBrk="1" hangingPunct="1">
              <a:lnSpc>
                <a:spcPct val="90000"/>
              </a:lnSpc>
              <a:buFontTx/>
              <a:buNone/>
            </a:pPr>
            <a:endParaRPr lang="en-GB" altLang="en-US" sz="2000" dirty="0"/>
          </a:p>
          <a:p>
            <a:pPr marL="609600" indent="-609600" eaLnBrk="1" hangingPunct="1">
              <a:lnSpc>
                <a:spcPct val="90000"/>
              </a:lnSpc>
              <a:buFontTx/>
              <a:buNone/>
            </a:pPr>
            <a:r>
              <a:rPr lang="el" altLang="en-US" sz="2000" dirty="0"/>
              <a:t>π.χ. σύστημα διαχείρισης συνεδρίων – ακολουθεί ένα παράδειγμα μικρής κλίμακας χρήσης εξωτερικής υπηρεσίας από διάφορους τομείς. </a:t>
            </a:r>
          </a:p>
        </p:txBody>
      </p:sp>
      <p:pic>
        <p:nvPicPr>
          <p:cNvPr id="39941" name="Picture 1">
            <a:extLst>
              <a:ext uri="{FF2B5EF4-FFF2-40B4-BE49-F238E27FC236}">
                <a16:creationId xmlns:a16="http://schemas.microsoft.com/office/drawing/2014/main" id="{60FF44D9-14DE-214C-CAFA-306E43F7C18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Number Placeholder 5">
            <a:extLst>
              <a:ext uri="{FF2B5EF4-FFF2-40B4-BE49-F238E27FC236}">
                <a16:creationId xmlns:a16="http://schemas.microsoft.com/office/drawing/2014/main" id="{90645A7C-89B2-A788-3442-48E3E6204B1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9E5E733-12BA-4BA9-A7C4-453201EA85B2}" type="slidenum">
              <a:rPr lang="en-GB" altLang="en-US" sz="1400" smtClean="0"/>
              <a:pPr>
                <a:spcBef>
                  <a:spcPct val="0"/>
                </a:spcBef>
                <a:buFontTx/>
                <a:buNone/>
              </a:pPr>
              <a:t>18</a:t>
            </a:fld>
            <a:endParaRPr lang="en-GB" altLang="en-US" sz="1400"/>
          </a:p>
        </p:txBody>
      </p:sp>
      <p:sp>
        <p:nvSpPr>
          <p:cNvPr id="40963" name="Rectangle 2">
            <a:extLst>
              <a:ext uri="{FF2B5EF4-FFF2-40B4-BE49-F238E27FC236}">
                <a16:creationId xmlns:a16="http://schemas.microsoft.com/office/drawing/2014/main" id="{50BCC668-F670-8C48-9E54-D02C5DDB0C5A}"/>
              </a:ext>
            </a:extLst>
          </p:cNvPr>
          <p:cNvSpPr>
            <a:spLocks noGrp="1" noChangeArrowheads="1"/>
          </p:cNvSpPr>
          <p:nvPr>
            <p:ph type="title"/>
          </p:nvPr>
        </p:nvSpPr>
        <p:spPr>
          <a:xfrm>
            <a:off x="306388" y="3175"/>
            <a:ext cx="7772400" cy="685800"/>
          </a:xfrm>
        </p:spPr>
        <p:txBody>
          <a:bodyPr/>
          <a:lstStyle/>
          <a:p>
            <a:pPr algn="l" eaLnBrk="1" hangingPunct="1"/>
            <a:r>
              <a:rPr lang="el" altLang="en-US" sz="2000" dirty="0">
                <a:solidFill>
                  <a:schemeClr val="tx1"/>
                </a:solidFill>
              </a:rPr>
              <a:t>Παράδειγμα: διαχείριση συνεδρίων (π.χ. Easychair, CMT, EDAS, ...)</a:t>
            </a:r>
            <a:br>
              <a:rPr lang="en-GB" altLang="en-US" sz="2000" dirty="0">
                <a:solidFill>
                  <a:schemeClr val="tx1"/>
                </a:solidFill>
              </a:rPr>
            </a:br>
            <a:r>
              <a:rPr lang="el" altLang="en-US" sz="2000" dirty="0">
                <a:solidFill>
                  <a:schemeClr val="tx1"/>
                </a:solidFill>
              </a:rPr>
              <a:t>Επιλογή από τη ροή εργασίας και την πολιτική</a:t>
            </a:r>
            <a:endParaRPr lang="en-US" altLang="en-US" sz="1800" dirty="0">
              <a:solidFill>
                <a:schemeClr val="tx1"/>
              </a:solidFill>
            </a:endParaRPr>
          </a:p>
        </p:txBody>
      </p:sp>
      <p:sp>
        <p:nvSpPr>
          <p:cNvPr id="40964" name="Rectangle 3">
            <a:extLst>
              <a:ext uri="{FF2B5EF4-FFF2-40B4-BE49-F238E27FC236}">
                <a16:creationId xmlns:a16="http://schemas.microsoft.com/office/drawing/2014/main" id="{1ACDDE69-7FD0-0FE3-601E-4BDAAA393347}"/>
              </a:ext>
            </a:extLst>
          </p:cNvPr>
          <p:cNvSpPr>
            <a:spLocks noGrp="1" noChangeArrowheads="1"/>
          </p:cNvSpPr>
          <p:nvPr>
            <p:ph type="body" idx="1"/>
          </p:nvPr>
        </p:nvSpPr>
        <p:spPr>
          <a:xfrm>
            <a:off x="228600" y="676275"/>
            <a:ext cx="8305800" cy="5181600"/>
          </a:xfrm>
        </p:spPr>
        <p:txBody>
          <a:bodyPr/>
          <a:lstStyle/>
          <a:p>
            <a:pPr marL="609600" indent="-609600" eaLnBrk="1" hangingPunct="1">
              <a:lnSpc>
                <a:spcPct val="90000"/>
              </a:lnSpc>
              <a:buFontTx/>
              <a:buNone/>
            </a:pPr>
            <a:r>
              <a:rPr lang="el" altLang="en-US" sz="1800" dirty="0"/>
              <a:t>Ο πρόεδρος του προγράμματος καταχωρεί </a:t>
            </a:r>
            <a:r>
              <a:rPr lang="el" altLang="en-US" sz="1800" dirty="0">
                <a:solidFill>
                  <a:srgbClr val="FF0000"/>
                </a:solidFill>
              </a:rPr>
              <a:t>ονόματα, διευθύνσεις ηλεκτρονικού ταχυδρομείου, αρχικό κωδικό πρόσβασης και ρόλους </a:t>
            </a:r>
            <a:r>
              <a:rPr lang="el" altLang="en-US" sz="1800" dirty="0"/>
              <a:t>της επιτροπής προγράμματος: ρόλοι </a:t>
            </a:r>
            <a:r>
              <a:rPr lang="el" altLang="en-US" sz="1800" b="1" i="1" dirty="0">
                <a:solidFill>
                  <a:schemeClr val="accent2"/>
                </a:solidFill>
              </a:rPr>
              <a:t>Πρόεδρος(οι) υπολογιστή, μέλος υπολογιστή</a:t>
            </a:r>
            <a:endParaRPr lang="en-GB" altLang="en-US" sz="1800" b="1" i="1" dirty="0">
              <a:solidFill>
                <a:schemeClr val="accent2"/>
              </a:solidFill>
            </a:endParaRPr>
          </a:p>
          <a:p>
            <a:pPr marL="609600" indent="-609600" eaLnBrk="1" hangingPunct="1">
              <a:lnSpc>
                <a:spcPct val="90000"/>
              </a:lnSpc>
              <a:buFontTx/>
              <a:buNone/>
            </a:pPr>
            <a:r>
              <a:rPr lang="el" altLang="en-US" sz="1800" dirty="0"/>
              <a:t>    Σε όλους αποστέλλεται ένα email που τους ζητά να καταχωρήσουν τον λογαριασμό τους, να αλλάξουν τον κωδικό πρόσβασής τους </a:t>
            </a:r>
            <a:endParaRPr lang="en-GB" altLang="en-US" sz="1800" dirty="0"/>
          </a:p>
          <a:p>
            <a:pPr marL="609600" indent="-609600" eaLnBrk="1" hangingPunct="1">
              <a:lnSpc>
                <a:spcPct val="90000"/>
              </a:lnSpc>
              <a:buFontTx/>
              <a:buNone/>
            </a:pPr>
            <a:r>
              <a:rPr lang="el" altLang="en-US" sz="1800" dirty="0"/>
              <a:t>Οι συγγραφείς υποβάλλουν εργασίες, αποκτώντας ρόλο </a:t>
            </a:r>
            <a:r>
              <a:rPr lang="el" altLang="en-US" sz="1800" b="1" i="1" dirty="0">
                <a:solidFill>
                  <a:schemeClr val="accent2"/>
                </a:solidFill>
              </a:rPr>
              <a:t>επαφής-συγγραφέα, </a:t>
            </a:r>
            <a:r>
              <a:rPr lang="el" altLang="en-US" sz="1800" dirty="0"/>
              <a:t>επέστρεψαν ένα UID για την εργασία</a:t>
            </a:r>
          </a:p>
          <a:p>
            <a:pPr marL="609600" indent="-609600" eaLnBrk="1" hangingPunct="1">
              <a:lnSpc>
                <a:spcPct val="90000"/>
              </a:lnSpc>
              <a:buFontTx/>
              <a:buNone/>
            </a:pPr>
            <a:r>
              <a:rPr lang="el" altLang="en-US" sz="1800" dirty="0"/>
              <a:t>     </a:t>
            </a:r>
            <a:r>
              <a:rPr lang="el" altLang="en-US" sz="1800" b="1" i="1" dirty="0">
                <a:solidFill>
                  <a:schemeClr val="accent2"/>
                </a:solidFill>
              </a:rPr>
              <a:t>Επικοινωνία-συντάκτης </a:t>
            </a:r>
            <a:r>
              <a:rPr lang="el" altLang="en-US" sz="1800" dirty="0"/>
              <a:t>μπορεί να υποβάλει νέες εκδόσεις μέχρι την </a:t>
            </a:r>
            <a:r>
              <a:rPr lang="el" altLang="en-US" sz="1800" dirty="0">
                <a:solidFill>
                  <a:srgbClr val="FF0000"/>
                </a:solidFill>
              </a:rPr>
              <a:t>προθεσμία</a:t>
            </a:r>
          </a:p>
          <a:p>
            <a:pPr marL="609600" indent="-609600" eaLnBrk="1" hangingPunct="1">
              <a:lnSpc>
                <a:spcPct val="90000"/>
              </a:lnSpc>
              <a:buFontTx/>
              <a:buNone/>
            </a:pPr>
            <a:r>
              <a:rPr lang="el" altLang="en-US" sz="1800" b="1" i="1" dirty="0">
                <a:solidFill>
                  <a:schemeClr val="accent2"/>
                </a:solidFill>
              </a:rPr>
              <a:t>Στα μέλη του PC-member </a:t>
            </a:r>
            <a:r>
              <a:rPr lang="el" altLang="en-US" sz="1800" dirty="0"/>
              <a:t>ανατίθενται εργασίες για αναθεώρηση. Μπορούν να αναθέσουν ορισμένες αναθεωρήσεις: κριτής ρόλων  ανά εργασία, ξεχωριστός από το </a:t>
            </a:r>
            <a:r>
              <a:rPr lang="el" altLang="en-US" sz="1800" b="1" i="1" dirty="0">
                <a:solidFill>
                  <a:schemeClr val="accent2"/>
                </a:solidFill>
              </a:rPr>
              <a:t>PC-member</a:t>
            </a:r>
          </a:p>
          <a:p>
            <a:pPr marL="609600" indent="-609600" eaLnBrk="1" hangingPunct="1">
              <a:lnSpc>
                <a:spcPct val="90000"/>
              </a:lnSpc>
              <a:buFontTx/>
              <a:buNone/>
            </a:pPr>
            <a:r>
              <a:rPr lang="el" altLang="en-US" sz="1800" dirty="0"/>
              <a:t>Οι συγκρούσεις συμφερόντων πρέπει να εκφράζονται από τους υποβάλλοντες συγγραφείς και τα μέλη της ΙΚΕ και να επιβάλλονται από το σύστημα</a:t>
            </a:r>
          </a:p>
          <a:p>
            <a:pPr marL="609600" indent="-609600" eaLnBrk="1" hangingPunct="1">
              <a:lnSpc>
                <a:spcPct val="90000"/>
              </a:lnSpc>
              <a:buFontTx/>
              <a:buNone/>
            </a:pPr>
            <a:r>
              <a:rPr lang="el" altLang="en-US" sz="1800" dirty="0"/>
              <a:t>Τα μέλη του PC δεν πρέπει ποτέ να είναι σε θέση να γνωρίζουν τους κριτές και να βλέπουν τις κριτικές των δικών τους εργασιών</a:t>
            </a:r>
          </a:p>
          <a:p>
            <a:pPr marL="609600" indent="-609600" eaLnBrk="1" hangingPunct="1">
              <a:lnSpc>
                <a:spcPct val="90000"/>
              </a:lnSpc>
              <a:buFontTx/>
              <a:buNone/>
            </a:pPr>
            <a:r>
              <a:rPr lang="el" altLang="en-US" sz="1800" dirty="0"/>
              <a:t>Τα μέλη του PC μπορούν να δουν μόνο τις δικές τους κριτικές μέχρι μετά την </a:t>
            </a:r>
            <a:r>
              <a:rPr lang="el" altLang="en-US" sz="1800" dirty="0">
                <a:solidFill>
                  <a:srgbClr val="FF0000"/>
                </a:solidFill>
              </a:rPr>
              <a:t>προθεσμία ελέγχου</a:t>
            </a:r>
            <a:r>
              <a:rPr lang="el" altLang="en-US" sz="1800" dirty="0"/>
              <a:t>.</a:t>
            </a:r>
          </a:p>
          <a:p>
            <a:pPr marL="609600" indent="-609600" eaLnBrk="1" hangingPunct="1">
              <a:lnSpc>
                <a:spcPct val="90000"/>
              </a:lnSpc>
              <a:buFontTx/>
              <a:buNone/>
            </a:pPr>
            <a:r>
              <a:rPr lang="el" altLang="en-US" sz="1800" dirty="0"/>
              <a:t>Μετά από αυτό, σε μια φάση συζήτησης, τα μέλη του PC ενδέχεται να μπορούν να δουν τη σειρά κατάταξης και άλλες κριτικές (εκτός από τις δικές τους εργασίες). Τα συστήματα διαφέρουν από αυτή την άποψη.</a:t>
            </a:r>
          </a:p>
          <a:p>
            <a:pPr marL="609600" indent="-609600" eaLnBrk="1" hangingPunct="1">
              <a:lnSpc>
                <a:spcPct val="90000"/>
              </a:lnSpc>
              <a:buFontTx/>
              <a:buNone/>
            </a:pPr>
            <a:r>
              <a:rPr lang="el" altLang="en-US" sz="1800" i="1" dirty="0">
                <a:solidFill>
                  <a:schemeClr val="accent2"/>
                </a:solidFill>
              </a:rPr>
              <a:t>Σημείωση: παράδειγμα μικρής κλίμακας π.χ. 50 μέλη Η/Υ, 200 εργασίες</a:t>
            </a:r>
          </a:p>
          <a:p>
            <a:pPr marL="609600" indent="-609600" eaLnBrk="1" hangingPunct="1">
              <a:lnSpc>
                <a:spcPct val="90000"/>
              </a:lnSpc>
              <a:buFontTx/>
              <a:buNone/>
            </a:pPr>
            <a:r>
              <a:rPr lang="el" altLang="en-US" sz="1800" i="1" dirty="0">
                <a:solidFill>
                  <a:schemeClr val="accent2"/>
                </a:solidFill>
              </a:rPr>
              <a:t>Σημείωση: τα δικαιώματα θα αλλάξουν μετά τις προθεσμίες (ένα παράδειγμα πλαισίου)</a:t>
            </a:r>
            <a:r>
              <a:rPr lang="el" altLang="en-US" sz="2000" i="1" dirty="0">
                <a:solidFill>
                  <a:schemeClr val="accent2"/>
                </a:solidFill>
              </a:rPr>
              <a:t> </a:t>
            </a:r>
            <a:endParaRPr lang="en-GB" altLang="en-US" sz="2000" dirty="0"/>
          </a:p>
          <a:p>
            <a:pPr marL="609600" indent="-609600" eaLnBrk="1" hangingPunct="1">
              <a:lnSpc>
                <a:spcPct val="90000"/>
              </a:lnSpc>
              <a:buFontTx/>
              <a:buNone/>
            </a:pPr>
            <a:endParaRPr lang="en-GB" altLang="en-US" sz="2000" dirty="0"/>
          </a:p>
          <a:p>
            <a:pPr marL="609600" indent="-609600" eaLnBrk="1" hangingPunct="1">
              <a:lnSpc>
                <a:spcPct val="90000"/>
              </a:lnSpc>
              <a:buFontTx/>
              <a:buNone/>
            </a:pPr>
            <a:r>
              <a:rPr lang="en-US" altLang="en-US" sz="2000" dirty="0"/>
              <a:t>      </a:t>
            </a:r>
            <a:endParaRPr lang="en-GB" altLang="en-US" sz="2000" dirty="0">
              <a:solidFill>
                <a:srgbClr val="CC0000"/>
              </a:solidFill>
            </a:endParaRPr>
          </a:p>
        </p:txBody>
      </p:sp>
      <p:pic>
        <p:nvPicPr>
          <p:cNvPr id="40965" name="Picture 1">
            <a:extLst>
              <a:ext uri="{FF2B5EF4-FFF2-40B4-BE49-F238E27FC236}">
                <a16:creationId xmlns:a16="http://schemas.microsoft.com/office/drawing/2014/main" id="{55FAD225-5821-34B7-7983-A523C9AB5CE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Number Placeholder 5">
            <a:extLst>
              <a:ext uri="{FF2B5EF4-FFF2-40B4-BE49-F238E27FC236}">
                <a16:creationId xmlns:a16="http://schemas.microsoft.com/office/drawing/2014/main" id="{E7F28FC4-E774-B409-D222-9638A6B48E3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593866B-1327-4D29-A935-5B5F1F511775}" type="slidenum">
              <a:rPr lang="en-GB" altLang="en-US" sz="1400" smtClean="0"/>
              <a:pPr>
                <a:spcBef>
                  <a:spcPct val="0"/>
                </a:spcBef>
                <a:buFontTx/>
                <a:buNone/>
              </a:pPr>
              <a:t>19</a:t>
            </a:fld>
            <a:endParaRPr lang="en-GB" altLang="en-US" sz="1400"/>
          </a:p>
        </p:txBody>
      </p:sp>
      <p:sp>
        <p:nvSpPr>
          <p:cNvPr id="41987" name="Rectangle 2">
            <a:extLst>
              <a:ext uri="{FF2B5EF4-FFF2-40B4-BE49-F238E27FC236}">
                <a16:creationId xmlns:a16="http://schemas.microsoft.com/office/drawing/2014/main" id="{752ACC1E-D170-5A21-C5F4-10CA8C19EE05}"/>
              </a:ext>
            </a:extLst>
          </p:cNvPr>
          <p:cNvSpPr>
            <a:spLocks noGrp="1" noChangeArrowheads="1"/>
          </p:cNvSpPr>
          <p:nvPr>
            <p:ph type="title"/>
          </p:nvPr>
        </p:nvSpPr>
        <p:spPr>
          <a:xfrm>
            <a:off x="838200" y="304800"/>
            <a:ext cx="7772400" cy="609600"/>
          </a:xfrm>
        </p:spPr>
        <p:txBody>
          <a:bodyPr/>
          <a:lstStyle/>
          <a:p>
            <a:pPr algn="l" eaLnBrk="1" hangingPunct="1"/>
            <a:r>
              <a:rPr lang="el" altLang="en-US" sz="2400" dirty="0">
                <a:solidFill>
                  <a:schemeClr val="tx1"/>
                </a:solidFill>
              </a:rPr>
              <a:t>Ο σχεδιασμός των δυνατοτήτων/πιστοποιητικών μπορεί να ενσωματώσει το RBAC</a:t>
            </a:r>
            <a:endParaRPr lang="en-US" altLang="en-US" sz="2400" dirty="0">
              <a:solidFill>
                <a:schemeClr val="tx1"/>
              </a:solidFill>
            </a:endParaRPr>
          </a:p>
        </p:txBody>
      </p:sp>
      <p:sp>
        <p:nvSpPr>
          <p:cNvPr id="41988" name="Rectangle 3">
            <a:extLst>
              <a:ext uri="{FF2B5EF4-FFF2-40B4-BE49-F238E27FC236}">
                <a16:creationId xmlns:a16="http://schemas.microsoft.com/office/drawing/2014/main" id="{239B04F8-DDFD-8E7B-7574-2EF17FDF7F40}"/>
              </a:ext>
            </a:extLst>
          </p:cNvPr>
          <p:cNvSpPr>
            <a:spLocks noGrp="1" noChangeArrowheads="1"/>
          </p:cNvSpPr>
          <p:nvPr>
            <p:ph type="body" idx="1"/>
          </p:nvPr>
        </p:nvSpPr>
        <p:spPr>
          <a:xfrm>
            <a:off x="533400" y="972312"/>
            <a:ext cx="5041900" cy="381000"/>
          </a:xfrm>
        </p:spPr>
        <p:txBody>
          <a:bodyPr/>
          <a:lstStyle/>
          <a:p>
            <a:pPr marL="609600" indent="-609600" eaLnBrk="1" hangingPunct="1">
              <a:lnSpc>
                <a:spcPct val="80000"/>
              </a:lnSpc>
              <a:buFontTx/>
              <a:buNone/>
            </a:pPr>
            <a:r>
              <a:rPr lang="el" altLang="en-US" sz="1800" dirty="0"/>
              <a:t>Παραδοσιακές δυνατότητες σε κεντρικά συστήματα:</a:t>
            </a:r>
          </a:p>
          <a:p>
            <a:pPr marL="609600" indent="-609600" eaLnBrk="1" hangingPunct="1">
              <a:lnSpc>
                <a:spcPct val="80000"/>
              </a:lnSpc>
              <a:buFontTx/>
              <a:buNone/>
            </a:pPr>
            <a:r>
              <a:rPr lang="en-GB" altLang="en-US" sz="1800" dirty="0"/>
              <a:t>          </a:t>
            </a:r>
            <a:endParaRPr lang="en-GB" altLang="en-US" sz="1800" b="1" i="1" dirty="0">
              <a:solidFill>
                <a:schemeClr val="accent2"/>
              </a:solidFill>
            </a:endParaRPr>
          </a:p>
        </p:txBody>
      </p:sp>
      <p:sp>
        <p:nvSpPr>
          <p:cNvPr id="5" name="Rectangle 3">
            <a:extLst>
              <a:ext uri="{FF2B5EF4-FFF2-40B4-BE49-F238E27FC236}">
                <a16:creationId xmlns:a16="http://schemas.microsoft.com/office/drawing/2014/main" id="{9F108DD7-BE72-F958-22ED-9DDD0A1747D5}"/>
              </a:ext>
            </a:extLst>
          </p:cNvPr>
          <p:cNvSpPr txBox="1">
            <a:spLocks noChangeArrowheads="1"/>
          </p:cNvSpPr>
          <p:nvPr/>
        </p:nvSpPr>
        <p:spPr bwMode="auto">
          <a:xfrm>
            <a:off x="457200" y="2667000"/>
            <a:ext cx="5410200" cy="685800"/>
          </a:xfrm>
          <a:prstGeom prst="rect">
            <a:avLst/>
          </a:prstGeom>
          <a:noFill/>
          <a:ln w="9525">
            <a:noFill/>
            <a:miter lim="800000"/>
            <a:headEnd/>
            <a:tailEnd/>
          </a:ln>
        </p:spPr>
        <p:txBody>
          <a:bodyPr/>
          <a:lstStyle/>
          <a:p>
            <a:pPr marL="609600" indent="-609600" eaLnBrk="1" hangingPunct="1">
              <a:lnSpc>
                <a:spcPct val="80000"/>
              </a:lnSpc>
              <a:spcBef>
                <a:spcPct val="20000"/>
              </a:spcBef>
              <a:defRPr/>
            </a:pPr>
            <a:r>
              <a:rPr lang="el" sz="1800" kern="0" dirty="0">
                <a:latin typeface="+mn-lt"/>
              </a:rPr>
              <a:t>Δυνατότητες/πιστοποιητικά σε κατανεμημένα συστήματαψηφία ελέγχου = </a:t>
            </a:r>
            <a:r>
              <a:rPr lang="el" sz="1800" b="1" i="1" kern="0" dirty="0">
                <a:solidFill>
                  <a:schemeClr val="accent2"/>
                </a:solidFill>
                <a:latin typeface="+mn-lt"/>
              </a:rPr>
              <a:t>f </a:t>
            </a:r>
            <a:r>
              <a:rPr lang="el" sz="1800" kern="0" dirty="0">
                <a:latin typeface="+mn-lt"/>
              </a:rPr>
              <a:t>( ΜΥΣΤΙΚΟ, προστατευμένα πεδία ) </a:t>
            </a:r>
          </a:p>
          <a:p>
            <a:pPr marL="609600" indent="-609600" eaLnBrk="1" hangingPunct="1">
              <a:lnSpc>
                <a:spcPct val="80000"/>
              </a:lnSpc>
              <a:spcBef>
                <a:spcPct val="20000"/>
              </a:spcBef>
              <a:defRPr/>
            </a:pPr>
            <a:r>
              <a:rPr lang="en-GB" sz="1800" kern="0" dirty="0">
                <a:latin typeface="+mn-lt"/>
              </a:rPr>
              <a:t>  </a:t>
            </a:r>
          </a:p>
        </p:txBody>
      </p:sp>
      <p:sp>
        <p:nvSpPr>
          <p:cNvPr id="6" name="Rectangle 5">
            <a:extLst>
              <a:ext uri="{FF2B5EF4-FFF2-40B4-BE49-F238E27FC236}">
                <a16:creationId xmlns:a16="http://schemas.microsoft.com/office/drawing/2014/main" id="{BB7B557D-DBFD-B3B9-01FF-DFDB8D9C529A}"/>
              </a:ext>
            </a:extLst>
          </p:cNvPr>
          <p:cNvSpPr/>
          <p:nvPr/>
        </p:nvSpPr>
        <p:spPr>
          <a:xfrm>
            <a:off x="137160" y="3352800"/>
            <a:ext cx="6309360" cy="762000"/>
          </a:xfrm>
          <a:prstGeom prst="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l" sz="1800" b="1" i="1" dirty="0">
                <a:solidFill>
                  <a:schemeClr val="accent2"/>
                </a:solidFill>
              </a:rPr>
              <a:t>προστατευμένων πεδίων		 ψηφία</a:t>
            </a:r>
            <a:r>
              <a:rPr lang="el" sz="1800" dirty="0"/>
              <a:t> </a:t>
            </a:r>
            <a:r>
              <a:rPr lang="el" sz="1800" b="1" i="1" dirty="0">
                <a:solidFill>
                  <a:schemeClr val="accent2"/>
                </a:solidFill>
              </a:rPr>
              <a:t>ελέγχου</a:t>
            </a:r>
          </a:p>
          <a:p>
            <a:pPr eaLnBrk="1" hangingPunct="1">
              <a:defRPr/>
            </a:pPr>
            <a:r>
              <a:rPr lang="el" sz="1800" dirty="0"/>
              <a:t>(</a:t>
            </a:r>
            <a:r>
              <a:rPr lang="el-GR" sz="1800" b="1" i="1" dirty="0">
                <a:solidFill>
                  <a:schemeClr val="accent2"/>
                </a:solidFill>
              </a:rPr>
              <a:t>ταυτότητα</a:t>
            </a:r>
            <a:r>
              <a:rPr lang="el" sz="1800" b="1" i="1" dirty="0">
                <a:solidFill>
                  <a:schemeClr val="accent2"/>
                </a:solidFill>
              </a:rPr>
              <a:t> αντικειμένου, δικαιώματα</a:t>
            </a:r>
            <a:r>
              <a:rPr lang="el" sz="1800" dirty="0"/>
              <a:t>) (υπογραφή)	</a:t>
            </a:r>
          </a:p>
        </p:txBody>
      </p:sp>
      <p:cxnSp>
        <p:nvCxnSpPr>
          <p:cNvPr id="8" name="Straight Connector 7">
            <a:extLst>
              <a:ext uri="{FF2B5EF4-FFF2-40B4-BE49-F238E27FC236}">
                <a16:creationId xmlns:a16="http://schemas.microsoft.com/office/drawing/2014/main" id="{2153CD9C-CFB3-4D85-2CA4-B762F54B889D}"/>
              </a:ext>
            </a:extLst>
          </p:cNvPr>
          <p:cNvCxnSpPr/>
          <p:nvPr/>
        </p:nvCxnSpPr>
        <p:spPr>
          <a:xfrm rot="5400000">
            <a:off x="2971800" y="3733800"/>
            <a:ext cx="76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9" name="Rectangle 8">
            <a:extLst>
              <a:ext uri="{FF2B5EF4-FFF2-40B4-BE49-F238E27FC236}">
                <a16:creationId xmlns:a16="http://schemas.microsoft.com/office/drawing/2014/main" id="{BAEF67B3-E310-3068-BFEE-02A5EADF4211}"/>
              </a:ext>
            </a:extLst>
          </p:cNvPr>
          <p:cNvSpPr/>
          <p:nvPr/>
        </p:nvSpPr>
        <p:spPr>
          <a:xfrm>
            <a:off x="1271016" y="1923288"/>
            <a:ext cx="2157984" cy="38100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r" eaLnBrk="1" hangingPunct="1">
              <a:defRPr/>
            </a:pPr>
            <a:r>
              <a:rPr lang="el" sz="1800" b="1" i="1" dirty="0">
                <a:solidFill>
                  <a:srgbClr val="FF0000"/>
                </a:solidFill>
              </a:rPr>
              <a:t>  ρόλοι    παράμετροι</a:t>
            </a:r>
            <a:endParaRPr lang="en-GB" sz="1800" dirty="0">
              <a:solidFill>
                <a:srgbClr val="FF0000"/>
              </a:solidFill>
            </a:endParaRPr>
          </a:p>
        </p:txBody>
      </p:sp>
      <p:cxnSp>
        <p:nvCxnSpPr>
          <p:cNvPr id="10" name="Straight Connector 9">
            <a:extLst>
              <a:ext uri="{FF2B5EF4-FFF2-40B4-BE49-F238E27FC236}">
                <a16:creationId xmlns:a16="http://schemas.microsoft.com/office/drawing/2014/main" id="{D214409D-E903-C104-DBC2-7909876EDB4E}"/>
              </a:ext>
            </a:extLst>
          </p:cNvPr>
          <p:cNvCxnSpPr/>
          <p:nvPr/>
        </p:nvCxnSpPr>
        <p:spPr>
          <a:xfrm rot="5400000">
            <a:off x="1943100" y="2095500"/>
            <a:ext cx="381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Rectangle 16">
            <a:extLst>
              <a:ext uri="{FF2B5EF4-FFF2-40B4-BE49-F238E27FC236}">
                <a16:creationId xmlns:a16="http://schemas.microsoft.com/office/drawing/2014/main" id="{6E466067-2FA9-8179-EC20-1FDA9D84DFB6}"/>
              </a:ext>
            </a:extLst>
          </p:cNvPr>
          <p:cNvSpPr/>
          <p:nvPr/>
        </p:nvSpPr>
        <p:spPr>
          <a:xfrm>
            <a:off x="137160" y="1389888"/>
            <a:ext cx="3939731" cy="381000"/>
          </a:xfrm>
          <a:prstGeom prst="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l-GR" sz="1800" b="1" i="1" dirty="0">
                <a:solidFill>
                  <a:schemeClr val="accent2"/>
                </a:solidFill>
              </a:rPr>
              <a:t>ταυτότητα αντικειμένου     δικαιώματα</a:t>
            </a:r>
            <a:endParaRPr lang="en-GB" sz="1800" dirty="0"/>
          </a:p>
        </p:txBody>
      </p:sp>
      <p:cxnSp>
        <p:nvCxnSpPr>
          <p:cNvPr id="18" name="Straight Connector 17">
            <a:extLst>
              <a:ext uri="{FF2B5EF4-FFF2-40B4-BE49-F238E27FC236}">
                <a16:creationId xmlns:a16="http://schemas.microsoft.com/office/drawing/2014/main" id="{6E839C5D-0CDA-AD78-1017-858BBA712E81}"/>
              </a:ext>
            </a:extLst>
          </p:cNvPr>
          <p:cNvCxnSpPr/>
          <p:nvPr/>
        </p:nvCxnSpPr>
        <p:spPr>
          <a:xfrm rot="5400000">
            <a:off x="2476500" y="1562100"/>
            <a:ext cx="381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
        <p:nvSpPr>
          <p:cNvPr id="41996" name="TextBox 18">
            <a:extLst>
              <a:ext uri="{FF2B5EF4-FFF2-40B4-BE49-F238E27FC236}">
                <a16:creationId xmlns:a16="http://schemas.microsoft.com/office/drawing/2014/main" id="{0C9DC51A-864B-791F-68CB-4ABBE4970DAC}"/>
              </a:ext>
            </a:extLst>
          </p:cNvPr>
          <p:cNvSpPr txBox="1">
            <a:spLocks noChangeArrowheads="1"/>
          </p:cNvSpPr>
          <p:nvPr/>
        </p:nvSpPr>
        <p:spPr bwMode="auto">
          <a:xfrm>
            <a:off x="4026915" y="1215402"/>
            <a:ext cx="4285485"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2000" i="1" dirty="0"/>
              <a:t>αποδεικνύει ότι ο παρουσιαστής έχει τα δικαιώματα επί του αντικειμένου</a:t>
            </a:r>
          </a:p>
        </p:txBody>
      </p:sp>
      <p:sp>
        <p:nvSpPr>
          <p:cNvPr id="20" name="Rectangle 3">
            <a:extLst>
              <a:ext uri="{FF2B5EF4-FFF2-40B4-BE49-F238E27FC236}">
                <a16:creationId xmlns:a16="http://schemas.microsoft.com/office/drawing/2014/main" id="{50B1358B-C0B2-B004-F1EE-385F4D0BA764}"/>
              </a:ext>
            </a:extLst>
          </p:cNvPr>
          <p:cNvSpPr txBox="1">
            <a:spLocks noChangeArrowheads="1"/>
          </p:cNvSpPr>
          <p:nvPr/>
        </p:nvSpPr>
        <p:spPr bwMode="auto">
          <a:xfrm>
            <a:off x="533400" y="1981200"/>
            <a:ext cx="914400" cy="381000"/>
          </a:xfrm>
          <a:prstGeom prst="rect">
            <a:avLst/>
          </a:prstGeom>
          <a:noFill/>
          <a:ln w="9525">
            <a:noFill/>
            <a:miter lim="800000"/>
            <a:headEnd/>
            <a:tailEnd/>
          </a:ln>
        </p:spPr>
        <p:txBody>
          <a:bodyPr/>
          <a:lstStyle/>
          <a:p>
            <a:pPr marL="609600" indent="-609600" eaLnBrk="1" hangingPunct="1">
              <a:lnSpc>
                <a:spcPct val="80000"/>
              </a:lnSpc>
              <a:spcBef>
                <a:spcPct val="20000"/>
              </a:spcBef>
              <a:defRPr/>
            </a:pPr>
            <a:r>
              <a:rPr lang="el" sz="1800" kern="0" dirty="0">
                <a:latin typeface="+mn-lt"/>
              </a:rPr>
              <a:t>RBAC</a:t>
            </a:r>
          </a:p>
          <a:p>
            <a:pPr marL="609600" indent="-609600" eaLnBrk="1" hangingPunct="1">
              <a:lnSpc>
                <a:spcPct val="80000"/>
              </a:lnSpc>
              <a:spcBef>
                <a:spcPct val="20000"/>
              </a:spcBef>
              <a:defRPr/>
            </a:pPr>
            <a:r>
              <a:rPr lang="en-GB" sz="1800" kern="0" dirty="0">
                <a:latin typeface="+mn-lt"/>
              </a:rPr>
              <a:t>          </a:t>
            </a:r>
            <a:endParaRPr lang="en-GB" sz="1800" b="1" i="1" kern="0" dirty="0">
              <a:solidFill>
                <a:schemeClr val="accent2"/>
              </a:solidFill>
              <a:latin typeface="+mn-lt"/>
            </a:endParaRPr>
          </a:p>
        </p:txBody>
      </p:sp>
      <p:sp>
        <p:nvSpPr>
          <p:cNvPr id="41998" name="TextBox 20">
            <a:extLst>
              <a:ext uri="{FF2B5EF4-FFF2-40B4-BE49-F238E27FC236}">
                <a16:creationId xmlns:a16="http://schemas.microsoft.com/office/drawing/2014/main" id="{69D9E2C8-62B6-183D-DE11-602A2B4CA890}"/>
              </a:ext>
            </a:extLst>
          </p:cNvPr>
          <p:cNvSpPr txBox="1">
            <a:spLocks noChangeArrowheads="1"/>
          </p:cNvSpPr>
          <p:nvPr/>
        </p:nvSpPr>
        <p:spPr bwMode="auto">
          <a:xfrm>
            <a:off x="3581400" y="1752600"/>
            <a:ext cx="5186363" cy="708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2000" i="1" dirty="0"/>
              <a:t>αποδεικνύει ότι ο παρουσιαστής κατέχει το ρόλο + τις παραμέτρους</a:t>
            </a:r>
          </a:p>
          <a:p>
            <a:pPr eaLnBrk="1" hangingPunct="1">
              <a:spcBef>
                <a:spcPct val="0"/>
              </a:spcBef>
              <a:buFontTx/>
              <a:buNone/>
            </a:pPr>
            <a:r>
              <a:rPr lang="el" altLang="en-US" sz="2000" i="1" dirty="0"/>
              <a:t>πρέπει να ελέγχεται σε σχέση με την πολιτική ελέγχου πρόσβασης</a:t>
            </a:r>
          </a:p>
        </p:txBody>
      </p:sp>
      <p:sp>
        <p:nvSpPr>
          <p:cNvPr id="23" name="Rectangle 3">
            <a:extLst>
              <a:ext uri="{FF2B5EF4-FFF2-40B4-BE49-F238E27FC236}">
                <a16:creationId xmlns:a16="http://schemas.microsoft.com/office/drawing/2014/main" id="{61B25B9F-56D9-74E2-7818-E19BE99D7AEA}"/>
              </a:ext>
            </a:extLst>
          </p:cNvPr>
          <p:cNvSpPr txBox="1">
            <a:spLocks noChangeArrowheads="1"/>
          </p:cNvSpPr>
          <p:nvPr/>
        </p:nvSpPr>
        <p:spPr bwMode="auto">
          <a:xfrm>
            <a:off x="533400" y="4419600"/>
            <a:ext cx="5410200" cy="685800"/>
          </a:xfrm>
          <a:prstGeom prst="rect">
            <a:avLst/>
          </a:prstGeom>
          <a:noFill/>
          <a:ln w="9525">
            <a:noFill/>
            <a:miter lim="800000"/>
            <a:headEnd/>
            <a:tailEnd/>
          </a:ln>
        </p:spPr>
        <p:txBody>
          <a:bodyPr/>
          <a:lstStyle/>
          <a:p>
            <a:pPr marL="609600" indent="-609600" eaLnBrk="1" hangingPunct="1">
              <a:lnSpc>
                <a:spcPct val="80000"/>
              </a:lnSpc>
              <a:spcBef>
                <a:spcPct val="20000"/>
              </a:spcBef>
              <a:defRPr/>
            </a:pPr>
            <a:r>
              <a:rPr lang="el" sz="1800" kern="0" dirty="0">
                <a:latin typeface="+mn-lt"/>
              </a:rPr>
              <a:t>RBAC σε κατανεμημένα συστήματα ψηφία ελέγχου = </a:t>
            </a:r>
            <a:r>
              <a:rPr lang="el" sz="1800" b="1" i="1" kern="0" dirty="0">
                <a:solidFill>
                  <a:schemeClr val="accent2"/>
                </a:solidFill>
                <a:latin typeface="+mn-lt"/>
              </a:rPr>
              <a:t>f </a:t>
            </a:r>
            <a:r>
              <a:rPr lang="el" sz="1800" kern="0" dirty="0">
                <a:latin typeface="+mn-lt"/>
              </a:rPr>
              <a:t>( ΜΥΣΤΙΚΟ, προστατευμένα πεδία ) </a:t>
            </a:r>
          </a:p>
          <a:p>
            <a:pPr marL="609600" indent="-609600" eaLnBrk="1" hangingPunct="1">
              <a:lnSpc>
                <a:spcPct val="80000"/>
              </a:lnSpc>
              <a:spcBef>
                <a:spcPct val="20000"/>
              </a:spcBef>
              <a:defRPr/>
            </a:pPr>
            <a:r>
              <a:rPr lang="en-GB" sz="1800" kern="0" dirty="0">
                <a:latin typeface="+mn-lt"/>
              </a:rPr>
              <a:t>  </a:t>
            </a:r>
          </a:p>
        </p:txBody>
      </p:sp>
      <p:sp>
        <p:nvSpPr>
          <p:cNvPr id="24" name="Rectangle 23">
            <a:extLst>
              <a:ext uri="{FF2B5EF4-FFF2-40B4-BE49-F238E27FC236}">
                <a16:creationId xmlns:a16="http://schemas.microsoft.com/office/drawing/2014/main" id="{DA77B7E1-A162-0412-0702-6AD7847E021D}"/>
              </a:ext>
            </a:extLst>
          </p:cNvPr>
          <p:cNvSpPr/>
          <p:nvPr/>
        </p:nvSpPr>
        <p:spPr>
          <a:xfrm>
            <a:off x="704088" y="5105400"/>
            <a:ext cx="4407408" cy="762000"/>
          </a:xfrm>
          <a:prstGeom prst="rect">
            <a:avLst/>
          </a:prstGeom>
        </p:spPr>
        <p:style>
          <a:lnRef idx="2">
            <a:schemeClr val="dk1"/>
          </a:lnRef>
          <a:fillRef idx="1">
            <a:schemeClr val="lt1"/>
          </a:fillRef>
          <a:effectRef idx="0">
            <a:schemeClr val="dk1"/>
          </a:effectRef>
          <a:fontRef idx="minor">
            <a:schemeClr val="dk1"/>
          </a:fontRef>
        </p:style>
        <p:txBody>
          <a:bodyPr anchor="ctr"/>
          <a:lstStyle/>
          <a:p>
            <a:pPr eaLnBrk="1" hangingPunct="1">
              <a:defRPr/>
            </a:pPr>
            <a:r>
              <a:rPr lang="el" sz="1800" b="1" i="1" dirty="0">
                <a:solidFill>
                  <a:schemeClr val="accent2"/>
                </a:solidFill>
              </a:rPr>
              <a:t>προστατευμένων πεδίων        ψηφία</a:t>
            </a:r>
            <a:r>
              <a:rPr lang="el" sz="1800" dirty="0"/>
              <a:t> </a:t>
            </a:r>
            <a:r>
              <a:rPr lang="el" sz="1800" b="1" i="1" dirty="0">
                <a:solidFill>
                  <a:schemeClr val="accent2"/>
                </a:solidFill>
              </a:rPr>
              <a:t>ελέγχου</a:t>
            </a:r>
          </a:p>
          <a:p>
            <a:pPr eaLnBrk="1" hangingPunct="1">
              <a:defRPr/>
            </a:pPr>
            <a:r>
              <a:rPr lang="el" sz="1800" dirty="0"/>
              <a:t>(</a:t>
            </a:r>
            <a:r>
              <a:rPr lang="el" sz="1800" b="1" i="1" dirty="0">
                <a:solidFill>
                  <a:srgbClr val="FF0000"/>
                </a:solidFill>
              </a:rPr>
              <a:t>ρόλος, παράμετροι</a:t>
            </a:r>
            <a:r>
              <a:rPr lang="el" sz="1800" dirty="0"/>
              <a:t>)	  (υπογραφή)</a:t>
            </a:r>
          </a:p>
        </p:txBody>
      </p:sp>
      <p:cxnSp>
        <p:nvCxnSpPr>
          <p:cNvPr id="25" name="Straight Connector 24">
            <a:extLst>
              <a:ext uri="{FF2B5EF4-FFF2-40B4-BE49-F238E27FC236}">
                <a16:creationId xmlns:a16="http://schemas.microsoft.com/office/drawing/2014/main" id="{E6E2AC1D-6F62-4CAC-7E43-2C0D7016CA23}"/>
              </a:ext>
            </a:extLst>
          </p:cNvPr>
          <p:cNvCxnSpPr/>
          <p:nvPr/>
        </p:nvCxnSpPr>
        <p:spPr>
          <a:xfrm rot="5400000">
            <a:off x="3048000" y="5486400"/>
            <a:ext cx="7620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42002" name="Picture 1">
            <a:extLst>
              <a:ext uri="{FF2B5EF4-FFF2-40B4-BE49-F238E27FC236}">
                <a16:creationId xmlns:a16="http://schemas.microsoft.com/office/drawing/2014/main" id="{98788B08-2BA0-5634-3F41-AED2EE58305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Number Placeholder 5">
            <a:extLst>
              <a:ext uri="{FF2B5EF4-FFF2-40B4-BE49-F238E27FC236}">
                <a16:creationId xmlns:a16="http://schemas.microsoft.com/office/drawing/2014/main" id="{8EE5EE63-89B2-7046-BC38-9AF8289132AD}"/>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l" altLang="en-US" sz="1400"/>
              <a:t>1</a:t>
            </a:r>
          </a:p>
        </p:txBody>
      </p:sp>
      <p:sp>
        <p:nvSpPr>
          <p:cNvPr id="24579" name="Rectangle 2">
            <a:extLst>
              <a:ext uri="{FF2B5EF4-FFF2-40B4-BE49-F238E27FC236}">
                <a16:creationId xmlns:a16="http://schemas.microsoft.com/office/drawing/2014/main" id="{487EEF84-E396-F13C-FE17-0756FE034690}"/>
              </a:ext>
            </a:extLst>
          </p:cNvPr>
          <p:cNvSpPr>
            <a:spLocks noGrp="1" noChangeArrowheads="1"/>
          </p:cNvSpPr>
          <p:nvPr>
            <p:ph type="title"/>
          </p:nvPr>
        </p:nvSpPr>
        <p:spPr>
          <a:xfrm>
            <a:off x="685800" y="381000"/>
            <a:ext cx="7772400" cy="533400"/>
          </a:xfrm>
        </p:spPr>
        <p:txBody>
          <a:bodyPr/>
          <a:lstStyle/>
          <a:p>
            <a:pPr eaLnBrk="1" hangingPunct="1"/>
            <a:r>
              <a:rPr lang="el" altLang="en-US" sz="2800">
                <a:solidFill>
                  <a:schemeClr val="tx1"/>
                </a:solidFill>
              </a:rPr>
              <a:t>Έλεγχος πρόσβασης (εξουσιοδότηση) σε κατανεμημένα συστήματα</a:t>
            </a:r>
            <a:endParaRPr lang="en-US" altLang="en-US" sz="2800">
              <a:solidFill>
                <a:schemeClr val="tx1"/>
              </a:solidFill>
            </a:endParaRPr>
          </a:p>
        </p:txBody>
      </p:sp>
      <p:sp>
        <p:nvSpPr>
          <p:cNvPr id="24580" name="Rectangle 3">
            <a:extLst>
              <a:ext uri="{FF2B5EF4-FFF2-40B4-BE49-F238E27FC236}">
                <a16:creationId xmlns:a16="http://schemas.microsoft.com/office/drawing/2014/main" id="{E35ED7B4-126C-B0B8-8040-C5A120719B91}"/>
              </a:ext>
            </a:extLst>
          </p:cNvPr>
          <p:cNvSpPr>
            <a:spLocks noGrp="1" noChangeArrowheads="1"/>
          </p:cNvSpPr>
          <p:nvPr>
            <p:ph type="body" idx="1"/>
          </p:nvPr>
        </p:nvSpPr>
        <p:spPr>
          <a:xfrm>
            <a:off x="685800" y="1143000"/>
            <a:ext cx="8153400" cy="3429000"/>
          </a:xfrm>
        </p:spPr>
        <p:txBody>
          <a:bodyPr/>
          <a:lstStyle/>
          <a:p>
            <a:pPr marL="609600" indent="-609600" eaLnBrk="1" hangingPunct="1">
              <a:lnSpc>
                <a:spcPct val="80000"/>
              </a:lnSpc>
              <a:buFontTx/>
              <a:buNone/>
            </a:pPr>
            <a:endParaRPr lang="en-GB" altLang="en-US" sz="2000"/>
          </a:p>
          <a:p>
            <a:pPr marL="609600" indent="-609600" eaLnBrk="1" hangingPunct="1">
              <a:lnSpc>
                <a:spcPct val="80000"/>
              </a:lnSpc>
            </a:pPr>
            <a:r>
              <a:rPr lang="el" altLang="en-US" sz="2000"/>
              <a:t>ως άτομο, π.χ. από το σπίτι</a:t>
            </a:r>
          </a:p>
          <a:p>
            <a:pPr marL="609600" indent="-609600" eaLnBrk="1" hangingPunct="1">
              <a:lnSpc>
                <a:spcPct val="80000"/>
              </a:lnSpc>
              <a:buFontTx/>
              <a:buNone/>
            </a:pPr>
            <a:endParaRPr lang="en-GB" altLang="en-US" sz="2000"/>
          </a:p>
          <a:p>
            <a:pPr marL="609600" indent="-609600" eaLnBrk="1" hangingPunct="1">
              <a:lnSpc>
                <a:spcPct val="80000"/>
              </a:lnSpc>
            </a:pPr>
            <a:r>
              <a:rPr lang="el" altLang="en-US" sz="2000"/>
              <a:t>μέσα σε έναν μόνο τομέα διαχείρισης  </a:t>
            </a:r>
          </a:p>
          <a:p>
            <a:pPr marL="609600" indent="-609600" eaLnBrk="1" hangingPunct="1">
              <a:lnSpc>
                <a:spcPct val="80000"/>
              </a:lnSpc>
              <a:buFontTx/>
              <a:buNone/>
            </a:pPr>
            <a:endParaRPr lang="en-GB" altLang="en-US" sz="1800"/>
          </a:p>
          <a:p>
            <a:pPr marL="609600" indent="-609600" eaLnBrk="1" hangingPunct="1">
              <a:lnSpc>
                <a:spcPct val="80000"/>
              </a:lnSpc>
            </a:pPr>
            <a:r>
              <a:rPr lang="el" altLang="en-US" sz="2000"/>
              <a:t>Χρήση εξωτερικών υπηρεσιών από έναν τομέα ως άτομο ή μέλος ομάδας</a:t>
            </a:r>
          </a:p>
          <a:p>
            <a:pPr marL="609600" indent="-609600" eaLnBrk="1" hangingPunct="1">
              <a:lnSpc>
                <a:spcPct val="80000"/>
              </a:lnSpc>
              <a:buFontTx/>
              <a:buNone/>
            </a:pPr>
            <a:endParaRPr lang="en-GB" altLang="en-US" sz="2000"/>
          </a:p>
          <a:p>
            <a:pPr marL="609600" indent="-609600" eaLnBrk="1" hangingPunct="1">
              <a:lnSpc>
                <a:spcPct val="80000"/>
              </a:lnSpc>
            </a:pPr>
            <a:r>
              <a:rPr lang="el" altLang="en-US" sz="2000"/>
              <a:t>Ομόσπονδοι τομείς: Εξουσιοδότηση μεταξύ τομέων </a:t>
            </a:r>
          </a:p>
          <a:p>
            <a:pPr marL="609600" indent="-609600" eaLnBrk="1" hangingPunct="1">
              <a:lnSpc>
                <a:spcPct val="80000"/>
              </a:lnSpc>
              <a:buFontTx/>
              <a:buNone/>
            </a:pPr>
            <a:endParaRPr lang="en-GB" altLang="en-US" sz="2000"/>
          </a:p>
        </p:txBody>
      </p:sp>
      <p:pic>
        <p:nvPicPr>
          <p:cNvPr id="24581" name="Picture 1">
            <a:extLst>
              <a:ext uri="{FF2B5EF4-FFF2-40B4-BE49-F238E27FC236}">
                <a16:creationId xmlns:a16="http://schemas.microsoft.com/office/drawing/2014/main" id="{1D8A60BF-2E8A-7BED-6A00-2114C3D85A6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69013"/>
            <a:ext cx="1146175"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Number Placeholder 5">
            <a:extLst>
              <a:ext uri="{FF2B5EF4-FFF2-40B4-BE49-F238E27FC236}">
                <a16:creationId xmlns:a16="http://schemas.microsoft.com/office/drawing/2014/main" id="{9FE9B91B-E000-4AC5-4FE7-853B827B8DC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1A081B6-C5C2-4AEB-8F38-E7436860B547}" type="slidenum">
              <a:rPr lang="en-GB" altLang="en-US" sz="1400" smtClean="0"/>
              <a:pPr>
                <a:spcBef>
                  <a:spcPct val="0"/>
                </a:spcBef>
                <a:buFontTx/>
                <a:buNone/>
              </a:pPr>
              <a:t>20</a:t>
            </a:fld>
            <a:endParaRPr lang="en-GB" altLang="en-US" sz="1400"/>
          </a:p>
        </p:txBody>
      </p:sp>
      <p:sp>
        <p:nvSpPr>
          <p:cNvPr id="43011" name="Rectangle 2">
            <a:extLst>
              <a:ext uri="{FF2B5EF4-FFF2-40B4-BE49-F238E27FC236}">
                <a16:creationId xmlns:a16="http://schemas.microsoft.com/office/drawing/2014/main" id="{A5F5A84B-489E-9CF5-A1F7-FEAC11A57AC6}"/>
              </a:ext>
            </a:extLst>
          </p:cNvPr>
          <p:cNvSpPr>
            <a:spLocks noGrp="1" noChangeArrowheads="1"/>
          </p:cNvSpPr>
          <p:nvPr>
            <p:ph type="title"/>
          </p:nvPr>
        </p:nvSpPr>
        <p:spPr>
          <a:xfrm>
            <a:off x="801624" y="152400"/>
            <a:ext cx="7772400" cy="609600"/>
          </a:xfrm>
        </p:spPr>
        <p:txBody>
          <a:bodyPr/>
          <a:lstStyle/>
          <a:p>
            <a:pPr algn="l" eaLnBrk="1" hangingPunct="1"/>
            <a:r>
              <a:rPr lang="el" altLang="en-US" sz="2400" dirty="0">
                <a:solidFill>
                  <a:schemeClr val="tx1"/>
                </a:solidFill>
              </a:rPr>
              <a:t>RBAC - πλεονεκτήματα</a:t>
            </a:r>
            <a:endParaRPr lang="en-US" altLang="en-US" sz="2400" dirty="0">
              <a:solidFill>
                <a:schemeClr val="tx1"/>
              </a:solidFill>
            </a:endParaRPr>
          </a:p>
        </p:txBody>
      </p:sp>
      <p:sp>
        <p:nvSpPr>
          <p:cNvPr id="43012" name="Rectangle 3">
            <a:extLst>
              <a:ext uri="{FF2B5EF4-FFF2-40B4-BE49-F238E27FC236}">
                <a16:creationId xmlns:a16="http://schemas.microsoft.com/office/drawing/2014/main" id="{C377F88C-15C3-6268-D196-BF5C7E1C1A56}"/>
              </a:ext>
            </a:extLst>
          </p:cNvPr>
          <p:cNvSpPr>
            <a:spLocks noGrp="1" noChangeArrowheads="1"/>
          </p:cNvSpPr>
          <p:nvPr>
            <p:ph type="body" idx="1"/>
          </p:nvPr>
        </p:nvSpPr>
        <p:spPr>
          <a:xfrm>
            <a:off x="419100" y="755650"/>
            <a:ext cx="8305800" cy="5257800"/>
          </a:xfrm>
        </p:spPr>
        <p:txBody>
          <a:bodyPr/>
          <a:lstStyle/>
          <a:p>
            <a:pPr marL="609600" indent="-609600" eaLnBrk="1" hangingPunct="1">
              <a:lnSpc>
                <a:spcPct val="90000"/>
              </a:lnSpc>
              <a:buFontTx/>
              <a:buNone/>
            </a:pPr>
            <a:r>
              <a:rPr lang="el" altLang="en-US" sz="2000" dirty="0"/>
              <a:t> Το RBAC παρέχει:</a:t>
            </a:r>
          </a:p>
          <a:p>
            <a:pPr marL="609600" indent="-609600" eaLnBrk="1" hangingPunct="1">
              <a:lnSpc>
                <a:spcPct val="90000"/>
              </a:lnSpc>
              <a:buFontTx/>
              <a:buAutoNum type="arabicPeriod"/>
            </a:pPr>
            <a:r>
              <a:rPr lang="el" altLang="en-US" sz="2000" dirty="0">
                <a:solidFill>
                  <a:schemeClr val="accent2"/>
                </a:solidFill>
              </a:rPr>
              <a:t>Εκφραστικότητα </a:t>
            </a:r>
          </a:p>
          <a:p>
            <a:pPr marL="609600" indent="-609600" eaLnBrk="1" hangingPunct="1">
              <a:lnSpc>
                <a:spcPct val="90000"/>
              </a:lnSpc>
              <a:buFontTx/>
              <a:buNone/>
            </a:pPr>
            <a:r>
              <a:rPr lang="el" altLang="en-US" sz="2000" dirty="0"/>
              <a:t>          - Απλή έκφραση της πολιτικής ελέγχου πρόσβασης. </a:t>
            </a:r>
          </a:p>
          <a:p>
            <a:pPr marL="609600" indent="-609600" eaLnBrk="1" hangingPunct="1">
              <a:lnSpc>
                <a:spcPct val="90000"/>
              </a:lnSpc>
              <a:buFontTx/>
              <a:buNone/>
            </a:pPr>
            <a:r>
              <a:rPr lang="el" altLang="en-US" sz="2000" dirty="0"/>
              <a:t>          - Εάν οι ρόλοι είναι παραμετροποιημένοι, οι αποκλεισμοί και οι σχέσεις μπορούν να συλληφθούν. </a:t>
            </a:r>
          </a:p>
          <a:p>
            <a:pPr marL="609600" indent="-609600" eaLnBrk="1" hangingPunct="1">
              <a:lnSpc>
                <a:spcPct val="90000"/>
              </a:lnSpc>
              <a:buFontTx/>
              <a:buNone/>
            </a:pPr>
            <a:r>
              <a:rPr lang="el" altLang="en-US" sz="2000" dirty="0"/>
              <a:t>          - Μπορούν επίσης να συμπεριληφθούν περιβαλλοντικοί έλεγχοι/έλεγχοι πλαισίου (χρόνος/τόπος).  </a:t>
            </a:r>
            <a:endParaRPr lang="en-GB" altLang="en-US" sz="2000" dirty="0"/>
          </a:p>
          <a:p>
            <a:pPr marL="609600" indent="-609600" eaLnBrk="1" hangingPunct="1">
              <a:lnSpc>
                <a:spcPct val="90000"/>
              </a:lnSpc>
              <a:buFontTx/>
              <a:buAutoNum type="arabicPeriod" startAt="2"/>
            </a:pPr>
            <a:r>
              <a:rPr lang="el" altLang="en-US" sz="2000" dirty="0">
                <a:solidFill>
                  <a:schemeClr val="accent2"/>
                </a:solidFill>
              </a:rPr>
              <a:t>Αποδοτικότητα</a:t>
            </a:r>
          </a:p>
          <a:p>
            <a:pPr marL="609600" indent="-609600" eaLnBrk="1" hangingPunct="1">
              <a:lnSpc>
                <a:spcPct val="90000"/>
              </a:lnSpc>
              <a:buFontTx/>
              <a:buNone/>
            </a:pPr>
            <a:r>
              <a:rPr lang="el" altLang="en-US" sz="2000" dirty="0"/>
              <a:t>          - έλεγχος ταχύτερος από τα ACL</a:t>
            </a:r>
          </a:p>
          <a:p>
            <a:pPr marL="609600" indent="-609600" eaLnBrk="1" hangingPunct="1">
              <a:lnSpc>
                <a:spcPct val="90000"/>
              </a:lnSpc>
              <a:buFontTx/>
              <a:buNone/>
            </a:pPr>
            <a:r>
              <a:rPr lang="el" altLang="en-US" sz="2000" dirty="0"/>
              <a:t>          - χρήση τεχνολογίας πιστοποιητικών συγκρίσιμης με τις δυνατότητες</a:t>
            </a:r>
          </a:p>
          <a:p>
            <a:pPr marL="609600" indent="-609600" eaLnBrk="1" hangingPunct="1">
              <a:lnSpc>
                <a:spcPct val="90000"/>
              </a:lnSpc>
              <a:buFontTx/>
              <a:buNone/>
            </a:pPr>
            <a:r>
              <a:rPr lang="el" altLang="en-US" sz="2000" dirty="0"/>
              <a:t>          - ή χρησιμοποιήστε ένα ασφαλές κανάλι και έλεγχο ταυτότητας ρόλου στον τομέα προέλευσης</a:t>
            </a:r>
            <a:endParaRPr lang="en-GB" altLang="en-US" sz="2000" dirty="0"/>
          </a:p>
          <a:p>
            <a:pPr marL="609600" indent="-609600" eaLnBrk="1" hangingPunct="1">
              <a:lnSpc>
                <a:spcPct val="90000"/>
              </a:lnSpc>
              <a:buFontTx/>
              <a:buAutoNum type="arabicPlain" startAt="3"/>
            </a:pPr>
            <a:r>
              <a:rPr lang="el" altLang="en-US" sz="2000" dirty="0">
                <a:solidFill>
                  <a:schemeClr val="accent2"/>
                </a:solidFill>
              </a:rPr>
              <a:t>Διατομεακή συνεργασία</a:t>
            </a:r>
          </a:p>
          <a:p>
            <a:pPr marL="609600" indent="-609600" eaLnBrk="1" hangingPunct="1">
              <a:lnSpc>
                <a:spcPct val="90000"/>
              </a:lnSpc>
              <a:buFontTx/>
              <a:buNone/>
            </a:pPr>
            <a:r>
              <a:rPr lang="el" altLang="en-US" sz="2000" dirty="0"/>
              <a:t>          - εύκολο στη διαπραγμάτευση</a:t>
            </a:r>
          </a:p>
          <a:p>
            <a:pPr marL="609600" indent="-609600" eaLnBrk="1" hangingPunct="1">
              <a:lnSpc>
                <a:spcPct val="90000"/>
              </a:lnSpc>
              <a:buFontTx/>
              <a:buNone/>
            </a:pPr>
            <a:r>
              <a:rPr lang="el" altLang="en-US" sz="2000" dirty="0"/>
              <a:t>          - πολιτική αδειοδότησης ρητή και εκτελεστή</a:t>
            </a:r>
          </a:p>
          <a:p>
            <a:pPr marL="609600" indent="-609600" eaLnBrk="1" hangingPunct="1">
              <a:lnSpc>
                <a:spcPct val="90000"/>
              </a:lnSpc>
              <a:buFontTx/>
              <a:buNone/>
            </a:pPr>
            <a:r>
              <a:rPr lang="el" altLang="en-US" sz="2000" dirty="0"/>
              <a:t>          - ετερογένεια των πιστοποιητικών - μπορεί να ελέγξει ξανά με την έκδοση τομέα</a:t>
            </a:r>
          </a:p>
          <a:p>
            <a:pPr marL="609600" indent="-609600" eaLnBrk="1" hangingPunct="1">
              <a:lnSpc>
                <a:spcPct val="90000"/>
              </a:lnSpc>
              <a:buFontTx/>
              <a:buNone/>
            </a:pPr>
            <a:endParaRPr lang="en-GB" altLang="en-US" sz="2000" dirty="0"/>
          </a:p>
          <a:p>
            <a:pPr marL="609600" indent="-609600" eaLnBrk="1" hangingPunct="1">
              <a:lnSpc>
                <a:spcPct val="90000"/>
              </a:lnSpc>
              <a:buFontTx/>
              <a:buNone/>
            </a:pPr>
            <a:endParaRPr lang="en-GB" altLang="en-US" sz="2000" dirty="0"/>
          </a:p>
          <a:p>
            <a:pPr marL="609600" indent="-609600" eaLnBrk="1" hangingPunct="1">
              <a:lnSpc>
                <a:spcPct val="90000"/>
              </a:lnSpc>
              <a:buFontTx/>
              <a:buNone/>
            </a:pPr>
            <a:endParaRPr lang="en-GB" altLang="en-US" sz="2000" dirty="0"/>
          </a:p>
        </p:txBody>
      </p:sp>
      <p:pic>
        <p:nvPicPr>
          <p:cNvPr id="43013" name="Picture 2">
            <a:extLst>
              <a:ext uri="{FF2B5EF4-FFF2-40B4-BE49-F238E27FC236}">
                <a16:creationId xmlns:a16="http://schemas.microsoft.com/office/drawing/2014/main" id="{8C4437E7-A854-C0D9-F14D-853E5EB0814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Number Placeholder 5">
            <a:extLst>
              <a:ext uri="{FF2B5EF4-FFF2-40B4-BE49-F238E27FC236}">
                <a16:creationId xmlns:a16="http://schemas.microsoft.com/office/drawing/2014/main" id="{130C1ADD-D446-6B47-0B3E-44B4EB96BF4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155BDADA-0520-4347-8B02-35A41FA271E8}" type="slidenum">
              <a:rPr lang="en-GB" altLang="en-US" sz="1400" smtClean="0"/>
              <a:pPr>
                <a:spcBef>
                  <a:spcPct val="0"/>
                </a:spcBef>
                <a:buFontTx/>
                <a:buNone/>
              </a:pPr>
              <a:t>21</a:t>
            </a:fld>
            <a:endParaRPr lang="en-GB" altLang="en-US" sz="1400"/>
          </a:p>
        </p:txBody>
      </p:sp>
      <p:sp>
        <p:nvSpPr>
          <p:cNvPr id="44035" name="Rectangle 2">
            <a:extLst>
              <a:ext uri="{FF2B5EF4-FFF2-40B4-BE49-F238E27FC236}">
                <a16:creationId xmlns:a16="http://schemas.microsoft.com/office/drawing/2014/main" id="{311F7C31-5E5E-D846-BEF8-3A8DB7D49C35}"/>
              </a:ext>
            </a:extLst>
          </p:cNvPr>
          <p:cNvSpPr>
            <a:spLocks noGrp="1" noChangeArrowheads="1"/>
          </p:cNvSpPr>
          <p:nvPr>
            <p:ph type="title"/>
          </p:nvPr>
        </p:nvSpPr>
        <p:spPr>
          <a:xfrm>
            <a:off x="667512" y="647700"/>
            <a:ext cx="8101584" cy="1143000"/>
          </a:xfrm>
        </p:spPr>
        <p:txBody>
          <a:bodyPr/>
          <a:lstStyle/>
          <a:p>
            <a:pPr algn="l"/>
            <a:r>
              <a:rPr lang="el" altLang="en-US" sz="2800" dirty="0">
                <a:solidFill>
                  <a:schemeClr val="tx1"/>
                </a:solidFill>
              </a:rPr>
              <a:t>OASIS RBAC</a:t>
            </a:r>
            <a:br>
              <a:rPr lang="en-US" altLang="en-US" sz="2800" dirty="0">
                <a:solidFill>
                  <a:schemeClr val="tx1"/>
                </a:solidFill>
              </a:rPr>
            </a:br>
            <a:r>
              <a:rPr lang="el-GR" altLang="en-US" sz="2400" dirty="0">
                <a:solidFill>
                  <a:schemeClr val="tx1"/>
                </a:solidFill>
              </a:rPr>
              <a:t>Ανοιχτή αρχιτεκτονική για ασφαλείς υπηρεσίες διασύνδεσης.Μελέτη περίπτωσης </a:t>
            </a:r>
            <a:r>
              <a:rPr lang="el" altLang="en-US" sz="2400" dirty="0">
                <a:solidFill>
                  <a:schemeClr val="tx1"/>
                </a:solidFill>
              </a:rPr>
              <a:t>από έρευνα της Opera Group</a:t>
            </a:r>
            <a:endParaRPr lang="en-GB" altLang="en-US" sz="2400" dirty="0">
              <a:solidFill>
                <a:schemeClr val="tx1"/>
              </a:solidFill>
            </a:endParaRPr>
          </a:p>
        </p:txBody>
      </p:sp>
      <p:sp>
        <p:nvSpPr>
          <p:cNvPr id="44036" name="Rectangle 3">
            <a:extLst>
              <a:ext uri="{FF2B5EF4-FFF2-40B4-BE49-F238E27FC236}">
                <a16:creationId xmlns:a16="http://schemas.microsoft.com/office/drawing/2014/main" id="{66BDE04F-55FC-FEA5-722E-BF4A4C7E5377}"/>
              </a:ext>
            </a:extLst>
          </p:cNvPr>
          <p:cNvSpPr>
            <a:spLocks noGrp="1" noChangeArrowheads="1"/>
          </p:cNvSpPr>
          <p:nvPr>
            <p:ph type="body" idx="1"/>
          </p:nvPr>
        </p:nvSpPr>
        <p:spPr>
          <a:xfrm>
            <a:off x="685800" y="2057400"/>
            <a:ext cx="7772400" cy="3352800"/>
          </a:xfrm>
        </p:spPr>
        <p:txBody>
          <a:bodyPr/>
          <a:lstStyle/>
          <a:p>
            <a:r>
              <a:rPr lang="el" altLang="en-US" sz="2400"/>
              <a:t>Οι υπηρεσίες OASIS ονομάζουν τους πελάτες τους όσον αφορά </a:t>
            </a:r>
            <a:r>
              <a:rPr lang="el" altLang="en-US" sz="2400" b="1">
                <a:solidFill>
                  <a:srgbClr val="CC0000"/>
                </a:solidFill>
              </a:rPr>
              <a:t>τους ρόλους</a:t>
            </a:r>
          </a:p>
          <a:p>
            <a:pPr>
              <a:buFontTx/>
              <a:buNone/>
            </a:pPr>
            <a:endParaRPr lang="en-US" altLang="en-US" sz="2400"/>
          </a:p>
          <a:p>
            <a:r>
              <a:rPr lang="el" altLang="en-US" sz="2400"/>
              <a:t>Οι υπηρεσίες OASIS καθορίζουν </a:t>
            </a:r>
            <a:r>
              <a:rPr lang="el" altLang="en-US" sz="2400" b="1">
                <a:solidFill>
                  <a:srgbClr val="CC0000"/>
                </a:solidFill>
              </a:rPr>
              <a:t>την πολιτική</a:t>
            </a:r>
            <a:r>
              <a:rPr lang="el" altLang="en-US" sz="2400"/>
              <a:t> όσον αφορά τους </a:t>
            </a:r>
            <a:r>
              <a:rPr lang="el" altLang="en-US" sz="2400" b="1">
                <a:solidFill>
                  <a:srgbClr val="CC0000"/>
                </a:solidFill>
              </a:rPr>
              <a:t>ρόλους</a:t>
            </a:r>
          </a:p>
          <a:p>
            <a:pPr>
              <a:buFontTx/>
              <a:buNone/>
            </a:pPr>
            <a:r>
              <a:rPr lang="el" altLang="en-US" sz="2400"/>
              <a:t> - για </a:t>
            </a:r>
            <a:r>
              <a:rPr lang="el" altLang="en-US" sz="2400" b="1">
                <a:solidFill>
                  <a:srgbClr val="CC0000"/>
                </a:solidFill>
              </a:rPr>
              <a:t>καταχώρηση ρόλου</a:t>
            </a:r>
            <a:r>
              <a:rPr lang="el" altLang="en-US" sz="2400"/>
              <a:t> (ενεργοποίηση)</a:t>
            </a:r>
          </a:p>
          <a:p>
            <a:pPr>
              <a:buFontTx/>
              <a:buNone/>
            </a:pPr>
            <a:r>
              <a:rPr lang="el" altLang="en-US" sz="2400"/>
              <a:t> - για </a:t>
            </a:r>
            <a:r>
              <a:rPr lang="el" altLang="en-US" sz="2400" b="1">
                <a:solidFill>
                  <a:srgbClr val="CC0000"/>
                </a:solidFill>
              </a:rPr>
              <a:t>κλήση υπηρεσίας </a:t>
            </a:r>
            <a:r>
              <a:rPr lang="el" altLang="en-US" sz="2400"/>
              <a:t>(εξουσιοδότηση, έλεγχος πρόσβασης)</a:t>
            </a:r>
          </a:p>
          <a:p>
            <a:pPr>
              <a:buFontTx/>
              <a:buNone/>
            </a:pPr>
            <a:r>
              <a:rPr lang="el" altLang="en-US" sz="2400"/>
              <a:t>και τα δύο σε μορφή ρήτρας κέρατος</a:t>
            </a:r>
          </a:p>
          <a:p>
            <a:pPr eaLnBrk="1" hangingPunct="1">
              <a:lnSpc>
                <a:spcPct val="80000"/>
              </a:lnSpc>
              <a:buFontTx/>
              <a:buNone/>
            </a:pPr>
            <a:endParaRPr lang="en-GB" altLang="en-US" sz="2400"/>
          </a:p>
        </p:txBody>
      </p:sp>
      <p:pic>
        <p:nvPicPr>
          <p:cNvPr id="44037" name="Picture 1">
            <a:extLst>
              <a:ext uri="{FF2B5EF4-FFF2-40B4-BE49-F238E27FC236}">
                <a16:creationId xmlns:a16="http://schemas.microsoft.com/office/drawing/2014/main" id="{046AC7C1-C49E-C9D3-ED8A-59A0CDEFBCE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Number Placeholder 5">
            <a:extLst>
              <a:ext uri="{FF2B5EF4-FFF2-40B4-BE49-F238E27FC236}">
                <a16:creationId xmlns:a16="http://schemas.microsoft.com/office/drawing/2014/main" id="{56C2619E-9188-1ABC-96DB-5F03EDDAB59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C657F1A-4CB9-4039-8F3D-BAE9E79999DA}" type="slidenum">
              <a:rPr lang="en-GB" altLang="en-US" sz="1400" smtClean="0"/>
              <a:pPr>
                <a:spcBef>
                  <a:spcPct val="0"/>
                </a:spcBef>
                <a:buFontTx/>
                <a:buNone/>
              </a:pPr>
              <a:t>22</a:t>
            </a:fld>
            <a:endParaRPr lang="en-GB" altLang="en-US" sz="1400"/>
          </a:p>
        </p:txBody>
      </p:sp>
      <p:sp>
        <p:nvSpPr>
          <p:cNvPr id="45059" name="Rectangle 2">
            <a:extLst>
              <a:ext uri="{FF2B5EF4-FFF2-40B4-BE49-F238E27FC236}">
                <a16:creationId xmlns:a16="http://schemas.microsoft.com/office/drawing/2014/main" id="{EE15873A-F717-CD25-368D-260EBD9A79C1}"/>
              </a:ext>
            </a:extLst>
          </p:cNvPr>
          <p:cNvSpPr>
            <a:spLocks noGrp="1" noChangeArrowheads="1"/>
          </p:cNvSpPr>
          <p:nvPr>
            <p:ph type="title"/>
          </p:nvPr>
        </p:nvSpPr>
        <p:spPr/>
        <p:txBody>
          <a:bodyPr/>
          <a:lstStyle/>
          <a:p>
            <a:pPr algn="l"/>
            <a:r>
              <a:rPr lang="el" altLang="en-US" sz="3200">
                <a:solidFill>
                  <a:schemeClr val="tx1"/>
                </a:solidFill>
              </a:rPr>
              <a:t>Μοντέλο ενεργοποίησης ρόλων OASIS </a:t>
            </a:r>
            <a:endParaRPr lang="en-GB" altLang="en-US" sz="3200" b="1">
              <a:solidFill>
                <a:schemeClr val="tx1"/>
              </a:solidFill>
            </a:endParaRPr>
          </a:p>
        </p:txBody>
      </p:sp>
      <p:sp>
        <p:nvSpPr>
          <p:cNvPr id="45060" name="Rectangle 3">
            <a:extLst>
              <a:ext uri="{FF2B5EF4-FFF2-40B4-BE49-F238E27FC236}">
                <a16:creationId xmlns:a16="http://schemas.microsoft.com/office/drawing/2014/main" id="{D6176F01-91D8-E412-B058-7B0AD685E821}"/>
              </a:ext>
            </a:extLst>
          </p:cNvPr>
          <p:cNvSpPr>
            <a:spLocks noGrp="1" noChangeArrowheads="1"/>
          </p:cNvSpPr>
          <p:nvPr>
            <p:ph type="body" idx="1"/>
          </p:nvPr>
        </p:nvSpPr>
        <p:spPr>
          <a:xfrm>
            <a:off x="1371600" y="1752600"/>
            <a:ext cx="6477000" cy="4114800"/>
          </a:xfrm>
        </p:spPr>
        <p:txBody>
          <a:bodyPr/>
          <a:lstStyle/>
          <a:p>
            <a:pPr>
              <a:buFontTx/>
              <a:buNone/>
            </a:pPr>
            <a:r>
              <a:rPr lang="el" altLang="en-US" sz="2400" dirty="0"/>
              <a:t>Ένας κανόνας ενεργοποίησης ρόλων έχει τη μορφή:</a:t>
            </a:r>
          </a:p>
          <a:p>
            <a:pPr>
              <a:buFontTx/>
              <a:buNone/>
            </a:pPr>
            <a:r>
              <a:rPr lang="el" altLang="en-US" sz="2400" dirty="0"/>
              <a:t>       </a:t>
            </a:r>
            <a:r>
              <a:rPr lang="el" altLang="en-US" sz="2400" b="1" dirty="0">
                <a:solidFill>
                  <a:srgbClr val="CC0000"/>
                </a:solidFill>
              </a:rPr>
              <a:t>Συνθήκη1, Συνθήκη2, ..... |- Ρόλος-στόχος</a:t>
            </a:r>
          </a:p>
          <a:p>
            <a:pPr>
              <a:buFontTx/>
              <a:buNone/>
            </a:pPr>
            <a:endParaRPr lang="en-US" altLang="en-US" sz="2400" b="1" dirty="0"/>
          </a:p>
          <a:p>
            <a:pPr>
              <a:buFontTx/>
              <a:buNone/>
            </a:pPr>
            <a:r>
              <a:rPr lang="el" altLang="en-US" sz="2400" dirty="0"/>
              <a:t>όπου οι συνθήκες μπορεί να είναι</a:t>
            </a:r>
          </a:p>
          <a:p>
            <a:pPr>
              <a:buFontTx/>
              <a:buNone/>
            </a:pPr>
            <a:r>
              <a:rPr lang="el" altLang="en-US" sz="2400" dirty="0">
                <a:solidFill>
                  <a:srgbClr val="CC0000"/>
                </a:solidFill>
              </a:rPr>
              <a:t>- Προαπαιτούμενος ρόλος</a:t>
            </a:r>
          </a:p>
          <a:p>
            <a:pPr>
              <a:buFontTx/>
              <a:buNone/>
            </a:pPr>
            <a:r>
              <a:rPr lang="el" altLang="en-US" sz="2400" dirty="0">
                <a:solidFill>
                  <a:srgbClr val="CC0000"/>
                </a:solidFill>
              </a:rPr>
              <a:t>- διαπιστευτήρια διορισμού</a:t>
            </a:r>
          </a:p>
          <a:p>
            <a:pPr>
              <a:buFontTx/>
              <a:buNone/>
            </a:pPr>
            <a:r>
              <a:rPr lang="el" altLang="en-US" sz="2400" dirty="0">
                <a:solidFill>
                  <a:srgbClr val="CC0000"/>
                </a:solidFill>
              </a:rPr>
              <a:t>- περιβαλλοντικοί περιορισμοί</a:t>
            </a:r>
          </a:p>
          <a:p>
            <a:pPr>
              <a:buFontTx/>
              <a:buNone/>
            </a:pPr>
            <a:r>
              <a:rPr lang="el" altLang="en-US" sz="2400" dirty="0"/>
              <a:t> Όλα είναι </a:t>
            </a:r>
            <a:r>
              <a:rPr lang="el" altLang="en-US" sz="2400" dirty="0">
                <a:solidFill>
                  <a:srgbClr val="CC0000"/>
                </a:solidFill>
              </a:rPr>
              <a:t>παραμετροποιημένα</a:t>
            </a:r>
            <a:endParaRPr lang="en-US" altLang="en-US" sz="2400" dirty="0"/>
          </a:p>
          <a:p>
            <a:pPr>
              <a:buFontTx/>
              <a:buNone/>
            </a:pPr>
            <a:endParaRPr lang="en-GB" altLang="en-US" sz="2400" dirty="0"/>
          </a:p>
        </p:txBody>
      </p:sp>
      <p:pic>
        <p:nvPicPr>
          <p:cNvPr id="45061" name="Picture 1">
            <a:extLst>
              <a:ext uri="{FF2B5EF4-FFF2-40B4-BE49-F238E27FC236}">
                <a16:creationId xmlns:a16="http://schemas.microsoft.com/office/drawing/2014/main" id="{960E4B28-5F69-D725-C146-AEEF5EE64DE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Number Placeholder 5">
            <a:extLst>
              <a:ext uri="{FF2B5EF4-FFF2-40B4-BE49-F238E27FC236}">
                <a16:creationId xmlns:a16="http://schemas.microsoft.com/office/drawing/2014/main" id="{724E9C95-63AF-684B-8BB5-786B022278CD}"/>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B7A20F2-3BF0-4EF6-BD8E-80A3BE313A58}" type="slidenum">
              <a:rPr lang="en-GB" altLang="en-US" sz="1400" smtClean="0"/>
              <a:pPr>
                <a:spcBef>
                  <a:spcPct val="0"/>
                </a:spcBef>
                <a:buFontTx/>
                <a:buNone/>
              </a:pPr>
              <a:t>23</a:t>
            </a:fld>
            <a:endParaRPr lang="en-GB" altLang="en-US" sz="1400"/>
          </a:p>
        </p:txBody>
      </p:sp>
      <p:sp>
        <p:nvSpPr>
          <p:cNvPr id="47107" name="Rectangle 2">
            <a:extLst>
              <a:ext uri="{FF2B5EF4-FFF2-40B4-BE49-F238E27FC236}">
                <a16:creationId xmlns:a16="http://schemas.microsoft.com/office/drawing/2014/main" id="{77047B07-2EEE-DBA1-31AC-180BDDED327C}"/>
              </a:ext>
            </a:extLst>
          </p:cNvPr>
          <p:cNvSpPr>
            <a:spLocks noGrp="1" noChangeArrowheads="1"/>
          </p:cNvSpPr>
          <p:nvPr>
            <p:ph type="title"/>
          </p:nvPr>
        </p:nvSpPr>
        <p:spPr/>
        <p:txBody>
          <a:bodyPr/>
          <a:lstStyle/>
          <a:p>
            <a:pPr algn="l"/>
            <a:r>
              <a:rPr lang="el" altLang="en-US" sz="3200" dirty="0">
                <a:solidFill>
                  <a:schemeClr val="tx1"/>
                </a:solidFill>
              </a:rPr>
              <a:t> Κανόνες </a:t>
            </a:r>
            <a:r>
              <a:rPr lang="el" altLang="en-US" sz="3200" b="1" dirty="0">
                <a:solidFill>
                  <a:schemeClr val="tx1"/>
                </a:solidFill>
              </a:rPr>
              <a:t>συμμετοχής </a:t>
            </a:r>
            <a:r>
              <a:rPr lang="el" altLang="en-US" sz="3200" dirty="0">
                <a:solidFill>
                  <a:schemeClr val="tx1"/>
                </a:solidFill>
              </a:rPr>
              <a:t>στο OASIS (συνέχεια) </a:t>
            </a:r>
            <a:endParaRPr lang="en-GB" altLang="en-US" sz="3200" dirty="0">
              <a:solidFill>
                <a:schemeClr val="tx1"/>
              </a:solidFill>
            </a:endParaRPr>
          </a:p>
        </p:txBody>
      </p:sp>
      <p:sp>
        <p:nvSpPr>
          <p:cNvPr id="47108" name="Rectangle 3">
            <a:extLst>
              <a:ext uri="{FF2B5EF4-FFF2-40B4-BE49-F238E27FC236}">
                <a16:creationId xmlns:a16="http://schemas.microsoft.com/office/drawing/2014/main" id="{19E1CF83-5F03-BD06-7242-114E7D078E60}"/>
              </a:ext>
            </a:extLst>
          </p:cNvPr>
          <p:cNvSpPr>
            <a:spLocks noGrp="1" noChangeArrowheads="1"/>
          </p:cNvSpPr>
          <p:nvPr>
            <p:ph type="body" idx="1"/>
          </p:nvPr>
        </p:nvSpPr>
        <p:spPr>
          <a:xfrm>
            <a:off x="609600" y="1752600"/>
            <a:ext cx="7924800" cy="4114800"/>
          </a:xfrm>
        </p:spPr>
        <p:txBody>
          <a:bodyPr/>
          <a:lstStyle/>
          <a:p>
            <a:pPr>
              <a:buFontTx/>
              <a:buNone/>
            </a:pPr>
            <a:r>
              <a:rPr lang="el" altLang="en-US" sz="2400" dirty="0"/>
              <a:t>Όπως είδαμε, ένας κανόνας ενεργοποίησης ρόλου:</a:t>
            </a:r>
          </a:p>
          <a:p>
            <a:pPr>
              <a:buFontTx/>
              <a:buNone/>
            </a:pPr>
            <a:r>
              <a:rPr lang="el" altLang="en-US" sz="2400" dirty="0"/>
              <a:t>       </a:t>
            </a:r>
            <a:r>
              <a:rPr lang="el" altLang="en-US" sz="2400" b="1" dirty="0">
                <a:solidFill>
                  <a:schemeClr val="accent2"/>
                </a:solidFill>
              </a:rPr>
              <a:t>cond1</a:t>
            </a:r>
            <a:r>
              <a:rPr lang="el" altLang="en-US" sz="2400" dirty="0">
                <a:solidFill>
                  <a:srgbClr val="CC0000"/>
                </a:solidFill>
              </a:rPr>
              <a:t>*</a:t>
            </a:r>
            <a:r>
              <a:rPr lang="el" altLang="en-US" sz="2400" b="1" dirty="0">
                <a:solidFill>
                  <a:schemeClr val="accent2"/>
                </a:solidFill>
              </a:rPr>
              <a:t>, cond2, cond3</a:t>
            </a:r>
            <a:r>
              <a:rPr lang="el" altLang="en-US" sz="2400" dirty="0">
                <a:solidFill>
                  <a:srgbClr val="CC0000"/>
                </a:solidFill>
              </a:rPr>
              <a:t>*</a:t>
            </a:r>
            <a:r>
              <a:rPr lang="el" altLang="en-US" sz="2400" b="1" dirty="0">
                <a:solidFill>
                  <a:schemeClr val="accent2"/>
                </a:solidFill>
              </a:rPr>
              <a:t>, ..... |- ρόλος στόχου</a:t>
            </a:r>
            <a:endParaRPr lang="en-US" altLang="en-US" sz="2400" b="1" dirty="0"/>
          </a:p>
          <a:p>
            <a:pPr>
              <a:buFontTx/>
              <a:buNone/>
            </a:pPr>
            <a:r>
              <a:rPr lang="el" altLang="en-US" sz="2400" b="1" dirty="0"/>
              <a:t>Κανόνας ιδιότητας μέλους </a:t>
            </a:r>
            <a:r>
              <a:rPr lang="el" altLang="en-US" sz="2400" dirty="0"/>
              <a:t>ρόλου:</a:t>
            </a:r>
            <a:endParaRPr lang="en-US" altLang="en-US" sz="2400" dirty="0">
              <a:solidFill>
                <a:schemeClr val="accent2"/>
              </a:solidFill>
            </a:endParaRPr>
          </a:p>
          <a:p>
            <a:pPr>
              <a:buFontTx/>
              <a:buNone/>
            </a:pPr>
            <a:r>
              <a:rPr lang="el" altLang="en-US" sz="2400" dirty="0"/>
              <a:t> τις συνθήκες ενεργοποίησης του ρόλου που πρέπει να </a:t>
            </a:r>
            <a:r>
              <a:rPr lang="el" altLang="en-US" sz="2400" b="1" dirty="0">
                <a:solidFill>
                  <a:srgbClr val="CC0000"/>
                </a:solidFill>
              </a:rPr>
              <a:t>παραμείνουν αληθείς</a:t>
            </a:r>
            <a:r>
              <a:rPr lang="el" altLang="en-US" sz="2400" dirty="0">
                <a:solidFill>
                  <a:srgbClr val="CC0000"/>
                </a:solidFill>
              </a:rPr>
              <a:t>, π.χ.* </a:t>
            </a:r>
            <a:r>
              <a:rPr lang="el" altLang="en-US" sz="2400" dirty="0"/>
              <a:t>για να παραμείνει ενεργός ο εντολέας στο ρόλο</a:t>
            </a:r>
            <a:endParaRPr lang="en-US" altLang="en-US" sz="2400" dirty="0"/>
          </a:p>
          <a:p>
            <a:pPr>
              <a:buFontTx/>
              <a:buNone/>
            </a:pPr>
            <a:r>
              <a:rPr lang="el" altLang="en-US" sz="2400" dirty="0"/>
              <a:t>	</a:t>
            </a:r>
            <a:r>
              <a:rPr lang="el" altLang="en-US" sz="2400" b="1" dirty="0">
                <a:solidFill>
                  <a:srgbClr val="CC0000"/>
                </a:solidFill>
              </a:rPr>
              <a:t>Παρακολούθηση</a:t>
            </a:r>
            <a:r>
              <a:rPr lang="el" altLang="en-US" sz="2400" dirty="0"/>
              <a:t> με χρήση </a:t>
            </a:r>
            <a:r>
              <a:rPr lang="el" altLang="en-US" sz="2400" b="1" dirty="0">
                <a:solidFill>
                  <a:schemeClr val="accent2"/>
                </a:solidFill>
              </a:rPr>
              <a:t>ενδιάμεσου λογισμικού βάσει συμβάντων</a:t>
            </a:r>
          </a:p>
          <a:p>
            <a:pPr>
              <a:buFontTx/>
              <a:buNone/>
            </a:pPr>
            <a:r>
              <a:rPr lang="el" altLang="en-US" sz="2400" dirty="0"/>
              <a:t> Ένας άλλος παράγοντας που συμβάλλει σε ένα </a:t>
            </a:r>
            <a:r>
              <a:rPr lang="el" altLang="en-US" sz="2400" b="1" dirty="0">
                <a:solidFill>
                  <a:srgbClr val="CC0000"/>
                </a:solidFill>
              </a:rPr>
              <a:t>ενεργό περιβάλλον ασφαλείας</a:t>
            </a:r>
            <a:r>
              <a:rPr lang="el" altLang="en-US" sz="2400" b="1" dirty="0"/>
              <a:t>	</a:t>
            </a:r>
          </a:p>
          <a:p>
            <a:pPr>
              <a:buFontTx/>
              <a:buNone/>
            </a:pPr>
            <a:endParaRPr lang="en-GB" altLang="en-US" sz="2400" b="1" dirty="0"/>
          </a:p>
        </p:txBody>
      </p:sp>
      <p:pic>
        <p:nvPicPr>
          <p:cNvPr id="47109" name="Picture 1">
            <a:extLst>
              <a:ext uri="{FF2B5EF4-FFF2-40B4-BE49-F238E27FC236}">
                <a16:creationId xmlns:a16="http://schemas.microsoft.com/office/drawing/2014/main" id="{6B500976-9A7F-6442-A565-F22D2D51E9D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Number Placeholder 5">
            <a:extLst>
              <a:ext uri="{FF2B5EF4-FFF2-40B4-BE49-F238E27FC236}">
                <a16:creationId xmlns:a16="http://schemas.microsoft.com/office/drawing/2014/main" id="{9EFE5F54-E292-DCB7-EBD3-E5AD80AD5A63}"/>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6D0A1D2-1FE0-4677-908D-6EFB4FC977B1}" type="slidenum">
              <a:rPr lang="en-GB" altLang="en-US" sz="1400" smtClean="0"/>
              <a:pPr>
                <a:spcBef>
                  <a:spcPct val="0"/>
                </a:spcBef>
                <a:buFontTx/>
                <a:buNone/>
              </a:pPr>
              <a:t>24</a:t>
            </a:fld>
            <a:endParaRPr lang="en-GB" altLang="en-US" sz="1400"/>
          </a:p>
        </p:txBody>
      </p:sp>
      <p:sp>
        <p:nvSpPr>
          <p:cNvPr id="48131" name="Rectangle 2">
            <a:extLst>
              <a:ext uri="{FF2B5EF4-FFF2-40B4-BE49-F238E27FC236}">
                <a16:creationId xmlns:a16="http://schemas.microsoft.com/office/drawing/2014/main" id="{4FE5B65A-35F6-DC20-88A9-53A03230684F}"/>
              </a:ext>
            </a:extLst>
          </p:cNvPr>
          <p:cNvSpPr>
            <a:spLocks noGrp="1" noChangeArrowheads="1"/>
          </p:cNvSpPr>
          <p:nvPr>
            <p:ph type="title"/>
          </p:nvPr>
        </p:nvSpPr>
        <p:spPr>
          <a:xfrm>
            <a:off x="685800" y="609600"/>
            <a:ext cx="7772400" cy="685800"/>
          </a:xfrm>
        </p:spPr>
        <p:txBody>
          <a:bodyPr/>
          <a:lstStyle/>
          <a:p>
            <a:pPr algn="l"/>
            <a:r>
              <a:rPr lang="el" altLang="en-US" sz="3200">
                <a:solidFill>
                  <a:schemeClr val="tx1"/>
                </a:solidFill>
              </a:rPr>
              <a:t>Υπόδειγμα άδειας OASIS </a:t>
            </a:r>
          </a:p>
        </p:txBody>
      </p:sp>
      <p:sp>
        <p:nvSpPr>
          <p:cNvPr id="48132" name="Rectangle 3">
            <a:extLst>
              <a:ext uri="{FF2B5EF4-FFF2-40B4-BE49-F238E27FC236}">
                <a16:creationId xmlns:a16="http://schemas.microsoft.com/office/drawing/2014/main" id="{5CF54A12-92AD-A112-D474-A7D8322CFDD4}"/>
              </a:ext>
            </a:extLst>
          </p:cNvPr>
          <p:cNvSpPr>
            <a:spLocks noGrp="1" noChangeArrowheads="1"/>
          </p:cNvSpPr>
          <p:nvPr>
            <p:ph type="body" idx="1"/>
          </p:nvPr>
        </p:nvSpPr>
        <p:spPr>
          <a:xfrm>
            <a:off x="685800" y="1524000"/>
            <a:ext cx="7772400" cy="4572000"/>
          </a:xfrm>
        </p:spPr>
        <p:txBody>
          <a:bodyPr/>
          <a:lstStyle/>
          <a:p>
            <a:pPr>
              <a:buFontTx/>
              <a:buNone/>
            </a:pPr>
            <a:r>
              <a:rPr lang="el" altLang="en-US" sz="2400" dirty="0"/>
              <a:t>Ο κανόνας αδειοδότησης έχει τη μορφή:</a:t>
            </a:r>
          </a:p>
          <a:p>
            <a:pPr>
              <a:buFontTx/>
              <a:buNone/>
            </a:pPr>
            <a:r>
              <a:rPr lang="el" altLang="en-US" sz="2400" dirty="0"/>
              <a:t>       </a:t>
            </a:r>
            <a:r>
              <a:rPr lang="el" altLang="en-US" sz="2400" b="1" dirty="0">
                <a:solidFill>
                  <a:srgbClr val="CC0000"/>
                </a:solidFill>
              </a:rPr>
              <a:t>Συνθήκη1, Συνθήκη2, ..... |- πρόσβαση</a:t>
            </a:r>
          </a:p>
          <a:p>
            <a:pPr>
              <a:buFontTx/>
              <a:buNone/>
            </a:pPr>
            <a:endParaRPr lang="en-US" altLang="en-US" sz="2400" b="1" dirty="0"/>
          </a:p>
          <a:p>
            <a:pPr>
              <a:buFontTx/>
              <a:buNone/>
            </a:pPr>
            <a:r>
              <a:rPr lang="el" altLang="en-US" sz="2400" dirty="0"/>
              <a:t>όπου οι συνθήκες μπορεί να είναι</a:t>
            </a:r>
          </a:p>
          <a:p>
            <a:pPr>
              <a:buFontTx/>
              <a:buNone/>
            </a:pPr>
            <a:r>
              <a:rPr lang="el" altLang="en-US" sz="2400" dirty="0">
                <a:solidFill>
                  <a:srgbClr val="CC0000"/>
                </a:solidFill>
              </a:rPr>
              <a:t>- ενεργός ρόλο</a:t>
            </a:r>
          </a:p>
          <a:p>
            <a:pPr>
              <a:buFontTx/>
              <a:buNone/>
            </a:pPr>
            <a:r>
              <a:rPr lang="el" altLang="en-US" sz="2400" dirty="0">
                <a:solidFill>
                  <a:srgbClr val="CC0000"/>
                </a:solidFill>
              </a:rPr>
              <a:t>- περιβαλλοντικός περιορισμός,</a:t>
            </a:r>
          </a:p>
          <a:p>
            <a:pPr>
              <a:buFontTx/>
              <a:buNone/>
            </a:pPr>
            <a:r>
              <a:rPr lang="el" altLang="en-US" sz="2400" dirty="0"/>
              <a:t> Όλα είναι </a:t>
            </a:r>
            <a:r>
              <a:rPr lang="el" altLang="en-US" sz="2400" dirty="0">
                <a:solidFill>
                  <a:srgbClr val="CC0000"/>
                </a:solidFill>
              </a:rPr>
              <a:t>παραμετροποιημένα</a:t>
            </a:r>
            <a:endParaRPr lang="en-US" altLang="en-US" sz="2400" dirty="0"/>
          </a:p>
        </p:txBody>
      </p:sp>
      <p:pic>
        <p:nvPicPr>
          <p:cNvPr id="48133" name="Picture 1">
            <a:extLst>
              <a:ext uri="{FF2B5EF4-FFF2-40B4-BE49-F238E27FC236}">
                <a16:creationId xmlns:a16="http://schemas.microsoft.com/office/drawing/2014/main" id="{14A4258C-E052-8BD8-5E93-B3EEC2D07E7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Number Placeholder 4">
            <a:extLst>
              <a:ext uri="{FF2B5EF4-FFF2-40B4-BE49-F238E27FC236}">
                <a16:creationId xmlns:a16="http://schemas.microsoft.com/office/drawing/2014/main" id="{2C17CA9E-4617-D3C0-0B4E-FEC6B3F8A64B}"/>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AAE987D-5608-4C3A-AEBB-3D2CF786EA83}" type="slidenum">
              <a:rPr lang="en-GB" altLang="en-US" sz="1400" smtClean="0"/>
              <a:pPr>
                <a:spcBef>
                  <a:spcPct val="0"/>
                </a:spcBef>
                <a:buFontTx/>
                <a:buNone/>
              </a:pPr>
              <a:t>25</a:t>
            </a:fld>
            <a:endParaRPr lang="en-GB" altLang="en-US" sz="1400"/>
          </a:p>
        </p:txBody>
      </p:sp>
      <p:sp>
        <p:nvSpPr>
          <p:cNvPr id="49155" name="Oval 21">
            <a:extLst>
              <a:ext uri="{FF2B5EF4-FFF2-40B4-BE49-F238E27FC236}">
                <a16:creationId xmlns:a16="http://schemas.microsoft.com/office/drawing/2014/main" id="{F63B5B5C-0ADA-7D8D-9645-305012C46D77}"/>
              </a:ext>
            </a:extLst>
          </p:cNvPr>
          <p:cNvSpPr>
            <a:spLocks noChangeArrowheads="1"/>
          </p:cNvSpPr>
          <p:nvPr/>
        </p:nvSpPr>
        <p:spPr bwMode="auto">
          <a:xfrm>
            <a:off x="5347335" y="1996440"/>
            <a:ext cx="838200" cy="457200"/>
          </a:xfrm>
          <a:prstGeom prst="ellipse">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49156" name="Rectangle 23">
            <a:extLst>
              <a:ext uri="{FF2B5EF4-FFF2-40B4-BE49-F238E27FC236}">
                <a16:creationId xmlns:a16="http://schemas.microsoft.com/office/drawing/2014/main" id="{34E5399D-0C4E-FAAC-2A6F-7AAB697EF388}"/>
              </a:ext>
            </a:extLst>
          </p:cNvPr>
          <p:cNvSpPr>
            <a:spLocks noChangeArrowheads="1"/>
          </p:cNvSpPr>
          <p:nvPr/>
        </p:nvSpPr>
        <p:spPr bwMode="auto">
          <a:xfrm>
            <a:off x="4495800" y="4038600"/>
            <a:ext cx="1524000" cy="381000"/>
          </a:xfrm>
          <a:prstGeom prst="rect">
            <a:avLst/>
          </a:prstGeom>
          <a:solidFill>
            <a:srgbClr val="FFFF99"/>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49157" name="Oval 27">
            <a:extLst>
              <a:ext uri="{FF2B5EF4-FFF2-40B4-BE49-F238E27FC236}">
                <a16:creationId xmlns:a16="http://schemas.microsoft.com/office/drawing/2014/main" id="{B71C4831-785B-E3AC-1CAB-3442BFAE42AE}"/>
              </a:ext>
            </a:extLst>
          </p:cNvPr>
          <p:cNvSpPr>
            <a:spLocks noChangeArrowheads="1"/>
          </p:cNvSpPr>
          <p:nvPr/>
        </p:nvSpPr>
        <p:spPr bwMode="auto">
          <a:xfrm>
            <a:off x="4876800" y="3581400"/>
            <a:ext cx="838200" cy="457200"/>
          </a:xfrm>
          <a:prstGeom prst="ellipse">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49158" name="Text Box 22">
            <a:extLst>
              <a:ext uri="{FF2B5EF4-FFF2-40B4-BE49-F238E27FC236}">
                <a16:creationId xmlns:a16="http://schemas.microsoft.com/office/drawing/2014/main" id="{AFA69AF0-0641-6B68-DBFF-710AABB4C0EF}"/>
              </a:ext>
            </a:extLst>
          </p:cNvPr>
          <p:cNvSpPr txBox="1">
            <a:spLocks noChangeArrowheads="1"/>
          </p:cNvSpPr>
          <p:nvPr/>
        </p:nvSpPr>
        <p:spPr bwMode="auto">
          <a:xfrm>
            <a:off x="4425697" y="4038600"/>
            <a:ext cx="1645835" cy="30777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400" dirty="0"/>
              <a:t>Έλεγχος πρόσβασης</a:t>
            </a:r>
            <a:endParaRPr lang="en-US" altLang="en-US" sz="1400" dirty="0"/>
          </a:p>
        </p:txBody>
      </p:sp>
      <p:sp>
        <p:nvSpPr>
          <p:cNvPr id="49159" name="Text Box 26">
            <a:extLst>
              <a:ext uri="{FF2B5EF4-FFF2-40B4-BE49-F238E27FC236}">
                <a16:creationId xmlns:a16="http://schemas.microsoft.com/office/drawing/2014/main" id="{620538D5-FFB9-E83D-6010-0FE4A66C7094}"/>
              </a:ext>
            </a:extLst>
          </p:cNvPr>
          <p:cNvSpPr txBox="1">
            <a:spLocks noChangeArrowheads="1"/>
          </p:cNvSpPr>
          <p:nvPr/>
        </p:nvSpPr>
        <p:spPr bwMode="auto">
          <a:xfrm>
            <a:off x="4890802" y="3657600"/>
            <a:ext cx="6937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dirty="0"/>
              <a:t>πολιτική</a:t>
            </a:r>
            <a:endParaRPr lang="en-US" altLang="en-US" sz="1600" dirty="0"/>
          </a:p>
        </p:txBody>
      </p:sp>
      <p:sp>
        <p:nvSpPr>
          <p:cNvPr id="49160" name="Rectangle 20">
            <a:extLst>
              <a:ext uri="{FF2B5EF4-FFF2-40B4-BE49-F238E27FC236}">
                <a16:creationId xmlns:a16="http://schemas.microsoft.com/office/drawing/2014/main" id="{9EF024B1-ED16-C1C9-99FF-E6EC56933A72}"/>
              </a:ext>
            </a:extLst>
          </p:cNvPr>
          <p:cNvSpPr>
            <a:spLocks noChangeArrowheads="1"/>
          </p:cNvSpPr>
          <p:nvPr/>
        </p:nvSpPr>
        <p:spPr bwMode="auto">
          <a:xfrm>
            <a:off x="6416675" y="3595688"/>
            <a:ext cx="914400" cy="838200"/>
          </a:xfrm>
          <a:prstGeom prst="rect">
            <a:avLst/>
          </a:prstGeom>
          <a:solidFill>
            <a:srgbClr val="CCECFF"/>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49161" name="Rectangle 4">
            <a:extLst>
              <a:ext uri="{FF2B5EF4-FFF2-40B4-BE49-F238E27FC236}">
                <a16:creationId xmlns:a16="http://schemas.microsoft.com/office/drawing/2014/main" id="{1ED5F243-8DE3-1DCE-7728-A136C2640EC9}"/>
              </a:ext>
            </a:extLst>
          </p:cNvPr>
          <p:cNvSpPr>
            <a:spLocks noGrp="1" noChangeArrowheads="1"/>
          </p:cNvSpPr>
          <p:nvPr>
            <p:ph type="title"/>
          </p:nvPr>
        </p:nvSpPr>
        <p:spPr>
          <a:xfrm>
            <a:off x="685800" y="393700"/>
            <a:ext cx="7772400" cy="685800"/>
          </a:xfrm>
        </p:spPr>
        <p:txBody>
          <a:bodyPr/>
          <a:lstStyle/>
          <a:p>
            <a:pPr algn="l"/>
            <a:r>
              <a:rPr lang="el" altLang="en-US" sz="2800">
                <a:solidFill>
                  <a:schemeClr val="tx1"/>
                </a:solidFill>
              </a:rPr>
              <a:t>Μια υπηρεσία που εξασφαλίζεται από τον έλεγχο πρόσβασης OASIS</a:t>
            </a:r>
            <a:endParaRPr lang="en-US" altLang="en-US" sz="2800">
              <a:solidFill>
                <a:schemeClr val="tx1"/>
              </a:solidFill>
            </a:endParaRPr>
          </a:p>
        </p:txBody>
      </p:sp>
      <p:sp>
        <p:nvSpPr>
          <p:cNvPr id="49162" name="Text Box 5">
            <a:extLst>
              <a:ext uri="{FF2B5EF4-FFF2-40B4-BE49-F238E27FC236}">
                <a16:creationId xmlns:a16="http://schemas.microsoft.com/office/drawing/2014/main" id="{A42AB232-F8F5-155A-8B8D-4FFDF7EEF2D6}"/>
              </a:ext>
            </a:extLst>
          </p:cNvPr>
          <p:cNvSpPr txBox="1">
            <a:spLocks noChangeArrowheads="1"/>
          </p:cNvSpPr>
          <p:nvPr/>
        </p:nvSpPr>
        <p:spPr bwMode="auto">
          <a:xfrm>
            <a:off x="990600" y="1981200"/>
            <a:ext cx="593432"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dirty="0"/>
              <a:t>αρχή</a:t>
            </a:r>
            <a:endParaRPr lang="en-US" altLang="en-US" sz="1600" dirty="0"/>
          </a:p>
        </p:txBody>
      </p:sp>
      <p:sp>
        <p:nvSpPr>
          <p:cNvPr id="49163" name="Text Box 8">
            <a:extLst>
              <a:ext uri="{FF2B5EF4-FFF2-40B4-BE49-F238E27FC236}">
                <a16:creationId xmlns:a16="http://schemas.microsoft.com/office/drawing/2014/main" id="{7EC0033D-DDEA-4C81-6D8A-E476E07018B5}"/>
              </a:ext>
            </a:extLst>
          </p:cNvPr>
          <p:cNvSpPr txBox="1">
            <a:spLocks noChangeArrowheads="1"/>
          </p:cNvSpPr>
          <p:nvPr/>
        </p:nvSpPr>
        <p:spPr bwMode="auto">
          <a:xfrm>
            <a:off x="4495800" y="1905001"/>
            <a:ext cx="838200" cy="584775"/>
          </a:xfrm>
          <a:prstGeom prst="rect">
            <a:avLst/>
          </a:prstGeom>
          <a:solidFill>
            <a:srgbClr val="FFFF99"/>
          </a:solidFill>
          <a:ln w="9525">
            <a:solidFill>
              <a:schemeClr val="tx1"/>
            </a:solidFill>
            <a:miter lim="800000"/>
            <a:headEnd/>
            <a:tailEnd/>
          </a:ln>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dirty="0"/>
              <a:t>ρόλος</a:t>
            </a:r>
          </a:p>
          <a:p>
            <a:pPr algn="ctr" eaLnBrk="1" hangingPunct="1">
              <a:spcBef>
                <a:spcPct val="0"/>
              </a:spcBef>
              <a:buFontTx/>
              <a:buNone/>
            </a:pPr>
            <a:r>
              <a:rPr lang="el" altLang="en-US" sz="1600" dirty="0"/>
              <a:t>είσοδου</a:t>
            </a:r>
            <a:endParaRPr lang="en-US" altLang="en-US" sz="1600" dirty="0"/>
          </a:p>
        </p:txBody>
      </p:sp>
      <p:sp>
        <p:nvSpPr>
          <p:cNvPr id="49164" name="Text Box 9">
            <a:extLst>
              <a:ext uri="{FF2B5EF4-FFF2-40B4-BE49-F238E27FC236}">
                <a16:creationId xmlns:a16="http://schemas.microsoft.com/office/drawing/2014/main" id="{C0DC0EB0-8976-64FD-02ED-107705DFD6FE}"/>
              </a:ext>
            </a:extLst>
          </p:cNvPr>
          <p:cNvSpPr txBox="1">
            <a:spLocks noChangeArrowheads="1"/>
          </p:cNvSpPr>
          <p:nvPr/>
        </p:nvSpPr>
        <p:spPr bwMode="auto">
          <a:xfrm>
            <a:off x="5334000" y="2057400"/>
            <a:ext cx="693738"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πολιτική</a:t>
            </a:r>
            <a:endParaRPr lang="en-US" altLang="en-US" sz="1600"/>
          </a:p>
        </p:txBody>
      </p:sp>
      <p:sp>
        <p:nvSpPr>
          <p:cNvPr id="49165" name="Text Box 10">
            <a:extLst>
              <a:ext uri="{FF2B5EF4-FFF2-40B4-BE49-F238E27FC236}">
                <a16:creationId xmlns:a16="http://schemas.microsoft.com/office/drawing/2014/main" id="{DE6CF4FF-578A-D1FA-3677-6888DAC1024F}"/>
              </a:ext>
            </a:extLst>
          </p:cNvPr>
          <p:cNvSpPr txBox="1">
            <a:spLocks noChangeArrowheads="1"/>
          </p:cNvSpPr>
          <p:nvPr/>
        </p:nvSpPr>
        <p:spPr bwMode="auto">
          <a:xfrm>
            <a:off x="6477000" y="3581400"/>
            <a:ext cx="87471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a:t>ΌΑΣΗ</a:t>
            </a:r>
          </a:p>
          <a:p>
            <a:pPr algn="ctr" eaLnBrk="1" hangingPunct="1">
              <a:spcBef>
                <a:spcPct val="0"/>
              </a:spcBef>
              <a:buFontTx/>
              <a:buNone/>
            </a:pPr>
            <a:r>
              <a:rPr lang="el" altLang="en-US" sz="1600"/>
              <a:t>-Εξασφάλισε</a:t>
            </a:r>
          </a:p>
          <a:p>
            <a:pPr algn="ctr" eaLnBrk="1" hangingPunct="1">
              <a:spcBef>
                <a:spcPct val="0"/>
              </a:spcBef>
              <a:buFontTx/>
              <a:buNone/>
            </a:pPr>
            <a:r>
              <a:rPr lang="el" altLang="en-US" sz="1600"/>
              <a:t>υπηρεσία</a:t>
            </a:r>
            <a:endParaRPr lang="en-US" altLang="en-US" sz="1600"/>
          </a:p>
        </p:txBody>
      </p:sp>
      <p:sp>
        <p:nvSpPr>
          <p:cNvPr id="49166" name="Text Box 11">
            <a:extLst>
              <a:ext uri="{FF2B5EF4-FFF2-40B4-BE49-F238E27FC236}">
                <a16:creationId xmlns:a16="http://schemas.microsoft.com/office/drawing/2014/main" id="{DB5D0CC2-4936-37E1-868E-31CBA4BD39C1}"/>
              </a:ext>
            </a:extLst>
          </p:cNvPr>
          <p:cNvSpPr txBox="1">
            <a:spLocks noChangeArrowheads="1"/>
          </p:cNvSpPr>
          <p:nvPr/>
        </p:nvSpPr>
        <p:spPr bwMode="auto">
          <a:xfrm>
            <a:off x="3839369" y="2885627"/>
            <a:ext cx="1839913"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dirty="0"/>
              <a:t>Εγγραφές διαπιστευτηρίων</a:t>
            </a:r>
          </a:p>
          <a:p>
            <a:pPr eaLnBrk="1" hangingPunct="1">
              <a:spcBef>
                <a:spcPct val="0"/>
              </a:spcBef>
              <a:buFontTx/>
              <a:buNone/>
            </a:pPr>
            <a:r>
              <a:rPr lang="el" altLang="en-US" sz="1600" dirty="0"/>
              <a:t>(κατάσταση ενεργών ρόλων)</a:t>
            </a:r>
            <a:endParaRPr lang="en-US" altLang="en-US" sz="1600" dirty="0"/>
          </a:p>
        </p:txBody>
      </p:sp>
      <p:sp>
        <p:nvSpPr>
          <p:cNvPr id="49167" name="Text Box 13">
            <a:extLst>
              <a:ext uri="{FF2B5EF4-FFF2-40B4-BE49-F238E27FC236}">
                <a16:creationId xmlns:a16="http://schemas.microsoft.com/office/drawing/2014/main" id="{0230632C-8436-5EC9-1A4B-67F7F6D91990}"/>
              </a:ext>
            </a:extLst>
          </p:cNvPr>
          <p:cNvSpPr txBox="1">
            <a:spLocks noChangeArrowheads="1"/>
          </p:cNvSpPr>
          <p:nvPr/>
        </p:nvSpPr>
        <p:spPr bwMode="auto">
          <a:xfrm>
            <a:off x="762000" y="4953000"/>
            <a:ext cx="309562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RMC = πιστοποιητικό μέλους ρόλου</a:t>
            </a:r>
          </a:p>
          <a:p>
            <a:pPr eaLnBrk="1" hangingPunct="1">
              <a:spcBef>
                <a:spcPct val="0"/>
              </a:spcBef>
              <a:buFontTx/>
              <a:buNone/>
            </a:pPr>
            <a:r>
              <a:rPr lang="el" altLang="en-US" sz="1600"/>
              <a:t>          = καταχώρηση ρόλου</a:t>
            </a:r>
          </a:p>
          <a:p>
            <a:pPr eaLnBrk="1" hangingPunct="1">
              <a:spcBef>
                <a:spcPct val="0"/>
              </a:spcBef>
              <a:buFontTx/>
              <a:buNone/>
            </a:pPr>
            <a:r>
              <a:rPr lang="el" altLang="en-US" sz="1600"/>
              <a:t>          = χρήση της υπηρεσίας</a:t>
            </a:r>
            <a:endParaRPr lang="en-US" altLang="en-US" sz="1600"/>
          </a:p>
        </p:txBody>
      </p:sp>
      <p:sp>
        <p:nvSpPr>
          <p:cNvPr id="49168" name="Rectangle 14">
            <a:extLst>
              <a:ext uri="{FF2B5EF4-FFF2-40B4-BE49-F238E27FC236}">
                <a16:creationId xmlns:a16="http://schemas.microsoft.com/office/drawing/2014/main" id="{1FE7FE16-5E38-5F70-7E22-EE24CB91C17C}"/>
              </a:ext>
            </a:extLst>
          </p:cNvPr>
          <p:cNvSpPr>
            <a:spLocks noChangeArrowheads="1"/>
          </p:cNvSpPr>
          <p:nvPr/>
        </p:nvSpPr>
        <p:spPr bwMode="auto">
          <a:xfrm>
            <a:off x="914400" y="2057400"/>
            <a:ext cx="9906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grpSp>
        <p:nvGrpSpPr>
          <p:cNvPr id="2" name="Group 49">
            <a:extLst>
              <a:ext uri="{FF2B5EF4-FFF2-40B4-BE49-F238E27FC236}">
                <a16:creationId xmlns:a16="http://schemas.microsoft.com/office/drawing/2014/main" id="{EE0BB5F2-026F-76AF-2665-D848D86A52A1}"/>
              </a:ext>
            </a:extLst>
          </p:cNvPr>
          <p:cNvGrpSpPr>
            <a:grpSpLocks/>
          </p:cNvGrpSpPr>
          <p:nvPr/>
        </p:nvGrpSpPr>
        <p:grpSpPr bwMode="auto">
          <a:xfrm>
            <a:off x="2352675" y="1750219"/>
            <a:ext cx="1082675" cy="336550"/>
            <a:chOff x="1574" y="1095"/>
            <a:chExt cx="682" cy="212"/>
          </a:xfrm>
        </p:grpSpPr>
        <p:sp>
          <p:nvSpPr>
            <p:cNvPr id="49195" name="Text Box 6">
              <a:extLst>
                <a:ext uri="{FF2B5EF4-FFF2-40B4-BE49-F238E27FC236}">
                  <a16:creationId xmlns:a16="http://schemas.microsoft.com/office/drawing/2014/main" id="{D3F6112A-514B-FBD7-ED48-6E2AE2AF709E}"/>
                </a:ext>
              </a:extLst>
            </p:cNvPr>
            <p:cNvSpPr txBox="1">
              <a:spLocks noChangeArrowheads="1"/>
            </p:cNvSpPr>
            <p:nvPr/>
          </p:nvSpPr>
          <p:spPr bwMode="auto">
            <a:xfrm>
              <a:off x="1574" y="1095"/>
              <a:ext cx="673"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dirty="0"/>
                <a:t>διαπιστευτήρια</a:t>
              </a:r>
              <a:endParaRPr lang="en-US" altLang="en-US" sz="1600" dirty="0"/>
            </a:p>
          </p:txBody>
        </p:sp>
        <p:sp>
          <p:nvSpPr>
            <p:cNvPr id="49196" name="Rectangle 15">
              <a:extLst>
                <a:ext uri="{FF2B5EF4-FFF2-40B4-BE49-F238E27FC236}">
                  <a16:creationId xmlns:a16="http://schemas.microsoft.com/office/drawing/2014/main" id="{D44273A1-282C-5084-AD0A-3F458AAB2497}"/>
                </a:ext>
              </a:extLst>
            </p:cNvPr>
            <p:cNvSpPr>
              <a:spLocks noChangeArrowheads="1"/>
            </p:cNvSpPr>
            <p:nvPr/>
          </p:nvSpPr>
          <p:spPr bwMode="auto">
            <a:xfrm>
              <a:off x="1584" y="1104"/>
              <a:ext cx="672" cy="19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grpSp>
      <p:grpSp>
        <p:nvGrpSpPr>
          <p:cNvPr id="3" name="Group 50">
            <a:extLst>
              <a:ext uri="{FF2B5EF4-FFF2-40B4-BE49-F238E27FC236}">
                <a16:creationId xmlns:a16="http://schemas.microsoft.com/office/drawing/2014/main" id="{E790FD56-092D-0264-A548-0CE4324AE5AB}"/>
              </a:ext>
            </a:extLst>
          </p:cNvPr>
          <p:cNvGrpSpPr>
            <a:grpSpLocks/>
          </p:cNvGrpSpPr>
          <p:nvPr/>
        </p:nvGrpSpPr>
        <p:grpSpPr bwMode="auto">
          <a:xfrm>
            <a:off x="2667000" y="2362200"/>
            <a:ext cx="635000" cy="336550"/>
            <a:chOff x="1680" y="1680"/>
            <a:chExt cx="400" cy="212"/>
          </a:xfrm>
        </p:grpSpPr>
        <p:sp>
          <p:nvSpPr>
            <p:cNvPr id="49193" name="Text Box 7">
              <a:extLst>
                <a:ext uri="{FF2B5EF4-FFF2-40B4-BE49-F238E27FC236}">
                  <a16:creationId xmlns:a16="http://schemas.microsoft.com/office/drawing/2014/main" id="{EAC60FD2-9EFF-261A-42EB-CD38B0E51E4F}"/>
                </a:ext>
              </a:extLst>
            </p:cNvPr>
            <p:cNvSpPr txBox="1">
              <a:spLocks noChangeArrowheads="1"/>
            </p:cNvSpPr>
            <p:nvPr/>
          </p:nvSpPr>
          <p:spPr bwMode="auto">
            <a:xfrm>
              <a:off x="1680" y="1680"/>
              <a:ext cx="4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RMC</a:t>
              </a:r>
              <a:endParaRPr lang="en-US" altLang="en-US" sz="1600"/>
            </a:p>
          </p:txBody>
        </p:sp>
        <p:sp>
          <p:nvSpPr>
            <p:cNvPr id="49194" name="Rectangle 16">
              <a:extLst>
                <a:ext uri="{FF2B5EF4-FFF2-40B4-BE49-F238E27FC236}">
                  <a16:creationId xmlns:a16="http://schemas.microsoft.com/office/drawing/2014/main" id="{E4FAC430-D05C-ED46-B4FC-567C49C98BE4}"/>
                </a:ext>
              </a:extLst>
            </p:cNvPr>
            <p:cNvSpPr>
              <a:spLocks noChangeArrowheads="1"/>
            </p:cNvSpPr>
            <p:nvPr/>
          </p:nvSpPr>
          <p:spPr bwMode="auto">
            <a:xfrm>
              <a:off x="1728" y="1680"/>
              <a:ext cx="336" cy="19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grpSp>
      <p:grpSp>
        <p:nvGrpSpPr>
          <p:cNvPr id="4" name="Group 51">
            <a:extLst>
              <a:ext uri="{FF2B5EF4-FFF2-40B4-BE49-F238E27FC236}">
                <a16:creationId xmlns:a16="http://schemas.microsoft.com/office/drawing/2014/main" id="{201CF972-65E9-4E54-CFF1-B073A39392D7}"/>
              </a:ext>
            </a:extLst>
          </p:cNvPr>
          <p:cNvGrpSpPr>
            <a:grpSpLocks/>
          </p:cNvGrpSpPr>
          <p:nvPr/>
        </p:nvGrpSpPr>
        <p:grpSpPr bwMode="auto">
          <a:xfrm>
            <a:off x="2574925" y="4252913"/>
            <a:ext cx="635000" cy="336550"/>
            <a:chOff x="1622" y="2679"/>
            <a:chExt cx="400" cy="212"/>
          </a:xfrm>
        </p:grpSpPr>
        <p:sp>
          <p:nvSpPr>
            <p:cNvPr id="49191" name="Text Box 12">
              <a:extLst>
                <a:ext uri="{FF2B5EF4-FFF2-40B4-BE49-F238E27FC236}">
                  <a16:creationId xmlns:a16="http://schemas.microsoft.com/office/drawing/2014/main" id="{51050A3F-BC89-5090-84EB-13FD7E7B48A9}"/>
                </a:ext>
              </a:extLst>
            </p:cNvPr>
            <p:cNvSpPr txBox="1">
              <a:spLocks noChangeArrowheads="1"/>
            </p:cNvSpPr>
            <p:nvPr/>
          </p:nvSpPr>
          <p:spPr bwMode="auto">
            <a:xfrm>
              <a:off x="1622" y="2679"/>
              <a:ext cx="400" cy="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RMC</a:t>
              </a:r>
              <a:endParaRPr lang="en-US" altLang="en-US" sz="1600"/>
            </a:p>
          </p:txBody>
        </p:sp>
        <p:sp>
          <p:nvSpPr>
            <p:cNvPr id="49192" name="Rectangle 17">
              <a:extLst>
                <a:ext uri="{FF2B5EF4-FFF2-40B4-BE49-F238E27FC236}">
                  <a16:creationId xmlns:a16="http://schemas.microsoft.com/office/drawing/2014/main" id="{DE9658B5-F712-959A-23C8-17EEF8A1FE5B}"/>
                </a:ext>
              </a:extLst>
            </p:cNvPr>
            <p:cNvSpPr>
              <a:spLocks noChangeArrowheads="1"/>
            </p:cNvSpPr>
            <p:nvPr/>
          </p:nvSpPr>
          <p:spPr bwMode="auto">
            <a:xfrm>
              <a:off x="1632" y="2688"/>
              <a:ext cx="336" cy="192"/>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grpSp>
      <p:sp>
        <p:nvSpPr>
          <p:cNvPr id="49172" name="Rectangle 19">
            <a:extLst>
              <a:ext uri="{FF2B5EF4-FFF2-40B4-BE49-F238E27FC236}">
                <a16:creationId xmlns:a16="http://schemas.microsoft.com/office/drawing/2014/main" id="{4F27E186-AA1D-8B3A-745B-0F7EC5389EC2}"/>
              </a:ext>
            </a:extLst>
          </p:cNvPr>
          <p:cNvSpPr>
            <a:spLocks noChangeArrowheads="1"/>
          </p:cNvSpPr>
          <p:nvPr/>
        </p:nvSpPr>
        <p:spPr bwMode="auto">
          <a:xfrm>
            <a:off x="3857625" y="2895600"/>
            <a:ext cx="2466975" cy="6096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185368" name="Line 24">
            <a:extLst>
              <a:ext uri="{FF2B5EF4-FFF2-40B4-BE49-F238E27FC236}">
                <a16:creationId xmlns:a16="http://schemas.microsoft.com/office/drawing/2014/main" id="{C985301F-0889-F9A4-A714-0CBACD357239}"/>
              </a:ext>
            </a:extLst>
          </p:cNvPr>
          <p:cNvSpPr>
            <a:spLocks noChangeShapeType="1"/>
          </p:cNvSpPr>
          <p:nvPr/>
        </p:nvSpPr>
        <p:spPr bwMode="auto">
          <a:xfrm>
            <a:off x="1905000" y="2133600"/>
            <a:ext cx="2667000" cy="0"/>
          </a:xfrm>
          <a:prstGeom prst="line">
            <a:avLst/>
          </a:prstGeom>
          <a:noFill/>
          <a:ln w="28575">
            <a:solidFill>
              <a:srgbClr val="0099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69" name="Line 25">
            <a:extLst>
              <a:ext uri="{FF2B5EF4-FFF2-40B4-BE49-F238E27FC236}">
                <a16:creationId xmlns:a16="http://schemas.microsoft.com/office/drawing/2014/main" id="{AE96290B-6DBD-C251-BAEF-4DDA97D7F30B}"/>
              </a:ext>
            </a:extLst>
          </p:cNvPr>
          <p:cNvSpPr>
            <a:spLocks noChangeShapeType="1"/>
          </p:cNvSpPr>
          <p:nvPr/>
        </p:nvSpPr>
        <p:spPr bwMode="auto">
          <a:xfrm>
            <a:off x="1905000" y="2286000"/>
            <a:ext cx="2667000" cy="0"/>
          </a:xfrm>
          <a:prstGeom prst="line">
            <a:avLst/>
          </a:prstGeom>
          <a:noFill/>
          <a:ln w="28575">
            <a:solidFill>
              <a:srgbClr val="009999"/>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49175" name="Rectangle 28">
            <a:extLst>
              <a:ext uri="{FF2B5EF4-FFF2-40B4-BE49-F238E27FC236}">
                <a16:creationId xmlns:a16="http://schemas.microsoft.com/office/drawing/2014/main" id="{13FBDADC-0240-20CE-3F1F-D45C4D87FAE9}"/>
              </a:ext>
            </a:extLst>
          </p:cNvPr>
          <p:cNvSpPr>
            <a:spLocks noChangeArrowheads="1"/>
          </p:cNvSpPr>
          <p:nvPr/>
        </p:nvSpPr>
        <p:spPr bwMode="auto">
          <a:xfrm>
            <a:off x="3657600" y="1752600"/>
            <a:ext cx="3733800" cy="2895600"/>
          </a:xfrm>
          <a:prstGeom prst="rect">
            <a:avLst/>
          </a:prstGeom>
          <a:noFill/>
          <a:ln w="28575">
            <a:solidFill>
              <a:schemeClr val="tx1"/>
            </a:solidFill>
            <a:prstDash val="sysDot"/>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185380" name="Line 36">
            <a:extLst>
              <a:ext uri="{FF2B5EF4-FFF2-40B4-BE49-F238E27FC236}">
                <a16:creationId xmlns:a16="http://schemas.microsoft.com/office/drawing/2014/main" id="{802AD6BF-0FDF-B509-0C9D-C6A4A8F4E358}"/>
              </a:ext>
            </a:extLst>
          </p:cNvPr>
          <p:cNvSpPr>
            <a:spLocks noChangeShapeType="1"/>
          </p:cNvSpPr>
          <p:nvPr/>
        </p:nvSpPr>
        <p:spPr bwMode="auto">
          <a:xfrm>
            <a:off x="1524000" y="2362200"/>
            <a:ext cx="0" cy="182880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381" name="Line 37">
            <a:extLst>
              <a:ext uri="{FF2B5EF4-FFF2-40B4-BE49-F238E27FC236}">
                <a16:creationId xmlns:a16="http://schemas.microsoft.com/office/drawing/2014/main" id="{99329975-5208-D03D-2484-3B5554DABC53}"/>
              </a:ext>
            </a:extLst>
          </p:cNvPr>
          <p:cNvSpPr>
            <a:spLocks noChangeShapeType="1"/>
          </p:cNvSpPr>
          <p:nvPr/>
        </p:nvSpPr>
        <p:spPr bwMode="auto">
          <a:xfrm>
            <a:off x="1524000" y="4191000"/>
            <a:ext cx="2971800"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78" name="Line 38">
            <a:extLst>
              <a:ext uri="{FF2B5EF4-FFF2-40B4-BE49-F238E27FC236}">
                <a16:creationId xmlns:a16="http://schemas.microsoft.com/office/drawing/2014/main" id="{9FC7D5AB-2ED1-3072-1CCF-B8C3F7750C24}"/>
              </a:ext>
            </a:extLst>
          </p:cNvPr>
          <p:cNvSpPr>
            <a:spLocks noChangeShapeType="1"/>
          </p:cNvSpPr>
          <p:nvPr/>
        </p:nvSpPr>
        <p:spPr bwMode="auto">
          <a:xfrm>
            <a:off x="4968875" y="2528888"/>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383" name="Line 39">
            <a:extLst>
              <a:ext uri="{FF2B5EF4-FFF2-40B4-BE49-F238E27FC236}">
                <a16:creationId xmlns:a16="http://schemas.microsoft.com/office/drawing/2014/main" id="{517DB9A3-47C5-6112-586A-0A98D8BF485F}"/>
              </a:ext>
            </a:extLst>
          </p:cNvPr>
          <p:cNvSpPr>
            <a:spLocks noChangeShapeType="1"/>
          </p:cNvSpPr>
          <p:nvPr/>
        </p:nvSpPr>
        <p:spPr bwMode="auto">
          <a:xfrm>
            <a:off x="4876800" y="2514600"/>
            <a:ext cx="0" cy="3810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84" name="Line 40">
            <a:extLst>
              <a:ext uri="{FF2B5EF4-FFF2-40B4-BE49-F238E27FC236}">
                <a16:creationId xmlns:a16="http://schemas.microsoft.com/office/drawing/2014/main" id="{6172A5C2-D741-B6A9-3306-872E10E18A18}"/>
              </a:ext>
            </a:extLst>
          </p:cNvPr>
          <p:cNvSpPr>
            <a:spLocks noChangeShapeType="1"/>
          </p:cNvSpPr>
          <p:nvPr/>
        </p:nvSpPr>
        <p:spPr bwMode="auto">
          <a:xfrm>
            <a:off x="6019800" y="4191000"/>
            <a:ext cx="381000"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85" name="Line 41">
            <a:extLst>
              <a:ext uri="{FF2B5EF4-FFF2-40B4-BE49-F238E27FC236}">
                <a16:creationId xmlns:a16="http://schemas.microsoft.com/office/drawing/2014/main" id="{31644D4D-627B-5EEC-F0B3-112BAB45A75E}"/>
              </a:ext>
            </a:extLst>
          </p:cNvPr>
          <p:cNvSpPr>
            <a:spLocks noChangeShapeType="1"/>
          </p:cNvSpPr>
          <p:nvPr/>
        </p:nvSpPr>
        <p:spPr bwMode="auto">
          <a:xfrm>
            <a:off x="4800600" y="3505200"/>
            <a:ext cx="0" cy="5334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82" name="Line 42">
            <a:extLst>
              <a:ext uri="{FF2B5EF4-FFF2-40B4-BE49-F238E27FC236}">
                <a16:creationId xmlns:a16="http://schemas.microsoft.com/office/drawing/2014/main" id="{5D837293-1073-92F4-FD03-5A8730213966}"/>
              </a:ext>
            </a:extLst>
          </p:cNvPr>
          <p:cNvSpPr>
            <a:spLocks noChangeShapeType="1"/>
          </p:cNvSpPr>
          <p:nvPr/>
        </p:nvSpPr>
        <p:spPr bwMode="auto">
          <a:xfrm>
            <a:off x="914400" y="5334000"/>
            <a:ext cx="381000" cy="0"/>
          </a:xfrm>
          <a:prstGeom prst="line">
            <a:avLst/>
          </a:prstGeom>
          <a:noFill/>
          <a:ln w="28575">
            <a:solidFill>
              <a:srgbClr val="0099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49183" name="Line 43">
            <a:extLst>
              <a:ext uri="{FF2B5EF4-FFF2-40B4-BE49-F238E27FC236}">
                <a16:creationId xmlns:a16="http://schemas.microsoft.com/office/drawing/2014/main" id="{81E0AD80-B9D7-7E01-BF5C-FD4F0F0E3691}"/>
              </a:ext>
            </a:extLst>
          </p:cNvPr>
          <p:cNvSpPr>
            <a:spLocks noChangeShapeType="1"/>
          </p:cNvSpPr>
          <p:nvPr/>
        </p:nvSpPr>
        <p:spPr bwMode="auto">
          <a:xfrm>
            <a:off x="914400" y="5562600"/>
            <a:ext cx="381000" cy="0"/>
          </a:xfrm>
          <a:prstGeom prst="line">
            <a:avLst/>
          </a:prstGeom>
          <a:noFill/>
          <a:ln w="28575">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88" name="Line 44">
            <a:extLst>
              <a:ext uri="{FF2B5EF4-FFF2-40B4-BE49-F238E27FC236}">
                <a16:creationId xmlns:a16="http://schemas.microsoft.com/office/drawing/2014/main" id="{93153F87-750D-F01F-A9A8-4AF6E35BD040}"/>
              </a:ext>
            </a:extLst>
          </p:cNvPr>
          <p:cNvSpPr>
            <a:spLocks noChangeShapeType="1"/>
          </p:cNvSpPr>
          <p:nvPr/>
        </p:nvSpPr>
        <p:spPr bwMode="auto">
          <a:xfrm>
            <a:off x="4800600" y="1295400"/>
            <a:ext cx="0" cy="6096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89" name="Line 45">
            <a:extLst>
              <a:ext uri="{FF2B5EF4-FFF2-40B4-BE49-F238E27FC236}">
                <a16:creationId xmlns:a16="http://schemas.microsoft.com/office/drawing/2014/main" id="{FD6F06BE-C1B9-C7F0-B004-D0B5042276FB}"/>
              </a:ext>
            </a:extLst>
          </p:cNvPr>
          <p:cNvSpPr>
            <a:spLocks noChangeShapeType="1"/>
          </p:cNvSpPr>
          <p:nvPr/>
        </p:nvSpPr>
        <p:spPr bwMode="auto">
          <a:xfrm>
            <a:off x="4800600" y="4419600"/>
            <a:ext cx="0" cy="609600"/>
          </a:xfrm>
          <a:prstGeom prst="line">
            <a:avLst/>
          </a:prstGeom>
          <a:noFill/>
          <a:ln w="9525">
            <a:solidFill>
              <a:schemeClr val="tx1"/>
            </a:solidFill>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90" name="Text Box 46">
            <a:extLst>
              <a:ext uri="{FF2B5EF4-FFF2-40B4-BE49-F238E27FC236}">
                <a16:creationId xmlns:a16="http://schemas.microsoft.com/office/drawing/2014/main" id="{9EB473B8-ACC7-87A9-EEF8-B661EA3E7B89}"/>
              </a:ext>
            </a:extLst>
          </p:cNvPr>
          <p:cNvSpPr txBox="1">
            <a:spLocks noChangeArrowheads="1"/>
          </p:cNvSpPr>
          <p:nvPr/>
        </p:nvSpPr>
        <p:spPr bwMode="auto">
          <a:xfrm>
            <a:off x="4876800" y="1219200"/>
            <a:ext cx="2560638"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400" i="1"/>
              <a:t>Ελέγξτε τα μόνιμα διαπιστευτήρια και </a:t>
            </a:r>
          </a:p>
          <a:p>
            <a:pPr eaLnBrk="1" hangingPunct="1">
              <a:spcBef>
                <a:spcPct val="0"/>
              </a:spcBef>
              <a:buFontTx/>
              <a:buNone/>
            </a:pPr>
            <a:r>
              <a:rPr lang="el" altLang="en-US" sz="1400" i="1"/>
              <a:t>Περιβαλλοντικοί περιορισμοί</a:t>
            </a:r>
            <a:endParaRPr lang="en-US" altLang="en-US" sz="1400" i="1"/>
          </a:p>
        </p:txBody>
      </p:sp>
      <p:sp>
        <p:nvSpPr>
          <p:cNvPr id="185392" name="Text Box 48">
            <a:extLst>
              <a:ext uri="{FF2B5EF4-FFF2-40B4-BE49-F238E27FC236}">
                <a16:creationId xmlns:a16="http://schemas.microsoft.com/office/drawing/2014/main" id="{F1F76A8F-7DDF-7FD4-29CB-6FF5CED094EF}"/>
              </a:ext>
            </a:extLst>
          </p:cNvPr>
          <p:cNvSpPr txBox="1">
            <a:spLocks noChangeArrowheads="1"/>
          </p:cNvSpPr>
          <p:nvPr/>
        </p:nvSpPr>
        <p:spPr bwMode="auto">
          <a:xfrm>
            <a:off x="4876800" y="4800600"/>
            <a:ext cx="25400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400" i="1"/>
              <a:t>Ελέγξτε τους περιβαλλοντικούς περιορισμούς</a:t>
            </a:r>
            <a:endParaRPr lang="en-US" altLang="en-US" sz="1400" i="1"/>
          </a:p>
        </p:txBody>
      </p:sp>
      <p:sp>
        <p:nvSpPr>
          <p:cNvPr id="49188" name="Line 52">
            <a:extLst>
              <a:ext uri="{FF2B5EF4-FFF2-40B4-BE49-F238E27FC236}">
                <a16:creationId xmlns:a16="http://schemas.microsoft.com/office/drawing/2014/main" id="{8E7670FA-F176-A513-6438-20288405EA93}"/>
              </a:ext>
            </a:extLst>
          </p:cNvPr>
          <p:cNvSpPr>
            <a:spLocks noChangeShapeType="1"/>
          </p:cNvSpPr>
          <p:nvPr/>
        </p:nvSpPr>
        <p:spPr bwMode="auto">
          <a:xfrm>
            <a:off x="6324600" y="3276600"/>
            <a:ext cx="1828800" cy="0"/>
          </a:xfrm>
          <a:prstGeom prst="line">
            <a:avLst/>
          </a:prstGeom>
          <a:noFill/>
          <a:ln w="28575">
            <a:solidFill>
              <a:schemeClr val="tx1"/>
            </a:solidFill>
            <a:prstDash val="sysDot"/>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49189" name="Text Box 53">
            <a:extLst>
              <a:ext uri="{FF2B5EF4-FFF2-40B4-BE49-F238E27FC236}">
                <a16:creationId xmlns:a16="http://schemas.microsoft.com/office/drawing/2014/main" id="{E3635FAC-7443-BD9B-9588-BE55960FE651}"/>
              </a:ext>
            </a:extLst>
          </p:cNvPr>
          <p:cNvSpPr txBox="1">
            <a:spLocks noChangeArrowheads="1"/>
          </p:cNvSpPr>
          <p:nvPr/>
        </p:nvSpPr>
        <p:spPr bwMode="auto">
          <a:xfrm>
            <a:off x="6296818" y="2742407"/>
            <a:ext cx="2189163"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400" i="1" dirty="0"/>
              <a:t>παρακολουθηση</a:t>
            </a:r>
          </a:p>
          <a:p>
            <a:pPr eaLnBrk="1" hangingPunct="1">
              <a:spcBef>
                <a:spcPct val="0"/>
              </a:spcBef>
              <a:buFontTx/>
              <a:buNone/>
            </a:pPr>
            <a:r>
              <a:rPr lang="el" altLang="en-US" sz="1400" i="1" dirty="0"/>
              <a:t>καρδιακοί παλμοί ή αλλαγή συμβάντων</a:t>
            </a:r>
            <a:endParaRPr lang="en-US" altLang="en-US" sz="1400" i="1" dirty="0"/>
          </a:p>
        </p:txBody>
      </p:sp>
      <p:pic>
        <p:nvPicPr>
          <p:cNvPr id="49190" name="Picture 4">
            <a:extLst>
              <a:ext uri="{FF2B5EF4-FFF2-40B4-BE49-F238E27FC236}">
                <a16:creationId xmlns:a16="http://schemas.microsoft.com/office/drawing/2014/main" id="{E2A85B67-AB85-54E5-9A6B-694BA15BD99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85368"/>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nodeType="clickEffect">
                                  <p:stCondLst>
                                    <p:cond delay="0"/>
                                  </p:stCondLst>
                                  <p:childTnLst>
                                    <p:set>
                                      <p:cBhvr>
                                        <p:cTn id="12" dur="1" fill="hold">
                                          <p:stCondLst>
                                            <p:cond delay="0"/>
                                          </p:stCondLst>
                                        </p:cTn>
                                        <p:tgtEl>
                                          <p:spTgt spid="185383"/>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nodeType="clickEffect">
                                  <p:stCondLst>
                                    <p:cond delay="0"/>
                                  </p:stCondLst>
                                  <p:childTnLst>
                                    <p:set>
                                      <p:cBhvr>
                                        <p:cTn id="16" dur="1" fill="hold">
                                          <p:stCondLst>
                                            <p:cond delay="0"/>
                                          </p:stCondLst>
                                        </p:cTn>
                                        <p:tgtEl>
                                          <p:spTgt spid="185388"/>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85390"/>
                                        </p:tgtEl>
                                        <p:attrNameLst>
                                          <p:attrName>style.visibility</p:attrName>
                                        </p:attrNameLst>
                                      </p:cBhvr>
                                      <p:to>
                                        <p:strVal val="visible"/>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nodeType="clickEffect">
                                  <p:stCondLst>
                                    <p:cond delay="0"/>
                                  </p:stCondLst>
                                  <p:childTnLst>
                                    <p:set>
                                      <p:cBhvr>
                                        <p:cTn id="22" dur="1" fill="hold">
                                          <p:stCondLst>
                                            <p:cond delay="0"/>
                                          </p:stCondLst>
                                        </p:cTn>
                                        <p:tgtEl>
                                          <p:spTgt spid="185369"/>
                                        </p:tgtEl>
                                        <p:attrNameLst>
                                          <p:attrName>style.visibility</p:attrName>
                                        </p:attrNameLst>
                                      </p:cBhvr>
                                      <p:to>
                                        <p:strVal val="visible"/>
                                      </p:to>
                                    </p:set>
                                  </p:childTnLst>
                                </p:cTn>
                              </p:par>
                              <p:par>
                                <p:cTn id="23" presetID="1" presetClass="entr" presetSubtype="0" fill="hold" nodeType="withEffect">
                                  <p:stCondLst>
                                    <p:cond delay="0"/>
                                  </p:stCondLst>
                                  <p:childTnLst>
                                    <p:set>
                                      <p:cBhvr>
                                        <p:cTn id="24" dur="1" fill="hold">
                                          <p:stCondLst>
                                            <p:cond delay="0"/>
                                          </p:stCondLst>
                                        </p:cTn>
                                        <p:tgtEl>
                                          <p:spTgt spid="3"/>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85380"/>
                                        </p:tgtEl>
                                        <p:attrNameLst>
                                          <p:attrName>style.visibility</p:attrName>
                                        </p:attrNameLst>
                                      </p:cBhvr>
                                      <p:to>
                                        <p:strVal val="visible"/>
                                      </p:to>
                                    </p:set>
                                  </p:childTnLst>
                                </p:cTn>
                              </p:par>
                              <p:par>
                                <p:cTn id="29" presetID="1" presetClass="entr" presetSubtype="0" fill="hold" nodeType="withEffect">
                                  <p:stCondLst>
                                    <p:cond delay="0"/>
                                  </p:stCondLst>
                                  <p:childTnLst>
                                    <p:set>
                                      <p:cBhvr>
                                        <p:cTn id="30" dur="1" fill="hold">
                                          <p:stCondLst>
                                            <p:cond delay="0"/>
                                          </p:stCondLst>
                                        </p:cTn>
                                        <p:tgtEl>
                                          <p:spTgt spid="185381"/>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4"/>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nodeType="clickEffect">
                                  <p:stCondLst>
                                    <p:cond delay="0"/>
                                  </p:stCondLst>
                                  <p:childTnLst>
                                    <p:set>
                                      <p:cBhvr>
                                        <p:cTn id="36" dur="1" fill="hold">
                                          <p:stCondLst>
                                            <p:cond delay="0"/>
                                          </p:stCondLst>
                                        </p:cTn>
                                        <p:tgtEl>
                                          <p:spTgt spid="185385"/>
                                        </p:tgtEl>
                                        <p:attrNameLst>
                                          <p:attrName>style.visibility</p:attrName>
                                        </p:attrNameLst>
                                      </p:cBhvr>
                                      <p:to>
                                        <p:strVal val="visible"/>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ntr" presetSubtype="0" fill="hold" nodeType="clickEffect">
                                  <p:stCondLst>
                                    <p:cond delay="0"/>
                                  </p:stCondLst>
                                  <p:childTnLst>
                                    <p:set>
                                      <p:cBhvr>
                                        <p:cTn id="40" dur="1" fill="hold">
                                          <p:stCondLst>
                                            <p:cond delay="0"/>
                                          </p:stCondLst>
                                        </p:cTn>
                                        <p:tgtEl>
                                          <p:spTgt spid="185389"/>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185392"/>
                                        </p:tgtEl>
                                        <p:attrNameLst>
                                          <p:attrName>style.visibility</p:attrName>
                                        </p:attrNameLst>
                                      </p:cBhvr>
                                      <p:to>
                                        <p:strVal val="visible"/>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ntr" presetSubtype="0" fill="hold" nodeType="clickEffect">
                                  <p:stCondLst>
                                    <p:cond delay="0"/>
                                  </p:stCondLst>
                                  <p:childTnLst>
                                    <p:set>
                                      <p:cBhvr>
                                        <p:cTn id="46" dur="1" fill="hold">
                                          <p:stCondLst>
                                            <p:cond delay="0"/>
                                          </p:stCondLst>
                                        </p:cTn>
                                        <p:tgtEl>
                                          <p:spTgt spid="18538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90" grpId="0"/>
      <p:bldP spid="185392" grpId="0"/>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Number Placeholder 4">
            <a:extLst>
              <a:ext uri="{FF2B5EF4-FFF2-40B4-BE49-F238E27FC236}">
                <a16:creationId xmlns:a16="http://schemas.microsoft.com/office/drawing/2014/main" id="{DF9F7AB6-A63A-3F0B-B873-0DCA8E20873E}"/>
              </a:ext>
            </a:extLst>
          </p:cNvPr>
          <p:cNvSpPr>
            <a:spLocks noGrp="1"/>
          </p:cNvSpPr>
          <p:nvPr>
            <p:ph type="sldNum" sz="quarter" idx="12"/>
          </p:nvPr>
        </p:nvSpPr>
        <p:spPr>
          <a:xfrm>
            <a:off x="8078788" y="6281738"/>
            <a:ext cx="4572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864BADB-712B-42BC-8096-ACC455784E6D}" type="slidenum">
              <a:rPr lang="en-GB" altLang="en-US" sz="1400" smtClean="0"/>
              <a:pPr>
                <a:spcBef>
                  <a:spcPct val="0"/>
                </a:spcBef>
                <a:buFontTx/>
                <a:buNone/>
              </a:pPr>
              <a:t>26</a:t>
            </a:fld>
            <a:endParaRPr lang="en-GB" altLang="en-US" sz="1400"/>
          </a:p>
        </p:txBody>
      </p:sp>
      <p:sp>
        <p:nvSpPr>
          <p:cNvPr id="50179" name="Rectangle 2">
            <a:extLst>
              <a:ext uri="{FF2B5EF4-FFF2-40B4-BE49-F238E27FC236}">
                <a16:creationId xmlns:a16="http://schemas.microsoft.com/office/drawing/2014/main" id="{17B192E3-BB70-A175-47D8-283FCAA7BCAE}"/>
              </a:ext>
            </a:extLst>
          </p:cNvPr>
          <p:cNvSpPr>
            <a:spLocks noGrp="1" noChangeArrowheads="1"/>
          </p:cNvSpPr>
          <p:nvPr>
            <p:ph type="title"/>
          </p:nvPr>
        </p:nvSpPr>
        <p:spPr>
          <a:xfrm>
            <a:off x="685800" y="457200"/>
            <a:ext cx="7772400" cy="381000"/>
          </a:xfrm>
        </p:spPr>
        <p:txBody>
          <a:bodyPr/>
          <a:lstStyle/>
          <a:p>
            <a:pPr algn="l"/>
            <a:r>
              <a:rPr lang="el" altLang="en-US" sz="2400">
                <a:solidFill>
                  <a:schemeClr val="tx1"/>
                </a:solidFill>
              </a:rPr>
              <a:t>Απεικονίζεται η ενεργοποίηση του ρόλου OASIS</a:t>
            </a:r>
            <a:endParaRPr lang="en-US" altLang="en-US" sz="2400">
              <a:solidFill>
                <a:schemeClr val="tx1"/>
              </a:solidFill>
            </a:endParaRPr>
          </a:p>
        </p:txBody>
      </p:sp>
      <p:sp>
        <p:nvSpPr>
          <p:cNvPr id="50180" name="AutoShape 9">
            <a:extLst>
              <a:ext uri="{FF2B5EF4-FFF2-40B4-BE49-F238E27FC236}">
                <a16:creationId xmlns:a16="http://schemas.microsoft.com/office/drawing/2014/main" id="{B7B9F461-D52A-E0FD-3E61-B9FA5F29664C}"/>
              </a:ext>
            </a:extLst>
          </p:cNvPr>
          <p:cNvSpPr>
            <a:spLocks noChangeArrowheads="1"/>
          </p:cNvSpPr>
          <p:nvPr/>
        </p:nvSpPr>
        <p:spPr bwMode="auto">
          <a:xfrm>
            <a:off x="5791200" y="1905000"/>
            <a:ext cx="1295400" cy="838200"/>
          </a:xfrm>
          <a:prstGeom prst="roundRect">
            <a:avLst>
              <a:gd name="adj" fmla="val 16667"/>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0181" name="Text Box 10">
            <a:extLst>
              <a:ext uri="{FF2B5EF4-FFF2-40B4-BE49-F238E27FC236}">
                <a16:creationId xmlns:a16="http://schemas.microsoft.com/office/drawing/2014/main" id="{37963FB0-6DB2-7F07-3D77-55EB9CB62FBF}"/>
              </a:ext>
            </a:extLst>
          </p:cNvPr>
          <p:cNvSpPr txBox="1">
            <a:spLocks noChangeArrowheads="1"/>
          </p:cNvSpPr>
          <p:nvPr/>
        </p:nvSpPr>
        <p:spPr bwMode="auto">
          <a:xfrm>
            <a:off x="5867400" y="1929195"/>
            <a:ext cx="1206500"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dirty="0"/>
              <a:t>υπηρεσία A</a:t>
            </a:r>
            <a:endParaRPr lang="en-US" altLang="en-US" sz="1600" dirty="0"/>
          </a:p>
        </p:txBody>
      </p:sp>
      <p:sp>
        <p:nvSpPr>
          <p:cNvPr id="50182" name="Oval 11">
            <a:extLst>
              <a:ext uri="{FF2B5EF4-FFF2-40B4-BE49-F238E27FC236}">
                <a16:creationId xmlns:a16="http://schemas.microsoft.com/office/drawing/2014/main" id="{185D74B0-8081-34F6-ED18-DE171D3DA1C8}"/>
              </a:ext>
            </a:extLst>
          </p:cNvPr>
          <p:cNvSpPr>
            <a:spLocks noChangeArrowheads="1"/>
          </p:cNvSpPr>
          <p:nvPr/>
        </p:nvSpPr>
        <p:spPr bwMode="auto">
          <a:xfrm>
            <a:off x="6248400" y="2209800"/>
            <a:ext cx="381000" cy="381000"/>
          </a:xfrm>
          <a:prstGeom prst="ellipse">
            <a:avLst/>
          </a:prstGeom>
          <a:solidFill>
            <a:srgbClr val="CCECFF"/>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800" dirty="0"/>
              <a:t>CR</a:t>
            </a:r>
          </a:p>
        </p:txBody>
      </p:sp>
      <p:sp>
        <p:nvSpPr>
          <p:cNvPr id="50183" name="Rectangle 12">
            <a:extLst>
              <a:ext uri="{FF2B5EF4-FFF2-40B4-BE49-F238E27FC236}">
                <a16:creationId xmlns:a16="http://schemas.microsoft.com/office/drawing/2014/main" id="{1EA4C54A-65EF-4DA3-8103-10C7EE9BD9A7}"/>
              </a:ext>
            </a:extLst>
          </p:cNvPr>
          <p:cNvSpPr>
            <a:spLocks noChangeArrowheads="1"/>
          </p:cNvSpPr>
          <p:nvPr/>
        </p:nvSpPr>
        <p:spPr bwMode="auto">
          <a:xfrm>
            <a:off x="4876800" y="2286000"/>
            <a:ext cx="7620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0184" name="Text Box 13">
            <a:extLst>
              <a:ext uri="{FF2B5EF4-FFF2-40B4-BE49-F238E27FC236}">
                <a16:creationId xmlns:a16="http://schemas.microsoft.com/office/drawing/2014/main" id="{5F852E1C-FA4A-B4B9-DF37-8E4F6794BAEC}"/>
              </a:ext>
            </a:extLst>
          </p:cNvPr>
          <p:cNvSpPr txBox="1">
            <a:spLocks noChangeArrowheads="1"/>
          </p:cNvSpPr>
          <p:nvPr/>
        </p:nvSpPr>
        <p:spPr bwMode="auto">
          <a:xfrm>
            <a:off x="4876800" y="2209800"/>
            <a:ext cx="692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800"/>
              <a:t>RMC</a:t>
            </a:r>
            <a:endParaRPr lang="en-US" altLang="en-US" sz="1800"/>
          </a:p>
        </p:txBody>
      </p:sp>
      <p:sp>
        <p:nvSpPr>
          <p:cNvPr id="50185" name="Line 14">
            <a:extLst>
              <a:ext uri="{FF2B5EF4-FFF2-40B4-BE49-F238E27FC236}">
                <a16:creationId xmlns:a16="http://schemas.microsoft.com/office/drawing/2014/main" id="{2F09BF26-CDE4-0260-6750-E6C61ABA1071}"/>
              </a:ext>
            </a:extLst>
          </p:cNvPr>
          <p:cNvSpPr>
            <a:spLocks noChangeShapeType="1"/>
          </p:cNvSpPr>
          <p:nvPr/>
        </p:nvSpPr>
        <p:spPr bwMode="auto">
          <a:xfrm>
            <a:off x="5486400" y="2438400"/>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186" name="AutoShape 15">
            <a:extLst>
              <a:ext uri="{FF2B5EF4-FFF2-40B4-BE49-F238E27FC236}">
                <a16:creationId xmlns:a16="http://schemas.microsoft.com/office/drawing/2014/main" id="{12421E23-8A6A-4807-573D-32FD5D73D978}"/>
              </a:ext>
            </a:extLst>
          </p:cNvPr>
          <p:cNvSpPr>
            <a:spLocks noChangeArrowheads="1"/>
          </p:cNvSpPr>
          <p:nvPr/>
        </p:nvSpPr>
        <p:spPr bwMode="auto">
          <a:xfrm>
            <a:off x="4876800" y="3733800"/>
            <a:ext cx="1295400" cy="1066800"/>
          </a:xfrm>
          <a:prstGeom prst="roundRect">
            <a:avLst>
              <a:gd name="adj" fmla="val 16667"/>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0187" name="Text Box 16">
            <a:extLst>
              <a:ext uri="{FF2B5EF4-FFF2-40B4-BE49-F238E27FC236}">
                <a16:creationId xmlns:a16="http://schemas.microsoft.com/office/drawing/2014/main" id="{224BFCF4-3880-F321-2E49-29BDAEE2A1EB}"/>
              </a:ext>
            </a:extLst>
          </p:cNvPr>
          <p:cNvSpPr txBox="1">
            <a:spLocks noChangeArrowheads="1"/>
          </p:cNvSpPr>
          <p:nvPr/>
        </p:nvSpPr>
        <p:spPr bwMode="auto">
          <a:xfrm>
            <a:off x="6248400" y="4038600"/>
            <a:ext cx="1146174"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dirty="0"/>
              <a:t>υπηρεσία B</a:t>
            </a:r>
            <a:endParaRPr lang="en-US" altLang="en-US" sz="1600" dirty="0"/>
          </a:p>
        </p:txBody>
      </p:sp>
      <p:sp>
        <p:nvSpPr>
          <p:cNvPr id="30738" name="Oval 17">
            <a:extLst>
              <a:ext uri="{FF2B5EF4-FFF2-40B4-BE49-F238E27FC236}">
                <a16:creationId xmlns:a16="http://schemas.microsoft.com/office/drawing/2014/main" id="{A1A24D34-90EA-1BAC-9FF0-1460485C56A2}"/>
              </a:ext>
            </a:extLst>
          </p:cNvPr>
          <p:cNvSpPr>
            <a:spLocks noChangeArrowheads="1"/>
          </p:cNvSpPr>
          <p:nvPr/>
        </p:nvSpPr>
        <p:spPr bwMode="auto">
          <a:xfrm>
            <a:off x="5334000" y="4343400"/>
            <a:ext cx="381000" cy="381000"/>
          </a:xfrm>
          <a:prstGeom prst="ellipse">
            <a:avLst/>
          </a:prstGeom>
          <a:solidFill>
            <a:srgbClr val="CCECFF"/>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800" dirty="0"/>
              <a:t>CR</a:t>
            </a:r>
          </a:p>
        </p:txBody>
      </p:sp>
      <p:sp>
        <p:nvSpPr>
          <p:cNvPr id="50189" name="Oval 22">
            <a:extLst>
              <a:ext uri="{FF2B5EF4-FFF2-40B4-BE49-F238E27FC236}">
                <a16:creationId xmlns:a16="http://schemas.microsoft.com/office/drawing/2014/main" id="{C692AF0C-300D-C3D0-B66A-0342153BB26D}"/>
              </a:ext>
            </a:extLst>
          </p:cNvPr>
          <p:cNvSpPr>
            <a:spLocks noChangeArrowheads="1"/>
          </p:cNvSpPr>
          <p:nvPr/>
        </p:nvSpPr>
        <p:spPr bwMode="auto">
          <a:xfrm>
            <a:off x="5638800" y="3810000"/>
            <a:ext cx="457200" cy="381000"/>
          </a:xfrm>
          <a:prstGeom prst="ellipse">
            <a:avLst/>
          </a:prstGeom>
          <a:solidFill>
            <a:srgbClr val="CCECFF"/>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600" dirty="0"/>
              <a:t>CR</a:t>
            </a:r>
          </a:p>
        </p:txBody>
      </p:sp>
      <p:sp>
        <p:nvSpPr>
          <p:cNvPr id="30744" name="Line 23">
            <a:extLst>
              <a:ext uri="{FF2B5EF4-FFF2-40B4-BE49-F238E27FC236}">
                <a16:creationId xmlns:a16="http://schemas.microsoft.com/office/drawing/2014/main" id="{3D415A79-1590-FF0A-2AEF-7549379867AB}"/>
              </a:ext>
            </a:extLst>
          </p:cNvPr>
          <p:cNvSpPr>
            <a:spLocks noChangeShapeType="1"/>
          </p:cNvSpPr>
          <p:nvPr/>
        </p:nvSpPr>
        <p:spPr bwMode="auto">
          <a:xfrm>
            <a:off x="2057400" y="1905000"/>
            <a:ext cx="3352800" cy="2514600"/>
          </a:xfrm>
          <a:prstGeom prst="line">
            <a:avLst/>
          </a:prstGeom>
          <a:noFill/>
          <a:ln w="31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45" name="Line 24">
            <a:extLst>
              <a:ext uri="{FF2B5EF4-FFF2-40B4-BE49-F238E27FC236}">
                <a16:creationId xmlns:a16="http://schemas.microsoft.com/office/drawing/2014/main" id="{4B954E5D-50CB-93E5-CB78-FD2429FE2BFA}"/>
              </a:ext>
            </a:extLst>
          </p:cNvPr>
          <p:cNvSpPr>
            <a:spLocks noChangeShapeType="1"/>
          </p:cNvSpPr>
          <p:nvPr/>
        </p:nvSpPr>
        <p:spPr bwMode="auto">
          <a:xfrm flipH="1">
            <a:off x="5943600" y="2590800"/>
            <a:ext cx="457200" cy="1219200"/>
          </a:xfrm>
          <a:prstGeom prst="line">
            <a:avLst/>
          </a:prstGeom>
          <a:noFill/>
          <a:ln w="31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897" name="Text Box 25">
            <a:extLst>
              <a:ext uri="{FF2B5EF4-FFF2-40B4-BE49-F238E27FC236}">
                <a16:creationId xmlns:a16="http://schemas.microsoft.com/office/drawing/2014/main" id="{B7043BAD-C81E-A2C1-455C-94812CEAD3E8}"/>
              </a:ext>
            </a:extLst>
          </p:cNvPr>
          <p:cNvSpPr txBox="1">
            <a:spLocks noChangeArrowheads="1"/>
          </p:cNvSpPr>
          <p:nvPr/>
        </p:nvSpPr>
        <p:spPr bwMode="auto">
          <a:xfrm>
            <a:off x="4495800" y="3048000"/>
            <a:ext cx="160813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800" i="1">
                <a:solidFill>
                  <a:srgbClr val="CC0000"/>
                </a:solidFill>
              </a:rPr>
              <a:t>Κανάλια εκδηλώσεων </a:t>
            </a:r>
          </a:p>
          <a:p>
            <a:pPr algn="ctr" eaLnBrk="1" hangingPunct="1">
              <a:spcBef>
                <a:spcPct val="0"/>
              </a:spcBef>
              <a:buFontTx/>
              <a:buNone/>
            </a:pPr>
            <a:r>
              <a:rPr lang="el" altLang="en-US" sz="1800" i="1">
                <a:solidFill>
                  <a:srgbClr val="CC0000"/>
                </a:solidFill>
              </a:rPr>
              <a:t>για ανάκληση</a:t>
            </a:r>
            <a:endParaRPr lang="en-US" altLang="en-US" sz="1800" i="1">
              <a:solidFill>
                <a:srgbClr val="CC0000"/>
              </a:solidFill>
            </a:endParaRPr>
          </a:p>
        </p:txBody>
      </p:sp>
      <p:sp>
        <p:nvSpPr>
          <p:cNvPr id="50193" name="Text Box 28">
            <a:extLst>
              <a:ext uri="{FF2B5EF4-FFF2-40B4-BE49-F238E27FC236}">
                <a16:creationId xmlns:a16="http://schemas.microsoft.com/office/drawing/2014/main" id="{8F5734DD-22C9-4CF1-A057-ED74F8169A76}"/>
              </a:ext>
            </a:extLst>
          </p:cNvPr>
          <p:cNvSpPr txBox="1">
            <a:spLocks noChangeArrowheads="1"/>
          </p:cNvSpPr>
          <p:nvPr/>
        </p:nvSpPr>
        <p:spPr bwMode="auto">
          <a:xfrm>
            <a:off x="539750" y="3502917"/>
            <a:ext cx="2819400" cy="2123658"/>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200" dirty="0"/>
              <a:t>Προαπαιτούμενοι ρόλοι:</a:t>
            </a:r>
          </a:p>
          <a:p>
            <a:pPr eaLnBrk="1" hangingPunct="1">
              <a:spcBef>
                <a:spcPct val="0"/>
              </a:spcBef>
              <a:buFontTx/>
              <a:buNone/>
            </a:pPr>
            <a:r>
              <a:rPr lang="el" altLang="en-US" sz="1200" dirty="0"/>
              <a:t>  P έχει RMC που εκδίδεται από την A</a:t>
            </a:r>
          </a:p>
          <a:p>
            <a:pPr eaLnBrk="1" hangingPunct="1">
              <a:spcBef>
                <a:spcPct val="0"/>
              </a:spcBef>
              <a:buFontTx/>
              <a:buNone/>
            </a:pPr>
            <a:r>
              <a:rPr lang="el" altLang="en-US" sz="1200" dirty="0"/>
              <a:t>  Το P έχει RMC που εκδίδεται από τον B</a:t>
            </a:r>
          </a:p>
          <a:p>
            <a:pPr eaLnBrk="1" hangingPunct="1">
              <a:spcBef>
                <a:spcPct val="0"/>
              </a:spcBef>
              <a:buFontTx/>
              <a:buNone/>
            </a:pPr>
            <a:r>
              <a:rPr lang="el" altLang="en-US" sz="1200" dirty="0"/>
              <a:t>Πιστοποιητικό διορισμού:</a:t>
            </a:r>
          </a:p>
          <a:p>
            <a:pPr eaLnBrk="1" hangingPunct="1">
              <a:spcBef>
                <a:spcPct val="0"/>
              </a:spcBef>
              <a:buFontTx/>
              <a:buNone/>
            </a:pPr>
            <a:r>
              <a:rPr lang="el" altLang="en-US" sz="1200" dirty="0"/>
              <a:t>  P έχει καθορίσει ραντεβού</a:t>
            </a:r>
          </a:p>
          <a:p>
            <a:pPr eaLnBrk="1" hangingPunct="1">
              <a:spcBef>
                <a:spcPct val="0"/>
              </a:spcBef>
              <a:buFontTx/>
              <a:buNone/>
            </a:pPr>
            <a:r>
              <a:rPr lang="el" altLang="en-US" sz="1200" dirty="0"/>
              <a:t>Περιβαλλοντικοί περιορισμοί</a:t>
            </a:r>
          </a:p>
          <a:p>
            <a:pPr eaLnBrk="1" hangingPunct="1">
              <a:spcBef>
                <a:spcPct val="0"/>
              </a:spcBef>
              <a:buFontTx/>
              <a:buNone/>
            </a:pPr>
            <a:r>
              <a:rPr lang="el" altLang="en-US" sz="1200" dirty="0"/>
              <a:t>  παράμετροι ρόλου που ελέγχονται στη βάση δεδομένων</a:t>
            </a:r>
          </a:p>
          <a:p>
            <a:pPr eaLnBrk="1" hangingPunct="1">
              <a:spcBef>
                <a:spcPct val="0"/>
              </a:spcBef>
              <a:buFontTx/>
              <a:buNone/>
            </a:pPr>
            <a:r>
              <a:rPr lang="el" altLang="en-US" sz="1200" dirty="0"/>
              <a:t>  Ο χρόνος είναι όπως καθορίζεται</a:t>
            </a:r>
          </a:p>
          <a:p>
            <a:pPr eaLnBrk="1" hangingPunct="1">
              <a:spcBef>
                <a:spcPct val="0"/>
              </a:spcBef>
              <a:buFontTx/>
              <a:buNone/>
            </a:pPr>
            <a:r>
              <a:rPr lang="el" altLang="en-US" sz="1200" dirty="0"/>
              <a:t>---------------------------------</a:t>
            </a:r>
          </a:p>
          <a:p>
            <a:pPr eaLnBrk="1" hangingPunct="1">
              <a:spcBef>
                <a:spcPct val="0"/>
              </a:spcBef>
              <a:buFontTx/>
              <a:buNone/>
            </a:pPr>
            <a:r>
              <a:rPr lang="el" altLang="en-US" sz="1200" dirty="0"/>
              <a:t>P εκδίδεται νέο RMC από τον B</a:t>
            </a:r>
          </a:p>
        </p:txBody>
      </p:sp>
      <p:sp>
        <p:nvSpPr>
          <p:cNvPr id="50194" name="Text Box 30">
            <a:extLst>
              <a:ext uri="{FF2B5EF4-FFF2-40B4-BE49-F238E27FC236}">
                <a16:creationId xmlns:a16="http://schemas.microsoft.com/office/drawing/2014/main" id="{7B33B76F-432B-3B61-F14F-F4C8AA5E87AC}"/>
              </a:ext>
            </a:extLst>
          </p:cNvPr>
          <p:cNvSpPr txBox="1">
            <a:spLocks noChangeArrowheads="1"/>
          </p:cNvSpPr>
          <p:nvPr/>
        </p:nvSpPr>
        <p:spPr bwMode="auto">
          <a:xfrm>
            <a:off x="3886200" y="1752600"/>
            <a:ext cx="18923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l" altLang="en-US" sz="1600" i="1" dirty="0"/>
              <a:t>RMC για το κύριο P</a:t>
            </a:r>
          </a:p>
          <a:p>
            <a:pPr algn="r" eaLnBrk="1" hangingPunct="1">
              <a:spcBef>
                <a:spcPct val="0"/>
              </a:spcBef>
              <a:buFontTx/>
              <a:buNone/>
            </a:pPr>
            <a:r>
              <a:rPr lang="el" altLang="en-US" sz="1600" i="1" dirty="0"/>
              <a:t>για την υπηρεσία Α</a:t>
            </a:r>
            <a:endParaRPr lang="en-US" altLang="en-US" sz="1600" i="1" dirty="0"/>
          </a:p>
        </p:txBody>
      </p:sp>
      <p:sp>
        <p:nvSpPr>
          <p:cNvPr id="30752" name="Line 31">
            <a:extLst>
              <a:ext uri="{FF2B5EF4-FFF2-40B4-BE49-F238E27FC236}">
                <a16:creationId xmlns:a16="http://schemas.microsoft.com/office/drawing/2014/main" id="{558F5609-A6EE-2923-741C-C91B9BAE1628}"/>
              </a:ext>
            </a:extLst>
          </p:cNvPr>
          <p:cNvSpPr>
            <a:spLocks noChangeShapeType="1"/>
          </p:cNvSpPr>
          <p:nvPr/>
        </p:nvSpPr>
        <p:spPr bwMode="auto">
          <a:xfrm>
            <a:off x="3505200" y="1676400"/>
            <a:ext cx="1905000" cy="26670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30753" name="Line 32">
            <a:extLst>
              <a:ext uri="{FF2B5EF4-FFF2-40B4-BE49-F238E27FC236}">
                <a16:creationId xmlns:a16="http://schemas.microsoft.com/office/drawing/2014/main" id="{11EE97B2-2973-BAF8-B832-98243A2D9E55}"/>
              </a:ext>
            </a:extLst>
          </p:cNvPr>
          <p:cNvSpPr>
            <a:spLocks noChangeShapeType="1"/>
          </p:cNvSpPr>
          <p:nvPr/>
        </p:nvSpPr>
        <p:spPr bwMode="auto">
          <a:xfrm flipH="1">
            <a:off x="5638800" y="4191000"/>
            <a:ext cx="152400" cy="22860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197" name="Rectangle 18">
            <a:extLst>
              <a:ext uri="{FF2B5EF4-FFF2-40B4-BE49-F238E27FC236}">
                <a16:creationId xmlns:a16="http://schemas.microsoft.com/office/drawing/2014/main" id="{2CD806F3-B1AF-0E3D-CDEC-0FEB8EA96FE3}"/>
              </a:ext>
            </a:extLst>
          </p:cNvPr>
          <p:cNvSpPr>
            <a:spLocks noChangeArrowheads="1"/>
          </p:cNvSpPr>
          <p:nvPr/>
        </p:nvSpPr>
        <p:spPr bwMode="auto">
          <a:xfrm>
            <a:off x="3962400" y="3810000"/>
            <a:ext cx="7620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0198" name="Text Box 19">
            <a:extLst>
              <a:ext uri="{FF2B5EF4-FFF2-40B4-BE49-F238E27FC236}">
                <a16:creationId xmlns:a16="http://schemas.microsoft.com/office/drawing/2014/main" id="{B2909956-9051-EEB3-883C-B285D0E4A21A}"/>
              </a:ext>
            </a:extLst>
          </p:cNvPr>
          <p:cNvSpPr txBox="1">
            <a:spLocks noChangeArrowheads="1"/>
          </p:cNvSpPr>
          <p:nvPr/>
        </p:nvSpPr>
        <p:spPr bwMode="auto">
          <a:xfrm>
            <a:off x="3962400" y="3733800"/>
            <a:ext cx="692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800"/>
              <a:t>RMC</a:t>
            </a:r>
            <a:endParaRPr lang="en-US" altLang="en-US" sz="1800"/>
          </a:p>
        </p:txBody>
      </p:sp>
      <p:sp>
        <p:nvSpPr>
          <p:cNvPr id="50199" name="Line 20">
            <a:extLst>
              <a:ext uri="{FF2B5EF4-FFF2-40B4-BE49-F238E27FC236}">
                <a16:creationId xmlns:a16="http://schemas.microsoft.com/office/drawing/2014/main" id="{B757102A-7206-598B-2822-5BB3301404E9}"/>
              </a:ext>
            </a:extLst>
          </p:cNvPr>
          <p:cNvSpPr>
            <a:spLocks noChangeShapeType="1"/>
          </p:cNvSpPr>
          <p:nvPr/>
        </p:nvSpPr>
        <p:spPr bwMode="auto">
          <a:xfrm>
            <a:off x="4572000" y="3962400"/>
            <a:ext cx="10668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200" name="TextBox 36">
            <a:extLst>
              <a:ext uri="{FF2B5EF4-FFF2-40B4-BE49-F238E27FC236}">
                <a16:creationId xmlns:a16="http://schemas.microsoft.com/office/drawing/2014/main" id="{D34F9CBC-B799-4138-1D82-FF44768CE3CD}"/>
              </a:ext>
            </a:extLst>
          </p:cNvPr>
          <p:cNvSpPr txBox="1">
            <a:spLocks noChangeArrowheads="1"/>
          </p:cNvSpPr>
          <p:nvPr/>
        </p:nvSpPr>
        <p:spPr bwMode="auto">
          <a:xfrm>
            <a:off x="2269918" y="1066800"/>
            <a:ext cx="2275303" cy="584775"/>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dirty="0"/>
              <a:t>Πιστοποιητικό διορισμού</a:t>
            </a:r>
          </a:p>
          <a:p>
            <a:pPr algn="ctr" eaLnBrk="1" hangingPunct="1">
              <a:spcBef>
                <a:spcPct val="0"/>
              </a:spcBef>
              <a:buFontTx/>
              <a:buNone/>
            </a:pPr>
            <a:r>
              <a:rPr lang="el" altLang="en-US" sz="1600" dirty="0"/>
              <a:t>(επίμονο)</a:t>
            </a:r>
          </a:p>
        </p:txBody>
      </p:sp>
      <p:sp>
        <p:nvSpPr>
          <p:cNvPr id="50201" name="TextBox 37">
            <a:extLst>
              <a:ext uri="{FF2B5EF4-FFF2-40B4-BE49-F238E27FC236}">
                <a16:creationId xmlns:a16="http://schemas.microsoft.com/office/drawing/2014/main" id="{2A0AD037-F4F4-CECA-4DB5-638AA7A18615}"/>
              </a:ext>
            </a:extLst>
          </p:cNvPr>
          <p:cNvSpPr txBox="1">
            <a:spLocks noChangeArrowheads="1"/>
          </p:cNvSpPr>
          <p:nvPr/>
        </p:nvSpPr>
        <p:spPr bwMode="auto">
          <a:xfrm>
            <a:off x="415458" y="1066800"/>
            <a:ext cx="1869423"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dirty="0"/>
              <a:t>διοικητική</a:t>
            </a:r>
          </a:p>
          <a:p>
            <a:pPr algn="ctr" eaLnBrk="1" hangingPunct="1">
              <a:spcBef>
                <a:spcPct val="0"/>
              </a:spcBef>
              <a:buFontTx/>
              <a:buNone/>
            </a:pPr>
            <a:r>
              <a:rPr lang="el" altLang="en-US" sz="1600" dirty="0"/>
              <a:t>βάση δεδομένων για</a:t>
            </a:r>
          </a:p>
          <a:p>
            <a:pPr algn="ctr" eaLnBrk="1" hangingPunct="1">
              <a:spcBef>
                <a:spcPct val="0"/>
              </a:spcBef>
              <a:buFontTx/>
              <a:buNone/>
            </a:pPr>
            <a:r>
              <a:rPr lang="el" altLang="en-US" sz="1600" dirty="0"/>
              <a:t>τομέα της </a:t>
            </a:r>
          </a:p>
          <a:p>
            <a:pPr algn="ctr" eaLnBrk="1" hangingPunct="1">
              <a:spcBef>
                <a:spcPct val="0"/>
              </a:spcBef>
              <a:buFontTx/>
              <a:buNone/>
            </a:pPr>
            <a:r>
              <a:rPr lang="el" altLang="en-US" sz="1600" dirty="0"/>
              <a:t>υπηρεσία B</a:t>
            </a:r>
          </a:p>
        </p:txBody>
      </p:sp>
      <p:sp>
        <p:nvSpPr>
          <p:cNvPr id="50202" name="TextBox 38">
            <a:extLst>
              <a:ext uri="{FF2B5EF4-FFF2-40B4-BE49-F238E27FC236}">
                <a16:creationId xmlns:a16="http://schemas.microsoft.com/office/drawing/2014/main" id="{F86091F0-9488-1169-B5E6-DFAA8AA97DC6}"/>
              </a:ext>
            </a:extLst>
          </p:cNvPr>
          <p:cNvSpPr txBox="1">
            <a:spLocks noChangeArrowheads="1"/>
          </p:cNvSpPr>
          <p:nvPr/>
        </p:nvSpPr>
        <p:spPr bwMode="auto">
          <a:xfrm>
            <a:off x="7081838" y="3048000"/>
            <a:ext cx="1185862"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dirty="0"/>
              <a:t>Υπηρεσία ώρας</a:t>
            </a:r>
          </a:p>
          <a:p>
            <a:pPr algn="ctr" eaLnBrk="1" hangingPunct="1">
              <a:spcBef>
                <a:spcPct val="0"/>
              </a:spcBef>
              <a:buFontTx/>
              <a:buNone/>
            </a:pPr>
            <a:r>
              <a:rPr lang="el" altLang="en-US" sz="1600" dirty="0"/>
              <a:t>για τομέα</a:t>
            </a:r>
          </a:p>
          <a:p>
            <a:pPr algn="ctr" eaLnBrk="1" hangingPunct="1">
              <a:spcBef>
                <a:spcPct val="0"/>
              </a:spcBef>
              <a:buFontTx/>
              <a:buNone/>
            </a:pPr>
            <a:r>
              <a:rPr lang="el" altLang="en-US" sz="1600" dirty="0"/>
              <a:t>της υπηρεσίας Β</a:t>
            </a:r>
          </a:p>
        </p:txBody>
      </p:sp>
      <p:sp>
        <p:nvSpPr>
          <p:cNvPr id="40" name="Oval 39">
            <a:extLst>
              <a:ext uri="{FF2B5EF4-FFF2-40B4-BE49-F238E27FC236}">
                <a16:creationId xmlns:a16="http://schemas.microsoft.com/office/drawing/2014/main" id="{A5FEB16A-3D42-5DB5-679A-56F7908931B3}"/>
              </a:ext>
            </a:extLst>
          </p:cNvPr>
          <p:cNvSpPr/>
          <p:nvPr/>
        </p:nvSpPr>
        <p:spPr>
          <a:xfrm>
            <a:off x="6858000" y="2895600"/>
            <a:ext cx="1600200" cy="10668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41" name="Oval 40">
            <a:extLst>
              <a:ext uri="{FF2B5EF4-FFF2-40B4-BE49-F238E27FC236}">
                <a16:creationId xmlns:a16="http://schemas.microsoft.com/office/drawing/2014/main" id="{B09BE7E3-DA50-4D75-C36E-558D64B9CBF1}"/>
              </a:ext>
            </a:extLst>
          </p:cNvPr>
          <p:cNvSpPr/>
          <p:nvPr/>
        </p:nvSpPr>
        <p:spPr>
          <a:xfrm>
            <a:off x="533400" y="990600"/>
            <a:ext cx="1600200" cy="1219200"/>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GB"/>
          </a:p>
        </p:txBody>
      </p:sp>
      <p:sp>
        <p:nvSpPr>
          <p:cNvPr id="44" name="Line 24">
            <a:extLst>
              <a:ext uri="{FF2B5EF4-FFF2-40B4-BE49-F238E27FC236}">
                <a16:creationId xmlns:a16="http://schemas.microsoft.com/office/drawing/2014/main" id="{DB617EAD-D7C3-01F2-B428-B02B70E32570}"/>
              </a:ext>
            </a:extLst>
          </p:cNvPr>
          <p:cNvSpPr>
            <a:spLocks noChangeShapeType="1"/>
          </p:cNvSpPr>
          <p:nvPr/>
        </p:nvSpPr>
        <p:spPr bwMode="auto">
          <a:xfrm flipH="1">
            <a:off x="5715000" y="3657600"/>
            <a:ext cx="1219200" cy="838200"/>
          </a:xfrm>
          <a:prstGeom prst="line">
            <a:avLst/>
          </a:prstGeom>
          <a:noFill/>
          <a:ln w="317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grpSp>
        <p:nvGrpSpPr>
          <p:cNvPr id="2" name="Group 46">
            <a:extLst>
              <a:ext uri="{FF2B5EF4-FFF2-40B4-BE49-F238E27FC236}">
                <a16:creationId xmlns:a16="http://schemas.microsoft.com/office/drawing/2014/main" id="{64CC56B4-9AEF-1A6B-29F1-3218159CE261}"/>
              </a:ext>
            </a:extLst>
          </p:cNvPr>
          <p:cNvGrpSpPr>
            <a:grpSpLocks/>
          </p:cNvGrpSpPr>
          <p:nvPr/>
        </p:nvGrpSpPr>
        <p:grpSpPr bwMode="auto">
          <a:xfrm>
            <a:off x="3810000" y="4343400"/>
            <a:ext cx="1524000" cy="1211263"/>
            <a:chOff x="3810000" y="4343400"/>
            <a:chExt cx="1524000" cy="1211997"/>
          </a:xfrm>
        </p:grpSpPr>
        <p:sp>
          <p:nvSpPr>
            <p:cNvPr id="50209" name="Rectangle 18">
              <a:extLst>
                <a:ext uri="{FF2B5EF4-FFF2-40B4-BE49-F238E27FC236}">
                  <a16:creationId xmlns:a16="http://schemas.microsoft.com/office/drawing/2014/main" id="{68B11943-523A-562E-667B-46BC2D903F0E}"/>
                </a:ext>
              </a:extLst>
            </p:cNvPr>
            <p:cNvSpPr>
              <a:spLocks noChangeArrowheads="1"/>
            </p:cNvSpPr>
            <p:nvPr/>
          </p:nvSpPr>
          <p:spPr bwMode="auto">
            <a:xfrm>
              <a:off x="3962400" y="4419600"/>
              <a:ext cx="7620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0210" name="Text Box 19">
              <a:extLst>
                <a:ext uri="{FF2B5EF4-FFF2-40B4-BE49-F238E27FC236}">
                  <a16:creationId xmlns:a16="http://schemas.microsoft.com/office/drawing/2014/main" id="{D0EE9690-D5A9-0232-381A-0F7F4FB5CC87}"/>
                </a:ext>
              </a:extLst>
            </p:cNvPr>
            <p:cNvSpPr txBox="1">
              <a:spLocks noChangeArrowheads="1"/>
            </p:cNvSpPr>
            <p:nvPr/>
          </p:nvSpPr>
          <p:spPr bwMode="auto">
            <a:xfrm>
              <a:off x="3962400" y="4343400"/>
              <a:ext cx="692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800"/>
                <a:t>RMC</a:t>
              </a:r>
              <a:endParaRPr lang="en-US" altLang="en-US" sz="1800"/>
            </a:p>
          </p:txBody>
        </p:sp>
        <p:sp>
          <p:nvSpPr>
            <p:cNvPr id="50211" name="Line 20">
              <a:extLst>
                <a:ext uri="{FF2B5EF4-FFF2-40B4-BE49-F238E27FC236}">
                  <a16:creationId xmlns:a16="http://schemas.microsoft.com/office/drawing/2014/main" id="{CA05983F-44D4-4040-54A5-CAF494EF2222}"/>
                </a:ext>
              </a:extLst>
            </p:cNvPr>
            <p:cNvSpPr>
              <a:spLocks noChangeShapeType="1"/>
            </p:cNvSpPr>
            <p:nvPr/>
          </p:nvSpPr>
          <p:spPr bwMode="auto">
            <a:xfrm>
              <a:off x="4572000" y="4572000"/>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0212" name="Text Box 30">
              <a:extLst>
                <a:ext uri="{FF2B5EF4-FFF2-40B4-BE49-F238E27FC236}">
                  <a16:creationId xmlns:a16="http://schemas.microsoft.com/office/drawing/2014/main" id="{D0EBB4DC-FFB9-58AB-A194-B0512580D18E}"/>
                </a:ext>
              </a:extLst>
            </p:cNvPr>
            <p:cNvSpPr txBox="1">
              <a:spLocks noChangeArrowheads="1"/>
            </p:cNvSpPr>
            <p:nvPr/>
          </p:nvSpPr>
          <p:spPr bwMode="auto">
            <a:xfrm>
              <a:off x="3810000" y="4724400"/>
              <a:ext cx="1342034" cy="83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i="1"/>
                <a:t>νέο RMC για </a:t>
              </a:r>
            </a:p>
            <a:p>
              <a:pPr algn="ctr" eaLnBrk="1" hangingPunct="1">
                <a:spcBef>
                  <a:spcPct val="0"/>
                </a:spcBef>
                <a:buFontTx/>
                <a:buNone/>
              </a:pPr>
              <a:r>
                <a:rPr lang="el" altLang="en-US" sz="1600" i="1"/>
                <a:t>κύριος P</a:t>
              </a:r>
            </a:p>
            <a:p>
              <a:pPr algn="ctr" eaLnBrk="1" hangingPunct="1">
                <a:spcBef>
                  <a:spcPct val="0"/>
                </a:spcBef>
                <a:buFontTx/>
                <a:buNone/>
              </a:pPr>
              <a:r>
                <a:rPr lang="el" altLang="en-US" sz="1600" i="1"/>
                <a:t>για την υπηρεσία B</a:t>
              </a:r>
              <a:endParaRPr lang="en-US" altLang="en-US" sz="1600" i="1"/>
            </a:p>
          </p:txBody>
        </p:sp>
      </p:grpSp>
      <p:sp>
        <p:nvSpPr>
          <p:cNvPr id="50207" name="Text Box 30">
            <a:extLst>
              <a:ext uri="{FF2B5EF4-FFF2-40B4-BE49-F238E27FC236}">
                <a16:creationId xmlns:a16="http://schemas.microsoft.com/office/drawing/2014/main" id="{762AE694-7053-7D6B-031D-9BBC60580656}"/>
              </a:ext>
            </a:extLst>
          </p:cNvPr>
          <p:cNvSpPr txBox="1">
            <a:spLocks noChangeArrowheads="1"/>
          </p:cNvSpPr>
          <p:nvPr/>
        </p:nvSpPr>
        <p:spPr bwMode="auto">
          <a:xfrm>
            <a:off x="463550" y="5614570"/>
            <a:ext cx="5570538"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i="1" dirty="0"/>
              <a:t>Προδιαγραφή πολιτικής εισόδου ρόλου της υπηρεσίας Β, σε μορφή ρήτρας κέρατος</a:t>
            </a:r>
          </a:p>
          <a:p>
            <a:pPr algn="ctr" eaLnBrk="1" hangingPunct="1">
              <a:spcBef>
                <a:spcPct val="0"/>
              </a:spcBef>
              <a:buFontTx/>
              <a:buNone/>
            </a:pPr>
            <a:r>
              <a:rPr lang="el" altLang="en-US" sz="1600" i="1" dirty="0"/>
              <a:t>προϋποθέσεις για την ενεργοποίηση κάποιου ρόλου από τον κύριο P </a:t>
            </a:r>
          </a:p>
        </p:txBody>
      </p:sp>
      <p:pic>
        <p:nvPicPr>
          <p:cNvPr id="50208" name="Picture 2">
            <a:extLst>
              <a:ext uri="{FF2B5EF4-FFF2-40B4-BE49-F238E27FC236}">
                <a16:creationId xmlns:a16="http://schemas.microsoft.com/office/drawing/2014/main" id="{FEEE3424-ED3E-C954-D886-592744A5EE8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0745"/>
                                        </p:tgtEl>
                                        <p:attrNameLst>
                                          <p:attrName>style.visibility</p:attrName>
                                        </p:attrNameLst>
                                      </p:cBhvr>
                                      <p:to>
                                        <p:strVal val="visible"/>
                                      </p:to>
                                    </p:set>
                                    <p:animEffect transition="in" filter="blinds(horizontal)">
                                      <p:cBhvr>
                                        <p:cTn id="7" dur="500"/>
                                        <p:tgtEl>
                                          <p:spTgt spid="30745"/>
                                        </p:tgtEl>
                                      </p:cBhvr>
                                    </p:animEffect>
                                  </p:childTnLst>
                                </p:cTn>
                              </p:par>
                              <p:par>
                                <p:cTn id="8" presetID="3" presetClass="entr" presetSubtype="10" fill="hold" nodeType="withEffect">
                                  <p:stCondLst>
                                    <p:cond delay="0"/>
                                  </p:stCondLst>
                                  <p:childTnLst>
                                    <p:set>
                                      <p:cBhvr>
                                        <p:cTn id="9" dur="1" fill="hold">
                                          <p:stCondLst>
                                            <p:cond delay="0"/>
                                          </p:stCondLst>
                                        </p:cTn>
                                        <p:tgtEl>
                                          <p:spTgt spid="30753"/>
                                        </p:tgtEl>
                                        <p:attrNameLst>
                                          <p:attrName>style.visibility</p:attrName>
                                        </p:attrNameLst>
                                      </p:cBhvr>
                                      <p:to>
                                        <p:strVal val="visible"/>
                                      </p:to>
                                    </p:set>
                                    <p:animEffect transition="in" filter="blinds(horizontal)">
                                      <p:cBhvr>
                                        <p:cTn id="10" dur="500"/>
                                        <p:tgtEl>
                                          <p:spTgt spid="30753"/>
                                        </p:tgtEl>
                                      </p:cBhvr>
                                    </p:animEffect>
                                  </p:childTnLst>
                                </p:cTn>
                              </p:par>
                              <p:par>
                                <p:cTn id="11" presetID="3" presetClass="entr" presetSubtype="10" fill="hold" nodeType="withEffect">
                                  <p:stCondLst>
                                    <p:cond delay="0"/>
                                  </p:stCondLst>
                                  <p:childTnLst>
                                    <p:set>
                                      <p:cBhvr>
                                        <p:cTn id="12" dur="1" fill="hold">
                                          <p:stCondLst>
                                            <p:cond delay="0"/>
                                          </p:stCondLst>
                                        </p:cTn>
                                        <p:tgtEl>
                                          <p:spTgt spid="30738"/>
                                        </p:tgtEl>
                                        <p:attrNameLst>
                                          <p:attrName>style.visibility</p:attrName>
                                        </p:attrNameLst>
                                      </p:cBhvr>
                                      <p:to>
                                        <p:strVal val="visible"/>
                                      </p:to>
                                    </p:set>
                                    <p:animEffect transition="in" filter="blinds(horizontal)">
                                      <p:cBhvr>
                                        <p:cTn id="13" dur="500"/>
                                        <p:tgtEl>
                                          <p:spTgt spid="30738"/>
                                        </p:tgtEl>
                                      </p:cBhvr>
                                    </p:animEffect>
                                  </p:childTnLst>
                                </p:cTn>
                              </p:par>
                            </p:childTnLst>
                          </p:cTn>
                        </p:par>
                      </p:childTnLst>
                    </p:cTn>
                  </p:par>
                  <p:par>
                    <p:cTn id="14" fill="hold" nodeType="clickPar">
                      <p:stCondLst>
                        <p:cond delay="indefinite"/>
                      </p:stCondLst>
                      <p:childTnLst>
                        <p:par>
                          <p:cTn id="15" fill="hold" nodeType="withGroup">
                            <p:stCondLst>
                              <p:cond delay="0"/>
                            </p:stCondLst>
                            <p:childTnLst>
                              <p:par>
                                <p:cTn id="16" presetID="3" presetClass="entr" presetSubtype="10" fill="hold" nodeType="clickEffect">
                                  <p:stCondLst>
                                    <p:cond delay="0"/>
                                  </p:stCondLst>
                                  <p:childTnLst>
                                    <p:set>
                                      <p:cBhvr>
                                        <p:cTn id="17" dur="1" fill="hold">
                                          <p:stCondLst>
                                            <p:cond delay="0"/>
                                          </p:stCondLst>
                                        </p:cTn>
                                        <p:tgtEl>
                                          <p:spTgt spid="30752"/>
                                        </p:tgtEl>
                                        <p:attrNameLst>
                                          <p:attrName>style.visibility</p:attrName>
                                        </p:attrNameLst>
                                      </p:cBhvr>
                                      <p:to>
                                        <p:strVal val="visible"/>
                                      </p:to>
                                    </p:set>
                                    <p:animEffect transition="in" filter="blinds(horizontal)">
                                      <p:cBhvr>
                                        <p:cTn id="18" dur="500"/>
                                        <p:tgtEl>
                                          <p:spTgt spid="30752"/>
                                        </p:tgtEl>
                                      </p:cBhvr>
                                    </p:animEffect>
                                  </p:childTnLst>
                                </p:cTn>
                              </p:par>
                            </p:childTnLst>
                          </p:cTn>
                        </p:par>
                      </p:childTnLst>
                    </p:cTn>
                  </p:par>
                  <p:par>
                    <p:cTn id="19" fill="hold" nodeType="clickPar">
                      <p:stCondLst>
                        <p:cond delay="indefinite"/>
                      </p:stCondLst>
                      <p:childTnLst>
                        <p:par>
                          <p:cTn id="20" fill="hold" nodeType="withGroup">
                            <p:stCondLst>
                              <p:cond delay="0"/>
                            </p:stCondLst>
                            <p:childTnLst>
                              <p:par>
                                <p:cTn id="21" presetID="3" presetClass="entr" presetSubtype="10" fill="hold" nodeType="clickEffect">
                                  <p:stCondLst>
                                    <p:cond delay="0"/>
                                  </p:stCondLst>
                                  <p:childTnLst>
                                    <p:set>
                                      <p:cBhvr>
                                        <p:cTn id="22" dur="1" fill="hold">
                                          <p:stCondLst>
                                            <p:cond delay="0"/>
                                          </p:stCondLst>
                                        </p:cTn>
                                        <p:tgtEl>
                                          <p:spTgt spid="30744"/>
                                        </p:tgtEl>
                                        <p:attrNameLst>
                                          <p:attrName>style.visibility</p:attrName>
                                        </p:attrNameLst>
                                      </p:cBhvr>
                                      <p:to>
                                        <p:strVal val="visible"/>
                                      </p:to>
                                    </p:set>
                                    <p:animEffect transition="in" filter="blinds(horizontal)">
                                      <p:cBhvr>
                                        <p:cTn id="23" dur="500"/>
                                        <p:tgtEl>
                                          <p:spTgt spid="30744"/>
                                        </p:tgtEl>
                                      </p:cBhvr>
                                    </p:animEffect>
                                  </p:childTnLst>
                                </p:cTn>
                              </p:par>
                              <p:par>
                                <p:cTn id="24" presetID="3" presetClass="entr" presetSubtype="10" fill="hold" nodeType="withEffect">
                                  <p:stCondLst>
                                    <p:cond delay="0"/>
                                  </p:stCondLst>
                                  <p:childTnLst>
                                    <p:set>
                                      <p:cBhvr>
                                        <p:cTn id="25" dur="1" fill="hold">
                                          <p:stCondLst>
                                            <p:cond delay="0"/>
                                          </p:stCondLst>
                                        </p:cTn>
                                        <p:tgtEl>
                                          <p:spTgt spid="44"/>
                                        </p:tgtEl>
                                        <p:attrNameLst>
                                          <p:attrName>style.visibility</p:attrName>
                                        </p:attrNameLst>
                                      </p:cBhvr>
                                      <p:to>
                                        <p:strVal val="visible"/>
                                      </p:to>
                                    </p:set>
                                    <p:animEffect transition="in" filter="blinds(horizontal)">
                                      <p:cBhvr>
                                        <p:cTn id="26" dur="500"/>
                                        <p:tgtEl>
                                          <p:spTgt spid="44"/>
                                        </p:tgtEl>
                                      </p:cBhvr>
                                    </p:animEffect>
                                  </p:childTnLst>
                                </p:cTn>
                              </p:par>
                              <p:par>
                                <p:cTn id="27" presetID="1" presetClass="entr" presetSubtype="0" fill="hold" nodeType="withEffect">
                                  <p:stCondLst>
                                    <p:cond delay="0"/>
                                  </p:stCondLst>
                                  <p:childTnLst>
                                    <p:set>
                                      <p:cBhvr>
                                        <p:cTn id="28" dur="1" fill="hold">
                                          <p:stCondLst>
                                            <p:cond delay="0"/>
                                          </p:stCondLst>
                                        </p:cTn>
                                        <p:tgtEl>
                                          <p:spTgt spid="207897"/>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3" presetClass="entr" presetSubtype="10" fill="hold" nodeType="clickEffect">
                                  <p:stCondLst>
                                    <p:cond delay="0"/>
                                  </p:stCondLst>
                                  <p:childTnLst>
                                    <p:set>
                                      <p:cBhvr>
                                        <p:cTn id="32" dur="1" fill="hold">
                                          <p:stCondLst>
                                            <p:cond delay="0"/>
                                          </p:stCondLst>
                                        </p:cTn>
                                        <p:tgtEl>
                                          <p:spTgt spid="2"/>
                                        </p:tgtEl>
                                        <p:attrNameLst>
                                          <p:attrName>style.visibility</p:attrName>
                                        </p:attrNameLst>
                                      </p:cBhvr>
                                      <p:to>
                                        <p:strVal val="visible"/>
                                      </p:to>
                                    </p:set>
                                    <p:animEffect transition="in" filter="blinds(horizontal)">
                                      <p:cBhvr>
                                        <p:cTn id="3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0738" grpId="0" animBg="1"/>
      <p:bldP spid="207897" grpId="0"/>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Number Placeholder 4">
            <a:extLst>
              <a:ext uri="{FF2B5EF4-FFF2-40B4-BE49-F238E27FC236}">
                <a16:creationId xmlns:a16="http://schemas.microsoft.com/office/drawing/2014/main" id="{D725133F-BE1A-AF2A-E0BD-DBAAFE370436}"/>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CD774B24-1AC2-4C30-971C-8DC1A5AAFDA2}" type="slidenum">
              <a:rPr lang="en-GB" altLang="en-US" sz="1400" smtClean="0"/>
              <a:pPr>
                <a:spcBef>
                  <a:spcPct val="0"/>
                </a:spcBef>
                <a:buFontTx/>
                <a:buNone/>
              </a:pPr>
              <a:t>27</a:t>
            </a:fld>
            <a:endParaRPr lang="en-GB" altLang="en-US" sz="1400"/>
          </a:p>
        </p:txBody>
      </p:sp>
      <p:sp>
        <p:nvSpPr>
          <p:cNvPr id="51203" name="Rectangle 2">
            <a:extLst>
              <a:ext uri="{FF2B5EF4-FFF2-40B4-BE49-F238E27FC236}">
                <a16:creationId xmlns:a16="http://schemas.microsoft.com/office/drawing/2014/main" id="{C713139B-06CF-F0F7-0252-6D3BFCFDB221}"/>
              </a:ext>
            </a:extLst>
          </p:cNvPr>
          <p:cNvSpPr>
            <a:spLocks noGrp="1" noChangeArrowheads="1"/>
          </p:cNvSpPr>
          <p:nvPr>
            <p:ph type="title"/>
          </p:nvPr>
        </p:nvSpPr>
        <p:spPr>
          <a:xfrm>
            <a:off x="685800" y="457200"/>
            <a:ext cx="7772400" cy="838200"/>
          </a:xfrm>
        </p:spPr>
        <p:txBody>
          <a:bodyPr/>
          <a:lstStyle/>
          <a:p>
            <a:pPr algn="l"/>
            <a:r>
              <a:rPr lang="el" altLang="en-US" sz="2400">
                <a:solidFill>
                  <a:schemeClr val="tx1"/>
                </a:solidFill>
              </a:rPr>
              <a:t>Ενεργός έλεγχος περιβάλλοντος ασφαλείας</a:t>
            </a:r>
            <a:br>
              <a:rPr lang="en-GB" altLang="en-US" sz="2400">
                <a:solidFill>
                  <a:schemeClr val="tx1"/>
                </a:solidFill>
              </a:rPr>
            </a:br>
            <a:r>
              <a:rPr lang="el" altLang="en-US" sz="2400">
                <a:solidFill>
                  <a:schemeClr val="tx1"/>
                </a:solidFill>
              </a:rPr>
              <a:t>Κανόνες συμμετοχής ενεργών ρόλων</a:t>
            </a:r>
            <a:endParaRPr lang="en-US" altLang="en-US" sz="2400">
              <a:solidFill>
                <a:schemeClr val="tx1"/>
              </a:solidFill>
            </a:endParaRPr>
          </a:p>
        </p:txBody>
      </p:sp>
      <p:sp>
        <p:nvSpPr>
          <p:cNvPr id="51204" name="AutoShape 3">
            <a:extLst>
              <a:ext uri="{FF2B5EF4-FFF2-40B4-BE49-F238E27FC236}">
                <a16:creationId xmlns:a16="http://schemas.microsoft.com/office/drawing/2014/main" id="{06366D91-470D-1F80-6FDA-0CA342029C2E}"/>
              </a:ext>
            </a:extLst>
          </p:cNvPr>
          <p:cNvSpPr>
            <a:spLocks noChangeArrowheads="1"/>
          </p:cNvSpPr>
          <p:nvPr/>
        </p:nvSpPr>
        <p:spPr bwMode="auto">
          <a:xfrm>
            <a:off x="2209800" y="1905000"/>
            <a:ext cx="1295400" cy="838200"/>
          </a:xfrm>
          <a:prstGeom prst="roundRect">
            <a:avLst>
              <a:gd name="adj" fmla="val 16667"/>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1205" name="Text Box 4">
            <a:extLst>
              <a:ext uri="{FF2B5EF4-FFF2-40B4-BE49-F238E27FC236}">
                <a16:creationId xmlns:a16="http://schemas.microsoft.com/office/drawing/2014/main" id="{383C82E8-E36C-6F01-8DC4-28F4C1C111E0}"/>
              </a:ext>
            </a:extLst>
          </p:cNvPr>
          <p:cNvSpPr txBox="1">
            <a:spLocks noChangeArrowheads="1"/>
          </p:cNvSpPr>
          <p:nvPr/>
        </p:nvSpPr>
        <p:spPr bwMode="auto">
          <a:xfrm>
            <a:off x="2362200" y="1828800"/>
            <a:ext cx="9588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υπηρεσία A</a:t>
            </a:r>
            <a:endParaRPr lang="en-US" altLang="en-US" sz="1600"/>
          </a:p>
        </p:txBody>
      </p:sp>
      <p:sp>
        <p:nvSpPr>
          <p:cNvPr id="51206" name="Oval 5">
            <a:extLst>
              <a:ext uri="{FF2B5EF4-FFF2-40B4-BE49-F238E27FC236}">
                <a16:creationId xmlns:a16="http://schemas.microsoft.com/office/drawing/2014/main" id="{671B5E7B-A345-84A5-2FA5-AA52508C9A8D}"/>
              </a:ext>
            </a:extLst>
          </p:cNvPr>
          <p:cNvSpPr>
            <a:spLocks noChangeArrowheads="1"/>
          </p:cNvSpPr>
          <p:nvPr/>
        </p:nvSpPr>
        <p:spPr bwMode="auto">
          <a:xfrm>
            <a:off x="2667000" y="2209800"/>
            <a:ext cx="381000" cy="381000"/>
          </a:xfrm>
          <a:prstGeom prst="ellipse">
            <a:avLst/>
          </a:prstGeom>
          <a:solidFill>
            <a:srgbClr val="CCECFF"/>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800" dirty="0"/>
              <a:t>CR</a:t>
            </a:r>
          </a:p>
        </p:txBody>
      </p:sp>
      <p:sp>
        <p:nvSpPr>
          <p:cNvPr id="51207" name="Rectangle 6">
            <a:extLst>
              <a:ext uri="{FF2B5EF4-FFF2-40B4-BE49-F238E27FC236}">
                <a16:creationId xmlns:a16="http://schemas.microsoft.com/office/drawing/2014/main" id="{6775BDCB-A3AE-0CD1-F753-4F38F0BA1DF1}"/>
              </a:ext>
            </a:extLst>
          </p:cNvPr>
          <p:cNvSpPr>
            <a:spLocks noChangeArrowheads="1"/>
          </p:cNvSpPr>
          <p:nvPr/>
        </p:nvSpPr>
        <p:spPr bwMode="auto">
          <a:xfrm>
            <a:off x="1295400" y="2286000"/>
            <a:ext cx="7620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1208" name="Text Box 7">
            <a:extLst>
              <a:ext uri="{FF2B5EF4-FFF2-40B4-BE49-F238E27FC236}">
                <a16:creationId xmlns:a16="http://schemas.microsoft.com/office/drawing/2014/main" id="{4F0A30A8-D8EF-FCD6-BB8B-B3BAB8DD602D}"/>
              </a:ext>
            </a:extLst>
          </p:cNvPr>
          <p:cNvSpPr txBox="1">
            <a:spLocks noChangeArrowheads="1"/>
          </p:cNvSpPr>
          <p:nvPr/>
        </p:nvSpPr>
        <p:spPr bwMode="auto">
          <a:xfrm>
            <a:off x="1295400" y="2209800"/>
            <a:ext cx="692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800"/>
              <a:t>RMC</a:t>
            </a:r>
            <a:endParaRPr lang="en-US" altLang="en-US" sz="1800"/>
          </a:p>
        </p:txBody>
      </p:sp>
      <p:sp>
        <p:nvSpPr>
          <p:cNvPr id="51209" name="Line 8">
            <a:extLst>
              <a:ext uri="{FF2B5EF4-FFF2-40B4-BE49-F238E27FC236}">
                <a16:creationId xmlns:a16="http://schemas.microsoft.com/office/drawing/2014/main" id="{1BFEA05C-BE41-83C4-5FBB-B22DA67C0966}"/>
              </a:ext>
            </a:extLst>
          </p:cNvPr>
          <p:cNvSpPr>
            <a:spLocks noChangeShapeType="1"/>
          </p:cNvSpPr>
          <p:nvPr/>
        </p:nvSpPr>
        <p:spPr bwMode="auto">
          <a:xfrm>
            <a:off x="1905000" y="2438400"/>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10" name="AutoShape 9">
            <a:extLst>
              <a:ext uri="{FF2B5EF4-FFF2-40B4-BE49-F238E27FC236}">
                <a16:creationId xmlns:a16="http://schemas.microsoft.com/office/drawing/2014/main" id="{910D91E9-D2BA-EA2E-5CE5-F5CEDEE4CD26}"/>
              </a:ext>
            </a:extLst>
          </p:cNvPr>
          <p:cNvSpPr>
            <a:spLocks noChangeArrowheads="1"/>
          </p:cNvSpPr>
          <p:nvPr/>
        </p:nvSpPr>
        <p:spPr bwMode="auto">
          <a:xfrm>
            <a:off x="5791200" y="1905000"/>
            <a:ext cx="1295400" cy="838200"/>
          </a:xfrm>
          <a:prstGeom prst="roundRect">
            <a:avLst>
              <a:gd name="adj" fmla="val 16667"/>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1211" name="Text Box 10">
            <a:extLst>
              <a:ext uri="{FF2B5EF4-FFF2-40B4-BE49-F238E27FC236}">
                <a16:creationId xmlns:a16="http://schemas.microsoft.com/office/drawing/2014/main" id="{3FF2B82B-B356-C4A2-AE74-CF0F0CEF8337}"/>
              </a:ext>
            </a:extLst>
          </p:cNvPr>
          <p:cNvSpPr txBox="1">
            <a:spLocks noChangeArrowheads="1"/>
          </p:cNvSpPr>
          <p:nvPr/>
        </p:nvSpPr>
        <p:spPr bwMode="auto">
          <a:xfrm>
            <a:off x="5943600" y="1828800"/>
            <a:ext cx="958850"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υπηρεσία B</a:t>
            </a:r>
            <a:endParaRPr lang="en-US" altLang="en-US" sz="1600"/>
          </a:p>
        </p:txBody>
      </p:sp>
      <p:sp>
        <p:nvSpPr>
          <p:cNvPr id="51212" name="Oval 11">
            <a:extLst>
              <a:ext uri="{FF2B5EF4-FFF2-40B4-BE49-F238E27FC236}">
                <a16:creationId xmlns:a16="http://schemas.microsoft.com/office/drawing/2014/main" id="{29A728EE-BE0B-ED41-38F6-B9AD4ED9F0A6}"/>
              </a:ext>
            </a:extLst>
          </p:cNvPr>
          <p:cNvSpPr>
            <a:spLocks noChangeArrowheads="1"/>
          </p:cNvSpPr>
          <p:nvPr/>
        </p:nvSpPr>
        <p:spPr bwMode="auto">
          <a:xfrm>
            <a:off x="6248400" y="2209800"/>
            <a:ext cx="381000" cy="381000"/>
          </a:xfrm>
          <a:prstGeom prst="ellipse">
            <a:avLst/>
          </a:prstGeom>
          <a:solidFill>
            <a:srgbClr val="CCECFF"/>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800" dirty="0"/>
              <a:t>CR</a:t>
            </a:r>
          </a:p>
        </p:txBody>
      </p:sp>
      <p:sp>
        <p:nvSpPr>
          <p:cNvPr id="51213" name="Rectangle 12">
            <a:extLst>
              <a:ext uri="{FF2B5EF4-FFF2-40B4-BE49-F238E27FC236}">
                <a16:creationId xmlns:a16="http://schemas.microsoft.com/office/drawing/2014/main" id="{BF2E8352-FE5A-929B-6B99-FE6513C65602}"/>
              </a:ext>
            </a:extLst>
          </p:cNvPr>
          <p:cNvSpPr>
            <a:spLocks noChangeArrowheads="1"/>
          </p:cNvSpPr>
          <p:nvPr/>
        </p:nvSpPr>
        <p:spPr bwMode="auto">
          <a:xfrm>
            <a:off x="4876800" y="2286000"/>
            <a:ext cx="7620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1214" name="Text Box 13">
            <a:extLst>
              <a:ext uri="{FF2B5EF4-FFF2-40B4-BE49-F238E27FC236}">
                <a16:creationId xmlns:a16="http://schemas.microsoft.com/office/drawing/2014/main" id="{D0883A3F-669C-2658-9F7C-4257C0F3644B}"/>
              </a:ext>
            </a:extLst>
          </p:cNvPr>
          <p:cNvSpPr txBox="1">
            <a:spLocks noChangeArrowheads="1"/>
          </p:cNvSpPr>
          <p:nvPr/>
        </p:nvSpPr>
        <p:spPr bwMode="auto">
          <a:xfrm>
            <a:off x="4876800" y="2209800"/>
            <a:ext cx="692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800"/>
              <a:t>RMC</a:t>
            </a:r>
            <a:endParaRPr lang="en-US" altLang="en-US" sz="1800"/>
          </a:p>
        </p:txBody>
      </p:sp>
      <p:sp>
        <p:nvSpPr>
          <p:cNvPr id="51215" name="Line 14">
            <a:extLst>
              <a:ext uri="{FF2B5EF4-FFF2-40B4-BE49-F238E27FC236}">
                <a16:creationId xmlns:a16="http://schemas.microsoft.com/office/drawing/2014/main" id="{D12819BA-756D-8507-680D-E0AB56FC3CD5}"/>
              </a:ext>
            </a:extLst>
          </p:cNvPr>
          <p:cNvSpPr>
            <a:spLocks noChangeShapeType="1"/>
          </p:cNvSpPr>
          <p:nvPr/>
        </p:nvSpPr>
        <p:spPr bwMode="auto">
          <a:xfrm>
            <a:off x="5486400" y="2438400"/>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16" name="AutoShape 15">
            <a:extLst>
              <a:ext uri="{FF2B5EF4-FFF2-40B4-BE49-F238E27FC236}">
                <a16:creationId xmlns:a16="http://schemas.microsoft.com/office/drawing/2014/main" id="{CC6F386F-BFF3-6692-1570-B4F0D214381A}"/>
              </a:ext>
            </a:extLst>
          </p:cNvPr>
          <p:cNvSpPr>
            <a:spLocks noChangeArrowheads="1"/>
          </p:cNvSpPr>
          <p:nvPr/>
        </p:nvSpPr>
        <p:spPr bwMode="auto">
          <a:xfrm>
            <a:off x="4876800" y="3733800"/>
            <a:ext cx="1295400" cy="1066800"/>
          </a:xfrm>
          <a:prstGeom prst="roundRect">
            <a:avLst>
              <a:gd name="adj" fmla="val 16667"/>
            </a:avLst>
          </a:prstGeom>
          <a:solidFill>
            <a:srgbClr val="FFFF99"/>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1217" name="Text Box 16">
            <a:extLst>
              <a:ext uri="{FF2B5EF4-FFF2-40B4-BE49-F238E27FC236}">
                <a16:creationId xmlns:a16="http://schemas.microsoft.com/office/drawing/2014/main" id="{227C8FF1-FB68-8EA7-A514-38CA597BFC5D}"/>
              </a:ext>
            </a:extLst>
          </p:cNvPr>
          <p:cNvSpPr txBox="1">
            <a:spLocks noChangeArrowheads="1"/>
          </p:cNvSpPr>
          <p:nvPr/>
        </p:nvSpPr>
        <p:spPr bwMode="auto">
          <a:xfrm>
            <a:off x="6248399" y="4038600"/>
            <a:ext cx="1295399"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dirty="0"/>
              <a:t>υπηρεσία C</a:t>
            </a:r>
            <a:endParaRPr lang="en-US" altLang="en-US" sz="1600" dirty="0"/>
          </a:p>
        </p:txBody>
      </p:sp>
      <p:sp>
        <p:nvSpPr>
          <p:cNvPr id="51218" name="Oval 17">
            <a:extLst>
              <a:ext uri="{FF2B5EF4-FFF2-40B4-BE49-F238E27FC236}">
                <a16:creationId xmlns:a16="http://schemas.microsoft.com/office/drawing/2014/main" id="{1F19C65F-01CA-10FD-B112-A1757C0DEBF2}"/>
              </a:ext>
            </a:extLst>
          </p:cNvPr>
          <p:cNvSpPr>
            <a:spLocks noChangeArrowheads="1"/>
          </p:cNvSpPr>
          <p:nvPr/>
        </p:nvSpPr>
        <p:spPr bwMode="auto">
          <a:xfrm>
            <a:off x="5334000" y="4343400"/>
            <a:ext cx="381000" cy="381000"/>
          </a:xfrm>
          <a:prstGeom prst="ellipse">
            <a:avLst/>
          </a:prstGeom>
          <a:solidFill>
            <a:srgbClr val="CCECFF"/>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800" dirty="0"/>
              <a:t>CR</a:t>
            </a:r>
          </a:p>
        </p:txBody>
      </p:sp>
      <p:sp>
        <p:nvSpPr>
          <p:cNvPr id="51219" name="Rectangle 18">
            <a:extLst>
              <a:ext uri="{FF2B5EF4-FFF2-40B4-BE49-F238E27FC236}">
                <a16:creationId xmlns:a16="http://schemas.microsoft.com/office/drawing/2014/main" id="{39CF60B5-248F-7973-44C8-72356AE149AA}"/>
              </a:ext>
            </a:extLst>
          </p:cNvPr>
          <p:cNvSpPr>
            <a:spLocks noChangeArrowheads="1"/>
          </p:cNvSpPr>
          <p:nvPr/>
        </p:nvSpPr>
        <p:spPr bwMode="auto">
          <a:xfrm>
            <a:off x="3962400" y="4419600"/>
            <a:ext cx="762000" cy="304800"/>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1220" name="Text Box 19">
            <a:extLst>
              <a:ext uri="{FF2B5EF4-FFF2-40B4-BE49-F238E27FC236}">
                <a16:creationId xmlns:a16="http://schemas.microsoft.com/office/drawing/2014/main" id="{C35409AB-2A3D-45C4-64E3-241F12778C56}"/>
              </a:ext>
            </a:extLst>
          </p:cNvPr>
          <p:cNvSpPr txBox="1">
            <a:spLocks noChangeArrowheads="1"/>
          </p:cNvSpPr>
          <p:nvPr/>
        </p:nvSpPr>
        <p:spPr bwMode="auto">
          <a:xfrm>
            <a:off x="3962400" y="4343400"/>
            <a:ext cx="69215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800"/>
              <a:t>RMC</a:t>
            </a:r>
            <a:endParaRPr lang="en-US" altLang="en-US" sz="1800"/>
          </a:p>
        </p:txBody>
      </p:sp>
      <p:sp>
        <p:nvSpPr>
          <p:cNvPr id="51221" name="Line 20">
            <a:extLst>
              <a:ext uri="{FF2B5EF4-FFF2-40B4-BE49-F238E27FC236}">
                <a16:creationId xmlns:a16="http://schemas.microsoft.com/office/drawing/2014/main" id="{BB4AE878-4176-F274-BB0E-B4324CCAF08D}"/>
              </a:ext>
            </a:extLst>
          </p:cNvPr>
          <p:cNvSpPr>
            <a:spLocks noChangeShapeType="1"/>
          </p:cNvSpPr>
          <p:nvPr/>
        </p:nvSpPr>
        <p:spPr bwMode="auto">
          <a:xfrm>
            <a:off x="4572000" y="4572000"/>
            <a:ext cx="762000" cy="0"/>
          </a:xfrm>
          <a:prstGeom prst="line">
            <a:avLst/>
          </a:prstGeom>
          <a:noFill/>
          <a:ln w="9525">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22" name="Oval 21">
            <a:extLst>
              <a:ext uri="{FF2B5EF4-FFF2-40B4-BE49-F238E27FC236}">
                <a16:creationId xmlns:a16="http://schemas.microsoft.com/office/drawing/2014/main" id="{AB3D71BA-76E2-573D-C29C-02F74DA29251}"/>
              </a:ext>
            </a:extLst>
          </p:cNvPr>
          <p:cNvSpPr>
            <a:spLocks noChangeArrowheads="1"/>
          </p:cNvSpPr>
          <p:nvPr/>
        </p:nvSpPr>
        <p:spPr bwMode="auto">
          <a:xfrm>
            <a:off x="4953000" y="3810000"/>
            <a:ext cx="457200" cy="381000"/>
          </a:xfrm>
          <a:prstGeom prst="ellipse">
            <a:avLst/>
          </a:prstGeom>
          <a:solidFill>
            <a:srgbClr val="CCECFF"/>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600" dirty="0"/>
              <a:t>ECR</a:t>
            </a:r>
          </a:p>
        </p:txBody>
      </p:sp>
      <p:sp>
        <p:nvSpPr>
          <p:cNvPr id="51223" name="Oval 22">
            <a:extLst>
              <a:ext uri="{FF2B5EF4-FFF2-40B4-BE49-F238E27FC236}">
                <a16:creationId xmlns:a16="http://schemas.microsoft.com/office/drawing/2014/main" id="{62EC9607-4F45-DE0E-74B3-B2C1AF044E44}"/>
              </a:ext>
            </a:extLst>
          </p:cNvPr>
          <p:cNvSpPr>
            <a:spLocks noChangeArrowheads="1"/>
          </p:cNvSpPr>
          <p:nvPr/>
        </p:nvSpPr>
        <p:spPr bwMode="auto">
          <a:xfrm>
            <a:off x="5638800" y="3810000"/>
            <a:ext cx="457200" cy="381000"/>
          </a:xfrm>
          <a:prstGeom prst="ellipse">
            <a:avLst/>
          </a:prstGeom>
          <a:solidFill>
            <a:srgbClr val="CCECFF"/>
          </a:solidFill>
          <a:ln w="9525">
            <a:solidFill>
              <a:schemeClr val="tx1"/>
            </a:solidFill>
            <a:round/>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n-US" altLang="en-US" sz="1600" dirty="0"/>
              <a:t>ECR</a:t>
            </a:r>
          </a:p>
        </p:txBody>
      </p:sp>
      <p:sp>
        <p:nvSpPr>
          <p:cNvPr id="51224" name="Line 23">
            <a:extLst>
              <a:ext uri="{FF2B5EF4-FFF2-40B4-BE49-F238E27FC236}">
                <a16:creationId xmlns:a16="http://schemas.microsoft.com/office/drawing/2014/main" id="{CF17CEFF-C26E-E1A9-7729-D379E4757766}"/>
              </a:ext>
            </a:extLst>
          </p:cNvPr>
          <p:cNvSpPr>
            <a:spLocks noChangeShapeType="1"/>
          </p:cNvSpPr>
          <p:nvPr/>
        </p:nvSpPr>
        <p:spPr bwMode="auto">
          <a:xfrm>
            <a:off x="2971800" y="2590800"/>
            <a:ext cx="2057400" cy="129540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25" name="Line 24">
            <a:extLst>
              <a:ext uri="{FF2B5EF4-FFF2-40B4-BE49-F238E27FC236}">
                <a16:creationId xmlns:a16="http://schemas.microsoft.com/office/drawing/2014/main" id="{B7C06C52-CDF7-6F01-D0F5-3CA79AE242EA}"/>
              </a:ext>
            </a:extLst>
          </p:cNvPr>
          <p:cNvSpPr>
            <a:spLocks noChangeShapeType="1"/>
          </p:cNvSpPr>
          <p:nvPr/>
        </p:nvSpPr>
        <p:spPr bwMode="auto">
          <a:xfrm flipH="1">
            <a:off x="5943600" y="2590800"/>
            <a:ext cx="457200" cy="1219200"/>
          </a:xfrm>
          <a:prstGeom prst="line">
            <a:avLst/>
          </a:prstGeom>
          <a:noFill/>
          <a:ln w="1905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897" name="Text Box 25">
            <a:extLst>
              <a:ext uri="{FF2B5EF4-FFF2-40B4-BE49-F238E27FC236}">
                <a16:creationId xmlns:a16="http://schemas.microsoft.com/office/drawing/2014/main" id="{15DAFACF-E932-BD3D-3B00-5013875E9987}"/>
              </a:ext>
            </a:extLst>
          </p:cNvPr>
          <p:cNvSpPr txBox="1">
            <a:spLocks noChangeArrowheads="1"/>
          </p:cNvSpPr>
          <p:nvPr/>
        </p:nvSpPr>
        <p:spPr bwMode="auto">
          <a:xfrm>
            <a:off x="4186354" y="2795588"/>
            <a:ext cx="2241319" cy="9233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800" i="1" dirty="0">
                <a:solidFill>
                  <a:srgbClr val="CC0000"/>
                </a:solidFill>
              </a:rPr>
              <a:t>καρδιακούς παλμούς ή</a:t>
            </a:r>
          </a:p>
          <a:p>
            <a:pPr algn="ctr" eaLnBrk="1" hangingPunct="1">
              <a:spcBef>
                <a:spcPct val="0"/>
              </a:spcBef>
              <a:buFontTx/>
              <a:buNone/>
            </a:pPr>
            <a:r>
              <a:rPr lang="el" altLang="en-US" sz="1800" i="1" dirty="0">
                <a:solidFill>
                  <a:srgbClr val="CC0000"/>
                </a:solidFill>
              </a:rPr>
              <a:t>κατάσταση-αλλαγή</a:t>
            </a:r>
          </a:p>
          <a:p>
            <a:pPr algn="ctr" eaLnBrk="1" hangingPunct="1">
              <a:spcBef>
                <a:spcPct val="0"/>
              </a:spcBef>
              <a:buFontTx/>
              <a:buNone/>
            </a:pPr>
            <a:r>
              <a:rPr lang="el-GR" altLang="en-US" sz="1800" i="1" dirty="0">
                <a:solidFill>
                  <a:srgbClr val="CC0000"/>
                </a:solidFill>
              </a:rPr>
              <a:t>ε</a:t>
            </a:r>
            <a:r>
              <a:rPr lang="el" altLang="en-US" sz="1800" i="1" dirty="0">
                <a:solidFill>
                  <a:srgbClr val="CC0000"/>
                </a:solidFill>
              </a:rPr>
              <a:t>κδήλωσης</a:t>
            </a:r>
            <a:endParaRPr lang="en-US" altLang="en-US" sz="1800" i="1" dirty="0">
              <a:solidFill>
                <a:srgbClr val="CC0000"/>
              </a:solidFill>
            </a:endParaRPr>
          </a:p>
        </p:txBody>
      </p:sp>
      <p:sp>
        <p:nvSpPr>
          <p:cNvPr id="207898" name="Line 26">
            <a:extLst>
              <a:ext uri="{FF2B5EF4-FFF2-40B4-BE49-F238E27FC236}">
                <a16:creationId xmlns:a16="http://schemas.microsoft.com/office/drawing/2014/main" id="{763FA805-E9B1-16E9-9C73-8CE294FA506E}"/>
              </a:ext>
            </a:extLst>
          </p:cNvPr>
          <p:cNvSpPr>
            <a:spLocks noChangeShapeType="1"/>
          </p:cNvSpPr>
          <p:nvPr/>
        </p:nvSpPr>
        <p:spPr bwMode="auto">
          <a:xfrm>
            <a:off x="4419600" y="3352800"/>
            <a:ext cx="304800" cy="228600"/>
          </a:xfrm>
          <a:prstGeom prst="line">
            <a:avLst/>
          </a:prstGeom>
          <a:noFill/>
          <a:ln w="381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207899" name="Line 27">
            <a:extLst>
              <a:ext uri="{FF2B5EF4-FFF2-40B4-BE49-F238E27FC236}">
                <a16:creationId xmlns:a16="http://schemas.microsoft.com/office/drawing/2014/main" id="{B420FC25-EA13-C4C2-BAAC-65191F9FFF91}"/>
              </a:ext>
            </a:extLst>
          </p:cNvPr>
          <p:cNvSpPr>
            <a:spLocks noChangeShapeType="1"/>
          </p:cNvSpPr>
          <p:nvPr/>
        </p:nvSpPr>
        <p:spPr bwMode="auto">
          <a:xfrm flipH="1">
            <a:off x="5943600" y="3200400"/>
            <a:ext cx="152400" cy="381000"/>
          </a:xfrm>
          <a:prstGeom prst="line">
            <a:avLst/>
          </a:prstGeom>
          <a:noFill/>
          <a:ln w="38100">
            <a:solidFill>
              <a:srgbClr val="CC0000"/>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1229" name="Text Box 28">
            <a:extLst>
              <a:ext uri="{FF2B5EF4-FFF2-40B4-BE49-F238E27FC236}">
                <a16:creationId xmlns:a16="http://schemas.microsoft.com/office/drawing/2014/main" id="{D3F870D9-85AE-D2DA-9BF7-DF5AB5370AA5}"/>
              </a:ext>
            </a:extLst>
          </p:cNvPr>
          <p:cNvSpPr txBox="1">
            <a:spLocks noChangeArrowheads="1"/>
          </p:cNvSpPr>
          <p:nvPr/>
        </p:nvSpPr>
        <p:spPr bwMode="auto">
          <a:xfrm>
            <a:off x="990600" y="4953000"/>
            <a:ext cx="309562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RMC = πιστοποιητικό μέλους ρόλου</a:t>
            </a:r>
          </a:p>
          <a:p>
            <a:pPr eaLnBrk="1" hangingPunct="1">
              <a:spcBef>
                <a:spcPct val="0"/>
              </a:spcBef>
              <a:buFontTx/>
              <a:buNone/>
            </a:pPr>
            <a:r>
              <a:rPr lang="el" altLang="en-US" sz="1600"/>
              <a:t>CR = εγγραφή διαπιστευτηρίων</a:t>
            </a:r>
          </a:p>
          <a:p>
            <a:pPr eaLnBrk="1" hangingPunct="1">
              <a:spcBef>
                <a:spcPct val="0"/>
              </a:spcBef>
              <a:buFontTx/>
              <a:buNone/>
            </a:pPr>
            <a:r>
              <a:rPr lang="el" altLang="en-US" sz="1600"/>
              <a:t>ECR = εξωτερική εγγραφή διαπιστευτηρίων</a:t>
            </a:r>
            <a:endParaRPr lang="en-US" altLang="en-US" sz="1600"/>
          </a:p>
        </p:txBody>
      </p:sp>
      <p:sp>
        <p:nvSpPr>
          <p:cNvPr id="51230" name="Text Box 29">
            <a:extLst>
              <a:ext uri="{FF2B5EF4-FFF2-40B4-BE49-F238E27FC236}">
                <a16:creationId xmlns:a16="http://schemas.microsoft.com/office/drawing/2014/main" id="{2E20970E-22C0-C598-2EE7-5CD51DC80A6C}"/>
              </a:ext>
            </a:extLst>
          </p:cNvPr>
          <p:cNvSpPr txBox="1">
            <a:spLocks noChangeArrowheads="1"/>
          </p:cNvSpPr>
          <p:nvPr/>
        </p:nvSpPr>
        <p:spPr bwMode="auto">
          <a:xfrm>
            <a:off x="790258" y="1377538"/>
            <a:ext cx="1763712"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l" altLang="en-US" sz="1600" i="1" dirty="0"/>
              <a:t>Προαπαιτούμενος ρόλος</a:t>
            </a:r>
          </a:p>
          <a:p>
            <a:pPr algn="r" eaLnBrk="1" hangingPunct="1">
              <a:spcBef>
                <a:spcPct val="0"/>
              </a:spcBef>
              <a:buFontTx/>
              <a:buNone/>
            </a:pPr>
            <a:r>
              <a:rPr lang="el" altLang="en-US" sz="1600" i="1" dirty="0"/>
              <a:t>για τον ρόλο της υπηρεσίας C</a:t>
            </a:r>
            <a:endParaRPr lang="en-US" altLang="en-US" sz="1600" i="1" dirty="0"/>
          </a:p>
        </p:txBody>
      </p:sp>
      <p:sp>
        <p:nvSpPr>
          <p:cNvPr id="51231" name="Text Box 30">
            <a:extLst>
              <a:ext uri="{FF2B5EF4-FFF2-40B4-BE49-F238E27FC236}">
                <a16:creationId xmlns:a16="http://schemas.microsoft.com/office/drawing/2014/main" id="{73737769-F2A6-559D-53E7-A0607506B1D3}"/>
              </a:ext>
            </a:extLst>
          </p:cNvPr>
          <p:cNvSpPr txBox="1">
            <a:spLocks noChangeArrowheads="1"/>
          </p:cNvSpPr>
          <p:nvPr/>
        </p:nvSpPr>
        <p:spPr bwMode="auto">
          <a:xfrm>
            <a:off x="4195286" y="1358869"/>
            <a:ext cx="1763712" cy="5810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r>
              <a:rPr lang="el" altLang="en-US" sz="1600" i="1"/>
              <a:t>Προαπαιτούμενος ρόλος</a:t>
            </a:r>
          </a:p>
          <a:p>
            <a:pPr algn="r" eaLnBrk="1" hangingPunct="1">
              <a:spcBef>
                <a:spcPct val="0"/>
              </a:spcBef>
              <a:buFontTx/>
              <a:buNone/>
            </a:pPr>
            <a:r>
              <a:rPr lang="el" altLang="en-US" sz="1600" i="1"/>
              <a:t>για τον ρόλο της υπηρεσίας C</a:t>
            </a:r>
            <a:endParaRPr lang="en-US" altLang="en-US" sz="1600" i="1"/>
          </a:p>
        </p:txBody>
      </p:sp>
      <p:sp>
        <p:nvSpPr>
          <p:cNvPr id="51232" name="Line 31">
            <a:extLst>
              <a:ext uri="{FF2B5EF4-FFF2-40B4-BE49-F238E27FC236}">
                <a16:creationId xmlns:a16="http://schemas.microsoft.com/office/drawing/2014/main" id="{814CFF49-242E-5960-9615-0B78392C4C79}"/>
              </a:ext>
            </a:extLst>
          </p:cNvPr>
          <p:cNvSpPr>
            <a:spLocks noChangeShapeType="1"/>
          </p:cNvSpPr>
          <p:nvPr/>
        </p:nvSpPr>
        <p:spPr bwMode="auto">
          <a:xfrm>
            <a:off x="5257800" y="4191000"/>
            <a:ext cx="152400" cy="1524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1233" name="Line 32">
            <a:extLst>
              <a:ext uri="{FF2B5EF4-FFF2-40B4-BE49-F238E27FC236}">
                <a16:creationId xmlns:a16="http://schemas.microsoft.com/office/drawing/2014/main" id="{A8B91541-7763-5FAF-25DA-50C5D229C48F}"/>
              </a:ext>
            </a:extLst>
          </p:cNvPr>
          <p:cNvSpPr>
            <a:spLocks noChangeShapeType="1"/>
          </p:cNvSpPr>
          <p:nvPr/>
        </p:nvSpPr>
        <p:spPr bwMode="auto">
          <a:xfrm flipH="1">
            <a:off x="5638800" y="4191000"/>
            <a:ext cx="152400" cy="22860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pic>
        <p:nvPicPr>
          <p:cNvPr id="51234" name="Picture 1">
            <a:extLst>
              <a:ext uri="{FF2B5EF4-FFF2-40B4-BE49-F238E27FC236}">
                <a16:creationId xmlns:a16="http://schemas.microsoft.com/office/drawing/2014/main" id="{00EEA4FD-11F3-FBFC-DF6E-DEEF731B49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207897"/>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207899"/>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20789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897" grpId="0"/>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Number Placeholder 4">
            <a:extLst>
              <a:ext uri="{FF2B5EF4-FFF2-40B4-BE49-F238E27FC236}">
                <a16:creationId xmlns:a16="http://schemas.microsoft.com/office/drawing/2014/main" id="{2AAF3A89-9ECF-855C-EDCB-60C1D191F4F1}"/>
              </a:ext>
            </a:extLst>
          </p:cNvPr>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26E363B5-9AC2-49EF-B20E-1EF9FEF5FA1F}" type="slidenum">
              <a:rPr lang="en-GB" altLang="en-US" sz="1400" smtClean="0"/>
              <a:pPr>
                <a:spcBef>
                  <a:spcPct val="0"/>
                </a:spcBef>
                <a:buFontTx/>
                <a:buNone/>
              </a:pPr>
              <a:t>28</a:t>
            </a:fld>
            <a:endParaRPr lang="en-GB" altLang="en-US" sz="1400"/>
          </a:p>
        </p:txBody>
      </p:sp>
      <p:grpSp>
        <p:nvGrpSpPr>
          <p:cNvPr id="52227" name="Group 44">
            <a:extLst>
              <a:ext uri="{FF2B5EF4-FFF2-40B4-BE49-F238E27FC236}">
                <a16:creationId xmlns:a16="http://schemas.microsoft.com/office/drawing/2014/main" id="{EA2E983C-5502-8EB5-193B-25D03D2A85FD}"/>
              </a:ext>
            </a:extLst>
          </p:cNvPr>
          <p:cNvGrpSpPr>
            <a:grpSpLocks/>
          </p:cNvGrpSpPr>
          <p:nvPr/>
        </p:nvGrpSpPr>
        <p:grpSpPr bwMode="auto">
          <a:xfrm>
            <a:off x="1752600" y="4724400"/>
            <a:ext cx="1524000" cy="381000"/>
            <a:chOff x="2057400" y="5029200"/>
            <a:chExt cx="1524000" cy="381000"/>
          </a:xfrm>
        </p:grpSpPr>
        <p:sp>
          <p:nvSpPr>
            <p:cNvPr id="52270" name="Rectangle 23">
              <a:extLst>
                <a:ext uri="{FF2B5EF4-FFF2-40B4-BE49-F238E27FC236}">
                  <a16:creationId xmlns:a16="http://schemas.microsoft.com/office/drawing/2014/main" id="{CD985E9C-DAD1-FAB8-6E8C-B8E326F644AC}"/>
                </a:ext>
              </a:extLst>
            </p:cNvPr>
            <p:cNvSpPr>
              <a:spLocks noChangeArrowheads="1"/>
            </p:cNvSpPr>
            <p:nvPr/>
          </p:nvSpPr>
          <p:spPr bwMode="auto">
            <a:xfrm>
              <a:off x="2057400" y="5029200"/>
              <a:ext cx="1524000" cy="381000"/>
            </a:xfrm>
            <a:prstGeom prst="rect">
              <a:avLst/>
            </a:prstGeom>
            <a:solidFill>
              <a:srgbClr val="FFFF99"/>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2271" name="Text Box 22">
              <a:extLst>
                <a:ext uri="{FF2B5EF4-FFF2-40B4-BE49-F238E27FC236}">
                  <a16:creationId xmlns:a16="http://schemas.microsoft.com/office/drawing/2014/main" id="{2E3BE012-D879-2B58-5EE3-CD59D929E048}"/>
                </a:ext>
              </a:extLst>
            </p:cNvPr>
            <p:cNvSpPr txBox="1">
              <a:spLocks noChangeArrowheads="1"/>
            </p:cNvSpPr>
            <p:nvPr/>
          </p:nvSpPr>
          <p:spPr bwMode="auto">
            <a:xfrm>
              <a:off x="2133600" y="5029200"/>
              <a:ext cx="1260281" cy="33855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άδεια</a:t>
              </a:r>
              <a:endParaRPr lang="en-US" altLang="en-US" sz="1600"/>
            </a:p>
          </p:txBody>
        </p:sp>
      </p:grpSp>
      <p:sp>
        <p:nvSpPr>
          <p:cNvPr id="52228" name="Rectangle 4">
            <a:extLst>
              <a:ext uri="{FF2B5EF4-FFF2-40B4-BE49-F238E27FC236}">
                <a16:creationId xmlns:a16="http://schemas.microsoft.com/office/drawing/2014/main" id="{7E705B56-93BB-6A02-B0EA-4BC11439C34B}"/>
              </a:ext>
            </a:extLst>
          </p:cNvPr>
          <p:cNvSpPr>
            <a:spLocks noGrp="1" noChangeArrowheads="1"/>
          </p:cNvSpPr>
          <p:nvPr>
            <p:ph type="title"/>
          </p:nvPr>
        </p:nvSpPr>
        <p:spPr>
          <a:xfrm>
            <a:off x="685800" y="228600"/>
            <a:ext cx="7772400" cy="533400"/>
          </a:xfrm>
        </p:spPr>
        <p:txBody>
          <a:bodyPr/>
          <a:lstStyle/>
          <a:p>
            <a:pPr algn="l"/>
            <a:r>
              <a:rPr lang="el" altLang="en-US" sz="2400">
                <a:solidFill>
                  <a:schemeClr val="tx1"/>
                </a:solidFill>
              </a:rPr>
              <a:t>Έκδοση και έλεγχος ταυτότητας πιστοποιητικών μηχανικής ανά τομέα</a:t>
            </a:r>
            <a:endParaRPr lang="en-US" altLang="en-US" sz="2400">
              <a:solidFill>
                <a:schemeClr val="tx1"/>
              </a:solidFill>
            </a:endParaRPr>
          </a:p>
        </p:txBody>
      </p:sp>
      <p:sp>
        <p:nvSpPr>
          <p:cNvPr id="52229" name="Text Box 5">
            <a:extLst>
              <a:ext uri="{FF2B5EF4-FFF2-40B4-BE49-F238E27FC236}">
                <a16:creationId xmlns:a16="http://schemas.microsoft.com/office/drawing/2014/main" id="{6082070A-8D29-BD2A-BB12-B939795D2804}"/>
              </a:ext>
            </a:extLst>
          </p:cNvPr>
          <p:cNvSpPr txBox="1">
            <a:spLocks noChangeArrowheads="1"/>
          </p:cNvSpPr>
          <p:nvPr/>
        </p:nvSpPr>
        <p:spPr bwMode="auto">
          <a:xfrm>
            <a:off x="3810000" y="5715000"/>
            <a:ext cx="909638" cy="336550"/>
          </a:xfrm>
          <a:prstGeom prst="rect">
            <a:avLst/>
          </a:prstGeom>
          <a:noFill/>
          <a:ln w="6350">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διευθυντής</a:t>
            </a:r>
            <a:endParaRPr lang="en-US" altLang="en-US" sz="1600"/>
          </a:p>
        </p:txBody>
      </p:sp>
      <p:sp>
        <p:nvSpPr>
          <p:cNvPr id="52230" name="Text Box 8">
            <a:extLst>
              <a:ext uri="{FF2B5EF4-FFF2-40B4-BE49-F238E27FC236}">
                <a16:creationId xmlns:a16="http://schemas.microsoft.com/office/drawing/2014/main" id="{127DB2A0-4436-5FDF-878B-B1D53A961C39}"/>
              </a:ext>
            </a:extLst>
          </p:cNvPr>
          <p:cNvSpPr txBox="1">
            <a:spLocks noChangeArrowheads="1"/>
          </p:cNvSpPr>
          <p:nvPr/>
        </p:nvSpPr>
        <p:spPr bwMode="auto">
          <a:xfrm>
            <a:off x="685800" y="2590800"/>
            <a:ext cx="1600200" cy="523220"/>
          </a:xfrm>
          <a:prstGeom prst="rect">
            <a:avLst/>
          </a:prstGeom>
          <a:solidFill>
            <a:srgbClr val="FFFF99"/>
          </a:solidFill>
          <a:ln w="9525">
            <a:solidFill>
              <a:schemeClr val="tx1"/>
            </a:solidFill>
            <a:miter lim="800000"/>
            <a:headEnd/>
            <a:tailEnd/>
          </a:ln>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400" dirty="0"/>
              <a:t>Ενεργοποίηση ρόλου</a:t>
            </a:r>
            <a:endParaRPr lang="en-US" altLang="en-US" sz="1400" dirty="0"/>
          </a:p>
        </p:txBody>
      </p:sp>
      <p:grpSp>
        <p:nvGrpSpPr>
          <p:cNvPr id="52231" name="Group 48">
            <a:extLst>
              <a:ext uri="{FF2B5EF4-FFF2-40B4-BE49-F238E27FC236}">
                <a16:creationId xmlns:a16="http://schemas.microsoft.com/office/drawing/2014/main" id="{6A203775-EBCB-9663-2DE3-5887F40617C9}"/>
              </a:ext>
            </a:extLst>
          </p:cNvPr>
          <p:cNvGrpSpPr>
            <a:grpSpLocks/>
          </p:cNvGrpSpPr>
          <p:nvPr/>
        </p:nvGrpSpPr>
        <p:grpSpPr bwMode="auto">
          <a:xfrm>
            <a:off x="3124200" y="3733800"/>
            <a:ext cx="914400" cy="838200"/>
            <a:chOff x="3352800" y="3733800"/>
            <a:chExt cx="914400" cy="838200"/>
          </a:xfrm>
        </p:grpSpPr>
        <p:sp>
          <p:nvSpPr>
            <p:cNvPr id="52268" name="Rectangle 20">
              <a:extLst>
                <a:ext uri="{FF2B5EF4-FFF2-40B4-BE49-F238E27FC236}">
                  <a16:creationId xmlns:a16="http://schemas.microsoft.com/office/drawing/2014/main" id="{80CA1E80-A1BE-CDC3-3CE8-A31E14BE5850}"/>
                </a:ext>
              </a:extLst>
            </p:cNvPr>
            <p:cNvSpPr>
              <a:spLocks noChangeArrowheads="1"/>
            </p:cNvSpPr>
            <p:nvPr/>
          </p:nvSpPr>
          <p:spPr bwMode="auto">
            <a:xfrm>
              <a:off x="3352800" y="3733800"/>
              <a:ext cx="914400" cy="838200"/>
            </a:xfrm>
            <a:prstGeom prst="rect">
              <a:avLst/>
            </a:prstGeom>
            <a:solidFill>
              <a:srgbClr val="CCECFF"/>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2269" name="Text Box 10">
              <a:extLst>
                <a:ext uri="{FF2B5EF4-FFF2-40B4-BE49-F238E27FC236}">
                  <a16:creationId xmlns:a16="http://schemas.microsoft.com/office/drawing/2014/main" id="{CEFBE9B3-D01B-1230-7830-A725800B74A7}"/>
                </a:ext>
              </a:extLst>
            </p:cNvPr>
            <p:cNvSpPr txBox="1">
              <a:spLocks noChangeArrowheads="1"/>
            </p:cNvSpPr>
            <p:nvPr/>
          </p:nvSpPr>
          <p:spPr bwMode="auto">
            <a:xfrm>
              <a:off x="3352800" y="3733800"/>
              <a:ext cx="874713"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dirty="0"/>
                <a:t>ΌΑΣΗ</a:t>
              </a:r>
            </a:p>
            <a:p>
              <a:pPr algn="ctr" eaLnBrk="1" hangingPunct="1">
                <a:spcBef>
                  <a:spcPct val="0"/>
                </a:spcBef>
                <a:buFontTx/>
                <a:buNone/>
              </a:pPr>
              <a:r>
                <a:rPr lang="el" altLang="en-US" sz="1600" dirty="0"/>
                <a:t>-Εξασφάλισε</a:t>
              </a:r>
            </a:p>
            <a:p>
              <a:pPr algn="ctr" eaLnBrk="1" hangingPunct="1">
                <a:spcBef>
                  <a:spcPct val="0"/>
                </a:spcBef>
                <a:buFontTx/>
                <a:buNone/>
              </a:pPr>
              <a:r>
                <a:rPr lang="el" altLang="en-US" sz="1600" dirty="0"/>
                <a:t>υπηρεσία</a:t>
              </a:r>
              <a:endParaRPr lang="en-US" altLang="en-US" sz="1600" dirty="0"/>
            </a:p>
          </p:txBody>
        </p:sp>
      </p:grpSp>
      <p:sp>
        <p:nvSpPr>
          <p:cNvPr id="52232" name="Text Box 11">
            <a:extLst>
              <a:ext uri="{FF2B5EF4-FFF2-40B4-BE49-F238E27FC236}">
                <a16:creationId xmlns:a16="http://schemas.microsoft.com/office/drawing/2014/main" id="{6F2E06AB-3311-C324-99A2-04902B3C16BD}"/>
              </a:ext>
            </a:extLst>
          </p:cNvPr>
          <p:cNvSpPr txBox="1">
            <a:spLocks noChangeArrowheads="1"/>
          </p:cNvSpPr>
          <p:nvPr/>
        </p:nvSpPr>
        <p:spPr bwMode="auto">
          <a:xfrm>
            <a:off x="1219200" y="1371600"/>
            <a:ext cx="2133600" cy="830997"/>
          </a:xfrm>
          <a:prstGeom prst="rect">
            <a:avLst/>
          </a:prstGeom>
          <a:noFill/>
          <a:ln w="31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200" dirty="0"/>
              <a:t>υπηρεσία X</a:t>
            </a:r>
          </a:p>
          <a:p>
            <a:pPr algn="ctr" eaLnBrk="1" hangingPunct="1">
              <a:spcBef>
                <a:spcPct val="0"/>
              </a:spcBef>
              <a:buFontTx/>
              <a:buNone/>
            </a:pPr>
            <a:r>
              <a:rPr lang="el" altLang="en-US" sz="1200" dirty="0"/>
              <a:t>Εγγραφές διαπιστευτηρίων</a:t>
            </a:r>
          </a:p>
          <a:p>
            <a:pPr algn="ctr" eaLnBrk="1" hangingPunct="1">
              <a:spcBef>
                <a:spcPct val="0"/>
              </a:spcBef>
              <a:buFontTx/>
              <a:buNone/>
            </a:pPr>
            <a:r>
              <a:rPr lang="el" altLang="en-US" sz="1200" dirty="0"/>
              <a:t>(καθεστώς των ΚΑΜ)</a:t>
            </a:r>
          </a:p>
          <a:p>
            <a:pPr algn="ctr" eaLnBrk="1" hangingPunct="1">
              <a:spcBef>
                <a:spcPct val="0"/>
              </a:spcBef>
              <a:buFontTx/>
              <a:buNone/>
            </a:pPr>
            <a:r>
              <a:rPr lang="el" altLang="en-US" sz="1200" dirty="0"/>
              <a:t>Πολιτική ενεργοποίησης ρόλων</a:t>
            </a:r>
          </a:p>
        </p:txBody>
      </p:sp>
      <p:sp>
        <p:nvSpPr>
          <p:cNvPr id="185368" name="Line 24">
            <a:extLst>
              <a:ext uri="{FF2B5EF4-FFF2-40B4-BE49-F238E27FC236}">
                <a16:creationId xmlns:a16="http://schemas.microsoft.com/office/drawing/2014/main" id="{B18E1BEE-3DB6-E627-EAC7-6AD2EE5C3FC3}"/>
              </a:ext>
            </a:extLst>
          </p:cNvPr>
          <p:cNvSpPr>
            <a:spLocks noChangeShapeType="1"/>
          </p:cNvSpPr>
          <p:nvPr/>
        </p:nvSpPr>
        <p:spPr bwMode="auto">
          <a:xfrm flipV="1">
            <a:off x="1143000" y="2895600"/>
            <a:ext cx="0" cy="3048000"/>
          </a:xfrm>
          <a:prstGeom prst="line">
            <a:avLst/>
          </a:prstGeom>
          <a:noFill/>
          <a:ln w="28575">
            <a:solidFill>
              <a:srgbClr val="0099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69" name="Line 25">
            <a:extLst>
              <a:ext uri="{FF2B5EF4-FFF2-40B4-BE49-F238E27FC236}">
                <a16:creationId xmlns:a16="http://schemas.microsoft.com/office/drawing/2014/main" id="{287FAE6A-49CF-D901-C195-0D23F66BA846}"/>
              </a:ext>
            </a:extLst>
          </p:cNvPr>
          <p:cNvSpPr>
            <a:spLocks noChangeShapeType="1"/>
          </p:cNvSpPr>
          <p:nvPr/>
        </p:nvSpPr>
        <p:spPr bwMode="auto">
          <a:xfrm>
            <a:off x="1143000" y="5943600"/>
            <a:ext cx="2667000" cy="0"/>
          </a:xfrm>
          <a:prstGeom prst="line">
            <a:avLst/>
          </a:prstGeom>
          <a:noFill/>
          <a:ln w="28575">
            <a:solidFill>
              <a:srgbClr val="009999"/>
            </a:solidFill>
            <a:round/>
            <a:headEn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2235" name="Rectangle 28">
            <a:extLst>
              <a:ext uri="{FF2B5EF4-FFF2-40B4-BE49-F238E27FC236}">
                <a16:creationId xmlns:a16="http://schemas.microsoft.com/office/drawing/2014/main" id="{6E7469BB-07D7-E8A3-59B1-3A025158AEB1}"/>
              </a:ext>
            </a:extLst>
          </p:cNvPr>
          <p:cNvSpPr>
            <a:spLocks noChangeArrowheads="1"/>
          </p:cNvSpPr>
          <p:nvPr/>
        </p:nvSpPr>
        <p:spPr bwMode="auto">
          <a:xfrm>
            <a:off x="609600" y="762000"/>
            <a:ext cx="4191000" cy="23622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185380" name="Line 36">
            <a:extLst>
              <a:ext uri="{FF2B5EF4-FFF2-40B4-BE49-F238E27FC236}">
                <a16:creationId xmlns:a16="http://schemas.microsoft.com/office/drawing/2014/main" id="{2FA8EE76-6F41-7EE1-2573-62C7739D7D16}"/>
              </a:ext>
            </a:extLst>
          </p:cNvPr>
          <p:cNvSpPr>
            <a:spLocks noChangeShapeType="1"/>
          </p:cNvSpPr>
          <p:nvPr/>
        </p:nvSpPr>
        <p:spPr bwMode="auto">
          <a:xfrm>
            <a:off x="2133600" y="5105400"/>
            <a:ext cx="0" cy="685800"/>
          </a:xfrm>
          <a:prstGeom prst="line">
            <a:avLst/>
          </a:prstGeom>
          <a:noFill/>
          <a:ln w="28575">
            <a:solidFill>
              <a:srgbClr val="CC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185381" name="Line 37">
            <a:extLst>
              <a:ext uri="{FF2B5EF4-FFF2-40B4-BE49-F238E27FC236}">
                <a16:creationId xmlns:a16="http://schemas.microsoft.com/office/drawing/2014/main" id="{F527CF9F-21D0-D5F2-D710-E0C160AF19DB}"/>
              </a:ext>
            </a:extLst>
          </p:cNvPr>
          <p:cNvSpPr>
            <a:spLocks noChangeShapeType="1"/>
          </p:cNvSpPr>
          <p:nvPr/>
        </p:nvSpPr>
        <p:spPr bwMode="auto">
          <a:xfrm>
            <a:off x="2133600" y="5791200"/>
            <a:ext cx="1676400" cy="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52238" name="Line 38">
            <a:extLst>
              <a:ext uri="{FF2B5EF4-FFF2-40B4-BE49-F238E27FC236}">
                <a16:creationId xmlns:a16="http://schemas.microsoft.com/office/drawing/2014/main" id="{A809D0A4-4E75-842B-141A-FADFE6D67E7D}"/>
              </a:ext>
            </a:extLst>
          </p:cNvPr>
          <p:cNvSpPr>
            <a:spLocks noChangeShapeType="1"/>
          </p:cNvSpPr>
          <p:nvPr/>
        </p:nvSpPr>
        <p:spPr bwMode="auto">
          <a:xfrm>
            <a:off x="4968875" y="2528888"/>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384" name="Line 40">
            <a:extLst>
              <a:ext uri="{FF2B5EF4-FFF2-40B4-BE49-F238E27FC236}">
                <a16:creationId xmlns:a16="http://schemas.microsoft.com/office/drawing/2014/main" id="{1CEC7A3B-CC43-2C3E-3B4F-0A0908D40F31}"/>
              </a:ext>
            </a:extLst>
          </p:cNvPr>
          <p:cNvSpPr>
            <a:spLocks noChangeShapeType="1"/>
          </p:cNvSpPr>
          <p:nvPr/>
        </p:nvSpPr>
        <p:spPr bwMode="auto">
          <a:xfrm>
            <a:off x="3276600" y="4876800"/>
            <a:ext cx="381000" cy="0"/>
          </a:xfrm>
          <a:prstGeom prst="line">
            <a:avLst/>
          </a:prstGeom>
          <a:noFill/>
          <a:ln w="28575">
            <a:solidFill>
              <a:srgbClr val="CC0000"/>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85389" name="Line 45">
            <a:extLst>
              <a:ext uri="{FF2B5EF4-FFF2-40B4-BE49-F238E27FC236}">
                <a16:creationId xmlns:a16="http://schemas.microsoft.com/office/drawing/2014/main" id="{6C380771-7730-CB8A-101C-C0F015C8725F}"/>
              </a:ext>
            </a:extLst>
          </p:cNvPr>
          <p:cNvSpPr>
            <a:spLocks noChangeShapeType="1"/>
          </p:cNvSpPr>
          <p:nvPr/>
        </p:nvSpPr>
        <p:spPr bwMode="auto">
          <a:xfrm>
            <a:off x="2209800" y="4343400"/>
            <a:ext cx="0" cy="381000"/>
          </a:xfrm>
          <a:prstGeom prst="line">
            <a:avLst/>
          </a:prstGeom>
          <a:noFill/>
          <a:ln w="28575">
            <a:solidFill>
              <a:srgbClr val="CC0000"/>
            </a:solidFill>
            <a:prstDash val="sysDot"/>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185392" name="Text Box 48">
            <a:extLst>
              <a:ext uri="{FF2B5EF4-FFF2-40B4-BE49-F238E27FC236}">
                <a16:creationId xmlns:a16="http://schemas.microsoft.com/office/drawing/2014/main" id="{0C662439-7715-EA1A-3D0C-BE0E602FBF14}"/>
              </a:ext>
            </a:extLst>
          </p:cNvPr>
          <p:cNvSpPr txBox="1">
            <a:spLocks noChangeArrowheads="1"/>
          </p:cNvSpPr>
          <p:nvPr/>
        </p:nvSpPr>
        <p:spPr bwMode="auto">
          <a:xfrm>
            <a:off x="1219200" y="5943600"/>
            <a:ext cx="10826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400" i="1"/>
              <a:t>Ενεργοποίηση ρόλου</a:t>
            </a:r>
            <a:endParaRPr lang="en-US" altLang="en-US" sz="1400" i="1"/>
          </a:p>
        </p:txBody>
      </p:sp>
      <p:sp>
        <p:nvSpPr>
          <p:cNvPr id="28709" name="Text Box 53">
            <a:extLst>
              <a:ext uri="{FF2B5EF4-FFF2-40B4-BE49-F238E27FC236}">
                <a16:creationId xmlns:a16="http://schemas.microsoft.com/office/drawing/2014/main" id="{101068BB-8C42-EB2F-3D2E-C142C4F083D9}"/>
              </a:ext>
            </a:extLst>
          </p:cNvPr>
          <p:cNvSpPr txBox="1">
            <a:spLocks noChangeArrowheads="1"/>
          </p:cNvSpPr>
          <p:nvPr/>
        </p:nvSpPr>
        <p:spPr bwMode="auto">
          <a:xfrm>
            <a:off x="2438400" y="5486400"/>
            <a:ext cx="1211263"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400" i="1"/>
              <a:t>Κλήση υπηρεσίας</a:t>
            </a:r>
          </a:p>
        </p:txBody>
      </p:sp>
      <p:sp>
        <p:nvSpPr>
          <p:cNvPr id="52243" name="Rectangle 28">
            <a:extLst>
              <a:ext uri="{FF2B5EF4-FFF2-40B4-BE49-F238E27FC236}">
                <a16:creationId xmlns:a16="http://schemas.microsoft.com/office/drawing/2014/main" id="{F651E13D-E1D7-43A4-87EA-E53E1C71289C}"/>
              </a:ext>
            </a:extLst>
          </p:cNvPr>
          <p:cNvSpPr>
            <a:spLocks noChangeArrowheads="1"/>
          </p:cNvSpPr>
          <p:nvPr/>
        </p:nvSpPr>
        <p:spPr bwMode="auto">
          <a:xfrm>
            <a:off x="1676400" y="3352800"/>
            <a:ext cx="2514600" cy="1905000"/>
          </a:xfrm>
          <a:prstGeom prst="rect">
            <a:avLst/>
          </a:prstGeom>
          <a:noFill/>
          <a:ln w="2857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grpSp>
        <p:nvGrpSpPr>
          <p:cNvPr id="52244" name="Group 45">
            <a:extLst>
              <a:ext uri="{FF2B5EF4-FFF2-40B4-BE49-F238E27FC236}">
                <a16:creationId xmlns:a16="http://schemas.microsoft.com/office/drawing/2014/main" id="{E4B4C15D-5926-B86A-0269-C0EB6E6F3217}"/>
              </a:ext>
            </a:extLst>
          </p:cNvPr>
          <p:cNvGrpSpPr>
            <a:grpSpLocks/>
          </p:cNvGrpSpPr>
          <p:nvPr/>
        </p:nvGrpSpPr>
        <p:grpSpPr bwMode="auto">
          <a:xfrm>
            <a:off x="1752600" y="3733800"/>
            <a:ext cx="1260475" cy="609600"/>
            <a:chOff x="2133600" y="5029200"/>
            <a:chExt cx="1260282" cy="609600"/>
          </a:xfrm>
        </p:grpSpPr>
        <p:sp>
          <p:nvSpPr>
            <p:cNvPr id="52266" name="Rectangle 23">
              <a:extLst>
                <a:ext uri="{FF2B5EF4-FFF2-40B4-BE49-F238E27FC236}">
                  <a16:creationId xmlns:a16="http://schemas.microsoft.com/office/drawing/2014/main" id="{58D7BF30-B7BA-DDFC-1752-8E94E5A74F55}"/>
                </a:ext>
              </a:extLst>
            </p:cNvPr>
            <p:cNvSpPr>
              <a:spLocks noChangeArrowheads="1"/>
            </p:cNvSpPr>
            <p:nvPr/>
          </p:nvSpPr>
          <p:spPr bwMode="auto">
            <a:xfrm>
              <a:off x="2133600" y="5029200"/>
              <a:ext cx="1219200" cy="609600"/>
            </a:xfrm>
            <a:prstGeom prst="rect">
              <a:avLst/>
            </a:prstGeom>
            <a:solidFill>
              <a:srgbClr val="FFFF99"/>
            </a:solidFill>
            <a:ln w="9525">
              <a:solidFill>
                <a:schemeClr val="tx1"/>
              </a:solidFill>
              <a:miter lim="800000"/>
              <a:headEnd/>
              <a:tailEnd/>
            </a:ln>
          </p:spPr>
          <p:txBody>
            <a:bodyPr wrap="none" anchor="ct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endParaRPr lang="en-US" altLang="en-US" sz="2400"/>
            </a:p>
          </p:txBody>
        </p:sp>
        <p:sp>
          <p:nvSpPr>
            <p:cNvPr id="52267" name="Text Box 22">
              <a:extLst>
                <a:ext uri="{FF2B5EF4-FFF2-40B4-BE49-F238E27FC236}">
                  <a16:creationId xmlns:a16="http://schemas.microsoft.com/office/drawing/2014/main" id="{2726DB49-3E11-8A76-CB5F-C46D49C814D4}"/>
                </a:ext>
              </a:extLst>
            </p:cNvPr>
            <p:cNvSpPr txBox="1">
              <a:spLocks noChangeArrowheads="1"/>
            </p:cNvSpPr>
            <p:nvPr/>
          </p:nvSpPr>
          <p:spPr bwMode="auto">
            <a:xfrm>
              <a:off x="2133601" y="5029200"/>
              <a:ext cx="1260281"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a:t>άδεια</a:t>
              </a:r>
            </a:p>
            <a:p>
              <a:pPr algn="ctr" eaLnBrk="1" hangingPunct="1">
                <a:spcBef>
                  <a:spcPct val="0"/>
                </a:spcBef>
                <a:buFontTx/>
                <a:buNone/>
              </a:pPr>
              <a:r>
                <a:rPr lang="el" altLang="en-US" sz="1600"/>
                <a:t>πολιτική</a:t>
              </a:r>
              <a:endParaRPr lang="en-US" altLang="en-US" sz="1600"/>
            </a:p>
          </p:txBody>
        </p:sp>
      </p:grpSp>
      <p:sp>
        <p:nvSpPr>
          <p:cNvPr id="50" name="Line 36">
            <a:extLst>
              <a:ext uri="{FF2B5EF4-FFF2-40B4-BE49-F238E27FC236}">
                <a16:creationId xmlns:a16="http://schemas.microsoft.com/office/drawing/2014/main" id="{8B2A55F2-E4D3-4110-0A32-E6855ED74FF9}"/>
              </a:ext>
            </a:extLst>
          </p:cNvPr>
          <p:cNvSpPr>
            <a:spLocks noChangeShapeType="1"/>
          </p:cNvSpPr>
          <p:nvPr/>
        </p:nvSpPr>
        <p:spPr bwMode="auto">
          <a:xfrm>
            <a:off x="3657600" y="4572000"/>
            <a:ext cx="0" cy="304800"/>
          </a:xfrm>
          <a:prstGeom prst="line">
            <a:avLst/>
          </a:prstGeom>
          <a:noFill/>
          <a:ln w="28575">
            <a:solidFill>
              <a:srgbClr val="CC0000"/>
            </a:solidFill>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1" name="Line 37">
            <a:extLst>
              <a:ext uri="{FF2B5EF4-FFF2-40B4-BE49-F238E27FC236}">
                <a16:creationId xmlns:a16="http://schemas.microsoft.com/office/drawing/2014/main" id="{63D4B89C-E9FB-14D3-6235-5A724E92502F}"/>
              </a:ext>
            </a:extLst>
          </p:cNvPr>
          <p:cNvSpPr>
            <a:spLocks noChangeShapeType="1"/>
          </p:cNvSpPr>
          <p:nvPr/>
        </p:nvSpPr>
        <p:spPr bwMode="auto">
          <a:xfrm>
            <a:off x="3276600" y="5029200"/>
            <a:ext cx="1066800" cy="0"/>
          </a:xfrm>
          <a:prstGeom prst="line">
            <a:avLst/>
          </a:prstGeom>
          <a:noFill/>
          <a:ln w="28575">
            <a:solidFill>
              <a:srgbClr val="CC0000"/>
            </a:solidFill>
            <a:prstDash val="sysDash"/>
            <a:round/>
            <a:headEnd/>
            <a:tailEnd/>
          </a:ln>
          <a:extLst>
            <a:ext uri="{909E8E84-426E-40DD-AFC4-6F175D3DCCD1}">
              <a14:hiddenFill xmlns:a14="http://schemas.microsoft.com/office/drawing/2010/main">
                <a:noFill/>
              </a14:hiddenFill>
            </a:ext>
          </a:extLst>
        </p:spPr>
        <p:txBody>
          <a:bodyPr/>
          <a:lstStyle/>
          <a:p>
            <a:endParaRPr lang="en-US"/>
          </a:p>
        </p:txBody>
      </p:sp>
      <p:sp>
        <p:nvSpPr>
          <p:cNvPr id="52" name="Line 36">
            <a:extLst>
              <a:ext uri="{FF2B5EF4-FFF2-40B4-BE49-F238E27FC236}">
                <a16:creationId xmlns:a16="http://schemas.microsoft.com/office/drawing/2014/main" id="{7C90D2E2-2F21-B896-5C78-61F717F57FD1}"/>
              </a:ext>
            </a:extLst>
          </p:cNvPr>
          <p:cNvSpPr>
            <a:spLocks noChangeShapeType="1"/>
          </p:cNvSpPr>
          <p:nvPr/>
        </p:nvSpPr>
        <p:spPr bwMode="auto">
          <a:xfrm>
            <a:off x="4343400" y="2971800"/>
            <a:ext cx="0" cy="2057400"/>
          </a:xfrm>
          <a:prstGeom prst="line">
            <a:avLst/>
          </a:prstGeom>
          <a:noFill/>
          <a:ln w="28575">
            <a:solidFill>
              <a:srgbClr val="CC0000"/>
            </a:solidFill>
            <a:prstDash val="sysDash"/>
            <a:round/>
            <a:headEnd type="triangle" w="med" len="med"/>
            <a:tailEnd/>
          </a:ln>
          <a:extLst>
            <a:ext uri="{909E8E84-426E-40DD-AFC4-6F175D3DCCD1}">
              <a14:hiddenFill xmlns:a14="http://schemas.microsoft.com/office/drawing/2010/main">
                <a:noFill/>
              </a14:hiddenFill>
            </a:ext>
          </a:extLst>
        </p:spPr>
        <p:txBody>
          <a:bodyPr/>
          <a:lstStyle/>
          <a:p>
            <a:endParaRPr lang="en-US"/>
          </a:p>
        </p:txBody>
      </p:sp>
      <p:sp>
        <p:nvSpPr>
          <p:cNvPr id="52248" name="Text Box 8">
            <a:extLst>
              <a:ext uri="{FF2B5EF4-FFF2-40B4-BE49-F238E27FC236}">
                <a16:creationId xmlns:a16="http://schemas.microsoft.com/office/drawing/2014/main" id="{CBB9BAC4-5392-0D2F-02B2-9FA531677A4A}"/>
              </a:ext>
            </a:extLst>
          </p:cNvPr>
          <p:cNvSpPr txBox="1">
            <a:spLocks noChangeArrowheads="1"/>
          </p:cNvSpPr>
          <p:nvPr/>
        </p:nvSpPr>
        <p:spPr bwMode="auto">
          <a:xfrm>
            <a:off x="2514600" y="2590800"/>
            <a:ext cx="2209800" cy="338138"/>
          </a:xfrm>
          <a:prstGeom prst="rect">
            <a:avLst/>
          </a:prstGeom>
          <a:solidFill>
            <a:srgbClr val="FFFF99"/>
          </a:solidFill>
          <a:ln w="9525">
            <a:solidFill>
              <a:schemeClr val="tx1"/>
            </a:solidFill>
            <a:miter lim="800000"/>
            <a:headEnd/>
            <a:tailEnd/>
          </a:ln>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ctr" eaLnBrk="1" hangingPunct="1">
              <a:spcBef>
                <a:spcPct val="0"/>
              </a:spcBef>
              <a:buFontTx/>
              <a:buNone/>
            </a:pPr>
            <a:r>
              <a:rPr lang="el" altLang="en-US" sz="1600" dirty="0"/>
              <a:t>Πιστοποίησης</a:t>
            </a:r>
            <a:endParaRPr lang="en-US" altLang="en-US" sz="1600" dirty="0"/>
          </a:p>
        </p:txBody>
      </p:sp>
      <p:sp>
        <p:nvSpPr>
          <p:cNvPr id="52249" name="TextBox 53">
            <a:extLst>
              <a:ext uri="{FF2B5EF4-FFF2-40B4-BE49-F238E27FC236}">
                <a16:creationId xmlns:a16="http://schemas.microsoft.com/office/drawing/2014/main" id="{4F98F6D3-B6E2-DA4E-1AEB-7F496E27577E}"/>
              </a:ext>
            </a:extLst>
          </p:cNvPr>
          <p:cNvSpPr txBox="1">
            <a:spLocks noChangeArrowheads="1"/>
          </p:cNvSpPr>
          <p:nvPr/>
        </p:nvSpPr>
        <p:spPr bwMode="auto">
          <a:xfrm>
            <a:off x="2362200" y="3352800"/>
            <a:ext cx="12954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wrap="squar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dirty="0"/>
              <a:t>υπηρεσία X</a:t>
            </a:r>
          </a:p>
        </p:txBody>
      </p:sp>
      <p:grpSp>
        <p:nvGrpSpPr>
          <p:cNvPr id="52250" name="Group 57">
            <a:extLst>
              <a:ext uri="{FF2B5EF4-FFF2-40B4-BE49-F238E27FC236}">
                <a16:creationId xmlns:a16="http://schemas.microsoft.com/office/drawing/2014/main" id="{AEE0EC2B-9D92-8AB6-9B6E-4F26148F03A8}"/>
              </a:ext>
            </a:extLst>
          </p:cNvPr>
          <p:cNvGrpSpPr>
            <a:grpSpLocks/>
          </p:cNvGrpSpPr>
          <p:nvPr/>
        </p:nvGrpSpPr>
        <p:grpSpPr bwMode="auto">
          <a:xfrm>
            <a:off x="1447800" y="1219200"/>
            <a:ext cx="2057400" cy="1143000"/>
            <a:chOff x="1447800" y="1219200"/>
            <a:chExt cx="2057400" cy="1143000"/>
          </a:xfrm>
        </p:grpSpPr>
        <p:sp>
          <p:nvSpPr>
            <p:cNvPr id="52262" name="Line 52">
              <a:extLst>
                <a:ext uri="{FF2B5EF4-FFF2-40B4-BE49-F238E27FC236}">
                  <a16:creationId xmlns:a16="http://schemas.microsoft.com/office/drawing/2014/main" id="{4A7BA135-3B9B-C4F2-F360-854BB7F9BCE8}"/>
                </a:ext>
              </a:extLst>
            </p:cNvPr>
            <p:cNvSpPr>
              <a:spLocks noChangeShapeType="1"/>
            </p:cNvSpPr>
            <p:nvPr/>
          </p:nvSpPr>
          <p:spPr bwMode="auto">
            <a:xfrm>
              <a:off x="1447800" y="1219200"/>
              <a:ext cx="2057400" cy="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52263" name="Line 52">
              <a:extLst>
                <a:ext uri="{FF2B5EF4-FFF2-40B4-BE49-F238E27FC236}">
                  <a16:creationId xmlns:a16="http://schemas.microsoft.com/office/drawing/2014/main" id="{1A3F10F5-5B3F-DDF4-8CA2-56649FF68E7E}"/>
                </a:ext>
              </a:extLst>
            </p:cNvPr>
            <p:cNvSpPr>
              <a:spLocks noChangeShapeType="1"/>
            </p:cNvSpPr>
            <p:nvPr/>
          </p:nvSpPr>
          <p:spPr bwMode="auto">
            <a:xfrm flipV="1">
              <a:off x="3505200" y="1219200"/>
              <a:ext cx="0" cy="114300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52264" name="Line 52">
              <a:extLst>
                <a:ext uri="{FF2B5EF4-FFF2-40B4-BE49-F238E27FC236}">
                  <a16:creationId xmlns:a16="http://schemas.microsoft.com/office/drawing/2014/main" id="{3F63A51B-D86C-54F4-0900-797C98D6E502}"/>
                </a:ext>
              </a:extLst>
            </p:cNvPr>
            <p:cNvSpPr>
              <a:spLocks noChangeShapeType="1"/>
            </p:cNvSpPr>
            <p:nvPr/>
          </p:nvSpPr>
          <p:spPr bwMode="auto">
            <a:xfrm>
              <a:off x="3352800" y="2362200"/>
              <a:ext cx="152400" cy="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52265" name="Line 52">
              <a:extLst>
                <a:ext uri="{FF2B5EF4-FFF2-40B4-BE49-F238E27FC236}">
                  <a16:creationId xmlns:a16="http://schemas.microsoft.com/office/drawing/2014/main" id="{308B4344-2202-5AAB-66FE-76C7C278F6E4}"/>
                </a:ext>
              </a:extLst>
            </p:cNvPr>
            <p:cNvSpPr>
              <a:spLocks noChangeShapeType="1"/>
            </p:cNvSpPr>
            <p:nvPr/>
          </p:nvSpPr>
          <p:spPr bwMode="auto">
            <a:xfrm flipV="1">
              <a:off x="1447800" y="1219200"/>
              <a:ext cx="0" cy="15240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grpSp>
      <p:grpSp>
        <p:nvGrpSpPr>
          <p:cNvPr id="52251" name="Group 58">
            <a:extLst>
              <a:ext uri="{FF2B5EF4-FFF2-40B4-BE49-F238E27FC236}">
                <a16:creationId xmlns:a16="http://schemas.microsoft.com/office/drawing/2014/main" id="{0B12AECD-40F3-1741-A915-AF5909FE46D6}"/>
              </a:ext>
            </a:extLst>
          </p:cNvPr>
          <p:cNvGrpSpPr>
            <a:grpSpLocks/>
          </p:cNvGrpSpPr>
          <p:nvPr/>
        </p:nvGrpSpPr>
        <p:grpSpPr bwMode="auto">
          <a:xfrm>
            <a:off x="1600200" y="1066800"/>
            <a:ext cx="2057400" cy="1143000"/>
            <a:chOff x="1447800" y="1219200"/>
            <a:chExt cx="2057400" cy="1143000"/>
          </a:xfrm>
        </p:grpSpPr>
        <p:sp>
          <p:nvSpPr>
            <p:cNvPr id="52258" name="Line 52">
              <a:extLst>
                <a:ext uri="{FF2B5EF4-FFF2-40B4-BE49-F238E27FC236}">
                  <a16:creationId xmlns:a16="http://schemas.microsoft.com/office/drawing/2014/main" id="{36EFA45C-E389-E04C-6221-1E383062011C}"/>
                </a:ext>
              </a:extLst>
            </p:cNvPr>
            <p:cNvSpPr>
              <a:spLocks noChangeShapeType="1"/>
            </p:cNvSpPr>
            <p:nvPr/>
          </p:nvSpPr>
          <p:spPr bwMode="auto">
            <a:xfrm>
              <a:off x="1447800" y="1219200"/>
              <a:ext cx="2057400" cy="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52259" name="Line 52">
              <a:extLst>
                <a:ext uri="{FF2B5EF4-FFF2-40B4-BE49-F238E27FC236}">
                  <a16:creationId xmlns:a16="http://schemas.microsoft.com/office/drawing/2014/main" id="{0C1B46EC-0BA6-3430-EEEB-BC46181ED677}"/>
                </a:ext>
              </a:extLst>
            </p:cNvPr>
            <p:cNvSpPr>
              <a:spLocks noChangeShapeType="1"/>
            </p:cNvSpPr>
            <p:nvPr/>
          </p:nvSpPr>
          <p:spPr bwMode="auto">
            <a:xfrm flipV="1">
              <a:off x="3505200" y="1219200"/>
              <a:ext cx="0" cy="114300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52260" name="Line 52">
              <a:extLst>
                <a:ext uri="{FF2B5EF4-FFF2-40B4-BE49-F238E27FC236}">
                  <a16:creationId xmlns:a16="http://schemas.microsoft.com/office/drawing/2014/main" id="{9ADF63F8-7BA0-BA09-7D51-29F384F8D229}"/>
                </a:ext>
              </a:extLst>
            </p:cNvPr>
            <p:cNvSpPr>
              <a:spLocks noChangeShapeType="1"/>
            </p:cNvSpPr>
            <p:nvPr/>
          </p:nvSpPr>
          <p:spPr bwMode="auto">
            <a:xfrm>
              <a:off x="3352800" y="2362200"/>
              <a:ext cx="152400" cy="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sp>
          <p:nvSpPr>
            <p:cNvPr id="52261" name="Line 52">
              <a:extLst>
                <a:ext uri="{FF2B5EF4-FFF2-40B4-BE49-F238E27FC236}">
                  <a16:creationId xmlns:a16="http://schemas.microsoft.com/office/drawing/2014/main" id="{E7B68803-77A6-F29D-947B-EB9329E537A2}"/>
                </a:ext>
              </a:extLst>
            </p:cNvPr>
            <p:cNvSpPr>
              <a:spLocks noChangeShapeType="1"/>
            </p:cNvSpPr>
            <p:nvPr/>
          </p:nvSpPr>
          <p:spPr bwMode="auto">
            <a:xfrm flipV="1">
              <a:off x="1447800" y="1219200"/>
              <a:ext cx="0" cy="152400"/>
            </a:xfrm>
            <a:prstGeom prst="line">
              <a:avLst/>
            </a:prstGeom>
            <a:noFill/>
            <a:ln w="28575">
              <a:solidFill>
                <a:schemeClr val="tx1"/>
              </a:solidFill>
              <a:prstDash val="sysDot"/>
              <a:round/>
              <a:headEnd/>
              <a:tailEnd/>
            </a:ln>
            <a:extLst>
              <a:ext uri="{909E8E84-426E-40DD-AFC4-6F175D3DCCD1}">
                <a14:hiddenFill xmlns:a14="http://schemas.microsoft.com/office/drawing/2010/main">
                  <a:noFill/>
                </a14:hiddenFill>
              </a:ext>
            </a:extLst>
          </p:spPr>
          <p:txBody>
            <a:bodyPr/>
            <a:lstStyle/>
            <a:p>
              <a:endParaRPr lang="en-US"/>
            </a:p>
          </p:txBody>
        </p:sp>
      </p:grpSp>
      <p:sp>
        <p:nvSpPr>
          <p:cNvPr id="52252" name="TextBox 63">
            <a:extLst>
              <a:ext uri="{FF2B5EF4-FFF2-40B4-BE49-F238E27FC236}">
                <a16:creationId xmlns:a16="http://schemas.microsoft.com/office/drawing/2014/main" id="{3F6FAA99-A837-1EC6-6D36-90DAB262F605}"/>
              </a:ext>
            </a:extLst>
          </p:cNvPr>
          <p:cNvSpPr txBox="1">
            <a:spLocks noChangeArrowheads="1"/>
          </p:cNvSpPr>
          <p:nvPr/>
        </p:nvSpPr>
        <p:spPr bwMode="auto">
          <a:xfrm>
            <a:off x="1752600" y="762000"/>
            <a:ext cx="1981200" cy="3381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600"/>
              <a:t>Άλλες υπηρεσίες</a:t>
            </a:r>
          </a:p>
        </p:txBody>
      </p:sp>
      <p:sp>
        <p:nvSpPr>
          <p:cNvPr id="65" name="Line 45">
            <a:extLst>
              <a:ext uri="{FF2B5EF4-FFF2-40B4-BE49-F238E27FC236}">
                <a16:creationId xmlns:a16="http://schemas.microsoft.com/office/drawing/2014/main" id="{5DCF74FD-84A8-2C08-EBFA-BCE9694D1F40}"/>
              </a:ext>
            </a:extLst>
          </p:cNvPr>
          <p:cNvSpPr>
            <a:spLocks noChangeShapeType="1"/>
          </p:cNvSpPr>
          <p:nvPr/>
        </p:nvSpPr>
        <p:spPr bwMode="auto">
          <a:xfrm>
            <a:off x="2133600" y="2362200"/>
            <a:ext cx="0" cy="381000"/>
          </a:xfrm>
          <a:prstGeom prst="line">
            <a:avLst/>
          </a:prstGeom>
          <a:noFill/>
          <a:ln w="28575">
            <a:solidFill>
              <a:srgbClr val="009999"/>
            </a:solidFill>
            <a:prstDash val="sysDot"/>
            <a:round/>
            <a:headEnd type="triangle" w="med" len="med"/>
            <a:tailEnd type="triangle" w="med" len="med"/>
          </a:ln>
          <a:extLst>
            <a:ext uri="{909E8E84-426E-40DD-AFC4-6F175D3DCCD1}">
              <a14:hiddenFill xmlns:a14="http://schemas.microsoft.com/office/drawing/2010/main">
                <a:noFill/>
              </a14:hiddenFill>
            </a:ext>
          </a:extLst>
        </p:spPr>
        <p:txBody>
          <a:bodyPr/>
          <a:lstStyle/>
          <a:p>
            <a:endParaRPr lang="en-US"/>
          </a:p>
        </p:txBody>
      </p:sp>
      <p:sp>
        <p:nvSpPr>
          <p:cNvPr id="52254" name="TextBox 65">
            <a:extLst>
              <a:ext uri="{FF2B5EF4-FFF2-40B4-BE49-F238E27FC236}">
                <a16:creationId xmlns:a16="http://schemas.microsoft.com/office/drawing/2014/main" id="{421AFC93-1F6B-5CB4-CED0-A11F0F39AD06}"/>
              </a:ext>
            </a:extLst>
          </p:cNvPr>
          <p:cNvSpPr txBox="1">
            <a:spLocks noChangeArrowheads="1"/>
          </p:cNvSpPr>
          <p:nvPr/>
        </p:nvSpPr>
        <p:spPr bwMode="auto">
          <a:xfrm>
            <a:off x="3962400" y="914400"/>
            <a:ext cx="715963"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2400"/>
              <a:t>CIA</a:t>
            </a:r>
          </a:p>
        </p:txBody>
      </p:sp>
      <p:sp>
        <p:nvSpPr>
          <p:cNvPr id="52255" name="Text Box 48">
            <a:extLst>
              <a:ext uri="{FF2B5EF4-FFF2-40B4-BE49-F238E27FC236}">
                <a16:creationId xmlns:a16="http://schemas.microsoft.com/office/drawing/2014/main" id="{062F91EB-2216-179E-714A-29B42BADC71E}"/>
              </a:ext>
            </a:extLst>
          </p:cNvPr>
          <p:cNvSpPr txBox="1">
            <a:spLocks noChangeArrowheads="1"/>
          </p:cNvSpPr>
          <p:nvPr/>
        </p:nvSpPr>
        <p:spPr bwMode="auto">
          <a:xfrm>
            <a:off x="5334000" y="1066800"/>
            <a:ext cx="3589338" cy="332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eaLnBrk="1" hangingPunct="1">
              <a:spcBef>
                <a:spcPct val="0"/>
              </a:spcBef>
              <a:buFontTx/>
              <a:buNone/>
            </a:pPr>
            <a:r>
              <a:rPr lang="el" altLang="en-US" sz="1400" i="1"/>
              <a:t>Δεν είναι ρεαλιστικό για κάθε υπηρεσία να </a:t>
            </a:r>
          </a:p>
          <a:p>
            <a:pPr eaLnBrk="1" hangingPunct="1">
              <a:spcBef>
                <a:spcPct val="0"/>
              </a:spcBef>
              <a:buFontTx/>
              <a:buNone/>
            </a:pPr>
            <a:r>
              <a:rPr lang="el" altLang="en-US" sz="1400" i="1"/>
              <a:t>Διαχείριση μυστικών και έκδοση πιστοποιητικών</a:t>
            </a:r>
          </a:p>
          <a:p>
            <a:pPr eaLnBrk="1" hangingPunct="1">
              <a:spcBef>
                <a:spcPct val="0"/>
              </a:spcBef>
              <a:buFontTx/>
              <a:buNone/>
            </a:pPr>
            <a:endParaRPr lang="en-GB" altLang="en-US" sz="1400" i="1"/>
          </a:p>
          <a:p>
            <a:pPr eaLnBrk="1" hangingPunct="1">
              <a:spcBef>
                <a:spcPct val="0"/>
              </a:spcBef>
              <a:buFontTx/>
              <a:buNone/>
            </a:pPr>
            <a:r>
              <a:rPr lang="el" altLang="en-US" sz="1400" i="1"/>
              <a:t>Η υπηρεσία της CIA, για υπηρεσίες στον τομέα της: </a:t>
            </a:r>
          </a:p>
          <a:p>
            <a:pPr eaLnBrk="1" hangingPunct="1">
              <a:spcBef>
                <a:spcPct val="0"/>
              </a:spcBef>
              <a:buFontTx/>
              <a:buNone/>
            </a:pPr>
            <a:r>
              <a:rPr lang="el" altLang="en-US" sz="1400" i="1"/>
              <a:t>- διατηρεί τις πολιτικές ενεργοποίησης </a:t>
            </a:r>
          </a:p>
          <a:p>
            <a:pPr eaLnBrk="1" hangingPunct="1">
              <a:spcBef>
                <a:spcPct val="0"/>
              </a:spcBef>
              <a:buFontTx/>
              <a:buNone/>
            </a:pPr>
            <a:r>
              <a:rPr lang="el" altLang="en-US" sz="1400" i="1"/>
              <a:t>- ενεργοποιεί ρόλους</a:t>
            </a:r>
          </a:p>
          <a:p>
            <a:pPr eaLnBrk="1" hangingPunct="1">
              <a:spcBef>
                <a:spcPct val="0"/>
              </a:spcBef>
              <a:buFontTx/>
              <a:buNone/>
            </a:pPr>
            <a:r>
              <a:rPr lang="el" altLang="en-US" sz="1400" i="1"/>
              <a:t>- εκδίδει και επικυρώνει πιστοποιητικά</a:t>
            </a:r>
          </a:p>
          <a:p>
            <a:pPr eaLnBrk="1" hangingPunct="1">
              <a:spcBef>
                <a:spcPct val="0"/>
              </a:spcBef>
              <a:buFontTx/>
              <a:buChar char="-"/>
            </a:pPr>
            <a:r>
              <a:rPr lang="el" altLang="en-US" sz="1400" i="1"/>
              <a:t> διατηρεί δομές εγγραφών διαπιστευτηρίων </a:t>
            </a:r>
          </a:p>
          <a:p>
            <a:pPr eaLnBrk="1" hangingPunct="1">
              <a:spcBef>
                <a:spcPct val="0"/>
              </a:spcBef>
              <a:buFontTx/>
              <a:buNone/>
            </a:pPr>
            <a:r>
              <a:rPr lang="el" altLang="en-US" sz="1400" i="1"/>
              <a:t>     για ενεργούς ρόλους</a:t>
            </a:r>
          </a:p>
          <a:p>
            <a:pPr eaLnBrk="1" hangingPunct="1">
              <a:spcBef>
                <a:spcPct val="0"/>
              </a:spcBef>
              <a:buFontTx/>
              <a:buChar char="-"/>
            </a:pPr>
            <a:r>
              <a:rPr lang="el" altLang="en-US" sz="1400" i="1"/>
              <a:t>χειρίζεται την ανάκληση μέσω καναλιών συμβάντων</a:t>
            </a:r>
          </a:p>
          <a:p>
            <a:pPr eaLnBrk="1" hangingPunct="1">
              <a:spcBef>
                <a:spcPct val="0"/>
              </a:spcBef>
              <a:buFontTx/>
              <a:buChar char="-"/>
            </a:pPr>
            <a:endParaRPr lang="en-GB" altLang="en-US" sz="1400" i="1"/>
          </a:p>
          <a:p>
            <a:pPr eaLnBrk="1" hangingPunct="1">
              <a:spcBef>
                <a:spcPct val="0"/>
              </a:spcBef>
              <a:buFontTx/>
              <a:buNone/>
            </a:pPr>
            <a:r>
              <a:rPr lang="el" altLang="en-US" sz="1400" i="1"/>
              <a:t>Η υπηρεσία της CIA, για υπηρεσίες σε άλλους τομείς:</a:t>
            </a:r>
          </a:p>
          <a:p>
            <a:pPr eaLnBrk="1" hangingPunct="1">
              <a:spcBef>
                <a:spcPct val="0"/>
              </a:spcBef>
              <a:buFontTx/>
              <a:buChar char="-"/>
            </a:pPr>
            <a:r>
              <a:rPr lang="el" altLang="en-US" sz="1400" i="1"/>
              <a:t>Επικυρώνει τα πιστοποιητικά που έχει εκδώσει</a:t>
            </a:r>
          </a:p>
          <a:p>
            <a:pPr eaLnBrk="1" hangingPunct="1">
              <a:spcBef>
                <a:spcPct val="0"/>
              </a:spcBef>
              <a:buFontTx/>
              <a:buChar char="-"/>
            </a:pPr>
            <a:r>
              <a:rPr lang="el" altLang="en-US" sz="1400" i="1"/>
              <a:t> χειρίζεται την ανάκληση των πιστοποιητικών του</a:t>
            </a:r>
          </a:p>
          <a:p>
            <a:pPr eaLnBrk="1" hangingPunct="1">
              <a:spcBef>
                <a:spcPct val="0"/>
              </a:spcBef>
              <a:buFontTx/>
              <a:buNone/>
            </a:pPr>
            <a:endParaRPr lang="en-US" altLang="en-US" sz="1400" i="1"/>
          </a:p>
        </p:txBody>
      </p:sp>
      <p:sp>
        <p:nvSpPr>
          <p:cNvPr id="52256" name="Footer Placeholder 45">
            <a:extLst>
              <a:ext uri="{FF2B5EF4-FFF2-40B4-BE49-F238E27FC236}">
                <a16:creationId xmlns:a16="http://schemas.microsoft.com/office/drawing/2014/main" id="{F6CE2F3C-E37C-3652-C701-E77D51F99157}"/>
              </a:ext>
            </a:extLst>
          </p:cNvPr>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l" altLang="en-US" sz="1400"/>
              <a:t>Έλεγχος πρόσβασης</a:t>
            </a:r>
          </a:p>
        </p:txBody>
      </p:sp>
      <p:pic>
        <p:nvPicPr>
          <p:cNvPr id="52257" name="Picture 1">
            <a:extLst>
              <a:ext uri="{FF2B5EF4-FFF2-40B4-BE49-F238E27FC236}">
                <a16:creationId xmlns:a16="http://schemas.microsoft.com/office/drawing/2014/main" id="{4E049DA8-AB23-ED29-A49B-CC1A0E9F4E7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85368"/>
                                        </p:tgtEl>
                                        <p:attrNameLst>
                                          <p:attrName>style.visibility</p:attrName>
                                        </p:attrNameLst>
                                      </p:cBhvr>
                                      <p:to>
                                        <p:strVal val="visible"/>
                                      </p:to>
                                    </p:set>
                                    <p:animEffect transition="in" filter="blinds(horizontal)">
                                      <p:cBhvr>
                                        <p:cTn id="7" dur="500"/>
                                        <p:tgtEl>
                                          <p:spTgt spid="185368"/>
                                        </p:tgtEl>
                                      </p:cBhvr>
                                    </p:animEffect>
                                  </p:childTnLst>
                                </p:cTn>
                              </p:par>
                              <p:par>
                                <p:cTn id="8" presetID="3" presetClass="entr" presetSubtype="10" fill="hold" nodeType="withEffect">
                                  <p:stCondLst>
                                    <p:cond delay="0"/>
                                  </p:stCondLst>
                                  <p:childTnLst>
                                    <p:set>
                                      <p:cBhvr>
                                        <p:cTn id="9" dur="1" fill="hold">
                                          <p:stCondLst>
                                            <p:cond delay="0"/>
                                          </p:stCondLst>
                                        </p:cTn>
                                        <p:tgtEl>
                                          <p:spTgt spid="185369"/>
                                        </p:tgtEl>
                                        <p:attrNameLst>
                                          <p:attrName>style.visibility</p:attrName>
                                        </p:attrNameLst>
                                      </p:cBhvr>
                                      <p:to>
                                        <p:strVal val="visible"/>
                                      </p:to>
                                    </p:set>
                                    <p:animEffect transition="in" filter="blinds(horizontal)">
                                      <p:cBhvr>
                                        <p:cTn id="10" dur="500"/>
                                        <p:tgtEl>
                                          <p:spTgt spid="185369"/>
                                        </p:tgtEl>
                                      </p:cBhvr>
                                    </p:animEffect>
                                  </p:childTnLst>
                                </p:cTn>
                              </p:par>
                              <p:par>
                                <p:cTn id="11" presetID="3" presetClass="entr" presetSubtype="10" fill="hold" nodeType="withEffect">
                                  <p:stCondLst>
                                    <p:cond delay="0"/>
                                  </p:stCondLst>
                                  <p:childTnLst>
                                    <p:set>
                                      <p:cBhvr>
                                        <p:cTn id="12" dur="1" fill="hold">
                                          <p:stCondLst>
                                            <p:cond delay="0"/>
                                          </p:stCondLst>
                                        </p:cTn>
                                        <p:tgtEl>
                                          <p:spTgt spid="185392"/>
                                        </p:tgtEl>
                                        <p:attrNameLst>
                                          <p:attrName>style.visibility</p:attrName>
                                        </p:attrNameLst>
                                      </p:cBhvr>
                                      <p:to>
                                        <p:strVal val="visible"/>
                                      </p:to>
                                    </p:set>
                                    <p:animEffect transition="in" filter="blinds(horizontal)">
                                      <p:cBhvr>
                                        <p:cTn id="13" dur="500"/>
                                        <p:tgtEl>
                                          <p:spTgt spid="185392"/>
                                        </p:tgtEl>
                                      </p:cBhvr>
                                    </p:animEffect>
                                  </p:childTnLst>
                                </p:cTn>
                              </p:par>
                              <p:par>
                                <p:cTn id="14" presetID="3" presetClass="entr" presetSubtype="10" fill="hold" nodeType="withEffect">
                                  <p:stCondLst>
                                    <p:cond delay="0"/>
                                  </p:stCondLst>
                                  <p:childTnLst>
                                    <p:set>
                                      <p:cBhvr>
                                        <p:cTn id="15" dur="1" fill="hold">
                                          <p:stCondLst>
                                            <p:cond delay="0"/>
                                          </p:stCondLst>
                                        </p:cTn>
                                        <p:tgtEl>
                                          <p:spTgt spid="65"/>
                                        </p:tgtEl>
                                        <p:attrNameLst>
                                          <p:attrName>style.visibility</p:attrName>
                                        </p:attrNameLst>
                                      </p:cBhvr>
                                      <p:to>
                                        <p:strVal val="visible"/>
                                      </p:to>
                                    </p:set>
                                    <p:animEffect transition="in" filter="blinds(horizontal)">
                                      <p:cBhvr>
                                        <p:cTn id="16" dur="500"/>
                                        <p:tgtEl>
                                          <p:spTgt spid="65"/>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3" presetClass="entr" presetSubtype="10" fill="hold" nodeType="clickEffect">
                                  <p:stCondLst>
                                    <p:cond delay="0"/>
                                  </p:stCondLst>
                                  <p:childTnLst>
                                    <p:set>
                                      <p:cBhvr>
                                        <p:cTn id="20" dur="1" fill="hold">
                                          <p:stCondLst>
                                            <p:cond delay="0"/>
                                          </p:stCondLst>
                                        </p:cTn>
                                        <p:tgtEl>
                                          <p:spTgt spid="185381"/>
                                        </p:tgtEl>
                                        <p:attrNameLst>
                                          <p:attrName>style.visibility</p:attrName>
                                        </p:attrNameLst>
                                      </p:cBhvr>
                                      <p:to>
                                        <p:strVal val="visible"/>
                                      </p:to>
                                    </p:set>
                                    <p:animEffect transition="in" filter="blinds(horizontal)">
                                      <p:cBhvr>
                                        <p:cTn id="21" dur="500"/>
                                        <p:tgtEl>
                                          <p:spTgt spid="185381"/>
                                        </p:tgtEl>
                                      </p:cBhvr>
                                    </p:animEffect>
                                  </p:childTnLst>
                                </p:cTn>
                              </p:par>
                              <p:par>
                                <p:cTn id="22" presetID="3" presetClass="entr" presetSubtype="10" fill="hold" nodeType="withEffect">
                                  <p:stCondLst>
                                    <p:cond delay="0"/>
                                  </p:stCondLst>
                                  <p:childTnLst>
                                    <p:set>
                                      <p:cBhvr>
                                        <p:cTn id="23" dur="1" fill="hold">
                                          <p:stCondLst>
                                            <p:cond delay="0"/>
                                          </p:stCondLst>
                                        </p:cTn>
                                        <p:tgtEl>
                                          <p:spTgt spid="185380"/>
                                        </p:tgtEl>
                                        <p:attrNameLst>
                                          <p:attrName>style.visibility</p:attrName>
                                        </p:attrNameLst>
                                      </p:cBhvr>
                                      <p:to>
                                        <p:strVal val="visible"/>
                                      </p:to>
                                    </p:set>
                                    <p:animEffect transition="in" filter="blinds(horizontal)">
                                      <p:cBhvr>
                                        <p:cTn id="24" dur="500"/>
                                        <p:tgtEl>
                                          <p:spTgt spid="185380"/>
                                        </p:tgtEl>
                                      </p:cBhvr>
                                    </p:animEffect>
                                  </p:childTnLst>
                                </p:cTn>
                              </p:par>
                              <p:par>
                                <p:cTn id="25" presetID="3" presetClass="entr" presetSubtype="10" fill="hold" nodeType="withEffect">
                                  <p:stCondLst>
                                    <p:cond delay="0"/>
                                  </p:stCondLst>
                                  <p:childTnLst>
                                    <p:set>
                                      <p:cBhvr>
                                        <p:cTn id="26" dur="1" fill="hold">
                                          <p:stCondLst>
                                            <p:cond delay="0"/>
                                          </p:stCondLst>
                                        </p:cTn>
                                        <p:tgtEl>
                                          <p:spTgt spid="28709"/>
                                        </p:tgtEl>
                                        <p:attrNameLst>
                                          <p:attrName>style.visibility</p:attrName>
                                        </p:attrNameLst>
                                      </p:cBhvr>
                                      <p:to>
                                        <p:strVal val="visible"/>
                                      </p:to>
                                    </p:set>
                                    <p:animEffect transition="in" filter="blinds(horizontal)">
                                      <p:cBhvr>
                                        <p:cTn id="27" dur="500"/>
                                        <p:tgtEl>
                                          <p:spTgt spid="2870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85389"/>
                                        </p:tgtEl>
                                        <p:attrNameLst>
                                          <p:attrName>style.visibility</p:attrName>
                                        </p:attrNameLst>
                                      </p:cBhvr>
                                      <p:to>
                                        <p:strVal val="visible"/>
                                      </p:to>
                                    </p:set>
                                    <p:animEffect transition="in" filter="blinds(horizontal)">
                                      <p:cBhvr>
                                        <p:cTn id="32" dur="500"/>
                                        <p:tgtEl>
                                          <p:spTgt spid="185389"/>
                                        </p:tgtEl>
                                      </p:cBhvr>
                                    </p:animEffect>
                                  </p:childTnLst>
                                </p:cTn>
                              </p:par>
                              <p:par>
                                <p:cTn id="33" presetID="3" presetClass="entr" presetSubtype="10" fill="hold" nodeType="withEffect">
                                  <p:stCondLst>
                                    <p:cond delay="0"/>
                                  </p:stCondLst>
                                  <p:childTnLst>
                                    <p:set>
                                      <p:cBhvr>
                                        <p:cTn id="34" dur="1" fill="hold">
                                          <p:stCondLst>
                                            <p:cond delay="0"/>
                                          </p:stCondLst>
                                        </p:cTn>
                                        <p:tgtEl>
                                          <p:spTgt spid="51"/>
                                        </p:tgtEl>
                                        <p:attrNameLst>
                                          <p:attrName>style.visibility</p:attrName>
                                        </p:attrNameLst>
                                      </p:cBhvr>
                                      <p:to>
                                        <p:strVal val="visible"/>
                                      </p:to>
                                    </p:set>
                                    <p:animEffect transition="in" filter="blinds(horizontal)">
                                      <p:cBhvr>
                                        <p:cTn id="35" dur="500"/>
                                        <p:tgtEl>
                                          <p:spTgt spid="51"/>
                                        </p:tgtEl>
                                      </p:cBhvr>
                                    </p:animEffect>
                                  </p:childTnLst>
                                </p:cTn>
                              </p:par>
                              <p:par>
                                <p:cTn id="36" presetID="3" presetClass="entr" presetSubtype="10" fill="hold" nodeType="withEffect">
                                  <p:stCondLst>
                                    <p:cond delay="0"/>
                                  </p:stCondLst>
                                  <p:childTnLst>
                                    <p:set>
                                      <p:cBhvr>
                                        <p:cTn id="37" dur="1" fill="hold">
                                          <p:stCondLst>
                                            <p:cond delay="0"/>
                                          </p:stCondLst>
                                        </p:cTn>
                                        <p:tgtEl>
                                          <p:spTgt spid="52"/>
                                        </p:tgtEl>
                                        <p:attrNameLst>
                                          <p:attrName>style.visibility</p:attrName>
                                        </p:attrNameLst>
                                      </p:cBhvr>
                                      <p:to>
                                        <p:strVal val="visible"/>
                                      </p:to>
                                    </p:set>
                                    <p:animEffect transition="in" filter="blinds(horizontal)">
                                      <p:cBhvr>
                                        <p:cTn id="38" dur="500"/>
                                        <p:tgtEl>
                                          <p:spTgt spid="5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3" presetClass="entr" presetSubtype="10" fill="hold" nodeType="clickEffect">
                                  <p:stCondLst>
                                    <p:cond delay="0"/>
                                  </p:stCondLst>
                                  <p:childTnLst>
                                    <p:set>
                                      <p:cBhvr>
                                        <p:cTn id="42" dur="1" fill="hold">
                                          <p:stCondLst>
                                            <p:cond delay="0"/>
                                          </p:stCondLst>
                                        </p:cTn>
                                        <p:tgtEl>
                                          <p:spTgt spid="185384"/>
                                        </p:tgtEl>
                                        <p:attrNameLst>
                                          <p:attrName>style.visibility</p:attrName>
                                        </p:attrNameLst>
                                      </p:cBhvr>
                                      <p:to>
                                        <p:strVal val="visible"/>
                                      </p:to>
                                    </p:set>
                                    <p:animEffect transition="in" filter="blinds(horizontal)">
                                      <p:cBhvr>
                                        <p:cTn id="43" dur="500"/>
                                        <p:tgtEl>
                                          <p:spTgt spid="185384"/>
                                        </p:tgtEl>
                                      </p:cBhvr>
                                    </p:animEffect>
                                  </p:childTnLst>
                                </p:cTn>
                              </p:par>
                              <p:par>
                                <p:cTn id="44" presetID="3" presetClass="entr" presetSubtype="10" fill="hold" nodeType="withEffect">
                                  <p:stCondLst>
                                    <p:cond delay="0"/>
                                  </p:stCondLst>
                                  <p:childTnLst>
                                    <p:set>
                                      <p:cBhvr>
                                        <p:cTn id="45" dur="1" fill="hold">
                                          <p:stCondLst>
                                            <p:cond delay="0"/>
                                          </p:stCondLst>
                                        </p:cTn>
                                        <p:tgtEl>
                                          <p:spTgt spid="50"/>
                                        </p:tgtEl>
                                        <p:attrNameLst>
                                          <p:attrName>style.visibility</p:attrName>
                                        </p:attrNameLst>
                                      </p:cBhvr>
                                      <p:to>
                                        <p:strVal val="visible"/>
                                      </p:to>
                                    </p:set>
                                    <p:animEffect transition="in" filter="blinds(horizontal)">
                                      <p:cBhvr>
                                        <p:cTn id="46" dur="500"/>
                                        <p:tgtEl>
                                          <p:spTgt spid="5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5392" grpId="0"/>
      <p:bldP spid="28709" grpId="0"/>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Number Placeholder 5">
            <a:extLst>
              <a:ext uri="{FF2B5EF4-FFF2-40B4-BE49-F238E27FC236}">
                <a16:creationId xmlns:a16="http://schemas.microsoft.com/office/drawing/2014/main" id="{8C79A9B6-A1F3-E51A-2154-9EAC787D2B68}"/>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BB4B618A-5B56-4873-8F39-F5A060A76152}" type="slidenum">
              <a:rPr lang="en-GB" altLang="en-US" sz="1400" smtClean="0"/>
              <a:pPr>
                <a:spcBef>
                  <a:spcPct val="0"/>
                </a:spcBef>
                <a:buFontTx/>
                <a:buNone/>
              </a:pPr>
              <a:t>29</a:t>
            </a:fld>
            <a:endParaRPr lang="en-GB" altLang="en-US" sz="1400"/>
          </a:p>
        </p:txBody>
      </p:sp>
      <p:sp>
        <p:nvSpPr>
          <p:cNvPr id="53251" name="Rectangle 2">
            <a:extLst>
              <a:ext uri="{FF2B5EF4-FFF2-40B4-BE49-F238E27FC236}">
                <a16:creationId xmlns:a16="http://schemas.microsoft.com/office/drawing/2014/main" id="{056144A5-F733-4AC1-126F-7505FA848159}"/>
              </a:ext>
            </a:extLst>
          </p:cNvPr>
          <p:cNvSpPr>
            <a:spLocks noGrp="1" noChangeArrowheads="1"/>
          </p:cNvSpPr>
          <p:nvPr>
            <p:ph type="title"/>
          </p:nvPr>
        </p:nvSpPr>
        <p:spPr>
          <a:xfrm>
            <a:off x="762000" y="381000"/>
            <a:ext cx="7772400" cy="685800"/>
          </a:xfrm>
        </p:spPr>
        <p:txBody>
          <a:bodyPr/>
          <a:lstStyle/>
          <a:p>
            <a:pPr algn="l" eaLnBrk="1" hangingPunct="1"/>
            <a:r>
              <a:rPr lang="el" altLang="en-US" sz="2400">
                <a:solidFill>
                  <a:schemeClr val="tx1"/>
                </a:solidFill>
              </a:rPr>
              <a:t>Φιλοσοφία και χαρακτηριστικά OASIS</a:t>
            </a:r>
            <a:endParaRPr lang="en-US" altLang="en-US" sz="2400">
              <a:solidFill>
                <a:schemeClr val="tx1"/>
              </a:solidFill>
            </a:endParaRPr>
          </a:p>
        </p:txBody>
      </p:sp>
      <p:sp>
        <p:nvSpPr>
          <p:cNvPr id="53252" name="Rectangle 3">
            <a:extLst>
              <a:ext uri="{FF2B5EF4-FFF2-40B4-BE49-F238E27FC236}">
                <a16:creationId xmlns:a16="http://schemas.microsoft.com/office/drawing/2014/main" id="{760B65A3-ACB9-4ADF-54AF-C7F23E15D8E5}"/>
              </a:ext>
            </a:extLst>
          </p:cNvPr>
          <p:cNvSpPr>
            <a:spLocks noGrp="1" noChangeArrowheads="1"/>
          </p:cNvSpPr>
          <p:nvPr>
            <p:ph type="body" idx="1"/>
          </p:nvPr>
        </p:nvSpPr>
        <p:spPr>
          <a:xfrm>
            <a:off x="914400" y="1219200"/>
            <a:ext cx="7772400" cy="4953000"/>
          </a:xfrm>
        </p:spPr>
        <p:txBody>
          <a:bodyPr/>
          <a:lstStyle/>
          <a:p>
            <a:pPr marL="609600" indent="-609600" eaLnBrk="1" hangingPunct="1"/>
            <a:r>
              <a:rPr lang="el" altLang="en-US" sz="1800"/>
              <a:t>Κατανεμημένη αρχιτεκτονική, όχι ένας ενιαίος οργανισμός. Σταδιακή ανάπτυξη ανεξάρτητα αναπτυγμένων υπηρεσιών σε ανεξάρτητους τομείς διαχείρισης. </a:t>
            </a:r>
          </a:p>
          <a:p>
            <a:pPr marL="609600" indent="-609600" eaLnBrk="1" hangingPunct="1"/>
            <a:r>
              <a:rPr lang="el" altLang="en-US" sz="1800"/>
              <a:t>RBAC για επεκτασιμότητα, παραμετροποιημένοι ρόλοι για εκφραστικότητα πολιτικής </a:t>
            </a:r>
          </a:p>
          <a:p>
            <a:pPr marL="609600" indent="-609600" eaLnBrk="1" hangingPunct="1">
              <a:buFontTx/>
              <a:buNone/>
            </a:pPr>
            <a:r>
              <a:rPr lang="el" altLang="en-US" sz="1800"/>
              <a:t>           (π.χ. αποκλεισμός τιμών, σχέσεις μεταξύ παραμέτρων). </a:t>
            </a:r>
          </a:p>
          <a:p>
            <a:pPr marL="609600" indent="-609600" eaLnBrk="1" hangingPunct="1"/>
            <a:r>
              <a:rPr lang="el" altLang="en-US" sz="1800"/>
              <a:t>Η έκφραση πολιτικής είναι ανά υπηρεσία, ανά τομέα </a:t>
            </a:r>
          </a:p>
          <a:p>
            <a:pPr marL="609600" indent="-609600" eaLnBrk="1" hangingPunct="1"/>
            <a:r>
              <a:rPr lang="el" altLang="en-US" sz="1800"/>
              <a:t>Οι ρόλοι ενεργοποιούνται εντός των περιόδων σύνδεσης. Ενδέχεται να απαιτούνται μόνιμα διαπιστευτήρια για την ενεργοποίηση του ρόλου. </a:t>
            </a:r>
          </a:p>
          <a:p>
            <a:pPr marL="609600" indent="-609600" eaLnBrk="1" hangingPunct="1"/>
            <a:r>
              <a:rPr lang="el" altLang="en-US" sz="1800"/>
              <a:t>Ανεξάρτητα σχέδια RMC μπορούν να συνυπάρχουν - υπηρεσία στην οποία παρουσιάζεται RMC ελέγχει εκ νέου με τον εκδότη για επικύρωση RMC</a:t>
            </a:r>
          </a:p>
          <a:p>
            <a:pPr marL="609600" indent="-609600" eaLnBrk="1" hangingPunct="1"/>
            <a:r>
              <a:rPr lang="el" altLang="en-US" sz="1800"/>
              <a:t>Συμφωνίες επιπέδου υπηρεσίας (τομέα) σχετικά με τη χρήση RMC άλλων</a:t>
            </a:r>
          </a:p>
          <a:p>
            <a:pPr marL="609600" indent="-609600" eaLnBrk="1" hangingPunct="1"/>
            <a:r>
              <a:rPr lang="el" altLang="en-US" sz="1800"/>
              <a:t>Ανωνυμία εάν και όταν απαιτείται</a:t>
            </a:r>
          </a:p>
          <a:p>
            <a:pPr marL="609600" indent="-609600" eaLnBrk="1" hangingPunct="1"/>
            <a:r>
              <a:rPr lang="el" altLang="en-US" sz="1800"/>
              <a:t>Άμεση ανάκληση σε ατομική βάση</a:t>
            </a:r>
          </a:p>
          <a:p>
            <a:pPr marL="609600" indent="-609600" eaLnBrk="1" hangingPunct="1"/>
            <a:r>
              <a:rPr lang="el" altLang="en-US" sz="1800"/>
              <a:t>Δεν υπάρχουν ιεραρχίες ρόλων με μεταβίβαση προνομίων </a:t>
            </a:r>
          </a:p>
          <a:p>
            <a:pPr marL="609600" indent="-609600" eaLnBrk="1" hangingPunct="1">
              <a:lnSpc>
                <a:spcPct val="80000"/>
              </a:lnSpc>
            </a:pPr>
            <a:endParaRPr lang="en-GB" altLang="en-US" sz="2400">
              <a:solidFill>
                <a:srgbClr val="CC0000"/>
              </a:solidFill>
            </a:endParaRPr>
          </a:p>
          <a:p>
            <a:pPr marL="609600" indent="-609600" eaLnBrk="1" hangingPunct="1">
              <a:lnSpc>
                <a:spcPct val="80000"/>
              </a:lnSpc>
              <a:buFontTx/>
              <a:buNone/>
            </a:pPr>
            <a:endParaRPr lang="en-GB" altLang="en-US" sz="2400"/>
          </a:p>
          <a:p>
            <a:pPr marL="609600" indent="-609600" eaLnBrk="1" hangingPunct="1">
              <a:lnSpc>
                <a:spcPct val="80000"/>
              </a:lnSpc>
              <a:buFontTx/>
              <a:buNone/>
            </a:pPr>
            <a:endParaRPr lang="en-GB" altLang="en-US" sz="2400"/>
          </a:p>
          <a:p>
            <a:pPr marL="609600" indent="-609600" eaLnBrk="1" hangingPunct="1">
              <a:lnSpc>
                <a:spcPct val="80000"/>
              </a:lnSpc>
              <a:buFontTx/>
              <a:buNone/>
            </a:pPr>
            <a:endParaRPr lang="en-GB" altLang="en-US" sz="2800"/>
          </a:p>
          <a:p>
            <a:pPr marL="609600" indent="-609600" eaLnBrk="1" hangingPunct="1">
              <a:lnSpc>
                <a:spcPct val="80000"/>
              </a:lnSpc>
              <a:buFontTx/>
              <a:buNone/>
            </a:pPr>
            <a:endParaRPr lang="en-GB" altLang="en-US" sz="2800"/>
          </a:p>
          <a:p>
            <a:pPr marL="609600" indent="-609600" eaLnBrk="1" hangingPunct="1">
              <a:lnSpc>
                <a:spcPct val="80000"/>
              </a:lnSpc>
              <a:buFontTx/>
              <a:buNone/>
            </a:pPr>
            <a:endParaRPr lang="en-GB" altLang="en-US" sz="2800"/>
          </a:p>
        </p:txBody>
      </p:sp>
      <p:pic>
        <p:nvPicPr>
          <p:cNvPr id="53253" name="Picture 1">
            <a:extLst>
              <a:ext uri="{FF2B5EF4-FFF2-40B4-BE49-F238E27FC236}">
                <a16:creationId xmlns:a16="http://schemas.microsoft.com/office/drawing/2014/main" id="{5D736CC4-849A-6BB3-FA4B-3F6B51920A5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Slide Number Placeholder 5">
            <a:extLst>
              <a:ext uri="{FF2B5EF4-FFF2-40B4-BE49-F238E27FC236}">
                <a16:creationId xmlns:a16="http://schemas.microsoft.com/office/drawing/2014/main" id="{6B3EB4E6-36FB-EAC2-BE7E-7C611C7476E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l" altLang="en-US" sz="1400"/>
              <a:t>2</a:t>
            </a:r>
          </a:p>
        </p:txBody>
      </p:sp>
      <p:sp>
        <p:nvSpPr>
          <p:cNvPr id="25603" name="Rectangle 2">
            <a:extLst>
              <a:ext uri="{FF2B5EF4-FFF2-40B4-BE49-F238E27FC236}">
                <a16:creationId xmlns:a16="http://schemas.microsoft.com/office/drawing/2014/main" id="{B3ABDE52-A07A-E79B-7408-B7AA09B1A9F3}"/>
              </a:ext>
            </a:extLst>
          </p:cNvPr>
          <p:cNvSpPr>
            <a:spLocks noGrp="1" noChangeArrowheads="1"/>
          </p:cNvSpPr>
          <p:nvPr>
            <p:ph type="title"/>
          </p:nvPr>
        </p:nvSpPr>
        <p:spPr>
          <a:xfrm>
            <a:off x="685800" y="381000"/>
            <a:ext cx="7772400" cy="533400"/>
          </a:xfrm>
        </p:spPr>
        <p:txBody>
          <a:bodyPr/>
          <a:lstStyle/>
          <a:p>
            <a:pPr algn="l" eaLnBrk="1" hangingPunct="1"/>
            <a:r>
              <a:rPr lang="el" altLang="en-US" sz="2800">
                <a:solidFill>
                  <a:schemeClr val="tx1"/>
                </a:solidFill>
              </a:rPr>
              <a:t>Εξουσιοδότηση και επαλήθευση ταυτότητας</a:t>
            </a:r>
            <a:endParaRPr lang="en-US" altLang="en-US" sz="2800" b="1" i="1">
              <a:solidFill>
                <a:schemeClr val="tx1"/>
              </a:solidFill>
            </a:endParaRPr>
          </a:p>
        </p:txBody>
      </p:sp>
      <p:sp>
        <p:nvSpPr>
          <p:cNvPr id="25604" name="Rectangle 3">
            <a:extLst>
              <a:ext uri="{FF2B5EF4-FFF2-40B4-BE49-F238E27FC236}">
                <a16:creationId xmlns:a16="http://schemas.microsoft.com/office/drawing/2014/main" id="{310F39FD-D743-E5CE-10B1-D81B8DB8F4B4}"/>
              </a:ext>
            </a:extLst>
          </p:cNvPr>
          <p:cNvSpPr>
            <a:spLocks noGrp="1" noChangeArrowheads="1"/>
          </p:cNvSpPr>
          <p:nvPr>
            <p:ph type="body" idx="1"/>
          </p:nvPr>
        </p:nvSpPr>
        <p:spPr>
          <a:xfrm>
            <a:off x="609600" y="990600"/>
            <a:ext cx="8153400" cy="5181600"/>
          </a:xfrm>
        </p:spPr>
        <p:txBody>
          <a:bodyPr/>
          <a:lstStyle/>
          <a:p>
            <a:pPr marL="609600" indent="-609600" eaLnBrk="1" hangingPunct="1">
              <a:lnSpc>
                <a:spcPct val="80000"/>
              </a:lnSpc>
              <a:buFontTx/>
              <a:buNone/>
            </a:pPr>
            <a:r>
              <a:rPr lang="el" altLang="en-US" sz="2000" dirty="0">
                <a:solidFill>
                  <a:srgbClr val="FF0000"/>
                </a:solidFill>
              </a:rPr>
              <a:t>Η εξουσιοδότηση</a:t>
            </a:r>
            <a:r>
              <a:rPr lang="el" altLang="en-US" sz="2000" dirty="0"/>
              <a:t> είναι ενσωματωμένη πάνω από </a:t>
            </a:r>
            <a:r>
              <a:rPr lang="el" altLang="en-US" sz="2000" dirty="0">
                <a:solidFill>
                  <a:srgbClr val="FF0000"/>
                </a:solidFill>
              </a:rPr>
              <a:t>τον έλεγχο ταυτότητας</a:t>
            </a:r>
            <a:r>
              <a:rPr lang="el" altLang="en-US" sz="2000" dirty="0"/>
              <a:t> (απόδειξη ταυτότητας - απόδειξη ότι είστε αυτός που λέτε ότι είστε - θα εγγυηθεί κάποιος/κάτι για εσάς;). </a:t>
            </a:r>
          </a:p>
          <a:p>
            <a:pPr marL="609600" indent="-609600" eaLnBrk="1" hangingPunct="1">
              <a:lnSpc>
                <a:spcPct val="80000"/>
              </a:lnSpc>
              <a:buFontTx/>
              <a:buNone/>
            </a:pPr>
            <a:endParaRPr lang="en-GB" altLang="en-US" sz="2000" dirty="0"/>
          </a:p>
          <a:p>
            <a:pPr marL="609600" indent="-609600" eaLnBrk="1" hangingPunct="1">
              <a:lnSpc>
                <a:spcPct val="80000"/>
              </a:lnSpc>
              <a:buFontTx/>
              <a:buNone/>
            </a:pPr>
            <a:r>
              <a:rPr lang="el" altLang="en-US" sz="2000" dirty="0"/>
              <a:t>Σε έναν τομέα διαχείρισης, οι εντολείς </a:t>
            </a:r>
            <a:r>
              <a:rPr lang="el" altLang="en-US" sz="2000" dirty="0">
                <a:solidFill>
                  <a:srgbClr val="FF0000"/>
                </a:solidFill>
              </a:rPr>
              <a:t>κατονομάζονται</a:t>
            </a:r>
            <a:r>
              <a:rPr lang="el" altLang="en-US" sz="2000" dirty="0"/>
              <a:t> και καταχωρούνται ως άτομα και μέλη ομάδων.</a:t>
            </a:r>
          </a:p>
          <a:p>
            <a:pPr marL="609600" indent="-609600" eaLnBrk="1" hangingPunct="1">
              <a:lnSpc>
                <a:spcPct val="80000"/>
              </a:lnSpc>
              <a:buFontTx/>
              <a:buNone/>
            </a:pPr>
            <a:r>
              <a:rPr lang="el" altLang="en-US" sz="2000" dirty="0"/>
              <a:t>Οι εντολείς </a:t>
            </a:r>
            <a:r>
              <a:rPr lang="el" altLang="en-US" sz="2000" dirty="0">
                <a:solidFill>
                  <a:srgbClr val="FF0000"/>
                </a:solidFill>
              </a:rPr>
              <a:t>πιστοποιούν τον έλεγχο ταυτότητας</a:t>
            </a:r>
            <a:r>
              <a:rPr lang="el" altLang="en-US" sz="2000" dirty="0"/>
              <a:t> στον οικιακό τομέα τους μέσω π.χ. κωδικών πρόσβασης.</a:t>
            </a:r>
          </a:p>
          <a:p>
            <a:pPr marL="609600" indent="-609600" eaLnBrk="1" hangingPunct="1">
              <a:lnSpc>
                <a:spcPct val="80000"/>
              </a:lnSpc>
              <a:buFontTx/>
              <a:buNone/>
            </a:pPr>
            <a:endParaRPr lang="en-GB" altLang="en-US" sz="2000" dirty="0"/>
          </a:p>
          <a:p>
            <a:pPr marL="609600" indent="-609600" eaLnBrk="1" hangingPunct="1">
              <a:lnSpc>
                <a:spcPct val="80000"/>
              </a:lnSpc>
              <a:buFontTx/>
              <a:buNone/>
            </a:pPr>
            <a:r>
              <a:rPr lang="el" altLang="en-US" sz="2000" dirty="0"/>
              <a:t>Στόχος είναι να αποφευχθεί η ανάγκη ύπαρξης </a:t>
            </a:r>
            <a:r>
              <a:rPr lang="el" altLang="en-US" sz="2000" b="1" i="1" dirty="0">
                <a:solidFill>
                  <a:schemeClr val="accent2"/>
                </a:solidFill>
              </a:rPr>
              <a:t>ονόματος χρήστη/κωδικού πρόσβασης</a:t>
            </a:r>
            <a:r>
              <a:rPr lang="el" altLang="en-US" sz="2000" dirty="0"/>
              <a:t> για </a:t>
            </a:r>
            <a:r>
              <a:rPr lang="el" altLang="en-US" sz="2000" dirty="0">
                <a:solidFill>
                  <a:schemeClr val="accent2"/>
                </a:solidFill>
              </a:rPr>
              <a:t>κάθε υπηρεσία</a:t>
            </a:r>
            <a:r>
              <a:rPr lang="el" altLang="en-US" sz="2000" dirty="0"/>
              <a:t>.</a:t>
            </a:r>
          </a:p>
          <a:p>
            <a:pPr marL="609600" indent="-609600" eaLnBrk="1" hangingPunct="1">
              <a:lnSpc>
                <a:spcPct val="80000"/>
              </a:lnSpc>
              <a:buFontTx/>
              <a:buNone/>
            </a:pPr>
            <a:r>
              <a:rPr lang="el" altLang="en-US" sz="2000" dirty="0"/>
              <a:t>         (.... </a:t>
            </a:r>
            <a:r>
              <a:rPr lang="el" altLang="en-US" sz="2000" i="1" dirty="0"/>
              <a:t>Πώς τα θυμάται κανείς όλα; ...... </a:t>
            </a:r>
          </a:p>
          <a:p>
            <a:pPr marL="609600" indent="-609600" eaLnBrk="1" hangingPunct="1">
              <a:lnSpc>
                <a:spcPct val="80000"/>
              </a:lnSpc>
              <a:buFontTx/>
              <a:buNone/>
            </a:pPr>
            <a:r>
              <a:rPr lang="el" altLang="en-US" sz="2000" i="1" dirty="0"/>
              <a:t>            .... Χρησιμοποιήστε το ίδιο για όλους;  Όχι, σπάστε ένα διάλειμμα όλη .....</a:t>
            </a:r>
            <a:r>
              <a:rPr lang="el" altLang="en-US" sz="2000" dirty="0"/>
              <a:t>)</a:t>
            </a:r>
            <a:endParaRPr lang="en-GB" altLang="en-US" sz="2000" dirty="0"/>
          </a:p>
          <a:p>
            <a:pPr marL="609600" indent="-609600" eaLnBrk="1" hangingPunct="1">
              <a:lnSpc>
                <a:spcPct val="80000"/>
              </a:lnSpc>
              <a:buFontTx/>
              <a:buNone/>
            </a:pPr>
            <a:r>
              <a:rPr lang="el" altLang="en-US" sz="2000" dirty="0">
                <a:solidFill>
                  <a:schemeClr val="accent2"/>
                </a:solidFill>
              </a:rPr>
              <a:t>                      </a:t>
            </a:r>
            <a:r>
              <a:rPr lang="el" altLang="en-US" sz="2000" dirty="0"/>
              <a:t>Απαιτείται υπηρεσία </a:t>
            </a:r>
            <a:r>
              <a:rPr lang="el" altLang="en-US" sz="2000" dirty="0">
                <a:solidFill>
                  <a:schemeClr val="accent2"/>
                </a:solidFill>
              </a:rPr>
              <a:t>Single Sign On </a:t>
            </a:r>
            <a:r>
              <a:rPr lang="el" altLang="en-US" sz="2000" dirty="0"/>
              <a:t>.</a:t>
            </a:r>
          </a:p>
          <a:p>
            <a:pPr marL="609600" indent="-609600" eaLnBrk="1" hangingPunct="1">
              <a:lnSpc>
                <a:spcPct val="80000"/>
              </a:lnSpc>
              <a:buFontTx/>
              <a:buNone/>
            </a:pPr>
            <a:r>
              <a:rPr lang="el" altLang="en-US" sz="2000" dirty="0"/>
              <a:t>Ο έλεγχος ταυτότητας καλύπτεται στα μαθήματα ασφαλείας. </a:t>
            </a:r>
          </a:p>
          <a:p>
            <a:pPr marL="609600" indent="-609600" eaLnBrk="1" hangingPunct="1">
              <a:lnSpc>
                <a:spcPct val="80000"/>
              </a:lnSpc>
              <a:buFontTx/>
              <a:buNone/>
            </a:pPr>
            <a:r>
              <a:rPr lang="el" altLang="en-US" sz="2000" dirty="0"/>
              <a:t>Για ανάγνωση στο παρασκήνιο, οι διαφάνειες 29-36 περιγράφουν ορισμένα </a:t>
            </a:r>
            <a:r>
              <a:rPr lang="el" altLang="en-US" sz="2000" dirty="0">
                <a:solidFill>
                  <a:schemeClr val="accent2"/>
                </a:solidFill>
              </a:rPr>
              <a:t> συστήματα ενιαίας σύνδεσης </a:t>
            </a:r>
            <a:r>
              <a:rPr lang="el" altLang="en-US" sz="2000" dirty="0"/>
              <a:t>για χρήση υπηρεσιών μεταξύ τομέων: </a:t>
            </a:r>
            <a:r>
              <a:rPr lang="el" altLang="en-US" sz="2000" dirty="0">
                <a:solidFill>
                  <a:schemeClr val="accent2"/>
                </a:solidFill>
              </a:rPr>
              <a:t>Raven, Shibboleth, OpenID</a:t>
            </a:r>
          </a:p>
          <a:p>
            <a:pPr marL="609600" indent="-609600" eaLnBrk="1" hangingPunct="1">
              <a:lnSpc>
                <a:spcPct val="80000"/>
              </a:lnSpc>
              <a:buFontTx/>
              <a:buNone/>
            </a:pPr>
            <a:endParaRPr lang="en-GB" altLang="en-US" sz="2400" dirty="0"/>
          </a:p>
        </p:txBody>
      </p:sp>
      <p:pic>
        <p:nvPicPr>
          <p:cNvPr id="25605" name="Picture 1">
            <a:extLst>
              <a:ext uri="{FF2B5EF4-FFF2-40B4-BE49-F238E27FC236}">
                <a16:creationId xmlns:a16="http://schemas.microsoft.com/office/drawing/2014/main" id="{9AB171F7-2C4C-907E-16F6-32BEBFE7902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40438"/>
            <a:ext cx="1146175" cy="45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Number Placeholder 5">
            <a:extLst>
              <a:ext uri="{FF2B5EF4-FFF2-40B4-BE49-F238E27FC236}">
                <a16:creationId xmlns:a16="http://schemas.microsoft.com/office/drawing/2014/main" id="{C695C1DE-C91F-A5A7-F661-348D472A475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E7FEC7C6-64BB-49EB-AB01-76BD78F330C2}" type="slidenum">
              <a:rPr lang="en-GB" altLang="en-US" sz="1400" smtClean="0"/>
              <a:pPr>
                <a:spcBef>
                  <a:spcPct val="0"/>
                </a:spcBef>
                <a:buFontTx/>
                <a:buNone/>
              </a:pPr>
              <a:t>30</a:t>
            </a:fld>
            <a:endParaRPr lang="en-GB" altLang="en-US" sz="1400"/>
          </a:p>
        </p:txBody>
      </p:sp>
      <p:sp>
        <p:nvSpPr>
          <p:cNvPr id="54275" name="Rectangle 2">
            <a:extLst>
              <a:ext uri="{FF2B5EF4-FFF2-40B4-BE49-F238E27FC236}">
                <a16:creationId xmlns:a16="http://schemas.microsoft.com/office/drawing/2014/main" id="{EFB52BA2-086E-77E7-65C4-E5523FB6F1AA}"/>
              </a:ext>
            </a:extLst>
          </p:cNvPr>
          <p:cNvSpPr>
            <a:spLocks noGrp="1" noChangeArrowheads="1"/>
          </p:cNvSpPr>
          <p:nvPr>
            <p:ph type="title"/>
          </p:nvPr>
        </p:nvSpPr>
        <p:spPr>
          <a:xfrm>
            <a:off x="685800" y="457200"/>
            <a:ext cx="7772400" cy="533400"/>
          </a:xfrm>
        </p:spPr>
        <p:txBody>
          <a:bodyPr/>
          <a:lstStyle/>
          <a:p>
            <a:pPr algn="l" eaLnBrk="1" hangingPunct="1"/>
            <a:r>
              <a:rPr lang="el" altLang="en-US" sz="2800">
                <a:solidFill>
                  <a:schemeClr val="tx1"/>
                </a:solidFill>
              </a:rPr>
              <a:t>Ιστορικό ελέγχου ταυτότητας μεταξύ τομέων</a:t>
            </a:r>
            <a:endParaRPr lang="en-US" altLang="en-US" sz="2800">
              <a:solidFill>
                <a:schemeClr val="tx1"/>
              </a:solidFill>
            </a:endParaRPr>
          </a:p>
        </p:txBody>
      </p:sp>
      <p:sp>
        <p:nvSpPr>
          <p:cNvPr id="54276" name="Rectangle 3">
            <a:extLst>
              <a:ext uri="{FF2B5EF4-FFF2-40B4-BE49-F238E27FC236}">
                <a16:creationId xmlns:a16="http://schemas.microsoft.com/office/drawing/2014/main" id="{FBB1B8CF-FAD5-1760-CF29-A848BE16BD67}"/>
              </a:ext>
            </a:extLst>
          </p:cNvPr>
          <p:cNvSpPr>
            <a:spLocks noGrp="1" noChangeArrowheads="1"/>
          </p:cNvSpPr>
          <p:nvPr>
            <p:ph type="body" idx="1"/>
          </p:nvPr>
        </p:nvSpPr>
        <p:spPr>
          <a:xfrm>
            <a:off x="609600" y="1295400"/>
            <a:ext cx="8153400" cy="4419600"/>
          </a:xfrm>
        </p:spPr>
        <p:txBody>
          <a:bodyPr/>
          <a:lstStyle/>
          <a:p>
            <a:pPr marL="609600" indent="-609600" eaLnBrk="1" hangingPunct="1">
              <a:lnSpc>
                <a:spcPct val="80000"/>
              </a:lnSpc>
              <a:buFontTx/>
              <a:buNone/>
            </a:pPr>
            <a:r>
              <a:rPr lang="el" altLang="en-US" sz="2000" dirty="0"/>
              <a:t> (Από τη διαφάνεια 2) - εδώ είναι ένα περίγραμμα ορισμένων  συστημάτων </a:t>
            </a:r>
            <a:r>
              <a:rPr lang="el" altLang="en-US" sz="2400" dirty="0">
                <a:solidFill>
                  <a:schemeClr val="accent2"/>
                </a:solidFill>
              </a:rPr>
              <a:t>ενιαίας σύνδεσης</a:t>
            </a:r>
          </a:p>
          <a:p>
            <a:pPr marL="609600" indent="-609600" eaLnBrk="1" hangingPunct="1">
              <a:lnSpc>
                <a:spcPct val="80000"/>
              </a:lnSpc>
              <a:buFontTx/>
              <a:buNone/>
            </a:pPr>
            <a:endParaRPr lang="en-GB" altLang="en-US" sz="2000" dirty="0"/>
          </a:p>
          <a:p>
            <a:pPr marL="609600" indent="-609600" eaLnBrk="1" hangingPunct="1">
              <a:lnSpc>
                <a:spcPct val="80000"/>
              </a:lnSpc>
              <a:buFontTx/>
              <a:buNone/>
            </a:pPr>
            <a:r>
              <a:rPr lang="el" altLang="en-US" sz="2000" dirty="0">
                <a:solidFill>
                  <a:schemeClr val="accent2"/>
                </a:solidFill>
              </a:rPr>
              <a:t>Raven   </a:t>
            </a:r>
            <a:r>
              <a:rPr lang="el" altLang="en-US" sz="2000" dirty="0"/>
              <a:t>για χρήση ιστοσελίδων σε όλους τους τομείς του Πανεπιστημίου του Cambridge</a:t>
            </a:r>
          </a:p>
          <a:p>
            <a:pPr marL="609600" indent="-609600" eaLnBrk="1" hangingPunct="1">
              <a:lnSpc>
                <a:spcPct val="80000"/>
              </a:lnSpc>
              <a:buFontTx/>
              <a:buNone/>
            </a:pPr>
            <a:r>
              <a:rPr lang="el" altLang="en-US" sz="2000" dirty="0"/>
              <a:t>             - κοινή ονομασία των αρχών (CRSIDs, ένθετοι τομείς)</a:t>
            </a:r>
          </a:p>
          <a:p>
            <a:pPr marL="609600" indent="-609600" eaLnBrk="1" hangingPunct="1">
              <a:lnSpc>
                <a:spcPct val="80000"/>
              </a:lnSpc>
              <a:buFontTx/>
              <a:buNone/>
            </a:pPr>
            <a:r>
              <a:rPr lang="el" altLang="en-US" sz="2000" dirty="0"/>
              <a:t>             - η εξακρίβωση της γνησιότητας αρκεί για την έγκριση</a:t>
            </a:r>
            <a:endParaRPr lang="en-GB" altLang="en-US" sz="1800" dirty="0"/>
          </a:p>
          <a:p>
            <a:pPr marL="990600" lvl="1" indent="-533400" eaLnBrk="1" hangingPunct="1">
              <a:lnSpc>
                <a:spcPct val="80000"/>
              </a:lnSpc>
            </a:pPr>
            <a:endParaRPr lang="en-GB" altLang="en-US" sz="1800" dirty="0"/>
          </a:p>
          <a:p>
            <a:pPr marL="609600" indent="-609600" eaLnBrk="1" hangingPunct="1">
              <a:lnSpc>
                <a:spcPct val="80000"/>
              </a:lnSpc>
              <a:buFontTx/>
              <a:buNone/>
            </a:pPr>
            <a:r>
              <a:rPr lang="el" altLang="en-US" sz="2000" dirty="0">
                <a:solidFill>
                  <a:schemeClr val="accent2"/>
                </a:solidFill>
              </a:rPr>
              <a:t>Shibboleth  </a:t>
            </a:r>
            <a:r>
              <a:rPr lang="el" altLang="en-US" sz="2000" dirty="0"/>
              <a:t>οργάνωση-κεντρική. </a:t>
            </a:r>
          </a:p>
          <a:p>
            <a:pPr marL="609600" indent="-609600" eaLnBrk="1" hangingPunct="1">
              <a:lnSpc>
                <a:spcPct val="80000"/>
              </a:lnSpc>
              <a:buFontTx/>
              <a:buNone/>
            </a:pPr>
            <a:r>
              <a:rPr lang="el" altLang="en-US" sz="2000" dirty="0"/>
              <a:t>                   Ο οργανισμός διαπραγματεύεται τη χρήση εξωτερικών υπηρεσιών από τα μέλη του</a:t>
            </a:r>
          </a:p>
          <a:p>
            <a:pPr marL="609600" indent="-609600" eaLnBrk="1" hangingPunct="1">
              <a:lnSpc>
                <a:spcPct val="80000"/>
              </a:lnSpc>
            </a:pPr>
            <a:endParaRPr lang="en-GB" altLang="en-US" sz="2000" dirty="0">
              <a:solidFill>
                <a:schemeClr val="accent2"/>
              </a:solidFill>
            </a:endParaRPr>
          </a:p>
          <a:p>
            <a:pPr marL="609600" indent="-609600" eaLnBrk="1" hangingPunct="1">
              <a:lnSpc>
                <a:spcPct val="80000"/>
              </a:lnSpc>
              <a:buFontTx/>
              <a:buNone/>
            </a:pPr>
            <a:r>
              <a:rPr lang="el" altLang="en-US" sz="2000" dirty="0">
                <a:solidFill>
                  <a:schemeClr val="accent2"/>
                </a:solidFill>
              </a:rPr>
              <a:t>OpenID    </a:t>
            </a:r>
            <a:r>
              <a:rPr lang="el" altLang="en-US" sz="2000" dirty="0"/>
              <a:t>με επίκεντρο τον χρήστη</a:t>
            </a:r>
          </a:p>
          <a:p>
            <a:pPr marL="609600" indent="-609600" eaLnBrk="1" hangingPunct="1">
              <a:lnSpc>
                <a:spcPct val="80000"/>
              </a:lnSpc>
              <a:buFontTx/>
              <a:buNone/>
            </a:pPr>
            <a:r>
              <a:rPr lang="el" altLang="en-US" sz="2000" dirty="0"/>
              <a:t>                 χρησιμοποιείται από πολλές μεγάλες ιστοσελίδες (BBC, Google, MySpace, PayPal, ....)</a:t>
            </a:r>
          </a:p>
          <a:p>
            <a:pPr marL="609600" indent="-609600" eaLnBrk="1" hangingPunct="1">
              <a:lnSpc>
                <a:spcPct val="80000"/>
              </a:lnSpc>
              <a:buFontTx/>
              <a:buNone/>
            </a:pPr>
            <a:r>
              <a:rPr lang="en-GB" altLang="en-US" sz="2000" dirty="0"/>
              <a:t>                    </a:t>
            </a:r>
          </a:p>
          <a:p>
            <a:pPr marL="609600" indent="-609600" eaLnBrk="1" hangingPunct="1">
              <a:lnSpc>
                <a:spcPct val="80000"/>
              </a:lnSpc>
              <a:buFontTx/>
              <a:buNone/>
            </a:pPr>
            <a:r>
              <a:rPr lang="en-GB" altLang="en-US" sz="2000" dirty="0"/>
              <a:t>                    </a:t>
            </a:r>
          </a:p>
        </p:txBody>
      </p:sp>
      <p:pic>
        <p:nvPicPr>
          <p:cNvPr id="54277" name="Picture 1">
            <a:extLst>
              <a:ext uri="{FF2B5EF4-FFF2-40B4-BE49-F238E27FC236}">
                <a16:creationId xmlns:a16="http://schemas.microsoft.com/office/drawing/2014/main" id="{858552E8-F3E6-D3FB-BA76-A2CEC3590FE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Number Placeholder 5">
            <a:extLst>
              <a:ext uri="{FF2B5EF4-FFF2-40B4-BE49-F238E27FC236}">
                <a16:creationId xmlns:a16="http://schemas.microsoft.com/office/drawing/2014/main" id="{C15E4670-09B1-2482-BE3D-00187274BBC1}"/>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DCC61455-AD14-47B8-ABC4-FFE16DEED762}" type="slidenum">
              <a:rPr lang="en-GB" altLang="en-US" sz="1400" smtClean="0"/>
              <a:pPr>
                <a:spcBef>
                  <a:spcPct val="0"/>
                </a:spcBef>
                <a:buFontTx/>
                <a:buNone/>
              </a:pPr>
              <a:t>31</a:t>
            </a:fld>
            <a:endParaRPr lang="en-GB" altLang="en-US" sz="1400"/>
          </a:p>
        </p:txBody>
      </p:sp>
      <p:sp>
        <p:nvSpPr>
          <p:cNvPr id="55299" name="Rectangle 2">
            <a:extLst>
              <a:ext uri="{FF2B5EF4-FFF2-40B4-BE49-F238E27FC236}">
                <a16:creationId xmlns:a16="http://schemas.microsoft.com/office/drawing/2014/main" id="{C97CCA50-30E0-3FBB-2C0C-7C3CEEB6516E}"/>
              </a:ext>
            </a:extLst>
          </p:cNvPr>
          <p:cNvSpPr>
            <a:spLocks noGrp="1" noChangeArrowheads="1"/>
          </p:cNvSpPr>
          <p:nvPr>
            <p:ph type="title"/>
          </p:nvPr>
        </p:nvSpPr>
        <p:spPr>
          <a:xfrm>
            <a:off x="685800" y="381000"/>
            <a:ext cx="7772400" cy="533400"/>
          </a:xfrm>
        </p:spPr>
        <p:txBody>
          <a:bodyPr/>
          <a:lstStyle/>
          <a:p>
            <a:pPr algn="l"/>
            <a:r>
              <a:rPr lang="en-US" altLang="en-US" sz="2800" dirty="0">
                <a:solidFill>
                  <a:schemeClr val="tx1"/>
                </a:solidFill>
              </a:rPr>
              <a:t>Raven</a:t>
            </a:r>
            <a:endParaRPr lang="el" altLang="en-US" sz="2800" dirty="0">
              <a:solidFill>
                <a:schemeClr val="tx1"/>
              </a:solidFill>
            </a:endParaRPr>
          </a:p>
        </p:txBody>
      </p:sp>
      <p:sp>
        <p:nvSpPr>
          <p:cNvPr id="55300" name="Rectangle 3">
            <a:extLst>
              <a:ext uri="{FF2B5EF4-FFF2-40B4-BE49-F238E27FC236}">
                <a16:creationId xmlns:a16="http://schemas.microsoft.com/office/drawing/2014/main" id="{CBFFDC5C-D3BB-009D-56E8-749CB9ACDFC8}"/>
              </a:ext>
            </a:extLst>
          </p:cNvPr>
          <p:cNvSpPr>
            <a:spLocks noGrp="1" noChangeArrowheads="1"/>
          </p:cNvSpPr>
          <p:nvPr>
            <p:ph type="body" idx="1"/>
          </p:nvPr>
        </p:nvSpPr>
        <p:spPr>
          <a:xfrm>
            <a:off x="838200" y="1143000"/>
            <a:ext cx="7772400" cy="4876800"/>
          </a:xfrm>
        </p:spPr>
        <p:txBody>
          <a:bodyPr/>
          <a:lstStyle/>
          <a:p>
            <a:r>
              <a:rPr lang="el" altLang="en-US" sz="2000" dirty="0"/>
              <a:t>Σκοπός: αποφυγή πολλαπλασιασμού κωδικών πρόσβασης για τις διαδικτυακές υπηρεσίες UCam</a:t>
            </a:r>
          </a:p>
          <a:p>
            <a:pPr lvl="1"/>
            <a:r>
              <a:rPr lang="el" altLang="en-US" sz="2000" dirty="0"/>
              <a:t>Το Raven είναι μια </a:t>
            </a:r>
            <a:r>
              <a:rPr lang="el" altLang="en-US" sz="2000" dirty="0">
                <a:solidFill>
                  <a:schemeClr val="accent2"/>
                </a:solidFill>
              </a:rPr>
              <a:t> παρουσία συστήματος Ucam-webauth</a:t>
            </a:r>
            <a:r>
              <a:rPr lang="el" altLang="en-US" sz="2000" dirty="0"/>
              <a:t> Single Sign On</a:t>
            </a:r>
          </a:p>
          <a:p>
            <a:pPr lvl="1"/>
            <a:r>
              <a:rPr lang="el" altLang="en-US" sz="2000" dirty="0"/>
              <a:t>Αναπτύχθηκε στο Cambridge </a:t>
            </a:r>
            <a:r>
              <a:rPr lang="el" altLang="en-US" sz="2000" dirty="0">
                <a:solidFill>
                  <a:schemeClr val="accent2"/>
                </a:solidFill>
              </a:rPr>
              <a:t>(από τον Jon Warbrick)</a:t>
            </a:r>
            <a:endParaRPr lang="en-GB" altLang="en-US" dirty="0"/>
          </a:p>
          <a:p>
            <a:r>
              <a:rPr lang="el" altLang="en-US" sz="2000" dirty="0"/>
              <a:t>Τρία μέρη στο  πρωτόκολλο </a:t>
            </a:r>
            <a:r>
              <a:rPr lang="el" altLang="en-US" sz="2000" dirty="0">
                <a:solidFill>
                  <a:schemeClr val="accent2"/>
                </a:solidFill>
              </a:rPr>
              <a:t>Ucam_webauth</a:t>
            </a:r>
            <a:r>
              <a:rPr lang="el" altLang="en-US" sz="2000" dirty="0"/>
              <a:t>:</a:t>
            </a:r>
          </a:p>
          <a:p>
            <a:pPr lvl="1"/>
            <a:r>
              <a:rPr lang="el" altLang="en-US" sz="2000" dirty="0"/>
              <a:t>Πρόγραμμα περιήγησης ιστού χρήστη</a:t>
            </a:r>
          </a:p>
          <a:p>
            <a:pPr lvl="1"/>
            <a:r>
              <a:rPr lang="el" altLang="en-US" sz="2000" dirty="0"/>
              <a:t>Διακομιστής ιστού προορισμού</a:t>
            </a:r>
          </a:p>
          <a:p>
            <a:pPr lvl="1"/>
            <a:r>
              <a:rPr lang="el" altLang="en-US" sz="2000" dirty="0"/>
              <a:t>Raven web-server</a:t>
            </a:r>
            <a:endParaRPr lang="en-GB" altLang="en-US" dirty="0"/>
          </a:p>
          <a:p>
            <a:r>
              <a:rPr lang="el" altLang="en-US" sz="2000" dirty="0"/>
              <a:t>Διακριτικό ελέγχου ταυτότητας που μεταβιβάζεται ως cookie HTTP</a:t>
            </a:r>
          </a:p>
          <a:p>
            <a:pPr lvl="1"/>
            <a:r>
              <a:rPr lang="el" altLang="en-US" sz="2000" dirty="0"/>
              <a:t>Έτσι θα πρέπει να περάσει χρησιμοποιώντας HTTPS... αλλά συχνά δεν είναι</a:t>
            </a:r>
          </a:p>
        </p:txBody>
      </p:sp>
      <p:pic>
        <p:nvPicPr>
          <p:cNvPr id="55301" name="Picture 1">
            <a:extLst>
              <a:ext uri="{FF2B5EF4-FFF2-40B4-BE49-F238E27FC236}">
                <a16:creationId xmlns:a16="http://schemas.microsoft.com/office/drawing/2014/main" id="{E51A6F31-5E45-73B5-FB37-55BE8A03ED1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Number Placeholder 5">
            <a:extLst>
              <a:ext uri="{FF2B5EF4-FFF2-40B4-BE49-F238E27FC236}">
                <a16:creationId xmlns:a16="http://schemas.microsoft.com/office/drawing/2014/main" id="{E3D36B38-6E6F-B686-48F0-4413A9C6363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6DD9FFA-5F1E-4EFA-B168-47E27EBE5673}" type="slidenum">
              <a:rPr lang="en-GB" altLang="en-US" sz="1400" smtClean="0"/>
              <a:pPr>
                <a:spcBef>
                  <a:spcPct val="0"/>
                </a:spcBef>
                <a:buFontTx/>
                <a:buNone/>
              </a:pPr>
              <a:t>32</a:t>
            </a:fld>
            <a:endParaRPr lang="en-GB" altLang="en-US" sz="1400"/>
          </a:p>
        </p:txBody>
      </p:sp>
      <p:sp>
        <p:nvSpPr>
          <p:cNvPr id="56323" name="Rectangle 2">
            <a:extLst>
              <a:ext uri="{FF2B5EF4-FFF2-40B4-BE49-F238E27FC236}">
                <a16:creationId xmlns:a16="http://schemas.microsoft.com/office/drawing/2014/main" id="{3D38CAA7-ABE7-65A6-E1A9-8CD16D86B9C4}"/>
              </a:ext>
            </a:extLst>
          </p:cNvPr>
          <p:cNvSpPr>
            <a:spLocks noGrp="1" noChangeArrowheads="1"/>
          </p:cNvSpPr>
          <p:nvPr>
            <p:ph type="title"/>
          </p:nvPr>
        </p:nvSpPr>
        <p:spPr>
          <a:xfrm>
            <a:off x="685800" y="457200"/>
            <a:ext cx="7772400" cy="609600"/>
          </a:xfrm>
        </p:spPr>
        <p:txBody>
          <a:bodyPr/>
          <a:lstStyle/>
          <a:p>
            <a:pPr algn="l"/>
            <a:r>
              <a:rPr lang="el" altLang="en-US" sz="2800">
                <a:solidFill>
                  <a:schemeClr val="tx1"/>
                </a:solidFill>
              </a:rPr>
              <a:t>Παράδειγμα διαλόγου Raven</a:t>
            </a:r>
          </a:p>
        </p:txBody>
      </p:sp>
      <p:sp>
        <p:nvSpPr>
          <p:cNvPr id="56324" name="Rectangle 3">
            <a:extLst>
              <a:ext uri="{FF2B5EF4-FFF2-40B4-BE49-F238E27FC236}">
                <a16:creationId xmlns:a16="http://schemas.microsoft.com/office/drawing/2014/main" id="{2C44CEF5-7229-0949-B4A0-6FEF21462B96}"/>
              </a:ext>
            </a:extLst>
          </p:cNvPr>
          <p:cNvSpPr>
            <a:spLocks noGrp="1" noChangeArrowheads="1"/>
          </p:cNvSpPr>
          <p:nvPr>
            <p:ph type="body" idx="1"/>
          </p:nvPr>
        </p:nvSpPr>
        <p:spPr>
          <a:xfrm>
            <a:off x="762000" y="1066800"/>
            <a:ext cx="7772400" cy="5105400"/>
          </a:xfrm>
        </p:spPr>
        <p:txBody>
          <a:bodyPr/>
          <a:lstStyle/>
          <a:p>
            <a:r>
              <a:rPr lang="el" altLang="en-US" sz="2000" dirty="0"/>
              <a:t>Ο χρήστης ζητά προστατευμένη σελίδα</a:t>
            </a:r>
          </a:p>
          <a:p>
            <a:r>
              <a:rPr lang="el" altLang="en-US" sz="2000" dirty="0"/>
              <a:t>Ο διακομιστής ιστού προορισμού ελέγχει για  cookie </a:t>
            </a:r>
            <a:r>
              <a:rPr lang="el" altLang="en-US" sz="2000" dirty="0">
                <a:solidFill>
                  <a:schemeClr val="accent2"/>
                </a:solidFill>
              </a:rPr>
              <a:t>Ucam-WLS-Session</a:t>
            </a:r>
          </a:p>
          <a:p>
            <a:r>
              <a:rPr lang="el" altLang="en-US" sz="2000" dirty="0"/>
              <a:t>Εάν βρεθεί και αποκωδικοποιηθεί σωστά, η σελίδα επιστρέφεται. </a:t>
            </a:r>
            <a:r>
              <a:rPr lang="el" altLang="en-US" sz="2000" dirty="0">
                <a:solidFill>
                  <a:schemeClr val="accent2"/>
                </a:solidFill>
              </a:rPr>
              <a:t>Έγινε.</a:t>
            </a:r>
            <a:endParaRPr lang="en-GB" altLang="en-US" dirty="0"/>
          </a:p>
          <a:p>
            <a:r>
              <a:rPr lang="el" altLang="en-US" sz="2000" dirty="0"/>
              <a:t>Διαφορετικά, ανακατευθύνετε το πρόγραμμα περιήγησης πελάτη στον διακομιστή Raven</a:t>
            </a:r>
          </a:p>
          <a:p>
            <a:pPr lvl="1"/>
            <a:r>
              <a:rPr lang="el" altLang="en-US" sz="2000" dirty="0"/>
              <a:t>Κωδικοποιεί πληροφορίες σχετικά με τη σελίδα που ζητήθηκε στη διεύθυνση URL</a:t>
            </a:r>
          </a:p>
          <a:p>
            <a:r>
              <a:rPr lang="el" altLang="en-US" sz="2000" dirty="0"/>
              <a:t>Το Raven εισάγει και ελέγχει τα διαπιστευτήρια</a:t>
            </a:r>
          </a:p>
          <a:p>
            <a:pPr lvl="1"/>
            <a:r>
              <a:rPr lang="el" altLang="en-US" sz="2000" dirty="0"/>
              <a:t>(Επιτρέπει επίσης στους χρήστες να "ακυρώσουν")</a:t>
            </a:r>
          </a:p>
          <a:p>
            <a:r>
              <a:rPr lang="el" altLang="en-US" sz="2000" dirty="0"/>
              <a:t>Το Raven ανακατευθύνει το πρόγραμμα περιήγησης πελάτη στην προστατευμένη σελίδα. </a:t>
            </a:r>
            <a:r>
              <a:rPr lang="el" altLang="en-US" sz="2000" dirty="0">
                <a:solidFill>
                  <a:schemeClr val="accent2"/>
                </a:solidFill>
              </a:rPr>
              <a:t>Έγινε.</a:t>
            </a:r>
          </a:p>
          <a:p>
            <a:pPr lvl="1"/>
            <a:r>
              <a:rPr lang="el" altLang="en-US" sz="2000" dirty="0"/>
              <a:t>(Θα δημιουργηθεί σφάλμα </a:t>
            </a:r>
            <a:r>
              <a:rPr lang="el" altLang="en-US" sz="2000" dirty="0">
                <a:solidFill>
                  <a:srgbClr val="FF0000"/>
                </a:solidFill>
              </a:rPr>
              <a:t>HTTP 401 </a:t>
            </a:r>
            <a:r>
              <a:rPr lang="el" altLang="en-US" sz="2000" dirty="0"/>
              <a:t>εάν οι χρήστες ακυρώσουν)</a:t>
            </a:r>
          </a:p>
        </p:txBody>
      </p:sp>
      <p:pic>
        <p:nvPicPr>
          <p:cNvPr id="56325" name="Picture 1">
            <a:extLst>
              <a:ext uri="{FF2B5EF4-FFF2-40B4-BE49-F238E27FC236}">
                <a16:creationId xmlns:a16="http://schemas.microsoft.com/office/drawing/2014/main" id="{23B8D52A-FC41-5393-EA37-04FD0CC4B0C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Number Placeholder 5">
            <a:extLst>
              <a:ext uri="{FF2B5EF4-FFF2-40B4-BE49-F238E27FC236}">
                <a16:creationId xmlns:a16="http://schemas.microsoft.com/office/drawing/2014/main" id="{FD16A347-50D6-6D65-770C-13F9EE71CBB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E10DE35-C914-4657-AA54-5C29A82D3C73}" type="slidenum">
              <a:rPr lang="en-GB" altLang="en-US" sz="1400" smtClean="0"/>
              <a:pPr>
                <a:spcBef>
                  <a:spcPct val="0"/>
                </a:spcBef>
                <a:buFontTx/>
                <a:buNone/>
              </a:pPr>
              <a:t>33</a:t>
            </a:fld>
            <a:endParaRPr lang="en-GB" altLang="en-US" sz="1400"/>
          </a:p>
        </p:txBody>
      </p:sp>
      <p:sp>
        <p:nvSpPr>
          <p:cNvPr id="57347" name="Rectangle 1026">
            <a:extLst>
              <a:ext uri="{FF2B5EF4-FFF2-40B4-BE49-F238E27FC236}">
                <a16:creationId xmlns:a16="http://schemas.microsoft.com/office/drawing/2014/main" id="{5EC010B6-7D2F-2F21-1B9D-97929FF7FA59}"/>
              </a:ext>
            </a:extLst>
          </p:cNvPr>
          <p:cNvSpPr>
            <a:spLocks noGrp="1" noChangeArrowheads="1"/>
          </p:cNvSpPr>
          <p:nvPr>
            <p:ph type="title"/>
          </p:nvPr>
        </p:nvSpPr>
        <p:spPr>
          <a:xfrm>
            <a:off x="685800" y="609600"/>
            <a:ext cx="7772400" cy="685800"/>
          </a:xfrm>
        </p:spPr>
        <p:txBody>
          <a:bodyPr/>
          <a:lstStyle/>
          <a:p>
            <a:pPr algn="l"/>
            <a:r>
              <a:rPr lang="el" altLang="en-US" sz="2800">
                <a:solidFill>
                  <a:schemeClr val="tx1"/>
                </a:solidFill>
              </a:rPr>
              <a:t>Το Raven συντονίζει τους συμμετέχοντες χρησιμοποιώντας το χρόνο</a:t>
            </a:r>
          </a:p>
        </p:txBody>
      </p:sp>
      <p:sp>
        <p:nvSpPr>
          <p:cNvPr id="57348" name="Rectangle 1027">
            <a:extLst>
              <a:ext uri="{FF2B5EF4-FFF2-40B4-BE49-F238E27FC236}">
                <a16:creationId xmlns:a16="http://schemas.microsoft.com/office/drawing/2014/main" id="{410D8D01-78E3-E60C-790A-5982AF23A16F}"/>
              </a:ext>
            </a:extLst>
          </p:cNvPr>
          <p:cNvSpPr>
            <a:spLocks noGrp="1" noChangeArrowheads="1"/>
          </p:cNvSpPr>
          <p:nvPr>
            <p:ph type="body" idx="1"/>
          </p:nvPr>
        </p:nvSpPr>
        <p:spPr>
          <a:xfrm>
            <a:off x="762000" y="1371600"/>
            <a:ext cx="7772400" cy="4114800"/>
          </a:xfrm>
        </p:spPr>
        <p:txBody>
          <a:bodyPr/>
          <a:lstStyle/>
          <a:p>
            <a:r>
              <a:rPr lang="el" altLang="en-US" sz="2000" dirty="0"/>
              <a:t>Ο διακομιστής ιστού προορισμού επαληθεύει το  cookie </a:t>
            </a:r>
            <a:r>
              <a:rPr lang="el" altLang="en-US" sz="2000" dirty="0">
                <a:solidFill>
                  <a:schemeClr val="accent2"/>
                </a:solidFill>
              </a:rPr>
              <a:t>Ucam-WLS-Session</a:t>
            </a:r>
          </a:p>
          <a:p>
            <a:pPr lvl="1"/>
            <a:r>
              <a:rPr lang="el" altLang="en-US" sz="2000" dirty="0"/>
              <a:t>Δημόσιο κλειδί του διακομιστή Raven προεγκατεστημένο στον διακομιστή ιστού προορισμού</a:t>
            </a:r>
            <a:endParaRPr lang="en-GB" altLang="en-US" sz="2000" dirty="0"/>
          </a:p>
          <a:p>
            <a:r>
              <a:rPr lang="el" altLang="en-US" sz="2000" dirty="0"/>
              <a:t>Ο διακομιστής ιστού προορισμού και το Raven δεν αλληλεπιδρούν άμεσα</a:t>
            </a:r>
          </a:p>
          <a:p>
            <a:pPr lvl="1"/>
            <a:r>
              <a:rPr lang="el" altLang="en-US" sz="2000" dirty="0"/>
              <a:t>Το πρόγραμμα περιήγησης του πελάτη λαμβάνει, αποθηκεύει και αποστέλλει εκ νέου cookies</a:t>
            </a:r>
            <a:endParaRPr lang="en-GB" altLang="en-US" sz="2000" dirty="0"/>
          </a:p>
          <a:p>
            <a:r>
              <a:rPr lang="el" altLang="en-US" sz="2000" dirty="0"/>
              <a:t>Τι γίνεται με τη συμπεριφορά ή την υποκλοπή κακόβουλων πελατών;</a:t>
            </a:r>
          </a:p>
          <a:p>
            <a:pPr lvl="1"/>
            <a:r>
              <a:rPr lang="el" altLang="en-US" sz="2000" dirty="0"/>
              <a:t>π.χ. επιθέσεις επανάληψης;</a:t>
            </a:r>
            <a:endParaRPr lang="en-GB" altLang="en-US" sz="2000" dirty="0"/>
          </a:p>
          <a:p>
            <a:r>
              <a:rPr lang="el" altLang="en-US" sz="2000" dirty="0"/>
              <a:t>Το Raven απαιτεί συγχρονισμό χρόνου</a:t>
            </a:r>
          </a:p>
          <a:p>
            <a:pPr lvl="1"/>
            <a:r>
              <a:rPr lang="el" altLang="en-US" sz="2000" dirty="0"/>
              <a:t>Μπορεί να ρυθμιστεί ένα περιθώριο απόκλισης ρολογιού για συγκεκριμένη τοποθεσία</a:t>
            </a:r>
          </a:p>
        </p:txBody>
      </p:sp>
      <p:pic>
        <p:nvPicPr>
          <p:cNvPr id="57349" name="Picture 1">
            <a:extLst>
              <a:ext uri="{FF2B5EF4-FFF2-40B4-BE49-F238E27FC236}">
                <a16:creationId xmlns:a16="http://schemas.microsoft.com/office/drawing/2014/main" id="{6C4DF5C3-059D-5623-1171-A9D9011E2E7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Number Placeholder 5">
            <a:extLst>
              <a:ext uri="{FF2B5EF4-FFF2-40B4-BE49-F238E27FC236}">
                <a16:creationId xmlns:a16="http://schemas.microsoft.com/office/drawing/2014/main" id="{B225544E-A984-98C3-12A5-29A69870C799}"/>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9FC5C1EC-843F-4BE5-8D0C-41CBB34A3F06}" type="slidenum">
              <a:rPr lang="en-GB" altLang="en-US" sz="1400" smtClean="0"/>
              <a:pPr>
                <a:spcBef>
                  <a:spcPct val="0"/>
                </a:spcBef>
                <a:buFontTx/>
                <a:buNone/>
              </a:pPr>
              <a:t>34</a:t>
            </a:fld>
            <a:endParaRPr lang="en-GB" altLang="en-US" sz="1400"/>
          </a:p>
        </p:txBody>
      </p:sp>
      <p:sp>
        <p:nvSpPr>
          <p:cNvPr id="58371" name="Rectangle 2">
            <a:extLst>
              <a:ext uri="{FF2B5EF4-FFF2-40B4-BE49-F238E27FC236}">
                <a16:creationId xmlns:a16="http://schemas.microsoft.com/office/drawing/2014/main" id="{EF6613E9-4D89-E143-C9CA-3FABED908142}"/>
              </a:ext>
            </a:extLst>
          </p:cNvPr>
          <p:cNvSpPr>
            <a:spLocks noGrp="1" noChangeArrowheads="1"/>
          </p:cNvSpPr>
          <p:nvPr>
            <p:ph type="title"/>
          </p:nvPr>
        </p:nvSpPr>
        <p:spPr>
          <a:xfrm>
            <a:off x="762000" y="304800"/>
            <a:ext cx="7772400" cy="685800"/>
          </a:xfrm>
        </p:spPr>
        <p:txBody>
          <a:bodyPr/>
          <a:lstStyle/>
          <a:p>
            <a:pPr algn="l"/>
            <a:r>
              <a:rPr lang="el" altLang="en-US" sz="2800">
                <a:solidFill>
                  <a:schemeClr val="tx1"/>
                </a:solidFill>
              </a:rPr>
              <a:t>Το Shibboleth παρέχει συνενωμένο έλεγχο ταυτότητας </a:t>
            </a:r>
          </a:p>
        </p:txBody>
      </p:sp>
      <p:sp>
        <p:nvSpPr>
          <p:cNvPr id="58372" name="Rectangle 3">
            <a:extLst>
              <a:ext uri="{FF2B5EF4-FFF2-40B4-BE49-F238E27FC236}">
                <a16:creationId xmlns:a16="http://schemas.microsoft.com/office/drawing/2014/main" id="{C73B8093-289E-8D1D-71C8-1F4A88913AD3}"/>
              </a:ext>
            </a:extLst>
          </p:cNvPr>
          <p:cNvSpPr>
            <a:spLocks noGrp="1" noChangeArrowheads="1"/>
          </p:cNvSpPr>
          <p:nvPr>
            <p:ph type="body" idx="1"/>
          </p:nvPr>
        </p:nvSpPr>
        <p:spPr>
          <a:xfrm>
            <a:off x="609600" y="1371600"/>
            <a:ext cx="7772400" cy="4114800"/>
          </a:xfrm>
        </p:spPr>
        <p:txBody>
          <a:bodyPr/>
          <a:lstStyle/>
          <a:p>
            <a:r>
              <a:rPr lang="el" altLang="en-US" sz="2000" dirty="0"/>
              <a:t>Σύστημα ομόσπονδης επαλήθευσης ταυτότητας και εξουσιοδότησης</a:t>
            </a:r>
          </a:p>
          <a:p>
            <a:pPr lvl="1"/>
            <a:r>
              <a:rPr lang="el" altLang="en-US" sz="2000" dirty="0"/>
              <a:t>Πρότυπο ομάδας ενδιάμεσου λογισμικού Internet2</a:t>
            </a:r>
          </a:p>
          <a:p>
            <a:pPr lvl="1"/>
            <a:r>
              <a:rPr lang="el" altLang="en-US" sz="2000" dirty="0"/>
              <a:t>Υλοποιεί SAML </a:t>
            </a:r>
            <a:r>
              <a:rPr lang="el" altLang="en-US" sz="2000" dirty="0">
                <a:solidFill>
                  <a:schemeClr val="accent2"/>
                </a:solidFill>
              </a:rPr>
              <a:t>: Security Assertion Markup Language</a:t>
            </a:r>
          </a:p>
          <a:p>
            <a:pPr lvl="1"/>
            <a:r>
              <a:rPr lang="el" altLang="en-US" sz="2000" dirty="0"/>
              <a:t>Διευκολύνει την καθολική σύνδεση σε όλους τους τομείς διαχείρισης</a:t>
            </a:r>
          </a:p>
          <a:p>
            <a:pPr lvl="1"/>
            <a:endParaRPr lang="en-GB" altLang="en-US" sz="2000" dirty="0"/>
          </a:p>
          <a:p>
            <a:r>
              <a:rPr lang="el" altLang="en-US" sz="2000" dirty="0"/>
              <a:t>Ο Raven μιλάει πραγματικά τόσο </a:t>
            </a:r>
            <a:r>
              <a:rPr lang="el" altLang="en-US" sz="2000" dirty="0">
                <a:solidFill>
                  <a:schemeClr val="accent2"/>
                </a:solidFill>
              </a:rPr>
              <a:t>Ucam-webauth</a:t>
            </a:r>
            <a:r>
              <a:rPr lang="el" altLang="en-US" sz="2000" dirty="0"/>
              <a:t> όσο και </a:t>
            </a:r>
            <a:r>
              <a:rPr lang="el" altLang="en-US" sz="2000" dirty="0">
                <a:solidFill>
                  <a:schemeClr val="accent2"/>
                </a:solidFill>
              </a:rPr>
              <a:t>Shibboleth</a:t>
            </a:r>
          </a:p>
          <a:p>
            <a:pPr lvl="1"/>
            <a:r>
              <a:rPr lang="el" altLang="en-US" sz="2000" dirty="0"/>
              <a:t>Το Shibboleth έχει το πλεονέκτημα της ευρύτερης υποστήριξης λογισμικού</a:t>
            </a:r>
          </a:p>
          <a:p>
            <a:pPr lvl="1"/>
            <a:endParaRPr lang="en-GB" altLang="en-US" sz="2000" dirty="0"/>
          </a:p>
          <a:p>
            <a:r>
              <a:rPr lang="el" altLang="en-US" sz="2000" dirty="0">
                <a:solidFill>
                  <a:schemeClr val="accent2"/>
                </a:solidFill>
              </a:rPr>
              <a:t>Οι υπηρεσίες παροχής ταυτότητας (IdPs)</a:t>
            </a:r>
            <a:r>
              <a:rPr lang="el" altLang="en-US" sz="2000" dirty="0"/>
              <a:t> παρέχουν πληροφορίες χρήστη</a:t>
            </a:r>
          </a:p>
          <a:p>
            <a:r>
              <a:rPr lang="el" altLang="en-US" sz="2000" dirty="0">
                <a:solidFill>
                  <a:schemeClr val="accent2"/>
                </a:solidFill>
              </a:rPr>
              <a:t>Οι υπηρεσίες παροχής (SPs)</a:t>
            </a:r>
            <a:r>
              <a:rPr lang="el" altLang="en-US" sz="2000" dirty="0"/>
              <a:t> καταναλώνουν αυτές τις πληροφορίες και αποκτούν πρόσβαση σε ασφαλές περιεχόμενο</a:t>
            </a:r>
          </a:p>
        </p:txBody>
      </p:sp>
      <p:pic>
        <p:nvPicPr>
          <p:cNvPr id="58373" name="Picture 1">
            <a:extLst>
              <a:ext uri="{FF2B5EF4-FFF2-40B4-BE49-F238E27FC236}">
                <a16:creationId xmlns:a16="http://schemas.microsoft.com/office/drawing/2014/main" id="{E48769E5-E0A4-C233-4B82-90CEA53CF33A}"/>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Number Placeholder 5">
            <a:extLst>
              <a:ext uri="{FF2B5EF4-FFF2-40B4-BE49-F238E27FC236}">
                <a16:creationId xmlns:a16="http://schemas.microsoft.com/office/drawing/2014/main" id="{D66BCD49-8D53-BA9F-6FA6-48E3D95FA1D0}"/>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AFB3E79A-2AF3-4E81-9A63-F91AE9E13B0C}" type="slidenum">
              <a:rPr lang="en-GB" altLang="en-US" sz="1400" smtClean="0"/>
              <a:pPr>
                <a:spcBef>
                  <a:spcPct val="0"/>
                </a:spcBef>
                <a:buFontTx/>
                <a:buNone/>
              </a:pPr>
              <a:t>35</a:t>
            </a:fld>
            <a:endParaRPr lang="en-GB" altLang="en-US" sz="1400"/>
          </a:p>
        </p:txBody>
      </p:sp>
      <p:sp>
        <p:nvSpPr>
          <p:cNvPr id="59395" name="Rectangle 2">
            <a:extLst>
              <a:ext uri="{FF2B5EF4-FFF2-40B4-BE49-F238E27FC236}">
                <a16:creationId xmlns:a16="http://schemas.microsoft.com/office/drawing/2014/main" id="{60566A62-3B79-74CE-55DA-0BCC5F2390BE}"/>
              </a:ext>
            </a:extLst>
          </p:cNvPr>
          <p:cNvSpPr>
            <a:spLocks noGrp="1" noChangeArrowheads="1"/>
          </p:cNvSpPr>
          <p:nvPr>
            <p:ph type="title"/>
          </p:nvPr>
        </p:nvSpPr>
        <p:spPr>
          <a:xfrm>
            <a:off x="685800" y="381000"/>
            <a:ext cx="7772400" cy="685800"/>
          </a:xfrm>
        </p:spPr>
        <p:txBody>
          <a:bodyPr/>
          <a:lstStyle/>
          <a:p>
            <a:pPr algn="l"/>
            <a:r>
              <a:rPr lang="el" altLang="en-US" sz="2800">
                <a:solidFill>
                  <a:schemeClr val="tx1"/>
                </a:solidFill>
              </a:rPr>
              <a:t>Ανταλλαγή Shibboleth</a:t>
            </a:r>
          </a:p>
        </p:txBody>
      </p:sp>
      <p:sp>
        <p:nvSpPr>
          <p:cNvPr id="59396" name="Rectangle 3">
            <a:extLst>
              <a:ext uri="{FF2B5EF4-FFF2-40B4-BE49-F238E27FC236}">
                <a16:creationId xmlns:a16="http://schemas.microsoft.com/office/drawing/2014/main" id="{1C9857F4-29F2-1312-5441-435376453D75}"/>
              </a:ext>
            </a:extLst>
          </p:cNvPr>
          <p:cNvSpPr>
            <a:spLocks noGrp="1" noChangeArrowheads="1"/>
          </p:cNvSpPr>
          <p:nvPr>
            <p:ph type="body" idx="1"/>
          </p:nvPr>
        </p:nvSpPr>
        <p:spPr>
          <a:xfrm>
            <a:off x="731520" y="1136904"/>
            <a:ext cx="7772400" cy="4114800"/>
          </a:xfrm>
        </p:spPr>
        <p:txBody>
          <a:bodyPr/>
          <a:lstStyle/>
          <a:p>
            <a:r>
              <a:rPr lang="el" altLang="en-US" sz="2000" dirty="0"/>
              <a:t>Παρόμοιο με το Raven, αλλά με κάποια επιπλέον κατεύθυνση</a:t>
            </a:r>
          </a:p>
          <a:p>
            <a:pPr lvl="1"/>
            <a:r>
              <a:rPr lang="el" altLang="en-US" sz="2000" dirty="0"/>
              <a:t>Ο χρήστης ζητά προστατευμένο πόρο από το SP</a:t>
            </a:r>
          </a:p>
          <a:p>
            <a:pPr lvl="1"/>
            <a:r>
              <a:rPr lang="el-GR" altLang="en-US" sz="2000" dirty="0"/>
              <a:t>Αίτημα αυθεντικοποίησης </a:t>
            </a:r>
            <a:r>
              <a:rPr lang="en-US" altLang="en-US" sz="2000" dirty="0"/>
              <a:t>SP crafts </a:t>
            </a:r>
            <a:endParaRPr lang="el-GR" altLang="en-US" sz="2000" dirty="0"/>
          </a:p>
          <a:p>
            <a:pPr lvl="1"/>
            <a:r>
              <a:rPr lang="el" altLang="en-US" sz="2000" dirty="0"/>
              <a:t>Ο χρήστης ανακατευθύνθηκε στην υπηρεσία IdP ή </a:t>
            </a:r>
            <a:r>
              <a:rPr lang="el" altLang="en-US" sz="2000" dirty="0">
                <a:solidFill>
                  <a:schemeClr val="accent2"/>
                </a:solidFill>
              </a:rPr>
              <a:t>“</a:t>
            </a:r>
            <a:r>
              <a:rPr lang="en-GB" altLang="en-US" sz="2000" dirty="0">
                <a:solidFill>
                  <a:schemeClr val="accent2"/>
                </a:solidFill>
              </a:rPr>
              <a:t>Where Are You From </a:t>
            </a:r>
            <a:r>
              <a:rPr lang="el" altLang="en-US" sz="2000" dirty="0">
                <a:solidFill>
                  <a:schemeClr val="accent2"/>
                </a:solidFill>
              </a:rPr>
              <a:t>"</a:t>
            </a:r>
            <a:r>
              <a:rPr lang="el" altLang="en-US" sz="2000" dirty="0"/>
              <a:t> </a:t>
            </a:r>
          </a:p>
          <a:p>
            <a:pPr lvl="2"/>
            <a:r>
              <a:rPr lang="el" altLang="en-US" sz="2000" dirty="0">
                <a:solidFill>
                  <a:schemeClr val="accent2"/>
                </a:solidFill>
              </a:rPr>
              <a:t>Π.χ. υπηρεσία WAYF της Ομοσπονδίας του Ηνωμένου Βασιλείου</a:t>
            </a:r>
          </a:p>
          <a:p>
            <a:pPr lvl="1"/>
            <a:r>
              <a:rPr lang="el" altLang="en-US" sz="2000" dirty="0"/>
              <a:t>Έλεγχος ταυτότητας χρήστη (εκτός του Shibboleth)</a:t>
            </a:r>
          </a:p>
          <a:p>
            <a:pPr lvl="1"/>
            <a:r>
              <a:rPr lang="el" altLang="en-US" sz="2000" dirty="0"/>
              <a:t>Το Shibboleth δημιουργεί </a:t>
            </a:r>
            <a:r>
              <a:rPr lang="el" altLang="en-US" sz="2000" dirty="0">
                <a:solidFill>
                  <a:schemeClr val="accent2"/>
                </a:solidFill>
              </a:rPr>
              <a:t>λαβή διεκδίκησης ελέγχου ταυτότητας SAML</a:t>
            </a:r>
          </a:p>
          <a:p>
            <a:pPr lvl="1"/>
            <a:r>
              <a:rPr lang="el" altLang="en-US" sz="2000" dirty="0"/>
              <a:t>Ανακατεύθυνση χρήστη σε SP</a:t>
            </a:r>
          </a:p>
          <a:p>
            <a:pPr lvl="1"/>
            <a:r>
              <a:rPr lang="el" altLang="en-US" sz="2000" dirty="0"/>
              <a:t>SP μπορεί να εκδώσει </a:t>
            </a:r>
            <a:r>
              <a:rPr lang="el" altLang="en-US" sz="2000" dirty="0">
                <a:solidFill>
                  <a:schemeClr val="accent2"/>
                </a:solidFill>
              </a:rPr>
              <a:t>AttributeQuery στην υπηρεσία χαρακτηριστικών του IdP</a:t>
            </a:r>
          </a:p>
          <a:p>
            <a:pPr lvl="1"/>
            <a:r>
              <a:rPr lang="el" altLang="en-US" sz="2000" dirty="0"/>
              <a:t>Το SP μπορεί να λάβει απόφαση ελέγχου πρόσβασης</a:t>
            </a:r>
          </a:p>
        </p:txBody>
      </p:sp>
      <p:pic>
        <p:nvPicPr>
          <p:cNvPr id="59397" name="Picture 1">
            <a:extLst>
              <a:ext uri="{FF2B5EF4-FFF2-40B4-BE49-F238E27FC236}">
                <a16:creationId xmlns:a16="http://schemas.microsoft.com/office/drawing/2014/main" id="{1629C900-FC54-7294-10C1-0172B90DB46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Number Placeholder 5">
            <a:extLst>
              <a:ext uri="{FF2B5EF4-FFF2-40B4-BE49-F238E27FC236}">
                <a16:creationId xmlns:a16="http://schemas.microsoft.com/office/drawing/2014/main" id="{2640B1D0-1BEC-AF81-0778-7073B2F5E58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559C8BB1-B03E-4BAD-B047-E617ACAD5869}" type="slidenum">
              <a:rPr lang="en-GB" altLang="en-US" sz="1400" smtClean="0"/>
              <a:pPr>
                <a:spcBef>
                  <a:spcPct val="0"/>
                </a:spcBef>
                <a:buFontTx/>
                <a:buNone/>
              </a:pPr>
              <a:t>36</a:t>
            </a:fld>
            <a:endParaRPr lang="en-GB" altLang="en-US" sz="1400"/>
          </a:p>
        </p:txBody>
      </p:sp>
      <p:sp>
        <p:nvSpPr>
          <p:cNvPr id="60419" name="Rectangle 2">
            <a:extLst>
              <a:ext uri="{FF2B5EF4-FFF2-40B4-BE49-F238E27FC236}">
                <a16:creationId xmlns:a16="http://schemas.microsoft.com/office/drawing/2014/main" id="{E615CEC5-D344-E841-9525-D2E04D19086F}"/>
              </a:ext>
            </a:extLst>
          </p:cNvPr>
          <p:cNvSpPr>
            <a:spLocks noGrp="1" noChangeArrowheads="1"/>
          </p:cNvSpPr>
          <p:nvPr>
            <p:ph type="title"/>
          </p:nvPr>
        </p:nvSpPr>
        <p:spPr>
          <a:xfrm>
            <a:off x="685800" y="381000"/>
            <a:ext cx="7772400" cy="609600"/>
          </a:xfrm>
        </p:spPr>
        <p:txBody>
          <a:bodyPr/>
          <a:lstStyle/>
          <a:p>
            <a:pPr algn="l"/>
            <a:r>
              <a:rPr lang="el" altLang="en-US" sz="2800">
                <a:solidFill>
                  <a:schemeClr val="tx1"/>
                </a:solidFill>
              </a:rPr>
              <a:t>OpenID</a:t>
            </a:r>
          </a:p>
        </p:txBody>
      </p:sp>
      <p:sp>
        <p:nvSpPr>
          <p:cNvPr id="60420" name="Rectangle 3">
            <a:extLst>
              <a:ext uri="{FF2B5EF4-FFF2-40B4-BE49-F238E27FC236}">
                <a16:creationId xmlns:a16="http://schemas.microsoft.com/office/drawing/2014/main" id="{3E9FBE9D-F223-060A-EB05-A9CAD63E58AF}"/>
              </a:ext>
            </a:extLst>
          </p:cNvPr>
          <p:cNvSpPr>
            <a:spLocks noGrp="1" noChangeArrowheads="1"/>
          </p:cNvSpPr>
          <p:nvPr>
            <p:ph type="body" idx="1"/>
          </p:nvPr>
        </p:nvSpPr>
        <p:spPr>
          <a:xfrm>
            <a:off x="990600" y="1371600"/>
            <a:ext cx="7772400" cy="4114800"/>
          </a:xfrm>
        </p:spPr>
        <p:txBody>
          <a:bodyPr/>
          <a:lstStyle/>
          <a:p>
            <a:r>
              <a:rPr lang="el" altLang="en-US" sz="2000" dirty="0"/>
              <a:t>Ένα άλλο σύστημα ενιαίας σύνδεσης μεταξύ τομέων(</a:t>
            </a:r>
            <a:r>
              <a:rPr lang="en-GB" altLang="en-US" sz="2000" dirty="0"/>
              <a:t>single-sign-on</a:t>
            </a:r>
            <a:r>
              <a:rPr lang="el-GR" altLang="en-US" sz="2000" dirty="0"/>
              <a:t>)</a:t>
            </a:r>
            <a:endParaRPr lang="el" altLang="en-US" sz="2000" dirty="0"/>
          </a:p>
          <a:p>
            <a:endParaRPr lang="en-GB" altLang="en-US" sz="2000" dirty="0"/>
          </a:p>
          <a:p>
            <a:r>
              <a:rPr lang="el" altLang="en-US" sz="2000" dirty="0"/>
              <a:t>Ο Shibboleth είναι οργανωτικός </a:t>
            </a:r>
          </a:p>
          <a:p>
            <a:pPr lvl="1"/>
            <a:r>
              <a:rPr lang="el" altLang="en-US" sz="2000" dirty="0"/>
              <a:t>Οι οργανισμοί πρέπει να συμφωνήσουν να αποδεχθούν τις δηλώσεις άλλων οργανισμών σχετικά με αλλοδαπούς χρήστες</a:t>
            </a:r>
          </a:p>
          <a:p>
            <a:pPr lvl="1"/>
            <a:r>
              <a:rPr lang="el" altLang="en-US" sz="2000" dirty="0"/>
              <a:t>Μεγάλη υποστήριξη εντός της </a:t>
            </a:r>
            <a:r>
              <a:rPr lang="el" altLang="en-US" sz="2000" dirty="0">
                <a:solidFill>
                  <a:schemeClr val="accent2"/>
                </a:solidFill>
              </a:rPr>
              <a:t>Μικτής Επιτροπής Πληροφοριακών Συστημάτων του Ηνωμένου Βασιλείου (JISC)</a:t>
            </a:r>
            <a:r>
              <a:rPr lang="el" altLang="en-US" sz="2000" dirty="0"/>
              <a:t> για πρόσβαση σε ηλεκτρονικές πηγές</a:t>
            </a:r>
          </a:p>
          <a:p>
            <a:endParaRPr lang="en-GB" altLang="en-US" sz="2000" dirty="0"/>
          </a:p>
          <a:p>
            <a:r>
              <a:rPr lang="el" altLang="en-US" sz="2000" dirty="0"/>
              <a:t>Το OpenID είναι επικεντρωμένο στον χρήστη</a:t>
            </a:r>
          </a:p>
          <a:p>
            <a:pPr lvl="1"/>
            <a:r>
              <a:rPr lang="el" altLang="en-US" sz="2000" dirty="0"/>
              <a:t>Κυρίως για την ταυτότητα</a:t>
            </a:r>
          </a:p>
          <a:p>
            <a:pPr lvl="1"/>
            <a:r>
              <a:rPr lang="el" altLang="en-US" sz="2000" dirty="0"/>
              <a:t>Τα OpenID είναι μόνιμες δομές URI ή XRI</a:t>
            </a:r>
          </a:p>
        </p:txBody>
      </p:sp>
      <p:pic>
        <p:nvPicPr>
          <p:cNvPr id="60421" name="Picture 1">
            <a:extLst>
              <a:ext uri="{FF2B5EF4-FFF2-40B4-BE49-F238E27FC236}">
                <a16:creationId xmlns:a16="http://schemas.microsoft.com/office/drawing/2014/main" id="{DF6BB6F8-7C06-03FB-62E0-5F1C82E090F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Number Placeholder 5">
            <a:extLst>
              <a:ext uri="{FF2B5EF4-FFF2-40B4-BE49-F238E27FC236}">
                <a16:creationId xmlns:a16="http://schemas.microsoft.com/office/drawing/2014/main" id="{FD94B994-04A5-C624-5B71-737039A0F28F}"/>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FA9C500F-D9ED-46FB-8294-719B0BA2F85D}" type="slidenum">
              <a:rPr lang="en-GB" altLang="en-US" sz="1400" smtClean="0"/>
              <a:pPr>
                <a:spcBef>
                  <a:spcPct val="0"/>
                </a:spcBef>
                <a:buFontTx/>
                <a:buNone/>
              </a:pPr>
              <a:t>37</a:t>
            </a:fld>
            <a:endParaRPr lang="en-GB" altLang="en-US" sz="1400"/>
          </a:p>
        </p:txBody>
      </p:sp>
      <p:sp>
        <p:nvSpPr>
          <p:cNvPr id="61443" name="Rectangle 2">
            <a:extLst>
              <a:ext uri="{FF2B5EF4-FFF2-40B4-BE49-F238E27FC236}">
                <a16:creationId xmlns:a16="http://schemas.microsoft.com/office/drawing/2014/main" id="{3D27618A-E050-31BD-D6F1-5B89EDB8DABA}"/>
              </a:ext>
            </a:extLst>
          </p:cNvPr>
          <p:cNvSpPr>
            <a:spLocks noGrp="1" noChangeArrowheads="1"/>
          </p:cNvSpPr>
          <p:nvPr>
            <p:ph type="title"/>
          </p:nvPr>
        </p:nvSpPr>
        <p:spPr>
          <a:xfrm>
            <a:off x="685800" y="609600"/>
            <a:ext cx="7772400" cy="609600"/>
          </a:xfrm>
        </p:spPr>
        <p:txBody>
          <a:bodyPr/>
          <a:lstStyle/>
          <a:p>
            <a:pPr algn="l"/>
            <a:r>
              <a:rPr lang="el" altLang="en-US" sz="2800">
                <a:solidFill>
                  <a:schemeClr val="tx1"/>
                </a:solidFill>
              </a:rPr>
              <a:t>OpenID (συνέχεια)</a:t>
            </a:r>
          </a:p>
        </p:txBody>
      </p:sp>
      <p:sp>
        <p:nvSpPr>
          <p:cNvPr id="61444" name="Rectangle 3">
            <a:extLst>
              <a:ext uri="{FF2B5EF4-FFF2-40B4-BE49-F238E27FC236}">
                <a16:creationId xmlns:a16="http://schemas.microsoft.com/office/drawing/2014/main" id="{A3910575-A2D2-D3D9-1337-3DCFB8308789}"/>
              </a:ext>
            </a:extLst>
          </p:cNvPr>
          <p:cNvSpPr>
            <a:spLocks noGrp="1" noChangeArrowheads="1"/>
          </p:cNvSpPr>
          <p:nvPr>
            <p:ph type="body" idx="1"/>
          </p:nvPr>
        </p:nvSpPr>
        <p:spPr>
          <a:xfrm>
            <a:off x="685800" y="1524000"/>
            <a:ext cx="7772400" cy="4114800"/>
          </a:xfrm>
        </p:spPr>
        <p:txBody>
          <a:bodyPr/>
          <a:lstStyle/>
          <a:p>
            <a:r>
              <a:rPr lang="el" altLang="en-US" sz="2000"/>
              <a:t>Ο χρήστης παρέχει την ταυτότητά του στον  ιστότοπο </a:t>
            </a:r>
            <a:r>
              <a:rPr lang="el" altLang="en-US" sz="2000">
                <a:solidFill>
                  <a:schemeClr val="accent2"/>
                </a:solidFill>
              </a:rPr>
              <a:t>του βασιζόμενου μέρους</a:t>
            </a:r>
          </a:p>
          <a:p>
            <a:pPr lvl="1"/>
            <a:r>
              <a:rPr lang="el" altLang="en-US" sz="2000"/>
              <a:t>Το OpenID 1.0 ανακτά τη διεύθυνση URL, μαθαίνει τον πάροχο ταυτότητας</a:t>
            </a:r>
          </a:p>
          <a:p>
            <a:pPr lvl="1"/>
            <a:r>
              <a:rPr lang="el" altLang="en-US" sz="2000"/>
              <a:t>Το OpenID 2.0 ανακτά XRDS, μαθαίνει τον πάροχο ταυτότητας</a:t>
            </a:r>
          </a:p>
          <a:p>
            <a:pPr lvl="2"/>
            <a:r>
              <a:rPr lang="el" altLang="en-US" sz="2000">
                <a:solidFill>
                  <a:schemeClr val="accent2"/>
                </a:solidFill>
              </a:rPr>
              <a:t>Η κατεύθυνση XRDS/Yadis παρέχει μεγαλύτερη ευελιξία</a:t>
            </a:r>
          </a:p>
          <a:p>
            <a:pPr lvl="1"/>
            <a:endParaRPr lang="en-GB" altLang="en-US" sz="2000"/>
          </a:p>
          <a:p>
            <a:r>
              <a:rPr lang="el" altLang="en-US" sz="2000"/>
              <a:t>Πολλοί μεγάλοι εμπορικοί παίκτες προσφέρουν ισχυρισμούς OpenID</a:t>
            </a:r>
          </a:p>
          <a:p>
            <a:r>
              <a:rPr lang="el" altLang="en-US" sz="2000"/>
              <a:t>Πολλή υποστήριξη λογισμικού ανοιχτού κώδικα για OpenID επίσης</a:t>
            </a:r>
          </a:p>
          <a:p>
            <a:pPr lvl="1"/>
            <a:endParaRPr lang="en-GB" altLang="en-US" sz="2000"/>
          </a:p>
          <a:p>
            <a:r>
              <a:rPr lang="el" altLang="en-US" sz="2000"/>
              <a:t>Όσον αφορά την ευθύνη, εξετάστε το ενδεχόμενο χρήσης για:</a:t>
            </a:r>
          </a:p>
          <a:p>
            <a:pPr lvl="1"/>
            <a:r>
              <a:rPr lang="el" altLang="en-US" sz="2000"/>
              <a:t>Πρόσβαση σε πόρο web</a:t>
            </a:r>
          </a:p>
          <a:p>
            <a:pPr lvl="1"/>
            <a:r>
              <a:rPr lang="el" altLang="en-US" sz="2000"/>
              <a:t>Πρόσβαση σε ασύρματο δίκτυο</a:t>
            </a:r>
          </a:p>
        </p:txBody>
      </p:sp>
      <p:pic>
        <p:nvPicPr>
          <p:cNvPr id="61445" name="Picture 1">
            <a:extLst>
              <a:ext uri="{FF2B5EF4-FFF2-40B4-BE49-F238E27FC236}">
                <a16:creationId xmlns:a16="http://schemas.microsoft.com/office/drawing/2014/main" id="{C97B9657-7DBF-6CC1-59CA-6FFAA1E6466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a:extLst>
              <a:ext uri="{FF2B5EF4-FFF2-40B4-BE49-F238E27FC236}">
                <a16:creationId xmlns:a16="http://schemas.microsoft.com/office/drawing/2014/main" id="{231A25C3-FB63-46EB-08C9-B8B46F7F70D1}"/>
              </a:ext>
            </a:extLst>
          </p:cNvPr>
          <p:cNvSpPr>
            <a:spLocks noGrp="1"/>
          </p:cNvSpPr>
          <p:nvPr>
            <p:ph type="ctrTitle"/>
          </p:nvPr>
        </p:nvSpPr>
        <p:spPr>
          <a:xfrm>
            <a:off x="5227638" y="2116138"/>
            <a:ext cx="3590925" cy="1139825"/>
          </a:xfrm>
        </p:spPr>
        <p:txBody>
          <a:bodyPr/>
          <a:lstStyle/>
          <a:p>
            <a:pPr eaLnBrk="1" fontAlgn="auto" hangingPunct="1">
              <a:spcAft>
                <a:spcPts val="0"/>
              </a:spcAft>
              <a:defRPr/>
            </a:pPr>
            <a:r>
              <a:rPr lang="el"/>
              <a:t>Ευχαριστώ</a:t>
            </a:r>
          </a:p>
        </p:txBody>
      </p:sp>
      <p:pic>
        <p:nvPicPr>
          <p:cNvPr id="6" name="Picture Placeholder 5" descr="Ένα άτομο και ένα άτομο που κοιτάζει μια οθόνη υπολογιστή">
            <a:extLst>
              <a:ext uri="{FF2B5EF4-FFF2-40B4-BE49-F238E27FC236}">
                <a16:creationId xmlns:a16="http://schemas.microsoft.com/office/drawing/2014/main" id="{DFC64C06-6299-0224-ED65-A389E17B1CF5}"/>
              </a:ext>
            </a:extLst>
          </p:cNvPr>
          <p:cNvPicPr>
            <a:picLocks noGrp="1" noChangeAspect="1"/>
          </p:cNvPicPr>
          <p:nvPr>
            <p:ph type="pic" sz="quarter" idx="11"/>
          </p:nvPr>
        </p:nvPicPr>
        <p:blipFill>
          <a:blip r:embed="rId2"/>
          <a:srcRect l="127" r="127"/>
          <a:stretch/>
        </p:blipFill>
        <p:spPr>
          <a:xfrm>
            <a:off x="-22124" y="855574"/>
            <a:ext cx="5110593" cy="5153321"/>
          </a:xfrm>
        </p:spPr>
      </p:pic>
      <p:grpSp>
        <p:nvGrpSpPr>
          <p:cNvPr id="62468" name="Group 6">
            <a:extLst>
              <a:ext uri="{FF2B5EF4-FFF2-40B4-BE49-F238E27FC236}">
                <a16:creationId xmlns:a16="http://schemas.microsoft.com/office/drawing/2014/main" id="{520BD321-8BBF-2E53-BD6E-F4927FF112A2}"/>
              </a:ext>
              <a:ext uri="{C183D7F6-B498-43B3-948B-1728B52AA6E4}">
                <adec:decorative xmlns:adec="http://schemas.microsoft.com/office/drawing/2017/decorative" val="1"/>
              </a:ext>
            </a:extLst>
          </p:cNvPr>
          <p:cNvGrpSpPr>
            <a:grpSpLocks/>
          </p:cNvGrpSpPr>
          <p:nvPr/>
        </p:nvGrpSpPr>
        <p:grpSpPr bwMode="auto">
          <a:xfrm>
            <a:off x="3044825" y="857250"/>
            <a:ext cx="2197100" cy="5153025"/>
            <a:chOff x="4059704" y="0"/>
            <a:chExt cx="2928883" cy="6871447"/>
          </a:xfrm>
        </p:grpSpPr>
        <p:sp>
          <p:nvSpPr>
            <p:cNvPr id="8" name="Freeform: Shape 7">
              <a:extLst>
                <a:ext uri="{FF2B5EF4-FFF2-40B4-BE49-F238E27FC236}">
                  <a16:creationId xmlns:a16="http://schemas.microsoft.com/office/drawing/2014/main" id="{62103E4C-A45C-646C-3813-AA93FB0F759C}"/>
                </a:ext>
              </a:extLst>
            </p:cNvPr>
            <p:cNvSpPr/>
            <p:nvPr/>
          </p:nvSpPr>
          <p:spPr>
            <a:xfrm rot="10800000">
              <a:off x="4442745" y="4234"/>
              <a:ext cx="2545842" cy="6837577"/>
            </a:xfrm>
            <a:custGeom>
              <a:avLst/>
              <a:gdLst>
                <a:gd name="connsiteX0" fmla="*/ 2518452 w 2545001"/>
                <a:gd name="connsiteY0" fmla="*/ 0 h 6837172"/>
                <a:gd name="connsiteX1" fmla="*/ 1701725 w 2545001"/>
                <a:gd name="connsiteY1" fmla="*/ 3172236 h 6837172"/>
                <a:gd name="connsiteX2" fmla="*/ 1361633 w 2545001"/>
                <a:gd name="connsiteY2" fmla="*/ 4439362 h 6837172"/>
                <a:gd name="connsiteX3" fmla="*/ 1178312 w 2545001"/>
                <a:gd name="connsiteY3" fmla="*/ 4524005 h 6837172"/>
                <a:gd name="connsiteX4" fmla="*/ 1067055 w 2545001"/>
                <a:gd name="connsiteY4" fmla="*/ 4330715 h 6837172"/>
                <a:gd name="connsiteX5" fmla="*/ 1324969 w 2545001"/>
                <a:gd name="connsiteY5" fmla="*/ 3379423 h 6837172"/>
                <a:gd name="connsiteX6" fmla="*/ 1307268 w 2545001"/>
                <a:gd name="connsiteY6" fmla="*/ 3240456 h 6837172"/>
                <a:gd name="connsiteX7" fmla="*/ 1196012 w 2545001"/>
                <a:gd name="connsiteY7" fmla="*/ 3154549 h 6837172"/>
                <a:gd name="connsiteX8" fmla="*/ 972233 w 2545001"/>
                <a:gd name="connsiteY8" fmla="*/ 3283409 h 6837172"/>
                <a:gd name="connsiteX9" fmla="*/ 580306 w 2545001"/>
                <a:gd name="connsiteY9" fmla="*/ 4728666 h 6837172"/>
                <a:gd name="connsiteX10" fmla="*/ 5057 w 2545001"/>
                <a:gd name="connsiteY10" fmla="*/ 6820750 h 6837172"/>
                <a:gd name="connsiteX11" fmla="*/ 0 w 2545001"/>
                <a:gd name="connsiteY11" fmla="*/ 6837173 h 6837172"/>
                <a:gd name="connsiteX12" fmla="*/ 26550 w 2545001"/>
                <a:gd name="connsiteY12" fmla="*/ 6837173 h 6837172"/>
                <a:gd name="connsiteX13" fmla="*/ 605591 w 2545001"/>
                <a:gd name="connsiteY13" fmla="*/ 4736246 h 6837172"/>
                <a:gd name="connsiteX14" fmla="*/ 997519 w 2545001"/>
                <a:gd name="connsiteY14" fmla="*/ 3290990 h 6837172"/>
                <a:gd name="connsiteX15" fmla="*/ 1190954 w 2545001"/>
                <a:gd name="connsiteY15" fmla="*/ 3179816 h 6837172"/>
                <a:gd name="connsiteX16" fmla="*/ 1285776 w 2545001"/>
                <a:gd name="connsiteY16" fmla="*/ 3253089 h 6837172"/>
                <a:gd name="connsiteX17" fmla="*/ 1300947 w 2545001"/>
                <a:gd name="connsiteY17" fmla="*/ 3373106 h 6837172"/>
                <a:gd name="connsiteX18" fmla="*/ 1043033 w 2545001"/>
                <a:gd name="connsiteY18" fmla="*/ 4324398 h 6837172"/>
                <a:gd name="connsiteX19" fmla="*/ 1171990 w 2545001"/>
                <a:gd name="connsiteY19" fmla="*/ 4548009 h 6837172"/>
                <a:gd name="connsiteX20" fmla="*/ 1385654 w 2545001"/>
                <a:gd name="connsiteY20" fmla="*/ 4448205 h 6837172"/>
                <a:gd name="connsiteX21" fmla="*/ 1385654 w 2545001"/>
                <a:gd name="connsiteY21" fmla="*/ 4446942 h 6837172"/>
                <a:gd name="connsiteX22" fmla="*/ 1725746 w 2545001"/>
                <a:gd name="connsiteY22" fmla="*/ 3178553 h 6837172"/>
                <a:gd name="connsiteX23" fmla="*/ 2545002 w 2545001"/>
                <a:gd name="connsiteY23" fmla="*/ 1263 h 6837172"/>
                <a:gd name="connsiteX24" fmla="*/ 2518452 w 2545001"/>
                <a:gd name="connsiteY24" fmla="*/ 0 h 68371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Lst>
              <a:rect l="l" t="t" r="r" b="b"/>
              <a:pathLst>
                <a:path w="2545001" h="6837172">
                  <a:moveTo>
                    <a:pt x="2518452" y="0"/>
                  </a:moveTo>
                  <a:lnTo>
                    <a:pt x="1701725" y="3172236"/>
                  </a:lnTo>
                  <a:lnTo>
                    <a:pt x="1361633" y="4439362"/>
                  </a:lnTo>
                  <a:cubicBezTo>
                    <a:pt x="1328761" y="4508845"/>
                    <a:pt x="1251640" y="4544219"/>
                    <a:pt x="1178312" y="4524005"/>
                  </a:cubicBezTo>
                  <a:cubicBezTo>
                    <a:pt x="1094869" y="4501265"/>
                    <a:pt x="1044298" y="4414095"/>
                    <a:pt x="1067055" y="4330715"/>
                  </a:cubicBezTo>
                  <a:lnTo>
                    <a:pt x="1324969" y="3379423"/>
                  </a:lnTo>
                  <a:cubicBezTo>
                    <a:pt x="1337611" y="3332679"/>
                    <a:pt x="1331290" y="3283409"/>
                    <a:pt x="1307268" y="3240456"/>
                  </a:cubicBezTo>
                  <a:cubicBezTo>
                    <a:pt x="1283247" y="3197503"/>
                    <a:pt x="1244054" y="3167183"/>
                    <a:pt x="1196012" y="3154549"/>
                  </a:cubicBezTo>
                  <a:cubicBezTo>
                    <a:pt x="1098662" y="3128019"/>
                    <a:pt x="997519" y="3186133"/>
                    <a:pt x="972233" y="3283409"/>
                  </a:cubicBezTo>
                  <a:lnTo>
                    <a:pt x="580306" y="4728666"/>
                  </a:lnTo>
                  <a:lnTo>
                    <a:pt x="5057" y="6820750"/>
                  </a:lnTo>
                  <a:cubicBezTo>
                    <a:pt x="5057" y="6820750"/>
                    <a:pt x="1264" y="6833383"/>
                    <a:pt x="0" y="6837173"/>
                  </a:cubicBezTo>
                  <a:lnTo>
                    <a:pt x="26550" y="6837173"/>
                  </a:lnTo>
                  <a:lnTo>
                    <a:pt x="605591" y="4736246"/>
                  </a:lnTo>
                  <a:lnTo>
                    <a:pt x="997519" y="3290990"/>
                  </a:lnTo>
                  <a:cubicBezTo>
                    <a:pt x="1020276" y="3207609"/>
                    <a:pt x="1107512" y="3157076"/>
                    <a:pt x="1190954" y="3179816"/>
                  </a:cubicBezTo>
                  <a:cubicBezTo>
                    <a:pt x="1231411" y="3191186"/>
                    <a:pt x="1265547" y="3216453"/>
                    <a:pt x="1285776" y="3253089"/>
                  </a:cubicBezTo>
                  <a:cubicBezTo>
                    <a:pt x="1307268" y="3289726"/>
                    <a:pt x="1312326" y="3331416"/>
                    <a:pt x="1300947" y="3373106"/>
                  </a:cubicBezTo>
                  <a:lnTo>
                    <a:pt x="1043033" y="4324398"/>
                  </a:lnTo>
                  <a:cubicBezTo>
                    <a:pt x="1016483" y="4421675"/>
                    <a:pt x="1074640" y="4522742"/>
                    <a:pt x="1171990" y="4548009"/>
                  </a:cubicBezTo>
                  <a:cubicBezTo>
                    <a:pt x="1257961" y="4570749"/>
                    <a:pt x="1347725" y="4529059"/>
                    <a:pt x="1385654" y="4448205"/>
                  </a:cubicBezTo>
                  <a:lnTo>
                    <a:pt x="1385654" y="4446942"/>
                  </a:lnTo>
                  <a:lnTo>
                    <a:pt x="1725746" y="3178553"/>
                  </a:lnTo>
                  <a:lnTo>
                    <a:pt x="2545002" y="1263"/>
                  </a:lnTo>
                  <a:cubicBezTo>
                    <a:pt x="2536151" y="0"/>
                    <a:pt x="2527302" y="0"/>
                    <a:pt x="2518452" y="0"/>
                  </a:cubicBezTo>
                  <a:close/>
                </a:path>
              </a:pathLst>
            </a:custGeom>
            <a:solidFill>
              <a:schemeClr val="accent1"/>
            </a:solidFill>
            <a:ln w="12637" cap="flat">
              <a:noFill/>
              <a:prstDash val="solid"/>
              <a:miter/>
            </a:ln>
          </p:spPr>
          <p:txBody>
            <a:bodyPr anchor="ctr"/>
            <a:lstStyle/>
            <a:p>
              <a:pPr defTabSz="685800" eaLnBrk="1" fontAlgn="auto" hangingPunct="1">
                <a:spcBef>
                  <a:spcPts val="0"/>
                </a:spcBef>
                <a:spcAft>
                  <a:spcPts val="0"/>
                </a:spcAft>
                <a:defRPr/>
              </a:pPr>
              <a:endParaRPr lang="en-US" sz="1350">
                <a:solidFill>
                  <a:srgbClr val="000000"/>
                </a:solidFill>
                <a:latin typeface="Century Gothic"/>
              </a:endParaRPr>
            </a:p>
          </p:txBody>
        </p:sp>
        <p:cxnSp>
          <p:nvCxnSpPr>
            <p:cNvPr id="9" name="Straight Connector 8">
              <a:extLst>
                <a:ext uri="{FF2B5EF4-FFF2-40B4-BE49-F238E27FC236}">
                  <a16:creationId xmlns:a16="http://schemas.microsoft.com/office/drawing/2014/main" id="{13427277-BA11-9438-DEFB-AE3703C67857}"/>
                </a:ext>
              </a:extLst>
            </p:cNvPr>
            <p:cNvCxnSpPr>
              <a:cxnSpLocks/>
            </p:cNvCxnSpPr>
            <p:nvPr/>
          </p:nvCxnSpPr>
          <p:spPr>
            <a:xfrm flipH="1">
              <a:off x="4059704" y="0"/>
              <a:ext cx="1822088" cy="6871447"/>
            </a:xfrm>
            <a:prstGeom prst="line">
              <a:avLst/>
            </a:prstGeom>
            <a:ln w="22225">
              <a:solidFill>
                <a:schemeClr val="tx2"/>
              </a:solidFill>
            </a:ln>
          </p:spPr>
          <p:style>
            <a:lnRef idx="1">
              <a:schemeClr val="accent1"/>
            </a:lnRef>
            <a:fillRef idx="0">
              <a:schemeClr val="accent1"/>
            </a:fillRef>
            <a:effectRef idx="0">
              <a:schemeClr val="accent1"/>
            </a:effectRef>
            <a:fontRef idx="minor">
              <a:schemeClr val="tx1"/>
            </a:fontRef>
          </p:style>
        </p:cxnSp>
      </p:grpSp>
      <p:grpSp>
        <p:nvGrpSpPr>
          <p:cNvPr id="62469" name="Group 1">
            <a:extLst>
              <a:ext uri="{FF2B5EF4-FFF2-40B4-BE49-F238E27FC236}">
                <a16:creationId xmlns:a16="http://schemas.microsoft.com/office/drawing/2014/main" id="{84433E12-CD16-5150-842D-6D06637A9D1E}"/>
              </a:ext>
            </a:extLst>
          </p:cNvPr>
          <p:cNvGrpSpPr>
            <a:grpSpLocks/>
          </p:cNvGrpSpPr>
          <p:nvPr/>
        </p:nvGrpSpPr>
        <p:grpSpPr bwMode="auto">
          <a:xfrm>
            <a:off x="5662613" y="5483225"/>
            <a:ext cx="2470150" cy="458788"/>
            <a:chOff x="5179092" y="5483822"/>
            <a:chExt cx="3294001" cy="612000"/>
          </a:xfrm>
        </p:grpSpPr>
        <p:pic>
          <p:nvPicPr>
            <p:cNvPr id="62470" name="Picture 4">
              <a:extLst>
                <a:ext uri="{FF2B5EF4-FFF2-40B4-BE49-F238E27FC236}">
                  <a16:creationId xmlns:a16="http://schemas.microsoft.com/office/drawing/2014/main" id="{460A35C6-92C1-9FFD-42EC-79EB45CC307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179092" y="5483822"/>
              <a:ext cx="1530000" cy="61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1" name="Picture 9">
              <a:extLst>
                <a:ext uri="{FF2B5EF4-FFF2-40B4-BE49-F238E27FC236}">
                  <a16:creationId xmlns:a16="http://schemas.microsoft.com/office/drawing/2014/main" id="{D4C07197-E07C-BF78-2FE7-3F4B1EE346C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09092" y="5483822"/>
              <a:ext cx="1764001" cy="612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Number Placeholder 5">
            <a:extLst>
              <a:ext uri="{FF2B5EF4-FFF2-40B4-BE49-F238E27FC236}">
                <a16:creationId xmlns:a16="http://schemas.microsoft.com/office/drawing/2014/main" id="{BE5B0DBA-4DF8-8BDF-DB32-89A8D70D4360}"/>
              </a:ext>
            </a:extLst>
          </p:cNvPr>
          <p:cNvSpPr>
            <a:spLocks noGrp="1"/>
          </p:cNvSpPr>
          <p:nvPr>
            <p:ph type="sldNum" sz="quarter" idx="11"/>
          </p:nvPr>
        </p:nvSpPr>
        <p:spPr>
          <a:xfrm>
            <a:off x="6781800" y="6248400"/>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r>
              <a:rPr lang="el" altLang="en-US" sz="1400"/>
              <a:t>4</a:t>
            </a:r>
          </a:p>
        </p:txBody>
      </p:sp>
      <p:sp>
        <p:nvSpPr>
          <p:cNvPr id="26627" name="Rectangle 2">
            <a:extLst>
              <a:ext uri="{FF2B5EF4-FFF2-40B4-BE49-F238E27FC236}">
                <a16:creationId xmlns:a16="http://schemas.microsoft.com/office/drawing/2014/main" id="{57815A4E-A3AD-5040-4C17-8CE19F761519}"/>
              </a:ext>
            </a:extLst>
          </p:cNvPr>
          <p:cNvSpPr>
            <a:spLocks noGrp="1" noChangeArrowheads="1"/>
          </p:cNvSpPr>
          <p:nvPr>
            <p:ph type="title"/>
          </p:nvPr>
        </p:nvSpPr>
        <p:spPr>
          <a:xfrm>
            <a:off x="542544" y="152400"/>
            <a:ext cx="7772400" cy="609600"/>
          </a:xfrm>
        </p:spPr>
        <p:txBody>
          <a:bodyPr/>
          <a:lstStyle/>
          <a:p>
            <a:pPr algn="l" eaLnBrk="1" hangingPunct="1"/>
            <a:r>
              <a:rPr lang="el" altLang="en-US" sz="2400" dirty="0">
                <a:solidFill>
                  <a:schemeClr val="tx1"/>
                </a:solidFill>
              </a:rPr>
              <a:t>Έλεγχος πρόσβασης – από τις πρώτες αρχές</a:t>
            </a:r>
            <a:endParaRPr lang="en-US" altLang="en-US" sz="2400" dirty="0">
              <a:solidFill>
                <a:schemeClr val="tx1"/>
              </a:solidFill>
            </a:endParaRPr>
          </a:p>
        </p:txBody>
      </p:sp>
      <p:sp>
        <p:nvSpPr>
          <p:cNvPr id="26628" name="Rectangle 3">
            <a:extLst>
              <a:ext uri="{FF2B5EF4-FFF2-40B4-BE49-F238E27FC236}">
                <a16:creationId xmlns:a16="http://schemas.microsoft.com/office/drawing/2014/main" id="{20396C2B-0403-6844-E41A-55CE02D1B6D5}"/>
              </a:ext>
            </a:extLst>
          </p:cNvPr>
          <p:cNvSpPr>
            <a:spLocks noGrp="1" noChangeArrowheads="1"/>
          </p:cNvSpPr>
          <p:nvPr>
            <p:ph type="body" idx="1"/>
          </p:nvPr>
        </p:nvSpPr>
        <p:spPr>
          <a:xfrm>
            <a:off x="192024" y="722376"/>
            <a:ext cx="7988808" cy="4842891"/>
          </a:xfrm>
        </p:spPr>
        <p:txBody>
          <a:bodyPr/>
          <a:lstStyle/>
          <a:p>
            <a:pPr marL="609600" indent="-609600" eaLnBrk="1" hangingPunct="1">
              <a:lnSpc>
                <a:spcPct val="80000"/>
              </a:lnSpc>
              <a:buFontTx/>
              <a:buNone/>
            </a:pPr>
            <a:r>
              <a:rPr lang="el" altLang="en-US" sz="1800" dirty="0">
                <a:solidFill>
                  <a:schemeClr val="accent2"/>
                </a:solidFill>
              </a:rPr>
              <a:t>Μοντέλο</a:t>
            </a:r>
            <a:r>
              <a:rPr lang="el" altLang="en-US" sz="1800" dirty="0"/>
              <a:t>: πίνακας πρόσβασης A ( i, j ) οι γραμμές αντιπροσωπεύουν αρχές, στήλες αντικείμενα</a:t>
            </a:r>
          </a:p>
          <a:p>
            <a:pPr marL="609600" indent="-609600" eaLnBrk="1" hangingPunct="1">
              <a:lnSpc>
                <a:spcPct val="80000"/>
              </a:lnSpc>
              <a:buFontTx/>
              <a:buNone/>
            </a:pPr>
            <a:r>
              <a:rPr lang="el" altLang="en-US" sz="1800" dirty="0"/>
              <a:t>              Η καταχώριση ( i, j ) περιέχει την αρχή δικαιωμάτων που έχω για να αντιταχθώ j </a:t>
            </a:r>
            <a:endParaRPr lang="en-GB" altLang="en-US" sz="1800" dirty="0"/>
          </a:p>
          <a:p>
            <a:pPr marL="609600" indent="-609600" eaLnBrk="1" hangingPunct="1">
              <a:lnSpc>
                <a:spcPct val="80000"/>
              </a:lnSpc>
              <a:buFontTx/>
              <a:buNone/>
            </a:pPr>
            <a:r>
              <a:rPr lang="el" altLang="en-US" sz="1800" dirty="0">
                <a:solidFill>
                  <a:schemeClr val="accent2"/>
                </a:solidFill>
              </a:rPr>
              <a:t>Υλοποίηση:  </a:t>
            </a:r>
            <a:r>
              <a:rPr lang="el" altLang="en-US" sz="1800" dirty="0"/>
              <a:t>δεδομένου ότι ο πίνακας είναι αραιός (οι περισσότερες καταχωρήσεις είναι μηδενικές)</a:t>
            </a:r>
          </a:p>
          <a:p>
            <a:pPr marL="609600" indent="-609600" eaLnBrk="1" hangingPunct="1">
              <a:lnSpc>
                <a:spcPct val="80000"/>
              </a:lnSpc>
              <a:buFontTx/>
              <a:buNone/>
            </a:pPr>
            <a:r>
              <a:rPr lang="el" altLang="en-US" sz="1800" dirty="0"/>
              <a:t>1. Χρήση λιστών ελέγχου πρόσβασης (</a:t>
            </a:r>
            <a:r>
              <a:rPr lang="el" altLang="en-US" sz="1800" dirty="0">
                <a:solidFill>
                  <a:srgbClr val="FF0000"/>
                </a:solidFill>
              </a:rPr>
              <a:t>ACL</a:t>
            </a:r>
            <a:r>
              <a:rPr lang="el" altLang="en-US" sz="1800" dirty="0"/>
              <a:t>s): διατηρήστε μη μηδενικές καταχωρίσεις της στήλης j με αντικείμενο j</a:t>
            </a:r>
          </a:p>
          <a:p>
            <a:pPr marL="609600" indent="-609600" eaLnBrk="1" hangingPunct="1">
              <a:lnSpc>
                <a:spcPct val="80000"/>
              </a:lnSpc>
              <a:buFontTx/>
              <a:buNone/>
            </a:pPr>
            <a:r>
              <a:rPr lang="el" altLang="en-US" sz="1800" dirty="0"/>
              <a:t>              </a:t>
            </a:r>
            <a:r>
              <a:rPr lang="el" altLang="en-US" sz="1800" dirty="0">
                <a:solidFill>
                  <a:srgbClr val="FF0000"/>
                </a:solidFill>
              </a:rPr>
              <a:t>Καταχώριση ACL = κύριο όνομα + δικαιώματα πρόσβασης</a:t>
            </a:r>
          </a:p>
          <a:p>
            <a:pPr marL="609600" indent="-609600" eaLnBrk="1" hangingPunct="1">
              <a:lnSpc>
                <a:spcPct val="80000"/>
              </a:lnSpc>
              <a:buFontTx/>
              <a:buNone/>
            </a:pPr>
            <a:r>
              <a:rPr lang="el" altLang="en-US" sz="1800" dirty="0"/>
              <a:t>                                   Βελτιστοποίηση: Όνομα ομάδας = Λίστα αρχών</a:t>
            </a:r>
            <a:endParaRPr lang="en-GB" altLang="en-US" sz="1800" dirty="0"/>
          </a:p>
          <a:p>
            <a:pPr marL="609600" indent="-609600" eaLnBrk="1" hangingPunct="1">
              <a:lnSpc>
                <a:spcPct val="80000"/>
              </a:lnSpc>
              <a:buFontTx/>
              <a:buNone/>
            </a:pPr>
            <a:r>
              <a:rPr lang="el" altLang="en-US" sz="1800" dirty="0"/>
              <a:t>2. Χρήση </a:t>
            </a:r>
            <a:r>
              <a:rPr lang="el" altLang="en-US" sz="1800" dirty="0">
                <a:solidFill>
                  <a:srgbClr val="FF0000"/>
                </a:solidFill>
              </a:rPr>
              <a:t>δυνατοτήτων</a:t>
            </a:r>
            <a:r>
              <a:rPr lang="el" altLang="en-US" sz="1800" dirty="0"/>
              <a:t>: διατηρήστε μη μηδενικές καταχωρίσεις της σειράς i με κύριο i</a:t>
            </a:r>
          </a:p>
          <a:p>
            <a:pPr marL="609600" indent="-609600" eaLnBrk="1" hangingPunct="1">
              <a:lnSpc>
                <a:spcPct val="80000"/>
              </a:lnSpc>
              <a:buFontTx/>
              <a:buNone/>
            </a:pPr>
            <a:r>
              <a:rPr lang="el" altLang="en-US" sz="1800" dirty="0"/>
              <a:t>           </a:t>
            </a:r>
            <a:r>
              <a:rPr lang="el" altLang="en-US" sz="1800" dirty="0">
                <a:solidFill>
                  <a:srgbClr val="FF0000"/>
                </a:solidFill>
              </a:rPr>
              <a:t>A Capability (καταχώρηση λίστας δυνατοτήτων) = όνομα αντικειμένου + δικαιώματα πρόσβασης</a:t>
            </a:r>
            <a:endParaRPr lang="en-GB" altLang="en-US" sz="1800" dirty="0"/>
          </a:p>
          <a:p>
            <a:pPr marL="609600" indent="-609600" eaLnBrk="1" hangingPunct="1">
              <a:buFontTx/>
              <a:buNone/>
            </a:pPr>
            <a:r>
              <a:rPr lang="el-GR" altLang="en-US" sz="1800" dirty="0"/>
              <a:t>Υποθέστε διαχειριστές για τους διάφορους τύπους αντικειμένων</a:t>
            </a:r>
            <a:endParaRPr lang="en-US" altLang="en-US" sz="1800" dirty="0"/>
          </a:p>
          <a:p>
            <a:pPr marL="609600" indent="-609600" eaLnBrk="1" hangingPunct="1">
              <a:buFontTx/>
              <a:buNone/>
            </a:pPr>
            <a:r>
              <a:rPr lang="el" altLang="en-US" sz="1800" dirty="0"/>
              <a:t>Σε περίπτωση αιτήματος πρόσβασης, ο διαχειριστής πρέπει να ελέγξει ότι ο αιτών εντολέας</a:t>
            </a:r>
            <a:r>
              <a:rPr lang="en-US" altLang="en-US" sz="1800" dirty="0"/>
              <a:t> </a:t>
            </a:r>
            <a:r>
              <a:rPr lang="el" altLang="en-US" sz="1800" dirty="0"/>
              <a:t>έχει το κατάλληλο δικαίωμα πρόσβασης στο αντικείμενο</a:t>
            </a:r>
          </a:p>
          <a:p>
            <a:pPr marL="609600" indent="-609600" eaLnBrk="1" hangingPunct="1">
              <a:buFontTx/>
              <a:buNone/>
            </a:pPr>
            <a:r>
              <a:rPr lang="el" altLang="en-US" sz="1800" dirty="0"/>
              <a:t>      1. να ελέγξει ότι ο κατάλογος ACL περιέχει καταχώριση για τον εν λόγω εντολέα με το δικαίωμα·</a:t>
            </a:r>
          </a:p>
          <a:p>
            <a:pPr marL="609600" indent="-609600" eaLnBrk="1" hangingPunct="1">
              <a:buFontTx/>
              <a:buNone/>
            </a:pPr>
            <a:r>
              <a:rPr lang="el" altLang="en-US" sz="1800" dirty="0"/>
              <a:t>      2. Ελέγξτε ότι η δυνατότητα που μεταβιβάζεται από τον κύριο υπόχρεο με την αίτηση περιέχει το δικαίωμα </a:t>
            </a:r>
          </a:p>
        </p:txBody>
      </p:sp>
      <p:pic>
        <p:nvPicPr>
          <p:cNvPr id="26629" name="Picture 1">
            <a:extLst>
              <a:ext uri="{FF2B5EF4-FFF2-40B4-BE49-F238E27FC236}">
                <a16:creationId xmlns:a16="http://schemas.microsoft.com/office/drawing/2014/main" id="{C5A56BF0-99A7-5A7E-1B15-9A12443033E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Slide Number Placeholder 5">
            <a:extLst>
              <a:ext uri="{FF2B5EF4-FFF2-40B4-BE49-F238E27FC236}">
                <a16:creationId xmlns:a16="http://schemas.microsoft.com/office/drawing/2014/main" id="{F17FC81E-A41F-5B0A-BDF5-96DE087D4D5C}"/>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4A5B8BA1-FBD3-4384-8B7F-1ABA0956F15E}" type="slidenum">
              <a:rPr lang="en-GB" altLang="en-US" sz="1400" smtClean="0"/>
              <a:pPr>
                <a:spcBef>
                  <a:spcPct val="0"/>
                </a:spcBef>
                <a:buFontTx/>
                <a:buNone/>
              </a:pPr>
              <a:t>5</a:t>
            </a:fld>
            <a:endParaRPr lang="en-GB" altLang="en-US" sz="1400"/>
          </a:p>
        </p:txBody>
      </p:sp>
      <p:sp>
        <p:nvSpPr>
          <p:cNvPr id="27651" name="Rectangle 2">
            <a:extLst>
              <a:ext uri="{FF2B5EF4-FFF2-40B4-BE49-F238E27FC236}">
                <a16:creationId xmlns:a16="http://schemas.microsoft.com/office/drawing/2014/main" id="{ECDFE8FC-DA91-71CA-0A5C-999BC6BA2131}"/>
              </a:ext>
            </a:extLst>
          </p:cNvPr>
          <p:cNvSpPr>
            <a:spLocks noGrp="1" noChangeArrowheads="1"/>
          </p:cNvSpPr>
          <p:nvPr>
            <p:ph type="title"/>
          </p:nvPr>
        </p:nvSpPr>
        <p:spPr>
          <a:xfrm>
            <a:off x="685800" y="152400"/>
            <a:ext cx="7772400" cy="609600"/>
          </a:xfrm>
        </p:spPr>
        <p:txBody>
          <a:bodyPr/>
          <a:lstStyle/>
          <a:p>
            <a:pPr algn="l" eaLnBrk="1" hangingPunct="1"/>
            <a:r>
              <a:rPr lang="el" altLang="en-US" sz="2400" dirty="0">
                <a:solidFill>
                  <a:schemeClr val="tx1"/>
                </a:solidFill>
              </a:rPr>
              <a:t>ACLs – πρβλ. – δυνατότητες</a:t>
            </a:r>
            <a:endParaRPr lang="en-US" altLang="en-US" sz="2400" dirty="0">
              <a:solidFill>
                <a:schemeClr val="tx1"/>
              </a:solidFill>
            </a:endParaRPr>
          </a:p>
        </p:txBody>
      </p:sp>
      <p:sp>
        <p:nvSpPr>
          <p:cNvPr id="27652" name="Rectangle 3">
            <a:extLst>
              <a:ext uri="{FF2B5EF4-FFF2-40B4-BE49-F238E27FC236}">
                <a16:creationId xmlns:a16="http://schemas.microsoft.com/office/drawing/2014/main" id="{85C15529-CD37-461F-1509-2CFF1FA4E6F1}"/>
              </a:ext>
            </a:extLst>
          </p:cNvPr>
          <p:cNvSpPr>
            <a:spLocks noGrp="1" noChangeArrowheads="1"/>
          </p:cNvSpPr>
          <p:nvPr>
            <p:ph type="body" idx="1"/>
          </p:nvPr>
        </p:nvSpPr>
        <p:spPr>
          <a:xfrm>
            <a:off x="173736" y="822071"/>
            <a:ext cx="8534400" cy="5257800"/>
          </a:xfrm>
        </p:spPr>
        <p:txBody>
          <a:bodyPr/>
          <a:lstStyle/>
          <a:p>
            <a:pPr marL="609600" indent="-609600" eaLnBrk="1" hangingPunct="1">
              <a:lnSpc>
                <a:spcPct val="80000"/>
              </a:lnSpc>
              <a:buFontTx/>
              <a:buNone/>
            </a:pPr>
            <a:r>
              <a:rPr lang="el" altLang="en-US" sz="1800" dirty="0"/>
              <a:t>  </a:t>
            </a:r>
            <a:r>
              <a:rPr lang="en-GB" altLang="en-US" sz="1800" dirty="0">
                <a:solidFill>
                  <a:srgbClr val="FF0000"/>
                </a:solidFill>
              </a:rPr>
              <a:t>ACLs</a:t>
            </a:r>
          </a:p>
          <a:p>
            <a:pPr marL="609600" indent="-609600" eaLnBrk="1" hangingPunct="1">
              <a:lnSpc>
                <a:spcPct val="80000"/>
              </a:lnSpc>
              <a:buFontTx/>
              <a:buNone/>
            </a:pPr>
            <a:r>
              <a:rPr lang="el" altLang="en-US" sz="1800" dirty="0">
                <a:solidFill>
                  <a:srgbClr val="FF0000"/>
                </a:solidFill>
              </a:rPr>
              <a:t>Εκφραστικότητα</a:t>
            </a:r>
            <a:r>
              <a:rPr lang="el" altLang="en-US" sz="1800" dirty="0"/>
              <a:t>: λεπτή έκφραση της πολιτικής - οι συμμετοχές μπορεί να είναι για μεμονωμένους εντολείς και ομάδες με μεμονωμένες εξαιρέσεις.</a:t>
            </a:r>
          </a:p>
          <a:p>
            <a:pPr marL="609600" indent="-609600" eaLnBrk="1" hangingPunct="1">
              <a:lnSpc>
                <a:spcPct val="80000"/>
              </a:lnSpc>
              <a:buFontTx/>
              <a:buNone/>
            </a:pPr>
            <a:r>
              <a:rPr lang="el" altLang="en-US" sz="1800" dirty="0">
                <a:solidFill>
                  <a:srgbClr val="FF0000"/>
                </a:solidFill>
              </a:rPr>
              <a:t>Ανάκληση</a:t>
            </a:r>
            <a:r>
              <a:rPr lang="el" altLang="en-US" sz="1800" dirty="0"/>
              <a:t>: εύκολο να ανακληθεί - αλλά οι αλλαγές ACL </a:t>
            </a:r>
            <a:r>
              <a:rPr lang="el" altLang="en-US" sz="1800" dirty="0">
                <a:solidFill>
                  <a:srgbClr val="FF0000"/>
                </a:solidFill>
              </a:rPr>
              <a:t>ενδέχεται να μην έχουν άμεση ισχύ </a:t>
            </a:r>
            <a:r>
              <a:rPr lang="el" altLang="en-US" sz="1800" dirty="0"/>
              <a:t>(επειδή το ACL ενδέχεται να μην ελέγχεται σε κάθε πρόσβαση όταν ένα αντικείμενο είναι ανοιχτό)</a:t>
            </a:r>
          </a:p>
          <a:p>
            <a:pPr marL="609600" indent="-609600" eaLnBrk="1" hangingPunct="1">
              <a:lnSpc>
                <a:spcPct val="80000"/>
              </a:lnSpc>
              <a:buFontTx/>
              <a:buNone/>
            </a:pPr>
            <a:r>
              <a:rPr lang="el" altLang="en-US" sz="1800" dirty="0"/>
              <a:t>ΑΛΛΑ: αργός έλεγχος -  πρόβλημα </a:t>
            </a:r>
            <a:r>
              <a:rPr lang="el" altLang="en-US" sz="1800" dirty="0">
                <a:solidFill>
                  <a:srgbClr val="FF0000"/>
                </a:solidFill>
              </a:rPr>
              <a:t>επεκτασιμότητας</a:t>
            </a:r>
          </a:p>
          <a:p>
            <a:pPr marL="609600" indent="-609600" eaLnBrk="1" hangingPunct="1">
              <a:lnSpc>
                <a:spcPct val="80000"/>
              </a:lnSpc>
              <a:buFontTx/>
              <a:buNone/>
            </a:pPr>
            <a:r>
              <a:rPr lang="el" altLang="en-US" sz="1800" dirty="0"/>
              <a:t>           - εάν γίνεται εκμετάλλευση της εκφραστικότητας, π.χ. επιτρέπονται αρνητικά και εξαιρέσεις</a:t>
            </a:r>
          </a:p>
          <a:p>
            <a:pPr marL="609600" indent="-609600" eaLnBrk="1" hangingPunct="1">
              <a:lnSpc>
                <a:spcPct val="80000"/>
              </a:lnSpc>
              <a:buFontTx/>
              <a:buNone/>
            </a:pPr>
            <a:r>
              <a:rPr lang="el" altLang="en-US" sz="1800" dirty="0"/>
              <a:t>           - εάν υπάρχουν πολλοί εντολείς και μεγάλες ομάδες</a:t>
            </a:r>
          </a:p>
          <a:p>
            <a:pPr marL="609600" indent="-609600" eaLnBrk="1" hangingPunct="1">
              <a:lnSpc>
                <a:spcPct val="80000"/>
              </a:lnSpc>
              <a:buFontTx/>
              <a:buNone/>
            </a:pPr>
            <a:r>
              <a:rPr lang="el" altLang="en-US" sz="1800" dirty="0"/>
              <a:t>           - γενίκευση; λειτουργία πολλαπλών τομέων; </a:t>
            </a:r>
            <a:r>
              <a:rPr lang="el" altLang="en-US" sz="1800" dirty="0">
                <a:solidFill>
                  <a:srgbClr val="FF0000"/>
                </a:solidFill>
              </a:rPr>
              <a:t>ονόματα</a:t>
            </a:r>
            <a:r>
              <a:rPr lang="el" altLang="en-US" sz="1800" dirty="0"/>
              <a:t> εκτός τομέα καταχώρισης;</a:t>
            </a:r>
          </a:p>
          <a:p>
            <a:pPr marL="609600" indent="-609600" eaLnBrk="1" hangingPunct="1">
              <a:lnSpc>
                <a:spcPct val="80000"/>
              </a:lnSpc>
              <a:buFontTx/>
              <a:buNone/>
            </a:pPr>
            <a:r>
              <a:rPr lang="el" altLang="en-US" sz="1800" dirty="0"/>
              <a:t>ΚΑΙ: δύσκολη </a:t>
            </a:r>
            <a:r>
              <a:rPr lang="el" altLang="en-US" sz="1800" dirty="0">
                <a:solidFill>
                  <a:srgbClr val="FF0000"/>
                </a:solidFill>
              </a:rPr>
              <a:t>η ανάθεση</a:t>
            </a:r>
            <a:r>
              <a:rPr lang="el" altLang="en-US" sz="1800" dirty="0"/>
              <a:t> δικαιωμάτων, π.χ. Για ένα αρχείο σε έναν εκτυπωτή για μία μόνο εργασία εκτύπωσης</a:t>
            </a:r>
          </a:p>
          <a:p>
            <a:pPr marL="609600" indent="-609600" eaLnBrk="1" hangingPunct="1">
              <a:lnSpc>
                <a:spcPct val="80000"/>
              </a:lnSpc>
              <a:buFontTx/>
              <a:buNone/>
            </a:pPr>
            <a:r>
              <a:rPr lang="el" altLang="en-US" sz="1800" dirty="0"/>
              <a:t>           Σε ένα κατανεμημένο σύστημα, πολλές υπηρεσίες δεν αποτελούν μέρος προνομιούχων λειτουργικών συστημάτων.</a:t>
            </a:r>
            <a:endParaRPr lang="en-GB" altLang="en-US" sz="1800" dirty="0"/>
          </a:p>
          <a:p>
            <a:pPr marL="609600" indent="-609600" eaLnBrk="1" hangingPunct="1">
              <a:lnSpc>
                <a:spcPct val="80000"/>
              </a:lnSpc>
              <a:buFontTx/>
              <a:buNone/>
            </a:pPr>
            <a:r>
              <a:rPr lang="el" altLang="en-US" sz="1800" dirty="0">
                <a:solidFill>
                  <a:srgbClr val="FF0000"/>
                </a:solidFill>
              </a:rPr>
              <a:t>Δυνατότητες</a:t>
            </a:r>
            <a:endParaRPr lang="en-GB" altLang="en-US" sz="1800" dirty="0"/>
          </a:p>
          <a:p>
            <a:pPr marL="609600" indent="-609600" eaLnBrk="1" hangingPunct="1">
              <a:lnSpc>
                <a:spcPct val="80000"/>
              </a:lnSpc>
              <a:buFontTx/>
              <a:buNone/>
            </a:pPr>
            <a:r>
              <a:rPr lang="el" altLang="en-US" sz="1800" dirty="0"/>
              <a:t>Γρήγορος έλεγχος - όπως ένα εισιτήριο - οπότε </a:t>
            </a:r>
            <a:r>
              <a:rPr lang="el" altLang="en-US" sz="1800" dirty="0">
                <a:solidFill>
                  <a:srgbClr val="FF0000"/>
                </a:solidFill>
              </a:rPr>
              <a:t>κλιμακώστε</a:t>
            </a:r>
            <a:r>
              <a:rPr lang="el" altLang="en-US" sz="1800" dirty="0"/>
              <a:t> καλά</a:t>
            </a:r>
          </a:p>
          <a:p>
            <a:pPr marL="609600" indent="-609600" eaLnBrk="1" hangingPunct="1">
              <a:lnSpc>
                <a:spcPct val="80000"/>
              </a:lnSpc>
              <a:buFontTx/>
              <a:buNone/>
            </a:pPr>
            <a:r>
              <a:rPr lang="el" altLang="en-US" sz="1800" dirty="0"/>
              <a:t>Η ανωνυμία – δεν απαιτείται γνώση ονομάτων  – μπορεί να γενικευτεί σε πολλούς τομείς.</a:t>
            </a:r>
          </a:p>
          <a:p>
            <a:pPr marL="609600" indent="-609600" eaLnBrk="1" hangingPunct="1">
              <a:lnSpc>
                <a:spcPct val="80000"/>
              </a:lnSpc>
              <a:buFontTx/>
              <a:buNone/>
            </a:pPr>
            <a:r>
              <a:rPr lang="el" altLang="en-US" sz="1800" dirty="0"/>
              <a:t>                     - Η ανωνυμία μπορεί να είναι επιθυμητή από ορισμένες εφαρμογές για λόγους απορρήτου</a:t>
            </a:r>
          </a:p>
          <a:p>
            <a:pPr marL="609600" indent="-609600" eaLnBrk="1" hangingPunct="1">
              <a:lnSpc>
                <a:spcPct val="80000"/>
              </a:lnSpc>
              <a:buFontTx/>
              <a:buNone/>
            </a:pPr>
            <a:r>
              <a:rPr lang="el" altLang="en-US" sz="1800" dirty="0"/>
              <a:t>Προβλήματα/ζητήματα ... επειδή συνδέονται με τη διαδικασία και όχι με το αντικείμενο ...</a:t>
            </a:r>
          </a:p>
        </p:txBody>
      </p:sp>
      <p:sp>
        <p:nvSpPr>
          <p:cNvPr id="27653" name="Slide Number Placeholder 5">
            <a:extLst>
              <a:ext uri="{FF2B5EF4-FFF2-40B4-BE49-F238E27FC236}">
                <a16:creationId xmlns:a16="http://schemas.microsoft.com/office/drawing/2014/main" id="{CBF57C18-7D01-C006-A812-DD49968F919F}"/>
              </a:ext>
            </a:extLst>
          </p:cNvPr>
          <p:cNvSpPr txBox="1">
            <a:spLocks/>
          </p:cNvSpPr>
          <p:nvPr/>
        </p:nvSpPr>
        <p:spPr bwMode="auto">
          <a:xfrm>
            <a:off x="6553200" y="6248400"/>
            <a:ext cx="1905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lgn="r" eaLnBrk="1" hangingPunct="1">
              <a:spcBef>
                <a:spcPct val="0"/>
              </a:spcBef>
              <a:buFontTx/>
              <a:buNone/>
            </a:pPr>
            <a:fld id="{081FED37-BC0E-491F-9584-E2B2DFB1F569}" type="slidenum">
              <a:rPr lang="en-GB" altLang="en-US" sz="1400"/>
              <a:pPr algn="r" eaLnBrk="1" hangingPunct="1">
                <a:spcBef>
                  <a:spcPct val="0"/>
                </a:spcBef>
                <a:buFontTx/>
                <a:buNone/>
              </a:pPr>
              <a:t>5</a:t>
            </a:fld>
            <a:endParaRPr lang="en-GB" altLang="en-US" sz="1400"/>
          </a:p>
        </p:txBody>
      </p:sp>
      <p:pic>
        <p:nvPicPr>
          <p:cNvPr id="27654" name="Picture 2">
            <a:extLst>
              <a:ext uri="{FF2B5EF4-FFF2-40B4-BE49-F238E27FC236}">
                <a16:creationId xmlns:a16="http://schemas.microsoft.com/office/drawing/2014/main" id="{0FCF3860-142A-30F1-FE48-CB2874FA002E}"/>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2" y="6139942"/>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Number Placeholder 5">
            <a:extLst>
              <a:ext uri="{FF2B5EF4-FFF2-40B4-BE49-F238E27FC236}">
                <a16:creationId xmlns:a16="http://schemas.microsoft.com/office/drawing/2014/main" id="{4A1A3E59-C437-A9B1-FB7D-9AAF1E56E255}"/>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45D997E-28D7-41A2-AA14-0D1B136B345E}" type="slidenum">
              <a:rPr lang="en-GB" altLang="en-US" sz="1400" smtClean="0"/>
              <a:pPr>
                <a:spcBef>
                  <a:spcPct val="0"/>
                </a:spcBef>
                <a:buFontTx/>
                <a:buNone/>
              </a:pPr>
              <a:t>6</a:t>
            </a:fld>
            <a:endParaRPr lang="en-GB" altLang="en-US" sz="1400"/>
          </a:p>
        </p:txBody>
      </p:sp>
      <p:sp>
        <p:nvSpPr>
          <p:cNvPr id="28675" name="Rectangle 2">
            <a:extLst>
              <a:ext uri="{FF2B5EF4-FFF2-40B4-BE49-F238E27FC236}">
                <a16:creationId xmlns:a16="http://schemas.microsoft.com/office/drawing/2014/main" id="{B094F0EC-8005-94A9-3157-7C3813D5591E}"/>
              </a:ext>
            </a:extLst>
          </p:cNvPr>
          <p:cNvSpPr>
            <a:spLocks noGrp="1" noChangeArrowheads="1"/>
          </p:cNvSpPr>
          <p:nvPr>
            <p:ph type="title"/>
          </p:nvPr>
        </p:nvSpPr>
        <p:spPr>
          <a:xfrm>
            <a:off x="762000" y="304800"/>
            <a:ext cx="7772400" cy="609600"/>
          </a:xfrm>
        </p:spPr>
        <p:txBody>
          <a:bodyPr/>
          <a:lstStyle/>
          <a:p>
            <a:pPr algn="l" eaLnBrk="1" hangingPunct="1"/>
            <a:r>
              <a:rPr lang="el" altLang="en-US" sz="2400">
                <a:solidFill>
                  <a:schemeClr val="tx1"/>
                </a:solidFill>
              </a:rPr>
              <a:t>Έλεγχος πρόσβασης βάσει δυνατοτήτων - ζητήματα</a:t>
            </a:r>
            <a:endParaRPr lang="en-US" altLang="en-US" sz="2400">
              <a:solidFill>
                <a:schemeClr val="tx1"/>
              </a:solidFill>
            </a:endParaRPr>
          </a:p>
        </p:txBody>
      </p:sp>
      <p:sp>
        <p:nvSpPr>
          <p:cNvPr id="28676" name="Rectangle 3">
            <a:extLst>
              <a:ext uri="{FF2B5EF4-FFF2-40B4-BE49-F238E27FC236}">
                <a16:creationId xmlns:a16="http://schemas.microsoft.com/office/drawing/2014/main" id="{3D451033-4AA1-F082-DF64-C149D66BF2F9}"/>
              </a:ext>
            </a:extLst>
          </p:cNvPr>
          <p:cNvSpPr>
            <a:spLocks noGrp="1" noChangeArrowheads="1"/>
          </p:cNvSpPr>
          <p:nvPr>
            <p:ph type="body" idx="1"/>
          </p:nvPr>
        </p:nvSpPr>
        <p:spPr>
          <a:xfrm>
            <a:off x="228600" y="838200"/>
            <a:ext cx="8610600" cy="5638800"/>
          </a:xfrm>
        </p:spPr>
        <p:txBody>
          <a:bodyPr/>
          <a:lstStyle/>
          <a:p>
            <a:pPr marL="609600" indent="-609600" eaLnBrk="1" hangingPunct="1">
              <a:lnSpc>
                <a:spcPct val="80000"/>
              </a:lnSpc>
              <a:buFontTx/>
              <a:buNone/>
            </a:pPr>
            <a:r>
              <a:rPr lang="el" altLang="en-US" sz="1800" dirty="0">
                <a:solidFill>
                  <a:srgbClr val="FF0000"/>
                </a:solidFill>
              </a:rPr>
              <a:t> </a:t>
            </a:r>
            <a:r>
              <a:rPr lang="el" altLang="en-US" sz="1800" dirty="0"/>
              <a:t>Όπως ορίζεται μέχρι στιγμής, μια δυνατότητα είναι ένα όνομα αντικειμένου και ορισμένα δικαιώματα</a:t>
            </a:r>
          </a:p>
          <a:p>
            <a:pPr marL="609600" indent="-609600" eaLnBrk="1" hangingPunct="1">
              <a:lnSpc>
                <a:spcPct val="80000"/>
              </a:lnSpc>
              <a:buFontTx/>
              <a:buNone/>
            </a:pPr>
            <a:r>
              <a:rPr lang="el" altLang="en-US" sz="1800" dirty="0"/>
              <a:t>1.   </a:t>
            </a:r>
            <a:r>
              <a:rPr lang="el" altLang="en-US" sz="1800" dirty="0">
                <a:solidFill>
                  <a:srgbClr val="FF0000"/>
                </a:solidFill>
              </a:rPr>
              <a:t>Προστασία</a:t>
            </a:r>
          </a:p>
          <a:p>
            <a:pPr marL="609600" indent="-609600" eaLnBrk="1" hangingPunct="1">
              <a:lnSpc>
                <a:spcPct val="80000"/>
              </a:lnSpc>
              <a:buFontTx/>
              <a:buNone/>
            </a:pPr>
            <a:r>
              <a:rPr lang="el" altLang="en-US" sz="1800" dirty="0"/>
              <a:t>           πρέπει να αποτρέπουν τη μη εξουσιοδοτημένη δημιουργία, παραποίηση, κλοπή</a:t>
            </a:r>
            <a:endParaRPr lang="en-GB" altLang="en-US" sz="1800" dirty="0"/>
          </a:p>
          <a:p>
            <a:pPr marL="609600" indent="-609600" eaLnBrk="1" hangingPunct="1">
              <a:lnSpc>
                <a:spcPct val="80000"/>
              </a:lnSpc>
              <a:buFontTx/>
              <a:buNone/>
            </a:pPr>
            <a:r>
              <a:rPr lang="el" altLang="en-US" sz="1800" dirty="0"/>
              <a:t> 2.  </a:t>
            </a:r>
            <a:r>
              <a:rPr lang="el" altLang="en-US" sz="1800" dirty="0">
                <a:solidFill>
                  <a:srgbClr val="FF0000"/>
                </a:solidFill>
              </a:rPr>
              <a:t>Έλεγχος της διάδοσης</a:t>
            </a:r>
          </a:p>
          <a:p>
            <a:pPr marL="609600" indent="-609600" eaLnBrk="1" hangingPunct="1">
              <a:lnSpc>
                <a:spcPct val="80000"/>
              </a:lnSpc>
              <a:buFontTx/>
              <a:buNone/>
            </a:pPr>
            <a:r>
              <a:rPr lang="el" altLang="en-US" sz="1800" dirty="0"/>
              <a:t>           Μπορούν οι εντολείς να περάσουν πού αντιγράφετε;</a:t>
            </a:r>
          </a:p>
          <a:p>
            <a:pPr marL="609600" indent="-609600" eaLnBrk="1" hangingPunct="1">
              <a:lnSpc>
                <a:spcPct val="80000"/>
              </a:lnSpc>
              <a:buFontTx/>
              <a:buNone/>
            </a:pPr>
            <a:r>
              <a:rPr lang="el" altLang="en-US" sz="1800" dirty="0"/>
              <a:t>           Πρέπει να ρωτήσουν τον διαχειριστή αντικειμένων; Πώς μπορεί να επιβληθεί αυτό;</a:t>
            </a:r>
            <a:endParaRPr lang="en-GB" altLang="en-US" sz="1800" dirty="0"/>
          </a:p>
          <a:p>
            <a:pPr marL="609600" indent="-609600" eaLnBrk="1" hangingPunct="1">
              <a:lnSpc>
                <a:spcPct val="80000"/>
              </a:lnSpc>
              <a:buFontTx/>
              <a:buNone/>
            </a:pPr>
            <a:r>
              <a:rPr lang="el" altLang="en-US" sz="1800" dirty="0"/>
              <a:t>3. </a:t>
            </a:r>
            <a:r>
              <a:rPr lang="el" altLang="en-US" sz="1800" dirty="0">
                <a:solidFill>
                  <a:srgbClr val="FF0000"/>
                </a:solidFill>
              </a:rPr>
              <a:t>Ανάθεση αρμοδιοτήτων</a:t>
            </a:r>
          </a:p>
          <a:p>
            <a:pPr marL="609600" indent="-609600" eaLnBrk="1" hangingPunct="1">
              <a:lnSpc>
                <a:spcPct val="80000"/>
              </a:lnSpc>
              <a:buFontTx/>
              <a:buNone/>
            </a:pPr>
            <a:r>
              <a:rPr lang="el" altLang="en-US" sz="1800" dirty="0"/>
              <a:t>           είναι ένα παράδειγμα διάδοσης</a:t>
            </a:r>
          </a:p>
          <a:p>
            <a:pPr marL="609600" indent="-609600" eaLnBrk="1" hangingPunct="1">
              <a:lnSpc>
                <a:spcPct val="80000"/>
              </a:lnSpc>
              <a:buFontTx/>
              <a:buNone/>
            </a:pPr>
            <a:r>
              <a:rPr lang="el" altLang="en-US" sz="1800" dirty="0"/>
              <a:t>           συχνά με περιορισμένα δικαιώματα για περιορισμένο χρονικό διάστημα ή ενέργεια</a:t>
            </a:r>
            <a:endParaRPr lang="en-GB" altLang="en-US" sz="1800" dirty="0"/>
          </a:p>
          <a:p>
            <a:pPr marL="609600" indent="-609600" eaLnBrk="1" hangingPunct="1">
              <a:lnSpc>
                <a:spcPct val="80000"/>
              </a:lnSpc>
              <a:buFontTx/>
              <a:buNone/>
            </a:pPr>
            <a:r>
              <a:rPr lang="el" altLang="en-US" sz="1800" dirty="0"/>
              <a:t>4.  </a:t>
            </a:r>
            <a:r>
              <a:rPr lang="el" altLang="en-US" sz="1800" dirty="0">
                <a:solidFill>
                  <a:srgbClr val="FF0000"/>
                </a:solidFill>
              </a:rPr>
              <a:t>Ανάκληση</a:t>
            </a:r>
            <a:endParaRPr lang="en-GB" altLang="en-US" sz="1800" dirty="0"/>
          </a:p>
          <a:p>
            <a:pPr marL="609600" indent="-609600" eaLnBrk="1" hangingPunct="1">
              <a:lnSpc>
                <a:spcPct val="80000"/>
              </a:lnSpc>
              <a:buFontTx/>
              <a:buNone/>
            </a:pPr>
            <a:r>
              <a:rPr lang="el" altLang="en-US" sz="1800" dirty="0"/>
              <a:t>       - εάν αλλάξει η πολιτική ελέγχου πρόσβασης και ορισμένοι εντολείς χάσουν τα δικαιώματά τους, Οι δυνατότητές τους θα πρέπει ιδανικά να ανακληθούν. Μπορεί αυτό να γίνει χωρίς να ανακληθούν όλ</a:t>
            </a:r>
            <a:r>
              <a:rPr lang="el-GR" altLang="en-US" sz="1800" dirty="0"/>
              <a:t>ες οι</a:t>
            </a:r>
            <a:r>
              <a:rPr lang="en-US" altLang="en-US" sz="1800" dirty="0"/>
              <a:t> </a:t>
            </a:r>
            <a:r>
              <a:rPr lang="el" altLang="en-US" sz="1800" dirty="0"/>
              <a:t>δυνατότητες για την υπηρεσία/αντικείμενο;</a:t>
            </a:r>
          </a:p>
          <a:p>
            <a:pPr marL="609600" indent="-609600" eaLnBrk="1" hangingPunct="1">
              <a:lnSpc>
                <a:spcPct val="80000"/>
              </a:lnSpc>
              <a:buFontTx/>
              <a:buNone/>
            </a:pPr>
            <a:r>
              <a:rPr lang="el" altLang="en-US" sz="1800" dirty="0"/>
              <a:t>       - εάν είναι γνωστό ότι μια ικανότητα έχει κλαπεί ή παραποιηθεί, θα πρέπει να ανακληθεί αμέσως. Θα ακυρώσει αυτό όλες τις δυνατότητες για αυτήν την υπηρεσία/αντικείμενο;</a:t>
            </a:r>
          </a:p>
          <a:p>
            <a:pPr marL="609600" indent="-609600" eaLnBrk="1" hangingPunct="1">
              <a:lnSpc>
                <a:spcPct val="80000"/>
              </a:lnSpc>
              <a:buFontTx/>
              <a:buNone/>
            </a:pPr>
            <a:r>
              <a:rPr lang="el" altLang="en-US" sz="1800" dirty="0"/>
              <a:t>         Η ανωνυμία έχει δημιουργήσει προβλήματα ανάκλησης.</a:t>
            </a:r>
          </a:p>
        </p:txBody>
      </p:sp>
      <p:pic>
        <p:nvPicPr>
          <p:cNvPr id="28677" name="Picture 1">
            <a:extLst>
              <a:ext uri="{FF2B5EF4-FFF2-40B4-BE49-F238E27FC236}">
                <a16:creationId xmlns:a16="http://schemas.microsoft.com/office/drawing/2014/main" id="{507C16CD-DE44-2196-F8F9-A9767E0644CD}"/>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Number Placeholder 5">
            <a:extLst>
              <a:ext uri="{FF2B5EF4-FFF2-40B4-BE49-F238E27FC236}">
                <a16:creationId xmlns:a16="http://schemas.microsoft.com/office/drawing/2014/main" id="{EEC2960E-7914-DB76-E99F-7757315354E6}"/>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3615EF22-4D6E-448C-8E8C-47C38D9D3E0D}" type="slidenum">
              <a:rPr lang="en-GB" altLang="en-US" sz="1400" smtClean="0"/>
              <a:pPr>
                <a:spcBef>
                  <a:spcPct val="0"/>
                </a:spcBef>
                <a:buFontTx/>
                <a:buNone/>
              </a:pPr>
              <a:t>7</a:t>
            </a:fld>
            <a:endParaRPr lang="en-GB" altLang="en-US" sz="1400"/>
          </a:p>
        </p:txBody>
      </p:sp>
      <p:sp>
        <p:nvSpPr>
          <p:cNvPr id="29699" name="Rectangle 2">
            <a:extLst>
              <a:ext uri="{FF2B5EF4-FFF2-40B4-BE49-F238E27FC236}">
                <a16:creationId xmlns:a16="http://schemas.microsoft.com/office/drawing/2014/main" id="{FD809B61-47C5-6EFD-F662-903F92E869DE}"/>
              </a:ext>
            </a:extLst>
          </p:cNvPr>
          <p:cNvSpPr>
            <a:spLocks noGrp="1" noChangeArrowheads="1"/>
          </p:cNvSpPr>
          <p:nvPr>
            <p:ph type="title"/>
          </p:nvPr>
        </p:nvSpPr>
        <p:spPr>
          <a:xfrm>
            <a:off x="838200" y="304800"/>
            <a:ext cx="7772400" cy="609600"/>
          </a:xfrm>
        </p:spPr>
        <p:txBody>
          <a:bodyPr/>
          <a:lstStyle/>
          <a:p>
            <a:pPr algn="l" eaLnBrk="1" hangingPunct="1"/>
            <a:r>
              <a:rPr lang="el" altLang="en-US" sz="2400">
                <a:solidFill>
                  <a:schemeClr val="tx1"/>
                </a:solidFill>
              </a:rPr>
              <a:t>Δυνατότητες σε κεντρικά και κατανεμημένα συστήματα</a:t>
            </a:r>
            <a:endParaRPr lang="en-US" altLang="en-US" sz="2400">
              <a:solidFill>
                <a:schemeClr val="tx1"/>
              </a:solidFill>
            </a:endParaRPr>
          </a:p>
        </p:txBody>
      </p:sp>
      <p:sp>
        <p:nvSpPr>
          <p:cNvPr id="29700" name="Rectangle 3">
            <a:extLst>
              <a:ext uri="{FF2B5EF4-FFF2-40B4-BE49-F238E27FC236}">
                <a16:creationId xmlns:a16="http://schemas.microsoft.com/office/drawing/2014/main" id="{1B9DD1C5-1672-FD43-17F1-1BD239A3DED8}"/>
              </a:ext>
            </a:extLst>
          </p:cNvPr>
          <p:cNvSpPr>
            <a:spLocks noGrp="1" noChangeArrowheads="1"/>
          </p:cNvSpPr>
          <p:nvPr>
            <p:ph type="body" idx="1"/>
          </p:nvPr>
        </p:nvSpPr>
        <p:spPr>
          <a:xfrm>
            <a:off x="533400" y="1066800"/>
            <a:ext cx="8077200" cy="4876800"/>
          </a:xfrm>
        </p:spPr>
        <p:txBody>
          <a:bodyPr/>
          <a:lstStyle/>
          <a:p>
            <a:pPr marL="609600" indent="-609600" eaLnBrk="1" hangingPunct="1">
              <a:lnSpc>
                <a:spcPct val="80000"/>
              </a:lnSpc>
              <a:buFontTx/>
              <a:buNone/>
            </a:pPr>
            <a:r>
              <a:rPr lang="el" altLang="en-US" sz="1800" dirty="0">
                <a:solidFill>
                  <a:srgbClr val="FF0000"/>
                </a:solidFill>
              </a:rPr>
              <a:t>Κεντρική</a:t>
            </a:r>
          </a:p>
          <a:p>
            <a:pPr marL="609600" indent="-609600" eaLnBrk="1" hangingPunct="1">
              <a:lnSpc>
                <a:spcPct val="80000"/>
              </a:lnSpc>
              <a:buFontTx/>
              <a:buNone/>
            </a:pPr>
            <a:r>
              <a:rPr lang="el" altLang="en-US" sz="1800" dirty="0"/>
              <a:t>      Διάφορες αρχιτεκτονικές δυνατοτήτων σχεδιάστηκαν και κατασκευάστηκαν, π.χ. Plessey PP250, CAP</a:t>
            </a:r>
          </a:p>
          <a:p>
            <a:pPr marL="609600" indent="-609600" eaLnBrk="1" hangingPunct="1">
              <a:lnSpc>
                <a:spcPct val="80000"/>
              </a:lnSpc>
              <a:buFontTx/>
              <a:buNone/>
            </a:pPr>
            <a:r>
              <a:rPr lang="el" altLang="en-US" sz="1800" dirty="0"/>
              <a:t>      Οι δυνατότητες μπορούν να προστατευθούν από το υλικό ή/και το λειτουργικό σύστημα</a:t>
            </a:r>
            <a:r>
              <a:rPr lang="en-US" altLang="en-US" sz="1800" dirty="0"/>
              <a:t>.</a:t>
            </a:r>
            <a:endParaRPr lang="el" altLang="en-US" sz="1800" dirty="0"/>
          </a:p>
          <a:p>
            <a:pPr marL="609600" indent="-609600" eaLnBrk="1" hangingPunct="1">
              <a:lnSpc>
                <a:spcPct val="80000"/>
              </a:lnSpc>
              <a:buFontTx/>
              <a:buNone/>
            </a:pPr>
            <a:r>
              <a:rPr lang="el" altLang="en-US" sz="1800" dirty="0"/>
              <a:t>      Μια δυνατότητα ονομάζεται μέσω ευρετηρίου σε ένα τμήμα ή έναν πίνακα λειτουργικού συστήματος.</a:t>
            </a:r>
          </a:p>
          <a:p>
            <a:pPr marL="609600" indent="-609600" eaLnBrk="1" hangingPunct="1">
              <a:lnSpc>
                <a:spcPct val="80000"/>
              </a:lnSpc>
              <a:buFontTx/>
              <a:buNone/>
            </a:pPr>
            <a:r>
              <a:rPr lang="el" altLang="en-US" sz="1800" dirty="0"/>
              <a:t>            - διατηρούνται σε προστατευμένο χώρο λειτουργικού συστήματος ανά διαδικασία</a:t>
            </a:r>
          </a:p>
          <a:p>
            <a:pPr marL="609600" indent="-609600" eaLnBrk="1" hangingPunct="1">
              <a:lnSpc>
                <a:spcPct val="80000"/>
              </a:lnSpc>
              <a:buFontTx/>
              <a:buNone/>
            </a:pPr>
            <a:r>
              <a:rPr lang="el" altLang="en-US" sz="1800" dirty="0"/>
              <a:t>            - διατηρούνται σε δακτυλογραφημένα τμήματα δυνατοτήτων στο χώρο χρήστη με λειτουργίες όπως</a:t>
            </a:r>
          </a:p>
          <a:p>
            <a:pPr marL="609600" indent="-609600" eaLnBrk="1" hangingPunct="1">
              <a:lnSpc>
                <a:spcPct val="80000"/>
              </a:lnSpc>
              <a:buFontTx/>
              <a:buNone/>
            </a:pPr>
            <a:r>
              <a:rPr lang="el" altLang="en-US" sz="1800" dirty="0"/>
              <a:t>                  </a:t>
            </a:r>
            <a:r>
              <a:rPr lang="el" altLang="en-US" sz="1800" b="1" i="1" dirty="0">
                <a:solidFill>
                  <a:schemeClr val="accent2"/>
                </a:solidFill>
              </a:rPr>
              <a:t>Εισαγωγή, διαγραφή, χρήση ως ορίσματος</a:t>
            </a:r>
            <a:endParaRPr lang="en-GB" altLang="en-US" sz="1800" dirty="0"/>
          </a:p>
          <a:p>
            <a:pPr marL="609600" indent="-609600" eaLnBrk="1" hangingPunct="1">
              <a:lnSpc>
                <a:spcPct val="80000"/>
              </a:lnSpc>
              <a:buFontTx/>
              <a:buNone/>
            </a:pPr>
            <a:r>
              <a:rPr lang="el" altLang="en-US" sz="1800" dirty="0"/>
              <a:t> </a:t>
            </a:r>
            <a:r>
              <a:rPr lang="en-US" altLang="en-US" sz="1800" dirty="0">
                <a:solidFill>
                  <a:srgbClr val="FF0000"/>
                </a:solidFill>
              </a:rPr>
              <a:t>K</a:t>
            </a:r>
            <a:r>
              <a:rPr lang="el-GR" altLang="en-US" sz="1800" dirty="0">
                <a:solidFill>
                  <a:srgbClr val="FF0000"/>
                </a:solidFill>
              </a:rPr>
              <a:t>ατανεμημένη</a:t>
            </a:r>
            <a:endParaRPr lang="el" altLang="en-US" sz="1800" dirty="0">
              <a:solidFill>
                <a:srgbClr val="FF0000"/>
              </a:solidFill>
            </a:endParaRPr>
          </a:p>
          <a:p>
            <a:pPr marL="609600" indent="-609600" eaLnBrk="1" hangingPunct="1">
              <a:lnSpc>
                <a:spcPct val="80000"/>
              </a:lnSpc>
              <a:buFontTx/>
              <a:buNone/>
            </a:pPr>
            <a:r>
              <a:rPr lang="el" altLang="en-US" sz="1800" dirty="0"/>
              <a:t>       Δεν είναι δυνατή η προστασία από υλικό/λειτουργικό σύστημα</a:t>
            </a:r>
          </a:p>
          <a:p>
            <a:pPr marL="609600" indent="-609600" eaLnBrk="1" hangingPunct="1">
              <a:lnSpc>
                <a:spcPct val="80000"/>
              </a:lnSpc>
              <a:buFontTx/>
              <a:buNone/>
            </a:pPr>
            <a:r>
              <a:rPr lang="el" altLang="en-US" sz="1800" dirty="0"/>
              <a:t>       Πρέπει να μεταφερθούν μεταξύ δικτύων και να περάσουν από το χώρο χρήστη</a:t>
            </a:r>
          </a:p>
          <a:p>
            <a:pPr marL="609600" indent="-609600" eaLnBrk="1" hangingPunct="1">
              <a:lnSpc>
                <a:spcPct val="80000"/>
              </a:lnSpc>
              <a:buFontTx/>
              <a:buNone/>
            </a:pPr>
            <a:r>
              <a:rPr lang="el" altLang="en-US" sz="1800" dirty="0"/>
              <a:t>            Επομένως, πρέπει να προστατεύεται από κρυπτογράφηση</a:t>
            </a:r>
          </a:p>
          <a:p>
            <a:pPr marL="609600" indent="-609600" eaLnBrk="1" hangingPunct="1">
              <a:lnSpc>
                <a:spcPct val="80000"/>
              </a:lnSpc>
              <a:buFontTx/>
              <a:buNone/>
            </a:pPr>
            <a:r>
              <a:rPr lang="el" altLang="en-US" sz="1800" dirty="0"/>
              <a:t>       Ορολογία και υλοποίηση ασφάλειας:</a:t>
            </a:r>
          </a:p>
          <a:p>
            <a:pPr marL="609600" indent="-609600" eaLnBrk="1" hangingPunct="1">
              <a:lnSpc>
                <a:spcPct val="80000"/>
              </a:lnSpc>
              <a:buFontTx/>
              <a:buNone/>
            </a:pPr>
            <a:r>
              <a:rPr lang="el" altLang="en-US" sz="1800" dirty="0"/>
              <a:t>            Δυνατότητα = Υπογεγραμμένο πιστοποιητικό</a:t>
            </a:r>
          </a:p>
          <a:p>
            <a:pPr marL="609600" indent="-609600" eaLnBrk="1" hangingPunct="1">
              <a:lnSpc>
                <a:spcPct val="80000"/>
              </a:lnSpc>
              <a:buFontTx/>
              <a:buNone/>
            </a:pPr>
            <a:r>
              <a:rPr lang="el" altLang="en-US" sz="1800" dirty="0"/>
              <a:t>            π.χ. πιστοποιητικά ελέγχου ταυτότητας και χαρακτηριστικών X.509</a:t>
            </a:r>
          </a:p>
        </p:txBody>
      </p:sp>
      <p:pic>
        <p:nvPicPr>
          <p:cNvPr id="29701" name="Picture 1">
            <a:extLst>
              <a:ext uri="{FF2B5EF4-FFF2-40B4-BE49-F238E27FC236}">
                <a16:creationId xmlns:a16="http://schemas.microsoft.com/office/drawing/2014/main" id="{6640DD38-F881-D8EB-B709-C70C099A2771}"/>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Number Placeholder 5">
            <a:extLst>
              <a:ext uri="{FF2B5EF4-FFF2-40B4-BE49-F238E27FC236}">
                <a16:creationId xmlns:a16="http://schemas.microsoft.com/office/drawing/2014/main" id="{6FBBA804-96BD-8C0E-E4C3-C264CF5068E2}"/>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6DAAF22E-C517-449C-A8C6-334A34FE2D0C}" type="slidenum">
              <a:rPr lang="en-GB" altLang="en-US" sz="1400" smtClean="0"/>
              <a:pPr>
                <a:spcBef>
                  <a:spcPct val="0"/>
                </a:spcBef>
                <a:buFontTx/>
                <a:buNone/>
              </a:pPr>
              <a:t>8</a:t>
            </a:fld>
            <a:endParaRPr lang="en-GB" altLang="en-US" sz="1400"/>
          </a:p>
        </p:txBody>
      </p:sp>
      <p:sp>
        <p:nvSpPr>
          <p:cNvPr id="30723" name="Rectangle 2">
            <a:extLst>
              <a:ext uri="{FF2B5EF4-FFF2-40B4-BE49-F238E27FC236}">
                <a16:creationId xmlns:a16="http://schemas.microsoft.com/office/drawing/2014/main" id="{F79101C9-C30C-A53D-78E9-E60FDB3F31CE}"/>
              </a:ext>
            </a:extLst>
          </p:cNvPr>
          <p:cNvSpPr>
            <a:spLocks noGrp="1" noChangeArrowheads="1"/>
          </p:cNvSpPr>
          <p:nvPr>
            <p:ph type="title"/>
          </p:nvPr>
        </p:nvSpPr>
        <p:spPr>
          <a:xfrm>
            <a:off x="838200" y="304800"/>
            <a:ext cx="7772400" cy="609600"/>
          </a:xfrm>
        </p:spPr>
        <p:txBody>
          <a:bodyPr/>
          <a:lstStyle/>
          <a:p>
            <a:pPr algn="l" eaLnBrk="1" hangingPunct="1"/>
            <a:r>
              <a:rPr lang="el" altLang="en-US" sz="2400">
                <a:solidFill>
                  <a:schemeClr val="tx1"/>
                </a:solidFill>
              </a:rPr>
              <a:t>Δυνατότητες σε κατανεμημένα συστήματα - σχεδιασμός</a:t>
            </a:r>
            <a:endParaRPr lang="en-US" altLang="en-US" sz="2400">
              <a:solidFill>
                <a:schemeClr val="tx1"/>
              </a:solidFill>
            </a:endParaRPr>
          </a:p>
        </p:txBody>
      </p:sp>
      <p:sp>
        <p:nvSpPr>
          <p:cNvPr id="30724" name="Rectangle 3">
            <a:extLst>
              <a:ext uri="{FF2B5EF4-FFF2-40B4-BE49-F238E27FC236}">
                <a16:creationId xmlns:a16="http://schemas.microsoft.com/office/drawing/2014/main" id="{DCC13BD0-D864-EC34-4660-64ADEA2A8BED}"/>
              </a:ext>
            </a:extLst>
          </p:cNvPr>
          <p:cNvSpPr>
            <a:spLocks noGrp="1" noChangeArrowheads="1"/>
          </p:cNvSpPr>
          <p:nvPr>
            <p:ph type="body" idx="1"/>
          </p:nvPr>
        </p:nvSpPr>
        <p:spPr>
          <a:xfrm>
            <a:off x="533400" y="1066800"/>
            <a:ext cx="8077200" cy="1752600"/>
          </a:xfrm>
        </p:spPr>
        <p:txBody>
          <a:bodyPr/>
          <a:lstStyle/>
          <a:p>
            <a:pPr marL="609600" indent="-609600" eaLnBrk="1" hangingPunct="1">
              <a:lnSpc>
                <a:spcPct val="80000"/>
              </a:lnSpc>
              <a:buFontTx/>
              <a:buNone/>
            </a:pPr>
            <a:r>
              <a:rPr lang="el" altLang="en-US" sz="1800" dirty="0"/>
              <a:t>Πρέπει να προστατεύεται με κρυπτογράφηση</a:t>
            </a:r>
          </a:p>
          <a:p>
            <a:pPr marL="609600" indent="-609600" eaLnBrk="1" hangingPunct="1">
              <a:lnSpc>
                <a:spcPct val="80000"/>
              </a:lnSpc>
              <a:buFontTx/>
              <a:buNone/>
            </a:pPr>
            <a:r>
              <a:rPr lang="el" altLang="en-US" sz="1800" dirty="0"/>
              <a:t>Ο διαχειριστής αντικειμένων (εκδότης πιστοποιητικού) διατηρεί ένα </a:t>
            </a:r>
            <a:r>
              <a:rPr lang="en-GB" altLang="en-US" sz="1800" b="1" i="1" dirty="0">
                <a:solidFill>
                  <a:schemeClr val="accent2"/>
                </a:solidFill>
              </a:rPr>
              <a:t>SECRET</a:t>
            </a:r>
            <a:r>
              <a:rPr lang="el" altLang="en-US" sz="1800" dirty="0"/>
              <a:t>(τυχαίος αριθμός, ιδιωτικό κλειδί) και χρησιμοποιεί μια γνωστή συνάρτηση </a:t>
            </a:r>
            <a:r>
              <a:rPr lang="el" altLang="en-US" sz="1800" b="1" i="1" dirty="0">
                <a:solidFill>
                  <a:schemeClr val="accent2"/>
                </a:solidFill>
              </a:rPr>
              <a:t>f</a:t>
            </a:r>
            <a:r>
              <a:rPr lang="el" altLang="en-US" sz="1800" dirty="0"/>
              <a:t>, μια μονόδρομη συνάρτηση.</a:t>
            </a:r>
          </a:p>
          <a:p>
            <a:pPr marL="609600" indent="-609600" eaLnBrk="1" hangingPunct="1">
              <a:lnSpc>
                <a:spcPct val="80000"/>
              </a:lnSpc>
              <a:buFontTx/>
              <a:buNone/>
            </a:pPr>
            <a:r>
              <a:rPr lang="en-GB" altLang="en-US" sz="1800" dirty="0"/>
              <a:t>       </a:t>
            </a:r>
            <a:endParaRPr lang="en-GB" altLang="en-US" sz="1800" b="1" i="1" dirty="0">
              <a:solidFill>
                <a:schemeClr val="accent2"/>
              </a:solidFill>
            </a:endParaRPr>
          </a:p>
          <a:p>
            <a:pPr marL="609600" indent="-609600" eaLnBrk="1" hangingPunct="1">
              <a:lnSpc>
                <a:spcPct val="80000"/>
              </a:lnSpc>
              <a:buFontTx/>
              <a:buNone/>
            </a:pPr>
            <a:r>
              <a:rPr lang="el" altLang="en-US" sz="1800" dirty="0"/>
              <a:t>Μια </a:t>
            </a:r>
            <a:r>
              <a:rPr lang="el-GR" altLang="en-US" sz="1800" dirty="0"/>
              <a:t>δυνατότητα</a:t>
            </a:r>
            <a:r>
              <a:rPr lang="el" altLang="en-US" sz="1800" dirty="0"/>
              <a:t> </a:t>
            </a:r>
            <a:r>
              <a:rPr lang="el" altLang="en-US" sz="1800" dirty="0">
                <a:solidFill>
                  <a:srgbClr val="FF0000"/>
                </a:solidFill>
              </a:rPr>
              <a:t>κατασκευάζεται</a:t>
            </a:r>
            <a:r>
              <a:rPr lang="el" altLang="en-US" sz="1800" dirty="0"/>
              <a:t> χρησιμοποιώντας</a:t>
            </a:r>
          </a:p>
          <a:p>
            <a:pPr marL="609600" indent="-609600" eaLnBrk="1" hangingPunct="1">
              <a:lnSpc>
                <a:spcPct val="80000"/>
              </a:lnSpc>
              <a:buFontTx/>
              <a:buNone/>
            </a:pPr>
            <a:r>
              <a:rPr lang="el" altLang="en-US" sz="1800" dirty="0"/>
              <a:t>          </a:t>
            </a:r>
            <a:r>
              <a:rPr lang="el" altLang="en-US" sz="1800" b="1" i="1" dirty="0">
                <a:solidFill>
                  <a:schemeClr val="accent2"/>
                </a:solidFill>
              </a:rPr>
              <a:t>ψηφία ελέγχου = f (</a:t>
            </a:r>
            <a:r>
              <a:rPr lang="en-GB" altLang="en-US" sz="1800" b="1" i="1" dirty="0">
                <a:solidFill>
                  <a:schemeClr val="accent2"/>
                </a:solidFill>
              </a:rPr>
              <a:t>SECRET</a:t>
            </a:r>
            <a:r>
              <a:rPr lang="el" altLang="en-US" sz="1800" b="1" i="1" dirty="0">
                <a:solidFill>
                  <a:schemeClr val="accent2"/>
                </a:solidFill>
              </a:rPr>
              <a:t>, προστατευμένα πεδία )</a:t>
            </a:r>
          </a:p>
        </p:txBody>
      </p:sp>
      <p:sp>
        <p:nvSpPr>
          <p:cNvPr id="5" name="Rectangle 3">
            <a:extLst>
              <a:ext uri="{FF2B5EF4-FFF2-40B4-BE49-F238E27FC236}">
                <a16:creationId xmlns:a16="http://schemas.microsoft.com/office/drawing/2014/main" id="{AF679BE5-505B-5BC3-AA05-D42811E617DD}"/>
              </a:ext>
            </a:extLst>
          </p:cNvPr>
          <p:cNvSpPr txBox="1">
            <a:spLocks noChangeArrowheads="1"/>
          </p:cNvSpPr>
          <p:nvPr/>
        </p:nvSpPr>
        <p:spPr bwMode="auto">
          <a:xfrm>
            <a:off x="600456" y="3841750"/>
            <a:ext cx="8077200" cy="1752600"/>
          </a:xfrm>
          <a:prstGeom prst="rect">
            <a:avLst/>
          </a:prstGeom>
          <a:noFill/>
          <a:ln w="9525">
            <a:noFill/>
            <a:miter lim="800000"/>
            <a:headEnd/>
            <a:tailEnd/>
          </a:ln>
        </p:spPr>
        <p:txBody>
          <a:bodyPr/>
          <a:lstStyle/>
          <a:p>
            <a:pPr marL="609600" indent="-609600" eaLnBrk="1" hangingPunct="1">
              <a:lnSpc>
                <a:spcPct val="80000"/>
              </a:lnSpc>
              <a:spcBef>
                <a:spcPct val="20000"/>
              </a:spcBef>
              <a:defRPr/>
            </a:pPr>
            <a:r>
              <a:rPr lang="el" sz="1800" kern="0" dirty="0">
                <a:latin typeface="+mn-lt"/>
              </a:rPr>
              <a:t>Όταν μια δυνατότητα </a:t>
            </a:r>
            <a:r>
              <a:rPr lang="el" sz="1800" kern="0" dirty="0">
                <a:solidFill>
                  <a:srgbClr val="FF0000"/>
                </a:solidFill>
                <a:latin typeface="+mn-lt"/>
              </a:rPr>
              <a:t>παρουσιάζεται </a:t>
            </a:r>
            <a:r>
              <a:rPr lang="el" sz="1800" kern="0" dirty="0">
                <a:latin typeface="+mn-lt"/>
              </a:rPr>
              <a:t>με κλήση λειτουργίας, ο διαχειριστής ελέγχει ότι:</a:t>
            </a:r>
          </a:p>
          <a:p>
            <a:pPr marL="609600" indent="-609600" eaLnBrk="1" hangingPunct="1">
              <a:lnSpc>
                <a:spcPct val="80000"/>
              </a:lnSpc>
              <a:spcBef>
                <a:spcPct val="20000"/>
              </a:spcBef>
              <a:defRPr/>
            </a:pPr>
            <a:r>
              <a:rPr lang="el" sz="1800" kern="0" dirty="0">
                <a:latin typeface="+mn-lt"/>
              </a:rPr>
              <a:t>          </a:t>
            </a:r>
            <a:r>
              <a:rPr lang="el" sz="1800" b="1" i="1" kern="0" dirty="0">
                <a:solidFill>
                  <a:schemeClr val="accent2"/>
                </a:solidFill>
                <a:latin typeface="+mn-lt"/>
              </a:rPr>
              <a:t>f ( SECRET, προστατευμένα πεδία ) = ψηφία ελέγχου</a:t>
            </a:r>
          </a:p>
          <a:p>
            <a:pPr marL="609600" indent="-609600" eaLnBrk="1" hangingPunct="1">
              <a:lnSpc>
                <a:spcPct val="80000"/>
              </a:lnSpc>
              <a:spcBef>
                <a:spcPct val="20000"/>
              </a:spcBef>
              <a:defRPr/>
            </a:pPr>
            <a:r>
              <a:rPr lang="el" sz="1800" kern="0" dirty="0">
                <a:latin typeface="+mn-lt"/>
              </a:rPr>
              <a:t>Εάν όχι, η επίκληση απορρίπτεται.</a:t>
            </a:r>
          </a:p>
          <a:p>
            <a:pPr marL="609600" indent="-609600" eaLnBrk="1" hangingPunct="1">
              <a:lnSpc>
                <a:spcPct val="80000"/>
              </a:lnSpc>
              <a:spcBef>
                <a:spcPct val="20000"/>
              </a:spcBef>
              <a:defRPr/>
            </a:pPr>
            <a:endParaRPr lang="en-GB" sz="1800" kern="0" dirty="0">
              <a:latin typeface="+mn-lt"/>
            </a:endParaRPr>
          </a:p>
          <a:p>
            <a:pPr marL="609600" indent="-609600" eaLnBrk="1" hangingPunct="1">
              <a:lnSpc>
                <a:spcPct val="80000"/>
              </a:lnSpc>
              <a:spcBef>
                <a:spcPct val="20000"/>
              </a:spcBef>
              <a:defRPr/>
            </a:pPr>
            <a:r>
              <a:rPr lang="el" sz="1800" kern="0" dirty="0">
                <a:latin typeface="+mn-lt"/>
              </a:rPr>
              <a:t>Γενικότερα, η υπηρεσία που καλείται ενδέχεται να μην είναι ο εκδότης της δυνατότητας. Η υπηρεσία μπορεί ελέγξει ξανά με τον εκδότη (πρβλ. Αρχή έκδοσης πιστοποιητικών ) </a:t>
            </a:r>
          </a:p>
        </p:txBody>
      </p:sp>
      <p:sp>
        <p:nvSpPr>
          <p:cNvPr id="6" name="Rectangle 5">
            <a:extLst>
              <a:ext uri="{FF2B5EF4-FFF2-40B4-BE49-F238E27FC236}">
                <a16:creationId xmlns:a16="http://schemas.microsoft.com/office/drawing/2014/main" id="{74C9CBC7-A572-E9AD-8C82-095443B9A61B}"/>
              </a:ext>
            </a:extLst>
          </p:cNvPr>
          <p:cNvSpPr/>
          <p:nvPr/>
        </p:nvSpPr>
        <p:spPr>
          <a:xfrm>
            <a:off x="1563624" y="3048000"/>
            <a:ext cx="5368989" cy="533400"/>
          </a:xfrm>
          <a:prstGeom prst="rect">
            <a:avLst/>
          </a:prstGeom>
        </p:spPr>
        <p:style>
          <a:lnRef idx="2">
            <a:schemeClr val="dk1"/>
          </a:lnRef>
          <a:fillRef idx="1">
            <a:schemeClr val="lt1"/>
          </a:fillRef>
          <a:effectRef idx="0">
            <a:schemeClr val="dk1"/>
          </a:effectRef>
          <a:fontRef idx="minor">
            <a:schemeClr val="dk1"/>
          </a:fontRef>
        </p:style>
        <p:txBody>
          <a:bodyPr anchor="ctr"/>
          <a:lstStyle/>
          <a:p>
            <a:pPr algn="r" eaLnBrk="1" hangingPunct="1">
              <a:defRPr/>
            </a:pPr>
            <a:r>
              <a:rPr lang="el" altLang="en-US" sz="1800" b="1" i="1" dirty="0">
                <a:solidFill>
                  <a:schemeClr val="accent2"/>
                </a:solidFill>
              </a:rPr>
              <a:t>προστατευμένα πεδία      ψ</a:t>
            </a:r>
            <a:r>
              <a:rPr lang="el" sz="1800" b="1" i="1" dirty="0">
                <a:solidFill>
                  <a:schemeClr val="accent2"/>
                </a:solidFill>
              </a:rPr>
              <a:t>ηφία ελέγχου </a:t>
            </a:r>
            <a:r>
              <a:rPr lang="el" sz="1800" dirty="0"/>
              <a:t>(υπογραφή)</a:t>
            </a:r>
          </a:p>
        </p:txBody>
      </p:sp>
      <p:cxnSp>
        <p:nvCxnSpPr>
          <p:cNvPr id="8" name="Straight Connector 7">
            <a:extLst>
              <a:ext uri="{FF2B5EF4-FFF2-40B4-BE49-F238E27FC236}">
                <a16:creationId xmlns:a16="http://schemas.microsoft.com/office/drawing/2014/main" id="{CD428D88-E5F1-B7B7-2A3E-AEF497961CDE}"/>
              </a:ext>
            </a:extLst>
          </p:cNvPr>
          <p:cNvCxnSpPr/>
          <p:nvPr/>
        </p:nvCxnSpPr>
        <p:spPr>
          <a:xfrm rot="5400000">
            <a:off x="3848100" y="3314700"/>
            <a:ext cx="5334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pic>
        <p:nvPicPr>
          <p:cNvPr id="30728" name="Picture 1">
            <a:extLst>
              <a:ext uri="{FF2B5EF4-FFF2-40B4-BE49-F238E27FC236}">
                <a16:creationId xmlns:a16="http://schemas.microsoft.com/office/drawing/2014/main" id="{C61FA71D-32C2-B969-D2C5-83192CECECC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Number Placeholder 5">
            <a:extLst>
              <a:ext uri="{FF2B5EF4-FFF2-40B4-BE49-F238E27FC236}">
                <a16:creationId xmlns:a16="http://schemas.microsoft.com/office/drawing/2014/main" id="{7BAAB83C-DB08-B1FA-8FDE-8201B48CADDE}"/>
              </a:ext>
            </a:extLst>
          </p:cNvPr>
          <p:cNvSpPr>
            <a:spLocks noGrp="1"/>
          </p:cNvSpPr>
          <p:nvPr>
            <p:ph type="sldNum"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Char char="•"/>
              <a:defRPr sz="3200">
                <a:solidFill>
                  <a:schemeClr val="tx1"/>
                </a:solidFill>
                <a:latin typeface="Times New Roman" panose="02020603050405020304" pitchFamily="18" charset="0"/>
              </a:defRPr>
            </a:lvl1pPr>
            <a:lvl2pPr marL="742950" indent="-285750">
              <a:spcBef>
                <a:spcPct val="20000"/>
              </a:spcBef>
              <a:buChar char="–"/>
              <a:defRPr sz="2800">
                <a:solidFill>
                  <a:schemeClr val="tx1"/>
                </a:solidFill>
                <a:latin typeface="Times New Roman" panose="02020603050405020304" pitchFamily="18" charset="0"/>
              </a:defRPr>
            </a:lvl2pPr>
            <a:lvl3pPr marL="1143000" indent="-228600">
              <a:spcBef>
                <a:spcPct val="20000"/>
              </a:spcBef>
              <a:buChar char="•"/>
              <a:defRPr sz="2400">
                <a:solidFill>
                  <a:schemeClr val="tx1"/>
                </a:solidFill>
                <a:latin typeface="Times New Roman" panose="02020603050405020304" pitchFamily="18" charset="0"/>
              </a:defRPr>
            </a:lvl3pPr>
            <a:lvl4pPr marL="1600200" indent="-228600">
              <a:spcBef>
                <a:spcPct val="20000"/>
              </a:spcBef>
              <a:buChar char="–"/>
              <a:defRPr sz="2000">
                <a:solidFill>
                  <a:schemeClr val="tx1"/>
                </a:solidFill>
                <a:latin typeface="Times New Roman" panose="02020603050405020304" pitchFamily="18" charset="0"/>
              </a:defRPr>
            </a:lvl4pPr>
            <a:lvl5pPr marL="2057400" indent="-228600">
              <a:spcBef>
                <a:spcPct val="20000"/>
              </a:spcBef>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har char="»"/>
              <a:defRPr sz="2000">
                <a:solidFill>
                  <a:schemeClr val="tx1"/>
                </a:solidFill>
                <a:latin typeface="Times New Roman" panose="02020603050405020304" pitchFamily="18" charset="0"/>
              </a:defRPr>
            </a:lvl9pPr>
          </a:lstStyle>
          <a:p>
            <a:pPr>
              <a:spcBef>
                <a:spcPct val="0"/>
              </a:spcBef>
              <a:buFontTx/>
              <a:buNone/>
            </a:pPr>
            <a:fld id="{0BC546FE-D4AD-4F09-A1B7-9AD92728FE1B}" type="slidenum">
              <a:rPr lang="en-GB" altLang="en-US" sz="1400" smtClean="0"/>
              <a:pPr>
                <a:spcBef>
                  <a:spcPct val="0"/>
                </a:spcBef>
                <a:buFontTx/>
                <a:buNone/>
              </a:pPr>
              <a:t>9</a:t>
            </a:fld>
            <a:endParaRPr lang="en-GB" altLang="en-US" sz="1400"/>
          </a:p>
        </p:txBody>
      </p:sp>
      <p:sp>
        <p:nvSpPr>
          <p:cNvPr id="31747" name="Rectangle 2">
            <a:extLst>
              <a:ext uri="{FF2B5EF4-FFF2-40B4-BE49-F238E27FC236}">
                <a16:creationId xmlns:a16="http://schemas.microsoft.com/office/drawing/2014/main" id="{FEA631F7-EAA5-5B3E-DBEF-DC3D2155F738}"/>
              </a:ext>
            </a:extLst>
          </p:cNvPr>
          <p:cNvSpPr>
            <a:spLocks noGrp="1" noChangeArrowheads="1"/>
          </p:cNvSpPr>
          <p:nvPr>
            <p:ph type="title"/>
          </p:nvPr>
        </p:nvSpPr>
        <p:spPr>
          <a:xfrm>
            <a:off x="762000" y="304800"/>
            <a:ext cx="7772400" cy="609600"/>
          </a:xfrm>
        </p:spPr>
        <p:txBody>
          <a:bodyPr/>
          <a:lstStyle/>
          <a:p>
            <a:pPr algn="l" eaLnBrk="1" hangingPunct="1"/>
            <a:r>
              <a:rPr lang="el" altLang="en-US" sz="2400">
                <a:solidFill>
                  <a:schemeClr val="tx1"/>
                </a:solidFill>
              </a:rPr>
              <a:t>Δυνατότητες που προστατεύονται από κρυπτογράφηση – ζητήματα;</a:t>
            </a:r>
            <a:endParaRPr lang="en-US" altLang="en-US" sz="2400">
              <a:solidFill>
                <a:schemeClr val="tx1"/>
              </a:solidFill>
            </a:endParaRPr>
          </a:p>
        </p:txBody>
      </p:sp>
      <p:sp>
        <p:nvSpPr>
          <p:cNvPr id="31748" name="Rectangle 3">
            <a:extLst>
              <a:ext uri="{FF2B5EF4-FFF2-40B4-BE49-F238E27FC236}">
                <a16:creationId xmlns:a16="http://schemas.microsoft.com/office/drawing/2014/main" id="{4582BFDF-EA09-AE9C-63B7-A572B8070B08}"/>
              </a:ext>
            </a:extLst>
          </p:cNvPr>
          <p:cNvSpPr>
            <a:spLocks noGrp="1" noChangeArrowheads="1"/>
          </p:cNvSpPr>
          <p:nvPr>
            <p:ph type="body" idx="1"/>
          </p:nvPr>
        </p:nvSpPr>
        <p:spPr>
          <a:xfrm>
            <a:off x="146304" y="762000"/>
            <a:ext cx="8610600" cy="5638800"/>
          </a:xfrm>
        </p:spPr>
        <p:txBody>
          <a:bodyPr/>
          <a:lstStyle/>
          <a:p>
            <a:pPr marL="609600" indent="-609600" eaLnBrk="1" hangingPunct="1">
              <a:lnSpc>
                <a:spcPct val="80000"/>
              </a:lnSpc>
              <a:buFontTx/>
              <a:buNone/>
            </a:pPr>
            <a:r>
              <a:rPr lang="en-GB" altLang="en-US" sz="1800" dirty="0">
                <a:solidFill>
                  <a:srgbClr val="FF0000"/>
                </a:solidFill>
              </a:rPr>
              <a:t> </a:t>
            </a:r>
            <a:endParaRPr lang="en-GB" altLang="en-US" sz="1800" dirty="0"/>
          </a:p>
          <a:p>
            <a:pPr marL="609600" indent="-609600" eaLnBrk="1" hangingPunct="1">
              <a:lnSpc>
                <a:spcPct val="80000"/>
              </a:lnSpc>
              <a:buFontTx/>
              <a:buNone/>
            </a:pPr>
            <a:r>
              <a:rPr lang="el" altLang="en-US" sz="1800" dirty="0"/>
              <a:t>1.   </a:t>
            </a:r>
            <a:r>
              <a:rPr lang="el" altLang="en-US" sz="1800" dirty="0">
                <a:solidFill>
                  <a:srgbClr val="FF0000"/>
                </a:solidFill>
              </a:rPr>
              <a:t>Προστασία</a:t>
            </a:r>
          </a:p>
          <a:p>
            <a:pPr marL="609600" indent="-609600" eaLnBrk="1" hangingPunct="1">
              <a:lnSpc>
                <a:spcPct val="80000"/>
              </a:lnSpc>
              <a:buFontTx/>
              <a:buNone/>
            </a:pPr>
            <a:r>
              <a:rPr lang="el" altLang="en-US" sz="1800" dirty="0"/>
              <a:t>           προστασία από παραποίηση – προσθήκη δικαιωμάτων, </a:t>
            </a:r>
          </a:p>
          <a:p>
            <a:pPr marL="609600" indent="-609600" eaLnBrk="1" hangingPunct="1">
              <a:lnSpc>
                <a:spcPct val="80000"/>
              </a:lnSpc>
              <a:buFontTx/>
              <a:buNone/>
            </a:pPr>
            <a:r>
              <a:rPr lang="el" altLang="en-US" sz="1800" dirty="0"/>
              <a:t>           ΟΧΙ κατά της κλοπής - υποκλοπές στο δίκτυο και επιθέσεις επανάληψης</a:t>
            </a:r>
            <a:endParaRPr lang="en-GB" altLang="en-US" sz="1800" dirty="0"/>
          </a:p>
          <a:p>
            <a:pPr marL="609600" indent="-609600" eaLnBrk="1" hangingPunct="1">
              <a:lnSpc>
                <a:spcPct val="80000"/>
              </a:lnSpc>
              <a:buFontTx/>
              <a:buNone/>
            </a:pPr>
            <a:r>
              <a:rPr lang="el" altLang="en-US" sz="1800" dirty="0"/>
              <a:t> 2.  </a:t>
            </a:r>
            <a:r>
              <a:rPr lang="el" altLang="en-US" sz="1800" dirty="0">
                <a:solidFill>
                  <a:srgbClr val="FF0000"/>
                </a:solidFill>
              </a:rPr>
              <a:t>Έλεγχος της διάδοσης</a:t>
            </a:r>
          </a:p>
          <a:p>
            <a:pPr marL="609600" indent="-609600" eaLnBrk="1" hangingPunct="1">
              <a:lnSpc>
                <a:spcPct val="80000"/>
              </a:lnSpc>
              <a:buFontTx/>
              <a:buNone/>
            </a:pPr>
            <a:r>
              <a:rPr lang="el" altLang="en-US" sz="1800" dirty="0"/>
              <a:t>           ακόμα δεν υπάρχει έλεγχος της διάδοσης</a:t>
            </a:r>
            <a:endParaRPr lang="en-GB" altLang="en-US" sz="1800" dirty="0"/>
          </a:p>
          <a:p>
            <a:pPr marL="609600" indent="-609600" eaLnBrk="1" hangingPunct="1">
              <a:lnSpc>
                <a:spcPct val="80000"/>
              </a:lnSpc>
              <a:buFontTx/>
              <a:buNone/>
            </a:pPr>
            <a:r>
              <a:rPr lang="el" altLang="en-US" sz="1800" dirty="0"/>
              <a:t>3. </a:t>
            </a:r>
            <a:r>
              <a:rPr lang="el" altLang="en-US" sz="1800" dirty="0">
                <a:solidFill>
                  <a:srgbClr val="FF0000"/>
                </a:solidFill>
              </a:rPr>
              <a:t>Ανάθεση αρμοδιοτήτων</a:t>
            </a:r>
          </a:p>
          <a:p>
            <a:pPr marL="609600" indent="-609600" eaLnBrk="1" hangingPunct="1">
              <a:lnSpc>
                <a:spcPct val="80000"/>
              </a:lnSpc>
              <a:buFontTx/>
              <a:buNone/>
            </a:pPr>
            <a:r>
              <a:rPr lang="el-GR" altLang="en-US" sz="1800" dirty="0"/>
              <a:t>	ο διαχειριστής αντικειμένων πρέπει να κληθεί να δημιουργήσει μια δυνατότητα με μειωμένα δικαιώματα για να τη μεταβιβάσει σε άλλον κύριο για εκχώρηση εξουσίας.</a:t>
            </a:r>
            <a:r>
              <a:rPr lang="el" altLang="en-US" sz="1800" dirty="0"/>
              <a:t>           Λειτουργεί επ' αόριστον – η διάρκεια δεν ελέγχεται – ούτε περαιτέρω μεταφορά</a:t>
            </a:r>
            <a:endParaRPr lang="en-GB" altLang="en-US" sz="1800" dirty="0"/>
          </a:p>
          <a:p>
            <a:pPr marL="609600" indent="-609600" eaLnBrk="1" hangingPunct="1">
              <a:lnSpc>
                <a:spcPct val="80000"/>
              </a:lnSpc>
              <a:buFontTx/>
              <a:buNone/>
            </a:pPr>
            <a:r>
              <a:rPr lang="el" altLang="en-US" sz="1800" dirty="0"/>
              <a:t>4.   </a:t>
            </a:r>
            <a:r>
              <a:rPr lang="el" altLang="en-US" sz="1800" dirty="0">
                <a:solidFill>
                  <a:srgbClr val="FF0000"/>
                </a:solidFill>
              </a:rPr>
              <a:t>Ανάκληση </a:t>
            </a:r>
          </a:p>
          <a:p>
            <a:pPr marL="609600" indent="-609600" eaLnBrk="1" hangingPunct="1">
              <a:lnSpc>
                <a:spcPct val="80000"/>
              </a:lnSpc>
              <a:buFontTx/>
              <a:buNone/>
            </a:pPr>
            <a:r>
              <a:rPr lang="el" altLang="en-US" sz="1800" dirty="0">
                <a:solidFill>
                  <a:srgbClr val="FF0000"/>
                </a:solidFill>
              </a:rPr>
              <a:t>       </a:t>
            </a:r>
            <a:r>
              <a:rPr lang="el" altLang="en-US" sz="1800" dirty="0"/>
              <a:t>(Ανάκληση: απαιτείται όταν αλλάζει η πολιτική ελέγχου πρόσβασης καθώς και για κλεμμένες δυνατότητες) </a:t>
            </a:r>
          </a:p>
          <a:p>
            <a:pPr marL="609600" indent="-609600" eaLnBrk="1" hangingPunct="1">
              <a:lnSpc>
                <a:spcPct val="80000"/>
              </a:lnSpc>
              <a:buFontTx/>
              <a:buNone/>
            </a:pPr>
            <a:r>
              <a:rPr lang="el" altLang="en-US" sz="1800" dirty="0"/>
              <a:t>       - χρόνος λήξης ως προστατευόμενο πεδίο (όπως το X.509) – ακατέργαστος μηχανισμός</a:t>
            </a:r>
          </a:p>
          <a:p>
            <a:pPr marL="609600" indent="-609600" eaLnBrk="1" hangingPunct="1">
              <a:lnSpc>
                <a:spcPct val="80000"/>
              </a:lnSpc>
              <a:buFontTx/>
              <a:buNone/>
            </a:pPr>
            <a:r>
              <a:rPr lang="el" altLang="en-US" sz="1800" dirty="0"/>
              <a:t>       - καυτή λίστα μη έγκυρων εντολέων επίκλησης ανά υπηρεσία/αντικείμενο (πλαστογράφηση; έλεγχος γενικών εξόδων;)</a:t>
            </a:r>
          </a:p>
          <a:p>
            <a:pPr marL="609600" indent="-609600" eaLnBrk="1" hangingPunct="1">
              <a:lnSpc>
                <a:spcPct val="80000"/>
              </a:lnSpc>
              <a:buFontTx/>
              <a:buNone/>
            </a:pPr>
            <a:r>
              <a:rPr lang="el" altLang="en-US" sz="1800" dirty="0"/>
              <a:t>       - αλλάξτε το SECRET - όχι επιλεκτικά - όλες οι παλιές δυνατότητες δεν θα λειτουργήσουν και Οι εξουσιοδοτημένοι εντολείς θα πρέπει να ζητήσουν νέες δυνατότητες.</a:t>
            </a:r>
          </a:p>
        </p:txBody>
      </p:sp>
      <p:pic>
        <p:nvPicPr>
          <p:cNvPr id="31749" name="Picture 1">
            <a:extLst>
              <a:ext uri="{FF2B5EF4-FFF2-40B4-BE49-F238E27FC236}">
                <a16:creationId xmlns:a16="http://schemas.microsoft.com/office/drawing/2014/main" id="{C39B9AA2-18B0-AC92-C420-56DA7B74D5A4}"/>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932613" y="6051550"/>
            <a:ext cx="1146175"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theme/theme1.xml><?xml version="1.0" encoding="utf-8"?>
<a:theme xmlns:a="http://schemas.openxmlformats.org/drawingml/2006/main" name="Default Design">
  <a:themeElements>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Default Design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Custom">
  <a:themeElements>
    <a:clrScheme name="TM11534312">
      <a:dk1>
        <a:srgbClr val="000000"/>
      </a:dk1>
      <a:lt1>
        <a:srgbClr val="FFFFFF"/>
      </a:lt1>
      <a:dk2>
        <a:srgbClr val="D87A1A"/>
      </a:dk2>
      <a:lt2>
        <a:srgbClr val="E7E6E6"/>
      </a:lt2>
      <a:accent1>
        <a:srgbClr val="FFBA00"/>
      </a:accent1>
      <a:accent2>
        <a:srgbClr val="7229D2"/>
      </a:accent2>
      <a:accent3>
        <a:srgbClr val="C62FE1"/>
      </a:accent3>
      <a:accent4>
        <a:srgbClr val="CF1DA0"/>
      </a:accent4>
      <a:accent5>
        <a:srgbClr val="E12F68"/>
      </a:accent5>
      <a:accent6>
        <a:srgbClr val="CF2E1D"/>
      </a:accent6>
      <a:hlink>
        <a:srgbClr val="87882D"/>
      </a:hlink>
      <a:folHlink>
        <a:srgbClr val="7F7F7F"/>
      </a:folHlink>
    </a:clrScheme>
    <a:fontScheme name="Custom 62">
      <a:majorFont>
        <a:latin typeface="Book Antiqua"/>
        <a:ea typeface=""/>
        <a:cs typeface=""/>
      </a:majorFont>
      <a:minorFont>
        <a:latin typeface="Century Gothic"/>
        <a:ea typeface=""/>
        <a:cs typeface=""/>
      </a:minorFont>
    </a:fontScheme>
    <a:fmtScheme name="Retrospect">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spDef>
      <a:spPr>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TM11534312_Win32_SL_V3" id="{A784F2EB-8377-40E2-878D-F359E4F7734D}" vid="{87F4C17B-0668-4D7F-80F5-6507D8EFBB0D}"/>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311</TotalTime>
  <Words>4176</Words>
  <Application>Microsoft Office PowerPoint</Application>
  <PresentationFormat>On-screen Show (4:3)</PresentationFormat>
  <Paragraphs>545</Paragraphs>
  <Slides>38</Slides>
  <Notes>2</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38</vt:i4>
      </vt:variant>
    </vt:vector>
  </HeadingPairs>
  <TitlesOfParts>
    <vt:vector size="45" baseType="lpstr">
      <vt:lpstr>Book Antiqua</vt:lpstr>
      <vt:lpstr>Calibri</vt:lpstr>
      <vt:lpstr>Century Gothic</vt:lpstr>
      <vt:lpstr>Courier New</vt:lpstr>
      <vt:lpstr>Times New Roman</vt:lpstr>
      <vt:lpstr>Default Design</vt:lpstr>
      <vt:lpstr>Custom</vt:lpstr>
      <vt:lpstr>ΤΕΧΝΟΛΟΓΙΕΣ ΠΡΟΣΤΑΣΙΑΣ ΔΕΔΟΜΕΝΩΝ ΚΑΙ ΙΔΙΩΤΙΚΟΤΗΤΑΣ ΓΙΑ ΤΗΝ ΕΝΕΡΓΕΙΑ</vt:lpstr>
      <vt:lpstr>Έλεγχος πρόσβασης (εξουσιοδότηση) σε κατανεμημένα συστήματα</vt:lpstr>
      <vt:lpstr>Εξουσιοδότηση και επαλήθευση ταυτότητας</vt:lpstr>
      <vt:lpstr>Έλεγχος πρόσβασης – από τις πρώτες αρχές</vt:lpstr>
      <vt:lpstr>ACLs – πρβλ. – δυνατότητες</vt:lpstr>
      <vt:lpstr>Έλεγχος πρόσβασης βάσει δυνατοτήτων - ζητήματα</vt:lpstr>
      <vt:lpstr>Δυνατότητες σε κεντρικά και κατανεμημένα συστήματα</vt:lpstr>
      <vt:lpstr>Δυνατότητες σε κατανεμημένα συστήματα - σχεδιασμός</vt:lpstr>
      <vt:lpstr>Δυνατότητες που προστατεύονται από κρυπτογράφηση – ζητήματα;</vt:lpstr>
      <vt:lpstr>Βασικές ειδικές δυνατότητες</vt:lpstr>
      <vt:lpstr>ACL σε κατανεμημένα συστήματα </vt:lpstr>
      <vt:lpstr>Έλεγχος πρόσβασης βάσει ρόλων (RBAC)</vt:lpstr>
      <vt:lpstr>RBAC - 2</vt:lpstr>
      <vt:lpstr>RBAC – 3: Παραμετροποιημένοι ρόλοι</vt:lpstr>
      <vt:lpstr>RBAC – 4: Ιεραρχίες ρόλων</vt:lpstr>
      <vt:lpstr>RBAC – 5: Αδειοδότηση μεταξύ τομέων</vt:lpstr>
      <vt:lpstr>RBAC – 6: Πλαίσιο αδειοδότησης</vt:lpstr>
      <vt:lpstr>Παράδειγμα: διαχείριση συνεδρίων (π.χ. Easychair, CMT, EDAS, ...) Επιλογή από τη ροή εργασίας και την πολιτική</vt:lpstr>
      <vt:lpstr>Ο σχεδιασμός των δυνατοτήτων/πιστοποιητικών μπορεί να ενσωματώσει το RBAC</vt:lpstr>
      <vt:lpstr>RBAC - πλεονεκτήματα</vt:lpstr>
      <vt:lpstr>OASIS RBAC Ανοιχτή αρχιτεκτονική για ασφαλείς υπηρεσίες διασύνδεσης.Μελέτη περίπτωσης από έρευνα της Opera Group</vt:lpstr>
      <vt:lpstr>Μοντέλο ενεργοποίησης ρόλων OASIS </vt:lpstr>
      <vt:lpstr> Κανόνες συμμετοχής στο OASIS (συνέχεια) </vt:lpstr>
      <vt:lpstr>Υπόδειγμα άδειας OASIS </vt:lpstr>
      <vt:lpstr>Μια υπηρεσία που εξασφαλίζεται από τον έλεγχο πρόσβασης OASIS</vt:lpstr>
      <vt:lpstr>Απεικονίζεται η ενεργοποίηση του ρόλου OASIS</vt:lpstr>
      <vt:lpstr>Ενεργός έλεγχος περιβάλλοντος ασφαλείας Κανόνες συμμετοχής ενεργών ρόλων</vt:lpstr>
      <vt:lpstr>Έκδοση και έλεγχος ταυτότητας πιστοποιητικών μηχανικής ανά τομέα</vt:lpstr>
      <vt:lpstr>Φιλοσοφία και χαρακτηριστικά OASIS</vt:lpstr>
      <vt:lpstr>Ιστορικό ελέγχου ταυτότητας μεταξύ τομέων</vt:lpstr>
      <vt:lpstr>Raven</vt:lpstr>
      <vt:lpstr>Παράδειγμα διαλόγου Raven</vt:lpstr>
      <vt:lpstr>Το Raven συντονίζει τους συμμετέχοντες χρησιμοποιώντας το χρόνο</vt:lpstr>
      <vt:lpstr>Το Shibboleth παρέχει συνενωμένο έλεγχο ταυτότητας </vt:lpstr>
      <vt:lpstr>Ανταλλαγή Shibboleth</vt:lpstr>
      <vt:lpstr>OpenID</vt:lpstr>
      <vt:lpstr>OpenID (συνέχεια)</vt:lpstr>
      <vt:lpstr>Ευχαριστώ</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js</dc:creator>
  <cp:lastModifiedBy>a a</cp:lastModifiedBy>
  <cp:revision>5</cp:revision>
  <dcterms:modified xsi:type="dcterms:W3CDTF">2025-04-30T19:13:23Z</dcterms:modified>
</cp:coreProperties>
</file>