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12192000"/>
  <p:notesSz cx="6858000" cy="9144000"/>
  <p:embeddedFontLst>
    <p:embeddedFont>
      <p:font typeface="Book Antiqua"/>
      <p:regular r:id="rId26"/>
      <p:bold r:id="rId27"/>
      <p:italic r:id="rId28"/>
      <p:boldItalic r:id="rId29"/>
    </p:embeddedFont>
    <p:embeddedFont>
      <p:font typeface="Century Gothic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4" roundtripDataSignature="AMtx7mg2MGtSGbCcdZdb5HjGudXZuf+C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00C2AD9-05CC-49E8-8CD1-EA1DE9927F35}">
  <a:tblStyle styleId="{100C2AD9-05CC-49E8-8CD1-EA1DE9927F35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3E6"/>
          </a:solidFill>
        </a:fill>
      </a:tcStyle>
    </a:wholeTbl>
    <a:band1H>
      <a:tcTxStyle/>
      <a:tcStyle>
        <a:fill>
          <a:solidFill>
            <a:srgbClr val="FFE6CA"/>
          </a:solidFill>
        </a:fill>
      </a:tcStyle>
    </a:band1H>
    <a:band2H>
      <a:tcTxStyle/>
    </a:band2H>
    <a:band1V>
      <a:tcTxStyle/>
      <a:tcStyle>
        <a:fill>
          <a:solidFill>
            <a:srgbClr val="FFE6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BookAntiqua-regular.fntdata"/><Relationship Id="rId25" Type="http://schemas.openxmlformats.org/officeDocument/2006/relationships/slide" Target="slides/slide19.xml"/><Relationship Id="rId28" Type="http://schemas.openxmlformats.org/officeDocument/2006/relationships/font" Target="fonts/BookAntiqua-italic.fntdata"/><Relationship Id="rId27" Type="http://schemas.openxmlformats.org/officeDocument/2006/relationships/font" Target="fonts/BookAntiqua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BookAntiqua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enturyGothic-bold.fntdata"/><Relationship Id="rId30" Type="http://schemas.openxmlformats.org/officeDocument/2006/relationships/font" Target="fonts/CenturyGothic-regular.fntdata"/><Relationship Id="rId11" Type="http://schemas.openxmlformats.org/officeDocument/2006/relationships/slide" Target="slides/slide5.xml"/><Relationship Id="rId33" Type="http://schemas.openxmlformats.org/officeDocument/2006/relationships/font" Target="fonts/CenturyGothic-boldItalic.fntdata"/><Relationship Id="rId10" Type="http://schemas.openxmlformats.org/officeDocument/2006/relationships/slide" Target="slides/slide4.xml"/><Relationship Id="rId32" Type="http://schemas.openxmlformats.org/officeDocument/2006/relationships/font" Target="fonts/CenturyGothic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131" y="-30007"/>
            <a:ext cx="6064493" cy="687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1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" name="Google Shape;18;p21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" name="Google Shape;19;p21"/>
          <p:cNvSpPr txBox="1"/>
          <p:nvPr>
            <p:ph idx="3" type="body"/>
          </p:nvPr>
        </p:nvSpPr>
        <p:spPr>
          <a:xfrm>
            <a:off x="7119274" y="3373515"/>
            <a:ext cx="432342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000"/>
              <a:buNone/>
              <a:defRPr b="1" sz="6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20" name="Google Shape;20;p21"/>
          <p:cNvCxnSpPr/>
          <p:nvPr/>
        </p:nvCxnSpPr>
        <p:spPr>
          <a:xfrm flipH="1">
            <a:off x="4559556" y="-10665"/>
            <a:ext cx="1930144" cy="687729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30"/>
          <p:cNvGrpSpPr/>
          <p:nvPr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124" name="Google Shape;124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40328" y="2242"/>
              <a:ext cx="6049150" cy="6862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Google Shape;126;p30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0"/>
          <p:cNvSpPr/>
          <p:nvPr>
            <p:ph idx="2" type="pic"/>
          </p:nvPr>
        </p:nvSpPr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8" name="Google Shape;128;p30"/>
          <p:cNvSpPr txBox="1"/>
          <p:nvPr>
            <p:ph idx="1" type="body"/>
          </p:nvPr>
        </p:nvSpPr>
        <p:spPr>
          <a:xfrm>
            <a:off x="6970326" y="3748958"/>
            <a:ext cx="4786878" cy="225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  <a:defRPr sz="16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Single line)" showMasterSp="0">
  <p:cSld name="Title and Content (Single line)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/>
          <p:nvPr>
            <p:ph type="ctrTitle"/>
          </p:nvPr>
        </p:nvSpPr>
        <p:spPr>
          <a:xfrm>
            <a:off x="796322" y="408820"/>
            <a:ext cx="8935507" cy="9494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1"/>
          <p:cNvSpPr txBox="1"/>
          <p:nvPr>
            <p:ph idx="1" type="body"/>
          </p:nvPr>
        </p:nvSpPr>
        <p:spPr>
          <a:xfrm>
            <a:off x="796322" y="1986061"/>
            <a:ext cx="5797550" cy="4015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2" name="Google Shape;132;p31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3" name="Google Shape;133;p31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1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1" showMasterSp="0">
  <p:cSld name="Agenda - Topic 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32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8" name="Google Shape;138;p32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2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0" name="Google Shape;140;p32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1" name="Google Shape;141;p32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2" name="Google Shape;142;p32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3" name="Google Shape;143;p32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4" name="Google Shape;144;p32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5" name="Google Shape;145;p32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6" name="Google Shape;146;p32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7" name="Google Shape;147;p32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8" name="Google Shape;148;p32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49" name="Google Shape;149;p32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0" name="Google Shape;150;p3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3" showMasterSp="0">
  <p:cSld name="Agenda - Topic 3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p33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5" name="Google Shape;155;p33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3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7" name="Google Shape;157;p33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8" name="Google Shape;158;p33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9" name="Google Shape;159;p33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0" name="Google Shape;160;p33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1" name="Google Shape;161;p33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2" name="Google Shape;162;p33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3" name="Google Shape;163;p33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4" name="Google Shape;164;p33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5" name="Google Shape;165;p33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66" name="Google Shape;166;p33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3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4" showMasterSp="0">
  <p:cSld name="Agenda - Topic 4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34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2" name="Google Shape;172;p34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4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4" name="Google Shape;174;p34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5" name="Google Shape;175;p34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6" name="Google Shape;176;p34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7" name="Google Shape;177;p34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8" name="Google Shape;178;p34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9" name="Google Shape;179;p34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0" name="Google Shape;180;p34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1" name="Google Shape;181;p34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2" name="Google Shape;182;p34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83" name="Google Shape;183;p34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3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5" showMasterSp="0">
  <p:cSld name="Agenda - Topic 5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35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9" name="Google Shape;189;p35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4" name="Google Shape;194;p35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5" name="Google Shape;195;p35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6" name="Google Shape;196;p35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7" name="Google Shape;197;p35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8" name="Google Shape;198;p35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9" name="Google Shape;199;p35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200" name="Google Shape;200;p35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1" name="Google Shape;201;p35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22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24" name="Google Shape;24;p22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22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Dark" showMasterSp="0">
  <p:cSld name="Comparison Dark">
    <p:bg>
      <p:bgPr>
        <a:solidFill>
          <a:schemeClr val="dk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23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40" name="Google Shape;40;p2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23"/>
          <p:cNvSpPr txBox="1"/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4" name="Google Shape;44;p23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3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6" name="Google Shape;46;p23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23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23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9" name="Google Shape;49;p23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0" name="Google Shape;50;p23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23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24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6" name="Google Shape;56;p2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24"/>
          <p:cNvSpPr/>
          <p:nvPr/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24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24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24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4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2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7" name="Google Shape;67;p24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"/>
          <p:cNvSpPr txBox="1"/>
          <p:nvPr>
            <p:ph type="ctrTitle"/>
          </p:nvPr>
        </p:nvSpPr>
        <p:spPr>
          <a:xfrm>
            <a:off x="6615541" y="715654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" name="Google Shape;74;p25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25"/>
          <p:cNvSpPr txBox="1"/>
          <p:nvPr>
            <p:ph idx="3" type="body"/>
          </p:nvPr>
        </p:nvSpPr>
        <p:spPr>
          <a:xfrm>
            <a:off x="6605708" y="33486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76" name="Google Shape;7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Summary" showMasterSp="0">
  <p:cSld name="Lesson Summary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/>
          <p:nvPr>
            <p:ph type="ctrTitle"/>
          </p:nvPr>
        </p:nvSpPr>
        <p:spPr>
          <a:xfrm>
            <a:off x="6599788" y="353962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" type="subTitle"/>
          </p:nvPr>
        </p:nvSpPr>
        <p:spPr>
          <a:xfrm>
            <a:off x="6599788" y="1517074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0" name="Google Shape;80;p26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" name="Google Shape;81;p26"/>
          <p:cNvSpPr txBox="1"/>
          <p:nvPr>
            <p:ph idx="3" type="body"/>
          </p:nvPr>
        </p:nvSpPr>
        <p:spPr>
          <a:xfrm>
            <a:off x="6599788" y="234126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4" type="body"/>
          </p:nvPr>
        </p:nvSpPr>
        <p:spPr>
          <a:xfrm>
            <a:off x="6599789" y="2753247"/>
            <a:ext cx="3852296" cy="81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83" name="Google Shape;8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6"/>
          <p:cNvSpPr txBox="1"/>
          <p:nvPr>
            <p:ph idx="5" type="body"/>
          </p:nvPr>
        </p:nvSpPr>
        <p:spPr>
          <a:xfrm>
            <a:off x="6599788" y="3563285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5" name="Google Shape;85;p26"/>
          <p:cNvSpPr txBox="1"/>
          <p:nvPr>
            <p:ph idx="6" type="body"/>
          </p:nvPr>
        </p:nvSpPr>
        <p:spPr>
          <a:xfrm>
            <a:off x="6599788" y="3982578"/>
            <a:ext cx="3860546" cy="52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26"/>
          <p:cNvSpPr txBox="1"/>
          <p:nvPr>
            <p:ph idx="7" type="body"/>
          </p:nvPr>
        </p:nvSpPr>
        <p:spPr>
          <a:xfrm>
            <a:off x="6599788" y="4564818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7" name="Google Shape;87;p26"/>
          <p:cNvSpPr txBox="1"/>
          <p:nvPr>
            <p:ph idx="8" type="body"/>
          </p:nvPr>
        </p:nvSpPr>
        <p:spPr>
          <a:xfrm>
            <a:off x="6599788" y="4975138"/>
            <a:ext cx="3860546" cy="852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7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7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1" name="Google Shape;91;p27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27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" name="Google Shape;93;p27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p27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7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2" showMasterSp="0">
  <p:cSld name="Agenda - Topic 2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28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9" name="Google Shape;99;p28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8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1" name="Google Shape;101;p28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2" name="Google Shape;102;p28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3" name="Google Shape;103;p28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4" name="Google Shape;104;p28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5" name="Google Shape;105;p28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7" name="Google Shape;107;p28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8" name="Google Shape;108;p28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10" name="Google Shape;110;p28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" name="Google Shape;111;p28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8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 showMasterSp="0">
  <p:cSld name="Title and Content 2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29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9"/>
          <p:cNvSpPr txBox="1"/>
          <p:nvPr>
            <p:ph idx="1" type="body"/>
          </p:nvPr>
        </p:nvSpPr>
        <p:spPr>
          <a:xfrm>
            <a:off x="796322" y="2252394"/>
            <a:ext cx="5797518" cy="25329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17" name="Google Shape;117;p29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" name="Google Shape;118;p29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9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0" name="Google Shape;120;p29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1" name="Google Shape;12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04430" y="5008931"/>
            <a:ext cx="3842918" cy="43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1" type="ftr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2" type="sldNum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7.png"/><Relationship Id="rId7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7.png"/><Relationship Id="rId7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ook Antiqua"/>
              <a:buNone/>
            </a:pPr>
            <a:r>
              <a:rPr lang="en-US" sz="3800"/>
              <a:t>TECNOLOGIE DI PROTEZIONE DEI DATI E DELLA PRIVACY PER L'ENERGIA</a:t>
            </a:r>
            <a:endParaRPr/>
          </a:p>
        </p:txBody>
      </p:sp>
      <p:sp>
        <p:nvSpPr>
          <p:cNvPr id="209" name="Google Shape;209;p1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PRESENTAZIONE A CURA DI: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PROF. VASSILIOS PREVELAKIS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ANTONIOS NTIB</a:t>
            </a:r>
            <a:endParaRPr/>
          </a:p>
        </p:txBody>
      </p:sp>
      <p:sp>
        <p:nvSpPr>
          <p:cNvPr id="210" name="Google Shape;210;p1"/>
          <p:cNvSpPr txBox="1"/>
          <p:nvPr>
            <p:ph idx="3" type="body"/>
          </p:nvPr>
        </p:nvSpPr>
        <p:spPr>
          <a:xfrm>
            <a:off x="6292645" y="3373515"/>
            <a:ext cx="5150055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CSP005_S_E</a:t>
            </a:r>
            <a:endParaRPr/>
          </a:p>
        </p:txBody>
      </p:sp>
      <p:sp>
        <p:nvSpPr>
          <p:cNvPr id="211" name="Google Shape;211;p1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black and white cover with blue squares&#10;&#10;Description automatically generated" id="212" name="Google Shape;212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3" l="0" r="0" t="784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213" name="Google Shape;213;p1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14" name="Google Shape;214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1"/>
          <p:cNvSpPr txBox="1"/>
          <p:nvPr/>
        </p:nvSpPr>
        <p:spPr>
          <a:xfrm>
            <a:off x="5840731" y="4569372"/>
            <a:ext cx="53895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 DI DIAPOSITIVE PER I CONTENUTI DEL MATERIALE FORMATIVO</a:t>
            </a:r>
            <a:endParaRPr b="1" i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PERCHÉ</a:t>
            </a:r>
            <a:endParaRPr/>
          </a:p>
        </p:txBody>
      </p:sp>
      <p:sp>
        <p:nvSpPr>
          <p:cNvPr id="346" name="Google Shape;346;p10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Risultati dell'apprendimento</a:t>
            </a:r>
            <a:endParaRPr/>
          </a:p>
        </p:txBody>
      </p:sp>
      <p:sp>
        <p:nvSpPr>
          <p:cNvPr id="347" name="Google Shape;347;p10"/>
          <p:cNvSpPr txBox="1"/>
          <p:nvPr>
            <p:ph idx="3" type="body"/>
          </p:nvPr>
        </p:nvSpPr>
        <p:spPr>
          <a:xfrm>
            <a:off x="6498130" y="1977017"/>
            <a:ext cx="5577329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Dimostrare una condotta etica e professionale in tutti gli aspetti della gestione delle informazioni e della cybersecurity.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Comprendere e articolare i concetti e i principi chiave della sicurezza informatica e delle informazioni.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Comprendere l'evoluzione del panorama delle minacce informatiche e la varietà di attacchi informatici.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Identifica le minacce, le vulnerabilità e i rischi di cybersecurity per un'organizzazione.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Riconosce il ruolo del fattore umano nelle violazioni della sicurezza informatica e nelle strategie di riduzione del rischio.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L'obiettivo strategico è quello di progettare e sviluppare un solido quadro di governance della sicurezza delle informazioni e una gestione del rischio allineata agli obiettivi organizzativi.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Capacità di progettare un'architettura di sicurezza informatica che salvaguardi le risorse critiche.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Capacità di aiutare e selezionare controlli di sicurezza appropriati per proteggere dalle minacce e dai rischi di cybersecurity identificati.</a:t>
            </a:r>
            <a:endParaRPr/>
          </a:p>
        </p:txBody>
      </p:sp>
      <p:cxnSp>
        <p:nvCxnSpPr>
          <p:cNvPr id="348" name="Google Shape;348;p10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9" name="Google Shape;349;p10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pointing at papers&#10;&#10;Description automatically generated" id="350" name="Google Shape;350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194" r="4193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51" name="Google Shape;351;p10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52" name="Google Shape;352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PERCHÈ-2</a:t>
            </a:r>
            <a:endParaRPr/>
          </a:p>
        </p:txBody>
      </p:sp>
      <p:sp>
        <p:nvSpPr>
          <p:cNvPr id="359" name="Google Shape;359;p11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Risultati dell'apprendimento</a:t>
            </a:r>
            <a:endParaRPr/>
          </a:p>
        </p:txBody>
      </p:sp>
      <p:pic>
        <p:nvPicPr>
          <p:cNvPr descr="A person with his hand on his chin" id="360" name="Google Shape;360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2" r="17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61" name="Google Shape;361;p11"/>
          <p:cNvSpPr txBox="1"/>
          <p:nvPr>
            <p:ph idx="3" type="body"/>
          </p:nvPr>
        </p:nvSpPr>
        <p:spPr>
          <a:xfrm>
            <a:off x="6498130" y="1977017"/>
            <a:ext cx="5541470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Aiuta i colleghi tecnici della cybersecurity con controlli e misure di sicurezza adeguati per garantire la sicurezza e la privacy dei dati.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Sviluppare un piano iniziale per rispondere efficacemente agli incidenti informatici, applicando i concetti di sicurezza informatica pertinenti.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Sensibilizzazione dei dipendenti sulle migliori pratiche di cybersecurity per promuovere una cultura consapevole della sicurezza.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Conoscenza di base della conformità e dell'applicazione degli aspetti legali ed etici della sicurezza informatica all'interno dell'organizzazione.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Ampia conoscenza dell'applicazione di standard e quadri di gestione della sicurezza, come ISO/IEC 27001, per migliorare la sicurezza informatica.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Migliorare le competenze trasversali, tra cui il lavoro di squadra, la comunicazione, la risoluzione dei problemi, il pensiero critico, la leadership e l'adattabilità, per prosperare nel settore della sicurezza informatica.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Documentare in modo efficace le attività, i compiti e i risultati del lavoro e presentarli a vari interlocutori e forum.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Riflettere e sviluppare continuamente il proprio processo di apprendimento e le proprie capacità lavorative per mantenere la competenza professionale.</a:t>
            </a:r>
            <a:endParaRPr/>
          </a:p>
        </p:txBody>
      </p:sp>
      <p:cxnSp>
        <p:nvCxnSpPr>
          <p:cNvPr id="362" name="Google Shape;362;p11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3" name="Google Shape;363;p11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64" name="Google Shape;364;p11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65" name="Google Shape;365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"/>
          <p:cNvSpPr txBox="1"/>
          <p:nvPr>
            <p:ph type="ctrTitle"/>
          </p:nvPr>
        </p:nvSpPr>
        <p:spPr>
          <a:xfrm>
            <a:off x="6599787" y="0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Schema di formazione</a:t>
            </a:r>
            <a:endParaRPr/>
          </a:p>
        </p:txBody>
      </p:sp>
      <p:sp>
        <p:nvSpPr>
          <p:cNvPr id="372" name="Google Shape;372;p12"/>
          <p:cNvSpPr txBox="1"/>
          <p:nvPr>
            <p:ph idx="3" type="body"/>
          </p:nvPr>
        </p:nvSpPr>
        <p:spPr>
          <a:xfrm>
            <a:off x="6526436" y="2166900"/>
            <a:ext cx="4796710" cy="516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 sz="1600"/>
              <a:t>Argomento-1: Analisi dei punti deboli dei DAC </a:t>
            </a:r>
            <a:endParaRPr/>
          </a:p>
        </p:txBody>
      </p:sp>
      <p:sp>
        <p:nvSpPr>
          <p:cNvPr id="373" name="Google Shape;373;p12"/>
          <p:cNvSpPr txBox="1"/>
          <p:nvPr>
            <p:ph idx="4" type="body"/>
          </p:nvPr>
        </p:nvSpPr>
        <p:spPr>
          <a:xfrm>
            <a:off x="6599788" y="2753247"/>
            <a:ext cx="5592211" cy="56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Introduzione ai tipi di controllo degli accessi</a:t>
            </a:r>
            <a:endParaRPr/>
          </a:p>
        </p:txBody>
      </p:sp>
      <p:sp>
        <p:nvSpPr>
          <p:cNvPr id="374" name="Google Shape;374;p12"/>
          <p:cNvSpPr txBox="1"/>
          <p:nvPr>
            <p:ph idx="5" type="body"/>
          </p:nvPr>
        </p:nvSpPr>
        <p:spPr>
          <a:xfrm>
            <a:off x="6599787" y="3500284"/>
            <a:ext cx="5188800" cy="6566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Argomento-2: Cifrari e sicurezza dei cifrari a flusso Cifrari a blocco Segretezza perfetta e sicurezza IND-CPA</a:t>
            </a:r>
            <a:endParaRPr/>
          </a:p>
        </p:txBody>
      </p:sp>
      <p:sp>
        <p:nvSpPr>
          <p:cNvPr id="375" name="Google Shape;375;p12"/>
          <p:cNvSpPr txBox="1"/>
          <p:nvPr>
            <p:ph idx="6" type="body"/>
          </p:nvPr>
        </p:nvSpPr>
        <p:spPr>
          <a:xfrm>
            <a:off x="6599786" y="4174291"/>
            <a:ext cx="5502565" cy="69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Crittografia dei dati, standard, esempi di violazione dei cifrari, basi matematiche dei cifrari per una comprensione più approfondita, moduli di sicurezza hardware.</a:t>
            </a:r>
            <a:endParaRPr/>
          </a:p>
        </p:txBody>
      </p:sp>
      <p:sp>
        <p:nvSpPr>
          <p:cNvPr id="376" name="Google Shape;376;p12"/>
          <p:cNvSpPr txBox="1"/>
          <p:nvPr>
            <p:ph idx="7" type="body"/>
          </p:nvPr>
        </p:nvSpPr>
        <p:spPr>
          <a:xfrm>
            <a:off x="6599788" y="487945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Argomento 3: Crittografia</a:t>
            </a:r>
            <a:endParaRPr/>
          </a:p>
        </p:txBody>
      </p:sp>
      <p:sp>
        <p:nvSpPr>
          <p:cNvPr id="377" name="Google Shape;377;p12"/>
          <p:cNvSpPr txBox="1"/>
          <p:nvPr>
            <p:ph idx="8" type="body"/>
          </p:nvPr>
        </p:nvSpPr>
        <p:spPr>
          <a:xfrm>
            <a:off x="6599788" y="5289771"/>
            <a:ext cx="5502564" cy="69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Introduzione alla crittografia, terminologia utilizzata, cifrari, ingegneria crittografica, protocolli crittografici di base (crittografia a chiave pubblica).</a:t>
            </a:r>
            <a:endParaRPr/>
          </a:p>
        </p:txBody>
      </p:sp>
      <p:grpSp>
        <p:nvGrpSpPr>
          <p:cNvPr id="378" name="Google Shape;378;p12"/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379" name="Google Shape;379;p12"/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80" name="Google Shape;380;p12"/>
            <p:cNvCxnSpPr/>
            <p:nvPr/>
          </p:nvCxnSpPr>
          <p:spPr>
            <a:xfrm flipH="1">
              <a:off x="3084061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A cup of coffee and a notebook on a table&#10;&#10;Description automatically generated" id="381" name="Google Shape;381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124" r="13124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82" name="Google Shape;382;p12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83" name="Google Shape;383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Schema di formazione: </a:t>
            </a:r>
            <a:endParaRPr/>
          </a:p>
        </p:txBody>
      </p:sp>
      <p:sp>
        <p:nvSpPr>
          <p:cNvPr id="390" name="Google Shape;390;p13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1" name="Google Shape;3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p13"/>
          <p:cNvSpPr txBox="1"/>
          <p:nvPr/>
        </p:nvSpPr>
        <p:spPr>
          <a:xfrm>
            <a:off x="796322" y="2164080"/>
            <a:ext cx="6980092" cy="830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US" sz="1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4: Modelli di protezione dell'integrità </a:t>
            </a:r>
            <a:endParaRPr/>
          </a:p>
        </p:txBody>
      </p:sp>
      <p:sp>
        <p:nvSpPr>
          <p:cNvPr id="394" name="Google Shape;394;p13"/>
          <p:cNvSpPr txBox="1"/>
          <p:nvPr/>
        </p:nvSpPr>
        <p:spPr>
          <a:xfrm>
            <a:off x="796323" y="2510109"/>
            <a:ext cx="6980091" cy="469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Modelli di sicurezza: Integrità, riservatezza e protezione dei dati</a:t>
            </a:r>
            <a:endParaRPr/>
          </a:p>
        </p:txBody>
      </p:sp>
      <p:sp>
        <p:nvSpPr>
          <p:cNvPr id="395" name="Google Shape;395;p13"/>
          <p:cNvSpPr txBox="1"/>
          <p:nvPr/>
        </p:nvSpPr>
        <p:spPr>
          <a:xfrm>
            <a:off x="796322" y="3072880"/>
            <a:ext cx="6980092" cy="873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US" sz="1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5: Fondamenti di sicurezza del sistema operativo - Controllo degli accessi</a:t>
            </a:r>
            <a:endParaRPr/>
          </a:p>
          <a:p>
            <a:pPr indent="-101600" lvl="0" marL="9144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Politiche del sistema operativo, politiche degli utenti sui sistemi operativi Unix/Linux, ecc.... </a:t>
            </a:r>
            <a:endParaRPr/>
          </a:p>
        </p:txBody>
      </p:sp>
      <p:pic>
        <p:nvPicPr>
          <p:cNvPr descr="A cup of coffee and a notebook on a table&#10;&#10;Description automatically generated" id="396" name="Google Shape;396;p1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260" r="18260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97" name="Google Shape;397;p1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  <p:grpSp>
        <p:nvGrpSpPr>
          <p:cNvPr id="398" name="Google Shape;398;p13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99" name="Google Shape;399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13"/>
          <p:cNvSpPr txBox="1"/>
          <p:nvPr/>
        </p:nvSpPr>
        <p:spPr>
          <a:xfrm>
            <a:off x="824241" y="4025374"/>
            <a:ext cx="6980092" cy="469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US" sz="1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6: Autenticazione dell'utente</a:t>
            </a:r>
            <a:endParaRPr/>
          </a:p>
        </p:txBody>
      </p:sp>
      <p:sp>
        <p:nvSpPr>
          <p:cNvPr id="402" name="Google Shape;402;p13"/>
          <p:cNvSpPr txBox="1"/>
          <p:nvPr/>
        </p:nvSpPr>
        <p:spPr>
          <a:xfrm>
            <a:off x="796322" y="4494439"/>
            <a:ext cx="6980092" cy="1125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US" sz="1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7: GDPR</a:t>
            </a:r>
            <a:endParaRPr/>
          </a:p>
          <a:p>
            <a:pPr indent="-101600" lvl="0" marL="9144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 generale, presentazione e approfondimento di temi cruciali</a:t>
            </a:r>
            <a:endParaRPr/>
          </a:p>
          <a:p>
            <a:pPr indent="-101600" lvl="0" marL="9144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regole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/>
              <a:t>Metodo di valutazione</a:t>
            </a:r>
            <a:endParaRPr/>
          </a:p>
        </p:txBody>
      </p:sp>
      <p:sp>
        <p:nvSpPr>
          <p:cNvPr id="408" name="Google Shape;408;p1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09" name="Google Shape;409;p14"/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410" name="Google Shape;410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1" name="Google Shape;411;p14"/>
            <p:cNvSpPr/>
            <p:nvPr/>
          </p:nvSpPr>
          <p:spPr>
            <a:xfrm>
              <a:off x="7370364" y="-23539"/>
              <a:ext cx="2562565" cy="6884359"/>
            </a:xfrm>
            <a:custGeom>
              <a:rect b="b" l="l" r="r" t="t"/>
              <a:pathLst>
                <a:path extrusionOk="0" h="6884359" w="2562565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aphicFrame>
        <p:nvGraphicFramePr>
          <p:cNvPr id="412" name="Google Shape;412;p14"/>
          <p:cNvGraphicFramePr/>
          <p:nvPr/>
        </p:nvGraphicFramePr>
        <p:xfrm>
          <a:off x="757637" y="23061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{100C2AD9-05CC-49E8-8CD1-EA1DE9927F35}</a:tableStyleId>
              </a:tblPr>
              <a:tblGrid>
                <a:gridCol w="2212350"/>
                <a:gridCol w="2212350"/>
                <a:gridCol w="22123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Elemento di valutazione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Note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Quiz a scelta multipla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Quiz online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/>
                        <a:t>Compiti applicati (individuali)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Soluzione del problema da presentare in seguito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/>
                        <a:t>Lavoro di squadra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Progetto di squadra da presentare in seguito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/>
                        <a:t>Discussione di gruppo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Durante il workshop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13" name="Google Shape;413;p14"/>
          <p:cNvSpPr txBox="1"/>
          <p:nvPr/>
        </p:nvSpPr>
        <p:spPr>
          <a:xfrm>
            <a:off x="824241" y="1505779"/>
            <a:ext cx="8730716" cy="3028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850">
            <a:spAutoFit/>
          </a:bodyPr>
          <a:lstStyle/>
          <a:p>
            <a:pPr indent="0" lvl="0" marL="14851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Delineare gli elementi di valutazione e il processo di valutazione</a:t>
            </a:r>
            <a:endParaRPr sz="187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  <p:pic>
        <p:nvPicPr>
          <p:cNvPr descr="A person sitting at a desk writing on a paper&#10;&#10;Description automatically generated" id="415" name="Google Shape;415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621" r="1362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416" name="Google Shape;416;p14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17" name="Google Shape;417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p15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Conoscenze di base e prerequisiti</a:t>
            </a:r>
            <a:endParaRPr/>
          </a:p>
        </p:txBody>
      </p:sp>
      <p:sp>
        <p:nvSpPr>
          <p:cNvPr id="425" name="Google Shape;425;p15"/>
          <p:cNvSpPr txBox="1"/>
          <p:nvPr>
            <p:ph idx="1" type="body"/>
          </p:nvPr>
        </p:nvSpPr>
        <p:spPr>
          <a:xfrm>
            <a:off x="893304" y="1808873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Conoscenze di base:</a:t>
            </a:r>
            <a:endParaRPr/>
          </a:p>
        </p:txBody>
      </p:sp>
      <p:sp>
        <p:nvSpPr>
          <p:cNvPr id="426" name="Google Shape;426;p15"/>
          <p:cNvSpPr txBox="1"/>
          <p:nvPr>
            <p:ph idx="3" type="body"/>
          </p:nvPr>
        </p:nvSpPr>
        <p:spPr>
          <a:xfrm>
            <a:off x="893304" y="2342273"/>
            <a:ext cx="5885179" cy="16322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Conoscenza di base di computer e reti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Familiarità con le minacce e le vulnerabilità più comuni per la sicurezza di Internet.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Consapevolezza della sicurezza informatica</a:t>
            </a:r>
            <a:endParaRPr/>
          </a:p>
        </p:txBody>
      </p:sp>
      <p:sp>
        <p:nvSpPr>
          <p:cNvPr id="427" name="Google Shape;427;p15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8" name="Google Shape;42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5"/>
          <p:cNvSpPr txBox="1"/>
          <p:nvPr/>
        </p:nvSpPr>
        <p:spPr>
          <a:xfrm>
            <a:off x="893304" y="4258088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lang="en-US" sz="4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Prerequisiti:</a:t>
            </a:r>
            <a:endParaRPr/>
          </a:p>
        </p:txBody>
      </p:sp>
      <p:sp>
        <p:nvSpPr>
          <p:cNvPr id="430" name="Google Shape;430;p15"/>
          <p:cNvSpPr txBox="1"/>
          <p:nvPr/>
        </p:nvSpPr>
        <p:spPr>
          <a:xfrm>
            <a:off x="893304" y="4791489"/>
            <a:ext cx="5885179" cy="3651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Nessuno</a:t>
            </a:r>
            <a:endParaRPr/>
          </a:p>
        </p:txBody>
      </p:sp>
      <p:pic>
        <p:nvPicPr>
          <p:cNvPr descr="A person holding books in a library&#10;&#10;Description automatically generated" id="431" name="Google Shape;431;p1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32" name="Google Shape;432;p15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  <p:grpSp>
        <p:nvGrpSpPr>
          <p:cNvPr id="433" name="Google Shape;433;p15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34" name="Google Shape;434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1" name="Google Shape;441;p16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Strumenti tecnici e altri requisiti</a:t>
            </a:r>
            <a:endParaRPr/>
          </a:p>
        </p:txBody>
      </p:sp>
      <p:sp>
        <p:nvSpPr>
          <p:cNvPr id="442" name="Google Shape;442;p16"/>
          <p:cNvSpPr txBox="1"/>
          <p:nvPr>
            <p:ph idx="1" type="body"/>
          </p:nvPr>
        </p:nvSpPr>
        <p:spPr>
          <a:xfrm>
            <a:off x="1037417" y="1803267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Strumenti tecnici</a:t>
            </a:r>
            <a:endParaRPr/>
          </a:p>
        </p:txBody>
      </p:sp>
      <p:sp>
        <p:nvSpPr>
          <p:cNvPr id="443" name="Google Shape;443;p16"/>
          <p:cNvSpPr txBox="1"/>
          <p:nvPr>
            <p:ph idx="3" type="body"/>
          </p:nvPr>
        </p:nvSpPr>
        <p:spPr>
          <a:xfrm>
            <a:off x="1037417" y="2429100"/>
            <a:ext cx="5885179" cy="7839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PC/Laptop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Strumenti tecnici: Menzionati durante la formazione</a:t>
            </a:r>
            <a:endParaRPr/>
          </a:p>
        </p:txBody>
      </p:sp>
      <p:sp>
        <p:nvSpPr>
          <p:cNvPr id="444" name="Google Shape;444;p16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5" name="Google Shape;44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6"/>
          <p:cNvSpPr txBox="1"/>
          <p:nvPr/>
        </p:nvSpPr>
        <p:spPr>
          <a:xfrm>
            <a:off x="1037416" y="3547280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lang="en-US" sz="4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Altri requisiti</a:t>
            </a:r>
            <a:endParaRPr/>
          </a:p>
        </p:txBody>
      </p:sp>
      <p:sp>
        <p:nvSpPr>
          <p:cNvPr id="447" name="Google Shape;447;p16"/>
          <p:cNvSpPr txBox="1"/>
          <p:nvPr/>
        </p:nvSpPr>
        <p:spPr>
          <a:xfrm>
            <a:off x="1051377" y="4372682"/>
            <a:ext cx="5885179" cy="7839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Conoscenza dei concetti informatici di base / Consapevolezza delle pratiche di sicurezza di Internet / Volontà di imparare e sperimentare / Partecipazione attiva</a:t>
            </a:r>
            <a:endParaRPr/>
          </a:p>
        </p:txBody>
      </p:sp>
      <p:pic>
        <p:nvPicPr>
          <p:cNvPr descr="A group of people working on a project&#10;&#10;Description automatically generated" id="448" name="Google Shape;448;p1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4408" r="14407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49" name="Google Shape;449;p16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  <p:grpSp>
        <p:nvGrpSpPr>
          <p:cNvPr id="450" name="Google Shape;450;p16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51" name="Google Shape;451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7"/>
          <p:cNvSpPr txBox="1"/>
          <p:nvPr>
            <p:ph type="ctrTitle"/>
          </p:nvPr>
        </p:nvSpPr>
        <p:spPr>
          <a:xfrm>
            <a:off x="796322" y="320040"/>
            <a:ext cx="6967113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Risorse: </a:t>
            </a:r>
            <a:r>
              <a:rPr lang="en-US"/>
              <a:t>Libri e materiali di riferimento</a:t>
            </a:r>
            <a:endParaRPr/>
          </a:p>
        </p:txBody>
      </p:sp>
      <p:sp>
        <p:nvSpPr>
          <p:cNvPr id="458" name="Google Shape;458;p17"/>
          <p:cNvSpPr txBox="1"/>
          <p:nvPr>
            <p:ph idx="1" type="body"/>
          </p:nvPr>
        </p:nvSpPr>
        <p:spPr>
          <a:xfrm>
            <a:off x="796321" y="2252394"/>
            <a:ext cx="6732237" cy="25329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45700">
            <a:normAutofit fontScale="92500" lnSpcReduction="10000"/>
          </a:bodyPr>
          <a:lstStyle/>
          <a:p>
            <a:pPr indent="-228631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Book Antiqua"/>
              <a:buAutoNum type="arabicPeriod"/>
            </a:pPr>
            <a:r>
              <a:rPr lang="en-US" sz="1100"/>
              <a:t>"Quadro europeo delle competenze in materia di cibersicurezza": Pubblicazione dell'Agenzia dell'Unione europea per la sicurezza informatica (ENISA). </a:t>
            </a:r>
            <a:endParaRPr/>
          </a:p>
          <a:p>
            <a:pPr indent="-228631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Book Antiqua"/>
              <a:buAutoNum type="arabicPeriod"/>
            </a:pPr>
            <a:r>
              <a:rPr lang="en-US" sz="1100"/>
              <a:t>"Cybersecurity Essentials: A Study Guide for CISSP" di Mike Chapple e David Gibson: questa guida completa copre l'intero Common Body of Knowledge (CBK) del CISSP (Certified Information Systems Security Professional).</a:t>
            </a:r>
            <a:endParaRPr/>
          </a:p>
          <a:p>
            <a:pPr indent="-228631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Book Antiqua"/>
              <a:buAutoNum type="arabicPeriod"/>
            </a:pPr>
            <a:r>
              <a:rPr lang="en-US" sz="1100"/>
              <a:t>"Cybersecurity: A Beginner's Guide" di Raef Meeuwisse: Questo libro, adatto ai principianti, introduce le basi della sicurezza informatica, comprese le minacce, le vulnerabilità, le difese e le migliori pratiche.</a:t>
            </a:r>
            <a:endParaRPr/>
          </a:p>
          <a:p>
            <a:pPr indent="-228631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Book Antiqua"/>
              <a:buAutoNum type="arabicPeriod"/>
            </a:pPr>
            <a:r>
              <a:rPr lang="en-US" sz="1100"/>
              <a:t>"Information Security Management Handbook" di M. E. Whitman e Herbert J. Mattord: Questo manuale completo copre tutti gli aspetti della gestione della sicurezza delle informazioni, dalla valutazione del rischio alla risposta agli incidenti.</a:t>
            </a:r>
            <a:endParaRPr/>
          </a:p>
          <a:p>
            <a:pPr indent="-228631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Book Antiqua"/>
              <a:buAutoNum type="arabicPeriod"/>
            </a:pPr>
            <a:r>
              <a:rPr lang="en-US" sz="1100"/>
              <a:t>"Cybersecurity: Principles and Practice" di William Stallings: Questo libro di testo fornisce una panoramica completa dei principi della sicurezza informatica, tra cui la crittografia, la sicurezza della rete e la sicurezza delle applicazioni.</a:t>
            </a:r>
            <a:endParaRPr/>
          </a:p>
          <a:p>
            <a:pPr indent="-228631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Book Antiqua"/>
              <a:buAutoNum type="arabicPeriod"/>
            </a:pPr>
            <a:r>
              <a:rPr lang="en-US" sz="1100"/>
              <a:t>"NIST Cybersecurity Framework" del NIST (National Institute of Standards and Technology): Questo framework fornisce alle organizzazioni una tabella di marcia per la gestione dei rischi di cybersecurity e il miglioramento della loro posizione di cybersecurity.</a:t>
            </a:r>
            <a:endParaRPr/>
          </a:p>
        </p:txBody>
      </p:sp>
      <p:sp>
        <p:nvSpPr>
          <p:cNvPr id="459" name="Google Shape;459;p17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60" name="Google Shape;460;p17"/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461" name="Google Shape;461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17"/>
            <p:cNvSpPr/>
            <p:nvPr/>
          </p:nvSpPr>
          <p:spPr>
            <a:xfrm>
              <a:off x="7370364" y="-23539"/>
              <a:ext cx="2562565" cy="6884359"/>
            </a:xfrm>
            <a:custGeom>
              <a:rect b="b" l="l" r="r" t="t"/>
              <a:pathLst>
                <a:path extrusionOk="0" h="6884359" w="2562565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A group of people working on a computer&#10;&#10;Description automatically generated" id="463" name="Google Shape;463;p1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64" name="Google Shape;464;p17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  <p:grpSp>
        <p:nvGrpSpPr>
          <p:cNvPr id="465" name="Google Shape;465;p17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66" name="Google Shape;466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8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Registrazione: </a:t>
            </a:r>
            <a:r>
              <a:rPr lang="en-US"/>
              <a:t>Come iscriversi e altre informazioni pratiche</a:t>
            </a:r>
            <a:endParaRPr/>
          </a:p>
        </p:txBody>
      </p:sp>
      <p:sp>
        <p:nvSpPr>
          <p:cNvPr id="473" name="Google Shape;473;p18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 "/>
            </a:pPr>
            <a:r>
              <a:rPr lang="en-US"/>
              <a:t>La procedura di registrazione specifica per la formazione Cybersecurity Essentials e Management può variare a seconda dell'ente di formazione o dell'istituzione. Tuttavia, le fasi generali sono generalmente semplici e possono essere completate online o di persona.</a:t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Registrazione online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Registrazione di persona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Ulteriori informazioni pratiche</a:t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A person working at a desk" id="474" name="Google Shape;474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565" r="3565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75" name="Google Shape;475;p18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6" name="Google Shape;47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8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8" name="Google Shape;478;p18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  <p:grpSp>
        <p:nvGrpSpPr>
          <p:cNvPr id="479" name="Google Shape;479;p18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80" name="Google Shape;480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</a:pPr>
            <a:r>
              <a:rPr lang="en-US"/>
              <a:t>Grazie</a:t>
            </a:r>
            <a:endParaRPr/>
          </a:p>
        </p:txBody>
      </p:sp>
      <p:pic>
        <p:nvPicPr>
          <p:cNvPr descr="A person and person looking at a computer screen" id="487" name="Google Shape;48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7" r="126" t="0"/>
          <a:stretch/>
        </p:blipFill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488" name="Google Shape;488;p19"/>
          <p:cNvGrpSpPr/>
          <p:nvPr/>
        </p:nvGrpSpPr>
        <p:grpSpPr>
          <a:xfrm>
            <a:off x="4059704" y="0"/>
            <a:ext cx="2928883" cy="6871447"/>
            <a:chOff x="4059704" y="0"/>
            <a:chExt cx="2928883" cy="6871447"/>
          </a:xfrm>
        </p:grpSpPr>
        <p:sp>
          <p:nvSpPr>
            <p:cNvPr id="489" name="Google Shape;489;p19"/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490" name="Google Shape;490;p19"/>
            <p:cNvCxnSpPr/>
            <p:nvPr/>
          </p:nvCxnSpPr>
          <p:spPr>
            <a:xfrm flipH="1">
              <a:off x="4059704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91" name="Google Shape;491;p19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92" name="Google Shape;492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Google Shape;22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702" y="1338943"/>
            <a:ext cx="11808595" cy="41801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riting at a desk&#10;" id="228" name="Google Shape;228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94" r="7594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29" name="Google Shape;229;p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3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Tecnologie per la protezione dei dati e della privacy</a:t>
            </a:r>
            <a:endParaRPr/>
          </a:p>
        </p:txBody>
      </p:sp>
      <p:sp>
        <p:nvSpPr>
          <p:cNvPr id="231" name="Google Shape;231;p3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o1.</a:t>
            </a:r>
            <a:endParaRPr/>
          </a:p>
        </p:txBody>
      </p:sp>
      <p:sp>
        <p:nvSpPr>
          <p:cNvPr id="232" name="Google Shape;232;p3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Obiettivi: Chi-Cosa-Perché è necessario partecipare a questa formazione</a:t>
            </a:r>
            <a:endParaRPr/>
          </a:p>
        </p:txBody>
      </p:sp>
      <p:sp>
        <p:nvSpPr>
          <p:cNvPr id="233" name="Google Shape;233;p3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o3.</a:t>
            </a:r>
            <a:endParaRPr/>
          </a:p>
        </p:txBody>
      </p:sp>
      <p:sp>
        <p:nvSpPr>
          <p:cNvPr id="234" name="Google Shape;234;p3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Risultati dell'apprendimento</a:t>
            </a:r>
            <a:endParaRPr/>
          </a:p>
        </p:txBody>
      </p:sp>
      <p:sp>
        <p:nvSpPr>
          <p:cNvPr id="235" name="Google Shape;235;p3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o4.</a:t>
            </a:r>
            <a:endParaRPr/>
          </a:p>
        </p:txBody>
      </p:sp>
      <p:sp>
        <p:nvSpPr>
          <p:cNvPr id="236" name="Google Shape;236;p3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Schemi di formazione</a:t>
            </a:r>
            <a:endParaRPr/>
          </a:p>
        </p:txBody>
      </p:sp>
      <p:sp>
        <p:nvSpPr>
          <p:cNvPr id="237" name="Google Shape;237;p3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o5.</a:t>
            </a:r>
            <a:endParaRPr/>
          </a:p>
        </p:txBody>
      </p:sp>
      <p:sp>
        <p:nvSpPr>
          <p:cNvPr id="238" name="Google Shape;238;p3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Dettagli degli esercizi</a:t>
            </a:r>
            <a:endParaRPr/>
          </a:p>
        </p:txBody>
      </p:sp>
      <p:sp>
        <p:nvSpPr>
          <p:cNvPr id="239" name="Google Shape;239;p3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o2.</a:t>
            </a:r>
            <a:endParaRPr/>
          </a:p>
        </p:txBody>
      </p:sp>
      <p:sp>
        <p:nvSpPr>
          <p:cNvPr id="240" name="Google Shape;240;p3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Logistica della formazione: Quando-Dove-Come</a:t>
            </a:r>
            <a:endParaRPr/>
          </a:p>
        </p:txBody>
      </p:sp>
      <p:sp>
        <p:nvSpPr>
          <p:cNvPr id="241" name="Google Shape;241;p3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  <p:sp>
        <p:nvSpPr>
          <p:cNvPr id="244" name="Google Shape;244;p3"/>
          <p:cNvSpPr txBox="1"/>
          <p:nvPr/>
        </p:nvSpPr>
        <p:spPr>
          <a:xfrm>
            <a:off x="807966" y="4986668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lang="en-US" sz="4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o6.</a:t>
            </a:r>
            <a:endParaRPr/>
          </a:p>
        </p:txBody>
      </p:sp>
      <p:sp>
        <p:nvSpPr>
          <p:cNvPr id="245" name="Google Shape;245;p3"/>
          <p:cNvSpPr txBox="1"/>
          <p:nvPr/>
        </p:nvSpPr>
        <p:spPr>
          <a:xfrm>
            <a:off x="1627103" y="4989054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-US" sz="20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pratiche e requisiti</a:t>
            </a:r>
            <a:endParaRPr/>
          </a:p>
        </p:txBody>
      </p:sp>
      <p:sp>
        <p:nvSpPr>
          <p:cNvPr id="246" name="Google Shape;246;p3"/>
          <p:cNvSpPr txBox="1"/>
          <p:nvPr/>
        </p:nvSpPr>
        <p:spPr>
          <a:xfrm>
            <a:off x="807966" y="5615541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lang="en-US" sz="4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o7.</a:t>
            </a:r>
            <a:endParaRPr/>
          </a:p>
        </p:txBody>
      </p:sp>
      <p:sp>
        <p:nvSpPr>
          <p:cNvPr id="247" name="Google Shape;247;p3"/>
          <p:cNvSpPr txBox="1"/>
          <p:nvPr/>
        </p:nvSpPr>
        <p:spPr>
          <a:xfrm>
            <a:off x="1627103" y="5620632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-US" sz="20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sulla registrazione e contatti</a:t>
            </a:r>
            <a:endParaRPr/>
          </a:p>
        </p:txBody>
      </p:sp>
      <p:grpSp>
        <p:nvGrpSpPr>
          <p:cNvPr id="248" name="Google Shape;248;p3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49" name="Google Shape;249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Obiettivi: </a:t>
            </a: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Chi-Cosa-Perché è necessario partecipare a questa formazione </a:t>
            </a:r>
            <a:endParaRPr/>
          </a:p>
        </p:txBody>
      </p:sp>
      <p:sp>
        <p:nvSpPr>
          <p:cNvPr id="256" name="Google Shape;256;p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257" name="Google Shape;257;p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Professionisti che desiderano acquisire conoscenze di base sulle politiche di privacy e sulle tecniche di protezione dei dati. </a:t>
            </a:r>
            <a:endParaRPr/>
          </a:p>
        </p:txBody>
      </p:sp>
      <p:sp>
        <p:nvSpPr>
          <p:cNvPr id="258" name="Google Shape;258;p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COSA</a:t>
            </a:r>
            <a:endParaRPr/>
          </a:p>
        </p:txBody>
      </p:sp>
      <p:sp>
        <p:nvSpPr>
          <p:cNvPr id="259" name="Google Shape;259;p4"/>
          <p:cNvSpPr txBox="1"/>
          <p:nvPr>
            <p:ph idx="6" type="body"/>
          </p:nvPr>
        </p:nvSpPr>
        <p:spPr>
          <a:xfrm>
            <a:off x="4937139" y="3748088"/>
            <a:ext cx="2275880" cy="1443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Materiale formativo per la creazione delle basi delle politiche sulla privacy e delle tecniche di protezione dei dati, specificamente mirato al settore energetico. </a:t>
            </a:r>
            <a:endParaRPr/>
          </a:p>
        </p:txBody>
      </p:sp>
      <p:sp>
        <p:nvSpPr>
          <p:cNvPr id="260" name="Google Shape;260;p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PERCHÉ</a:t>
            </a:r>
            <a:endParaRPr/>
          </a:p>
        </p:txBody>
      </p:sp>
      <p:pic>
        <p:nvPicPr>
          <p:cNvPr descr="Circuit" id="261" name="Google Shape;261;p4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4501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"/>
          <p:cNvSpPr txBox="1"/>
          <p:nvPr>
            <p:ph idx="9" type="body"/>
          </p:nvPr>
        </p:nvSpPr>
        <p:spPr>
          <a:xfrm>
            <a:off x="8282868" y="3989404"/>
            <a:ext cx="2275880" cy="1202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Fornire ai partecipanti le conoscenze e le competenze necessarie per elaborare una strategia di protezione dei sistemi e dei dati critici.</a:t>
            </a:r>
            <a:endParaRPr/>
          </a:p>
        </p:txBody>
      </p:sp>
      <p:sp>
        <p:nvSpPr>
          <p:cNvPr id="263" name="Google Shape;263;p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3d Glasses" id="264" name="Google Shape;264;p4"/>
          <p:cNvPicPr preferRelativeResize="0"/>
          <p:nvPr/>
        </p:nvPicPr>
        <p:blipFill rotWithShape="1">
          <a:blip r:embed="rId4">
            <a:alphaModFix/>
          </a:blip>
          <a:srcRect b="4573" l="0" r="0" t="4574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acus" id="265" name="Google Shape;265;p4"/>
          <p:cNvPicPr preferRelativeResize="0"/>
          <p:nvPr/>
        </p:nvPicPr>
        <p:blipFill rotWithShape="1">
          <a:blip r:embed="rId5">
            <a:alphaModFix/>
          </a:blip>
          <a:srcRect b="4501" l="0" r="0" t="4502"/>
          <a:stretch/>
        </p:blipFill>
        <p:spPr>
          <a:xfrm>
            <a:off x="557215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  <p:grpSp>
        <p:nvGrpSpPr>
          <p:cNvPr id="267" name="Google Shape;267;p4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68" name="Google Shape;268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QUANDO</a:t>
            </a:r>
            <a:endParaRPr/>
          </a:p>
        </p:txBody>
      </p:sp>
      <p:pic>
        <p:nvPicPr>
          <p:cNvPr descr="Abacus" id="275" name="Google Shape;275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501" l="0" r="0" t="4502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Orario: </a:t>
            </a:r>
            <a:endParaRPr/>
          </a:p>
        </p:txBody>
      </p:sp>
      <p:sp>
        <p:nvSpPr>
          <p:cNvPr id="277" name="Google Shape;277;p5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DOVE</a:t>
            </a:r>
            <a:endParaRPr/>
          </a:p>
        </p:txBody>
      </p:sp>
      <p:pic>
        <p:nvPicPr>
          <p:cNvPr descr="3d Glasses" id="278" name="Google Shape;278;p5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4573" l="0" r="0" t="4574"/>
          <a:stretch/>
        </p:blipFill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ONLINE</a:t>
            </a:r>
            <a:endParaRPr/>
          </a:p>
        </p:txBody>
      </p:sp>
      <p:sp>
        <p:nvSpPr>
          <p:cNvPr id="280" name="Google Shape;280;p5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COME</a:t>
            </a:r>
            <a:endParaRPr/>
          </a:p>
        </p:txBody>
      </p:sp>
      <p:pic>
        <p:nvPicPr>
          <p:cNvPr descr="Circuit" id="281" name="Google Shape;281;p5"/>
          <p:cNvPicPr preferRelativeResize="0"/>
          <p:nvPr>
            <p:ph idx="8" type="pic"/>
          </p:nvPr>
        </p:nvPicPr>
        <p:blipFill rotWithShape="1">
          <a:blip r:embed="rId5">
            <a:alphaModFix/>
          </a:blip>
          <a:srcRect b="4501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Metodo di consegna</a:t>
            </a:r>
            <a:endParaRPr/>
          </a:p>
        </p:txBody>
      </p:sp>
      <p:sp>
        <p:nvSpPr>
          <p:cNvPr id="283" name="Google Shape;283;p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5"/>
          <p:cNvSpPr txBox="1"/>
          <p:nvPr>
            <p:ph idx="11" type="ftr"/>
          </p:nvPr>
        </p:nvSpPr>
        <p:spPr>
          <a:xfrm>
            <a:off x="232361" y="6163176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MODULO DI FORMAZIONE CSP NOME: MODELLO DI PRESENTAZIONE CREATO DA CRISTIANA &amp; PARESH</a:t>
            </a:r>
            <a:endParaRPr/>
          </a:p>
        </p:txBody>
      </p:sp>
      <p:sp>
        <p:nvSpPr>
          <p:cNvPr id="285" name="Google Shape;285;p5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Logistica della formazione CSP: </a:t>
            </a:r>
            <a:r>
              <a:rPr lang="en-US"/>
              <a:t>quando-dove-come</a:t>
            </a:r>
            <a:endParaRPr/>
          </a:p>
        </p:txBody>
      </p:sp>
      <p:grpSp>
        <p:nvGrpSpPr>
          <p:cNvPr id="286" name="Google Shape;286;p5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87" name="Google Shape;287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Proposte di valore</a:t>
            </a:r>
            <a:endParaRPr/>
          </a:p>
        </p:txBody>
      </p:sp>
      <p:sp>
        <p:nvSpPr>
          <p:cNvPr id="294" name="Google Shape;294;p6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Vantaggi per i partecipanti</a:t>
            </a:r>
            <a:endParaRPr/>
          </a:p>
        </p:txBody>
      </p:sp>
      <p:sp>
        <p:nvSpPr>
          <p:cNvPr id="295" name="Google Shape;295;p6"/>
          <p:cNvSpPr txBox="1"/>
          <p:nvPr>
            <p:ph idx="3" type="body"/>
          </p:nvPr>
        </p:nvSpPr>
        <p:spPr>
          <a:xfrm>
            <a:off x="6498130" y="1977017"/>
            <a:ext cx="5541470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Livello del modulo di formazione: Base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Formazione professionale sulla sicurezza informatica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Sviluppo di competenze pratiche e pratiche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Radicati con il Quadro europeo delle competenze di cybersecurity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Approfondimenti all'avanguardia da parte di esperti del settore e del mondo accademico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Certificato di completamento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Contribuisce allo sviluppo delle competenze e all'avanzamento di carriera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</p:txBody>
      </p:sp>
      <p:cxnSp>
        <p:nvCxnSpPr>
          <p:cNvPr id="296" name="Google Shape;296;p6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7" name="Google Shape;297;p6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group of people looking at a sign" id="298" name="Google Shape;298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288" r="6287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299" name="Google Shape;299;p6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00" name="Google Shape;300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307" name="Google Shape;307;p7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Profilo del formatore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08" name="Google Shape;308;p7"/>
          <p:cNvSpPr txBox="1"/>
          <p:nvPr>
            <p:ph idx="3" type="body"/>
          </p:nvPr>
        </p:nvSpPr>
        <p:spPr>
          <a:xfrm>
            <a:off x="5584723" y="1977017"/>
            <a:ext cx="6096289" cy="4010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Professor Vassilios Prevelakis: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rPr b="1" i="0" lang="en-US">
                <a:latin typeface="Times New Roman"/>
                <a:ea typeface="Times New Roman"/>
                <a:cs typeface="Times New Roman"/>
                <a:sym typeface="Times New Roman"/>
              </a:rPr>
              <a:t>Interessi di ricerca: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rPr b="0" i="0" lang="en-US">
                <a:latin typeface="Times New Roman"/>
                <a:ea typeface="Times New Roman"/>
                <a:cs typeface="Times New Roman"/>
                <a:sym typeface="Times New Roman"/>
              </a:rPr>
              <a:t>Sicurezza dei computer e delle reti, reti di automazione domestica, sistemi embedded.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rPr b="1" i="0" lang="en-US">
                <a:latin typeface="Times New Roman"/>
                <a:ea typeface="Times New Roman"/>
                <a:cs typeface="Times New Roman"/>
                <a:sym typeface="Times New Roman"/>
              </a:rPr>
              <a:t>Istruzione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rPr b="0" i="0" lang="en-US">
                <a:latin typeface="Times New Roman"/>
                <a:ea typeface="Times New Roman"/>
                <a:cs typeface="Times New Roman"/>
                <a:sym typeface="Times New Roman"/>
              </a:rPr>
              <a:t>Ottobre 1996 - Dottorato di ricerca (Informatica), </a:t>
            </a:r>
            <a:r>
              <a:rPr b="1" i="0" lang="en-US">
                <a:latin typeface="Times New Roman"/>
                <a:ea typeface="Times New Roman"/>
                <a:cs typeface="Times New Roman"/>
                <a:sym typeface="Times New Roman"/>
              </a:rPr>
              <a:t>Università di Ginevra</a:t>
            </a:r>
            <a:r>
              <a:rPr b="0" i="0" lang="en-US">
                <a:latin typeface="Times New Roman"/>
                <a:ea typeface="Times New Roman"/>
                <a:cs typeface="Times New Roman"/>
                <a:sym typeface="Times New Roman"/>
              </a:rPr>
              <a:t>, Svizzera.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rPr b="0" i="0" lang="en-US">
                <a:latin typeface="Times New Roman"/>
                <a:ea typeface="Times New Roman"/>
                <a:cs typeface="Times New Roman"/>
                <a:sym typeface="Times New Roman"/>
              </a:rPr>
              <a:t>Novembre 1986 - M.Sc. (Computer Science), </a:t>
            </a:r>
            <a:r>
              <a:rPr b="1" i="0" lang="en-US">
                <a:latin typeface="Times New Roman"/>
                <a:ea typeface="Times New Roman"/>
                <a:cs typeface="Times New Roman"/>
                <a:sym typeface="Times New Roman"/>
              </a:rPr>
              <a:t>Università di Kent </a:t>
            </a:r>
            <a:r>
              <a:rPr b="0" i="0" lang="en-US">
                <a:latin typeface="Times New Roman"/>
                <a:ea typeface="Times New Roman"/>
                <a:cs typeface="Times New Roman"/>
                <a:sym typeface="Times New Roman"/>
              </a:rPr>
              <a:t>a Canterbury, Regno Unito.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r>
              <a:rPr b="0" i="0" lang="en-US">
                <a:latin typeface="Times New Roman"/>
                <a:ea typeface="Times New Roman"/>
                <a:cs typeface="Times New Roman"/>
                <a:sym typeface="Times New Roman"/>
              </a:rPr>
              <a:t>Giugno 1984 - Laurea con lode (matematica e informatica), </a:t>
            </a:r>
            <a:r>
              <a:rPr b="1" i="0" lang="en-US">
                <a:latin typeface="Times New Roman"/>
                <a:ea typeface="Times New Roman"/>
                <a:cs typeface="Times New Roman"/>
                <a:sym typeface="Times New Roman"/>
              </a:rPr>
              <a:t>Università del Kent </a:t>
            </a:r>
            <a:r>
              <a:rPr b="0" i="0" lang="en-US">
                <a:latin typeface="Times New Roman"/>
                <a:ea typeface="Times New Roman"/>
                <a:cs typeface="Times New Roman"/>
                <a:sym typeface="Times New Roman"/>
              </a:rPr>
              <a:t>a Canterbury, Regno Unito.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</p:txBody>
      </p:sp>
      <p:cxnSp>
        <p:nvCxnSpPr>
          <p:cNvPr id="309" name="Google Shape;309;p7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0" name="Google Shape;310;p7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speaking into a microphone&#10;&#10;Description automatically generated" id="311" name="Google Shape;311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9" r="239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12" name="Google Shape;312;p7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13" name="Google Shape;31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320" name="Google Shape;320;p8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Profilo del formatore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1" name="Google Shape;321;p8"/>
          <p:cNvSpPr txBox="1"/>
          <p:nvPr>
            <p:ph idx="3" type="body"/>
          </p:nvPr>
        </p:nvSpPr>
        <p:spPr>
          <a:xfrm>
            <a:off x="5555226" y="1607289"/>
            <a:ext cx="5997967" cy="4548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Posizioni accademiche ricoperte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200"/>
              <a:buNone/>
            </a:pPr>
            <a:r>
              <a:rPr b="0"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Da settembre 2010 a oggi 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- Professore (W3) presso la </a:t>
            </a:r>
            <a:r>
              <a:rPr b="1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Technische Universität Braunschweig 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in Germania.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200"/>
              <a:buNone/>
            </a:pPr>
            <a:r>
              <a:rPr b="0"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Da settembre 2001 a febbraio 2008 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- Professore assistente presso il Dipartimento di Informatica della </a:t>
            </a:r>
            <a:r>
              <a:rPr b="1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Drexel University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200"/>
              <a:buNone/>
            </a:pPr>
            <a:r>
              <a:rPr b="0"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Da maggio 2000 ad agosto 2001 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- Ricercatore post-dottorato presso il Dipartimento di Informatica e Scienze dell'Informazione dell'</a:t>
            </a:r>
            <a:r>
              <a:rPr b="1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Università della Pennsylvania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200"/>
              <a:buNone/>
            </a:pPr>
            <a:r>
              <a:rPr b="0"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Da novembre 1996 a marzo 2000 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- Consulente di R&amp;S per la rete universitaria greca (GUnet). Co-architetto di un nuovo design di rete scalabile e sicuro; nuova infrastruttura di amministrazione di rete sicura; GUnet Network Security Pilot.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200"/>
              <a:buNone/>
            </a:pPr>
            <a:r>
              <a:rPr b="0"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Dal febbraio 1989 al gennaio 1991 e dal marzo 1996 all'ottobre 1996 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- Ricerca presso il Centre Universitaire d'Informatique dell'</a:t>
            </a:r>
            <a:r>
              <a:rPr b="1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Università di Ginevra 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in Svizzera. Ha lavorato con. D. Tsichritzis in (a) riconfigurazione delle reti informatiche, versioning e gestione della configurazione, (b) XOS eXtensible Object Server, (c) progetto di telepresenza in tempo reale DVP e (d) struttura di sicurezza per la distribuzione sicura di documenti elettronici.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200"/>
              <a:buNone/>
            </a:pPr>
            <a:r>
              <a:rPr b="0"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Da ottobre 1987 a dicembre 1988 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- Ricercatore presso </a:t>
            </a:r>
            <a:r>
              <a:rPr b="1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l'INRIA</a:t>
            </a:r>
            <a:r>
              <a:rPr b="0" i="0" lang="en-US" sz="1200">
                <a:latin typeface="Times New Roman"/>
                <a:ea typeface="Times New Roman"/>
                <a:cs typeface="Times New Roman"/>
                <a:sym typeface="Times New Roman"/>
              </a:rPr>
              <a:t>, Parigi, Francia, progetto SOR (sistema operativo distribuito orientato agli oggetti).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000"/>
              <a:buNone/>
            </a:pPr>
            <a:br>
              <a:rPr lang="en-US" sz="1000"/>
            </a:b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</p:txBody>
      </p:sp>
      <p:cxnSp>
        <p:nvCxnSpPr>
          <p:cNvPr id="322" name="Google Shape;322;p8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" name="Google Shape;323;p8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speaking into a microphone&#10;&#10;Description automatically generated" id="324" name="Google Shape;324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9" r="239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25" name="Google Shape;325;p8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26" name="Google Shape;326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COSA</a:t>
            </a:r>
            <a:endParaRPr/>
          </a:p>
        </p:txBody>
      </p:sp>
      <p:sp>
        <p:nvSpPr>
          <p:cNvPr id="333" name="Google Shape;333;p9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Argomenti di formazione</a:t>
            </a:r>
            <a:endParaRPr/>
          </a:p>
        </p:txBody>
      </p:sp>
      <p:sp>
        <p:nvSpPr>
          <p:cNvPr id="334" name="Google Shape;334;p9"/>
          <p:cNvSpPr txBox="1"/>
          <p:nvPr>
            <p:ph idx="3" type="body"/>
          </p:nvPr>
        </p:nvSpPr>
        <p:spPr>
          <a:xfrm>
            <a:off x="6498131" y="1977017"/>
            <a:ext cx="4543496" cy="382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Analisi dei punti deboli dei DAC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Cifrari e sicurezza dei cifrari stream ciphers block ciphers segretezza perfetta e sicurezza IND-CPA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Terminologia della crittografia e cifrari classici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Moduli di sicurezza hardware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Modelli di protezione dell'integrità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Fondamenti di sicurezza dei sistemi operativi e controllo dell'accesso a Unix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Crittografia a chiave pubblica e firma digitale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Autenticazione utente</a:t>
            </a:r>
            <a:endParaRPr/>
          </a:p>
        </p:txBody>
      </p:sp>
      <p:cxnSp>
        <p:nvCxnSpPr>
          <p:cNvPr id="335" name="Google Shape;335;p9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p9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in a suit holding a book&#10;&#10;Description automatically generated" id="337" name="Google Shape;33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829" l="0" r="0" t="10829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38" name="Google Shape;338;p9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39" name="Google Shape;339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2023-07-18T15:28:54.0000000Z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