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25" r:id="rId4"/>
  </p:sldMasterIdLst>
  <p:notesMasterIdLst>
    <p:notesMasterId r:id="rId24"/>
  </p:notesMasterIdLst>
  <p:handoutMasterIdLst>
    <p:handoutMasterId r:id="rId25"/>
  </p:handoutMasterIdLst>
  <p:sldIdLst>
    <p:sldId id="376" r:id="rId5"/>
    <p:sldId id="407" r:id="rId6"/>
    <p:sldId id="388" r:id="rId7"/>
    <p:sldId id="382" r:id="rId8"/>
    <p:sldId id="391" r:id="rId9"/>
    <p:sldId id="396" r:id="rId10"/>
    <p:sldId id="398" r:id="rId11"/>
    <p:sldId id="408" r:id="rId12"/>
    <p:sldId id="393" r:id="rId13"/>
    <p:sldId id="394" r:id="rId14"/>
    <p:sldId id="395" r:id="rId15"/>
    <p:sldId id="384" r:id="rId16"/>
    <p:sldId id="397" r:id="rId17"/>
    <p:sldId id="406" r:id="rId18"/>
    <p:sldId id="402" r:id="rId19"/>
    <p:sldId id="403" r:id="rId20"/>
    <p:sldId id="380" r:id="rId21"/>
    <p:sldId id="379" r:id="rId22"/>
    <p:sldId id="3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2C4A5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49A03-47B0-4C85-B90C-9F2E4BDB0CB1}" v="1" dt="2024-04-29T18:26:52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72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69671B-947A-44A3-A764-A91E66D469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B23CC-4610-41C4-A0CF-67A30700C4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299BE-0F96-4D8C-8AC3-AFAE1A841C66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4FC55-2324-40BC-8420-15EC835D95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EC604-E5A5-4A58-AC5A-211F83D37C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048B-0EBA-466F-928F-37073F3BF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07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692AC-01A2-4EFF-966B-504F28E82D7A}" type="datetimeFigureOut">
              <a:rPr lang="en-US" noProof="0" smtClean="0"/>
              <a:t>30/04/2025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" noProof="0"/>
              <a:t>Κάντε κλικ για να επεξεργαστείτε στυλ κειμένου υποδείγματος</a:t>
            </a:r>
          </a:p>
          <a:p>
            <a:pPr lvl="1"/>
            <a:r>
              <a:rPr lang="el" noProof="0"/>
              <a:t>Δεύτερο επίπεδο</a:t>
            </a:r>
          </a:p>
          <a:p>
            <a:pPr lvl="2"/>
            <a:r>
              <a:rPr lang="el" noProof="0"/>
              <a:t>Τρίτο επίπεδο</a:t>
            </a:r>
          </a:p>
          <a:p>
            <a:pPr lvl="3"/>
            <a:r>
              <a:rPr lang="el" noProof="0"/>
              <a:t>Τέταρτο επίπεδο</a:t>
            </a:r>
          </a:p>
          <a:p>
            <a:pPr lvl="4"/>
            <a:r>
              <a:rPr lang="el" noProof="0"/>
              <a:t>Πέμπτο επίπεδο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D498D-6977-40EC-8E5E-7EB644D5E75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22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87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0055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027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FAC3601-9744-9840-0229-E000CCFBE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131" y="-30007"/>
            <a:ext cx="6064493" cy="6879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9890" y="723440"/>
            <a:ext cx="4323426" cy="257905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-5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8152" y="5248834"/>
            <a:ext cx="4323426" cy="1008925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spc="1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9274" y="3373515"/>
            <a:ext cx="4323426" cy="1008926"/>
          </a:xfrm>
        </p:spPr>
        <p:txBody>
          <a:bodyPr lIns="91440" rIns="91440">
            <a:noAutofit/>
          </a:bodyPr>
          <a:lstStyle>
            <a:lvl1pPr marL="0" indent="0">
              <a:buNone/>
              <a:defRPr sz="6000" b="1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###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DF7228-F4CB-A1B9-79EA-632405316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4559556" y="-10665"/>
            <a:ext cx="1930144" cy="687729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6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3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6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19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2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5142E-2E7B-1488-E5DB-2901867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2299C1B-36CA-1E4A-2BE2-A212B6806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875AA7-8584-C85D-D920-B6F361221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6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l"/>
              <a:t>Προσθήκη τίτλου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9499" y="-2236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973394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0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96790"/>
              <a:gd name="connsiteX1" fmla="*/ 6814124 w 6814124"/>
              <a:gd name="connsiteY1" fmla="*/ 1 h 6896790"/>
              <a:gd name="connsiteX2" fmla="*/ 6063554 w 6814124"/>
              <a:gd name="connsiteY2" fmla="*/ 2775916 h 6896790"/>
              <a:gd name="connsiteX3" fmla="*/ 5827334 w 6814124"/>
              <a:gd name="connsiteY3" fmla="*/ 2962606 h 6896790"/>
              <a:gd name="connsiteX4" fmla="*/ 5728274 w 6814124"/>
              <a:gd name="connsiteY4" fmla="*/ 2692096 h 6896790"/>
              <a:gd name="connsiteX5" fmla="*/ 5953064 w 6814124"/>
              <a:gd name="connsiteY5" fmla="*/ 1846276 h 6896790"/>
              <a:gd name="connsiteX6" fmla="*/ 5846384 w 6814124"/>
              <a:gd name="connsiteY6" fmla="*/ 1571956 h 6896790"/>
              <a:gd name="connsiteX7" fmla="*/ 5629214 w 6814124"/>
              <a:gd name="connsiteY7" fmla="*/ 1770076 h 6896790"/>
              <a:gd name="connsiteX8" fmla="*/ 4867214 w 6814124"/>
              <a:gd name="connsiteY8" fmla="*/ 4688536 h 6896790"/>
              <a:gd name="connsiteX9" fmla="*/ 4966274 w 6814124"/>
              <a:gd name="connsiteY9" fmla="*/ 4905706 h 6896790"/>
              <a:gd name="connsiteX10" fmla="*/ 5187254 w 6814124"/>
              <a:gd name="connsiteY10" fmla="*/ 4757116 h 6896790"/>
              <a:gd name="connsiteX11" fmla="*/ 5431094 w 6814124"/>
              <a:gd name="connsiteY11" fmla="*/ 3842716 h 6896790"/>
              <a:gd name="connsiteX12" fmla="*/ 5659694 w 6814124"/>
              <a:gd name="connsiteY12" fmla="*/ 3713176 h 6896790"/>
              <a:gd name="connsiteX13" fmla="*/ 5758754 w 6814124"/>
              <a:gd name="connsiteY13" fmla="*/ 3926536 h 6896790"/>
              <a:gd name="connsiteX14" fmla="*/ 5002015 w 6814124"/>
              <a:gd name="connsiteY14" fmla="*/ 6887938 h 6896790"/>
              <a:gd name="connsiteX15" fmla="*/ 0 w 6814124"/>
              <a:gd name="connsiteY15" fmla="*/ 6896790 h 6896790"/>
              <a:gd name="connsiteX16" fmla="*/ 0 w 6814124"/>
              <a:gd name="connsiteY16" fmla="*/ 0 h 689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8"/>
            <a:ext cx="4786878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</p:spTree>
    <p:extLst>
      <p:ext uri="{BB962C8B-B14F-4D97-AF65-F5344CB8AC3E}">
        <p14:creationId xmlns:p14="http://schemas.microsoft.com/office/powerpoint/2010/main" val="4627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EC4C7D-9F32-3DD5-0898-0A64AB3E48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CD56122-AE93-63D3-9B51-14AA353EC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Ο1.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B457C0-C5F0-38B3-A5A4-4CF83DA5D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608DDE2-7690-8BBF-1E41-BF40F26AF1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Ο3.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A70176D-1CA9-F362-DA0D-140ADC80AB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0B557568-DAFA-B892-D220-F9088C6909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Ο4.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920ECF3-A4B7-A9A1-C23F-56EDD775AC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A92B7FF-F522-FFD6-3A37-5C7F5CB3A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Ο5.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18010FC-71DC-C4A0-BBE6-35E03F05FE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512EE29-359B-8558-2A40-DB8D4D256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Ο2.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70CCBBEB-A224-6D89-748B-8053ED48B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</p:spTree>
    <p:extLst>
      <p:ext uri="{BB962C8B-B14F-4D97-AF65-F5344CB8AC3E}">
        <p14:creationId xmlns:p14="http://schemas.microsoft.com/office/powerpoint/2010/main" val="24737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15541" y="715654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5708" y="2431477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5708" y="3348617"/>
            <a:ext cx="2699066" cy="2569866"/>
          </a:xfrm>
        </p:spPr>
        <p:txBody>
          <a:bodyPr lIns="91440" tIns="0">
            <a:normAutofit/>
          </a:bodyPr>
          <a:lstStyle>
            <a:lvl1pPr marL="274320" indent="-274320"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F88AD-4B54-9DC5-D315-825BE9FCEE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2252076"/>
            <a:ext cx="5797550" cy="3051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l"/>
              <a:t>Κάντε κλικ για να επεξεργαστείτε στυλ κειμένου υποδείγματος</a:t>
            </a:r>
          </a:p>
          <a:p>
            <a:pPr lvl="1"/>
            <a:r>
              <a:rPr lang="el"/>
              <a:t>Δεύτερο επίπεδο</a:t>
            </a:r>
          </a:p>
          <a:p>
            <a:pPr lvl="2"/>
            <a:r>
              <a:rPr lang="el"/>
              <a:t>Τρίτο επίπεδο</a:t>
            </a:r>
          </a:p>
          <a:p>
            <a:pPr lvl="3"/>
            <a:r>
              <a:rPr lang="el"/>
              <a:t>Τέταρτο επίπεδο</a:t>
            </a:r>
          </a:p>
          <a:p>
            <a:pPr lvl="4"/>
            <a:r>
              <a:rPr lang="el"/>
              <a:t>Πέμπτο επίπεδο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5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Single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408820"/>
            <a:ext cx="8935507" cy="94946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D7E9A-1E17-C6A0-31A6-F6F620FF9E8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5797550" cy="40152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l"/>
              <a:t>Κάντε κλικ για να επεξεργαστείτε στυλ κειμένου υποδείγματος</a:t>
            </a:r>
          </a:p>
          <a:p>
            <a:pPr lvl="1"/>
            <a:r>
              <a:rPr lang="el"/>
              <a:t>Δεύτερο επίπεδο</a:t>
            </a:r>
          </a:p>
          <a:p>
            <a:pPr lvl="2"/>
            <a:r>
              <a:rPr lang="el"/>
              <a:t>Τρίτο επίπεδο</a:t>
            </a:r>
          </a:p>
          <a:p>
            <a:pPr lvl="3"/>
            <a:r>
              <a:rPr lang="el"/>
              <a:t>Τέταρτο επίπεδο</a:t>
            </a:r>
          </a:p>
          <a:p>
            <a:pPr lvl="4"/>
            <a:r>
              <a:rPr lang="el"/>
              <a:t>Πέμπτο επίπεδο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322" y="2252394"/>
            <a:ext cx="5797518" cy="2532966"/>
          </a:xfrm>
        </p:spPr>
        <p:txBody>
          <a:bodyPr lIns="91440" bIns="0" anchor="t">
            <a:normAutofit/>
          </a:bodyPr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sz="1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38829F9-FA07-E84B-ED85-A3958046C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430" y="5008931"/>
            <a:ext cx="3842918" cy="4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D27DC4C-0653-4DB5-ABFE-50764C59A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368" y="270880"/>
            <a:ext cx="11297264" cy="1524000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1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0CF8376-A762-054E-EA3C-FF9430AD9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099" y="286603"/>
            <a:ext cx="11373803" cy="145075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sson 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9788" y="353962"/>
            <a:ext cx="4786877" cy="98322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l"/>
              <a:t>Προσθέστε τίτλο εδώ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9788" y="1517074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"/>
              <a:t>Προσθέστε υπότιτλους εδώ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9788" y="2341261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BC9EC3-C68A-CC9E-C220-8D585A8B4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9789" y="2753247"/>
            <a:ext cx="3852296" cy="817345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E3FA6A1-74D7-3926-C0BF-FECA6C0B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9788" y="3563285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487AC4B-B367-6BC8-2DCA-61A43B3264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9788" y="3982578"/>
            <a:ext cx="3860546" cy="529133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E9A44E-6692-ACFA-4EB0-368490BF3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9788" y="4564818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0B6725-F963-746B-381A-0F998539A0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9788" y="4975138"/>
            <a:ext cx="3860546" cy="852906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l"/>
              <a:t>Κάντε κλικ για να προσθέσετε κείμενο</a:t>
            </a:r>
          </a:p>
        </p:txBody>
      </p:sp>
    </p:spTree>
    <p:extLst>
      <p:ext uri="{BB962C8B-B14F-4D97-AF65-F5344CB8AC3E}">
        <p14:creationId xmlns:p14="http://schemas.microsoft.com/office/powerpoint/2010/main" val="141920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"/>
              <a:t>Προσθέστε τίτλο εδώ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"/>
              <a:t>Κάντε κλικ για να επεξεργαστείτε στυλ κειμένου υποδείγματος</a:t>
            </a:r>
          </a:p>
          <a:p>
            <a:pPr lvl="1"/>
            <a:r>
              <a:rPr lang="el"/>
              <a:t>Δεύτερο επίπεδο</a:t>
            </a:r>
          </a:p>
          <a:p>
            <a:pPr lvl="2"/>
            <a:r>
              <a:rPr lang="el"/>
              <a:t>Τρίτο επίπεδο</a:t>
            </a:r>
          </a:p>
          <a:p>
            <a:pPr lvl="3"/>
            <a:r>
              <a:rPr lang="el"/>
              <a:t>Τέταρτο επίπεδο</a:t>
            </a:r>
          </a:p>
          <a:p>
            <a:pPr lvl="4"/>
            <a:r>
              <a:rPr lang="el"/>
              <a:t>Πέμπτο επίπεδο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6BCAC9C-7B8B-A7E5-574A-2C2D47365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44D41BF-45CF-B60E-08D3-A8C49332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9" r:id="rId5"/>
    <p:sldLayoutId id="2147483746" r:id="rId6"/>
    <p:sldLayoutId id="2147483747" r:id="rId7"/>
    <p:sldLayoutId id="2147483748" r:id="rId8"/>
    <p:sldLayoutId id="2147483750" r:id="rId9"/>
    <p:sldLayoutId id="2147483756" r:id="rId10"/>
    <p:sldLayoutId id="2147483751" r:id="rId11"/>
    <p:sldLayoutId id="2147483752" r:id="rId12"/>
    <p:sldLayoutId id="2147483754" r:id="rId13"/>
    <p:sldLayoutId id="2147483755" r:id="rId14"/>
    <p:sldLayoutId id="214748375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94">
            <a:extLst>
              <a:ext uri="{FF2B5EF4-FFF2-40B4-BE49-F238E27FC236}">
                <a16:creationId xmlns:a16="http://schemas.microsoft.com/office/drawing/2014/main" id="{7643F50D-950F-5A7E-722A-79E4F5D31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9890" y="723440"/>
            <a:ext cx="4323426" cy="2579052"/>
          </a:xfrm>
        </p:spPr>
        <p:txBody>
          <a:bodyPr>
            <a:noAutofit/>
          </a:bodyPr>
          <a:lstStyle/>
          <a:p>
            <a:r>
              <a:rPr lang="el" sz="3600" dirty="0"/>
              <a:t>ΤΕΧΝΟΛΟΓΙΕΣ ΠΡΟΣΤΑΣΙΑΣ ΔΕΔΟΜΕΝΩΝ ΚΑΙ ΙΔΙΩΤΙΚΟΤΗΤΑΣ ΓΙΑ ΤΗΝ ΕΝΕΡΓΕΙΑ</a:t>
            </a:r>
          </a:p>
        </p:txBody>
      </p:sp>
      <p:sp>
        <p:nvSpPr>
          <p:cNvPr id="96" name="Subtitle 95">
            <a:extLst>
              <a:ext uri="{FF2B5EF4-FFF2-40B4-BE49-F238E27FC236}">
                <a16:creationId xmlns:a16="http://schemas.microsoft.com/office/drawing/2014/main" id="{1C5A4B6C-BAC7-A685-A9B1-2F354B128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8152" y="5248834"/>
            <a:ext cx="4323426" cy="1008925"/>
          </a:xfrm>
        </p:spPr>
        <p:txBody>
          <a:bodyPr/>
          <a:lstStyle/>
          <a:p>
            <a:r>
              <a:rPr lang="el"/>
              <a:t>Παρουσίαση από: </a:t>
            </a:r>
          </a:p>
          <a:p>
            <a:r>
              <a:rPr lang="el" dirty="0"/>
              <a:t>ΔΆΣΚΑΛΟΣ. ΒΑΣΙΛΕΙΟΣ ΠΡΕΒΕΛΑΚΗΣ</a:t>
            </a:r>
          </a:p>
          <a:p>
            <a:r>
              <a:rPr lang="el" dirty="0"/>
              <a:t>ΑΝΤΩΝΙΟΣ ΝΤΙΜΠ</a:t>
            </a:r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2A924E96-9B1C-6D19-49F6-49CA70E65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2645" y="3373515"/>
            <a:ext cx="5150055" cy="1008926"/>
          </a:xfrm>
        </p:spPr>
        <p:txBody>
          <a:bodyPr/>
          <a:lstStyle/>
          <a:p>
            <a:r>
              <a:rPr lang="el" dirty="0"/>
              <a:t>CSP005_S_E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6C8D99-3232-849B-9CC8-6E498220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507757" y="-11160"/>
            <a:ext cx="2553080" cy="6858841"/>
          </a:xfrm>
          <a:custGeom>
            <a:avLst/>
            <a:gdLst>
              <a:gd name="connsiteX0" fmla="*/ 2526446 w 2553080"/>
              <a:gd name="connsiteY0" fmla="*/ 0 h 6858841"/>
              <a:gd name="connsiteX1" fmla="*/ 1707127 w 2553080"/>
              <a:gd name="connsiteY1" fmla="*/ 3182290 h 6858841"/>
              <a:gd name="connsiteX2" fmla="*/ 1365955 w 2553080"/>
              <a:gd name="connsiteY2" fmla="*/ 4453431 h 6858841"/>
              <a:gd name="connsiteX3" fmla="*/ 1182052 w 2553080"/>
              <a:gd name="connsiteY3" fmla="*/ 4538343 h 6858841"/>
              <a:gd name="connsiteX4" fmla="*/ 1070442 w 2553080"/>
              <a:gd name="connsiteY4" fmla="*/ 4344440 h 6858841"/>
              <a:gd name="connsiteX5" fmla="*/ 1329175 w 2553080"/>
              <a:gd name="connsiteY5" fmla="*/ 3390133 h 6858841"/>
              <a:gd name="connsiteX6" fmla="*/ 1311418 w 2553080"/>
              <a:gd name="connsiteY6" fmla="*/ 3250726 h 6858841"/>
              <a:gd name="connsiteX7" fmla="*/ 1199808 w 2553080"/>
              <a:gd name="connsiteY7" fmla="*/ 3164547 h 6858841"/>
              <a:gd name="connsiteX8" fmla="*/ 975320 w 2553080"/>
              <a:gd name="connsiteY8" fmla="*/ 3293816 h 6858841"/>
              <a:gd name="connsiteX9" fmla="*/ 582148 w 2553080"/>
              <a:gd name="connsiteY9" fmla="*/ 4743652 h 6858841"/>
              <a:gd name="connsiteX10" fmla="*/ 5073 w 2553080"/>
              <a:gd name="connsiteY10" fmla="*/ 6842367 h 6858841"/>
              <a:gd name="connsiteX11" fmla="*/ 0 w 2553080"/>
              <a:gd name="connsiteY11" fmla="*/ 6858842 h 6858841"/>
              <a:gd name="connsiteX12" fmla="*/ 26634 w 2553080"/>
              <a:gd name="connsiteY12" fmla="*/ 6858842 h 6858841"/>
              <a:gd name="connsiteX13" fmla="*/ 607514 w 2553080"/>
              <a:gd name="connsiteY13" fmla="*/ 4751256 h 6858841"/>
              <a:gd name="connsiteX14" fmla="*/ 1000686 w 2553080"/>
              <a:gd name="connsiteY14" fmla="*/ 3301420 h 6858841"/>
              <a:gd name="connsiteX15" fmla="*/ 1194735 w 2553080"/>
              <a:gd name="connsiteY15" fmla="*/ 3189894 h 6858841"/>
              <a:gd name="connsiteX16" fmla="*/ 1289857 w 2553080"/>
              <a:gd name="connsiteY16" fmla="*/ 3263399 h 6858841"/>
              <a:gd name="connsiteX17" fmla="*/ 1305077 w 2553080"/>
              <a:gd name="connsiteY17" fmla="*/ 3383797 h 6858841"/>
              <a:gd name="connsiteX18" fmla="*/ 1046345 w 2553080"/>
              <a:gd name="connsiteY18" fmla="*/ 4338103 h 6858841"/>
              <a:gd name="connsiteX19" fmla="*/ 1175711 w 2553080"/>
              <a:gd name="connsiteY19" fmla="*/ 4562423 h 6858841"/>
              <a:gd name="connsiteX20" fmla="*/ 1390053 w 2553080"/>
              <a:gd name="connsiteY20" fmla="*/ 4462303 h 6858841"/>
              <a:gd name="connsiteX21" fmla="*/ 1390053 w 2553080"/>
              <a:gd name="connsiteY21" fmla="*/ 4461035 h 6858841"/>
              <a:gd name="connsiteX22" fmla="*/ 1731225 w 2553080"/>
              <a:gd name="connsiteY22" fmla="*/ 3188627 h 6858841"/>
              <a:gd name="connsiteX23" fmla="*/ 2553081 w 2553080"/>
              <a:gd name="connsiteY23" fmla="*/ 1267 h 6858841"/>
              <a:gd name="connsiteX24" fmla="*/ 2526446 w 2553080"/>
              <a:gd name="connsiteY24" fmla="*/ 0 h 685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3080" h="6858841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 w="9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7" name="Picture Placeholder 46" descr="Ασπρόμαυρο εξώφυλλο με μπλε τετράγωνα&#10;&#10;Περιγραφή που δημιουργείται αυτόματα">
            <a:extLst>
              <a:ext uri="{FF2B5EF4-FFF2-40B4-BE49-F238E27FC236}">
                <a16:creationId xmlns:a16="http://schemas.microsoft.com/office/drawing/2014/main" id="{5F839494-0FF9-BB9C-71F6-77CFACA7DA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84" b="784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F25152-ECFC-F87E-6A60-9E7B0D98374B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048E62-9FDC-6A86-C84F-4D7DFCAA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A6FF37-150C-0183-163E-54E5A9398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2DE8EBA-735C-587B-6F26-EB2EA7541EA8}"/>
              </a:ext>
            </a:extLst>
          </p:cNvPr>
          <p:cNvSpPr txBox="1"/>
          <p:nvPr/>
        </p:nvSpPr>
        <p:spPr>
          <a:xfrm>
            <a:off x="5840731" y="4569372"/>
            <a:ext cx="538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" b="1" i="1">
                <a:solidFill>
                  <a:srgbClr val="FF0000"/>
                </a:solidFill>
              </a:rPr>
              <a:t>ΣΕΤ ΔΙΑΦΑΝΕΙΏΝ ΓΙΑ ΤΑ ΠΕΡΙΕΧΌΜΕΝΑ ΤΟΥ ΕΚΠΑΙΔΕΥΤΙΚΟΎ ΥΛΙΚΟΎ</a:t>
            </a:r>
            <a:endParaRPr lang="en-US" b="1" i="1"/>
          </a:p>
        </p:txBody>
      </p:sp>
    </p:spTree>
    <p:extLst>
      <p:ext uri="{BB962C8B-B14F-4D97-AF65-F5344CB8AC3E}">
        <p14:creationId xmlns:p14="http://schemas.microsoft.com/office/powerpoint/2010/main" val="35039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l"/>
              <a:t>ΓΙΑΤΊ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837" y="784841"/>
            <a:ext cx="4786877" cy="763899"/>
          </a:xfrm>
        </p:spPr>
        <p:txBody>
          <a:bodyPr>
            <a:normAutofit/>
          </a:bodyPr>
          <a:lstStyle/>
          <a:p>
            <a:r>
              <a:rPr lang="el" dirty="0"/>
              <a:t>Μαθησιακά Αποτελέσματα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5014" y="1443617"/>
            <a:ext cx="5577329" cy="25698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200" dirty="0"/>
              <a:t>Επίδειξη ηθικής και επαγγελματικής συμπεριφοράς σε όλες τις πτυχές της διαχείρισης πληροφοριών και της ασφάλειας στον κυβερνοχώρο.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Να κατανοούν και να διατυπώνουν τις βασικές έννοιες και αρχές της ασφάλειας των πληροφοριών και του κυβερνοχώρου.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Να κατανοούν το εξελισσόμενο τοπίο των κυβερνοαπειλών και το ποικίλο φάσμα των κυβερνοεπιθέσεων.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Προσδιορίζει τις απειλές, τα τρωτά σημεία και τους κινδύνους για την κυβερνοασφάλεια ενός οργανισμού.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Αναγνωρίζει το ρόλο του ανθρώπινου παράγοντα στις παραβιάσεις της κυβερνοασφάλειας και τις στρατηγικές μετριασμού των κινδύνων.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Στοχεύει στρατηγικά στο σχεδιασμό και την ανάπτυξη ενός ισχυρού πλαισίου διακυβέρνησης της ασφάλειας πληροφοριών και διαχείρισης κινδύνων, ευθυγραμμισμένου με τους οργανωτικούς στόχους.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Ικανότητα σχεδιασμού μιας ασφαλούς αρχιτεκτονικής ασφάλειας πληροφοριών που διασφαλίζει κρίσιμα περιουσιακά στοιχεία.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Ικανότητα βοήθειας και επιλογής των κατάλληλων ελέγχων ασφαλείας για την προστασία από εντοπισμένες απειλές και κινδύνους κυβερνοασφάλειας.</a:t>
            </a:r>
            <a:endParaRPr lang="el" sz="1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Placeholder 6" descr="Ένα άτομο που δείχνει χαρτιά&#10;&#10;Περιγραφή που δημιουργείται αυτόματα">
            <a:extLst>
              <a:ext uri="{FF2B5EF4-FFF2-40B4-BE49-F238E27FC236}">
                <a16:creationId xmlns:a16="http://schemas.microsoft.com/office/drawing/2014/main" id="{411E2CAA-211E-DCAC-3A97-522C2D95BB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194" r="4194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ED617C-3BFB-3F15-1246-08627E58E103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3D68F1-9E2A-8D87-B375-2CD03C37E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A10068-EE82-6CCD-AF1D-0E1A272E1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94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l" dirty="0"/>
              <a:t>ΓΙΑΤΊ-2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837" y="655793"/>
            <a:ext cx="4786877" cy="763899"/>
          </a:xfrm>
        </p:spPr>
        <p:txBody>
          <a:bodyPr>
            <a:normAutofit/>
          </a:bodyPr>
          <a:lstStyle/>
          <a:p>
            <a:r>
              <a:rPr lang="el" dirty="0"/>
              <a:t>Μαθησιακά Αποτελέσματα</a:t>
            </a:r>
          </a:p>
        </p:txBody>
      </p:sp>
      <p:pic>
        <p:nvPicPr>
          <p:cNvPr id="11" name="Picture Placeholder 10" descr="Ένα άτομο με το χέρι του στο πηγούνι του">
            <a:extLst>
              <a:ext uri="{FF2B5EF4-FFF2-40B4-BE49-F238E27FC236}">
                <a16:creationId xmlns:a16="http://schemas.microsoft.com/office/drawing/2014/main" id="{8FB04EF3-CC57-2C94-49E0-6F49EAA521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2" r="172"/>
          <a:stretch/>
        </p:blipFill>
        <p:spPr>
          <a:xfrm>
            <a:off x="0" y="-2235"/>
            <a:ext cx="5840730" cy="6862275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0667" y="1223648"/>
            <a:ext cx="5541470" cy="25698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" sz="1050" dirty="0"/>
              <a:t>Βοηθά τους τεχνικούς συναδέλφους στον κυβερνοχώρο με κατάλληλους ελέγχους ασφαλείας και μέτρα για τη διασφάλιση της ασφάλειας και του απορρήτου των δεδομένων.</a:t>
            </a:r>
          </a:p>
          <a:p>
            <a:pPr>
              <a:spcBef>
                <a:spcPts val="600"/>
              </a:spcBef>
            </a:pPr>
            <a:r>
              <a:rPr lang="el" sz="1050" dirty="0"/>
              <a:t>Ανάπτυξη ενός αρχικού σχεδίου για την αποτελεσματική αντιμετώπιση περιστατικών στον κυβερνοχώρο, εφαρμόζοντας σχετικές έννοιες ασφάλειας πληροφοριών.</a:t>
            </a:r>
          </a:p>
          <a:p>
            <a:pPr>
              <a:spcBef>
                <a:spcPts val="600"/>
              </a:spcBef>
            </a:pPr>
            <a:r>
              <a:rPr lang="el" sz="1050" dirty="0"/>
              <a:t>Ευαισθητοποίηση των εργαζομένων σχετικά με τις βέλτιστες πρακτικές ασφάλειας στον κυβερνοχώρο για την προώθηση μιας κουλτούρας συνειδητοποίησης της ασφάλειας.</a:t>
            </a:r>
          </a:p>
          <a:p>
            <a:pPr>
              <a:spcBef>
                <a:spcPts val="600"/>
              </a:spcBef>
            </a:pPr>
            <a:r>
              <a:rPr lang="el" sz="1050" dirty="0"/>
              <a:t>Βασική γνώση της συμμόρφωσης και εφαρμογή των νομικών και δεοντολογικών πτυχών της ασφάλειας στον κυβερνοχώρο εντός του οργανισμού.</a:t>
            </a:r>
          </a:p>
          <a:p>
            <a:pPr>
              <a:spcBef>
                <a:spcPts val="600"/>
              </a:spcBef>
            </a:pPr>
            <a:r>
              <a:rPr lang="el" sz="1050" dirty="0"/>
              <a:t>Ευρεία γνώση της εφαρμογής προτύπων και πλαισίων διαχείρισης ασφάλειας, όπως το ISO / IEC 27001, για την ενίσχυση της στάσης στον κυβερνοχώρο.</a:t>
            </a:r>
          </a:p>
          <a:p>
            <a:pPr>
              <a:spcBef>
                <a:spcPts val="600"/>
              </a:spcBef>
            </a:pPr>
            <a:r>
              <a:rPr lang="el" sz="1050" dirty="0"/>
              <a:t>Ενίσχυση των μαλακών δεξιοτήτων, συμπεριλαμβανομένης της ομαδικής εργασίας, της επικοινωνίας, της επίλυσης προβλημάτων, της κριτικής σκέψης, της ηγεσίας και της προσαρμοστικότητας, για να ευδοκιμήσουν στον τομέα της ασφάλειας στον κυβερνοχώρο.</a:t>
            </a:r>
          </a:p>
          <a:p>
            <a:pPr>
              <a:spcBef>
                <a:spcPts val="600"/>
              </a:spcBef>
            </a:pPr>
            <a:r>
              <a:rPr lang="el" sz="1050" dirty="0"/>
              <a:t>Τεκμηριώστε αποτελεσματικά τις δραστηριότητες, τις εργασίες και τα αποτελέσματα που σχετίζονται με την εργασία και παρουσιάστε τα σε διάφορα ακροατήρια και φόρουμ.</a:t>
            </a:r>
          </a:p>
          <a:p>
            <a:pPr>
              <a:spcBef>
                <a:spcPts val="600"/>
              </a:spcBef>
            </a:pPr>
            <a:r>
              <a:rPr lang="el" sz="1050" dirty="0"/>
              <a:t>Να προβληματίζονται συνεχώς και να αναπτύσσουν τη δική τους μαθησιακή διαδικασία και τις δεξιότητές τους στην επαγγελματική ζωή για να διατηρήσουν την επαγγελματική τους ικανότητα.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29837F-191A-2CAF-C620-46DB82DE98E1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CD2267-9FF0-C5D3-F84E-772D2949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F59F19-D600-42DE-BBBA-D718BD73B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7541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3917-072D-B98F-53A4-46496DCB7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6436" y="184704"/>
            <a:ext cx="4786877" cy="983225"/>
          </a:xfrm>
        </p:spPr>
        <p:txBody>
          <a:bodyPr>
            <a:normAutofit fontScale="90000"/>
          </a:bodyPr>
          <a:lstStyle/>
          <a:p>
            <a:r>
              <a:rPr lang="el" dirty="0"/>
              <a:t>Περίγραμμα Εκπαίδευσης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C1B1B9-02C9-EF1E-AFBE-E40015F08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8812" y="1535027"/>
            <a:ext cx="4796710" cy="516808"/>
          </a:xfrm>
        </p:spPr>
        <p:txBody>
          <a:bodyPr>
            <a:noAutofit/>
          </a:bodyPr>
          <a:lstStyle/>
          <a:p>
            <a:r>
              <a:rPr lang="el" sz="1600" dirty="0"/>
              <a:t>Θέμα-1: Ανάλυση των αδυναμιών των DAC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8F44E43-BD27-EF72-1581-53AA4AF310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020" y="2086563"/>
            <a:ext cx="5592211" cy="56462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l" dirty="0"/>
              <a:t>Εισαγωγή στους τύπους ελέγχου πρόσβασης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5E210F-6B8D-736F-B141-2B3CBE613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0020" y="2801643"/>
            <a:ext cx="5592210" cy="6566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l" sz="1600" dirty="0"/>
              <a:t>Θέμα-2: </a:t>
            </a:r>
            <a:r>
              <a:rPr lang="el-GR" sz="1600" dirty="0"/>
              <a:t>κρυπτογράφηση, ασφάλεια κρυπτογράφησης, κρυπτογράφηση ροής, κρυπτογράφηση μπλοκ, τέλεια μυστικότητα και ασφάλεια IND-CPA</a:t>
            </a:r>
            <a:endParaRPr lang="el" sz="16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5DD8B99-A215-EB84-183A-F3B1E73A4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06134" y="3436444"/>
            <a:ext cx="5502565" cy="69515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l" dirty="0"/>
              <a:t>Κρυπτογράφηση δεδομένων, πρότυπα, παράδειγμα σπάσιμο κρυπτογράφησης, μαθηματική βάση πίσω από κρυπτογράφηση για βαθύτερη κατανόηση, μονάδες ασφαλείας υλικού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847AB5-5442-A3C4-87F1-C737DF1C6D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0020" y="4212767"/>
            <a:ext cx="4796710" cy="40193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l" sz="1600" dirty="0"/>
              <a:t>Θέμα-3: Κρυπτογραφία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BF28C9E-02B3-7B82-54FB-BB732FF1E9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20" y="4623087"/>
            <a:ext cx="5502564" cy="69515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l" dirty="0"/>
              <a:t>Εισαγωγή στην Κρυπτογραφία, Χρησιμοποιούμενη ορολογία, κρυπτογράφηση, κρυπτογραφική μηχανική, βασικά κρυπτογραφικά πρωτόκολλα (κρυπτογράφηση δημόσιου κλειδιού)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A1C40A-BC04-C14E-7867-E3D7B1597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521D96-1220-9A5F-FB15-764C14CD87A4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7359AB-4FC7-AF1F-096F-69BD733B8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Ένα φλιτζάνι καφέ και ένα σημειωματάριο σε ένα τραπέζι&#10;&#10;Περιγραφή που δημιουργείται αυτόματα">
            <a:extLst>
              <a:ext uri="{FF2B5EF4-FFF2-40B4-BE49-F238E27FC236}">
                <a16:creationId xmlns:a16="http://schemas.microsoft.com/office/drawing/2014/main" id="{5379627D-9B2A-E0CB-76C0-3EADE6FC78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2147BC-C4E1-4495-E0FB-4CD835EBA7B5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B005A3-ACFE-FF2D-CA01-74294B0E7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872A76-81F0-C262-1CF5-CDDB82B8A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98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524000"/>
          </a:xfrm>
        </p:spPr>
        <p:txBody>
          <a:bodyPr>
            <a:normAutofit/>
          </a:bodyPr>
          <a:lstStyle/>
          <a:p>
            <a:r>
              <a:rPr lang="el" dirty="0">
                <a:solidFill>
                  <a:schemeClr val="accent1"/>
                </a:solidFill>
              </a:rPr>
              <a:t>Περίγραμμα εκπαίδευσης: 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8DD6800-C7FC-6A10-2B0A-C4B64CC05C22}"/>
              </a:ext>
            </a:extLst>
          </p:cNvPr>
          <p:cNvSpPr txBox="1">
            <a:spLocks/>
          </p:cNvSpPr>
          <p:nvPr/>
        </p:nvSpPr>
        <p:spPr>
          <a:xfrm>
            <a:off x="849110" y="2164080"/>
            <a:ext cx="6980092" cy="83013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 sz="1600" dirty="0">
                <a:solidFill>
                  <a:schemeClr val="accent1"/>
                </a:solidFill>
              </a:rPr>
              <a:t>Θέμα-4: Μοντέλα προστασίας ακεραιότητας 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5421A4BB-2BFD-0743-5BB3-6C4D92B8EC15}"/>
              </a:ext>
            </a:extLst>
          </p:cNvPr>
          <p:cNvSpPr txBox="1">
            <a:spLocks/>
          </p:cNvSpPr>
          <p:nvPr/>
        </p:nvSpPr>
        <p:spPr>
          <a:xfrm>
            <a:off x="849110" y="2501154"/>
            <a:ext cx="6980091" cy="46906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l" sz="1400" dirty="0"/>
              <a:t>Μοντέλα ασφαλείας: ακεραιότητα, εμπιστευτικότητα και προστασία των δεδομένων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1C6165D-1CE5-9474-8E2F-E7C58C8CABBE}"/>
              </a:ext>
            </a:extLst>
          </p:cNvPr>
          <p:cNvSpPr txBox="1">
            <a:spLocks/>
          </p:cNvSpPr>
          <p:nvPr/>
        </p:nvSpPr>
        <p:spPr>
          <a:xfrm>
            <a:off x="824241" y="2971829"/>
            <a:ext cx="6980092" cy="87383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 sz="1600" dirty="0">
                <a:solidFill>
                  <a:schemeClr val="accent1"/>
                </a:solidFill>
              </a:rPr>
              <a:t>Θέμα-5: Βασικά στοιχεία ασφάλειας λειτουργικού συστήματος – Έλεγχος πρόσβασης</a:t>
            </a:r>
          </a:p>
          <a:p>
            <a:r>
              <a:rPr lang="el" sz="1600" dirty="0"/>
              <a:t>Πολιτικές λειτουργικού συστήματος, πολιτικές χρήστη σε λειτουργικά συστήματα Unix/Linux κ.λπ.... </a:t>
            </a:r>
          </a:p>
        </p:txBody>
      </p:sp>
      <p:pic>
        <p:nvPicPr>
          <p:cNvPr id="34" name="Picture Placeholder 33" descr="Ένα φλιτζάνι καφέ και ένα σημειωματάριο σε ένα τραπέζι&#10;&#10;Περιγραφή που δημιουργείται αυτόματα">
            <a:extLst>
              <a:ext uri="{FF2B5EF4-FFF2-40B4-BE49-F238E27FC236}">
                <a16:creationId xmlns:a16="http://schemas.microsoft.com/office/drawing/2014/main" id="{BE76F2C8-60D2-404A-08F8-F956BC2489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8261" r="18261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E31E1F-04A7-FD67-CD24-E41E73A98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372" y="6285523"/>
            <a:ext cx="6637071" cy="36512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l" dirty="0"/>
              <a:t>Όνομα εκπαιδευτικής ενότητας CSP: Πρότυπο παρουσίασης που δημιουργήθηκε από PR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E7B04D-E6C3-1A50-96CC-C863D387E4E8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BB7346-D27E-E7B5-1793-E50B8F9C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39C830-72D8-B9BC-4DBD-C47324325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772DC0F-8063-9A24-609D-3AB146B71F9B}"/>
              </a:ext>
            </a:extLst>
          </p:cNvPr>
          <p:cNvSpPr txBox="1">
            <a:spLocks/>
          </p:cNvSpPr>
          <p:nvPr/>
        </p:nvSpPr>
        <p:spPr>
          <a:xfrm>
            <a:off x="796322" y="4181242"/>
            <a:ext cx="6980092" cy="469065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 sz="1600" dirty="0">
                <a:solidFill>
                  <a:schemeClr val="accent1"/>
                </a:solidFill>
              </a:rPr>
              <a:t>Θέμα-6: Έλεγχος ταυτότητας χρήστη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BD1E2CB-8930-A8FC-18EA-74361D330E73}"/>
              </a:ext>
            </a:extLst>
          </p:cNvPr>
          <p:cNvSpPr txBox="1">
            <a:spLocks/>
          </p:cNvSpPr>
          <p:nvPr/>
        </p:nvSpPr>
        <p:spPr>
          <a:xfrm>
            <a:off x="796322" y="4494439"/>
            <a:ext cx="6980092" cy="1125168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 sz="1600" dirty="0">
                <a:solidFill>
                  <a:schemeClr val="accent1"/>
                </a:solidFill>
              </a:rPr>
              <a:t>Θέμα-7: GDPR</a:t>
            </a:r>
          </a:p>
          <a:p>
            <a:r>
              <a:rPr lang="el" sz="1600" dirty="0"/>
              <a:t>Γενική ανάλυση, παρουσίαση και σε βάθος ανάλυση κρίσιμων</a:t>
            </a:r>
          </a:p>
          <a:p>
            <a:r>
              <a:rPr lang="el" sz="1600" dirty="0"/>
              <a:t>Κανόνες</a:t>
            </a:r>
          </a:p>
        </p:txBody>
      </p:sp>
    </p:spTree>
    <p:extLst>
      <p:ext uri="{BB962C8B-B14F-4D97-AF65-F5344CB8AC3E}">
        <p14:creationId xmlns:p14="http://schemas.microsoft.com/office/powerpoint/2010/main" val="3113797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C51E62-7F55-3B6A-FF5F-39D8CFE74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299" y="120834"/>
            <a:ext cx="6732237" cy="1017147"/>
          </a:xfrm>
        </p:spPr>
        <p:txBody>
          <a:bodyPr/>
          <a:lstStyle/>
          <a:p>
            <a:r>
              <a:rPr lang="el" dirty="0"/>
              <a:t>Μέθοδος αξιολόγησης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0F88C39-60B8-7163-0602-9B68A9FCD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B1A91E-7D63-4E15-B7EA-0453BC15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0A32002-CC31-2B6D-7A5D-66EDF27611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9D6ED2-972A-D3E9-ADCE-6524C8278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70364" y="-23539"/>
              <a:ext cx="2562565" cy="6884359"/>
            </a:xfrm>
            <a:custGeom>
              <a:avLst/>
              <a:gdLst>
                <a:gd name="connsiteX0" fmla="*/ 2535833 w 2562565"/>
                <a:gd name="connsiteY0" fmla="*/ 0 h 6884359"/>
                <a:gd name="connsiteX1" fmla="*/ 2106829 w 2562565"/>
                <a:gd name="connsiteY1" fmla="*/ 1564627 h 6884359"/>
                <a:gd name="connsiteX2" fmla="*/ 1764389 w 2562565"/>
                <a:gd name="connsiteY2" fmla="*/ 2840498 h 6884359"/>
                <a:gd name="connsiteX3" fmla="*/ 1579803 w 2562565"/>
                <a:gd name="connsiteY3" fmla="*/ 2925726 h 6884359"/>
                <a:gd name="connsiteX4" fmla="*/ 1467779 w 2562565"/>
                <a:gd name="connsiteY4" fmla="*/ 2731101 h 6884359"/>
                <a:gd name="connsiteX5" fmla="*/ 1727472 w 2562565"/>
                <a:gd name="connsiteY5" fmla="*/ 1773244 h 6884359"/>
                <a:gd name="connsiteX6" fmla="*/ 1709650 w 2562565"/>
                <a:gd name="connsiteY6" fmla="*/ 1633318 h 6884359"/>
                <a:gd name="connsiteX7" fmla="*/ 1597625 w 2562565"/>
                <a:gd name="connsiteY7" fmla="*/ 1546818 h 6884359"/>
                <a:gd name="connsiteX8" fmla="*/ 1372303 w 2562565"/>
                <a:gd name="connsiteY8" fmla="*/ 1676568 h 6884359"/>
                <a:gd name="connsiteX9" fmla="*/ 977670 w 2562565"/>
                <a:gd name="connsiteY9" fmla="*/ 3131798 h 6884359"/>
                <a:gd name="connsiteX10" fmla="*/ 5092 w 2562565"/>
                <a:gd name="connsiteY10" fmla="*/ 6867823 h 6884359"/>
                <a:gd name="connsiteX11" fmla="*/ 0 w 2562565"/>
                <a:gd name="connsiteY11" fmla="*/ 6884360 h 6884359"/>
                <a:gd name="connsiteX12" fmla="*/ 26733 w 2562565"/>
                <a:gd name="connsiteY12" fmla="*/ 6884360 h 6884359"/>
                <a:gd name="connsiteX13" fmla="*/ 1003131 w 2562565"/>
                <a:gd name="connsiteY13" fmla="*/ 3139431 h 6884359"/>
                <a:gd name="connsiteX14" fmla="*/ 1397763 w 2562565"/>
                <a:gd name="connsiteY14" fmla="*/ 1684200 h 6884359"/>
                <a:gd name="connsiteX15" fmla="*/ 1592533 w 2562565"/>
                <a:gd name="connsiteY15" fmla="*/ 1572259 h 6884359"/>
                <a:gd name="connsiteX16" fmla="*/ 1688009 w 2562565"/>
                <a:gd name="connsiteY16" fmla="*/ 1646039 h 6884359"/>
                <a:gd name="connsiteX17" fmla="*/ 1703285 w 2562565"/>
                <a:gd name="connsiteY17" fmla="*/ 1766884 h 6884359"/>
                <a:gd name="connsiteX18" fmla="*/ 1443591 w 2562565"/>
                <a:gd name="connsiteY18" fmla="*/ 2724741 h 6884359"/>
                <a:gd name="connsiteX19" fmla="*/ 1573438 w 2562565"/>
                <a:gd name="connsiteY19" fmla="*/ 2949894 h 6884359"/>
                <a:gd name="connsiteX20" fmla="*/ 1788577 w 2562565"/>
                <a:gd name="connsiteY20" fmla="*/ 2849402 h 6884359"/>
                <a:gd name="connsiteX21" fmla="*/ 1788577 w 2562565"/>
                <a:gd name="connsiteY21" fmla="*/ 2848130 h 6884359"/>
                <a:gd name="connsiteX22" fmla="*/ 2131016 w 2562565"/>
                <a:gd name="connsiteY22" fmla="*/ 1570987 h 6884359"/>
                <a:gd name="connsiteX23" fmla="*/ 2562566 w 2562565"/>
                <a:gd name="connsiteY23" fmla="*/ 1272 h 6884359"/>
                <a:gd name="connsiteX24" fmla="*/ 2535833 w 2562565"/>
                <a:gd name="connsiteY24" fmla="*/ 0 h 68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2565" h="6884359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39" name="Table 39">
            <a:extLst>
              <a:ext uri="{FF2B5EF4-FFF2-40B4-BE49-F238E27FC236}">
                <a16:creationId xmlns:a16="http://schemas.microsoft.com/office/drawing/2014/main" id="{C8C8D0BF-0710-38CC-57A6-1BC86173A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570031"/>
              </p:ext>
            </p:extLst>
          </p:nvPr>
        </p:nvGraphicFramePr>
        <p:xfrm>
          <a:off x="540465" y="1568846"/>
          <a:ext cx="6637071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357">
                  <a:extLst>
                    <a:ext uri="{9D8B030D-6E8A-4147-A177-3AD203B41FA5}">
                      <a16:colId xmlns:a16="http://schemas.microsoft.com/office/drawing/2014/main" val="1250756599"/>
                    </a:ext>
                  </a:extLst>
                </a:gridCol>
                <a:gridCol w="2212357">
                  <a:extLst>
                    <a:ext uri="{9D8B030D-6E8A-4147-A177-3AD203B41FA5}">
                      <a16:colId xmlns:a16="http://schemas.microsoft.com/office/drawing/2014/main" val="637806288"/>
                    </a:ext>
                  </a:extLst>
                </a:gridCol>
                <a:gridCol w="2212357">
                  <a:extLst>
                    <a:ext uri="{9D8B030D-6E8A-4147-A177-3AD203B41FA5}">
                      <a16:colId xmlns:a16="http://schemas.microsoft.com/office/drawing/2014/main" val="486932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"/>
                        <a:t>Στοιχείο αξιολόγησης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"/>
                        <a:t>Πώς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"/>
                        <a:t>Σημειώσεις</a:t>
                      </a: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8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"/>
                        <a:t>Κουίζ πολλαπλών επιλογών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"/>
                        <a:t>Διαδικτυακά κουίζ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3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/>
                        <a:t>Εφαρμοσμένες Εργασίες (Ατομικές)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" dirty="0"/>
                        <a:t>Η λύση</a:t>
                      </a:r>
                      <a:r>
                        <a:rPr lang="el-GR" dirty="0"/>
                        <a:t> του</a:t>
                      </a:r>
                      <a:r>
                        <a:rPr lang="el" dirty="0"/>
                        <a:t> προβλήματος θα υποβληθεί αργότερα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0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/>
                        <a:t>Ομαδική εργασία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"/>
                        <a:t>Το ομαδικό έργο θα υποβληθεί αργότερα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612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dirty="0"/>
                        <a:t>Ομαδική συζήτηση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"/>
                        <a:t>Κατά τη διάρκεια του εργαστηρίου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776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012516"/>
                  </a:ext>
                </a:extLst>
              </a:tr>
            </a:tbl>
          </a:graphicData>
        </a:graphic>
      </p:graphicFrame>
      <p:sp>
        <p:nvSpPr>
          <p:cNvPr id="40" name="object 4">
            <a:extLst>
              <a:ext uri="{FF2B5EF4-FFF2-40B4-BE49-F238E27FC236}">
                <a16:creationId xmlns:a16="http://schemas.microsoft.com/office/drawing/2014/main" id="{B7B95F84-E42B-FC4D-090D-D31FD86A7249}"/>
              </a:ext>
            </a:extLst>
          </p:cNvPr>
          <p:cNvSpPr txBox="1"/>
          <p:nvPr/>
        </p:nvSpPr>
        <p:spPr>
          <a:xfrm>
            <a:off x="540465" y="1188742"/>
            <a:ext cx="8730716" cy="302896"/>
          </a:xfrm>
          <a:prstGeom prst="rect">
            <a:avLst/>
          </a:prstGeom>
        </p:spPr>
        <p:txBody>
          <a:bodyPr vert="horz" wrap="square" lIns="0" tIns="14852" rIns="0" bIns="0" rtlCol="0">
            <a:spAutoFit/>
          </a:bodyPr>
          <a:lstStyle/>
          <a:p>
            <a:pPr marL="14851">
              <a:spcBef>
                <a:spcPts val="117"/>
              </a:spcBef>
            </a:pPr>
            <a:r>
              <a:rPr lang="el" sz="1871" spc="-6" dirty="0">
                <a:latin typeface="Arial MT"/>
                <a:cs typeface="Arial MT"/>
              </a:rPr>
              <a:t>Περιγράψτε τα στοιχεία αξιολόγησης και τη διαδικασία αξιολόγησης</a:t>
            </a:r>
            <a:endParaRPr sz="1871" dirty="0">
              <a:latin typeface="Arial MT"/>
              <a:cs typeface="Arial M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C6EDFF-B65B-CF98-E039-F97E2729F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464" y="6190660"/>
            <a:ext cx="6637071" cy="365125"/>
          </a:xfrm>
        </p:spPr>
        <p:txBody>
          <a:bodyPr/>
          <a:lstStyle/>
          <a:p>
            <a:r>
              <a:rPr lang="el" dirty="0"/>
              <a:t>Όνομα εκπαιδευτικής ενότητας CSP: Πρότυπο παρουσίασης που δημιουργήθηκε από PR</a:t>
            </a:r>
          </a:p>
        </p:txBody>
      </p:sp>
      <p:pic>
        <p:nvPicPr>
          <p:cNvPr id="7" name="Picture Placeholder 6" descr="Ένα άτομο που κάθεται σε ένα γραφείο γράφοντας σε ένα χαρτί&#10;&#10;Περιγραφή που δημιουργείται αυτόματα">
            <a:extLst>
              <a:ext uri="{FF2B5EF4-FFF2-40B4-BE49-F238E27FC236}">
                <a16:creationId xmlns:a16="http://schemas.microsoft.com/office/drawing/2014/main" id="{48D0F593-DE77-0D7C-9756-4FBEE80ADB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621" r="13621"/>
          <a:stretch>
            <a:fillRect/>
          </a:stretch>
        </p:blipFill>
        <p:spPr/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77ED940-934B-51ED-91DC-B090C9871BF6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274483-176D-F76D-FA4E-0D50FFA3D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2B7BF4-1D82-88B2-6319-95446E47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573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3BD80834-FB15-847A-2C6B-65FA4C1A9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34974D2A-D531-9065-F011-B2A52FD6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017147"/>
          </a:xfrm>
        </p:spPr>
        <p:txBody>
          <a:bodyPr>
            <a:noAutofit/>
          </a:bodyPr>
          <a:lstStyle/>
          <a:p>
            <a:r>
              <a:rPr lang="el" sz="3600"/>
              <a:t>Βασικές γνώσεις και προαπαιτούμενα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FB8BB2-2253-F694-3F4B-48B18309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3304" y="1808873"/>
            <a:ext cx="5710505" cy="533400"/>
          </a:xfrm>
        </p:spPr>
        <p:txBody>
          <a:bodyPr vert="horz" lIns="0" tIns="0" rIns="0" bIns="0" rtlCol="0" anchor="ctr">
            <a:noAutofit/>
          </a:bodyPr>
          <a:lstStyle/>
          <a:p>
            <a:pPr algn="l"/>
            <a:r>
              <a:rPr lang="el" dirty="0"/>
              <a:t>Βασικές γνώσεις: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C2F10C-DD1E-58B2-DE8A-900B513BB4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3303" y="2444090"/>
            <a:ext cx="5885179" cy="1632299"/>
          </a:xfrm>
        </p:spPr>
        <p:txBody>
          <a:bodyPr>
            <a:noAutofit/>
          </a:bodyPr>
          <a:lstStyle/>
          <a:p>
            <a:r>
              <a:rPr lang="el" sz="1600" dirty="0"/>
              <a:t>Βασική κατανόηση υπολογιστών και δικτύων</a:t>
            </a:r>
          </a:p>
          <a:p>
            <a:r>
              <a:rPr lang="el" sz="1600" dirty="0"/>
              <a:t>Εξοικείωση με κοινές απειλές και ευπάθειες για την ασφάλεια στο διαδίκτυο</a:t>
            </a:r>
          </a:p>
          <a:p>
            <a:r>
              <a:rPr lang="el" sz="1600" dirty="0"/>
              <a:t>Ευαισθητοποίηση σχετικά με την ασφάλεια στον κυβερνοχώρο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3A78732-6A77-06C0-D931-D7D867386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7B7D90C8-A3E9-289E-DC74-AFF053EFB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B8B4797-4723-9D92-DF5E-86CBB705F93C}"/>
              </a:ext>
            </a:extLst>
          </p:cNvPr>
          <p:cNvSpPr txBox="1">
            <a:spLocks/>
          </p:cNvSpPr>
          <p:nvPr/>
        </p:nvSpPr>
        <p:spPr>
          <a:xfrm>
            <a:off x="893304" y="4258088"/>
            <a:ext cx="5710505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"/>
              <a:t>Προϋποθέσεις: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BED4F96-A04E-C9DC-CC14-D7BF90874C22}"/>
              </a:ext>
            </a:extLst>
          </p:cNvPr>
          <p:cNvSpPr txBox="1">
            <a:spLocks/>
          </p:cNvSpPr>
          <p:nvPr/>
        </p:nvSpPr>
        <p:spPr>
          <a:xfrm>
            <a:off x="893304" y="4791489"/>
            <a:ext cx="5885179" cy="365126"/>
          </a:xfrm>
          <a:prstGeom prst="rect">
            <a:avLst/>
          </a:prstGeom>
        </p:spPr>
        <p:txBody>
          <a:bodyPr vert="horz" lIns="0" tIns="4572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 sz="1600"/>
              <a:t>Κανένας</a:t>
            </a:r>
          </a:p>
        </p:txBody>
      </p:sp>
      <p:pic>
        <p:nvPicPr>
          <p:cNvPr id="39" name="Picture Placeholder 38" descr="Ένα άτομο που κρατά βιβλία σε μια βιβλιοθήκη&#10;&#10;Περιγραφή που δημιουργείται αυτόματα">
            <a:extLst>
              <a:ext uri="{FF2B5EF4-FFF2-40B4-BE49-F238E27FC236}">
                <a16:creationId xmlns:a16="http://schemas.microsoft.com/office/drawing/2014/main" id="{10FE2B7C-AE61-BE40-0320-C82DDDDF7A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161" r="13161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C3DC07-F818-1125-FACC-4A6351FB6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019" y="6224734"/>
            <a:ext cx="6637071" cy="365125"/>
          </a:xfrm>
        </p:spPr>
        <p:txBody>
          <a:bodyPr/>
          <a:lstStyle/>
          <a:p>
            <a:r>
              <a:rPr lang="el" dirty="0"/>
              <a:t>Όνομα εκπαιδευτικής ενότητας CSP: Πρότυπο παρουσίασης που δημιουργήθηκε από PR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69937E-4762-A841-5ED2-63F229D7CE1F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2C05AC-D440-E4A3-0C62-59178149B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F28938-2670-AF32-94BE-6AFC2DCB1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11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3BD80834-FB15-847A-2C6B-65FA4C1A9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34974D2A-D531-9065-F011-B2A52FD6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017147"/>
          </a:xfrm>
        </p:spPr>
        <p:txBody>
          <a:bodyPr>
            <a:noAutofit/>
          </a:bodyPr>
          <a:lstStyle/>
          <a:p>
            <a:r>
              <a:rPr lang="el" sz="3600"/>
              <a:t>Τεχνικά εργαλεία και άλλες απαιτήσεις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FB8BB2-2253-F694-3F4B-48B18309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7415" y="1657227"/>
            <a:ext cx="5710505" cy="533400"/>
          </a:xfrm>
        </p:spPr>
        <p:txBody>
          <a:bodyPr vert="horz" lIns="0" tIns="0" rIns="0" bIns="0" rtlCol="0" anchor="ctr">
            <a:noAutofit/>
          </a:bodyPr>
          <a:lstStyle/>
          <a:p>
            <a:pPr algn="l"/>
            <a:r>
              <a:rPr lang="el" dirty="0"/>
              <a:t>Τεχνικά εργαλεία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C2F10C-DD1E-58B2-DE8A-900B513BB4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7417" y="2429100"/>
            <a:ext cx="5885179" cy="783933"/>
          </a:xfrm>
        </p:spPr>
        <p:txBody>
          <a:bodyPr>
            <a:noAutofit/>
          </a:bodyPr>
          <a:lstStyle/>
          <a:p>
            <a:r>
              <a:rPr lang="el" sz="1600" dirty="0"/>
              <a:t>PC/Laptop</a:t>
            </a:r>
          </a:p>
          <a:p>
            <a:r>
              <a:rPr lang="el" sz="1600" dirty="0"/>
              <a:t>Τεχνικά εργαλεία: Αναφέρονται κατά τη διάρκεια της εκπαίδευσης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3A78732-6A77-06C0-D931-D7D867386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7B7D90C8-A3E9-289E-DC74-AFF053EFB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B8B4797-4723-9D92-DF5E-86CBB705F93C}"/>
              </a:ext>
            </a:extLst>
          </p:cNvPr>
          <p:cNvSpPr txBox="1">
            <a:spLocks/>
          </p:cNvSpPr>
          <p:nvPr/>
        </p:nvSpPr>
        <p:spPr>
          <a:xfrm>
            <a:off x="1037416" y="3547280"/>
            <a:ext cx="5710505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" dirty="0"/>
              <a:t>Άλλες απαιτήσεις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BED4F96-A04E-C9DC-CC14-D7BF90874C22}"/>
              </a:ext>
            </a:extLst>
          </p:cNvPr>
          <p:cNvSpPr txBox="1">
            <a:spLocks/>
          </p:cNvSpPr>
          <p:nvPr/>
        </p:nvSpPr>
        <p:spPr>
          <a:xfrm>
            <a:off x="1051377" y="4372682"/>
            <a:ext cx="5885179" cy="783933"/>
          </a:xfrm>
          <a:prstGeom prst="rect">
            <a:avLst/>
          </a:prstGeom>
        </p:spPr>
        <p:txBody>
          <a:bodyPr vert="horz" lIns="0" tIns="4572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 sz="1600"/>
              <a:t>Γνώση Βασικών Εννοιών Πληροφορικής / Επίγνωση Πρακτικών Ασφάλειας Διαδικτύου / Προθυμία για Μάθηση και Πειραματισμό / Ενεργός Συμμετοχή</a:t>
            </a:r>
          </a:p>
        </p:txBody>
      </p:sp>
      <p:pic>
        <p:nvPicPr>
          <p:cNvPr id="8" name="Picture Placeholder 7" descr="Μια ομάδα ανθρώπων που εργάζονται σε ένα έργο&#10;&#10;Περιγραφή που δημιουργείται αυτόματα">
            <a:extLst>
              <a:ext uri="{FF2B5EF4-FFF2-40B4-BE49-F238E27FC236}">
                <a16:creationId xmlns:a16="http://schemas.microsoft.com/office/drawing/2014/main" id="{F7F2A728-0495-F970-08BB-DF29D017CE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4408" r="14408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CF1690-F867-61DD-C636-7C0CAA569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465" y="6248528"/>
            <a:ext cx="6637071" cy="365125"/>
          </a:xfrm>
        </p:spPr>
        <p:txBody>
          <a:bodyPr/>
          <a:lstStyle/>
          <a:p>
            <a:r>
              <a:rPr lang="el" dirty="0"/>
              <a:t>Όνομα εκπαιδευτικής ενότητας CSP: Πρότυπο παρουσίασης που δημιουργήθηκε από PR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33669F-5C4B-B0FC-DB16-1F4BC811F7B6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095A1C-CDDB-C88C-2B53-170E7D9B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4FB183-0DAF-72A4-331C-2E89BDFB0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528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E0F2054-FE7E-B49A-E17F-5DE1864D8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967113" cy="1524000"/>
          </a:xfrm>
        </p:spPr>
        <p:txBody>
          <a:bodyPr/>
          <a:lstStyle/>
          <a:p>
            <a:r>
              <a:rPr lang="el" dirty="0">
                <a:solidFill>
                  <a:schemeClr val="accent1"/>
                </a:solidFill>
              </a:rPr>
              <a:t>Πηγές: </a:t>
            </a:r>
            <a:r>
              <a:rPr lang="el" dirty="0"/>
              <a:t>Βιβλία και υλικό αναφοράς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BC01B8-FB52-27EE-1CD6-0180333CE5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6322" y="2271444"/>
            <a:ext cx="6732237" cy="2576782"/>
          </a:xfrm>
        </p:spPr>
        <p:txBody>
          <a:bodyPr>
            <a:normAutofit fontScale="92500" lnSpcReduction="20000"/>
          </a:bodyPr>
          <a:lstStyle/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el" sz="1100" dirty="0"/>
              <a:t>«Ευρωπαϊκό πλαίσιο δεξιοτήτων κυβερνοασφάλειας»: Δημοσίευση του Οργανισμού της Ευρωπαϊκής Ένωσης για την Κυβερνοασφάλεια (ENISA) 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el" sz="1100" dirty="0"/>
              <a:t>"Cybersecurity Essentials: A Study Guide for CISSP" των Mike Chapple και David Gibson: Αυτός ο περιεκτικός οδηγός σπουδών καλύπτει ολόκληρο το κοινό σώμα γνώσεων (CBK) του CISSP (Certified Information Systems Security Professional).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el" sz="1100" dirty="0"/>
              <a:t>"Cybersecurity: A Beginner's Guide" του Raef Meeuwisse: Αυτό το φιλικό προς τους αρχάριους βιβλίο εισάγει τα βασικά στοιχεία της ασφάλειας στον κυβερνοχώρο, συμπεριλαμβανομένων των απειλών, των τρωτών σημείων, της άμυνας και των βέλτιστων πρακτικών.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el" sz="1100" dirty="0"/>
              <a:t>"Εγχειρίδιο Διαχείρισης Ασφάλειας Πληροφοριών" από τους M. E. Whitman και Herbert J. Mattord: Αυτό το περιεκτικό εγχειρίδιο καλύπτει όλες τις πτυχές της διαχείρισης της ασφάλειας πληροφοριών, από την αξιολόγηση κινδύνου έως την αντιμετώπιση περιστατικών.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el" sz="1100" dirty="0"/>
              <a:t>"Cybersecurity: Principles and Practice" από τον William Stallings: Αυτό το εγχειρίδιο παρέχει μια ολοκληρωμένη επισκόπηση των αρχών ασφάλειας στον κυβερνοχώρο, συμπεριλαμβανομένης της κρυπτογραφίας, της ασφάλειας δικτύων και της ασφάλειας εφαρμογών.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el" sz="1100" dirty="0"/>
              <a:t>"NIST Cybersecurity Framework" από το NIST (National Institute of Standards and Technology): Αυτό το πλαίσιο παρέχει έναν οδικό χάρτη για τους οργανισμούς να διαχειρίζονται τους κινδύνους στον κυβερνοχώρο και να βελτιώνουν τη στάση τους στον κυβερνοχώρο.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68C54-1820-3B00-1C96-88D7349FD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1EF105-497F-4EFD-8E5D-D4573ED81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F08D551-B30D-FCB1-C8B2-0160EC530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AA2D64-53A7-BC77-FBA2-EC723D31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70364" y="-23539"/>
              <a:ext cx="2562565" cy="6884359"/>
            </a:xfrm>
            <a:custGeom>
              <a:avLst/>
              <a:gdLst>
                <a:gd name="connsiteX0" fmla="*/ 2535833 w 2562565"/>
                <a:gd name="connsiteY0" fmla="*/ 0 h 6884359"/>
                <a:gd name="connsiteX1" fmla="*/ 2106829 w 2562565"/>
                <a:gd name="connsiteY1" fmla="*/ 1564627 h 6884359"/>
                <a:gd name="connsiteX2" fmla="*/ 1764389 w 2562565"/>
                <a:gd name="connsiteY2" fmla="*/ 2840498 h 6884359"/>
                <a:gd name="connsiteX3" fmla="*/ 1579803 w 2562565"/>
                <a:gd name="connsiteY3" fmla="*/ 2925726 h 6884359"/>
                <a:gd name="connsiteX4" fmla="*/ 1467779 w 2562565"/>
                <a:gd name="connsiteY4" fmla="*/ 2731101 h 6884359"/>
                <a:gd name="connsiteX5" fmla="*/ 1727472 w 2562565"/>
                <a:gd name="connsiteY5" fmla="*/ 1773244 h 6884359"/>
                <a:gd name="connsiteX6" fmla="*/ 1709650 w 2562565"/>
                <a:gd name="connsiteY6" fmla="*/ 1633318 h 6884359"/>
                <a:gd name="connsiteX7" fmla="*/ 1597625 w 2562565"/>
                <a:gd name="connsiteY7" fmla="*/ 1546818 h 6884359"/>
                <a:gd name="connsiteX8" fmla="*/ 1372303 w 2562565"/>
                <a:gd name="connsiteY8" fmla="*/ 1676568 h 6884359"/>
                <a:gd name="connsiteX9" fmla="*/ 977670 w 2562565"/>
                <a:gd name="connsiteY9" fmla="*/ 3131798 h 6884359"/>
                <a:gd name="connsiteX10" fmla="*/ 5092 w 2562565"/>
                <a:gd name="connsiteY10" fmla="*/ 6867823 h 6884359"/>
                <a:gd name="connsiteX11" fmla="*/ 0 w 2562565"/>
                <a:gd name="connsiteY11" fmla="*/ 6884360 h 6884359"/>
                <a:gd name="connsiteX12" fmla="*/ 26733 w 2562565"/>
                <a:gd name="connsiteY12" fmla="*/ 6884360 h 6884359"/>
                <a:gd name="connsiteX13" fmla="*/ 1003131 w 2562565"/>
                <a:gd name="connsiteY13" fmla="*/ 3139431 h 6884359"/>
                <a:gd name="connsiteX14" fmla="*/ 1397763 w 2562565"/>
                <a:gd name="connsiteY14" fmla="*/ 1684200 h 6884359"/>
                <a:gd name="connsiteX15" fmla="*/ 1592533 w 2562565"/>
                <a:gd name="connsiteY15" fmla="*/ 1572259 h 6884359"/>
                <a:gd name="connsiteX16" fmla="*/ 1688009 w 2562565"/>
                <a:gd name="connsiteY16" fmla="*/ 1646039 h 6884359"/>
                <a:gd name="connsiteX17" fmla="*/ 1703285 w 2562565"/>
                <a:gd name="connsiteY17" fmla="*/ 1766884 h 6884359"/>
                <a:gd name="connsiteX18" fmla="*/ 1443591 w 2562565"/>
                <a:gd name="connsiteY18" fmla="*/ 2724741 h 6884359"/>
                <a:gd name="connsiteX19" fmla="*/ 1573438 w 2562565"/>
                <a:gd name="connsiteY19" fmla="*/ 2949894 h 6884359"/>
                <a:gd name="connsiteX20" fmla="*/ 1788577 w 2562565"/>
                <a:gd name="connsiteY20" fmla="*/ 2849402 h 6884359"/>
                <a:gd name="connsiteX21" fmla="*/ 1788577 w 2562565"/>
                <a:gd name="connsiteY21" fmla="*/ 2848130 h 6884359"/>
                <a:gd name="connsiteX22" fmla="*/ 2131016 w 2562565"/>
                <a:gd name="connsiteY22" fmla="*/ 1570987 h 6884359"/>
                <a:gd name="connsiteX23" fmla="*/ 2562566 w 2562565"/>
                <a:gd name="connsiteY23" fmla="*/ 1272 h 6884359"/>
                <a:gd name="connsiteX24" fmla="*/ 2535833 w 2562565"/>
                <a:gd name="connsiteY24" fmla="*/ 0 h 68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2565" h="6884359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Picture Placeholder 13" descr="Μια ομάδα ατόμων που εργάζονται σε έναν υπολογιστή&#10;&#10;Περιγραφή που δημιουργείται αυτόματα">
            <a:extLst>
              <a:ext uri="{FF2B5EF4-FFF2-40B4-BE49-F238E27FC236}">
                <a16:creationId xmlns:a16="http://schemas.microsoft.com/office/drawing/2014/main" id="{CA8E4ABB-563C-C656-566F-6422D163C3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162" r="13162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65F72-F670-64FE-073D-4BF210CDD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99" y="6172835"/>
            <a:ext cx="6637071" cy="365125"/>
          </a:xfrm>
        </p:spPr>
        <p:txBody>
          <a:bodyPr/>
          <a:lstStyle/>
          <a:p>
            <a:r>
              <a:rPr lang="el" dirty="0"/>
              <a:t>Όνομα εκπαιδευτικής ενότητας CSP: Πρότυπο παρουσίασης που δημιουργήθηκε από PR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9C09F1-E50A-0FEB-1118-D5097197CCAF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06F535-C40A-529C-CB28-6DD487AF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E2A628-5092-F573-51CD-A8AE81983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217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524000"/>
          </a:xfrm>
        </p:spPr>
        <p:txBody>
          <a:bodyPr>
            <a:normAutofit fontScale="90000"/>
          </a:bodyPr>
          <a:lstStyle/>
          <a:p>
            <a:r>
              <a:rPr lang="el">
                <a:solidFill>
                  <a:schemeClr val="accent1"/>
                </a:solidFill>
              </a:rPr>
              <a:t>Εγγραφή: Πώς </a:t>
            </a:r>
            <a:r>
              <a:rPr lang="el"/>
              <a:t>να εγγραφείτε και άλλες πρακτικές πληροφορίες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67690BC-58BE-BD46-38A4-61EC504EA89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2252076"/>
            <a:ext cx="5797550" cy="3051762"/>
          </a:xfrm>
        </p:spPr>
        <p:txBody>
          <a:bodyPr>
            <a:normAutofit/>
          </a:bodyPr>
          <a:lstStyle/>
          <a:p>
            <a:r>
              <a:rPr lang="el" dirty="0"/>
              <a:t>Η συγκεκριμένη διαδικασία εγγραφής για τα βασικά στοιχεία κυβερνοασφάλειας και την κατάρτιση διαχείρισης ενδέχεται να διαφέρει ανάλογα με τον πάροχο κατάρτισης ή το ίδρυμα. Ωστόσο, τα γενικά βήματα είναι συνήθως απλά και μπορούν να ολοκληρωθούν διαδικτυακά ή αυτοπροσώπως.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l" dirty="0"/>
              <a:t>Online Εγγραφή</a:t>
            </a:r>
          </a:p>
          <a:p>
            <a:pPr marL="342900" indent="-342900">
              <a:buFont typeface="+mj-lt"/>
              <a:buAutoNum type="arabicPeriod"/>
            </a:pPr>
            <a:r>
              <a:rPr lang="el" dirty="0"/>
              <a:t>Προσωπική εγγραφή</a:t>
            </a:r>
          </a:p>
          <a:p>
            <a:pPr marL="342900" indent="-342900">
              <a:buFont typeface="+mj-lt"/>
              <a:buAutoNum type="arabicPeriod"/>
            </a:pPr>
            <a:r>
              <a:rPr lang="el" dirty="0"/>
              <a:t>Πρόσθετες πρακτικές πληροφορίες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Placeholder 18" descr="Ένα άτομο που εργάζεται σε ένα γραφείο">
            <a:extLst>
              <a:ext uri="{FF2B5EF4-FFF2-40B4-BE49-F238E27FC236}">
                <a16:creationId xmlns:a16="http://schemas.microsoft.com/office/drawing/2014/main" id="{52D45C27-4F4D-5A89-8C52-CB8FC47BCE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565" r="3565"/>
          <a:stretch/>
        </p:blipFill>
        <p:spPr>
          <a:xfrm flipH="1">
            <a:off x="7163691" y="0"/>
            <a:ext cx="5024825" cy="6858000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39E862-557A-EE8F-7F6E-9D4CE1F05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497" y="6186634"/>
            <a:ext cx="6637071" cy="365125"/>
          </a:xfrm>
        </p:spPr>
        <p:txBody>
          <a:bodyPr/>
          <a:lstStyle/>
          <a:p>
            <a:r>
              <a:rPr lang="el" dirty="0"/>
              <a:t>Όνομα εκπαιδευτικής ενότητας CSP: Πρότυπο παρουσίασης που δημιουργήθηκε από PR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5201A9-E926-7AB9-66DE-F49549196321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94BE53-2C4A-8673-6789-126A2BB17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71F107-858F-675B-6862-73821EA4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328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452219-785E-4657-C5F4-A53FEF2EB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0326" y="1679216"/>
            <a:ext cx="4786877" cy="1518315"/>
          </a:xfrm>
        </p:spPr>
        <p:txBody>
          <a:bodyPr/>
          <a:lstStyle/>
          <a:p>
            <a:r>
              <a:rPr lang="el"/>
              <a:t>Ευχαριστώ</a:t>
            </a:r>
          </a:p>
        </p:txBody>
      </p:sp>
      <p:pic>
        <p:nvPicPr>
          <p:cNvPr id="6" name="Picture Placeholder 5" descr="Ένα άτομο και ένα άτομο που κοιτάζει μια οθόνη υπολογιστή">
            <a:extLst>
              <a:ext uri="{FF2B5EF4-FFF2-40B4-BE49-F238E27FC236}">
                <a16:creationId xmlns:a16="http://schemas.microsoft.com/office/drawing/2014/main" id="{AA35CD3A-9896-7953-C82D-AAE87F6124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7" r="127"/>
          <a:stretch/>
        </p:blipFill>
        <p:spPr>
          <a:xfrm>
            <a:off x="-29499" y="-2236"/>
            <a:ext cx="6814124" cy="6871095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8DFC8D-4AE6-170E-C27A-DA97EBD7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59704" y="0"/>
            <a:ext cx="2928883" cy="6871447"/>
            <a:chOff x="4059704" y="0"/>
            <a:chExt cx="2928883" cy="687144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966C9E-A9A2-BF8C-EDCB-B7F6AE51C425}"/>
                </a:ext>
              </a:extLst>
            </p:cNvPr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3BC35A-F255-48AA-48B8-D6561A6FAB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9704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C8DADA-109B-196D-817A-1ACB3E3183CA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FED455-D30F-6583-EAD1-6FB515A4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0EE198-6127-5DE1-8134-33FE6A8B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48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6C8D99-3232-849B-9CC8-6E498220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507757" y="-11160"/>
            <a:ext cx="2553080" cy="6858841"/>
          </a:xfrm>
          <a:custGeom>
            <a:avLst/>
            <a:gdLst>
              <a:gd name="connsiteX0" fmla="*/ 2526446 w 2553080"/>
              <a:gd name="connsiteY0" fmla="*/ 0 h 6858841"/>
              <a:gd name="connsiteX1" fmla="*/ 1707127 w 2553080"/>
              <a:gd name="connsiteY1" fmla="*/ 3182290 h 6858841"/>
              <a:gd name="connsiteX2" fmla="*/ 1365955 w 2553080"/>
              <a:gd name="connsiteY2" fmla="*/ 4453431 h 6858841"/>
              <a:gd name="connsiteX3" fmla="*/ 1182052 w 2553080"/>
              <a:gd name="connsiteY3" fmla="*/ 4538343 h 6858841"/>
              <a:gd name="connsiteX4" fmla="*/ 1070442 w 2553080"/>
              <a:gd name="connsiteY4" fmla="*/ 4344440 h 6858841"/>
              <a:gd name="connsiteX5" fmla="*/ 1329175 w 2553080"/>
              <a:gd name="connsiteY5" fmla="*/ 3390133 h 6858841"/>
              <a:gd name="connsiteX6" fmla="*/ 1311418 w 2553080"/>
              <a:gd name="connsiteY6" fmla="*/ 3250726 h 6858841"/>
              <a:gd name="connsiteX7" fmla="*/ 1199808 w 2553080"/>
              <a:gd name="connsiteY7" fmla="*/ 3164547 h 6858841"/>
              <a:gd name="connsiteX8" fmla="*/ 975320 w 2553080"/>
              <a:gd name="connsiteY8" fmla="*/ 3293816 h 6858841"/>
              <a:gd name="connsiteX9" fmla="*/ 582148 w 2553080"/>
              <a:gd name="connsiteY9" fmla="*/ 4743652 h 6858841"/>
              <a:gd name="connsiteX10" fmla="*/ 5073 w 2553080"/>
              <a:gd name="connsiteY10" fmla="*/ 6842367 h 6858841"/>
              <a:gd name="connsiteX11" fmla="*/ 0 w 2553080"/>
              <a:gd name="connsiteY11" fmla="*/ 6858842 h 6858841"/>
              <a:gd name="connsiteX12" fmla="*/ 26634 w 2553080"/>
              <a:gd name="connsiteY12" fmla="*/ 6858842 h 6858841"/>
              <a:gd name="connsiteX13" fmla="*/ 607514 w 2553080"/>
              <a:gd name="connsiteY13" fmla="*/ 4751256 h 6858841"/>
              <a:gd name="connsiteX14" fmla="*/ 1000686 w 2553080"/>
              <a:gd name="connsiteY14" fmla="*/ 3301420 h 6858841"/>
              <a:gd name="connsiteX15" fmla="*/ 1194735 w 2553080"/>
              <a:gd name="connsiteY15" fmla="*/ 3189894 h 6858841"/>
              <a:gd name="connsiteX16" fmla="*/ 1289857 w 2553080"/>
              <a:gd name="connsiteY16" fmla="*/ 3263399 h 6858841"/>
              <a:gd name="connsiteX17" fmla="*/ 1305077 w 2553080"/>
              <a:gd name="connsiteY17" fmla="*/ 3383797 h 6858841"/>
              <a:gd name="connsiteX18" fmla="*/ 1046345 w 2553080"/>
              <a:gd name="connsiteY18" fmla="*/ 4338103 h 6858841"/>
              <a:gd name="connsiteX19" fmla="*/ 1175711 w 2553080"/>
              <a:gd name="connsiteY19" fmla="*/ 4562423 h 6858841"/>
              <a:gd name="connsiteX20" fmla="*/ 1390053 w 2553080"/>
              <a:gd name="connsiteY20" fmla="*/ 4462303 h 6858841"/>
              <a:gd name="connsiteX21" fmla="*/ 1390053 w 2553080"/>
              <a:gd name="connsiteY21" fmla="*/ 4461035 h 6858841"/>
              <a:gd name="connsiteX22" fmla="*/ 1731225 w 2553080"/>
              <a:gd name="connsiteY22" fmla="*/ 3188627 h 6858841"/>
              <a:gd name="connsiteX23" fmla="*/ 2553081 w 2553080"/>
              <a:gd name="connsiteY23" fmla="*/ 1267 h 6858841"/>
              <a:gd name="connsiteX24" fmla="*/ 2526446 w 2553080"/>
              <a:gd name="connsiteY24" fmla="*/ 0 h 685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3080" h="6858841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 w="9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AA25F-3B8C-8721-288B-2F31C107F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02" y="1338943"/>
            <a:ext cx="11808595" cy="418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45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Placeholder 82" descr="Ένα άτομο που γράφει σε ένα γραφείο">
            <a:extLst>
              <a:ext uri="{FF2B5EF4-FFF2-40B4-BE49-F238E27FC236}">
                <a16:creationId xmlns:a16="http://schemas.microsoft.com/office/drawing/2014/main" id="{9F2CBF26-9F88-C836-7BBE-2C8D15399C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594" r="7594"/>
          <a:stretch/>
        </p:blipFill>
        <p:spPr>
          <a:xfrm flipH="1">
            <a:off x="7163691" y="0"/>
            <a:ext cx="5024825" cy="6858000"/>
          </a:xfrm>
        </p:spPr>
      </p:pic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3BD80834-FB15-847A-2C6B-65FA4C1A9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34974D2A-D531-9065-F011-B2A52FD6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017147"/>
          </a:xfrm>
        </p:spPr>
        <p:txBody>
          <a:bodyPr>
            <a:noAutofit/>
          </a:bodyPr>
          <a:lstStyle/>
          <a:p>
            <a:r>
              <a:rPr lang="el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Τεχνολογίες προστασίας δεδομένων και απορρήτου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FB8BB2-2253-F694-3F4B-48B18309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242" y="1749479"/>
            <a:ext cx="788639" cy="533400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l"/>
              <a:t>Ο1.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C2F10C-DD1E-58B2-DE8A-900B513BB4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3379" y="1749479"/>
            <a:ext cx="5885179" cy="533400"/>
          </a:xfrm>
        </p:spPr>
        <p:txBody>
          <a:bodyPr>
            <a:normAutofit fontScale="92500" lnSpcReduction="20000"/>
          </a:bodyPr>
          <a:lstStyle/>
          <a:p>
            <a:r>
              <a:rPr lang="el"/>
              <a:t>Στόχοι: Ποιος-τι-Γιατί πρέπει να πάρετε αυτή την εκπαίδευση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F3FD88-1E1E-60D7-6DBA-54883EB495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242" y="3006909"/>
            <a:ext cx="788639" cy="533400"/>
          </a:xfrm>
        </p:spPr>
        <p:txBody>
          <a:bodyPr/>
          <a:lstStyle/>
          <a:p>
            <a:r>
              <a:rPr lang="el"/>
              <a:t>Ο3.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E41E67-4B27-8ADF-D2D1-675182477D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43379" y="3009613"/>
            <a:ext cx="5885179" cy="533400"/>
          </a:xfrm>
        </p:spPr>
        <p:txBody>
          <a:bodyPr/>
          <a:lstStyle/>
          <a:p>
            <a:r>
              <a:rPr lang="el"/>
              <a:t>Μαθησιακά αποτελέσματα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ADDB23-D709-216E-09BB-D24BECACD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242" y="3635783"/>
            <a:ext cx="788639" cy="533400"/>
          </a:xfrm>
        </p:spPr>
        <p:txBody>
          <a:bodyPr/>
          <a:lstStyle/>
          <a:p>
            <a:r>
              <a:rPr lang="el"/>
              <a:t>Ο4.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8154CB8-8FD8-4E91-99AF-E3CF734228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43379" y="3638169"/>
            <a:ext cx="5885179" cy="533400"/>
          </a:xfrm>
        </p:spPr>
        <p:txBody>
          <a:bodyPr/>
          <a:lstStyle/>
          <a:p>
            <a:r>
              <a:rPr lang="el"/>
              <a:t>Περιγράμματα κατάρτισης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E1F72F-5806-46E4-AC01-9413DBC58B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4242" y="4264656"/>
            <a:ext cx="788639" cy="533400"/>
          </a:xfrm>
        </p:spPr>
        <p:txBody>
          <a:bodyPr/>
          <a:lstStyle/>
          <a:p>
            <a:r>
              <a:rPr lang="el"/>
              <a:t>Ο5.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673EE5-354A-FD54-2A4E-F922E5E162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43379" y="4269747"/>
            <a:ext cx="5885179" cy="533400"/>
          </a:xfrm>
        </p:spPr>
        <p:txBody>
          <a:bodyPr/>
          <a:lstStyle/>
          <a:p>
            <a:r>
              <a:rPr lang="el"/>
              <a:t>Λεπτομέρειες ασκήσεων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EFEB83-8DF8-9418-13FD-C034C8279A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242" y="2378035"/>
            <a:ext cx="788639" cy="533400"/>
          </a:xfrm>
        </p:spPr>
        <p:txBody>
          <a:bodyPr/>
          <a:lstStyle/>
          <a:p>
            <a:r>
              <a:rPr lang="el"/>
              <a:t>Ο2.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7C4889-BB27-08A2-E9DE-947634C2E2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43379" y="2378035"/>
            <a:ext cx="5885179" cy="533400"/>
          </a:xfrm>
        </p:spPr>
        <p:txBody>
          <a:bodyPr>
            <a:normAutofit/>
          </a:bodyPr>
          <a:lstStyle/>
          <a:p>
            <a:r>
              <a:rPr lang="el"/>
              <a:t>Εκπαιδευτική εφοδιαστική: Πότε-Πού-Πώς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3A78732-6A77-06C0-D931-D7D867386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7B7D90C8-A3E9-289E-DC74-AFF053EFB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31A928-7D63-B78C-FAE3-45A3106D5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699" y="6290774"/>
            <a:ext cx="6637071" cy="365125"/>
          </a:xfrm>
        </p:spPr>
        <p:txBody>
          <a:bodyPr/>
          <a:lstStyle/>
          <a:p>
            <a:r>
              <a:rPr lang="el" dirty="0"/>
              <a:t>Όνομα εκπαιδευτικής ενότητας CSP: Πρότυπο παρουσίασης που δημιουργήθηκε από PR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EE773C5-4ADF-018F-93E2-0BFF82EEF346}"/>
              </a:ext>
            </a:extLst>
          </p:cNvPr>
          <p:cNvSpPr txBox="1">
            <a:spLocks/>
          </p:cNvSpPr>
          <p:nvPr/>
        </p:nvSpPr>
        <p:spPr>
          <a:xfrm>
            <a:off x="807966" y="4986668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/>
              <a:t>Ο6.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729409D-37AC-27D4-75DB-B10526DA2D95}"/>
              </a:ext>
            </a:extLst>
          </p:cNvPr>
          <p:cNvSpPr txBox="1">
            <a:spLocks/>
          </p:cNvSpPr>
          <p:nvPr/>
        </p:nvSpPr>
        <p:spPr>
          <a:xfrm>
            <a:off x="1627103" y="4989054"/>
            <a:ext cx="5885179" cy="533400"/>
          </a:xfrm>
          <a:prstGeom prst="rect">
            <a:avLst/>
          </a:prstGeom>
        </p:spPr>
        <p:txBody>
          <a:bodyPr vert="horz" lIns="0" tIns="4572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/>
              <a:t>Πρακτικές πληροφορίες και απαιτήσεις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1DAEF32-315B-9B68-8D10-FCE1224D4907}"/>
              </a:ext>
            </a:extLst>
          </p:cNvPr>
          <p:cNvSpPr txBox="1">
            <a:spLocks/>
          </p:cNvSpPr>
          <p:nvPr/>
        </p:nvSpPr>
        <p:spPr>
          <a:xfrm>
            <a:off x="807966" y="5615541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/>
              <a:t>Ο7.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A9B1DE-889E-82BE-68D9-04D72C3D1E11}"/>
              </a:ext>
            </a:extLst>
          </p:cNvPr>
          <p:cNvSpPr txBox="1">
            <a:spLocks/>
          </p:cNvSpPr>
          <p:nvPr/>
        </p:nvSpPr>
        <p:spPr>
          <a:xfrm>
            <a:off x="1627103" y="5620632"/>
            <a:ext cx="5885179" cy="533400"/>
          </a:xfrm>
          <a:prstGeom prst="rect">
            <a:avLst/>
          </a:prstGeom>
        </p:spPr>
        <p:txBody>
          <a:bodyPr vert="horz" lIns="0" tIns="4572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"/>
              <a:t>Πληροφορίες εγγραφής και επικοινωνία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61E353-DA53-56F1-49CB-7426B4E4EDAF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985692-9D93-B2CA-C09C-F2CA3F05A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3FF775-4134-4229-0B44-8DCF3D12D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501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70F9-17DA-839C-44F9-7397A5EF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l" dirty="0">
                <a:solidFill>
                  <a:schemeClr val="accent1"/>
                </a:solidFill>
              </a:rPr>
              <a:t>Στόχοι: </a:t>
            </a:r>
            <a:r>
              <a:rPr lang="el" sz="3600" spc="-6" dirty="0">
                <a:solidFill>
                  <a:srgbClr val="FFFFFF"/>
                </a:solidFill>
                <a:latin typeface="Arial MT"/>
                <a:cs typeface="Arial MT"/>
              </a:rPr>
              <a:t>Ποιος-τι-Γιατί </a:t>
            </a:r>
            <a:r>
              <a:rPr lang="el" sz="3600" dirty="0">
                <a:solidFill>
                  <a:srgbClr val="FFFFFF"/>
                </a:solidFill>
                <a:latin typeface="Arial MT"/>
                <a:cs typeface="Arial MT"/>
              </a:rPr>
              <a:t>χρειάζεσαι για να κάνεις αυτή την εκπαίδευση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B49AB-9182-5EB7-E03A-3E144B8F0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8352" y="1894376"/>
            <a:ext cx="2847975" cy="3390899"/>
          </a:xfrm>
        </p:spPr>
        <p:txBody>
          <a:bodyPr/>
          <a:lstStyle/>
          <a:p>
            <a:r>
              <a:rPr lang="el"/>
              <a:t>ΠΟΙΟΣ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EECEA-D837-E96C-CC5D-8C8B986DA3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33252" y="3867778"/>
            <a:ext cx="2275880" cy="893763"/>
          </a:xfrm>
        </p:spPr>
        <p:txBody>
          <a:bodyPr/>
          <a:lstStyle/>
          <a:p>
            <a:pPr lvl="0"/>
            <a:r>
              <a:rPr lang="el" dirty="0"/>
              <a:t>Επαγγελματίες που θέλουν να αποκτήσουν γνώσεις σχετικά με τα βασικά των Πολιτικών Απορρήτου και των Τεχνικών Προστασίας Δεδομένων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828F9-B330-B117-FF6A-8F0C124447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1092" y="1894376"/>
            <a:ext cx="2847975" cy="3390899"/>
          </a:xfrm>
        </p:spPr>
        <p:txBody>
          <a:bodyPr/>
          <a:lstStyle/>
          <a:p>
            <a:r>
              <a:rPr lang="el"/>
              <a:t>ΤΙ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FA0DAA-37F3-A33A-6A49-3568311D08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88540" y="3637297"/>
            <a:ext cx="2275880" cy="1443344"/>
          </a:xfrm>
        </p:spPr>
        <p:txBody>
          <a:bodyPr/>
          <a:lstStyle/>
          <a:p>
            <a:r>
              <a:rPr lang="el" dirty="0"/>
              <a:t>Εκπαιδευτικό υλικό για τη δημιουργία των θεμελίων των Πολιτικών Απορρήτου και των Τεχνικών Προστασίας Δεδομένων που απευθύνονται ειδικά στον τομέα της ενέργειας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6C42F-6E4C-CC8A-0CCC-46E1AAF5C7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95403" y="1894376"/>
            <a:ext cx="2847975" cy="3390899"/>
          </a:xfrm>
        </p:spPr>
        <p:txBody>
          <a:bodyPr/>
          <a:lstStyle/>
          <a:p>
            <a:r>
              <a:rPr lang="el"/>
              <a:t>ΓΙΑΤΊ</a:t>
            </a:r>
          </a:p>
        </p:txBody>
      </p:sp>
      <p:pic>
        <p:nvPicPr>
          <p:cNvPr id="21" name="Picture Placeholder 20" descr="Κύκλωμα">
            <a:extLst>
              <a:ext uri="{FF2B5EF4-FFF2-40B4-BE49-F238E27FC236}">
                <a16:creationId xmlns:a16="http://schemas.microsoft.com/office/drawing/2014/main" id="{F759999E-0FBE-FE5E-0E5E-0AC62ECF589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02" b="4502"/>
          <a:stretch/>
        </p:blipFill>
        <p:spPr>
          <a:xfrm>
            <a:off x="8916470" y="2833688"/>
            <a:ext cx="1005840" cy="9144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EADD7E-590E-81AB-52E8-354DDB041D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1450" y="3718260"/>
            <a:ext cx="2275880" cy="1202028"/>
          </a:xfrm>
        </p:spPr>
        <p:txBody>
          <a:bodyPr/>
          <a:lstStyle/>
          <a:p>
            <a:pPr lvl="0"/>
            <a:r>
              <a:rPr lang="el" sz="1200" dirty="0"/>
              <a:t>Εξοπλίζοντας τους συμμετέχοντες με τις γνώσεις και τις δεξιότητες που απαιτούνται για τη χάραξη στρατηγικής για την προστασία κρίσιμων συστημάτων και δεδομένων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7039E5-2916-97DA-297D-8FEA442FE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Placeholder 18" descr="3d Γυαλιά">
            <a:extLst>
              <a:ext uri="{FF2B5EF4-FFF2-40B4-BE49-F238E27FC236}">
                <a16:creationId xmlns:a16="http://schemas.microsoft.com/office/drawing/2014/main" id="{92AC78A8-CC3E-B1FF-D807-9C85B98DF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574" b="4574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</p:spPr>
      </p:pic>
      <p:pic>
        <p:nvPicPr>
          <p:cNvPr id="8" name="Picture Placeholder 16" descr="Άβακας">
            <a:extLst>
              <a:ext uri="{FF2B5EF4-FFF2-40B4-BE49-F238E27FC236}">
                <a16:creationId xmlns:a16="http://schemas.microsoft.com/office/drawing/2014/main" id="{45869592-51F2-1ECF-C54B-B10051763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502" b="4502"/>
          <a:stretch/>
        </p:blipFill>
        <p:spPr>
          <a:xfrm>
            <a:off x="5572159" y="2833688"/>
            <a:ext cx="1005840" cy="9144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277B87-7E9B-70DE-5877-4EA7A79B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l"/>
              <a:t>Όνομα εκπαιδευτικής ενότητας CSP: Πρότυπο παρουσίασης που δημιουργήθηκε από PR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4F3D55-657A-4041-4AFF-49E463AAECFF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F4FF58-BFA2-73F8-15B7-C2654283F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8491F3-1743-683A-2308-D19EF74DC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829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BD71C-DCE9-9855-DCBE-675F20E946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8352" y="1894376"/>
            <a:ext cx="2847975" cy="3390899"/>
          </a:xfrm>
        </p:spPr>
        <p:txBody>
          <a:bodyPr/>
          <a:lstStyle/>
          <a:p>
            <a:r>
              <a:rPr lang="el" dirty="0"/>
              <a:t>ΠΟΤΕ</a:t>
            </a:r>
          </a:p>
        </p:txBody>
      </p:sp>
      <p:pic>
        <p:nvPicPr>
          <p:cNvPr id="51" name="Picture Placeholder 50" descr="Άβακας">
            <a:extLst>
              <a:ext uri="{FF2B5EF4-FFF2-40B4-BE49-F238E27FC236}">
                <a16:creationId xmlns:a16="http://schemas.microsoft.com/office/drawing/2014/main" id="{F1A5F630-1971-68D5-BEDA-6FC11471C8E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02" b="4502"/>
          <a:stretch/>
        </p:blipFill>
        <p:spPr>
          <a:xfrm>
            <a:off x="2239419" y="2833688"/>
            <a:ext cx="1005840" cy="9144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2063B1-AD32-CF53-B792-70C1B67D52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05817" y="3989405"/>
            <a:ext cx="2275880" cy="893763"/>
          </a:xfrm>
        </p:spPr>
        <p:txBody>
          <a:bodyPr/>
          <a:lstStyle/>
          <a:p>
            <a:pPr lvl="0"/>
            <a:r>
              <a:rPr lang="el"/>
              <a:t>Χρονοδιάγραμμα: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AC814C-D211-009A-190F-549B7A0D63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1092" y="1894376"/>
            <a:ext cx="2847975" cy="3390899"/>
          </a:xfrm>
        </p:spPr>
        <p:txBody>
          <a:bodyPr/>
          <a:lstStyle/>
          <a:p>
            <a:r>
              <a:rPr lang="el"/>
              <a:t>ΠΟΎ</a:t>
            </a:r>
          </a:p>
        </p:txBody>
      </p:sp>
      <p:pic>
        <p:nvPicPr>
          <p:cNvPr id="53" name="Picture Placeholder 52" descr="3d Γυαλιά">
            <a:extLst>
              <a:ext uri="{FF2B5EF4-FFF2-40B4-BE49-F238E27FC236}">
                <a16:creationId xmlns:a16="http://schemas.microsoft.com/office/drawing/2014/main" id="{6D152620-03B9-AECD-503A-E23309285EA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574" b="4574"/>
          <a:stretch/>
        </p:blipFill>
        <p:spPr>
          <a:xfrm>
            <a:off x="5572159" y="2954840"/>
            <a:ext cx="1005840" cy="9144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B0AEFB-9FA8-4379-DA69-49759E7260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38557" y="3989404"/>
            <a:ext cx="2275880" cy="893763"/>
          </a:xfrm>
        </p:spPr>
        <p:txBody>
          <a:bodyPr/>
          <a:lstStyle/>
          <a:p>
            <a:r>
              <a:rPr lang="el"/>
              <a:t>ΣΕ ΑΠΕΥΘΕΊΑΣ ΣΎΝΔΕΣΗ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8455C-CEA2-F7C8-E898-97C86849DC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95403" y="1894376"/>
            <a:ext cx="2847975" cy="3390899"/>
          </a:xfrm>
        </p:spPr>
        <p:txBody>
          <a:bodyPr/>
          <a:lstStyle/>
          <a:p>
            <a:r>
              <a:rPr lang="el"/>
              <a:t>ΠΏΣ</a:t>
            </a:r>
          </a:p>
        </p:txBody>
      </p:sp>
      <p:pic>
        <p:nvPicPr>
          <p:cNvPr id="55" name="Picture Placeholder 54" descr="Κύκλωμα">
            <a:extLst>
              <a:ext uri="{FF2B5EF4-FFF2-40B4-BE49-F238E27FC236}">
                <a16:creationId xmlns:a16="http://schemas.microsoft.com/office/drawing/2014/main" id="{415585AE-96E0-81D6-0A31-2A13ECB7680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502" b="4502"/>
          <a:stretch/>
        </p:blipFill>
        <p:spPr>
          <a:xfrm>
            <a:off x="8916470" y="2833688"/>
            <a:ext cx="1005840" cy="9144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563BBD-CFF8-BAAA-D1C5-C6AC7B376B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2868" y="3989404"/>
            <a:ext cx="2275880" cy="893763"/>
          </a:xfrm>
        </p:spPr>
        <p:txBody>
          <a:bodyPr/>
          <a:lstStyle/>
          <a:p>
            <a:pPr lvl="0"/>
            <a:r>
              <a:rPr lang="el"/>
              <a:t>Τρόπος παράδοσης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4DC98-ED35-A03F-CA2C-D54F23D0F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452AF8-DBC0-33A2-73F3-147F82F5E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61" y="6163176"/>
            <a:ext cx="6637071" cy="365125"/>
          </a:xfrm>
        </p:spPr>
        <p:txBody>
          <a:bodyPr/>
          <a:lstStyle/>
          <a:p>
            <a:r>
              <a:rPr lang="el" b="1"/>
              <a:t>Όνομα εκπαιδευτικής ενότητας CSP: Πρότυπο παρουσίασης που δημιουργήθηκε από τους Cristiana &amp;; Paresh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CCD53A-3321-FDB9-CA50-70544F935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368" y="270880"/>
            <a:ext cx="11297264" cy="1524000"/>
          </a:xfrm>
        </p:spPr>
        <p:txBody>
          <a:bodyPr/>
          <a:lstStyle/>
          <a:p>
            <a:r>
              <a:rPr lang="el">
                <a:solidFill>
                  <a:schemeClr val="accent1"/>
                </a:solidFill>
              </a:rPr>
              <a:t>CSP Training Logistic: </a:t>
            </a:r>
            <a:r>
              <a:rPr lang="el"/>
              <a:t>Πότε-Πού-Πώς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B101EF-089E-8B8E-C653-8EF4BB6BEF09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D66521-2733-B3CC-973F-FADC36045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337557-1D57-5D39-131C-8760D2CC7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799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l"/>
              <a:t>Προτάσεις Αξίας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8131" y="1059877"/>
            <a:ext cx="4786877" cy="763899"/>
          </a:xfrm>
        </p:spPr>
        <p:txBody>
          <a:bodyPr>
            <a:normAutofit/>
          </a:bodyPr>
          <a:lstStyle/>
          <a:p>
            <a:r>
              <a:rPr lang="el"/>
              <a:t>Οφέλη για τους συμμετέχοντες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8130" y="1977017"/>
            <a:ext cx="5541470" cy="25698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" sz="1200"/>
              <a:t>Επίπεδο εκπαιδευτικής ενότητας: Βασικό</a:t>
            </a:r>
          </a:p>
          <a:p>
            <a:pPr>
              <a:spcBef>
                <a:spcPts val="600"/>
              </a:spcBef>
            </a:pPr>
            <a:r>
              <a:rPr lang="el" sz="1200"/>
              <a:t>Επαγγελματική εκπαίδευση στον τομέα της ασφάλειας στον κυβερνοχώρο </a:t>
            </a:r>
          </a:p>
          <a:p>
            <a:pPr>
              <a:spcBef>
                <a:spcPts val="600"/>
              </a:spcBef>
            </a:pPr>
            <a:r>
              <a:rPr lang="el" sz="1200"/>
              <a:t>Πρακτική και πρακτική ανάπτυξη δεξιοτήτων </a:t>
            </a:r>
          </a:p>
          <a:p>
            <a:pPr>
              <a:spcBef>
                <a:spcPts val="600"/>
              </a:spcBef>
            </a:pPr>
            <a:r>
              <a:rPr lang="el" sz="1200"/>
              <a:t>Βασίζεται στο ευρωπαϊκό πλαίσιο δεξιοτήτων κυβερνοασφάλειας</a:t>
            </a:r>
          </a:p>
          <a:p>
            <a:pPr>
              <a:spcBef>
                <a:spcPts val="600"/>
              </a:spcBef>
            </a:pPr>
            <a:r>
              <a:rPr lang="el" sz="1200"/>
              <a:t>Πρωτοποριακές γνώσεις από ακαδημαϊκούς εμπειρογνώμονες του κλάδου</a:t>
            </a:r>
          </a:p>
          <a:p>
            <a:pPr>
              <a:spcBef>
                <a:spcPts val="600"/>
              </a:spcBef>
            </a:pPr>
            <a:r>
              <a:rPr lang="el" sz="1200"/>
              <a:t>Πιστοποιητικό ολοκλήρωσης </a:t>
            </a:r>
          </a:p>
          <a:p>
            <a:pPr>
              <a:spcBef>
                <a:spcPts val="600"/>
              </a:spcBef>
            </a:pPr>
            <a:r>
              <a:rPr lang="el" sz="1200"/>
              <a:t>Βοηθά στην ανάπτυξη δεξιοτήτων και στην εξέλιξη της σταδιοδρομίας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Placeholder 4" descr="Μια ομάδα ανθρώπων κοιτάζει μια πινακίδα">
            <a:extLst>
              <a:ext uri="{FF2B5EF4-FFF2-40B4-BE49-F238E27FC236}">
                <a16:creationId xmlns:a16="http://schemas.microsoft.com/office/drawing/2014/main" id="{44253FF7-02C0-C9E0-BD85-AF1E107694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288" r="6288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28E6F5-17AA-C2E2-4830-E809B2508E7B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6D668E-62C0-62F3-8740-82DD53156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FD837F-7605-A3B7-46BC-D7FF90D5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64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l"/>
              <a:t>ΠΟΙΟΣ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8131" y="1059877"/>
            <a:ext cx="4786877" cy="763899"/>
          </a:xfrm>
        </p:spPr>
        <p:txBody>
          <a:bodyPr/>
          <a:lstStyle/>
          <a:p>
            <a:r>
              <a:rPr lang="el"/>
              <a:t>Προφίλ Εκπαιδευτή</a:t>
            </a: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84723" y="1977017"/>
            <a:ext cx="6096289" cy="4010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"/>
              <a:t>Καθηγητής Βασίλειος Πρεβελάκης:</a:t>
            </a:r>
          </a:p>
          <a:p>
            <a:pPr marL="0" indent="0" algn="l">
              <a:buNone/>
            </a:pPr>
            <a:r>
              <a:rPr lang="el" b="1" i="0">
                <a:effectLst/>
                <a:latin typeface="Times New Roman" panose="02020603050405020304" pitchFamily="18" charset="0"/>
              </a:rPr>
              <a:t>Ερευνητικά Ενδιαφέροντα:</a:t>
            </a:r>
          </a:p>
          <a:p>
            <a:pPr marL="0" indent="0" algn="l">
              <a:buNone/>
            </a:pPr>
            <a:r>
              <a:rPr lang="el" b="0" i="0">
                <a:effectLst/>
                <a:latin typeface="Times New Roman" panose="02020603050405020304" pitchFamily="18" charset="0"/>
              </a:rPr>
              <a:t>Ασφάλεια Υπολογιστών και Δικτύων, Δίκτυα Οικιακού Αυτοματισμού, Ενσωματωμένα Συστήματα.</a:t>
            </a:r>
          </a:p>
          <a:p>
            <a:pPr marL="0" indent="0" algn="l">
              <a:buNone/>
            </a:pPr>
            <a:endParaRPr lang="en-US" b="1" i="0">
              <a:effectLst/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l" b="1" i="0">
                <a:effectLst/>
                <a:latin typeface="Times New Roman" panose="02020603050405020304" pitchFamily="18" charset="0"/>
              </a:rPr>
              <a:t>Εκπαίδευση</a:t>
            </a:r>
          </a:p>
          <a:p>
            <a:pPr marL="0" indent="0" algn="l">
              <a:buNone/>
            </a:pPr>
            <a:r>
              <a:rPr lang="el" b="0" i="0">
                <a:effectLst/>
                <a:latin typeface="Times New Roman" panose="02020603050405020304" pitchFamily="18" charset="0"/>
              </a:rPr>
              <a:t>Οκτώβριος 1996 - Ph.D. (Επιστήμη Υπολογιστών), </a:t>
            </a:r>
            <a:r>
              <a:rPr lang="el" b="1" i="0">
                <a:effectLst/>
                <a:latin typeface="Times New Roman" panose="02020603050405020304" pitchFamily="18" charset="0"/>
              </a:rPr>
              <a:t>Πανεπιστήμιο της Γενεύης</a:t>
            </a:r>
            <a:r>
              <a:rPr lang="el" b="0" i="0">
                <a:effectLst/>
                <a:latin typeface="Times New Roman" panose="02020603050405020304" pitchFamily="18" charset="0"/>
              </a:rPr>
              <a:t>, Ελβετία.</a:t>
            </a:r>
          </a:p>
          <a:p>
            <a:pPr marL="0" indent="0" algn="l">
              <a:buNone/>
            </a:pPr>
            <a:r>
              <a:rPr lang="el" b="0" i="0">
                <a:effectLst/>
                <a:latin typeface="Times New Roman" panose="02020603050405020304" pitchFamily="18" charset="0"/>
              </a:rPr>
              <a:t>Νοέμβριος 1986 - M.Sc. (Επιστήμη Υπολογιστών), Πανεπιστήμιο </a:t>
            </a:r>
            <a:r>
              <a:rPr lang="el" b="1" i="0">
                <a:effectLst/>
                <a:latin typeface="Times New Roman" panose="02020603050405020304" pitchFamily="18" charset="0"/>
              </a:rPr>
              <a:t>του Kent</a:t>
            </a:r>
            <a:r>
              <a:rPr lang="el" b="0" i="0">
                <a:effectLst/>
                <a:latin typeface="Times New Roman" panose="02020603050405020304" pitchFamily="18" charset="0"/>
              </a:rPr>
              <a:t> στο Canterbury, Ηνωμένο Βασίλειο</a:t>
            </a:r>
          </a:p>
          <a:p>
            <a:pPr marL="0" indent="0" algn="l">
              <a:buNone/>
            </a:pPr>
            <a:r>
              <a:rPr lang="el" b="0" i="0">
                <a:effectLst/>
                <a:latin typeface="Times New Roman" panose="02020603050405020304" pitchFamily="18" charset="0"/>
              </a:rPr>
              <a:t>Ιούνιος 1984 - B.Sc. με τιμητική διάκριση (Μαθηματικά και Επιστήμη Υπολογιστών), Πανεπιστήμιο </a:t>
            </a:r>
            <a:r>
              <a:rPr lang="el" b="1" i="0">
                <a:effectLst/>
                <a:latin typeface="Times New Roman" panose="02020603050405020304" pitchFamily="18" charset="0"/>
              </a:rPr>
              <a:t>του Kent</a:t>
            </a:r>
            <a:r>
              <a:rPr lang="el" b="0" i="0">
                <a:effectLst/>
                <a:latin typeface="Times New Roman" panose="02020603050405020304" pitchFamily="18" charset="0"/>
              </a:rPr>
              <a:t> στο Canterbury, Ηνωμένο Βασίλειο</a:t>
            </a:r>
          </a:p>
          <a:p>
            <a:pPr marL="0" indent="0">
              <a:buNone/>
            </a:pPr>
            <a:endParaRPr lang="en-US" sz="1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Picture Placeholder 20" descr="Ένα άτομο που μιλάει σε μικρόφωνο&#10;&#10;Περιγραφή που δημιουργείται αυτόματα">
            <a:extLst>
              <a:ext uri="{FF2B5EF4-FFF2-40B4-BE49-F238E27FC236}">
                <a16:creationId xmlns:a16="http://schemas.microsoft.com/office/drawing/2014/main" id="{D5480851-9AA6-A6C6-659E-CA81E0E733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39" r="239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F9CCA8-81F8-BC8A-F026-769F61FD4892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FF5C16-C350-EE08-D717-AB0106E32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2C9606-D832-B925-BD58-AB3AA5209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83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l"/>
              <a:t>ΠΟΙΟΣ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7963" y="702071"/>
            <a:ext cx="4786877" cy="763899"/>
          </a:xfrm>
        </p:spPr>
        <p:txBody>
          <a:bodyPr/>
          <a:lstStyle/>
          <a:p>
            <a:r>
              <a:rPr lang="el" dirty="0"/>
              <a:t>Προφίλ Εκπαιδευτή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5701" y="1273914"/>
            <a:ext cx="5997967" cy="454864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l" sz="1200" b="1" i="0" dirty="0">
                <a:effectLst/>
                <a:latin typeface="Times New Roman" panose="02020603050405020304" pitchFamily="18" charset="0"/>
              </a:rPr>
              <a:t>Ακαδημαϊκές θέσεις που κατείχε</a:t>
            </a:r>
          </a:p>
          <a:p>
            <a:pPr marL="0" indent="0" algn="l">
              <a:buNone/>
            </a:pPr>
            <a:r>
              <a:rPr lang="el" sz="1200" b="0" i="1" dirty="0">
                <a:effectLst/>
                <a:latin typeface="Times New Roman" panose="02020603050405020304" pitchFamily="18" charset="0"/>
              </a:rPr>
              <a:t>Σεπτέμβριος 2010 έως σήμερα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 - Καθηγητής (W3) στο </a:t>
            </a:r>
            <a:r>
              <a:rPr lang="el" sz="1200" b="1" i="0" dirty="0">
                <a:effectLst/>
                <a:latin typeface="Times New Roman" panose="02020603050405020304" pitchFamily="18" charset="0"/>
              </a:rPr>
              <a:t>Technische Universität Braunschweig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 στη Γερμανία.</a:t>
            </a:r>
          </a:p>
          <a:p>
            <a:pPr marL="0" indent="0" algn="l">
              <a:buNone/>
            </a:pPr>
            <a:r>
              <a:rPr lang="el" sz="1200" b="0" i="1" dirty="0">
                <a:effectLst/>
                <a:latin typeface="Times New Roman" panose="02020603050405020304" pitchFamily="18" charset="0"/>
              </a:rPr>
              <a:t>Σεπτέμβριος 2001 έως Φεβρουάριος 2008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 - Επίκουρος Καθηγητής στο Τμήμα Επιστήμης Υπολογιστών, Πανεπιστήμιο </a:t>
            </a:r>
            <a:r>
              <a:rPr lang="el" sz="1200" b="1" i="0" dirty="0">
                <a:effectLst/>
                <a:latin typeface="Times New Roman" panose="02020603050405020304" pitchFamily="18" charset="0"/>
              </a:rPr>
              <a:t>Drexel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el" sz="1200" b="0" i="1" dirty="0">
                <a:effectLst/>
                <a:latin typeface="Times New Roman" panose="02020603050405020304" pitchFamily="18" charset="0"/>
              </a:rPr>
              <a:t>Μάιος 2000 έως Αύγουστος 2001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 - Μεταδιδακτορικός ερευνητής στο Τμήμα Επιστήμης Υπολογιστών και Πληροφορικής του Πανεπιστημίου </a:t>
            </a:r>
            <a:r>
              <a:rPr lang="el" sz="1200" b="1" i="0" dirty="0">
                <a:effectLst/>
                <a:latin typeface="Times New Roman" panose="02020603050405020304" pitchFamily="18" charset="0"/>
              </a:rPr>
              <a:t>της Πενσυλβάνια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el" sz="1200" b="0" i="1" dirty="0">
                <a:effectLst/>
                <a:latin typeface="Times New Roman" panose="02020603050405020304" pitchFamily="18" charset="0"/>
              </a:rPr>
              <a:t>Νοέμβριος 1996 έως Μάρτιος 2000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 - Σύμβουλος Έρευνας &amp; Ανάπτυξης στο Ελληνικό Πανεπιστημιακό Δίκτυο (GUnet). Συν-αρχιτέκτονας του νέου κλιμακούμενου και ασφαλούς σχεδιασμού δικτύου. νέα υποδομή ασφαλούς διαχείρισης δικτύου· Πιλότος ασφάλειας δικτύου GUnet.</a:t>
            </a:r>
          </a:p>
          <a:p>
            <a:pPr marL="0" indent="0" algn="l">
              <a:buNone/>
            </a:pPr>
            <a:r>
              <a:rPr lang="el" sz="1200" b="0" i="1" dirty="0">
                <a:effectLst/>
                <a:latin typeface="Times New Roman" panose="02020603050405020304" pitchFamily="18" charset="0"/>
              </a:rPr>
              <a:t>Φεβρουάριος 1989 έως Ιανουάριος 1991 και Μάρτιος 1996 έως Οκτώβριος 1996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 - Έρευνα στο Centre Universitaire d'Informatique του </a:t>
            </a:r>
            <a:r>
              <a:rPr lang="el" sz="1200" b="1" i="0" dirty="0">
                <a:effectLst/>
                <a:latin typeface="Times New Roman" panose="02020603050405020304" pitchFamily="18" charset="0"/>
              </a:rPr>
              <a:t>Πανεπιστημίου της Γενεύης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 στην Ελβετία. Συνεργάστηκε με. Δ. Τσιχριτζής σε (α) θέματα αναδιαμόρφωσης πληροφοριακών δικτύων, διαχείρισης εκδόσεων και παραμετροποίησης, (β) στον XOS eXtensible Object Server, (γ) στο έργο DVP real time tele-presence, και (δ) στο πλαίσιο ασφαλείας για την ασφαλή διανομή ηλεκτρονικών εγγράφων.</a:t>
            </a:r>
          </a:p>
          <a:p>
            <a:pPr marL="0" indent="0" algn="l">
              <a:buNone/>
            </a:pPr>
            <a:r>
              <a:rPr lang="el" sz="1200" b="0" i="1" dirty="0">
                <a:effectLst/>
                <a:latin typeface="Times New Roman" panose="02020603050405020304" pitchFamily="18" charset="0"/>
              </a:rPr>
              <a:t>Οκτώβριος 1987 έως Δεκέμβριος 1988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 - Ερευνητής στο </a:t>
            </a:r>
            <a:r>
              <a:rPr lang="el" sz="1200" b="1" i="0" dirty="0">
                <a:effectLst/>
                <a:latin typeface="Times New Roman" panose="02020603050405020304" pitchFamily="18" charset="0"/>
              </a:rPr>
              <a:t>INRIA, </a:t>
            </a:r>
            <a:r>
              <a:rPr lang="el" sz="1200" b="0" i="0" dirty="0">
                <a:effectLst/>
                <a:latin typeface="Times New Roman" panose="02020603050405020304" pitchFamily="18" charset="0"/>
              </a:rPr>
              <a:t>Παρίσι, Γαλλία, έργο SOR (αντικειμενοστραφής κατανεμημένο λειτουργικό σύστημα).</a:t>
            </a:r>
          </a:p>
          <a:p>
            <a:pPr marL="0" indent="0">
              <a:buNone/>
            </a:pPr>
            <a:br>
              <a:rPr lang="en-US" sz="1000" dirty="0"/>
            </a:br>
            <a:endParaRPr lang="en-US" sz="1000" dirty="0"/>
          </a:p>
          <a:p>
            <a:pPr marL="0" indent="0">
              <a:buNone/>
            </a:pPr>
            <a:endParaRPr lang="en-US" sz="1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Picture Placeholder 20" descr="Ένα άτομο που μιλάει σε μικρόφωνο&#10;&#10;Περιγραφή που δημιουργείται αυτόματα">
            <a:extLst>
              <a:ext uri="{FF2B5EF4-FFF2-40B4-BE49-F238E27FC236}">
                <a16:creationId xmlns:a16="http://schemas.microsoft.com/office/drawing/2014/main" id="{D5480851-9AA6-A6C6-659E-CA81E0E733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39" r="239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F9CCA8-81F8-BC8A-F026-769F61FD4892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FF5C16-C350-EE08-D717-AB0106E32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2C9606-D832-B925-BD58-AB3AA5209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02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964" y="98470"/>
            <a:ext cx="4786877" cy="763899"/>
          </a:xfrm>
        </p:spPr>
        <p:txBody>
          <a:bodyPr/>
          <a:lstStyle/>
          <a:p>
            <a:r>
              <a:rPr lang="el"/>
              <a:t>ΤΙ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8131" y="1059877"/>
            <a:ext cx="4786877" cy="763899"/>
          </a:xfrm>
        </p:spPr>
        <p:txBody>
          <a:bodyPr/>
          <a:lstStyle/>
          <a:p>
            <a:r>
              <a:rPr lang="el"/>
              <a:t>Θέματα Εκπαίδευσης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8131" y="1977017"/>
            <a:ext cx="4543496" cy="382110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" sz="1200"/>
              <a:t>Ανάλυση των αδυναμιών της DAC </a:t>
            </a:r>
          </a:p>
          <a:p>
            <a:pPr>
              <a:spcBef>
                <a:spcPts val="600"/>
              </a:spcBef>
            </a:pPr>
            <a:r>
              <a:rPr lang="el" sz="1200"/>
              <a:t>Κρυπτογράφηση και κρυπτογράφηση ροής ασφαλείας κρυπτογράφηση μπλοκ κρυπτογράφησης τέλεια μυστικότητα και ασφάλεια IND-CPA </a:t>
            </a:r>
          </a:p>
          <a:p>
            <a:pPr>
              <a:spcBef>
                <a:spcPts val="600"/>
              </a:spcBef>
            </a:pPr>
            <a:r>
              <a:rPr lang="el" sz="1200"/>
              <a:t>Κρυπτογραφική ορολογία &amp;; κλασικοί αλγόριθμοι κρυπτογράφησης</a:t>
            </a:r>
          </a:p>
          <a:p>
            <a:pPr>
              <a:spcBef>
                <a:spcPts val="600"/>
              </a:spcBef>
            </a:pPr>
            <a:r>
              <a:rPr lang="el" sz="1200"/>
              <a:t>Μονάδες ασφαλείας υλικού </a:t>
            </a:r>
          </a:p>
          <a:p>
            <a:pPr>
              <a:spcBef>
                <a:spcPts val="600"/>
              </a:spcBef>
            </a:pPr>
            <a:r>
              <a:rPr lang="el" sz="1200"/>
              <a:t>Μοντέλα προστασίας ακεραιότητας </a:t>
            </a:r>
          </a:p>
          <a:p>
            <a:pPr>
              <a:spcBef>
                <a:spcPts val="600"/>
              </a:spcBef>
            </a:pPr>
            <a:r>
              <a:rPr lang="el" sz="1200"/>
              <a:t>Βασικά στοιχεία ασφάλειας λειτουργικών συστημάτων &amp; έλεγχος πρόσβασης Unix</a:t>
            </a:r>
          </a:p>
          <a:p>
            <a:pPr>
              <a:spcBef>
                <a:spcPts val="600"/>
              </a:spcBef>
            </a:pPr>
            <a:r>
              <a:rPr lang="el" sz="1200"/>
              <a:t>Κρυπτογράφηση δημόσιου κλειδιού και ψηφιακές υπογραφές</a:t>
            </a:r>
          </a:p>
          <a:p>
            <a:pPr>
              <a:spcBef>
                <a:spcPts val="600"/>
              </a:spcBef>
            </a:pPr>
            <a:r>
              <a:rPr lang="el" sz="1200"/>
              <a:t>Έλεγχος ταυτότητας χρήστη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1" name="Picture Placeholder 30" descr="Ένα άτομο με κοστούμι που κρατά ένα βιβλίο&#10;&#10;Περιγραφή που δημιουργείται αυτόματα">
            <a:extLst>
              <a:ext uri="{FF2B5EF4-FFF2-40B4-BE49-F238E27FC236}">
                <a16:creationId xmlns:a16="http://schemas.microsoft.com/office/drawing/2014/main" id="{460A1600-5184-3B60-8343-BC4FE5B96A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0829" b="10829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27E3AE-7CC6-ECAD-1B4E-FBFA3E3944DC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87EFE5-A9DF-7E96-786E-04967459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013D68-43B2-35DA-268D-830FEE0F5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17703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Custom 62">
      <a:majorFont>
        <a:latin typeface="Book Antiqua"/>
        <a:ea typeface=""/>
        <a:cs typeface=""/>
      </a:majorFont>
      <a:minorFont>
        <a:latin typeface="Century Gothic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11534312_Win32_SL_V3" id="{A784F2EB-8377-40E2-878D-F359E4F7734D}" vid="{87F4C17B-0668-4D7F-80F5-6507D8EFBB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9BB42C3-98F0-4E09-AE96-62EE07CAC5CA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39EAE05-2D90-4440-A098-2E114DBDB5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15CCAF-B227-4420-8A82-899C4EC33714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1533</Words>
  <Application>Microsoft Office PowerPoint</Application>
  <PresentationFormat>Widescreen</PresentationFormat>
  <Paragraphs>173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MT</vt:lpstr>
      <vt:lpstr>Book Antiqua</vt:lpstr>
      <vt:lpstr>Calibri</vt:lpstr>
      <vt:lpstr>Century Gothic</vt:lpstr>
      <vt:lpstr>Courier New</vt:lpstr>
      <vt:lpstr>Times New Roman</vt:lpstr>
      <vt:lpstr>Custom</vt:lpstr>
      <vt:lpstr>ΤΕΧΝΟΛΟΓΙΕΣ ΠΡΟΣΤΑΣΙΑΣ ΔΕΔΟΜΕΝΩΝ ΚΑΙ ΙΔΙΩΤΙΚΟΤΗΤΑΣ ΓΙΑ ΤΗΝ ΕΝΕΡΓΕΙΑ</vt:lpstr>
      <vt:lpstr>PowerPoint Presentation</vt:lpstr>
      <vt:lpstr>Τεχνολογίες προστασίας δεδομένων και απορρήτου</vt:lpstr>
      <vt:lpstr>Στόχοι: Ποιος-τι-Γιατί χρειάζεσαι για να κάνεις αυτή την εκπαίδευση </vt:lpstr>
      <vt:lpstr>CSP Training Logistic: Πότε-Πού-Πώς</vt:lpstr>
      <vt:lpstr>Προτάσεις Αξίας</vt:lpstr>
      <vt:lpstr>ΠΟΙΟΣ</vt:lpstr>
      <vt:lpstr>ΠΟΙΟΣ</vt:lpstr>
      <vt:lpstr>ΤΙ</vt:lpstr>
      <vt:lpstr>ΓΙΑΤΊ</vt:lpstr>
      <vt:lpstr>ΓΙΑΤΊ-2</vt:lpstr>
      <vt:lpstr>Περίγραμμα Εκπαίδευσης</vt:lpstr>
      <vt:lpstr>Περίγραμμα εκπαίδευσης: </vt:lpstr>
      <vt:lpstr>Μέθοδος αξιολόγησης</vt:lpstr>
      <vt:lpstr>Βασικές γνώσεις και προαπαιτούμενα</vt:lpstr>
      <vt:lpstr>Τεχνικά εργαλεία και άλλες απαιτήσεις</vt:lpstr>
      <vt:lpstr>Πηγές: Βιβλία και υλικό αναφοράς</vt:lpstr>
      <vt:lpstr>Εγγραφή: Πώς να εγγραφείτε και άλλες πρακτικές πληροφορίες</vt:lpstr>
      <vt:lpstr>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2025-04-30T19:17:14Z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