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725" r:id="rId4"/>
  </p:sldMasterIdLst>
  <p:notesMasterIdLst>
    <p:notesMasterId r:id="rId34"/>
  </p:notesMasterIdLst>
  <p:handoutMasterIdLst>
    <p:handoutMasterId r:id="rId35"/>
  </p:handoutMasterIdLst>
  <p:sldIdLst>
    <p:sldId id="376" r:id="rId5"/>
    <p:sldId id="433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7" r:id="rId17"/>
    <p:sldId id="418" r:id="rId18"/>
    <p:sldId id="429" r:id="rId19"/>
    <p:sldId id="430" r:id="rId20"/>
    <p:sldId id="431" r:id="rId21"/>
    <p:sldId id="432" r:id="rId22"/>
    <p:sldId id="419" r:id="rId23"/>
    <p:sldId id="420" r:id="rId24"/>
    <p:sldId id="421" r:id="rId25"/>
    <p:sldId id="422" r:id="rId26"/>
    <p:sldId id="423" r:id="rId27"/>
    <p:sldId id="424" r:id="rId28"/>
    <p:sldId id="425" r:id="rId29"/>
    <p:sldId id="426" r:id="rId30"/>
    <p:sldId id="427" r:id="rId31"/>
    <p:sldId id="428" r:id="rId32"/>
    <p:sldId id="3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A9B537-B8C2-419A-A21D-28C2A81AF09E}" v="1" dt="2024-04-29T08:49:28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6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Fare clic per modificare gli stili di testo Master</a:t>
            </a:r>
          </a:p>
          <a:p>
            <a:pPr lvl="1"/>
            <a:r>
              <a:rPr lang="en-US" noProof="0"/>
              <a:t>Secondo livello</a:t>
            </a:r>
          </a:p>
          <a:p>
            <a:pPr lvl="2"/>
            <a:r>
              <a:rPr lang="en-US" noProof="0"/>
              <a:t>Terzo livello</a:t>
            </a:r>
          </a:p>
          <a:p>
            <a:pPr lvl="3"/>
            <a:r>
              <a:rPr lang="en-US" noProof="0"/>
              <a:t>Quarto livello</a:t>
            </a:r>
          </a:p>
          <a:p>
            <a:pPr lvl="4"/>
            <a:r>
              <a:rPr lang="en-US" noProof="0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'#'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94035B18-B015-9FCD-8684-7961FC6A72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79CB03CF-A5ED-B559-D071-D65B68316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37D6C212-4AA1-0131-7112-1D0E90343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0CC6DF-D78B-4D45-8433-61C6A78140B8}" type="slidenum">
              <a:rPr kumimoji="0" lang="en-US" altLang="en-US" sz="1300"/>
              <a:t>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83AB1D48-711E-43BF-6853-B1E4ACCA60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36DBFA-FBDF-A06A-54B9-9FB8AA992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DF598831-A89D-0115-C700-A822AC5EB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315AE0-4608-4310-891B-CBBCC65A44EC}" type="slidenum">
              <a:rPr kumimoji="0" lang="en-US" altLang="en-US" sz="1300"/>
              <a:t>10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AF77024D-ECED-5223-CD77-91120AFD39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521D2AA2-9605-3565-F2A2-467D002B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EAA5F250-7708-80E1-B94E-A14802C2D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C25A865-362E-402D-8CF2-EAA15BBB11EA}" type="slidenum">
              <a:rPr kumimoji="0" lang="en-US" altLang="en-US" sz="1300"/>
              <a:t>11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3A052AC2-92BB-9125-ACCE-C55A4DE619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F5E39E11-5DC1-8E89-A85B-E3207C731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/>
            <a:endParaRPr lang="en-US" altLang="en-US" dirty="0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1A0A9FE6-5262-7F52-57BE-E66BF25A1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05E582-0BF0-4F40-93C6-09A6E4CA2D44}" type="slidenum">
              <a:rPr kumimoji="0" lang="en-US" altLang="en-US" sz="1300"/>
              <a:t>12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66AC467E-66FA-2654-9402-BC107C66C7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8A0E4A-A785-455F-82CB-C097CEFC9668}" type="slidenum">
              <a:rPr kumimoji="0" lang="en-US" altLang="en-US" sz="1300"/>
              <a:t>13</a:t>
            </a:fld>
            <a:endParaRPr kumimoji="0" lang="en-US" altLang="en-US" sz="13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FD93B437-6077-9A8F-F111-3F775874B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1963" y="719138"/>
            <a:ext cx="6400800" cy="3600450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DCAB6C9B-D83B-993F-F45A-522C681D0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1525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7438D3B-A0F5-3CD7-E2FF-D7A37753E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7058AF-8A4C-4E7E-BD2B-E0604CBE7AF8}" type="slidenum">
              <a:rPr kumimoji="0" lang="en-US" altLang="en-US" sz="1300"/>
              <a:t>18</a:t>
            </a:fld>
            <a:endParaRPr kumimoji="0" lang="en-US" altLang="en-US" sz="13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77217FBA-FB85-B8DC-1907-D0C4AC413D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87DB4F22-4196-1B94-A07C-7A7CD2FF6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DF2AF80B-56D8-76DE-64D7-DE4D7E52C8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8D3197-BB09-4570-87CB-6C3B65699ABD}" type="slidenum">
              <a:rPr kumimoji="0" lang="en-US" altLang="en-US" sz="1300"/>
              <a:t>19</a:t>
            </a:fld>
            <a:endParaRPr kumimoji="0" lang="en-US" altLang="en-US" sz="13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0545B080-2850-1F56-78AE-0183E61947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5EBABE3B-F869-A39B-28FA-CA08F1361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F9D14F04-59BC-83A7-99DB-3838A380DC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E49824-399E-D197-DD71-81E68B049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7E8F2863-B49C-15D9-338E-3668D9A94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2D51A1-6664-4A71-8157-5F52E4FDDE0C}" type="slidenum">
              <a:rPr kumimoji="0" lang="en-US" altLang="en-US" sz="1300"/>
              <a:t>21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8757E2F9-C063-09C2-099F-0640F42F23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7E2EC33E-B77B-8865-8182-2269EC667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3A6CF08-10D8-CBD6-925A-CEE1D1053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5F3844-A630-4988-B867-750FBE03D0B5}" type="slidenum">
              <a:rPr kumimoji="0" lang="en-US" altLang="en-US" sz="1300"/>
              <a:t>23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138F4EF6-6B6C-253B-CE03-423979F17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5DB8810F-2D68-3D79-66A1-24B9C72B6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62A0714D-C392-7AFC-7577-125FC9C9A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8711E-F88B-455A-B30E-75912DC043BD}" type="slidenum">
              <a:rPr kumimoji="0" lang="en-US" altLang="en-US" sz="1300"/>
              <a:t>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CECC1B2-CC9E-E8B0-3832-84874EF2A2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524D5B-2AAE-45E4-83CF-72AE60FF78B4}" type="slidenum">
              <a:rPr kumimoji="0" lang="en-US" altLang="en-US" sz="1300"/>
              <a:t>3</a:t>
            </a:fld>
            <a:endParaRPr kumimoji="0" lang="en-US" altLang="en-US" sz="13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7B7D39E-67FD-DD4B-242C-5C584F1DE7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1963" y="719138"/>
            <a:ext cx="6400800" cy="3600450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6003922-9332-F7C1-874B-7A349060D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1525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AAD5CF6A-6C5D-04F8-AE7A-3F31F5D0B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22394C-28D7-4306-9703-6DDDC7E4D763}" type="slidenum">
              <a:rPr kumimoji="0" lang="en-US" altLang="en-US" sz="1300"/>
              <a:t>4</a:t>
            </a:fld>
            <a:endParaRPr kumimoji="0" lang="en-US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A2CC8B1-4403-383B-8078-5E96D21B8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445D4D7B-34A5-35F5-6DF7-4B7847D33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B8346052-A312-6AF7-EC17-EE07D0F63D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857DB1-EBC9-46E7-9208-5B26A8882029}" type="slidenum">
              <a:rPr kumimoji="0" lang="en-US" altLang="en-US" sz="1300"/>
              <a:t>5</a:t>
            </a:fld>
            <a:endParaRPr kumimoji="0" lang="en-US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9EB48EE-F131-D0BD-742F-445BCE624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300BCE2-A767-560E-8AB7-AF8397CDBD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9862E380-767D-E3C3-E190-73CEA4213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146024-E8C4-46B8-93CD-ADE14BDAAF6B}" type="slidenum">
              <a:rPr kumimoji="0" lang="en-US" altLang="en-US" sz="1300"/>
              <a:t>6</a:t>
            </a:fld>
            <a:endParaRPr kumimoji="0" lang="en-US" altLang="en-US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6FD6A3E-EE74-60BD-62C6-E5E9A1B63B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9E511C2D-DE59-2D58-FD5C-F33C48112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CA62469-B2C3-51E7-59E5-9FF6D02EA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5C1F9B-7688-4C6A-802C-A9542FCC1F56}" type="slidenum">
              <a:rPr kumimoji="0" lang="en-US" altLang="en-US" sz="1300"/>
              <a:t>7</a:t>
            </a:fld>
            <a:endParaRPr kumimoji="0" lang="en-US" altLang="en-US" sz="13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294BBB1B-8352-A94C-E8EC-3CD313316A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548561CE-6326-60B7-D2E5-BB56E9CCB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FA2517A-5AAD-6E57-7F99-A23246ECB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2CD5D359-7446-935A-3788-3FF21865B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E4E4E53C-C863-6DB0-EA8B-B584F48D9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A53A83-5BB4-4398-A5AE-544DCAC05C73}" type="slidenum">
              <a:rPr kumimoji="0" lang="en-US" altLang="en-US" sz="1300"/>
              <a:t>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40DD-D260-F4DB-8908-BE9CFCF7D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D035B-56D0-1A06-E2F8-72579136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A223E-9B83-4196-9814-69472054639C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0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253" y="545699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253" y="2236282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30144" y="3195376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15C9C-0CD1-AA51-9C5B-D865648AF0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Fare clic per modificare gli stili di testo Master</a:t>
            </a:r>
          </a:p>
          <a:p>
            <a:pPr lvl="1"/>
            <a:r>
              <a:rPr lang="en-US" dirty="0"/>
              <a:t>Secondo livello</a:t>
            </a:r>
          </a:p>
          <a:p>
            <a:pPr lvl="2"/>
            <a:r>
              <a:rPr lang="en-US" dirty="0"/>
              <a:t>Terzo livello</a:t>
            </a:r>
          </a:p>
          <a:p>
            <a:pPr lvl="3"/>
            <a:r>
              <a:rPr lang="en-US" dirty="0"/>
              <a:t>Quarto livello</a:t>
            </a:r>
          </a:p>
          <a:p>
            <a:pPr lvl="4"/>
            <a:r>
              <a:rPr lang="en-US" dirty="0"/>
              <a:t>Quinto livello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Modulo di formazione CSP Nome: Modello di presentazione Creato da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TECNOLOGIE DI PROTEZIONE DEI DATI E DELLA PRIVACY PER L'ENERGIA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25635"/>
            <a:ext cx="3574875" cy="5782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Presentazione a cura di: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0837" y="3373515"/>
            <a:ext cx="5381863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B2A14B1-C6BE-8CFC-F874-5FDEBC2DF260}"/>
              </a:ext>
            </a:extLst>
          </p:cNvPr>
          <p:cNvSpPr txBox="1"/>
          <p:nvPr/>
        </p:nvSpPr>
        <p:spPr>
          <a:xfrm>
            <a:off x="5565058" y="4391366"/>
            <a:ext cx="5665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</a:t>
            </a:r>
            <a:r>
              <a:rPr lang="en-US" b="1">
                <a:solidFill>
                  <a:srgbClr val="FF0000"/>
                </a:solidFill>
              </a:rPr>
              <a:t>SET #6: </a:t>
            </a:r>
            <a:r>
              <a:rPr lang="en-US" sz="1800" b="1" dirty="0"/>
              <a:t>Modelli di protezione dell'integrità</a:t>
            </a:r>
            <a:endParaRPr lang="en-US" b="1" i="1" dirty="0"/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80FA2723-244E-36DA-A0F4-10423410D1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48135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1EA891F9-CF80-2B57-55C3-EA974C9DF4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 politica dell'anello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6C2D7-7DEE-30AF-3EAA-2494C293D7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65115" y="2424385"/>
            <a:ext cx="7985362" cy="308168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en-US" dirty="0"/>
              <a:t>Regole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/>
              <a:t>Qualsiasi soggetto può leggere qualsiasi oggetto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/>
              <a:t>s può scrivere a o </a:t>
            </a:r>
            <a:r>
              <a:rPr lang="en-US" altLang="en-US" dirty="0" err="1"/>
              <a:t>iff </a:t>
            </a:r>
            <a:r>
              <a:rPr lang="en-US" altLang="en-US" dirty="0">
                <a:cs typeface="Tahoma" panose="020B0604030504040204" pitchFamily="34" charset="0"/>
              </a:rPr>
              <a:t>i(s) </a:t>
            </a:r>
            <a:r>
              <a:rPr lang="en-US" altLang="en-US" dirty="0">
                <a:cs typeface="Tahoma" panose="020B0604030504040204" pitchFamily="34" charset="0"/>
                <a:sym typeface="Symbol" panose="05050102010706020507" pitchFamily="18" charset="2"/>
              </a:rPr>
              <a:t> i</a:t>
            </a:r>
            <a:r>
              <a:rPr lang="en-US" altLang="en-US" dirty="0">
                <a:cs typeface="Tahoma" panose="020B0604030504040204" pitchFamily="34" charset="0"/>
              </a:rPr>
              <a:t>(o)</a:t>
            </a:r>
          </a:p>
          <a:p>
            <a:pPr marL="533400" indent="-533400">
              <a:lnSpc>
                <a:spcPct val="90000"/>
              </a:lnSpc>
            </a:pPr>
            <a:endParaRPr lang="en-US" altLang="en-US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dirty="0"/>
              <a:t>I livelli di integrità dei soggetti e degli oggetti sono fissi.</a:t>
            </a:r>
          </a:p>
          <a:p>
            <a:pPr marL="533400" indent="-533400">
              <a:lnSpc>
                <a:spcPct val="90000"/>
              </a:lnSpc>
            </a:pPr>
            <a:endParaRPr lang="en-US" altLang="en-US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Intuizioni: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si confida che i soggetti elaborino correttamente gli input di basso livello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D0914D-0F93-3D5B-B895-E0E797EA1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4577" y="583634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6EC4DE-2A04-FAA3-DF0A-31C988329F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9D3F6DE2-C760-9FF6-24B5-9230E5D8BA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Cinque politiche obbligatorie in Biba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CF6D8792-6409-B562-FE48-F17164125E51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419394" cy="3051762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n-US" altLang="en-US" sz="2400" dirty="0"/>
              <a:t>Politica di integrità rigorosa</a:t>
            </a:r>
          </a:p>
          <a:p>
            <a:pPr eaLnBrk="1" hangingPunct="1"/>
            <a:r>
              <a:rPr lang="en-US" altLang="en-US" sz="2400" dirty="0"/>
              <a:t>Soggetto politica della linea di bassa marea</a:t>
            </a:r>
          </a:p>
          <a:p>
            <a:pPr eaLnBrk="1" hangingPunct="1"/>
            <a:r>
              <a:rPr lang="en-US" altLang="en-US" sz="2400" dirty="0"/>
              <a:t>Politica dell'oggetto che segna la linea di bassa marea</a:t>
            </a:r>
          </a:p>
          <a:p>
            <a:pPr eaLnBrk="1" hangingPunct="1"/>
            <a:r>
              <a:rPr lang="en-US" altLang="en-US" sz="2400" dirty="0"/>
              <a:t>Soglia d'acqua bassa Politica di audit dell'integrità</a:t>
            </a:r>
          </a:p>
          <a:p>
            <a:pPr eaLnBrk="1" hangingPunct="1"/>
            <a:r>
              <a:rPr lang="en-US" altLang="en-US" sz="2400" dirty="0"/>
              <a:t>Politica degli anelli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In pratica, si possono utilizzare una o più di queste politiche, eventualmente applicando politiche diverse a soggetti diversi.</a:t>
            </a:r>
          </a:p>
          <a:p>
            <a:pPr lvl="1" eaLnBrk="1" hangingPunct="1"/>
            <a:r>
              <a:rPr lang="en-US" altLang="en-US" sz="2000" dirty="0"/>
              <a:t>Ad esempio, i soggetti a cui viene applicata la politica degli anelli sono ritenuti in grado di gestire correttamente gli input; </a:t>
            </a:r>
          </a:p>
          <a:p>
            <a:pPr lvl="1" eaLnBrk="1" hangingPunct="1"/>
            <a:endParaRPr lang="en-US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A1165D-F88E-5A6B-91FC-4E971FBD8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900" y="58428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E43D46-722B-A3B3-ADB0-2E1A2FD4B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>
            <a:extLst>
              <a:ext uri="{FF2B5EF4-FFF2-40B4-BE49-F238E27FC236}">
                <a16:creationId xmlns:a16="http://schemas.microsoft.com/office/drawing/2014/main" id="{0A79AF14-BB3D-9CA0-7216-963300EEEA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Livelli di integrità degli oggetti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900908-8082-88FC-61F3-0E248F8C4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63669" y="2483378"/>
            <a:ext cx="9204563" cy="312100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Il livello di integrità di un oggetto può essere basato su</a:t>
            </a:r>
          </a:p>
          <a:p>
            <a:pPr lvl="1"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altLang="en-US" dirty="0">
                <a:solidFill>
                  <a:schemeClr val="accent1"/>
                </a:solidFill>
              </a:rPr>
              <a:t>Qualità </a:t>
            </a:r>
            <a:r>
              <a:rPr lang="en-US" altLang="en-US" dirty="0"/>
              <a:t>delle informazioni (i livelli possono cambiare)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Grado di affidabilità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accent1"/>
                </a:solidFill>
              </a:rPr>
              <a:t>Livello di contaminazione: </a:t>
            </a:r>
          </a:p>
          <a:p>
            <a:pPr lvl="1"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altLang="en-US" dirty="0">
                <a:solidFill>
                  <a:schemeClr val="accent1"/>
                </a:solidFill>
              </a:rPr>
              <a:t>Importanza </a:t>
            </a:r>
            <a:r>
              <a:rPr lang="en-US" altLang="en-US" dirty="0"/>
              <a:t>dell'oggetto (i livelli non cambiano)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Grado di fiducia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Livello di protezione: la scrittura sugli oggetti deve essere protetta.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Quale dovrebbe essere il rapporto tra i due significati, quale livello dovrebbe essere più alto?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A374B3-2490-8DB3-BBEC-20EB63B4A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3712" y="578718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0532F9-7A62-2F51-0114-B2BFE3D753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2">
            <a:extLst>
              <a:ext uri="{FF2B5EF4-FFF2-40B4-BE49-F238E27FC236}">
                <a16:creationId xmlns:a16="http://schemas.microsoft.com/office/drawing/2014/main" id="{FA91F4B7-4F6F-BFC3-B7B8-95ACB5FD8B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8979" y="511629"/>
            <a:ext cx="6732237" cy="820783"/>
          </a:xfrm>
        </p:spPr>
        <p:txBody>
          <a:bodyPr/>
          <a:lstStyle/>
          <a:p>
            <a:pPr eaLnBrk="1" hangingPunct="1"/>
            <a:r>
              <a:rPr lang="en-US" altLang="en-US" dirty="0"/>
              <a:t>Fiducioso vs. degno di fiducia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A8B2B-786A-248B-A70A-942E659A75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0217" y="1562239"/>
            <a:ext cx="8602273" cy="4386277"/>
          </a:xfrm>
        </p:spPr>
        <p:txBody>
          <a:bodyPr>
            <a:noAutofit/>
          </a:bodyPr>
          <a:lstStyle/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Un componente di un sistema è affidabile significa che 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la sicurezza del sistema dipende da questo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Il guasto di un componente può interrompere la politica di sicurezza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determinato dal suo ruolo nel sistema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endParaRPr lang="en-US" altLang="en-US" dirty="0"/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Un componente è affidabile significa che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il componente merita fiducia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ad esempio, è implementato correttamente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determinato dalle proprietà intrinseche del componente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D5DBCC-36C3-5F53-7F5A-DAB9FAFAD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751" y="59485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65F4B9-94C2-ED92-3A80-B9B311586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>
            <a:extLst>
              <a:ext uri="{FF2B5EF4-FFF2-40B4-BE49-F238E27FC236}">
                <a16:creationId xmlns:a16="http://schemas.microsoft.com/office/drawing/2014/main" id="{21A4F7EC-3714-FC8A-F582-0A8D3B3842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Integrità e riservatezza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C02DA7-A08A-55E3-B98B-F791568C03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69339" y="5545553"/>
            <a:ext cx="4298266" cy="314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L'integrità richiede fiducia nei soggetti!</a:t>
            </a:r>
          </a:p>
          <a:p>
            <a:endParaRPr lang="en-US" dirty="0"/>
          </a:p>
        </p:txBody>
      </p:sp>
      <p:graphicFrame>
        <p:nvGraphicFramePr>
          <p:cNvPr id="688132" name="Group 4">
            <a:extLst>
              <a:ext uri="{FF2B5EF4-FFF2-40B4-BE49-F238E27FC236}">
                <a16:creationId xmlns:a16="http://schemas.microsoft.com/office/drawing/2014/main" id="{264AF4F6-9C08-F54D-AC5E-75F273061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88363"/>
              </p:ext>
            </p:extLst>
          </p:nvPr>
        </p:nvGraphicFramePr>
        <p:xfrm>
          <a:off x="3096448" y="2487485"/>
          <a:ext cx="5555226" cy="2948693"/>
        </p:xfrm>
        <a:graphic>
          <a:graphicData uri="http://schemas.openxmlformats.org/drawingml/2006/table">
            <a:tbl>
              <a:tblPr/>
              <a:tblGrid>
                <a:gridCol w="277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8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Riservatezza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Integrità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Lettura di controllo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preservato se le informazioni riservate non vengono lette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Controllo della scrittura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conservato se l'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oggetto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importante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non viene modificato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68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 i soggetti che hanno bisogno di leggere, la scrittura di controllo dopo la lettura è sufficiente, non c'è bisogno di fidarsi di loro.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 i soggetti che devono scrivere, bisogna fidarsi di loro, controllare la lettura prima della scrittura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non è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sufficiente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7923018-05D3-504E-839C-2A9C3DB1E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403" y="570260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91B52F-FC40-F949-106A-6E697A0226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5D45BFAA-3882-54C3-B29C-CFE79ED283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Analogia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D8F3C-7D8F-48E9-66FB-2B40B8E283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4777" y="2571868"/>
            <a:ext cx="8329494" cy="3111177"/>
          </a:xfrm>
        </p:spPr>
        <p:txBody>
          <a:bodyPr>
            <a:normAutofit/>
          </a:bodyPr>
          <a:lstStyle/>
          <a:p>
            <a:r>
              <a:rPr lang="en-US" altLang="en-US" dirty="0"/>
              <a:t>Violazione della riservatezza: fuga di notizie su un segreto</a:t>
            </a:r>
          </a:p>
          <a:p>
            <a:pPr lvl="1"/>
            <a:r>
              <a:rPr lang="en-US" altLang="en-US" dirty="0"/>
              <a:t>Si può prevenire anche se rivelo il segreto a una persona di cui non mi fido, a patto di poterla rinchiudere DOPO per evitare ulteriori fughe di notizie.</a:t>
            </a:r>
          </a:p>
          <a:p>
            <a:pPr lvl="2"/>
            <a:r>
              <a:rPr lang="en-US" altLang="en-US" dirty="0"/>
              <a:t>La persona non può far trapelare informazioni riservate senza parlare</a:t>
            </a:r>
          </a:p>
          <a:p>
            <a:r>
              <a:rPr lang="en-US" altLang="en-US" dirty="0"/>
              <a:t>Violazione dell'integrità: seguire un'istruzione sbagliata</a:t>
            </a:r>
          </a:p>
          <a:p>
            <a:pPr lvl="1"/>
            <a:r>
              <a:rPr lang="en-US" altLang="en-US" dirty="0"/>
              <a:t>NON SI PUO' impedire che io segua le istruzioni di una persona di cui non mi fido, anche se la rinchiudo PRIMA per evitare che riceva istruzioni malevole.</a:t>
            </a:r>
          </a:p>
          <a:p>
            <a:pPr lvl="2"/>
            <a:r>
              <a:rPr lang="en-US" altLang="en-US" dirty="0"/>
              <a:t>La persona è in grado di inventare un'istruzione dannosa senza alcun input esterno.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4725E4-40A4-872C-00BF-9C980D7EE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248" y="56200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A0B723-65C1-C0C5-8B9C-479081709A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>
            <a:extLst>
              <a:ext uri="{FF2B5EF4-FFF2-40B4-BE49-F238E27FC236}">
                <a16:creationId xmlns:a16="http://schemas.microsoft.com/office/drawing/2014/main" id="{47EC2EEA-1BB7-8CA9-AB0B-2A35CC6DE7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Differenza chiave tra riservatezza e integrità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86FF0-EBBF-C198-3DD2-47CC38D64D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4779" y="2522706"/>
            <a:ext cx="8565465" cy="279372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Per la riservatezza, è sufficiente controllare la lettura e la scrittura.</a:t>
            </a:r>
          </a:p>
          <a:p>
            <a:pPr lvl="1" eaLnBrk="1" hangingPunct="1"/>
            <a:r>
              <a:rPr lang="en-US" altLang="en-US" dirty="0"/>
              <a:t>In teoria, non è necessario che nessun soggetto sia fidato per la riservatezza; tuttavia, per rendere il sistema realistico, in BLP sono necessari soggetti fidati.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Per l'integrità, il controllo della lettura e della scrittura non è sufficiente.</a:t>
            </a:r>
          </a:p>
          <a:p>
            <a:pPr lvl="1" eaLnBrk="1" hangingPunct="1"/>
            <a:r>
              <a:rPr lang="en-US" altLang="en-US" dirty="0"/>
              <a:t>bisogna fidarsi di tutti i soggetti che possono scrivere su dati critici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0066EB-A281-E219-71E0-38D8DB4C6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1932" y="577512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FF67ED-1A57-3B7F-F0CA-FA1CBCC418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386D5113-0F2E-EE5C-32EC-2C33E5A13F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Impatto della necessità di fidarsi dei soggetti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FEE44B2-9A04-F711-3B7A-EF1669DDBDF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en-US" altLang="en-US"/>
              <a:t>Non è più possibile fidarsi solo di un piccolo kernel di sicurezza.</a:t>
            </a:r>
          </a:p>
          <a:p>
            <a:endParaRPr lang="en-US" altLang="en-US"/>
          </a:p>
          <a:p>
            <a:r>
              <a:rPr lang="en-US" altLang="en-US"/>
              <a:t>Non è necessario preoccuparsi dei canali segreti per la protezione dell'integrità.</a:t>
            </a:r>
          </a:p>
          <a:p>
            <a:pPr lvl="1"/>
            <a:endParaRPr lang="en-US" altLang="en-US"/>
          </a:p>
          <a:p>
            <a:r>
              <a:rPr lang="en-US" altLang="en-US"/>
              <a:t>Come stabilire la fiducia nei soggetti diventa una sfida.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6BE72E-F365-58CE-2969-D139B94F5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7236" y="578387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49D68F-1C0F-C353-9683-7E85136BC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70B0EECD-0A3C-25E9-908E-21A8FEE7E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Applicazione della protezione dell'integrità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BFA3A6E-4C17-0728-C3C9-41903EA57E5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en-US" sz="2400"/>
              <a:t>Controllo di integrità obbligatorio in Windows (da Vista)</a:t>
            </a:r>
          </a:p>
          <a:p>
            <a:pPr lvl="1"/>
            <a:r>
              <a:rPr lang="en-US" altLang="en-US" sz="2000"/>
              <a:t>Utilizza quattro livelli di integrità: Basso, Medio, Alto e Sistema</a:t>
            </a:r>
          </a:p>
          <a:p>
            <a:pPr lvl="1"/>
            <a:r>
              <a:rPr lang="en-US" altLang="en-US" sz="2000"/>
              <a:t>A ogni processo viene assegnato un livello, che limita le risorse a cui può accedere.</a:t>
            </a:r>
          </a:p>
          <a:p>
            <a:pPr lvl="1"/>
            <a:r>
              <a:rPr lang="en-US" altLang="en-US" sz="2000"/>
              <a:t>I processi avviati dagli utenti normali hanno un Media</a:t>
            </a:r>
          </a:p>
          <a:p>
            <a:pPr lvl="1"/>
            <a:r>
              <a:rPr lang="en-US" altLang="en-US" sz="2000"/>
              <a:t>I processi elevati hanno un'alta</a:t>
            </a:r>
          </a:p>
          <a:p>
            <a:pPr lvl="2"/>
            <a:r>
              <a:rPr lang="en-US" altLang="en-US" sz="1800"/>
              <a:t>Attraverso la funzione di controllo dell'account utente</a:t>
            </a:r>
          </a:p>
          <a:p>
            <a:pPr lvl="1"/>
            <a:r>
              <a:rPr lang="en-US" altLang="en-US" sz="2000"/>
              <a:t>Alcuni processi vengono eseguiti come Low, ad esempio IE in modalità protetta.</a:t>
            </a:r>
          </a:p>
          <a:p>
            <a:pPr lvl="1"/>
            <a:r>
              <a:rPr lang="en-US" altLang="en-US" sz="2000"/>
              <a:t>La lettura e la scrittura non modificano il livello di integrità</a:t>
            </a:r>
          </a:p>
          <a:p>
            <a:pPr lvl="2"/>
            <a:r>
              <a:rPr lang="en-US" altLang="en-US" sz="1800"/>
              <a:t>Politica degli anelli.</a:t>
            </a:r>
          </a:p>
          <a:p>
            <a:endParaRPr lang="en-US" alt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C05322-43A5-DCE8-F8EA-1F9EBF14C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7571" y="583303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83D0C3-F9AD-3A5B-F3EA-0AAF1E397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6CFA5E65-1B7A-2F4C-1D08-47C3858D87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Il modello Clark-Wilson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828BF85E-6A28-1F0F-2433-8240CABDF3D2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8721304" cy="3051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David D. Clark e David R. Wilson.  "Un confronto tra le politiche di sicurezza dei computer commerciali e militari". In IEEE SSP 1987.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Le politiche militari si concentrano sulla prevenzione della divulgazione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 un ambiente commerciale, l'integrità è fondamentale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nessun utente del sistema, anche se autorizzato, può essere autorizzato a modificare elementi di dati in modo tale da perdere o danneggiare beni o registrazioni contabili dell'azienda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192099-9596-2320-DE06-3B386CB21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6732" y="584287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AD2299-DBDD-FE24-149C-802FEB465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1474949B-9ADC-F2DC-4817-57028907E7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Due meccanismi di alto livello per l'applicazione dell'integrità dei dati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A468A1A4-B242-6FF7-37BF-AAB8C9C04999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C0000"/>
                </a:solidFill>
              </a:rPr>
              <a:t>Transazione ben formata</a:t>
            </a:r>
          </a:p>
          <a:p>
            <a:pPr lvl="1" eaLnBrk="1" hangingPunct="1"/>
            <a:r>
              <a:rPr lang="en-US" altLang="en-US" dirty="0"/>
              <a:t>l'utente non deve manipolare i dati in modo arbitrario, ma solo in modi vincolati che preservino o assicurino l'integrità dei dati</a:t>
            </a:r>
          </a:p>
          <a:p>
            <a:pPr lvl="2" eaLnBrk="1" hangingPunct="1"/>
            <a:r>
              <a:rPr lang="en-US" altLang="en-US" dirty="0"/>
              <a:t>Ad esempio, utilizzare un registro di sola appendice per registrare tutte le transazioni.</a:t>
            </a:r>
          </a:p>
          <a:p>
            <a:pPr lvl="2" eaLnBrk="1" hangingPunct="1"/>
            <a:r>
              <a:rPr lang="en-US" altLang="en-US" dirty="0"/>
              <a:t>ad esempio, la contabilità a partita doppia</a:t>
            </a:r>
          </a:p>
          <a:p>
            <a:pPr lvl="2" eaLnBrk="1" hangingPunct="1"/>
            <a:r>
              <a:rPr lang="en-US" altLang="en-US" dirty="0"/>
              <a:t>ad esempio, passwd</a:t>
            </a:r>
          </a:p>
          <a:p>
            <a:pPr lvl="2" eaLnBrk="1" hangingPunct="1"/>
            <a:endParaRPr lang="en-US" altLang="en-US" dirty="0"/>
          </a:p>
          <a:p>
            <a:pPr lvl="2" eaLnBrk="1" hangingPunct="1">
              <a:buFontTx/>
              <a:buNone/>
            </a:pPr>
            <a:endParaRPr lang="en-US" altLang="en-US" dirty="0"/>
          </a:p>
        </p:txBody>
      </p:sp>
      <p:sp>
        <p:nvSpPr>
          <p:cNvPr id="33799" name="Text Box 4">
            <a:extLst>
              <a:ext uri="{FF2B5EF4-FFF2-40B4-BE49-F238E27FC236}">
                <a16:creationId xmlns:a16="http://schemas.microsoft.com/office/drawing/2014/main" id="{D1DB9C29-6C25-3BB2-D517-B90C918C2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22" y="4362055"/>
            <a:ext cx="7848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accent1"/>
                </a:solidFill>
                <a:latin typeface="+mn-lt"/>
              </a:rPr>
              <a:t>I dati possono essere manipolati solo attraverso un codice affidabile!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60B42-98FD-2737-E511-16B9B8637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4922" y="575438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5A979E-4DB7-9CD3-4252-B43C04D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A937BE5C-A694-B578-C3D0-FC989762F7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Due meccanismi di alto livello per l'applicazione dell'integrità dei dati</a:t>
            </a:r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B7E4F8C6-2255-BA41-E4E4-EDF2C11715E0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C0000"/>
                </a:solidFill>
              </a:rPr>
              <a:t>Separazione dei compiti</a:t>
            </a:r>
          </a:p>
          <a:p>
            <a:pPr lvl="1" eaLnBrk="1" hangingPunct="1"/>
            <a:r>
              <a:rPr lang="en-US" altLang="en-US" dirty="0"/>
              <a:t>garantire la coerenza esterna: gli oggetti dei dati corrispondono agli oggetti del mondo reale </a:t>
            </a:r>
          </a:p>
          <a:p>
            <a:pPr lvl="1" eaLnBrk="1" hangingPunct="1"/>
            <a:r>
              <a:rPr lang="en-US" altLang="en-US" dirty="0"/>
              <a:t>separare tutte le operazioni in diverse parti e richiedere che ogni parte sia eseguita da una persona diversa</a:t>
            </a:r>
          </a:p>
          <a:p>
            <a:pPr lvl="1" eaLnBrk="1" hangingPunct="1"/>
            <a:r>
              <a:rPr lang="en-US" altLang="en-US" dirty="0"/>
              <a:t>ad esempio, la regola dei due uomini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7F063-1282-999C-E2DA-EEAF0096A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5119" y="567572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01A8AB-179B-9948-79CA-F4A808DE3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489523F0-90E9-D413-B745-2250A887D4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Implementazione dei due meccanismi di alto livello</a:t>
            </a:r>
          </a:p>
        </p:txBody>
      </p:sp>
      <p:sp>
        <p:nvSpPr>
          <p:cNvPr id="35846" name="Rectangle 3">
            <a:extLst>
              <a:ext uri="{FF2B5EF4-FFF2-40B4-BE49-F238E27FC236}">
                <a16:creationId xmlns:a16="http://schemas.microsoft.com/office/drawing/2014/main" id="{FD12CA7B-FBF4-C753-4730-4656ABDC7FBF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507884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Sono necessari meccanismi per garantire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controllare l'accesso ai dati</a:t>
            </a:r>
            <a:r>
              <a:rPr lang="en-US" altLang="en-US" dirty="0"/>
              <a:t>: un dato può essere manipolato solo da uno specifico insieme di programmi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certificazione del programma</a:t>
            </a:r>
            <a:r>
              <a:rPr lang="en-US" altLang="en-US" dirty="0"/>
              <a:t>: i programmi devono essere ispezionati per verificarne la corretta costruzione, devono essere forniti controlli sulla capacità di installare e modificare tali programmi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controllare l'accesso ai programmi</a:t>
            </a:r>
            <a:r>
              <a:rPr lang="en-US" altLang="en-US" dirty="0"/>
              <a:t>: ogni utente deve essere autorizzato a utilizzare solo determinati set di programmi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controllo dell'amministrazione</a:t>
            </a:r>
            <a:r>
              <a:rPr lang="en-US" altLang="en-US" dirty="0"/>
              <a:t>: l'assegnazione delle persone ai programmi deve essere controllata e ispezionata.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028884-2158-76B4-FB07-2EED10657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4783" y="591169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B0DF9E-D2DF-992A-D362-63512B683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53D21333-B485-3544-8415-1542427ECC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Il modello Clarke-Wilson per l'integrità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344DE6DE-9760-2FD6-14CF-915B67CBB796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905226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Voci di dati non vincolate (UDI)</a:t>
            </a:r>
          </a:p>
          <a:p>
            <a:pPr lvl="1" eaLnBrk="1" hangingPunct="1"/>
            <a:r>
              <a:rPr lang="en-US" altLang="en-US" dirty="0"/>
              <a:t>dati con bassa integrità</a:t>
            </a:r>
          </a:p>
          <a:p>
            <a:pPr eaLnBrk="1" hangingPunct="1"/>
            <a:r>
              <a:rPr lang="en-US" altLang="en-US" dirty="0"/>
              <a:t>Elementi di dati vincolati (CDI)</a:t>
            </a:r>
          </a:p>
          <a:p>
            <a:pPr lvl="1" eaLnBrk="1" hangingPunct="1"/>
            <a:r>
              <a:rPr lang="en-US" altLang="en-US" dirty="0"/>
              <a:t>elementi di dati all'interno del sistema a cui deve essere applicato il modello di integrità</a:t>
            </a:r>
          </a:p>
          <a:p>
            <a:pPr eaLnBrk="1" hangingPunct="1"/>
            <a:r>
              <a:rPr lang="en-US" altLang="en-US" dirty="0"/>
              <a:t>Procedure di verifica dell'integrità (IVP)</a:t>
            </a:r>
          </a:p>
          <a:p>
            <a:pPr lvl="1" eaLnBrk="1" hangingPunct="1"/>
            <a:r>
              <a:rPr lang="en-US" altLang="en-US" dirty="0"/>
              <a:t>confermare che tutti i CDI del sistema siano conformi alle specifiche di integrità</a:t>
            </a:r>
          </a:p>
          <a:p>
            <a:pPr eaLnBrk="1" hangingPunct="1"/>
            <a:r>
              <a:rPr lang="en-US" altLang="en-US" dirty="0"/>
              <a:t>Procedure di trasformazione (TP)</a:t>
            </a:r>
          </a:p>
          <a:p>
            <a:pPr lvl="1" eaLnBrk="1" hangingPunct="1"/>
            <a:r>
              <a:rPr lang="en-US" altLang="en-US" dirty="0"/>
              <a:t>transazioni ben formate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910705-0530-6277-DD74-AADDCF7B2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810" y="57118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46E6CC-3045-7AF8-6376-87DAC52D0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>
            <a:extLst>
              <a:ext uri="{FF2B5EF4-FFF2-40B4-BE49-F238E27FC236}">
                <a16:creationId xmlns:a16="http://schemas.microsoft.com/office/drawing/2014/main" id="{F2BE0ED8-4452-966E-7B4C-640442EA64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Differenze rispetto a MAC/BLP</a:t>
            </a:r>
          </a:p>
        </p:txBody>
      </p:sp>
      <p:sp>
        <p:nvSpPr>
          <p:cNvPr id="37894" name="Rectangle 3">
            <a:extLst>
              <a:ext uri="{FF2B5EF4-FFF2-40B4-BE49-F238E27FC236}">
                <a16:creationId xmlns:a16="http://schemas.microsoft.com/office/drawing/2014/main" id="{7BBC4889-9AFA-871B-93D3-BB7A3D1CFE19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6"/>
            <a:ext cx="10363291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Un elemento di dati non è associato a un particolare livello di sicurezza, ma piuttosto a un insieme di PT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 un utente non viene concesso l'accesso in lettura/scrittura agli elementi di dati, ma piuttosto il permesso di eseguire determinati programmi.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196ED5-A386-C246-C2B3-BE19E9752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235" y="58428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7E0D65-F009-3A09-DBAB-B2C809303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5D5A314D-8A8E-E0E8-7831-0BE6D555D2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Confronto con Biba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E8163119-6D20-6509-BA3A-DA99352CD607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580762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Biba non dispone di procedure e requisiti per l'identificazione dei soggetti di fiducia.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Clark-Wilson si concentra su come garantire l'affidabilità dei programmi.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35FA71-A8E3-FE09-9A10-E0B1F11CA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3210" y="591169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FF9E1D-F3DA-CCC0-2609-9896DAAE2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2">
            <a:extLst>
              <a:ext uri="{FF2B5EF4-FFF2-40B4-BE49-F238E27FC236}">
                <a16:creationId xmlns:a16="http://schemas.microsoft.com/office/drawing/2014/main" id="{0AE22F86-8258-64B0-C71A-EA72BA4718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La politica di sicurezza della Muraglia cinese</a:t>
            </a:r>
          </a:p>
        </p:txBody>
      </p:sp>
      <p:sp>
        <p:nvSpPr>
          <p:cNvPr id="39942" name="Rectangle 3">
            <a:extLst>
              <a:ext uri="{FF2B5EF4-FFF2-40B4-BE49-F238E27FC236}">
                <a16:creationId xmlns:a16="http://schemas.microsoft.com/office/drawing/2014/main" id="{B559D569-FAA5-41BB-7D83-EDB2F9957F64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895394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Obiettivo: </a:t>
            </a:r>
            <a:r>
              <a:rPr lang="en-US" altLang="en-US" dirty="0">
                <a:solidFill>
                  <a:srgbClr val="CC0000"/>
                </a:solidFill>
              </a:rPr>
              <a:t>evitare il conflitto di interessi</a:t>
            </a:r>
          </a:p>
          <a:p>
            <a:pPr eaLnBrk="1" hangingPunct="1"/>
            <a:r>
              <a:rPr lang="en-US" altLang="en-US" dirty="0"/>
              <a:t>I dati sono memorizzati in un sistema gerarchico organizzato</a:t>
            </a:r>
          </a:p>
          <a:p>
            <a:pPr lvl="1" eaLnBrk="1" hangingPunct="1"/>
            <a:r>
              <a:rPr lang="en-US" altLang="en-US" dirty="0"/>
              <a:t>il livello più basso è costituito da singoli elementi di dati</a:t>
            </a:r>
          </a:p>
          <a:p>
            <a:pPr lvl="1" eaLnBrk="1" hangingPunct="1"/>
            <a:r>
              <a:rPr lang="en-US" altLang="en-US" dirty="0"/>
              <a:t>il livello intermedio raggruppa gli elementi di dati in set di dati aziendali</a:t>
            </a:r>
          </a:p>
          <a:p>
            <a:pPr lvl="1" eaLnBrk="1" hangingPunct="1"/>
            <a:r>
              <a:rPr lang="en-US" altLang="en-US" dirty="0"/>
              <a:t>gli insiemi di dati aziendali di gruppo di livello più elevato le cui società sono in concorrenza tra loro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22E903-A042-5BF9-8B74-248B205F1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6396" y="587236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1ED0F4-4794-E60B-5025-CC63AD6D7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7" name="Picture 2">
            <a:extLst>
              <a:ext uri="{FF2B5EF4-FFF2-40B4-BE49-F238E27FC236}">
                <a16:creationId xmlns:a16="http://schemas.microsoft.com/office/drawing/2014/main" id="{A66EF6BC-D573-BDD9-D724-DEC8960D9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884" y="1305633"/>
            <a:ext cx="5151736" cy="393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FEF775-1608-EA05-E8AF-3EFD55FBB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9377" y="6167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819FA3-74AC-F9C6-3912-5617EEDE3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>
            <a:extLst>
              <a:ext uri="{FF2B5EF4-FFF2-40B4-BE49-F238E27FC236}">
                <a16:creationId xmlns:a16="http://schemas.microsoft.com/office/drawing/2014/main" id="{D9806D28-B2C7-01DA-01BA-F043810638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Regola di sicurezza semplice nella politica delle muraglie cinesi</a:t>
            </a:r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7E0DF17F-7184-C079-917A-C579E36633E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6"/>
            <a:ext cx="7708581" cy="3051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L'accesso viene concesso solo se l'oggetto richiesto:</a:t>
            </a:r>
          </a:p>
          <a:p>
            <a:pPr lvl="1" eaLnBrk="1" hangingPunct="1"/>
            <a:r>
              <a:rPr lang="en-US" altLang="en-US" sz="1800" dirty="0"/>
              <a:t>si trova nello stesso dataset aziendale di un oggetto già consultato da quel soggetto, cioè all'interno della Barriera,</a:t>
            </a:r>
          </a:p>
          <a:p>
            <a:pPr lvl="1" eaLnBrk="1" hangingPunct="1">
              <a:buFontTx/>
              <a:buNone/>
            </a:pPr>
            <a:r>
              <a:rPr lang="en-US" altLang="en-US" sz="1800" dirty="0"/>
              <a:t>  o</a:t>
            </a:r>
          </a:p>
          <a:p>
            <a:pPr lvl="1" eaLnBrk="1" hangingPunct="1"/>
            <a:r>
              <a:rPr lang="en-US" altLang="en-US" sz="1800" dirty="0"/>
              <a:t>appartiene a una classe di conflitto di interessi completamente diversa.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AAEA74-F8A0-0500-F385-D557840A9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893" y="582320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F9A2E-CAE1-5C3C-33F6-7F9B945CC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4F779AE-F6C7-DE40-A8D6-245274846A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Motivazioni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05FFE7FF-9697-0E5A-78EF-855FE6D65527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BLP si concentra sulla riservatezza</a:t>
            </a:r>
          </a:p>
          <a:p>
            <a:endParaRPr lang="en-US" altLang="en-US" sz="2400" dirty="0"/>
          </a:p>
          <a:p>
            <a:r>
              <a:rPr lang="en-US" altLang="en-US" sz="2400" dirty="0"/>
              <a:t>Nella maggior parte dei sistemi, l'integrità è altrettanto, se non più, importante.</a:t>
            </a:r>
          </a:p>
          <a:p>
            <a:endParaRPr lang="en-US" altLang="en-US" dirty="0"/>
          </a:p>
          <a:p>
            <a:r>
              <a:rPr lang="en-US" altLang="en-US" sz="2400" dirty="0"/>
              <a:t>Integrità dei dati e integrità del sistema</a:t>
            </a:r>
          </a:p>
          <a:p>
            <a:pPr lvl="1"/>
            <a:r>
              <a:rPr lang="en-US" altLang="en-US" sz="2000" dirty="0"/>
              <a:t>L'integrità dei dati significa che i dati non possono essere modificati senza essere rilevati.</a:t>
            </a:r>
          </a:p>
          <a:p>
            <a:pPr lvl="1"/>
            <a:endParaRPr lang="en-US" alt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2BFFBD-B0AE-F257-B5D3-41E5CADAE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5789" y="590186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4828F4-3146-4875-F6C2-4A14B25C1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2F113080-9020-A25D-B370-05450BC181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 cos'è l'integrità nei sistemi?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81DFB-A32E-BA91-6E7E-7931E46C4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47126" y="2355557"/>
            <a:ext cx="9656847" cy="2904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Tentativo 1: i dati critici non cambiano.</a:t>
            </a:r>
          </a:p>
          <a:p>
            <a:pPr eaLnBrk="1" hangingPunct="1"/>
            <a:r>
              <a:rPr lang="en-US" altLang="en-US" dirty="0"/>
              <a:t>Tentativo 2: I dati critici sono stati modificati solo nei "modi corretti".</a:t>
            </a:r>
          </a:p>
          <a:p>
            <a:pPr lvl="1" eaLnBrk="1" hangingPunct="1"/>
            <a:r>
              <a:rPr lang="en-US" altLang="en-US" dirty="0"/>
              <a:t>Ad esempio, nei DB, i vincoli di integrità sono utilizzati per la coerenza.</a:t>
            </a:r>
          </a:p>
          <a:p>
            <a:pPr eaLnBrk="1" hangingPunct="1"/>
            <a:r>
              <a:rPr lang="en-US" altLang="en-US" dirty="0"/>
              <a:t>Tentativo 3: i dati critici vengono modificati solo attraverso determinati "programmi fidati".</a:t>
            </a:r>
          </a:p>
          <a:p>
            <a:pPr eaLnBrk="1" hangingPunct="1"/>
            <a:r>
              <a:rPr lang="en-US" altLang="en-US" dirty="0"/>
              <a:t>Tentativo 4: i dati critici vengono modificati solo dagli utenti autorizzati.</a:t>
            </a:r>
          </a:p>
          <a:p>
            <a:pPr eaLnBrk="1" hangingPunct="1"/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9CC311-9DBD-2437-556D-2BE4675A2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422" y="568886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DA22A4-EAF4-E4A0-2C16-F13D84B032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>
            <a:extLst>
              <a:ext uri="{FF2B5EF4-FFF2-40B4-BE49-F238E27FC236}">
                <a16:creationId xmlns:a16="http://schemas.microsoft.com/office/drawing/2014/main" id="{11873553-20DF-BC29-8DDD-B8F8AD2B6C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Biba: Livelli di integrità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54780-F828-98AC-BDA7-877A3C2200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483378"/>
            <a:ext cx="9216779" cy="2904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Ogni oggetto (processo) ha un livello di integrità</a:t>
            </a:r>
          </a:p>
          <a:p>
            <a:pPr eaLnBrk="1" hangingPunct="1"/>
            <a:r>
              <a:rPr lang="en-US" altLang="en-US" dirty="0"/>
              <a:t>Ogni oggetto ha un livello di integrità</a:t>
            </a:r>
          </a:p>
          <a:p>
            <a:pPr eaLnBrk="1" hangingPunct="1"/>
            <a:r>
              <a:rPr lang="en-US" altLang="en-US" dirty="0"/>
              <a:t>I livelli di integrità sono totalmente ordinati</a:t>
            </a:r>
          </a:p>
          <a:p>
            <a:pPr eaLnBrk="1" hangingPunct="1"/>
            <a:endParaRPr lang="en-US" altLang="en-US" dirty="0">
              <a:solidFill>
                <a:srgbClr val="008000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accent1"/>
                </a:solidFill>
              </a:rPr>
              <a:t>I livelli di integrità sono diversi dai livelli di sicurezza nella protezione della riservatezza.</a:t>
            </a:r>
          </a:p>
          <a:p>
            <a:pPr lvl="1" eaLnBrk="1" hangingPunct="1"/>
            <a:r>
              <a:rPr lang="en-US" altLang="en-US" dirty="0"/>
              <a:t>I dati altamente sensibili possono avere una bassa integrità</a:t>
            </a:r>
          </a:p>
          <a:p>
            <a:pPr lvl="1" eaLnBrk="1" hangingPunct="1"/>
            <a:r>
              <a:rPr lang="en-US" altLang="en-US" dirty="0"/>
              <a:t>Qual è un esempio di dati che richiedono un'elevata integrità, ma non la riservatezza?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CEC13C-FC2F-F6CC-90D0-29426619F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8745" y="568886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C6E1F6-FDC3-E5E8-F651-DF6D0E4039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C6075C5F-16C7-B732-2C1A-83A4AAC3A8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Politica di integrità rigorosa (BLP invertita)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97FE2-F608-96A7-BDE5-81493EB270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453881"/>
            <a:ext cx="9541244" cy="3258660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en-US" sz="1800" dirty="0"/>
              <a:t>Regole: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sz="1800" dirty="0"/>
              <a:t>s può leggere o </a:t>
            </a:r>
            <a:r>
              <a:rPr lang="en-US" altLang="en-US" sz="1800" dirty="0" err="1"/>
              <a:t>iff </a:t>
            </a:r>
            <a:r>
              <a:rPr lang="en-US" altLang="en-US" sz="1800" dirty="0"/>
              <a:t>i(s) </a:t>
            </a:r>
            <a:r>
              <a:rPr lang="en-US" altLang="en-US" sz="1800" dirty="0">
                <a:cs typeface="Tahoma" panose="020B0604030504040204" pitchFamily="34" charset="0"/>
                <a:sym typeface="Symbol" panose="05050102010706020507" pitchFamily="18" charset="2"/>
              </a:rPr>
              <a:t> </a:t>
            </a:r>
            <a:r>
              <a:rPr lang="en-US" altLang="en-US" sz="1800" dirty="0">
                <a:cs typeface="Tahoma" panose="020B0604030504040204" pitchFamily="34" charset="0"/>
              </a:rPr>
              <a:t>i(o)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nessuna lettura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blocca il sabotaggio indiretto tramite dati contaminati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s può scrivere a o </a:t>
            </a:r>
            <a:r>
              <a:rPr lang="en-US" altLang="en-US" sz="1800" dirty="0" err="1">
                <a:cs typeface="Tahoma" panose="020B0604030504040204" pitchFamily="34" charset="0"/>
              </a:rPr>
              <a:t>iff </a:t>
            </a:r>
            <a:r>
              <a:rPr lang="en-US" altLang="en-US" sz="1800" dirty="0">
                <a:cs typeface="Tahoma" panose="020B0604030504040204" pitchFamily="34" charset="0"/>
              </a:rPr>
              <a:t>i(s) </a:t>
            </a:r>
            <a:r>
              <a:rPr lang="en-US" altLang="en-US" sz="1800" dirty="0">
                <a:cs typeface="Tahoma" panose="020B0604030504040204" pitchFamily="34" charset="0"/>
                <a:sym typeface="Symbol" panose="05050102010706020507" pitchFamily="18" charset="2"/>
              </a:rPr>
              <a:t> i</a:t>
            </a:r>
            <a:r>
              <a:rPr lang="en-US" altLang="en-US" sz="1800" dirty="0">
                <a:cs typeface="Tahoma" panose="020B0604030504040204" pitchFamily="34" charset="0"/>
              </a:rPr>
              <a:t>(o)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nessun testo scritto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blocca le modifiche direttamente dannose</a:t>
            </a:r>
          </a:p>
          <a:p>
            <a:pPr marL="533400" indent="-533400">
              <a:lnSpc>
                <a:spcPct val="90000"/>
              </a:lnSpc>
            </a:pPr>
            <a:endParaRPr lang="en-US" altLang="en-US" sz="1800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Livelli di integrità fissi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Nessun percorso informativo dall'oggetto/soggetto basso all'oggetto/soggetto alto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0022E4-9294-E4A3-E87B-D4074BC69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900" y="579640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5912F6-CF27-939A-4A83-32316B4BF4A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74F96766-491B-8DFA-F4AD-C82A3C0E7D9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Soggetto Politica dell'acqua bassa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D0E5A-BF02-5E79-AF38-D3B7C5075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66792" y="2444048"/>
            <a:ext cx="9627349" cy="30325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Regole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può sempre leggere o; dopo aver letto i(s</a:t>
            </a:r>
            <a:r>
              <a:rPr lang="en-US" altLang="en-US" dirty="0">
                <a:sym typeface="Symbol" panose="05050102010706020507" pitchFamily="18" charset="2"/>
              </a:rPr>
              <a:t>) </a:t>
            </a:r>
            <a:r>
              <a:rPr lang="en-US" altLang="en-US" dirty="0"/>
              <a:t>min[i(s), i(o)]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s può scrivere a o </a:t>
            </a:r>
            <a:r>
              <a:rPr lang="en-US" altLang="en-US" dirty="0" err="1">
                <a:cs typeface="Tahoma" panose="020B0604030504040204" pitchFamily="34" charset="0"/>
              </a:rPr>
              <a:t>iff </a:t>
            </a:r>
            <a:r>
              <a:rPr lang="en-US" altLang="en-US" dirty="0">
                <a:cs typeface="Tahoma" panose="020B0604030504040204" pitchFamily="34" charset="0"/>
              </a:rPr>
              <a:t>i(s) </a:t>
            </a:r>
            <a:r>
              <a:rPr lang="en-US" altLang="en-US" dirty="0">
                <a:cs typeface="Tahoma" panose="020B0604030504040204" pitchFamily="34" charset="0"/>
                <a:sym typeface="Symbol" panose="05050102010706020507" pitchFamily="18" charset="2"/>
              </a:rPr>
              <a:t> i</a:t>
            </a:r>
            <a:r>
              <a:rPr lang="en-US" altLang="en-US" dirty="0">
                <a:cs typeface="Tahoma" panose="020B0604030504040204" pitchFamily="34" charset="0"/>
              </a:rPr>
              <a:t>(o)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Il livello di integrità del soggetto diminuisce con la lettura di dati di integrità inferiore.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Nessun percorso informativo dall'oggetto basso all'oggetto alto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50E42E-E933-72E6-154B-F188174CD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423" y="576752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7073AC-CEAA-D26D-0305-8FF8B3D2311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38EECA7F-1928-879D-DA10-C9B0068B3F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Oggetto Politica del segno di bassa marea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3627F-549F-2ABC-3588-9FC9C1B323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893" y="2630862"/>
            <a:ext cx="8323546" cy="303251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Regole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può leggere o; </a:t>
            </a:r>
            <a:r>
              <a:rPr lang="en-US" altLang="en-US" dirty="0" err="1">
                <a:cs typeface="Tahoma" panose="020B0604030504040204" pitchFamily="34" charset="0"/>
              </a:rPr>
              <a:t>iff </a:t>
            </a:r>
            <a:r>
              <a:rPr lang="en-US" altLang="en-US" dirty="0"/>
              <a:t>i(s) </a:t>
            </a:r>
            <a:r>
              <a:rPr lang="en-US" altLang="en-US" dirty="0">
                <a:latin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 </a:t>
            </a:r>
            <a:r>
              <a:rPr lang="en-US" altLang="en-US" dirty="0">
                <a:cs typeface="Tahoma" panose="020B0604030504040204" pitchFamily="34" charset="0"/>
              </a:rPr>
              <a:t>i(o)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può sempre scrivere a o; dopo aver scritto i(o</a:t>
            </a:r>
            <a:r>
              <a:rPr lang="en-US" altLang="en-US" dirty="0">
                <a:sym typeface="Symbol" panose="05050102010706020507" pitchFamily="18" charset="2"/>
              </a:rPr>
              <a:t>) </a:t>
            </a:r>
            <a:r>
              <a:rPr lang="en-US" altLang="en-US" dirty="0"/>
              <a:t>min[i(s), i(o)]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Il livello di integrità dell'oggetto diminuisce man mano che viene contaminato dai soggetti.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Alla fine, gli oggetti che hanno un'etichetta alta non sono stati contaminati.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0304E6-139C-CB86-7F57-EA01449BF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0254" y="583634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7536D8-1147-6673-20D1-8C79B71BAD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A6CDB01E-AECE-3459-1C56-CA5150595A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Politica di verifica dell'integrità del marchio Low Water Mark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B3A2C-2AD1-FC09-0464-BD730E0056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283131"/>
            <a:ext cx="7850095" cy="34294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Regole</a:t>
            </a:r>
          </a:p>
          <a:p>
            <a:pPr lvl="1" eaLnBrk="1" hangingPunct="1"/>
            <a:r>
              <a:rPr lang="en-US" altLang="en-US" dirty="0"/>
              <a:t>s può sempre leggere o; dopo aver letto i(s</a:t>
            </a:r>
            <a:r>
              <a:rPr lang="en-US" altLang="en-US" dirty="0">
                <a:sym typeface="Symbol" panose="05050102010706020507" pitchFamily="18" charset="2"/>
              </a:rPr>
              <a:t>) </a:t>
            </a:r>
            <a:r>
              <a:rPr lang="en-US" altLang="en-US" dirty="0"/>
              <a:t>min[i(s), i(o)]</a:t>
            </a:r>
          </a:p>
          <a:p>
            <a:pPr lvl="1" eaLnBrk="1" hangingPunct="1"/>
            <a:r>
              <a:rPr lang="en-US" altLang="en-US" dirty="0"/>
              <a:t>s può sempre scrivere su o; dopo aver </a:t>
            </a:r>
            <a:r>
              <a:rPr lang="en-US" altLang="en-US" dirty="0" err="1"/>
              <a:t>scritto </a:t>
            </a:r>
            <a:r>
              <a:rPr lang="en-US" altLang="en-US" dirty="0"/>
              <a:t>i(o</a:t>
            </a:r>
            <a:r>
              <a:rPr lang="en-US" altLang="en-US" dirty="0">
                <a:sym typeface="Symbol" panose="05050102010706020507" pitchFamily="18" charset="2"/>
              </a:rPr>
              <a:t>) </a:t>
            </a:r>
            <a:r>
              <a:rPr lang="en-US" altLang="en-US" dirty="0"/>
              <a:t>min[i(s), i(o)]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Tracciare, ma non prevenire la contaminazione</a:t>
            </a:r>
          </a:p>
          <a:p>
            <a:pPr eaLnBrk="1" hangingPunct="1"/>
            <a:r>
              <a:rPr lang="en-US" altLang="en-US" dirty="0"/>
              <a:t>Simile alla nozione di contaminazione nella sicurezza del software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79ABA7-1B10-1728-29A4-D30B0C966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4281" y="571254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30A96D-A234-69E0-200F-6F9496B66B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1589</ap:Words>
  <ap:Application>Microsoft Office PowerPoint</ap:Application>
  <ap:PresentationFormat>Widescreen</ap:PresentationFormat>
  <ap:Paragraphs>233</ap:Paragraphs>
  <ap:Slides>29</ap:Slides>
  <ap:Notes>18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ap:HeadingPairs>
  <ap:TitlesOfParts>
    <vt:vector baseType="lpstr" size="38">
      <vt:lpstr>Arial</vt:lpstr>
      <vt:lpstr>Book Antiqua</vt:lpstr>
      <vt:lpstr>Calibri</vt:lpstr>
      <vt:lpstr>Century Gothic</vt:lpstr>
      <vt:lpstr>Courier New</vt:lpstr>
      <vt:lpstr>Symbol</vt:lpstr>
      <vt:lpstr>Tahoma</vt:lpstr>
      <vt:lpstr>Times</vt:lpstr>
      <vt:lpstr>Custom</vt:lpstr>
      <vt:lpstr>DATA PROTECTION AND PRIVACY TECHNOLOGIES FOR ENERGY</vt:lpstr>
      <vt:lpstr>PowerPoint Presentation</vt:lpstr>
      <vt:lpstr>Motivations</vt:lpstr>
      <vt:lpstr>What is integrity in systems?</vt:lpstr>
      <vt:lpstr>Biba: Integrity Levels</vt:lpstr>
      <vt:lpstr>Strict Integrity Policy (BLP reversed)</vt:lpstr>
      <vt:lpstr>Subject Low-Water Policy</vt:lpstr>
      <vt:lpstr>Object Low-Water Mark Policy</vt:lpstr>
      <vt:lpstr>Low-Water Mark Integrity Audit Policy</vt:lpstr>
      <vt:lpstr>The Ring Policy</vt:lpstr>
      <vt:lpstr>Five Mandatory Policies in Biba</vt:lpstr>
      <vt:lpstr>Object Integrity Levels</vt:lpstr>
      <vt:lpstr>Trusted vs. Trustworthy</vt:lpstr>
      <vt:lpstr>Integrity vs. Confidentiality</vt:lpstr>
      <vt:lpstr>Analogy</vt:lpstr>
      <vt:lpstr>Key Difference between Confidentiality and Integrity</vt:lpstr>
      <vt:lpstr>Impacts of The Need to Trust Subjects</vt:lpstr>
      <vt:lpstr>Application of Integrity Protection</vt:lpstr>
      <vt:lpstr>The Clark-Wilson Model</vt:lpstr>
      <vt:lpstr>Two High-level Mechanisms for Enforcing Data Integrity</vt:lpstr>
      <vt:lpstr>Two High-level Mechanisms for Enforcing Data Integrity</vt:lpstr>
      <vt:lpstr>Implementing the Two High-level Mechanisms</vt:lpstr>
      <vt:lpstr>The Clarke-Wilson Model for Integrity</vt:lpstr>
      <vt:lpstr>Differences from MAC/BLP</vt:lpstr>
      <vt:lpstr>Comparison with Biba</vt:lpstr>
      <vt:lpstr>The Chinese Wall Security Policy</vt:lpstr>
      <vt:lpstr>PowerPoint Presentation</vt:lpstr>
      <vt:lpstr>Simple Security Rule in Chinese Wall Policy</vt:lpstr>
      <vt:lpstr>Thank you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CyberSecPro Training Presentation Template</dc:title>
  <dc:subject>CyberSecPro Modules</dc:subject>
  <dc:creator/>
  <lastModifiedBy/>
  <revision>1</revision>
  <dcterms:created xsi:type="dcterms:W3CDTF">2023-07-18T15:28:54.0000000Z</dcterms:created>
  <dcterms:modified xsi:type="dcterms:W3CDTF">2024-04-29T18:22:43.0000000Z</dcterms:modified>
  <version>Ver-1</version>
  <keywords>, docId:C33868335978E8BFECB611DA8100A492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