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725" r:id="rId4"/>
  </p:sldMasterIdLst>
  <p:notesMasterIdLst>
    <p:notesMasterId r:id="rId34"/>
  </p:notesMasterIdLst>
  <p:handoutMasterIdLst>
    <p:handoutMasterId r:id="rId35"/>
  </p:handoutMasterIdLst>
  <p:sldIdLst>
    <p:sldId id="376" r:id="rId5"/>
    <p:sldId id="433" r:id="rId6"/>
    <p:sldId id="407" r:id="rId7"/>
    <p:sldId id="408" r:id="rId8"/>
    <p:sldId id="409" r:id="rId9"/>
    <p:sldId id="410" r:id="rId10"/>
    <p:sldId id="411" r:id="rId11"/>
    <p:sldId id="412" r:id="rId12"/>
    <p:sldId id="413" r:id="rId13"/>
    <p:sldId id="414" r:id="rId14"/>
    <p:sldId id="415" r:id="rId15"/>
    <p:sldId id="416" r:id="rId16"/>
    <p:sldId id="417" r:id="rId17"/>
    <p:sldId id="418" r:id="rId18"/>
    <p:sldId id="429" r:id="rId19"/>
    <p:sldId id="430" r:id="rId20"/>
    <p:sldId id="431" r:id="rId21"/>
    <p:sldId id="432" r:id="rId22"/>
    <p:sldId id="419" r:id="rId23"/>
    <p:sldId id="420" r:id="rId24"/>
    <p:sldId id="421" r:id="rId25"/>
    <p:sldId id="422" r:id="rId26"/>
    <p:sldId id="423" r:id="rId27"/>
    <p:sldId id="424" r:id="rId28"/>
    <p:sldId id="425" r:id="rId29"/>
    <p:sldId id="426" r:id="rId30"/>
    <p:sldId id="427" r:id="rId31"/>
    <p:sldId id="428" r:id="rId32"/>
    <p:sldId id="38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A9B537-B8C2-419A-A21D-28C2A81AF09E}" v="1" dt="2024-04-29T08:49:28.0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1272" y="30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30/04/2025</a:t>
            </a:fld>
            <a:endParaRPr lang="en-US"/>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30/04/2025</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 noProof="0"/>
              <a:t>Κάντε κλικ για να επεξεργαστείτε στυλ κειμένου υποδείγματος</a:t>
            </a:r>
          </a:p>
          <a:p>
            <a:pPr lvl="1"/>
            <a:r>
              <a:rPr lang="el" noProof="0"/>
              <a:t>Δεύτερο επίπεδο</a:t>
            </a:r>
          </a:p>
          <a:p>
            <a:pPr lvl="2"/>
            <a:r>
              <a:rPr lang="el" noProof="0"/>
              <a:t>Τρίτο επίπεδο</a:t>
            </a:r>
          </a:p>
          <a:p>
            <a:pPr lvl="3"/>
            <a:r>
              <a:rPr lang="el" noProof="0"/>
              <a:t>Τέταρτο επίπεδο</a:t>
            </a:r>
          </a:p>
          <a:p>
            <a:pPr lvl="4"/>
            <a:r>
              <a:rPr lang="el" noProof="0"/>
              <a:t>Πέμπτο επίπεδο</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0</a:t>
            </a:fld>
            <a:endParaRPr lang="en-US" noProof="0"/>
          </a:p>
        </p:txBody>
      </p:sp>
    </p:spTree>
    <p:extLst>
      <p:ext uri="{BB962C8B-B14F-4D97-AF65-F5344CB8AC3E}">
        <p14:creationId xmlns:p14="http://schemas.microsoft.com/office/powerpoint/2010/main" val="2278711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94035B18-B015-9FCD-8684-7961FC6A720D}"/>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79CB03CF-A5ED-B559-D071-D65B68316F2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a:extLst>
              <a:ext uri="{FF2B5EF4-FFF2-40B4-BE49-F238E27FC236}">
                <a16:creationId xmlns:a16="http://schemas.microsoft.com/office/drawing/2014/main" id="{37D6C212-4AA1-0131-7112-1D0E9034304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DA0CC6DF-D78B-4D45-8433-61C6A78140B8}" type="slidenum">
              <a:rPr kumimoji="0" lang="en-US" altLang="en-US" sz="1300"/>
              <a:pPr eaLnBrk="1" hangingPunct="1">
                <a:spcBef>
                  <a:spcPct val="0"/>
                </a:spcBef>
              </a:pPr>
              <a:t>9</a:t>
            </a:fld>
            <a:endParaRPr kumimoji="0"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83AB1D48-711E-43BF-6853-B1E4ACCA60E0}"/>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3C36DBFA-FBDF-A06A-54B9-9FB8AA992CDD}"/>
              </a:ext>
            </a:extLst>
          </p:cNvPr>
          <p:cNvSpPr>
            <a:spLocks noGrp="1"/>
          </p:cNvSpPr>
          <p:nvPr>
            <p:ph type="body" idx="1"/>
          </p:nvPr>
        </p:nvSpPr>
        <p:spPr/>
        <p:txBody>
          <a:bodyPr/>
          <a:lstStyle/>
          <a:p>
            <a:pPr>
              <a:defRPr/>
            </a:pPr>
            <a:endParaRPr lang="en-US"/>
          </a:p>
        </p:txBody>
      </p:sp>
      <p:sp>
        <p:nvSpPr>
          <p:cNvPr id="55300" name="Slide Number Placeholder 3">
            <a:extLst>
              <a:ext uri="{FF2B5EF4-FFF2-40B4-BE49-F238E27FC236}">
                <a16:creationId xmlns:a16="http://schemas.microsoft.com/office/drawing/2014/main" id="{DF598831-A89D-0115-C700-A822AC5EB4C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F0315AE0-4608-4310-891B-CBBCC65A44EC}" type="slidenum">
              <a:rPr kumimoji="0" lang="en-US" altLang="en-US" sz="1300"/>
              <a:pPr eaLnBrk="1" hangingPunct="1">
                <a:spcBef>
                  <a:spcPct val="0"/>
                </a:spcBef>
              </a:pPr>
              <a:t>10</a:t>
            </a:fld>
            <a:endParaRPr kumimoji="0"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AF77024D-ECED-5223-CD77-91120AFD39BE}"/>
              </a:ext>
            </a:extLst>
          </p:cNvPr>
          <p:cNvSpPr>
            <a:spLocks noGrp="1" noRot="1" noChangeAspect="1" noTextEdit="1"/>
          </p:cNvSpPr>
          <p:nvPr>
            <p:ph type="sldImg"/>
          </p:nvPr>
        </p:nvSpPr>
        <p:spPr>
          <a:ln/>
        </p:spPr>
      </p:sp>
      <p:sp>
        <p:nvSpPr>
          <p:cNvPr id="56323" name="Notes Placeholder 2">
            <a:extLst>
              <a:ext uri="{FF2B5EF4-FFF2-40B4-BE49-F238E27FC236}">
                <a16:creationId xmlns:a16="http://schemas.microsoft.com/office/drawing/2014/main" id="{521D2AA2-9605-3565-F2A2-467D002B52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6324" name="Slide Number Placeholder 3">
            <a:extLst>
              <a:ext uri="{FF2B5EF4-FFF2-40B4-BE49-F238E27FC236}">
                <a16:creationId xmlns:a16="http://schemas.microsoft.com/office/drawing/2014/main" id="{EAA5F250-7708-80E1-B94E-A14802C2DEF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C25A865-362E-402D-8CF2-EAA15BBB11EA}" type="slidenum">
              <a:rPr kumimoji="0" lang="en-US" altLang="en-US" sz="1300"/>
              <a:pPr eaLnBrk="1" hangingPunct="1">
                <a:spcBef>
                  <a:spcPct val="0"/>
                </a:spcBef>
              </a:pPr>
              <a:t>11</a:t>
            </a:fld>
            <a:endParaRPr kumimoji="0"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3A052AC2-92BB-9125-ACCE-C55A4DE61988}"/>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id="{F5E39E11-5DC1-8E89-A85B-E3207C731C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a:endParaRPr lang="en-US" altLang="en-US"/>
          </a:p>
        </p:txBody>
      </p:sp>
      <p:sp>
        <p:nvSpPr>
          <p:cNvPr id="57348" name="Slide Number Placeholder 3">
            <a:extLst>
              <a:ext uri="{FF2B5EF4-FFF2-40B4-BE49-F238E27FC236}">
                <a16:creationId xmlns:a16="http://schemas.microsoft.com/office/drawing/2014/main" id="{1A0A9FE6-5262-7F52-57BE-E66BF25A145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A05E582-0BF0-4F40-93C6-09A6E4CA2D44}" type="slidenum">
              <a:rPr kumimoji="0" lang="en-US" altLang="en-US" sz="1300"/>
              <a:pPr eaLnBrk="1" hangingPunct="1">
                <a:spcBef>
                  <a:spcPct val="0"/>
                </a:spcBef>
              </a:pPr>
              <a:t>12</a:t>
            </a:fld>
            <a:endParaRPr kumimoji="0"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66AC467E-66FA-2654-9402-BC107C66C7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CC8A0E4A-A785-455F-82CB-C097CEFC9668}" type="slidenum">
              <a:rPr kumimoji="0" lang="en-US" altLang="en-US" sz="1300"/>
              <a:pPr eaLnBrk="1" hangingPunct="1">
                <a:spcBef>
                  <a:spcPct val="0"/>
                </a:spcBef>
              </a:pPr>
              <a:t>13</a:t>
            </a:fld>
            <a:endParaRPr kumimoji="0" lang="en-US" altLang="en-US" sz="1300"/>
          </a:p>
        </p:txBody>
      </p:sp>
      <p:sp>
        <p:nvSpPr>
          <p:cNvPr id="58371" name="Rectangle 2">
            <a:extLst>
              <a:ext uri="{FF2B5EF4-FFF2-40B4-BE49-F238E27FC236}">
                <a16:creationId xmlns:a16="http://schemas.microsoft.com/office/drawing/2014/main" id="{FD93B437-6077-9A8F-F111-3F775874B774}"/>
              </a:ext>
            </a:extLst>
          </p:cNvPr>
          <p:cNvSpPr>
            <a:spLocks noGrp="1" noRot="1" noChangeAspect="1" noChangeArrowheads="1" noTextEdit="1"/>
          </p:cNvSpPr>
          <p:nvPr>
            <p:ph type="sldImg"/>
          </p:nvPr>
        </p:nvSpPr>
        <p:spPr>
          <a:xfrm>
            <a:off x="461963" y="719138"/>
            <a:ext cx="6400800" cy="3600450"/>
          </a:xfrm>
          <a:ln/>
        </p:spPr>
      </p:sp>
      <p:sp>
        <p:nvSpPr>
          <p:cNvPr id="58372" name="Rectangle 3">
            <a:extLst>
              <a:ext uri="{FF2B5EF4-FFF2-40B4-BE49-F238E27FC236}">
                <a16:creationId xmlns:a16="http://schemas.microsoft.com/office/drawing/2014/main" id="{DCAB6C9B-D83B-993F-F45A-522C681D09AD}"/>
              </a:ext>
            </a:extLst>
          </p:cNvPr>
          <p:cNvSpPr>
            <a:spLocks noGrp="1" noChangeArrowheads="1"/>
          </p:cNvSpPr>
          <p:nvPr>
            <p:ph type="body" idx="1"/>
          </p:nvPr>
        </p:nvSpPr>
        <p:spPr>
          <a:xfrm>
            <a:off x="731838" y="4559300"/>
            <a:ext cx="5851525"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27438D3B-A0F5-3CD7-E2FF-D7A37753E8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07058AF-8A4C-4E7E-BD2B-E0604CBE7AF8}" type="slidenum">
              <a:rPr kumimoji="0" lang="en-US" altLang="en-US" sz="1300"/>
              <a:pPr eaLnBrk="1" hangingPunct="1">
                <a:spcBef>
                  <a:spcPct val="0"/>
                </a:spcBef>
              </a:pPr>
              <a:t>18</a:t>
            </a:fld>
            <a:endParaRPr kumimoji="0" lang="en-US" altLang="en-US" sz="1300"/>
          </a:p>
        </p:txBody>
      </p:sp>
      <p:sp>
        <p:nvSpPr>
          <p:cNvPr id="59395" name="Rectangle 2">
            <a:extLst>
              <a:ext uri="{FF2B5EF4-FFF2-40B4-BE49-F238E27FC236}">
                <a16:creationId xmlns:a16="http://schemas.microsoft.com/office/drawing/2014/main" id="{77217FBA-FB85-B8DC-1907-D0C4AC413D48}"/>
              </a:ext>
            </a:extLst>
          </p:cNvPr>
          <p:cNvSpPr>
            <a:spLocks noGrp="1" noRot="1" noChangeAspect="1" noChangeArrowheads="1" noTextEdit="1"/>
          </p:cNvSpPr>
          <p:nvPr>
            <p:ph type="sldImg"/>
          </p:nvPr>
        </p:nvSpPr>
        <p:spPr>
          <a:xfrm>
            <a:off x="460375" y="719138"/>
            <a:ext cx="6399213" cy="3600450"/>
          </a:xfrm>
          <a:ln/>
        </p:spPr>
      </p:sp>
      <p:sp>
        <p:nvSpPr>
          <p:cNvPr id="59396" name="Rectangle 3">
            <a:extLst>
              <a:ext uri="{FF2B5EF4-FFF2-40B4-BE49-F238E27FC236}">
                <a16:creationId xmlns:a16="http://schemas.microsoft.com/office/drawing/2014/main" id="{87DB4F22-4196-1B94-A07C-7A7CD2FF63EF}"/>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DF2AF80B-56D8-76DE-64D7-DE4D7E52C87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18D3197-BB09-4570-87CB-6C3B65699ABD}" type="slidenum">
              <a:rPr kumimoji="0" lang="en-US" altLang="en-US" sz="1300"/>
              <a:pPr eaLnBrk="1" hangingPunct="1">
                <a:spcBef>
                  <a:spcPct val="0"/>
                </a:spcBef>
              </a:pPr>
              <a:t>19</a:t>
            </a:fld>
            <a:endParaRPr kumimoji="0" lang="en-US" altLang="en-US" sz="1300"/>
          </a:p>
        </p:txBody>
      </p:sp>
      <p:sp>
        <p:nvSpPr>
          <p:cNvPr id="60419" name="Rectangle 2">
            <a:extLst>
              <a:ext uri="{FF2B5EF4-FFF2-40B4-BE49-F238E27FC236}">
                <a16:creationId xmlns:a16="http://schemas.microsoft.com/office/drawing/2014/main" id="{0545B080-2850-1F56-78AE-0183E61947C5}"/>
              </a:ext>
            </a:extLst>
          </p:cNvPr>
          <p:cNvSpPr>
            <a:spLocks noGrp="1" noRot="1" noChangeAspect="1" noChangeArrowheads="1" noTextEdit="1"/>
          </p:cNvSpPr>
          <p:nvPr>
            <p:ph type="sldImg"/>
          </p:nvPr>
        </p:nvSpPr>
        <p:spPr>
          <a:xfrm>
            <a:off x="460375" y="719138"/>
            <a:ext cx="6399213" cy="3600450"/>
          </a:xfrm>
          <a:ln/>
        </p:spPr>
      </p:sp>
      <p:sp>
        <p:nvSpPr>
          <p:cNvPr id="60420" name="Rectangle 3">
            <a:extLst>
              <a:ext uri="{FF2B5EF4-FFF2-40B4-BE49-F238E27FC236}">
                <a16:creationId xmlns:a16="http://schemas.microsoft.com/office/drawing/2014/main" id="{5EBABE3B-F869-A39B-28FA-CA08F1361FB1}"/>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F9D14F04-59BC-83A7-99DB-3838A380DCC9}"/>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A7E49824-399E-D197-DD71-81E68B049555}"/>
              </a:ext>
            </a:extLst>
          </p:cNvPr>
          <p:cNvSpPr>
            <a:spLocks noGrp="1"/>
          </p:cNvSpPr>
          <p:nvPr>
            <p:ph type="body" idx="1"/>
          </p:nvPr>
        </p:nvSpPr>
        <p:spPr/>
        <p:txBody>
          <a:bodyPr>
            <a:normAutofit/>
          </a:bodyPr>
          <a:lstStyle/>
          <a:p>
            <a:pPr>
              <a:defRPr/>
            </a:pPr>
            <a:endParaRPr lang="en-US"/>
          </a:p>
        </p:txBody>
      </p:sp>
      <p:sp>
        <p:nvSpPr>
          <p:cNvPr id="61444" name="Slide Number Placeholder 3">
            <a:extLst>
              <a:ext uri="{FF2B5EF4-FFF2-40B4-BE49-F238E27FC236}">
                <a16:creationId xmlns:a16="http://schemas.microsoft.com/office/drawing/2014/main" id="{7E8F2863-B49C-15D9-338E-3668D9A9466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8B2D51A1-6664-4A71-8157-5F52E4FDDE0C}" type="slidenum">
              <a:rPr kumimoji="0" lang="en-US" altLang="en-US" sz="1300"/>
              <a:pPr eaLnBrk="1" hangingPunct="1">
                <a:spcBef>
                  <a:spcPct val="0"/>
                </a:spcBef>
              </a:pPr>
              <a:t>21</a:t>
            </a:fld>
            <a:endParaRPr kumimoji="0" lang="en-US"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757E2F9-C063-09C2-099F-0640F42F23BF}"/>
              </a:ext>
            </a:extLst>
          </p:cNvPr>
          <p:cNvSpPr>
            <a:spLocks noGrp="1" noRot="1" noChangeAspect="1" noTextEdit="1"/>
          </p:cNvSpPr>
          <p:nvPr>
            <p:ph type="sldImg"/>
          </p:nvPr>
        </p:nvSpPr>
        <p:spPr>
          <a:ln/>
        </p:spPr>
      </p:sp>
      <p:sp>
        <p:nvSpPr>
          <p:cNvPr id="62467" name="Notes Placeholder 2">
            <a:extLst>
              <a:ext uri="{FF2B5EF4-FFF2-40B4-BE49-F238E27FC236}">
                <a16:creationId xmlns:a16="http://schemas.microsoft.com/office/drawing/2014/main" id="{7E2EC33E-B77B-8865-8182-2269EC6677E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2468" name="Slide Number Placeholder 3">
            <a:extLst>
              <a:ext uri="{FF2B5EF4-FFF2-40B4-BE49-F238E27FC236}">
                <a16:creationId xmlns:a16="http://schemas.microsoft.com/office/drawing/2014/main" id="{63A6CF08-10D8-CBD6-925A-CEE1D1053A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F85F3844-A630-4988-B867-750FBE03D0B5}" type="slidenum">
              <a:rPr kumimoji="0" lang="en-US" altLang="en-US" sz="1300"/>
              <a:pPr eaLnBrk="1" hangingPunct="1">
                <a:spcBef>
                  <a:spcPct val="0"/>
                </a:spcBef>
              </a:pPr>
              <a:t>23</a:t>
            </a:fld>
            <a:endParaRPr kumimoji="0"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a:p>
        </p:txBody>
      </p:sp>
    </p:spTree>
    <p:extLst>
      <p:ext uri="{BB962C8B-B14F-4D97-AF65-F5344CB8AC3E}">
        <p14:creationId xmlns:p14="http://schemas.microsoft.com/office/powerpoint/2010/main" val="206005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138F4EF6-6B6C-253B-CE03-423979F17A03}"/>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id="{5DB8810F-2D68-3D79-66A1-24B9C72B63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7108" name="Slide Number Placeholder 3">
            <a:extLst>
              <a:ext uri="{FF2B5EF4-FFF2-40B4-BE49-F238E27FC236}">
                <a16:creationId xmlns:a16="http://schemas.microsoft.com/office/drawing/2014/main" id="{62A0714D-C392-7AFC-7577-125FC9C9A3A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8538711E-F88B-455A-B30E-75912DC043BD}" type="slidenum">
              <a:rPr kumimoji="0" lang="en-US" altLang="en-US" sz="1300"/>
              <a:pPr eaLnBrk="1" hangingPunct="1">
                <a:spcBef>
                  <a:spcPct val="0"/>
                </a:spcBef>
              </a:pPr>
              <a:t>2</a:t>
            </a:fld>
            <a:endParaRPr kumimoji="0"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5CECC1B2-CC9E-E8B0-3832-84874EF2A2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3524D5B-2AAE-45E4-83CF-72AE60FF78B4}" type="slidenum">
              <a:rPr kumimoji="0" lang="en-US" altLang="en-US" sz="1300"/>
              <a:pPr eaLnBrk="1" hangingPunct="1">
                <a:spcBef>
                  <a:spcPct val="0"/>
                </a:spcBef>
              </a:pPr>
              <a:t>3</a:t>
            </a:fld>
            <a:endParaRPr kumimoji="0" lang="en-US" altLang="en-US" sz="1300"/>
          </a:p>
        </p:txBody>
      </p:sp>
      <p:sp>
        <p:nvSpPr>
          <p:cNvPr id="48131" name="Rectangle 2">
            <a:extLst>
              <a:ext uri="{FF2B5EF4-FFF2-40B4-BE49-F238E27FC236}">
                <a16:creationId xmlns:a16="http://schemas.microsoft.com/office/drawing/2014/main" id="{47B7D39E-67FD-DD4B-242C-5C584F1DE762}"/>
              </a:ext>
            </a:extLst>
          </p:cNvPr>
          <p:cNvSpPr>
            <a:spLocks noGrp="1" noRot="1" noChangeAspect="1" noChangeArrowheads="1" noTextEdit="1"/>
          </p:cNvSpPr>
          <p:nvPr>
            <p:ph type="sldImg"/>
          </p:nvPr>
        </p:nvSpPr>
        <p:spPr>
          <a:xfrm>
            <a:off x="461963" y="719138"/>
            <a:ext cx="6400800" cy="3600450"/>
          </a:xfrm>
          <a:ln/>
        </p:spPr>
      </p:sp>
      <p:sp>
        <p:nvSpPr>
          <p:cNvPr id="48132" name="Rectangle 3">
            <a:extLst>
              <a:ext uri="{FF2B5EF4-FFF2-40B4-BE49-F238E27FC236}">
                <a16:creationId xmlns:a16="http://schemas.microsoft.com/office/drawing/2014/main" id="{F6003922-9332-F7C1-874B-7A349060DED4}"/>
              </a:ext>
            </a:extLst>
          </p:cNvPr>
          <p:cNvSpPr>
            <a:spLocks noGrp="1" noChangeArrowheads="1"/>
          </p:cNvSpPr>
          <p:nvPr>
            <p:ph type="body" idx="1"/>
          </p:nvPr>
        </p:nvSpPr>
        <p:spPr>
          <a:xfrm>
            <a:off x="731838" y="4559300"/>
            <a:ext cx="5851525"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AAD5CF6A-6C5D-04F8-AE7A-3F31F5D0B68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922394C-28D7-4306-9703-6DDDC7E4D763}" type="slidenum">
              <a:rPr kumimoji="0" lang="en-US" altLang="en-US" sz="1300"/>
              <a:pPr eaLnBrk="1" hangingPunct="1">
                <a:spcBef>
                  <a:spcPct val="0"/>
                </a:spcBef>
              </a:pPr>
              <a:t>4</a:t>
            </a:fld>
            <a:endParaRPr kumimoji="0" lang="en-US" altLang="en-US" sz="1300"/>
          </a:p>
        </p:txBody>
      </p:sp>
      <p:sp>
        <p:nvSpPr>
          <p:cNvPr id="49155" name="Rectangle 2">
            <a:extLst>
              <a:ext uri="{FF2B5EF4-FFF2-40B4-BE49-F238E27FC236}">
                <a16:creationId xmlns:a16="http://schemas.microsoft.com/office/drawing/2014/main" id="{5A2CC8B1-4403-383B-8078-5E96D21B8440}"/>
              </a:ext>
            </a:extLst>
          </p:cNvPr>
          <p:cNvSpPr>
            <a:spLocks noGrp="1" noRot="1" noChangeAspect="1" noChangeArrowheads="1" noTextEdit="1"/>
          </p:cNvSpPr>
          <p:nvPr>
            <p:ph type="sldImg"/>
          </p:nvPr>
        </p:nvSpPr>
        <p:spPr>
          <a:xfrm>
            <a:off x="460375" y="719138"/>
            <a:ext cx="6399213" cy="3600450"/>
          </a:xfrm>
          <a:ln/>
        </p:spPr>
      </p:sp>
      <p:sp>
        <p:nvSpPr>
          <p:cNvPr id="49156" name="Rectangle 3">
            <a:extLst>
              <a:ext uri="{FF2B5EF4-FFF2-40B4-BE49-F238E27FC236}">
                <a16:creationId xmlns:a16="http://schemas.microsoft.com/office/drawing/2014/main" id="{445D4D7B-34A5-35F5-6DF7-4B7847D33F3E}"/>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B8346052-A312-6AF7-EC17-EE07D0F63D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3C857DB1-EBC9-46E7-9208-5B26A8882029}" type="slidenum">
              <a:rPr kumimoji="0" lang="en-US" altLang="en-US" sz="1300"/>
              <a:pPr eaLnBrk="1" hangingPunct="1">
                <a:spcBef>
                  <a:spcPct val="0"/>
                </a:spcBef>
              </a:pPr>
              <a:t>5</a:t>
            </a:fld>
            <a:endParaRPr kumimoji="0" lang="en-US" altLang="en-US" sz="1300"/>
          </a:p>
        </p:txBody>
      </p:sp>
      <p:sp>
        <p:nvSpPr>
          <p:cNvPr id="50179" name="Rectangle 2">
            <a:extLst>
              <a:ext uri="{FF2B5EF4-FFF2-40B4-BE49-F238E27FC236}">
                <a16:creationId xmlns:a16="http://schemas.microsoft.com/office/drawing/2014/main" id="{49EB48EE-F131-D0BD-742F-445BCE624257}"/>
              </a:ext>
            </a:extLst>
          </p:cNvPr>
          <p:cNvSpPr>
            <a:spLocks noGrp="1" noRot="1" noChangeAspect="1" noChangeArrowheads="1" noTextEdit="1"/>
          </p:cNvSpPr>
          <p:nvPr>
            <p:ph type="sldImg"/>
          </p:nvPr>
        </p:nvSpPr>
        <p:spPr>
          <a:xfrm>
            <a:off x="460375" y="719138"/>
            <a:ext cx="6399213" cy="3600450"/>
          </a:xfrm>
          <a:ln/>
        </p:spPr>
      </p:sp>
      <p:sp>
        <p:nvSpPr>
          <p:cNvPr id="50180" name="Rectangle 3">
            <a:extLst>
              <a:ext uri="{FF2B5EF4-FFF2-40B4-BE49-F238E27FC236}">
                <a16:creationId xmlns:a16="http://schemas.microsoft.com/office/drawing/2014/main" id="{F300BCE2-A767-560E-8AB7-AF8397CDBD3F}"/>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9862E380-767D-E3C3-E190-73CEA42130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E1146024-E8C4-46B8-93CD-ADE14BDAAF6B}" type="slidenum">
              <a:rPr kumimoji="0" lang="en-US" altLang="en-US" sz="1300"/>
              <a:pPr eaLnBrk="1" hangingPunct="1">
                <a:spcBef>
                  <a:spcPct val="0"/>
                </a:spcBef>
              </a:pPr>
              <a:t>6</a:t>
            </a:fld>
            <a:endParaRPr kumimoji="0" lang="en-US" altLang="en-US" sz="1300"/>
          </a:p>
        </p:txBody>
      </p:sp>
      <p:sp>
        <p:nvSpPr>
          <p:cNvPr id="51203" name="Rectangle 2">
            <a:extLst>
              <a:ext uri="{FF2B5EF4-FFF2-40B4-BE49-F238E27FC236}">
                <a16:creationId xmlns:a16="http://schemas.microsoft.com/office/drawing/2014/main" id="{E6FD6A3E-EE74-60BD-62C6-E5E9A1B63B21}"/>
              </a:ext>
            </a:extLst>
          </p:cNvPr>
          <p:cNvSpPr>
            <a:spLocks noGrp="1" noRot="1" noChangeAspect="1" noChangeArrowheads="1" noTextEdit="1"/>
          </p:cNvSpPr>
          <p:nvPr>
            <p:ph type="sldImg"/>
          </p:nvPr>
        </p:nvSpPr>
        <p:spPr>
          <a:xfrm>
            <a:off x="460375" y="719138"/>
            <a:ext cx="6399213" cy="3600450"/>
          </a:xfrm>
          <a:ln/>
        </p:spPr>
      </p:sp>
      <p:sp>
        <p:nvSpPr>
          <p:cNvPr id="51204" name="Rectangle 3">
            <a:extLst>
              <a:ext uri="{FF2B5EF4-FFF2-40B4-BE49-F238E27FC236}">
                <a16:creationId xmlns:a16="http://schemas.microsoft.com/office/drawing/2014/main" id="{9E511C2D-DE59-2D58-FD5C-F33C4811259E}"/>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1CA62469-B2C3-51E7-59E5-9FF6D02EAB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3C5C1F9B-7688-4C6A-802C-A9542FCC1F56}" type="slidenum">
              <a:rPr kumimoji="0" lang="en-US" altLang="en-US" sz="1300"/>
              <a:pPr eaLnBrk="1" hangingPunct="1">
                <a:spcBef>
                  <a:spcPct val="0"/>
                </a:spcBef>
              </a:pPr>
              <a:t>7</a:t>
            </a:fld>
            <a:endParaRPr kumimoji="0" lang="en-US" altLang="en-US" sz="1300"/>
          </a:p>
        </p:txBody>
      </p:sp>
      <p:sp>
        <p:nvSpPr>
          <p:cNvPr id="52227" name="Rectangle 2">
            <a:extLst>
              <a:ext uri="{FF2B5EF4-FFF2-40B4-BE49-F238E27FC236}">
                <a16:creationId xmlns:a16="http://schemas.microsoft.com/office/drawing/2014/main" id="{294BBB1B-8352-A94C-E8EC-3CD313316A33}"/>
              </a:ext>
            </a:extLst>
          </p:cNvPr>
          <p:cNvSpPr>
            <a:spLocks noGrp="1" noRot="1" noChangeAspect="1" noChangeArrowheads="1" noTextEdit="1"/>
          </p:cNvSpPr>
          <p:nvPr>
            <p:ph type="sldImg"/>
          </p:nvPr>
        </p:nvSpPr>
        <p:spPr>
          <a:xfrm>
            <a:off x="460375" y="719138"/>
            <a:ext cx="6399213" cy="3600450"/>
          </a:xfrm>
          <a:ln/>
        </p:spPr>
      </p:sp>
      <p:sp>
        <p:nvSpPr>
          <p:cNvPr id="52228" name="Rectangle 3">
            <a:extLst>
              <a:ext uri="{FF2B5EF4-FFF2-40B4-BE49-F238E27FC236}">
                <a16:creationId xmlns:a16="http://schemas.microsoft.com/office/drawing/2014/main" id="{548561CE-6326-60B7-D2E5-BB56E9CCB356}"/>
              </a:ext>
            </a:extLst>
          </p:cNvPr>
          <p:cNvSpPr>
            <a:spLocks noGrp="1" noChangeArrowheads="1"/>
          </p:cNvSpPr>
          <p:nvPr>
            <p:ph type="body" idx="1"/>
          </p:nvPr>
        </p:nvSpPr>
        <p:spPr>
          <a:xfrm>
            <a:off x="974725" y="4559300"/>
            <a:ext cx="5365750" cy="4322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4FA2517A-5AAD-6E57-7F99-A23246ECB4BE}"/>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2CD5D359-7446-935A-3788-3FF21865BED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252" name="Slide Number Placeholder 3">
            <a:extLst>
              <a:ext uri="{FF2B5EF4-FFF2-40B4-BE49-F238E27FC236}">
                <a16:creationId xmlns:a16="http://schemas.microsoft.com/office/drawing/2014/main" id="{E4E4E53C-C863-6DB0-EA8B-B584F48D9A7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3AA53A83-5BB4-4398-A5AE-544DCAC05C73}" type="slidenum">
              <a:rPr kumimoji="0" lang="en-US" altLang="en-US" sz="1300"/>
              <a:pPr eaLnBrk="1" hangingPunct="1">
                <a:spcBef>
                  <a:spcPct val="0"/>
                </a:spcBef>
              </a:pPr>
              <a:t>8</a:t>
            </a:fld>
            <a:endParaRPr kumimoji="0"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l"/>
              <a:t>Προσθέστε τίτλο εδώ</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l"/>
              <a:t>Προσθήκη τίτλου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462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p>
        </p:txBody>
      </p:sp>
      <p:sp>
        <p:nvSpPr>
          <p:cNvPr id="3" name="Content Placeholder 2"/>
          <p:cNvSpPr>
            <a:spLocks noGrp="1"/>
          </p:cNvSpPr>
          <p:nvPr>
            <p:ph idx="1"/>
          </p:nvPr>
        </p:nvSpPr>
        <p:spPr/>
        <p:txBody>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4" name="Date Placeholder 3">
            <a:extLst>
              <a:ext uri="{FF2B5EF4-FFF2-40B4-BE49-F238E27FC236}">
                <a16:creationId xmlns:a16="http://schemas.microsoft.com/office/drawing/2014/main" id="{E9F940DD-D260-F4DB-8908-BE9CFCF7D01D}"/>
              </a:ext>
            </a:extLst>
          </p:cNvPr>
          <p:cNvSpPr>
            <a:spLocks noGrp="1"/>
          </p:cNvSpPr>
          <p:nvPr>
            <p:ph type="dt" sz="half" idx="10"/>
          </p:nvPr>
        </p:nvSpPr>
        <p:spPr/>
        <p:txBody>
          <a:bodyPr/>
          <a:lstStyle>
            <a:lvl1pPr>
              <a:defRPr/>
            </a:lvl1pPr>
          </a:lstStyle>
          <a:p>
            <a:pPr>
              <a:defRPr/>
            </a:pPr>
            <a:endParaRPr lang="en-US">
              <a:solidFill>
                <a:schemeClr val="tx1"/>
              </a:solidFill>
            </a:endParaRPr>
          </a:p>
        </p:txBody>
      </p:sp>
      <p:sp>
        <p:nvSpPr>
          <p:cNvPr id="6" name="Slide Number Placeholder 5">
            <a:extLst>
              <a:ext uri="{FF2B5EF4-FFF2-40B4-BE49-F238E27FC236}">
                <a16:creationId xmlns:a16="http://schemas.microsoft.com/office/drawing/2014/main" id="{096D035B-56D0-1A06-E2F8-72579136BC39}"/>
              </a:ext>
            </a:extLst>
          </p:cNvPr>
          <p:cNvSpPr>
            <a:spLocks noGrp="1"/>
          </p:cNvSpPr>
          <p:nvPr>
            <p:ph type="sldNum" sz="quarter" idx="12"/>
          </p:nvPr>
        </p:nvSpPr>
        <p:spPr/>
        <p:txBody>
          <a:bodyPr/>
          <a:lstStyle>
            <a:lvl1pPr>
              <a:defRPr/>
            </a:lvl1pPr>
          </a:lstStyle>
          <a:p>
            <a:fld id="{5A1A223E-9B83-4196-9814-69472054639C}"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593704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l"/>
              <a:t>Προσθέστε τίτλο εδώ</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6253" y="545699"/>
            <a:ext cx="4786877" cy="151831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1156253" y="2236282"/>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1230144" y="3195376"/>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384048" indent="-274320">
              <a:buFont typeface="Courier New" panose="02070309020205020404" pitchFamily="49" charset="0"/>
              <a:buChar char="o"/>
              <a:defRPr sz="1200">
                <a:solidFill>
                  <a:schemeClr val="bg1"/>
                </a:solidFill>
              </a:defRPr>
            </a:lvl2pPr>
            <a:lvl3pPr marL="566928"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a:p>
            <a:pPr lvl="1"/>
            <a:r>
              <a:rPr lang="el"/>
              <a:t>Δεύτερο επίπεδο</a:t>
            </a:r>
          </a:p>
          <a:p>
            <a:pPr lvl="2"/>
            <a:r>
              <a:rPr lang="el"/>
              <a:t>Τρίτο επίπεδο</a:t>
            </a:r>
          </a:p>
          <a:p>
            <a:pPr lvl="0"/>
            <a:endParaRPr lang="en-US"/>
          </a:p>
        </p:txBody>
      </p:sp>
      <p:sp>
        <p:nvSpPr>
          <p:cNvPr id="5" name="Slide Number Placeholder 4">
            <a:extLst>
              <a:ext uri="{FF2B5EF4-FFF2-40B4-BE49-F238E27FC236}">
                <a16:creationId xmlns:a16="http://schemas.microsoft.com/office/drawing/2014/main" id="{45A15C9C-0CD1-AA51-9C5B-D865648AF0DA}"/>
              </a:ext>
            </a:extLst>
          </p:cNvPr>
          <p:cNvSpPr>
            <a:spLocks noGrp="1"/>
          </p:cNvSpPr>
          <p:nvPr>
            <p:ph type="sldNum" sz="quarter" idx="14"/>
          </p:nvPr>
        </p:nvSpPr>
        <p:spPr/>
        <p:txBody>
          <a:bodyPr/>
          <a:lstStyle>
            <a:lvl1pPr>
              <a:defRPr>
                <a:solidFill>
                  <a:schemeClr val="bg1"/>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
              <a:t>Προσθέστε τίτλο εδώ</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 id="2147483757" r:id="rId16"/>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274320" indent="-274320" algn="l" defTabSz="914400" rtl="0" eaLnBrk="1" latinLnBrk="0" hangingPunct="1">
        <a:lnSpc>
          <a:spcPct val="100000"/>
        </a:lnSpc>
        <a:spcBef>
          <a:spcPts val="1200"/>
        </a:spcBef>
        <a:spcAft>
          <a:spcPts val="200"/>
        </a:spcAft>
        <a:buClr>
          <a:schemeClr val="accent1"/>
        </a:buClr>
        <a:buSzPct val="100000"/>
        <a:buFont typeface="Courier New" panose="02070309020205020404" pitchFamily="49" charset="0"/>
        <a:buChar char="o"/>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jpeg"/><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7119890" y="723440"/>
            <a:ext cx="4323426" cy="2579052"/>
          </a:xfrm>
        </p:spPr>
        <p:txBody>
          <a:bodyPr>
            <a:noAutofit/>
          </a:bodyPr>
          <a:lstStyle/>
          <a:p>
            <a:r>
              <a:rPr lang="el" sz="3200" dirty="0"/>
              <a:t>ΤΕΧΝΟΛΟΓΙΕΣ ΠΡΟΣΤΑΣΙΑΣ ΔΕΔΟΜΕΝΩΝ ΚΑΙ ΙΔΙΩΤΙΚΟΤΗΤΑΣ ΓΙΑ ΤΗΝ ΕΝΕΡΓΕΙΑ</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637951" y="5125635"/>
            <a:ext cx="3574875" cy="578211"/>
          </a:xfrm>
        </p:spPr>
        <p:txBody>
          <a:bodyPr>
            <a:normAutofit lnSpcReduction="10000"/>
          </a:bodyPr>
          <a:lstStyle/>
          <a:p>
            <a:r>
              <a:rPr lang="el"/>
              <a:t>Παρουσίαση από: </a:t>
            </a:r>
          </a:p>
          <a:p>
            <a:r>
              <a:rPr lang="el" dirty="0"/>
              <a:t>ΑΝΤΩΝΙΟΣ ΝΤΙΜΠ</a:t>
            </a:r>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6060837" y="3373515"/>
            <a:ext cx="5381863" cy="1008926"/>
          </a:xfrm>
        </p:spPr>
        <p:txBody>
          <a:bodyPr/>
          <a:lstStyle/>
          <a:p>
            <a:r>
              <a:rPr lang="el"/>
              <a:t>CSP005_S_E</a:t>
            </a:r>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47" name="Picture Placeholder 46" descr="Ασπρόμαυρο εξώφυλλο με μπλε τετράγωνα&#10;&#10;Περιγραφή που δημιουργείται αυτόματα">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sp>
        <p:nvSpPr>
          <p:cNvPr id="5" name="TextBox 4">
            <a:extLst>
              <a:ext uri="{FF2B5EF4-FFF2-40B4-BE49-F238E27FC236}">
                <a16:creationId xmlns:a16="http://schemas.microsoft.com/office/drawing/2014/main" id="{DB2A14B1-C6BE-8CFC-F874-5FDEBC2DF260}"/>
              </a:ext>
            </a:extLst>
          </p:cNvPr>
          <p:cNvSpPr txBox="1"/>
          <p:nvPr/>
        </p:nvSpPr>
        <p:spPr>
          <a:xfrm>
            <a:off x="5565058" y="4391366"/>
            <a:ext cx="5665249" cy="369332"/>
          </a:xfrm>
          <a:prstGeom prst="rect">
            <a:avLst/>
          </a:prstGeom>
          <a:noFill/>
        </p:spPr>
        <p:txBody>
          <a:bodyPr wrap="square" rtlCol="0">
            <a:spAutoFit/>
          </a:bodyPr>
          <a:lstStyle/>
          <a:p>
            <a:r>
              <a:rPr lang="el" b="1">
                <a:solidFill>
                  <a:srgbClr val="FF0000"/>
                </a:solidFill>
              </a:rPr>
              <a:t>ΣΕΤ ΔΙΑΦΑΝΕΙΩΝ #6: </a:t>
            </a:r>
            <a:r>
              <a:rPr lang="el" sz="1800" b="1"/>
              <a:t>Μοντέλα προστασίας ακεραιότητας</a:t>
            </a:r>
            <a:endParaRPr lang="en-US" b="1" i="1"/>
          </a:p>
        </p:txBody>
      </p:sp>
      <p:pic>
        <p:nvPicPr>
          <p:cNvPr id="6" name="Picture 5" descr="Ένα κόκκινο σύμβολο με λευκό κείμενο&#10;&#10;Περιγραφή που δημιουργείται αυτόματα">
            <a:extLst>
              <a:ext uri="{FF2B5EF4-FFF2-40B4-BE49-F238E27FC236}">
                <a16:creationId xmlns:a16="http://schemas.microsoft.com/office/drawing/2014/main" id="{80FA2723-244E-36DA-A0F4-10423410D1AF}"/>
              </a:ext>
            </a:extLst>
          </p:cNvPr>
          <p:cNvPicPr>
            <a:picLocks noChangeAspect="1"/>
          </p:cNvPicPr>
          <p:nvPr/>
        </p:nvPicPr>
        <p:blipFill>
          <a:blip r:embed="rId6"/>
          <a:stretch>
            <a:fillRect/>
          </a:stretch>
        </p:blipFill>
        <p:spPr>
          <a:xfrm>
            <a:off x="9079377" y="4948135"/>
            <a:ext cx="1532424" cy="568274"/>
          </a:xfrm>
          <a:prstGeom prst="rect">
            <a:avLst/>
          </a:prstGeom>
        </p:spPr>
      </p:pic>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a:extLst>
              <a:ext uri="{FF2B5EF4-FFF2-40B4-BE49-F238E27FC236}">
                <a16:creationId xmlns:a16="http://schemas.microsoft.com/office/drawing/2014/main" id="{1EA891F9-CF80-2B57-55C3-EA974C9DF45F}"/>
              </a:ext>
            </a:extLst>
          </p:cNvPr>
          <p:cNvSpPr>
            <a:spLocks noGrp="1" noChangeArrowheads="1"/>
          </p:cNvSpPr>
          <p:nvPr>
            <p:ph type="ctrTitle"/>
          </p:nvPr>
        </p:nvSpPr>
        <p:spPr/>
        <p:txBody>
          <a:bodyPr/>
          <a:lstStyle/>
          <a:p>
            <a:pPr eaLnBrk="1" hangingPunct="1"/>
            <a:r>
              <a:rPr lang="el" altLang="en-US"/>
              <a:t>Η πολιτική δακτυλίου</a:t>
            </a:r>
          </a:p>
        </p:txBody>
      </p:sp>
      <p:sp>
        <p:nvSpPr>
          <p:cNvPr id="4" name="Text Placeholder 3">
            <a:extLst>
              <a:ext uri="{FF2B5EF4-FFF2-40B4-BE49-F238E27FC236}">
                <a16:creationId xmlns:a16="http://schemas.microsoft.com/office/drawing/2014/main" id="{9836C2D7-7DEE-30AF-3EAA-2494C293D78C}"/>
              </a:ext>
            </a:extLst>
          </p:cNvPr>
          <p:cNvSpPr>
            <a:spLocks noGrp="1"/>
          </p:cNvSpPr>
          <p:nvPr>
            <p:ph type="body" sz="quarter" idx="12"/>
          </p:nvPr>
        </p:nvSpPr>
        <p:spPr>
          <a:xfrm>
            <a:off x="1365115" y="2424385"/>
            <a:ext cx="7985362" cy="3081680"/>
          </a:xfrm>
        </p:spPr>
        <p:txBody>
          <a:bodyPr>
            <a:normAutofit/>
          </a:bodyPr>
          <a:lstStyle/>
          <a:p>
            <a:pPr marL="533400" indent="-533400">
              <a:lnSpc>
                <a:spcPct val="90000"/>
              </a:lnSpc>
            </a:pPr>
            <a:r>
              <a:rPr lang="el" altLang="en-US" dirty="0"/>
              <a:t>Κανόνες</a:t>
            </a:r>
          </a:p>
          <a:p>
            <a:pPr marL="914400" lvl="1" indent="-457200">
              <a:lnSpc>
                <a:spcPct val="90000"/>
              </a:lnSpc>
            </a:pPr>
            <a:r>
              <a:rPr lang="el" altLang="en-US" dirty="0"/>
              <a:t>Οποιοδήποτε θέμα μπορεί να διαβάσει οποιοδήποτε αντικείμενο</a:t>
            </a:r>
          </a:p>
          <a:p>
            <a:pPr marL="914400" lvl="1" indent="-457200">
              <a:lnSpc>
                <a:spcPct val="90000"/>
              </a:lnSpc>
            </a:pPr>
            <a:r>
              <a:rPr lang="el" altLang="en-US" dirty="0"/>
              <a:t>s μπορεί να γράψει σε o iff </a:t>
            </a:r>
            <a:r>
              <a:rPr lang="en-US" altLang="en-US" dirty="0" err="1">
                <a:cs typeface="Tahoma" panose="020B0604030504040204" pitchFamily="34" charset="0"/>
              </a:rPr>
              <a:t>i</a:t>
            </a:r>
            <a:r>
              <a:rPr lang="en-US" altLang="en-US" dirty="0">
                <a:cs typeface="Tahoma" panose="020B0604030504040204" pitchFamily="34" charset="0"/>
              </a:rPr>
              <a:t>(s) </a:t>
            </a:r>
            <a:r>
              <a:rPr lang="en-US" altLang="en-US" dirty="0">
                <a:cs typeface="Tahoma" panose="020B0604030504040204" pitchFamily="34" charset="0"/>
                <a:sym typeface="Symbol" panose="05050102010706020507" pitchFamily="18" charset="2"/>
              </a:rPr>
              <a:t> </a:t>
            </a:r>
            <a:r>
              <a:rPr lang="en-US" altLang="en-US" dirty="0">
                <a:cs typeface="Tahoma" panose="020B0604030504040204" pitchFamily="34" charset="0"/>
              </a:rPr>
              <a:t> </a:t>
            </a:r>
            <a:r>
              <a:rPr lang="en-US" altLang="en-US" dirty="0" err="1">
                <a:cs typeface="Tahoma" panose="020B0604030504040204" pitchFamily="34" charset="0"/>
              </a:rPr>
              <a:t>i</a:t>
            </a:r>
            <a:r>
              <a:rPr lang="en-US" altLang="en-US" dirty="0">
                <a:cs typeface="Tahoma" panose="020B0604030504040204" pitchFamily="34" charset="0"/>
              </a:rPr>
              <a:t>(o)</a:t>
            </a:r>
            <a:endParaRPr lang="el" altLang="en-US" dirty="0"/>
          </a:p>
          <a:p>
            <a:pPr marL="533400" indent="-533400">
              <a:lnSpc>
                <a:spcPct val="90000"/>
              </a:lnSpc>
            </a:pPr>
            <a:endParaRPr lang="en-US" altLang="en-US" dirty="0">
              <a:cs typeface="Tahoma" panose="020B0604030504040204" pitchFamily="34" charset="0"/>
            </a:endParaRPr>
          </a:p>
          <a:p>
            <a:pPr marL="533400" indent="-533400">
              <a:lnSpc>
                <a:spcPct val="90000"/>
              </a:lnSpc>
            </a:pPr>
            <a:r>
              <a:rPr lang="el" altLang="en-US" dirty="0"/>
              <a:t>Τα επίπεδα ακεραιότητας των θεμάτων και των αντικειμένων είναι σταθερά.</a:t>
            </a:r>
          </a:p>
          <a:p>
            <a:pPr marL="533400" indent="-533400">
              <a:lnSpc>
                <a:spcPct val="90000"/>
              </a:lnSpc>
            </a:pPr>
            <a:endParaRPr lang="en-US" altLang="en-US" dirty="0">
              <a:cs typeface="Tahoma" panose="020B0604030504040204" pitchFamily="34" charset="0"/>
            </a:endParaRPr>
          </a:p>
          <a:p>
            <a:pPr marL="533400" indent="-533400">
              <a:lnSpc>
                <a:spcPct val="90000"/>
              </a:lnSpc>
            </a:pPr>
            <a:r>
              <a:rPr lang="el" altLang="en-US" dirty="0">
                <a:cs typeface="Tahoma" panose="020B0604030504040204" pitchFamily="34" charset="0"/>
              </a:rPr>
              <a:t>Διαισθήσεις:</a:t>
            </a:r>
          </a:p>
          <a:p>
            <a:pPr marL="914400" lvl="1" indent="-457200">
              <a:lnSpc>
                <a:spcPct val="90000"/>
              </a:lnSpc>
            </a:pPr>
            <a:r>
              <a:rPr lang="el" altLang="en-US" dirty="0">
                <a:cs typeface="Tahoma" panose="020B0604030504040204" pitchFamily="34" charset="0"/>
              </a:rPr>
              <a:t>Τα θέματα θεωρούνται αξιόπιστα για τη σωστή επεξεργασία δεδομένων εισόδου χαμηλού επιπέδου</a:t>
            </a:r>
          </a:p>
          <a:p>
            <a:endParaRPr lang="en-US" dirty="0"/>
          </a:p>
        </p:txBody>
      </p:sp>
      <p:pic>
        <p:nvPicPr>
          <p:cNvPr id="7" name="Picture 6">
            <a:extLst>
              <a:ext uri="{FF2B5EF4-FFF2-40B4-BE49-F238E27FC236}">
                <a16:creationId xmlns:a16="http://schemas.microsoft.com/office/drawing/2014/main" id="{B0D0914D-0F93-3D5B-B895-E0E797EA1344}"/>
              </a:ext>
            </a:extLst>
          </p:cNvPr>
          <p:cNvPicPr>
            <a:picLocks noChangeAspect="1"/>
          </p:cNvPicPr>
          <p:nvPr/>
        </p:nvPicPr>
        <p:blipFill>
          <a:blip r:embed="rId3"/>
          <a:stretch>
            <a:fillRect/>
          </a:stretch>
        </p:blipFill>
        <p:spPr>
          <a:xfrm>
            <a:off x="7244577" y="5836346"/>
            <a:ext cx="1530000" cy="612000"/>
          </a:xfrm>
          <a:prstGeom prst="rect">
            <a:avLst/>
          </a:prstGeom>
        </p:spPr>
      </p:pic>
      <p:sp>
        <p:nvSpPr>
          <p:cNvPr id="2" name="Slide Number Placeholder 1">
            <a:extLst>
              <a:ext uri="{FF2B5EF4-FFF2-40B4-BE49-F238E27FC236}">
                <a16:creationId xmlns:a16="http://schemas.microsoft.com/office/drawing/2014/main" id="{9A6EC4DE-2A04-FAA3-DF0A-31C988329F38}"/>
              </a:ext>
            </a:extLst>
          </p:cNvPr>
          <p:cNvSpPr>
            <a:spLocks noGrp="1"/>
          </p:cNvSpPr>
          <p:nvPr>
            <p:ph type="sldNum" sz="quarter" idx="14"/>
          </p:nvPr>
        </p:nvSpPr>
        <p:spPr/>
        <p:txBody>
          <a:bodyPr/>
          <a:lstStyle/>
          <a:p>
            <a:fld id="{3A98EE3D-8CD1-4C3F-BD1C-C98C9596463C}" type="slidenum">
              <a:rPr lang="en-US" smtClean="0"/>
              <a:pPr/>
              <a:t>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a:extLst>
              <a:ext uri="{FF2B5EF4-FFF2-40B4-BE49-F238E27FC236}">
                <a16:creationId xmlns:a16="http://schemas.microsoft.com/office/drawing/2014/main" id="{9D3F6DE2-C760-9FF6-24B5-9230E5D8BA59}"/>
              </a:ext>
            </a:extLst>
          </p:cNvPr>
          <p:cNvSpPr>
            <a:spLocks noGrp="1" noChangeArrowheads="1"/>
          </p:cNvSpPr>
          <p:nvPr>
            <p:ph type="ctrTitle"/>
          </p:nvPr>
        </p:nvSpPr>
        <p:spPr/>
        <p:txBody>
          <a:bodyPr>
            <a:normAutofit/>
          </a:bodyPr>
          <a:lstStyle/>
          <a:p>
            <a:pPr eaLnBrk="1" hangingPunct="1"/>
            <a:r>
              <a:rPr lang="el" altLang="en-US"/>
              <a:t>Πέντε υποχρεωτικές πολιτικές στο Biba</a:t>
            </a:r>
          </a:p>
        </p:txBody>
      </p:sp>
      <p:sp>
        <p:nvSpPr>
          <p:cNvPr id="24582" name="Rectangle 3">
            <a:extLst>
              <a:ext uri="{FF2B5EF4-FFF2-40B4-BE49-F238E27FC236}">
                <a16:creationId xmlns:a16="http://schemas.microsoft.com/office/drawing/2014/main" id="{CF6D8792-6409-B562-FE48-F17164125E51}"/>
              </a:ext>
            </a:extLst>
          </p:cNvPr>
          <p:cNvSpPr>
            <a:spLocks noGrp="1" noChangeArrowheads="1"/>
          </p:cNvSpPr>
          <p:nvPr>
            <p:ph sz="quarter" idx="17"/>
          </p:nvPr>
        </p:nvSpPr>
        <p:spPr>
          <a:xfrm>
            <a:off x="796322" y="2252076"/>
            <a:ext cx="9419394" cy="3051762"/>
          </a:xfrm>
        </p:spPr>
        <p:txBody>
          <a:bodyPr>
            <a:normAutofit fontScale="62500" lnSpcReduction="20000"/>
          </a:bodyPr>
          <a:lstStyle/>
          <a:p>
            <a:pPr eaLnBrk="1" hangingPunct="1"/>
            <a:r>
              <a:rPr lang="el" altLang="en-US" sz="2400"/>
              <a:t>Αυστηρή πολιτική ακεραιότητας</a:t>
            </a:r>
          </a:p>
          <a:p>
            <a:pPr eaLnBrk="1" hangingPunct="1"/>
            <a:r>
              <a:rPr lang="el" altLang="en-US" sz="2400"/>
              <a:t>Θέμα: Πολιτική χαμηλών υδάτων</a:t>
            </a:r>
          </a:p>
          <a:p>
            <a:pPr eaLnBrk="1" hangingPunct="1"/>
            <a:r>
              <a:rPr lang="el" altLang="en-US" sz="2400"/>
              <a:t>Πολιτική σήμανσης χαμηλής στάθμης νερού αντικειμένου</a:t>
            </a:r>
          </a:p>
          <a:p>
            <a:pPr eaLnBrk="1" hangingPunct="1"/>
            <a:r>
              <a:rPr lang="el" altLang="en-US" sz="2400"/>
              <a:t>Σήμα χαμηλού νερού Πολιτική ελέγχου ακεραιότητας</a:t>
            </a:r>
          </a:p>
          <a:p>
            <a:pPr eaLnBrk="1" hangingPunct="1"/>
            <a:r>
              <a:rPr lang="el" altLang="en-US" sz="2400"/>
              <a:t>Πολιτική δακτυλίου</a:t>
            </a:r>
          </a:p>
          <a:p>
            <a:pPr eaLnBrk="1" hangingPunct="1"/>
            <a:endParaRPr lang="en-US" altLang="en-US" sz="2400"/>
          </a:p>
          <a:p>
            <a:pPr eaLnBrk="1" hangingPunct="1"/>
            <a:r>
              <a:rPr lang="el" altLang="en-US" sz="2400"/>
              <a:t>Στην πράξη, μπορεί κανείς να χρησιμοποιεί μία ή περισσότερες από αυτές τις πολιτικές, ενδεχομένως εφαρμόζοντας διαφορετικές πολιτικές σε διαφορετικά θέματα</a:t>
            </a:r>
          </a:p>
          <a:p>
            <a:pPr lvl="1" eaLnBrk="1" hangingPunct="1"/>
            <a:r>
              <a:rPr lang="el" altLang="en-US" sz="2000"/>
              <a:t>Π.χ., τα θέματα για τα οποία εφαρμόζεται πολιτική δακτυλίου είναι αξιόπιστα ώστε να είναι σε θέση να χειρίζονται σωστά τις εισόδους. </a:t>
            </a:r>
          </a:p>
          <a:p>
            <a:pPr lvl="1" eaLnBrk="1" hangingPunct="1"/>
            <a:endParaRPr lang="en-US" altLang="en-US" sz="2000"/>
          </a:p>
        </p:txBody>
      </p:sp>
      <p:pic>
        <p:nvPicPr>
          <p:cNvPr id="8" name="Picture 7">
            <a:extLst>
              <a:ext uri="{FF2B5EF4-FFF2-40B4-BE49-F238E27FC236}">
                <a16:creationId xmlns:a16="http://schemas.microsoft.com/office/drawing/2014/main" id="{35A1165D-F88E-5A6B-91FC-4E971FBD8E64}"/>
              </a:ext>
            </a:extLst>
          </p:cNvPr>
          <p:cNvPicPr>
            <a:picLocks noChangeAspect="1"/>
          </p:cNvPicPr>
          <p:nvPr/>
        </p:nvPicPr>
        <p:blipFill>
          <a:blip r:embed="rId3"/>
          <a:stretch>
            <a:fillRect/>
          </a:stretch>
        </p:blipFill>
        <p:spPr>
          <a:xfrm>
            <a:off x="8866900" y="5842871"/>
            <a:ext cx="1530000" cy="612000"/>
          </a:xfrm>
          <a:prstGeom prst="rect">
            <a:avLst/>
          </a:prstGeom>
        </p:spPr>
      </p:pic>
      <p:sp>
        <p:nvSpPr>
          <p:cNvPr id="2" name="Slide Number Placeholder 1">
            <a:extLst>
              <a:ext uri="{FF2B5EF4-FFF2-40B4-BE49-F238E27FC236}">
                <a16:creationId xmlns:a16="http://schemas.microsoft.com/office/drawing/2014/main" id="{D4E43D46-722B-A3B3-ADB0-2E1A2FD4B975}"/>
              </a:ext>
            </a:extLst>
          </p:cNvPr>
          <p:cNvSpPr>
            <a:spLocks noGrp="1"/>
          </p:cNvSpPr>
          <p:nvPr>
            <p:ph type="sldNum" sz="quarter" idx="4"/>
          </p:nvPr>
        </p:nvSpPr>
        <p:spPr/>
        <p:txBody>
          <a:bodyPr/>
          <a:lstStyle/>
          <a:p>
            <a:fld id="{3A98EE3D-8CD1-4C3F-BD1C-C98C9596463C}" type="slidenum">
              <a:rPr lang="en-US" smtClean="0"/>
              <a:pPr/>
              <a:t>10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a:extLst>
              <a:ext uri="{FF2B5EF4-FFF2-40B4-BE49-F238E27FC236}">
                <a16:creationId xmlns:a16="http://schemas.microsoft.com/office/drawing/2014/main" id="{0A79AF14-BB3D-9CA0-7216-963300EEEA5B}"/>
              </a:ext>
            </a:extLst>
          </p:cNvPr>
          <p:cNvSpPr>
            <a:spLocks noGrp="1" noChangeArrowheads="1"/>
          </p:cNvSpPr>
          <p:nvPr>
            <p:ph type="ctrTitle"/>
          </p:nvPr>
        </p:nvSpPr>
        <p:spPr/>
        <p:txBody>
          <a:bodyPr>
            <a:normAutofit fontScale="90000"/>
          </a:bodyPr>
          <a:lstStyle/>
          <a:p>
            <a:pPr eaLnBrk="1" hangingPunct="1"/>
            <a:r>
              <a:rPr lang="el" altLang="en-US"/>
              <a:t>Επίπεδα ακεραιότητας αντικειμένου</a:t>
            </a:r>
          </a:p>
        </p:txBody>
      </p:sp>
      <p:sp>
        <p:nvSpPr>
          <p:cNvPr id="4" name="Text Placeholder 3">
            <a:extLst>
              <a:ext uri="{FF2B5EF4-FFF2-40B4-BE49-F238E27FC236}">
                <a16:creationId xmlns:a16="http://schemas.microsoft.com/office/drawing/2014/main" id="{42900908-8082-88FC-61F3-0E248F8C4A3B}"/>
              </a:ext>
            </a:extLst>
          </p:cNvPr>
          <p:cNvSpPr>
            <a:spLocks noGrp="1"/>
          </p:cNvSpPr>
          <p:nvPr>
            <p:ph type="body" sz="quarter" idx="12"/>
          </p:nvPr>
        </p:nvSpPr>
        <p:spPr>
          <a:xfrm>
            <a:off x="863669" y="2483378"/>
            <a:ext cx="9204563" cy="3121009"/>
          </a:xfrm>
        </p:spPr>
        <p:txBody>
          <a:bodyPr>
            <a:normAutofit/>
          </a:bodyPr>
          <a:lstStyle/>
          <a:p>
            <a:pPr eaLnBrk="1" hangingPunct="1">
              <a:lnSpc>
                <a:spcPct val="90000"/>
              </a:lnSpc>
            </a:pPr>
            <a:r>
              <a:rPr lang="el" altLang="en-US"/>
              <a:t>Το επίπεδο ακεραιότητας ενός αντικειμένου μπορεί να βασίζεται σε:</a:t>
            </a:r>
          </a:p>
          <a:p>
            <a:pPr lvl="1" eaLnBrk="1" hangingPunct="1">
              <a:lnSpc>
                <a:spcPct val="90000"/>
              </a:lnSpc>
              <a:buClr>
                <a:schemeClr val="bg1"/>
              </a:buClr>
            </a:pPr>
            <a:r>
              <a:rPr lang="el" altLang="en-US">
                <a:solidFill>
                  <a:schemeClr val="accent1"/>
                </a:solidFill>
              </a:rPr>
              <a:t>Ποιότητα</a:t>
            </a:r>
            <a:r>
              <a:rPr lang="el" altLang="en-US"/>
              <a:t> των πληροφοριών (τα επίπεδα ενδέχεται να αλλάξουν)</a:t>
            </a:r>
          </a:p>
          <a:p>
            <a:pPr lvl="2" eaLnBrk="1" hangingPunct="1">
              <a:lnSpc>
                <a:spcPct val="90000"/>
              </a:lnSpc>
            </a:pPr>
            <a:r>
              <a:rPr lang="el" altLang="en-US"/>
              <a:t>Βαθμός αξιοπιστίας</a:t>
            </a:r>
          </a:p>
          <a:p>
            <a:pPr lvl="2" eaLnBrk="1" hangingPunct="1">
              <a:lnSpc>
                <a:spcPct val="90000"/>
              </a:lnSpc>
            </a:pPr>
            <a:r>
              <a:rPr lang="el" altLang="en-US">
                <a:solidFill>
                  <a:schemeClr val="accent1"/>
                </a:solidFill>
              </a:rPr>
              <a:t>Επίπεδο μόλυνσης: </a:t>
            </a:r>
          </a:p>
          <a:p>
            <a:pPr lvl="1" eaLnBrk="1" hangingPunct="1">
              <a:lnSpc>
                <a:spcPct val="90000"/>
              </a:lnSpc>
              <a:buClr>
                <a:schemeClr val="bg1"/>
              </a:buClr>
            </a:pPr>
            <a:r>
              <a:rPr lang="el" altLang="en-US">
                <a:solidFill>
                  <a:schemeClr val="accent1"/>
                </a:solidFill>
              </a:rPr>
              <a:t>Σημασία </a:t>
            </a:r>
            <a:r>
              <a:rPr lang="el" altLang="en-US"/>
              <a:t>του αντικειμένου (τα επίπεδα δεν αλλάζουν)</a:t>
            </a:r>
          </a:p>
          <a:p>
            <a:pPr lvl="2" eaLnBrk="1" hangingPunct="1">
              <a:lnSpc>
                <a:spcPct val="90000"/>
              </a:lnSpc>
            </a:pPr>
            <a:r>
              <a:rPr lang="el" altLang="en-US"/>
              <a:t>Βαθμός εμπιστοσύνης</a:t>
            </a:r>
          </a:p>
          <a:p>
            <a:pPr lvl="2" eaLnBrk="1" hangingPunct="1">
              <a:lnSpc>
                <a:spcPct val="90000"/>
              </a:lnSpc>
            </a:pPr>
            <a:r>
              <a:rPr lang="el" altLang="en-US"/>
              <a:t>Επίπεδο προστασίας: η εγγραφή στα αντικείμενα πρέπει να προστατεύεται</a:t>
            </a:r>
          </a:p>
          <a:p>
            <a:pPr eaLnBrk="1" hangingPunct="1">
              <a:lnSpc>
                <a:spcPct val="90000"/>
              </a:lnSpc>
            </a:pPr>
            <a:endParaRPr lang="en-US" altLang="en-US"/>
          </a:p>
          <a:p>
            <a:pPr eaLnBrk="1" hangingPunct="1">
              <a:lnSpc>
                <a:spcPct val="90000"/>
              </a:lnSpc>
            </a:pPr>
            <a:r>
              <a:rPr lang="el" altLang="en-US"/>
              <a:t>Ποια θα πρέπει να είναι η σχέση μεταξύ των δύο εννοιών, ποιο επίπεδο θα πρέπει να είναι υψηλότερο;</a:t>
            </a:r>
          </a:p>
          <a:p>
            <a:endParaRPr lang="en-US"/>
          </a:p>
        </p:txBody>
      </p:sp>
      <p:pic>
        <p:nvPicPr>
          <p:cNvPr id="7" name="Picture 6">
            <a:extLst>
              <a:ext uri="{FF2B5EF4-FFF2-40B4-BE49-F238E27FC236}">
                <a16:creationId xmlns:a16="http://schemas.microsoft.com/office/drawing/2014/main" id="{ADA374B3-2490-8DB3-BBEC-20EB63B4A15E}"/>
              </a:ext>
            </a:extLst>
          </p:cNvPr>
          <p:cNvPicPr>
            <a:picLocks noChangeAspect="1"/>
          </p:cNvPicPr>
          <p:nvPr/>
        </p:nvPicPr>
        <p:blipFill>
          <a:blip r:embed="rId3"/>
          <a:stretch>
            <a:fillRect/>
          </a:stretch>
        </p:blipFill>
        <p:spPr>
          <a:xfrm>
            <a:off x="9053712" y="5787184"/>
            <a:ext cx="1530000" cy="612000"/>
          </a:xfrm>
          <a:prstGeom prst="rect">
            <a:avLst/>
          </a:prstGeom>
        </p:spPr>
      </p:pic>
      <p:sp>
        <p:nvSpPr>
          <p:cNvPr id="2" name="Slide Number Placeholder 1">
            <a:extLst>
              <a:ext uri="{FF2B5EF4-FFF2-40B4-BE49-F238E27FC236}">
                <a16:creationId xmlns:a16="http://schemas.microsoft.com/office/drawing/2014/main" id="{9C0532F9-7A62-2F51-0114-B2BFE3D753AF}"/>
              </a:ext>
            </a:extLst>
          </p:cNvPr>
          <p:cNvSpPr>
            <a:spLocks noGrp="1"/>
          </p:cNvSpPr>
          <p:nvPr>
            <p:ph type="sldNum" sz="quarter" idx="14"/>
          </p:nvPr>
        </p:nvSpPr>
        <p:spPr/>
        <p:txBody>
          <a:bodyPr/>
          <a:lstStyle/>
          <a:p>
            <a:fld id="{3A98EE3D-8CD1-4C3F-BD1C-C98C9596463C}" type="slidenum">
              <a:rPr lang="en-US" smtClean="0"/>
              <a:pPr/>
              <a:t>11</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a:extLst>
              <a:ext uri="{FF2B5EF4-FFF2-40B4-BE49-F238E27FC236}">
                <a16:creationId xmlns:a16="http://schemas.microsoft.com/office/drawing/2014/main" id="{FA91F4B7-4F6F-BFC3-B7B8-95ACB5FD8B96}"/>
              </a:ext>
            </a:extLst>
          </p:cNvPr>
          <p:cNvSpPr>
            <a:spLocks noGrp="1" noChangeArrowheads="1"/>
          </p:cNvSpPr>
          <p:nvPr>
            <p:ph type="ctrTitle"/>
          </p:nvPr>
        </p:nvSpPr>
        <p:spPr>
          <a:xfrm>
            <a:off x="828979" y="511629"/>
            <a:ext cx="6732237" cy="820783"/>
          </a:xfrm>
        </p:spPr>
        <p:txBody>
          <a:bodyPr>
            <a:normAutofit fontScale="90000"/>
          </a:bodyPr>
          <a:lstStyle/>
          <a:p>
            <a:pPr eaLnBrk="1" hangingPunct="1"/>
            <a:r>
              <a:rPr lang="el" altLang="en-US"/>
              <a:t>Αξιόπιστος εναντίον αξιόπιστου</a:t>
            </a:r>
          </a:p>
        </p:txBody>
      </p:sp>
      <p:sp>
        <p:nvSpPr>
          <p:cNvPr id="4" name="Text Placeholder 3">
            <a:extLst>
              <a:ext uri="{FF2B5EF4-FFF2-40B4-BE49-F238E27FC236}">
                <a16:creationId xmlns:a16="http://schemas.microsoft.com/office/drawing/2014/main" id="{81EA8B2B-786A-248B-A70A-942E659A75D4}"/>
              </a:ext>
            </a:extLst>
          </p:cNvPr>
          <p:cNvSpPr>
            <a:spLocks noGrp="1"/>
          </p:cNvSpPr>
          <p:nvPr>
            <p:ph type="body" sz="quarter" idx="16"/>
          </p:nvPr>
        </p:nvSpPr>
        <p:spPr>
          <a:xfrm>
            <a:off x="630217" y="1562239"/>
            <a:ext cx="8602273" cy="4386277"/>
          </a:xfrm>
        </p:spPr>
        <p:txBody>
          <a:bodyPr>
            <a:noAutofit/>
          </a:bodyPr>
          <a:lstStyle/>
          <a:p>
            <a:pPr marL="285750" indent="-285750" eaLnBrk="1" hangingPunct="1">
              <a:buFont typeface="Courier New" panose="02070309020205020404" pitchFamily="49" charset="0"/>
              <a:buChar char="o"/>
            </a:pPr>
            <a:r>
              <a:rPr lang="el" altLang="en-US" dirty="0"/>
              <a:t>Ένα στοιχείο ενός συστήματος είναι αξιόπιστο σημαίνει ότι </a:t>
            </a:r>
          </a:p>
          <a:p>
            <a:pPr marL="486918" lvl="1" indent="-285750" eaLnBrk="1" hangingPunct="1">
              <a:buFont typeface="Courier New" panose="02070309020205020404" pitchFamily="49" charset="0"/>
              <a:buChar char="o"/>
            </a:pPr>
            <a:r>
              <a:rPr lang="el" altLang="en-US" sz="1400" dirty="0"/>
              <a:t>Η ασφάλεια του συστήματος εξαρτάται από αυτό</a:t>
            </a:r>
          </a:p>
          <a:p>
            <a:pPr marL="486918" lvl="1" indent="-285750" eaLnBrk="1" hangingPunct="1">
              <a:buFont typeface="Courier New" panose="02070309020205020404" pitchFamily="49" charset="0"/>
              <a:buChar char="o"/>
            </a:pPr>
            <a:r>
              <a:rPr lang="el" altLang="en-US" sz="1400" dirty="0"/>
              <a:t>Η αποτυχία ενός στοιχείου μπορεί να διακόψει την πολιτική ασφαλείας</a:t>
            </a:r>
          </a:p>
          <a:p>
            <a:pPr marL="486918" lvl="1" indent="-285750" eaLnBrk="1" hangingPunct="1">
              <a:buFont typeface="Courier New" panose="02070309020205020404" pitchFamily="49" charset="0"/>
              <a:buChar char="o"/>
            </a:pPr>
            <a:r>
              <a:rPr lang="el" altLang="en-US" sz="1400" dirty="0"/>
              <a:t>καθορίζεται από το ρόλο του στο σύστημα</a:t>
            </a:r>
          </a:p>
          <a:p>
            <a:pPr marL="285750" indent="-285750" eaLnBrk="1" hangingPunct="1">
              <a:buFont typeface="Courier New" panose="02070309020205020404" pitchFamily="49" charset="0"/>
              <a:buChar char="o"/>
            </a:pPr>
            <a:endParaRPr lang="en-US" altLang="en-US" dirty="0"/>
          </a:p>
          <a:p>
            <a:pPr marL="285750" indent="-285750" eaLnBrk="1" hangingPunct="1">
              <a:buFont typeface="Courier New" panose="02070309020205020404" pitchFamily="49" charset="0"/>
              <a:buChar char="o"/>
            </a:pPr>
            <a:r>
              <a:rPr lang="el" altLang="en-US" dirty="0"/>
              <a:t>Ένα στοιχείο είναι αξιόπιστο σημαίνει ότι</a:t>
            </a:r>
          </a:p>
          <a:p>
            <a:pPr marL="486918" lvl="1" indent="-285750" eaLnBrk="1" hangingPunct="1">
              <a:buFont typeface="Courier New" panose="02070309020205020404" pitchFamily="49" charset="0"/>
              <a:buChar char="o"/>
            </a:pPr>
            <a:r>
              <a:rPr lang="el" altLang="en-US" sz="1400" dirty="0"/>
              <a:t>Το στοιχείο αξίζει να είναι αξιόπιστο</a:t>
            </a:r>
          </a:p>
          <a:p>
            <a:pPr marL="486918" lvl="1" indent="-285750" eaLnBrk="1" hangingPunct="1">
              <a:buFont typeface="Courier New" panose="02070309020205020404" pitchFamily="49" charset="0"/>
              <a:buChar char="o"/>
            </a:pPr>
            <a:r>
              <a:rPr lang="el" altLang="en-US" sz="1400" dirty="0"/>
              <a:t>π.χ. εφαρμόζεται σωστά</a:t>
            </a:r>
          </a:p>
          <a:p>
            <a:pPr marL="486918" lvl="1" indent="-285750" eaLnBrk="1" hangingPunct="1">
              <a:buFont typeface="Courier New" panose="02070309020205020404" pitchFamily="49" charset="0"/>
              <a:buChar char="o"/>
            </a:pPr>
            <a:r>
              <a:rPr lang="el" altLang="en-US" sz="1400" dirty="0"/>
              <a:t>προσδιοριζόμενη από τις εγγενείς ιδιότητες του συστατικού</a:t>
            </a:r>
          </a:p>
          <a:p>
            <a:pPr marL="285750" indent="-285750">
              <a:buFont typeface="Courier New" panose="02070309020205020404" pitchFamily="49" charset="0"/>
              <a:buChar char="o"/>
            </a:pPr>
            <a:endParaRPr lang="en-US" dirty="0"/>
          </a:p>
        </p:txBody>
      </p:sp>
      <p:pic>
        <p:nvPicPr>
          <p:cNvPr id="8" name="Picture 7">
            <a:extLst>
              <a:ext uri="{FF2B5EF4-FFF2-40B4-BE49-F238E27FC236}">
                <a16:creationId xmlns:a16="http://schemas.microsoft.com/office/drawing/2014/main" id="{8AD5DBCC-36C3-5F53-7F5A-DAB9FAFAD74C}"/>
              </a:ext>
            </a:extLst>
          </p:cNvPr>
          <p:cNvPicPr>
            <a:picLocks noChangeAspect="1"/>
          </p:cNvPicPr>
          <p:nvPr/>
        </p:nvPicPr>
        <p:blipFill>
          <a:blip r:embed="rId3"/>
          <a:stretch>
            <a:fillRect/>
          </a:stretch>
        </p:blipFill>
        <p:spPr>
          <a:xfrm>
            <a:off x="8699751" y="5948516"/>
            <a:ext cx="1530000" cy="612000"/>
          </a:xfrm>
          <a:prstGeom prst="rect">
            <a:avLst/>
          </a:prstGeom>
        </p:spPr>
      </p:pic>
      <p:sp>
        <p:nvSpPr>
          <p:cNvPr id="2" name="Slide Number Placeholder 1">
            <a:extLst>
              <a:ext uri="{FF2B5EF4-FFF2-40B4-BE49-F238E27FC236}">
                <a16:creationId xmlns:a16="http://schemas.microsoft.com/office/drawing/2014/main" id="{B765F4B9-94C2-ED92-3A80-B9B31158642E}"/>
              </a:ext>
            </a:extLst>
          </p:cNvPr>
          <p:cNvSpPr>
            <a:spLocks noGrp="1"/>
          </p:cNvSpPr>
          <p:nvPr>
            <p:ph type="sldNum" sz="quarter" idx="4"/>
          </p:nvPr>
        </p:nvSpPr>
        <p:spPr/>
        <p:txBody>
          <a:bodyPr/>
          <a:lstStyle/>
          <a:p>
            <a:fld id="{3A98EE3D-8CD1-4C3F-BD1C-C98C9596463C}" type="slidenum">
              <a:rPr lang="en-US" smtClean="0"/>
              <a:pPr/>
              <a:t>12</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a:extLst>
              <a:ext uri="{FF2B5EF4-FFF2-40B4-BE49-F238E27FC236}">
                <a16:creationId xmlns:a16="http://schemas.microsoft.com/office/drawing/2014/main" id="{21A4F7EC-3714-FC8A-F582-0A8D3B3842F9}"/>
              </a:ext>
            </a:extLst>
          </p:cNvPr>
          <p:cNvSpPr>
            <a:spLocks noGrp="1" noChangeArrowheads="1"/>
          </p:cNvSpPr>
          <p:nvPr>
            <p:ph type="ctrTitle"/>
          </p:nvPr>
        </p:nvSpPr>
        <p:spPr/>
        <p:txBody>
          <a:bodyPr/>
          <a:lstStyle/>
          <a:p>
            <a:pPr eaLnBrk="1" hangingPunct="1"/>
            <a:r>
              <a:rPr lang="el" altLang="en-US"/>
              <a:t>Ακεραιότητα έναντι εμπιστευτικότητας</a:t>
            </a:r>
          </a:p>
        </p:txBody>
      </p:sp>
      <p:sp>
        <p:nvSpPr>
          <p:cNvPr id="6" name="Text Placeholder 5">
            <a:extLst>
              <a:ext uri="{FF2B5EF4-FFF2-40B4-BE49-F238E27FC236}">
                <a16:creationId xmlns:a16="http://schemas.microsoft.com/office/drawing/2014/main" id="{CAC02DA7-A08A-55E3-B98B-F791568C0353}"/>
              </a:ext>
            </a:extLst>
          </p:cNvPr>
          <p:cNvSpPr>
            <a:spLocks noGrp="1"/>
          </p:cNvSpPr>
          <p:nvPr>
            <p:ph type="body" sz="quarter" idx="12"/>
          </p:nvPr>
        </p:nvSpPr>
        <p:spPr>
          <a:xfrm>
            <a:off x="3869339" y="5545553"/>
            <a:ext cx="4298266" cy="314096"/>
          </a:xfrm>
        </p:spPr>
        <p:txBody>
          <a:bodyPr>
            <a:normAutofit fontScale="92500" lnSpcReduction="10000"/>
          </a:bodyPr>
          <a:lstStyle/>
          <a:p>
            <a:pPr marL="0" indent="0">
              <a:buNone/>
            </a:pPr>
            <a:r>
              <a:rPr lang="el"/>
              <a:t>Η ακεραιότητα απαιτεί εμπιστοσύνη στα υποκείμενα!</a:t>
            </a:r>
          </a:p>
          <a:p>
            <a:endParaRPr lang="en-US"/>
          </a:p>
        </p:txBody>
      </p:sp>
      <p:graphicFrame>
        <p:nvGraphicFramePr>
          <p:cNvPr id="688132" name="Group 4">
            <a:extLst>
              <a:ext uri="{FF2B5EF4-FFF2-40B4-BE49-F238E27FC236}">
                <a16:creationId xmlns:a16="http://schemas.microsoft.com/office/drawing/2014/main" id="{264AF4F6-9C08-F54D-AC5E-75F273061D45}"/>
              </a:ext>
            </a:extLst>
          </p:cNvPr>
          <p:cNvGraphicFramePr>
            <a:graphicFrameLocks noGrp="1"/>
          </p:cNvGraphicFramePr>
          <p:nvPr>
            <p:extLst>
              <p:ext uri="{D42A27DB-BD31-4B8C-83A1-F6EECF244321}">
                <p14:modId xmlns:p14="http://schemas.microsoft.com/office/powerpoint/2010/main" val="4177609587"/>
              </p:ext>
            </p:extLst>
          </p:nvPr>
        </p:nvGraphicFramePr>
        <p:xfrm>
          <a:off x="3096448" y="2487485"/>
          <a:ext cx="5555226" cy="2948693"/>
        </p:xfrm>
        <a:graphic>
          <a:graphicData uri="http://schemas.openxmlformats.org/drawingml/2006/table">
            <a:tbl>
              <a:tblPr/>
              <a:tblGrid>
                <a:gridCol w="2777613">
                  <a:extLst>
                    <a:ext uri="{9D8B030D-6E8A-4147-A177-3AD203B41FA5}">
                      <a16:colId xmlns:a16="http://schemas.microsoft.com/office/drawing/2014/main" val="20000"/>
                    </a:ext>
                  </a:extLst>
                </a:gridCol>
                <a:gridCol w="2777613">
                  <a:extLst>
                    <a:ext uri="{9D8B030D-6E8A-4147-A177-3AD203B41FA5}">
                      <a16:colId xmlns:a16="http://schemas.microsoft.com/office/drawing/2014/main" val="20001"/>
                    </a:ext>
                  </a:extLst>
                </a:gridCol>
              </a:tblGrid>
              <a:tr h="49880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a:ln>
                            <a:noFill/>
                          </a:ln>
                          <a:solidFill>
                            <a:schemeClr val="tx1"/>
                          </a:solidFill>
                          <a:effectLst/>
                          <a:latin typeface="+mn-lt"/>
                        </a:rPr>
                        <a:t>Εμπιστευτικότητα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a:ln>
                            <a:noFill/>
                          </a:ln>
                          <a:solidFill>
                            <a:schemeClr val="tx1"/>
                          </a:solidFill>
                          <a:effectLst/>
                          <a:latin typeface="+mn-lt"/>
                        </a:rPr>
                        <a:t>Ακεραιότητα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152991">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a:ln>
                            <a:noFill/>
                          </a:ln>
                          <a:solidFill>
                            <a:schemeClr val="tx1"/>
                          </a:solidFill>
                          <a:effectLst/>
                          <a:latin typeface="+mn-lt"/>
                        </a:rPr>
                        <a:t>Έλεγχος ανάγνωσης</a:t>
                      </a:r>
                    </a:p>
                    <a:p>
                      <a:pPr marL="0" marR="0" lvl="0" indent="0" algn="l" defTabSz="914400" rtl="0" eaLnBrk="1" fontAlgn="base" latinLnBrk="0" hangingPunct="1">
                        <a:lnSpc>
                          <a:spcPct val="100000"/>
                        </a:lnSpc>
                        <a:spcBef>
                          <a:spcPct val="20000"/>
                        </a:spcBef>
                        <a:spcAft>
                          <a:spcPct val="0"/>
                        </a:spcAft>
                        <a:buClr>
                          <a:schemeClr val="accent2"/>
                        </a:buClr>
                        <a:buSzPct val="100000"/>
                        <a:buFont typeface="Arial" pitchFamily="34" charset="0"/>
                        <a:buNone/>
                        <a:tabLst/>
                      </a:pPr>
                      <a:r>
                        <a:rPr kumimoji="0" lang="el" sz="1400" b="0" i="0" u="none" strike="noStrike" cap="none" normalizeH="0" baseline="0">
                          <a:ln>
                            <a:noFill/>
                          </a:ln>
                          <a:solidFill>
                            <a:schemeClr val="tx1"/>
                          </a:solidFill>
                          <a:effectLst/>
                          <a:latin typeface="+mn-lt"/>
                        </a:rPr>
                        <a:t>διατηρούνται εάν δεν διαβάζονται εμπιστευτικές πληροφορίες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a:ln>
                            <a:noFill/>
                          </a:ln>
                          <a:solidFill>
                            <a:schemeClr val="tx1"/>
                          </a:solidFill>
                          <a:effectLst/>
                          <a:latin typeface="+mn-lt"/>
                        </a:rPr>
                        <a:t>Έλεγχος γραφής</a:t>
                      </a:r>
                    </a:p>
                    <a:p>
                      <a:pPr marL="0" marR="0" lvl="0" indent="0" algn="l" defTabSz="914400" rtl="0" eaLnBrk="1" fontAlgn="base" latinLnBrk="0" hangingPunct="1">
                        <a:lnSpc>
                          <a:spcPct val="100000"/>
                        </a:lnSpc>
                        <a:spcBef>
                          <a:spcPct val="20000"/>
                        </a:spcBef>
                        <a:spcAft>
                          <a:spcPct val="0"/>
                        </a:spcAft>
                        <a:buClr>
                          <a:schemeClr val="accent2"/>
                        </a:buClr>
                        <a:buSzPct val="100000"/>
                        <a:buFont typeface="Arial" pitchFamily="34" charset="0"/>
                        <a:buNone/>
                        <a:tabLst/>
                      </a:pPr>
                      <a:r>
                        <a:rPr kumimoji="0" lang="el" sz="1400" b="0" i="0" u="none" strike="noStrike" cap="none" normalizeH="0" baseline="0">
                          <a:ln>
                            <a:noFill/>
                          </a:ln>
                          <a:solidFill>
                            <a:schemeClr val="tx1"/>
                          </a:solidFill>
                          <a:effectLst/>
                          <a:latin typeface="+mn-lt"/>
                        </a:rPr>
                        <a:t>διατηρείται εάν δεν αλλάξει σημαντικός στόχος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129689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dirty="0">
                          <a:ln>
                            <a:noFill/>
                          </a:ln>
                          <a:solidFill>
                            <a:schemeClr val="tx1"/>
                          </a:solidFill>
                          <a:effectLst/>
                          <a:latin typeface="+mn-lt"/>
                        </a:rPr>
                        <a:t>Για τα υποκείμενα που πρέπει να διαβάσουν, ο έλεγχος της γραφής μετά την ανάγνωση είναι επαρκής, δεν χρειάζεται να τους εμπιστευτείτε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sz="1400" b="0" i="0" u="none" strike="noStrike" cap="none" normalizeH="0" baseline="0" dirty="0">
                          <a:ln>
                            <a:noFill/>
                          </a:ln>
                          <a:solidFill>
                            <a:schemeClr val="tx1"/>
                          </a:solidFill>
                          <a:effectLst/>
                          <a:latin typeface="+mn-lt"/>
                        </a:rPr>
                        <a:t>Για τα υποκείμενα που πρέπει να γράψουν, πρέπει να τα εμπιστευτούν, ο έλεγχος της ανάγνωσης πριν από τη γραφή</a:t>
                      </a:r>
                      <a:r>
                        <a:rPr kumimoji="0" lang="el" sz="1400" b="0" i="0" u="none" strike="noStrike" cap="none" normalizeH="0" baseline="0" dirty="0">
                          <a:ln>
                            <a:noFill/>
                          </a:ln>
                          <a:solidFill>
                            <a:schemeClr val="accent1"/>
                          </a:solidFill>
                          <a:effectLst/>
                          <a:latin typeface="+mn-lt"/>
                        </a:rPr>
                        <a:t> δεν </a:t>
                      </a:r>
                      <a:r>
                        <a:rPr kumimoji="0" lang="el" sz="1400" b="0" i="0" u="none" strike="noStrike" cap="none" normalizeH="0" baseline="0" dirty="0">
                          <a:ln>
                            <a:noFill/>
                          </a:ln>
                          <a:solidFill>
                            <a:schemeClr val="tx1"/>
                          </a:solidFill>
                          <a:effectLst/>
                          <a:latin typeface="+mn-lt"/>
                        </a:rPr>
                        <a:t>επαρκεί</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bl>
          </a:graphicData>
        </a:graphic>
      </p:graphicFrame>
      <p:pic>
        <p:nvPicPr>
          <p:cNvPr id="9" name="Picture 8">
            <a:extLst>
              <a:ext uri="{FF2B5EF4-FFF2-40B4-BE49-F238E27FC236}">
                <a16:creationId xmlns:a16="http://schemas.microsoft.com/office/drawing/2014/main" id="{E7923018-05D3-504E-839C-2A9C3DB1E7C8}"/>
              </a:ext>
            </a:extLst>
          </p:cNvPr>
          <p:cNvPicPr>
            <a:picLocks noChangeAspect="1"/>
          </p:cNvPicPr>
          <p:nvPr/>
        </p:nvPicPr>
        <p:blipFill>
          <a:blip r:embed="rId3"/>
          <a:stretch>
            <a:fillRect/>
          </a:stretch>
        </p:blipFill>
        <p:spPr>
          <a:xfrm>
            <a:off x="8837403" y="5702601"/>
            <a:ext cx="1530000" cy="612000"/>
          </a:xfrm>
          <a:prstGeom prst="rect">
            <a:avLst/>
          </a:prstGeom>
        </p:spPr>
      </p:pic>
      <p:sp>
        <p:nvSpPr>
          <p:cNvPr id="2" name="Slide Number Placeholder 1">
            <a:extLst>
              <a:ext uri="{FF2B5EF4-FFF2-40B4-BE49-F238E27FC236}">
                <a16:creationId xmlns:a16="http://schemas.microsoft.com/office/drawing/2014/main" id="{6391B52F-FC40-F949-106A-6E697A0226BD}"/>
              </a:ext>
            </a:extLst>
          </p:cNvPr>
          <p:cNvSpPr>
            <a:spLocks noGrp="1"/>
          </p:cNvSpPr>
          <p:nvPr>
            <p:ph type="sldNum" sz="quarter" idx="14"/>
          </p:nvPr>
        </p:nvSpPr>
        <p:spPr/>
        <p:txBody>
          <a:bodyPr/>
          <a:lstStyle/>
          <a:p>
            <a:fld id="{3A98EE3D-8CD1-4C3F-BD1C-C98C9596463C}"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0"/>
                                          </p:stCondLst>
                                        </p:cTn>
                                        <p:tgtEl>
                                          <p:spTgt spid="688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D45BFAA-3882-54C3-B29C-CFE79ED283D4}"/>
              </a:ext>
            </a:extLst>
          </p:cNvPr>
          <p:cNvSpPr>
            <a:spLocks noGrp="1"/>
          </p:cNvSpPr>
          <p:nvPr>
            <p:ph type="ctrTitle"/>
          </p:nvPr>
        </p:nvSpPr>
        <p:spPr/>
        <p:txBody>
          <a:bodyPr/>
          <a:lstStyle/>
          <a:p>
            <a:r>
              <a:rPr lang="el" altLang="en-US"/>
              <a:t>Αναλογία</a:t>
            </a:r>
          </a:p>
        </p:txBody>
      </p:sp>
      <p:sp>
        <p:nvSpPr>
          <p:cNvPr id="4" name="Text Placeholder 3">
            <a:extLst>
              <a:ext uri="{FF2B5EF4-FFF2-40B4-BE49-F238E27FC236}">
                <a16:creationId xmlns:a16="http://schemas.microsoft.com/office/drawing/2014/main" id="{7F8D8F3C-7D8F-48E9-66FB-2B40B8E283D4}"/>
              </a:ext>
            </a:extLst>
          </p:cNvPr>
          <p:cNvSpPr>
            <a:spLocks noGrp="1"/>
          </p:cNvSpPr>
          <p:nvPr>
            <p:ph type="body" sz="quarter" idx="12"/>
          </p:nvPr>
        </p:nvSpPr>
        <p:spPr>
          <a:xfrm>
            <a:off x="1384777" y="2571868"/>
            <a:ext cx="8329494" cy="3111177"/>
          </a:xfrm>
        </p:spPr>
        <p:txBody>
          <a:bodyPr>
            <a:normAutofit/>
          </a:bodyPr>
          <a:lstStyle/>
          <a:p>
            <a:r>
              <a:rPr lang="el" altLang="en-US"/>
              <a:t>Παραβίαση εμπιστευτικότητας: διαρροή μυστικού</a:t>
            </a:r>
          </a:p>
          <a:p>
            <a:pPr lvl="1"/>
            <a:r>
              <a:rPr lang="el" altLang="en-US"/>
              <a:t>ΜΠΟΡΕΙ να προληφθεί ακόμα κι αν πω το μυστικό σε ένα άτομο που δεν εμπιστεύομαι, αρκεί να μπορώ να κλειδώσω το άτομο ΜΕΤΑ για να αποτρέψω περαιτέρω διαρροή</a:t>
            </a:r>
          </a:p>
          <a:p>
            <a:pPr lvl="2"/>
            <a:r>
              <a:rPr lang="el" altLang="en-US"/>
              <a:t>Το άτομο δεν μπορεί να διαρρεύσει εμπιστευτικές πληροφορίες χωρίς να μιλήσει</a:t>
            </a:r>
          </a:p>
          <a:p>
            <a:r>
              <a:rPr lang="el" altLang="en-US"/>
              <a:t>Παραβίαση ακεραιότητας: ακολουθήστε λάθος οδηγίες</a:t>
            </a:r>
          </a:p>
          <a:p>
            <a:pPr lvl="1"/>
            <a:r>
              <a:rPr lang="el" altLang="en-US"/>
              <a:t>ΔΕΝ ΜΠΟΡΩ να αποτραπώ αν ακολουθήσω οδηγίες από ένα άτομο που δεν εμπιστεύομαι, ακόμη και αν κλειδώσω το άτομο ΕΚ των προτέρων για να αποτρέψω το άτομο από το να λάβει κακόβουλες οδηγίες</a:t>
            </a:r>
          </a:p>
          <a:p>
            <a:pPr lvl="2"/>
            <a:r>
              <a:rPr lang="el" altLang="en-US"/>
              <a:t>Το άτομο μπορεί να εφεύρει κακόβουλες οδηγίες χωρίς εξωτερική συμβολή </a:t>
            </a:r>
          </a:p>
          <a:p>
            <a:endParaRPr lang="en-US"/>
          </a:p>
        </p:txBody>
      </p:sp>
      <p:pic>
        <p:nvPicPr>
          <p:cNvPr id="7" name="Picture 6">
            <a:extLst>
              <a:ext uri="{FF2B5EF4-FFF2-40B4-BE49-F238E27FC236}">
                <a16:creationId xmlns:a16="http://schemas.microsoft.com/office/drawing/2014/main" id="{A64725E4-40A4-872C-00BF-9C980D7EEDEC}"/>
              </a:ext>
            </a:extLst>
          </p:cNvPr>
          <p:cNvPicPr>
            <a:picLocks noChangeAspect="1"/>
          </p:cNvPicPr>
          <p:nvPr/>
        </p:nvPicPr>
        <p:blipFill>
          <a:blip r:embed="rId2"/>
          <a:stretch>
            <a:fillRect/>
          </a:stretch>
        </p:blipFill>
        <p:spPr>
          <a:xfrm>
            <a:off x="8729248" y="5620036"/>
            <a:ext cx="1530000" cy="612000"/>
          </a:xfrm>
          <a:prstGeom prst="rect">
            <a:avLst/>
          </a:prstGeom>
        </p:spPr>
      </p:pic>
      <p:sp>
        <p:nvSpPr>
          <p:cNvPr id="2" name="Slide Number Placeholder 1">
            <a:extLst>
              <a:ext uri="{FF2B5EF4-FFF2-40B4-BE49-F238E27FC236}">
                <a16:creationId xmlns:a16="http://schemas.microsoft.com/office/drawing/2014/main" id="{3DA0B723-65C1-C0C5-8B9C-479081709A52}"/>
              </a:ext>
            </a:extLst>
          </p:cNvPr>
          <p:cNvSpPr>
            <a:spLocks noGrp="1"/>
          </p:cNvSpPr>
          <p:nvPr>
            <p:ph type="sldNum" sz="quarter" idx="14"/>
          </p:nvPr>
        </p:nvSpPr>
        <p:spPr/>
        <p:txBody>
          <a:bodyPr/>
          <a:lstStyle/>
          <a:p>
            <a:fld id="{3A98EE3D-8CD1-4C3F-BD1C-C98C9596463C}" type="slidenum">
              <a:rPr lang="en-US" smtClean="0"/>
              <a:pPr/>
              <a:t>14</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a:extLst>
              <a:ext uri="{FF2B5EF4-FFF2-40B4-BE49-F238E27FC236}">
                <a16:creationId xmlns:a16="http://schemas.microsoft.com/office/drawing/2014/main" id="{47EC2EEA-1BB7-8CA9-AB0B-2A35CC6DE757}"/>
              </a:ext>
            </a:extLst>
          </p:cNvPr>
          <p:cNvSpPr>
            <a:spLocks noGrp="1" noChangeArrowheads="1"/>
          </p:cNvSpPr>
          <p:nvPr>
            <p:ph type="ctrTitle"/>
          </p:nvPr>
        </p:nvSpPr>
        <p:spPr/>
        <p:txBody>
          <a:bodyPr>
            <a:normAutofit fontScale="90000"/>
          </a:bodyPr>
          <a:lstStyle/>
          <a:p>
            <a:pPr eaLnBrk="1" hangingPunct="1"/>
            <a:r>
              <a:rPr lang="el" altLang="en-US"/>
              <a:t>Βασική διαφορά μεταξύ εμπιστευτικότητας και ακεραιότητας</a:t>
            </a:r>
          </a:p>
        </p:txBody>
      </p:sp>
      <p:sp>
        <p:nvSpPr>
          <p:cNvPr id="4" name="Text Placeholder 3">
            <a:extLst>
              <a:ext uri="{FF2B5EF4-FFF2-40B4-BE49-F238E27FC236}">
                <a16:creationId xmlns:a16="http://schemas.microsoft.com/office/drawing/2014/main" id="{53A86FF0-EBBF-C198-3DD2-47CC38D64DBC}"/>
              </a:ext>
            </a:extLst>
          </p:cNvPr>
          <p:cNvSpPr>
            <a:spLocks noGrp="1"/>
          </p:cNvSpPr>
          <p:nvPr>
            <p:ph type="body" sz="quarter" idx="12"/>
          </p:nvPr>
        </p:nvSpPr>
        <p:spPr>
          <a:xfrm>
            <a:off x="1384779" y="2522706"/>
            <a:ext cx="8565465" cy="2793729"/>
          </a:xfrm>
        </p:spPr>
        <p:txBody>
          <a:bodyPr>
            <a:normAutofit/>
          </a:bodyPr>
          <a:lstStyle/>
          <a:p>
            <a:pPr eaLnBrk="1" hangingPunct="1"/>
            <a:r>
              <a:rPr lang="el" altLang="en-US" dirty="0"/>
              <a:t>Για την εμπιστευτικότητα, ο έλεγχος της ανάγνωσης και της γραφής είναι επαρκής</a:t>
            </a:r>
          </a:p>
          <a:p>
            <a:pPr lvl="1" eaLnBrk="1" hangingPunct="1"/>
            <a:r>
              <a:rPr lang="el" altLang="en-US" dirty="0"/>
              <a:t>Θεωρητικά, κανένα θέμα δεν χρειάζεται να εμπιστεύεται για εμπιστευτικότητα. Ωστόσο, κάποιος χρειάζεται αξιόπιστα θέματα στο BLP για να κάνει το σύστημα ρεαλιστικό</a:t>
            </a:r>
          </a:p>
          <a:p>
            <a:pPr eaLnBrk="1" hangingPunct="1"/>
            <a:endParaRPr lang="en-US" altLang="en-US" dirty="0"/>
          </a:p>
          <a:p>
            <a:pPr eaLnBrk="1" hangingPunct="1"/>
            <a:r>
              <a:rPr lang="el" altLang="en-US" dirty="0"/>
              <a:t>Για την ακεραιότητα, ο έλεγχος της ανάγνωσης και της γραφής είναι ανεπαρκής</a:t>
            </a:r>
          </a:p>
          <a:p>
            <a:pPr lvl="1" eaLnBrk="1" hangingPunct="1"/>
            <a:r>
              <a:rPr lang="el" altLang="en-US" dirty="0"/>
              <a:t>Κάποιος πρέπει να εμπιστεύεται όλα τα θέματα που μπορούν να γράψουν σε κρίσιμα δεδομένα</a:t>
            </a:r>
          </a:p>
          <a:p>
            <a:endParaRPr lang="en-US" dirty="0"/>
          </a:p>
        </p:txBody>
      </p:sp>
      <p:pic>
        <p:nvPicPr>
          <p:cNvPr id="7" name="Picture 6">
            <a:extLst>
              <a:ext uri="{FF2B5EF4-FFF2-40B4-BE49-F238E27FC236}">
                <a16:creationId xmlns:a16="http://schemas.microsoft.com/office/drawing/2014/main" id="{DE0066EB-A281-E219-71E0-38D8DB4C6601}"/>
              </a:ext>
            </a:extLst>
          </p:cNvPr>
          <p:cNvPicPr>
            <a:picLocks noChangeAspect="1"/>
          </p:cNvPicPr>
          <p:nvPr/>
        </p:nvPicPr>
        <p:blipFill>
          <a:blip r:embed="rId2"/>
          <a:stretch>
            <a:fillRect/>
          </a:stretch>
        </p:blipFill>
        <p:spPr>
          <a:xfrm>
            <a:off x="8571932" y="5775127"/>
            <a:ext cx="1530000" cy="612000"/>
          </a:xfrm>
          <a:prstGeom prst="rect">
            <a:avLst/>
          </a:prstGeom>
        </p:spPr>
      </p:pic>
      <p:sp>
        <p:nvSpPr>
          <p:cNvPr id="2" name="Slide Number Placeholder 1">
            <a:extLst>
              <a:ext uri="{FF2B5EF4-FFF2-40B4-BE49-F238E27FC236}">
                <a16:creationId xmlns:a16="http://schemas.microsoft.com/office/drawing/2014/main" id="{13FF67ED-1A57-3B7F-F0CA-FA1CBCC4185D}"/>
              </a:ext>
            </a:extLst>
          </p:cNvPr>
          <p:cNvSpPr>
            <a:spLocks noGrp="1"/>
          </p:cNvSpPr>
          <p:nvPr>
            <p:ph type="sldNum" sz="quarter" idx="14"/>
          </p:nvPr>
        </p:nvSpPr>
        <p:spPr/>
        <p:txBody>
          <a:bodyPr/>
          <a:lstStyle/>
          <a:p>
            <a:fld id="{3A98EE3D-8CD1-4C3F-BD1C-C98C9596463C}" type="slidenum">
              <a:rPr lang="en-US" smtClean="0"/>
              <a:pPr/>
              <a:t>15</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86D5113-0F2E-EE5C-32EC-2C33E5A13FFB}"/>
              </a:ext>
            </a:extLst>
          </p:cNvPr>
          <p:cNvSpPr>
            <a:spLocks noGrp="1"/>
          </p:cNvSpPr>
          <p:nvPr>
            <p:ph type="ctrTitle"/>
          </p:nvPr>
        </p:nvSpPr>
        <p:spPr/>
        <p:txBody>
          <a:bodyPr>
            <a:normAutofit fontScale="90000"/>
          </a:bodyPr>
          <a:lstStyle/>
          <a:p>
            <a:r>
              <a:rPr lang="el" altLang="en-US"/>
              <a:t>Επιπτώσεις της ανάγκης εμπιστοσύνης των υποκειμένων</a:t>
            </a:r>
          </a:p>
        </p:txBody>
      </p:sp>
      <p:sp>
        <p:nvSpPr>
          <p:cNvPr id="30723" name="Content Placeholder 2">
            <a:extLst>
              <a:ext uri="{FF2B5EF4-FFF2-40B4-BE49-F238E27FC236}">
                <a16:creationId xmlns:a16="http://schemas.microsoft.com/office/drawing/2014/main" id="{DFEE44B2-9A04-F711-3B7A-EF1669DDBDF0}"/>
              </a:ext>
            </a:extLst>
          </p:cNvPr>
          <p:cNvSpPr>
            <a:spLocks noGrp="1"/>
          </p:cNvSpPr>
          <p:nvPr>
            <p:ph sz="quarter" idx="17"/>
          </p:nvPr>
        </p:nvSpPr>
        <p:spPr/>
        <p:txBody>
          <a:bodyPr/>
          <a:lstStyle/>
          <a:p>
            <a:r>
              <a:rPr lang="el" altLang="en-US"/>
              <a:t>Η εμπιστοσύνη μόνο σε έναν μικρό πυρήνα ασφαλείας δεν είναι πλέον δυνατή</a:t>
            </a:r>
          </a:p>
          <a:p>
            <a:endParaRPr lang="en-US" altLang="en-US"/>
          </a:p>
          <a:p>
            <a:r>
              <a:rPr lang="el" altLang="en-US"/>
              <a:t>Δεν χρειάζεται να ανησυχείτε για κρυφά κανάλια για προστασία ακεραιότητας</a:t>
            </a:r>
          </a:p>
          <a:p>
            <a:pPr lvl="1"/>
            <a:endParaRPr lang="en-US" altLang="en-US"/>
          </a:p>
          <a:p>
            <a:r>
              <a:rPr lang="el" altLang="en-US"/>
              <a:t>Ο τρόπος δημιουργίας εμπιστοσύνης στα θέματα γίνεται πρόκληση.</a:t>
            </a:r>
          </a:p>
        </p:txBody>
      </p:sp>
      <p:pic>
        <p:nvPicPr>
          <p:cNvPr id="5" name="Picture 4">
            <a:extLst>
              <a:ext uri="{FF2B5EF4-FFF2-40B4-BE49-F238E27FC236}">
                <a16:creationId xmlns:a16="http://schemas.microsoft.com/office/drawing/2014/main" id="{A86BE72E-F365-58CE-2969-D139B94F59FD}"/>
              </a:ext>
            </a:extLst>
          </p:cNvPr>
          <p:cNvPicPr>
            <a:picLocks noChangeAspect="1"/>
          </p:cNvPicPr>
          <p:nvPr/>
        </p:nvPicPr>
        <p:blipFill>
          <a:blip r:embed="rId2"/>
          <a:stretch>
            <a:fillRect/>
          </a:stretch>
        </p:blipFill>
        <p:spPr>
          <a:xfrm>
            <a:off x="8847236" y="5783878"/>
            <a:ext cx="1530000" cy="612000"/>
          </a:xfrm>
          <a:prstGeom prst="rect">
            <a:avLst/>
          </a:prstGeom>
        </p:spPr>
      </p:pic>
      <p:sp>
        <p:nvSpPr>
          <p:cNvPr id="2" name="Slide Number Placeholder 1">
            <a:extLst>
              <a:ext uri="{FF2B5EF4-FFF2-40B4-BE49-F238E27FC236}">
                <a16:creationId xmlns:a16="http://schemas.microsoft.com/office/drawing/2014/main" id="{6749D68F-1C0F-C353-9683-7E85136BCC3B}"/>
              </a:ext>
            </a:extLst>
          </p:cNvPr>
          <p:cNvSpPr>
            <a:spLocks noGrp="1"/>
          </p:cNvSpPr>
          <p:nvPr>
            <p:ph type="sldNum" sz="quarter" idx="4"/>
          </p:nvPr>
        </p:nvSpPr>
        <p:spPr/>
        <p:txBody>
          <a:bodyPr/>
          <a:lstStyle/>
          <a:p>
            <a:fld id="{3A98EE3D-8CD1-4C3F-BD1C-C98C9596463C}" type="slidenum">
              <a:rPr lang="en-US" smtClean="0"/>
              <a:pPr/>
              <a:t>16</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0B0EECD-0A3C-25E9-908E-21A8FEE7EB33}"/>
              </a:ext>
            </a:extLst>
          </p:cNvPr>
          <p:cNvSpPr>
            <a:spLocks noGrp="1"/>
          </p:cNvSpPr>
          <p:nvPr>
            <p:ph type="ctrTitle"/>
          </p:nvPr>
        </p:nvSpPr>
        <p:spPr/>
        <p:txBody>
          <a:bodyPr>
            <a:normAutofit/>
          </a:bodyPr>
          <a:lstStyle/>
          <a:p>
            <a:r>
              <a:rPr lang="el" altLang="en-US"/>
              <a:t>Εφαρμογή της προστασίας της ακεραιότητας</a:t>
            </a:r>
          </a:p>
        </p:txBody>
      </p:sp>
      <p:sp>
        <p:nvSpPr>
          <p:cNvPr id="31747" name="Content Placeholder 2">
            <a:extLst>
              <a:ext uri="{FF2B5EF4-FFF2-40B4-BE49-F238E27FC236}">
                <a16:creationId xmlns:a16="http://schemas.microsoft.com/office/drawing/2014/main" id="{BBFA3A6E-4C17-0728-C3C9-41903EA57E5D}"/>
              </a:ext>
            </a:extLst>
          </p:cNvPr>
          <p:cNvSpPr>
            <a:spLocks noGrp="1"/>
          </p:cNvSpPr>
          <p:nvPr>
            <p:ph sz="quarter" idx="17"/>
          </p:nvPr>
        </p:nvSpPr>
        <p:spPr/>
        <p:txBody>
          <a:bodyPr>
            <a:normAutofit fontScale="62500" lnSpcReduction="20000"/>
          </a:bodyPr>
          <a:lstStyle/>
          <a:p>
            <a:r>
              <a:rPr lang="el" altLang="en-US" sz="2400"/>
              <a:t>Υποχρεωτικός έλεγχος ακεραιότητας στα Windows (από Vista)</a:t>
            </a:r>
          </a:p>
          <a:p>
            <a:pPr lvl="1"/>
            <a:r>
              <a:rPr lang="el" altLang="en-US" sz="2000"/>
              <a:t>Χρησιμοποιεί τέσσερα επίπεδα ακεραιότητας: Χαμηλό, Μεσαίο, Υψηλό και Σύστημα</a:t>
            </a:r>
          </a:p>
          <a:p>
            <a:pPr lvl="1"/>
            <a:r>
              <a:rPr lang="el" altLang="en-US" sz="2000"/>
              <a:t>Σε κάθε διεργασία εκχωρείται ένα επίπεδο, το οποίο περιορίζει τους πόρους στους οποίους μπορεί να έχει πρόσβαση</a:t>
            </a:r>
          </a:p>
          <a:p>
            <a:pPr lvl="1"/>
            <a:r>
              <a:rPr lang="el" altLang="en-US" sz="2000"/>
              <a:t>Οι διαδικασίες που ξεκινούν από κανονικούς χρήστες έχουν Medium</a:t>
            </a:r>
          </a:p>
          <a:p>
            <a:pPr lvl="1"/>
            <a:r>
              <a:rPr lang="el" altLang="en-US" sz="2000"/>
              <a:t>Οι αυξημένες διαδικασίες έχουν υψηλή</a:t>
            </a:r>
          </a:p>
          <a:p>
            <a:pPr lvl="2"/>
            <a:r>
              <a:rPr lang="el" altLang="en-US" sz="1800"/>
              <a:t>Μέσω της δυνατότητας Έλεγχος λογαριασμού χρήστη</a:t>
            </a:r>
          </a:p>
          <a:p>
            <a:pPr lvl="1"/>
            <a:r>
              <a:rPr lang="el" altLang="en-US" sz="2000"/>
              <a:t>Ορισμένες διεργασίες εκτελούνται ως χαμηλή, όπως ο IE σε προστατευμένη λειτουργία</a:t>
            </a:r>
          </a:p>
          <a:p>
            <a:pPr lvl="1"/>
            <a:r>
              <a:rPr lang="el" altLang="en-US" sz="2000"/>
              <a:t>Η ανάγνωση και η γραφή δεν αλλάζουν το επίπεδο ακεραιότητας</a:t>
            </a:r>
          </a:p>
          <a:p>
            <a:pPr lvl="2"/>
            <a:r>
              <a:rPr lang="el" altLang="en-US" sz="1800"/>
              <a:t>Πολιτική δακτυλίου.</a:t>
            </a:r>
          </a:p>
          <a:p>
            <a:endParaRPr lang="en-US" altLang="en-US" sz="2400"/>
          </a:p>
        </p:txBody>
      </p:sp>
      <p:pic>
        <p:nvPicPr>
          <p:cNvPr id="5" name="Picture 4">
            <a:extLst>
              <a:ext uri="{FF2B5EF4-FFF2-40B4-BE49-F238E27FC236}">
                <a16:creationId xmlns:a16="http://schemas.microsoft.com/office/drawing/2014/main" id="{FBC05322-43A5-DCE8-F8EA-1F9EBF14C8FD}"/>
              </a:ext>
            </a:extLst>
          </p:cNvPr>
          <p:cNvPicPr>
            <a:picLocks noChangeAspect="1"/>
          </p:cNvPicPr>
          <p:nvPr/>
        </p:nvPicPr>
        <p:blipFill>
          <a:blip r:embed="rId2"/>
          <a:stretch>
            <a:fillRect/>
          </a:stretch>
        </p:blipFill>
        <p:spPr>
          <a:xfrm>
            <a:off x="8827571" y="5833039"/>
            <a:ext cx="1530000" cy="612000"/>
          </a:xfrm>
          <a:prstGeom prst="rect">
            <a:avLst/>
          </a:prstGeom>
        </p:spPr>
      </p:pic>
      <p:sp>
        <p:nvSpPr>
          <p:cNvPr id="2" name="Slide Number Placeholder 1">
            <a:extLst>
              <a:ext uri="{FF2B5EF4-FFF2-40B4-BE49-F238E27FC236}">
                <a16:creationId xmlns:a16="http://schemas.microsoft.com/office/drawing/2014/main" id="{9083D0C3-F9AD-3A5B-F3EA-0AAF1E3972E1}"/>
              </a:ext>
            </a:extLst>
          </p:cNvPr>
          <p:cNvSpPr>
            <a:spLocks noGrp="1"/>
          </p:cNvSpPr>
          <p:nvPr>
            <p:ph type="sldNum" sz="quarter" idx="4"/>
          </p:nvPr>
        </p:nvSpPr>
        <p:spPr/>
        <p:txBody>
          <a:bodyPr/>
          <a:lstStyle/>
          <a:p>
            <a:fld id="{3A98EE3D-8CD1-4C3F-BD1C-C98C9596463C}" type="slidenum">
              <a:rPr lang="en-US" smtClean="0"/>
              <a:pPr/>
              <a:t>17</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a:extLst>
              <a:ext uri="{FF2B5EF4-FFF2-40B4-BE49-F238E27FC236}">
                <a16:creationId xmlns:a16="http://schemas.microsoft.com/office/drawing/2014/main" id="{6CFA5E65-1B7A-2F4C-1D08-47C3858D87FE}"/>
              </a:ext>
            </a:extLst>
          </p:cNvPr>
          <p:cNvSpPr>
            <a:spLocks noGrp="1" noChangeArrowheads="1"/>
          </p:cNvSpPr>
          <p:nvPr>
            <p:ph type="ctrTitle"/>
          </p:nvPr>
        </p:nvSpPr>
        <p:spPr/>
        <p:txBody>
          <a:bodyPr/>
          <a:lstStyle/>
          <a:p>
            <a:pPr eaLnBrk="1" hangingPunct="1"/>
            <a:r>
              <a:rPr lang="el" altLang="en-US"/>
              <a:t>Το μοντέλο Clark-Wilson</a:t>
            </a:r>
          </a:p>
        </p:txBody>
      </p:sp>
      <p:sp>
        <p:nvSpPr>
          <p:cNvPr id="32774" name="Rectangle 3">
            <a:extLst>
              <a:ext uri="{FF2B5EF4-FFF2-40B4-BE49-F238E27FC236}">
                <a16:creationId xmlns:a16="http://schemas.microsoft.com/office/drawing/2014/main" id="{828BF85E-6A28-1F0F-2433-8240CABDF3D2}"/>
              </a:ext>
            </a:extLst>
          </p:cNvPr>
          <p:cNvSpPr>
            <a:spLocks noGrp="1" noChangeArrowheads="1"/>
          </p:cNvSpPr>
          <p:nvPr>
            <p:ph sz="quarter" idx="17"/>
          </p:nvPr>
        </p:nvSpPr>
        <p:spPr>
          <a:xfrm>
            <a:off x="796322" y="2252076"/>
            <a:ext cx="8721304" cy="3051762"/>
          </a:xfrm>
        </p:spPr>
        <p:txBody>
          <a:bodyPr/>
          <a:lstStyle/>
          <a:p>
            <a:pPr eaLnBrk="1" hangingPunct="1">
              <a:lnSpc>
                <a:spcPct val="90000"/>
              </a:lnSpc>
            </a:pPr>
            <a:r>
              <a:rPr lang="el" altLang="en-US" dirty="0"/>
              <a:t>Ντέιβιντ Κλαρκ και Ντέιβιντ Ρ. Γουίλσον.  "Μια σύγκριση των εμπορικών και στρατιωτικών πολιτικών ασφάλειας υπολογιστών." Στο IEEE SSP 1987.</a:t>
            </a:r>
          </a:p>
          <a:p>
            <a:pPr eaLnBrk="1" hangingPunct="1">
              <a:lnSpc>
                <a:spcPct val="90000"/>
              </a:lnSpc>
            </a:pPr>
            <a:r>
              <a:rPr lang="el" altLang="en-US" dirty="0"/>
              <a:t>Οι στρατιωτικές πολιτικές επικεντρώνονται στην πρόληψη της αποκάλυψης</a:t>
            </a:r>
          </a:p>
          <a:p>
            <a:pPr eaLnBrk="1" hangingPunct="1">
              <a:lnSpc>
                <a:spcPct val="90000"/>
              </a:lnSpc>
            </a:pPr>
            <a:r>
              <a:rPr lang="el" altLang="en-US" dirty="0"/>
              <a:t>Στο εμπορικό περιβάλλον, η ακεραιότητα είναι υψίστης σημασίας</a:t>
            </a:r>
          </a:p>
          <a:p>
            <a:pPr lvl="1" eaLnBrk="1" hangingPunct="1">
              <a:lnSpc>
                <a:spcPct val="90000"/>
              </a:lnSpc>
            </a:pPr>
            <a:r>
              <a:rPr lang="el" altLang="en-US" dirty="0"/>
              <a:t>Κανένας χρήστης του συστήματος, ακόμη και αν είναι εξουσιοδοτημένος, δεν μπορεί να επιτρέπεται να τροποποιεί στοιχεία δεδομένων με τέτοιο τρόπο ώστε τα περιουσιακά στοιχεία ή τα λογιστικά αρχεία της εταιρείας να χάνονται ή να καταστρέφονται</a:t>
            </a:r>
          </a:p>
        </p:txBody>
      </p:sp>
      <p:pic>
        <p:nvPicPr>
          <p:cNvPr id="5" name="Picture 4">
            <a:extLst>
              <a:ext uri="{FF2B5EF4-FFF2-40B4-BE49-F238E27FC236}">
                <a16:creationId xmlns:a16="http://schemas.microsoft.com/office/drawing/2014/main" id="{A8192099-9596-2320-DE06-3B386CB21EA5}"/>
              </a:ext>
            </a:extLst>
          </p:cNvPr>
          <p:cNvPicPr>
            <a:picLocks noChangeAspect="1"/>
          </p:cNvPicPr>
          <p:nvPr/>
        </p:nvPicPr>
        <p:blipFill>
          <a:blip r:embed="rId3"/>
          <a:stretch>
            <a:fillRect/>
          </a:stretch>
        </p:blipFill>
        <p:spPr>
          <a:xfrm>
            <a:off x="8876732" y="5842872"/>
            <a:ext cx="1530000" cy="612000"/>
          </a:xfrm>
          <a:prstGeom prst="rect">
            <a:avLst/>
          </a:prstGeom>
        </p:spPr>
      </p:pic>
      <p:sp>
        <p:nvSpPr>
          <p:cNvPr id="2" name="Slide Number Placeholder 1">
            <a:extLst>
              <a:ext uri="{FF2B5EF4-FFF2-40B4-BE49-F238E27FC236}">
                <a16:creationId xmlns:a16="http://schemas.microsoft.com/office/drawing/2014/main" id="{A8AD2299-DBDD-FE24-149C-802FEB46552B}"/>
              </a:ext>
            </a:extLst>
          </p:cNvPr>
          <p:cNvSpPr>
            <a:spLocks noGrp="1"/>
          </p:cNvSpPr>
          <p:nvPr>
            <p:ph type="sldNum" sz="quarter" idx="4"/>
          </p:nvPr>
        </p:nvSpPr>
        <p:spPr/>
        <p:txBody>
          <a:bodyPr/>
          <a:lstStyle/>
          <a:p>
            <a:fld id="{3A98EE3D-8CD1-4C3F-BD1C-C98C9596463C}" type="slidenum">
              <a:rPr lang="en-US" smtClean="0"/>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2">
            <a:extLst>
              <a:ext uri="{FF2B5EF4-FFF2-40B4-BE49-F238E27FC236}">
                <a16:creationId xmlns:a16="http://schemas.microsoft.com/office/drawing/2014/main" id="{1474949B-9ADC-F2DC-4817-57028907E7DB}"/>
              </a:ext>
            </a:extLst>
          </p:cNvPr>
          <p:cNvSpPr>
            <a:spLocks noGrp="1" noChangeArrowheads="1"/>
          </p:cNvSpPr>
          <p:nvPr>
            <p:ph type="ctrTitle"/>
          </p:nvPr>
        </p:nvSpPr>
        <p:spPr/>
        <p:txBody>
          <a:bodyPr>
            <a:normAutofit fontScale="90000"/>
          </a:bodyPr>
          <a:lstStyle/>
          <a:p>
            <a:pPr eaLnBrk="1" hangingPunct="1"/>
            <a:r>
              <a:rPr lang="el" altLang="en-US"/>
              <a:t>Δύο μηχανισμοί υψηλού επιπέδου για την επιβολή της ακεραιότητας των δεδομένων</a:t>
            </a:r>
          </a:p>
        </p:txBody>
      </p:sp>
      <p:sp>
        <p:nvSpPr>
          <p:cNvPr id="33798" name="Rectangle 3">
            <a:extLst>
              <a:ext uri="{FF2B5EF4-FFF2-40B4-BE49-F238E27FC236}">
                <a16:creationId xmlns:a16="http://schemas.microsoft.com/office/drawing/2014/main" id="{A468A1A4-B242-6FF7-37BF-AAB8C9C04999}"/>
              </a:ext>
            </a:extLst>
          </p:cNvPr>
          <p:cNvSpPr>
            <a:spLocks noGrp="1" noChangeArrowheads="1"/>
          </p:cNvSpPr>
          <p:nvPr>
            <p:ph sz="quarter" idx="17"/>
          </p:nvPr>
        </p:nvSpPr>
        <p:spPr/>
        <p:txBody>
          <a:bodyPr/>
          <a:lstStyle/>
          <a:p>
            <a:pPr eaLnBrk="1" hangingPunct="1"/>
            <a:r>
              <a:rPr lang="el" altLang="en-US">
                <a:solidFill>
                  <a:srgbClr val="CC0000"/>
                </a:solidFill>
              </a:rPr>
              <a:t>Καλά διαμορφωμένη συναλλαγή</a:t>
            </a:r>
          </a:p>
          <a:p>
            <a:pPr lvl="1" eaLnBrk="1" hangingPunct="1"/>
            <a:r>
              <a:rPr lang="el" altLang="en-US"/>
              <a:t>Ένας χρήστης δεν πρέπει να χειρίζεται τα δεδομένα αυθαίρετα, αλλά μόνο με περιορισμένους τρόπους που διατηρούν ή διασφαλίζουν την ακεραιότητα των δεδομένων</a:t>
            </a:r>
          </a:p>
          <a:p>
            <a:pPr lvl="2" eaLnBrk="1" hangingPunct="1"/>
            <a:r>
              <a:rPr lang="el" altLang="en-US"/>
              <a:t>π.χ., χρησιμοποιήστε ένα αρχείο καταγραφής μόνο για προσάρτηση για να καταγράψετε όλες τις συναλλαγές</a:t>
            </a:r>
          </a:p>
          <a:p>
            <a:pPr lvl="2" eaLnBrk="1" hangingPunct="1"/>
            <a:r>
              <a:rPr lang="el" altLang="en-US"/>
              <a:t>π.χ. τήρηση διπλογραφικών βιβλίων</a:t>
            </a:r>
          </a:p>
          <a:p>
            <a:pPr lvl="2" eaLnBrk="1" hangingPunct="1"/>
            <a:r>
              <a:rPr lang="el" altLang="en-US"/>
              <a:t>π.χ., passwd</a:t>
            </a:r>
          </a:p>
          <a:p>
            <a:pPr lvl="2" eaLnBrk="1" hangingPunct="1"/>
            <a:endParaRPr lang="en-US" altLang="en-US"/>
          </a:p>
          <a:p>
            <a:pPr lvl="2" eaLnBrk="1" hangingPunct="1">
              <a:buFontTx/>
              <a:buNone/>
            </a:pPr>
            <a:endParaRPr lang="en-US" altLang="en-US"/>
          </a:p>
        </p:txBody>
      </p:sp>
      <p:sp>
        <p:nvSpPr>
          <p:cNvPr id="33799" name="Text Box 4">
            <a:extLst>
              <a:ext uri="{FF2B5EF4-FFF2-40B4-BE49-F238E27FC236}">
                <a16:creationId xmlns:a16="http://schemas.microsoft.com/office/drawing/2014/main" id="{D1DB9C29-6C25-3BB2-D517-B90C918C2433}"/>
              </a:ext>
            </a:extLst>
          </p:cNvPr>
          <p:cNvSpPr txBox="1">
            <a:spLocks noChangeArrowheads="1"/>
          </p:cNvSpPr>
          <p:nvPr/>
        </p:nvSpPr>
        <p:spPr bwMode="auto">
          <a:xfrm>
            <a:off x="796322" y="4362055"/>
            <a:ext cx="7848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el" altLang="en-US" sz="1400">
                <a:solidFill>
                  <a:schemeClr val="accent1"/>
                </a:solidFill>
                <a:latin typeface="+mn-lt"/>
              </a:rPr>
              <a:t>Τα δεδομένα μπορούν να χειραγωγηθούν μόνο μέσω αξιόπιστου κώδικα!</a:t>
            </a:r>
          </a:p>
        </p:txBody>
      </p:sp>
      <p:pic>
        <p:nvPicPr>
          <p:cNvPr id="5" name="Picture 4">
            <a:extLst>
              <a:ext uri="{FF2B5EF4-FFF2-40B4-BE49-F238E27FC236}">
                <a16:creationId xmlns:a16="http://schemas.microsoft.com/office/drawing/2014/main" id="{11960B42-98FD-2737-E511-16B9B8637EEB}"/>
              </a:ext>
            </a:extLst>
          </p:cNvPr>
          <p:cNvPicPr>
            <a:picLocks noChangeAspect="1"/>
          </p:cNvPicPr>
          <p:nvPr/>
        </p:nvPicPr>
        <p:blipFill>
          <a:blip r:embed="rId3"/>
          <a:stretch>
            <a:fillRect/>
          </a:stretch>
        </p:blipFill>
        <p:spPr>
          <a:xfrm>
            <a:off x="8644922" y="5754381"/>
            <a:ext cx="1530000" cy="612000"/>
          </a:xfrm>
          <a:prstGeom prst="rect">
            <a:avLst/>
          </a:prstGeom>
        </p:spPr>
      </p:pic>
      <p:sp>
        <p:nvSpPr>
          <p:cNvPr id="2" name="Slide Number Placeholder 1">
            <a:extLst>
              <a:ext uri="{FF2B5EF4-FFF2-40B4-BE49-F238E27FC236}">
                <a16:creationId xmlns:a16="http://schemas.microsoft.com/office/drawing/2014/main" id="{0D5A979E-4DB7-9CD3-4252-B43C04DBC719}"/>
              </a:ext>
            </a:extLst>
          </p:cNvPr>
          <p:cNvSpPr>
            <a:spLocks noGrp="1"/>
          </p:cNvSpPr>
          <p:nvPr>
            <p:ph type="sldNum" sz="quarter" idx="4"/>
          </p:nvPr>
        </p:nvSpPr>
        <p:spPr/>
        <p:txBody>
          <a:bodyPr/>
          <a:lstStyle/>
          <a:p>
            <a:fld id="{3A98EE3D-8CD1-4C3F-BD1C-C98C9596463C}" type="slidenum">
              <a:rPr lang="en-US" smtClean="0"/>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a:extLst>
              <a:ext uri="{FF2B5EF4-FFF2-40B4-BE49-F238E27FC236}">
                <a16:creationId xmlns:a16="http://schemas.microsoft.com/office/drawing/2014/main" id="{A937BE5C-A694-B578-C3D0-FC989762F76C}"/>
              </a:ext>
            </a:extLst>
          </p:cNvPr>
          <p:cNvSpPr>
            <a:spLocks noGrp="1" noChangeArrowheads="1"/>
          </p:cNvSpPr>
          <p:nvPr>
            <p:ph type="ctrTitle"/>
          </p:nvPr>
        </p:nvSpPr>
        <p:spPr/>
        <p:txBody>
          <a:bodyPr>
            <a:normAutofit fontScale="90000"/>
          </a:bodyPr>
          <a:lstStyle/>
          <a:p>
            <a:pPr eaLnBrk="1" hangingPunct="1"/>
            <a:r>
              <a:rPr lang="el" altLang="en-US"/>
              <a:t>Δύο μηχανισμοί υψηλού επιπέδου για την επιβολή της ακεραιότητας των δεδομένων</a:t>
            </a:r>
          </a:p>
        </p:txBody>
      </p:sp>
      <p:sp>
        <p:nvSpPr>
          <p:cNvPr id="34822" name="Rectangle 3">
            <a:extLst>
              <a:ext uri="{FF2B5EF4-FFF2-40B4-BE49-F238E27FC236}">
                <a16:creationId xmlns:a16="http://schemas.microsoft.com/office/drawing/2014/main" id="{B7E4F8C6-2255-BA41-E4E4-EDF2C11715E0}"/>
              </a:ext>
            </a:extLst>
          </p:cNvPr>
          <p:cNvSpPr>
            <a:spLocks noGrp="1" noChangeArrowheads="1"/>
          </p:cNvSpPr>
          <p:nvPr>
            <p:ph sz="quarter" idx="17"/>
          </p:nvPr>
        </p:nvSpPr>
        <p:spPr/>
        <p:txBody>
          <a:bodyPr/>
          <a:lstStyle/>
          <a:p>
            <a:pPr eaLnBrk="1" hangingPunct="1"/>
            <a:r>
              <a:rPr lang="el" altLang="en-US">
                <a:solidFill>
                  <a:srgbClr val="CC0000"/>
                </a:solidFill>
              </a:rPr>
              <a:t>Διαχωρισμός καθηκόντων</a:t>
            </a:r>
          </a:p>
          <a:p>
            <a:pPr lvl="1" eaLnBrk="1" hangingPunct="1"/>
            <a:r>
              <a:rPr lang="el" altLang="en-US"/>
              <a:t>Διασφάλιση εξωτερικής συνέπειας: Τα αντικείμενα δεδομένων αντιστοιχούν στα αντικείμενα του πραγματικού κόσμου </a:t>
            </a:r>
          </a:p>
          <a:p>
            <a:pPr lvl="1" eaLnBrk="1" hangingPunct="1"/>
            <a:r>
              <a:rPr lang="el" altLang="en-US"/>
              <a:t>διαχωρίζοντας όλες τις πράξεις σε διάφορα τμήματα και απαιτώντας κάθε τμήμα να εκτελείται από διαφορετικό πρόσωπο</a:t>
            </a:r>
          </a:p>
          <a:p>
            <a:pPr lvl="1" eaLnBrk="1" hangingPunct="1"/>
            <a:r>
              <a:rPr lang="el" altLang="en-US"/>
              <a:t>π.χ., ο κανόνας των δύο ανδρών</a:t>
            </a:r>
          </a:p>
          <a:p>
            <a:pPr eaLnBrk="1" hangingPunct="1"/>
            <a:endParaRPr lang="en-US" altLang="en-US"/>
          </a:p>
        </p:txBody>
      </p:sp>
      <p:pic>
        <p:nvPicPr>
          <p:cNvPr id="5" name="Picture 4">
            <a:extLst>
              <a:ext uri="{FF2B5EF4-FFF2-40B4-BE49-F238E27FC236}">
                <a16:creationId xmlns:a16="http://schemas.microsoft.com/office/drawing/2014/main" id="{9CE7F063-1282-999C-E2DA-EEAF0096ACF2}"/>
              </a:ext>
            </a:extLst>
          </p:cNvPr>
          <p:cNvPicPr>
            <a:picLocks noChangeAspect="1"/>
          </p:cNvPicPr>
          <p:nvPr/>
        </p:nvPicPr>
        <p:blipFill>
          <a:blip r:embed="rId2"/>
          <a:stretch>
            <a:fillRect/>
          </a:stretch>
        </p:blipFill>
        <p:spPr>
          <a:xfrm>
            <a:off x="8385119" y="5675723"/>
            <a:ext cx="1530000" cy="612000"/>
          </a:xfrm>
          <a:prstGeom prst="rect">
            <a:avLst/>
          </a:prstGeom>
        </p:spPr>
      </p:pic>
      <p:sp>
        <p:nvSpPr>
          <p:cNvPr id="2" name="Slide Number Placeholder 1">
            <a:extLst>
              <a:ext uri="{FF2B5EF4-FFF2-40B4-BE49-F238E27FC236}">
                <a16:creationId xmlns:a16="http://schemas.microsoft.com/office/drawing/2014/main" id="{5301A8AB-179B-9948-79CA-F4A808DE3EB6}"/>
              </a:ext>
            </a:extLst>
          </p:cNvPr>
          <p:cNvSpPr>
            <a:spLocks noGrp="1"/>
          </p:cNvSpPr>
          <p:nvPr>
            <p:ph type="sldNum" sz="quarter" idx="4"/>
          </p:nvPr>
        </p:nvSpPr>
        <p:spPr/>
        <p:txBody>
          <a:bodyPr/>
          <a:lstStyle/>
          <a:p>
            <a:fld id="{3A98EE3D-8CD1-4C3F-BD1C-C98C9596463C}" type="slidenum">
              <a:rPr lang="en-US" smtClean="0"/>
              <a:pPr/>
              <a:t>20</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a:extLst>
              <a:ext uri="{FF2B5EF4-FFF2-40B4-BE49-F238E27FC236}">
                <a16:creationId xmlns:a16="http://schemas.microsoft.com/office/drawing/2014/main" id="{489523F0-90E9-D413-B745-2250A887D43F}"/>
              </a:ext>
            </a:extLst>
          </p:cNvPr>
          <p:cNvSpPr>
            <a:spLocks noGrp="1" noChangeArrowheads="1"/>
          </p:cNvSpPr>
          <p:nvPr>
            <p:ph type="ctrTitle"/>
          </p:nvPr>
        </p:nvSpPr>
        <p:spPr/>
        <p:txBody>
          <a:bodyPr>
            <a:normAutofit/>
          </a:bodyPr>
          <a:lstStyle/>
          <a:p>
            <a:pPr eaLnBrk="1" hangingPunct="1"/>
            <a:r>
              <a:rPr lang="el" altLang="en-US"/>
              <a:t>Εφαρμογή των δύο μηχανισμών υψηλού επιπέδου</a:t>
            </a:r>
          </a:p>
        </p:txBody>
      </p:sp>
      <p:sp>
        <p:nvSpPr>
          <p:cNvPr id="35846" name="Rectangle 3">
            <a:extLst>
              <a:ext uri="{FF2B5EF4-FFF2-40B4-BE49-F238E27FC236}">
                <a16:creationId xmlns:a16="http://schemas.microsoft.com/office/drawing/2014/main" id="{FD12CA7B-FBF4-C753-4730-4656ABDC7FBF}"/>
              </a:ext>
            </a:extLst>
          </p:cNvPr>
          <p:cNvSpPr>
            <a:spLocks noGrp="1" noChangeArrowheads="1"/>
          </p:cNvSpPr>
          <p:nvPr>
            <p:ph sz="quarter" idx="17"/>
          </p:nvPr>
        </p:nvSpPr>
        <p:spPr>
          <a:xfrm>
            <a:off x="796322" y="2252076"/>
            <a:ext cx="9507884" cy="3051762"/>
          </a:xfrm>
        </p:spPr>
        <p:txBody>
          <a:bodyPr/>
          <a:lstStyle/>
          <a:p>
            <a:pPr eaLnBrk="1" hangingPunct="1"/>
            <a:r>
              <a:rPr lang="el" altLang="en-US"/>
              <a:t>Απαιτούνται μηχανισμοί για να διασφαλιστεί</a:t>
            </a:r>
          </a:p>
          <a:p>
            <a:pPr lvl="1" eaLnBrk="1" hangingPunct="1"/>
            <a:r>
              <a:rPr lang="el" altLang="en-US">
                <a:solidFill>
                  <a:srgbClr val="CC0000"/>
                </a:solidFill>
              </a:rPr>
              <a:t>Έλεγχος πρόσβασης σε δεδομένα</a:t>
            </a:r>
            <a:r>
              <a:rPr lang="el" altLang="en-US"/>
              <a:t>: Ο χειρισμός ενός στοιχείου δεδομένων μπορεί να γίνει μόνο από ένα συγκεκριμένο σύνολο προγραμμάτων</a:t>
            </a:r>
          </a:p>
          <a:p>
            <a:pPr lvl="1" eaLnBrk="1" hangingPunct="1"/>
            <a:r>
              <a:rPr lang="el" altLang="en-US">
                <a:solidFill>
                  <a:srgbClr val="CC0000"/>
                </a:solidFill>
              </a:rPr>
              <a:t>Πιστοποίηση προγράμματος</a:t>
            </a:r>
            <a:r>
              <a:rPr lang="el" altLang="en-US"/>
              <a:t>: Τα προγράμματα πρέπει να επιθεωρούνται για σωστή κατασκευή, πρέπει να παρέχονται έλεγχοι σχετικά με τη δυνατότητα εγκατάστασης και τροποποίησης αυτών των προγραμμάτων</a:t>
            </a:r>
          </a:p>
          <a:p>
            <a:pPr lvl="1" eaLnBrk="1" hangingPunct="1"/>
            <a:r>
              <a:rPr lang="el" altLang="en-US">
                <a:solidFill>
                  <a:srgbClr val="CC0000"/>
                </a:solidFill>
              </a:rPr>
              <a:t>Έλεγχος πρόσβασης σε προγράμματα</a:t>
            </a:r>
            <a:r>
              <a:rPr lang="el" altLang="en-US"/>
              <a:t>: Κάθε χρήστης πρέπει να επιτρέπεται να χρησιμοποιεί μόνο συγκεκριμένα σύνολα προγραμμάτων</a:t>
            </a:r>
          </a:p>
          <a:p>
            <a:pPr lvl="1" eaLnBrk="1" hangingPunct="1"/>
            <a:r>
              <a:rPr lang="el" altLang="en-US">
                <a:solidFill>
                  <a:srgbClr val="CC0000"/>
                </a:solidFill>
              </a:rPr>
              <a:t>Διαχείριση ελέγχου</a:t>
            </a:r>
            <a:r>
              <a:rPr lang="el" altLang="en-US"/>
              <a:t>: Η ανάθεση ατόμων σε προγράμματα πρέπει να ελέγχεται και να επιθεωρείται</a:t>
            </a:r>
          </a:p>
        </p:txBody>
      </p:sp>
      <p:pic>
        <p:nvPicPr>
          <p:cNvPr id="5" name="Picture 4">
            <a:extLst>
              <a:ext uri="{FF2B5EF4-FFF2-40B4-BE49-F238E27FC236}">
                <a16:creationId xmlns:a16="http://schemas.microsoft.com/office/drawing/2014/main" id="{E3028884-2158-76B4-FB07-2EED106573E6}"/>
              </a:ext>
            </a:extLst>
          </p:cNvPr>
          <p:cNvPicPr>
            <a:picLocks noChangeAspect="1"/>
          </p:cNvPicPr>
          <p:nvPr/>
        </p:nvPicPr>
        <p:blipFill>
          <a:blip r:embed="rId3"/>
          <a:stretch>
            <a:fillRect/>
          </a:stretch>
        </p:blipFill>
        <p:spPr>
          <a:xfrm>
            <a:off x="8404783" y="5911697"/>
            <a:ext cx="1530000" cy="612000"/>
          </a:xfrm>
          <a:prstGeom prst="rect">
            <a:avLst/>
          </a:prstGeom>
        </p:spPr>
      </p:pic>
      <p:sp>
        <p:nvSpPr>
          <p:cNvPr id="2" name="Slide Number Placeholder 1">
            <a:extLst>
              <a:ext uri="{FF2B5EF4-FFF2-40B4-BE49-F238E27FC236}">
                <a16:creationId xmlns:a16="http://schemas.microsoft.com/office/drawing/2014/main" id="{F1B0DF9E-D2DF-992A-D362-63512B683D51}"/>
              </a:ext>
            </a:extLst>
          </p:cNvPr>
          <p:cNvSpPr>
            <a:spLocks noGrp="1"/>
          </p:cNvSpPr>
          <p:nvPr>
            <p:ph type="sldNum" sz="quarter" idx="4"/>
          </p:nvPr>
        </p:nvSpPr>
        <p:spPr/>
        <p:txBody>
          <a:bodyPr/>
          <a:lstStyle/>
          <a:p>
            <a:fld id="{3A98EE3D-8CD1-4C3F-BD1C-C98C9596463C}" type="slidenum">
              <a:rPr lang="en-US" smtClean="0"/>
              <a:pPr/>
              <a:t>21</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2">
            <a:extLst>
              <a:ext uri="{FF2B5EF4-FFF2-40B4-BE49-F238E27FC236}">
                <a16:creationId xmlns:a16="http://schemas.microsoft.com/office/drawing/2014/main" id="{53D21333-B485-3544-8415-1542427ECCA1}"/>
              </a:ext>
            </a:extLst>
          </p:cNvPr>
          <p:cNvSpPr>
            <a:spLocks noGrp="1" noChangeArrowheads="1"/>
          </p:cNvSpPr>
          <p:nvPr>
            <p:ph type="ctrTitle"/>
          </p:nvPr>
        </p:nvSpPr>
        <p:spPr/>
        <p:txBody>
          <a:bodyPr>
            <a:normAutofit/>
          </a:bodyPr>
          <a:lstStyle/>
          <a:p>
            <a:pPr eaLnBrk="1" hangingPunct="1"/>
            <a:r>
              <a:rPr lang="el" altLang="en-US"/>
              <a:t>Το μοντέλο ακεραιότητας Clarke-Wilson</a:t>
            </a:r>
          </a:p>
        </p:txBody>
      </p:sp>
      <p:sp>
        <p:nvSpPr>
          <p:cNvPr id="36870" name="Rectangle 3">
            <a:extLst>
              <a:ext uri="{FF2B5EF4-FFF2-40B4-BE49-F238E27FC236}">
                <a16:creationId xmlns:a16="http://schemas.microsoft.com/office/drawing/2014/main" id="{344DE6DE-9760-2FD6-14CF-915B67CBB796}"/>
              </a:ext>
            </a:extLst>
          </p:cNvPr>
          <p:cNvSpPr>
            <a:spLocks noGrp="1" noChangeArrowheads="1"/>
          </p:cNvSpPr>
          <p:nvPr>
            <p:ph sz="quarter" idx="17"/>
          </p:nvPr>
        </p:nvSpPr>
        <p:spPr>
          <a:xfrm>
            <a:off x="796322" y="2252076"/>
            <a:ext cx="7905226" cy="3051762"/>
          </a:xfrm>
        </p:spPr>
        <p:txBody>
          <a:bodyPr/>
          <a:lstStyle/>
          <a:p>
            <a:pPr eaLnBrk="1" hangingPunct="1"/>
            <a:r>
              <a:rPr lang="el" altLang="en-US"/>
              <a:t>Στοιχεία δεδομένων χωρίς περιορισμούς (UDI)</a:t>
            </a:r>
          </a:p>
          <a:p>
            <a:pPr lvl="1" eaLnBrk="1" hangingPunct="1"/>
            <a:r>
              <a:rPr lang="el" altLang="en-US"/>
              <a:t>δεδομένα με χαμηλή ακεραιότητα</a:t>
            </a:r>
          </a:p>
          <a:p>
            <a:pPr eaLnBrk="1" hangingPunct="1"/>
            <a:r>
              <a:rPr lang="el" altLang="en-US"/>
              <a:t>Περιορισμένα στοιχεία δεδομένων (CDI)</a:t>
            </a:r>
          </a:p>
          <a:p>
            <a:pPr lvl="1" eaLnBrk="1" hangingPunct="1"/>
            <a:r>
              <a:rPr lang="el" altLang="en-US"/>
              <a:t>στοιχεία δεδομένων εντός του συστήματος στα οποία πρέπει να εφαρμόζεται το μοντέλο ακεραιότητας</a:t>
            </a:r>
          </a:p>
          <a:p>
            <a:pPr eaLnBrk="1" hangingPunct="1"/>
            <a:r>
              <a:rPr lang="el" altLang="en-US"/>
              <a:t>Διαδικασίες επαλήθευσης ακεραιότητας (IVP)</a:t>
            </a:r>
          </a:p>
          <a:p>
            <a:pPr lvl="1" eaLnBrk="1" hangingPunct="1"/>
            <a:r>
              <a:rPr lang="el" altLang="en-US"/>
              <a:t>επιβεβαιώστε ότι όλα τα CDI του συστήματος συμμορφώνονται με την προδιαγραφή ακεραιότητας</a:t>
            </a:r>
          </a:p>
          <a:p>
            <a:pPr eaLnBrk="1" hangingPunct="1"/>
            <a:r>
              <a:rPr lang="el" altLang="en-US"/>
              <a:t>Διαδικασίες μετασχηματισμού (TPs)</a:t>
            </a:r>
          </a:p>
          <a:p>
            <a:pPr lvl="1" eaLnBrk="1" hangingPunct="1"/>
            <a:r>
              <a:rPr lang="el" altLang="en-US"/>
              <a:t>καλά διαμορφωμένες συναλλαγές</a:t>
            </a:r>
          </a:p>
        </p:txBody>
      </p:sp>
      <p:pic>
        <p:nvPicPr>
          <p:cNvPr id="5" name="Picture 4">
            <a:extLst>
              <a:ext uri="{FF2B5EF4-FFF2-40B4-BE49-F238E27FC236}">
                <a16:creationId xmlns:a16="http://schemas.microsoft.com/office/drawing/2014/main" id="{17910705-0530-6277-DD74-AADDCF7B2707}"/>
              </a:ext>
            </a:extLst>
          </p:cNvPr>
          <p:cNvPicPr>
            <a:picLocks noChangeAspect="1"/>
          </p:cNvPicPr>
          <p:nvPr/>
        </p:nvPicPr>
        <p:blipFill>
          <a:blip r:embed="rId2"/>
          <a:stretch>
            <a:fillRect/>
          </a:stretch>
        </p:blipFill>
        <p:spPr>
          <a:xfrm>
            <a:off x="8168810" y="5711874"/>
            <a:ext cx="1530000" cy="612000"/>
          </a:xfrm>
          <a:prstGeom prst="rect">
            <a:avLst/>
          </a:prstGeom>
        </p:spPr>
      </p:pic>
      <p:sp>
        <p:nvSpPr>
          <p:cNvPr id="2" name="Slide Number Placeholder 1">
            <a:extLst>
              <a:ext uri="{FF2B5EF4-FFF2-40B4-BE49-F238E27FC236}">
                <a16:creationId xmlns:a16="http://schemas.microsoft.com/office/drawing/2014/main" id="{AE46E6CC-3045-7AF8-6376-87DAC52D0880}"/>
              </a:ext>
            </a:extLst>
          </p:cNvPr>
          <p:cNvSpPr>
            <a:spLocks noGrp="1"/>
          </p:cNvSpPr>
          <p:nvPr>
            <p:ph type="sldNum" sz="quarter" idx="4"/>
          </p:nvPr>
        </p:nvSpPr>
        <p:spPr/>
        <p:txBody>
          <a:bodyPr/>
          <a:lstStyle/>
          <a:p>
            <a:fld id="{3A98EE3D-8CD1-4C3F-BD1C-C98C9596463C}" type="slidenum">
              <a:rPr lang="en-US" smtClean="0"/>
              <a:pPr/>
              <a:t>22</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2">
            <a:extLst>
              <a:ext uri="{FF2B5EF4-FFF2-40B4-BE49-F238E27FC236}">
                <a16:creationId xmlns:a16="http://schemas.microsoft.com/office/drawing/2014/main" id="{F2BE0ED8-4452-966E-7B4C-640442EA64E2}"/>
              </a:ext>
            </a:extLst>
          </p:cNvPr>
          <p:cNvSpPr>
            <a:spLocks noGrp="1" noChangeArrowheads="1"/>
          </p:cNvSpPr>
          <p:nvPr>
            <p:ph type="ctrTitle"/>
          </p:nvPr>
        </p:nvSpPr>
        <p:spPr/>
        <p:txBody>
          <a:bodyPr/>
          <a:lstStyle/>
          <a:p>
            <a:pPr eaLnBrk="1" hangingPunct="1"/>
            <a:r>
              <a:rPr lang="el" altLang="en-US"/>
              <a:t>Διαφορές από το MAC / BLP</a:t>
            </a:r>
          </a:p>
        </p:txBody>
      </p:sp>
      <p:sp>
        <p:nvSpPr>
          <p:cNvPr id="37894" name="Rectangle 3">
            <a:extLst>
              <a:ext uri="{FF2B5EF4-FFF2-40B4-BE49-F238E27FC236}">
                <a16:creationId xmlns:a16="http://schemas.microsoft.com/office/drawing/2014/main" id="{7BBC4889-9AFA-871B-93D3-BB7A3D1CFE19}"/>
              </a:ext>
            </a:extLst>
          </p:cNvPr>
          <p:cNvSpPr>
            <a:spLocks noGrp="1" noChangeArrowheads="1"/>
          </p:cNvSpPr>
          <p:nvPr>
            <p:ph sz="quarter" idx="17"/>
          </p:nvPr>
        </p:nvSpPr>
        <p:spPr>
          <a:xfrm>
            <a:off x="796321" y="2252076"/>
            <a:ext cx="10363291" cy="3051762"/>
          </a:xfrm>
        </p:spPr>
        <p:txBody>
          <a:bodyPr/>
          <a:lstStyle/>
          <a:p>
            <a:pPr eaLnBrk="1" hangingPunct="1"/>
            <a:r>
              <a:rPr lang="el" altLang="en-US"/>
              <a:t>Ένα στοιχείο δεδομένων δεν συσχετίζεται με ένα συγκεκριμένο επίπεδο ασφάλειας, αλλά με ένα σύνολο TP </a:t>
            </a:r>
          </a:p>
          <a:p>
            <a:pPr eaLnBrk="1" hangingPunct="1"/>
            <a:endParaRPr lang="en-US" altLang="en-US"/>
          </a:p>
          <a:p>
            <a:pPr eaLnBrk="1" hangingPunct="1"/>
            <a:r>
              <a:rPr lang="el" altLang="en-US"/>
              <a:t>Ένας χρήστης δεν έχει πρόσβαση ανάγνωσης/εγγραφής σε στοιχεία δεδομένων, αλλά μάλλον δικαιώματα εκτέλεσης ορισμένων προγραμμάτων</a:t>
            </a:r>
          </a:p>
        </p:txBody>
      </p:sp>
      <p:pic>
        <p:nvPicPr>
          <p:cNvPr id="5" name="Picture 4">
            <a:extLst>
              <a:ext uri="{FF2B5EF4-FFF2-40B4-BE49-F238E27FC236}">
                <a16:creationId xmlns:a16="http://schemas.microsoft.com/office/drawing/2014/main" id="{05196ED5-A386-C246-C2B3-BE19E9752FE8}"/>
              </a:ext>
            </a:extLst>
          </p:cNvPr>
          <p:cNvPicPr>
            <a:picLocks noChangeAspect="1"/>
          </p:cNvPicPr>
          <p:nvPr/>
        </p:nvPicPr>
        <p:blipFill>
          <a:blip r:embed="rId3"/>
          <a:stretch>
            <a:fillRect/>
          </a:stretch>
        </p:blipFill>
        <p:spPr>
          <a:xfrm>
            <a:off x="8847235" y="5842871"/>
            <a:ext cx="1530000" cy="612000"/>
          </a:xfrm>
          <a:prstGeom prst="rect">
            <a:avLst/>
          </a:prstGeom>
        </p:spPr>
      </p:pic>
      <p:sp>
        <p:nvSpPr>
          <p:cNvPr id="2" name="Slide Number Placeholder 1">
            <a:extLst>
              <a:ext uri="{FF2B5EF4-FFF2-40B4-BE49-F238E27FC236}">
                <a16:creationId xmlns:a16="http://schemas.microsoft.com/office/drawing/2014/main" id="{FE7E0D65-F009-3A09-DBAB-B2C809303075}"/>
              </a:ext>
            </a:extLst>
          </p:cNvPr>
          <p:cNvSpPr>
            <a:spLocks noGrp="1"/>
          </p:cNvSpPr>
          <p:nvPr>
            <p:ph type="sldNum" sz="quarter" idx="4"/>
          </p:nvPr>
        </p:nvSpPr>
        <p:spPr/>
        <p:txBody>
          <a:bodyPr/>
          <a:lstStyle/>
          <a:p>
            <a:fld id="{3A98EE3D-8CD1-4C3F-BD1C-C98C9596463C}" type="slidenum">
              <a:rPr lang="en-US" smtClean="0"/>
              <a:pPr/>
              <a:t>23</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a:extLst>
              <a:ext uri="{FF2B5EF4-FFF2-40B4-BE49-F238E27FC236}">
                <a16:creationId xmlns:a16="http://schemas.microsoft.com/office/drawing/2014/main" id="{5D5A314D-8A8E-E0E8-7831-0BE6D555D2B3}"/>
              </a:ext>
            </a:extLst>
          </p:cNvPr>
          <p:cNvSpPr>
            <a:spLocks noGrp="1" noChangeArrowheads="1"/>
          </p:cNvSpPr>
          <p:nvPr>
            <p:ph type="ctrTitle"/>
          </p:nvPr>
        </p:nvSpPr>
        <p:spPr/>
        <p:txBody>
          <a:bodyPr/>
          <a:lstStyle/>
          <a:p>
            <a:pPr eaLnBrk="1" hangingPunct="1"/>
            <a:r>
              <a:rPr lang="el" altLang="en-US"/>
              <a:t>Σύγκριση με Biba</a:t>
            </a:r>
          </a:p>
        </p:txBody>
      </p:sp>
      <p:sp>
        <p:nvSpPr>
          <p:cNvPr id="38918" name="Rectangle 3">
            <a:extLst>
              <a:ext uri="{FF2B5EF4-FFF2-40B4-BE49-F238E27FC236}">
                <a16:creationId xmlns:a16="http://schemas.microsoft.com/office/drawing/2014/main" id="{E8163119-6D20-6509-BA3A-DA99352CD607}"/>
              </a:ext>
            </a:extLst>
          </p:cNvPr>
          <p:cNvSpPr>
            <a:spLocks noGrp="1" noChangeArrowheads="1"/>
          </p:cNvSpPr>
          <p:nvPr>
            <p:ph sz="quarter" idx="17"/>
          </p:nvPr>
        </p:nvSpPr>
        <p:spPr>
          <a:xfrm>
            <a:off x="796322" y="2252076"/>
            <a:ext cx="7580762" cy="3051762"/>
          </a:xfrm>
        </p:spPr>
        <p:txBody>
          <a:bodyPr/>
          <a:lstStyle/>
          <a:p>
            <a:pPr eaLnBrk="1" hangingPunct="1"/>
            <a:r>
              <a:rPr lang="el" altLang="en-US"/>
              <a:t>Η Biba δεν διαθέτει τις διαδικασίες και τις απαιτήσεις για τον προσδιορισμό των υποκειμένων ως αξιόπιστων</a:t>
            </a:r>
          </a:p>
          <a:p>
            <a:pPr eaLnBrk="1" hangingPunct="1"/>
            <a:endParaRPr lang="en-US" altLang="en-US"/>
          </a:p>
          <a:p>
            <a:pPr eaLnBrk="1" hangingPunct="1"/>
            <a:r>
              <a:rPr lang="el" altLang="en-US"/>
              <a:t>Ο Clark-Wilson επικεντρώνεται στο πώς να διασφαλιστεί ότι τα προγράμματα μπορούν να εμπιστευτούν </a:t>
            </a:r>
          </a:p>
        </p:txBody>
      </p:sp>
      <p:pic>
        <p:nvPicPr>
          <p:cNvPr id="5" name="Picture 4">
            <a:extLst>
              <a:ext uri="{FF2B5EF4-FFF2-40B4-BE49-F238E27FC236}">
                <a16:creationId xmlns:a16="http://schemas.microsoft.com/office/drawing/2014/main" id="{B135FA71-A8E3-FE09-9A10-E0B1F11CA687}"/>
              </a:ext>
            </a:extLst>
          </p:cNvPr>
          <p:cNvPicPr>
            <a:picLocks noChangeAspect="1"/>
          </p:cNvPicPr>
          <p:nvPr/>
        </p:nvPicPr>
        <p:blipFill>
          <a:blip r:embed="rId2"/>
          <a:stretch>
            <a:fillRect/>
          </a:stretch>
        </p:blipFill>
        <p:spPr>
          <a:xfrm>
            <a:off x="9083210" y="5911697"/>
            <a:ext cx="1530000" cy="612000"/>
          </a:xfrm>
          <a:prstGeom prst="rect">
            <a:avLst/>
          </a:prstGeom>
        </p:spPr>
      </p:pic>
      <p:sp>
        <p:nvSpPr>
          <p:cNvPr id="2" name="Slide Number Placeholder 1">
            <a:extLst>
              <a:ext uri="{FF2B5EF4-FFF2-40B4-BE49-F238E27FC236}">
                <a16:creationId xmlns:a16="http://schemas.microsoft.com/office/drawing/2014/main" id="{D9FF9E1D-F3DA-CCC0-2609-9896DAAE2C4F}"/>
              </a:ext>
            </a:extLst>
          </p:cNvPr>
          <p:cNvSpPr>
            <a:spLocks noGrp="1"/>
          </p:cNvSpPr>
          <p:nvPr>
            <p:ph type="sldNum" sz="quarter" idx="4"/>
          </p:nvPr>
        </p:nvSpPr>
        <p:spPr/>
        <p:txBody>
          <a:bodyPr/>
          <a:lstStyle/>
          <a:p>
            <a:fld id="{3A98EE3D-8CD1-4C3F-BD1C-C98C9596463C}" type="slidenum">
              <a:rPr lang="en-US" smtClean="0"/>
              <a:pPr/>
              <a:t>24</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2">
            <a:extLst>
              <a:ext uri="{FF2B5EF4-FFF2-40B4-BE49-F238E27FC236}">
                <a16:creationId xmlns:a16="http://schemas.microsoft.com/office/drawing/2014/main" id="{0AE22F86-8258-64B0-C71A-EA72BA4718C8}"/>
              </a:ext>
            </a:extLst>
          </p:cNvPr>
          <p:cNvSpPr>
            <a:spLocks noGrp="1" noChangeArrowheads="1"/>
          </p:cNvSpPr>
          <p:nvPr>
            <p:ph type="ctrTitle"/>
          </p:nvPr>
        </p:nvSpPr>
        <p:spPr/>
        <p:txBody>
          <a:bodyPr>
            <a:normAutofit/>
          </a:bodyPr>
          <a:lstStyle/>
          <a:p>
            <a:pPr eaLnBrk="1" hangingPunct="1"/>
            <a:r>
              <a:rPr lang="el" altLang="en-US" dirty="0"/>
              <a:t>Η πολιτική ασφαλείας του κινεζικού τείχους</a:t>
            </a:r>
          </a:p>
        </p:txBody>
      </p:sp>
      <p:sp>
        <p:nvSpPr>
          <p:cNvPr id="39942" name="Rectangle 3">
            <a:extLst>
              <a:ext uri="{FF2B5EF4-FFF2-40B4-BE49-F238E27FC236}">
                <a16:creationId xmlns:a16="http://schemas.microsoft.com/office/drawing/2014/main" id="{B559D569-FAA5-41BB-7D83-EDB2F9957F64}"/>
              </a:ext>
            </a:extLst>
          </p:cNvPr>
          <p:cNvSpPr>
            <a:spLocks noGrp="1" noChangeArrowheads="1"/>
          </p:cNvSpPr>
          <p:nvPr>
            <p:ph sz="quarter" idx="17"/>
          </p:nvPr>
        </p:nvSpPr>
        <p:spPr>
          <a:xfrm>
            <a:off x="796322" y="2252076"/>
            <a:ext cx="7895394" cy="3051762"/>
          </a:xfrm>
        </p:spPr>
        <p:txBody>
          <a:bodyPr/>
          <a:lstStyle/>
          <a:p>
            <a:pPr eaLnBrk="1" hangingPunct="1"/>
            <a:r>
              <a:rPr lang="el" altLang="en-US"/>
              <a:t>Στόχος: </a:t>
            </a:r>
            <a:r>
              <a:rPr lang="el" altLang="en-US">
                <a:solidFill>
                  <a:srgbClr val="CC0000"/>
                </a:solidFill>
              </a:rPr>
              <a:t>Αποφυγή σύγκρουσης συμφερόντων</a:t>
            </a:r>
          </a:p>
          <a:p>
            <a:pPr eaLnBrk="1" hangingPunct="1"/>
            <a:r>
              <a:rPr lang="el" altLang="en-US"/>
              <a:t>Τα δεδομένα αποθηκεύονται σε ένα ιεραρχικά διατεταγμένο σύστημα</a:t>
            </a:r>
          </a:p>
          <a:p>
            <a:pPr lvl="1" eaLnBrk="1" hangingPunct="1"/>
            <a:r>
              <a:rPr lang="el" altLang="en-US"/>
              <a:t>Το χαμηλότερο επίπεδο αποτελείται από μεμονωμένα στοιχεία δεδομένων</a:t>
            </a:r>
          </a:p>
          <a:p>
            <a:pPr lvl="1" eaLnBrk="1" hangingPunct="1"/>
            <a:r>
              <a:rPr lang="el" altLang="en-US"/>
              <a:t>Τα στοιχεία δεδομένων ομάδας ενδιάμεσου επιπέδου σε σύνολα δεδομένων εταιρείας</a:t>
            </a:r>
          </a:p>
          <a:p>
            <a:pPr lvl="1" eaLnBrk="1" hangingPunct="1"/>
            <a:r>
              <a:rPr lang="el" altLang="en-US"/>
              <a:t>Τα σύνολα δεδομένων εταιρειών υψηλότερου επιπέδου των οποίων η εταιρεία βρίσκεται σε ανταγωνισμό</a:t>
            </a:r>
          </a:p>
        </p:txBody>
      </p:sp>
      <p:pic>
        <p:nvPicPr>
          <p:cNvPr id="5" name="Picture 4">
            <a:extLst>
              <a:ext uri="{FF2B5EF4-FFF2-40B4-BE49-F238E27FC236}">
                <a16:creationId xmlns:a16="http://schemas.microsoft.com/office/drawing/2014/main" id="{FD22E903-A042-5BF9-8B74-248B205F19D7}"/>
              </a:ext>
            </a:extLst>
          </p:cNvPr>
          <p:cNvPicPr>
            <a:picLocks noChangeAspect="1"/>
          </p:cNvPicPr>
          <p:nvPr/>
        </p:nvPicPr>
        <p:blipFill>
          <a:blip r:embed="rId2"/>
          <a:stretch>
            <a:fillRect/>
          </a:stretch>
        </p:blipFill>
        <p:spPr>
          <a:xfrm>
            <a:off x="8896396" y="5872368"/>
            <a:ext cx="1530000" cy="612000"/>
          </a:xfrm>
          <a:prstGeom prst="rect">
            <a:avLst/>
          </a:prstGeom>
        </p:spPr>
      </p:pic>
      <p:sp>
        <p:nvSpPr>
          <p:cNvPr id="2" name="Slide Number Placeholder 1">
            <a:extLst>
              <a:ext uri="{FF2B5EF4-FFF2-40B4-BE49-F238E27FC236}">
                <a16:creationId xmlns:a16="http://schemas.microsoft.com/office/drawing/2014/main" id="{AC1ED0F4-4794-E60B-5025-CC63AD6D7453}"/>
              </a:ext>
            </a:extLst>
          </p:cNvPr>
          <p:cNvSpPr>
            <a:spLocks noGrp="1"/>
          </p:cNvSpPr>
          <p:nvPr>
            <p:ph type="sldNum" sz="quarter" idx="4"/>
          </p:nvPr>
        </p:nvSpPr>
        <p:spPr/>
        <p:txBody>
          <a:bodyPr/>
          <a:lstStyle/>
          <a:p>
            <a:fld id="{3A98EE3D-8CD1-4C3F-BD1C-C98C9596463C}" type="slidenum">
              <a:rPr lang="en-US" smtClean="0"/>
              <a:pPr/>
              <a:t>25</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7" name="Picture 2">
            <a:extLst>
              <a:ext uri="{FF2B5EF4-FFF2-40B4-BE49-F238E27FC236}">
                <a16:creationId xmlns:a16="http://schemas.microsoft.com/office/drawing/2014/main" id="{A66EF6BC-D573-BDD9-D724-DEC8960D98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4264" y="181683"/>
            <a:ext cx="5151736" cy="393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66FEF775-1608-EA05-E8AF-3EFD55FBBD95}"/>
              </a:ext>
            </a:extLst>
          </p:cNvPr>
          <p:cNvPicPr>
            <a:picLocks noChangeAspect="1"/>
          </p:cNvPicPr>
          <p:nvPr/>
        </p:nvPicPr>
        <p:blipFill>
          <a:blip r:embed="rId3"/>
          <a:stretch>
            <a:fillRect/>
          </a:stretch>
        </p:blipFill>
        <p:spPr>
          <a:xfrm>
            <a:off x="7549377" y="6167336"/>
            <a:ext cx="1530000" cy="612000"/>
          </a:xfrm>
          <a:prstGeom prst="rect">
            <a:avLst/>
          </a:prstGeom>
        </p:spPr>
      </p:pic>
      <p:sp>
        <p:nvSpPr>
          <p:cNvPr id="2" name="Slide Number Placeholder 1">
            <a:extLst>
              <a:ext uri="{FF2B5EF4-FFF2-40B4-BE49-F238E27FC236}">
                <a16:creationId xmlns:a16="http://schemas.microsoft.com/office/drawing/2014/main" id="{A8819FA3-74AC-F9C6-3912-5617EEDE34DB}"/>
              </a:ext>
            </a:extLst>
          </p:cNvPr>
          <p:cNvSpPr>
            <a:spLocks noGrp="1"/>
          </p:cNvSpPr>
          <p:nvPr>
            <p:ph type="sldNum" sz="quarter" idx="4"/>
          </p:nvPr>
        </p:nvSpPr>
        <p:spPr/>
        <p:txBody>
          <a:bodyPr/>
          <a:lstStyle/>
          <a:p>
            <a:fld id="{3A98EE3D-8CD1-4C3F-BD1C-C98C9596463C}" type="slidenum">
              <a:rPr lang="en-US" smtClean="0"/>
              <a:pPr/>
              <a:t>26</a:t>
            </a:fld>
            <a:endParaRPr lang="en-US"/>
          </a:p>
        </p:txBody>
      </p:sp>
      <p:sp>
        <p:nvSpPr>
          <p:cNvPr id="3" name="TextBox 2">
            <a:extLst>
              <a:ext uri="{FF2B5EF4-FFF2-40B4-BE49-F238E27FC236}">
                <a16:creationId xmlns:a16="http://schemas.microsoft.com/office/drawing/2014/main" id="{3C516B1E-FE89-6290-F6F3-1A33E40871A1}"/>
              </a:ext>
            </a:extLst>
          </p:cNvPr>
          <p:cNvSpPr txBox="1"/>
          <p:nvPr/>
        </p:nvSpPr>
        <p:spPr>
          <a:xfrm>
            <a:off x="1133475" y="4438650"/>
            <a:ext cx="9258300" cy="1754326"/>
          </a:xfrm>
          <a:prstGeom prst="rect">
            <a:avLst/>
          </a:prstGeom>
          <a:noFill/>
        </p:spPr>
        <p:txBody>
          <a:bodyPr wrap="square" rtlCol="0">
            <a:spAutoFit/>
          </a:bodyPr>
          <a:lstStyle/>
          <a:p>
            <a:r>
              <a:rPr lang="el-GR"/>
              <a:t>Η εικόνα παρουσιάζει ένα ιεραρχικό διάγραμμα αντικειμένων, χωρισμένων σε </a:t>
            </a:r>
            <a:r>
              <a:rPr lang="el-GR" b="1"/>
              <a:t>κατηγορίες σύγκρουσης συμφερόντων</a:t>
            </a:r>
            <a:r>
              <a:rPr lang="el-GR"/>
              <a:t> (Conflict of Interest Classes) και </a:t>
            </a:r>
            <a:r>
              <a:rPr lang="el-GR" b="1"/>
              <a:t>εταιρικά σύνολα δεδομένων</a:t>
            </a:r>
            <a:r>
              <a:rPr lang="el-GR"/>
              <a:t> (Company Datasets). Κάθε σύνολο περιέχει ατομικά αντικείμενα (individual objects), με σκοπό τη διαχείριση της πρόσβασης ώστε να αποτρέπεται η σύγκρουση συμφερόντων, σύμφωνα με πολιτικές ασφαλείας όπως το μοντέλο </a:t>
            </a:r>
            <a:r>
              <a:rPr lang="el-GR" b="1"/>
              <a:t>Chinese Wall</a:t>
            </a:r>
            <a:r>
              <a:rPr lang="el-GR"/>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2">
            <a:extLst>
              <a:ext uri="{FF2B5EF4-FFF2-40B4-BE49-F238E27FC236}">
                <a16:creationId xmlns:a16="http://schemas.microsoft.com/office/drawing/2014/main" id="{D9806D28-B2C7-01DA-01BA-F04381063878}"/>
              </a:ext>
            </a:extLst>
          </p:cNvPr>
          <p:cNvSpPr>
            <a:spLocks noGrp="1" noChangeArrowheads="1"/>
          </p:cNvSpPr>
          <p:nvPr>
            <p:ph type="ctrTitle"/>
          </p:nvPr>
        </p:nvSpPr>
        <p:spPr/>
        <p:txBody>
          <a:bodyPr>
            <a:normAutofit fontScale="90000"/>
          </a:bodyPr>
          <a:lstStyle/>
          <a:p>
            <a:pPr eaLnBrk="1" hangingPunct="1"/>
            <a:r>
              <a:rPr lang="el" altLang="en-US" dirty="0"/>
              <a:t>Απλός κανόνας ασφαλείας στην πολιτική κινεζικού τείχους</a:t>
            </a:r>
          </a:p>
        </p:txBody>
      </p:sp>
      <p:sp>
        <p:nvSpPr>
          <p:cNvPr id="41990" name="Rectangle 3">
            <a:extLst>
              <a:ext uri="{FF2B5EF4-FFF2-40B4-BE49-F238E27FC236}">
                <a16:creationId xmlns:a16="http://schemas.microsoft.com/office/drawing/2014/main" id="{7E0DF17F-7184-C079-917A-C579E36633E5}"/>
              </a:ext>
            </a:extLst>
          </p:cNvPr>
          <p:cNvSpPr>
            <a:spLocks noGrp="1" noChangeArrowheads="1"/>
          </p:cNvSpPr>
          <p:nvPr>
            <p:ph sz="quarter" idx="17"/>
          </p:nvPr>
        </p:nvSpPr>
        <p:spPr>
          <a:xfrm>
            <a:off x="796321" y="2252076"/>
            <a:ext cx="7708581" cy="3051762"/>
          </a:xfrm>
        </p:spPr>
        <p:txBody>
          <a:bodyPr>
            <a:normAutofit/>
          </a:bodyPr>
          <a:lstStyle/>
          <a:p>
            <a:pPr eaLnBrk="1" hangingPunct="1"/>
            <a:r>
              <a:rPr lang="el" altLang="en-US" sz="1800" dirty="0"/>
              <a:t>Η πρόσβαση παραχωρείται μόνο εάν το αντικείμενο που ζητήθηκε:</a:t>
            </a:r>
          </a:p>
          <a:p>
            <a:pPr lvl="1" eaLnBrk="1" hangingPunct="1"/>
            <a:r>
              <a:rPr lang="el" altLang="en-US" sz="1800"/>
              <a:t>βρίσκεται στο ίδιο σύνολο δεδομένων της εταιρείας με αντικείμενο στο οποίο έχει ήδη πρόσβαση το εν λόγω υποκείμενο, δηλαδή εντός του τείχους,</a:t>
            </a:r>
          </a:p>
          <a:p>
            <a:pPr lvl="1" eaLnBrk="1" hangingPunct="1">
              <a:buFontTx/>
              <a:buNone/>
            </a:pPr>
            <a:r>
              <a:rPr lang="el" altLang="en-US" sz="1800" dirty="0"/>
              <a:t>  ή</a:t>
            </a:r>
          </a:p>
          <a:p>
            <a:pPr lvl="1" eaLnBrk="1" hangingPunct="1"/>
            <a:r>
              <a:rPr lang="el" altLang="en-US" sz="1800" dirty="0"/>
              <a:t>ανήκει σε μια εντελώς διαφορετική κατηγορία σύγκρουσης συμφερόντων.</a:t>
            </a:r>
          </a:p>
        </p:txBody>
      </p:sp>
      <p:pic>
        <p:nvPicPr>
          <p:cNvPr id="5" name="Picture 4">
            <a:extLst>
              <a:ext uri="{FF2B5EF4-FFF2-40B4-BE49-F238E27FC236}">
                <a16:creationId xmlns:a16="http://schemas.microsoft.com/office/drawing/2014/main" id="{69AAEA74-F8A0-0500-F385-D557840A9A20}"/>
              </a:ext>
            </a:extLst>
          </p:cNvPr>
          <p:cNvPicPr>
            <a:picLocks noChangeAspect="1"/>
          </p:cNvPicPr>
          <p:nvPr/>
        </p:nvPicPr>
        <p:blipFill>
          <a:blip r:embed="rId2"/>
          <a:stretch>
            <a:fillRect/>
          </a:stretch>
        </p:blipFill>
        <p:spPr>
          <a:xfrm>
            <a:off x="8925893" y="5823207"/>
            <a:ext cx="1530000" cy="612000"/>
          </a:xfrm>
          <a:prstGeom prst="rect">
            <a:avLst/>
          </a:prstGeom>
        </p:spPr>
      </p:pic>
      <p:sp>
        <p:nvSpPr>
          <p:cNvPr id="2" name="Slide Number Placeholder 1">
            <a:extLst>
              <a:ext uri="{FF2B5EF4-FFF2-40B4-BE49-F238E27FC236}">
                <a16:creationId xmlns:a16="http://schemas.microsoft.com/office/drawing/2014/main" id="{D4DF9A2E-CAE1-5C3C-33F6-7F9B945CC615}"/>
              </a:ext>
            </a:extLst>
          </p:cNvPr>
          <p:cNvSpPr>
            <a:spLocks noGrp="1"/>
          </p:cNvSpPr>
          <p:nvPr>
            <p:ph type="sldNum" sz="quarter" idx="4"/>
          </p:nvPr>
        </p:nvSpPr>
        <p:spPr/>
        <p:txBody>
          <a:bodyPr/>
          <a:lstStyle/>
          <a:p>
            <a:fld id="{3A98EE3D-8CD1-4C3F-BD1C-C98C9596463C}" type="slidenum">
              <a:rPr lang="en-US" smtClean="0"/>
              <a:pPr/>
              <a:t>27</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l"/>
              <a:t>Ευχαριστώ</a:t>
            </a:r>
          </a:p>
        </p:txBody>
      </p:sp>
      <p:pic>
        <p:nvPicPr>
          <p:cNvPr id="6" name="Picture Placeholder 5" descr="Ένα άτομο και ένα άτομο που κοιτάζει μια οθόνη υπολογιστή">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49377" y="6167336"/>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94F779AE-F6C7-DE40-A8D6-245274846A12}"/>
              </a:ext>
            </a:extLst>
          </p:cNvPr>
          <p:cNvSpPr>
            <a:spLocks noGrp="1"/>
          </p:cNvSpPr>
          <p:nvPr>
            <p:ph type="ctrTitle"/>
          </p:nvPr>
        </p:nvSpPr>
        <p:spPr/>
        <p:txBody>
          <a:bodyPr/>
          <a:lstStyle/>
          <a:p>
            <a:r>
              <a:rPr lang="el" altLang="en-US"/>
              <a:t>Κίνητρα</a:t>
            </a:r>
          </a:p>
        </p:txBody>
      </p:sp>
      <p:sp>
        <p:nvSpPr>
          <p:cNvPr id="16387" name="Content Placeholder 2">
            <a:extLst>
              <a:ext uri="{FF2B5EF4-FFF2-40B4-BE49-F238E27FC236}">
                <a16:creationId xmlns:a16="http://schemas.microsoft.com/office/drawing/2014/main" id="{05FFE7FF-9697-0E5A-78EF-855FE6D65527}"/>
              </a:ext>
            </a:extLst>
          </p:cNvPr>
          <p:cNvSpPr>
            <a:spLocks noGrp="1"/>
          </p:cNvSpPr>
          <p:nvPr>
            <p:ph sz="quarter" idx="17"/>
          </p:nvPr>
        </p:nvSpPr>
        <p:spPr/>
        <p:txBody>
          <a:bodyPr>
            <a:normAutofit fontScale="85000" lnSpcReduction="20000"/>
          </a:bodyPr>
          <a:lstStyle/>
          <a:p>
            <a:r>
              <a:rPr lang="el" altLang="en-US" sz="2400"/>
              <a:t>Το BLP επικεντρώνεται στην εμπιστευτικότητα</a:t>
            </a:r>
          </a:p>
          <a:p>
            <a:endParaRPr lang="en-US" altLang="en-US" sz="2400"/>
          </a:p>
          <a:p>
            <a:r>
              <a:rPr lang="el" altLang="en-US" sz="2400"/>
              <a:t>Στα περισσότερα συστήματα, η ακεραιότητα είναι εξίσου, αν όχι περισσότερο, σημαντική</a:t>
            </a:r>
          </a:p>
          <a:p>
            <a:endParaRPr lang="en-US" altLang="en-US"/>
          </a:p>
          <a:p>
            <a:r>
              <a:rPr lang="el" altLang="en-US" sz="2400"/>
              <a:t>Ακεραιότητα δεδομένων έναντι ακεραιότητας συστήματος</a:t>
            </a:r>
          </a:p>
          <a:p>
            <a:pPr lvl="1"/>
            <a:r>
              <a:rPr lang="el" altLang="en-US" sz="2000"/>
              <a:t>Ακεραιότητα δεδομένων σημαίνει ότι τα δεδομένα δεν μπορούν να αλλάξουν χωρίς να εντοπιστούν.</a:t>
            </a:r>
          </a:p>
          <a:p>
            <a:pPr lvl="1"/>
            <a:endParaRPr lang="en-US" altLang="en-US" sz="2000"/>
          </a:p>
        </p:txBody>
      </p:sp>
      <p:pic>
        <p:nvPicPr>
          <p:cNvPr id="6" name="Picture 5">
            <a:extLst>
              <a:ext uri="{FF2B5EF4-FFF2-40B4-BE49-F238E27FC236}">
                <a16:creationId xmlns:a16="http://schemas.microsoft.com/office/drawing/2014/main" id="{6E2BFFBD-B0AE-F257-B5D3-41E5CADAE634}"/>
              </a:ext>
            </a:extLst>
          </p:cNvPr>
          <p:cNvPicPr>
            <a:picLocks noChangeAspect="1"/>
          </p:cNvPicPr>
          <p:nvPr/>
        </p:nvPicPr>
        <p:blipFill>
          <a:blip r:embed="rId3"/>
          <a:stretch>
            <a:fillRect/>
          </a:stretch>
        </p:blipFill>
        <p:spPr>
          <a:xfrm>
            <a:off x="8345789" y="5901865"/>
            <a:ext cx="1530000" cy="612000"/>
          </a:xfrm>
          <a:prstGeom prst="rect">
            <a:avLst/>
          </a:prstGeom>
        </p:spPr>
      </p:pic>
      <p:sp>
        <p:nvSpPr>
          <p:cNvPr id="2" name="Slide Number Placeholder 1">
            <a:extLst>
              <a:ext uri="{FF2B5EF4-FFF2-40B4-BE49-F238E27FC236}">
                <a16:creationId xmlns:a16="http://schemas.microsoft.com/office/drawing/2014/main" id="{7C4828F4-3146-4875-F6C2-4A14B25C1C21}"/>
              </a:ext>
            </a:extLst>
          </p:cNvPr>
          <p:cNvSpPr>
            <a:spLocks noGrp="1"/>
          </p:cNvSpPr>
          <p:nvPr>
            <p:ph type="sldNum" sz="quarter" idx="4"/>
          </p:nvPr>
        </p:nvSpPr>
        <p:spPr/>
        <p:txBody>
          <a:bodyPr/>
          <a:lstStyle/>
          <a:p>
            <a:fld id="{3A98EE3D-8CD1-4C3F-BD1C-C98C9596463C}" type="slidenum">
              <a:rPr lang="en-US" smtClean="0"/>
              <a:pPr/>
              <a:t>2</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a:extLst>
              <a:ext uri="{FF2B5EF4-FFF2-40B4-BE49-F238E27FC236}">
                <a16:creationId xmlns:a16="http://schemas.microsoft.com/office/drawing/2014/main" id="{2F113080-9020-A25D-B370-05450BC18116}"/>
              </a:ext>
            </a:extLst>
          </p:cNvPr>
          <p:cNvSpPr>
            <a:spLocks noGrp="1" noChangeArrowheads="1"/>
          </p:cNvSpPr>
          <p:nvPr>
            <p:ph type="ctrTitle"/>
          </p:nvPr>
        </p:nvSpPr>
        <p:spPr>
          <a:xfrm>
            <a:off x="1247126" y="571500"/>
            <a:ext cx="4651279" cy="1355451"/>
          </a:xfrm>
        </p:spPr>
        <p:txBody>
          <a:bodyPr>
            <a:normAutofit fontScale="90000"/>
          </a:bodyPr>
          <a:lstStyle/>
          <a:p>
            <a:pPr eaLnBrk="1" hangingPunct="1"/>
            <a:r>
              <a:rPr lang="el" altLang="en-US" dirty="0"/>
              <a:t>Τι είναι η ακεραιότητα στα συστήματα;</a:t>
            </a:r>
          </a:p>
        </p:txBody>
      </p:sp>
      <p:sp>
        <p:nvSpPr>
          <p:cNvPr id="4" name="Text Placeholder 3">
            <a:extLst>
              <a:ext uri="{FF2B5EF4-FFF2-40B4-BE49-F238E27FC236}">
                <a16:creationId xmlns:a16="http://schemas.microsoft.com/office/drawing/2014/main" id="{FBC81DFB-A32E-BA91-6E7E-7931E46C40D3}"/>
              </a:ext>
            </a:extLst>
          </p:cNvPr>
          <p:cNvSpPr>
            <a:spLocks noGrp="1"/>
          </p:cNvSpPr>
          <p:nvPr>
            <p:ph type="body" sz="quarter" idx="12"/>
          </p:nvPr>
        </p:nvSpPr>
        <p:spPr>
          <a:xfrm>
            <a:off x="1247126" y="2355557"/>
            <a:ext cx="9656847" cy="2904699"/>
          </a:xfrm>
        </p:spPr>
        <p:txBody>
          <a:bodyPr>
            <a:normAutofit/>
          </a:bodyPr>
          <a:lstStyle/>
          <a:p>
            <a:pPr eaLnBrk="1" hangingPunct="1"/>
            <a:r>
              <a:rPr lang="el" altLang="en-US" dirty="0"/>
              <a:t>Προσπάθεια 1: Τα κρίσιμα δεδομένα δεν αλλάζουν.</a:t>
            </a:r>
          </a:p>
          <a:p>
            <a:pPr eaLnBrk="1" hangingPunct="1"/>
            <a:r>
              <a:rPr lang="el" altLang="en-US" dirty="0"/>
              <a:t>Προσπάθεια 2: Τα κρίσιμα δεδομένα άλλαξαν μόνο με "σωστούς τρόπους"</a:t>
            </a:r>
          </a:p>
          <a:p>
            <a:pPr lvl="1" eaLnBrk="1" hangingPunct="1"/>
            <a:r>
              <a:rPr lang="el" altLang="en-US" dirty="0"/>
              <a:t>Π.χ., στο DB, οι περιορισμοί ακεραιότητας χρησιμοποιούνται για λόγους συνέπειας</a:t>
            </a:r>
          </a:p>
          <a:p>
            <a:pPr eaLnBrk="1" hangingPunct="1"/>
            <a:r>
              <a:rPr lang="el" altLang="en-US" dirty="0"/>
              <a:t>Προσπάθεια 3: Τα κρίσιμα δεδομένα άλλαξαν μόνο μέσω ορισμένων "αξιόπιστων προγραμμάτων"</a:t>
            </a:r>
          </a:p>
          <a:p>
            <a:pPr eaLnBrk="1" hangingPunct="1"/>
            <a:r>
              <a:rPr lang="el" altLang="en-US" dirty="0"/>
              <a:t>Προσπάθεια 4: Τα κρίσιμα δεδομένα άλλαξαν μόνο όπως προορίζονταν από εξουσιοδοτημένους χρήστες.</a:t>
            </a:r>
          </a:p>
          <a:p>
            <a:pPr eaLnBrk="1" hangingPunct="1"/>
            <a:endParaRPr lang="en-US" altLang="en-US" dirty="0"/>
          </a:p>
          <a:p>
            <a:endParaRPr lang="en-US" dirty="0"/>
          </a:p>
        </p:txBody>
      </p:sp>
      <p:pic>
        <p:nvPicPr>
          <p:cNvPr id="7" name="Picture 6">
            <a:extLst>
              <a:ext uri="{FF2B5EF4-FFF2-40B4-BE49-F238E27FC236}">
                <a16:creationId xmlns:a16="http://schemas.microsoft.com/office/drawing/2014/main" id="{669CC311-9DBD-2437-556D-2BE4675A2FE6}"/>
              </a:ext>
            </a:extLst>
          </p:cNvPr>
          <p:cNvPicPr>
            <a:picLocks noChangeAspect="1"/>
          </p:cNvPicPr>
          <p:nvPr/>
        </p:nvPicPr>
        <p:blipFill>
          <a:blip r:embed="rId3"/>
          <a:stretch>
            <a:fillRect/>
          </a:stretch>
        </p:blipFill>
        <p:spPr>
          <a:xfrm>
            <a:off x="8660422" y="5688862"/>
            <a:ext cx="1530000" cy="612000"/>
          </a:xfrm>
          <a:prstGeom prst="rect">
            <a:avLst/>
          </a:prstGeom>
        </p:spPr>
      </p:pic>
      <p:sp>
        <p:nvSpPr>
          <p:cNvPr id="2" name="Slide Number Placeholder 1">
            <a:extLst>
              <a:ext uri="{FF2B5EF4-FFF2-40B4-BE49-F238E27FC236}">
                <a16:creationId xmlns:a16="http://schemas.microsoft.com/office/drawing/2014/main" id="{62DA22A4-EAF4-E4A0-2C16-F13D84B032D1}"/>
              </a:ext>
            </a:extLst>
          </p:cNvPr>
          <p:cNvSpPr>
            <a:spLocks noGrp="1"/>
          </p:cNvSpPr>
          <p:nvPr>
            <p:ph type="sldNum" sz="quarter" idx="14"/>
          </p:nvPr>
        </p:nvSpPr>
        <p:spPr/>
        <p:txBody>
          <a:bodyPr/>
          <a:lstStyle/>
          <a:p>
            <a:fld id="{3A98EE3D-8CD1-4C3F-BD1C-C98C9596463C}" type="slidenum">
              <a:rPr lang="en-US" smtClean="0"/>
              <a:pPr/>
              <a:t>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a:extLst>
              <a:ext uri="{FF2B5EF4-FFF2-40B4-BE49-F238E27FC236}">
                <a16:creationId xmlns:a16="http://schemas.microsoft.com/office/drawing/2014/main" id="{11873553-20DF-BC29-8DDD-B8F8AD2B6C49}"/>
              </a:ext>
            </a:extLst>
          </p:cNvPr>
          <p:cNvSpPr>
            <a:spLocks noGrp="1" noChangeArrowheads="1"/>
          </p:cNvSpPr>
          <p:nvPr>
            <p:ph type="ctrTitle"/>
          </p:nvPr>
        </p:nvSpPr>
        <p:spPr/>
        <p:txBody>
          <a:bodyPr/>
          <a:lstStyle/>
          <a:p>
            <a:pPr eaLnBrk="1" hangingPunct="1"/>
            <a:r>
              <a:rPr lang="el" altLang="en-US"/>
              <a:t>Biba: Επίπεδα ακεραιότητας</a:t>
            </a:r>
          </a:p>
        </p:txBody>
      </p:sp>
      <p:sp>
        <p:nvSpPr>
          <p:cNvPr id="4" name="Text Placeholder 3">
            <a:extLst>
              <a:ext uri="{FF2B5EF4-FFF2-40B4-BE49-F238E27FC236}">
                <a16:creationId xmlns:a16="http://schemas.microsoft.com/office/drawing/2014/main" id="{98154780-F828-98AC-BDA7-877A3C220064}"/>
              </a:ext>
            </a:extLst>
          </p:cNvPr>
          <p:cNvSpPr>
            <a:spLocks noGrp="1"/>
          </p:cNvSpPr>
          <p:nvPr>
            <p:ph type="body" sz="quarter" idx="12"/>
          </p:nvPr>
        </p:nvSpPr>
        <p:spPr>
          <a:xfrm>
            <a:off x="1156253" y="2483378"/>
            <a:ext cx="9216779" cy="2904699"/>
          </a:xfrm>
        </p:spPr>
        <p:txBody>
          <a:bodyPr>
            <a:normAutofit/>
          </a:bodyPr>
          <a:lstStyle/>
          <a:p>
            <a:pPr eaLnBrk="1" hangingPunct="1"/>
            <a:r>
              <a:rPr lang="el" altLang="en-US" dirty="0"/>
              <a:t>Κάθε θέμα (διαδικασία) έχει ένα επίπεδο ακεραιότητας</a:t>
            </a:r>
          </a:p>
          <a:p>
            <a:pPr eaLnBrk="1" hangingPunct="1"/>
            <a:r>
              <a:rPr lang="el" altLang="en-US" dirty="0"/>
              <a:t>Κάθε αντικείμενο έχει ένα επίπεδο ακεραιότητας</a:t>
            </a:r>
          </a:p>
          <a:p>
            <a:pPr eaLnBrk="1" hangingPunct="1"/>
            <a:r>
              <a:rPr lang="el" altLang="en-US" dirty="0"/>
              <a:t>Τα επίπεδα ακεραιότητας είναι πλήρως διατεταγμένα</a:t>
            </a:r>
          </a:p>
          <a:p>
            <a:pPr eaLnBrk="1" hangingPunct="1"/>
            <a:endParaRPr lang="en-US" altLang="en-US" dirty="0">
              <a:solidFill>
                <a:srgbClr val="008000"/>
              </a:solidFill>
            </a:endParaRPr>
          </a:p>
          <a:p>
            <a:pPr eaLnBrk="1" hangingPunct="1"/>
            <a:r>
              <a:rPr lang="el" altLang="en-US" dirty="0">
                <a:solidFill>
                  <a:schemeClr val="accent1"/>
                </a:solidFill>
              </a:rPr>
              <a:t>Επίπεδα ακεραιότητας διαφορετικά από τα επίπεδα ασφάλειας στην προστασία εμπιστευτικότητας</a:t>
            </a:r>
          </a:p>
          <a:p>
            <a:pPr lvl="1" eaLnBrk="1" hangingPunct="1"/>
            <a:r>
              <a:rPr lang="el" altLang="en-US" dirty="0"/>
              <a:t>Τα εξαιρετικά ευαίσθητα δεδομένα ενδέχεται να έχουν χαμηλή ακεραιότητα</a:t>
            </a:r>
          </a:p>
          <a:p>
            <a:pPr lvl="1" eaLnBrk="1" hangingPunct="1"/>
            <a:r>
              <a:rPr lang="el" altLang="en-US" dirty="0"/>
              <a:t>Ποιο είναι ένα παράδειγμα ενός τμήματος δεδομένων που χρειάζεται υψηλή ακεραιότητα, αλλά όχι εμπιστευτικότητα;</a:t>
            </a:r>
          </a:p>
          <a:p>
            <a:endParaRPr lang="en-US" dirty="0"/>
          </a:p>
        </p:txBody>
      </p:sp>
      <p:pic>
        <p:nvPicPr>
          <p:cNvPr id="7" name="Picture 6">
            <a:extLst>
              <a:ext uri="{FF2B5EF4-FFF2-40B4-BE49-F238E27FC236}">
                <a16:creationId xmlns:a16="http://schemas.microsoft.com/office/drawing/2014/main" id="{7FCEC13C-FC2F-F6CC-90D0-29426619F29E}"/>
              </a:ext>
            </a:extLst>
          </p:cNvPr>
          <p:cNvPicPr>
            <a:picLocks noChangeAspect="1"/>
          </p:cNvPicPr>
          <p:nvPr/>
        </p:nvPicPr>
        <p:blipFill>
          <a:blip r:embed="rId3"/>
          <a:stretch>
            <a:fillRect/>
          </a:stretch>
        </p:blipFill>
        <p:spPr>
          <a:xfrm>
            <a:off x="8758745" y="5688862"/>
            <a:ext cx="1530000" cy="612000"/>
          </a:xfrm>
          <a:prstGeom prst="rect">
            <a:avLst/>
          </a:prstGeom>
        </p:spPr>
      </p:pic>
      <p:sp>
        <p:nvSpPr>
          <p:cNvPr id="2" name="Slide Number Placeholder 1">
            <a:extLst>
              <a:ext uri="{FF2B5EF4-FFF2-40B4-BE49-F238E27FC236}">
                <a16:creationId xmlns:a16="http://schemas.microsoft.com/office/drawing/2014/main" id="{4CC6E1F6-FDC3-E5E8-F651-DF6D0E4039E8}"/>
              </a:ext>
            </a:extLst>
          </p:cNvPr>
          <p:cNvSpPr>
            <a:spLocks noGrp="1"/>
          </p:cNvSpPr>
          <p:nvPr>
            <p:ph type="sldNum" sz="quarter" idx="14"/>
          </p:nvPr>
        </p:nvSpPr>
        <p:spPr/>
        <p:txBody>
          <a:bodyPr/>
          <a:lstStyle/>
          <a:p>
            <a:fld id="{3A98EE3D-8CD1-4C3F-BD1C-C98C9596463C}" type="slidenum">
              <a:rPr lang="en-US" smtClean="0"/>
              <a:pPr/>
              <a:t>4</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a:extLst>
              <a:ext uri="{FF2B5EF4-FFF2-40B4-BE49-F238E27FC236}">
                <a16:creationId xmlns:a16="http://schemas.microsoft.com/office/drawing/2014/main" id="{C6075C5F-16C7-B732-2C1A-83A4AAC3A8D4}"/>
              </a:ext>
            </a:extLst>
          </p:cNvPr>
          <p:cNvSpPr>
            <a:spLocks noGrp="1" noChangeArrowheads="1"/>
          </p:cNvSpPr>
          <p:nvPr>
            <p:ph type="ctrTitle"/>
          </p:nvPr>
        </p:nvSpPr>
        <p:spPr/>
        <p:txBody>
          <a:bodyPr>
            <a:normAutofit fontScale="90000"/>
          </a:bodyPr>
          <a:lstStyle/>
          <a:p>
            <a:pPr eaLnBrk="1" hangingPunct="1"/>
            <a:r>
              <a:rPr lang="el" altLang="en-US" sz="4000"/>
              <a:t>Αυστηρή πολιτική ακεραιότητας (αντίστροφη BLP)</a:t>
            </a:r>
          </a:p>
        </p:txBody>
      </p:sp>
      <p:sp>
        <p:nvSpPr>
          <p:cNvPr id="4" name="Text Placeholder 3">
            <a:extLst>
              <a:ext uri="{FF2B5EF4-FFF2-40B4-BE49-F238E27FC236}">
                <a16:creationId xmlns:a16="http://schemas.microsoft.com/office/drawing/2014/main" id="{80B97FE2-F608-96A7-BDE5-81493EB27068}"/>
              </a:ext>
            </a:extLst>
          </p:cNvPr>
          <p:cNvSpPr>
            <a:spLocks noGrp="1"/>
          </p:cNvSpPr>
          <p:nvPr>
            <p:ph type="body" sz="quarter" idx="12"/>
          </p:nvPr>
        </p:nvSpPr>
        <p:spPr>
          <a:xfrm>
            <a:off x="1156253" y="2453881"/>
            <a:ext cx="9541244" cy="3258660"/>
          </a:xfrm>
        </p:spPr>
        <p:txBody>
          <a:bodyPr>
            <a:normAutofit fontScale="85000" lnSpcReduction="20000"/>
          </a:bodyPr>
          <a:lstStyle/>
          <a:p>
            <a:pPr marL="533400" indent="-533400">
              <a:lnSpc>
                <a:spcPct val="90000"/>
              </a:lnSpc>
            </a:pPr>
            <a:r>
              <a:rPr lang="el" altLang="en-US" sz="1800" dirty="0"/>
              <a:t>Κανόνες:</a:t>
            </a:r>
          </a:p>
          <a:p>
            <a:pPr marL="914400" lvl="1" indent="-457200">
              <a:lnSpc>
                <a:spcPct val="90000"/>
              </a:lnSpc>
            </a:pPr>
            <a:r>
              <a:rPr lang="el" altLang="en-US" sz="1800" dirty="0"/>
              <a:t>s μπορεί να διαβάσει o iff </a:t>
            </a:r>
            <a:r>
              <a:rPr lang="en-US" altLang="en-US" sz="1800" dirty="0" err="1"/>
              <a:t>i</a:t>
            </a:r>
            <a:r>
              <a:rPr lang="en-US" altLang="en-US" sz="1800" dirty="0"/>
              <a:t>(s) </a:t>
            </a:r>
            <a:r>
              <a:rPr lang="en-US" altLang="en-US" sz="1800" dirty="0">
                <a:cs typeface="Tahoma" panose="020B0604030504040204" pitchFamily="34" charset="0"/>
                <a:sym typeface="Symbol" panose="05050102010706020507" pitchFamily="18" charset="2"/>
              </a:rPr>
              <a:t></a:t>
            </a:r>
            <a:r>
              <a:rPr lang="en-US" altLang="en-US" sz="1800" dirty="0">
                <a:cs typeface="Tahoma" panose="020B0604030504040204" pitchFamily="34" charset="0"/>
              </a:rPr>
              <a:t> </a:t>
            </a:r>
            <a:r>
              <a:rPr lang="en-US" altLang="en-US" sz="1800" dirty="0" err="1">
                <a:cs typeface="Tahoma" panose="020B0604030504040204" pitchFamily="34" charset="0"/>
              </a:rPr>
              <a:t>i</a:t>
            </a:r>
            <a:r>
              <a:rPr lang="en-US" altLang="en-US" sz="1800" dirty="0">
                <a:cs typeface="Tahoma" panose="020B0604030504040204" pitchFamily="34" charset="0"/>
              </a:rPr>
              <a:t>(o)</a:t>
            </a:r>
          </a:p>
          <a:p>
            <a:pPr marL="1333500" lvl="2" indent="-419100">
              <a:lnSpc>
                <a:spcPct val="90000"/>
              </a:lnSpc>
            </a:pPr>
            <a:r>
              <a:rPr lang="el" altLang="en-US" sz="1800" dirty="0">
                <a:cs typeface="Tahoma" panose="020B0604030504040204" pitchFamily="34" charset="0"/>
              </a:rPr>
              <a:t>Χωρίς ανάγνωση</a:t>
            </a:r>
          </a:p>
          <a:p>
            <a:pPr marL="1333500" lvl="2" indent="-419100">
              <a:lnSpc>
                <a:spcPct val="90000"/>
              </a:lnSpc>
            </a:pPr>
            <a:r>
              <a:rPr lang="el" altLang="en-US" sz="1800" dirty="0">
                <a:cs typeface="Tahoma" panose="020B0604030504040204" pitchFamily="34" charset="0"/>
              </a:rPr>
              <a:t>σταματά την έμμεση δολιοφθορά από μολυσμένα δεδομένα</a:t>
            </a:r>
          </a:p>
          <a:p>
            <a:pPr marL="914400" lvl="1" indent="-457200">
              <a:lnSpc>
                <a:spcPct val="90000"/>
              </a:lnSpc>
            </a:pPr>
            <a:r>
              <a:rPr lang="el" altLang="en-US" sz="1800" dirty="0">
                <a:cs typeface="Tahoma" panose="020B0604030504040204" pitchFamily="34" charset="0"/>
              </a:rPr>
              <a:t>s μπορεί να γράψει σε o iff </a:t>
            </a:r>
            <a:r>
              <a:rPr lang="en-US" altLang="en-US" sz="1800" dirty="0" err="1">
                <a:cs typeface="Tahoma" panose="020B0604030504040204" pitchFamily="34" charset="0"/>
              </a:rPr>
              <a:t>i</a:t>
            </a:r>
            <a:r>
              <a:rPr lang="en-US" altLang="en-US" sz="1800" dirty="0">
                <a:cs typeface="Tahoma" panose="020B0604030504040204" pitchFamily="34" charset="0"/>
              </a:rPr>
              <a:t>(s) </a:t>
            </a:r>
            <a:r>
              <a:rPr lang="en-US" altLang="en-US" sz="1800" dirty="0">
                <a:cs typeface="Tahoma" panose="020B0604030504040204" pitchFamily="34" charset="0"/>
                <a:sym typeface="Symbol" panose="05050102010706020507" pitchFamily="18" charset="2"/>
              </a:rPr>
              <a:t> </a:t>
            </a:r>
            <a:r>
              <a:rPr lang="en-US" altLang="en-US" sz="1800" dirty="0">
                <a:cs typeface="Tahoma" panose="020B0604030504040204" pitchFamily="34" charset="0"/>
              </a:rPr>
              <a:t> </a:t>
            </a:r>
            <a:r>
              <a:rPr lang="en-US" altLang="en-US" sz="1800" dirty="0" err="1">
                <a:cs typeface="Tahoma" panose="020B0604030504040204" pitchFamily="34" charset="0"/>
              </a:rPr>
              <a:t>i</a:t>
            </a:r>
            <a:r>
              <a:rPr lang="en-US" altLang="en-US" sz="1800" dirty="0">
                <a:cs typeface="Tahoma" panose="020B0604030504040204" pitchFamily="34" charset="0"/>
              </a:rPr>
              <a:t>(o)</a:t>
            </a:r>
            <a:endParaRPr lang="el" altLang="en-US" sz="1800" dirty="0">
              <a:cs typeface="Tahoma" panose="020B0604030504040204" pitchFamily="34" charset="0"/>
            </a:endParaRPr>
          </a:p>
          <a:p>
            <a:pPr marL="1333500" lvl="2" indent="-419100">
              <a:lnSpc>
                <a:spcPct val="90000"/>
              </a:lnSpc>
            </a:pPr>
            <a:r>
              <a:rPr lang="el" altLang="en-US" sz="1800" dirty="0">
                <a:cs typeface="Tahoma" panose="020B0604030504040204" pitchFamily="34" charset="0"/>
              </a:rPr>
              <a:t>χωρίς εγγραφή</a:t>
            </a:r>
          </a:p>
          <a:p>
            <a:pPr marL="1333500" lvl="2" indent="-419100">
              <a:lnSpc>
                <a:spcPct val="90000"/>
              </a:lnSpc>
            </a:pPr>
            <a:r>
              <a:rPr lang="el" altLang="en-US" sz="1800" dirty="0">
                <a:cs typeface="Tahoma" panose="020B0604030504040204" pitchFamily="34" charset="0"/>
              </a:rPr>
              <a:t>Σταματά άμεσα την κακόβουλη τροποποίηση</a:t>
            </a:r>
          </a:p>
          <a:p>
            <a:pPr marL="533400" indent="-533400">
              <a:lnSpc>
                <a:spcPct val="90000"/>
              </a:lnSpc>
            </a:pPr>
            <a:endParaRPr lang="en-US" altLang="en-US" sz="1800" dirty="0">
              <a:cs typeface="Tahoma" panose="020B0604030504040204" pitchFamily="34" charset="0"/>
            </a:endParaRPr>
          </a:p>
          <a:p>
            <a:pPr marL="533400" indent="-533400">
              <a:lnSpc>
                <a:spcPct val="90000"/>
              </a:lnSpc>
            </a:pPr>
            <a:r>
              <a:rPr lang="el" altLang="en-US" sz="1800" dirty="0">
                <a:cs typeface="Tahoma" panose="020B0604030504040204" pitchFamily="34" charset="0"/>
              </a:rPr>
              <a:t>Σταθερά επίπεδα ακεραιότητας</a:t>
            </a:r>
          </a:p>
          <a:p>
            <a:pPr marL="533400" indent="-533400">
              <a:lnSpc>
                <a:spcPct val="90000"/>
              </a:lnSpc>
            </a:pPr>
            <a:r>
              <a:rPr lang="el" altLang="en-US" sz="1800" dirty="0">
                <a:cs typeface="Tahoma" panose="020B0604030504040204" pitchFamily="34" charset="0"/>
              </a:rPr>
              <a:t>Δεν υπάρχει διαδρομή πληροφοριών από χαμηλό αντικείμενο/υποκείμενο σε υψηλό αντικείμενο/θέμα</a:t>
            </a:r>
          </a:p>
          <a:p>
            <a:endParaRPr lang="en-US" dirty="0"/>
          </a:p>
        </p:txBody>
      </p:sp>
      <p:pic>
        <p:nvPicPr>
          <p:cNvPr id="8" name="Picture 7">
            <a:extLst>
              <a:ext uri="{FF2B5EF4-FFF2-40B4-BE49-F238E27FC236}">
                <a16:creationId xmlns:a16="http://schemas.microsoft.com/office/drawing/2014/main" id="{5B0022E4-9294-E4A3-E87B-D4074BC69947}"/>
              </a:ext>
            </a:extLst>
          </p:cNvPr>
          <p:cNvPicPr>
            <a:picLocks noChangeAspect="1"/>
          </p:cNvPicPr>
          <p:nvPr/>
        </p:nvPicPr>
        <p:blipFill>
          <a:blip r:embed="rId3"/>
          <a:stretch>
            <a:fillRect/>
          </a:stretch>
        </p:blipFill>
        <p:spPr>
          <a:xfrm>
            <a:off x="8866900" y="5796408"/>
            <a:ext cx="1530000" cy="612000"/>
          </a:xfrm>
          <a:prstGeom prst="rect">
            <a:avLst/>
          </a:prstGeom>
        </p:spPr>
      </p:pic>
      <p:sp>
        <p:nvSpPr>
          <p:cNvPr id="2" name="Slide Number Placeholder 1">
            <a:extLst>
              <a:ext uri="{FF2B5EF4-FFF2-40B4-BE49-F238E27FC236}">
                <a16:creationId xmlns:a16="http://schemas.microsoft.com/office/drawing/2014/main" id="{395912F6-CF27-939A-4A83-32316B4BF4AE}"/>
              </a:ext>
            </a:extLst>
          </p:cNvPr>
          <p:cNvSpPr>
            <a:spLocks noGrp="1"/>
          </p:cNvSpPr>
          <p:nvPr>
            <p:ph type="sldNum" sz="quarter" idx="14"/>
          </p:nvPr>
        </p:nvSpPr>
        <p:spPr/>
        <p:txBody>
          <a:bodyPr/>
          <a:lstStyle/>
          <a:p>
            <a:fld id="{3A98EE3D-8CD1-4C3F-BD1C-C98C9596463C}" type="slidenum">
              <a:rPr lang="en-US" smtClean="0"/>
              <a:pPr/>
              <a:t>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2">
            <a:extLst>
              <a:ext uri="{FF2B5EF4-FFF2-40B4-BE49-F238E27FC236}">
                <a16:creationId xmlns:a16="http://schemas.microsoft.com/office/drawing/2014/main" id="{74F96766-491B-8DFA-F4AD-C82A3C0E7D9B}"/>
              </a:ext>
            </a:extLst>
          </p:cNvPr>
          <p:cNvSpPr>
            <a:spLocks noGrp="1" noChangeArrowheads="1"/>
          </p:cNvSpPr>
          <p:nvPr>
            <p:ph type="ctrTitle"/>
          </p:nvPr>
        </p:nvSpPr>
        <p:spPr/>
        <p:txBody>
          <a:bodyPr/>
          <a:lstStyle/>
          <a:p>
            <a:pPr eaLnBrk="1" hangingPunct="1"/>
            <a:r>
              <a:rPr lang="el" altLang="en-US"/>
              <a:t>Θέμα: Πολιτική χαμηλών υδάτων</a:t>
            </a:r>
          </a:p>
        </p:txBody>
      </p:sp>
      <p:sp>
        <p:nvSpPr>
          <p:cNvPr id="4" name="Text Placeholder 3">
            <a:extLst>
              <a:ext uri="{FF2B5EF4-FFF2-40B4-BE49-F238E27FC236}">
                <a16:creationId xmlns:a16="http://schemas.microsoft.com/office/drawing/2014/main" id="{964D0E5A-BF02-5E79-AF38-D3B7C5075F05}"/>
              </a:ext>
            </a:extLst>
          </p:cNvPr>
          <p:cNvSpPr>
            <a:spLocks noGrp="1"/>
          </p:cNvSpPr>
          <p:nvPr>
            <p:ph type="body" sz="quarter" idx="12"/>
          </p:nvPr>
        </p:nvSpPr>
        <p:spPr>
          <a:xfrm>
            <a:off x="1266792" y="2444048"/>
            <a:ext cx="9627349" cy="3032520"/>
          </a:xfrm>
        </p:spPr>
        <p:txBody>
          <a:bodyPr>
            <a:normAutofit/>
          </a:bodyPr>
          <a:lstStyle/>
          <a:p>
            <a:pPr eaLnBrk="1" hangingPunct="1">
              <a:lnSpc>
                <a:spcPct val="90000"/>
              </a:lnSpc>
            </a:pPr>
            <a:r>
              <a:rPr lang="el" altLang="en-US" dirty="0"/>
              <a:t>Κανόνες</a:t>
            </a:r>
          </a:p>
          <a:p>
            <a:pPr lvl="1" eaLnBrk="1" hangingPunct="1">
              <a:lnSpc>
                <a:spcPct val="90000"/>
              </a:lnSpc>
            </a:pPr>
            <a:r>
              <a:rPr lang="el" altLang="en-US" dirty="0"/>
              <a:t>s μπορεί πάντα να διαβάσει o? μετά την ανάγνωση </a:t>
            </a:r>
            <a:r>
              <a:rPr lang="en-US" altLang="en-US" dirty="0" err="1"/>
              <a:t>i</a:t>
            </a:r>
            <a:r>
              <a:rPr lang="en-US" altLang="en-US" dirty="0"/>
              <a:t>(s)</a:t>
            </a:r>
            <a:r>
              <a:rPr lang="en-US" altLang="en-US" dirty="0">
                <a:sym typeface="Symbol" panose="05050102010706020507" pitchFamily="18" charset="2"/>
              </a:rPr>
              <a:t> </a:t>
            </a:r>
            <a:r>
              <a:rPr lang="en-US" altLang="en-US" dirty="0"/>
              <a:t>min[</a:t>
            </a:r>
            <a:r>
              <a:rPr lang="en-US" altLang="en-US" dirty="0" err="1"/>
              <a:t>i</a:t>
            </a:r>
            <a:r>
              <a:rPr lang="en-US" altLang="en-US" dirty="0"/>
              <a:t>(s), </a:t>
            </a:r>
            <a:r>
              <a:rPr lang="en-US" altLang="en-US" dirty="0" err="1"/>
              <a:t>i</a:t>
            </a:r>
            <a:r>
              <a:rPr lang="en-US" altLang="en-US" dirty="0"/>
              <a:t>(o)]</a:t>
            </a:r>
            <a:endParaRPr lang="el" altLang="en-US" dirty="0"/>
          </a:p>
          <a:p>
            <a:pPr lvl="1" eaLnBrk="1" hangingPunct="1">
              <a:lnSpc>
                <a:spcPct val="90000"/>
              </a:lnSpc>
            </a:pPr>
            <a:r>
              <a:rPr lang="el" altLang="en-US" dirty="0">
                <a:cs typeface="Tahoma" panose="020B0604030504040204" pitchFamily="34" charset="0"/>
              </a:rPr>
              <a:t>s μπορεί να γράψει σε o iff </a:t>
            </a:r>
            <a:r>
              <a:rPr lang="en-US" altLang="en-US" dirty="0">
                <a:cs typeface="Tahoma" panose="020B0604030504040204" pitchFamily="34" charset="0"/>
              </a:rPr>
              <a:t> </a:t>
            </a:r>
            <a:r>
              <a:rPr lang="en-US" altLang="en-US" dirty="0" err="1">
                <a:cs typeface="Tahoma" panose="020B0604030504040204" pitchFamily="34" charset="0"/>
              </a:rPr>
              <a:t>i</a:t>
            </a:r>
            <a:r>
              <a:rPr lang="en-US" altLang="en-US" dirty="0">
                <a:cs typeface="Tahoma" panose="020B0604030504040204" pitchFamily="34" charset="0"/>
              </a:rPr>
              <a:t>(s) </a:t>
            </a:r>
            <a:r>
              <a:rPr lang="en-US" altLang="en-US" dirty="0">
                <a:cs typeface="Tahoma" panose="020B0604030504040204" pitchFamily="34" charset="0"/>
                <a:sym typeface="Symbol" panose="05050102010706020507" pitchFamily="18" charset="2"/>
              </a:rPr>
              <a:t> </a:t>
            </a:r>
            <a:r>
              <a:rPr lang="en-US" altLang="en-US" dirty="0">
                <a:cs typeface="Tahoma" panose="020B0604030504040204" pitchFamily="34" charset="0"/>
              </a:rPr>
              <a:t> </a:t>
            </a:r>
            <a:r>
              <a:rPr lang="en-US" altLang="en-US" dirty="0" err="1">
                <a:cs typeface="Tahoma" panose="020B0604030504040204" pitchFamily="34" charset="0"/>
              </a:rPr>
              <a:t>i</a:t>
            </a:r>
            <a:r>
              <a:rPr lang="en-US" altLang="en-US" dirty="0">
                <a:cs typeface="Tahoma" panose="020B0604030504040204" pitchFamily="34" charset="0"/>
              </a:rPr>
              <a:t>(o)</a:t>
            </a:r>
            <a:endParaRPr lang="en-US" altLang="en-US" dirty="0">
              <a:sym typeface="Symbol" panose="05050102010706020507" pitchFamily="18" charset="2"/>
            </a:endParaRPr>
          </a:p>
          <a:p>
            <a:pPr eaLnBrk="1" hangingPunct="1">
              <a:lnSpc>
                <a:spcPct val="90000"/>
              </a:lnSpc>
            </a:pPr>
            <a:r>
              <a:rPr lang="el" altLang="en-US" dirty="0"/>
              <a:t>Το επίπεδο ακεραιότητας του υποκειμένου μειώνεται καθώς διαβάζει δεδομένα χαμηλότερης ακεραιότητας</a:t>
            </a:r>
          </a:p>
          <a:p>
            <a:pPr eaLnBrk="1" hangingPunct="1">
              <a:lnSpc>
                <a:spcPct val="90000"/>
              </a:lnSpc>
            </a:pPr>
            <a:endParaRPr lang="en-US" altLang="en-US" dirty="0"/>
          </a:p>
          <a:p>
            <a:pPr eaLnBrk="1" hangingPunct="1">
              <a:lnSpc>
                <a:spcPct val="90000"/>
              </a:lnSpc>
            </a:pPr>
            <a:r>
              <a:rPr lang="el" altLang="en-US" dirty="0"/>
              <a:t>Δεν υπάρχει διαδρομή πληροφοριών από χαμηλό αντικείμενο σε υψηλό αντικείμενο </a:t>
            </a:r>
          </a:p>
          <a:p>
            <a:endParaRPr lang="en-US" dirty="0"/>
          </a:p>
        </p:txBody>
      </p:sp>
      <p:pic>
        <p:nvPicPr>
          <p:cNvPr id="7" name="Picture 6">
            <a:extLst>
              <a:ext uri="{FF2B5EF4-FFF2-40B4-BE49-F238E27FC236}">
                <a16:creationId xmlns:a16="http://schemas.microsoft.com/office/drawing/2014/main" id="{9250E42E-E933-72E6-154B-F188174CD65D}"/>
              </a:ext>
            </a:extLst>
          </p:cNvPr>
          <p:cNvPicPr>
            <a:picLocks noChangeAspect="1"/>
          </p:cNvPicPr>
          <p:nvPr/>
        </p:nvPicPr>
        <p:blipFill>
          <a:blip r:embed="rId3"/>
          <a:stretch>
            <a:fillRect/>
          </a:stretch>
        </p:blipFill>
        <p:spPr>
          <a:xfrm>
            <a:off x="8660423" y="5767520"/>
            <a:ext cx="1530000" cy="612000"/>
          </a:xfrm>
          <a:prstGeom prst="rect">
            <a:avLst/>
          </a:prstGeom>
        </p:spPr>
      </p:pic>
      <p:sp>
        <p:nvSpPr>
          <p:cNvPr id="2" name="Slide Number Placeholder 1">
            <a:extLst>
              <a:ext uri="{FF2B5EF4-FFF2-40B4-BE49-F238E27FC236}">
                <a16:creationId xmlns:a16="http://schemas.microsoft.com/office/drawing/2014/main" id="{197073AC-CEAA-D26D-0305-8FF8B3D23116}"/>
              </a:ext>
            </a:extLst>
          </p:cNvPr>
          <p:cNvSpPr>
            <a:spLocks noGrp="1"/>
          </p:cNvSpPr>
          <p:nvPr>
            <p:ph type="sldNum" sz="quarter" idx="14"/>
          </p:nvPr>
        </p:nvSpPr>
        <p:spPr/>
        <p:txBody>
          <a:bodyPr/>
          <a:lstStyle/>
          <a:p>
            <a:fld id="{3A98EE3D-8CD1-4C3F-BD1C-C98C9596463C}" type="slidenum">
              <a:rPr lang="en-US" smtClean="0"/>
              <a:pPr/>
              <a:t>6</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a:extLst>
              <a:ext uri="{FF2B5EF4-FFF2-40B4-BE49-F238E27FC236}">
                <a16:creationId xmlns:a16="http://schemas.microsoft.com/office/drawing/2014/main" id="{38EECA7F-1928-879D-DA10-C9B0068B3F0A}"/>
              </a:ext>
            </a:extLst>
          </p:cNvPr>
          <p:cNvSpPr>
            <a:spLocks noGrp="1" noChangeArrowheads="1"/>
          </p:cNvSpPr>
          <p:nvPr>
            <p:ph type="ctrTitle"/>
          </p:nvPr>
        </p:nvSpPr>
        <p:spPr/>
        <p:txBody>
          <a:bodyPr>
            <a:normAutofit fontScale="90000"/>
          </a:bodyPr>
          <a:lstStyle/>
          <a:p>
            <a:pPr eaLnBrk="1" hangingPunct="1"/>
            <a:r>
              <a:rPr lang="el" altLang="en-US"/>
              <a:t>Πολιτική σήμανσης χαμηλής στάθμης νερού αντικειμένου</a:t>
            </a:r>
          </a:p>
        </p:txBody>
      </p:sp>
      <p:sp>
        <p:nvSpPr>
          <p:cNvPr id="4" name="Text Placeholder 3">
            <a:extLst>
              <a:ext uri="{FF2B5EF4-FFF2-40B4-BE49-F238E27FC236}">
                <a16:creationId xmlns:a16="http://schemas.microsoft.com/office/drawing/2014/main" id="{E083627F-549F-2ABC-3588-9FC9C1B323EF}"/>
              </a:ext>
            </a:extLst>
          </p:cNvPr>
          <p:cNvSpPr>
            <a:spLocks noGrp="1"/>
          </p:cNvSpPr>
          <p:nvPr>
            <p:ph type="body" sz="quarter" idx="12"/>
          </p:nvPr>
        </p:nvSpPr>
        <p:spPr>
          <a:xfrm>
            <a:off x="1380893" y="2630862"/>
            <a:ext cx="8323546" cy="3032518"/>
          </a:xfrm>
        </p:spPr>
        <p:txBody>
          <a:bodyPr>
            <a:normAutofit/>
          </a:bodyPr>
          <a:lstStyle/>
          <a:p>
            <a:pPr eaLnBrk="1" hangingPunct="1">
              <a:lnSpc>
                <a:spcPct val="90000"/>
              </a:lnSpc>
            </a:pPr>
            <a:r>
              <a:rPr lang="el" altLang="en-US" dirty="0"/>
              <a:t>Κανόνες</a:t>
            </a:r>
          </a:p>
          <a:p>
            <a:pPr lvl="1" eaLnBrk="1" hangingPunct="1">
              <a:lnSpc>
                <a:spcPct val="90000"/>
              </a:lnSpc>
            </a:pPr>
            <a:r>
              <a:rPr lang="el" altLang="en-US" dirty="0"/>
              <a:t>s μπορεί να διαβάσει o; iff i(s) </a:t>
            </a:r>
            <a:r>
              <a:rPr lang="el" altLang="en-US" dirty="0">
                <a:latin typeface="Tahoma" panose="020B0604030504040204" pitchFamily="34" charset="0"/>
                <a:cs typeface="Tahoma" panose="020B0604030504040204" pitchFamily="34" charset="0"/>
                <a:sym typeface="Symbol" panose="05050102010706020507" pitchFamily="18" charset="2"/>
              </a:rPr>
              <a:t></a:t>
            </a:r>
            <a:r>
              <a:rPr lang="el" altLang="en-US" dirty="0">
                <a:cs typeface="Tahoma" panose="020B0604030504040204" pitchFamily="34" charset="0"/>
              </a:rPr>
              <a:t> i(o)</a:t>
            </a:r>
          </a:p>
          <a:p>
            <a:pPr lvl="1" eaLnBrk="1" hangingPunct="1">
              <a:lnSpc>
                <a:spcPct val="90000"/>
              </a:lnSpc>
            </a:pPr>
            <a:r>
              <a:rPr lang="el" altLang="en-US" dirty="0"/>
              <a:t>s μπορεί πάντα να γράψει στο o? μετά τη σύνταξη </a:t>
            </a:r>
            <a:r>
              <a:rPr lang="en-US" altLang="en-US" dirty="0" err="1"/>
              <a:t>i</a:t>
            </a:r>
            <a:r>
              <a:rPr lang="en-US" altLang="en-US" dirty="0"/>
              <a:t>(o)</a:t>
            </a:r>
            <a:r>
              <a:rPr lang="en-US" altLang="en-US" dirty="0">
                <a:sym typeface="Symbol" panose="05050102010706020507" pitchFamily="18" charset="2"/>
              </a:rPr>
              <a:t> </a:t>
            </a:r>
            <a:r>
              <a:rPr lang="en-US" altLang="en-US" dirty="0"/>
              <a:t>min[</a:t>
            </a:r>
            <a:r>
              <a:rPr lang="en-US" altLang="en-US" dirty="0" err="1"/>
              <a:t>i</a:t>
            </a:r>
            <a:r>
              <a:rPr lang="en-US" altLang="en-US" dirty="0"/>
              <a:t>(s), </a:t>
            </a:r>
            <a:r>
              <a:rPr lang="en-US" altLang="en-US" dirty="0" err="1"/>
              <a:t>i</a:t>
            </a:r>
            <a:r>
              <a:rPr lang="en-US" altLang="en-US" dirty="0"/>
              <a:t>(o)]</a:t>
            </a:r>
          </a:p>
          <a:p>
            <a:pPr eaLnBrk="1" hangingPunct="1">
              <a:lnSpc>
                <a:spcPct val="90000"/>
              </a:lnSpc>
            </a:pPr>
            <a:endParaRPr lang="en-US" altLang="en-US" dirty="0"/>
          </a:p>
          <a:p>
            <a:pPr eaLnBrk="1" hangingPunct="1">
              <a:lnSpc>
                <a:spcPct val="90000"/>
              </a:lnSpc>
            </a:pPr>
            <a:r>
              <a:rPr lang="el" altLang="en-US" dirty="0"/>
              <a:t>Το επίπεδο ακεραιότητας του αντικειμένου μειώνεται καθώς μολύνεται από υποκείμενα</a:t>
            </a:r>
          </a:p>
          <a:p>
            <a:pPr eaLnBrk="1" hangingPunct="1">
              <a:lnSpc>
                <a:spcPct val="90000"/>
              </a:lnSpc>
            </a:pPr>
            <a:endParaRPr lang="en-US" altLang="en-US" dirty="0"/>
          </a:p>
          <a:p>
            <a:pPr eaLnBrk="1" hangingPunct="1">
              <a:lnSpc>
                <a:spcPct val="90000"/>
              </a:lnSpc>
            </a:pPr>
            <a:r>
              <a:rPr lang="el" altLang="en-US" dirty="0"/>
              <a:t>Στο τέλος, τα αντικείμενα που έχουν υψηλές ετικέτες δεν έχουν μολυνθεί</a:t>
            </a:r>
          </a:p>
          <a:p>
            <a:endParaRPr lang="en-US" dirty="0"/>
          </a:p>
        </p:txBody>
      </p:sp>
      <p:pic>
        <p:nvPicPr>
          <p:cNvPr id="7" name="Picture 6">
            <a:extLst>
              <a:ext uri="{FF2B5EF4-FFF2-40B4-BE49-F238E27FC236}">
                <a16:creationId xmlns:a16="http://schemas.microsoft.com/office/drawing/2014/main" id="{290304E6-139C-CB86-7F57-EA01449BF47C}"/>
              </a:ext>
            </a:extLst>
          </p:cNvPr>
          <p:cNvPicPr>
            <a:picLocks noChangeAspect="1"/>
          </p:cNvPicPr>
          <p:nvPr/>
        </p:nvPicPr>
        <p:blipFill>
          <a:blip r:embed="rId3"/>
          <a:stretch>
            <a:fillRect/>
          </a:stretch>
        </p:blipFill>
        <p:spPr>
          <a:xfrm>
            <a:off x="8670254" y="5836346"/>
            <a:ext cx="1530000" cy="612000"/>
          </a:xfrm>
          <a:prstGeom prst="rect">
            <a:avLst/>
          </a:prstGeom>
        </p:spPr>
      </p:pic>
      <p:sp>
        <p:nvSpPr>
          <p:cNvPr id="2" name="Slide Number Placeholder 1">
            <a:extLst>
              <a:ext uri="{FF2B5EF4-FFF2-40B4-BE49-F238E27FC236}">
                <a16:creationId xmlns:a16="http://schemas.microsoft.com/office/drawing/2014/main" id="{C27536D8-1147-6673-20D1-8C79B71BAD87}"/>
              </a:ext>
            </a:extLst>
          </p:cNvPr>
          <p:cNvSpPr>
            <a:spLocks noGrp="1"/>
          </p:cNvSpPr>
          <p:nvPr>
            <p:ph type="sldNum" sz="quarter" idx="14"/>
          </p:nvPr>
        </p:nvSpPr>
        <p:spPr/>
        <p:txBody>
          <a:bodyPr/>
          <a:lstStyle/>
          <a:p>
            <a:fld id="{3A98EE3D-8CD1-4C3F-BD1C-C98C9596463C}" type="slidenum">
              <a:rPr lang="en-US" smtClean="0"/>
              <a:pPr/>
              <a:t>7</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a:extLst>
              <a:ext uri="{FF2B5EF4-FFF2-40B4-BE49-F238E27FC236}">
                <a16:creationId xmlns:a16="http://schemas.microsoft.com/office/drawing/2014/main" id="{A6CDB01E-AECE-3459-1C56-CA5150595AEA}"/>
              </a:ext>
            </a:extLst>
          </p:cNvPr>
          <p:cNvSpPr>
            <a:spLocks noGrp="1" noChangeArrowheads="1"/>
          </p:cNvSpPr>
          <p:nvPr>
            <p:ph type="ctrTitle"/>
          </p:nvPr>
        </p:nvSpPr>
        <p:spPr/>
        <p:txBody>
          <a:bodyPr>
            <a:normAutofit fontScale="90000"/>
          </a:bodyPr>
          <a:lstStyle/>
          <a:p>
            <a:pPr eaLnBrk="1" hangingPunct="1"/>
            <a:r>
              <a:rPr lang="el" altLang="en-US"/>
              <a:t>Πολιτική ελέγχου ακεραιότητας χαμηλού νερού</a:t>
            </a:r>
          </a:p>
        </p:txBody>
      </p:sp>
      <p:sp>
        <p:nvSpPr>
          <p:cNvPr id="4" name="Text Placeholder 3">
            <a:extLst>
              <a:ext uri="{FF2B5EF4-FFF2-40B4-BE49-F238E27FC236}">
                <a16:creationId xmlns:a16="http://schemas.microsoft.com/office/drawing/2014/main" id="{E60B3A2C-2AD1-FC09-0464-BD730E005635}"/>
              </a:ext>
            </a:extLst>
          </p:cNvPr>
          <p:cNvSpPr>
            <a:spLocks noGrp="1"/>
          </p:cNvSpPr>
          <p:nvPr>
            <p:ph type="body" sz="quarter" idx="12"/>
          </p:nvPr>
        </p:nvSpPr>
        <p:spPr>
          <a:xfrm>
            <a:off x="1156253" y="2283131"/>
            <a:ext cx="7850095" cy="3429412"/>
          </a:xfrm>
        </p:spPr>
        <p:txBody>
          <a:bodyPr>
            <a:normAutofit/>
          </a:bodyPr>
          <a:lstStyle/>
          <a:p>
            <a:pPr eaLnBrk="1" hangingPunct="1"/>
            <a:r>
              <a:rPr lang="el" altLang="en-US" dirty="0"/>
              <a:t>Κανόνες</a:t>
            </a:r>
          </a:p>
          <a:p>
            <a:pPr lvl="1" eaLnBrk="1" hangingPunct="1"/>
            <a:r>
              <a:rPr lang="el" altLang="en-US" dirty="0"/>
              <a:t>s μπορεί πάντα να διαβάσει o? μετά την ανάγνωση </a:t>
            </a:r>
            <a:r>
              <a:rPr lang="en-US" altLang="en-US" dirty="0" err="1"/>
              <a:t>i</a:t>
            </a:r>
            <a:r>
              <a:rPr lang="en-US" altLang="en-US" dirty="0"/>
              <a:t>(s)</a:t>
            </a:r>
            <a:r>
              <a:rPr lang="en-US" altLang="en-US" dirty="0">
                <a:sym typeface="Symbol" panose="05050102010706020507" pitchFamily="18" charset="2"/>
              </a:rPr>
              <a:t> </a:t>
            </a:r>
            <a:r>
              <a:rPr lang="en-US" altLang="en-US" dirty="0"/>
              <a:t>min[</a:t>
            </a:r>
            <a:r>
              <a:rPr lang="en-US" altLang="en-US" dirty="0" err="1"/>
              <a:t>i</a:t>
            </a:r>
            <a:r>
              <a:rPr lang="en-US" altLang="en-US" dirty="0"/>
              <a:t>(s), </a:t>
            </a:r>
            <a:r>
              <a:rPr lang="en-US" altLang="en-US" dirty="0" err="1"/>
              <a:t>i</a:t>
            </a:r>
            <a:r>
              <a:rPr lang="en-US" altLang="en-US" dirty="0"/>
              <a:t>(o)]</a:t>
            </a:r>
            <a:endParaRPr lang="el-GR" altLang="en-US" dirty="0"/>
          </a:p>
          <a:p>
            <a:pPr lvl="1"/>
            <a:r>
              <a:rPr lang="el" altLang="en-US" dirty="0"/>
              <a:t>s μπορεί πάντα να γράψει στο o? μετά τη γραφή </a:t>
            </a:r>
            <a:r>
              <a:rPr lang="en-US" altLang="en-US" dirty="0" err="1"/>
              <a:t>i</a:t>
            </a:r>
            <a:r>
              <a:rPr lang="en-US" altLang="en-US" dirty="0"/>
              <a:t>(o)</a:t>
            </a:r>
            <a:r>
              <a:rPr lang="en-US" altLang="en-US" dirty="0">
                <a:sym typeface="Symbol" panose="05050102010706020507" pitchFamily="18" charset="2"/>
              </a:rPr>
              <a:t> </a:t>
            </a:r>
            <a:r>
              <a:rPr lang="en-US" altLang="en-US" dirty="0"/>
              <a:t>min[</a:t>
            </a:r>
            <a:r>
              <a:rPr lang="en-US" altLang="en-US" dirty="0" err="1"/>
              <a:t>i</a:t>
            </a:r>
            <a:r>
              <a:rPr lang="en-US" altLang="en-US" dirty="0"/>
              <a:t>(s), </a:t>
            </a:r>
            <a:r>
              <a:rPr lang="en-US" altLang="en-US" dirty="0" err="1"/>
              <a:t>i</a:t>
            </a:r>
            <a:r>
              <a:rPr lang="en-US" altLang="en-US" dirty="0"/>
              <a:t>(o)]</a:t>
            </a:r>
            <a:endParaRPr lang="el" altLang="en-US" dirty="0"/>
          </a:p>
          <a:p>
            <a:pPr eaLnBrk="1" hangingPunct="1"/>
            <a:endParaRPr lang="en-US" altLang="en-US" dirty="0"/>
          </a:p>
          <a:p>
            <a:pPr eaLnBrk="1" hangingPunct="1"/>
            <a:r>
              <a:rPr lang="el" altLang="en-US" dirty="0"/>
              <a:t>Εντοπισμός, αλλά όχι πρόληψη μόλυνσης</a:t>
            </a:r>
          </a:p>
          <a:p>
            <a:pPr eaLnBrk="1" hangingPunct="1"/>
            <a:r>
              <a:rPr lang="el" altLang="en-US" dirty="0"/>
              <a:t>Παρόμοια με την έννοια της αλλοίωσης στην ασφάλεια λογισμικού</a:t>
            </a:r>
          </a:p>
          <a:p>
            <a:endParaRPr lang="en-US" dirty="0"/>
          </a:p>
        </p:txBody>
      </p:sp>
      <p:pic>
        <p:nvPicPr>
          <p:cNvPr id="7" name="Picture 6">
            <a:extLst>
              <a:ext uri="{FF2B5EF4-FFF2-40B4-BE49-F238E27FC236}">
                <a16:creationId xmlns:a16="http://schemas.microsoft.com/office/drawing/2014/main" id="{D179ABA7-1B10-1728-29A4-D30B0C966A29}"/>
              </a:ext>
            </a:extLst>
          </p:cNvPr>
          <p:cNvPicPr>
            <a:picLocks noChangeAspect="1"/>
          </p:cNvPicPr>
          <p:nvPr/>
        </p:nvPicPr>
        <p:blipFill>
          <a:blip r:embed="rId3"/>
          <a:stretch>
            <a:fillRect/>
          </a:stretch>
        </p:blipFill>
        <p:spPr>
          <a:xfrm>
            <a:off x="8434281" y="5712543"/>
            <a:ext cx="1530000" cy="612000"/>
          </a:xfrm>
          <a:prstGeom prst="rect">
            <a:avLst/>
          </a:prstGeom>
        </p:spPr>
      </p:pic>
      <p:sp>
        <p:nvSpPr>
          <p:cNvPr id="2" name="Slide Number Placeholder 1">
            <a:extLst>
              <a:ext uri="{FF2B5EF4-FFF2-40B4-BE49-F238E27FC236}">
                <a16:creationId xmlns:a16="http://schemas.microsoft.com/office/drawing/2014/main" id="{8F30A96D-A234-69E0-200F-6F9496B66B12}"/>
              </a:ext>
            </a:extLst>
          </p:cNvPr>
          <p:cNvSpPr>
            <a:spLocks noGrp="1"/>
          </p:cNvSpPr>
          <p:nvPr>
            <p:ph type="sldNum" sz="quarter" idx="14"/>
          </p:nvPr>
        </p:nvSpPr>
        <p:spPr/>
        <p:txBody>
          <a:bodyPr/>
          <a:lstStyle/>
          <a:p>
            <a:fld id="{3A98EE3D-8CD1-4C3F-BD1C-C98C9596463C}" type="slidenum">
              <a:rPr lang="en-US" smtClean="0"/>
              <a:pPr/>
              <a:t>8</a:t>
            </a:fld>
            <a:endParaRPr lang="en-US"/>
          </a:p>
        </p:txBody>
      </p:sp>
    </p:spTree>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15CCAF-B227-4420-8A82-899C4EC33714}">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89BB42C3-98F0-4E09-AE96-62EE07CAC5CA}">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39EAE05-2D90-4440-A098-2E114DBDB5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1734</Words>
  <Application>Microsoft Office PowerPoint</Application>
  <PresentationFormat>Widescreen</PresentationFormat>
  <Paragraphs>233</Paragraphs>
  <Slides>29</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Book Antiqua</vt:lpstr>
      <vt:lpstr>Calibri</vt:lpstr>
      <vt:lpstr>Century Gothic</vt:lpstr>
      <vt:lpstr>Courier New</vt:lpstr>
      <vt:lpstr>Symbol</vt:lpstr>
      <vt:lpstr>Tahoma</vt:lpstr>
      <vt:lpstr>Times</vt:lpstr>
      <vt:lpstr>Custom</vt:lpstr>
      <vt:lpstr>ΤΕΧΝΟΛΟΓΙΕΣ ΠΡΟΣΤΑΣΙΑΣ ΔΕΔΟΜΕΝΩΝ ΚΑΙ ΙΔΙΩΤΙΚΟΤΗΤΑΣ ΓΙΑ ΤΗΝ ΕΝΕΡΓΕΙΑ</vt:lpstr>
      <vt:lpstr>PowerPoint Presentation</vt:lpstr>
      <vt:lpstr>Κίνητρα</vt:lpstr>
      <vt:lpstr>Τι είναι η ακεραιότητα στα συστήματα;</vt:lpstr>
      <vt:lpstr>Biba: Επίπεδα ακεραιότητας</vt:lpstr>
      <vt:lpstr>Αυστηρή πολιτική ακεραιότητας (αντίστροφη BLP)</vt:lpstr>
      <vt:lpstr>Θέμα: Πολιτική χαμηλών υδάτων</vt:lpstr>
      <vt:lpstr>Πολιτική σήμανσης χαμηλής στάθμης νερού αντικειμένου</vt:lpstr>
      <vt:lpstr>Πολιτική ελέγχου ακεραιότητας χαμηλού νερού</vt:lpstr>
      <vt:lpstr>Η πολιτική δακτυλίου</vt:lpstr>
      <vt:lpstr>Πέντε υποχρεωτικές πολιτικές στο Biba</vt:lpstr>
      <vt:lpstr>Επίπεδα ακεραιότητας αντικειμένου</vt:lpstr>
      <vt:lpstr>Αξιόπιστος εναντίον αξιόπιστου</vt:lpstr>
      <vt:lpstr>Ακεραιότητα έναντι εμπιστευτικότητας</vt:lpstr>
      <vt:lpstr>Αναλογία</vt:lpstr>
      <vt:lpstr>Βασική διαφορά μεταξύ εμπιστευτικότητας και ακεραιότητας</vt:lpstr>
      <vt:lpstr>Επιπτώσεις της ανάγκης εμπιστοσύνης των υποκειμένων</vt:lpstr>
      <vt:lpstr>Εφαρμογή της προστασίας της ακεραιότητας</vt:lpstr>
      <vt:lpstr>Το μοντέλο Clark-Wilson</vt:lpstr>
      <vt:lpstr>Δύο μηχανισμοί υψηλού επιπέδου για την επιβολή της ακεραιότητας των δεδομένων</vt:lpstr>
      <vt:lpstr>Δύο μηχανισμοί υψηλού επιπέδου για την επιβολή της ακεραιότητας των δεδομένων</vt:lpstr>
      <vt:lpstr>Εφαρμογή των δύο μηχανισμών υψηλού επιπέδου</vt:lpstr>
      <vt:lpstr>Το μοντέλο ακεραιότητας Clarke-Wilson</vt:lpstr>
      <vt:lpstr>Διαφορές από το MAC / BLP</vt:lpstr>
      <vt:lpstr>Σύγκριση με Biba</vt:lpstr>
      <vt:lpstr>Η πολιτική ασφαλείας του κινεζικού τείχους</vt:lpstr>
      <vt:lpstr>PowerPoint Presentation</vt:lpstr>
      <vt:lpstr>Απλός κανόνας ασφαλείας στην πολιτική κινεζικού τείχους</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2025-04-30T19:14:27Z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