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3725" r:id="rId4"/>
  </p:sldMasterIdLst>
  <p:notesMasterIdLst>
    <p:notesMasterId r:id="rId49"/>
  </p:notesMasterIdLst>
  <p:handoutMasterIdLst>
    <p:handoutMasterId r:id="rId50"/>
  </p:handoutMasterIdLst>
  <p:sldIdLst>
    <p:sldId id="376" r:id="rId5"/>
    <p:sldId id="454" r:id="rId6"/>
    <p:sldId id="415" r:id="rId7"/>
    <p:sldId id="372" r:id="rId8"/>
    <p:sldId id="373" r:id="rId9"/>
    <p:sldId id="418" r:id="rId10"/>
    <p:sldId id="375" r:id="rId11"/>
    <p:sldId id="419" r:id="rId12"/>
    <p:sldId id="377" r:id="rId13"/>
    <p:sldId id="420" r:id="rId14"/>
    <p:sldId id="421" r:id="rId15"/>
    <p:sldId id="429" r:id="rId16"/>
    <p:sldId id="430" r:id="rId17"/>
    <p:sldId id="431" r:id="rId18"/>
    <p:sldId id="432" r:id="rId19"/>
    <p:sldId id="385" r:id="rId20"/>
    <p:sldId id="433" r:id="rId21"/>
    <p:sldId id="434" r:id="rId22"/>
    <p:sldId id="435" r:id="rId23"/>
    <p:sldId id="436" r:id="rId24"/>
    <p:sldId id="437" r:id="rId25"/>
    <p:sldId id="438" r:id="rId26"/>
    <p:sldId id="439" r:id="rId27"/>
    <p:sldId id="440" r:id="rId28"/>
    <p:sldId id="441" r:id="rId29"/>
    <p:sldId id="442" r:id="rId30"/>
    <p:sldId id="443" r:id="rId31"/>
    <p:sldId id="444" r:id="rId32"/>
    <p:sldId id="445" r:id="rId33"/>
    <p:sldId id="446" r:id="rId34"/>
    <p:sldId id="422" r:id="rId35"/>
    <p:sldId id="427" r:id="rId36"/>
    <p:sldId id="447" r:id="rId37"/>
    <p:sldId id="428" r:id="rId38"/>
    <p:sldId id="448" r:id="rId39"/>
    <p:sldId id="449" r:id="rId40"/>
    <p:sldId id="450" r:id="rId41"/>
    <p:sldId id="451" r:id="rId42"/>
    <p:sldId id="452" r:id="rId43"/>
    <p:sldId id="453" r:id="rId44"/>
    <p:sldId id="407" r:id="rId45"/>
    <p:sldId id="416" r:id="rId46"/>
    <p:sldId id="417" r:id="rId47"/>
    <p:sldId id="387"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2C4A52"/>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12C55B-5602-4949-BA1D-C541B35AFAB6}" v="1" dt="2024-04-29T08:49:37.7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3" d="100"/>
          <a:sy n="93" d="100"/>
        </p:scale>
        <p:origin x="1272" y="30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69671B-947A-44A3-A764-A91E66D469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B4B23CC-4610-41C4-A0CF-67A30700C4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7299BE-0F96-4D8C-8AC3-AFAE1A841C66}" type="datetimeFigureOut">
              <a:rPr lang="en-US" smtClean="0"/>
              <a:t>30/04/2025</a:t>
            </a:fld>
            <a:endParaRPr lang="en-US"/>
          </a:p>
        </p:txBody>
      </p:sp>
      <p:sp>
        <p:nvSpPr>
          <p:cNvPr id="4" name="Footer Placeholder 3">
            <a:extLst>
              <a:ext uri="{FF2B5EF4-FFF2-40B4-BE49-F238E27FC236}">
                <a16:creationId xmlns:a16="http://schemas.microsoft.com/office/drawing/2014/main" id="{1F94FC55-2324-40BC-8420-15EC835D957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63EC604-E5A5-4A58-AC5A-211F83D37C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3B048B-0EBA-466F-928F-37073F3BFB70}" type="slidenum">
              <a:rPr lang="en-US" smtClean="0"/>
              <a:t>‹#›</a:t>
            </a:fld>
            <a:endParaRPr lang="en-US"/>
          </a:p>
        </p:txBody>
      </p:sp>
    </p:spTree>
    <p:extLst>
      <p:ext uri="{BB962C8B-B14F-4D97-AF65-F5344CB8AC3E}">
        <p14:creationId xmlns:p14="http://schemas.microsoft.com/office/powerpoint/2010/main" val="4065507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4692AC-01A2-4EFF-966B-504F28E82D7A}" type="datetimeFigureOut">
              <a:rPr lang="en-US" noProof="0" smtClean="0"/>
              <a:t>30/04/2025</a:t>
            </a:fld>
            <a:endParaRPr lang="en-US"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 noProof="0"/>
              <a:t>Κάντε κλικ για να επεξεργαστείτε στυλ κειμένου υποδείγματος</a:t>
            </a:r>
          </a:p>
          <a:p>
            <a:pPr lvl="1"/>
            <a:r>
              <a:rPr lang="el" noProof="0"/>
              <a:t>Δεύτερο επίπεδο</a:t>
            </a:r>
          </a:p>
          <a:p>
            <a:pPr lvl="2"/>
            <a:r>
              <a:rPr lang="el" noProof="0"/>
              <a:t>Τρίτο επίπεδο</a:t>
            </a:r>
          </a:p>
          <a:p>
            <a:pPr lvl="3"/>
            <a:r>
              <a:rPr lang="el" noProof="0"/>
              <a:t>Τέταρτο επίπεδο</a:t>
            </a:r>
          </a:p>
          <a:p>
            <a:pPr lvl="4"/>
            <a:r>
              <a:rPr lang="el" noProof="0"/>
              <a:t>Πέμπτο επίπεδο</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ED498D-6977-40EC-8E5E-7EB644D5E759}" type="slidenum">
              <a:rPr lang="en-US" noProof="0" smtClean="0"/>
              <a:t>‹#›</a:t>
            </a:fld>
            <a:endParaRPr lang="en-US" noProof="0"/>
          </a:p>
        </p:txBody>
      </p:sp>
    </p:spTree>
    <p:extLst>
      <p:ext uri="{BB962C8B-B14F-4D97-AF65-F5344CB8AC3E}">
        <p14:creationId xmlns:p14="http://schemas.microsoft.com/office/powerpoint/2010/main" val="135226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AED498D-6977-40EC-8E5E-7EB644D5E759}" type="slidenum">
              <a:rPr lang="en-US" noProof="0" smtClean="0"/>
              <a:t>0</a:t>
            </a:fld>
            <a:endParaRPr lang="en-US" noProof="0"/>
          </a:p>
        </p:txBody>
      </p:sp>
    </p:spTree>
    <p:extLst>
      <p:ext uri="{BB962C8B-B14F-4D97-AF65-F5344CB8AC3E}">
        <p14:creationId xmlns:p14="http://schemas.microsoft.com/office/powerpoint/2010/main" val="2278711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3EC0A345-01F4-AA3A-9A63-2D5F315AFD80}"/>
              </a:ext>
            </a:extLst>
          </p:cNvPr>
          <p:cNvSpPr>
            <a:spLocks noGrp="1" noRot="1" noChangeAspect="1" noTextEdit="1"/>
          </p:cNvSpPr>
          <p:nvPr>
            <p:ph type="sldImg"/>
          </p:nvPr>
        </p:nvSpPr>
        <p:spPr>
          <a:ln/>
        </p:spPr>
      </p:sp>
      <p:sp>
        <p:nvSpPr>
          <p:cNvPr id="68611" name="Notes Placeholder 2">
            <a:extLst>
              <a:ext uri="{FF2B5EF4-FFF2-40B4-BE49-F238E27FC236}">
                <a16:creationId xmlns:a16="http://schemas.microsoft.com/office/drawing/2014/main" id="{B035A9B8-B1C6-A15C-79B3-F3BB39FBE1F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8612" name="Slide Number Placeholder 3">
            <a:extLst>
              <a:ext uri="{FF2B5EF4-FFF2-40B4-BE49-F238E27FC236}">
                <a16:creationId xmlns:a16="http://schemas.microsoft.com/office/drawing/2014/main" id="{A19AD6F9-B386-2EF4-2930-7A066F89662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6864E0D0-FF27-48A6-AB20-9DF48B3833A3}" type="slidenum">
              <a:rPr kumimoji="0" lang="en-US" altLang="en-US" sz="1300"/>
              <a:pPr eaLnBrk="1" hangingPunct="1">
                <a:spcBef>
                  <a:spcPct val="0"/>
                </a:spcBef>
              </a:pPr>
              <a:t>27</a:t>
            </a:fld>
            <a:endParaRPr kumimoji="0"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5A7D5788-09CB-809F-0321-764D4A93D99D}"/>
              </a:ext>
            </a:extLst>
          </p:cNvPr>
          <p:cNvSpPr>
            <a:spLocks noGrp="1" noRot="1" noChangeAspect="1" noTextEdit="1"/>
          </p:cNvSpPr>
          <p:nvPr>
            <p:ph type="sldImg"/>
          </p:nvPr>
        </p:nvSpPr>
        <p:spPr>
          <a:ln/>
        </p:spPr>
      </p:sp>
      <p:sp>
        <p:nvSpPr>
          <p:cNvPr id="69635" name="Notes Placeholder 2">
            <a:extLst>
              <a:ext uri="{FF2B5EF4-FFF2-40B4-BE49-F238E27FC236}">
                <a16:creationId xmlns:a16="http://schemas.microsoft.com/office/drawing/2014/main" id="{A921FAE5-16EE-85E5-6AD7-33EE8F9AA89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9636" name="Slide Number Placeholder 3">
            <a:extLst>
              <a:ext uri="{FF2B5EF4-FFF2-40B4-BE49-F238E27FC236}">
                <a16:creationId xmlns:a16="http://schemas.microsoft.com/office/drawing/2014/main" id="{CFA2C5EA-CF1E-7594-ACBD-92F82DFEF5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EB4CF3F4-A4A9-455B-AE54-F0AFE75BFDAC}" type="slidenum">
              <a:rPr kumimoji="0" lang="en-US" altLang="en-US" sz="1300"/>
              <a:pPr eaLnBrk="1" hangingPunct="1">
                <a:spcBef>
                  <a:spcPct val="0"/>
                </a:spcBef>
              </a:pPr>
              <a:t>30</a:t>
            </a:fld>
            <a:endParaRPr kumimoji="0"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A360FF0B-F9E9-8B2D-61C0-3A41E5724881}"/>
              </a:ext>
            </a:extLst>
          </p:cNvPr>
          <p:cNvSpPr>
            <a:spLocks noGrp="1" noRot="1" noChangeAspect="1" noTextEdit="1"/>
          </p:cNvSpPr>
          <p:nvPr>
            <p:ph type="sldImg"/>
          </p:nvPr>
        </p:nvSpPr>
        <p:spPr>
          <a:ln/>
        </p:spPr>
      </p:sp>
      <p:sp>
        <p:nvSpPr>
          <p:cNvPr id="70659" name="Notes Placeholder 2">
            <a:extLst>
              <a:ext uri="{FF2B5EF4-FFF2-40B4-BE49-F238E27FC236}">
                <a16:creationId xmlns:a16="http://schemas.microsoft.com/office/drawing/2014/main" id="{BB7DEAB8-2FAD-DD6D-FFA7-75FE3B2EA19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0660" name="Slide Number Placeholder 3">
            <a:extLst>
              <a:ext uri="{FF2B5EF4-FFF2-40B4-BE49-F238E27FC236}">
                <a16:creationId xmlns:a16="http://schemas.microsoft.com/office/drawing/2014/main" id="{A80ADB0D-E390-DF2D-59C7-8C933F3DEE7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1DF7B605-19C8-493A-955D-E8F4FEFC494E}" type="slidenum">
              <a:rPr kumimoji="0" lang="en-US" altLang="en-US" sz="1300"/>
              <a:pPr eaLnBrk="1" hangingPunct="1">
                <a:spcBef>
                  <a:spcPct val="0"/>
                </a:spcBef>
              </a:pPr>
              <a:t>32</a:t>
            </a:fld>
            <a:endParaRPr kumimoji="0"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AED498D-6977-40EC-8E5E-7EB644D5E759}" type="slidenum">
              <a:rPr lang="en-US" noProof="0" smtClean="0"/>
              <a:t>1</a:t>
            </a:fld>
            <a:endParaRPr lang="en-US" noProof="0"/>
          </a:p>
        </p:txBody>
      </p:sp>
    </p:spTree>
    <p:extLst>
      <p:ext uri="{BB962C8B-B14F-4D97-AF65-F5344CB8AC3E}">
        <p14:creationId xmlns:p14="http://schemas.microsoft.com/office/powerpoint/2010/main" val="2060055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9C18FB68-E7F9-A8E6-BDF0-14996F9CEFEE}"/>
              </a:ext>
            </a:extLst>
          </p:cNvPr>
          <p:cNvSpPr>
            <a:spLocks noGrp="1" noRot="1" noChangeAspect="1" noTextEdit="1"/>
          </p:cNvSpPr>
          <p:nvPr>
            <p:ph type="sldImg"/>
          </p:nvPr>
        </p:nvSpPr>
        <p:spPr>
          <a:ln/>
        </p:spPr>
      </p:sp>
      <p:sp>
        <p:nvSpPr>
          <p:cNvPr id="61443" name="Notes Placeholder 2">
            <a:extLst>
              <a:ext uri="{FF2B5EF4-FFF2-40B4-BE49-F238E27FC236}">
                <a16:creationId xmlns:a16="http://schemas.microsoft.com/office/drawing/2014/main" id="{E3D67A41-CBF2-7DA5-9D9E-95C1FD6A8D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1444" name="Slide Number Placeholder 3">
            <a:extLst>
              <a:ext uri="{FF2B5EF4-FFF2-40B4-BE49-F238E27FC236}">
                <a16:creationId xmlns:a16="http://schemas.microsoft.com/office/drawing/2014/main" id="{F602B2EE-9EAD-B91D-BECA-CF10733FE5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903B809C-5D01-4562-A88E-AEDF58466969}" type="slidenum">
              <a:rPr kumimoji="0" lang="en-US" altLang="en-US" sz="1300"/>
              <a:pPr eaLnBrk="1" hangingPunct="1">
                <a:spcBef>
                  <a:spcPct val="0"/>
                </a:spcBef>
              </a:pPr>
              <a:t>3</a:t>
            </a:fld>
            <a:endParaRPr kumimoji="0"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8B37B6AC-90BE-F4AF-4241-5C6E7795CBE7}"/>
              </a:ext>
            </a:extLst>
          </p:cNvPr>
          <p:cNvSpPr>
            <a:spLocks noGrp="1" noRot="1" noChangeAspect="1" noTextEdit="1"/>
          </p:cNvSpPr>
          <p:nvPr>
            <p:ph type="sldImg"/>
          </p:nvPr>
        </p:nvSpPr>
        <p:spPr>
          <a:ln/>
        </p:spPr>
      </p:sp>
      <p:sp>
        <p:nvSpPr>
          <p:cNvPr id="62467" name="Notes Placeholder 2">
            <a:extLst>
              <a:ext uri="{FF2B5EF4-FFF2-40B4-BE49-F238E27FC236}">
                <a16:creationId xmlns:a16="http://schemas.microsoft.com/office/drawing/2014/main" id="{AAAB9C59-E791-568D-9FBE-74F441D247A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2468" name="Slide Number Placeholder 3">
            <a:extLst>
              <a:ext uri="{FF2B5EF4-FFF2-40B4-BE49-F238E27FC236}">
                <a16:creationId xmlns:a16="http://schemas.microsoft.com/office/drawing/2014/main" id="{5977811D-A0F4-A6CE-089F-5C905A07EAE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0802770E-EB70-44F9-8ED6-290C4CCCE0DF}" type="slidenum">
              <a:rPr kumimoji="0" lang="en-US" altLang="en-US" sz="1300"/>
              <a:pPr eaLnBrk="1" hangingPunct="1">
                <a:spcBef>
                  <a:spcPct val="0"/>
                </a:spcBef>
              </a:pPr>
              <a:t>4</a:t>
            </a:fld>
            <a:endParaRPr kumimoji="0" lang="en-US"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E1633B6D-E43F-450B-33C9-0475F9B17941}"/>
              </a:ext>
            </a:extLst>
          </p:cNvPr>
          <p:cNvSpPr>
            <a:spLocks noGrp="1" noRot="1" noChangeAspect="1" noTextEdit="1"/>
          </p:cNvSpPr>
          <p:nvPr>
            <p:ph type="sldImg"/>
          </p:nvPr>
        </p:nvSpPr>
        <p:spPr>
          <a:ln/>
        </p:spPr>
      </p:sp>
      <p:sp>
        <p:nvSpPr>
          <p:cNvPr id="63491" name="Notes Placeholder 2">
            <a:extLst>
              <a:ext uri="{FF2B5EF4-FFF2-40B4-BE49-F238E27FC236}">
                <a16:creationId xmlns:a16="http://schemas.microsoft.com/office/drawing/2014/main" id="{C4261D0B-FD07-CAC9-761E-71223705957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3492" name="Slide Number Placeholder 3">
            <a:extLst>
              <a:ext uri="{FF2B5EF4-FFF2-40B4-BE49-F238E27FC236}">
                <a16:creationId xmlns:a16="http://schemas.microsoft.com/office/drawing/2014/main" id="{5C644CCE-9886-DDEB-3DC2-CF65D41D50B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2FFF1D77-F53B-427A-BB4B-70A2AD234488}" type="slidenum">
              <a:rPr kumimoji="0" lang="en-US" altLang="en-US" sz="1300"/>
              <a:pPr eaLnBrk="1" hangingPunct="1">
                <a:spcBef>
                  <a:spcPct val="0"/>
                </a:spcBef>
              </a:pPr>
              <a:t>6</a:t>
            </a:fld>
            <a:endParaRPr kumimoji="0" lang="en-US"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61A2736-5CB3-1911-E061-90F7C7B077AE}"/>
              </a:ext>
            </a:extLst>
          </p:cNvPr>
          <p:cNvSpPr>
            <a:spLocks noGrp="1" noRot="1" noChangeAspect="1" noTextEdit="1"/>
          </p:cNvSpPr>
          <p:nvPr>
            <p:ph type="sldImg"/>
          </p:nvPr>
        </p:nvSpPr>
        <p:spPr>
          <a:ln/>
        </p:spPr>
      </p:sp>
      <p:sp>
        <p:nvSpPr>
          <p:cNvPr id="64515" name="Notes Placeholder 2">
            <a:extLst>
              <a:ext uri="{FF2B5EF4-FFF2-40B4-BE49-F238E27FC236}">
                <a16:creationId xmlns:a16="http://schemas.microsoft.com/office/drawing/2014/main" id="{11BE3E7C-7C83-9B41-DF6F-569ACD4F6B2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4516" name="Slide Number Placeholder 3">
            <a:extLst>
              <a:ext uri="{FF2B5EF4-FFF2-40B4-BE49-F238E27FC236}">
                <a16:creationId xmlns:a16="http://schemas.microsoft.com/office/drawing/2014/main" id="{054C3E9E-4058-4ECC-9A26-69EE1EC8C15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BDEF30D2-ABA8-4520-9AEB-14DB6BD13DCF}" type="slidenum">
              <a:rPr kumimoji="0" lang="en-US" altLang="en-US" sz="1300"/>
              <a:pPr eaLnBrk="1" hangingPunct="1">
                <a:spcBef>
                  <a:spcPct val="0"/>
                </a:spcBef>
              </a:pPr>
              <a:t>7</a:t>
            </a:fld>
            <a:endParaRPr kumimoji="0"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B46B170C-D507-8153-62B7-3951E13DDA46}"/>
              </a:ext>
            </a:extLst>
          </p:cNvPr>
          <p:cNvSpPr>
            <a:spLocks noGrp="1" noRot="1" noChangeAspect="1" noTextEdit="1"/>
          </p:cNvSpPr>
          <p:nvPr>
            <p:ph type="sldImg"/>
          </p:nvPr>
        </p:nvSpPr>
        <p:spPr>
          <a:ln/>
        </p:spPr>
      </p:sp>
      <p:sp>
        <p:nvSpPr>
          <p:cNvPr id="65539" name="Notes Placeholder 2">
            <a:extLst>
              <a:ext uri="{FF2B5EF4-FFF2-40B4-BE49-F238E27FC236}">
                <a16:creationId xmlns:a16="http://schemas.microsoft.com/office/drawing/2014/main" id="{C93373F7-85BA-C84E-AB32-1FC32687428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5540" name="Slide Number Placeholder 3">
            <a:extLst>
              <a:ext uri="{FF2B5EF4-FFF2-40B4-BE49-F238E27FC236}">
                <a16:creationId xmlns:a16="http://schemas.microsoft.com/office/drawing/2014/main" id="{FEAFA237-E2E0-1243-7EC3-5654668CB7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46F87F9C-81FA-47D8-AA1A-81DD13EBC268}" type="slidenum">
              <a:rPr kumimoji="0" lang="en-US" altLang="en-US" sz="1300"/>
              <a:pPr eaLnBrk="1" hangingPunct="1">
                <a:spcBef>
                  <a:spcPct val="0"/>
                </a:spcBef>
              </a:pPr>
              <a:t>8</a:t>
            </a:fld>
            <a:endParaRPr kumimoji="0"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EC43011E-A892-6FE3-E6DB-873261DE421F}"/>
              </a:ext>
            </a:extLst>
          </p:cNvPr>
          <p:cNvSpPr>
            <a:spLocks noGrp="1" noRot="1" noChangeAspect="1" noTextEdit="1"/>
          </p:cNvSpPr>
          <p:nvPr>
            <p:ph type="sldImg"/>
          </p:nvPr>
        </p:nvSpPr>
        <p:spPr>
          <a:ln/>
        </p:spPr>
      </p:sp>
      <p:sp>
        <p:nvSpPr>
          <p:cNvPr id="66563" name="Notes Placeholder 2">
            <a:extLst>
              <a:ext uri="{FF2B5EF4-FFF2-40B4-BE49-F238E27FC236}">
                <a16:creationId xmlns:a16="http://schemas.microsoft.com/office/drawing/2014/main" id="{1ECCDA99-07A0-9BAE-3493-588DF7889DC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 altLang="en-US"/>
              <a:t>Αναλογία.  Τράπεζα.  </a:t>
            </a:r>
          </a:p>
        </p:txBody>
      </p:sp>
      <p:sp>
        <p:nvSpPr>
          <p:cNvPr id="66564" name="Slide Number Placeholder 3">
            <a:extLst>
              <a:ext uri="{FF2B5EF4-FFF2-40B4-BE49-F238E27FC236}">
                <a16:creationId xmlns:a16="http://schemas.microsoft.com/office/drawing/2014/main" id="{4CE998C5-7490-89D9-9994-030BC09B5A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21573855-C11B-4422-A57E-DC505AE44B18}" type="slidenum">
              <a:rPr kumimoji="0" lang="en-US" altLang="en-US" sz="1300"/>
              <a:pPr eaLnBrk="1" hangingPunct="1">
                <a:spcBef>
                  <a:spcPct val="0"/>
                </a:spcBef>
              </a:pPr>
              <a:t>10</a:t>
            </a:fld>
            <a:endParaRPr kumimoji="0"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C583461F-50A2-71F4-111D-D11577B3102F}"/>
              </a:ext>
            </a:extLst>
          </p:cNvPr>
          <p:cNvSpPr>
            <a:spLocks noGrp="1" noRot="1" noChangeAspect="1" noTextEdit="1"/>
          </p:cNvSpPr>
          <p:nvPr>
            <p:ph type="sldImg"/>
          </p:nvPr>
        </p:nvSpPr>
        <p:spPr>
          <a:ln/>
        </p:spPr>
      </p:sp>
      <p:sp>
        <p:nvSpPr>
          <p:cNvPr id="67587" name="Notes Placeholder 2">
            <a:extLst>
              <a:ext uri="{FF2B5EF4-FFF2-40B4-BE49-F238E27FC236}">
                <a16:creationId xmlns:a16="http://schemas.microsoft.com/office/drawing/2014/main" id="{DBD5BFE2-33F8-074A-7766-9F53639E577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7588" name="Slide Number Placeholder 3">
            <a:extLst>
              <a:ext uri="{FF2B5EF4-FFF2-40B4-BE49-F238E27FC236}">
                <a16:creationId xmlns:a16="http://schemas.microsoft.com/office/drawing/2014/main" id="{7043FA5F-980D-B27E-80CA-7F09658F2A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B4B5F71A-C469-4BA4-B3E6-36B818ECFFEA}" type="slidenum">
              <a:rPr kumimoji="0" lang="en-US" altLang="en-US" sz="1300"/>
              <a:pPr eaLnBrk="1" hangingPunct="1">
                <a:spcBef>
                  <a:spcPct val="0"/>
                </a:spcBef>
              </a:pPr>
              <a:t>12</a:t>
            </a:fld>
            <a:endParaRPr kumimoji="0"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8" name="Graphic 17">
            <a:extLst>
              <a:ext uri="{FF2B5EF4-FFF2-40B4-BE49-F238E27FC236}">
                <a16:creationId xmlns:a16="http://schemas.microsoft.com/office/drawing/2014/main" id="{7FAC3601-9744-9840-0229-E000CCFBEA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32131" y="-30007"/>
            <a:ext cx="6064493" cy="6879887"/>
          </a:xfrm>
          <a:prstGeom prst="rect">
            <a:avLst/>
          </a:prstGeom>
        </p:spPr>
      </p:pic>
      <p:sp>
        <p:nvSpPr>
          <p:cNvPr id="2" name="Title 1"/>
          <p:cNvSpPr>
            <a:spLocks noGrp="1"/>
          </p:cNvSpPr>
          <p:nvPr>
            <p:ph type="ctrTitle" hasCustomPrompt="1"/>
          </p:nvPr>
        </p:nvSpPr>
        <p:spPr>
          <a:xfrm>
            <a:off x="7119890" y="723440"/>
            <a:ext cx="4323426" cy="2579052"/>
          </a:xfrm>
        </p:spPr>
        <p:txBody>
          <a:bodyPr anchor="b">
            <a:normAutofit/>
          </a:bodyPr>
          <a:lstStyle>
            <a:lvl1pPr algn="l">
              <a:lnSpc>
                <a:spcPct val="90000"/>
              </a:lnSpc>
              <a:defRPr sz="6000" spc="-50" baseline="0">
                <a:solidFill>
                  <a:schemeClr val="tx1"/>
                </a:solidFill>
              </a:defRPr>
            </a:lvl1pPr>
          </a:lstStyle>
          <a:p>
            <a:r>
              <a:rPr lang="el"/>
              <a:t>Προσθέστε τίτλο εδώ</a:t>
            </a:r>
          </a:p>
        </p:txBody>
      </p:sp>
      <p:sp>
        <p:nvSpPr>
          <p:cNvPr id="3" name="Subtitle 2"/>
          <p:cNvSpPr>
            <a:spLocks noGrp="1"/>
          </p:cNvSpPr>
          <p:nvPr>
            <p:ph type="subTitle" idx="1" hasCustomPrompt="1"/>
          </p:nvPr>
        </p:nvSpPr>
        <p:spPr>
          <a:xfrm>
            <a:off x="7128152" y="5248834"/>
            <a:ext cx="4323426" cy="1008925"/>
          </a:xfrm>
        </p:spPr>
        <p:txBody>
          <a:bodyPr lIns="91440" rIns="91440">
            <a:normAutofit/>
          </a:bodyPr>
          <a:lstStyle>
            <a:lvl1pPr marL="0" indent="0" algn="l">
              <a:spcBef>
                <a:spcPts val="0"/>
              </a:spcBef>
              <a:spcAft>
                <a:spcPts val="0"/>
              </a:spcAft>
              <a:buNone/>
              <a:defRPr sz="1600" cap="all" spc="1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7119274" y="3373515"/>
            <a:ext cx="4323426" cy="1008926"/>
          </a:xfrm>
        </p:spPr>
        <p:txBody>
          <a:bodyPr lIns="91440" rIns="91440">
            <a:noAutofit/>
          </a:bodyPr>
          <a:lstStyle>
            <a:lvl1pPr marL="0" indent="0">
              <a:buNone/>
              <a:defRPr sz="6000" b="1">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a:t>
            </a:r>
          </a:p>
        </p:txBody>
      </p:sp>
      <p:cxnSp>
        <p:nvCxnSpPr>
          <p:cNvPr id="19" name="Straight Connector 18">
            <a:extLst>
              <a:ext uri="{FF2B5EF4-FFF2-40B4-BE49-F238E27FC236}">
                <a16:creationId xmlns:a16="http://schemas.microsoft.com/office/drawing/2014/main" id="{7ADF7228-F4CB-A1B9-79EA-63240531648D}"/>
              </a:ext>
              <a:ext uri="{C183D7F6-B498-43B3-948B-1728B52AA6E4}">
                <adec:decorative xmlns:adec="http://schemas.microsoft.com/office/drawing/2017/decorative" val="1"/>
              </a:ext>
            </a:extLst>
          </p:cNvPr>
          <p:cNvCxnSpPr>
            <a:cxnSpLocks/>
          </p:cNvCxnSpPr>
          <p:nvPr userDrawn="1"/>
        </p:nvCxnSpPr>
        <p:spPr>
          <a:xfrm flipH="1">
            <a:off x="4559556" y="-10665"/>
            <a:ext cx="1930144" cy="687729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164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Topic 1">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72053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 Topic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400"/>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1380372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 - Topic 3">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1842760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genda - Topic 4">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726819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genda - Topic 5">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581226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tx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CD5142E-2E7B-1488-E5DB-290186766DFD}"/>
              </a:ext>
              <a:ext uri="{C183D7F6-B498-43B3-948B-1728B52AA6E4}">
                <adec:decorative xmlns:adec="http://schemas.microsoft.com/office/drawing/2017/decorative" val="1"/>
              </a:ext>
            </a:extLst>
          </p:cNvPr>
          <p:cNvGrpSpPr/>
          <p:nvPr userDrawn="1"/>
        </p:nvGrpSpPr>
        <p:grpSpPr>
          <a:xfrm>
            <a:off x="5382569" y="2242"/>
            <a:ext cx="6806909" cy="6862481"/>
            <a:chOff x="5382569" y="2242"/>
            <a:chExt cx="6806909" cy="6862481"/>
          </a:xfrm>
        </p:grpSpPr>
        <p:pic>
          <p:nvPicPr>
            <p:cNvPr id="6" name="Graphic 5">
              <a:extLst>
                <a:ext uri="{FF2B5EF4-FFF2-40B4-BE49-F238E27FC236}">
                  <a16:creationId xmlns:a16="http://schemas.microsoft.com/office/drawing/2014/main" id="{02299C1B-36CA-1E4A-2BE2-A212B68067E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140328" y="2242"/>
              <a:ext cx="6049150" cy="6862481"/>
            </a:xfrm>
            <a:prstGeom prst="rect">
              <a:avLst/>
            </a:prstGeom>
          </p:spPr>
        </p:pic>
        <p:pic>
          <p:nvPicPr>
            <p:cNvPr id="8" name="Graphic 7">
              <a:extLst>
                <a:ext uri="{FF2B5EF4-FFF2-40B4-BE49-F238E27FC236}">
                  <a16:creationId xmlns:a16="http://schemas.microsoft.com/office/drawing/2014/main" id="{37875AA7-8584-C85D-D920-B6F36122116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5382569" y="5060315"/>
              <a:ext cx="927943" cy="1801301"/>
            </a:xfrm>
            <a:prstGeom prst="rect">
              <a:avLst/>
            </a:prstGeom>
          </p:spPr>
        </p:pic>
      </p:grpSp>
      <p:sp>
        <p:nvSpPr>
          <p:cNvPr id="2" name="Title 1"/>
          <p:cNvSpPr>
            <a:spLocks noGrp="1"/>
          </p:cNvSpPr>
          <p:nvPr>
            <p:ph type="ctrTitle" hasCustomPrompt="1"/>
          </p:nvPr>
        </p:nvSpPr>
        <p:spPr>
          <a:xfrm>
            <a:off x="6970326" y="1679216"/>
            <a:ext cx="4786877" cy="1518315"/>
          </a:xfrm>
        </p:spPr>
        <p:txBody>
          <a:bodyPr anchor="b">
            <a:normAutofit/>
          </a:bodyPr>
          <a:lstStyle>
            <a:lvl1pPr algn="l">
              <a:lnSpc>
                <a:spcPct val="90000"/>
              </a:lnSpc>
              <a:defRPr sz="6000" spc="100" baseline="0">
                <a:solidFill>
                  <a:schemeClr val="accent1"/>
                </a:solidFill>
              </a:defRPr>
            </a:lvl1pPr>
          </a:lstStyle>
          <a:p>
            <a:r>
              <a:rPr lang="el"/>
              <a:t>Προσθήκη τίτλου </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29499" y="-2236"/>
            <a:ext cx="6814124" cy="687109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973394 w 6814124"/>
              <a:gd name="connsiteY15" fmla="*/ 6877052 h 6887938"/>
              <a:gd name="connsiteX16" fmla="*/ 0 w 6814124"/>
              <a:gd name="connsiteY16" fmla="*/ 0 h 6887938"/>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0 w 6814124"/>
              <a:gd name="connsiteY15" fmla="*/ 6877052 h 6887938"/>
              <a:gd name="connsiteX16" fmla="*/ 0 w 6814124"/>
              <a:gd name="connsiteY16" fmla="*/ 0 h 6887938"/>
              <a:gd name="connsiteX0" fmla="*/ 0 w 6814124"/>
              <a:gd name="connsiteY0" fmla="*/ 0 h 6896790"/>
              <a:gd name="connsiteX1" fmla="*/ 6814124 w 6814124"/>
              <a:gd name="connsiteY1" fmla="*/ 1 h 6896790"/>
              <a:gd name="connsiteX2" fmla="*/ 6063554 w 6814124"/>
              <a:gd name="connsiteY2" fmla="*/ 2775916 h 6896790"/>
              <a:gd name="connsiteX3" fmla="*/ 5827334 w 6814124"/>
              <a:gd name="connsiteY3" fmla="*/ 2962606 h 6896790"/>
              <a:gd name="connsiteX4" fmla="*/ 5728274 w 6814124"/>
              <a:gd name="connsiteY4" fmla="*/ 2692096 h 6896790"/>
              <a:gd name="connsiteX5" fmla="*/ 5953064 w 6814124"/>
              <a:gd name="connsiteY5" fmla="*/ 1846276 h 6896790"/>
              <a:gd name="connsiteX6" fmla="*/ 5846384 w 6814124"/>
              <a:gd name="connsiteY6" fmla="*/ 1571956 h 6896790"/>
              <a:gd name="connsiteX7" fmla="*/ 5629214 w 6814124"/>
              <a:gd name="connsiteY7" fmla="*/ 1770076 h 6896790"/>
              <a:gd name="connsiteX8" fmla="*/ 4867214 w 6814124"/>
              <a:gd name="connsiteY8" fmla="*/ 4688536 h 6896790"/>
              <a:gd name="connsiteX9" fmla="*/ 4966274 w 6814124"/>
              <a:gd name="connsiteY9" fmla="*/ 4905706 h 6896790"/>
              <a:gd name="connsiteX10" fmla="*/ 5187254 w 6814124"/>
              <a:gd name="connsiteY10" fmla="*/ 4757116 h 6896790"/>
              <a:gd name="connsiteX11" fmla="*/ 5431094 w 6814124"/>
              <a:gd name="connsiteY11" fmla="*/ 3842716 h 6896790"/>
              <a:gd name="connsiteX12" fmla="*/ 5659694 w 6814124"/>
              <a:gd name="connsiteY12" fmla="*/ 3713176 h 6896790"/>
              <a:gd name="connsiteX13" fmla="*/ 5758754 w 6814124"/>
              <a:gd name="connsiteY13" fmla="*/ 3926536 h 6896790"/>
              <a:gd name="connsiteX14" fmla="*/ 5002015 w 6814124"/>
              <a:gd name="connsiteY14" fmla="*/ 6887938 h 6896790"/>
              <a:gd name="connsiteX15" fmla="*/ 0 w 6814124"/>
              <a:gd name="connsiteY15" fmla="*/ 6896790 h 6896790"/>
              <a:gd name="connsiteX16" fmla="*/ 0 w 6814124"/>
              <a:gd name="connsiteY16" fmla="*/ 0 h 68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14124" h="6896790">
                <a:moveTo>
                  <a:pt x="0" y="0"/>
                </a:moveTo>
                <a:lnTo>
                  <a:pt x="6814124" y="1"/>
                </a:lnTo>
                <a:lnTo>
                  <a:pt x="6063554" y="2775916"/>
                </a:lnTo>
                <a:cubicBezTo>
                  <a:pt x="6030534" y="2883866"/>
                  <a:pt x="5993704" y="2976576"/>
                  <a:pt x="5827334" y="2962606"/>
                </a:cubicBezTo>
                <a:cubicBezTo>
                  <a:pt x="5641914" y="2845766"/>
                  <a:pt x="5734624" y="2747976"/>
                  <a:pt x="5728274" y="2692096"/>
                </a:cubicBezTo>
                <a:cubicBezTo>
                  <a:pt x="5818444" y="2355546"/>
                  <a:pt x="5878134" y="2121866"/>
                  <a:pt x="5953064" y="1846276"/>
                </a:cubicBezTo>
                <a:cubicBezTo>
                  <a:pt x="5994974" y="1687526"/>
                  <a:pt x="5969574" y="1615136"/>
                  <a:pt x="5846384" y="1571956"/>
                </a:cubicBezTo>
                <a:cubicBezTo>
                  <a:pt x="5711764" y="1563066"/>
                  <a:pt x="5672394" y="1597356"/>
                  <a:pt x="5629214" y="1770076"/>
                </a:cubicBezTo>
                <a:cubicBezTo>
                  <a:pt x="5644454" y="1858976"/>
                  <a:pt x="4851974" y="4599636"/>
                  <a:pt x="4867214" y="4688536"/>
                </a:cubicBezTo>
                <a:cubicBezTo>
                  <a:pt x="4832289" y="4824426"/>
                  <a:pt x="4898964" y="4880306"/>
                  <a:pt x="4966274" y="4905706"/>
                </a:cubicBezTo>
                <a:cubicBezTo>
                  <a:pt x="5075494" y="4904436"/>
                  <a:pt x="5132009" y="4917136"/>
                  <a:pt x="5187254" y="4757116"/>
                </a:cubicBezTo>
                <a:lnTo>
                  <a:pt x="5431094" y="3842716"/>
                </a:lnTo>
                <a:cubicBezTo>
                  <a:pt x="5455224" y="3756356"/>
                  <a:pt x="5528884" y="3692856"/>
                  <a:pt x="5659694" y="3713176"/>
                </a:cubicBezTo>
                <a:cubicBezTo>
                  <a:pt x="5803204" y="3791916"/>
                  <a:pt x="5756214" y="3882086"/>
                  <a:pt x="5758754" y="3926536"/>
                </a:cubicBezTo>
                <a:lnTo>
                  <a:pt x="5002015" y="6887938"/>
                </a:lnTo>
                <a:lnTo>
                  <a:pt x="0" y="6896790"/>
                </a:lnTo>
                <a:lnTo>
                  <a:pt x="0" y="0"/>
                </a:lnTo>
                <a:close/>
              </a:path>
            </a:pathLst>
          </a:custGeom>
          <a:solidFill>
            <a:schemeClr val="bg2"/>
          </a:solidFill>
          <a:ln>
            <a:noFill/>
          </a:ln>
        </p:spPr>
        <p:txBody>
          <a:bodyPr anchor="ctr"/>
          <a:lstStyle>
            <a:lvl1pPr algn="ctr">
              <a:defRPr baseline="-25000"/>
            </a:lvl1pPr>
          </a:lstStyle>
          <a:p>
            <a:endParaRPr lang="en-US"/>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970326" y="3748958"/>
            <a:ext cx="4786878" cy="2258013"/>
          </a:xfrm>
        </p:spPr>
        <p:txBody>
          <a:bodyPr lIns="91440" tIns="0">
            <a:normAutofit/>
          </a:bodyPr>
          <a:lstStyle>
            <a:lvl1pPr marL="0" indent="0">
              <a:spcBef>
                <a:spcPts val="0"/>
              </a:spcBef>
              <a:spcAft>
                <a:spcPts val="0"/>
              </a:spcAft>
              <a:buFont typeface="Courier New" panose="02070309020205020404" pitchFamily="49" charset="0"/>
              <a:buNone/>
              <a:defRPr sz="16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Tree>
    <p:extLst>
      <p:ext uri="{BB962C8B-B14F-4D97-AF65-F5344CB8AC3E}">
        <p14:creationId xmlns:p14="http://schemas.microsoft.com/office/powerpoint/2010/main" val="46274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
              <a:t>Κάντε κλικ για να επεξεργαστείτε το στυλ κύριου τίτλου</a:t>
            </a:r>
          </a:p>
        </p:txBody>
      </p:sp>
      <p:sp>
        <p:nvSpPr>
          <p:cNvPr id="3" name="Content Placeholder 2"/>
          <p:cNvSpPr>
            <a:spLocks noGrp="1"/>
          </p:cNvSpPr>
          <p:nvPr>
            <p:ph idx="1"/>
          </p:nvPr>
        </p:nvSpPr>
        <p:spPr/>
        <p:txBody>
          <a:bodyPr/>
          <a:lstStyle>
            <a:lvl1pPr marL="274320" indent="-274320">
              <a:buFont typeface="Courier New" panose="02070309020205020404" pitchFamily="49" charset="0"/>
              <a:buChar char="o"/>
              <a:defRPr/>
            </a:lvl1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4" name="Date Placeholder 3">
            <a:extLst>
              <a:ext uri="{FF2B5EF4-FFF2-40B4-BE49-F238E27FC236}">
                <a16:creationId xmlns:a16="http://schemas.microsoft.com/office/drawing/2014/main" id="{8BAB8826-85D4-3317-8E8A-4F798A0E9F91}"/>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
        <p:nvSpPr>
          <p:cNvPr id="6" name="Slide Number Placeholder 5">
            <a:extLst>
              <a:ext uri="{FF2B5EF4-FFF2-40B4-BE49-F238E27FC236}">
                <a16:creationId xmlns:a16="http://schemas.microsoft.com/office/drawing/2014/main" id="{395A0266-4E38-B30E-DB3A-7BC68468194A}"/>
              </a:ext>
            </a:extLst>
          </p:cNvPr>
          <p:cNvSpPr>
            <a:spLocks noGrp="1"/>
          </p:cNvSpPr>
          <p:nvPr>
            <p:ph type="sldNum" sz="quarter" idx="12"/>
          </p:nvPr>
        </p:nvSpPr>
        <p:spPr/>
        <p:txBody>
          <a:bodyPr/>
          <a:lstStyle>
            <a:lvl1pPr>
              <a:defRPr/>
            </a:lvl1pPr>
          </a:lstStyle>
          <a:p>
            <a:fld id="{91CBDB43-A062-4C5E-BA1A-E75C6E88F547}"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19085385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
              <a:t>Κάντε κλικ για να επεξεργαστείτε το στυλ κύριου τίτλου</a:t>
            </a:r>
          </a:p>
        </p:txBody>
      </p:sp>
      <p:sp>
        <p:nvSpPr>
          <p:cNvPr id="3" name="Date Placeholder 2">
            <a:extLst>
              <a:ext uri="{FF2B5EF4-FFF2-40B4-BE49-F238E27FC236}">
                <a16:creationId xmlns:a16="http://schemas.microsoft.com/office/drawing/2014/main" id="{6978BD23-5776-E662-8FF9-EF1EC403C0EF}"/>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
        <p:nvSpPr>
          <p:cNvPr id="5" name="Slide Number Placeholder 4">
            <a:extLst>
              <a:ext uri="{FF2B5EF4-FFF2-40B4-BE49-F238E27FC236}">
                <a16:creationId xmlns:a16="http://schemas.microsoft.com/office/drawing/2014/main" id="{648DBBF3-AB8A-ADD7-CA39-DEC23240572F}"/>
              </a:ext>
            </a:extLst>
          </p:cNvPr>
          <p:cNvSpPr>
            <a:spLocks noGrp="1"/>
          </p:cNvSpPr>
          <p:nvPr>
            <p:ph type="sldNum" sz="quarter" idx="12"/>
          </p:nvPr>
        </p:nvSpPr>
        <p:spPr/>
        <p:txBody>
          <a:bodyPr/>
          <a:lstStyle>
            <a:lvl1pPr>
              <a:defRPr/>
            </a:lvl1pPr>
          </a:lstStyle>
          <a:p>
            <a:fld id="{0F6FD92D-49B0-4DA5-B74C-8C0CEBB19062}"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3671776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BD050B-D275-3474-5299-9D5907DA9C32}"/>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Tree>
    <p:extLst>
      <p:ext uri="{BB962C8B-B14F-4D97-AF65-F5344CB8AC3E}">
        <p14:creationId xmlns:p14="http://schemas.microsoft.com/office/powerpoint/2010/main" val="1777552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l"/>
              <a:t>Κάντε κλικ για να επεξεργαστείτε το στυλ κύριου τίτλου</a:t>
            </a:r>
          </a:p>
        </p:txBody>
      </p:sp>
      <p:sp>
        <p:nvSpPr>
          <p:cNvPr id="3" name="Table Placeholder 2"/>
          <p:cNvSpPr>
            <a:spLocks noGrp="1"/>
          </p:cNvSpPr>
          <p:nvPr>
            <p:ph type="tbl" idx="1"/>
          </p:nvPr>
        </p:nvSpPr>
        <p:spPr>
          <a:xfrm>
            <a:off x="609600" y="1524000"/>
            <a:ext cx="11074400" cy="4114800"/>
          </a:xfrm>
        </p:spPr>
        <p:txBody>
          <a:bodyPr/>
          <a:lstStyle/>
          <a:p>
            <a:pPr lvl="0"/>
            <a:endParaRPr lang="en-US" noProof="0"/>
          </a:p>
        </p:txBody>
      </p:sp>
      <p:sp>
        <p:nvSpPr>
          <p:cNvPr id="4" name="Date Placeholder 3">
            <a:extLst>
              <a:ext uri="{FF2B5EF4-FFF2-40B4-BE49-F238E27FC236}">
                <a16:creationId xmlns:a16="http://schemas.microsoft.com/office/drawing/2014/main" id="{AA1A33DE-0CDE-B9D5-6353-B8DB0743F573}"/>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Tree>
    <p:extLst>
      <p:ext uri="{BB962C8B-B14F-4D97-AF65-F5344CB8AC3E}">
        <p14:creationId xmlns:p14="http://schemas.microsoft.com/office/powerpoint/2010/main" val="2096689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
        <p:nvSpPr>
          <p:cNvPr id="3" name="Title 1">
            <a:extLst>
              <a:ext uri="{FF2B5EF4-FFF2-40B4-BE49-F238E27FC236}">
                <a16:creationId xmlns:a16="http://schemas.microsoft.com/office/drawing/2014/main" id="{B7EC4C7D-9F32-3DD5-0898-0A64AB3E48C2}"/>
              </a:ext>
            </a:extLst>
          </p:cNvPr>
          <p:cNvSpPr>
            <a:spLocks noGrp="1"/>
          </p:cNvSpPr>
          <p:nvPr>
            <p:ph type="ctrTitle" hasCustomPrompt="1"/>
          </p:nvPr>
        </p:nvSpPr>
        <p:spPr>
          <a:xfrm>
            <a:off x="796322" y="320040"/>
            <a:ext cx="6732237" cy="1017147"/>
          </a:xfrm>
        </p:spPr>
        <p:txBody>
          <a:bodyPr anchor="b">
            <a:noAutofit/>
          </a:bodyPr>
          <a:lstStyle>
            <a:lvl1pPr algn="l">
              <a:lnSpc>
                <a:spcPct val="90000"/>
              </a:lnSpc>
              <a:defRPr sz="3600" spc="100" baseline="0">
                <a:solidFill>
                  <a:schemeClr val="tx1"/>
                </a:solidFill>
              </a:defRPr>
            </a:lvl1pPr>
          </a:lstStyle>
          <a:p>
            <a:r>
              <a:rPr lang="el"/>
              <a:t>Προσθέστε τίτλο εδώ</a:t>
            </a:r>
          </a:p>
        </p:txBody>
      </p:sp>
      <p:sp>
        <p:nvSpPr>
          <p:cNvPr id="4" name="Text Placeholder 7">
            <a:extLst>
              <a:ext uri="{FF2B5EF4-FFF2-40B4-BE49-F238E27FC236}">
                <a16:creationId xmlns:a16="http://schemas.microsoft.com/office/drawing/2014/main" id="{3CD56122-AE93-63D3-9B51-14AA353EC027}"/>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5" name="Text Placeholder 12">
            <a:extLst>
              <a:ext uri="{FF2B5EF4-FFF2-40B4-BE49-F238E27FC236}">
                <a16:creationId xmlns:a16="http://schemas.microsoft.com/office/drawing/2014/main" id="{80B457C0-C5F0-38B3-A5A4-4CF83DA5DCA9}"/>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8" name="Text Placeholder 7">
            <a:extLst>
              <a:ext uri="{FF2B5EF4-FFF2-40B4-BE49-F238E27FC236}">
                <a16:creationId xmlns:a16="http://schemas.microsoft.com/office/drawing/2014/main" id="{A608DDE2-7690-8BBF-1E41-BF40F26AF191}"/>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9" name="Text Placeholder 12">
            <a:extLst>
              <a:ext uri="{FF2B5EF4-FFF2-40B4-BE49-F238E27FC236}">
                <a16:creationId xmlns:a16="http://schemas.microsoft.com/office/drawing/2014/main" id="{4A70176D-1CA9-F362-DA0D-140ADC80AB78}"/>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5" name="Text Placeholder 7">
            <a:extLst>
              <a:ext uri="{FF2B5EF4-FFF2-40B4-BE49-F238E27FC236}">
                <a16:creationId xmlns:a16="http://schemas.microsoft.com/office/drawing/2014/main" id="{0B557568-DAFA-B892-D220-F9088C6909A3}"/>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26" name="Text Placeholder 12">
            <a:extLst>
              <a:ext uri="{FF2B5EF4-FFF2-40B4-BE49-F238E27FC236}">
                <a16:creationId xmlns:a16="http://schemas.microsoft.com/office/drawing/2014/main" id="{5920ECF3-A4B7-A9A1-C23F-56EDD775AC7B}"/>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7" name="Text Placeholder 7">
            <a:extLst>
              <a:ext uri="{FF2B5EF4-FFF2-40B4-BE49-F238E27FC236}">
                <a16:creationId xmlns:a16="http://schemas.microsoft.com/office/drawing/2014/main" id="{0A92B7FF-F522-FFD6-3A37-5C7F5CB3AE4D}"/>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8" name="Text Placeholder 12">
            <a:extLst>
              <a:ext uri="{FF2B5EF4-FFF2-40B4-BE49-F238E27FC236}">
                <a16:creationId xmlns:a16="http://schemas.microsoft.com/office/drawing/2014/main" id="{718010FC-71DC-C4A0-BBE6-35E03F05FE2E}"/>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9" name="Text Placeholder 7">
            <a:extLst>
              <a:ext uri="{FF2B5EF4-FFF2-40B4-BE49-F238E27FC236}">
                <a16:creationId xmlns:a16="http://schemas.microsoft.com/office/drawing/2014/main" id="{2512EE29-359B-8558-2A40-DB8D4D256652}"/>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30" name="Text Placeholder 12">
            <a:extLst>
              <a:ext uri="{FF2B5EF4-FFF2-40B4-BE49-F238E27FC236}">
                <a16:creationId xmlns:a16="http://schemas.microsoft.com/office/drawing/2014/main" id="{70CCBBEB-A224-6D89-748B-8053ED48B25A}"/>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Tree>
    <p:extLst>
      <p:ext uri="{BB962C8B-B14F-4D97-AF65-F5344CB8AC3E}">
        <p14:creationId xmlns:p14="http://schemas.microsoft.com/office/powerpoint/2010/main" val="247370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34943" y="731997"/>
            <a:ext cx="4786877" cy="1518315"/>
          </a:xfrm>
        </p:spPr>
        <p:txBody>
          <a:bodyPr anchor="b">
            <a:normAutofit/>
          </a:bodyPr>
          <a:lstStyle>
            <a:lvl1pPr algn="l">
              <a:lnSpc>
                <a:spcPct val="90000"/>
              </a:lnSpc>
              <a:defRPr sz="3600" spc="100" baseline="0">
                <a:solidFill>
                  <a:schemeClr val="bg1"/>
                </a:solidFill>
              </a:defRPr>
            </a:lvl1pPr>
          </a:lstStyle>
          <a:p>
            <a:r>
              <a:rPr lang="el"/>
              <a:t>Προσθέστε τίτλο εδώ</a:t>
            </a:r>
          </a:p>
        </p:txBody>
      </p:sp>
      <p:sp>
        <p:nvSpPr>
          <p:cNvPr id="3" name="Subtitle 2"/>
          <p:cNvSpPr>
            <a:spLocks noGrp="1"/>
          </p:cNvSpPr>
          <p:nvPr>
            <p:ph type="subTitle" idx="1" hasCustomPrompt="1"/>
          </p:nvPr>
        </p:nvSpPr>
        <p:spPr>
          <a:xfrm>
            <a:off x="1534944" y="2516888"/>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1534944" y="3570290"/>
            <a:ext cx="2699066" cy="2569866"/>
          </a:xfrm>
        </p:spPr>
        <p:txBody>
          <a:bodyPr lIns="91440" tIns="0">
            <a:normAutofit/>
          </a:bodyPr>
          <a:lstStyle>
            <a:lvl1pPr marL="274320" indent="-274320">
              <a:spcAft>
                <a:spcPts val="600"/>
              </a:spcAft>
              <a:buFont typeface="Courier New" panose="02070309020205020404" pitchFamily="49" charset="0"/>
              <a:buChar char="o"/>
              <a:defRPr sz="14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5" name="Slide Number Placeholder 4">
            <a:extLst>
              <a:ext uri="{FF2B5EF4-FFF2-40B4-BE49-F238E27FC236}">
                <a16:creationId xmlns:a16="http://schemas.microsoft.com/office/drawing/2014/main" id="{E8ACD1A4-BEA6-F0B3-C0E8-466E53E7F15F}"/>
              </a:ext>
            </a:extLst>
          </p:cNvPr>
          <p:cNvSpPr>
            <a:spLocks noGrp="1"/>
          </p:cNvSpPr>
          <p:nvPr>
            <p:ph type="sldNum" sz="quarter" idx="14"/>
          </p:nvPr>
        </p:nvSpPr>
        <p:spPr/>
        <p:txBody>
          <a:bodyPr/>
          <a:lstStyle>
            <a:lvl1pPr>
              <a:defRPr>
                <a:solidFill>
                  <a:schemeClr val="bg1"/>
                </a:solidFill>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603767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4" name="Content Placeholder 3">
            <a:extLst>
              <a:ext uri="{FF2B5EF4-FFF2-40B4-BE49-F238E27FC236}">
                <a16:creationId xmlns:a16="http://schemas.microsoft.com/office/drawing/2014/main" id="{B3EF88AD-4B54-9DC5-D315-825BE9FCEEF4}"/>
              </a:ext>
            </a:extLst>
          </p:cNvPr>
          <p:cNvSpPr>
            <a:spLocks noGrp="1"/>
          </p:cNvSpPr>
          <p:nvPr>
            <p:ph sz="quarter" idx="17"/>
          </p:nvPr>
        </p:nvSpPr>
        <p:spPr>
          <a:xfrm>
            <a:off x="796322" y="2252076"/>
            <a:ext cx="5797550" cy="3051762"/>
          </a:xfrm>
        </p:spPr>
        <p:txBody>
          <a:bodyPr>
            <a:normAutofit/>
          </a:bodyPr>
          <a:lstStyle>
            <a:lvl1pPr marL="274320" indent="-274320">
              <a:buFont typeface="Courier New" panose="02070309020205020404" pitchFamily="49" charset="0"/>
              <a:buChar char="o"/>
              <a:defRPr sz="1400"/>
            </a:lvl1pPr>
            <a:lvl2pPr>
              <a:defRPr sz="1400"/>
            </a:lvl2pPr>
            <a:lvl3pPr>
              <a:defRPr sz="1400"/>
            </a:lvl3pPr>
            <a:lvl4pPr>
              <a:defRPr sz="1400"/>
            </a:lvl4pPr>
            <a:lvl5pPr>
              <a:defRPr sz="140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12095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Single lin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408820"/>
            <a:ext cx="8935507" cy="94946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4" name="Content Placeholder 3">
            <a:extLst>
              <a:ext uri="{FF2B5EF4-FFF2-40B4-BE49-F238E27FC236}">
                <a16:creationId xmlns:a16="http://schemas.microsoft.com/office/drawing/2014/main" id="{940D7E9A-1E17-C6A0-31A6-F6F620FF9E84}"/>
              </a:ext>
            </a:extLst>
          </p:cNvPr>
          <p:cNvSpPr>
            <a:spLocks noGrp="1"/>
          </p:cNvSpPr>
          <p:nvPr>
            <p:ph sz="quarter" idx="17"/>
          </p:nvPr>
        </p:nvSpPr>
        <p:spPr>
          <a:xfrm>
            <a:off x="796322" y="1986061"/>
            <a:ext cx="5797550" cy="4015244"/>
          </a:xfrm>
        </p:spPr>
        <p:txBody>
          <a:bodyPr>
            <a:normAutofit/>
          </a:bodyPr>
          <a:lstStyle>
            <a:lvl1pPr marL="274320" indent="-274320">
              <a:buFont typeface="Courier New" panose="02070309020205020404" pitchFamily="49" charset="0"/>
              <a:buChar char="o"/>
              <a:defRPr sz="1400"/>
            </a:lvl1pPr>
            <a:lvl2pPr>
              <a:defRPr sz="1400"/>
            </a:lvl2pPr>
            <a:lvl3pPr>
              <a:defRPr sz="1400"/>
            </a:lvl3pPr>
            <a:lvl4pPr>
              <a:defRPr sz="1400"/>
            </a:lvl4pPr>
            <a:lvl5pPr>
              <a:defRPr sz="140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7769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796322" y="2252394"/>
            <a:ext cx="5797518" cy="2532966"/>
          </a:xfrm>
        </p:spPr>
        <p:txBody>
          <a:bodyPr lIns="91440" bIns="0" anchor="t">
            <a:normAutofit/>
          </a:bodyPr>
          <a:lstStyle>
            <a:lvl1pPr marL="0" indent="0">
              <a:spcBef>
                <a:spcPts val="600"/>
              </a:spcBef>
              <a:spcAft>
                <a:spcPts val="1800"/>
              </a:spcAft>
              <a:buNone/>
              <a:defRPr sz="1400"/>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542979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26" name="Rectangle: Rounded Corners 25">
            <a:extLst>
              <a:ext uri="{FF2B5EF4-FFF2-40B4-BE49-F238E27FC236}">
                <a16:creationId xmlns:a16="http://schemas.microsoft.com/office/drawing/2014/main" id="{4D27DC4C-0653-4DB5-ABFE-50764C59AD69}"/>
              </a:ext>
              <a:ext uri="{C183D7F6-B498-43B3-948B-1728B52AA6E4}">
                <adec:decorative xmlns:adec="http://schemas.microsoft.com/office/drawing/2017/decorative" val="1"/>
              </a:ext>
            </a:extLst>
          </p:cNvPr>
          <p:cNvSpPr/>
          <p:nvPr userDrawn="1"/>
        </p:nvSpPr>
        <p:spPr>
          <a:xfrm>
            <a:off x="7995403" y="1894376"/>
            <a:ext cx="2847975" cy="339089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447368" y="270880"/>
            <a:ext cx="11297264" cy="1524000"/>
          </a:xfrm>
        </p:spPr>
        <p:txBody>
          <a:bodyPr anchor="ctr">
            <a:normAutofit/>
          </a:bodyPr>
          <a:lstStyle>
            <a:lvl1pPr algn="ctr">
              <a:lnSpc>
                <a:spcPct val="90000"/>
              </a:lnSpc>
              <a:defRPr sz="3600" spc="100" baseline="0">
                <a:solidFill>
                  <a:schemeClr val="tx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360012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mparison Dark">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3" name="Title 2">
            <a:extLst>
              <a:ext uri="{FF2B5EF4-FFF2-40B4-BE49-F238E27FC236}">
                <a16:creationId xmlns:a16="http://schemas.microsoft.com/office/drawing/2014/main" id="{30CF8376-A762-054E-EA3C-FF9430AD98E5}"/>
              </a:ext>
            </a:extLst>
          </p:cNvPr>
          <p:cNvSpPr>
            <a:spLocks noGrp="1"/>
          </p:cNvSpPr>
          <p:nvPr>
            <p:ph type="title" hasCustomPrompt="1"/>
          </p:nvPr>
        </p:nvSpPr>
        <p:spPr>
          <a:xfrm>
            <a:off x="409099" y="286603"/>
            <a:ext cx="11373803" cy="1450757"/>
          </a:xfrm>
        </p:spPr>
        <p:txBody>
          <a:bodyPr anchor="ctr">
            <a:normAutofit/>
          </a:bodyPr>
          <a:lstStyle>
            <a:lvl1pPr algn="ctr">
              <a:defRPr sz="3600">
                <a:solidFill>
                  <a:schemeClr val="bg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bg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7241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sson Summar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599788" y="353962"/>
            <a:ext cx="4786877" cy="983225"/>
          </a:xfrm>
        </p:spPr>
        <p:txBody>
          <a:bodyPr anchor="b">
            <a:normAutofit/>
          </a:bodyPr>
          <a:lstStyle>
            <a:lvl1pPr algn="l">
              <a:lnSpc>
                <a:spcPct val="90000"/>
              </a:lnSpc>
              <a:defRPr sz="3600" spc="100" baseline="0">
                <a:solidFill>
                  <a:schemeClr val="bg1"/>
                </a:solidFill>
              </a:defRPr>
            </a:lvl1pPr>
          </a:lstStyle>
          <a:p>
            <a:r>
              <a:rPr lang="el"/>
              <a:t>Προσθέστε τίτλο εδώ</a:t>
            </a:r>
          </a:p>
        </p:txBody>
      </p:sp>
      <p:sp>
        <p:nvSpPr>
          <p:cNvPr id="3" name="Subtitle 2"/>
          <p:cNvSpPr>
            <a:spLocks noGrp="1"/>
          </p:cNvSpPr>
          <p:nvPr>
            <p:ph type="subTitle" idx="1" hasCustomPrompt="1"/>
          </p:nvPr>
        </p:nvSpPr>
        <p:spPr>
          <a:xfrm>
            <a:off x="6599788" y="1517074"/>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a:ln>
            <a:noFill/>
          </a:ln>
        </p:spPr>
        <p:txBody>
          <a:bodyPr anchor="ctr"/>
          <a:lstStyle>
            <a:lvl1pPr algn="ctr">
              <a:defRPr baseline="-25000"/>
            </a:lvl1pPr>
          </a:lstStyle>
          <a:p>
            <a:endParaRPr lang="en-US"/>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599788" y="2341261"/>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1" name="Text Placeholder 10">
            <a:extLst>
              <a:ext uri="{FF2B5EF4-FFF2-40B4-BE49-F238E27FC236}">
                <a16:creationId xmlns:a16="http://schemas.microsoft.com/office/drawing/2014/main" id="{A9BC9EC3-C68A-CC9E-C220-8D585A8B43A0}"/>
              </a:ext>
            </a:extLst>
          </p:cNvPr>
          <p:cNvSpPr>
            <a:spLocks noGrp="1"/>
          </p:cNvSpPr>
          <p:nvPr>
            <p:ph type="body" sz="quarter" idx="15" hasCustomPrompt="1"/>
          </p:nvPr>
        </p:nvSpPr>
        <p:spPr>
          <a:xfrm>
            <a:off x="6599789" y="2753247"/>
            <a:ext cx="3852296" cy="817345"/>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pic>
        <p:nvPicPr>
          <p:cNvPr id="9" name="Graphic 8">
            <a:extLst>
              <a:ext uri="{FF2B5EF4-FFF2-40B4-BE49-F238E27FC236}">
                <a16:creationId xmlns:a16="http://schemas.microsoft.com/office/drawing/2014/main" id="{546FE873-5DC1-BDE4-557B-F186950336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4426666" y="5060315"/>
            <a:ext cx="927943" cy="1801301"/>
          </a:xfrm>
          <a:prstGeom prst="rect">
            <a:avLst/>
          </a:prstGeom>
        </p:spPr>
      </p:pic>
      <p:sp>
        <p:nvSpPr>
          <p:cNvPr id="6" name="Text Placeholder 6">
            <a:extLst>
              <a:ext uri="{FF2B5EF4-FFF2-40B4-BE49-F238E27FC236}">
                <a16:creationId xmlns:a16="http://schemas.microsoft.com/office/drawing/2014/main" id="{DE3FA6A1-74D7-3926-C0BF-FECA6C0B0338}"/>
              </a:ext>
            </a:extLst>
          </p:cNvPr>
          <p:cNvSpPr>
            <a:spLocks noGrp="1"/>
          </p:cNvSpPr>
          <p:nvPr>
            <p:ph type="body" sz="quarter" idx="13" hasCustomPrompt="1"/>
          </p:nvPr>
        </p:nvSpPr>
        <p:spPr>
          <a:xfrm>
            <a:off x="6599788" y="3563285"/>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2" name="Text Placeholder 10">
            <a:extLst>
              <a:ext uri="{FF2B5EF4-FFF2-40B4-BE49-F238E27FC236}">
                <a16:creationId xmlns:a16="http://schemas.microsoft.com/office/drawing/2014/main" id="{9487AC4B-B367-6BC8-2DCA-61A43B326449}"/>
              </a:ext>
            </a:extLst>
          </p:cNvPr>
          <p:cNvSpPr>
            <a:spLocks noGrp="1"/>
          </p:cNvSpPr>
          <p:nvPr>
            <p:ph type="body" sz="quarter" idx="16" hasCustomPrompt="1"/>
          </p:nvPr>
        </p:nvSpPr>
        <p:spPr>
          <a:xfrm>
            <a:off x="6599788" y="3982578"/>
            <a:ext cx="3860546" cy="529133"/>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
        <p:nvSpPr>
          <p:cNvPr id="8" name="Text Placeholder 6">
            <a:extLst>
              <a:ext uri="{FF2B5EF4-FFF2-40B4-BE49-F238E27FC236}">
                <a16:creationId xmlns:a16="http://schemas.microsoft.com/office/drawing/2014/main" id="{34E9A44E-6692-ACFA-4EB0-368490BF357A}"/>
              </a:ext>
            </a:extLst>
          </p:cNvPr>
          <p:cNvSpPr>
            <a:spLocks noGrp="1"/>
          </p:cNvSpPr>
          <p:nvPr>
            <p:ph type="body" sz="quarter" idx="14" hasCustomPrompt="1"/>
          </p:nvPr>
        </p:nvSpPr>
        <p:spPr>
          <a:xfrm>
            <a:off x="6599788" y="4564818"/>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3" name="Text Placeholder 10">
            <a:extLst>
              <a:ext uri="{FF2B5EF4-FFF2-40B4-BE49-F238E27FC236}">
                <a16:creationId xmlns:a16="http://schemas.microsoft.com/office/drawing/2014/main" id="{AB0B6725-F963-746B-381A-0F998539A022}"/>
              </a:ext>
            </a:extLst>
          </p:cNvPr>
          <p:cNvSpPr>
            <a:spLocks noGrp="1"/>
          </p:cNvSpPr>
          <p:nvPr>
            <p:ph type="body" sz="quarter" idx="17" hasCustomPrompt="1"/>
          </p:nvPr>
        </p:nvSpPr>
        <p:spPr>
          <a:xfrm>
            <a:off x="6599788" y="4975138"/>
            <a:ext cx="3860546" cy="852906"/>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Tree>
    <p:extLst>
      <p:ext uri="{BB962C8B-B14F-4D97-AF65-F5344CB8AC3E}">
        <p14:creationId xmlns:p14="http://schemas.microsoft.com/office/powerpoint/2010/main" val="141920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
              <a:t>Προσθέστε τίτλο εδώ</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7" name="Footer Placeholder 8">
            <a:extLst>
              <a:ext uri="{FF2B5EF4-FFF2-40B4-BE49-F238E27FC236}">
                <a16:creationId xmlns:a16="http://schemas.microsoft.com/office/drawing/2014/main" id="{16BCAC9C-7B8B-A7E5-574A-2C2D473655B3}"/>
              </a:ext>
            </a:extLst>
          </p:cNvPr>
          <p:cNvSpPr>
            <a:spLocks noGrp="1"/>
          </p:cNvSpPr>
          <p:nvPr>
            <p:ph type="ftr" sz="quarter" idx="3"/>
          </p:nvPr>
        </p:nvSpPr>
        <p:spPr>
          <a:xfrm>
            <a:off x="643051" y="6221324"/>
            <a:ext cx="6818262"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8" name="Slide Number Placeholder 9">
            <a:extLst>
              <a:ext uri="{FF2B5EF4-FFF2-40B4-BE49-F238E27FC236}">
                <a16:creationId xmlns:a16="http://schemas.microsoft.com/office/drawing/2014/main" id="{E44D41BF-45CF-B60E-08D3-A8C49332E574}"/>
              </a:ext>
            </a:extLst>
          </p:cNvPr>
          <p:cNvSpPr>
            <a:spLocks noGrp="1"/>
          </p:cNvSpPr>
          <p:nvPr>
            <p:ph type="sldNum" sz="quarter" idx="4"/>
          </p:nvPr>
        </p:nvSpPr>
        <p:spPr>
          <a:xfrm>
            <a:off x="10930596" y="622132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6823282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9" r:id="rId5"/>
    <p:sldLayoutId id="2147483746" r:id="rId6"/>
    <p:sldLayoutId id="2147483747" r:id="rId7"/>
    <p:sldLayoutId id="2147483748" r:id="rId8"/>
    <p:sldLayoutId id="2147483750" r:id="rId9"/>
    <p:sldLayoutId id="2147483756" r:id="rId10"/>
    <p:sldLayoutId id="2147483751" r:id="rId11"/>
    <p:sldLayoutId id="2147483752" r:id="rId12"/>
    <p:sldLayoutId id="2147483754" r:id="rId13"/>
    <p:sldLayoutId id="2147483755" r:id="rId14"/>
    <p:sldLayoutId id="2147483753" r:id="rId15"/>
    <p:sldLayoutId id="2147483757" r:id="rId16"/>
    <p:sldLayoutId id="2147483758" r:id="rId17"/>
    <p:sldLayoutId id="2147483759" r:id="rId18"/>
    <p:sldLayoutId id="2147483760" r:id="rId19"/>
  </p:sldLayoutIdLst>
  <p:hf hdr="0" ftr="0" dt="0"/>
  <p:txStyles>
    <p:titleStyle>
      <a:lvl1pPr algn="l" defTabSz="914400" rtl="0" eaLnBrk="1" latinLnBrk="0" hangingPunct="1">
        <a:lnSpc>
          <a:spcPct val="90000"/>
        </a:lnSpc>
        <a:spcBef>
          <a:spcPct val="0"/>
        </a:spcBef>
        <a:buNone/>
        <a:defRPr sz="6000" kern="1200" spc="-50" baseline="0">
          <a:solidFill>
            <a:schemeClr val="tx1"/>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0.png"/><Relationship Id="rId1" Type="http://schemas.openxmlformats.org/officeDocument/2006/relationships/slideLayout" Target="../slideLayouts/slideLayout6.xml"/><Relationship Id="rId5" Type="http://schemas.openxmlformats.org/officeDocument/2006/relationships/image" Target="../media/image18.png"/><Relationship Id="rId4" Type="http://schemas.openxmlformats.org/officeDocument/2006/relationships/image" Target="../media/image17.png"/></Relationships>
</file>

<file path=ppt/slides/_rels/slide43.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0.png"/><Relationship Id="rId1" Type="http://schemas.openxmlformats.org/officeDocument/2006/relationships/slideLayout" Target="../slideLayouts/slideLayout4.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4.jpeg"/><Relationship Id="rId1" Type="http://schemas.openxmlformats.org/officeDocument/2006/relationships/slideLayout" Target="../slideLayouts/slideLayout15.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le 94">
            <a:extLst>
              <a:ext uri="{FF2B5EF4-FFF2-40B4-BE49-F238E27FC236}">
                <a16:creationId xmlns:a16="http://schemas.microsoft.com/office/drawing/2014/main" id="{7643F50D-950F-5A7E-722A-79E4F5D31565}"/>
              </a:ext>
            </a:extLst>
          </p:cNvPr>
          <p:cNvSpPr>
            <a:spLocks noGrp="1"/>
          </p:cNvSpPr>
          <p:nvPr>
            <p:ph type="ctrTitle"/>
          </p:nvPr>
        </p:nvSpPr>
        <p:spPr>
          <a:xfrm>
            <a:off x="6435167" y="774652"/>
            <a:ext cx="4914794" cy="2579052"/>
          </a:xfrm>
        </p:spPr>
        <p:txBody>
          <a:bodyPr>
            <a:noAutofit/>
          </a:bodyPr>
          <a:lstStyle/>
          <a:p>
            <a:r>
              <a:rPr lang="el" sz="3200" dirty="0"/>
              <a:t>ΤΕΧΝΟΛΟΓΙΕΣ ΠΡΟΣΤΑΣΙΑΣ ΔΕΔΟΜΕΝΩΝ ΚΑΙ ΙΔΙΩΤΙΚΟΤΗΤΑΣ ΓΙΑ ΤΗΝ ΕΝΕΡΓΕΙΑ</a:t>
            </a:r>
          </a:p>
        </p:txBody>
      </p:sp>
      <p:sp>
        <p:nvSpPr>
          <p:cNvPr id="96" name="Subtitle 95">
            <a:extLst>
              <a:ext uri="{FF2B5EF4-FFF2-40B4-BE49-F238E27FC236}">
                <a16:creationId xmlns:a16="http://schemas.microsoft.com/office/drawing/2014/main" id="{1C5A4B6C-BAC7-A685-A9B1-2F354B12832E}"/>
              </a:ext>
            </a:extLst>
          </p:cNvPr>
          <p:cNvSpPr>
            <a:spLocks noGrp="1"/>
          </p:cNvSpPr>
          <p:nvPr>
            <p:ph type="subTitle" idx="1"/>
          </p:nvPr>
        </p:nvSpPr>
        <p:spPr>
          <a:xfrm>
            <a:off x="5594663" y="5272128"/>
            <a:ext cx="3441426" cy="1008925"/>
          </a:xfrm>
        </p:spPr>
        <p:txBody>
          <a:bodyPr/>
          <a:lstStyle/>
          <a:p>
            <a:r>
              <a:rPr lang="el" dirty="0"/>
              <a:t>Παρουσίαση από: </a:t>
            </a:r>
          </a:p>
          <a:p>
            <a:r>
              <a:rPr lang="el" dirty="0"/>
              <a:t>ΑΝΤΩΝΙΟΣ ΝΤΙΜΠ</a:t>
            </a:r>
          </a:p>
        </p:txBody>
      </p:sp>
      <p:sp>
        <p:nvSpPr>
          <p:cNvPr id="97" name="Text Placeholder 96">
            <a:extLst>
              <a:ext uri="{FF2B5EF4-FFF2-40B4-BE49-F238E27FC236}">
                <a16:creationId xmlns:a16="http://schemas.microsoft.com/office/drawing/2014/main" id="{2A924E96-9B1C-6D19-49F6-49CA70E65537}"/>
              </a:ext>
            </a:extLst>
          </p:cNvPr>
          <p:cNvSpPr>
            <a:spLocks noGrp="1"/>
          </p:cNvSpPr>
          <p:nvPr>
            <p:ph type="body" sz="quarter" idx="10"/>
          </p:nvPr>
        </p:nvSpPr>
        <p:spPr>
          <a:xfrm>
            <a:off x="5938684" y="3373515"/>
            <a:ext cx="5504016" cy="1008926"/>
          </a:xfrm>
        </p:spPr>
        <p:txBody>
          <a:bodyPr/>
          <a:lstStyle/>
          <a:p>
            <a:r>
              <a:rPr lang="el"/>
              <a:t>CSP005_S_E</a:t>
            </a:r>
          </a:p>
        </p:txBody>
      </p:sp>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a:p>
        </p:txBody>
      </p:sp>
      <p:pic>
        <p:nvPicPr>
          <p:cNvPr id="47" name="Picture Placeholder 46" descr="Ασπρόμαυρο εξώφυλλο με μπλε τετράγωνα&#10;&#10;Περιγραφή που δημιουργείται αυτόματα">
            <a:extLst>
              <a:ext uri="{FF2B5EF4-FFF2-40B4-BE49-F238E27FC236}">
                <a16:creationId xmlns:a16="http://schemas.microsoft.com/office/drawing/2014/main" id="{5F839494-0FF9-BB9C-71F6-77CFACA7DA72}"/>
              </a:ext>
            </a:extLst>
          </p:cNvPr>
          <p:cNvPicPr>
            <a:picLocks noGrp="1" noChangeAspect="1"/>
          </p:cNvPicPr>
          <p:nvPr>
            <p:ph type="pic" sz="quarter" idx="11"/>
          </p:nvPr>
        </p:nvPicPr>
        <p:blipFill>
          <a:blip r:embed="rId3"/>
          <a:srcRect t="784" b="784"/>
          <a:stretch>
            <a:fillRect/>
          </a:stretch>
        </p:blipFill>
        <p:spPr/>
      </p:pic>
      <p:grpSp>
        <p:nvGrpSpPr>
          <p:cNvPr id="2" name="Group 1">
            <a:extLst>
              <a:ext uri="{FF2B5EF4-FFF2-40B4-BE49-F238E27FC236}">
                <a16:creationId xmlns:a16="http://schemas.microsoft.com/office/drawing/2014/main" id="{ABF25152-ECFC-F87E-6A60-9E7B0D98374B}"/>
              </a:ext>
            </a:extLst>
          </p:cNvPr>
          <p:cNvGrpSpPr/>
          <p:nvPr/>
        </p:nvGrpSpPr>
        <p:grpSpPr>
          <a:xfrm>
            <a:off x="7549377" y="6167336"/>
            <a:ext cx="3294001" cy="612000"/>
            <a:chOff x="5179092" y="5483822"/>
            <a:chExt cx="3294001" cy="612000"/>
          </a:xfrm>
        </p:grpSpPr>
        <p:pic>
          <p:nvPicPr>
            <p:cNvPr id="3" name="Picture 2">
              <a:extLst>
                <a:ext uri="{FF2B5EF4-FFF2-40B4-BE49-F238E27FC236}">
                  <a16:creationId xmlns:a16="http://schemas.microsoft.com/office/drawing/2014/main" id="{56048E62-9FDC-6A86-C84F-4D7DFCAA1823}"/>
                </a:ext>
              </a:extLst>
            </p:cNvPr>
            <p:cNvPicPr>
              <a:picLocks noChangeAspect="1"/>
            </p:cNvPicPr>
            <p:nvPr/>
          </p:nvPicPr>
          <p:blipFill>
            <a:blip r:embed="rId4"/>
            <a:stretch>
              <a:fillRect/>
            </a:stretch>
          </p:blipFill>
          <p:spPr>
            <a:xfrm>
              <a:off x="5179092" y="5483822"/>
              <a:ext cx="1530000" cy="612000"/>
            </a:xfrm>
            <a:prstGeom prst="rect">
              <a:avLst/>
            </a:prstGeom>
          </p:spPr>
        </p:pic>
        <p:pic>
          <p:nvPicPr>
            <p:cNvPr id="4" name="Picture 3">
              <a:extLst>
                <a:ext uri="{FF2B5EF4-FFF2-40B4-BE49-F238E27FC236}">
                  <a16:creationId xmlns:a16="http://schemas.microsoft.com/office/drawing/2014/main" id="{B4A6FF37-150C-0183-163E-54E5A9398FBB}"/>
                </a:ext>
              </a:extLst>
            </p:cNvPr>
            <p:cNvPicPr>
              <a:picLocks noChangeAspect="1"/>
            </p:cNvPicPr>
            <p:nvPr/>
          </p:nvPicPr>
          <p:blipFill>
            <a:blip r:embed="rId5"/>
            <a:stretch>
              <a:fillRect/>
            </a:stretch>
          </p:blipFill>
          <p:spPr>
            <a:xfrm>
              <a:off x="6709092" y="5483822"/>
              <a:ext cx="1764001" cy="612000"/>
            </a:xfrm>
            <a:prstGeom prst="rect">
              <a:avLst/>
            </a:prstGeom>
          </p:spPr>
        </p:pic>
      </p:grpSp>
      <p:sp>
        <p:nvSpPr>
          <p:cNvPr id="5" name="TextBox 4">
            <a:extLst>
              <a:ext uri="{FF2B5EF4-FFF2-40B4-BE49-F238E27FC236}">
                <a16:creationId xmlns:a16="http://schemas.microsoft.com/office/drawing/2014/main" id="{9C303673-D652-90CB-93CA-3448D02C9138}"/>
              </a:ext>
            </a:extLst>
          </p:cNvPr>
          <p:cNvSpPr txBox="1"/>
          <p:nvPr/>
        </p:nvSpPr>
        <p:spPr>
          <a:xfrm>
            <a:off x="5565058" y="4391366"/>
            <a:ext cx="5665249" cy="646331"/>
          </a:xfrm>
          <a:prstGeom prst="rect">
            <a:avLst/>
          </a:prstGeom>
          <a:noFill/>
        </p:spPr>
        <p:txBody>
          <a:bodyPr wrap="square" rtlCol="0">
            <a:spAutoFit/>
          </a:bodyPr>
          <a:lstStyle/>
          <a:p>
            <a:r>
              <a:rPr lang="el" b="1">
                <a:solidFill>
                  <a:srgbClr val="FF0000"/>
                </a:solidFill>
              </a:rPr>
              <a:t>ΣΕΤ ΔΙΑΦΑΝΕΙΏΝ #8: </a:t>
            </a:r>
            <a:r>
              <a:rPr lang="el" sz="1800" b="1"/>
              <a:t>Βασικά στοιχεία ασφάλειας λειτουργικών συστημάτων &amp; Έλεγχος πρόσβασης Unix</a:t>
            </a:r>
            <a:endParaRPr lang="en-US" b="1" i="1"/>
          </a:p>
        </p:txBody>
      </p:sp>
      <p:pic>
        <p:nvPicPr>
          <p:cNvPr id="6" name="Picture 5" descr="Ένα κόκκινο σύμβολο με λευκό κείμενο&#10;&#10;Περιγραφή που δημιουργείται αυτόματα">
            <a:extLst>
              <a:ext uri="{FF2B5EF4-FFF2-40B4-BE49-F238E27FC236}">
                <a16:creationId xmlns:a16="http://schemas.microsoft.com/office/drawing/2014/main" id="{676A64D1-4AFC-08CF-FCFD-042281A5D6B8}"/>
              </a:ext>
            </a:extLst>
          </p:cNvPr>
          <p:cNvPicPr>
            <a:picLocks noChangeAspect="1"/>
          </p:cNvPicPr>
          <p:nvPr/>
        </p:nvPicPr>
        <p:blipFill>
          <a:blip r:embed="rId6"/>
          <a:stretch>
            <a:fillRect/>
          </a:stretch>
        </p:blipFill>
        <p:spPr>
          <a:xfrm>
            <a:off x="9079377" y="5003296"/>
            <a:ext cx="1532424" cy="568274"/>
          </a:xfrm>
          <a:prstGeom prst="rect">
            <a:avLst/>
          </a:prstGeom>
        </p:spPr>
      </p:pic>
    </p:spTree>
    <p:extLst>
      <p:ext uri="{BB962C8B-B14F-4D97-AF65-F5344CB8AC3E}">
        <p14:creationId xmlns:p14="http://schemas.microsoft.com/office/powerpoint/2010/main" val="3503979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a:extLst>
              <a:ext uri="{FF2B5EF4-FFF2-40B4-BE49-F238E27FC236}">
                <a16:creationId xmlns:a16="http://schemas.microsoft.com/office/drawing/2014/main" id="{716541B6-AB1D-8AA0-10DC-F05BAB1A9A4E}"/>
              </a:ext>
            </a:extLst>
          </p:cNvPr>
          <p:cNvSpPr>
            <a:spLocks noGrp="1" noChangeArrowheads="1"/>
          </p:cNvSpPr>
          <p:nvPr>
            <p:ph type="ctrTitle"/>
          </p:nvPr>
        </p:nvSpPr>
        <p:spPr/>
        <p:txBody>
          <a:bodyPr/>
          <a:lstStyle/>
          <a:p>
            <a:pPr eaLnBrk="1" hangingPunct="1"/>
            <a:r>
              <a:rPr lang="el" altLang="en-US"/>
              <a:t>Κλήσεις συστήματος</a:t>
            </a:r>
          </a:p>
        </p:txBody>
      </p:sp>
      <p:sp>
        <p:nvSpPr>
          <p:cNvPr id="24582" name="Rectangle 3">
            <a:extLst>
              <a:ext uri="{FF2B5EF4-FFF2-40B4-BE49-F238E27FC236}">
                <a16:creationId xmlns:a16="http://schemas.microsoft.com/office/drawing/2014/main" id="{E3CA88FF-5AE5-ED1D-F956-7F78F1756495}"/>
              </a:ext>
            </a:extLst>
          </p:cNvPr>
          <p:cNvSpPr>
            <a:spLocks noGrp="1" noChangeArrowheads="1"/>
          </p:cNvSpPr>
          <p:nvPr>
            <p:ph type="body" sz="quarter" idx="12"/>
          </p:nvPr>
        </p:nvSpPr>
        <p:spPr>
          <a:xfrm>
            <a:off x="1534942" y="2371506"/>
            <a:ext cx="8061341" cy="3550024"/>
          </a:xfrm>
        </p:spPr>
        <p:txBody>
          <a:bodyPr>
            <a:normAutofit/>
          </a:bodyPr>
          <a:lstStyle/>
          <a:p>
            <a:pPr eaLnBrk="1" hangingPunct="1">
              <a:lnSpc>
                <a:spcPct val="90000"/>
              </a:lnSpc>
            </a:pPr>
            <a:r>
              <a:rPr lang="el" altLang="en-US"/>
              <a:t>Φυλασσόμενες πύλες από τη λειτουργία χρήστη (χώρος, γη) στη λειτουργία πυρήνα (χώρος, γη)</a:t>
            </a:r>
          </a:p>
          <a:p>
            <a:pPr marL="749808" lvl="1" eaLnBrk="1" hangingPunct="1">
              <a:lnSpc>
                <a:spcPct val="90000"/>
              </a:lnSpc>
              <a:buFont typeface="Century Gothic" panose="020B0502020202020204" pitchFamily="34" charset="0"/>
              <a:buChar char="―"/>
            </a:pPr>
            <a:r>
              <a:rPr lang="el" altLang="en-US" sz="1400"/>
              <a:t>χρησιμοποιήστε μια ειδική εντολή CPU (συχνά μια διακοπή), μεταφέρει τον έλεγχο σε προκαθορισμένο σημείο εισόδου σε πιο προνομιακό κώδικα. Επιτρέπει στον πιο προνομιακό κωδικό να καθορίσει πού θα εισαχθεί καθώς και σημαντική κατάσταση επεξεργαστή κατά τη στιγμή της εισαγωγής.</a:t>
            </a:r>
          </a:p>
          <a:p>
            <a:pPr marL="749808" lvl="1" eaLnBrk="1" hangingPunct="1">
              <a:lnSpc>
                <a:spcPct val="90000"/>
              </a:lnSpc>
              <a:buFont typeface="Century Gothic" panose="020B0502020202020204" pitchFamily="34" charset="0"/>
              <a:buChar char="―"/>
            </a:pPr>
            <a:r>
              <a:rPr lang="el" altLang="en-US" sz="1400"/>
              <a:t>Ο υψηλότερος προνομιακός κώδικας, εξετάζοντας την κατάσταση επεξεργαστή που ορίζεται από τον λιγότερο προνομιακό κώδικα ή/και τη στοίβα του, καθορίζει τι ζητείται και αν θα το επιτρέψει. </a:t>
            </a:r>
          </a:p>
          <a:p>
            <a:pPr marL="475488" lvl="1" indent="0" eaLnBrk="1" hangingPunct="1">
              <a:lnSpc>
                <a:spcPct val="90000"/>
              </a:lnSpc>
              <a:buNone/>
            </a:pPr>
            <a:endParaRPr lang="en-US" altLang="en-US" sz="1400"/>
          </a:p>
          <a:p>
            <a:pPr marL="475488" lvl="1" indent="0" eaLnBrk="1" hangingPunct="1">
              <a:lnSpc>
                <a:spcPct val="90000"/>
              </a:lnSpc>
              <a:buNone/>
            </a:pPr>
            <a:r>
              <a:rPr lang="el" altLang="en-US" sz="1400"/>
              <a:t>http://en.wikipedia.org/wiki/System_call</a:t>
            </a:r>
          </a:p>
          <a:p>
            <a:pPr marL="475488" lvl="1" indent="0" eaLnBrk="1" hangingPunct="1">
              <a:lnSpc>
                <a:spcPct val="90000"/>
              </a:lnSpc>
              <a:buNone/>
            </a:pPr>
            <a:endParaRPr lang="en-US" altLang="en-US" sz="1400"/>
          </a:p>
        </p:txBody>
      </p:sp>
      <p:pic>
        <p:nvPicPr>
          <p:cNvPr id="3" name="Picture 2">
            <a:extLst>
              <a:ext uri="{FF2B5EF4-FFF2-40B4-BE49-F238E27FC236}">
                <a16:creationId xmlns:a16="http://schemas.microsoft.com/office/drawing/2014/main" id="{99624582-E907-3405-E8A8-5346DCFDF29F}"/>
              </a:ext>
            </a:extLst>
          </p:cNvPr>
          <p:cNvPicPr>
            <a:picLocks noChangeAspect="1"/>
          </p:cNvPicPr>
          <p:nvPr/>
        </p:nvPicPr>
        <p:blipFill>
          <a:blip r:embed="rId2"/>
          <a:stretch>
            <a:fillRect/>
          </a:stretch>
        </p:blipFill>
        <p:spPr>
          <a:xfrm>
            <a:off x="8630925" y="5736724"/>
            <a:ext cx="1530000" cy="612000"/>
          </a:xfrm>
          <a:prstGeom prst="rect">
            <a:avLst/>
          </a:prstGeom>
        </p:spPr>
      </p:pic>
      <p:sp>
        <p:nvSpPr>
          <p:cNvPr id="2" name="Slide Number Placeholder 1">
            <a:extLst>
              <a:ext uri="{FF2B5EF4-FFF2-40B4-BE49-F238E27FC236}">
                <a16:creationId xmlns:a16="http://schemas.microsoft.com/office/drawing/2014/main" id="{316722AB-81C9-64F6-D97E-0A326ADCD5E3}"/>
              </a:ext>
            </a:extLst>
          </p:cNvPr>
          <p:cNvSpPr>
            <a:spLocks noGrp="1"/>
          </p:cNvSpPr>
          <p:nvPr>
            <p:ph type="sldNum" sz="quarter" idx="14"/>
          </p:nvPr>
        </p:nvSpPr>
        <p:spPr/>
        <p:txBody>
          <a:bodyPr/>
          <a:lstStyle/>
          <a:p>
            <a:fld id="{3A98EE3D-8CD1-4C3F-BD1C-C98C9596463C}" type="slidenum">
              <a:rPr lang="en-US" smtClean="0"/>
              <a:pPr/>
              <a:t>9</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2">
            <a:extLst>
              <a:ext uri="{FF2B5EF4-FFF2-40B4-BE49-F238E27FC236}">
                <a16:creationId xmlns:a16="http://schemas.microsoft.com/office/drawing/2014/main" id="{F5746445-8D33-11E0-D3E2-4D42549CD54F}"/>
              </a:ext>
            </a:extLst>
          </p:cNvPr>
          <p:cNvSpPr>
            <a:spLocks noGrp="1" noChangeArrowheads="1"/>
          </p:cNvSpPr>
          <p:nvPr>
            <p:ph type="ctrTitle"/>
          </p:nvPr>
        </p:nvSpPr>
        <p:spPr/>
        <p:txBody>
          <a:bodyPr/>
          <a:lstStyle/>
          <a:p>
            <a:pPr eaLnBrk="1" hangingPunct="1"/>
            <a:r>
              <a:rPr lang="el" altLang="en-US"/>
              <a:t>Χώρος πυρήνα έναντι χώρου χρήστη</a:t>
            </a:r>
          </a:p>
        </p:txBody>
      </p:sp>
      <p:sp>
        <p:nvSpPr>
          <p:cNvPr id="25606" name="Rectangle 3">
            <a:extLst>
              <a:ext uri="{FF2B5EF4-FFF2-40B4-BE49-F238E27FC236}">
                <a16:creationId xmlns:a16="http://schemas.microsoft.com/office/drawing/2014/main" id="{0125D8A7-63D3-6C07-92C3-6DF62B6EAE35}"/>
              </a:ext>
            </a:extLst>
          </p:cNvPr>
          <p:cNvSpPr>
            <a:spLocks noGrp="1" noChangeArrowheads="1"/>
          </p:cNvSpPr>
          <p:nvPr>
            <p:ph sz="quarter" idx="17"/>
          </p:nvPr>
        </p:nvSpPr>
        <p:spPr/>
        <p:txBody>
          <a:bodyPr/>
          <a:lstStyle/>
          <a:p>
            <a:pPr eaLnBrk="1" hangingPunct="1"/>
            <a:r>
              <a:rPr lang="el" altLang="en-US"/>
              <a:t>Μέρος του λειτουργικού συστήματος εκτελείται στο μοντέλο πυρήνα</a:t>
            </a:r>
          </a:p>
          <a:p>
            <a:pPr lvl="1" eaLnBrk="1" hangingPunct="1"/>
            <a:r>
              <a:rPr lang="el" altLang="en-US"/>
              <a:t>γνωστός ως πυρήνας </a:t>
            </a:r>
            <a:r>
              <a:rPr lang="el" altLang="en-US">
                <a:solidFill>
                  <a:schemeClr val="accent2"/>
                </a:solidFill>
              </a:rPr>
              <a:t>λειτουργικού συστήματος</a:t>
            </a:r>
          </a:p>
          <a:p>
            <a:pPr eaLnBrk="1" hangingPunct="1"/>
            <a:r>
              <a:rPr lang="el" altLang="en-US"/>
              <a:t>Άλλα μέρη του λειτουργικού συστήματος εκτελούνται σε λειτουργία χρήστη, συμπεριλαμβανομένων προγραμμάτων υπηρεσιών (προγράμματα δαίμονα), εφαρμογών χρήστη κ.λπ.</a:t>
            </a:r>
          </a:p>
          <a:p>
            <a:pPr lvl="1" eaLnBrk="1" hangingPunct="1"/>
            <a:r>
              <a:rPr lang="el" altLang="en-US"/>
              <a:t>Λειτουργούν ως </a:t>
            </a:r>
            <a:r>
              <a:rPr lang="el" altLang="en-US">
                <a:solidFill>
                  <a:schemeClr val="accent2"/>
                </a:solidFill>
              </a:rPr>
              <a:t>διαδικασίες</a:t>
            </a:r>
          </a:p>
          <a:p>
            <a:pPr lvl="1" eaLnBrk="1" hangingPunct="1"/>
            <a:r>
              <a:rPr lang="el" altLang="en-US"/>
              <a:t>Αποτελούν το χώρο χρήστη (ή το πεδίο χρήστη)</a:t>
            </a:r>
          </a:p>
          <a:p>
            <a:pPr eaLnBrk="1" hangingPunct="1"/>
            <a:r>
              <a:rPr lang="el" altLang="en-US">
                <a:solidFill>
                  <a:srgbClr val="FF0000"/>
                </a:solidFill>
              </a:rPr>
              <a:t>Γιατί ο χρήστης root είναι πιο ισχυρός από τους κανονικούς χρήστες;</a:t>
            </a:r>
          </a:p>
          <a:p>
            <a:pPr lvl="1" eaLnBrk="1" hangingPunct="1"/>
            <a:endParaRPr lang="en-US" altLang="en-US"/>
          </a:p>
          <a:p>
            <a:pPr lvl="1" eaLnBrk="1" hangingPunct="1"/>
            <a:endParaRPr lang="en-US" altLang="en-US"/>
          </a:p>
        </p:txBody>
      </p:sp>
      <p:pic>
        <p:nvPicPr>
          <p:cNvPr id="4" name="Picture 3">
            <a:extLst>
              <a:ext uri="{FF2B5EF4-FFF2-40B4-BE49-F238E27FC236}">
                <a16:creationId xmlns:a16="http://schemas.microsoft.com/office/drawing/2014/main" id="{D0946CFD-BF0E-880A-08EF-46E99F4B2870}"/>
              </a:ext>
            </a:extLst>
          </p:cNvPr>
          <p:cNvPicPr>
            <a:picLocks noChangeAspect="1"/>
          </p:cNvPicPr>
          <p:nvPr/>
        </p:nvPicPr>
        <p:blipFill>
          <a:blip r:embed="rId3"/>
          <a:stretch>
            <a:fillRect/>
          </a:stretch>
        </p:blipFill>
        <p:spPr>
          <a:xfrm>
            <a:off x="8629556" y="5504083"/>
            <a:ext cx="1530000" cy="612000"/>
          </a:xfrm>
          <a:prstGeom prst="rect">
            <a:avLst/>
          </a:prstGeom>
        </p:spPr>
      </p:pic>
      <p:sp>
        <p:nvSpPr>
          <p:cNvPr id="12" name="Slide Number Placeholder 11">
            <a:extLst>
              <a:ext uri="{FF2B5EF4-FFF2-40B4-BE49-F238E27FC236}">
                <a16:creationId xmlns:a16="http://schemas.microsoft.com/office/drawing/2014/main" id="{4DFCDF2D-9C9F-0613-F59B-3D18F2C15619}"/>
              </a:ext>
            </a:extLst>
          </p:cNvPr>
          <p:cNvSpPr>
            <a:spLocks noGrp="1"/>
          </p:cNvSpPr>
          <p:nvPr>
            <p:ph type="sldNum" sz="quarter" idx="4"/>
          </p:nvPr>
        </p:nvSpPr>
        <p:spPr/>
        <p:txBody>
          <a:bodyPr/>
          <a:lstStyle/>
          <a:p>
            <a:fld id="{3A98EE3D-8CD1-4C3F-BD1C-C98C9596463C}" type="slidenum">
              <a:rPr lang="en-US" smtClean="0"/>
              <a:pPr/>
              <a:t>10</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26A2F301-2BC3-53BB-491D-687CACE87FE3}"/>
              </a:ext>
            </a:extLst>
          </p:cNvPr>
          <p:cNvSpPr>
            <a:spLocks noGrp="1"/>
          </p:cNvSpPr>
          <p:nvPr>
            <p:ph type="ctrTitle"/>
          </p:nvPr>
        </p:nvSpPr>
        <p:spPr/>
        <p:txBody>
          <a:bodyPr/>
          <a:lstStyle/>
          <a:p>
            <a:r>
              <a:rPr lang="el" altLang="en-US"/>
              <a:t>Επίπεδα προνομίων</a:t>
            </a:r>
          </a:p>
        </p:txBody>
      </p:sp>
      <p:sp>
        <p:nvSpPr>
          <p:cNvPr id="3" name="Text Placeholder 2">
            <a:extLst>
              <a:ext uri="{FF2B5EF4-FFF2-40B4-BE49-F238E27FC236}">
                <a16:creationId xmlns:a16="http://schemas.microsoft.com/office/drawing/2014/main" id="{FA04F4F1-FF59-3334-F673-357AC3BEEA19}"/>
              </a:ext>
            </a:extLst>
          </p:cNvPr>
          <p:cNvSpPr>
            <a:spLocks noGrp="1"/>
          </p:cNvSpPr>
          <p:nvPr>
            <p:ph type="body" sz="quarter" idx="12"/>
          </p:nvPr>
        </p:nvSpPr>
        <p:spPr>
          <a:xfrm>
            <a:off x="1534943" y="2493211"/>
            <a:ext cx="7786038" cy="2531073"/>
          </a:xfrm>
        </p:spPr>
        <p:txBody>
          <a:bodyPr>
            <a:normAutofit/>
          </a:bodyPr>
          <a:lstStyle/>
          <a:p>
            <a:r>
              <a:rPr lang="el" altLang="en-US"/>
              <a:t>Η ασφάλεια επιτυγχάνεται συχνά με την εκτέλεση κώδικα ελέγχου/προστασίας σε υψηλότερο επίπεδο προνομίων</a:t>
            </a:r>
          </a:p>
          <a:p>
            <a:r>
              <a:rPr lang="el" altLang="en-US"/>
              <a:t>Τα στοιχεία που εκτελούνται στο ίδιο επίπεδο μπορούν να απομονωθούν από ένα στοιχείο υψηλότερων δικαιωμάτων</a:t>
            </a:r>
          </a:p>
          <a:p>
            <a:endParaRPr lang="en-US" altLang="en-US"/>
          </a:p>
          <a:p>
            <a:r>
              <a:rPr lang="el" altLang="en-US"/>
              <a:t>Εάν η επίθεση και η άμυνα βρίσκονται στο ίδιο επίπεδο, τότε είναι μια κούρσα εξοπλισμών και δεν μπορεί να υπάρξει καμία εγγύηση</a:t>
            </a:r>
          </a:p>
        </p:txBody>
      </p:sp>
      <p:pic>
        <p:nvPicPr>
          <p:cNvPr id="8" name="Picture 7">
            <a:extLst>
              <a:ext uri="{FF2B5EF4-FFF2-40B4-BE49-F238E27FC236}">
                <a16:creationId xmlns:a16="http://schemas.microsoft.com/office/drawing/2014/main" id="{6B5CFA83-9E4E-55A9-2DAB-AE35F45FEB65}"/>
              </a:ext>
            </a:extLst>
          </p:cNvPr>
          <p:cNvPicPr>
            <a:picLocks noChangeAspect="1"/>
          </p:cNvPicPr>
          <p:nvPr/>
        </p:nvPicPr>
        <p:blipFill>
          <a:blip r:embed="rId2"/>
          <a:stretch>
            <a:fillRect/>
          </a:stretch>
        </p:blipFill>
        <p:spPr>
          <a:xfrm>
            <a:off x="8855698" y="5779386"/>
            <a:ext cx="1530000" cy="612000"/>
          </a:xfrm>
          <a:prstGeom prst="rect">
            <a:avLst/>
          </a:prstGeom>
        </p:spPr>
      </p:pic>
      <p:sp>
        <p:nvSpPr>
          <p:cNvPr id="2" name="Slide Number Placeholder 1">
            <a:extLst>
              <a:ext uri="{FF2B5EF4-FFF2-40B4-BE49-F238E27FC236}">
                <a16:creationId xmlns:a16="http://schemas.microsoft.com/office/drawing/2014/main" id="{ADE81ED5-A40D-1711-A7AB-1EB7FB1BFD75}"/>
              </a:ext>
            </a:extLst>
          </p:cNvPr>
          <p:cNvSpPr>
            <a:spLocks noGrp="1"/>
          </p:cNvSpPr>
          <p:nvPr>
            <p:ph type="sldNum" sz="quarter" idx="14"/>
          </p:nvPr>
        </p:nvSpPr>
        <p:spPr/>
        <p:txBody>
          <a:bodyPr/>
          <a:lstStyle/>
          <a:p>
            <a:fld id="{3A98EE3D-8CD1-4C3F-BD1C-C98C9596463C}" type="slidenum">
              <a:rPr lang="en-US" smtClean="0"/>
              <a:pPr/>
              <a:t>11</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a:extLst>
              <a:ext uri="{FF2B5EF4-FFF2-40B4-BE49-F238E27FC236}">
                <a16:creationId xmlns:a16="http://schemas.microsoft.com/office/drawing/2014/main" id="{39C2C278-65F9-CD61-BF29-3C81219A95AB}"/>
              </a:ext>
            </a:extLst>
          </p:cNvPr>
          <p:cNvSpPr>
            <a:spLocks noGrp="1" noChangeArrowheads="1"/>
          </p:cNvSpPr>
          <p:nvPr>
            <p:ph type="ctrTitle"/>
          </p:nvPr>
        </p:nvSpPr>
        <p:spPr/>
        <p:txBody>
          <a:bodyPr/>
          <a:lstStyle/>
          <a:p>
            <a:pPr eaLnBrk="1" hangingPunct="1"/>
            <a:r>
              <a:rPr lang="el" altLang="en-US"/>
              <a:t>Έλεγχος πρόσβασης</a:t>
            </a:r>
          </a:p>
        </p:txBody>
      </p:sp>
      <p:sp>
        <p:nvSpPr>
          <p:cNvPr id="27654" name="Rectangle 3">
            <a:extLst>
              <a:ext uri="{FF2B5EF4-FFF2-40B4-BE49-F238E27FC236}">
                <a16:creationId xmlns:a16="http://schemas.microsoft.com/office/drawing/2014/main" id="{5D5D7139-2911-EEE1-AB44-F5A60AF8A1FF}"/>
              </a:ext>
            </a:extLst>
          </p:cNvPr>
          <p:cNvSpPr>
            <a:spLocks noGrp="1" noChangeArrowheads="1"/>
          </p:cNvSpPr>
          <p:nvPr>
            <p:ph sz="quarter" idx="17"/>
          </p:nvPr>
        </p:nvSpPr>
        <p:spPr/>
        <p:txBody>
          <a:bodyPr/>
          <a:lstStyle/>
          <a:p>
            <a:pPr eaLnBrk="1" hangingPunct="1"/>
            <a:r>
              <a:rPr lang="el" altLang="en-US" sz="2400"/>
              <a:t>Μια </a:t>
            </a:r>
            <a:r>
              <a:rPr lang="el" altLang="en-US" sz="2400">
                <a:solidFill>
                  <a:srgbClr val="FF3300"/>
                </a:solidFill>
              </a:rPr>
              <a:t>οθόνη αναφοράς</a:t>
            </a:r>
            <a:r>
              <a:rPr lang="el" altLang="en-US" sz="2400"/>
              <a:t> μεσολαβεί σε όλη την πρόσβαση σε πόρους</a:t>
            </a:r>
          </a:p>
          <a:p>
            <a:pPr lvl="1" eaLnBrk="1" hangingPunct="1"/>
            <a:r>
              <a:rPr lang="el" altLang="en-US">
                <a:solidFill>
                  <a:schemeClr val="tx2"/>
                </a:solidFill>
              </a:rPr>
              <a:t>Αρχή: Πλήρης διαμεσολάβηση: έλεγχος </a:t>
            </a:r>
            <a:r>
              <a:rPr lang="el" altLang="en-US" b="1"/>
              <a:t>όλων των</a:t>
            </a:r>
            <a:r>
              <a:rPr lang="el" altLang="en-US"/>
              <a:t> προσβάσεων σε πόρους</a:t>
            </a:r>
          </a:p>
        </p:txBody>
      </p:sp>
      <p:grpSp>
        <p:nvGrpSpPr>
          <p:cNvPr id="4" name="Group 3">
            <a:extLst>
              <a:ext uri="{FF2B5EF4-FFF2-40B4-BE49-F238E27FC236}">
                <a16:creationId xmlns:a16="http://schemas.microsoft.com/office/drawing/2014/main" id="{7552E971-D977-4723-BC9C-2AF0B4B707E1}"/>
              </a:ext>
            </a:extLst>
          </p:cNvPr>
          <p:cNvGrpSpPr/>
          <p:nvPr/>
        </p:nvGrpSpPr>
        <p:grpSpPr>
          <a:xfrm>
            <a:off x="295276" y="3993683"/>
            <a:ext cx="5800724" cy="1523999"/>
            <a:chOff x="1919695" y="3657601"/>
            <a:chExt cx="7681505" cy="2500115"/>
          </a:xfrm>
        </p:grpSpPr>
        <p:sp>
          <p:nvSpPr>
            <p:cNvPr id="27655" name="AutoShape 4">
              <a:extLst>
                <a:ext uri="{FF2B5EF4-FFF2-40B4-BE49-F238E27FC236}">
                  <a16:creationId xmlns:a16="http://schemas.microsoft.com/office/drawing/2014/main" id="{526EBF2B-8AC9-2718-150D-6F2CDFF930BC}"/>
                </a:ext>
              </a:extLst>
            </p:cNvPr>
            <p:cNvSpPr>
              <a:spLocks noChangeArrowheads="1"/>
            </p:cNvSpPr>
            <p:nvPr/>
          </p:nvSpPr>
          <p:spPr bwMode="auto">
            <a:xfrm>
              <a:off x="8229600" y="3702050"/>
              <a:ext cx="1371600" cy="1752600"/>
            </a:xfrm>
            <a:prstGeom prst="can">
              <a:avLst>
                <a:gd name="adj" fmla="val 31944"/>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SzTx/>
                <a:buFontTx/>
                <a:buNone/>
              </a:pPr>
              <a:r>
                <a:rPr lang="el" altLang="en-US" sz="1400">
                  <a:latin typeface="+mn-lt"/>
                </a:rPr>
                <a:t>Πόρος</a:t>
              </a:r>
            </a:p>
          </p:txBody>
        </p:sp>
        <p:sp>
          <p:nvSpPr>
            <p:cNvPr id="27656" name="Oval 5">
              <a:extLst>
                <a:ext uri="{FF2B5EF4-FFF2-40B4-BE49-F238E27FC236}">
                  <a16:creationId xmlns:a16="http://schemas.microsoft.com/office/drawing/2014/main" id="{9BEC9570-2094-70AB-5C0A-5903F2BB7DF1}"/>
                </a:ext>
              </a:extLst>
            </p:cNvPr>
            <p:cNvSpPr>
              <a:spLocks noChangeArrowheads="1"/>
            </p:cNvSpPr>
            <p:nvPr/>
          </p:nvSpPr>
          <p:spPr bwMode="auto">
            <a:xfrm>
              <a:off x="1919695" y="3740151"/>
              <a:ext cx="2118906" cy="1485899"/>
            </a:xfrm>
            <a:prstGeom prst="ellipse">
              <a:avLst/>
            </a:prstGeom>
            <a:solidFill>
              <a:schemeClr val="accent1"/>
            </a:solidFill>
            <a:ln w="9525">
              <a:solidFill>
                <a:schemeClr val="tx1"/>
              </a:solidFill>
              <a:round/>
              <a:headEnd/>
              <a:tailEnd/>
            </a:ln>
          </p:spPr>
          <p:txBody>
            <a:bodyPr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SzTx/>
                <a:buFontTx/>
                <a:buNone/>
              </a:pPr>
              <a:r>
                <a:rPr lang="el" altLang="en-US" sz="1400" dirty="0">
                  <a:latin typeface="+mn-lt"/>
                </a:rPr>
                <a:t>Διαδικασία χρήστη</a:t>
              </a:r>
            </a:p>
          </p:txBody>
        </p:sp>
        <p:sp>
          <p:nvSpPr>
            <p:cNvPr id="27657" name="Line 6">
              <a:extLst>
                <a:ext uri="{FF2B5EF4-FFF2-40B4-BE49-F238E27FC236}">
                  <a16:creationId xmlns:a16="http://schemas.microsoft.com/office/drawing/2014/main" id="{FFAC66B2-0A21-1C96-7874-8474D11B7D22}"/>
                </a:ext>
              </a:extLst>
            </p:cNvPr>
            <p:cNvSpPr>
              <a:spLocks noChangeShapeType="1"/>
            </p:cNvSpPr>
            <p:nvPr/>
          </p:nvSpPr>
          <p:spPr bwMode="auto">
            <a:xfrm>
              <a:off x="4038600" y="4616450"/>
              <a:ext cx="17145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sz="1400"/>
            </a:p>
          </p:txBody>
        </p:sp>
        <p:sp>
          <p:nvSpPr>
            <p:cNvPr id="27658" name="Line 7">
              <a:extLst>
                <a:ext uri="{FF2B5EF4-FFF2-40B4-BE49-F238E27FC236}">
                  <a16:creationId xmlns:a16="http://schemas.microsoft.com/office/drawing/2014/main" id="{761F4D43-0E88-B889-E27A-7624FC02685B}"/>
                </a:ext>
              </a:extLst>
            </p:cNvPr>
            <p:cNvSpPr>
              <a:spLocks noChangeShapeType="1"/>
            </p:cNvSpPr>
            <p:nvPr/>
          </p:nvSpPr>
          <p:spPr bwMode="auto">
            <a:xfrm>
              <a:off x="7315200" y="4616450"/>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sz="1400"/>
            </a:p>
          </p:txBody>
        </p:sp>
        <p:sp>
          <p:nvSpPr>
            <p:cNvPr id="27659" name="Text Box 8">
              <a:extLst>
                <a:ext uri="{FF2B5EF4-FFF2-40B4-BE49-F238E27FC236}">
                  <a16:creationId xmlns:a16="http://schemas.microsoft.com/office/drawing/2014/main" id="{39C77F73-D0C1-765B-17BC-5844ACD85EE9}"/>
                </a:ext>
              </a:extLst>
            </p:cNvPr>
            <p:cNvSpPr txBox="1">
              <a:spLocks noChangeArrowheads="1"/>
            </p:cNvSpPr>
            <p:nvPr/>
          </p:nvSpPr>
          <p:spPr bwMode="auto">
            <a:xfrm>
              <a:off x="5134070" y="3657601"/>
              <a:ext cx="1096775" cy="439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70000"/>
                </a:lnSpc>
                <a:buSzTx/>
                <a:buFontTx/>
                <a:buNone/>
              </a:pPr>
              <a:r>
                <a:rPr lang="el" altLang="en-US" sz="1400" dirty="0">
                  <a:latin typeface="+mn-lt"/>
                </a:rPr>
                <a:t>Αναφορά</a:t>
              </a:r>
            </a:p>
            <a:p>
              <a:pPr algn="ctr">
                <a:lnSpc>
                  <a:spcPct val="70000"/>
                </a:lnSpc>
                <a:buSzTx/>
                <a:buFontTx/>
                <a:buNone/>
              </a:pPr>
              <a:r>
                <a:rPr lang="el" altLang="en-US" sz="1400" dirty="0">
                  <a:latin typeface="+mn-lt"/>
                </a:rPr>
                <a:t>οθόνη</a:t>
              </a:r>
            </a:p>
          </p:txBody>
        </p:sp>
        <p:sp>
          <p:nvSpPr>
            <p:cNvPr id="27660" name="Text Box 9">
              <a:extLst>
                <a:ext uri="{FF2B5EF4-FFF2-40B4-BE49-F238E27FC236}">
                  <a16:creationId xmlns:a16="http://schemas.microsoft.com/office/drawing/2014/main" id="{397FA493-288A-4181-7C75-A7D8B1F7BFF8}"/>
                </a:ext>
              </a:extLst>
            </p:cNvPr>
            <p:cNvSpPr txBox="1">
              <a:spLocks noChangeArrowheads="1"/>
            </p:cNvSpPr>
            <p:nvPr/>
          </p:nvSpPr>
          <p:spPr bwMode="auto">
            <a:xfrm>
              <a:off x="3962401" y="4616451"/>
              <a:ext cx="22637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type="none" w="lg" len="me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dirty="0">
                  <a:latin typeface="+mn-lt"/>
                </a:rPr>
                <a:t>Αίτηση πρόσβασης</a:t>
              </a:r>
            </a:p>
          </p:txBody>
        </p:sp>
        <p:sp>
          <p:nvSpPr>
            <p:cNvPr id="27661" name="Text Box 10">
              <a:extLst>
                <a:ext uri="{FF2B5EF4-FFF2-40B4-BE49-F238E27FC236}">
                  <a16:creationId xmlns:a16="http://schemas.microsoft.com/office/drawing/2014/main" id="{6521924A-1F7E-0631-A6C4-76B58A597E29}"/>
                </a:ext>
              </a:extLst>
            </p:cNvPr>
            <p:cNvSpPr txBox="1">
              <a:spLocks noChangeArrowheads="1"/>
            </p:cNvSpPr>
            <p:nvPr/>
          </p:nvSpPr>
          <p:spPr bwMode="auto">
            <a:xfrm>
              <a:off x="6423026" y="5849939"/>
              <a:ext cx="22637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type="none" w="lg" len="me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dirty="0">
                  <a:latin typeface="+mn-lt"/>
                </a:rPr>
                <a:t>πολιτική</a:t>
              </a:r>
            </a:p>
          </p:txBody>
        </p:sp>
        <p:sp>
          <p:nvSpPr>
            <p:cNvPr id="27662" name="AutoShape 11">
              <a:extLst>
                <a:ext uri="{FF2B5EF4-FFF2-40B4-BE49-F238E27FC236}">
                  <a16:creationId xmlns:a16="http://schemas.microsoft.com/office/drawing/2014/main" id="{69C3CE68-F7E0-4530-0629-D22D72AE5C74}"/>
                </a:ext>
              </a:extLst>
            </p:cNvPr>
            <p:cNvSpPr>
              <a:spLocks noChangeArrowheads="1"/>
            </p:cNvSpPr>
            <p:nvPr/>
          </p:nvSpPr>
          <p:spPr bwMode="auto">
            <a:xfrm>
              <a:off x="5791200" y="3740150"/>
              <a:ext cx="1752600" cy="1752600"/>
            </a:xfrm>
            <a:prstGeom prst="diamond">
              <a:avLst/>
            </a:prstGeom>
            <a:solidFill>
              <a:schemeClr val="tx2"/>
            </a:solidFill>
            <a:ln w="12700" algn="ctr">
              <a:solidFill>
                <a:schemeClr val="tx1"/>
              </a:solidFill>
              <a:miter lim="800000"/>
              <a:headEnd/>
              <a:tailEnd type="none" w="lg" len="me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l" altLang="en-US" sz="1400">
                  <a:solidFill>
                    <a:schemeClr val="bg1"/>
                  </a:solidFill>
                  <a:latin typeface="+mn-lt"/>
                </a:rPr>
                <a:t>?</a:t>
              </a:r>
            </a:p>
          </p:txBody>
        </p:sp>
        <p:sp>
          <p:nvSpPr>
            <p:cNvPr id="27663" name="Line 12">
              <a:extLst>
                <a:ext uri="{FF2B5EF4-FFF2-40B4-BE49-F238E27FC236}">
                  <a16:creationId xmlns:a16="http://schemas.microsoft.com/office/drawing/2014/main" id="{11996654-CE13-B70C-55AB-BF8AC2AFE4B0}"/>
                </a:ext>
              </a:extLst>
            </p:cNvPr>
            <p:cNvSpPr>
              <a:spLocks noChangeShapeType="1"/>
            </p:cNvSpPr>
            <p:nvPr/>
          </p:nvSpPr>
          <p:spPr bwMode="auto">
            <a:xfrm>
              <a:off x="6675438" y="5540375"/>
              <a:ext cx="0" cy="357188"/>
            </a:xfrm>
            <a:prstGeom prst="line">
              <a:avLst/>
            </a:prstGeom>
            <a:noFill/>
            <a:ln w="19050">
              <a:solidFill>
                <a:schemeClr val="tx1"/>
              </a:solidFill>
              <a:round/>
              <a:headEnd type="triangle" w="med" len="med"/>
              <a:tailEnd type="none" w="lg" len="med"/>
            </a:ln>
            <a:extLst>
              <a:ext uri="{909E8E84-426E-40DD-AFC4-6F175D3DCCD1}">
                <a14:hiddenFill xmlns:a14="http://schemas.microsoft.com/office/drawing/2010/main">
                  <a:noFill/>
                </a14:hiddenFill>
              </a:ext>
            </a:extLst>
          </p:spPr>
          <p:txBody>
            <a:bodyPr wrap="none"/>
            <a:lstStyle/>
            <a:p>
              <a:endParaRPr lang="en-US" sz="1400"/>
            </a:p>
          </p:txBody>
        </p:sp>
      </p:grpSp>
      <p:pic>
        <p:nvPicPr>
          <p:cNvPr id="3" name="Picture 2">
            <a:extLst>
              <a:ext uri="{FF2B5EF4-FFF2-40B4-BE49-F238E27FC236}">
                <a16:creationId xmlns:a16="http://schemas.microsoft.com/office/drawing/2014/main" id="{2F7AFDFC-F958-9554-B6C7-E145D9887923}"/>
              </a:ext>
            </a:extLst>
          </p:cNvPr>
          <p:cNvPicPr>
            <a:picLocks noChangeAspect="1"/>
          </p:cNvPicPr>
          <p:nvPr/>
        </p:nvPicPr>
        <p:blipFill>
          <a:blip r:embed="rId3"/>
          <a:stretch>
            <a:fillRect/>
          </a:stretch>
        </p:blipFill>
        <p:spPr>
          <a:xfrm>
            <a:off x="8660907" y="5837180"/>
            <a:ext cx="1530000" cy="612000"/>
          </a:xfrm>
          <a:prstGeom prst="rect">
            <a:avLst/>
          </a:prstGeom>
        </p:spPr>
      </p:pic>
      <p:sp>
        <p:nvSpPr>
          <p:cNvPr id="13" name="Slide Number Placeholder 12">
            <a:extLst>
              <a:ext uri="{FF2B5EF4-FFF2-40B4-BE49-F238E27FC236}">
                <a16:creationId xmlns:a16="http://schemas.microsoft.com/office/drawing/2014/main" id="{E0746D5E-AC73-D654-3E69-60F367EBE6BE}"/>
              </a:ext>
            </a:extLst>
          </p:cNvPr>
          <p:cNvSpPr>
            <a:spLocks noGrp="1"/>
          </p:cNvSpPr>
          <p:nvPr>
            <p:ph type="sldNum" sz="quarter" idx="4"/>
          </p:nvPr>
        </p:nvSpPr>
        <p:spPr/>
        <p:txBody>
          <a:bodyPr/>
          <a:lstStyle/>
          <a:p>
            <a:fld id="{3A98EE3D-8CD1-4C3F-BD1C-C98C9596463C}" type="slidenum">
              <a:rPr lang="en-US" smtClean="0"/>
              <a:pPr/>
              <a:t>12</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Rectangle 2">
            <a:extLst>
              <a:ext uri="{FF2B5EF4-FFF2-40B4-BE49-F238E27FC236}">
                <a16:creationId xmlns:a16="http://schemas.microsoft.com/office/drawing/2014/main" id="{5C61511C-750E-3238-9B31-8CED5ED08C20}"/>
              </a:ext>
            </a:extLst>
          </p:cNvPr>
          <p:cNvSpPr>
            <a:spLocks noGrp="1" noChangeArrowheads="1"/>
          </p:cNvSpPr>
          <p:nvPr>
            <p:ph type="ctrTitle"/>
          </p:nvPr>
        </p:nvSpPr>
        <p:spPr>
          <a:xfrm>
            <a:off x="815892" y="959648"/>
            <a:ext cx="6499828" cy="550242"/>
          </a:xfrm>
          <a:noFill/>
        </p:spPr>
        <p:txBody>
          <a:bodyPr vert="horz" wrap="square" lIns="62503" tIns="25001" rIns="62503" bIns="25001" rtlCol="0" anchor="t">
            <a:spAutoFit/>
          </a:bodyPr>
          <a:lstStyle/>
          <a:p>
            <a:pPr eaLnBrk="1" hangingPunct="1"/>
            <a:r>
              <a:rPr lang="el" altLang="en-US"/>
              <a:t>ΜΟΝΤΈΛΟ ΜΉΤΡΑΣ ΠΡΌΣΒΑΣΗΣ</a:t>
            </a:r>
          </a:p>
        </p:txBody>
      </p:sp>
      <p:grpSp>
        <p:nvGrpSpPr>
          <p:cNvPr id="4" name="Group 3">
            <a:extLst>
              <a:ext uri="{FF2B5EF4-FFF2-40B4-BE49-F238E27FC236}">
                <a16:creationId xmlns:a16="http://schemas.microsoft.com/office/drawing/2014/main" id="{1DEA8E62-0F1C-74C7-926F-FC14FFB7B302}"/>
              </a:ext>
            </a:extLst>
          </p:cNvPr>
          <p:cNvGrpSpPr/>
          <p:nvPr/>
        </p:nvGrpSpPr>
        <p:grpSpPr>
          <a:xfrm>
            <a:off x="862375" y="2295526"/>
            <a:ext cx="5414600" cy="2771774"/>
            <a:chOff x="2149133" y="1724026"/>
            <a:chExt cx="7696542" cy="4716462"/>
          </a:xfrm>
        </p:grpSpPr>
        <p:sp>
          <p:nvSpPr>
            <p:cNvPr id="28678" name="Rectangle 3">
              <a:extLst>
                <a:ext uri="{FF2B5EF4-FFF2-40B4-BE49-F238E27FC236}">
                  <a16:creationId xmlns:a16="http://schemas.microsoft.com/office/drawing/2014/main" id="{1B468C23-5D8C-2ADA-0FE1-B339CCE9D47A}"/>
                </a:ext>
              </a:extLst>
            </p:cNvPr>
            <p:cNvSpPr>
              <a:spLocks noChangeArrowheads="1"/>
            </p:cNvSpPr>
            <p:nvPr/>
          </p:nvSpPr>
          <p:spPr bwMode="auto">
            <a:xfrm>
              <a:off x="3562350" y="2632075"/>
              <a:ext cx="5518150" cy="3162300"/>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28679" name="Line 4">
              <a:extLst>
                <a:ext uri="{FF2B5EF4-FFF2-40B4-BE49-F238E27FC236}">
                  <a16:creationId xmlns:a16="http://schemas.microsoft.com/office/drawing/2014/main" id="{770355B6-E310-FCBB-0C95-0F46A52B9294}"/>
                </a:ext>
              </a:extLst>
            </p:cNvPr>
            <p:cNvSpPr>
              <a:spLocks noChangeShapeType="1"/>
            </p:cNvSpPr>
            <p:nvPr/>
          </p:nvSpPr>
          <p:spPr bwMode="auto">
            <a:xfrm>
              <a:off x="3536950" y="3055938"/>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0" name="Rectangle 5">
              <a:extLst>
                <a:ext uri="{FF2B5EF4-FFF2-40B4-BE49-F238E27FC236}">
                  <a16:creationId xmlns:a16="http://schemas.microsoft.com/office/drawing/2014/main" id="{F7C98462-F936-E592-D5D7-374BAC4551A0}"/>
                </a:ext>
              </a:extLst>
            </p:cNvPr>
            <p:cNvSpPr>
              <a:spLocks noChangeArrowheads="1"/>
            </p:cNvSpPr>
            <p:nvPr/>
          </p:nvSpPr>
          <p:spPr bwMode="auto">
            <a:xfrm>
              <a:off x="3022601" y="3217864"/>
              <a:ext cx="241643"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U</a:t>
              </a:r>
            </a:p>
          </p:txBody>
        </p:sp>
        <p:sp>
          <p:nvSpPr>
            <p:cNvPr id="28681" name="Line 6">
              <a:extLst>
                <a:ext uri="{FF2B5EF4-FFF2-40B4-BE49-F238E27FC236}">
                  <a16:creationId xmlns:a16="http://schemas.microsoft.com/office/drawing/2014/main" id="{34783AB6-6295-88A2-CAB2-075CFF3F3B23}"/>
                </a:ext>
              </a:extLst>
            </p:cNvPr>
            <p:cNvSpPr>
              <a:spLocks noChangeShapeType="1"/>
            </p:cNvSpPr>
            <p:nvPr/>
          </p:nvSpPr>
          <p:spPr bwMode="auto">
            <a:xfrm>
              <a:off x="3536950" y="3789363"/>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2" name="Rectangle 7">
              <a:extLst>
                <a:ext uri="{FF2B5EF4-FFF2-40B4-BE49-F238E27FC236}">
                  <a16:creationId xmlns:a16="http://schemas.microsoft.com/office/drawing/2014/main" id="{EA51BD5D-2D1B-7CE2-13C4-6B0D29DAD1E1}"/>
                </a:ext>
              </a:extLst>
            </p:cNvPr>
            <p:cNvSpPr>
              <a:spLocks noChangeArrowheads="1"/>
            </p:cNvSpPr>
            <p:nvPr/>
          </p:nvSpPr>
          <p:spPr bwMode="auto">
            <a:xfrm>
              <a:off x="5068326" y="3068639"/>
              <a:ext cx="701219" cy="723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dirty="0">
                  <a:latin typeface="+mn-lt"/>
                </a:rPr>
                <a:t>r w</a:t>
              </a:r>
              <a:endParaRPr lang="el" altLang="en-US" sz="1400" b="1" dirty="0">
                <a:latin typeface="+mn-lt"/>
              </a:endParaRPr>
            </a:p>
            <a:p>
              <a:pPr algn="ctr">
                <a:lnSpc>
                  <a:spcPct val="87000"/>
                </a:lnSpc>
                <a:spcBef>
                  <a:spcPct val="0"/>
                </a:spcBef>
                <a:buClrTx/>
                <a:buSzTx/>
                <a:buFontTx/>
                <a:buNone/>
              </a:pPr>
              <a:r>
                <a:rPr lang="en-US" altLang="en-US" sz="1400" b="1" dirty="0">
                  <a:latin typeface="+mn-lt"/>
                </a:rPr>
                <a:t>own</a:t>
              </a:r>
              <a:endParaRPr lang="el" altLang="en-US" sz="1400" b="1" dirty="0">
                <a:latin typeface="+mn-lt"/>
              </a:endParaRPr>
            </a:p>
          </p:txBody>
        </p:sp>
        <p:sp>
          <p:nvSpPr>
            <p:cNvPr id="28683" name="Line 8">
              <a:extLst>
                <a:ext uri="{FF2B5EF4-FFF2-40B4-BE49-F238E27FC236}">
                  <a16:creationId xmlns:a16="http://schemas.microsoft.com/office/drawing/2014/main" id="{81437D7B-7890-2189-17EB-B0C1B7FE42F4}"/>
                </a:ext>
              </a:extLst>
            </p:cNvPr>
            <p:cNvSpPr>
              <a:spLocks noChangeShapeType="1"/>
            </p:cNvSpPr>
            <p:nvPr/>
          </p:nvSpPr>
          <p:spPr bwMode="auto">
            <a:xfrm>
              <a:off x="3536950" y="4325938"/>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4" name="Rectangle 9">
              <a:extLst>
                <a:ext uri="{FF2B5EF4-FFF2-40B4-BE49-F238E27FC236}">
                  <a16:creationId xmlns:a16="http://schemas.microsoft.com/office/drawing/2014/main" id="{A8AE0BA3-A694-F36B-2E5C-B7F4C410641E}"/>
                </a:ext>
              </a:extLst>
            </p:cNvPr>
            <p:cNvSpPr>
              <a:spLocks noChangeArrowheads="1"/>
            </p:cNvSpPr>
            <p:nvPr/>
          </p:nvSpPr>
          <p:spPr bwMode="auto">
            <a:xfrm>
              <a:off x="3022601" y="4486276"/>
              <a:ext cx="251261"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V</a:t>
              </a:r>
            </a:p>
          </p:txBody>
        </p:sp>
        <p:sp>
          <p:nvSpPr>
            <p:cNvPr id="28685" name="Line 10">
              <a:extLst>
                <a:ext uri="{FF2B5EF4-FFF2-40B4-BE49-F238E27FC236}">
                  <a16:creationId xmlns:a16="http://schemas.microsoft.com/office/drawing/2014/main" id="{E9054628-380D-6F6E-2516-A804A35FFC49}"/>
                </a:ext>
              </a:extLst>
            </p:cNvPr>
            <p:cNvSpPr>
              <a:spLocks noChangeShapeType="1"/>
            </p:cNvSpPr>
            <p:nvPr/>
          </p:nvSpPr>
          <p:spPr bwMode="auto">
            <a:xfrm>
              <a:off x="3536950" y="4997450"/>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6" name="Rectangle 11">
              <a:extLst>
                <a:ext uri="{FF2B5EF4-FFF2-40B4-BE49-F238E27FC236}">
                  <a16:creationId xmlns:a16="http://schemas.microsoft.com/office/drawing/2014/main" id="{DCD1D6B9-F6F4-C51E-6A27-E2237FA4903C}"/>
                </a:ext>
              </a:extLst>
            </p:cNvPr>
            <p:cNvSpPr>
              <a:spLocks noChangeArrowheads="1"/>
            </p:cNvSpPr>
            <p:nvPr/>
          </p:nvSpPr>
          <p:spPr bwMode="auto">
            <a:xfrm>
              <a:off x="5280026" y="2171701"/>
              <a:ext cx="212789"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F</a:t>
              </a:r>
            </a:p>
          </p:txBody>
        </p:sp>
        <p:sp>
          <p:nvSpPr>
            <p:cNvPr id="28687" name="Line 12">
              <a:extLst>
                <a:ext uri="{FF2B5EF4-FFF2-40B4-BE49-F238E27FC236}">
                  <a16:creationId xmlns:a16="http://schemas.microsoft.com/office/drawing/2014/main" id="{93C6A962-D5ED-4A36-0A39-A075A6B0C9F6}"/>
                </a:ext>
              </a:extLst>
            </p:cNvPr>
            <p:cNvSpPr>
              <a:spLocks noChangeShapeType="1"/>
            </p:cNvSpPr>
            <p:nvPr/>
          </p:nvSpPr>
          <p:spPr bwMode="auto">
            <a:xfrm>
              <a:off x="5041900" y="2608264"/>
              <a:ext cx="0" cy="320992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8" name="Line 13">
              <a:extLst>
                <a:ext uri="{FF2B5EF4-FFF2-40B4-BE49-F238E27FC236}">
                  <a16:creationId xmlns:a16="http://schemas.microsoft.com/office/drawing/2014/main" id="{12203572-81E1-8B4D-DAA3-BF9DDD52748F}"/>
                </a:ext>
              </a:extLst>
            </p:cNvPr>
            <p:cNvSpPr>
              <a:spLocks noChangeShapeType="1"/>
            </p:cNvSpPr>
            <p:nvPr/>
          </p:nvSpPr>
          <p:spPr bwMode="auto">
            <a:xfrm>
              <a:off x="5794375" y="2608264"/>
              <a:ext cx="0" cy="320992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9" name="Rectangle 14">
              <a:extLst>
                <a:ext uri="{FF2B5EF4-FFF2-40B4-BE49-F238E27FC236}">
                  <a16:creationId xmlns:a16="http://schemas.microsoft.com/office/drawing/2014/main" id="{CB348BFF-DC1D-20D1-BB38-3CC1622D7112}"/>
                </a:ext>
              </a:extLst>
            </p:cNvPr>
            <p:cNvSpPr>
              <a:spLocks noChangeArrowheads="1"/>
            </p:cNvSpPr>
            <p:nvPr/>
          </p:nvSpPr>
          <p:spPr bwMode="auto">
            <a:xfrm>
              <a:off x="2149133" y="3011218"/>
              <a:ext cx="368982" cy="2956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squar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l-GR" altLang="en-US" sz="1400" b="1" dirty="0">
                  <a:latin typeface="+mn-lt"/>
                </a:rPr>
                <a:t>Υποκειμενα</a:t>
              </a:r>
              <a:endParaRPr lang="el" altLang="en-US" sz="1400" b="1" dirty="0">
                <a:latin typeface="+mn-lt"/>
              </a:endParaRPr>
            </a:p>
          </p:txBody>
        </p:sp>
        <p:sp>
          <p:nvSpPr>
            <p:cNvPr id="28690" name="Rectangle 15">
              <a:extLst>
                <a:ext uri="{FF2B5EF4-FFF2-40B4-BE49-F238E27FC236}">
                  <a16:creationId xmlns:a16="http://schemas.microsoft.com/office/drawing/2014/main" id="{7E05A07C-F31A-3436-2AF8-426B38C05960}"/>
                </a:ext>
              </a:extLst>
            </p:cNvPr>
            <p:cNvSpPr>
              <a:spLocks noChangeArrowheads="1"/>
            </p:cNvSpPr>
            <p:nvPr/>
          </p:nvSpPr>
          <p:spPr bwMode="auto">
            <a:xfrm>
              <a:off x="4979988" y="1724026"/>
              <a:ext cx="2117156"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Αντικείμενα (και θέματα)</a:t>
              </a:r>
            </a:p>
          </p:txBody>
        </p:sp>
        <p:sp>
          <p:nvSpPr>
            <p:cNvPr id="28691" name="Line 16">
              <a:extLst>
                <a:ext uri="{FF2B5EF4-FFF2-40B4-BE49-F238E27FC236}">
                  <a16:creationId xmlns:a16="http://schemas.microsoft.com/office/drawing/2014/main" id="{06E9FC1E-DC75-9BC5-A67C-6992FDF20A67}"/>
                </a:ext>
              </a:extLst>
            </p:cNvPr>
            <p:cNvSpPr>
              <a:spLocks noChangeShapeType="1"/>
            </p:cNvSpPr>
            <p:nvPr/>
          </p:nvSpPr>
          <p:spPr bwMode="auto">
            <a:xfrm>
              <a:off x="3536950" y="1935163"/>
              <a:ext cx="1354138"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2" name="Line 17">
              <a:extLst>
                <a:ext uri="{FF2B5EF4-FFF2-40B4-BE49-F238E27FC236}">
                  <a16:creationId xmlns:a16="http://schemas.microsoft.com/office/drawing/2014/main" id="{C7D07C90-7668-6DFE-6DA8-C31954A50455}"/>
                </a:ext>
              </a:extLst>
            </p:cNvPr>
            <p:cNvSpPr>
              <a:spLocks noChangeShapeType="1"/>
            </p:cNvSpPr>
            <p:nvPr/>
          </p:nvSpPr>
          <p:spPr bwMode="auto">
            <a:xfrm>
              <a:off x="8340725" y="1935163"/>
              <a:ext cx="1504950" cy="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28693" name="Line 18">
              <a:extLst>
                <a:ext uri="{FF2B5EF4-FFF2-40B4-BE49-F238E27FC236}">
                  <a16:creationId xmlns:a16="http://schemas.microsoft.com/office/drawing/2014/main" id="{197F8517-952E-6C8B-6FF7-76CD07DBD4D6}"/>
                </a:ext>
              </a:extLst>
            </p:cNvPr>
            <p:cNvSpPr>
              <a:spLocks noChangeShapeType="1"/>
            </p:cNvSpPr>
            <p:nvPr/>
          </p:nvSpPr>
          <p:spPr bwMode="auto">
            <a:xfrm>
              <a:off x="2333625" y="2682876"/>
              <a:ext cx="0" cy="37306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4" name="Line 19">
              <a:extLst>
                <a:ext uri="{FF2B5EF4-FFF2-40B4-BE49-F238E27FC236}">
                  <a16:creationId xmlns:a16="http://schemas.microsoft.com/office/drawing/2014/main" id="{315AFDC4-B826-341C-982C-7DA9E13355BE}"/>
                </a:ext>
              </a:extLst>
            </p:cNvPr>
            <p:cNvSpPr>
              <a:spLocks noChangeShapeType="1"/>
            </p:cNvSpPr>
            <p:nvPr/>
          </p:nvSpPr>
          <p:spPr bwMode="auto">
            <a:xfrm>
              <a:off x="2320925" y="5843588"/>
              <a:ext cx="0" cy="59690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28695" name="Rectangle 20">
              <a:extLst>
                <a:ext uri="{FF2B5EF4-FFF2-40B4-BE49-F238E27FC236}">
                  <a16:creationId xmlns:a16="http://schemas.microsoft.com/office/drawing/2014/main" id="{2A29830D-141E-51C5-C861-9FFDFE9AF932}"/>
                </a:ext>
              </a:extLst>
            </p:cNvPr>
            <p:cNvSpPr>
              <a:spLocks noChangeArrowheads="1"/>
            </p:cNvSpPr>
            <p:nvPr/>
          </p:nvSpPr>
          <p:spPr bwMode="auto">
            <a:xfrm>
              <a:off x="6598674" y="4325939"/>
              <a:ext cx="701219" cy="723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dirty="0">
                  <a:latin typeface="+mn-lt"/>
                </a:rPr>
                <a:t>r w</a:t>
              </a:r>
              <a:endParaRPr lang="el" altLang="en-US" sz="1400" b="1" dirty="0">
                <a:latin typeface="+mn-lt"/>
              </a:endParaRPr>
            </a:p>
            <a:p>
              <a:pPr algn="ctr">
                <a:lnSpc>
                  <a:spcPct val="87000"/>
                </a:lnSpc>
                <a:spcBef>
                  <a:spcPct val="0"/>
                </a:spcBef>
                <a:buClrTx/>
                <a:buSzTx/>
                <a:buFontTx/>
                <a:buNone/>
              </a:pPr>
              <a:r>
                <a:rPr lang="en-US" altLang="en-US" sz="1400" b="1" dirty="0">
                  <a:latin typeface="+mn-lt"/>
                </a:rPr>
                <a:t>own</a:t>
              </a:r>
              <a:endParaRPr lang="el" altLang="en-US" sz="1400" b="1" dirty="0">
                <a:latin typeface="+mn-lt"/>
              </a:endParaRPr>
            </a:p>
          </p:txBody>
        </p:sp>
        <p:sp>
          <p:nvSpPr>
            <p:cNvPr id="28696" name="Rectangle 21">
              <a:extLst>
                <a:ext uri="{FF2B5EF4-FFF2-40B4-BE49-F238E27FC236}">
                  <a16:creationId xmlns:a16="http://schemas.microsoft.com/office/drawing/2014/main" id="{77CCE46F-AF2B-8462-6B67-5E6D48AB3521}"/>
                </a:ext>
              </a:extLst>
            </p:cNvPr>
            <p:cNvSpPr>
              <a:spLocks noChangeArrowheads="1"/>
            </p:cNvSpPr>
            <p:nvPr/>
          </p:nvSpPr>
          <p:spPr bwMode="auto">
            <a:xfrm>
              <a:off x="6810376" y="2159001"/>
              <a:ext cx="276909"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G</a:t>
              </a:r>
            </a:p>
          </p:txBody>
        </p:sp>
        <p:sp>
          <p:nvSpPr>
            <p:cNvPr id="28697" name="Line 22">
              <a:extLst>
                <a:ext uri="{FF2B5EF4-FFF2-40B4-BE49-F238E27FC236}">
                  <a16:creationId xmlns:a16="http://schemas.microsoft.com/office/drawing/2014/main" id="{92FD21BA-27D0-0ED3-4D54-8DE2CF07C9E3}"/>
                </a:ext>
              </a:extLst>
            </p:cNvPr>
            <p:cNvSpPr>
              <a:spLocks noChangeShapeType="1"/>
            </p:cNvSpPr>
            <p:nvPr/>
          </p:nvSpPr>
          <p:spPr bwMode="auto">
            <a:xfrm>
              <a:off x="6572250" y="2632076"/>
              <a:ext cx="0" cy="321151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8" name="Line 23">
              <a:extLst>
                <a:ext uri="{FF2B5EF4-FFF2-40B4-BE49-F238E27FC236}">
                  <a16:creationId xmlns:a16="http://schemas.microsoft.com/office/drawing/2014/main" id="{64D6B3A7-41F0-09B0-3071-0265B1C0D73B}"/>
                </a:ext>
              </a:extLst>
            </p:cNvPr>
            <p:cNvSpPr>
              <a:spLocks noChangeShapeType="1"/>
            </p:cNvSpPr>
            <p:nvPr/>
          </p:nvSpPr>
          <p:spPr bwMode="auto">
            <a:xfrm>
              <a:off x="7324725" y="2632076"/>
              <a:ext cx="0" cy="321151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9" name="Rectangle 24">
              <a:extLst>
                <a:ext uri="{FF2B5EF4-FFF2-40B4-BE49-F238E27FC236}">
                  <a16:creationId xmlns:a16="http://schemas.microsoft.com/office/drawing/2014/main" id="{09315C97-8084-D34D-4C3A-359337B2CE5C}"/>
                </a:ext>
              </a:extLst>
            </p:cNvPr>
            <p:cNvSpPr>
              <a:spLocks noChangeArrowheads="1"/>
            </p:cNvSpPr>
            <p:nvPr/>
          </p:nvSpPr>
          <p:spPr bwMode="auto">
            <a:xfrm>
              <a:off x="6786563" y="3179764"/>
              <a:ext cx="183935"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r</a:t>
              </a:r>
            </a:p>
          </p:txBody>
        </p:sp>
        <p:sp>
          <p:nvSpPr>
            <p:cNvPr id="28700" name="Line 25">
              <a:extLst>
                <a:ext uri="{FF2B5EF4-FFF2-40B4-BE49-F238E27FC236}">
                  <a16:creationId xmlns:a16="http://schemas.microsoft.com/office/drawing/2014/main" id="{C5125828-39EA-60F8-AB78-CDC27CACDE6E}"/>
                </a:ext>
              </a:extLst>
            </p:cNvPr>
            <p:cNvSpPr>
              <a:spLocks noChangeShapeType="1"/>
            </p:cNvSpPr>
            <p:nvPr/>
          </p:nvSpPr>
          <p:spPr bwMode="auto">
            <a:xfrm flipH="1" flipV="1">
              <a:off x="7124700" y="3529013"/>
              <a:ext cx="1830388" cy="256381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28701" name="Rectangle 26">
              <a:extLst>
                <a:ext uri="{FF2B5EF4-FFF2-40B4-BE49-F238E27FC236}">
                  <a16:creationId xmlns:a16="http://schemas.microsoft.com/office/drawing/2014/main" id="{C05FBD4B-2414-63E0-8A0E-5913081BA5DC}"/>
                </a:ext>
              </a:extLst>
            </p:cNvPr>
            <p:cNvSpPr>
              <a:spLocks noChangeArrowheads="1"/>
            </p:cNvSpPr>
            <p:nvPr/>
          </p:nvSpPr>
          <p:spPr bwMode="auto">
            <a:xfrm>
              <a:off x="9118600" y="5967414"/>
              <a:ext cx="586289"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δικαιώματα</a:t>
              </a:r>
            </a:p>
          </p:txBody>
        </p:sp>
      </p:grpSp>
      <p:pic>
        <p:nvPicPr>
          <p:cNvPr id="3" name="Picture 2">
            <a:extLst>
              <a:ext uri="{FF2B5EF4-FFF2-40B4-BE49-F238E27FC236}">
                <a16:creationId xmlns:a16="http://schemas.microsoft.com/office/drawing/2014/main" id="{9EB615BE-85D8-594D-DB0B-85AFDAD45A45}"/>
              </a:ext>
            </a:extLst>
          </p:cNvPr>
          <p:cNvPicPr>
            <a:picLocks noChangeAspect="1"/>
          </p:cNvPicPr>
          <p:nvPr/>
        </p:nvPicPr>
        <p:blipFill>
          <a:blip r:embed="rId2"/>
          <a:stretch>
            <a:fillRect/>
          </a:stretch>
        </p:blipFill>
        <p:spPr>
          <a:xfrm>
            <a:off x="8375772" y="6001305"/>
            <a:ext cx="1530000" cy="612000"/>
          </a:xfrm>
          <a:prstGeom prst="rect">
            <a:avLst/>
          </a:prstGeom>
        </p:spPr>
      </p:pic>
      <p:sp>
        <p:nvSpPr>
          <p:cNvPr id="13" name="Slide Number Placeholder 12">
            <a:extLst>
              <a:ext uri="{FF2B5EF4-FFF2-40B4-BE49-F238E27FC236}">
                <a16:creationId xmlns:a16="http://schemas.microsoft.com/office/drawing/2014/main" id="{9F349EB3-9909-F8EB-9A7A-A60683B9CC57}"/>
              </a:ext>
            </a:extLst>
          </p:cNvPr>
          <p:cNvSpPr>
            <a:spLocks noGrp="1"/>
          </p:cNvSpPr>
          <p:nvPr>
            <p:ph type="sldNum" sz="quarter" idx="4"/>
          </p:nvPr>
        </p:nvSpPr>
        <p:spPr/>
        <p:txBody>
          <a:bodyPr/>
          <a:lstStyle/>
          <a:p>
            <a:fld id="{3A98EE3D-8CD1-4C3F-BD1C-C98C9596463C}" type="slidenum">
              <a:rPr lang="en-US" smtClean="0"/>
              <a:pPr/>
              <a:t>13</a:t>
            </a:fld>
            <a:endParaRPr 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2">
            <a:extLst>
              <a:ext uri="{FF2B5EF4-FFF2-40B4-BE49-F238E27FC236}">
                <a16:creationId xmlns:a16="http://schemas.microsoft.com/office/drawing/2014/main" id="{4B1F8912-B8BB-36D8-93DF-C4959CEB0498}"/>
              </a:ext>
            </a:extLst>
          </p:cNvPr>
          <p:cNvSpPr>
            <a:spLocks noGrp="1" noChangeArrowheads="1"/>
          </p:cNvSpPr>
          <p:nvPr>
            <p:ph type="ctrTitle"/>
          </p:nvPr>
        </p:nvSpPr>
        <p:spPr>
          <a:xfrm>
            <a:off x="1282523" y="978846"/>
            <a:ext cx="6425967" cy="550242"/>
          </a:xfrm>
          <a:noFill/>
        </p:spPr>
        <p:txBody>
          <a:bodyPr vert="horz" wrap="square" lIns="62503" tIns="25001" rIns="62503" bIns="25001" rtlCol="0" anchor="t">
            <a:spAutoFit/>
          </a:bodyPr>
          <a:lstStyle/>
          <a:p>
            <a:pPr eaLnBrk="1" hangingPunct="1"/>
            <a:r>
              <a:rPr lang="el" altLang="en-US"/>
              <a:t>ΜΟΝΤΈΛΟ ΜΉΤΡΑΣ ΠΡΌΣΒΑΣΗΣ</a:t>
            </a:r>
          </a:p>
        </p:txBody>
      </p:sp>
      <p:sp>
        <p:nvSpPr>
          <p:cNvPr id="29702" name="Rectangle 3">
            <a:extLst>
              <a:ext uri="{FF2B5EF4-FFF2-40B4-BE49-F238E27FC236}">
                <a16:creationId xmlns:a16="http://schemas.microsoft.com/office/drawing/2014/main" id="{4B0AD623-EE15-2986-50B4-3563B232624D}"/>
              </a:ext>
            </a:extLst>
          </p:cNvPr>
          <p:cNvSpPr>
            <a:spLocks noGrp="1" noChangeArrowheads="1"/>
          </p:cNvSpPr>
          <p:nvPr>
            <p:ph type="body" sz="quarter" idx="12"/>
          </p:nvPr>
        </p:nvSpPr>
        <p:spPr>
          <a:xfrm>
            <a:off x="1282522" y="2614475"/>
            <a:ext cx="8608729" cy="1746339"/>
          </a:xfrm>
          <a:noFill/>
        </p:spPr>
        <p:txBody>
          <a:bodyPr vert="horz" wrap="square" lIns="62503" tIns="25001" rIns="62503" bIns="25001" rtlCol="0">
            <a:spAutoFit/>
          </a:bodyPr>
          <a:lstStyle/>
          <a:p>
            <a:pPr marL="482600" indent="-482600">
              <a:spcBef>
                <a:spcPct val="45000"/>
              </a:spcBef>
              <a:buFont typeface="Courier New" panose="02070309020205020404" pitchFamily="49" charset="0"/>
              <a:buChar char="o"/>
            </a:pPr>
            <a:r>
              <a:rPr lang="el" altLang="en-US"/>
              <a:t>Βασικές αφαιρέσεις</a:t>
            </a:r>
          </a:p>
          <a:p>
            <a:pPr marL="927100" lvl="1" indent="-330200">
              <a:spcBef>
                <a:spcPct val="45000"/>
              </a:spcBef>
              <a:buFont typeface="Courier New" panose="02070309020205020404" pitchFamily="49" charset="0"/>
              <a:buChar char="o"/>
            </a:pPr>
            <a:r>
              <a:rPr lang="el" altLang="en-US" sz="1400"/>
              <a:t>Θέματα</a:t>
            </a:r>
          </a:p>
          <a:p>
            <a:pPr marL="927100" lvl="1" indent="-330200">
              <a:spcBef>
                <a:spcPct val="45000"/>
              </a:spcBef>
              <a:buFont typeface="Courier New" panose="02070309020205020404" pitchFamily="49" charset="0"/>
              <a:buChar char="o"/>
            </a:pPr>
            <a:r>
              <a:rPr lang="el" altLang="en-US" sz="1400"/>
              <a:t>Αντικείμενα</a:t>
            </a:r>
          </a:p>
          <a:p>
            <a:pPr marL="927100" lvl="1" indent="-330200">
              <a:spcBef>
                <a:spcPct val="45000"/>
              </a:spcBef>
              <a:buFont typeface="Courier New" panose="02070309020205020404" pitchFamily="49" charset="0"/>
              <a:buChar char="o"/>
            </a:pPr>
            <a:r>
              <a:rPr lang="el" altLang="en-US" sz="1400"/>
              <a:t>Δικαιώματα</a:t>
            </a:r>
          </a:p>
          <a:p>
            <a:pPr marL="482600" indent="-482600">
              <a:spcBef>
                <a:spcPct val="45000"/>
              </a:spcBef>
              <a:buFont typeface="Courier New" panose="02070309020205020404" pitchFamily="49" charset="0"/>
              <a:buChar char="o"/>
            </a:pPr>
            <a:r>
              <a:rPr lang="el" altLang="en-US"/>
              <a:t>Τα δικαιώματα σε ένα κελί καθορίζουν την πρόσβαση του θέματος (γραμμή) στο αντικείμενο (στήλη)</a:t>
            </a:r>
          </a:p>
        </p:txBody>
      </p:sp>
      <p:pic>
        <p:nvPicPr>
          <p:cNvPr id="3" name="Picture 2">
            <a:extLst>
              <a:ext uri="{FF2B5EF4-FFF2-40B4-BE49-F238E27FC236}">
                <a16:creationId xmlns:a16="http://schemas.microsoft.com/office/drawing/2014/main" id="{98E67CC1-956A-6E85-5778-F33B9D1EFD4E}"/>
              </a:ext>
            </a:extLst>
          </p:cNvPr>
          <p:cNvPicPr>
            <a:picLocks noChangeAspect="1"/>
          </p:cNvPicPr>
          <p:nvPr/>
        </p:nvPicPr>
        <p:blipFill>
          <a:blip r:embed="rId2"/>
          <a:stretch>
            <a:fillRect/>
          </a:stretch>
        </p:blipFill>
        <p:spPr>
          <a:xfrm>
            <a:off x="8867385" y="5760630"/>
            <a:ext cx="1530000" cy="612000"/>
          </a:xfrm>
          <a:prstGeom prst="rect">
            <a:avLst/>
          </a:prstGeom>
        </p:spPr>
      </p:pic>
      <p:sp>
        <p:nvSpPr>
          <p:cNvPr id="2" name="Slide Number Placeholder 1">
            <a:extLst>
              <a:ext uri="{FF2B5EF4-FFF2-40B4-BE49-F238E27FC236}">
                <a16:creationId xmlns:a16="http://schemas.microsoft.com/office/drawing/2014/main" id="{353E4196-5A73-D132-7E45-A82597DA3C9F}"/>
              </a:ext>
            </a:extLst>
          </p:cNvPr>
          <p:cNvSpPr>
            <a:spLocks noGrp="1"/>
          </p:cNvSpPr>
          <p:nvPr>
            <p:ph type="sldNum" sz="quarter" idx="14"/>
          </p:nvPr>
        </p:nvSpPr>
        <p:spPr/>
        <p:txBody>
          <a:bodyPr/>
          <a:lstStyle/>
          <a:p>
            <a:fld id="{3A98EE3D-8CD1-4C3F-BD1C-C98C9596463C}" type="slidenum">
              <a:rPr lang="en-US" smtClean="0"/>
              <a:pPr/>
              <a:t>14</a:t>
            </a:fld>
            <a:endParaRPr lang="en-US"/>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2">
            <a:extLst>
              <a:ext uri="{FF2B5EF4-FFF2-40B4-BE49-F238E27FC236}">
                <a16:creationId xmlns:a16="http://schemas.microsoft.com/office/drawing/2014/main" id="{158CC07A-A564-8D31-9264-1EEE18125C04}"/>
              </a:ext>
            </a:extLst>
          </p:cNvPr>
          <p:cNvSpPr>
            <a:spLocks noGrp="1" noChangeArrowheads="1"/>
          </p:cNvSpPr>
          <p:nvPr>
            <p:ph type="ctrTitle"/>
          </p:nvPr>
        </p:nvSpPr>
        <p:spPr>
          <a:xfrm>
            <a:off x="1534943" y="731997"/>
            <a:ext cx="4786877" cy="1048841"/>
          </a:xfrm>
          <a:noFill/>
        </p:spPr>
        <p:txBody>
          <a:bodyPr vert="horz" wrap="square" lIns="62503" tIns="25001" rIns="62503" bIns="25001" rtlCol="0" anchor="t">
            <a:spAutoFit/>
          </a:bodyPr>
          <a:lstStyle/>
          <a:p>
            <a:pPr eaLnBrk="1" hangingPunct="1"/>
            <a:r>
              <a:rPr lang="el" altLang="en-US" dirty="0"/>
              <a:t>ΑΡΧΕΣ ΚΑΙ ΘΕΜΑΤΑ</a:t>
            </a:r>
          </a:p>
        </p:txBody>
      </p:sp>
      <p:sp>
        <p:nvSpPr>
          <p:cNvPr id="30726" name="Rectangle 3">
            <a:extLst>
              <a:ext uri="{FF2B5EF4-FFF2-40B4-BE49-F238E27FC236}">
                <a16:creationId xmlns:a16="http://schemas.microsoft.com/office/drawing/2014/main" id="{2F819E17-C6C3-026C-3B65-3598D1069566}"/>
              </a:ext>
            </a:extLst>
          </p:cNvPr>
          <p:cNvSpPr>
            <a:spLocks noGrp="1" noChangeArrowheads="1"/>
          </p:cNvSpPr>
          <p:nvPr>
            <p:ph type="body" sz="quarter" idx="12"/>
          </p:nvPr>
        </p:nvSpPr>
        <p:spPr>
          <a:xfrm>
            <a:off x="1534942" y="2615529"/>
            <a:ext cx="7530399" cy="821150"/>
          </a:xfrm>
          <a:noFill/>
        </p:spPr>
        <p:txBody>
          <a:bodyPr vert="horz" wrap="square" lIns="62503" tIns="25001" rIns="62503" bIns="25001" rtlCol="0">
            <a:spAutoFit/>
          </a:bodyPr>
          <a:lstStyle/>
          <a:p>
            <a:pPr marL="482600" indent="-482600">
              <a:lnSpc>
                <a:spcPct val="92000"/>
              </a:lnSpc>
              <a:spcBef>
                <a:spcPct val="46000"/>
              </a:spcBef>
            </a:pPr>
            <a:r>
              <a:rPr lang="el" altLang="en-US"/>
              <a:t>Ένα θέμα είναι ένα πρόγραμμα (εφαρμογή) που εκτελείται για λογαριασμό κάποιου εντολέα (-ων)</a:t>
            </a:r>
          </a:p>
          <a:p>
            <a:pPr marL="482600" indent="-482600">
              <a:lnSpc>
                <a:spcPct val="92000"/>
              </a:lnSpc>
              <a:spcBef>
                <a:spcPct val="46000"/>
              </a:spcBef>
            </a:pPr>
            <a:r>
              <a:rPr lang="el" altLang="en-US"/>
              <a:t>Ο αντιπροσωπευόμενος μπορεί ανά πάσα στιγμή να είναι αδρανής ή να αναθέτει σε ένα ή περισσότερα υποκείμενα να εκτελούν για λογαριασμό του</a:t>
            </a:r>
          </a:p>
        </p:txBody>
      </p:sp>
      <p:sp>
        <p:nvSpPr>
          <p:cNvPr id="7" name="TextBox 6">
            <a:extLst>
              <a:ext uri="{FF2B5EF4-FFF2-40B4-BE49-F238E27FC236}">
                <a16:creationId xmlns:a16="http://schemas.microsoft.com/office/drawing/2014/main" id="{D4B56628-7F5D-5C4E-BCA3-EEB5AB58B0A9}"/>
              </a:ext>
            </a:extLst>
          </p:cNvPr>
          <p:cNvSpPr txBox="1"/>
          <p:nvPr/>
        </p:nvSpPr>
        <p:spPr>
          <a:xfrm>
            <a:off x="1446362" y="4105295"/>
            <a:ext cx="3175869" cy="845424"/>
          </a:xfrm>
          <a:prstGeom prst="rect">
            <a:avLst/>
          </a:prstGeom>
          <a:noFill/>
        </p:spPr>
        <p:txBody>
          <a:bodyPr wrap="none" rtlCol="0">
            <a:spAutoFit/>
          </a:bodyPr>
          <a:lstStyle/>
          <a:p>
            <a:pPr algn="ctr">
              <a:lnSpc>
                <a:spcPct val="89000"/>
              </a:lnSpc>
              <a:spcBef>
                <a:spcPct val="43000"/>
              </a:spcBef>
              <a:buClrTx/>
              <a:buSzTx/>
              <a:buFontTx/>
              <a:buNone/>
            </a:pPr>
            <a:r>
              <a:rPr lang="el" altLang="en-US" sz="1400" b="1" dirty="0">
                <a:solidFill>
                  <a:srgbClr val="FF0000"/>
                </a:solidFill>
                <a:latin typeface="+mn-lt"/>
              </a:rPr>
              <a:t>Ποια είναι τα </a:t>
            </a:r>
            <a:r>
              <a:rPr lang="el" altLang="en-US" sz="1400" b="1" dirty="0">
                <a:solidFill>
                  <a:srgbClr val="FF0000"/>
                </a:solidFill>
              </a:rPr>
              <a:t>υποκείμενα</a:t>
            </a:r>
            <a:r>
              <a:rPr lang="el" altLang="en-US" sz="1400" b="1" dirty="0">
                <a:solidFill>
                  <a:srgbClr val="FF0000"/>
                </a:solidFill>
                <a:latin typeface="+mn-lt"/>
              </a:rPr>
              <a:t> στο UNIX;</a:t>
            </a:r>
          </a:p>
          <a:p>
            <a:pPr algn="ctr">
              <a:lnSpc>
                <a:spcPct val="89000"/>
              </a:lnSpc>
              <a:spcBef>
                <a:spcPct val="43000"/>
              </a:spcBef>
              <a:buClrTx/>
              <a:buSzTx/>
              <a:buFontTx/>
              <a:buNone/>
            </a:pPr>
            <a:r>
              <a:rPr lang="el" altLang="en-US" sz="1400" b="1" dirty="0">
                <a:solidFill>
                  <a:srgbClr val="FF0000"/>
                </a:solidFill>
                <a:latin typeface="+mn-lt"/>
              </a:rPr>
              <a:t>Τι είναι οι αρχές στο UNIX;</a:t>
            </a:r>
          </a:p>
          <a:p>
            <a:endParaRPr lang="en-US" dirty="0"/>
          </a:p>
        </p:txBody>
      </p:sp>
      <p:pic>
        <p:nvPicPr>
          <p:cNvPr id="3" name="Picture 2">
            <a:extLst>
              <a:ext uri="{FF2B5EF4-FFF2-40B4-BE49-F238E27FC236}">
                <a16:creationId xmlns:a16="http://schemas.microsoft.com/office/drawing/2014/main" id="{098EF34F-72E7-147F-304C-575CE99B4394}"/>
              </a:ext>
            </a:extLst>
          </p:cNvPr>
          <p:cNvPicPr>
            <a:picLocks noChangeAspect="1"/>
          </p:cNvPicPr>
          <p:nvPr/>
        </p:nvPicPr>
        <p:blipFill>
          <a:blip r:embed="rId2"/>
          <a:stretch>
            <a:fillRect/>
          </a:stretch>
        </p:blipFill>
        <p:spPr>
          <a:xfrm>
            <a:off x="8877216" y="5613146"/>
            <a:ext cx="1530000" cy="612000"/>
          </a:xfrm>
          <a:prstGeom prst="rect">
            <a:avLst/>
          </a:prstGeom>
        </p:spPr>
      </p:pic>
      <p:sp>
        <p:nvSpPr>
          <p:cNvPr id="2" name="Slide Number Placeholder 1">
            <a:extLst>
              <a:ext uri="{FF2B5EF4-FFF2-40B4-BE49-F238E27FC236}">
                <a16:creationId xmlns:a16="http://schemas.microsoft.com/office/drawing/2014/main" id="{14385329-4984-1904-CD62-18FC2E21187A}"/>
              </a:ext>
            </a:extLst>
          </p:cNvPr>
          <p:cNvSpPr>
            <a:spLocks noGrp="1"/>
          </p:cNvSpPr>
          <p:nvPr>
            <p:ph type="sldNum" sz="quarter" idx="14"/>
          </p:nvPr>
        </p:nvSpPr>
        <p:spPr/>
        <p:txBody>
          <a:bodyPr/>
          <a:lstStyle/>
          <a:p>
            <a:fld id="{3A98EE3D-8CD1-4C3F-BD1C-C98C9596463C}" type="slidenum">
              <a:rPr lang="en-US" smtClean="0"/>
              <a:pPr/>
              <a:t>15</a:t>
            </a:fld>
            <a:endParaRPr 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2">
            <a:extLst>
              <a:ext uri="{FF2B5EF4-FFF2-40B4-BE49-F238E27FC236}">
                <a16:creationId xmlns:a16="http://schemas.microsoft.com/office/drawing/2014/main" id="{9BC02E2B-3C12-DAD3-4023-7275054AB455}"/>
              </a:ext>
            </a:extLst>
          </p:cNvPr>
          <p:cNvSpPr>
            <a:spLocks noGrp="1" noChangeArrowheads="1"/>
          </p:cNvSpPr>
          <p:nvPr>
            <p:ph type="ctrTitle"/>
          </p:nvPr>
        </p:nvSpPr>
        <p:spPr>
          <a:noFill/>
        </p:spPr>
        <p:txBody>
          <a:bodyPr vert="horz" wrap="square" lIns="62503" tIns="25001" rIns="62503" bIns="25001" rtlCol="0" anchor="t">
            <a:spAutoFit/>
          </a:bodyPr>
          <a:lstStyle/>
          <a:p>
            <a:pPr eaLnBrk="1" hangingPunct="1"/>
            <a:r>
              <a:rPr lang="el" altLang="en-US"/>
              <a:t>ΑΝΤΙΚΕΊΜΕΝΑ</a:t>
            </a:r>
          </a:p>
        </p:txBody>
      </p:sp>
      <p:sp>
        <p:nvSpPr>
          <p:cNvPr id="4" name="Text Placeholder 3">
            <a:extLst>
              <a:ext uri="{FF2B5EF4-FFF2-40B4-BE49-F238E27FC236}">
                <a16:creationId xmlns:a16="http://schemas.microsoft.com/office/drawing/2014/main" id="{0A542B0E-77CE-E5C0-FBB8-C88E924A2A97}"/>
              </a:ext>
            </a:extLst>
          </p:cNvPr>
          <p:cNvSpPr>
            <a:spLocks noGrp="1"/>
          </p:cNvSpPr>
          <p:nvPr>
            <p:ph type="body" sz="quarter" idx="12"/>
          </p:nvPr>
        </p:nvSpPr>
        <p:spPr>
          <a:xfrm>
            <a:off x="1534944" y="1975508"/>
            <a:ext cx="4786876" cy="3300154"/>
          </a:xfrm>
        </p:spPr>
        <p:txBody>
          <a:bodyPr>
            <a:noAutofit/>
          </a:bodyPr>
          <a:lstStyle/>
          <a:p>
            <a:r>
              <a:rPr lang="el" dirty="0"/>
              <a:t>Ένα αντικείμενο είναι οτιδήποτε στο οποίο ένα υποκείμενο μπορεί να εκτελέσει λειτουργίες (με τη μεσολάβηση δικαιωμάτων)</a:t>
            </a:r>
          </a:p>
          <a:p>
            <a:r>
              <a:rPr lang="el" dirty="0"/>
              <a:t>Συνήθως τα αντικείμενα είναι παθητικά, για παράδειγμα:</a:t>
            </a:r>
          </a:p>
          <a:p>
            <a:r>
              <a:rPr lang="el" dirty="0"/>
              <a:t>Αρχείο</a:t>
            </a:r>
          </a:p>
          <a:p>
            <a:r>
              <a:rPr lang="el" dirty="0"/>
              <a:t>Κατάλογος (ή φάκελος)</a:t>
            </a:r>
          </a:p>
          <a:p>
            <a:r>
              <a:rPr lang="el" dirty="0"/>
              <a:t>Τμήμα μνήμης</a:t>
            </a:r>
          </a:p>
          <a:p>
            <a:r>
              <a:rPr lang="el" dirty="0"/>
              <a:t>Όμως, τα θέματα (δηλαδή οι διαδικασίες) μπορούν επίσης να είναι αντικείμενα, με λειτουργίες που εκτελούνται σε αυτά</a:t>
            </a:r>
          </a:p>
          <a:p>
            <a:r>
              <a:rPr lang="el" dirty="0"/>
              <a:t>σκοτώστε, αναστείλετε, συνεχίστε, στείλτε επικοινωνία μεταξύ διεργασιών κ.λπ.</a:t>
            </a:r>
          </a:p>
          <a:p>
            <a:endParaRPr lang="en-US" dirty="0"/>
          </a:p>
        </p:txBody>
      </p:sp>
      <p:pic>
        <p:nvPicPr>
          <p:cNvPr id="3" name="Picture 2">
            <a:extLst>
              <a:ext uri="{FF2B5EF4-FFF2-40B4-BE49-F238E27FC236}">
                <a16:creationId xmlns:a16="http://schemas.microsoft.com/office/drawing/2014/main" id="{5122571A-79C3-8801-B89F-B3C84182CC67}"/>
              </a:ext>
            </a:extLst>
          </p:cNvPr>
          <p:cNvPicPr>
            <a:picLocks noChangeAspect="1"/>
          </p:cNvPicPr>
          <p:nvPr/>
        </p:nvPicPr>
        <p:blipFill>
          <a:blip r:embed="rId2"/>
          <a:stretch>
            <a:fillRect/>
          </a:stretch>
        </p:blipFill>
        <p:spPr>
          <a:xfrm>
            <a:off x="8464262" y="5659365"/>
            <a:ext cx="1530000" cy="612000"/>
          </a:xfrm>
          <a:prstGeom prst="rect">
            <a:avLst/>
          </a:prstGeom>
        </p:spPr>
      </p:pic>
      <p:sp>
        <p:nvSpPr>
          <p:cNvPr id="2" name="Slide Number Placeholder 1">
            <a:extLst>
              <a:ext uri="{FF2B5EF4-FFF2-40B4-BE49-F238E27FC236}">
                <a16:creationId xmlns:a16="http://schemas.microsoft.com/office/drawing/2014/main" id="{748A6EA5-A2A8-AC02-8A4D-56E3440216A2}"/>
              </a:ext>
            </a:extLst>
          </p:cNvPr>
          <p:cNvSpPr>
            <a:spLocks noGrp="1"/>
          </p:cNvSpPr>
          <p:nvPr>
            <p:ph type="sldNum" sz="quarter" idx="14"/>
          </p:nvPr>
        </p:nvSpPr>
        <p:spPr/>
        <p:txBody>
          <a:bodyPr/>
          <a:lstStyle/>
          <a:p>
            <a:fld id="{3A98EE3D-8CD1-4C3F-BD1C-C98C9596463C}" type="slidenum">
              <a:rPr lang="en-US" smtClean="0"/>
              <a:pPr/>
              <a:t>16</a:t>
            </a:fld>
            <a:endParaRPr lang="en-US"/>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a:extLst>
              <a:ext uri="{FF2B5EF4-FFF2-40B4-BE49-F238E27FC236}">
                <a16:creationId xmlns:a16="http://schemas.microsoft.com/office/drawing/2014/main" id="{A6D86618-2C67-33B2-8227-681E3C951B05}"/>
              </a:ext>
            </a:extLst>
          </p:cNvPr>
          <p:cNvSpPr>
            <a:spLocks noGrp="1" noChangeArrowheads="1"/>
          </p:cNvSpPr>
          <p:nvPr>
            <p:ph type="ctrTitle"/>
          </p:nvPr>
        </p:nvSpPr>
        <p:spPr>
          <a:xfrm>
            <a:off x="796322" y="856695"/>
            <a:ext cx="8935507" cy="949467"/>
          </a:xfrm>
        </p:spPr>
        <p:txBody>
          <a:bodyPr>
            <a:normAutofit fontScale="90000"/>
          </a:bodyPr>
          <a:lstStyle/>
          <a:p>
            <a:pPr eaLnBrk="1" hangingPunct="1"/>
            <a:r>
              <a:rPr lang="el" altLang="en-US" sz="3600"/>
              <a:t>Βασικές έννοιες του ελέγχου πρόσβασης UNIX: χρήστες, ομάδες, αρχεία, διαδικασίες</a:t>
            </a:r>
          </a:p>
        </p:txBody>
      </p:sp>
      <p:sp>
        <p:nvSpPr>
          <p:cNvPr id="32774" name="Rectangle 3">
            <a:extLst>
              <a:ext uri="{FF2B5EF4-FFF2-40B4-BE49-F238E27FC236}">
                <a16:creationId xmlns:a16="http://schemas.microsoft.com/office/drawing/2014/main" id="{C3968AA9-92EA-087F-CDE2-B3FC2858246A}"/>
              </a:ext>
            </a:extLst>
          </p:cNvPr>
          <p:cNvSpPr>
            <a:spLocks noGrp="1" noChangeArrowheads="1"/>
          </p:cNvSpPr>
          <p:nvPr>
            <p:ph sz="quarter" idx="17"/>
          </p:nvPr>
        </p:nvSpPr>
        <p:spPr>
          <a:xfrm>
            <a:off x="796322" y="1986061"/>
            <a:ext cx="6290278" cy="4015244"/>
          </a:xfrm>
        </p:spPr>
        <p:txBody>
          <a:bodyPr/>
          <a:lstStyle/>
          <a:p>
            <a:pPr marL="274320" indent="-274320" eaLnBrk="1" hangingPunct="1">
              <a:buFont typeface="Courier New" panose="02070309020205020404" pitchFamily="49" charset="0"/>
              <a:buChar char="o"/>
            </a:pPr>
            <a:r>
              <a:rPr lang="el" altLang="en-US" dirty="0"/>
              <a:t>Κάθε λογαριασμός χρήστη έχει ένα μοναδικό UID</a:t>
            </a:r>
          </a:p>
          <a:p>
            <a:pPr lvl="1" eaLnBrk="1" hangingPunct="1">
              <a:buFont typeface="Courier New" panose="02070309020205020404" pitchFamily="49" charset="0"/>
              <a:buChar char="o"/>
            </a:pPr>
            <a:r>
              <a:rPr lang="el" altLang="en-US" dirty="0"/>
              <a:t>Το UID 0 σημαίνει τον υπερχρήστη (διαχειριστής συστήματος)</a:t>
            </a:r>
          </a:p>
          <a:p>
            <a:pPr marL="274320" indent="-274320" eaLnBrk="1" hangingPunct="1">
              <a:buFont typeface="Courier New" panose="02070309020205020404" pitchFamily="49" charset="0"/>
              <a:buChar char="o"/>
            </a:pPr>
            <a:r>
              <a:rPr lang="el" altLang="en-US" dirty="0"/>
              <a:t>Ένας λογαριασμός χρήστη ανήκει σε πολλές ομάδες</a:t>
            </a:r>
          </a:p>
          <a:p>
            <a:pPr marL="274320" indent="-274320" eaLnBrk="1" hangingPunct="1">
              <a:buFont typeface="Courier New" panose="02070309020205020404" pitchFamily="49" charset="0"/>
              <a:buChar char="o"/>
            </a:pPr>
            <a:r>
              <a:rPr lang="el" altLang="en-US" dirty="0"/>
              <a:t>Τα υποκείμενα είναι διαδικασίες</a:t>
            </a:r>
          </a:p>
          <a:p>
            <a:pPr lvl="1" eaLnBrk="1" hangingPunct="1">
              <a:buFont typeface="Courier New" panose="02070309020205020404" pitchFamily="49" charset="0"/>
              <a:buChar char="o"/>
            </a:pPr>
            <a:r>
              <a:rPr lang="el" altLang="en-US" dirty="0"/>
              <a:t>Σχετίζεται με ζεύγη UID/GID, π.χ., (euid, egid), (ruid, rgid), (suid, sgid)</a:t>
            </a:r>
          </a:p>
          <a:p>
            <a:pPr marL="274320" indent="-274320" eaLnBrk="1" hangingPunct="1">
              <a:buFont typeface="Courier New" panose="02070309020205020404" pitchFamily="49" charset="0"/>
              <a:buChar char="o"/>
            </a:pPr>
            <a:r>
              <a:rPr lang="el" altLang="en-US" dirty="0"/>
              <a:t>Τα αντικείμενα είναι αρχεία</a:t>
            </a:r>
          </a:p>
          <a:p>
            <a:pPr eaLnBrk="1" hangingPunct="1"/>
            <a:endParaRPr lang="en-US" altLang="en-US" dirty="0"/>
          </a:p>
        </p:txBody>
      </p:sp>
      <p:pic>
        <p:nvPicPr>
          <p:cNvPr id="7" name="Picture 6">
            <a:extLst>
              <a:ext uri="{FF2B5EF4-FFF2-40B4-BE49-F238E27FC236}">
                <a16:creationId xmlns:a16="http://schemas.microsoft.com/office/drawing/2014/main" id="{D3DC6B17-71D5-91B2-D20E-96FD24248FEF}"/>
              </a:ext>
            </a:extLst>
          </p:cNvPr>
          <p:cNvPicPr>
            <a:picLocks noChangeAspect="1"/>
          </p:cNvPicPr>
          <p:nvPr/>
        </p:nvPicPr>
        <p:blipFill>
          <a:blip r:embed="rId2"/>
          <a:stretch>
            <a:fillRect/>
          </a:stretch>
        </p:blipFill>
        <p:spPr>
          <a:xfrm>
            <a:off x="8669871" y="5695305"/>
            <a:ext cx="1530000" cy="612000"/>
          </a:xfrm>
          <a:prstGeom prst="rect">
            <a:avLst/>
          </a:prstGeom>
        </p:spPr>
      </p:pic>
      <p:sp>
        <p:nvSpPr>
          <p:cNvPr id="14" name="Slide Number Placeholder 13">
            <a:extLst>
              <a:ext uri="{FF2B5EF4-FFF2-40B4-BE49-F238E27FC236}">
                <a16:creationId xmlns:a16="http://schemas.microsoft.com/office/drawing/2014/main" id="{AE888E23-677F-6E63-FE85-6B9A6DC51D7E}"/>
              </a:ext>
            </a:extLst>
          </p:cNvPr>
          <p:cNvSpPr>
            <a:spLocks noGrp="1"/>
          </p:cNvSpPr>
          <p:nvPr>
            <p:ph type="sldNum" sz="quarter" idx="4"/>
          </p:nvPr>
        </p:nvSpPr>
        <p:spPr/>
        <p:txBody>
          <a:bodyPr/>
          <a:lstStyle/>
          <a:p>
            <a:fld id="{3A98EE3D-8CD1-4C3F-BD1C-C98C9596463C}" type="slidenum">
              <a:rPr lang="en-US" smtClean="0"/>
              <a:pPr/>
              <a:t>17</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11" name="Rectangle 16">
            <a:extLst>
              <a:ext uri="{FF2B5EF4-FFF2-40B4-BE49-F238E27FC236}">
                <a16:creationId xmlns:a16="http://schemas.microsoft.com/office/drawing/2014/main" id="{C459E46B-9749-A676-E916-F99F07137E61}"/>
              </a:ext>
            </a:extLst>
          </p:cNvPr>
          <p:cNvSpPr>
            <a:spLocks noGrp="1" noChangeArrowheads="1"/>
          </p:cNvSpPr>
          <p:nvPr>
            <p:ph sz="quarter" idx="17"/>
          </p:nvPr>
        </p:nvSpPr>
        <p:spPr>
          <a:xfrm>
            <a:off x="696362" y="5292466"/>
            <a:ext cx="5799688" cy="1036529"/>
          </a:xfrm>
          <a:solidFill>
            <a:schemeClr val="bg1"/>
          </a:solidFill>
          <a:ln w="50800">
            <a:solidFill>
              <a:schemeClr val="tx1"/>
            </a:solidFill>
            <a:miter lim="800000"/>
            <a:headEnd/>
            <a:tailEnd/>
          </a:ln>
          <a:effectLst>
            <a:outerShdw dist="107763" dir="2700000" algn="ctr" rotWithShape="0">
              <a:schemeClr val="bg2"/>
            </a:outerShdw>
          </a:effectLst>
        </p:spPr>
        <p:txBody>
          <a:bodyPr vert="horz" wrap="square" lIns="62503" tIns="25001" rIns="62503" bIns="25001" rtlCol="0">
            <a:spAutoFit/>
          </a:bodyPr>
          <a:lstStyle/>
          <a:p>
            <a:pPr marL="0" indent="0" algn="ctr">
              <a:lnSpc>
                <a:spcPct val="89000"/>
              </a:lnSpc>
              <a:spcBef>
                <a:spcPct val="43000"/>
              </a:spcBef>
              <a:buNone/>
            </a:pPr>
            <a:r>
              <a:rPr lang="el" altLang="en-US" sz="2400" dirty="0"/>
              <a:t>Το σύστημα πιστοποιεί την ταυτότητα του ανθρώπινου χρήστη σε μια συγκεκριμένη αρχή</a:t>
            </a:r>
          </a:p>
        </p:txBody>
      </p:sp>
      <p:sp>
        <p:nvSpPr>
          <p:cNvPr id="33797" name="Rectangle 2">
            <a:extLst>
              <a:ext uri="{FF2B5EF4-FFF2-40B4-BE49-F238E27FC236}">
                <a16:creationId xmlns:a16="http://schemas.microsoft.com/office/drawing/2014/main" id="{D619E364-70E3-7C6A-3C8D-641B57AA42FE}"/>
              </a:ext>
            </a:extLst>
          </p:cNvPr>
          <p:cNvSpPr>
            <a:spLocks noGrp="1" noChangeArrowheads="1"/>
          </p:cNvSpPr>
          <p:nvPr>
            <p:ph type="ctrTitle"/>
          </p:nvPr>
        </p:nvSpPr>
        <p:spPr>
          <a:noFill/>
        </p:spPr>
        <p:txBody>
          <a:bodyPr vert="horz" wrap="none" lIns="62503" tIns="25001" rIns="62503" bIns="25001" rtlCol="0" anchor="t">
            <a:spAutoFit/>
          </a:bodyPr>
          <a:lstStyle/>
          <a:p>
            <a:pPr eaLnBrk="1" hangingPunct="1"/>
            <a:r>
              <a:rPr lang="el" altLang="en-US" dirty="0"/>
              <a:t>ΧΡΗΣΤΕΣ ΚΑΙ ΑΡΧΕΣ</a:t>
            </a:r>
          </a:p>
        </p:txBody>
      </p:sp>
      <p:grpSp>
        <p:nvGrpSpPr>
          <p:cNvPr id="5" name="Group 4">
            <a:extLst>
              <a:ext uri="{FF2B5EF4-FFF2-40B4-BE49-F238E27FC236}">
                <a16:creationId xmlns:a16="http://schemas.microsoft.com/office/drawing/2014/main" id="{5A32E8CA-8458-5B6D-F2DF-70FFAF6BCF5F}"/>
              </a:ext>
            </a:extLst>
          </p:cNvPr>
          <p:cNvGrpSpPr/>
          <p:nvPr/>
        </p:nvGrpSpPr>
        <p:grpSpPr>
          <a:xfrm>
            <a:off x="1163547" y="2054227"/>
            <a:ext cx="4932454" cy="2538094"/>
            <a:chOff x="2909888" y="1749426"/>
            <a:chExt cx="5773829" cy="2943111"/>
          </a:xfrm>
        </p:grpSpPr>
        <p:sp>
          <p:nvSpPr>
            <p:cNvPr id="33798" name="Rectangle 3">
              <a:extLst>
                <a:ext uri="{FF2B5EF4-FFF2-40B4-BE49-F238E27FC236}">
                  <a16:creationId xmlns:a16="http://schemas.microsoft.com/office/drawing/2014/main" id="{D0A4B04D-BD31-1D12-352D-186725C6A2A0}"/>
                </a:ext>
              </a:extLst>
            </p:cNvPr>
            <p:cNvSpPr>
              <a:spLocks noChangeArrowheads="1"/>
            </p:cNvSpPr>
            <p:nvPr/>
          </p:nvSpPr>
          <p:spPr bwMode="auto">
            <a:xfrm>
              <a:off x="3362326" y="3802064"/>
              <a:ext cx="624761"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ΧΡΉΣΤΕΣ</a:t>
              </a:r>
            </a:p>
          </p:txBody>
        </p:sp>
        <p:sp>
          <p:nvSpPr>
            <p:cNvPr id="33799" name="Rectangle 4">
              <a:extLst>
                <a:ext uri="{FF2B5EF4-FFF2-40B4-BE49-F238E27FC236}">
                  <a16:creationId xmlns:a16="http://schemas.microsoft.com/office/drawing/2014/main" id="{1C3A8AFF-1562-7658-A670-E172FF642C6A}"/>
                </a:ext>
              </a:extLst>
            </p:cNvPr>
            <p:cNvSpPr>
              <a:spLocks noChangeArrowheads="1"/>
            </p:cNvSpPr>
            <p:nvPr/>
          </p:nvSpPr>
          <p:spPr bwMode="auto">
            <a:xfrm>
              <a:off x="6623051" y="3789364"/>
              <a:ext cx="778243" cy="275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GR" altLang="en-US" sz="1400" b="1" dirty="0">
                  <a:latin typeface="+mn-lt"/>
                </a:rPr>
                <a:t>ΑΡΧΕΣ</a:t>
              </a:r>
              <a:endParaRPr lang="el" altLang="en-US" sz="1400" b="1" dirty="0">
                <a:latin typeface="+mn-lt"/>
              </a:endParaRPr>
            </a:p>
          </p:txBody>
        </p:sp>
        <p:sp>
          <p:nvSpPr>
            <p:cNvPr id="33800" name="Rectangle 5">
              <a:extLst>
                <a:ext uri="{FF2B5EF4-FFF2-40B4-BE49-F238E27FC236}">
                  <a16:creationId xmlns:a16="http://schemas.microsoft.com/office/drawing/2014/main" id="{C15C8D42-4D87-71B1-94A8-79DF8E2307AB}"/>
                </a:ext>
              </a:extLst>
            </p:cNvPr>
            <p:cNvSpPr>
              <a:spLocks noChangeArrowheads="1"/>
            </p:cNvSpPr>
            <p:nvPr/>
          </p:nvSpPr>
          <p:spPr bwMode="auto">
            <a:xfrm>
              <a:off x="2909888" y="4437064"/>
              <a:ext cx="1471147"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Πραγματικός χρήστης</a:t>
              </a:r>
            </a:p>
          </p:txBody>
        </p:sp>
        <p:sp>
          <p:nvSpPr>
            <p:cNvPr id="33801" name="Rectangle 6">
              <a:extLst>
                <a:ext uri="{FF2B5EF4-FFF2-40B4-BE49-F238E27FC236}">
                  <a16:creationId xmlns:a16="http://schemas.microsoft.com/office/drawing/2014/main" id="{8F32EDDF-4A69-A22D-E990-C7EF42F68EB6}"/>
                </a:ext>
              </a:extLst>
            </p:cNvPr>
            <p:cNvSpPr>
              <a:spLocks noChangeArrowheads="1"/>
            </p:cNvSpPr>
            <p:nvPr/>
          </p:nvSpPr>
          <p:spPr bwMode="auto">
            <a:xfrm>
              <a:off x="6653123" y="4267200"/>
              <a:ext cx="2030594" cy="42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l" altLang="en-US" sz="1400" b="1">
                  <a:latin typeface="+mn-lt"/>
                </a:rPr>
                <a:t>Μονάδα Ελέγχου Πρόσβασης</a:t>
              </a:r>
            </a:p>
            <a:p>
              <a:pPr algn="ctr">
                <a:lnSpc>
                  <a:spcPct val="87000"/>
                </a:lnSpc>
                <a:spcBef>
                  <a:spcPct val="0"/>
                </a:spcBef>
                <a:buClrTx/>
                <a:buSzTx/>
                <a:buFontTx/>
                <a:buNone/>
              </a:pPr>
              <a:r>
                <a:rPr lang="el" altLang="en-US" sz="1400" b="1">
                  <a:latin typeface="+mn-lt"/>
                </a:rPr>
                <a:t>και Εξουσιοδότηση</a:t>
              </a:r>
            </a:p>
          </p:txBody>
        </p:sp>
        <p:sp>
          <p:nvSpPr>
            <p:cNvPr id="33802" name="Oval 7">
              <a:extLst>
                <a:ext uri="{FF2B5EF4-FFF2-40B4-BE49-F238E27FC236}">
                  <a16:creationId xmlns:a16="http://schemas.microsoft.com/office/drawing/2014/main" id="{FD04DCF4-C0FC-4492-4476-6A8CB4F21E55}"/>
                </a:ext>
              </a:extLst>
            </p:cNvPr>
            <p:cNvSpPr>
              <a:spLocks noChangeArrowheads="1"/>
            </p:cNvSpPr>
            <p:nvPr/>
          </p:nvSpPr>
          <p:spPr bwMode="auto">
            <a:xfrm>
              <a:off x="3989388" y="2619376"/>
              <a:ext cx="100012" cy="74613"/>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3" name="Oval 8">
              <a:extLst>
                <a:ext uri="{FF2B5EF4-FFF2-40B4-BE49-F238E27FC236}">
                  <a16:creationId xmlns:a16="http://schemas.microsoft.com/office/drawing/2014/main" id="{832FBCCC-CCBE-A580-5D06-8CD5D588A043}"/>
                </a:ext>
              </a:extLst>
            </p:cNvPr>
            <p:cNvSpPr>
              <a:spLocks noChangeArrowheads="1"/>
            </p:cNvSpPr>
            <p:nvPr/>
          </p:nvSpPr>
          <p:spPr bwMode="auto">
            <a:xfrm>
              <a:off x="7426326" y="1749426"/>
              <a:ext cx="100013" cy="74613"/>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4" name="Oval 9">
              <a:extLst>
                <a:ext uri="{FF2B5EF4-FFF2-40B4-BE49-F238E27FC236}">
                  <a16:creationId xmlns:a16="http://schemas.microsoft.com/office/drawing/2014/main" id="{BC811127-40E4-906D-2A84-3235207275ED}"/>
                </a:ext>
              </a:extLst>
            </p:cNvPr>
            <p:cNvSpPr>
              <a:spLocks noChangeArrowheads="1"/>
            </p:cNvSpPr>
            <p:nvPr/>
          </p:nvSpPr>
          <p:spPr bwMode="auto">
            <a:xfrm>
              <a:off x="7413626" y="2209801"/>
              <a:ext cx="100013" cy="74613"/>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5" name="Oval 10">
              <a:extLst>
                <a:ext uri="{FF2B5EF4-FFF2-40B4-BE49-F238E27FC236}">
                  <a16:creationId xmlns:a16="http://schemas.microsoft.com/office/drawing/2014/main" id="{62CEDB91-B89D-0330-9A8E-0C9B2BD0E336}"/>
                </a:ext>
              </a:extLst>
            </p:cNvPr>
            <p:cNvSpPr>
              <a:spLocks noChangeArrowheads="1"/>
            </p:cNvSpPr>
            <p:nvPr/>
          </p:nvSpPr>
          <p:spPr bwMode="auto">
            <a:xfrm>
              <a:off x="7413626" y="2706688"/>
              <a:ext cx="100013" cy="74612"/>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6" name="Oval 11">
              <a:extLst>
                <a:ext uri="{FF2B5EF4-FFF2-40B4-BE49-F238E27FC236}">
                  <a16:creationId xmlns:a16="http://schemas.microsoft.com/office/drawing/2014/main" id="{A67FA764-C795-1735-D168-F7D2179A4F4A}"/>
                </a:ext>
              </a:extLst>
            </p:cNvPr>
            <p:cNvSpPr>
              <a:spLocks noChangeArrowheads="1"/>
            </p:cNvSpPr>
            <p:nvPr/>
          </p:nvSpPr>
          <p:spPr bwMode="auto">
            <a:xfrm>
              <a:off x="7413626" y="3230563"/>
              <a:ext cx="100013" cy="74612"/>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7" name="Line 12">
              <a:extLst>
                <a:ext uri="{FF2B5EF4-FFF2-40B4-BE49-F238E27FC236}">
                  <a16:creationId xmlns:a16="http://schemas.microsoft.com/office/drawing/2014/main" id="{0186494F-1CDE-75F8-06D0-7AE03A7B7467}"/>
                </a:ext>
              </a:extLst>
            </p:cNvPr>
            <p:cNvSpPr>
              <a:spLocks noChangeShapeType="1"/>
            </p:cNvSpPr>
            <p:nvPr/>
          </p:nvSpPr>
          <p:spPr bwMode="auto">
            <a:xfrm flipV="1">
              <a:off x="4051300" y="1773239"/>
              <a:ext cx="3424238" cy="871537"/>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3808" name="Line 13">
              <a:extLst>
                <a:ext uri="{FF2B5EF4-FFF2-40B4-BE49-F238E27FC236}">
                  <a16:creationId xmlns:a16="http://schemas.microsoft.com/office/drawing/2014/main" id="{569CC169-BC4F-1640-F3C0-E31CF33847FD}"/>
                </a:ext>
              </a:extLst>
            </p:cNvPr>
            <p:cNvSpPr>
              <a:spLocks noChangeShapeType="1"/>
            </p:cNvSpPr>
            <p:nvPr/>
          </p:nvSpPr>
          <p:spPr bwMode="auto">
            <a:xfrm flipV="1">
              <a:off x="4051300" y="2233613"/>
              <a:ext cx="3411538" cy="43656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3809" name="Line 14">
              <a:extLst>
                <a:ext uri="{FF2B5EF4-FFF2-40B4-BE49-F238E27FC236}">
                  <a16:creationId xmlns:a16="http://schemas.microsoft.com/office/drawing/2014/main" id="{B6542F07-29B0-9F12-1E09-5F79C290DF45}"/>
                </a:ext>
              </a:extLst>
            </p:cNvPr>
            <p:cNvSpPr>
              <a:spLocks noChangeShapeType="1"/>
            </p:cNvSpPr>
            <p:nvPr/>
          </p:nvSpPr>
          <p:spPr bwMode="auto">
            <a:xfrm>
              <a:off x="4038600" y="2644776"/>
              <a:ext cx="3424238" cy="100013"/>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3810" name="Line 15">
              <a:extLst>
                <a:ext uri="{FF2B5EF4-FFF2-40B4-BE49-F238E27FC236}">
                  <a16:creationId xmlns:a16="http://schemas.microsoft.com/office/drawing/2014/main" id="{EBC43C64-2106-5DDB-548D-1436683A038E}"/>
                </a:ext>
              </a:extLst>
            </p:cNvPr>
            <p:cNvSpPr>
              <a:spLocks noChangeShapeType="1"/>
            </p:cNvSpPr>
            <p:nvPr/>
          </p:nvSpPr>
          <p:spPr bwMode="auto">
            <a:xfrm>
              <a:off x="4013200" y="2644775"/>
              <a:ext cx="3487738" cy="63500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grpSp>
      <p:pic>
        <p:nvPicPr>
          <p:cNvPr id="3" name="Picture 2">
            <a:extLst>
              <a:ext uri="{FF2B5EF4-FFF2-40B4-BE49-F238E27FC236}">
                <a16:creationId xmlns:a16="http://schemas.microsoft.com/office/drawing/2014/main" id="{6B564BEF-1A06-C431-C600-71922DF2E89C}"/>
              </a:ext>
            </a:extLst>
          </p:cNvPr>
          <p:cNvPicPr>
            <a:picLocks noChangeAspect="1"/>
          </p:cNvPicPr>
          <p:nvPr/>
        </p:nvPicPr>
        <p:blipFill>
          <a:blip r:embed="rId2"/>
          <a:stretch>
            <a:fillRect/>
          </a:stretch>
        </p:blipFill>
        <p:spPr>
          <a:xfrm>
            <a:off x="8533840" y="5861336"/>
            <a:ext cx="1530000" cy="612000"/>
          </a:xfrm>
          <a:prstGeom prst="rect">
            <a:avLst/>
          </a:prstGeom>
        </p:spPr>
      </p:pic>
      <p:sp>
        <p:nvSpPr>
          <p:cNvPr id="11" name="Slide Number Placeholder 10">
            <a:extLst>
              <a:ext uri="{FF2B5EF4-FFF2-40B4-BE49-F238E27FC236}">
                <a16:creationId xmlns:a16="http://schemas.microsoft.com/office/drawing/2014/main" id="{C59784D2-7829-2356-8DBC-D07E28B0748B}"/>
              </a:ext>
            </a:extLst>
          </p:cNvPr>
          <p:cNvSpPr>
            <a:spLocks noGrp="1"/>
          </p:cNvSpPr>
          <p:nvPr>
            <p:ph type="sldNum" sz="quarter" idx="4"/>
          </p:nvPr>
        </p:nvSpPr>
        <p:spPr/>
        <p:txBody>
          <a:bodyPr/>
          <a:lstStyle/>
          <a:p>
            <a:fld id="{3A98EE3D-8CD1-4C3F-BD1C-C98C9596463C}" type="slidenum">
              <a:rPr lang="en-US" smtClean="0"/>
              <a:pPr/>
              <a:t>18</a:t>
            </a:fld>
            <a:endParaRPr 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a:p>
        </p:txBody>
      </p:sp>
      <p:pic>
        <p:nvPicPr>
          <p:cNvPr id="14" name="Picture 13">
            <a:extLst>
              <a:ext uri="{FF2B5EF4-FFF2-40B4-BE49-F238E27FC236}">
                <a16:creationId xmlns:a16="http://schemas.microsoft.com/office/drawing/2014/main" id="{DB6AA25F-3B8C-8721-288B-2F31C107F74B}"/>
              </a:ext>
            </a:extLst>
          </p:cNvPr>
          <p:cNvPicPr>
            <a:picLocks noChangeAspect="1"/>
          </p:cNvPicPr>
          <p:nvPr/>
        </p:nvPicPr>
        <p:blipFill>
          <a:blip r:embed="rId3"/>
          <a:stretch>
            <a:fillRect/>
          </a:stretch>
        </p:blipFill>
        <p:spPr>
          <a:xfrm>
            <a:off x="191702" y="1338943"/>
            <a:ext cx="11808595" cy="41801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03451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2">
            <a:extLst>
              <a:ext uri="{FF2B5EF4-FFF2-40B4-BE49-F238E27FC236}">
                <a16:creationId xmlns:a16="http://schemas.microsoft.com/office/drawing/2014/main" id="{D82B7942-430C-C184-8192-12CEDCF365E3}"/>
              </a:ext>
            </a:extLst>
          </p:cNvPr>
          <p:cNvSpPr>
            <a:spLocks noGrp="1" noChangeArrowheads="1"/>
          </p:cNvSpPr>
          <p:nvPr>
            <p:ph type="ctrTitle"/>
          </p:nvPr>
        </p:nvSpPr>
        <p:spPr>
          <a:xfrm>
            <a:off x="796322" y="831607"/>
            <a:ext cx="8935507" cy="949467"/>
          </a:xfrm>
          <a:noFill/>
        </p:spPr>
        <p:txBody>
          <a:bodyPr vert="horz" wrap="none" lIns="62503" tIns="25001" rIns="62503" bIns="25001" rtlCol="0" anchor="t">
            <a:spAutoFit/>
          </a:bodyPr>
          <a:lstStyle/>
          <a:p>
            <a:pPr eaLnBrk="1" hangingPunct="1"/>
            <a:r>
              <a:rPr lang="el" altLang="en-US"/>
              <a:t>ΧΡΗΣΤΕΣ ΚΑΙ ΑΡΧΕΣ</a:t>
            </a:r>
          </a:p>
        </p:txBody>
      </p:sp>
      <p:sp>
        <p:nvSpPr>
          <p:cNvPr id="34822" name="Rectangle 3">
            <a:extLst>
              <a:ext uri="{FF2B5EF4-FFF2-40B4-BE49-F238E27FC236}">
                <a16:creationId xmlns:a16="http://schemas.microsoft.com/office/drawing/2014/main" id="{8D6B17E8-40A8-3059-D982-634CE5FA18B0}"/>
              </a:ext>
            </a:extLst>
          </p:cNvPr>
          <p:cNvSpPr>
            <a:spLocks noGrp="1" noChangeArrowheads="1"/>
          </p:cNvSpPr>
          <p:nvPr>
            <p:ph sz="quarter" idx="17"/>
          </p:nvPr>
        </p:nvSpPr>
        <p:spPr>
          <a:xfrm>
            <a:off x="796322" y="1986061"/>
            <a:ext cx="5797550" cy="2367022"/>
          </a:xfrm>
          <a:noFill/>
        </p:spPr>
        <p:txBody>
          <a:bodyPr vert="horz" lIns="62503" tIns="25001" rIns="62503" bIns="25001" rtlCol="0">
            <a:spAutoFit/>
          </a:bodyPr>
          <a:lstStyle/>
          <a:p>
            <a:pPr>
              <a:spcBef>
                <a:spcPct val="30000"/>
              </a:spcBef>
              <a:buFont typeface="Courier New" panose="02070309020205020404" pitchFamily="49" charset="0"/>
              <a:buChar char="o"/>
            </a:pPr>
            <a:r>
              <a:rPr lang="el" altLang="en-US" dirty="0"/>
              <a:t>Θα πρέπει να υπάρχει μια αντιστοίχιση ένα-προς-πολλά από τους χρήστες στις αρχές</a:t>
            </a:r>
          </a:p>
          <a:p>
            <a:pPr marL="927100" lvl="1" indent="-330200">
              <a:spcBef>
                <a:spcPct val="30000"/>
              </a:spcBef>
              <a:buFont typeface="Courier New" panose="02070309020205020404" pitchFamily="49" charset="0"/>
              <a:buChar char="o"/>
            </a:pPr>
            <a:r>
              <a:rPr lang="el" altLang="en-US" dirty="0"/>
              <a:t>Ένας χρήστης μπορεί να έχει πολλές αρχές, αλλά</a:t>
            </a:r>
          </a:p>
          <a:p>
            <a:pPr marL="927100" lvl="1" indent="-330200">
              <a:spcBef>
                <a:spcPct val="30000"/>
              </a:spcBef>
              <a:buFont typeface="Courier New" panose="02070309020205020404" pitchFamily="49" charset="0"/>
              <a:buChar char="o"/>
            </a:pPr>
            <a:r>
              <a:rPr lang="el" altLang="en-US" dirty="0"/>
              <a:t>Κάθε αρχή συσχετίζεται με έναν μοναδικό χρήστη</a:t>
            </a:r>
          </a:p>
          <a:p>
            <a:pPr>
              <a:spcBef>
                <a:spcPct val="30000"/>
              </a:spcBef>
              <a:buFont typeface="Courier New" panose="02070309020205020404" pitchFamily="49" charset="0"/>
              <a:buChar char="o"/>
            </a:pPr>
            <a:r>
              <a:rPr lang="el" altLang="en-US" dirty="0"/>
              <a:t>Αυτό διασφαλίζει τη λογοδοσία των ενεργειών ενός χρήστη</a:t>
            </a:r>
          </a:p>
          <a:p>
            <a:pPr>
              <a:spcBef>
                <a:spcPct val="30000"/>
              </a:spcBef>
              <a:buFont typeface="Courier New" panose="02070309020205020404" pitchFamily="49" charset="0"/>
              <a:buChar char="o"/>
            </a:pPr>
            <a:endParaRPr lang="en-US" altLang="en-US" dirty="0"/>
          </a:p>
          <a:p>
            <a:pPr marL="0" indent="0">
              <a:spcBef>
                <a:spcPct val="30000"/>
              </a:spcBef>
              <a:buNone/>
            </a:pPr>
            <a:r>
              <a:rPr lang="el" altLang="en-US" b="1" dirty="0"/>
              <a:t>Τι σημαίνουν τα παραπάνω στο UNIX;</a:t>
            </a:r>
          </a:p>
          <a:p>
            <a:pPr>
              <a:spcBef>
                <a:spcPct val="30000"/>
              </a:spcBef>
              <a:buFont typeface="Courier New" panose="02070309020205020404" pitchFamily="49" charset="0"/>
              <a:buChar char="o"/>
            </a:pPr>
            <a:endParaRPr lang="en-US" altLang="en-US" dirty="0"/>
          </a:p>
        </p:txBody>
      </p:sp>
      <p:pic>
        <p:nvPicPr>
          <p:cNvPr id="5" name="Picture 4">
            <a:extLst>
              <a:ext uri="{FF2B5EF4-FFF2-40B4-BE49-F238E27FC236}">
                <a16:creationId xmlns:a16="http://schemas.microsoft.com/office/drawing/2014/main" id="{2E0A49CD-FC64-96AC-BE27-880CB4E9B654}"/>
              </a:ext>
            </a:extLst>
          </p:cNvPr>
          <p:cNvPicPr>
            <a:picLocks noChangeAspect="1"/>
          </p:cNvPicPr>
          <p:nvPr/>
        </p:nvPicPr>
        <p:blipFill>
          <a:blip r:embed="rId2"/>
          <a:stretch>
            <a:fillRect/>
          </a:stretch>
        </p:blipFill>
        <p:spPr>
          <a:xfrm>
            <a:off x="8651827" y="5764342"/>
            <a:ext cx="1530000" cy="612000"/>
          </a:xfrm>
          <a:prstGeom prst="rect">
            <a:avLst/>
          </a:prstGeom>
        </p:spPr>
      </p:pic>
      <p:sp>
        <p:nvSpPr>
          <p:cNvPr id="12" name="Slide Number Placeholder 11">
            <a:extLst>
              <a:ext uri="{FF2B5EF4-FFF2-40B4-BE49-F238E27FC236}">
                <a16:creationId xmlns:a16="http://schemas.microsoft.com/office/drawing/2014/main" id="{7F402D04-CF8A-B918-9B9A-7F100260A1E7}"/>
              </a:ext>
            </a:extLst>
          </p:cNvPr>
          <p:cNvSpPr>
            <a:spLocks noGrp="1"/>
          </p:cNvSpPr>
          <p:nvPr>
            <p:ph type="sldNum" sz="quarter" idx="4"/>
          </p:nvPr>
        </p:nvSpPr>
        <p:spPr/>
        <p:txBody>
          <a:bodyPr/>
          <a:lstStyle/>
          <a:p>
            <a:fld id="{3A98EE3D-8CD1-4C3F-BD1C-C98C9596463C}" type="slidenum">
              <a:rPr lang="en-US" smtClean="0"/>
              <a:pPr/>
              <a:t>19</a:t>
            </a:fld>
            <a:endParaRPr 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a:extLst>
              <a:ext uri="{FF2B5EF4-FFF2-40B4-BE49-F238E27FC236}">
                <a16:creationId xmlns:a16="http://schemas.microsoft.com/office/drawing/2014/main" id="{A7B95AEF-F952-A657-C399-704D49172098}"/>
              </a:ext>
            </a:extLst>
          </p:cNvPr>
          <p:cNvSpPr>
            <a:spLocks noGrp="1" noChangeArrowheads="1"/>
          </p:cNvSpPr>
          <p:nvPr>
            <p:ph type="ctrTitle"/>
          </p:nvPr>
        </p:nvSpPr>
        <p:spPr/>
        <p:txBody>
          <a:bodyPr/>
          <a:lstStyle/>
          <a:p>
            <a:pPr eaLnBrk="1" hangingPunct="1"/>
            <a:r>
              <a:rPr lang="el" altLang="en-US"/>
              <a:t>Οργάνωση αντικειμένων</a:t>
            </a:r>
          </a:p>
        </p:txBody>
      </p:sp>
      <p:sp>
        <p:nvSpPr>
          <p:cNvPr id="35846" name="Rectangle 3">
            <a:extLst>
              <a:ext uri="{FF2B5EF4-FFF2-40B4-BE49-F238E27FC236}">
                <a16:creationId xmlns:a16="http://schemas.microsoft.com/office/drawing/2014/main" id="{DA81EEBC-F303-FE63-9CC8-1F6E09E3D5FA}"/>
              </a:ext>
            </a:extLst>
          </p:cNvPr>
          <p:cNvSpPr>
            <a:spLocks noGrp="1" noChangeArrowheads="1"/>
          </p:cNvSpPr>
          <p:nvPr>
            <p:ph sz="quarter" idx="17"/>
          </p:nvPr>
        </p:nvSpPr>
        <p:spPr/>
        <p:txBody>
          <a:bodyPr/>
          <a:lstStyle/>
          <a:p>
            <a:pPr eaLnBrk="1" hangingPunct="1">
              <a:lnSpc>
                <a:spcPct val="90000"/>
              </a:lnSpc>
            </a:pPr>
            <a:r>
              <a:rPr lang="el" altLang="en-US" dirty="0"/>
              <a:t>Στο UNIX, σχεδόν όλα τα αντικείμενα μοντελοποιούνται ως αρχεία</a:t>
            </a:r>
          </a:p>
          <a:p>
            <a:pPr lvl="1" eaLnBrk="1" hangingPunct="1">
              <a:lnSpc>
                <a:spcPct val="90000"/>
              </a:lnSpc>
            </a:pPr>
            <a:r>
              <a:rPr lang="el" altLang="en-US" dirty="0"/>
              <a:t>Τα αρχεία τακτοποιούνται σε ιεραρχία</a:t>
            </a:r>
          </a:p>
          <a:p>
            <a:pPr lvl="1" eaLnBrk="1" hangingPunct="1">
              <a:lnSpc>
                <a:spcPct val="90000"/>
              </a:lnSpc>
            </a:pPr>
            <a:r>
              <a:rPr lang="el" altLang="en-US" dirty="0"/>
              <a:t>Τα αρχεία υπάρχουν σε καταλόγους </a:t>
            </a:r>
          </a:p>
          <a:p>
            <a:pPr lvl="1" eaLnBrk="1" hangingPunct="1">
              <a:lnSpc>
                <a:spcPct val="90000"/>
              </a:lnSpc>
            </a:pPr>
            <a:r>
              <a:rPr lang="el" altLang="en-US" dirty="0"/>
              <a:t>Οι κατάλογοι είναι επίσης ένα είδος αρχείων</a:t>
            </a:r>
          </a:p>
          <a:p>
            <a:pPr eaLnBrk="1" hangingPunct="1">
              <a:lnSpc>
                <a:spcPct val="90000"/>
              </a:lnSpc>
            </a:pPr>
            <a:r>
              <a:rPr lang="el" altLang="en-US" dirty="0"/>
              <a:t>Κάθε αντικείμενο έχει</a:t>
            </a:r>
          </a:p>
          <a:p>
            <a:pPr lvl="1" eaLnBrk="1" hangingPunct="1">
              <a:lnSpc>
                <a:spcPct val="90000"/>
              </a:lnSpc>
            </a:pPr>
            <a:r>
              <a:rPr lang="el" altLang="en-US" dirty="0"/>
              <a:t>ιδιοκτήτη</a:t>
            </a:r>
          </a:p>
          <a:p>
            <a:pPr lvl="1" eaLnBrk="1" hangingPunct="1">
              <a:lnSpc>
                <a:spcPct val="90000"/>
              </a:lnSpc>
            </a:pPr>
            <a:r>
              <a:rPr lang="el" altLang="en-US" dirty="0"/>
              <a:t>ομάδα</a:t>
            </a:r>
          </a:p>
          <a:p>
            <a:pPr lvl="1" eaLnBrk="1" hangingPunct="1">
              <a:lnSpc>
                <a:spcPct val="90000"/>
              </a:lnSpc>
            </a:pPr>
            <a:r>
              <a:rPr lang="el" altLang="en-US" dirty="0"/>
              <a:t>12 bit άδειας</a:t>
            </a:r>
          </a:p>
          <a:p>
            <a:pPr lvl="2" eaLnBrk="1" hangingPunct="1">
              <a:lnSpc>
                <a:spcPct val="90000"/>
              </a:lnSpc>
            </a:pPr>
            <a:r>
              <a:rPr lang="el" altLang="en-US" dirty="0"/>
              <a:t>RWX για τον ιδιοκτήτη, RWX για την ομάδα και RWX για άλλους</a:t>
            </a:r>
          </a:p>
          <a:p>
            <a:pPr lvl="2" eaLnBrk="1" hangingPunct="1">
              <a:lnSpc>
                <a:spcPct val="90000"/>
              </a:lnSpc>
            </a:pPr>
            <a:r>
              <a:rPr lang="el" altLang="en-US" dirty="0"/>
              <a:t>suid, sgid, κολλώδες</a:t>
            </a:r>
          </a:p>
        </p:txBody>
      </p:sp>
      <p:pic>
        <p:nvPicPr>
          <p:cNvPr id="5" name="Picture 4">
            <a:extLst>
              <a:ext uri="{FF2B5EF4-FFF2-40B4-BE49-F238E27FC236}">
                <a16:creationId xmlns:a16="http://schemas.microsoft.com/office/drawing/2014/main" id="{4F529148-436B-3E62-0F8E-73BA1F9E959E}"/>
              </a:ext>
            </a:extLst>
          </p:cNvPr>
          <p:cNvPicPr>
            <a:picLocks noChangeAspect="1"/>
          </p:cNvPicPr>
          <p:nvPr/>
        </p:nvPicPr>
        <p:blipFill>
          <a:blip r:embed="rId2"/>
          <a:stretch>
            <a:fillRect/>
          </a:stretch>
        </p:blipFill>
        <p:spPr>
          <a:xfrm>
            <a:off x="8553505" y="5695305"/>
            <a:ext cx="1530000" cy="612000"/>
          </a:xfrm>
          <a:prstGeom prst="rect">
            <a:avLst/>
          </a:prstGeom>
        </p:spPr>
      </p:pic>
      <p:sp>
        <p:nvSpPr>
          <p:cNvPr id="12" name="Slide Number Placeholder 11">
            <a:extLst>
              <a:ext uri="{FF2B5EF4-FFF2-40B4-BE49-F238E27FC236}">
                <a16:creationId xmlns:a16="http://schemas.microsoft.com/office/drawing/2014/main" id="{C4D87D55-A126-EB35-8743-04A669B0A666}"/>
              </a:ext>
            </a:extLst>
          </p:cNvPr>
          <p:cNvSpPr>
            <a:spLocks noGrp="1"/>
          </p:cNvSpPr>
          <p:nvPr>
            <p:ph type="sldNum" sz="quarter" idx="4"/>
          </p:nvPr>
        </p:nvSpPr>
        <p:spPr/>
        <p:txBody>
          <a:bodyPr/>
          <a:lstStyle/>
          <a:p>
            <a:fld id="{3A98EE3D-8CD1-4C3F-BD1C-C98C9596463C}" type="slidenum">
              <a:rPr lang="en-US" smtClean="0"/>
              <a:pPr/>
              <a:t>20</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BEDC5-1F0A-54F1-331B-3A5EE6C7A8AC}"/>
              </a:ext>
            </a:extLst>
          </p:cNvPr>
          <p:cNvSpPr>
            <a:spLocks noGrp="1"/>
          </p:cNvSpPr>
          <p:nvPr>
            <p:ph type="ctrTitle"/>
          </p:nvPr>
        </p:nvSpPr>
        <p:spPr/>
        <p:txBody>
          <a:bodyPr>
            <a:normAutofit fontScale="90000"/>
          </a:bodyPr>
          <a:lstStyle/>
          <a:p>
            <a:r>
              <a:rPr lang="en-US" dirty="0"/>
              <a:t>K</a:t>
            </a:r>
            <a:r>
              <a:rPr lang="el-GR" dirty="0"/>
              <a:t>όμβοι δείκτη</a:t>
            </a:r>
            <a:r>
              <a:rPr lang="el" dirty="0"/>
              <a:t> UNIX</a:t>
            </a:r>
            <a:br>
              <a:rPr lang="en-US" dirty="0"/>
            </a:br>
            <a:endParaRPr lang="en-US" dirty="0"/>
          </a:p>
        </p:txBody>
      </p:sp>
      <p:sp>
        <p:nvSpPr>
          <p:cNvPr id="4" name="Content Placeholder 3">
            <a:extLst>
              <a:ext uri="{FF2B5EF4-FFF2-40B4-BE49-F238E27FC236}">
                <a16:creationId xmlns:a16="http://schemas.microsoft.com/office/drawing/2014/main" id="{D4EE9B87-DC1F-D673-8483-322EECC917B7}"/>
              </a:ext>
            </a:extLst>
          </p:cNvPr>
          <p:cNvSpPr>
            <a:spLocks noGrp="1"/>
          </p:cNvSpPr>
          <p:nvPr>
            <p:ph sz="quarter" idx="17"/>
          </p:nvPr>
        </p:nvSpPr>
        <p:spPr>
          <a:xfrm>
            <a:off x="501682" y="3093501"/>
            <a:ext cx="1631918" cy="1224499"/>
          </a:xfrm>
        </p:spPr>
        <p:txBody>
          <a:bodyPr>
            <a:normAutofit/>
          </a:bodyPr>
          <a:lstStyle/>
          <a:p>
            <a:pPr marL="0" indent="0">
              <a:buNone/>
            </a:pPr>
            <a:r>
              <a:rPr lang="el" dirty="0"/>
              <a:t>Κάθε αρχείο αντιστοιχεί σε ένα inode</a:t>
            </a:r>
            <a:endParaRPr lang="en-US" dirty="0"/>
          </a:p>
          <a:p>
            <a:endParaRPr lang="en-US" dirty="0"/>
          </a:p>
        </p:txBody>
      </p:sp>
      <p:pic>
        <p:nvPicPr>
          <p:cNvPr id="36869" name="Picture 2">
            <a:extLst>
              <a:ext uri="{FF2B5EF4-FFF2-40B4-BE49-F238E27FC236}">
                <a16:creationId xmlns:a16="http://schemas.microsoft.com/office/drawing/2014/main" id="{5AE82D27-7003-C7F4-DC28-2B3B3AA3B5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1875" t="7292" r="10938" b="6784"/>
          <a:stretch>
            <a:fillRect/>
          </a:stretch>
        </p:blipFill>
        <p:spPr bwMode="auto">
          <a:xfrm>
            <a:off x="1951179" y="1393167"/>
            <a:ext cx="4419602" cy="4625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9" name="Picture 8">
            <a:extLst>
              <a:ext uri="{FF2B5EF4-FFF2-40B4-BE49-F238E27FC236}">
                <a16:creationId xmlns:a16="http://schemas.microsoft.com/office/drawing/2014/main" id="{F9A9E22D-8E1F-D263-73D4-D34FF3C6D115}"/>
              </a:ext>
            </a:extLst>
          </p:cNvPr>
          <p:cNvPicPr>
            <a:picLocks noChangeAspect="1"/>
          </p:cNvPicPr>
          <p:nvPr/>
        </p:nvPicPr>
        <p:blipFill>
          <a:blip r:embed="rId3"/>
          <a:stretch>
            <a:fillRect/>
          </a:stretch>
        </p:blipFill>
        <p:spPr>
          <a:xfrm>
            <a:off x="8710821" y="5837180"/>
            <a:ext cx="1530000" cy="612000"/>
          </a:xfrm>
          <a:prstGeom prst="rect">
            <a:avLst/>
          </a:prstGeom>
        </p:spPr>
      </p:pic>
      <p:sp>
        <p:nvSpPr>
          <p:cNvPr id="16" name="Slide Number Placeholder 15">
            <a:extLst>
              <a:ext uri="{FF2B5EF4-FFF2-40B4-BE49-F238E27FC236}">
                <a16:creationId xmlns:a16="http://schemas.microsoft.com/office/drawing/2014/main" id="{E4E852FB-5C4D-37AB-4165-FC6D74B75B27}"/>
              </a:ext>
            </a:extLst>
          </p:cNvPr>
          <p:cNvSpPr>
            <a:spLocks noGrp="1"/>
          </p:cNvSpPr>
          <p:nvPr>
            <p:ph type="sldNum" sz="quarter" idx="4"/>
          </p:nvPr>
        </p:nvSpPr>
        <p:spPr/>
        <p:txBody>
          <a:bodyPr/>
          <a:lstStyle/>
          <a:p>
            <a:fld id="{3A98EE3D-8CD1-4C3F-BD1C-C98C9596463C}" type="slidenum">
              <a:rPr lang="en-US" smtClean="0"/>
              <a:pPr/>
              <a:t>21</a:t>
            </a:fld>
            <a:endParaRPr lang="en-US"/>
          </a:p>
        </p:txBody>
      </p:sp>
      <p:sp>
        <p:nvSpPr>
          <p:cNvPr id="3" name="TextBox 2">
            <a:extLst>
              <a:ext uri="{FF2B5EF4-FFF2-40B4-BE49-F238E27FC236}">
                <a16:creationId xmlns:a16="http://schemas.microsoft.com/office/drawing/2014/main" id="{3A887D2A-5FCF-745B-4FEF-B5D1CF247574}"/>
              </a:ext>
            </a:extLst>
          </p:cNvPr>
          <p:cNvSpPr txBox="1"/>
          <p:nvPr/>
        </p:nvSpPr>
        <p:spPr>
          <a:xfrm>
            <a:off x="6353383" y="1217516"/>
            <a:ext cx="4714875" cy="4247317"/>
          </a:xfrm>
          <a:prstGeom prst="rect">
            <a:avLst/>
          </a:prstGeom>
          <a:noFill/>
        </p:spPr>
        <p:txBody>
          <a:bodyPr wrap="square" rtlCol="0">
            <a:spAutoFit/>
          </a:bodyPr>
          <a:lstStyle/>
          <a:p>
            <a:r>
              <a:rPr lang="el-GR" dirty="0"/>
              <a:t>Η εικόνα δείχνει τη δομή ενός inode σε ένα σύστημα αρχείων. Το inode αποθηκεύει πληροφορίες όπως τύπο και δικαιώματα αρχείου (Type/Mode), ταυτότητες χρήστη και ομάδας (User ID, Group ID), μέγεθος αρχείου, δείκτες σε μπλοκ δεδομένων και χρονικές σφραγίδες (προσπέλασης, τροποποίησης και δημιουργίας). Περιέχει άμεσους δείκτες (10 Data Block Addresses) και έμμεσους δείκτες πρώτου, δεύτερου και τρίτου επιπέδου για μεγαλύτερα αρχεία, προσφέροντας αποδοτική διαχείριση του χώρου αποθήκευσης.</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3" name="Picture 2">
            <a:extLst>
              <a:ext uri="{FF2B5EF4-FFF2-40B4-BE49-F238E27FC236}">
                <a16:creationId xmlns:a16="http://schemas.microsoft.com/office/drawing/2014/main" id="{BA14D356-B27D-FC6F-9447-45547424C1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0313" t="47916" r="37706" b="20638"/>
          <a:stretch>
            <a:fillRect/>
          </a:stretch>
        </p:blipFill>
        <p:spPr bwMode="auto">
          <a:xfrm>
            <a:off x="1209040" y="2417587"/>
            <a:ext cx="5688444" cy="3195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 name="Title 1">
            <a:extLst>
              <a:ext uri="{FF2B5EF4-FFF2-40B4-BE49-F238E27FC236}">
                <a16:creationId xmlns:a16="http://schemas.microsoft.com/office/drawing/2014/main" id="{505C3AED-0D11-3290-1F7F-F6168CD6C751}"/>
              </a:ext>
            </a:extLst>
          </p:cNvPr>
          <p:cNvSpPr>
            <a:spLocks noGrp="1"/>
          </p:cNvSpPr>
          <p:nvPr>
            <p:ph type="ctrTitle"/>
          </p:nvPr>
        </p:nvSpPr>
        <p:spPr>
          <a:xfrm>
            <a:off x="560556" y="650240"/>
            <a:ext cx="8935507" cy="949467"/>
          </a:xfrm>
        </p:spPr>
        <p:txBody>
          <a:bodyPr>
            <a:normAutofit/>
          </a:bodyPr>
          <a:lstStyle/>
          <a:p>
            <a:r>
              <a:rPr lang="el"/>
              <a:t>Κατάλογοι UNIX</a:t>
            </a:r>
          </a:p>
        </p:txBody>
      </p:sp>
      <p:pic>
        <p:nvPicPr>
          <p:cNvPr id="4" name="Picture 3">
            <a:extLst>
              <a:ext uri="{FF2B5EF4-FFF2-40B4-BE49-F238E27FC236}">
                <a16:creationId xmlns:a16="http://schemas.microsoft.com/office/drawing/2014/main" id="{5220EF1B-F1CA-3A6B-C59C-2B839E830681}"/>
              </a:ext>
            </a:extLst>
          </p:cNvPr>
          <p:cNvPicPr>
            <a:picLocks noChangeAspect="1"/>
          </p:cNvPicPr>
          <p:nvPr/>
        </p:nvPicPr>
        <p:blipFill>
          <a:blip r:embed="rId3"/>
          <a:stretch>
            <a:fillRect/>
          </a:stretch>
        </p:blipFill>
        <p:spPr>
          <a:xfrm>
            <a:off x="8160214" y="5803672"/>
            <a:ext cx="1530000" cy="612000"/>
          </a:xfrm>
          <a:prstGeom prst="rect">
            <a:avLst/>
          </a:prstGeom>
        </p:spPr>
      </p:pic>
      <p:sp>
        <p:nvSpPr>
          <p:cNvPr id="13" name="Slide Number Placeholder 12">
            <a:extLst>
              <a:ext uri="{FF2B5EF4-FFF2-40B4-BE49-F238E27FC236}">
                <a16:creationId xmlns:a16="http://schemas.microsoft.com/office/drawing/2014/main" id="{6BEE4818-E0CC-CBEF-44A9-1E5B1BC8CB6C}"/>
              </a:ext>
            </a:extLst>
          </p:cNvPr>
          <p:cNvSpPr>
            <a:spLocks noGrp="1"/>
          </p:cNvSpPr>
          <p:nvPr>
            <p:ph type="sldNum" sz="quarter" idx="4"/>
          </p:nvPr>
        </p:nvSpPr>
        <p:spPr/>
        <p:txBody>
          <a:bodyPr/>
          <a:lstStyle/>
          <a:p>
            <a:fld id="{3A98EE3D-8CD1-4C3F-BD1C-C98C9596463C}" type="slidenum">
              <a:rPr lang="en-US" smtClean="0"/>
              <a:pPr/>
              <a:t>22</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2">
            <a:extLst>
              <a:ext uri="{FF2B5EF4-FFF2-40B4-BE49-F238E27FC236}">
                <a16:creationId xmlns:a16="http://schemas.microsoft.com/office/drawing/2014/main" id="{8CD6DB8E-345E-1109-D2B4-CD10B9D02A52}"/>
              </a:ext>
            </a:extLst>
          </p:cNvPr>
          <p:cNvSpPr>
            <a:spLocks noGrp="1" noChangeArrowheads="1"/>
          </p:cNvSpPr>
          <p:nvPr>
            <p:ph type="ctrTitle"/>
          </p:nvPr>
        </p:nvSpPr>
        <p:spPr>
          <a:xfrm>
            <a:off x="796323" y="408820"/>
            <a:ext cx="7575518" cy="949467"/>
          </a:xfrm>
        </p:spPr>
        <p:txBody>
          <a:bodyPr>
            <a:normAutofit fontScale="90000"/>
          </a:bodyPr>
          <a:lstStyle/>
          <a:p>
            <a:pPr eaLnBrk="1" hangingPunct="1"/>
            <a:r>
              <a:rPr lang="el" altLang="en-US" sz="4000"/>
              <a:t>Βασικά δικαιώματα Bits σε αρχεία (μη καταλόγους)</a:t>
            </a:r>
          </a:p>
        </p:txBody>
      </p:sp>
      <p:sp>
        <p:nvSpPr>
          <p:cNvPr id="38918" name="Rectangle 3">
            <a:extLst>
              <a:ext uri="{FF2B5EF4-FFF2-40B4-BE49-F238E27FC236}">
                <a16:creationId xmlns:a16="http://schemas.microsoft.com/office/drawing/2014/main" id="{4B2C930A-B9C4-5395-0542-B27C450BDB77}"/>
              </a:ext>
            </a:extLst>
          </p:cNvPr>
          <p:cNvSpPr>
            <a:spLocks noGrp="1" noChangeArrowheads="1"/>
          </p:cNvSpPr>
          <p:nvPr>
            <p:ph sz="quarter" idx="17"/>
          </p:nvPr>
        </p:nvSpPr>
        <p:spPr/>
        <p:txBody>
          <a:bodyPr/>
          <a:lstStyle/>
          <a:p>
            <a:pPr eaLnBrk="1" hangingPunct="1"/>
            <a:r>
              <a:rPr lang="el" altLang="en-US"/>
              <a:t>Στοιχεία ελέγχου ανάγνωσης κατά την ανάγνωση του περιεχομένου ενός αρχείου</a:t>
            </a:r>
          </a:p>
          <a:p>
            <a:pPr lvl="1" eaLnBrk="1" hangingPunct="1"/>
            <a:r>
              <a:rPr lang="el" altLang="en-US"/>
              <a:t>Δηλαδή, η κλήση του συστήματος ανάγνωσης</a:t>
            </a:r>
          </a:p>
          <a:p>
            <a:pPr eaLnBrk="1" hangingPunct="1"/>
            <a:endParaRPr lang="en-US" altLang="en-US"/>
          </a:p>
          <a:p>
            <a:pPr eaLnBrk="1" hangingPunct="1"/>
            <a:r>
              <a:rPr lang="el" altLang="en-US"/>
              <a:t>Στοιχεία ελέγχου εγγραφής που αλλάζουν το περιεχόμενο ενός αρχείου</a:t>
            </a:r>
          </a:p>
          <a:p>
            <a:pPr lvl="1" eaLnBrk="1" hangingPunct="1"/>
            <a:r>
              <a:rPr lang="el" altLang="en-US"/>
              <a:t>Δηλαδή, η κλήση συστήματος εγγραφής</a:t>
            </a:r>
          </a:p>
          <a:p>
            <a:pPr eaLnBrk="1" hangingPunct="1"/>
            <a:endParaRPr lang="en-US" altLang="en-US"/>
          </a:p>
          <a:p>
            <a:pPr eaLnBrk="1" hangingPunct="1"/>
            <a:r>
              <a:rPr lang="el" altLang="en-US"/>
              <a:t>Εκτέλεση στοιχείων ελέγχου φόρτωση του αρχείου στη μνήμη και εκτέλεση</a:t>
            </a:r>
          </a:p>
          <a:p>
            <a:pPr lvl="1" eaLnBrk="1" hangingPunct="1"/>
            <a:r>
              <a:rPr lang="el" altLang="en-US"/>
              <a:t>Δηλαδή, η κλήση συστήματος Execve</a:t>
            </a:r>
          </a:p>
        </p:txBody>
      </p:sp>
      <p:pic>
        <p:nvPicPr>
          <p:cNvPr id="5" name="Picture 4">
            <a:extLst>
              <a:ext uri="{FF2B5EF4-FFF2-40B4-BE49-F238E27FC236}">
                <a16:creationId xmlns:a16="http://schemas.microsoft.com/office/drawing/2014/main" id="{07D56E7B-616C-5B07-733A-4CAD6C7178CC}"/>
              </a:ext>
            </a:extLst>
          </p:cNvPr>
          <p:cNvPicPr>
            <a:picLocks noChangeAspect="1"/>
          </p:cNvPicPr>
          <p:nvPr/>
        </p:nvPicPr>
        <p:blipFill>
          <a:blip r:embed="rId2"/>
          <a:stretch>
            <a:fillRect/>
          </a:stretch>
        </p:blipFill>
        <p:spPr>
          <a:xfrm>
            <a:off x="8371841" y="5508704"/>
            <a:ext cx="1530000" cy="612000"/>
          </a:xfrm>
          <a:prstGeom prst="rect">
            <a:avLst/>
          </a:prstGeom>
        </p:spPr>
      </p:pic>
      <p:sp>
        <p:nvSpPr>
          <p:cNvPr id="14" name="Slide Number Placeholder 13">
            <a:extLst>
              <a:ext uri="{FF2B5EF4-FFF2-40B4-BE49-F238E27FC236}">
                <a16:creationId xmlns:a16="http://schemas.microsoft.com/office/drawing/2014/main" id="{F9F6BD65-4CAC-4D35-5E03-B321E049AFA0}"/>
              </a:ext>
            </a:extLst>
          </p:cNvPr>
          <p:cNvSpPr>
            <a:spLocks noGrp="1"/>
          </p:cNvSpPr>
          <p:nvPr>
            <p:ph type="sldNum" sz="quarter" idx="4"/>
          </p:nvPr>
        </p:nvSpPr>
        <p:spPr/>
        <p:txBody>
          <a:bodyPr/>
          <a:lstStyle/>
          <a:p>
            <a:fld id="{3A98EE3D-8CD1-4C3F-BD1C-C98C9596463C}" type="slidenum">
              <a:rPr lang="en-US" smtClean="0"/>
              <a:pPr/>
              <a:t>23</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2">
            <a:extLst>
              <a:ext uri="{FF2B5EF4-FFF2-40B4-BE49-F238E27FC236}">
                <a16:creationId xmlns:a16="http://schemas.microsoft.com/office/drawing/2014/main" id="{B23AFAB3-BE87-4130-94AC-6482083DE814}"/>
              </a:ext>
            </a:extLst>
          </p:cNvPr>
          <p:cNvSpPr>
            <a:spLocks noGrp="1" noChangeArrowheads="1"/>
          </p:cNvSpPr>
          <p:nvPr>
            <p:ph type="ctrTitle"/>
          </p:nvPr>
        </p:nvSpPr>
        <p:spPr/>
        <p:txBody>
          <a:bodyPr>
            <a:normAutofit/>
          </a:bodyPr>
          <a:lstStyle/>
          <a:p>
            <a:pPr eaLnBrk="1" hangingPunct="1"/>
            <a:r>
              <a:rPr lang="el" altLang="en-US" dirty="0"/>
              <a:t>Bit άδειας σε καταλόγους</a:t>
            </a:r>
          </a:p>
        </p:txBody>
      </p:sp>
      <p:sp>
        <p:nvSpPr>
          <p:cNvPr id="39942" name="Rectangle 3">
            <a:extLst>
              <a:ext uri="{FF2B5EF4-FFF2-40B4-BE49-F238E27FC236}">
                <a16:creationId xmlns:a16="http://schemas.microsoft.com/office/drawing/2014/main" id="{E12ABFED-47E2-455D-F186-4EB03C2DACF3}"/>
              </a:ext>
            </a:extLst>
          </p:cNvPr>
          <p:cNvSpPr>
            <a:spLocks noGrp="1" noChangeArrowheads="1"/>
          </p:cNvSpPr>
          <p:nvPr>
            <p:ph sz="quarter" idx="17"/>
          </p:nvPr>
        </p:nvSpPr>
        <p:spPr/>
        <p:txBody>
          <a:bodyPr>
            <a:normAutofit/>
          </a:bodyPr>
          <a:lstStyle/>
          <a:p>
            <a:pPr eaLnBrk="1" hangingPunct="1"/>
            <a:r>
              <a:rPr lang="el" altLang="en-US" dirty="0"/>
              <a:t>Το bit ανάγνωσης επιτρέπει σε κάποιον να εμφανίζει ονόματα αρχείων σε έναν κατάλογο </a:t>
            </a:r>
          </a:p>
          <a:p>
            <a:pPr eaLnBrk="1" hangingPunct="1"/>
            <a:r>
              <a:rPr lang="el" altLang="en-US" dirty="0"/>
              <a:t>Το bit εκτέλεσης ελέγχει τη διέλευση από έναν κατάλογο</a:t>
            </a:r>
          </a:p>
          <a:p>
            <a:pPr lvl="1" eaLnBrk="1" hangingPunct="1"/>
            <a:r>
              <a:rPr lang="el" altLang="en-US" dirty="0"/>
              <a:t>κάνει μια αναζήτηση, επιτρέπει σε κάποιον να βρει </a:t>
            </a:r>
            <a:r>
              <a:rPr lang="el-GR" altLang="en-US" dirty="0"/>
              <a:t>κόμβο δείκτη</a:t>
            </a:r>
            <a:r>
              <a:rPr lang="el" altLang="en-US" dirty="0"/>
              <a:t> # από το όνομα αρχείου</a:t>
            </a:r>
          </a:p>
          <a:p>
            <a:pPr lvl="1" eaLnBrk="1" hangingPunct="1"/>
            <a:r>
              <a:rPr lang="el" altLang="en-US" dirty="0"/>
              <a:t>Το CHDIR σε έναν κατάλογο απαιτεί εκτέλεση</a:t>
            </a:r>
          </a:p>
          <a:p>
            <a:pPr eaLnBrk="1" hangingPunct="1"/>
            <a:r>
              <a:rPr lang="el" altLang="en-US" dirty="0"/>
              <a:t>Εγγραφή + έλεγχος εκτέλεσης δημιουργίας/διαγραφής αρχείων στον κατάλογο</a:t>
            </a:r>
          </a:p>
          <a:p>
            <a:pPr lvl="1" eaLnBrk="1" hangingPunct="1"/>
            <a:r>
              <a:rPr lang="el" altLang="en-US" dirty="0"/>
              <a:t>Η διαγραφή ενός αρχείου κάτω από έναν κατάλογο δεν απαιτεί δικαιώματα στο αρχείο</a:t>
            </a:r>
          </a:p>
          <a:p>
            <a:pPr eaLnBrk="1" hangingPunct="1"/>
            <a:r>
              <a:rPr lang="el" altLang="en-US" dirty="0"/>
              <a:t>Η πρόσβαση σε ένα αρχείο που προσδιορίζεται από ένα όνομα διαδρομής απαιτεί εκτέλεση σε όλους τους καταλόγους κατά μήκος της διαδρομής </a:t>
            </a:r>
          </a:p>
        </p:txBody>
      </p:sp>
      <p:pic>
        <p:nvPicPr>
          <p:cNvPr id="5" name="Picture 4">
            <a:extLst>
              <a:ext uri="{FF2B5EF4-FFF2-40B4-BE49-F238E27FC236}">
                <a16:creationId xmlns:a16="http://schemas.microsoft.com/office/drawing/2014/main" id="{C2D7A260-F4C3-DD9C-7324-C4E85FFCF54C}"/>
              </a:ext>
            </a:extLst>
          </p:cNvPr>
          <p:cNvPicPr>
            <a:picLocks noChangeAspect="1"/>
          </p:cNvPicPr>
          <p:nvPr/>
        </p:nvPicPr>
        <p:blipFill>
          <a:blip r:embed="rId2"/>
          <a:stretch>
            <a:fillRect/>
          </a:stretch>
        </p:blipFill>
        <p:spPr>
          <a:xfrm>
            <a:off x="8612498" y="5837180"/>
            <a:ext cx="1530000" cy="612000"/>
          </a:xfrm>
          <a:prstGeom prst="rect">
            <a:avLst/>
          </a:prstGeom>
        </p:spPr>
      </p:pic>
      <p:sp>
        <p:nvSpPr>
          <p:cNvPr id="12" name="Slide Number Placeholder 11">
            <a:extLst>
              <a:ext uri="{FF2B5EF4-FFF2-40B4-BE49-F238E27FC236}">
                <a16:creationId xmlns:a16="http://schemas.microsoft.com/office/drawing/2014/main" id="{913997D4-F656-EDB6-F395-63C481A80383}"/>
              </a:ext>
            </a:extLst>
          </p:cNvPr>
          <p:cNvSpPr>
            <a:spLocks noGrp="1"/>
          </p:cNvSpPr>
          <p:nvPr>
            <p:ph type="sldNum" sz="quarter" idx="4"/>
          </p:nvPr>
        </p:nvSpPr>
        <p:spPr/>
        <p:txBody>
          <a:bodyPr/>
          <a:lstStyle/>
          <a:p>
            <a:fld id="{3A98EE3D-8CD1-4C3F-BD1C-C98C9596463C}" type="slidenum">
              <a:rPr lang="en-US" smtClean="0"/>
              <a:pPr/>
              <a:t>24</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Rectangle 2">
            <a:extLst>
              <a:ext uri="{FF2B5EF4-FFF2-40B4-BE49-F238E27FC236}">
                <a16:creationId xmlns:a16="http://schemas.microsoft.com/office/drawing/2014/main" id="{4AC0F6D9-0DF3-110D-1523-381A0297D722}"/>
              </a:ext>
            </a:extLst>
          </p:cNvPr>
          <p:cNvSpPr>
            <a:spLocks noGrp="1" noChangeArrowheads="1"/>
          </p:cNvSpPr>
          <p:nvPr>
            <p:ph type="ctrTitle"/>
          </p:nvPr>
        </p:nvSpPr>
        <p:spPr/>
        <p:txBody>
          <a:bodyPr/>
          <a:lstStyle/>
          <a:p>
            <a:pPr eaLnBrk="1" hangingPunct="1"/>
            <a:r>
              <a:rPr lang="el" altLang="en-US" dirty="0"/>
              <a:t>Τα suid, sgid, </a:t>
            </a:r>
            <a:r>
              <a:rPr lang="en-US" altLang="en-US" dirty="0"/>
              <a:t>sticky bits</a:t>
            </a:r>
            <a:endParaRPr lang="el" altLang="en-US" dirty="0"/>
          </a:p>
        </p:txBody>
      </p:sp>
      <p:graphicFrame>
        <p:nvGraphicFramePr>
          <p:cNvPr id="386051" name="Group 3">
            <a:extLst>
              <a:ext uri="{FF2B5EF4-FFF2-40B4-BE49-F238E27FC236}">
                <a16:creationId xmlns:a16="http://schemas.microsoft.com/office/drawing/2014/main" id="{4FE058FE-601B-2253-A393-2AE28497A60B}"/>
              </a:ext>
            </a:extLst>
          </p:cNvPr>
          <p:cNvGraphicFramePr>
            <a:graphicFrameLocks noGrp="1"/>
          </p:cNvGraphicFramePr>
          <p:nvPr>
            <p:ph sz="quarter" idx="17"/>
            <p:extLst>
              <p:ext uri="{D42A27DB-BD31-4B8C-83A1-F6EECF244321}">
                <p14:modId xmlns:p14="http://schemas.microsoft.com/office/powerpoint/2010/main" val="3492278698"/>
              </p:ext>
            </p:extLst>
          </p:nvPr>
        </p:nvGraphicFramePr>
        <p:xfrm>
          <a:off x="796321" y="1591163"/>
          <a:ext cx="7405507" cy="4609612"/>
        </p:xfrm>
        <a:graphic>
          <a:graphicData uri="http://schemas.openxmlformats.org/drawingml/2006/table">
            <a:tbl>
              <a:tblPr/>
              <a:tblGrid>
                <a:gridCol w="1494689">
                  <a:extLst>
                    <a:ext uri="{9D8B030D-6E8A-4147-A177-3AD203B41FA5}">
                      <a16:colId xmlns:a16="http://schemas.microsoft.com/office/drawing/2014/main" val="20000"/>
                    </a:ext>
                  </a:extLst>
                </a:gridCol>
                <a:gridCol w="2208065">
                  <a:extLst>
                    <a:ext uri="{9D8B030D-6E8A-4147-A177-3AD203B41FA5}">
                      <a16:colId xmlns:a16="http://schemas.microsoft.com/office/drawing/2014/main" val="20001"/>
                    </a:ext>
                  </a:extLst>
                </a:gridCol>
                <a:gridCol w="2072184">
                  <a:extLst>
                    <a:ext uri="{9D8B030D-6E8A-4147-A177-3AD203B41FA5}">
                      <a16:colId xmlns:a16="http://schemas.microsoft.com/office/drawing/2014/main" val="20002"/>
                    </a:ext>
                  </a:extLst>
                </a:gridCol>
                <a:gridCol w="1630569">
                  <a:extLst>
                    <a:ext uri="{9D8B030D-6E8A-4147-A177-3AD203B41FA5}">
                      <a16:colId xmlns:a16="http://schemas.microsoft.com/office/drawing/2014/main" val="20003"/>
                    </a:ext>
                  </a:extLst>
                </a:gridCol>
              </a:tblGrid>
              <a:tr h="941903">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endParaRPr kumimoji="0" lang="en-US" altLang="en-US" sz="1400" b="0" i="0" u="none" strike="noStrike" cap="none" normalizeH="0" baseline="0">
                        <a:ln>
                          <a:noFill/>
                        </a:ln>
                        <a:solidFill>
                          <a:schemeClr val="tx1"/>
                        </a:solidFill>
                        <a:effectLst/>
                        <a:latin typeface="+mn-lt"/>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chemeClr val="tx1"/>
                          </a:solidFill>
                          <a:effectLst/>
                          <a:latin typeface="+mn-lt"/>
                        </a:rPr>
                        <a:t>suid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chemeClr val="tx1"/>
                          </a:solidFill>
                          <a:effectLst/>
                          <a:latin typeface="+mn-lt"/>
                        </a:rPr>
                        <a:t>SGID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lang="en-US" altLang="en-US" sz="1400" dirty="0"/>
                        <a:t>sticky bit</a:t>
                      </a:r>
                      <a:endParaRPr kumimoji="0" lang="el" altLang="en-US" sz="1400" b="0" i="0" u="none" strike="noStrike" cap="none" normalizeH="0" baseline="0" dirty="0">
                        <a:ln>
                          <a:noFill/>
                        </a:ln>
                        <a:solidFill>
                          <a:schemeClr val="tx1"/>
                        </a:solidFill>
                        <a:effectLst/>
                        <a:latin typeface="+mn-lt"/>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55574">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chemeClr val="tx1"/>
                          </a:solidFill>
                          <a:effectLst/>
                          <a:latin typeface="+mn-lt"/>
                        </a:rPr>
                        <a:t>Μη εκτελέσιμα αρχεία</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rgbClr val="7F7F7F"/>
                          </a:solidFill>
                          <a:effectLst/>
                          <a:latin typeface="+mn-lt"/>
                        </a:rPr>
                        <a:t>Κανένα αποτέλεσμα</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rgbClr val="7F7F7F"/>
                          </a:solidFill>
                          <a:effectLst/>
                          <a:latin typeface="+mn-lt"/>
                        </a:rPr>
                        <a:t>Επηρεάζουν το κλείδωμα</a:t>
                      </a:r>
                    </a:p>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rgbClr val="7F7F7F"/>
                          </a:solidFill>
                          <a:effectLst/>
                          <a:latin typeface="+mn-lt"/>
                        </a:rPr>
                        <a:t>(ασήμαντο για εμάς)</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dirty="0">
                          <a:ln>
                            <a:noFill/>
                          </a:ln>
                          <a:solidFill>
                            <a:srgbClr val="7F7F7F"/>
                          </a:solidFill>
                          <a:effectLst/>
                          <a:latin typeface="+mn-lt"/>
                        </a:rPr>
                        <a:t>δεν χρησιμοποιείται πια</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88712">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chemeClr val="tx1"/>
                          </a:solidFill>
                          <a:effectLst/>
                          <a:latin typeface="+mn-lt"/>
                        </a:rPr>
                        <a:t>εκτελέσιμα αρχεία</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chemeClr val="tx1"/>
                          </a:solidFill>
                          <a:effectLst/>
                          <a:latin typeface="+mn-lt"/>
                        </a:rPr>
                        <a:t>Αλλαγή του EUID κατά την εκτέλεση του αρχείου</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chemeClr val="tx1"/>
                          </a:solidFill>
                          <a:effectLst/>
                          <a:latin typeface="+mn-lt"/>
                        </a:rPr>
                        <a:t>Αλλαγή EGID κατά την εκτέλεση του αρχείου</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rgbClr val="7F7F7F"/>
                          </a:solidFill>
                          <a:effectLst/>
                          <a:latin typeface="+mn-lt"/>
                        </a:rPr>
                        <a:t>δεν χρησιμοποιείται πια</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423423">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chemeClr val="tx1"/>
                          </a:solidFill>
                          <a:effectLst/>
                          <a:latin typeface="+mn-lt"/>
                        </a:rPr>
                        <a:t>Καταλόγους</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rgbClr val="7F7F7F"/>
                          </a:solidFill>
                          <a:effectLst/>
                          <a:latin typeface="+mn-lt"/>
                        </a:rPr>
                        <a:t>Κανένα αποτέλεσμα</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a:ln>
                            <a:noFill/>
                          </a:ln>
                          <a:solidFill>
                            <a:schemeClr val="tx1"/>
                          </a:solidFill>
                          <a:effectLst/>
                          <a:latin typeface="+mn-lt"/>
                        </a:rPr>
                        <a:t>Νέα αρχεία κληρονομούν την ομάδα του καταλόγου</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l" altLang="en-US" sz="1400" b="0" i="0" u="none" strike="noStrike" cap="none" normalizeH="0" baseline="0" dirty="0">
                          <a:ln>
                            <a:noFill/>
                          </a:ln>
                          <a:solidFill>
                            <a:schemeClr val="tx1"/>
                          </a:solidFill>
                          <a:effectLst/>
                          <a:latin typeface="+mn-lt"/>
                        </a:rPr>
                        <a:t>Μόνο ο κάτοχος ενός αρχείου μπορεί να  διαγράψει</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pic>
        <p:nvPicPr>
          <p:cNvPr id="7" name="Picture 6">
            <a:extLst>
              <a:ext uri="{FF2B5EF4-FFF2-40B4-BE49-F238E27FC236}">
                <a16:creationId xmlns:a16="http://schemas.microsoft.com/office/drawing/2014/main" id="{D1FB9964-5D04-33EA-3F49-CD8902C750A4}"/>
              </a:ext>
            </a:extLst>
          </p:cNvPr>
          <p:cNvPicPr>
            <a:picLocks noChangeAspect="1"/>
          </p:cNvPicPr>
          <p:nvPr/>
        </p:nvPicPr>
        <p:blipFill>
          <a:blip r:embed="rId2"/>
          <a:stretch>
            <a:fillRect/>
          </a:stretch>
        </p:blipFill>
        <p:spPr>
          <a:xfrm>
            <a:off x="8639979" y="5837180"/>
            <a:ext cx="1530000" cy="612000"/>
          </a:xfrm>
          <a:prstGeom prst="rect">
            <a:avLst/>
          </a:prstGeom>
        </p:spPr>
      </p:pic>
      <p:sp>
        <p:nvSpPr>
          <p:cNvPr id="14" name="Slide Number Placeholder 13">
            <a:extLst>
              <a:ext uri="{FF2B5EF4-FFF2-40B4-BE49-F238E27FC236}">
                <a16:creationId xmlns:a16="http://schemas.microsoft.com/office/drawing/2014/main" id="{A612AAB3-0446-B3CA-A952-89CE99DC8F1A}"/>
              </a:ext>
            </a:extLst>
          </p:cNvPr>
          <p:cNvSpPr>
            <a:spLocks noGrp="1"/>
          </p:cNvSpPr>
          <p:nvPr>
            <p:ph type="sldNum" sz="quarter" idx="4"/>
          </p:nvPr>
        </p:nvSpPr>
        <p:spPr/>
        <p:txBody>
          <a:bodyPr/>
          <a:lstStyle/>
          <a:p>
            <a:fld id="{3A98EE3D-8CD1-4C3F-BD1C-C98C9596463C}" type="slidenum">
              <a:rPr lang="en-US" smtClean="0"/>
              <a:pPr/>
              <a:t>25</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2">
            <a:extLst>
              <a:ext uri="{FF2B5EF4-FFF2-40B4-BE49-F238E27FC236}">
                <a16:creationId xmlns:a16="http://schemas.microsoft.com/office/drawing/2014/main" id="{DC426F63-3373-5008-46E7-E8AE94DA5687}"/>
              </a:ext>
            </a:extLst>
          </p:cNvPr>
          <p:cNvSpPr>
            <a:spLocks noGrp="1" noChangeArrowheads="1"/>
          </p:cNvSpPr>
          <p:nvPr>
            <p:ph type="ctrTitle"/>
          </p:nvPr>
        </p:nvSpPr>
        <p:spPr/>
        <p:txBody>
          <a:bodyPr/>
          <a:lstStyle/>
          <a:p>
            <a:pPr eaLnBrk="1" hangingPunct="1"/>
            <a:r>
              <a:rPr lang="el" altLang="en-US"/>
              <a:t>Μερικά παραδείγματα</a:t>
            </a:r>
          </a:p>
        </p:txBody>
      </p:sp>
      <p:sp>
        <p:nvSpPr>
          <p:cNvPr id="41990" name="Rectangle 3">
            <a:extLst>
              <a:ext uri="{FF2B5EF4-FFF2-40B4-BE49-F238E27FC236}">
                <a16:creationId xmlns:a16="http://schemas.microsoft.com/office/drawing/2014/main" id="{CDA48E93-77BC-F78E-F516-BB094D6E9915}"/>
              </a:ext>
            </a:extLst>
          </p:cNvPr>
          <p:cNvSpPr>
            <a:spLocks noGrp="1" noChangeArrowheads="1"/>
          </p:cNvSpPr>
          <p:nvPr>
            <p:ph sz="quarter" idx="17"/>
          </p:nvPr>
        </p:nvSpPr>
        <p:spPr/>
        <p:txBody>
          <a:bodyPr/>
          <a:lstStyle/>
          <a:p>
            <a:pPr eaLnBrk="1" hangingPunct="1">
              <a:lnSpc>
                <a:spcPct val="90000"/>
              </a:lnSpc>
            </a:pPr>
            <a:r>
              <a:rPr lang="el" altLang="en-US"/>
              <a:t>Ποια δικαιώματα απαιτούνται για την πρόσβαση σε ένα αρχείο/κατάλογο;</a:t>
            </a:r>
          </a:p>
          <a:p>
            <a:pPr lvl="1" eaLnBrk="1" hangingPunct="1">
              <a:lnSpc>
                <a:spcPct val="90000"/>
              </a:lnSpc>
            </a:pPr>
            <a:r>
              <a:rPr lang="el" altLang="en-US"/>
              <a:t>Διαβάστε ένα αρχείο: /d1/d2/f3</a:t>
            </a:r>
          </a:p>
          <a:p>
            <a:pPr lvl="1" eaLnBrk="1" hangingPunct="1">
              <a:lnSpc>
                <a:spcPct val="90000"/>
              </a:lnSpc>
            </a:pPr>
            <a:r>
              <a:rPr lang="el" altLang="en-US"/>
              <a:t>Γράψτε ένα αρχείο: /d1/d2/f3</a:t>
            </a:r>
          </a:p>
          <a:p>
            <a:pPr lvl="1" eaLnBrk="1" hangingPunct="1">
              <a:lnSpc>
                <a:spcPct val="90000"/>
              </a:lnSpc>
            </a:pPr>
            <a:r>
              <a:rPr lang="el" altLang="en-US"/>
              <a:t>Διαγραφή αρχείου: /d1/d2/f3</a:t>
            </a:r>
          </a:p>
          <a:p>
            <a:pPr lvl="1" eaLnBrk="1" hangingPunct="1">
              <a:lnSpc>
                <a:spcPct val="90000"/>
              </a:lnSpc>
            </a:pPr>
            <a:r>
              <a:rPr lang="el" altLang="en-US"/>
              <a:t>Μετονομάστε ένα αρχείο: από /d1/d2/f3 σε /d1/d2/f4</a:t>
            </a:r>
          </a:p>
          <a:p>
            <a:pPr lvl="1" eaLnBrk="1" hangingPunct="1">
              <a:lnSpc>
                <a:spcPct val="90000"/>
              </a:lnSpc>
            </a:pPr>
            <a:r>
              <a:rPr lang="el" altLang="en-US"/>
              <a:t>…</a:t>
            </a:r>
          </a:p>
          <a:p>
            <a:pPr eaLnBrk="1" hangingPunct="1">
              <a:lnSpc>
                <a:spcPct val="90000"/>
              </a:lnSpc>
            </a:pPr>
            <a:r>
              <a:rPr lang="el" altLang="en-US"/>
              <a:t>Ο έλεγχος πρόσβασης αρχείων / καταλόγου γίνεται μέσω κλήσεων συστήματος</a:t>
            </a:r>
          </a:p>
          <a:p>
            <a:pPr lvl="1" eaLnBrk="1" hangingPunct="1">
              <a:lnSpc>
                <a:spcPct val="90000"/>
              </a:lnSpc>
            </a:pPr>
            <a:r>
              <a:rPr lang="el" altLang="en-US"/>
              <a:t>π.χ., open(2), stat(2), read(2), write(2), chmod(2), opendir(2), readdir(2), readlink(2), chdir(2), ...</a:t>
            </a:r>
          </a:p>
        </p:txBody>
      </p:sp>
      <p:pic>
        <p:nvPicPr>
          <p:cNvPr id="7" name="Picture 6">
            <a:extLst>
              <a:ext uri="{FF2B5EF4-FFF2-40B4-BE49-F238E27FC236}">
                <a16:creationId xmlns:a16="http://schemas.microsoft.com/office/drawing/2014/main" id="{91388971-5561-6398-EDD5-017EB0AB55F2}"/>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96442419-B303-8446-0BCF-1226D867E53A}"/>
              </a:ext>
            </a:extLst>
          </p:cNvPr>
          <p:cNvSpPr>
            <a:spLocks noGrp="1"/>
          </p:cNvSpPr>
          <p:nvPr>
            <p:ph type="sldNum" sz="quarter" idx="4"/>
          </p:nvPr>
        </p:nvSpPr>
        <p:spPr/>
        <p:txBody>
          <a:bodyPr/>
          <a:lstStyle/>
          <a:p>
            <a:fld id="{3A98EE3D-8CD1-4C3F-BD1C-C98C9596463C}" type="slidenum">
              <a:rPr lang="en-US" smtClean="0"/>
              <a:pPr/>
              <a:t>26</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2">
            <a:extLst>
              <a:ext uri="{FF2B5EF4-FFF2-40B4-BE49-F238E27FC236}">
                <a16:creationId xmlns:a16="http://schemas.microsoft.com/office/drawing/2014/main" id="{70248C7A-8969-F255-AFD0-A3B0A6AF2840}"/>
              </a:ext>
            </a:extLst>
          </p:cNvPr>
          <p:cNvSpPr>
            <a:spLocks noGrp="1" noChangeArrowheads="1"/>
          </p:cNvSpPr>
          <p:nvPr>
            <p:ph type="ctrTitle"/>
          </p:nvPr>
        </p:nvSpPr>
        <p:spPr/>
        <p:txBody>
          <a:bodyPr>
            <a:normAutofit/>
          </a:bodyPr>
          <a:lstStyle/>
          <a:p>
            <a:pPr eaLnBrk="1" hangingPunct="1"/>
            <a:r>
              <a:rPr lang="el" altLang="en-US"/>
              <a:t>Τα τρία σύνολα bit δικαιωμάτων</a:t>
            </a:r>
          </a:p>
        </p:txBody>
      </p:sp>
      <p:sp>
        <p:nvSpPr>
          <p:cNvPr id="43014" name="Rectangle 3">
            <a:extLst>
              <a:ext uri="{FF2B5EF4-FFF2-40B4-BE49-F238E27FC236}">
                <a16:creationId xmlns:a16="http://schemas.microsoft.com/office/drawing/2014/main" id="{3ABB055C-5EBF-A5A9-7790-3BCAAE95FC43}"/>
              </a:ext>
            </a:extLst>
          </p:cNvPr>
          <p:cNvSpPr>
            <a:spLocks noGrp="1" noChangeArrowheads="1"/>
          </p:cNvSpPr>
          <p:nvPr>
            <p:ph sz="quarter" idx="17"/>
          </p:nvPr>
        </p:nvSpPr>
        <p:spPr/>
        <p:txBody>
          <a:bodyPr/>
          <a:lstStyle/>
          <a:p>
            <a:pPr eaLnBrk="1" hangingPunct="1">
              <a:lnSpc>
                <a:spcPct val="90000"/>
              </a:lnSpc>
            </a:pPr>
            <a:r>
              <a:rPr lang="el" altLang="en-US"/>
              <a:t>Διαίσθηση:</a:t>
            </a:r>
          </a:p>
          <a:p>
            <a:pPr lvl="1" eaLnBrk="1" hangingPunct="1">
              <a:lnSpc>
                <a:spcPct val="90000"/>
              </a:lnSpc>
            </a:pPr>
            <a:r>
              <a:rPr lang="el" altLang="en-US"/>
              <a:t>Εάν ο χρήστης είναι ο κάτοχος ενός αρχείου, τότε ισχύουν τα r/w/x bits για τον κάτοχο</a:t>
            </a:r>
          </a:p>
          <a:p>
            <a:pPr lvl="1" eaLnBrk="1" hangingPunct="1">
              <a:lnSpc>
                <a:spcPct val="90000"/>
              </a:lnSpc>
            </a:pPr>
            <a:r>
              <a:rPr lang="el" altLang="en-US"/>
              <a:t>Διαφορετικά, εάν ο χρήστης ανήκει στην ομάδα στην οποία ανήκει το αρχείο, τότε ισχύουν τα r/w/x bits για την ομάδα</a:t>
            </a:r>
          </a:p>
          <a:p>
            <a:pPr lvl="1" eaLnBrk="1" hangingPunct="1">
              <a:lnSpc>
                <a:spcPct val="90000"/>
              </a:lnSpc>
            </a:pPr>
            <a:r>
              <a:rPr lang="el" altLang="en-US"/>
              <a:t>Διαφορετικά, ισχύουν τα bit R/W/X για άλλους </a:t>
            </a:r>
          </a:p>
          <a:p>
            <a:pPr lvl="1" eaLnBrk="1" hangingPunct="1">
              <a:lnSpc>
                <a:spcPct val="90000"/>
              </a:lnSpc>
            </a:pPr>
            <a:endParaRPr lang="en-US" altLang="en-US"/>
          </a:p>
        </p:txBody>
      </p:sp>
      <p:pic>
        <p:nvPicPr>
          <p:cNvPr id="5" name="Picture 4">
            <a:extLst>
              <a:ext uri="{FF2B5EF4-FFF2-40B4-BE49-F238E27FC236}">
                <a16:creationId xmlns:a16="http://schemas.microsoft.com/office/drawing/2014/main" id="{BF41B794-92D0-8203-7A80-D2D9A457138A}"/>
              </a:ext>
            </a:extLst>
          </p:cNvPr>
          <p:cNvPicPr>
            <a:picLocks noChangeAspect="1"/>
          </p:cNvPicPr>
          <p:nvPr/>
        </p:nvPicPr>
        <p:blipFill>
          <a:blip r:embed="rId3"/>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4BEFE94D-5E96-1D1B-E07F-41F9C62F35BE}"/>
              </a:ext>
            </a:extLst>
          </p:cNvPr>
          <p:cNvSpPr>
            <a:spLocks noGrp="1"/>
          </p:cNvSpPr>
          <p:nvPr>
            <p:ph type="sldNum" sz="quarter" idx="4"/>
          </p:nvPr>
        </p:nvSpPr>
        <p:spPr/>
        <p:txBody>
          <a:bodyPr/>
          <a:lstStyle/>
          <a:p>
            <a:fld id="{3A98EE3D-8CD1-4C3F-BD1C-C98C9596463C}" type="slidenum">
              <a:rPr lang="en-US" smtClean="0"/>
              <a:pPr/>
              <a:t>27</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2">
            <a:extLst>
              <a:ext uri="{FF2B5EF4-FFF2-40B4-BE49-F238E27FC236}">
                <a16:creationId xmlns:a16="http://schemas.microsoft.com/office/drawing/2014/main" id="{77B2F0A9-CFE5-8EE1-8A35-9159244EDEC6}"/>
              </a:ext>
            </a:extLst>
          </p:cNvPr>
          <p:cNvSpPr>
            <a:spLocks noGrp="1" noChangeArrowheads="1"/>
          </p:cNvSpPr>
          <p:nvPr>
            <p:ph type="ctrTitle"/>
          </p:nvPr>
        </p:nvSpPr>
        <p:spPr/>
        <p:txBody>
          <a:bodyPr>
            <a:normAutofit/>
          </a:bodyPr>
          <a:lstStyle/>
          <a:p>
            <a:pPr eaLnBrk="1" hangingPunct="1"/>
            <a:r>
              <a:rPr lang="el" altLang="en-US"/>
              <a:t>Άλλα θέματα σε αντικείμενα στο UNIX</a:t>
            </a:r>
          </a:p>
        </p:txBody>
      </p:sp>
      <p:sp>
        <p:nvSpPr>
          <p:cNvPr id="44038" name="Rectangle 3">
            <a:extLst>
              <a:ext uri="{FF2B5EF4-FFF2-40B4-BE49-F238E27FC236}">
                <a16:creationId xmlns:a16="http://schemas.microsoft.com/office/drawing/2014/main" id="{E13C861D-98CE-C14A-C674-6F49D5EEABD4}"/>
              </a:ext>
            </a:extLst>
          </p:cNvPr>
          <p:cNvSpPr>
            <a:spLocks noGrp="1" noChangeArrowheads="1"/>
          </p:cNvSpPr>
          <p:nvPr>
            <p:ph sz="quarter" idx="17"/>
          </p:nvPr>
        </p:nvSpPr>
        <p:spPr/>
        <p:txBody>
          <a:bodyPr/>
          <a:lstStyle/>
          <a:p>
            <a:pPr eaLnBrk="1" hangingPunct="1"/>
            <a:r>
              <a:rPr lang="el" altLang="en-US" dirty="0"/>
              <a:t>Προσβάσεις εκτός από ανάγνωση/εγγραφή/εκτέλεση(</a:t>
            </a:r>
            <a:r>
              <a:rPr lang="en-US" altLang="en-US" dirty="0"/>
              <a:t>r/w/x)</a:t>
            </a:r>
            <a:endParaRPr lang="el" altLang="en-US" dirty="0"/>
          </a:p>
          <a:p>
            <a:pPr lvl="1" eaLnBrk="1" hangingPunct="1"/>
            <a:r>
              <a:rPr lang="el" altLang="en-US" dirty="0"/>
              <a:t>Ποιος μπορεί να αλλάξει τα bit δικαιωμάτων;</a:t>
            </a:r>
          </a:p>
          <a:p>
            <a:pPr lvl="2" eaLnBrk="1" hangingPunct="1"/>
            <a:r>
              <a:rPr lang="el" altLang="en-US" dirty="0"/>
              <a:t>Ο ιδιοκτήτης μπορεί </a:t>
            </a:r>
          </a:p>
          <a:p>
            <a:pPr lvl="1" eaLnBrk="1" hangingPunct="1"/>
            <a:r>
              <a:rPr lang="el" altLang="en-US" dirty="0"/>
              <a:t>Ποιος μπορεί να αλλάξει τον ιδιοκτήτη;</a:t>
            </a:r>
          </a:p>
          <a:p>
            <a:pPr lvl="2" eaLnBrk="1" hangingPunct="1"/>
            <a:r>
              <a:rPr lang="el" altLang="en-US" dirty="0"/>
              <a:t>Μόνο ο υπερχρήστης</a:t>
            </a:r>
          </a:p>
          <a:p>
            <a:pPr eaLnBrk="1" hangingPunct="1"/>
            <a:r>
              <a:rPr lang="el" altLang="en-US" dirty="0"/>
              <a:t>Δικαιώματα που δεν σχετίζονται με αρχείο</a:t>
            </a:r>
          </a:p>
          <a:p>
            <a:pPr lvl="1" eaLnBrk="1" hangingPunct="1"/>
            <a:r>
              <a:rPr lang="el" altLang="en-US" dirty="0"/>
              <a:t>Επηρεάζοντας μια άλλη διαδικασία</a:t>
            </a:r>
          </a:p>
          <a:p>
            <a:pPr lvl="1" eaLnBrk="1" hangingPunct="1"/>
            <a:r>
              <a:rPr lang="el" altLang="en-US" dirty="0"/>
              <a:t>Λειτουργίες όπως ο τερματισμός λειτουργίας του συστήματος, η προσάρτηση ενός νέου συστήματος αρχείων, η ακρόαση σε χαμηλή θύρα</a:t>
            </a:r>
          </a:p>
          <a:p>
            <a:pPr lvl="2" eaLnBrk="1" hangingPunct="1"/>
            <a:r>
              <a:rPr lang="el" altLang="en-US" dirty="0"/>
              <a:t>Παραδοσιακά δεσμευμένο για τον χρήστη root</a:t>
            </a:r>
          </a:p>
        </p:txBody>
      </p:sp>
      <p:pic>
        <p:nvPicPr>
          <p:cNvPr id="5" name="Picture 4">
            <a:extLst>
              <a:ext uri="{FF2B5EF4-FFF2-40B4-BE49-F238E27FC236}">
                <a16:creationId xmlns:a16="http://schemas.microsoft.com/office/drawing/2014/main" id="{EDE54B5C-8345-F481-E10E-7BA78A4ECAF1}"/>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F1EA07C3-86B7-4A05-C806-AA37CF9CFBF0}"/>
              </a:ext>
            </a:extLst>
          </p:cNvPr>
          <p:cNvSpPr>
            <a:spLocks noGrp="1"/>
          </p:cNvSpPr>
          <p:nvPr>
            <p:ph type="sldNum" sz="quarter" idx="4"/>
          </p:nvPr>
        </p:nvSpPr>
        <p:spPr/>
        <p:txBody>
          <a:bodyPr/>
          <a:lstStyle/>
          <a:p>
            <a:fld id="{3A98EE3D-8CD1-4C3F-BD1C-C98C9596463C}" type="slidenum">
              <a:rPr lang="en-US" smtClean="0"/>
              <a:pPr/>
              <a:t>28</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91E8F3A-57D5-12FF-6C92-696310E0F2E8}"/>
              </a:ext>
            </a:extLst>
          </p:cNvPr>
          <p:cNvSpPr>
            <a:spLocks noGrp="1"/>
          </p:cNvSpPr>
          <p:nvPr>
            <p:ph type="ctrTitle"/>
          </p:nvPr>
        </p:nvSpPr>
        <p:spPr/>
        <p:txBody>
          <a:bodyPr/>
          <a:lstStyle/>
          <a:p>
            <a:r>
              <a:rPr lang="el" altLang="en-US"/>
              <a:t>Ανακοινώσεις και Περίγραμμα</a:t>
            </a:r>
          </a:p>
        </p:txBody>
      </p:sp>
      <p:sp>
        <p:nvSpPr>
          <p:cNvPr id="17411" name="Content Placeholder 2">
            <a:extLst>
              <a:ext uri="{FF2B5EF4-FFF2-40B4-BE49-F238E27FC236}">
                <a16:creationId xmlns:a16="http://schemas.microsoft.com/office/drawing/2014/main" id="{CF4B0E22-6281-5120-E041-BA13213D371F}"/>
              </a:ext>
            </a:extLst>
          </p:cNvPr>
          <p:cNvSpPr>
            <a:spLocks noGrp="1"/>
          </p:cNvSpPr>
          <p:nvPr>
            <p:ph sz="quarter" idx="17"/>
          </p:nvPr>
        </p:nvSpPr>
        <p:spPr>
          <a:xfrm>
            <a:off x="796321" y="2252076"/>
            <a:ext cx="8283055" cy="3051762"/>
          </a:xfrm>
        </p:spPr>
        <p:txBody>
          <a:bodyPr/>
          <a:lstStyle/>
          <a:p>
            <a:r>
              <a:rPr lang="el" altLang="en-US" dirty="0"/>
              <a:t>Περίγραμμα αυτού του θέματος</a:t>
            </a:r>
          </a:p>
          <a:p>
            <a:pPr lvl="1"/>
            <a:r>
              <a:rPr lang="el" altLang="en-US" dirty="0"/>
              <a:t>Σύντομη επισκόπηση των στόχων της ασφάλειας λειτουργικού συστήματος</a:t>
            </a:r>
          </a:p>
          <a:p>
            <a:pPr lvl="1"/>
            <a:r>
              <a:rPr lang="el" altLang="en-US" dirty="0"/>
              <a:t>Προστασία μνήμης, λειτουργίες CPU και κλήσεις συστήματος</a:t>
            </a:r>
          </a:p>
          <a:p>
            <a:pPr lvl="1"/>
            <a:r>
              <a:rPr lang="el" altLang="en-US" dirty="0"/>
              <a:t>Βασικές έννοιες ελέγχου πρόσβασης</a:t>
            </a:r>
          </a:p>
          <a:p>
            <a:pPr lvl="1"/>
            <a:r>
              <a:rPr lang="el" altLang="en-US" dirty="0"/>
              <a:t>Αρχές ασφαλείας</a:t>
            </a:r>
          </a:p>
          <a:p>
            <a:pPr lvl="1"/>
            <a:r>
              <a:rPr lang="el" altLang="en-US" dirty="0"/>
              <a:t>Δικαιώματα συστήματος αρχείων UNIX</a:t>
            </a:r>
          </a:p>
          <a:p>
            <a:pPr lvl="1"/>
            <a:r>
              <a:rPr lang="el" altLang="en-US" dirty="0"/>
              <a:t>Διεργασίες UNIX</a:t>
            </a:r>
          </a:p>
          <a:p>
            <a:pPr lvl="1"/>
            <a:endParaRPr lang="en-US" altLang="en-US" dirty="0"/>
          </a:p>
          <a:p>
            <a:pPr lvl="1"/>
            <a:endParaRPr lang="en-US" altLang="en-US" dirty="0"/>
          </a:p>
        </p:txBody>
      </p:sp>
      <p:pic>
        <p:nvPicPr>
          <p:cNvPr id="7" name="Picture 6">
            <a:extLst>
              <a:ext uri="{FF2B5EF4-FFF2-40B4-BE49-F238E27FC236}">
                <a16:creationId xmlns:a16="http://schemas.microsoft.com/office/drawing/2014/main" id="{122631B1-010B-514E-FBD6-932A8F894686}"/>
              </a:ext>
            </a:extLst>
          </p:cNvPr>
          <p:cNvPicPr>
            <a:picLocks noChangeAspect="1"/>
          </p:cNvPicPr>
          <p:nvPr/>
        </p:nvPicPr>
        <p:blipFill>
          <a:blip r:embed="rId2"/>
          <a:stretch>
            <a:fillRect/>
          </a:stretch>
        </p:blipFill>
        <p:spPr>
          <a:xfrm>
            <a:off x="8621094" y="5833039"/>
            <a:ext cx="1530000" cy="612000"/>
          </a:xfrm>
          <a:prstGeom prst="rect">
            <a:avLst/>
          </a:prstGeom>
        </p:spPr>
      </p:pic>
      <p:sp>
        <p:nvSpPr>
          <p:cNvPr id="12" name="Slide Number Placeholder 11">
            <a:extLst>
              <a:ext uri="{FF2B5EF4-FFF2-40B4-BE49-F238E27FC236}">
                <a16:creationId xmlns:a16="http://schemas.microsoft.com/office/drawing/2014/main" id="{B1430BD2-A39C-621C-0861-ADB73B4D6369}"/>
              </a:ext>
            </a:extLst>
          </p:cNvPr>
          <p:cNvSpPr>
            <a:spLocks noGrp="1"/>
          </p:cNvSpPr>
          <p:nvPr>
            <p:ph type="sldNum" sz="quarter" idx="4"/>
          </p:nvPr>
        </p:nvSpPr>
        <p:spPr/>
        <p:txBody>
          <a:bodyPr/>
          <a:lstStyle/>
          <a:p>
            <a:fld id="{3A98EE3D-8CD1-4C3F-BD1C-C98C9596463C}" type="slidenum">
              <a:rPr lang="en-US" smtClean="0"/>
              <a:pPr/>
              <a:t>2</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D6AC4E48-AD6C-9728-227E-238D7851FDBF}"/>
              </a:ext>
            </a:extLst>
          </p:cNvPr>
          <p:cNvSpPr>
            <a:spLocks noGrp="1"/>
          </p:cNvSpPr>
          <p:nvPr>
            <p:ph type="ctrTitle"/>
          </p:nvPr>
        </p:nvSpPr>
        <p:spPr>
          <a:xfrm>
            <a:off x="796323" y="408820"/>
            <a:ext cx="7006558" cy="949467"/>
          </a:xfrm>
        </p:spPr>
        <p:txBody>
          <a:bodyPr>
            <a:normAutofit fontScale="90000"/>
          </a:bodyPr>
          <a:lstStyle/>
          <a:p>
            <a:r>
              <a:rPr lang="el" altLang="en-US"/>
              <a:t>Αρχές ασφαλείας σχετικά με τον έλεγχο πρόσβασης</a:t>
            </a:r>
          </a:p>
        </p:txBody>
      </p:sp>
      <p:sp>
        <p:nvSpPr>
          <p:cNvPr id="45059" name="Content Placeholder 2">
            <a:extLst>
              <a:ext uri="{FF2B5EF4-FFF2-40B4-BE49-F238E27FC236}">
                <a16:creationId xmlns:a16="http://schemas.microsoft.com/office/drawing/2014/main" id="{15F11337-8437-85E1-A82F-7C57F14B9900}"/>
              </a:ext>
            </a:extLst>
          </p:cNvPr>
          <p:cNvSpPr>
            <a:spLocks noGrp="1"/>
          </p:cNvSpPr>
          <p:nvPr>
            <p:ph sz="quarter" idx="17"/>
          </p:nvPr>
        </p:nvSpPr>
        <p:spPr/>
        <p:txBody>
          <a:bodyPr/>
          <a:lstStyle/>
          <a:p>
            <a:r>
              <a:rPr lang="el" altLang="en-US"/>
              <a:t>Η ψυχολογική αποδοχή σχετίζεται με τη διαμόρφωση πολιτικών ελέγχου πρόσβασης.</a:t>
            </a:r>
          </a:p>
          <a:p>
            <a:endParaRPr lang="en-US" altLang="en-US"/>
          </a:p>
          <a:p>
            <a:r>
              <a:rPr lang="el" altLang="en-US"/>
              <a:t>Πλήρης διαμεσολάβηση</a:t>
            </a:r>
          </a:p>
          <a:p>
            <a:endParaRPr lang="en-US" altLang="en-US"/>
          </a:p>
          <a:p>
            <a:r>
              <a:rPr lang="el" altLang="en-US"/>
              <a:t>Προεπιλογές ασφαλείας έναντι βλάβης</a:t>
            </a:r>
          </a:p>
          <a:p>
            <a:endParaRPr lang="en-US" altLang="en-US"/>
          </a:p>
          <a:p>
            <a:r>
              <a:rPr lang="el" altLang="en-US"/>
              <a:t>Ελάχιστο προνόμιο</a:t>
            </a:r>
          </a:p>
        </p:txBody>
      </p:sp>
      <p:pic>
        <p:nvPicPr>
          <p:cNvPr id="7" name="Picture 6">
            <a:extLst>
              <a:ext uri="{FF2B5EF4-FFF2-40B4-BE49-F238E27FC236}">
                <a16:creationId xmlns:a16="http://schemas.microsoft.com/office/drawing/2014/main" id="{D3A2B7B0-2121-45D2-D3B9-5EA8223C67E6}"/>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3A8C4497-C942-76C4-FE4B-384CB6A92B59}"/>
              </a:ext>
            </a:extLst>
          </p:cNvPr>
          <p:cNvSpPr>
            <a:spLocks noGrp="1"/>
          </p:cNvSpPr>
          <p:nvPr>
            <p:ph type="sldNum" sz="quarter" idx="4"/>
          </p:nvPr>
        </p:nvSpPr>
        <p:spPr/>
        <p:txBody>
          <a:bodyPr/>
          <a:lstStyle/>
          <a:p>
            <a:fld id="{3A98EE3D-8CD1-4C3F-BD1C-C98C9596463C}" type="slidenum">
              <a:rPr lang="en-US" smtClean="0"/>
              <a:pPr/>
              <a:t>29</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8DBE5223-65DC-B757-3977-4ADE66F5FCC6}"/>
              </a:ext>
            </a:extLst>
          </p:cNvPr>
          <p:cNvSpPr>
            <a:spLocks noGrp="1"/>
          </p:cNvSpPr>
          <p:nvPr>
            <p:ph type="ctrTitle"/>
          </p:nvPr>
        </p:nvSpPr>
        <p:spPr/>
        <p:txBody>
          <a:bodyPr>
            <a:normAutofit/>
          </a:bodyPr>
          <a:lstStyle/>
          <a:p>
            <a:r>
              <a:rPr lang="el" altLang="en-US"/>
              <a:t>Αρχή της πλήρους διαμεσολάβησης</a:t>
            </a:r>
          </a:p>
        </p:txBody>
      </p:sp>
      <p:sp>
        <p:nvSpPr>
          <p:cNvPr id="46083" name="Content Placeholder 2">
            <a:extLst>
              <a:ext uri="{FF2B5EF4-FFF2-40B4-BE49-F238E27FC236}">
                <a16:creationId xmlns:a16="http://schemas.microsoft.com/office/drawing/2014/main" id="{20A8918D-4D87-CED0-F03C-FE5352AE3053}"/>
              </a:ext>
            </a:extLst>
          </p:cNvPr>
          <p:cNvSpPr>
            <a:spLocks noGrp="1"/>
          </p:cNvSpPr>
          <p:nvPr>
            <p:ph sz="quarter" idx="17"/>
          </p:nvPr>
        </p:nvSpPr>
        <p:spPr>
          <a:xfrm>
            <a:off x="796322" y="1986061"/>
            <a:ext cx="8426336" cy="4015244"/>
          </a:xfrm>
        </p:spPr>
        <p:txBody>
          <a:bodyPr>
            <a:normAutofit/>
          </a:bodyPr>
          <a:lstStyle/>
          <a:p>
            <a:r>
              <a:rPr lang="el" altLang="en-US"/>
              <a:t>Κάθε πρόσβαση σε κάθε αντικείμενο πρέπει να ελέγχεται για εξουσία. Η αρχή αυτή, όταν εφαρμόζεται συστηματικά, αποτελεί το πρωταρχικό θεμέλιο του συστήματος προστασίας. Επιβάλλει μια προβολή του ελέγχου πρόσβασης σε όλο το σύστημα, η οποία εκτός από την κανονική λειτουργία περιλαμβάνει προετοιμασία, ανάκτηση, τερματισμό λειτουργίας και συντήρηση. Συνεπάγεται ότι πρέπει να επινοηθεί μια αλάνθαστη μέθοδος προσδιορισμού της πηγής κάθε αιτήματος. Απαιτεί επίσης οι προτάσεις για την επίτευξη επιδόσεων με την ανάμνηση του αποτελέσματος ενός ελέγχου αρχής να εξετάζονται με σκεπτικισμό. Εάν συμβεί αλλαγή στην εξουσία, αυτά τα απομνημονευμένα αποτελέσματα πρέπει να ενημερώνονται συστηματικά.</a:t>
            </a:r>
          </a:p>
          <a:p>
            <a:endParaRPr lang="en-US" altLang="en-US"/>
          </a:p>
          <a:p>
            <a:endParaRPr lang="en-US" altLang="en-US"/>
          </a:p>
        </p:txBody>
      </p:sp>
      <p:pic>
        <p:nvPicPr>
          <p:cNvPr id="5" name="Picture 4">
            <a:extLst>
              <a:ext uri="{FF2B5EF4-FFF2-40B4-BE49-F238E27FC236}">
                <a16:creationId xmlns:a16="http://schemas.microsoft.com/office/drawing/2014/main" id="{6DB0AAB5-7596-735A-FAC5-72241B539F2F}"/>
              </a:ext>
            </a:extLst>
          </p:cNvPr>
          <p:cNvPicPr>
            <a:picLocks noChangeAspect="1"/>
          </p:cNvPicPr>
          <p:nvPr/>
        </p:nvPicPr>
        <p:blipFill>
          <a:blip r:embed="rId3"/>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FC37B51E-220B-F8FA-6E2A-D4E22242D0CF}"/>
              </a:ext>
            </a:extLst>
          </p:cNvPr>
          <p:cNvSpPr>
            <a:spLocks noGrp="1"/>
          </p:cNvSpPr>
          <p:nvPr>
            <p:ph type="sldNum" sz="quarter" idx="4"/>
          </p:nvPr>
        </p:nvSpPr>
        <p:spPr/>
        <p:txBody>
          <a:bodyPr/>
          <a:lstStyle/>
          <a:p>
            <a:fld id="{3A98EE3D-8CD1-4C3F-BD1C-C98C9596463C}" type="slidenum">
              <a:rPr lang="en-US" smtClean="0"/>
              <a:pPr/>
              <a:t>30</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3C1210C3-FB2A-F3E1-85F4-6E341FD003A8}"/>
              </a:ext>
            </a:extLst>
          </p:cNvPr>
          <p:cNvSpPr>
            <a:spLocks noGrp="1"/>
          </p:cNvSpPr>
          <p:nvPr>
            <p:ph type="ctrTitle"/>
          </p:nvPr>
        </p:nvSpPr>
        <p:spPr/>
        <p:txBody>
          <a:bodyPr>
            <a:normAutofit/>
          </a:bodyPr>
          <a:lstStyle/>
          <a:p>
            <a:r>
              <a:rPr lang="el" altLang="en-US"/>
              <a:t>Πώς μπορεί να παραβιαστεί η πλήρης διαμεσολάβηση</a:t>
            </a:r>
          </a:p>
        </p:txBody>
      </p:sp>
      <p:sp>
        <p:nvSpPr>
          <p:cNvPr id="47107" name="Content Placeholder 2">
            <a:extLst>
              <a:ext uri="{FF2B5EF4-FFF2-40B4-BE49-F238E27FC236}">
                <a16:creationId xmlns:a16="http://schemas.microsoft.com/office/drawing/2014/main" id="{24D4884A-1BF6-33AC-57B0-422EBDDE82C6}"/>
              </a:ext>
            </a:extLst>
          </p:cNvPr>
          <p:cNvSpPr>
            <a:spLocks noGrp="1"/>
          </p:cNvSpPr>
          <p:nvPr>
            <p:ph type="body" sz="quarter" idx="16"/>
          </p:nvPr>
        </p:nvSpPr>
        <p:spPr/>
        <p:txBody>
          <a:bodyPr>
            <a:normAutofit/>
          </a:bodyPr>
          <a:lstStyle/>
          <a:p>
            <a:r>
              <a:rPr lang="el" altLang="en-US" sz="1800"/>
              <a:t>Οποιοδήποτε σύστημα που μπορεί να έχει άμεση πρόσβαση στο δίσκο μπορεί να παρακάμψει τον έλεγχο πρόσβασης σε επίπεδο συστήματος αρχείων</a:t>
            </a:r>
          </a:p>
        </p:txBody>
      </p:sp>
      <p:pic>
        <p:nvPicPr>
          <p:cNvPr id="3" name="Picture 2">
            <a:extLst>
              <a:ext uri="{FF2B5EF4-FFF2-40B4-BE49-F238E27FC236}">
                <a16:creationId xmlns:a16="http://schemas.microsoft.com/office/drawing/2014/main" id="{83216460-B10B-45C9-E47D-BC06FFBE550D}"/>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268D7754-B9F4-F920-833D-A5F59F8C2325}"/>
              </a:ext>
            </a:extLst>
          </p:cNvPr>
          <p:cNvSpPr>
            <a:spLocks noGrp="1"/>
          </p:cNvSpPr>
          <p:nvPr>
            <p:ph type="sldNum" sz="quarter" idx="4"/>
          </p:nvPr>
        </p:nvSpPr>
        <p:spPr/>
        <p:txBody>
          <a:bodyPr/>
          <a:lstStyle/>
          <a:p>
            <a:fld id="{3A98EE3D-8CD1-4C3F-BD1C-C98C9596463C}" type="slidenum">
              <a:rPr lang="en-US" smtClean="0"/>
              <a:pPr/>
              <a:t>31</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6F603FA0-CA9F-3287-9315-318CE3BA6842}"/>
              </a:ext>
            </a:extLst>
          </p:cNvPr>
          <p:cNvSpPr>
            <a:spLocks noGrp="1"/>
          </p:cNvSpPr>
          <p:nvPr>
            <p:ph type="ctrTitle"/>
          </p:nvPr>
        </p:nvSpPr>
        <p:spPr/>
        <p:txBody>
          <a:bodyPr>
            <a:normAutofit fontScale="90000"/>
          </a:bodyPr>
          <a:lstStyle/>
          <a:p>
            <a:r>
              <a:rPr lang="el" altLang="en-US"/>
              <a:t>Αρχή των προεπιλογών ασφαλείας έναντι βλάβης</a:t>
            </a:r>
          </a:p>
        </p:txBody>
      </p:sp>
      <p:sp>
        <p:nvSpPr>
          <p:cNvPr id="48131" name="Content Placeholder 2">
            <a:extLst>
              <a:ext uri="{FF2B5EF4-FFF2-40B4-BE49-F238E27FC236}">
                <a16:creationId xmlns:a16="http://schemas.microsoft.com/office/drawing/2014/main" id="{FA6387FA-032C-563B-358B-8F2BDFD345D5}"/>
              </a:ext>
            </a:extLst>
          </p:cNvPr>
          <p:cNvSpPr>
            <a:spLocks noGrp="1"/>
          </p:cNvSpPr>
          <p:nvPr>
            <p:ph sz="quarter" idx="17"/>
          </p:nvPr>
        </p:nvSpPr>
        <p:spPr>
          <a:xfrm>
            <a:off x="796321" y="1986061"/>
            <a:ext cx="8367343" cy="4015244"/>
          </a:xfrm>
        </p:spPr>
        <p:txBody>
          <a:bodyPr>
            <a:normAutofit/>
          </a:bodyPr>
          <a:lstStyle/>
          <a:p>
            <a:r>
              <a:rPr lang="el" altLang="en-US"/>
              <a:t>Βασίστε τις αποφάσεις πρόσβασης στην άδεια και όχι στον αποκλεισμό. Αυτή η αρχή [...] σημαίνει ότι η προεπιλεγμένη κατάσταση είναι η έλλειψη πρόσβασης και το σύστημα προστασίας προσδιορίζει τις προϋποθέσεις υπό τις οποίες επιτρέπεται η πρόσβαση. Η εναλλακτική λύση, στην οποία οι μηχανισμοί προσπαθούν να προσδιορίσουν τις συνθήκες υπό τις οποίες θα πρέπει να απορριφθεί η πρόσβαση, παρουσιάζει λανθασμένη ψυχολογική βάση για τον ασφαλή σχεδιασμό του συστήματος. Ένας συντηρητικός σχεδιασμός πρέπει να βασίζεται σε επιχειρήματα γιατί τα αντικείμενα πρέπει να είναι προσβάσιμα και όχι γιατί δεν πρέπει.</a:t>
            </a:r>
          </a:p>
        </p:txBody>
      </p:sp>
      <p:pic>
        <p:nvPicPr>
          <p:cNvPr id="5" name="Picture 4">
            <a:extLst>
              <a:ext uri="{FF2B5EF4-FFF2-40B4-BE49-F238E27FC236}">
                <a16:creationId xmlns:a16="http://schemas.microsoft.com/office/drawing/2014/main" id="{3474D3FA-B647-006F-CFB1-24A86C2681DA}"/>
              </a:ext>
            </a:extLst>
          </p:cNvPr>
          <p:cNvPicPr>
            <a:picLocks noChangeAspect="1"/>
          </p:cNvPicPr>
          <p:nvPr/>
        </p:nvPicPr>
        <p:blipFill>
          <a:blip r:embed="rId3"/>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0147A93F-6553-D105-FBF3-FB4FDE7B00DC}"/>
              </a:ext>
            </a:extLst>
          </p:cNvPr>
          <p:cNvSpPr>
            <a:spLocks noGrp="1"/>
          </p:cNvSpPr>
          <p:nvPr>
            <p:ph type="sldNum" sz="quarter" idx="4"/>
          </p:nvPr>
        </p:nvSpPr>
        <p:spPr/>
        <p:txBody>
          <a:bodyPr/>
          <a:lstStyle/>
          <a:p>
            <a:fld id="{3A98EE3D-8CD1-4C3F-BD1C-C98C9596463C}" type="slidenum">
              <a:rPr lang="en-US" smtClean="0"/>
              <a:pPr/>
              <a:t>32</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CC3B7A25-F0F6-1FC4-0529-021A232DD645}"/>
              </a:ext>
            </a:extLst>
          </p:cNvPr>
          <p:cNvSpPr>
            <a:spLocks noGrp="1"/>
          </p:cNvSpPr>
          <p:nvPr>
            <p:ph type="ctrTitle"/>
          </p:nvPr>
        </p:nvSpPr>
        <p:spPr/>
        <p:txBody>
          <a:bodyPr>
            <a:normAutofit fontScale="90000"/>
          </a:bodyPr>
          <a:lstStyle/>
          <a:p>
            <a:r>
              <a:rPr lang="el" altLang="en-US"/>
              <a:t>Εφαρμογή προεπιλογών ασφαλείας έναντι βλάβης</a:t>
            </a:r>
          </a:p>
        </p:txBody>
      </p:sp>
      <p:sp>
        <p:nvSpPr>
          <p:cNvPr id="49155" name="Content Placeholder 2">
            <a:extLst>
              <a:ext uri="{FF2B5EF4-FFF2-40B4-BE49-F238E27FC236}">
                <a16:creationId xmlns:a16="http://schemas.microsoft.com/office/drawing/2014/main" id="{2751CAEB-81A6-5E53-271F-6504AE1BC026}"/>
              </a:ext>
            </a:extLst>
          </p:cNvPr>
          <p:cNvSpPr>
            <a:spLocks noGrp="1"/>
          </p:cNvSpPr>
          <p:nvPr>
            <p:ph sz="quarter" idx="17"/>
          </p:nvPr>
        </p:nvSpPr>
        <p:spPr/>
        <p:txBody>
          <a:bodyPr/>
          <a:lstStyle/>
          <a:p>
            <a:r>
              <a:rPr lang="el" altLang="en-US" dirty="0"/>
              <a:t>Π.χ. προσθήκη στη λίστα επιτρεπόμενων αντί για μαύρη λίστα, π.χ. για προϊόντα προστασίας από ιούς</a:t>
            </a:r>
          </a:p>
          <a:p>
            <a:pPr lvl="1"/>
            <a:r>
              <a:rPr lang="el-GR" altLang="en-US" dirty="0"/>
              <a:t>Πρόκληση, αντιμετώπιση νέου άγνωστου</a:t>
            </a:r>
            <a:r>
              <a:rPr lang="en-US" altLang="en-US" dirty="0"/>
              <a:t>  </a:t>
            </a:r>
            <a:endParaRPr lang="el" altLang="en-US" dirty="0"/>
          </a:p>
          <a:p>
            <a:r>
              <a:rPr lang="el" altLang="en-US" dirty="0"/>
              <a:t>Οι πολιτικές τείχους προστασίας χρησιμοποιούν την προεπιλεγμένη άρνηση</a:t>
            </a:r>
          </a:p>
          <a:p>
            <a:r>
              <a:rPr lang="el" altLang="en-US" dirty="0"/>
              <a:t>Ένας λογαριασμός επισκέπτη με δικαιώματα παραβιάζει τις προεπιλογές ασφαλούς αποτυχίας</a:t>
            </a:r>
          </a:p>
          <a:p>
            <a:endParaRPr lang="en-US" altLang="en-US" dirty="0"/>
          </a:p>
          <a:p>
            <a:endParaRPr lang="en-US" altLang="en-US" dirty="0"/>
          </a:p>
        </p:txBody>
      </p:sp>
      <p:pic>
        <p:nvPicPr>
          <p:cNvPr id="3" name="Picture 2">
            <a:extLst>
              <a:ext uri="{FF2B5EF4-FFF2-40B4-BE49-F238E27FC236}">
                <a16:creationId xmlns:a16="http://schemas.microsoft.com/office/drawing/2014/main" id="{4EEF1BE9-6804-DD47-EB65-04A790465917}"/>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3" name="Slide Number Placeholder 12">
            <a:extLst>
              <a:ext uri="{FF2B5EF4-FFF2-40B4-BE49-F238E27FC236}">
                <a16:creationId xmlns:a16="http://schemas.microsoft.com/office/drawing/2014/main" id="{DB7FDE19-FE62-18ED-46CB-33E071761F0B}"/>
              </a:ext>
            </a:extLst>
          </p:cNvPr>
          <p:cNvSpPr>
            <a:spLocks noGrp="1"/>
          </p:cNvSpPr>
          <p:nvPr>
            <p:ph type="sldNum" sz="quarter" idx="4"/>
          </p:nvPr>
        </p:nvSpPr>
        <p:spPr/>
        <p:txBody>
          <a:bodyPr/>
          <a:lstStyle/>
          <a:p>
            <a:fld id="{3A98EE3D-8CD1-4C3F-BD1C-C98C9596463C}" type="slidenum">
              <a:rPr lang="en-US" smtClean="0"/>
              <a:pPr/>
              <a:t>33</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C4442A80-EF3A-7337-FC8E-121AF76BF095}"/>
              </a:ext>
            </a:extLst>
          </p:cNvPr>
          <p:cNvSpPr>
            <a:spLocks noGrp="1"/>
          </p:cNvSpPr>
          <p:nvPr>
            <p:ph type="ctrTitle"/>
          </p:nvPr>
        </p:nvSpPr>
        <p:spPr/>
        <p:txBody>
          <a:bodyPr/>
          <a:lstStyle/>
          <a:p>
            <a:r>
              <a:rPr lang="el" altLang="en-US"/>
              <a:t>Αρχή του ελάχιστου προνομίου</a:t>
            </a:r>
          </a:p>
        </p:txBody>
      </p:sp>
      <p:sp>
        <p:nvSpPr>
          <p:cNvPr id="50179" name="Content Placeholder 2">
            <a:extLst>
              <a:ext uri="{FF2B5EF4-FFF2-40B4-BE49-F238E27FC236}">
                <a16:creationId xmlns:a16="http://schemas.microsoft.com/office/drawing/2014/main" id="{37F261E2-F235-EA03-1718-68DF9031E5AE}"/>
              </a:ext>
            </a:extLst>
          </p:cNvPr>
          <p:cNvSpPr>
            <a:spLocks noGrp="1"/>
          </p:cNvSpPr>
          <p:nvPr>
            <p:ph sz="quarter" idx="17"/>
          </p:nvPr>
        </p:nvSpPr>
        <p:spPr/>
        <p:txBody>
          <a:bodyPr>
            <a:normAutofit/>
          </a:bodyPr>
          <a:lstStyle/>
          <a:p>
            <a:r>
              <a:rPr lang="el" altLang="en-US"/>
              <a:t>Κάθε πρόγραμμα και κάθε χρήστης του συστήματος θα πρέπει να λειτουργεί χρησιμοποιώντας το ελάχιστο σύνολο δικαιωμάτων που απαιτούνται για την ολοκλήρωση της εργασίας. Κατά κύριο λόγο, αυτή η αρχή περιορίζει τη ζημία που μπορεί να προκύψει από ατύχημα ή λάθος. Μειώνει επίσης τον αριθμό των πιθανών αλληλεπιδράσεων μεταξύ προνομιακών προγραμμάτων στο ελάχιστο για σωστή λειτουργία, έτσι ώστε ακούσιες, ανεπιθύμητες ή ακατάλληλες χρήσεις προνομίων να είναι λιγότερο πιθανό να συμβούν. [……]  Ο κανόνας στρατιωτικής ασφάλειας της «ανάγκης γνώσης» είναι ένα παράδειγμα αυτής της αρχής.</a:t>
            </a:r>
          </a:p>
        </p:txBody>
      </p:sp>
      <p:pic>
        <p:nvPicPr>
          <p:cNvPr id="5" name="Picture 4">
            <a:extLst>
              <a:ext uri="{FF2B5EF4-FFF2-40B4-BE49-F238E27FC236}">
                <a16:creationId xmlns:a16="http://schemas.microsoft.com/office/drawing/2014/main" id="{9866A681-C508-83E6-3E37-FA659628F31C}"/>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3C12943B-1FB1-393B-1AA4-E4E872E4AAC3}"/>
              </a:ext>
            </a:extLst>
          </p:cNvPr>
          <p:cNvSpPr>
            <a:spLocks noGrp="1"/>
          </p:cNvSpPr>
          <p:nvPr>
            <p:ph type="sldNum" sz="quarter" idx="4"/>
          </p:nvPr>
        </p:nvSpPr>
        <p:spPr/>
        <p:txBody>
          <a:bodyPr/>
          <a:lstStyle/>
          <a:p>
            <a:fld id="{3A98EE3D-8CD1-4C3F-BD1C-C98C9596463C}" type="slidenum">
              <a:rPr lang="en-US" smtClean="0"/>
              <a:pPr/>
              <a:t>34</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2">
            <a:extLst>
              <a:ext uri="{FF2B5EF4-FFF2-40B4-BE49-F238E27FC236}">
                <a16:creationId xmlns:a16="http://schemas.microsoft.com/office/drawing/2014/main" id="{3AB6C1A1-40BA-B306-3FD3-0FADBCB5411D}"/>
              </a:ext>
            </a:extLst>
          </p:cNvPr>
          <p:cNvSpPr>
            <a:spLocks noGrp="1" noChangeArrowheads="1"/>
          </p:cNvSpPr>
          <p:nvPr>
            <p:ph type="ctrTitle"/>
          </p:nvPr>
        </p:nvSpPr>
        <p:spPr/>
        <p:txBody>
          <a:bodyPr/>
          <a:lstStyle/>
          <a:p>
            <a:pPr eaLnBrk="1" hangingPunct="1"/>
            <a:r>
              <a:rPr lang="el" altLang="en-US"/>
              <a:t>Θέματα εναντίον διευθυντών</a:t>
            </a:r>
          </a:p>
        </p:txBody>
      </p:sp>
      <p:sp>
        <p:nvSpPr>
          <p:cNvPr id="51206" name="Rectangle 3">
            <a:extLst>
              <a:ext uri="{FF2B5EF4-FFF2-40B4-BE49-F238E27FC236}">
                <a16:creationId xmlns:a16="http://schemas.microsoft.com/office/drawing/2014/main" id="{DBCC5241-3388-A898-494A-D92784CA0BAC}"/>
              </a:ext>
            </a:extLst>
          </p:cNvPr>
          <p:cNvSpPr>
            <a:spLocks noGrp="1" noChangeArrowheads="1"/>
          </p:cNvSpPr>
          <p:nvPr>
            <p:ph sz="quarter" idx="17"/>
          </p:nvPr>
        </p:nvSpPr>
        <p:spPr/>
        <p:txBody>
          <a:bodyPr>
            <a:normAutofit lnSpcReduction="10000"/>
          </a:bodyPr>
          <a:lstStyle/>
          <a:p>
            <a:pPr eaLnBrk="1" hangingPunct="1"/>
            <a:r>
              <a:rPr lang="el" altLang="en-US" dirty="0"/>
              <a:t>Τα δικαιώματα πρόσβασης καθορίζονται για λογαριασμούς χρηστών (εντολές).</a:t>
            </a:r>
          </a:p>
          <a:p>
            <a:pPr eaLnBrk="1" hangingPunct="1"/>
            <a:endParaRPr lang="en-US" altLang="en-US" dirty="0"/>
          </a:p>
          <a:p>
            <a:pPr eaLnBrk="1" hangingPunct="1"/>
            <a:r>
              <a:rPr lang="el" altLang="en-US" dirty="0"/>
              <a:t>Οι προσβάσεις πραγματοποιούνται από </a:t>
            </a:r>
            <a:r>
              <a:rPr lang="el-GR" altLang="en-US" dirty="0"/>
              <a:t>διεργασίες</a:t>
            </a:r>
            <a:r>
              <a:rPr lang="el" altLang="en-US" dirty="0"/>
              <a:t> (υποκείμενα)</a:t>
            </a:r>
          </a:p>
          <a:p>
            <a:pPr eaLnBrk="1" hangingPunct="1"/>
            <a:endParaRPr lang="en-US" altLang="en-US" dirty="0"/>
          </a:p>
          <a:p>
            <a:pPr eaLnBrk="1" hangingPunct="1"/>
            <a:r>
              <a:rPr lang="el" altLang="en-US" dirty="0"/>
              <a:t>Το λειτουργικό σύστημα πρέπει να γνωρίζει για λογαριασμό ποιων λογαριασμών χρηστών εκτελείται μια διαδικασία</a:t>
            </a:r>
          </a:p>
          <a:p>
            <a:pPr eaLnBrk="1" hangingPunct="1"/>
            <a:endParaRPr lang="en-US" altLang="en-US" dirty="0"/>
          </a:p>
          <a:p>
            <a:pPr marL="0" indent="0" eaLnBrk="1" hangingPunct="1">
              <a:buNone/>
            </a:pPr>
            <a:r>
              <a:rPr lang="el" altLang="en-US" b="1" dirty="0"/>
              <a:t>Πώς γίνεται αυτό στο Unix;</a:t>
            </a:r>
          </a:p>
        </p:txBody>
      </p:sp>
      <p:pic>
        <p:nvPicPr>
          <p:cNvPr id="3" name="Picture 2">
            <a:extLst>
              <a:ext uri="{FF2B5EF4-FFF2-40B4-BE49-F238E27FC236}">
                <a16:creationId xmlns:a16="http://schemas.microsoft.com/office/drawing/2014/main" id="{C19CDF74-1603-83BB-CB8F-ED250453E996}"/>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DAA99E94-7745-A7C1-E70E-6B745A41FF9D}"/>
              </a:ext>
            </a:extLst>
          </p:cNvPr>
          <p:cNvSpPr>
            <a:spLocks noGrp="1"/>
          </p:cNvSpPr>
          <p:nvPr>
            <p:ph type="sldNum" sz="quarter" idx="4"/>
          </p:nvPr>
        </p:nvSpPr>
        <p:spPr/>
        <p:txBody>
          <a:bodyPr/>
          <a:lstStyle/>
          <a:p>
            <a:fld id="{3A98EE3D-8CD1-4C3F-BD1C-C98C9596463C}" type="slidenum">
              <a:rPr lang="en-US" smtClean="0"/>
              <a:pPr/>
              <a:t>35</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2">
            <a:extLst>
              <a:ext uri="{FF2B5EF4-FFF2-40B4-BE49-F238E27FC236}">
                <a16:creationId xmlns:a16="http://schemas.microsoft.com/office/drawing/2014/main" id="{FA977390-C7D4-053F-A174-5231761EACA1}"/>
              </a:ext>
            </a:extLst>
          </p:cNvPr>
          <p:cNvSpPr>
            <a:spLocks noGrp="1" noChangeArrowheads="1"/>
          </p:cNvSpPr>
          <p:nvPr>
            <p:ph type="ctrTitle"/>
          </p:nvPr>
        </p:nvSpPr>
        <p:spPr/>
        <p:txBody>
          <a:bodyPr>
            <a:normAutofit fontScale="90000"/>
          </a:bodyPr>
          <a:lstStyle/>
          <a:p>
            <a:pPr eaLnBrk="1" hangingPunct="1"/>
            <a:r>
              <a:rPr lang="el" altLang="en-US" sz="4000"/>
              <a:t>Επεξεργασία μοντέλου αναγνωριστικού χρήστη σε σύγχρονα συστήματα UNIX</a:t>
            </a:r>
          </a:p>
        </p:txBody>
      </p:sp>
      <p:sp>
        <p:nvSpPr>
          <p:cNvPr id="52230" name="Rectangle 3">
            <a:extLst>
              <a:ext uri="{FF2B5EF4-FFF2-40B4-BE49-F238E27FC236}">
                <a16:creationId xmlns:a16="http://schemas.microsoft.com/office/drawing/2014/main" id="{4A40C9A7-24DA-DA29-7AC8-8CC73B344686}"/>
              </a:ext>
            </a:extLst>
          </p:cNvPr>
          <p:cNvSpPr>
            <a:spLocks noGrp="1" noChangeArrowheads="1"/>
          </p:cNvSpPr>
          <p:nvPr>
            <p:ph sz="quarter" idx="17"/>
          </p:nvPr>
        </p:nvSpPr>
        <p:spPr/>
        <p:txBody>
          <a:bodyPr/>
          <a:lstStyle/>
          <a:p>
            <a:pPr eaLnBrk="1" hangingPunct="1"/>
            <a:r>
              <a:rPr lang="el" altLang="en-US"/>
              <a:t>Κάθε διεργασία έχει τρία αναγνωριστικά χρήστη</a:t>
            </a:r>
          </a:p>
          <a:p>
            <a:pPr lvl="1" eaLnBrk="1" hangingPunct="1"/>
            <a:r>
              <a:rPr lang="el" altLang="en-US"/>
              <a:t>πραγματικό αναγνωριστικό χρήστη (ruid) κάτοχος της διαδικασίας</a:t>
            </a:r>
          </a:p>
          <a:p>
            <a:pPr lvl="1" eaLnBrk="1" hangingPunct="1"/>
            <a:r>
              <a:rPr lang="el" altLang="en-US"/>
              <a:t>αποτελεσματικό αναγνωριστικό χρήστη (euid) που χρησιμοποιείται στις περισσότερες αποφάσεις ελέγχου πρόσβασης</a:t>
            </a:r>
          </a:p>
          <a:p>
            <a:pPr lvl="1" eaLnBrk="1" hangingPunct="1"/>
            <a:r>
              <a:rPr lang="el" altLang="en-US"/>
              <a:t>αποθηκευμένο αναγνωριστικό χρήστη (suid)</a:t>
            </a:r>
          </a:p>
          <a:p>
            <a:pPr eaLnBrk="1" hangingPunct="1"/>
            <a:r>
              <a:rPr lang="el" altLang="en-US"/>
              <a:t>και τρία αναγνωριστικά ομάδας</a:t>
            </a:r>
          </a:p>
          <a:p>
            <a:pPr lvl="1" eaLnBrk="1" hangingPunct="1"/>
            <a:r>
              <a:rPr lang="el" altLang="en-US"/>
              <a:t>πραγματικό αναγνωριστικό ομάδας</a:t>
            </a:r>
          </a:p>
          <a:p>
            <a:pPr lvl="1" eaLnBrk="1" hangingPunct="1"/>
            <a:r>
              <a:rPr lang="el" altLang="en-US"/>
              <a:t>πραγματικό αναγνωριστικό ομάδας</a:t>
            </a:r>
          </a:p>
          <a:p>
            <a:pPr lvl="1" eaLnBrk="1" hangingPunct="1"/>
            <a:r>
              <a:rPr lang="el" altLang="en-US"/>
              <a:t>αποθηκευμένο αναγνωριστικό ομάδας</a:t>
            </a:r>
          </a:p>
        </p:txBody>
      </p:sp>
      <p:pic>
        <p:nvPicPr>
          <p:cNvPr id="3" name="Picture 2">
            <a:extLst>
              <a:ext uri="{FF2B5EF4-FFF2-40B4-BE49-F238E27FC236}">
                <a16:creationId xmlns:a16="http://schemas.microsoft.com/office/drawing/2014/main" id="{5041C864-461B-78E1-3D95-82AEBC48ADA9}"/>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2453D579-9BB7-2306-6339-BD0E4866BBA3}"/>
              </a:ext>
            </a:extLst>
          </p:cNvPr>
          <p:cNvSpPr>
            <a:spLocks noGrp="1"/>
          </p:cNvSpPr>
          <p:nvPr>
            <p:ph type="sldNum" sz="quarter" idx="4"/>
          </p:nvPr>
        </p:nvSpPr>
        <p:spPr/>
        <p:txBody>
          <a:bodyPr/>
          <a:lstStyle/>
          <a:p>
            <a:fld id="{3A98EE3D-8CD1-4C3F-BD1C-C98C9596463C}" type="slidenum">
              <a:rPr lang="en-US" smtClean="0"/>
              <a:pPr/>
              <a:t>36</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2">
            <a:extLst>
              <a:ext uri="{FF2B5EF4-FFF2-40B4-BE49-F238E27FC236}">
                <a16:creationId xmlns:a16="http://schemas.microsoft.com/office/drawing/2014/main" id="{1F315C71-E545-8E67-834B-281B9BD94C06}"/>
              </a:ext>
            </a:extLst>
          </p:cNvPr>
          <p:cNvSpPr>
            <a:spLocks noGrp="1" noChangeArrowheads="1"/>
          </p:cNvSpPr>
          <p:nvPr>
            <p:ph type="ctrTitle"/>
          </p:nvPr>
        </p:nvSpPr>
        <p:spPr>
          <a:xfrm>
            <a:off x="499778" y="709175"/>
            <a:ext cx="7555198" cy="949467"/>
          </a:xfrm>
        </p:spPr>
        <p:txBody>
          <a:bodyPr>
            <a:normAutofit fontScale="90000"/>
          </a:bodyPr>
          <a:lstStyle/>
          <a:p>
            <a:pPr eaLnBrk="1" hangingPunct="1"/>
            <a:r>
              <a:rPr lang="el" altLang="en-US" sz="4000" dirty="0"/>
              <a:t>Επεξεργασία μοντέλου αναγνωριστικού χρήστη σε σύγχρονα συστήματα UNIX</a:t>
            </a:r>
          </a:p>
        </p:txBody>
      </p:sp>
      <p:sp>
        <p:nvSpPr>
          <p:cNvPr id="53254" name="Rectangle 3">
            <a:extLst>
              <a:ext uri="{FF2B5EF4-FFF2-40B4-BE49-F238E27FC236}">
                <a16:creationId xmlns:a16="http://schemas.microsoft.com/office/drawing/2014/main" id="{6A422A00-CFB8-95F0-9F68-9CE5D791BB07}"/>
              </a:ext>
            </a:extLst>
          </p:cNvPr>
          <p:cNvSpPr>
            <a:spLocks noGrp="1" noChangeArrowheads="1"/>
          </p:cNvSpPr>
          <p:nvPr>
            <p:ph sz="quarter" idx="17"/>
          </p:nvPr>
        </p:nvSpPr>
        <p:spPr/>
        <p:txBody>
          <a:bodyPr/>
          <a:lstStyle/>
          <a:p>
            <a:pPr eaLnBrk="1" hangingPunct="1"/>
            <a:r>
              <a:rPr lang="el" altLang="en-US" dirty="0"/>
              <a:t>Όταν μια διαδικασία δημιουργείται με </a:t>
            </a:r>
            <a:r>
              <a:rPr lang="el-GR" altLang="en-US" dirty="0"/>
              <a:t>πιρούνι(</a:t>
            </a:r>
            <a:r>
              <a:rPr lang="el" altLang="en-US" i="1" dirty="0"/>
              <a:t>fork)</a:t>
            </a:r>
          </a:p>
          <a:p>
            <a:pPr lvl="1" eaLnBrk="1" hangingPunct="1"/>
            <a:r>
              <a:rPr lang="el" altLang="en-US" dirty="0"/>
              <a:t>κληρονομεί και τα τρία αναγνωριστικά χρηστών από τη γονική του διαδικασία</a:t>
            </a:r>
          </a:p>
          <a:p>
            <a:pPr eaLnBrk="1" hangingPunct="1"/>
            <a:r>
              <a:rPr lang="el" altLang="en-US" dirty="0"/>
              <a:t>Όταν μια διεργασία εκτελεί ένα αρχείο από </a:t>
            </a:r>
            <a:r>
              <a:rPr lang="el-GR" altLang="en-US" dirty="0"/>
              <a:t>εκτέλεση(</a:t>
            </a:r>
            <a:r>
              <a:rPr lang="el" altLang="en-US" i="1" dirty="0"/>
              <a:t>exec)</a:t>
            </a:r>
          </a:p>
          <a:p>
            <a:pPr lvl="1" eaLnBrk="1" hangingPunct="1"/>
            <a:r>
              <a:rPr lang="el" altLang="en-US" dirty="0"/>
              <a:t>διατηρεί τα τρία αναγνωριστικά χρήστη του, εκτός εάν έχει οριστεί το bit set-user-ID του αρχείου, οπότε στο πραγματικό uid και στο αποθηκευμένο uid εκχωρείται το αναγνωριστικό χρήστη του κατόχου του αρχείου</a:t>
            </a:r>
          </a:p>
          <a:p>
            <a:pPr eaLnBrk="1" hangingPunct="1"/>
            <a:r>
              <a:rPr lang="el" altLang="en-US" dirty="0"/>
              <a:t>Επιπλέον, μια διαδικασία μπορεί να αλλάξει τα αναγνωριστικά χρήστη μέσω κλήσεων συστήματος</a:t>
            </a:r>
          </a:p>
        </p:txBody>
      </p:sp>
      <p:pic>
        <p:nvPicPr>
          <p:cNvPr id="6" name="Picture 5">
            <a:extLst>
              <a:ext uri="{FF2B5EF4-FFF2-40B4-BE49-F238E27FC236}">
                <a16:creationId xmlns:a16="http://schemas.microsoft.com/office/drawing/2014/main" id="{148E61B3-0627-1264-80B8-5D6F6164BFED}"/>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3" name="Slide Number Placeholder 12">
            <a:extLst>
              <a:ext uri="{FF2B5EF4-FFF2-40B4-BE49-F238E27FC236}">
                <a16:creationId xmlns:a16="http://schemas.microsoft.com/office/drawing/2014/main" id="{DE353FE6-6CD4-48EE-E6E5-FDAD7AC18FA9}"/>
              </a:ext>
            </a:extLst>
          </p:cNvPr>
          <p:cNvSpPr>
            <a:spLocks noGrp="1"/>
          </p:cNvSpPr>
          <p:nvPr>
            <p:ph type="sldNum" sz="quarter" idx="4"/>
          </p:nvPr>
        </p:nvSpPr>
        <p:spPr/>
        <p:txBody>
          <a:bodyPr/>
          <a:lstStyle/>
          <a:p>
            <a:fld id="{3A98EE3D-8CD1-4C3F-BD1C-C98C9596463C}" type="slidenum">
              <a:rPr lang="en-US" smtClean="0"/>
              <a:pPr/>
              <a:t>37</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Rectangle 2">
            <a:extLst>
              <a:ext uri="{FF2B5EF4-FFF2-40B4-BE49-F238E27FC236}">
                <a16:creationId xmlns:a16="http://schemas.microsoft.com/office/drawing/2014/main" id="{0EECE1B3-EB3C-9417-E82A-2F03346D1853}"/>
              </a:ext>
            </a:extLst>
          </p:cNvPr>
          <p:cNvSpPr>
            <a:spLocks noGrp="1" noChangeArrowheads="1"/>
          </p:cNvSpPr>
          <p:nvPr>
            <p:ph type="ctrTitle"/>
          </p:nvPr>
        </p:nvSpPr>
        <p:spPr/>
        <p:txBody>
          <a:bodyPr/>
          <a:lstStyle/>
          <a:p>
            <a:pPr eaLnBrk="1" hangingPunct="1"/>
            <a:r>
              <a:rPr lang="el" altLang="en-US"/>
              <a:t>Η ανάγκη για suid/sgid Bits</a:t>
            </a:r>
          </a:p>
        </p:txBody>
      </p:sp>
      <p:sp>
        <p:nvSpPr>
          <p:cNvPr id="54278" name="Rectangle 3">
            <a:extLst>
              <a:ext uri="{FF2B5EF4-FFF2-40B4-BE49-F238E27FC236}">
                <a16:creationId xmlns:a16="http://schemas.microsoft.com/office/drawing/2014/main" id="{329D309B-547A-9C6B-63E5-EEF8B7B7BA70}"/>
              </a:ext>
            </a:extLst>
          </p:cNvPr>
          <p:cNvSpPr>
            <a:spLocks noGrp="1" noChangeArrowheads="1"/>
          </p:cNvSpPr>
          <p:nvPr>
            <p:ph sz="quarter" idx="17"/>
          </p:nvPr>
        </p:nvSpPr>
        <p:spPr/>
        <p:txBody>
          <a:bodyPr/>
          <a:lstStyle/>
          <a:p>
            <a:pPr eaLnBrk="1" hangingPunct="1">
              <a:lnSpc>
                <a:spcPct val="90000"/>
              </a:lnSpc>
            </a:pPr>
            <a:r>
              <a:rPr lang="el" altLang="en-US"/>
              <a:t>Ορισμένες λειτουργίες δεν μοντελοποιούνται ως αρχεία και απαιτούν αναγνωριστικό χρήστη = 0</a:t>
            </a:r>
          </a:p>
          <a:p>
            <a:pPr lvl="1" eaLnBrk="1" hangingPunct="1">
              <a:lnSpc>
                <a:spcPct val="90000"/>
              </a:lnSpc>
            </a:pPr>
            <a:r>
              <a:rPr lang="el" altLang="en-US"/>
              <a:t>Διακοπή του συστήματος</a:t>
            </a:r>
          </a:p>
          <a:p>
            <a:pPr lvl="1" eaLnBrk="1" hangingPunct="1">
              <a:lnSpc>
                <a:spcPct val="90000"/>
              </a:lnSpc>
            </a:pPr>
            <a:r>
              <a:rPr lang="el" altLang="en-US"/>
              <a:t>σύνδεση/ακρόαση σε "προνομιακές θύρες" (θύρες TCP/UDP κάτω από 1024)</a:t>
            </a:r>
          </a:p>
          <a:p>
            <a:pPr lvl="1" eaLnBrk="1" hangingPunct="1">
              <a:lnSpc>
                <a:spcPct val="90000"/>
              </a:lnSpc>
            </a:pPr>
            <a:r>
              <a:rPr lang="el" altLang="en-US"/>
              <a:t>Οι χρήστες που δεν έχουν root χρειάζονται αυτά τα δικαιώματα</a:t>
            </a:r>
          </a:p>
          <a:p>
            <a:pPr eaLnBrk="1" hangingPunct="1">
              <a:lnSpc>
                <a:spcPct val="90000"/>
              </a:lnSpc>
            </a:pPr>
            <a:r>
              <a:rPr lang="el" altLang="en-US"/>
              <a:t>Ο έλεγχος πρόσβασης σε επίπεδο αρχείου δεν είναι αρκετά λεπτομερής </a:t>
            </a:r>
          </a:p>
          <a:p>
            <a:pPr eaLnBrk="1" hangingPunct="1">
              <a:lnSpc>
                <a:spcPct val="90000"/>
              </a:lnSpc>
            </a:pPr>
            <a:r>
              <a:rPr lang="el" altLang="en-US"/>
              <a:t>Η ακεραιότητα του συστήματος απαιτεί περισσότερα από τον έλεγχο του ποιος μπορεί να γράψει, αλλά και πώς γράφεται</a:t>
            </a:r>
          </a:p>
        </p:txBody>
      </p:sp>
      <p:pic>
        <p:nvPicPr>
          <p:cNvPr id="3" name="Picture 2">
            <a:extLst>
              <a:ext uri="{FF2B5EF4-FFF2-40B4-BE49-F238E27FC236}">
                <a16:creationId xmlns:a16="http://schemas.microsoft.com/office/drawing/2014/main" id="{6447843A-C351-07F1-37FC-25D339A9C290}"/>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0AA6793C-A0EF-BBAF-E24E-630DF2C19B15}"/>
              </a:ext>
            </a:extLst>
          </p:cNvPr>
          <p:cNvSpPr>
            <a:spLocks noGrp="1"/>
          </p:cNvSpPr>
          <p:nvPr>
            <p:ph type="sldNum" sz="quarter" idx="4"/>
          </p:nvPr>
        </p:nvSpPr>
        <p:spPr/>
        <p:txBody>
          <a:bodyPr/>
          <a:lstStyle/>
          <a:p>
            <a:fld id="{3A98EE3D-8CD1-4C3F-BD1C-C98C9596463C}" type="slidenum">
              <a:rPr lang="en-US" smtClean="0"/>
              <a:pPr/>
              <a:t>38</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7" name="Rectangle 2">
            <a:extLst>
              <a:ext uri="{FF2B5EF4-FFF2-40B4-BE49-F238E27FC236}">
                <a16:creationId xmlns:a16="http://schemas.microsoft.com/office/drawing/2014/main" id="{F9F98DBC-7696-D06A-C5DE-ED0E5755D695}"/>
              </a:ext>
            </a:extLst>
          </p:cNvPr>
          <p:cNvSpPr>
            <a:spLocks noGrp="1" noChangeArrowheads="1"/>
          </p:cNvSpPr>
          <p:nvPr>
            <p:ph type="ctrTitle"/>
          </p:nvPr>
        </p:nvSpPr>
        <p:spPr/>
        <p:txBody>
          <a:bodyPr>
            <a:normAutofit fontScale="90000"/>
          </a:bodyPr>
          <a:lstStyle/>
          <a:p>
            <a:pPr eaLnBrk="1" hangingPunct="1"/>
            <a:r>
              <a:rPr lang="el" altLang="en-US" sz="4000"/>
              <a:t>Ποιους στόχους ασφαλείας παρέχει το λειτουργικό σύστημα;</a:t>
            </a:r>
          </a:p>
        </p:txBody>
      </p:sp>
      <p:sp>
        <p:nvSpPr>
          <p:cNvPr id="338947" name="Rectangle 3">
            <a:extLst>
              <a:ext uri="{FF2B5EF4-FFF2-40B4-BE49-F238E27FC236}">
                <a16:creationId xmlns:a16="http://schemas.microsoft.com/office/drawing/2014/main" id="{D5E26D1B-4116-091D-4DFD-081CC4B99906}"/>
              </a:ext>
            </a:extLst>
          </p:cNvPr>
          <p:cNvSpPr>
            <a:spLocks noGrp="1" noChangeArrowheads="1"/>
          </p:cNvSpPr>
          <p:nvPr>
            <p:ph type="body" sz="quarter" idx="12"/>
          </p:nvPr>
        </p:nvSpPr>
        <p:spPr>
          <a:xfrm>
            <a:off x="1521249" y="2480072"/>
            <a:ext cx="9134730" cy="3826116"/>
          </a:xfrm>
        </p:spPr>
        <p:txBody>
          <a:bodyPr>
            <a:noAutofit/>
          </a:bodyPr>
          <a:lstStyle/>
          <a:p>
            <a:pPr eaLnBrk="1" hangingPunct="1"/>
            <a:r>
              <a:rPr lang="el" altLang="en-US" dirty="0"/>
              <a:t>Αρχικά: υπολογιστές χρονομεριστικής μίσθωσης: επιτρέποντας σε πολλούς χρήστες να μοιράζονται με ασφάλεια έναν υπολογιστή</a:t>
            </a:r>
          </a:p>
          <a:p>
            <a:pPr marL="749808" lvl="1" eaLnBrk="1" hangingPunct="1">
              <a:buFont typeface="Century Gothic" panose="020B0502020202020204" pitchFamily="34" charset="0"/>
              <a:buChar char="―"/>
            </a:pPr>
            <a:r>
              <a:rPr lang="el" altLang="en-US" sz="1400" dirty="0"/>
              <a:t>Διαχωρισμός και κοινή χρήση διαδικασιών, μνήμης, αρχείων, συσκευών κ.λπ.</a:t>
            </a:r>
          </a:p>
          <a:p>
            <a:pPr eaLnBrk="1" hangingPunct="1"/>
            <a:r>
              <a:rPr lang="el" altLang="en-US" dirty="0"/>
              <a:t>Ποιο είναι το μοντέλο απειλής;</a:t>
            </a:r>
          </a:p>
          <a:p>
            <a:pPr marL="749808" lvl="1" eaLnBrk="1" hangingPunct="1">
              <a:buFont typeface="Century Gothic" panose="020B0502020202020204" pitchFamily="34" charset="0"/>
              <a:buChar char="―"/>
            </a:pPr>
            <a:r>
              <a:rPr lang="el" altLang="en-US" sz="1400" dirty="0"/>
              <a:t>Οι χρήστες μπορεί να είναι κακόβουλοι, οι χρήστες έχουν πρόσβαση τερματικού σε υπολογιστές, το λογισμικό μπορεί να είναι κακόβουλο / buggy και ούτω καθεξής</a:t>
            </a:r>
          </a:p>
          <a:p>
            <a:pPr eaLnBrk="1" hangingPunct="1"/>
            <a:r>
              <a:rPr lang="el" altLang="en-US" dirty="0"/>
              <a:t>Μηχανισμοί ασφαλείας</a:t>
            </a:r>
          </a:p>
          <a:p>
            <a:pPr marL="749808" lvl="1" eaLnBrk="1" hangingPunct="1">
              <a:buFont typeface="Century Gothic" panose="020B0502020202020204" pitchFamily="34" charset="0"/>
              <a:buChar char="―"/>
            </a:pPr>
            <a:r>
              <a:rPr lang="el" altLang="en-US" sz="1400" dirty="0"/>
              <a:t>Προστασία μνήμης</a:t>
            </a:r>
          </a:p>
          <a:p>
            <a:pPr marL="749808" lvl="1" eaLnBrk="1" hangingPunct="1">
              <a:buFont typeface="Century Gothic" panose="020B0502020202020204" pitchFamily="34" charset="0"/>
              <a:buChar char="―"/>
            </a:pPr>
            <a:r>
              <a:rPr lang="el" altLang="en-US" sz="1400" dirty="0"/>
              <a:t>Λειτουργίες επεξεργαστή</a:t>
            </a:r>
          </a:p>
          <a:p>
            <a:pPr marL="749808" lvl="1" eaLnBrk="1" hangingPunct="1">
              <a:buFont typeface="Century Gothic" panose="020B0502020202020204" pitchFamily="34" charset="0"/>
              <a:buChar char="―"/>
            </a:pPr>
            <a:r>
              <a:rPr lang="el" altLang="en-US" sz="1400" dirty="0"/>
              <a:t>Έλεγχος ταυτότητας χρήστη</a:t>
            </a:r>
          </a:p>
          <a:p>
            <a:pPr marL="749808" lvl="1" eaLnBrk="1" hangingPunct="1">
              <a:buFont typeface="Century Gothic" panose="020B0502020202020204" pitchFamily="34" charset="0"/>
              <a:buChar char="―"/>
            </a:pPr>
            <a:r>
              <a:rPr lang="el" altLang="en-US" sz="1400" dirty="0"/>
              <a:t>Έλεγχος πρόσβασης αρχείων</a:t>
            </a:r>
          </a:p>
        </p:txBody>
      </p:sp>
      <p:pic>
        <p:nvPicPr>
          <p:cNvPr id="3" name="Picture 2">
            <a:extLst>
              <a:ext uri="{FF2B5EF4-FFF2-40B4-BE49-F238E27FC236}">
                <a16:creationId xmlns:a16="http://schemas.microsoft.com/office/drawing/2014/main" id="{49B04398-7133-BC53-B4BC-2FACAF14FE87}"/>
              </a:ext>
            </a:extLst>
          </p:cNvPr>
          <p:cNvPicPr>
            <a:picLocks noChangeAspect="1"/>
          </p:cNvPicPr>
          <p:nvPr/>
        </p:nvPicPr>
        <p:blipFill>
          <a:blip r:embed="rId3"/>
          <a:stretch>
            <a:fillRect/>
          </a:stretch>
        </p:blipFill>
        <p:spPr>
          <a:xfrm>
            <a:off x="8767991" y="5783879"/>
            <a:ext cx="1530000" cy="612000"/>
          </a:xfrm>
          <a:prstGeom prst="rect">
            <a:avLst/>
          </a:prstGeom>
        </p:spPr>
      </p:pic>
      <p:sp>
        <p:nvSpPr>
          <p:cNvPr id="2" name="Slide Number Placeholder 1">
            <a:extLst>
              <a:ext uri="{FF2B5EF4-FFF2-40B4-BE49-F238E27FC236}">
                <a16:creationId xmlns:a16="http://schemas.microsoft.com/office/drawing/2014/main" id="{79377484-3B46-8501-D7D5-389E528CC8E1}"/>
              </a:ext>
            </a:extLst>
          </p:cNvPr>
          <p:cNvSpPr>
            <a:spLocks noGrp="1"/>
          </p:cNvSpPr>
          <p:nvPr>
            <p:ph type="sldNum" sz="quarter" idx="14"/>
          </p:nvPr>
        </p:nvSpPr>
        <p:spPr/>
        <p:txBody>
          <a:bodyPr/>
          <a:lstStyle/>
          <a:p>
            <a:fld id="{3A98EE3D-8CD1-4C3F-BD1C-C98C9596463C}"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894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894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38947">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94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38947">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894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894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8947">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89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47"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1" name="Rectangle 2">
            <a:extLst>
              <a:ext uri="{FF2B5EF4-FFF2-40B4-BE49-F238E27FC236}">
                <a16:creationId xmlns:a16="http://schemas.microsoft.com/office/drawing/2014/main" id="{73058AC3-838A-EFA3-9988-A82FE7E3DF27}"/>
              </a:ext>
            </a:extLst>
          </p:cNvPr>
          <p:cNvSpPr>
            <a:spLocks noGrp="1" noChangeArrowheads="1"/>
          </p:cNvSpPr>
          <p:nvPr>
            <p:ph type="ctrTitle"/>
          </p:nvPr>
        </p:nvSpPr>
        <p:spPr/>
        <p:txBody>
          <a:bodyPr>
            <a:normAutofit fontScale="90000"/>
          </a:bodyPr>
          <a:lstStyle/>
          <a:p>
            <a:pPr eaLnBrk="1" hangingPunct="1"/>
            <a:r>
              <a:rPr lang="el" altLang="en-US" sz="4000"/>
              <a:t>Προβλήματα ασφαλείας προγραμμάτων με suid/sgid</a:t>
            </a:r>
          </a:p>
        </p:txBody>
      </p:sp>
      <p:sp>
        <p:nvSpPr>
          <p:cNvPr id="55302" name="Rectangle 3">
            <a:extLst>
              <a:ext uri="{FF2B5EF4-FFF2-40B4-BE49-F238E27FC236}">
                <a16:creationId xmlns:a16="http://schemas.microsoft.com/office/drawing/2014/main" id="{9DE225C6-7376-D88B-C612-FAA15735A4A5}"/>
              </a:ext>
            </a:extLst>
          </p:cNvPr>
          <p:cNvSpPr>
            <a:spLocks noGrp="1" noChangeArrowheads="1"/>
          </p:cNvSpPr>
          <p:nvPr>
            <p:ph sz="quarter" idx="17"/>
          </p:nvPr>
        </p:nvSpPr>
        <p:spPr/>
        <p:txBody>
          <a:bodyPr/>
          <a:lstStyle/>
          <a:p>
            <a:r>
              <a:rPr lang="el" altLang="en-US" dirty="0"/>
              <a:t>Αυτά τα προγράμματα είναι συνήθως ρίζα</a:t>
            </a:r>
            <a:r>
              <a:rPr lang="en-US" altLang="en-US" dirty="0"/>
              <a:t>(root)</a:t>
            </a:r>
            <a:r>
              <a:rPr lang="el" altLang="en-US" dirty="0"/>
              <a:t> setuid</a:t>
            </a:r>
          </a:p>
          <a:p>
            <a:pPr eaLnBrk="1" hangingPunct="1"/>
            <a:r>
              <a:rPr lang="el" altLang="en-US" dirty="0"/>
              <a:t>Παραβιάζει την αρχή των ελάχιστων προνομίων</a:t>
            </a:r>
          </a:p>
          <a:p>
            <a:pPr lvl="1" eaLnBrk="1" hangingPunct="1"/>
            <a:r>
              <a:rPr lang="el" altLang="en-US" dirty="0"/>
              <a:t>Κάθε πρόγραμμα και κάθε χρήστης πρέπει να λειτουργεί χρησιμοποιώντας τα λιγότερα δικαιώματα που απαιτούνται για την ολοκλήρωση της εργασίας</a:t>
            </a:r>
          </a:p>
          <a:p>
            <a:pPr eaLnBrk="1" hangingPunct="1"/>
            <a:r>
              <a:rPr lang="el" altLang="en-US" dirty="0"/>
              <a:t>Γιατί η παραβίαση των ελάχιστων προνομίων είναι κακή;</a:t>
            </a:r>
          </a:p>
          <a:p>
            <a:pPr eaLnBrk="1" hangingPunct="1"/>
            <a:r>
              <a:rPr lang="el" altLang="en-US" dirty="0"/>
              <a:t>Πώς θα εκμεταλλευόταν ένας εισβολέας αυτό το πρόβλημα;</a:t>
            </a:r>
          </a:p>
          <a:p>
            <a:pPr eaLnBrk="1" hangingPunct="1"/>
            <a:r>
              <a:rPr lang="el" altLang="en-US" dirty="0"/>
              <a:t>Πώς να λύσετε αυτό το πρόβλημα;</a:t>
            </a:r>
          </a:p>
        </p:txBody>
      </p:sp>
      <p:pic>
        <p:nvPicPr>
          <p:cNvPr id="3" name="Picture 2">
            <a:extLst>
              <a:ext uri="{FF2B5EF4-FFF2-40B4-BE49-F238E27FC236}">
                <a16:creationId xmlns:a16="http://schemas.microsoft.com/office/drawing/2014/main" id="{974C4A8F-1BD5-753F-D286-ADC0EA39AC95}"/>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517D8C7F-2814-BE61-2E00-CD3836D69AA4}"/>
              </a:ext>
            </a:extLst>
          </p:cNvPr>
          <p:cNvSpPr>
            <a:spLocks noGrp="1"/>
          </p:cNvSpPr>
          <p:nvPr>
            <p:ph type="sldNum" sz="quarter" idx="4"/>
          </p:nvPr>
        </p:nvSpPr>
        <p:spPr/>
        <p:txBody>
          <a:bodyPr/>
          <a:lstStyle/>
          <a:p>
            <a:fld id="{3A98EE3D-8CD1-4C3F-BD1C-C98C9596463C}" type="slidenum">
              <a:rPr lang="en-US" smtClean="0"/>
              <a:pPr/>
              <a:t>39</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5" name="Rectangle 2">
            <a:extLst>
              <a:ext uri="{FF2B5EF4-FFF2-40B4-BE49-F238E27FC236}">
                <a16:creationId xmlns:a16="http://schemas.microsoft.com/office/drawing/2014/main" id="{66E682FC-554E-9047-A5EE-C352E2FAB252}"/>
              </a:ext>
            </a:extLst>
          </p:cNvPr>
          <p:cNvSpPr>
            <a:spLocks noGrp="1" noChangeArrowheads="1"/>
          </p:cNvSpPr>
          <p:nvPr>
            <p:ph type="ctrTitle"/>
          </p:nvPr>
        </p:nvSpPr>
        <p:spPr/>
        <p:txBody>
          <a:bodyPr/>
          <a:lstStyle/>
          <a:p>
            <a:pPr eaLnBrk="1" hangingPunct="1"/>
            <a:r>
              <a:rPr lang="el" altLang="en-US"/>
              <a:t>Αλλαγή αποτελεσματικών αναγνωριστικών χρήστη</a:t>
            </a:r>
          </a:p>
        </p:txBody>
      </p:sp>
      <p:sp>
        <p:nvSpPr>
          <p:cNvPr id="56326" name="Rectangle 3">
            <a:extLst>
              <a:ext uri="{FF2B5EF4-FFF2-40B4-BE49-F238E27FC236}">
                <a16:creationId xmlns:a16="http://schemas.microsoft.com/office/drawing/2014/main" id="{4526E4B2-2FD5-FDBB-E9C2-EC8EB1E1B9AE}"/>
              </a:ext>
            </a:extLst>
          </p:cNvPr>
          <p:cNvSpPr>
            <a:spLocks noGrp="1" noChangeArrowheads="1"/>
          </p:cNvSpPr>
          <p:nvPr>
            <p:ph sz="quarter" idx="17"/>
          </p:nvPr>
        </p:nvSpPr>
        <p:spPr/>
        <p:txBody>
          <a:bodyPr/>
          <a:lstStyle/>
          <a:p>
            <a:pPr eaLnBrk="1" hangingPunct="1"/>
            <a:r>
              <a:rPr lang="el" altLang="en-US" dirty="0"/>
              <a:t>Μια διεργασία που εκτελεί ένα πρόγραμμα set-uid μπορεί να εγκαταλείψει το προνόμιό της. Μπορεί</a:t>
            </a:r>
          </a:p>
          <a:p>
            <a:pPr lvl="1" eaLnBrk="1" hangingPunct="1"/>
            <a:r>
              <a:rPr lang="el-GR" altLang="en-US" dirty="0"/>
              <a:t>Να απορρίψει μόνιμα τα προνόμιά της</a:t>
            </a:r>
            <a:endParaRPr lang="el" altLang="en-US" dirty="0"/>
          </a:p>
          <a:p>
            <a:pPr lvl="2" eaLnBrk="1" hangingPunct="1"/>
            <a:r>
              <a:rPr lang="el" altLang="en-US" dirty="0"/>
              <a:t>καταργεί το αναγνωριστικό χρήστη με δικαιώματα και από τα τρία αναγνωριστικά χρήστη</a:t>
            </a:r>
          </a:p>
          <a:p>
            <a:pPr lvl="1" eaLnBrk="1" hangingPunct="1"/>
            <a:r>
              <a:rPr lang="el" altLang="en-US" dirty="0"/>
              <a:t>Να απορρίψει προσωρινά τα προνόμιά της</a:t>
            </a:r>
          </a:p>
          <a:p>
            <a:pPr lvl="2" eaLnBrk="1" hangingPunct="1"/>
            <a:r>
              <a:rPr lang="el" altLang="en-US" dirty="0"/>
              <a:t>Καταργεί το προνομιακό αναγνωριστικό χρήστη από το πραγματικό UID του, αλλά το αποθηκεύει στο αποθηκευμένο UID του, αργότερα η διαδικασία μπορεί να αποκαταστήσει το δικαίωμα επαναφέροντας το προνομιακό αναγνωριστικό χρήστη στο πραγματικό UID του</a:t>
            </a:r>
          </a:p>
        </p:txBody>
      </p:sp>
      <p:pic>
        <p:nvPicPr>
          <p:cNvPr id="3" name="Picture 2">
            <a:extLst>
              <a:ext uri="{FF2B5EF4-FFF2-40B4-BE49-F238E27FC236}">
                <a16:creationId xmlns:a16="http://schemas.microsoft.com/office/drawing/2014/main" id="{E794BC62-3D05-E44E-7D4D-78BC9D3733B0}"/>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7220EC4F-1BE1-EDA8-B009-BFA798FCEFF6}"/>
              </a:ext>
            </a:extLst>
          </p:cNvPr>
          <p:cNvSpPr>
            <a:spLocks noGrp="1"/>
          </p:cNvSpPr>
          <p:nvPr>
            <p:ph type="sldNum" sz="quarter" idx="4"/>
          </p:nvPr>
        </p:nvSpPr>
        <p:spPr/>
        <p:txBody>
          <a:bodyPr/>
          <a:lstStyle/>
          <a:p>
            <a:fld id="{3A98EE3D-8CD1-4C3F-BD1C-C98C9596463C}" type="slidenum">
              <a:rPr lang="en-US" smtClean="0"/>
              <a:pPr/>
              <a:t>40</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15" name="Rectangle 2">
            <a:extLst>
              <a:ext uri="{FF2B5EF4-FFF2-40B4-BE49-F238E27FC236}">
                <a16:creationId xmlns:a16="http://schemas.microsoft.com/office/drawing/2014/main" id="{37C49B00-050D-D4FA-CEE2-1C3D738BDD00}"/>
              </a:ext>
            </a:extLst>
          </p:cNvPr>
          <p:cNvSpPr>
            <a:spLocks noGrp="1" noChangeArrowheads="1"/>
          </p:cNvSpPr>
          <p:nvPr>
            <p:ph type="ctrTitle"/>
          </p:nvPr>
        </p:nvSpPr>
        <p:spPr/>
        <p:txBody>
          <a:bodyPr>
            <a:normAutofit/>
          </a:bodyPr>
          <a:lstStyle/>
          <a:p>
            <a:pPr eaLnBrk="1" hangingPunct="1"/>
            <a:r>
              <a:rPr lang="el" altLang="en-US" sz="4500" dirty="0"/>
              <a:t>Τι συμβαίνει κατά τη σύνδεση</a:t>
            </a:r>
          </a:p>
        </p:txBody>
      </p:sp>
      <p:sp>
        <p:nvSpPr>
          <p:cNvPr id="3" name="TextBox 10">
            <a:extLst>
              <a:ext uri="{FF2B5EF4-FFF2-40B4-BE49-F238E27FC236}">
                <a16:creationId xmlns:a16="http://schemas.microsoft.com/office/drawing/2014/main" id="{54A6FF64-C459-3890-3838-B97E3D09D43B}"/>
              </a:ext>
            </a:extLst>
          </p:cNvPr>
          <p:cNvSpPr txBox="1">
            <a:spLocks noChangeArrowheads="1"/>
          </p:cNvSpPr>
          <p:nvPr/>
        </p:nvSpPr>
        <p:spPr bwMode="auto">
          <a:xfrm>
            <a:off x="1511524" y="2730225"/>
            <a:ext cx="1676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l" altLang="en-US" sz="1400" err="1">
                <a:solidFill>
                  <a:srgbClr val="000000"/>
                </a:solidFill>
                <a:latin typeface="Century Gothic" panose="020B0502020202020204" pitchFamily="34" charset="0"/>
                <a:ea typeface="Calibri" panose="020F0502020204030204" pitchFamily="34" charset="0"/>
                <a:cs typeface="Calibri" panose="020F0502020204030204" pitchFamily="34" charset="0"/>
              </a:rPr>
              <a:t>Setuid(500)</a:t>
            </a:r>
          </a:p>
        </p:txBody>
      </p:sp>
      <p:sp>
        <p:nvSpPr>
          <p:cNvPr id="4" name="TextBox 11">
            <a:extLst>
              <a:ext uri="{FF2B5EF4-FFF2-40B4-BE49-F238E27FC236}">
                <a16:creationId xmlns:a16="http://schemas.microsoft.com/office/drawing/2014/main" id="{54660330-89EB-8750-2B10-D6FD50E4C378}"/>
              </a:ext>
            </a:extLst>
          </p:cNvPr>
          <p:cNvSpPr txBox="1">
            <a:spLocks noChangeArrowheads="1"/>
          </p:cNvSpPr>
          <p:nvPr/>
        </p:nvSpPr>
        <p:spPr bwMode="auto">
          <a:xfrm>
            <a:off x="234349" y="3904684"/>
            <a:ext cx="2286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l"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Αφού η διαδικασία σύνδεσης επαληθεύσει ότι ο κωδικός πρόσβασης που εισαγάγατε είναι σωστός, εκδίδει μια κλήση συστήματος setuid.</a:t>
            </a:r>
          </a:p>
        </p:txBody>
      </p:sp>
      <p:sp>
        <p:nvSpPr>
          <p:cNvPr id="5" name="TextBox 15">
            <a:extLst>
              <a:ext uri="{FF2B5EF4-FFF2-40B4-BE49-F238E27FC236}">
                <a16:creationId xmlns:a16="http://schemas.microsoft.com/office/drawing/2014/main" id="{F4AF4ABF-35FA-CED2-6D0C-586FB71930C0}"/>
              </a:ext>
            </a:extLst>
          </p:cNvPr>
          <p:cNvSpPr txBox="1">
            <a:spLocks noChangeArrowheads="1"/>
          </p:cNvSpPr>
          <p:nvPr/>
        </p:nvSpPr>
        <p:spPr bwMode="auto">
          <a:xfrm>
            <a:off x="4021553" y="2777728"/>
            <a:ext cx="1676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l" altLang="en-US" sz="1400">
                <a:solidFill>
                  <a:srgbClr val="000000"/>
                </a:solidFill>
                <a:latin typeface="Century Gothic" panose="020B0502020202020204" pitchFamily="34" charset="0"/>
                <a:ea typeface="Calibri" panose="020F0502020204030204" pitchFamily="34" charset="0"/>
                <a:cs typeface="Calibri" panose="020F0502020204030204" pitchFamily="34" charset="0"/>
              </a:rPr>
              <a:t>exec ("bash")</a:t>
            </a:r>
          </a:p>
        </p:txBody>
      </p:sp>
      <p:sp>
        <p:nvSpPr>
          <p:cNvPr id="6" name="TextBox 17">
            <a:extLst>
              <a:ext uri="{FF2B5EF4-FFF2-40B4-BE49-F238E27FC236}">
                <a16:creationId xmlns:a16="http://schemas.microsoft.com/office/drawing/2014/main" id="{A7FCF988-5DA7-3EEC-2303-A02D8A79FCA2}"/>
              </a:ext>
            </a:extLst>
          </p:cNvPr>
          <p:cNvSpPr txBox="1">
            <a:spLocks noChangeArrowheads="1"/>
          </p:cNvSpPr>
          <p:nvPr/>
        </p:nvSpPr>
        <p:spPr bwMode="auto">
          <a:xfrm>
            <a:off x="2690339" y="3904684"/>
            <a:ext cx="1905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l" altLang="en-US" sz="1400">
                <a:solidFill>
                  <a:srgbClr val="000000"/>
                </a:solidFill>
                <a:latin typeface="Century Gothic" panose="020B0502020202020204" pitchFamily="34" charset="0"/>
                <a:ea typeface="Calibri" panose="020F0502020204030204" pitchFamily="34" charset="0"/>
                <a:cs typeface="Calibri" panose="020F0502020204030204" pitchFamily="34" charset="0"/>
              </a:rPr>
              <a:t>Στη συνέχεια, η διαδικασία σύνδεσης φορτώνει το κέλυφος, δίνοντας στον χρήστη ένα κέλυφος σύνδεσης.</a:t>
            </a:r>
          </a:p>
        </p:txBody>
      </p:sp>
      <p:sp>
        <p:nvSpPr>
          <p:cNvPr id="9" name="Right Arrow 19">
            <a:extLst>
              <a:ext uri="{FF2B5EF4-FFF2-40B4-BE49-F238E27FC236}">
                <a16:creationId xmlns:a16="http://schemas.microsoft.com/office/drawing/2014/main" id="{6E7DA535-04C0-F50E-078E-9880FDD72980}"/>
              </a:ext>
            </a:extLst>
          </p:cNvPr>
          <p:cNvSpPr>
            <a:spLocks noChangeArrowheads="1"/>
          </p:cNvSpPr>
          <p:nvPr/>
        </p:nvSpPr>
        <p:spPr bwMode="auto">
          <a:xfrm>
            <a:off x="1463074" y="2965836"/>
            <a:ext cx="1295400" cy="228600"/>
          </a:xfrm>
          <a:prstGeom prst="rightArrow">
            <a:avLst>
              <a:gd name="adj1" fmla="val 50000"/>
              <a:gd name="adj2" fmla="val 50003"/>
            </a:avLst>
          </a:prstGeom>
          <a:solidFill>
            <a:srgbClr val="FF9900"/>
          </a:solidFill>
          <a:ln w="9525" algn="ctr">
            <a:solidFill>
              <a:srgbClr val="000000"/>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400" b="0" i="0" u="none" strike="noStrike" kern="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Calibri" panose="020F0502020204030204" pitchFamily="34" charset="0"/>
            </a:endParaRPr>
          </a:p>
        </p:txBody>
      </p:sp>
      <p:sp>
        <p:nvSpPr>
          <p:cNvPr id="10" name="Right Arrow 20">
            <a:extLst>
              <a:ext uri="{FF2B5EF4-FFF2-40B4-BE49-F238E27FC236}">
                <a16:creationId xmlns:a16="http://schemas.microsoft.com/office/drawing/2014/main" id="{B76CC67A-FBCD-5A88-CA03-3ED813BAB99F}"/>
              </a:ext>
            </a:extLst>
          </p:cNvPr>
          <p:cNvSpPr>
            <a:spLocks noChangeArrowheads="1"/>
          </p:cNvSpPr>
          <p:nvPr/>
        </p:nvSpPr>
        <p:spPr bwMode="auto">
          <a:xfrm>
            <a:off x="3950242" y="3005308"/>
            <a:ext cx="1416050" cy="209550"/>
          </a:xfrm>
          <a:prstGeom prst="rightArrow">
            <a:avLst>
              <a:gd name="adj1" fmla="val 50000"/>
              <a:gd name="adj2" fmla="val 49994"/>
            </a:avLst>
          </a:prstGeom>
          <a:solidFill>
            <a:srgbClr val="FF9900"/>
          </a:solidFill>
          <a:ln w="9525" algn="ctr">
            <a:solidFill>
              <a:srgbClr val="000000"/>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400" b="0" i="0" u="none" strike="noStrike" kern="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Calibri" panose="020F0502020204030204" pitchFamily="34" charset="0"/>
            </a:endParaRPr>
          </a:p>
        </p:txBody>
      </p:sp>
      <p:sp>
        <p:nvSpPr>
          <p:cNvPr id="11" name="Right Arrow 21">
            <a:extLst>
              <a:ext uri="{FF2B5EF4-FFF2-40B4-BE49-F238E27FC236}">
                <a16:creationId xmlns:a16="http://schemas.microsoft.com/office/drawing/2014/main" id="{359D8A9B-63E8-BB27-63FB-46705D4B4BC6}"/>
              </a:ext>
            </a:extLst>
          </p:cNvPr>
          <p:cNvSpPr>
            <a:spLocks noChangeArrowheads="1"/>
          </p:cNvSpPr>
          <p:nvPr/>
        </p:nvSpPr>
        <p:spPr bwMode="auto">
          <a:xfrm>
            <a:off x="6531582" y="3010139"/>
            <a:ext cx="1066800" cy="209550"/>
          </a:xfrm>
          <a:prstGeom prst="rightArrow">
            <a:avLst>
              <a:gd name="adj1" fmla="val 50000"/>
              <a:gd name="adj2" fmla="val 49990"/>
            </a:avLst>
          </a:prstGeom>
          <a:solidFill>
            <a:srgbClr val="FF9900"/>
          </a:solidFill>
          <a:ln w="9525" algn="ctr">
            <a:solidFill>
              <a:srgbClr val="000000"/>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400" b="0" i="0" u="none" strike="noStrike" kern="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Calibri" panose="020F0502020204030204" pitchFamily="34" charset="0"/>
            </a:endParaRPr>
          </a:p>
        </p:txBody>
      </p:sp>
      <p:sp>
        <p:nvSpPr>
          <p:cNvPr id="12" name="TextBox 22">
            <a:extLst>
              <a:ext uri="{FF2B5EF4-FFF2-40B4-BE49-F238E27FC236}">
                <a16:creationId xmlns:a16="http://schemas.microsoft.com/office/drawing/2014/main" id="{08443E6C-18BD-5EE0-7164-383B1E404196}"/>
              </a:ext>
            </a:extLst>
          </p:cNvPr>
          <p:cNvSpPr txBox="1">
            <a:spLocks noChangeArrowheads="1"/>
          </p:cNvSpPr>
          <p:nvPr/>
        </p:nvSpPr>
        <p:spPr bwMode="auto">
          <a:xfrm>
            <a:off x="6427855" y="2740233"/>
            <a:ext cx="134381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l"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πιρούνι(</a:t>
            </a: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fork</a:t>
            </a:r>
            <a:r>
              <a:rPr lang="el"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a:t>
            </a:r>
          </a:p>
        </p:txBody>
      </p:sp>
      <p:sp>
        <p:nvSpPr>
          <p:cNvPr id="13" name="TextBox 23">
            <a:extLst>
              <a:ext uri="{FF2B5EF4-FFF2-40B4-BE49-F238E27FC236}">
                <a16:creationId xmlns:a16="http://schemas.microsoft.com/office/drawing/2014/main" id="{88151899-3F2C-3C2E-4A5C-45C88A6EE1E8}"/>
              </a:ext>
            </a:extLst>
          </p:cNvPr>
          <p:cNvSpPr txBox="1">
            <a:spLocks noChangeArrowheads="1"/>
          </p:cNvSpPr>
          <p:nvPr/>
        </p:nvSpPr>
        <p:spPr bwMode="auto">
          <a:xfrm>
            <a:off x="5258691" y="3780965"/>
            <a:ext cx="1905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l" altLang="en-US" sz="1400">
                <a:solidFill>
                  <a:srgbClr val="000000"/>
                </a:solidFill>
                <a:latin typeface="Century Gothic" panose="020B0502020202020204" pitchFamily="34" charset="0"/>
                <a:ea typeface="Calibri" panose="020F0502020204030204" pitchFamily="34" charset="0"/>
                <a:cs typeface="Calibri" panose="020F0502020204030204" pitchFamily="34" charset="0"/>
              </a:rPr>
              <a:t>Ο χρήστης πληκτρολογεί την εντολή passwd για να αλλάξει τον κωδικό πρόσβασής του.</a:t>
            </a:r>
          </a:p>
        </p:txBody>
      </p:sp>
      <p:pic>
        <p:nvPicPr>
          <p:cNvPr id="24" name="Picture 23">
            <a:extLst>
              <a:ext uri="{FF2B5EF4-FFF2-40B4-BE49-F238E27FC236}">
                <a16:creationId xmlns:a16="http://schemas.microsoft.com/office/drawing/2014/main" id="{66C2DF73-EB53-EEE3-2D54-8F58C37B3EA4}"/>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8" name="Slide Number Placeholder 17">
            <a:extLst>
              <a:ext uri="{FF2B5EF4-FFF2-40B4-BE49-F238E27FC236}">
                <a16:creationId xmlns:a16="http://schemas.microsoft.com/office/drawing/2014/main" id="{7C8E535B-8DD7-3455-1528-F1FABDD8745B}"/>
              </a:ext>
            </a:extLst>
          </p:cNvPr>
          <p:cNvSpPr>
            <a:spLocks noGrp="1"/>
          </p:cNvSpPr>
          <p:nvPr>
            <p:ph type="sldNum" sz="quarter" idx="4"/>
          </p:nvPr>
        </p:nvSpPr>
        <p:spPr/>
        <p:txBody>
          <a:bodyPr/>
          <a:lstStyle/>
          <a:p>
            <a:fld id="{3A98EE3D-8CD1-4C3F-BD1C-C98C9596463C}" type="slidenum">
              <a:rPr lang="en-US" smtClean="0"/>
              <a:pPr/>
              <a:t>41</a:t>
            </a:fld>
            <a:endParaRPr lang="en-US"/>
          </a:p>
        </p:txBody>
      </p:sp>
      <p:pic>
        <p:nvPicPr>
          <p:cNvPr id="2" name="table">
            <a:extLst>
              <a:ext uri="{FF2B5EF4-FFF2-40B4-BE49-F238E27FC236}">
                <a16:creationId xmlns:a16="http://schemas.microsoft.com/office/drawing/2014/main" id="{1A773853-DA40-3E32-8FA1-026C368D3703}"/>
              </a:ext>
            </a:extLst>
          </p:cNvPr>
          <p:cNvPicPr>
            <a:picLocks noChangeAspect="1"/>
          </p:cNvPicPr>
          <p:nvPr/>
        </p:nvPicPr>
        <p:blipFill>
          <a:blip r:embed="rId3"/>
          <a:stretch>
            <a:fillRect/>
          </a:stretch>
        </p:blipFill>
        <p:spPr>
          <a:xfrm>
            <a:off x="361965" y="2111273"/>
            <a:ext cx="1168654" cy="1616075"/>
          </a:xfrm>
          <a:prstGeom prst="rect">
            <a:avLst/>
          </a:prstGeom>
        </p:spPr>
      </p:pic>
      <p:pic>
        <p:nvPicPr>
          <p:cNvPr id="7" name="table">
            <a:extLst>
              <a:ext uri="{FF2B5EF4-FFF2-40B4-BE49-F238E27FC236}">
                <a16:creationId xmlns:a16="http://schemas.microsoft.com/office/drawing/2014/main" id="{D6DD349B-5467-27B0-A7ED-C2FF868C55F9}"/>
              </a:ext>
            </a:extLst>
          </p:cNvPr>
          <p:cNvPicPr>
            <a:picLocks noChangeAspect="1"/>
          </p:cNvPicPr>
          <p:nvPr/>
        </p:nvPicPr>
        <p:blipFill>
          <a:blip r:embed="rId4"/>
          <a:stretch>
            <a:fillRect/>
          </a:stretch>
        </p:blipFill>
        <p:spPr>
          <a:xfrm>
            <a:off x="2778444" y="2071840"/>
            <a:ext cx="1286764" cy="1709125"/>
          </a:xfrm>
          <a:prstGeom prst="rect">
            <a:avLst/>
          </a:prstGeom>
        </p:spPr>
      </p:pic>
      <p:pic>
        <p:nvPicPr>
          <p:cNvPr id="8" name="table">
            <a:extLst>
              <a:ext uri="{FF2B5EF4-FFF2-40B4-BE49-F238E27FC236}">
                <a16:creationId xmlns:a16="http://schemas.microsoft.com/office/drawing/2014/main" id="{721BCE3E-223E-67AC-F843-AFE3C787323E}"/>
              </a:ext>
            </a:extLst>
          </p:cNvPr>
          <p:cNvPicPr>
            <a:picLocks noChangeAspect="1"/>
          </p:cNvPicPr>
          <p:nvPr/>
        </p:nvPicPr>
        <p:blipFill>
          <a:blip r:embed="rId5"/>
          <a:stretch>
            <a:fillRect/>
          </a:stretch>
        </p:blipFill>
        <p:spPr>
          <a:xfrm>
            <a:off x="5384292" y="2076075"/>
            <a:ext cx="1168654" cy="16160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9" grpId="0" animBg="1"/>
      <p:bldP spid="10" grpId="0" animBg="1"/>
      <p:bldP spid="11" grpId="0" animBg="1"/>
      <p:bldP spid="12" grpId="0"/>
      <p:bldP spid="1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58" name="TextBox 15">
            <a:extLst>
              <a:ext uri="{FF2B5EF4-FFF2-40B4-BE49-F238E27FC236}">
                <a16:creationId xmlns:a16="http://schemas.microsoft.com/office/drawing/2014/main" id="{32825847-1C1B-38A2-8B5D-4D9C3672F6DE}"/>
              </a:ext>
            </a:extLst>
          </p:cNvPr>
          <p:cNvSpPr txBox="1">
            <a:spLocks noChangeArrowheads="1"/>
          </p:cNvSpPr>
          <p:nvPr/>
        </p:nvSpPr>
        <p:spPr bwMode="auto">
          <a:xfrm>
            <a:off x="1470811" y="2722036"/>
            <a:ext cx="18288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latin typeface="+mn-lt"/>
              </a:rPr>
              <a:t>exec("passwd")</a:t>
            </a:r>
          </a:p>
        </p:txBody>
      </p:sp>
      <p:sp>
        <p:nvSpPr>
          <p:cNvPr id="55359" name="TextBox 17">
            <a:extLst>
              <a:ext uri="{FF2B5EF4-FFF2-40B4-BE49-F238E27FC236}">
                <a16:creationId xmlns:a16="http://schemas.microsoft.com/office/drawing/2014/main" id="{AEC5ECF3-DE6E-58E3-F453-73E268A53C17}"/>
              </a:ext>
            </a:extLst>
          </p:cNvPr>
          <p:cNvSpPr txBox="1">
            <a:spLocks noChangeArrowheads="1"/>
          </p:cNvSpPr>
          <p:nvPr/>
        </p:nvSpPr>
        <p:spPr bwMode="auto">
          <a:xfrm>
            <a:off x="136423" y="3925051"/>
            <a:ext cx="291592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latin typeface="+mn-lt"/>
              </a:rPr>
              <a:t>Η κλήση fork δημιουργεί μια νέα διαδικασία, η οποία φορτώνει το "passwd", το οποίο ανήκει στον χρήστη root και έχει οριστεί bit setuid.</a:t>
            </a:r>
          </a:p>
        </p:txBody>
      </p:sp>
      <p:sp>
        <p:nvSpPr>
          <p:cNvPr id="55360" name="Right Arrow 1">
            <a:extLst>
              <a:ext uri="{FF2B5EF4-FFF2-40B4-BE49-F238E27FC236}">
                <a16:creationId xmlns:a16="http://schemas.microsoft.com/office/drawing/2014/main" id="{A5C070F8-2698-F91D-B66E-FD21070272D2}"/>
              </a:ext>
            </a:extLst>
          </p:cNvPr>
          <p:cNvSpPr>
            <a:spLocks noChangeArrowheads="1"/>
          </p:cNvSpPr>
          <p:nvPr/>
        </p:nvSpPr>
        <p:spPr bwMode="auto">
          <a:xfrm>
            <a:off x="1543546" y="2962378"/>
            <a:ext cx="1565341" cy="272233"/>
          </a:xfrm>
          <a:prstGeom prst="rightArrow">
            <a:avLst>
              <a:gd name="adj1" fmla="val 50000"/>
              <a:gd name="adj2" fmla="val 49993"/>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cxnSp>
        <p:nvCxnSpPr>
          <p:cNvPr id="55399" name="Elbow Connector 8">
            <a:extLst>
              <a:ext uri="{FF2B5EF4-FFF2-40B4-BE49-F238E27FC236}">
                <a16:creationId xmlns:a16="http://schemas.microsoft.com/office/drawing/2014/main" id="{5C6294DE-5A1E-6DDC-F4EE-4089F9F93BE6}"/>
              </a:ext>
            </a:extLst>
          </p:cNvPr>
          <p:cNvCxnSpPr>
            <a:cxnSpLocks noChangeShapeType="1"/>
          </p:cNvCxnSpPr>
          <p:nvPr/>
        </p:nvCxnSpPr>
        <p:spPr bwMode="auto">
          <a:xfrm flipV="1">
            <a:off x="4298872" y="2053407"/>
            <a:ext cx="1219200" cy="822325"/>
          </a:xfrm>
          <a:prstGeom prst="bentConnector3">
            <a:avLst>
              <a:gd name="adj1" fmla="val 50000"/>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55400" name="Elbow Connector 19">
            <a:extLst>
              <a:ext uri="{FF2B5EF4-FFF2-40B4-BE49-F238E27FC236}">
                <a16:creationId xmlns:a16="http://schemas.microsoft.com/office/drawing/2014/main" id="{8CCBBF05-7000-ABC8-93FC-30C3AC07F843}"/>
              </a:ext>
            </a:extLst>
          </p:cNvPr>
          <p:cNvCxnSpPr>
            <a:cxnSpLocks noChangeShapeType="1"/>
          </p:cNvCxnSpPr>
          <p:nvPr/>
        </p:nvCxnSpPr>
        <p:spPr bwMode="auto">
          <a:xfrm>
            <a:off x="4347752" y="3060492"/>
            <a:ext cx="1219200" cy="968375"/>
          </a:xfrm>
          <a:prstGeom prst="bentConnector3">
            <a:avLst>
              <a:gd name="adj1" fmla="val 50000"/>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55401" name="TextBox 21">
            <a:extLst>
              <a:ext uri="{FF2B5EF4-FFF2-40B4-BE49-F238E27FC236}">
                <a16:creationId xmlns:a16="http://schemas.microsoft.com/office/drawing/2014/main" id="{4CE6DD91-EFEF-4B7F-ADE3-420B1308EA76}"/>
              </a:ext>
            </a:extLst>
          </p:cNvPr>
          <p:cNvSpPr txBox="1">
            <a:spLocks noChangeArrowheads="1"/>
          </p:cNvSpPr>
          <p:nvPr/>
        </p:nvSpPr>
        <p:spPr bwMode="auto">
          <a:xfrm>
            <a:off x="3919578" y="4202973"/>
            <a:ext cx="1676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dirty="0">
                <a:latin typeface="+mn-lt"/>
              </a:rPr>
              <a:t>Προσωρινή απόρριψη προνομίων </a:t>
            </a:r>
          </a:p>
        </p:txBody>
      </p:sp>
      <p:sp>
        <p:nvSpPr>
          <p:cNvPr id="55402" name="TextBox 22">
            <a:extLst>
              <a:ext uri="{FF2B5EF4-FFF2-40B4-BE49-F238E27FC236}">
                <a16:creationId xmlns:a16="http://schemas.microsoft.com/office/drawing/2014/main" id="{539D6B23-52E8-E60D-93B8-A58011C0F907}"/>
              </a:ext>
            </a:extLst>
          </p:cNvPr>
          <p:cNvSpPr txBox="1">
            <a:spLocks noChangeArrowheads="1"/>
          </p:cNvSpPr>
          <p:nvPr/>
        </p:nvSpPr>
        <p:spPr bwMode="auto">
          <a:xfrm>
            <a:off x="3689272" y="1437807"/>
            <a:ext cx="1828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dirty="0">
                <a:latin typeface="+mn-lt"/>
              </a:rPr>
              <a:t>Μόνιμη απόρριψη προνομίων </a:t>
            </a:r>
          </a:p>
        </p:txBody>
      </p:sp>
      <p:pic>
        <p:nvPicPr>
          <p:cNvPr id="16" name="Picture 15">
            <a:extLst>
              <a:ext uri="{FF2B5EF4-FFF2-40B4-BE49-F238E27FC236}">
                <a16:creationId xmlns:a16="http://schemas.microsoft.com/office/drawing/2014/main" id="{34540F2F-627F-BE23-B7CB-6F35FFDC90B9}"/>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6" name="Slide Number Placeholder 5">
            <a:extLst>
              <a:ext uri="{FF2B5EF4-FFF2-40B4-BE49-F238E27FC236}">
                <a16:creationId xmlns:a16="http://schemas.microsoft.com/office/drawing/2014/main" id="{81307906-60F4-F77F-04E4-09E738A1E77E}"/>
              </a:ext>
            </a:extLst>
          </p:cNvPr>
          <p:cNvSpPr>
            <a:spLocks noGrp="1"/>
          </p:cNvSpPr>
          <p:nvPr>
            <p:ph type="sldNum" sz="quarter" idx="4"/>
          </p:nvPr>
        </p:nvSpPr>
        <p:spPr/>
        <p:txBody>
          <a:bodyPr/>
          <a:lstStyle/>
          <a:p>
            <a:fld id="{3A98EE3D-8CD1-4C3F-BD1C-C98C9596463C}" type="slidenum">
              <a:rPr lang="en-US" smtClean="0"/>
              <a:pPr/>
              <a:t>42</a:t>
            </a:fld>
            <a:endParaRPr lang="en-US"/>
          </a:p>
        </p:txBody>
      </p:sp>
      <p:pic>
        <p:nvPicPr>
          <p:cNvPr id="10" name="table">
            <a:extLst>
              <a:ext uri="{FF2B5EF4-FFF2-40B4-BE49-F238E27FC236}">
                <a16:creationId xmlns:a16="http://schemas.microsoft.com/office/drawing/2014/main" id="{4354352E-1130-623D-7181-7D31948066E6}"/>
              </a:ext>
            </a:extLst>
          </p:cNvPr>
          <p:cNvPicPr>
            <a:picLocks noChangeAspect="1"/>
          </p:cNvPicPr>
          <p:nvPr/>
        </p:nvPicPr>
        <p:blipFill>
          <a:blip r:embed="rId3"/>
          <a:stretch>
            <a:fillRect/>
          </a:stretch>
        </p:blipFill>
        <p:spPr>
          <a:xfrm>
            <a:off x="260084" y="572385"/>
            <a:ext cx="1322440" cy="1524000"/>
          </a:xfrm>
          <a:prstGeom prst="rect">
            <a:avLst/>
          </a:prstGeom>
        </p:spPr>
      </p:pic>
      <p:pic>
        <p:nvPicPr>
          <p:cNvPr id="11" name="table">
            <a:extLst>
              <a:ext uri="{FF2B5EF4-FFF2-40B4-BE49-F238E27FC236}">
                <a16:creationId xmlns:a16="http://schemas.microsoft.com/office/drawing/2014/main" id="{77E20B39-19E7-8500-5874-6F52E6F11C79}"/>
              </a:ext>
            </a:extLst>
          </p:cNvPr>
          <p:cNvPicPr>
            <a:picLocks noChangeAspect="1"/>
          </p:cNvPicPr>
          <p:nvPr/>
        </p:nvPicPr>
        <p:blipFill>
          <a:blip r:embed="rId4"/>
          <a:stretch>
            <a:fillRect/>
          </a:stretch>
        </p:blipFill>
        <p:spPr>
          <a:xfrm>
            <a:off x="260084" y="2416034"/>
            <a:ext cx="1316736" cy="1524000"/>
          </a:xfrm>
          <a:prstGeom prst="rect">
            <a:avLst/>
          </a:prstGeom>
        </p:spPr>
      </p:pic>
      <p:pic>
        <p:nvPicPr>
          <p:cNvPr id="12" name="table">
            <a:extLst>
              <a:ext uri="{FF2B5EF4-FFF2-40B4-BE49-F238E27FC236}">
                <a16:creationId xmlns:a16="http://schemas.microsoft.com/office/drawing/2014/main" id="{907A4C79-4267-05CB-09D9-8D13968C7D13}"/>
              </a:ext>
            </a:extLst>
          </p:cNvPr>
          <p:cNvPicPr>
            <a:picLocks noChangeAspect="1"/>
          </p:cNvPicPr>
          <p:nvPr/>
        </p:nvPicPr>
        <p:blipFill>
          <a:blip r:embed="rId5"/>
          <a:stretch>
            <a:fillRect/>
          </a:stretch>
        </p:blipFill>
        <p:spPr>
          <a:xfrm>
            <a:off x="3137913" y="2367848"/>
            <a:ext cx="1219200" cy="1524000"/>
          </a:xfrm>
          <a:prstGeom prst="rect">
            <a:avLst/>
          </a:prstGeom>
        </p:spPr>
      </p:pic>
      <p:pic>
        <p:nvPicPr>
          <p:cNvPr id="13" name="table">
            <a:extLst>
              <a:ext uri="{FF2B5EF4-FFF2-40B4-BE49-F238E27FC236}">
                <a16:creationId xmlns:a16="http://schemas.microsoft.com/office/drawing/2014/main" id="{44F8A404-0EFE-EB40-8567-5FE86D67ED55}"/>
              </a:ext>
            </a:extLst>
          </p:cNvPr>
          <p:cNvPicPr>
            <a:picLocks noChangeAspect="1"/>
          </p:cNvPicPr>
          <p:nvPr/>
        </p:nvPicPr>
        <p:blipFill>
          <a:blip r:embed="rId6"/>
          <a:stretch>
            <a:fillRect/>
          </a:stretch>
        </p:blipFill>
        <p:spPr>
          <a:xfrm>
            <a:off x="5595978" y="3387070"/>
            <a:ext cx="1219200" cy="1524000"/>
          </a:xfrm>
          <a:prstGeom prst="rect">
            <a:avLst/>
          </a:prstGeom>
        </p:spPr>
      </p:pic>
      <p:pic>
        <p:nvPicPr>
          <p:cNvPr id="14" name="table">
            <a:extLst>
              <a:ext uri="{FF2B5EF4-FFF2-40B4-BE49-F238E27FC236}">
                <a16:creationId xmlns:a16="http://schemas.microsoft.com/office/drawing/2014/main" id="{3BCEFA5A-B1FD-0EA1-C173-C0C30CCE17BB}"/>
              </a:ext>
            </a:extLst>
          </p:cNvPr>
          <p:cNvPicPr>
            <a:picLocks noChangeAspect="1"/>
          </p:cNvPicPr>
          <p:nvPr/>
        </p:nvPicPr>
        <p:blipFill>
          <a:blip r:embed="rId7"/>
          <a:stretch>
            <a:fillRect/>
          </a:stretch>
        </p:blipFill>
        <p:spPr>
          <a:xfrm>
            <a:off x="5547097" y="1408949"/>
            <a:ext cx="1155858" cy="1524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35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6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535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540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399"/>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5540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54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58" grpId="0"/>
      <p:bldP spid="55359" grpId="0"/>
      <p:bldP spid="55360" grpId="0" animBg="1"/>
      <p:bldP spid="55401" grpId="0"/>
      <p:bldP spid="5540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452219-785E-4657-C5F4-A53FEF2EB02D}"/>
              </a:ext>
            </a:extLst>
          </p:cNvPr>
          <p:cNvSpPr>
            <a:spLocks noGrp="1"/>
          </p:cNvSpPr>
          <p:nvPr>
            <p:ph type="ctrTitle"/>
          </p:nvPr>
        </p:nvSpPr>
        <p:spPr>
          <a:xfrm>
            <a:off x="6970326" y="1679216"/>
            <a:ext cx="4786877" cy="1518315"/>
          </a:xfrm>
        </p:spPr>
        <p:txBody>
          <a:bodyPr/>
          <a:lstStyle/>
          <a:p>
            <a:r>
              <a:rPr lang="el"/>
              <a:t>Ευχαριστώ</a:t>
            </a:r>
          </a:p>
        </p:txBody>
      </p:sp>
      <p:pic>
        <p:nvPicPr>
          <p:cNvPr id="6" name="Picture Placeholder 5" descr="Ένα άτομο και ένα άτομο που κοιτάζει μια οθόνη υπολογιστή">
            <a:extLst>
              <a:ext uri="{FF2B5EF4-FFF2-40B4-BE49-F238E27FC236}">
                <a16:creationId xmlns:a16="http://schemas.microsoft.com/office/drawing/2014/main" id="{AA35CD3A-9896-7953-C82D-AAE87F6124DB}"/>
              </a:ext>
            </a:extLst>
          </p:cNvPr>
          <p:cNvPicPr>
            <a:picLocks noGrp="1" noChangeAspect="1"/>
          </p:cNvPicPr>
          <p:nvPr>
            <p:ph type="pic" sz="quarter" idx="11"/>
          </p:nvPr>
        </p:nvPicPr>
        <p:blipFill>
          <a:blip r:embed="rId2"/>
          <a:srcRect l="127" r="127"/>
          <a:stretch/>
        </p:blipFill>
        <p:spPr>
          <a:xfrm>
            <a:off x="-29499" y="-2236"/>
            <a:ext cx="6814124" cy="6871095"/>
          </a:xfrm>
        </p:spPr>
      </p:pic>
      <p:sp>
        <p:nvSpPr>
          <p:cNvPr id="4" name="Text Placeholder 3">
            <a:extLst>
              <a:ext uri="{FF2B5EF4-FFF2-40B4-BE49-F238E27FC236}">
                <a16:creationId xmlns:a16="http://schemas.microsoft.com/office/drawing/2014/main" id="{7AF90D79-5C58-F576-D2D0-3F4F1822E757}"/>
              </a:ext>
            </a:extLst>
          </p:cNvPr>
          <p:cNvSpPr>
            <a:spLocks noGrp="1"/>
          </p:cNvSpPr>
          <p:nvPr>
            <p:ph type="body" sz="quarter" idx="12"/>
          </p:nvPr>
        </p:nvSpPr>
        <p:spPr>
          <a:xfrm>
            <a:off x="6970326" y="3748958"/>
            <a:ext cx="4786878" cy="2258013"/>
          </a:xfrm>
        </p:spPr>
        <p:txBody>
          <a:bodyPr/>
          <a:lstStyle/>
          <a:p>
            <a:r>
              <a:rPr lang="el"/>
              <a:t>Ώρες γραφείου: </a:t>
            </a:r>
          </a:p>
          <a:p>
            <a:r>
              <a:rPr lang="el"/>
              <a:t>Μ-Θ 3:00μμ-4:30μμ δωμάτιο C402</a:t>
            </a:r>
          </a:p>
          <a:p>
            <a:endParaRPr lang="en-US"/>
          </a:p>
          <a:p>
            <a:r>
              <a:rPr lang="el"/>
              <a:t>Στείλτε όλες τις ερωτήσεις στη διεύθυνση:</a:t>
            </a:r>
          </a:p>
          <a:p>
            <a:r>
              <a:rPr lang="el"/>
              <a:t>gehad@example.com</a:t>
            </a:r>
          </a:p>
        </p:txBody>
      </p:sp>
      <p:grpSp>
        <p:nvGrpSpPr>
          <p:cNvPr id="7" name="Group 6">
            <a:extLst>
              <a:ext uri="{FF2B5EF4-FFF2-40B4-BE49-F238E27FC236}">
                <a16:creationId xmlns:a16="http://schemas.microsoft.com/office/drawing/2014/main" id="{6A8DFC8D-4AE6-170E-C27A-DA97EBD7DC87}"/>
              </a:ext>
              <a:ext uri="{C183D7F6-B498-43B3-948B-1728B52AA6E4}">
                <adec:decorative xmlns:adec="http://schemas.microsoft.com/office/drawing/2017/decorative" val="1"/>
              </a:ext>
            </a:extLst>
          </p:cNvPr>
          <p:cNvGrpSpPr/>
          <p:nvPr/>
        </p:nvGrpSpPr>
        <p:grpSpPr>
          <a:xfrm>
            <a:off x="4059704" y="0"/>
            <a:ext cx="2928883" cy="6871447"/>
            <a:chOff x="4059704" y="0"/>
            <a:chExt cx="2928883" cy="6871447"/>
          </a:xfrm>
        </p:grpSpPr>
        <p:sp>
          <p:nvSpPr>
            <p:cNvPr id="8" name="Freeform: Shape 7">
              <a:extLst>
                <a:ext uri="{FF2B5EF4-FFF2-40B4-BE49-F238E27FC236}">
                  <a16:creationId xmlns:a16="http://schemas.microsoft.com/office/drawing/2014/main" id="{CF966C9E-A9A2-BF8C-EDCB-B7F6AE51C425}"/>
                </a:ext>
              </a:extLst>
            </p:cNvPr>
            <p:cNvSpPr/>
            <p:nvPr/>
          </p:nvSpPr>
          <p:spPr>
            <a:xfrm rot="10800000">
              <a:off x="4443586" y="5022"/>
              <a:ext cx="2545001" cy="6837172"/>
            </a:xfrm>
            <a:custGeom>
              <a:avLst/>
              <a:gdLst>
                <a:gd name="connsiteX0" fmla="*/ 2518452 w 2545001"/>
                <a:gd name="connsiteY0" fmla="*/ 0 h 6837172"/>
                <a:gd name="connsiteX1" fmla="*/ 1701725 w 2545001"/>
                <a:gd name="connsiteY1" fmla="*/ 3172236 h 6837172"/>
                <a:gd name="connsiteX2" fmla="*/ 1361633 w 2545001"/>
                <a:gd name="connsiteY2" fmla="*/ 4439362 h 6837172"/>
                <a:gd name="connsiteX3" fmla="*/ 1178312 w 2545001"/>
                <a:gd name="connsiteY3" fmla="*/ 4524005 h 6837172"/>
                <a:gd name="connsiteX4" fmla="*/ 1067055 w 2545001"/>
                <a:gd name="connsiteY4" fmla="*/ 4330715 h 6837172"/>
                <a:gd name="connsiteX5" fmla="*/ 1324969 w 2545001"/>
                <a:gd name="connsiteY5" fmla="*/ 3379423 h 6837172"/>
                <a:gd name="connsiteX6" fmla="*/ 1307268 w 2545001"/>
                <a:gd name="connsiteY6" fmla="*/ 3240456 h 6837172"/>
                <a:gd name="connsiteX7" fmla="*/ 1196012 w 2545001"/>
                <a:gd name="connsiteY7" fmla="*/ 3154549 h 6837172"/>
                <a:gd name="connsiteX8" fmla="*/ 972233 w 2545001"/>
                <a:gd name="connsiteY8" fmla="*/ 3283409 h 6837172"/>
                <a:gd name="connsiteX9" fmla="*/ 580306 w 2545001"/>
                <a:gd name="connsiteY9" fmla="*/ 4728666 h 6837172"/>
                <a:gd name="connsiteX10" fmla="*/ 5057 w 2545001"/>
                <a:gd name="connsiteY10" fmla="*/ 6820750 h 6837172"/>
                <a:gd name="connsiteX11" fmla="*/ 0 w 2545001"/>
                <a:gd name="connsiteY11" fmla="*/ 6837173 h 6837172"/>
                <a:gd name="connsiteX12" fmla="*/ 26550 w 2545001"/>
                <a:gd name="connsiteY12" fmla="*/ 6837173 h 6837172"/>
                <a:gd name="connsiteX13" fmla="*/ 605591 w 2545001"/>
                <a:gd name="connsiteY13" fmla="*/ 4736246 h 6837172"/>
                <a:gd name="connsiteX14" fmla="*/ 997519 w 2545001"/>
                <a:gd name="connsiteY14" fmla="*/ 3290990 h 6837172"/>
                <a:gd name="connsiteX15" fmla="*/ 1190954 w 2545001"/>
                <a:gd name="connsiteY15" fmla="*/ 3179816 h 6837172"/>
                <a:gd name="connsiteX16" fmla="*/ 1285776 w 2545001"/>
                <a:gd name="connsiteY16" fmla="*/ 3253089 h 6837172"/>
                <a:gd name="connsiteX17" fmla="*/ 1300947 w 2545001"/>
                <a:gd name="connsiteY17" fmla="*/ 3373106 h 6837172"/>
                <a:gd name="connsiteX18" fmla="*/ 1043033 w 2545001"/>
                <a:gd name="connsiteY18" fmla="*/ 4324398 h 6837172"/>
                <a:gd name="connsiteX19" fmla="*/ 1171990 w 2545001"/>
                <a:gd name="connsiteY19" fmla="*/ 4548009 h 6837172"/>
                <a:gd name="connsiteX20" fmla="*/ 1385654 w 2545001"/>
                <a:gd name="connsiteY20" fmla="*/ 4448205 h 6837172"/>
                <a:gd name="connsiteX21" fmla="*/ 1385654 w 2545001"/>
                <a:gd name="connsiteY21" fmla="*/ 4446942 h 6837172"/>
                <a:gd name="connsiteX22" fmla="*/ 1725746 w 2545001"/>
                <a:gd name="connsiteY22" fmla="*/ 3178553 h 6837172"/>
                <a:gd name="connsiteX23" fmla="*/ 2545002 w 2545001"/>
                <a:gd name="connsiteY23" fmla="*/ 1263 h 6837172"/>
                <a:gd name="connsiteX24" fmla="*/ 2518452 w 2545001"/>
                <a:gd name="connsiteY24" fmla="*/ 0 h 683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45001" h="6837172">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w="12637" cap="flat">
              <a:noFill/>
              <a:prstDash val="solid"/>
              <a:miter/>
            </a:ln>
          </p:spPr>
          <p:txBody>
            <a:bodyPr rtlCol="0" anchor="ctr"/>
            <a:lstStyle/>
            <a:p>
              <a:endParaRPr lang="en-US"/>
            </a:p>
          </p:txBody>
        </p:sp>
        <p:cxnSp>
          <p:nvCxnSpPr>
            <p:cNvPr id="9" name="Straight Connector 8">
              <a:extLst>
                <a:ext uri="{FF2B5EF4-FFF2-40B4-BE49-F238E27FC236}">
                  <a16:creationId xmlns:a16="http://schemas.microsoft.com/office/drawing/2014/main" id="{433BC35A-F255-48AA-48B8-D6561A6FAB9E}"/>
                </a:ext>
              </a:extLst>
            </p:cNvPr>
            <p:cNvCxnSpPr>
              <a:cxnSpLocks/>
            </p:cNvCxnSpPr>
            <p:nvPr/>
          </p:nvCxnSpPr>
          <p:spPr>
            <a:xfrm flipH="1">
              <a:off x="4059704"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1EC8DADA-109B-196D-817A-1ACB3E3183CA}"/>
              </a:ext>
            </a:extLst>
          </p:cNvPr>
          <p:cNvGrpSpPr/>
          <p:nvPr/>
        </p:nvGrpSpPr>
        <p:grpSpPr>
          <a:xfrm>
            <a:off x="7549377" y="6167336"/>
            <a:ext cx="3294001" cy="612000"/>
            <a:chOff x="5179092" y="5483822"/>
            <a:chExt cx="3294001" cy="612000"/>
          </a:xfrm>
        </p:grpSpPr>
        <p:pic>
          <p:nvPicPr>
            <p:cNvPr id="5" name="Picture 4">
              <a:extLst>
                <a:ext uri="{FF2B5EF4-FFF2-40B4-BE49-F238E27FC236}">
                  <a16:creationId xmlns:a16="http://schemas.microsoft.com/office/drawing/2014/main" id="{C2FED455-D30F-6583-EAD1-6FB515A49870}"/>
                </a:ext>
              </a:extLst>
            </p:cNvPr>
            <p:cNvPicPr>
              <a:picLocks noChangeAspect="1"/>
            </p:cNvPicPr>
            <p:nvPr/>
          </p:nvPicPr>
          <p:blipFill>
            <a:blip r:embed="rId3"/>
            <a:stretch>
              <a:fillRect/>
            </a:stretch>
          </p:blipFill>
          <p:spPr>
            <a:xfrm>
              <a:off x="5179092" y="5483822"/>
              <a:ext cx="1530000" cy="612000"/>
            </a:xfrm>
            <a:prstGeom prst="rect">
              <a:avLst/>
            </a:prstGeom>
          </p:spPr>
        </p:pic>
        <p:pic>
          <p:nvPicPr>
            <p:cNvPr id="10" name="Picture 9">
              <a:extLst>
                <a:ext uri="{FF2B5EF4-FFF2-40B4-BE49-F238E27FC236}">
                  <a16:creationId xmlns:a16="http://schemas.microsoft.com/office/drawing/2014/main" id="{180EE198-6127-5DE1-8134-33FE6A8BE379}"/>
                </a:ext>
              </a:extLst>
            </p:cNvPr>
            <p:cNvPicPr>
              <a:picLocks noChangeAspect="1"/>
            </p:cNvPicPr>
            <p:nvPr/>
          </p:nvPicPr>
          <p:blipFill>
            <a:blip r:embed="rId4"/>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2899485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1" name="Rectangle 2">
            <a:extLst>
              <a:ext uri="{FF2B5EF4-FFF2-40B4-BE49-F238E27FC236}">
                <a16:creationId xmlns:a16="http://schemas.microsoft.com/office/drawing/2014/main" id="{772CD2E3-A42E-9763-65D7-ADB0A39C80FA}"/>
              </a:ext>
            </a:extLst>
          </p:cNvPr>
          <p:cNvSpPr>
            <a:spLocks noGrp="1" noChangeArrowheads="1"/>
          </p:cNvSpPr>
          <p:nvPr>
            <p:ph type="ctrTitle"/>
          </p:nvPr>
        </p:nvSpPr>
        <p:spPr>
          <a:xfrm>
            <a:off x="1309123" y="450183"/>
            <a:ext cx="7185948" cy="1518315"/>
          </a:xfrm>
        </p:spPr>
        <p:txBody>
          <a:bodyPr>
            <a:normAutofit fontScale="90000"/>
          </a:bodyPr>
          <a:lstStyle/>
          <a:p>
            <a:pPr eaLnBrk="1" hangingPunct="1"/>
            <a:r>
              <a:rPr lang="el" altLang="en-US" sz="4000" dirty="0"/>
              <a:t>Ποιους στόχους ασφαλείας παρέχει το λειτουργικό σύστημα; </a:t>
            </a:r>
          </a:p>
        </p:txBody>
      </p:sp>
      <p:sp>
        <p:nvSpPr>
          <p:cNvPr id="339971" name="Rectangle 3">
            <a:extLst>
              <a:ext uri="{FF2B5EF4-FFF2-40B4-BE49-F238E27FC236}">
                <a16:creationId xmlns:a16="http://schemas.microsoft.com/office/drawing/2014/main" id="{83DB14B5-4FCC-8A12-B08C-453C1AFE427B}"/>
              </a:ext>
            </a:extLst>
          </p:cNvPr>
          <p:cNvSpPr>
            <a:spLocks noGrp="1" noChangeArrowheads="1"/>
          </p:cNvSpPr>
          <p:nvPr>
            <p:ph type="body" sz="quarter" idx="12"/>
          </p:nvPr>
        </p:nvSpPr>
        <p:spPr>
          <a:xfrm>
            <a:off x="1309123" y="2340614"/>
            <a:ext cx="9260554" cy="3824212"/>
          </a:xfrm>
        </p:spPr>
        <p:txBody>
          <a:bodyPr>
            <a:noAutofit/>
          </a:bodyPr>
          <a:lstStyle/>
          <a:p>
            <a:pPr eaLnBrk="1" hangingPunct="1"/>
            <a:r>
              <a:rPr lang="el" altLang="en-US" dirty="0"/>
              <a:t>Πιο πρόσφατο παρελθόν και παρόν: Δικτυωμένοι επιτραπέζιοι υπολογιστές: εξασφαλίστε ασφαλή λειτουργία σε δικτυωμένο περιβάλλον</a:t>
            </a:r>
          </a:p>
          <a:p>
            <a:pPr eaLnBrk="1" hangingPunct="1"/>
            <a:r>
              <a:rPr lang="el" altLang="en-US" dirty="0"/>
              <a:t>Νέα απειλή;</a:t>
            </a:r>
          </a:p>
          <a:p>
            <a:pPr marL="749808" lvl="1" eaLnBrk="1" hangingPunct="1">
              <a:buFont typeface="Century Gothic" panose="020B0502020202020204" pitchFamily="34" charset="0"/>
              <a:buChar char="―"/>
            </a:pPr>
            <a:r>
              <a:rPr lang="el" altLang="en-US" sz="1400" dirty="0"/>
              <a:t>Επιτιθέμενοι που προέρχονται από το δίκτυο. Τα προγράμματα που απευθύνονται στο δίκτυο σε υπολογιστές ενδέχεται να παρουσιάζουν σφάλματα.  Οι χρήστες ενδέχεται να τραυματιστούν μέσω διαδικτυακής επικοινωνίας.</a:t>
            </a:r>
          </a:p>
          <a:p>
            <a:pPr eaLnBrk="1" hangingPunct="1"/>
            <a:r>
              <a:rPr lang="el" altLang="en-US" dirty="0"/>
              <a:t>Μηχανισμοί ασφαλείας</a:t>
            </a:r>
          </a:p>
          <a:p>
            <a:pPr marL="749808" lvl="1" eaLnBrk="1" hangingPunct="1">
              <a:buFont typeface="Century Gothic" panose="020B0502020202020204" pitchFamily="34" charset="0"/>
              <a:buChar char="―"/>
            </a:pPr>
            <a:r>
              <a:rPr lang="el" altLang="en-US" sz="1400" dirty="0"/>
              <a:t>Έλεγχος ταυτότητας; Έλεγχος πρόσβασης</a:t>
            </a:r>
          </a:p>
          <a:p>
            <a:pPr marL="749808" lvl="1" eaLnBrk="1" hangingPunct="1">
              <a:buFont typeface="Century Gothic" panose="020B0502020202020204" pitchFamily="34" charset="0"/>
              <a:buChar char="―"/>
            </a:pPr>
            <a:r>
              <a:rPr lang="el" altLang="en-US" sz="1400" dirty="0"/>
              <a:t>Ασφαλής επικοινωνία (με χρήση κρυπτογραφίας)</a:t>
            </a:r>
          </a:p>
          <a:p>
            <a:pPr marL="749808" lvl="1" eaLnBrk="1" hangingPunct="1">
              <a:buFont typeface="Century Gothic" panose="020B0502020202020204" pitchFamily="34" charset="0"/>
              <a:buChar char="―"/>
            </a:pPr>
            <a:r>
              <a:rPr lang="el" altLang="en-US" sz="1400" dirty="0"/>
              <a:t>Καταγραφή &amp; Έλεγχος</a:t>
            </a:r>
          </a:p>
          <a:p>
            <a:pPr marL="749808" lvl="1" eaLnBrk="1" hangingPunct="1">
              <a:buFont typeface="Century Gothic" panose="020B0502020202020204" pitchFamily="34" charset="0"/>
              <a:buChar char="―"/>
            </a:pPr>
            <a:r>
              <a:rPr lang="el" altLang="en-US" sz="1400" dirty="0"/>
              <a:t>Πρόληψη και ανίχνευση εισβολών </a:t>
            </a:r>
          </a:p>
          <a:p>
            <a:pPr marL="749808" lvl="1" eaLnBrk="1" hangingPunct="1">
              <a:buFont typeface="Century Gothic" panose="020B0502020202020204" pitchFamily="34" charset="0"/>
              <a:buChar char="―"/>
            </a:pPr>
            <a:r>
              <a:rPr lang="el" altLang="en-US" sz="1400" dirty="0"/>
              <a:t>Ανάκτηση</a:t>
            </a:r>
          </a:p>
        </p:txBody>
      </p:sp>
      <p:pic>
        <p:nvPicPr>
          <p:cNvPr id="2" name="Picture 1">
            <a:extLst>
              <a:ext uri="{FF2B5EF4-FFF2-40B4-BE49-F238E27FC236}">
                <a16:creationId xmlns:a16="http://schemas.microsoft.com/office/drawing/2014/main" id="{FA0A41B3-E205-329F-A76B-8CBDE3410EF6}"/>
              </a:ext>
            </a:extLst>
          </p:cNvPr>
          <p:cNvPicPr>
            <a:picLocks noChangeAspect="1"/>
          </p:cNvPicPr>
          <p:nvPr/>
        </p:nvPicPr>
        <p:blipFill>
          <a:blip r:embed="rId3"/>
          <a:stretch>
            <a:fillRect/>
          </a:stretch>
        </p:blipFill>
        <p:spPr>
          <a:xfrm>
            <a:off x="8767991" y="5783879"/>
            <a:ext cx="1530000" cy="612000"/>
          </a:xfrm>
          <a:prstGeom prst="rect">
            <a:avLst/>
          </a:prstGeom>
        </p:spPr>
      </p:pic>
      <p:sp>
        <p:nvSpPr>
          <p:cNvPr id="3" name="Slide Number Placeholder 2">
            <a:extLst>
              <a:ext uri="{FF2B5EF4-FFF2-40B4-BE49-F238E27FC236}">
                <a16:creationId xmlns:a16="http://schemas.microsoft.com/office/drawing/2014/main" id="{5A525661-D239-A654-9115-E2D0087FD4F2}"/>
              </a:ext>
            </a:extLst>
          </p:cNvPr>
          <p:cNvSpPr>
            <a:spLocks noGrp="1"/>
          </p:cNvSpPr>
          <p:nvPr>
            <p:ph type="sldNum" sz="quarter" idx="14"/>
          </p:nvPr>
        </p:nvSpPr>
        <p:spPr/>
        <p:txBody>
          <a:bodyPr/>
          <a:lstStyle/>
          <a:p>
            <a:fld id="{3A98EE3D-8CD1-4C3F-BD1C-C98C9596463C}"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99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3997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9971">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39971">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997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9971">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9971">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9971">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99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4FE05C7-A656-43C1-129E-84BFE4072535}"/>
              </a:ext>
            </a:extLst>
          </p:cNvPr>
          <p:cNvSpPr>
            <a:spLocks noGrp="1"/>
          </p:cNvSpPr>
          <p:nvPr>
            <p:ph type="ctrTitle"/>
          </p:nvPr>
        </p:nvSpPr>
        <p:spPr>
          <a:xfrm>
            <a:off x="1534943" y="731997"/>
            <a:ext cx="6330863" cy="1518315"/>
          </a:xfrm>
        </p:spPr>
        <p:txBody>
          <a:bodyPr>
            <a:normAutofit fontScale="90000"/>
          </a:bodyPr>
          <a:lstStyle/>
          <a:p>
            <a:r>
              <a:rPr lang="el" altLang="en-US"/>
              <a:t>Ποιους στόχους ασφαλείας παρέχει το λειτουργικό σύστημα;</a:t>
            </a:r>
          </a:p>
        </p:txBody>
      </p:sp>
      <p:sp>
        <p:nvSpPr>
          <p:cNvPr id="3" name="Text Placeholder 2">
            <a:extLst>
              <a:ext uri="{FF2B5EF4-FFF2-40B4-BE49-F238E27FC236}">
                <a16:creationId xmlns:a16="http://schemas.microsoft.com/office/drawing/2014/main" id="{8D6E416C-01EC-4083-5E15-FFCEDD222EC8}"/>
              </a:ext>
            </a:extLst>
          </p:cNvPr>
          <p:cNvSpPr>
            <a:spLocks noGrp="1"/>
          </p:cNvSpPr>
          <p:nvPr>
            <p:ph type="body" sz="quarter" idx="12"/>
          </p:nvPr>
        </p:nvSpPr>
        <p:spPr>
          <a:xfrm>
            <a:off x="1534943" y="2719352"/>
            <a:ext cx="8346476" cy="3140674"/>
          </a:xfrm>
        </p:spPr>
        <p:txBody>
          <a:bodyPr>
            <a:normAutofit/>
          </a:bodyPr>
          <a:lstStyle/>
          <a:p>
            <a:r>
              <a:rPr lang="el" altLang="en-US"/>
              <a:t>Παρόν και εγγύς μέλλον: φορητές υπολογιστικές συσκευές: </a:t>
            </a:r>
          </a:p>
          <a:p>
            <a:r>
              <a:rPr lang="el" altLang="en-US"/>
              <a:t>Νέα απειλή;</a:t>
            </a:r>
          </a:p>
          <a:p>
            <a:pPr marL="749808" lvl="1">
              <a:buFont typeface="Century Gothic" panose="020B0502020202020204" pitchFamily="34" charset="0"/>
              <a:buChar char="―"/>
            </a:pPr>
            <a:r>
              <a:rPr lang="el" altLang="en-US" sz="1400"/>
              <a:t>Οι εφαρμογές (προγράμματα) ενδέχεται να είναι κακόβουλες ή αμφισβητήσιμες.</a:t>
            </a:r>
          </a:p>
          <a:p>
            <a:pPr marL="749808" lvl="1">
              <a:buFont typeface="Century Gothic" panose="020B0502020202020204" pitchFamily="34" charset="0"/>
              <a:buChar char="―"/>
            </a:pPr>
            <a:r>
              <a:rPr lang="el" altLang="en-US" sz="1400"/>
              <a:t>Πιο στενά συνδεδεμένο με την προσωπική ζωή του ιδιοκτήτη.</a:t>
            </a:r>
          </a:p>
          <a:p>
            <a:r>
              <a:rPr lang="el" altLang="en-US"/>
              <a:t>Μηχανισμοί ασφαλείας;</a:t>
            </a:r>
          </a:p>
          <a:p>
            <a:pPr marL="749808" lvl="1">
              <a:buFont typeface="Century Gothic" panose="020B0502020202020204" pitchFamily="34" charset="0"/>
              <a:buChar char="―"/>
            </a:pPr>
            <a:r>
              <a:rPr lang="el" altLang="en-US" sz="1400"/>
              <a:t>Απομόνωση κάθε εφαρμογής. </a:t>
            </a:r>
          </a:p>
          <a:p>
            <a:pPr marL="749808" lvl="1">
              <a:buFont typeface="Century Gothic" panose="020B0502020202020204" pitchFamily="34" charset="0"/>
              <a:buChar char="―"/>
            </a:pPr>
            <a:r>
              <a:rPr lang="el" altLang="en-US" sz="1400"/>
              <a:t>Βοηθήστε τους χρήστες να αξιολογήσουν τους κινδύνους των εφαρμογών. </a:t>
            </a:r>
          </a:p>
          <a:p>
            <a:pPr marL="749808" lvl="1">
              <a:buFont typeface="Century Gothic" panose="020B0502020202020204" pitchFamily="34" charset="0"/>
              <a:buChar char="―"/>
            </a:pPr>
            <a:r>
              <a:rPr lang="el" altLang="en-US" sz="1400"/>
              <a:t>Ενημέρωση σχετικά με τον κίνδυνο. </a:t>
            </a:r>
          </a:p>
          <a:p>
            <a:endParaRPr lang="en-US" altLang="en-US"/>
          </a:p>
          <a:p>
            <a:endParaRPr lang="en-US"/>
          </a:p>
        </p:txBody>
      </p:sp>
      <p:pic>
        <p:nvPicPr>
          <p:cNvPr id="6" name="Picture 5">
            <a:extLst>
              <a:ext uri="{FF2B5EF4-FFF2-40B4-BE49-F238E27FC236}">
                <a16:creationId xmlns:a16="http://schemas.microsoft.com/office/drawing/2014/main" id="{EDD6CE35-C149-F2B6-ADB1-B75D78736082}"/>
              </a:ext>
            </a:extLst>
          </p:cNvPr>
          <p:cNvPicPr>
            <a:picLocks noChangeAspect="1"/>
          </p:cNvPicPr>
          <p:nvPr/>
        </p:nvPicPr>
        <p:blipFill>
          <a:blip r:embed="rId2"/>
          <a:stretch>
            <a:fillRect/>
          </a:stretch>
        </p:blipFill>
        <p:spPr>
          <a:xfrm>
            <a:off x="8759659" y="5717066"/>
            <a:ext cx="1530000" cy="612000"/>
          </a:xfrm>
          <a:prstGeom prst="rect">
            <a:avLst/>
          </a:prstGeom>
        </p:spPr>
      </p:pic>
      <p:sp>
        <p:nvSpPr>
          <p:cNvPr id="2" name="Slide Number Placeholder 1">
            <a:extLst>
              <a:ext uri="{FF2B5EF4-FFF2-40B4-BE49-F238E27FC236}">
                <a16:creationId xmlns:a16="http://schemas.microsoft.com/office/drawing/2014/main" id="{6BBF43ED-D606-D5A5-B25A-858E7C9CB661}"/>
              </a:ext>
            </a:extLst>
          </p:cNvPr>
          <p:cNvSpPr>
            <a:spLocks noGrp="1"/>
          </p:cNvSpPr>
          <p:nvPr>
            <p:ph type="sldNum" sz="quarter" idx="14"/>
          </p:nvPr>
        </p:nvSpPr>
        <p:spPr/>
        <p:txBody>
          <a:bodyPr/>
          <a:lstStyle/>
          <a:p>
            <a:fld id="{3A98EE3D-8CD1-4C3F-BD1C-C98C9596463C}" type="slidenum">
              <a:rPr lang="en-US" smtClean="0"/>
              <a:pPr/>
              <a:t>5</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a:extLst>
              <a:ext uri="{FF2B5EF4-FFF2-40B4-BE49-F238E27FC236}">
                <a16:creationId xmlns:a16="http://schemas.microsoft.com/office/drawing/2014/main" id="{497C0712-4B08-2125-D315-9A8613910B9B}"/>
              </a:ext>
            </a:extLst>
          </p:cNvPr>
          <p:cNvSpPr>
            <a:spLocks noGrp="1" noChangeArrowheads="1"/>
          </p:cNvSpPr>
          <p:nvPr>
            <p:ph type="ctrTitle"/>
          </p:nvPr>
        </p:nvSpPr>
        <p:spPr>
          <a:xfrm>
            <a:off x="1534943" y="731997"/>
            <a:ext cx="6281702" cy="1518315"/>
          </a:xfrm>
        </p:spPr>
        <p:txBody>
          <a:bodyPr>
            <a:normAutofit fontScale="90000"/>
          </a:bodyPr>
          <a:lstStyle/>
          <a:p>
            <a:pPr eaLnBrk="1" hangingPunct="1"/>
            <a:r>
              <a:rPr lang="el" altLang="en-US" sz="4000"/>
              <a:t>Προστασία μνήμης: Έλεγχος πρόσβασης στη μνήμη</a:t>
            </a:r>
          </a:p>
        </p:txBody>
      </p:sp>
      <p:sp>
        <p:nvSpPr>
          <p:cNvPr id="21510" name="Rectangle 3">
            <a:extLst>
              <a:ext uri="{FF2B5EF4-FFF2-40B4-BE49-F238E27FC236}">
                <a16:creationId xmlns:a16="http://schemas.microsoft.com/office/drawing/2014/main" id="{3476B368-7465-B6F6-5AEF-790C0EEA5866}"/>
              </a:ext>
            </a:extLst>
          </p:cNvPr>
          <p:cNvSpPr>
            <a:spLocks noGrp="1" noChangeArrowheads="1"/>
          </p:cNvSpPr>
          <p:nvPr>
            <p:ph type="body" sz="quarter" idx="12"/>
          </p:nvPr>
        </p:nvSpPr>
        <p:spPr>
          <a:xfrm>
            <a:off x="1534942" y="2513956"/>
            <a:ext cx="6920799" cy="2620104"/>
          </a:xfrm>
        </p:spPr>
        <p:txBody>
          <a:bodyPr>
            <a:noAutofit/>
          </a:bodyPr>
          <a:lstStyle/>
          <a:p>
            <a:pPr eaLnBrk="1" hangingPunct="1">
              <a:lnSpc>
                <a:spcPct val="90000"/>
              </a:lnSpc>
            </a:pPr>
            <a:r>
              <a:rPr lang="el" altLang="en-US"/>
              <a:t>Εξασφαλίζει ότι η διαδικασία ενός χρήστη δεν μπορεί να αποκτήσει πρόσβαση στη μνήμη ενός άλλου</a:t>
            </a:r>
          </a:p>
          <a:p>
            <a:pPr marL="749808" lvl="1" eaLnBrk="1" hangingPunct="1">
              <a:lnSpc>
                <a:spcPct val="90000"/>
              </a:lnSpc>
              <a:buFont typeface="Century Gothic" panose="020B0502020202020204" pitchFamily="34" charset="0"/>
              <a:buChar char="―"/>
            </a:pPr>
            <a:r>
              <a:rPr lang="el" altLang="en-US" sz="1400"/>
              <a:t>φράκτης</a:t>
            </a:r>
          </a:p>
          <a:p>
            <a:pPr marL="749808" lvl="1" eaLnBrk="1" hangingPunct="1">
              <a:lnSpc>
                <a:spcPct val="90000"/>
              </a:lnSpc>
              <a:buFont typeface="Century Gothic" panose="020B0502020202020204" pitchFamily="34" charset="0"/>
              <a:buChar char="―"/>
            </a:pPr>
            <a:r>
              <a:rPr lang="el" altLang="en-US" sz="1400"/>
              <a:t>Μετεγκατάσταση</a:t>
            </a:r>
          </a:p>
          <a:p>
            <a:pPr marL="749808" lvl="1" eaLnBrk="1" hangingPunct="1">
              <a:lnSpc>
                <a:spcPct val="90000"/>
              </a:lnSpc>
              <a:buFont typeface="Century Gothic" panose="020B0502020202020204" pitchFamily="34" charset="0"/>
              <a:buChar char="―"/>
            </a:pPr>
            <a:r>
              <a:rPr lang="el" altLang="en-US" sz="1400"/>
              <a:t>Καταχωρητής βάσης/ορίων</a:t>
            </a:r>
          </a:p>
          <a:p>
            <a:pPr marL="749808" lvl="1" eaLnBrk="1" hangingPunct="1">
              <a:lnSpc>
                <a:spcPct val="90000"/>
              </a:lnSpc>
              <a:buFont typeface="Century Gothic" panose="020B0502020202020204" pitchFamily="34" charset="0"/>
              <a:buChar char="―"/>
            </a:pPr>
            <a:r>
              <a:rPr lang="el" altLang="en-US" sz="1400"/>
              <a:t>Κατάτμηση</a:t>
            </a:r>
          </a:p>
          <a:p>
            <a:pPr marL="749808" lvl="1" eaLnBrk="1" hangingPunct="1">
              <a:lnSpc>
                <a:spcPct val="90000"/>
              </a:lnSpc>
              <a:buFont typeface="Century Gothic" panose="020B0502020202020204" pitchFamily="34" charset="0"/>
              <a:buChar char="―"/>
            </a:pPr>
            <a:r>
              <a:rPr lang="el" altLang="en-US" sz="1400"/>
              <a:t>σελιδοποίηση</a:t>
            </a:r>
          </a:p>
          <a:p>
            <a:pPr marL="749808" lvl="1" eaLnBrk="1" hangingPunct="1">
              <a:lnSpc>
                <a:spcPct val="90000"/>
              </a:lnSpc>
              <a:buFont typeface="Century Gothic" panose="020B0502020202020204" pitchFamily="34" charset="0"/>
              <a:buChar char="―"/>
            </a:pPr>
            <a:r>
              <a:rPr lang="el" altLang="en-US" sz="1400"/>
              <a:t>…</a:t>
            </a:r>
          </a:p>
          <a:p>
            <a:pPr eaLnBrk="1" hangingPunct="1">
              <a:lnSpc>
                <a:spcPct val="90000"/>
              </a:lnSpc>
            </a:pPr>
            <a:r>
              <a:rPr lang="el" altLang="en-US">
                <a:solidFill>
                  <a:srgbClr val="FF0000"/>
                </a:solidFill>
              </a:rPr>
              <a:t>Το λειτουργικό σύστημα και οι διαδικασίες χρήστη πρέπει να έχουν διαφορετικά προνόμια</a:t>
            </a:r>
          </a:p>
        </p:txBody>
      </p:sp>
      <p:pic>
        <p:nvPicPr>
          <p:cNvPr id="3" name="Picture 2">
            <a:extLst>
              <a:ext uri="{FF2B5EF4-FFF2-40B4-BE49-F238E27FC236}">
                <a16:creationId xmlns:a16="http://schemas.microsoft.com/office/drawing/2014/main" id="{D0B866DE-1C6C-E0BC-DDB4-9566133A5816}"/>
              </a:ext>
            </a:extLst>
          </p:cNvPr>
          <p:cNvPicPr>
            <a:picLocks noChangeAspect="1"/>
          </p:cNvPicPr>
          <p:nvPr/>
        </p:nvPicPr>
        <p:blipFill>
          <a:blip r:embed="rId3"/>
          <a:stretch>
            <a:fillRect/>
          </a:stretch>
        </p:blipFill>
        <p:spPr>
          <a:xfrm>
            <a:off x="8807907" y="5813375"/>
            <a:ext cx="1530000" cy="612000"/>
          </a:xfrm>
          <a:prstGeom prst="rect">
            <a:avLst/>
          </a:prstGeom>
        </p:spPr>
      </p:pic>
      <p:sp>
        <p:nvSpPr>
          <p:cNvPr id="2" name="Slide Number Placeholder 1">
            <a:extLst>
              <a:ext uri="{FF2B5EF4-FFF2-40B4-BE49-F238E27FC236}">
                <a16:creationId xmlns:a16="http://schemas.microsoft.com/office/drawing/2014/main" id="{F0088580-1548-9479-A90C-9E38C9FEFC0A}"/>
              </a:ext>
            </a:extLst>
          </p:cNvPr>
          <p:cNvSpPr>
            <a:spLocks noGrp="1"/>
          </p:cNvSpPr>
          <p:nvPr>
            <p:ph type="sldNum" sz="quarter" idx="14"/>
          </p:nvPr>
        </p:nvSpPr>
        <p:spPr/>
        <p:txBody>
          <a:bodyPr/>
          <a:lstStyle/>
          <a:p>
            <a:fld id="{3A98EE3D-8CD1-4C3F-BD1C-C98C9596463C}" type="slidenum">
              <a:rPr lang="en-US" smtClean="0"/>
              <a:pPr/>
              <a:t>6</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a:extLst>
              <a:ext uri="{FF2B5EF4-FFF2-40B4-BE49-F238E27FC236}">
                <a16:creationId xmlns:a16="http://schemas.microsoft.com/office/drawing/2014/main" id="{813DD677-E539-6E50-9B2D-19289C281778}"/>
              </a:ext>
            </a:extLst>
          </p:cNvPr>
          <p:cNvSpPr>
            <a:spLocks noGrp="1" noChangeArrowheads="1"/>
          </p:cNvSpPr>
          <p:nvPr>
            <p:ph type="ctrTitle"/>
          </p:nvPr>
        </p:nvSpPr>
        <p:spPr>
          <a:xfrm>
            <a:off x="1534943" y="731997"/>
            <a:ext cx="6901134" cy="1518315"/>
          </a:xfrm>
        </p:spPr>
        <p:txBody>
          <a:bodyPr>
            <a:normAutofit fontScale="90000"/>
          </a:bodyPr>
          <a:lstStyle/>
          <a:p>
            <a:pPr eaLnBrk="1" hangingPunct="1"/>
            <a:r>
              <a:rPr lang="el" altLang="en-US" sz="4000"/>
              <a:t>Λειτουργίες CPU (γνωστές και ως λειτουργίες επεξεργαστή ή προνόμια) </a:t>
            </a:r>
          </a:p>
        </p:txBody>
      </p:sp>
      <p:sp>
        <p:nvSpPr>
          <p:cNvPr id="22534" name="Rectangle 3">
            <a:extLst>
              <a:ext uri="{FF2B5EF4-FFF2-40B4-BE49-F238E27FC236}">
                <a16:creationId xmlns:a16="http://schemas.microsoft.com/office/drawing/2014/main" id="{167BBCB9-B844-4CE7-23F7-D16C0E56C5B5}"/>
              </a:ext>
            </a:extLst>
          </p:cNvPr>
          <p:cNvSpPr>
            <a:spLocks noGrp="1" noChangeArrowheads="1"/>
          </p:cNvSpPr>
          <p:nvPr>
            <p:ph type="body" sz="quarter" idx="12"/>
          </p:nvPr>
        </p:nvSpPr>
        <p:spPr>
          <a:xfrm>
            <a:off x="1534943" y="2432682"/>
            <a:ext cx="8985573" cy="3299523"/>
          </a:xfrm>
        </p:spPr>
        <p:txBody>
          <a:bodyPr>
            <a:noAutofit/>
          </a:bodyPr>
          <a:lstStyle/>
          <a:p>
            <a:pPr eaLnBrk="1" hangingPunct="1"/>
            <a:r>
              <a:rPr lang="el" altLang="en-US"/>
              <a:t>Κατάσταση λειτουργίας συστήματος (προνομιακή λειτουργία, κύρια λειτουργία, λειτουργία επόπτη, λειτουργία πυρήνα)</a:t>
            </a:r>
          </a:p>
          <a:p>
            <a:pPr marL="749808" lvl="1" eaLnBrk="1" hangingPunct="1">
              <a:buFont typeface="Century Gothic" panose="020B0502020202020204" pitchFamily="34" charset="0"/>
              <a:buChar char="―"/>
            </a:pPr>
            <a:r>
              <a:rPr lang="el" altLang="en-US" sz="1400"/>
              <a:t>Μπορεί να εκτελέσει οποιαδήποτε εντολή</a:t>
            </a:r>
          </a:p>
          <a:p>
            <a:pPr marL="749808" lvl="1" eaLnBrk="1" hangingPunct="1">
              <a:buFont typeface="Century Gothic" panose="020B0502020202020204" pitchFamily="34" charset="0"/>
              <a:buChar char="―"/>
            </a:pPr>
            <a:r>
              <a:rPr lang="el" altLang="en-US" sz="1400"/>
              <a:t>Μπορεί να έχει πρόσβαση σε οποιεσδήποτε θέσεις μνήμης, π.χ. πρόσβαση σε συσκευές υλικού, </a:t>
            </a:r>
          </a:p>
          <a:p>
            <a:pPr marL="749808" lvl="1" eaLnBrk="1" hangingPunct="1">
              <a:buFont typeface="Century Gothic" panose="020B0502020202020204" pitchFamily="34" charset="0"/>
              <a:buChar char="―"/>
            </a:pPr>
            <a:r>
              <a:rPr lang="el" altLang="en-US" sz="1400"/>
              <a:t>Μπορεί να ενεργοποιήσει και να απενεργοποιήσει διακοπές, </a:t>
            </a:r>
          </a:p>
          <a:p>
            <a:pPr marL="749808" lvl="1" eaLnBrk="1" hangingPunct="1">
              <a:buFont typeface="Century Gothic" panose="020B0502020202020204" pitchFamily="34" charset="0"/>
              <a:buChar char="―"/>
            </a:pPr>
            <a:r>
              <a:rPr lang="el" altLang="en-US" sz="1400"/>
              <a:t>Μπορεί να αλλάξει προνομιακή κατάσταση επεξεργαστή, </a:t>
            </a:r>
          </a:p>
          <a:p>
            <a:pPr marL="749808" lvl="1" eaLnBrk="1" hangingPunct="1">
              <a:buFont typeface="Century Gothic" panose="020B0502020202020204" pitchFamily="34" charset="0"/>
              <a:buChar char="―"/>
            </a:pPr>
            <a:r>
              <a:rPr lang="el" altLang="en-US" sz="1400"/>
              <a:t>Μπορεί να έχει πρόσβαση σε μονάδες διαχείρισης μνήμης, </a:t>
            </a:r>
          </a:p>
          <a:p>
            <a:pPr marL="749808" lvl="1" eaLnBrk="1" hangingPunct="1">
              <a:buFont typeface="Century Gothic" panose="020B0502020202020204" pitchFamily="34" charset="0"/>
              <a:buChar char="―"/>
            </a:pPr>
            <a:r>
              <a:rPr lang="el" altLang="en-US" sz="1400"/>
              <a:t>Μπορεί να τροποποιήσει καταχωρητές για διάφορους πίνακες περιγραφής . </a:t>
            </a:r>
          </a:p>
          <a:p>
            <a:pPr marL="475488" lvl="1" indent="0" eaLnBrk="1" hangingPunct="1">
              <a:buNone/>
            </a:pPr>
            <a:endParaRPr lang="en-US" altLang="en-US" sz="1400"/>
          </a:p>
          <a:p>
            <a:pPr marL="475488" lvl="1" indent="0" eaLnBrk="1" hangingPunct="1">
              <a:buNone/>
            </a:pPr>
            <a:r>
              <a:rPr lang="el" altLang="en-US" sz="1400"/>
              <a:t>Ανάγνωση: http://en.wikipedia.org/wiki/CPU_modes</a:t>
            </a:r>
          </a:p>
          <a:p>
            <a:pPr marL="475488" lvl="1" indent="0" eaLnBrk="1" hangingPunct="1">
              <a:buNone/>
            </a:pPr>
            <a:endParaRPr lang="en-US" altLang="en-US" sz="1400"/>
          </a:p>
        </p:txBody>
      </p:sp>
      <p:pic>
        <p:nvPicPr>
          <p:cNvPr id="4" name="Picture 3">
            <a:extLst>
              <a:ext uri="{FF2B5EF4-FFF2-40B4-BE49-F238E27FC236}">
                <a16:creationId xmlns:a16="http://schemas.microsoft.com/office/drawing/2014/main" id="{FA65F55B-C94B-F90D-6D55-BB7A689266DE}"/>
              </a:ext>
            </a:extLst>
          </p:cNvPr>
          <p:cNvPicPr>
            <a:picLocks noChangeAspect="1"/>
          </p:cNvPicPr>
          <p:nvPr/>
        </p:nvPicPr>
        <p:blipFill>
          <a:blip r:embed="rId3"/>
          <a:stretch>
            <a:fillRect/>
          </a:stretch>
        </p:blipFill>
        <p:spPr>
          <a:xfrm>
            <a:off x="9127057" y="5803543"/>
            <a:ext cx="1530000" cy="612000"/>
          </a:xfrm>
          <a:prstGeom prst="rect">
            <a:avLst/>
          </a:prstGeom>
        </p:spPr>
      </p:pic>
      <p:sp>
        <p:nvSpPr>
          <p:cNvPr id="2" name="Slide Number Placeholder 1">
            <a:extLst>
              <a:ext uri="{FF2B5EF4-FFF2-40B4-BE49-F238E27FC236}">
                <a16:creationId xmlns:a16="http://schemas.microsoft.com/office/drawing/2014/main" id="{BC092559-8662-C4CE-56F2-92892B654A21}"/>
              </a:ext>
            </a:extLst>
          </p:cNvPr>
          <p:cNvSpPr>
            <a:spLocks noGrp="1"/>
          </p:cNvSpPr>
          <p:nvPr>
            <p:ph type="sldNum" sz="quarter" idx="14"/>
          </p:nvPr>
        </p:nvSpPr>
        <p:spPr/>
        <p:txBody>
          <a:bodyPr/>
          <a:lstStyle/>
          <a:p>
            <a:fld id="{3A98EE3D-8CD1-4C3F-BD1C-C98C9596463C}" type="slidenum">
              <a:rPr lang="en-US" smtClean="0"/>
              <a:pPr/>
              <a:t>7</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2">
            <a:extLst>
              <a:ext uri="{FF2B5EF4-FFF2-40B4-BE49-F238E27FC236}">
                <a16:creationId xmlns:a16="http://schemas.microsoft.com/office/drawing/2014/main" id="{DAB2D036-78AE-B134-30FB-C33702040A21}"/>
              </a:ext>
            </a:extLst>
          </p:cNvPr>
          <p:cNvSpPr>
            <a:spLocks noGrp="1" noChangeArrowheads="1"/>
          </p:cNvSpPr>
          <p:nvPr>
            <p:ph type="ctrTitle"/>
          </p:nvPr>
        </p:nvSpPr>
        <p:spPr>
          <a:xfrm>
            <a:off x="1536221" y="997497"/>
            <a:ext cx="4786877" cy="709969"/>
          </a:xfrm>
        </p:spPr>
        <p:txBody>
          <a:bodyPr/>
          <a:lstStyle/>
          <a:p>
            <a:pPr eaLnBrk="1" hangingPunct="1"/>
            <a:r>
              <a:rPr lang="el" altLang="en-US" sz="4000"/>
              <a:t>Λειτουργία χρήστη </a:t>
            </a:r>
          </a:p>
        </p:txBody>
      </p:sp>
      <p:sp>
        <p:nvSpPr>
          <p:cNvPr id="23558" name="Rectangle 3">
            <a:extLst>
              <a:ext uri="{FF2B5EF4-FFF2-40B4-BE49-F238E27FC236}">
                <a16:creationId xmlns:a16="http://schemas.microsoft.com/office/drawing/2014/main" id="{5862ADF2-7B4B-ED60-60CC-C64E5A15E207}"/>
              </a:ext>
            </a:extLst>
          </p:cNvPr>
          <p:cNvSpPr>
            <a:spLocks noGrp="1" noChangeArrowheads="1"/>
          </p:cNvSpPr>
          <p:nvPr>
            <p:ph type="body" sz="quarter" idx="12"/>
          </p:nvPr>
        </p:nvSpPr>
        <p:spPr>
          <a:xfrm>
            <a:off x="1455994" y="2099374"/>
            <a:ext cx="7717503" cy="3406144"/>
          </a:xfrm>
        </p:spPr>
        <p:txBody>
          <a:bodyPr>
            <a:normAutofit/>
          </a:bodyPr>
          <a:lstStyle/>
          <a:p>
            <a:pPr eaLnBrk="1" hangingPunct="1"/>
            <a:r>
              <a:rPr lang="el" altLang="en-US"/>
              <a:t>Λειτουργία χρήστη </a:t>
            </a:r>
          </a:p>
          <a:p>
            <a:pPr marL="749808" lvl="1" eaLnBrk="1" hangingPunct="1">
              <a:buFont typeface="Century Gothic" panose="020B0502020202020204" pitchFamily="34" charset="0"/>
              <a:buChar char="―"/>
            </a:pPr>
            <a:r>
              <a:rPr lang="el" altLang="en-US" sz="1400"/>
              <a:t>Η πρόσβαση στη μνήμη είναι περιορισμένη, </a:t>
            </a:r>
          </a:p>
          <a:p>
            <a:pPr marL="749808" lvl="1" eaLnBrk="1" hangingPunct="1">
              <a:buFont typeface="Century Gothic" panose="020B0502020202020204" pitchFamily="34" charset="0"/>
              <a:buChar char="―"/>
            </a:pPr>
            <a:r>
              <a:rPr lang="el" altLang="en-US" sz="1400"/>
              <a:t>Δεν είναι δυνατή η εκτέλεση ορισμένων οδηγιών</a:t>
            </a:r>
          </a:p>
          <a:p>
            <a:pPr marL="749808" lvl="1" eaLnBrk="1" hangingPunct="1">
              <a:buFont typeface="Century Gothic" panose="020B0502020202020204" pitchFamily="34" charset="0"/>
              <a:buChar char="―"/>
            </a:pPr>
            <a:r>
              <a:rPr lang="el" altLang="en-US" sz="1400"/>
              <a:t>Δεν είναι δυνατή η απενεργοποίηση των διακοπών, </a:t>
            </a:r>
          </a:p>
          <a:p>
            <a:pPr marL="749808" lvl="1" eaLnBrk="1" hangingPunct="1">
              <a:buFont typeface="Century Gothic" panose="020B0502020202020204" pitchFamily="34" charset="0"/>
              <a:buChar char="―"/>
            </a:pPr>
            <a:r>
              <a:rPr lang="el" altLang="en-US" sz="1400"/>
              <a:t>Δεν είναι δυνατή η αλλαγή της αυθαίρετης κατάστασης του επεξεργαστή, </a:t>
            </a:r>
          </a:p>
          <a:p>
            <a:pPr marL="749808" lvl="1" eaLnBrk="1" hangingPunct="1">
              <a:buFont typeface="Century Gothic" panose="020B0502020202020204" pitchFamily="34" charset="0"/>
              <a:buChar char="―"/>
            </a:pPr>
            <a:r>
              <a:rPr lang="el" altLang="en-US" sz="1400"/>
              <a:t>Δεν είναι δυνατή η πρόσβαση σε μονάδες διαχείρισης μνήμης</a:t>
            </a:r>
          </a:p>
          <a:p>
            <a:pPr eaLnBrk="1" hangingPunct="1"/>
            <a:r>
              <a:rPr lang="el" altLang="en-US"/>
              <a:t>Η μετάβαση από τη λειτουργία χρήστη στη λειτουργία συστήματος μπορεί να πραγματοποιηθεί μόνο μέσω σαφώς καθορισμένων σημείων εισόδου, δηλαδή μέσω κλήσεων συστήματος</a:t>
            </a:r>
          </a:p>
          <a:p>
            <a:pPr marL="0" indent="0" eaLnBrk="1" hangingPunct="1">
              <a:buNone/>
            </a:pPr>
            <a:r>
              <a:rPr lang="el" altLang="en-US"/>
              <a:t>Ανάγνωση: http://en.wikipedia.org/wiki/CPU_modes</a:t>
            </a:r>
          </a:p>
          <a:p>
            <a:pPr marL="0" indent="0" eaLnBrk="1" hangingPunct="1">
              <a:buNone/>
            </a:pPr>
            <a:endParaRPr lang="en-US" altLang="en-US"/>
          </a:p>
        </p:txBody>
      </p:sp>
      <p:pic>
        <p:nvPicPr>
          <p:cNvPr id="3" name="Picture 2">
            <a:extLst>
              <a:ext uri="{FF2B5EF4-FFF2-40B4-BE49-F238E27FC236}">
                <a16:creationId xmlns:a16="http://schemas.microsoft.com/office/drawing/2014/main" id="{DB75DC01-AD21-88F6-FDC5-BA94404B4BD2}"/>
              </a:ext>
            </a:extLst>
          </p:cNvPr>
          <p:cNvPicPr>
            <a:picLocks noChangeAspect="1"/>
          </p:cNvPicPr>
          <p:nvPr/>
        </p:nvPicPr>
        <p:blipFill>
          <a:blip r:embed="rId3"/>
          <a:stretch>
            <a:fillRect/>
          </a:stretch>
        </p:blipFill>
        <p:spPr>
          <a:xfrm>
            <a:off x="8493274" y="5685556"/>
            <a:ext cx="1530000" cy="612000"/>
          </a:xfrm>
          <a:prstGeom prst="rect">
            <a:avLst/>
          </a:prstGeom>
        </p:spPr>
      </p:pic>
      <p:sp>
        <p:nvSpPr>
          <p:cNvPr id="2" name="Slide Number Placeholder 1">
            <a:extLst>
              <a:ext uri="{FF2B5EF4-FFF2-40B4-BE49-F238E27FC236}">
                <a16:creationId xmlns:a16="http://schemas.microsoft.com/office/drawing/2014/main" id="{B41B1771-27AA-4EEC-E87C-55D3E8735007}"/>
              </a:ext>
            </a:extLst>
          </p:cNvPr>
          <p:cNvSpPr>
            <a:spLocks noGrp="1"/>
          </p:cNvSpPr>
          <p:nvPr>
            <p:ph type="sldNum" sz="quarter" idx="14"/>
          </p:nvPr>
        </p:nvSpPr>
        <p:spPr/>
        <p:txBody>
          <a:bodyPr/>
          <a:lstStyle/>
          <a:p>
            <a:fld id="{3A98EE3D-8CD1-4C3F-BD1C-C98C9596463C}" type="slidenum">
              <a:rPr lang="en-US" smtClean="0"/>
              <a:pPr/>
              <a:t>8</a:t>
            </a:fld>
            <a:endParaRPr lang="en-US"/>
          </a:p>
        </p:txBody>
      </p:sp>
    </p:spTree>
  </p:cSld>
  <p:clrMapOvr>
    <a:masterClrMapping/>
  </p:clrMapOvr>
</p:sld>
</file>

<file path=ppt/theme/theme1.xml><?xml version="1.0" encoding="utf-8"?>
<a:theme xmlns:a="http://schemas.openxmlformats.org/drawingml/2006/main"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Custom 62">
      <a:majorFont>
        <a:latin typeface="Book Antiqua"/>
        <a:ea typeface=""/>
        <a:cs typeface=""/>
      </a:majorFont>
      <a:minorFont>
        <a:latin typeface="Century Gothic"/>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11534312_Win32_SL_V3" id="{A784F2EB-8377-40E2-878D-F359E4F7734D}" vid="{87F4C17B-0668-4D7F-80F5-6507D8EFBB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BB42C3-98F0-4E09-AE96-62EE07CAC5CA}">
  <ds:schemaRefs>
    <ds:schemaRef ds:uri="16c05727-aa75-4e4a-9b5f-8a80a1165891"/>
    <ds:schemaRef ds:uri="230e9df3-be65-4c73-a93b-d1236ebd677e"/>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C15CCAF-B227-4420-8A82-899C4EC33714}">
  <ds:schemaRefs>
    <ds:schemaRef ds:uri="230e9df3-be65-4c73-a93b-d1236ebd677e"/>
    <ds:schemaRef ds:uri="71af3243-3dd4-4a8d-8c0d-dd76da1f02a5"/>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739EAE05-2D90-4440-A098-2E114DBDB54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2713</Words>
  <Application>Microsoft Office PowerPoint</Application>
  <PresentationFormat>Widescreen</PresentationFormat>
  <Paragraphs>359</Paragraphs>
  <Slides>44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Book Antiqua</vt:lpstr>
      <vt:lpstr>Calibri</vt:lpstr>
      <vt:lpstr>Century Gothic</vt:lpstr>
      <vt:lpstr>Courier New</vt:lpstr>
      <vt:lpstr>Times</vt:lpstr>
      <vt:lpstr>Custom</vt:lpstr>
      <vt:lpstr>ΤΕΧΝΟΛΟΓΙΕΣ ΠΡΟΣΤΑΣΙΑΣ ΔΕΔΟΜΕΝΩΝ ΚΑΙ ΙΔΙΩΤΙΚΟΤΗΤΑΣ ΓΙΑ ΤΗΝ ΕΝΕΡΓΕΙΑ</vt:lpstr>
      <vt:lpstr>PowerPoint Presentation</vt:lpstr>
      <vt:lpstr>Ανακοινώσεις και Περίγραμμα</vt:lpstr>
      <vt:lpstr>Ποιους στόχους ασφαλείας παρέχει το λειτουργικό σύστημα;</vt:lpstr>
      <vt:lpstr>Ποιους στόχους ασφαλείας παρέχει το λειτουργικό σύστημα; </vt:lpstr>
      <vt:lpstr>Ποιους στόχους ασφαλείας παρέχει το λειτουργικό σύστημα;</vt:lpstr>
      <vt:lpstr>Προστασία μνήμης: Έλεγχος πρόσβασης στη μνήμη</vt:lpstr>
      <vt:lpstr>Λειτουργίες CPU (γνωστές και ως λειτουργίες επεξεργαστή ή προνόμια) </vt:lpstr>
      <vt:lpstr>Λειτουργία χρήστη </vt:lpstr>
      <vt:lpstr>Κλήσεις συστήματος</vt:lpstr>
      <vt:lpstr>Χώρος πυρήνα έναντι χώρου χρήστη</vt:lpstr>
      <vt:lpstr>Επίπεδα προνομίων</vt:lpstr>
      <vt:lpstr>Έλεγχος πρόσβασης</vt:lpstr>
      <vt:lpstr>ΜΟΝΤΈΛΟ ΜΉΤΡΑΣ ΠΡΌΣΒΑΣΗΣ</vt:lpstr>
      <vt:lpstr>ΜΟΝΤΈΛΟ ΜΉΤΡΑΣ ΠΡΌΣΒΑΣΗΣ</vt:lpstr>
      <vt:lpstr>ΑΡΧΕΣ ΚΑΙ ΘΕΜΑΤΑ</vt:lpstr>
      <vt:lpstr>ΑΝΤΙΚΕΊΜΕΝΑ</vt:lpstr>
      <vt:lpstr>Βασικές έννοιες του ελέγχου πρόσβασης UNIX: χρήστες, ομάδες, αρχεία, διαδικασίες</vt:lpstr>
      <vt:lpstr>ΧΡΗΣΤΕΣ ΚΑΙ ΑΡΧΕΣ</vt:lpstr>
      <vt:lpstr>ΧΡΗΣΤΕΣ ΚΑΙ ΑΡΧΕΣ</vt:lpstr>
      <vt:lpstr>Οργάνωση αντικειμένων</vt:lpstr>
      <vt:lpstr>Kόμβοι δείκτη UNIX </vt:lpstr>
      <vt:lpstr>Κατάλογοι UNIX</vt:lpstr>
      <vt:lpstr>Βασικά δικαιώματα Bits σε αρχεία (μη καταλόγους)</vt:lpstr>
      <vt:lpstr>Bit άδειας σε καταλόγους</vt:lpstr>
      <vt:lpstr>Τα suid, sgid, sticky bits</vt:lpstr>
      <vt:lpstr>Μερικά παραδείγματα</vt:lpstr>
      <vt:lpstr>Τα τρία σύνολα bit δικαιωμάτων</vt:lpstr>
      <vt:lpstr>Άλλα θέματα σε αντικείμενα στο UNIX</vt:lpstr>
      <vt:lpstr>Αρχές ασφαλείας σχετικά με τον έλεγχο πρόσβασης</vt:lpstr>
      <vt:lpstr>Αρχή της πλήρους διαμεσολάβησης</vt:lpstr>
      <vt:lpstr>Πώς μπορεί να παραβιαστεί η πλήρης διαμεσολάβηση</vt:lpstr>
      <vt:lpstr>Αρχή των προεπιλογών ασφαλείας έναντι βλάβης</vt:lpstr>
      <vt:lpstr>Εφαρμογή προεπιλογών ασφαλείας έναντι βλάβης</vt:lpstr>
      <vt:lpstr>Αρχή του ελάχιστου προνομίου</vt:lpstr>
      <vt:lpstr>Θέματα εναντίον διευθυντών</vt:lpstr>
      <vt:lpstr>Επεξεργασία μοντέλου αναγνωριστικού χρήστη σε σύγχρονα συστήματα UNIX</vt:lpstr>
      <vt:lpstr>Επεξεργασία μοντέλου αναγνωριστικού χρήστη σε σύγχρονα συστήματα UNIX</vt:lpstr>
      <vt:lpstr>Η ανάγκη για suid/sgid Bits</vt:lpstr>
      <vt:lpstr>Προβλήματα ασφαλείας προγραμμάτων με suid/sgid</vt:lpstr>
      <vt:lpstr>Αλλαγή αποτελεσματικών αναγνωριστικών χρήστη</vt:lpstr>
      <vt:lpstr>Τι συμβαίνει κατά τη σύνδεση</vt:lpstr>
      <vt:lpstr>PowerPoint Presentation</vt:lpstr>
      <vt:lpstr>Ευχαριστώ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2025-04-30T19:15:01Z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