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5" r:id="rId4"/>
  </p:sldMasterIdLst>
  <p:notesMasterIdLst>
    <p:notesMasterId r:id="rId63"/>
  </p:notesMasterIdLst>
  <p:handoutMasterIdLst>
    <p:handoutMasterId r:id="rId64"/>
  </p:handoutMasterIdLst>
  <p:sldIdLst>
    <p:sldId id="376" r:id="rId5"/>
    <p:sldId id="407" r:id="rId6"/>
    <p:sldId id="258" r:id="rId7"/>
    <p:sldId id="259" r:id="rId8"/>
    <p:sldId id="260" r:id="rId9"/>
    <p:sldId id="263" r:id="rId10"/>
    <p:sldId id="264" r:id="rId11"/>
    <p:sldId id="26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8" r:id="rId25"/>
    <p:sldId id="290" r:id="rId26"/>
    <p:sldId id="323" r:id="rId27"/>
    <p:sldId id="319" r:id="rId28"/>
    <p:sldId id="320" r:id="rId29"/>
    <p:sldId id="321" r:id="rId30"/>
    <p:sldId id="322" r:id="rId31"/>
    <p:sldId id="291" r:id="rId32"/>
    <p:sldId id="292" r:id="rId33"/>
    <p:sldId id="293" r:id="rId34"/>
    <p:sldId id="287" r:id="rId35"/>
    <p:sldId id="277" r:id="rId36"/>
    <p:sldId id="295" r:id="rId37"/>
    <p:sldId id="296" r:id="rId38"/>
    <p:sldId id="297" r:id="rId39"/>
    <p:sldId id="298" r:id="rId40"/>
    <p:sldId id="299" r:id="rId41"/>
    <p:sldId id="300" r:id="rId42"/>
    <p:sldId id="301" r:id="rId43"/>
    <p:sldId id="294" r:id="rId44"/>
    <p:sldId id="284" r:id="rId45"/>
    <p:sldId id="278" r:id="rId46"/>
    <p:sldId id="279" r:id="rId47"/>
    <p:sldId id="280" r:id="rId48"/>
    <p:sldId id="307" r:id="rId49"/>
    <p:sldId id="285" r:id="rId50"/>
    <p:sldId id="286" r:id="rId51"/>
    <p:sldId id="333" r:id="rId52"/>
    <p:sldId id="281" r:id="rId53"/>
    <p:sldId id="282" r:id="rId54"/>
    <p:sldId id="283" r:id="rId55"/>
    <p:sldId id="334" r:id="rId56"/>
    <p:sldId id="329" r:id="rId57"/>
    <p:sldId id="309" r:id="rId58"/>
    <p:sldId id="302" r:id="rId59"/>
    <p:sldId id="303" r:id="rId60"/>
    <p:sldId id="304" r:id="rId61"/>
    <p:sldId id="38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ABC4D-B2CA-4EA7-BD4A-E4B986BF40D1}" v="1" dt="2024-04-29T08:49:51.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5388" autoAdjust="0"/>
  </p:normalViewPr>
  <p:slideViewPr>
    <p:cSldViewPr snapToGrid="0" showGuides="1">
      <p:cViewPr varScale="1">
        <p:scale>
          <a:sx n="78" d="100"/>
          <a:sy n="78" d="100"/>
        </p:scale>
        <p:origin x="41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29-Apr-24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29-Apr-24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0</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37</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38</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43</a:t>
            </a:fld>
            <a:endParaRPr lang="en-US"/>
          </a:p>
        </p:txBody>
      </p:sp>
    </p:spTree>
    <p:extLst>
      <p:ext uri="{BB962C8B-B14F-4D97-AF65-F5344CB8AC3E}">
        <p14:creationId xmlns:p14="http://schemas.microsoft.com/office/powerpoint/2010/main" val="332648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48</a:t>
            </a:fld>
            <a:endParaRPr lang="en-US"/>
          </a:p>
        </p:txBody>
      </p:sp>
    </p:spTree>
    <p:extLst>
      <p:ext uri="{BB962C8B-B14F-4D97-AF65-F5344CB8AC3E}">
        <p14:creationId xmlns:p14="http://schemas.microsoft.com/office/powerpoint/2010/main" val="131370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53</a:t>
            </a:fld>
            <a:endParaRPr lang="en-US" noProof="0" dirty="0"/>
          </a:p>
        </p:txBody>
      </p:sp>
    </p:spTree>
    <p:extLst>
      <p:ext uri="{BB962C8B-B14F-4D97-AF65-F5344CB8AC3E}">
        <p14:creationId xmlns:p14="http://schemas.microsoft.com/office/powerpoint/2010/main" val="437640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74320" indent="-274320">
              <a:buFont typeface="Courier New" panose="02070309020205020404" pitchFamily="49" charset="0"/>
              <a:buChar char="o"/>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5125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1087" y="78249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796035" y="2422240"/>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796035" y="3429000"/>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384048" indent="-274320">
              <a:buFont typeface="Courier New" panose="02070309020205020404" pitchFamily="49" charset="0"/>
              <a:buChar char="o"/>
              <a:defRPr sz="1200">
                <a:solidFill>
                  <a:schemeClr val="bg1"/>
                </a:solidFill>
              </a:defRPr>
            </a:lvl2pPr>
            <a:lvl3pPr marL="566928"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a:p>
            <a:pPr lvl="1"/>
            <a:r>
              <a:rPr lang="en-US" dirty="0"/>
              <a:t>Second level</a:t>
            </a:r>
          </a:p>
          <a:p>
            <a:pPr lvl="2"/>
            <a:r>
              <a:rPr lang="en-US" dirty="0"/>
              <a:t>Third level</a:t>
            </a:r>
          </a:p>
          <a:p>
            <a:pPr lvl="0"/>
            <a:endParaRPr lang="en-US" dirty="0"/>
          </a:p>
        </p:txBody>
      </p:sp>
      <p:sp>
        <p:nvSpPr>
          <p:cNvPr id="4" name="Slide Number Placeholder 3">
            <a:extLst>
              <a:ext uri="{FF2B5EF4-FFF2-40B4-BE49-F238E27FC236}">
                <a16:creationId xmlns:a16="http://schemas.microsoft.com/office/drawing/2014/main" id="{2495F128-4947-2D07-5BA3-FCDF5B73DCA7}"/>
              </a:ext>
            </a:extLst>
          </p:cNvPr>
          <p:cNvSpPr>
            <a:spLocks noGrp="1"/>
          </p:cNvSpPr>
          <p:nvPr>
            <p:ph type="sldNum" sz="quarter" idx="13"/>
          </p:nvPr>
        </p:nvSpPr>
        <p:spPr/>
        <p:txBody>
          <a:bodyPr/>
          <a:lstStyle>
            <a:lvl1pPr>
              <a:defRPr>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 id="2147483757" r:id="rId16"/>
  </p:sldLayoutIdLst>
  <p:hf hdr="0" ft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274320" indent="-274320" algn="l" defTabSz="914400" rtl="0" eaLnBrk="1" latinLnBrk="0" hangingPunct="1">
        <a:lnSpc>
          <a:spcPct val="100000"/>
        </a:lnSpc>
        <a:spcBef>
          <a:spcPts val="1200"/>
        </a:spcBef>
        <a:spcAft>
          <a:spcPts val="200"/>
        </a:spcAft>
        <a:buClr>
          <a:schemeClr val="accent1"/>
        </a:buClr>
        <a:buSzPct val="100000"/>
        <a:buFont typeface="Courier New" panose="02070309020205020404" pitchFamily="49" charset="0"/>
        <a:buChar char="o"/>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Omar/Desktop/Slide-Password/RSA_SecurID_Token_Old.jpg"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password_strength_cropped-300x247.png" TargetMode="External"/><Relationship Id="rId7" Type="http://schemas.openxmlformats.org/officeDocument/2006/relationships/image" Target="file://localhost/Users/Omar/Desktop/Slide-Password/screen-purchase-pin-entry.jpg" TargetMode="Externa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file://localhost/Users/Omar/Desktop/Slide-Password/Passcode.png"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checkpassword02.png" TargetMode="External"/><Relationship Id="rId7" Type="http://schemas.openxmlformats.org/officeDocument/2006/relationships/image" Target="file://localhost/Users/Omar/Desktop/Slide-Password/chronostrength.gif" TargetMode="External"/><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8.gif"/><Relationship Id="rId5" Type="http://schemas.openxmlformats.org/officeDocument/2006/relationships/image" Target="file://localhost/Users/Omar/Desktop/Slide-Password/screenshot-2.png"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file://localhost/Users/Omar/Desktop/Slide-Password/pharm.p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file://localhost/Users/Omar/Desktop/Slide-Password/unnamed.png" TargetMode="External"/><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jp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user-icon1.jpg" TargetMode="External"/><Relationship Id="rId7" Type="http://schemas.openxmlformats.org/officeDocument/2006/relationships/image" Target="file://localhost/Users/Omar/Desktop/Slide-Password/token.png" TargetMode="External"/><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file://localhost/Users/Omar/Desktop/Slide-Password/server.png"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6744931" y="1612490"/>
            <a:ext cx="5072111" cy="1670338"/>
          </a:xfrm>
        </p:spPr>
        <p:txBody>
          <a:bodyPr>
            <a:noAutofit/>
          </a:bodyPr>
          <a:lstStyle/>
          <a:p>
            <a:r>
              <a:rPr lang="en-US" sz="3800" dirty="0"/>
              <a:t>DATA PROTECTION AND PRIVACY TECHNOLOGIES FOR ENERGY</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5565058" y="4974303"/>
            <a:ext cx="3514319" cy="1008925"/>
          </a:xfrm>
        </p:spPr>
        <p:txBody>
          <a:bodyPr/>
          <a:lstStyle/>
          <a:p>
            <a:r>
              <a:rPr lang="en-US" dirty="0"/>
              <a:t>Presentation by: </a:t>
            </a:r>
          </a:p>
          <a:p>
            <a:r>
              <a:rPr lang="en-US" dirty="0"/>
              <a:t>ANTONIOS NTIB</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5840730" y="3373515"/>
            <a:ext cx="5601970" cy="1008926"/>
          </a:xfrm>
        </p:spPr>
        <p:txBody>
          <a:bodyPr/>
          <a:lstStyle/>
          <a:p>
            <a:r>
              <a:rPr lang="en-US" dirty="0"/>
              <a:t>CSP005_S_E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
        <p:nvSpPr>
          <p:cNvPr id="5" name="TextBox 4">
            <a:extLst>
              <a:ext uri="{FF2B5EF4-FFF2-40B4-BE49-F238E27FC236}">
                <a16:creationId xmlns:a16="http://schemas.microsoft.com/office/drawing/2014/main" id="{111F6FDA-E027-66AB-C614-385BB5A7CC2F}"/>
              </a:ext>
            </a:extLst>
          </p:cNvPr>
          <p:cNvSpPr txBox="1"/>
          <p:nvPr/>
        </p:nvSpPr>
        <p:spPr>
          <a:xfrm>
            <a:off x="5565058" y="4391366"/>
            <a:ext cx="5665249" cy="369332"/>
          </a:xfrm>
          <a:prstGeom prst="rect">
            <a:avLst/>
          </a:prstGeom>
          <a:noFill/>
        </p:spPr>
        <p:txBody>
          <a:bodyPr wrap="square" rtlCol="0">
            <a:spAutoFit/>
          </a:bodyPr>
          <a:lstStyle/>
          <a:p>
            <a:r>
              <a:rPr lang="en-US" b="1" dirty="0">
                <a:solidFill>
                  <a:srgbClr val="FF0000"/>
                </a:solidFill>
              </a:rPr>
              <a:t>SLIDE </a:t>
            </a:r>
            <a:r>
              <a:rPr lang="en-US" b="1">
                <a:solidFill>
                  <a:srgbClr val="FF0000"/>
                </a:solidFill>
              </a:rPr>
              <a:t>SET #9: </a:t>
            </a:r>
            <a:r>
              <a:rPr lang="en-US" sz="1800" b="1" dirty="0"/>
              <a:t>User Authentication</a:t>
            </a:r>
            <a:endParaRPr lang="en-US" b="1" i="1" dirty="0"/>
          </a:p>
        </p:txBody>
      </p:sp>
      <p:pic>
        <p:nvPicPr>
          <p:cNvPr id="6" name="Picture 5" descr="A red sign with white text&#10;&#10;Description automatically generated">
            <a:extLst>
              <a:ext uri="{FF2B5EF4-FFF2-40B4-BE49-F238E27FC236}">
                <a16:creationId xmlns:a16="http://schemas.microsoft.com/office/drawing/2014/main" id="{37596385-74C8-290E-479C-ABDEFF967601}"/>
              </a:ext>
            </a:extLst>
          </p:cNvPr>
          <p:cNvPicPr>
            <a:picLocks noChangeAspect="1"/>
          </p:cNvPicPr>
          <p:nvPr/>
        </p:nvPicPr>
        <p:blipFill>
          <a:blip r:embed="rId6"/>
          <a:stretch>
            <a:fillRect/>
          </a:stretch>
        </p:blipFill>
        <p:spPr>
          <a:xfrm>
            <a:off x="9079377" y="4788468"/>
            <a:ext cx="1532424" cy="568274"/>
          </a:xfrm>
          <a:prstGeom prst="rect">
            <a:avLst/>
          </a:prstGeom>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Authentication Token</a:t>
            </a:r>
          </a:p>
        </p:txBody>
      </p:sp>
      <p:sp>
        <p:nvSpPr>
          <p:cNvPr id="5" name="Text Placeholder 4">
            <a:extLst>
              <a:ext uri="{FF2B5EF4-FFF2-40B4-BE49-F238E27FC236}">
                <a16:creationId xmlns:a16="http://schemas.microsoft.com/office/drawing/2014/main" id="{2137738B-9090-2C1F-5518-AC0F6C38A1C1}"/>
              </a:ext>
            </a:extLst>
          </p:cNvPr>
          <p:cNvSpPr>
            <a:spLocks noGrp="1"/>
          </p:cNvSpPr>
          <p:nvPr>
            <p:ph type="body" sz="quarter" idx="12"/>
          </p:nvPr>
        </p:nvSpPr>
        <p:spPr>
          <a:xfrm>
            <a:off x="1060315" y="2650526"/>
            <a:ext cx="4917698" cy="3101344"/>
          </a:xfrm>
        </p:spPr>
        <p:txBody>
          <a:bodyPr>
            <a:normAutofit fontScale="55000" lnSpcReduction="20000"/>
          </a:bodyPr>
          <a:lstStyle/>
          <a:p>
            <a:r>
              <a:rPr lang="en-US" sz="3200" dirty="0">
                <a:cs typeface="Roboto Slab Regular"/>
              </a:rPr>
              <a:t>Based on something the user know</a:t>
            </a:r>
          </a:p>
          <a:p>
            <a:pPr lvl="1"/>
            <a:r>
              <a:rPr lang="en-US" sz="2800" b="1" dirty="0">
                <a:cs typeface="Roboto Slab Regular"/>
              </a:rPr>
              <a:t>Example</a:t>
            </a:r>
            <a:r>
              <a:rPr lang="en-US" sz="2800" dirty="0">
                <a:cs typeface="Roboto Slab Regular"/>
              </a:rPr>
              <a:t>: Passphrase, password</a:t>
            </a:r>
          </a:p>
          <a:p>
            <a:endParaRPr lang="en-US" sz="3200" dirty="0">
              <a:cs typeface="Roboto Slab Regular"/>
            </a:endParaRPr>
          </a:p>
          <a:p>
            <a:r>
              <a:rPr lang="en-US" sz="3200" dirty="0">
                <a:cs typeface="Roboto Slab Regular"/>
              </a:rPr>
              <a:t>Based on something the user possesses </a:t>
            </a:r>
          </a:p>
          <a:p>
            <a:pPr lvl="1"/>
            <a:r>
              <a:rPr lang="en-US" sz="3000" b="1" dirty="0">
                <a:cs typeface="Roboto Slab Regular"/>
              </a:rPr>
              <a:t>Example</a:t>
            </a:r>
            <a:r>
              <a:rPr lang="en-US" sz="3000" dirty="0">
                <a:cs typeface="Roboto Slab Regular"/>
              </a:rPr>
              <a:t>: Smart card or token </a:t>
            </a:r>
          </a:p>
          <a:p>
            <a:endParaRPr lang="en-US" sz="3200" dirty="0">
              <a:cs typeface="Roboto Slab Regular"/>
            </a:endParaRPr>
          </a:p>
          <a:p>
            <a:r>
              <a:rPr lang="en-US" sz="3200" dirty="0">
                <a:cs typeface="Roboto Slab Regular"/>
              </a:rPr>
              <a:t>Based on something the user is </a:t>
            </a:r>
          </a:p>
          <a:p>
            <a:pPr lvl="1"/>
            <a:r>
              <a:rPr lang="en-US" sz="3000" b="1" dirty="0">
                <a:cs typeface="Roboto Slab Regular"/>
              </a:rPr>
              <a:t>Example</a:t>
            </a:r>
            <a:r>
              <a:rPr lang="en-US" sz="3000" dirty="0">
                <a:cs typeface="Roboto Slab Regular"/>
              </a:rPr>
              <a:t>: Biometric </a:t>
            </a:r>
          </a:p>
          <a:p>
            <a:endParaRPr lang="en-US" dirty="0"/>
          </a:p>
        </p:txBody>
      </p:sp>
      <p:pic>
        <p:nvPicPr>
          <p:cNvPr id="8" name="Picture 7">
            <a:extLst>
              <a:ext uri="{FF2B5EF4-FFF2-40B4-BE49-F238E27FC236}">
                <a16:creationId xmlns:a16="http://schemas.microsoft.com/office/drawing/2014/main" id="{FD95E20E-64D9-749D-05B9-0F78A491CEC3}"/>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365A3B95-A984-CA23-A9AE-3CDC13423651}"/>
              </a:ext>
            </a:extLst>
          </p:cNvPr>
          <p:cNvSpPr>
            <a:spLocks noGrp="1"/>
          </p:cNvSpPr>
          <p:nvPr>
            <p:ph type="sldNum" sz="quarter" idx="13"/>
          </p:nvPr>
        </p:nvSpPr>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385093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solidFill>
                  <a:schemeClr val="tx1"/>
                </a:solidFill>
                <a:latin typeface="Book Antiqua (Headings)"/>
                <a:cs typeface="Fjalla One"/>
              </a:rPr>
              <a:t>Proposals of Authentication Token</a:t>
            </a:r>
          </a:p>
        </p:txBody>
      </p:sp>
      <p:sp>
        <p:nvSpPr>
          <p:cNvPr id="3" name="Content Placeholder 2"/>
          <p:cNvSpPr>
            <a:spLocks noGrp="1"/>
          </p:cNvSpPr>
          <p:nvPr>
            <p:ph sz="quarter" idx="17"/>
          </p:nvPr>
        </p:nvSpPr>
        <p:spPr/>
        <p:txBody>
          <a:bodyPr>
            <a:normAutofit fontScale="70000" lnSpcReduction="20000"/>
          </a:bodyPr>
          <a:lstStyle/>
          <a:p>
            <a:r>
              <a:rPr lang="en-US" sz="3200" dirty="0">
                <a:cs typeface="Roboto Slab Regular"/>
              </a:rPr>
              <a:t>Cryptography-based </a:t>
            </a:r>
          </a:p>
          <a:p>
            <a:endParaRPr lang="en-US" sz="3200" dirty="0">
              <a:cs typeface="Roboto Slab Regular"/>
            </a:endParaRPr>
          </a:p>
          <a:p>
            <a:r>
              <a:rPr lang="en-US" sz="3200" dirty="0">
                <a:cs typeface="Roboto Slab Regular"/>
              </a:rPr>
              <a:t>Others</a:t>
            </a:r>
          </a:p>
          <a:p>
            <a:pPr lvl="1"/>
            <a:r>
              <a:rPr lang="en-US" sz="3000" b="1" i="1" dirty="0">
                <a:cs typeface="Roboto Slab Regular"/>
              </a:rPr>
              <a:t>Passwords</a:t>
            </a:r>
            <a:r>
              <a:rPr lang="en-US" sz="3000" dirty="0">
                <a:cs typeface="Roboto Slab Regular"/>
              </a:rPr>
              <a:t> </a:t>
            </a:r>
          </a:p>
          <a:p>
            <a:pPr lvl="1"/>
            <a:r>
              <a:rPr lang="en-US" sz="3000" dirty="0">
                <a:cs typeface="Roboto Slab Regular"/>
              </a:rPr>
              <a:t>Biometrics </a:t>
            </a:r>
          </a:p>
          <a:p>
            <a:pPr lvl="1"/>
            <a:r>
              <a:rPr lang="en-US" sz="3000" dirty="0">
                <a:cs typeface="Roboto Slab Regular"/>
              </a:rPr>
              <a:t>Graphical passwords </a:t>
            </a:r>
          </a:p>
          <a:p>
            <a:pPr lvl="1"/>
            <a:r>
              <a:rPr lang="en-US" sz="3000" dirty="0">
                <a:cs typeface="Roboto Slab Regular"/>
              </a:rPr>
              <a:t>2-factor authentication </a:t>
            </a:r>
          </a:p>
          <a:p>
            <a:pPr lvl="1"/>
            <a:r>
              <a:rPr lang="en-US" sz="3000" dirty="0">
                <a:cs typeface="Roboto Slab Regular"/>
              </a:rPr>
              <a:t>Out of band authentication  </a:t>
            </a:r>
          </a:p>
        </p:txBody>
      </p:sp>
      <p:pic>
        <p:nvPicPr>
          <p:cNvPr id="7" name="Picture 6">
            <a:extLst>
              <a:ext uri="{FF2B5EF4-FFF2-40B4-BE49-F238E27FC236}">
                <a16:creationId xmlns:a16="http://schemas.microsoft.com/office/drawing/2014/main" id="{E7544E64-7857-08B3-08B0-6DC689B453B4}"/>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DEA013C-C573-F1FA-6F33-80DDF8E47300}"/>
              </a:ext>
            </a:extLst>
          </p:cNvPr>
          <p:cNvSpPr>
            <a:spLocks noGrp="1"/>
          </p:cNvSpPr>
          <p:nvPr>
            <p:ph type="sldNum" sz="quarter" idx="4"/>
          </p:nvPr>
        </p:nvSpPr>
        <p:spPr/>
        <p:txBody>
          <a:bodyPr/>
          <a:lstStyle/>
          <a:p>
            <a:fld id="{3A98EE3D-8CD1-4C3F-BD1C-C98C9596463C}" type="slidenum">
              <a:rPr lang="en-US" smtClean="0"/>
              <a:pPr/>
              <a:t>10</a:t>
            </a:fld>
            <a:endParaRPr lang="en-US" dirty="0"/>
          </a:p>
        </p:txBody>
      </p:sp>
    </p:spTree>
    <p:extLst>
      <p:ext uri="{BB962C8B-B14F-4D97-AF65-F5344CB8AC3E}">
        <p14:creationId xmlns:p14="http://schemas.microsoft.com/office/powerpoint/2010/main" val="31169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Cryptography-based Designs</a:t>
            </a:r>
          </a:p>
        </p:txBody>
      </p:sp>
      <p:sp>
        <p:nvSpPr>
          <p:cNvPr id="5" name="Text Placeholder 4">
            <a:extLst>
              <a:ext uri="{FF2B5EF4-FFF2-40B4-BE49-F238E27FC236}">
                <a16:creationId xmlns:a16="http://schemas.microsoft.com/office/drawing/2014/main" id="{2154A031-1572-7B9C-7DD8-BFBC86284BED}"/>
              </a:ext>
            </a:extLst>
          </p:cNvPr>
          <p:cNvSpPr>
            <a:spLocks noGrp="1"/>
          </p:cNvSpPr>
          <p:nvPr>
            <p:ph type="body" sz="quarter" idx="12"/>
          </p:nvPr>
        </p:nvSpPr>
        <p:spPr>
          <a:xfrm>
            <a:off x="730424" y="2660358"/>
            <a:ext cx="4888202" cy="3209499"/>
          </a:xfrm>
        </p:spPr>
        <p:txBody>
          <a:bodyPr>
            <a:normAutofit fontScale="55000" lnSpcReduction="20000"/>
          </a:bodyPr>
          <a:lstStyle/>
          <a:p>
            <a:r>
              <a:rPr lang="en-US" sz="3200" b="1" dirty="0">
                <a:cs typeface="Roboto Slab Regular"/>
              </a:rPr>
              <a:t>One-time passwords</a:t>
            </a:r>
          </a:p>
          <a:p>
            <a:pPr lvl="1"/>
            <a:r>
              <a:rPr lang="en-US" sz="3000" dirty="0">
                <a:cs typeface="Roboto Slab Regular"/>
              </a:rPr>
              <a:t>Each password is used only once </a:t>
            </a:r>
          </a:p>
          <a:p>
            <a:pPr lvl="1"/>
            <a:r>
              <a:rPr lang="en-US" sz="3000" dirty="0">
                <a:cs typeface="Roboto Slab Regular"/>
              </a:rPr>
              <a:t>Defend against adversary who can eavesdrop and later impersonate  </a:t>
            </a:r>
          </a:p>
          <a:p>
            <a:r>
              <a:rPr lang="en-US" sz="3200" b="1" dirty="0">
                <a:cs typeface="Roboto Slab Regular"/>
              </a:rPr>
              <a:t>Challenge-response </a:t>
            </a:r>
          </a:p>
          <a:p>
            <a:pPr lvl="1"/>
            <a:r>
              <a:rPr lang="en-US" sz="3000" dirty="0">
                <a:cs typeface="Roboto Slab Regular"/>
              </a:rPr>
              <a:t>Send a response related to the password and a challenge </a:t>
            </a:r>
          </a:p>
          <a:p>
            <a:r>
              <a:rPr lang="en-US" sz="3200" b="1" dirty="0">
                <a:cs typeface="Roboto Slab Regular"/>
              </a:rPr>
              <a:t>Zero-knowledge proof of knowledge</a:t>
            </a:r>
            <a:r>
              <a:rPr lang="en-US" sz="3000" dirty="0">
                <a:cs typeface="Roboto Slab Regular"/>
              </a:rPr>
              <a:t> </a:t>
            </a:r>
          </a:p>
          <a:p>
            <a:pPr lvl="1"/>
            <a:r>
              <a:rPr lang="en-US" sz="3000" dirty="0">
                <a:cs typeface="Roboto Slab Regular"/>
              </a:rPr>
              <a:t>Prove knowledge of a value without revealing it  </a:t>
            </a:r>
            <a:r>
              <a:rPr lang="en-US" sz="3000" dirty="0">
                <a:solidFill>
                  <a:schemeClr val="accent1"/>
                </a:solidFill>
                <a:cs typeface="Roboto Slab Regular"/>
              </a:rPr>
              <a:t>(</a:t>
            </a:r>
            <a:r>
              <a:rPr lang="en-US" sz="3000" b="1" i="1" dirty="0">
                <a:solidFill>
                  <a:schemeClr val="accent1"/>
                </a:solidFill>
                <a:cs typeface="Roboto Slab Regular"/>
              </a:rPr>
              <a:t>Out of scope)</a:t>
            </a:r>
            <a:endParaRPr lang="en-US" sz="3000" dirty="0">
              <a:solidFill>
                <a:schemeClr val="accent1"/>
              </a:solidFill>
              <a:cs typeface="Roboto Slab Regular"/>
            </a:endParaRPr>
          </a:p>
          <a:p>
            <a:endParaRPr lang="en-US" dirty="0"/>
          </a:p>
        </p:txBody>
      </p:sp>
      <p:pic>
        <p:nvPicPr>
          <p:cNvPr id="9" name="Picture 8">
            <a:extLst>
              <a:ext uri="{FF2B5EF4-FFF2-40B4-BE49-F238E27FC236}">
                <a16:creationId xmlns:a16="http://schemas.microsoft.com/office/drawing/2014/main" id="{D7D3A71D-40E7-FF5A-2DA2-7718F9C8CB6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C3C749B8-201C-5006-2DEA-86247BCC379A}"/>
              </a:ext>
            </a:extLst>
          </p:cNvPr>
          <p:cNvSpPr>
            <a:spLocks noGrp="1"/>
          </p:cNvSpPr>
          <p:nvPr>
            <p:ph type="sldNum" sz="quarter" idx="13"/>
          </p:nvPr>
        </p:nvSpPr>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171857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375" y="470451"/>
            <a:ext cx="8935507" cy="949467"/>
          </a:xfrm>
        </p:spPr>
        <p:txBody>
          <a:bodyPr/>
          <a:lstStyle/>
          <a:p>
            <a:pPr algn="ctr"/>
            <a:r>
              <a:rPr lang="en-US" dirty="0">
                <a:solidFill>
                  <a:srgbClr val="2F2B20"/>
                </a:solidFill>
                <a:latin typeface="Book Antiqua (Headings)"/>
                <a:cs typeface="Fjalla One"/>
              </a:rPr>
              <a:t>One-Time Passwords (OTP)</a:t>
            </a:r>
          </a:p>
        </p:txBody>
      </p:sp>
      <p:sp>
        <p:nvSpPr>
          <p:cNvPr id="3" name="Content Placeholder 2"/>
          <p:cNvSpPr>
            <a:spLocks noGrp="1"/>
          </p:cNvSpPr>
          <p:nvPr>
            <p:ph sz="quarter" idx="17"/>
          </p:nvPr>
        </p:nvSpPr>
        <p:spPr>
          <a:xfrm>
            <a:off x="412864" y="1897571"/>
            <a:ext cx="5797550" cy="4015244"/>
          </a:xfrm>
        </p:spPr>
        <p:txBody>
          <a:bodyPr>
            <a:normAutofit/>
          </a:bodyPr>
          <a:lstStyle/>
          <a:p>
            <a:r>
              <a:rPr lang="en-US" dirty="0">
                <a:cs typeface="Roboto Slab Regular"/>
              </a:rPr>
              <a:t>Two parties share a list of one-time passwords </a:t>
            </a:r>
          </a:p>
          <a:p>
            <a:endParaRPr lang="en-US" dirty="0">
              <a:cs typeface="Roboto Slab Regular"/>
            </a:endParaRPr>
          </a:p>
          <a:p>
            <a:r>
              <a:rPr lang="en-US" dirty="0">
                <a:cs typeface="Roboto Slab Regular"/>
              </a:rPr>
              <a:t>Time synchronized OTP </a:t>
            </a:r>
          </a:p>
          <a:p>
            <a:pPr lvl="1"/>
            <a:r>
              <a:rPr lang="en-US" dirty="0">
                <a:cs typeface="Roboto Slab Regular"/>
              </a:rPr>
              <a:t>Example: </a:t>
            </a:r>
            <a:r>
              <a:rPr lang="en-US" b="1" dirty="0">
                <a:cs typeface="Roboto Slab Regular"/>
              </a:rPr>
              <a:t>MAC</a:t>
            </a:r>
            <a:r>
              <a:rPr lang="en-US" b="1" baseline="-25000" dirty="0">
                <a:cs typeface="Roboto Slab Regular"/>
              </a:rPr>
              <a:t>K</a:t>
            </a:r>
            <a:r>
              <a:rPr lang="en-US" b="1" dirty="0">
                <a:cs typeface="Roboto Slab Regular"/>
              </a:rPr>
              <a:t>(t) </a:t>
            </a:r>
            <a:r>
              <a:rPr lang="en-US" dirty="0">
                <a:cs typeface="Roboto Slab Regular"/>
              </a:rPr>
              <a:t>where </a:t>
            </a:r>
            <a:r>
              <a:rPr lang="en-US" b="1" dirty="0">
                <a:cs typeface="Roboto Slab Regular"/>
              </a:rPr>
              <a:t>t</a:t>
            </a:r>
            <a:r>
              <a:rPr lang="en-US" dirty="0">
                <a:cs typeface="Roboto Slab Regular"/>
              </a:rPr>
              <a:t> is the current time </a:t>
            </a:r>
          </a:p>
          <a:p>
            <a:endParaRPr lang="en-US" dirty="0">
              <a:cs typeface="Roboto Slab Regular"/>
            </a:endParaRPr>
          </a:p>
          <a:p>
            <a:r>
              <a:rPr lang="en-US" dirty="0">
                <a:cs typeface="Roboto Slab Regular"/>
              </a:rPr>
              <a:t>Using a hash chain </a:t>
            </a:r>
            <a:br>
              <a:rPr lang="en-US" dirty="0">
                <a:cs typeface="Roboto Slab Regular"/>
              </a:rPr>
            </a:br>
            <a:r>
              <a:rPr lang="en-US" dirty="0">
                <a:cs typeface="Roboto Slab Regular"/>
              </a:rPr>
              <a:t>(Proposed by </a:t>
            </a:r>
            <a:r>
              <a:rPr lang="en-US" dirty="0" err="1">
                <a:cs typeface="Roboto Slab Regular"/>
              </a:rPr>
              <a:t>Lamport</a:t>
            </a:r>
            <a:r>
              <a:rPr lang="en-US" dirty="0">
                <a:cs typeface="Roboto Slab Regular"/>
              </a:rPr>
              <a:t>) </a:t>
            </a:r>
          </a:p>
          <a:p>
            <a:pPr lvl="1"/>
            <a:r>
              <a:rPr lang="en-US" b="1" dirty="0">
                <a:cs typeface="Roboto Slab Regular"/>
              </a:rPr>
              <a:t>H(s), H(H(s)), …, H</a:t>
            </a:r>
            <a:r>
              <a:rPr lang="en-US" b="1" baseline="30000" dirty="0">
                <a:cs typeface="Roboto Slab Regular"/>
              </a:rPr>
              <a:t>1000</a:t>
            </a:r>
            <a:r>
              <a:rPr lang="en-US" b="1" dirty="0">
                <a:cs typeface="Roboto Slab Regular"/>
              </a:rPr>
              <a:t>(s)</a:t>
            </a:r>
          </a:p>
          <a:p>
            <a:pPr lvl="1"/>
            <a:r>
              <a:rPr lang="en-US" dirty="0">
                <a:cs typeface="Roboto Slab Regular"/>
              </a:rPr>
              <a:t>Use these hash values in reverse order </a:t>
            </a:r>
          </a:p>
        </p:txBody>
      </p:sp>
      <p:pic>
        <p:nvPicPr>
          <p:cNvPr id="4" name="RSA_SecurID_Token_Old.jpg" descr="/Users/Omar/Desktop/Slide-Password/RSA_SecurID_Token_Old.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5816047" y="3500525"/>
            <a:ext cx="2667085" cy="1619624"/>
          </a:xfrm>
          <a:prstGeom prst="rect">
            <a:avLst/>
          </a:prstGeom>
        </p:spPr>
      </p:pic>
      <p:pic>
        <p:nvPicPr>
          <p:cNvPr id="8" name="Picture 7">
            <a:extLst>
              <a:ext uri="{FF2B5EF4-FFF2-40B4-BE49-F238E27FC236}">
                <a16:creationId xmlns:a16="http://schemas.microsoft.com/office/drawing/2014/main" id="{91BCF495-E81E-9721-C3CC-2DFFB8E86332}"/>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5B269A8B-FD7E-3AE7-3D7B-1105FD095CD2}"/>
              </a:ext>
            </a:extLst>
          </p:cNvPr>
          <p:cNvSpPr>
            <a:spLocks noGrp="1"/>
          </p:cNvSpPr>
          <p:nvPr>
            <p:ph type="sldNum" sz="quarter" idx="4"/>
          </p:nvPr>
        </p:nvSpPr>
        <p:spPr/>
        <p:txBody>
          <a:bodyPr/>
          <a:lstStyle/>
          <a:p>
            <a:fld id="{3A98EE3D-8CD1-4C3F-BD1C-C98C9596463C}" type="slidenum">
              <a:rPr lang="en-US" smtClean="0"/>
              <a:pPr/>
              <a:t>12</a:t>
            </a:fld>
            <a:endParaRPr lang="en-US" dirty="0"/>
          </a:p>
        </p:txBody>
      </p:sp>
    </p:spTree>
    <p:extLst>
      <p:ext uri="{BB962C8B-B14F-4D97-AF65-F5344CB8AC3E}">
        <p14:creationId xmlns:p14="http://schemas.microsoft.com/office/powerpoint/2010/main" val="4241280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a:latin typeface="Book Antiqua (Headings)"/>
                <a:cs typeface="Fjalla One"/>
              </a:rPr>
              <a:t>Lamport’s</a:t>
            </a:r>
            <a:r>
              <a:rPr lang="en-US" dirty="0">
                <a:latin typeface="Book Antiqua (Headings)"/>
                <a:cs typeface="Fjalla One"/>
              </a:rPr>
              <a:t> One-Time Password</a:t>
            </a:r>
          </a:p>
        </p:txBody>
      </p:sp>
      <p:sp>
        <p:nvSpPr>
          <p:cNvPr id="5" name="Text Placeholder 4">
            <a:extLst>
              <a:ext uri="{FF2B5EF4-FFF2-40B4-BE49-F238E27FC236}">
                <a16:creationId xmlns:a16="http://schemas.microsoft.com/office/drawing/2014/main" id="{287BC293-74FC-FDA2-B752-7C817EE7CD50}"/>
              </a:ext>
            </a:extLst>
          </p:cNvPr>
          <p:cNvSpPr>
            <a:spLocks noGrp="1"/>
          </p:cNvSpPr>
          <p:nvPr>
            <p:ph type="body" sz="quarter" idx="12"/>
          </p:nvPr>
        </p:nvSpPr>
        <p:spPr>
          <a:xfrm>
            <a:off x="983226" y="2488180"/>
            <a:ext cx="5677785" cy="3789602"/>
          </a:xfrm>
        </p:spPr>
        <p:txBody>
          <a:bodyPr>
            <a:noAutofit/>
          </a:bodyPr>
          <a:lstStyle/>
          <a:p>
            <a:r>
              <a:rPr lang="en-US" dirty="0">
                <a:cs typeface="Roboto Slab Regular"/>
              </a:rPr>
              <a:t>Setting: A wants to authenticate itself to B </a:t>
            </a:r>
          </a:p>
          <a:p>
            <a:r>
              <a:rPr lang="en-US" dirty="0">
                <a:cs typeface="Roboto Slab Regular"/>
              </a:rPr>
              <a:t>Initialization: </a:t>
            </a:r>
          </a:p>
          <a:p>
            <a:pPr lvl="1"/>
            <a:r>
              <a:rPr lang="en-US" sz="1400" dirty="0">
                <a:cs typeface="Roboto Slab Regular"/>
              </a:rPr>
              <a:t>A selects an arbitrary value S, a hash function H(), and integer value t</a:t>
            </a:r>
          </a:p>
          <a:p>
            <a:pPr lvl="1"/>
            <a:r>
              <a:rPr lang="en-US" sz="1400" dirty="0">
                <a:cs typeface="Roboto Slab Regular"/>
              </a:rPr>
              <a:t>A computes w</a:t>
            </a:r>
            <a:r>
              <a:rPr lang="en-US" sz="1400" baseline="-25000" dirty="0">
                <a:cs typeface="Roboto Slab Regular"/>
              </a:rPr>
              <a:t>0</a:t>
            </a:r>
            <a:r>
              <a:rPr lang="en-US" sz="1400" dirty="0">
                <a:cs typeface="Roboto Slab Regular"/>
              </a:rPr>
              <a:t> = </a:t>
            </a:r>
            <a:r>
              <a:rPr lang="en-US" sz="1400" dirty="0" err="1">
                <a:cs typeface="Roboto Slab Regular"/>
              </a:rPr>
              <a:t>H</a:t>
            </a:r>
            <a:r>
              <a:rPr lang="en-US" sz="1400" baseline="30000" dirty="0" err="1">
                <a:cs typeface="Roboto Slab Regular"/>
              </a:rPr>
              <a:t>t</a:t>
            </a:r>
            <a:r>
              <a:rPr lang="en-US" sz="1400" dirty="0">
                <a:cs typeface="Roboto Slab Regular"/>
              </a:rPr>
              <a:t>(S) and sends w</a:t>
            </a:r>
            <a:r>
              <a:rPr lang="en-US" sz="1400" baseline="-25000" dirty="0">
                <a:cs typeface="Roboto Slab Regular"/>
              </a:rPr>
              <a:t>0</a:t>
            </a:r>
            <a:r>
              <a:rPr lang="en-US" sz="1400" dirty="0">
                <a:cs typeface="Roboto Slab Regular"/>
              </a:rPr>
              <a:t>, and H() to B</a:t>
            </a:r>
          </a:p>
          <a:p>
            <a:pPr lvl="1"/>
            <a:r>
              <a:rPr lang="en-US" sz="1400" dirty="0">
                <a:cs typeface="Roboto Slab Regular"/>
              </a:rPr>
              <a:t>B stores w</a:t>
            </a:r>
            <a:r>
              <a:rPr lang="en-US" sz="1400" baseline="-25000" dirty="0">
                <a:cs typeface="Roboto Slab Regular"/>
              </a:rPr>
              <a:t>0</a:t>
            </a:r>
          </a:p>
          <a:p>
            <a:r>
              <a:rPr lang="en-US" dirty="0">
                <a:cs typeface="Roboto Slab Regular"/>
              </a:rPr>
              <a:t>Protocol: To authenticate to B at time i where 1 &lt;= i &lt;= t </a:t>
            </a:r>
          </a:p>
          <a:p>
            <a:pPr lvl="1"/>
            <a:r>
              <a:rPr lang="en-US" sz="1400" dirty="0">
                <a:cs typeface="Roboto Slab Regular"/>
              </a:rPr>
              <a:t>A sends to B: A, i, </a:t>
            </a:r>
            <a:r>
              <a:rPr lang="en-US" sz="1400" dirty="0" err="1">
                <a:cs typeface="Roboto Slab Regular"/>
              </a:rPr>
              <a:t>w</a:t>
            </a:r>
            <a:r>
              <a:rPr lang="en-US" sz="1400" baseline="-25000" dirty="0" err="1">
                <a:cs typeface="Roboto Slab Regular"/>
              </a:rPr>
              <a:t>i</a:t>
            </a:r>
            <a:r>
              <a:rPr lang="en-US" sz="1400" dirty="0">
                <a:cs typeface="Roboto Slab Regular"/>
              </a:rPr>
              <a:t> = </a:t>
            </a:r>
            <a:r>
              <a:rPr lang="en-US" sz="1400" dirty="0" err="1">
                <a:cs typeface="Roboto Slab Regular"/>
              </a:rPr>
              <a:t>H</a:t>
            </a:r>
            <a:r>
              <a:rPr lang="en-US" sz="1400" baseline="30000" dirty="0" err="1">
                <a:cs typeface="Roboto Slab Regular"/>
              </a:rPr>
              <a:t>t</a:t>
            </a:r>
            <a:r>
              <a:rPr lang="en-US" sz="1400" baseline="30000" dirty="0">
                <a:cs typeface="Roboto Slab Regular"/>
              </a:rPr>
              <a:t>-i</a:t>
            </a:r>
            <a:r>
              <a:rPr lang="en-US" sz="1400" dirty="0">
                <a:cs typeface="Roboto Slab Regular"/>
              </a:rPr>
              <a:t>(S)</a:t>
            </a:r>
          </a:p>
          <a:p>
            <a:pPr lvl="1"/>
            <a:r>
              <a:rPr lang="en-US" sz="1400" dirty="0">
                <a:cs typeface="Roboto Slab Regular"/>
              </a:rPr>
              <a:t>B checks: i = i</a:t>
            </a:r>
            <a:r>
              <a:rPr lang="en-US" sz="1400" baseline="-25000" dirty="0">
                <a:cs typeface="Roboto Slab Regular"/>
              </a:rPr>
              <a:t>A</a:t>
            </a:r>
            <a:r>
              <a:rPr lang="en-US" sz="1400" dirty="0">
                <a:cs typeface="Roboto Slab Regular"/>
              </a:rPr>
              <a:t>, H(</a:t>
            </a:r>
            <a:r>
              <a:rPr lang="en-US" sz="1400" dirty="0" err="1">
                <a:cs typeface="Roboto Slab Regular"/>
              </a:rPr>
              <a:t>w</a:t>
            </a:r>
            <a:r>
              <a:rPr lang="en-US" sz="1400" baseline="-25000" dirty="0" err="1">
                <a:cs typeface="Roboto Slab Regular"/>
              </a:rPr>
              <a:t>i</a:t>
            </a:r>
            <a:r>
              <a:rPr lang="en-US" sz="1400" dirty="0">
                <a:cs typeface="Roboto Slab Regular"/>
              </a:rPr>
              <a:t>) = w</a:t>
            </a:r>
            <a:r>
              <a:rPr lang="en-US" sz="1400" baseline="-25000" dirty="0">
                <a:cs typeface="Roboto Slab Regular"/>
              </a:rPr>
              <a:t>i-1</a:t>
            </a:r>
          </a:p>
          <a:p>
            <a:pPr lvl="1"/>
            <a:r>
              <a:rPr lang="en-US" sz="1400" dirty="0">
                <a:cs typeface="Roboto Slab Regular"/>
              </a:rPr>
              <a:t>If both holds, i</a:t>
            </a:r>
            <a:r>
              <a:rPr lang="en-US" sz="1400" baseline="-25000" dirty="0">
                <a:cs typeface="Roboto Slab Regular"/>
              </a:rPr>
              <a:t>A</a:t>
            </a:r>
            <a:r>
              <a:rPr lang="en-US" sz="1400" dirty="0">
                <a:cs typeface="Roboto Slab Regular"/>
              </a:rPr>
              <a:t> = i</a:t>
            </a:r>
            <a:r>
              <a:rPr lang="en-US" sz="1400" baseline="-25000" dirty="0">
                <a:cs typeface="Roboto Slab Regular"/>
              </a:rPr>
              <a:t>A</a:t>
            </a:r>
            <a:r>
              <a:rPr lang="en-US" sz="1400" dirty="0">
                <a:cs typeface="Roboto Slab Regular"/>
              </a:rPr>
              <a:t> + 1</a:t>
            </a:r>
          </a:p>
          <a:p>
            <a:endParaRPr lang="en-US" dirty="0">
              <a:cs typeface="Roboto Slab Regular"/>
            </a:endParaRPr>
          </a:p>
          <a:p>
            <a:endParaRPr lang="en-US" dirty="0"/>
          </a:p>
        </p:txBody>
      </p:sp>
      <p:pic>
        <p:nvPicPr>
          <p:cNvPr id="8" name="Picture 7">
            <a:extLst>
              <a:ext uri="{FF2B5EF4-FFF2-40B4-BE49-F238E27FC236}">
                <a16:creationId xmlns:a16="http://schemas.microsoft.com/office/drawing/2014/main" id="{20E036C8-7528-A26E-A3DF-D94CCAD9754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5D6C6F77-0617-ACA9-EB64-773533A1C11E}"/>
              </a:ext>
            </a:extLst>
          </p:cNvPr>
          <p:cNvSpPr>
            <a:spLocks noGrp="1"/>
          </p:cNvSpPr>
          <p:nvPr>
            <p:ph type="sldNum" sz="quarter" idx="13"/>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404948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Challenge-Response Protocols</a:t>
            </a:r>
          </a:p>
        </p:txBody>
      </p:sp>
      <p:sp>
        <p:nvSpPr>
          <p:cNvPr id="5" name="Text Placeholder 4">
            <a:extLst>
              <a:ext uri="{FF2B5EF4-FFF2-40B4-BE49-F238E27FC236}">
                <a16:creationId xmlns:a16="http://schemas.microsoft.com/office/drawing/2014/main" id="{E793B345-35C7-8E4E-6415-22F484E8B282}"/>
              </a:ext>
            </a:extLst>
          </p:cNvPr>
          <p:cNvSpPr>
            <a:spLocks noGrp="1"/>
          </p:cNvSpPr>
          <p:nvPr>
            <p:ph type="body" sz="quarter" idx="12"/>
          </p:nvPr>
        </p:nvSpPr>
        <p:spPr>
          <a:xfrm>
            <a:off x="963195" y="2430614"/>
            <a:ext cx="4898034" cy="2678557"/>
          </a:xfrm>
        </p:spPr>
        <p:txBody>
          <a:bodyPr>
            <a:noAutofit/>
          </a:bodyPr>
          <a:lstStyle/>
          <a:p>
            <a:r>
              <a:rPr lang="en-US" b="1" dirty="0">
                <a:cs typeface="Roboto Slab Regular"/>
              </a:rPr>
              <a:t>Goal</a:t>
            </a:r>
            <a:r>
              <a:rPr lang="en-US" dirty="0">
                <a:cs typeface="Roboto Slab Regular"/>
              </a:rPr>
              <a:t>: one entity authenticates to other entity proving the knowledge of a secret, ‘challenge’</a:t>
            </a:r>
          </a:p>
          <a:p>
            <a:pPr marL="114300" indent="0">
              <a:buNone/>
            </a:pPr>
            <a:endParaRPr lang="en-US" dirty="0">
              <a:cs typeface="Roboto Slab Regular"/>
            </a:endParaRPr>
          </a:p>
          <a:p>
            <a:r>
              <a:rPr lang="en-US" b="1" i="1" dirty="0">
                <a:solidFill>
                  <a:schemeClr val="accent1"/>
                </a:solidFill>
                <a:cs typeface="Roboto Slab Regular"/>
              </a:rPr>
              <a:t>How to design this using the crypto tool we have learned?</a:t>
            </a:r>
          </a:p>
          <a:p>
            <a:endParaRPr lang="en-US" dirty="0">
              <a:cs typeface="Roboto Slab Regular"/>
            </a:endParaRPr>
          </a:p>
          <a:p>
            <a:r>
              <a:rPr lang="en-US" b="1" dirty="0">
                <a:cs typeface="Roboto Slab Regular"/>
              </a:rPr>
              <a:t>Approach</a:t>
            </a:r>
            <a:r>
              <a:rPr lang="en-US" dirty="0">
                <a:cs typeface="Roboto Slab Regular"/>
              </a:rPr>
              <a:t>: Use time-variant parameters to prevent replay, interleaving attacks, provide uniqueness and timeliness </a:t>
            </a:r>
          </a:p>
          <a:p>
            <a:pPr lvl="1"/>
            <a:r>
              <a:rPr lang="en-US" sz="1400" dirty="0">
                <a:cs typeface="Roboto Slab Regular"/>
              </a:rPr>
              <a:t>Example: nonce (used only once), timestamps</a:t>
            </a:r>
          </a:p>
          <a:p>
            <a:endParaRPr lang="en-US" dirty="0">
              <a:cs typeface="Roboto Slab Regular"/>
            </a:endParaRPr>
          </a:p>
          <a:p>
            <a:endParaRPr lang="en-US" dirty="0">
              <a:cs typeface="Roboto Slab Regular"/>
            </a:endParaRPr>
          </a:p>
          <a:p>
            <a:endParaRPr lang="en-US" dirty="0"/>
          </a:p>
        </p:txBody>
      </p:sp>
      <p:pic>
        <p:nvPicPr>
          <p:cNvPr id="8" name="Picture 7">
            <a:extLst>
              <a:ext uri="{FF2B5EF4-FFF2-40B4-BE49-F238E27FC236}">
                <a16:creationId xmlns:a16="http://schemas.microsoft.com/office/drawing/2014/main" id="{DD453813-F588-F66D-3E92-8FB6ED516F76}"/>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1F667617-CD27-3CE9-A91B-451CC0AB66E6}"/>
              </a:ext>
            </a:extLst>
          </p:cNvPr>
          <p:cNvSpPr>
            <a:spLocks noGrp="1"/>
          </p:cNvSpPr>
          <p:nvPr>
            <p:ph type="sldNum" sz="quarter" idx="13"/>
          </p:nvPr>
        </p:nvSpPr>
        <p:spPr/>
        <p:txBody>
          <a:bodyPr/>
          <a:lstStyle/>
          <a:p>
            <a:fld id="{3A98EE3D-8CD1-4C3F-BD1C-C98C9596463C}" type="slidenum">
              <a:rPr lang="en-US" smtClean="0"/>
              <a:pPr/>
              <a:t>14</a:t>
            </a:fld>
            <a:endParaRPr lang="en-US" dirty="0"/>
          </a:p>
        </p:txBody>
      </p:sp>
    </p:spTree>
    <p:extLst>
      <p:ext uri="{BB962C8B-B14F-4D97-AF65-F5344CB8AC3E}">
        <p14:creationId xmlns:p14="http://schemas.microsoft.com/office/powerpoint/2010/main" val="187626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Challenge-Response Protocols</a:t>
            </a:r>
          </a:p>
        </p:txBody>
      </p:sp>
      <p:sp>
        <p:nvSpPr>
          <p:cNvPr id="5" name="Text Placeholder 4">
            <a:extLst>
              <a:ext uri="{FF2B5EF4-FFF2-40B4-BE49-F238E27FC236}">
                <a16:creationId xmlns:a16="http://schemas.microsoft.com/office/drawing/2014/main" id="{BD68C6D0-EC89-BA37-1A03-4EE3C156CB55}"/>
              </a:ext>
            </a:extLst>
          </p:cNvPr>
          <p:cNvSpPr>
            <a:spLocks noGrp="1"/>
          </p:cNvSpPr>
          <p:nvPr>
            <p:ph type="body" sz="quarter" idx="12"/>
          </p:nvPr>
        </p:nvSpPr>
        <p:spPr>
          <a:xfrm>
            <a:off x="1050482" y="2709519"/>
            <a:ext cx="5045518" cy="2793729"/>
          </a:xfrm>
        </p:spPr>
        <p:txBody>
          <a:bodyPr>
            <a:normAutofit fontScale="55000" lnSpcReduction="20000"/>
          </a:bodyPr>
          <a:lstStyle/>
          <a:p>
            <a:pPr>
              <a:lnSpc>
                <a:spcPct val="90000"/>
              </a:lnSpc>
            </a:pPr>
            <a:r>
              <a:rPr lang="en-US" sz="2800" dirty="0">
                <a:cs typeface="Roboto Slab Regular"/>
              </a:rPr>
              <a:t>Unilateral authentication (timestamp-based)</a:t>
            </a:r>
          </a:p>
          <a:p>
            <a:pPr lvl="1">
              <a:lnSpc>
                <a:spcPct val="90000"/>
              </a:lnSpc>
            </a:pPr>
            <a:r>
              <a:rPr lang="en-US" sz="2800" dirty="0">
                <a:cs typeface="Roboto Slab Regular"/>
              </a:rPr>
              <a:t>A to B: MAC</a:t>
            </a:r>
            <a:r>
              <a:rPr lang="en-US" sz="2800" baseline="-25000" dirty="0">
                <a:cs typeface="Roboto Slab Regular"/>
              </a:rPr>
              <a:t>K</a:t>
            </a:r>
            <a:r>
              <a:rPr lang="en-US" sz="2800" dirty="0">
                <a:cs typeface="Roboto Slab Regular"/>
              </a:rPr>
              <a:t>(</a:t>
            </a:r>
            <a:r>
              <a:rPr lang="en-US" sz="2800" dirty="0" err="1">
                <a:cs typeface="Roboto Slab Regular"/>
              </a:rPr>
              <a:t>t</a:t>
            </a:r>
            <a:r>
              <a:rPr lang="en-US" sz="2800" baseline="-25000" dirty="0" err="1">
                <a:cs typeface="Roboto Slab Regular"/>
              </a:rPr>
              <a:t>A</a:t>
            </a:r>
            <a:r>
              <a:rPr lang="en-US" sz="2800" dirty="0">
                <a:cs typeface="Roboto Slab Regular"/>
              </a:rPr>
              <a:t>, B)</a:t>
            </a:r>
          </a:p>
          <a:p>
            <a:pPr>
              <a:lnSpc>
                <a:spcPct val="90000"/>
              </a:lnSpc>
            </a:pPr>
            <a:r>
              <a:rPr lang="en-US" sz="2800" dirty="0">
                <a:cs typeface="Roboto Slab Regular"/>
              </a:rPr>
              <a:t>Unilateral authentication (nonce-based)</a:t>
            </a:r>
          </a:p>
          <a:p>
            <a:pPr lvl="1">
              <a:lnSpc>
                <a:spcPct val="90000"/>
              </a:lnSpc>
            </a:pPr>
            <a:r>
              <a:rPr lang="en-US" sz="2800" dirty="0">
                <a:cs typeface="Roboto Slab Regular"/>
              </a:rPr>
              <a:t>B to A: </a:t>
            </a:r>
            <a:r>
              <a:rPr lang="en-US" sz="2800" dirty="0" err="1">
                <a:cs typeface="Roboto Slab Regular"/>
              </a:rPr>
              <a:t>r</a:t>
            </a:r>
            <a:r>
              <a:rPr lang="en-US" sz="2800" baseline="-25000" dirty="0" err="1">
                <a:cs typeface="Roboto Slab Regular"/>
              </a:rPr>
              <a:t>B</a:t>
            </a:r>
            <a:endParaRPr lang="en-US" sz="2800" baseline="-25000" dirty="0">
              <a:cs typeface="Roboto Slab Regular"/>
            </a:endParaRPr>
          </a:p>
          <a:p>
            <a:pPr lvl="1">
              <a:lnSpc>
                <a:spcPct val="90000"/>
              </a:lnSpc>
            </a:pPr>
            <a:r>
              <a:rPr lang="en-US" sz="2800" dirty="0">
                <a:cs typeface="Roboto Slab Regular"/>
              </a:rPr>
              <a:t>A to B: MAC</a:t>
            </a:r>
            <a:r>
              <a:rPr lang="en-US" sz="2800" baseline="-25000" dirty="0">
                <a:cs typeface="Roboto Slab Regular"/>
              </a:rPr>
              <a:t>K</a:t>
            </a:r>
            <a:r>
              <a:rPr lang="en-US" sz="2800" dirty="0">
                <a:cs typeface="Roboto Slab Regular"/>
              </a:rPr>
              <a:t>(</a:t>
            </a:r>
            <a:r>
              <a:rPr lang="en-US" sz="2800" dirty="0" err="1">
                <a:cs typeface="Roboto Slab Regular"/>
              </a:rPr>
              <a:t>r</a:t>
            </a:r>
            <a:r>
              <a:rPr lang="en-US" sz="2800" baseline="-25000" dirty="0" err="1">
                <a:cs typeface="Roboto Slab Regular"/>
              </a:rPr>
              <a:t>B</a:t>
            </a:r>
            <a:r>
              <a:rPr lang="en-US" sz="2800" dirty="0">
                <a:cs typeface="Roboto Slab Regular"/>
              </a:rPr>
              <a:t>, B)</a:t>
            </a:r>
          </a:p>
          <a:p>
            <a:pPr>
              <a:lnSpc>
                <a:spcPct val="90000"/>
              </a:lnSpc>
            </a:pPr>
            <a:r>
              <a:rPr lang="en-US" sz="2800" dirty="0">
                <a:cs typeface="Roboto Slab Regular"/>
              </a:rPr>
              <a:t>Mutual authentication (nonce-based)</a:t>
            </a:r>
          </a:p>
          <a:p>
            <a:pPr lvl="1">
              <a:lnSpc>
                <a:spcPct val="90000"/>
              </a:lnSpc>
            </a:pPr>
            <a:r>
              <a:rPr lang="en-US" sz="2800" dirty="0">
                <a:cs typeface="Roboto Slab Regular"/>
              </a:rPr>
              <a:t>B to A: </a:t>
            </a:r>
            <a:r>
              <a:rPr lang="en-US" sz="2800" dirty="0" err="1">
                <a:cs typeface="Roboto Slab Regular"/>
              </a:rPr>
              <a:t>r</a:t>
            </a:r>
            <a:r>
              <a:rPr lang="en-US" sz="2800" baseline="-25000" dirty="0" err="1">
                <a:cs typeface="Roboto Slab Regular"/>
              </a:rPr>
              <a:t>B</a:t>
            </a:r>
            <a:endParaRPr lang="en-US" sz="2800" baseline="-25000" dirty="0">
              <a:cs typeface="Roboto Slab Regular"/>
            </a:endParaRPr>
          </a:p>
          <a:p>
            <a:pPr lvl="1">
              <a:lnSpc>
                <a:spcPct val="90000"/>
              </a:lnSpc>
            </a:pPr>
            <a:r>
              <a:rPr lang="en-US" sz="2800" dirty="0">
                <a:cs typeface="Roboto Slab Regular"/>
              </a:rPr>
              <a:t>A to B: </a:t>
            </a:r>
            <a:r>
              <a:rPr lang="en-US" sz="2800" dirty="0" err="1">
                <a:cs typeface="Roboto Slab Regular"/>
              </a:rPr>
              <a:t>r</a:t>
            </a:r>
            <a:r>
              <a:rPr lang="en-US" sz="2800" baseline="-25000" dirty="0" err="1">
                <a:cs typeface="Roboto Slab Regular"/>
              </a:rPr>
              <a:t>A</a:t>
            </a:r>
            <a:r>
              <a:rPr lang="en-US" sz="2800" dirty="0">
                <a:cs typeface="Roboto Slab Regular"/>
              </a:rPr>
              <a:t>, MAC</a:t>
            </a:r>
            <a:r>
              <a:rPr lang="en-US" sz="2800" baseline="-25000" dirty="0">
                <a:cs typeface="Roboto Slab Regular"/>
              </a:rPr>
              <a:t>K</a:t>
            </a:r>
            <a:r>
              <a:rPr lang="en-US" sz="2800" dirty="0">
                <a:cs typeface="Roboto Slab Regular"/>
              </a:rPr>
              <a:t>(</a:t>
            </a:r>
            <a:r>
              <a:rPr lang="en-US" sz="2800" dirty="0" err="1">
                <a:cs typeface="Roboto Slab Regular"/>
              </a:rPr>
              <a:t>r</a:t>
            </a:r>
            <a:r>
              <a:rPr lang="en-US" sz="2800" baseline="-25000" dirty="0" err="1">
                <a:cs typeface="Roboto Slab Regular"/>
              </a:rPr>
              <a:t>A</a:t>
            </a:r>
            <a:r>
              <a:rPr lang="en-US" sz="2800" dirty="0">
                <a:cs typeface="Roboto Slab Regular"/>
              </a:rPr>
              <a:t>, </a:t>
            </a:r>
            <a:r>
              <a:rPr lang="en-US" sz="2800" dirty="0" err="1">
                <a:cs typeface="Roboto Slab Regular"/>
              </a:rPr>
              <a:t>r</a:t>
            </a:r>
            <a:r>
              <a:rPr lang="en-US" sz="2800" baseline="-25000" dirty="0" err="1">
                <a:cs typeface="Roboto Slab Regular"/>
              </a:rPr>
              <a:t>B</a:t>
            </a:r>
            <a:r>
              <a:rPr lang="en-US" sz="2800" dirty="0">
                <a:cs typeface="Roboto Slab Regular"/>
              </a:rPr>
              <a:t>, B)</a:t>
            </a:r>
          </a:p>
          <a:p>
            <a:pPr lvl="1">
              <a:lnSpc>
                <a:spcPct val="90000"/>
              </a:lnSpc>
            </a:pPr>
            <a:r>
              <a:rPr lang="en-US" sz="2800" dirty="0">
                <a:cs typeface="Roboto Slab Regular"/>
              </a:rPr>
              <a:t>B to A: MAC</a:t>
            </a:r>
            <a:r>
              <a:rPr lang="en-US" sz="2800" baseline="-25000" dirty="0">
                <a:cs typeface="Roboto Slab Regular"/>
              </a:rPr>
              <a:t>K</a:t>
            </a:r>
            <a:r>
              <a:rPr lang="en-US" sz="2800" dirty="0">
                <a:cs typeface="Roboto Slab Regular"/>
              </a:rPr>
              <a:t>(</a:t>
            </a:r>
            <a:r>
              <a:rPr lang="en-US" sz="2800" dirty="0" err="1">
                <a:cs typeface="Roboto Slab Regular"/>
              </a:rPr>
              <a:t>r</a:t>
            </a:r>
            <a:r>
              <a:rPr lang="en-US" sz="2800" baseline="-25000" dirty="0" err="1">
                <a:cs typeface="Roboto Slab Regular"/>
              </a:rPr>
              <a:t>B</a:t>
            </a:r>
            <a:r>
              <a:rPr lang="en-US" sz="2800" dirty="0">
                <a:cs typeface="Roboto Slab Regular"/>
              </a:rPr>
              <a:t>, </a:t>
            </a:r>
            <a:r>
              <a:rPr lang="en-US" sz="2800" dirty="0" err="1">
                <a:cs typeface="Roboto Slab Regular"/>
              </a:rPr>
              <a:t>r</a:t>
            </a:r>
            <a:r>
              <a:rPr lang="en-US" sz="2800" baseline="-25000" dirty="0" err="1">
                <a:cs typeface="Roboto Slab Regular"/>
              </a:rPr>
              <a:t>A</a:t>
            </a:r>
            <a:r>
              <a:rPr lang="en-US" sz="2800" dirty="0">
                <a:cs typeface="Roboto Slab Regular"/>
              </a:rPr>
              <a:t>)</a:t>
            </a:r>
          </a:p>
          <a:p>
            <a:endParaRPr lang="en-US" dirty="0"/>
          </a:p>
        </p:txBody>
      </p:sp>
      <p:pic>
        <p:nvPicPr>
          <p:cNvPr id="8" name="Picture 7">
            <a:extLst>
              <a:ext uri="{FF2B5EF4-FFF2-40B4-BE49-F238E27FC236}">
                <a16:creationId xmlns:a16="http://schemas.microsoft.com/office/drawing/2014/main" id="{B667619D-E03B-F664-7E5A-C5855594E66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3F712EC8-F78B-7B6A-56F5-12B51EFF203C}"/>
              </a:ext>
            </a:extLst>
          </p:cNvPr>
          <p:cNvSpPr>
            <a:spLocks noGrp="1"/>
          </p:cNvSpPr>
          <p:nvPr>
            <p:ph type="sldNum" sz="quarter" idx="13"/>
          </p:nvPr>
        </p:nvSpPr>
        <p:spPr/>
        <p:txBody>
          <a:bodyPr/>
          <a:lstStyle/>
          <a:p>
            <a:fld id="{3A98EE3D-8CD1-4C3F-BD1C-C98C9596463C}" type="slidenum">
              <a:rPr lang="en-US" smtClean="0"/>
              <a:pPr/>
              <a:t>15</a:t>
            </a:fld>
            <a:endParaRPr lang="en-US" dirty="0"/>
          </a:p>
        </p:txBody>
      </p:sp>
    </p:spTree>
    <p:extLst>
      <p:ext uri="{BB962C8B-B14F-4D97-AF65-F5344CB8AC3E}">
        <p14:creationId xmlns:p14="http://schemas.microsoft.com/office/powerpoint/2010/main" val="78693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Public-key Cryptography</a:t>
            </a:r>
          </a:p>
        </p:txBody>
      </p:sp>
      <p:sp>
        <p:nvSpPr>
          <p:cNvPr id="3" name="Content Placeholder 2"/>
          <p:cNvSpPr>
            <a:spLocks noGrp="1"/>
          </p:cNvSpPr>
          <p:nvPr>
            <p:ph type="body" sz="quarter" idx="16"/>
          </p:nvPr>
        </p:nvSpPr>
        <p:spPr>
          <a:xfrm>
            <a:off x="3197241" y="2480995"/>
            <a:ext cx="5797518" cy="2532966"/>
          </a:xfrm>
        </p:spPr>
        <p:txBody>
          <a:bodyPr>
            <a:noAutofit/>
          </a:bodyPr>
          <a:lstStyle/>
          <a:p>
            <a:pPr marL="114300" indent="0" algn="ctr">
              <a:lnSpc>
                <a:spcPct val="90000"/>
              </a:lnSpc>
              <a:buNone/>
            </a:pPr>
            <a:r>
              <a:rPr lang="en-US" sz="3000" b="1" dirty="0">
                <a:solidFill>
                  <a:schemeClr val="tx2"/>
                </a:solidFill>
                <a:cs typeface="Oswald Regular"/>
              </a:rPr>
              <a:t>Cleverly use Digital Signature to authenticate to a party. </a:t>
            </a:r>
          </a:p>
          <a:p>
            <a:pPr marL="114300" indent="0" algn="ctr">
              <a:lnSpc>
                <a:spcPct val="90000"/>
              </a:lnSpc>
              <a:buNone/>
            </a:pPr>
            <a:endParaRPr lang="en-US" sz="3000" b="1" dirty="0">
              <a:solidFill>
                <a:schemeClr val="tx2"/>
              </a:solidFill>
              <a:cs typeface="Oswald Regular"/>
            </a:endParaRPr>
          </a:p>
          <a:p>
            <a:pPr marL="114300" indent="0" algn="ctr">
              <a:lnSpc>
                <a:spcPct val="90000"/>
              </a:lnSpc>
              <a:buNone/>
            </a:pPr>
            <a:r>
              <a:rPr lang="en-US" sz="3000" b="1" dirty="0">
                <a:solidFill>
                  <a:schemeClr val="tx2"/>
                </a:solidFill>
                <a:cs typeface="Oswald Regular"/>
              </a:rPr>
              <a:t>(</a:t>
            </a:r>
            <a:r>
              <a:rPr lang="en-US" sz="3000" b="1" i="1" dirty="0">
                <a:solidFill>
                  <a:schemeClr val="tx2"/>
                </a:solidFill>
                <a:cs typeface="Oswald Regular"/>
              </a:rPr>
              <a:t>This will be covered later</a:t>
            </a:r>
            <a:r>
              <a:rPr lang="en-US" sz="3000" b="1" dirty="0">
                <a:solidFill>
                  <a:schemeClr val="tx2"/>
                </a:solidFill>
                <a:cs typeface="Oswald Regular"/>
              </a:rPr>
              <a:t>)</a:t>
            </a:r>
          </a:p>
        </p:txBody>
      </p:sp>
      <p:pic>
        <p:nvPicPr>
          <p:cNvPr id="7" name="Picture 6">
            <a:extLst>
              <a:ext uri="{FF2B5EF4-FFF2-40B4-BE49-F238E27FC236}">
                <a16:creationId xmlns:a16="http://schemas.microsoft.com/office/drawing/2014/main" id="{DFA8A1D4-077C-CA74-E50C-51D2DCB2DC30}"/>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2CF5015-0ACC-E546-A9D7-3B9051AEA806}"/>
              </a:ext>
            </a:extLst>
          </p:cNvPr>
          <p:cNvSpPr>
            <a:spLocks noGrp="1"/>
          </p:cNvSpPr>
          <p:nvPr>
            <p:ph type="sldNum" sz="quarter" idx="4"/>
          </p:nvPr>
        </p:nvSpPr>
        <p:spPr/>
        <p:txBody>
          <a:bodyPr/>
          <a:lstStyle/>
          <a:p>
            <a:fld id="{3A98EE3D-8CD1-4C3F-BD1C-C98C9596463C}" type="slidenum">
              <a:rPr lang="en-US" smtClean="0"/>
              <a:pPr/>
              <a:t>16</a:t>
            </a:fld>
            <a:endParaRPr lang="en-US" dirty="0"/>
          </a:p>
        </p:txBody>
      </p:sp>
    </p:spTree>
    <p:extLst>
      <p:ext uri="{BB962C8B-B14F-4D97-AF65-F5344CB8AC3E}">
        <p14:creationId xmlns:p14="http://schemas.microsoft.com/office/powerpoint/2010/main" val="29876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08820"/>
            <a:ext cx="5024825" cy="949467"/>
          </a:xfrm>
        </p:spPr>
        <p:txBody>
          <a:bodyPr/>
          <a:lstStyle/>
          <a:p>
            <a:pPr algn="ctr"/>
            <a:r>
              <a:rPr lang="en-US" dirty="0">
                <a:solidFill>
                  <a:srgbClr val="2F2B20"/>
                </a:solidFill>
                <a:cs typeface="Fjalla One"/>
              </a:rPr>
              <a:t>Passwords</a:t>
            </a:r>
          </a:p>
        </p:txBody>
      </p:sp>
      <p:sp>
        <p:nvSpPr>
          <p:cNvPr id="3" name="Content Placeholder 2"/>
          <p:cNvSpPr>
            <a:spLocks noGrp="1"/>
          </p:cNvSpPr>
          <p:nvPr>
            <p:ph sz="quarter" idx="17"/>
          </p:nvPr>
        </p:nvSpPr>
        <p:spPr>
          <a:xfrm>
            <a:off x="796321" y="1986061"/>
            <a:ext cx="8455833" cy="4015244"/>
          </a:xfrm>
        </p:spPr>
        <p:txBody>
          <a:bodyPr>
            <a:noAutofit/>
          </a:bodyPr>
          <a:lstStyle/>
          <a:p>
            <a:pPr>
              <a:lnSpc>
                <a:spcPct val="90000"/>
              </a:lnSpc>
            </a:pPr>
            <a:r>
              <a:rPr lang="en-US" sz="1800" dirty="0">
                <a:solidFill>
                  <a:srgbClr val="2F2B20"/>
                </a:solidFill>
                <a:cs typeface="Roboto Slab Regular"/>
              </a:rPr>
              <a:t>Oldest and most common form of authentication token due to its ease of deployment </a:t>
            </a:r>
          </a:p>
          <a:p>
            <a:pPr>
              <a:lnSpc>
                <a:spcPct val="90000"/>
              </a:lnSpc>
            </a:pPr>
            <a:endParaRPr lang="en-US" sz="1800" dirty="0">
              <a:solidFill>
                <a:srgbClr val="2F2B20"/>
              </a:solidFill>
              <a:cs typeface="Roboto Slab Regular"/>
            </a:endParaRPr>
          </a:p>
          <a:p>
            <a:pPr>
              <a:lnSpc>
                <a:spcPct val="90000"/>
              </a:lnSpc>
            </a:pPr>
            <a:r>
              <a:rPr lang="en-US" sz="1800" dirty="0">
                <a:solidFill>
                  <a:srgbClr val="2F2B20"/>
                </a:solidFill>
                <a:cs typeface="Roboto Slab Regular"/>
              </a:rPr>
              <a:t>1961 Compatible Time-Sharing System at MIT was most likely the first deployment of passwords</a:t>
            </a:r>
          </a:p>
          <a:p>
            <a:pPr>
              <a:lnSpc>
                <a:spcPct val="90000"/>
              </a:lnSpc>
            </a:pPr>
            <a:endParaRPr lang="en-US" sz="1800" dirty="0">
              <a:solidFill>
                <a:srgbClr val="2F2B20"/>
              </a:solidFill>
              <a:cs typeface="Roboto Slab Regular"/>
            </a:endParaRPr>
          </a:p>
          <a:p>
            <a:pPr>
              <a:lnSpc>
                <a:spcPct val="90000"/>
              </a:lnSpc>
            </a:pPr>
            <a:r>
              <a:rPr lang="en-US" sz="1800" dirty="0">
                <a:solidFill>
                  <a:srgbClr val="2F2B20"/>
                </a:solidFill>
                <a:cs typeface="Roboto Slab Regular"/>
              </a:rPr>
              <a:t> Password was deployed in traditional computer systems like MULTICS and Unix in the 1970</a:t>
            </a:r>
          </a:p>
          <a:p>
            <a:pPr>
              <a:lnSpc>
                <a:spcPct val="90000"/>
              </a:lnSpc>
            </a:pPr>
            <a:endParaRPr lang="en-US" dirty="0">
              <a:solidFill>
                <a:srgbClr val="2F2B20"/>
              </a:solidFill>
              <a:cs typeface="Roboto Slab Regular"/>
            </a:endParaRPr>
          </a:p>
        </p:txBody>
      </p:sp>
      <p:pic>
        <p:nvPicPr>
          <p:cNvPr id="7" name="Picture 6">
            <a:extLst>
              <a:ext uri="{FF2B5EF4-FFF2-40B4-BE49-F238E27FC236}">
                <a16:creationId xmlns:a16="http://schemas.microsoft.com/office/drawing/2014/main" id="{7717D7ED-5445-1ED7-4F13-65212A56F244}"/>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70F1BD85-8DDB-9CBB-8142-F77130AE9749}"/>
              </a:ext>
            </a:extLst>
          </p:cNvPr>
          <p:cNvSpPr>
            <a:spLocks noGrp="1"/>
          </p:cNvSpPr>
          <p:nvPr>
            <p:ph type="sldNum" sz="quarter" idx="4"/>
          </p:nvPr>
        </p:nvSpPr>
        <p:spPr/>
        <p:txBody>
          <a:bodyPr/>
          <a:lstStyle/>
          <a:p>
            <a:fld id="{3A98EE3D-8CD1-4C3F-BD1C-C98C9596463C}" type="slidenum">
              <a:rPr lang="en-US" smtClean="0"/>
              <a:pPr/>
              <a:t>17</a:t>
            </a:fld>
            <a:endParaRPr lang="en-US" dirty="0"/>
          </a:p>
        </p:txBody>
      </p:sp>
    </p:spTree>
    <p:extLst>
      <p:ext uri="{BB962C8B-B14F-4D97-AF65-F5344CB8AC3E}">
        <p14:creationId xmlns:p14="http://schemas.microsoft.com/office/powerpoint/2010/main" val="74873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Variations of Passwords</a:t>
            </a:r>
          </a:p>
        </p:txBody>
      </p:sp>
      <p:sp>
        <p:nvSpPr>
          <p:cNvPr id="3" name="Content Placeholder 2"/>
          <p:cNvSpPr>
            <a:spLocks noGrp="1"/>
          </p:cNvSpPr>
          <p:nvPr>
            <p:ph sz="quarter" idx="17"/>
          </p:nvPr>
        </p:nvSpPr>
        <p:spPr>
          <a:xfrm>
            <a:off x="937927" y="1946210"/>
            <a:ext cx="4365613" cy="4015244"/>
          </a:xfrm>
        </p:spPr>
        <p:txBody>
          <a:bodyPr>
            <a:noAutofit/>
          </a:bodyPr>
          <a:lstStyle/>
          <a:p>
            <a:pPr>
              <a:lnSpc>
                <a:spcPct val="90000"/>
              </a:lnSpc>
            </a:pPr>
            <a:r>
              <a:rPr lang="en-US" dirty="0">
                <a:solidFill>
                  <a:srgbClr val="2F2B20"/>
                </a:solidFill>
                <a:cs typeface="Roboto Slab Regular"/>
              </a:rPr>
              <a:t>Passphrase</a:t>
            </a:r>
          </a:p>
          <a:p>
            <a:pPr lvl="1">
              <a:lnSpc>
                <a:spcPct val="90000"/>
              </a:lnSpc>
            </a:pPr>
            <a:r>
              <a:rPr lang="en-US" dirty="0">
                <a:solidFill>
                  <a:srgbClr val="2F2B20"/>
                </a:solidFill>
                <a:cs typeface="Roboto Slab Regular"/>
              </a:rPr>
              <a:t>A sequence of words or other text used for similar purpose as password  </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Passcode</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Personal Identification Number (PIN) </a:t>
            </a:r>
          </a:p>
          <a:p>
            <a:pPr>
              <a:lnSpc>
                <a:spcPct val="90000"/>
              </a:lnSpc>
            </a:pPr>
            <a:endParaRPr lang="en-US" dirty="0">
              <a:solidFill>
                <a:srgbClr val="2F2B20"/>
              </a:solidFill>
              <a:cs typeface="Roboto Slab Regular"/>
            </a:endParaRPr>
          </a:p>
        </p:txBody>
      </p:sp>
      <p:pic>
        <p:nvPicPr>
          <p:cNvPr id="4" name="password_strength_cropped-300x247.png" descr="/Users/Omar/Desktop/Slide-Password/password_strength_cropped-300x247.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7277636" y="1946210"/>
            <a:ext cx="2321543" cy="1911404"/>
          </a:xfrm>
          <a:prstGeom prst="rect">
            <a:avLst/>
          </a:prstGeom>
        </p:spPr>
      </p:pic>
      <p:pic>
        <p:nvPicPr>
          <p:cNvPr id="5" name="Passcode.png" descr="/Users/Omar/Desktop/Slide-Password/Passcode.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5607998" y="3857614"/>
            <a:ext cx="1365180" cy="1964579"/>
          </a:xfrm>
          <a:prstGeom prst="rect">
            <a:avLst/>
          </a:prstGeom>
        </p:spPr>
      </p:pic>
      <p:pic>
        <p:nvPicPr>
          <p:cNvPr id="6" name="screen-purchase-pin-entry.jpg" descr="/Users/Omar/Desktop/Slide-Password/screen-purchase-pin-entry.jp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6957811" y="3857957"/>
            <a:ext cx="2620821" cy="1964236"/>
          </a:xfrm>
          <a:prstGeom prst="rect">
            <a:avLst/>
          </a:prstGeom>
        </p:spPr>
      </p:pic>
      <p:pic>
        <p:nvPicPr>
          <p:cNvPr id="10" name="Picture 9">
            <a:extLst>
              <a:ext uri="{FF2B5EF4-FFF2-40B4-BE49-F238E27FC236}">
                <a16:creationId xmlns:a16="http://schemas.microsoft.com/office/drawing/2014/main" id="{064762D0-59C6-D72F-CE37-B094BD9577A2}"/>
              </a:ext>
            </a:extLst>
          </p:cNvPr>
          <p:cNvPicPr>
            <a:picLocks noChangeAspect="1"/>
          </p:cNvPicPr>
          <p:nvPr/>
        </p:nvPicPr>
        <p:blipFill>
          <a:blip r:embed="rId8"/>
          <a:stretch>
            <a:fillRect/>
          </a:stretch>
        </p:blipFill>
        <p:spPr>
          <a:xfrm>
            <a:off x="7549377" y="6167336"/>
            <a:ext cx="1530000" cy="612000"/>
          </a:xfrm>
          <a:prstGeom prst="rect">
            <a:avLst/>
          </a:prstGeom>
        </p:spPr>
      </p:pic>
      <p:sp>
        <p:nvSpPr>
          <p:cNvPr id="7" name="Slide Number Placeholder 6">
            <a:extLst>
              <a:ext uri="{FF2B5EF4-FFF2-40B4-BE49-F238E27FC236}">
                <a16:creationId xmlns:a16="http://schemas.microsoft.com/office/drawing/2014/main" id="{014EC290-1F1D-CFE0-260E-EAE53E8A9DE6}"/>
              </a:ext>
            </a:extLst>
          </p:cNvPr>
          <p:cNvSpPr>
            <a:spLocks noGrp="1"/>
          </p:cNvSpPr>
          <p:nvPr>
            <p:ph type="sldNum" sz="quarter" idx="4"/>
          </p:nvPr>
        </p:nvSpPr>
        <p:spPr/>
        <p:txBody>
          <a:bodyPr/>
          <a:lstStyle/>
          <a:p>
            <a:fld id="{3A98EE3D-8CD1-4C3F-BD1C-C98C9596463C}" type="slidenum">
              <a:rPr lang="en-US" smtClean="0"/>
              <a:pPr/>
              <a:t>18</a:t>
            </a:fld>
            <a:endParaRPr lang="en-US" dirty="0"/>
          </a:p>
        </p:txBody>
      </p:sp>
    </p:spTree>
    <p:extLst>
      <p:ext uri="{BB962C8B-B14F-4D97-AF65-F5344CB8AC3E}">
        <p14:creationId xmlns:p14="http://schemas.microsoft.com/office/powerpoint/2010/main" val="243793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Attractive Properties of Password</a:t>
            </a:r>
          </a:p>
        </p:txBody>
      </p:sp>
      <p:sp>
        <p:nvSpPr>
          <p:cNvPr id="3" name="Content Placeholder 2"/>
          <p:cNvSpPr>
            <a:spLocks noGrp="1"/>
          </p:cNvSpPr>
          <p:nvPr>
            <p:ph sz="quarter" idx="17"/>
          </p:nvPr>
        </p:nvSpPr>
        <p:spPr>
          <a:xfrm>
            <a:off x="1258438" y="1986061"/>
            <a:ext cx="5797550" cy="4015244"/>
          </a:xfrm>
        </p:spPr>
        <p:txBody>
          <a:bodyPr>
            <a:noAutofit/>
          </a:bodyPr>
          <a:lstStyle/>
          <a:p>
            <a:pPr>
              <a:lnSpc>
                <a:spcPct val="90000"/>
              </a:lnSpc>
            </a:pPr>
            <a:r>
              <a:rPr lang="en-US" dirty="0">
                <a:solidFill>
                  <a:srgbClr val="2F2B20"/>
                </a:solidFill>
                <a:cs typeface="Roboto Slab Regular"/>
              </a:rPr>
              <a:t>Easily deployable </a:t>
            </a:r>
          </a:p>
          <a:p>
            <a:pPr lvl="1">
              <a:lnSpc>
                <a:spcPct val="90000"/>
              </a:lnSpc>
            </a:pPr>
            <a:r>
              <a:rPr lang="en-US" dirty="0">
                <a:solidFill>
                  <a:srgbClr val="2F2B20"/>
                </a:solidFill>
                <a:cs typeface="Roboto Slab Regular"/>
              </a:rPr>
              <a:t>No need for additional hardware</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Customizable</a:t>
            </a:r>
          </a:p>
          <a:p>
            <a:pPr lvl="1">
              <a:lnSpc>
                <a:spcPct val="90000"/>
              </a:lnSpc>
            </a:pPr>
            <a:r>
              <a:rPr lang="en-US" dirty="0">
                <a:solidFill>
                  <a:srgbClr val="2F2B20"/>
                </a:solidFill>
                <a:cs typeface="Roboto Slab Regular"/>
              </a:rPr>
              <a:t>Choose your own password  </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Convenient to replace </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Ease of use </a:t>
            </a:r>
          </a:p>
          <a:p>
            <a:pPr>
              <a:lnSpc>
                <a:spcPct val="90000"/>
              </a:lnSpc>
            </a:pPr>
            <a:endParaRPr lang="en-US" dirty="0">
              <a:solidFill>
                <a:srgbClr val="2F2B20"/>
              </a:solidFill>
              <a:cs typeface="Roboto Slab Regular"/>
            </a:endParaRPr>
          </a:p>
        </p:txBody>
      </p:sp>
      <p:pic>
        <p:nvPicPr>
          <p:cNvPr id="7" name="Picture 6">
            <a:extLst>
              <a:ext uri="{FF2B5EF4-FFF2-40B4-BE49-F238E27FC236}">
                <a16:creationId xmlns:a16="http://schemas.microsoft.com/office/drawing/2014/main" id="{27CDA25F-839A-FAED-2375-F57A864AC566}"/>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FE981963-A536-86EA-8042-1C5590CBFD3E}"/>
              </a:ext>
            </a:extLst>
          </p:cNvPr>
          <p:cNvSpPr>
            <a:spLocks noGrp="1"/>
          </p:cNvSpPr>
          <p:nvPr>
            <p:ph type="sldNum" sz="quarter" idx="4"/>
          </p:nvPr>
        </p:nvSpPr>
        <p:spPr/>
        <p:txBody>
          <a:bodyPr/>
          <a:lstStyle/>
          <a:p>
            <a:fld id="{3A98EE3D-8CD1-4C3F-BD1C-C98C9596463C}" type="slidenum">
              <a:rPr lang="en-US" smtClean="0"/>
              <a:pPr/>
              <a:t>19</a:t>
            </a:fld>
            <a:endParaRPr lang="en-US" dirty="0"/>
          </a:p>
        </p:txBody>
      </p:sp>
    </p:spTree>
    <p:extLst>
      <p:ext uri="{BB962C8B-B14F-4D97-AF65-F5344CB8AC3E}">
        <p14:creationId xmlns:p14="http://schemas.microsoft.com/office/powerpoint/2010/main" val="43441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529" y="546471"/>
            <a:ext cx="8935507" cy="949467"/>
          </a:xfrm>
        </p:spPr>
        <p:txBody>
          <a:bodyPr>
            <a:normAutofit/>
          </a:bodyPr>
          <a:lstStyle/>
          <a:p>
            <a:pPr algn="ctr"/>
            <a:r>
              <a:rPr lang="en-US" dirty="0">
                <a:solidFill>
                  <a:schemeClr val="tx1"/>
                </a:solidFill>
                <a:cs typeface="Fjalla One"/>
              </a:rPr>
              <a:t>Problems with Passwords</a:t>
            </a:r>
          </a:p>
        </p:txBody>
      </p:sp>
      <p:sp>
        <p:nvSpPr>
          <p:cNvPr id="3" name="Content Placeholder 2"/>
          <p:cNvSpPr>
            <a:spLocks noGrp="1"/>
          </p:cNvSpPr>
          <p:nvPr>
            <p:ph sz="quarter" idx="17"/>
          </p:nvPr>
        </p:nvSpPr>
        <p:spPr/>
        <p:txBody>
          <a:bodyPr>
            <a:noAutofit/>
          </a:bodyPr>
          <a:lstStyle/>
          <a:p>
            <a:r>
              <a:rPr lang="en-US" dirty="0">
                <a:cs typeface="Roboto Slab Regular"/>
              </a:rPr>
              <a:t>For security, it is desirable for  passwords to be unpredictable</a:t>
            </a:r>
          </a:p>
          <a:p>
            <a:r>
              <a:rPr lang="en-US" dirty="0">
                <a:cs typeface="Roboto Slab Regular"/>
              </a:rPr>
              <a:t>However, it is difficult to remember highly random things </a:t>
            </a:r>
          </a:p>
          <a:p>
            <a:r>
              <a:rPr lang="en-US" dirty="0">
                <a:cs typeface="Roboto Slab Regular"/>
              </a:rPr>
              <a:t>Recent survey showed, an individual on average has 106 online accounts </a:t>
            </a:r>
          </a:p>
          <a:p>
            <a:r>
              <a:rPr lang="en-US" dirty="0">
                <a:cs typeface="Roboto Slab Regular"/>
              </a:rPr>
              <a:t>It is desired for individuals to not have the same password for all accounts </a:t>
            </a:r>
          </a:p>
        </p:txBody>
      </p:sp>
      <p:pic>
        <p:nvPicPr>
          <p:cNvPr id="7" name="Picture 6">
            <a:extLst>
              <a:ext uri="{FF2B5EF4-FFF2-40B4-BE49-F238E27FC236}">
                <a16:creationId xmlns:a16="http://schemas.microsoft.com/office/drawing/2014/main" id="{FFC20ECC-401F-C1F4-EF02-4B3076C22DAA}"/>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048156B0-5867-8A3E-DE95-B0A20EE5F98A}"/>
              </a:ext>
            </a:extLst>
          </p:cNvPr>
          <p:cNvSpPr>
            <a:spLocks noGrp="1"/>
          </p:cNvSpPr>
          <p:nvPr>
            <p:ph type="sldNum" sz="quarter" idx="4"/>
          </p:nvPr>
        </p:nvSpPr>
        <p:spPr/>
        <p:txBody>
          <a:bodyPr/>
          <a:lstStyle/>
          <a:p>
            <a:fld id="{3A98EE3D-8CD1-4C3F-BD1C-C98C9596463C}" type="slidenum">
              <a:rPr lang="en-US" smtClean="0"/>
              <a:pPr/>
              <a:t>20</a:t>
            </a:fld>
            <a:endParaRPr lang="en-US" dirty="0"/>
          </a:p>
        </p:txBody>
      </p:sp>
    </p:spTree>
    <p:extLst>
      <p:ext uri="{BB962C8B-B14F-4D97-AF65-F5344CB8AC3E}">
        <p14:creationId xmlns:p14="http://schemas.microsoft.com/office/powerpoint/2010/main" val="41291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176" y="595633"/>
            <a:ext cx="6565842" cy="949467"/>
          </a:xfrm>
        </p:spPr>
        <p:txBody>
          <a:bodyPr/>
          <a:lstStyle/>
          <a:p>
            <a:pPr algn="ctr"/>
            <a:r>
              <a:rPr lang="en-US" dirty="0">
                <a:solidFill>
                  <a:schemeClr val="tx1"/>
                </a:solidFill>
                <a:cs typeface="Fjalla One"/>
              </a:rPr>
              <a:t>Usability Metrics</a:t>
            </a:r>
          </a:p>
        </p:txBody>
      </p:sp>
      <p:sp>
        <p:nvSpPr>
          <p:cNvPr id="5" name="Content Placeholder 4"/>
          <p:cNvSpPr>
            <a:spLocks noGrp="1"/>
          </p:cNvSpPr>
          <p:nvPr>
            <p:ph sz="quarter" idx="17"/>
          </p:nvPr>
        </p:nvSpPr>
        <p:spPr/>
        <p:txBody>
          <a:bodyPr>
            <a:noAutofit/>
          </a:bodyPr>
          <a:lstStyle/>
          <a:p>
            <a:r>
              <a:rPr lang="en-US" dirty="0">
                <a:cs typeface="Roboto Slab Regular"/>
              </a:rPr>
              <a:t>Sentiment </a:t>
            </a:r>
          </a:p>
          <a:p>
            <a:pPr lvl="1"/>
            <a:r>
              <a:rPr lang="en-US" dirty="0">
                <a:cs typeface="Roboto Slab Regular"/>
              </a:rPr>
              <a:t>Creation difficulty, recall difficulty </a:t>
            </a:r>
            <a:br>
              <a:rPr lang="en-US" dirty="0">
                <a:cs typeface="Roboto Slab Regular"/>
              </a:rPr>
            </a:br>
            <a:endParaRPr lang="en-US" dirty="0">
              <a:cs typeface="Roboto Slab Regular"/>
            </a:endParaRPr>
          </a:p>
          <a:p>
            <a:r>
              <a:rPr lang="en-US" dirty="0">
                <a:cs typeface="Roboto Slab Regular"/>
              </a:rPr>
              <a:t>Time </a:t>
            </a:r>
          </a:p>
          <a:p>
            <a:pPr lvl="1"/>
            <a:r>
              <a:rPr lang="en-US" dirty="0">
                <a:cs typeface="Roboto Slab Regular"/>
              </a:rPr>
              <a:t>Password creation and recall </a:t>
            </a:r>
            <a:br>
              <a:rPr lang="en-US" dirty="0">
                <a:cs typeface="Roboto Slab Regular"/>
              </a:rPr>
            </a:br>
            <a:endParaRPr lang="en-US" dirty="0">
              <a:cs typeface="Roboto Slab Regular"/>
            </a:endParaRPr>
          </a:p>
          <a:p>
            <a:r>
              <a:rPr lang="en-US" dirty="0">
                <a:cs typeface="Roboto Slab Regular"/>
              </a:rPr>
              <a:t>Memorability </a:t>
            </a:r>
          </a:p>
          <a:p>
            <a:pPr lvl="1"/>
            <a:r>
              <a:rPr lang="en-US" dirty="0">
                <a:cs typeface="Roboto Slab Regular"/>
              </a:rPr>
              <a:t>Recall attempts, password </a:t>
            </a:r>
            <a:r>
              <a:rPr lang="en-US" dirty="0" err="1">
                <a:cs typeface="Roboto Slab Regular"/>
              </a:rPr>
              <a:t>writedown</a:t>
            </a:r>
            <a:r>
              <a:rPr lang="en-US" dirty="0">
                <a:cs typeface="Roboto Slab Regular"/>
              </a:rPr>
              <a:t> </a:t>
            </a:r>
          </a:p>
        </p:txBody>
      </p:sp>
      <p:pic>
        <p:nvPicPr>
          <p:cNvPr id="7" name="Picture 6">
            <a:extLst>
              <a:ext uri="{FF2B5EF4-FFF2-40B4-BE49-F238E27FC236}">
                <a16:creationId xmlns:a16="http://schemas.microsoft.com/office/drawing/2014/main" id="{7FD77381-2967-99CD-4495-6BAE87BB92F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6ED86BB2-070A-EB25-CC57-A0A278E7D8BE}"/>
              </a:ext>
            </a:extLst>
          </p:cNvPr>
          <p:cNvSpPr>
            <a:spLocks noGrp="1"/>
          </p:cNvSpPr>
          <p:nvPr>
            <p:ph type="sldNum" sz="quarter" idx="4"/>
          </p:nvPr>
        </p:nvSpPr>
        <p:spPr/>
        <p:txBody>
          <a:bodyPr/>
          <a:lstStyle/>
          <a:p>
            <a:fld id="{3A98EE3D-8CD1-4C3F-BD1C-C98C9596463C}" type="slidenum">
              <a:rPr lang="en-US" smtClean="0"/>
              <a:pPr/>
              <a:t>21</a:t>
            </a:fld>
            <a:endParaRPr lang="en-US" dirty="0"/>
          </a:p>
        </p:txBody>
      </p:sp>
    </p:spTree>
    <p:extLst>
      <p:ext uri="{BB962C8B-B14F-4D97-AF65-F5344CB8AC3E}">
        <p14:creationId xmlns:p14="http://schemas.microsoft.com/office/powerpoint/2010/main" val="412495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Memory</a:t>
            </a:r>
          </a:p>
        </p:txBody>
      </p:sp>
      <p:sp>
        <p:nvSpPr>
          <p:cNvPr id="3" name="Content Placeholder 2"/>
          <p:cNvSpPr>
            <a:spLocks noGrp="1"/>
          </p:cNvSpPr>
          <p:nvPr>
            <p:ph sz="quarter" idx="17"/>
          </p:nvPr>
        </p:nvSpPr>
        <p:spPr/>
        <p:txBody>
          <a:bodyPr>
            <a:normAutofit/>
          </a:bodyPr>
          <a:lstStyle/>
          <a:p>
            <a:r>
              <a:rPr lang="en-US" dirty="0">
                <a:cs typeface="Roboto Slab Regular"/>
              </a:rPr>
              <a:t>Human Memory is semantic </a:t>
            </a:r>
          </a:p>
          <a:p>
            <a:endParaRPr lang="en-US" dirty="0">
              <a:cs typeface="Roboto Slab Regular"/>
            </a:endParaRPr>
          </a:p>
          <a:p>
            <a:r>
              <a:rPr lang="en-US" dirty="0">
                <a:cs typeface="Roboto Slab Regular"/>
              </a:rPr>
              <a:t>Human memory is associative </a:t>
            </a:r>
          </a:p>
          <a:p>
            <a:endParaRPr lang="en-US" dirty="0">
              <a:cs typeface="Roboto Slab Regular"/>
            </a:endParaRPr>
          </a:p>
          <a:p>
            <a:r>
              <a:rPr lang="en-US" dirty="0">
                <a:cs typeface="Roboto Slab Regular"/>
              </a:rPr>
              <a:t>Human memory is </a:t>
            </a:r>
            <a:r>
              <a:rPr lang="en-US" dirty="0" err="1">
                <a:cs typeface="Roboto Slab Regular"/>
              </a:rPr>
              <a:t>lossy</a:t>
            </a:r>
            <a:r>
              <a:rPr lang="en-US" dirty="0">
                <a:cs typeface="Roboto Slab Regular"/>
              </a:rPr>
              <a:t> </a:t>
            </a:r>
          </a:p>
        </p:txBody>
      </p:sp>
      <p:pic>
        <p:nvPicPr>
          <p:cNvPr id="7" name="Picture 6">
            <a:extLst>
              <a:ext uri="{FF2B5EF4-FFF2-40B4-BE49-F238E27FC236}">
                <a16:creationId xmlns:a16="http://schemas.microsoft.com/office/drawing/2014/main" id="{3F7414BB-E581-CAC5-4A90-1E57C47A2CD0}"/>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8A8CB715-2176-0204-E222-953A767DEC18}"/>
              </a:ext>
            </a:extLst>
          </p:cNvPr>
          <p:cNvSpPr>
            <a:spLocks noGrp="1"/>
          </p:cNvSpPr>
          <p:nvPr>
            <p:ph type="sldNum" sz="quarter" idx="4"/>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59918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memory is Semantic</a:t>
            </a:r>
          </a:p>
        </p:txBody>
      </p:sp>
      <p:sp>
        <p:nvSpPr>
          <p:cNvPr id="3" name="Content Placeholder 2"/>
          <p:cNvSpPr>
            <a:spLocks noGrp="1"/>
          </p:cNvSpPr>
          <p:nvPr>
            <p:ph sz="quarter" idx="17"/>
          </p:nvPr>
        </p:nvSpPr>
        <p:spPr/>
        <p:txBody>
          <a:bodyPr>
            <a:normAutofit/>
          </a:bodyPr>
          <a:lstStyle/>
          <a:p>
            <a:r>
              <a:rPr lang="en-US" dirty="0">
                <a:cs typeface="Roboto Slab Regular"/>
              </a:rPr>
              <a:t>Memorize: </a:t>
            </a:r>
            <a:r>
              <a:rPr lang="en-US" dirty="0" err="1">
                <a:cs typeface="Roboto Slab Regular"/>
              </a:rPr>
              <a:t>nbccbsabc</a:t>
            </a:r>
            <a:endParaRPr lang="en-US" dirty="0">
              <a:cs typeface="Roboto Slab Regular"/>
            </a:endParaRPr>
          </a:p>
          <a:p>
            <a:endParaRPr lang="en-US" dirty="0">
              <a:cs typeface="Roboto Slab Regular"/>
            </a:endParaRPr>
          </a:p>
          <a:p>
            <a:r>
              <a:rPr lang="en-US" dirty="0">
                <a:cs typeface="Roboto Slab Regular"/>
              </a:rPr>
              <a:t>Memorize: </a:t>
            </a:r>
            <a:r>
              <a:rPr lang="en-US" dirty="0" err="1">
                <a:cs typeface="Roboto Slab Regular"/>
              </a:rPr>
              <a:t>tkqizrlwp</a:t>
            </a:r>
            <a:r>
              <a:rPr lang="en-US" dirty="0">
                <a:cs typeface="Roboto Slab Regular"/>
              </a:rPr>
              <a:t> </a:t>
            </a:r>
          </a:p>
          <a:p>
            <a:endParaRPr lang="en-US" dirty="0">
              <a:cs typeface="Roboto Slab Regular"/>
            </a:endParaRPr>
          </a:p>
          <a:p>
            <a:r>
              <a:rPr lang="en-US" dirty="0">
                <a:cs typeface="Roboto Slab Regular"/>
              </a:rPr>
              <a:t>3 Chunks vs. 9 Chunks!</a:t>
            </a:r>
          </a:p>
          <a:p>
            <a:pPr>
              <a:buNone/>
            </a:pPr>
            <a:endParaRPr lang="en-US" dirty="0">
              <a:cs typeface="Roboto Slab Regular"/>
            </a:endParaRPr>
          </a:p>
          <a:p>
            <a:r>
              <a:rPr lang="en-US" b="1" dirty="0">
                <a:solidFill>
                  <a:schemeClr val="tx2"/>
                </a:solidFill>
                <a:cs typeface="Roboto Slab Regular"/>
              </a:rPr>
              <a:t>Usability Goal</a:t>
            </a:r>
            <a:r>
              <a:rPr lang="en-US" dirty="0">
                <a:solidFill>
                  <a:schemeClr val="tx2"/>
                </a:solidFill>
                <a:cs typeface="Roboto Slab Regular"/>
              </a:rPr>
              <a:t>: </a:t>
            </a:r>
            <a:r>
              <a:rPr lang="en-US" dirty="0">
                <a:cs typeface="Roboto Slab Regular"/>
              </a:rPr>
              <a:t>Minimize Number of Chunks</a:t>
            </a:r>
          </a:p>
          <a:p>
            <a:endParaRPr lang="en-US" dirty="0">
              <a:cs typeface="Roboto Slab Regular"/>
            </a:endParaRPr>
          </a:p>
        </p:txBody>
      </p:sp>
      <p:sp>
        <p:nvSpPr>
          <p:cNvPr id="6" name="Rectangle 5"/>
          <p:cNvSpPr/>
          <p:nvPr/>
        </p:nvSpPr>
        <p:spPr>
          <a:xfrm>
            <a:off x="303198" y="5183405"/>
            <a:ext cx="6783798" cy="307777"/>
          </a:xfrm>
          <a:prstGeom prst="rect">
            <a:avLst/>
          </a:prstGeom>
        </p:spPr>
        <p:txBody>
          <a:bodyPr wrap="square">
            <a:spAutoFit/>
          </a:bodyPr>
          <a:lstStyle/>
          <a:p>
            <a:pPr algn="ctr"/>
            <a:r>
              <a:rPr lang="en-US" sz="1400" b="1" dirty="0">
                <a:cs typeface="Oswald Regular"/>
              </a:rPr>
              <a:t>Source: </a:t>
            </a:r>
            <a:r>
              <a:rPr lang="en-US" sz="1400" b="1" i="1" dirty="0">
                <a:cs typeface="Oswald Regular"/>
              </a:rPr>
              <a:t>The magical number seven, plus or minus two </a:t>
            </a:r>
            <a:r>
              <a:rPr lang="en-US" sz="1400" b="1" dirty="0">
                <a:cs typeface="Oswald Regular"/>
              </a:rPr>
              <a:t>[Miller, 56]</a:t>
            </a:r>
          </a:p>
        </p:txBody>
      </p:sp>
      <p:pic>
        <p:nvPicPr>
          <p:cNvPr id="8" name="Picture 7">
            <a:extLst>
              <a:ext uri="{FF2B5EF4-FFF2-40B4-BE49-F238E27FC236}">
                <a16:creationId xmlns:a16="http://schemas.microsoft.com/office/drawing/2014/main" id="{445FB767-E5CA-5959-11E7-843AAC25783C}"/>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A9692A6-5483-1BDE-33F3-3F8180C83C9E}"/>
              </a:ext>
            </a:extLst>
          </p:cNvPr>
          <p:cNvSpPr>
            <a:spLocks noGrp="1"/>
          </p:cNvSpPr>
          <p:nvPr>
            <p:ph type="sldNum" sz="quarter" idx="4"/>
          </p:nvPr>
        </p:nvSpPr>
        <p:spPr/>
        <p:txBody>
          <a:bodyPr/>
          <a:lstStyle/>
          <a:p>
            <a:fld id="{3A98EE3D-8CD1-4C3F-BD1C-C98C9596463C}" type="slidenum">
              <a:rPr lang="en-US" smtClean="0"/>
              <a:pPr/>
              <a:t>23</a:t>
            </a:fld>
            <a:endParaRPr lang="en-US" dirty="0"/>
          </a:p>
        </p:txBody>
      </p:sp>
    </p:spTree>
    <p:extLst>
      <p:ext uri="{BB962C8B-B14F-4D97-AF65-F5344CB8AC3E}">
        <p14:creationId xmlns:p14="http://schemas.microsoft.com/office/powerpoint/2010/main" val="147169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Human memory is Associative</a:t>
            </a:r>
          </a:p>
        </p:txBody>
      </p:sp>
      <p:pic>
        <p:nvPicPr>
          <p:cNvPr id="6" name="Picture 2"/>
          <p:cNvPicPr>
            <a:picLocks noGrp="1" noChangeAspect="1" noChangeArrowheads="1"/>
          </p:cNvPicPr>
          <p:nvPr>
            <p:ph sz="quarter" idx="17"/>
          </p:nvPr>
        </p:nvPicPr>
        <p:blipFill>
          <a:blip r:embed="rId2" cstate="print"/>
          <a:stretch>
            <a:fillRect/>
          </a:stretch>
        </p:blipFill>
        <p:spPr bwMode="auto">
          <a:xfrm>
            <a:off x="2650837" y="2909844"/>
            <a:ext cx="2047875" cy="20193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474876" y="1602539"/>
            <a:ext cx="549729" cy="855133"/>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474875" y="2897938"/>
            <a:ext cx="647700" cy="64770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4246275" y="3964738"/>
            <a:ext cx="916066" cy="609600"/>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5846476" y="4421938"/>
            <a:ext cx="1220771" cy="914400"/>
          </a:xfrm>
          <a:prstGeom prst="rect">
            <a:avLst/>
          </a:prstGeom>
          <a:noFill/>
          <a:ln w="9525">
            <a:noFill/>
            <a:miter lim="800000"/>
            <a:headEnd/>
            <a:tailEnd/>
          </a:ln>
        </p:spPr>
      </p:pic>
      <p:pic>
        <p:nvPicPr>
          <p:cNvPr id="11" name="Picture 9"/>
          <p:cNvPicPr>
            <a:picLocks noChangeAspect="1" noChangeArrowheads="1"/>
          </p:cNvPicPr>
          <p:nvPr/>
        </p:nvPicPr>
        <p:blipFill>
          <a:blip r:embed="rId7" cstate="print"/>
          <a:srcRect/>
          <a:stretch>
            <a:fillRect/>
          </a:stretch>
        </p:blipFill>
        <p:spPr bwMode="auto">
          <a:xfrm>
            <a:off x="7980076" y="4726739"/>
            <a:ext cx="1228725" cy="825129"/>
          </a:xfrm>
          <a:prstGeom prst="rect">
            <a:avLst/>
          </a:prstGeom>
          <a:noFill/>
          <a:ln w="9525">
            <a:noFill/>
            <a:miter lim="800000"/>
            <a:headEnd/>
            <a:tailEnd/>
          </a:ln>
        </p:spPr>
      </p:pic>
      <p:pic>
        <p:nvPicPr>
          <p:cNvPr id="12" name="Picture 10"/>
          <p:cNvPicPr>
            <a:picLocks noChangeAspect="1" noChangeArrowheads="1"/>
          </p:cNvPicPr>
          <p:nvPr/>
        </p:nvPicPr>
        <p:blipFill>
          <a:blip r:embed="rId8" cstate="print"/>
          <a:srcRect/>
          <a:stretch>
            <a:fillRect/>
          </a:stretch>
        </p:blipFill>
        <p:spPr bwMode="auto">
          <a:xfrm>
            <a:off x="6227475" y="2897939"/>
            <a:ext cx="838200" cy="647551"/>
          </a:xfrm>
          <a:prstGeom prst="rect">
            <a:avLst/>
          </a:prstGeom>
          <a:noFill/>
          <a:ln w="9525">
            <a:noFill/>
            <a:miter lim="800000"/>
            <a:headEnd/>
            <a:tailEnd/>
          </a:ln>
        </p:spPr>
      </p:pic>
      <p:pic>
        <p:nvPicPr>
          <p:cNvPr id="13" name="Picture 11"/>
          <p:cNvPicPr>
            <a:picLocks noChangeAspect="1" noChangeArrowheads="1"/>
          </p:cNvPicPr>
          <p:nvPr/>
        </p:nvPicPr>
        <p:blipFill>
          <a:blip r:embed="rId9" cstate="print"/>
          <a:srcRect/>
          <a:stretch>
            <a:fillRect/>
          </a:stretch>
        </p:blipFill>
        <p:spPr bwMode="auto">
          <a:xfrm>
            <a:off x="8284875" y="2897939"/>
            <a:ext cx="914400" cy="670095"/>
          </a:xfrm>
          <a:prstGeom prst="rect">
            <a:avLst/>
          </a:prstGeom>
          <a:noFill/>
          <a:ln w="9525">
            <a:noFill/>
            <a:miter lim="800000"/>
            <a:headEnd/>
            <a:tailEnd/>
          </a:ln>
        </p:spPr>
      </p:pic>
      <p:cxnSp>
        <p:nvCxnSpPr>
          <p:cNvPr id="14" name="Straight Arrow Connector 13"/>
          <p:cNvCxnSpPr>
            <a:endCxn id="7" idx="1"/>
          </p:cNvCxnSpPr>
          <p:nvPr/>
        </p:nvCxnSpPr>
        <p:spPr>
          <a:xfrm flipV="1">
            <a:off x="3255675" y="2030106"/>
            <a:ext cx="1219200" cy="944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3255675" y="3202738"/>
            <a:ext cx="12192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03275" y="3278938"/>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2" idx="1"/>
          </p:cNvCxnSpPr>
          <p:nvPr/>
        </p:nvCxnSpPr>
        <p:spPr>
          <a:xfrm flipV="1">
            <a:off x="5122575" y="3221714"/>
            <a:ext cx="1104900" cy="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55875" y="4345738"/>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1" idx="1"/>
          </p:cNvCxnSpPr>
          <p:nvPr/>
        </p:nvCxnSpPr>
        <p:spPr>
          <a:xfrm>
            <a:off x="6532275" y="4879139"/>
            <a:ext cx="1447800" cy="26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7065675" y="3202738"/>
            <a:ext cx="1371600" cy="1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noChangeArrowheads="1"/>
          </p:cNvPicPr>
          <p:nvPr/>
        </p:nvPicPr>
        <p:blipFill>
          <a:blip r:embed="rId10" cstate="print"/>
          <a:srcRect/>
          <a:stretch>
            <a:fillRect/>
          </a:stretch>
        </p:blipFill>
        <p:spPr bwMode="auto">
          <a:xfrm>
            <a:off x="6227475" y="1450138"/>
            <a:ext cx="685800" cy="1028700"/>
          </a:xfrm>
          <a:prstGeom prst="rect">
            <a:avLst/>
          </a:prstGeom>
          <a:noFill/>
          <a:ln w="9525">
            <a:noFill/>
            <a:miter lim="800000"/>
            <a:headEnd/>
            <a:tailEnd/>
          </a:ln>
        </p:spPr>
      </p:pic>
      <p:cxnSp>
        <p:nvCxnSpPr>
          <p:cNvPr id="22" name="Straight Arrow Connector 21"/>
          <p:cNvCxnSpPr/>
          <p:nvPr/>
        </p:nvCxnSpPr>
        <p:spPr>
          <a:xfrm>
            <a:off x="5008275" y="1907338"/>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2303175" y="4155238"/>
            <a:ext cx="1981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9075" y="5336339"/>
            <a:ext cx="548548" cy="830997"/>
          </a:xfrm>
          <a:prstGeom prst="rect">
            <a:avLst/>
          </a:prstGeom>
          <a:noFill/>
        </p:spPr>
        <p:txBody>
          <a:bodyPr wrap="none" rtlCol="0">
            <a:spAutoFit/>
          </a:bodyPr>
          <a:lstStyle/>
          <a:p>
            <a:r>
              <a:rPr lang="en-US" sz="4800" dirty="0"/>
              <a:t>?</a:t>
            </a:r>
          </a:p>
        </p:txBody>
      </p:sp>
      <p:cxnSp>
        <p:nvCxnSpPr>
          <p:cNvPr id="25" name="Straight Arrow Connector 24"/>
          <p:cNvCxnSpPr/>
          <p:nvPr/>
        </p:nvCxnSpPr>
        <p:spPr>
          <a:xfrm rot="16200000" flipV="1">
            <a:off x="4512976" y="2631237"/>
            <a:ext cx="53340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47670538-4FFE-FDD7-ECFA-A139478F8CC9}"/>
              </a:ext>
            </a:extLst>
          </p:cNvPr>
          <p:cNvPicPr>
            <a:picLocks noChangeAspect="1"/>
          </p:cNvPicPr>
          <p:nvPr/>
        </p:nvPicPr>
        <p:blipFill>
          <a:blip r:embed="rId11"/>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5C582C03-2F32-65CB-F3E4-772E10DD2F04}"/>
              </a:ext>
            </a:extLst>
          </p:cNvPr>
          <p:cNvSpPr>
            <a:spLocks noGrp="1"/>
          </p:cNvSpPr>
          <p:nvPr>
            <p:ph type="sldNum" sz="quarter" idx="4"/>
          </p:nvPr>
        </p:nvSpPr>
        <p:spPr/>
        <p:txBody>
          <a:bodyPr/>
          <a:lstStyle/>
          <a:p>
            <a:fld id="{3A98EE3D-8CD1-4C3F-BD1C-C98C9596463C}" type="slidenum">
              <a:rPr lang="en-US" smtClean="0"/>
              <a:pPr/>
              <a:t>24</a:t>
            </a:fld>
            <a:endParaRPr lang="en-US" dirty="0"/>
          </a:p>
        </p:txBody>
      </p:sp>
    </p:spTree>
    <p:extLst>
      <p:ext uri="{BB962C8B-B14F-4D97-AF65-F5344CB8AC3E}">
        <p14:creationId xmlns:p14="http://schemas.microsoft.com/office/powerpoint/2010/main" val="35809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par>
                                <p:cTn id="54" presetID="3" presetClass="entr" presetSubtype="1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linds(horizontal)">
                                      <p:cBhvr>
                                        <p:cTn id="56" dur="500"/>
                                        <p:tgtEl>
                                          <p:spTgt spid="9"/>
                                        </p:tgtEl>
                                      </p:cBhvr>
                                    </p:animEffect>
                                  </p:childTnLst>
                                </p:cTn>
                              </p:par>
                              <p:par>
                                <p:cTn id="57" presetID="3" presetClass="entr" presetSubtype="1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par>
                                <p:cTn id="60" presetID="3" presetClass="entr" presetSubtype="1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par>
                                <p:cTn id="63" presetID="3" presetClass="entr" presetSubtype="1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par>
                                <p:cTn id="66" presetID="3" presetClass="entr" presetSubtype="1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linds(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Cues</a:t>
            </a:r>
          </a:p>
        </p:txBody>
      </p:sp>
      <p:sp>
        <p:nvSpPr>
          <p:cNvPr id="12" name="Content Placeholder 3"/>
          <p:cNvSpPr>
            <a:spLocks noGrp="1"/>
          </p:cNvSpPr>
          <p:nvPr>
            <p:ph sz="quarter" idx="17"/>
          </p:nvPr>
        </p:nvSpPr>
        <p:spPr>
          <a:xfrm>
            <a:off x="816008" y="1907403"/>
            <a:ext cx="5797550" cy="4015244"/>
          </a:xfrm>
        </p:spPr>
        <p:txBody>
          <a:bodyPr>
            <a:normAutofit/>
          </a:bodyPr>
          <a:lstStyle/>
          <a:p>
            <a:r>
              <a:rPr lang="en-US" dirty="0">
                <a:cs typeface="Roboto Slab Regular"/>
              </a:rPr>
              <a:t>Cue: context when a memory is stored</a:t>
            </a:r>
          </a:p>
          <a:p>
            <a:endParaRPr lang="en-US" dirty="0">
              <a:cs typeface="Roboto Slab Regular"/>
            </a:endParaRPr>
          </a:p>
          <a:p>
            <a:r>
              <a:rPr lang="en-US" dirty="0">
                <a:cs typeface="Roboto Slab Regular"/>
              </a:rPr>
              <a:t>Surrounding Environment</a:t>
            </a:r>
          </a:p>
          <a:p>
            <a:pPr lvl="1"/>
            <a:r>
              <a:rPr lang="en-US" dirty="0">
                <a:cs typeface="Roboto Slab Regular"/>
              </a:rPr>
              <a:t>Sounds</a:t>
            </a:r>
          </a:p>
          <a:p>
            <a:pPr lvl="1"/>
            <a:r>
              <a:rPr lang="en-US" dirty="0">
                <a:cs typeface="Roboto Slab Regular"/>
              </a:rPr>
              <a:t>Visual Surroundings</a:t>
            </a:r>
          </a:p>
          <a:p>
            <a:pPr lvl="1"/>
            <a:r>
              <a:rPr lang="en-US" dirty="0">
                <a:cs typeface="Roboto Slab Regular"/>
              </a:rPr>
              <a:t>Web Site</a:t>
            </a:r>
          </a:p>
          <a:p>
            <a:pPr lvl="1"/>
            <a:r>
              <a:rPr lang="en-US" dirty="0">
                <a:cs typeface="Roboto Slab Regular"/>
              </a:rPr>
              <a:t>….</a:t>
            </a:r>
          </a:p>
          <a:p>
            <a:pPr lvl="1"/>
            <a:endParaRPr lang="en-US" dirty="0">
              <a:cs typeface="Roboto Slab Regular"/>
            </a:endParaRPr>
          </a:p>
          <a:p>
            <a:r>
              <a:rPr lang="en-US" dirty="0">
                <a:cs typeface="Roboto Slab Regular"/>
              </a:rPr>
              <a:t>As time passes we forget some of </a:t>
            </a:r>
            <a:br>
              <a:rPr lang="en-US" dirty="0">
                <a:cs typeface="Roboto Slab Regular"/>
              </a:rPr>
            </a:br>
            <a:r>
              <a:rPr lang="en-US" dirty="0">
                <a:cs typeface="Roboto Slab Regular"/>
              </a:rPr>
              <a:t>this context…</a:t>
            </a:r>
          </a:p>
        </p:txBody>
      </p:sp>
      <p:pic>
        <p:nvPicPr>
          <p:cNvPr id="11" name="Picture 2"/>
          <p:cNvPicPr>
            <a:picLocks noChangeAspect="1" noChangeArrowheads="1"/>
          </p:cNvPicPr>
          <p:nvPr/>
        </p:nvPicPr>
        <p:blipFill>
          <a:blip r:embed="rId2" cstate="print"/>
          <a:srcRect/>
          <a:stretch>
            <a:fillRect/>
          </a:stretch>
        </p:blipFill>
        <p:spPr bwMode="auto">
          <a:xfrm>
            <a:off x="6473173" y="2144806"/>
            <a:ext cx="3363937" cy="2899144"/>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920973" y="2525804"/>
            <a:ext cx="861103" cy="645827"/>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8911573" y="2434260"/>
            <a:ext cx="502310" cy="709612"/>
          </a:xfrm>
          <a:prstGeom prst="rect">
            <a:avLst/>
          </a:prstGeom>
          <a:noFill/>
          <a:ln w="9525">
            <a:noFill/>
            <a:miter lim="800000"/>
            <a:headEnd/>
            <a:tailEnd/>
          </a:ln>
        </p:spPr>
      </p:pic>
      <p:pic>
        <p:nvPicPr>
          <p:cNvPr id="15" name="Picture 14"/>
          <p:cNvPicPr>
            <a:picLocks noChangeAspect="1" noChangeArrowheads="1"/>
          </p:cNvPicPr>
          <p:nvPr/>
        </p:nvPicPr>
        <p:blipFill>
          <a:blip r:embed="rId5" cstate="print"/>
          <a:srcRect/>
          <a:stretch>
            <a:fillRect/>
          </a:stretch>
        </p:blipFill>
        <p:spPr bwMode="auto">
          <a:xfrm>
            <a:off x="8274264" y="3287804"/>
            <a:ext cx="913291" cy="502310"/>
          </a:xfrm>
          <a:prstGeom prst="rect">
            <a:avLst/>
          </a:prstGeom>
          <a:noFill/>
          <a:ln w="9525">
            <a:noFill/>
            <a:miter lim="800000"/>
            <a:headEnd/>
            <a:tailEnd/>
          </a:ln>
        </p:spPr>
      </p:pic>
      <p:pic>
        <p:nvPicPr>
          <p:cNvPr id="6" name="Picture 5">
            <a:extLst>
              <a:ext uri="{FF2B5EF4-FFF2-40B4-BE49-F238E27FC236}">
                <a16:creationId xmlns:a16="http://schemas.microsoft.com/office/drawing/2014/main" id="{B27BC66D-A8A5-4BE2-458E-34A5E5BE5038}"/>
              </a:ext>
            </a:extLst>
          </p:cNvPr>
          <p:cNvPicPr>
            <a:picLocks noChangeAspect="1"/>
          </p:cNvPicPr>
          <p:nvPr/>
        </p:nvPicPr>
        <p:blipFill>
          <a:blip r:embed="rId6"/>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1D2F7E7E-1CA4-DA96-2AFC-4F5ECE4F1A06}"/>
              </a:ext>
            </a:extLst>
          </p:cNvPr>
          <p:cNvSpPr>
            <a:spLocks noGrp="1"/>
          </p:cNvSpPr>
          <p:nvPr>
            <p:ph type="sldNum" sz="quarter" idx="4"/>
          </p:nvPr>
        </p:nvSpPr>
        <p:spPr/>
        <p:txBody>
          <a:bodyPr/>
          <a:lstStyle/>
          <a:p>
            <a:fld id="{3A98EE3D-8CD1-4C3F-BD1C-C98C9596463C}" type="slidenum">
              <a:rPr lang="en-US" smtClean="0"/>
              <a:pPr/>
              <a:t>25</a:t>
            </a:fld>
            <a:endParaRPr lang="en-US" dirty="0"/>
          </a:p>
        </p:txBody>
      </p:sp>
    </p:spTree>
    <p:extLst>
      <p:ext uri="{BB962C8B-B14F-4D97-AF65-F5344CB8AC3E}">
        <p14:creationId xmlns:p14="http://schemas.microsoft.com/office/powerpoint/2010/main" val="21254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linds(horizontal)">
                                      <p:cBhvr>
                                        <p:cTn id="20" dur="500"/>
                                        <p:tgtEl>
                                          <p:spTgt spid="12">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blinds(horizontal)">
                                      <p:cBhvr>
                                        <p:cTn id="28" dur="500"/>
                                        <p:tgtEl>
                                          <p:spTgt spid="12">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blinds(horizontal)">
                                      <p:cBhvr>
                                        <p:cTn id="36" dur="500"/>
                                        <p:tgtEl>
                                          <p:spTgt spid="1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blinds(horizontal)">
                                      <p:cBhvr>
                                        <p:cTn id="41" dur="500"/>
                                        <p:tgtEl>
                                          <p:spTgt spid="1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memory is </a:t>
            </a:r>
            <a:r>
              <a:rPr lang="en-US" dirty="0" err="1"/>
              <a:t>Lossy</a:t>
            </a:r>
            <a:endParaRPr lang="en-US" dirty="0"/>
          </a:p>
        </p:txBody>
      </p:sp>
      <p:sp>
        <p:nvSpPr>
          <p:cNvPr id="7" name="Content Placeholder 2"/>
          <p:cNvSpPr>
            <a:spLocks noGrp="1"/>
          </p:cNvSpPr>
          <p:nvPr>
            <p:ph sz="quarter" idx="17"/>
          </p:nvPr>
        </p:nvSpPr>
        <p:spPr>
          <a:xfrm>
            <a:off x="1108643" y="1950008"/>
            <a:ext cx="2310672" cy="4015244"/>
          </a:xfrm>
        </p:spPr>
        <p:txBody>
          <a:bodyPr>
            <a:normAutofit/>
          </a:bodyPr>
          <a:lstStyle/>
          <a:p>
            <a:r>
              <a:rPr lang="en-US" dirty="0">
                <a:cs typeface="Roboto Slab Regular"/>
              </a:rPr>
              <a:t>Rehearse or Forget!</a:t>
            </a:r>
          </a:p>
          <a:p>
            <a:pPr lvl="1"/>
            <a:r>
              <a:rPr lang="en-US" dirty="0">
                <a:cs typeface="Roboto Slab Regular"/>
              </a:rPr>
              <a:t>How much work?</a:t>
            </a:r>
          </a:p>
          <a:p>
            <a:r>
              <a:rPr lang="en-US" dirty="0">
                <a:cs typeface="Roboto Slab Regular"/>
              </a:rPr>
              <a:t>Quantify Usability</a:t>
            </a:r>
          </a:p>
          <a:p>
            <a:pPr lvl="1"/>
            <a:r>
              <a:rPr lang="en-US" dirty="0">
                <a:cs typeface="Roboto Slab Regular"/>
              </a:rPr>
              <a:t>Rehearsal Assumption</a:t>
            </a:r>
          </a:p>
          <a:p>
            <a:pPr lvl="1"/>
            <a:endParaRPr lang="en-US" dirty="0">
              <a:cs typeface="Roboto Slab Regular"/>
            </a:endParaRPr>
          </a:p>
          <a:p>
            <a:endParaRPr lang="en-US" dirty="0">
              <a:cs typeface="Roboto Slab Regular"/>
            </a:endParaRPr>
          </a:p>
          <a:p>
            <a:pPr lvl="1"/>
            <a:endParaRPr lang="en-US" dirty="0">
              <a:cs typeface="Roboto Slab Regular"/>
            </a:endParaRPr>
          </a:p>
          <a:p>
            <a:pPr lvl="1"/>
            <a:endParaRPr lang="en-US" dirty="0">
              <a:cs typeface="Roboto Slab Regular"/>
            </a:endParaRPr>
          </a:p>
        </p:txBody>
      </p:sp>
      <p:pic>
        <p:nvPicPr>
          <p:cNvPr id="6" name="Picture 2"/>
          <p:cNvPicPr>
            <a:picLocks noChangeAspect="1" noChangeArrowheads="1"/>
          </p:cNvPicPr>
          <p:nvPr/>
        </p:nvPicPr>
        <p:blipFill>
          <a:blip r:embed="rId2" cstate="print"/>
          <a:srcRect/>
          <a:stretch>
            <a:fillRect/>
          </a:stretch>
        </p:blipFill>
        <p:spPr bwMode="auto">
          <a:xfrm>
            <a:off x="5414859" y="1518300"/>
            <a:ext cx="4434049" cy="3821400"/>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671CDFBF-5CDC-C3CD-B40D-996A766C3BAB}"/>
              </a:ext>
            </a:extLst>
          </p:cNvPr>
          <p:cNvGrpSpPr/>
          <p:nvPr/>
        </p:nvGrpSpPr>
        <p:grpSpPr>
          <a:xfrm>
            <a:off x="7095274" y="2119209"/>
            <a:ext cx="2753634" cy="1162906"/>
            <a:chOff x="4561567" y="1967889"/>
            <a:chExt cx="3629171" cy="1479732"/>
          </a:xfrm>
        </p:grpSpPr>
        <p:pic>
          <p:nvPicPr>
            <p:cNvPr id="8" name="Picture 7"/>
            <p:cNvPicPr>
              <a:picLocks noChangeAspect="1" noChangeArrowheads="1"/>
            </p:cNvPicPr>
            <p:nvPr/>
          </p:nvPicPr>
          <p:blipFill>
            <a:blip r:embed="rId3" cstate="print"/>
            <a:srcRect/>
            <a:stretch>
              <a:fillRect/>
            </a:stretch>
          </p:blipFill>
          <p:spPr bwMode="auto">
            <a:xfrm>
              <a:off x="4561569" y="1967889"/>
              <a:ext cx="1341476" cy="737812"/>
            </a:xfrm>
            <a:prstGeom prst="rect">
              <a:avLst/>
            </a:prstGeom>
            <a:noFill/>
            <a:ln w="9525">
              <a:noFill/>
              <a:miter lim="800000"/>
              <a:headEnd/>
              <a:tailEnd/>
            </a:ln>
          </p:spPr>
        </p:pic>
        <p:pic>
          <p:nvPicPr>
            <p:cNvPr id="9" name="Picture 2" descr="https://encrypted-tbn1.gstatic.com/images?q=tbn:ANd9GcR0P8msAVJEoPaK7t-uqFpaR0p1IsCsXqR8cOle6noXdj7fDlu1cw"/>
            <p:cNvPicPr>
              <a:picLocks noChangeAspect="1" noChangeArrowheads="1"/>
            </p:cNvPicPr>
            <p:nvPr/>
          </p:nvPicPr>
          <p:blipFill>
            <a:blip r:embed="rId4" cstate="print"/>
            <a:srcRect/>
            <a:stretch>
              <a:fillRect/>
            </a:stretch>
          </p:blipFill>
          <p:spPr bwMode="auto">
            <a:xfrm>
              <a:off x="4561567" y="2653687"/>
              <a:ext cx="1417739" cy="793934"/>
            </a:xfrm>
            <a:prstGeom prst="rect">
              <a:avLst/>
            </a:prstGeom>
            <a:noFill/>
          </p:spPr>
        </p:pic>
        <p:sp>
          <p:nvSpPr>
            <p:cNvPr id="10" name="TextBox 9"/>
            <p:cNvSpPr txBox="1"/>
            <p:nvPr/>
          </p:nvSpPr>
          <p:spPr>
            <a:xfrm>
              <a:off x="6237967" y="1978067"/>
              <a:ext cx="1876571" cy="523220"/>
            </a:xfrm>
            <a:prstGeom prst="rect">
              <a:avLst/>
            </a:prstGeom>
            <a:noFill/>
          </p:spPr>
          <p:txBody>
            <a:bodyPr wrap="square" rtlCol="0">
              <a:spAutoFit/>
            </a:bodyPr>
            <a:lstStyle/>
            <a:p>
              <a:r>
                <a:rPr lang="en-US" sz="2800" dirty="0" err="1">
                  <a:solidFill>
                    <a:srgbClr val="00B050"/>
                  </a:solidFill>
                </a:rPr>
                <a:t>p</a:t>
              </a:r>
              <a:r>
                <a:rPr lang="en-US" sz="2800" baseline="-25000" dirty="0" err="1">
                  <a:solidFill>
                    <a:srgbClr val="00B050"/>
                  </a:solidFill>
                </a:rPr>
                <a:t>amazon</a:t>
              </a:r>
              <a:endParaRPr lang="en-US" sz="2800" baseline="-25000" dirty="0">
                <a:solidFill>
                  <a:srgbClr val="00B050"/>
                </a:solidFill>
              </a:endParaRPr>
            </a:p>
          </p:txBody>
        </p:sp>
        <p:sp>
          <p:nvSpPr>
            <p:cNvPr id="11" name="TextBox 10"/>
            <p:cNvSpPr txBox="1"/>
            <p:nvPr/>
          </p:nvSpPr>
          <p:spPr>
            <a:xfrm>
              <a:off x="6314167" y="2816267"/>
              <a:ext cx="1876571" cy="523220"/>
            </a:xfrm>
            <a:prstGeom prst="rect">
              <a:avLst/>
            </a:prstGeom>
            <a:noFill/>
          </p:spPr>
          <p:txBody>
            <a:bodyPr wrap="square" rtlCol="0">
              <a:spAutoFit/>
            </a:bodyPr>
            <a:lstStyle/>
            <a:p>
              <a:r>
                <a:rPr lang="en-US" sz="2800" dirty="0" err="1">
                  <a:solidFill>
                    <a:srgbClr val="7030A0"/>
                  </a:solidFill>
                </a:rPr>
                <a:t>p</a:t>
              </a:r>
              <a:r>
                <a:rPr lang="en-US" sz="2800" baseline="-25000" dirty="0" err="1">
                  <a:solidFill>
                    <a:srgbClr val="7030A0"/>
                  </a:solidFill>
                </a:rPr>
                <a:t>google</a:t>
              </a:r>
              <a:endParaRPr lang="en-US" sz="2800" baseline="-25000" dirty="0">
                <a:solidFill>
                  <a:srgbClr val="7030A0"/>
                </a:solidFill>
              </a:endParaRPr>
            </a:p>
          </p:txBody>
        </p:sp>
        <p:cxnSp>
          <p:nvCxnSpPr>
            <p:cNvPr id="12" name="Straight Arrow Connector 11"/>
            <p:cNvCxnSpPr>
              <a:stCxn id="8" idx="3"/>
            </p:cNvCxnSpPr>
            <p:nvPr/>
          </p:nvCxnSpPr>
          <p:spPr>
            <a:xfrm>
              <a:off x="5903045" y="2336795"/>
              <a:ext cx="334923" cy="12093"/>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5977839" y="3118907"/>
              <a:ext cx="246391" cy="45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14167" y="2044087"/>
              <a:ext cx="1876571" cy="523220"/>
            </a:xfrm>
            <a:prstGeom prst="rect">
              <a:avLst/>
            </a:prstGeom>
            <a:noFill/>
          </p:spPr>
          <p:txBody>
            <a:bodyPr wrap="square" rtlCol="0">
              <a:spAutoFit/>
            </a:bodyPr>
            <a:lstStyle/>
            <a:p>
              <a:r>
                <a:rPr lang="en-US" sz="2800" dirty="0">
                  <a:solidFill>
                    <a:srgbClr val="00B050"/>
                  </a:solidFill>
                </a:rPr>
                <a:t>????</a:t>
              </a:r>
              <a:endParaRPr lang="en-US" sz="2800" baseline="-25000" dirty="0">
                <a:solidFill>
                  <a:srgbClr val="00B050"/>
                </a:solidFill>
              </a:endParaRPr>
            </a:p>
          </p:txBody>
        </p:sp>
      </p:grpSp>
      <p:pic>
        <p:nvPicPr>
          <p:cNvPr id="20" name="Picture 19">
            <a:extLst>
              <a:ext uri="{FF2B5EF4-FFF2-40B4-BE49-F238E27FC236}">
                <a16:creationId xmlns:a16="http://schemas.microsoft.com/office/drawing/2014/main" id="{B55CC275-952E-E906-DB19-E6CD1DA2DCD7}"/>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52D42A3F-8CC8-FF54-DFE5-CF31F726525B}"/>
              </a:ext>
            </a:extLst>
          </p:cNvPr>
          <p:cNvSpPr>
            <a:spLocks noGrp="1"/>
          </p:cNvSpPr>
          <p:nvPr>
            <p:ph type="sldNum" sz="quarter" idx="4"/>
          </p:nvPr>
        </p:nvSpPr>
        <p:spPr/>
        <p:txBody>
          <a:bodyPr/>
          <a:lstStyle/>
          <a:p>
            <a:fld id="{3A98EE3D-8CD1-4C3F-BD1C-C98C9596463C}" type="slidenum">
              <a:rPr lang="en-US" smtClean="0"/>
              <a:pPr/>
              <a:t>26</a:t>
            </a:fld>
            <a:endParaRPr lang="en-US" dirty="0"/>
          </a:p>
        </p:txBody>
      </p:sp>
    </p:spTree>
    <p:extLst>
      <p:ext uri="{BB962C8B-B14F-4D97-AF65-F5344CB8AC3E}">
        <p14:creationId xmlns:p14="http://schemas.microsoft.com/office/powerpoint/2010/main" val="410706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594" y="575969"/>
            <a:ext cx="5989006" cy="949467"/>
          </a:xfrm>
        </p:spPr>
        <p:txBody>
          <a:bodyPr/>
          <a:lstStyle/>
          <a:p>
            <a:pPr algn="ctr"/>
            <a:r>
              <a:rPr lang="en-US" dirty="0">
                <a:solidFill>
                  <a:schemeClr val="tx1"/>
                </a:solidFill>
                <a:cs typeface="Fjalla One"/>
              </a:rPr>
              <a:t>Usability Question</a:t>
            </a:r>
          </a:p>
        </p:txBody>
      </p:sp>
      <p:sp>
        <p:nvSpPr>
          <p:cNvPr id="5" name="Content Placeholder 4"/>
          <p:cNvSpPr>
            <a:spLocks noGrp="1"/>
          </p:cNvSpPr>
          <p:nvPr>
            <p:ph sz="quarter" idx="17"/>
          </p:nvPr>
        </p:nvSpPr>
        <p:spPr/>
        <p:txBody>
          <a:bodyPr>
            <a:noAutofit/>
          </a:bodyPr>
          <a:lstStyle/>
          <a:p>
            <a:r>
              <a:rPr lang="en-US" b="1" dirty="0">
                <a:cs typeface="Roboto Slab Regular"/>
              </a:rPr>
              <a:t>Important Question</a:t>
            </a:r>
            <a:r>
              <a:rPr lang="en-US" dirty="0">
                <a:cs typeface="Roboto Slab Regular"/>
              </a:rPr>
              <a:t>: Are human inherently bad at remembering random information? </a:t>
            </a:r>
          </a:p>
          <a:p>
            <a:endParaRPr lang="en-US" dirty="0">
              <a:cs typeface="Roboto Slab Regular"/>
            </a:endParaRPr>
          </a:p>
          <a:p>
            <a:r>
              <a:rPr lang="en-US" b="1" dirty="0">
                <a:cs typeface="Roboto Slab Regular"/>
              </a:rPr>
              <a:t>Answer</a:t>
            </a:r>
            <a:r>
              <a:rPr lang="en-US" dirty="0">
                <a:cs typeface="Roboto Slab Regular"/>
              </a:rPr>
              <a:t>: Not really, with proper training </a:t>
            </a:r>
          </a:p>
          <a:p>
            <a:endParaRPr lang="en-US" dirty="0">
              <a:cs typeface="Roboto Slab Regular"/>
            </a:endParaRPr>
          </a:p>
          <a:p>
            <a:r>
              <a:rPr lang="en-US" b="1" dirty="0">
                <a:cs typeface="Roboto Slab Regular"/>
              </a:rPr>
              <a:t>Paper</a:t>
            </a:r>
            <a:r>
              <a:rPr lang="en-US" dirty="0">
                <a:cs typeface="Roboto Slab Regular"/>
              </a:rPr>
              <a:t>: </a:t>
            </a:r>
            <a:r>
              <a:rPr lang="en-US" b="1" dirty="0">
                <a:solidFill>
                  <a:schemeClr val="tx2"/>
                </a:solidFill>
                <a:cs typeface="Oswald Regular"/>
              </a:rPr>
              <a:t>Towards reliable storage of 56-bit secrets in human memory (USENIX-2014)</a:t>
            </a:r>
          </a:p>
        </p:txBody>
      </p:sp>
      <p:pic>
        <p:nvPicPr>
          <p:cNvPr id="7" name="Picture 6">
            <a:extLst>
              <a:ext uri="{FF2B5EF4-FFF2-40B4-BE49-F238E27FC236}">
                <a16:creationId xmlns:a16="http://schemas.microsoft.com/office/drawing/2014/main" id="{80326446-BC29-1138-2EC5-A285ACDD730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36F475FD-2AC4-A4B3-489D-757DBF60A575}"/>
              </a:ext>
            </a:extLst>
          </p:cNvPr>
          <p:cNvSpPr>
            <a:spLocks noGrp="1"/>
          </p:cNvSpPr>
          <p:nvPr>
            <p:ph type="sldNum" sz="quarter" idx="4"/>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624470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380" y="556304"/>
            <a:ext cx="8935507" cy="949467"/>
          </a:xfrm>
        </p:spPr>
        <p:txBody>
          <a:bodyPr>
            <a:normAutofit fontScale="90000"/>
          </a:bodyPr>
          <a:lstStyle/>
          <a:p>
            <a:pPr algn="ctr"/>
            <a:r>
              <a:rPr lang="en-US" dirty="0">
                <a:cs typeface="Fjalla One"/>
              </a:rPr>
              <a:t>Example of Weak Passwords (Wikipedia)</a:t>
            </a:r>
          </a:p>
        </p:txBody>
      </p:sp>
      <p:sp>
        <p:nvSpPr>
          <p:cNvPr id="3" name="Content Placeholder 2"/>
          <p:cNvSpPr>
            <a:spLocks noGrp="1"/>
          </p:cNvSpPr>
          <p:nvPr>
            <p:ph sz="quarter" idx="17"/>
          </p:nvPr>
        </p:nvSpPr>
        <p:spPr/>
        <p:txBody>
          <a:bodyPr>
            <a:normAutofit/>
          </a:bodyPr>
          <a:lstStyle/>
          <a:p>
            <a:r>
              <a:rPr lang="en-US" b="1" dirty="0">
                <a:cs typeface="Roboto Slab Regular"/>
              </a:rPr>
              <a:t>Default passwords (as supplied by the system vendor and meant to be changed at installation time)</a:t>
            </a:r>
            <a:r>
              <a:rPr lang="en-US" dirty="0">
                <a:cs typeface="Roboto Slab Regular"/>
              </a:rPr>
              <a:t>: </a:t>
            </a:r>
            <a:r>
              <a:rPr lang="en-US" i="1" dirty="0">
                <a:cs typeface="Roboto Slab Regular"/>
              </a:rPr>
              <a:t>password</a:t>
            </a:r>
            <a:r>
              <a:rPr lang="en-US" dirty="0">
                <a:cs typeface="Roboto Slab Regular"/>
              </a:rPr>
              <a:t>, </a:t>
            </a:r>
            <a:r>
              <a:rPr lang="en-US" i="1" dirty="0">
                <a:cs typeface="Roboto Slab Regular"/>
              </a:rPr>
              <a:t>default</a:t>
            </a:r>
            <a:r>
              <a:rPr lang="en-US" dirty="0">
                <a:cs typeface="Roboto Slab Regular"/>
              </a:rPr>
              <a:t>, </a:t>
            </a:r>
            <a:r>
              <a:rPr lang="en-US" i="1" dirty="0">
                <a:cs typeface="Roboto Slab Regular"/>
              </a:rPr>
              <a:t>admin</a:t>
            </a:r>
            <a:r>
              <a:rPr lang="en-US" dirty="0">
                <a:cs typeface="Roboto Slab Regular"/>
              </a:rPr>
              <a:t>, </a:t>
            </a:r>
            <a:r>
              <a:rPr lang="en-US" i="1" dirty="0">
                <a:cs typeface="Roboto Slab Regular"/>
              </a:rPr>
              <a:t>guest</a:t>
            </a:r>
            <a:r>
              <a:rPr lang="en-US" dirty="0">
                <a:cs typeface="Roboto Slab Regular"/>
              </a:rPr>
              <a:t>, etc. </a:t>
            </a:r>
          </a:p>
          <a:p>
            <a:r>
              <a:rPr lang="en-US" b="1" dirty="0">
                <a:cs typeface="Roboto Slab Regular"/>
              </a:rPr>
              <a:t>Dictionary words</a:t>
            </a:r>
            <a:r>
              <a:rPr lang="en-US" dirty="0">
                <a:cs typeface="Roboto Slab Regular"/>
              </a:rPr>
              <a:t>: </a:t>
            </a:r>
            <a:r>
              <a:rPr lang="en-US" i="1" dirty="0">
                <a:cs typeface="Roboto Slab Regular"/>
              </a:rPr>
              <a:t>chameleon</a:t>
            </a:r>
            <a:r>
              <a:rPr lang="en-US" dirty="0">
                <a:cs typeface="Roboto Slab Regular"/>
              </a:rPr>
              <a:t>, </a:t>
            </a:r>
            <a:r>
              <a:rPr lang="en-US" i="1" dirty="0" err="1">
                <a:cs typeface="Roboto Slab Regular"/>
              </a:rPr>
              <a:t>RedSox</a:t>
            </a:r>
            <a:r>
              <a:rPr lang="en-US" dirty="0">
                <a:cs typeface="Roboto Slab Regular"/>
              </a:rPr>
              <a:t>, </a:t>
            </a:r>
            <a:r>
              <a:rPr lang="en-US" i="1" dirty="0">
                <a:cs typeface="Roboto Slab Regular"/>
              </a:rPr>
              <a:t>sandbags</a:t>
            </a:r>
            <a:r>
              <a:rPr lang="en-US" dirty="0">
                <a:cs typeface="Roboto Slab Regular"/>
              </a:rPr>
              <a:t>, </a:t>
            </a:r>
            <a:r>
              <a:rPr lang="en-US" i="1" dirty="0" err="1">
                <a:cs typeface="Roboto Slab Regular"/>
              </a:rPr>
              <a:t>bunnyhop</a:t>
            </a:r>
            <a:r>
              <a:rPr lang="en-US" i="1" dirty="0">
                <a:cs typeface="Roboto Slab Regular"/>
              </a:rPr>
              <a:t>!</a:t>
            </a:r>
            <a:r>
              <a:rPr lang="en-US" dirty="0">
                <a:cs typeface="Roboto Slab Regular"/>
              </a:rPr>
              <a:t>, </a:t>
            </a:r>
            <a:r>
              <a:rPr lang="en-US" i="1" dirty="0" err="1">
                <a:cs typeface="Roboto Slab Regular"/>
              </a:rPr>
              <a:t>IntenseCrabtree</a:t>
            </a:r>
            <a:r>
              <a:rPr lang="en-US" dirty="0">
                <a:cs typeface="Roboto Slab Regular"/>
              </a:rPr>
              <a:t>, etc.</a:t>
            </a:r>
          </a:p>
          <a:p>
            <a:r>
              <a:rPr lang="en-US" b="1" dirty="0">
                <a:cs typeface="Roboto Slab Regular"/>
              </a:rPr>
              <a:t>Words with numbers appended</a:t>
            </a:r>
            <a:r>
              <a:rPr lang="en-US" dirty="0">
                <a:cs typeface="Roboto Slab Regular"/>
              </a:rPr>
              <a:t>: </a:t>
            </a:r>
            <a:r>
              <a:rPr lang="en-US" i="1" dirty="0">
                <a:cs typeface="Roboto Slab Regular"/>
              </a:rPr>
              <a:t>password1</a:t>
            </a:r>
            <a:r>
              <a:rPr lang="en-US" dirty="0">
                <a:cs typeface="Roboto Slab Regular"/>
              </a:rPr>
              <a:t>, </a:t>
            </a:r>
            <a:r>
              <a:rPr lang="en-US" i="1" dirty="0">
                <a:cs typeface="Roboto Slab Regular"/>
              </a:rPr>
              <a:t>deer2000</a:t>
            </a:r>
            <a:r>
              <a:rPr lang="en-US" dirty="0">
                <a:cs typeface="Roboto Slab Regular"/>
              </a:rPr>
              <a:t>, </a:t>
            </a:r>
            <a:r>
              <a:rPr lang="en-US" i="1" dirty="0">
                <a:cs typeface="Roboto Slab Regular"/>
              </a:rPr>
              <a:t>john1234</a:t>
            </a:r>
            <a:r>
              <a:rPr lang="en-US" dirty="0">
                <a:cs typeface="Roboto Slab Regular"/>
              </a:rPr>
              <a:t>, etc., </a:t>
            </a:r>
          </a:p>
          <a:p>
            <a:r>
              <a:rPr lang="en-US" b="1" dirty="0">
                <a:cs typeface="Roboto Slab Regular"/>
              </a:rPr>
              <a:t>Words with simple obfuscation</a:t>
            </a:r>
            <a:r>
              <a:rPr lang="en-US" dirty="0">
                <a:cs typeface="Roboto Slab Regular"/>
              </a:rPr>
              <a:t>: </a:t>
            </a:r>
            <a:r>
              <a:rPr lang="en-US" i="1" dirty="0">
                <a:cs typeface="Roboto Slab Regular"/>
              </a:rPr>
              <a:t>p@ssw0rd</a:t>
            </a:r>
            <a:r>
              <a:rPr lang="en-US" dirty="0">
                <a:cs typeface="Roboto Slab Regular"/>
              </a:rPr>
              <a:t>, </a:t>
            </a:r>
            <a:r>
              <a:rPr lang="en-US" i="1" dirty="0">
                <a:cs typeface="Roboto Slab Regular"/>
              </a:rPr>
              <a:t>l33th4x0r</a:t>
            </a:r>
            <a:r>
              <a:rPr lang="en-US" dirty="0">
                <a:cs typeface="Roboto Slab Regular"/>
              </a:rPr>
              <a:t>, </a:t>
            </a:r>
            <a:r>
              <a:rPr lang="en-US" i="1" dirty="0">
                <a:cs typeface="Roboto Slab Regular"/>
              </a:rPr>
              <a:t>g0ldf1sh</a:t>
            </a:r>
            <a:r>
              <a:rPr lang="en-US" dirty="0">
                <a:cs typeface="Roboto Slab Regular"/>
              </a:rPr>
              <a:t>, etc.</a:t>
            </a:r>
          </a:p>
          <a:p>
            <a:r>
              <a:rPr lang="en-US" b="1" dirty="0">
                <a:cs typeface="Roboto Slab Regular"/>
              </a:rPr>
              <a:t>Doubled words</a:t>
            </a:r>
            <a:r>
              <a:rPr lang="en-US" dirty="0">
                <a:cs typeface="Roboto Slab Regular"/>
              </a:rPr>
              <a:t>: </a:t>
            </a:r>
            <a:r>
              <a:rPr lang="en-US" i="1" dirty="0" err="1">
                <a:cs typeface="Roboto Slab Regular"/>
              </a:rPr>
              <a:t>crabcrab</a:t>
            </a:r>
            <a:r>
              <a:rPr lang="en-US" dirty="0">
                <a:cs typeface="Roboto Slab Regular"/>
              </a:rPr>
              <a:t>, </a:t>
            </a:r>
            <a:r>
              <a:rPr lang="en-US" i="1" dirty="0" err="1">
                <a:cs typeface="Roboto Slab Regular"/>
              </a:rPr>
              <a:t>stopstop</a:t>
            </a:r>
            <a:r>
              <a:rPr lang="en-US" dirty="0">
                <a:cs typeface="Roboto Slab Regular"/>
              </a:rPr>
              <a:t>, </a:t>
            </a:r>
            <a:r>
              <a:rPr lang="en-US" i="1" dirty="0" err="1">
                <a:cs typeface="Roboto Slab Regular"/>
              </a:rPr>
              <a:t>treetree</a:t>
            </a:r>
            <a:r>
              <a:rPr lang="en-US" dirty="0">
                <a:cs typeface="Roboto Slab Regular"/>
              </a:rPr>
              <a:t>, </a:t>
            </a:r>
            <a:r>
              <a:rPr lang="en-US" i="1" dirty="0" err="1">
                <a:cs typeface="Roboto Slab Regular"/>
              </a:rPr>
              <a:t>passpass</a:t>
            </a:r>
            <a:r>
              <a:rPr lang="en-US" dirty="0">
                <a:cs typeface="Roboto Slab Regular"/>
              </a:rPr>
              <a:t>, etc., can be easily tested automatically.</a:t>
            </a:r>
          </a:p>
          <a:p>
            <a:endParaRPr lang="en-US" dirty="0">
              <a:cs typeface="Roboto Slab Regular"/>
            </a:endParaRPr>
          </a:p>
        </p:txBody>
      </p:sp>
      <p:pic>
        <p:nvPicPr>
          <p:cNvPr id="7" name="Picture 6">
            <a:extLst>
              <a:ext uri="{FF2B5EF4-FFF2-40B4-BE49-F238E27FC236}">
                <a16:creationId xmlns:a16="http://schemas.microsoft.com/office/drawing/2014/main" id="{E53D7FE3-F8C1-121B-4FE2-6156BC81307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0043EB2-93A3-C398-89CD-40D4E48A5F88}"/>
              </a:ext>
            </a:extLst>
          </p:cNvPr>
          <p:cNvSpPr>
            <a:spLocks noGrp="1"/>
          </p:cNvSpPr>
          <p:nvPr>
            <p:ph type="sldNum" sz="quarter" idx="4"/>
          </p:nvPr>
        </p:nvSpPr>
        <p:spPr/>
        <p:txBody>
          <a:bodyPr/>
          <a:lstStyle/>
          <a:p>
            <a:fld id="{3A98EE3D-8CD1-4C3F-BD1C-C98C9596463C}" type="slidenum">
              <a:rPr lang="en-US" smtClean="0"/>
              <a:pPr/>
              <a:t>28</a:t>
            </a:fld>
            <a:endParaRPr lang="en-US" dirty="0"/>
          </a:p>
        </p:txBody>
      </p:sp>
    </p:spTree>
    <p:extLst>
      <p:ext uri="{BB962C8B-B14F-4D97-AF65-F5344CB8AC3E}">
        <p14:creationId xmlns:p14="http://schemas.microsoft.com/office/powerpoint/2010/main" val="25790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latin typeface="Book Antiqua (Headings)"/>
                <a:cs typeface="Fjalla One"/>
              </a:rPr>
              <a:t>Important Takeaway Message</a:t>
            </a:r>
          </a:p>
        </p:txBody>
      </p:sp>
      <p:sp>
        <p:nvSpPr>
          <p:cNvPr id="3" name="Content Placeholder 2"/>
          <p:cNvSpPr>
            <a:spLocks noGrp="1"/>
          </p:cNvSpPr>
          <p:nvPr>
            <p:ph type="body" sz="quarter" idx="16"/>
          </p:nvPr>
        </p:nvSpPr>
        <p:spPr/>
        <p:txBody>
          <a:bodyPr>
            <a:normAutofit fontScale="47500" lnSpcReduction="20000"/>
          </a:bodyPr>
          <a:lstStyle/>
          <a:p>
            <a:pPr marL="685800" indent="-571500">
              <a:buFont typeface="Courier New" panose="02070309020205020404" pitchFamily="49" charset="0"/>
              <a:buChar char="o"/>
            </a:pPr>
            <a:r>
              <a:rPr lang="en-US" sz="4000" dirty="0">
                <a:cs typeface="Fjalla One"/>
              </a:rPr>
              <a:t>Thinking about security is to consider and weigh in different trade-offs</a:t>
            </a:r>
          </a:p>
          <a:p>
            <a:pPr marL="571500" indent="-571500">
              <a:buFont typeface="Courier New" panose="02070309020205020404" pitchFamily="49" charset="0"/>
              <a:buChar char="o"/>
            </a:pPr>
            <a:endParaRPr lang="en-US" sz="4000" dirty="0">
              <a:cs typeface="Fjalla One"/>
            </a:endParaRPr>
          </a:p>
          <a:p>
            <a:pPr marL="685800" indent="-571500">
              <a:buFont typeface="Courier New" panose="02070309020205020404" pitchFamily="49" charset="0"/>
              <a:buChar char="o"/>
            </a:pPr>
            <a:r>
              <a:rPr lang="en-US" sz="4000" dirty="0">
                <a:cs typeface="Fjalla One"/>
              </a:rPr>
              <a:t>Understanding and proper usages </a:t>
            </a:r>
          </a:p>
          <a:p>
            <a:pPr marL="685800" indent="-571500">
              <a:buFont typeface="Courier New" panose="02070309020205020404" pitchFamily="49" charset="0"/>
              <a:buChar char="o"/>
            </a:pPr>
            <a:r>
              <a:rPr lang="en-US" sz="4000" dirty="0">
                <a:cs typeface="Fjalla One"/>
              </a:rPr>
              <a:t>of some basic terminologies are important</a:t>
            </a:r>
          </a:p>
        </p:txBody>
      </p:sp>
      <p:pic>
        <p:nvPicPr>
          <p:cNvPr id="10" name="Picture 9">
            <a:extLst>
              <a:ext uri="{FF2B5EF4-FFF2-40B4-BE49-F238E27FC236}">
                <a16:creationId xmlns:a16="http://schemas.microsoft.com/office/drawing/2014/main" id="{EF8847CA-3E5C-D5D8-796A-6706516F50A1}"/>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A8EDA09A-1738-64B3-6C08-3D7F886E1E7E}"/>
              </a:ext>
            </a:extLst>
          </p:cNvPr>
          <p:cNvSpPr>
            <a:spLocks noGrp="1"/>
          </p:cNvSpPr>
          <p:nvPr>
            <p:ph type="sldNum" sz="quarter" idx="4"/>
          </p:nvPr>
        </p:nvSpPr>
        <p:spPr/>
        <p:txBody>
          <a:bodyPr/>
          <a:lstStyle/>
          <a:p>
            <a:fld id="{3A98EE3D-8CD1-4C3F-BD1C-C98C9596463C}" type="slidenum">
              <a:rPr lang="en-US" smtClean="0"/>
              <a:pPr/>
              <a:t>2</a:t>
            </a:fld>
            <a:endParaRPr lang="en-US" dirty="0"/>
          </a:p>
        </p:txBody>
      </p:sp>
    </p:spTree>
    <p:extLst>
      <p:ext uri="{BB962C8B-B14F-4D97-AF65-F5344CB8AC3E}">
        <p14:creationId xmlns:p14="http://schemas.microsoft.com/office/powerpoint/2010/main" val="2324892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715" y="684123"/>
            <a:ext cx="8935507" cy="949467"/>
          </a:xfrm>
        </p:spPr>
        <p:txBody>
          <a:bodyPr>
            <a:normAutofit fontScale="90000"/>
          </a:bodyPr>
          <a:lstStyle/>
          <a:p>
            <a:pPr algn="ctr"/>
            <a:r>
              <a:rPr lang="en-US" dirty="0">
                <a:cs typeface="Fjalla One"/>
              </a:rPr>
              <a:t>Example of Weak Passwords (Wikipedia)</a:t>
            </a:r>
          </a:p>
        </p:txBody>
      </p:sp>
      <p:sp>
        <p:nvSpPr>
          <p:cNvPr id="3" name="Content Placeholder 2"/>
          <p:cNvSpPr>
            <a:spLocks noGrp="1"/>
          </p:cNvSpPr>
          <p:nvPr>
            <p:ph sz="quarter" idx="17"/>
          </p:nvPr>
        </p:nvSpPr>
        <p:spPr/>
        <p:txBody>
          <a:bodyPr>
            <a:noAutofit/>
          </a:bodyPr>
          <a:lstStyle/>
          <a:p>
            <a:r>
              <a:rPr lang="en-US" b="1" dirty="0">
                <a:cs typeface="Roboto Slab Regular"/>
              </a:rPr>
              <a:t>Common sequences from a keyboard row</a:t>
            </a:r>
            <a:r>
              <a:rPr lang="en-US" dirty="0">
                <a:cs typeface="Roboto Slab Regular"/>
              </a:rPr>
              <a:t>: </a:t>
            </a:r>
            <a:r>
              <a:rPr lang="en-US" i="1" dirty="0">
                <a:cs typeface="Roboto Slab Regular"/>
              </a:rPr>
              <a:t>qwerty</a:t>
            </a:r>
            <a:r>
              <a:rPr lang="en-US" dirty="0">
                <a:cs typeface="Roboto Slab Regular"/>
              </a:rPr>
              <a:t>, </a:t>
            </a:r>
            <a:r>
              <a:rPr lang="en-US" i="1" dirty="0">
                <a:cs typeface="Roboto Slab Regular"/>
              </a:rPr>
              <a:t>12345</a:t>
            </a:r>
            <a:r>
              <a:rPr lang="en-US" dirty="0">
                <a:cs typeface="Roboto Slab Regular"/>
              </a:rPr>
              <a:t>, </a:t>
            </a:r>
            <a:r>
              <a:rPr lang="en-US" i="1" dirty="0" err="1">
                <a:cs typeface="Roboto Slab Regular"/>
              </a:rPr>
              <a:t>asdfgh</a:t>
            </a:r>
            <a:r>
              <a:rPr lang="en-US" dirty="0">
                <a:cs typeface="Roboto Slab Regular"/>
              </a:rPr>
              <a:t>, </a:t>
            </a:r>
            <a:r>
              <a:rPr lang="en-US" i="1" dirty="0" err="1">
                <a:cs typeface="Roboto Slab Regular"/>
              </a:rPr>
              <a:t>fred</a:t>
            </a:r>
            <a:r>
              <a:rPr lang="en-US" dirty="0">
                <a:cs typeface="Roboto Slab Regular"/>
              </a:rPr>
              <a:t>, etc.</a:t>
            </a:r>
          </a:p>
          <a:p>
            <a:r>
              <a:rPr lang="en-US" b="1" dirty="0">
                <a:cs typeface="Roboto Slab Regular"/>
              </a:rPr>
              <a:t>Numeric sequences based on well known numbers</a:t>
            </a:r>
            <a:r>
              <a:rPr lang="en-US" dirty="0">
                <a:cs typeface="Roboto Slab Regular"/>
              </a:rPr>
              <a:t> such as 911, 314159, or 27182, etc., </a:t>
            </a:r>
          </a:p>
          <a:p>
            <a:r>
              <a:rPr lang="en-US" b="1" dirty="0">
                <a:cs typeface="Roboto Slab Regular"/>
              </a:rPr>
              <a:t>IDs</a:t>
            </a:r>
            <a:r>
              <a:rPr lang="en-US" dirty="0">
                <a:cs typeface="Roboto Slab Regular"/>
              </a:rPr>
              <a:t>: </a:t>
            </a:r>
            <a:r>
              <a:rPr lang="en-US" i="1" dirty="0">
                <a:cs typeface="Roboto Slab Regular"/>
              </a:rPr>
              <a:t>jsmith123</a:t>
            </a:r>
            <a:r>
              <a:rPr lang="en-US" dirty="0">
                <a:cs typeface="Roboto Slab Regular"/>
              </a:rPr>
              <a:t>, </a:t>
            </a:r>
            <a:r>
              <a:rPr lang="en-US" i="1" dirty="0">
                <a:cs typeface="Roboto Slab Regular"/>
              </a:rPr>
              <a:t>1/1/1970</a:t>
            </a:r>
            <a:r>
              <a:rPr lang="en-US" dirty="0">
                <a:cs typeface="Roboto Slab Regular"/>
              </a:rPr>
              <a:t>, </a:t>
            </a:r>
            <a:r>
              <a:rPr lang="en-US" i="1" dirty="0">
                <a:cs typeface="Roboto Slab Regular"/>
              </a:rPr>
              <a:t>555–1234</a:t>
            </a:r>
            <a:r>
              <a:rPr lang="en-US" dirty="0">
                <a:cs typeface="Roboto Slab Regular"/>
              </a:rPr>
              <a:t>, etc., </a:t>
            </a:r>
          </a:p>
          <a:p>
            <a:r>
              <a:rPr lang="en-US" b="1" dirty="0">
                <a:cs typeface="Roboto Slab Regular"/>
              </a:rPr>
              <a:t>Personal Info</a:t>
            </a:r>
            <a:r>
              <a:rPr lang="en-US" dirty="0">
                <a:cs typeface="Roboto Slab Regular"/>
              </a:rPr>
              <a:t>: license plate number, SSN, telephone number, student ID, address, birthday, relative's or pet's names, etc., </a:t>
            </a:r>
          </a:p>
          <a:p>
            <a:pPr lvl="1"/>
            <a:r>
              <a:rPr lang="en-US" dirty="0">
                <a:cs typeface="Roboto Slab Regular"/>
              </a:rPr>
              <a:t>Can easily be tested automatically after a simple investigation of person's details.</a:t>
            </a:r>
          </a:p>
        </p:txBody>
      </p:sp>
      <p:pic>
        <p:nvPicPr>
          <p:cNvPr id="7" name="Picture 6">
            <a:extLst>
              <a:ext uri="{FF2B5EF4-FFF2-40B4-BE49-F238E27FC236}">
                <a16:creationId xmlns:a16="http://schemas.microsoft.com/office/drawing/2014/main" id="{36AB5FA5-58AE-B34F-D0B9-C767FD1011C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17D9A32-794A-6D04-E0B5-B9CCCEE053F1}"/>
              </a:ext>
            </a:extLst>
          </p:cNvPr>
          <p:cNvSpPr>
            <a:spLocks noGrp="1"/>
          </p:cNvSpPr>
          <p:nvPr>
            <p:ph type="sldNum" sz="quarter" idx="4"/>
          </p:nvPr>
        </p:nvSpPr>
        <p:spPr/>
        <p:txBody>
          <a:bodyPr/>
          <a:lstStyle/>
          <a:p>
            <a:fld id="{3A98EE3D-8CD1-4C3F-BD1C-C98C9596463C}" type="slidenum">
              <a:rPr lang="en-US" smtClean="0"/>
              <a:pPr/>
              <a:t>29</a:t>
            </a:fld>
            <a:endParaRPr lang="en-US" dirty="0"/>
          </a:p>
        </p:txBody>
      </p:sp>
    </p:spTree>
    <p:extLst>
      <p:ext uri="{BB962C8B-B14F-4D97-AF65-F5344CB8AC3E}">
        <p14:creationId xmlns:p14="http://schemas.microsoft.com/office/powerpoint/2010/main" val="92558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48" y="751516"/>
            <a:ext cx="8935507" cy="949467"/>
          </a:xfrm>
        </p:spPr>
        <p:txBody>
          <a:bodyPr/>
          <a:lstStyle/>
          <a:p>
            <a:pPr algn="ctr"/>
            <a:r>
              <a:rPr lang="en-US" dirty="0">
                <a:solidFill>
                  <a:srgbClr val="2F2B20"/>
                </a:solidFill>
                <a:cs typeface="Fjalla One"/>
              </a:rPr>
              <a:t>Password Composition Policy</a:t>
            </a:r>
          </a:p>
        </p:txBody>
      </p:sp>
      <p:sp>
        <p:nvSpPr>
          <p:cNvPr id="6" name="Content Placeholder 5">
            <a:extLst>
              <a:ext uri="{FF2B5EF4-FFF2-40B4-BE49-F238E27FC236}">
                <a16:creationId xmlns:a16="http://schemas.microsoft.com/office/drawing/2014/main" id="{522B9E72-817D-3D92-F9EE-C0277E3E61CD}"/>
              </a:ext>
            </a:extLst>
          </p:cNvPr>
          <p:cNvSpPr>
            <a:spLocks noGrp="1"/>
          </p:cNvSpPr>
          <p:nvPr>
            <p:ph sz="quarter" idx="17"/>
          </p:nvPr>
        </p:nvSpPr>
        <p:spPr>
          <a:xfrm>
            <a:off x="792974" y="4827638"/>
            <a:ext cx="6367369" cy="353961"/>
          </a:xfrm>
        </p:spPr>
        <p:txBody>
          <a:bodyPr/>
          <a:lstStyle/>
          <a:p>
            <a:r>
              <a:rPr lang="en-US" b="1" dirty="0">
                <a:solidFill>
                  <a:schemeClr val="tx2"/>
                </a:solidFill>
              </a:rPr>
              <a:t>Password Generated: P@ssw0rd1</a:t>
            </a:r>
          </a:p>
          <a:p>
            <a:endParaRPr lang="en-US" b="1" dirty="0">
              <a:solidFill>
                <a:schemeClr val="tx2"/>
              </a:solidFill>
            </a:endParaRPr>
          </a:p>
        </p:txBody>
      </p:sp>
      <p:pic>
        <p:nvPicPr>
          <p:cNvPr id="4" name="Picture 3"/>
          <p:cNvPicPr>
            <a:picLocks noChangeAspect="1"/>
          </p:cNvPicPr>
          <p:nvPr/>
        </p:nvPicPr>
        <p:blipFill>
          <a:blip r:embed="rId2"/>
          <a:stretch>
            <a:fillRect/>
          </a:stretch>
        </p:blipFill>
        <p:spPr>
          <a:xfrm>
            <a:off x="345818" y="1858624"/>
            <a:ext cx="7435155" cy="2585226"/>
          </a:xfrm>
          <a:prstGeom prst="rect">
            <a:avLst/>
          </a:prstGeom>
        </p:spPr>
      </p:pic>
      <p:pic>
        <p:nvPicPr>
          <p:cNvPr id="9" name="Picture 8">
            <a:extLst>
              <a:ext uri="{FF2B5EF4-FFF2-40B4-BE49-F238E27FC236}">
                <a16:creationId xmlns:a16="http://schemas.microsoft.com/office/drawing/2014/main" id="{70B05D9A-4ED5-FC96-AF15-227D0EC0284B}"/>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A5261DF8-CC3B-2577-186A-39BC83DA5778}"/>
              </a:ext>
            </a:extLst>
          </p:cNvPr>
          <p:cNvSpPr>
            <a:spLocks noGrp="1"/>
          </p:cNvSpPr>
          <p:nvPr>
            <p:ph type="sldNum" sz="quarter" idx="4"/>
          </p:nvPr>
        </p:nvSpPr>
        <p:spPr/>
        <p:txBody>
          <a:bodyPr/>
          <a:lstStyle/>
          <a:p>
            <a:fld id="{3A98EE3D-8CD1-4C3F-BD1C-C98C9596463C}" type="slidenum">
              <a:rPr lang="en-US" smtClean="0"/>
              <a:pPr/>
              <a:t>30</a:t>
            </a:fld>
            <a:endParaRPr lang="en-US" dirty="0"/>
          </a:p>
        </p:txBody>
      </p:sp>
    </p:spTree>
    <p:extLst>
      <p:ext uri="{BB962C8B-B14F-4D97-AF65-F5344CB8AC3E}">
        <p14:creationId xmlns:p14="http://schemas.microsoft.com/office/powerpoint/2010/main" val="4048730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96" y="435736"/>
            <a:ext cx="8935507" cy="949467"/>
          </a:xfrm>
        </p:spPr>
        <p:txBody>
          <a:bodyPr/>
          <a:lstStyle/>
          <a:p>
            <a:pPr algn="ctr"/>
            <a:r>
              <a:rPr lang="en-US" dirty="0">
                <a:solidFill>
                  <a:srgbClr val="2F2B20"/>
                </a:solidFill>
                <a:cs typeface="Fjalla One"/>
              </a:rPr>
              <a:t>Password Strength</a:t>
            </a:r>
          </a:p>
        </p:txBody>
      </p:sp>
      <p:sp>
        <p:nvSpPr>
          <p:cNvPr id="3" name="Content Placeholder 2"/>
          <p:cNvSpPr>
            <a:spLocks noGrp="1"/>
          </p:cNvSpPr>
          <p:nvPr>
            <p:ph sz="quarter" idx="17"/>
          </p:nvPr>
        </p:nvSpPr>
        <p:spPr>
          <a:xfrm>
            <a:off x="422696" y="1932286"/>
            <a:ext cx="2967025" cy="4015244"/>
          </a:xfrm>
        </p:spPr>
        <p:txBody>
          <a:bodyPr>
            <a:noAutofit/>
          </a:bodyPr>
          <a:lstStyle/>
          <a:p>
            <a:pPr lvl="1"/>
            <a:r>
              <a:rPr lang="en-US" dirty="0">
                <a:cs typeface="Roboto Slab Regular"/>
              </a:rPr>
              <a:t>One possible approach of deterring users from creating weak passwords is to notify them whenever they have created a weak password </a:t>
            </a:r>
          </a:p>
          <a:p>
            <a:pPr lvl="1"/>
            <a:endParaRPr lang="en-US" dirty="0">
              <a:cs typeface="Roboto Slab Regular"/>
            </a:endParaRPr>
          </a:p>
          <a:p>
            <a:pPr lvl="1"/>
            <a:r>
              <a:rPr lang="en-US" dirty="0">
                <a:cs typeface="Roboto Slab Regular"/>
              </a:rPr>
              <a:t>Just this information is sometimes good enough to make the user create a stronger password </a:t>
            </a:r>
          </a:p>
          <a:p>
            <a:pPr lvl="1"/>
            <a:endParaRPr lang="en-US" dirty="0">
              <a:cs typeface="Roboto Slab Regular"/>
            </a:endParaRPr>
          </a:p>
        </p:txBody>
      </p:sp>
      <p:pic>
        <p:nvPicPr>
          <p:cNvPr id="4" name="checkpassword02.png" descr="/Users/Omar/Desktop/Slide-Password/checkpassword0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108673" y="5142336"/>
            <a:ext cx="3962400" cy="1003300"/>
          </a:xfrm>
          <a:prstGeom prst="rect">
            <a:avLst/>
          </a:prstGeom>
        </p:spPr>
      </p:pic>
      <p:pic>
        <p:nvPicPr>
          <p:cNvPr id="5" name="screenshot-2.png" descr="/Users/Omar/Desktop/Slide-Password/screenshot-2.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3880413" y="3246432"/>
            <a:ext cx="3190661" cy="1794747"/>
          </a:xfrm>
          <a:prstGeom prst="rect">
            <a:avLst/>
          </a:prstGeom>
        </p:spPr>
      </p:pic>
      <p:pic>
        <p:nvPicPr>
          <p:cNvPr id="6" name="chronostrength.gif" descr="/Users/Omar/Desktop/Slide-Password/chronostrength.gif"/>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3718961" y="1465493"/>
            <a:ext cx="3444730" cy="1363539"/>
          </a:xfrm>
          <a:prstGeom prst="rect">
            <a:avLst/>
          </a:prstGeom>
        </p:spPr>
      </p:pic>
      <p:pic>
        <p:nvPicPr>
          <p:cNvPr id="10" name="Picture 9">
            <a:extLst>
              <a:ext uri="{FF2B5EF4-FFF2-40B4-BE49-F238E27FC236}">
                <a16:creationId xmlns:a16="http://schemas.microsoft.com/office/drawing/2014/main" id="{BF23BE7E-F009-2431-19EE-7BF8109DBC03}"/>
              </a:ext>
            </a:extLst>
          </p:cNvPr>
          <p:cNvPicPr>
            <a:picLocks noChangeAspect="1"/>
          </p:cNvPicPr>
          <p:nvPr/>
        </p:nvPicPr>
        <p:blipFill>
          <a:blip r:embed="rId8"/>
          <a:stretch>
            <a:fillRect/>
          </a:stretch>
        </p:blipFill>
        <p:spPr>
          <a:xfrm>
            <a:off x="7549377" y="6167336"/>
            <a:ext cx="1530000" cy="612000"/>
          </a:xfrm>
          <a:prstGeom prst="rect">
            <a:avLst/>
          </a:prstGeom>
        </p:spPr>
      </p:pic>
      <p:sp>
        <p:nvSpPr>
          <p:cNvPr id="7" name="Slide Number Placeholder 6">
            <a:extLst>
              <a:ext uri="{FF2B5EF4-FFF2-40B4-BE49-F238E27FC236}">
                <a16:creationId xmlns:a16="http://schemas.microsoft.com/office/drawing/2014/main" id="{C6E3E0A9-4066-EDCC-C1E8-A9E0D403DF80}"/>
              </a:ext>
            </a:extLst>
          </p:cNvPr>
          <p:cNvSpPr>
            <a:spLocks noGrp="1"/>
          </p:cNvSpPr>
          <p:nvPr>
            <p:ph type="sldNum" sz="quarter" idx="4"/>
          </p:nvPr>
        </p:nvSpPr>
        <p:spPr/>
        <p:txBody>
          <a:bodyPr/>
          <a:lstStyle/>
          <a:p>
            <a:fld id="{3A98EE3D-8CD1-4C3F-BD1C-C98C9596463C}" type="slidenum">
              <a:rPr lang="en-US" smtClean="0"/>
              <a:pPr/>
              <a:t>31</a:t>
            </a:fld>
            <a:endParaRPr lang="en-US" dirty="0"/>
          </a:p>
        </p:txBody>
      </p:sp>
    </p:spTree>
    <p:extLst>
      <p:ext uri="{BB962C8B-B14F-4D97-AF65-F5344CB8AC3E}">
        <p14:creationId xmlns:p14="http://schemas.microsoft.com/office/powerpoint/2010/main" val="426029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265" y="615297"/>
            <a:ext cx="7146036" cy="949467"/>
          </a:xfrm>
        </p:spPr>
        <p:txBody>
          <a:bodyPr/>
          <a:lstStyle/>
          <a:p>
            <a:pPr algn="ctr"/>
            <a:r>
              <a:rPr lang="en-US" dirty="0">
                <a:solidFill>
                  <a:schemeClr val="tx1"/>
                </a:solidFill>
                <a:cs typeface="Fjalla One"/>
              </a:rPr>
              <a:t>Password Strength</a:t>
            </a:r>
          </a:p>
        </p:txBody>
      </p:sp>
      <p:sp>
        <p:nvSpPr>
          <p:cNvPr id="3" name="Content Placeholder 2"/>
          <p:cNvSpPr>
            <a:spLocks noGrp="1"/>
          </p:cNvSpPr>
          <p:nvPr>
            <p:ph sz="quarter" idx="17"/>
          </p:nvPr>
        </p:nvSpPr>
        <p:spPr/>
        <p:txBody>
          <a:bodyPr>
            <a:normAutofit/>
          </a:bodyPr>
          <a:lstStyle/>
          <a:p>
            <a:r>
              <a:rPr lang="en-US" dirty="0">
                <a:cs typeface="Roboto Slab Regular"/>
              </a:rPr>
              <a:t>The average number of guesses the attacker must make to find the correct password</a:t>
            </a:r>
          </a:p>
          <a:p>
            <a:pPr lvl="1"/>
            <a:r>
              <a:rPr lang="en-US" dirty="0">
                <a:cs typeface="Roboto Slab Regular"/>
              </a:rPr>
              <a:t>Determined by how unpredictable the password is, including how long the password is, what set of symbols it is drawn from, and how it is created.</a:t>
            </a:r>
          </a:p>
          <a:p>
            <a:endParaRPr lang="en-US" dirty="0">
              <a:cs typeface="Roboto Slab Regular"/>
            </a:endParaRPr>
          </a:p>
          <a:p>
            <a:r>
              <a:rPr lang="en-US" dirty="0">
                <a:cs typeface="Roboto Slab Regular"/>
              </a:rPr>
              <a:t>The ease with which an attacker can check the validity of a guessed password </a:t>
            </a:r>
          </a:p>
          <a:p>
            <a:pPr lvl="1"/>
            <a:r>
              <a:rPr lang="en-US" dirty="0">
                <a:cs typeface="Roboto Slab Regular"/>
              </a:rPr>
              <a:t>Determined by how the password is stored, how the checking is done, and any limitation on trying passwords</a:t>
            </a:r>
          </a:p>
        </p:txBody>
      </p:sp>
      <p:pic>
        <p:nvPicPr>
          <p:cNvPr id="7" name="Picture 6">
            <a:extLst>
              <a:ext uri="{FF2B5EF4-FFF2-40B4-BE49-F238E27FC236}">
                <a16:creationId xmlns:a16="http://schemas.microsoft.com/office/drawing/2014/main" id="{0B57AD4B-CDC3-A139-705C-3F3CBF4C6E2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2122706-3B30-BDDB-EEC0-7C7300BC06D7}"/>
              </a:ext>
            </a:extLst>
          </p:cNvPr>
          <p:cNvSpPr>
            <a:spLocks noGrp="1"/>
          </p:cNvSpPr>
          <p:nvPr>
            <p:ph type="sldNum" sz="quarter" idx="4"/>
          </p:nvPr>
        </p:nvSpPr>
        <p:spPr/>
        <p:txBody>
          <a:bodyPr/>
          <a:lstStyle/>
          <a:p>
            <a:fld id="{3A98EE3D-8CD1-4C3F-BD1C-C98C9596463C}" type="slidenum">
              <a:rPr lang="en-US" smtClean="0"/>
              <a:pPr/>
              <a:t>32</a:t>
            </a:fld>
            <a:endParaRPr lang="en-US" dirty="0"/>
          </a:p>
        </p:txBody>
      </p:sp>
    </p:spTree>
    <p:extLst>
      <p:ext uri="{BB962C8B-B14F-4D97-AF65-F5344CB8AC3E}">
        <p14:creationId xmlns:p14="http://schemas.microsoft.com/office/powerpoint/2010/main" val="1630666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856" y="536639"/>
            <a:ext cx="6438023" cy="949467"/>
          </a:xfrm>
        </p:spPr>
        <p:txBody>
          <a:bodyPr/>
          <a:lstStyle/>
          <a:p>
            <a:pPr algn="ctr"/>
            <a:r>
              <a:rPr lang="en-US" dirty="0">
                <a:solidFill>
                  <a:srgbClr val="2F2B20"/>
                </a:solidFill>
                <a:cs typeface="Fjalla One"/>
              </a:rPr>
              <a:t>Password Entropy</a:t>
            </a:r>
          </a:p>
        </p:txBody>
      </p:sp>
      <p:sp>
        <p:nvSpPr>
          <p:cNvPr id="3" name="Content Placeholder 2"/>
          <p:cNvSpPr>
            <a:spLocks noGrp="1"/>
          </p:cNvSpPr>
          <p:nvPr>
            <p:ph sz="quarter" idx="17"/>
          </p:nvPr>
        </p:nvSpPr>
        <p:spPr/>
        <p:txBody>
          <a:bodyPr>
            <a:noAutofit/>
          </a:bodyPr>
          <a:lstStyle/>
          <a:p>
            <a:r>
              <a:rPr lang="en-US" dirty="0"/>
              <a:t>The entropy bits of a password (also known as </a:t>
            </a:r>
            <a:r>
              <a:rPr lang="en-US" b="1" dirty="0">
                <a:cs typeface="Oswald Regular"/>
              </a:rPr>
              <a:t>guess entropy</a:t>
            </a:r>
            <a:r>
              <a:rPr lang="en-US" dirty="0"/>
              <a:t>), i.e., the information entropy of a password, measured in bits, is </a:t>
            </a:r>
          </a:p>
          <a:p>
            <a:pPr lvl="1"/>
            <a:r>
              <a:rPr lang="en-US" dirty="0"/>
              <a:t>The base-2 logarithm of  the number of guesses needed to find the password with certainty</a:t>
            </a:r>
          </a:p>
          <a:p>
            <a:pPr lvl="1"/>
            <a:r>
              <a:rPr lang="en-US" dirty="0"/>
              <a:t>A password with, say, 42 bits of strength calculated in this way would be as strong as a string of 42 bits chosen randomly</a:t>
            </a:r>
          </a:p>
          <a:p>
            <a:pPr lvl="1"/>
            <a:r>
              <a:rPr lang="en-US" dirty="0"/>
              <a:t>Adding one bit of entropy to a password doubles the number of guesses required </a:t>
            </a:r>
          </a:p>
        </p:txBody>
      </p:sp>
      <p:pic>
        <p:nvPicPr>
          <p:cNvPr id="7" name="Picture 6">
            <a:extLst>
              <a:ext uri="{FF2B5EF4-FFF2-40B4-BE49-F238E27FC236}">
                <a16:creationId xmlns:a16="http://schemas.microsoft.com/office/drawing/2014/main" id="{9171BAAE-402C-7D2D-052B-942AFA77479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CA1F773-D8A8-F52C-2DA3-33B1734FD444}"/>
              </a:ext>
            </a:extLst>
          </p:cNvPr>
          <p:cNvSpPr>
            <a:spLocks noGrp="1"/>
          </p:cNvSpPr>
          <p:nvPr>
            <p:ph type="sldNum" sz="quarter" idx="4"/>
          </p:nvPr>
        </p:nvSpPr>
        <p:spPr/>
        <p:txBody>
          <a:bodyPr/>
          <a:lstStyle/>
          <a:p>
            <a:fld id="{3A98EE3D-8CD1-4C3F-BD1C-C98C9596463C}" type="slidenum">
              <a:rPr lang="en-US" smtClean="0"/>
              <a:pPr/>
              <a:t>33</a:t>
            </a:fld>
            <a:endParaRPr lang="en-US" dirty="0"/>
          </a:p>
        </p:txBody>
      </p:sp>
    </p:spTree>
    <p:extLst>
      <p:ext uri="{BB962C8B-B14F-4D97-AF65-F5344CB8AC3E}">
        <p14:creationId xmlns:p14="http://schemas.microsoft.com/office/powerpoint/2010/main" val="317823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884" y="487478"/>
            <a:ext cx="8935507" cy="949467"/>
          </a:xfrm>
        </p:spPr>
        <p:txBody>
          <a:bodyPr/>
          <a:lstStyle/>
          <a:p>
            <a:pPr algn="ctr"/>
            <a:r>
              <a:rPr lang="en-US" dirty="0">
                <a:solidFill>
                  <a:srgbClr val="2F2B20"/>
                </a:solidFill>
                <a:cs typeface="Fjalla One"/>
              </a:rPr>
              <a:t>Password Entropy Estimation</a:t>
            </a:r>
          </a:p>
        </p:txBody>
      </p:sp>
      <p:sp>
        <p:nvSpPr>
          <p:cNvPr id="3" name="Content Placeholder 2"/>
          <p:cNvSpPr>
            <a:spLocks noGrp="1"/>
          </p:cNvSpPr>
          <p:nvPr>
            <p:ph sz="quarter" idx="17"/>
          </p:nvPr>
        </p:nvSpPr>
        <p:spPr/>
        <p:txBody>
          <a:bodyPr>
            <a:noAutofit/>
          </a:bodyPr>
          <a:lstStyle/>
          <a:p>
            <a:r>
              <a:rPr lang="en-US" dirty="0">
                <a:cs typeface="Roboto Slab Regular"/>
              </a:rPr>
              <a:t>People are bad at achieving sufficient entropy to produce satisfactory passwords</a:t>
            </a:r>
          </a:p>
          <a:p>
            <a:r>
              <a:rPr lang="en-US" dirty="0">
                <a:cs typeface="Roboto Slab Regular"/>
              </a:rPr>
              <a:t>NIST </a:t>
            </a:r>
            <a:r>
              <a:rPr lang="en-US" dirty="0">
                <a:solidFill>
                  <a:schemeClr val="tx2"/>
                </a:solidFill>
                <a:cs typeface="Roboto Slab Regular"/>
              </a:rPr>
              <a:t>suggests </a:t>
            </a:r>
            <a:r>
              <a:rPr lang="en-US" dirty="0">
                <a:cs typeface="Roboto Slab Regular"/>
              </a:rPr>
              <a:t>the following scheme to </a:t>
            </a:r>
            <a:r>
              <a:rPr lang="en-US" dirty="0">
                <a:solidFill>
                  <a:schemeClr val="tx2"/>
                </a:solidFill>
                <a:cs typeface="Roboto Slab Regular"/>
              </a:rPr>
              <a:t>estimate </a:t>
            </a:r>
            <a:r>
              <a:rPr lang="en-US" dirty="0">
                <a:cs typeface="Roboto Slab Regular"/>
              </a:rPr>
              <a:t>the entropy of human-generated passwords:</a:t>
            </a:r>
          </a:p>
          <a:p>
            <a:pPr lvl="1"/>
            <a:r>
              <a:rPr lang="en-US" dirty="0">
                <a:cs typeface="Roboto Slab Regular"/>
              </a:rPr>
              <a:t>The entropy of the 1st character is 4 bits;</a:t>
            </a:r>
          </a:p>
          <a:p>
            <a:pPr lvl="1"/>
            <a:r>
              <a:rPr lang="en-US" dirty="0">
                <a:cs typeface="Roboto Slab Regular"/>
              </a:rPr>
              <a:t>The entropy of the next 7 characters are 2 bits per character;</a:t>
            </a:r>
          </a:p>
          <a:p>
            <a:pPr lvl="1"/>
            <a:r>
              <a:rPr lang="en-US" dirty="0">
                <a:cs typeface="Roboto Slab Regular"/>
              </a:rPr>
              <a:t>The 9th through the 20th character has 1.5 bits of entropy per character;</a:t>
            </a:r>
          </a:p>
          <a:p>
            <a:pPr lvl="1"/>
            <a:r>
              <a:rPr lang="en-US" dirty="0">
                <a:cs typeface="Roboto Slab Regular"/>
              </a:rPr>
              <a:t>Characters 21 and above have 1 bit of entropy per character.</a:t>
            </a:r>
          </a:p>
          <a:p>
            <a:r>
              <a:rPr lang="en-US" dirty="0">
                <a:cs typeface="Roboto Slab Regular"/>
              </a:rPr>
              <a:t>This would imply that an 8 character human-selected password has about 18 bits of entropy.</a:t>
            </a:r>
          </a:p>
        </p:txBody>
      </p:sp>
      <p:pic>
        <p:nvPicPr>
          <p:cNvPr id="7" name="Picture 6">
            <a:extLst>
              <a:ext uri="{FF2B5EF4-FFF2-40B4-BE49-F238E27FC236}">
                <a16:creationId xmlns:a16="http://schemas.microsoft.com/office/drawing/2014/main" id="{11624361-4156-3E4F-AB68-35689F5296F6}"/>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50EE86C6-9B06-E99B-8E98-3DA2E7F8EA90}"/>
              </a:ext>
            </a:extLst>
          </p:cNvPr>
          <p:cNvSpPr>
            <a:spLocks noGrp="1"/>
          </p:cNvSpPr>
          <p:nvPr>
            <p:ph type="sldNum" sz="quarter" idx="4"/>
          </p:nvPr>
        </p:nvSpPr>
        <p:spPr/>
        <p:txBody>
          <a:bodyPr/>
          <a:lstStyle/>
          <a:p>
            <a:fld id="{3A98EE3D-8CD1-4C3F-BD1C-C98C9596463C}" type="slidenum">
              <a:rPr lang="en-US" smtClean="0"/>
              <a:pPr/>
              <a:t>34</a:t>
            </a:fld>
            <a:endParaRPr lang="en-US" dirty="0"/>
          </a:p>
        </p:txBody>
      </p:sp>
    </p:spTree>
    <p:extLst>
      <p:ext uri="{BB962C8B-B14F-4D97-AF65-F5344CB8AC3E}">
        <p14:creationId xmlns:p14="http://schemas.microsoft.com/office/powerpoint/2010/main" val="1326072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08820"/>
            <a:ext cx="6489381" cy="949467"/>
          </a:xfrm>
        </p:spPr>
        <p:txBody>
          <a:bodyPr>
            <a:normAutofit fontScale="90000"/>
          </a:bodyPr>
          <a:lstStyle/>
          <a:p>
            <a:pPr algn="ctr"/>
            <a:r>
              <a:rPr lang="en-US" dirty="0">
                <a:solidFill>
                  <a:srgbClr val="2F2B20"/>
                </a:solidFill>
                <a:cs typeface="Fjalla One"/>
              </a:rPr>
              <a:t>Towards a Better Estimation of Password Entropy</a:t>
            </a:r>
          </a:p>
        </p:txBody>
      </p:sp>
      <p:sp>
        <p:nvSpPr>
          <p:cNvPr id="3" name="Content Placeholder 2"/>
          <p:cNvSpPr>
            <a:spLocks noGrp="1"/>
          </p:cNvSpPr>
          <p:nvPr>
            <p:ph sz="quarter" idx="17"/>
          </p:nvPr>
        </p:nvSpPr>
        <p:spPr/>
        <p:txBody>
          <a:bodyPr>
            <a:noAutofit/>
          </a:bodyPr>
          <a:lstStyle/>
          <a:p>
            <a:r>
              <a:rPr lang="en-US" dirty="0">
                <a:cs typeface="Roboto Slab Regular"/>
              </a:rPr>
              <a:t>NIST suggestion fails to consider usage of different category of characters: Lower-case letters, digits, upper-case letters, special symbols</a:t>
            </a:r>
          </a:p>
          <a:p>
            <a:r>
              <a:rPr lang="en-US" b="1" dirty="0">
                <a:cs typeface="Roboto Slab Regular"/>
              </a:rPr>
              <a:t>Orders also matter</a:t>
            </a:r>
            <a:r>
              <a:rPr lang="en-US" dirty="0">
                <a:cs typeface="Roboto Slab Regular"/>
              </a:rPr>
              <a:t>:  “Password123!” should have different entropy from  “ao3swPd!2s1r”</a:t>
            </a:r>
          </a:p>
          <a:p>
            <a:r>
              <a:rPr lang="en-US" b="1" dirty="0">
                <a:cs typeface="Roboto Slab Regular"/>
              </a:rPr>
              <a:t>State of art</a:t>
            </a:r>
            <a:r>
              <a:rPr lang="en-US" dirty="0">
                <a:cs typeface="Roboto Slab Regular"/>
              </a:rPr>
              <a:t>: Variable-order </a:t>
            </a:r>
            <a:r>
              <a:rPr lang="en-US" dirty="0" err="1">
                <a:cs typeface="Roboto Slab Regular"/>
              </a:rPr>
              <a:t>markov</a:t>
            </a:r>
            <a:r>
              <a:rPr lang="en-US" dirty="0">
                <a:cs typeface="Roboto Slab Regular"/>
              </a:rPr>
              <a:t> chains to model probability of different strings as passwords:  “</a:t>
            </a:r>
            <a:r>
              <a:rPr lang="en-US" b="1" dirty="0">
                <a:cs typeface="Oswald Regular"/>
              </a:rPr>
              <a:t>A Study of Probabilistic Password Models</a:t>
            </a:r>
            <a:r>
              <a:rPr lang="en-US" dirty="0">
                <a:cs typeface="Roboto Slab Regular"/>
              </a:rPr>
              <a:t>” by Ma, Yang, </a:t>
            </a:r>
            <a:r>
              <a:rPr lang="en-US" dirty="0" err="1">
                <a:cs typeface="Roboto Slab Regular"/>
              </a:rPr>
              <a:t>Luo</a:t>
            </a:r>
            <a:r>
              <a:rPr lang="en-US" dirty="0">
                <a:cs typeface="Roboto Slab Regular"/>
              </a:rPr>
              <a:t>, Li in IEEE S&amp;P 2014.</a:t>
            </a:r>
          </a:p>
          <a:p>
            <a:r>
              <a:rPr lang="en-US" b="1" dirty="0">
                <a:solidFill>
                  <a:schemeClr val="tx2"/>
                </a:solidFill>
                <a:cs typeface="Roboto Slab Regular"/>
              </a:rPr>
              <a:t>Fundamental challenge</a:t>
            </a:r>
            <a:r>
              <a:rPr lang="en-US" dirty="0">
                <a:solidFill>
                  <a:schemeClr val="tx2"/>
                </a:solidFill>
                <a:cs typeface="Roboto Slab Regular"/>
              </a:rPr>
              <a:t>: </a:t>
            </a:r>
            <a:r>
              <a:rPr lang="en-US" dirty="0">
                <a:cs typeface="Roboto Slab Regular"/>
              </a:rPr>
              <a:t>there are different attack strategies out there, which try passwords with different ordering</a:t>
            </a:r>
          </a:p>
        </p:txBody>
      </p:sp>
      <p:pic>
        <p:nvPicPr>
          <p:cNvPr id="7" name="Picture 6">
            <a:extLst>
              <a:ext uri="{FF2B5EF4-FFF2-40B4-BE49-F238E27FC236}">
                <a16:creationId xmlns:a16="http://schemas.microsoft.com/office/drawing/2014/main" id="{B6A106A2-5552-DA17-30CA-D0E799A6555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D6C9D03-4558-2C18-43AC-92C2B861DDC6}"/>
              </a:ext>
            </a:extLst>
          </p:cNvPr>
          <p:cNvSpPr>
            <a:spLocks noGrp="1"/>
          </p:cNvSpPr>
          <p:nvPr>
            <p:ph type="sldNum" sz="quarter" idx="4"/>
          </p:nvPr>
        </p:nvSpPr>
        <p:spPr/>
        <p:txBody>
          <a:bodyPr/>
          <a:lstStyle/>
          <a:p>
            <a:fld id="{3A98EE3D-8CD1-4C3F-BD1C-C98C9596463C}" type="slidenum">
              <a:rPr lang="en-US" smtClean="0"/>
              <a:pPr/>
              <a:t>35</a:t>
            </a:fld>
            <a:endParaRPr lang="en-US" dirty="0"/>
          </a:p>
        </p:txBody>
      </p:sp>
    </p:spTree>
    <p:extLst>
      <p:ext uri="{BB962C8B-B14F-4D97-AF65-F5344CB8AC3E}">
        <p14:creationId xmlns:p14="http://schemas.microsoft.com/office/powerpoint/2010/main" val="99236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459" y="832592"/>
            <a:ext cx="7303469" cy="949467"/>
          </a:xfrm>
        </p:spPr>
        <p:txBody>
          <a:bodyPr>
            <a:normAutofit fontScale="90000"/>
          </a:bodyPr>
          <a:lstStyle/>
          <a:p>
            <a:pPr algn="ctr"/>
            <a:r>
              <a:rPr lang="en-US" sz="4400" dirty="0">
                <a:cs typeface="Fjalla One"/>
              </a:rPr>
              <a:t>Mechanisms to Avoid Weak Passwords</a:t>
            </a:r>
          </a:p>
        </p:txBody>
      </p:sp>
      <p:sp>
        <p:nvSpPr>
          <p:cNvPr id="3" name="Content Placeholder 2"/>
          <p:cNvSpPr>
            <a:spLocks noGrp="1"/>
          </p:cNvSpPr>
          <p:nvPr>
            <p:ph sz="quarter" idx="17"/>
          </p:nvPr>
        </p:nvSpPr>
        <p:spPr/>
        <p:txBody>
          <a:bodyPr>
            <a:noAutofit/>
          </a:bodyPr>
          <a:lstStyle/>
          <a:p>
            <a:r>
              <a:rPr lang="en-US" dirty="0">
                <a:cs typeface="Roboto Slab Regular"/>
              </a:rPr>
              <a:t>Allow long passphrases, forbid short passwords </a:t>
            </a:r>
          </a:p>
          <a:p>
            <a:r>
              <a:rPr lang="en-US" dirty="0">
                <a:cs typeface="Roboto Slab Regular"/>
              </a:rPr>
              <a:t>Randomly generate passwords when appropriate</a:t>
            </a:r>
          </a:p>
          <a:p>
            <a:r>
              <a:rPr lang="en-US" dirty="0">
                <a:cs typeface="Roboto Slab Regular"/>
              </a:rPr>
              <a:t>Give user suggestions/guidelines in choosing passwords</a:t>
            </a:r>
          </a:p>
          <a:p>
            <a:pPr lvl="1"/>
            <a:r>
              <a:rPr lang="en-US" dirty="0">
                <a:cs typeface="Roboto Slab Regular"/>
              </a:rPr>
              <a:t>Example: Think of a sentence and select letters from it, “It’s 12 noon and I am hungry” =&gt; “I’S12&amp;IAH”</a:t>
            </a:r>
          </a:p>
          <a:p>
            <a:pPr lvl="1"/>
            <a:r>
              <a:rPr lang="en-US" dirty="0">
                <a:cs typeface="Roboto Slab Regular"/>
              </a:rPr>
              <a:t>Using both letter, numbers, and special characters</a:t>
            </a:r>
          </a:p>
          <a:p>
            <a:r>
              <a:rPr lang="en-US" dirty="0">
                <a:cs typeface="Roboto Slab Regular"/>
              </a:rPr>
              <a:t>Check the quality of user-selected passwords</a:t>
            </a:r>
          </a:p>
          <a:p>
            <a:pPr lvl="1"/>
            <a:r>
              <a:rPr lang="en-US" dirty="0">
                <a:cs typeface="Roboto Slab Regular"/>
              </a:rPr>
              <a:t>Run dictionary attack tools and other sanity checks </a:t>
            </a:r>
          </a:p>
          <a:p>
            <a:pPr lvl="1"/>
            <a:r>
              <a:rPr lang="en-US" dirty="0">
                <a:cs typeface="Roboto Slab Regular"/>
              </a:rPr>
              <a:t>Evaluate strength of a password and explain the weaknesses</a:t>
            </a:r>
          </a:p>
          <a:p>
            <a:r>
              <a:rPr lang="en-US" b="1" dirty="0">
                <a:cs typeface="Roboto Slab Regular"/>
              </a:rPr>
              <a:t>Active research area </a:t>
            </a:r>
          </a:p>
          <a:p>
            <a:endParaRPr lang="en-US" dirty="0">
              <a:cs typeface="Roboto Slab Regular"/>
            </a:endParaRPr>
          </a:p>
        </p:txBody>
      </p:sp>
      <p:sp>
        <p:nvSpPr>
          <p:cNvPr id="4" name="TextBox 3"/>
          <p:cNvSpPr txBox="1"/>
          <p:nvPr/>
        </p:nvSpPr>
        <p:spPr>
          <a:xfrm>
            <a:off x="3580925" y="497007"/>
            <a:ext cx="184666" cy="369332"/>
          </a:xfrm>
          <a:prstGeom prst="rect">
            <a:avLst/>
          </a:prstGeom>
          <a:noFill/>
        </p:spPr>
        <p:txBody>
          <a:bodyPr wrap="none" rtlCol="0">
            <a:spAutoFit/>
          </a:bodyPr>
          <a:lstStyle/>
          <a:p>
            <a:pPr algn="ctr"/>
            <a:endParaRPr lang="en-US" dirty="0"/>
          </a:p>
        </p:txBody>
      </p:sp>
      <p:pic>
        <p:nvPicPr>
          <p:cNvPr id="8" name="Picture 7">
            <a:extLst>
              <a:ext uri="{FF2B5EF4-FFF2-40B4-BE49-F238E27FC236}">
                <a16:creationId xmlns:a16="http://schemas.microsoft.com/office/drawing/2014/main" id="{13E9E260-D0D3-8E89-198E-B29EE9E75C5D}"/>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D41FBDD9-D8C0-E2D6-2E7F-55B3DF1A1CFE}"/>
              </a:ext>
            </a:extLst>
          </p:cNvPr>
          <p:cNvSpPr>
            <a:spLocks noGrp="1"/>
          </p:cNvSpPr>
          <p:nvPr>
            <p:ph type="sldNum" sz="quarter" idx="4"/>
          </p:nvPr>
        </p:nvSpPr>
        <p:spPr/>
        <p:txBody>
          <a:bodyPr/>
          <a:lstStyle/>
          <a:p>
            <a:fld id="{3A98EE3D-8CD1-4C3F-BD1C-C98C9596463C}" type="slidenum">
              <a:rPr lang="en-US" smtClean="0"/>
              <a:pPr/>
              <a:t>36</a:t>
            </a:fld>
            <a:endParaRPr lang="en-US" dirty="0"/>
          </a:p>
        </p:txBody>
      </p:sp>
    </p:spTree>
    <p:extLst>
      <p:ext uri="{BB962C8B-B14F-4D97-AF65-F5344CB8AC3E}">
        <p14:creationId xmlns:p14="http://schemas.microsoft.com/office/powerpoint/2010/main" val="343762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22" y="566136"/>
            <a:ext cx="8935507" cy="949467"/>
          </a:xfrm>
        </p:spPr>
        <p:txBody>
          <a:bodyPr/>
          <a:lstStyle/>
          <a:p>
            <a:pPr algn="ctr"/>
            <a:r>
              <a:rPr lang="en-US" dirty="0">
                <a:solidFill>
                  <a:srgbClr val="2F2B20"/>
                </a:solidFill>
                <a:cs typeface="Fjalla One"/>
              </a:rPr>
              <a:t>Password Entropy and Usability </a:t>
            </a:r>
          </a:p>
        </p:txBody>
      </p:sp>
      <p:sp>
        <p:nvSpPr>
          <p:cNvPr id="3" name="Content Placeholder 2"/>
          <p:cNvSpPr>
            <a:spLocks noGrp="1"/>
          </p:cNvSpPr>
          <p:nvPr>
            <p:ph sz="quarter" idx="17"/>
          </p:nvPr>
        </p:nvSpPr>
        <p:spPr/>
        <p:txBody>
          <a:bodyPr>
            <a:noAutofit/>
          </a:bodyPr>
          <a:lstStyle/>
          <a:p>
            <a:r>
              <a:rPr lang="en-US" dirty="0">
                <a:cs typeface="Roboto Slab Regular"/>
              </a:rPr>
              <a:t>Forcing users to only use randomly generated password is bad </a:t>
            </a:r>
          </a:p>
          <a:p>
            <a:r>
              <a:rPr lang="en-US" dirty="0">
                <a:cs typeface="Roboto Slab Regular"/>
              </a:rPr>
              <a:t>The “</a:t>
            </a:r>
            <a:r>
              <a:rPr lang="en-US" b="1" dirty="0">
                <a:solidFill>
                  <a:srgbClr val="800000"/>
                </a:solidFill>
                <a:cs typeface="Roboto Slab Regular"/>
              </a:rPr>
              <a:t>Weakest Link</a:t>
            </a:r>
            <a:r>
              <a:rPr lang="en-US" dirty="0">
                <a:cs typeface="Roboto Slab Regular"/>
              </a:rPr>
              <a:t>” security principle applies:</a:t>
            </a:r>
          </a:p>
          <a:p>
            <a:pPr lvl="1"/>
            <a:r>
              <a:rPr lang="en-US" dirty="0">
                <a:cs typeface="Roboto Slab Regular"/>
              </a:rPr>
              <a:t>Often times, guessing passwords is not the weakest link</a:t>
            </a:r>
          </a:p>
          <a:p>
            <a:pPr lvl="1"/>
            <a:r>
              <a:rPr lang="en-US" dirty="0">
                <a:cs typeface="Roboto Slab Regular"/>
              </a:rPr>
              <a:t>One can use various ways to reduce adversary’s abilities to test password guesses</a:t>
            </a:r>
          </a:p>
          <a:p>
            <a:pPr lvl="1"/>
            <a:r>
              <a:rPr lang="en-US" b="1" dirty="0">
                <a:solidFill>
                  <a:srgbClr val="800000"/>
                </a:solidFill>
                <a:cs typeface="Roboto Slab Regular"/>
              </a:rPr>
              <a:t>Forgotten password</a:t>
            </a:r>
            <a:r>
              <a:rPr lang="en-US" dirty="0">
                <a:cs typeface="Roboto Slab Regular"/>
              </a:rPr>
              <a:t>: </a:t>
            </a:r>
          </a:p>
          <a:p>
            <a:pPr lvl="2"/>
            <a:r>
              <a:rPr lang="en-US" dirty="0">
                <a:cs typeface="Roboto Slab Regular"/>
              </a:rPr>
              <a:t>The recovering method either has low security, or costs lots of money</a:t>
            </a:r>
          </a:p>
          <a:p>
            <a:pPr lvl="2"/>
            <a:r>
              <a:rPr lang="en-US" dirty="0">
                <a:cs typeface="Roboto Slab Regular"/>
              </a:rPr>
              <a:t>It creates a weaker link.</a:t>
            </a:r>
          </a:p>
          <a:p>
            <a:endParaRPr lang="en-US" dirty="0">
              <a:cs typeface="Roboto Slab Regular"/>
            </a:endParaRPr>
          </a:p>
        </p:txBody>
      </p:sp>
      <p:pic>
        <p:nvPicPr>
          <p:cNvPr id="7" name="Picture 6">
            <a:extLst>
              <a:ext uri="{FF2B5EF4-FFF2-40B4-BE49-F238E27FC236}">
                <a16:creationId xmlns:a16="http://schemas.microsoft.com/office/drawing/2014/main" id="{31474019-E9B8-D0CD-4EF1-08E20E4D38B2}"/>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D19A2CC-557F-005F-2E85-11B9B66D72C9}"/>
              </a:ext>
            </a:extLst>
          </p:cNvPr>
          <p:cNvSpPr>
            <a:spLocks noGrp="1"/>
          </p:cNvSpPr>
          <p:nvPr>
            <p:ph type="sldNum" sz="quarter" idx="4"/>
          </p:nvPr>
        </p:nvSpPr>
        <p:spPr/>
        <p:txBody>
          <a:bodyPr/>
          <a:lstStyle/>
          <a:p>
            <a:fld id="{3A98EE3D-8CD1-4C3F-BD1C-C98C9596463C}" type="slidenum">
              <a:rPr lang="en-US" smtClean="0"/>
              <a:pPr/>
              <a:t>37</a:t>
            </a:fld>
            <a:endParaRPr lang="en-US" dirty="0"/>
          </a:p>
        </p:txBody>
      </p:sp>
    </p:spTree>
    <p:extLst>
      <p:ext uri="{BB962C8B-B14F-4D97-AF65-F5344CB8AC3E}">
        <p14:creationId xmlns:p14="http://schemas.microsoft.com/office/powerpoint/2010/main" val="192484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rgbClr val="2F2B20"/>
                </a:solidFill>
                <a:cs typeface="Fjalla One"/>
              </a:rPr>
              <a:t>Relevant Security Principle</a:t>
            </a:r>
          </a:p>
        </p:txBody>
      </p:sp>
      <p:sp>
        <p:nvSpPr>
          <p:cNvPr id="3" name="Content Placeholder 2"/>
          <p:cNvSpPr>
            <a:spLocks noGrp="1"/>
          </p:cNvSpPr>
          <p:nvPr>
            <p:ph sz="quarter" idx="17"/>
          </p:nvPr>
        </p:nvSpPr>
        <p:spPr/>
        <p:txBody>
          <a:bodyPr>
            <a:noAutofit/>
          </a:bodyPr>
          <a:lstStyle/>
          <a:p>
            <a:r>
              <a:rPr lang="en-US" b="1" dirty="0">
                <a:solidFill>
                  <a:schemeClr val="accent1"/>
                </a:solidFill>
                <a:cs typeface="Roboto Slab Regular"/>
              </a:rPr>
              <a:t>Psychological acceptability</a:t>
            </a:r>
            <a:r>
              <a:rPr lang="en-US" dirty="0">
                <a:solidFill>
                  <a:schemeClr val="accent1"/>
                </a:solidFill>
                <a:cs typeface="Roboto Slab Regular"/>
              </a:rPr>
              <a:t>: </a:t>
            </a:r>
          </a:p>
          <a:p>
            <a:pPr lvl="1"/>
            <a:r>
              <a:rPr lang="en-US" dirty="0">
                <a:cs typeface="Roboto Slab Regular"/>
              </a:rPr>
              <a:t>It is essential that the human interface be designed for ease of use, so that users routinely and automatically apply the protection mechanisms correctly. Also, to the extent that the user's mental image of his protection goals matches the mechanisms he must use, mistakes will be minimized. If he must translate his image of his protection needs into a radically different specification language, he will make errors.</a:t>
            </a:r>
          </a:p>
          <a:p>
            <a:pPr lvl="1"/>
            <a:endParaRPr lang="en-US" dirty="0">
              <a:cs typeface="Roboto Slab Regular"/>
            </a:endParaRPr>
          </a:p>
          <a:p>
            <a:pPr lvl="1"/>
            <a:r>
              <a:rPr lang="en-US" dirty="0">
                <a:cs typeface="Roboto Slab Regular"/>
              </a:rPr>
              <a:t>Taken from </a:t>
            </a:r>
            <a:r>
              <a:rPr lang="en-US" dirty="0" err="1">
                <a:cs typeface="Roboto Slab Regular"/>
              </a:rPr>
              <a:t>Saltzer</a:t>
            </a:r>
            <a:r>
              <a:rPr lang="en-US" dirty="0">
                <a:cs typeface="Roboto Slab Regular"/>
              </a:rPr>
              <a:t> &amp; Schroeder: </a:t>
            </a:r>
            <a:r>
              <a:rPr lang="ja-JP" altLang="en-US" dirty="0">
                <a:cs typeface="Roboto Slab Regular"/>
              </a:rPr>
              <a:t>“</a:t>
            </a:r>
            <a:r>
              <a:rPr lang="en-US" b="1" dirty="0">
                <a:cs typeface="Roboto Slab Regular"/>
              </a:rPr>
              <a:t>The Protection of Information in Computer Systems</a:t>
            </a:r>
            <a:r>
              <a:rPr lang="ja-JP" altLang="en-US" b="1" dirty="0">
                <a:cs typeface="Roboto Slab Regular"/>
              </a:rPr>
              <a:t>”</a:t>
            </a:r>
            <a:r>
              <a:rPr lang="en-US" dirty="0">
                <a:cs typeface="Roboto Slab Regular"/>
              </a:rPr>
              <a:t>, which identifies 8 security principles, including the </a:t>
            </a:r>
            <a:r>
              <a:rPr lang="ja-JP" altLang="en-US" dirty="0">
                <a:cs typeface="Roboto Slab Regular"/>
              </a:rPr>
              <a:t>“</a:t>
            </a:r>
            <a:r>
              <a:rPr lang="en-US" dirty="0">
                <a:cs typeface="Roboto Slab Regular"/>
              </a:rPr>
              <a:t>open design</a:t>
            </a:r>
            <a:r>
              <a:rPr lang="ja-JP" altLang="en-US" dirty="0">
                <a:cs typeface="Roboto Slab Regular"/>
              </a:rPr>
              <a:t>”</a:t>
            </a:r>
            <a:r>
              <a:rPr lang="en-US" dirty="0">
                <a:cs typeface="Roboto Slab Regular"/>
              </a:rPr>
              <a:t> principle</a:t>
            </a:r>
          </a:p>
          <a:p>
            <a:endParaRPr lang="en-US" dirty="0">
              <a:cs typeface="Roboto Slab Regular"/>
            </a:endParaRPr>
          </a:p>
        </p:txBody>
      </p:sp>
      <p:pic>
        <p:nvPicPr>
          <p:cNvPr id="7" name="Picture 6">
            <a:extLst>
              <a:ext uri="{FF2B5EF4-FFF2-40B4-BE49-F238E27FC236}">
                <a16:creationId xmlns:a16="http://schemas.microsoft.com/office/drawing/2014/main" id="{BC03F303-F882-F46E-91CA-AC8BB08FD7FC}"/>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BCE7062A-2274-9AC3-95E5-292ECC402A69}"/>
              </a:ext>
            </a:extLst>
          </p:cNvPr>
          <p:cNvSpPr>
            <a:spLocks noGrp="1"/>
          </p:cNvSpPr>
          <p:nvPr>
            <p:ph type="sldNum" sz="quarter" idx="4"/>
          </p:nvPr>
        </p:nvSpPr>
        <p:spPr/>
        <p:txBody>
          <a:bodyPr/>
          <a:lstStyle/>
          <a:p>
            <a:fld id="{3A98EE3D-8CD1-4C3F-BD1C-C98C9596463C}" type="slidenum">
              <a:rPr lang="en-US" smtClean="0"/>
              <a:pPr/>
              <a:t>38</a:t>
            </a:fld>
            <a:endParaRPr lang="en-US" dirty="0"/>
          </a:p>
        </p:txBody>
      </p:sp>
    </p:spTree>
    <p:extLst>
      <p:ext uri="{BB962C8B-B14F-4D97-AF65-F5344CB8AC3E}">
        <p14:creationId xmlns:p14="http://schemas.microsoft.com/office/powerpoint/2010/main" val="290719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248" y="656361"/>
            <a:ext cx="10280203" cy="1032448"/>
          </a:xfrm>
        </p:spPr>
        <p:txBody>
          <a:bodyPr>
            <a:normAutofit fontScale="90000"/>
          </a:bodyPr>
          <a:lstStyle/>
          <a:p>
            <a:pPr algn="ctr"/>
            <a:r>
              <a:rPr lang="en-US" sz="5400" dirty="0">
                <a:latin typeface="Book Antiqua (Headings)"/>
                <a:cs typeface="Fjalla One"/>
              </a:rPr>
              <a:t>Three A’s of Information Security</a:t>
            </a:r>
          </a:p>
        </p:txBody>
      </p:sp>
      <p:sp>
        <p:nvSpPr>
          <p:cNvPr id="7" name="Text Placeholder 6">
            <a:extLst>
              <a:ext uri="{FF2B5EF4-FFF2-40B4-BE49-F238E27FC236}">
                <a16:creationId xmlns:a16="http://schemas.microsoft.com/office/drawing/2014/main" id="{262B411A-8909-A774-185D-A8919B46B12B}"/>
              </a:ext>
            </a:extLst>
          </p:cNvPr>
          <p:cNvSpPr>
            <a:spLocks noGrp="1"/>
          </p:cNvSpPr>
          <p:nvPr>
            <p:ph type="body" sz="quarter" idx="12"/>
          </p:nvPr>
        </p:nvSpPr>
        <p:spPr>
          <a:xfrm>
            <a:off x="4055021" y="2542371"/>
            <a:ext cx="4081957" cy="3199667"/>
          </a:xfrm>
        </p:spPr>
        <p:txBody>
          <a:bodyPr>
            <a:normAutofit lnSpcReduction="10000"/>
          </a:bodyPr>
          <a:lstStyle/>
          <a:p>
            <a:pPr marL="114300" indent="0" algn="ctr">
              <a:buNone/>
            </a:pPr>
            <a:r>
              <a:rPr lang="en-US" sz="3000" b="1" dirty="0">
                <a:cs typeface="Oswald Bold"/>
              </a:rPr>
              <a:t>Authentication </a:t>
            </a:r>
          </a:p>
          <a:p>
            <a:pPr marL="114300" indent="0" algn="ctr">
              <a:buNone/>
            </a:pPr>
            <a:r>
              <a:rPr lang="en-US" sz="3000" b="1" dirty="0">
                <a:cs typeface="Oswald Bold"/>
              </a:rPr>
              <a:t>vs. </a:t>
            </a:r>
          </a:p>
          <a:p>
            <a:pPr marL="114300" indent="0" algn="ctr">
              <a:buNone/>
            </a:pPr>
            <a:r>
              <a:rPr lang="en-US" sz="3000" b="1" dirty="0">
                <a:cs typeface="Oswald Bold"/>
              </a:rPr>
              <a:t>Access Control</a:t>
            </a:r>
          </a:p>
          <a:p>
            <a:pPr marL="114300" indent="0" algn="ctr">
              <a:buNone/>
            </a:pPr>
            <a:r>
              <a:rPr lang="en-US" sz="3000" b="1" dirty="0">
                <a:cs typeface="Oswald Bold"/>
              </a:rPr>
              <a:t>vs.</a:t>
            </a:r>
          </a:p>
          <a:p>
            <a:pPr marL="114300" indent="0" algn="ctr">
              <a:buNone/>
            </a:pPr>
            <a:r>
              <a:rPr lang="en-US" sz="3000" b="1" dirty="0">
                <a:cs typeface="Oswald Bold"/>
              </a:rPr>
              <a:t>Audit</a:t>
            </a:r>
          </a:p>
          <a:p>
            <a:endParaRPr lang="en-US" dirty="0"/>
          </a:p>
        </p:txBody>
      </p:sp>
      <p:pic>
        <p:nvPicPr>
          <p:cNvPr id="10" name="Picture 9">
            <a:extLst>
              <a:ext uri="{FF2B5EF4-FFF2-40B4-BE49-F238E27FC236}">
                <a16:creationId xmlns:a16="http://schemas.microsoft.com/office/drawing/2014/main" id="{0C516DDA-B724-B6F8-5A8B-E9453AE6A587}"/>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D86B43A1-8168-83B0-744D-456E8B482E13}"/>
              </a:ext>
            </a:extLst>
          </p:cNvPr>
          <p:cNvSpPr>
            <a:spLocks noGrp="1"/>
          </p:cNvSpPr>
          <p:nvPr>
            <p:ph type="sldNum" sz="quarter" idx="13"/>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3630824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Threats to Passwords</a:t>
            </a:r>
          </a:p>
        </p:txBody>
      </p:sp>
      <p:sp>
        <p:nvSpPr>
          <p:cNvPr id="3" name="Content Placeholder 2"/>
          <p:cNvSpPr>
            <a:spLocks noGrp="1"/>
          </p:cNvSpPr>
          <p:nvPr>
            <p:ph sz="quarter" idx="17"/>
          </p:nvPr>
        </p:nvSpPr>
        <p:spPr/>
        <p:txBody>
          <a:bodyPr>
            <a:noAutofit/>
          </a:bodyPr>
          <a:lstStyle/>
          <a:p>
            <a:r>
              <a:rPr lang="en-US" altLang="zh-CN" dirty="0">
                <a:ea typeface="SimSun" charset="0"/>
                <a:cs typeface="Roboto Slab Regular"/>
              </a:rPr>
              <a:t>Eavesdropping (insecure channel between client and server)</a:t>
            </a:r>
          </a:p>
          <a:p>
            <a:r>
              <a:rPr lang="en-US" altLang="zh-CN" dirty="0">
                <a:ea typeface="SimSun" charset="0"/>
                <a:cs typeface="Roboto Slab Regular"/>
              </a:rPr>
              <a:t>Login spoofing (human errors), shoulder surfing,  </a:t>
            </a:r>
            <a:r>
              <a:rPr lang="en-US" altLang="zh-CN" dirty="0" err="1">
                <a:ea typeface="SimSun" charset="0"/>
                <a:cs typeface="Roboto Slab Regular"/>
              </a:rPr>
              <a:t>keyloggers</a:t>
            </a:r>
            <a:endParaRPr lang="en-US" altLang="zh-CN" dirty="0">
              <a:ea typeface="SimSun" charset="0"/>
              <a:cs typeface="Roboto Slab Regular"/>
            </a:endParaRPr>
          </a:p>
          <a:p>
            <a:r>
              <a:rPr lang="en-US" altLang="zh-CN" dirty="0">
                <a:ea typeface="SimSun" charset="0"/>
                <a:cs typeface="Roboto Slab Regular"/>
              </a:rPr>
              <a:t>Offline dictionary attacks</a:t>
            </a:r>
          </a:p>
          <a:p>
            <a:r>
              <a:rPr lang="en-US" dirty="0">
                <a:cs typeface="Roboto Slab Regular"/>
              </a:rPr>
              <a:t>Social engineering (human errors)</a:t>
            </a:r>
          </a:p>
          <a:p>
            <a:pPr lvl="1"/>
            <a:r>
              <a:rPr lang="en-US" dirty="0">
                <a:cs typeface="Roboto Slab Regular"/>
              </a:rPr>
              <a:t>Pretexting: creating and using an invented scenario (the pretext) to persuade a target to release information or perform an action and is usually done over the telephone </a:t>
            </a:r>
          </a:p>
          <a:p>
            <a:r>
              <a:rPr lang="en-US" altLang="zh-CN" dirty="0">
                <a:ea typeface="SimSun" charset="0"/>
                <a:cs typeface="Roboto Slab Regular"/>
              </a:rPr>
              <a:t>Online guessing (weak passwords)</a:t>
            </a:r>
          </a:p>
          <a:p>
            <a:pPr lvl="1"/>
            <a:endParaRPr lang="en-US" dirty="0">
              <a:cs typeface="Roboto Slab Regular"/>
            </a:endParaRPr>
          </a:p>
        </p:txBody>
      </p:sp>
      <p:pic>
        <p:nvPicPr>
          <p:cNvPr id="7" name="Picture 6">
            <a:extLst>
              <a:ext uri="{FF2B5EF4-FFF2-40B4-BE49-F238E27FC236}">
                <a16:creationId xmlns:a16="http://schemas.microsoft.com/office/drawing/2014/main" id="{46CE6317-A51A-46FC-E50A-3103FE7F896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D023476-9763-FB1B-BC90-903593F6C9BB}"/>
              </a:ext>
            </a:extLst>
          </p:cNvPr>
          <p:cNvSpPr>
            <a:spLocks noGrp="1"/>
          </p:cNvSpPr>
          <p:nvPr>
            <p:ph type="sldNum" sz="quarter" idx="4"/>
          </p:nvPr>
        </p:nvSpPr>
        <p:spPr/>
        <p:txBody>
          <a:bodyPr/>
          <a:lstStyle/>
          <a:p>
            <a:fld id="{3A98EE3D-8CD1-4C3F-BD1C-C98C9596463C}" type="slidenum">
              <a:rPr lang="en-US" smtClean="0"/>
              <a:pPr/>
              <a:t>39</a:t>
            </a:fld>
            <a:endParaRPr lang="en-US" dirty="0"/>
          </a:p>
        </p:txBody>
      </p:sp>
    </p:spTree>
    <p:extLst>
      <p:ext uri="{BB962C8B-B14F-4D97-AF65-F5344CB8AC3E}">
        <p14:creationId xmlns:p14="http://schemas.microsoft.com/office/powerpoint/2010/main" val="4196733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cs typeface="Fjalla One"/>
              </a:rPr>
              <a:t>Offline Dictionary Attacks </a:t>
            </a:r>
          </a:p>
        </p:txBody>
      </p:sp>
      <p:sp>
        <p:nvSpPr>
          <p:cNvPr id="3" name="Content Placeholder 2"/>
          <p:cNvSpPr>
            <a:spLocks noGrp="1"/>
          </p:cNvSpPr>
          <p:nvPr>
            <p:ph sz="quarter" idx="17"/>
          </p:nvPr>
        </p:nvSpPr>
        <p:spPr/>
        <p:txBody>
          <a:bodyPr>
            <a:normAutofit/>
          </a:bodyPr>
          <a:lstStyle/>
          <a:p>
            <a:r>
              <a:rPr lang="en-US" dirty="0">
                <a:cs typeface="Roboto Slab Regular"/>
              </a:rPr>
              <a:t>With the frequent data breaches offline dictionary attacks have become a real worry for system designers and security experts </a:t>
            </a:r>
          </a:p>
          <a:p>
            <a:endParaRPr lang="en-US" dirty="0">
              <a:cs typeface="Roboto Slab Regular"/>
            </a:endParaRPr>
          </a:p>
          <a:p>
            <a:endParaRPr lang="en-US" dirty="0">
              <a:cs typeface="Roboto Slab Regular"/>
            </a:endParaRPr>
          </a:p>
        </p:txBody>
      </p:sp>
      <p:graphicFrame>
        <p:nvGraphicFramePr>
          <p:cNvPr id="4" name="Table 3"/>
          <p:cNvGraphicFramePr>
            <a:graphicFrameLocks noGrp="1"/>
          </p:cNvGraphicFramePr>
          <p:nvPr>
            <p:extLst>
              <p:ext uri="{D42A27DB-BD31-4B8C-83A1-F6EECF244321}">
                <p14:modId xmlns:p14="http://schemas.microsoft.com/office/powerpoint/2010/main" val="1325177592"/>
              </p:ext>
            </p:extLst>
          </p:nvPr>
        </p:nvGraphicFramePr>
        <p:xfrm>
          <a:off x="1231615" y="3160225"/>
          <a:ext cx="5159352" cy="1666916"/>
        </p:xfrm>
        <a:graphic>
          <a:graphicData uri="http://schemas.openxmlformats.org/drawingml/2006/table">
            <a:tbl>
              <a:tblPr firstRow="1" bandRow="1">
                <a:tableStyleId>{B301B821-A1FF-4177-AEE7-76D212191A09}</a:tableStyleId>
              </a:tblPr>
              <a:tblGrid>
                <a:gridCol w="2579676">
                  <a:extLst>
                    <a:ext uri="{9D8B030D-6E8A-4147-A177-3AD203B41FA5}">
                      <a16:colId xmlns:a16="http://schemas.microsoft.com/office/drawing/2014/main" val="20000"/>
                    </a:ext>
                  </a:extLst>
                </a:gridCol>
                <a:gridCol w="2579676">
                  <a:extLst>
                    <a:ext uri="{9D8B030D-6E8A-4147-A177-3AD203B41FA5}">
                      <a16:colId xmlns:a16="http://schemas.microsoft.com/office/drawing/2014/main" val="20001"/>
                    </a:ext>
                  </a:extLst>
                </a:gridCol>
              </a:tblGrid>
              <a:tr h="279887">
                <a:tc>
                  <a:txBody>
                    <a:bodyPr/>
                    <a:lstStyle/>
                    <a:p>
                      <a:pPr algn="ctr"/>
                      <a:r>
                        <a:rPr lang="en-US" sz="1400" b="1" dirty="0">
                          <a:solidFill>
                            <a:schemeClr val="bg1"/>
                          </a:solidFill>
                        </a:rPr>
                        <a:t>Company</a:t>
                      </a:r>
                      <a:endParaRPr lang="en-US" sz="1400" b="1" dirty="0">
                        <a:solidFill>
                          <a:schemeClr val="bg1"/>
                        </a:solidFill>
                        <a:latin typeface="+mn-lt"/>
                        <a:cs typeface="Oswald Regular"/>
                      </a:endParaRPr>
                    </a:p>
                  </a:txBody>
                  <a:tcPr/>
                </a:tc>
                <a:tc>
                  <a:txBody>
                    <a:bodyPr/>
                    <a:lstStyle/>
                    <a:p>
                      <a:pPr algn="ctr"/>
                      <a:r>
                        <a:rPr lang="en-US" sz="1400" b="1" dirty="0">
                          <a:solidFill>
                            <a:schemeClr val="bg1"/>
                          </a:solidFill>
                        </a:rPr>
                        <a:t>Victims</a:t>
                      </a:r>
                      <a:endParaRPr lang="en-US" sz="1400" b="1" dirty="0">
                        <a:solidFill>
                          <a:schemeClr val="bg1"/>
                        </a:solidFill>
                        <a:latin typeface="+mn-lt"/>
                        <a:cs typeface="Oswald Regular"/>
                      </a:endParaRPr>
                    </a:p>
                  </a:txBody>
                  <a:tcPr/>
                </a:tc>
                <a:extLst>
                  <a:ext uri="{0D108BD9-81ED-4DB2-BD59-A6C34878D82A}">
                    <a16:rowId xmlns:a16="http://schemas.microsoft.com/office/drawing/2014/main" val="10000"/>
                  </a:ext>
                </a:extLst>
              </a:tr>
              <a:tr h="340529">
                <a:tc>
                  <a:txBody>
                    <a:bodyPr/>
                    <a:lstStyle/>
                    <a:p>
                      <a:pPr algn="ctr"/>
                      <a:r>
                        <a:rPr lang="en-US" sz="1400" dirty="0">
                          <a:solidFill>
                            <a:srgbClr val="2F2B20"/>
                          </a:solidFill>
                        </a:rPr>
                        <a:t>Adobe</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2.9 million</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1"/>
                  </a:ext>
                </a:extLst>
              </a:tr>
              <a:tr h="340529">
                <a:tc>
                  <a:txBody>
                    <a:bodyPr/>
                    <a:lstStyle/>
                    <a:p>
                      <a:pPr algn="ctr"/>
                      <a:r>
                        <a:rPr lang="en-US" sz="1400" dirty="0" err="1">
                          <a:solidFill>
                            <a:srgbClr val="2F2B20"/>
                          </a:solidFill>
                        </a:rPr>
                        <a:t>Evernote</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50 million</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2"/>
                  </a:ext>
                </a:extLst>
              </a:tr>
              <a:tr h="340529">
                <a:tc>
                  <a:txBody>
                    <a:bodyPr/>
                    <a:lstStyle/>
                    <a:p>
                      <a:pPr algn="ctr"/>
                      <a:r>
                        <a:rPr lang="en-US" sz="1400" dirty="0">
                          <a:solidFill>
                            <a:srgbClr val="2F2B20"/>
                          </a:solidFill>
                        </a:rPr>
                        <a:t>Twitter</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250,000</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3"/>
                  </a:ext>
                </a:extLst>
              </a:tr>
              <a:tr h="340529">
                <a:tc>
                  <a:txBody>
                    <a:bodyPr/>
                    <a:lstStyle/>
                    <a:p>
                      <a:pPr algn="ctr"/>
                      <a:r>
                        <a:rPr lang="en-US" sz="1400" dirty="0">
                          <a:solidFill>
                            <a:srgbClr val="2F2B20"/>
                          </a:solidFill>
                        </a:rPr>
                        <a:t>Living Social</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50 million</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61860A4E-0C09-6C5C-DEF2-5A9507EAD6E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FA755E27-DCF4-A88A-AABB-8A102CC73AB1}"/>
              </a:ext>
            </a:extLst>
          </p:cNvPr>
          <p:cNvSpPr>
            <a:spLocks noGrp="1"/>
          </p:cNvSpPr>
          <p:nvPr>
            <p:ph type="sldNum" sz="quarter" idx="4"/>
          </p:nvPr>
        </p:nvSpPr>
        <p:spPr/>
        <p:txBody>
          <a:bodyPr/>
          <a:lstStyle/>
          <a:p>
            <a:fld id="{3A98EE3D-8CD1-4C3F-BD1C-C98C9596463C}" type="slidenum">
              <a:rPr lang="en-US" smtClean="0"/>
              <a:pPr/>
              <a:t>40</a:t>
            </a:fld>
            <a:endParaRPr lang="en-US" dirty="0"/>
          </a:p>
        </p:txBody>
      </p:sp>
    </p:spTree>
    <p:extLst>
      <p:ext uri="{BB962C8B-B14F-4D97-AF65-F5344CB8AC3E}">
        <p14:creationId xmlns:p14="http://schemas.microsoft.com/office/powerpoint/2010/main" val="3561964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Password Storage (UNIX)</a:t>
            </a:r>
          </a:p>
        </p:txBody>
      </p:sp>
      <p:sp>
        <p:nvSpPr>
          <p:cNvPr id="3" name="Content Placeholder 2"/>
          <p:cNvSpPr>
            <a:spLocks noGrp="1"/>
          </p:cNvSpPr>
          <p:nvPr>
            <p:ph sz="quarter" idx="17"/>
          </p:nvPr>
        </p:nvSpPr>
        <p:spPr>
          <a:xfrm>
            <a:off x="796321" y="1986061"/>
            <a:ext cx="9675033" cy="4015244"/>
          </a:xfrm>
        </p:spPr>
        <p:txBody>
          <a:bodyPr>
            <a:noAutofit/>
          </a:bodyPr>
          <a:lstStyle/>
          <a:p>
            <a:pPr lvl="1">
              <a:lnSpc>
                <a:spcPct val="90000"/>
              </a:lnSpc>
            </a:pPr>
            <a:r>
              <a:rPr lang="en-US" dirty="0">
                <a:cs typeface="Roboto Slab Regular"/>
              </a:rPr>
              <a:t>The file /</a:t>
            </a:r>
            <a:r>
              <a:rPr lang="en-US" dirty="0" err="1">
                <a:cs typeface="Roboto Slab Regular"/>
              </a:rPr>
              <a:t>etc</a:t>
            </a:r>
            <a:r>
              <a:rPr lang="en-US" dirty="0">
                <a:cs typeface="Roboto Slab Regular"/>
              </a:rPr>
              <a:t>/</a:t>
            </a:r>
            <a:r>
              <a:rPr lang="en-US" dirty="0" err="1">
                <a:cs typeface="Roboto Slab Regular"/>
              </a:rPr>
              <a:t>passwd</a:t>
            </a:r>
            <a:r>
              <a:rPr lang="en-US" dirty="0">
                <a:cs typeface="Roboto Slab Regular"/>
              </a:rPr>
              <a:t> stores H(password) together with each user’s login name, user id, home directory, login shell, etc. </a:t>
            </a:r>
          </a:p>
          <a:p>
            <a:pPr lvl="2">
              <a:lnSpc>
                <a:spcPct val="90000"/>
              </a:lnSpc>
            </a:pPr>
            <a:r>
              <a:rPr lang="en-US" dirty="0">
                <a:cs typeface="Roboto Slab Regular"/>
              </a:rPr>
              <a:t>H is essentially an one-way hash function</a:t>
            </a:r>
          </a:p>
          <a:p>
            <a:pPr lvl="2">
              <a:lnSpc>
                <a:spcPct val="90000"/>
              </a:lnSpc>
              <a:buClr>
                <a:schemeClr val="tx1"/>
              </a:buClr>
            </a:pPr>
            <a:r>
              <a:rPr lang="en-US" b="1" dirty="0">
                <a:solidFill>
                  <a:schemeClr val="accent1"/>
                </a:solidFill>
                <a:cs typeface="Roboto Slab Regular"/>
              </a:rPr>
              <a:t>Roger Needham and Mike Guy in the 1960s proposed storing password hashes  </a:t>
            </a:r>
          </a:p>
          <a:p>
            <a:pPr lvl="2">
              <a:lnSpc>
                <a:spcPct val="90000"/>
              </a:lnSpc>
            </a:pPr>
            <a:r>
              <a:rPr lang="en-US" dirty="0">
                <a:cs typeface="Roboto Slab Regular"/>
              </a:rPr>
              <a:t>The file /</a:t>
            </a:r>
            <a:r>
              <a:rPr lang="en-US" dirty="0" err="1">
                <a:cs typeface="Roboto Slab Regular"/>
              </a:rPr>
              <a:t>etc</a:t>
            </a:r>
            <a:r>
              <a:rPr lang="en-US" dirty="0">
                <a:cs typeface="Roboto Slab Regular"/>
              </a:rPr>
              <a:t>/</a:t>
            </a:r>
            <a:r>
              <a:rPr lang="en-US" dirty="0" err="1">
                <a:cs typeface="Roboto Slab Regular"/>
              </a:rPr>
              <a:t>passwd</a:t>
            </a:r>
            <a:r>
              <a:rPr lang="en-US" dirty="0">
                <a:cs typeface="Roboto Slab Regular"/>
              </a:rPr>
              <a:t>  must be world readable</a:t>
            </a:r>
          </a:p>
          <a:p>
            <a:pPr lvl="1">
              <a:lnSpc>
                <a:spcPct val="90000"/>
              </a:lnSpc>
            </a:pPr>
            <a:r>
              <a:rPr lang="en-US" dirty="0">
                <a:cs typeface="Roboto Slab Regular"/>
              </a:rPr>
              <a:t>Brute force attacks possible</a:t>
            </a:r>
          </a:p>
          <a:p>
            <a:pPr lvl="2">
              <a:lnSpc>
                <a:spcPct val="90000"/>
              </a:lnSpc>
              <a:buClr>
                <a:schemeClr val="tx1"/>
              </a:buClr>
            </a:pPr>
            <a:r>
              <a:rPr lang="en-US" dirty="0">
                <a:solidFill>
                  <a:schemeClr val="accent1"/>
                </a:solidFill>
                <a:cs typeface="Roboto Slab Regular"/>
              </a:rPr>
              <a:t>How to most effectively brute-force when trying to obtain password of any account on a system with many accounts?</a:t>
            </a:r>
          </a:p>
        </p:txBody>
      </p:sp>
      <p:pic>
        <p:nvPicPr>
          <p:cNvPr id="8" name="Picture 7">
            <a:extLst>
              <a:ext uri="{FF2B5EF4-FFF2-40B4-BE49-F238E27FC236}">
                <a16:creationId xmlns:a16="http://schemas.microsoft.com/office/drawing/2014/main" id="{32A5EA1B-3117-3389-461E-A1601843CF05}"/>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65DBE688-0C4D-3CD3-36C9-B388E730327F}"/>
              </a:ext>
            </a:extLst>
          </p:cNvPr>
          <p:cNvSpPr>
            <a:spLocks noGrp="1"/>
          </p:cNvSpPr>
          <p:nvPr>
            <p:ph type="sldNum" sz="quarter" idx="4"/>
          </p:nvPr>
        </p:nvSpPr>
        <p:spPr/>
        <p:txBody>
          <a:bodyPr/>
          <a:lstStyle/>
          <a:p>
            <a:fld id="{3A98EE3D-8CD1-4C3F-BD1C-C98C9596463C}" type="slidenum">
              <a:rPr lang="en-US" smtClean="0"/>
              <a:pPr/>
              <a:t>41</a:t>
            </a:fld>
            <a:endParaRPr lang="en-US" dirty="0"/>
          </a:p>
        </p:txBody>
      </p:sp>
    </p:spTree>
    <p:extLst>
      <p:ext uri="{BB962C8B-B14F-4D97-AF65-F5344CB8AC3E}">
        <p14:creationId xmlns:p14="http://schemas.microsoft.com/office/powerpoint/2010/main" val="504277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cs typeface="Fjalla One"/>
              </a:rPr>
              <a:t>Password Salts</a:t>
            </a:r>
          </a:p>
        </p:txBody>
      </p:sp>
      <p:sp>
        <p:nvSpPr>
          <p:cNvPr id="3" name="Content Placeholder 2"/>
          <p:cNvSpPr>
            <a:spLocks noGrp="1"/>
          </p:cNvSpPr>
          <p:nvPr>
            <p:ph sz="quarter" idx="17"/>
          </p:nvPr>
        </p:nvSpPr>
        <p:spPr>
          <a:xfrm>
            <a:off x="796321" y="1986061"/>
            <a:ext cx="10677923" cy="4015244"/>
          </a:xfrm>
        </p:spPr>
        <p:txBody>
          <a:bodyPr>
            <a:noAutofit/>
          </a:bodyPr>
          <a:lstStyle/>
          <a:p>
            <a:pPr>
              <a:lnSpc>
                <a:spcPct val="90000"/>
              </a:lnSpc>
            </a:pPr>
            <a:r>
              <a:rPr lang="en-US" dirty="0">
                <a:cs typeface="Roboto Slab Regular"/>
              </a:rPr>
              <a:t>More modern UNIX systems divide /</a:t>
            </a:r>
            <a:r>
              <a:rPr lang="en-US" dirty="0" err="1">
                <a:cs typeface="Roboto Slab Regular"/>
              </a:rPr>
              <a:t>etc</a:t>
            </a:r>
            <a:r>
              <a:rPr lang="en-US" dirty="0">
                <a:cs typeface="Roboto Slab Regular"/>
              </a:rPr>
              <a:t>/password into two files: /</a:t>
            </a:r>
            <a:r>
              <a:rPr lang="en-US" dirty="0" err="1">
                <a:cs typeface="Roboto Slab Regular"/>
              </a:rPr>
              <a:t>etc</a:t>
            </a:r>
            <a:r>
              <a:rPr lang="en-US" dirty="0">
                <a:cs typeface="Roboto Slab Regular"/>
              </a:rPr>
              <a:t>/password; and /</a:t>
            </a:r>
            <a:r>
              <a:rPr lang="en-US" dirty="0" err="1">
                <a:cs typeface="Roboto Slab Regular"/>
              </a:rPr>
              <a:t>etc</a:t>
            </a:r>
            <a:r>
              <a:rPr lang="en-US" dirty="0">
                <a:cs typeface="Roboto Slab Regular"/>
              </a:rPr>
              <a:t>/shadow (readable only by root)</a:t>
            </a:r>
          </a:p>
          <a:p>
            <a:pPr>
              <a:lnSpc>
                <a:spcPct val="90000"/>
              </a:lnSpc>
            </a:pPr>
            <a:r>
              <a:rPr lang="en-US" dirty="0">
                <a:cs typeface="Roboto Slab Regular"/>
              </a:rPr>
              <a:t>Store [r, H(</a:t>
            </a:r>
            <a:r>
              <a:rPr lang="en-US" dirty="0" err="1">
                <a:cs typeface="Roboto Slab Regular"/>
              </a:rPr>
              <a:t>password,r</a:t>
            </a:r>
            <a:r>
              <a:rPr lang="en-US" dirty="0">
                <a:cs typeface="Roboto Slab Regular"/>
              </a:rPr>
              <a:t>)] rather than H(password) in /</a:t>
            </a:r>
            <a:r>
              <a:rPr lang="en-US" dirty="0" err="1">
                <a:cs typeface="Roboto Slab Regular"/>
              </a:rPr>
              <a:t>etc</a:t>
            </a:r>
            <a:r>
              <a:rPr lang="en-US" dirty="0">
                <a:cs typeface="Roboto Slab Regular"/>
              </a:rPr>
              <a:t>/shadow</a:t>
            </a:r>
          </a:p>
          <a:p>
            <a:pPr lvl="1">
              <a:lnSpc>
                <a:spcPct val="90000"/>
              </a:lnSpc>
            </a:pPr>
            <a:r>
              <a:rPr lang="en-US" dirty="0">
                <a:cs typeface="Roboto Slab Regular"/>
              </a:rPr>
              <a:t>r is randomly chosen for each password</a:t>
            </a:r>
          </a:p>
          <a:p>
            <a:pPr lvl="1">
              <a:lnSpc>
                <a:spcPct val="90000"/>
              </a:lnSpc>
            </a:pPr>
            <a:r>
              <a:rPr lang="en-US" dirty="0">
                <a:cs typeface="Roboto Slab Regular"/>
              </a:rPr>
              <a:t>r is public, similar to IV in CBC &amp; CTR modes</a:t>
            </a:r>
          </a:p>
          <a:p>
            <a:pPr>
              <a:lnSpc>
                <a:spcPct val="90000"/>
              </a:lnSpc>
            </a:pPr>
            <a:r>
              <a:rPr lang="en-US" b="1" i="1" dirty="0">
                <a:solidFill>
                  <a:schemeClr val="accent1"/>
                </a:solidFill>
                <a:cs typeface="Roboto Slab Regular"/>
              </a:rPr>
              <a:t>Benefits</a:t>
            </a:r>
            <a:r>
              <a:rPr lang="en-US" dirty="0">
                <a:solidFill>
                  <a:schemeClr val="accent1"/>
                </a:solidFill>
                <a:cs typeface="Roboto Slab Regular"/>
              </a:rPr>
              <a:t> </a:t>
            </a:r>
          </a:p>
          <a:p>
            <a:pPr lvl="1">
              <a:lnSpc>
                <a:spcPct val="90000"/>
              </a:lnSpc>
            </a:pPr>
            <a:r>
              <a:rPr lang="en-US" dirty="0">
                <a:cs typeface="Roboto Slab Regular"/>
              </a:rPr>
              <a:t>Dictionary attacks much more difficult</a:t>
            </a:r>
          </a:p>
          <a:p>
            <a:pPr lvl="2">
              <a:lnSpc>
                <a:spcPct val="90000"/>
              </a:lnSpc>
            </a:pPr>
            <a:r>
              <a:rPr lang="en-US" dirty="0">
                <a:cs typeface="Roboto Slab Regular"/>
              </a:rPr>
              <a:t>Single account attack cost remains the same</a:t>
            </a:r>
          </a:p>
          <a:p>
            <a:pPr lvl="1">
              <a:lnSpc>
                <a:spcPct val="90000"/>
              </a:lnSpc>
            </a:pPr>
            <a:r>
              <a:rPr lang="en-US" dirty="0">
                <a:cs typeface="Roboto Slab Regular"/>
              </a:rPr>
              <a:t>Same password would have different hashes </a:t>
            </a:r>
          </a:p>
          <a:p>
            <a:endParaRPr lang="en-US" dirty="0">
              <a:cs typeface="Roboto Slab Regular"/>
            </a:endParaRPr>
          </a:p>
        </p:txBody>
      </p:sp>
      <p:pic>
        <p:nvPicPr>
          <p:cNvPr id="7" name="Picture 6">
            <a:extLst>
              <a:ext uri="{FF2B5EF4-FFF2-40B4-BE49-F238E27FC236}">
                <a16:creationId xmlns:a16="http://schemas.microsoft.com/office/drawing/2014/main" id="{D4DABB16-990E-D4A8-57F1-AAD501EA7D4C}"/>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2A82FDA-EE6A-6562-DB86-D76241EBAE8A}"/>
              </a:ext>
            </a:extLst>
          </p:cNvPr>
          <p:cNvSpPr>
            <a:spLocks noGrp="1"/>
          </p:cNvSpPr>
          <p:nvPr>
            <p:ph type="sldNum" sz="quarter" idx="4"/>
          </p:nvPr>
        </p:nvSpPr>
        <p:spPr/>
        <p:txBody>
          <a:bodyPr/>
          <a:lstStyle/>
          <a:p>
            <a:fld id="{3A98EE3D-8CD1-4C3F-BD1C-C98C9596463C}" type="slidenum">
              <a:rPr lang="en-US" smtClean="0"/>
              <a:pPr/>
              <a:t>42</a:t>
            </a:fld>
            <a:endParaRPr lang="en-US" dirty="0"/>
          </a:p>
        </p:txBody>
      </p:sp>
    </p:spTree>
    <p:extLst>
      <p:ext uri="{BB962C8B-B14F-4D97-AF65-F5344CB8AC3E}">
        <p14:creationId xmlns:p14="http://schemas.microsoft.com/office/powerpoint/2010/main" val="2912386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cs typeface="Fjalla One"/>
              </a:rPr>
              <a:t>Dictionary and Guessing Attacks</a:t>
            </a:r>
          </a:p>
        </p:txBody>
      </p:sp>
      <p:sp>
        <p:nvSpPr>
          <p:cNvPr id="3" name="Content Placeholder 2"/>
          <p:cNvSpPr>
            <a:spLocks noGrp="1"/>
          </p:cNvSpPr>
          <p:nvPr>
            <p:ph sz="quarter" idx="17"/>
          </p:nvPr>
        </p:nvSpPr>
        <p:spPr/>
        <p:txBody>
          <a:bodyPr>
            <a:noAutofit/>
          </a:bodyPr>
          <a:lstStyle/>
          <a:p>
            <a:r>
              <a:rPr lang="en-US" dirty="0">
                <a:cs typeface="Roboto Slab Regular"/>
              </a:rPr>
              <a:t>Protect stored passwords with  cryptography and access control</a:t>
            </a:r>
          </a:p>
          <a:p>
            <a:pPr lvl="1">
              <a:buClr>
                <a:schemeClr val="tx1"/>
              </a:buClr>
            </a:pPr>
            <a:r>
              <a:rPr lang="en-US" dirty="0">
                <a:solidFill>
                  <a:schemeClr val="accent1"/>
                </a:solidFill>
                <a:cs typeface="Roboto Slab Regular"/>
              </a:rPr>
              <a:t>“</a:t>
            </a:r>
            <a:r>
              <a:rPr lang="en-US" b="1" i="1" dirty="0">
                <a:solidFill>
                  <a:schemeClr val="accent1"/>
                </a:solidFill>
                <a:cs typeface="Roboto Slab Regular"/>
              </a:rPr>
              <a:t>Defense in Depth</a:t>
            </a:r>
            <a:r>
              <a:rPr lang="en-US" dirty="0">
                <a:solidFill>
                  <a:schemeClr val="accent1"/>
                </a:solidFill>
                <a:cs typeface="Roboto Slab Regular"/>
              </a:rPr>
              <a:t>” </a:t>
            </a:r>
            <a:r>
              <a:rPr lang="en-US" dirty="0">
                <a:cs typeface="Roboto Slab Regular"/>
              </a:rPr>
              <a:t>principle is applicable: </a:t>
            </a:r>
          </a:p>
          <a:p>
            <a:pPr lvl="2"/>
            <a:r>
              <a:rPr lang="en-US" dirty="0">
                <a:cs typeface="Roboto Slab Regular"/>
              </a:rPr>
              <a:t>Use multiple independent methods of defense, so that even if one layer fails, security is still not compromised </a:t>
            </a:r>
          </a:p>
          <a:p>
            <a:pPr lvl="2"/>
            <a:r>
              <a:rPr lang="en-US" dirty="0">
                <a:cs typeface="Roboto Slab Regular"/>
              </a:rPr>
              <a:t>Example: Consider password dataset compromises</a:t>
            </a:r>
          </a:p>
          <a:p>
            <a:r>
              <a:rPr lang="en-US" dirty="0">
                <a:cs typeface="Roboto Slab Regular"/>
              </a:rPr>
              <a:t>Disable accounts with multiple failed attempts</a:t>
            </a:r>
          </a:p>
          <a:p>
            <a:r>
              <a:rPr lang="en-US" dirty="0">
                <a:cs typeface="Roboto Slab Regular"/>
              </a:rPr>
              <a:t>Require extra authentication mechanism</a:t>
            </a:r>
          </a:p>
          <a:p>
            <a:pPr lvl="1"/>
            <a:endParaRPr lang="en-US" dirty="0">
              <a:cs typeface="Roboto Slab Regular"/>
            </a:endParaRPr>
          </a:p>
          <a:p>
            <a:endParaRPr lang="en-US" dirty="0">
              <a:cs typeface="Roboto Slab Regular"/>
            </a:endParaRPr>
          </a:p>
        </p:txBody>
      </p:sp>
      <p:pic>
        <p:nvPicPr>
          <p:cNvPr id="7" name="Picture 6">
            <a:extLst>
              <a:ext uri="{FF2B5EF4-FFF2-40B4-BE49-F238E27FC236}">
                <a16:creationId xmlns:a16="http://schemas.microsoft.com/office/drawing/2014/main" id="{549D34BD-8C74-27BB-E7F9-DD56485983A0}"/>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B78D0788-23DE-DCA8-8961-BF395A378388}"/>
              </a:ext>
            </a:extLst>
          </p:cNvPr>
          <p:cNvSpPr>
            <a:spLocks noGrp="1"/>
          </p:cNvSpPr>
          <p:nvPr>
            <p:ph type="sldNum" sz="quarter" idx="4"/>
          </p:nvPr>
        </p:nvSpPr>
        <p:spPr/>
        <p:txBody>
          <a:bodyPr/>
          <a:lstStyle/>
          <a:p>
            <a:fld id="{3A98EE3D-8CD1-4C3F-BD1C-C98C9596463C}" type="slidenum">
              <a:rPr lang="en-US" smtClean="0"/>
              <a:pPr/>
              <a:t>43</a:t>
            </a:fld>
            <a:endParaRPr lang="en-US" dirty="0"/>
          </a:p>
        </p:txBody>
      </p:sp>
    </p:spTree>
    <p:extLst>
      <p:ext uri="{BB962C8B-B14F-4D97-AF65-F5344CB8AC3E}">
        <p14:creationId xmlns:p14="http://schemas.microsoft.com/office/powerpoint/2010/main" val="2072024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Age of Offline Attacks</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237" t="12151" r="38405" b="53092"/>
          <a:stretch/>
        </p:blipFill>
        <p:spPr bwMode="auto">
          <a:xfrm>
            <a:off x="894752" y="1767107"/>
            <a:ext cx="5791183" cy="290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media2.hpcwire.com/hpccloud/GPU_cluster_for_password_cracking_20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5042" y="2604460"/>
            <a:ext cx="1623049" cy="12268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64484" y="4126732"/>
            <a:ext cx="2672987" cy="287952"/>
          </a:xfrm>
          <a:prstGeom prst="rect">
            <a:avLst/>
          </a:prstGeom>
          <a:noFill/>
          <a:ln w="635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030DF4-B77C-DAB9-F865-2DD6F128345A}"/>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BF58C971-1BD0-540D-F85E-3DCF4EC6D0C6}"/>
              </a:ext>
            </a:extLst>
          </p:cNvPr>
          <p:cNvSpPr>
            <a:spLocks noGrp="1"/>
          </p:cNvSpPr>
          <p:nvPr>
            <p:ph type="sldNum" sz="quarter" idx="4"/>
          </p:nvPr>
        </p:nvSpPr>
        <p:spPr/>
        <p:txBody>
          <a:bodyPr/>
          <a:lstStyle/>
          <a:p>
            <a:fld id="{3A98EE3D-8CD1-4C3F-BD1C-C98C9596463C}" type="slidenum">
              <a:rPr lang="en-US" smtClean="0"/>
              <a:pPr/>
              <a:t>44</a:t>
            </a:fld>
            <a:endParaRPr lang="en-US" dirty="0"/>
          </a:p>
        </p:txBody>
      </p:sp>
    </p:spTree>
    <p:extLst>
      <p:ext uri="{BB962C8B-B14F-4D97-AF65-F5344CB8AC3E}">
        <p14:creationId xmlns:p14="http://schemas.microsoft.com/office/powerpoint/2010/main" val="2732679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541" y="381961"/>
            <a:ext cx="8935507" cy="949467"/>
          </a:xfrm>
        </p:spPr>
        <p:txBody>
          <a:bodyPr/>
          <a:lstStyle/>
          <a:p>
            <a:pPr algn="ctr"/>
            <a:r>
              <a:rPr lang="en-US" dirty="0">
                <a:solidFill>
                  <a:schemeClr val="tx1"/>
                </a:solidFill>
                <a:cs typeface="Fjalla One"/>
              </a:rPr>
              <a:t>New Age of Offline Attacks</a:t>
            </a:r>
          </a:p>
        </p:txBody>
      </p:sp>
      <p:sp>
        <p:nvSpPr>
          <p:cNvPr id="3" name="Content Placeholder 2"/>
          <p:cNvSpPr>
            <a:spLocks noGrp="1"/>
          </p:cNvSpPr>
          <p:nvPr>
            <p:ph sz="quarter" idx="17"/>
          </p:nvPr>
        </p:nvSpPr>
        <p:spPr/>
        <p:txBody>
          <a:bodyPr>
            <a:noAutofit/>
          </a:bodyPr>
          <a:lstStyle/>
          <a:p>
            <a:r>
              <a:rPr lang="en-US" dirty="0">
                <a:cs typeface="Roboto Slab Regular"/>
              </a:rPr>
              <a:t>Attackers are building ASIC (Application Specific Integrated Circuits) for password cracking </a:t>
            </a:r>
          </a:p>
          <a:p>
            <a:endParaRPr lang="en-US" dirty="0">
              <a:cs typeface="Roboto Slab Regular"/>
            </a:endParaRPr>
          </a:p>
          <a:p>
            <a:r>
              <a:rPr lang="en-US" dirty="0">
                <a:cs typeface="Roboto Slab Regular"/>
              </a:rPr>
              <a:t>They are very efficient in calculating hash values, e.g., </a:t>
            </a:r>
            <a:r>
              <a:rPr lang="en-US" b="1" dirty="0">
                <a:solidFill>
                  <a:schemeClr val="accent1"/>
                </a:solidFill>
                <a:cs typeface="Oswald Regular"/>
              </a:rPr>
              <a:t>355 million SHA2 hashes/s</a:t>
            </a:r>
            <a:r>
              <a:rPr lang="en-US" b="1" dirty="0">
                <a:solidFill>
                  <a:schemeClr val="accent1"/>
                </a:solidFill>
                <a:cs typeface="Roboto Slab Regular"/>
              </a:rPr>
              <a:t>  </a:t>
            </a:r>
          </a:p>
          <a:p>
            <a:endParaRPr lang="en-US" dirty="0">
              <a:cs typeface="Roboto Slab Regular"/>
            </a:endParaRPr>
          </a:p>
          <a:p>
            <a:r>
              <a:rPr lang="en-US" dirty="0">
                <a:cs typeface="Roboto Slab Regular"/>
              </a:rPr>
              <a:t>Relies on Graphical Processing Units (GPUs)</a:t>
            </a:r>
          </a:p>
          <a:p>
            <a:r>
              <a:rPr lang="en-US" dirty="0">
                <a:cs typeface="Roboto Slab Regular"/>
              </a:rPr>
              <a:t> http://</a:t>
            </a:r>
            <a:r>
              <a:rPr lang="en-US" dirty="0" err="1">
                <a:cs typeface="Roboto Slab Regular"/>
              </a:rPr>
              <a:t>hashcat.net</a:t>
            </a:r>
            <a:r>
              <a:rPr lang="en-US" dirty="0">
                <a:cs typeface="Roboto Slab Regular"/>
              </a:rPr>
              <a:t>/</a:t>
            </a:r>
            <a:r>
              <a:rPr lang="en-US" dirty="0" err="1">
                <a:cs typeface="Roboto Slab Regular"/>
              </a:rPr>
              <a:t>oclhashcat</a:t>
            </a:r>
            <a:r>
              <a:rPr lang="en-US" dirty="0">
                <a:cs typeface="Roboto Slab Regular"/>
              </a:rPr>
              <a:t>/</a:t>
            </a:r>
          </a:p>
        </p:txBody>
      </p:sp>
      <p:pic>
        <p:nvPicPr>
          <p:cNvPr id="8" name="Picture 7">
            <a:extLst>
              <a:ext uri="{FF2B5EF4-FFF2-40B4-BE49-F238E27FC236}">
                <a16:creationId xmlns:a16="http://schemas.microsoft.com/office/drawing/2014/main" id="{B0B1418D-59BA-7892-44E8-00BDE6F5D43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F78B96F0-87E5-2554-34ED-2D60FBEA4071}"/>
              </a:ext>
            </a:extLst>
          </p:cNvPr>
          <p:cNvSpPr>
            <a:spLocks noGrp="1"/>
          </p:cNvSpPr>
          <p:nvPr>
            <p:ph type="sldNum" sz="quarter" idx="4"/>
          </p:nvPr>
        </p:nvSpPr>
        <p:spPr/>
        <p:txBody>
          <a:bodyPr/>
          <a:lstStyle/>
          <a:p>
            <a:fld id="{3A98EE3D-8CD1-4C3F-BD1C-C98C9596463C}" type="slidenum">
              <a:rPr lang="en-US" smtClean="0"/>
              <a:pPr/>
              <a:t>45</a:t>
            </a:fld>
            <a:endParaRPr lang="en-US" dirty="0"/>
          </a:p>
        </p:txBody>
      </p:sp>
    </p:spTree>
    <p:extLst>
      <p:ext uri="{BB962C8B-B14F-4D97-AF65-F5344CB8AC3E}">
        <p14:creationId xmlns:p14="http://schemas.microsoft.com/office/powerpoint/2010/main" val="2218370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625" y="566136"/>
            <a:ext cx="7785042" cy="949467"/>
          </a:xfrm>
        </p:spPr>
        <p:txBody>
          <a:bodyPr/>
          <a:lstStyle/>
          <a:p>
            <a:pPr algn="ctr"/>
            <a:r>
              <a:rPr lang="en-US" dirty="0">
                <a:solidFill>
                  <a:schemeClr val="tx1"/>
                </a:solidFill>
                <a:cs typeface="Fjalla One"/>
              </a:rPr>
              <a:t>Defenses against Offline Attacks</a:t>
            </a:r>
          </a:p>
        </p:txBody>
      </p:sp>
      <p:sp>
        <p:nvSpPr>
          <p:cNvPr id="3" name="Content Placeholder 2"/>
          <p:cNvSpPr>
            <a:spLocks noGrp="1"/>
          </p:cNvSpPr>
          <p:nvPr>
            <p:ph sz="quarter" idx="17"/>
          </p:nvPr>
        </p:nvSpPr>
        <p:spPr/>
        <p:txBody>
          <a:bodyPr>
            <a:normAutofit/>
          </a:bodyPr>
          <a:lstStyle/>
          <a:p>
            <a:r>
              <a:rPr lang="en-US" dirty="0">
                <a:cs typeface="Roboto Slab Regular"/>
              </a:rPr>
              <a:t>Intentionally make the hash functions slow, e.g., </a:t>
            </a:r>
            <a:r>
              <a:rPr lang="en-US" dirty="0" err="1">
                <a:cs typeface="Roboto Slab Regular"/>
              </a:rPr>
              <a:t>bcrypt</a:t>
            </a:r>
            <a:r>
              <a:rPr lang="en-US" dirty="0">
                <a:cs typeface="Roboto Slab Regular"/>
              </a:rPr>
              <a:t>, </a:t>
            </a:r>
            <a:r>
              <a:rPr lang="en-US" dirty="0" err="1">
                <a:cs typeface="Roboto Slab Regular"/>
              </a:rPr>
              <a:t>scrypt</a:t>
            </a:r>
            <a:r>
              <a:rPr lang="en-US" dirty="0">
                <a:cs typeface="Roboto Slab Regular"/>
              </a:rPr>
              <a:t> </a:t>
            </a:r>
          </a:p>
          <a:p>
            <a:endParaRPr lang="en-US" dirty="0">
              <a:cs typeface="Roboto Slab Regular"/>
            </a:endParaRPr>
          </a:p>
          <a:p>
            <a:r>
              <a:rPr lang="en-US" dirty="0">
                <a:cs typeface="Roboto Slab Regular"/>
              </a:rPr>
              <a:t>Some on-going work on cost asymmetric hash function designs (CASH)</a:t>
            </a:r>
          </a:p>
          <a:p>
            <a:pPr lvl="1"/>
            <a:r>
              <a:rPr lang="en-US" dirty="0">
                <a:cs typeface="Roboto Slab Regular"/>
              </a:rPr>
              <a:t>Easy to verify a hash </a:t>
            </a:r>
          </a:p>
          <a:p>
            <a:pPr lvl="1"/>
            <a:r>
              <a:rPr lang="en-US" dirty="0">
                <a:cs typeface="Roboto Slab Regular"/>
              </a:rPr>
              <a:t>Difficult to carry out a dictionary/brute-force attack  </a:t>
            </a:r>
          </a:p>
        </p:txBody>
      </p:sp>
      <p:pic>
        <p:nvPicPr>
          <p:cNvPr id="7" name="Picture 6">
            <a:extLst>
              <a:ext uri="{FF2B5EF4-FFF2-40B4-BE49-F238E27FC236}">
                <a16:creationId xmlns:a16="http://schemas.microsoft.com/office/drawing/2014/main" id="{F02EE44C-3C6A-91F4-CD67-06990346D8BF}"/>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91E60B9-5E64-0569-87CA-C6A9BA2D881D}"/>
              </a:ext>
            </a:extLst>
          </p:cNvPr>
          <p:cNvSpPr>
            <a:spLocks noGrp="1"/>
          </p:cNvSpPr>
          <p:nvPr>
            <p:ph type="sldNum" sz="quarter" idx="4"/>
          </p:nvPr>
        </p:nvSpPr>
        <p:spPr/>
        <p:txBody>
          <a:bodyPr/>
          <a:lstStyle/>
          <a:p>
            <a:fld id="{3A98EE3D-8CD1-4C3F-BD1C-C98C9596463C}" type="slidenum">
              <a:rPr lang="en-US" smtClean="0"/>
              <a:pPr/>
              <a:t>46</a:t>
            </a:fld>
            <a:endParaRPr lang="en-US" dirty="0"/>
          </a:p>
        </p:txBody>
      </p:sp>
    </p:spTree>
    <p:extLst>
      <p:ext uri="{BB962C8B-B14F-4D97-AF65-F5344CB8AC3E}">
        <p14:creationId xmlns:p14="http://schemas.microsoft.com/office/powerpoint/2010/main" val="756283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Attack Strategy</a:t>
            </a:r>
          </a:p>
        </p:txBody>
      </p:sp>
      <p:graphicFrame>
        <p:nvGraphicFramePr>
          <p:cNvPr id="6" name="Content Placeholder 5"/>
          <p:cNvGraphicFramePr>
            <a:graphicFrameLocks noGrp="1"/>
          </p:cNvGraphicFramePr>
          <p:nvPr>
            <p:ph sz="quarter" idx="17"/>
            <p:extLst>
              <p:ext uri="{D42A27DB-BD31-4B8C-83A1-F6EECF244321}">
                <p14:modId xmlns:p14="http://schemas.microsoft.com/office/powerpoint/2010/main" val="3879470492"/>
              </p:ext>
            </p:extLst>
          </p:nvPr>
        </p:nvGraphicFramePr>
        <p:xfrm>
          <a:off x="796925" y="1985963"/>
          <a:ext cx="5731694" cy="2527042"/>
        </p:xfrm>
        <a:graphic>
          <a:graphicData uri="http://schemas.openxmlformats.org/drawingml/2006/table">
            <a:tbl>
              <a:tblPr firstRow="1" bandRow="1">
                <a:tableStyleId>{5C22544A-7EE6-4342-B048-85BDC9FD1C3A}</a:tableStyleId>
              </a:tblPr>
              <a:tblGrid>
                <a:gridCol w="2865847">
                  <a:extLst>
                    <a:ext uri="{9D8B030D-6E8A-4147-A177-3AD203B41FA5}">
                      <a16:colId xmlns:a16="http://schemas.microsoft.com/office/drawing/2014/main" val="20000"/>
                    </a:ext>
                  </a:extLst>
                </a:gridCol>
                <a:gridCol w="2865847">
                  <a:extLst>
                    <a:ext uri="{9D8B030D-6E8A-4147-A177-3AD203B41FA5}">
                      <a16:colId xmlns:a16="http://schemas.microsoft.com/office/drawing/2014/main" val="20001"/>
                    </a:ext>
                  </a:extLst>
                </a:gridCol>
              </a:tblGrid>
              <a:tr h="361006">
                <a:tc>
                  <a:txBody>
                    <a:bodyPr/>
                    <a:lstStyle/>
                    <a:p>
                      <a:pPr algn="ctr"/>
                      <a:r>
                        <a:rPr lang="en-US" sz="1400" dirty="0">
                          <a:solidFill>
                            <a:srgbClr val="800000"/>
                          </a:solidFill>
                          <a:latin typeface="+mn-lt"/>
                          <a:cs typeface="Oswald Regular"/>
                        </a:rPr>
                        <a:t>Dumb Attacker</a:t>
                      </a:r>
                    </a:p>
                  </a:txBody>
                  <a:tcPr/>
                </a:tc>
                <a:tc>
                  <a:txBody>
                    <a:bodyPr/>
                    <a:lstStyle/>
                    <a:p>
                      <a:pPr algn="ctr"/>
                      <a:r>
                        <a:rPr lang="en-US" sz="1400" dirty="0">
                          <a:solidFill>
                            <a:srgbClr val="800000"/>
                          </a:solidFill>
                          <a:latin typeface="+mn-lt"/>
                          <a:cs typeface="Oswald Regular"/>
                        </a:rPr>
                        <a:t>Smart Attacker</a:t>
                      </a:r>
                    </a:p>
                  </a:txBody>
                  <a:tcPr/>
                </a:tc>
                <a:extLst>
                  <a:ext uri="{0D108BD9-81ED-4DB2-BD59-A6C34878D82A}">
                    <a16:rowId xmlns:a16="http://schemas.microsoft.com/office/drawing/2014/main" val="10000"/>
                  </a:ext>
                </a:extLst>
              </a:tr>
              <a:tr h="361006">
                <a:tc>
                  <a:txBody>
                    <a:bodyPr/>
                    <a:lstStyle/>
                    <a:p>
                      <a:pPr algn="ctr"/>
                      <a:r>
                        <a:rPr lang="en-US" sz="1400" dirty="0">
                          <a:solidFill>
                            <a:srgbClr val="800000"/>
                          </a:solidFill>
                          <a:latin typeface="+mn-lt"/>
                          <a:cs typeface="Oswald Regular"/>
                        </a:rPr>
                        <a:t>AAAAAA</a:t>
                      </a:r>
                    </a:p>
                  </a:txBody>
                  <a:tcPr/>
                </a:tc>
                <a:tc>
                  <a:txBody>
                    <a:bodyPr/>
                    <a:lstStyle/>
                    <a:p>
                      <a:pPr algn="ctr"/>
                      <a:r>
                        <a:rPr lang="en-US" sz="1400" dirty="0">
                          <a:solidFill>
                            <a:srgbClr val="800000"/>
                          </a:solidFill>
                          <a:latin typeface="+mn-lt"/>
                          <a:cs typeface="Oswald Regular"/>
                        </a:rPr>
                        <a:t>password</a:t>
                      </a:r>
                    </a:p>
                  </a:txBody>
                  <a:tcPr/>
                </a:tc>
                <a:extLst>
                  <a:ext uri="{0D108BD9-81ED-4DB2-BD59-A6C34878D82A}">
                    <a16:rowId xmlns:a16="http://schemas.microsoft.com/office/drawing/2014/main" val="10001"/>
                  </a:ext>
                </a:extLst>
              </a:tr>
              <a:tr h="361006">
                <a:tc>
                  <a:txBody>
                    <a:bodyPr/>
                    <a:lstStyle/>
                    <a:p>
                      <a:pPr algn="ctr"/>
                      <a:r>
                        <a:rPr lang="en-US" sz="1400" dirty="0">
                          <a:solidFill>
                            <a:srgbClr val="800000"/>
                          </a:solidFill>
                          <a:latin typeface="+mn-lt"/>
                          <a:cs typeface="Oswald Regular"/>
                        </a:rPr>
                        <a:t>AAAAAB</a:t>
                      </a:r>
                    </a:p>
                  </a:txBody>
                  <a:tcPr/>
                </a:tc>
                <a:tc>
                  <a:txBody>
                    <a:bodyPr/>
                    <a:lstStyle/>
                    <a:p>
                      <a:pPr algn="ctr"/>
                      <a:r>
                        <a:rPr lang="en-US" sz="1400" dirty="0" err="1">
                          <a:solidFill>
                            <a:srgbClr val="800000"/>
                          </a:solidFill>
                          <a:latin typeface="+mn-lt"/>
                          <a:cs typeface="Oswald Regular"/>
                        </a:rPr>
                        <a:t>iloveyou</a:t>
                      </a:r>
                      <a:endParaRPr lang="en-US" sz="1400" dirty="0">
                        <a:solidFill>
                          <a:srgbClr val="800000"/>
                        </a:solidFill>
                        <a:latin typeface="+mn-lt"/>
                        <a:cs typeface="Oswald Regular"/>
                      </a:endParaRPr>
                    </a:p>
                  </a:txBody>
                  <a:tcPr/>
                </a:tc>
                <a:extLst>
                  <a:ext uri="{0D108BD9-81ED-4DB2-BD59-A6C34878D82A}">
                    <a16:rowId xmlns:a16="http://schemas.microsoft.com/office/drawing/2014/main" val="10002"/>
                  </a:ext>
                </a:extLst>
              </a:tr>
              <a:tr h="361006">
                <a:tc>
                  <a:txBody>
                    <a:bodyPr/>
                    <a:lstStyle/>
                    <a:p>
                      <a:pPr algn="ctr"/>
                      <a:r>
                        <a:rPr lang="en-US" sz="1400" dirty="0">
                          <a:solidFill>
                            <a:srgbClr val="800000"/>
                          </a:solidFill>
                          <a:latin typeface="+mn-lt"/>
                          <a:cs typeface="Oswald Regular"/>
                        </a:rPr>
                        <a:t>AAAAAC</a:t>
                      </a:r>
                    </a:p>
                  </a:txBody>
                  <a:tcPr/>
                </a:tc>
                <a:tc>
                  <a:txBody>
                    <a:bodyPr/>
                    <a:lstStyle/>
                    <a:p>
                      <a:pPr algn="ctr"/>
                      <a:r>
                        <a:rPr lang="en-US" sz="1400" dirty="0">
                          <a:solidFill>
                            <a:srgbClr val="800000"/>
                          </a:solidFill>
                          <a:latin typeface="+mn-lt"/>
                          <a:cs typeface="Oswald Regular"/>
                        </a:rPr>
                        <a:t>monkey</a:t>
                      </a:r>
                    </a:p>
                  </a:txBody>
                  <a:tcPr/>
                </a:tc>
                <a:extLst>
                  <a:ext uri="{0D108BD9-81ED-4DB2-BD59-A6C34878D82A}">
                    <a16:rowId xmlns:a16="http://schemas.microsoft.com/office/drawing/2014/main" val="10003"/>
                  </a:ext>
                </a:extLst>
              </a:tr>
              <a:tr h="361006">
                <a:tc>
                  <a:txBody>
                    <a:bodyPr/>
                    <a:lstStyle/>
                    <a:p>
                      <a:pPr algn="ctr"/>
                      <a:r>
                        <a:rPr lang="en-US" sz="1400" dirty="0">
                          <a:solidFill>
                            <a:srgbClr val="800000"/>
                          </a:solidFill>
                          <a:latin typeface="+mn-lt"/>
                          <a:cs typeface="Oswald Regular"/>
                        </a:rPr>
                        <a:t>AAAAAD</a:t>
                      </a:r>
                    </a:p>
                  </a:txBody>
                  <a:tcPr/>
                </a:tc>
                <a:tc>
                  <a:txBody>
                    <a:bodyPr/>
                    <a:lstStyle/>
                    <a:p>
                      <a:pPr algn="ctr"/>
                      <a:r>
                        <a:rPr lang="en-US" sz="1400" dirty="0">
                          <a:solidFill>
                            <a:srgbClr val="800000"/>
                          </a:solidFill>
                          <a:latin typeface="+mn-lt"/>
                          <a:cs typeface="Oswald Regular"/>
                        </a:rPr>
                        <a:t>12345678</a:t>
                      </a:r>
                    </a:p>
                  </a:txBody>
                  <a:tcPr/>
                </a:tc>
                <a:extLst>
                  <a:ext uri="{0D108BD9-81ED-4DB2-BD59-A6C34878D82A}">
                    <a16:rowId xmlns:a16="http://schemas.microsoft.com/office/drawing/2014/main" val="10004"/>
                  </a:ext>
                </a:extLst>
              </a:tr>
              <a:tr h="361006">
                <a:tc>
                  <a:txBody>
                    <a:bodyPr/>
                    <a:lstStyle/>
                    <a:p>
                      <a:pPr algn="ctr"/>
                      <a:r>
                        <a:rPr lang="en-US" sz="1400" dirty="0">
                          <a:solidFill>
                            <a:srgbClr val="800000"/>
                          </a:solidFill>
                          <a:latin typeface="+mn-lt"/>
                          <a:cs typeface="Oswald Regular"/>
                        </a:rPr>
                        <a:t>AAAAAE</a:t>
                      </a:r>
                    </a:p>
                  </a:txBody>
                  <a:tcPr/>
                </a:tc>
                <a:tc>
                  <a:txBody>
                    <a:bodyPr/>
                    <a:lstStyle/>
                    <a:p>
                      <a:pPr algn="ctr"/>
                      <a:r>
                        <a:rPr lang="en-US" sz="1400" dirty="0">
                          <a:solidFill>
                            <a:srgbClr val="800000"/>
                          </a:solidFill>
                          <a:latin typeface="+mn-lt"/>
                          <a:cs typeface="Oswald Regular"/>
                        </a:rPr>
                        <a:t>password1</a:t>
                      </a:r>
                    </a:p>
                  </a:txBody>
                  <a:tcPr/>
                </a:tc>
                <a:extLst>
                  <a:ext uri="{0D108BD9-81ED-4DB2-BD59-A6C34878D82A}">
                    <a16:rowId xmlns:a16="http://schemas.microsoft.com/office/drawing/2014/main" val="10005"/>
                  </a:ext>
                </a:extLst>
              </a:tr>
              <a:tr h="361006">
                <a:tc>
                  <a:txBody>
                    <a:bodyPr/>
                    <a:lstStyle/>
                    <a:p>
                      <a:pPr algn="ctr"/>
                      <a:r>
                        <a:rPr lang="en-US" sz="1400" dirty="0">
                          <a:solidFill>
                            <a:srgbClr val="800000"/>
                          </a:solidFill>
                          <a:latin typeface="+mn-lt"/>
                          <a:cs typeface="Oswald Regular"/>
                        </a:rPr>
                        <a:t>……</a:t>
                      </a:r>
                    </a:p>
                  </a:txBody>
                  <a:tcPr/>
                </a:tc>
                <a:tc>
                  <a:txBody>
                    <a:bodyPr/>
                    <a:lstStyle/>
                    <a:p>
                      <a:pPr algn="ctr"/>
                      <a:r>
                        <a:rPr lang="en-US" sz="1400" dirty="0">
                          <a:solidFill>
                            <a:srgbClr val="800000"/>
                          </a:solidFill>
                          <a:latin typeface="+mn-lt"/>
                          <a:cs typeface="Oswald Regular"/>
                        </a:rPr>
                        <a:t>……</a:t>
                      </a:r>
                    </a:p>
                  </a:txBody>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898AD97F-58F1-D991-3C2A-2DBD110DADC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1B76DC3B-B35E-55C5-81EE-6A2FFEDB47C8}"/>
              </a:ext>
            </a:extLst>
          </p:cNvPr>
          <p:cNvSpPr>
            <a:spLocks noGrp="1"/>
          </p:cNvSpPr>
          <p:nvPr>
            <p:ph type="sldNum" sz="quarter" idx="4"/>
          </p:nvPr>
        </p:nvSpPr>
        <p:spPr/>
        <p:txBody>
          <a:bodyPr/>
          <a:lstStyle/>
          <a:p>
            <a:fld id="{3A98EE3D-8CD1-4C3F-BD1C-C98C9596463C}" type="slidenum">
              <a:rPr lang="en-US" smtClean="0"/>
              <a:pPr/>
              <a:t>47</a:t>
            </a:fld>
            <a:endParaRPr lang="en-US" dirty="0"/>
          </a:p>
        </p:txBody>
      </p:sp>
    </p:spTree>
    <p:extLst>
      <p:ext uri="{BB962C8B-B14F-4D97-AF65-F5344CB8AC3E}">
        <p14:creationId xmlns:p14="http://schemas.microsoft.com/office/powerpoint/2010/main" val="1643051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967" y="608103"/>
            <a:ext cx="5405636" cy="949467"/>
          </a:xfrm>
        </p:spPr>
        <p:txBody>
          <a:bodyPr/>
          <a:lstStyle/>
          <a:p>
            <a:pPr algn="ctr"/>
            <a:r>
              <a:rPr lang="en-US" dirty="0">
                <a:solidFill>
                  <a:schemeClr val="tx1"/>
                </a:solidFill>
                <a:cs typeface="Fjalla One"/>
              </a:rPr>
              <a:t>Login Spoofing</a:t>
            </a:r>
          </a:p>
        </p:txBody>
      </p:sp>
      <p:sp>
        <p:nvSpPr>
          <p:cNvPr id="3" name="Content Placeholder 2"/>
          <p:cNvSpPr>
            <a:spLocks noGrp="1"/>
          </p:cNvSpPr>
          <p:nvPr>
            <p:ph sz="quarter" idx="17"/>
          </p:nvPr>
        </p:nvSpPr>
        <p:spPr/>
        <p:txBody>
          <a:bodyPr>
            <a:noAutofit/>
          </a:bodyPr>
          <a:lstStyle/>
          <a:p>
            <a:r>
              <a:rPr lang="en-US" b="1" dirty="0">
                <a:cs typeface="Roboto Slab Regular"/>
              </a:rPr>
              <a:t>Login Spoofing Attacks</a:t>
            </a:r>
            <a:r>
              <a:rPr lang="en-US" dirty="0">
                <a:cs typeface="Roboto Slab Regular"/>
              </a:rPr>
              <a:t>:</a:t>
            </a:r>
          </a:p>
          <a:p>
            <a:pPr lvl="1"/>
            <a:r>
              <a:rPr lang="en-US" dirty="0">
                <a:cs typeface="Roboto Slab Regular"/>
              </a:rPr>
              <a:t>write a program showing a login window </a:t>
            </a:r>
            <a:br>
              <a:rPr lang="en-US" dirty="0">
                <a:cs typeface="Roboto Slab Regular"/>
              </a:rPr>
            </a:br>
            <a:r>
              <a:rPr lang="en-US" dirty="0">
                <a:cs typeface="Roboto Slab Regular"/>
              </a:rPr>
              <a:t>on screen and record the passwords</a:t>
            </a:r>
          </a:p>
          <a:p>
            <a:pPr lvl="1"/>
            <a:r>
              <a:rPr lang="en-US" dirty="0">
                <a:cs typeface="Roboto Slab Regular"/>
              </a:rPr>
              <a:t>put </a:t>
            </a:r>
            <a:r>
              <a:rPr lang="en-US" dirty="0" err="1">
                <a:cs typeface="Roboto Slab Regular"/>
              </a:rPr>
              <a:t>su</a:t>
            </a:r>
            <a:r>
              <a:rPr lang="en-US" dirty="0">
                <a:cs typeface="Roboto Slab Regular"/>
              </a:rPr>
              <a:t> in current directory</a:t>
            </a:r>
          </a:p>
          <a:p>
            <a:r>
              <a:rPr lang="en-US" b="1" dirty="0">
                <a:cs typeface="Roboto Slab Regular"/>
              </a:rPr>
              <a:t>Defense</a:t>
            </a:r>
            <a:r>
              <a:rPr lang="en-US" dirty="0">
                <a:cs typeface="Roboto Slab Regular"/>
              </a:rPr>
              <a:t>: </a:t>
            </a:r>
            <a:r>
              <a:rPr lang="en-US" b="1" i="1" dirty="0">
                <a:solidFill>
                  <a:schemeClr val="accent1"/>
                </a:solidFill>
                <a:cs typeface="Roboto Slab Regular"/>
              </a:rPr>
              <a:t>Trusted Path</a:t>
            </a:r>
          </a:p>
          <a:p>
            <a:pPr lvl="1"/>
            <a:r>
              <a:rPr lang="en-US" dirty="0">
                <a:solidFill>
                  <a:schemeClr val="accent1"/>
                </a:solidFill>
                <a:cs typeface="Roboto Slab Regular"/>
              </a:rPr>
              <a:t>Mechanism that provides confidence that the user is communicating with the real intended server </a:t>
            </a:r>
          </a:p>
          <a:p>
            <a:pPr lvl="2"/>
            <a:r>
              <a:rPr lang="en-US" dirty="0">
                <a:cs typeface="Roboto Slab Regular"/>
              </a:rPr>
              <a:t>Attackers can't intercept or modify whatever information is being communicated. </a:t>
            </a:r>
          </a:p>
          <a:p>
            <a:pPr lvl="2"/>
            <a:r>
              <a:rPr lang="en-US" dirty="0">
                <a:cs typeface="Roboto Slab Regular"/>
              </a:rPr>
              <a:t>Defends attacks such as fake login programs</a:t>
            </a:r>
          </a:p>
          <a:p>
            <a:pPr lvl="1"/>
            <a:r>
              <a:rPr lang="en-US" b="1" dirty="0">
                <a:cs typeface="Roboto Slab Regular"/>
              </a:rPr>
              <a:t>Example</a:t>
            </a:r>
            <a:r>
              <a:rPr lang="en-US" dirty="0">
                <a:cs typeface="Roboto Slab Regular"/>
              </a:rPr>
              <a:t>: </a:t>
            </a:r>
            <a:r>
              <a:rPr lang="en-US" dirty="0" err="1">
                <a:cs typeface="Roboto Slab Regular"/>
              </a:rPr>
              <a:t>Ctrl+Alt+Del</a:t>
            </a:r>
            <a:r>
              <a:rPr lang="en-US" dirty="0">
                <a:cs typeface="Roboto Slab Regular"/>
              </a:rPr>
              <a:t> for log in on Windows</a:t>
            </a:r>
          </a:p>
          <a:p>
            <a:pPr lvl="2"/>
            <a:r>
              <a:rPr lang="en-US" dirty="0">
                <a:cs typeface="Roboto Slab Regular"/>
              </a:rPr>
              <a:t>Causes a non-</a:t>
            </a:r>
            <a:r>
              <a:rPr lang="en-US" dirty="0" err="1">
                <a:cs typeface="Roboto Slab Regular"/>
              </a:rPr>
              <a:t>maskable</a:t>
            </a:r>
            <a:r>
              <a:rPr lang="en-US" dirty="0">
                <a:cs typeface="Roboto Slab Regular"/>
              </a:rPr>
              <a:t> interrupt that can only be intercepted by the operating system, guaranteeing that the login window cannot be spoofed</a:t>
            </a:r>
          </a:p>
          <a:p>
            <a:pPr lvl="1"/>
            <a:endParaRPr lang="en-US" dirty="0">
              <a:cs typeface="Roboto Slab Regular"/>
            </a:endParaRPr>
          </a:p>
          <a:p>
            <a:endParaRPr lang="en-US" dirty="0">
              <a:cs typeface="Roboto Slab Regular"/>
            </a:endParaRPr>
          </a:p>
        </p:txBody>
      </p:sp>
      <p:pic>
        <p:nvPicPr>
          <p:cNvPr id="6" name="pharm.png" descr="/Users/Omar/Desktop/Slide-Password/pharm.png"/>
          <p:cNvPicPr>
            <a:picLocks noChangeAspect="1"/>
          </p:cNvPicPr>
          <p:nvPr/>
        </p:nvPicPr>
        <p:blipFill>
          <a:blip r:embed="rId3" r:link="rId4" cstate="email">
            <a:extLst>
              <a:ext uri="{28A0092B-C50C-407E-A947-70E740481C1C}">
                <a14:useLocalDpi xmlns:a14="http://schemas.microsoft.com/office/drawing/2010/main" val="0"/>
              </a:ext>
            </a:extLst>
          </a:blip>
          <a:stretch>
            <a:fillRect/>
          </a:stretch>
        </p:blipFill>
        <p:spPr>
          <a:xfrm>
            <a:off x="7948431" y="2350183"/>
            <a:ext cx="2909391" cy="1643500"/>
          </a:xfrm>
          <a:prstGeom prst="rect">
            <a:avLst/>
          </a:prstGeom>
        </p:spPr>
      </p:pic>
      <p:pic>
        <p:nvPicPr>
          <p:cNvPr id="8" name="Picture 7">
            <a:extLst>
              <a:ext uri="{FF2B5EF4-FFF2-40B4-BE49-F238E27FC236}">
                <a16:creationId xmlns:a16="http://schemas.microsoft.com/office/drawing/2014/main" id="{9D2C7694-78C9-C252-894A-624B2F74EA39}"/>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97F482E3-C8C1-3BE0-6E22-C897AE7B0E84}"/>
              </a:ext>
            </a:extLst>
          </p:cNvPr>
          <p:cNvSpPr>
            <a:spLocks noGrp="1"/>
          </p:cNvSpPr>
          <p:nvPr>
            <p:ph type="sldNum" sz="quarter" idx="4"/>
          </p:nvPr>
        </p:nvSpPr>
        <p:spPr/>
        <p:txBody>
          <a:bodyPr/>
          <a:lstStyle/>
          <a:p>
            <a:fld id="{3A98EE3D-8CD1-4C3F-BD1C-C98C9596463C}" type="slidenum">
              <a:rPr lang="en-US" smtClean="0"/>
              <a:pPr/>
              <a:t>48</a:t>
            </a:fld>
            <a:endParaRPr lang="en-US" dirty="0"/>
          </a:p>
        </p:txBody>
      </p:sp>
    </p:spTree>
    <p:extLst>
      <p:ext uri="{BB962C8B-B14F-4D97-AF65-F5344CB8AC3E}">
        <p14:creationId xmlns:p14="http://schemas.microsoft.com/office/powerpoint/2010/main" val="304524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87" y="782494"/>
            <a:ext cx="6976565" cy="1164293"/>
          </a:xfrm>
        </p:spPr>
        <p:txBody>
          <a:bodyPr>
            <a:normAutofit/>
          </a:bodyPr>
          <a:lstStyle/>
          <a:p>
            <a:pPr algn="ctr"/>
            <a:r>
              <a:rPr lang="en-US" dirty="0">
                <a:latin typeface="Book Antiqua (Headings)"/>
                <a:cs typeface="Fjalla One"/>
              </a:rPr>
              <a:t>Authentication, Authorization, and Audit </a:t>
            </a:r>
          </a:p>
        </p:txBody>
      </p:sp>
      <p:sp>
        <p:nvSpPr>
          <p:cNvPr id="5" name="Text Placeholder 4">
            <a:extLst>
              <a:ext uri="{FF2B5EF4-FFF2-40B4-BE49-F238E27FC236}">
                <a16:creationId xmlns:a16="http://schemas.microsoft.com/office/drawing/2014/main" id="{37637454-3633-34E2-0E63-C1A7F65369C6}"/>
              </a:ext>
            </a:extLst>
          </p:cNvPr>
          <p:cNvSpPr>
            <a:spLocks noGrp="1"/>
          </p:cNvSpPr>
          <p:nvPr>
            <p:ph type="body" sz="quarter" idx="12"/>
          </p:nvPr>
        </p:nvSpPr>
        <p:spPr>
          <a:xfrm>
            <a:off x="1214628" y="2595985"/>
            <a:ext cx="9453371" cy="2708054"/>
          </a:xfrm>
        </p:spPr>
        <p:txBody>
          <a:bodyPr>
            <a:normAutofit fontScale="55000" lnSpcReduction="20000"/>
          </a:bodyPr>
          <a:lstStyle/>
          <a:p>
            <a:r>
              <a:rPr lang="en-US" sz="3200" b="1" dirty="0">
                <a:solidFill>
                  <a:schemeClr val="accent1"/>
                </a:solidFill>
                <a:cs typeface="Roboto Slab Regular"/>
              </a:rPr>
              <a:t>Authentication </a:t>
            </a:r>
            <a:endParaRPr lang="en-US" b="1" dirty="0">
              <a:solidFill>
                <a:schemeClr val="accent1"/>
              </a:solidFill>
              <a:cs typeface="Roboto Slab Regular"/>
            </a:endParaRPr>
          </a:p>
          <a:p>
            <a:pPr lvl="1"/>
            <a:r>
              <a:rPr lang="en-US" sz="3300" dirty="0">
                <a:cs typeface="Roboto Slab Regular"/>
              </a:rPr>
              <a:t>It is the process of determining whether somebody is who he/she is claiming to be </a:t>
            </a:r>
          </a:p>
          <a:p>
            <a:r>
              <a:rPr lang="en-US" sz="3200" b="1" dirty="0">
                <a:solidFill>
                  <a:schemeClr val="accent1"/>
                </a:solidFill>
                <a:cs typeface="Roboto Slab Regular"/>
              </a:rPr>
              <a:t>Access control </a:t>
            </a:r>
            <a:endParaRPr lang="en-US" b="1" dirty="0">
              <a:solidFill>
                <a:schemeClr val="accent1"/>
              </a:solidFill>
              <a:cs typeface="Roboto Slab Regular"/>
            </a:endParaRPr>
          </a:p>
          <a:p>
            <a:pPr lvl="1"/>
            <a:r>
              <a:rPr lang="en-US" sz="3100" dirty="0">
                <a:cs typeface="Roboto Slab Regular"/>
              </a:rPr>
              <a:t>It is the process of determining whether an action is allowed with respect to some well-defined rules or </a:t>
            </a:r>
            <a:r>
              <a:rPr lang="en-US" sz="3100" b="1" dirty="0">
                <a:solidFill>
                  <a:srgbClr val="000090"/>
                </a:solidFill>
                <a:cs typeface="Roboto Slab Regular"/>
              </a:rPr>
              <a:t>policies</a:t>
            </a:r>
            <a:r>
              <a:rPr lang="en-US" sz="3100" dirty="0">
                <a:solidFill>
                  <a:srgbClr val="000090"/>
                </a:solidFill>
                <a:cs typeface="Roboto Slab Regular"/>
              </a:rPr>
              <a:t>  </a:t>
            </a:r>
          </a:p>
          <a:p>
            <a:r>
              <a:rPr lang="en-US" sz="3200" b="1" dirty="0">
                <a:solidFill>
                  <a:schemeClr val="accent1"/>
                </a:solidFill>
                <a:cs typeface="Roboto Slab Regular"/>
              </a:rPr>
              <a:t>Audit  </a:t>
            </a:r>
            <a:endParaRPr lang="en-US" b="1" dirty="0">
              <a:solidFill>
                <a:schemeClr val="accent1"/>
              </a:solidFill>
              <a:cs typeface="Roboto Slab Regular"/>
            </a:endParaRPr>
          </a:p>
          <a:p>
            <a:pPr lvl="1"/>
            <a:r>
              <a:rPr lang="en-US" sz="3300" dirty="0">
                <a:cs typeface="Roboto Slab Regular"/>
              </a:rPr>
              <a:t>Record everything to identify attackers  after the fact </a:t>
            </a:r>
            <a:endParaRPr lang="en-US" sz="3300" dirty="0">
              <a:solidFill>
                <a:srgbClr val="000090"/>
              </a:solidFill>
              <a:cs typeface="Roboto Slab Regular"/>
            </a:endParaRPr>
          </a:p>
          <a:p>
            <a:pPr lvl="1"/>
            <a:endParaRPr lang="en-US" sz="3300" dirty="0">
              <a:solidFill>
                <a:srgbClr val="000090"/>
              </a:solidFill>
              <a:cs typeface="Roboto Slab Regular"/>
            </a:endParaRPr>
          </a:p>
          <a:p>
            <a:endParaRPr lang="en-US" dirty="0"/>
          </a:p>
        </p:txBody>
      </p:sp>
      <p:pic>
        <p:nvPicPr>
          <p:cNvPr id="8" name="Picture 7">
            <a:extLst>
              <a:ext uri="{FF2B5EF4-FFF2-40B4-BE49-F238E27FC236}">
                <a16:creationId xmlns:a16="http://schemas.microsoft.com/office/drawing/2014/main" id="{0A421AD8-E085-48B0-63F4-0C88A686AA59}"/>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09110740-1248-EE25-CC35-6BB1366E3611}"/>
              </a:ext>
            </a:extLst>
          </p:cNvPr>
          <p:cNvSpPr>
            <a:spLocks noGrp="1"/>
          </p:cNvSpPr>
          <p:nvPr>
            <p:ph type="sldNum" sz="quarter" idx="13"/>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2164825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96" y="477646"/>
            <a:ext cx="8935507" cy="949467"/>
          </a:xfrm>
        </p:spPr>
        <p:txBody>
          <a:bodyPr/>
          <a:lstStyle/>
          <a:p>
            <a:pPr algn="ctr"/>
            <a:r>
              <a:rPr lang="en-US" dirty="0">
                <a:solidFill>
                  <a:schemeClr val="tx1"/>
                </a:solidFill>
                <a:cs typeface="Fjalla One"/>
              </a:rPr>
              <a:t>Spoofing Attack on the Web</a:t>
            </a:r>
          </a:p>
        </p:txBody>
      </p:sp>
      <p:sp>
        <p:nvSpPr>
          <p:cNvPr id="3" name="Content Placeholder 2"/>
          <p:cNvSpPr>
            <a:spLocks noGrp="1"/>
          </p:cNvSpPr>
          <p:nvPr>
            <p:ph sz="quarter" idx="17"/>
          </p:nvPr>
        </p:nvSpPr>
        <p:spPr/>
        <p:txBody>
          <a:bodyPr>
            <a:noAutofit/>
          </a:bodyPr>
          <a:lstStyle/>
          <a:p>
            <a:r>
              <a:rPr lang="en-US" sz="2400" dirty="0">
                <a:cs typeface="Roboto Slab Regular"/>
              </a:rPr>
              <a:t>Phishing attacks</a:t>
            </a:r>
          </a:p>
          <a:p>
            <a:pPr lvl="1"/>
            <a:r>
              <a:rPr lang="en-US" dirty="0">
                <a:cs typeface="Roboto Slab Regular"/>
              </a:rPr>
              <a:t>Attempting to acquire sensitive information such as usernames and passwords details by masquerading as a trustworthy entity in electronic communication.</a:t>
            </a:r>
          </a:p>
          <a:p>
            <a:r>
              <a:rPr lang="en-US" sz="2400" dirty="0">
                <a:cs typeface="Roboto Slab Regular"/>
              </a:rPr>
              <a:t>Website forgery</a:t>
            </a:r>
          </a:p>
          <a:p>
            <a:pPr lvl="1"/>
            <a:r>
              <a:rPr lang="en-US" dirty="0">
                <a:cs typeface="Roboto Slab Regular"/>
              </a:rPr>
              <a:t>Set up fake websites that look like e-commerce sites and trick users into visiting the sites and entering sensitive info</a:t>
            </a:r>
          </a:p>
          <a:p>
            <a:r>
              <a:rPr lang="en-US" sz="2400" b="1" i="1" dirty="0">
                <a:solidFill>
                  <a:schemeClr val="accent1"/>
                </a:solidFill>
                <a:cs typeface="Roboto Slab Regular"/>
              </a:rPr>
              <a:t>Defenses</a:t>
            </a:r>
          </a:p>
          <a:p>
            <a:pPr lvl="1"/>
            <a:r>
              <a:rPr lang="en-US" dirty="0">
                <a:cs typeface="Roboto Slab Regular"/>
              </a:rPr>
              <a:t>Browser filtering of known phishing sites</a:t>
            </a:r>
          </a:p>
          <a:p>
            <a:pPr lvl="1"/>
            <a:r>
              <a:rPr lang="en-US" dirty="0">
                <a:cs typeface="Roboto Slab Regular"/>
              </a:rPr>
              <a:t>Cryptographic authentication of servers</a:t>
            </a:r>
          </a:p>
          <a:p>
            <a:pPr lvl="1"/>
            <a:r>
              <a:rPr lang="en-US" dirty="0">
                <a:cs typeface="Roboto Slab Regular"/>
              </a:rPr>
              <a:t>User-configured authentication of servers</a:t>
            </a:r>
          </a:p>
          <a:p>
            <a:pPr lvl="2"/>
            <a:r>
              <a:rPr lang="en-US" dirty="0">
                <a:cs typeface="Roboto Slab Regular"/>
              </a:rPr>
              <a:t>To ensure that the site is the one the human user has in mind</a:t>
            </a:r>
          </a:p>
          <a:p>
            <a:pPr lvl="2"/>
            <a:r>
              <a:rPr lang="en-US" dirty="0">
                <a:cs typeface="Roboto Slab Regular"/>
              </a:rPr>
              <a:t>E.g., site key, pre-selected picture/phrases</a:t>
            </a:r>
          </a:p>
          <a:p>
            <a:endParaRPr lang="en-US" sz="2400" dirty="0">
              <a:cs typeface="Roboto Slab Regular"/>
            </a:endParaRPr>
          </a:p>
        </p:txBody>
      </p:sp>
      <p:pic>
        <p:nvPicPr>
          <p:cNvPr id="7" name="Picture 6">
            <a:extLst>
              <a:ext uri="{FF2B5EF4-FFF2-40B4-BE49-F238E27FC236}">
                <a16:creationId xmlns:a16="http://schemas.microsoft.com/office/drawing/2014/main" id="{D33D23CA-B527-CF7D-336B-A8FE5171D34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ABF6AB45-AC15-FF82-1160-6EB5C9D397AC}"/>
              </a:ext>
            </a:extLst>
          </p:cNvPr>
          <p:cNvSpPr>
            <a:spLocks noGrp="1"/>
          </p:cNvSpPr>
          <p:nvPr>
            <p:ph type="sldNum" sz="quarter" idx="4"/>
          </p:nvPr>
        </p:nvSpPr>
        <p:spPr/>
        <p:txBody>
          <a:bodyPr/>
          <a:lstStyle/>
          <a:p>
            <a:fld id="{3A98EE3D-8CD1-4C3F-BD1C-C98C9596463C}" type="slidenum">
              <a:rPr lang="en-US" smtClean="0"/>
              <a:pPr/>
              <a:t>49</a:t>
            </a:fld>
            <a:endParaRPr lang="en-US" dirty="0"/>
          </a:p>
        </p:txBody>
      </p:sp>
    </p:spTree>
    <p:extLst>
      <p:ext uri="{BB962C8B-B14F-4D97-AF65-F5344CB8AC3E}">
        <p14:creationId xmlns:p14="http://schemas.microsoft.com/office/powerpoint/2010/main" val="373077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97311"/>
            <a:ext cx="6546177" cy="949467"/>
          </a:xfrm>
        </p:spPr>
        <p:txBody>
          <a:bodyPr/>
          <a:lstStyle/>
          <a:p>
            <a:pPr algn="ctr"/>
            <a:r>
              <a:rPr lang="en-US" dirty="0" err="1">
                <a:solidFill>
                  <a:schemeClr val="tx1"/>
                </a:solidFill>
                <a:cs typeface="Fjalla One"/>
              </a:rPr>
              <a:t>KeyLogging</a:t>
            </a:r>
            <a:endParaRPr lang="en-US" dirty="0">
              <a:solidFill>
                <a:schemeClr val="tx1"/>
              </a:solidFill>
              <a:cs typeface="Fjalla One"/>
            </a:endParaRPr>
          </a:p>
        </p:txBody>
      </p:sp>
      <p:sp>
        <p:nvSpPr>
          <p:cNvPr id="3" name="Content Placeholder 2"/>
          <p:cNvSpPr>
            <a:spLocks noGrp="1"/>
          </p:cNvSpPr>
          <p:nvPr>
            <p:ph sz="quarter" idx="17"/>
          </p:nvPr>
        </p:nvSpPr>
        <p:spPr/>
        <p:txBody>
          <a:bodyPr>
            <a:noAutofit/>
          </a:bodyPr>
          <a:lstStyle/>
          <a:p>
            <a:r>
              <a:rPr lang="en-US" dirty="0">
                <a:cs typeface="Roboto Slab Regular"/>
              </a:rPr>
              <a:t>Threats from insecure client side</a:t>
            </a:r>
          </a:p>
          <a:p>
            <a:r>
              <a:rPr lang="en-US" b="1" i="1" dirty="0">
                <a:cs typeface="Roboto Slab Regular"/>
              </a:rPr>
              <a:t>Keystroke logging</a:t>
            </a:r>
            <a:r>
              <a:rPr lang="en-US" dirty="0">
                <a:cs typeface="Roboto Slab Regular"/>
              </a:rPr>
              <a:t> is the action of logging the keys typed on a keyboard, typically in a covert manner so that the person using the keyboard is unaware that their actions are being monitored.</a:t>
            </a:r>
          </a:p>
          <a:p>
            <a:r>
              <a:rPr lang="en-US" b="1" i="1" dirty="0">
                <a:cs typeface="Roboto Slab Regular"/>
              </a:rPr>
              <a:t>Software-based</a:t>
            </a:r>
            <a:r>
              <a:rPr lang="en-US" dirty="0">
                <a:cs typeface="Roboto Slab Regular"/>
              </a:rPr>
              <a:t>:  key-stroke events, grab web forms, analyze HTTP packets</a:t>
            </a:r>
          </a:p>
          <a:p>
            <a:r>
              <a:rPr lang="en-US" b="1" i="1" dirty="0">
                <a:cs typeface="Roboto Slab Regular"/>
              </a:rPr>
              <a:t>Hardware-based</a:t>
            </a:r>
            <a:r>
              <a:rPr lang="en-US" dirty="0">
                <a:cs typeface="Roboto Slab Regular"/>
              </a:rPr>
              <a:t>: Connectors, wireless sniffers, acoustic based</a:t>
            </a:r>
          </a:p>
          <a:p>
            <a:r>
              <a:rPr lang="en-US" b="1" i="1" dirty="0">
                <a:solidFill>
                  <a:srgbClr val="800000"/>
                </a:solidFill>
                <a:cs typeface="Roboto Slab Regular"/>
              </a:rPr>
              <a:t>Defenses</a:t>
            </a:r>
            <a:r>
              <a:rPr lang="en-US" dirty="0">
                <a:cs typeface="Roboto Slab Regular"/>
              </a:rPr>
              <a:t>:  Anti-spyware, network monitors, on-screen soft keyboard, automatic form filler, etc.</a:t>
            </a:r>
          </a:p>
          <a:p>
            <a:r>
              <a:rPr lang="en-US" dirty="0">
                <a:cs typeface="Roboto Slab Regular"/>
              </a:rPr>
              <a:t>In general difficult to deal with once on the system</a:t>
            </a:r>
          </a:p>
        </p:txBody>
      </p:sp>
      <p:pic>
        <p:nvPicPr>
          <p:cNvPr id="7" name="Picture 6">
            <a:extLst>
              <a:ext uri="{FF2B5EF4-FFF2-40B4-BE49-F238E27FC236}">
                <a16:creationId xmlns:a16="http://schemas.microsoft.com/office/drawing/2014/main" id="{E07F05C4-C781-B725-8334-6397192D15D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EC9DACD-01E6-D269-2B62-0C8CAACFB9F8}"/>
              </a:ext>
            </a:extLst>
          </p:cNvPr>
          <p:cNvSpPr>
            <a:spLocks noGrp="1"/>
          </p:cNvSpPr>
          <p:nvPr>
            <p:ph type="sldNum" sz="quarter" idx="4"/>
          </p:nvPr>
        </p:nvSpPr>
        <p:spPr/>
        <p:txBody>
          <a:bodyPr/>
          <a:lstStyle/>
          <a:p>
            <a:fld id="{3A98EE3D-8CD1-4C3F-BD1C-C98C9596463C}" type="slidenum">
              <a:rPr lang="en-US" smtClean="0"/>
              <a:pPr/>
              <a:t>50</a:t>
            </a:fld>
            <a:endParaRPr lang="en-US" dirty="0"/>
          </a:p>
        </p:txBody>
      </p:sp>
    </p:spTree>
    <p:extLst>
      <p:ext uri="{BB962C8B-B14F-4D97-AF65-F5344CB8AC3E}">
        <p14:creationId xmlns:p14="http://schemas.microsoft.com/office/powerpoint/2010/main" val="1520222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Recent Study by Us</a:t>
            </a:r>
          </a:p>
        </p:txBody>
      </p:sp>
      <p:sp>
        <p:nvSpPr>
          <p:cNvPr id="3" name="Content Placeholder 2"/>
          <p:cNvSpPr>
            <a:spLocks noGrp="1"/>
          </p:cNvSpPr>
          <p:nvPr>
            <p:ph sz="quarter" idx="17"/>
          </p:nvPr>
        </p:nvSpPr>
        <p:spPr>
          <a:xfrm>
            <a:off x="3197225" y="2015558"/>
            <a:ext cx="5797550" cy="4015244"/>
          </a:xfrm>
        </p:spPr>
        <p:txBody>
          <a:bodyPr>
            <a:normAutofit/>
          </a:bodyPr>
          <a:lstStyle/>
          <a:p>
            <a:pPr marL="114300" indent="0" algn="ctr">
              <a:buNone/>
            </a:pPr>
            <a:r>
              <a:rPr lang="en-US" sz="4400" b="1" dirty="0">
                <a:cs typeface="Oswald Regular"/>
              </a:rPr>
              <a:t>How different people create the same passwords?</a:t>
            </a:r>
          </a:p>
          <a:p>
            <a:pPr marL="114300" indent="0" algn="ctr">
              <a:buNone/>
            </a:pPr>
            <a:endParaRPr lang="en-US" sz="4400" dirty="0">
              <a:solidFill>
                <a:srgbClr val="800000"/>
              </a:solidFill>
              <a:cs typeface="Oswald Regular"/>
            </a:endParaRPr>
          </a:p>
          <a:p>
            <a:pPr marL="114300" indent="0" algn="ctr">
              <a:buNone/>
            </a:pPr>
            <a:r>
              <a:rPr lang="en-US" sz="4500" b="1" dirty="0">
                <a:solidFill>
                  <a:schemeClr val="accent1"/>
                </a:solidFill>
                <a:cs typeface="Oswald Regular"/>
              </a:rPr>
              <a:t>31.5%</a:t>
            </a:r>
          </a:p>
        </p:txBody>
      </p:sp>
      <p:pic>
        <p:nvPicPr>
          <p:cNvPr id="7" name="Picture 6">
            <a:extLst>
              <a:ext uri="{FF2B5EF4-FFF2-40B4-BE49-F238E27FC236}">
                <a16:creationId xmlns:a16="http://schemas.microsoft.com/office/drawing/2014/main" id="{B8ECB12D-CDD1-7D8E-0FD9-B95D7B91980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58B62AE-7E38-DD16-B28A-CC78A5748D01}"/>
              </a:ext>
            </a:extLst>
          </p:cNvPr>
          <p:cNvSpPr>
            <a:spLocks noGrp="1"/>
          </p:cNvSpPr>
          <p:nvPr>
            <p:ph type="sldNum" sz="quarter" idx="4"/>
          </p:nvPr>
        </p:nvSpPr>
        <p:spPr/>
        <p:txBody>
          <a:bodyPr/>
          <a:lstStyle/>
          <a:p>
            <a:fld id="{3A98EE3D-8CD1-4C3F-BD1C-C98C9596463C}" type="slidenum">
              <a:rPr lang="en-US" smtClean="0"/>
              <a:pPr/>
              <a:t>51</a:t>
            </a:fld>
            <a:endParaRPr lang="en-US" dirty="0"/>
          </a:p>
        </p:txBody>
      </p:sp>
    </p:spTree>
    <p:extLst>
      <p:ext uri="{BB962C8B-B14F-4D97-AF65-F5344CB8AC3E}">
        <p14:creationId xmlns:p14="http://schemas.microsoft.com/office/powerpoint/2010/main" val="3402783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Password Managers</a:t>
            </a:r>
          </a:p>
        </p:txBody>
      </p:sp>
      <p:sp>
        <p:nvSpPr>
          <p:cNvPr id="3" name="Content Placeholder 2"/>
          <p:cNvSpPr>
            <a:spLocks noGrp="1"/>
          </p:cNvSpPr>
          <p:nvPr>
            <p:ph sz="quarter" idx="17"/>
          </p:nvPr>
        </p:nvSpPr>
        <p:spPr>
          <a:xfrm>
            <a:off x="796322" y="1986061"/>
            <a:ext cx="3586713" cy="4015244"/>
          </a:xfrm>
        </p:spPr>
        <p:txBody>
          <a:bodyPr>
            <a:normAutofit/>
          </a:bodyPr>
          <a:lstStyle/>
          <a:p>
            <a:r>
              <a:rPr lang="en-US" dirty="0">
                <a:cs typeface="Roboto Slab Regular"/>
              </a:rPr>
              <a:t>A software that generates random passwords for each website and stores them in a cryptographically secure manner. </a:t>
            </a:r>
          </a:p>
          <a:p>
            <a:endParaRPr lang="en-US" dirty="0">
              <a:cs typeface="Roboto Slab Regular"/>
            </a:endParaRPr>
          </a:p>
          <a:p>
            <a:r>
              <a:rPr lang="en-US" dirty="0">
                <a:cs typeface="Roboto Slab Regular"/>
              </a:rPr>
              <a:t>Requires a master password. </a:t>
            </a:r>
          </a:p>
          <a:p>
            <a:endParaRPr lang="en-US" dirty="0">
              <a:cs typeface="Roboto Slab Regular"/>
            </a:endParaRPr>
          </a:p>
          <a:p>
            <a:r>
              <a:rPr lang="en-US" dirty="0">
                <a:cs typeface="Roboto Slab Regular"/>
              </a:rPr>
              <a:t>Web-based or local </a:t>
            </a:r>
          </a:p>
        </p:txBody>
      </p:sp>
      <p:pic>
        <p:nvPicPr>
          <p:cNvPr id="6" name="Picture 5" descr="lastpas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74357" y="1912044"/>
            <a:ext cx="1970715" cy="1108527"/>
          </a:xfrm>
          <a:prstGeom prst="rect">
            <a:avLst/>
          </a:prstGeom>
        </p:spPr>
      </p:pic>
      <p:pic>
        <p:nvPicPr>
          <p:cNvPr id="7" name="Picture 6" descr="dashlane-_logo_23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35951" y="3200044"/>
            <a:ext cx="2609121" cy="797956"/>
          </a:xfrm>
          <a:prstGeom prst="rect">
            <a:avLst/>
          </a:prstGeom>
        </p:spPr>
      </p:pic>
      <p:pic>
        <p:nvPicPr>
          <p:cNvPr id="8" name="Picture 7" descr="roboform.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96499" y="4147056"/>
            <a:ext cx="3848572" cy="1499444"/>
          </a:xfrm>
          <a:prstGeom prst="rect">
            <a:avLst/>
          </a:prstGeom>
        </p:spPr>
      </p:pic>
      <p:pic>
        <p:nvPicPr>
          <p:cNvPr id="10" name="Picture 9">
            <a:extLst>
              <a:ext uri="{FF2B5EF4-FFF2-40B4-BE49-F238E27FC236}">
                <a16:creationId xmlns:a16="http://schemas.microsoft.com/office/drawing/2014/main" id="{8A7B7D01-ECB1-3459-92F8-7FBA8F3B8C66}"/>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0CD0FB6-F692-64A5-9C5C-4470073CAD09}"/>
              </a:ext>
            </a:extLst>
          </p:cNvPr>
          <p:cNvSpPr>
            <a:spLocks noGrp="1"/>
          </p:cNvSpPr>
          <p:nvPr>
            <p:ph type="sldNum" sz="quarter" idx="4"/>
          </p:nvPr>
        </p:nvSpPr>
        <p:spPr/>
        <p:txBody>
          <a:bodyPr/>
          <a:lstStyle/>
          <a:p>
            <a:fld id="{3A98EE3D-8CD1-4C3F-BD1C-C98C9596463C}" type="slidenum">
              <a:rPr lang="en-US" smtClean="0"/>
              <a:pPr/>
              <a:t>52</a:t>
            </a:fld>
            <a:endParaRPr lang="en-US" dirty="0"/>
          </a:p>
        </p:txBody>
      </p:sp>
    </p:spTree>
    <p:extLst>
      <p:ext uri="{BB962C8B-B14F-4D97-AF65-F5344CB8AC3E}">
        <p14:creationId xmlns:p14="http://schemas.microsoft.com/office/powerpoint/2010/main" val="3061143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GOTCHA</a:t>
            </a:r>
          </a:p>
        </p:txBody>
      </p:sp>
      <p:pic>
        <p:nvPicPr>
          <p:cNvPr id="6" name="Content Placeholder 5" descr="C:\temp\InkblotImages\42.jpg"/>
          <p:cNvPicPr>
            <a:picLocks noGrp="1" noChangeAspect="1" noChangeArrowheads="1"/>
          </p:cNvPicPr>
          <p:nvPr>
            <p:ph sz="quarter" idx="17"/>
          </p:nvPr>
        </p:nvPicPr>
        <p:blipFill>
          <a:blip r:embed="rId3" cstate="print">
            <a:extLst>
              <a:ext uri="{28A0092B-C50C-407E-A947-70E740481C1C}">
                <a14:useLocalDpi xmlns:a14="http://schemas.microsoft.com/office/drawing/2010/main" val="0"/>
              </a:ext>
            </a:extLst>
          </a:blip>
          <a:stretch>
            <a:fillRect/>
          </a:stretch>
        </p:blipFill>
        <p:spPr bwMode="auto">
          <a:xfrm>
            <a:off x="796322" y="2938155"/>
            <a:ext cx="2684297" cy="2684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temp\InkblotImag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9925" y="2938155"/>
            <a:ext cx="2684297" cy="2684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16344" y="5718285"/>
            <a:ext cx="1244251" cy="307777"/>
          </a:xfrm>
          <a:prstGeom prst="rect">
            <a:avLst/>
          </a:prstGeom>
          <a:noFill/>
        </p:spPr>
        <p:txBody>
          <a:bodyPr wrap="none" rtlCol="0">
            <a:spAutoFit/>
          </a:bodyPr>
          <a:lstStyle/>
          <a:p>
            <a:r>
              <a:rPr lang="en-US" sz="1400" dirty="0">
                <a:solidFill>
                  <a:schemeClr val="accent1"/>
                </a:solidFill>
                <a:cs typeface="Oswald Regular"/>
              </a:rPr>
              <a:t>Steroid Cow</a:t>
            </a:r>
          </a:p>
        </p:txBody>
      </p:sp>
      <p:sp>
        <p:nvSpPr>
          <p:cNvPr id="9" name="TextBox 8"/>
          <p:cNvSpPr txBox="1"/>
          <p:nvPr/>
        </p:nvSpPr>
        <p:spPr>
          <a:xfrm>
            <a:off x="5053723" y="5718286"/>
            <a:ext cx="1056700" cy="307777"/>
          </a:xfrm>
          <a:prstGeom prst="rect">
            <a:avLst/>
          </a:prstGeom>
          <a:noFill/>
        </p:spPr>
        <p:txBody>
          <a:bodyPr wrap="none" rtlCol="0">
            <a:spAutoFit/>
          </a:bodyPr>
          <a:lstStyle/>
          <a:p>
            <a:r>
              <a:rPr lang="en-US" sz="1400" dirty="0">
                <a:solidFill>
                  <a:schemeClr val="accent1"/>
                </a:solidFill>
                <a:cs typeface="Oswald Regular"/>
              </a:rPr>
              <a:t>Evil Clown</a:t>
            </a:r>
          </a:p>
        </p:txBody>
      </p:sp>
      <p:sp>
        <p:nvSpPr>
          <p:cNvPr id="10" name="TextBox 9"/>
          <p:cNvSpPr txBox="1"/>
          <p:nvPr/>
        </p:nvSpPr>
        <p:spPr>
          <a:xfrm>
            <a:off x="796322" y="1652489"/>
            <a:ext cx="3708066" cy="954107"/>
          </a:xfrm>
          <a:prstGeom prst="rect">
            <a:avLst/>
          </a:prstGeom>
          <a:noFill/>
        </p:spPr>
        <p:txBody>
          <a:bodyPr wrap="none" rtlCol="0">
            <a:spAutoFit/>
          </a:bodyPr>
          <a:lstStyle/>
          <a:p>
            <a:pPr marL="285750" indent="-285750">
              <a:buFont typeface="Courier New" panose="02070309020205020404" pitchFamily="49" charset="0"/>
              <a:buChar char="o"/>
            </a:pPr>
            <a:r>
              <a:rPr lang="en-US" sz="1400" dirty="0">
                <a:cs typeface="Roboto Slab Regular"/>
              </a:rPr>
              <a:t>Shows random computer generated </a:t>
            </a:r>
            <a:br>
              <a:rPr lang="en-US" sz="1400" dirty="0">
                <a:cs typeface="Roboto Slab Regular"/>
              </a:rPr>
            </a:br>
            <a:r>
              <a:rPr lang="en-US" sz="1400" dirty="0">
                <a:cs typeface="Roboto Slab Regular"/>
              </a:rPr>
              <a:t>inkblot images</a:t>
            </a:r>
          </a:p>
          <a:p>
            <a:pPr marL="285750" indent="-285750">
              <a:buFont typeface="Courier New" panose="02070309020205020404" pitchFamily="49" charset="0"/>
              <a:buChar char="o"/>
            </a:pPr>
            <a:r>
              <a:rPr lang="en-US" sz="1400" dirty="0">
                <a:cs typeface="Roboto Slab Regular"/>
              </a:rPr>
              <a:t>Depends on human imagination </a:t>
            </a:r>
            <a:br>
              <a:rPr lang="en-US" sz="1400" dirty="0">
                <a:cs typeface="Roboto Slab Regular"/>
              </a:rPr>
            </a:br>
            <a:r>
              <a:rPr lang="en-US" sz="1400" dirty="0">
                <a:cs typeface="Roboto Slab Regular"/>
              </a:rPr>
              <a:t>to give it an interpretation</a:t>
            </a:r>
          </a:p>
        </p:txBody>
      </p:sp>
      <p:pic>
        <p:nvPicPr>
          <p:cNvPr id="11" name="Picture 10">
            <a:extLst>
              <a:ext uri="{FF2B5EF4-FFF2-40B4-BE49-F238E27FC236}">
                <a16:creationId xmlns:a16="http://schemas.microsoft.com/office/drawing/2014/main" id="{ECE7279B-AE59-FE91-06D6-059EEA76FC1B}"/>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44194978-B12E-9F81-FBEC-BE3B10DE321E}"/>
              </a:ext>
            </a:extLst>
          </p:cNvPr>
          <p:cNvSpPr>
            <a:spLocks noGrp="1"/>
          </p:cNvSpPr>
          <p:nvPr>
            <p:ph type="sldNum" sz="quarter" idx="4"/>
          </p:nvPr>
        </p:nvSpPr>
        <p:spPr/>
        <p:txBody>
          <a:bodyPr/>
          <a:lstStyle/>
          <a:p>
            <a:fld id="{3A98EE3D-8CD1-4C3F-BD1C-C98C9596463C}" type="slidenum">
              <a:rPr lang="en-US" smtClean="0"/>
              <a:pPr/>
              <a:t>53</a:t>
            </a:fld>
            <a:endParaRPr lang="en-US" dirty="0"/>
          </a:p>
        </p:txBody>
      </p:sp>
    </p:spTree>
    <p:extLst>
      <p:ext uri="{BB962C8B-B14F-4D97-AF65-F5344CB8AC3E}">
        <p14:creationId xmlns:p14="http://schemas.microsoft.com/office/powerpoint/2010/main" val="873510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542" y="585801"/>
            <a:ext cx="6634668" cy="949467"/>
          </a:xfrm>
        </p:spPr>
        <p:txBody>
          <a:bodyPr/>
          <a:lstStyle/>
          <a:p>
            <a:pPr algn="ctr"/>
            <a:r>
              <a:rPr lang="en-US" dirty="0">
                <a:cs typeface="Fjalla One"/>
              </a:rPr>
              <a:t>Biometrics</a:t>
            </a:r>
          </a:p>
        </p:txBody>
      </p:sp>
      <p:sp>
        <p:nvSpPr>
          <p:cNvPr id="3" name="Content Placeholder 2"/>
          <p:cNvSpPr>
            <a:spLocks noGrp="1"/>
          </p:cNvSpPr>
          <p:nvPr>
            <p:ph sz="quarter" idx="17"/>
          </p:nvPr>
        </p:nvSpPr>
        <p:spPr/>
        <p:txBody>
          <a:bodyPr>
            <a:normAutofit/>
          </a:bodyPr>
          <a:lstStyle/>
          <a:p>
            <a:r>
              <a:rPr lang="en-US" dirty="0">
                <a:cs typeface="Roboto Slab Regular"/>
              </a:rPr>
              <a:t>Your fingerprint is your ID!</a:t>
            </a:r>
            <a:br>
              <a:rPr lang="en-US" dirty="0">
                <a:cs typeface="Roboto Slab Regular"/>
              </a:rPr>
            </a:br>
            <a:endParaRPr lang="en-US" dirty="0">
              <a:cs typeface="Roboto Slab Regular"/>
            </a:endParaRPr>
          </a:p>
          <a:p>
            <a:endParaRPr lang="en-US" dirty="0">
              <a:cs typeface="Roboto Slab Regular"/>
            </a:endParaRPr>
          </a:p>
          <a:p>
            <a:r>
              <a:rPr lang="en-US" dirty="0">
                <a:cs typeface="Roboto Slab Regular"/>
              </a:rPr>
              <a:t>Your fingerprint is pretty unique</a:t>
            </a:r>
          </a:p>
          <a:p>
            <a:endParaRPr lang="en-US" dirty="0">
              <a:cs typeface="Roboto Slab Regular"/>
            </a:endParaRPr>
          </a:p>
          <a:p>
            <a:endParaRPr lang="en-US" dirty="0">
              <a:cs typeface="Roboto Slab Regular"/>
            </a:endParaRPr>
          </a:p>
          <a:p>
            <a:r>
              <a:rPr lang="en-US" dirty="0">
                <a:cs typeface="Roboto Slab Regular"/>
              </a:rPr>
              <a:t>Your fingerprint is convenient to carry. </a:t>
            </a:r>
          </a:p>
        </p:txBody>
      </p:sp>
      <p:pic>
        <p:nvPicPr>
          <p:cNvPr id="7" name="Picture 6">
            <a:extLst>
              <a:ext uri="{FF2B5EF4-FFF2-40B4-BE49-F238E27FC236}">
                <a16:creationId xmlns:a16="http://schemas.microsoft.com/office/drawing/2014/main" id="{B3A03711-9A0C-78C0-5F87-82D464C74C05}"/>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7233323-72FD-E708-643C-FE25054414E6}"/>
              </a:ext>
            </a:extLst>
          </p:cNvPr>
          <p:cNvSpPr>
            <a:spLocks noGrp="1"/>
          </p:cNvSpPr>
          <p:nvPr>
            <p:ph type="sldNum" sz="quarter" idx="4"/>
          </p:nvPr>
        </p:nvSpPr>
        <p:spPr/>
        <p:txBody>
          <a:bodyPr/>
          <a:lstStyle/>
          <a:p>
            <a:fld id="{3A98EE3D-8CD1-4C3F-BD1C-C98C9596463C}" type="slidenum">
              <a:rPr lang="en-US" smtClean="0"/>
              <a:pPr/>
              <a:t>54</a:t>
            </a:fld>
            <a:endParaRPr lang="en-US" dirty="0"/>
          </a:p>
        </p:txBody>
      </p:sp>
    </p:spTree>
    <p:extLst>
      <p:ext uri="{BB962C8B-B14F-4D97-AF65-F5344CB8AC3E}">
        <p14:creationId xmlns:p14="http://schemas.microsoft.com/office/powerpoint/2010/main" val="1837414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75968"/>
            <a:ext cx="5503958" cy="949467"/>
          </a:xfrm>
        </p:spPr>
        <p:txBody>
          <a:bodyPr/>
          <a:lstStyle/>
          <a:p>
            <a:pPr algn="ctr"/>
            <a:r>
              <a:rPr lang="en-US" dirty="0">
                <a:cs typeface="Fjalla One"/>
              </a:rPr>
              <a:t>Biometrics</a:t>
            </a:r>
          </a:p>
        </p:txBody>
      </p:sp>
      <p:sp>
        <p:nvSpPr>
          <p:cNvPr id="3" name="Content Placeholder 2"/>
          <p:cNvSpPr>
            <a:spLocks noGrp="1"/>
          </p:cNvSpPr>
          <p:nvPr>
            <p:ph sz="quarter" idx="17"/>
          </p:nvPr>
        </p:nvSpPr>
        <p:spPr/>
        <p:txBody>
          <a:bodyPr>
            <a:normAutofit/>
          </a:bodyPr>
          <a:lstStyle/>
          <a:p>
            <a:r>
              <a:rPr lang="en-US" dirty="0">
                <a:cs typeface="Roboto Slab Regular"/>
              </a:rPr>
              <a:t>Your fingerprint is your ID!</a:t>
            </a:r>
          </a:p>
          <a:p>
            <a:pPr lvl="1">
              <a:buClr>
                <a:schemeClr val="tx1"/>
              </a:buClr>
            </a:pPr>
            <a:r>
              <a:rPr lang="en-US" dirty="0">
                <a:solidFill>
                  <a:schemeClr val="accent1"/>
                </a:solidFill>
                <a:cs typeface="Oswald Regular"/>
              </a:rPr>
              <a:t>Your fingerprint is a lot more valuable to other people than it used to be </a:t>
            </a:r>
            <a:endParaRPr lang="en-US" dirty="0">
              <a:solidFill>
                <a:schemeClr val="accent1"/>
              </a:solidFill>
              <a:cs typeface="Roboto Slab Regular"/>
            </a:endParaRPr>
          </a:p>
          <a:p>
            <a:r>
              <a:rPr lang="en-US" dirty="0">
                <a:cs typeface="Roboto Slab Regular"/>
              </a:rPr>
              <a:t>Your fingerprint is pretty unique</a:t>
            </a:r>
          </a:p>
          <a:p>
            <a:pPr lvl="1">
              <a:buClr>
                <a:schemeClr val="tx1"/>
              </a:buClr>
            </a:pPr>
            <a:r>
              <a:rPr lang="en-US" dirty="0">
                <a:solidFill>
                  <a:schemeClr val="accent1"/>
                </a:solidFill>
                <a:cs typeface="Fjalla One"/>
              </a:rPr>
              <a:t>You have limited number of biometrics, so if Google and Microsoft use the same biometric, they can authenticate as you to each other </a:t>
            </a:r>
            <a:endParaRPr lang="en-US" dirty="0">
              <a:solidFill>
                <a:schemeClr val="accent1"/>
              </a:solidFill>
              <a:cs typeface="Roboto Slab Regular"/>
            </a:endParaRPr>
          </a:p>
          <a:p>
            <a:r>
              <a:rPr lang="en-US" dirty="0">
                <a:cs typeface="Roboto Slab Regular"/>
              </a:rPr>
              <a:t>Your fingerprint is convenient to carry</a:t>
            </a:r>
          </a:p>
          <a:p>
            <a:pPr lvl="1">
              <a:buClr>
                <a:schemeClr val="tx1"/>
              </a:buClr>
            </a:pPr>
            <a:r>
              <a:rPr lang="en-US" dirty="0">
                <a:solidFill>
                  <a:schemeClr val="accent1"/>
                </a:solidFill>
                <a:cs typeface="Oswald Regular"/>
              </a:rPr>
              <a:t>Unfortunately, biometric readers are a lot less convenient to deploy. They generally require special hardware </a:t>
            </a:r>
            <a:r>
              <a:rPr lang="en-US" dirty="0">
                <a:solidFill>
                  <a:schemeClr val="accent1"/>
                </a:solidFill>
                <a:cs typeface="Roboto Slab Regular"/>
              </a:rPr>
              <a:t> </a:t>
            </a:r>
          </a:p>
        </p:txBody>
      </p:sp>
      <p:pic>
        <p:nvPicPr>
          <p:cNvPr id="7" name="Picture 6">
            <a:extLst>
              <a:ext uri="{FF2B5EF4-FFF2-40B4-BE49-F238E27FC236}">
                <a16:creationId xmlns:a16="http://schemas.microsoft.com/office/drawing/2014/main" id="{B3782794-F6B4-0F8A-B771-03FAA4DE405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9854B652-0562-C1BA-F2B6-E843BD155201}"/>
              </a:ext>
            </a:extLst>
          </p:cNvPr>
          <p:cNvSpPr>
            <a:spLocks noGrp="1"/>
          </p:cNvSpPr>
          <p:nvPr>
            <p:ph type="sldNum" sz="quarter" idx="4"/>
          </p:nvPr>
        </p:nvSpPr>
        <p:spPr/>
        <p:txBody>
          <a:bodyPr/>
          <a:lstStyle/>
          <a:p>
            <a:fld id="{3A98EE3D-8CD1-4C3F-BD1C-C98C9596463C}" type="slidenum">
              <a:rPr lang="en-US" smtClean="0"/>
              <a:pPr/>
              <a:t>55</a:t>
            </a:fld>
            <a:endParaRPr lang="en-US" dirty="0"/>
          </a:p>
        </p:txBody>
      </p:sp>
    </p:spTree>
    <p:extLst>
      <p:ext uri="{BB962C8B-B14F-4D97-AF65-F5344CB8AC3E}">
        <p14:creationId xmlns:p14="http://schemas.microsoft.com/office/powerpoint/2010/main" val="3196789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66" y="381961"/>
            <a:ext cx="7303261" cy="949467"/>
          </a:xfrm>
        </p:spPr>
        <p:txBody>
          <a:bodyPr/>
          <a:lstStyle/>
          <a:p>
            <a:pPr algn="ctr"/>
            <a:r>
              <a:rPr lang="en-US" dirty="0">
                <a:cs typeface="Fjalla One"/>
              </a:rPr>
              <a:t>Two Factor Authentication</a:t>
            </a:r>
          </a:p>
        </p:txBody>
      </p:sp>
      <p:sp>
        <p:nvSpPr>
          <p:cNvPr id="3" name="Content Placeholder 2"/>
          <p:cNvSpPr>
            <a:spLocks noGrp="1"/>
          </p:cNvSpPr>
          <p:nvPr>
            <p:ph sz="quarter" idx="17"/>
          </p:nvPr>
        </p:nvSpPr>
        <p:spPr>
          <a:xfrm>
            <a:off x="796322" y="1986061"/>
            <a:ext cx="4395110" cy="4015244"/>
          </a:xfrm>
        </p:spPr>
        <p:txBody>
          <a:bodyPr>
            <a:normAutofit/>
          </a:bodyPr>
          <a:lstStyle/>
          <a:p>
            <a:r>
              <a:rPr lang="en-US" dirty="0">
                <a:cs typeface="Roboto Slab Regular"/>
              </a:rPr>
              <a:t>Somebody steals your password, you can steal be safe </a:t>
            </a:r>
          </a:p>
          <a:p>
            <a:endParaRPr lang="en-US" dirty="0">
              <a:cs typeface="Roboto Slab Regular"/>
            </a:endParaRPr>
          </a:p>
          <a:p>
            <a:r>
              <a:rPr lang="en-US" dirty="0">
                <a:cs typeface="Roboto Slab Regular"/>
              </a:rPr>
              <a:t>Requiring two factor authentication all the time is not very usable </a:t>
            </a:r>
          </a:p>
        </p:txBody>
      </p:sp>
      <p:pic>
        <p:nvPicPr>
          <p:cNvPr id="4" name="unnamed.png" descr="/Users/Omar/Desktop/Slide-Password/unnamed.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993877" y="3788044"/>
            <a:ext cx="3620458" cy="2213261"/>
          </a:xfrm>
          <a:prstGeom prst="rect">
            <a:avLst/>
          </a:prstGeom>
        </p:spPr>
      </p:pic>
      <p:pic>
        <p:nvPicPr>
          <p:cNvPr id="9" name="Picture 8">
            <a:extLst>
              <a:ext uri="{FF2B5EF4-FFF2-40B4-BE49-F238E27FC236}">
                <a16:creationId xmlns:a16="http://schemas.microsoft.com/office/drawing/2014/main" id="{298E4F0B-8DE8-7EE1-D296-1EC9270DF40D}"/>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BEF17B81-8ED6-970D-58C9-2E78BF08A346}"/>
              </a:ext>
            </a:extLst>
          </p:cNvPr>
          <p:cNvSpPr>
            <a:spLocks noGrp="1"/>
          </p:cNvSpPr>
          <p:nvPr>
            <p:ph type="sldNum" sz="quarter" idx="4"/>
          </p:nvPr>
        </p:nvSpPr>
        <p:spPr/>
        <p:txBody>
          <a:bodyPr/>
          <a:lstStyle/>
          <a:p>
            <a:fld id="{3A98EE3D-8CD1-4C3F-BD1C-C98C9596463C}" type="slidenum">
              <a:rPr lang="en-US" smtClean="0"/>
              <a:pPr/>
              <a:t>56</a:t>
            </a:fld>
            <a:endParaRPr lang="en-US" dirty="0"/>
          </a:p>
        </p:txBody>
      </p:sp>
    </p:spTree>
    <p:extLst>
      <p:ext uri="{BB962C8B-B14F-4D97-AF65-F5344CB8AC3E}">
        <p14:creationId xmlns:p14="http://schemas.microsoft.com/office/powerpoint/2010/main" val="3447164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Thank you</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Office hours: </a:t>
            </a:r>
          </a:p>
          <a:p>
            <a:r>
              <a:rPr lang="en-US" dirty="0"/>
              <a:t>M-Th 3:00pm-4:30pm room C402</a:t>
            </a:r>
          </a:p>
          <a:p>
            <a:endParaRPr lang="en-US" dirty="0"/>
          </a:p>
          <a:p>
            <a:r>
              <a:rPr lang="en-US" dirty="0"/>
              <a:t>Please send all questions to:</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87" y="782494"/>
            <a:ext cx="7890965" cy="1518315"/>
          </a:xfrm>
        </p:spPr>
        <p:txBody>
          <a:bodyPr>
            <a:normAutofit/>
          </a:bodyPr>
          <a:lstStyle/>
          <a:p>
            <a:pPr algn="ctr"/>
            <a:r>
              <a:rPr lang="en-US" dirty="0">
                <a:latin typeface="Book Antiqua (Headings)"/>
                <a:cs typeface="Fjalla One"/>
              </a:rPr>
              <a:t>Authentication and Access Control </a:t>
            </a:r>
            <a:br>
              <a:rPr lang="en-US" dirty="0">
                <a:latin typeface="Book Antiqua (Headings)"/>
                <a:cs typeface="Fjalla One"/>
              </a:rPr>
            </a:br>
            <a:r>
              <a:rPr lang="en-US" dirty="0">
                <a:latin typeface="Book Antiqua (Headings)"/>
                <a:cs typeface="Fjalla One"/>
              </a:rPr>
              <a:t>(From Wikipedia)</a:t>
            </a:r>
          </a:p>
        </p:txBody>
      </p:sp>
      <p:sp>
        <p:nvSpPr>
          <p:cNvPr id="5" name="Text Placeholder 4">
            <a:extLst>
              <a:ext uri="{FF2B5EF4-FFF2-40B4-BE49-F238E27FC236}">
                <a16:creationId xmlns:a16="http://schemas.microsoft.com/office/drawing/2014/main" id="{E8105847-32D8-FDCA-7E12-457A0A46E654}"/>
              </a:ext>
            </a:extLst>
          </p:cNvPr>
          <p:cNvSpPr>
            <a:spLocks noGrp="1"/>
          </p:cNvSpPr>
          <p:nvPr>
            <p:ph type="body" sz="quarter" idx="12"/>
          </p:nvPr>
        </p:nvSpPr>
        <p:spPr>
          <a:xfrm>
            <a:off x="1079979" y="2680021"/>
            <a:ext cx="7365931" cy="2894867"/>
          </a:xfrm>
        </p:spPr>
        <p:txBody>
          <a:bodyPr>
            <a:normAutofit/>
          </a:bodyPr>
          <a:lstStyle/>
          <a:p>
            <a:r>
              <a:rPr lang="en-US" sz="1500" b="1" dirty="0">
                <a:cs typeface="Roboto Slab Regular"/>
              </a:rPr>
              <a:t>Authentication</a:t>
            </a:r>
            <a:r>
              <a:rPr lang="en-US" sz="1500" dirty="0">
                <a:cs typeface="Roboto Slab Regular"/>
              </a:rPr>
              <a:t> is the act of establishing or confirming something (or someone) as authentic, that is, that </a:t>
            </a:r>
            <a:r>
              <a:rPr lang="en-US" sz="1500" b="1" i="1" dirty="0">
                <a:cs typeface="Roboto Slab Regular"/>
              </a:rPr>
              <a:t>claims made by or about the subject are true</a:t>
            </a:r>
            <a:r>
              <a:rPr lang="en-US" sz="1500" dirty="0">
                <a:cs typeface="Roboto Slab Regular"/>
              </a:rPr>
              <a:t>. This might involve </a:t>
            </a:r>
            <a:r>
              <a:rPr lang="en-US" sz="1500" b="1" i="1" dirty="0">
                <a:cs typeface="Roboto Slab Regular"/>
              </a:rPr>
              <a:t>confirming the identity of a person</a:t>
            </a:r>
            <a:r>
              <a:rPr lang="en-US" sz="1500" dirty="0">
                <a:cs typeface="Roboto Slab Regular"/>
              </a:rPr>
              <a:t>, tracing the origins of an artifact, ensuring that a product is what its packaging and labeling claims to be, or </a:t>
            </a:r>
            <a:r>
              <a:rPr lang="en-US" sz="1500" b="1" i="1" dirty="0">
                <a:cs typeface="Roboto Slab Regular"/>
              </a:rPr>
              <a:t>assuring that a computer program is a trusted one</a:t>
            </a:r>
            <a:endParaRPr lang="en-US" sz="1500" dirty="0">
              <a:cs typeface="Roboto Slab Regular"/>
            </a:endParaRPr>
          </a:p>
          <a:p>
            <a:endParaRPr lang="en-US" sz="1500" dirty="0">
              <a:cs typeface="Roboto Slab Regular"/>
            </a:endParaRPr>
          </a:p>
          <a:p>
            <a:r>
              <a:rPr lang="en-US" sz="1500" b="1" dirty="0">
                <a:cs typeface="Roboto Slab Regular"/>
              </a:rPr>
              <a:t>Access control </a:t>
            </a:r>
            <a:r>
              <a:rPr lang="en-US" sz="1500" dirty="0">
                <a:cs typeface="Roboto Slab Regular"/>
              </a:rPr>
              <a:t>is a system which enables an authority to </a:t>
            </a:r>
            <a:r>
              <a:rPr lang="en-US" sz="1500" b="1" i="1" dirty="0">
                <a:cs typeface="Roboto Slab Regular"/>
              </a:rPr>
              <a:t>control access</a:t>
            </a:r>
            <a:r>
              <a:rPr lang="en-US" sz="1500" dirty="0">
                <a:cs typeface="Roboto Slab Regular"/>
              </a:rPr>
              <a:t> to areas and </a:t>
            </a:r>
            <a:r>
              <a:rPr lang="en-US" sz="1500" b="1" i="1" dirty="0">
                <a:cs typeface="Roboto Slab Regular"/>
              </a:rPr>
              <a:t>resources</a:t>
            </a:r>
            <a:r>
              <a:rPr lang="en-US" sz="1500" dirty="0">
                <a:cs typeface="Roboto Slab Regular"/>
              </a:rPr>
              <a:t> in a given physical facility or </a:t>
            </a:r>
            <a:r>
              <a:rPr lang="en-US" sz="1500" b="1" i="1" dirty="0">
                <a:cs typeface="Roboto Slab Regular"/>
              </a:rPr>
              <a:t>computer-based information system</a:t>
            </a:r>
            <a:endParaRPr lang="en-US" sz="1500" dirty="0">
              <a:cs typeface="Roboto Slab Regular"/>
            </a:endParaRPr>
          </a:p>
          <a:p>
            <a:endParaRPr lang="en-US" dirty="0"/>
          </a:p>
        </p:txBody>
      </p:sp>
      <p:pic>
        <p:nvPicPr>
          <p:cNvPr id="8" name="Picture 7">
            <a:extLst>
              <a:ext uri="{FF2B5EF4-FFF2-40B4-BE49-F238E27FC236}">
                <a16:creationId xmlns:a16="http://schemas.microsoft.com/office/drawing/2014/main" id="{9615FE18-A6EC-45E5-D9D9-628DCF85C707}"/>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0F165891-4F6E-08C1-B269-80362A0CBA47}"/>
              </a:ext>
            </a:extLst>
          </p:cNvPr>
          <p:cNvSpPr>
            <a:spLocks noGrp="1"/>
          </p:cNvSpPr>
          <p:nvPr>
            <p:ph type="sldNum" sz="quarter" idx="13"/>
          </p:nvPr>
        </p:nvSpPr>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224634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Why Audit?</a:t>
            </a:r>
          </a:p>
        </p:txBody>
      </p:sp>
      <p:sp>
        <p:nvSpPr>
          <p:cNvPr id="6" name="Text Placeholder 5">
            <a:extLst>
              <a:ext uri="{FF2B5EF4-FFF2-40B4-BE49-F238E27FC236}">
                <a16:creationId xmlns:a16="http://schemas.microsoft.com/office/drawing/2014/main" id="{891DA13F-D809-9015-DFAF-E59F096E88F3}"/>
              </a:ext>
            </a:extLst>
          </p:cNvPr>
          <p:cNvSpPr>
            <a:spLocks noGrp="1"/>
          </p:cNvSpPr>
          <p:nvPr>
            <p:ph type="body" sz="quarter" idx="12"/>
          </p:nvPr>
        </p:nvSpPr>
        <p:spPr>
          <a:xfrm>
            <a:off x="1560875" y="2581701"/>
            <a:ext cx="5723944" cy="2649060"/>
          </a:xfrm>
        </p:spPr>
        <p:txBody>
          <a:bodyPr>
            <a:normAutofit lnSpcReduction="10000"/>
          </a:bodyPr>
          <a:lstStyle/>
          <a:p>
            <a:r>
              <a:rPr lang="en-US" sz="1400" dirty="0">
                <a:cs typeface="Roboto Slab Regular"/>
              </a:rPr>
              <a:t>Do not have enough information during decision making time to make a judgment whether an access request is valid </a:t>
            </a:r>
          </a:p>
          <a:p>
            <a:endParaRPr lang="en-US" sz="1400" dirty="0">
              <a:cs typeface="Roboto Slab Regular"/>
            </a:endParaRPr>
          </a:p>
          <a:p>
            <a:r>
              <a:rPr lang="en-US" sz="1400" dirty="0">
                <a:cs typeface="Roboto Slab Regular"/>
              </a:rPr>
              <a:t>It is difficult to weigh in all possible conditions of a valid access request </a:t>
            </a:r>
          </a:p>
          <a:p>
            <a:endParaRPr lang="en-US" sz="1400" dirty="0">
              <a:cs typeface="Roboto Slab Regular"/>
            </a:endParaRPr>
          </a:p>
          <a:p>
            <a:r>
              <a:rPr lang="en-US" sz="1400" dirty="0">
                <a:cs typeface="Roboto Slab Regular"/>
              </a:rPr>
              <a:t>Specially relevant when legitimacy of access request depends on contextual information </a:t>
            </a:r>
          </a:p>
          <a:p>
            <a:endParaRPr lang="en-US" dirty="0"/>
          </a:p>
        </p:txBody>
      </p:sp>
      <p:pic>
        <p:nvPicPr>
          <p:cNvPr id="10" name="Picture 9">
            <a:extLst>
              <a:ext uri="{FF2B5EF4-FFF2-40B4-BE49-F238E27FC236}">
                <a16:creationId xmlns:a16="http://schemas.microsoft.com/office/drawing/2014/main" id="{9DBBF052-44A3-87D4-01C0-2B103376B48D}"/>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183EFFB4-093C-923A-E9C7-C01649DF493C}"/>
              </a:ext>
            </a:extLst>
          </p:cNvPr>
          <p:cNvSpPr>
            <a:spLocks noGrp="1"/>
          </p:cNvSpPr>
          <p:nvPr>
            <p:ph type="sldNum" sz="quarter" idx="13"/>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86463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2C26-C6CC-8C63-B5E6-919A2F83AE6D}"/>
              </a:ext>
            </a:extLst>
          </p:cNvPr>
          <p:cNvSpPr>
            <a:spLocks noGrp="1"/>
          </p:cNvSpPr>
          <p:nvPr>
            <p:ph type="ctrTitle"/>
          </p:nvPr>
        </p:nvSpPr>
        <p:spPr>
          <a:xfrm>
            <a:off x="2053373" y="1415845"/>
            <a:ext cx="8269808" cy="2556388"/>
          </a:xfrm>
        </p:spPr>
        <p:txBody>
          <a:bodyPr>
            <a:normAutofit/>
          </a:bodyPr>
          <a:lstStyle/>
          <a:p>
            <a:pPr algn="ctr"/>
            <a:r>
              <a:rPr lang="en-US" dirty="0"/>
              <a:t>Our concentration today is user authentication </a:t>
            </a:r>
            <a:br>
              <a:rPr lang="en-US" dirty="0"/>
            </a:br>
            <a:endParaRPr lang="en-US" dirty="0"/>
          </a:p>
        </p:txBody>
      </p:sp>
      <p:pic>
        <p:nvPicPr>
          <p:cNvPr id="8" name="Picture 7">
            <a:extLst>
              <a:ext uri="{FF2B5EF4-FFF2-40B4-BE49-F238E27FC236}">
                <a16:creationId xmlns:a16="http://schemas.microsoft.com/office/drawing/2014/main" id="{09C273B4-2520-0FA0-CFE6-33E63AF009E0}"/>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900010F5-40CC-C3DF-220A-39FEC7CBE5F5}"/>
              </a:ext>
            </a:extLst>
          </p:cNvPr>
          <p:cNvSpPr>
            <a:spLocks noGrp="1"/>
          </p:cNvSpPr>
          <p:nvPr>
            <p:ph type="sldNum" sz="quarter" idx="13"/>
          </p:nvPr>
        </p:nvSpPr>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26871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727" y="312381"/>
            <a:ext cx="4786877" cy="1518315"/>
          </a:xfrm>
        </p:spPr>
        <p:txBody>
          <a:bodyPr>
            <a:normAutofit fontScale="90000"/>
          </a:bodyPr>
          <a:lstStyle/>
          <a:p>
            <a:pPr algn="ctr"/>
            <a:r>
              <a:rPr lang="en-US" sz="4000" dirty="0">
                <a:latin typeface="Book Antiqua (Headings)"/>
                <a:cs typeface="Fjalla One"/>
              </a:rPr>
              <a:t>Scenarios Requiring User Authentication</a:t>
            </a:r>
          </a:p>
        </p:txBody>
      </p:sp>
      <p:sp>
        <p:nvSpPr>
          <p:cNvPr id="16" name="Text Placeholder 15">
            <a:extLst>
              <a:ext uri="{FF2B5EF4-FFF2-40B4-BE49-F238E27FC236}">
                <a16:creationId xmlns:a16="http://schemas.microsoft.com/office/drawing/2014/main" id="{DCC653EA-34B2-DD53-692C-8DB80EE14667}"/>
              </a:ext>
            </a:extLst>
          </p:cNvPr>
          <p:cNvSpPr>
            <a:spLocks noGrp="1"/>
          </p:cNvSpPr>
          <p:nvPr>
            <p:ph type="body" sz="quarter" idx="12"/>
          </p:nvPr>
        </p:nvSpPr>
        <p:spPr>
          <a:xfrm>
            <a:off x="581727" y="1997997"/>
            <a:ext cx="4965819" cy="2569866"/>
          </a:xfrm>
        </p:spPr>
        <p:txBody>
          <a:bodyPr/>
          <a:lstStyle/>
          <a:p>
            <a:r>
              <a:rPr lang="en-US" dirty="0"/>
              <a:t>Logging into a local computer </a:t>
            </a:r>
          </a:p>
          <a:p>
            <a:r>
              <a:rPr lang="en-US" dirty="0"/>
              <a:t>Logging into a remote computer </a:t>
            </a:r>
          </a:p>
          <a:p>
            <a:r>
              <a:rPr lang="en-US" dirty="0"/>
              <a:t>Logging into a network </a:t>
            </a:r>
          </a:p>
          <a:p>
            <a:r>
              <a:rPr lang="en-US" dirty="0"/>
              <a:t>Accessing websites </a:t>
            </a:r>
          </a:p>
          <a:p>
            <a:endParaRPr lang="en-US" dirty="0"/>
          </a:p>
        </p:txBody>
      </p:sp>
      <p:grpSp>
        <p:nvGrpSpPr>
          <p:cNvPr id="18" name="Group 17">
            <a:extLst>
              <a:ext uri="{FF2B5EF4-FFF2-40B4-BE49-F238E27FC236}">
                <a16:creationId xmlns:a16="http://schemas.microsoft.com/office/drawing/2014/main" id="{3D098A93-C232-6778-64FA-0521EAAB1F17}"/>
              </a:ext>
            </a:extLst>
          </p:cNvPr>
          <p:cNvGrpSpPr/>
          <p:nvPr/>
        </p:nvGrpSpPr>
        <p:grpSpPr>
          <a:xfrm>
            <a:off x="2808938" y="3609787"/>
            <a:ext cx="6226907" cy="1916152"/>
            <a:chOff x="1812386" y="3858832"/>
            <a:chExt cx="7868895" cy="2486382"/>
          </a:xfrm>
        </p:grpSpPr>
        <p:pic>
          <p:nvPicPr>
            <p:cNvPr id="4" name="user-icon1.jpg" descr="/Users/Omar/Desktop/Slide-Password/user-icon1.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1812386" y="4051651"/>
              <a:ext cx="2752333" cy="2201866"/>
            </a:xfrm>
            <a:prstGeom prst="rect">
              <a:avLst/>
            </a:prstGeom>
          </p:spPr>
        </p:pic>
        <p:pic>
          <p:nvPicPr>
            <p:cNvPr id="5" name="server.png" descr="/Users/Omar/Desktop/Slide-Password/server.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8192762" y="4260467"/>
              <a:ext cx="1488519" cy="1994666"/>
            </a:xfrm>
            <a:prstGeom prst="rect">
              <a:avLst/>
            </a:prstGeom>
          </p:spPr>
        </p:pic>
        <p:sp>
          <p:nvSpPr>
            <p:cNvPr id="6" name="Right Arrow 5"/>
            <p:cNvSpPr/>
            <p:nvPr/>
          </p:nvSpPr>
          <p:spPr>
            <a:xfrm>
              <a:off x="5055331" y="4169340"/>
              <a:ext cx="2805104" cy="323724"/>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7" name="TextBox 6"/>
            <p:cNvSpPr txBox="1"/>
            <p:nvPr/>
          </p:nvSpPr>
          <p:spPr>
            <a:xfrm>
              <a:off x="5512057" y="3858832"/>
              <a:ext cx="1808648" cy="307777"/>
            </a:xfrm>
            <a:prstGeom prst="rect">
              <a:avLst/>
            </a:prstGeom>
            <a:noFill/>
          </p:spPr>
          <p:txBody>
            <a:bodyPr wrap="square" rtlCol="0">
              <a:spAutoFit/>
            </a:bodyPr>
            <a:lstStyle/>
            <a:p>
              <a:r>
                <a:rPr lang="en-US" sz="1400" b="1" dirty="0">
                  <a:solidFill>
                    <a:schemeClr val="bg1"/>
                  </a:solidFill>
                  <a:cs typeface="Oswald Regular"/>
                </a:rPr>
                <a:t>(A) I am John</a:t>
              </a:r>
            </a:p>
          </p:txBody>
        </p:sp>
        <p:sp>
          <p:nvSpPr>
            <p:cNvPr id="8" name="Left Arrow 7"/>
            <p:cNvSpPr/>
            <p:nvPr/>
          </p:nvSpPr>
          <p:spPr>
            <a:xfrm>
              <a:off x="5034047" y="4712710"/>
              <a:ext cx="2805104" cy="3237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9" name="TextBox 8"/>
            <p:cNvSpPr txBox="1"/>
            <p:nvPr/>
          </p:nvSpPr>
          <p:spPr>
            <a:xfrm>
              <a:off x="5505543" y="4416050"/>
              <a:ext cx="1904681" cy="307777"/>
            </a:xfrm>
            <a:prstGeom prst="rect">
              <a:avLst/>
            </a:prstGeom>
            <a:noFill/>
          </p:spPr>
          <p:txBody>
            <a:bodyPr wrap="square" rtlCol="0">
              <a:spAutoFit/>
            </a:bodyPr>
            <a:lstStyle/>
            <a:p>
              <a:r>
                <a:rPr lang="en-US" sz="1400" b="1" dirty="0">
                  <a:solidFill>
                    <a:schemeClr val="bg1"/>
                  </a:solidFill>
                  <a:cs typeface="Oswald Regular"/>
                </a:rPr>
                <a:t>(B) Yeah, Right.</a:t>
              </a:r>
            </a:p>
          </p:txBody>
        </p:sp>
        <p:sp>
          <p:nvSpPr>
            <p:cNvPr id="10" name="Right Arrow 9"/>
            <p:cNvSpPr/>
            <p:nvPr/>
          </p:nvSpPr>
          <p:spPr>
            <a:xfrm>
              <a:off x="5100671" y="5528110"/>
              <a:ext cx="2805104" cy="323724"/>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11" name="TextBox 10"/>
            <p:cNvSpPr txBox="1"/>
            <p:nvPr/>
          </p:nvSpPr>
          <p:spPr>
            <a:xfrm>
              <a:off x="5201964" y="4885404"/>
              <a:ext cx="2234162" cy="523220"/>
            </a:xfrm>
            <a:prstGeom prst="rect">
              <a:avLst/>
            </a:prstGeom>
            <a:noFill/>
          </p:spPr>
          <p:txBody>
            <a:bodyPr wrap="square" rtlCol="0">
              <a:spAutoFit/>
            </a:bodyPr>
            <a:lstStyle/>
            <a:p>
              <a:r>
                <a:rPr lang="en-US" sz="1400" b="1" dirty="0">
                  <a:solidFill>
                    <a:schemeClr val="bg1"/>
                  </a:solidFill>
                  <a:cs typeface="Oswald Regular"/>
                </a:rPr>
                <a:t>(C) I am John, here is my token</a:t>
              </a:r>
            </a:p>
          </p:txBody>
        </p:sp>
        <p:pic>
          <p:nvPicPr>
            <p:cNvPr id="12" name="token.png" descr="/Users/Omar/Desktop/Slide-Password/token.pn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7320706" y="5087846"/>
              <a:ext cx="440265" cy="440265"/>
            </a:xfrm>
            <a:prstGeom prst="rect">
              <a:avLst/>
            </a:prstGeom>
          </p:spPr>
        </p:pic>
        <p:sp>
          <p:nvSpPr>
            <p:cNvPr id="13" name="Left Arrow 12"/>
            <p:cNvSpPr/>
            <p:nvPr/>
          </p:nvSpPr>
          <p:spPr>
            <a:xfrm>
              <a:off x="5013829" y="6021490"/>
              <a:ext cx="2805104" cy="3237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5859608" y="5749002"/>
              <a:ext cx="1287230" cy="307777"/>
            </a:xfrm>
            <a:prstGeom prst="rect">
              <a:avLst/>
            </a:prstGeom>
            <a:noFill/>
          </p:spPr>
          <p:txBody>
            <a:bodyPr wrap="square" rtlCol="0">
              <a:spAutoFit/>
            </a:bodyPr>
            <a:lstStyle/>
            <a:p>
              <a:r>
                <a:rPr lang="en-US" sz="1400" b="1" dirty="0">
                  <a:solidFill>
                    <a:schemeClr val="bg1"/>
                  </a:solidFill>
                  <a:cs typeface="Oswald Regular"/>
                </a:rPr>
                <a:t>(D) OKAY</a:t>
              </a:r>
            </a:p>
          </p:txBody>
        </p:sp>
      </p:grpSp>
      <p:pic>
        <p:nvPicPr>
          <p:cNvPr id="21" name="Picture 20">
            <a:extLst>
              <a:ext uri="{FF2B5EF4-FFF2-40B4-BE49-F238E27FC236}">
                <a16:creationId xmlns:a16="http://schemas.microsoft.com/office/drawing/2014/main" id="{5EB344BB-241E-79D0-F277-6017F431274D}"/>
              </a:ext>
            </a:extLst>
          </p:cNvPr>
          <p:cNvPicPr>
            <a:picLocks noChangeAspect="1"/>
          </p:cNvPicPr>
          <p:nvPr/>
        </p:nvPicPr>
        <p:blipFill>
          <a:blip r:embed="rId8"/>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A374575D-37DE-6460-C871-FCD57617ABAE}"/>
              </a:ext>
            </a:extLst>
          </p:cNvPr>
          <p:cNvSpPr>
            <a:spLocks noGrp="1"/>
          </p:cNvSpPr>
          <p:nvPr>
            <p:ph type="sldNum" sz="quarter" idx="13"/>
          </p:nvPr>
        </p:nvSpPr>
        <p:spPr/>
        <p:txBody>
          <a:bodyPr/>
          <a:lstStyle/>
          <a:p>
            <a:fld id="{3A98EE3D-8CD1-4C3F-BD1C-C98C9596463C}" type="slidenum">
              <a:rPr lang="en-US" smtClean="0"/>
              <a:pPr/>
              <a:t>8</a:t>
            </a:fld>
            <a:endParaRPr lang="en-US" dirty="0"/>
          </a:p>
        </p:txBody>
      </p:sp>
    </p:spTree>
    <p:extLst>
      <p:ext uri="{BB962C8B-B14F-4D97-AF65-F5344CB8AC3E}">
        <p14:creationId xmlns:p14="http://schemas.microsoft.com/office/powerpoint/2010/main" val="2292736568"/>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2892</Words>
  <Application>Microsoft Office PowerPoint</Application>
  <PresentationFormat>Widescreen</PresentationFormat>
  <Paragraphs>448</Paragraphs>
  <Slides>58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SimSun</vt:lpstr>
      <vt:lpstr>Book Antiqua</vt:lpstr>
      <vt:lpstr>Book Antiqua (Headings)</vt:lpstr>
      <vt:lpstr>Calibri</vt:lpstr>
      <vt:lpstr>Century Gothic</vt:lpstr>
      <vt:lpstr>Courier New</vt:lpstr>
      <vt:lpstr>Fjalla One</vt:lpstr>
      <vt:lpstr>Oswald Bold</vt:lpstr>
      <vt:lpstr>Oswald Regular</vt:lpstr>
      <vt:lpstr>Roboto Slab Regular</vt:lpstr>
      <vt:lpstr>Custom</vt:lpstr>
      <vt:lpstr>DATA PROTECTION AND PRIVACY TECHNOLOGIES FOR ENERGY</vt:lpstr>
      <vt:lpstr>PowerPoint Presentation</vt:lpstr>
      <vt:lpstr>Important Takeaway Message</vt:lpstr>
      <vt:lpstr>Three A’s of Information Security</vt:lpstr>
      <vt:lpstr>Authentication, Authorization, and Audit </vt:lpstr>
      <vt:lpstr>Authentication and Access Control  (From Wikipedia)</vt:lpstr>
      <vt:lpstr>Why Audit?</vt:lpstr>
      <vt:lpstr>Our concentration today is user authentication  </vt:lpstr>
      <vt:lpstr>Scenarios Requiring User Authentication</vt:lpstr>
      <vt:lpstr>Authentication Token</vt:lpstr>
      <vt:lpstr>Proposals of Authentication Token</vt:lpstr>
      <vt:lpstr>Cryptography-based Designs</vt:lpstr>
      <vt:lpstr>One-Time Passwords (OTP)</vt:lpstr>
      <vt:lpstr>Lamport’s One-Time Password</vt:lpstr>
      <vt:lpstr>Challenge-Response Protocols</vt:lpstr>
      <vt:lpstr>Challenge-Response Protocols</vt:lpstr>
      <vt:lpstr>Public-key Cryptography</vt:lpstr>
      <vt:lpstr>Passwords</vt:lpstr>
      <vt:lpstr>Variations of Passwords</vt:lpstr>
      <vt:lpstr>Attractive Properties of Password</vt:lpstr>
      <vt:lpstr>Problems with Passwords</vt:lpstr>
      <vt:lpstr>Usability Metrics</vt:lpstr>
      <vt:lpstr>Human Memory</vt:lpstr>
      <vt:lpstr>Human memory is Semantic</vt:lpstr>
      <vt:lpstr>Human memory is Associative</vt:lpstr>
      <vt:lpstr>Cues</vt:lpstr>
      <vt:lpstr>Human memory is Lossy</vt:lpstr>
      <vt:lpstr>Usability Question</vt:lpstr>
      <vt:lpstr>Example of Weak Passwords (Wikipedia)</vt:lpstr>
      <vt:lpstr>Example of Weak Passwords (Wikipedia)</vt:lpstr>
      <vt:lpstr>Password Composition Policy</vt:lpstr>
      <vt:lpstr>Password Strength</vt:lpstr>
      <vt:lpstr>Password Strength</vt:lpstr>
      <vt:lpstr>Password Entropy</vt:lpstr>
      <vt:lpstr>Password Entropy Estimation</vt:lpstr>
      <vt:lpstr>Towards a Better Estimation of Password Entropy</vt:lpstr>
      <vt:lpstr>Mechanisms to Avoid Weak Passwords</vt:lpstr>
      <vt:lpstr>Password Entropy and Usability </vt:lpstr>
      <vt:lpstr>Relevant Security Principle</vt:lpstr>
      <vt:lpstr>Threats to Passwords</vt:lpstr>
      <vt:lpstr>Offline Dictionary Attacks </vt:lpstr>
      <vt:lpstr>Password Storage (UNIX)</vt:lpstr>
      <vt:lpstr>Password Salts</vt:lpstr>
      <vt:lpstr>Dictionary and Guessing Attacks</vt:lpstr>
      <vt:lpstr>New Age of Offline Attacks</vt:lpstr>
      <vt:lpstr>New Age of Offline Attacks</vt:lpstr>
      <vt:lpstr>Defenses against Offline Attacks</vt:lpstr>
      <vt:lpstr>Attack Strategy</vt:lpstr>
      <vt:lpstr>Login Spoofing</vt:lpstr>
      <vt:lpstr>Spoofing Attack on the Web</vt:lpstr>
      <vt:lpstr>KeyLogging</vt:lpstr>
      <vt:lpstr>Recent Study by Us</vt:lpstr>
      <vt:lpstr>Password Managers</vt:lpstr>
      <vt:lpstr>GOTCHA</vt:lpstr>
      <vt:lpstr>Biometrics</vt:lpstr>
      <vt:lpstr>Biometrics</vt:lpstr>
      <vt:lpstr>Two Factor Authentication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CyberSecPro Training Presentation Template</dc:title>
  <dc:subject>CyberSecPro Modules</dc:subject>
  <dc:creator/>
  <cp:lastModifiedBy/>
  <cp:revision>1</cp:revision>
  <dcterms:created xsi:type="dcterms:W3CDTF">2023-07-18T15:28:54Z</dcterms:created>
  <dcterms:modified xsi:type="dcterms:W3CDTF">2024-04-29T18:23:44Z</dcterms:modified>
  <cp:version>Ver-1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