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93" r:id="rId1"/>
  </p:sldMasterIdLst>
  <p:notesMasterIdLst>
    <p:notesMasterId r:id="rId22"/>
  </p:notesMasterIdLst>
  <p:sldIdLst>
    <p:sldId id="3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75" r:id="rId14"/>
    <p:sldId id="276" r:id="rId15"/>
    <p:sldId id="277" r:id="rId16"/>
    <p:sldId id="281" r:id="rId17"/>
    <p:sldId id="278" r:id="rId18"/>
    <p:sldId id="279" r:id="rId19"/>
    <p:sldId id="280" r:id="rId20"/>
    <p:sldId id="38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272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F2A7F6-7B25-4F63-87CC-AF0C51C64269}" type="doc">
      <dgm:prSet loTypeId="urn:microsoft.com/office/officeart/2005/8/layout/gear1" loCatId="process" qsTypeId="urn:microsoft.com/office/officeart/2005/8/quickstyle/3d1" qsCatId="3D" csTypeId="urn:microsoft.com/office/officeart/2005/8/colors/colorful4" csCatId="colorful" phldr="1"/>
      <dgm:spPr/>
    </dgm:pt>
    <dgm:pt modelId="{FF218699-AE52-4A43-B5B8-5F5EEE518D1F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l"/>
            <a:t>Εμπιστευτικότητα</a:t>
          </a:r>
        </a:p>
      </dgm:t>
    </dgm:pt>
    <dgm:pt modelId="{376C90D0-E6E5-449A-9293-D24F3E3E5D7C}" type="parTrans" cxnId="{1A74D114-93C8-4AE6-8642-5004B1723F47}">
      <dgm:prSet/>
      <dgm:spPr/>
      <dgm:t>
        <a:bodyPr/>
        <a:lstStyle/>
        <a:p>
          <a:endParaRPr lang="en-US"/>
        </a:p>
      </dgm:t>
    </dgm:pt>
    <dgm:pt modelId="{07FDA403-410D-45A7-801E-1EA5655683C2}" type="sibTrans" cxnId="{1A74D114-93C8-4AE6-8642-5004B1723F47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01504280-AFBB-4F15-B4D3-381652E67B7E}">
      <dgm:prSet phldrT="[Text]"/>
      <dgm:spPr/>
      <dgm:t>
        <a:bodyPr/>
        <a:lstStyle/>
        <a:p>
          <a:r>
            <a:rPr lang="el"/>
            <a:t>Ακεραιότητα</a:t>
          </a:r>
        </a:p>
      </dgm:t>
    </dgm:pt>
    <dgm:pt modelId="{9A554AE7-3D7C-40D6-A335-54C2EBFCF445}" type="parTrans" cxnId="{6BEB9FE2-FB43-411C-A30F-830A75D34252}">
      <dgm:prSet/>
      <dgm:spPr/>
      <dgm:t>
        <a:bodyPr/>
        <a:lstStyle/>
        <a:p>
          <a:endParaRPr lang="en-US"/>
        </a:p>
      </dgm:t>
    </dgm:pt>
    <dgm:pt modelId="{F11D12A4-E453-48EF-96E0-B9623C242F35}" type="sibTrans" cxnId="{6BEB9FE2-FB43-411C-A30F-830A75D34252}">
      <dgm:prSet/>
      <dgm:spPr/>
      <dgm:t>
        <a:bodyPr/>
        <a:lstStyle/>
        <a:p>
          <a:endParaRPr lang="en-US"/>
        </a:p>
      </dgm:t>
    </dgm:pt>
    <dgm:pt modelId="{8F373DF2-4B60-4806-B97C-A979CCF5487B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l"/>
            <a:t>Διαθεσιμότητα</a:t>
          </a:r>
        </a:p>
      </dgm:t>
    </dgm:pt>
    <dgm:pt modelId="{621B2089-B91A-4576-A52E-9E0FF24CDCAA}" type="parTrans" cxnId="{9BBAF974-6F43-4848-ACAC-7EDBF4CFE8F5}">
      <dgm:prSet/>
      <dgm:spPr/>
      <dgm:t>
        <a:bodyPr/>
        <a:lstStyle/>
        <a:p>
          <a:endParaRPr lang="en-US"/>
        </a:p>
      </dgm:t>
    </dgm:pt>
    <dgm:pt modelId="{D6B66FAE-C5BF-46B2-9171-46F21A38D970}" type="sibTrans" cxnId="{9BBAF974-6F43-4848-ACAC-7EDBF4CFE8F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EA6B67C3-E422-418F-9E92-684E26FC253F}" type="pres">
      <dgm:prSet presAssocID="{AAF2A7F6-7B25-4F63-87CC-AF0C51C6426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3933886-3DCA-4FCA-8083-D9BD4416F08D}" type="pres">
      <dgm:prSet presAssocID="{FF218699-AE52-4A43-B5B8-5F5EEE518D1F}" presName="gear1" presStyleLbl="node1" presStyleIdx="0" presStyleCnt="3" custScaleX="90917" custScaleY="89753" custLinFactNeighborX="26146" custLinFactNeighborY="-11045">
        <dgm:presLayoutVars>
          <dgm:chMax val="1"/>
          <dgm:bulletEnabled val="1"/>
        </dgm:presLayoutVars>
      </dgm:prSet>
      <dgm:spPr/>
    </dgm:pt>
    <dgm:pt modelId="{E3BAED85-B395-4C84-A8C1-B3081EC62F99}" type="pres">
      <dgm:prSet presAssocID="{FF218699-AE52-4A43-B5B8-5F5EEE518D1F}" presName="gear1srcNode" presStyleLbl="node1" presStyleIdx="0" presStyleCnt="3"/>
      <dgm:spPr/>
    </dgm:pt>
    <dgm:pt modelId="{ABD6E0C6-6730-45EA-ACF7-A853415538E7}" type="pres">
      <dgm:prSet presAssocID="{FF218699-AE52-4A43-B5B8-5F5EEE518D1F}" presName="gear1dstNode" presStyleLbl="node1" presStyleIdx="0" presStyleCnt="3"/>
      <dgm:spPr/>
    </dgm:pt>
    <dgm:pt modelId="{A0A9CC6F-4516-4839-BFC1-62668AFCCF22}" type="pres">
      <dgm:prSet presAssocID="{01504280-AFBB-4F15-B4D3-381652E67B7E}" presName="gear2" presStyleLbl="node1" presStyleIdx="1" presStyleCnt="3" custAng="20078369" custScaleX="128831" custScaleY="124230" custLinFactNeighborX="17948" custLinFactNeighborY="43069">
        <dgm:presLayoutVars>
          <dgm:chMax val="1"/>
          <dgm:bulletEnabled val="1"/>
        </dgm:presLayoutVars>
      </dgm:prSet>
      <dgm:spPr/>
    </dgm:pt>
    <dgm:pt modelId="{CDC9B562-9A22-4937-8EE6-3D5750BAF14E}" type="pres">
      <dgm:prSet presAssocID="{01504280-AFBB-4F15-B4D3-381652E67B7E}" presName="gear2srcNode" presStyleLbl="node1" presStyleIdx="1" presStyleCnt="3"/>
      <dgm:spPr/>
    </dgm:pt>
    <dgm:pt modelId="{6189222A-BFFF-44A9-AE64-566ACA9C81CB}" type="pres">
      <dgm:prSet presAssocID="{01504280-AFBB-4F15-B4D3-381652E67B7E}" presName="gear2dstNode" presStyleLbl="node1" presStyleIdx="1" presStyleCnt="3"/>
      <dgm:spPr/>
    </dgm:pt>
    <dgm:pt modelId="{91A5E40E-C86B-416C-97C8-F24DDCA30423}" type="pres">
      <dgm:prSet presAssocID="{8F373DF2-4B60-4806-B97C-A979CCF5487B}" presName="gear3" presStyleLbl="node1" presStyleIdx="2" presStyleCnt="3" custScaleX="128847" custScaleY="132298" custLinFactNeighborX="368" custLinFactNeighborY="8795"/>
      <dgm:spPr/>
    </dgm:pt>
    <dgm:pt modelId="{86CF45A0-AA42-4607-BA05-16E446DA3447}" type="pres">
      <dgm:prSet presAssocID="{8F373DF2-4B60-4806-B97C-A979CCF5487B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519C5C2-B551-47C9-B258-C4FE5E743C69}" type="pres">
      <dgm:prSet presAssocID="{8F373DF2-4B60-4806-B97C-A979CCF5487B}" presName="gear3srcNode" presStyleLbl="node1" presStyleIdx="2" presStyleCnt="3"/>
      <dgm:spPr/>
    </dgm:pt>
    <dgm:pt modelId="{EB8A5FCD-D230-425F-9BAE-0F5BB6D1DD02}" type="pres">
      <dgm:prSet presAssocID="{8F373DF2-4B60-4806-B97C-A979CCF5487B}" presName="gear3dstNode" presStyleLbl="node1" presStyleIdx="2" presStyleCnt="3"/>
      <dgm:spPr/>
    </dgm:pt>
    <dgm:pt modelId="{B947D5D0-1D12-4BB8-865F-1E06854EAA16}" type="pres">
      <dgm:prSet presAssocID="{07FDA403-410D-45A7-801E-1EA5655683C2}" presName="connector1" presStyleLbl="sibTrans2D1" presStyleIdx="0" presStyleCnt="3" custScaleX="57432" custScaleY="61144" custLinFactNeighborX="33348" custLinFactNeighborY="-18612"/>
      <dgm:spPr/>
    </dgm:pt>
    <dgm:pt modelId="{EC61BA83-FF2F-4524-8493-F46B64F1C983}" type="pres">
      <dgm:prSet presAssocID="{F11D12A4-E453-48EF-96E0-B9623C242F35}" presName="connector2" presStyleLbl="sibTrans2D1" presStyleIdx="1" presStyleCnt="3" custScaleX="88162" custLinFactNeighborX="-7246" custLinFactNeighborY="46826"/>
      <dgm:spPr/>
    </dgm:pt>
    <dgm:pt modelId="{9360149A-BC21-4191-8008-BA9425159972}" type="pres">
      <dgm:prSet presAssocID="{D6B66FAE-C5BF-46B2-9171-46F21A38D970}" presName="connector3" presStyleLbl="sibTrans2D1" presStyleIdx="2" presStyleCnt="3" custLinFactNeighborX="-9683" custLinFactNeighborY="8788"/>
      <dgm:spPr/>
    </dgm:pt>
  </dgm:ptLst>
  <dgm:cxnLst>
    <dgm:cxn modelId="{269A2203-3D28-4F8B-B0B1-C27452830040}" type="presOf" srcId="{07FDA403-410D-45A7-801E-1EA5655683C2}" destId="{B947D5D0-1D12-4BB8-865F-1E06854EAA16}" srcOrd="0" destOrd="0" presId="urn:microsoft.com/office/officeart/2005/8/layout/gear1"/>
    <dgm:cxn modelId="{7ABFE104-0C48-4A9B-8B0C-A0D041942811}" type="presOf" srcId="{D6B66FAE-C5BF-46B2-9171-46F21A38D970}" destId="{9360149A-BC21-4191-8008-BA9425159972}" srcOrd="0" destOrd="0" presId="urn:microsoft.com/office/officeart/2005/8/layout/gear1"/>
    <dgm:cxn modelId="{1A74D114-93C8-4AE6-8642-5004B1723F47}" srcId="{AAF2A7F6-7B25-4F63-87CC-AF0C51C64269}" destId="{FF218699-AE52-4A43-B5B8-5F5EEE518D1F}" srcOrd="0" destOrd="0" parTransId="{376C90D0-E6E5-449A-9293-D24F3E3E5D7C}" sibTransId="{07FDA403-410D-45A7-801E-1EA5655683C2}"/>
    <dgm:cxn modelId="{0A7B753C-29B8-4AC1-AF2D-55B289951709}" type="presOf" srcId="{01504280-AFBB-4F15-B4D3-381652E67B7E}" destId="{CDC9B562-9A22-4937-8EE6-3D5750BAF14E}" srcOrd="1" destOrd="0" presId="urn:microsoft.com/office/officeart/2005/8/layout/gear1"/>
    <dgm:cxn modelId="{858B913D-C25A-43ED-B048-64BA2ECBFD66}" type="presOf" srcId="{F11D12A4-E453-48EF-96E0-B9623C242F35}" destId="{EC61BA83-FF2F-4524-8493-F46B64F1C983}" srcOrd="0" destOrd="0" presId="urn:microsoft.com/office/officeart/2005/8/layout/gear1"/>
    <dgm:cxn modelId="{287C773E-6252-4884-BED2-CA8656C4A11A}" type="presOf" srcId="{FF218699-AE52-4A43-B5B8-5F5EEE518D1F}" destId="{E3BAED85-B395-4C84-A8C1-B3081EC62F99}" srcOrd="1" destOrd="0" presId="urn:microsoft.com/office/officeart/2005/8/layout/gear1"/>
    <dgm:cxn modelId="{9E77535D-F812-49F6-B918-6004F06F95B6}" type="presOf" srcId="{01504280-AFBB-4F15-B4D3-381652E67B7E}" destId="{A0A9CC6F-4516-4839-BFC1-62668AFCCF22}" srcOrd="0" destOrd="0" presId="urn:microsoft.com/office/officeart/2005/8/layout/gear1"/>
    <dgm:cxn modelId="{02875041-C3E6-468F-BF5E-587ABA573298}" type="presOf" srcId="{AAF2A7F6-7B25-4F63-87CC-AF0C51C64269}" destId="{EA6B67C3-E422-418F-9E92-684E26FC253F}" srcOrd="0" destOrd="0" presId="urn:microsoft.com/office/officeart/2005/8/layout/gear1"/>
    <dgm:cxn modelId="{9BBAF974-6F43-4848-ACAC-7EDBF4CFE8F5}" srcId="{AAF2A7F6-7B25-4F63-87CC-AF0C51C64269}" destId="{8F373DF2-4B60-4806-B97C-A979CCF5487B}" srcOrd="2" destOrd="0" parTransId="{621B2089-B91A-4576-A52E-9E0FF24CDCAA}" sibTransId="{D6B66FAE-C5BF-46B2-9171-46F21A38D970}"/>
    <dgm:cxn modelId="{B5224B77-D580-4681-AB7F-0B59EEAC20A7}" type="presOf" srcId="{8F373DF2-4B60-4806-B97C-A979CCF5487B}" destId="{86CF45A0-AA42-4607-BA05-16E446DA3447}" srcOrd="1" destOrd="0" presId="urn:microsoft.com/office/officeart/2005/8/layout/gear1"/>
    <dgm:cxn modelId="{0BE0D878-4490-4169-8C33-6C897B56AC2D}" type="presOf" srcId="{FF218699-AE52-4A43-B5B8-5F5EEE518D1F}" destId="{C3933886-3DCA-4FCA-8083-D9BD4416F08D}" srcOrd="0" destOrd="0" presId="urn:microsoft.com/office/officeart/2005/8/layout/gear1"/>
    <dgm:cxn modelId="{86AEBF89-692C-4E2F-AE26-0993DA71561A}" type="presOf" srcId="{01504280-AFBB-4F15-B4D3-381652E67B7E}" destId="{6189222A-BFFF-44A9-AE64-566ACA9C81CB}" srcOrd="2" destOrd="0" presId="urn:microsoft.com/office/officeart/2005/8/layout/gear1"/>
    <dgm:cxn modelId="{F1DDF78C-6348-4C12-9AA8-B7C2B603D61D}" type="presOf" srcId="{8F373DF2-4B60-4806-B97C-A979CCF5487B}" destId="{91A5E40E-C86B-416C-97C8-F24DDCA30423}" srcOrd="0" destOrd="0" presId="urn:microsoft.com/office/officeart/2005/8/layout/gear1"/>
    <dgm:cxn modelId="{5090E0B0-6609-4665-9E86-99A7AE633BC5}" type="presOf" srcId="{8F373DF2-4B60-4806-B97C-A979CCF5487B}" destId="{0519C5C2-B551-47C9-B258-C4FE5E743C69}" srcOrd="2" destOrd="0" presId="urn:microsoft.com/office/officeart/2005/8/layout/gear1"/>
    <dgm:cxn modelId="{9E5CBCDB-5D80-408A-BA9A-976B58111BB8}" type="presOf" srcId="{FF218699-AE52-4A43-B5B8-5F5EEE518D1F}" destId="{ABD6E0C6-6730-45EA-ACF7-A853415538E7}" srcOrd="2" destOrd="0" presId="urn:microsoft.com/office/officeart/2005/8/layout/gear1"/>
    <dgm:cxn modelId="{6BEB9FE2-FB43-411C-A30F-830A75D34252}" srcId="{AAF2A7F6-7B25-4F63-87CC-AF0C51C64269}" destId="{01504280-AFBB-4F15-B4D3-381652E67B7E}" srcOrd="1" destOrd="0" parTransId="{9A554AE7-3D7C-40D6-A335-54C2EBFCF445}" sibTransId="{F11D12A4-E453-48EF-96E0-B9623C242F35}"/>
    <dgm:cxn modelId="{C2501CFE-2A07-486C-95F1-D1DEAB60C197}" type="presOf" srcId="{8F373DF2-4B60-4806-B97C-A979CCF5487B}" destId="{EB8A5FCD-D230-425F-9BAE-0F5BB6D1DD02}" srcOrd="3" destOrd="0" presId="urn:microsoft.com/office/officeart/2005/8/layout/gear1"/>
    <dgm:cxn modelId="{ABCCB7F8-6699-4E03-8494-86B1EE21C1A6}" type="presParOf" srcId="{EA6B67C3-E422-418F-9E92-684E26FC253F}" destId="{C3933886-3DCA-4FCA-8083-D9BD4416F08D}" srcOrd="0" destOrd="0" presId="urn:microsoft.com/office/officeart/2005/8/layout/gear1"/>
    <dgm:cxn modelId="{F00C337D-50E4-44FB-A7E2-923E9127B938}" type="presParOf" srcId="{EA6B67C3-E422-418F-9E92-684E26FC253F}" destId="{E3BAED85-B395-4C84-A8C1-B3081EC62F99}" srcOrd="1" destOrd="0" presId="urn:microsoft.com/office/officeart/2005/8/layout/gear1"/>
    <dgm:cxn modelId="{41D4542E-8474-47F7-B5A1-8997D196C06C}" type="presParOf" srcId="{EA6B67C3-E422-418F-9E92-684E26FC253F}" destId="{ABD6E0C6-6730-45EA-ACF7-A853415538E7}" srcOrd="2" destOrd="0" presId="urn:microsoft.com/office/officeart/2005/8/layout/gear1"/>
    <dgm:cxn modelId="{730ACA26-6385-4FC5-8B73-2BAE9828A1D4}" type="presParOf" srcId="{EA6B67C3-E422-418F-9E92-684E26FC253F}" destId="{A0A9CC6F-4516-4839-BFC1-62668AFCCF22}" srcOrd="3" destOrd="0" presId="urn:microsoft.com/office/officeart/2005/8/layout/gear1"/>
    <dgm:cxn modelId="{1FC8739D-6189-450C-A499-2B1DB12E83CF}" type="presParOf" srcId="{EA6B67C3-E422-418F-9E92-684E26FC253F}" destId="{CDC9B562-9A22-4937-8EE6-3D5750BAF14E}" srcOrd="4" destOrd="0" presId="urn:microsoft.com/office/officeart/2005/8/layout/gear1"/>
    <dgm:cxn modelId="{DB2B7C9E-97C6-4BFC-BBDE-B3541B51B3D3}" type="presParOf" srcId="{EA6B67C3-E422-418F-9E92-684E26FC253F}" destId="{6189222A-BFFF-44A9-AE64-566ACA9C81CB}" srcOrd="5" destOrd="0" presId="urn:microsoft.com/office/officeart/2005/8/layout/gear1"/>
    <dgm:cxn modelId="{05BDBCD7-7395-4DC7-87D5-2876622BA980}" type="presParOf" srcId="{EA6B67C3-E422-418F-9E92-684E26FC253F}" destId="{91A5E40E-C86B-416C-97C8-F24DDCA30423}" srcOrd="6" destOrd="0" presId="urn:microsoft.com/office/officeart/2005/8/layout/gear1"/>
    <dgm:cxn modelId="{EDFCCDAF-2303-4A87-AC71-60D9AA3B9273}" type="presParOf" srcId="{EA6B67C3-E422-418F-9E92-684E26FC253F}" destId="{86CF45A0-AA42-4607-BA05-16E446DA3447}" srcOrd="7" destOrd="0" presId="urn:microsoft.com/office/officeart/2005/8/layout/gear1"/>
    <dgm:cxn modelId="{6DE81B7C-EA7D-44BD-86B0-7DF4546B3FD1}" type="presParOf" srcId="{EA6B67C3-E422-418F-9E92-684E26FC253F}" destId="{0519C5C2-B551-47C9-B258-C4FE5E743C69}" srcOrd="8" destOrd="0" presId="urn:microsoft.com/office/officeart/2005/8/layout/gear1"/>
    <dgm:cxn modelId="{DADF51D2-E423-4853-9C16-E8AE3D96FB69}" type="presParOf" srcId="{EA6B67C3-E422-418F-9E92-684E26FC253F}" destId="{EB8A5FCD-D230-425F-9BAE-0F5BB6D1DD02}" srcOrd="9" destOrd="0" presId="urn:microsoft.com/office/officeart/2005/8/layout/gear1"/>
    <dgm:cxn modelId="{4CA34EE7-5B4A-4BD1-88DB-45BD610E0157}" type="presParOf" srcId="{EA6B67C3-E422-418F-9E92-684E26FC253F}" destId="{B947D5D0-1D12-4BB8-865F-1E06854EAA16}" srcOrd="10" destOrd="0" presId="urn:microsoft.com/office/officeart/2005/8/layout/gear1"/>
    <dgm:cxn modelId="{97E8044C-D97F-4F14-BEAE-7407433906B9}" type="presParOf" srcId="{EA6B67C3-E422-418F-9E92-684E26FC253F}" destId="{EC61BA83-FF2F-4524-8493-F46B64F1C983}" srcOrd="11" destOrd="0" presId="urn:microsoft.com/office/officeart/2005/8/layout/gear1"/>
    <dgm:cxn modelId="{CE65874F-10E0-46D9-A053-2624E863DCD5}" type="presParOf" srcId="{EA6B67C3-E422-418F-9E92-684E26FC253F}" destId="{9360149A-BC21-4191-8008-BA942515997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26C206-76F1-48C6-9CC6-576D39D8DEB8}" type="doc">
      <dgm:prSet loTypeId="urn:microsoft.com/office/officeart/2005/8/layout/lProcess1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FF93725-E148-43D2-8AE1-1BC017664624}">
      <dgm:prSet phldrT="[Text]"/>
      <dgm:spPr/>
      <dgm:t>
        <a:bodyPr/>
        <a:lstStyle/>
        <a:p>
          <a:r>
            <a:rPr lang="el" b="1" dirty="0"/>
            <a:t>Διακριτικά</a:t>
          </a:r>
        </a:p>
      </dgm:t>
    </dgm:pt>
    <dgm:pt modelId="{2105A933-DB1E-42EA-9ABC-FD6FF4E554CC}" type="parTrans" cxnId="{77E64874-9FAA-4111-8FC4-70EA3AE32F59}">
      <dgm:prSet/>
      <dgm:spPr/>
      <dgm:t>
        <a:bodyPr/>
        <a:lstStyle/>
        <a:p>
          <a:endParaRPr lang="en-US"/>
        </a:p>
      </dgm:t>
    </dgm:pt>
    <dgm:pt modelId="{1B18F287-21FC-4DA7-8F6E-40B3447A253F}" type="sibTrans" cxnId="{77E64874-9FAA-4111-8FC4-70EA3AE32F59}">
      <dgm:prSet/>
      <dgm:spPr/>
      <dgm:t>
        <a:bodyPr/>
        <a:lstStyle/>
        <a:p>
          <a:endParaRPr lang="en-US"/>
        </a:p>
      </dgm:t>
    </dgm:pt>
    <dgm:pt modelId="{83A6B078-6027-4471-B2ED-FFFFA81940AC}">
      <dgm:prSet phldrT="[Text]"/>
      <dgm:spPr/>
      <dgm:t>
        <a:bodyPr/>
        <a:lstStyle/>
        <a:p>
          <a:r>
            <a:rPr lang="el" b="1" dirty="0"/>
            <a:t>Υποχρεωτικά</a:t>
          </a:r>
        </a:p>
      </dgm:t>
    </dgm:pt>
    <dgm:pt modelId="{F0779584-6E25-4B8F-914D-9143321EF0C7}" type="parTrans" cxnId="{1713A42E-897C-42E7-B5CA-F8FC449BE209}">
      <dgm:prSet/>
      <dgm:spPr/>
      <dgm:t>
        <a:bodyPr/>
        <a:lstStyle/>
        <a:p>
          <a:endParaRPr lang="en-US"/>
        </a:p>
      </dgm:t>
    </dgm:pt>
    <dgm:pt modelId="{5AF70C02-3A10-40A8-AB57-8EDBE4B18471}" type="sibTrans" cxnId="{1713A42E-897C-42E7-B5CA-F8FC449BE209}">
      <dgm:prSet/>
      <dgm:spPr/>
      <dgm:t>
        <a:bodyPr/>
        <a:lstStyle/>
        <a:p>
          <a:endParaRPr lang="en-US"/>
        </a:p>
      </dgm:t>
    </dgm:pt>
    <dgm:pt modelId="{A0C8990C-3AA5-4107-B124-D96F66BBDC78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" b="1"/>
            <a:t>Βάσει ρόλων</a:t>
          </a:r>
        </a:p>
      </dgm:t>
    </dgm:pt>
    <dgm:pt modelId="{F05B99AB-3F2F-4EFC-BAD1-01295D393072}" type="parTrans" cxnId="{4023A83B-F0D0-4E8F-BF8B-4C2EF3EF8C75}">
      <dgm:prSet/>
      <dgm:spPr/>
      <dgm:t>
        <a:bodyPr/>
        <a:lstStyle/>
        <a:p>
          <a:endParaRPr lang="en-US"/>
        </a:p>
      </dgm:t>
    </dgm:pt>
    <dgm:pt modelId="{8C107814-964D-471F-AB56-FA76ECC7865F}" type="sibTrans" cxnId="{4023A83B-F0D0-4E8F-BF8B-4C2EF3EF8C75}">
      <dgm:prSet/>
      <dgm:spPr/>
      <dgm:t>
        <a:bodyPr/>
        <a:lstStyle/>
        <a:p>
          <a:endParaRPr lang="en-US"/>
        </a:p>
      </dgm:t>
    </dgm:pt>
    <dgm:pt modelId="{DD33AE78-2C16-4B11-A0FB-1EA99A84AFEB}" type="pres">
      <dgm:prSet presAssocID="{7B26C206-76F1-48C6-9CC6-576D39D8DEB8}" presName="Name0" presStyleCnt="0">
        <dgm:presLayoutVars>
          <dgm:dir/>
          <dgm:animLvl val="lvl"/>
          <dgm:resizeHandles val="exact"/>
        </dgm:presLayoutVars>
      </dgm:prSet>
      <dgm:spPr/>
    </dgm:pt>
    <dgm:pt modelId="{E926A813-D884-42CD-8638-E1E90CCC5234}" type="pres">
      <dgm:prSet presAssocID="{6FF93725-E148-43D2-8AE1-1BC017664624}" presName="vertFlow" presStyleCnt="0"/>
      <dgm:spPr/>
    </dgm:pt>
    <dgm:pt modelId="{C28B93DF-A3A4-45E1-A7A2-EDF5A571B145}" type="pres">
      <dgm:prSet presAssocID="{6FF93725-E148-43D2-8AE1-1BC017664624}" presName="header" presStyleLbl="node1" presStyleIdx="0" presStyleCnt="3" custScaleY="190564"/>
      <dgm:spPr/>
    </dgm:pt>
    <dgm:pt modelId="{1C7DD606-3C88-4343-86C8-A41FA57CB318}" type="pres">
      <dgm:prSet presAssocID="{6FF93725-E148-43D2-8AE1-1BC017664624}" presName="hSp" presStyleCnt="0"/>
      <dgm:spPr/>
    </dgm:pt>
    <dgm:pt modelId="{CDA2FA68-CBEB-4EDA-88A1-442B20DAE670}" type="pres">
      <dgm:prSet presAssocID="{83A6B078-6027-4471-B2ED-FFFFA81940AC}" presName="vertFlow" presStyleCnt="0"/>
      <dgm:spPr/>
    </dgm:pt>
    <dgm:pt modelId="{E4C672DB-7271-41FB-8997-847BDC9FAD9B}" type="pres">
      <dgm:prSet presAssocID="{83A6B078-6027-4471-B2ED-FFFFA81940AC}" presName="header" presStyleLbl="node1" presStyleIdx="1" presStyleCnt="3" custScaleY="194728"/>
      <dgm:spPr/>
    </dgm:pt>
    <dgm:pt modelId="{48202D0E-09A0-4C29-9C09-78E2B86FAB26}" type="pres">
      <dgm:prSet presAssocID="{83A6B078-6027-4471-B2ED-FFFFA81940AC}" presName="hSp" presStyleCnt="0"/>
      <dgm:spPr/>
    </dgm:pt>
    <dgm:pt modelId="{9CC91B3E-B65D-4E74-BD03-A6458D04A5A5}" type="pres">
      <dgm:prSet presAssocID="{A0C8990C-3AA5-4107-B124-D96F66BBDC78}" presName="vertFlow" presStyleCnt="0"/>
      <dgm:spPr/>
    </dgm:pt>
    <dgm:pt modelId="{D98DED15-E46D-4E31-8085-D479048CE6AE}" type="pres">
      <dgm:prSet presAssocID="{A0C8990C-3AA5-4107-B124-D96F66BBDC78}" presName="header" presStyleLbl="node1" presStyleIdx="2" presStyleCnt="3" custScaleY="192562"/>
      <dgm:spPr/>
    </dgm:pt>
  </dgm:ptLst>
  <dgm:cxnLst>
    <dgm:cxn modelId="{85DCE207-B81E-4F6A-8D87-9F0011D67E53}" type="presOf" srcId="{6FF93725-E148-43D2-8AE1-1BC017664624}" destId="{C28B93DF-A3A4-45E1-A7A2-EDF5A571B145}" srcOrd="0" destOrd="0" presId="urn:microsoft.com/office/officeart/2005/8/layout/lProcess1"/>
    <dgm:cxn modelId="{1713A42E-897C-42E7-B5CA-F8FC449BE209}" srcId="{7B26C206-76F1-48C6-9CC6-576D39D8DEB8}" destId="{83A6B078-6027-4471-B2ED-FFFFA81940AC}" srcOrd="1" destOrd="0" parTransId="{F0779584-6E25-4B8F-914D-9143321EF0C7}" sibTransId="{5AF70C02-3A10-40A8-AB57-8EDBE4B18471}"/>
    <dgm:cxn modelId="{4023A83B-F0D0-4E8F-BF8B-4C2EF3EF8C75}" srcId="{7B26C206-76F1-48C6-9CC6-576D39D8DEB8}" destId="{A0C8990C-3AA5-4107-B124-D96F66BBDC78}" srcOrd="2" destOrd="0" parTransId="{F05B99AB-3F2F-4EFC-BAD1-01295D393072}" sibTransId="{8C107814-964D-471F-AB56-FA76ECC7865F}"/>
    <dgm:cxn modelId="{77E64874-9FAA-4111-8FC4-70EA3AE32F59}" srcId="{7B26C206-76F1-48C6-9CC6-576D39D8DEB8}" destId="{6FF93725-E148-43D2-8AE1-1BC017664624}" srcOrd="0" destOrd="0" parTransId="{2105A933-DB1E-42EA-9ABC-FD6FF4E554CC}" sibTransId="{1B18F287-21FC-4DA7-8F6E-40B3447A253F}"/>
    <dgm:cxn modelId="{2C10A07A-84F0-46D6-AC13-EFF17C832BFC}" type="presOf" srcId="{A0C8990C-3AA5-4107-B124-D96F66BBDC78}" destId="{D98DED15-E46D-4E31-8085-D479048CE6AE}" srcOrd="0" destOrd="0" presId="urn:microsoft.com/office/officeart/2005/8/layout/lProcess1"/>
    <dgm:cxn modelId="{03EE4C93-F51B-4BD2-9C62-0934CCD51097}" type="presOf" srcId="{7B26C206-76F1-48C6-9CC6-576D39D8DEB8}" destId="{DD33AE78-2C16-4B11-A0FB-1EA99A84AFEB}" srcOrd="0" destOrd="0" presId="urn:microsoft.com/office/officeart/2005/8/layout/lProcess1"/>
    <dgm:cxn modelId="{28AEF7FA-3883-49EC-AFDE-F3DFD2A4ED54}" type="presOf" srcId="{83A6B078-6027-4471-B2ED-FFFFA81940AC}" destId="{E4C672DB-7271-41FB-8997-847BDC9FAD9B}" srcOrd="0" destOrd="0" presId="urn:microsoft.com/office/officeart/2005/8/layout/lProcess1"/>
    <dgm:cxn modelId="{ACA95743-FB96-47D6-A8E6-33908DBBEAF1}" type="presParOf" srcId="{DD33AE78-2C16-4B11-A0FB-1EA99A84AFEB}" destId="{E926A813-D884-42CD-8638-E1E90CCC5234}" srcOrd="0" destOrd="0" presId="urn:microsoft.com/office/officeart/2005/8/layout/lProcess1"/>
    <dgm:cxn modelId="{02E2555C-29F8-4248-BF96-4CA12C5201C4}" type="presParOf" srcId="{E926A813-D884-42CD-8638-E1E90CCC5234}" destId="{C28B93DF-A3A4-45E1-A7A2-EDF5A571B145}" srcOrd="0" destOrd="0" presId="urn:microsoft.com/office/officeart/2005/8/layout/lProcess1"/>
    <dgm:cxn modelId="{2619C551-55C9-40CA-809A-19F0DC4B1D9F}" type="presParOf" srcId="{DD33AE78-2C16-4B11-A0FB-1EA99A84AFEB}" destId="{1C7DD606-3C88-4343-86C8-A41FA57CB318}" srcOrd="1" destOrd="0" presId="urn:microsoft.com/office/officeart/2005/8/layout/lProcess1"/>
    <dgm:cxn modelId="{09AE5235-6314-4949-AA58-19A1E2F5F06D}" type="presParOf" srcId="{DD33AE78-2C16-4B11-A0FB-1EA99A84AFEB}" destId="{CDA2FA68-CBEB-4EDA-88A1-442B20DAE670}" srcOrd="2" destOrd="0" presId="urn:microsoft.com/office/officeart/2005/8/layout/lProcess1"/>
    <dgm:cxn modelId="{64E63526-3696-48F7-BC1F-B6296377F099}" type="presParOf" srcId="{CDA2FA68-CBEB-4EDA-88A1-442B20DAE670}" destId="{E4C672DB-7271-41FB-8997-847BDC9FAD9B}" srcOrd="0" destOrd="0" presId="urn:microsoft.com/office/officeart/2005/8/layout/lProcess1"/>
    <dgm:cxn modelId="{AA8984E0-A1A0-4498-BE9D-A91188D291EA}" type="presParOf" srcId="{DD33AE78-2C16-4B11-A0FB-1EA99A84AFEB}" destId="{48202D0E-09A0-4C29-9C09-78E2B86FAB26}" srcOrd="3" destOrd="0" presId="urn:microsoft.com/office/officeart/2005/8/layout/lProcess1"/>
    <dgm:cxn modelId="{80B54540-AC25-434B-A033-EAE7809C11E4}" type="presParOf" srcId="{DD33AE78-2C16-4B11-A0FB-1EA99A84AFEB}" destId="{9CC91B3E-B65D-4E74-BD03-A6458D04A5A5}" srcOrd="4" destOrd="0" presId="urn:microsoft.com/office/officeart/2005/8/layout/lProcess1"/>
    <dgm:cxn modelId="{EDBF02EC-19D0-4BA9-B6EF-04AB110C34F2}" type="presParOf" srcId="{9CC91B3E-B65D-4E74-BD03-A6458D04A5A5}" destId="{D98DED15-E46D-4E31-8085-D479048CE6AE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37D20A-375B-4E5F-B43A-F4792D69C819}" type="doc">
      <dgm:prSet loTypeId="urn:microsoft.com/office/officeart/2005/8/layout/hChevron3" loCatId="process" qsTypeId="urn:microsoft.com/office/officeart/2009/2/quickstyle/3d8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7F64609-BA9F-4509-A9C0-A3A12F762D6E}">
      <dgm:prSet phldrT="[Text]"/>
      <dgm:spPr/>
      <dgm:t>
        <a:bodyPr/>
        <a:lstStyle/>
        <a:p>
          <a:r>
            <a:rPr lang="el" dirty="0"/>
            <a:t>Αταξινόμητα</a:t>
          </a:r>
        </a:p>
      </dgm:t>
    </dgm:pt>
    <dgm:pt modelId="{E31EFC9B-A7DC-46E1-BF29-605B207AEF2F}" type="parTrans" cxnId="{9EDB8DC5-5B24-41FE-A949-62F15D44582A}">
      <dgm:prSet/>
      <dgm:spPr/>
      <dgm:t>
        <a:bodyPr/>
        <a:lstStyle/>
        <a:p>
          <a:endParaRPr lang="en-US"/>
        </a:p>
      </dgm:t>
    </dgm:pt>
    <dgm:pt modelId="{85D14E07-B9D3-4054-8E9F-8236B2E74769}" type="sibTrans" cxnId="{9EDB8DC5-5B24-41FE-A949-62F15D44582A}">
      <dgm:prSet/>
      <dgm:spPr/>
      <dgm:t>
        <a:bodyPr/>
        <a:lstStyle/>
        <a:p>
          <a:endParaRPr lang="en-US"/>
        </a:p>
      </dgm:t>
    </dgm:pt>
    <dgm:pt modelId="{3D538E8E-AF54-49E9-95E1-436A6E4A6FF6}">
      <dgm:prSet phldrT="[Text]"/>
      <dgm:spPr/>
      <dgm:t>
        <a:bodyPr/>
        <a:lstStyle/>
        <a:p>
          <a:r>
            <a:rPr lang="el" dirty="0"/>
            <a:t>Εμπιστευτικ</a:t>
          </a:r>
          <a:r>
            <a:rPr lang="en-US" dirty="0"/>
            <a:t>;a</a:t>
          </a:r>
          <a:endParaRPr lang="el" dirty="0"/>
        </a:p>
      </dgm:t>
    </dgm:pt>
    <dgm:pt modelId="{637A48E6-DF55-47AC-A160-7AFBD2676C3E}" type="parTrans" cxnId="{FD8D2E4C-6C59-4A26-AC92-58C91BD11463}">
      <dgm:prSet/>
      <dgm:spPr/>
      <dgm:t>
        <a:bodyPr/>
        <a:lstStyle/>
        <a:p>
          <a:endParaRPr lang="en-US"/>
        </a:p>
      </dgm:t>
    </dgm:pt>
    <dgm:pt modelId="{64819FDF-E35E-4611-AB6A-CB7197CD3898}" type="sibTrans" cxnId="{FD8D2E4C-6C59-4A26-AC92-58C91BD11463}">
      <dgm:prSet/>
      <dgm:spPr/>
      <dgm:t>
        <a:bodyPr/>
        <a:lstStyle/>
        <a:p>
          <a:endParaRPr lang="en-US"/>
        </a:p>
      </dgm:t>
    </dgm:pt>
    <dgm:pt modelId="{7320E8BA-FD86-437C-9942-AB7B89493186}">
      <dgm:prSet phldrT="[Text]"/>
      <dgm:spPr/>
      <dgm:t>
        <a:bodyPr/>
        <a:lstStyle/>
        <a:p>
          <a:r>
            <a:rPr lang="el" dirty="0"/>
            <a:t>Μυστικ</a:t>
          </a:r>
          <a:r>
            <a:rPr lang="en-US" dirty="0"/>
            <a:t>á</a:t>
          </a:r>
          <a:endParaRPr lang="el" dirty="0"/>
        </a:p>
      </dgm:t>
    </dgm:pt>
    <dgm:pt modelId="{0F4FB7EF-DA10-40D5-A736-9739A39FB006}" type="parTrans" cxnId="{84C6F793-AE01-44EA-AE09-F34FA827E4B8}">
      <dgm:prSet/>
      <dgm:spPr/>
      <dgm:t>
        <a:bodyPr/>
        <a:lstStyle/>
        <a:p>
          <a:endParaRPr lang="en-US"/>
        </a:p>
      </dgm:t>
    </dgm:pt>
    <dgm:pt modelId="{2EEAAEAD-15A0-4EAE-84E8-800EE5729F18}" type="sibTrans" cxnId="{84C6F793-AE01-44EA-AE09-F34FA827E4B8}">
      <dgm:prSet/>
      <dgm:spPr/>
      <dgm:t>
        <a:bodyPr/>
        <a:lstStyle/>
        <a:p>
          <a:endParaRPr lang="en-US"/>
        </a:p>
      </dgm:t>
    </dgm:pt>
    <dgm:pt modelId="{9B08DD15-4CA5-4896-9CD0-4997D2BB501D}">
      <dgm:prSet phldrT="[Text]"/>
      <dgm:spPr/>
      <dgm:t>
        <a:bodyPr/>
        <a:lstStyle/>
        <a:p>
          <a:r>
            <a:rPr lang="el" dirty="0"/>
            <a:t>Άκρως απόρρητ</a:t>
          </a:r>
          <a:r>
            <a:rPr lang="en-US" dirty="0"/>
            <a:t>a</a:t>
          </a:r>
          <a:endParaRPr lang="el" dirty="0"/>
        </a:p>
      </dgm:t>
    </dgm:pt>
    <dgm:pt modelId="{F7965DF6-7445-44B9-AFC4-EC7A8C4235ED}" type="parTrans" cxnId="{787A0B14-0AD9-42BE-89B0-089C041F9C90}">
      <dgm:prSet/>
      <dgm:spPr/>
      <dgm:t>
        <a:bodyPr/>
        <a:lstStyle/>
        <a:p>
          <a:endParaRPr lang="en-US"/>
        </a:p>
      </dgm:t>
    </dgm:pt>
    <dgm:pt modelId="{279A81FA-1B7D-4A7F-B782-150881F6FC29}" type="sibTrans" cxnId="{787A0B14-0AD9-42BE-89B0-089C041F9C90}">
      <dgm:prSet/>
      <dgm:spPr/>
      <dgm:t>
        <a:bodyPr/>
        <a:lstStyle/>
        <a:p>
          <a:endParaRPr lang="en-US"/>
        </a:p>
      </dgm:t>
    </dgm:pt>
    <dgm:pt modelId="{69D3BAC6-C46D-4F4F-B883-7604B47EE0AC}" type="pres">
      <dgm:prSet presAssocID="{A937D20A-375B-4E5F-B43A-F4792D69C819}" presName="Name0" presStyleCnt="0">
        <dgm:presLayoutVars>
          <dgm:dir/>
          <dgm:resizeHandles val="exact"/>
        </dgm:presLayoutVars>
      </dgm:prSet>
      <dgm:spPr/>
    </dgm:pt>
    <dgm:pt modelId="{3FD269B5-4767-4684-9685-0C961BBDABB4}" type="pres">
      <dgm:prSet presAssocID="{47F64609-BA9F-4509-A9C0-A3A12F762D6E}" presName="parTxOnly" presStyleLbl="node1" presStyleIdx="0" presStyleCnt="4">
        <dgm:presLayoutVars>
          <dgm:bulletEnabled val="1"/>
        </dgm:presLayoutVars>
      </dgm:prSet>
      <dgm:spPr/>
    </dgm:pt>
    <dgm:pt modelId="{338516BF-A46F-4459-A996-1B5B8DDAA220}" type="pres">
      <dgm:prSet presAssocID="{85D14E07-B9D3-4054-8E9F-8236B2E74769}" presName="parSpace" presStyleCnt="0"/>
      <dgm:spPr/>
    </dgm:pt>
    <dgm:pt modelId="{CA6F1DC5-3DF3-4568-821B-BC041B5D3930}" type="pres">
      <dgm:prSet presAssocID="{3D538E8E-AF54-49E9-95E1-436A6E4A6FF6}" presName="parTxOnly" presStyleLbl="node1" presStyleIdx="1" presStyleCnt="4">
        <dgm:presLayoutVars>
          <dgm:bulletEnabled val="1"/>
        </dgm:presLayoutVars>
      </dgm:prSet>
      <dgm:spPr/>
    </dgm:pt>
    <dgm:pt modelId="{5AF7178B-C147-4CA9-AB4E-60380FF9B998}" type="pres">
      <dgm:prSet presAssocID="{64819FDF-E35E-4611-AB6A-CB7197CD3898}" presName="parSpace" presStyleCnt="0"/>
      <dgm:spPr/>
    </dgm:pt>
    <dgm:pt modelId="{FA65DA8F-E1FB-49B6-ACBA-7822A037C12E}" type="pres">
      <dgm:prSet presAssocID="{7320E8BA-FD86-437C-9942-AB7B89493186}" presName="parTxOnly" presStyleLbl="node1" presStyleIdx="2" presStyleCnt="4">
        <dgm:presLayoutVars>
          <dgm:bulletEnabled val="1"/>
        </dgm:presLayoutVars>
      </dgm:prSet>
      <dgm:spPr/>
    </dgm:pt>
    <dgm:pt modelId="{0D400A83-3334-4309-BCFE-57C2F4135B07}" type="pres">
      <dgm:prSet presAssocID="{2EEAAEAD-15A0-4EAE-84E8-800EE5729F18}" presName="parSpace" presStyleCnt="0"/>
      <dgm:spPr/>
    </dgm:pt>
    <dgm:pt modelId="{81A0EBC6-B706-48F1-87C9-06FC77AB50CD}" type="pres">
      <dgm:prSet presAssocID="{9B08DD15-4CA5-4896-9CD0-4997D2BB501D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787A0B14-0AD9-42BE-89B0-089C041F9C90}" srcId="{A937D20A-375B-4E5F-B43A-F4792D69C819}" destId="{9B08DD15-4CA5-4896-9CD0-4997D2BB501D}" srcOrd="3" destOrd="0" parTransId="{F7965DF6-7445-44B9-AFC4-EC7A8C4235ED}" sibTransId="{279A81FA-1B7D-4A7F-B782-150881F6FC29}"/>
    <dgm:cxn modelId="{5323D12E-57A6-4123-AC75-CE5D1CDF41E1}" type="presOf" srcId="{7320E8BA-FD86-437C-9942-AB7B89493186}" destId="{FA65DA8F-E1FB-49B6-ACBA-7822A037C12E}" srcOrd="0" destOrd="0" presId="urn:microsoft.com/office/officeart/2005/8/layout/hChevron3"/>
    <dgm:cxn modelId="{FD8D2E4C-6C59-4A26-AC92-58C91BD11463}" srcId="{A937D20A-375B-4E5F-B43A-F4792D69C819}" destId="{3D538E8E-AF54-49E9-95E1-436A6E4A6FF6}" srcOrd="1" destOrd="0" parTransId="{637A48E6-DF55-47AC-A160-7AFBD2676C3E}" sibTransId="{64819FDF-E35E-4611-AB6A-CB7197CD3898}"/>
    <dgm:cxn modelId="{D5504B80-F166-4AA8-A609-333C7FDD834E}" type="presOf" srcId="{3D538E8E-AF54-49E9-95E1-436A6E4A6FF6}" destId="{CA6F1DC5-3DF3-4568-821B-BC041B5D3930}" srcOrd="0" destOrd="0" presId="urn:microsoft.com/office/officeart/2005/8/layout/hChevron3"/>
    <dgm:cxn modelId="{84C6F793-AE01-44EA-AE09-F34FA827E4B8}" srcId="{A937D20A-375B-4E5F-B43A-F4792D69C819}" destId="{7320E8BA-FD86-437C-9942-AB7B89493186}" srcOrd="2" destOrd="0" parTransId="{0F4FB7EF-DA10-40D5-A736-9739A39FB006}" sibTransId="{2EEAAEAD-15A0-4EAE-84E8-800EE5729F18}"/>
    <dgm:cxn modelId="{64A372C1-1A66-4E91-8F83-3A796EF63E61}" type="presOf" srcId="{9B08DD15-4CA5-4896-9CD0-4997D2BB501D}" destId="{81A0EBC6-B706-48F1-87C9-06FC77AB50CD}" srcOrd="0" destOrd="0" presId="urn:microsoft.com/office/officeart/2005/8/layout/hChevron3"/>
    <dgm:cxn modelId="{9EDB8DC5-5B24-41FE-A949-62F15D44582A}" srcId="{A937D20A-375B-4E5F-B43A-F4792D69C819}" destId="{47F64609-BA9F-4509-A9C0-A3A12F762D6E}" srcOrd="0" destOrd="0" parTransId="{E31EFC9B-A7DC-46E1-BF29-605B207AEF2F}" sibTransId="{85D14E07-B9D3-4054-8E9F-8236B2E74769}"/>
    <dgm:cxn modelId="{B1680DDB-D8F8-44A8-B5D3-B60D9D9D68D9}" type="presOf" srcId="{A937D20A-375B-4E5F-B43A-F4792D69C819}" destId="{69D3BAC6-C46D-4F4F-B883-7604B47EE0AC}" srcOrd="0" destOrd="0" presId="urn:microsoft.com/office/officeart/2005/8/layout/hChevron3"/>
    <dgm:cxn modelId="{C1BC97F0-6D55-4D44-807D-59B2362773C7}" type="presOf" srcId="{47F64609-BA9F-4509-A9C0-A3A12F762D6E}" destId="{3FD269B5-4767-4684-9685-0C961BBDABB4}" srcOrd="0" destOrd="0" presId="urn:microsoft.com/office/officeart/2005/8/layout/hChevron3"/>
    <dgm:cxn modelId="{1E9617FC-8ECC-4C63-999A-2D6D76F76AF8}" type="presParOf" srcId="{69D3BAC6-C46D-4F4F-B883-7604B47EE0AC}" destId="{3FD269B5-4767-4684-9685-0C961BBDABB4}" srcOrd="0" destOrd="0" presId="urn:microsoft.com/office/officeart/2005/8/layout/hChevron3"/>
    <dgm:cxn modelId="{51479188-33C5-4A85-B59D-A5A91F302487}" type="presParOf" srcId="{69D3BAC6-C46D-4F4F-B883-7604B47EE0AC}" destId="{338516BF-A46F-4459-A996-1B5B8DDAA220}" srcOrd="1" destOrd="0" presId="urn:microsoft.com/office/officeart/2005/8/layout/hChevron3"/>
    <dgm:cxn modelId="{2D501D02-EA3B-432D-92F9-6B4AB005672E}" type="presParOf" srcId="{69D3BAC6-C46D-4F4F-B883-7604B47EE0AC}" destId="{CA6F1DC5-3DF3-4568-821B-BC041B5D3930}" srcOrd="2" destOrd="0" presId="urn:microsoft.com/office/officeart/2005/8/layout/hChevron3"/>
    <dgm:cxn modelId="{B0350615-895E-408A-BE23-D6267A32A252}" type="presParOf" srcId="{69D3BAC6-C46D-4F4F-B883-7604B47EE0AC}" destId="{5AF7178B-C147-4CA9-AB4E-60380FF9B998}" srcOrd="3" destOrd="0" presId="urn:microsoft.com/office/officeart/2005/8/layout/hChevron3"/>
    <dgm:cxn modelId="{4DBBF260-52D0-4836-B917-1D682B5E37CB}" type="presParOf" srcId="{69D3BAC6-C46D-4F4F-B883-7604B47EE0AC}" destId="{FA65DA8F-E1FB-49B6-ACBA-7822A037C12E}" srcOrd="4" destOrd="0" presId="urn:microsoft.com/office/officeart/2005/8/layout/hChevron3"/>
    <dgm:cxn modelId="{EA12A47D-5733-439B-95B9-756F793A1BDB}" type="presParOf" srcId="{69D3BAC6-C46D-4F4F-B883-7604B47EE0AC}" destId="{0D400A83-3334-4309-BCFE-57C2F4135B07}" srcOrd="5" destOrd="0" presId="urn:microsoft.com/office/officeart/2005/8/layout/hChevron3"/>
    <dgm:cxn modelId="{9E262E07-9F79-46A5-828C-C1ED7ACBF32C}" type="presParOf" srcId="{69D3BAC6-C46D-4F4F-B883-7604B47EE0AC}" destId="{81A0EBC6-B706-48F1-87C9-06FC77AB50CD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933886-3DCA-4FCA-8083-D9BD4416F08D}">
      <dsp:nvSpPr>
        <dsp:cNvPr id="0" name=""/>
        <dsp:cNvSpPr/>
      </dsp:nvSpPr>
      <dsp:spPr>
        <a:xfrm>
          <a:off x="5005385" y="2008512"/>
          <a:ext cx="2135633" cy="2108291"/>
        </a:xfrm>
        <a:prstGeom prst="gear9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1000" kern="1200"/>
            <a:t>Εμπιστευτικότητα</a:t>
          </a:r>
        </a:p>
      </dsp:txBody>
      <dsp:txXfrm>
        <a:off x="5432699" y="2502369"/>
        <a:ext cx="1281005" cy="1083705"/>
      </dsp:txXfrm>
    </dsp:sp>
    <dsp:sp modelId="{A0A9CC6F-4516-4839-BFC1-62668AFCCF22}">
      <dsp:nvSpPr>
        <dsp:cNvPr id="0" name=""/>
        <dsp:cNvSpPr/>
      </dsp:nvSpPr>
      <dsp:spPr>
        <a:xfrm rot="20078369">
          <a:off x="2978199" y="2121196"/>
          <a:ext cx="2200895" cy="2122293"/>
        </a:xfrm>
        <a:prstGeom prst="gear6">
          <a:avLst/>
        </a:prstGeom>
        <a:gradFill rotWithShape="0">
          <a:gsLst>
            <a:gs pos="0">
              <a:schemeClr val="accent4">
                <a:hueOff val="748325"/>
                <a:satOff val="-315"/>
                <a:lumOff val="3529"/>
                <a:alphaOff val="0"/>
                <a:shade val="85000"/>
                <a:satMod val="130000"/>
              </a:schemeClr>
            </a:gs>
            <a:gs pos="34000">
              <a:schemeClr val="accent4">
                <a:hueOff val="748325"/>
                <a:satOff val="-315"/>
                <a:lumOff val="3529"/>
                <a:alphaOff val="0"/>
                <a:shade val="87000"/>
                <a:satMod val="125000"/>
              </a:schemeClr>
            </a:gs>
            <a:gs pos="70000">
              <a:schemeClr val="accent4">
                <a:hueOff val="748325"/>
                <a:satOff val="-315"/>
                <a:lumOff val="352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748325"/>
                <a:satOff val="-315"/>
                <a:lumOff val="352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1000" kern="1200"/>
            <a:t>Ακεραιότητα</a:t>
          </a:r>
        </a:p>
      </dsp:txBody>
      <dsp:txXfrm>
        <a:off x="3523918" y="2658719"/>
        <a:ext cx="1109457" cy="1047247"/>
      </dsp:txXfrm>
    </dsp:sp>
    <dsp:sp modelId="{91A5E40E-C86B-416C-97C8-F24DDCA30423}">
      <dsp:nvSpPr>
        <dsp:cNvPr id="0" name=""/>
        <dsp:cNvSpPr/>
      </dsp:nvSpPr>
      <dsp:spPr>
        <a:xfrm rot="20700000">
          <a:off x="3651396" y="313218"/>
          <a:ext cx="2135552" cy="2235603"/>
        </a:xfrm>
        <a:prstGeom prst="gear6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1000" kern="1200"/>
            <a:t>Διαθεσιμότητα</a:t>
          </a:r>
        </a:p>
      </dsp:txBody>
      <dsp:txXfrm rot="-20700000">
        <a:off x="4113851" y="809486"/>
        <a:ext cx="1210642" cy="1243068"/>
      </dsp:txXfrm>
    </dsp:sp>
    <dsp:sp modelId="{B947D5D0-1D12-4BB8-865F-1E06854EAA16}">
      <dsp:nvSpPr>
        <dsp:cNvPr id="0" name=""/>
        <dsp:cNvSpPr/>
      </dsp:nvSpPr>
      <dsp:spPr>
        <a:xfrm>
          <a:off x="5747383" y="1817207"/>
          <a:ext cx="1726814" cy="1838423"/>
        </a:xfrm>
        <a:prstGeom prst="circularArrow">
          <a:avLst>
            <a:gd name="adj1" fmla="val 4688"/>
            <a:gd name="adj2" fmla="val 299029"/>
            <a:gd name="adj3" fmla="val 2518026"/>
            <a:gd name="adj4" fmla="val 15857275"/>
            <a:gd name="adj5" fmla="val 5469"/>
          </a:avLst>
        </a:prstGeom>
        <a:solidFill>
          <a:schemeClr val="bg2">
            <a:lumMod val="5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61BA83-FF2F-4524-8493-F46B64F1C983}">
      <dsp:nvSpPr>
        <dsp:cNvPr id="0" name=""/>
        <dsp:cNvSpPr/>
      </dsp:nvSpPr>
      <dsp:spPr>
        <a:xfrm>
          <a:off x="2586315" y="2237011"/>
          <a:ext cx="1925954" cy="218456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4">
                <a:hueOff val="748325"/>
                <a:satOff val="-315"/>
                <a:lumOff val="3529"/>
                <a:alphaOff val="0"/>
                <a:shade val="85000"/>
                <a:satMod val="130000"/>
              </a:schemeClr>
            </a:gs>
            <a:gs pos="34000">
              <a:schemeClr val="accent4">
                <a:hueOff val="748325"/>
                <a:satOff val="-315"/>
                <a:lumOff val="3529"/>
                <a:alphaOff val="0"/>
                <a:shade val="87000"/>
                <a:satMod val="125000"/>
              </a:schemeClr>
            </a:gs>
            <a:gs pos="70000">
              <a:schemeClr val="accent4">
                <a:hueOff val="748325"/>
                <a:satOff val="-315"/>
                <a:lumOff val="352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748325"/>
                <a:satOff val="-315"/>
                <a:lumOff val="352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60149A-BC21-4191-8008-BA9425159972}">
      <dsp:nvSpPr>
        <dsp:cNvPr id="0" name=""/>
        <dsp:cNvSpPr/>
      </dsp:nvSpPr>
      <dsp:spPr>
        <a:xfrm>
          <a:off x="3259456" y="253828"/>
          <a:ext cx="2355399" cy="235539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8B93DF-A3A4-45E1-A7A2-EDF5A571B145}">
      <dsp:nvSpPr>
        <dsp:cNvPr id="0" name=""/>
        <dsp:cNvSpPr/>
      </dsp:nvSpPr>
      <dsp:spPr>
        <a:xfrm>
          <a:off x="5132" y="194507"/>
          <a:ext cx="3025832" cy="14415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3500" b="1" kern="1200" dirty="0"/>
            <a:t>Διακριτικά</a:t>
          </a:r>
        </a:p>
      </dsp:txBody>
      <dsp:txXfrm>
        <a:off x="47353" y="236728"/>
        <a:ext cx="2941390" cy="1357095"/>
      </dsp:txXfrm>
    </dsp:sp>
    <dsp:sp modelId="{E4C672DB-7271-41FB-8997-847BDC9FAD9B}">
      <dsp:nvSpPr>
        <dsp:cNvPr id="0" name=""/>
        <dsp:cNvSpPr/>
      </dsp:nvSpPr>
      <dsp:spPr>
        <a:xfrm>
          <a:off x="3454581" y="194507"/>
          <a:ext cx="3025832" cy="1473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48338"/>
                <a:satOff val="315"/>
                <a:lumOff val="-3529"/>
                <a:alphaOff val="0"/>
                <a:shade val="85000"/>
                <a:satMod val="130000"/>
              </a:schemeClr>
            </a:gs>
            <a:gs pos="34000">
              <a:schemeClr val="accent3">
                <a:hueOff val="748338"/>
                <a:satOff val="315"/>
                <a:lumOff val="-3529"/>
                <a:alphaOff val="0"/>
                <a:shade val="87000"/>
                <a:satMod val="125000"/>
              </a:schemeClr>
            </a:gs>
            <a:gs pos="70000">
              <a:schemeClr val="accent3">
                <a:hueOff val="748338"/>
                <a:satOff val="315"/>
                <a:lumOff val="-352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748338"/>
                <a:satOff val="315"/>
                <a:lumOff val="-352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3500" b="1" kern="1200" dirty="0"/>
            <a:t>Υποχρεωτικά</a:t>
          </a:r>
        </a:p>
      </dsp:txBody>
      <dsp:txXfrm>
        <a:off x="3497725" y="237651"/>
        <a:ext cx="2939544" cy="1386747"/>
      </dsp:txXfrm>
    </dsp:sp>
    <dsp:sp modelId="{D98DED15-E46D-4E31-8085-D479048CE6AE}">
      <dsp:nvSpPr>
        <dsp:cNvPr id="0" name=""/>
        <dsp:cNvSpPr/>
      </dsp:nvSpPr>
      <dsp:spPr>
        <a:xfrm>
          <a:off x="6904031" y="194507"/>
          <a:ext cx="3025832" cy="1456651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3500" b="1" kern="1200"/>
            <a:t>Βάσει ρόλων</a:t>
          </a:r>
        </a:p>
      </dsp:txBody>
      <dsp:txXfrm>
        <a:off x="6946695" y="237171"/>
        <a:ext cx="2940504" cy="13713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269B5-4767-4684-9685-0C961BBDABB4}">
      <dsp:nvSpPr>
        <dsp:cNvPr id="0" name=""/>
        <dsp:cNvSpPr/>
      </dsp:nvSpPr>
      <dsp:spPr>
        <a:xfrm>
          <a:off x="2845" y="0"/>
          <a:ext cx="2855247" cy="69545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2000" kern="1200" dirty="0"/>
            <a:t>Αταξινόμητα</a:t>
          </a:r>
        </a:p>
      </dsp:txBody>
      <dsp:txXfrm>
        <a:off x="2845" y="0"/>
        <a:ext cx="2681382" cy="695459"/>
      </dsp:txXfrm>
    </dsp:sp>
    <dsp:sp modelId="{CA6F1DC5-3DF3-4568-821B-BC041B5D3930}">
      <dsp:nvSpPr>
        <dsp:cNvPr id="0" name=""/>
        <dsp:cNvSpPr/>
      </dsp:nvSpPr>
      <dsp:spPr>
        <a:xfrm>
          <a:off x="2287043" y="0"/>
          <a:ext cx="2855247" cy="695459"/>
        </a:xfrm>
        <a:prstGeom prst="chevron">
          <a:avLst/>
        </a:prstGeom>
        <a:solidFill>
          <a:schemeClr val="accent4">
            <a:hueOff val="498883"/>
            <a:satOff val="-210"/>
            <a:lumOff val="2353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2000" kern="1200" dirty="0"/>
            <a:t>Εμπιστευτικ</a:t>
          </a:r>
          <a:r>
            <a:rPr lang="en-US" sz="2000" kern="1200" dirty="0"/>
            <a:t>;a</a:t>
          </a:r>
          <a:endParaRPr lang="el" sz="2000" kern="1200" dirty="0"/>
        </a:p>
      </dsp:txBody>
      <dsp:txXfrm>
        <a:off x="2634773" y="0"/>
        <a:ext cx="2159788" cy="695459"/>
      </dsp:txXfrm>
    </dsp:sp>
    <dsp:sp modelId="{FA65DA8F-E1FB-49B6-ACBA-7822A037C12E}">
      <dsp:nvSpPr>
        <dsp:cNvPr id="0" name=""/>
        <dsp:cNvSpPr/>
      </dsp:nvSpPr>
      <dsp:spPr>
        <a:xfrm>
          <a:off x="4571241" y="0"/>
          <a:ext cx="2855247" cy="695459"/>
        </a:xfrm>
        <a:prstGeom prst="chevron">
          <a:avLst/>
        </a:prstGeom>
        <a:solidFill>
          <a:schemeClr val="accent4">
            <a:hueOff val="997766"/>
            <a:satOff val="-421"/>
            <a:lumOff val="4705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2000" kern="1200" dirty="0"/>
            <a:t>Μυστικ</a:t>
          </a:r>
          <a:r>
            <a:rPr lang="en-US" sz="2000" kern="1200" dirty="0"/>
            <a:t>á</a:t>
          </a:r>
          <a:endParaRPr lang="el" sz="2000" kern="1200" dirty="0"/>
        </a:p>
      </dsp:txBody>
      <dsp:txXfrm>
        <a:off x="4918971" y="0"/>
        <a:ext cx="2159788" cy="695459"/>
      </dsp:txXfrm>
    </dsp:sp>
    <dsp:sp modelId="{81A0EBC6-B706-48F1-87C9-06FC77AB50CD}">
      <dsp:nvSpPr>
        <dsp:cNvPr id="0" name=""/>
        <dsp:cNvSpPr/>
      </dsp:nvSpPr>
      <dsp:spPr>
        <a:xfrm>
          <a:off x="6855439" y="0"/>
          <a:ext cx="2855247" cy="695459"/>
        </a:xfrm>
        <a:prstGeom prst="chevron">
          <a:avLst/>
        </a:prstGeom>
        <a:solidFill>
          <a:schemeClr val="accent4">
            <a:hueOff val="1496649"/>
            <a:satOff val="-631"/>
            <a:lumOff val="7058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2000" kern="1200" dirty="0"/>
            <a:t>Άκρως απόρρητ</a:t>
          </a:r>
          <a:r>
            <a:rPr lang="en-US" sz="2000" kern="1200" dirty="0"/>
            <a:t>a</a:t>
          </a:r>
          <a:endParaRPr lang="el" sz="2000" kern="1200" dirty="0"/>
        </a:p>
      </dsp:txBody>
      <dsp:txXfrm>
        <a:off x="7203169" y="0"/>
        <a:ext cx="2159788" cy="695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68FC8-C13C-4EB5-89EF-EAF5D59894DF}" type="datetimeFigureOut">
              <a:rPr lang="en-US" smtClean="0"/>
              <a:pPr/>
              <a:t>30/04/2025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956F9-1ADD-4BCD-867A-0120BD715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61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ED498D-6977-40EC-8E5E-7EB644D5E7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87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846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55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341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66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29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569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341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455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99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16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783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04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13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73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31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34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44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48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94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848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12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38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511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l"/>
              <a:t>Προσθήκη τίτλου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515772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/>
              <a:t>Κάντε κλικ για να επεξεργαστείτε το στυλ κύριου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F2951-B0EF-9EDE-7705-F43C19A5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15FD3-DD1B-C9BA-4518-B22A08A5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3AC5-B963-4B24-B02E-97C9CA1F906F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71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295711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9414" y="298102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99414" y="2025077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9414" y="2997636"/>
            <a:ext cx="8030549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384048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566928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09BF-28CB-5F72-F12E-51D29C4F83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 marL="274320" indent="-274320">
              <a:buFont typeface="Courier New" panose="02070309020205020404" pitchFamily="49" charset="0"/>
              <a:buChar char="o"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3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42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887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l"/>
              <a:t>Όνομα εκπαιδευτικής ενότητας CSP: Πρότυπο παρουσίασης που δημιουργήθηκε από PR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44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l"/>
              <a:t>Όνομα εκπαιδευτικής ενότητας CSP: Πρότυπο παρουσίασης που δημιουργήθηκε από PR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04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149908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"/>
              <a:t>Προσθέστε τίτλο εδώ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l"/>
              <a:t>Όνομα εκπαιδευτικής ενότητας CSP: Πρότυπο παρουσίασης που δημιουργήθηκε από PR</a:t>
            </a:r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6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3859" y="464284"/>
            <a:ext cx="4323426" cy="2579052"/>
          </a:xfrm>
        </p:spPr>
        <p:txBody>
          <a:bodyPr>
            <a:noAutofit/>
          </a:bodyPr>
          <a:lstStyle/>
          <a:p>
            <a:r>
              <a:rPr lang="el" sz="3200" dirty="0"/>
              <a:t>ΤΕΧΝΟΛΟΓΙΕΣ ΠΡΟΣΤΑΣΙΑΣ ΔΕΔΟΜΕΝΩΝ ΚΑΙ ΙΔΙΩΤΙΚΟΤΗΤΑΣ ΓΙΑ ΤΗΝ ΕΝΕΡΓΕΙΑ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1C5A4B6C-BAC7-A685-A9B1-2F354B12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7951" y="5106610"/>
            <a:ext cx="3348733" cy="1008925"/>
          </a:xfrm>
        </p:spPr>
        <p:txBody>
          <a:bodyPr/>
          <a:lstStyle/>
          <a:p>
            <a:r>
              <a:rPr lang="el"/>
              <a:t>Παρουσίαση από: </a:t>
            </a:r>
          </a:p>
          <a:p>
            <a:r>
              <a:rPr lang="el" dirty="0"/>
              <a:t>ΑΝΤΩΝΙΟΣ ΝΤΙΜΠ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63148" y="3373515"/>
            <a:ext cx="5179552" cy="1008926"/>
          </a:xfrm>
        </p:spPr>
        <p:txBody>
          <a:bodyPr/>
          <a:lstStyle/>
          <a:p>
            <a:r>
              <a:rPr lang="el" dirty="0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47" name="Picture Placeholder 46" descr="Ασπρόμαυρο εξώφυλλο με μπλε τετράγωνα&#10;&#10;Περιγραφή που δημιουργείται αυτόματα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9108BA4-7DEB-C10A-765F-35ED3D5880B0}"/>
              </a:ext>
            </a:extLst>
          </p:cNvPr>
          <p:cNvSpPr txBox="1"/>
          <p:nvPr/>
        </p:nvSpPr>
        <p:spPr>
          <a:xfrm>
            <a:off x="5565059" y="4569372"/>
            <a:ext cx="566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ΣΕΤ ΔΙΑΦΑΝΕΙΏΝ #1: </a:t>
            </a:r>
            <a:r>
              <a:rPr kumimoji="0" lang="el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Υποχρεωτικός έλεγχος πρόσβασης (MAC)</a:t>
            </a:r>
            <a:endParaRPr kumimoji="0" lang="en-US" sz="18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6" name="Picture 5" descr="Ένα κόκκινο σύμβολο με λευκό κείμενο&#10;&#10;Περιγραφή που δημιουργείται αυτόματα">
            <a:extLst>
              <a:ext uri="{FF2B5EF4-FFF2-40B4-BE49-F238E27FC236}">
                <a16:creationId xmlns:a16="http://schemas.microsoft.com/office/drawing/2014/main" id="{5B3CCAD0-C781-01A1-D069-A0131B50C3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9377" y="4938704"/>
            <a:ext cx="1532424" cy="56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">
                <a:latin typeface="+mn-lt"/>
              </a:rPr>
              <a:t>Το μοντέλο πολιτικής ασφαλείας Bell-LaPadula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l" sz="2400" dirty="0">
                <a:latin typeface="+mj-lt"/>
              </a:rPr>
              <a:t>• </a:t>
            </a:r>
            <a:r>
              <a:rPr lang="el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Δύο ιδιότητες: Χωρίς </a:t>
            </a:r>
            <a:r>
              <a:rPr lang="el" sz="2400" dirty="0">
                <a:latin typeface="+mj-lt"/>
              </a:rPr>
              <a:t>ανάγνωση και χωρίς εγγραφή</a:t>
            </a:r>
          </a:p>
          <a:p>
            <a:endParaRPr lang="en-US" sz="2400" dirty="0">
              <a:latin typeface="+mj-lt"/>
            </a:endParaRPr>
          </a:p>
          <a:p>
            <a:pPr lvl="2"/>
            <a:r>
              <a:rPr lang="el" sz="2000" dirty="0">
                <a:latin typeface="+mj-lt"/>
              </a:rPr>
              <a:t> </a:t>
            </a:r>
            <a:r>
              <a:rPr lang="el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Ιδιότητα απλής ασφάλειας: </a:t>
            </a:r>
            <a:r>
              <a:rPr lang="el" sz="2400" dirty="0">
                <a:latin typeface="+mj-lt"/>
              </a:rPr>
              <a:t>Το θέμα Α επιτρέπεται να διαβάζει το αντικείμενο O μόνο εάν </a:t>
            </a:r>
          </a:p>
          <a:p>
            <a:pPr marL="384048" lvl="2" indent="0">
              <a:buNone/>
            </a:pPr>
            <a:r>
              <a:rPr lang="el" sz="2400" dirty="0">
                <a:latin typeface="+mj-lt"/>
              </a:rPr>
              <a:t>    κλάση(O) ≤ </a:t>
            </a:r>
            <a:r>
              <a:rPr lang="el-GR" sz="2400" dirty="0">
                <a:latin typeface="+mj-lt"/>
              </a:rPr>
              <a:t>κλάση</a:t>
            </a:r>
            <a:r>
              <a:rPr lang="el" sz="2400" dirty="0">
                <a:latin typeface="+mj-lt"/>
              </a:rPr>
              <a:t>(A)</a:t>
            </a:r>
          </a:p>
          <a:p>
            <a:pPr marL="384048" lvl="2" indent="0">
              <a:buNone/>
            </a:pPr>
            <a:endParaRPr lang="en-US" sz="2400" dirty="0">
              <a:latin typeface="+mj-lt"/>
            </a:endParaRPr>
          </a:p>
          <a:p>
            <a:pPr lvl="2"/>
            <a:r>
              <a:rPr lang="el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* ιδιότητα: </a:t>
            </a:r>
            <a:r>
              <a:rPr lang="el" sz="2400" dirty="0">
                <a:latin typeface="+mj-lt"/>
              </a:rPr>
              <a:t>Το υποκείμενο Α επιτρέπεται να γράψει το αντικείμενο O μόνο εάν κλάση(A) ≤ κλάση(O</a:t>
            </a:r>
            <a:r>
              <a:rPr lang="el" sz="2000" dirty="0">
                <a:latin typeface="+mj-lt"/>
              </a:rPr>
              <a:t>)</a:t>
            </a:r>
          </a:p>
          <a:p>
            <a:pPr lvl="1"/>
            <a:endParaRPr lang="en-US" sz="2400" dirty="0">
              <a:latin typeface="+mj-lt"/>
            </a:endParaRPr>
          </a:p>
          <a:p>
            <a:r>
              <a:rPr lang="el" sz="2400" dirty="0">
                <a:latin typeface="+mj-lt"/>
              </a:rPr>
              <a:t>• Η * ιδιότητα ήταν η κρίσιμη καινοτομία των Bell και LaPadula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5D9E9C-FFCD-BCED-91FA-E608D9E0CE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2805FF-254A-D7B4-92D1-AAE2DF22ED2A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782791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">
                <a:latin typeface="+mn-lt"/>
              </a:rPr>
              <a:t>Το μοντέλο Biba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3"/>
            <a:ext cx="9740060" cy="3223615"/>
          </a:xfrm>
        </p:spPr>
        <p:txBody>
          <a:bodyPr>
            <a:noAutofit/>
          </a:bodyPr>
          <a:lstStyle/>
          <a:p>
            <a:r>
              <a:rPr lang="el" sz="2400">
                <a:latin typeface="+mj-lt"/>
              </a:rPr>
              <a:t>• Προτείνεται από </a:t>
            </a:r>
            <a:r>
              <a:rPr lang="el" sz="2400" b="1" spc="-5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τον Ken Biba</a:t>
            </a:r>
            <a:endParaRPr lang="en-US" sz="2400" b="1" spc="-5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r>
              <a:rPr lang="el" sz="2400">
                <a:latin typeface="+mj-lt"/>
              </a:rPr>
              <a:t>• Ασχολείται μόνο με την ακεραιότητα και αγνοεί εντελώς την εμπιστευτικότητα</a:t>
            </a:r>
          </a:p>
          <a:p>
            <a:r>
              <a:rPr lang="el" sz="2400">
                <a:latin typeface="+mj-lt"/>
              </a:rPr>
              <a:t>• Καλύπτει τα επίπεδα ακεραιότητας, τα οποία είναι ανάλογα με τα επίπεδα ευαισθησίας στο Bell-LaPadula</a:t>
            </a:r>
            <a:endParaRPr lang="en-US" sz="2400">
              <a:latin typeface="+mj-lt"/>
            </a:endParaRPr>
          </a:p>
          <a:p>
            <a:r>
              <a:rPr lang="el" sz="2400">
                <a:latin typeface="+mj-lt"/>
              </a:rPr>
              <a:t>• Τα επίπεδα ακεραιότητας καλύπτουν την ακατάλληλη τροποποίηση των δεδομένων</a:t>
            </a:r>
          </a:p>
          <a:p>
            <a:pPr marL="0" indent="0">
              <a:buNone/>
            </a:pPr>
            <a:r>
              <a:rPr lang="en-US" sz="2400"/>
              <a:t> </a:t>
            </a:r>
            <a:endParaRPr lang="en-US" sz="220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DB4A5E-2B86-28BF-94D4-26701237F6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7D8D2E3-99A4-5EDC-0A97-49C12CF86D1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064784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">
                <a:latin typeface="+mn-lt"/>
              </a:rPr>
              <a:t>Το μοντέλο Biba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1" y="2252393"/>
            <a:ext cx="7433279" cy="349377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l" sz="2400" dirty="0"/>
              <a:t>• </a:t>
            </a:r>
            <a:r>
              <a:rPr lang="el" sz="2400" dirty="0">
                <a:latin typeface="+mj-lt"/>
              </a:rPr>
              <a:t>Διαβάστε, γράψτε : </a:t>
            </a:r>
          </a:p>
          <a:p>
            <a:pPr marL="0" indent="0">
              <a:buNone/>
            </a:pPr>
            <a:r>
              <a:rPr lang="el" sz="2400" dirty="0">
                <a:latin typeface="+mj-lt"/>
              </a:rPr>
              <a:t>Τα υποκείμενα δεν μπορούν να διαβάσουν αντικείμενα μικρότερης ακεραιότητας, </a:t>
            </a:r>
            <a:r>
              <a:rPr lang="el" sz="2400" b="1" i="1" dirty="0">
                <a:latin typeface="+mj-lt"/>
              </a:rPr>
              <a:t>τα υποκείμενα</a:t>
            </a:r>
            <a:r>
              <a:rPr lang="el" sz="2400" dirty="0">
                <a:latin typeface="+mj-lt"/>
              </a:rPr>
              <a:t> </a:t>
            </a:r>
            <a:r>
              <a:rPr lang="el" sz="2400" b="1" i="1" dirty="0">
                <a:latin typeface="+mj-lt"/>
              </a:rPr>
              <a:t>δεν μπορούν να γράψουν σε αντικείμενα υψηλότερης ακεραιότητας</a:t>
            </a:r>
          </a:p>
          <a:p>
            <a:pPr marL="0" indent="0">
              <a:buNone/>
            </a:pPr>
            <a:r>
              <a:rPr lang="el" sz="2400" dirty="0">
                <a:latin typeface="+mj-lt"/>
              </a:rPr>
              <a:t> • </a:t>
            </a:r>
            <a:r>
              <a:rPr lang="el" sz="2400" b="1" dirty="0">
                <a:latin typeface="+mj-lt"/>
              </a:rPr>
              <a:t>Δύο ιδιότητες:</a:t>
            </a:r>
          </a:p>
          <a:p>
            <a:pPr lvl="1"/>
            <a:r>
              <a:rPr lang="el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Ιδιότητα απλής ακεραιότητας: </a:t>
            </a:r>
            <a:r>
              <a:rPr lang="el" sz="2200" dirty="0">
                <a:latin typeface="+mj-lt"/>
              </a:rPr>
              <a:t>Ένα θέμα χαμηλής ακεραιότητας δεν θα γράψει ή θα τροποποιήσει δεδομένα υψηλής ακεραιότητας</a:t>
            </a:r>
          </a:p>
          <a:p>
            <a:pPr lvl="1"/>
            <a:endParaRPr lang="en-US" sz="2200" dirty="0">
              <a:latin typeface="+mj-lt"/>
            </a:endParaRPr>
          </a:p>
          <a:p>
            <a:pPr lvl="1"/>
            <a:r>
              <a:rPr lang="el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* Ιδιότητα: Το </a:t>
            </a:r>
            <a:r>
              <a:rPr lang="el" sz="2200" dirty="0">
                <a:latin typeface="+mj-lt"/>
              </a:rPr>
              <a:t>θέμα υψηλής ακεραιότητας δεν θα διαβάσει δεδομένα χαμηλής ακεραιότητας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E45FF4-7C4B-F1D9-73B9-20179697D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F0776E7-3CBF-9C11-6DCC-C9A25D9037BD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220842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">
                <a:latin typeface="+mn-lt"/>
              </a:rPr>
              <a:t>Πολυμερής ασφάλεια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10560942" cy="25329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" sz="8000"/>
              <a:t>• </a:t>
            </a:r>
            <a:r>
              <a:rPr lang="el" sz="8000">
                <a:latin typeface="+mj-lt"/>
              </a:rPr>
              <a:t>Για την προστασία των πληροφοριών από διαρροές μεταξύ διαμερισμάτων στο ίδιο επίπεδο</a:t>
            </a:r>
          </a:p>
          <a:p>
            <a:pPr marL="0" indent="0">
              <a:buNone/>
            </a:pPr>
            <a:r>
              <a:rPr lang="el" sz="8000"/>
              <a:t>• </a:t>
            </a:r>
            <a:r>
              <a:rPr lang="el" sz="8000">
                <a:latin typeface="+mj-lt"/>
              </a:rPr>
              <a:t>Επίσης γνωστή ως διαμερισματοποίηση</a:t>
            </a:r>
          </a:p>
          <a:p>
            <a:pPr marL="0" indent="0">
              <a:buNone/>
            </a:pPr>
            <a:r>
              <a:rPr lang="el" sz="8000"/>
              <a:t>• </a:t>
            </a:r>
            <a:r>
              <a:rPr lang="el" sz="8000" b="1">
                <a:solidFill>
                  <a:srgbClr val="002060"/>
                </a:solidFill>
                <a:latin typeface="+mj-lt"/>
              </a:rPr>
              <a:t>Παράδειγμα:</a:t>
            </a:r>
            <a:r>
              <a:rPr lang="el" sz="8000">
                <a:latin typeface="+mj-lt"/>
              </a:rPr>
              <a:t> Οι πελάτες μιας διαδικτυακής τράπεζας δεν μπορούν να δουν ο ένας τα δεδομένα του άλλου ούτε μπορούν να κάνουν τα δεδομένα τους ορατά σε άλλους (ούτε καν τυχαία)</a:t>
            </a:r>
          </a:p>
          <a:p>
            <a:endParaRPr lang="en-IN"/>
          </a:p>
          <a:p>
            <a:endParaRPr lang="en-IN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2440" y="5193714"/>
            <a:ext cx="2619362" cy="1601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24DB0CC-971C-300F-8B0D-97679E2BA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B83006-FB54-DE30-53F9-A70F0FF2E8DB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141894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r>
              <a:rPr lang="el" sz="2000" dirty="0">
                <a:latin typeface="+mj-lt"/>
              </a:rPr>
              <a:t>Διαφορετικοί τύποι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l" sz="2000" dirty="0">
                <a:latin typeface="+mj-lt"/>
              </a:rPr>
              <a:t>Οργανωτικός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l" sz="2000" dirty="0">
                <a:latin typeface="+mj-lt"/>
              </a:rPr>
              <a:t>Βάσει προνομίων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l-GR" sz="2000" dirty="0">
                <a:latin typeface="+mj-lt"/>
              </a:rPr>
              <a:t>Μια μίξη</a:t>
            </a:r>
            <a:endParaRPr lang="el" sz="2000" dirty="0">
              <a:latin typeface="+mj-lt"/>
            </a:endParaRPr>
          </a:p>
          <a:p>
            <a:pPr lvl="2"/>
            <a:endParaRPr lang="en-IN" sz="2000" dirty="0">
              <a:latin typeface="+mj-lt"/>
            </a:endParaRPr>
          </a:p>
          <a:p>
            <a:r>
              <a:rPr lang="el" sz="2000" dirty="0">
                <a:latin typeface="+mj-lt"/>
              </a:rPr>
              <a:t>Πολυμερή μοντέλα ασφάλειας: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l" sz="2000" dirty="0">
                <a:latin typeface="+mj-lt"/>
              </a:rPr>
              <a:t>Το κινεζικό μοντέλο τοίχου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l" sz="2000" dirty="0">
                <a:latin typeface="+mj-lt"/>
              </a:rPr>
              <a:t>Το μοντέλο BMA (Βρετανικός Ιατρικός Σύλλογος)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93395" y="951509"/>
            <a:ext cx="5116209" cy="725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</a:pPr>
            <a:r>
              <a:rPr lang="el" sz="4800" spc="-5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Πολυμερής ασφάλεια</a:t>
            </a:r>
            <a:endParaRPr lang="en-US" sz="4800" spc="-50">
              <a:solidFill>
                <a:schemeClr val="tx1">
                  <a:lumMod val="75000"/>
                  <a:lumOff val="25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332262-D621-1835-5E37-312AD659D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1B4511C-FC76-F013-6650-7A8BFA6FF804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457977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>
                <a:latin typeface="+mn-lt"/>
              </a:rPr>
              <a:t>Το</a:t>
            </a:r>
            <a:r>
              <a:rPr lang="en-IN" dirty="0">
                <a:latin typeface="+mn-lt"/>
              </a:rPr>
              <a:t> Chinese Wall Model</a:t>
            </a:r>
            <a:endParaRPr lang="el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10405078" cy="368081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" sz="10000" dirty="0"/>
              <a:t>• </a:t>
            </a:r>
            <a:r>
              <a:rPr lang="el" sz="10000" dirty="0">
                <a:latin typeface="+mj-lt"/>
              </a:rPr>
              <a:t>Προτάθηκε από τους David Brewer και Michael Nash 1989</a:t>
            </a:r>
          </a:p>
          <a:p>
            <a:pPr marL="0" indent="0">
              <a:buNone/>
            </a:pPr>
            <a:r>
              <a:rPr lang="el" sz="10000" dirty="0"/>
              <a:t>• </a:t>
            </a:r>
            <a:r>
              <a:rPr lang="el" sz="10000" dirty="0">
                <a:latin typeface="+mj-lt"/>
              </a:rPr>
              <a:t>Κανόνες για την πρόληψη της σύγκρουσης συμφερόντων</a:t>
            </a:r>
            <a:endParaRPr lang="en-IN" sz="10000" b="1" dirty="0">
              <a:latin typeface="+mj-lt"/>
            </a:endParaRPr>
          </a:p>
          <a:p>
            <a:pPr marL="0" indent="0">
              <a:buNone/>
            </a:pPr>
            <a:r>
              <a:rPr lang="el" sz="10000" dirty="0"/>
              <a:t>• </a:t>
            </a:r>
            <a:r>
              <a:rPr lang="el" sz="10000" b="1" dirty="0">
                <a:solidFill>
                  <a:srgbClr val="002060"/>
                </a:solidFill>
                <a:latin typeface="+mj-lt"/>
              </a:rPr>
              <a:t>Κανόνας: </a:t>
            </a:r>
            <a:r>
              <a:rPr lang="el" sz="10000" dirty="0">
                <a:latin typeface="+mj-lt"/>
              </a:rPr>
              <a:t>Δεν πρέπει να υπάρχει ροή πληροφοριών που προκαλεί σύγκρουση συμφερόντων</a:t>
            </a:r>
          </a:p>
          <a:p>
            <a:pPr marL="0" indent="0">
              <a:buNone/>
            </a:pPr>
            <a:r>
              <a:rPr lang="el" sz="10000" dirty="0"/>
              <a:t>• </a:t>
            </a:r>
            <a:r>
              <a:rPr lang="el" sz="10000" dirty="0">
                <a:latin typeface="+mj-lt"/>
              </a:rPr>
              <a:t>Κατηγορίες σύγκρουσης συμφερόντων (CoI): αναφέρει ποιες εταιρείες βρίσκονται σε ανταγωνισμό.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2400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1F7CA7-4F17-1037-364A-82973FC1E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FBA494-AF71-2E8A-CD5C-386AD80E6923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313832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" err="1"/>
              <a:t>Π.χ. :- COI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9BDDC6-4596-9736-1225-628C638304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2369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l"/>
              <a:t>Τράπεζα Α</a:t>
            </a: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39895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l"/>
              <a:t>Τράπεζα Β</a:t>
            </a: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64279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l"/>
              <a:t>Σχολείο 1</a:t>
            </a: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80281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l"/>
              <a:t>Σχολείο 2</a:t>
            </a: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189908" y="42672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l"/>
              <a:t>Σχολείο 3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H="1">
            <a:off x="23893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29227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29227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236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7703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3379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41419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46753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46753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39895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4522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51325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 flipH="1">
            <a:off x="65803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>
            <a:off x="71137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>
            <a:off x="71137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6427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69613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7570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 flipH="1">
            <a:off x="81805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>
            <a:off x="87139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>
            <a:off x="87139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80281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85615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91711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 flipH="1">
            <a:off x="7418508" y="48768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6" name="Line 33"/>
          <p:cNvSpPr>
            <a:spLocks noChangeShapeType="1"/>
          </p:cNvSpPr>
          <p:nvPr/>
        </p:nvSpPr>
        <p:spPr bwMode="auto">
          <a:xfrm>
            <a:off x="7951908" y="48768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7" name="Line 34"/>
          <p:cNvSpPr>
            <a:spLocks noChangeShapeType="1"/>
          </p:cNvSpPr>
          <p:nvPr/>
        </p:nvSpPr>
        <p:spPr bwMode="auto">
          <a:xfrm>
            <a:off x="7951908" y="48768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7266108" y="51054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7799508" y="51054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8409108" y="51054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4675308" y="1447800"/>
            <a:ext cx="2408238" cy="457200"/>
          </a:xfrm>
          <a:prstGeom prst="rect">
            <a:avLst/>
          </a:prstGeom>
          <a:noFill/>
          <a:ln w="25400" cap="sq" algn="ctr">
            <a:noFill/>
            <a:miter lim="800000"/>
            <a:headEnd type="none" w="lg" len="med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l"/>
              <a:t>Σύνολα δεδομένων εταιρείας</a:t>
            </a:r>
          </a:p>
        </p:txBody>
      </p:sp>
      <p:sp>
        <p:nvSpPr>
          <p:cNvPr id="42" name="Line 39"/>
          <p:cNvSpPr>
            <a:spLocks noChangeShapeType="1"/>
          </p:cNvSpPr>
          <p:nvPr/>
        </p:nvSpPr>
        <p:spPr bwMode="auto">
          <a:xfrm flipH="1">
            <a:off x="2998908" y="1828800"/>
            <a:ext cx="297180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H="1">
            <a:off x="5208708" y="1828800"/>
            <a:ext cx="762000" cy="6858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4" name="Line 41"/>
          <p:cNvSpPr>
            <a:spLocks noChangeShapeType="1"/>
          </p:cNvSpPr>
          <p:nvPr/>
        </p:nvSpPr>
        <p:spPr bwMode="auto">
          <a:xfrm>
            <a:off x="5970708" y="1828800"/>
            <a:ext cx="1066800" cy="6858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5" name="Line 42"/>
          <p:cNvSpPr>
            <a:spLocks noChangeShapeType="1"/>
          </p:cNvSpPr>
          <p:nvPr/>
        </p:nvSpPr>
        <p:spPr bwMode="auto">
          <a:xfrm>
            <a:off x="5970708" y="1828800"/>
            <a:ext cx="2743200" cy="6858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6" name="Text Box 43"/>
          <p:cNvSpPr txBox="1">
            <a:spLocks noChangeArrowheads="1"/>
          </p:cNvSpPr>
          <p:nvPr/>
        </p:nvSpPr>
        <p:spPr bwMode="auto">
          <a:xfrm>
            <a:off x="7570908" y="6096000"/>
            <a:ext cx="708025" cy="457200"/>
          </a:xfrm>
          <a:prstGeom prst="rect">
            <a:avLst/>
          </a:prstGeom>
          <a:noFill/>
          <a:ln w="25400" cap="sq" algn="ctr">
            <a:noFill/>
            <a:miter lim="800000"/>
            <a:headEnd type="none" w="lg" len="med"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l"/>
              <a:t>Αρχεία</a:t>
            </a:r>
          </a:p>
        </p:txBody>
      </p:sp>
      <p:sp>
        <p:nvSpPr>
          <p:cNvPr id="47" name="Oval 44"/>
          <p:cNvSpPr>
            <a:spLocks noChangeArrowheads="1"/>
          </p:cNvSpPr>
          <p:nvPr/>
        </p:nvSpPr>
        <p:spPr bwMode="auto">
          <a:xfrm>
            <a:off x="1703508" y="1981200"/>
            <a:ext cx="4191000" cy="2438400"/>
          </a:xfrm>
          <a:prstGeom prst="ellipse">
            <a:avLst/>
          </a:prstGeom>
          <a:noFill/>
          <a:ln w="25400" cap="sq" algn="ctr">
            <a:solidFill>
              <a:schemeClr val="bg2"/>
            </a:solidFill>
            <a:round/>
            <a:headEnd type="none" w="lg" len="med"/>
            <a:tailEnd type="none" w="lg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8" name="Oval 45"/>
          <p:cNvSpPr>
            <a:spLocks noChangeArrowheads="1"/>
          </p:cNvSpPr>
          <p:nvPr/>
        </p:nvSpPr>
        <p:spPr bwMode="auto">
          <a:xfrm>
            <a:off x="5970708" y="1676400"/>
            <a:ext cx="3886200" cy="4191000"/>
          </a:xfrm>
          <a:prstGeom prst="ellipse">
            <a:avLst/>
          </a:prstGeom>
          <a:noFill/>
          <a:ln w="25400" cap="sq" algn="ctr">
            <a:solidFill>
              <a:schemeClr val="bg2"/>
            </a:solidFill>
            <a:round/>
            <a:headEnd type="none" w="lg" len="med"/>
            <a:tailEnd type="none" w="lg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9" name="Line 46"/>
          <p:cNvSpPr>
            <a:spLocks noChangeShapeType="1"/>
          </p:cNvSpPr>
          <p:nvPr/>
        </p:nvSpPr>
        <p:spPr bwMode="auto">
          <a:xfrm flipH="1" flipV="1">
            <a:off x="7342308" y="5562600"/>
            <a:ext cx="60960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0" name="Line 47"/>
          <p:cNvSpPr>
            <a:spLocks noChangeShapeType="1"/>
          </p:cNvSpPr>
          <p:nvPr/>
        </p:nvSpPr>
        <p:spPr bwMode="auto">
          <a:xfrm flipV="1">
            <a:off x="7951908" y="5562600"/>
            <a:ext cx="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1" name="Line 48"/>
          <p:cNvSpPr>
            <a:spLocks noChangeShapeType="1"/>
          </p:cNvSpPr>
          <p:nvPr/>
        </p:nvSpPr>
        <p:spPr bwMode="auto">
          <a:xfrm flipV="1">
            <a:off x="7951908" y="5562600"/>
            <a:ext cx="60960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2" name="Text Box 49"/>
          <p:cNvSpPr txBox="1">
            <a:spLocks noChangeArrowheads="1"/>
          </p:cNvSpPr>
          <p:nvPr/>
        </p:nvSpPr>
        <p:spPr bwMode="auto">
          <a:xfrm>
            <a:off x="1825746" y="5299075"/>
            <a:ext cx="3887787" cy="457200"/>
          </a:xfrm>
          <a:prstGeom prst="rect">
            <a:avLst/>
          </a:prstGeom>
          <a:noFill/>
          <a:ln w="25400" cap="sq" algn="ctr">
            <a:noFill/>
            <a:miter lim="800000"/>
            <a:headEnd type="none" w="lg" len="med"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l"/>
              <a:t>Κατηγορία σύγκρουσης συμφερόντων (CoI)</a:t>
            </a:r>
          </a:p>
        </p:txBody>
      </p:sp>
      <p:sp>
        <p:nvSpPr>
          <p:cNvPr id="53" name="Line 50"/>
          <p:cNvSpPr>
            <a:spLocks noChangeShapeType="1"/>
          </p:cNvSpPr>
          <p:nvPr/>
        </p:nvSpPr>
        <p:spPr bwMode="auto">
          <a:xfrm flipV="1">
            <a:off x="3837108" y="4419600"/>
            <a:ext cx="0" cy="990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4" name="Line 51"/>
          <p:cNvSpPr>
            <a:spLocks noChangeShapeType="1"/>
          </p:cNvSpPr>
          <p:nvPr/>
        </p:nvSpPr>
        <p:spPr bwMode="auto">
          <a:xfrm flipV="1">
            <a:off x="3837108" y="4572000"/>
            <a:ext cx="2286000" cy="8382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7" name="Oval 56"/>
          <p:cNvSpPr/>
          <p:nvPr/>
        </p:nvSpPr>
        <p:spPr>
          <a:xfrm>
            <a:off x="1379349" y="2247253"/>
            <a:ext cx="4649492" cy="196828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8" name="Oval 57"/>
          <p:cNvSpPr/>
          <p:nvPr/>
        </p:nvSpPr>
        <p:spPr>
          <a:xfrm>
            <a:off x="6106335" y="1735810"/>
            <a:ext cx="3533613" cy="395206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AA111FB2-C304-6E15-DD5D-80743FA21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7AD5B88D-86DE-A5AD-B5C3-B9CE26D81E39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15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3"/>
            <a:ext cx="8326896" cy="294306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l" sz="8000" b="1" dirty="0">
                <a:solidFill>
                  <a:srgbClr val="002060"/>
                </a:solidFill>
                <a:latin typeface="+mj-lt"/>
              </a:rPr>
              <a:t>Απλός κανόνας ασφαλείας (κανόνας ανάγνωσης):</a:t>
            </a:r>
            <a:endParaRPr lang="en-IN" sz="8000" b="1" dirty="0">
              <a:solidFill>
                <a:srgbClr val="002060"/>
              </a:solidFill>
              <a:latin typeface="+mj-lt"/>
            </a:endParaRPr>
          </a:p>
          <a:p>
            <a:r>
              <a:rPr lang="el" sz="8000" dirty="0">
                <a:latin typeface="+mj-lt"/>
              </a:rPr>
              <a:t>Ένα υποκείμενο S μπορεί να έχει πρόσβαση στα δεδομένα της εταιρείας C μόνο εάν </a:t>
            </a:r>
          </a:p>
          <a:p>
            <a:pPr lvl="1"/>
            <a:r>
              <a:rPr lang="el" sz="8000" dirty="0">
                <a:latin typeface="+mj-lt"/>
              </a:rPr>
              <a:t>Η S έχει ήδη πρόσβαση στα δεδομένα της C </a:t>
            </a:r>
          </a:p>
          <a:p>
            <a:pPr lvl="1">
              <a:buNone/>
            </a:pPr>
            <a:r>
              <a:rPr lang="el" sz="8000" dirty="0">
                <a:latin typeface="+mj-lt"/>
              </a:rPr>
              <a:t>Ή</a:t>
            </a:r>
          </a:p>
          <a:p>
            <a:pPr lvl="1"/>
            <a:r>
              <a:rPr lang="el" sz="8000" dirty="0">
                <a:latin typeface="+mj-lt"/>
              </a:rPr>
              <a:t>Η S δεν έχει πρόσβαση σε κανένα από τα δεδομένα των ανταγωνιστών της C</a:t>
            </a:r>
            <a:endParaRPr lang="en-IN" sz="8000" dirty="0">
              <a:latin typeface="+mj-lt"/>
            </a:endParaRPr>
          </a:p>
          <a:p>
            <a:pPr marL="201168" lvl="1" indent="0">
              <a:buNone/>
            </a:pPr>
            <a:endParaRPr lang="en-IN" sz="8000" dirty="0">
              <a:latin typeface="+mj-lt"/>
            </a:endParaRPr>
          </a:p>
          <a:p>
            <a:pPr>
              <a:buNone/>
            </a:pPr>
            <a:r>
              <a:rPr lang="el" sz="8000" b="1" dirty="0">
                <a:solidFill>
                  <a:srgbClr val="002060"/>
                </a:solidFill>
                <a:latin typeface="+mj-lt"/>
              </a:rPr>
              <a:t>*Ιδιότητα (κανόνας γραφής):</a:t>
            </a:r>
          </a:p>
          <a:p>
            <a:r>
              <a:rPr lang="el" sz="8000" dirty="0">
                <a:latin typeface="+mj-lt"/>
              </a:rPr>
              <a:t>Το S μπορεί να γράψει στα δεδομένα του C μόνο εάν δεν μπορεί να διαβάσει ευαίσθητα δεδομένα οποιασδήποτε άλλης εταιρείας</a:t>
            </a:r>
          </a:p>
          <a:p>
            <a:endParaRPr lang="en-IN" sz="2400" dirty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32919" y="912602"/>
            <a:ext cx="68114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" sz="4800" spc="-5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Το </a:t>
            </a:r>
            <a:r>
              <a:rPr lang="en-IN" sz="4800" spc="-5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Chinese Wall Model</a:t>
            </a:r>
            <a:endParaRPr lang="en-US" sz="4800" spc="-50" dirty="0">
              <a:solidFill>
                <a:schemeClr val="tx1">
                  <a:lumMod val="75000"/>
                  <a:lumOff val="25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311C22-DE0A-1247-31B7-6C09FC038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008C58F-7B0B-CEB4-EBD2-EC1A0E79DE92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409267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322" y="320040"/>
            <a:ext cx="10259605" cy="1020387"/>
          </a:xfrm>
        </p:spPr>
        <p:txBody>
          <a:bodyPr/>
          <a:lstStyle/>
          <a:p>
            <a:r>
              <a:rPr lang="el">
                <a:latin typeface="+mn-lt"/>
              </a:rPr>
              <a:t>Μοντέλο BMA (Βρετανική Ιατρική Ένωση</a:t>
            </a:r>
            <a:r>
              <a:rPr lang="el"/>
              <a:t>)</a:t>
            </a:r>
            <a:endParaRPr lang="en-IN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8004778" cy="266250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" sz="12000" dirty="0"/>
              <a:t>• </a:t>
            </a:r>
            <a:r>
              <a:rPr lang="el" sz="12000" dirty="0">
                <a:latin typeface="+mj-lt"/>
              </a:rPr>
              <a:t>Προστατεύει τις ιατρικές πληροφορίες 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12000" dirty="0">
              <a:latin typeface="+mj-lt"/>
            </a:endParaRPr>
          </a:p>
          <a:p>
            <a:pPr marL="0" indent="0">
              <a:buNone/>
            </a:pPr>
            <a:r>
              <a:rPr lang="el" sz="12000" dirty="0"/>
              <a:t>• </a:t>
            </a:r>
            <a:r>
              <a:rPr lang="el" sz="12000" dirty="0">
                <a:latin typeface="+mj-lt"/>
              </a:rPr>
              <a:t>Προστατεύει τις προσωπικές πληροφορίες των πελατών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12000" dirty="0">
              <a:latin typeface="+mj-lt"/>
            </a:endParaRPr>
          </a:p>
          <a:p>
            <a:pPr marL="0" indent="0">
              <a:buNone/>
            </a:pPr>
            <a:r>
              <a:rPr lang="el" sz="12000" dirty="0"/>
              <a:t>• </a:t>
            </a:r>
            <a:r>
              <a:rPr lang="el" sz="12000" dirty="0">
                <a:latin typeface="+mj-lt"/>
              </a:rPr>
              <a:t>Διάσημο στις επιστήμες πληροφοριών για την υγεία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2400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AA0F69-1412-ABE1-7CF9-459A676A5A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DDAE935-A8A4-5ED7-C5B6-0D5A51FDFB1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361931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">
                <a:latin typeface="+mn-lt"/>
              </a:rPr>
              <a:t>Μοντέλο BMA</a:t>
            </a:r>
            <a:endParaRPr lang="en-IN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1" y="2252394"/>
            <a:ext cx="10259605" cy="3847070"/>
          </a:xfrm>
        </p:spPr>
        <p:txBody>
          <a:bodyPr>
            <a:normAutofit fontScale="25000" lnSpcReduction="20000"/>
          </a:bodyPr>
          <a:lstStyle/>
          <a:p>
            <a:r>
              <a:rPr lang="el" sz="8000" dirty="0">
                <a:latin typeface="+mj-lt"/>
              </a:rPr>
              <a:t>Η πολιτική ασφάλειας BMA αποτελείται από τις εννέα αρχές</a:t>
            </a:r>
          </a:p>
          <a:p>
            <a:pPr marL="658368" lvl="1" indent="-457200">
              <a:buFont typeface="+mj-lt"/>
              <a:buAutoNum type="arabicPeriod"/>
            </a:pPr>
            <a:r>
              <a:rPr lang="el" sz="8000" dirty="0">
                <a:latin typeface="+mj-lt"/>
              </a:rPr>
              <a:t>Έλεγχος πρόσβασης – λίστα ελέγχου πρόσβασης</a:t>
            </a:r>
          </a:p>
          <a:p>
            <a:pPr marL="658368" lvl="1" indent="-457200">
              <a:buFont typeface="+mj-lt"/>
              <a:buAutoNum type="arabicPeriod"/>
            </a:pPr>
            <a:r>
              <a:rPr lang="el" sz="8000" dirty="0">
                <a:latin typeface="+mj-lt"/>
              </a:rPr>
              <a:t>Άνοιγμα εγγραφής </a:t>
            </a:r>
          </a:p>
          <a:p>
            <a:pPr marL="658368" lvl="1" indent="-457200">
              <a:buFont typeface="+mj-lt"/>
              <a:buAutoNum type="arabicPeriod"/>
            </a:pPr>
            <a:r>
              <a:rPr lang="el" sz="8000" dirty="0">
                <a:latin typeface="+mj-lt"/>
              </a:rPr>
              <a:t>Έλεγχος</a:t>
            </a:r>
          </a:p>
          <a:p>
            <a:pPr marL="658368" lvl="1" indent="-457200">
              <a:buFont typeface="+mj-lt"/>
              <a:buAutoNum type="arabicPeriod"/>
            </a:pPr>
            <a:r>
              <a:rPr lang="el" sz="8000" dirty="0">
                <a:latin typeface="+mj-lt"/>
              </a:rPr>
              <a:t>Συγκατάθεση και ειδοποίηση</a:t>
            </a:r>
          </a:p>
          <a:p>
            <a:pPr marL="658368" lvl="1" indent="-457200">
              <a:buFont typeface="+mj-lt"/>
              <a:buAutoNum type="arabicPeriod"/>
            </a:pPr>
            <a:r>
              <a:rPr lang="el" sz="8000" dirty="0">
                <a:latin typeface="+mj-lt"/>
              </a:rPr>
              <a:t>Διατήρηση – διαγραφή μόνο μετά τη λήξη της χρονικής περιόδου</a:t>
            </a:r>
          </a:p>
          <a:p>
            <a:pPr marL="658368" lvl="1" indent="-457200">
              <a:buFont typeface="+mj-lt"/>
              <a:buAutoNum type="arabicPeriod"/>
            </a:pPr>
            <a:r>
              <a:rPr lang="el" sz="8000" dirty="0">
                <a:latin typeface="+mj-lt"/>
              </a:rPr>
              <a:t>Απόδοση – όνομα εγγραφής, ημερομηνία και ώρα</a:t>
            </a:r>
          </a:p>
          <a:p>
            <a:pPr marL="658368" lvl="1" indent="-457200">
              <a:buFont typeface="+mj-lt"/>
              <a:buAutoNum type="arabicPeriod"/>
            </a:pPr>
            <a:r>
              <a:rPr lang="el" sz="8000" dirty="0">
                <a:latin typeface="+mj-lt"/>
              </a:rPr>
              <a:t>Ροή πληροφοριών – επισυνάψτε εάν υπάρχει κοινή λίστα πρόσβασης</a:t>
            </a:r>
          </a:p>
          <a:p>
            <a:pPr marL="658368" lvl="1" indent="-457200">
              <a:buFont typeface="+mj-lt"/>
              <a:buAutoNum type="arabicPeriod"/>
            </a:pPr>
            <a:r>
              <a:rPr lang="el" sz="8000" dirty="0">
                <a:latin typeface="+mj-lt"/>
              </a:rPr>
              <a:t>Έλεγχος συγκέντρωσης - μέτρα για την πρόληψη της συγκέντρωσης προσωπικών πληροφοριών για την υγεία</a:t>
            </a:r>
          </a:p>
          <a:p>
            <a:pPr marL="658368" lvl="1" indent="-457200">
              <a:buFont typeface="+mj-lt"/>
              <a:buAutoNum type="arabicPeriod"/>
            </a:pPr>
            <a:r>
              <a:rPr lang="el" sz="8000" dirty="0">
                <a:latin typeface="+mj-lt"/>
              </a:rPr>
              <a:t>Αξιόπιστη υπολογιστική βάση</a:t>
            </a:r>
          </a:p>
          <a:p>
            <a:endParaRPr lang="en-IN" sz="2400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1C541A-D97D-5B29-9165-866C89393B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E25FE7-0BF0-E214-127D-BC22CA694BFF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313249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653" y="432805"/>
            <a:ext cx="10058400" cy="1022652"/>
          </a:xfrm>
        </p:spPr>
        <p:txBody>
          <a:bodyPr>
            <a:normAutofit/>
          </a:bodyPr>
          <a:lstStyle/>
          <a:p>
            <a:r>
              <a:rPr lang="el" sz="4800" dirty="0">
                <a:latin typeface="+mn-lt"/>
              </a:rPr>
              <a:t>Επισκόπηση ελέγχου πρόσβασης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1644" y="2153359"/>
            <a:ext cx="10058400" cy="4086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l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Έλεγχοι πρόσβασης:</a:t>
            </a:r>
            <a:r>
              <a:rPr lang="el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Τα χαρακτηριστικά ασφαλείας που ελέγχουν τον τρόπο με τον οποίο οι χρήστες και τα συστήματα επικοινωνούν και αλληλεπιδρούν μεταξύ τους</a:t>
            </a:r>
          </a:p>
          <a:p>
            <a:pPr>
              <a:lnSpc>
                <a:spcPct val="80000"/>
              </a:lnSpc>
            </a:pPr>
            <a:endParaRPr lang="en-US" sz="2400" spc="-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</a:pPr>
            <a:r>
              <a:rPr lang="el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Πρόσβαση: Η</a:t>
            </a:r>
            <a:r>
              <a:rPr lang="el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ροή πληροφοριών μεταξύ θέματος και αντικειμένου</a:t>
            </a:r>
          </a:p>
          <a:p>
            <a:pPr>
              <a:lnSpc>
                <a:spcPct val="80000"/>
              </a:lnSpc>
            </a:pPr>
            <a:endParaRPr lang="en-US" sz="2400" spc="-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</a:pPr>
            <a:r>
              <a:rPr lang="el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Θέμα:</a:t>
            </a:r>
            <a:r>
              <a:rPr lang="el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Μια ενεργή οντότητα που ζητά πρόσβαση σε ένα αντικείμενο ή στα δεδομένα ενός αντικειμένου</a:t>
            </a:r>
          </a:p>
          <a:p>
            <a:pPr>
              <a:lnSpc>
                <a:spcPct val="80000"/>
              </a:lnSpc>
            </a:pPr>
            <a:endParaRPr lang="en-US" sz="2400" spc="-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</a:pPr>
            <a:r>
              <a:rPr lang="el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Αντικείμενο:</a:t>
            </a:r>
            <a:r>
              <a:rPr lang="el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Μια παθητική οντότητα που περιέχει πληροφορίες</a:t>
            </a:r>
          </a:p>
          <a:p>
            <a:pPr>
              <a:lnSpc>
                <a:spcPct val="80000"/>
              </a:lnSpc>
            </a:pPr>
            <a:endParaRPr lang="en-US" dirty="0">
              <a:latin typeface="+mj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CDCA3E-B2FD-9F9C-60D4-981BDFAFC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97CC5B-3082-A8AD-71A1-09AAD1ADD19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41653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l"/>
              <a:t>Ευχαριστώ</a:t>
            </a:r>
          </a:p>
        </p:txBody>
      </p:sp>
      <p:pic>
        <p:nvPicPr>
          <p:cNvPr id="6" name="Picture Placeholder 5" descr="Ένα άτομο και ένα άτομο που κοιτάζει μια οθόνη υπολογιστή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997" y="69476"/>
            <a:ext cx="6732237" cy="1524000"/>
          </a:xfrm>
        </p:spPr>
        <p:txBody>
          <a:bodyPr/>
          <a:lstStyle/>
          <a:p>
            <a:r>
              <a:rPr lang="el" dirty="0">
                <a:latin typeface="+mn-lt"/>
              </a:rPr>
              <a:t>Αρχές ασφαλείας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107982" y="1958354"/>
            <a:ext cx="5797518" cy="2532966"/>
          </a:xfrm>
        </p:spPr>
        <p:txBody>
          <a:bodyPr/>
          <a:lstStyle/>
          <a:p>
            <a:pPr marL="201168" lvl="1" indent="0">
              <a:buNone/>
            </a:pPr>
            <a:r>
              <a:rPr lang="el" sz="2400" spc="-50" dirty="0">
                <a:latin typeface="+mj-lt"/>
                <a:ea typeface="+mj-ea"/>
                <a:cs typeface="+mj-cs"/>
              </a:rPr>
              <a:t>Οι τρεις βασικές αρχές ασφαλείας αφορούν επίσης τον έλεγχο πρόσβασης:</a:t>
            </a:r>
          </a:p>
          <a:p>
            <a:pPr marL="201168" lvl="1" indent="0">
              <a:buNone/>
            </a:pPr>
            <a:endParaRPr lang="en-US" sz="2400" spc="-50" dirty="0">
              <a:latin typeface="+mj-lt"/>
              <a:ea typeface="+mj-ea"/>
              <a:cs typeface="+mj-cs"/>
            </a:endParaRPr>
          </a:p>
          <a:p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30148934"/>
              </p:ext>
            </p:extLst>
          </p:nvPr>
        </p:nvGraphicFramePr>
        <p:xfrm>
          <a:off x="1097280" y="2188889"/>
          <a:ext cx="8910749" cy="4270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DC156B24-6986-0F94-2529-7F1A81F259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7CFD8F4-2D5F-E626-98D4-CBB28FBD8F13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8800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" dirty="0">
                <a:latin typeface="+mn-lt"/>
              </a:rPr>
              <a:t>Μοντέλα ελέγχου πρόσβασης</a:t>
            </a:r>
            <a:endParaRPr lang="en-IN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50711578"/>
              </p:ext>
            </p:extLst>
          </p:nvPr>
        </p:nvGraphicFramePr>
        <p:xfrm>
          <a:off x="1187433" y="2709949"/>
          <a:ext cx="9934996" cy="1862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6094C73A-6B26-F237-810D-65E8B92188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2E5AE8-2C64-5554-78BD-50115024574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39335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322" y="320040"/>
            <a:ext cx="9355596" cy="1009996"/>
          </a:xfrm>
        </p:spPr>
        <p:txBody>
          <a:bodyPr>
            <a:normAutofit fontScale="90000"/>
          </a:bodyPr>
          <a:lstStyle/>
          <a:p>
            <a:r>
              <a:rPr lang="el">
                <a:latin typeface="+mn-lt"/>
              </a:rPr>
              <a:t>MAC: Υποχρεωτικός έλεγχος πρόσβασης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983359" y="1172014"/>
            <a:ext cx="9532242" cy="253296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endParaRPr lang="en-IN" sz="2400" spc="-50" dirty="0"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l" sz="2400" dirty="0"/>
              <a:t>• </a:t>
            </a:r>
            <a:r>
              <a:rPr lang="el" sz="2400" spc="-50" dirty="0">
                <a:latin typeface="+mj-lt"/>
                <a:ea typeface="+mj-ea"/>
                <a:cs typeface="+mj-cs"/>
              </a:rPr>
              <a:t>Ένα διάταγμα πολιτικής σε όλο το σύστημα που επιτρέπεται να έχει πρόσβαση</a:t>
            </a: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l" sz="2400" dirty="0"/>
              <a:t>• </a:t>
            </a:r>
            <a:r>
              <a:rPr lang="el" sz="2400" spc="-50" dirty="0">
                <a:latin typeface="+mj-lt"/>
                <a:ea typeface="+mj-ea"/>
                <a:cs typeface="+mj-cs"/>
              </a:rPr>
              <a:t>Βασίζεται στο σύστημα για τον έλεγχο της πρόσβασης και όχι στα άτομα</a:t>
            </a: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lvl="1" indent="0">
              <a:lnSpc>
                <a:spcPct val="80000"/>
              </a:lnSpc>
              <a:spcBef>
                <a:spcPts val="1000"/>
              </a:spcBef>
              <a:spcAft>
                <a:spcPts val="200"/>
              </a:spcAft>
              <a:buSzPct val="100000"/>
              <a:buNone/>
            </a:pPr>
            <a:r>
              <a:rPr lang="el" sz="2400" dirty="0"/>
              <a:t>• </a:t>
            </a:r>
            <a:r>
              <a:rPr lang="el" sz="2400" spc="-50" dirty="0">
                <a:latin typeface="+mj-lt"/>
                <a:ea typeface="+mj-ea"/>
                <a:cs typeface="+mj-cs"/>
              </a:rPr>
              <a:t>Αυτό το μοντέλο χρησιμοποιείται σε άκρως απόρρητα και εμπιστευτικά περιβάλλοντα (π.χ. στρατιωτικά)</a:t>
            </a:r>
            <a:endParaRPr lang="en-US" sz="2400" spc="-50" dirty="0">
              <a:latin typeface="+mj-lt"/>
              <a:ea typeface="+mj-ea"/>
              <a:cs typeface="+mj-cs"/>
            </a:endParaRPr>
          </a:p>
          <a:p>
            <a:pPr marL="0" lvl="1" indent="0">
              <a:lnSpc>
                <a:spcPct val="80000"/>
              </a:lnSpc>
              <a:spcBef>
                <a:spcPts val="1000"/>
              </a:spcBef>
              <a:spcAft>
                <a:spcPts val="200"/>
              </a:spcAft>
              <a:buSzPct val="100000"/>
              <a:buNone/>
            </a:pPr>
            <a:endParaRPr lang="en-US" sz="2400" spc="-50" dirty="0">
              <a:latin typeface="+mj-lt"/>
              <a:ea typeface="+mj-ea"/>
              <a:cs typeface="+mj-cs"/>
            </a:endParaRPr>
          </a:p>
          <a:p>
            <a:pPr marL="0" lvl="1" indent="0">
              <a:lnSpc>
                <a:spcPct val="80000"/>
              </a:lnSpc>
              <a:spcBef>
                <a:spcPts val="1000"/>
              </a:spcBef>
              <a:spcAft>
                <a:spcPts val="200"/>
              </a:spcAft>
              <a:buSzPct val="100000"/>
              <a:buNone/>
            </a:pPr>
            <a:r>
              <a:rPr lang="el" sz="2400" dirty="0"/>
              <a:t>• </a:t>
            </a:r>
            <a:r>
              <a:rPr lang="el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Παράδειγμα: </a:t>
            </a:r>
            <a:r>
              <a:rPr lang="el" sz="2400" spc="-50" dirty="0">
                <a:latin typeface="+mj-lt"/>
                <a:ea typeface="+mj-ea"/>
                <a:cs typeface="+mj-cs"/>
              </a:rPr>
              <a:t>Ο νόμος επιτρέπει σε</a:t>
            </a:r>
            <a:r>
              <a:rPr lang="en-US" sz="2400" spc="-50" dirty="0">
                <a:latin typeface="+mj-lt"/>
                <a:ea typeface="+mj-ea"/>
                <a:cs typeface="+mj-cs"/>
              </a:rPr>
              <a:t> </a:t>
            </a:r>
            <a:r>
              <a:rPr lang="el-GR" sz="2400" spc="-50" dirty="0">
                <a:latin typeface="+mj-lt"/>
                <a:ea typeface="+mj-ea"/>
                <a:cs typeface="+mj-cs"/>
              </a:rPr>
              <a:t>ένα</a:t>
            </a:r>
            <a:r>
              <a:rPr lang="el" sz="2400" spc="-50" dirty="0">
                <a:latin typeface="+mj-lt"/>
                <a:ea typeface="+mj-ea"/>
                <a:cs typeface="+mj-cs"/>
              </a:rPr>
              <a:t> δικαστήριο να έχει πρόσβαση στα αρχεία οδήγησης χωρίς την άδεια των ιδιοκτητών</a:t>
            </a:r>
          </a:p>
          <a:p>
            <a:pPr marL="457200" lvl="1" indent="0">
              <a:buNone/>
            </a:pPr>
            <a:r>
              <a:rPr lang="en-IN" sz="2400" dirty="0"/>
              <a:t>						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DCFF8C-D647-FEAE-3BA8-F809E3DC5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571DD8A-94EF-8BD9-1764-8A9C989DABDB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473041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">
                <a:latin typeface="+mn-lt"/>
              </a:rPr>
              <a:t>Μοντέλο Πολιτικής Ασφάλειας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7"/>
          </p:nvPr>
        </p:nvSpPr>
        <p:spPr>
          <a:xfrm>
            <a:off x="796321" y="2252076"/>
            <a:ext cx="9553023" cy="3051762"/>
          </a:xfrm>
        </p:spPr>
        <p:txBody>
          <a:bodyPr>
            <a:normAutofit fontScale="92500" lnSpcReduction="10000"/>
          </a:bodyPr>
          <a:lstStyle/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l" sz="2400"/>
              <a:t>• </a:t>
            </a:r>
            <a:r>
              <a:rPr lang="el" sz="2400" spc="-50">
                <a:latin typeface="+mj-lt"/>
                <a:ea typeface="+mj-ea"/>
                <a:cs typeface="+mj-cs"/>
              </a:rPr>
              <a:t>Ένα μοντέλο πολιτικής ασφάλειας είναι μια συνοπτική δήλωση των ιδιοτήτων προστασίας που πρέπει να έχει ένα σύστημα ή ένας γενικός τύπος συστήματος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l" sz="2400"/>
              <a:t>• </a:t>
            </a:r>
            <a:r>
              <a:rPr lang="el" sz="2400" spc="-50">
                <a:latin typeface="+mj-lt"/>
                <a:ea typeface="+mj-ea"/>
                <a:cs typeface="+mj-cs"/>
              </a:rPr>
              <a:t>Οι παραδοσιακοί μηχανισμοί MAC έχουν συνδεθεί στενά με μερικά μοντέλα ασφαλείας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l" sz="2400"/>
              <a:t>• </a:t>
            </a:r>
            <a:r>
              <a:rPr lang="el" sz="2400" spc="-50">
                <a:latin typeface="+mj-lt"/>
                <a:ea typeface="+mj-ea"/>
                <a:cs typeface="+mj-cs"/>
              </a:rPr>
              <a:t>Πρόσφατα, τα συστήματα υποστηρίζουν ευέλικτα μοντέλα ασφαλείας (π.χ. SELinux, Trusted Solaris, TrustedBSD, κ.λπ.)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C50F6F-884C-6CBD-72E0-7CB50DC2B6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481855-CFC5-F5E1-40AA-71662C790037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28062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322" y="320040"/>
            <a:ext cx="6732237" cy="750224"/>
          </a:xfrm>
        </p:spPr>
        <p:txBody>
          <a:bodyPr/>
          <a:lstStyle/>
          <a:p>
            <a:r>
              <a:rPr lang="el">
                <a:latin typeface="+mn-lt"/>
              </a:rPr>
              <a:t>Γιατί MAC;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508997" y="1443119"/>
            <a:ext cx="11174005" cy="3971761"/>
          </a:xfrm>
        </p:spPr>
        <p:txBody>
          <a:bodyPr>
            <a:normAutofit lnSpcReduction="10000"/>
          </a:bodyPr>
          <a:lstStyle/>
          <a:p>
            <a:pPr marL="0" lvl="1" indent="0" algn="just">
              <a:lnSpc>
                <a:spcPct val="120000"/>
              </a:lnSpc>
              <a:spcBef>
                <a:spcPts val="1000"/>
              </a:spcBef>
              <a:spcAft>
                <a:spcPts val="200"/>
              </a:spcAft>
              <a:buSzPct val="100000"/>
              <a:buNone/>
            </a:pPr>
            <a:r>
              <a:rPr lang="el" sz="2000" kern="1500" dirty="0"/>
              <a:t>• </a:t>
            </a:r>
            <a:r>
              <a:rPr lang="el" sz="2000" kern="1500" spc="-50" dirty="0">
                <a:latin typeface="+mj-lt"/>
                <a:ea typeface="+mj-ea"/>
                <a:cs typeface="+mj-cs"/>
              </a:rPr>
              <a:t>Ανάγκη συνοχής των παγκόσμιων πολιτικών, η οποία δεν μπορεί να καλυφθεί από την DAC</a:t>
            </a:r>
          </a:p>
          <a:p>
            <a:pPr marL="228600" indent="-228600" algn="just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000" kern="1500" spc="-50" dirty="0"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20000"/>
              </a:lnSpc>
              <a:spcBef>
                <a:spcPts val="1000"/>
              </a:spcBef>
              <a:buNone/>
            </a:pPr>
            <a:r>
              <a:rPr lang="el" sz="2000" kern="1500" dirty="0"/>
              <a:t>• </a:t>
            </a:r>
            <a:r>
              <a:rPr lang="el" sz="2000" kern="1500" spc="-50" dirty="0">
                <a:latin typeface="+mj-lt"/>
                <a:ea typeface="+mj-ea"/>
                <a:cs typeface="+mj-cs"/>
              </a:rPr>
              <a:t>Έλεγχος της ροής πληροφοριών ενός αντικειμένου σε άλλο, έτσι ώστε η πρόσβαση σε ένα αντίγραφο να μην είναι δυνατή εάν ο κάτοχος του πρωτοτύπου δεν παρέχει πρόσβαση</a:t>
            </a:r>
          </a:p>
          <a:p>
            <a:pPr marL="228600" indent="-228600" algn="just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000" kern="1500" spc="-50" dirty="0"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20000"/>
              </a:lnSpc>
              <a:spcBef>
                <a:spcPts val="1000"/>
              </a:spcBef>
              <a:buNone/>
            </a:pPr>
            <a:r>
              <a:rPr lang="el" sz="2000" kern="1500" dirty="0"/>
              <a:t>• </a:t>
            </a:r>
            <a:r>
              <a:rPr lang="el" sz="2000" kern="1500" spc="-50" dirty="0">
                <a:latin typeface="+mj-lt"/>
                <a:ea typeface="+mj-ea"/>
                <a:cs typeface="+mj-cs"/>
              </a:rPr>
              <a:t>Έλεγχος για την αποτροπή κακόβουλου / ελαττωματικού λογισμικού από την τροποποίηση των πολιτικών συστήματος. Η DAC δεν μπορεί να το αποτρέψει αυτό, εάν το πρόγραμμα εκτελείται με πρόσβαση κατόχου.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67D6D6-1B69-CCAF-8ED5-1518D7212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8686D5-911D-EF79-7E17-D70280B062A6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551221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">
                <a:latin typeface="+mn-lt"/>
              </a:rPr>
              <a:t>Πολυεπίπεδη ασφάλεια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1" y="2252394"/>
            <a:ext cx="10014491" cy="2028661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l" sz="1500">
                <a:latin typeface="+mj-lt"/>
              </a:rPr>
              <a:t>• Οι άνθρωποι και οι πληροφορίες ταξινομούνται σε διαφορετικά επίπεδα εμπιστοσύνης και ευαισθησίας</a:t>
            </a:r>
          </a:p>
          <a:p>
            <a:pPr algn="just">
              <a:lnSpc>
                <a:spcPct val="120000"/>
              </a:lnSpc>
            </a:pPr>
            <a:r>
              <a:rPr lang="el" sz="1500">
                <a:latin typeface="+mj-lt"/>
              </a:rPr>
              <a:t>• </a:t>
            </a:r>
            <a:r>
              <a:rPr lang="el" sz="1500" b="1" spc="-5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Επίπεδο διαβάθμισης : </a:t>
            </a:r>
            <a:r>
              <a:rPr lang="el" sz="1500">
                <a:latin typeface="+mj-lt"/>
              </a:rPr>
              <a:t>Υποδεικνύει το υψηλότερο επίπεδο διαβαθμισμένων πληροφοριών που πρέπει να αποθηκευτούν ή να χειριστούν από το άτομο, τη συσκευή ή την τοποθεσία</a:t>
            </a:r>
          </a:p>
          <a:p>
            <a:pPr algn="just">
              <a:lnSpc>
                <a:spcPct val="120000"/>
              </a:lnSpc>
            </a:pPr>
            <a:r>
              <a:rPr lang="el" sz="1500">
                <a:latin typeface="+mj-lt"/>
              </a:rPr>
              <a:t>• </a:t>
            </a:r>
            <a:r>
              <a:rPr lang="el" sz="1500" b="1" spc="-5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Επίπεδο ταξινόμησης:</a:t>
            </a:r>
            <a:r>
              <a:rPr lang="el" sz="1500">
                <a:latin typeface="+mj-lt"/>
              </a:rPr>
              <a:t> Αναφέρετε το βαθμό ζημιάς που θα μπορούσε να υποστεί η χώρα εάν οι πληροφορίες αποκαλυφθούν σε έναν εχθρό</a:t>
            </a:r>
          </a:p>
          <a:p>
            <a:pPr algn="just">
              <a:lnSpc>
                <a:spcPct val="120000"/>
              </a:lnSpc>
            </a:pPr>
            <a:r>
              <a:rPr lang="el" sz="1500">
                <a:latin typeface="+mj-lt"/>
              </a:rPr>
              <a:t>• Το επίπεδο ασφάλειας είναι ένας γενικός όρος είτε για ένα επίπεδο εξουσιοδότησης είτε για ένα επίπεδο διαβάθμισης</a:t>
            </a:r>
          </a:p>
          <a:p>
            <a:pPr algn="just">
              <a:lnSpc>
                <a:spcPct val="120000"/>
              </a:lnSpc>
            </a:pPr>
            <a:endParaRPr lang="en-US" sz="15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34008304"/>
              </p:ext>
            </p:extLst>
          </p:nvPr>
        </p:nvGraphicFramePr>
        <p:xfrm>
          <a:off x="2281844" y="5206616"/>
          <a:ext cx="9713533" cy="695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80730E24-3D95-77E3-625B-86F2AC9C13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33AB7AC-2252-D43F-324F-087B0C23D780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190411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">
                <a:latin typeface="+mn-lt"/>
              </a:rPr>
              <a:t>Το μοντέλο πολιτικής ασφαλείας Bell-LaPadula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9220514" cy="2532966"/>
          </a:xfrm>
        </p:spPr>
        <p:txBody>
          <a:bodyPr>
            <a:noAutofit/>
          </a:bodyPr>
          <a:lstStyle/>
          <a:p>
            <a:r>
              <a:rPr lang="el" sz="2400">
                <a:latin typeface="+mj-lt"/>
              </a:rPr>
              <a:t>• Προτάθηκε από </a:t>
            </a:r>
            <a:r>
              <a:rPr lang="el" sz="2400" b="1" spc="-5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τους David Bell </a:t>
            </a:r>
            <a:r>
              <a:rPr lang="el" sz="2400">
                <a:latin typeface="+mj-lt"/>
              </a:rPr>
              <a:t>και </a:t>
            </a:r>
            <a:r>
              <a:rPr lang="el" sz="2400" b="1">
                <a:latin typeface="+mj-lt"/>
              </a:rPr>
              <a:t>Len </a:t>
            </a:r>
            <a:r>
              <a:rPr lang="el" sz="2400" b="1" spc="-5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LaPadula</a:t>
            </a:r>
            <a:r>
              <a:rPr lang="el" sz="2400" b="1">
                <a:latin typeface="+mj-lt"/>
              </a:rPr>
              <a:t> </a:t>
            </a:r>
            <a:r>
              <a:rPr lang="el" sz="2400">
                <a:latin typeface="+mj-lt"/>
              </a:rPr>
              <a:t>το 1973</a:t>
            </a:r>
          </a:p>
          <a:p>
            <a:endParaRPr lang="en-US" sz="2400">
              <a:latin typeface="+mj-lt"/>
            </a:endParaRPr>
          </a:p>
          <a:p>
            <a:r>
              <a:rPr lang="el" sz="2400">
                <a:latin typeface="+mj-lt"/>
              </a:rPr>
              <a:t>• Το πιο ευρέως αναγνωρισμένο μοντέλο MLS</a:t>
            </a:r>
          </a:p>
          <a:p>
            <a:endParaRPr lang="en-US" sz="2400">
              <a:latin typeface="+mj-lt"/>
            </a:endParaRPr>
          </a:p>
          <a:p>
            <a:r>
              <a:rPr lang="el" sz="2400">
                <a:latin typeface="+mj-lt"/>
              </a:rPr>
              <a:t>• Ασχολείται μόνο με εμπιστευτικότητα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0E5467-E88B-8083-BC93-369A3A5E3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C451F8D-01AF-BC50-2D73-12A4342579A9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sz="110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42728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1018</Words>
  <Application>Microsoft Office PowerPoint</Application>
  <PresentationFormat>Widescreen</PresentationFormat>
  <Paragraphs>184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Book Antiqua</vt:lpstr>
      <vt:lpstr>Calibri</vt:lpstr>
      <vt:lpstr>Century Gothic</vt:lpstr>
      <vt:lpstr>Courier New</vt:lpstr>
      <vt:lpstr>Wingdings</vt:lpstr>
      <vt:lpstr>Custom</vt:lpstr>
      <vt:lpstr>ΤΕΧΝΟΛΟΓΙΕΣ ΠΡΟΣΤΑΣΙΑΣ ΔΕΔΟΜΕΝΩΝ ΚΑΙ ΙΔΙΩΤΙΚΟΤΗΤΑΣ ΓΙΑ ΤΗΝ ΕΝΕΡΓΕΙΑ</vt:lpstr>
      <vt:lpstr>Επισκόπηση ελέγχου πρόσβασης</vt:lpstr>
      <vt:lpstr>Αρχές ασφαλείας</vt:lpstr>
      <vt:lpstr>Μοντέλα ελέγχου πρόσβασης</vt:lpstr>
      <vt:lpstr>MAC: Υποχρεωτικός έλεγχος πρόσβασης</vt:lpstr>
      <vt:lpstr>Μοντέλο Πολιτικής Ασφάλειας</vt:lpstr>
      <vt:lpstr>Γιατί MAC;</vt:lpstr>
      <vt:lpstr>Πολυεπίπεδη ασφάλεια</vt:lpstr>
      <vt:lpstr>Το μοντέλο πολιτικής ασφαλείας Bell-LaPadula</vt:lpstr>
      <vt:lpstr>Το μοντέλο πολιτικής ασφαλείας Bell-LaPadula</vt:lpstr>
      <vt:lpstr>Το μοντέλο Biba</vt:lpstr>
      <vt:lpstr>Το μοντέλο Biba</vt:lpstr>
      <vt:lpstr>Πολυμερής ασφάλεια</vt:lpstr>
      <vt:lpstr>PowerPoint Presentation</vt:lpstr>
      <vt:lpstr>Το Chinese Wall Model</vt:lpstr>
      <vt:lpstr>Π.χ. :- COI</vt:lpstr>
      <vt:lpstr>PowerPoint Presentation</vt:lpstr>
      <vt:lpstr>Μοντέλο BMA (Βρετανική Ιατρική Ένωση)</vt:lpstr>
      <vt:lpstr>Μοντέλο BMA</vt:lpstr>
      <vt:lpstr>Ευχαριστώ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2025-04-30T19:11:31Z</dcterms:modified>
</cp:coreProperties>
</file>