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5" r:id="rId4"/>
  </p:sldMasterIdLst>
  <p:notesMasterIdLst>
    <p:notesMasterId r:id="rId63"/>
  </p:notesMasterIdLst>
  <p:handoutMasterIdLst>
    <p:handoutMasterId r:id="rId64"/>
  </p:handoutMasterIdLst>
  <p:sldIdLst>
    <p:sldId id="376" r:id="rId5"/>
    <p:sldId id="407" r:id="rId6"/>
    <p:sldId id="258" r:id="rId7"/>
    <p:sldId id="259" r:id="rId8"/>
    <p:sldId id="260" r:id="rId9"/>
    <p:sldId id="263" r:id="rId10"/>
    <p:sldId id="264" r:id="rId11"/>
    <p:sldId id="26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8" r:id="rId25"/>
    <p:sldId id="290" r:id="rId26"/>
    <p:sldId id="323" r:id="rId27"/>
    <p:sldId id="319" r:id="rId28"/>
    <p:sldId id="320" r:id="rId29"/>
    <p:sldId id="321" r:id="rId30"/>
    <p:sldId id="322" r:id="rId31"/>
    <p:sldId id="291" r:id="rId32"/>
    <p:sldId id="292" r:id="rId33"/>
    <p:sldId id="293" r:id="rId34"/>
    <p:sldId id="287" r:id="rId35"/>
    <p:sldId id="277" r:id="rId36"/>
    <p:sldId id="295" r:id="rId37"/>
    <p:sldId id="296" r:id="rId38"/>
    <p:sldId id="297" r:id="rId39"/>
    <p:sldId id="298" r:id="rId40"/>
    <p:sldId id="299" r:id="rId41"/>
    <p:sldId id="300" r:id="rId42"/>
    <p:sldId id="301" r:id="rId43"/>
    <p:sldId id="294" r:id="rId44"/>
    <p:sldId id="284" r:id="rId45"/>
    <p:sldId id="278" r:id="rId46"/>
    <p:sldId id="279" r:id="rId47"/>
    <p:sldId id="280" r:id="rId48"/>
    <p:sldId id="307" r:id="rId49"/>
    <p:sldId id="285" r:id="rId50"/>
    <p:sldId id="286" r:id="rId51"/>
    <p:sldId id="333" r:id="rId52"/>
    <p:sldId id="281" r:id="rId53"/>
    <p:sldId id="282" r:id="rId54"/>
    <p:sldId id="283" r:id="rId55"/>
    <p:sldId id="334" r:id="rId56"/>
    <p:sldId id="329" r:id="rId57"/>
    <p:sldId id="309" r:id="rId58"/>
    <p:sldId id="302" r:id="rId59"/>
    <p:sldId id="303" r:id="rId60"/>
    <p:sldId id="304" r:id="rId61"/>
    <p:sldId id="38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ABC4D-B2CA-4EA7-BD4A-E4B986BF40D1}" v="1" dt="2024-04-29T08:49:51.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9" d="100"/>
          <a:sy n="89" d="100"/>
        </p:scale>
        <p:origin x="1434" y="3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30/04/2025</a:t>
            </a:fld>
            <a:endParaRPr lang="en-US"/>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30/04/2025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0</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1048A-5DFA-044E-890A-E841D2DC3689}" type="slidenum">
              <a:rPr lang="en-US" smtClean="0"/>
              <a:t>37</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1048A-5DFA-044E-890A-E841D2DC3689}" type="slidenum">
              <a:rPr lang="en-US" smtClean="0"/>
              <a:t>38</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1048A-5DFA-044E-890A-E841D2DC3689}" type="slidenum">
              <a:rPr lang="en-US" smtClean="0"/>
              <a:t>43</a:t>
            </a:fld>
            <a:endParaRPr lang="en-US"/>
          </a:p>
        </p:txBody>
      </p:sp>
    </p:spTree>
    <p:extLst>
      <p:ext uri="{BB962C8B-B14F-4D97-AF65-F5344CB8AC3E}">
        <p14:creationId xmlns:p14="http://schemas.microsoft.com/office/powerpoint/2010/main" val="332648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1048A-5DFA-044E-890A-E841D2DC3689}" type="slidenum">
              <a:rPr lang="en-US" smtClean="0"/>
              <a:t>48</a:t>
            </a:fld>
            <a:endParaRPr lang="en-US"/>
          </a:p>
        </p:txBody>
      </p:sp>
    </p:spTree>
    <p:extLst>
      <p:ext uri="{BB962C8B-B14F-4D97-AF65-F5344CB8AC3E}">
        <p14:creationId xmlns:p14="http://schemas.microsoft.com/office/powerpoint/2010/main" val="131370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53</a:t>
            </a:fld>
            <a:endParaRPr lang="en-US" noProof="0"/>
          </a:p>
        </p:txBody>
      </p:sp>
    </p:spTree>
    <p:extLst>
      <p:ext uri="{BB962C8B-B14F-4D97-AF65-F5344CB8AC3E}">
        <p14:creationId xmlns:p14="http://schemas.microsoft.com/office/powerpoint/2010/main" val="43764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
              <a:t>Κάντε κλικ για να επεξεργαστείτε το στυλ κύριου τίτλου</a:t>
            </a:r>
          </a:p>
        </p:txBody>
      </p:sp>
      <p:sp>
        <p:nvSpPr>
          <p:cNvPr id="3" name="Content Placeholder 2"/>
          <p:cNvSpPr>
            <a:spLocks noGrp="1"/>
          </p:cNvSpPr>
          <p:nvPr>
            <p:ph idx="1"/>
          </p:nvPr>
        </p:nvSpPr>
        <p:spPr/>
        <p:txBody>
          <a:bodyPr/>
          <a:lstStyle>
            <a:lvl1pPr marL="274320" indent="-274320">
              <a:buFont typeface="Courier New" panose="02070309020205020404" pitchFamily="49" charset="0"/>
              <a:buChar char="o"/>
              <a:defRPr/>
            </a:lvl1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5125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1087" y="782494"/>
            <a:ext cx="4786877" cy="151831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796035" y="2422240"/>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796035" y="3429000"/>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384048" indent="-274320">
              <a:buFont typeface="Courier New" panose="02070309020205020404" pitchFamily="49" charset="0"/>
              <a:buChar char="o"/>
              <a:defRPr sz="1200">
                <a:solidFill>
                  <a:schemeClr val="bg1"/>
                </a:solidFill>
              </a:defRPr>
            </a:lvl2pPr>
            <a:lvl3pPr marL="566928"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a:p>
            <a:pPr lvl="1"/>
            <a:r>
              <a:rPr lang="el"/>
              <a:t>Δεύτερο επίπεδο</a:t>
            </a:r>
          </a:p>
          <a:p>
            <a:pPr lvl="2"/>
            <a:r>
              <a:rPr lang="el"/>
              <a:t>Τρίτο επίπεδο</a:t>
            </a:r>
          </a:p>
          <a:p>
            <a:pPr lvl="0"/>
            <a:endParaRPr lang="en-US"/>
          </a:p>
        </p:txBody>
      </p:sp>
      <p:sp>
        <p:nvSpPr>
          <p:cNvPr id="4" name="Slide Number Placeholder 3">
            <a:extLst>
              <a:ext uri="{FF2B5EF4-FFF2-40B4-BE49-F238E27FC236}">
                <a16:creationId xmlns:a16="http://schemas.microsoft.com/office/drawing/2014/main" id="{2495F128-4947-2D07-5BA3-FCDF5B73DCA7}"/>
              </a:ext>
            </a:extLst>
          </p:cNvPr>
          <p:cNvSpPr>
            <a:spLocks noGrp="1"/>
          </p:cNvSpPr>
          <p:nvPr>
            <p:ph type="sldNum" sz="quarter" idx="13"/>
          </p:nvPr>
        </p:nvSpPr>
        <p:spPr/>
        <p:txBody>
          <a:bodyPr/>
          <a:lstStyle>
            <a:lvl1pPr>
              <a:defRPr>
                <a:solidFill>
                  <a:schemeClr val="bg1"/>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
              <a:t>Προσθέστε τίτλο εδώ</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Lst>
  <p:hf hdr="0" ft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274320" indent="-274320" algn="l" defTabSz="914400" rtl="0" eaLnBrk="1" latinLnBrk="0" hangingPunct="1">
        <a:lnSpc>
          <a:spcPct val="100000"/>
        </a:lnSpc>
        <a:spcBef>
          <a:spcPts val="1200"/>
        </a:spcBef>
        <a:spcAft>
          <a:spcPts val="200"/>
        </a:spcAft>
        <a:buClr>
          <a:schemeClr val="accent1"/>
        </a:buClr>
        <a:buSzPct val="100000"/>
        <a:buFont typeface="Courier New" panose="02070309020205020404" pitchFamily="49" charset="0"/>
        <a:buChar char="o"/>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Omar/Desktop/Slide-Password/RSA_SecurID_Token_Old.jpg"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password_strength_cropped-300x247.png" TargetMode="External"/><Relationship Id="rId7" Type="http://schemas.openxmlformats.org/officeDocument/2006/relationships/image" Target="file://localhost/Users/Omar/Desktop/Slide-Password/screen-purchase-pin-entry.jpg" TargetMode="Externa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file://localhost/Users/Omar/Desktop/Slide-Password/Passcode.png"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checkpassword02.png" TargetMode="External"/><Relationship Id="rId7" Type="http://schemas.openxmlformats.org/officeDocument/2006/relationships/image" Target="file://localhost/Users/Omar/Desktop/Slide-Password/chronostrength.gif" TargetMode="External"/><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gif"/><Relationship Id="rId5" Type="http://schemas.openxmlformats.org/officeDocument/2006/relationships/image" Target="file://localhost/Users/Omar/Desktop/Slide-Password/screenshot-2.png" TargetMode="Externa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file://localhost/Users/Omar/Desktop/Slide-Password/pharm.p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file://localhost/Users/Omar/Desktop/Slide-Password/unnamed.png" TargetMode="External"/><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jpe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user-icon1.jpg" TargetMode="External"/><Relationship Id="rId7" Type="http://schemas.openxmlformats.org/officeDocument/2006/relationships/image" Target="file://localhost/Users/Omar/Desktop/Slide-Password/token.png" TargetMode="Externa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file://localhost/Users/Omar/Desktop/Slide-Password/server.png"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6744931" y="1612490"/>
            <a:ext cx="5072111" cy="1670338"/>
          </a:xfrm>
        </p:spPr>
        <p:txBody>
          <a:bodyPr>
            <a:noAutofit/>
          </a:bodyPr>
          <a:lstStyle/>
          <a:p>
            <a:r>
              <a:rPr lang="el" sz="3200" dirty="0"/>
              <a:t>ΤΕΧΝΟΛΟΓΙΕΣ ΠΡΟΣΤΑΣΙΑΣ ΔΕΔΟΜΕΝΩΝ ΚΑΙ </a:t>
            </a:r>
            <a:r>
              <a:rPr lang="el-GR" sz="3200" dirty="0"/>
              <a:t>ΙΔΙΩΤΙΚΟΤΗΤΑΣ </a:t>
            </a:r>
            <a:r>
              <a:rPr lang="el" sz="3200" dirty="0"/>
              <a:t>ΓΙΑ ΤΗΝ ΕΝΕΡΓΕΙΑ</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5565058" y="4974303"/>
            <a:ext cx="3514319" cy="1008925"/>
          </a:xfrm>
        </p:spPr>
        <p:txBody>
          <a:bodyPr/>
          <a:lstStyle/>
          <a:p>
            <a:r>
              <a:rPr lang="el" dirty="0"/>
              <a:t>Παρουσίαση από: </a:t>
            </a:r>
          </a:p>
          <a:p>
            <a:r>
              <a:rPr lang="el" dirty="0"/>
              <a:t>ΑΝΤΩΝΙΟΣ ΝΤΙΜΠ</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5840730" y="3373515"/>
            <a:ext cx="5601970" cy="1008926"/>
          </a:xfrm>
        </p:spPr>
        <p:txBody>
          <a:bodyPr/>
          <a:lstStyle/>
          <a:p>
            <a:r>
              <a:rPr lang="el" dirty="0"/>
              <a:t>CSP005_S_E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
        <p:nvSpPr>
          <p:cNvPr id="5" name="TextBox 4">
            <a:extLst>
              <a:ext uri="{FF2B5EF4-FFF2-40B4-BE49-F238E27FC236}">
                <a16:creationId xmlns:a16="http://schemas.microsoft.com/office/drawing/2014/main" id="{111F6FDA-E027-66AB-C614-385BB5A7CC2F}"/>
              </a:ext>
            </a:extLst>
          </p:cNvPr>
          <p:cNvSpPr txBox="1"/>
          <p:nvPr/>
        </p:nvSpPr>
        <p:spPr>
          <a:xfrm>
            <a:off x="5565058" y="4391366"/>
            <a:ext cx="5665249" cy="369332"/>
          </a:xfrm>
          <a:prstGeom prst="rect">
            <a:avLst/>
          </a:prstGeom>
          <a:noFill/>
        </p:spPr>
        <p:txBody>
          <a:bodyPr wrap="square" rtlCol="0">
            <a:spAutoFit/>
          </a:bodyPr>
          <a:lstStyle/>
          <a:p>
            <a:r>
              <a:rPr lang="el" b="1">
                <a:solidFill>
                  <a:srgbClr val="FF0000"/>
                </a:solidFill>
              </a:rPr>
              <a:t>ΣΕΤ ΔΙΑΦΑΝΕΙΏΝ #9: </a:t>
            </a:r>
            <a:r>
              <a:rPr lang="el" sz="1800" b="1"/>
              <a:t>Έλεγχος ταυτότητας χρήστη</a:t>
            </a:r>
            <a:endParaRPr lang="en-US" b="1" i="1"/>
          </a:p>
        </p:txBody>
      </p:sp>
      <p:pic>
        <p:nvPicPr>
          <p:cNvPr id="6" name="Picture 5" descr="Ένα κόκκινο σύμβολο με λευκό κείμενο&#10;&#10;Περιγραφή που δημιουργείται αυτόματα">
            <a:extLst>
              <a:ext uri="{FF2B5EF4-FFF2-40B4-BE49-F238E27FC236}">
                <a16:creationId xmlns:a16="http://schemas.microsoft.com/office/drawing/2014/main" id="{37596385-74C8-290E-479C-ABDEFF967601}"/>
              </a:ext>
            </a:extLst>
          </p:cNvPr>
          <p:cNvPicPr>
            <a:picLocks noChangeAspect="1"/>
          </p:cNvPicPr>
          <p:nvPr/>
        </p:nvPicPr>
        <p:blipFill>
          <a:blip r:embed="rId6"/>
          <a:stretch>
            <a:fillRect/>
          </a:stretch>
        </p:blipFill>
        <p:spPr>
          <a:xfrm>
            <a:off x="9079377" y="4788468"/>
            <a:ext cx="1532424" cy="568274"/>
          </a:xfrm>
          <a:prstGeom prst="rect">
            <a:avLst/>
          </a:prstGeom>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latin typeface="Book Antiqua (Headings)"/>
                <a:cs typeface="Fjalla One"/>
              </a:rPr>
              <a:t>Διακριτικό ελέγχου ταυτότητας</a:t>
            </a:r>
          </a:p>
        </p:txBody>
      </p:sp>
      <p:sp>
        <p:nvSpPr>
          <p:cNvPr id="5" name="Text Placeholder 4">
            <a:extLst>
              <a:ext uri="{FF2B5EF4-FFF2-40B4-BE49-F238E27FC236}">
                <a16:creationId xmlns:a16="http://schemas.microsoft.com/office/drawing/2014/main" id="{2137738B-9090-2C1F-5518-AC0F6C38A1C1}"/>
              </a:ext>
            </a:extLst>
          </p:cNvPr>
          <p:cNvSpPr>
            <a:spLocks noGrp="1"/>
          </p:cNvSpPr>
          <p:nvPr>
            <p:ph type="body" sz="quarter" idx="12"/>
          </p:nvPr>
        </p:nvSpPr>
        <p:spPr>
          <a:xfrm>
            <a:off x="1060315" y="2650526"/>
            <a:ext cx="4917698" cy="3101344"/>
          </a:xfrm>
        </p:spPr>
        <p:txBody>
          <a:bodyPr>
            <a:normAutofit fontScale="47500" lnSpcReduction="20000"/>
          </a:bodyPr>
          <a:lstStyle/>
          <a:p>
            <a:r>
              <a:rPr lang="el" sz="3200">
                <a:cs typeface="Roboto Slab Regular"/>
              </a:rPr>
              <a:t>Με βάση κάτι που γνωρίζει ο χρήστης</a:t>
            </a:r>
          </a:p>
          <a:p>
            <a:pPr lvl="1"/>
            <a:r>
              <a:rPr lang="el" sz="2800" b="1">
                <a:cs typeface="Roboto Slab Regular"/>
              </a:rPr>
              <a:t>Παράδειγμα</a:t>
            </a:r>
            <a:r>
              <a:rPr lang="el" sz="2800">
                <a:cs typeface="Roboto Slab Regular"/>
              </a:rPr>
              <a:t>: Φράση πρόσβασης, κωδικός πρόσβασης</a:t>
            </a:r>
          </a:p>
          <a:p>
            <a:endParaRPr lang="en-US" sz="3200">
              <a:cs typeface="Roboto Slab Regular"/>
            </a:endParaRPr>
          </a:p>
          <a:p>
            <a:r>
              <a:rPr lang="el" sz="3200">
                <a:cs typeface="Roboto Slab Regular"/>
              </a:rPr>
              <a:t>Με βάση κάτι που κατέχει ο χρήστης </a:t>
            </a:r>
          </a:p>
          <a:p>
            <a:pPr lvl="1"/>
            <a:r>
              <a:rPr lang="el" sz="3000" b="1">
                <a:cs typeface="Roboto Slab Regular"/>
              </a:rPr>
              <a:t>Παράδειγμα</a:t>
            </a:r>
            <a:r>
              <a:rPr lang="el" sz="3000">
                <a:cs typeface="Roboto Slab Regular"/>
              </a:rPr>
              <a:t>: Έξυπνη κάρτα ή διακριτικό </a:t>
            </a:r>
          </a:p>
          <a:p>
            <a:endParaRPr lang="en-US" sz="3200">
              <a:cs typeface="Roboto Slab Regular"/>
            </a:endParaRPr>
          </a:p>
          <a:p>
            <a:r>
              <a:rPr lang="el" sz="3200">
                <a:cs typeface="Roboto Slab Regular"/>
              </a:rPr>
              <a:t>Με βάση κάτι που είναι ο χρήστης </a:t>
            </a:r>
          </a:p>
          <a:p>
            <a:pPr lvl="1"/>
            <a:r>
              <a:rPr lang="el" sz="3000" b="1">
                <a:cs typeface="Roboto Slab Regular"/>
              </a:rPr>
              <a:t>Παράδειγμα</a:t>
            </a:r>
            <a:r>
              <a:rPr lang="el" sz="3000">
                <a:cs typeface="Roboto Slab Regular"/>
              </a:rPr>
              <a:t>: Βιομετρικά στοιχεία </a:t>
            </a:r>
          </a:p>
          <a:p>
            <a:endParaRPr lang="en-US"/>
          </a:p>
        </p:txBody>
      </p:sp>
      <p:pic>
        <p:nvPicPr>
          <p:cNvPr id="8" name="Picture 7">
            <a:extLst>
              <a:ext uri="{FF2B5EF4-FFF2-40B4-BE49-F238E27FC236}">
                <a16:creationId xmlns:a16="http://schemas.microsoft.com/office/drawing/2014/main" id="{FD95E20E-64D9-749D-05B9-0F78A491CEC3}"/>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365A3B95-A984-CA23-A9AE-3CDC13423651}"/>
              </a:ext>
            </a:extLst>
          </p:cNvPr>
          <p:cNvSpPr>
            <a:spLocks noGrp="1"/>
          </p:cNvSpPr>
          <p:nvPr>
            <p:ph type="sldNum" sz="quarter" idx="13"/>
          </p:nvPr>
        </p:nvSpPr>
        <p:spPr/>
        <p:txBody>
          <a:bodyPr/>
          <a:lstStyle/>
          <a:p>
            <a:fld id="{3A98EE3D-8CD1-4C3F-BD1C-C98C9596463C}" type="slidenum">
              <a:rPr lang="en-US" smtClean="0"/>
              <a:pPr/>
              <a:t>9</a:t>
            </a:fld>
            <a:endParaRPr lang="en-US"/>
          </a:p>
        </p:txBody>
      </p:sp>
    </p:spTree>
    <p:extLst>
      <p:ext uri="{BB962C8B-B14F-4D97-AF65-F5344CB8AC3E}">
        <p14:creationId xmlns:p14="http://schemas.microsoft.com/office/powerpoint/2010/main" val="385093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l">
                <a:solidFill>
                  <a:schemeClr val="tx1"/>
                </a:solidFill>
                <a:latin typeface="Book Antiqua (Headings)"/>
                <a:cs typeface="Fjalla One"/>
              </a:rPr>
              <a:t>Προτάσεις διακριτικού ελέγχου ταυτότητας</a:t>
            </a:r>
          </a:p>
        </p:txBody>
      </p:sp>
      <p:sp>
        <p:nvSpPr>
          <p:cNvPr id="3" name="Content Placeholder 2"/>
          <p:cNvSpPr>
            <a:spLocks noGrp="1"/>
          </p:cNvSpPr>
          <p:nvPr>
            <p:ph sz="quarter" idx="17"/>
          </p:nvPr>
        </p:nvSpPr>
        <p:spPr/>
        <p:txBody>
          <a:bodyPr>
            <a:normAutofit fontScale="70000" lnSpcReduction="20000"/>
          </a:bodyPr>
          <a:lstStyle/>
          <a:p>
            <a:r>
              <a:rPr lang="el" sz="3200">
                <a:cs typeface="Roboto Slab Regular"/>
              </a:rPr>
              <a:t>Βασισμένο στην κρυπτογραφία </a:t>
            </a:r>
          </a:p>
          <a:p>
            <a:endParaRPr lang="en-US" sz="3200">
              <a:cs typeface="Roboto Slab Regular"/>
            </a:endParaRPr>
          </a:p>
          <a:p>
            <a:r>
              <a:rPr lang="el" sz="3200">
                <a:cs typeface="Roboto Slab Regular"/>
              </a:rPr>
              <a:t>Άλλοι</a:t>
            </a:r>
          </a:p>
          <a:p>
            <a:pPr lvl="1"/>
            <a:r>
              <a:rPr lang="el" sz="3000" b="1" i="1">
                <a:cs typeface="Roboto Slab Regular"/>
              </a:rPr>
              <a:t>Κωδικούς πρόσβασης</a:t>
            </a:r>
            <a:r>
              <a:rPr lang="el" sz="3000">
                <a:cs typeface="Roboto Slab Regular"/>
              </a:rPr>
              <a:t> </a:t>
            </a:r>
          </a:p>
          <a:p>
            <a:pPr lvl="1"/>
            <a:r>
              <a:rPr lang="el" sz="3000">
                <a:cs typeface="Roboto Slab Regular"/>
              </a:rPr>
              <a:t>Βιομετρία </a:t>
            </a:r>
          </a:p>
          <a:p>
            <a:pPr lvl="1"/>
            <a:r>
              <a:rPr lang="el" sz="3000">
                <a:cs typeface="Roboto Slab Regular"/>
              </a:rPr>
              <a:t>Γραφικοί κωδικοί πρόσβασης </a:t>
            </a:r>
          </a:p>
          <a:p>
            <a:pPr lvl="1"/>
            <a:r>
              <a:rPr lang="el" sz="3000">
                <a:cs typeface="Roboto Slab Regular"/>
              </a:rPr>
              <a:t>Έλεγχος ταυτότητας 2 παραγόντων </a:t>
            </a:r>
          </a:p>
          <a:p>
            <a:pPr lvl="1"/>
            <a:r>
              <a:rPr lang="el" sz="3000">
                <a:cs typeface="Roboto Slab Regular"/>
              </a:rPr>
              <a:t>Έλεγχος ταυτότητας εκτός ζώνης  </a:t>
            </a:r>
          </a:p>
        </p:txBody>
      </p:sp>
      <p:pic>
        <p:nvPicPr>
          <p:cNvPr id="7" name="Picture 6">
            <a:extLst>
              <a:ext uri="{FF2B5EF4-FFF2-40B4-BE49-F238E27FC236}">
                <a16:creationId xmlns:a16="http://schemas.microsoft.com/office/drawing/2014/main" id="{E7544E64-7857-08B3-08B0-6DC689B453B4}"/>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DEA013C-C573-F1FA-6F33-80DDF8E47300}"/>
              </a:ext>
            </a:extLst>
          </p:cNvPr>
          <p:cNvSpPr>
            <a:spLocks noGrp="1"/>
          </p:cNvSpPr>
          <p:nvPr>
            <p:ph type="sldNum" sz="quarter" idx="4"/>
          </p:nvPr>
        </p:nvSpPr>
        <p:spPr/>
        <p:txBody>
          <a:bodyPr/>
          <a:lstStyle/>
          <a:p>
            <a:fld id="{3A98EE3D-8CD1-4C3F-BD1C-C98C9596463C}" type="slidenum">
              <a:rPr lang="en-US" smtClean="0"/>
              <a:pPr/>
              <a:t>10</a:t>
            </a:fld>
            <a:endParaRPr lang="en-US"/>
          </a:p>
        </p:txBody>
      </p:sp>
    </p:spTree>
    <p:extLst>
      <p:ext uri="{BB962C8B-B14F-4D97-AF65-F5344CB8AC3E}">
        <p14:creationId xmlns:p14="http://schemas.microsoft.com/office/powerpoint/2010/main" val="31169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dirty="0">
                <a:latin typeface="Book Antiqua (Headings)"/>
                <a:cs typeface="Fjalla One"/>
              </a:rPr>
              <a:t>Σχέδια βασισμένα στην κρυπτογραφία</a:t>
            </a:r>
          </a:p>
        </p:txBody>
      </p:sp>
      <p:sp>
        <p:nvSpPr>
          <p:cNvPr id="5" name="Text Placeholder 4">
            <a:extLst>
              <a:ext uri="{FF2B5EF4-FFF2-40B4-BE49-F238E27FC236}">
                <a16:creationId xmlns:a16="http://schemas.microsoft.com/office/drawing/2014/main" id="{2154A031-1572-7B9C-7DD8-BFBC86284BED}"/>
              </a:ext>
            </a:extLst>
          </p:cNvPr>
          <p:cNvSpPr>
            <a:spLocks noGrp="1"/>
          </p:cNvSpPr>
          <p:nvPr>
            <p:ph type="body" sz="quarter" idx="12"/>
          </p:nvPr>
        </p:nvSpPr>
        <p:spPr>
          <a:xfrm>
            <a:off x="643492" y="2560320"/>
            <a:ext cx="5452508" cy="3661004"/>
          </a:xfrm>
        </p:spPr>
        <p:txBody>
          <a:bodyPr>
            <a:normAutofit fontScale="55000" lnSpcReduction="20000"/>
          </a:bodyPr>
          <a:lstStyle/>
          <a:p>
            <a:r>
              <a:rPr lang="el" sz="3200" b="1" dirty="0">
                <a:cs typeface="Roboto Slab Regular"/>
              </a:rPr>
              <a:t>Κωδικοί πρόσβασης μίας χρήσης</a:t>
            </a:r>
          </a:p>
          <a:p>
            <a:pPr lvl="1"/>
            <a:r>
              <a:rPr lang="el" sz="3000" dirty="0">
                <a:cs typeface="Roboto Slab Regular"/>
              </a:rPr>
              <a:t>Κάθε κωδικός πρόσβασης χρησιμοποιείται μόνο μία φορά </a:t>
            </a:r>
          </a:p>
          <a:p>
            <a:pPr lvl="1"/>
            <a:r>
              <a:rPr lang="el" sz="3000" dirty="0">
                <a:cs typeface="Roboto Slab Regular"/>
              </a:rPr>
              <a:t>Αμυνθείτε ενάντια στον αντίπαλο που μπορεί να κρυφακούει και αργότερα να υποδύεται  </a:t>
            </a:r>
          </a:p>
          <a:p>
            <a:r>
              <a:rPr lang="el" sz="3200" b="1" dirty="0">
                <a:cs typeface="Roboto Slab Regular"/>
              </a:rPr>
              <a:t>Πρόκληση-απάντηση </a:t>
            </a:r>
          </a:p>
          <a:p>
            <a:pPr lvl="1"/>
            <a:r>
              <a:rPr lang="el" sz="3000" dirty="0">
                <a:cs typeface="Roboto Slab Regular"/>
              </a:rPr>
              <a:t>Στείλτε μια απάντηση σχετικά με τον κωδικό πρόσβασης και μια πρόκληση </a:t>
            </a:r>
          </a:p>
          <a:p>
            <a:r>
              <a:rPr lang="el" sz="3200" b="1" dirty="0">
                <a:cs typeface="Roboto Slab Regular"/>
              </a:rPr>
              <a:t>Απόδειξη γνώσης</a:t>
            </a:r>
            <a:r>
              <a:rPr lang="el" sz="3000" dirty="0">
                <a:cs typeface="Roboto Slab Regular"/>
              </a:rPr>
              <a:t>  μηδενικής γνώσης</a:t>
            </a:r>
          </a:p>
          <a:p>
            <a:pPr lvl="1"/>
            <a:r>
              <a:rPr lang="el" sz="3000" dirty="0">
                <a:cs typeface="Roboto Slab Regular"/>
              </a:rPr>
              <a:t>Αποδείξτε τη γνώση μιας αξίας χωρίς να την αποκαλύψετε  </a:t>
            </a:r>
            <a:r>
              <a:rPr lang="el" sz="3000" dirty="0">
                <a:solidFill>
                  <a:schemeClr val="accent1"/>
                </a:solidFill>
                <a:cs typeface="Roboto Slab Regular"/>
              </a:rPr>
              <a:t>(</a:t>
            </a:r>
            <a:r>
              <a:rPr lang="el" sz="3000" b="1" i="1" dirty="0">
                <a:solidFill>
                  <a:schemeClr val="accent1"/>
                </a:solidFill>
                <a:cs typeface="Roboto Slab Regular"/>
              </a:rPr>
              <a:t>Εκτός πεδίου εφαρμογής)</a:t>
            </a:r>
            <a:endParaRPr lang="en-US" sz="3000" dirty="0">
              <a:solidFill>
                <a:schemeClr val="accent1"/>
              </a:solidFill>
              <a:cs typeface="Roboto Slab Regular"/>
            </a:endParaRPr>
          </a:p>
          <a:p>
            <a:endParaRPr lang="en-US" dirty="0"/>
          </a:p>
        </p:txBody>
      </p:sp>
      <p:pic>
        <p:nvPicPr>
          <p:cNvPr id="9" name="Picture 8">
            <a:extLst>
              <a:ext uri="{FF2B5EF4-FFF2-40B4-BE49-F238E27FC236}">
                <a16:creationId xmlns:a16="http://schemas.microsoft.com/office/drawing/2014/main" id="{D7D3A71D-40E7-FF5A-2DA2-7718F9C8CB6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C3C749B8-201C-5006-2DEA-86247BCC379A}"/>
              </a:ext>
            </a:extLst>
          </p:cNvPr>
          <p:cNvSpPr>
            <a:spLocks noGrp="1"/>
          </p:cNvSpPr>
          <p:nvPr>
            <p:ph type="sldNum" sz="quarter" idx="13"/>
          </p:nvPr>
        </p:nvSpPr>
        <p:spPr/>
        <p:txBody>
          <a:bodyPr/>
          <a:lstStyle/>
          <a:p>
            <a:fld id="{3A98EE3D-8CD1-4C3F-BD1C-C98C9596463C}" type="slidenum">
              <a:rPr lang="en-US" smtClean="0"/>
              <a:pPr/>
              <a:t>11</a:t>
            </a:fld>
            <a:endParaRPr lang="en-US"/>
          </a:p>
        </p:txBody>
      </p:sp>
    </p:spTree>
    <p:extLst>
      <p:ext uri="{BB962C8B-B14F-4D97-AF65-F5344CB8AC3E}">
        <p14:creationId xmlns:p14="http://schemas.microsoft.com/office/powerpoint/2010/main" val="1718579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745" y="470451"/>
            <a:ext cx="8935507" cy="949467"/>
          </a:xfrm>
        </p:spPr>
        <p:txBody>
          <a:bodyPr/>
          <a:lstStyle/>
          <a:p>
            <a:pPr algn="ctr"/>
            <a:r>
              <a:rPr lang="el" dirty="0">
                <a:solidFill>
                  <a:srgbClr val="2F2B20"/>
                </a:solidFill>
                <a:latin typeface="Book Antiqua (Headings)"/>
                <a:cs typeface="Fjalla One"/>
              </a:rPr>
              <a:t>Κωδικοί πρόσβασης μίας χρήσης (OTP)</a:t>
            </a:r>
          </a:p>
        </p:txBody>
      </p:sp>
      <p:sp>
        <p:nvSpPr>
          <p:cNvPr id="3" name="Content Placeholder 2"/>
          <p:cNvSpPr>
            <a:spLocks noGrp="1"/>
          </p:cNvSpPr>
          <p:nvPr>
            <p:ph sz="quarter" idx="17"/>
          </p:nvPr>
        </p:nvSpPr>
        <p:spPr>
          <a:xfrm>
            <a:off x="412864" y="1897571"/>
            <a:ext cx="5797550" cy="4015244"/>
          </a:xfrm>
        </p:spPr>
        <p:txBody>
          <a:bodyPr>
            <a:normAutofit/>
          </a:bodyPr>
          <a:lstStyle/>
          <a:p>
            <a:r>
              <a:rPr lang="el" dirty="0">
                <a:cs typeface="Roboto Slab Regular"/>
              </a:rPr>
              <a:t>Δύο μέρη μοιράζονται μια λίστα κωδικών πρόσβασης μίας χρήσης </a:t>
            </a:r>
          </a:p>
          <a:p>
            <a:endParaRPr lang="en-US" dirty="0">
              <a:cs typeface="Roboto Slab Regular"/>
            </a:endParaRPr>
          </a:p>
          <a:p>
            <a:r>
              <a:rPr lang="el" dirty="0">
                <a:cs typeface="Roboto Slab Regular"/>
              </a:rPr>
              <a:t>Συγχρονισμένο OTP χρόνου </a:t>
            </a:r>
          </a:p>
          <a:p>
            <a:pPr lvl="1"/>
            <a:r>
              <a:rPr lang="el" dirty="0">
                <a:cs typeface="Roboto Slab Regular"/>
              </a:rPr>
              <a:t>Παράδειγμα: </a:t>
            </a:r>
            <a:r>
              <a:rPr lang="el" b="1" dirty="0">
                <a:cs typeface="Roboto Slab Regular"/>
              </a:rPr>
              <a:t>MAC</a:t>
            </a:r>
            <a:r>
              <a:rPr lang="el" b="1" baseline="-25000" dirty="0">
                <a:cs typeface="Roboto Slab Regular"/>
              </a:rPr>
              <a:t>K</a:t>
            </a:r>
            <a:r>
              <a:rPr lang="el" b="1" dirty="0">
                <a:cs typeface="Roboto Slab Regular"/>
              </a:rPr>
              <a:t>(t) </a:t>
            </a:r>
            <a:r>
              <a:rPr lang="el" dirty="0">
                <a:cs typeface="Roboto Slab Regular"/>
              </a:rPr>
              <a:t>όπου </a:t>
            </a:r>
            <a:r>
              <a:rPr lang="el" b="1" dirty="0">
                <a:cs typeface="Roboto Slab Regular"/>
              </a:rPr>
              <a:t>t</a:t>
            </a:r>
            <a:r>
              <a:rPr lang="el" dirty="0">
                <a:cs typeface="Roboto Slab Regular"/>
              </a:rPr>
              <a:t> είναι η τρέχουσα ώρα </a:t>
            </a:r>
          </a:p>
          <a:p>
            <a:endParaRPr lang="en-US" dirty="0">
              <a:cs typeface="Roboto Slab Regular"/>
            </a:endParaRPr>
          </a:p>
          <a:p>
            <a:r>
              <a:rPr lang="el" dirty="0">
                <a:cs typeface="Roboto Slab Regular"/>
              </a:rPr>
              <a:t>Χρήση αλυσίδας κατακερματισμού </a:t>
            </a:r>
            <a:br>
              <a:rPr lang="en-US" dirty="0">
                <a:cs typeface="Roboto Slab Regular"/>
              </a:rPr>
            </a:br>
            <a:r>
              <a:rPr lang="el" dirty="0">
                <a:cs typeface="Roboto Slab Regular"/>
              </a:rPr>
              <a:t>(Προτείνεται από τη Lamport) </a:t>
            </a:r>
          </a:p>
          <a:p>
            <a:pPr lvl="1"/>
            <a:r>
              <a:rPr lang="el" b="1" dirty="0">
                <a:cs typeface="Roboto Slab Regular"/>
              </a:rPr>
              <a:t>H(s), H(H(s)), ..., H</a:t>
            </a:r>
            <a:r>
              <a:rPr lang="el" b="1" baseline="30000" dirty="0">
                <a:cs typeface="Roboto Slab Regular"/>
              </a:rPr>
              <a:t>1000</a:t>
            </a:r>
            <a:r>
              <a:rPr lang="el" b="1" dirty="0">
                <a:cs typeface="Roboto Slab Regular"/>
              </a:rPr>
              <a:t>(s)</a:t>
            </a:r>
          </a:p>
          <a:p>
            <a:pPr lvl="1"/>
            <a:r>
              <a:rPr lang="el" dirty="0">
                <a:cs typeface="Roboto Slab Regular"/>
              </a:rPr>
              <a:t>Χρησιμοποιήστε αυτές τις τιμές κατακερματισμού με αντίστροφη σειρά </a:t>
            </a:r>
          </a:p>
        </p:txBody>
      </p:sp>
      <p:pic>
        <p:nvPicPr>
          <p:cNvPr id="4" name="RSA_SecurID_Token_Old.jpg" descr="/Χρήστες/Omar/Desktop/Slide-Password/RSA_SecurID_Token_Old.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5816047" y="3500525"/>
            <a:ext cx="2667085" cy="1619624"/>
          </a:xfrm>
          <a:prstGeom prst="rect">
            <a:avLst/>
          </a:prstGeom>
        </p:spPr>
      </p:pic>
      <p:pic>
        <p:nvPicPr>
          <p:cNvPr id="8" name="Picture 7">
            <a:extLst>
              <a:ext uri="{FF2B5EF4-FFF2-40B4-BE49-F238E27FC236}">
                <a16:creationId xmlns:a16="http://schemas.microsoft.com/office/drawing/2014/main" id="{91BCF495-E81E-9721-C3CC-2DFFB8E86332}"/>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5B269A8B-FD7E-3AE7-3D7B-1105FD095CD2}"/>
              </a:ext>
            </a:extLst>
          </p:cNvPr>
          <p:cNvSpPr>
            <a:spLocks noGrp="1"/>
          </p:cNvSpPr>
          <p:nvPr>
            <p:ph type="sldNum" sz="quarter" idx="4"/>
          </p:nvPr>
        </p:nvSpPr>
        <p:spPr/>
        <p:txBody>
          <a:bodyPr/>
          <a:lstStyle/>
          <a:p>
            <a:fld id="{3A98EE3D-8CD1-4C3F-BD1C-C98C9596463C}" type="slidenum">
              <a:rPr lang="en-US" smtClean="0"/>
              <a:pPr/>
              <a:t>12</a:t>
            </a:fld>
            <a:endParaRPr lang="en-US"/>
          </a:p>
        </p:txBody>
      </p:sp>
    </p:spTree>
    <p:extLst>
      <p:ext uri="{BB962C8B-B14F-4D97-AF65-F5344CB8AC3E}">
        <p14:creationId xmlns:p14="http://schemas.microsoft.com/office/powerpoint/2010/main" val="424128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5"/>
            <a:ext cx="5500841" cy="1512650"/>
          </a:xfrm>
        </p:spPr>
        <p:txBody>
          <a:bodyPr>
            <a:normAutofit fontScale="90000"/>
          </a:bodyPr>
          <a:lstStyle/>
          <a:p>
            <a:pPr algn="ctr"/>
            <a:r>
              <a:rPr lang="el" dirty="0">
                <a:latin typeface="Book Antiqua (Headings)"/>
                <a:cs typeface="Fjalla One"/>
              </a:rPr>
              <a:t>Ο κωδικός πρόσβασης μίας χρήσης της Lamport</a:t>
            </a:r>
          </a:p>
        </p:txBody>
      </p:sp>
      <p:sp>
        <p:nvSpPr>
          <p:cNvPr id="5" name="Text Placeholder 4">
            <a:extLst>
              <a:ext uri="{FF2B5EF4-FFF2-40B4-BE49-F238E27FC236}">
                <a16:creationId xmlns:a16="http://schemas.microsoft.com/office/drawing/2014/main" id="{287BC293-74FC-FDA2-B752-7C817EE7CD50}"/>
              </a:ext>
            </a:extLst>
          </p:cNvPr>
          <p:cNvSpPr>
            <a:spLocks noGrp="1"/>
          </p:cNvSpPr>
          <p:nvPr>
            <p:ph type="body" sz="quarter" idx="12"/>
          </p:nvPr>
        </p:nvSpPr>
        <p:spPr>
          <a:xfrm>
            <a:off x="983226" y="2488180"/>
            <a:ext cx="5677785" cy="3789602"/>
          </a:xfrm>
        </p:spPr>
        <p:txBody>
          <a:bodyPr>
            <a:noAutofit/>
          </a:bodyPr>
          <a:lstStyle/>
          <a:p>
            <a:r>
              <a:rPr lang="el" dirty="0">
                <a:cs typeface="Roboto Slab Regular"/>
              </a:rPr>
              <a:t>Ρύθμιση: Το A θέλει να πραγματοποιήσει έλεγχο ταυτότητας στο B </a:t>
            </a:r>
          </a:p>
          <a:p>
            <a:r>
              <a:rPr lang="el" dirty="0">
                <a:cs typeface="Roboto Slab Regular"/>
              </a:rPr>
              <a:t>Αρχικοποίηση: </a:t>
            </a:r>
          </a:p>
          <a:p>
            <a:pPr lvl="1"/>
            <a:r>
              <a:rPr lang="el" sz="1400" dirty="0">
                <a:cs typeface="Roboto Slab Regular"/>
              </a:rPr>
              <a:t>Το A επιλέγει μια αυθαίρετη τιμή S, μια συνάρτηση κατακερματισμού H() και ακέραια τιμή t</a:t>
            </a:r>
          </a:p>
          <a:p>
            <a:pPr lvl="1"/>
            <a:r>
              <a:rPr lang="el" sz="1400" dirty="0">
                <a:cs typeface="Roboto Slab Regular"/>
              </a:rPr>
              <a:t>Το A υπολογίζει w</a:t>
            </a:r>
            <a:r>
              <a:rPr lang="el" sz="1400" baseline="-25000" dirty="0">
                <a:cs typeface="Roboto Slab Regular"/>
              </a:rPr>
              <a:t>0</a:t>
            </a:r>
            <a:r>
              <a:rPr lang="el" sz="1400" dirty="0">
                <a:cs typeface="Roboto Slab Regular"/>
              </a:rPr>
              <a:t> = H</a:t>
            </a:r>
            <a:r>
              <a:rPr lang="el" sz="1400" baseline="30000" dirty="0">
                <a:cs typeface="Roboto Slab Regular"/>
              </a:rPr>
              <a:t>t</a:t>
            </a:r>
            <a:r>
              <a:rPr lang="el" sz="1400" dirty="0">
                <a:cs typeface="Roboto Slab Regular"/>
              </a:rPr>
              <a:t>(S) και στέλνει w</a:t>
            </a:r>
            <a:r>
              <a:rPr lang="el" sz="1400" baseline="-25000" dirty="0">
                <a:cs typeface="Roboto Slab Regular"/>
              </a:rPr>
              <a:t>0</a:t>
            </a:r>
            <a:r>
              <a:rPr lang="el" sz="1400" dirty="0">
                <a:cs typeface="Roboto Slab Regular"/>
              </a:rPr>
              <a:t> και H() στο B</a:t>
            </a:r>
          </a:p>
          <a:p>
            <a:pPr lvl="1"/>
            <a:r>
              <a:rPr lang="el" sz="1400" dirty="0">
                <a:cs typeface="Roboto Slab Regular"/>
              </a:rPr>
              <a:t>Β αποθηκεύει το w</a:t>
            </a:r>
            <a:r>
              <a:rPr lang="el" sz="1400" baseline="-25000" dirty="0">
                <a:cs typeface="Roboto Slab Regular"/>
              </a:rPr>
              <a:t>0</a:t>
            </a:r>
          </a:p>
          <a:p>
            <a:r>
              <a:rPr lang="el" dirty="0">
                <a:cs typeface="Roboto Slab Regular"/>
              </a:rPr>
              <a:t>Πρωτόκολλο: Για έλεγχο ταυτότητας στο B τη στιγμή i όπου     1 &lt;= i &lt;= t </a:t>
            </a:r>
          </a:p>
          <a:p>
            <a:pPr lvl="1"/>
            <a:r>
              <a:rPr lang="el" sz="1400" dirty="0">
                <a:cs typeface="Roboto Slab Regular"/>
              </a:rPr>
              <a:t>Ο Α στέλνει στο Β: A, i, w</a:t>
            </a:r>
            <a:r>
              <a:rPr lang="el" sz="1400" baseline="-25000" dirty="0">
                <a:cs typeface="Roboto Slab Regular"/>
              </a:rPr>
              <a:t>i</a:t>
            </a:r>
            <a:r>
              <a:rPr lang="el" sz="1400" dirty="0">
                <a:cs typeface="Roboto Slab Regular"/>
              </a:rPr>
              <a:t> = H</a:t>
            </a:r>
            <a:r>
              <a:rPr lang="el" sz="1400" baseline="30000" dirty="0">
                <a:cs typeface="Roboto Slab Regular"/>
              </a:rPr>
              <a:t>t-i</a:t>
            </a:r>
            <a:r>
              <a:rPr lang="el" sz="1400" dirty="0">
                <a:cs typeface="Roboto Slab Regular"/>
              </a:rPr>
              <a:t>(S)</a:t>
            </a:r>
          </a:p>
          <a:p>
            <a:pPr lvl="1"/>
            <a:r>
              <a:rPr lang="el" sz="1400" dirty="0">
                <a:cs typeface="Roboto Slab Regular"/>
              </a:rPr>
              <a:t>Έλεγχοι B: i = i</a:t>
            </a:r>
            <a:r>
              <a:rPr lang="el" sz="1400" baseline="-25000" dirty="0">
                <a:cs typeface="Roboto Slab Regular"/>
              </a:rPr>
              <a:t>A</a:t>
            </a:r>
            <a:r>
              <a:rPr lang="el" sz="1400" dirty="0">
                <a:cs typeface="Roboto Slab Regular"/>
              </a:rPr>
              <a:t>, H(w</a:t>
            </a:r>
            <a:r>
              <a:rPr lang="el" sz="1400" baseline="-25000" dirty="0">
                <a:cs typeface="Roboto Slab Regular"/>
              </a:rPr>
              <a:t>i</a:t>
            </a:r>
            <a:r>
              <a:rPr lang="el" sz="1400" dirty="0">
                <a:cs typeface="Roboto Slab Regular"/>
              </a:rPr>
              <a:t>) = w</a:t>
            </a:r>
            <a:r>
              <a:rPr lang="el" sz="1400" baseline="-25000" dirty="0">
                <a:cs typeface="Roboto Slab Regular"/>
              </a:rPr>
              <a:t>i-1</a:t>
            </a:r>
          </a:p>
          <a:p>
            <a:pPr lvl="1"/>
            <a:r>
              <a:rPr lang="el" sz="1400" dirty="0">
                <a:cs typeface="Roboto Slab Regular"/>
              </a:rPr>
              <a:t>Εάν ισχύουν και τα δύο, i</a:t>
            </a:r>
            <a:r>
              <a:rPr lang="el" sz="1400" baseline="-25000" dirty="0">
                <a:cs typeface="Roboto Slab Regular"/>
              </a:rPr>
              <a:t>A</a:t>
            </a:r>
            <a:r>
              <a:rPr lang="el" sz="1400" dirty="0">
                <a:cs typeface="Roboto Slab Regular"/>
              </a:rPr>
              <a:t> = i</a:t>
            </a:r>
            <a:r>
              <a:rPr lang="el" sz="1400" baseline="-25000" dirty="0">
                <a:cs typeface="Roboto Slab Regular"/>
              </a:rPr>
              <a:t>A</a:t>
            </a:r>
            <a:r>
              <a:rPr lang="el" sz="1400" dirty="0">
                <a:cs typeface="Roboto Slab Regular"/>
              </a:rPr>
              <a:t> + 1</a:t>
            </a:r>
          </a:p>
          <a:p>
            <a:endParaRPr lang="en-US" dirty="0">
              <a:cs typeface="Roboto Slab Regular"/>
            </a:endParaRPr>
          </a:p>
          <a:p>
            <a:endParaRPr lang="en-US" dirty="0"/>
          </a:p>
        </p:txBody>
      </p:sp>
      <p:pic>
        <p:nvPicPr>
          <p:cNvPr id="8" name="Picture 7">
            <a:extLst>
              <a:ext uri="{FF2B5EF4-FFF2-40B4-BE49-F238E27FC236}">
                <a16:creationId xmlns:a16="http://schemas.microsoft.com/office/drawing/2014/main" id="{20E036C8-7528-A26E-A3DF-D94CCAD9754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5D6C6F77-0617-ACA9-EB64-773533A1C11E}"/>
              </a:ext>
            </a:extLst>
          </p:cNvPr>
          <p:cNvSpPr>
            <a:spLocks noGrp="1"/>
          </p:cNvSpPr>
          <p:nvPr>
            <p:ph type="sldNum" sz="quarter" idx="13"/>
          </p:nvPr>
        </p:nvSpPr>
        <p:spPr/>
        <p:txBody>
          <a:bodyPr/>
          <a:lstStyle/>
          <a:p>
            <a:fld id="{3A98EE3D-8CD1-4C3F-BD1C-C98C9596463C}" type="slidenum">
              <a:rPr lang="en-US" smtClean="0"/>
              <a:pPr/>
              <a:t>13</a:t>
            </a:fld>
            <a:endParaRPr lang="en-US"/>
          </a:p>
        </p:txBody>
      </p:sp>
    </p:spTree>
    <p:extLst>
      <p:ext uri="{BB962C8B-B14F-4D97-AF65-F5344CB8AC3E}">
        <p14:creationId xmlns:p14="http://schemas.microsoft.com/office/powerpoint/2010/main" val="404948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270" y="594361"/>
            <a:ext cx="5349239" cy="1143000"/>
          </a:xfrm>
        </p:spPr>
        <p:txBody>
          <a:bodyPr/>
          <a:lstStyle/>
          <a:p>
            <a:pPr algn="ctr"/>
            <a:r>
              <a:rPr lang="el" dirty="0">
                <a:latin typeface="Book Antiqua (Headings)"/>
                <a:cs typeface="Fjalla One"/>
              </a:rPr>
              <a:t>Πρωτόκολλα πρόκλησης-απόκρισης</a:t>
            </a:r>
          </a:p>
        </p:txBody>
      </p:sp>
      <p:sp>
        <p:nvSpPr>
          <p:cNvPr id="5" name="Text Placeholder 4">
            <a:extLst>
              <a:ext uri="{FF2B5EF4-FFF2-40B4-BE49-F238E27FC236}">
                <a16:creationId xmlns:a16="http://schemas.microsoft.com/office/drawing/2014/main" id="{E793B345-35C7-8E4E-6415-22F484E8B282}"/>
              </a:ext>
            </a:extLst>
          </p:cNvPr>
          <p:cNvSpPr>
            <a:spLocks noGrp="1"/>
          </p:cNvSpPr>
          <p:nvPr>
            <p:ph type="body" sz="quarter" idx="12"/>
          </p:nvPr>
        </p:nvSpPr>
        <p:spPr>
          <a:xfrm>
            <a:off x="917475" y="2366606"/>
            <a:ext cx="4898034" cy="2678557"/>
          </a:xfrm>
        </p:spPr>
        <p:txBody>
          <a:bodyPr>
            <a:noAutofit/>
          </a:bodyPr>
          <a:lstStyle/>
          <a:p>
            <a:r>
              <a:rPr lang="el" b="1" dirty="0">
                <a:cs typeface="Roboto Slab Regular"/>
              </a:rPr>
              <a:t>Στόχος</a:t>
            </a:r>
            <a:r>
              <a:rPr lang="el" dirty="0">
                <a:cs typeface="Roboto Slab Regular"/>
              </a:rPr>
              <a:t>: μια οντότητα πιστοποιεί την ταυτότητά της σε άλλη οντότητα αποδεικνύοντας τη γνώση μιας μυστικής, «πρόκλησης»</a:t>
            </a:r>
          </a:p>
          <a:p>
            <a:pPr marL="114300" indent="0">
              <a:buNone/>
            </a:pPr>
            <a:endParaRPr lang="en-US" dirty="0">
              <a:cs typeface="Roboto Slab Regular"/>
            </a:endParaRPr>
          </a:p>
          <a:p>
            <a:r>
              <a:rPr lang="el" b="1" i="1" dirty="0">
                <a:solidFill>
                  <a:schemeClr val="accent1"/>
                </a:solidFill>
                <a:cs typeface="Roboto Slab Regular"/>
              </a:rPr>
              <a:t>Πώς να το σχεδιάσετε χρησιμοποιώντας το εργαλείο κρυπτογράφησης που μάθαμε;</a:t>
            </a:r>
          </a:p>
          <a:p>
            <a:endParaRPr lang="en-US" dirty="0">
              <a:cs typeface="Roboto Slab Regular"/>
            </a:endParaRPr>
          </a:p>
          <a:p>
            <a:r>
              <a:rPr lang="el" b="1" dirty="0">
                <a:cs typeface="Roboto Slab Regular"/>
              </a:rPr>
              <a:t>Προσέγγιση</a:t>
            </a:r>
            <a:r>
              <a:rPr lang="el" dirty="0">
                <a:cs typeface="Roboto Slab Regular"/>
              </a:rPr>
              <a:t>: Χρησιμοποιήστε παραμέτρους παραλλαγής χρόνου για να αποτρέψετε την επανάληψη, τις επιθέσεις εναλλαγής, να παρέχετε μοναδικότητα και επικαιρότητα </a:t>
            </a:r>
          </a:p>
          <a:p>
            <a:pPr lvl="1"/>
            <a:r>
              <a:rPr lang="el" sz="1400" dirty="0">
                <a:cs typeface="Roboto Slab Regular"/>
              </a:rPr>
              <a:t>Παράδειγμα: nonce (χρησιμοποιείται μόνο μία φορά), χρονικές σημάνσεις</a:t>
            </a:r>
          </a:p>
          <a:p>
            <a:endParaRPr lang="en-US" dirty="0">
              <a:cs typeface="Roboto Slab Regular"/>
            </a:endParaRPr>
          </a:p>
          <a:p>
            <a:endParaRPr lang="en-US" dirty="0">
              <a:cs typeface="Roboto Slab Regular"/>
            </a:endParaRPr>
          </a:p>
          <a:p>
            <a:endParaRPr lang="en-US" dirty="0"/>
          </a:p>
        </p:txBody>
      </p:sp>
      <p:pic>
        <p:nvPicPr>
          <p:cNvPr id="8" name="Picture 7">
            <a:extLst>
              <a:ext uri="{FF2B5EF4-FFF2-40B4-BE49-F238E27FC236}">
                <a16:creationId xmlns:a16="http://schemas.microsoft.com/office/drawing/2014/main" id="{DD453813-F588-F66D-3E92-8FB6ED516F76}"/>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1F667617-CD27-3CE9-A91B-451CC0AB66E6}"/>
              </a:ext>
            </a:extLst>
          </p:cNvPr>
          <p:cNvSpPr>
            <a:spLocks noGrp="1"/>
          </p:cNvSpPr>
          <p:nvPr>
            <p:ph type="sldNum" sz="quarter" idx="13"/>
          </p:nvPr>
        </p:nvSpPr>
        <p:spPr/>
        <p:txBody>
          <a:bodyPr/>
          <a:lstStyle/>
          <a:p>
            <a:fld id="{3A98EE3D-8CD1-4C3F-BD1C-C98C9596463C}" type="slidenum">
              <a:rPr lang="en-US" smtClean="0"/>
              <a:pPr/>
              <a:t>14</a:t>
            </a:fld>
            <a:endParaRPr lang="en-US"/>
          </a:p>
        </p:txBody>
      </p:sp>
    </p:spTree>
    <p:extLst>
      <p:ext uri="{BB962C8B-B14F-4D97-AF65-F5344CB8AC3E}">
        <p14:creationId xmlns:p14="http://schemas.microsoft.com/office/powerpoint/2010/main" val="187626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l">
                <a:latin typeface="Book Antiqua (Headings)"/>
                <a:cs typeface="Fjalla One"/>
              </a:rPr>
              <a:t>Πρωτόκολλα πρόκλησης-απόκρισης</a:t>
            </a:r>
          </a:p>
        </p:txBody>
      </p:sp>
      <p:sp>
        <p:nvSpPr>
          <p:cNvPr id="5" name="Text Placeholder 4">
            <a:extLst>
              <a:ext uri="{FF2B5EF4-FFF2-40B4-BE49-F238E27FC236}">
                <a16:creationId xmlns:a16="http://schemas.microsoft.com/office/drawing/2014/main" id="{BD68C6D0-EC89-BA37-1A03-4EE3C156CB55}"/>
              </a:ext>
            </a:extLst>
          </p:cNvPr>
          <p:cNvSpPr>
            <a:spLocks noGrp="1"/>
          </p:cNvSpPr>
          <p:nvPr>
            <p:ph type="body" sz="quarter" idx="12"/>
          </p:nvPr>
        </p:nvSpPr>
        <p:spPr>
          <a:xfrm>
            <a:off x="1050482" y="2709519"/>
            <a:ext cx="5045518" cy="2793729"/>
          </a:xfrm>
        </p:spPr>
        <p:txBody>
          <a:bodyPr>
            <a:normAutofit fontScale="47500" lnSpcReduction="20000"/>
          </a:bodyPr>
          <a:lstStyle/>
          <a:p>
            <a:pPr>
              <a:lnSpc>
                <a:spcPct val="90000"/>
              </a:lnSpc>
            </a:pPr>
            <a:r>
              <a:rPr lang="el" sz="2800" dirty="0">
                <a:cs typeface="Roboto Slab Regular"/>
              </a:rPr>
              <a:t>Μονομερής έλεγχος ταυτότητας (βάσει χρονικής σήμανσης)</a:t>
            </a:r>
          </a:p>
          <a:p>
            <a:pPr lvl="1">
              <a:lnSpc>
                <a:spcPct val="90000"/>
              </a:lnSpc>
            </a:pPr>
            <a:r>
              <a:rPr lang="el" sz="2800" dirty="0">
                <a:cs typeface="Roboto Slab Regular"/>
              </a:rPr>
              <a:t>Α στο Β: MAC</a:t>
            </a:r>
            <a:r>
              <a:rPr lang="el" sz="2800" baseline="-25000" dirty="0">
                <a:cs typeface="Roboto Slab Regular"/>
              </a:rPr>
              <a:t>K</a:t>
            </a:r>
            <a:r>
              <a:rPr lang="el" sz="2800" dirty="0">
                <a:cs typeface="Roboto Slab Regular"/>
              </a:rPr>
              <a:t>(t</a:t>
            </a:r>
            <a:r>
              <a:rPr lang="el" sz="2800" baseline="-25000" dirty="0">
                <a:cs typeface="Roboto Slab Regular"/>
              </a:rPr>
              <a:t>A</a:t>
            </a:r>
            <a:r>
              <a:rPr lang="el" sz="2800" dirty="0">
                <a:cs typeface="Roboto Slab Regular"/>
              </a:rPr>
              <a:t>, B)</a:t>
            </a:r>
          </a:p>
          <a:p>
            <a:pPr>
              <a:lnSpc>
                <a:spcPct val="90000"/>
              </a:lnSpc>
            </a:pPr>
            <a:r>
              <a:rPr lang="el" sz="2800" dirty="0">
                <a:cs typeface="Roboto Slab Regular"/>
              </a:rPr>
              <a:t>Μονομερής έλεγχος ταυτότητας (nonce-based)</a:t>
            </a:r>
          </a:p>
          <a:p>
            <a:pPr lvl="1">
              <a:lnSpc>
                <a:spcPct val="90000"/>
              </a:lnSpc>
            </a:pPr>
            <a:r>
              <a:rPr lang="el" sz="2800" dirty="0">
                <a:cs typeface="Roboto Slab Regular"/>
              </a:rPr>
              <a:t>Β στο Α: r</a:t>
            </a:r>
            <a:r>
              <a:rPr lang="el" sz="2800" baseline="-25000" dirty="0">
                <a:cs typeface="Roboto Slab Regular"/>
              </a:rPr>
              <a:t>B</a:t>
            </a:r>
            <a:endParaRPr lang="en-US" sz="2800" baseline="-25000" dirty="0">
              <a:cs typeface="Roboto Slab Regular"/>
            </a:endParaRPr>
          </a:p>
          <a:p>
            <a:pPr lvl="1">
              <a:lnSpc>
                <a:spcPct val="90000"/>
              </a:lnSpc>
            </a:pPr>
            <a:r>
              <a:rPr lang="el" sz="2800" dirty="0">
                <a:cs typeface="Roboto Slab Regular"/>
              </a:rPr>
              <a:t>Α στο Β: MAC</a:t>
            </a:r>
            <a:r>
              <a:rPr lang="el" sz="2800" baseline="-25000" dirty="0">
                <a:cs typeface="Roboto Slab Regular"/>
              </a:rPr>
              <a:t>K</a:t>
            </a:r>
            <a:r>
              <a:rPr lang="el" sz="2800" dirty="0">
                <a:cs typeface="Roboto Slab Regular"/>
              </a:rPr>
              <a:t>(r</a:t>
            </a:r>
            <a:r>
              <a:rPr lang="el" sz="2800" baseline="-25000" dirty="0">
                <a:cs typeface="Roboto Slab Regular"/>
              </a:rPr>
              <a:t>B</a:t>
            </a:r>
            <a:r>
              <a:rPr lang="el" sz="2800" dirty="0">
                <a:cs typeface="Roboto Slab Regular"/>
              </a:rPr>
              <a:t>, B)</a:t>
            </a:r>
          </a:p>
          <a:p>
            <a:pPr>
              <a:lnSpc>
                <a:spcPct val="90000"/>
              </a:lnSpc>
            </a:pPr>
            <a:r>
              <a:rPr lang="el" sz="2800" dirty="0">
                <a:cs typeface="Roboto Slab Regular"/>
              </a:rPr>
              <a:t>Αμοιβαίος έλεγχος ταυτότητας (που δεν βασίζεται σε CE)</a:t>
            </a:r>
          </a:p>
          <a:p>
            <a:pPr lvl="1">
              <a:lnSpc>
                <a:spcPct val="90000"/>
              </a:lnSpc>
            </a:pPr>
            <a:r>
              <a:rPr lang="el" sz="2800" dirty="0">
                <a:cs typeface="Roboto Slab Regular"/>
              </a:rPr>
              <a:t>Β στο Α: r</a:t>
            </a:r>
            <a:r>
              <a:rPr lang="el" sz="2800" baseline="-25000" dirty="0">
                <a:cs typeface="Roboto Slab Regular"/>
              </a:rPr>
              <a:t>B</a:t>
            </a:r>
            <a:endParaRPr lang="en-US" sz="2800" baseline="-25000" dirty="0">
              <a:cs typeface="Roboto Slab Regular"/>
            </a:endParaRPr>
          </a:p>
          <a:p>
            <a:pPr lvl="1">
              <a:lnSpc>
                <a:spcPct val="90000"/>
              </a:lnSpc>
            </a:pPr>
            <a:r>
              <a:rPr lang="el" sz="2800" dirty="0">
                <a:cs typeface="Roboto Slab Regular"/>
              </a:rPr>
              <a:t>Α στο Β: r</a:t>
            </a:r>
            <a:r>
              <a:rPr lang="el" sz="2800" baseline="-25000" dirty="0">
                <a:cs typeface="Roboto Slab Regular"/>
              </a:rPr>
              <a:t>A</a:t>
            </a:r>
            <a:r>
              <a:rPr lang="el" sz="2800" dirty="0">
                <a:cs typeface="Roboto Slab Regular"/>
              </a:rPr>
              <a:t>, MAC</a:t>
            </a:r>
            <a:r>
              <a:rPr lang="el" sz="2800" baseline="-25000" dirty="0">
                <a:cs typeface="Roboto Slab Regular"/>
              </a:rPr>
              <a:t>K</a:t>
            </a:r>
            <a:r>
              <a:rPr lang="el" sz="2800" dirty="0">
                <a:cs typeface="Roboto Slab Regular"/>
              </a:rPr>
              <a:t>(r</a:t>
            </a:r>
            <a:r>
              <a:rPr lang="el" sz="2800" baseline="-25000" dirty="0">
                <a:cs typeface="Roboto Slab Regular"/>
              </a:rPr>
              <a:t>A</a:t>
            </a:r>
            <a:r>
              <a:rPr lang="el" sz="2800" dirty="0">
                <a:cs typeface="Roboto Slab Regular"/>
              </a:rPr>
              <a:t>, r</a:t>
            </a:r>
            <a:r>
              <a:rPr lang="el" sz="2800" baseline="-25000" dirty="0">
                <a:cs typeface="Roboto Slab Regular"/>
              </a:rPr>
              <a:t>B</a:t>
            </a:r>
            <a:r>
              <a:rPr lang="el" sz="2800" dirty="0">
                <a:cs typeface="Roboto Slab Regular"/>
              </a:rPr>
              <a:t>, B)</a:t>
            </a:r>
          </a:p>
          <a:p>
            <a:pPr lvl="1">
              <a:lnSpc>
                <a:spcPct val="90000"/>
              </a:lnSpc>
            </a:pPr>
            <a:r>
              <a:rPr lang="el" sz="2800" dirty="0">
                <a:cs typeface="Roboto Slab Regular"/>
              </a:rPr>
              <a:t>B στο A: MAC</a:t>
            </a:r>
            <a:r>
              <a:rPr lang="el" sz="2800" baseline="-25000" dirty="0">
                <a:cs typeface="Roboto Slab Regular"/>
              </a:rPr>
              <a:t>K</a:t>
            </a:r>
            <a:r>
              <a:rPr lang="el" sz="2800" dirty="0">
                <a:cs typeface="Roboto Slab Regular"/>
              </a:rPr>
              <a:t>(r</a:t>
            </a:r>
            <a:r>
              <a:rPr lang="el" sz="2800" baseline="-25000" dirty="0">
                <a:cs typeface="Roboto Slab Regular"/>
              </a:rPr>
              <a:t>B</a:t>
            </a:r>
            <a:r>
              <a:rPr lang="el" sz="2800" dirty="0">
                <a:cs typeface="Roboto Slab Regular"/>
              </a:rPr>
              <a:t>, r</a:t>
            </a:r>
            <a:r>
              <a:rPr lang="el" sz="2800" baseline="-25000" dirty="0">
                <a:cs typeface="Roboto Slab Regular"/>
              </a:rPr>
              <a:t>A</a:t>
            </a:r>
            <a:r>
              <a:rPr lang="el" sz="2800" dirty="0">
                <a:cs typeface="Roboto Slab Regular"/>
              </a:rPr>
              <a:t>)</a:t>
            </a:r>
          </a:p>
          <a:p>
            <a:endParaRPr lang="en-US" dirty="0"/>
          </a:p>
        </p:txBody>
      </p:sp>
      <p:pic>
        <p:nvPicPr>
          <p:cNvPr id="8" name="Picture 7">
            <a:extLst>
              <a:ext uri="{FF2B5EF4-FFF2-40B4-BE49-F238E27FC236}">
                <a16:creationId xmlns:a16="http://schemas.microsoft.com/office/drawing/2014/main" id="{B667619D-E03B-F664-7E5A-C5855594E66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3F712EC8-F78B-7B6A-56F5-12B51EFF203C}"/>
              </a:ext>
            </a:extLst>
          </p:cNvPr>
          <p:cNvSpPr>
            <a:spLocks noGrp="1"/>
          </p:cNvSpPr>
          <p:nvPr>
            <p:ph type="sldNum" sz="quarter" idx="13"/>
          </p:nvPr>
        </p:nvSpPr>
        <p:spPr/>
        <p:txBody>
          <a:bodyPr/>
          <a:lstStyle/>
          <a:p>
            <a:fld id="{3A98EE3D-8CD1-4C3F-BD1C-C98C9596463C}" type="slidenum">
              <a:rPr lang="en-US" smtClean="0"/>
              <a:pPr/>
              <a:t>15</a:t>
            </a:fld>
            <a:endParaRPr lang="en-US"/>
          </a:p>
        </p:txBody>
      </p:sp>
    </p:spTree>
    <p:extLst>
      <p:ext uri="{BB962C8B-B14F-4D97-AF65-F5344CB8AC3E}">
        <p14:creationId xmlns:p14="http://schemas.microsoft.com/office/powerpoint/2010/main" val="78693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solidFill>
                  <a:srgbClr val="2F2B20"/>
                </a:solidFill>
                <a:cs typeface="Fjalla One"/>
              </a:rPr>
              <a:t>Κρυπτογραφία δημόσιου κλειδιού</a:t>
            </a:r>
          </a:p>
        </p:txBody>
      </p:sp>
      <p:sp>
        <p:nvSpPr>
          <p:cNvPr id="3" name="Content Placeholder 2"/>
          <p:cNvSpPr>
            <a:spLocks noGrp="1"/>
          </p:cNvSpPr>
          <p:nvPr>
            <p:ph type="body" sz="quarter" idx="16"/>
          </p:nvPr>
        </p:nvSpPr>
        <p:spPr>
          <a:xfrm>
            <a:off x="3197241" y="2480995"/>
            <a:ext cx="5797518" cy="2532966"/>
          </a:xfrm>
        </p:spPr>
        <p:txBody>
          <a:bodyPr>
            <a:noAutofit/>
          </a:bodyPr>
          <a:lstStyle/>
          <a:p>
            <a:pPr marL="114300" indent="0" algn="ctr">
              <a:lnSpc>
                <a:spcPct val="90000"/>
              </a:lnSpc>
              <a:buNone/>
            </a:pPr>
            <a:r>
              <a:rPr lang="el" sz="3000" b="1">
                <a:solidFill>
                  <a:schemeClr val="tx2"/>
                </a:solidFill>
                <a:cs typeface="Oswald Regular"/>
              </a:rPr>
              <a:t>Χρησιμοποιήστε έξυπνα την ψηφιακή υπογραφή για έλεγχο ταυτότητας σε ένα πάρτι. </a:t>
            </a:r>
          </a:p>
          <a:p>
            <a:pPr marL="114300" indent="0" algn="ctr">
              <a:lnSpc>
                <a:spcPct val="90000"/>
              </a:lnSpc>
              <a:buNone/>
            </a:pPr>
            <a:endParaRPr lang="en-US" sz="3000" b="1">
              <a:solidFill>
                <a:schemeClr val="tx2"/>
              </a:solidFill>
              <a:cs typeface="Oswald Regular"/>
            </a:endParaRPr>
          </a:p>
          <a:p>
            <a:pPr marL="114300" indent="0" algn="ctr">
              <a:lnSpc>
                <a:spcPct val="90000"/>
              </a:lnSpc>
              <a:buNone/>
            </a:pPr>
            <a:r>
              <a:rPr lang="el" sz="3000" b="1">
                <a:solidFill>
                  <a:schemeClr val="tx2"/>
                </a:solidFill>
                <a:cs typeface="Oswald Regular"/>
              </a:rPr>
              <a:t>(</a:t>
            </a:r>
            <a:r>
              <a:rPr lang="el" sz="3000" b="1" i="1">
                <a:solidFill>
                  <a:schemeClr val="tx2"/>
                </a:solidFill>
                <a:cs typeface="Oswald Regular"/>
              </a:rPr>
              <a:t>Αυτό θα καλυφθεί αργότερα</a:t>
            </a:r>
            <a:r>
              <a:rPr lang="el" sz="3000" b="1">
                <a:solidFill>
                  <a:schemeClr val="tx2"/>
                </a:solidFill>
                <a:cs typeface="Oswald Regular"/>
              </a:rPr>
              <a:t>)</a:t>
            </a:r>
          </a:p>
        </p:txBody>
      </p:sp>
      <p:pic>
        <p:nvPicPr>
          <p:cNvPr id="7" name="Picture 6">
            <a:extLst>
              <a:ext uri="{FF2B5EF4-FFF2-40B4-BE49-F238E27FC236}">
                <a16:creationId xmlns:a16="http://schemas.microsoft.com/office/drawing/2014/main" id="{DFA8A1D4-077C-CA74-E50C-51D2DCB2DC30}"/>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2CF5015-0ACC-E546-A9D7-3B9051AEA806}"/>
              </a:ext>
            </a:extLst>
          </p:cNvPr>
          <p:cNvSpPr>
            <a:spLocks noGrp="1"/>
          </p:cNvSpPr>
          <p:nvPr>
            <p:ph type="sldNum" sz="quarter" idx="4"/>
          </p:nvPr>
        </p:nvSpPr>
        <p:spPr/>
        <p:txBody>
          <a:bodyPr/>
          <a:lstStyle/>
          <a:p>
            <a:fld id="{3A98EE3D-8CD1-4C3F-BD1C-C98C9596463C}" type="slidenum">
              <a:rPr lang="en-US" smtClean="0"/>
              <a:pPr/>
              <a:t>16</a:t>
            </a:fld>
            <a:endParaRPr lang="en-US"/>
          </a:p>
        </p:txBody>
      </p:sp>
    </p:spTree>
    <p:extLst>
      <p:ext uri="{BB962C8B-B14F-4D97-AF65-F5344CB8AC3E}">
        <p14:creationId xmlns:p14="http://schemas.microsoft.com/office/powerpoint/2010/main" val="29876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08820"/>
            <a:ext cx="5024825" cy="949467"/>
          </a:xfrm>
        </p:spPr>
        <p:txBody>
          <a:bodyPr/>
          <a:lstStyle/>
          <a:p>
            <a:pPr algn="ctr"/>
            <a:r>
              <a:rPr lang="el">
                <a:solidFill>
                  <a:srgbClr val="2F2B20"/>
                </a:solidFill>
                <a:cs typeface="Fjalla One"/>
              </a:rPr>
              <a:t>Κωδικούς πρόσβασης</a:t>
            </a:r>
          </a:p>
        </p:txBody>
      </p:sp>
      <p:sp>
        <p:nvSpPr>
          <p:cNvPr id="3" name="Content Placeholder 2"/>
          <p:cNvSpPr>
            <a:spLocks noGrp="1"/>
          </p:cNvSpPr>
          <p:nvPr>
            <p:ph sz="quarter" idx="17"/>
          </p:nvPr>
        </p:nvSpPr>
        <p:spPr>
          <a:xfrm>
            <a:off x="796321" y="1986061"/>
            <a:ext cx="8455833" cy="4015244"/>
          </a:xfrm>
        </p:spPr>
        <p:txBody>
          <a:bodyPr>
            <a:noAutofit/>
          </a:bodyPr>
          <a:lstStyle/>
          <a:p>
            <a:pPr>
              <a:lnSpc>
                <a:spcPct val="90000"/>
              </a:lnSpc>
            </a:pPr>
            <a:r>
              <a:rPr lang="el" sz="1800">
                <a:solidFill>
                  <a:srgbClr val="2F2B20"/>
                </a:solidFill>
                <a:cs typeface="Roboto Slab Regular"/>
              </a:rPr>
              <a:t>Παλαιότερη και πιο κοινή μορφή διακριτικού ελέγχου ταυτότητας λόγω της ευκολίας ανάπτυξής του </a:t>
            </a:r>
          </a:p>
          <a:p>
            <a:pPr>
              <a:lnSpc>
                <a:spcPct val="90000"/>
              </a:lnSpc>
            </a:pPr>
            <a:endParaRPr lang="en-US" sz="1800">
              <a:solidFill>
                <a:srgbClr val="2F2B20"/>
              </a:solidFill>
              <a:cs typeface="Roboto Slab Regular"/>
            </a:endParaRPr>
          </a:p>
          <a:p>
            <a:pPr>
              <a:lnSpc>
                <a:spcPct val="90000"/>
              </a:lnSpc>
            </a:pPr>
            <a:r>
              <a:rPr lang="el" sz="1800">
                <a:solidFill>
                  <a:srgbClr val="2F2B20"/>
                </a:solidFill>
                <a:cs typeface="Roboto Slab Regular"/>
              </a:rPr>
              <a:t>Το συμβατό σύστημα χρονομερισμού του 1961 στο MIT ήταν πιθανότατα η πρώτη ανάπτυξη κωδικών πρόσβασης</a:t>
            </a:r>
          </a:p>
          <a:p>
            <a:pPr>
              <a:lnSpc>
                <a:spcPct val="90000"/>
              </a:lnSpc>
            </a:pPr>
            <a:endParaRPr lang="en-US" sz="1800">
              <a:solidFill>
                <a:srgbClr val="2F2B20"/>
              </a:solidFill>
              <a:cs typeface="Roboto Slab Regular"/>
            </a:endParaRPr>
          </a:p>
          <a:p>
            <a:pPr>
              <a:lnSpc>
                <a:spcPct val="90000"/>
              </a:lnSpc>
            </a:pPr>
            <a:r>
              <a:rPr lang="el" sz="1800">
                <a:solidFill>
                  <a:srgbClr val="2F2B20"/>
                </a:solidFill>
                <a:cs typeface="Roboto Slab Regular"/>
              </a:rPr>
              <a:t> Ο κωδικός πρόσβασης αναπτύχθηκε σε παραδοσιακά συστήματα υπολογιστών όπως το MULTICS και το Unix το 1970</a:t>
            </a:r>
          </a:p>
          <a:p>
            <a:pPr>
              <a:lnSpc>
                <a:spcPct val="90000"/>
              </a:lnSpc>
            </a:pPr>
            <a:endParaRPr lang="en-US">
              <a:solidFill>
                <a:srgbClr val="2F2B20"/>
              </a:solidFill>
              <a:cs typeface="Roboto Slab Regular"/>
            </a:endParaRPr>
          </a:p>
        </p:txBody>
      </p:sp>
      <p:pic>
        <p:nvPicPr>
          <p:cNvPr id="7" name="Picture 6">
            <a:extLst>
              <a:ext uri="{FF2B5EF4-FFF2-40B4-BE49-F238E27FC236}">
                <a16:creationId xmlns:a16="http://schemas.microsoft.com/office/drawing/2014/main" id="{7717D7ED-5445-1ED7-4F13-65212A56F244}"/>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70F1BD85-8DDB-9CBB-8142-F77130AE9749}"/>
              </a:ext>
            </a:extLst>
          </p:cNvPr>
          <p:cNvSpPr>
            <a:spLocks noGrp="1"/>
          </p:cNvSpPr>
          <p:nvPr>
            <p:ph type="sldNum" sz="quarter" idx="4"/>
          </p:nvPr>
        </p:nvSpPr>
        <p:spPr/>
        <p:txBody>
          <a:bodyPr/>
          <a:lstStyle/>
          <a:p>
            <a:fld id="{3A98EE3D-8CD1-4C3F-BD1C-C98C9596463C}" type="slidenum">
              <a:rPr lang="en-US" smtClean="0"/>
              <a:pPr/>
              <a:t>17</a:t>
            </a:fld>
            <a:endParaRPr lang="en-US"/>
          </a:p>
        </p:txBody>
      </p:sp>
    </p:spTree>
    <p:extLst>
      <p:ext uri="{BB962C8B-B14F-4D97-AF65-F5344CB8AC3E}">
        <p14:creationId xmlns:p14="http://schemas.microsoft.com/office/powerpoint/2010/main" val="74873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solidFill>
                  <a:srgbClr val="2F2B20"/>
                </a:solidFill>
                <a:cs typeface="Fjalla One"/>
              </a:rPr>
              <a:t>Παραλλαγές κωδικών πρόσβασης</a:t>
            </a:r>
          </a:p>
        </p:txBody>
      </p:sp>
      <p:sp>
        <p:nvSpPr>
          <p:cNvPr id="3" name="Content Placeholder 2"/>
          <p:cNvSpPr>
            <a:spLocks noGrp="1"/>
          </p:cNvSpPr>
          <p:nvPr>
            <p:ph sz="quarter" idx="17"/>
          </p:nvPr>
        </p:nvSpPr>
        <p:spPr>
          <a:xfrm>
            <a:off x="937927" y="1946210"/>
            <a:ext cx="4365613" cy="4015244"/>
          </a:xfrm>
        </p:spPr>
        <p:txBody>
          <a:bodyPr>
            <a:noAutofit/>
          </a:bodyPr>
          <a:lstStyle/>
          <a:p>
            <a:pPr>
              <a:lnSpc>
                <a:spcPct val="90000"/>
              </a:lnSpc>
            </a:pPr>
            <a:r>
              <a:rPr lang="el">
                <a:solidFill>
                  <a:srgbClr val="2F2B20"/>
                </a:solidFill>
                <a:cs typeface="Roboto Slab Regular"/>
              </a:rPr>
              <a:t>Φράση πρόσβασης</a:t>
            </a:r>
          </a:p>
          <a:p>
            <a:pPr lvl="1">
              <a:lnSpc>
                <a:spcPct val="90000"/>
              </a:lnSpc>
            </a:pPr>
            <a:r>
              <a:rPr lang="el">
                <a:solidFill>
                  <a:srgbClr val="2F2B20"/>
                </a:solidFill>
                <a:cs typeface="Roboto Slab Regular"/>
              </a:rPr>
              <a:t>Μια ακολουθία λέξεων ή άλλου κειμένου που χρησιμοποιείται για παρόμοιο σκοπό με τον κωδικό πρόσβασης  </a:t>
            </a:r>
            <a:br>
              <a:rPr lang="en-US">
                <a:solidFill>
                  <a:srgbClr val="2F2B20"/>
                </a:solidFill>
                <a:cs typeface="Roboto Slab Regular"/>
              </a:rPr>
            </a:br>
            <a:endParaRPr lang="en-US">
              <a:solidFill>
                <a:srgbClr val="2F2B20"/>
              </a:solidFill>
              <a:cs typeface="Roboto Slab Regular"/>
            </a:endParaRPr>
          </a:p>
          <a:p>
            <a:pPr>
              <a:lnSpc>
                <a:spcPct val="90000"/>
              </a:lnSpc>
            </a:pPr>
            <a:r>
              <a:rPr lang="el">
                <a:solidFill>
                  <a:srgbClr val="2F2B20"/>
                </a:solidFill>
                <a:cs typeface="Roboto Slab Regular"/>
              </a:rPr>
              <a:t>Κωδικός πρόσβασης</a:t>
            </a:r>
            <a:br>
              <a:rPr lang="en-US">
                <a:solidFill>
                  <a:srgbClr val="2F2B20"/>
                </a:solidFill>
                <a:cs typeface="Roboto Slab Regular"/>
              </a:rPr>
            </a:br>
            <a:endParaRPr lang="en-US">
              <a:solidFill>
                <a:srgbClr val="2F2B20"/>
              </a:solidFill>
              <a:cs typeface="Roboto Slab Regular"/>
            </a:endParaRPr>
          </a:p>
          <a:p>
            <a:pPr>
              <a:lnSpc>
                <a:spcPct val="90000"/>
              </a:lnSpc>
            </a:pPr>
            <a:r>
              <a:rPr lang="el">
                <a:solidFill>
                  <a:srgbClr val="2F2B20"/>
                </a:solidFill>
                <a:cs typeface="Roboto Slab Regular"/>
              </a:rPr>
              <a:t>Προσωπικός αριθμός αναγνώρισης (PIN) </a:t>
            </a:r>
          </a:p>
          <a:p>
            <a:pPr>
              <a:lnSpc>
                <a:spcPct val="90000"/>
              </a:lnSpc>
            </a:pPr>
            <a:endParaRPr lang="en-US">
              <a:solidFill>
                <a:srgbClr val="2F2B20"/>
              </a:solidFill>
              <a:cs typeface="Roboto Slab Regular"/>
            </a:endParaRPr>
          </a:p>
        </p:txBody>
      </p:sp>
      <p:pic>
        <p:nvPicPr>
          <p:cNvPr id="4" name="password_strength_cropped-300x247.png" descr="/Χρήστες/Omar/Desktop/Slide-Password/password_strength_cropped-300x247.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7277636" y="1946210"/>
            <a:ext cx="2321543" cy="1911404"/>
          </a:xfrm>
          <a:prstGeom prst="rect">
            <a:avLst/>
          </a:prstGeom>
        </p:spPr>
      </p:pic>
      <p:pic>
        <p:nvPicPr>
          <p:cNvPr id="5" name="Passcode.png" descr="/Χρήστες/Omar/Desktop/Slide-Password/Passcode.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5607998" y="3857614"/>
            <a:ext cx="1365180" cy="1964579"/>
          </a:xfrm>
          <a:prstGeom prst="rect">
            <a:avLst/>
          </a:prstGeom>
        </p:spPr>
      </p:pic>
      <p:pic>
        <p:nvPicPr>
          <p:cNvPr id="6" name="screen-purchase-pin-entry.jpg" descr="/Χρήστες/Omar/Desktop/Slide-Password/screen-purchase-pin-entry.jp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6957811" y="3857957"/>
            <a:ext cx="2620821" cy="1964236"/>
          </a:xfrm>
          <a:prstGeom prst="rect">
            <a:avLst/>
          </a:prstGeom>
        </p:spPr>
      </p:pic>
      <p:pic>
        <p:nvPicPr>
          <p:cNvPr id="10" name="Picture 9">
            <a:extLst>
              <a:ext uri="{FF2B5EF4-FFF2-40B4-BE49-F238E27FC236}">
                <a16:creationId xmlns:a16="http://schemas.microsoft.com/office/drawing/2014/main" id="{064762D0-59C6-D72F-CE37-B094BD9577A2}"/>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7" name="Slide Number Placeholder 6">
            <a:extLst>
              <a:ext uri="{FF2B5EF4-FFF2-40B4-BE49-F238E27FC236}">
                <a16:creationId xmlns:a16="http://schemas.microsoft.com/office/drawing/2014/main" id="{014EC290-1F1D-CFE0-260E-EAE53E8A9DE6}"/>
              </a:ext>
            </a:extLst>
          </p:cNvPr>
          <p:cNvSpPr>
            <a:spLocks noGrp="1"/>
          </p:cNvSpPr>
          <p:nvPr>
            <p:ph type="sldNum" sz="quarter" idx="4"/>
          </p:nvPr>
        </p:nvSpPr>
        <p:spPr/>
        <p:txBody>
          <a:bodyPr/>
          <a:lstStyle/>
          <a:p>
            <a:fld id="{3A98EE3D-8CD1-4C3F-BD1C-C98C9596463C}" type="slidenum">
              <a:rPr lang="en-US" smtClean="0"/>
              <a:pPr/>
              <a:t>18</a:t>
            </a:fld>
            <a:endParaRPr lang="en-US"/>
          </a:p>
        </p:txBody>
      </p:sp>
    </p:spTree>
    <p:extLst>
      <p:ext uri="{BB962C8B-B14F-4D97-AF65-F5344CB8AC3E}">
        <p14:creationId xmlns:p14="http://schemas.microsoft.com/office/powerpoint/2010/main" val="243793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l">
                <a:solidFill>
                  <a:srgbClr val="2F2B20"/>
                </a:solidFill>
                <a:cs typeface="Fjalla One"/>
              </a:rPr>
              <a:t>Ελκυστικές ιδιότητες του κωδικού πρόσβασης</a:t>
            </a:r>
          </a:p>
        </p:txBody>
      </p:sp>
      <p:sp>
        <p:nvSpPr>
          <p:cNvPr id="3" name="Content Placeholder 2"/>
          <p:cNvSpPr>
            <a:spLocks noGrp="1"/>
          </p:cNvSpPr>
          <p:nvPr>
            <p:ph sz="quarter" idx="17"/>
          </p:nvPr>
        </p:nvSpPr>
        <p:spPr>
          <a:xfrm>
            <a:off x="1258438" y="1986061"/>
            <a:ext cx="5797550" cy="4015244"/>
          </a:xfrm>
        </p:spPr>
        <p:txBody>
          <a:bodyPr>
            <a:noAutofit/>
          </a:bodyPr>
          <a:lstStyle/>
          <a:p>
            <a:pPr>
              <a:lnSpc>
                <a:spcPct val="90000"/>
              </a:lnSpc>
            </a:pPr>
            <a:r>
              <a:rPr lang="el">
                <a:solidFill>
                  <a:srgbClr val="2F2B20"/>
                </a:solidFill>
                <a:cs typeface="Roboto Slab Regular"/>
              </a:rPr>
              <a:t>Εύκολη ανάπτυξη </a:t>
            </a:r>
          </a:p>
          <a:p>
            <a:pPr lvl="1">
              <a:lnSpc>
                <a:spcPct val="90000"/>
              </a:lnSpc>
            </a:pPr>
            <a:r>
              <a:rPr lang="el">
                <a:solidFill>
                  <a:srgbClr val="2F2B20"/>
                </a:solidFill>
                <a:cs typeface="Roboto Slab Regular"/>
              </a:rPr>
              <a:t>Δεν υπάρχει ανάγκη για πρόσθετο υλικό</a:t>
            </a:r>
            <a:br>
              <a:rPr lang="en-US">
                <a:solidFill>
                  <a:srgbClr val="2F2B20"/>
                </a:solidFill>
                <a:cs typeface="Roboto Slab Regular"/>
              </a:rPr>
            </a:br>
            <a:endParaRPr lang="en-US">
              <a:solidFill>
                <a:srgbClr val="2F2B20"/>
              </a:solidFill>
              <a:cs typeface="Roboto Slab Regular"/>
            </a:endParaRPr>
          </a:p>
          <a:p>
            <a:pPr>
              <a:lnSpc>
                <a:spcPct val="90000"/>
              </a:lnSpc>
            </a:pPr>
            <a:r>
              <a:rPr lang="el">
                <a:solidFill>
                  <a:srgbClr val="2F2B20"/>
                </a:solidFill>
                <a:cs typeface="Roboto Slab Regular"/>
              </a:rPr>
              <a:t>Προσαρμόσιμη</a:t>
            </a:r>
          </a:p>
          <a:p>
            <a:pPr lvl="1">
              <a:lnSpc>
                <a:spcPct val="90000"/>
              </a:lnSpc>
            </a:pPr>
            <a:r>
              <a:rPr lang="el">
                <a:solidFill>
                  <a:srgbClr val="2F2B20"/>
                </a:solidFill>
                <a:cs typeface="Roboto Slab Regular"/>
              </a:rPr>
              <a:t>Επιλέξτε τον δικό σας κωδικό πρόσβασης  </a:t>
            </a:r>
            <a:br>
              <a:rPr lang="en-US">
                <a:solidFill>
                  <a:srgbClr val="2F2B20"/>
                </a:solidFill>
                <a:cs typeface="Roboto Slab Regular"/>
              </a:rPr>
            </a:br>
            <a:endParaRPr lang="en-US">
              <a:solidFill>
                <a:srgbClr val="2F2B20"/>
              </a:solidFill>
              <a:cs typeface="Roboto Slab Regular"/>
            </a:endParaRPr>
          </a:p>
          <a:p>
            <a:pPr>
              <a:lnSpc>
                <a:spcPct val="90000"/>
              </a:lnSpc>
            </a:pPr>
            <a:r>
              <a:rPr lang="el">
                <a:solidFill>
                  <a:srgbClr val="2F2B20"/>
                </a:solidFill>
                <a:cs typeface="Roboto Slab Regular"/>
              </a:rPr>
              <a:t>Βολικό για αντικατάσταση </a:t>
            </a:r>
            <a:br>
              <a:rPr lang="en-US">
                <a:solidFill>
                  <a:srgbClr val="2F2B20"/>
                </a:solidFill>
                <a:cs typeface="Roboto Slab Regular"/>
              </a:rPr>
            </a:br>
            <a:endParaRPr lang="en-US">
              <a:solidFill>
                <a:srgbClr val="2F2B20"/>
              </a:solidFill>
              <a:cs typeface="Roboto Slab Regular"/>
            </a:endParaRPr>
          </a:p>
          <a:p>
            <a:pPr>
              <a:lnSpc>
                <a:spcPct val="90000"/>
              </a:lnSpc>
            </a:pPr>
            <a:r>
              <a:rPr lang="el">
                <a:solidFill>
                  <a:srgbClr val="2F2B20"/>
                </a:solidFill>
                <a:cs typeface="Roboto Slab Regular"/>
              </a:rPr>
              <a:t>Ευκολία χρήσης </a:t>
            </a:r>
          </a:p>
          <a:p>
            <a:pPr>
              <a:lnSpc>
                <a:spcPct val="90000"/>
              </a:lnSpc>
            </a:pPr>
            <a:endParaRPr lang="en-US">
              <a:solidFill>
                <a:srgbClr val="2F2B20"/>
              </a:solidFill>
              <a:cs typeface="Roboto Slab Regular"/>
            </a:endParaRPr>
          </a:p>
        </p:txBody>
      </p:sp>
      <p:pic>
        <p:nvPicPr>
          <p:cNvPr id="7" name="Picture 6">
            <a:extLst>
              <a:ext uri="{FF2B5EF4-FFF2-40B4-BE49-F238E27FC236}">
                <a16:creationId xmlns:a16="http://schemas.microsoft.com/office/drawing/2014/main" id="{27CDA25F-839A-FAED-2375-F57A864AC566}"/>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FE981963-A536-86EA-8042-1C5590CBFD3E}"/>
              </a:ext>
            </a:extLst>
          </p:cNvPr>
          <p:cNvSpPr>
            <a:spLocks noGrp="1"/>
          </p:cNvSpPr>
          <p:nvPr>
            <p:ph type="sldNum" sz="quarter" idx="4"/>
          </p:nvPr>
        </p:nvSpPr>
        <p:spPr/>
        <p:txBody>
          <a:bodyPr/>
          <a:lstStyle/>
          <a:p>
            <a:fld id="{3A98EE3D-8CD1-4C3F-BD1C-C98C9596463C}" type="slidenum">
              <a:rPr lang="en-US" smtClean="0"/>
              <a:pPr/>
              <a:t>19</a:t>
            </a:fld>
            <a:endParaRPr lang="en-US"/>
          </a:p>
        </p:txBody>
      </p:sp>
    </p:spTree>
    <p:extLst>
      <p:ext uri="{BB962C8B-B14F-4D97-AF65-F5344CB8AC3E}">
        <p14:creationId xmlns:p14="http://schemas.microsoft.com/office/powerpoint/2010/main" val="43441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51" y="528183"/>
            <a:ext cx="8935507" cy="949467"/>
          </a:xfrm>
        </p:spPr>
        <p:txBody>
          <a:bodyPr>
            <a:normAutofit/>
          </a:bodyPr>
          <a:lstStyle/>
          <a:p>
            <a:pPr algn="ctr"/>
            <a:r>
              <a:rPr lang="el" dirty="0">
                <a:solidFill>
                  <a:schemeClr val="tx1"/>
                </a:solidFill>
                <a:cs typeface="Fjalla One"/>
              </a:rPr>
              <a:t>Προβλήματα με κωδικούς πρόσβασης</a:t>
            </a:r>
          </a:p>
        </p:txBody>
      </p:sp>
      <p:sp>
        <p:nvSpPr>
          <p:cNvPr id="3" name="Content Placeholder 2"/>
          <p:cNvSpPr>
            <a:spLocks noGrp="1"/>
          </p:cNvSpPr>
          <p:nvPr>
            <p:ph sz="quarter" idx="17"/>
          </p:nvPr>
        </p:nvSpPr>
        <p:spPr>
          <a:xfrm>
            <a:off x="951769" y="2031780"/>
            <a:ext cx="6838919" cy="4258993"/>
          </a:xfrm>
        </p:spPr>
        <p:txBody>
          <a:bodyPr>
            <a:noAutofit/>
          </a:bodyPr>
          <a:lstStyle/>
          <a:p>
            <a:r>
              <a:rPr lang="el" dirty="0">
                <a:cs typeface="Roboto Slab Regular"/>
              </a:rPr>
              <a:t>Για λόγους ασφαλείας, είναι επιθυμητό οι κωδικοί πρόσβασης να είναι απρόβλεπτοι</a:t>
            </a:r>
          </a:p>
          <a:p>
            <a:r>
              <a:rPr lang="el" dirty="0">
                <a:cs typeface="Roboto Slab Regular"/>
              </a:rPr>
              <a:t>Ωστόσο, είναι δύσκολο να θυμηθούμε πολύ τυχαία πράγματα </a:t>
            </a:r>
          </a:p>
          <a:p>
            <a:r>
              <a:rPr lang="el" dirty="0">
                <a:cs typeface="Roboto Slab Regular"/>
              </a:rPr>
              <a:t>Πρόσφατη έρευνα έδειξε ότι ένα άτομο έχει κατά μέσο όρο 106 λογαριασμούς στο διαδίκτυο </a:t>
            </a:r>
          </a:p>
          <a:p>
            <a:r>
              <a:rPr lang="el" dirty="0">
                <a:cs typeface="Roboto Slab Regular"/>
              </a:rPr>
              <a:t>Είναι επιθυμητό τα άτομα να μην έχουν τον ίδιο κωδικό πρόσβασης για όλους τους λογαριασμούς </a:t>
            </a:r>
          </a:p>
        </p:txBody>
      </p:sp>
      <p:pic>
        <p:nvPicPr>
          <p:cNvPr id="7" name="Picture 6">
            <a:extLst>
              <a:ext uri="{FF2B5EF4-FFF2-40B4-BE49-F238E27FC236}">
                <a16:creationId xmlns:a16="http://schemas.microsoft.com/office/drawing/2014/main" id="{FFC20ECC-401F-C1F4-EF02-4B3076C22DAA}"/>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048156B0-5867-8A3E-DE95-B0A20EE5F98A}"/>
              </a:ext>
            </a:extLst>
          </p:cNvPr>
          <p:cNvSpPr>
            <a:spLocks noGrp="1"/>
          </p:cNvSpPr>
          <p:nvPr>
            <p:ph type="sldNum" sz="quarter" idx="4"/>
          </p:nvPr>
        </p:nvSpPr>
        <p:spPr/>
        <p:txBody>
          <a:bodyPr/>
          <a:lstStyle/>
          <a:p>
            <a:fld id="{3A98EE3D-8CD1-4C3F-BD1C-C98C9596463C}" type="slidenum">
              <a:rPr lang="en-US" smtClean="0"/>
              <a:pPr/>
              <a:t>20</a:t>
            </a:fld>
            <a:endParaRPr lang="en-US"/>
          </a:p>
        </p:txBody>
      </p:sp>
    </p:spTree>
    <p:extLst>
      <p:ext uri="{BB962C8B-B14F-4D97-AF65-F5344CB8AC3E}">
        <p14:creationId xmlns:p14="http://schemas.microsoft.com/office/powerpoint/2010/main" val="41291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176" y="595633"/>
            <a:ext cx="6565842" cy="949467"/>
          </a:xfrm>
        </p:spPr>
        <p:txBody>
          <a:bodyPr/>
          <a:lstStyle/>
          <a:p>
            <a:pPr algn="ctr"/>
            <a:r>
              <a:rPr lang="el">
                <a:solidFill>
                  <a:schemeClr val="tx1"/>
                </a:solidFill>
                <a:cs typeface="Fjalla One"/>
              </a:rPr>
              <a:t>Μετρήσεις χρηστικότητας</a:t>
            </a:r>
          </a:p>
        </p:txBody>
      </p:sp>
      <p:sp>
        <p:nvSpPr>
          <p:cNvPr id="5" name="Content Placeholder 4"/>
          <p:cNvSpPr>
            <a:spLocks noGrp="1"/>
          </p:cNvSpPr>
          <p:nvPr>
            <p:ph sz="quarter" idx="17"/>
          </p:nvPr>
        </p:nvSpPr>
        <p:spPr/>
        <p:txBody>
          <a:bodyPr>
            <a:noAutofit/>
          </a:bodyPr>
          <a:lstStyle/>
          <a:p>
            <a:r>
              <a:rPr lang="el">
                <a:cs typeface="Roboto Slab Regular"/>
              </a:rPr>
              <a:t>Αίσθημα </a:t>
            </a:r>
          </a:p>
          <a:p>
            <a:pPr lvl="1"/>
            <a:r>
              <a:rPr lang="el">
                <a:cs typeface="Roboto Slab Regular"/>
              </a:rPr>
              <a:t>Δυσκολία δημιουργίας, δυσκολία ανάκλησης </a:t>
            </a:r>
            <a:br>
              <a:rPr lang="en-US">
                <a:cs typeface="Roboto Slab Regular"/>
              </a:rPr>
            </a:br>
            <a:endParaRPr lang="en-US">
              <a:cs typeface="Roboto Slab Regular"/>
            </a:endParaRPr>
          </a:p>
          <a:p>
            <a:r>
              <a:rPr lang="el">
                <a:cs typeface="Roboto Slab Regular"/>
              </a:rPr>
              <a:t>Ώρα </a:t>
            </a:r>
          </a:p>
          <a:p>
            <a:pPr lvl="1"/>
            <a:r>
              <a:rPr lang="el">
                <a:cs typeface="Roboto Slab Regular"/>
              </a:rPr>
              <a:t>Δημιουργία και ανάκληση κωδικού πρόσβασης </a:t>
            </a:r>
            <a:br>
              <a:rPr lang="en-US">
                <a:cs typeface="Roboto Slab Regular"/>
              </a:rPr>
            </a:br>
            <a:endParaRPr lang="en-US">
              <a:cs typeface="Roboto Slab Regular"/>
            </a:endParaRPr>
          </a:p>
          <a:p>
            <a:r>
              <a:rPr lang="el">
                <a:cs typeface="Roboto Slab Regular"/>
              </a:rPr>
              <a:t>Απομνημόνευση </a:t>
            </a:r>
          </a:p>
          <a:p>
            <a:pPr lvl="1"/>
            <a:r>
              <a:rPr lang="el">
                <a:cs typeface="Roboto Slab Regular"/>
              </a:rPr>
              <a:t>Προσπάθειες ανάκλησης, διαγραφή κωδικού πρόσβασης </a:t>
            </a:r>
          </a:p>
        </p:txBody>
      </p:sp>
      <p:pic>
        <p:nvPicPr>
          <p:cNvPr id="7" name="Picture 6">
            <a:extLst>
              <a:ext uri="{FF2B5EF4-FFF2-40B4-BE49-F238E27FC236}">
                <a16:creationId xmlns:a16="http://schemas.microsoft.com/office/drawing/2014/main" id="{7FD77381-2967-99CD-4495-6BAE87BB92F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6ED86BB2-070A-EB25-CC57-A0A278E7D8BE}"/>
              </a:ext>
            </a:extLst>
          </p:cNvPr>
          <p:cNvSpPr>
            <a:spLocks noGrp="1"/>
          </p:cNvSpPr>
          <p:nvPr>
            <p:ph type="sldNum" sz="quarter" idx="4"/>
          </p:nvPr>
        </p:nvSpPr>
        <p:spPr/>
        <p:txBody>
          <a:bodyPr/>
          <a:lstStyle/>
          <a:p>
            <a:fld id="{3A98EE3D-8CD1-4C3F-BD1C-C98C9596463C}" type="slidenum">
              <a:rPr lang="en-US" smtClean="0"/>
              <a:pPr/>
              <a:t>21</a:t>
            </a:fld>
            <a:endParaRPr lang="en-US"/>
          </a:p>
        </p:txBody>
      </p:sp>
    </p:spTree>
    <p:extLst>
      <p:ext uri="{BB962C8B-B14F-4D97-AF65-F5344CB8AC3E}">
        <p14:creationId xmlns:p14="http://schemas.microsoft.com/office/powerpoint/2010/main" val="412495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Ανθρώπινη μνήμη</a:t>
            </a:r>
          </a:p>
        </p:txBody>
      </p:sp>
      <p:sp>
        <p:nvSpPr>
          <p:cNvPr id="3" name="Content Placeholder 2"/>
          <p:cNvSpPr>
            <a:spLocks noGrp="1"/>
          </p:cNvSpPr>
          <p:nvPr>
            <p:ph sz="quarter" idx="17"/>
          </p:nvPr>
        </p:nvSpPr>
        <p:spPr/>
        <p:txBody>
          <a:bodyPr>
            <a:normAutofit/>
          </a:bodyPr>
          <a:lstStyle/>
          <a:p>
            <a:r>
              <a:rPr lang="el" dirty="0">
                <a:cs typeface="Roboto Slab Regular"/>
              </a:rPr>
              <a:t>Η ανθρώπινη μνήμη είναι σημασιολογική </a:t>
            </a:r>
          </a:p>
          <a:p>
            <a:endParaRPr lang="en-US" dirty="0">
              <a:cs typeface="Roboto Slab Regular"/>
            </a:endParaRPr>
          </a:p>
          <a:p>
            <a:r>
              <a:rPr lang="el" dirty="0">
                <a:cs typeface="Roboto Slab Regular"/>
              </a:rPr>
              <a:t>Η ανθρώπινη μνήμη είναι συνειρμική </a:t>
            </a:r>
          </a:p>
          <a:p>
            <a:endParaRPr lang="en-US" dirty="0">
              <a:cs typeface="Roboto Slab Regular"/>
            </a:endParaRPr>
          </a:p>
          <a:p>
            <a:r>
              <a:rPr lang="el" dirty="0">
                <a:cs typeface="Roboto Slab Regular"/>
              </a:rPr>
              <a:t>Η ανθρώπινη μνήμη είναι χαμένη </a:t>
            </a:r>
          </a:p>
        </p:txBody>
      </p:sp>
      <p:pic>
        <p:nvPicPr>
          <p:cNvPr id="7" name="Picture 6">
            <a:extLst>
              <a:ext uri="{FF2B5EF4-FFF2-40B4-BE49-F238E27FC236}">
                <a16:creationId xmlns:a16="http://schemas.microsoft.com/office/drawing/2014/main" id="{3F7414BB-E581-CAC5-4A90-1E57C47A2CD0}"/>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8A8CB715-2176-0204-E222-953A767DEC18}"/>
              </a:ext>
            </a:extLst>
          </p:cNvPr>
          <p:cNvSpPr>
            <a:spLocks noGrp="1"/>
          </p:cNvSpPr>
          <p:nvPr>
            <p:ph type="sldNum" sz="quarter" idx="4"/>
          </p:nvPr>
        </p:nvSpPr>
        <p:spPr/>
        <p:txBody>
          <a:bodyPr/>
          <a:lstStyle/>
          <a:p>
            <a:fld id="{3A98EE3D-8CD1-4C3F-BD1C-C98C9596463C}" type="slidenum">
              <a:rPr lang="en-US" smtClean="0"/>
              <a:pPr/>
              <a:t>22</a:t>
            </a:fld>
            <a:endParaRPr lang="en-US"/>
          </a:p>
        </p:txBody>
      </p:sp>
    </p:spTree>
    <p:extLst>
      <p:ext uri="{BB962C8B-B14F-4D97-AF65-F5344CB8AC3E}">
        <p14:creationId xmlns:p14="http://schemas.microsoft.com/office/powerpoint/2010/main" val="599186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
              <a:t>Η ανθρώπινη μνήμη είναι σημασιολογική</a:t>
            </a:r>
          </a:p>
        </p:txBody>
      </p:sp>
      <p:sp>
        <p:nvSpPr>
          <p:cNvPr id="3" name="Content Placeholder 2"/>
          <p:cNvSpPr>
            <a:spLocks noGrp="1"/>
          </p:cNvSpPr>
          <p:nvPr>
            <p:ph sz="quarter" idx="17"/>
          </p:nvPr>
        </p:nvSpPr>
        <p:spPr/>
        <p:txBody>
          <a:bodyPr>
            <a:normAutofit/>
          </a:bodyPr>
          <a:lstStyle/>
          <a:p>
            <a:r>
              <a:rPr lang="el" dirty="0">
                <a:cs typeface="Roboto Slab Regular"/>
              </a:rPr>
              <a:t>Απομνημόνευση: nbccbsabc</a:t>
            </a:r>
            <a:endParaRPr lang="en-US" dirty="0">
              <a:cs typeface="Roboto Slab Regular"/>
            </a:endParaRPr>
          </a:p>
          <a:p>
            <a:endParaRPr lang="en-US" dirty="0">
              <a:cs typeface="Roboto Slab Regular"/>
            </a:endParaRPr>
          </a:p>
          <a:p>
            <a:r>
              <a:rPr lang="el" dirty="0">
                <a:cs typeface="Roboto Slab Regular"/>
              </a:rPr>
              <a:t>Απομνημόνευση: tkqizrlwp </a:t>
            </a:r>
          </a:p>
          <a:p>
            <a:endParaRPr lang="en-US" dirty="0">
              <a:cs typeface="Roboto Slab Regular"/>
            </a:endParaRPr>
          </a:p>
          <a:p>
            <a:r>
              <a:rPr lang="el" dirty="0">
                <a:cs typeface="Roboto Slab Regular"/>
              </a:rPr>
              <a:t>3 κομμάτια έναντι 9 κομματιών!</a:t>
            </a:r>
          </a:p>
          <a:p>
            <a:pPr>
              <a:buNone/>
            </a:pPr>
            <a:endParaRPr lang="en-US" dirty="0">
              <a:cs typeface="Roboto Slab Regular"/>
            </a:endParaRPr>
          </a:p>
          <a:p>
            <a:r>
              <a:rPr lang="el" b="1" dirty="0">
                <a:solidFill>
                  <a:schemeClr val="tx2"/>
                </a:solidFill>
                <a:cs typeface="Roboto Slab Regular"/>
              </a:rPr>
              <a:t>Στόχος χρηστικότητας</a:t>
            </a:r>
            <a:r>
              <a:rPr lang="el" dirty="0">
                <a:solidFill>
                  <a:schemeClr val="tx2"/>
                </a:solidFill>
                <a:cs typeface="Roboto Slab Regular"/>
              </a:rPr>
              <a:t>: Ελαχιστοποίηση αριθμού κομματιών</a:t>
            </a:r>
          </a:p>
          <a:p>
            <a:endParaRPr lang="en-US" dirty="0">
              <a:cs typeface="Roboto Slab Regular"/>
            </a:endParaRPr>
          </a:p>
        </p:txBody>
      </p:sp>
      <p:sp>
        <p:nvSpPr>
          <p:cNvPr id="6" name="Rectangle 5"/>
          <p:cNvSpPr/>
          <p:nvPr/>
        </p:nvSpPr>
        <p:spPr>
          <a:xfrm>
            <a:off x="303198" y="5183405"/>
            <a:ext cx="6783798" cy="307777"/>
          </a:xfrm>
          <a:prstGeom prst="rect">
            <a:avLst/>
          </a:prstGeom>
        </p:spPr>
        <p:txBody>
          <a:bodyPr wrap="square">
            <a:spAutoFit/>
          </a:bodyPr>
          <a:lstStyle/>
          <a:p>
            <a:pPr algn="ctr"/>
            <a:r>
              <a:rPr lang="el" sz="1400" b="1">
                <a:cs typeface="Oswald Regular"/>
              </a:rPr>
              <a:t>Πηγή: </a:t>
            </a:r>
            <a:r>
              <a:rPr lang="el" sz="1400" b="1" i="1">
                <a:cs typeface="Oswald Regular"/>
              </a:rPr>
              <a:t>Ο μαγικός αριθμός επτά, συν ή πλην δύο </a:t>
            </a:r>
            <a:r>
              <a:rPr lang="el" sz="1400" b="1">
                <a:cs typeface="Oswald Regular"/>
              </a:rPr>
              <a:t>[Miller, 56]</a:t>
            </a:r>
          </a:p>
        </p:txBody>
      </p:sp>
      <p:pic>
        <p:nvPicPr>
          <p:cNvPr id="8" name="Picture 7">
            <a:extLst>
              <a:ext uri="{FF2B5EF4-FFF2-40B4-BE49-F238E27FC236}">
                <a16:creationId xmlns:a16="http://schemas.microsoft.com/office/drawing/2014/main" id="{445FB767-E5CA-5959-11E7-843AAC25783C}"/>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A9692A6-5483-1BDE-33F3-3F8180C83C9E}"/>
              </a:ext>
            </a:extLst>
          </p:cNvPr>
          <p:cNvSpPr>
            <a:spLocks noGrp="1"/>
          </p:cNvSpPr>
          <p:nvPr>
            <p:ph type="sldNum" sz="quarter" idx="4"/>
          </p:nvPr>
        </p:nvSpPr>
        <p:spPr/>
        <p:txBody>
          <a:bodyPr/>
          <a:lstStyle/>
          <a:p>
            <a:fld id="{3A98EE3D-8CD1-4C3F-BD1C-C98C9596463C}" type="slidenum">
              <a:rPr lang="en-US" smtClean="0"/>
              <a:pPr/>
              <a:t>23</a:t>
            </a:fld>
            <a:endParaRPr lang="en-US"/>
          </a:p>
        </p:txBody>
      </p:sp>
    </p:spTree>
    <p:extLst>
      <p:ext uri="{BB962C8B-B14F-4D97-AF65-F5344CB8AC3E}">
        <p14:creationId xmlns:p14="http://schemas.microsoft.com/office/powerpoint/2010/main" val="147169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
              <a:t>Η ανθρώπινη μνήμη είναι συνειρμική</a:t>
            </a:r>
          </a:p>
        </p:txBody>
      </p:sp>
      <p:pic>
        <p:nvPicPr>
          <p:cNvPr id="6" name="Picture 2"/>
          <p:cNvPicPr>
            <a:picLocks noGrp="1" noChangeAspect="1" noChangeArrowheads="1"/>
          </p:cNvPicPr>
          <p:nvPr>
            <p:ph sz="quarter" idx="17"/>
          </p:nvPr>
        </p:nvPicPr>
        <p:blipFill>
          <a:blip r:embed="rId2" cstate="print"/>
          <a:stretch>
            <a:fillRect/>
          </a:stretch>
        </p:blipFill>
        <p:spPr bwMode="auto">
          <a:xfrm>
            <a:off x="2650837" y="2909844"/>
            <a:ext cx="2047875" cy="20193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474876" y="1602539"/>
            <a:ext cx="549729" cy="855133"/>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474875" y="2897938"/>
            <a:ext cx="647700" cy="64770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4246275" y="3964738"/>
            <a:ext cx="916066" cy="609600"/>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5846476" y="4421938"/>
            <a:ext cx="1220771" cy="914400"/>
          </a:xfrm>
          <a:prstGeom prst="rect">
            <a:avLst/>
          </a:prstGeom>
          <a:noFill/>
          <a:ln w="9525">
            <a:noFill/>
            <a:miter lim="800000"/>
            <a:headEnd/>
            <a:tailEnd/>
          </a:ln>
        </p:spPr>
      </p:pic>
      <p:pic>
        <p:nvPicPr>
          <p:cNvPr id="11" name="Picture 9"/>
          <p:cNvPicPr>
            <a:picLocks noChangeAspect="1" noChangeArrowheads="1"/>
          </p:cNvPicPr>
          <p:nvPr/>
        </p:nvPicPr>
        <p:blipFill>
          <a:blip r:embed="rId7" cstate="print"/>
          <a:srcRect/>
          <a:stretch>
            <a:fillRect/>
          </a:stretch>
        </p:blipFill>
        <p:spPr bwMode="auto">
          <a:xfrm>
            <a:off x="7980076" y="4726739"/>
            <a:ext cx="1228725" cy="825129"/>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a:stretch>
            <a:fillRect/>
          </a:stretch>
        </p:blipFill>
        <p:spPr bwMode="auto">
          <a:xfrm>
            <a:off x="6227475" y="2897939"/>
            <a:ext cx="838200" cy="647551"/>
          </a:xfrm>
          <a:prstGeom prst="rect">
            <a:avLst/>
          </a:prstGeom>
          <a:noFill/>
          <a:ln w="9525">
            <a:noFill/>
            <a:miter lim="800000"/>
            <a:headEnd/>
            <a:tailEnd/>
          </a:ln>
        </p:spPr>
      </p:pic>
      <p:pic>
        <p:nvPicPr>
          <p:cNvPr id="13" name="Picture 11"/>
          <p:cNvPicPr>
            <a:picLocks noChangeAspect="1" noChangeArrowheads="1"/>
          </p:cNvPicPr>
          <p:nvPr/>
        </p:nvPicPr>
        <p:blipFill>
          <a:blip r:embed="rId9" cstate="print"/>
          <a:srcRect/>
          <a:stretch>
            <a:fillRect/>
          </a:stretch>
        </p:blipFill>
        <p:spPr bwMode="auto">
          <a:xfrm>
            <a:off x="8284875" y="2897939"/>
            <a:ext cx="914400" cy="670095"/>
          </a:xfrm>
          <a:prstGeom prst="rect">
            <a:avLst/>
          </a:prstGeom>
          <a:noFill/>
          <a:ln w="9525">
            <a:noFill/>
            <a:miter lim="800000"/>
            <a:headEnd/>
            <a:tailEnd/>
          </a:ln>
        </p:spPr>
      </p:pic>
      <p:cxnSp>
        <p:nvCxnSpPr>
          <p:cNvPr id="14" name="Straight Arrow Connector 13"/>
          <p:cNvCxnSpPr>
            <a:endCxn id="7" idx="1"/>
          </p:cNvCxnSpPr>
          <p:nvPr/>
        </p:nvCxnSpPr>
        <p:spPr>
          <a:xfrm flipV="1">
            <a:off x="3255675" y="2030106"/>
            <a:ext cx="1219200" cy="944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3255675" y="3202738"/>
            <a:ext cx="12192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03275" y="3278938"/>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2" idx="1"/>
          </p:cNvCxnSpPr>
          <p:nvPr/>
        </p:nvCxnSpPr>
        <p:spPr>
          <a:xfrm flipV="1">
            <a:off x="5122575" y="3221714"/>
            <a:ext cx="1104900" cy="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55875" y="4345738"/>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1"/>
          </p:cNvCxnSpPr>
          <p:nvPr/>
        </p:nvCxnSpPr>
        <p:spPr>
          <a:xfrm>
            <a:off x="6532275" y="4879139"/>
            <a:ext cx="1447800" cy="26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7065675" y="3202738"/>
            <a:ext cx="1371600" cy="1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noChangeArrowheads="1"/>
          </p:cNvPicPr>
          <p:nvPr/>
        </p:nvPicPr>
        <p:blipFill>
          <a:blip r:embed="rId10" cstate="print"/>
          <a:srcRect/>
          <a:stretch>
            <a:fillRect/>
          </a:stretch>
        </p:blipFill>
        <p:spPr bwMode="auto">
          <a:xfrm>
            <a:off x="6227475" y="1450138"/>
            <a:ext cx="685800" cy="1028700"/>
          </a:xfrm>
          <a:prstGeom prst="rect">
            <a:avLst/>
          </a:prstGeom>
          <a:noFill/>
          <a:ln w="9525">
            <a:noFill/>
            <a:miter lim="800000"/>
            <a:headEnd/>
            <a:tailEnd/>
          </a:ln>
        </p:spPr>
      </p:pic>
      <p:cxnSp>
        <p:nvCxnSpPr>
          <p:cNvPr id="22" name="Straight Arrow Connector 21"/>
          <p:cNvCxnSpPr/>
          <p:nvPr/>
        </p:nvCxnSpPr>
        <p:spPr>
          <a:xfrm>
            <a:off x="5008275" y="190733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2303175" y="4155238"/>
            <a:ext cx="1981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9075" y="5336339"/>
            <a:ext cx="548548" cy="830997"/>
          </a:xfrm>
          <a:prstGeom prst="rect">
            <a:avLst/>
          </a:prstGeom>
          <a:noFill/>
        </p:spPr>
        <p:txBody>
          <a:bodyPr wrap="none" rtlCol="0">
            <a:spAutoFit/>
          </a:bodyPr>
          <a:lstStyle/>
          <a:p>
            <a:r>
              <a:rPr lang="el" sz="4800"/>
              <a:t>?</a:t>
            </a:r>
          </a:p>
        </p:txBody>
      </p:sp>
      <p:cxnSp>
        <p:nvCxnSpPr>
          <p:cNvPr id="25" name="Straight Arrow Connector 24"/>
          <p:cNvCxnSpPr/>
          <p:nvPr/>
        </p:nvCxnSpPr>
        <p:spPr>
          <a:xfrm rot="16200000" flipV="1">
            <a:off x="4512976" y="2631237"/>
            <a:ext cx="53340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7670538-4FFE-FDD7-ECFA-A139478F8CC9}"/>
              </a:ext>
            </a:extLst>
          </p:cNvPr>
          <p:cNvPicPr>
            <a:picLocks noChangeAspect="1"/>
          </p:cNvPicPr>
          <p:nvPr/>
        </p:nvPicPr>
        <p:blipFill>
          <a:blip r:embed="rId11"/>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5C582C03-2F32-65CB-F3E4-772E10DD2F04}"/>
              </a:ext>
            </a:extLst>
          </p:cNvPr>
          <p:cNvSpPr>
            <a:spLocks noGrp="1"/>
          </p:cNvSpPr>
          <p:nvPr>
            <p:ph type="sldNum" sz="quarter" idx="4"/>
          </p:nvPr>
        </p:nvSpPr>
        <p:spPr/>
        <p:txBody>
          <a:bodyPr/>
          <a:lstStyle/>
          <a:p>
            <a:fld id="{3A98EE3D-8CD1-4C3F-BD1C-C98C9596463C}" type="slidenum">
              <a:rPr lang="en-US" smtClean="0"/>
              <a:pPr/>
              <a:t>24</a:t>
            </a:fld>
            <a:endParaRPr lang="en-US"/>
          </a:p>
        </p:txBody>
      </p:sp>
    </p:spTree>
    <p:extLst>
      <p:ext uri="{BB962C8B-B14F-4D97-AF65-F5344CB8AC3E}">
        <p14:creationId xmlns:p14="http://schemas.microsoft.com/office/powerpoint/2010/main" val="35809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par>
                                <p:cTn id="54" presetID="3" presetClass="entr" presetSubtype="1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par>
                                <p:cTn id="63" presetID="3" presetClass="entr" presetSubtype="1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par>
                                <p:cTn id="66" presetID="3" presetClass="entr" presetSubtype="1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Συνθήματα</a:t>
            </a:r>
          </a:p>
        </p:txBody>
      </p:sp>
      <p:sp>
        <p:nvSpPr>
          <p:cNvPr id="12" name="Content Placeholder 3"/>
          <p:cNvSpPr>
            <a:spLocks noGrp="1"/>
          </p:cNvSpPr>
          <p:nvPr>
            <p:ph sz="quarter" idx="17"/>
          </p:nvPr>
        </p:nvSpPr>
        <p:spPr>
          <a:xfrm>
            <a:off x="816008" y="1907403"/>
            <a:ext cx="5797550" cy="4015244"/>
          </a:xfrm>
        </p:spPr>
        <p:txBody>
          <a:bodyPr>
            <a:normAutofit/>
          </a:bodyPr>
          <a:lstStyle/>
          <a:p>
            <a:r>
              <a:rPr lang="el">
                <a:cs typeface="Roboto Slab Regular"/>
              </a:rPr>
              <a:t>Cue: περιβάλλον όταν αποθηκεύεται μια μνήμη</a:t>
            </a:r>
          </a:p>
          <a:p>
            <a:endParaRPr lang="en-US">
              <a:cs typeface="Roboto Slab Regular"/>
            </a:endParaRPr>
          </a:p>
          <a:p>
            <a:r>
              <a:rPr lang="el">
                <a:cs typeface="Roboto Slab Regular"/>
              </a:rPr>
              <a:t>Περιβάλλων Χώρος</a:t>
            </a:r>
          </a:p>
          <a:p>
            <a:pPr lvl="1"/>
            <a:r>
              <a:rPr lang="el">
                <a:cs typeface="Roboto Slab Regular"/>
              </a:rPr>
              <a:t>Ήχους</a:t>
            </a:r>
          </a:p>
          <a:p>
            <a:pPr lvl="1"/>
            <a:r>
              <a:rPr lang="el">
                <a:cs typeface="Roboto Slab Regular"/>
              </a:rPr>
              <a:t>Οπτικό περιβάλλον</a:t>
            </a:r>
          </a:p>
          <a:p>
            <a:pPr lvl="1"/>
            <a:r>
              <a:rPr lang="el">
                <a:cs typeface="Roboto Slab Regular"/>
              </a:rPr>
              <a:t>Τοποθεσία web</a:t>
            </a:r>
          </a:p>
          <a:p>
            <a:pPr lvl="1"/>
            <a:r>
              <a:rPr lang="el">
                <a:cs typeface="Roboto Slab Regular"/>
              </a:rPr>
              <a:t>….</a:t>
            </a:r>
          </a:p>
          <a:p>
            <a:pPr lvl="1"/>
            <a:endParaRPr lang="en-US">
              <a:cs typeface="Roboto Slab Regular"/>
            </a:endParaRPr>
          </a:p>
          <a:p>
            <a:r>
              <a:rPr lang="el">
                <a:cs typeface="Roboto Slab Regular"/>
              </a:rPr>
              <a:t>Όσο περνάει ο καιρός ξεχνάμε λίγο από </a:t>
            </a:r>
            <a:br>
              <a:rPr lang="en-US">
                <a:cs typeface="Roboto Slab Regular"/>
              </a:rPr>
            </a:br>
            <a:r>
              <a:rPr lang="el">
                <a:cs typeface="Roboto Slab Regular"/>
              </a:rPr>
              <a:t>αυτό το πλαίσιο...</a:t>
            </a:r>
          </a:p>
        </p:txBody>
      </p:sp>
      <p:pic>
        <p:nvPicPr>
          <p:cNvPr id="11" name="Picture 2"/>
          <p:cNvPicPr>
            <a:picLocks noChangeAspect="1" noChangeArrowheads="1"/>
          </p:cNvPicPr>
          <p:nvPr/>
        </p:nvPicPr>
        <p:blipFill>
          <a:blip r:embed="rId2" cstate="print"/>
          <a:srcRect/>
          <a:stretch>
            <a:fillRect/>
          </a:stretch>
        </p:blipFill>
        <p:spPr bwMode="auto">
          <a:xfrm>
            <a:off x="6473173" y="2144806"/>
            <a:ext cx="3363937" cy="2899144"/>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920973" y="2525804"/>
            <a:ext cx="861103" cy="645827"/>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8911573" y="2434260"/>
            <a:ext cx="502310" cy="709612"/>
          </a:xfrm>
          <a:prstGeom prst="rect">
            <a:avLst/>
          </a:prstGeom>
          <a:noFill/>
          <a:ln w="9525">
            <a:noFill/>
            <a:miter lim="800000"/>
            <a:headEnd/>
            <a:tailEnd/>
          </a:ln>
        </p:spPr>
      </p:pic>
      <p:pic>
        <p:nvPicPr>
          <p:cNvPr id="15" name="Picture 14"/>
          <p:cNvPicPr>
            <a:picLocks noChangeAspect="1" noChangeArrowheads="1"/>
          </p:cNvPicPr>
          <p:nvPr/>
        </p:nvPicPr>
        <p:blipFill>
          <a:blip r:embed="rId5" cstate="print"/>
          <a:srcRect/>
          <a:stretch>
            <a:fillRect/>
          </a:stretch>
        </p:blipFill>
        <p:spPr bwMode="auto">
          <a:xfrm>
            <a:off x="8274264" y="3287804"/>
            <a:ext cx="913291" cy="502310"/>
          </a:xfrm>
          <a:prstGeom prst="rect">
            <a:avLst/>
          </a:prstGeom>
          <a:noFill/>
          <a:ln w="9525">
            <a:noFill/>
            <a:miter lim="800000"/>
            <a:headEnd/>
            <a:tailEnd/>
          </a:ln>
        </p:spPr>
      </p:pic>
      <p:pic>
        <p:nvPicPr>
          <p:cNvPr id="6" name="Picture 5">
            <a:extLst>
              <a:ext uri="{FF2B5EF4-FFF2-40B4-BE49-F238E27FC236}">
                <a16:creationId xmlns:a16="http://schemas.microsoft.com/office/drawing/2014/main" id="{B27BC66D-A8A5-4BE2-458E-34A5E5BE5038}"/>
              </a:ext>
            </a:extLst>
          </p:cNvPr>
          <p:cNvPicPr>
            <a:picLocks noChangeAspect="1"/>
          </p:cNvPicPr>
          <p:nvPr/>
        </p:nvPicPr>
        <p:blipFill>
          <a:blip r:embed="rId6"/>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1D2F7E7E-1CA4-DA96-2AFC-4F5ECE4F1A06}"/>
              </a:ext>
            </a:extLst>
          </p:cNvPr>
          <p:cNvSpPr>
            <a:spLocks noGrp="1"/>
          </p:cNvSpPr>
          <p:nvPr>
            <p:ph type="sldNum" sz="quarter" idx="4"/>
          </p:nvPr>
        </p:nvSpPr>
        <p:spPr/>
        <p:txBody>
          <a:bodyPr/>
          <a:lstStyle/>
          <a:p>
            <a:fld id="{3A98EE3D-8CD1-4C3F-BD1C-C98C9596463C}" type="slidenum">
              <a:rPr lang="en-US" smtClean="0"/>
              <a:pPr/>
              <a:t>25</a:t>
            </a:fld>
            <a:endParaRPr lang="en-US"/>
          </a:p>
        </p:txBody>
      </p:sp>
    </p:spTree>
    <p:extLst>
      <p:ext uri="{BB962C8B-B14F-4D97-AF65-F5344CB8AC3E}">
        <p14:creationId xmlns:p14="http://schemas.microsoft.com/office/powerpoint/2010/main" val="21254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linds(horizontal)">
                                      <p:cBhvr>
                                        <p:cTn id="20" dur="500"/>
                                        <p:tgtEl>
                                          <p:spTgt spid="1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blinds(horizontal)">
                                      <p:cBhvr>
                                        <p:cTn id="28" dur="500"/>
                                        <p:tgtEl>
                                          <p:spTgt spid="1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blinds(horizontal)">
                                      <p:cBhvr>
                                        <p:cTn id="36" dur="500"/>
                                        <p:tgtEl>
                                          <p:spTgt spid="1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blinds(horizontal)">
                                      <p:cBhvr>
                                        <p:cTn id="41" dur="500"/>
                                        <p:tgtEl>
                                          <p:spTgt spid="1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Η ανθρώπινη μνήμη είναι χαμένη</a:t>
            </a:r>
            <a:endParaRPr lang="en-US"/>
          </a:p>
        </p:txBody>
      </p:sp>
      <p:sp>
        <p:nvSpPr>
          <p:cNvPr id="7" name="Content Placeholder 2"/>
          <p:cNvSpPr>
            <a:spLocks noGrp="1"/>
          </p:cNvSpPr>
          <p:nvPr>
            <p:ph sz="quarter" idx="17"/>
          </p:nvPr>
        </p:nvSpPr>
        <p:spPr>
          <a:xfrm>
            <a:off x="1108643" y="1950008"/>
            <a:ext cx="2310672" cy="4015244"/>
          </a:xfrm>
        </p:spPr>
        <p:txBody>
          <a:bodyPr>
            <a:normAutofit/>
          </a:bodyPr>
          <a:lstStyle/>
          <a:p>
            <a:r>
              <a:rPr lang="el">
                <a:cs typeface="Roboto Slab Regular"/>
              </a:rPr>
              <a:t>Πρόβα ή ξεχάστε!</a:t>
            </a:r>
          </a:p>
          <a:p>
            <a:pPr lvl="1"/>
            <a:r>
              <a:rPr lang="el">
                <a:cs typeface="Roboto Slab Regular"/>
              </a:rPr>
              <a:t>Πόση δουλειά;</a:t>
            </a:r>
          </a:p>
          <a:p>
            <a:r>
              <a:rPr lang="el">
                <a:cs typeface="Roboto Slab Regular"/>
              </a:rPr>
              <a:t>Ποσοτικοποίηση χρηστικότητας</a:t>
            </a:r>
          </a:p>
          <a:p>
            <a:pPr lvl="1"/>
            <a:r>
              <a:rPr lang="el">
                <a:cs typeface="Roboto Slab Regular"/>
              </a:rPr>
              <a:t>Υπόθεση πρόβας</a:t>
            </a:r>
          </a:p>
          <a:p>
            <a:pPr lvl="1"/>
            <a:endParaRPr lang="en-US">
              <a:cs typeface="Roboto Slab Regular"/>
            </a:endParaRPr>
          </a:p>
          <a:p>
            <a:endParaRPr lang="en-US">
              <a:cs typeface="Roboto Slab Regular"/>
            </a:endParaRPr>
          </a:p>
          <a:p>
            <a:pPr lvl="1"/>
            <a:endParaRPr lang="en-US">
              <a:cs typeface="Roboto Slab Regular"/>
            </a:endParaRPr>
          </a:p>
          <a:p>
            <a:pPr lvl="1"/>
            <a:endParaRPr lang="en-US">
              <a:cs typeface="Roboto Slab Regular"/>
            </a:endParaRPr>
          </a:p>
        </p:txBody>
      </p:sp>
      <p:pic>
        <p:nvPicPr>
          <p:cNvPr id="6" name="Picture 2"/>
          <p:cNvPicPr>
            <a:picLocks noChangeAspect="1" noChangeArrowheads="1"/>
          </p:cNvPicPr>
          <p:nvPr/>
        </p:nvPicPr>
        <p:blipFill>
          <a:blip r:embed="rId2" cstate="print"/>
          <a:srcRect/>
          <a:stretch>
            <a:fillRect/>
          </a:stretch>
        </p:blipFill>
        <p:spPr bwMode="auto">
          <a:xfrm>
            <a:off x="5414859" y="1518300"/>
            <a:ext cx="4434049" cy="3821400"/>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671CDFBF-5CDC-C3CD-B40D-996A766C3BAB}"/>
              </a:ext>
            </a:extLst>
          </p:cNvPr>
          <p:cNvGrpSpPr/>
          <p:nvPr/>
        </p:nvGrpSpPr>
        <p:grpSpPr>
          <a:xfrm>
            <a:off x="7095274" y="2119209"/>
            <a:ext cx="2753634" cy="1162906"/>
            <a:chOff x="4561567" y="1967889"/>
            <a:chExt cx="3629171" cy="1479732"/>
          </a:xfrm>
        </p:grpSpPr>
        <p:pic>
          <p:nvPicPr>
            <p:cNvPr id="8" name="Picture 7"/>
            <p:cNvPicPr>
              <a:picLocks noChangeAspect="1" noChangeArrowheads="1"/>
            </p:cNvPicPr>
            <p:nvPr/>
          </p:nvPicPr>
          <p:blipFill>
            <a:blip r:embed="rId3" cstate="print"/>
            <a:srcRect/>
            <a:stretch>
              <a:fillRect/>
            </a:stretch>
          </p:blipFill>
          <p:spPr bwMode="auto">
            <a:xfrm>
              <a:off x="4561569" y="1967889"/>
              <a:ext cx="1341476" cy="737812"/>
            </a:xfrm>
            <a:prstGeom prst="rect">
              <a:avLst/>
            </a:prstGeom>
            <a:noFill/>
            <a:ln w="9525">
              <a:noFill/>
              <a:miter lim="800000"/>
              <a:headEnd/>
              <a:tailEnd/>
            </a:ln>
          </p:spPr>
        </p:pic>
        <p:pic>
          <p:nvPicPr>
            <p:cNvPr id="9" name="Picture 2" descr="https://encrypted-tbn1.gstatic.com/images?q=tbn:ANd9GcR0P8msAVJEoPaK7t-uqFpaR0p1IsCsXqR8cOle6noXdj7fDlu1cw"/>
            <p:cNvPicPr>
              <a:picLocks noChangeAspect="1" noChangeArrowheads="1"/>
            </p:cNvPicPr>
            <p:nvPr/>
          </p:nvPicPr>
          <p:blipFill>
            <a:blip r:embed="rId4" cstate="print"/>
            <a:srcRect/>
            <a:stretch>
              <a:fillRect/>
            </a:stretch>
          </p:blipFill>
          <p:spPr bwMode="auto">
            <a:xfrm>
              <a:off x="4561567" y="2653687"/>
              <a:ext cx="1417739" cy="793934"/>
            </a:xfrm>
            <a:prstGeom prst="rect">
              <a:avLst/>
            </a:prstGeom>
            <a:noFill/>
          </p:spPr>
        </p:pic>
        <p:sp>
          <p:nvSpPr>
            <p:cNvPr id="10" name="TextBox 9"/>
            <p:cNvSpPr txBox="1"/>
            <p:nvPr/>
          </p:nvSpPr>
          <p:spPr>
            <a:xfrm>
              <a:off x="6237967" y="1978067"/>
              <a:ext cx="1876571" cy="523220"/>
            </a:xfrm>
            <a:prstGeom prst="rect">
              <a:avLst/>
            </a:prstGeom>
            <a:noFill/>
          </p:spPr>
          <p:txBody>
            <a:bodyPr wrap="square" rtlCol="0">
              <a:spAutoFit/>
            </a:bodyPr>
            <a:lstStyle/>
            <a:p>
              <a:r>
                <a:rPr lang="el" sz="2800" err="1">
                  <a:solidFill>
                    <a:srgbClr val="00B050"/>
                  </a:solidFill>
                </a:rPr>
                <a:t>p</a:t>
              </a:r>
              <a:r>
                <a:rPr lang="el" sz="2800" baseline="-25000" err="1">
                  <a:solidFill>
                    <a:srgbClr val="00B050"/>
                  </a:solidFill>
                </a:rPr>
                <a:t>αμαζόνα</a:t>
              </a:r>
              <a:endParaRPr lang="en-US" sz="2800" baseline="-25000">
                <a:solidFill>
                  <a:srgbClr val="00B050"/>
                </a:solidFill>
              </a:endParaRPr>
            </a:p>
          </p:txBody>
        </p:sp>
        <p:sp>
          <p:nvSpPr>
            <p:cNvPr id="11" name="TextBox 10"/>
            <p:cNvSpPr txBox="1"/>
            <p:nvPr/>
          </p:nvSpPr>
          <p:spPr>
            <a:xfrm>
              <a:off x="6314167" y="2816267"/>
              <a:ext cx="1876571" cy="523220"/>
            </a:xfrm>
            <a:prstGeom prst="rect">
              <a:avLst/>
            </a:prstGeom>
            <a:noFill/>
          </p:spPr>
          <p:txBody>
            <a:bodyPr wrap="square" rtlCol="0">
              <a:spAutoFit/>
            </a:bodyPr>
            <a:lstStyle/>
            <a:p>
              <a:r>
                <a:rPr lang="el" sz="2800" err="1">
                  <a:solidFill>
                    <a:srgbClr val="7030A0"/>
                  </a:solidFill>
                </a:rPr>
                <a:t>p</a:t>
              </a:r>
              <a:r>
                <a:rPr lang="el" sz="2800" baseline="-25000" err="1">
                  <a:solidFill>
                    <a:srgbClr val="7030A0"/>
                  </a:solidFill>
                </a:rPr>
                <a:t>google</a:t>
              </a:r>
              <a:endParaRPr lang="en-US" sz="2800" baseline="-25000">
                <a:solidFill>
                  <a:srgbClr val="7030A0"/>
                </a:solidFill>
              </a:endParaRPr>
            </a:p>
          </p:txBody>
        </p:sp>
        <p:cxnSp>
          <p:nvCxnSpPr>
            <p:cNvPr id="12" name="Straight Arrow Connector 11"/>
            <p:cNvCxnSpPr>
              <a:stCxn id="8" idx="3"/>
            </p:cNvCxnSpPr>
            <p:nvPr/>
          </p:nvCxnSpPr>
          <p:spPr>
            <a:xfrm>
              <a:off x="5903045" y="2336795"/>
              <a:ext cx="334923" cy="12093"/>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5977839" y="3118907"/>
              <a:ext cx="246391" cy="45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14167" y="2044087"/>
              <a:ext cx="1876571" cy="523220"/>
            </a:xfrm>
            <a:prstGeom prst="rect">
              <a:avLst/>
            </a:prstGeom>
            <a:noFill/>
          </p:spPr>
          <p:txBody>
            <a:bodyPr wrap="square" rtlCol="0">
              <a:spAutoFit/>
            </a:bodyPr>
            <a:lstStyle/>
            <a:p>
              <a:r>
                <a:rPr lang="el" sz="2800">
                  <a:solidFill>
                    <a:srgbClr val="00B050"/>
                  </a:solidFill>
                </a:rPr>
                <a:t>????</a:t>
              </a:r>
              <a:endParaRPr lang="en-US" sz="2800" baseline="-25000">
                <a:solidFill>
                  <a:srgbClr val="00B050"/>
                </a:solidFill>
              </a:endParaRPr>
            </a:p>
          </p:txBody>
        </p:sp>
      </p:grpSp>
      <p:pic>
        <p:nvPicPr>
          <p:cNvPr id="20" name="Picture 19">
            <a:extLst>
              <a:ext uri="{FF2B5EF4-FFF2-40B4-BE49-F238E27FC236}">
                <a16:creationId xmlns:a16="http://schemas.microsoft.com/office/drawing/2014/main" id="{B55CC275-952E-E906-DB19-E6CD1DA2DCD7}"/>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52D42A3F-8CC8-FF54-DFE5-CF31F726525B}"/>
              </a:ext>
            </a:extLst>
          </p:cNvPr>
          <p:cNvSpPr>
            <a:spLocks noGrp="1"/>
          </p:cNvSpPr>
          <p:nvPr>
            <p:ph type="sldNum" sz="quarter" idx="4"/>
          </p:nvPr>
        </p:nvSpPr>
        <p:spPr/>
        <p:txBody>
          <a:bodyPr/>
          <a:lstStyle/>
          <a:p>
            <a:fld id="{3A98EE3D-8CD1-4C3F-BD1C-C98C9596463C}" type="slidenum">
              <a:rPr lang="en-US" smtClean="0"/>
              <a:pPr/>
              <a:t>26</a:t>
            </a:fld>
            <a:endParaRPr lang="en-US"/>
          </a:p>
        </p:txBody>
      </p:sp>
    </p:spTree>
    <p:extLst>
      <p:ext uri="{BB962C8B-B14F-4D97-AF65-F5344CB8AC3E}">
        <p14:creationId xmlns:p14="http://schemas.microsoft.com/office/powerpoint/2010/main" val="410706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594" y="575969"/>
            <a:ext cx="5989006" cy="949467"/>
          </a:xfrm>
        </p:spPr>
        <p:txBody>
          <a:bodyPr/>
          <a:lstStyle/>
          <a:p>
            <a:pPr algn="ctr"/>
            <a:r>
              <a:rPr lang="el">
                <a:solidFill>
                  <a:schemeClr val="tx1"/>
                </a:solidFill>
                <a:cs typeface="Fjalla One"/>
              </a:rPr>
              <a:t>Ερώτηση χρηστικότητας</a:t>
            </a:r>
          </a:p>
        </p:txBody>
      </p:sp>
      <p:sp>
        <p:nvSpPr>
          <p:cNvPr id="5" name="Content Placeholder 4"/>
          <p:cNvSpPr>
            <a:spLocks noGrp="1"/>
          </p:cNvSpPr>
          <p:nvPr>
            <p:ph sz="quarter" idx="17"/>
          </p:nvPr>
        </p:nvSpPr>
        <p:spPr/>
        <p:txBody>
          <a:bodyPr>
            <a:noAutofit/>
          </a:bodyPr>
          <a:lstStyle/>
          <a:p>
            <a:r>
              <a:rPr lang="el" b="1">
                <a:cs typeface="Roboto Slab Regular"/>
              </a:rPr>
              <a:t>Σημαντική ερώτηση</a:t>
            </a:r>
            <a:r>
              <a:rPr lang="el">
                <a:cs typeface="Roboto Slab Regular"/>
              </a:rPr>
              <a:t>: Είναι ο άνθρωπος εγγενώς κακός στο να θυμάται τυχαίες πληροφορίες; </a:t>
            </a:r>
          </a:p>
          <a:p>
            <a:endParaRPr lang="en-US">
              <a:cs typeface="Roboto Slab Regular"/>
            </a:endParaRPr>
          </a:p>
          <a:p>
            <a:r>
              <a:rPr lang="el" b="1">
                <a:cs typeface="Roboto Slab Regular"/>
              </a:rPr>
              <a:t>Απάντηση</a:t>
            </a:r>
            <a:r>
              <a:rPr lang="el">
                <a:cs typeface="Roboto Slab Regular"/>
              </a:rPr>
              <a:t>: Όχι πραγματικά, με την κατάλληλη εκπαίδευση </a:t>
            </a:r>
          </a:p>
          <a:p>
            <a:endParaRPr lang="en-US">
              <a:cs typeface="Roboto Slab Regular"/>
            </a:endParaRPr>
          </a:p>
          <a:p>
            <a:r>
              <a:rPr lang="el" b="1">
                <a:cs typeface="Roboto Slab Regular"/>
              </a:rPr>
              <a:t>Χαρτί</a:t>
            </a:r>
            <a:r>
              <a:rPr lang="el">
                <a:cs typeface="Roboto Slab Regular"/>
              </a:rPr>
              <a:t>: </a:t>
            </a:r>
            <a:r>
              <a:rPr lang="el" b="1">
                <a:solidFill>
                  <a:schemeClr val="tx2"/>
                </a:solidFill>
                <a:cs typeface="Oswald Regular"/>
              </a:rPr>
              <a:t>Προς την αξιόπιστη αποθήκευση μυστικών 56-bit στην ανθρώπινη μνήμη (USENIX-2014)</a:t>
            </a:r>
          </a:p>
        </p:txBody>
      </p:sp>
      <p:pic>
        <p:nvPicPr>
          <p:cNvPr id="7" name="Picture 6">
            <a:extLst>
              <a:ext uri="{FF2B5EF4-FFF2-40B4-BE49-F238E27FC236}">
                <a16:creationId xmlns:a16="http://schemas.microsoft.com/office/drawing/2014/main" id="{80326446-BC29-1138-2EC5-A285ACDD730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36F475FD-2AC4-A4B3-489D-757DBF60A575}"/>
              </a:ext>
            </a:extLst>
          </p:cNvPr>
          <p:cNvSpPr>
            <a:spLocks noGrp="1"/>
          </p:cNvSpPr>
          <p:nvPr>
            <p:ph type="sldNum" sz="quarter" idx="4"/>
          </p:nvPr>
        </p:nvSpPr>
        <p:spPr/>
        <p:txBody>
          <a:bodyPr/>
          <a:lstStyle/>
          <a:p>
            <a:fld id="{3A98EE3D-8CD1-4C3F-BD1C-C98C9596463C}" type="slidenum">
              <a:rPr lang="en-US" smtClean="0"/>
              <a:pPr/>
              <a:t>27</a:t>
            </a:fld>
            <a:endParaRPr lang="en-US"/>
          </a:p>
        </p:txBody>
      </p:sp>
    </p:spTree>
    <p:extLst>
      <p:ext uri="{BB962C8B-B14F-4D97-AF65-F5344CB8AC3E}">
        <p14:creationId xmlns:p14="http://schemas.microsoft.com/office/powerpoint/2010/main" val="624470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380" y="556304"/>
            <a:ext cx="8935507" cy="949467"/>
          </a:xfrm>
        </p:spPr>
        <p:txBody>
          <a:bodyPr>
            <a:normAutofit fontScale="90000"/>
          </a:bodyPr>
          <a:lstStyle/>
          <a:p>
            <a:pPr algn="ctr"/>
            <a:r>
              <a:rPr lang="el">
                <a:cs typeface="Fjalla One"/>
              </a:rPr>
              <a:t>Παράδειγμα αδύναμων κωδικών πρόσβασης (Wikipedia)</a:t>
            </a:r>
          </a:p>
        </p:txBody>
      </p:sp>
      <p:sp>
        <p:nvSpPr>
          <p:cNvPr id="3" name="Content Placeholder 2"/>
          <p:cNvSpPr>
            <a:spLocks noGrp="1"/>
          </p:cNvSpPr>
          <p:nvPr>
            <p:ph sz="quarter" idx="17"/>
          </p:nvPr>
        </p:nvSpPr>
        <p:spPr/>
        <p:txBody>
          <a:bodyPr>
            <a:normAutofit/>
          </a:bodyPr>
          <a:lstStyle/>
          <a:p>
            <a:r>
              <a:rPr lang="el" b="1">
                <a:cs typeface="Roboto Slab Regular"/>
              </a:rPr>
              <a:t>Προεπιλεγμένοι κωδικοί πρόσβασης (όπως παρέχονται από τον προμηθευτή του συστήματος και προορίζονται να αλλάξουν κατά την εγκατάσταση):</a:t>
            </a:r>
            <a:r>
              <a:rPr lang="el">
                <a:cs typeface="Roboto Slab Regular"/>
              </a:rPr>
              <a:t> </a:t>
            </a:r>
            <a:r>
              <a:rPr lang="el" i="1">
                <a:cs typeface="Roboto Slab Regular"/>
              </a:rPr>
              <a:t>κωδικός πρόσβασης</a:t>
            </a:r>
            <a:r>
              <a:rPr lang="el">
                <a:cs typeface="Roboto Slab Regular"/>
              </a:rPr>
              <a:t>, </a:t>
            </a:r>
            <a:r>
              <a:rPr lang="el" i="1">
                <a:cs typeface="Roboto Slab Regular"/>
              </a:rPr>
              <a:t>προεπιλογή</a:t>
            </a:r>
            <a:r>
              <a:rPr lang="el">
                <a:cs typeface="Roboto Slab Regular"/>
              </a:rPr>
              <a:t>, </a:t>
            </a:r>
            <a:r>
              <a:rPr lang="el" i="1">
                <a:cs typeface="Roboto Slab Regular"/>
              </a:rPr>
              <a:t>διαχειριστής</a:t>
            </a:r>
            <a:r>
              <a:rPr lang="el">
                <a:cs typeface="Roboto Slab Regular"/>
              </a:rPr>
              <a:t>, </a:t>
            </a:r>
            <a:r>
              <a:rPr lang="el" i="1">
                <a:cs typeface="Roboto Slab Regular"/>
              </a:rPr>
              <a:t>επισκέπτης</a:t>
            </a:r>
            <a:r>
              <a:rPr lang="el">
                <a:cs typeface="Roboto Slab Regular"/>
              </a:rPr>
              <a:t> κ.λπ. </a:t>
            </a:r>
          </a:p>
          <a:p>
            <a:r>
              <a:rPr lang="el" b="1">
                <a:cs typeface="Roboto Slab Regular"/>
              </a:rPr>
              <a:t>Λέξεις λεξικού</a:t>
            </a:r>
            <a:r>
              <a:rPr lang="el">
                <a:cs typeface="Roboto Slab Regular"/>
              </a:rPr>
              <a:t>: </a:t>
            </a:r>
            <a:r>
              <a:rPr lang="el" i="1">
                <a:cs typeface="Roboto Slab Regular"/>
              </a:rPr>
              <a:t>χαμαιλέοντας</a:t>
            </a:r>
            <a:r>
              <a:rPr lang="el">
                <a:cs typeface="Roboto Slab Regular"/>
              </a:rPr>
              <a:t>, </a:t>
            </a:r>
            <a:r>
              <a:rPr lang="el" i="1" err="1">
                <a:cs typeface="Roboto Slab Regular"/>
              </a:rPr>
              <a:t>RedSox</a:t>
            </a:r>
            <a:r>
              <a:rPr lang="el">
                <a:cs typeface="Roboto Slab Regular"/>
              </a:rPr>
              <a:t>, </a:t>
            </a:r>
            <a:r>
              <a:rPr lang="el" i="1">
                <a:cs typeface="Roboto Slab Regular"/>
              </a:rPr>
              <a:t>σάκοι άμμου</a:t>
            </a:r>
            <a:r>
              <a:rPr lang="el">
                <a:cs typeface="Roboto Slab Regular"/>
              </a:rPr>
              <a:t>, </a:t>
            </a:r>
            <a:r>
              <a:rPr lang="el" i="1" err="1">
                <a:cs typeface="Roboto Slab Regular"/>
              </a:rPr>
              <a:t>bunnyhop!</a:t>
            </a:r>
            <a:r>
              <a:rPr lang="el">
                <a:cs typeface="Roboto Slab Regular"/>
              </a:rPr>
              <a:t>, </a:t>
            </a:r>
            <a:r>
              <a:rPr lang="el" i="1" err="1">
                <a:cs typeface="Roboto Slab Regular"/>
              </a:rPr>
              <a:t>IntenseCrabtree</a:t>
            </a:r>
            <a:r>
              <a:rPr lang="el">
                <a:cs typeface="Roboto Slab Regular"/>
              </a:rPr>
              <a:t>, κ.λπ.</a:t>
            </a:r>
          </a:p>
          <a:p>
            <a:r>
              <a:rPr lang="el" b="1">
                <a:cs typeface="Roboto Slab Regular"/>
              </a:rPr>
              <a:t>Λέξεις με συνημμένους αριθμούς</a:t>
            </a:r>
            <a:r>
              <a:rPr lang="el">
                <a:cs typeface="Roboto Slab Regular"/>
              </a:rPr>
              <a:t>: </a:t>
            </a:r>
            <a:r>
              <a:rPr lang="el" i="1">
                <a:cs typeface="Roboto Slab Regular"/>
              </a:rPr>
              <a:t>password1</a:t>
            </a:r>
            <a:r>
              <a:rPr lang="el">
                <a:cs typeface="Roboto Slab Regular"/>
              </a:rPr>
              <a:t>, </a:t>
            </a:r>
            <a:r>
              <a:rPr lang="el" i="1">
                <a:cs typeface="Roboto Slab Regular"/>
              </a:rPr>
              <a:t>deer2000</a:t>
            </a:r>
            <a:r>
              <a:rPr lang="el">
                <a:cs typeface="Roboto Slab Regular"/>
              </a:rPr>
              <a:t>, </a:t>
            </a:r>
            <a:r>
              <a:rPr lang="el" i="1">
                <a:cs typeface="Roboto Slab Regular"/>
              </a:rPr>
              <a:t>john1234</a:t>
            </a:r>
            <a:r>
              <a:rPr lang="el">
                <a:cs typeface="Roboto Slab Regular"/>
              </a:rPr>
              <a:t> κ.λπ., </a:t>
            </a:r>
          </a:p>
          <a:p>
            <a:r>
              <a:rPr lang="el" b="1">
                <a:cs typeface="Roboto Slab Regular"/>
              </a:rPr>
              <a:t>Λέξεις με απλή συσκότιση</a:t>
            </a:r>
            <a:r>
              <a:rPr lang="el">
                <a:cs typeface="Roboto Slab Regular"/>
              </a:rPr>
              <a:t>: </a:t>
            </a:r>
            <a:r>
              <a:rPr lang="el" i="1">
                <a:cs typeface="Roboto Slab Regular"/>
              </a:rPr>
              <a:t>p@ssw0rd</a:t>
            </a:r>
            <a:r>
              <a:rPr lang="el">
                <a:cs typeface="Roboto Slab Regular"/>
              </a:rPr>
              <a:t>, </a:t>
            </a:r>
            <a:r>
              <a:rPr lang="el" i="1">
                <a:cs typeface="Roboto Slab Regular"/>
              </a:rPr>
              <a:t>l33th4x0r</a:t>
            </a:r>
            <a:r>
              <a:rPr lang="el">
                <a:cs typeface="Roboto Slab Regular"/>
              </a:rPr>
              <a:t>, </a:t>
            </a:r>
            <a:r>
              <a:rPr lang="el" i="1">
                <a:cs typeface="Roboto Slab Regular"/>
              </a:rPr>
              <a:t>g0ldf1sh</a:t>
            </a:r>
            <a:r>
              <a:rPr lang="el">
                <a:cs typeface="Roboto Slab Regular"/>
              </a:rPr>
              <a:t> κ.λπ.</a:t>
            </a:r>
          </a:p>
          <a:p>
            <a:r>
              <a:rPr lang="el" b="1">
                <a:cs typeface="Roboto Slab Regular"/>
              </a:rPr>
              <a:t>Οι διπλές λέξεις</a:t>
            </a:r>
            <a:r>
              <a:rPr lang="el">
                <a:cs typeface="Roboto Slab Regular"/>
              </a:rPr>
              <a:t>: </a:t>
            </a:r>
            <a:r>
              <a:rPr lang="el" i="1" err="1">
                <a:cs typeface="Roboto Slab Regular"/>
              </a:rPr>
              <a:t>crabcrab</a:t>
            </a:r>
            <a:r>
              <a:rPr lang="el">
                <a:cs typeface="Roboto Slab Regular"/>
              </a:rPr>
              <a:t>, </a:t>
            </a:r>
            <a:r>
              <a:rPr lang="el" i="1" err="1">
                <a:cs typeface="Roboto Slab Regular"/>
              </a:rPr>
              <a:t>stopstop</a:t>
            </a:r>
            <a:r>
              <a:rPr lang="el">
                <a:cs typeface="Roboto Slab Regular"/>
              </a:rPr>
              <a:t>, </a:t>
            </a:r>
            <a:r>
              <a:rPr lang="el" i="1" err="1">
                <a:cs typeface="Roboto Slab Regular"/>
              </a:rPr>
              <a:t>treetree</a:t>
            </a:r>
            <a:r>
              <a:rPr lang="el">
                <a:cs typeface="Roboto Slab Regular"/>
              </a:rPr>
              <a:t>, </a:t>
            </a:r>
            <a:r>
              <a:rPr lang="el" i="1" err="1">
                <a:cs typeface="Roboto Slab Regular"/>
              </a:rPr>
              <a:t>passpass </a:t>
            </a:r>
            <a:r>
              <a:rPr lang="el">
                <a:cs typeface="Roboto Slab Regular"/>
              </a:rPr>
              <a:t>κ.λπ., μπορούν εύκολα να δοκιμαστούν αυτόματα.</a:t>
            </a:r>
          </a:p>
          <a:p>
            <a:endParaRPr lang="en-US">
              <a:cs typeface="Roboto Slab Regular"/>
            </a:endParaRPr>
          </a:p>
        </p:txBody>
      </p:sp>
      <p:pic>
        <p:nvPicPr>
          <p:cNvPr id="7" name="Picture 6">
            <a:extLst>
              <a:ext uri="{FF2B5EF4-FFF2-40B4-BE49-F238E27FC236}">
                <a16:creationId xmlns:a16="http://schemas.microsoft.com/office/drawing/2014/main" id="{E53D7FE3-F8C1-121B-4FE2-6156BC81307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0043EB2-93A3-C398-89CD-40D4E48A5F88}"/>
              </a:ext>
            </a:extLst>
          </p:cNvPr>
          <p:cNvSpPr>
            <a:spLocks noGrp="1"/>
          </p:cNvSpPr>
          <p:nvPr>
            <p:ph type="sldNum" sz="quarter" idx="4"/>
          </p:nvPr>
        </p:nvSpPr>
        <p:spPr/>
        <p:txBody>
          <a:bodyPr/>
          <a:lstStyle/>
          <a:p>
            <a:fld id="{3A98EE3D-8CD1-4C3F-BD1C-C98C9596463C}" type="slidenum">
              <a:rPr lang="en-US" smtClean="0"/>
              <a:pPr/>
              <a:t>28</a:t>
            </a:fld>
            <a:endParaRPr lang="en-US"/>
          </a:p>
        </p:txBody>
      </p:sp>
    </p:spTree>
    <p:extLst>
      <p:ext uri="{BB962C8B-B14F-4D97-AF65-F5344CB8AC3E}">
        <p14:creationId xmlns:p14="http://schemas.microsoft.com/office/powerpoint/2010/main" val="25790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dirty="0">
                <a:solidFill>
                  <a:schemeClr val="tx1"/>
                </a:solidFill>
                <a:latin typeface="Book Antiqua (Headings)"/>
                <a:cs typeface="Fjalla One"/>
              </a:rPr>
              <a:t>Σημαντικό μήνυμα</a:t>
            </a:r>
          </a:p>
        </p:txBody>
      </p:sp>
      <p:sp>
        <p:nvSpPr>
          <p:cNvPr id="3" name="Content Placeholder 2"/>
          <p:cNvSpPr>
            <a:spLocks noGrp="1"/>
          </p:cNvSpPr>
          <p:nvPr>
            <p:ph type="body" sz="quarter" idx="16"/>
          </p:nvPr>
        </p:nvSpPr>
        <p:spPr/>
        <p:txBody>
          <a:bodyPr>
            <a:normAutofit fontScale="55000" lnSpcReduction="20000"/>
          </a:bodyPr>
          <a:lstStyle/>
          <a:p>
            <a:pPr marL="685800" indent="-571500">
              <a:buFont typeface="Courier New" panose="02070309020205020404" pitchFamily="49" charset="0"/>
              <a:buChar char="o"/>
            </a:pPr>
            <a:r>
              <a:rPr lang="el" sz="4000" dirty="0">
                <a:cs typeface="Fjalla One"/>
              </a:rPr>
              <a:t>Η σκέψη για την ασφάλεια είναι να εξετάσουμε και να σταθμίσουμε διαφορετικούς συμβιβασμούς</a:t>
            </a:r>
          </a:p>
          <a:p>
            <a:pPr marL="571500" indent="-571500">
              <a:buFont typeface="Courier New" panose="02070309020205020404" pitchFamily="49" charset="0"/>
              <a:buChar char="o"/>
            </a:pPr>
            <a:endParaRPr lang="en-US" sz="4000" dirty="0">
              <a:cs typeface="Fjalla One"/>
            </a:endParaRPr>
          </a:p>
          <a:p>
            <a:pPr marL="685800" indent="-571500">
              <a:buFont typeface="Courier New" panose="02070309020205020404" pitchFamily="49" charset="0"/>
              <a:buChar char="o"/>
            </a:pPr>
            <a:r>
              <a:rPr lang="el" sz="4000" dirty="0">
                <a:cs typeface="Fjalla One"/>
              </a:rPr>
              <a:t>Κατανόηση και σωστή χρήση ορισμένων βασικών ορολογιών είναι σημαντικ</a:t>
            </a:r>
            <a:r>
              <a:rPr lang="el-GR" sz="4000" dirty="0">
                <a:cs typeface="Fjalla One"/>
              </a:rPr>
              <a:t>ή</a:t>
            </a:r>
            <a:endParaRPr lang="el" sz="4000" dirty="0">
              <a:cs typeface="Fjalla One"/>
            </a:endParaRPr>
          </a:p>
        </p:txBody>
      </p:sp>
      <p:pic>
        <p:nvPicPr>
          <p:cNvPr id="10" name="Picture 9">
            <a:extLst>
              <a:ext uri="{FF2B5EF4-FFF2-40B4-BE49-F238E27FC236}">
                <a16:creationId xmlns:a16="http://schemas.microsoft.com/office/drawing/2014/main" id="{EF8847CA-3E5C-D5D8-796A-6706516F50A1}"/>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A8EDA09A-1738-64B3-6C08-3D7F886E1E7E}"/>
              </a:ext>
            </a:extLst>
          </p:cNvPr>
          <p:cNvSpPr>
            <a:spLocks noGrp="1"/>
          </p:cNvSpPr>
          <p:nvPr>
            <p:ph type="sldNum" sz="quarter" idx="4"/>
          </p:nvPr>
        </p:nvSpPr>
        <p:spPr/>
        <p:txBody>
          <a:bodyPr/>
          <a:lstStyle/>
          <a:p>
            <a:fld id="{3A98EE3D-8CD1-4C3F-BD1C-C98C9596463C}" type="slidenum">
              <a:rPr lang="en-US" smtClean="0"/>
              <a:pPr/>
              <a:t>2</a:t>
            </a:fld>
            <a:endParaRPr lang="en-US"/>
          </a:p>
        </p:txBody>
      </p:sp>
    </p:spTree>
    <p:extLst>
      <p:ext uri="{BB962C8B-B14F-4D97-AF65-F5344CB8AC3E}">
        <p14:creationId xmlns:p14="http://schemas.microsoft.com/office/powerpoint/2010/main" val="232489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15" y="684123"/>
            <a:ext cx="8935507" cy="949467"/>
          </a:xfrm>
        </p:spPr>
        <p:txBody>
          <a:bodyPr>
            <a:normAutofit fontScale="90000"/>
          </a:bodyPr>
          <a:lstStyle/>
          <a:p>
            <a:pPr algn="ctr"/>
            <a:r>
              <a:rPr lang="el">
                <a:cs typeface="Fjalla One"/>
              </a:rPr>
              <a:t>Παράδειγμα αδύναμων κωδικών πρόσβασης (Wikipedia)</a:t>
            </a:r>
          </a:p>
        </p:txBody>
      </p:sp>
      <p:sp>
        <p:nvSpPr>
          <p:cNvPr id="3" name="Content Placeholder 2"/>
          <p:cNvSpPr>
            <a:spLocks noGrp="1"/>
          </p:cNvSpPr>
          <p:nvPr>
            <p:ph sz="quarter" idx="17"/>
          </p:nvPr>
        </p:nvSpPr>
        <p:spPr/>
        <p:txBody>
          <a:bodyPr>
            <a:noAutofit/>
          </a:bodyPr>
          <a:lstStyle/>
          <a:p>
            <a:r>
              <a:rPr lang="el" b="1">
                <a:cs typeface="Roboto Slab Regular"/>
              </a:rPr>
              <a:t>Κοινές ακολουθίες από μια σειρά πληκτρολογίου</a:t>
            </a:r>
            <a:r>
              <a:rPr lang="el">
                <a:cs typeface="Roboto Slab Regular"/>
              </a:rPr>
              <a:t>: </a:t>
            </a:r>
            <a:r>
              <a:rPr lang="el" i="1">
                <a:cs typeface="Roboto Slab Regular"/>
              </a:rPr>
              <a:t>qwerty</a:t>
            </a:r>
            <a:r>
              <a:rPr lang="el">
                <a:cs typeface="Roboto Slab Regular"/>
              </a:rPr>
              <a:t>, </a:t>
            </a:r>
            <a:r>
              <a:rPr lang="el" i="1">
                <a:cs typeface="Roboto Slab Regular"/>
              </a:rPr>
              <a:t>12345</a:t>
            </a:r>
            <a:r>
              <a:rPr lang="el">
                <a:cs typeface="Roboto Slab Regular"/>
              </a:rPr>
              <a:t>, </a:t>
            </a:r>
            <a:r>
              <a:rPr lang="el" i="1" err="1">
                <a:cs typeface="Roboto Slab Regular"/>
              </a:rPr>
              <a:t>asdfgh</a:t>
            </a:r>
            <a:r>
              <a:rPr lang="el">
                <a:cs typeface="Roboto Slab Regular"/>
              </a:rPr>
              <a:t>, </a:t>
            </a:r>
            <a:r>
              <a:rPr lang="el" i="1" err="1">
                <a:cs typeface="Roboto Slab Regular"/>
              </a:rPr>
              <a:t>fred</a:t>
            </a:r>
            <a:r>
              <a:rPr lang="el">
                <a:cs typeface="Roboto Slab Regular"/>
              </a:rPr>
              <a:t> κ.λπ.</a:t>
            </a:r>
          </a:p>
          <a:p>
            <a:r>
              <a:rPr lang="el" b="1">
                <a:cs typeface="Roboto Slab Regular"/>
              </a:rPr>
              <a:t>Αριθμητικές ακολουθίες που βασίζονται σε γνωστούς αριθμούς</a:t>
            </a:r>
            <a:r>
              <a:rPr lang="el">
                <a:cs typeface="Roboto Slab Regular"/>
              </a:rPr>
              <a:t> όπως 911, 314159 ή 27182 κ.λπ., </a:t>
            </a:r>
          </a:p>
          <a:p>
            <a:r>
              <a:rPr lang="el" b="1">
                <a:cs typeface="Roboto Slab Regular"/>
              </a:rPr>
              <a:t>Ταυτότητες</a:t>
            </a:r>
            <a:r>
              <a:rPr lang="el">
                <a:cs typeface="Roboto Slab Regular"/>
              </a:rPr>
              <a:t>: </a:t>
            </a:r>
            <a:r>
              <a:rPr lang="el" i="1">
                <a:cs typeface="Roboto Slab Regular"/>
              </a:rPr>
              <a:t>jsmith123</a:t>
            </a:r>
            <a:r>
              <a:rPr lang="el">
                <a:cs typeface="Roboto Slab Regular"/>
              </a:rPr>
              <a:t>, </a:t>
            </a:r>
            <a:r>
              <a:rPr lang="el" i="1">
                <a:cs typeface="Roboto Slab Regular"/>
              </a:rPr>
              <a:t>1/1/1970</a:t>
            </a:r>
            <a:r>
              <a:rPr lang="el">
                <a:cs typeface="Roboto Slab Regular"/>
              </a:rPr>
              <a:t>, </a:t>
            </a:r>
            <a:r>
              <a:rPr lang="el" i="1">
                <a:cs typeface="Roboto Slab Regular"/>
              </a:rPr>
              <a:t>555–1234</a:t>
            </a:r>
            <a:r>
              <a:rPr lang="el">
                <a:cs typeface="Roboto Slab Regular"/>
              </a:rPr>
              <a:t> κ.λπ., </a:t>
            </a:r>
          </a:p>
          <a:p>
            <a:r>
              <a:rPr lang="el" b="1">
                <a:cs typeface="Roboto Slab Regular"/>
              </a:rPr>
              <a:t>Προσωπικά στοιχεία</a:t>
            </a:r>
            <a:r>
              <a:rPr lang="el">
                <a:cs typeface="Roboto Slab Regular"/>
              </a:rPr>
              <a:t>: αριθμός πινακίδας κυκλοφορίας, SSN, αριθμός τηλεφώνου, φοιτητική ταυτότητα, διεύθυνση, γενέθλια, ονόματα συγγενών ή κατοικίδιων ζώων κ.λπ., </a:t>
            </a:r>
          </a:p>
          <a:p>
            <a:pPr lvl="1"/>
            <a:r>
              <a:rPr lang="el">
                <a:cs typeface="Roboto Slab Regular"/>
              </a:rPr>
              <a:t>Μπορεί εύκολα να ελεγχθεί αυτόματα μετά από μια απλή διερεύνηση των στοιχείων του ατόμου.</a:t>
            </a:r>
          </a:p>
        </p:txBody>
      </p:sp>
      <p:pic>
        <p:nvPicPr>
          <p:cNvPr id="7" name="Picture 6">
            <a:extLst>
              <a:ext uri="{FF2B5EF4-FFF2-40B4-BE49-F238E27FC236}">
                <a16:creationId xmlns:a16="http://schemas.microsoft.com/office/drawing/2014/main" id="{36AB5FA5-58AE-B34F-D0B9-C767FD1011C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17D9A32-794A-6D04-E0B5-B9CCCEE053F1}"/>
              </a:ext>
            </a:extLst>
          </p:cNvPr>
          <p:cNvSpPr>
            <a:spLocks noGrp="1"/>
          </p:cNvSpPr>
          <p:nvPr>
            <p:ph type="sldNum" sz="quarter" idx="4"/>
          </p:nvPr>
        </p:nvSpPr>
        <p:spPr/>
        <p:txBody>
          <a:bodyPr/>
          <a:lstStyle/>
          <a:p>
            <a:fld id="{3A98EE3D-8CD1-4C3F-BD1C-C98C9596463C}" type="slidenum">
              <a:rPr lang="en-US" smtClean="0"/>
              <a:pPr/>
              <a:t>29</a:t>
            </a:fld>
            <a:endParaRPr lang="en-US"/>
          </a:p>
        </p:txBody>
      </p:sp>
    </p:spTree>
    <p:extLst>
      <p:ext uri="{BB962C8B-B14F-4D97-AF65-F5344CB8AC3E}">
        <p14:creationId xmlns:p14="http://schemas.microsoft.com/office/powerpoint/2010/main" val="92558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48" y="751516"/>
            <a:ext cx="8935507" cy="949467"/>
          </a:xfrm>
        </p:spPr>
        <p:txBody>
          <a:bodyPr/>
          <a:lstStyle/>
          <a:p>
            <a:pPr algn="ctr"/>
            <a:r>
              <a:rPr lang="el">
                <a:solidFill>
                  <a:srgbClr val="2F2B20"/>
                </a:solidFill>
                <a:cs typeface="Fjalla One"/>
              </a:rPr>
              <a:t>Πολιτική σύνθεσης κωδικού πρόσβασης</a:t>
            </a:r>
          </a:p>
        </p:txBody>
      </p:sp>
      <p:sp>
        <p:nvSpPr>
          <p:cNvPr id="6" name="Content Placeholder 5">
            <a:extLst>
              <a:ext uri="{FF2B5EF4-FFF2-40B4-BE49-F238E27FC236}">
                <a16:creationId xmlns:a16="http://schemas.microsoft.com/office/drawing/2014/main" id="{522B9E72-817D-3D92-F9EE-C0277E3E61CD}"/>
              </a:ext>
            </a:extLst>
          </p:cNvPr>
          <p:cNvSpPr>
            <a:spLocks noGrp="1"/>
          </p:cNvSpPr>
          <p:nvPr>
            <p:ph sz="quarter" idx="17"/>
          </p:nvPr>
        </p:nvSpPr>
        <p:spPr>
          <a:xfrm>
            <a:off x="792974" y="4827638"/>
            <a:ext cx="6367369" cy="353961"/>
          </a:xfrm>
        </p:spPr>
        <p:txBody>
          <a:bodyPr/>
          <a:lstStyle/>
          <a:p>
            <a:r>
              <a:rPr lang="el" b="1">
                <a:solidFill>
                  <a:schemeClr val="tx2"/>
                </a:solidFill>
              </a:rPr>
              <a:t>Δημιουργία κωδικού πρόσβασης: P@ssw0rd1</a:t>
            </a:r>
          </a:p>
          <a:p>
            <a:endParaRPr lang="en-US" b="1">
              <a:solidFill>
                <a:schemeClr val="tx2"/>
              </a:solidFill>
            </a:endParaRPr>
          </a:p>
        </p:txBody>
      </p:sp>
      <p:pic>
        <p:nvPicPr>
          <p:cNvPr id="9" name="Picture 8">
            <a:extLst>
              <a:ext uri="{FF2B5EF4-FFF2-40B4-BE49-F238E27FC236}">
                <a16:creationId xmlns:a16="http://schemas.microsoft.com/office/drawing/2014/main" id="{70B05D9A-4ED5-FC96-AF15-227D0EC0284B}"/>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A5261DF8-CC3B-2577-186A-39BC83DA5778}"/>
              </a:ext>
            </a:extLst>
          </p:cNvPr>
          <p:cNvSpPr>
            <a:spLocks noGrp="1"/>
          </p:cNvSpPr>
          <p:nvPr>
            <p:ph type="sldNum" sz="quarter" idx="4"/>
          </p:nvPr>
        </p:nvSpPr>
        <p:spPr/>
        <p:txBody>
          <a:bodyPr/>
          <a:lstStyle/>
          <a:p>
            <a:fld id="{3A98EE3D-8CD1-4C3F-BD1C-C98C9596463C}" type="slidenum">
              <a:rPr lang="en-US" smtClean="0"/>
              <a:pPr/>
              <a:t>30</a:t>
            </a:fld>
            <a:endParaRPr lang="en-US"/>
          </a:p>
        </p:txBody>
      </p:sp>
      <p:sp>
        <p:nvSpPr>
          <p:cNvPr id="5" name="TextBox 4">
            <a:extLst>
              <a:ext uri="{FF2B5EF4-FFF2-40B4-BE49-F238E27FC236}">
                <a16:creationId xmlns:a16="http://schemas.microsoft.com/office/drawing/2014/main" id="{D80F5C51-4C18-B32E-9293-CBABF8A8B3A1}"/>
              </a:ext>
            </a:extLst>
          </p:cNvPr>
          <p:cNvSpPr txBox="1"/>
          <p:nvPr/>
        </p:nvSpPr>
        <p:spPr>
          <a:xfrm>
            <a:off x="640080" y="1892808"/>
            <a:ext cx="9079992" cy="2862072"/>
          </a:xfrm>
          <a:prstGeom prst="rect">
            <a:avLst/>
          </a:prstGeom>
          <a:noFill/>
        </p:spPr>
        <p:txBody>
          <a:bodyPr wrap="square" rtlCol="0">
            <a:spAutoFit/>
          </a:bodyPr>
          <a:lstStyle/>
          <a:p>
            <a:pPr>
              <a:buNone/>
            </a:pPr>
            <a:r>
              <a:rPr lang="el-GR" dirty="0"/>
              <a:t>Οι κωδικοί πρόσβασης για τους Πόρους Πληροφορικής του Πανεπιστημίου πρέπει να τηρούν τα εξής:</a:t>
            </a:r>
          </a:p>
          <a:p>
            <a:pPr>
              <a:buFont typeface="Arial" panose="020B0604020202020204" pitchFamily="34" charset="0"/>
              <a:buChar char="•"/>
            </a:pPr>
            <a:r>
              <a:rPr lang="el-GR" dirty="0"/>
              <a:t>Να περιέχουν τουλάχιστον 1 γράμμα.</a:t>
            </a:r>
          </a:p>
          <a:p>
            <a:pPr>
              <a:buFont typeface="Arial" panose="020B0604020202020204" pitchFamily="34" charset="0"/>
              <a:buChar char="•"/>
            </a:pPr>
            <a:r>
              <a:rPr lang="el-GR" dirty="0"/>
              <a:t>Να περιέχουν τουλάχιστον 1 αριθμό ή σημείο στίξης.</a:t>
            </a:r>
          </a:p>
          <a:p>
            <a:pPr>
              <a:buFont typeface="Arial" panose="020B0604020202020204" pitchFamily="34" charset="0"/>
              <a:buChar char="•"/>
            </a:pPr>
            <a:r>
              <a:rPr lang="el-GR" dirty="0"/>
              <a:t>Να έχουν μήκος από 8 έως 16 χαρακτήρες.</a:t>
            </a:r>
          </a:p>
          <a:p>
            <a:pPr>
              <a:buFont typeface="Arial" panose="020B0604020202020204" pitchFamily="34" charset="0"/>
              <a:buChar char="•"/>
            </a:pPr>
            <a:r>
              <a:rPr lang="el-GR" dirty="0"/>
              <a:t>Να περιέχουν πάνω από 4 διαφορετικούς χαρακτήρες.</a:t>
            </a:r>
          </a:p>
          <a:p>
            <a:pPr>
              <a:buFont typeface="Arial" panose="020B0604020202020204" pitchFamily="34" charset="0"/>
              <a:buChar char="•"/>
            </a:pPr>
            <a:r>
              <a:rPr lang="el-GR" dirty="0"/>
              <a:t>Να μην περιέχουν εύκολα μαντέψιμες λέξεις (π.χ. Purdue, itap, boiler).</a:t>
            </a:r>
          </a:p>
          <a:p>
            <a:pPr>
              <a:buFont typeface="Arial" panose="020B0604020202020204" pitchFamily="34" charset="0"/>
              <a:buChar char="•"/>
            </a:pPr>
            <a:r>
              <a:rPr lang="el-GR" dirty="0"/>
              <a:t>Να μην περιέχουν το όνομά σας ή μέρος του.</a:t>
            </a:r>
          </a:p>
          <a:p>
            <a:pPr>
              <a:buFont typeface="Arial" panose="020B0604020202020204" pitchFamily="34" charset="0"/>
              <a:buChar char="•"/>
            </a:pPr>
            <a:r>
              <a:rPr lang="el-GR" dirty="0"/>
              <a:t>Οι νέοι κωδικοί πρέπει να είναι διαφορετικοί από τους προηγούμενους και να μην επαναχρησιμοποιούνται για 1 χρόνο.</a:t>
            </a:r>
          </a:p>
        </p:txBody>
      </p:sp>
    </p:spTree>
    <p:extLst>
      <p:ext uri="{BB962C8B-B14F-4D97-AF65-F5344CB8AC3E}">
        <p14:creationId xmlns:p14="http://schemas.microsoft.com/office/powerpoint/2010/main" val="404873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96" y="435736"/>
            <a:ext cx="8935507" cy="949467"/>
          </a:xfrm>
        </p:spPr>
        <p:txBody>
          <a:bodyPr/>
          <a:lstStyle/>
          <a:p>
            <a:pPr algn="ctr"/>
            <a:r>
              <a:rPr lang="el">
                <a:solidFill>
                  <a:srgbClr val="2F2B20"/>
                </a:solidFill>
                <a:cs typeface="Fjalla One"/>
              </a:rPr>
              <a:t>Ισχύς κωδικού πρόσβασης</a:t>
            </a:r>
          </a:p>
        </p:txBody>
      </p:sp>
      <p:sp>
        <p:nvSpPr>
          <p:cNvPr id="3" name="Content Placeholder 2"/>
          <p:cNvSpPr>
            <a:spLocks noGrp="1"/>
          </p:cNvSpPr>
          <p:nvPr>
            <p:ph sz="quarter" idx="17"/>
          </p:nvPr>
        </p:nvSpPr>
        <p:spPr>
          <a:xfrm>
            <a:off x="422696" y="1932286"/>
            <a:ext cx="2967025" cy="4015244"/>
          </a:xfrm>
        </p:spPr>
        <p:txBody>
          <a:bodyPr>
            <a:noAutofit/>
          </a:bodyPr>
          <a:lstStyle/>
          <a:p>
            <a:pPr lvl="1"/>
            <a:r>
              <a:rPr lang="el" dirty="0">
                <a:cs typeface="Roboto Slab Regular"/>
              </a:rPr>
              <a:t>Μια πιθανή προσέγγιση για την αποτροπή των χρηστών από τη δημιουργία αδύναμων κωδικών πρόσβασης είναι να τους ειδοποιείτε κάθε φορά που έχουν δημιουργήσει έναν αδύναμο κωδικό πρόσβασης </a:t>
            </a:r>
          </a:p>
          <a:p>
            <a:pPr lvl="1"/>
            <a:endParaRPr lang="en-US" dirty="0">
              <a:cs typeface="Roboto Slab Regular"/>
            </a:endParaRPr>
          </a:p>
          <a:p>
            <a:pPr lvl="1"/>
            <a:r>
              <a:rPr lang="el" dirty="0">
                <a:cs typeface="Roboto Slab Regular"/>
              </a:rPr>
              <a:t>Ακριβώς αυτές οι πληροφορίες είναι μερικές φορές αρκετά καλές για να κάνουν τον χρήστη να δημιουργήσει έναν ισχυρότερο κωδικό πρόσβασης </a:t>
            </a:r>
          </a:p>
          <a:p>
            <a:pPr lvl="1"/>
            <a:endParaRPr lang="en-US" dirty="0">
              <a:cs typeface="Roboto Slab Regular"/>
            </a:endParaRPr>
          </a:p>
        </p:txBody>
      </p:sp>
      <p:pic>
        <p:nvPicPr>
          <p:cNvPr id="4" name="checkpassword02.png" descr="/Χρήστες/Omar/Desktop/Slide-Password/checkpassword0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108673" y="5142336"/>
            <a:ext cx="3962400" cy="1003300"/>
          </a:xfrm>
          <a:prstGeom prst="rect">
            <a:avLst/>
          </a:prstGeom>
        </p:spPr>
      </p:pic>
      <p:pic>
        <p:nvPicPr>
          <p:cNvPr id="5" name="screenshot-2.png" descr="/Χρήστες/Omar/Desktop/Slide-Password/screenshot-2.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3880413" y="3246432"/>
            <a:ext cx="3190661" cy="1794747"/>
          </a:xfrm>
          <a:prstGeom prst="rect">
            <a:avLst/>
          </a:prstGeom>
        </p:spPr>
      </p:pic>
      <p:pic>
        <p:nvPicPr>
          <p:cNvPr id="6" name="chronostrength.gif" descr="/Χρήστες/Omar/Desktop/Slide-Password/chronostrength.gif"/>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3718961" y="1465493"/>
            <a:ext cx="3444730" cy="1363539"/>
          </a:xfrm>
          <a:prstGeom prst="rect">
            <a:avLst/>
          </a:prstGeom>
        </p:spPr>
      </p:pic>
      <p:pic>
        <p:nvPicPr>
          <p:cNvPr id="10" name="Picture 9">
            <a:extLst>
              <a:ext uri="{FF2B5EF4-FFF2-40B4-BE49-F238E27FC236}">
                <a16:creationId xmlns:a16="http://schemas.microsoft.com/office/drawing/2014/main" id="{BF23BE7E-F009-2431-19EE-7BF8109DBC03}"/>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7" name="Slide Number Placeholder 6">
            <a:extLst>
              <a:ext uri="{FF2B5EF4-FFF2-40B4-BE49-F238E27FC236}">
                <a16:creationId xmlns:a16="http://schemas.microsoft.com/office/drawing/2014/main" id="{C6E3E0A9-4066-EDCC-C1E8-A9E0D403DF80}"/>
              </a:ext>
            </a:extLst>
          </p:cNvPr>
          <p:cNvSpPr>
            <a:spLocks noGrp="1"/>
          </p:cNvSpPr>
          <p:nvPr>
            <p:ph type="sldNum" sz="quarter" idx="4"/>
          </p:nvPr>
        </p:nvSpPr>
        <p:spPr/>
        <p:txBody>
          <a:bodyPr/>
          <a:lstStyle/>
          <a:p>
            <a:fld id="{3A98EE3D-8CD1-4C3F-BD1C-C98C9596463C}" type="slidenum">
              <a:rPr lang="en-US" smtClean="0"/>
              <a:pPr/>
              <a:t>31</a:t>
            </a:fld>
            <a:endParaRPr lang="en-US"/>
          </a:p>
        </p:txBody>
      </p:sp>
    </p:spTree>
    <p:extLst>
      <p:ext uri="{BB962C8B-B14F-4D97-AF65-F5344CB8AC3E}">
        <p14:creationId xmlns:p14="http://schemas.microsoft.com/office/powerpoint/2010/main" val="4260297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265" y="615297"/>
            <a:ext cx="7146036" cy="949467"/>
          </a:xfrm>
        </p:spPr>
        <p:txBody>
          <a:bodyPr/>
          <a:lstStyle/>
          <a:p>
            <a:pPr algn="ctr"/>
            <a:r>
              <a:rPr lang="el">
                <a:solidFill>
                  <a:schemeClr val="tx1"/>
                </a:solidFill>
                <a:cs typeface="Fjalla One"/>
              </a:rPr>
              <a:t>Ισχύς κωδικού πρόσβασης</a:t>
            </a:r>
          </a:p>
        </p:txBody>
      </p:sp>
      <p:sp>
        <p:nvSpPr>
          <p:cNvPr id="3" name="Content Placeholder 2"/>
          <p:cNvSpPr>
            <a:spLocks noGrp="1"/>
          </p:cNvSpPr>
          <p:nvPr>
            <p:ph sz="quarter" idx="17"/>
          </p:nvPr>
        </p:nvSpPr>
        <p:spPr/>
        <p:txBody>
          <a:bodyPr>
            <a:normAutofit/>
          </a:bodyPr>
          <a:lstStyle/>
          <a:p>
            <a:r>
              <a:rPr lang="el" dirty="0">
                <a:cs typeface="Roboto Slab Regular"/>
              </a:rPr>
              <a:t>Ο μέσος αριθμός εικασιών που πρέπει να κάνει ο εισβολέας για να βρει τον σωστό κωδικό πρόσβασης</a:t>
            </a:r>
          </a:p>
          <a:p>
            <a:pPr lvl="1"/>
            <a:r>
              <a:rPr lang="el" dirty="0">
                <a:cs typeface="Roboto Slab Regular"/>
              </a:rPr>
              <a:t>Καθορίζεται από το πόσο απρόβλεπτος είναι ο κωδικός πρόσβασης, συμπεριλαμβανομένης της διάρκειας του κωδικού πρόσβασης, από ποιο σύνολο συμβόλων αντλείται και πώς δημιουργείται.</a:t>
            </a:r>
          </a:p>
          <a:p>
            <a:endParaRPr lang="en-US" dirty="0">
              <a:cs typeface="Roboto Slab Regular"/>
            </a:endParaRPr>
          </a:p>
          <a:p>
            <a:r>
              <a:rPr lang="el" dirty="0">
                <a:cs typeface="Roboto Slab Regular"/>
              </a:rPr>
              <a:t>Η ευκολία με την οποία ένας εισβολέας μπορεί να ελέγξει την εγκυρότητα ενός κωδικού πρόσβασης που έχει μαντέψει </a:t>
            </a:r>
          </a:p>
          <a:p>
            <a:pPr lvl="1"/>
            <a:r>
              <a:rPr lang="el" dirty="0">
                <a:cs typeface="Roboto Slab Regular"/>
              </a:rPr>
              <a:t>Καθορίζεται από τον τρόπο αποθήκευσης του κωδικού πρόσβασης, τον τρόπο με τον οποίο γίνεται ο έλεγχος και τυχόν περιορισμούς στην προσπάθεια κωδικών πρόσβασης</a:t>
            </a:r>
          </a:p>
        </p:txBody>
      </p:sp>
      <p:pic>
        <p:nvPicPr>
          <p:cNvPr id="7" name="Picture 6">
            <a:extLst>
              <a:ext uri="{FF2B5EF4-FFF2-40B4-BE49-F238E27FC236}">
                <a16:creationId xmlns:a16="http://schemas.microsoft.com/office/drawing/2014/main" id="{0B57AD4B-CDC3-A139-705C-3F3CBF4C6E2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2122706-3B30-BDDB-EEC0-7C7300BC06D7}"/>
              </a:ext>
            </a:extLst>
          </p:cNvPr>
          <p:cNvSpPr>
            <a:spLocks noGrp="1"/>
          </p:cNvSpPr>
          <p:nvPr>
            <p:ph type="sldNum" sz="quarter" idx="4"/>
          </p:nvPr>
        </p:nvSpPr>
        <p:spPr/>
        <p:txBody>
          <a:bodyPr/>
          <a:lstStyle/>
          <a:p>
            <a:fld id="{3A98EE3D-8CD1-4C3F-BD1C-C98C9596463C}" type="slidenum">
              <a:rPr lang="en-US" smtClean="0"/>
              <a:pPr/>
              <a:t>32</a:t>
            </a:fld>
            <a:endParaRPr lang="en-US"/>
          </a:p>
        </p:txBody>
      </p:sp>
    </p:spTree>
    <p:extLst>
      <p:ext uri="{BB962C8B-B14F-4D97-AF65-F5344CB8AC3E}">
        <p14:creationId xmlns:p14="http://schemas.microsoft.com/office/powerpoint/2010/main" val="1630666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856" y="536639"/>
            <a:ext cx="6438023" cy="949467"/>
          </a:xfrm>
        </p:spPr>
        <p:txBody>
          <a:bodyPr>
            <a:normAutofit fontScale="90000"/>
          </a:bodyPr>
          <a:lstStyle/>
          <a:p>
            <a:pPr algn="ctr"/>
            <a:r>
              <a:rPr lang="el">
                <a:solidFill>
                  <a:srgbClr val="2F2B20"/>
                </a:solidFill>
                <a:cs typeface="Fjalla One"/>
              </a:rPr>
              <a:t>Εντροπία κωδικού πρόσβασης</a:t>
            </a:r>
          </a:p>
        </p:txBody>
      </p:sp>
      <p:sp>
        <p:nvSpPr>
          <p:cNvPr id="3" name="Content Placeholder 2"/>
          <p:cNvSpPr>
            <a:spLocks noGrp="1"/>
          </p:cNvSpPr>
          <p:nvPr>
            <p:ph sz="quarter" idx="17"/>
          </p:nvPr>
        </p:nvSpPr>
        <p:spPr/>
        <p:txBody>
          <a:bodyPr>
            <a:noAutofit/>
          </a:bodyPr>
          <a:lstStyle/>
          <a:p>
            <a:r>
              <a:rPr lang="el" dirty="0"/>
              <a:t>Τα bit εντροπίας ενός κωδικού πρόσβασης (επίσης γνωστά ως </a:t>
            </a:r>
            <a:r>
              <a:rPr lang="el" b="1" dirty="0">
                <a:cs typeface="Oswald Regular"/>
              </a:rPr>
              <a:t>εντροπία εικασίας), </a:t>
            </a:r>
            <a:r>
              <a:rPr lang="el" dirty="0"/>
              <a:t>δηλαδή η εντροπία πληροφοριών ενός κωδικού πρόσβασης, μετρούμενη σε bits, είναι </a:t>
            </a:r>
          </a:p>
          <a:p>
            <a:pPr lvl="1"/>
            <a:r>
              <a:rPr lang="el" dirty="0"/>
              <a:t>Ο λογάριθμος βάσης-2 του αριθμού των εικασιών που απαιτούνται για την εύρεση του κωδικού πρόσβασης με βεβαιότητα</a:t>
            </a:r>
          </a:p>
          <a:p>
            <a:pPr lvl="1"/>
            <a:r>
              <a:rPr lang="el" dirty="0"/>
              <a:t>Ένας κωδικός πρόσβασης με, ας πούμε, 42 bit ισχύος που υπολογίζεται με αυτόν τον τρόπο θα ήταν τόσο ισχυρός όσο μια συμβολοσειρά 42 bit που επιλέγεται τυχαία</a:t>
            </a:r>
          </a:p>
          <a:p>
            <a:pPr lvl="1"/>
            <a:r>
              <a:rPr lang="el" dirty="0"/>
              <a:t>Η προσθήκη ενός bit εντροπίας σε έναν κωδικό πρόσβασης διπλασιάζει τον αριθμό των εικασιών που απαιτούνται </a:t>
            </a:r>
          </a:p>
        </p:txBody>
      </p:sp>
      <p:pic>
        <p:nvPicPr>
          <p:cNvPr id="7" name="Picture 6">
            <a:extLst>
              <a:ext uri="{FF2B5EF4-FFF2-40B4-BE49-F238E27FC236}">
                <a16:creationId xmlns:a16="http://schemas.microsoft.com/office/drawing/2014/main" id="{9171BAAE-402C-7D2D-052B-942AFA77479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CA1F773-D8A8-F52C-2DA3-33B1734FD444}"/>
              </a:ext>
            </a:extLst>
          </p:cNvPr>
          <p:cNvSpPr>
            <a:spLocks noGrp="1"/>
          </p:cNvSpPr>
          <p:nvPr>
            <p:ph type="sldNum" sz="quarter" idx="4"/>
          </p:nvPr>
        </p:nvSpPr>
        <p:spPr/>
        <p:txBody>
          <a:bodyPr/>
          <a:lstStyle/>
          <a:p>
            <a:fld id="{3A98EE3D-8CD1-4C3F-BD1C-C98C9596463C}" type="slidenum">
              <a:rPr lang="en-US" smtClean="0"/>
              <a:pPr/>
              <a:t>33</a:t>
            </a:fld>
            <a:endParaRPr lang="en-US"/>
          </a:p>
        </p:txBody>
      </p:sp>
    </p:spTree>
    <p:extLst>
      <p:ext uri="{BB962C8B-B14F-4D97-AF65-F5344CB8AC3E}">
        <p14:creationId xmlns:p14="http://schemas.microsoft.com/office/powerpoint/2010/main" val="3178238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884" y="487478"/>
            <a:ext cx="8935507" cy="949467"/>
          </a:xfrm>
        </p:spPr>
        <p:txBody>
          <a:bodyPr/>
          <a:lstStyle/>
          <a:p>
            <a:pPr algn="ctr"/>
            <a:r>
              <a:rPr lang="el" dirty="0">
                <a:solidFill>
                  <a:srgbClr val="2F2B20"/>
                </a:solidFill>
                <a:cs typeface="Fjalla One"/>
              </a:rPr>
              <a:t>Εκτίμηση εντροπίας κωδικού πρόσβασης</a:t>
            </a:r>
          </a:p>
        </p:txBody>
      </p:sp>
      <p:sp>
        <p:nvSpPr>
          <p:cNvPr id="3" name="Content Placeholder 2"/>
          <p:cNvSpPr>
            <a:spLocks noGrp="1"/>
          </p:cNvSpPr>
          <p:nvPr>
            <p:ph sz="quarter" idx="17"/>
          </p:nvPr>
        </p:nvSpPr>
        <p:spPr/>
        <p:txBody>
          <a:bodyPr>
            <a:noAutofit/>
          </a:bodyPr>
          <a:lstStyle/>
          <a:p>
            <a:r>
              <a:rPr lang="el" dirty="0">
                <a:cs typeface="Roboto Slab Regular"/>
              </a:rPr>
              <a:t>Οι άνθρωποι είναι κακοί στην επίτευξη επαρκούς εντροπίας για την παραγωγή ικανοποιητικών κωδικών πρόσβασης</a:t>
            </a:r>
          </a:p>
          <a:p>
            <a:r>
              <a:rPr lang="el" dirty="0">
                <a:cs typeface="Roboto Slab Regular"/>
              </a:rPr>
              <a:t>Το NIST προτείνει το ακόλουθο σχήμα για την εκτίμηση της εντροπίας των κωδικών πρόσβασης που δημιουργούνται από τον άνθρωπο:</a:t>
            </a:r>
          </a:p>
          <a:p>
            <a:pPr lvl="1"/>
            <a:r>
              <a:rPr lang="el" dirty="0">
                <a:cs typeface="Roboto Slab Regular"/>
              </a:rPr>
              <a:t>Η εντροπία του 1ου χαρακτήρα είναι 4 bit.</a:t>
            </a:r>
          </a:p>
          <a:p>
            <a:pPr lvl="1"/>
            <a:r>
              <a:rPr lang="el" dirty="0">
                <a:cs typeface="Roboto Slab Regular"/>
              </a:rPr>
              <a:t>Η εντροπία των επόμενων 7 χαρακτήρων είναι 2 bit ανά χαρακτήρα.</a:t>
            </a:r>
          </a:p>
          <a:p>
            <a:pPr lvl="1"/>
            <a:r>
              <a:rPr lang="el" dirty="0">
                <a:cs typeface="Roboto Slab Regular"/>
              </a:rPr>
              <a:t>Ο 9ος έως ο 20ος χαρακτήρας έχει 1,5 bit εντροπίας ανά χαρακτήρα.</a:t>
            </a:r>
          </a:p>
          <a:p>
            <a:pPr lvl="1"/>
            <a:r>
              <a:rPr lang="el" dirty="0">
                <a:cs typeface="Roboto Slab Regular"/>
              </a:rPr>
              <a:t>Οι χαρακτήρες 21 και άνω έχουν 1 bit εντροπίας ανά χαρακτήρα.</a:t>
            </a:r>
          </a:p>
          <a:p>
            <a:r>
              <a:rPr lang="el" dirty="0">
                <a:cs typeface="Roboto Slab Regular"/>
              </a:rPr>
              <a:t>Αυτό θα σήμαινε ότι ένας κωδικός πρόσβασης 8 χαρακτήρων που έχει επιλεγεί από τον άνθρωπο έχει περίπου 18 bit εντροπίας.</a:t>
            </a:r>
          </a:p>
        </p:txBody>
      </p:sp>
      <p:pic>
        <p:nvPicPr>
          <p:cNvPr id="7" name="Picture 6">
            <a:extLst>
              <a:ext uri="{FF2B5EF4-FFF2-40B4-BE49-F238E27FC236}">
                <a16:creationId xmlns:a16="http://schemas.microsoft.com/office/drawing/2014/main" id="{11624361-4156-3E4F-AB68-35689F5296F6}"/>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50EE86C6-9B06-E99B-8E98-3DA2E7F8EA90}"/>
              </a:ext>
            </a:extLst>
          </p:cNvPr>
          <p:cNvSpPr>
            <a:spLocks noGrp="1"/>
          </p:cNvSpPr>
          <p:nvPr>
            <p:ph type="sldNum" sz="quarter" idx="4"/>
          </p:nvPr>
        </p:nvSpPr>
        <p:spPr/>
        <p:txBody>
          <a:bodyPr/>
          <a:lstStyle/>
          <a:p>
            <a:fld id="{3A98EE3D-8CD1-4C3F-BD1C-C98C9596463C}" type="slidenum">
              <a:rPr lang="en-US" smtClean="0"/>
              <a:pPr/>
              <a:t>34</a:t>
            </a:fld>
            <a:endParaRPr lang="en-US"/>
          </a:p>
        </p:txBody>
      </p:sp>
    </p:spTree>
    <p:extLst>
      <p:ext uri="{BB962C8B-B14F-4D97-AF65-F5344CB8AC3E}">
        <p14:creationId xmlns:p14="http://schemas.microsoft.com/office/powerpoint/2010/main" val="1326072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08820"/>
            <a:ext cx="6489381" cy="949467"/>
          </a:xfrm>
        </p:spPr>
        <p:txBody>
          <a:bodyPr>
            <a:normAutofit fontScale="90000"/>
          </a:bodyPr>
          <a:lstStyle/>
          <a:p>
            <a:pPr algn="ctr"/>
            <a:r>
              <a:rPr lang="el">
                <a:solidFill>
                  <a:srgbClr val="2F2B20"/>
                </a:solidFill>
                <a:cs typeface="Fjalla One"/>
              </a:rPr>
              <a:t>Προς μια καλύτερη εκτίμηση της εντροπίας κωδικού πρόσβασης</a:t>
            </a:r>
          </a:p>
        </p:txBody>
      </p:sp>
      <p:sp>
        <p:nvSpPr>
          <p:cNvPr id="3" name="Content Placeholder 2"/>
          <p:cNvSpPr>
            <a:spLocks noGrp="1"/>
          </p:cNvSpPr>
          <p:nvPr>
            <p:ph sz="quarter" idx="17"/>
          </p:nvPr>
        </p:nvSpPr>
        <p:spPr/>
        <p:txBody>
          <a:bodyPr>
            <a:noAutofit/>
          </a:bodyPr>
          <a:lstStyle/>
          <a:p>
            <a:r>
              <a:rPr lang="el" dirty="0">
                <a:cs typeface="Roboto Slab Regular"/>
              </a:rPr>
              <a:t>Η πρόταση NIST δεν λαμβάνει υπόψη τη χρήση διαφορετικής κατηγορίας χαρακτήρων: πεζά γράμματα, ψηφία, κεφαλαία γράμματα, ειδικά σύμβολα</a:t>
            </a:r>
          </a:p>
          <a:p>
            <a:r>
              <a:rPr lang="el" b="1" dirty="0">
                <a:cs typeface="Roboto Slab Regular"/>
              </a:rPr>
              <a:t>Οι παραγγελίες έχουν επίσης σημασία</a:t>
            </a:r>
            <a:r>
              <a:rPr lang="el" dirty="0">
                <a:cs typeface="Roboto Slab Regular"/>
              </a:rPr>
              <a:t>: Το "Password123!" θα πρέπει να έχει διαφορετική εντροπία από το "ao3swPd!2s1r"</a:t>
            </a:r>
          </a:p>
          <a:p>
            <a:r>
              <a:rPr lang="el" b="1" dirty="0">
                <a:cs typeface="Roboto Slab Regular"/>
              </a:rPr>
              <a:t>State of art</a:t>
            </a:r>
            <a:r>
              <a:rPr lang="el" dirty="0">
                <a:cs typeface="Roboto Slab Regular"/>
              </a:rPr>
              <a:t>: </a:t>
            </a:r>
            <a:r>
              <a:rPr lang="el-GR" dirty="0">
                <a:cs typeface="Roboto Slab Regular"/>
              </a:rPr>
              <a:t>Αλυσίδες markov μεταβλητής τάξης για τη μοντελοποίηση της πιθανότητας διαφορετικών συμβολοσειρών ως κωδικών πρόσβασης</a:t>
            </a:r>
            <a:r>
              <a:rPr lang="el" dirty="0">
                <a:cs typeface="Roboto Slab Regular"/>
              </a:rPr>
              <a:t>: "</a:t>
            </a:r>
            <a:r>
              <a:rPr lang="el" b="1" dirty="0">
                <a:cs typeface="Oswald Regular"/>
              </a:rPr>
              <a:t>A Study of Probabilistic Password Models</a:t>
            </a:r>
            <a:r>
              <a:rPr lang="el" dirty="0">
                <a:cs typeface="Roboto Slab Regular"/>
              </a:rPr>
              <a:t>" από τους Ma, Yang, Luo, Li στο IEEE S&amp;P 2014.</a:t>
            </a:r>
          </a:p>
          <a:p>
            <a:r>
              <a:rPr lang="el" b="1" dirty="0">
                <a:solidFill>
                  <a:schemeClr val="tx2"/>
                </a:solidFill>
                <a:cs typeface="Roboto Slab Regular"/>
              </a:rPr>
              <a:t>Θεμελιώδης πρόκληση</a:t>
            </a:r>
            <a:r>
              <a:rPr lang="el" dirty="0">
                <a:solidFill>
                  <a:schemeClr val="tx2"/>
                </a:solidFill>
                <a:cs typeface="Roboto Slab Regular"/>
              </a:rPr>
              <a:t>: υπάρχουν διαφορετικές στρατηγικές επίθεσης εκεί έξω, οι οποίες δοκιμάζουν κωδικούς πρόσβασης με διαφορετική σειρά</a:t>
            </a:r>
          </a:p>
        </p:txBody>
      </p:sp>
      <p:pic>
        <p:nvPicPr>
          <p:cNvPr id="7" name="Picture 6">
            <a:extLst>
              <a:ext uri="{FF2B5EF4-FFF2-40B4-BE49-F238E27FC236}">
                <a16:creationId xmlns:a16="http://schemas.microsoft.com/office/drawing/2014/main" id="{B6A106A2-5552-DA17-30CA-D0E799A6555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D6C9D03-4558-2C18-43AC-92C2B861DDC6}"/>
              </a:ext>
            </a:extLst>
          </p:cNvPr>
          <p:cNvSpPr>
            <a:spLocks noGrp="1"/>
          </p:cNvSpPr>
          <p:nvPr>
            <p:ph type="sldNum" sz="quarter" idx="4"/>
          </p:nvPr>
        </p:nvSpPr>
        <p:spPr/>
        <p:txBody>
          <a:bodyPr/>
          <a:lstStyle/>
          <a:p>
            <a:fld id="{3A98EE3D-8CD1-4C3F-BD1C-C98C9596463C}" type="slidenum">
              <a:rPr lang="en-US" smtClean="0"/>
              <a:pPr/>
              <a:t>35</a:t>
            </a:fld>
            <a:endParaRPr lang="en-US"/>
          </a:p>
        </p:txBody>
      </p:sp>
    </p:spTree>
    <p:extLst>
      <p:ext uri="{BB962C8B-B14F-4D97-AF65-F5344CB8AC3E}">
        <p14:creationId xmlns:p14="http://schemas.microsoft.com/office/powerpoint/2010/main" val="99236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59" y="866339"/>
            <a:ext cx="7303469" cy="949467"/>
          </a:xfrm>
        </p:spPr>
        <p:txBody>
          <a:bodyPr>
            <a:normAutofit fontScale="90000"/>
          </a:bodyPr>
          <a:lstStyle/>
          <a:p>
            <a:pPr algn="ctr"/>
            <a:r>
              <a:rPr lang="el" sz="4400" dirty="0">
                <a:cs typeface="Fjalla One"/>
              </a:rPr>
              <a:t>Μηχανισμοί για την αποφυγή αδύναμων κωδικών πρόσβασης</a:t>
            </a:r>
          </a:p>
        </p:txBody>
      </p:sp>
      <p:sp>
        <p:nvSpPr>
          <p:cNvPr id="3" name="Content Placeholder 2"/>
          <p:cNvSpPr>
            <a:spLocks noGrp="1"/>
          </p:cNvSpPr>
          <p:nvPr>
            <p:ph sz="quarter" idx="17"/>
          </p:nvPr>
        </p:nvSpPr>
        <p:spPr/>
        <p:txBody>
          <a:bodyPr>
            <a:noAutofit/>
          </a:bodyPr>
          <a:lstStyle/>
          <a:p>
            <a:r>
              <a:rPr lang="el" dirty="0">
                <a:cs typeface="Roboto Slab Regular"/>
              </a:rPr>
              <a:t>Να επιτρέπονται μεγάλες φράσεις πρόσβασης, να απαγορεύονται οι σύντομοι κωδικοί πρόσβασης </a:t>
            </a:r>
          </a:p>
          <a:p>
            <a:r>
              <a:rPr lang="el" dirty="0">
                <a:cs typeface="Roboto Slab Regular"/>
              </a:rPr>
              <a:t>Δημιουργήστε τυχαία κωδικούς πρόσβασης όταν χρειάζεται</a:t>
            </a:r>
          </a:p>
          <a:p>
            <a:r>
              <a:rPr lang="el" dirty="0">
                <a:cs typeface="Roboto Slab Regular"/>
              </a:rPr>
              <a:t>Δώστε στους χρήστες προτάσεις/οδηγίες για την επιλογή κωδικών πρόσβασης</a:t>
            </a:r>
          </a:p>
          <a:p>
            <a:pPr lvl="1"/>
            <a:r>
              <a:rPr lang="el" dirty="0">
                <a:cs typeface="Roboto Slab Regular"/>
              </a:rPr>
              <a:t>Παράδειγμα: Σκεφτείτε μια πρόταση και επιλέξτε γράμματα από αυτήν, "Είναι 12 το μεσημέρι και πεινάω" =&gt; "I'S12&amp;IAH"</a:t>
            </a:r>
          </a:p>
          <a:p>
            <a:pPr lvl="1"/>
            <a:r>
              <a:rPr lang="el" dirty="0">
                <a:cs typeface="Roboto Slab Regular"/>
              </a:rPr>
              <a:t>Χρήση γραμμάτων, αριθμών και ειδικών χαρακτήρων</a:t>
            </a:r>
          </a:p>
          <a:p>
            <a:r>
              <a:rPr lang="el" dirty="0">
                <a:cs typeface="Roboto Slab Regular"/>
              </a:rPr>
              <a:t>Ελέγξτε την ποιότητα των κωδικών πρόσβασης που επιλέγει ο χρήστης</a:t>
            </a:r>
          </a:p>
          <a:p>
            <a:pPr lvl="1"/>
            <a:r>
              <a:rPr lang="el" dirty="0">
                <a:cs typeface="Roboto Slab Regular"/>
              </a:rPr>
              <a:t>Εκτελέστε εργαλεία επίθεσης λεξικού και άλλους ελέγχους λογικής </a:t>
            </a:r>
          </a:p>
          <a:p>
            <a:pPr lvl="1"/>
            <a:r>
              <a:rPr lang="el" dirty="0">
                <a:cs typeface="Roboto Slab Regular"/>
              </a:rPr>
              <a:t>Αξιολογήστε την ισχύ ενός κωδικού πρόσβασης και εξηγήστε τις αδυναμίες</a:t>
            </a:r>
          </a:p>
          <a:p>
            <a:r>
              <a:rPr lang="el" b="1" dirty="0">
                <a:cs typeface="Roboto Slab Regular"/>
              </a:rPr>
              <a:t>Ενεργός ερευνητικός τομέας </a:t>
            </a:r>
          </a:p>
          <a:p>
            <a:endParaRPr lang="en-US" dirty="0">
              <a:cs typeface="Roboto Slab Regular"/>
            </a:endParaRPr>
          </a:p>
        </p:txBody>
      </p:sp>
      <p:sp>
        <p:nvSpPr>
          <p:cNvPr id="4" name="TextBox 3"/>
          <p:cNvSpPr txBox="1"/>
          <p:nvPr/>
        </p:nvSpPr>
        <p:spPr>
          <a:xfrm>
            <a:off x="3580925" y="497007"/>
            <a:ext cx="184666" cy="369332"/>
          </a:xfrm>
          <a:prstGeom prst="rect">
            <a:avLst/>
          </a:prstGeom>
          <a:noFill/>
        </p:spPr>
        <p:txBody>
          <a:bodyPr wrap="none" rtlCol="0">
            <a:spAutoFit/>
          </a:bodyPr>
          <a:lstStyle/>
          <a:p>
            <a:pPr algn="ctr"/>
            <a:endParaRPr lang="en-US"/>
          </a:p>
        </p:txBody>
      </p:sp>
      <p:pic>
        <p:nvPicPr>
          <p:cNvPr id="8" name="Picture 7">
            <a:extLst>
              <a:ext uri="{FF2B5EF4-FFF2-40B4-BE49-F238E27FC236}">
                <a16:creationId xmlns:a16="http://schemas.microsoft.com/office/drawing/2014/main" id="{13E9E260-D0D3-8E89-198E-B29EE9E75C5D}"/>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D41FBDD9-D8C0-E2D6-2E7F-55B3DF1A1CFE}"/>
              </a:ext>
            </a:extLst>
          </p:cNvPr>
          <p:cNvSpPr>
            <a:spLocks noGrp="1"/>
          </p:cNvSpPr>
          <p:nvPr>
            <p:ph type="sldNum" sz="quarter" idx="4"/>
          </p:nvPr>
        </p:nvSpPr>
        <p:spPr/>
        <p:txBody>
          <a:bodyPr/>
          <a:lstStyle/>
          <a:p>
            <a:fld id="{3A98EE3D-8CD1-4C3F-BD1C-C98C9596463C}" type="slidenum">
              <a:rPr lang="en-US" smtClean="0"/>
              <a:pPr/>
              <a:t>36</a:t>
            </a:fld>
            <a:endParaRPr lang="en-US"/>
          </a:p>
        </p:txBody>
      </p:sp>
    </p:spTree>
    <p:extLst>
      <p:ext uri="{BB962C8B-B14F-4D97-AF65-F5344CB8AC3E}">
        <p14:creationId xmlns:p14="http://schemas.microsoft.com/office/powerpoint/2010/main" val="343762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22" y="566136"/>
            <a:ext cx="8935507" cy="949467"/>
          </a:xfrm>
        </p:spPr>
        <p:txBody>
          <a:bodyPr>
            <a:normAutofit fontScale="90000"/>
          </a:bodyPr>
          <a:lstStyle/>
          <a:p>
            <a:pPr algn="ctr"/>
            <a:r>
              <a:rPr lang="el">
                <a:solidFill>
                  <a:srgbClr val="2F2B20"/>
                </a:solidFill>
                <a:cs typeface="Fjalla One"/>
              </a:rPr>
              <a:t>Εντροπία και χρηστικότητα κωδικού πρόσβασης </a:t>
            </a:r>
          </a:p>
        </p:txBody>
      </p:sp>
      <p:sp>
        <p:nvSpPr>
          <p:cNvPr id="3" name="Content Placeholder 2"/>
          <p:cNvSpPr>
            <a:spLocks noGrp="1"/>
          </p:cNvSpPr>
          <p:nvPr>
            <p:ph sz="quarter" idx="17"/>
          </p:nvPr>
        </p:nvSpPr>
        <p:spPr/>
        <p:txBody>
          <a:bodyPr>
            <a:noAutofit/>
          </a:bodyPr>
          <a:lstStyle/>
          <a:p>
            <a:r>
              <a:rPr lang="el">
                <a:cs typeface="Roboto Slab Regular"/>
              </a:rPr>
              <a:t>Ο εξαναγκασμός των χρηστών να χρησιμοποιούν μόνο τυχαία δημιουργημένο κωδικό πρόσβασης είναι κακός </a:t>
            </a:r>
          </a:p>
          <a:p>
            <a:r>
              <a:rPr lang="el">
                <a:cs typeface="Roboto Slab Regular"/>
              </a:rPr>
              <a:t>Η αρχή της ασφάλειας του «</a:t>
            </a:r>
            <a:r>
              <a:rPr lang="el" b="1">
                <a:solidFill>
                  <a:srgbClr val="800000"/>
                </a:solidFill>
                <a:cs typeface="Roboto Slab Regular"/>
              </a:rPr>
              <a:t>πιο αδύναμου κρίκου</a:t>
            </a:r>
            <a:r>
              <a:rPr lang="el">
                <a:cs typeface="Roboto Slab Regular"/>
              </a:rPr>
              <a:t>» εφαρμόζεται:</a:t>
            </a:r>
          </a:p>
          <a:p>
            <a:pPr lvl="1"/>
            <a:r>
              <a:rPr lang="el">
                <a:cs typeface="Roboto Slab Regular"/>
              </a:rPr>
              <a:t>Συχνά, η εικασία κωδικών πρόσβασης δεν είναι ο πιο αδύναμος κρίκος</a:t>
            </a:r>
          </a:p>
          <a:p>
            <a:pPr lvl="1"/>
            <a:r>
              <a:rPr lang="el">
                <a:cs typeface="Roboto Slab Regular"/>
              </a:rPr>
              <a:t>Κάποιος μπορεί να χρησιμοποιήσει διάφορους τρόπους για να μειώσει τις ικανότητες του αντιπάλου να δοκιμάζει εικασίες κωδικού πρόσβασης</a:t>
            </a:r>
          </a:p>
          <a:p>
            <a:pPr lvl="1"/>
            <a:r>
              <a:rPr lang="el" b="1">
                <a:solidFill>
                  <a:srgbClr val="800000"/>
                </a:solidFill>
                <a:cs typeface="Roboto Slab Regular"/>
              </a:rPr>
              <a:t>Ξεχάσατε τον κωδικό πρόσβασης</a:t>
            </a:r>
            <a:r>
              <a:rPr lang="el">
                <a:cs typeface="Roboto Slab Regular"/>
              </a:rPr>
              <a:t>: </a:t>
            </a:r>
          </a:p>
          <a:p>
            <a:pPr lvl="2"/>
            <a:r>
              <a:rPr lang="el">
                <a:cs typeface="Roboto Slab Regular"/>
              </a:rPr>
              <a:t>Η μέθοδος ανάκτησης είτε έχει χαμηλή ασφάλεια είτε κοστίζει πολλά χρήματα</a:t>
            </a:r>
          </a:p>
          <a:p>
            <a:pPr lvl="2"/>
            <a:r>
              <a:rPr lang="el">
                <a:cs typeface="Roboto Slab Regular"/>
              </a:rPr>
              <a:t>Δημιουργεί έναν πιο αδύναμο κρίκο.</a:t>
            </a:r>
          </a:p>
          <a:p>
            <a:endParaRPr lang="en-US">
              <a:cs typeface="Roboto Slab Regular"/>
            </a:endParaRPr>
          </a:p>
        </p:txBody>
      </p:sp>
      <p:pic>
        <p:nvPicPr>
          <p:cNvPr id="7" name="Picture 6">
            <a:extLst>
              <a:ext uri="{FF2B5EF4-FFF2-40B4-BE49-F238E27FC236}">
                <a16:creationId xmlns:a16="http://schemas.microsoft.com/office/drawing/2014/main" id="{31474019-E9B8-D0CD-4EF1-08E20E4D38B2}"/>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D19A2CC-557F-005F-2E85-11B9B66D72C9}"/>
              </a:ext>
            </a:extLst>
          </p:cNvPr>
          <p:cNvSpPr>
            <a:spLocks noGrp="1"/>
          </p:cNvSpPr>
          <p:nvPr>
            <p:ph type="sldNum" sz="quarter" idx="4"/>
          </p:nvPr>
        </p:nvSpPr>
        <p:spPr/>
        <p:txBody>
          <a:bodyPr/>
          <a:lstStyle/>
          <a:p>
            <a:fld id="{3A98EE3D-8CD1-4C3F-BD1C-C98C9596463C}" type="slidenum">
              <a:rPr lang="en-US" smtClean="0"/>
              <a:pPr/>
              <a:t>37</a:t>
            </a:fld>
            <a:endParaRPr lang="en-US"/>
          </a:p>
        </p:txBody>
      </p:sp>
    </p:spTree>
    <p:extLst>
      <p:ext uri="{BB962C8B-B14F-4D97-AF65-F5344CB8AC3E}">
        <p14:creationId xmlns:p14="http://schemas.microsoft.com/office/powerpoint/2010/main" val="192484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b="1">
                <a:solidFill>
                  <a:srgbClr val="2F2B20"/>
                </a:solidFill>
                <a:cs typeface="Fjalla One"/>
              </a:rPr>
              <a:t>Σχετική αρχή ασφάλειας</a:t>
            </a:r>
          </a:p>
        </p:txBody>
      </p:sp>
      <p:sp>
        <p:nvSpPr>
          <p:cNvPr id="3" name="Content Placeholder 2"/>
          <p:cNvSpPr>
            <a:spLocks noGrp="1"/>
          </p:cNvSpPr>
          <p:nvPr>
            <p:ph sz="quarter" idx="17"/>
          </p:nvPr>
        </p:nvSpPr>
        <p:spPr/>
        <p:txBody>
          <a:bodyPr>
            <a:noAutofit/>
          </a:bodyPr>
          <a:lstStyle/>
          <a:p>
            <a:r>
              <a:rPr lang="el" b="1" dirty="0">
                <a:solidFill>
                  <a:schemeClr val="accent1"/>
                </a:solidFill>
                <a:cs typeface="Roboto Slab Regular"/>
              </a:rPr>
              <a:t>Ψυχολογική αποδοχή</a:t>
            </a:r>
            <a:r>
              <a:rPr lang="el" dirty="0">
                <a:solidFill>
                  <a:schemeClr val="accent1"/>
                </a:solidFill>
                <a:cs typeface="Roboto Slab Regular"/>
              </a:rPr>
              <a:t>: </a:t>
            </a:r>
          </a:p>
          <a:p>
            <a:pPr lvl="1"/>
            <a:r>
              <a:rPr lang="el" dirty="0">
                <a:cs typeface="Roboto Slab Regular"/>
              </a:rPr>
              <a:t>Είναι σημαντικό η ανθρώπινη διεπαφή να είναι σχεδιασμένη για ευκολία στη χρήση, έτσι ώστε οι χρήστες να εφαρμόζουν συστηματικά και αυτόματα τους μηχανισμούς προστασίας σωστά. Επίσης, στο βαθμό που η νοητική εικόνα του χρήστη για τους στόχους προστασίας του ταιριάζει με τους μηχανισμούς που πρέπει να χρησιμοποιήσει, τα λάθη θα ελαχιστοποιηθούν. Εάν πρέπει να μεταφράσει την εικόνα του για τις ανάγκες προστασίας του σε μια ριζικά διαφορετική γλώσσα προδιαγραφών, θα κάνει λάθη.</a:t>
            </a:r>
          </a:p>
          <a:p>
            <a:pPr lvl="1"/>
            <a:endParaRPr lang="en-US" dirty="0">
              <a:cs typeface="Roboto Slab Regular"/>
            </a:endParaRPr>
          </a:p>
          <a:p>
            <a:pPr lvl="1"/>
            <a:r>
              <a:rPr lang="el" dirty="0">
                <a:cs typeface="Roboto Slab Regular"/>
              </a:rPr>
              <a:t>Από τους Saltzer &amp; Schroeder: "</a:t>
            </a:r>
            <a:r>
              <a:rPr lang="el-GR" b="1" dirty="0">
                <a:cs typeface="Roboto Slab Regular"/>
              </a:rPr>
              <a:t>Η προστασία των πληροφοριών στα συστήματα ηλεκτρονικών υπολογιστών</a:t>
            </a:r>
            <a:r>
              <a:rPr lang="el" b="1" dirty="0">
                <a:cs typeface="Roboto Slab Regular"/>
              </a:rPr>
              <a:t>", το </a:t>
            </a:r>
            <a:r>
              <a:rPr lang="el" dirty="0">
                <a:cs typeface="Roboto Slab Regular"/>
              </a:rPr>
              <a:t>οποίο προσδιορίζει 8 αρχές ασφαλείας, συμπεριλαμβανομένης της αρχής του "ανοικτού σχεδιασμού"</a:t>
            </a:r>
          </a:p>
          <a:p>
            <a:endParaRPr lang="en-US" dirty="0">
              <a:cs typeface="Roboto Slab Regular"/>
            </a:endParaRPr>
          </a:p>
        </p:txBody>
      </p:sp>
      <p:pic>
        <p:nvPicPr>
          <p:cNvPr id="7" name="Picture 6">
            <a:extLst>
              <a:ext uri="{FF2B5EF4-FFF2-40B4-BE49-F238E27FC236}">
                <a16:creationId xmlns:a16="http://schemas.microsoft.com/office/drawing/2014/main" id="{BC03F303-F882-F46E-91CA-AC8BB08FD7FC}"/>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BCE7062A-2274-9AC3-95E5-292ECC402A69}"/>
              </a:ext>
            </a:extLst>
          </p:cNvPr>
          <p:cNvSpPr>
            <a:spLocks noGrp="1"/>
          </p:cNvSpPr>
          <p:nvPr>
            <p:ph type="sldNum" sz="quarter" idx="4"/>
          </p:nvPr>
        </p:nvSpPr>
        <p:spPr/>
        <p:txBody>
          <a:bodyPr/>
          <a:lstStyle/>
          <a:p>
            <a:fld id="{3A98EE3D-8CD1-4C3F-BD1C-C98C9596463C}" type="slidenum">
              <a:rPr lang="en-US" smtClean="0"/>
              <a:pPr/>
              <a:t>38</a:t>
            </a:fld>
            <a:endParaRPr lang="en-US"/>
          </a:p>
        </p:txBody>
      </p:sp>
    </p:spTree>
    <p:extLst>
      <p:ext uri="{BB962C8B-B14F-4D97-AF65-F5344CB8AC3E}">
        <p14:creationId xmlns:p14="http://schemas.microsoft.com/office/powerpoint/2010/main" val="290719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248" y="656361"/>
            <a:ext cx="10280203" cy="1032448"/>
          </a:xfrm>
        </p:spPr>
        <p:txBody>
          <a:bodyPr>
            <a:normAutofit fontScale="90000"/>
          </a:bodyPr>
          <a:lstStyle/>
          <a:p>
            <a:pPr algn="ctr"/>
            <a:r>
              <a:rPr lang="el" sz="5400">
                <a:latin typeface="Book Antiqua (Headings)"/>
                <a:cs typeface="Fjalla One"/>
              </a:rPr>
              <a:t>Τρία Α της Ασφάλειας Πληροφοριών</a:t>
            </a:r>
          </a:p>
        </p:txBody>
      </p:sp>
      <p:sp>
        <p:nvSpPr>
          <p:cNvPr id="7" name="Text Placeholder 6">
            <a:extLst>
              <a:ext uri="{FF2B5EF4-FFF2-40B4-BE49-F238E27FC236}">
                <a16:creationId xmlns:a16="http://schemas.microsoft.com/office/drawing/2014/main" id="{262B411A-8909-A774-185D-A8919B46B12B}"/>
              </a:ext>
            </a:extLst>
          </p:cNvPr>
          <p:cNvSpPr>
            <a:spLocks noGrp="1"/>
          </p:cNvSpPr>
          <p:nvPr>
            <p:ph type="body" sz="quarter" idx="12"/>
          </p:nvPr>
        </p:nvSpPr>
        <p:spPr>
          <a:xfrm>
            <a:off x="4055021" y="2542371"/>
            <a:ext cx="4081957" cy="3199667"/>
          </a:xfrm>
        </p:spPr>
        <p:txBody>
          <a:bodyPr>
            <a:normAutofit lnSpcReduction="10000"/>
          </a:bodyPr>
          <a:lstStyle/>
          <a:p>
            <a:pPr marL="114300" indent="0" algn="ctr">
              <a:buNone/>
            </a:pPr>
            <a:r>
              <a:rPr lang="el" sz="3000" b="1" dirty="0">
                <a:cs typeface="Oswald Bold"/>
              </a:rPr>
              <a:t>Έλεγχος ταυτότητας </a:t>
            </a:r>
          </a:p>
          <a:p>
            <a:pPr marL="114300" indent="0" algn="ctr">
              <a:buNone/>
            </a:pPr>
            <a:r>
              <a:rPr lang="el" sz="3000" b="1" dirty="0">
                <a:cs typeface="Oswald Bold"/>
              </a:rPr>
              <a:t>εναντίον. </a:t>
            </a:r>
          </a:p>
          <a:p>
            <a:pPr marL="114300" indent="0" algn="ctr">
              <a:buNone/>
            </a:pPr>
            <a:r>
              <a:rPr lang="el" sz="3000" b="1" dirty="0">
                <a:cs typeface="Oswald Bold"/>
              </a:rPr>
              <a:t>Έλεγχος πρόσβασης</a:t>
            </a:r>
          </a:p>
          <a:p>
            <a:pPr marL="114300" indent="0" algn="ctr">
              <a:buNone/>
            </a:pPr>
            <a:r>
              <a:rPr lang="el" sz="3000" b="1" dirty="0">
                <a:cs typeface="Oswald Bold"/>
              </a:rPr>
              <a:t>εναντίον.</a:t>
            </a:r>
          </a:p>
          <a:p>
            <a:pPr marL="114300" indent="0" algn="ctr">
              <a:buNone/>
            </a:pPr>
            <a:r>
              <a:rPr lang="el" sz="3000" b="1" dirty="0">
                <a:cs typeface="Oswald Bold"/>
              </a:rPr>
              <a:t>Έλεγχος</a:t>
            </a:r>
          </a:p>
          <a:p>
            <a:endParaRPr lang="en-US" dirty="0"/>
          </a:p>
        </p:txBody>
      </p:sp>
      <p:pic>
        <p:nvPicPr>
          <p:cNvPr id="10" name="Picture 9">
            <a:extLst>
              <a:ext uri="{FF2B5EF4-FFF2-40B4-BE49-F238E27FC236}">
                <a16:creationId xmlns:a16="http://schemas.microsoft.com/office/drawing/2014/main" id="{0C516DDA-B724-B6F8-5A8B-E9453AE6A587}"/>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D86B43A1-8168-83B0-744D-456E8B482E13}"/>
              </a:ext>
            </a:extLst>
          </p:cNvPr>
          <p:cNvSpPr>
            <a:spLocks noGrp="1"/>
          </p:cNvSpPr>
          <p:nvPr>
            <p:ph type="sldNum" sz="quarter" idx="13"/>
          </p:nvPr>
        </p:nvSpPr>
        <p:spPr/>
        <p:txBody>
          <a:bodyPr/>
          <a:lstStyle/>
          <a:p>
            <a:fld id="{3A98EE3D-8CD1-4C3F-BD1C-C98C9596463C}" type="slidenum">
              <a:rPr lang="en-US" smtClean="0"/>
              <a:pPr/>
              <a:t>3</a:t>
            </a:fld>
            <a:endParaRPr lang="en-US"/>
          </a:p>
        </p:txBody>
      </p:sp>
    </p:spTree>
    <p:extLst>
      <p:ext uri="{BB962C8B-B14F-4D97-AF65-F5344CB8AC3E}">
        <p14:creationId xmlns:p14="http://schemas.microsoft.com/office/powerpoint/2010/main" val="3630824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solidFill>
                  <a:srgbClr val="2F2B20"/>
                </a:solidFill>
                <a:cs typeface="Fjalla One"/>
              </a:rPr>
              <a:t>Απειλές για κωδικούς πρόσβασης</a:t>
            </a:r>
          </a:p>
        </p:txBody>
      </p:sp>
      <p:sp>
        <p:nvSpPr>
          <p:cNvPr id="3" name="Content Placeholder 2"/>
          <p:cNvSpPr>
            <a:spLocks noGrp="1"/>
          </p:cNvSpPr>
          <p:nvPr>
            <p:ph sz="quarter" idx="17"/>
          </p:nvPr>
        </p:nvSpPr>
        <p:spPr/>
        <p:txBody>
          <a:bodyPr>
            <a:noAutofit/>
          </a:bodyPr>
          <a:lstStyle/>
          <a:p>
            <a:r>
              <a:rPr lang="el" altLang="zh-CN" dirty="0">
                <a:ea typeface="SimSun" charset="0"/>
                <a:cs typeface="Roboto Slab Regular"/>
              </a:rPr>
              <a:t>Υποκλοπές (μη ασφαλές κανάλι μεταξύ πελάτη και διακομιστή)</a:t>
            </a:r>
          </a:p>
          <a:p>
            <a:r>
              <a:rPr lang="el" altLang="zh-CN" dirty="0">
                <a:ea typeface="SimSun" charset="0"/>
                <a:cs typeface="Roboto Slab Regular"/>
              </a:rPr>
              <a:t>Πλαστογράφηση σύνδεσης (ανθρώπινα λάθη), πλοήγηση ώμων</a:t>
            </a:r>
            <a:r>
              <a:rPr lang="en-US" altLang="zh-CN" dirty="0">
                <a:ea typeface="SimSun" charset="0"/>
                <a:cs typeface="Roboto Slab Regular"/>
              </a:rPr>
              <a:t>(shoulder surfing)</a:t>
            </a:r>
            <a:r>
              <a:rPr lang="el" altLang="zh-CN" dirty="0">
                <a:ea typeface="SimSun" charset="0"/>
                <a:cs typeface="Roboto Slab Regular"/>
              </a:rPr>
              <a:t>, keyloggers</a:t>
            </a:r>
            <a:endParaRPr lang="en-US" altLang="zh-CN" dirty="0">
              <a:ea typeface="SimSun" charset="0"/>
              <a:cs typeface="Roboto Slab Regular"/>
            </a:endParaRPr>
          </a:p>
          <a:p>
            <a:r>
              <a:rPr lang="el" altLang="zh-CN" dirty="0">
                <a:ea typeface="SimSun" charset="0"/>
                <a:cs typeface="Roboto Slab Regular"/>
              </a:rPr>
              <a:t>Επιθέσεις λεξικού εκτός σύνδεσης</a:t>
            </a:r>
          </a:p>
          <a:p>
            <a:r>
              <a:rPr lang="el" dirty="0">
                <a:cs typeface="Roboto Slab Regular"/>
              </a:rPr>
              <a:t>Κοινωνική μηχανική (ανθρώπινα λάθη)</a:t>
            </a:r>
          </a:p>
          <a:p>
            <a:pPr lvl="1"/>
            <a:r>
              <a:rPr lang="el" dirty="0">
                <a:cs typeface="Roboto Slab Regular"/>
              </a:rPr>
              <a:t>Πρόσχημα: δημιουργία και χρήση ενός επινοημένου σεναρίου (το πρόσχημα) για να πείσει έναν στόχο να απελευθερώσει πληροφορίες ή να εκτελέσει μια ενέργεια και συνήθως γίνεται μέσω τηλεφώνου </a:t>
            </a:r>
          </a:p>
          <a:p>
            <a:r>
              <a:rPr lang="el" altLang="zh-CN" dirty="0">
                <a:ea typeface="SimSun" charset="0"/>
                <a:cs typeface="Roboto Slab Regular"/>
              </a:rPr>
              <a:t>Online εικασία (αδύναμοι κωδικοί πρόσβασης)</a:t>
            </a:r>
          </a:p>
          <a:p>
            <a:pPr lvl="1"/>
            <a:endParaRPr lang="en-US" dirty="0">
              <a:cs typeface="Roboto Slab Regular"/>
            </a:endParaRPr>
          </a:p>
        </p:txBody>
      </p:sp>
      <p:pic>
        <p:nvPicPr>
          <p:cNvPr id="7" name="Picture 6">
            <a:extLst>
              <a:ext uri="{FF2B5EF4-FFF2-40B4-BE49-F238E27FC236}">
                <a16:creationId xmlns:a16="http://schemas.microsoft.com/office/drawing/2014/main" id="{46CE6317-A51A-46FC-E50A-3103FE7F896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D023476-9763-FB1B-BC90-903593F6C9BB}"/>
              </a:ext>
            </a:extLst>
          </p:cNvPr>
          <p:cNvSpPr>
            <a:spLocks noGrp="1"/>
          </p:cNvSpPr>
          <p:nvPr>
            <p:ph type="sldNum" sz="quarter" idx="4"/>
          </p:nvPr>
        </p:nvSpPr>
        <p:spPr/>
        <p:txBody>
          <a:bodyPr/>
          <a:lstStyle/>
          <a:p>
            <a:fld id="{3A98EE3D-8CD1-4C3F-BD1C-C98C9596463C}" type="slidenum">
              <a:rPr lang="en-US" smtClean="0"/>
              <a:pPr/>
              <a:t>39</a:t>
            </a:fld>
            <a:endParaRPr lang="en-US"/>
          </a:p>
        </p:txBody>
      </p:sp>
    </p:spTree>
    <p:extLst>
      <p:ext uri="{BB962C8B-B14F-4D97-AF65-F5344CB8AC3E}">
        <p14:creationId xmlns:p14="http://schemas.microsoft.com/office/powerpoint/2010/main" val="4196733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solidFill>
                  <a:schemeClr val="tx1"/>
                </a:solidFill>
                <a:cs typeface="Fjalla One"/>
              </a:rPr>
              <a:t>Επιθέσεις λεξικού εκτός σύνδεσης </a:t>
            </a:r>
          </a:p>
        </p:txBody>
      </p:sp>
      <p:sp>
        <p:nvSpPr>
          <p:cNvPr id="3" name="Content Placeholder 2"/>
          <p:cNvSpPr>
            <a:spLocks noGrp="1"/>
          </p:cNvSpPr>
          <p:nvPr>
            <p:ph sz="quarter" idx="17"/>
          </p:nvPr>
        </p:nvSpPr>
        <p:spPr/>
        <p:txBody>
          <a:bodyPr>
            <a:normAutofit/>
          </a:bodyPr>
          <a:lstStyle/>
          <a:p>
            <a:r>
              <a:rPr lang="el">
                <a:cs typeface="Roboto Slab Regular"/>
              </a:rPr>
              <a:t>Με τις συχνές παραβιάσεις δεδομένων, οι επιθέσεις λεξικού εκτός σύνδεσης έχουν γίνει πραγματική ανησυχία για τους σχεδιαστές συστημάτων και τους ειδικούς ασφαλείας </a:t>
            </a:r>
          </a:p>
          <a:p>
            <a:endParaRPr lang="en-US">
              <a:cs typeface="Roboto Slab Regular"/>
            </a:endParaRPr>
          </a:p>
          <a:p>
            <a:endParaRPr lang="en-US">
              <a:cs typeface="Roboto Slab Regular"/>
            </a:endParaRPr>
          </a:p>
        </p:txBody>
      </p:sp>
      <p:graphicFrame>
        <p:nvGraphicFramePr>
          <p:cNvPr id="4" name="Table 3"/>
          <p:cNvGraphicFramePr>
            <a:graphicFrameLocks noGrp="1"/>
          </p:cNvGraphicFramePr>
          <p:nvPr>
            <p:extLst>
              <p:ext uri="{D42A27DB-BD31-4B8C-83A1-F6EECF244321}">
                <p14:modId xmlns:p14="http://schemas.microsoft.com/office/powerpoint/2010/main" val="1127521287"/>
              </p:ext>
            </p:extLst>
          </p:nvPr>
        </p:nvGraphicFramePr>
        <p:xfrm>
          <a:off x="1231615" y="3160225"/>
          <a:ext cx="5159352" cy="1666916"/>
        </p:xfrm>
        <a:graphic>
          <a:graphicData uri="http://schemas.openxmlformats.org/drawingml/2006/table">
            <a:tbl>
              <a:tblPr firstRow="1" bandRow="1">
                <a:tableStyleId>{B301B821-A1FF-4177-AEE7-76D212191A09}</a:tableStyleId>
              </a:tblPr>
              <a:tblGrid>
                <a:gridCol w="2579676">
                  <a:extLst>
                    <a:ext uri="{9D8B030D-6E8A-4147-A177-3AD203B41FA5}">
                      <a16:colId xmlns:a16="http://schemas.microsoft.com/office/drawing/2014/main" val="20000"/>
                    </a:ext>
                  </a:extLst>
                </a:gridCol>
                <a:gridCol w="2579676">
                  <a:extLst>
                    <a:ext uri="{9D8B030D-6E8A-4147-A177-3AD203B41FA5}">
                      <a16:colId xmlns:a16="http://schemas.microsoft.com/office/drawing/2014/main" val="20001"/>
                    </a:ext>
                  </a:extLst>
                </a:gridCol>
              </a:tblGrid>
              <a:tr h="279887">
                <a:tc>
                  <a:txBody>
                    <a:bodyPr/>
                    <a:lstStyle/>
                    <a:p>
                      <a:pPr algn="ctr"/>
                      <a:r>
                        <a:rPr lang="el" sz="1400" b="1">
                          <a:solidFill>
                            <a:schemeClr val="bg1"/>
                          </a:solidFill>
                        </a:rPr>
                        <a:t>Εταιρεία</a:t>
                      </a:r>
                      <a:endParaRPr lang="en-US" sz="1400" b="1">
                        <a:solidFill>
                          <a:schemeClr val="bg1"/>
                        </a:solidFill>
                        <a:latin typeface="+mn-lt"/>
                        <a:cs typeface="Oswald Regular"/>
                      </a:endParaRPr>
                    </a:p>
                  </a:txBody>
                  <a:tcPr/>
                </a:tc>
                <a:tc>
                  <a:txBody>
                    <a:bodyPr/>
                    <a:lstStyle/>
                    <a:p>
                      <a:pPr algn="ctr"/>
                      <a:r>
                        <a:rPr lang="el" sz="1400" b="1">
                          <a:solidFill>
                            <a:schemeClr val="bg1"/>
                          </a:solidFill>
                        </a:rPr>
                        <a:t>Θυματα</a:t>
                      </a:r>
                      <a:endParaRPr lang="en-US" sz="1400" b="1">
                        <a:solidFill>
                          <a:schemeClr val="bg1"/>
                        </a:solidFill>
                        <a:latin typeface="+mn-lt"/>
                        <a:cs typeface="Oswald Regular"/>
                      </a:endParaRPr>
                    </a:p>
                  </a:txBody>
                  <a:tcPr/>
                </a:tc>
                <a:extLst>
                  <a:ext uri="{0D108BD9-81ED-4DB2-BD59-A6C34878D82A}">
                    <a16:rowId xmlns:a16="http://schemas.microsoft.com/office/drawing/2014/main" val="10000"/>
                  </a:ext>
                </a:extLst>
              </a:tr>
              <a:tr h="340529">
                <a:tc>
                  <a:txBody>
                    <a:bodyPr/>
                    <a:lstStyle/>
                    <a:p>
                      <a:pPr algn="ctr"/>
                      <a:r>
                        <a:rPr lang="en-US" sz="1400" dirty="0">
                          <a:solidFill>
                            <a:srgbClr val="2F2B20"/>
                          </a:solidFill>
                        </a:rPr>
                        <a:t>Adobe</a:t>
                      </a:r>
                      <a:endParaRPr lang="en-US" sz="1400" dirty="0">
                        <a:solidFill>
                          <a:srgbClr val="2F2B20"/>
                        </a:solidFill>
                        <a:latin typeface="+mn-lt"/>
                        <a:cs typeface="Oswald Regular"/>
                      </a:endParaRPr>
                    </a:p>
                  </a:txBody>
                  <a:tcPr/>
                </a:tc>
                <a:tc>
                  <a:txBody>
                    <a:bodyPr/>
                    <a:lstStyle/>
                    <a:p>
                      <a:pPr algn="ctr"/>
                      <a:r>
                        <a:rPr lang="el" sz="1400">
                          <a:solidFill>
                            <a:srgbClr val="2F2B20"/>
                          </a:solidFill>
                        </a:rPr>
                        <a:t>2,9 εκατομμύρια</a:t>
                      </a:r>
                      <a:endParaRPr lang="en-US" sz="1400">
                        <a:solidFill>
                          <a:srgbClr val="2F2B20"/>
                        </a:solidFill>
                        <a:latin typeface="+mn-lt"/>
                        <a:cs typeface="Oswald Regular"/>
                      </a:endParaRPr>
                    </a:p>
                  </a:txBody>
                  <a:tcPr/>
                </a:tc>
                <a:extLst>
                  <a:ext uri="{0D108BD9-81ED-4DB2-BD59-A6C34878D82A}">
                    <a16:rowId xmlns:a16="http://schemas.microsoft.com/office/drawing/2014/main" val="10001"/>
                  </a:ext>
                </a:extLst>
              </a:tr>
              <a:tr h="340529">
                <a:tc>
                  <a:txBody>
                    <a:bodyPr/>
                    <a:lstStyle/>
                    <a:p>
                      <a:pPr algn="ctr"/>
                      <a:r>
                        <a:rPr lang="en-US" sz="1400" dirty="0">
                          <a:solidFill>
                            <a:srgbClr val="2F2B20"/>
                          </a:solidFill>
                          <a:latin typeface="+mn-lt"/>
                          <a:cs typeface="Oswald Regular"/>
                        </a:rPr>
                        <a:t>Evernote</a:t>
                      </a:r>
                    </a:p>
                  </a:txBody>
                  <a:tcPr/>
                </a:tc>
                <a:tc>
                  <a:txBody>
                    <a:bodyPr/>
                    <a:lstStyle/>
                    <a:p>
                      <a:pPr algn="ctr"/>
                      <a:r>
                        <a:rPr lang="el" sz="1400">
                          <a:solidFill>
                            <a:srgbClr val="2F2B20"/>
                          </a:solidFill>
                        </a:rPr>
                        <a:t>50 εκατομμύρια</a:t>
                      </a:r>
                      <a:endParaRPr lang="en-US" sz="1400">
                        <a:solidFill>
                          <a:srgbClr val="2F2B20"/>
                        </a:solidFill>
                        <a:latin typeface="+mn-lt"/>
                        <a:cs typeface="Oswald Regular"/>
                      </a:endParaRPr>
                    </a:p>
                  </a:txBody>
                  <a:tcPr/>
                </a:tc>
                <a:extLst>
                  <a:ext uri="{0D108BD9-81ED-4DB2-BD59-A6C34878D82A}">
                    <a16:rowId xmlns:a16="http://schemas.microsoft.com/office/drawing/2014/main" val="10002"/>
                  </a:ext>
                </a:extLst>
              </a:tr>
              <a:tr h="340529">
                <a:tc>
                  <a:txBody>
                    <a:bodyPr/>
                    <a:lstStyle/>
                    <a:p>
                      <a:pPr algn="ctr"/>
                      <a:r>
                        <a:rPr lang="en-US" sz="1400" dirty="0">
                          <a:solidFill>
                            <a:srgbClr val="2F2B20"/>
                          </a:solidFill>
                          <a:latin typeface="+mn-lt"/>
                          <a:cs typeface="Oswald Regular"/>
                        </a:rPr>
                        <a:t>Twitter</a:t>
                      </a:r>
                    </a:p>
                  </a:txBody>
                  <a:tcPr/>
                </a:tc>
                <a:tc>
                  <a:txBody>
                    <a:bodyPr/>
                    <a:lstStyle/>
                    <a:p>
                      <a:pPr algn="ctr"/>
                      <a:r>
                        <a:rPr lang="el" sz="1400">
                          <a:solidFill>
                            <a:srgbClr val="2F2B20"/>
                          </a:solidFill>
                        </a:rPr>
                        <a:t>250,000</a:t>
                      </a:r>
                      <a:endParaRPr lang="en-US" sz="1400">
                        <a:solidFill>
                          <a:srgbClr val="2F2B20"/>
                        </a:solidFill>
                        <a:latin typeface="+mn-lt"/>
                        <a:cs typeface="Oswald Regular"/>
                      </a:endParaRPr>
                    </a:p>
                  </a:txBody>
                  <a:tcPr/>
                </a:tc>
                <a:extLst>
                  <a:ext uri="{0D108BD9-81ED-4DB2-BD59-A6C34878D82A}">
                    <a16:rowId xmlns:a16="http://schemas.microsoft.com/office/drawing/2014/main" val="10003"/>
                  </a:ext>
                </a:extLst>
              </a:tr>
              <a:tr h="340529">
                <a:tc>
                  <a:txBody>
                    <a:bodyPr/>
                    <a:lstStyle/>
                    <a:p>
                      <a:pPr algn="ctr"/>
                      <a:r>
                        <a:rPr lang="en-US" sz="1400" dirty="0">
                          <a:solidFill>
                            <a:srgbClr val="2F2B20"/>
                          </a:solidFill>
                        </a:rPr>
                        <a:t>Living Social</a:t>
                      </a:r>
                      <a:endParaRPr lang="en-US" sz="1400" dirty="0">
                        <a:solidFill>
                          <a:srgbClr val="2F2B20"/>
                        </a:solidFill>
                        <a:latin typeface="+mn-lt"/>
                        <a:cs typeface="Oswald Regular"/>
                      </a:endParaRPr>
                    </a:p>
                  </a:txBody>
                  <a:tcPr/>
                </a:tc>
                <a:tc>
                  <a:txBody>
                    <a:bodyPr/>
                    <a:lstStyle/>
                    <a:p>
                      <a:pPr algn="ctr"/>
                      <a:r>
                        <a:rPr lang="el" sz="1400" dirty="0">
                          <a:solidFill>
                            <a:srgbClr val="2F2B20"/>
                          </a:solidFill>
                        </a:rPr>
                        <a:t>50 εκατομμύρια</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61860A4E-0C09-6C5C-DEF2-5A9507EAD6E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FA755E27-DCF4-A88A-AABB-8A102CC73AB1}"/>
              </a:ext>
            </a:extLst>
          </p:cNvPr>
          <p:cNvSpPr>
            <a:spLocks noGrp="1"/>
          </p:cNvSpPr>
          <p:nvPr>
            <p:ph type="sldNum" sz="quarter" idx="4"/>
          </p:nvPr>
        </p:nvSpPr>
        <p:spPr/>
        <p:txBody>
          <a:bodyPr/>
          <a:lstStyle/>
          <a:p>
            <a:fld id="{3A98EE3D-8CD1-4C3F-BD1C-C98C9596463C}" type="slidenum">
              <a:rPr lang="en-US" smtClean="0"/>
              <a:pPr/>
              <a:t>40</a:t>
            </a:fld>
            <a:endParaRPr lang="en-US"/>
          </a:p>
        </p:txBody>
      </p:sp>
    </p:spTree>
    <p:extLst>
      <p:ext uri="{BB962C8B-B14F-4D97-AF65-F5344CB8AC3E}">
        <p14:creationId xmlns:p14="http://schemas.microsoft.com/office/powerpoint/2010/main" val="3561964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l">
                <a:solidFill>
                  <a:srgbClr val="2F2B20"/>
                </a:solidFill>
                <a:cs typeface="Fjalla One"/>
              </a:rPr>
              <a:t>Αποθήκευση κωδικού πρόσβασης (UNIX)</a:t>
            </a:r>
          </a:p>
        </p:txBody>
      </p:sp>
      <p:sp>
        <p:nvSpPr>
          <p:cNvPr id="3" name="Content Placeholder 2"/>
          <p:cNvSpPr>
            <a:spLocks noGrp="1"/>
          </p:cNvSpPr>
          <p:nvPr>
            <p:ph sz="quarter" idx="17"/>
          </p:nvPr>
        </p:nvSpPr>
        <p:spPr>
          <a:xfrm>
            <a:off x="796321" y="1986061"/>
            <a:ext cx="9675033" cy="4015244"/>
          </a:xfrm>
        </p:spPr>
        <p:txBody>
          <a:bodyPr>
            <a:noAutofit/>
          </a:bodyPr>
          <a:lstStyle/>
          <a:p>
            <a:pPr lvl="1">
              <a:lnSpc>
                <a:spcPct val="90000"/>
              </a:lnSpc>
            </a:pPr>
            <a:r>
              <a:rPr lang="el" dirty="0">
                <a:cs typeface="Roboto Slab Regular"/>
              </a:rPr>
              <a:t>Το αρχείο /etc/passwd αποθηκεύει το H(password) μαζί με το όνομα σύνδεσης, το αναγνωριστικό χρήστη, τον αρχικό κατάλογο, το κέλυφος σύνδεσης κ.λπ. </a:t>
            </a:r>
          </a:p>
          <a:p>
            <a:pPr lvl="2">
              <a:lnSpc>
                <a:spcPct val="90000"/>
              </a:lnSpc>
            </a:pPr>
            <a:r>
              <a:rPr lang="el" dirty="0">
                <a:cs typeface="Roboto Slab Regular"/>
              </a:rPr>
              <a:t>H είναι ουσιαστικά μια μονόδρομη συνάρτηση κατακερματισμού</a:t>
            </a:r>
          </a:p>
          <a:p>
            <a:pPr lvl="2">
              <a:lnSpc>
                <a:spcPct val="90000"/>
              </a:lnSpc>
              <a:buClr>
                <a:schemeClr val="tx1"/>
              </a:buClr>
            </a:pPr>
            <a:r>
              <a:rPr lang="el" b="1" dirty="0">
                <a:solidFill>
                  <a:schemeClr val="accent1"/>
                </a:solidFill>
                <a:cs typeface="Roboto Slab Regular"/>
              </a:rPr>
              <a:t>Ο Roger Needham και ο Mike Guy στη δεκαετία του 1960 πρότειναν την αποθήκευση κατακερματισμών κωδικού πρόσβασης  </a:t>
            </a:r>
          </a:p>
          <a:p>
            <a:pPr lvl="2">
              <a:lnSpc>
                <a:spcPct val="90000"/>
              </a:lnSpc>
            </a:pPr>
            <a:r>
              <a:rPr lang="el" dirty="0">
                <a:cs typeface="Roboto Slab Regular"/>
              </a:rPr>
              <a:t>Το αρχείο /etc/passwd πρέπει να είναι παγκοσμίως αναγνώσιμο</a:t>
            </a:r>
          </a:p>
          <a:p>
            <a:pPr lvl="1">
              <a:lnSpc>
                <a:spcPct val="90000"/>
              </a:lnSpc>
            </a:pPr>
            <a:r>
              <a:rPr lang="el" dirty="0">
                <a:cs typeface="Roboto Slab Regular"/>
              </a:rPr>
              <a:t>Πιθανές επιθέσεις ωμής βίας</a:t>
            </a:r>
            <a:r>
              <a:rPr lang="en-US" dirty="0">
                <a:cs typeface="Roboto Slab Regular"/>
              </a:rPr>
              <a:t>(brute-force)</a:t>
            </a:r>
            <a:endParaRPr lang="el" dirty="0">
              <a:cs typeface="Roboto Slab Regular"/>
            </a:endParaRPr>
          </a:p>
          <a:p>
            <a:pPr lvl="2">
              <a:lnSpc>
                <a:spcPct val="90000"/>
              </a:lnSpc>
              <a:buClr>
                <a:schemeClr val="tx1"/>
              </a:buClr>
            </a:pPr>
            <a:r>
              <a:rPr lang="el-GR" dirty="0">
                <a:solidFill>
                  <a:schemeClr val="accent1"/>
                </a:solidFill>
                <a:cs typeface="Roboto Slab Regular"/>
              </a:rPr>
              <a:t>Πώς να κάνετε πιο αποτελεσματικά brute-force όταν προσπαθείτε να αποκτήσετε τον κωδικό πρόσβασης οποιουδήποτε λογαριασμού σε ένα σύστημα με πολλούς λογαριασμούς;</a:t>
            </a:r>
            <a:endParaRPr lang="el" dirty="0">
              <a:solidFill>
                <a:schemeClr val="accent1"/>
              </a:solidFill>
              <a:cs typeface="Roboto Slab Regular"/>
            </a:endParaRPr>
          </a:p>
        </p:txBody>
      </p:sp>
      <p:pic>
        <p:nvPicPr>
          <p:cNvPr id="8" name="Picture 7">
            <a:extLst>
              <a:ext uri="{FF2B5EF4-FFF2-40B4-BE49-F238E27FC236}">
                <a16:creationId xmlns:a16="http://schemas.microsoft.com/office/drawing/2014/main" id="{32A5EA1B-3117-3389-461E-A1601843CF05}"/>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65DBE688-0C4D-3CD3-36C9-B388E730327F}"/>
              </a:ext>
            </a:extLst>
          </p:cNvPr>
          <p:cNvSpPr>
            <a:spLocks noGrp="1"/>
          </p:cNvSpPr>
          <p:nvPr>
            <p:ph type="sldNum" sz="quarter" idx="4"/>
          </p:nvPr>
        </p:nvSpPr>
        <p:spPr/>
        <p:txBody>
          <a:bodyPr/>
          <a:lstStyle/>
          <a:p>
            <a:fld id="{3A98EE3D-8CD1-4C3F-BD1C-C98C9596463C}" type="slidenum">
              <a:rPr lang="en-US" smtClean="0"/>
              <a:pPr/>
              <a:t>41</a:t>
            </a:fld>
            <a:endParaRPr lang="en-US"/>
          </a:p>
        </p:txBody>
      </p:sp>
    </p:spTree>
    <p:extLst>
      <p:ext uri="{BB962C8B-B14F-4D97-AF65-F5344CB8AC3E}">
        <p14:creationId xmlns:p14="http://schemas.microsoft.com/office/powerpoint/2010/main" val="504277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l" dirty="0">
                <a:solidFill>
                  <a:schemeClr val="tx1"/>
                </a:solidFill>
                <a:cs typeface="Fjalla One"/>
              </a:rPr>
              <a:t>Άλατα κωδικού πρόσβασης</a:t>
            </a:r>
            <a:r>
              <a:rPr lang="en-US" dirty="0">
                <a:solidFill>
                  <a:schemeClr val="tx1"/>
                </a:solidFill>
                <a:cs typeface="Fjalla One"/>
              </a:rPr>
              <a:t>(Password Salts)</a:t>
            </a:r>
            <a:endParaRPr lang="el" dirty="0">
              <a:solidFill>
                <a:schemeClr val="tx1"/>
              </a:solidFill>
              <a:cs typeface="Fjalla One"/>
            </a:endParaRPr>
          </a:p>
        </p:txBody>
      </p:sp>
      <p:sp>
        <p:nvSpPr>
          <p:cNvPr id="3" name="Content Placeholder 2"/>
          <p:cNvSpPr>
            <a:spLocks noGrp="1"/>
          </p:cNvSpPr>
          <p:nvPr>
            <p:ph sz="quarter" idx="17"/>
          </p:nvPr>
        </p:nvSpPr>
        <p:spPr>
          <a:xfrm>
            <a:off x="796321" y="1986061"/>
            <a:ext cx="10677923" cy="4015244"/>
          </a:xfrm>
        </p:spPr>
        <p:txBody>
          <a:bodyPr>
            <a:noAutofit/>
          </a:bodyPr>
          <a:lstStyle/>
          <a:p>
            <a:pPr>
              <a:lnSpc>
                <a:spcPct val="90000"/>
              </a:lnSpc>
            </a:pPr>
            <a:r>
              <a:rPr lang="el" dirty="0">
                <a:cs typeface="Roboto Slab Regular"/>
              </a:rPr>
              <a:t>Τα πιο σύγχρονα συστήματα UNIX διαιρούν το /etc/password σε δύο αρχεία: /etc/password; και /etc/shadow (αναγνώσιμο μόνο από root)</a:t>
            </a:r>
          </a:p>
          <a:p>
            <a:pPr>
              <a:lnSpc>
                <a:spcPct val="90000"/>
              </a:lnSpc>
            </a:pPr>
            <a:r>
              <a:rPr lang="el" dirty="0">
                <a:cs typeface="Roboto Slab Regular"/>
              </a:rPr>
              <a:t>Αποθηκεύστε [r, H(password,r)] αντί για H(password) στο /etc/shadow</a:t>
            </a:r>
          </a:p>
          <a:p>
            <a:pPr lvl="1">
              <a:lnSpc>
                <a:spcPct val="90000"/>
              </a:lnSpc>
            </a:pPr>
            <a:r>
              <a:rPr lang="el" dirty="0">
                <a:cs typeface="Roboto Slab Regular"/>
              </a:rPr>
              <a:t>Το r επιλέγεται τυχαία για κάθε κωδικό πρόσβασης</a:t>
            </a:r>
          </a:p>
          <a:p>
            <a:pPr lvl="1">
              <a:lnSpc>
                <a:spcPct val="90000"/>
              </a:lnSpc>
            </a:pPr>
            <a:r>
              <a:rPr lang="el" dirty="0">
                <a:cs typeface="Roboto Slab Regular"/>
              </a:rPr>
              <a:t>Το r είναι δημόσιο, παρόμοιο με το IV στις λειτουργίες CBC &amp;; CTR</a:t>
            </a:r>
          </a:p>
          <a:p>
            <a:pPr>
              <a:lnSpc>
                <a:spcPct val="90000"/>
              </a:lnSpc>
            </a:pPr>
            <a:r>
              <a:rPr lang="el" b="1" i="1" dirty="0">
                <a:solidFill>
                  <a:schemeClr val="accent1"/>
                </a:solidFill>
                <a:cs typeface="Roboto Slab Regular"/>
              </a:rPr>
              <a:t>Οφέλη</a:t>
            </a:r>
            <a:r>
              <a:rPr lang="el" dirty="0">
                <a:solidFill>
                  <a:schemeClr val="accent1"/>
                </a:solidFill>
                <a:cs typeface="Roboto Slab Regular"/>
              </a:rPr>
              <a:t> </a:t>
            </a:r>
          </a:p>
          <a:p>
            <a:pPr lvl="1">
              <a:lnSpc>
                <a:spcPct val="90000"/>
              </a:lnSpc>
            </a:pPr>
            <a:r>
              <a:rPr lang="el" dirty="0">
                <a:cs typeface="Roboto Slab Regular"/>
              </a:rPr>
              <a:t>Επιθέσεις λεξικού πολύ πιο δύσκολες</a:t>
            </a:r>
          </a:p>
          <a:p>
            <a:pPr lvl="2">
              <a:lnSpc>
                <a:spcPct val="90000"/>
              </a:lnSpc>
            </a:pPr>
            <a:r>
              <a:rPr lang="el" dirty="0">
                <a:cs typeface="Roboto Slab Regular"/>
              </a:rPr>
              <a:t>Το κόστος επίθεσης ενός λογαριασμού παραμένει το ίδιο</a:t>
            </a:r>
          </a:p>
          <a:p>
            <a:pPr lvl="1">
              <a:lnSpc>
                <a:spcPct val="90000"/>
              </a:lnSpc>
            </a:pPr>
            <a:r>
              <a:rPr lang="el" dirty="0">
                <a:cs typeface="Roboto Slab Regular"/>
              </a:rPr>
              <a:t>Ο ίδιος κωδικός πρόσβασης θα έχει διαφορετικούς κατακερματισμούς </a:t>
            </a:r>
          </a:p>
          <a:p>
            <a:endParaRPr lang="en-US" dirty="0">
              <a:cs typeface="Roboto Slab Regular"/>
            </a:endParaRPr>
          </a:p>
        </p:txBody>
      </p:sp>
      <p:pic>
        <p:nvPicPr>
          <p:cNvPr id="7" name="Picture 6">
            <a:extLst>
              <a:ext uri="{FF2B5EF4-FFF2-40B4-BE49-F238E27FC236}">
                <a16:creationId xmlns:a16="http://schemas.microsoft.com/office/drawing/2014/main" id="{D4DABB16-990E-D4A8-57F1-AAD501EA7D4C}"/>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2A82FDA-EE6A-6562-DB86-D76241EBAE8A}"/>
              </a:ext>
            </a:extLst>
          </p:cNvPr>
          <p:cNvSpPr>
            <a:spLocks noGrp="1"/>
          </p:cNvSpPr>
          <p:nvPr>
            <p:ph type="sldNum" sz="quarter" idx="4"/>
          </p:nvPr>
        </p:nvSpPr>
        <p:spPr/>
        <p:txBody>
          <a:bodyPr/>
          <a:lstStyle/>
          <a:p>
            <a:fld id="{3A98EE3D-8CD1-4C3F-BD1C-C98C9596463C}" type="slidenum">
              <a:rPr lang="en-US" smtClean="0"/>
              <a:pPr/>
              <a:t>42</a:t>
            </a:fld>
            <a:endParaRPr lang="en-US"/>
          </a:p>
        </p:txBody>
      </p:sp>
    </p:spTree>
    <p:extLst>
      <p:ext uri="{BB962C8B-B14F-4D97-AF65-F5344CB8AC3E}">
        <p14:creationId xmlns:p14="http://schemas.microsoft.com/office/powerpoint/2010/main" val="2912386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solidFill>
                  <a:schemeClr val="tx1"/>
                </a:solidFill>
                <a:cs typeface="Fjalla One"/>
              </a:rPr>
              <a:t>Επιθέσεις λεξικού και εικασίας</a:t>
            </a:r>
          </a:p>
        </p:txBody>
      </p:sp>
      <p:sp>
        <p:nvSpPr>
          <p:cNvPr id="3" name="Content Placeholder 2"/>
          <p:cNvSpPr>
            <a:spLocks noGrp="1"/>
          </p:cNvSpPr>
          <p:nvPr>
            <p:ph sz="quarter" idx="17"/>
          </p:nvPr>
        </p:nvSpPr>
        <p:spPr/>
        <p:txBody>
          <a:bodyPr>
            <a:noAutofit/>
          </a:bodyPr>
          <a:lstStyle/>
          <a:p>
            <a:r>
              <a:rPr lang="el">
                <a:cs typeface="Roboto Slab Regular"/>
              </a:rPr>
              <a:t>Προστατέψτε τους αποθηκευμένους κωδικούς πρόσβασης με κρυπτογραφία και έλεγχο πρόσβασης</a:t>
            </a:r>
          </a:p>
          <a:p>
            <a:pPr lvl="1">
              <a:buClr>
                <a:schemeClr val="tx1"/>
              </a:buClr>
            </a:pPr>
            <a:r>
              <a:rPr lang="el">
                <a:solidFill>
                  <a:schemeClr val="accent1"/>
                </a:solidFill>
                <a:cs typeface="Roboto Slab Regular"/>
              </a:rPr>
              <a:t>Η αρχή "</a:t>
            </a:r>
            <a:r>
              <a:rPr lang="el" b="1" i="1">
                <a:solidFill>
                  <a:schemeClr val="accent1"/>
                </a:solidFill>
                <a:cs typeface="Roboto Slab Regular"/>
              </a:rPr>
              <a:t>Άμυνα σε βάθος</a:t>
            </a:r>
            <a:r>
              <a:rPr lang="el">
                <a:solidFill>
                  <a:schemeClr val="accent1"/>
                </a:solidFill>
                <a:cs typeface="Roboto Slab Regular"/>
              </a:rPr>
              <a:t>" </a:t>
            </a:r>
            <a:r>
              <a:rPr lang="el">
                <a:cs typeface="Roboto Slab Regular"/>
              </a:rPr>
              <a:t>ισχύει: </a:t>
            </a:r>
          </a:p>
          <a:p>
            <a:pPr lvl="2"/>
            <a:r>
              <a:rPr lang="el">
                <a:cs typeface="Roboto Slab Regular"/>
              </a:rPr>
              <a:t>Χρησιμοποιήστε πολλαπλές ανεξάρτητες μεθόδους άμυνας, έτσι ώστε ακόμη και αν αποτύχει ένα επίπεδο, η ασφάλεια εξακολουθεί να μην διακυβεύεται </a:t>
            </a:r>
          </a:p>
          <a:p>
            <a:pPr lvl="2"/>
            <a:r>
              <a:rPr lang="el">
                <a:cs typeface="Roboto Slab Regular"/>
              </a:rPr>
              <a:t>Παράδειγμα: Εξέταση συμβιβασμών συνόλων δεδομένων κωδικού πρόσβασης</a:t>
            </a:r>
          </a:p>
          <a:p>
            <a:r>
              <a:rPr lang="el">
                <a:cs typeface="Roboto Slab Regular"/>
              </a:rPr>
              <a:t>Απενεργοποίηση λογαριασμών με πολλές αποτυχημένες προσπάθειες</a:t>
            </a:r>
          </a:p>
          <a:p>
            <a:r>
              <a:rPr lang="el">
                <a:cs typeface="Roboto Slab Regular"/>
              </a:rPr>
              <a:t>Απαιτείται επιπλέον μηχανισμός ελέγχου ταυτότητας</a:t>
            </a:r>
          </a:p>
          <a:p>
            <a:pPr lvl="1"/>
            <a:endParaRPr lang="en-US">
              <a:cs typeface="Roboto Slab Regular"/>
            </a:endParaRPr>
          </a:p>
          <a:p>
            <a:endParaRPr lang="en-US">
              <a:cs typeface="Roboto Slab Regular"/>
            </a:endParaRPr>
          </a:p>
        </p:txBody>
      </p:sp>
      <p:pic>
        <p:nvPicPr>
          <p:cNvPr id="7" name="Picture 6">
            <a:extLst>
              <a:ext uri="{FF2B5EF4-FFF2-40B4-BE49-F238E27FC236}">
                <a16:creationId xmlns:a16="http://schemas.microsoft.com/office/drawing/2014/main" id="{549D34BD-8C74-27BB-E7F9-DD56485983A0}"/>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B78D0788-23DE-DCA8-8961-BF395A378388}"/>
              </a:ext>
            </a:extLst>
          </p:cNvPr>
          <p:cNvSpPr>
            <a:spLocks noGrp="1"/>
          </p:cNvSpPr>
          <p:nvPr>
            <p:ph type="sldNum" sz="quarter" idx="4"/>
          </p:nvPr>
        </p:nvSpPr>
        <p:spPr/>
        <p:txBody>
          <a:bodyPr/>
          <a:lstStyle/>
          <a:p>
            <a:fld id="{3A98EE3D-8CD1-4C3F-BD1C-C98C9596463C}" type="slidenum">
              <a:rPr lang="en-US" smtClean="0"/>
              <a:pPr/>
              <a:t>43</a:t>
            </a:fld>
            <a:endParaRPr lang="en-US"/>
          </a:p>
        </p:txBody>
      </p:sp>
    </p:spTree>
    <p:extLst>
      <p:ext uri="{BB962C8B-B14F-4D97-AF65-F5344CB8AC3E}">
        <p14:creationId xmlns:p14="http://schemas.microsoft.com/office/powerpoint/2010/main" val="2072024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Νέα εποχή επιθέσεων εκτός σύνδεσης</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237" t="12151" r="38405" b="53092"/>
          <a:stretch/>
        </p:blipFill>
        <p:spPr bwMode="auto">
          <a:xfrm>
            <a:off x="894752" y="1767107"/>
            <a:ext cx="5791183" cy="290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media2.hpcwire.com/hpccloud/GPU_cluster_for_password_cracking_20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37442" y="4789876"/>
            <a:ext cx="1623049" cy="12268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64484" y="4126732"/>
            <a:ext cx="2672987" cy="287952"/>
          </a:xfrm>
          <a:prstGeom prst="rect">
            <a:avLst/>
          </a:prstGeom>
          <a:noFill/>
          <a:ln w="635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030DF4-B77C-DAB9-F865-2DD6F128345A}"/>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BF58C971-1BD0-540D-F85E-3DCF4EC6D0C6}"/>
              </a:ext>
            </a:extLst>
          </p:cNvPr>
          <p:cNvSpPr>
            <a:spLocks noGrp="1"/>
          </p:cNvSpPr>
          <p:nvPr>
            <p:ph type="sldNum" sz="quarter" idx="4"/>
          </p:nvPr>
        </p:nvSpPr>
        <p:spPr/>
        <p:txBody>
          <a:bodyPr/>
          <a:lstStyle/>
          <a:p>
            <a:fld id="{3A98EE3D-8CD1-4C3F-BD1C-C98C9596463C}" type="slidenum">
              <a:rPr lang="en-US" smtClean="0"/>
              <a:pPr/>
              <a:t>44</a:t>
            </a:fld>
            <a:endParaRPr lang="en-US"/>
          </a:p>
        </p:txBody>
      </p:sp>
      <p:sp>
        <p:nvSpPr>
          <p:cNvPr id="4" name="TextBox 3">
            <a:extLst>
              <a:ext uri="{FF2B5EF4-FFF2-40B4-BE49-F238E27FC236}">
                <a16:creationId xmlns:a16="http://schemas.microsoft.com/office/drawing/2014/main" id="{EFB0C73D-684A-8562-8327-9BA5A3BFCF82}"/>
              </a:ext>
            </a:extLst>
          </p:cNvPr>
          <p:cNvSpPr txBox="1"/>
          <p:nvPr/>
        </p:nvSpPr>
        <p:spPr>
          <a:xfrm>
            <a:off x="6995160" y="1673352"/>
            <a:ext cx="5065776" cy="3970318"/>
          </a:xfrm>
          <a:prstGeom prst="rect">
            <a:avLst/>
          </a:prstGeom>
          <a:noFill/>
        </p:spPr>
        <p:txBody>
          <a:bodyPr wrap="square" rtlCol="0">
            <a:spAutoFit/>
          </a:bodyPr>
          <a:lstStyle/>
          <a:p>
            <a:r>
              <a:rPr lang="el-GR"/>
              <a:t>Η σημερινή αντίληψη για ασφαλείς κωδικούς μπορεί σύντομα να ανήκει στο παρελθόν. Χάρη στο φθηνότερο υλικό, το λογισμικό cloud και τα δωρεάν προγράμματα σπασίματος κωδικών, είναι πιο εύκολο από ποτέ να παραβιαστούν αυτοί οι ψηφιακοί "κλειδαριές".</a:t>
            </a:r>
            <a:br>
              <a:rPr lang="el-GR"/>
            </a:br>
            <a:r>
              <a:rPr lang="el-GR"/>
              <a:t>Ο ερευνητής ασφαλείας Jeremi Gosney ανέβασε αυτή την τέχνη σε άλλο επίπεδο. Στο συνέδριο Passwords^12 στο Όσλο της Νορβηγίας, παρουσίασε ένα δικό του σύστημα με GPU που μπορούσε να σπάει 348 δισεκατομμύρια κωδικούς ανά δευτερόλεπτο.</a:t>
            </a:r>
            <a:endParaRPr lang="en-US"/>
          </a:p>
        </p:txBody>
      </p:sp>
    </p:spTree>
    <p:extLst>
      <p:ext uri="{BB962C8B-B14F-4D97-AF65-F5344CB8AC3E}">
        <p14:creationId xmlns:p14="http://schemas.microsoft.com/office/powerpoint/2010/main" val="2732679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541" y="381961"/>
            <a:ext cx="8935507" cy="949467"/>
          </a:xfrm>
        </p:spPr>
        <p:txBody>
          <a:bodyPr/>
          <a:lstStyle/>
          <a:p>
            <a:pPr algn="ctr"/>
            <a:r>
              <a:rPr lang="el">
                <a:solidFill>
                  <a:schemeClr val="tx1"/>
                </a:solidFill>
                <a:cs typeface="Fjalla One"/>
              </a:rPr>
              <a:t>Νέα εποχή επιθέσεων εκτός σύνδεσης</a:t>
            </a:r>
          </a:p>
        </p:txBody>
      </p:sp>
      <p:sp>
        <p:nvSpPr>
          <p:cNvPr id="3" name="Content Placeholder 2"/>
          <p:cNvSpPr>
            <a:spLocks noGrp="1"/>
          </p:cNvSpPr>
          <p:nvPr>
            <p:ph sz="quarter" idx="17"/>
          </p:nvPr>
        </p:nvSpPr>
        <p:spPr/>
        <p:txBody>
          <a:bodyPr>
            <a:noAutofit/>
          </a:bodyPr>
          <a:lstStyle/>
          <a:p>
            <a:r>
              <a:rPr lang="el">
                <a:cs typeface="Roboto Slab Regular"/>
              </a:rPr>
              <a:t>Οι επιτιθέμενοι δημιουργούν ASIC (Application Specific Integrated Circuits) για σπάσιμο κωδικών πρόσβασης </a:t>
            </a:r>
          </a:p>
          <a:p>
            <a:endParaRPr lang="en-US">
              <a:cs typeface="Roboto Slab Regular"/>
            </a:endParaRPr>
          </a:p>
          <a:p>
            <a:r>
              <a:rPr lang="el">
                <a:cs typeface="Roboto Slab Regular"/>
              </a:rPr>
              <a:t>Είναι πολύ αποτελεσματικά στον υπολογισμό των τιμών κατακερματισμού, π.χ. </a:t>
            </a:r>
            <a:r>
              <a:rPr lang="el" b="1">
                <a:solidFill>
                  <a:schemeClr val="accent1"/>
                </a:solidFill>
                <a:cs typeface="Oswald Regular"/>
              </a:rPr>
              <a:t>355 εκατομμύρια κατακερματισμοί SHA2 / s  </a:t>
            </a:r>
          </a:p>
          <a:p>
            <a:endParaRPr lang="en-US">
              <a:cs typeface="Roboto Slab Regular"/>
            </a:endParaRPr>
          </a:p>
          <a:p>
            <a:r>
              <a:rPr lang="el">
                <a:cs typeface="Roboto Slab Regular"/>
              </a:rPr>
              <a:t>Βασίζεται σε μονάδες επεξεργασίας γραφικών (GPU)</a:t>
            </a:r>
          </a:p>
          <a:p>
            <a:r>
              <a:rPr lang="el">
                <a:cs typeface="Roboto Slab Regular"/>
              </a:rPr>
              <a:t> http://hashcat.net/oclhashcat/</a:t>
            </a:r>
          </a:p>
        </p:txBody>
      </p:sp>
      <p:pic>
        <p:nvPicPr>
          <p:cNvPr id="8" name="Picture 7">
            <a:extLst>
              <a:ext uri="{FF2B5EF4-FFF2-40B4-BE49-F238E27FC236}">
                <a16:creationId xmlns:a16="http://schemas.microsoft.com/office/drawing/2014/main" id="{B0B1418D-59BA-7892-44E8-00BDE6F5D43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F78B96F0-87E5-2554-34ED-2D60FBEA4071}"/>
              </a:ext>
            </a:extLst>
          </p:cNvPr>
          <p:cNvSpPr>
            <a:spLocks noGrp="1"/>
          </p:cNvSpPr>
          <p:nvPr>
            <p:ph type="sldNum" sz="quarter" idx="4"/>
          </p:nvPr>
        </p:nvSpPr>
        <p:spPr/>
        <p:txBody>
          <a:bodyPr/>
          <a:lstStyle/>
          <a:p>
            <a:fld id="{3A98EE3D-8CD1-4C3F-BD1C-C98C9596463C}" type="slidenum">
              <a:rPr lang="en-US" smtClean="0"/>
              <a:pPr/>
              <a:t>45</a:t>
            </a:fld>
            <a:endParaRPr lang="en-US"/>
          </a:p>
        </p:txBody>
      </p:sp>
    </p:spTree>
    <p:extLst>
      <p:ext uri="{BB962C8B-B14F-4D97-AF65-F5344CB8AC3E}">
        <p14:creationId xmlns:p14="http://schemas.microsoft.com/office/powerpoint/2010/main" val="2218370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625" y="566136"/>
            <a:ext cx="7785042" cy="949467"/>
          </a:xfrm>
        </p:spPr>
        <p:txBody>
          <a:bodyPr>
            <a:normAutofit fontScale="90000"/>
          </a:bodyPr>
          <a:lstStyle/>
          <a:p>
            <a:pPr algn="ctr"/>
            <a:r>
              <a:rPr lang="el">
                <a:solidFill>
                  <a:schemeClr val="tx1"/>
                </a:solidFill>
                <a:cs typeface="Fjalla One"/>
              </a:rPr>
              <a:t>Άμυνα ενάντια σε επιθέσεις εκτός σύνδεσης</a:t>
            </a:r>
          </a:p>
        </p:txBody>
      </p:sp>
      <p:sp>
        <p:nvSpPr>
          <p:cNvPr id="3" name="Content Placeholder 2"/>
          <p:cNvSpPr>
            <a:spLocks noGrp="1"/>
          </p:cNvSpPr>
          <p:nvPr>
            <p:ph sz="quarter" idx="17"/>
          </p:nvPr>
        </p:nvSpPr>
        <p:spPr/>
        <p:txBody>
          <a:bodyPr>
            <a:normAutofit/>
          </a:bodyPr>
          <a:lstStyle/>
          <a:p>
            <a:r>
              <a:rPr lang="el">
                <a:cs typeface="Roboto Slab Regular"/>
              </a:rPr>
              <a:t>Κάντε σκόπιμα τις λειτουργίες κατακερματισμού αργές, π.χ. bcrypt, scrypt </a:t>
            </a:r>
          </a:p>
          <a:p>
            <a:endParaRPr lang="en-US">
              <a:cs typeface="Roboto Slab Regular"/>
            </a:endParaRPr>
          </a:p>
          <a:p>
            <a:r>
              <a:rPr lang="el">
                <a:cs typeface="Roboto Slab Regular"/>
              </a:rPr>
              <a:t>Ορισμένες εν εξελίξει εργασίες σχετικά με τα σχέδια ασύμμετρων συναρτήσεων κατακερματισμού κόστους (CASH)</a:t>
            </a:r>
          </a:p>
          <a:p>
            <a:pPr lvl="1"/>
            <a:r>
              <a:rPr lang="el">
                <a:cs typeface="Roboto Slab Regular"/>
              </a:rPr>
              <a:t>Εύκολη επαλήθευση ενός κατακερματισμού </a:t>
            </a:r>
          </a:p>
          <a:p>
            <a:pPr lvl="1"/>
            <a:r>
              <a:rPr lang="el">
                <a:cs typeface="Roboto Slab Regular"/>
              </a:rPr>
              <a:t>Δύσκολο να πραγματοποιηθεί μια επίθεση λεξικού / ωμής βίας  </a:t>
            </a:r>
          </a:p>
        </p:txBody>
      </p:sp>
      <p:pic>
        <p:nvPicPr>
          <p:cNvPr id="7" name="Picture 6">
            <a:extLst>
              <a:ext uri="{FF2B5EF4-FFF2-40B4-BE49-F238E27FC236}">
                <a16:creationId xmlns:a16="http://schemas.microsoft.com/office/drawing/2014/main" id="{F02EE44C-3C6A-91F4-CD67-06990346D8BF}"/>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91E60B9-5E64-0569-87CA-C6A9BA2D881D}"/>
              </a:ext>
            </a:extLst>
          </p:cNvPr>
          <p:cNvSpPr>
            <a:spLocks noGrp="1"/>
          </p:cNvSpPr>
          <p:nvPr>
            <p:ph type="sldNum" sz="quarter" idx="4"/>
          </p:nvPr>
        </p:nvSpPr>
        <p:spPr/>
        <p:txBody>
          <a:bodyPr/>
          <a:lstStyle/>
          <a:p>
            <a:fld id="{3A98EE3D-8CD1-4C3F-BD1C-C98C9596463C}" type="slidenum">
              <a:rPr lang="en-US" smtClean="0"/>
              <a:pPr/>
              <a:t>46</a:t>
            </a:fld>
            <a:endParaRPr lang="en-US"/>
          </a:p>
        </p:txBody>
      </p:sp>
    </p:spTree>
    <p:extLst>
      <p:ext uri="{BB962C8B-B14F-4D97-AF65-F5344CB8AC3E}">
        <p14:creationId xmlns:p14="http://schemas.microsoft.com/office/powerpoint/2010/main" val="756283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Στρατηγική επίθεσης</a:t>
            </a:r>
          </a:p>
        </p:txBody>
      </p:sp>
      <p:graphicFrame>
        <p:nvGraphicFramePr>
          <p:cNvPr id="6" name="Content Placeholder 5"/>
          <p:cNvGraphicFramePr>
            <a:graphicFrameLocks noGrp="1"/>
          </p:cNvGraphicFramePr>
          <p:nvPr>
            <p:ph sz="quarter" idx="17"/>
            <p:extLst>
              <p:ext uri="{D42A27DB-BD31-4B8C-83A1-F6EECF244321}">
                <p14:modId xmlns:p14="http://schemas.microsoft.com/office/powerpoint/2010/main" val="3879470492"/>
              </p:ext>
            </p:extLst>
          </p:nvPr>
        </p:nvGraphicFramePr>
        <p:xfrm>
          <a:off x="796925" y="1985963"/>
          <a:ext cx="5731694" cy="2527042"/>
        </p:xfrm>
        <a:graphic>
          <a:graphicData uri="http://schemas.openxmlformats.org/drawingml/2006/table">
            <a:tbl>
              <a:tblPr firstRow="1" bandRow="1">
                <a:tableStyleId>{5C22544A-7EE6-4342-B048-85BDC9FD1C3A}</a:tableStyleId>
              </a:tblPr>
              <a:tblGrid>
                <a:gridCol w="2865847">
                  <a:extLst>
                    <a:ext uri="{9D8B030D-6E8A-4147-A177-3AD203B41FA5}">
                      <a16:colId xmlns:a16="http://schemas.microsoft.com/office/drawing/2014/main" val="20000"/>
                    </a:ext>
                  </a:extLst>
                </a:gridCol>
                <a:gridCol w="2865847">
                  <a:extLst>
                    <a:ext uri="{9D8B030D-6E8A-4147-A177-3AD203B41FA5}">
                      <a16:colId xmlns:a16="http://schemas.microsoft.com/office/drawing/2014/main" val="20001"/>
                    </a:ext>
                  </a:extLst>
                </a:gridCol>
              </a:tblGrid>
              <a:tr h="361006">
                <a:tc>
                  <a:txBody>
                    <a:bodyPr/>
                    <a:lstStyle/>
                    <a:p>
                      <a:pPr algn="ctr"/>
                      <a:r>
                        <a:rPr lang="el" sz="1400">
                          <a:solidFill>
                            <a:srgbClr val="800000"/>
                          </a:solidFill>
                          <a:latin typeface="+mn-lt"/>
                          <a:cs typeface="Oswald Regular"/>
                        </a:rPr>
                        <a:t>Χαζός εισβολέας</a:t>
                      </a:r>
                    </a:p>
                  </a:txBody>
                  <a:tcPr/>
                </a:tc>
                <a:tc>
                  <a:txBody>
                    <a:bodyPr/>
                    <a:lstStyle/>
                    <a:p>
                      <a:pPr algn="ctr"/>
                      <a:r>
                        <a:rPr lang="el" sz="1400">
                          <a:solidFill>
                            <a:srgbClr val="800000"/>
                          </a:solidFill>
                          <a:latin typeface="+mn-lt"/>
                          <a:cs typeface="Oswald Regular"/>
                        </a:rPr>
                        <a:t>Έξυπνος εισβολέας</a:t>
                      </a:r>
                    </a:p>
                  </a:txBody>
                  <a:tcPr/>
                </a:tc>
                <a:extLst>
                  <a:ext uri="{0D108BD9-81ED-4DB2-BD59-A6C34878D82A}">
                    <a16:rowId xmlns:a16="http://schemas.microsoft.com/office/drawing/2014/main" val="10000"/>
                  </a:ext>
                </a:extLst>
              </a:tr>
              <a:tr h="361006">
                <a:tc>
                  <a:txBody>
                    <a:bodyPr/>
                    <a:lstStyle/>
                    <a:p>
                      <a:pPr algn="ctr"/>
                      <a:r>
                        <a:rPr lang="el" sz="1400">
                          <a:solidFill>
                            <a:srgbClr val="800000"/>
                          </a:solidFill>
                          <a:latin typeface="+mn-lt"/>
                          <a:cs typeface="Oswald Regular"/>
                        </a:rPr>
                        <a:t>ΑΑΑΑΑΑ</a:t>
                      </a:r>
                    </a:p>
                  </a:txBody>
                  <a:tcPr/>
                </a:tc>
                <a:tc>
                  <a:txBody>
                    <a:bodyPr/>
                    <a:lstStyle/>
                    <a:p>
                      <a:pPr algn="ctr"/>
                      <a:r>
                        <a:rPr lang="el" sz="1400">
                          <a:solidFill>
                            <a:srgbClr val="800000"/>
                          </a:solidFill>
                          <a:latin typeface="+mn-lt"/>
                          <a:cs typeface="Oswald Regular"/>
                        </a:rPr>
                        <a:t>κωδικός πρόσβασης</a:t>
                      </a:r>
                    </a:p>
                  </a:txBody>
                  <a:tcPr/>
                </a:tc>
                <a:extLst>
                  <a:ext uri="{0D108BD9-81ED-4DB2-BD59-A6C34878D82A}">
                    <a16:rowId xmlns:a16="http://schemas.microsoft.com/office/drawing/2014/main" val="10001"/>
                  </a:ext>
                </a:extLst>
              </a:tr>
              <a:tr h="361006">
                <a:tc>
                  <a:txBody>
                    <a:bodyPr/>
                    <a:lstStyle/>
                    <a:p>
                      <a:pPr algn="ctr"/>
                      <a:r>
                        <a:rPr lang="el" sz="1400">
                          <a:solidFill>
                            <a:srgbClr val="800000"/>
                          </a:solidFill>
                          <a:latin typeface="+mn-lt"/>
                          <a:cs typeface="Oswald Regular"/>
                        </a:rPr>
                        <a:t>ΑΑΑΑΑΒ</a:t>
                      </a:r>
                    </a:p>
                  </a:txBody>
                  <a:tcPr/>
                </a:tc>
                <a:tc>
                  <a:txBody>
                    <a:bodyPr/>
                    <a:lstStyle/>
                    <a:p>
                      <a:pPr algn="ctr"/>
                      <a:r>
                        <a:rPr lang="el" sz="1400" err="1">
                          <a:solidFill>
                            <a:srgbClr val="800000"/>
                          </a:solidFill>
                          <a:latin typeface="+mn-lt"/>
                          <a:cs typeface="Oswald Regular"/>
                        </a:rPr>
                        <a:t>iloveyou</a:t>
                      </a:r>
                      <a:endParaRPr lang="en-US" sz="1400">
                        <a:solidFill>
                          <a:srgbClr val="800000"/>
                        </a:solidFill>
                        <a:latin typeface="+mn-lt"/>
                        <a:cs typeface="Oswald Regular"/>
                      </a:endParaRPr>
                    </a:p>
                  </a:txBody>
                  <a:tcPr/>
                </a:tc>
                <a:extLst>
                  <a:ext uri="{0D108BD9-81ED-4DB2-BD59-A6C34878D82A}">
                    <a16:rowId xmlns:a16="http://schemas.microsoft.com/office/drawing/2014/main" val="10002"/>
                  </a:ext>
                </a:extLst>
              </a:tr>
              <a:tr h="361006">
                <a:tc>
                  <a:txBody>
                    <a:bodyPr/>
                    <a:lstStyle/>
                    <a:p>
                      <a:pPr algn="ctr"/>
                      <a:r>
                        <a:rPr lang="el" sz="1400">
                          <a:solidFill>
                            <a:srgbClr val="800000"/>
                          </a:solidFill>
                          <a:latin typeface="+mn-lt"/>
                          <a:cs typeface="Oswald Regular"/>
                        </a:rPr>
                        <a:t>ΑΑΑΑΑΚ</a:t>
                      </a:r>
                    </a:p>
                  </a:txBody>
                  <a:tcPr/>
                </a:tc>
                <a:tc>
                  <a:txBody>
                    <a:bodyPr/>
                    <a:lstStyle/>
                    <a:p>
                      <a:pPr algn="ctr"/>
                      <a:r>
                        <a:rPr lang="el" sz="1400">
                          <a:solidFill>
                            <a:srgbClr val="800000"/>
                          </a:solidFill>
                          <a:latin typeface="+mn-lt"/>
                          <a:cs typeface="Oswald Regular"/>
                        </a:rPr>
                        <a:t>πίθηκος</a:t>
                      </a:r>
                    </a:p>
                  </a:txBody>
                  <a:tcPr/>
                </a:tc>
                <a:extLst>
                  <a:ext uri="{0D108BD9-81ED-4DB2-BD59-A6C34878D82A}">
                    <a16:rowId xmlns:a16="http://schemas.microsoft.com/office/drawing/2014/main" val="10003"/>
                  </a:ext>
                </a:extLst>
              </a:tr>
              <a:tr h="361006">
                <a:tc>
                  <a:txBody>
                    <a:bodyPr/>
                    <a:lstStyle/>
                    <a:p>
                      <a:pPr algn="ctr"/>
                      <a:r>
                        <a:rPr lang="el" sz="1400">
                          <a:solidFill>
                            <a:srgbClr val="800000"/>
                          </a:solidFill>
                          <a:latin typeface="+mn-lt"/>
                          <a:cs typeface="Oswald Regular"/>
                        </a:rPr>
                        <a:t>ΑΑΑΑΑΔ</a:t>
                      </a:r>
                    </a:p>
                  </a:txBody>
                  <a:tcPr/>
                </a:tc>
                <a:tc>
                  <a:txBody>
                    <a:bodyPr/>
                    <a:lstStyle/>
                    <a:p>
                      <a:pPr algn="ctr"/>
                      <a:r>
                        <a:rPr lang="el" sz="1400">
                          <a:solidFill>
                            <a:srgbClr val="800000"/>
                          </a:solidFill>
                          <a:latin typeface="+mn-lt"/>
                          <a:cs typeface="Oswald Regular"/>
                        </a:rPr>
                        <a:t>12345678</a:t>
                      </a:r>
                    </a:p>
                  </a:txBody>
                  <a:tcPr/>
                </a:tc>
                <a:extLst>
                  <a:ext uri="{0D108BD9-81ED-4DB2-BD59-A6C34878D82A}">
                    <a16:rowId xmlns:a16="http://schemas.microsoft.com/office/drawing/2014/main" val="10004"/>
                  </a:ext>
                </a:extLst>
              </a:tr>
              <a:tr h="361006">
                <a:tc>
                  <a:txBody>
                    <a:bodyPr/>
                    <a:lstStyle/>
                    <a:p>
                      <a:pPr algn="ctr"/>
                      <a:r>
                        <a:rPr lang="el" sz="1400">
                          <a:solidFill>
                            <a:srgbClr val="800000"/>
                          </a:solidFill>
                          <a:latin typeface="+mn-lt"/>
                          <a:cs typeface="Oswald Regular"/>
                        </a:rPr>
                        <a:t>ΑΑΑΑΕ</a:t>
                      </a:r>
                    </a:p>
                  </a:txBody>
                  <a:tcPr/>
                </a:tc>
                <a:tc>
                  <a:txBody>
                    <a:bodyPr/>
                    <a:lstStyle/>
                    <a:p>
                      <a:pPr algn="ctr"/>
                      <a:r>
                        <a:rPr lang="el" sz="1400">
                          <a:solidFill>
                            <a:srgbClr val="800000"/>
                          </a:solidFill>
                          <a:latin typeface="+mn-lt"/>
                          <a:cs typeface="Oswald Regular"/>
                        </a:rPr>
                        <a:t>κωδικός πρόσβασης1</a:t>
                      </a:r>
                    </a:p>
                  </a:txBody>
                  <a:tcPr/>
                </a:tc>
                <a:extLst>
                  <a:ext uri="{0D108BD9-81ED-4DB2-BD59-A6C34878D82A}">
                    <a16:rowId xmlns:a16="http://schemas.microsoft.com/office/drawing/2014/main" val="10005"/>
                  </a:ext>
                </a:extLst>
              </a:tr>
              <a:tr h="361006">
                <a:tc>
                  <a:txBody>
                    <a:bodyPr/>
                    <a:lstStyle/>
                    <a:p>
                      <a:pPr algn="ctr"/>
                      <a:r>
                        <a:rPr lang="el" sz="1400">
                          <a:solidFill>
                            <a:srgbClr val="800000"/>
                          </a:solidFill>
                          <a:latin typeface="+mn-lt"/>
                          <a:cs typeface="Oswald Regular"/>
                        </a:rPr>
                        <a:t>……</a:t>
                      </a:r>
                    </a:p>
                  </a:txBody>
                  <a:tcPr/>
                </a:tc>
                <a:tc>
                  <a:txBody>
                    <a:bodyPr/>
                    <a:lstStyle/>
                    <a:p>
                      <a:pPr algn="ctr"/>
                      <a:r>
                        <a:rPr lang="el" sz="1400">
                          <a:solidFill>
                            <a:srgbClr val="800000"/>
                          </a:solidFill>
                          <a:latin typeface="+mn-lt"/>
                          <a:cs typeface="Oswald Regular"/>
                        </a:rPr>
                        <a:t>……</a:t>
                      </a:r>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898AD97F-58F1-D991-3C2A-2DBD110DADC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1B76DC3B-B35E-55C5-81EE-6A2FFEDB47C8}"/>
              </a:ext>
            </a:extLst>
          </p:cNvPr>
          <p:cNvSpPr>
            <a:spLocks noGrp="1"/>
          </p:cNvSpPr>
          <p:nvPr>
            <p:ph type="sldNum" sz="quarter" idx="4"/>
          </p:nvPr>
        </p:nvSpPr>
        <p:spPr/>
        <p:txBody>
          <a:bodyPr/>
          <a:lstStyle/>
          <a:p>
            <a:fld id="{3A98EE3D-8CD1-4C3F-BD1C-C98C9596463C}" type="slidenum">
              <a:rPr lang="en-US" smtClean="0"/>
              <a:pPr/>
              <a:t>47</a:t>
            </a:fld>
            <a:endParaRPr lang="en-US"/>
          </a:p>
        </p:txBody>
      </p:sp>
    </p:spTree>
    <p:extLst>
      <p:ext uri="{BB962C8B-B14F-4D97-AF65-F5344CB8AC3E}">
        <p14:creationId xmlns:p14="http://schemas.microsoft.com/office/powerpoint/2010/main" val="1643051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67" y="608103"/>
            <a:ext cx="5405636" cy="949467"/>
          </a:xfrm>
        </p:spPr>
        <p:txBody>
          <a:bodyPr>
            <a:normAutofit fontScale="90000"/>
          </a:bodyPr>
          <a:lstStyle/>
          <a:p>
            <a:pPr algn="ctr"/>
            <a:r>
              <a:rPr lang="el">
                <a:solidFill>
                  <a:schemeClr val="tx1"/>
                </a:solidFill>
                <a:cs typeface="Fjalla One"/>
              </a:rPr>
              <a:t>Πλαστογράφηση σύνδεσης</a:t>
            </a:r>
          </a:p>
        </p:txBody>
      </p:sp>
      <p:sp>
        <p:nvSpPr>
          <p:cNvPr id="3" name="Content Placeholder 2"/>
          <p:cNvSpPr>
            <a:spLocks noGrp="1"/>
          </p:cNvSpPr>
          <p:nvPr>
            <p:ph sz="quarter" idx="17"/>
          </p:nvPr>
        </p:nvSpPr>
        <p:spPr/>
        <p:txBody>
          <a:bodyPr>
            <a:noAutofit/>
          </a:bodyPr>
          <a:lstStyle/>
          <a:p>
            <a:r>
              <a:rPr lang="el" b="1">
                <a:cs typeface="Roboto Slab Regular"/>
              </a:rPr>
              <a:t>Επιθέσεις πλαστογράφησης σύνδεσης</a:t>
            </a:r>
            <a:r>
              <a:rPr lang="el">
                <a:cs typeface="Roboto Slab Regular"/>
              </a:rPr>
              <a:t>:</a:t>
            </a:r>
          </a:p>
          <a:p>
            <a:pPr lvl="1"/>
            <a:r>
              <a:rPr lang="el">
                <a:cs typeface="Roboto Slab Regular"/>
              </a:rPr>
              <a:t>Γράψτε ένα πρόγραμμα που εμφανίζει ένα παράθυρο σύνδεσης </a:t>
            </a:r>
            <a:br>
              <a:rPr lang="en-US">
                <a:cs typeface="Roboto Slab Regular"/>
              </a:rPr>
            </a:br>
            <a:r>
              <a:rPr lang="el">
                <a:cs typeface="Roboto Slab Regular"/>
              </a:rPr>
              <a:t>στην οθόνη και καταγράψτε τους κωδικούς πρόσβασης</a:t>
            </a:r>
          </a:p>
          <a:p>
            <a:pPr lvl="1"/>
            <a:r>
              <a:rPr lang="el">
                <a:cs typeface="Roboto Slab Regular"/>
              </a:rPr>
              <a:t>βάλτε su στον τρέχοντα κατάλογο</a:t>
            </a:r>
          </a:p>
          <a:p>
            <a:r>
              <a:rPr lang="el" b="1">
                <a:cs typeface="Roboto Slab Regular"/>
              </a:rPr>
              <a:t>Άμυνα</a:t>
            </a:r>
            <a:r>
              <a:rPr lang="el">
                <a:cs typeface="Roboto Slab Regular"/>
              </a:rPr>
              <a:t>: </a:t>
            </a:r>
            <a:r>
              <a:rPr lang="el" b="1" i="1">
                <a:solidFill>
                  <a:schemeClr val="accent1"/>
                </a:solidFill>
                <a:cs typeface="Roboto Slab Regular"/>
              </a:rPr>
              <a:t>Αξιόπιστη διαδρομή</a:t>
            </a:r>
          </a:p>
          <a:p>
            <a:pPr lvl="1"/>
            <a:r>
              <a:rPr lang="el">
                <a:solidFill>
                  <a:schemeClr val="accent1"/>
                </a:solidFill>
                <a:cs typeface="Roboto Slab Regular"/>
              </a:rPr>
              <a:t>Μηχανισμός που παρέχει εμπιστοσύνη ότι ο χρήστης επικοινωνεί με τον πραγματικό προβλεπόμενο διακομιστή </a:t>
            </a:r>
          </a:p>
          <a:p>
            <a:pPr lvl="2"/>
            <a:r>
              <a:rPr lang="el">
                <a:cs typeface="Roboto Slab Regular"/>
              </a:rPr>
              <a:t>Οι επιτιθέμενοι δεν μπορούν να υποκλέψουν ή να τροποποιήσουν οποιεσδήποτε πληροφορίες μεταδίδονται. </a:t>
            </a:r>
          </a:p>
          <a:p>
            <a:pPr lvl="2"/>
            <a:r>
              <a:rPr lang="el">
                <a:cs typeface="Roboto Slab Regular"/>
              </a:rPr>
              <a:t>Υπερασπίζεται επιθέσεις όπως ψεύτικα προγράμματα σύνδεσης</a:t>
            </a:r>
          </a:p>
          <a:p>
            <a:pPr lvl="1"/>
            <a:r>
              <a:rPr lang="el" b="1">
                <a:cs typeface="Roboto Slab Regular"/>
              </a:rPr>
              <a:t>Παράδειγμα</a:t>
            </a:r>
            <a:r>
              <a:rPr lang="el">
                <a:cs typeface="Roboto Slab Regular"/>
              </a:rPr>
              <a:t>: Ctrl+Alt+Del για σύνδεση στα Windows</a:t>
            </a:r>
          </a:p>
          <a:p>
            <a:pPr lvl="2"/>
            <a:r>
              <a:rPr lang="el">
                <a:cs typeface="Roboto Slab Regular"/>
              </a:rPr>
              <a:t>Προκαλεί διακοπή χωρίς δυνατότητα μάσκας που μπορεί να υποκλαπεί μόνο από το λειτουργικό σύστημα, διασφαλίζοντας ότι το παράθυρο σύνδεσης δεν μπορεί να πλαστογραφηθεί</a:t>
            </a:r>
          </a:p>
          <a:p>
            <a:pPr lvl="1"/>
            <a:endParaRPr lang="en-US">
              <a:cs typeface="Roboto Slab Regular"/>
            </a:endParaRPr>
          </a:p>
          <a:p>
            <a:endParaRPr lang="en-US">
              <a:cs typeface="Roboto Slab Regular"/>
            </a:endParaRPr>
          </a:p>
        </p:txBody>
      </p:sp>
      <p:pic>
        <p:nvPicPr>
          <p:cNvPr id="6" name="pharm.png" descr="/Χρήστες/Omar/Desktop/Slide-Password/phar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7021793" y="2350182"/>
            <a:ext cx="3836029" cy="2166953"/>
          </a:xfrm>
          <a:prstGeom prst="rect">
            <a:avLst/>
          </a:prstGeom>
        </p:spPr>
      </p:pic>
      <p:pic>
        <p:nvPicPr>
          <p:cNvPr id="8" name="Picture 7">
            <a:extLst>
              <a:ext uri="{FF2B5EF4-FFF2-40B4-BE49-F238E27FC236}">
                <a16:creationId xmlns:a16="http://schemas.microsoft.com/office/drawing/2014/main" id="{9D2C7694-78C9-C252-894A-624B2F74EA39}"/>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97F482E3-C8C1-3BE0-6E22-C897AE7B0E84}"/>
              </a:ext>
            </a:extLst>
          </p:cNvPr>
          <p:cNvSpPr>
            <a:spLocks noGrp="1"/>
          </p:cNvSpPr>
          <p:nvPr>
            <p:ph type="sldNum" sz="quarter" idx="4"/>
          </p:nvPr>
        </p:nvSpPr>
        <p:spPr/>
        <p:txBody>
          <a:bodyPr/>
          <a:lstStyle/>
          <a:p>
            <a:fld id="{3A98EE3D-8CD1-4C3F-BD1C-C98C9596463C}" type="slidenum">
              <a:rPr lang="en-US" smtClean="0"/>
              <a:pPr/>
              <a:t>48</a:t>
            </a:fld>
            <a:endParaRPr lang="en-US"/>
          </a:p>
        </p:txBody>
      </p:sp>
    </p:spTree>
    <p:extLst>
      <p:ext uri="{BB962C8B-B14F-4D97-AF65-F5344CB8AC3E}">
        <p14:creationId xmlns:p14="http://schemas.microsoft.com/office/powerpoint/2010/main" val="304524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4"/>
            <a:ext cx="6976565" cy="1164293"/>
          </a:xfrm>
        </p:spPr>
        <p:txBody>
          <a:bodyPr>
            <a:normAutofit/>
          </a:bodyPr>
          <a:lstStyle/>
          <a:p>
            <a:pPr algn="ctr"/>
            <a:r>
              <a:rPr lang="el" dirty="0">
                <a:latin typeface="Book Antiqua (Headings)"/>
                <a:cs typeface="Fjalla One"/>
              </a:rPr>
              <a:t>Έλεγχος ταυτότητας, εξουσιοδότηση και έλεγχος </a:t>
            </a:r>
          </a:p>
        </p:txBody>
      </p:sp>
      <p:sp>
        <p:nvSpPr>
          <p:cNvPr id="5" name="Text Placeholder 4">
            <a:extLst>
              <a:ext uri="{FF2B5EF4-FFF2-40B4-BE49-F238E27FC236}">
                <a16:creationId xmlns:a16="http://schemas.microsoft.com/office/drawing/2014/main" id="{37637454-3633-34E2-0E63-C1A7F65369C6}"/>
              </a:ext>
            </a:extLst>
          </p:cNvPr>
          <p:cNvSpPr>
            <a:spLocks noGrp="1"/>
          </p:cNvSpPr>
          <p:nvPr>
            <p:ph type="body" sz="quarter" idx="12"/>
          </p:nvPr>
        </p:nvSpPr>
        <p:spPr>
          <a:xfrm>
            <a:off x="1214628" y="2595985"/>
            <a:ext cx="9453371" cy="2708054"/>
          </a:xfrm>
        </p:spPr>
        <p:txBody>
          <a:bodyPr>
            <a:normAutofit fontScale="55000" lnSpcReduction="20000"/>
          </a:bodyPr>
          <a:lstStyle/>
          <a:p>
            <a:r>
              <a:rPr lang="el" sz="3200" b="1" dirty="0">
                <a:solidFill>
                  <a:schemeClr val="accent1"/>
                </a:solidFill>
                <a:cs typeface="Roboto Slab Regular"/>
              </a:rPr>
              <a:t>Έλεγχος ταυτότητας </a:t>
            </a:r>
            <a:endParaRPr lang="en-US" b="1" dirty="0">
              <a:solidFill>
                <a:schemeClr val="accent1"/>
              </a:solidFill>
              <a:cs typeface="Roboto Slab Regular"/>
            </a:endParaRPr>
          </a:p>
          <a:p>
            <a:pPr lvl="1"/>
            <a:r>
              <a:rPr lang="el" sz="3300" dirty="0">
                <a:cs typeface="Roboto Slab Regular"/>
              </a:rPr>
              <a:t>Είναι η διαδικασία προσδιορισμού του αν κάποιος είναι αυτός που ισχυρίζεται ότι είναι </a:t>
            </a:r>
          </a:p>
          <a:p>
            <a:r>
              <a:rPr lang="el" sz="3200" b="1" dirty="0">
                <a:solidFill>
                  <a:schemeClr val="accent1"/>
                </a:solidFill>
                <a:cs typeface="Roboto Slab Regular"/>
              </a:rPr>
              <a:t>Έλεγχος πρόσβασης </a:t>
            </a:r>
            <a:endParaRPr lang="en-US" b="1" dirty="0">
              <a:solidFill>
                <a:schemeClr val="accent1"/>
              </a:solidFill>
              <a:cs typeface="Roboto Slab Regular"/>
            </a:endParaRPr>
          </a:p>
          <a:p>
            <a:pPr lvl="1"/>
            <a:r>
              <a:rPr lang="el" sz="3100" dirty="0">
                <a:cs typeface="Roboto Slab Regular"/>
              </a:rPr>
              <a:t>Είναι η διαδικασία καθορισμού του κατά πόσον επιτρέπεται μια ενέργεια σε σχέση με ορισμένους σαφώς καθορισμένους κανόνες ή </a:t>
            </a:r>
            <a:r>
              <a:rPr lang="el" sz="3100" b="1" dirty="0">
                <a:solidFill>
                  <a:srgbClr val="000090"/>
                </a:solidFill>
                <a:cs typeface="Roboto Slab Regular"/>
              </a:rPr>
              <a:t>πολιτικές</a:t>
            </a:r>
            <a:r>
              <a:rPr lang="el" sz="3100" dirty="0">
                <a:solidFill>
                  <a:srgbClr val="000090"/>
                </a:solidFill>
                <a:cs typeface="Roboto Slab Regular"/>
              </a:rPr>
              <a:t>  </a:t>
            </a:r>
          </a:p>
          <a:p>
            <a:r>
              <a:rPr lang="el" sz="3200" b="1" dirty="0">
                <a:solidFill>
                  <a:schemeClr val="accent1"/>
                </a:solidFill>
                <a:cs typeface="Roboto Slab Regular"/>
              </a:rPr>
              <a:t>Έλεγχος  </a:t>
            </a:r>
            <a:endParaRPr lang="en-US" b="1" dirty="0">
              <a:solidFill>
                <a:schemeClr val="accent1"/>
              </a:solidFill>
              <a:cs typeface="Roboto Slab Regular"/>
            </a:endParaRPr>
          </a:p>
          <a:p>
            <a:pPr lvl="1"/>
            <a:r>
              <a:rPr lang="el" sz="3300" dirty="0">
                <a:cs typeface="Roboto Slab Regular"/>
              </a:rPr>
              <a:t>Καταγράψτε τα πάντα για να εντοπίσετε τους επιτιθέμενους μετά το γεγονός </a:t>
            </a:r>
            <a:endParaRPr lang="en-US" sz="3300" dirty="0">
              <a:solidFill>
                <a:srgbClr val="000090"/>
              </a:solidFill>
              <a:cs typeface="Roboto Slab Regular"/>
            </a:endParaRPr>
          </a:p>
          <a:p>
            <a:pPr lvl="1"/>
            <a:endParaRPr lang="en-US" sz="3300" dirty="0">
              <a:solidFill>
                <a:srgbClr val="000090"/>
              </a:solidFill>
              <a:cs typeface="Roboto Slab Regular"/>
            </a:endParaRPr>
          </a:p>
          <a:p>
            <a:endParaRPr lang="en-US" dirty="0"/>
          </a:p>
        </p:txBody>
      </p:sp>
      <p:pic>
        <p:nvPicPr>
          <p:cNvPr id="8" name="Picture 7">
            <a:extLst>
              <a:ext uri="{FF2B5EF4-FFF2-40B4-BE49-F238E27FC236}">
                <a16:creationId xmlns:a16="http://schemas.microsoft.com/office/drawing/2014/main" id="{0A421AD8-E085-48B0-63F4-0C88A686AA59}"/>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09110740-1248-EE25-CC35-6BB1366E3611}"/>
              </a:ext>
            </a:extLst>
          </p:cNvPr>
          <p:cNvSpPr>
            <a:spLocks noGrp="1"/>
          </p:cNvSpPr>
          <p:nvPr>
            <p:ph type="sldNum" sz="quarter" idx="13"/>
          </p:nvPr>
        </p:nvSpPr>
        <p:spPr/>
        <p:txBody>
          <a:bodyPr/>
          <a:lstStyle/>
          <a:p>
            <a:fld id="{3A98EE3D-8CD1-4C3F-BD1C-C98C9596463C}" type="slidenum">
              <a:rPr lang="en-US" smtClean="0"/>
              <a:pPr/>
              <a:t>4</a:t>
            </a:fld>
            <a:endParaRPr lang="en-US"/>
          </a:p>
        </p:txBody>
      </p:sp>
    </p:spTree>
    <p:extLst>
      <p:ext uri="{BB962C8B-B14F-4D97-AF65-F5344CB8AC3E}">
        <p14:creationId xmlns:p14="http://schemas.microsoft.com/office/powerpoint/2010/main" val="2164825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96" y="477646"/>
            <a:ext cx="8935507" cy="949467"/>
          </a:xfrm>
        </p:spPr>
        <p:txBody>
          <a:bodyPr/>
          <a:lstStyle/>
          <a:p>
            <a:pPr algn="ctr"/>
            <a:r>
              <a:rPr lang="el">
                <a:solidFill>
                  <a:schemeClr val="tx1"/>
                </a:solidFill>
                <a:cs typeface="Fjalla One"/>
              </a:rPr>
              <a:t>Επίθεση πλαστογράφησης στον Ιστό</a:t>
            </a:r>
          </a:p>
        </p:txBody>
      </p:sp>
      <p:sp>
        <p:nvSpPr>
          <p:cNvPr id="3" name="Content Placeholder 2"/>
          <p:cNvSpPr>
            <a:spLocks noGrp="1"/>
          </p:cNvSpPr>
          <p:nvPr>
            <p:ph sz="quarter" idx="17"/>
          </p:nvPr>
        </p:nvSpPr>
        <p:spPr>
          <a:xfrm>
            <a:off x="796322" y="1528861"/>
            <a:ext cx="5797550" cy="4015244"/>
          </a:xfrm>
        </p:spPr>
        <p:txBody>
          <a:bodyPr>
            <a:noAutofit/>
          </a:bodyPr>
          <a:lstStyle/>
          <a:p>
            <a:r>
              <a:rPr lang="el" sz="2400" dirty="0">
                <a:cs typeface="Roboto Slab Regular"/>
              </a:rPr>
              <a:t>Επιθέσεις phishing</a:t>
            </a:r>
          </a:p>
          <a:p>
            <a:pPr lvl="1"/>
            <a:r>
              <a:rPr lang="el" dirty="0">
                <a:cs typeface="Roboto Slab Regular"/>
              </a:rPr>
              <a:t>Προσπάθεια απόκτησης ευαίσθητων πληροφοριών, όπως ονόματα χρήστη και στοιχεία κωδικών πρόσβασης, μεταμφιεσμένη σε αξιόπιστη οντότητα στην ηλεκτρονική επικοινωνία.</a:t>
            </a:r>
          </a:p>
          <a:p>
            <a:r>
              <a:rPr lang="el" sz="2400" dirty="0">
                <a:cs typeface="Roboto Slab Regular"/>
              </a:rPr>
              <a:t>Πλαστογράφηση ιστοσελίδας</a:t>
            </a:r>
          </a:p>
          <a:p>
            <a:pPr lvl="1"/>
            <a:r>
              <a:rPr lang="el" dirty="0">
                <a:cs typeface="Roboto Slab Regular"/>
              </a:rPr>
              <a:t>Δημιουργήστε ψεύτικους ιστότοπους που μοιάζουν με ιστότοπους ηλεκτρονικού εμπορίου και εξαπατήστε τους χρήστες ώστε να επισκέπτονται τους ιστότοπους και να εισάγουν ευαίσθητες πληροφορίες</a:t>
            </a:r>
          </a:p>
          <a:p>
            <a:r>
              <a:rPr lang="el" sz="2400" b="1" i="1" dirty="0">
                <a:solidFill>
                  <a:schemeClr val="accent1"/>
                </a:solidFill>
                <a:cs typeface="Roboto Slab Regular"/>
              </a:rPr>
              <a:t>Άμυνες</a:t>
            </a:r>
          </a:p>
          <a:p>
            <a:pPr lvl="1"/>
            <a:r>
              <a:rPr lang="el" dirty="0">
                <a:cs typeface="Roboto Slab Regular"/>
              </a:rPr>
              <a:t>Φιλτράρισμα γνωστών ιστότοπων ηλεκτρονικού ψαρέματος (phishing) από προγράμματα περιήγησης</a:t>
            </a:r>
          </a:p>
          <a:p>
            <a:pPr lvl="1"/>
            <a:r>
              <a:rPr lang="el" dirty="0">
                <a:cs typeface="Roboto Slab Regular"/>
              </a:rPr>
              <a:t>Κρυπτογραφικός έλεγχος ταυτότητας διακομιστών</a:t>
            </a:r>
          </a:p>
          <a:p>
            <a:pPr lvl="1"/>
            <a:r>
              <a:rPr lang="el" dirty="0">
                <a:cs typeface="Roboto Slab Regular"/>
              </a:rPr>
              <a:t>Έλεγχος ταυτότητας διακομιστών ρυθμισμένος από το χρήστη</a:t>
            </a:r>
          </a:p>
          <a:p>
            <a:pPr lvl="2"/>
            <a:r>
              <a:rPr lang="el" dirty="0">
                <a:cs typeface="Roboto Slab Regular"/>
              </a:rPr>
              <a:t>Για να διασφαλιστεί ότι ο ιστότοπος είναι αυτός που έχει κατά νου ο ανθρώπινος χρήστης</a:t>
            </a:r>
          </a:p>
          <a:p>
            <a:pPr lvl="2"/>
            <a:r>
              <a:rPr lang="el" dirty="0">
                <a:cs typeface="Roboto Slab Regular"/>
              </a:rPr>
              <a:t>Π.χ. κλειδί τοποθεσίας, προεπιλεγμένη εικόνα/φράσεις</a:t>
            </a:r>
          </a:p>
          <a:p>
            <a:endParaRPr lang="en-US" sz="2400" dirty="0">
              <a:cs typeface="Roboto Slab Regular"/>
            </a:endParaRPr>
          </a:p>
        </p:txBody>
      </p:sp>
      <p:pic>
        <p:nvPicPr>
          <p:cNvPr id="7" name="Picture 6">
            <a:extLst>
              <a:ext uri="{FF2B5EF4-FFF2-40B4-BE49-F238E27FC236}">
                <a16:creationId xmlns:a16="http://schemas.microsoft.com/office/drawing/2014/main" id="{D33D23CA-B527-CF7D-336B-A8FE5171D34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ABF6AB45-AC15-FF82-1160-6EB5C9D397AC}"/>
              </a:ext>
            </a:extLst>
          </p:cNvPr>
          <p:cNvSpPr>
            <a:spLocks noGrp="1"/>
          </p:cNvSpPr>
          <p:nvPr>
            <p:ph type="sldNum" sz="quarter" idx="4"/>
          </p:nvPr>
        </p:nvSpPr>
        <p:spPr/>
        <p:txBody>
          <a:bodyPr/>
          <a:lstStyle/>
          <a:p>
            <a:fld id="{3A98EE3D-8CD1-4C3F-BD1C-C98C9596463C}" type="slidenum">
              <a:rPr lang="en-US" smtClean="0"/>
              <a:pPr/>
              <a:t>49</a:t>
            </a:fld>
            <a:endParaRPr lang="en-US"/>
          </a:p>
        </p:txBody>
      </p:sp>
    </p:spTree>
    <p:extLst>
      <p:ext uri="{BB962C8B-B14F-4D97-AF65-F5344CB8AC3E}">
        <p14:creationId xmlns:p14="http://schemas.microsoft.com/office/powerpoint/2010/main" val="373077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97311"/>
            <a:ext cx="6546177" cy="949467"/>
          </a:xfrm>
        </p:spPr>
        <p:txBody>
          <a:bodyPr>
            <a:normAutofit fontScale="90000"/>
          </a:bodyPr>
          <a:lstStyle/>
          <a:p>
            <a:pPr algn="ctr"/>
            <a:r>
              <a:rPr lang="el" dirty="0">
                <a:solidFill>
                  <a:schemeClr val="tx1"/>
                </a:solidFill>
                <a:cs typeface="Fjalla One"/>
              </a:rPr>
              <a:t>Καταγραφή πληκτρολόγησης</a:t>
            </a:r>
            <a:r>
              <a:rPr lang="en-US" dirty="0">
                <a:solidFill>
                  <a:schemeClr val="tx1"/>
                </a:solidFill>
                <a:cs typeface="Fjalla One"/>
              </a:rPr>
              <a:t>(</a:t>
            </a:r>
            <a:r>
              <a:rPr lang="en-US" dirty="0" err="1">
                <a:solidFill>
                  <a:schemeClr val="tx1"/>
                </a:solidFill>
                <a:cs typeface="Fjalla One"/>
              </a:rPr>
              <a:t>KeyLogging</a:t>
            </a:r>
            <a:r>
              <a:rPr lang="en-US" dirty="0">
                <a:solidFill>
                  <a:schemeClr val="tx1"/>
                </a:solidFill>
                <a:cs typeface="Fjalla One"/>
              </a:rPr>
              <a:t>)</a:t>
            </a:r>
          </a:p>
        </p:txBody>
      </p:sp>
      <p:sp>
        <p:nvSpPr>
          <p:cNvPr id="3" name="Content Placeholder 2"/>
          <p:cNvSpPr>
            <a:spLocks noGrp="1"/>
          </p:cNvSpPr>
          <p:nvPr>
            <p:ph sz="quarter" idx="17"/>
          </p:nvPr>
        </p:nvSpPr>
        <p:spPr/>
        <p:txBody>
          <a:bodyPr>
            <a:noAutofit/>
          </a:bodyPr>
          <a:lstStyle/>
          <a:p>
            <a:r>
              <a:rPr lang="el" dirty="0">
                <a:cs typeface="Roboto Slab Regular"/>
              </a:rPr>
              <a:t>Απειλές από την πλευρά του μη ασφαλούς πελάτη</a:t>
            </a:r>
          </a:p>
          <a:p>
            <a:r>
              <a:rPr lang="el" b="1" i="1" dirty="0">
                <a:cs typeface="Roboto Slab Regular"/>
              </a:rPr>
              <a:t>Η καταγραφή πληκτρολόγησης</a:t>
            </a:r>
            <a:r>
              <a:rPr lang="el" dirty="0">
                <a:cs typeface="Roboto Slab Regular"/>
              </a:rPr>
              <a:t> είναι η ενέργεια της καταγραφής των πλήκτρων που πληκτρολογούνται σε ένα πληκτρολόγιο, συνήθως με κρυφό τρόπο, έτσι ώστε το άτομο που χρησιμοποιεί το πληκτρολόγιο να μην γνωρίζει ότι παρακολουθούνται οι ενέργειές του.</a:t>
            </a:r>
          </a:p>
          <a:p>
            <a:r>
              <a:rPr lang="el" b="1" i="1" dirty="0">
                <a:cs typeface="Roboto Slab Regular"/>
              </a:rPr>
              <a:t>Βασισμένο σε λογισμικό</a:t>
            </a:r>
            <a:r>
              <a:rPr lang="el" dirty="0">
                <a:cs typeface="Roboto Slab Regular"/>
              </a:rPr>
              <a:t>: συμβάντα πληκτρολόγησης, αρπ</a:t>
            </a:r>
            <a:r>
              <a:rPr lang="el-GR" dirty="0">
                <a:cs typeface="Roboto Slab Regular"/>
              </a:rPr>
              <a:t>αγή</a:t>
            </a:r>
            <a:r>
              <a:rPr lang="el" dirty="0">
                <a:cs typeface="Roboto Slab Regular"/>
              </a:rPr>
              <a:t> φορμών ιστού, αναλύση πακέτων HTTP</a:t>
            </a:r>
          </a:p>
          <a:p>
            <a:r>
              <a:rPr lang="el" b="1" i="1" dirty="0">
                <a:cs typeface="Roboto Slab Regular"/>
              </a:rPr>
              <a:t>Βάσει υλικού</a:t>
            </a:r>
            <a:r>
              <a:rPr lang="el" dirty="0">
                <a:cs typeface="Roboto Slab Regular"/>
              </a:rPr>
              <a:t>: Συνδετήρες, ασύρματοι ανιχνευτές, βασισμένα στην ακοή</a:t>
            </a:r>
          </a:p>
          <a:p>
            <a:r>
              <a:rPr lang="el" b="1" i="1" dirty="0">
                <a:solidFill>
                  <a:srgbClr val="800000"/>
                </a:solidFill>
                <a:cs typeface="Roboto Slab Regular"/>
              </a:rPr>
              <a:t>Άμυνες</a:t>
            </a:r>
            <a:r>
              <a:rPr lang="el" dirty="0">
                <a:cs typeface="Roboto Slab Regular"/>
              </a:rPr>
              <a:t>: Anti-spyware, οθόνες δικτύου, μαλακό πληκτρολόγιο οθόνης, αυτόματη συμπλήρωση φόρμας κ.λπ.</a:t>
            </a:r>
          </a:p>
          <a:p>
            <a:r>
              <a:rPr lang="el" dirty="0">
                <a:cs typeface="Roboto Slab Regular"/>
              </a:rPr>
              <a:t>Σε γενικές γραμμές δύσκολο να αντιμετωπιστεί μία φορά στο σύστημα</a:t>
            </a:r>
          </a:p>
        </p:txBody>
      </p:sp>
      <p:pic>
        <p:nvPicPr>
          <p:cNvPr id="7" name="Picture 6">
            <a:extLst>
              <a:ext uri="{FF2B5EF4-FFF2-40B4-BE49-F238E27FC236}">
                <a16:creationId xmlns:a16="http://schemas.microsoft.com/office/drawing/2014/main" id="{E07F05C4-C781-B725-8334-6397192D15D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EC9DACD-01E6-D269-2B62-0C8CAACFB9F8}"/>
              </a:ext>
            </a:extLst>
          </p:cNvPr>
          <p:cNvSpPr>
            <a:spLocks noGrp="1"/>
          </p:cNvSpPr>
          <p:nvPr>
            <p:ph type="sldNum" sz="quarter" idx="4"/>
          </p:nvPr>
        </p:nvSpPr>
        <p:spPr/>
        <p:txBody>
          <a:bodyPr/>
          <a:lstStyle/>
          <a:p>
            <a:fld id="{3A98EE3D-8CD1-4C3F-BD1C-C98C9596463C}" type="slidenum">
              <a:rPr lang="en-US" smtClean="0"/>
              <a:pPr/>
              <a:t>50</a:t>
            </a:fld>
            <a:endParaRPr lang="en-US"/>
          </a:p>
        </p:txBody>
      </p:sp>
    </p:spTree>
    <p:extLst>
      <p:ext uri="{BB962C8B-B14F-4D97-AF65-F5344CB8AC3E}">
        <p14:creationId xmlns:p14="http://schemas.microsoft.com/office/powerpoint/2010/main" val="1520222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Πρόσφατη μελέτη μας</a:t>
            </a:r>
          </a:p>
        </p:txBody>
      </p:sp>
      <p:sp>
        <p:nvSpPr>
          <p:cNvPr id="3" name="Content Placeholder 2"/>
          <p:cNvSpPr>
            <a:spLocks noGrp="1"/>
          </p:cNvSpPr>
          <p:nvPr>
            <p:ph sz="quarter" idx="17"/>
          </p:nvPr>
        </p:nvSpPr>
        <p:spPr>
          <a:xfrm>
            <a:off x="3197225" y="2015558"/>
            <a:ext cx="5797550" cy="4015244"/>
          </a:xfrm>
        </p:spPr>
        <p:txBody>
          <a:bodyPr>
            <a:normAutofit fontScale="92500" lnSpcReduction="20000"/>
          </a:bodyPr>
          <a:lstStyle/>
          <a:p>
            <a:pPr marL="114300" indent="0" algn="ctr">
              <a:buNone/>
            </a:pPr>
            <a:r>
              <a:rPr lang="el" sz="4400" b="1" dirty="0">
                <a:cs typeface="Oswald Regular"/>
              </a:rPr>
              <a:t>Πόσοι διαφορετικοί άνθρωποι δημιουργούν τους ίδιους κωδικούς πρόσβασης;</a:t>
            </a:r>
          </a:p>
          <a:p>
            <a:pPr marL="114300" indent="0" algn="ctr">
              <a:buNone/>
            </a:pPr>
            <a:endParaRPr lang="en-US" sz="4400" dirty="0">
              <a:solidFill>
                <a:srgbClr val="800000"/>
              </a:solidFill>
              <a:cs typeface="Oswald Regular"/>
            </a:endParaRPr>
          </a:p>
          <a:p>
            <a:pPr marL="114300" indent="0" algn="ctr">
              <a:buNone/>
            </a:pPr>
            <a:r>
              <a:rPr lang="el" sz="4500" b="1" dirty="0">
                <a:solidFill>
                  <a:schemeClr val="accent1"/>
                </a:solidFill>
                <a:cs typeface="Oswald Regular"/>
              </a:rPr>
              <a:t>31.5%</a:t>
            </a:r>
          </a:p>
        </p:txBody>
      </p:sp>
      <p:pic>
        <p:nvPicPr>
          <p:cNvPr id="7" name="Picture 6">
            <a:extLst>
              <a:ext uri="{FF2B5EF4-FFF2-40B4-BE49-F238E27FC236}">
                <a16:creationId xmlns:a16="http://schemas.microsoft.com/office/drawing/2014/main" id="{B8ECB12D-CDD1-7D8E-0FD9-B95D7B91980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58B62AE-7E38-DD16-B28A-CC78A5748D01}"/>
              </a:ext>
            </a:extLst>
          </p:cNvPr>
          <p:cNvSpPr>
            <a:spLocks noGrp="1"/>
          </p:cNvSpPr>
          <p:nvPr>
            <p:ph type="sldNum" sz="quarter" idx="4"/>
          </p:nvPr>
        </p:nvSpPr>
        <p:spPr/>
        <p:txBody>
          <a:bodyPr/>
          <a:lstStyle/>
          <a:p>
            <a:fld id="{3A98EE3D-8CD1-4C3F-BD1C-C98C9596463C}" type="slidenum">
              <a:rPr lang="en-US" smtClean="0"/>
              <a:pPr/>
              <a:t>51</a:t>
            </a:fld>
            <a:endParaRPr lang="en-US"/>
          </a:p>
        </p:txBody>
      </p:sp>
    </p:spTree>
    <p:extLst>
      <p:ext uri="{BB962C8B-B14F-4D97-AF65-F5344CB8AC3E}">
        <p14:creationId xmlns:p14="http://schemas.microsoft.com/office/powerpoint/2010/main" val="3402783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
              <a:t>Διαχειριστές κωδικών πρόσβασης</a:t>
            </a:r>
          </a:p>
        </p:txBody>
      </p:sp>
      <p:sp>
        <p:nvSpPr>
          <p:cNvPr id="3" name="Content Placeholder 2"/>
          <p:cNvSpPr>
            <a:spLocks noGrp="1"/>
          </p:cNvSpPr>
          <p:nvPr>
            <p:ph sz="quarter" idx="17"/>
          </p:nvPr>
        </p:nvSpPr>
        <p:spPr>
          <a:xfrm>
            <a:off x="796322" y="1986061"/>
            <a:ext cx="3586713" cy="4015244"/>
          </a:xfrm>
        </p:spPr>
        <p:txBody>
          <a:bodyPr>
            <a:normAutofit/>
          </a:bodyPr>
          <a:lstStyle/>
          <a:p>
            <a:r>
              <a:rPr lang="el">
                <a:cs typeface="Roboto Slab Regular"/>
              </a:rPr>
              <a:t>Ένα λογισμικό που δημιουργεί τυχαίους κωδικούς πρόσβασης για κάθε ιστότοπο και τους αποθηκεύει με κρυπτογραφικά ασφαλή τρόπο. </a:t>
            </a:r>
          </a:p>
          <a:p>
            <a:endParaRPr lang="en-US">
              <a:cs typeface="Roboto Slab Regular"/>
            </a:endParaRPr>
          </a:p>
          <a:p>
            <a:r>
              <a:rPr lang="el">
                <a:cs typeface="Roboto Slab Regular"/>
              </a:rPr>
              <a:t>Απαιτεί κύριο κωδικό πρόσβασης. </a:t>
            </a:r>
          </a:p>
          <a:p>
            <a:endParaRPr lang="en-US">
              <a:cs typeface="Roboto Slab Regular"/>
            </a:endParaRPr>
          </a:p>
          <a:p>
            <a:r>
              <a:rPr lang="el">
                <a:cs typeface="Roboto Slab Regular"/>
              </a:rPr>
              <a:t>Web-based ή τοπικά </a:t>
            </a:r>
          </a:p>
        </p:txBody>
      </p:sp>
      <p:pic>
        <p:nvPicPr>
          <p:cNvPr id="6" name="Picture 5" descr="lastpas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74357" y="1912044"/>
            <a:ext cx="1970715" cy="1108527"/>
          </a:xfrm>
          <a:prstGeom prst="rect">
            <a:avLst/>
          </a:prstGeom>
        </p:spPr>
      </p:pic>
      <p:pic>
        <p:nvPicPr>
          <p:cNvPr id="7" name="Picture 6" descr="dashlane-_logo_23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5951" y="3200044"/>
            <a:ext cx="2609121" cy="797956"/>
          </a:xfrm>
          <a:prstGeom prst="rect">
            <a:avLst/>
          </a:prstGeom>
        </p:spPr>
      </p:pic>
      <p:pic>
        <p:nvPicPr>
          <p:cNvPr id="8" name="Picture 7" descr="robofor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96499" y="4147056"/>
            <a:ext cx="3848572" cy="1499444"/>
          </a:xfrm>
          <a:prstGeom prst="rect">
            <a:avLst/>
          </a:prstGeom>
        </p:spPr>
      </p:pic>
      <p:pic>
        <p:nvPicPr>
          <p:cNvPr id="10" name="Picture 9">
            <a:extLst>
              <a:ext uri="{FF2B5EF4-FFF2-40B4-BE49-F238E27FC236}">
                <a16:creationId xmlns:a16="http://schemas.microsoft.com/office/drawing/2014/main" id="{8A7B7D01-ECB1-3459-92F8-7FBA8F3B8C66}"/>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0CD0FB6-F692-64A5-9C5C-4470073CAD09}"/>
              </a:ext>
            </a:extLst>
          </p:cNvPr>
          <p:cNvSpPr>
            <a:spLocks noGrp="1"/>
          </p:cNvSpPr>
          <p:nvPr>
            <p:ph type="sldNum" sz="quarter" idx="4"/>
          </p:nvPr>
        </p:nvSpPr>
        <p:spPr/>
        <p:txBody>
          <a:bodyPr/>
          <a:lstStyle/>
          <a:p>
            <a:fld id="{3A98EE3D-8CD1-4C3F-BD1C-C98C9596463C}" type="slidenum">
              <a:rPr lang="en-US" smtClean="0"/>
              <a:pPr/>
              <a:t>52</a:t>
            </a:fld>
            <a:endParaRPr lang="en-US"/>
          </a:p>
        </p:txBody>
      </p:sp>
    </p:spTree>
    <p:extLst>
      <p:ext uri="{BB962C8B-B14F-4D97-AF65-F5344CB8AC3E}">
        <p14:creationId xmlns:p14="http://schemas.microsoft.com/office/powerpoint/2010/main" val="3061143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GOTCHA</a:t>
            </a:r>
            <a:endParaRPr lang="el" dirty="0"/>
          </a:p>
        </p:txBody>
      </p:sp>
      <p:pic>
        <p:nvPicPr>
          <p:cNvPr id="6" name="Content Placeholder 5" descr="C:\temp\InkblotImages\42.jpg"/>
          <p:cNvPicPr>
            <a:picLocks noGrp="1" noChangeAspect="1" noChangeArrowheads="1"/>
          </p:cNvPicPr>
          <p:nvPr>
            <p:ph sz="quarter" idx="17"/>
          </p:nvPr>
        </p:nvPicPr>
        <p:blipFill>
          <a:blip r:embed="rId3" cstate="print">
            <a:extLst>
              <a:ext uri="{28A0092B-C50C-407E-A947-70E740481C1C}">
                <a14:useLocalDpi xmlns:a14="http://schemas.microsoft.com/office/drawing/2010/main" val="0"/>
              </a:ext>
            </a:extLst>
          </a:blip>
          <a:stretch>
            <a:fillRect/>
          </a:stretch>
        </p:blipFill>
        <p:spPr bwMode="auto">
          <a:xfrm>
            <a:off x="796322" y="2938155"/>
            <a:ext cx="2684297" cy="2684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temp\InkblotImag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9925" y="2938155"/>
            <a:ext cx="2684297" cy="2684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16344" y="5718285"/>
            <a:ext cx="1244251" cy="307777"/>
          </a:xfrm>
          <a:prstGeom prst="rect">
            <a:avLst/>
          </a:prstGeom>
          <a:noFill/>
        </p:spPr>
        <p:txBody>
          <a:bodyPr wrap="none" rtlCol="0">
            <a:spAutoFit/>
          </a:bodyPr>
          <a:lstStyle/>
          <a:p>
            <a:r>
              <a:rPr lang="el" sz="1400">
                <a:solidFill>
                  <a:schemeClr val="accent1"/>
                </a:solidFill>
                <a:cs typeface="Oswald Regular"/>
              </a:rPr>
              <a:t>Στεροειδές αγελάδα</a:t>
            </a:r>
          </a:p>
        </p:txBody>
      </p:sp>
      <p:sp>
        <p:nvSpPr>
          <p:cNvPr id="9" name="TextBox 8"/>
          <p:cNvSpPr txBox="1"/>
          <p:nvPr/>
        </p:nvSpPr>
        <p:spPr>
          <a:xfrm>
            <a:off x="5053723" y="5718286"/>
            <a:ext cx="1056700" cy="307777"/>
          </a:xfrm>
          <a:prstGeom prst="rect">
            <a:avLst/>
          </a:prstGeom>
          <a:noFill/>
        </p:spPr>
        <p:txBody>
          <a:bodyPr wrap="none" rtlCol="0">
            <a:spAutoFit/>
          </a:bodyPr>
          <a:lstStyle/>
          <a:p>
            <a:r>
              <a:rPr lang="el" sz="1400">
                <a:solidFill>
                  <a:schemeClr val="accent1"/>
                </a:solidFill>
                <a:cs typeface="Oswald Regular"/>
              </a:rPr>
              <a:t>Κακός κλόουν</a:t>
            </a:r>
          </a:p>
        </p:txBody>
      </p:sp>
      <p:sp>
        <p:nvSpPr>
          <p:cNvPr id="10" name="TextBox 9"/>
          <p:cNvSpPr txBox="1"/>
          <p:nvPr/>
        </p:nvSpPr>
        <p:spPr>
          <a:xfrm>
            <a:off x="796322" y="1652489"/>
            <a:ext cx="3708066" cy="954107"/>
          </a:xfrm>
          <a:prstGeom prst="rect">
            <a:avLst/>
          </a:prstGeom>
          <a:noFill/>
        </p:spPr>
        <p:txBody>
          <a:bodyPr wrap="none" rtlCol="0">
            <a:spAutoFit/>
          </a:bodyPr>
          <a:lstStyle/>
          <a:p>
            <a:pPr marL="285750" indent="-285750">
              <a:buFont typeface="Courier New" panose="02070309020205020404" pitchFamily="49" charset="0"/>
              <a:buChar char="o"/>
            </a:pPr>
            <a:r>
              <a:rPr lang="el" sz="1400">
                <a:cs typeface="Roboto Slab Regular"/>
              </a:rPr>
              <a:t>Εμφανίζει τυχαίες εικόνες μελανιού </a:t>
            </a:r>
            <a:br>
              <a:rPr lang="en-US" sz="1400">
                <a:cs typeface="Roboto Slab Regular"/>
              </a:rPr>
            </a:br>
            <a:r>
              <a:rPr lang="el" sz="1400">
                <a:cs typeface="Roboto Slab Regular"/>
              </a:rPr>
              <a:t>που δημιουργούνται από υπολογιστή </a:t>
            </a:r>
          </a:p>
          <a:p>
            <a:pPr marL="285750" indent="-285750">
              <a:buFont typeface="Courier New" panose="02070309020205020404" pitchFamily="49" charset="0"/>
              <a:buChar char="o"/>
            </a:pPr>
            <a:r>
              <a:rPr lang="el" sz="1400">
                <a:cs typeface="Roboto Slab Regular"/>
              </a:rPr>
              <a:t>Εξαρτάται από την ανθρώπινη φαντασία </a:t>
            </a:r>
            <a:br>
              <a:rPr lang="en-US" sz="1400">
                <a:cs typeface="Roboto Slab Regular"/>
              </a:rPr>
            </a:br>
            <a:r>
              <a:rPr lang="el" sz="1400">
                <a:cs typeface="Roboto Slab Regular"/>
              </a:rPr>
              <a:t>για να του δώσει μια ερμηνεία</a:t>
            </a:r>
          </a:p>
        </p:txBody>
      </p:sp>
      <p:pic>
        <p:nvPicPr>
          <p:cNvPr id="11" name="Picture 10">
            <a:extLst>
              <a:ext uri="{FF2B5EF4-FFF2-40B4-BE49-F238E27FC236}">
                <a16:creationId xmlns:a16="http://schemas.microsoft.com/office/drawing/2014/main" id="{ECE7279B-AE59-FE91-06D6-059EEA76FC1B}"/>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44194978-B12E-9F81-FBEC-BE3B10DE321E}"/>
              </a:ext>
            </a:extLst>
          </p:cNvPr>
          <p:cNvSpPr>
            <a:spLocks noGrp="1"/>
          </p:cNvSpPr>
          <p:nvPr>
            <p:ph type="sldNum" sz="quarter" idx="4"/>
          </p:nvPr>
        </p:nvSpPr>
        <p:spPr/>
        <p:txBody>
          <a:bodyPr/>
          <a:lstStyle/>
          <a:p>
            <a:fld id="{3A98EE3D-8CD1-4C3F-BD1C-C98C9596463C}" type="slidenum">
              <a:rPr lang="en-US" smtClean="0"/>
              <a:pPr/>
              <a:t>53</a:t>
            </a:fld>
            <a:endParaRPr lang="en-US"/>
          </a:p>
        </p:txBody>
      </p:sp>
    </p:spTree>
    <p:extLst>
      <p:ext uri="{BB962C8B-B14F-4D97-AF65-F5344CB8AC3E}">
        <p14:creationId xmlns:p14="http://schemas.microsoft.com/office/powerpoint/2010/main" val="873510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542" y="585801"/>
            <a:ext cx="6634668" cy="949467"/>
          </a:xfrm>
        </p:spPr>
        <p:txBody>
          <a:bodyPr/>
          <a:lstStyle/>
          <a:p>
            <a:pPr algn="ctr"/>
            <a:r>
              <a:rPr lang="el">
                <a:cs typeface="Fjalla One"/>
              </a:rPr>
              <a:t>Βιομετρία</a:t>
            </a:r>
          </a:p>
        </p:txBody>
      </p:sp>
      <p:sp>
        <p:nvSpPr>
          <p:cNvPr id="3" name="Content Placeholder 2"/>
          <p:cNvSpPr>
            <a:spLocks noGrp="1"/>
          </p:cNvSpPr>
          <p:nvPr>
            <p:ph sz="quarter" idx="17"/>
          </p:nvPr>
        </p:nvSpPr>
        <p:spPr/>
        <p:txBody>
          <a:bodyPr>
            <a:normAutofit/>
          </a:bodyPr>
          <a:lstStyle/>
          <a:p>
            <a:r>
              <a:rPr lang="el">
                <a:cs typeface="Roboto Slab Regular"/>
              </a:rPr>
              <a:t>Το δακτυλικό σας αποτύπωμα είναι η ταυτότητά σας!</a:t>
            </a:r>
            <a:br>
              <a:rPr lang="en-US">
                <a:cs typeface="Roboto Slab Regular"/>
              </a:rPr>
            </a:br>
            <a:endParaRPr lang="en-US">
              <a:cs typeface="Roboto Slab Regular"/>
            </a:endParaRPr>
          </a:p>
          <a:p>
            <a:endParaRPr lang="en-US">
              <a:cs typeface="Roboto Slab Regular"/>
            </a:endParaRPr>
          </a:p>
          <a:p>
            <a:r>
              <a:rPr lang="el">
                <a:cs typeface="Roboto Slab Regular"/>
              </a:rPr>
              <a:t>Το δακτυλικό σας αποτύπωμα είναι αρκετά μοναδικό</a:t>
            </a:r>
          </a:p>
          <a:p>
            <a:endParaRPr lang="en-US">
              <a:cs typeface="Roboto Slab Regular"/>
            </a:endParaRPr>
          </a:p>
          <a:p>
            <a:endParaRPr lang="en-US">
              <a:cs typeface="Roboto Slab Regular"/>
            </a:endParaRPr>
          </a:p>
          <a:p>
            <a:r>
              <a:rPr lang="el">
                <a:cs typeface="Roboto Slab Regular"/>
              </a:rPr>
              <a:t>Το δακτυλικό σας αποτύπωμα είναι βολικό για μεταφορά. </a:t>
            </a:r>
          </a:p>
        </p:txBody>
      </p:sp>
      <p:pic>
        <p:nvPicPr>
          <p:cNvPr id="7" name="Picture 6">
            <a:extLst>
              <a:ext uri="{FF2B5EF4-FFF2-40B4-BE49-F238E27FC236}">
                <a16:creationId xmlns:a16="http://schemas.microsoft.com/office/drawing/2014/main" id="{B3A03711-9A0C-78C0-5F87-82D464C74C05}"/>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7233323-72FD-E708-643C-FE25054414E6}"/>
              </a:ext>
            </a:extLst>
          </p:cNvPr>
          <p:cNvSpPr>
            <a:spLocks noGrp="1"/>
          </p:cNvSpPr>
          <p:nvPr>
            <p:ph type="sldNum" sz="quarter" idx="4"/>
          </p:nvPr>
        </p:nvSpPr>
        <p:spPr/>
        <p:txBody>
          <a:bodyPr/>
          <a:lstStyle/>
          <a:p>
            <a:fld id="{3A98EE3D-8CD1-4C3F-BD1C-C98C9596463C}" type="slidenum">
              <a:rPr lang="en-US" smtClean="0"/>
              <a:pPr/>
              <a:t>54</a:t>
            </a:fld>
            <a:endParaRPr lang="en-US"/>
          </a:p>
        </p:txBody>
      </p:sp>
    </p:spTree>
    <p:extLst>
      <p:ext uri="{BB962C8B-B14F-4D97-AF65-F5344CB8AC3E}">
        <p14:creationId xmlns:p14="http://schemas.microsoft.com/office/powerpoint/2010/main" val="1837414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75968"/>
            <a:ext cx="5503958" cy="949467"/>
          </a:xfrm>
        </p:spPr>
        <p:txBody>
          <a:bodyPr/>
          <a:lstStyle/>
          <a:p>
            <a:pPr algn="ctr"/>
            <a:r>
              <a:rPr lang="el">
                <a:cs typeface="Fjalla One"/>
              </a:rPr>
              <a:t>Βιομετρία</a:t>
            </a:r>
          </a:p>
        </p:txBody>
      </p:sp>
      <p:sp>
        <p:nvSpPr>
          <p:cNvPr id="3" name="Content Placeholder 2"/>
          <p:cNvSpPr>
            <a:spLocks noGrp="1"/>
          </p:cNvSpPr>
          <p:nvPr>
            <p:ph sz="quarter" idx="17"/>
          </p:nvPr>
        </p:nvSpPr>
        <p:spPr/>
        <p:txBody>
          <a:bodyPr>
            <a:normAutofit/>
          </a:bodyPr>
          <a:lstStyle/>
          <a:p>
            <a:r>
              <a:rPr lang="el">
                <a:cs typeface="Roboto Slab Regular"/>
              </a:rPr>
              <a:t>Το δακτυλικό σας αποτύπωμα είναι η ταυτότητά σας!</a:t>
            </a:r>
          </a:p>
          <a:p>
            <a:pPr lvl="1">
              <a:buClr>
                <a:schemeClr val="tx1"/>
              </a:buClr>
            </a:pPr>
            <a:r>
              <a:rPr lang="el">
                <a:solidFill>
                  <a:schemeClr val="accent1"/>
                </a:solidFill>
                <a:cs typeface="Oswald Regular"/>
              </a:rPr>
              <a:t>Το δακτυλικό σας αποτύπωμα είναι πολύ πιο πολύτιμο για άλλους ανθρώπους από ό, τι ήταν στο παρελθόν </a:t>
            </a:r>
            <a:endParaRPr lang="en-US">
              <a:solidFill>
                <a:schemeClr val="accent1"/>
              </a:solidFill>
              <a:cs typeface="Roboto Slab Regular"/>
            </a:endParaRPr>
          </a:p>
          <a:p>
            <a:r>
              <a:rPr lang="el">
                <a:cs typeface="Roboto Slab Regular"/>
              </a:rPr>
              <a:t>Το δακτυλικό σας αποτύπωμα είναι αρκετά μοναδικό</a:t>
            </a:r>
          </a:p>
          <a:p>
            <a:pPr lvl="1">
              <a:buClr>
                <a:schemeClr val="tx1"/>
              </a:buClr>
            </a:pPr>
            <a:r>
              <a:rPr lang="el">
                <a:solidFill>
                  <a:schemeClr val="accent1"/>
                </a:solidFill>
                <a:cs typeface="Fjalla One"/>
              </a:rPr>
              <a:t>Έχετε περιορισμένο αριθμό βιομετρικών στοιχείων, επομένως, εάν η Google και η Microsoft χρησιμοποιούν το ίδιο βιομετρικό στοιχείο, μπορούν να πραγματοποιήσουν έλεγχο ταυτότητας μεταξύ σας </a:t>
            </a:r>
            <a:endParaRPr lang="en-US">
              <a:solidFill>
                <a:schemeClr val="accent1"/>
              </a:solidFill>
              <a:cs typeface="Roboto Slab Regular"/>
            </a:endParaRPr>
          </a:p>
          <a:p>
            <a:r>
              <a:rPr lang="el">
                <a:cs typeface="Roboto Slab Regular"/>
              </a:rPr>
              <a:t>Το δακτυλικό σας αποτύπωμα είναι βολικό για μεταφορά</a:t>
            </a:r>
          </a:p>
          <a:p>
            <a:pPr lvl="1">
              <a:buClr>
                <a:schemeClr val="tx1"/>
              </a:buClr>
            </a:pPr>
            <a:r>
              <a:rPr lang="el">
                <a:solidFill>
                  <a:schemeClr val="accent1"/>
                </a:solidFill>
                <a:cs typeface="Oswald Regular"/>
              </a:rPr>
              <a:t>Δυστυχώς, οι βιομετρικοί αναγνώστες είναι πολύ λιγότερο βολικοί στην ανάπτυξη. Γενικά απαιτούν ειδικό υλικό  </a:t>
            </a:r>
          </a:p>
        </p:txBody>
      </p:sp>
      <p:pic>
        <p:nvPicPr>
          <p:cNvPr id="7" name="Picture 6">
            <a:extLst>
              <a:ext uri="{FF2B5EF4-FFF2-40B4-BE49-F238E27FC236}">
                <a16:creationId xmlns:a16="http://schemas.microsoft.com/office/drawing/2014/main" id="{B3782794-F6B4-0F8A-B771-03FAA4DE405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9854B652-0562-C1BA-F2B6-E843BD155201}"/>
              </a:ext>
            </a:extLst>
          </p:cNvPr>
          <p:cNvSpPr>
            <a:spLocks noGrp="1"/>
          </p:cNvSpPr>
          <p:nvPr>
            <p:ph type="sldNum" sz="quarter" idx="4"/>
          </p:nvPr>
        </p:nvSpPr>
        <p:spPr/>
        <p:txBody>
          <a:bodyPr/>
          <a:lstStyle/>
          <a:p>
            <a:fld id="{3A98EE3D-8CD1-4C3F-BD1C-C98C9596463C}" type="slidenum">
              <a:rPr lang="en-US" smtClean="0"/>
              <a:pPr/>
              <a:t>55</a:t>
            </a:fld>
            <a:endParaRPr lang="en-US"/>
          </a:p>
        </p:txBody>
      </p:sp>
    </p:spTree>
    <p:extLst>
      <p:ext uri="{BB962C8B-B14F-4D97-AF65-F5344CB8AC3E}">
        <p14:creationId xmlns:p14="http://schemas.microsoft.com/office/powerpoint/2010/main" val="3196789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66" y="381961"/>
            <a:ext cx="7303261" cy="949467"/>
          </a:xfrm>
        </p:spPr>
        <p:txBody>
          <a:bodyPr>
            <a:normAutofit fontScale="90000"/>
          </a:bodyPr>
          <a:lstStyle/>
          <a:p>
            <a:pPr algn="ctr"/>
            <a:r>
              <a:rPr lang="el">
                <a:cs typeface="Fjalla One"/>
              </a:rPr>
              <a:t>Έλεγχος ταυτότητας δύο παραγόντων</a:t>
            </a:r>
          </a:p>
        </p:txBody>
      </p:sp>
      <p:sp>
        <p:nvSpPr>
          <p:cNvPr id="3" name="Content Placeholder 2"/>
          <p:cNvSpPr>
            <a:spLocks noGrp="1"/>
          </p:cNvSpPr>
          <p:nvPr>
            <p:ph sz="quarter" idx="17"/>
          </p:nvPr>
        </p:nvSpPr>
        <p:spPr>
          <a:xfrm>
            <a:off x="796322" y="1986061"/>
            <a:ext cx="4395110" cy="4015244"/>
          </a:xfrm>
        </p:spPr>
        <p:txBody>
          <a:bodyPr>
            <a:normAutofit/>
          </a:bodyPr>
          <a:lstStyle/>
          <a:p>
            <a:r>
              <a:rPr lang="el" dirty="0">
                <a:cs typeface="Roboto Slab Regular"/>
              </a:rPr>
              <a:t>Εάν κάποιος κλέψει τον κωδικό πρόσβασής σας, μπορείτε ακόμα να είστε ασφαλείς </a:t>
            </a:r>
          </a:p>
          <a:p>
            <a:endParaRPr lang="en-US" dirty="0">
              <a:cs typeface="Roboto Slab Regular"/>
            </a:endParaRPr>
          </a:p>
          <a:p>
            <a:r>
              <a:rPr lang="el" dirty="0">
                <a:cs typeface="Roboto Slab Regular"/>
              </a:rPr>
              <a:t>Η απαίτηση ελέγχου ταυτότητας δύο παραγόντων όλη την ώρα δεν είναι πολύ χρησιμοποιήσιμη </a:t>
            </a:r>
          </a:p>
        </p:txBody>
      </p:sp>
      <p:pic>
        <p:nvPicPr>
          <p:cNvPr id="4" name="unnamed.png" descr="/Χρήστες/Omar/Desktop/Slide-Password/unnamed.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993877" y="3788044"/>
            <a:ext cx="3620458" cy="2213261"/>
          </a:xfrm>
          <a:prstGeom prst="rect">
            <a:avLst/>
          </a:prstGeom>
        </p:spPr>
      </p:pic>
      <p:pic>
        <p:nvPicPr>
          <p:cNvPr id="9" name="Picture 8">
            <a:extLst>
              <a:ext uri="{FF2B5EF4-FFF2-40B4-BE49-F238E27FC236}">
                <a16:creationId xmlns:a16="http://schemas.microsoft.com/office/drawing/2014/main" id="{298E4F0B-8DE8-7EE1-D296-1EC9270DF40D}"/>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BEF17B81-8ED6-970D-58C9-2E78BF08A346}"/>
              </a:ext>
            </a:extLst>
          </p:cNvPr>
          <p:cNvSpPr>
            <a:spLocks noGrp="1"/>
          </p:cNvSpPr>
          <p:nvPr>
            <p:ph type="sldNum" sz="quarter" idx="4"/>
          </p:nvPr>
        </p:nvSpPr>
        <p:spPr/>
        <p:txBody>
          <a:bodyPr/>
          <a:lstStyle/>
          <a:p>
            <a:fld id="{3A98EE3D-8CD1-4C3F-BD1C-C98C9596463C}" type="slidenum">
              <a:rPr lang="en-US" smtClean="0"/>
              <a:pPr/>
              <a:t>56</a:t>
            </a:fld>
            <a:endParaRPr lang="en-US"/>
          </a:p>
        </p:txBody>
      </p:sp>
    </p:spTree>
    <p:extLst>
      <p:ext uri="{BB962C8B-B14F-4D97-AF65-F5344CB8AC3E}">
        <p14:creationId xmlns:p14="http://schemas.microsoft.com/office/powerpoint/2010/main" val="3447164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l"/>
              <a:t>Ευχαριστώ</a:t>
            </a:r>
          </a:p>
        </p:txBody>
      </p:sp>
      <p:pic>
        <p:nvPicPr>
          <p:cNvPr id="6" name="Picture Placeholder 5" descr="Ένα άτομο και ένα άτομο που κοιτάζει μια οθόνη υπολογιστή">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l"/>
              <a:t>Ώρες γραφείου: </a:t>
            </a:r>
          </a:p>
          <a:p>
            <a:r>
              <a:rPr lang="el"/>
              <a:t>Μ-Θ 3:00μμ-4:30μμ δωμάτιο C402</a:t>
            </a:r>
          </a:p>
          <a:p>
            <a:endParaRPr lang="en-US"/>
          </a:p>
          <a:p>
            <a:r>
              <a:rPr lang="el"/>
              <a:t>Στείλτε όλες τις ερωτήσεις στη διεύθυνση:</a:t>
            </a:r>
          </a:p>
          <a:p>
            <a:r>
              <a:rPr lang="el"/>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4"/>
            <a:ext cx="7890965" cy="1518315"/>
          </a:xfrm>
        </p:spPr>
        <p:txBody>
          <a:bodyPr>
            <a:normAutofit/>
          </a:bodyPr>
          <a:lstStyle/>
          <a:p>
            <a:pPr algn="ctr"/>
            <a:r>
              <a:rPr lang="el">
                <a:latin typeface="Book Antiqua (Headings)"/>
                <a:cs typeface="Fjalla One"/>
              </a:rPr>
              <a:t>Έλεγχος ταυτότητας και πρόσβασης </a:t>
            </a:r>
            <a:br>
              <a:rPr lang="en-US">
                <a:latin typeface="Book Antiqua (Headings)"/>
                <a:cs typeface="Fjalla One"/>
              </a:rPr>
            </a:br>
            <a:r>
              <a:rPr lang="el">
                <a:latin typeface="Book Antiqua (Headings)"/>
                <a:cs typeface="Fjalla One"/>
              </a:rPr>
              <a:t>(από τη Wikipedia)</a:t>
            </a:r>
          </a:p>
        </p:txBody>
      </p:sp>
      <p:sp>
        <p:nvSpPr>
          <p:cNvPr id="5" name="Text Placeholder 4">
            <a:extLst>
              <a:ext uri="{FF2B5EF4-FFF2-40B4-BE49-F238E27FC236}">
                <a16:creationId xmlns:a16="http://schemas.microsoft.com/office/drawing/2014/main" id="{E8105847-32D8-FDCA-7E12-457A0A46E654}"/>
              </a:ext>
            </a:extLst>
          </p:cNvPr>
          <p:cNvSpPr>
            <a:spLocks noGrp="1"/>
          </p:cNvSpPr>
          <p:nvPr>
            <p:ph type="body" sz="quarter" idx="12"/>
          </p:nvPr>
        </p:nvSpPr>
        <p:spPr>
          <a:xfrm>
            <a:off x="1079979" y="2680021"/>
            <a:ext cx="7365931" cy="2894867"/>
          </a:xfrm>
        </p:spPr>
        <p:txBody>
          <a:bodyPr>
            <a:normAutofit lnSpcReduction="10000"/>
          </a:bodyPr>
          <a:lstStyle/>
          <a:p>
            <a:r>
              <a:rPr lang="el" sz="1500" b="1" dirty="0">
                <a:cs typeface="Roboto Slab Regular"/>
              </a:rPr>
              <a:t>Ο έλεγχος ταυτότητας</a:t>
            </a:r>
            <a:r>
              <a:rPr lang="el" sz="1500" dirty="0">
                <a:cs typeface="Roboto Slab Regular"/>
              </a:rPr>
              <a:t> είναι η πράξη καθιέρωσης ή επιβεβαίωσης για κάτι (ή κάποιον) ως αυθεντικού, δηλαδή ότι </a:t>
            </a:r>
            <a:r>
              <a:rPr lang="el" sz="1500" b="1" i="1" dirty="0">
                <a:cs typeface="Roboto Slab Regular"/>
              </a:rPr>
              <a:t>οι ισχυρισμοί που γίνονται από ή σχετικά με το θέμα είναι αληθείς</a:t>
            </a:r>
            <a:r>
              <a:rPr lang="el" sz="1500" dirty="0">
                <a:cs typeface="Roboto Slab Regular"/>
              </a:rPr>
              <a:t>. Αυτό μπορεί να περιλαμβάνει </a:t>
            </a:r>
            <a:r>
              <a:rPr lang="el" sz="1500" b="1" i="1" dirty="0">
                <a:cs typeface="Roboto Slab Regular"/>
              </a:rPr>
              <a:t>την επιβεβαίωση της ταυτότητας ενός ατόμου</a:t>
            </a:r>
            <a:r>
              <a:rPr lang="el" sz="1500" dirty="0">
                <a:cs typeface="Roboto Slab Regular"/>
              </a:rPr>
              <a:t>, τον εντοπισμό της προέλευσης ενός τεχνουργήματος, τη διασφάλιση ότι ένα προϊόν είναι αυτό που ισχυρίζεται ότι είναι η συσκευασία και η επισήμανσή του ή </a:t>
            </a:r>
            <a:r>
              <a:rPr lang="el" sz="1500" b="1" i="1" dirty="0">
                <a:cs typeface="Roboto Slab Regular"/>
              </a:rPr>
              <a:t>τη διασφάλιση ότι ένα πρόγραμμα υπολογιστή είναι αξιόπιστο</a:t>
            </a:r>
            <a:endParaRPr lang="en-US" sz="1500" dirty="0">
              <a:cs typeface="Roboto Slab Regular"/>
            </a:endParaRPr>
          </a:p>
          <a:p>
            <a:endParaRPr lang="en-US" sz="1500" dirty="0">
              <a:cs typeface="Roboto Slab Regular"/>
            </a:endParaRPr>
          </a:p>
          <a:p>
            <a:r>
              <a:rPr lang="el" sz="1500" b="1" dirty="0">
                <a:cs typeface="Roboto Slab Regular"/>
              </a:rPr>
              <a:t>Ο έλεγχος πρόσβασης </a:t>
            </a:r>
            <a:r>
              <a:rPr lang="el" sz="1500" dirty="0">
                <a:cs typeface="Roboto Slab Regular"/>
              </a:rPr>
              <a:t>είναι ένα σύστημα που επιτρέπει σε μια αρχή να </a:t>
            </a:r>
            <a:r>
              <a:rPr lang="el" sz="1500" b="1" i="1" dirty="0">
                <a:cs typeface="Roboto Slab Regular"/>
              </a:rPr>
              <a:t>ελέγχει την πρόσβαση</a:t>
            </a:r>
            <a:r>
              <a:rPr lang="el" sz="1500" dirty="0">
                <a:cs typeface="Roboto Slab Regular"/>
              </a:rPr>
              <a:t> σε  περιοχές και </a:t>
            </a:r>
            <a:r>
              <a:rPr lang="el" sz="1500" b="1" i="1" dirty="0">
                <a:cs typeface="Roboto Slab Regular"/>
              </a:rPr>
              <a:t>πόρους</a:t>
            </a:r>
            <a:r>
              <a:rPr lang="el" sz="1500" dirty="0">
                <a:cs typeface="Roboto Slab Regular"/>
              </a:rPr>
              <a:t> σε μια δεδομένη φυσική εγκατάσταση ή  σύστημα </a:t>
            </a:r>
            <a:r>
              <a:rPr lang="el" sz="1500" b="1" i="1" dirty="0">
                <a:cs typeface="Roboto Slab Regular"/>
              </a:rPr>
              <a:t>πληροφοριών που βασίζεται σε υπολογιστή</a:t>
            </a:r>
            <a:endParaRPr lang="en-US" sz="1500" dirty="0">
              <a:cs typeface="Roboto Slab Regular"/>
            </a:endParaRPr>
          </a:p>
          <a:p>
            <a:endParaRPr lang="en-US" dirty="0"/>
          </a:p>
        </p:txBody>
      </p:sp>
      <p:pic>
        <p:nvPicPr>
          <p:cNvPr id="8" name="Picture 7">
            <a:extLst>
              <a:ext uri="{FF2B5EF4-FFF2-40B4-BE49-F238E27FC236}">
                <a16:creationId xmlns:a16="http://schemas.microsoft.com/office/drawing/2014/main" id="{9615FE18-A6EC-45E5-D9D9-628DCF85C707}"/>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0F165891-4F6E-08C1-B269-80362A0CBA47}"/>
              </a:ext>
            </a:extLst>
          </p:cNvPr>
          <p:cNvSpPr>
            <a:spLocks noGrp="1"/>
          </p:cNvSpPr>
          <p:nvPr>
            <p:ph type="sldNum" sz="quarter" idx="13"/>
          </p:nvPr>
        </p:nvSpPr>
        <p:spPr/>
        <p:txBody>
          <a:bodyPr/>
          <a:lstStyle/>
          <a:p>
            <a:fld id="{3A98EE3D-8CD1-4C3F-BD1C-C98C9596463C}" type="slidenum">
              <a:rPr lang="en-US" smtClean="0"/>
              <a:pPr/>
              <a:t>5</a:t>
            </a:fld>
            <a:endParaRPr lang="en-US"/>
          </a:p>
        </p:txBody>
      </p:sp>
    </p:spTree>
    <p:extLst>
      <p:ext uri="{BB962C8B-B14F-4D97-AF65-F5344CB8AC3E}">
        <p14:creationId xmlns:p14="http://schemas.microsoft.com/office/powerpoint/2010/main" val="224634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l">
                <a:latin typeface="Book Antiqua (Headings)"/>
                <a:cs typeface="Fjalla One"/>
              </a:rPr>
              <a:t>Γιατί Έλεγχος;</a:t>
            </a:r>
          </a:p>
        </p:txBody>
      </p:sp>
      <p:sp>
        <p:nvSpPr>
          <p:cNvPr id="6" name="Text Placeholder 5">
            <a:extLst>
              <a:ext uri="{FF2B5EF4-FFF2-40B4-BE49-F238E27FC236}">
                <a16:creationId xmlns:a16="http://schemas.microsoft.com/office/drawing/2014/main" id="{891DA13F-D809-9015-DFAF-E59F096E88F3}"/>
              </a:ext>
            </a:extLst>
          </p:cNvPr>
          <p:cNvSpPr>
            <a:spLocks noGrp="1"/>
          </p:cNvSpPr>
          <p:nvPr>
            <p:ph type="body" sz="quarter" idx="12"/>
          </p:nvPr>
        </p:nvSpPr>
        <p:spPr>
          <a:xfrm>
            <a:off x="1560875" y="2581701"/>
            <a:ext cx="5723944" cy="2649060"/>
          </a:xfrm>
        </p:spPr>
        <p:txBody>
          <a:bodyPr>
            <a:normAutofit fontScale="92500"/>
          </a:bodyPr>
          <a:lstStyle/>
          <a:p>
            <a:r>
              <a:rPr lang="el" sz="1400">
                <a:cs typeface="Roboto Slab Regular"/>
              </a:rPr>
              <a:t>Δεν έχετε αρκετές πληροφορίες κατά τη διάρκεια του χρόνου λήψης αποφάσεων για να κρίνετε εάν ένα αίτημα πρόσβασης είναι έγκυρο </a:t>
            </a:r>
          </a:p>
          <a:p>
            <a:endParaRPr lang="en-US" sz="1400">
              <a:cs typeface="Roboto Slab Regular"/>
            </a:endParaRPr>
          </a:p>
          <a:p>
            <a:r>
              <a:rPr lang="el" sz="1400">
                <a:cs typeface="Roboto Slab Regular"/>
              </a:rPr>
              <a:t>Είναι δύσκολο να σταθμιστούν όλες οι πιθανές προϋποθέσεις ενός έγκυρου αιτήματος πρόσβασης </a:t>
            </a:r>
          </a:p>
          <a:p>
            <a:endParaRPr lang="en-US" sz="1400">
              <a:cs typeface="Roboto Slab Regular"/>
            </a:endParaRPr>
          </a:p>
          <a:p>
            <a:r>
              <a:rPr lang="el" sz="1400">
                <a:cs typeface="Roboto Slab Regular"/>
              </a:rPr>
              <a:t>Ιδιαίτερα σημαντικό όταν η νομιμότητα του αιτήματος πρόσβασης εξαρτάται από πληροφορίες με βάση τα συμφραζόμενα </a:t>
            </a:r>
          </a:p>
          <a:p>
            <a:endParaRPr lang="en-US"/>
          </a:p>
        </p:txBody>
      </p:sp>
      <p:pic>
        <p:nvPicPr>
          <p:cNvPr id="10" name="Picture 9">
            <a:extLst>
              <a:ext uri="{FF2B5EF4-FFF2-40B4-BE49-F238E27FC236}">
                <a16:creationId xmlns:a16="http://schemas.microsoft.com/office/drawing/2014/main" id="{9DBBF052-44A3-87D4-01C0-2B103376B48D}"/>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183EFFB4-093C-923A-E9C7-C01649DF493C}"/>
              </a:ext>
            </a:extLst>
          </p:cNvPr>
          <p:cNvSpPr>
            <a:spLocks noGrp="1"/>
          </p:cNvSpPr>
          <p:nvPr>
            <p:ph type="sldNum" sz="quarter" idx="13"/>
          </p:nvPr>
        </p:nvSpPr>
        <p:spPr/>
        <p:txBody>
          <a:bodyPr/>
          <a:lstStyle/>
          <a:p>
            <a:fld id="{3A98EE3D-8CD1-4C3F-BD1C-C98C9596463C}" type="slidenum">
              <a:rPr lang="en-US" smtClean="0"/>
              <a:pPr/>
              <a:t>6</a:t>
            </a:fld>
            <a:endParaRPr lang="en-US"/>
          </a:p>
        </p:txBody>
      </p:sp>
    </p:spTree>
    <p:extLst>
      <p:ext uri="{BB962C8B-B14F-4D97-AF65-F5344CB8AC3E}">
        <p14:creationId xmlns:p14="http://schemas.microsoft.com/office/powerpoint/2010/main" val="86463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2C26-C6CC-8C63-B5E6-919A2F83AE6D}"/>
              </a:ext>
            </a:extLst>
          </p:cNvPr>
          <p:cNvSpPr>
            <a:spLocks noGrp="1"/>
          </p:cNvSpPr>
          <p:nvPr>
            <p:ph type="ctrTitle"/>
          </p:nvPr>
        </p:nvSpPr>
        <p:spPr>
          <a:xfrm>
            <a:off x="2053373" y="1415845"/>
            <a:ext cx="8269808" cy="2556388"/>
          </a:xfrm>
        </p:spPr>
        <p:txBody>
          <a:bodyPr>
            <a:normAutofit/>
          </a:bodyPr>
          <a:lstStyle/>
          <a:p>
            <a:pPr algn="ctr"/>
            <a:r>
              <a:rPr lang="el"/>
              <a:t>Η συγκέντρωσή μας σήμερα είναι ο έλεγχος ταυτότητας χρήστη </a:t>
            </a:r>
            <a:br>
              <a:rPr lang="en-US"/>
            </a:br>
            <a:endParaRPr lang="en-US"/>
          </a:p>
        </p:txBody>
      </p:sp>
      <p:pic>
        <p:nvPicPr>
          <p:cNvPr id="8" name="Picture 7">
            <a:extLst>
              <a:ext uri="{FF2B5EF4-FFF2-40B4-BE49-F238E27FC236}">
                <a16:creationId xmlns:a16="http://schemas.microsoft.com/office/drawing/2014/main" id="{09C273B4-2520-0FA0-CFE6-33E63AF009E0}"/>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900010F5-40CC-C3DF-220A-39FEC7CBE5F5}"/>
              </a:ext>
            </a:extLst>
          </p:cNvPr>
          <p:cNvSpPr>
            <a:spLocks noGrp="1"/>
          </p:cNvSpPr>
          <p:nvPr>
            <p:ph type="sldNum" sz="quarter" idx="13"/>
          </p:nvPr>
        </p:nvSpPr>
        <p:spPr/>
        <p:txBody>
          <a:bodyPr/>
          <a:lstStyle/>
          <a:p>
            <a:fld id="{3A98EE3D-8CD1-4C3F-BD1C-C98C9596463C}" type="slidenum">
              <a:rPr lang="en-US" smtClean="0"/>
              <a:pPr/>
              <a:t>7</a:t>
            </a:fld>
            <a:endParaRPr lang="en-US"/>
          </a:p>
        </p:txBody>
      </p:sp>
    </p:spTree>
    <p:extLst>
      <p:ext uri="{BB962C8B-B14F-4D97-AF65-F5344CB8AC3E}">
        <p14:creationId xmlns:p14="http://schemas.microsoft.com/office/powerpoint/2010/main" val="26871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727" y="312381"/>
            <a:ext cx="4786877" cy="1518315"/>
          </a:xfrm>
        </p:spPr>
        <p:txBody>
          <a:bodyPr>
            <a:normAutofit fontScale="90000"/>
          </a:bodyPr>
          <a:lstStyle/>
          <a:p>
            <a:pPr algn="ctr"/>
            <a:r>
              <a:rPr lang="el" sz="4000">
                <a:latin typeface="Book Antiqua (Headings)"/>
                <a:cs typeface="Fjalla One"/>
              </a:rPr>
              <a:t>Σενάρια που απαιτούν έλεγχο ταυτότητας χρήστη</a:t>
            </a:r>
          </a:p>
        </p:txBody>
      </p:sp>
      <p:sp>
        <p:nvSpPr>
          <p:cNvPr id="16" name="Text Placeholder 15">
            <a:extLst>
              <a:ext uri="{FF2B5EF4-FFF2-40B4-BE49-F238E27FC236}">
                <a16:creationId xmlns:a16="http://schemas.microsoft.com/office/drawing/2014/main" id="{DCC653EA-34B2-DD53-692C-8DB80EE14667}"/>
              </a:ext>
            </a:extLst>
          </p:cNvPr>
          <p:cNvSpPr>
            <a:spLocks noGrp="1"/>
          </p:cNvSpPr>
          <p:nvPr>
            <p:ph type="body" sz="quarter" idx="12"/>
          </p:nvPr>
        </p:nvSpPr>
        <p:spPr>
          <a:xfrm>
            <a:off x="581727" y="1997997"/>
            <a:ext cx="4965819" cy="2569866"/>
          </a:xfrm>
        </p:spPr>
        <p:txBody>
          <a:bodyPr/>
          <a:lstStyle/>
          <a:p>
            <a:r>
              <a:rPr lang="el"/>
              <a:t>Σύνδεση σε τοπικό υπολογιστή </a:t>
            </a:r>
          </a:p>
          <a:p>
            <a:r>
              <a:rPr lang="el"/>
              <a:t>Σύνδεση σε απομακρυσμένο υπολογιστή </a:t>
            </a:r>
          </a:p>
          <a:p>
            <a:r>
              <a:rPr lang="el"/>
              <a:t>Σύνδεση σε δίκτυο </a:t>
            </a:r>
          </a:p>
          <a:p>
            <a:r>
              <a:rPr lang="el"/>
              <a:t>Πρόσβαση σε ιστότοπους </a:t>
            </a:r>
          </a:p>
          <a:p>
            <a:endParaRPr lang="en-US"/>
          </a:p>
        </p:txBody>
      </p:sp>
      <p:grpSp>
        <p:nvGrpSpPr>
          <p:cNvPr id="18" name="Group 17">
            <a:extLst>
              <a:ext uri="{FF2B5EF4-FFF2-40B4-BE49-F238E27FC236}">
                <a16:creationId xmlns:a16="http://schemas.microsoft.com/office/drawing/2014/main" id="{3D098A93-C232-6778-64FA-0521EAAB1F17}"/>
              </a:ext>
            </a:extLst>
          </p:cNvPr>
          <p:cNvGrpSpPr/>
          <p:nvPr/>
        </p:nvGrpSpPr>
        <p:grpSpPr>
          <a:xfrm>
            <a:off x="2808938" y="3559241"/>
            <a:ext cx="6226907" cy="1966698"/>
            <a:chOff x="1812386" y="3793244"/>
            <a:chExt cx="7868895" cy="2551970"/>
          </a:xfrm>
        </p:grpSpPr>
        <p:pic>
          <p:nvPicPr>
            <p:cNvPr id="4" name="user-icon1.jpg" descr="/Χρήστες/Omar/Desktop/Slide-Password/user-icon1.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1812386" y="4051651"/>
              <a:ext cx="2752333" cy="2201866"/>
            </a:xfrm>
            <a:prstGeom prst="rect">
              <a:avLst/>
            </a:prstGeom>
          </p:spPr>
        </p:pic>
        <p:pic>
          <p:nvPicPr>
            <p:cNvPr id="5" name="server.png" descr="/Χρήστες/Omar/Desktop/Slide-Password/server.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8192762" y="4260467"/>
              <a:ext cx="1488519" cy="1994666"/>
            </a:xfrm>
            <a:prstGeom prst="rect">
              <a:avLst/>
            </a:prstGeom>
          </p:spPr>
        </p:pic>
        <p:sp>
          <p:nvSpPr>
            <p:cNvPr id="6" name="Right Arrow 5"/>
            <p:cNvSpPr/>
            <p:nvPr/>
          </p:nvSpPr>
          <p:spPr>
            <a:xfrm>
              <a:off x="5055331" y="4169340"/>
              <a:ext cx="2805104" cy="323724"/>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7" name="TextBox 6"/>
            <p:cNvSpPr txBox="1"/>
            <p:nvPr/>
          </p:nvSpPr>
          <p:spPr>
            <a:xfrm>
              <a:off x="5136758" y="3793244"/>
              <a:ext cx="2413711" cy="399369"/>
            </a:xfrm>
            <a:prstGeom prst="rect">
              <a:avLst/>
            </a:prstGeom>
            <a:noFill/>
          </p:spPr>
          <p:txBody>
            <a:bodyPr wrap="square" rtlCol="0">
              <a:spAutoFit/>
            </a:bodyPr>
            <a:lstStyle/>
            <a:p>
              <a:r>
                <a:rPr lang="el" sz="1400" b="1" dirty="0">
                  <a:solidFill>
                    <a:schemeClr val="bg1"/>
                  </a:solidFill>
                  <a:cs typeface="Oswald Regular"/>
                </a:rPr>
                <a:t>(Α) Είμαι ο Ιωάννης</a:t>
              </a:r>
            </a:p>
          </p:txBody>
        </p:sp>
        <p:sp>
          <p:nvSpPr>
            <p:cNvPr id="8" name="Left Arrow 7"/>
            <p:cNvSpPr/>
            <p:nvPr/>
          </p:nvSpPr>
          <p:spPr>
            <a:xfrm>
              <a:off x="5034047" y="4712710"/>
              <a:ext cx="2805104" cy="3237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9" name="TextBox 8"/>
            <p:cNvSpPr txBox="1"/>
            <p:nvPr/>
          </p:nvSpPr>
          <p:spPr>
            <a:xfrm>
              <a:off x="5227865" y="4400105"/>
              <a:ext cx="2208261" cy="399369"/>
            </a:xfrm>
            <a:prstGeom prst="rect">
              <a:avLst/>
            </a:prstGeom>
            <a:noFill/>
          </p:spPr>
          <p:txBody>
            <a:bodyPr wrap="square" rtlCol="0">
              <a:spAutoFit/>
            </a:bodyPr>
            <a:lstStyle/>
            <a:p>
              <a:r>
                <a:rPr lang="el" sz="1400" b="1" dirty="0">
                  <a:solidFill>
                    <a:schemeClr val="bg1"/>
                  </a:solidFill>
                  <a:cs typeface="Oswald Regular"/>
                </a:rPr>
                <a:t>(Β) Ναι, σωστά.</a:t>
              </a:r>
            </a:p>
          </p:txBody>
        </p:sp>
        <p:sp>
          <p:nvSpPr>
            <p:cNvPr id="10" name="Right Arrow 9"/>
            <p:cNvSpPr/>
            <p:nvPr/>
          </p:nvSpPr>
          <p:spPr>
            <a:xfrm>
              <a:off x="5100672" y="5528110"/>
              <a:ext cx="2805104" cy="323724"/>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1" name="TextBox 10"/>
            <p:cNvSpPr txBox="1"/>
            <p:nvPr/>
          </p:nvSpPr>
          <p:spPr>
            <a:xfrm>
              <a:off x="4675171" y="4916618"/>
              <a:ext cx="3603765" cy="678926"/>
            </a:xfrm>
            <a:prstGeom prst="rect">
              <a:avLst/>
            </a:prstGeom>
            <a:noFill/>
          </p:spPr>
          <p:txBody>
            <a:bodyPr wrap="square" rtlCol="0">
              <a:spAutoFit/>
            </a:bodyPr>
            <a:lstStyle/>
            <a:p>
              <a:r>
                <a:rPr lang="el" sz="1400" b="1" dirty="0">
                  <a:solidFill>
                    <a:schemeClr val="bg1"/>
                  </a:solidFill>
                  <a:cs typeface="Oswald Regular"/>
                </a:rPr>
                <a:t>(Γ) Είμαι ο Ιωάννης, εδώ είναι το διακριτικό μου</a:t>
              </a:r>
            </a:p>
          </p:txBody>
        </p:sp>
        <p:pic>
          <p:nvPicPr>
            <p:cNvPr id="12" name="token.png" descr="/Χρήστες/Omar/Desktop/Slide-Password/token.pn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7487647" y="5230655"/>
              <a:ext cx="440265" cy="440265"/>
            </a:xfrm>
            <a:prstGeom prst="rect">
              <a:avLst/>
            </a:prstGeom>
          </p:spPr>
        </p:pic>
        <p:sp>
          <p:nvSpPr>
            <p:cNvPr id="13" name="Left Arrow 12"/>
            <p:cNvSpPr/>
            <p:nvPr/>
          </p:nvSpPr>
          <p:spPr>
            <a:xfrm>
              <a:off x="5013829" y="6021490"/>
              <a:ext cx="2805104" cy="3237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5227865" y="5712688"/>
              <a:ext cx="1918974" cy="399369"/>
            </a:xfrm>
            <a:prstGeom prst="rect">
              <a:avLst/>
            </a:prstGeom>
            <a:noFill/>
          </p:spPr>
          <p:txBody>
            <a:bodyPr wrap="square" rtlCol="0">
              <a:spAutoFit/>
            </a:bodyPr>
            <a:lstStyle/>
            <a:p>
              <a:r>
                <a:rPr lang="el" sz="1400" b="1" dirty="0">
                  <a:solidFill>
                    <a:schemeClr val="bg1"/>
                  </a:solidFill>
                  <a:cs typeface="Oswald Regular"/>
                </a:rPr>
                <a:t>(Δ) ΕΝΤΆΞΕΙ</a:t>
              </a:r>
            </a:p>
          </p:txBody>
        </p:sp>
      </p:grpSp>
      <p:pic>
        <p:nvPicPr>
          <p:cNvPr id="21" name="Picture 20">
            <a:extLst>
              <a:ext uri="{FF2B5EF4-FFF2-40B4-BE49-F238E27FC236}">
                <a16:creationId xmlns:a16="http://schemas.microsoft.com/office/drawing/2014/main" id="{5EB344BB-241E-79D0-F277-6017F431274D}"/>
              </a:ext>
            </a:extLst>
          </p:cNvPr>
          <p:cNvPicPr>
            <a:picLocks noChangeAspect="1"/>
          </p:cNvPicPr>
          <p:nvPr/>
        </p:nvPicPr>
        <p:blipFill>
          <a:blip r:embed="rId8"/>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A374575D-37DE-6460-C871-FCD57617ABAE}"/>
              </a:ext>
            </a:extLst>
          </p:cNvPr>
          <p:cNvSpPr>
            <a:spLocks noGrp="1"/>
          </p:cNvSpPr>
          <p:nvPr>
            <p:ph type="sldNum" sz="quarter" idx="13"/>
          </p:nvPr>
        </p:nvSpPr>
        <p:spPr/>
        <p:txBody>
          <a:bodyPr/>
          <a:lstStyle/>
          <a:p>
            <a:fld id="{3A98EE3D-8CD1-4C3F-BD1C-C98C9596463C}" type="slidenum">
              <a:rPr lang="en-US" smtClean="0"/>
              <a:pPr/>
              <a:t>8</a:t>
            </a:fld>
            <a:endParaRPr lang="en-US"/>
          </a:p>
        </p:txBody>
      </p:sp>
    </p:spTree>
    <p:extLst>
      <p:ext uri="{BB962C8B-B14F-4D97-AF65-F5344CB8AC3E}">
        <p14:creationId xmlns:p14="http://schemas.microsoft.com/office/powerpoint/2010/main" val="229273656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5CCAF-B227-4420-8A82-899C4EC33714}">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89BB42C3-98F0-4E09-AE96-62EE07CAC5C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Widescreen</PresentationFormat>
  <Paragraphs>456</Paragraphs>
  <Slides>58</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SimSun</vt:lpstr>
      <vt:lpstr>Arial</vt:lpstr>
      <vt:lpstr>Book Antiqua</vt:lpstr>
      <vt:lpstr>Book Antiqua (Headings)</vt:lpstr>
      <vt:lpstr>Calibri</vt:lpstr>
      <vt:lpstr>Century Gothic</vt:lpstr>
      <vt:lpstr>Courier New</vt:lpstr>
      <vt:lpstr>Fjalla One</vt:lpstr>
      <vt:lpstr>Oswald Bold</vt:lpstr>
      <vt:lpstr>Oswald Regular</vt:lpstr>
      <vt:lpstr>Roboto Slab Regular</vt:lpstr>
      <vt:lpstr>Custom</vt:lpstr>
      <vt:lpstr>ΤΕΧΝΟΛΟΓΙΕΣ ΠΡΟΣΤΑΣΙΑΣ ΔΕΔΟΜΕΝΩΝ ΚΑΙ ΙΔΙΩΤΙΚΟΤΗΤΑΣ ΓΙΑ ΤΗΝ ΕΝΕΡΓΕΙΑ</vt:lpstr>
      <vt:lpstr>PowerPoint Presentation</vt:lpstr>
      <vt:lpstr>Σημαντικό μήνυμα</vt:lpstr>
      <vt:lpstr>Τρία Α της Ασφάλειας Πληροφοριών</vt:lpstr>
      <vt:lpstr>Έλεγχος ταυτότητας, εξουσιοδότηση και έλεγχος </vt:lpstr>
      <vt:lpstr>Έλεγχος ταυτότητας και πρόσβασης  (από τη Wikipedia)</vt:lpstr>
      <vt:lpstr>Γιατί Έλεγχος;</vt:lpstr>
      <vt:lpstr>Η συγκέντρωσή μας σήμερα είναι ο έλεγχος ταυτότητας χρήστη  </vt:lpstr>
      <vt:lpstr>Σενάρια που απαιτούν έλεγχο ταυτότητας χρήστη</vt:lpstr>
      <vt:lpstr>Διακριτικό ελέγχου ταυτότητας</vt:lpstr>
      <vt:lpstr>Προτάσεις διακριτικού ελέγχου ταυτότητας</vt:lpstr>
      <vt:lpstr>Σχέδια βασισμένα στην κρυπτογραφία</vt:lpstr>
      <vt:lpstr>Κωδικοί πρόσβασης μίας χρήσης (OTP)</vt:lpstr>
      <vt:lpstr>Ο κωδικός πρόσβασης μίας χρήσης της Lamport</vt:lpstr>
      <vt:lpstr>Πρωτόκολλα πρόκλησης-απόκρισης</vt:lpstr>
      <vt:lpstr>Πρωτόκολλα πρόκλησης-απόκρισης</vt:lpstr>
      <vt:lpstr>Κρυπτογραφία δημόσιου κλειδιού</vt:lpstr>
      <vt:lpstr>Κωδικούς πρόσβασης</vt:lpstr>
      <vt:lpstr>Παραλλαγές κωδικών πρόσβασης</vt:lpstr>
      <vt:lpstr>Ελκυστικές ιδιότητες του κωδικού πρόσβασης</vt:lpstr>
      <vt:lpstr>Προβλήματα με κωδικούς πρόσβασης</vt:lpstr>
      <vt:lpstr>Μετρήσεις χρηστικότητας</vt:lpstr>
      <vt:lpstr>Ανθρώπινη μνήμη</vt:lpstr>
      <vt:lpstr>Η ανθρώπινη μνήμη είναι σημασιολογική</vt:lpstr>
      <vt:lpstr>Η ανθρώπινη μνήμη είναι συνειρμική</vt:lpstr>
      <vt:lpstr>Συνθήματα</vt:lpstr>
      <vt:lpstr>Η ανθρώπινη μνήμη είναι χαμένη</vt:lpstr>
      <vt:lpstr>Ερώτηση χρηστικότητας</vt:lpstr>
      <vt:lpstr>Παράδειγμα αδύναμων κωδικών πρόσβασης (Wikipedia)</vt:lpstr>
      <vt:lpstr>Παράδειγμα αδύναμων κωδικών πρόσβασης (Wikipedia)</vt:lpstr>
      <vt:lpstr>Πολιτική σύνθεσης κωδικού πρόσβασης</vt:lpstr>
      <vt:lpstr>Ισχύς κωδικού πρόσβασης</vt:lpstr>
      <vt:lpstr>Ισχύς κωδικού πρόσβασης</vt:lpstr>
      <vt:lpstr>Εντροπία κωδικού πρόσβασης</vt:lpstr>
      <vt:lpstr>Εκτίμηση εντροπίας κωδικού πρόσβασης</vt:lpstr>
      <vt:lpstr>Προς μια καλύτερη εκτίμηση της εντροπίας κωδικού πρόσβασης</vt:lpstr>
      <vt:lpstr>Μηχανισμοί για την αποφυγή αδύναμων κωδικών πρόσβασης</vt:lpstr>
      <vt:lpstr>Εντροπία και χρηστικότητα κωδικού πρόσβασης </vt:lpstr>
      <vt:lpstr>Σχετική αρχή ασφάλειας</vt:lpstr>
      <vt:lpstr>Απειλές για κωδικούς πρόσβασης</vt:lpstr>
      <vt:lpstr>Επιθέσεις λεξικού εκτός σύνδεσης </vt:lpstr>
      <vt:lpstr>Αποθήκευση κωδικού πρόσβασης (UNIX)</vt:lpstr>
      <vt:lpstr>Άλατα κωδικού πρόσβασης(Password Salts)</vt:lpstr>
      <vt:lpstr>Επιθέσεις λεξικού και εικασίας</vt:lpstr>
      <vt:lpstr>Νέα εποχή επιθέσεων εκτός σύνδεσης</vt:lpstr>
      <vt:lpstr>Νέα εποχή επιθέσεων εκτός σύνδεσης</vt:lpstr>
      <vt:lpstr>Άμυνα ενάντια σε επιθέσεις εκτός σύνδεσης</vt:lpstr>
      <vt:lpstr>Στρατηγική επίθεσης</vt:lpstr>
      <vt:lpstr>Πλαστογράφηση σύνδεσης</vt:lpstr>
      <vt:lpstr>Επίθεση πλαστογράφησης στον Ιστό</vt:lpstr>
      <vt:lpstr>Καταγραφή πληκτρολόγησης(KeyLogging)</vt:lpstr>
      <vt:lpstr>Πρόσφατη μελέτη μας</vt:lpstr>
      <vt:lpstr>Διαχειριστές κωδικών πρόσβασης</vt:lpstr>
      <vt:lpstr>GOTCHA</vt:lpstr>
      <vt:lpstr>Βιομετρία</vt:lpstr>
      <vt:lpstr>Βιομετρία</vt:lpstr>
      <vt:lpstr>Έλεγχος ταυτότητας δύο παραγόντων</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2025-04-30T19:15:18Z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