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12192000" cy="6858000"/>
  <p:embeddedFontLst>
    <p:embeddedFont>
      <p:font typeface="Palatino Linotype"/>
      <p:regular r:id="rId43"/>
      <p:bold r:id="rId44"/>
      <p:italic r:id="rId45"/>
      <p:boldItalic r:id="rId46"/>
    </p:embeddedFont>
    <p:embeddedFont>
      <p:font typeface="Tahoma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49" roundtripDataSignature="AMtx7miot6fNf7QRGckFWQifTWGcQpjj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7BBCB6-1D0B-4940-9017-4CA25277030B}">
  <a:tblStyle styleId="{9E7BBCB6-1D0B-4940-9017-4CA25277030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PalatinoLinotype-bold.fntdata"/><Relationship Id="rId43" Type="http://schemas.openxmlformats.org/officeDocument/2006/relationships/font" Target="fonts/PalatinoLinotype-regular.fntdata"/><Relationship Id="rId46" Type="http://schemas.openxmlformats.org/officeDocument/2006/relationships/font" Target="fonts/PalatinoLinotype-boldItalic.fntdata"/><Relationship Id="rId45" Type="http://schemas.openxmlformats.org/officeDocument/2006/relationships/font" Target="fonts/PalatinoLinotyp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Tahoma-bold.fntdata"/><Relationship Id="rId47" Type="http://schemas.openxmlformats.org/officeDocument/2006/relationships/font" Target="fonts/Tahoma-regular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8"/>
          <p:cNvSpPr txBox="1"/>
          <p:nvPr>
            <p:ph type="title"/>
          </p:nvPr>
        </p:nvSpPr>
        <p:spPr>
          <a:xfrm>
            <a:off x="6577710" y="335407"/>
            <a:ext cx="4909820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8"/>
          <p:cNvSpPr txBox="1"/>
          <p:nvPr>
            <p:ph idx="1" type="body"/>
          </p:nvPr>
        </p:nvSpPr>
        <p:spPr>
          <a:xfrm>
            <a:off x="877011" y="1874646"/>
            <a:ext cx="6572884" cy="444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/>
          <p:nvPr>
            <p:ph type="title"/>
          </p:nvPr>
        </p:nvSpPr>
        <p:spPr>
          <a:xfrm>
            <a:off x="6577710" y="335407"/>
            <a:ext cx="4909820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9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/>
          <p:nvPr>
            <p:ph type="title"/>
          </p:nvPr>
        </p:nvSpPr>
        <p:spPr>
          <a:xfrm>
            <a:off x="6577710" y="335407"/>
            <a:ext cx="4909820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37"/>
          <p:cNvSpPr txBox="1"/>
          <p:nvPr>
            <p:ph type="title"/>
          </p:nvPr>
        </p:nvSpPr>
        <p:spPr>
          <a:xfrm>
            <a:off x="6577710" y="335407"/>
            <a:ext cx="4909820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7"/>
          <p:cNvSpPr txBox="1"/>
          <p:nvPr>
            <p:ph idx="1" type="body"/>
          </p:nvPr>
        </p:nvSpPr>
        <p:spPr>
          <a:xfrm>
            <a:off x="877011" y="1874646"/>
            <a:ext cx="6572884" cy="444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3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7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3.jp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5.jp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cybersecpro-project.eu/" TargetMode="External"/><Relationship Id="rId4" Type="http://schemas.openxmlformats.org/officeDocument/2006/relationships/hyperlink" Target="https://twitter.com/CyberSecPro_eu" TargetMode="External"/><Relationship Id="rId9" Type="http://schemas.openxmlformats.org/officeDocument/2006/relationships/image" Target="../media/image21.png"/><Relationship Id="rId5" Type="http://schemas.openxmlformats.org/officeDocument/2006/relationships/hyperlink" Target="https://www.linkedin.com/company/cybersecpro-euproject/" TargetMode="External"/><Relationship Id="rId6" Type="http://schemas.openxmlformats.org/officeDocument/2006/relationships/hyperlink" Target="https://www.linkedin.com/company/cybersecpro-euproject/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2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Relationship Id="rId4" Type="http://schemas.openxmlformats.org/officeDocument/2006/relationships/hyperlink" Target="mailto:abdelkader.Shaaban@ait.ac.at" TargetMode="External"/><Relationship Id="rId5" Type="http://schemas.openxmlformats.org/officeDocument/2006/relationships/hyperlink" Target="mailto:Stefan.Schauer@ait.ac.a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"/>
          <p:cNvGrpSpPr/>
          <p:nvPr/>
        </p:nvGrpSpPr>
        <p:grpSpPr>
          <a:xfrm>
            <a:off x="0" y="-1524"/>
            <a:ext cx="10843259" cy="6861047"/>
            <a:chOff x="0" y="-1524"/>
            <a:chExt cx="10843259" cy="6861047"/>
          </a:xfrm>
        </p:grpSpPr>
        <p:sp>
          <p:nvSpPr>
            <p:cNvPr id="45" name="Google Shape;45;p1"/>
            <p:cNvSpPr/>
            <p:nvPr/>
          </p:nvSpPr>
          <p:spPr>
            <a:xfrm>
              <a:off x="5386389" y="1367"/>
              <a:ext cx="5361305" cy="6838315"/>
            </a:xfrm>
            <a:custGeom>
              <a:rect b="b" l="l" r="r" t="t"/>
              <a:pathLst>
                <a:path extrusionOk="0" h="6838315" w="5361305">
                  <a:moveTo>
                    <a:pt x="5360743" y="0"/>
                  </a:moveTo>
                  <a:lnTo>
                    <a:pt x="1922087" y="0"/>
                  </a:lnTo>
                  <a:lnTo>
                    <a:pt x="0" y="6837694"/>
                  </a:lnTo>
                  <a:lnTo>
                    <a:pt x="3438655" y="6837694"/>
                  </a:lnTo>
                  <a:lnTo>
                    <a:pt x="5360743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4563203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508247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372" y="0"/>
                  </a:moveTo>
                  <a:lnTo>
                    <a:pt x="2523089" y="0"/>
                  </a:lnTo>
                  <a:lnTo>
                    <a:pt x="1945259" y="2096642"/>
                  </a:lnTo>
                  <a:lnTo>
                    <a:pt x="1552193" y="3546348"/>
                  </a:lnTo>
                  <a:lnTo>
                    <a:pt x="1531268" y="3592216"/>
                  </a:lnTo>
                  <a:lnTo>
                    <a:pt x="1498114" y="3628245"/>
                  </a:lnTo>
                  <a:lnTo>
                    <a:pt x="1456017" y="3652491"/>
                  </a:lnTo>
                  <a:lnTo>
                    <a:pt x="1408263" y="3663009"/>
                  </a:lnTo>
                  <a:lnTo>
                    <a:pt x="1358138" y="3657854"/>
                  </a:lnTo>
                  <a:lnTo>
                    <a:pt x="1303004" y="3630564"/>
                  </a:lnTo>
                  <a:lnTo>
                    <a:pt x="1263014" y="3584321"/>
                  </a:lnTo>
                  <a:lnTo>
                    <a:pt x="1243012" y="3526028"/>
                  </a:lnTo>
                  <a:lnTo>
                    <a:pt x="1242298" y="3495202"/>
                  </a:lnTo>
                  <a:lnTo>
                    <a:pt x="1247775" y="3463925"/>
                  </a:lnTo>
                  <a:lnTo>
                    <a:pt x="1506474" y="2509774"/>
                  </a:lnTo>
                  <a:lnTo>
                    <a:pt x="1512939" y="2461048"/>
                  </a:lnTo>
                  <a:lnTo>
                    <a:pt x="1506511" y="2413893"/>
                  </a:lnTo>
                  <a:lnTo>
                    <a:pt x="1488455" y="2370534"/>
                  </a:lnTo>
                  <a:lnTo>
                    <a:pt x="1460039" y="2333196"/>
                  </a:lnTo>
                  <a:lnTo>
                    <a:pt x="1422527" y="2304107"/>
                  </a:lnTo>
                  <a:lnTo>
                    <a:pt x="1377188" y="2285491"/>
                  </a:lnTo>
                  <a:lnTo>
                    <a:pt x="1325437" y="2279330"/>
                  </a:lnTo>
                  <a:lnTo>
                    <a:pt x="1275447" y="2287471"/>
                  </a:lnTo>
                  <a:lnTo>
                    <a:pt x="1229896" y="2308699"/>
                  </a:lnTo>
                  <a:lnTo>
                    <a:pt x="1191459" y="2341802"/>
                  </a:lnTo>
                  <a:lnTo>
                    <a:pt x="1162812" y="2385567"/>
                  </a:lnTo>
                  <a:lnTo>
                    <a:pt x="1162812" y="2386838"/>
                  </a:lnTo>
                  <a:lnTo>
                    <a:pt x="821689" y="3659124"/>
                  </a:lnTo>
                  <a:lnTo>
                    <a:pt x="0" y="6846065"/>
                  </a:lnTo>
                  <a:lnTo>
                    <a:pt x="6667" y="6846797"/>
                  </a:lnTo>
                  <a:lnTo>
                    <a:pt x="20002" y="6847311"/>
                  </a:lnTo>
                  <a:lnTo>
                    <a:pt x="26669" y="6847331"/>
                  </a:lnTo>
                  <a:lnTo>
                    <a:pt x="845819" y="3665474"/>
                  </a:lnTo>
                  <a:lnTo>
                    <a:pt x="1186941" y="2394458"/>
                  </a:lnTo>
                  <a:lnTo>
                    <a:pt x="1211687" y="2356909"/>
                  </a:lnTo>
                  <a:lnTo>
                    <a:pt x="1244760" y="2328615"/>
                  </a:lnTo>
                  <a:lnTo>
                    <a:pt x="1283850" y="2310598"/>
                  </a:lnTo>
                  <a:lnTo>
                    <a:pt x="1326646" y="2303883"/>
                  </a:lnTo>
                  <a:lnTo>
                    <a:pt x="1370838" y="2309495"/>
                  </a:lnTo>
                  <a:lnTo>
                    <a:pt x="1416768" y="2330407"/>
                  </a:lnTo>
                  <a:lnTo>
                    <a:pt x="1452835" y="2363529"/>
                  </a:lnTo>
                  <a:lnTo>
                    <a:pt x="1477100" y="2405589"/>
                  </a:lnTo>
                  <a:lnTo>
                    <a:pt x="1487625" y="2453311"/>
                  </a:lnTo>
                  <a:lnTo>
                    <a:pt x="1482471" y="2503424"/>
                  </a:lnTo>
                  <a:lnTo>
                    <a:pt x="1223772" y="3457575"/>
                  </a:lnTo>
                  <a:lnTo>
                    <a:pt x="1217797" y="3493079"/>
                  </a:lnTo>
                  <a:lnTo>
                    <a:pt x="1226754" y="3563659"/>
                  </a:lnTo>
                  <a:lnTo>
                    <a:pt x="1262278" y="3626869"/>
                  </a:lnTo>
                  <a:lnTo>
                    <a:pt x="1318702" y="3670423"/>
                  </a:lnTo>
                  <a:lnTo>
                    <a:pt x="1401836" y="3689593"/>
                  </a:lnTo>
                  <a:lnTo>
                    <a:pt x="1449027" y="3683169"/>
                  </a:lnTo>
                  <a:lnTo>
                    <a:pt x="1492408" y="3665124"/>
                  </a:lnTo>
                  <a:lnTo>
                    <a:pt x="1529757" y="3636729"/>
                  </a:lnTo>
                  <a:lnTo>
                    <a:pt x="1558850" y="3599254"/>
                  </a:lnTo>
                  <a:lnTo>
                    <a:pt x="1577466" y="3553967"/>
                  </a:lnTo>
                  <a:lnTo>
                    <a:pt x="1970659" y="2104263"/>
                  </a:lnTo>
                  <a:lnTo>
                    <a:pt x="2547619" y="5842"/>
                  </a:lnTo>
                  <a:lnTo>
                    <a:pt x="2549372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" name="Google Shape;4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3652" y="6152388"/>
              <a:ext cx="2647188" cy="64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1"/>
          <p:cNvSpPr txBox="1"/>
          <p:nvPr/>
        </p:nvSpPr>
        <p:spPr>
          <a:xfrm>
            <a:off x="8308085" y="29972"/>
            <a:ext cx="3787140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Stefan Schauer and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p1"/>
          <p:cNvSpPr txBox="1"/>
          <p:nvPr>
            <p:ph type="title"/>
          </p:nvPr>
        </p:nvSpPr>
        <p:spPr>
          <a:xfrm>
            <a:off x="7025125" y="1326000"/>
            <a:ext cx="49800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9525">
            <a:spAutoFit/>
          </a:bodyPr>
          <a:lstStyle/>
          <a:p>
            <a:pPr indent="0" lvl="0" marL="12700" marR="5080" rtl="0" algn="ctr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0000"/>
                </a:solidFill>
              </a:rPr>
              <a:t>Aspetti di Sicurezza per le Reti Marittime</a:t>
            </a:r>
            <a:endParaRPr sz="4200"/>
          </a:p>
        </p:txBody>
      </p:sp>
      <p:sp>
        <p:nvSpPr>
          <p:cNvPr id="53" name="Google Shape;53;p1"/>
          <p:cNvSpPr txBox="1"/>
          <p:nvPr/>
        </p:nvSpPr>
        <p:spPr>
          <a:xfrm>
            <a:off x="7025131" y="4976876"/>
            <a:ext cx="41757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PRESENTAZIONE A CURA DI: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DR. STEFAN SCHAUER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DR. ABDELKADER SHAABAN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AIT AUSTRIAN INSTITUTE OF TECHNOLOGY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6515825" y="3394925"/>
            <a:ext cx="5218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7791A"/>
                </a:solidFill>
                <a:latin typeface="Tahoma"/>
                <a:ea typeface="Tahoma"/>
                <a:cs typeface="Tahoma"/>
                <a:sym typeface="Tahoma"/>
              </a:rPr>
              <a:t>CSP004_S_M</a:t>
            </a:r>
            <a:endParaRPr sz="5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0"/>
          <p:cNvGrpSpPr/>
          <p:nvPr/>
        </p:nvGrpSpPr>
        <p:grpSpPr>
          <a:xfrm>
            <a:off x="6352032" y="-10350"/>
            <a:ext cx="5839968" cy="6879463"/>
            <a:chOff x="6352032" y="-10350"/>
            <a:chExt cx="5839968" cy="6879463"/>
          </a:xfrm>
        </p:grpSpPr>
        <p:pic>
          <p:nvPicPr>
            <p:cNvPr id="167" name="Google Shape;16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10"/>
            <p:cNvSpPr/>
            <p:nvPr/>
          </p:nvSpPr>
          <p:spPr>
            <a:xfrm>
              <a:off x="7376791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10"/>
          <p:cNvSpPr txBox="1"/>
          <p:nvPr>
            <p:ph type="title"/>
          </p:nvPr>
        </p:nvSpPr>
        <p:spPr>
          <a:xfrm>
            <a:off x="875182" y="1002868"/>
            <a:ext cx="33453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Attacchi Passivi</a:t>
            </a:r>
            <a:endParaRPr sz="3600"/>
          </a:p>
        </p:txBody>
      </p:sp>
      <p:sp>
        <p:nvSpPr>
          <p:cNvPr id="171" name="Google Shape;171;p10"/>
          <p:cNvSpPr txBox="1"/>
          <p:nvPr/>
        </p:nvSpPr>
        <p:spPr>
          <a:xfrm>
            <a:off x="962355" y="1783791"/>
            <a:ext cx="6328500" cy="21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041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Gli “Attacchi Passivi”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tentano di apprendere o utilizzare informazioni dal sistema senza però influenzarne le risorse.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4455" lvl="0" marL="103504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Noto Sans Symbols"/>
              <a:buChar char="▪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Avvengono tramite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intercettazione o monitoraggio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delle trasmissioni per: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5895" lvl="1" marL="39560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ottenere il contenuto dei messaggi, oppure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5895" lvl="1" marL="3956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monitorare i flussi di traffico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04139" marR="5080" rtl="0" algn="l">
              <a:lnSpc>
                <a:spcPct val="119285"/>
              </a:lnSpc>
              <a:spcBef>
                <a:spcPts val="1675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Noto Sans Symbols"/>
              <a:buChar char="▪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Sono difficili da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rilevare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perché non comportano alcuna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alterazione dei dati.</a:t>
            </a:r>
            <a:endParaRPr b="1"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2" name="Google Shape;172;p10"/>
          <p:cNvGrpSpPr/>
          <p:nvPr/>
        </p:nvGrpSpPr>
        <p:grpSpPr>
          <a:xfrm>
            <a:off x="1534667" y="3700231"/>
            <a:ext cx="9308593" cy="3148711"/>
            <a:chOff x="1534667" y="3700231"/>
            <a:chExt cx="9308593" cy="3148711"/>
          </a:xfrm>
        </p:grpSpPr>
        <p:pic>
          <p:nvPicPr>
            <p:cNvPr id="173" name="Google Shape;173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4667" y="3700231"/>
              <a:ext cx="5436108" cy="3148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9739" y="3895344"/>
              <a:ext cx="4866132" cy="2578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1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0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0"/>
          <p:cNvSpPr txBox="1"/>
          <p:nvPr/>
        </p:nvSpPr>
        <p:spPr>
          <a:xfrm>
            <a:off x="78739" y="6651153"/>
            <a:ext cx="441452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William Stallings, Cryptography and Network Security: Principles and Practice, Fifth Edition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1"/>
          <p:cNvGrpSpPr/>
          <p:nvPr/>
        </p:nvGrpSpPr>
        <p:grpSpPr>
          <a:xfrm>
            <a:off x="2810255" y="-10350"/>
            <a:ext cx="9381745" cy="6879463"/>
            <a:chOff x="2810255" y="-10350"/>
            <a:chExt cx="9381745" cy="6879463"/>
          </a:xfrm>
        </p:grpSpPr>
        <p:pic>
          <p:nvPicPr>
            <p:cNvPr id="184" name="Google Shape;18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1"/>
            <p:cNvSpPr/>
            <p:nvPr/>
          </p:nvSpPr>
          <p:spPr>
            <a:xfrm>
              <a:off x="7376791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7" name="Google Shape;18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10255" y="3326866"/>
              <a:ext cx="4788408" cy="2802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05327" y="3521964"/>
              <a:ext cx="4218432" cy="22326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11"/>
          <p:cNvSpPr txBox="1"/>
          <p:nvPr>
            <p:ph type="title"/>
          </p:nvPr>
        </p:nvSpPr>
        <p:spPr>
          <a:xfrm>
            <a:off x="875182" y="384428"/>
            <a:ext cx="31482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Attacchi Attivi</a:t>
            </a:r>
            <a:endParaRPr sz="3600"/>
          </a:p>
        </p:txBody>
      </p:sp>
      <p:sp>
        <p:nvSpPr>
          <p:cNvPr id="190" name="Google Shape;190;p11"/>
          <p:cNvSpPr txBox="1"/>
          <p:nvPr/>
        </p:nvSpPr>
        <p:spPr>
          <a:xfrm>
            <a:off x="875182" y="1215542"/>
            <a:ext cx="6854100" cy="25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-2800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Gli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“attacchi attivi”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 tentano di alterare le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risorse di sistema o influenzarne il funzionamento.</a:t>
            </a:r>
            <a:endParaRPr b="1" sz="1200">
              <a:latin typeface="Verdana"/>
              <a:ea typeface="Verdana"/>
              <a:cs typeface="Verdana"/>
              <a:sym typeface="Verdana"/>
            </a:endParaRPr>
          </a:p>
          <a:p>
            <a:pPr indent="-84454" lvl="1" marL="19050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Noto Sans Symbols"/>
              <a:buChar char="▪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Attraverso la modifica del flusso di dati è possibile: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mascherare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un’entità come se fosse un’altra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riprodurre messaggi precedenti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modificare messaggi in transito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negare il servizio (denial of service)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84454" lvl="1" marL="190500" rtl="0" algn="l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Noto Sans Symbols"/>
              <a:buChar char="▪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Gli attacchi attivi presentano caratteristiche opposte rispetto a quelli passivi.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85090" lvl="1" marL="191135" marR="441325" rtl="0" algn="l">
              <a:lnSpc>
                <a:spcPct val="107692"/>
              </a:lnSpc>
              <a:spcBef>
                <a:spcPts val="1415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Noto Sans Symbols"/>
              <a:buChar char="▪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Mentre gli attacchi passivi sono difficili da rilevare, esistono misure per impedirne il successo.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1"/>
          <p:cNvSpPr txBox="1"/>
          <p:nvPr/>
        </p:nvSpPr>
        <p:spPr>
          <a:xfrm>
            <a:off x="-316479" y="5820436"/>
            <a:ext cx="67011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È piuttosto difficile prevenire del tutto gli attacchi attivi, a causa dell’ampia varietà di potenziali vulnerabilità fisiche, software e di rete.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L’obiettivo è rilevare gli attacchi attivi e ripristinare eventuali interruzioni o ritardi causati da essi.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11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/>
          <p:nvPr/>
        </p:nvSpPr>
        <p:spPr>
          <a:xfrm>
            <a:off x="8358937" y="8953"/>
            <a:ext cx="2540635" cy="6838315"/>
          </a:xfrm>
          <a:custGeom>
            <a:rect b="b" l="l" r="r" t="t"/>
            <a:pathLst>
              <a:path extrusionOk="0" h="6838315" w="2540634">
                <a:moveTo>
                  <a:pt x="2540101" y="1244"/>
                </a:moveTo>
                <a:lnTo>
                  <a:pt x="2533485" y="520"/>
                </a:lnTo>
                <a:lnTo>
                  <a:pt x="2526855" y="139"/>
                </a:lnTo>
                <a:lnTo>
                  <a:pt x="2520238" y="0"/>
                </a:lnTo>
                <a:lnTo>
                  <a:pt x="2513609" y="0"/>
                </a:lnTo>
                <a:lnTo>
                  <a:pt x="1698447" y="3172498"/>
                </a:lnTo>
                <a:lnTo>
                  <a:pt x="1359014" y="4439729"/>
                </a:lnTo>
                <a:lnTo>
                  <a:pt x="1334414" y="4477156"/>
                </a:lnTo>
                <a:lnTo>
                  <a:pt x="1301508" y="4505363"/>
                </a:lnTo>
                <a:lnTo>
                  <a:pt x="1262621" y="4523333"/>
                </a:lnTo>
                <a:lnTo>
                  <a:pt x="1220025" y="4530014"/>
                </a:lnTo>
                <a:lnTo>
                  <a:pt x="1176045" y="4524375"/>
                </a:lnTo>
                <a:lnTo>
                  <a:pt x="1130338" y="4503547"/>
                </a:lnTo>
                <a:lnTo>
                  <a:pt x="1094435" y="4470527"/>
                </a:lnTo>
                <a:lnTo>
                  <a:pt x="1088821" y="4460786"/>
                </a:lnTo>
                <a:lnTo>
                  <a:pt x="1112558" y="4372521"/>
                </a:lnTo>
                <a:lnTo>
                  <a:pt x="1086218" y="4372521"/>
                </a:lnTo>
                <a:lnTo>
                  <a:pt x="1070889" y="4429645"/>
                </a:lnTo>
                <a:lnTo>
                  <a:pt x="1070292" y="4428591"/>
                </a:lnTo>
                <a:lnTo>
                  <a:pt x="1059827" y="4381017"/>
                </a:lnTo>
                <a:lnTo>
                  <a:pt x="1064996" y="4331068"/>
                </a:lnTo>
                <a:lnTo>
                  <a:pt x="1322412" y="3379698"/>
                </a:lnTo>
                <a:lnTo>
                  <a:pt x="1328356" y="3344303"/>
                </a:lnTo>
                <a:lnTo>
                  <a:pt x="1319403" y="3273983"/>
                </a:lnTo>
                <a:lnTo>
                  <a:pt x="1284033" y="3210953"/>
                </a:lnTo>
                <a:lnTo>
                  <a:pt x="1239774" y="3174898"/>
                </a:lnTo>
                <a:lnTo>
                  <a:pt x="1193711" y="3154807"/>
                </a:lnTo>
                <a:lnTo>
                  <a:pt x="1145184" y="3148380"/>
                </a:lnTo>
                <a:lnTo>
                  <a:pt x="1098232" y="3154807"/>
                </a:lnTo>
                <a:lnTo>
                  <a:pt x="1055065" y="3172815"/>
                </a:lnTo>
                <a:lnTo>
                  <a:pt x="1017892" y="3201136"/>
                </a:lnTo>
                <a:lnTo>
                  <a:pt x="988923" y="3238512"/>
                </a:lnTo>
                <a:lnTo>
                  <a:pt x="970356" y="3283674"/>
                </a:lnTo>
                <a:lnTo>
                  <a:pt x="579183" y="4729061"/>
                </a:lnTo>
                <a:lnTo>
                  <a:pt x="5041" y="6821322"/>
                </a:lnTo>
                <a:lnTo>
                  <a:pt x="1257" y="6833959"/>
                </a:lnTo>
                <a:lnTo>
                  <a:pt x="0" y="6837743"/>
                </a:lnTo>
                <a:lnTo>
                  <a:pt x="26492" y="6837743"/>
                </a:lnTo>
                <a:lnTo>
                  <a:pt x="604418" y="4736643"/>
                </a:lnTo>
                <a:lnTo>
                  <a:pt x="995603" y="3291255"/>
                </a:lnTo>
                <a:lnTo>
                  <a:pt x="1016406" y="3245485"/>
                </a:lnTo>
                <a:lnTo>
                  <a:pt x="1049388" y="3209544"/>
                </a:lnTo>
                <a:lnTo>
                  <a:pt x="1091272" y="3185376"/>
                </a:lnTo>
                <a:lnTo>
                  <a:pt x="1138783" y="3174898"/>
                </a:lnTo>
                <a:lnTo>
                  <a:pt x="1188656" y="3180080"/>
                </a:lnTo>
                <a:lnTo>
                  <a:pt x="1243558" y="3207245"/>
                </a:lnTo>
                <a:lnTo>
                  <a:pt x="1283296" y="3253359"/>
                </a:lnTo>
                <a:lnTo>
                  <a:pt x="1303172" y="3311474"/>
                </a:lnTo>
                <a:lnTo>
                  <a:pt x="1303883" y="3342195"/>
                </a:lnTo>
                <a:lnTo>
                  <a:pt x="1298448" y="3373386"/>
                </a:lnTo>
                <a:lnTo>
                  <a:pt x="1041019" y="4324756"/>
                </a:lnTo>
                <a:lnTo>
                  <a:pt x="1034605" y="4373346"/>
                </a:lnTo>
                <a:lnTo>
                  <a:pt x="1041019" y="4420362"/>
                </a:lnTo>
                <a:lnTo>
                  <a:pt x="1059002" y="4463580"/>
                </a:lnTo>
                <a:lnTo>
                  <a:pt x="1061046" y="4466285"/>
                </a:lnTo>
                <a:lnTo>
                  <a:pt x="706158" y="5788799"/>
                </a:lnTo>
                <a:lnTo>
                  <a:pt x="700252" y="5824486"/>
                </a:lnTo>
                <a:lnTo>
                  <a:pt x="701294" y="5859932"/>
                </a:lnTo>
                <a:lnTo>
                  <a:pt x="709155" y="5894413"/>
                </a:lnTo>
                <a:lnTo>
                  <a:pt x="744270" y="5956478"/>
                </a:lnTo>
                <a:lnTo>
                  <a:pt x="799033" y="5999137"/>
                </a:lnTo>
                <a:lnTo>
                  <a:pt x="866508" y="6017768"/>
                </a:lnTo>
                <a:lnTo>
                  <a:pt x="878001" y="6018225"/>
                </a:lnTo>
                <a:lnTo>
                  <a:pt x="924166" y="6011977"/>
                </a:lnTo>
                <a:lnTo>
                  <a:pt x="966482" y="5994108"/>
                </a:lnTo>
                <a:lnTo>
                  <a:pt x="1002906" y="5965901"/>
                </a:lnTo>
                <a:lnTo>
                  <a:pt x="1031367" y="5928652"/>
                </a:lnTo>
                <a:lnTo>
                  <a:pt x="1049845" y="5883643"/>
                </a:lnTo>
                <a:lnTo>
                  <a:pt x="1456258" y="4372521"/>
                </a:lnTo>
                <a:lnTo>
                  <a:pt x="1429918" y="4372521"/>
                </a:lnTo>
                <a:lnTo>
                  <a:pt x="1026007" y="5877230"/>
                </a:lnTo>
                <a:lnTo>
                  <a:pt x="1006081" y="5922899"/>
                </a:lnTo>
                <a:lnTo>
                  <a:pt x="974051" y="5958675"/>
                </a:lnTo>
                <a:lnTo>
                  <a:pt x="933170" y="5982627"/>
                </a:lnTo>
                <a:lnTo>
                  <a:pt x="886688" y="5992850"/>
                </a:lnTo>
                <a:lnTo>
                  <a:pt x="837857" y="5987466"/>
                </a:lnTo>
                <a:lnTo>
                  <a:pt x="783920" y="5960542"/>
                </a:lnTo>
                <a:lnTo>
                  <a:pt x="745032" y="5914402"/>
                </a:lnTo>
                <a:lnTo>
                  <a:pt x="725754" y="5856732"/>
                </a:lnTo>
                <a:lnTo>
                  <a:pt x="724750" y="5826087"/>
                </a:lnTo>
                <a:lnTo>
                  <a:pt x="729983" y="5795200"/>
                </a:lnTo>
                <a:lnTo>
                  <a:pt x="1080465" y="4491825"/>
                </a:lnTo>
                <a:lnTo>
                  <a:pt x="1087297" y="4500791"/>
                </a:lnTo>
                <a:lnTo>
                  <a:pt x="1124623" y="4529798"/>
                </a:lnTo>
                <a:lnTo>
                  <a:pt x="1169733" y="4548390"/>
                </a:lnTo>
                <a:lnTo>
                  <a:pt x="1221232" y="4554499"/>
                </a:lnTo>
                <a:lnTo>
                  <a:pt x="1270965" y="4546358"/>
                </a:lnTo>
                <a:lnTo>
                  <a:pt x="1305966" y="4530014"/>
                </a:lnTo>
                <a:lnTo>
                  <a:pt x="1316278" y="4525188"/>
                </a:lnTo>
                <a:lnTo>
                  <a:pt x="1354505" y="4492193"/>
                </a:lnTo>
                <a:lnTo>
                  <a:pt x="1382991" y="4448568"/>
                </a:lnTo>
                <a:lnTo>
                  <a:pt x="1382991" y="4447311"/>
                </a:lnTo>
                <a:lnTo>
                  <a:pt x="1722424" y="3178810"/>
                </a:lnTo>
                <a:lnTo>
                  <a:pt x="2540101" y="1244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"/>
          <p:cNvSpPr txBox="1"/>
          <p:nvPr>
            <p:ph type="title"/>
          </p:nvPr>
        </p:nvSpPr>
        <p:spPr>
          <a:xfrm>
            <a:off x="3354704" y="665226"/>
            <a:ext cx="55494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Esempi di Attacchi Attivi</a:t>
            </a:r>
            <a:endParaRPr sz="3600"/>
          </a:p>
        </p:txBody>
      </p:sp>
      <p:grpSp>
        <p:nvGrpSpPr>
          <p:cNvPr id="201" name="Google Shape;201;p12"/>
          <p:cNvGrpSpPr/>
          <p:nvPr/>
        </p:nvGrpSpPr>
        <p:grpSpPr>
          <a:xfrm>
            <a:off x="1319022" y="1895094"/>
            <a:ext cx="4395470" cy="3390900"/>
            <a:chOff x="1319022" y="1895094"/>
            <a:chExt cx="4395470" cy="3390900"/>
          </a:xfrm>
        </p:grpSpPr>
        <p:sp>
          <p:nvSpPr>
            <p:cNvPr id="202" name="Google Shape;202;p12"/>
            <p:cNvSpPr/>
            <p:nvPr/>
          </p:nvSpPr>
          <p:spPr>
            <a:xfrm>
              <a:off x="1319022" y="1895094"/>
              <a:ext cx="4395470" cy="3390900"/>
            </a:xfrm>
            <a:custGeom>
              <a:rect b="b" l="l" r="r" t="t"/>
              <a:pathLst>
                <a:path extrusionOk="0" h="3390900" w="4395470">
                  <a:moveTo>
                    <a:pt x="3830066" y="0"/>
                  </a:moveTo>
                  <a:lnTo>
                    <a:pt x="565150" y="0"/>
                  </a:lnTo>
                  <a:lnTo>
                    <a:pt x="516380" y="2074"/>
                  </a:lnTo>
                  <a:lnTo>
                    <a:pt x="468764" y="8183"/>
                  </a:lnTo>
                  <a:lnTo>
                    <a:pt x="422471" y="18158"/>
                  </a:lnTo>
                  <a:lnTo>
                    <a:pt x="377669" y="31829"/>
                  </a:lnTo>
                  <a:lnTo>
                    <a:pt x="334530" y="49027"/>
                  </a:lnTo>
                  <a:lnTo>
                    <a:pt x="293222" y="69581"/>
                  </a:lnTo>
                  <a:lnTo>
                    <a:pt x="253914" y="93324"/>
                  </a:lnTo>
                  <a:lnTo>
                    <a:pt x="216777" y="120084"/>
                  </a:lnTo>
                  <a:lnTo>
                    <a:pt x="181980" y="149693"/>
                  </a:lnTo>
                  <a:lnTo>
                    <a:pt x="149693" y="181980"/>
                  </a:lnTo>
                  <a:lnTo>
                    <a:pt x="120084" y="216777"/>
                  </a:lnTo>
                  <a:lnTo>
                    <a:pt x="93324" y="253914"/>
                  </a:lnTo>
                  <a:lnTo>
                    <a:pt x="69581" y="293222"/>
                  </a:lnTo>
                  <a:lnTo>
                    <a:pt x="49027" y="334530"/>
                  </a:lnTo>
                  <a:lnTo>
                    <a:pt x="31829" y="377669"/>
                  </a:lnTo>
                  <a:lnTo>
                    <a:pt x="18158" y="422471"/>
                  </a:lnTo>
                  <a:lnTo>
                    <a:pt x="8183" y="468764"/>
                  </a:lnTo>
                  <a:lnTo>
                    <a:pt x="2074" y="516380"/>
                  </a:lnTo>
                  <a:lnTo>
                    <a:pt x="0" y="565150"/>
                  </a:lnTo>
                  <a:lnTo>
                    <a:pt x="0" y="2825749"/>
                  </a:lnTo>
                  <a:lnTo>
                    <a:pt x="2074" y="2874519"/>
                  </a:lnTo>
                  <a:lnTo>
                    <a:pt x="8183" y="2922135"/>
                  </a:lnTo>
                  <a:lnTo>
                    <a:pt x="18158" y="2968428"/>
                  </a:lnTo>
                  <a:lnTo>
                    <a:pt x="31829" y="3013230"/>
                  </a:lnTo>
                  <a:lnTo>
                    <a:pt x="49027" y="3056369"/>
                  </a:lnTo>
                  <a:lnTo>
                    <a:pt x="69581" y="3097677"/>
                  </a:lnTo>
                  <a:lnTo>
                    <a:pt x="93324" y="3136985"/>
                  </a:lnTo>
                  <a:lnTo>
                    <a:pt x="120084" y="3174122"/>
                  </a:lnTo>
                  <a:lnTo>
                    <a:pt x="149693" y="3208919"/>
                  </a:lnTo>
                  <a:lnTo>
                    <a:pt x="181980" y="3241206"/>
                  </a:lnTo>
                  <a:lnTo>
                    <a:pt x="216777" y="3270815"/>
                  </a:lnTo>
                  <a:lnTo>
                    <a:pt x="253914" y="3297575"/>
                  </a:lnTo>
                  <a:lnTo>
                    <a:pt x="293222" y="3321318"/>
                  </a:lnTo>
                  <a:lnTo>
                    <a:pt x="334530" y="3341872"/>
                  </a:lnTo>
                  <a:lnTo>
                    <a:pt x="377669" y="3359070"/>
                  </a:lnTo>
                  <a:lnTo>
                    <a:pt x="422471" y="3372741"/>
                  </a:lnTo>
                  <a:lnTo>
                    <a:pt x="468764" y="3382716"/>
                  </a:lnTo>
                  <a:lnTo>
                    <a:pt x="516380" y="3388825"/>
                  </a:lnTo>
                  <a:lnTo>
                    <a:pt x="565150" y="3390900"/>
                  </a:lnTo>
                  <a:lnTo>
                    <a:pt x="3830066" y="3390900"/>
                  </a:lnTo>
                  <a:lnTo>
                    <a:pt x="3878835" y="3388825"/>
                  </a:lnTo>
                  <a:lnTo>
                    <a:pt x="3926451" y="3382716"/>
                  </a:lnTo>
                  <a:lnTo>
                    <a:pt x="3972744" y="3372741"/>
                  </a:lnTo>
                  <a:lnTo>
                    <a:pt x="4017546" y="3359070"/>
                  </a:lnTo>
                  <a:lnTo>
                    <a:pt x="4060685" y="3341872"/>
                  </a:lnTo>
                  <a:lnTo>
                    <a:pt x="4101993" y="3321318"/>
                  </a:lnTo>
                  <a:lnTo>
                    <a:pt x="4141301" y="3297575"/>
                  </a:lnTo>
                  <a:lnTo>
                    <a:pt x="4178438" y="3270815"/>
                  </a:lnTo>
                  <a:lnTo>
                    <a:pt x="4213235" y="3241206"/>
                  </a:lnTo>
                  <a:lnTo>
                    <a:pt x="4245522" y="3208919"/>
                  </a:lnTo>
                  <a:lnTo>
                    <a:pt x="4275131" y="3174122"/>
                  </a:lnTo>
                  <a:lnTo>
                    <a:pt x="4301891" y="3136985"/>
                  </a:lnTo>
                  <a:lnTo>
                    <a:pt x="4325634" y="3097677"/>
                  </a:lnTo>
                  <a:lnTo>
                    <a:pt x="4346188" y="3056369"/>
                  </a:lnTo>
                  <a:lnTo>
                    <a:pt x="4363386" y="3013230"/>
                  </a:lnTo>
                  <a:lnTo>
                    <a:pt x="4377057" y="2968428"/>
                  </a:lnTo>
                  <a:lnTo>
                    <a:pt x="4387032" y="2922135"/>
                  </a:lnTo>
                  <a:lnTo>
                    <a:pt x="4393141" y="2874519"/>
                  </a:lnTo>
                  <a:lnTo>
                    <a:pt x="4395216" y="2825749"/>
                  </a:lnTo>
                  <a:lnTo>
                    <a:pt x="4395216" y="565150"/>
                  </a:lnTo>
                  <a:lnTo>
                    <a:pt x="4393141" y="516380"/>
                  </a:lnTo>
                  <a:lnTo>
                    <a:pt x="4387032" y="468764"/>
                  </a:lnTo>
                  <a:lnTo>
                    <a:pt x="4377057" y="422471"/>
                  </a:lnTo>
                  <a:lnTo>
                    <a:pt x="4363386" y="377669"/>
                  </a:lnTo>
                  <a:lnTo>
                    <a:pt x="4346188" y="334530"/>
                  </a:lnTo>
                  <a:lnTo>
                    <a:pt x="4325634" y="293222"/>
                  </a:lnTo>
                  <a:lnTo>
                    <a:pt x="4301891" y="253914"/>
                  </a:lnTo>
                  <a:lnTo>
                    <a:pt x="4275131" y="216777"/>
                  </a:lnTo>
                  <a:lnTo>
                    <a:pt x="4245522" y="181980"/>
                  </a:lnTo>
                  <a:lnTo>
                    <a:pt x="4213235" y="149693"/>
                  </a:lnTo>
                  <a:lnTo>
                    <a:pt x="4178438" y="120084"/>
                  </a:lnTo>
                  <a:lnTo>
                    <a:pt x="4141301" y="93324"/>
                  </a:lnTo>
                  <a:lnTo>
                    <a:pt x="4101993" y="69581"/>
                  </a:lnTo>
                  <a:lnTo>
                    <a:pt x="4060685" y="49027"/>
                  </a:lnTo>
                  <a:lnTo>
                    <a:pt x="4017546" y="31829"/>
                  </a:lnTo>
                  <a:lnTo>
                    <a:pt x="3972744" y="18158"/>
                  </a:lnTo>
                  <a:lnTo>
                    <a:pt x="3926451" y="8183"/>
                  </a:lnTo>
                  <a:lnTo>
                    <a:pt x="3878835" y="2074"/>
                  </a:lnTo>
                  <a:lnTo>
                    <a:pt x="38300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19022" y="1895094"/>
              <a:ext cx="4395470" cy="3390900"/>
            </a:xfrm>
            <a:custGeom>
              <a:rect b="b" l="l" r="r" t="t"/>
              <a:pathLst>
                <a:path extrusionOk="0" h="3390900" w="4395470">
                  <a:moveTo>
                    <a:pt x="0" y="565150"/>
                  </a:moveTo>
                  <a:lnTo>
                    <a:pt x="2074" y="516380"/>
                  </a:lnTo>
                  <a:lnTo>
                    <a:pt x="8183" y="468764"/>
                  </a:lnTo>
                  <a:lnTo>
                    <a:pt x="18158" y="422471"/>
                  </a:lnTo>
                  <a:lnTo>
                    <a:pt x="31829" y="377669"/>
                  </a:lnTo>
                  <a:lnTo>
                    <a:pt x="49027" y="334530"/>
                  </a:lnTo>
                  <a:lnTo>
                    <a:pt x="69581" y="293222"/>
                  </a:lnTo>
                  <a:lnTo>
                    <a:pt x="93324" y="253914"/>
                  </a:lnTo>
                  <a:lnTo>
                    <a:pt x="120084" y="216777"/>
                  </a:lnTo>
                  <a:lnTo>
                    <a:pt x="149693" y="181980"/>
                  </a:lnTo>
                  <a:lnTo>
                    <a:pt x="181980" y="149693"/>
                  </a:lnTo>
                  <a:lnTo>
                    <a:pt x="216777" y="120084"/>
                  </a:lnTo>
                  <a:lnTo>
                    <a:pt x="253914" y="93324"/>
                  </a:lnTo>
                  <a:lnTo>
                    <a:pt x="293222" y="69581"/>
                  </a:lnTo>
                  <a:lnTo>
                    <a:pt x="334530" y="49027"/>
                  </a:lnTo>
                  <a:lnTo>
                    <a:pt x="377669" y="31829"/>
                  </a:lnTo>
                  <a:lnTo>
                    <a:pt x="422471" y="18158"/>
                  </a:lnTo>
                  <a:lnTo>
                    <a:pt x="468764" y="8183"/>
                  </a:lnTo>
                  <a:lnTo>
                    <a:pt x="516380" y="2074"/>
                  </a:lnTo>
                  <a:lnTo>
                    <a:pt x="565150" y="0"/>
                  </a:lnTo>
                  <a:lnTo>
                    <a:pt x="3830066" y="0"/>
                  </a:lnTo>
                  <a:lnTo>
                    <a:pt x="3878835" y="2074"/>
                  </a:lnTo>
                  <a:lnTo>
                    <a:pt x="3926451" y="8183"/>
                  </a:lnTo>
                  <a:lnTo>
                    <a:pt x="3972744" y="18158"/>
                  </a:lnTo>
                  <a:lnTo>
                    <a:pt x="4017546" y="31829"/>
                  </a:lnTo>
                  <a:lnTo>
                    <a:pt x="4060685" y="49027"/>
                  </a:lnTo>
                  <a:lnTo>
                    <a:pt x="4101993" y="69581"/>
                  </a:lnTo>
                  <a:lnTo>
                    <a:pt x="4141301" y="93324"/>
                  </a:lnTo>
                  <a:lnTo>
                    <a:pt x="4178438" y="120084"/>
                  </a:lnTo>
                  <a:lnTo>
                    <a:pt x="4213235" y="149693"/>
                  </a:lnTo>
                  <a:lnTo>
                    <a:pt x="4245522" y="181980"/>
                  </a:lnTo>
                  <a:lnTo>
                    <a:pt x="4275131" y="216777"/>
                  </a:lnTo>
                  <a:lnTo>
                    <a:pt x="4301891" y="253914"/>
                  </a:lnTo>
                  <a:lnTo>
                    <a:pt x="4325634" y="293222"/>
                  </a:lnTo>
                  <a:lnTo>
                    <a:pt x="4346188" y="334530"/>
                  </a:lnTo>
                  <a:lnTo>
                    <a:pt x="4363386" y="377669"/>
                  </a:lnTo>
                  <a:lnTo>
                    <a:pt x="4377057" y="422471"/>
                  </a:lnTo>
                  <a:lnTo>
                    <a:pt x="4387032" y="468764"/>
                  </a:lnTo>
                  <a:lnTo>
                    <a:pt x="4393141" y="516380"/>
                  </a:lnTo>
                  <a:lnTo>
                    <a:pt x="4395216" y="565150"/>
                  </a:lnTo>
                  <a:lnTo>
                    <a:pt x="4395216" y="2825749"/>
                  </a:lnTo>
                  <a:lnTo>
                    <a:pt x="4393141" y="2874519"/>
                  </a:lnTo>
                  <a:lnTo>
                    <a:pt x="4387032" y="2922135"/>
                  </a:lnTo>
                  <a:lnTo>
                    <a:pt x="4377057" y="2968428"/>
                  </a:lnTo>
                  <a:lnTo>
                    <a:pt x="4363386" y="3013230"/>
                  </a:lnTo>
                  <a:lnTo>
                    <a:pt x="4346188" y="3056369"/>
                  </a:lnTo>
                  <a:lnTo>
                    <a:pt x="4325634" y="3097677"/>
                  </a:lnTo>
                  <a:lnTo>
                    <a:pt x="4301891" y="3136985"/>
                  </a:lnTo>
                  <a:lnTo>
                    <a:pt x="4275131" y="3174122"/>
                  </a:lnTo>
                  <a:lnTo>
                    <a:pt x="4245522" y="3208919"/>
                  </a:lnTo>
                  <a:lnTo>
                    <a:pt x="4213235" y="3241206"/>
                  </a:lnTo>
                  <a:lnTo>
                    <a:pt x="4178438" y="3270815"/>
                  </a:lnTo>
                  <a:lnTo>
                    <a:pt x="4141301" y="3297575"/>
                  </a:lnTo>
                  <a:lnTo>
                    <a:pt x="4101993" y="3321318"/>
                  </a:lnTo>
                  <a:lnTo>
                    <a:pt x="4060685" y="3341872"/>
                  </a:lnTo>
                  <a:lnTo>
                    <a:pt x="4017546" y="3359070"/>
                  </a:lnTo>
                  <a:lnTo>
                    <a:pt x="3972744" y="3372741"/>
                  </a:lnTo>
                  <a:lnTo>
                    <a:pt x="3926451" y="3382716"/>
                  </a:lnTo>
                  <a:lnTo>
                    <a:pt x="3878835" y="3388825"/>
                  </a:lnTo>
                  <a:lnTo>
                    <a:pt x="3830066" y="3390900"/>
                  </a:lnTo>
                  <a:lnTo>
                    <a:pt x="565150" y="3390900"/>
                  </a:lnTo>
                  <a:lnTo>
                    <a:pt x="516380" y="3388825"/>
                  </a:lnTo>
                  <a:lnTo>
                    <a:pt x="468764" y="3382716"/>
                  </a:lnTo>
                  <a:lnTo>
                    <a:pt x="422471" y="3372741"/>
                  </a:lnTo>
                  <a:lnTo>
                    <a:pt x="377669" y="3359070"/>
                  </a:lnTo>
                  <a:lnTo>
                    <a:pt x="334530" y="3341872"/>
                  </a:lnTo>
                  <a:lnTo>
                    <a:pt x="293222" y="3321318"/>
                  </a:lnTo>
                  <a:lnTo>
                    <a:pt x="253914" y="3297575"/>
                  </a:lnTo>
                  <a:lnTo>
                    <a:pt x="216777" y="3270815"/>
                  </a:lnTo>
                  <a:lnTo>
                    <a:pt x="181980" y="3241206"/>
                  </a:lnTo>
                  <a:lnTo>
                    <a:pt x="149693" y="3208919"/>
                  </a:lnTo>
                  <a:lnTo>
                    <a:pt x="120084" y="3174122"/>
                  </a:lnTo>
                  <a:lnTo>
                    <a:pt x="93324" y="3136985"/>
                  </a:lnTo>
                  <a:lnTo>
                    <a:pt x="69581" y="3097677"/>
                  </a:lnTo>
                  <a:lnTo>
                    <a:pt x="49027" y="3056369"/>
                  </a:lnTo>
                  <a:lnTo>
                    <a:pt x="31829" y="3013230"/>
                  </a:lnTo>
                  <a:lnTo>
                    <a:pt x="18158" y="2968428"/>
                  </a:lnTo>
                  <a:lnTo>
                    <a:pt x="8183" y="2922135"/>
                  </a:lnTo>
                  <a:lnTo>
                    <a:pt x="2074" y="2874519"/>
                  </a:lnTo>
                  <a:lnTo>
                    <a:pt x="0" y="2825749"/>
                  </a:lnTo>
                  <a:lnTo>
                    <a:pt x="0" y="565150"/>
                  </a:lnTo>
                  <a:close/>
                </a:path>
              </a:pathLst>
            </a:custGeom>
            <a:noFill/>
            <a:ln cap="flat" cmpd="sng" w="31725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12"/>
          <p:cNvSpPr txBox="1"/>
          <p:nvPr/>
        </p:nvSpPr>
        <p:spPr>
          <a:xfrm>
            <a:off x="2665602" y="2300732"/>
            <a:ext cx="1701164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Masquerade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05" name="Google Shape;205;p12"/>
          <p:cNvGrpSpPr/>
          <p:nvPr/>
        </p:nvGrpSpPr>
        <p:grpSpPr>
          <a:xfrm>
            <a:off x="6346697" y="1895094"/>
            <a:ext cx="4497705" cy="3390900"/>
            <a:chOff x="6346697" y="1895094"/>
            <a:chExt cx="4497705" cy="3390900"/>
          </a:xfrm>
        </p:grpSpPr>
        <p:sp>
          <p:nvSpPr>
            <p:cNvPr id="206" name="Google Shape;206;p12"/>
            <p:cNvSpPr/>
            <p:nvPr/>
          </p:nvSpPr>
          <p:spPr>
            <a:xfrm>
              <a:off x="6346697" y="1895094"/>
              <a:ext cx="4497705" cy="3390900"/>
            </a:xfrm>
            <a:custGeom>
              <a:rect b="b" l="l" r="r" t="t"/>
              <a:pathLst>
                <a:path extrusionOk="0" h="3390900" w="4497705">
                  <a:moveTo>
                    <a:pt x="3932174" y="0"/>
                  </a:moveTo>
                  <a:lnTo>
                    <a:pt x="565150" y="0"/>
                  </a:lnTo>
                  <a:lnTo>
                    <a:pt x="516380" y="2074"/>
                  </a:lnTo>
                  <a:lnTo>
                    <a:pt x="468764" y="8183"/>
                  </a:lnTo>
                  <a:lnTo>
                    <a:pt x="422471" y="18158"/>
                  </a:lnTo>
                  <a:lnTo>
                    <a:pt x="377669" y="31829"/>
                  </a:lnTo>
                  <a:lnTo>
                    <a:pt x="334530" y="49027"/>
                  </a:lnTo>
                  <a:lnTo>
                    <a:pt x="293222" y="69581"/>
                  </a:lnTo>
                  <a:lnTo>
                    <a:pt x="253914" y="93324"/>
                  </a:lnTo>
                  <a:lnTo>
                    <a:pt x="216777" y="120084"/>
                  </a:lnTo>
                  <a:lnTo>
                    <a:pt x="181980" y="149693"/>
                  </a:lnTo>
                  <a:lnTo>
                    <a:pt x="149693" y="181980"/>
                  </a:lnTo>
                  <a:lnTo>
                    <a:pt x="120084" y="216777"/>
                  </a:lnTo>
                  <a:lnTo>
                    <a:pt x="93324" y="253914"/>
                  </a:lnTo>
                  <a:lnTo>
                    <a:pt x="69581" y="293222"/>
                  </a:lnTo>
                  <a:lnTo>
                    <a:pt x="49027" y="334530"/>
                  </a:lnTo>
                  <a:lnTo>
                    <a:pt x="31829" y="377669"/>
                  </a:lnTo>
                  <a:lnTo>
                    <a:pt x="18158" y="422471"/>
                  </a:lnTo>
                  <a:lnTo>
                    <a:pt x="8183" y="468764"/>
                  </a:lnTo>
                  <a:lnTo>
                    <a:pt x="2074" y="516380"/>
                  </a:lnTo>
                  <a:lnTo>
                    <a:pt x="0" y="565150"/>
                  </a:lnTo>
                  <a:lnTo>
                    <a:pt x="0" y="2825749"/>
                  </a:lnTo>
                  <a:lnTo>
                    <a:pt x="2074" y="2874519"/>
                  </a:lnTo>
                  <a:lnTo>
                    <a:pt x="8183" y="2922135"/>
                  </a:lnTo>
                  <a:lnTo>
                    <a:pt x="18158" y="2968428"/>
                  </a:lnTo>
                  <a:lnTo>
                    <a:pt x="31829" y="3013230"/>
                  </a:lnTo>
                  <a:lnTo>
                    <a:pt x="49027" y="3056369"/>
                  </a:lnTo>
                  <a:lnTo>
                    <a:pt x="69581" y="3097677"/>
                  </a:lnTo>
                  <a:lnTo>
                    <a:pt x="93324" y="3136985"/>
                  </a:lnTo>
                  <a:lnTo>
                    <a:pt x="120084" y="3174122"/>
                  </a:lnTo>
                  <a:lnTo>
                    <a:pt x="149693" y="3208919"/>
                  </a:lnTo>
                  <a:lnTo>
                    <a:pt x="181980" y="3241206"/>
                  </a:lnTo>
                  <a:lnTo>
                    <a:pt x="216777" y="3270815"/>
                  </a:lnTo>
                  <a:lnTo>
                    <a:pt x="253914" y="3297575"/>
                  </a:lnTo>
                  <a:lnTo>
                    <a:pt x="293222" y="3321318"/>
                  </a:lnTo>
                  <a:lnTo>
                    <a:pt x="334530" y="3341872"/>
                  </a:lnTo>
                  <a:lnTo>
                    <a:pt x="377669" y="3359070"/>
                  </a:lnTo>
                  <a:lnTo>
                    <a:pt x="422471" y="3372741"/>
                  </a:lnTo>
                  <a:lnTo>
                    <a:pt x="468764" y="3382716"/>
                  </a:lnTo>
                  <a:lnTo>
                    <a:pt x="516380" y="3388825"/>
                  </a:lnTo>
                  <a:lnTo>
                    <a:pt x="565150" y="3390900"/>
                  </a:lnTo>
                  <a:lnTo>
                    <a:pt x="3932174" y="3390900"/>
                  </a:lnTo>
                  <a:lnTo>
                    <a:pt x="3980943" y="3388825"/>
                  </a:lnTo>
                  <a:lnTo>
                    <a:pt x="4028559" y="3382716"/>
                  </a:lnTo>
                  <a:lnTo>
                    <a:pt x="4074852" y="3372741"/>
                  </a:lnTo>
                  <a:lnTo>
                    <a:pt x="4119654" y="3359070"/>
                  </a:lnTo>
                  <a:lnTo>
                    <a:pt x="4162793" y="3341872"/>
                  </a:lnTo>
                  <a:lnTo>
                    <a:pt x="4204101" y="3321318"/>
                  </a:lnTo>
                  <a:lnTo>
                    <a:pt x="4243409" y="3297575"/>
                  </a:lnTo>
                  <a:lnTo>
                    <a:pt x="4280546" y="3270815"/>
                  </a:lnTo>
                  <a:lnTo>
                    <a:pt x="4315343" y="3241206"/>
                  </a:lnTo>
                  <a:lnTo>
                    <a:pt x="4347630" y="3208919"/>
                  </a:lnTo>
                  <a:lnTo>
                    <a:pt x="4377239" y="3174122"/>
                  </a:lnTo>
                  <a:lnTo>
                    <a:pt x="4403999" y="3136985"/>
                  </a:lnTo>
                  <a:lnTo>
                    <a:pt x="4427742" y="3097677"/>
                  </a:lnTo>
                  <a:lnTo>
                    <a:pt x="4448296" y="3056369"/>
                  </a:lnTo>
                  <a:lnTo>
                    <a:pt x="4465494" y="3013230"/>
                  </a:lnTo>
                  <a:lnTo>
                    <a:pt x="4479165" y="2968428"/>
                  </a:lnTo>
                  <a:lnTo>
                    <a:pt x="4489140" y="2922135"/>
                  </a:lnTo>
                  <a:lnTo>
                    <a:pt x="4495249" y="2874519"/>
                  </a:lnTo>
                  <a:lnTo>
                    <a:pt x="4497324" y="2825749"/>
                  </a:lnTo>
                  <a:lnTo>
                    <a:pt x="4497324" y="565150"/>
                  </a:lnTo>
                  <a:lnTo>
                    <a:pt x="4495249" y="516380"/>
                  </a:lnTo>
                  <a:lnTo>
                    <a:pt x="4489140" y="468764"/>
                  </a:lnTo>
                  <a:lnTo>
                    <a:pt x="4479165" y="422471"/>
                  </a:lnTo>
                  <a:lnTo>
                    <a:pt x="4465494" y="377669"/>
                  </a:lnTo>
                  <a:lnTo>
                    <a:pt x="4448296" y="334530"/>
                  </a:lnTo>
                  <a:lnTo>
                    <a:pt x="4427742" y="293222"/>
                  </a:lnTo>
                  <a:lnTo>
                    <a:pt x="4403999" y="253914"/>
                  </a:lnTo>
                  <a:lnTo>
                    <a:pt x="4377239" y="216777"/>
                  </a:lnTo>
                  <a:lnTo>
                    <a:pt x="4347630" y="181980"/>
                  </a:lnTo>
                  <a:lnTo>
                    <a:pt x="4315343" y="149693"/>
                  </a:lnTo>
                  <a:lnTo>
                    <a:pt x="4280546" y="120084"/>
                  </a:lnTo>
                  <a:lnTo>
                    <a:pt x="4243409" y="93324"/>
                  </a:lnTo>
                  <a:lnTo>
                    <a:pt x="4204101" y="69581"/>
                  </a:lnTo>
                  <a:lnTo>
                    <a:pt x="4162793" y="49027"/>
                  </a:lnTo>
                  <a:lnTo>
                    <a:pt x="4119654" y="31829"/>
                  </a:lnTo>
                  <a:lnTo>
                    <a:pt x="4074852" y="18158"/>
                  </a:lnTo>
                  <a:lnTo>
                    <a:pt x="4028559" y="8183"/>
                  </a:lnTo>
                  <a:lnTo>
                    <a:pt x="3980943" y="2074"/>
                  </a:lnTo>
                  <a:lnTo>
                    <a:pt x="39321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6346697" y="1895094"/>
              <a:ext cx="4497705" cy="3390900"/>
            </a:xfrm>
            <a:custGeom>
              <a:rect b="b" l="l" r="r" t="t"/>
              <a:pathLst>
                <a:path extrusionOk="0" h="3390900" w="4497705">
                  <a:moveTo>
                    <a:pt x="0" y="565150"/>
                  </a:moveTo>
                  <a:lnTo>
                    <a:pt x="2074" y="516380"/>
                  </a:lnTo>
                  <a:lnTo>
                    <a:pt x="8183" y="468764"/>
                  </a:lnTo>
                  <a:lnTo>
                    <a:pt x="18158" y="422471"/>
                  </a:lnTo>
                  <a:lnTo>
                    <a:pt x="31829" y="377669"/>
                  </a:lnTo>
                  <a:lnTo>
                    <a:pt x="49027" y="334530"/>
                  </a:lnTo>
                  <a:lnTo>
                    <a:pt x="69581" y="293222"/>
                  </a:lnTo>
                  <a:lnTo>
                    <a:pt x="93324" y="253914"/>
                  </a:lnTo>
                  <a:lnTo>
                    <a:pt x="120084" y="216777"/>
                  </a:lnTo>
                  <a:lnTo>
                    <a:pt x="149693" y="181980"/>
                  </a:lnTo>
                  <a:lnTo>
                    <a:pt x="181980" y="149693"/>
                  </a:lnTo>
                  <a:lnTo>
                    <a:pt x="216777" y="120084"/>
                  </a:lnTo>
                  <a:lnTo>
                    <a:pt x="253914" y="93324"/>
                  </a:lnTo>
                  <a:lnTo>
                    <a:pt x="293222" y="69581"/>
                  </a:lnTo>
                  <a:lnTo>
                    <a:pt x="334530" y="49027"/>
                  </a:lnTo>
                  <a:lnTo>
                    <a:pt x="377669" y="31829"/>
                  </a:lnTo>
                  <a:lnTo>
                    <a:pt x="422471" y="18158"/>
                  </a:lnTo>
                  <a:lnTo>
                    <a:pt x="468764" y="8183"/>
                  </a:lnTo>
                  <a:lnTo>
                    <a:pt x="516380" y="2074"/>
                  </a:lnTo>
                  <a:lnTo>
                    <a:pt x="565150" y="0"/>
                  </a:lnTo>
                  <a:lnTo>
                    <a:pt x="3932174" y="0"/>
                  </a:lnTo>
                  <a:lnTo>
                    <a:pt x="3980943" y="2074"/>
                  </a:lnTo>
                  <a:lnTo>
                    <a:pt x="4028559" y="8183"/>
                  </a:lnTo>
                  <a:lnTo>
                    <a:pt x="4074852" y="18158"/>
                  </a:lnTo>
                  <a:lnTo>
                    <a:pt x="4119654" y="31829"/>
                  </a:lnTo>
                  <a:lnTo>
                    <a:pt x="4162793" y="49027"/>
                  </a:lnTo>
                  <a:lnTo>
                    <a:pt x="4204101" y="69581"/>
                  </a:lnTo>
                  <a:lnTo>
                    <a:pt x="4243409" y="93324"/>
                  </a:lnTo>
                  <a:lnTo>
                    <a:pt x="4280546" y="120084"/>
                  </a:lnTo>
                  <a:lnTo>
                    <a:pt x="4315343" y="149693"/>
                  </a:lnTo>
                  <a:lnTo>
                    <a:pt x="4347630" y="181980"/>
                  </a:lnTo>
                  <a:lnTo>
                    <a:pt x="4377239" y="216777"/>
                  </a:lnTo>
                  <a:lnTo>
                    <a:pt x="4403999" y="253914"/>
                  </a:lnTo>
                  <a:lnTo>
                    <a:pt x="4427742" y="293222"/>
                  </a:lnTo>
                  <a:lnTo>
                    <a:pt x="4448296" y="334530"/>
                  </a:lnTo>
                  <a:lnTo>
                    <a:pt x="4465494" y="377669"/>
                  </a:lnTo>
                  <a:lnTo>
                    <a:pt x="4479165" y="422471"/>
                  </a:lnTo>
                  <a:lnTo>
                    <a:pt x="4489140" y="468764"/>
                  </a:lnTo>
                  <a:lnTo>
                    <a:pt x="4495249" y="516380"/>
                  </a:lnTo>
                  <a:lnTo>
                    <a:pt x="4497324" y="565150"/>
                  </a:lnTo>
                  <a:lnTo>
                    <a:pt x="4497324" y="2825749"/>
                  </a:lnTo>
                  <a:lnTo>
                    <a:pt x="4495249" y="2874519"/>
                  </a:lnTo>
                  <a:lnTo>
                    <a:pt x="4489140" y="2922135"/>
                  </a:lnTo>
                  <a:lnTo>
                    <a:pt x="4479165" y="2968428"/>
                  </a:lnTo>
                  <a:lnTo>
                    <a:pt x="4465494" y="3013230"/>
                  </a:lnTo>
                  <a:lnTo>
                    <a:pt x="4448296" y="3056369"/>
                  </a:lnTo>
                  <a:lnTo>
                    <a:pt x="4427742" y="3097677"/>
                  </a:lnTo>
                  <a:lnTo>
                    <a:pt x="4403999" y="3136985"/>
                  </a:lnTo>
                  <a:lnTo>
                    <a:pt x="4377239" y="3174122"/>
                  </a:lnTo>
                  <a:lnTo>
                    <a:pt x="4347630" y="3208919"/>
                  </a:lnTo>
                  <a:lnTo>
                    <a:pt x="4315343" y="3241206"/>
                  </a:lnTo>
                  <a:lnTo>
                    <a:pt x="4280546" y="3270815"/>
                  </a:lnTo>
                  <a:lnTo>
                    <a:pt x="4243409" y="3297575"/>
                  </a:lnTo>
                  <a:lnTo>
                    <a:pt x="4204101" y="3321318"/>
                  </a:lnTo>
                  <a:lnTo>
                    <a:pt x="4162793" y="3341872"/>
                  </a:lnTo>
                  <a:lnTo>
                    <a:pt x="4119654" y="3359070"/>
                  </a:lnTo>
                  <a:lnTo>
                    <a:pt x="4074852" y="3372741"/>
                  </a:lnTo>
                  <a:lnTo>
                    <a:pt x="4028559" y="3382716"/>
                  </a:lnTo>
                  <a:lnTo>
                    <a:pt x="3980943" y="3388825"/>
                  </a:lnTo>
                  <a:lnTo>
                    <a:pt x="3932174" y="3390900"/>
                  </a:lnTo>
                  <a:lnTo>
                    <a:pt x="565150" y="3390900"/>
                  </a:lnTo>
                  <a:lnTo>
                    <a:pt x="516380" y="3388825"/>
                  </a:lnTo>
                  <a:lnTo>
                    <a:pt x="468764" y="3382716"/>
                  </a:lnTo>
                  <a:lnTo>
                    <a:pt x="422471" y="3372741"/>
                  </a:lnTo>
                  <a:lnTo>
                    <a:pt x="377669" y="3359070"/>
                  </a:lnTo>
                  <a:lnTo>
                    <a:pt x="334530" y="3341872"/>
                  </a:lnTo>
                  <a:lnTo>
                    <a:pt x="293222" y="3321318"/>
                  </a:lnTo>
                  <a:lnTo>
                    <a:pt x="253914" y="3297575"/>
                  </a:lnTo>
                  <a:lnTo>
                    <a:pt x="216777" y="3270815"/>
                  </a:lnTo>
                  <a:lnTo>
                    <a:pt x="181980" y="3241206"/>
                  </a:lnTo>
                  <a:lnTo>
                    <a:pt x="149693" y="3208919"/>
                  </a:lnTo>
                  <a:lnTo>
                    <a:pt x="120084" y="3174122"/>
                  </a:lnTo>
                  <a:lnTo>
                    <a:pt x="93324" y="3136985"/>
                  </a:lnTo>
                  <a:lnTo>
                    <a:pt x="69581" y="3097677"/>
                  </a:lnTo>
                  <a:lnTo>
                    <a:pt x="49027" y="3056369"/>
                  </a:lnTo>
                  <a:lnTo>
                    <a:pt x="31829" y="3013230"/>
                  </a:lnTo>
                  <a:lnTo>
                    <a:pt x="18158" y="2968428"/>
                  </a:lnTo>
                  <a:lnTo>
                    <a:pt x="8183" y="2922135"/>
                  </a:lnTo>
                  <a:lnTo>
                    <a:pt x="2074" y="2874519"/>
                  </a:lnTo>
                  <a:lnTo>
                    <a:pt x="0" y="2825749"/>
                  </a:lnTo>
                  <a:lnTo>
                    <a:pt x="0" y="565150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12"/>
          <p:cNvSpPr txBox="1"/>
          <p:nvPr/>
        </p:nvSpPr>
        <p:spPr>
          <a:xfrm>
            <a:off x="8110855" y="2300732"/>
            <a:ext cx="969644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Replay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7819" y="2814827"/>
            <a:ext cx="3927348" cy="2122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12"/>
          <p:cNvGrpSpPr/>
          <p:nvPr/>
        </p:nvGrpSpPr>
        <p:grpSpPr>
          <a:xfrm>
            <a:off x="6510528" y="2804160"/>
            <a:ext cx="4332732" cy="3974588"/>
            <a:chOff x="6510528" y="2804160"/>
            <a:chExt cx="4332732" cy="3974588"/>
          </a:xfrm>
        </p:grpSpPr>
        <p:pic>
          <p:nvPicPr>
            <p:cNvPr id="211" name="Google Shape;211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10528" y="2804160"/>
              <a:ext cx="4168139" cy="2144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1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12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15" name="Google Shape;215;p12"/>
          <p:cNvSpPr txBox="1"/>
          <p:nvPr/>
        </p:nvSpPr>
        <p:spPr>
          <a:xfrm>
            <a:off x="78739" y="6651153"/>
            <a:ext cx="441452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William Stallings, Cryptography and Network Security: Principles and Practice, Fifth Edition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/>
          <p:nvPr/>
        </p:nvSpPr>
        <p:spPr>
          <a:xfrm>
            <a:off x="8358937" y="8953"/>
            <a:ext cx="2540635" cy="6838315"/>
          </a:xfrm>
          <a:custGeom>
            <a:rect b="b" l="l" r="r" t="t"/>
            <a:pathLst>
              <a:path extrusionOk="0" h="6838315" w="2540634">
                <a:moveTo>
                  <a:pt x="2540101" y="1244"/>
                </a:moveTo>
                <a:lnTo>
                  <a:pt x="2533485" y="520"/>
                </a:lnTo>
                <a:lnTo>
                  <a:pt x="2526855" y="139"/>
                </a:lnTo>
                <a:lnTo>
                  <a:pt x="2520238" y="0"/>
                </a:lnTo>
                <a:lnTo>
                  <a:pt x="2513609" y="0"/>
                </a:lnTo>
                <a:lnTo>
                  <a:pt x="1698447" y="3172498"/>
                </a:lnTo>
                <a:lnTo>
                  <a:pt x="1359014" y="4439729"/>
                </a:lnTo>
                <a:lnTo>
                  <a:pt x="1334414" y="4477156"/>
                </a:lnTo>
                <a:lnTo>
                  <a:pt x="1301508" y="4505363"/>
                </a:lnTo>
                <a:lnTo>
                  <a:pt x="1262621" y="4523333"/>
                </a:lnTo>
                <a:lnTo>
                  <a:pt x="1220025" y="4530014"/>
                </a:lnTo>
                <a:lnTo>
                  <a:pt x="1176045" y="4524375"/>
                </a:lnTo>
                <a:lnTo>
                  <a:pt x="1130338" y="4503547"/>
                </a:lnTo>
                <a:lnTo>
                  <a:pt x="1094435" y="4470527"/>
                </a:lnTo>
                <a:lnTo>
                  <a:pt x="1088821" y="4460786"/>
                </a:lnTo>
                <a:lnTo>
                  <a:pt x="1112558" y="4372521"/>
                </a:lnTo>
                <a:lnTo>
                  <a:pt x="1086218" y="4372521"/>
                </a:lnTo>
                <a:lnTo>
                  <a:pt x="1070889" y="4429645"/>
                </a:lnTo>
                <a:lnTo>
                  <a:pt x="1070292" y="4428591"/>
                </a:lnTo>
                <a:lnTo>
                  <a:pt x="1059827" y="4381017"/>
                </a:lnTo>
                <a:lnTo>
                  <a:pt x="1064996" y="4331068"/>
                </a:lnTo>
                <a:lnTo>
                  <a:pt x="1322412" y="3379698"/>
                </a:lnTo>
                <a:lnTo>
                  <a:pt x="1328356" y="3344303"/>
                </a:lnTo>
                <a:lnTo>
                  <a:pt x="1319403" y="3273983"/>
                </a:lnTo>
                <a:lnTo>
                  <a:pt x="1284033" y="3210953"/>
                </a:lnTo>
                <a:lnTo>
                  <a:pt x="1239774" y="3174898"/>
                </a:lnTo>
                <a:lnTo>
                  <a:pt x="1193711" y="3154807"/>
                </a:lnTo>
                <a:lnTo>
                  <a:pt x="1145184" y="3148380"/>
                </a:lnTo>
                <a:lnTo>
                  <a:pt x="1098232" y="3154807"/>
                </a:lnTo>
                <a:lnTo>
                  <a:pt x="1055065" y="3172815"/>
                </a:lnTo>
                <a:lnTo>
                  <a:pt x="1017892" y="3201136"/>
                </a:lnTo>
                <a:lnTo>
                  <a:pt x="988923" y="3238512"/>
                </a:lnTo>
                <a:lnTo>
                  <a:pt x="970356" y="3283674"/>
                </a:lnTo>
                <a:lnTo>
                  <a:pt x="579183" y="4729061"/>
                </a:lnTo>
                <a:lnTo>
                  <a:pt x="5041" y="6821322"/>
                </a:lnTo>
                <a:lnTo>
                  <a:pt x="1257" y="6833959"/>
                </a:lnTo>
                <a:lnTo>
                  <a:pt x="0" y="6837743"/>
                </a:lnTo>
                <a:lnTo>
                  <a:pt x="26492" y="6837743"/>
                </a:lnTo>
                <a:lnTo>
                  <a:pt x="604418" y="4736643"/>
                </a:lnTo>
                <a:lnTo>
                  <a:pt x="995603" y="3291255"/>
                </a:lnTo>
                <a:lnTo>
                  <a:pt x="1016406" y="3245485"/>
                </a:lnTo>
                <a:lnTo>
                  <a:pt x="1049388" y="3209544"/>
                </a:lnTo>
                <a:lnTo>
                  <a:pt x="1091272" y="3185376"/>
                </a:lnTo>
                <a:lnTo>
                  <a:pt x="1138783" y="3174898"/>
                </a:lnTo>
                <a:lnTo>
                  <a:pt x="1188656" y="3180080"/>
                </a:lnTo>
                <a:lnTo>
                  <a:pt x="1243558" y="3207245"/>
                </a:lnTo>
                <a:lnTo>
                  <a:pt x="1283296" y="3253359"/>
                </a:lnTo>
                <a:lnTo>
                  <a:pt x="1303172" y="3311474"/>
                </a:lnTo>
                <a:lnTo>
                  <a:pt x="1303883" y="3342195"/>
                </a:lnTo>
                <a:lnTo>
                  <a:pt x="1298448" y="3373386"/>
                </a:lnTo>
                <a:lnTo>
                  <a:pt x="1041019" y="4324756"/>
                </a:lnTo>
                <a:lnTo>
                  <a:pt x="1034605" y="4373346"/>
                </a:lnTo>
                <a:lnTo>
                  <a:pt x="1041019" y="4420362"/>
                </a:lnTo>
                <a:lnTo>
                  <a:pt x="1059002" y="4463580"/>
                </a:lnTo>
                <a:lnTo>
                  <a:pt x="1061046" y="4466285"/>
                </a:lnTo>
                <a:lnTo>
                  <a:pt x="706158" y="5788799"/>
                </a:lnTo>
                <a:lnTo>
                  <a:pt x="700252" y="5824486"/>
                </a:lnTo>
                <a:lnTo>
                  <a:pt x="701294" y="5859932"/>
                </a:lnTo>
                <a:lnTo>
                  <a:pt x="709155" y="5894413"/>
                </a:lnTo>
                <a:lnTo>
                  <a:pt x="744270" y="5956478"/>
                </a:lnTo>
                <a:lnTo>
                  <a:pt x="799033" y="5999137"/>
                </a:lnTo>
                <a:lnTo>
                  <a:pt x="866508" y="6017768"/>
                </a:lnTo>
                <a:lnTo>
                  <a:pt x="878001" y="6018225"/>
                </a:lnTo>
                <a:lnTo>
                  <a:pt x="924166" y="6011977"/>
                </a:lnTo>
                <a:lnTo>
                  <a:pt x="966482" y="5994108"/>
                </a:lnTo>
                <a:lnTo>
                  <a:pt x="1002906" y="5965901"/>
                </a:lnTo>
                <a:lnTo>
                  <a:pt x="1031367" y="5928652"/>
                </a:lnTo>
                <a:lnTo>
                  <a:pt x="1049845" y="5883643"/>
                </a:lnTo>
                <a:lnTo>
                  <a:pt x="1456258" y="4372521"/>
                </a:lnTo>
                <a:lnTo>
                  <a:pt x="1429918" y="4372521"/>
                </a:lnTo>
                <a:lnTo>
                  <a:pt x="1026007" y="5877230"/>
                </a:lnTo>
                <a:lnTo>
                  <a:pt x="1006081" y="5922899"/>
                </a:lnTo>
                <a:lnTo>
                  <a:pt x="974051" y="5958675"/>
                </a:lnTo>
                <a:lnTo>
                  <a:pt x="933170" y="5982627"/>
                </a:lnTo>
                <a:lnTo>
                  <a:pt x="886688" y="5992850"/>
                </a:lnTo>
                <a:lnTo>
                  <a:pt x="837857" y="5987466"/>
                </a:lnTo>
                <a:lnTo>
                  <a:pt x="783920" y="5960542"/>
                </a:lnTo>
                <a:lnTo>
                  <a:pt x="745032" y="5914402"/>
                </a:lnTo>
                <a:lnTo>
                  <a:pt x="725754" y="5856732"/>
                </a:lnTo>
                <a:lnTo>
                  <a:pt x="724750" y="5826087"/>
                </a:lnTo>
                <a:lnTo>
                  <a:pt x="729983" y="5795200"/>
                </a:lnTo>
                <a:lnTo>
                  <a:pt x="1080465" y="4491825"/>
                </a:lnTo>
                <a:lnTo>
                  <a:pt x="1087297" y="4500791"/>
                </a:lnTo>
                <a:lnTo>
                  <a:pt x="1124623" y="4529798"/>
                </a:lnTo>
                <a:lnTo>
                  <a:pt x="1169733" y="4548390"/>
                </a:lnTo>
                <a:lnTo>
                  <a:pt x="1221232" y="4554499"/>
                </a:lnTo>
                <a:lnTo>
                  <a:pt x="1270965" y="4546358"/>
                </a:lnTo>
                <a:lnTo>
                  <a:pt x="1305966" y="4530014"/>
                </a:lnTo>
                <a:lnTo>
                  <a:pt x="1316278" y="4525188"/>
                </a:lnTo>
                <a:lnTo>
                  <a:pt x="1354505" y="4492193"/>
                </a:lnTo>
                <a:lnTo>
                  <a:pt x="1382991" y="4448568"/>
                </a:lnTo>
                <a:lnTo>
                  <a:pt x="1382991" y="4447311"/>
                </a:lnTo>
                <a:lnTo>
                  <a:pt x="1722424" y="3178810"/>
                </a:lnTo>
                <a:lnTo>
                  <a:pt x="2540101" y="1244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 txBox="1"/>
          <p:nvPr>
            <p:ph type="title"/>
          </p:nvPr>
        </p:nvSpPr>
        <p:spPr>
          <a:xfrm>
            <a:off x="3354704" y="665226"/>
            <a:ext cx="55494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Esempi di Attacchi Attivi</a:t>
            </a:r>
            <a:endParaRPr sz="3600"/>
          </a:p>
        </p:txBody>
      </p:sp>
      <p:grpSp>
        <p:nvGrpSpPr>
          <p:cNvPr id="222" name="Google Shape;222;p13"/>
          <p:cNvGrpSpPr/>
          <p:nvPr/>
        </p:nvGrpSpPr>
        <p:grpSpPr>
          <a:xfrm>
            <a:off x="1319022" y="1895094"/>
            <a:ext cx="4395470" cy="3390900"/>
            <a:chOff x="1319022" y="1895094"/>
            <a:chExt cx="4395470" cy="3390900"/>
          </a:xfrm>
        </p:grpSpPr>
        <p:sp>
          <p:nvSpPr>
            <p:cNvPr id="223" name="Google Shape;223;p13"/>
            <p:cNvSpPr/>
            <p:nvPr/>
          </p:nvSpPr>
          <p:spPr>
            <a:xfrm>
              <a:off x="1319022" y="1895094"/>
              <a:ext cx="4395470" cy="3390900"/>
            </a:xfrm>
            <a:custGeom>
              <a:rect b="b" l="l" r="r" t="t"/>
              <a:pathLst>
                <a:path extrusionOk="0" h="3390900" w="4395470">
                  <a:moveTo>
                    <a:pt x="3830066" y="0"/>
                  </a:moveTo>
                  <a:lnTo>
                    <a:pt x="565150" y="0"/>
                  </a:lnTo>
                  <a:lnTo>
                    <a:pt x="516380" y="2074"/>
                  </a:lnTo>
                  <a:lnTo>
                    <a:pt x="468764" y="8183"/>
                  </a:lnTo>
                  <a:lnTo>
                    <a:pt x="422471" y="18158"/>
                  </a:lnTo>
                  <a:lnTo>
                    <a:pt x="377669" y="31829"/>
                  </a:lnTo>
                  <a:lnTo>
                    <a:pt x="334530" y="49027"/>
                  </a:lnTo>
                  <a:lnTo>
                    <a:pt x="293222" y="69581"/>
                  </a:lnTo>
                  <a:lnTo>
                    <a:pt x="253914" y="93324"/>
                  </a:lnTo>
                  <a:lnTo>
                    <a:pt x="216777" y="120084"/>
                  </a:lnTo>
                  <a:lnTo>
                    <a:pt x="181980" y="149693"/>
                  </a:lnTo>
                  <a:lnTo>
                    <a:pt x="149693" y="181980"/>
                  </a:lnTo>
                  <a:lnTo>
                    <a:pt x="120084" y="216777"/>
                  </a:lnTo>
                  <a:lnTo>
                    <a:pt x="93324" y="253914"/>
                  </a:lnTo>
                  <a:lnTo>
                    <a:pt x="69581" y="293222"/>
                  </a:lnTo>
                  <a:lnTo>
                    <a:pt x="49027" y="334530"/>
                  </a:lnTo>
                  <a:lnTo>
                    <a:pt x="31829" y="377669"/>
                  </a:lnTo>
                  <a:lnTo>
                    <a:pt x="18158" y="422471"/>
                  </a:lnTo>
                  <a:lnTo>
                    <a:pt x="8183" y="468764"/>
                  </a:lnTo>
                  <a:lnTo>
                    <a:pt x="2074" y="516380"/>
                  </a:lnTo>
                  <a:lnTo>
                    <a:pt x="0" y="565150"/>
                  </a:lnTo>
                  <a:lnTo>
                    <a:pt x="0" y="2825749"/>
                  </a:lnTo>
                  <a:lnTo>
                    <a:pt x="2074" y="2874519"/>
                  </a:lnTo>
                  <a:lnTo>
                    <a:pt x="8183" y="2922135"/>
                  </a:lnTo>
                  <a:lnTo>
                    <a:pt x="18158" y="2968428"/>
                  </a:lnTo>
                  <a:lnTo>
                    <a:pt x="31829" y="3013230"/>
                  </a:lnTo>
                  <a:lnTo>
                    <a:pt x="49027" y="3056369"/>
                  </a:lnTo>
                  <a:lnTo>
                    <a:pt x="69581" y="3097677"/>
                  </a:lnTo>
                  <a:lnTo>
                    <a:pt x="93324" y="3136985"/>
                  </a:lnTo>
                  <a:lnTo>
                    <a:pt x="120084" y="3174122"/>
                  </a:lnTo>
                  <a:lnTo>
                    <a:pt x="149693" y="3208919"/>
                  </a:lnTo>
                  <a:lnTo>
                    <a:pt x="181980" y="3241206"/>
                  </a:lnTo>
                  <a:lnTo>
                    <a:pt x="216777" y="3270815"/>
                  </a:lnTo>
                  <a:lnTo>
                    <a:pt x="253914" y="3297575"/>
                  </a:lnTo>
                  <a:lnTo>
                    <a:pt x="293222" y="3321318"/>
                  </a:lnTo>
                  <a:lnTo>
                    <a:pt x="334530" y="3341872"/>
                  </a:lnTo>
                  <a:lnTo>
                    <a:pt x="377669" y="3359070"/>
                  </a:lnTo>
                  <a:lnTo>
                    <a:pt x="422471" y="3372741"/>
                  </a:lnTo>
                  <a:lnTo>
                    <a:pt x="468764" y="3382716"/>
                  </a:lnTo>
                  <a:lnTo>
                    <a:pt x="516380" y="3388825"/>
                  </a:lnTo>
                  <a:lnTo>
                    <a:pt x="565150" y="3390900"/>
                  </a:lnTo>
                  <a:lnTo>
                    <a:pt x="3830066" y="3390900"/>
                  </a:lnTo>
                  <a:lnTo>
                    <a:pt x="3878835" y="3388825"/>
                  </a:lnTo>
                  <a:lnTo>
                    <a:pt x="3926451" y="3382716"/>
                  </a:lnTo>
                  <a:lnTo>
                    <a:pt x="3972744" y="3372741"/>
                  </a:lnTo>
                  <a:lnTo>
                    <a:pt x="4017546" y="3359070"/>
                  </a:lnTo>
                  <a:lnTo>
                    <a:pt x="4060685" y="3341872"/>
                  </a:lnTo>
                  <a:lnTo>
                    <a:pt x="4101993" y="3321318"/>
                  </a:lnTo>
                  <a:lnTo>
                    <a:pt x="4141301" y="3297575"/>
                  </a:lnTo>
                  <a:lnTo>
                    <a:pt x="4178438" y="3270815"/>
                  </a:lnTo>
                  <a:lnTo>
                    <a:pt x="4213235" y="3241206"/>
                  </a:lnTo>
                  <a:lnTo>
                    <a:pt x="4245522" y="3208919"/>
                  </a:lnTo>
                  <a:lnTo>
                    <a:pt x="4275131" y="3174122"/>
                  </a:lnTo>
                  <a:lnTo>
                    <a:pt x="4301891" y="3136985"/>
                  </a:lnTo>
                  <a:lnTo>
                    <a:pt x="4325634" y="3097677"/>
                  </a:lnTo>
                  <a:lnTo>
                    <a:pt x="4346188" y="3056369"/>
                  </a:lnTo>
                  <a:lnTo>
                    <a:pt x="4363386" y="3013230"/>
                  </a:lnTo>
                  <a:lnTo>
                    <a:pt x="4377057" y="2968428"/>
                  </a:lnTo>
                  <a:lnTo>
                    <a:pt x="4387032" y="2922135"/>
                  </a:lnTo>
                  <a:lnTo>
                    <a:pt x="4393141" y="2874519"/>
                  </a:lnTo>
                  <a:lnTo>
                    <a:pt x="4395216" y="2825749"/>
                  </a:lnTo>
                  <a:lnTo>
                    <a:pt x="4395216" y="565150"/>
                  </a:lnTo>
                  <a:lnTo>
                    <a:pt x="4393141" y="516380"/>
                  </a:lnTo>
                  <a:lnTo>
                    <a:pt x="4387032" y="468764"/>
                  </a:lnTo>
                  <a:lnTo>
                    <a:pt x="4377057" y="422471"/>
                  </a:lnTo>
                  <a:lnTo>
                    <a:pt x="4363386" y="377669"/>
                  </a:lnTo>
                  <a:lnTo>
                    <a:pt x="4346188" y="334530"/>
                  </a:lnTo>
                  <a:lnTo>
                    <a:pt x="4325634" y="293222"/>
                  </a:lnTo>
                  <a:lnTo>
                    <a:pt x="4301891" y="253914"/>
                  </a:lnTo>
                  <a:lnTo>
                    <a:pt x="4275131" y="216777"/>
                  </a:lnTo>
                  <a:lnTo>
                    <a:pt x="4245522" y="181980"/>
                  </a:lnTo>
                  <a:lnTo>
                    <a:pt x="4213235" y="149693"/>
                  </a:lnTo>
                  <a:lnTo>
                    <a:pt x="4178438" y="120084"/>
                  </a:lnTo>
                  <a:lnTo>
                    <a:pt x="4141301" y="93324"/>
                  </a:lnTo>
                  <a:lnTo>
                    <a:pt x="4101993" y="69581"/>
                  </a:lnTo>
                  <a:lnTo>
                    <a:pt x="4060685" y="49027"/>
                  </a:lnTo>
                  <a:lnTo>
                    <a:pt x="4017546" y="31829"/>
                  </a:lnTo>
                  <a:lnTo>
                    <a:pt x="3972744" y="18158"/>
                  </a:lnTo>
                  <a:lnTo>
                    <a:pt x="3926451" y="8183"/>
                  </a:lnTo>
                  <a:lnTo>
                    <a:pt x="3878835" y="2074"/>
                  </a:lnTo>
                  <a:lnTo>
                    <a:pt x="38300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1319022" y="1895094"/>
              <a:ext cx="4395470" cy="3390900"/>
            </a:xfrm>
            <a:custGeom>
              <a:rect b="b" l="l" r="r" t="t"/>
              <a:pathLst>
                <a:path extrusionOk="0" h="3390900" w="4395470">
                  <a:moveTo>
                    <a:pt x="0" y="565150"/>
                  </a:moveTo>
                  <a:lnTo>
                    <a:pt x="2074" y="516380"/>
                  </a:lnTo>
                  <a:lnTo>
                    <a:pt x="8183" y="468764"/>
                  </a:lnTo>
                  <a:lnTo>
                    <a:pt x="18158" y="422471"/>
                  </a:lnTo>
                  <a:lnTo>
                    <a:pt x="31829" y="377669"/>
                  </a:lnTo>
                  <a:lnTo>
                    <a:pt x="49027" y="334530"/>
                  </a:lnTo>
                  <a:lnTo>
                    <a:pt x="69581" y="293222"/>
                  </a:lnTo>
                  <a:lnTo>
                    <a:pt x="93324" y="253914"/>
                  </a:lnTo>
                  <a:lnTo>
                    <a:pt x="120084" y="216777"/>
                  </a:lnTo>
                  <a:lnTo>
                    <a:pt x="149693" y="181980"/>
                  </a:lnTo>
                  <a:lnTo>
                    <a:pt x="181980" y="149693"/>
                  </a:lnTo>
                  <a:lnTo>
                    <a:pt x="216777" y="120084"/>
                  </a:lnTo>
                  <a:lnTo>
                    <a:pt x="253914" y="93324"/>
                  </a:lnTo>
                  <a:lnTo>
                    <a:pt x="293222" y="69581"/>
                  </a:lnTo>
                  <a:lnTo>
                    <a:pt x="334530" y="49027"/>
                  </a:lnTo>
                  <a:lnTo>
                    <a:pt x="377669" y="31829"/>
                  </a:lnTo>
                  <a:lnTo>
                    <a:pt x="422471" y="18158"/>
                  </a:lnTo>
                  <a:lnTo>
                    <a:pt x="468764" y="8183"/>
                  </a:lnTo>
                  <a:lnTo>
                    <a:pt x="516380" y="2074"/>
                  </a:lnTo>
                  <a:lnTo>
                    <a:pt x="565150" y="0"/>
                  </a:lnTo>
                  <a:lnTo>
                    <a:pt x="3830066" y="0"/>
                  </a:lnTo>
                  <a:lnTo>
                    <a:pt x="3878835" y="2074"/>
                  </a:lnTo>
                  <a:lnTo>
                    <a:pt x="3926451" y="8183"/>
                  </a:lnTo>
                  <a:lnTo>
                    <a:pt x="3972744" y="18158"/>
                  </a:lnTo>
                  <a:lnTo>
                    <a:pt x="4017546" y="31829"/>
                  </a:lnTo>
                  <a:lnTo>
                    <a:pt x="4060685" y="49027"/>
                  </a:lnTo>
                  <a:lnTo>
                    <a:pt x="4101993" y="69581"/>
                  </a:lnTo>
                  <a:lnTo>
                    <a:pt x="4141301" y="93324"/>
                  </a:lnTo>
                  <a:lnTo>
                    <a:pt x="4178438" y="120084"/>
                  </a:lnTo>
                  <a:lnTo>
                    <a:pt x="4213235" y="149693"/>
                  </a:lnTo>
                  <a:lnTo>
                    <a:pt x="4245522" y="181980"/>
                  </a:lnTo>
                  <a:lnTo>
                    <a:pt x="4275131" y="216777"/>
                  </a:lnTo>
                  <a:lnTo>
                    <a:pt x="4301891" y="253914"/>
                  </a:lnTo>
                  <a:lnTo>
                    <a:pt x="4325634" y="293222"/>
                  </a:lnTo>
                  <a:lnTo>
                    <a:pt x="4346188" y="334530"/>
                  </a:lnTo>
                  <a:lnTo>
                    <a:pt x="4363386" y="377669"/>
                  </a:lnTo>
                  <a:lnTo>
                    <a:pt x="4377057" y="422471"/>
                  </a:lnTo>
                  <a:lnTo>
                    <a:pt x="4387032" y="468764"/>
                  </a:lnTo>
                  <a:lnTo>
                    <a:pt x="4393141" y="516380"/>
                  </a:lnTo>
                  <a:lnTo>
                    <a:pt x="4395216" y="565150"/>
                  </a:lnTo>
                  <a:lnTo>
                    <a:pt x="4395216" y="2825749"/>
                  </a:lnTo>
                  <a:lnTo>
                    <a:pt x="4393141" y="2874519"/>
                  </a:lnTo>
                  <a:lnTo>
                    <a:pt x="4387032" y="2922135"/>
                  </a:lnTo>
                  <a:lnTo>
                    <a:pt x="4377057" y="2968428"/>
                  </a:lnTo>
                  <a:lnTo>
                    <a:pt x="4363386" y="3013230"/>
                  </a:lnTo>
                  <a:lnTo>
                    <a:pt x="4346188" y="3056369"/>
                  </a:lnTo>
                  <a:lnTo>
                    <a:pt x="4325634" y="3097677"/>
                  </a:lnTo>
                  <a:lnTo>
                    <a:pt x="4301891" y="3136985"/>
                  </a:lnTo>
                  <a:lnTo>
                    <a:pt x="4275131" y="3174122"/>
                  </a:lnTo>
                  <a:lnTo>
                    <a:pt x="4245522" y="3208919"/>
                  </a:lnTo>
                  <a:lnTo>
                    <a:pt x="4213235" y="3241206"/>
                  </a:lnTo>
                  <a:lnTo>
                    <a:pt x="4178438" y="3270815"/>
                  </a:lnTo>
                  <a:lnTo>
                    <a:pt x="4141301" y="3297575"/>
                  </a:lnTo>
                  <a:lnTo>
                    <a:pt x="4101993" y="3321318"/>
                  </a:lnTo>
                  <a:lnTo>
                    <a:pt x="4060685" y="3341872"/>
                  </a:lnTo>
                  <a:lnTo>
                    <a:pt x="4017546" y="3359070"/>
                  </a:lnTo>
                  <a:lnTo>
                    <a:pt x="3972744" y="3372741"/>
                  </a:lnTo>
                  <a:lnTo>
                    <a:pt x="3926451" y="3382716"/>
                  </a:lnTo>
                  <a:lnTo>
                    <a:pt x="3878835" y="3388825"/>
                  </a:lnTo>
                  <a:lnTo>
                    <a:pt x="3830066" y="3390900"/>
                  </a:lnTo>
                  <a:lnTo>
                    <a:pt x="565150" y="3390900"/>
                  </a:lnTo>
                  <a:lnTo>
                    <a:pt x="516380" y="3388825"/>
                  </a:lnTo>
                  <a:lnTo>
                    <a:pt x="468764" y="3382716"/>
                  </a:lnTo>
                  <a:lnTo>
                    <a:pt x="422471" y="3372741"/>
                  </a:lnTo>
                  <a:lnTo>
                    <a:pt x="377669" y="3359070"/>
                  </a:lnTo>
                  <a:lnTo>
                    <a:pt x="334530" y="3341872"/>
                  </a:lnTo>
                  <a:lnTo>
                    <a:pt x="293222" y="3321318"/>
                  </a:lnTo>
                  <a:lnTo>
                    <a:pt x="253914" y="3297575"/>
                  </a:lnTo>
                  <a:lnTo>
                    <a:pt x="216777" y="3270815"/>
                  </a:lnTo>
                  <a:lnTo>
                    <a:pt x="181980" y="3241206"/>
                  </a:lnTo>
                  <a:lnTo>
                    <a:pt x="149693" y="3208919"/>
                  </a:lnTo>
                  <a:lnTo>
                    <a:pt x="120084" y="3174122"/>
                  </a:lnTo>
                  <a:lnTo>
                    <a:pt x="93324" y="3136985"/>
                  </a:lnTo>
                  <a:lnTo>
                    <a:pt x="69581" y="3097677"/>
                  </a:lnTo>
                  <a:lnTo>
                    <a:pt x="49027" y="3056369"/>
                  </a:lnTo>
                  <a:lnTo>
                    <a:pt x="31829" y="3013230"/>
                  </a:lnTo>
                  <a:lnTo>
                    <a:pt x="18158" y="2968428"/>
                  </a:lnTo>
                  <a:lnTo>
                    <a:pt x="8183" y="2922135"/>
                  </a:lnTo>
                  <a:lnTo>
                    <a:pt x="2074" y="2874519"/>
                  </a:lnTo>
                  <a:lnTo>
                    <a:pt x="0" y="2825749"/>
                  </a:lnTo>
                  <a:lnTo>
                    <a:pt x="0" y="565150"/>
                  </a:lnTo>
                  <a:close/>
                </a:path>
              </a:pathLst>
            </a:custGeom>
            <a:noFill/>
            <a:ln cap="flat" cmpd="sng" w="31725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13"/>
          <p:cNvSpPr txBox="1"/>
          <p:nvPr/>
        </p:nvSpPr>
        <p:spPr>
          <a:xfrm>
            <a:off x="1777110" y="2300732"/>
            <a:ext cx="347916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Modification of Messages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26" name="Google Shape;226;p13"/>
          <p:cNvGrpSpPr/>
          <p:nvPr/>
        </p:nvGrpSpPr>
        <p:grpSpPr>
          <a:xfrm>
            <a:off x="6346697" y="1895094"/>
            <a:ext cx="4497705" cy="3390900"/>
            <a:chOff x="6346697" y="1895094"/>
            <a:chExt cx="4497705" cy="3390900"/>
          </a:xfrm>
        </p:grpSpPr>
        <p:sp>
          <p:nvSpPr>
            <p:cNvPr id="227" name="Google Shape;227;p13"/>
            <p:cNvSpPr/>
            <p:nvPr/>
          </p:nvSpPr>
          <p:spPr>
            <a:xfrm>
              <a:off x="6346697" y="1895094"/>
              <a:ext cx="4497705" cy="3390900"/>
            </a:xfrm>
            <a:custGeom>
              <a:rect b="b" l="l" r="r" t="t"/>
              <a:pathLst>
                <a:path extrusionOk="0" h="3390900" w="4497705">
                  <a:moveTo>
                    <a:pt x="3932174" y="0"/>
                  </a:moveTo>
                  <a:lnTo>
                    <a:pt x="565150" y="0"/>
                  </a:lnTo>
                  <a:lnTo>
                    <a:pt x="516380" y="2074"/>
                  </a:lnTo>
                  <a:lnTo>
                    <a:pt x="468764" y="8183"/>
                  </a:lnTo>
                  <a:lnTo>
                    <a:pt x="422471" y="18158"/>
                  </a:lnTo>
                  <a:lnTo>
                    <a:pt x="377669" y="31829"/>
                  </a:lnTo>
                  <a:lnTo>
                    <a:pt x="334530" y="49027"/>
                  </a:lnTo>
                  <a:lnTo>
                    <a:pt x="293222" y="69581"/>
                  </a:lnTo>
                  <a:lnTo>
                    <a:pt x="253914" y="93324"/>
                  </a:lnTo>
                  <a:lnTo>
                    <a:pt x="216777" y="120084"/>
                  </a:lnTo>
                  <a:lnTo>
                    <a:pt x="181980" y="149693"/>
                  </a:lnTo>
                  <a:lnTo>
                    <a:pt x="149693" y="181980"/>
                  </a:lnTo>
                  <a:lnTo>
                    <a:pt x="120084" y="216777"/>
                  </a:lnTo>
                  <a:lnTo>
                    <a:pt x="93324" y="253914"/>
                  </a:lnTo>
                  <a:lnTo>
                    <a:pt x="69581" y="293222"/>
                  </a:lnTo>
                  <a:lnTo>
                    <a:pt x="49027" y="334530"/>
                  </a:lnTo>
                  <a:lnTo>
                    <a:pt x="31829" y="377669"/>
                  </a:lnTo>
                  <a:lnTo>
                    <a:pt x="18158" y="422471"/>
                  </a:lnTo>
                  <a:lnTo>
                    <a:pt x="8183" y="468764"/>
                  </a:lnTo>
                  <a:lnTo>
                    <a:pt x="2074" y="516380"/>
                  </a:lnTo>
                  <a:lnTo>
                    <a:pt x="0" y="565150"/>
                  </a:lnTo>
                  <a:lnTo>
                    <a:pt x="0" y="2825749"/>
                  </a:lnTo>
                  <a:lnTo>
                    <a:pt x="2074" y="2874519"/>
                  </a:lnTo>
                  <a:lnTo>
                    <a:pt x="8183" y="2922135"/>
                  </a:lnTo>
                  <a:lnTo>
                    <a:pt x="18158" y="2968428"/>
                  </a:lnTo>
                  <a:lnTo>
                    <a:pt x="31829" y="3013230"/>
                  </a:lnTo>
                  <a:lnTo>
                    <a:pt x="49027" y="3056369"/>
                  </a:lnTo>
                  <a:lnTo>
                    <a:pt x="69581" y="3097677"/>
                  </a:lnTo>
                  <a:lnTo>
                    <a:pt x="93324" y="3136985"/>
                  </a:lnTo>
                  <a:lnTo>
                    <a:pt x="120084" y="3174122"/>
                  </a:lnTo>
                  <a:lnTo>
                    <a:pt x="149693" y="3208919"/>
                  </a:lnTo>
                  <a:lnTo>
                    <a:pt x="181980" y="3241206"/>
                  </a:lnTo>
                  <a:lnTo>
                    <a:pt x="216777" y="3270815"/>
                  </a:lnTo>
                  <a:lnTo>
                    <a:pt x="253914" y="3297575"/>
                  </a:lnTo>
                  <a:lnTo>
                    <a:pt x="293222" y="3321318"/>
                  </a:lnTo>
                  <a:lnTo>
                    <a:pt x="334530" y="3341872"/>
                  </a:lnTo>
                  <a:lnTo>
                    <a:pt x="377669" y="3359070"/>
                  </a:lnTo>
                  <a:lnTo>
                    <a:pt x="422471" y="3372741"/>
                  </a:lnTo>
                  <a:lnTo>
                    <a:pt x="468764" y="3382716"/>
                  </a:lnTo>
                  <a:lnTo>
                    <a:pt x="516380" y="3388825"/>
                  </a:lnTo>
                  <a:lnTo>
                    <a:pt x="565150" y="3390900"/>
                  </a:lnTo>
                  <a:lnTo>
                    <a:pt x="3932174" y="3390900"/>
                  </a:lnTo>
                  <a:lnTo>
                    <a:pt x="3980943" y="3388825"/>
                  </a:lnTo>
                  <a:lnTo>
                    <a:pt x="4028559" y="3382716"/>
                  </a:lnTo>
                  <a:lnTo>
                    <a:pt x="4074852" y="3372741"/>
                  </a:lnTo>
                  <a:lnTo>
                    <a:pt x="4119654" y="3359070"/>
                  </a:lnTo>
                  <a:lnTo>
                    <a:pt x="4162793" y="3341872"/>
                  </a:lnTo>
                  <a:lnTo>
                    <a:pt x="4204101" y="3321318"/>
                  </a:lnTo>
                  <a:lnTo>
                    <a:pt x="4243409" y="3297575"/>
                  </a:lnTo>
                  <a:lnTo>
                    <a:pt x="4280546" y="3270815"/>
                  </a:lnTo>
                  <a:lnTo>
                    <a:pt x="4315343" y="3241206"/>
                  </a:lnTo>
                  <a:lnTo>
                    <a:pt x="4347630" y="3208919"/>
                  </a:lnTo>
                  <a:lnTo>
                    <a:pt x="4377239" y="3174122"/>
                  </a:lnTo>
                  <a:lnTo>
                    <a:pt x="4403999" y="3136985"/>
                  </a:lnTo>
                  <a:lnTo>
                    <a:pt x="4427742" y="3097677"/>
                  </a:lnTo>
                  <a:lnTo>
                    <a:pt x="4448296" y="3056369"/>
                  </a:lnTo>
                  <a:lnTo>
                    <a:pt x="4465494" y="3013230"/>
                  </a:lnTo>
                  <a:lnTo>
                    <a:pt x="4479165" y="2968428"/>
                  </a:lnTo>
                  <a:lnTo>
                    <a:pt x="4489140" y="2922135"/>
                  </a:lnTo>
                  <a:lnTo>
                    <a:pt x="4495249" y="2874519"/>
                  </a:lnTo>
                  <a:lnTo>
                    <a:pt x="4497324" y="2825749"/>
                  </a:lnTo>
                  <a:lnTo>
                    <a:pt x="4497324" y="565150"/>
                  </a:lnTo>
                  <a:lnTo>
                    <a:pt x="4495249" y="516380"/>
                  </a:lnTo>
                  <a:lnTo>
                    <a:pt x="4489140" y="468764"/>
                  </a:lnTo>
                  <a:lnTo>
                    <a:pt x="4479165" y="422471"/>
                  </a:lnTo>
                  <a:lnTo>
                    <a:pt x="4465494" y="377669"/>
                  </a:lnTo>
                  <a:lnTo>
                    <a:pt x="4448296" y="334530"/>
                  </a:lnTo>
                  <a:lnTo>
                    <a:pt x="4427742" y="293222"/>
                  </a:lnTo>
                  <a:lnTo>
                    <a:pt x="4403999" y="253914"/>
                  </a:lnTo>
                  <a:lnTo>
                    <a:pt x="4377239" y="216777"/>
                  </a:lnTo>
                  <a:lnTo>
                    <a:pt x="4347630" y="181980"/>
                  </a:lnTo>
                  <a:lnTo>
                    <a:pt x="4315343" y="149693"/>
                  </a:lnTo>
                  <a:lnTo>
                    <a:pt x="4280546" y="120084"/>
                  </a:lnTo>
                  <a:lnTo>
                    <a:pt x="4243409" y="93324"/>
                  </a:lnTo>
                  <a:lnTo>
                    <a:pt x="4204101" y="69581"/>
                  </a:lnTo>
                  <a:lnTo>
                    <a:pt x="4162793" y="49027"/>
                  </a:lnTo>
                  <a:lnTo>
                    <a:pt x="4119654" y="31829"/>
                  </a:lnTo>
                  <a:lnTo>
                    <a:pt x="4074852" y="18158"/>
                  </a:lnTo>
                  <a:lnTo>
                    <a:pt x="4028559" y="8183"/>
                  </a:lnTo>
                  <a:lnTo>
                    <a:pt x="3980943" y="2074"/>
                  </a:lnTo>
                  <a:lnTo>
                    <a:pt x="39321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6346697" y="1895094"/>
              <a:ext cx="4497705" cy="3390900"/>
            </a:xfrm>
            <a:custGeom>
              <a:rect b="b" l="l" r="r" t="t"/>
              <a:pathLst>
                <a:path extrusionOk="0" h="3390900" w="4497705">
                  <a:moveTo>
                    <a:pt x="0" y="565150"/>
                  </a:moveTo>
                  <a:lnTo>
                    <a:pt x="2074" y="516380"/>
                  </a:lnTo>
                  <a:lnTo>
                    <a:pt x="8183" y="468764"/>
                  </a:lnTo>
                  <a:lnTo>
                    <a:pt x="18158" y="422471"/>
                  </a:lnTo>
                  <a:lnTo>
                    <a:pt x="31829" y="377669"/>
                  </a:lnTo>
                  <a:lnTo>
                    <a:pt x="49027" y="334530"/>
                  </a:lnTo>
                  <a:lnTo>
                    <a:pt x="69581" y="293222"/>
                  </a:lnTo>
                  <a:lnTo>
                    <a:pt x="93324" y="253914"/>
                  </a:lnTo>
                  <a:lnTo>
                    <a:pt x="120084" y="216777"/>
                  </a:lnTo>
                  <a:lnTo>
                    <a:pt x="149693" y="181980"/>
                  </a:lnTo>
                  <a:lnTo>
                    <a:pt x="181980" y="149693"/>
                  </a:lnTo>
                  <a:lnTo>
                    <a:pt x="216777" y="120084"/>
                  </a:lnTo>
                  <a:lnTo>
                    <a:pt x="253914" y="93324"/>
                  </a:lnTo>
                  <a:lnTo>
                    <a:pt x="293222" y="69581"/>
                  </a:lnTo>
                  <a:lnTo>
                    <a:pt x="334530" y="49027"/>
                  </a:lnTo>
                  <a:lnTo>
                    <a:pt x="377669" y="31829"/>
                  </a:lnTo>
                  <a:lnTo>
                    <a:pt x="422471" y="18158"/>
                  </a:lnTo>
                  <a:lnTo>
                    <a:pt x="468764" y="8183"/>
                  </a:lnTo>
                  <a:lnTo>
                    <a:pt x="516380" y="2074"/>
                  </a:lnTo>
                  <a:lnTo>
                    <a:pt x="565150" y="0"/>
                  </a:lnTo>
                  <a:lnTo>
                    <a:pt x="3932174" y="0"/>
                  </a:lnTo>
                  <a:lnTo>
                    <a:pt x="3980943" y="2074"/>
                  </a:lnTo>
                  <a:lnTo>
                    <a:pt x="4028559" y="8183"/>
                  </a:lnTo>
                  <a:lnTo>
                    <a:pt x="4074852" y="18158"/>
                  </a:lnTo>
                  <a:lnTo>
                    <a:pt x="4119654" y="31829"/>
                  </a:lnTo>
                  <a:lnTo>
                    <a:pt x="4162793" y="49027"/>
                  </a:lnTo>
                  <a:lnTo>
                    <a:pt x="4204101" y="69581"/>
                  </a:lnTo>
                  <a:lnTo>
                    <a:pt x="4243409" y="93324"/>
                  </a:lnTo>
                  <a:lnTo>
                    <a:pt x="4280546" y="120084"/>
                  </a:lnTo>
                  <a:lnTo>
                    <a:pt x="4315343" y="149693"/>
                  </a:lnTo>
                  <a:lnTo>
                    <a:pt x="4347630" y="181980"/>
                  </a:lnTo>
                  <a:lnTo>
                    <a:pt x="4377239" y="216777"/>
                  </a:lnTo>
                  <a:lnTo>
                    <a:pt x="4403999" y="253914"/>
                  </a:lnTo>
                  <a:lnTo>
                    <a:pt x="4427742" y="293222"/>
                  </a:lnTo>
                  <a:lnTo>
                    <a:pt x="4448296" y="334530"/>
                  </a:lnTo>
                  <a:lnTo>
                    <a:pt x="4465494" y="377669"/>
                  </a:lnTo>
                  <a:lnTo>
                    <a:pt x="4479165" y="422471"/>
                  </a:lnTo>
                  <a:lnTo>
                    <a:pt x="4489140" y="468764"/>
                  </a:lnTo>
                  <a:lnTo>
                    <a:pt x="4495249" y="516380"/>
                  </a:lnTo>
                  <a:lnTo>
                    <a:pt x="4497324" y="565150"/>
                  </a:lnTo>
                  <a:lnTo>
                    <a:pt x="4497324" y="2825749"/>
                  </a:lnTo>
                  <a:lnTo>
                    <a:pt x="4495249" y="2874519"/>
                  </a:lnTo>
                  <a:lnTo>
                    <a:pt x="4489140" y="2922135"/>
                  </a:lnTo>
                  <a:lnTo>
                    <a:pt x="4479165" y="2968428"/>
                  </a:lnTo>
                  <a:lnTo>
                    <a:pt x="4465494" y="3013230"/>
                  </a:lnTo>
                  <a:lnTo>
                    <a:pt x="4448296" y="3056369"/>
                  </a:lnTo>
                  <a:lnTo>
                    <a:pt x="4427742" y="3097677"/>
                  </a:lnTo>
                  <a:lnTo>
                    <a:pt x="4403999" y="3136985"/>
                  </a:lnTo>
                  <a:lnTo>
                    <a:pt x="4377239" y="3174122"/>
                  </a:lnTo>
                  <a:lnTo>
                    <a:pt x="4347630" y="3208919"/>
                  </a:lnTo>
                  <a:lnTo>
                    <a:pt x="4315343" y="3241206"/>
                  </a:lnTo>
                  <a:lnTo>
                    <a:pt x="4280546" y="3270815"/>
                  </a:lnTo>
                  <a:lnTo>
                    <a:pt x="4243409" y="3297575"/>
                  </a:lnTo>
                  <a:lnTo>
                    <a:pt x="4204101" y="3321318"/>
                  </a:lnTo>
                  <a:lnTo>
                    <a:pt x="4162793" y="3341872"/>
                  </a:lnTo>
                  <a:lnTo>
                    <a:pt x="4119654" y="3359070"/>
                  </a:lnTo>
                  <a:lnTo>
                    <a:pt x="4074852" y="3372741"/>
                  </a:lnTo>
                  <a:lnTo>
                    <a:pt x="4028559" y="3382716"/>
                  </a:lnTo>
                  <a:lnTo>
                    <a:pt x="3980943" y="3388825"/>
                  </a:lnTo>
                  <a:lnTo>
                    <a:pt x="3932174" y="3390900"/>
                  </a:lnTo>
                  <a:lnTo>
                    <a:pt x="565150" y="3390900"/>
                  </a:lnTo>
                  <a:lnTo>
                    <a:pt x="516380" y="3388825"/>
                  </a:lnTo>
                  <a:lnTo>
                    <a:pt x="468764" y="3382716"/>
                  </a:lnTo>
                  <a:lnTo>
                    <a:pt x="422471" y="3372741"/>
                  </a:lnTo>
                  <a:lnTo>
                    <a:pt x="377669" y="3359070"/>
                  </a:lnTo>
                  <a:lnTo>
                    <a:pt x="334530" y="3341872"/>
                  </a:lnTo>
                  <a:lnTo>
                    <a:pt x="293222" y="3321318"/>
                  </a:lnTo>
                  <a:lnTo>
                    <a:pt x="253914" y="3297575"/>
                  </a:lnTo>
                  <a:lnTo>
                    <a:pt x="216777" y="3270815"/>
                  </a:lnTo>
                  <a:lnTo>
                    <a:pt x="181980" y="3241206"/>
                  </a:lnTo>
                  <a:lnTo>
                    <a:pt x="149693" y="3208919"/>
                  </a:lnTo>
                  <a:lnTo>
                    <a:pt x="120084" y="3174122"/>
                  </a:lnTo>
                  <a:lnTo>
                    <a:pt x="93324" y="3136985"/>
                  </a:lnTo>
                  <a:lnTo>
                    <a:pt x="69581" y="3097677"/>
                  </a:lnTo>
                  <a:lnTo>
                    <a:pt x="49027" y="3056369"/>
                  </a:lnTo>
                  <a:lnTo>
                    <a:pt x="31829" y="3013230"/>
                  </a:lnTo>
                  <a:lnTo>
                    <a:pt x="18158" y="2968428"/>
                  </a:lnTo>
                  <a:lnTo>
                    <a:pt x="8183" y="2922135"/>
                  </a:lnTo>
                  <a:lnTo>
                    <a:pt x="2074" y="2874519"/>
                  </a:lnTo>
                  <a:lnTo>
                    <a:pt x="0" y="2825749"/>
                  </a:lnTo>
                  <a:lnTo>
                    <a:pt x="0" y="565150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13"/>
          <p:cNvSpPr txBox="1"/>
          <p:nvPr/>
        </p:nvSpPr>
        <p:spPr>
          <a:xfrm>
            <a:off x="7441818" y="2300732"/>
            <a:ext cx="230505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9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Denial of Service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3727" y="2827046"/>
            <a:ext cx="3917045" cy="2131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3"/>
          <p:cNvGrpSpPr/>
          <p:nvPr/>
        </p:nvGrpSpPr>
        <p:grpSpPr>
          <a:xfrm>
            <a:off x="6612635" y="2827020"/>
            <a:ext cx="4230624" cy="3951728"/>
            <a:chOff x="6612635" y="2827020"/>
            <a:chExt cx="4230624" cy="3951728"/>
          </a:xfrm>
        </p:grpSpPr>
        <p:pic>
          <p:nvPicPr>
            <p:cNvPr id="232" name="Google Shape;23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12635" y="2827020"/>
              <a:ext cx="4055364" cy="2135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1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13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236" name="Google Shape;236;p13"/>
          <p:cNvSpPr txBox="1"/>
          <p:nvPr/>
        </p:nvSpPr>
        <p:spPr>
          <a:xfrm>
            <a:off x="78739" y="6651153"/>
            <a:ext cx="441452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William Stallings, Cryptography and Network Security: Principles and Practice, Fifth Edition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/>
          <p:nvPr/>
        </p:nvSpPr>
        <p:spPr>
          <a:xfrm>
            <a:off x="4495827" y="5113067"/>
            <a:ext cx="799465" cy="1738630"/>
          </a:xfrm>
          <a:custGeom>
            <a:rect b="b" l="l" r="r" t="t"/>
            <a:pathLst>
              <a:path extrusionOk="0" h="1738629" w="799464">
                <a:moveTo>
                  <a:pt x="0" y="1738356"/>
                </a:moveTo>
                <a:lnTo>
                  <a:pt x="27850" y="1738356"/>
                </a:lnTo>
                <a:lnTo>
                  <a:pt x="454897" y="148926"/>
                </a:lnTo>
                <a:lnTo>
                  <a:pt x="471475" y="108053"/>
                </a:lnTo>
                <a:lnTo>
                  <a:pt x="497336" y="74212"/>
                </a:lnTo>
                <a:lnTo>
                  <a:pt x="530492" y="48569"/>
                </a:lnTo>
                <a:lnTo>
                  <a:pt x="568953" y="32291"/>
                </a:lnTo>
                <a:lnTo>
                  <a:pt x="610729" y="26544"/>
                </a:lnTo>
                <a:lnTo>
                  <a:pt x="653832" y="32493"/>
                </a:lnTo>
                <a:lnTo>
                  <a:pt x="710859" y="60924"/>
                </a:lnTo>
                <a:lnTo>
                  <a:pt x="751967" y="109664"/>
                </a:lnTo>
                <a:lnTo>
                  <a:pt x="772358" y="170588"/>
                </a:lnTo>
                <a:lnTo>
                  <a:pt x="773415" y="202954"/>
                </a:lnTo>
                <a:lnTo>
                  <a:pt x="767882" y="235574"/>
                </a:lnTo>
                <a:lnTo>
                  <a:pt x="363387" y="1738356"/>
                </a:lnTo>
                <a:lnTo>
                  <a:pt x="391238" y="1738356"/>
                </a:lnTo>
                <a:lnTo>
                  <a:pt x="793080" y="242344"/>
                </a:lnTo>
                <a:lnTo>
                  <a:pt x="799318" y="204647"/>
                </a:lnTo>
                <a:lnTo>
                  <a:pt x="798219" y="167203"/>
                </a:lnTo>
                <a:lnTo>
                  <a:pt x="774513" y="96125"/>
                </a:lnTo>
                <a:lnTo>
                  <a:pt x="725943" y="39769"/>
                </a:lnTo>
                <a:lnTo>
                  <a:pt x="660463" y="6768"/>
                </a:lnTo>
                <a:lnTo>
                  <a:pt x="611392" y="0"/>
                </a:lnTo>
                <a:lnTo>
                  <a:pt x="562576" y="6596"/>
                </a:lnTo>
                <a:lnTo>
                  <a:pt x="517835" y="25474"/>
                </a:lnTo>
                <a:lnTo>
                  <a:pt x="479331" y="55270"/>
                </a:lnTo>
                <a:lnTo>
                  <a:pt x="449231" y="94619"/>
                </a:lnTo>
                <a:lnTo>
                  <a:pt x="429698" y="142157"/>
                </a:lnTo>
                <a:lnTo>
                  <a:pt x="0" y="1738356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"/>
          <p:cNvSpPr txBox="1"/>
          <p:nvPr>
            <p:ph type="title"/>
          </p:nvPr>
        </p:nvSpPr>
        <p:spPr>
          <a:xfrm>
            <a:off x="5920223" y="2935600"/>
            <a:ext cx="47445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Servizi di Sicurezza</a:t>
            </a:r>
            <a:endParaRPr sz="3600"/>
          </a:p>
        </p:txBody>
      </p:sp>
      <p:grpSp>
        <p:nvGrpSpPr>
          <p:cNvPr id="243" name="Google Shape;243;p14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244" name="Google Shape;244;p14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6" name="Google Shape;2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5"/>
          <p:cNvGrpSpPr/>
          <p:nvPr/>
        </p:nvGrpSpPr>
        <p:grpSpPr>
          <a:xfrm>
            <a:off x="6352032" y="-10350"/>
            <a:ext cx="5839968" cy="6879463"/>
            <a:chOff x="6352032" y="-10350"/>
            <a:chExt cx="5839968" cy="6879463"/>
          </a:xfrm>
        </p:grpSpPr>
        <p:pic>
          <p:nvPicPr>
            <p:cNvPr id="253" name="Google Shape;253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15"/>
            <p:cNvSpPr/>
            <p:nvPr/>
          </p:nvSpPr>
          <p:spPr>
            <a:xfrm>
              <a:off x="7376791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15"/>
          <p:cNvSpPr txBox="1"/>
          <p:nvPr>
            <p:ph type="title"/>
          </p:nvPr>
        </p:nvSpPr>
        <p:spPr>
          <a:xfrm>
            <a:off x="875172" y="491450"/>
            <a:ext cx="52698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Servizi di Sicurezza</a:t>
            </a:r>
            <a:endParaRPr sz="3600"/>
          </a:p>
        </p:txBody>
      </p:sp>
      <p:sp>
        <p:nvSpPr>
          <p:cNvPr id="257" name="Google Shape;257;p15"/>
          <p:cNvSpPr txBox="1"/>
          <p:nvPr/>
        </p:nvSpPr>
        <p:spPr>
          <a:xfrm>
            <a:off x="276618" y="1331322"/>
            <a:ext cx="6619200" cy="45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94615" lvl="0" marL="103504" marR="95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Noto Sans Symbols"/>
              <a:buChar char="▪"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I servizi </a:t>
            </a:r>
            <a:r>
              <a:rPr lang="en-US" sz="1500">
                <a:latin typeface="Tahoma"/>
                <a:ea typeface="Tahoma"/>
                <a:cs typeface="Tahoma"/>
                <a:sym typeface="Tahoma"/>
              </a:rPr>
              <a:t>sono un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 insieme di funzioni </a:t>
            </a:r>
            <a:r>
              <a:rPr lang="en-US" sz="1500">
                <a:latin typeface="Tahoma"/>
                <a:ea typeface="Tahoma"/>
                <a:cs typeface="Tahoma"/>
                <a:sym typeface="Tahoma"/>
              </a:rPr>
              <a:t>fornite da un livello del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protocollo nei sistemi di comunicazione. </a:t>
            </a:r>
            <a:r>
              <a:rPr lang="en-US" sz="1500">
                <a:latin typeface="Tahoma"/>
                <a:ea typeface="Tahoma"/>
                <a:cs typeface="Tahoma"/>
                <a:sym typeface="Tahoma"/>
              </a:rPr>
              <a:t>Questi servizi garantiscono che venga mantenuto un livello sufficiente di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sicurezza</a:t>
            </a:r>
            <a:r>
              <a:rPr lang="en-US" sz="1500">
                <a:latin typeface="Tahoma"/>
                <a:ea typeface="Tahoma"/>
                <a:cs typeface="Tahoma"/>
                <a:sym typeface="Tahoma"/>
              </a:rPr>
              <a:t> per il sistema o per i dati scambiati.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93979" lvl="0" marL="103504" rtl="0" algn="just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Noto Sans Symbols"/>
              <a:buChar char="▪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Tali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servizi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 sono suddivisi in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cinque categorie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 principali e ulteriormente articolati in quattordici servizi specifici.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93979" lvl="0" marL="103504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Noto Sans Symbols"/>
              <a:buChar char="▪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Questi servizi sono definiti come segue: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82245" lvl="1" marL="39560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Autenticazione: </a:t>
            </a:r>
            <a:r>
              <a:rPr lang="en-US" sz="1500">
                <a:latin typeface="Tahoma"/>
                <a:ea typeface="Tahoma"/>
                <a:cs typeface="Tahoma"/>
                <a:sym typeface="Tahoma"/>
              </a:rPr>
              <a:t>Il servizio di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 autenticazione </a:t>
            </a:r>
            <a:r>
              <a:rPr lang="en-US" sz="1500">
                <a:latin typeface="Tahoma"/>
                <a:ea typeface="Tahoma"/>
                <a:cs typeface="Tahoma"/>
                <a:sym typeface="Tahoma"/>
              </a:rPr>
              <a:t>è responsabile di garantire che la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comunicazione sia autentica: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Autenticazione tra Entità Peer: </a:t>
            </a:r>
            <a:r>
              <a:rPr lang="en-US" sz="1500">
                <a:latin typeface="Tahoma"/>
                <a:ea typeface="Tahoma"/>
                <a:cs typeface="Tahoma"/>
                <a:sym typeface="Tahoma"/>
              </a:rPr>
              <a:t>Utilizzata durante l’instaurazione di una connessione o nella fase di trasmissione dei dati.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Autenticazione dell’Origine dei Dati: </a:t>
            </a:r>
            <a:r>
              <a:rPr lang="en-US" sz="1500">
                <a:latin typeface="Tahoma"/>
                <a:ea typeface="Tahoma"/>
                <a:cs typeface="Tahoma"/>
                <a:sym typeface="Tahoma"/>
              </a:rPr>
              <a:t>Questo servizio di autenticazione, che conferma l’origine di un’unità di dati, può essere implementato in applicazioni come la posta elettronica, le quali non richiedono l’instaurazione preventiva di una comunicazione tra i terminali coinvolti.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11127485" y="6321441"/>
            <a:ext cx="180975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129031" y="6368738"/>
            <a:ext cx="6633209" cy="382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2540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Abdelkader Magdy Shaaban, Oliver Jung, Christoph Schmittner, A PROPOSED X.800-BASED SECURITY ARCHITECTURE FRAMEWORK FOR UNMANNED AIRCRAFT SYSTEM, IDIMT 2022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6"/>
          <p:cNvGrpSpPr/>
          <p:nvPr/>
        </p:nvGrpSpPr>
        <p:grpSpPr>
          <a:xfrm>
            <a:off x="6352032" y="-10350"/>
            <a:ext cx="5839968" cy="6879463"/>
            <a:chOff x="6352032" y="-10350"/>
            <a:chExt cx="5839968" cy="6879463"/>
          </a:xfrm>
        </p:grpSpPr>
        <p:pic>
          <p:nvPicPr>
            <p:cNvPr id="267" name="Google Shape;26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16"/>
            <p:cNvSpPr/>
            <p:nvPr/>
          </p:nvSpPr>
          <p:spPr>
            <a:xfrm>
              <a:off x="7376791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16"/>
          <p:cNvSpPr txBox="1"/>
          <p:nvPr>
            <p:ph type="title"/>
          </p:nvPr>
        </p:nvSpPr>
        <p:spPr>
          <a:xfrm>
            <a:off x="876998" y="961950"/>
            <a:ext cx="48975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Servizi di Sicurezza</a:t>
            </a:r>
            <a:endParaRPr sz="360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349461" y="1910048"/>
            <a:ext cx="6576000" cy="4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3990" lvl="0" marL="19304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◦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Controllo degli Accessi: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È la capacità di limitare e gestire l’accesso ai sistemi host e alle applicazioni tramite canali di comunicazione tra dispositivi. Questa capacità è definita come “controllo degli accessi”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. I modelli di controllo degli accessi comprendono diversi tipi, tra cui il Controllo degli Accessi Basato sui Ruoli (RBAC), il Controllo Discrezionale degli Accessi (DAC), il Controllo Obbligatorio degli Accessi (MAC) e il Controllo degli Accessi Basato su Attributi (ABAC).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3990" lvl="0" marL="193040" marR="5715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Calibri"/>
              <a:buChar char="◦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Riservatezza: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Il termine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“riservatezza”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si riferisce alla protezione dei dati trasferiti contro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 la divulgazione non autorizzata da parte di soggetti non autorizzati.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22884" lvl="0" marL="241934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Calibri"/>
              <a:buChar char="◦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Secondo X.800, esistono diversi tipi di riservatezza: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3990" lvl="1" marL="37592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Calibri"/>
              <a:buChar char="◦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Riservatezza della Connessione: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Protegge tutti i dati utente su una connessione.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3990" lvl="1" marL="375920" rtl="0" algn="just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SzPts val="1300"/>
              <a:buFont typeface="Calibri"/>
              <a:buChar char="◦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Riservatezza Senza Connessione: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Definita per proteggere la riservatezza di tutti gli utenti che accedono a un singolo blocco di dati.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73989" lvl="1" marL="375285" marR="5715" rtl="0" algn="just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1300"/>
              <a:buFont typeface="Calibri"/>
              <a:buChar char="◦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Riservatezza di Campi Selezionati: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Questo servizio di riservatezza protegge specifici campi all’interno dei dati di un utente su una connessione o all’interno di un singolo blocco di dati.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174625" lvl="1" marL="376555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Calibri"/>
              <a:buChar char="◦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Riservatezza del Flusso di Traffico: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Questo servizio protegge qualsiasi dato in base all’osservazione del flusso dei dati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2" name="Google Shape;27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11127485" y="6321441"/>
            <a:ext cx="180975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207365" y="6368738"/>
            <a:ext cx="6633209" cy="382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26034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Abdelkader Magdy Shaaban, Oliver Jung, Christoph Schmittner, A PROPOSED X.800-BASED SECURITY ARCHITECTURE FRAMEWORK FOR UNMANNED AIRCRAFT SYSTEM, IDIMT 2022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7"/>
          <p:cNvGrpSpPr/>
          <p:nvPr/>
        </p:nvGrpSpPr>
        <p:grpSpPr>
          <a:xfrm>
            <a:off x="6352032" y="-10350"/>
            <a:ext cx="5839968" cy="6879463"/>
            <a:chOff x="6352032" y="-10350"/>
            <a:chExt cx="5839968" cy="6879463"/>
          </a:xfrm>
        </p:grpSpPr>
        <p:pic>
          <p:nvPicPr>
            <p:cNvPr id="281" name="Google Shape;281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17"/>
            <p:cNvSpPr/>
            <p:nvPr/>
          </p:nvSpPr>
          <p:spPr>
            <a:xfrm>
              <a:off x="7376791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17"/>
          <p:cNvSpPr txBox="1"/>
          <p:nvPr>
            <p:ph type="title"/>
          </p:nvPr>
        </p:nvSpPr>
        <p:spPr>
          <a:xfrm>
            <a:off x="876998" y="776625"/>
            <a:ext cx="4697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Servizi di Sicurezza</a:t>
            </a:r>
            <a:endParaRPr sz="3600"/>
          </a:p>
        </p:txBody>
      </p:sp>
      <p:sp>
        <p:nvSpPr>
          <p:cNvPr id="285" name="Google Shape;285;p17"/>
          <p:cNvSpPr txBox="1"/>
          <p:nvPr>
            <p:ph idx="1" type="body"/>
          </p:nvPr>
        </p:nvSpPr>
        <p:spPr>
          <a:xfrm>
            <a:off x="508951" y="1545725"/>
            <a:ext cx="58401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6530" lvl="0" marL="19558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Non-Repudiation (Non Ripudio):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Mira a impedire che il mittente o il destinatario neghino di aver trasmesso i dati. Pertanto, quando un messaggio viene inviato, è possibile per il destinatario dimostrare che è stato effettivamente inviato dal mittente dichiarato.</a:t>
            </a:r>
            <a:endParaRPr sz="1100"/>
          </a:p>
          <a:p>
            <a:pPr indent="-177800" lvl="0" marL="19685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◦"/>
            </a:pPr>
            <a:r>
              <a:rPr lang="en-US" sz="1100"/>
              <a:t>Sono definiti due tipi di non ripudio:</a:t>
            </a:r>
            <a:endParaRPr sz="1100"/>
          </a:p>
          <a:p>
            <a:pPr indent="-69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Non Ripudio dell’Origine: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Prova che un determinato mittente ha inviato i dati.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69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Non Ripudio della Destinazione: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Prova che un destinatario ha ricevuto i dati.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176530" lvl="0" marL="195580" marR="635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Integrità dei Dati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: La garanzia che i dati ricevuti siano identici a quelli inviati da una parte autorizzata. X.800 definisce diversi tipi di questo servizio:</a:t>
            </a:r>
            <a:endParaRPr sz="1100"/>
          </a:p>
          <a:p>
            <a:pPr indent="-69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Integrità dei Dati: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La garanzia che i dati ricevuti siano identici a quelli inviati da una parte autorizzata. X.800 definisce diversi tipi di questo servizio: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69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Integrità della Connessione con Recupero: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Protegge i dati utente e tenta di recuperare eventuali dati errati.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69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Integrità della Connessione senza Recupero: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Rileva eventuali violazioni dell’integrità dei dati ma non tenta di eseguire alcun recupero.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69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Integrità della Connessione di Campi Selezionati: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Garantisce l’integrità di campi specifici all’interno dei dati utente di un blocco di dati trasmesso su una connessione.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69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Integrità Senza Connessione: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Protezione dell’integrità di un singolo blocco di dati senza connessione, ottenuta rilevando modifiche nei dati.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69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Integrità Senza Connessione di Campi Selezionati: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Mira a proteggere un singolo blocco di dati senza connessione rilevando eventuali modifiche.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176530" lvl="0" marL="195580" marR="571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◦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Disponibilità: 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Un sistema o risorsa è disponibile quando un’entità di sistema autorizzata ne fa richiesta.</a:t>
            </a:r>
            <a:endParaRPr sz="1100"/>
          </a:p>
        </p:txBody>
      </p:sp>
      <p:pic>
        <p:nvPicPr>
          <p:cNvPr id="286" name="Google Shape;2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11127485" y="6321441"/>
            <a:ext cx="180975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237540" y="6425126"/>
            <a:ext cx="6045835" cy="382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2540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Abdelkader Magdy Shaaban, Oliver Jung, Christoph Schmittner, A PROPOSED X.800-BASED SECURITY ARCHITECTURE FRAMEWORK FOR UNMANNED AIRCRAFT SYSTEM, IDIMT 2022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8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295" name="Google Shape;295;p18"/>
            <p:cNvSpPr/>
            <p:nvPr/>
          </p:nvSpPr>
          <p:spPr>
            <a:xfrm>
              <a:off x="4495827" y="5113067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18"/>
          <p:cNvSpPr txBox="1"/>
          <p:nvPr>
            <p:ph type="title"/>
          </p:nvPr>
        </p:nvSpPr>
        <p:spPr>
          <a:xfrm>
            <a:off x="6122676" y="2651250"/>
            <a:ext cx="50841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Meccanismi di Sicurezza</a:t>
            </a:r>
            <a:endParaRPr sz="3600"/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9"/>
          <p:cNvGrpSpPr/>
          <p:nvPr/>
        </p:nvGrpSpPr>
        <p:grpSpPr>
          <a:xfrm>
            <a:off x="6352032" y="-10350"/>
            <a:ext cx="5839968" cy="6879463"/>
            <a:chOff x="6352032" y="-10350"/>
            <a:chExt cx="5839968" cy="6879463"/>
          </a:xfrm>
        </p:grpSpPr>
        <p:pic>
          <p:nvPicPr>
            <p:cNvPr id="306" name="Google Shape;30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19"/>
            <p:cNvSpPr/>
            <p:nvPr/>
          </p:nvSpPr>
          <p:spPr>
            <a:xfrm>
              <a:off x="7376791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19"/>
          <p:cNvSpPr txBox="1"/>
          <p:nvPr>
            <p:ph type="title"/>
          </p:nvPr>
        </p:nvSpPr>
        <p:spPr>
          <a:xfrm>
            <a:off x="875173" y="528025"/>
            <a:ext cx="5540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Meccanismi di Sicurezza</a:t>
            </a:r>
            <a:endParaRPr sz="3600"/>
          </a:p>
        </p:txBody>
      </p:sp>
      <p:sp>
        <p:nvSpPr>
          <p:cNvPr id="310" name="Google Shape;310;p19"/>
          <p:cNvSpPr txBox="1"/>
          <p:nvPr/>
        </p:nvSpPr>
        <p:spPr>
          <a:xfrm>
            <a:off x="576175" y="1314075"/>
            <a:ext cx="6045900" cy="49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85090" lvl="0" marL="103504" marR="825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Noto Sans Symbols"/>
              <a:buChar char="▪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X.800 definisce molteplici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meccanismi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di sicurezza come una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collezione per fornire servizi di sicurezza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per il modello OSI. I seguenti sono i meccanismi così come definiti: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Cifratura: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È un metodo per proteggere la riservatezza dei dati cifrandoli in un formato non leggibile e successivamente decifrandoli affinché possano essere gestiti da una parte autorizzata.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Firma Digitale: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La modifica dei dati tramite crittografia o l’aggiunta di dati extra a dati sensibili aiuta a prevenire la falsificazione fornendo ai destinatari prove dell’integrità dei dati.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Controllo degli Accessi: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Fornisce diritti di accesso alle risorse.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Integrità dei Dati: Garantisce l’integrità delle unità di dati o dei flussi di dati.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Scambio di Autenticazione: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Il suo scopo è garantire l’identità di un’entità attraverso lo scambio di informazioni.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Padding del Traffico: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L’inserimento di bit casuali in un flusso di dati rende impossibile a una terza parte non autorizzata analizzare i dati.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Controllo del Routing: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Nel caso in cui si sospetti una violazione della sicurezza, devono essere scelti percorsi fisicamente sicuri per dati specifici.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Notarizzazione: </a:t>
            </a:r>
            <a:r>
              <a:rPr lang="en-US" sz="1300">
                <a:latin typeface="Tahoma"/>
                <a:ea typeface="Tahoma"/>
                <a:cs typeface="Tahoma"/>
                <a:sym typeface="Tahoma"/>
              </a:rPr>
              <a:t>Per garantire che siano mantenute determinate caratteristiche del flusso di dati, è essenziale affidarsi a una terza parte fidata per svolgere un compito.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1" name="Google Shape;3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11127485" y="6321441"/>
            <a:ext cx="180975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237540" y="6425126"/>
            <a:ext cx="6045835" cy="382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2540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Abdelkader Magdy Shaaban, Oliver Jung, Christoph Schmittner, A PROPOSED X.800-BASED SECURITY ARCHITECTURE FRAMEWORK FOR UNMANNED AIRCRAFT SYSTEM, IDIMT 2022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"/>
          <p:cNvGrpSpPr/>
          <p:nvPr/>
        </p:nvGrpSpPr>
        <p:grpSpPr>
          <a:xfrm>
            <a:off x="4563203" y="0"/>
            <a:ext cx="6184491" cy="6858000"/>
            <a:chOff x="4563203" y="0"/>
            <a:chExt cx="6184491" cy="6858000"/>
          </a:xfrm>
        </p:grpSpPr>
        <p:sp>
          <p:nvSpPr>
            <p:cNvPr id="60" name="Google Shape;60;p2"/>
            <p:cNvSpPr/>
            <p:nvPr/>
          </p:nvSpPr>
          <p:spPr>
            <a:xfrm>
              <a:off x="5386389" y="1367"/>
              <a:ext cx="5361305" cy="6838315"/>
            </a:xfrm>
            <a:custGeom>
              <a:rect b="b" l="l" r="r" t="t"/>
              <a:pathLst>
                <a:path extrusionOk="0" h="6838315" w="5361305">
                  <a:moveTo>
                    <a:pt x="5360743" y="0"/>
                  </a:moveTo>
                  <a:lnTo>
                    <a:pt x="1922087" y="0"/>
                  </a:lnTo>
                  <a:lnTo>
                    <a:pt x="0" y="6837694"/>
                  </a:lnTo>
                  <a:lnTo>
                    <a:pt x="3438655" y="6837694"/>
                  </a:lnTo>
                  <a:lnTo>
                    <a:pt x="5360743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563203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2"/>
          <p:cNvSpPr txBox="1"/>
          <p:nvPr>
            <p:ph type="title"/>
          </p:nvPr>
        </p:nvSpPr>
        <p:spPr>
          <a:xfrm>
            <a:off x="6502654" y="888619"/>
            <a:ext cx="50799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Ringraziamenti</a:t>
            </a:r>
            <a:endParaRPr sz="4800"/>
          </a:p>
        </p:txBody>
      </p:sp>
      <p:grpSp>
        <p:nvGrpSpPr>
          <p:cNvPr id="63" name="Google Shape;63;p2"/>
          <p:cNvGrpSpPr/>
          <p:nvPr/>
        </p:nvGrpSpPr>
        <p:grpSpPr>
          <a:xfrm>
            <a:off x="0" y="-1523"/>
            <a:ext cx="10843259" cy="6861047"/>
            <a:chOff x="0" y="-1523"/>
            <a:chExt cx="10843259" cy="6861047"/>
          </a:xfrm>
        </p:grpSpPr>
        <p:sp>
          <p:nvSpPr>
            <p:cNvPr id="64" name="Google Shape;64;p2"/>
            <p:cNvSpPr/>
            <p:nvPr/>
          </p:nvSpPr>
          <p:spPr>
            <a:xfrm>
              <a:off x="3508247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372" y="0"/>
                  </a:moveTo>
                  <a:lnTo>
                    <a:pt x="2523089" y="0"/>
                  </a:lnTo>
                  <a:lnTo>
                    <a:pt x="1945259" y="2096642"/>
                  </a:lnTo>
                  <a:lnTo>
                    <a:pt x="1552193" y="3546348"/>
                  </a:lnTo>
                  <a:lnTo>
                    <a:pt x="1531268" y="3592216"/>
                  </a:lnTo>
                  <a:lnTo>
                    <a:pt x="1498114" y="3628245"/>
                  </a:lnTo>
                  <a:lnTo>
                    <a:pt x="1456017" y="3652491"/>
                  </a:lnTo>
                  <a:lnTo>
                    <a:pt x="1408263" y="3663009"/>
                  </a:lnTo>
                  <a:lnTo>
                    <a:pt x="1358138" y="3657854"/>
                  </a:lnTo>
                  <a:lnTo>
                    <a:pt x="1303004" y="3630564"/>
                  </a:lnTo>
                  <a:lnTo>
                    <a:pt x="1263014" y="3584321"/>
                  </a:lnTo>
                  <a:lnTo>
                    <a:pt x="1243012" y="3526028"/>
                  </a:lnTo>
                  <a:lnTo>
                    <a:pt x="1242298" y="3495202"/>
                  </a:lnTo>
                  <a:lnTo>
                    <a:pt x="1247775" y="3463925"/>
                  </a:lnTo>
                  <a:lnTo>
                    <a:pt x="1506474" y="2509774"/>
                  </a:lnTo>
                  <a:lnTo>
                    <a:pt x="1512939" y="2461048"/>
                  </a:lnTo>
                  <a:lnTo>
                    <a:pt x="1506511" y="2413893"/>
                  </a:lnTo>
                  <a:lnTo>
                    <a:pt x="1488455" y="2370534"/>
                  </a:lnTo>
                  <a:lnTo>
                    <a:pt x="1460039" y="2333196"/>
                  </a:lnTo>
                  <a:lnTo>
                    <a:pt x="1422527" y="2304107"/>
                  </a:lnTo>
                  <a:lnTo>
                    <a:pt x="1377188" y="2285491"/>
                  </a:lnTo>
                  <a:lnTo>
                    <a:pt x="1325437" y="2279330"/>
                  </a:lnTo>
                  <a:lnTo>
                    <a:pt x="1275447" y="2287471"/>
                  </a:lnTo>
                  <a:lnTo>
                    <a:pt x="1229896" y="2308699"/>
                  </a:lnTo>
                  <a:lnTo>
                    <a:pt x="1191459" y="2341802"/>
                  </a:lnTo>
                  <a:lnTo>
                    <a:pt x="1162812" y="2385567"/>
                  </a:lnTo>
                  <a:lnTo>
                    <a:pt x="1162812" y="2386838"/>
                  </a:lnTo>
                  <a:lnTo>
                    <a:pt x="821689" y="3659124"/>
                  </a:lnTo>
                  <a:lnTo>
                    <a:pt x="0" y="6846065"/>
                  </a:lnTo>
                  <a:lnTo>
                    <a:pt x="6667" y="6846797"/>
                  </a:lnTo>
                  <a:lnTo>
                    <a:pt x="20002" y="6847311"/>
                  </a:lnTo>
                  <a:lnTo>
                    <a:pt x="26669" y="6847331"/>
                  </a:lnTo>
                  <a:lnTo>
                    <a:pt x="845819" y="3665474"/>
                  </a:lnTo>
                  <a:lnTo>
                    <a:pt x="1186941" y="2394458"/>
                  </a:lnTo>
                  <a:lnTo>
                    <a:pt x="1211687" y="2356909"/>
                  </a:lnTo>
                  <a:lnTo>
                    <a:pt x="1244760" y="2328615"/>
                  </a:lnTo>
                  <a:lnTo>
                    <a:pt x="1283850" y="2310598"/>
                  </a:lnTo>
                  <a:lnTo>
                    <a:pt x="1326646" y="2303883"/>
                  </a:lnTo>
                  <a:lnTo>
                    <a:pt x="1370838" y="2309495"/>
                  </a:lnTo>
                  <a:lnTo>
                    <a:pt x="1416768" y="2330407"/>
                  </a:lnTo>
                  <a:lnTo>
                    <a:pt x="1452835" y="2363529"/>
                  </a:lnTo>
                  <a:lnTo>
                    <a:pt x="1477100" y="2405589"/>
                  </a:lnTo>
                  <a:lnTo>
                    <a:pt x="1487625" y="2453311"/>
                  </a:lnTo>
                  <a:lnTo>
                    <a:pt x="1482471" y="2503424"/>
                  </a:lnTo>
                  <a:lnTo>
                    <a:pt x="1223772" y="3457575"/>
                  </a:lnTo>
                  <a:lnTo>
                    <a:pt x="1217797" y="3493079"/>
                  </a:lnTo>
                  <a:lnTo>
                    <a:pt x="1226754" y="3563659"/>
                  </a:lnTo>
                  <a:lnTo>
                    <a:pt x="1262278" y="3626869"/>
                  </a:lnTo>
                  <a:lnTo>
                    <a:pt x="1318702" y="3670423"/>
                  </a:lnTo>
                  <a:lnTo>
                    <a:pt x="1401836" y="3689593"/>
                  </a:lnTo>
                  <a:lnTo>
                    <a:pt x="1449027" y="3683169"/>
                  </a:lnTo>
                  <a:lnTo>
                    <a:pt x="1492408" y="3665124"/>
                  </a:lnTo>
                  <a:lnTo>
                    <a:pt x="1529757" y="3636729"/>
                  </a:lnTo>
                  <a:lnTo>
                    <a:pt x="1558850" y="3599254"/>
                  </a:lnTo>
                  <a:lnTo>
                    <a:pt x="1577466" y="3553967"/>
                  </a:lnTo>
                  <a:lnTo>
                    <a:pt x="1970659" y="2104263"/>
                  </a:lnTo>
                  <a:lnTo>
                    <a:pt x="2547619" y="5842"/>
                  </a:lnTo>
                  <a:lnTo>
                    <a:pt x="2549372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" name="Google Shape;6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1272" y="6152387"/>
              <a:ext cx="2648712" cy="64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2"/>
          <p:cNvSpPr txBox="1"/>
          <p:nvPr/>
        </p:nvSpPr>
        <p:spPr>
          <a:xfrm>
            <a:off x="6502654" y="2172716"/>
            <a:ext cx="53328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3535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Cofinanziato dall’Unione Europea. Le opinioni espresse sono tuttavia esclusivamente quelle dell’autore/i e non riflettono necessariamente quelle dell’Unione Europea o di HADEA. Né l’Unione Europea né l’autorità concedente possono essere ritenute responsabili.</a:t>
            </a:r>
            <a:endParaRPr i="1"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Numero dell’accordo di progetto: 101083594</a:t>
            </a:r>
            <a:endParaRPr i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8308085" y="29972"/>
            <a:ext cx="3787140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Stefan Schauer and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0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320" name="Google Shape;320;p20"/>
            <p:cNvSpPr/>
            <p:nvPr/>
          </p:nvSpPr>
          <p:spPr>
            <a:xfrm>
              <a:off x="4495827" y="5113067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3" name="Google Shape;323;p20"/>
          <p:cNvSpPr txBox="1"/>
          <p:nvPr>
            <p:ph type="title"/>
          </p:nvPr>
        </p:nvSpPr>
        <p:spPr>
          <a:xfrm>
            <a:off x="6122677" y="1836875"/>
            <a:ext cx="57399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just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Relazione tra Meccanismi di Sicurezza e Servizi di Sicurezza</a:t>
            </a:r>
            <a:endParaRPr/>
          </a:p>
        </p:txBody>
      </p:sp>
      <p:pic>
        <p:nvPicPr>
          <p:cNvPr id="324" name="Google Shape;3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/>
          <p:nvPr/>
        </p:nvSpPr>
        <p:spPr>
          <a:xfrm>
            <a:off x="8358937" y="8953"/>
            <a:ext cx="2540635" cy="6838315"/>
          </a:xfrm>
          <a:custGeom>
            <a:rect b="b" l="l" r="r" t="t"/>
            <a:pathLst>
              <a:path extrusionOk="0" h="6838315" w="2540634">
                <a:moveTo>
                  <a:pt x="2540101" y="1244"/>
                </a:moveTo>
                <a:lnTo>
                  <a:pt x="2533485" y="520"/>
                </a:lnTo>
                <a:lnTo>
                  <a:pt x="2526855" y="139"/>
                </a:lnTo>
                <a:lnTo>
                  <a:pt x="2520238" y="0"/>
                </a:lnTo>
                <a:lnTo>
                  <a:pt x="2513609" y="0"/>
                </a:lnTo>
                <a:lnTo>
                  <a:pt x="1698447" y="3172498"/>
                </a:lnTo>
                <a:lnTo>
                  <a:pt x="1359014" y="4439729"/>
                </a:lnTo>
                <a:lnTo>
                  <a:pt x="1334414" y="4477156"/>
                </a:lnTo>
                <a:lnTo>
                  <a:pt x="1301508" y="4505363"/>
                </a:lnTo>
                <a:lnTo>
                  <a:pt x="1262621" y="4523333"/>
                </a:lnTo>
                <a:lnTo>
                  <a:pt x="1220025" y="4530014"/>
                </a:lnTo>
                <a:lnTo>
                  <a:pt x="1176045" y="4524375"/>
                </a:lnTo>
                <a:lnTo>
                  <a:pt x="1130338" y="4503547"/>
                </a:lnTo>
                <a:lnTo>
                  <a:pt x="1094435" y="4470527"/>
                </a:lnTo>
                <a:lnTo>
                  <a:pt x="1088821" y="4460786"/>
                </a:lnTo>
                <a:lnTo>
                  <a:pt x="1112558" y="4372521"/>
                </a:lnTo>
                <a:lnTo>
                  <a:pt x="1086218" y="4372521"/>
                </a:lnTo>
                <a:lnTo>
                  <a:pt x="1070889" y="4429645"/>
                </a:lnTo>
                <a:lnTo>
                  <a:pt x="1070292" y="4428591"/>
                </a:lnTo>
                <a:lnTo>
                  <a:pt x="1059827" y="4381017"/>
                </a:lnTo>
                <a:lnTo>
                  <a:pt x="1064996" y="4331068"/>
                </a:lnTo>
                <a:lnTo>
                  <a:pt x="1322412" y="3379698"/>
                </a:lnTo>
                <a:lnTo>
                  <a:pt x="1328356" y="3344303"/>
                </a:lnTo>
                <a:lnTo>
                  <a:pt x="1319403" y="3273983"/>
                </a:lnTo>
                <a:lnTo>
                  <a:pt x="1284033" y="3210953"/>
                </a:lnTo>
                <a:lnTo>
                  <a:pt x="1239774" y="3174898"/>
                </a:lnTo>
                <a:lnTo>
                  <a:pt x="1193711" y="3154807"/>
                </a:lnTo>
                <a:lnTo>
                  <a:pt x="1145184" y="3148380"/>
                </a:lnTo>
                <a:lnTo>
                  <a:pt x="1098232" y="3154807"/>
                </a:lnTo>
                <a:lnTo>
                  <a:pt x="1055065" y="3172815"/>
                </a:lnTo>
                <a:lnTo>
                  <a:pt x="1017892" y="3201136"/>
                </a:lnTo>
                <a:lnTo>
                  <a:pt x="988923" y="3238512"/>
                </a:lnTo>
                <a:lnTo>
                  <a:pt x="970356" y="3283674"/>
                </a:lnTo>
                <a:lnTo>
                  <a:pt x="579183" y="4729061"/>
                </a:lnTo>
                <a:lnTo>
                  <a:pt x="5041" y="6821322"/>
                </a:lnTo>
                <a:lnTo>
                  <a:pt x="1257" y="6833959"/>
                </a:lnTo>
                <a:lnTo>
                  <a:pt x="0" y="6837743"/>
                </a:lnTo>
                <a:lnTo>
                  <a:pt x="26492" y="6837743"/>
                </a:lnTo>
                <a:lnTo>
                  <a:pt x="604418" y="4736643"/>
                </a:lnTo>
                <a:lnTo>
                  <a:pt x="995603" y="3291255"/>
                </a:lnTo>
                <a:lnTo>
                  <a:pt x="1016406" y="3245485"/>
                </a:lnTo>
                <a:lnTo>
                  <a:pt x="1049388" y="3209544"/>
                </a:lnTo>
                <a:lnTo>
                  <a:pt x="1091272" y="3185376"/>
                </a:lnTo>
                <a:lnTo>
                  <a:pt x="1138783" y="3174898"/>
                </a:lnTo>
                <a:lnTo>
                  <a:pt x="1188656" y="3180080"/>
                </a:lnTo>
                <a:lnTo>
                  <a:pt x="1243558" y="3207245"/>
                </a:lnTo>
                <a:lnTo>
                  <a:pt x="1283296" y="3253359"/>
                </a:lnTo>
                <a:lnTo>
                  <a:pt x="1303172" y="3311474"/>
                </a:lnTo>
                <a:lnTo>
                  <a:pt x="1303883" y="3342195"/>
                </a:lnTo>
                <a:lnTo>
                  <a:pt x="1298448" y="3373386"/>
                </a:lnTo>
                <a:lnTo>
                  <a:pt x="1041019" y="4324756"/>
                </a:lnTo>
                <a:lnTo>
                  <a:pt x="1034605" y="4373346"/>
                </a:lnTo>
                <a:lnTo>
                  <a:pt x="1041019" y="4420362"/>
                </a:lnTo>
                <a:lnTo>
                  <a:pt x="1059002" y="4463580"/>
                </a:lnTo>
                <a:lnTo>
                  <a:pt x="1061046" y="4466285"/>
                </a:lnTo>
                <a:lnTo>
                  <a:pt x="706158" y="5788799"/>
                </a:lnTo>
                <a:lnTo>
                  <a:pt x="700252" y="5824486"/>
                </a:lnTo>
                <a:lnTo>
                  <a:pt x="701294" y="5859932"/>
                </a:lnTo>
                <a:lnTo>
                  <a:pt x="709155" y="5894413"/>
                </a:lnTo>
                <a:lnTo>
                  <a:pt x="744270" y="5956478"/>
                </a:lnTo>
                <a:lnTo>
                  <a:pt x="799033" y="5999137"/>
                </a:lnTo>
                <a:lnTo>
                  <a:pt x="866508" y="6017768"/>
                </a:lnTo>
                <a:lnTo>
                  <a:pt x="878001" y="6018225"/>
                </a:lnTo>
                <a:lnTo>
                  <a:pt x="924166" y="6011977"/>
                </a:lnTo>
                <a:lnTo>
                  <a:pt x="966482" y="5994108"/>
                </a:lnTo>
                <a:lnTo>
                  <a:pt x="1002906" y="5965901"/>
                </a:lnTo>
                <a:lnTo>
                  <a:pt x="1031367" y="5928652"/>
                </a:lnTo>
                <a:lnTo>
                  <a:pt x="1049845" y="5883643"/>
                </a:lnTo>
                <a:lnTo>
                  <a:pt x="1456258" y="4372521"/>
                </a:lnTo>
                <a:lnTo>
                  <a:pt x="1429918" y="4372521"/>
                </a:lnTo>
                <a:lnTo>
                  <a:pt x="1026007" y="5877230"/>
                </a:lnTo>
                <a:lnTo>
                  <a:pt x="1006081" y="5922899"/>
                </a:lnTo>
                <a:lnTo>
                  <a:pt x="974051" y="5958675"/>
                </a:lnTo>
                <a:lnTo>
                  <a:pt x="933170" y="5982627"/>
                </a:lnTo>
                <a:lnTo>
                  <a:pt x="886688" y="5992850"/>
                </a:lnTo>
                <a:lnTo>
                  <a:pt x="837857" y="5987466"/>
                </a:lnTo>
                <a:lnTo>
                  <a:pt x="783920" y="5960542"/>
                </a:lnTo>
                <a:lnTo>
                  <a:pt x="745032" y="5914402"/>
                </a:lnTo>
                <a:lnTo>
                  <a:pt x="725754" y="5856732"/>
                </a:lnTo>
                <a:lnTo>
                  <a:pt x="724750" y="5826087"/>
                </a:lnTo>
                <a:lnTo>
                  <a:pt x="729983" y="5795200"/>
                </a:lnTo>
                <a:lnTo>
                  <a:pt x="1080465" y="4491825"/>
                </a:lnTo>
                <a:lnTo>
                  <a:pt x="1087297" y="4500791"/>
                </a:lnTo>
                <a:lnTo>
                  <a:pt x="1124623" y="4529798"/>
                </a:lnTo>
                <a:lnTo>
                  <a:pt x="1169733" y="4548390"/>
                </a:lnTo>
                <a:lnTo>
                  <a:pt x="1221232" y="4554499"/>
                </a:lnTo>
                <a:lnTo>
                  <a:pt x="1270965" y="4546358"/>
                </a:lnTo>
                <a:lnTo>
                  <a:pt x="1305966" y="4530014"/>
                </a:lnTo>
                <a:lnTo>
                  <a:pt x="1316278" y="4525188"/>
                </a:lnTo>
                <a:lnTo>
                  <a:pt x="1354505" y="4492193"/>
                </a:lnTo>
                <a:lnTo>
                  <a:pt x="1382991" y="4448568"/>
                </a:lnTo>
                <a:lnTo>
                  <a:pt x="1382991" y="4447311"/>
                </a:lnTo>
                <a:lnTo>
                  <a:pt x="1722424" y="3178810"/>
                </a:lnTo>
                <a:lnTo>
                  <a:pt x="2540101" y="1244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 txBox="1"/>
          <p:nvPr>
            <p:ph type="title"/>
          </p:nvPr>
        </p:nvSpPr>
        <p:spPr>
          <a:xfrm>
            <a:off x="2734436" y="356361"/>
            <a:ext cx="67902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Meccanismi e Servizi di Sicurezza</a:t>
            </a:r>
            <a:endParaRPr sz="3400"/>
          </a:p>
        </p:txBody>
      </p:sp>
      <p:grpSp>
        <p:nvGrpSpPr>
          <p:cNvPr id="332" name="Google Shape;332;p21"/>
          <p:cNvGrpSpPr/>
          <p:nvPr/>
        </p:nvGrpSpPr>
        <p:grpSpPr>
          <a:xfrm>
            <a:off x="621030" y="1076705"/>
            <a:ext cx="10535920" cy="4928870"/>
            <a:chOff x="621030" y="1076705"/>
            <a:chExt cx="10535920" cy="4928870"/>
          </a:xfrm>
        </p:grpSpPr>
        <p:sp>
          <p:nvSpPr>
            <p:cNvPr id="333" name="Google Shape;333;p21"/>
            <p:cNvSpPr/>
            <p:nvPr/>
          </p:nvSpPr>
          <p:spPr>
            <a:xfrm>
              <a:off x="621030" y="1076705"/>
              <a:ext cx="10535920" cy="4928870"/>
            </a:xfrm>
            <a:custGeom>
              <a:rect b="b" l="l" r="r" t="t"/>
              <a:pathLst>
                <a:path extrusionOk="0" h="4928870" w="10535920">
                  <a:moveTo>
                    <a:pt x="9713976" y="0"/>
                  </a:moveTo>
                  <a:lnTo>
                    <a:pt x="821436" y="0"/>
                  </a:lnTo>
                  <a:lnTo>
                    <a:pt x="773171" y="1394"/>
                  </a:lnTo>
                  <a:lnTo>
                    <a:pt x="725641" y="5526"/>
                  </a:lnTo>
                  <a:lnTo>
                    <a:pt x="678922" y="12319"/>
                  </a:lnTo>
                  <a:lnTo>
                    <a:pt x="633091" y="21695"/>
                  </a:lnTo>
                  <a:lnTo>
                    <a:pt x="588226" y="33578"/>
                  </a:lnTo>
                  <a:lnTo>
                    <a:pt x="544403" y="47891"/>
                  </a:lnTo>
                  <a:lnTo>
                    <a:pt x="501700" y="64555"/>
                  </a:lnTo>
                  <a:lnTo>
                    <a:pt x="460193" y="83495"/>
                  </a:lnTo>
                  <a:lnTo>
                    <a:pt x="419960" y="104633"/>
                  </a:lnTo>
                  <a:lnTo>
                    <a:pt x="381078" y="127893"/>
                  </a:lnTo>
                  <a:lnTo>
                    <a:pt x="343623" y="153196"/>
                  </a:lnTo>
                  <a:lnTo>
                    <a:pt x="307673" y="180467"/>
                  </a:lnTo>
                  <a:lnTo>
                    <a:pt x="273305" y="209627"/>
                  </a:lnTo>
                  <a:lnTo>
                    <a:pt x="240596" y="240601"/>
                  </a:lnTo>
                  <a:lnTo>
                    <a:pt x="209623" y="273310"/>
                  </a:lnTo>
                  <a:lnTo>
                    <a:pt x="180463" y="307679"/>
                  </a:lnTo>
                  <a:lnTo>
                    <a:pt x="153193" y="343629"/>
                  </a:lnTo>
                  <a:lnTo>
                    <a:pt x="127890" y="381083"/>
                  </a:lnTo>
                  <a:lnTo>
                    <a:pt x="104631" y="419966"/>
                  </a:lnTo>
                  <a:lnTo>
                    <a:pt x="83493" y="460199"/>
                  </a:lnTo>
                  <a:lnTo>
                    <a:pt x="64553" y="501705"/>
                  </a:lnTo>
                  <a:lnTo>
                    <a:pt x="47889" y="544408"/>
                  </a:lnTo>
                  <a:lnTo>
                    <a:pt x="33577" y="588230"/>
                  </a:lnTo>
                  <a:lnTo>
                    <a:pt x="21695" y="633095"/>
                  </a:lnTo>
                  <a:lnTo>
                    <a:pt x="12319" y="678925"/>
                  </a:lnTo>
                  <a:lnTo>
                    <a:pt x="5526" y="725643"/>
                  </a:lnTo>
                  <a:lnTo>
                    <a:pt x="1394" y="773172"/>
                  </a:lnTo>
                  <a:lnTo>
                    <a:pt x="0" y="821436"/>
                  </a:lnTo>
                  <a:lnTo>
                    <a:pt x="0" y="4107180"/>
                  </a:lnTo>
                  <a:lnTo>
                    <a:pt x="1394" y="4155444"/>
                  </a:lnTo>
                  <a:lnTo>
                    <a:pt x="5526" y="4202974"/>
                  </a:lnTo>
                  <a:lnTo>
                    <a:pt x="12319" y="4249693"/>
                  </a:lnTo>
                  <a:lnTo>
                    <a:pt x="21695" y="4295524"/>
                  </a:lnTo>
                  <a:lnTo>
                    <a:pt x="33577" y="4340389"/>
                  </a:lnTo>
                  <a:lnTo>
                    <a:pt x="47889" y="4384212"/>
                  </a:lnTo>
                  <a:lnTo>
                    <a:pt x="64553" y="4426915"/>
                  </a:lnTo>
                  <a:lnTo>
                    <a:pt x="83493" y="4468422"/>
                  </a:lnTo>
                  <a:lnTo>
                    <a:pt x="104631" y="4508655"/>
                  </a:lnTo>
                  <a:lnTo>
                    <a:pt x="127890" y="4547537"/>
                  </a:lnTo>
                  <a:lnTo>
                    <a:pt x="153193" y="4584992"/>
                  </a:lnTo>
                  <a:lnTo>
                    <a:pt x="180463" y="4620942"/>
                  </a:lnTo>
                  <a:lnTo>
                    <a:pt x="209623" y="4655310"/>
                  </a:lnTo>
                  <a:lnTo>
                    <a:pt x="240596" y="4688019"/>
                  </a:lnTo>
                  <a:lnTo>
                    <a:pt x="273305" y="4718992"/>
                  </a:lnTo>
                  <a:lnTo>
                    <a:pt x="307673" y="4748152"/>
                  </a:lnTo>
                  <a:lnTo>
                    <a:pt x="343623" y="4775422"/>
                  </a:lnTo>
                  <a:lnTo>
                    <a:pt x="381078" y="4800725"/>
                  </a:lnTo>
                  <a:lnTo>
                    <a:pt x="419960" y="4823984"/>
                  </a:lnTo>
                  <a:lnTo>
                    <a:pt x="460193" y="4845122"/>
                  </a:lnTo>
                  <a:lnTo>
                    <a:pt x="501700" y="4864062"/>
                  </a:lnTo>
                  <a:lnTo>
                    <a:pt x="544403" y="4880726"/>
                  </a:lnTo>
                  <a:lnTo>
                    <a:pt x="588226" y="4895038"/>
                  </a:lnTo>
                  <a:lnTo>
                    <a:pt x="633091" y="4906920"/>
                  </a:lnTo>
                  <a:lnTo>
                    <a:pt x="678922" y="4916296"/>
                  </a:lnTo>
                  <a:lnTo>
                    <a:pt x="725641" y="4923089"/>
                  </a:lnTo>
                  <a:lnTo>
                    <a:pt x="773171" y="4927221"/>
                  </a:lnTo>
                  <a:lnTo>
                    <a:pt x="821436" y="4928616"/>
                  </a:lnTo>
                  <a:lnTo>
                    <a:pt x="9713976" y="4928616"/>
                  </a:lnTo>
                  <a:lnTo>
                    <a:pt x="9762239" y="4927221"/>
                  </a:lnTo>
                  <a:lnTo>
                    <a:pt x="9809768" y="4923089"/>
                  </a:lnTo>
                  <a:lnTo>
                    <a:pt x="9856486" y="4916296"/>
                  </a:lnTo>
                  <a:lnTo>
                    <a:pt x="9902316" y="4906920"/>
                  </a:lnTo>
                  <a:lnTo>
                    <a:pt x="9947181" y="4895038"/>
                  </a:lnTo>
                  <a:lnTo>
                    <a:pt x="9991003" y="4880726"/>
                  </a:lnTo>
                  <a:lnTo>
                    <a:pt x="10033706" y="4864062"/>
                  </a:lnTo>
                  <a:lnTo>
                    <a:pt x="10075212" y="4845122"/>
                  </a:lnTo>
                  <a:lnTo>
                    <a:pt x="10115445" y="4823984"/>
                  </a:lnTo>
                  <a:lnTo>
                    <a:pt x="10154328" y="4800725"/>
                  </a:lnTo>
                  <a:lnTo>
                    <a:pt x="10191782" y="4775422"/>
                  </a:lnTo>
                  <a:lnTo>
                    <a:pt x="10227732" y="4748152"/>
                  </a:lnTo>
                  <a:lnTo>
                    <a:pt x="10262101" y="4718992"/>
                  </a:lnTo>
                  <a:lnTo>
                    <a:pt x="10294810" y="4688019"/>
                  </a:lnTo>
                  <a:lnTo>
                    <a:pt x="10325784" y="4655310"/>
                  </a:lnTo>
                  <a:lnTo>
                    <a:pt x="10354944" y="4620942"/>
                  </a:lnTo>
                  <a:lnTo>
                    <a:pt x="10382215" y="4584992"/>
                  </a:lnTo>
                  <a:lnTo>
                    <a:pt x="10407518" y="4547537"/>
                  </a:lnTo>
                  <a:lnTo>
                    <a:pt x="10430778" y="4508655"/>
                  </a:lnTo>
                  <a:lnTo>
                    <a:pt x="10451916" y="4468422"/>
                  </a:lnTo>
                  <a:lnTo>
                    <a:pt x="10470856" y="4426915"/>
                  </a:lnTo>
                  <a:lnTo>
                    <a:pt x="10487520" y="4384212"/>
                  </a:lnTo>
                  <a:lnTo>
                    <a:pt x="10501833" y="4340389"/>
                  </a:lnTo>
                  <a:lnTo>
                    <a:pt x="10513716" y="4295524"/>
                  </a:lnTo>
                  <a:lnTo>
                    <a:pt x="10523092" y="4249693"/>
                  </a:lnTo>
                  <a:lnTo>
                    <a:pt x="10529885" y="4202974"/>
                  </a:lnTo>
                  <a:lnTo>
                    <a:pt x="10534017" y="4155444"/>
                  </a:lnTo>
                  <a:lnTo>
                    <a:pt x="10535412" y="4107180"/>
                  </a:lnTo>
                  <a:lnTo>
                    <a:pt x="10535412" y="821436"/>
                  </a:lnTo>
                  <a:lnTo>
                    <a:pt x="10534017" y="773172"/>
                  </a:lnTo>
                  <a:lnTo>
                    <a:pt x="10529885" y="725643"/>
                  </a:lnTo>
                  <a:lnTo>
                    <a:pt x="10523092" y="678925"/>
                  </a:lnTo>
                  <a:lnTo>
                    <a:pt x="10513716" y="633095"/>
                  </a:lnTo>
                  <a:lnTo>
                    <a:pt x="10501833" y="588230"/>
                  </a:lnTo>
                  <a:lnTo>
                    <a:pt x="10487520" y="544408"/>
                  </a:lnTo>
                  <a:lnTo>
                    <a:pt x="10470856" y="501705"/>
                  </a:lnTo>
                  <a:lnTo>
                    <a:pt x="10451916" y="460199"/>
                  </a:lnTo>
                  <a:lnTo>
                    <a:pt x="10430778" y="419966"/>
                  </a:lnTo>
                  <a:lnTo>
                    <a:pt x="10407518" y="381083"/>
                  </a:lnTo>
                  <a:lnTo>
                    <a:pt x="10382215" y="343629"/>
                  </a:lnTo>
                  <a:lnTo>
                    <a:pt x="10354944" y="307679"/>
                  </a:lnTo>
                  <a:lnTo>
                    <a:pt x="10325784" y="273310"/>
                  </a:lnTo>
                  <a:lnTo>
                    <a:pt x="10294810" y="240601"/>
                  </a:lnTo>
                  <a:lnTo>
                    <a:pt x="10262101" y="209627"/>
                  </a:lnTo>
                  <a:lnTo>
                    <a:pt x="10227732" y="180467"/>
                  </a:lnTo>
                  <a:lnTo>
                    <a:pt x="10191782" y="153196"/>
                  </a:lnTo>
                  <a:lnTo>
                    <a:pt x="10154328" y="127893"/>
                  </a:lnTo>
                  <a:lnTo>
                    <a:pt x="10115445" y="104633"/>
                  </a:lnTo>
                  <a:lnTo>
                    <a:pt x="10075212" y="83495"/>
                  </a:lnTo>
                  <a:lnTo>
                    <a:pt x="10033706" y="64555"/>
                  </a:lnTo>
                  <a:lnTo>
                    <a:pt x="9991003" y="47891"/>
                  </a:lnTo>
                  <a:lnTo>
                    <a:pt x="9947181" y="33578"/>
                  </a:lnTo>
                  <a:lnTo>
                    <a:pt x="9902316" y="21695"/>
                  </a:lnTo>
                  <a:lnTo>
                    <a:pt x="9856486" y="12319"/>
                  </a:lnTo>
                  <a:lnTo>
                    <a:pt x="9809768" y="5526"/>
                  </a:lnTo>
                  <a:lnTo>
                    <a:pt x="9762239" y="1394"/>
                  </a:lnTo>
                  <a:lnTo>
                    <a:pt x="97139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621030" y="1076705"/>
              <a:ext cx="10535920" cy="4928870"/>
            </a:xfrm>
            <a:custGeom>
              <a:rect b="b" l="l" r="r" t="t"/>
              <a:pathLst>
                <a:path extrusionOk="0" h="4928870" w="10535920">
                  <a:moveTo>
                    <a:pt x="0" y="821436"/>
                  </a:moveTo>
                  <a:lnTo>
                    <a:pt x="1394" y="773172"/>
                  </a:lnTo>
                  <a:lnTo>
                    <a:pt x="5526" y="725643"/>
                  </a:lnTo>
                  <a:lnTo>
                    <a:pt x="12319" y="678925"/>
                  </a:lnTo>
                  <a:lnTo>
                    <a:pt x="21695" y="633095"/>
                  </a:lnTo>
                  <a:lnTo>
                    <a:pt x="33577" y="588230"/>
                  </a:lnTo>
                  <a:lnTo>
                    <a:pt x="47889" y="544408"/>
                  </a:lnTo>
                  <a:lnTo>
                    <a:pt x="64553" y="501705"/>
                  </a:lnTo>
                  <a:lnTo>
                    <a:pt x="83493" y="460199"/>
                  </a:lnTo>
                  <a:lnTo>
                    <a:pt x="104631" y="419966"/>
                  </a:lnTo>
                  <a:lnTo>
                    <a:pt x="127890" y="381083"/>
                  </a:lnTo>
                  <a:lnTo>
                    <a:pt x="153193" y="343629"/>
                  </a:lnTo>
                  <a:lnTo>
                    <a:pt x="180463" y="307679"/>
                  </a:lnTo>
                  <a:lnTo>
                    <a:pt x="209623" y="273310"/>
                  </a:lnTo>
                  <a:lnTo>
                    <a:pt x="240596" y="240601"/>
                  </a:lnTo>
                  <a:lnTo>
                    <a:pt x="273305" y="209627"/>
                  </a:lnTo>
                  <a:lnTo>
                    <a:pt x="307673" y="180467"/>
                  </a:lnTo>
                  <a:lnTo>
                    <a:pt x="343623" y="153196"/>
                  </a:lnTo>
                  <a:lnTo>
                    <a:pt x="381078" y="127893"/>
                  </a:lnTo>
                  <a:lnTo>
                    <a:pt x="419960" y="104633"/>
                  </a:lnTo>
                  <a:lnTo>
                    <a:pt x="460193" y="83495"/>
                  </a:lnTo>
                  <a:lnTo>
                    <a:pt x="501700" y="64555"/>
                  </a:lnTo>
                  <a:lnTo>
                    <a:pt x="544403" y="47891"/>
                  </a:lnTo>
                  <a:lnTo>
                    <a:pt x="588226" y="33578"/>
                  </a:lnTo>
                  <a:lnTo>
                    <a:pt x="633091" y="21695"/>
                  </a:lnTo>
                  <a:lnTo>
                    <a:pt x="678922" y="12319"/>
                  </a:lnTo>
                  <a:lnTo>
                    <a:pt x="725641" y="5526"/>
                  </a:lnTo>
                  <a:lnTo>
                    <a:pt x="773171" y="1394"/>
                  </a:lnTo>
                  <a:lnTo>
                    <a:pt x="821436" y="0"/>
                  </a:lnTo>
                  <a:lnTo>
                    <a:pt x="9713976" y="0"/>
                  </a:lnTo>
                  <a:lnTo>
                    <a:pt x="9762239" y="1394"/>
                  </a:lnTo>
                  <a:lnTo>
                    <a:pt x="9809768" y="5526"/>
                  </a:lnTo>
                  <a:lnTo>
                    <a:pt x="9856486" y="12319"/>
                  </a:lnTo>
                  <a:lnTo>
                    <a:pt x="9902316" y="21695"/>
                  </a:lnTo>
                  <a:lnTo>
                    <a:pt x="9947181" y="33578"/>
                  </a:lnTo>
                  <a:lnTo>
                    <a:pt x="9991003" y="47891"/>
                  </a:lnTo>
                  <a:lnTo>
                    <a:pt x="10033706" y="64555"/>
                  </a:lnTo>
                  <a:lnTo>
                    <a:pt x="10075212" y="83495"/>
                  </a:lnTo>
                  <a:lnTo>
                    <a:pt x="10115445" y="104633"/>
                  </a:lnTo>
                  <a:lnTo>
                    <a:pt x="10154328" y="127893"/>
                  </a:lnTo>
                  <a:lnTo>
                    <a:pt x="10191782" y="153196"/>
                  </a:lnTo>
                  <a:lnTo>
                    <a:pt x="10227732" y="180467"/>
                  </a:lnTo>
                  <a:lnTo>
                    <a:pt x="10262101" y="209627"/>
                  </a:lnTo>
                  <a:lnTo>
                    <a:pt x="10294810" y="240601"/>
                  </a:lnTo>
                  <a:lnTo>
                    <a:pt x="10325784" y="273310"/>
                  </a:lnTo>
                  <a:lnTo>
                    <a:pt x="10354944" y="307679"/>
                  </a:lnTo>
                  <a:lnTo>
                    <a:pt x="10382215" y="343629"/>
                  </a:lnTo>
                  <a:lnTo>
                    <a:pt x="10407518" y="381083"/>
                  </a:lnTo>
                  <a:lnTo>
                    <a:pt x="10430778" y="419966"/>
                  </a:lnTo>
                  <a:lnTo>
                    <a:pt x="10451916" y="460199"/>
                  </a:lnTo>
                  <a:lnTo>
                    <a:pt x="10470856" y="501705"/>
                  </a:lnTo>
                  <a:lnTo>
                    <a:pt x="10487520" y="544408"/>
                  </a:lnTo>
                  <a:lnTo>
                    <a:pt x="10501833" y="588230"/>
                  </a:lnTo>
                  <a:lnTo>
                    <a:pt x="10513716" y="633095"/>
                  </a:lnTo>
                  <a:lnTo>
                    <a:pt x="10523092" y="678925"/>
                  </a:lnTo>
                  <a:lnTo>
                    <a:pt x="10529885" y="725643"/>
                  </a:lnTo>
                  <a:lnTo>
                    <a:pt x="10534017" y="773172"/>
                  </a:lnTo>
                  <a:lnTo>
                    <a:pt x="10535412" y="821436"/>
                  </a:lnTo>
                  <a:lnTo>
                    <a:pt x="10535412" y="4107180"/>
                  </a:lnTo>
                  <a:lnTo>
                    <a:pt x="10534017" y="4155444"/>
                  </a:lnTo>
                  <a:lnTo>
                    <a:pt x="10529885" y="4202974"/>
                  </a:lnTo>
                  <a:lnTo>
                    <a:pt x="10523092" y="4249693"/>
                  </a:lnTo>
                  <a:lnTo>
                    <a:pt x="10513716" y="4295524"/>
                  </a:lnTo>
                  <a:lnTo>
                    <a:pt x="10501833" y="4340389"/>
                  </a:lnTo>
                  <a:lnTo>
                    <a:pt x="10487520" y="4384212"/>
                  </a:lnTo>
                  <a:lnTo>
                    <a:pt x="10470856" y="4426915"/>
                  </a:lnTo>
                  <a:lnTo>
                    <a:pt x="10451916" y="4468422"/>
                  </a:lnTo>
                  <a:lnTo>
                    <a:pt x="10430778" y="4508655"/>
                  </a:lnTo>
                  <a:lnTo>
                    <a:pt x="10407518" y="4547537"/>
                  </a:lnTo>
                  <a:lnTo>
                    <a:pt x="10382215" y="4584992"/>
                  </a:lnTo>
                  <a:lnTo>
                    <a:pt x="10354944" y="4620942"/>
                  </a:lnTo>
                  <a:lnTo>
                    <a:pt x="10325784" y="4655310"/>
                  </a:lnTo>
                  <a:lnTo>
                    <a:pt x="10294810" y="4688019"/>
                  </a:lnTo>
                  <a:lnTo>
                    <a:pt x="10262101" y="4718992"/>
                  </a:lnTo>
                  <a:lnTo>
                    <a:pt x="10227732" y="4748152"/>
                  </a:lnTo>
                  <a:lnTo>
                    <a:pt x="10191782" y="4775422"/>
                  </a:lnTo>
                  <a:lnTo>
                    <a:pt x="10154328" y="4800725"/>
                  </a:lnTo>
                  <a:lnTo>
                    <a:pt x="10115445" y="4823984"/>
                  </a:lnTo>
                  <a:lnTo>
                    <a:pt x="10075212" y="4845122"/>
                  </a:lnTo>
                  <a:lnTo>
                    <a:pt x="10033706" y="4864062"/>
                  </a:lnTo>
                  <a:lnTo>
                    <a:pt x="9991003" y="4880726"/>
                  </a:lnTo>
                  <a:lnTo>
                    <a:pt x="9947181" y="4895038"/>
                  </a:lnTo>
                  <a:lnTo>
                    <a:pt x="9902316" y="4906920"/>
                  </a:lnTo>
                  <a:lnTo>
                    <a:pt x="9856486" y="4916296"/>
                  </a:lnTo>
                  <a:lnTo>
                    <a:pt x="9809768" y="4923089"/>
                  </a:lnTo>
                  <a:lnTo>
                    <a:pt x="9762239" y="4927221"/>
                  </a:lnTo>
                  <a:lnTo>
                    <a:pt x="9713976" y="4928616"/>
                  </a:lnTo>
                  <a:lnTo>
                    <a:pt x="821436" y="4928616"/>
                  </a:lnTo>
                  <a:lnTo>
                    <a:pt x="773171" y="4927221"/>
                  </a:lnTo>
                  <a:lnTo>
                    <a:pt x="725641" y="4923089"/>
                  </a:lnTo>
                  <a:lnTo>
                    <a:pt x="678922" y="4916296"/>
                  </a:lnTo>
                  <a:lnTo>
                    <a:pt x="633091" y="4906920"/>
                  </a:lnTo>
                  <a:lnTo>
                    <a:pt x="588226" y="4895038"/>
                  </a:lnTo>
                  <a:lnTo>
                    <a:pt x="544403" y="4880726"/>
                  </a:lnTo>
                  <a:lnTo>
                    <a:pt x="501700" y="4864062"/>
                  </a:lnTo>
                  <a:lnTo>
                    <a:pt x="460193" y="4845122"/>
                  </a:lnTo>
                  <a:lnTo>
                    <a:pt x="419960" y="4823984"/>
                  </a:lnTo>
                  <a:lnTo>
                    <a:pt x="381078" y="4800725"/>
                  </a:lnTo>
                  <a:lnTo>
                    <a:pt x="343623" y="4775422"/>
                  </a:lnTo>
                  <a:lnTo>
                    <a:pt x="307673" y="4748152"/>
                  </a:lnTo>
                  <a:lnTo>
                    <a:pt x="273305" y="4718992"/>
                  </a:lnTo>
                  <a:lnTo>
                    <a:pt x="240596" y="4688019"/>
                  </a:lnTo>
                  <a:lnTo>
                    <a:pt x="209623" y="4655310"/>
                  </a:lnTo>
                  <a:lnTo>
                    <a:pt x="180463" y="4620942"/>
                  </a:lnTo>
                  <a:lnTo>
                    <a:pt x="153193" y="4584992"/>
                  </a:lnTo>
                  <a:lnTo>
                    <a:pt x="127890" y="4547537"/>
                  </a:lnTo>
                  <a:lnTo>
                    <a:pt x="104631" y="4508655"/>
                  </a:lnTo>
                  <a:lnTo>
                    <a:pt x="83493" y="4468422"/>
                  </a:lnTo>
                  <a:lnTo>
                    <a:pt x="64553" y="4426915"/>
                  </a:lnTo>
                  <a:lnTo>
                    <a:pt x="47889" y="4384212"/>
                  </a:lnTo>
                  <a:lnTo>
                    <a:pt x="33577" y="4340389"/>
                  </a:lnTo>
                  <a:lnTo>
                    <a:pt x="21695" y="4295524"/>
                  </a:lnTo>
                  <a:lnTo>
                    <a:pt x="12319" y="4249693"/>
                  </a:lnTo>
                  <a:lnTo>
                    <a:pt x="5526" y="4202974"/>
                  </a:lnTo>
                  <a:lnTo>
                    <a:pt x="1394" y="4155444"/>
                  </a:lnTo>
                  <a:lnTo>
                    <a:pt x="0" y="4107180"/>
                  </a:lnTo>
                  <a:lnTo>
                    <a:pt x="0" y="821436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335" name="Google Shape;335;p21"/>
          <p:cNvGraphicFramePr/>
          <p:nvPr/>
        </p:nvGraphicFramePr>
        <p:xfrm>
          <a:off x="916939" y="1486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{9E7BBCB6-1D0B-4940-9017-4CA25277030B}</a:tableStyleId>
              </a:tblPr>
              <a:tblGrid>
                <a:gridCol w="1103000"/>
                <a:gridCol w="1164600"/>
                <a:gridCol w="1040775"/>
                <a:gridCol w="1102350"/>
                <a:gridCol w="1102350"/>
                <a:gridCol w="1102350"/>
                <a:gridCol w="1102350"/>
                <a:gridCol w="1102350"/>
                <a:gridCol w="1102350"/>
              </a:tblGrid>
              <a:tr h="41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Servizio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Cifratura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114300" lvl="0" marL="174625" marR="1670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Firma digitale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28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04" lvl="0" marL="282575" marR="27432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Controllo accessi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28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Integrità Dati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Scambio Autenticazione</a:t>
                      </a:r>
                      <a:endParaRPr b="1" sz="10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28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91439" lvl="0" marL="243840" marR="235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Riempimento Traffico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28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19" lvl="0" marL="283210" marR="26797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Controllo Routing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28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Notorizzazione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04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121919" lvl="0" marL="105410" marR="10033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Autenticazione dell’entità paritaria</a:t>
                      </a:r>
                      <a:endParaRPr sz="9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73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107949" lvl="0" marL="105410" marR="10033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Autenticazione dell’origine dei dati</a:t>
                      </a:r>
                      <a:endParaRPr sz="9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73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100"/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Controllo degli accessi</a:t>
                      </a:r>
                      <a:endParaRPr b="1" sz="10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90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60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Riservatezza</a:t>
                      </a:r>
                      <a:endParaRPr b="1" sz="10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90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66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66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114300" lvl="0" marL="116204" marR="11048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Riservatezza del flusso di traffico</a:t>
                      </a:r>
                      <a:endParaRPr sz="9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79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Integrità dei dati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90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66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66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66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Non ripudio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90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66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66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Disponibilità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46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03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03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603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6" name="Google Shape;3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21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78739" y="6651153"/>
            <a:ext cx="441452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William Stallings, Cryptography and Network Security: Principles and Practice, Fifth Edition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/>
          <p:nvPr/>
        </p:nvSpPr>
        <p:spPr>
          <a:xfrm>
            <a:off x="8358937" y="8953"/>
            <a:ext cx="2540635" cy="6838315"/>
          </a:xfrm>
          <a:custGeom>
            <a:rect b="b" l="l" r="r" t="t"/>
            <a:pathLst>
              <a:path extrusionOk="0" h="6838315" w="2540634">
                <a:moveTo>
                  <a:pt x="2540101" y="1244"/>
                </a:moveTo>
                <a:lnTo>
                  <a:pt x="2533485" y="520"/>
                </a:lnTo>
                <a:lnTo>
                  <a:pt x="2526855" y="139"/>
                </a:lnTo>
                <a:lnTo>
                  <a:pt x="2520238" y="0"/>
                </a:lnTo>
                <a:lnTo>
                  <a:pt x="2513609" y="0"/>
                </a:lnTo>
                <a:lnTo>
                  <a:pt x="1698447" y="3172498"/>
                </a:lnTo>
                <a:lnTo>
                  <a:pt x="1359014" y="4439729"/>
                </a:lnTo>
                <a:lnTo>
                  <a:pt x="1334414" y="4477156"/>
                </a:lnTo>
                <a:lnTo>
                  <a:pt x="1301508" y="4505363"/>
                </a:lnTo>
                <a:lnTo>
                  <a:pt x="1262621" y="4523333"/>
                </a:lnTo>
                <a:lnTo>
                  <a:pt x="1220025" y="4530014"/>
                </a:lnTo>
                <a:lnTo>
                  <a:pt x="1176045" y="4524375"/>
                </a:lnTo>
                <a:lnTo>
                  <a:pt x="1130338" y="4503547"/>
                </a:lnTo>
                <a:lnTo>
                  <a:pt x="1094435" y="4470527"/>
                </a:lnTo>
                <a:lnTo>
                  <a:pt x="1088821" y="4460786"/>
                </a:lnTo>
                <a:lnTo>
                  <a:pt x="1112558" y="4372521"/>
                </a:lnTo>
                <a:lnTo>
                  <a:pt x="1086218" y="4372521"/>
                </a:lnTo>
                <a:lnTo>
                  <a:pt x="1070889" y="4429645"/>
                </a:lnTo>
                <a:lnTo>
                  <a:pt x="1070292" y="4428591"/>
                </a:lnTo>
                <a:lnTo>
                  <a:pt x="1059827" y="4381017"/>
                </a:lnTo>
                <a:lnTo>
                  <a:pt x="1064996" y="4331068"/>
                </a:lnTo>
                <a:lnTo>
                  <a:pt x="1322412" y="3379698"/>
                </a:lnTo>
                <a:lnTo>
                  <a:pt x="1328356" y="3344303"/>
                </a:lnTo>
                <a:lnTo>
                  <a:pt x="1319403" y="3273983"/>
                </a:lnTo>
                <a:lnTo>
                  <a:pt x="1284033" y="3210953"/>
                </a:lnTo>
                <a:lnTo>
                  <a:pt x="1239774" y="3174898"/>
                </a:lnTo>
                <a:lnTo>
                  <a:pt x="1193711" y="3154807"/>
                </a:lnTo>
                <a:lnTo>
                  <a:pt x="1145184" y="3148380"/>
                </a:lnTo>
                <a:lnTo>
                  <a:pt x="1098232" y="3154807"/>
                </a:lnTo>
                <a:lnTo>
                  <a:pt x="1055065" y="3172815"/>
                </a:lnTo>
                <a:lnTo>
                  <a:pt x="1017892" y="3201136"/>
                </a:lnTo>
                <a:lnTo>
                  <a:pt x="988923" y="3238512"/>
                </a:lnTo>
                <a:lnTo>
                  <a:pt x="970356" y="3283674"/>
                </a:lnTo>
                <a:lnTo>
                  <a:pt x="579183" y="4729061"/>
                </a:lnTo>
                <a:lnTo>
                  <a:pt x="5041" y="6821322"/>
                </a:lnTo>
                <a:lnTo>
                  <a:pt x="1257" y="6833959"/>
                </a:lnTo>
                <a:lnTo>
                  <a:pt x="0" y="6837743"/>
                </a:lnTo>
                <a:lnTo>
                  <a:pt x="26492" y="6837743"/>
                </a:lnTo>
                <a:lnTo>
                  <a:pt x="604418" y="4736643"/>
                </a:lnTo>
                <a:lnTo>
                  <a:pt x="995603" y="3291255"/>
                </a:lnTo>
                <a:lnTo>
                  <a:pt x="1016406" y="3245485"/>
                </a:lnTo>
                <a:lnTo>
                  <a:pt x="1049388" y="3209544"/>
                </a:lnTo>
                <a:lnTo>
                  <a:pt x="1091272" y="3185376"/>
                </a:lnTo>
                <a:lnTo>
                  <a:pt x="1138783" y="3174898"/>
                </a:lnTo>
                <a:lnTo>
                  <a:pt x="1188656" y="3180080"/>
                </a:lnTo>
                <a:lnTo>
                  <a:pt x="1243558" y="3207245"/>
                </a:lnTo>
                <a:lnTo>
                  <a:pt x="1283296" y="3253359"/>
                </a:lnTo>
                <a:lnTo>
                  <a:pt x="1303172" y="3311474"/>
                </a:lnTo>
                <a:lnTo>
                  <a:pt x="1303883" y="3342195"/>
                </a:lnTo>
                <a:lnTo>
                  <a:pt x="1298448" y="3373386"/>
                </a:lnTo>
                <a:lnTo>
                  <a:pt x="1041019" y="4324756"/>
                </a:lnTo>
                <a:lnTo>
                  <a:pt x="1034605" y="4373346"/>
                </a:lnTo>
                <a:lnTo>
                  <a:pt x="1041019" y="4420362"/>
                </a:lnTo>
                <a:lnTo>
                  <a:pt x="1059002" y="4463580"/>
                </a:lnTo>
                <a:lnTo>
                  <a:pt x="1061046" y="4466285"/>
                </a:lnTo>
                <a:lnTo>
                  <a:pt x="706158" y="5788799"/>
                </a:lnTo>
                <a:lnTo>
                  <a:pt x="700252" y="5824486"/>
                </a:lnTo>
                <a:lnTo>
                  <a:pt x="701294" y="5859932"/>
                </a:lnTo>
                <a:lnTo>
                  <a:pt x="709155" y="5894413"/>
                </a:lnTo>
                <a:lnTo>
                  <a:pt x="744270" y="5956478"/>
                </a:lnTo>
                <a:lnTo>
                  <a:pt x="799033" y="5999137"/>
                </a:lnTo>
                <a:lnTo>
                  <a:pt x="866508" y="6017768"/>
                </a:lnTo>
                <a:lnTo>
                  <a:pt x="878001" y="6018225"/>
                </a:lnTo>
                <a:lnTo>
                  <a:pt x="924166" y="6011977"/>
                </a:lnTo>
                <a:lnTo>
                  <a:pt x="966482" y="5994108"/>
                </a:lnTo>
                <a:lnTo>
                  <a:pt x="1002906" y="5965901"/>
                </a:lnTo>
                <a:lnTo>
                  <a:pt x="1031367" y="5928652"/>
                </a:lnTo>
                <a:lnTo>
                  <a:pt x="1049845" y="5883643"/>
                </a:lnTo>
                <a:lnTo>
                  <a:pt x="1456258" y="4372521"/>
                </a:lnTo>
                <a:lnTo>
                  <a:pt x="1429918" y="4372521"/>
                </a:lnTo>
                <a:lnTo>
                  <a:pt x="1026007" y="5877230"/>
                </a:lnTo>
                <a:lnTo>
                  <a:pt x="1006081" y="5922899"/>
                </a:lnTo>
                <a:lnTo>
                  <a:pt x="974051" y="5958675"/>
                </a:lnTo>
                <a:lnTo>
                  <a:pt x="933170" y="5982627"/>
                </a:lnTo>
                <a:lnTo>
                  <a:pt x="886688" y="5992850"/>
                </a:lnTo>
                <a:lnTo>
                  <a:pt x="837857" y="5987466"/>
                </a:lnTo>
                <a:lnTo>
                  <a:pt x="783920" y="5960542"/>
                </a:lnTo>
                <a:lnTo>
                  <a:pt x="745032" y="5914402"/>
                </a:lnTo>
                <a:lnTo>
                  <a:pt x="725754" y="5856732"/>
                </a:lnTo>
                <a:lnTo>
                  <a:pt x="724750" y="5826087"/>
                </a:lnTo>
                <a:lnTo>
                  <a:pt x="729983" y="5795200"/>
                </a:lnTo>
                <a:lnTo>
                  <a:pt x="1080465" y="4491825"/>
                </a:lnTo>
                <a:lnTo>
                  <a:pt x="1087297" y="4500791"/>
                </a:lnTo>
                <a:lnTo>
                  <a:pt x="1124623" y="4529798"/>
                </a:lnTo>
                <a:lnTo>
                  <a:pt x="1169733" y="4548390"/>
                </a:lnTo>
                <a:lnTo>
                  <a:pt x="1221232" y="4554499"/>
                </a:lnTo>
                <a:lnTo>
                  <a:pt x="1270965" y="4546358"/>
                </a:lnTo>
                <a:lnTo>
                  <a:pt x="1305966" y="4530014"/>
                </a:lnTo>
                <a:lnTo>
                  <a:pt x="1316278" y="4525188"/>
                </a:lnTo>
                <a:lnTo>
                  <a:pt x="1354505" y="4492193"/>
                </a:lnTo>
                <a:lnTo>
                  <a:pt x="1382991" y="4448568"/>
                </a:lnTo>
                <a:lnTo>
                  <a:pt x="1382991" y="4447311"/>
                </a:lnTo>
                <a:lnTo>
                  <a:pt x="1722424" y="3178810"/>
                </a:lnTo>
                <a:lnTo>
                  <a:pt x="2540101" y="1244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2"/>
          <p:cNvSpPr txBox="1"/>
          <p:nvPr>
            <p:ph type="title"/>
          </p:nvPr>
        </p:nvSpPr>
        <p:spPr>
          <a:xfrm>
            <a:off x="1678304" y="293954"/>
            <a:ext cx="89022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-2801620" lvl="0" marL="2813685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Esplorazione della Distribuzione delle Relazioni all’interno del Modello OSI</a:t>
            </a:r>
            <a:endParaRPr/>
          </a:p>
        </p:txBody>
      </p:sp>
      <p:grpSp>
        <p:nvGrpSpPr>
          <p:cNvPr id="346" name="Google Shape;346;p22"/>
          <p:cNvGrpSpPr/>
          <p:nvPr/>
        </p:nvGrpSpPr>
        <p:grpSpPr>
          <a:xfrm>
            <a:off x="2175510" y="1361694"/>
            <a:ext cx="8667749" cy="5417054"/>
            <a:chOff x="2175510" y="1361694"/>
            <a:chExt cx="8667749" cy="5417054"/>
          </a:xfrm>
        </p:grpSpPr>
        <p:sp>
          <p:nvSpPr>
            <p:cNvPr id="347" name="Google Shape;347;p22"/>
            <p:cNvSpPr/>
            <p:nvPr/>
          </p:nvSpPr>
          <p:spPr>
            <a:xfrm>
              <a:off x="2175510" y="1361694"/>
              <a:ext cx="6715125" cy="4930140"/>
            </a:xfrm>
            <a:custGeom>
              <a:rect b="b" l="l" r="r" t="t"/>
              <a:pathLst>
                <a:path extrusionOk="0" h="4930140" w="6715125">
                  <a:moveTo>
                    <a:pt x="5893054" y="0"/>
                  </a:moveTo>
                  <a:lnTo>
                    <a:pt x="821689" y="0"/>
                  </a:lnTo>
                  <a:lnTo>
                    <a:pt x="773413" y="1395"/>
                  </a:lnTo>
                  <a:lnTo>
                    <a:pt x="725870" y="5528"/>
                  </a:lnTo>
                  <a:lnTo>
                    <a:pt x="679138" y="12323"/>
                  </a:lnTo>
                  <a:lnTo>
                    <a:pt x="633295" y="21703"/>
                  </a:lnTo>
                  <a:lnTo>
                    <a:pt x="588417" y="33590"/>
                  </a:lnTo>
                  <a:lnTo>
                    <a:pt x="544582" y="47907"/>
                  </a:lnTo>
                  <a:lnTo>
                    <a:pt x="501866" y="64577"/>
                  </a:lnTo>
                  <a:lnTo>
                    <a:pt x="460347" y="83523"/>
                  </a:lnTo>
                  <a:lnTo>
                    <a:pt x="420101" y="104669"/>
                  </a:lnTo>
                  <a:lnTo>
                    <a:pt x="381207" y="127936"/>
                  </a:lnTo>
                  <a:lnTo>
                    <a:pt x="343741" y="153247"/>
                  </a:lnTo>
                  <a:lnTo>
                    <a:pt x="307779" y="180527"/>
                  </a:lnTo>
                  <a:lnTo>
                    <a:pt x="273400" y="209697"/>
                  </a:lnTo>
                  <a:lnTo>
                    <a:pt x="240680" y="240680"/>
                  </a:lnTo>
                  <a:lnTo>
                    <a:pt x="209697" y="273400"/>
                  </a:lnTo>
                  <a:lnTo>
                    <a:pt x="180527" y="307779"/>
                  </a:lnTo>
                  <a:lnTo>
                    <a:pt x="153247" y="343741"/>
                  </a:lnTo>
                  <a:lnTo>
                    <a:pt x="127936" y="381207"/>
                  </a:lnTo>
                  <a:lnTo>
                    <a:pt x="104669" y="420101"/>
                  </a:lnTo>
                  <a:lnTo>
                    <a:pt x="83523" y="460347"/>
                  </a:lnTo>
                  <a:lnTo>
                    <a:pt x="64577" y="501866"/>
                  </a:lnTo>
                  <a:lnTo>
                    <a:pt x="47907" y="544582"/>
                  </a:lnTo>
                  <a:lnTo>
                    <a:pt x="33590" y="588417"/>
                  </a:lnTo>
                  <a:lnTo>
                    <a:pt x="21703" y="633295"/>
                  </a:lnTo>
                  <a:lnTo>
                    <a:pt x="12323" y="679138"/>
                  </a:lnTo>
                  <a:lnTo>
                    <a:pt x="5528" y="725870"/>
                  </a:lnTo>
                  <a:lnTo>
                    <a:pt x="1395" y="773413"/>
                  </a:lnTo>
                  <a:lnTo>
                    <a:pt x="0" y="821689"/>
                  </a:lnTo>
                  <a:lnTo>
                    <a:pt x="0" y="4108450"/>
                  </a:lnTo>
                  <a:lnTo>
                    <a:pt x="1395" y="4156729"/>
                  </a:lnTo>
                  <a:lnTo>
                    <a:pt x="5528" y="4204274"/>
                  </a:lnTo>
                  <a:lnTo>
                    <a:pt x="12323" y="4251007"/>
                  </a:lnTo>
                  <a:lnTo>
                    <a:pt x="21703" y="4296852"/>
                  </a:lnTo>
                  <a:lnTo>
                    <a:pt x="33590" y="4341731"/>
                  </a:lnTo>
                  <a:lnTo>
                    <a:pt x="47907" y="4385568"/>
                  </a:lnTo>
                  <a:lnTo>
                    <a:pt x="64577" y="4428284"/>
                  </a:lnTo>
                  <a:lnTo>
                    <a:pt x="83523" y="4469803"/>
                  </a:lnTo>
                  <a:lnTo>
                    <a:pt x="104669" y="4510049"/>
                  </a:lnTo>
                  <a:lnTo>
                    <a:pt x="127936" y="4548943"/>
                  </a:lnTo>
                  <a:lnTo>
                    <a:pt x="153247" y="4586409"/>
                  </a:lnTo>
                  <a:lnTo>
                    <a:pt x="180527" y="4622370"/>
                  </a:lnTo>
                  <a:lnTo>
                    <a:pt x="209697" y="4656749"/>
                  </a:lnTo>
                  <a:lnTo>
                    <a:pt x="240680" y="4689468"/>
                  </a:lnTo>
                  <a:lnTo>
                    <a:pt x="273400" y="4720451"/>
                  </a:lnTo>
                  <a:lnTo>
                    <a:pt x="307779" y="4749620"/>
                  </a:lnTo>
                  <a:lnTo>
                    <a:pt x="343741" y="4776899"/>
                  </a:lnTo>
                  <a:lnTo>
                    <a:pt x="381207" y="4802210"/>
                  </a:lnTo>
                  <a:lnTo>
                    <a:pt x="420101" y="4825476"/>
                  </a:lnTo>
                  <a:lnTo>
                    <a:pt x="460347" y="4846620"/>
                  </a:lnTo>
                  <a:lnTo>
                    <a:pt x="501866" y="4865566"/>
                  </a:lnTo>
                  <a:lnTo>
                    <a:pt x="544582" y="4882235"/>
                  </a:lnTo>
                  <a:lnTo>
                    <a:pt x="588417" y="4896551"/>
                  </a:lnTo>
                  <a:lnTo>
                    <a:pt x="633295" y="4908438"/>
                  </a:lnTo>
                  <a:lnTo>
                    <a:pt x="679138" y="4917817"/>
                  </a:lnTo>
                  <a:lnTo>
                    <a:pt x="725870" y="4924611"/>
                  </a:lnTo>
                  <a:lnTo>
                    <a:pt x="773413" y="4928745"/>
                  </a:lnTo>
                  <a:lnTo>
                    <a:pt x="821689" y="4930140"/>
                  </a:lnTo>
                  <a:lnTo>
                    <a:pt x="5893054" y="4930140"/>
                  </a:lnTo>
                  <a:lnTo>
                    <a:pt x="5941330" y="4928745"/>
                  </a:lnTo>
                  <a:lnTo>
                    <a:pt x="5988873" y="4924611"/>
                  </a:lnTo>
                  <a:lnTo>
                    <a:pt x="6035605" y="4917817"/>
                  </a:lnTo>
                  <a:lnTo>
                    <a:pt x="6081448" y="4908438"/>
                  </a:lnTo>
                  <a:lnTo>
                    <a:pt x="6126326" y="4896551"/>
                  </a:lnTo>
                  <a:lnTo>
                    <a:pt x="6170161" y="4882235"/>
                  </a:lnTo>
                  <a:lnTo>
                    <a:pt x="6212877" y="4865566"/>
                  </a:lnTo>
                  <a:lnTo>
                    <a:pt x="6254396" y="4846620"/>
                  </a:lnTo>
                  <a:lnTo>
                    <a:pt x="6294642" y="4825476"/>
                  </a:lnTo>
                  <a:lnTo>
                    <a:pt x="6333536" y="4802210"/>
                  </a:lnTo>
                  <a:lnTo>
                    <a:pt x="6371002" y="4776899"/>
                  </a:lnTo>
                  <a:lnTo>
                    <a:pt x="6406964" y="4749620"/>
                  </a:lnTo>
                  <a:lnTo>
                    <a:pt x="6441343" y="4720451"/>
                  </a:lnTo>
                  <a:lnTo>
                    <a:pt x="6474063" y="4689468"/>
                  </a:lnTo>
                  <a:lnTo>
                    <a:pt x="6505046" y="4656749"/>
                  </a:lnTo>
                  <a:lnTo>
                    <a:pt x="6534216" y="4622370"/>
                  </a:lnTo>
                  <a:lnTo>
                    <a:pt x="6561496" y="4586409"/>
                  </a:lnTo>
                  <a:lnTo>
                    <a:pt x="6586807" y="4548943"/>
                  </a:lnTo>
                  <a:lnTo>
                    <a:pt x="6610074" y="4510049"/>
                  </a:lnTo>
                  <a:lnTo>
                    <a:pt x="6631220" y="4469803"/>
                  </a:lnTo>
                  <a:lnTo>
                    <a:pt x="6650166" y="4428284"/>
                  </a:lnTo>
                  <a:lnTo>
                    <a:pt x="6666836" y="4385568"/>
                  </a:lnTo>
                  <a:lnTo>
                    <a:pt x="6681153" y="4341731"/>
                  </a:lnTo>
                  <a:lnTo>
                    <a:pt x="6693040" y="4296852"/>
                  </a:lnTo>
                  <a:lnTo>
                    <a:pt x="6702420" y="4251007"/>
                  </a:lnTo>
                  <a:lnTo>
                    <a:pt x="6709215" y="4204274"/>
                  </a:lnTo>
                  <a:lnTo>
                    <a:pt x="6713348" y="4156729"/>
                  </a:lnTo>
                  <a:lnTo>
                    <a:pt x="6714744" y="4108450"/>
                  </a:lnTo>
                  <a:lnTo>
                    <a:pt x="6714744" y="821689"/>
                  </a:lnTo>
                  <a:lnTo>
                    <a:pt x="6713348" y="773413"/>
                  </a:lnTo>
                  <a:lnTo>
                    <a:pt x="6709215" y="725870"/>
                  </a:lnTo>
                  <a:lnTo>
                    <a:pt x="6702420" y="679138"/>
                  </a:lnTo>
                  <a:lnTo>
                    <a:pt x="6693040" y="633295"/>
                  </a:lnTo>
                  <a:lnTo>
                    <a:pt x="6681153" y="588417"/>
                  </a:lnTo>
                  <a:lnTo>
                    <a:pt x="6666836" y="544582"/>
                  </a:lnTo>
                  <a:lnTo>
                    <a:pt x="6650166" y="501866"/>
                  </a:lnTo>
                  <a:lnTo>
                    <a:pt x="6631220" y="460347"/>
                  </a:lnTo>
                  <a:lnTo>
                    <a:pt x="6610074" y="420101"/>
                  </a:lnTo>
                  <a:lnTo>
                    <a:pt x="6586807" y="381207"/>
                  </a:lnTo>
                  <a:lnTo>
                    <a:pt x="6561496" y="343741"/>
                  </a:lnTo>
                  <a:lnTo>
                    <a:pt x="6534216" y="307779"/>
                  </a:lnTo>
                  <a:lnTo>
                    <a:pt x="6505046" y="273400"/>
                  </a:lnTo>
                  <a:lnTo>
                    <a:pt x="6474063" y="240680"/>
                  </a:lnTo>
                  <a:lnTo>
                    <a:pt x="6441343" y="209697"/>
                  </a:lnTo>
                  <a:lnTo>
                    <a:pt x="6406964" y="180527"/>
                  </a:lnTo>
                  <a:lnTo>
                    <a:pt x="6371002" y="153247"/>
                  </a:lnTo>
                  <a:lnTo>
                    <a:pt x="6333536" y="127936"/>
                  </a:lnTo>
                  <a:lnTo>
                    <a:pt x="6294642" y="104669"/>
                  </a:lnTo>
                  <a:lnTo>
                    <a:pt x="6254396" y="83523"/>
                  </a:lnTo>
                  <a:lnTo>
                    <a:pt x="6212877" y="64577"/>
                  </a:lnTo>
                  <a:lnTo>
                    <a:pt x="6170161" y="47907"/>
                  </a:lnTo>
                  <a:lnTo>
                    <a:pt x="6126326" y="33590"/>
                  </a:lnTo>
                  <a:lnTo>
                    <a:pt x="6081448" y="21703"/>
                  </a:lnTo>
                  <a:lnTo>
                    <a:pt x="6035605" y="12323"/>
                  </a:lnTo>
                  <a:lnTo>
                    <a:pt x="5988873" y="5528"/>
                  </a:lnTo>
                  <a:lnTo>
                    <a:pt x="5941330" y="1395"/>
                  </a:lnTo>
                  <a:lnTo>
                    <a:pt x="58930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2175510" y="1361694"/>
              <a:ext cx="6715125" cy="4930140"/>
            </a:xfrm>
            <a:custGeom>
              <a:rect b="b" l="l" r="r" t="t"/>
              <a:pathLst>
                <a:path extrusionOk="0" h="4930140" w="6715125">
                  <a:moveTo>
                    <a:pt x="0" y="821689"/>
                  </a:moveTo>
                  <a:lnTo>
                    <a:pt x="1395" y="773413"/>
                  </a:lnTo>
                  <a:lnTo>
                    <a:pt x="5528" y="725870"/>
                  </a:lnTo>
                  <a:lnTo>
                    <a:pt x="12323" y="679138"/>
                  </a:lnTo>
                  <a:lnTo>
                    <a:pt x="21703" y="633295"/>
                  </a:lnTo>
                  <a:lnTo>
                    <a:pt x="33590" y="588417"/>
                  </a:lnTo>
                  <a:lnTo>
                    <a:pt x="47907" y="544582"/>
                  </a:lnTo>
                  <a:lnTo>
                    <a:pt x="64577" y="501866"/>
                  </a:lnTo>
                  <a:lnTo>
                    <a:pt x="83523" y="460347"/>
                  </a:lnTo>
                  <a:lnTo>
                    <a:pt x="104669" y="420101"/>
                  </a:lnTo>
                  <a:lnTo>
                    <a:pt x="127936" y="381207"/>
                  </a:lnTo>
                  <a:lnTo>
                    <a:pt x="153247" y="343741"/>
                  </a:lnTo>
                  <a:lnTo>
                    <a:pt x="180527" y="307779"/>
                  </a:lnTo>
                  <a:lnTo>
                    <a:pt x="209697" y="273400"/>
                  </a:lnTo>
                  <a:lnTo>
                    <a:pt x="240680" y="240680"/>
                  </a:lnTo>
                  <a:lnTo>
                    <a:pt x="273400" y="209697"/>
                  </a:lnTo>
                  <a:lnTo>
                    <a:pt x="307779" y="180527"/>
                  </a:lnTo>
                  <a:lnTo>
                    <a:pt x="343741" y="153247"/>
                  </a:lnTo>
                  <a:lnTo>
                    <a:pt x="381207" y="127936"/>
                  </a:lnTo>
                  <a:lnTo>
                    <a:pt x="420101" y="104669"/>
                  </a:lnTo>
                  <a:lnTo>
                    <a:pt x="460347" y="83523"/>
                  </a:lnTo>
                  <a:lnTo>
                    <a:pt x="501866" y="64577"/>
                  </a:lnTo>
                  <a:lnTo>
                    <a:pt x="544582" y="47907"/>
                  </a:lnTo>
                  <a:lnTo>
                    <a:pt x="588417" y="33590"/>
                  </a:lnTo>
                  <a:lnTo>
                    <a:pt x="633295" y="21703"/>
                  </a:lnTo>
                  <a:lnTo>
                    <a:pt x="679138" y="12323"/>
                  </a:lnTo>
                  <a:lnTo>
                    <a:pt x="725870" y="5528"/>
                  </a:lnTo>
                  <a:lnTo>
                    <a:pt x="773413" y="1395"/>
                  </a:lnTo>
                  <a:lnTo>
                    <a:pt x="821689" y="0"/>
                  </a:lnTo>
                  <a:lnTo>
                    <a:pt x="5893054" y="0"/>
                  </a:lnTo>
                  <a:lnTo>
                    <a:pt x="5941330" y="1395"/>
                  </a:lnTo>
                  <a:lnTo>
                    <a:pt x="5988873" y="5528"/>
                  </a:lnTo>
                  <a:lnTo>
                    <a:pt x="6035605" y="12323"/>
                  </a:lnTo>
                  <a:lnTo>
                    <a:pt x="6081448" y="21703"/>
                  </a:lnTo>
                  <a:lnTo>
                    <a:pt x="6126326" y="33590"/>
                  </a:lnTo>
                  <a:lnTo>
                    <a:pt x="6170161" y="47907"/>
                  </a:lnTo>
                  <a:lnTo>
                    <a:pt x="6212877" y="64577"/>
                  </a:lnTo>
                  <a:lnTo>
                    <a:pt x="6254396" y="83523"/>
                  </a:lnTo>
                  <a:lnTo>
                    <a:pt x="6294642" y="104669"/>
                  </a:lnTo>
                  <a:lnTo>
                    <a:pt x="6333536" y="127936"/>
                  </a:lnTo>
                  <a:lnTo>
                    <a:pt x="6371002" y="153247"/>
                  </a:lnTo>
                  <a:lnTo>
                    <a:pt x="6406964" y="180527"/>
                  </a:lnTo>
                  <a:lnTo>
                    <a:pt x="6441343" y="209697"/>
                  </a:lnTo>
                  <a:lnTo>
                    <a:pt x="6474063" y="240680"/>
                  </a:lnTo>
                  <a:lnTo>
                    <a:pt x="6505046" y="273400"/>
                  </a:lnTo>
                  <a:lnTo>
                    <a:pt x="6534216" y="307779"/>
                  </a:lnTo>
                  <a:lnTo>
                    <a:pt x="6561496" y="343741"/>
                  </a:lnTo>
                  <a:lnTo>
                    <a:pt x="6586807" y="381207"/>
                  </a:lnTo>
                  <a:lnTo>
                    <a:pt x="6610074" y="420101"/>
                  </a:lnTo>
                  <a:lnTo>
                    <a:pt x="6631220" y="460347"/>
                  </a:lnTo>
                  <a:lnTo>
                    <a:pt x="6650166" y="501866"/>
                  </a:lnTo>
                  <a:lnTo>
                    <a:pt x="6666836" y="544582"/>
                  </a:lnTo>
                  <a:lnTo>
                    <a:pt x="6681153" y="588417"/>
                  </a:lnTo>
                  <a:lnTo>
                    <a:pt x="6693040" y="633295"/>
                  </a:lnTo>
                  <a:lnTo>
                    <a:pt x="6702420" y="679138"/>
                  </a:lnTo>
                  <a:lnTo>
                    <a:pt x="6709215" y="725870"/>
                  </a:lnTo>
                  <a:lnTo>
                    <a:pt x="6713348" y="773413"/>
                  </a:lnTo>
                  <a:lnTo>
                    <a:pt x="6714744" y="821689"/>
                  </a:lnTo>
                  <a:lnTo>
                    <a:pt x="6714744" y="4108450"/>
                  </a:lnTo>
                  <a:lnTo>
                    <a:pt x="6713348" y="4156729"/>
                  </a:lnTo>
                  <a:lnTo>
                    <a:pt x="6709215" y="4204274"/>
                  </a:lnTo>
                  <a:lnTo>
                    <a:pt x="6702420" y="4251007"/>
                  </a:lnTo>
                  <a:lnTo>
                    <a:pt x="6693040" y="4296852"/>
                  </a:lnTo>
                  <a:lnTo>
                    <a:pt x="6681153" y="4341731"/>
                  </a:lnTo>
                  <a:lnTo>
                    <a:pt x="6666836" y="4385568"/>
                  </a:lnTo>
                  <a:lnTo>
                    <a:pt x="6650166" y="4428284"/>
                  </a:lnTo>
                  <a:lnTo>
                    <a:pt x="6631220" y="4469803"/>
                  </a:lnTo>
                  <a:lnTo>
                    <a:pt x="6610074" y="4510049"/>
                  </a:lnTo>
                  <a:lnTo>
                    <a:pt x="6586807" y="4548943"/>
                  </a:lnTo>
                  <a:lnTo>
                    <a:pt x="6561496" y="4586409"/>
                  </a:lnTo>
                  <a:lnTo>
                    <a:pt x="6534216" y="4622370"/>
                  </a:lnTo>
                  <a:lnTo>
                    <a:pt x="6505046" y="4656749"/>
                  </a:lnTo>
                  <a:lnTo>
                    <a:pt x="6474063" y="4689468"/>
                  </a:lnTo>
                  <a:lnTo>
                    <a:pt x="6441343" y="4720451"/>
                  </a:lnTo>
                  <a:lnTo>
                    <a:pt x="6406964" y="4749620"/>
                  </a:lnTo>
                  <a:lnTo>
                    <a:pt x="6371002" y="4776899"/>
                  </a:lnTo>
                  <a:lnTo>
                    <a:pt x="6333536" y="4802210"/>
                  </a:lnTo>
                  <a:lnTo>
                    <a:pt x="6294642" y="4825476"/>
                  </a:lnTo>
                  <a:lnTo>
                    <a:pt x="6254396" y="4846620"/>
                  </a:lnTo>
                  <a:lnTo>
                    <a:pt x="6212877" y="4865566"/>
                  </a:lnTo>
                  <a:lnTo>
                    <a:pt x="6170161" y="4882235"/>
                  </a:lnTo>
                  <a:lnTo>
                    <a:pt x="6126326" y="4896551"/>
                  </a:lnTo>
                  <a:lnTo>
                    <a:pt x="6081448" y="4908438"/>
                  </a:lnTo>
                  <a:lnTo>
                    <a:pt x="6035605" y="4917817"/>
                  </a:lnTo>
                  <a:lnTo>
                    <a:pt x="5988873" y="4924611"/>
                  </a:lnTo>
                  <a:lnTo>
                    <a:pt x="5941330" y="4928745"/>
                  </a:lnTo>
                  <a:lnTo>
                    <a:pt x="5893054" y="4930140"/>
                  </a:lnTo>
                  <a:lnTo>
                    <a:pt x="821689" y="4930140"/>
                  </a:lnTo>
                  <a:lnTo>
                    <a:pt x="773413" y="4928745"/>
                  </a:lnTo>
                  <a:lnTo>
                    <a:pt x="725870" y="4924611"/>
                  </a:lnTo>
                  <a:lnTo>
                    <a:pt x="679138" y="4917817"/>
                  </a:lnTo>
                  <a:lnTo>
                    <a:pt x="633295" y="4908438"/>
                  </a:lnTo>
                  <a:lnTo>
                    <a:pt x="588417" y="4896551"/>
                  </a:lnTo>
                  <a:lnTo>
                    <a:pt x="544582" y="4882235"/>
                  </a:lnTo>
                  <a:lnTo>
                    <a:pt x="501866" y="4865566"/>
                  </a:lnTo>
                  <a:lnTo>
                    <a:pt x="460347" y="4846620"/>
                  </a:lnTo>
                  <a:lnTo>
                    <a:pt x="420101" y="4825476"/>
                  </a:lnTo>
                  <a:lnTo>
                    <a:pt x="381207" y="4802210"/>
                  </a:lnTo>
                  <a:lnTo>
                    <a:pt x="343741" y="4776899"/>
                  </a:lnTo>
                  <a:lnTo>
                    <a:pt x="307779" y="4749620"/>
                  </a:lnTo>
                  <a:lnTo>
                    <a:pt x="273400" y="4720451"/>
                  </a:lnTo>
                  <a:lnTo>
                    <a:pt x="240680" y="4689468"/>
                  </a:lnTo>
                  <a:lnTo>
                    <a:pt x="209697" y="4656749"/>
                  </a:lnTo>
                  <a:lnTo>
                    <a:pt x="180527" y="4622370"/>
                  </a:lnTo>
                  <a:lnTo>
                    <a:pt x="153247" y="4586409"/>
                  </a:lnTo>
                  <a:lnTo>
                    <a:pt x="127936" y="4548943"/>
                  </a:lnTo>
                  <a:lnTo>
                    <a:pt x="104669" y="4510049"/>
                  </a:lnTo>
                  <a:lnTo>
                    <a:pt x="83523" y="4469803"/>
                  </a:lnTo>
                  <a:lnTo>
                    <a:pt x="64577" y="4428284"/>
                  </a:lnTo>
                  <a:lnTo>
                    <a:pt x="47907" y="4385568"/>
                  </a:lnTo>
                  <a:lnTo>
                    <a:pt x="33590" y="4341731"/>
                  </a:lnTo>
                  <a:lnTo>
                    <a:pt x="21703" y="4296852"/>
                  </a:lnTo>
                  <a:lnTo>
                    <a:pt x="12323" y="4251007"/>
                  </a:lnTo>
                  <a:lnTo>
                    <a:pt x="5528" y="4204274"/>
                  </a:lnTo>
                  <a:lnTo>
                    <a:pt x="1395" y="4156729"/>
                  </a:lnTo>
                  <a:lnTo>
                    <a:pt x="0" y="4108450"/>
                  </a:lnTo>
                  <a:lnTo>
                    <a:pt x="0" y="821689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9" name="Google Shape;34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02408" y="1519428"/>
              <a:ext cx="6204204" cy="2910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1" name="Google Shape;351;p2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Google Shape;352;p22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353" name="Google Shape;353;p22"/>
          <p:cNvSpPr txBox="1"/>
          <p:nvPr/>
        </p:nvSpPr>
        <p:spPr>
          <a:xfrm>
            <a:off x="78739" y="6651153"/>
            <a:ext cx="441452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William Stallings, Cryptography and Network Security: Principles and Practice, Fifth Edition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3"/>
          <p:cNvGrpSpPr/>
          <p:nvPr/>
        </p:nvGrpSpPr>
        <p:grpSpPr>
          <a:xfrm>
            <a:off x="2175510" y="8953"/>
            <a:ext cx="8724062" cy="6838315"/>
            <a:chOff x="2175510" y="8953"/>
            <a:chExt cx="8724062" cy="6838315"/>
          </a:xfrm>
        </p:grpSpPr>
        <p:sp>
          <p:nvSpPr>
            <p:cNvPr id="359" name="Google Shape;359;p23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0" name="Google Shape;36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3"/>
            <p:cNvSpPr/>
            <p:nvPr/>
          </p:nvSpPr>
          <p:spPr>
            <a:xfrm>
              <a:off x="2175510" y="1361693"/>
              <a:ext cx="6715125" cy="4930140"/>
            </a:xfrm>
            <a:custGeom>
              <a:rect b="b" l="l" r="r" t="t"/>
              <a:pathLst>
                <a:path extrusionOk="0" h="4930140" w="6715125">
                  <a:moveTo>
                    <a:pt x="5893054" y="0"/>
                  </a:moveTo>
                  <a:lnTo>
                    <a:pt x="821689" y="0"/>
                  </a:lnTo>
                  <a:lnTo>
                    <a:pt x="773413" y="1395"/>
                  </a:lnTo>
                  <a:lnTo>
                    <a:pt x="725870" y="5528"/>
                  </a:lnTo>
                  <a:lnTo>
                    <a:pt x="679138" y="12323"/>
                  </a:lnTo>
                  <a:lnTo>
                    <a:pt x="633295" y="21703"/>
                  </a:lnTo>
                  <a:lnTo>
                    <a:pt x="588417" y="33590"/>
                  </a:lnTo>
                  <a:lnTo>
                    <a:pt x="544582" y="47907"/>
                  </a:lnTo>
                  <a:lnTo>
                    <a:pt x="501866" y="64577"/>
                  </a:lnTo>
                  <a:lnTo>
                    <a:pt x="460347" y="83523"/>
                  </a:lnTo>
                  <a:lnTo>
                    <a:pt x="420101" y="104669"/>
                  </a:lnTo>
                  <a:lnTo>
                    <a:pt x="381207" y="127936"/>
                  </a:lnTo>
                  <a:lnTo>
                    <a:pt x="343741" y="153247"/>
                  </a:lnTo>
                  <a:lnTo>
                    <a:pt x="307779" y="180527"/>
                  </a:lnTo>
                  <a:lnTo>
                    <a:pt x="273400" y="209697"/>
                  </a:lnTo>
                  <a:lnTo>
                    <a:pt x="240680" y="240680"/>
                  </a:lnTo>
                  <a:lnTo>
                    <a:pt x="209697" y="273400"/>
                  </a:lnTo>
                  <a:lnTo>
                    <a:pt x="180527" y="307779"/>
                  </a:lnTo>
                  <a:lnTo>
                    <a:pt x="153247" y="343741"/>
                  </a:lnTo>
                  <a:lnTo>
                    <a:pt x="127936" y="381207"/>
                  </a:lnTo>
                  <a:lnTo>
                    <a:pt x="104669" y="420101"/>
                  </a:lnTo>
                  <a:lnTo>
                    <a:pt x="83523" y="460347"/>
                  </a:lnTo>
                  <a:lnTo>
                    <a:pt x="64577" y="501866"/>
                  </a:lnTo>
                  <a:lnTo>
                    <a:pt x="47907" y="544582"/>
                  </a:lnTo>
                  <a:lnTo>
                    <a:pt x="33590" y="588417"/>
                  </a:lnTo>
                  <a:lnTo>
                    <a:pt x="21703" y="633295"/>
                  </a:lnTo>
                  <a:lnTo>
                    <a:pt x="12323" y="679138"/>
                  </a:lnTo>
                  <a:lnTo>
                    <a:pt x="5528" y="725870"/>
                  </a:lnTo>
                  <a:lnTo>
                    <a:pt x="1395" y="773413"/>
                  </a:lnTo>
                  <a:lnTo>
                    <a:pt x="0" y="821689"/>
                  </a:lnTo>
                  <a:lnTo>
                    <a:pt x="0" y="4108450"/>
                  </a:lnTo>
                  <a:lnTo>
                    <a:pt x="1395" y="4156729"/>
                  </a:lnTo>
                  <a:lnTo>
                    <a:pt x="5528" y="4204274"/>
                  </a:lnTo>
                  <a:lnTo>
                    <a:pt x="12323" y="4251007"/>
                  </a:lnTo>
                  <a:lnTo>
                    <a:pt x="21703" y="4296852"/>
                  </a:lnTo>
                  <a:lnTo>
                    <a:pt x="33590" y="4341731"/>
                  </a:lnTo>
                  <a:lnTo>
                    <a:pt x="47907" y="4385568"/>
                  </a:lnTo>
                  <a:lnTo>
                    <a:pt x="64577" y="4428284"/>
                  </a:lnTo>
                  <a:lnTo>
                    <a:pt x="83523" y="4469803"/>
                  </a:lnTo>
                  <a:lnTo>
                    <a:pt x="104669" y="4510049"/>
                  </a:lnTo>
                  <a:lnTo>
                    <a:pt x="127936" y="4548943"/>
                  </a:lnTo>
                  <a:lnTo>
                    <a:pt x="153247" y="4586409"/>
                  </a:lnTo>
                  <a:lnTo>
                    <a:pt x="180527" y="4622370"/>
                  </a:lnTo>
                  <a:lnTo>
                    <a:pt x="209697" y="4656749"/>
                  </a:lnTo>
                  <a:lnTo>
                    <a:pt x="240680" y="4689468"/>
                  </a:lnTo>
                  <a:lnTo>
                    <a:pt x="273400" y="4720451"/>
                  </a:lnTo>
                  <a:lnTo>
                    <a:pt x="307779" y="4749620"/>
                  </a:lnTo>
                  <a:lnTo>
                    <a:pt x="343741" y="4776899"/>
                  </a:lnTo>
                  <a:lnTo>
                    <a:pt x="381207" y="4802210"/>
                  </a:lnTo>
                  <a:lnTo>
                    <a:pt x="420101" y="4825476"/>
                  </a:lnTo>
                  <a:lnTo>
                    <a:pt x="460347" y="4846620"/>
                  </a:lnTo>
                  <a:lnTo>
                    <a:pt x="501866" y="4865566"/>
                  </a:lnTo>
                  <a:lnTo>
                    <a:pt x="544582" y="4882235"/>
                  </a:lnTo>
                  <a:lnTo>
                    <a:pt x="588417" y="4896551"/>
                  </a:lnTo>
                  <a:lnTo>
                    <a:pt x="633295" y="4908438"/>
                  </a:lnTo>
                  <a:lnTo>
                    <a:pt x="679138" y="4917817"/>
                  </a:lnTo>
                  <a:lnTo>
                    <a:pt x="725870" y="4924611"/>
                  </a:lnTo>
                  <a:lnTo>
                    <a:pt x="773413" y="4928745"/>
                  </a:lnTo>
                  <a:lnTo>
                    <a:pt x="821689" y="4930140"/>
                  </a:lnTo>
                  <a:lnTo>
                    <a:pt x="5893054" y="4930140"/>
                  </a:lnTo>
                  <a:lnTo>
                    <a:pt x="5941330" y="4928745"/>
                  </a:lnTo>
                  <a:lnTo>
                    <a:pt x="5988873" y="4924611"/>
                  </a:lnTo>
                  <a:lnTo>
                    <a:pt x="6035605" y="4917817"/>
                  </a:lnTo>
                  <a:lnTo>
                    <a:pt x="6081448" y="4908438"/>
                  </a:lnTo>
                  <a:lnTo>
                    <a:pt x="6126326" y="4896551"/>
                  </a:lnTo>
                  <a:lnTo>
                    <a:pt x="6170161" y="4882235"/>
                  </a:lnTo>
                  <a:lnTo>
                    <a:pt x="6212877" y="4865566"/>
                  </a:lnTo>
                  <a:lnTo>
                    <a:pt x="6254396" y="4846620"/>
                  </a:lnTo>
                  <a:lnTo>
                    <a:pt x="6294642" y="4825476"/>
                  </a:lnTo>
                  <a:lnTo>
                    <a:pt x="6333536" y="4802210"/>
                  </a:lnTo>
                  <a:lnTo>
                    <a:pt x="6371002" y="4776899"/>
                  </a:lnTo>
                  <a:lnTo>
                    <a:pt x="6406964" y="4749620"/>
                  </a:lnTo>
                  <a:lnTo>
                    <a:pt x="6441343" y="4720451"/>
                  </a:lnTo>
                  <a:lnTo>
                    <a:pt x="6474063" y="4689468"/>
                  </a:lnTo>
                  <a:lnTo>
                    <a:pt x="6505046" y="4656749"/>
                  </a:lnTo>
                  <a:lnTo>
                    <a:pt x="6534216" y="4622370"/>
                  </a:lnTo>
                  <a:lnTo>
                    <a:pt x="6561496" y="4586409"/>
                  </a:lnTo>
                  <a:lnTo>
                    <a:pt x="6586807" y="4548943"/>
                  </a:lnTo>
                  <a:lnTo>
                    <a:pt x="6610074" y="4510049"/>
                  </a:lnTo>
                  <a:lnTo>
                    <a:pt x="6631220" y="4469803"/>
                  </a:lnTo>
                  <a:lnTo>
                    <a:pt x="6650166" y="4428284"/>
                  </a:lnTo>
                  <a:lnTo>
                    <a:pt x="6666836" y="4385568"/>
                  </a:lnTo>
                  <a:lnTo>
                    <a:pt x="6681153" y="4341731"/>
                  </a:lnTo>
                  <a:lnTo>
                    <a:pt x="6693040" y="4296852"/>
                  </a:lnTo>
                  <a:lnTo>
                    <a:pt x="6702420" y="4251007"/>
                  </a:lnTo>
                  <a:lnTo>
                    <a:pt x="6709215" y="4204274"/>
                  </a:lnTo>
                  <a:lnTo>
                    <a:pt x="6713348" y="4156729"/>
                  </a:lnTo>
                  <a:lnTo>
                    <a:pt x="6714744" y="4108450"/>
                  </a:lnTo>
                  <a:lnTo>
                    <a:pt x="6714744" y="821689"/>
                  </a:lnTo>
                  <a:lnTo>
                    <a:pt x="6713348" y="773413"/>
                  </a:lnTo>
                  <a:lnTo>
                    <a:pt x="6709215" y="725870"/>
                  </a:lnTo>
                  <a:lnTo>
                    <a:pt x="6702420" y="679138"/>
                  </a:lnTo>
                  <a:lnTo>
                    <a:pt x="6693040" y="633295"/>
                  </a:lnTo>
                  <a:lnTo>
                    <a:pt x="6681153" y="588417"/>
                  </a:lnTo>
                  <a:lnTo>
                    <a:pt x="6666836" y="544582"/>
                  </a:lnTo>
                  <a:lnTo>
                    <a:pt x="6650166" y="501866"/>
                  </a:lnTo>
                  <a:lnTo>
                    <a:pt x="6631220" y="460347"/>
                  </a:lnTo>
                  <a:lnTo>
                    <a:pt x="6610074" y="420101"/>
                  </a:lnTo>
                  <a:lnTo>
                    <a:pt x="6586807" y="381207"/>
                  </a:lnTo>
                  <a:lnTo>
                    <a:pt x="6561496" y="343741"/>
                  </a:lnTo>
                  <a:lnTo>
                    <a:pt x="6534216" y="307779"/>
                  </a:lnTo>
                  <a:lnTo>
                    <a:pt x="6505046" y="273400"/>
                  </a:lnTo>
                  <a:lnTo>
                    <a:pt x="6474063" y="240680"/>
                  </a:lnTo>
                  <a:lnTo>
                    <a:pt x="6441343" y="209697"/>
                  </a:lnTo>
                  <a:lnTo>
                    <a:pt x="6406964" y="180527"/>
                  </a:lnTo>
                  <a:lnTo>
                    <a:pt x="6371002" y="153247"/>
                  </a:lnTo>
                  <a:lnTo>
                    <a:pt x="6333536" y="127936"/>
                  </a:lnTo>
                  <a:lnTo>
                    <a:pt x="6294642" y="104669"/>
                  </a:lnTo>
                  <a:lnTo>
                    <a:pt x="6254396" y="83523"/>
                  </a:lnTo>
                  <a:lnTo>
                    <a:pt x="6212877" y="64577"/>
                  </a:lnTo>
                  <a:lnTo>
                    <a:pt x="6170161" y="47907"/>
                  </a:lnTo>
                  <a:lnTo>
                    <a:pt x="6126326" y="33590"/>
                  </a:lnTo>
                  <a:lnTo>
                    <a:pt x="6081448" y="21703"/>
                  </a:lnTo>
                  <a:lnTo>
                    <a:pt x="6035605" y="12323"/>
                  </a:lnTo>
                  <a:lnTo>
                    <a:pt x="5988873" y="5528"/>
                  </a:lnTo>
                  <a:lnTo>
                    <a:pt x="5941330" y="1395"/>
                  </a:lnTo>
                  <a:lnTo>
                    <a:pt x="58930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2175510" y="1361693"/>
              <a:ext cx="6715125" cy="4930140"/>
            </a:xfrm>
            <a:custGeom>
              <a:rect b="b" l="l" r="r" t="t"/>
              <a:pathLst>
                <a:path extrusionOk="0" h="4930140" w="6715125">
                  <a:moveTo>
                    <a:pt x="0" y="821689"/>
                  </a:moveTo>
                  <a:lnTo>
                    <a:pt x="1395" y="773413"/>
                  </a:lnTo>
                  <a:lnTo>
                    <a:pt x="5528" y="725870"/>
                  </a:lnTo>
                  <a:lnTo>
                    <a:pt x="12323" y="679138"/>
                  </a:lnTo>
                  <a:lnTo>
                    <a:pt x="21703" y="633295"/>
                  </a:lnTo>
                  <a:lnTo>
                    <a:pt x="33590" y="588417"/>
                  </a:lnTo>
                  <a:lnTo>
                    <a:pt x="47907" y="544582"/>
                  </a:lnTo>
                  <a:lnTo>
                    <a:pt x="64577" y="501866"/>
                  </a:lnTo>
                  <a:lnTo>
                    <a:pt x="83523" y="460347"/>
                  </a:lnTo>
                  <a:lnTo>
                    <a:pt x="104669" y="420101"/>
                  </a:lnTo>
                  <a:lnTo>
                    <a:pt x="127936" y="381207"/>
                  </a:lnTo>
                  <a:lnTo>
                    <a:pt x="153247" y="343741"/>
                  </a:lnTo>
                  <a:lnTo>
                    <a:pt x="180527" y="307779"/>
                  </a:lnTo>
                  <a:lnTo>
                    <a:pt x="209697" y="273400"/>
                  </a:lnTo>
                  <a:lnTo>
                    <a:pt x="240680" y="240680"/>
                  </a:lnTo>
                  <a:lnTo>
                    <a:pt x="273400" y="209697"/>
                  </a:lnTo>
                  <a:lnTo>
                    <a:pt x="307779" y="180527"/>
                  </a:lnTo>
                  <a:lnTo>
                    <a:pt x="343741" y="153247"/>
                  </a:lnTo>
                  <a:lnTo>
                    <a:pt x="381207" y="127936"/>
                  </a:lnTo>
                  <a:lnTo>
                    <a:pt x="420101" y="104669"/>
                  </a:lnTo>
                  <a:lnTo>
                    <a:pt x="460347" y="83523"/>
                  </a:lnTo>
                  <a:lnTo>
                    <a:pt x="501866" y="64577"/>
                  </a:lnTo>
                  <a:lnTo>
                    <a:pt x="544582" y="47907"/>
                  </a:lnTo>
                  <a:lnTo>
                    <a:pt x="588417" y="33590"/>
                  </a:lnTo>
                  <a:lnTo>
                    <a:pt x="633295" y="21703"/>
                  </a:lnTo>
                  <a:lnTo>
                    <a:pt x="679138" y="12323"/>
                  </a:lnTo>
                  <a:lnTo>
                    <a:pt x="725870" y="5528"/>
                  </a:lnTo>
                  <a:lnTo>
                    <a:pt x="773413" y="1395"/>
                  </a:lnTo>
                  <a:lnTo>
                    <a:pt x="821689" y="0"/>
                  </a:lnTo>
                  <a:lnTo>
                    <a:pt x="5893054" y="0"/>
                  </a:lnTo>
                  <a:lnTo>
                    <a:pt x="5941330" y="1395"/>
                  </a:lnTo>
                  <a:lnTo>
                    <a:pt x="5988873" y="5528"/>
                  </a:lnTo>
                  <a:lnTo>
                    <a:pt x="6035605" y="12323"/>
                  </a:lnTo>
                  <a:lnTo>
                    <a:pt x="6081448" y="21703"/>
                  </a:lnTo>
                  <a:lnTo>
                    <a:pt x="6126326" y="33590"/>
                  </a:lnTo>
                  <a:lnTo>
                    <a:pt x="6170161" y="47907"/>
                  </a:lnTo>
                  <a:lnTo>
                    <a:pt x="6212877" y="64577"/>
                  </a:lnTo>
                  <a:lnTo>
                    <a:pt x="6254396" y="83523"/>
                  </a:lnTo>
                  <a:lnTo>
                    <a:pt x="6294642" y="104669"/>
                  </a:lnTo>
                  <a:lnTo>
                    <a:pt x="6333536" y="127936"/>
                  </a:lnTo>
                  <a:lnTo>
                    <a:pt x="6371002" y="153247"/>
                  </a:lnTo>
                  <a:lnTo>
                    <a:pt x="6406964" y="180527"/>
                  </a:lnTo>
                  <a:lnTo>
                    <a:pt x="6441343" y="209697"/>
                  </a:lnTo>
                  <a:lnTo>
                    <a:pt x="6474063" y="240680"/>
                  </a:lnTo>
                  <a:lnTo>
                    <a:pt x="6505046" y="273400"/>
                  </a:lnTo>
                  <a:lnTo>
                    <a:pt x="6534216" y="307779"/>
                  </a:lnTo>
                  <a:lnTo>
                    <a:pt x="6561496" y="343741"/>
                  </a:lnTo>
                  <a:lnTo>
                    <a:pt x="6586807" y="381207"/>
                  </a:lnTo>
                  <a:lnTo>
                    <a:pt x="6610074" y="420101"/>
                  </a:lnTo>
                  <a:lnTo>
                    <a:pt x="6631220" y="460347"/>
                  </a:lnTo>
                  <a:lnTo>
                    <a:pt x="6650166" y="501866"/>
                  </a:lnTo>
                  <a:lnTo>
                    <a:pt x="6666836" y="544582"/>
                  </a:lnTo>
                  <a:lnTo>
                    <a:pt x="6681153" y="588417"/>
                  </a:lnTo>
                  <a:lnTo>
                    <a:pt x="6693040" y="633295"/>
                  </a:lnTo>
                  <a:lnTo>
                    <a:pt x="6702420" y="679138"/>
                  </a:lnTo>
                  <a:lnTo>
                    <a:pt x="6709215" y="725870"/>
                  </a:lnTo>
                  <a:lnTo>
                    <a:pt x="6713348" y="773413"/>
                  </a:lnTo>
                  <a:lnTo>
                    <a:pt x="6714744" y="821689"/>
                  </a:lnTo>
                  <a:lnTo>
                    <a:pt x="6714744" y="4108450"/>
                  </a:lnTo>
                  <a:lnTo>
                    <a:pt x="6713348" y="4156729"/>
                  </a:lnTo>
                  <a:lnTo>
                    <a:pt x="6709215" y="4204274"/>
                  </a:lnTo>
                  <a:lnTo>
                    <a:pt x="6702420" y="4251007"/>
                  </a:lnTo>
                  <a:lnTo>
                    <a:pt x="6693040" y="4296852"/>
                  </a:lnTo>
                  <a:lnTo>
                    <a:pt x="6681153" y="4341731"/>
                  </a:lnTo>
                  <a:lnTo>
                    <a:pt x="6666836" y="4385568"/>
                  </a:lnTo>
                  <a:lnTo>
                    <a:pt x="6650166" y="4428284"/>
                  </a:lnTo>
                  <a:lnTo>
                    <a:pt x="6631220" y="4469803"/>
                  </a:lnTo>
                  <a:lnTo>
                    <a:pt x="6610074" y="4510049"/>
                  </a:lnTo>
                  <a:lnTo>
                    <a:pt x="6586807" y="4548943"/>
                  </a:lnTo>
                  <a:lnTo>
                    <a:pt x="6561496" y="4586409"/>
                  </a:lnTo>
                  <a:lnTo>
                    <a:pt x="6534216" y="4622370"/>
                  </a:lnTo>
                  <a:lnTo>
                    <a:pt x="6505046" y="4656749"/>
                  </a:lnTo>
                  <a:lnTo>
                    <a:pt x="6474063" y="4689468"/>
                  </a:lnTo>
                  <a:lnTo>
                    <a:pt x="6441343" y="4720451"/>
                  </a:lnTo>
                  <a:lnTo>
                    <a:pt x="6406964" y="4749620"/>
                  </a:lnTo>
                  <a:lnTo>
                    <a:pt x="6371002" y="4776899"/>
                  </a:lnTo>
                  <a:lnTo>
                    <a:pt x="6333536" y="4802210"/>
                  </a:lnTo>
                  <a:lnTo>
                    <a:pt x="6294642" y="4825476"/>
                  </a:lnTo>
                  <a:lnTo>
                    <a:pt x="6254396" y="4846620"/>
                  </a:lnTo>
                  <a:lnTo>
                    <a:pt x="6212877" y="4865566"/>
                  </a:lnTo>
                  <a:lnTo>
                    <a:pt x="6170161" y="4882235"/>
                  </a:lnTo>
                  <a:lnTo>
                    <a:pt x="6126326" y="4896551"/>
                  </a:lnTo>
                  <a:lnTo>
                    <a:pt x="6081448" y="4908438"/>
                  </a:lnTo>
                  <a:lnTo>
                    <a:pt x="6035605" y="4917817"/>
                  </a:lnTo>
                  <a:lnTo>
                    <a:pt x="5988873" y="4924611"/>
                  </a:lnTo>
                  <a:lnTo>
                    <a:pt x="5941330" y="4928745"/>
                  </a:lnTo>
                  <a:lnTo>
                    <a:pt x="5893054" y="4930140"/>
                  </a:lnTo>
                  <a:lnTo>
                    <a:pt x="821689" y="4930140"/>
                  </a:lnTo>
                  <a:lnTo>
                    <a:pt x="773413" y="4928745"/>
                  </a:lnTo>
                  <a:lnTo>
                    <a:pt x="725870" y="4924611"/>
                  </a:lnTo>
                  <a:lnTo>
                    <a:pt x="679138" y="4917817"/>
                  </a:lnTo>
                  <a:lnTo>
                    <a:pt x="633295" y="4908438"/>
                  </a:lnTo>
                  <a:lnTo>
                    <a:pt x="588417" y="4896551"/>
                  </a:lnTo>
                  <a:lnTo>
                    <a:pt x="544582" y="4882235"/>
                  </a:lnTo>
                  <a:lnTo>
                    <a:pt x="501866" y="4865566"/>
                  </a:lnTo>
                  <a:lnTo>
                    <a:pt x="460347" y="4846620"/>
                  </a:lnTo>
                  <a:lnTo>
                    <a:pt x="420101" y="4825476"/>
                  </a:lnTo>
                  <a:lnTo>
                    <a:pt x="381207" y="4802210"/>
                  </a:lnTo>
                  <a:lnTo>
                    <a:pt x="343741" y="4776899"/>
                  </a:lnTo>
                  <a:lnTo>
                    <a:pt x="307779" y="4749620"/>
                  </a:lnTo>
                  <a:lnTo>
                    <a:pt x="273400" y="4720451"/>
                  </a:lnTo>
                  <a:lnTo>
                    <a:pt x="240680" y="4689468"/>
                  </a:lnTo>
                  <a:lnTo>
                    <a:pt x="209697" y="4656749"/>
                  </a:lnTo>
                  <a:lnTo>
                    <a:pt x="180527" y="4622370"/>
                  </a:lnTo>
                  <a:lnTo>
                    <a:pt x="153247" y="4586409"/>
                  </a:lnTo>
                  <a:lnTo>
                    <a:pt x="127936" y="4548943"/>
                  </a:lnTo>
                  <a:lnTo>
                    <a:pt x="104669" y="4510049"/>
                  </a:lnTo>
                  <a:lnTo>
                    <a:pt x="83523" y="4469803"/>
                  </a:lnTo>
                  <a:lnTo>
                    <a:pt x="64577" y="4428284"/>
                  </a:lnTo>
                  <a:lnTo>
                    <a:pt x="47907" y="4385568"/>
                  </a:lnTo>
                  <a:lnTo>
                    <a:pt x="33590" y="4341731"/>
                  </a:lnTo>
                  <a:lnTo>
                    <a:pt x="21703" y="4296852"/>
                  </a:lnTo>
                  <a:lnTo>
                    <a:pt x="12323" y="4251007"/>
                  </a:lnTo>
                  <a:lnTo>
                    <a:pt x="5528" y="4204274"/>
                  </a:lnTo>
                  <a:lnTo>
                    <a:pt x="1395" y="4156729"/>
                  </a:lnTo>
                  <a:lnTo>
                    <a:pt x="0" y="4108450"/>
                  </a:lnTo>
                  <a:lnTo>
                    <a:pt x="0" y="821689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3" name="Google Shape;363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02408" y="1525524"/>
              <a:ext cx="6204204" cy="46009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4" name="Google Shape;364;p23"/>
          <p:cNvSpPr txBox="1"/>
          <p:nvPr>
            <p:ph type="title"/>
          </p:nvPr>
        </p:nvSpPr>
        <p:spPr>
          <a:xfrm>
            <a:off x="1678304" y="293954"/>
            <a:ext cx="89022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-2801620" lvl="0" marL="2813685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Esplorazione della Distribuzione delle Relazioni</a:t>
            </a:r>
            <a:r>
              <a:rPr lang="en-US" sz="2600"/>
              <a:t> </a:t>
            </a:r>
            <a:r>
              <a:rPr lang="en-US" sz="2600"/>
              <a:t>all’interno del Framework del Modello OSI</a:t>
            </a:r>
            <a:endParaRPr sz="2600"/>
          </a:p>
        </p:txBody>
      </p:sp>
      <p:sp>
        <p:nvSpPr>
          <p:cNvPr id="365" name="Google Shape;365;p23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366" name="Google Shape;366;p23"/>
          <p:cNvSpPr txBox="1"/>
          <p:nvPr/>
        </p:nvSpPr>
        <p:spPr>
          <a:xfrm>
            <a:off x="78739" y="6651153"/>
            <a:ext cx="441452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William Stallings, Cryptography and Network Security: Principles and Practice, Fifth Edition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2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4"/>
          <p:cNvGrpSpPr/>
          <p:nvPr/>
        </p:nvGrpSpPr>
        <p:grpSpPr>
          <a:xfrm>
            <a:off x="7994904" y="8953"/>
            <a:ext cx="2904668" cy="6838315"/>
            <a:chOff x="7994904" y="8953"/>
            <a:chExt cx="2904668" cy="6838315"/>
          </a:xfrm>
        </p:grpSpPr>
        <p:sp>
          <p:nvSpPr>
            <p:cNvPr id="373" name="Google Shape;373;p24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994904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4"/>
          <p:cNvSpPr txBox="1"/>
          <p:nvPr>
            <p:ph type="title"/>
          </p:nvPr>
        </p:nvSpPr>
        <p:spPr>
          <a:xfrm>
            <a:off x="954735" y="686180"/>
            <a:ext cx="102513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Collocazione di Servizi e Meccanismi di Sicurezza</a:t>
            </a:r>
            <a:endParaRPr sz="3600"/>
          </a:p>
        </p:txBody>
      </p:sp>
      <p:grpSp>
        <p:nvGrpSpPr>
          <p:cNvPr id="376" name="Google Shape;376;p24"/>
          <p:cNvGrpSpPr/>
          <p:nvPr/>
        </p:nvGrpSpPr>
        <p:grpSpPr>
          <a:xfrm>
            <a:off x="1098041" y="1895094"/>
            <a:ext cx="9947275" cy="3398520"/>
            <a:chOff x="1098041" y="1895094"/>
            <a:chExt cx="9947275" cy="3398520"/>
          </a:xfrm>
        </p:grpSpPr>
        <p:sp>
          <p:nvSpPr>
            <p:cNvPr id="377" name="Google Shape;377;p24"/>
            <p:cNvSpPr/>
            <p:nvPr/>
          </p:nvSpPr>
          <p:spPr>
            <a:xfrm>
              <a:off x="1098041" y="1895094"/>
              <a:ext cx="9947275" cy="3398520"/>
            </a:xfrm>
            <a:custGeom>
              <a:rect b="b" l="l" r="r" t="t"/>
              <a:pathLst>
                <a:path extrusionOk="0" h="3398520" w="9947275">
                  <a:moveTo>
                    <a:pt x="9380728" y="0"/>
                  </a:moveTo>
                  <a:lnTo>
                    <a:pt x="566420" y="0"/>
                  </a:lnTo>
                  <a:lnTo>
                    <a:pt x="517550" y="2079"/>
                  </a:lnTo>
                  <a:lnTo>
                    <a:pt x="469834" y="8203"/>
                  </a:lnTo>
                  <a:lnTo>
                    <a:pt x="423442" y="18203"/>
                  </a:lnTo>
                  <a:lnTo>
                    <a:pt x="378544" y="31907"/>
                  </a:lnTo>
                  <a:lnTo>
                    <a:pt x="335310" y="49147"/>
                  </a:lnTo>
                  <a:lnTo>
                    <a:pt x="293910" y="69751"/>
                  </a:lnTo>
                  <a:lnTo>
                    <a:pt x="254514" y="93550"/>
                  </a:lnTo>
                  <a:lnTo>
                    <a:pt x="217293" y="120374"/>
                  </a:lnTo>
                  <a:lnTo>
                    <a:pt x="182415" y="150053"/>
                  </a:lnTo>
                  <a:lnTo>
                    <a:pt x="150053" y="182415"/>
                  </a:lnTo>
                  <a:lnTo>
                    <a:pt x="120374" y="217293"/>
                  </a:lnTo>
                  <a:lnTo>
                    <a:pt x="93550" y="254514"/>
                  </a:lnTo>
                  <a:lnTo>
                    <a:pt x="69751" y="293910"/>
                  </a:lnTo>
                  <a:lnTo>
                    <a:pt x="49147" y="335310"/>
                  </a:lnTo>
                  <a:lnTo>
                    <a:pt x="31907" y="378544"/>
                  </a:lnTo>
                  <a:lnTo>
                    <a:pt x="18203" y="423442"/>
                  </a:lnTo>
                  <a:lnTo>
                    <a:pt x="8203" y="469834"/>
                  </a:lnTo>
                  <a:lnTo>
                    <a:pt x="2079" y="517550"/>
                  </a:lnTo>
                  <a:lnTo>
                    <a:pt x="0" y="566419"/>
                  </a:lnTo>
                  <a:lnTo>
                    <a:pt x="0" y="2832099"/>
                  </a:lnTo>
                  <a:lnTo>
                    <a:pt x="2079" y="2880969"/>
                  </a:lnTo>
                  <a:lnTo>
                    <a:pt x="8203" y="2928685"/>
                  </a:lnTo>
                  <a:lnTo>
                    <a:pt x="18203" y="2975077"/>
                  </a:lnTo>
                  <a:lnTo>
                    <a:pt x="31907" y="3019975"/>
                  </a:lnTo>
                  <a:lnTo>
                    <a:pt x="49147" y="3063209"/>
                  </a:lnTo>
                  <a:lnTo>
                    <a:pt x="69751" y="3104609"/>
                  </a:lnTo>
                  <a:lnTo>
                    <a:pt x="93550" y="3144005"/>
                  </a:lnTo>
                  <a:lnTo>
                    <a:pt x="120374" y="3181226"/>
                  </a:lnTo>
                  <a:lnTo>
                    <a:pt x="150053" y="3216104"/>
                  </a:lnTo>
                  <a:lnTo>
                    <a:pt x="182415" y="3248466"/>
                  </a:lnTo>
                  <a:lnTo>
                    <a:pt x="217293" y="3278145"/>
                  </a:lnTo>
                  <a:lnTo>
                    <a:pt x="254514" y="3304969"/>
                  </a:lnTo>
                  <a:lnTo>
                    <a:pt x="293910" y="3328768"/>
                  </a:lnTo>
                  <a:lnTo>
                    <a:pt x="335310" y="3349372"/>
                  </a:lnTo>
                  <a:lnTo>
                    <a:pt x="378544" y="3366612"/>
                  </a:lnTo>
                  <a:lnTo>
                    <a:pt x="423442" y="3380316"/>
                  </a:lnTo>
                  <a:lnTo>
                    <a:pt x="469834" y="3390316"/>
                  </a:lnTo>
                  <a:lnTo>
                    <a:pt x="517550" y="3396440"/>
                  </a:lnTo>
                  <a:lnTo>
                    <a:pt x="566420" y="3398519"/>
                  </a:lnTo>
                  <a:lnTo>
                    <a:pt x="9380728" y="3398519"/>
                  </a:lnTo>
                  <a:lnTo>
                    <a:pt x="9429597" y="3396440"/>
                  </a:lnTo>
                  <a:lnTo>
                    <a:pt x="9477313" y="3390316"/>
                  </a:lnTo>
                  <a:lnTo>
                    <a:pt x="9523705" y="3380316"/>
                  </a:lnTo>
                  <a:lnTo>
                    <a:pt x="9568603" y="3366612"/>
                  </a:lnTo>
                  <a:lnTo>
                    <a:pt x="9611837" y="3349372"/>
                  </a:lnTo>
                  <a:lnTo>
                    <a:pt x="9653237" y="3328768"/>
                  </a:lnTo>
                  <a:lnTo>
                    <a:pt x="9692633" y="3304969"/>
                  </a:lnTo>
                  <a:lnTo>
                    <a:pt x="9729854" y="3278145"/>
                  </a:lnTo>
                  <a:lnTo>
                    <a:pt x="9764732" y="3248466"/>
                  </a:lnTo>
                  <a:lnTo>
                    <a:pt x="9797094" y="3216104"/>
                  </a:lnTo>
                  <a:lnTo>
                    <a:pt x="9826773" y="3181226"/>
                  </a:lnTo>
                  <a:lnTo>
                    <a:pt x="9853597" y="3144005"/>
                  </a:lnTo>
                  <a:lnTo>
                    <a:pt x="9877396" y="3104609"/>
                  </a:lnTo>
                  <a:lnTo>
                    <a:pt x="9898000" y="3063209"/>
                  </a:lnTo>
                  <a:lnTo>
                    <a:pt x="9915240" y="3019975"/>
                  </a:lnTo>
                  <a:lnTo>
                    <a:pt x="9928944" y="2975077"/>
                  </a:lnTo>
                  <a:lnTo>
                    <a:pt x="9938944" y="2928685"/>
                  </a:lnTo>
                  <a:lnTo>
                    <a:pt x="9945068" y="2880969"/>
                  </a:lnTo>
                  <a:lnTo>
                    <a:pt x="9947148" y="2832099"/>
                  </a:lnTo>
                  <a:lnTo>
                    <a:pt x="9947148" y="566419"/>
                  </a:lnTo>
                  <a:lnTo>
                    <a:pt x="9945068" y="517550"/>
                  </a:lnTo>
                  <a:lnTo>
                    <a:pt x="9938944" y="469834"/>
                  </a:lnTo>
                  <a:lnTo>
                    <a:pt x="9928944" y="423442"/>
                  </a:lnTo>
                  <a:lnTo>
                    <a:pt x="9915240" y="378544"/>
                  </a:lnTo>
                  <a:lnTo>
                    <a:pt x="9898000" y="335310"/>
                  </a:lnTo>
                  <a:lnTo>
                    <a:pt x="9877396" y="293910"/>
                  </a:lnTo>
                  <a:lnTo>
                    <a:pt x="9853597" y="254514"/>
                  </a:lnTo>
                  <a:lnTo>
                    <a:pt x="9826773" y="217293"/>
                  </a:lnTo>
                  <a:lnTo>
                    <a:pt x="9797094" y="182415"/>
                  </a:lnTo>
                  <a:lnTo>
                    <a:pt x="9764732" y="150053"/>
                  </a:lnTo>
                  <a:lnTo>
                    <a:pt x="9729854" y="120374"/>
                  </a:lnTo>
                  <a:lnTo>
                    <a:pt x="9692633" y="93550"/>
                  </a:lnTo>
                  <a:lnTo>
                    <a:pt x="9653237" y="69751"/>
                  </a:lnTo>
                  <a:lnTo>
                    <a:pt x="9611837" y="49147"/>
                  </a:lnTo>
                  <a:lnTo>
                    <a:pt x="9568603" y="31907"/>
                  </a:lnTo>
                  <a:lnTo>
                    <a:pt x="9523705" y="18203"/>
                  </a:lnTo>
                  <a:lnTo>
                    <a:pt x="9477313" y="8203"/>
                  </a:lnTo>
                  <a:lnTo>
                    <a:pt x="9429597" y="2079"/>
                  </a:lnTo>
                  <a:lnTo>
                    <a:pt x="9380728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1098041" y="1895094"/>
              <a:ext cx="9947275" cy="3398520"/>
            </a:xfrm>
            <a:custGeom>
              <a:rect b="b" l="l" r="r" t="t"/>
              <a:pathLst>
                <a:path extrusionOk="0" h="3398520" w="9947275">
                  <a:moveTo>
                    <a:pt x="0" y="566419"/>
                  </a:moveTo>
                  <a:lnTo>
                    <a:pt x="2079" y="517550"/>
                  </a:lnTo>
                  <a:lnTo>
                    <a:pt x="8203" y="469834"/>
                  </a:lnTo>
                  <a:lnTo>
                    <a:pt x="18203" y="423442"/>
                  </a:lnTo>
                  <a:lnTo>
                    <a:pt x="31907" y="378544"/>
                  </a:lnTo>
                  <a:lnTo>
                    <a:pt x="49147" y="335310"/>
                  </a:lnTo>
                  <a:lnTo>
                    <a:pt x="69751" y="293910"/>
                  </a:lnTo>
                  <a:lnTo>
                    <a:pt x="93550" y="254514"/>
                  </a:lnTo>
                  <a:lnTo>
                    <a:pt x="120374" y="217293"/>
                  </a:lnTo>
                  <a:lnTo>
                    <a:pt x="150053" y="182415"/>
                  </a:lnTo>
                  <a:lnTo>
                    <a:pt x="182415" y="150053"/>
                  </a:lnTo>
                  <a:lnTo>
                    <a:pt x="217293" y="120374"/>
                  </a:lnTo>
                  <a:lnTo>
                    <a:pt x="254514" y="93550"/>
                  </a:lnTo>
                  <a:lnTo>
                    <a:pt x="293910" y="69751"/>
                  </a:lnTo>
                  <a:lnTo>
                    <a:pt x="335310" y="49147"/>
                  </a:lnTo>
                  <a:lnTo>
                    <a:pt x="378544" y="31907"/>
                  </a:lnTo>
                  <a:lnTo>
                    <a:pt x="423442" y="18203"/>
                  </a:lnTo>
                  <a:lnTo>
                    <a:pt x="469834" y="8203"/>
                  </a:lnTo>
                  <a:lnTo>
                    <a:pt x="517550" y="2079"/>
                  </a:lnTo>
                  <a:lnTo>
                    <a:pt x="566420" y="0"/>
                  </a:lnTo>
                  <a:lnTo>
                    <a:pt x="9380728" y="0"/>
                  </a:lnTo>
                  <a:lnTo>
                    <a:pt x="9429597" y="2079"/>
                  </a:lnTo>
                  <a:lnTo>
                    <a:pt x="9477313" y="8203"/>
                  </a:lnTo>
                  <a:lnTo>
                    <a:pt x="9523705" y="18203"/>
                  </a:lnTo>
                  <a:lnTo>
                    <a:pt x="9568603" y="31907"/>
                  </a:lnTo>
                  <a:lnTo>
                    <a:pt x="9611837" y="49147"/>
                  </a:lnTo>
                  <a:lnTo>
                    <a:pt x="9653237" y="69751"/>
                  </a:lnTo>
                  <a:lnTo>
                    <a:pt x="9692633" y="93550"/>
                  </a:lnTo>
                  <a:lnTo>
                    <a:pt x="9729854" y="120374"/>
                  </a:lnTo>
                  <a:lnTo>
                    <a:pt x="9764732" y="150053"/>
                  </a:lnTo>
                  <a:lnTo>
                    <a:pt x="9797094" y="182415"/>
                  </a:lnTo>
                  <a:lnTo>
                    <a:pt x="9826773" y="217293"/>
                  </a:lnTo>
                  <a:lnTo>
                    <a:pt x="9853597" y="254514"/>
                  </a:lnTo>
                  <a:lnTo>
                    <a:pt x="9877396" y="293910"/>
                  </a:lnTo>
                  <a:lnTo>
                    <a:pt x="9898000" y="335310"/>
                  </a:lnTo>
                  <a:lnTo>
                    <a:pt x="9915240" y="378544"/>
                  </a:lnTo>
                  <a:lnTo>
                    <a:pt x="9928944" y="423442"/>
                  </a:lnTo>
                  <a:lnTo>
                    <a:pt x="9938944" y="469834"/>
                  </a:lnTo>
                  <a:lnTo>
                    <a:pt x="9945068" y="517550"/>
                  </a:lnTo>
                  <a:lnTo>
                    <a:pt x="9947148" y="566419"/>
                  </a:lnTo>
                  <a:lnTo>
                    <a:pt x="9947148" y="2832099"/>
                  </a:lnTo>
                  <a:lnTo>
                    <a:pt x="9945068" y="2880969"/>
                  </a:lnTo>
                  <a:lnTo>
                    <a:pt x="9938944" y="2928685"/>
                  </a:lnTo>
                  <a:lnTo>
                    <a:pt x="9928944" y="2975077"/>
                  </a:lnTo>
                  <a:lnTo>
                    <a:pt x="9915240" y="3019975"/>
                  </a:lnTo>
                  <a:lnTo>
                    <a:pt x="9898000" y="3063209"/>
                  </a:lnTo>
                  <a:lnTo>
                    <a:pt x="9877396" y="3104609"/>
                  </a:lnTo>
                  <a:lnTo>
                    <a:pt x="9853597" y="3144005"/>
                  </a:lnTo>
                  <a:lnTo>
                    <a:pt x="9826773" y="3181226"/>
                  </a:lnTo>
                  <a:lnTo>
                    <a:pt x="9797094" y="3216104"/>
                  </a:lnTo>
                  <a:lnTo>
                    <a:pt x="9764732" y="3248466"/>
                  </a:lnTo>
                  <a:lnTo>
                    <a:pt x="9729854" y="3278145"/>
                  </a:lnTo>
                  <a:lnTo>
                    <a:pt x="9692633" y="3304969"/>
                  </a:lnTo>
                  <a:lnTo>
                    <a:pt x="9653237" y="3328768"/>
                  </a:lnTo>
                  <a:lnTo>
                    <a:pt x="9611837" y="3349372"/>
                  </a:lnTo>
                  <a:lnTo>
                    <a:pt x="9568603" y="3366612"/>
                  </a:lnTo>
                  <a:lnTo>
                    <a:pt x="9523705" y="3380316"/>
                  </a:lnTo>
                  <a:lnTo>
                    <a:pt x="9477313" y="3390316"/>
                  </a:lnTo>
                  <a:lnTo>
                    <a:pt x="9429597" y="3396440"/>
                  </a:lnTo>
                  <a:lnTo>
                    <a:pt x="9380728" y="3398519"/>
                  </a:lnTo>
                  <a:lnTo>
                    <a:pt x="566420" y="3398519"/>
                  </a:lnTo>
                  <a:lnTo>
                    <a:pt x="517550" y="3396440"/>
                  </a:lnTo>
                  <a:lnTo>
                    <a:pt x="469834" y="3390316"/>
                  </a:lnTo>
                  <a:lnTo>
                    <a:pt x="423442" y="3380316"/>
                  </a:lnTo>
                  <a:lnTo>
                    <a:pt x="378544" y="3366612"/>
                  </a:lnTo>
                  <a:lnTo>
                    <a:pt x="335310" y="3349372"/>
                  </a:lnTo>
                  <a:lnTo>
                    <a:pt x="293910" y="3328768"/>
                  </a:lnTo>
                  <a:lnTo>
                    <a:pt x="254514" y="3304969"/>
                  </a:lnTo>
                  <a:lnTo>
                    <a:pt x="217293" y="3278145"/>
                  </a:lnTo>
                  <a:lnTo>
                    <a:pt x="182415" y="3248466"/>
                  </a:lnTo>
                  <a:lnTo>
                    <a:pt x="150053" y="3216104"/>
                  </a:lnTo>
                  <a:lnTo>
                    <a:pt x="120374" y="3181226"/>
                  </a:lnTo>
                  <a:lnTo>
                    <a:pt x="93550" y="3144005"/>
                  </a:lnTo>
                  <a:lnTo>
                    <a:pt x="69751" y="3104609"/>
                  </a:lnTo>
                  <a:lnTo>
                    <a:pt x="49147" y="3063209"/>
                  </a:lnTo>
                  <a:lnTo>
                    <a:pt x="31907" y="3019975"/>
                  </a:lnTo>
                  <a:lnTo>
                    <a:pt x="18203" y="2975077"/>
                  </a:lnTo>
                  <a:lnTo>
                    <a:pt x="8203" y="2928685"/>
                  </a:lnTo>
                  <a:lnTo>
                    <a:pt x="2079" y="2880969"/>
                  </a:lnTo>
                  <a:lnTo>
                    <a:pt x="0" y="2832099"/>
                  </a:lnTo>
                  <a:lnTo>
                    <a:pt x="0" y="566419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5861303" y="4326636"/>
              <a:ext cx="417830" cy="0"/>
            </a:xfrm>
            <a:custGeom>
              <a:rect b="b" l="l" r="r" t="t"/>
              <a:pathLst>
                <a:path extrusionOk="0" h="120000" w="417829">
                  <a:moveTo>
                    <a:pt x="0" y="0"/>
                  </a:moveTo>
                  <a:lnTo>
                    <a:pt x="417575" y="0"/>
                  </a:lnTo>
                </a:path>
              </a:pathLst>
            </a:custGeom>
            <a:noFill/>
            <a:ln cap="flat" cmpd="sng" w="15875">
              <a:solidFill>
                <a:srgbClr val="E7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3355847" y="3621023"/>
              <a:ext cx="417830" cy="706755"/>
            </a:xfrm>
            <a:custGeom>
              <a:rect b="b" l="l" r="r" t="t"/>
              <a:pathLst>
                <a:path extrusionOk="0" h="706754" w="417829">
                  <a:moveTo>
                    <a:pt x="0" y="0"/>
                  </a:moveTo>
                  <a:lnTo>
                    <a:pt x="208787" y="0"/>
                  </a:lnTo>
                  <a:lnTo>
                    <a:pt x="208787" y="706501"/>
                  </a:lnTo>
                  <a:lnTo>
                    <a:pt x="417575" y="706501"/>
                  </a:lnTo>
                </a:path>
              </a:pathLst>
            </a:custGeom>
            <a:noFill/>
            <a:ln cap="flat" cmpd="sng" w="15875">
              <a:solidFill>
                <a:srgbClr val="CA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5861303" y="2464308"/>
              <a:ext cx="2923540" cy="1638935"/>
            </a:xfrm>
            <a:custGeom>
              <a:rect b="b" l="l" r="r" t="t"/>
              <a:pathLst>
                <a:path extrusionOk="0" h="1638935" w="2923540">
                  <a:moveTo>
                    <a:pt x="2505455" y="897636"/>
                  </a:moveTo>
                  <a:lnTo>
                    <a:pt x="2714244" y="897636"/>
                  </a:lnTo>
                  <a:lnTo>
                    <a:pt x="2714244" y="1638680"/>
                  </a:lnTo>
                  <a:lnTo>
                    <a:pt x="2923031" y="1638680"/>
                  </a:lnTo>
                </a:path>
                <a:path extrusionOk="0" h="1638935" w="2923540">
                  <a:moveTo>
                    <a:pt x="2505455" y="898397"/>
                  </a:moveTo>
                  <a:lnTo>
                    <a:pt x="2714244" y="898397"/>
                  </a:lnTo>
                  <a:lnTo>
                    <a:pt x="2714244" y="330707"/>
                  </a:lnTo>
                  <a:lnTo>
                    <a:pt x="2923031" y="330707"/>
                  </a:lnTo>
                </a:path>
                <a:path extrusionOk="0" h="1638935" w="2923540">
                  <a:moveTo>
                    <a:pt x="0" y="449579"/>
                  </a:moveTo>
                  <a:lnTo>
                    <a:pt x="208787" y="449579"/>
                  </a:lnTo>
                  <a:lnTo>
                    <a:pt x="208787" y="898525"/>
                  </a:lnTo>
                  <a:lnTo>
                    <a:pt x="417575" y="898525"/>
                  </a:lnTo>
                </a:path>
                <a:path extrusionOk="0" h="1638935" w="2923540">
                  <a:moveTo>
                    <a:pt x="0" y="448944"/>
                  </a:moveTo>
                  <a:lnTo>
                    <a:pt x="208787" y="448944"/>
                  </a:lnTo>
                  <a:lnTo>
                    <a:pt x="208787" y="0"/>
                  </a:lnTo>
                  <a:lnTo>
                    <a:pt x="417575" y="0"/>
                  </a:lnTo>
                </a:path>
              </a:pathLst>
            </a:custGeom>
            <a:noFill/>
            <a:ln cap="flat" cmpd="sng" w="15875">
              <a:solidFill>
                <a:srgbClr val="E7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3355847" y="2913888"/>
              <a:ext cx="417830" cy="706755"/>
            </a:xfrm>
            <a:custGeom>
              <a:rect b="b" l="l" r="r" t="t"/>
              <a:pathLst>
                <a:path extrusionOk="0" h="706754" w="417829">
                  <a:moveTo>
                    <a:pt x="0" y="706501"/>
                  </a:moveTo>
                  <a:lnTo>
                    <a:pt x="208787" y="706501"/>
                  </a:lnTo>
                  <a:lnTo>
                    <a:pt x="208787" y="0"/>
                  </a:lnTo>
                  <a:lnTo>
                    <a:pt x="417575" y="0"/>
                  </a:lnTo>
                </a:path>
              </a:pathLst>
            </a:custGeom>
            <a:noFill/>
            <a:ln cap="flat" cmpd="sng" w="15875">
              <a:solidFill>
                <a:srgbClr val="CA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24"/>
          <p:cNvSpPr txBox="1"/>
          <p:nvPr/>
        </p:nvSpPr>
        <p:spPr>
          <a:xfrm>
            <a:off x="1267967" y="3302508"/>
            <a:ext cx="2088000" cy="4104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48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Livello 1: Livello fisico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Google Shape;384;p24"/>
          <p:cNvSpPr txBox="1"/>
          <p:nvPr/>
        </p:nvSpPr>
        <p:spPr>
          <a:xfrm>
            <a:off x="3773423" y="2595372"/>
            <a:ext cx="2088000" cy="4110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1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5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Servizi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5" name="Google Shape;385;p24"/>
          <p:cNvSpPr txBox="1"/>
          <p:nvPr/>
        </p:nvSpPr>
        <p:spPr>
          <a:xfrm>
            <a:off x="6278879" y="2164842"/>
            <a:ext cx="2088000" cy="4896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-866140" lvl="0" marL="894080" marR="18415" rtl="0" algn="l">
              <a:lnSpc>
                <a:spcPct val="11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Riserbo della 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Connessione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, 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p24"/>
          <p:cNvSpPr txBox="1"/>
          <p:nvPr/>
        </p:nvSpPr>
        <p:spPr>
          <a:xfrm>
            <a:off x="6278879" y="3044951"/>
            <a:ext cx="2088000" cy="5952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66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Riserbo del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 Flusso di Traffico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7" name="Google Shape;387;p24"/>
          <p:cNvSpPr txBox="1"/>
          <p:nvPr/>
        </p:nvSpPr>
        <p:spPr>
          <a:xfrm>
            <a:off x="8784335" y="2164842"/>
            <a:ext cx="2088000" cy="9741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8100">
            <a:spAutoFit/>
          </a:bodyPr>
          <a:lstStyle/>
          <a:p>
            <a:pPr indent="-1905" lvl="0" marL="43815" marR="31750" rtl="0" algn="ctr">
              <a:lnSpc>
                <a:spcPct val="92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Riserbo Totale del Flusso di Traffico, c</a:t>
            </a: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he può essere fornito solo in determinate circostanze, ad esempio trasmissione punto-a-punto, sincrona, bidirezionale; 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8" name="Google Shape;388;p24"/>
          <p:cNvSpPr txBox="1"/>
          <p:nvPr/>
        </p:nvSpPr>
        <p:spPr>
          <a:xfrm>
            <a:off x="8784335" y="3673602"/>
            <a:ext cx="2088000" cy="7860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-1904" lvl="0" marL="36195" marR="26034" rtl="0" algn="ctr">
              <a:lnSpc>
                <a:spcPct val="92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Riserbo Limitato del Flusso di Traffico, che può essere fornito per altri tipi di trasmissione, ad esempio trasmissione asincrona.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24"/>
          <p:cNvSpPr txBox="1"/>
          <p:nvPr/>
        </p:nvSpPr>
        <p:spPr>
          <a:xfrm>
            <a:off x="3773423" y="4008120"/>
            <a:ext cx="2088000" cy="4116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134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Meccanismi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24"/>
          <p:cNvSpPr txBox="1"/>
          <p:nvPr/>
        </p:nvSpPr>
        <p:spPr>
          <a:xfrm>
            <a:off x="6278879" y="3940302"/>
            <a:ext cx="2088000" cy="6705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7625">
            <a:spAutoFit/>
          </a:bodyPr>
          <a:lstStyle/>
          <a:p>
            <a:pPr indent="1270" lvl="0" marL="38735" marR="33020" rtl="0" algn="ctr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La cifratura totale del flusso di dati è il principale meccanismo di sicurezza al livello fisico.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1" name="Google Shape;3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p24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24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5"/>
          <p:cNvGrpSpPr/>
          <p:nvPr/>
        </p:nvGrpSpPr>
        <p:grpSpPr>
          <a:xfrm>
            <a:off x="7994904" y="8953"/>
            <a:ext cx="2904668" cy="6838315"/>
            <a:chOff x="7994904" y="8953"/>
            <a:chExt cx="2904668" cy="6838315"/>
          </a:xfrm>
        </p:grpSpPr>
        <p:sp>
          <p:nvSpPr>
            <p:cNvPr id="400" name="Google Shape;400;p25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7994904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Google Shape;402;p25"/>
          <p:cNvSpPr txBox="1"/>
          <p:nvPr>
            <p:ph type="title"/>
          </p:nvPr>
        </p:nvSpPr>
        <p:spPr>
          <a:xfrm>
            <a:off x="954735" y="686180"/>
            <a:ext cx="102513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Collocazione di Servizi e Meccanismi di Sicurezza</a:t>
            </a:r>
            <a:endParaRPr sz="3600"/>
          </a:p>
        </p:txBody>
      </p:sp>
      <p:grpSp>
        <p:nvGrpSpPr>
          <p:cNvPr id="403" name="Google Shape;403;p25"/>
          <p:cNvGrpSpPr/>
          <p:nvPr/>
        </p:nvGrpSpPr>
        <p:grpSpPr>
          <a:xfrm>
            <a:off x="1098041" y="1895094"/>
            <a:ext cx="9947275" cy="3398520"/>
            <a:chOff x="1098041" y="1895094"/>
            <a:chExt cx="9947275" cy="3398520"/>
          </a:xfrm>
        </p:grpSpPr>
        <p:sp>
          <p:nvSpPr>
            <p:cNvPr id="404" name="Google Shape;404;p25"/>
            <p:cNvSpPr/>
            <p:nvPr/>
          </p:nvSpPr>
          <p:spPr>
            <a:xfrm>
              <a:off x="1098041" y="1895094"/>
              <a:ext cx="9947275" cy="3398520"/>
            </a:xfrm>
            <a:custGeom>
              <a:rect b="b" l="l" r="r" t="t"/>
              <a:pathLst>
                <a:path extrusionOk="0" h="3398520" w="9947275">
                  <a:moveTo>
                    <a:pt x="9380728" y="0"/>
                  </a:moveTo>
                  <a:lnTo>
                    <a:pt x="566420" y="0"/>
                  </a:lnTo>
                  <a:lnTo>
                    <a:pt x="517550" y="2079"/>
                  </a:lnTo>
                  <a:lnTo>
                    <a:pt x="469834" y="8203"/>
                  </a:lnTo>
                  <a:lnTo>
                    <a:pt x="423442" y="18203"/>
                  </a:lnTo>
                  <a:lnTo>
                    <a:pt x="378544" y="31907"/>
                  </a:lnTo>
                  <a:lnTo>
                    <a:pt x="335310" y="49147"/>
                  </a:lnTo>
                  <a:lnTo>
                    <a:pt x="293910" y="69751"/>
                  </a:lnTo>
                  <a:lnTo>
                    <a:pt x="254514" y="93550"/>
                  </a:lnTo>
                  <a:lnTo>
                    <a:pt x="217293" y="120374"/>
                  </a:lnTo>
                  <a:lnTo>
                    <a:pt x="182415" y="150053"/>
                  </a:lnTo>
                  <a:lnTo>
                    <a:pt x="150053" y="182415"/>
                  </a:lnTo>
                  <a:lnTo>
                    <a:pt x="120374" y="217293"/>
                  </a:lnTo>
                  <a:lnTo>
                    <a:pt x="93550" y="254514"/>
                  </a:lnTo>
                  <a:lnTo>
                    <a:pt x="69751" y="293910"/>
                  </a:lnTo>
                  <a:lnTo>
                    <a:pt x="49147" y="335310"/>
                  </a:lnTo>
                  <a:lnTo>
                    <a:pt x="31907" y="378544"/>
                  </a:lnTo>
                  <a:lnTo>
                    <a:pt x="18203" y="423442"/>
                  </a:lnTo>
                  <a:lnTo>
                    <a:pt x="8203" y="469834"/>
                  </a:lnTo>
                  <a:lnTo>
                    <a:pt x="2079" y="517550"/>
                  </a:lnTo>
                  <a:lnTo>
                    <a:pt x="0" y="566419"/>
                  </a:lnTo>
                  <a:lnTo>
                    <a:pt x="0" y="2832099"/>
                  </a:lnTo>
                  <a:lnTo>
                    <a:pt x="2079" y="2880969"/>
                  </a:lnTo>
                  <a:lnTo>
                    <a:pt x="8203" y="2928685"/>
                  </a:lnTo>
                  <a:lnTo>
                    <a:pt x="18203" y="2975077"/>
                  </a:lnTo>
                  <a:lnTo>
                    <a:pt x="31907" y="3019975"/>
                  </a:lnTo>
                  <a:lnTo>
                    <a:pt x="49147" y="3063209"/>
                  </a:lnTo>
                  <a:lnTo>
                    <a:pt x="69751" y="3104609"/>
                  </a:lnTo>
                  <a:lnTo>
                    <a:pt x="93550" y="3144005"/>
                  </a:lnTo>
                  <a:lnTo>
                    <a:pt x="120374" y="3181226"/>
                  </a:lnTo>
                  <a:lnTo>
                    <a:pt x="150053" y="3216104"/>
                  </a:lnTo>
                  <a:lnTo>
                    <a:pt x="182415" y="3248466"/>
                  </a:lnTo>
                  <a:lnTo>
                    <a:pt x="217293" y="3278145"/>
                  </a:lnTo>
                  <a:lnTo>
                    <a:pt x="254514" y="3304969"/>
                  </a:lnTo>
                  <a:lnTo>
                    <a:pt x="293910" y="3328768"/>
                  </a:lnTo>
                  <a:lnTo>
                    <a:pt x="335310" y="3349372"/>
                  </a:lnTo>
                  <a:lnTo>
                    <a:pt x="378544" y="3366612"/>
                  </a:lnTo>
                  <a:lnTo>
                    <a:pt x="423442" y="3380316"/>
                  </a:lnTo>
                  <a:lnTo>
                    <a:pt x="469834" y="3390316"/>
                  </a:lnTo>
                  <a:lnTo>
                    <a:pt x="517550" y="3396440"/>
                  </a:lnTo>
                  <a:lnTo>
                    <a:pt x="566420" y="3398519"/>
                  </a:lnTo>
                  <a:lnTo>
                    <a:pt x="9380728" y="3398519"/>
                  </a:lnTo>
                  <a:lnTo>
                    <a:pt x="9429597" y="3396440"/>
                  </a:lnTo>
                  <a:lnTo>
                    <a:pt x="9477313" y="3390316"/>
                  </a:lnTo>
                  <a:lnTo>
                    <a:pt x="9523705" y="3380316"/>
                  </a:lnTo>
                  <a:lnTo>
                    <a:pt x="9568603" y="3366612"/>
                  </a:lnTo>
                  <a:lnTo>
                    <a:pt x="9611837" y="3349372"/>
                  </a:lnTo>
                  <a:lnTo>
                    <a:pt x="9653237" y="3328768"/>
                  </a:lnTo>
                  <a:lnTo>
                    <a:pt x="9692633" y="3304969"/>
                  </a:lnTo>
                  <a:lnTo>
                    <a:pt x="9729854" y="3278145"/>
                  </a:lnTo>
                  <a:lnTo>
                    <a:pt x="9764732" y="3248466"/>
                  </a:lnTo>
                  <a:lnTo>
                    <a:pt x="9797094" y="3216104"/>
                  </a:lnTo>
                  <a:lnTo>
                    <a:pt x="9826773" y="3181226"/>
                  </a:lnTo>
                  <a:lnTo>
                    <a:pt x="9853597" y="3144005"/>
                  </a:lnTo>
                  <a:lnTo>
                    <a:pt x="9877396" y="3104609"/>
                  </a:lnTo>
                  <a:lnTo>
                    <a:pt x="9898000" y="3063209"/>
                  </a:lnTo>
                  <a:lnTo>
                    <a:pt x="9915240" y="3019975"/>
                  </a:lnTo>
                  <a:lnTo>
                    <a:pt x="9928944" y="2975077"/>
                  </a:lnTo>
                  <a:lnTo>
                    <a:pt x="9938944" y="2928685"/>
                  </a:lnTo>
                  <a:lnTo>
                    <a:pt x="9945068" y="2880969"/>
                  </a:lnTo>
                  <a:lnTo>
                    <a:pt x="9947148" y="2832099"/>
                  </a:lnTo>
                  <a:lnTo>
                    <a:pt x="9947148" y="566419"/>
                  </a:lnTo>
                  <a:lnTo>
                    <a:pt x="9945068" y="517550"/>
                  </a:lnTo>
                  <a:lnTo>
                    <a:pt x="9938944" y="469834"/>
                  </a:lnTo>
                  <a:lnTo>
                    <a:pt x="9928944" y="423442"/>
                  </a:lnTo>
                  <a:lnTo>
                    <a:pt x="9915240" y="378544"/>
                  </a:lnTo>
                  <a:lnTo>
                    <a:pt x="9898000" y="335310"/>
                  </a:lnTo>
                  <a:lnTo>
                    <a:pt x="9877396" y="293910"/>
                  </a:lnTo>
                  <a:lnTo>
                    <a:pt x="9853597" y="254514"/>
                  </a:lnTo>
                  <a:lnTo>
                    <a:pt x="9826773" y="217293"/>
                  </a:lnTo>
                  <a:lnTo>
                    <a:pt x="9797094" y="182415"/>
                  </a:lnTo>
                  <a:lnTo>
                    <a:pt x="9764732" y="150053"/>
                  </a:lnTo>
                  <a:lnTo>
                    <a:pt x="9729854" y="120374"/>
                  </a:lnTo>
                  <a:lnTo>
                    <a:pt x="9692633" y="93550"/>
                  </a:lnTo>
                  <a:lnTo>
                    <a:pt x="9653237" y="69751"/>
                  </a:lnTo>
                  <a:lnTo>
                    <a:pt x="9611837" y="49147"/>
                  </a:lnTo>
                  <a:lnTo>
                    <a:pt x="9568603" y="31907"/>
                  </a:lnTo>
                  <a:lnTo>
                    <a:pt x="9523705" y="18203"/>
                  </a:lnTo>
                  <a:lnTo>
                    <a:pt x="9477313" y="8203"/>
                  </a:lnTo>
                  <a:lnTo>
                    <a:pt x="9429597" y="2079"/>
                  </a:lnTo>
                  <a:lnTo>
                    <a:pt x="9380728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1098041" y="1895094"/>
              <a:ext cx="9947275" cy="3398520"/>
            </a:xfrm>
            <a:custGeom>
              <a:rect b="b" l="l" r="r" t="t"/>
              <a:pathLst>
                <a:path extrusionOk="0" h="3398520" w="9947275">
                  <a:moveTo>
                    <a:pt x="0" y="566419"/>
                  </a:moveTo>
                  <a:lnTo>
                    <a:pt x="2079" y="517550"/>
                  </a:lnTo>
                  <a:lnTo>
                    <a:pt x="8203" y="469834"/>
                  </a:lnTo>
                  <a:lnTo>
                    <a:pt x="18203" y="423442"/>
                  </a:lnTo>
                  <a:lnTo>
                    <a:pt x="31907" y="378544"/>
                  </a:lnTo>
                  <a:lnTo>
                    <a:pt x="49147" y="335310"/>
                  </a:lnTo>
                  <a:lnTo>
                    <a:pt x="69751" y="293910"/>
                  </a:lnTo>
                  <a:lnTo>
                    <a:pt x="93550" y="254514"/>
                  </a:lnTo>
                  <a:lnTo>
                    <a:pt x="120374" y="217293"/>
                  </a:lnTo>
                  <a:lnTo>
                    <a:pt x="150053" y="182415"/>
                  </a:lnTo>
                  <a:lnTo>
                    <a:pt x="182415" y="150053"/>
                  </a:lnTo>
                  <a:lnTo>
                    <a:pt x="217293" y="120374"/>
                  </a:lnTo>
                  <a:lnTo>
                    <a:pt x="254514" y="93550"/>
                  </a:lnTo>
                  <a:lnTo>
                    <a:pt x="293910" y="69751"/>
                  </a:lnTo>
                  <a:lnTo>
                    <a:pt x="335310" y="49147"/>
                  </a:lnTo>
                  <a:lnTo>
                    <a:pt x="378544" y="31907"/>
                  </a:lnTo>
                  <a:lnTo>
                    <a:pt x="423442" y="18203"/>
                  </a:lnTo>
                  <a:lnTo>
                    <a:pt x="469834" y="8203"/>
                  </a:lnTo>
                  <a:lnTo>
                    <a:pt x="517550" y="2079"/>
                  </a:lnTo>
                  <a:lnTo>
                    <a:pt x="566420" y="0"/>
                  </a:lnTo>
                  <a:lnTo>
                    <a:pt x="9380728" y="0"/>
                  </a:lnTo>
                  <a:lnTo>
                    <a:pt x="9429597" y="2079"/>
                  </a:lnTo>
                  <a:lnTo>
                    <a:pt x="9477313" y="8203"/>
                  </a:lnTo>
                  <a:lnTo>
                    <a:pt x="9523705" y="18203"/>
                  </a:lnTo>
                  <a:lnTo>
                    <a:pt x="9568603" y="31907"/>
                  </a:lnTo>
                  <a:lnTo>
                    <a:pt x="9611837" y="49147"/>
                  </a:lnTo>
                  <a:lnTo>
                    <a:pt x="9653237" y="69751"/>
                  </a:lnTo>
                  <a:lnTo>
                    <a:pt x="9692633" y="93550"/>
                  </a:lnTo>
                  <a:lnTo>
                    <a:pt x="9729854" y="120374"/>
                  </a:lnTo>
                  <a:lnTo>
                    <a:pt x="9764732" y="150053"/>
                  </a:lnTo>
                  <a:lnTo>
                    <a:pt x="9797094" y="182415"/>
                  </a:lnTo>
                  <a:lnTo>
                    <a:pt x="9826773" y="217293"/>
                  </a:lnTo>
                  <a:lnTo>
                    <a:pt x="9853597" y="254514"/>
                  </a:lnTo>
                  <a:lnTo>
                    <a:pt x="9877396" y="293910"/>
                  </a:lnTo>
                  <a:lnTo>
                    <a:pt x="9898000" y="335310"/>
                  </a:lnTo>
                  <a:lnTo>
                    <a:pt x="9915240" y="378544"/>
                  </a:lnTo>
                  <a:lnTo>
                    <a:pt x="9928944" y="423442"/>
                  </a:lnTo>
                  <a:lnTo>
                    <a:pt x="9938944" y="469834"/>
                  </a:lnTo>
                  <a:lnTo>
                    <a:pt x="9945068" y="517550"/>
                  </a:lnTo>
                  <a:lnTo>
                    <a:pt x="9947148" y="566419"/>
                  </a:lnTo>
                  <a:lnTo>
                    <a:pt x="9947148" y="2832099"/>
                  </a:lnTo>
                  <a:lnTo>
                    <a:pt x="9945068" y="2880969"/>
                  </a:lnTo>
                  <a:lnTo>
                    <a:pt x="9938944" y="2928685"/>
                  </a:lnTo>
                  <a:lnTo>
                    <a:pt x="9928944" y="2975077"/>
                  </a:lnTo>
                  <a:lnTo>
                    <a:pt x="9915240" y="3019975"/>
                  </a:lnTo>
                  <a:lnTo>
                    <a:pt x="9898000" y="3063209"/>
                  </a:lnTo>
                  <a:lnTo>
                    <a:pt x="9877396" y="3104609"/>
                  </a:lnTo>
                  <a:lnTo>
                    <a:pt x="9853597" y="3144005"/>
                  </a:lnTo>
                  <a:lnTo>
                    <a:pt x="9826773" y="3181226"/>
                  </a:lnTo>
                  <a:lnTo>
                    <a:pt x="9797094" y="3216104"/>
                  </a:lnTo>
                  <a:lnTo>
                    <a:pt x="9764732" y="3248466"/>
                  </a:lnTo>
                  <a:lnTo>
                    <a:pt x="9729854" y="3278145"/>
                  </a:lnTo>
                  <a:lnTo>
                    <a:pt x="9692633" y="3304969"/>
                  </a:lnTo>
                  <a:lnTo>
                    <a:pt x="9653237" y="3328768"/>
                  </a:lnTo>
                  <a:lnTo>
                    <a:pt x="9611837" y="3349372"/>
                  </a:lnTo>
                  <a:lnTo>
                    <a:pt x="9568603" y="3366612"/>
                  </a:lnTo>
                  <a:lnTo>
                    <a:pt x="9523705" y="3380316"/>
                  </a:lnTo>
                  <a:lnTo>
                    <a:pt x="9477313" y="3390316"/>
                  </a:lnTo>
                  <a:lnTo>
                    <a:pt x="9429597" y="3396440"/>
                  </a:lnTo>
                  <a:lnTo>
                    <a:pt x="9380728" y="3398519"/>
                  </a:lnTo>
                  <a:lnTo>
                    <a:pt x="566420" y="3398519"/>
                  </a:lnTo>
                  <a:lnTo>
                    <a:pt x="517550" y="3396440"/>
                  </a:lnTo>
                  <a:lnTo>
                    <a:pt x="469834" y="3390316"/>
                  </a:lnTo>
                  <a:lnTo>
                    <a:pt x="423442" y="3380316"/>
                  </a:lnTo>
                  <a:lnTo>
                    <a:pt x="378544" y="3366612"/>
                  </a:lnTo>
                  <a:lnTo>
                    <a:pt x="335310" y="3349372"/>
                  </a:lnTo>
                  <a:lnTo>
                    <a:pt x="293910" y="3328768"/>
                  </a:lnTo>
                  <a:lnTo>
                    <a:pt x="254514" y="3304969"/>
                  </a:lnTo>
                  <a:lnTo>
                    <a:pt x="217293" y="3278145"/>
                  </a:lnTo>
                  <a:lnTo>
                    <a:pt x="182415" y="3248466"/>
                  </a:lnTo>
                  <a:lnTo>
                    <a:pt x="150053" y="3216104"/>
                  </a:lnTo>
                  <a:lnTo>
                    <a:pt x="120374" y="3181226"/>
                  </a:lnTo>
                  <a:lnTo>
                    <a:pt x="93550" y="3144005"/>
                  </a:lnTo>
                  <a:lnTo>
                    <a:pt x="69751" y="3104609"/>
                  </a:lnTo>
                  <a:lnTo>
                    <a:pt x="49147" y="3063209"/>
                  </a:lnTo>
                  <a:lnTo>
                    <a:pt x="31907" y="3019975"/>
                  </a:lnTo>
                  <a:lnTo>
                    <a:pt x="18203" y="2975077"/>
                  </a:lnTo>
                  <a:lnTo>
                    <a:pt x="8203" y="2928685"/>
                  </a:lnTo>
                  <a:lnTo>
                    <a:pt x="2079" y="2880969"/>
                  </a:lnTo>
                  <a:lnTo>
                    <a:pt x="0" y="2832099"/>
                  </a:lnTo>
                  <a:lnTo>
                    <a:pt x="0" y="566419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7281671" y="4710683"/>
              <a:ext cx="523240" cy="0"/>
            </a:xfrm>
            <a:custGeom>
              <a:rect b="b" l="l" r="r" t="t"/>
              <a:pathLst>
                <a:path extrusionOk="0" h="120000" w="523240">
                  <a:moveTo>
                    <a:pt x="0" y="0"/>
                  </a:moveTo>
                  <a:lnTo>
                    <a:pt x="523112" y="0"/>
                  </a:lnTo>
                </a:path>
              </a:pathLst>
            </a:custGeom>
            <a:noFill/>
            <a:ln cap="flat" cmpd="sng" w="15875">
              <a:solidFill>
                <a:srgbClr val="E7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4143756" y="3826764"/>
              <a:ext cx="523240" cy="885190"/>
            </a:xfrm>
            <a:custGeom>
              <a:rect b="b" l="l" r="r" t="t"/>
              <a:pathLst>
                <a:path extrusionOk="0" h="885189" w="523239">
                  <a:moveTo>
                    <a:pt x="0" y="0"/>
                  </a:moveTo>
                  <a:lnTo>
                    <a:pt x="261620" y="0"/>
                  </a:lnTo>
                  <a:lnTo>
                    <a:pt x="261620" y="885063"/>
                  </a:lnTo>
                  <a:lnTo>
                    <a:pt x="523113" y="885063"/>
                  </a:lnTo>
                </a:path>
              </a:pathLst>
            </a:custGeom>
            <a:noFill/>
            <a:ln cap="flat" cmpd="sng" w="15875">
              <a:solidFill>
                <a:srgbClr val="CA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7281671" y="2378963"/>
              <a:ext cx="523240" cy="1125220"/>
            </a:xfrm>
            <a:custGeom>
              <a:rect b="b" l="l" r="r" t="t"/>
              <a:pathLst>
                <a:path extrusionOk="0" h="1125220" w="523240">
                  <a:moveTo>
                    <a:pt x="0" y="562356"/>
                  </a:moveTo>
                  <a:lnTo>
                    <a:pt x="261620" y="562356"/>
                  </a:lnTo>
                  <a:lnTo>
                    <a:pt x="261620" y="1124712"/>
                  </a:lnTo>
                  <a:lnTo>
                    <a:pt x="523112" y="1124712"/>
                  </a:lnTo>
                </a:path>
                <a:path extrusionOk="0" h="1125220" w="523240">
                  <a:moveTo>
                    <a:pt x="0" y="562356"/>
                  </a:moveTo>
                  <a:lnTo>
                    <a:pt x="261620" y="562356"/>
                  </a:lnTo>
                  <a:lnTo>
                    <a:pt x="261620" y="0"/>
                  </a:lnTo>
                  <a:lnTo>
                    <a:pt x="523112" y="0"/>
                  </a:lnTo>
                </a:path>
              </a:pathLst>
            </a:custGeom>
            <a:noFill/>
            <a:ln cap="flat" cmpd="sng" w="15875">
              <a:solidFill>
                <a:srgbClr val="E7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4143756" y="2941319"/>
              <a:ext cx="523240" cy="885190"/>
            </a:xfrm>
            <a:custGeom>
              <a:rect b="b" l="l" r="r" t="t"/>
              <a:pathLst>
                <a:path extrusionOk="0" h="885189" w="523239">
                  <a:moveTo>
                    <a:pt x="0" y="885062"/>
                  </a:moveTo>
                  <a:lnTo>
                    <a:pt x="261620" y="885062"/>
                  </a:lnTo>
                  <a:lnTo>
                    <a:pt x="261620" y="0"/>
                  </a:lnTo>
                  <a:lnTo>
                    <a:pt x="523113" y="0"/>
                  </a:lnTo>
                </a:path>
              </a:pathLst>
            </a:custGeom>
            <a:noFill/>
            <a:ln cap="flat" cmpd="sng" w="15875">
              <a:solidFill>
                <a:srgbClr val="CA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0" name="Google Shape;410;p25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1" name="Google Shape;411;p25"/>
          <p:cNvSpPr txBox="1"/>
          <p:nvPr/>
        </p:nvSpPr>
        <p:spPr>
          <a:xfrm>
            <a:off x="1527047" y="3427476"/>
            <a:ext cx="2616900" cy="6771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895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Livello 2: Livello di Collegamento Dati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2" name="Google Shape;412;p25"/>
          <p:cNvSpPr txBox="1"/>
          <p:nvPr/>
        </p:nvSpPr>
        <p:spPr>
          <a:xfrm>
            <a:off x="4666488" y="2542032"/>
            <a:ext cx="2615700" cy="4926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Servizi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Google Shape;413;p25"/>
          <p:cNvSpPr txBox="1"/>
          <p:nvPr/>
        </p:nvSpPr>
        <p:spPr>
          <a:xfrm>
            <a:off x="7804404" y="1979676"/>
            <a:ext cx="2616900" cy="4926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68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Riserbo della Connessione, 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7804404" y="3104388"/>
            <a:ext cx="2616900" cy="4926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689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Riserbo senza Connessione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Google Shape;415;p25"/>
          <p:cNvSpPr txBox="1"/>
          <p:nvPr/>
        </p:nvSpPr>
        <p:spPr>
          <a:xfrm>
            <a:off x="4666488" y="4312920"/>
            <a:ext cx="2615700" cy="4920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1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Meccanismi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25"/>
          <p:cNvSpPr txBox="1"/>
          <p:nvPr/>
        </p:nvSpPr>
        <p:spPr>
          <a:xfrm>
            <a:off x="7804404" y="4226814"/>
            <a:ext cx="2616900" cy="919800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33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5570" marR="107950" rtl="0" algn="ctr">
              <a:lnSpc>
                <a:spcPct val="921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Il meccanismo di cifratura è utilizzato per fornire i servizi di sicurezza nel livello di collegamento dati.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7" name="Google Shape;41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25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26"/>
          <p:cNvGrpSpPr/>
          <p:nvPr/>
        </p:nvGrpSpPr>
        <p:grpSpPr>
          <a:xfrm>
            <a:off x="0" y="-1523"/>
            <a:ext cx="5841492" cy="6861047"/>
            <a:chOff x="0" y="-1523"/>
            <a:chExt cx="5841492" cy="6861047"/>
          </a:xfrm>
        </p:grpSpPr>
        <p:sp>
          <p:nvSpPr>
            <p:cNvPr id="425" name="Google Shape;425;p26"/>
            <p:cNvSpPr/>
            <p:nvPr/>
          </p:nvSpPr>
          <p:spPr>
            <a:xfrm>
              <a:off x="4495827" y="5113068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6" name="Google Shape;42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7" name="Google Shape;427;p26"/>
          <p:cNvSpPr txBox="1"/>
          <p:nvPr>
            <p:ph type="title"/>
          </p:nvPr>
        </p:nvSpPr>
        <p:spPr>
          <a:xfrm>
            <a:off x="5916975" y="335400"/>
            <a:ext cx="61491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Collocazione di Servizi e Meccanismi di Sicurezza</a:t>
            </a:r>
            <a:endParaRPr/>
          </a:p>
        </p:txBody>
      </p:sp>
      <p:sp>
        <p:nvSpPr>
          <p:cNvPr id="428" name="Google Shape;428;p26"/>
          <p:cNvSpPr txBox="1"/>
          <p:nvPr/>
        </p:nvSpPr>
        <p:spPr>
          <a:xfrm>
            <a:off x="5598878" y="1841974"/>
            <a:ext cx="6498600" cy="3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b="1" i="1"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3: Livello di Rete (Network Layer):</a:t>
            </a:r>
            <a:r>
              <a:rPr i="1"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di rete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è internamente organizzato per fornire protocollo/i in grado di eseguire le seguenti operazioni: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accesso alla sotto-rete;</a:t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convergenza dipendente dalla sotto-rete;</a:t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convergenza indipendente dalla sotto-rete;</a:t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inoltro e instradamento.</a:t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87019" lvl="0" marL="299085" marR="23240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b="1" i="1" lang="en-US" sz="12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Servizi:</a:t>
            </a:r>
            <a:r>
              <a:rPr i="1"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servizi di sicurezza che possono essere forniti dal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2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protocollo 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 esegue le funzioni di accesso alla sotto-rete associate alla fornitura del servizio di rete OSI sono i seguenti: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Autenticazione tra Entità Paritarie (Peer Entity Authentication);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Autenticazione dell’Origine dei Dati (Data Origin Authentication);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Servizio di Controllo degli Accessi (Access Control);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Riservatezza della Connessione (Connection Confidentiality);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Riservatezza senza Connessione (Connectionless Confidentiality);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Riservatezza del Flusso di Traffico (Traffic Flow Confidentiality);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Integrità della Connessione senza recupero (Connection Integrity without recovery);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Integrità senza Connessione (Connectionless Integrity).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29" name="Google Shape;429;p26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430" name="Google Shape;430;p26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2" name="Google Shape;43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4" name="Google Shape;434;p26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27"/>
          <p:cNvGrpSpPr/>
          <p:nvPr/>
        </p:nvGrpSpPr>
        <p:grpSpPr>
          <a:xfrm>
            <a:off x="0" y="-1523"/>
            <a:ext cx="5841492" cy="6861047"/>
            <a:chOff x="0" y="-1523"/>
            <a:chExt cx="5841492" cy="6861047"/>
          </a:xfrm>
        </p:grpSpPr>
        <p:sp>
          <p:nvSpPr>
            <p:cNvPr id="440" name="Google Shape;440;p27"/>
            <p:cNvSpPr/>
            <p:nvPr/>
          </p:nvSpPr>
          <p:spPr>
            <a:xfrm>
              <a:off x="4495827" y="5113068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1" name="Google Shape;441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27"/>
          <p:cNvSpPr txBox="1"/>
          <p:nvPr>
            <p:ph type="title"/>
          </p:nvPr>
        </p:nvSpPr>
        <p:spPr>
          <a:xfrm>
            <a:off x="6577710" y="335407"/>
            <a:ext cx="49098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Collocazione di Servizi e Meccanismi di Sicurezza</a:t>
            </a:r>
            <a:endParaRPr/>
          </a:p>
        </p:txBody>
      </p:sp>
      <p:sp>
        <p:nvSpPr>
          <p:cNvPr id="443" name="Google Shape;443;p27"/>
          <p:cNvSpPr txBox="1"/>
          <p:nvPr/>
        </p:nvSpPr>
        <p:spPr>
          <a:xfrm>
            <a:off x="5470652" y="1380596"/>
            <a:ext cx="6499200" cy="4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925">
            <a:spAutoFit/>
          </a:bodyPr>
          <a:lstStyle/>
          <a:p>
            <a:pPr indent="-267335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Livello 3: Livello di Rete (Network layer)</a:t>
            </a:r>
            <a:endParaRPr sz="1050">
              <a:latin typeface="Tahoma"/>
              <a:ea typeface="Tahoma"/>
              <a:cs typeface="Tahoma"/>
              <a:sym typeface="Tahoma"/>
            </a:endParaRPr>
          </a:p>
          <a:p>
            <a:pPr indent="-279400" lvl="1" marL="755015" marR="5080" rtl="0" algn="just">
              <a:lnSpc>
                <a:spcPct val="99600"/>
              </a:lnSpc>
              <a:spcBef>
                <a:spcPts val="81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Meccanismi</a:t>
            </a:r>
            <a:r>
              <a:rPr lang="en-US" sz="10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10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0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meccanismi </a:t>
            </a:r>
            <a:r>
              <a:rPr lang="en-US" sz="10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sicurezza sono impiegati dai </a:t>
            </a:r>
            <a:r>
              <a:rPr b="1" lang="en-US" sz="10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protocolli</a:t>
            </a:r>
            <a:r>
              <a:rPr lang="en-US" sz="10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responsabili dell’accesso alla sotto-rete, dell’inoltro e dell’instradamento per facilitare il servizio di rete OSI tra i sistemi terminali.</a:t>
            </a:r>
            <a:endParaRPr sz="1050">
              <a:latin typeface="Verdana"/>
              <a:ea typeface="Verdana"/>
              <a:cs typeface="Verdana"/>
              <a:sym typeface="Verdana"/>
            </a:endParaRPr>
          </a:p>
          <a:p>
            <a:pPr indent="-279400" lvl="1" marL="75565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lang="en-US" sz="10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modello OSI fornisce vari servizi di sicurezza:</a:t>
            </a:r>
            <a:endParaRPr sz="1050">
              <a:latin typeface="Verdana"/>
              <a:ea typeface="Verdana"/>
              <a:cs typeface="Verdana"/>
              <a:sym typeface="Verdana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Autenticazione tra Entità Paritarie:</a:t>
            </a:r>
            <a:r>
              <a:rPr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Raggiunta tramite scambi crittografici di autenticazione, scambi di password protetti e meccanismi di firma.</a:t>
            </a:r>
            <a:endParaRPr sz="105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Autenticazione dell’Origine dei Dati:</a:t>
            </a:r>
            <a:r>
              <a:rPr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Può essere garantita tramite meccanismi di cifratura o di firma.</a:t>
            </a:r>
            <a:endParaRPr sz="105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Controllo degli Accessi: </a:t>
            </a:r>
            <a:r>
              <a:rPr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Implementato attraverso specifici meccanismi di controllo degli accessi.</a:t>
            </a:r>
            <a:endParaRPr sz="105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Riservatezza della Connessione: </a:t>
            </a:r>
            <a:r>
              <a:rPr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Garantita tramite meccanismi di cifratura e/o controllo dell’instradamento.</a:t>
            </a:r>
            <a:endParaRPr sz="105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Riservatezza senza Connessione: </a:t>
            </a:r>
            <a:r>
              <a:rPr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Implementata usando meccanismi di cifratura e/o controllo dell’instradamento.</a:t>
            </a:r>
            <a:endParaRPr sz="105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Riservatezza del Flusso di Traffico: </a:t>
            </a:r>
            <a:r>
              <a:rPr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Raggiunta tramite meccanismi di riempimento del traffico (traffic padding), in combinazione con servizi di riservatezza a livello di rete o inferiori e/o controllo dell’instradamento.</a:t>
            </a:r>
            <a:endParaRPr sz="105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Integrità della Connessione senza Recupero: </a:t>
            </a:r>
            <a:r>
              <a:rPr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Mantenuta da meccanismi di integrità dei dati, a volte con cifratura.</a:t>
            </a:r>
            <a:endParaRPr sz="105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Noto Sans Symbols"/>
              <a:buChar char="▪"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Integrità senza Connessione: </a:t>
            </a:r>
            <a:r>
              <a:rPr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Garantita da meccanismi di integrità dei dati, a volte con cifratura.</a:t>
            </a:r>
            <a:endParaRPr sz="105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4" name="Google Shape;444;p27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445" name="Google Shape;445;p27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7" name="Google Shape;44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27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28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sp>
          <p:nvSpPr>
            <p:cNvPr id="455" name="Google Shape;455;p28"/>
            <p:cNvSpPr/>
            <p:nvPr/>
          </p:nvSpPr>
          <p:spPr>
            <a:xfrm>
              <a:off x="4495827" y="5113067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6" name="Google Shape;456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28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28"/>
          <p:cNvSpPr txBox="1"/>
          <p:nvPr>
            <p:ph type="title"/>
          </p:nvPr>
        </p:nvSpPr>
        <p:spPr>
          <a:xfrm>
            <a:off x="6477910" y="606307"/>
            <a:ext cx="49098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Collocazione di Servizi e Meccanismi di Sicurezza</a:t>
            </a:r>
            <a:endParaRPr/>
          </a:p>
        </p:txBody>
      </p:sp>
      <p:sp>
        <p:nvSpPr>
          <p:cNvPr id="460" name="Google Shape;460;p28"/>
          <p:cNvSpPr txBox="1"/>
          <p:nvPr/>
        </p:nvSpPr>
        <p:spPr>
          <a:xfrm>
            <a:off x="6122670" y="1811851"/>
            <a:ext cx="3604200" cy="3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300">
            <a:spAutoFit/>
          </a:bodyPr>
          <a:lstStyle/>
          <a:p>
            <a:pPr indent="-280035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Courier New"/>
              <a:buChar char="o"/>
            </a:pPr>
            <a:r>
              <a:rPr b="1"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Livello 4: Livello di Trasporto (Transport layer)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280035" lvl="0" marL="286385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b="1"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Servizi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servizi di sicurezza che possono essere forniti,</a:t>
            </a:r>
            <a:r>
              <a:rPr lang="en-US" sz="1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singolarmente  </a:t>
            </a:r>
            <a:r>
              <a:rPr lang="en-US" sz="1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oppure in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combinazione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 livello di trasporto sono: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 tra Entità Paritarie;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 dell’Origine dei Dati;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Servizio di Controllo degli Accessi;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della Connessione;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senza Connessione;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della Connessione con Recupero;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della Connessione senza Recupero;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senza Connessione.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1" name="Google Shape;4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3" name="Google Shape;463;p28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9"/>
          <p:cNvGrpSpPr/>
          <p:nvPr/>
        </p:nvGrpSpPr>
        <p:grpSpPr>
          <a:xfrm>
            <a:off x="0" y="-1523"/>
            <a:ext cx="5841492" cy="6861047"/>
            <a:chOff x="0" y="-1523"/>
            <a:chExt cx="5841492" cy="6861047"/>
          </a:xfrm>
        </p:grpSpPr>
        <p:sp>
          <p:nvSpPr>
            <p:cNvPr id="469" name="Google Shape;469;p29"/>
            <p:cNvSpPr/>
            <p:nvPr/>
          </p:nvSpPr>
          <p:spPr>
            <a:xfrm>
              <a:off x="4495827" y="5113068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0" name="Google Shape;470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1" name="Google Shape;471;p29"/>
          <p:cNvSpPr txBox="1"/>
          <p:nvPr>
            <p:ph type="title"/>
          </p:nvPr>
        </p:nvSpPr>
        <p:spPr>
          <a:xfrm>
            <a:off x="6577710" y="335407"/>
            <a:ext cx="49098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Collocazione di Servizi e Meccanismi di Sicurezza</a:t>
            </a:r>
            <a:endParaRPr/>
          </a:p>
        </p:txBody>
      </p:sp>
      <p:sp>
        <p:nvSpPr>
          <p:cNvPr id="472" name="Google Shape;472;p29"/>
          <p:cNvSpPr txBox="1"/>
          <p:nvPr/>
        </p:nvSpPr>
        <p:spPr>
          <a:xfrm>
            <a:off x="5841490" y="1630039"/>
            <a:ext cx="60330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300">
            <a:spAutoFit/>
          </a:bodyPr>
          <a:lstStyle/>
          <a:p>
            <a:pPr indent="-273685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Livello 4: Livello di Trasporto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Meccanismi: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201930" rtl="0" algn="l">
              <a:lnSpc>
                <a:spcPct val="996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Autenticazione tra Entità Paritarie: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Utilizzata attraverso una combinazione di </a:t>
            </a:r>
            <a:r>
              <a:rPr b="1" lang="en-US" sz="12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scambi crittografici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di autenticazione, </a:t>
            </a:r>
            <a:r>
              <a:rPr b="1" lang="en-US" sz="12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scambio protetto di password e meccanismi di firma.</a:t>
            </a:r>
            <a:endParaRPr b="1" sz="1200">
              <a:solidFill>
                <a:srgbClr val="FFB9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Autenticazione dell’Origine dei Dati: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Raggiunta mediante meccanismi di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cifratura o firma.</a:t>
            </a:r>
            <a:endParaRPr b="1" sz="1200">
              <a:solidFill>
                <a:srgbClr val="FFB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Controllo degli Accessi: 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Implementato tramite meccanismi specifici di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controllo degli accessi.</a:t>
            </a:r>
            <a:endParaRPr b="1" sz="1200">
              <a:solidFill>
                <a:srgbClr val="FFB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Riservatezza della Connessione: 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Garantita tramite un meccanismo di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cifratura.</a:t>
            </a:r>
            <a:endParaRPr b="1" sz="1200">
              <a:solidFill>
                <a:srgbClr val="FFB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Riservatezza senza Connessione: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Implementata utilizzando un meccanismo di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cifratura</a:t>
            </a:r>
            <a:r>
              <a:rPr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200">
              <a:solidFill>
                <a:srgbClr val="FFB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Integrità della Connessione con Recupero: 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Mantenuta utilizzando un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meccanismo di integrità dei dati</a:t>
            </a: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talvolta con un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meccanismo di cifratura</a:t>
            </a: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Integrità della Connessione senza Recupero: 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Garantita utilizzando un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meccanismo di integrità dei dati, 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talvolta con un </a:t>
            </a:r>
            <a:r>
              <a:rPr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meccanismo di cifratura.</a:t>
            </a:r>
            <a:endParaRPr sz="1200">
              <a:solidFill>
                <a:srgbClr val="FFB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Integrità senza Connessione: R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aggiunta attraverso un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meccanismo di integrità dei dati,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talvolta con un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meccanismo di cifratura.</a:t>
            </a:r>
            <a:endParaRPr b="1" sz="1200">
              <a:solidFill>
                <a:srgbClr val="FFB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73" name="Google Shape;473;p29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474" name="Google Shape;474;p29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6" name="Google Shape;47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29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sp>
          <p:nvSpPr>
            <p:cNvPr id="75" name="Google Shape;75;p3"/>
            <p:cNvSpPr/>
            <p:nvPr/>
          </p:nvSpPr>
          <p:spPr>
            <a:xfrm>
              <a:off x="4495827" y="5113067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8" name="Google Shape;7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3"/>
          <p:cNvSpPr txBox="1"/>
          <p:nvPr>
            <p:ph type="title"/>
          </p:nvPr>
        </p:nvSpPr>
        <p:spPr>
          <a:xfrm>
            <a:off x="6455790" y="1098295"/>
            <a:ext cx="38721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Aspetti di Sicurezza per le Reti Marittime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6455790" y="2368042"/>
            <a:ext cx="4938300" cy="25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rtl="0" algn="l">
              <a:lnSpc>
                <a:spcPct val="100000"/>
              </a:lnSpc>
              <a:spcBef>
                <a:spcPts val="2375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Topic-1: Aspetti di Sicurezza per le Reti Marittime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Topic-2: Tecniche Crittografiche per Garantire la Trasmissione Sicura dei Dati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marR="339090" rtl="0" algn="l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00AF50"/>
                </a:solidFill>
                <a:latin typeface="Verdana"/>
                <a:ea typeface="Verdana"/>
                <a:cs typeface="Verdana"/>
                <a:sym typeface="Verdana"/>
              </a:rPr>
              <a:t>Topic-3: Meccanismi di Sicurezza, Servizi e Attacchi nel Modello di Riferimento OSI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0"/>
          <p:cNvGrpSpPr/>
          <p:nvPr/>
        </p:nvGrpSpPr>
        <p:grpSpPr>
          <a:xfrm>
            <a:off x="0" y="-1523"/>
            <a:ext cx="5841492" cy="6861047"/>
            <a:chOff x="0" y="-1523"/>
            <a:chExt cx="5841492" cy="6861047"/>
          </a:xfrm>
        </p:grpSpPr>
        <p:sp>
          <p:nvSpPr>
            <p:cNvPr id="484" name="Google Shape;484;p30"/>
            <p:cNvSpPr/>
            <p:nvPr/>
          </p:nvSpPr>
          <p:spPr>
            <a:xfrm>
              <a:off x="4495827" y="5113068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5" name="Google Shape;485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6" name="Google Shape;486;p30"/>
          <p:cNvSpPr txBox="1"/>
          <p:nvPr>
            <p:ph type="title"/>
          </p:nvPr>
        </p:nvSpPr>
        <p:spPr>
          <a:xfrm>
            <a:off x="6577710" y="335407"/>
            <a:ext cx="49098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Placement of Security Services and Mechanisms</a:t>
            </a:r>
            <a:endParaRPr/>
          </a:p>
        </p:txBody>
      </p:sp>
      <p:sp>
        <p:nvSpPr>
          <p:cNvPr id="487" name="Google Shape;487;p30"/>
          <p:cNvSpPr txBox="1"/>
          <p:nvPr/>
        </p:nvSpPr>
        <p:spPr>
          <a:xfrm>
            <a:off x="5809615" y="1376426"/>
            <a:ext cx="4890900" cy="48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Livello 5: Livello di Sessione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Servizi: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Nessun servizio di sicurezza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previsto nel livello di sessione.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Livello 6: Livello di Presentazione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Servizi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della Connessione;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senza Connessione;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Selettiva dei Campi;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del Flusso di Traffico;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 tra Entità Paritarie;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 dell’Origine dei Dati;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della Connessione con Recupero;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della Connessione senza Recupero;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Selettiva della Connessione;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senza Connessione;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Selettiva senza Connessione;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Non Ripudio con Prova di Origine;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Non Ripudio con Prova di Consegna.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88" name="Google Shape;488;p30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489" name="Google Shape;489;p30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1" name="Google Shape;49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Google Shape;493;p30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31"/>
          <p:cNvGrpSpPr/>
          <p:nvPr/>
        </p:nvGrpSpPr>
        <p:grpSpPr>
          <a:xfrm>
            <a:off x="0" y="-1523"/>
            <a:ext cx="5841492" cy="6861047"/>
            <a:chOff x="0" y="-1523"/>
            <a:chExt cx="5841492" cy="6861047"/>
          </a:xfrm>
        </p:grpSpPr>
        <p:sp>
          <p:nvSpPr>
            <p:cNvPr id="499" name="Google Shape;499;p31"/>
            <p:cNvSpPr/>
            <p:nvPr/>
          </p:nvSpPr>
          <p:spPr>
            <a:xfrm>
              <a:off x="4495827" y="5113068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0" name="Google Shape;500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1" name="Google Shape;50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1"/>
          <p:cNvSpPr txBox="1"/>
          <p:nvPr>
            <p:ph type="title"/>
          </p:nvPr>
        </p:nvSpPr>
        <p:spPr>
          <a:xfrm>
            <a:off x="6577710" y="335407"/>
            <a:ext cx="49098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Collocazione di Servizi e Meccanismi di Sicurezza</a:t>
            </a:r>
            <a:endParaRPr/>
          </a:p>
        </p:txBody>
      </p:sp>
      <p:sp>
        <p:nvSpPr>
          <p:cNvPr id="503" name="Google Shape;503;p31"/>
          <p:cNvSpPr txBox="1"/>
          <p:nvPr/>
        </p:nvSpPr>
        <p:spPr>
          <a:xfrm>
            <a:off x="5707184" y="1510715"/>
            <a:ext cx="6390600" cy="46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67335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Livello 6: Livello di Presentazione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Meccanismi: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modello OSI offre diversi modi per supportare vari servizi di sicurezza:</a:t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Autenticazione tra Entità Paritarie: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meccanismi di trasformazione sintattica come la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Autenticazione dell’Origine dei Dati: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meccanismi di cifratura o firma.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 della Connessione: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 senza Connessione: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 Selettiva dei Campi: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 del Flusso di Traffico: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della Connessione con Recupero: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integrità dei dati, talvolta con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della Connessione senza Recupero: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integrità dei dati, talvolta con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Selettiva della Connessione: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integrità dei dati, talvolta con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senza Connessione:</a:t>
            </a:r>
            <a:r>
              <a:rPr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integrità dei dati, talvolta con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Selettiva senza Connessione: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integrità dei dati, talvolta con cifratura.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Non Ripudio con Prova di Origine: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Supportato da una combinazione di meccanismi di integrità dei dati, firma e notarizzazione.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▪"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Non Ripudio con Prova di Consegna</a:t>
            </a:r>
            <a:r>
              <a:rPr b="1"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Supportato da una combinazione di meccanismi di integrità dei dati, firma e notarizzazione.</a:t>
            </a:r>
            <a:endParaRPr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67969" lvl="0" marL="286385" marR="3397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Tahoma"/>
              <a:buChar char="▪"/>
            </a:pPr>
            <a:r>
              <a:t/>
            </a:r>
            <a:endParaRPr b="1" sz="1000">
              <a:solidFill>
                <a:srgbClr val="FFB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04" name="Google Shape;504;p31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505" name="Google Shape;505;p31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Google Shape;507;p3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8" name="Google Shape;508;p31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32"/>
          <p:cNvGrpSpPr/>
          <p:nvPr/>
        </p:nvGrpSpPr>
        <p:grpSpPr>
          <a:xfrm>
            <a:off x="0" y="-1523"/>
            <a:ext cx="5841492" cy="6861047"/>
            <a:chOff x="0" y="-1523"/>
            <a:chExt cx="5841492" cy="6861047"/>
          </a:xfrm>
        </p:grpSpPr>
        <p:sp>
          <p:nvSpPr>
            <p:cNvPr id="514" name="Google Shape;514;p32"/>
            <p:cNvSpPr/>
            <p:nvPr/>
          </p:nvSpPr>
          <p:spPr>
            <a:xfrm>
              <a:off x="4495827" y="5113068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5" name="Google Shape;515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6" name="Google Shape;516;p32"/>
          <p:cNvSpPr txBox="1"/>
          <p:nvPr>
            <p:ph type="title"/>
          </p:nvPr>
        </p:nvSpPr>
        <p:spPr>
          <a:xfrm>
            <a:off x="6577710" y="335407"/>
            <a:ext cx="49098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Collocazione di Servizi e Meccanismi di Sicurezza</a:t>
            </a:r>
            <a:endParaRPr/>
          </a:p>
        </p:txBody>
      </p:sp>
      <p:sp>
        <p:nvSpPr>
          <p:cNvPr id="517" name="Google Shape;517;p32"/>
          <p:cNvSpPr txBox="1"/>
          <p:nvPr/>
        </p:nvSpPr>
        <p:spPr>
          <a:xfrm>
            <a:off x="5997321" y="1387196"/>
            <a:ext cx="3831000" cy="4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025">
            <a:spAutoFit/>
          </a:bodyPr>
          <a:lstStyle/>
          <a:p>
            <a:pPr indent="-267970" lvl="0" marL="287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Courier New"/>
              <a:buChar char="o"/>
            </a:pPr>
            <a:r>
              <a:rPr b="1"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Livello 7: Livello Applicazione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267970" lvl="0" marL="287020" rtl="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b="1"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Servizi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 tra Entità Paritarie;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Autenticazione dell’Origine dei Dati;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Servizio di Controllo degli Accessi;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della Connessione;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senza Connessione;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Selettiva dei Campi;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Riservatezza del Flusso di Traffico;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della Connessione con Recupero;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della Connessione senza Recupero;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Selettiva della Connessione;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senza Connessione;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Integrità Selettiva senza Connessione;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Non Ripudio con Prova di Origine; e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Non Ripudio con Prova di Consegna.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18" name="Google Shape;518;p32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519" name="Google Shape;519;p32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1" name="Google Shape;52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3" name="Google Shape;523;p32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33"/>
          <p:cNvGrpSpPr/>
          <p:nvPr/>
        </p:nvGrpSpPr>
        <p:grpSpPr>
          <a:xfrm>
            <a:off x="0" y="-1523"/>
            <a:ext cx="5841492" cy="6861047"/>
            <a:chOff x="0" y="-1523"/>
            <a:chExt cx="5841492" cy="6861047"/>
          </a:xfrm>
        </p:grpSpPr>
        <p:sp>
          <p:nvSpPr>
            <p:cNvPr id="529" name="Google Shape;529;p33"/>
            <p:cNvSpPr/>
            <p:nvPr/>
          </p:nvSpPr>
          <p:spPr>
            <a:xfrm>
              <a:off x="4495827" y="5113068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0" name="Google Shape;530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1" name="Google Shape;53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3"/>
          <p:cNvSpPr txBox="1"/>
          <p:nvPr>
            <p:ph type="title"/>
          </p:nvPr>
        </p:nvSpPr>
        <p:spPr>
          <a:xfrm>
            <a:off x="6577710" y="335407"/>
            <a:ext cx="49098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Collocazione di Servizi e Meccanismi di Sicurezza</a:t>
            </a:r>
            <a:endParaRPr/>
          </a:p>
        </p:txBody>
      </p:sp>
      <p:sp>
        <p:nvSpPr>
          <p:cNvPr id="533" name="Google Shape;533;p33"/>
          <p:cNvSpPr txBox="1"/>
          <p:nvPr/>
        </p:nvSpPr>
        <p:spPr>
          <a:xfrm>
            <a:off x="5997321" y="1385062"/>
            <a:ext cx="5572200" cy="4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925">
            <a:spAutoFit/>
          </a:bodyPr>
          <a:lstStyle/>
          <a:p>
            <a:pPr indent="-274320" lvl="0" marL="287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Courier New"/>
              <a:buChar char="o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Livello 7: Livello Applicazione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274320" lvl="0" marL="28702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Meccanismi</a:t>
            </a:r>
            <a:endParaRPr b="1"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Courier New"/>
              <a:buChar char="o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Autenticazione tra Entità Paritarie: </a:t>
            </a:r>
            <a:r>
              <a:rPr lang="en-US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Può utilizzare informazioni di autenticazione protette da meccanismi di cifratura del livello di presentazione o inferiori.</a:t>
            </a:r>
            <a:endParaRPr sz="1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Courier New"/>
              <a:buChar char="o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Autenticazione dell’Origine dei Dati: </a:t>
            </a:r>
            <a:r>
              <a:rPr lang="en-US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meccanismi di firma o da meccanismi di cifratura dei livelli inferiori.</a:t>
            </a:r>
            <a:endParaRPr sz="1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Courier New"/>
              <a:buChar char="o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Controllo degli Accessi: </a:t>
            </a:r>
            <a:r>
              <a:rPr lang="en-US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Può essere fornito da una combinazione di meccanismi di controllo accessi nel livello applicazione e nei livelli inferiori.</a:t>
            </a:r>
            <a:endParaRPr sz="1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Courier New"/>
              <a:buChar char="o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 della Connessione: </a:t>
            </a:r>
            <a:r>
              <a:rPr lang="en-US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meccanismi di cifratura nei livelli inferiori.</a:t>
            </a:r>
            <a:endParaRPr sz="1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Courier New"/>
              <a:buChar char="o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 senza Connessione: </a:t>
            </a:r>
            <a:r>
              <a:rPr lang="en-US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meccanismi di cifratura nei livelli inferiori.</a:t>
            </a:r>
            <a:endParaRPr sz="1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Courier New"/>
              <a:buChar char="o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 Selettiva dei Campi: </a:t>
            </a:r>
            <a:r>
              <a:rPr lang="en-US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cifratura nel livello di presentazione.</a:t>
            </a:r>
            <a:endParaRPr sz="1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Courier New"/>
              <a:buChar char="o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 Limitata del Flusso di Traffico: </a:t>
            </a:r>
            <a:r>
              <a:rPr lang="en-US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riempimento del traffico (traffic padding) a livello applicazione insieme a servizi di riservatezza dei livelli inferiori.</a:t>
            </a:r>
            <a:endParaRPr sz="1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34" name="Google Shape;534;p33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535" name="Google Shape;535;p33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Google Shape;537;p3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8" name="Google Shape;538;p33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4"/>
          <p:cNvGrpSpPr/>
          <p:nvPr/>
        </p:nvGrpSpPr>
        <p:grpSpPr>
          <a:xfrm>
            <a:off x="0" y="-1523"/>
            <a:ext cx="5841492" cy="6861047"/>
            <a:chOff x="0" y="-1523"/>
            <a:chExt cx="5841492" cy="6861047"/>
          </a:xfrm>
        </p:grpSpPr>
        <p:sp>
          <p:nvSpPr>
            <p:cNvPr id="544" name="Google Shape;544;p34"/>
            <p:cNvSpPr/>
            <p:nvPr/>
          </p:nvSpPr>
          <p:spPr>
            <a:xfrm>
              <a:off x="4495827" y="5113068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5" name="Google Shape;545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6" name="Google Shape;546;p34"/>
          <p:cNvSpPr txBox="1"/>
          <p:nvPr>
            <p:ph type="title"/>
          </p:nvPr>
        </p:nvSpPr>
        <p:spPr>
          <a:xfrm>
            <a:off x="6577710" y="335407"/>
            <a:ext cx="49098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Collocazione di Servizi e Meccanismi di Sicurezza</a:t>
            </a:r>
            <a:endParaRPr/>
          </a:p>
        </p:txBody>
      </p:sp>
      <p:sp>
        <p:nvSpPr>
          <p:cNvPr id="547" name="Google Shape;547;p34"/>
          <p:cNvSpPr txBox="1"/>
          <p:nvPr/>
        </p:nvSpPr>
        <p:spPr>
          <a:xfrm>
            <a:off x="6042646" y="1429202"/>
            <a:ext cx="55887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925">
            <a:spAutoFit/>
          </a:bodyPr>
          <a:lstStyle/>
          <a:p>
            <a:pPr indent="-261620" lvl="0" marL="287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Courier New"/>
              <a:buChar char="o"/>
            </a:pPr>
            <a:r>
              <a:rPr b="1" lang="en-US" sz="1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Livello 7: Livello Applicazione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261620" lvl="0" marL="28702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b="1" lang="en-US" sz="1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Meccanismi</a:t>
            </a:r>
            <a:endParaRPr b="1" sz="11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Courier New"/>
              <a:buChar char="o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della Connessione con Recupero: </a:t>
            </a:r>
            <a:r>
              <a:rPr lang="en-US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integrità dei dati nei livelli inferiori, talvolta con cifratura.</a:t>
            </a:r>
            <a:endParaRPr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Courier New"/>
              <a:buChar char="o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della Connessione senza Recupero: S</a:t>
            </a:r>
            <a:r>
              <a:rPr lang="en-US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upportata da un meccanismo di integrità dei dati nei livelli inferiori, talvolta con cifratura.</a:t>
            </a:r>
            <a:endParaRPr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Courier New"/>
              <a:buChar char="o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Selettiva dei Campi della Connessione: </a:t>
            </a:r>
            <a:r>
              <a:rPr lang="en-US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integrità dei dati nel livello di presentazione, talvolta con cifratura.</a:t>
            </a:r>
            <a:endParaRPr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Courier New"/>
              <a:buChar char="o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senza Connessione: </a:t>
            </a:r>
            <a:r>
              <a:rPr lang="en-US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integrità dei dati nei livelli inferiori, talvolta con cifratura.</a:t>
            </a:r>
            <a:endParaRPr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Courier New"/>
              <a:buChar char="o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Selettiva dei Campi senza Connessione: </a:t>
            </a:r>
            <a:r>
              <a:rPr lang="en-US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Supportata da un meccanismo di integrità dei dati nel livello di presentazione, talvolta con cifratura.</a:t>
            </a:r>
            <a:endParaRPr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Courier New"/>
              <a:buChar char="o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Non Ripudio con Prova di Origine: </a:t>
            </a:r>
            <a:r>
              <a:rPr lang="en-US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Supportato da una combinazione di meccanismi di firma e di integrità dei dati nei livelli inferiori, eventualmente con notai di terze parti.</a:t>
            </a:r>
            <a:endParaRPr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Courier New"/>
              <a:buChar char="o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Non Ripudio con Prova di Consegna: </a:t>
            </a:r>
            <a:r>
              <a:rPr lang="en-US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Supportato da una combinazione di meccanismi di firma e di integrità dei dati nei livelli inferiori, eventualmente con notai di terze parti</a:t>
            </a:r>
            <a:r>
              <a:rPr lang="en-US" sz="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B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48" name="Google Shape;548;p34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549" name="Google Shape;549;p34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51" name="Google Shape;55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3" name="Google Shape;553;p34"/>
          <p:cNvSpPr txBox="1"/>
          <p:nvPr/>
        </p:nvSpPr>
        <p:spPr>
          <a:xfrm>
            <a:off x="175971" y="6664393"/>
            <a:ext cx="5422900" cy="1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Times New Roman"/>
                <a:ea typeface="Times New Roman"/>
                <a:cs typeface="Times New Roman"/>
                <a:sym typeface="Times New Roman"/>
              </a:rPr>
              <a:t>ITU. (1991, March). Security architecture for open systems interconnection for CCITT applications (ITU-T Recommendation X.800)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35"/>
          <p:cNvGrpSpPr/>
          <p:nvPr/>
        </p:nvGrpSpPr>
        <p:grpSpPr>
          <a:xfrm>
            <a:off x="4563203" y="0"/>
            <a:ext cx="6184491" cy="6858000"/>
            <a:chOff x="4563203" y="0"/>
            <a:chExt cx="6184491" cy="6858000"/>
          </a:xfrm>
        </p:grpSpPr>
        <p:sp>
          <p:nvSpPr>
            <p:cNvPr id="559" name="Google Shape;559;p35"/>
            <p:cNvSpPr/>
            <p:nvPr/>
          </p:nvSpPr>
          <p:spPr>
            <a:xfrm>
              <a:off x="5386389" y="1367"/>
              <a:ext cx="5361305" cy="6838315"/>
            </a:xfrm>
            <a:custGeom>
              <a:rect b="b" l="l" r="r" t="t"/>
              <a:pathLst>
                <a:path extrusionOk="0" h="6838315" w="5361305">
                  <a:moveTo>
                    <a:pt x="5360743" y="0"/>
                  </a:moveTo>
                  <a:lnTo>
                    <a:pt x="1922087" y="0"/>
                  </a:lnTo>
                  <a:lnTo>
                    <a:pt x="0" y="6837694"/>
                  </a:lnTo>
                  <a:lnTo>
                    <a:pt x="3438655" y="6837694"/>
                  </a:lnTo>
                  <a:lnTo>
                    <a:pt x="5360743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4563203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35"/>
          <p:cNvSpPr txBox="1"/>
          <p:nvPr>
            <p:ph type="title"/>
          </p:nvPr>
        </p:nvSpPr>
        <p:spPr>
          <a:xfrm>
            <a:off x="875182" y="304037"/>
            <a:ext cx="41877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950">
            <a:spAutoFit/>
          </a:bodyPr>
          <a:lstStyle/>
          <a:p>
            <a:pPr indent="0" lvl="0" marL="12700" marR="5080" rtl="0" algn="l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B900"/>
                </a:solidFill>
              </a:rPr>
              <a:t>Connettiti con CyberSecPro:</a:t>
            </a:r>
            <a:endParaRPr sz="2600">
              <a:solidFill>
                <a:srgbClr val="FFB900"/>
              </a:solidFill>
            </a:endParaRPr>
          </a:p>
          <a:p>
            <a:pPr indent="0" lvl="0" marL="12700" marR="5080" rtl="0" algn="l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</a:rPr>
              <a:t>Come registrarsi e altre informazioni pratiche</a:t>
            </a:r>
            <a:endParaRPr sz="2600"/>
          </a:p>
        </p:txBody>
      </p:sp>
      <p:sp>
        <p:nvSpPr>
          <p:cNvPr id="562" name="Google Shape;562;p35"/>
          <p:cNvSpPr txBox="1"/>
          <p:nvPr/>
        </p:nvSpPr>
        <p:spPr>
          <a:xfrm>
            <a:off x="875182" y="1988972"/>
            <a:ext cx="4271100" cy="21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Website: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1790" rtl="0" algn="l">
              <a:lnSpc>
                <a:spcPct val="108124"/>
              </a:lnSpc>
              <a:spcBef>
                <a:spcPts val="162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108124"/>
              </a:lnSpc>
              <a:spcBef>
                <a:spcPts val="140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https://www.linkedin.com/company/cy</a:t>
            </a:r>
            <a:r>
              <a:rPr lang="en-US" sz="1500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63" name="Google Shape;563;p35"/>
          <p:cNvGrpSpPr/>
          <p:nvPr/>
        </p:nvGrpSpPr>
        <p:grpSpPr>
          <a:xfrm>
            <a:off x="934211" y="61000"/>
            <a:ext cx="11257789" cy="6796999"/>
            <a:chOff x="934211" y="61000"/>
            <a:chExt cx="11257789" cy="6796999"/>
          </a:xfrm>
        </p:grpSpPr>
        <p:pic>
          <p:nvPicPr>
            <p:cNvPr id="564" name="Google Shape;564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152644" y="61000"/>
              <a:ext cx="7039356" cy="6796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47715" y="256031"/>
              <a:ext cx="6557772" cy="6345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3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34211" y="4395215"/>
              <a:ext cx="4360164" cy="2197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6"/>
          <p:cNvSpPr/>
          <p:nvPr/>
        </p:nvSpPr>
        <p:spPr>
          <a:xfrm>
            <a:off x="6493445" y="33287"/>
            <a:ext cx="5347335" cy="6819900"/>
          </a:xfrm>
          <a:custGeom>
            <a:rect b="b" l="l" r="r" t="t"/>
            <a:pathLst>
              <a:path extrusionOk="0" h="6819900" w="5347334">
                <a:moveTo>
                  <a:pt x="5347243" y="0"/>
                </a:moveTo>
                <a:lnTo>
                  <a:pt x="1917247" y="0"/>
                </a:lnTo>
                <a:lnTo>
                  <a:pt x="0" y="6819521"/>
                </a:lnTo>
                <a:lnTo>
                  <a:pt x="3429996" y="6819521"/>
                </a:lnTo>
                <a:lnTo>
                  <a:pt x="5347243" y="0"/>
                </a:lnTo>
                <a:close/>
              </a:path>
            </a:pathLst>
          </a:custGeom>
          <a:solidFill>
            <a:srgbClr val="FFB900">
              <a:alpha val="1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2" name="Google Shape;572;p36"/>
          <p:cNvGrpSpPr/>
          <p:nvPr/>
        </p:nvGrpSpPr>
        <p:grpSpPr>
          <a:xfrm>
            <a:off x="4064465" y="762"/>
            <a:ext cx="2924599" cy="6857365"/>
            <a:chOff x="4064465" y="762"/>
            <a:chExt cx="2924599" cy="6857365"/>
          </a:xfrm>
        </p:grpSpPr>
        <p:sp>
          <p:nvSpPr>
            <p:cNvPr id="573" name="Google Shape;573;p36"/>
            <p:cNvSpPr/>
            <p:nvPr/>
          </p:nvSpPr>
          <p:spPr>
            <a:xfrm>
              <a:off x="5451375" y="5113067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4443984" y="4571"/>
              <a:ext cx="2545080" cy="6838315"/>
            </a:xfrm>
            <a:custGeom>
              <a:rect b="b" l="l" r="r" t="t"/>
              <a:pathLst>
                <a:path extrusionOk="0" h="6838315" w="2545079">
                  <a:moveTo>
                    <a:pt x="1321410" y="2283441"/>
                  </a:moveTo>
                  <a:lnTo>
                    <a:pt x="1271598" y="2291573"/>
                  </a:lnTo>
                  <a:lnTo>
                    <a:pt x="1226217" y="2312745"/>
                  </a:lnTo>
                  <a:lnTo>
                    <a:pt x="1187926" y="2345748"/>
                  </a:lnTo>
                  <a:lnTo>
                    <a:pt x="1159382" y="2389378"/>
                  </a:lnTo>
                  <a:lnTo>
                    <a:pt x="1159382" y="2390648"/>
                  </a:lnTo>
                  <a:lnTo>
                    <a:pt x="819276" y="3659124"/>
                  </a:lnTo>
                  <a:lnTo>
                    <a:pt x="0" y="6836924"/>
                  </a:lnTo>
                  <a:lnTo>
                    <a:pt x="6647" y="6837654"/>
                  </a:lnTo>
                  <a:lnTo>
                    <a:pt x="13271" y="6838030"/>
                  </a:lnTo>
                  <a:lnTo>
                    <a:pt x="20841" y="6838187"/>
                  </a:lnTo>
                  <a:lnTo>
                    <a:pt x="26542" y="6838187"/>
                  </a:lnTo>
                  <a:lnTo>
                    <a:pt x="843279" y="3665474"/>
                  </a:lnTo>
                  <a:lnTo>
                    <a:pt x="1183386" y="2398141"/>
                  </a:lnTo>
                  <a:lnTo>
                    <a:pt x="1208042" y="2360717"/>
                  </a:lnTo>
                  <a:lnTo>
                    <a:pt x="1241007" y="2332505"/>
                  </a:lnTo>
                  <a:lnTo>
                    <a:pt x="1279983" y="2314546"/>
                  </a:lnTo>
                  <a:lnTo>
                    <a:pt x="1322671" y="2307883"/>
                  </a:lnTo>
                  <a:lnTo>
                    <a:pt x="1417613" y="2307883"/>
                  </a:lnTo>
                  <a:lnTo>
                    <a:pt x="1372996" y="2289555"/>
                  </a:lnTo>
                  <a:lnTo>
                    <a:pt x="1321410" y="2283441"/>
                  </a:lnTo>
                  <a:close/>
                </a:path>
                <a:path extrusionOk="0" h="6838315" w="2545079">
                  <a:moveTo>
                    <a:pt x="1417613" y="2307883"/>
                  </a:moveTo>
                  <a:lnTo>
                    <a:pt x="1322671" y="2307883"/>
                  </a:lnTo>
                  <a:lnTo>
                    <a:pt x="1366774" y="2313558"/>
                  </a:lnTo>
                  <a:lnTo>
                    <a:pt x="1412567" y="2334380"/>
                  </a:lnTo>
                  <a:lnTo>
                    <a:pt x="1448527" y="2367388"/>
                  </a:lnTo>
                  <a:lnTo>
                    <a:pt x="1472716" y="2409314"/>
                  </a:lnTo>
                  <a:lnTo>
                    <a:pt x="1483195" y="2456892"/>
                  </a:lnTo>
                  <a:lnTo>
                    <a:pt x="1478026" y="2506853"/>
                  </a:lnTo>
                  <a:lnTo>
                    <a:pt x="1220089" y="3458210"/>
                  </a:lnTo>
                  <a:lnTo>
                    <a:pt x="1214114" y="3493672"/>
                  </a:lnTo>
                  <a:lnTo>
                    <a:pt x="1223071" y="3564026"/>
                  </a:lnTo>
                  <a:lnTo>
                    <a:pt x="1258500" y="3627030"/>
                  </a:lnTo>
                  <a:lnTo>
                    <a:pt x="1314733" y="3670444"/>
                  </a:lnTo>
                  <a:lnTo>
                    <a:pt x="1349070" y="3683155"/>
                  </a:lnTo>
                  <a:lnTo>
                    <a:pt x="1349207" y="3683155"/>
                  </a:lnTo>
                  <a:lnTo>
                    <a:pt x="1397637" y="3689559"/>
                  </a:lnTo>
                  <a:lnTo>
                    <a:pt x="1444686" y="3683155"/>
                  </a:lnTo>
                  <a:lnTo>
                    <a:pt x="1487931" y="3665172"/>
                  </a:lnTo>
                  <a:lnTo>
                    <a:pt x="1490757" y="3663024"/>
                  </a:lnTo>
                  <a:lnTo>
                    <a:pt x="1404047" y="3663024"/>
                  </a:lnTo>
                  <a:lnTo>
                    <a:pt x="1354074" y="3657854"/>
                  </a:lnTo>
                  <a:lnTo>
                    <a:pt x="1299114" y="3630739"/>
                  </a:lnTo>
                  <a:lnTo>
                    <a:pt x="1259204" y="3584575"/>
                  </a:lnTo>
                  <a:lnTo>
                    <a:pt x="1239313" y="3526472"/>
                  </a:lnTo>
                  <a:lnTo>
                    <a:pt x="1238613" y="3495742"/>
                  </a:lnTo>
                  <a:lnTo>
                    <a:pt x="1244091" y="3464560"/>
                  </a:lnTo>
                  <a:lnTo>
                    <a:pt x="1502028" y="2513203"/>
                  </a:lnTo>
                  <a:lnTo>
                    <a:pt x="1508451" y="2464569"/>
                  </a:lnTo>
                  <a:lnTo>
                    <a:pt x="1502019" y="2417543"/>
                  </a:lnTo>
                  <a:lnTo>
                    <a:pt x="1483994" y="2374328"/>
                  </a:lnTo>
                  <a:lnTo>
                    <a:pt x="1455641" y="2337124"/>
                  </a:lnTo>
                  <a:lnTo>
                    <a:pt x="1418220" y="2308133"/>
                  </a:lnTo>
                  <a:lnTo>
                    <a:pt x="1417613" y="2307883"/>
                  </a:lnTo>
                  <a:close/>
                </a:path>
                <a:path extrusionOk="0" h="683831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215"/>
                  </a:lnTo>
                  <a:lnTo>
                    <a:pt x="1547494" y="3546729"/>
                  </a:lnTo>
                  <a:lnTo>
                    <a:pt x="1526659" y="3592460"/>
                  </a:lnTo>
                  <a:lnTo>
                    <a:pt x="1493620" y="3628382"/>
                  </a:lnTo>
                  <a:lnTo>
                    <a:pt x="1451656" y="3652552"/>
                  </a:lnTo>
                  <a:lnTo>
                    <a:pt x="1404047" y="3663024"/>
                  </a:lnTo>
                  <a:lnTo>
                    <a:pt x="1490757" y="3663024"/>
                  </a:lnTo>
                  <a:lnTo>
                    <a:pt x="1525166" y="3636870"/>
                  </a:lnTo>
                  <a:lnTo>
                    <a:pt x="1554181" y="3599509"/>
                  </a:lnTo>
                  <a:lnTo>
                    <a:pt x="1572767" y="3554349"/>
                  </a:lnTo>
                  <a:lnTo>
                    <a:pt x="1964816" y="2108835"/>
                  </a:lnTo>
                  <a:lnTo>
                    <a:pt x="2539999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4064465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00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6" name="Google Shape;576;p36"/>
          <p:cNvSpPr txBox="1"/>
          <p:nvPr>
            <p:ph type="title"/>
          </p:nvPr>
        </p:nvSpPr>
        <p:spPr>
          <a:xfrm>
            <a:off x="7049776" y="2169625"/>
            <a:ext cx="46416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900"/>
                </a:solidFill>
              </a:rPr>
              <a:t>Grazie mille!</a:t>
            </a:r>
            <a:endParaRPr sz="6000"/>
          </a:p>
        </p:txBody>
      </p:sp>
      <p:pic>
        <p:nvPicPr>
          <p:cNvPr id="577" name="Google Shape;5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36"/>
          <p:cNvSpPr txBox="1"/>
          <p:nvPr/>
        </p:nvSpPr>
        <p:spPr>
          <a:xfrm>
            <a:off x="7049769" y="3732657"/>
            <a:ext cx="3152100" cy="14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favore, inviate tutte le domande a:</a:t>
            </a: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Abdelkader Shaaban,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</a:t>
            </a:r>
            <a:r>
              <a:rPr lang="en-US" sz="1600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Stefan Schauer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Stefan.Schauer@ait.ac.at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9" name="Google Shape;579;p3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032" y="-10350"/>
            <a:ext cx="5839968" cy="687946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/>
          <p:nvPr/>
        </p:nvSpPr>
        <p:spPr>
          <a:xfrm>
            <a:off x="11205209" y="6322263"/>
            <a:ext cx="10350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4"/>
          <p:cNvSpPr txBox="1"/>
          <p:nvPr>
            <p:ph type="title"/>
          </p:nvPr>
        </p:nvSpPr>
        <p:spPr>
          <a:xfrm>
            <a:off x="875182" y="696925"/>
            <a:ext cx="168783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Agenda</a:t>
            </a:r>
            <a:endParaRPr sz="3600"/>
          </a:p>
        </p:txBody>
      </p:sp>
      <p:sp>
        <p:nvSpPr>
          <p:cNvPr id="90" name="Google Shape;90;p4"/>
          <p:cNvSpPr txBox="1"/>
          <p:nvPr>
            <p:ph idx="1" type="body"/>
          </p:nvPr>
        </p:nvSpPr>
        <p:spPr>
          <a:xfrm>
            <a:off x="877011" y="1874646"/>
            <a:ext cx="65730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527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3750">
                <a:solidFill>
                  <a:srgbClr val="D7791A"/>
                </a:solidFill>
              </a:rPr>
              <a:t>o1. </a:t>
            </a:r>
            <a:r>
              <a:rPr lang="en-US" sz="1400">
                <a:solidFill>
                  <a:srgbClr val="7E7E7E"/>
                </a:solidFill>
              </a:rPr>
              <a:t> Panoramica</a:t>
            </a:r>
            <a:endParaRPr sz="1400"/>
          </a:p>
          <a:p>
            <a:pPr indent="0" lvl="0" marL="52705" rtl="0" algn="l">
              <a:lnSpc>
                <a:spcPct val="100000"/>
              </a:lnSpc>
              <a:spcBef>
                <a:spcPts val="2280"/>
              </a:spcBef>
              <a:spcAft>
                <a:spcPts val="0"/>
              </a:spcAft>
              <a:buNone/>
            </a:pPr>
            <a:r>
              <a:rPr baseline="30000" lang="en-US" sz="3750">
                <a:solidFill>
                  <a:srgbClr val="D7791A"/>
                </a:solidFill>
              </a:rPr>
              <a:t>o2. </a:t>
            </a:r>
            <a:r>
              <a:rPr lang="en-US" sz="1400">
                <a:solidFill>
                  <a:srgbClr val="7E7E7E"/>
                </a:solidFill>
              </a:rPr>
              <a:t>Attacchi alla Sicurezza</a:t>
            </a:r>
            <a:endParaRPr sz="1400"/>
          </a:p>
          <a:p>
            <a:pPr indent="0" lvl="0" marL="52705" rtl="0" algn="l">
              <a:lnSpc>
                <a:spcPct val="100000"/>
              </a:lnSpc>
              <a:spcBef>
                <a:spcPts val="2305"/>
              </a:spcBef>
              <a:spcAft>
                <a:spcPts val="0"/>
              </a:spcAft>
              <a:buNone/>
            </a:pPr>
            <a:r>
              <a:rPr baseline="30000" lang="en-US" sz="3750">
                <a:solidFill>
                  <a:srgbClr val="D7791A"/>
                </a:solidFill>
              </a:rPr>
              <a:t>o3. </a:t>
            </a:r>
            <a:r>
              <a:rPr lang="en-US" sz="1400">
                <a:solidFill>
                  <a:srgbClr val="7E7E7E"/>
                </a:solidFill>
              </a:rPr>
              <a:t>Meccanismi di Sicurezza</a:t>
            </a:r>
            <a:endParaRPr sz="1400"/>
          </a:p>
          <a:p>
            <a:pPr indent="0" lvl="0" marL="52705" rtl="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baseline="-25000" lang="en-US" sz="3750">
                <a:solidFill>
                  <a:srgbClr val="D7791A"/>
                </a:solidFill>
              </a:rPr>
              <a:t>o4.</a:t>
            </a:r>
            <a:r>
              <a:rPr baseline="-25000" lang="en-US" sz="3750">
                <a:solidFill>
                  <a:srgbClr val="D7791A"/>
                </a:solidFill>
              </a:rPr>
              <a:t> </a:t>
            </a:r>
            <a:r>
              <a:rPr baseline="-25000" lang="en-US" sz="2250">
                <a:solidFill>
                  <a:srgbClr val="7E7E7E"/>
                </a:solidFill>
              </a:rPr>
              <a:t>Relazione tra Meccanismi di Sicurezza e Servizi di Sicurezza</a:t>
            </a:r>
            <a:endParaRPr sz="1300"/>
          </a:p>
        </p:txBody>
      </p:sp>
      <p:grpSp>
        <p:nvGrpSpPr>
          <p:cNvPr id="91" name="Google Shape;91;p4"/>
          <p:cNvGrpSpPr/>
          <p:nvPr/>
        </p:nvGrpSpPr>
        <p:grpSpPr>
          <a:xfrm>
            <a:off x="7376790" y="0"/>
            <a:ext cx="3466469" cy="6858000"/>
            <a:chOff x="7376790" y="0"/>
            <a:chExt cx="3466469" cy="6858000"/>
          </a:xfrm>
        </p:grpSpPr>
        <p:sp>
          <p:nvSpPr>
            <p:cNvPr id="92" name="Google Shape;92;p4"/>
            <p:cNvSpPr/>
            <p:nvPr/>
          </p:nvSpPr>
          <p:spPr>
            <a:xfrm>
              <a:off x="7376790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" name="Google Shape;9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4495827" y="5113067"/>
            <a:ext cx="799465" cy="1738630"/>
          </a:xfrm>
          <a:custGeom>
            <a:rect b="b" l="l" r="r" t="t"/>
            <a:pathLst>
              <a:path extrusionOk="0" h="1738629" w="799464">
                <a:moveTo>
                  <a:pt x="0" y="1738356"/>
                </a:moveTo>
                <a:lnTo>
                  <a:pt x="27850" y="1738356"/>
                </a:lnTo>
                <a:lnTo>
                  <a:pt x="454897" y="148926"/>
                </a:lnTo>
                <a:lnTo>
                  <a:pt x="471475" y="108053"/>
                </a:lnTo>
                <a:lnTo>
                  <a:pt x="497336" y="74212"/>
                </a:lnTo>
                <a:lnTo>
                  <a:pt x="530492" y="48569"/>
                </a:lnTo>
                <a:lnTo>
                  <a:pt x="568953" y="32291"/>
                </a:lnTo>
                <a:lnTo>
                  <a:pt x="610729" y="26544"/>
                </a:lnTo>
                <a:lnTo>
                  <a:pt x="653832" y="32493"/>
                </a:lnTo>
                <a:lnTo>
                  <a:pt x="710859" y="60924"/>
                </a:lnTo>
                <a:lnTo>
                  <a:pt x="751967" y="109664"/>
                </a:lnTo>
                <a:lnTo>
                  <a:pt x="772358" y="170588"/>
                </a:lnTo>
                <a:lnTo>
                  <a:pt x="773415" y="202954"/>
                </a:lnTo>
                <a:lnTo>
                  <a:pt x="767882" y="235574"/>
                </a:lnTo>
                <a:lnTo>
                  <a:pt x="363387" y="1738356"/>
                </a:lnTo>
                <a:lnTo>
                  <a:pt x="391238" y="1738356"/>
                </a:lnTo>
                <a:lnTo>
                  <a:pt x="793080" y="242344"/>
                </a:lnTo>
                <a:lnTo>
                  <a:pt x="799318" y="204647"/>
                </a:lnTo>
                <a:lnTo>
                  <a:pt x="798219" y="167203"/>
                </a:lnTo>
                <a:lnTo>
                  <a:pt x="774513" y="96125"/>
                </a:lnTo>
                <a:lnTo>
                  <a:pt x="725943" y="39769"/>
                </a:lnTo>
                <a:lnTo>
                  <a:pt x="660463" y="6768"/>
                </a:lnTo>
                <a:lnTo>
                  <a:pt x="611392" y="0"/>
                </a:lnTo>
                <a:lnTo>
                  <a:pt x="562576" y="6596"/>
                </a:lnTo>
                <a:lnTo>
                  <a:pt x="517835" y="25474"/>
                </a:lnTo>
                <a:lnTo>
                  <a:pt x="479331" y="55270"/>
                </a:lnTo>
                <a:lnTo>
                  <a:pt x="449231" y="94619"/>
                </a:lnTo>
                <a:lnTo>
                  <a:pt x="429698" y="142157"/>
                </a:lnTo>
                <a:lnTo>
                  <a:pt x="0" y="1738356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 txBox="1"/>
          <p:nvPr>
            <p:ph type="title"/>
          </p:nvPr>
        </p:nvSpPr>
        <p:spPr>
          <a:xfrm>
            <a:off x="5920224" y="2935600"/>
            <a:ext cx="2477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Panoramica</a:t>
            </a:r>
            <a:endParaRPr sz="3600"/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5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sp>
          <p:nvSpPr>
            <p:cNvPr id="104" name="Google Shape;104;p5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6" name="Google Shape;10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032" y="-10350"/>
            <a:ext cx="5839968" cy="6879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 txBox="1"/>
          <p:nvPr>
            <p:ph type="title"/>
          </p:nvPr>
        </p:nvSpPr>
        <p:spPr>
          <a:xfrm>
            <a:off x="875173" y="661150"/>
            <a:ext cx="7194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Architettura di Sicurezza OSI</a:t>
            </a:r>
            <a:endParaRPr sz="3600"/>
          </a:p>
        </p:txBody>
      </p:sp>
      <p:grpSp>
        <p:nvGrpSpPr>
          <p:cNvPr id="114" name="Google Shape;114;p6"/>
          <p:cNvGrpSpPr/>
          <p:nvPr/>
        </p:nvGrpSpPr>
        <p:grpSpPr>
          <a:xfrm>
            <a:off x="7376790" y="0"/>
            <a:ext cx="3466469" cy="6858000"/>
            <a:chOff x="7376790" y="0"/>
            <a:chExt cx="3466469" cy="6858000"/>
          </a:xfrm>
        </p:grpSpPr>
        <p:sp>
          <p:nvSpPr>
            <p:cNvPr id="115" name="Google Shape;115;p6"/>
            <p:cNvSpPr/>
            <p:nvPr/>
          </p:nvSpPr>
          <p:spPr>
            <a:xfrm>
              <a:off x="7376790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" name="Google Shape;11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6"/>
          <p:cNvSpPr txBox="1"/>
          <p:nvPr/>
        </p:nvSpPr>
        <p:spPr>
          <a:xfrm>
            <a:off x="11205209" y="6322263"/>
            <a:ext cx="10350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145539" y="1398269"/>
            <a:ext cx="6146700" cy="4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L’architettura di sicurezza OSI (Open Systems Interconnection) fornisce un quadro strutturato per affrontare le problematiche legate alla sicurezza.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880" lvl="0" marL="304800" marR="5080" rtl="0" algn="just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SzPts val="1600"/>
              <a:buFont typeface="Calibri"/>
              <a:buChar char="◦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Gli attacchi alla sicurezza 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sono classificati in: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 Attacchi passivi, 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che comportano accessi non autorizzati o il monitoraggio dei dati.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 Attacchi attivi, 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che includono l’alterazione dei dati o il denial of service (DoS)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 meccanismi di sicurezza 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sono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 strumenti o processi progettati per rilevare, prevenire o mitigare 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le minacce alla sicurezza.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182880" lvl="1" marL="487680" marR="6985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alibri"/>
              <a:buChar char="◦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Esempi di meccanismi di sicurezza includono: 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Algoritmi di crittografia, Firme digitali, Protocolli di autenticazione</a:t>
            </a:r>
            <a:endParaRPr b="1" sz="1600">
              <a:latin typeface="Tahoma"/>
              <a:ea typeface="Tahoma"/>
              <a:cs typeface="Tahoma"/>
              <a:sym typeface="Tahoma"/>
            </a:endParaRPr>
          </a:p>
          <a:p>
            <a:pPr indent="-182880" lvl="0" marL="304800" marR="508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alibri"/>
              <a:buChar char="◦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 servizi di sicurezza 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comprendono: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 Autenticazione, Controllo degli accessi, Riservatezza dei dati, Integrità dei dati, Non ripudio, Disponibilità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78739" y="6651752"/>
            <a:ext cx="4414520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William Stallings, Cryptography and Network Security: Principles and Practice, Fifth Edition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7"/>
          <p:cNvGrpSpPr/>
          <p:nvPr/>
        </p:nvGrpSpPr>
        <p:grpSpPr>
          <a:xfrm>
            <a:off x="0" y="-1523"/>
            <a:ext cx="5841492" cy="6861047"/>
            <a:chOff x="0" y="-1523"/>
            <a:chExt cx="5841492" cy="6861047"/>
          </a:xfrm>
        </p:grpSpPr>
        <p:sp>
          <p:nvSpPr>
            <p:cNvPr id="127" name="Google Shape;127;p7"/>
            <p:cNvSpPr/>
            <p:nvPr/>
          </p:nvSpPr>
          <p:spPr>
            <a:xfrm>
              <a:off x="4495827" y="5113068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8" name="Google Shape;12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7"/>
          <p:cNvSpPr txBox="1"/>
          <p:nvPr>
            <p:ph type="title"/>
          </p:nvPr>
        </p:nvSpPr>
        <p:spPr>
          <a:xfrm>
            <a:off x="6042650" y="184525"/>
            <a:ext cx="51642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L’Architettura di Sicurezza OSI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5920232" y="1278323"/>
            <a:ext cx="6118800" cy="48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 valutazione efficace delle esigenze di sicurezza e la selezione di prodotti e politiche di sicurezza richiedono un approccio sistematico.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Raccomandazione ITU-T X.800, Security Architecture for OSI, fornisce tale approccio sistematico.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L’architettura di sicurezza OSI supporta i responsabili come metodo per organizzare il compito di fornire sicurezza.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fornitori di tecnologie informatiche e di comunicazione hanno allineato le loro funzionalità di sicurezza con l’architettura OSI.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L’architettura di sicurezza OSI offre una panoramica astratta dei concetti di sicurezza.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300"/>
              <a:buFont typeface="Courier New"/>
              <a:buNone/>
            </a:pPr>
            <a:r>
              <a:t/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concentra su attacchi alla sicurezza, meccanismi e servizi.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Gli attacchi alla sicurezza compromettono la sicurezza delle informazioni.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meccanismi di sicurezza rilevano, prevengono o recuperano dagli attacchi alla sicurezza.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servizi di sicurezza migliorano la sicurezza dei sistemi di elaborazione dei dati e dei trasferimenti di informazioni.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Questi servizi contrastano gli attacchi alla sicurezza utilizzando i meccanismi di sicurezza.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1" name="Google Shape;131;p7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132" name="Google Shape;132;p7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7"/>
          <p:cNvSpPr txBox="1"/>
          <p:nvPr/>
        </p:nvSpPr>
        <p:spPr>
          <a:xfrm>
            <a:off x="-31292" y="6673392"/>
            <a:ext cx="3846829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William Stallings, Cryptography and Network Security: Principles and Practice, Fifth Edition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8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142" name="Google Shape;142;p8"/>
            <p:cNvSpPr/>
            <p:nvPr/>
          </p:nvSpPr>
          <p:spPr>
            <a:xfrm>
              <a:off x="4495827" y="5113067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8"/>
          <p:cNvSpPr txBox="1"/>
          <p:nvPr>
            <p:ph type="title"/>
          </p:nvPr>
        </p:nvSpPr>
        <p:spPr>
          <a:xfrm>
            <a:off x="6228322" y="2796275"/>
            <a:ext cx="4614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Attacchi alla sicurezza</a:t>
            </a:r>
            <a:endParaRPr sz="3600"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9"/>
          <p:cNvGrpSpPr/>
          <p:nvPr/>
        </p:nvGrpSpPr>
        <p:grpSpPr>
          <a:xfrm>
            <a:off x="6352032" y="-10350"/>
            <a:ext cx="5839968" cy="6879463"/>
            <a:chOff x="6352032" y="-10350"/>
            <a:chExt cx="5839968" cy="6879463"/>
          </a:xfrm>
        </p:grpSpPr>
        <p:pic>
          <p:nvPicPr>
            <p:cNvPr id="153" name="Google Shape;15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9"/>
            <p:cNvSpPr/>
            <p:nvPr/>
          </p:nvSpPr>
          <p:spPr>
            <a:xfrm>
              <a:off x="7376791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9"/>
          <p:cNvSpPr txBox="1"/>
          <p:nvPr>
            <p:ph type="title"/>
          </p:nvPr>
        </p:nvSpPr>
        <p:spPr>
          <a:xfrm>
            <a:off x="875182" y="1002868"/>
            <a:ext cx="35136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Attacchi alla Sicurezza</a:t>
            </a:r>
            <a:endParaRPr sz="3600"/>
          </a:p>
        </p:txBody>
      </p:sp>
      <p:sp>
        <p:nvSpPr>
          <p:cNvPr id="157" name="Google Shape;157;p9"/>
          <p:cNvSpPr txBox="1"/>
          <p:nvPr/>
        </p:nvSpPr>
        <p:spPr>
          <a:xfrm>
            <a:off x="1024229" y="1992249"/>
            <a:ext cx="6820500" cy="3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Qualsiasi azione che compromette la sicurezza delle informazioni di proprietà di un’organizzazione.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La sicurezza delle informazioni riguarda come prevenire gli attacchi o, in caso di fallimento, come rilevare gli attacchi ai sistemi basati su informazioni.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Minacce: Una minaccia si riferisce a un potenziale pericolo che potrebbe sfruttare una vulnerabilità e causare danni, rappresentando un rischio per la sicurezza.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Attacco: Una violazione della sicurezza causata da un tentativo deliberato e intelligente di eludere le misure di sicurezza e violare le politiche del sistema.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Tipi di attacchi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passivo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Attacco attivo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and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9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78739" y="6651153"/>
            <a:ext cx="441452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William Stallings, Cryptography and Network Security: Principles and Practice, Fifth Edition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72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2025-03-27T10:13:22Z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2025-03-27T00:00:00Z</vt:filetime>
  </property>
  <property fmtid="{D5CDD505-2E9C-101B-9397-08002B2CF9AE}" pid="5" name="Producer">
    <vt:lpwstr>Microsoft® PowerPoint® for Microsoft 365</vt:lpwstr>
  </property>
</Properties>
</file>