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y="6858000" cx="12192000"/>
  <p:notesSz cx="12192000" cy="6858000"/>
  <p:embeddedFontLst>
    <p:embeddedFont>
      <p:font typeface="Tahoma"/>
      <p:regular r:id="rId70"/>
      <p:bold r:id="rId71"/>
    </p:embeddedFont>
    <p:embeddedFont>
      <p:font typeface="Palatino Linotype"/>
      <p:regular r:id="rId72"/>
      <p:bold r:id="rId73"/>
      <p:italic r:id="rId74"/>
      <p:boldItalic r:id="rId75"/>
    </p:embeddedFont>
    <p:embeddedFont>
      <p:font typeface="Noto Sans Symbols"/>
      <p:regular r:id="rId76"/>
      <p:bold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78" roundtripDataSignature="AMtx7mhJSBY2qqNqTjNEpnGoPpBSd7pE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38619E-2BCC-419A-96AF-AFAC2EFF961C}">
  <a:tblStyle styleId="{2F38619E-2BCC-419A-96AF-AFAC2EFF961C}"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PalatinoLinotype-bold.fntdata"/><Relationship Id="rId72" Type="http://schemas.openxmlformats.org/officeDocument/2006/relationships/font" Target="fonts/PalatinoLinotype-regular.fntdata"/><Relationship Id="rId31" Type="http://schemas.openxmlformats.org/officeDocument/2006/relationships/slide" Target="slides/slide25.xml"/><Relationship Id="rId75" Type="http://schemas.openxmlformats.org/officeDocument/2006/relationships/font" Target="fonts/PalatinoLinotype-boldItalic.fntdata"/><Relationship Id="rId30" Type="http://schemas.openxmlformats.org/officeDocument/2006/relationships/slide" Target="slides/slide24.xml"/><Relationship Id="rId74" Type="http://schemas.openxmlformats.org/officeDocument/2006/relationships/font" Target="fonts/PalatinoLinotype-italic.fntdata"/><Relationship Id="rId33" Type="http://schemas.openxmlformats.org/officeDocument/2006/relationships/slide" Target="slides/slide27.xml"/><Relationship Id="rId77" Type="http://schemas.openxmlformats.org/officeDocument/2006/relationships/font" Target="fonts/NotoSansSymbols-bold.fntdata"/><Relationship Id="rId32" Type="http://schemas.openxmlformats.org/officeDocument/2006/relationships/slide" Target="slides/slide26.xml"/><Relationship Id="rId76" Type="http://schemas.openxmlformats.org/officeDocument/2006/relationships/font" Target="fonts/NotoSansSymbols-regular.fntdata"/><Relationship Id="rId35" Type="http://schemas.openxmlformats.org/officeDocument/2006/relationships/slide" Target="slides/slide29.xml"/><Relationship Id="rId34" Type="http://schemas.openxmlformats.org/officeDocument/2006/relationships/slide" Target="slides/slide28.xml"/><Relationship Id="rId78" Type="http://customschemas.google.com/relationships/presentationmetadata" Target="metadata"/><Relationship Id="rId71" Type="http://schemas.openxmlformats.org/officeDocument/2006/relationships/font" Target="fonts/Tahoma-bold.fntdata"/><Relationship Id="rId70" Type="http://schemas.openxmlformats.org/officeDocument/2006/relationships/font" Target="fonts/Tahoma-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2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3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3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3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3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3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3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3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3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3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3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4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4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4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4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4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p4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4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p4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p4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p4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p5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p5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p5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5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p5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p5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5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5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p5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p5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p6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6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6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6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p6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6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p6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6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65"/>
          <p:cNvSpPr txBox="1"/>
          <p:nvPr>
            <p:ph type="title"/>
          </p:nvPr>
        </p:nvSpPr>
        <p:spPr>
          <a:xfrm>
            <a:off x="875182" y="304037"/>
            <a:ext cx="10441635" cy="12198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600">
                <a:solidFill>
                  <a:schemeClr val="dk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65"/>
          <p:cNvSpPr txBox="1"/>
          <p:nvPr>
            <p:ph idx="1" type="body"/>
          </p:nvPr>
        </p:nvSpPr>
        <p:spPr>
          <a:xfrm>
            <a:off x="5601970" y="1517396"/>
            <a:ext cx="6359525" cy="441515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1600">
                <a:solidFill>
                  <a:srgbClr val="FFB900"/>
                </a:solidFill>
                <a:latin typeface="Tahoma"/>
                <a:ea typeface="Tahoma"/>
                <a:cs typeface="Tahoma"/>
                <a:sym typeface="Tahoma"/>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 name="Google Shape;15;p6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6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5"/>
          <p:cNvSpPr txBox="1"/>
          <p:nvPr>
            <p:ph idx="12" type="sldNum"/>
          </p:nvPr>
        </p:nvSpPr>
        <p:spPr>
          <a:xfrm>
            <a:off x="11102085" y="6321441"/>
            <a:ext cx="244475" cy="197484"/>
          </a:xfrm>
          <a:prstGeom prst="rect">
            <a:avLst/>
          </a:prstGeom>
          <a:noFill/>
          <a:ln>
            <a:noFill/>
          </a:ln>
        </p:spPr>
        <p:txBody>
          <a:bodyPr anchorCtr="0" anchor="t" bIns="0" lIns="0" spcFirstLastPara="1" rIns="0" wrap="square" tIns="0">
            <a:spAutoFit/>
          </a:bodyPr>
          <a:lstStyle>
            <a:lvl1pPr indent="0" lvl="0" marL="38100">
              <a:lnSpc>
                <a:spcPct val="100000"/>
              </a:lnSpc>
              <a:spcBef>
                <a:spcPts val="0"/>
              </a:spcBef>
              <a:buNone/>
              <a:defRPr b="0" i="0" sz="1100">
                <a:solidFill>
                  <a:srgbClr val="FFFFFF"/>
                </a:solidFill>
                <a:latin typeface="Verdana"/>
                <a:ea typeface="Verdana"/>
                <a:cs typeface="Verdana"/>
                <a:sym typeface="Verdana"/>
              </a:defRPr>
            </a:lvl1pPr>
            <a:lvl2pPr indent="0" lvl="1" marL="38100">
              <a:lnSpc>
                <a:spcPct val="100000"/>
              </a:lnSpc>
              <a:spcBef>
                <a:spcPts val="0"/>
              </a:spcBef>
              <a:buNone/>
              <a:defRPr b="0" i="0" sz="1100">
                <a:solidFill>
                  <a:srgbClr val="FFFFFF"/>
                </a:solidFill>
                <a:latin typeface="Verdana"/>
                <a:ea typeface="Verdana"/>
                <a:cs typeface="Verdana"/>
                <a:sym typeface="Verdana"/>
              </a:defRPr>
            </a:lvl2pPr>
            <a:lvl3pPr indent="0" lvl="2" marL="38100">
              <a:lnSpc>
                <a:spcPct val="100000"/>
              </a:lnSpc>
              <a:spcBef>
                <a:spcPts val="0"/>
              </a:spcBef>
              <a:buNone/>
              <a:defRPr b="0" i="0" sz="1100">
                <a:solidFill>
                  <a:srgbClr val="FFFFFF"/>
                </a:solidFill>
                <a:latin typeface="Verdana"/>
                <a:ea typeface="Verdana"/>
                <a:cs typeface="Verdana"/>
                <a:sym typeface="Verdana"/>
              </a:defRPr>
            </a:lvl3pPr>
            <a:lvl4pPr indent="0" lvl="3" marL="38100">
              <a:lnSpc>
                <a:spcPct val="100000"/>
              </a:lnSpc>
              <a:spcBef>
                <a:spcPts val="0"/>
              </a:spcBef>
              <a:buNone/>
              <a:defRPr b="0" i="0" sz="1100">
                <a:solidFill>
                  <a:srgbClr val="FFFFFF"/>
                </a:solidFill>
                <a:latin typeface="Verdana"/>
                <a:ea typeface="Verdana"/>
                <a:cs typeface="Verdana"/>
                <a:sym typeface="Verdana"/>
              </a:defRPr>
            </a:lvl4pPr>
            <a:lvl5pPr indent="0" lvl="4" marL="38100">
              <a:lnSpc>
                <a:spcPct val="100000"/>
              </a:lnSpc>
              <a:spcBef>
                <a:spcPts val="0"/>
              </a:spcBef>
              <a:buNone/>
              <a:defRPr b="0" i="0" sz="1100">
                <a:solidFill>
                  <a:srgbClr val="FFFFFF"/>
                </a:solidFill>
                <a:latin typeface="Verdana"/>
                <a:ea typeface="Verdana"/>
                <a:cs typeface="Verdana"/>
                <a:sym typeface="Verdana"/>
              </a:defRPr>
            </a:lvl5pPr>
            <a:lvl6pPr indent="0" lvl="5" marL="38100">
              <a:lnSpc>
                <a:spcPct val="100000"/>
              </a:lnSpc>
              <a:spcBef>
                <a:spcPts val="0"/>
              </a:spcBef>
              <a:buNone/>
              <a:defRPr b="0" i="0" sz="1100">
                <a:solidFill>
                  <a:srgbClr val="FFFFFF"/>
                </a:solidFill>
                <a:latin typeface="Verdana"/>
                <a:ea typeface="Verdana"/>
                <a:cs typeface="Verdana"/>
                <a:sym typeface="Verdana"/>
              </a:defRPr>
            </a:lvl6pPr>
            <a:lvl7pPr indent="0" lvl="6" marL="38100">
              <a:lnSpc>
                <a:spcPct val="100000"/>
              </a:lnSpc>
              <a:spcBef>
                <a:spcPts val="0"/>
              </a:spcBef>
              <a:buNone/>
              <a:defRPr b="0" i="0" sz="1100">
                <a:solidFill>
                  <a:srgbClr val="FFFFFF"/>
                </a:solidFill>
                <a:latin typeface="Verdana"/>
                <a:ea typeface="Verdana"/>
                <a:cs typeface="Verdana"/>
                <a:sym typeface="Verdana"/>
              </a:defRPr>
            </a:lvl7pPr>
            <a:lvl8pPr indent="0" lvl="7" marL="38100">
              <a:lnSpc>
                <a:spcPct val="100000"/>
              </a:lnSpc>
              <a:spcBef>
                <a:spcPts val="0"/>
              </a:spcBef>
              <a:buNone/>
              <a:defRPr b="0" i="0" sz="1100">
                <a:solidFill>
                  <a:srgbClr val="FFFFFF"/>
                </a:solidFill>
                <a:latin typeface="Verdana"/>
                <a:ea typeface="Verdana"/>
                <a:cs typeface="Verdana"/>
                <a:sym typeface="Verdana"/>
              </a:defRPr>
            </a:lvl8pPr>
            <a:lvl9pPr indent="0" lvl="8" marL="38100">
              <a:lnSpc>
                <a:spcPct val="100000"/>
              </a:lnSpc>
              <a:spcBef>
                <a:spcPts val="0"/>
              </a:spcBef>
              <a:buNone/>
              <a:defRPr b="0" i="0" sz="1100">
                <a:solidFill>
                  <a:srgbClr val="FFFFFF"/>
                </a:solidFill>
                <a:latin typeface="Verdana"/>
                <a:ea typeface="Verdana"/>
                <a:cs typeface="Verdana"/>
                <a:sym typeface="Verdana"/>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18" name="Shape 18"/>
        <p:cNvGrpSpPr/>
        <p:nvPr/>
      </p:nvGrpSpPr>
      <p:grpSpPr>
        <a:xfrm>
          <a:off x="0" y="0"/>
          <a:ext cx="0" cy="0"/>
          <a:chOff x="0" y="0"/>
          <a:chExt cx="0" cy="0"/>
        </a:xfrm>
      </p:grpSpPr>
      <p:sp>
        <p:nvSpPr>
          <p:cNvPr id="19" name="Google Shape;19;p66"/>
          <p:cNvSpPr/>
          <p:nvPr/>
        </p:nvSpPr>
        <p:spPr>
          <a:xfrm>
            <a:off x="0" y="0"/>
            <a:ext cx="12192000" cy="6858000"/>
          </a:xfrm>
          <a:custGeom>
            <a:rect b="b" l="l" r="r" t="t"/>
            <a:pathLst>
              <a:path extrusionOk="0" h="6858000" w="12192000">
                <a:moveTo>
                  <a:pt x="12192000" y="0"/>
                </a:moveTo>
                <a:lnTo>
                  <a:pt x="0" y="0"/>
                </a:lnTo>
                <a:lnTo>
                  <a:pt x="0" y="6858000"/>
                </a:lnTo>
                <a:lnTo>
                  <a:pt x="12192000" y="6858000"/>
                </a:lnTo>
                <a:lnTo>
                  <a:pt x="121920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 name="Google Shape;20;p66"/>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 name="Google Shape;21;p66"/>
          <p:cNvSpPr txBox="1"/>
          <p:nvPr>
            <p:ph type="title"/>
          </p:nvPr>
        </p:nvSpPr>
        <p:spPr>
          <a:xfrm>
            <a:off x="875182" y="304037"/>
            <a:ext cx="10441635" cy="12198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600">
                <a:solidFill>
                  <a:schemeClr val="dk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6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66"/>
          <p:cNvSpPr txBox="1"/>
          <p:nvPr>
            <p:ph idx="12" type="sldNum"/>
          </p:nvPr>
        </p:nvSpPr>
        <p:spPr>
          <a:xfrm>
            <a:off x="11102085" y="6321441"/>
            <a:ext cx="244475" cy="197484"/>
          </a:xfrm>
          <a:prstGeom prst="rect">
            <a:avLst/>
          </a:prstGeom>
          <a:noFill/>
          <a:ln>
            <a:noFill/>
          </a:ln>
        </p:spPr>
        <p:txBody>
          <a:bodyPr anchorCtr="0" anchor="t" bIns="0" lIns="0" spcFirstLastPara="1" rIns="0" wrap="square" tIns="0">
            <a:spAutoFit/>
          </a:bodyPr>
          <a:lstStyle>
            <a:lvl1pPr indent="0" lvl="0" marL="38100">
              <a:lnSpc>
                <a:spcPct val="100000"/>
              </a:lnSpc>
              <a:spcBef>
                <a:spcPts val="0"/>
              </a:spcBef>
              <a:buNone/>
              <a:defRPr b="0" i="0" sz="1100">
                <a:solidFill>
                  <a:srgbClr val="FFFFFF"/>
                </a:solidFill>
                <a:latin typeface="Verdana"/>
                <a:ea typeface="Verdana"/>
                <a:cs typeface="Verdana"/>
                <a:sym typeface="Verdana"/>
              </a:defRPr>
            </a:lvl1pPr>
            <a:lvl2pPr indent="0" lvl="1" marL="38100">
              <a:lnSpc>
                <a:spcPct val="100000"/>
              </a:lnSpc>
              <a:spcBef>
                <a:spcPts val="0"/>
              </a:spcBef>
              <a:buNone/>
              <a:defRPr b="0" i="0" sz="1100">
                <a:solidFill>
                  <a:srgbClr val="FFFFFF"/>
                </a:solidFill>
                <a:latin typeface="Verdana"/>
                <a:ea typeface="Verdana"/>
                <a:cs typeface="Verdana"/>
                <a:sym typeface="Verdana"/>
              </a:defRPr>
            </a:lvl2pPr>
            <a:lvl3pPr indent="0" lvl="2" marL="38100">
              <a:lnSpc>
                <a:spcPct val="100000"/>
              </a:lnSpc>
              <a:spcBef>
                <a:spcPts val="0"/>
              </a:spcBef>
              <a:buNone/>
              <a:defRPr b="0" i="0" sz="1100">
                <a:solidFill>
                  <a:srgbClr val="FFFFFF"/>
                </a:solidFill>
                <a:latin typeface="Verdana"/>
                <a:ea typeface="Verdana"/>
                <a:cs typeface="Verdana"/>
                <a:sym typeface="Verdana"/>
              </a:defRPr>
            </a:lvl3pPr>
            <a:lvl4pPr indent="0" lvl="3" marL="38100">
              <a:lnSpc>
                <a:spcPct val="100000"/>
              </a:lnSpc>
              <a:spcBef>
                <a:spcPts val="0"/>
              </a:spcBef>
              <a:buNone/>
              <a:defRPr b="0" i="0" sz="1100">
                <a:solidFill>
                  <a:srgbClr val="FFFFFF"/>
                </a:solidFill>
                <a:latin typeface="Verdana"/>
                <a:ea typeface="Verdana"/>
                <a:cs typeface="Verdana"/>
                <a:sym typeface="Verdana"/>
              </a:defRPr>
            </a:lvl4pPr>
            <a:lvl5pPr indent="0" lvl="4" marL="38100">
              <a:lnSpc>
                <a:spcPct val="100000"/>
              </a:lnSpc>
              <a:spcBef>
                <a:spcPts val="0"/>
              </a:spcBef>
              <a:buNone/>
              <a:defRPr b="0" i="0" sz="1100">
                <a:solidFill>
                  <a:srgbClr val="FFFFFF"/>
                </a:solidFill>
                <a:latin typeface="Verdana"/>
                <a:ea typeface="Verdana"/>
                <a:cs typeface="Verdana"/>
                <a:sym typeface="Verdana"/>
              </a:defRPr>
            </a:lvl5pPr>
            <a:lvl6pPr indent="0" lvl="5" marL="38100">
              <a:lnSpc>
                <a:spcPct val="100000"/>
              </a:lnSpc>
              <a:spcBef>
                <a:spcPts val="0"/>
              </a:spcBef>
              <a:buNone/>
              <a:defRPr b="0" i="0" sz="1100">
                <a:solidFill>
                  <a:srgbClr val="FFFFFF"/>
                </a:solidFill>
                <a:latin typeface="Verdana"/>
                <a:ea typeface="Verdana"/>
                <a:cs typeface="Verdana"/>
                <a:sym typeface="Verdana"/>
              </a:defRPr>
            </a:lvl6pPr>
            <a:lvl7pPr indent="0" lvl="6" marL="38100">
              <a:lnSpc>
                <a:spcPct val="100000"/>
              </a:lnSpc>
              <a:spcBef>
                <a:spcPts val="0"/>
              </a:spcBef>
              <a:buNone/>
              <a:defRPr b="0" i="0" sz="1100">
                <a:solidFill>
                  <a:srgbClr val="FFFFFF"/>
                </a:solidFill>
                <a:latin typeface="Verdana"/>
                <a:ea typeface="Verdana"/>
                <a:cs typeface="Verdana"/>
                <a:sym typeface="Verdana"/>
              </a:defRPr>
            </a:lvl7pPr>
            <a:lvl8pPr indent="0" lvl="7" marL="38100">
              <a:lnSpc>
                <a:spcPct val="100000"/>
              </a:lnSpc>
              <a:spcBef>
                <a:spcPts val="0"/>
              </a:spcBef>
              <a:buNone/>
              <a:defRPr b="0" i="0" sz="1100">
                <a:solidFill>
                  <a:srgbClr val="FFFFFF"/>
                </a:solidFill>
                <a:latin typeface="Verdana"/>
                <a:ea typeface="Verdana"/>
                <a:cs typeface="Verdana"/>
                <a:sym typeface="Verdana"/>
              </a:defRPr>
            </a:lvl8pPr>
            <a:lvl9pPr indent="0" lvl="8" marL="38100">
              <a:lnSpc>
                <a:spcPct val="100000"/>
              </a:lnSpc>
              <a:spcBef>
                <a:spcPts val="0"/>
              </a:spcBef>
              <a:buNone/>
              <a:defRPr b="0" i="0" sz="1100">
                <a:solidFill>
                  <a:srgbClr val="FFFFFF"/>
                </a:solidFill>
                <a:latin typeface="Verdana"/>
                <a:ea typeface="Verdana"/>
                <a:cs typeface="Verdana"/>
                <a:sym typeface="Verdana"/>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25" name="Shape 25"/>
        <p:cNvGrpSpPr/>
        <p:nvPr/>
      </p:nvGrpSpPr>
      <p:grpSpPr>
        <a:xfrm>
          <a:off x="0" y="0"/>
          <a:ext cx="0" cy="0"/>
          <a:chOff x="0" y="0"/>
          <a:chExt cx="0" cy="0"/>
        </a:xfrm>
      </p:grpSpPr>
      <p:sp>
        <p:nvSpPr>
          <p:cNvPr id="26" name="Google Shape;26;p67"/>
          <p:cNvSpPr/>
          <p:nvPr/>
        </p:nvSpPr>
        <p:spPr>
          <a:xfrm>
            <a:off x="6894533" y="762"/>
            <a:ext cx="1818639" cy="6857365"/>
          </a:xfrm>
          <a:custGeom>
            <a:rect b="b" l="l" r="r" t="t"/>
            <a:pathLst>
              <a:path extrusionOk="0" h="6857365" w="1818640">
                <a:moveTo>
                  <a:pt x="0" y="6857238"/>
                </a:moveTo>
                <a:lnTo>
                  <a:pt x="1818301" y="0"/>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 name="Google Shape;27;p67"/>
          <p:cNvSpPr/>
          <p:nvPr/>
        </p:nvSpPr>
        <p:spPr>
          <a:xfrm>
            <a:off x="7893787" y="5207712"/>
            <a:ext cx="757555" cy="1644650"/>
          </a:xfrm>
          <a:custGeom>
            <a:rect b="b" l="l" r="r" t="t"/>
            <a:pathLst>
              <a:path extrusionOk="0" h="1644650" w="757554">
                <a:moveTo>
                  <a:pt x="0" y="1644203"/>
                </a:moveTo>
                <a:lnTo>
                  <a:pt x="26387" y="1644203"/>
                </a:lnTo>
                <a:lnTo>
                  <a:pt x="430996" y="140860"/>
                </a:lnTo>
                <a:lnTo>
                  <a:pt x="450960" y="95231"/>
                </a:lnTo>
                <a:lnTo>
                  <a:pt x="483047" y="59499"/>
                </a:lnTo>
                <a:lnTo>
                  <a:pt x="524000" y="35568"/>
                </a:lnTo>
                <a:lnTo>
                  <a:pt x="570563" y="25344"/>
                </a:lnTo>
                <a:lnTo>
                  <a:pt x="619478" y="30733"/>
                </a:lnTo>
                <a:lnTo>
                  <a:pt x="673509" y="57624"/>
                </a:lnTo>
                <a:lnTo>
                  <a:pt x="712457" y="103724"/>
                </a:lnTo>
                <a:lnTo>
                  <a:pt x="731777" y="161349"/>
                </a:lnTo>
                <a:lnTo>
                  <a:pt x="732778" y="191962"/>
                </a:lnTo>
                <a:lnTo>
                  <a:pt x="727536" y="222815"/>
                </a:lnTo>
                <a:lnTo>
                  <a:pt x="344294" y="1644203"/>
                </a:lnTo>
                <a:lnTo>
                  <a:pt x="370681" y="1644203"/>
                </a:lnTo>
                <a:lnTo>
                  <a:pt x="751410" y="229218"/>
                </a:lnTo>
                <a:lnTo>
                  <a:pt x="757320" y="193562"/>
                </a:lnTo>
                <a:lnTo>
                  <a:pt x="756280" y="158147"/>
                </a:lnTo>
                <a:lnTo>
                  <a:pt x="733819" y="90918"/>
                </a:lnTo>
                <a:lnTo>
                  <a:pt x="687800" y="37615"/>
                </a:lnTo>
                <a:lnTo>
                  <a:pt x="625761" y="6401"/>
                </a:lnTo>
                <a:lnTo>
                  <a:pt x="579268" y="0"/>
                </a:lnTo>
                <a:lnTo>
                  <a:pt x="533017" y="6238"/>
                </a:lnTo>
                <a:lnTo>
                  <a:pt x="490626" y="24094"/>
                </a:lnTo>
                <a:lnTo>
                  <a:pt x="454146" y="52277"/>
                </a:lnTo>
                <a:lnTo>
                  <a:pt x="425628" y="89494"/>
                </a:lnTo>
                <a:lnTo>
                  <a:pt x="407121" y="134457"/>
                </a:lnTo>
                <a:lnTo>
                  <a:pt x="0" y="1644203"/>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 name="Google Shape;28;p67"/>
          <p:cNvSpPr/>
          <p:nvPr/>
        </p:nvSpPr>
        <p:spPr>
          <a:xfrm>
            <a:off x="7371078" y="0"/>
            <a:ext cx="2556510" cy="6858000"/>
          </a:xfrm>
          <a:custGeom>
            <a:rect b="b" l="l" r="r" t="t"/>
            <a:pathLst>
              <a:path extrusionOk="0" h="6858000" w="2556509">
                <a:moveTo>
                  <a:pt x="1548176" y="1517417"/>
                </a:moveTo>
                <a:lnTo>
                  <a:pt x="1500779" y="1523877"/>
                </a:lnTo>
                <a:lnTo>
                  <a:pt x="1457199" y="1541986"/>
                </a:lnTo>
                <a:lnTo>
                  <a:pt x="1419673" y="1570477"/>
                </a:lnTo>
                <a:lnTo>
                  <a:pt x="1390437" y="1608083"/>
                </a:lnTo>
                <a:lnTo>
                  <a:pt x="1371728" y="1653539"/>
                </a:lnTo>
                <a:lnTo>
                  <a:pt x="977012" y="3108705"/>
                </a:lnTo>
                <a:lnTo>
                  <a:pt x="4065" y="6844512"/>
                </a:lnTo>
                <a:lnTo>
                  <a:pt x="255" y="6857232"/>
                </a:lnTo>
                <a:lnTo>
                  <a:pt x="0" y="6858000"/>
                </a:lnTo>
                <a:lnTo>
                  <a:pt x="26577" y="6858000"/>
                </a:lnTo>
                <a:lnTo>
                  <a:pt x="1002412" y="3116326"/>
                </a:lnTo>
                <a:lnTo>
                  <a:pt x="1397128" y="1661287"/>
                </a:lnTo>
                <a:lnTo>
                  <a:pt x="1418158" y="1615207"/>
                </a:lnTo>
                <a:lnTo>
                  <a:pt x="1451466" y="1579009"/>
                </a:lnTo>
                <a:lnTo>
                  <a:pt x="1493753" y="1554649"/>
                </a:lnTo>
                <a:lnTo>
                  <a:pt x="1541721" y="1544085"/>
                </a:lnTo>
                <a:lnTo>
                  <a:pt x="1643645" y="1544085"/>
                </a:lnTo>
                <a:lnTo>
                  <a:pt x="1631675" y="1536654"/>
                </a:lnTo>
                <a:lnTo>
                  <a:pt x="1597166" y="1523877"/>
                </a:lnTo>
                <a:lnTo>
                  <a:pt x="1548176" y="1517417"/>
                </a:lnTo>
                <a:close/>
              </a:path>
              <a:path extrusionOk="0" h="6858000" w="2556509">
                <a:moveTo>
                  <a:pt x="1643645" y="1544085"/>
                </a:moveTo>
                <a:lnTo>
                  <a:pt x="1541721" y="1544085"/>
                </a:lnTo>
                <a:lnTo>
                  <a:pt x="1592073" y="1549273"/>
                </a:lnTo>
                <a:lnTo>
                  <a:pt x="1621265" y="1560445"/>
                </a:lnTo>
                <a:lnTo>
                  <a:pt x="1669743" y="1597600"/>
                </a:lnTo>
                <a:lnTo>
                  <a:pt x="1700674" y="1651631"/>
                </a:lnTo>
                <a:lnTo>
                  <a:pt x="1708294" y="1712535"/>
                </a:lnTo>
                <a:lnTo>
                  <a:pt x="1702817" y="1743964"/>
                </a:lnTo>
                <a:lnTo>
                  <a:pt x="1442975" y="2701671"/>
                </a:lnTo>
                <a:lnTo>
                  <a:pt x="1436530" y="2750585"/>
                </a:lnTo>
                <a:lnTo>
                  <a:pt x="1443017" y="2797922"/>
                </a:lnTo>
                <a:lnTo>
                  <a:pt x="1461168" y="2841450"/>
                </a:lnTo>
                <a:lnTo>
                  <a:pt x="1489711" y="2878934"/>
                </a:lnTo>
                <a:lnTo>
                  <a:pt x="1527377" y="2908143"/>
                </a:lnTo>
                <a:lnTo>
                  <a:pt x="1572896" y="2926841"/>
                </a:lnTo>
                <a:lnTo>
                  <a:pt x="1624873" y="2932987"/>
                </a:lnTo>
                <a:lnTo>
                  <a:pt x="1675077" y="2924801"/>
                </a:lnTo>
                <a:lnTo>
                  <a:pt x="1710356" y="2908370"/>
                </a:lnTo>
                <a:lnTo>
                  <a:pt x="1623651" y="2908370"/>
                </a:lnTo>
                <a:lnTo>
                  <a:pt x="1579246" y="2902712"/>
                </a:lnTo>
                <a:lnTo>
                  <a:pt x="1533154" y="2881696"/>
                </a:lnTo>
                <a:lnTo>
                  <a:pt x="1496932" y="2848427"/>
                </a:lnTo>
                <a:lnTo>
                  <a:pt x="1472554" y="2806197"/>
                </a:lnTo>
                <a:lnTo>
                  <a:pt x="1461995" y="2758297"/>
                </a:lnTo>
                <a:lnTo>
                  <a:pt x="1467232" y="2708021"/>
                </a:lnTo>
                <a:lnTo>
                  <a:pt x="1726947" y="1750314"/>
                </a:lnTo>
                <a:lnTo>
                  <a:pt x="1732991" y="1714640"/>
                </a:lnTo>
                <a:lnTo>
                  <a:pt x="1732042" y="1681607"/>
                </a:lnTo>
                <a:lnTo>
                  <a:pt x="1731963" y="1678860"/>
                </a:lnTo>
                <a:lnTo>
                  <a:pt x="1723982" y="1643818"/>
                </a:lnTo>
                <a:lnTo>
                  <a:pt x="1709167" y="1610360"/>
                </a:lnTo>
                <a:lnTo>
                  <a:pt x="1688289" y="1580362"/>
                </a:lnTo>
                <a:lnTo>
                  <a:pt x="1662256" y="1555638"/>
                </a:lnTo>
                <a:lnTo>
                  <a:pt x="1643645" y="1544085"/>
                </a:lnTo>
                <a:close/>
              </a:path>
              <a:path extrusionOk="0" h="6858000" w="2556509">
                <a:moveTo>
                  <a:pt x="2556415" y="0"/>
                </a:moveTo>
                <a:lnTo>
                  <a:pt x="2529286" y="0"/>
                </a:lnTo>
                <a:lnTo>
                  <a:pt x="2106423" y="1541652"/>
                </a:lnTo>
                <a:lnTo>
                  <a:pt x="1763904" y="2817495"/>
                </a:lnTo>
                <a:lnTo>
                  <a:pt x="1739067" y="2855179"/>
                </a:lnTo>
                <a:lnTo>
                  <a:pt x="1705872" y="2883573"/>
                </a:lnTo>
                <a:lnTo>
                  <a:pt x="1666630" y="2901647"/>
                </a:lnTo>
                <a:lnTo>
                  <a:pt x="1623651" y="2908370"/>
                </a:lnTo>
                <a:lnTo>
                  <a:pt x="1710356" y="2908370"/>
                </a:lnTo>
                <a:lnTo>
                  <a:pt x="1720818" y="2903497"/>
                </a:lnTo>
                <a:lnTo>
                  <a:pt x="1759409" y="2870287"/>
                </a:lnTo>
                <a:lnTo>
                  <a:pt x="1788161" y="2826385"/>
                </a:lnTo>
                <a:lnTo>
                  <a:pt x="1788161" y="2825115"/>
                </a:lnTo>
                <a:lnTo>
                  <a:pt x="2130680" y="1548002"/>
                </a:lnTo>
                <a:lnTo>
                  <a:pt x="255641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 name="Google Shape;29;p67"/>
          <p:cNvSpPr txBox="1"/>
          <p:nvPr>
            <p:ph type="title"/>
          </p:nvPr>
        </p:nvSpPr>
        <p:spPr>
          <a:xfrm>
            <a:off x="875182" y="304037"/>
            <a:ext cx="10441635" cy="12198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600">
                <a:solidFill>
                  <a:schemeClr val="dk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7"/>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67"/>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6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7"/>
          <p:cNvSpPr txBox="1"/>
          <p:nvPr>
            <p:ph idx="12" type="sldNum"/>
          </p:nvPr>
        </p:nvSpPr>
        <p:spPr>
          <a:xfrm>
            <a:off x="11102085" y="6321441"/>
            <a:ext cx="244475" cy="197484"/>
          </a:xfrm>
          <a:prstGeom prst="rect">
            <a:avLst/>
          </a:prstGeom>
          <a:noFill/>
          <a:ln>
            <a:noFill/>
          </a:ln>
        </p:spPr>
        <p:txBody>
          <a:bodyPr anchorCtr="0" anchor="t" bIns="0" lIns="0" spcFirstLastPara="1" rIns="0" wrap="square" tIns="0">
            <a:spAutoFit/>
          </a:bodyPr>
          <a:lstStyle>
            <a:lvl1pPr indent="0" lvl="0" marL="38100">
              <a:lnSpc>
                <a:spcPct val="100000"/>
              </a:lnSpc>
              <a:spcBef>
                <a:spcPts val="0"/>
              </a:spcBef>
              <a:buNone/>
              <a:defRPr b="0" i="0" sz="1100">
                <a:solidFill>
                  <a:srgbClr val="FFFFFF"/>
                </a:solidFill>
                <a:latin typeface="Verdana"/>
                <a:ea typeface="Verdana"/>
                <a:cs typeface="Verdana"/>
                <a:sym typeface="Verdana"/>
              </a:defRPr>
            </a:lvl1pPr>
            <a:lvl2pPr indent="0" lvl="1" marL="38100">
              <a:lnSpc>
                <a:spcPct val="100000"/>
              </a:lnSpc>
              <a:spcBef>
                <a:spcPts val="0"/>
              </a:spcBef>
              <a:buNone/>
              <a:defRPr b="0" i="0" sz="1100">
                <a:solidFill>
                  <a:srgbClr val="FFFFFF"/>
                </a:solidFill>
                <a:latin typeface="Verdana"/>
                <a:ea typeface="Verdana"/>
                <a:cs typeface="Verdana"/>
                <a:sym typeface="Verdana"/>
              </a:defRPr>
            </a:lvl2pPr>
            <a:lvl3pPr indent="0" lvl="2" marL="38100">
              <a:lnSpc>
                <a:spcPct val="100000"/>
              </a:lnSpc>
              <a:spcBef>
                <a:spcPts val="0"/>
              </a:spcBef>
              <a:buNone/>
              <a:defRPr b="0" i="0" sz="1100">
                <a:solidFill>
                  <a:srgbClr val="FFFFFF"/>
                </a:solidFill>
                <a:latin typeface="Verdana"/>
                <a:ea typeface="Verdana"/>
                <a:cs typeface="Verdana"/>
                <a:sym typeface="Verdana"/>
              </a:defRPr>
            </a:lvl3pPr>
            <a:lvl4pPr indent="0" lvl="3" marL="38100">
              <a:lnSpc>
                <a:spcPct val="100000"/>
              </a:lnSpc>
              <a:spcBef>
                <a:spcPts val="0"/>
              </a:spcBef>
              <a:buNone/>
              <a:defRPr b="0" i="0" sz="1100">
                <a:solidFill>
                  <a:srgbClr val="FFFFFF"/>
                </a:solidFill>
                <a:latin typeface="Verdana"/>
                <a:ea typeface="Verdana"/>
                <a:cs typeface="Verdana"/>
                <a:sym typeface="Verdana"/>
              </a:defRPr>
            </a:lvl4pPr>
            <a:lvl5pPr indent="0" lvl="4" marL="38100">
              <a:lnSpc>
                <a:spcPct val="100000"/>
              </a:lnSpc>
              <a:spcBef>
                <a:spcPts val="0"/>
              </a:spcBef>
              <a:buNone/>
              <a:defRPr b="0" i="0" sz="1100">
                <a:solidFill>
                  <a:srgbClr val="FFFFFF"/>
                </a:solidFill>
                <a:latin typeface="Verdana"/>
                <a:ea typeface="Verdana"/>
                <a:cs typeface="Verdana"/>
                <a:sym typeface="Verdana"/>
              </a:defRPr>
            </a:lvl5pPr>
            <a:lvl6pPr indent="0" lvl="5" marL="38100">
              <a:lnSpc>
                <a:spcPct val="100000"/>
              </a:lnSpc>
              <a:spcBef>
                <a:spcPts val="0"/>
              </a:spcBef>
              <a:buNone/>
              <a:defRPr b="0" i="0" sz="1100">
                <a:solidFill>
                  <a:srgbClr val="FFFFFF"/>
                </a:solidFill>
                <a:latin typeface="Verdana"/>
                <a:ea typeface="Verdana"/>
                <a:cs typeface="Verdana"/>
                <a:sym typeface="Verdana"/>
              </a:defRPr>
            </a:lvl6pPr>
            <a:lvl7pPr indent="0" lvl="6" marL="38100">
              <a:lnSpc>
                <a:spcPct val="100000"/>
              </a:lnSpc>
              <a:spcBef>
                <a:spcPts val="0"/>
              </a:spcBef>
              <a:buNone/>
              <a:defRPr b="0" i="0" sz="1100">
                <a:solidFill>
                  <a:srgbClr val="FFFFFF"/>
                </a:solidFill>
                <a:latin typeface="Verdana"/>
                <a:ea typeface="Verdana"/>
                <a:cs typeface="Verdana"/>
                <a:sym typeface="Verdana"/>
              </a:defRPr>
            </a:lvl7pPr>
            <a:lvl8pPr indent="0" lvl="7" marL="38100">
              <a:lnSpc>
                <a:spcPct val="100000"/>
              </a:lnSpc>
              <a:spcBef>
                <a:spcPts val="0"/>
              </a:spcBef>
              <a:buNone/>
              <a:defRPr b="0" i="0" sz="1100">
                <a:solidFill>
                  <a:srgbClr val="FFFFFF"/>
                </a:solidFill>
                <a:latin typeface="Verdana"/>
                <a:ea typeface="Verdana"/>
                <a:cs typeface="Verdana"/>
                <a:sym typeface="Verdana"/>
              </a:defRPr>
            </a:lvl8pPr>
            <a:lvl9pPr indent="0" lvl="8" marL="38100">
              <a:lnSpc>
                <a:spcPct val="100000"/>
              </a:lnSpc>
              <a:spcBef>
                <a:spcPts val="0"/>
              </a:spcBef>
              <a:buNone/>
              <a:defRPr b="0" i="0" sz="1100">
                <a:solidFill>
                  <a:srgbClr val="FFFFFF"/>
                </a:solidFill>
                <a:latin typeface="Verdana"/>
                <a:ea typeface="Verdana"/>
                <a:cs typeface="Verdana"/>
                <a:sym typeface="Verdana"/>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35" name="Shape 35"/>
        <p:cNvGrpSpPr/>
        <p:nvPr/>
      </p:nvGrpSpPr>
      <p:grpSpPr>
        <a:xfrm>
          <a:off x="0" y="0"/>
          <a:ext cx="0" cy="0"/>
          <a:chOff x="0" y="0"/>
          <a:chExt cx="0" cy="0"/>
        </a:xfrm>
      </p:grpSpPr>
      <p:sp>
        <p:nvSpPr>
          <p:cNvPr id="36" name="Google Shape;36;p68"/>
          <p:cNvSpPr/>
          <p:nvPr/>
        </p:nvSpPr>
        <p:spPr>
          <a:xfrm>
            <a:off x="0" y="0"/>
            <a:ext cx="12192000" cy="6858000"/>
          </a:xfrm>
          <a:custGeom>
            <a:rect b="b" l="l" r="r" t="t"/>
            <a:pathLst>
              <a:path extrusionOk="0" h="6858000" w="12192000">
                <a:moveTo>
                  <a:pt x="12192000" y="0"/>
                </a:moveTo>
                <a:lnTo>
                  <a:pt x="0" y="0"/>
                </a:lnTo>
                <a:lnTo>
                  <a:pt x="0" y="6858000"/>
                </a:lnTo>
                <a:lnTo>
                  <a:pt x="12192000" y="6858000"/>
                </a:lnTo>
                <a:lnTo>
                  <a:pt x="121920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7" name="Google Shape;37;p68"/>
          <p:cNvSpPr/>
          <p:nvPr/>
        </p:nvSpPr>
        <p:spPr>
          <a:xfrm>
            <a:off x="4495827" y="5113068"/>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8" name="Google Shape;38;p68"/>
          <p:cNvPicPr preferRelativeResize="0"/>
          <p:nvPr/>
        </p:nvPicPr>
        <p:blipFill rotWithShape="1">
          <a:blip r:embed="rId2">
            <a:alphaModFix/>
          </a:blip>
          <a:srcRect b="0" l="0" r="0" t="0"/>
          <a:stretch/>
        </p:blipFill>
        <p:spPr>
          <a:xfrm>
            <a:off x="0" y="-1523"/>
            <a:ext cx="5841492" cy="6861047"/>
          </a:xfrm>
          <a:prstGeom prst="rect">
            <a:avLst/>
          </a:prstGeom>
          <a:noFill/>
          <a:ln>
            <a:noFill/>
          </a:ln>
        </p:spPr>
      </p:pic>
      <p:sp>
        <p:nvSpPr>
          <p:cNvPr id="39" name="Google Shape;39;p68"/>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8"/>
          <p:cNvSpPr txBox="1"/>
          <p:nvPr>
            <p:ph idx="12" type="sldNum"/>
          </p:nvPr>
        </p:nvSpPr>
        <p:spPr>
          <a:xfrm>
            <a:off x="11102085" y="6321441"/>
            <a:ext cx="244475" cy="197484"/>
          </a:xfrm>
          <a:prstGeom prst="rect">
            <a:avLst/>
          </a:prstGeom>
          <a:noFill/>
          <a:ln>
            <a:noFill/>
          </a:ln>
        </p:spPr>
        <p:txBody>
          <a:bodyPr anchorCtr="0" anchor="t" bIns="0" lIns="0" spcFirstLastPara="1" rIns="0" wrap="square" tIns="0">
            <a:spAutoFit/>
          </a:bodyPr>
          <a:lstStyle>
            <a:lvl1pPr indent="0" lvl="0" marL="38100">
              <a:lnSpc>
                <a:spcPct val="100000"/>
              </a:lnSpc>
              <a:spcBef>
                <a:spcPts val="0"/>
              </a:spcBef>
              <a:buNone/>
              <a:defRPr b="0" i="0" sz="1100">
                <a:solidFill>
                  <a:srgbClr val="FFFFFF"/>
                </a:solidFill>
                <a:latin typeface="Verdana"/>
                <a:ea typeface="Verdana"/>
                <a:cs typeface="Verdana"/>
                <a:sym typeface="Verdana"/>
              </a:defRPr>
            </a:lvl1pPr>
            <a:lvl2pPr indent="0" lvl="1" marL="38100">
              <a:lnSpc>
                <a:spcPct val="100000"/>
              </a:lnSpc>
              <a:spcBef>
                <a:spcPts val="0"/>
              </a:spcBef>
              <a:buNone/>
              <a:defRPr b="0" i="0" sz="1100">
                <a:solidFill>
                  <a:srgbClr val="FFFFFF"/>
                </a:solidFill>
                <a:latin typeface="Verdana"/>
                <a:ea typeface="Verdana"/>
                <a:cs typeface="Verdana"/>
                <a:sym typeface="Verdana"/>
              </a:defRPr>
            </a:lvl2pPr>
            <a:lvl3pPr indent="0" lvl="2" marL="38100">
              <a:lnSpc>
                <a:spcPct val="100000"/>
              </a:lnSpc>
              <a:spcBef>
                <a:spcPts val="0"/>
              </a:spcBef>
              <a:buNone/>
              <a:defRPr b="0" i="0" sz="1100">
                <a:solidFill>
                  <a:srgbClr val="FFFFFF"/>
                </a:solidFill>
                <a:latin typeface="Verdana"/>
                <a:ea typeface="Verdana"/>
                <a:cs typeface="Verdana"/>
                <a:sym typeface="Verdana"/>
              </a:defRPr>
            </a:lvl3pPr>
            <a:lvl4pPr indent="0" lvl="3" marL="38100">
              <a:lnSpc>
                <a:spcPct val="100000"/>
              </a:lnSpc>
              <a:spcBef>
                <a:spcPts val="0"/>
              </a:spcBef>
              <a:buNone/>
              <a:defRPr b="0" i="0" sz="1100">
                <a:solidFill>
                  <a:srgbClr val="FFFFFF"/>
                </a:solidFill>
                <a:latin typeface="Verdana"/>
                <a:ea typeface="Verdana"/>
                <a:cs typeface="Verdana"/>
                <a:sym typeface="Verdana"/>
              </a:defRPr>
            </a:lvl4pPr>
            <a:lvl5pPr indent="0" lvl="4" marL="38100">
              <a:lnSpc>
                <a:spcPct val="100000"/>
              </a:lnSpc>
              <a:spcBef>
                <a:spcPts val="0"/>
              </a:spcBef>
              <a:buNone/>
              <a:defRPr b="0" i="0" sz="1100">
                <a:solidFill>
                  <a:srgbClr val="FFFFFF"/>
                </a:solidFill>
                <a:latin typeface="Verdana"/>
                <a:ea typeface="Verdana"/>
                <a:cs typeface="Verdana"/>
                <a:sym typeface="Verdana"/>
              </a:defRPr>
            </a:lvl5pPr>
            <a:lvl6pPr indent="0" lvl="5" marL="38100">
              <a:lnSpc>
                <a:spcPct val="100000"/>
              </a:lnSpc>
              <a:spcBef>
                <a:spcPts val="0"/>
              </a:spcBef>
              <a:buNone/>
              <a:defRPr b="0" i="0" sz="1100">
                <a:solidFill>
                  <a:srgbClr val="FFFFFF"/>
                </a:solidFill>
                <a:latin typeface="Verdana"/>
                <a:ea typeface="Verdana"/>
                <a:cs typeface="Verdana"/>
                <a:sym typeface="Verdana"/>
              </a:defRPr>
            </a:lvl6pPr>
            <a:lvl7pPr indent="0" lvl="6" marL="38100">
              <a:lnSpc>
                <a:spcPct val="100000"/>
              </a:lnSpc>
              <a:spcBef>
                <a:spcPts val="0"/>
              </a:spcBef>
              <a:buNone/>
              <a:defRPr b="0" i="0" sz="1100">
                <a:solidFill>
                  <a:srgbClr val="FFFFFF"/>
                </a:solidFill>
                <a:latin typeface="Verdana"/>
                <a:ea typeface="Verdana"/>
                <a:cs typeface="Verdana"/>
                <a:sym typeface="Verdana"/>
              </a:defRPr>
            </a:lvl7pPr>
            <a:lvl8pPr indent="0" lvl="7" marL="38100">
              <a:lnSpc>
                <a:spcPct val="100000"/>
              </a:lnSpc>
              <a:spcBef>
                <a:spcPts val="0"/>
              </a:spcBef>
              <a:buNone/>
              <a:defRPr b="0" i="0" sz="1100">
                <a:solidFill>
                  <a:srgbClr val="FFFFFF"/>
                </a:solidFill>
                <a:latin typeface="Verdana"/>
                <a:ea typeface="Verdana"/>
                <a:cs typeface="Verdana"/>
                <a:sym typeface="Verdana"/>
              </a:defRPr>
            </a:lvl8pPr>
            <a:lvl9pPr indent="0" lvl="8" marL="38100">
              <a:lnSpc>
                <a:spcPct val="100000"/>
              </a:lnSpc>
              <a:spcBef>
                <a:spcPts val="0"/>
              </a:spcBef>
              <a:buNone/>
              <a:defRPr b="0" i="0" sz="1100">
                <a:solidFill>
                  <a:srgbClr val="FFFFFF"/>
                </a:solidFill>
                <a:latin typeface="Verdana"/>
                <a:ea typeface="Verdana"/>
                <a:cs typeface="Verdana"/>
                <a:sym typeface="Verdana"/>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42" name="Shape 42"/>
        <p:cNvGrpSpPr/>
        <p:nvPr/>
      </p:nvGrpSpPr>
      <p:grpSpPr>
        <a:xfrm>
          <a:off x="0" y="0"/>
          <a:ext cx="0" cy="0"/>
          <a:chOff x="0" y="0"/>
          <a:chExt cx="0" cy="0"/>
        </a:xfrm>
      </p:grpSpPr>
      <p:sp>
        <p:nvSpPr>
          <p:cNvPr id="43" name="Google Shape;43;p69"/>
          <p:cNvSpPr/>
          <p:nvPr/>
        </p:nvSpPr>
        <p:spPr>
          <a:xfrm>
            <a:off x="0" y="0"/>
            <a:ext cx="12192000" cy="6858000"/>
          </a:xfrm>
          <a:custGeom>
            <a:rect b="b" l="l" r="r" t="t"/>
            <a:pathLst>
              <a:path extrusionOk="0" h="6858000" w="12192000">
                <a:moveTo>
                  <a:pt x="12192000" y="0"/>
                </a:moveTo>
                <a:lnTo>
                  <a:pt x="0" y="0"/>
                </a:lnTo>
                <a:lnTo>
                  <a:pt x="0" y="6858000"/>
                </a:lnTo>
                <a:lnTo>
                  <a:pt x="12192000" y="6858000"/>
                </a:lnTo>
                <a:lnTo>
                  <a:pt x="121920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4" name="Google Shape;44;p69"/>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5" name="Google Shape;45;p69"/>
          <p:cNvPicPr preferRelativeResize="0"/>
          <p:nvPr/>
        </p:nvPicPr>
        <p:blipFill rotWithShape="1">
          <a:blip r:embed="rId2">
            <a:alphaModFix/>
          </a:blip>
          <a:srcRect b="0" l="0" r="0" t="0"/>
          <a:stretch/>
        </p:blipFill>
        <p:spPr>
          <a:xfrm>
            <a:off x="0" y="-1524"/>
            <a:ext cx="5841492" cy="6861047"/>
          </a:xfrm>
          <a:prstGeom prst="rect">
            <a:avLst/>
          </a:prstGeom>
          <a:noFill/>
          <a:ln>
            <a:noFill/>
          </a:ln>
        </p:spPr>
      </p:pic>
      <p:sp>
        <p:nvSpPr>
          <p:cNvPr id="46" name="Google Shape;46;p69"/>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7" name="Google Shape;47;p69"/>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8" name="Google Shape;48;p69"/>
          <p:cNvSpPr txBox="1"/>
          <p:nvPr>
            <p:ph type="ctrTitle"/>
          </p:nvPr>
        </p:nvSpPr>
        <p:spPr>
          <a:xfrm>
            <a:off x="6695058" y="678561"/>
            <a:ext cx="4950459" cy="51371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600">
                <a:solidFill>
                  <a:schemeClr val="dk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69"/>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600">
                <a:solidFill>
                  <a:srgbClr val="FFB900"/>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9"/>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9"/>
          <p:cNvSpPr txBox="1"/>
          <p:nvPr>
            <p:ph idx="12" type="sldNum"/>
          </p:nvPr>
        </p:nvSpPr>
        <p:spPr>
          <a:xfrm>
            <a:off x="11102085" y="6321441"/>
            <a:ext cx="244475" cy="197484"/>
          </a:xfrm>
          <a:prstGeom prst="rect">
            <a:avLst/>
          </a:prstGeom>
          <a:noFill/>
          <a:ln>
            <a:noFill/>
          </a:ln>
        </p:spPr>
        <p:txBody>
          <a:bodyPr anchorCtr="0" anchor="t" bIns="0" lIns="0" spcFirstLastPara="1" rIns="0" wrap="square" tIns="0">
            <a:spAutoFit/>
          </a:bodyPr>
          <a:lstStyle>
            <a:lvl1pPr indent="0" lvl="0" marL="38100">
              <a:lnSpc>
                <a:spcPct val="100000"/>
              </a:lnSpc>
              <a:spcBef>
                <a:spcPts val="0"/>
              </a:spcBef>
              <a:buNone/>
              <a:defRPr b="0" i="0" sz="1100">
                <a:solidFill>
                  <a:srgbClr val="FFFFFF"/>
                </a:solidFill>
                <a:latin typeface="Verdana"/>
                <a:ea typeface="Verdana"/>
                <a:cs typeface="Verdana"/>
                <a:sym typeface="Verdana"/>
              </a:defRPr>
            </a:lvl1pPr>
            <a:lvl2pPr indent="0" lvl="1" marL="38100">
              <a:lnSpc>
                <a:spcPct val="100000"/>
              </a:lnSpc>
              <a:spcBef>
                <a:spcPts val="0"/>
              </a:spcBef>
              <a:buNone/>
              <a:defRPr b="0" i="0" sz="1100">
                <a:solidFill>
                  <a:srgbClr val="FFFFFF"/>
                </a:solidFill>
                <a:latin typeface="Verdana"/>
                <a:ea typeface="Verdana"/>
                <a:cs typeface="Verdana"/>
                <a:sym typeface="Verdana"/>
              </a:defRPr>
            </a:lvl2pPr>
            <a:lvl3pPr indent="0" lvl="2" marL="38100">
              <a:lnSpc>
                <a:spcPct val="100000"/>
              </a:lnSpc>
              <a:spcBef>
                <a:spcPts val="0"/>
              </a:spcBef>
              <a:buNone/>
              <a:defRPr b="0" i="0" sz="1100">
                <a:solidFill>
                  <a:srgbClr val="FFFFFF"/>
                </a:solidFill>
                <a:latin typeface="Verdana"/>
                <a:ea typeface="Verdana"/>
                <a:cs typeface="Verdana"/>
                <a:sym typeface="Verdana"/>
              </a:defRPr>
            </a:lvl3pPr>
            <a:lvl4pPr indent="0" lvl="3" marL="38100">
              <a:lnSpc>
                <a:spcPct val="100000"/>
              </a:lnSpc>
              <a:spcBef>
                <a:spcPts val="0"/>
              </a:spcBef>
              <a:buNone/>
              <a:defRPr b="0" i="0" sz="1100">
                <a:solidFill>
                  <a:srgbClr val="FFFFFF"/>
                </a:solidFill>
                <a:latin typeface="Verdana"/>
                <a:ea typeface="Verdana"/>
                <a:cs typeface="Verdana"/>
                <a:sym typeface="Verdana"/>
              </a:defRPr>
            </a:lvl4pPr>
            <a:lvl5pPr indent="0" lvl="4" marL="38100">
              <a:lnSpc>
                <a:spcPct val="100000"/>
              </a:lnSpc>
              <a:spcBef>
                <a:spcPts val="0"/>
              </a:spcBef>
              <a:buNone/>
              <a:defRPr b="0" i="0" sz="1100">
                <a:solidFill>
                  <a:srgbClr val="FFFFFF"/>
                </a:solidFill>
                <a:latin typeface="Verdana"/>
                <a:ea typeface="Verdana"/>
                <a:cs typeface="Verdana"/>
                <a:sym typeface="Verdana"/>
              </a:defRPr>
            </a:lvl5pPr>
            <a:lvl6pPr indent="0" lvl="5" marL="38100">
              <a:lnSpc>
                <a:spcPct val="100000"/>
              </a:lnSpc>
              <a:spcBef>
                <a:spcPts val="0"/>
              </a:spcBef>
              <a:buNone/>
              <a:defRPr b="0" i="0" sz="1100">
                <a:solidFill>
                  <a:srgbClr val="FFFFFF"/>
                </a:solidFill>
                <a:latin typeface="Verdana"/>
                <a:ea typeface="Verdana"/>
                <a:cs typeface="Verdana"/>
                <a:sym typeface="Verdana"/>
              </a:defRPr>
            </a:lvl6pPr>
            <a:lvl7pPr indent="0" lvl="6" marL="38100">
              <a:lnSpc>
                <a:spcPct val="100000"/>
              </a:lnSpc>
              <a:spcBef>
                <a:spcPts val="0"/>
              </a:spcBef>
              <a:buNone/>
              <a:defRPr b="0" i="0" sz="1100">
                <a:solidFill>
                  <a:srgbClr val="FFFFFF"/>
                </a:solidFill>
                <a:latin typeface="Verdana"/>
                <a:ea typeface="Verdana"/>
                <a:cs typeface="Verdana"/>
                <a:sym typeface="Verdana"/>
              </a:defRPr>
            </a:lvl7pPr>
            <a:lvl8pPr indent="0" lvl="7" marL="38100">
              <a:lnSpc>
                <a:spcPct val="100000"/>
              </a:lnSpc>
              <a:spcBef>
                <a:spcPts val="0"/>
              </a:spcBef>
              <a:buNone/>
              <a:defRPr b="0" i="0" sz="1100">
                <a:solidFill>
                  <a:srgbClr val="FFFFFF"/>
                </a:solidFill>
                <a:latin typeface="Verdana"/>
                <a:ea typeface="Verdana"/>
                <a:cs typeface="Verdana"/>
                <a:sym typeface="Verdana"/>
              </a:defRPr>
            </a:lvl8pPr>
            <a:lvl9pPr indent="0" lvl="8" marL="38100">
              <a:lnSpc>
                <a:spcPct val="100000"/>
              </a:lnSpc>
              <a:spcBef>
                <a:spcPts val="0"/>
              </a:spcBef>
              <a:buNone/>
              <a:defRPr b="0" i="0" sz="1100">
                <a:solidFill>
                  <a:srgbClr val="FFFFFF"/>
                </a:solidFill>
                <a:latin typeface="Verdana"/>
                <a:ea typeface="Verdana"/>
                <a:cs typeface="Verdana"/>
                <a:sym typeface="Verdana"/>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4"/>
          <p:cNvSpPr/>
          <p:nvPr/>
        </p:nvSpPr>
        <p:spPr>
          <a:xfrm>
            <a:off x="0" y="0"/>
            <a:ext cx="12192000" cy="6858000"/>
          </a:xfrm>
          <a:custGeom>
            <a:rect b="b" l="l" r="r" t="t"/>
            <a:pathLst>
              <a:path extrusionOk="0" h="6858000" w="12192000">
                <a:moveTo>
                  <a:pt x="12192000" y="0"/>
                </a:moveTo>
                <a:lnTo>
                  <a:pt x="0" y="0"/>
                </a:lnTo>
                <a:lnTo>
                  <a:pt x="0" y="6858000"/>
                </a:lnTo>
                <a:lnTo>
                  <a:pt x="12192000" y="6858000"/>
                </a:lnTo>
                <a:lnTo>
                  <a:pt x="121920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 name="Google Shape;7;p64"/>
          <p:cNvSpPr txBox="1"/>
          <p:nvPr>
            <p:ph type="title"/>
          </p:nvPr>
        </p:nvSpPr>
        <p:spPr>
          <a:xfrm>
            <a:off x="875182" y="304037"/>
            <a:ext cx="10441635" cy="121983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36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64"/>
          <p:cNvSpPr txBox="1"/>
          <p:nvPr>
            <p:ph idx="1" type="body"/>
          </p:nvPr>
        </p:nvSpPr>
        <p:spPr>
          <a:xfrm>
            <a:off x="5601970" y="1517396"/>
            <a:ext cx="6359525" cy="441515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1" i="0" sz="1600" u="none" cap="none" strike="noStrike">
                <a:solidFill>
                  <a:srgbClr val="FFB900"/>
                </a:solidFill>
                <a:latin typeface="Tahoma"/>
                <a:ea typeface="Tahoma"/>
                <a:cs typeface="Tahoma"/>
                <a:sym typeface="Tahoma"/>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6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6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4"/>
          <p:cNvSpPr txBox="1"/>
          <p:nvPr>
            <p:ph idx="12" type="sldNum"/>
          </p:nvPr>
        </p:nvSpPr>
        <p:spPr>
          <a:xfrm>
            <a:off x="11102085" y="6321441"/>
            <a:ext cx="244475" cy="197484"/>
          </a:xfrm>
          <a:prstGeom prst="rect">
            <a:avLst/>
          </a:prstGeom>
          <a:noFill/>
          <a:ln>
            <a:noFill/>
          </a:ln>
        </p:spPr>
        <p:txBody>
          <a:bodyPr anchorCtr="0" anchor="t" bIns="0" lIns="0" spcFirstLastPara="1" rIns="0" wrap="square" tIns="0">
            <a:spAutoFit/>
          </a:bodyPr>
          <a:lstStyle>
            <a:lvl1pPr indent="0" lvl="0" marL="38100">
              <a:lnSpc>
                <a:spcPct val="100000"/>
              </a:lnSpc>
              <a:spcBef>
                <a:spcPts val="0"/>
              </a:spcBef>
              <a:buNone/>
              <a:defRPr b="0" i="0" sz="1100">
                <a:solidFill>
                  <a:srgbClr val="FFFFFF"/>
                </a:solidFill>
                <a:latin typeface="Verdana"/>
                <a:ea typeface="Verdana"/>
                <a:cs typeface="Verdana"/>
                <a:sym typeface="Verdana"/>
              </a:defRPr>
            </a:lvl1pPr>
            <a:lvl2pPr indent="0" lvl="1" marL="38100">
              <a:lnSpc>
                <a:spcPct val="100000"/>
              </a:lnSpc>
              <a:spcBef>
                <a:spcPts val="0"/>
              </a:spcBef>
              <a:buNone/>
              <a:defRPr b="0" i="0" sz="1100">
                <a:solidFill>
                  <a:srgbClr val="FFFFFF"/>
                </a:solidFill>
                <a:latin typeface="Verdana"/>
                <a:ea typeface="Verdana"/>
                <a:cs typeface="Verdana"/>
                <a:sym typeface="Verdana"/>
              </a:defRPr>
            </a:lvl2pPr>
            <a:lvl3pPr indent="0" lvl="2" marL="38100">
              <a:lnSpc>
                <a:spcPct val="100000"/>
              </a:lnSpc>
              <a:spcBef>
                <a:spcPts val="0"/>
              </a:spcBef>
              <a:buNone/>
              <a:defRPr b="0" i="0" sz="1100">
                <a:solidFill>
                  <a:srgbClr val="FFFFFF"/>
                </a:solidFill>
                <a:latin typeface="Verdana"/>
                <a:ea typeface="Verdana"/>
                <a:cs typeface="Verdana"/>
                <a:sym typeface="Verdana"/>
              </a:defRPr>
            </a:lvl3pPr>
            <a:lvl4pPr indent="0" lvl="3" marL="38100">
              <a:lnSpc>
                <a:spcPct val="100000"/>
              </a:lnSpc>
              <a:spcBef>
                <a:spcPts val="0"/>
              </a:spcBef>
              <a:buNone/>
              <a:defRPr b="0" i="0" sz="1100">
                <a:solidFill>
                  <a:srgbClr val="FFFFFF"/>
                </a:solidFill>
                <a:latin typeface="Verdana"/>
                <a:ea typeface="Verdana"/>
                <a:cs typeface="Verdana"/>
                <a:sym typeface="Verdana"/>
              </a:defRPr>
            </a:lvl4pPr>
            <a:lvl5pPr indent="0" lvl="4" marL="38100">
              <a:lnSpc>
                <a:spcPct val="100000"/>
              </a:lnSpc>
              <a:spcBef>
                <a:spcPts val="0"/>
              </a:spcBef>
              <a:buNone/>
              <a:defRPr b="0" i="0" sz="1100">
                <a:solidFill>
                  <a:srgbClr val="FFFFFF"/>
                </a:solidFill>
                <a:latin typeface="Verdana"/>
                <a:ea typeface="Verdana"/>
                <a:cs typeface="Verdana"/>
                <a:sym typeface="Verdana"/>
              </a:defRPr>
            </a:lvl5pPr>
            <a:lvl6pPr indent="0" lvl="5" marL="38100">
              <a:lnSpc>
                <a:spcPct val="100000"/>
              </a:lnSpc>
              <a:spcBef>
                <a:spcPts val="0"/>
              </a:spcBef>
              <a:buNone/>
              <a:defRPr b="0" i="0" sz="1100">
                <a:solidFill>
                  <a:srgbClr val="FFFFFF"/>
                </a:solidFill>
                <a:latin typeface="Verdana"/>
                <a:ea typeface="Verdana"/>
                <a:cs typeface="Verdana"/>
                <a:sym typeface="Verdana"/>
              </a:defRPr>
            </a:lvl6pPr>
            <a:lvl7pPr indent="0" lvl="6" marL="38100">
              <a:lnSpc>
                <a:spcPct val="100000"/>
              </a:lnSpc>
              <a:spcBef>
                <a:spcPts val="0"/>
              </a:spcBef>
              <a:buNone/>
              <a:defRPr b="0" i="0" sz="1100">
                <a:solidFill>
                  <a:srgbClr val="FFFFFF"/>
                </a:solidFill>
                <a:latin typeface="Verdana"/>
                <a:ea typeface="Verdana"/>
                <a:cs typeface="Verdana"/>
                <a:sym typeface="Verdana"/>
              </a:defRPr>
            </a:lvl7pPr>
            <a:lvl8pPr indent="0" lvl="7" marL="38100">
              <a:lnSpc>
                <a:spcPct val="100000"/>
              </a:lnSpc>
              <a:spcBef>
                <a:spcPts val="0"/>
              </a:spcBef>
              <a:buNone/>
              <a:defRPr b="0" i="0" sz="1100">
                <a:solidFill>
                  <a:srgbClr val="FFFFFF"/>
                </a:solidFill>
                <a:latin typeface="Verdana"/>
                <a:ea typeface="Verdana"/>
                <a:cs typeface="Verdana"/>
                <a:sym typeface="Verdana"/>
              </a:defRPr>
            </a:lvl8pPr>
            <a:lvl9pPr indent="0" lvl="8" marL="38100">
              <a:lnSpc>
                <a:spcPct val="100000"/>
              </a:lnSpc>
              <a:spcBef>
                <a:spcPts val="0"/>
              </a:spcBef>
              <a:buNone/>
              <a:defRPr b="0" i="0" sz="1100">
                <a:solidFill>
                  <a:srgbClr val="FFFFFF"/>
                </a:solidFill>
                <a:latin typeface="Verdana"/>
                <a:ea typeface="Verdana"/>
                <a:cs typeface="Verdana"/>
                <a:sym typeface="Verdana"/>
              </a:defRPr>
            </a:lvl9pPr>
          </a:lstStyle>
          <a:p>
            <a:pPr indent="0" lvl="0" marL="3810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22.jpg"/><Relationship Id="rId6" Type="http://schemas.openxmlformats.org/officeDocument/2006/relationships/image" Target="../media/image4.png"/><Relationship Id="rId7" Type="http://schemas.openxmlformats.org/officeDocument/2006/relationships/hyperlink" Target="http://www.tutorialspoint.com/cryptography/origin_of_cryptography.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hyperlink" Target="http://www.tutorialspoint.com/cryptography/origin_of_cryptography.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hyperlink" Target="https://www.geeksforgeeks.org/cryptography-and-its-types/" TargetMode="External"/><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14.png"/><Relationship Id="rId8"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5.png"/><Relationship Id="rId4" Type="http://schemas.openxmlformats.org/officeDocument/2006/relationships/image" Target="../media/image15.jpg"/><Relationship Id="rId5"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hyperlink" Target="https://gkaccess.com/support/information-technology-wiki/caesar-ciphe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38.png"/><Relationship Id="rId5"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3.png"/><Relationship Id="rId4" Type="http://schemas.openxmlformats.org/officeDocument/2006/relationships/image" Target="../media/image25.jpg"/><Relationship Id="rId5"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7.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8.jp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png"/><Relationship Id="rId4" Type="http://schemas.openxmlformats.org/officeDocument/2006/relationships/image" Target="../media/image30.jpg"/><Relationship Id="rId11" Type="http://schemas.openxmlformats.org/officeDocument/2006/relationships/hyperlink" Target="https://www.wondersandmarvels.com/2013/02/secrets-abroad-a-history-of-the-japanese-purple-machine.html" TargetMode="External"/><Relationship Id="rId10" Type="http://schemas.openxmlformats.org/officeDocument/2006/relationships/hyperlink" Target="https://www.wondersandmarvels.com/2013/02/secrets-abroad-a-history-of-the-japanese-purple-machine.html" TargetMode="External"/><Relationship Id="rId9" Type="http://schemas.openxmlformats.org/officeDocument/2006/relationships/hyperlink" Target="https://www.wondersandmarvels.com/2013/02/secrets-abroad-a-history-of-the-japanese-purple-machine.html" TargetMode="External"/><Relationship Id="rId5" Type="http://schemas.openxmlformats.org/officeDocument/2006/relationships/image" Target="../media/image32.jpg"/><Relationship Id="rId6" Type="http://schemas.openxmlformats.org/officeDocument/2006/relationships/hyperlink" Target="https://cryptomuseum.com/crypto/hagelin/bc543/index.htm" TargetMode="External"/><Relationship Id="rId7" Type="http://schemas.openxmlformats.org/officeDocument/2006/relationships/hyperlink" Target="https://en.wikipedia.org/wiki/Enigma_machine" TargetMode="External"/><Relationship Id="rId8"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1.png"/><Relationship Id="rId4" Type="http://schemas.openxmlformats.org/officeDocument/2006/relationships/image" Target="../media/image36.png"/><Relationship Id="rId5"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3.png"/><Relationship Id="rId4" Type="http://schemas.openxmlformats.org/officeDocument/2006/relationships/image" Target="../media/image44.jpg"/><Relationship Id="rId5" Type="http://schemas.openxmlformats.org/officeDocument/2006/relationships/image" Target="../media/image4.png"/><Relationship Id="rId6" Type="http://schemas.openxmlformats.org/officeDocument/2006/relationships/hyperlink" Target="https://www.geeksforgeeks.org/data-encryption-standard-des-set-1/"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4.png"/><Relationship Id="rId4" Type="http://schemas.openxmlformats.org/officeDocument/2006/relationships/image" Target="../media/image39.jpg"/><Relationship Id="rId5"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hyperlink" Target="https://sectigostore.com/blog/what-is-des-encryption-a-look-at-the-des-algorithm/" TargetMode="External"/><Relationship Id="rId5"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hyperlink" Target="https://www.geeksforgeeks.org/what-is-asymmetric-encryption/"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hyperlink" Target="https://www.geeksforgeeks.org/what-is-asymmetric-encryption/"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37.jp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6.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png"/><Relationship Id="rId4" Type="http://schemas.openxmlformats.org/officeDocument/2006/relationships/hyperlink" Target="https://brilliant.org/wiki/prime-numbers/" TargetMode="External"/><Relationship Id="rId5"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2.png"/><Relationship Id="rId4" Type="http://schemas.openxmlformats.org/officeDocument/2006/relationships/hyperlink" Target="https://www.geeksforgeeks.org/rsa-algorithm-cryptography/?ref=lbp" TargetMode="External"/><Relationship Id="rId5" Type="http://schemas.openxmlformats.org/officeDocument/2006/relationships/hyperlink" Target="https://www.geeksforgeeks.org/rsa-algorithm-cryptography/?ref=lbp" TargetMode="External"/><Relationship Id="rId6"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2.png"/><Relationship Id="rId4" Type="http://schemas.openxmlformats.org/officeDocument/2006/relationships/hyperlink" Target="https://www.forbes.com/sites/forbestechcouncil/2021/05/06/rsa-is-dead---we-just-haventaccepted-ityet/?sh=692d06175d22" TargetMode="External"/><Relationship Id="rId5"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safety4sea.com/kr-explains-the-importance-of-cryptography-in-safekeeping-data/" TargetMode="External"/><Relationship Id="rId5" Type="http://schemas.openxmlformats.org/officeDocument/2006/relationships/hyperlink" Target="https://safety4sea.com/kr-explains-the-importance-of-cryptography-in-safekeeping-data/" TargetMode="External"/><Relationship Id="rId6" Type="http://schemas.openxmlformats.org/officeDocument/2006/relationships/hyperlink" Target="http://krs.westus.cloudapp.azure.com/Files/KRRules/KRRules2020/data/data_other/ENGLISH/gc31e000.pdf" TargetMode="External"/><Relationship Id="rId7"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png"/><Relationship Id="rId4" Type="http://schemas.openxmlformats.org/officeDocument/2006/relationships/image" Target="../media/image43.png"/><Relationship Id="rId5" Type="http://schemas.openxmlformats.org/officeDocument/2006/relationships/image" Target="../media/image40.jpg"/><Relationship Id="rId6"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hyperlink" Target="http://www.cybersecpro-project.eu/" TargetMode="External"/><Relationship Id="rId4" Type="http://schemas.openxmlformats.org/officeDocument/2006/relationships/hyperlink" Target="https://twitter.com/CyberSecPro_eu" TargetMode="External"/><Relationship Id="rId9" Type="http://schemas.openxmlformats.org/officeDocument/2006/relationships/image" Target="../media/image41.png"/><Relationship Id="rId5" Type="http://schemas.openxmlformats.org/officeDocument/2006/relationships/hyperlink" Target="https://www.linkedin.com/company/cybersecpro-euproject/" TargetMode="External"/><Relationship Id="rId6" Type="http://schemas.openxmlformats.org/officeDocument/2006/relationships/hyperlink" Target="https://www.linkedin.com/company/cybersecpro-euproject/" TargetMode="External"/><Relationship Id="rId7" Type="http://schemas.openxmlformats.org/officeDocument/2006/relationships/image" Target="../media/image42.png"/><Relationship Id="rId8" Type="http://schemas.openxmlformats.org/officeDocument/2006/relationships/image" Target="../media/image4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4.png"/><Relationship Id="rId4" Type="http://schemas.openxmlformats.org/officeDocument/2006/relationships/hyperlink" Target="mailto:abdelkader.Shaaban@ait.ac.at" TargetMode="External"/><Relationship Id="rId5" Type="http://schemas.openxmlformats.org/officeDocument/2006/relationships/hyperlink" Target="mailto:Stefan.Schauer@ait.ac.a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hyperlink" Target="https://cryptographyacademy.com/introduc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hyperlink" Target="https://cryptographyacademy.com/introduc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grpSp>
        <p:nvGrpSpPr>
          <p:cNvPr id="57" name="Google Shape;57;p1"/>
          <p:cNvGrpSpPr/>
          <p:nvPr/>
        </p:nvGrpSpPr>
        <p:grpSpPr>
          <a:xfrm>
            <a:off x="0" y="-1524"/>
            <a:ext cx="10843259" cy="6861047"/>
            <a:chOff x="0" y="-1524"/>
            <a:chExt cx="10843259" cy="6861047"/>
          </a:xfrm>
        </p:grpSpPr>
        <p:sp>
          <p:nvSpPr>
            <p:cNvPr id="58" name="Google Shape;58;p1"/>
            <p:cNvSpPr/>
            <p:nvPr/>
          </p:nvSpPr>
          <p:spPr>
            <a:xfrm>
              <a:off x="5386389" y="1367"/>
              <a:ext cx="5361305" cy="6838315"/>
            </a:xfrm>
            <a:custGeom>
              <a:rect b="b" l="l" r="r" t="t"/>
              <a:pathLst>
                <a:path extrusionOk="0" h="6838315" w="5361305">
                  <a:moveTo>
                    <a:pt x="5360743" y="0"/>
                  </a:moveTo>
                  <a:lnTo>
                    <a:pt x="1922087" y="0"/>
                  </a:lnTo>
                  <a:lnTo>
                    <a:pt x="0" y="6837694"/>
                  </a:lnTo>
                  <a:lnTo>
                    <a:pt x="3438655" y="6837694"/>
                  </a:lnTo>
                  <a:lnTo>
                    <a:pt x="5360743" y="0"/>
                  </a:lnTo>
                  <a:close/>
                </a:path>
              </a:pathLst>
            </a:custGeom>
            <a:solidFill>
              <a:srgbClr val="FFB900">
                <a:alpha val="22352"/>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 name="Google Shape;59;p1"/>
            <p:cNvSpPr/>
            <p:nvPr/>
          </p:nvSpPr>
          <p:spPr>
            <a:xfrm>
              <a:off x="4563203" y="0"/>
              <a:ext cx="1925320" cy="6858000"/>
            </a:xfrm>
            <a:custGeom>
              <a:rect b="b" l="l" r="r" t="t"/>
              <a:pathLst>
                <a:path extrusionOk="0" h="6858000" w="1925320">
                  <a:moveTo>
                    <a:pt x="1924732" y="0"/>
                  </a:moveTo>
                  <a:lnTo>
                    <a:pt x="0" y="6858000"/>
                  </a:lnTo>
                </a:path>
              </a:pathLst>
            </a:custGeom>
            <a:noFill/>
            <a:ln cap="flat" cmpd="sng" w="25400">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0" name="Google Shape;60;p1"/>
            <p:cNvSpPr/>
            <p:nvPr/>
          </p:nvSpPr>
          <p:spPr>
            <a:xfrm>
              <a:off x="3508247" y="0"/>
              <a:ext cx="2549525" cy="6847840"/>
            </a:xfrm>
            <a:custGeom>
              <a:rect b="b" l="l" r="r" t="t"/>
              <a:pathLst>
                <a:path extrusionOk="0" h="6847840" w="2549525">
                  <a:moveTo>
                    <a:pt x="2549372" y="0"/>
                  </a:moveTo>
                  <a:lnTo>
                    <a:pt x="2523089" y="0"/>
                  </a:lnTo>
                  <a:lnTo>
                    <a:pt x="1945259" y="2096642"/>
                  </a:lnTo>
                  <a:lnTo>
                    <a:pt x="1552193" y="3546348"/>
                  </a:lnTo>
                  <a:lnTo>
                    <a:pt x="1531268" y="3592216"/>
                  </a:lnTo>
                  <a:lnTo>
                    <a:pt x="1498114" y="3628245"/>
                  </a:lnTo>
                  <a:lnTo>
                    <a:pt x="1456017" y="3652491"/>
                  </a:lnTo>
                  <a:lnTo>
                    <a:pt x="1408263" y="3663009"/>
                  </a:lnTo>
                  <a:lnTo>
                    <a:pt x="1358138" y="3657854"/>
                  </a:lnTo>
                  <a:lnTo>
                    <a:pt x="1303004" y="3630564"/>
                  </a:lnTo>
                  <a:lnTo>
                    <a:pt x="1263014" y="3584321"/>
                  </a:lnTo>
                  <a:lnTo>
                    <a:pt x="1243012" y="3526028"/>
                  </a:lnTo>
                  <a:lnTo>
                    <a:pt x="1242298" y="3495202"/>
                  </a:lnTo>
                  <a:lnTo>
                    <a:pt x="1247775" y="3463925"/>
                  </a:lnTo>
                  <a:lnTo>
                    <a:pt x="1506474" y="2509774"/>
                  </a:lnTo>
                  <a:lnTo>
                    <a:pt x="1512939" y="2461048"/>
                  </a:lnTo>
                  <a:lnTo>
                    <a:pt x="1506511" y="2413893"/>
                  </a:lnTo>
                  <a:lnTo>
                    <a:pt x="1488455" y="2370534"/>
                  </a:lnTo>
                  <a:lnTo>
                    <a:pt x="1460039" y="2333196"/>
                  </a:lnTo>
                  <a:lnTo>
                    <a:pt x="1422527" y="2304107"/>
                  </a:lnTo>
                  <a:lnTo>
                    <a:pt x="1377188" y="2285491"/>
                  </a:lnTo>
                  <a:lnTo>
                    <a:pt x="1325437" y="2279330"/>
                  </a:lnTo>
                  <a:lnTo>
                    <a:pt x="1275447" y="2287471"/>
                  </a:lnTo>
                  <a:lnTo>
                    <a:pt x="1229896" y="2308699"/>
                  </a:lnTo>
                  <a:lnTo>
                    <a:pt x="1191459" y="2341802"/>
                  </a:lnTo>
                  <a:lnTo>
                    <a:pt x="1162812" y="2385567"/>
                  </a:lnTo>
                  <a:lnTo>
                    <a:pt x="1162812" y="2386838"/>
                  </a:lnTo>
                  <a:lnTo>
                    <a:pt x="821689" y="3659124"/>
                  </a:lnTo>
                  <a:lnTo>
                    <a:pt x="0" y="6846065"/>
                  </a:lnTo>
                  <a:lnTo>
                    <a:pt x="6667" y="6846797"/>
                  </a:lnTo>
                  <a:lnTo>
                    <a:pt x="20002" y="6847311"/>
                  </a:lnTo>
                  <a:lnTo>
                    <a:pt x="26669" y="6847331"/>
                  </a:lnTo>
                  <a:lnTo>
                    <a:pt x="845819" y="3665474"/>
                  </a:lnTo>
                  <a:lnTo>
                    <a:pt x="1186941" y="2394458"/>
                  </a:lnTo>
                  <a:lnTo>
                    <a:pt x="1211687" y="2356909"/>
                  </a:lnTo>
                  <a:lnTo>
                    <a:pt x="1244760" y="2328615"/>
                  </a:lnTo>
                  <a:lnTo>
                    <a:pt x="1283850" y="2310598"/>
                  </a:lnTo>
                  <a:lnTo>
                    <a:pt x="1326646" y="2303883"/>
                  </a:lnTo>
                  <a:lnTo>
                    <a:pt x="1370838" y="2309495"/>
                  </a:lnTo>
                  <a:lnTo>
                    <a:pt x="1416768" y="2330407"/>
                  </a:lnTo>
                  <a:lnTo>
                    <a:pt x="1452835" y="2363529"/>
                  </a:lnTo>
                  <a:lnTo>
                    <a:pt x="1477100" y="2405589"/>
                  </a:lnTo>
                  <a:lnTo>
                    <a:pt x="1487625" y="2453311"/>
                  </a:lnTo>
                  <a:lnTo>
                    <a:pt x="1482471" y="2503424"/>
                  </a:lnTo>
                  <a:lnTo>
                    <a:pt x="1223772" y="3457575"/>
                  </a:lnTo>
                  <a:lnTo>
                    <a:pt x="1217797" y="3493079"/>
                  </a:lnTo>
                  <a:lnTo>
                    <a:pt x="1226754" y="3563659"/>
                  </a:lnTo>
                  <a:lnTo>
                    <a:pt x="1262278" y="3626869"/>
                  </a:lnTo>
                  <a:lnTo>
                    <a:pt x="1318702" y="3670423"/>
                  </a:lnTo>
                  <a:lnTo>
                    <a:pt x="1401836" y="3689593"/>
                  </a:lnTo>
                  <a:lnTo>
                    <a:pt x="1449027" y="3683169"/>
                  </a:lnTo>
                  <a:lnTo>
                    <a:pt x="1492408" y="3665124"/>
                  </a:lnTo>
                  <a:lnTo>
                    <a:pt x="1529757" y="3636729"/>
                  </a:lnTo>
                  <a:lnTo>
                    <a:pt x="1558850" y="3599254"/>
                  </a:lnTo>
                  <a:lnTo>
                    <a:pt x="1577466" y="3553967"/>
                  </a:lnTo>
                  <a:lnTo>
                    <a:pt x="1970659" y="2104263"/>
                  </a:lnTo>
                  <a:lnTo>
                    <a:pt x="2547619" y="5842"/>
                  </a:lnTo>
                  <a:lnTo>
                    <a:pt x="254937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1" name="Google Shape;61;p1"/>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pic>
          <p:nvPicPr>
            <p:cNvPr id="62" name="Google Shape;62;p1"/>
            <p:cNvPicPr preferRelativeResize="0"/>
            <p:nvPr/>
          </p:nvPicPr>
          <p:blipFill rotWithShape="1">
            <a:blip r:embed="rId4">
              <a:alphaModFix/>
            </a:blip>
            <a:srcRect b="0" l="0" r="0" t="0"/>
            <a:stretch/>
          </p:blipFill>
          <p:spPr>
            <a:xfrm>
              <a:off x="0" y="-1524"/>
              <a:ext cx="5841492" cy="6861047"/>
            </a:xfrm>
            <a:prstGeom prst="rect">
              <a:avLst/>
            </a:prstGeom>
            <a:noFill/>
            <a:ln>
              <a:noFill/>
            </a:ln>
          </p:spPr>
        </p:pic>
        <p:pic>
          <p:nvPicPr>
            <p:cNvPr id="63" name="Google Shape;63;p1"/>
            <p:cNvPicPr preferRelativeResize="0"/>
            <p:nvPr/>
          </p:nvPicPr>
          <p:blipFill rotWithShape="1">
            <a:blip r:embed="rId5">
              <a:alphaModFix/>
            </a:blip>
            <a:srcRect b="0" l="0" r="0" t="0"/>
            <a:stretch/>
          </p:blipFill>
          <p:spPr>
            <a:xfrm>
              <a:off x="263652" y="6152388"/>
              <a:ext cx="2647188" cy="643125"/>
            </a:xfrm>
            <a:prstGeom prst="rect">
              <a:avLst/>
            </a:prstGeom>
            <a:noFill/>
            <a:ln>
              <a:noFill/>
            </a:ln>
          </p:spPr>
        </p:pic>
      </p:grpSp>
      <p:sp>
        <p:nvSpPr>
          <p:cNvPr id="64" name="Google Shape;64;p1"/>
          <p:cNvSpPr txBox="1"/>
          <p:nvPr/>
        </p:nvSpPr>
        <p:spPr>
          <a:xfrm>
            <a:off x="8308085" y="29972"/>
            <a:ext cx="3787140"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Stefan Schauer and Abdelkader Shaaban</a:t>
            </a:r>
            <a:endParaRPr sz="1100">
              <a:latin typeface="Verdana"/>
              <a:ea typeface="Verdana"/>
              <a:cs typeface="Verdana"/>
              <a:sym typeface="Verdana"/>
            </a:endParaRPr>
          </a:p>
        </p:txBody>
      </p:sp>
      <p:sp>
        <p:nvSpPr>
          <p:cNvPr id="65" name="Google Shape;65;p1"/>
          <p:cNvSpPr txBox="1"/>
          <p:nvPr>
            <p:ph type="title"/>
          </p:nvPr>
        </p:nvSpPr>
        <p:spPr>
          <a:xfrm>
            <a:off x="7633843" y="1326007"/>
            <a:ext cx="4039200" cy="2229900"/>
          </a:xfrm>
          <a:prstGeom prst="rect">
            <a:avLst/>
          </a:prstGeom>
          <a:noFill/>
          <a:ln>
            <a:noFill/>
          </a:ln>
        </p:spPr>
        <p:txBody>
          <a:bodyPr anchorCtr="0" anchor="t" bIns="0" lIns="0" spcFirstLastPara="1" rIns="0" wrap="square" tIns="89525">
            <a:spAutoFit/>
          </a:bodyPr>
          <a:lstStyle/>
          <a:p>
            <a:pPr indent="0" lvl="0" marL="12700" marR="5080" rtl="0" algn="ctr">
              <a:lnSpc>
                <a:spcPct val="107954"/>
              </a:lnSpc>
              <a:spcBef>
                <a:spcPts val="0"/>
              </a:spcBef>
              <a:spcAft>
                <a:spcPts val="0"/>
              </a:spcAft>
              <a:buNone/>
            </a:pPr>
            <a:r>
              <a:rPr lang="en-US" sz="4400"/>
              <a:t>Aspetti di Sicurezza per le Reti Marittime</a:t>
            </a:r>
            <a:endParaRPr sz="4400"/>
          </a:p>
        </p:txBody>
      </p:sp>
      <p:sp>
        <p:nvSpPr>
          <p:cNvPr id="66" name="Google Shape;66;p1"/>
          <p:cNvSpPr txBox="1"/>
          <p:nvPr/>
        </p:nvSpPr>
        <p:spPr>
          <a:xfrm>
            <a:off x="7025131" y="4976876"/>
            <a:ext cx="4175760" cy="94170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500">
                <a:latin typeface="Verdana"/>
                <a:ea typeface="Verdana"/>
                <a:cs typeface="Verdana"/>
                <a:sym typeface="Verdana"/>
              </a:rPr>
              <a:t>PRESENTATION BY:</a:t>
            </a:r>
            <a:endParaRPr sz="1500">
              <a:latin typeface="Verdana"/>
              <a:ea typeface="Verdana"/>
              <a:cs typeface="Verdana"/>
              <a:sym typeface="Verdana"/>
            </a:endParaRPr>
          </a:p>
          <a:p>
            <a:pPr indent="0" lvl="0" marL="12700" rtl="0" algn="l">
              <a:lnSpc>
                <a:spcPct val="100000"/>
              </a:lnSpc>
              <a:spcBef>
                <a:spcPts val="0"/>
              </a:spcBef>
              <a:spcAft>
                <a:spcPts val="0"/>
              </a:spcAft>
              <a:buNone/>
            </a:pPr>
            <a:r>
              <a:rPr lang="en-US" sz="1500">
                <a:latin typeface="Verdana"/>
                <a:ea typeface="Verdana"/>
                <a:cs typeface="Verdana"/>
                <a:sym typeface="Verdana"/>
              </a:rPr>
              <a:t>DR. STEFAN SCHAUER</a:t>
            </a:r>
            <a:endParaRPr sz="1500">
              <a:latin typeface="Verdana"/>
              <a:ea typeface="Verdana"/>
              <a:cs typeface="Verdana"/>
              <a:sym typeface="Verdana"/>
            </a:endParaRPr>
          </a:p>
          <a:p>
            <a:pPr indent="0" lvl="0" marL="12700" rtl="0" algn="l">
              <a:lnSpc>
                <a:spcPct val="100000"/>
              </a:lnSpc>
              <a:spcBef>
                <a:spcPts val="0"/>
              </a:spcBef>
              <a:spcAft>
                <a:spcPts val="0"/>
              </a:spcAft>
              <a:buNone/>
            </a:pPr>
            <a:r>
              <a:rPr lang="en-US" sz="1500">
                <a:latin typeface="Verdana"/>
                <a:ea typeface="Verdana"/>
                <a:cs typeface="Verdana"/>
                <a:sym typeface="Verdana"/>
              </a:rPr>
              <a:t>DR. ABDELKADER SHAABAN</a:t>
            </a:r>
            <a:endParaRPr sz="1500">
              <a:latin typeface="Verdana"/>
              <a:ea typeface="Verdana"/>
              <a:cs typeface="Verdana"/>
              <a:sym typeface="Verdana"/>
            </a:endParaRPr>
          </a:p>
          <a:p>
            <a:pPr indent="0" lvl="0" marL="12700" rtl="0" algn="l">
              <a:lnSpc>
                <a:spcPct val="100000"/>
              </a:lnSpc>
              <a:spcBef>
                <a:spcPts val="15"/>
              </a:spcBef>
              <a:spcAft>
                <a:spcPts val="0"/>
              </a:spcAft>
              <a:buNone/>
            </a:pPr>
            <a:r>
              <a:rPr b="1" lang="en-US" sz="1500">
                <a:latin typeface="Tahoma"/>
                <a:ea typeface="Tahoma"/>
                <a:cs typeface="Tahoma"/>
                <a:sym typeface="Tahoma"/>
              </a:rPr>
              <a:t>AIT AUSTRIAN INSTITUTE OF TECHNOLOGY</a:t>
            </a:r>
            <a:endParaRPr sz="1500">
              <a:latin typeface="Tahoma"/>
              <a:ea typeface="Tahoma"/>
              <a:cs typeface="Tahoma"/>
              <a:sym typeface="Tahoma"/>
            </a:endParaRPr>
          </a:p>
        </p:txBody>
      </p:sp>
      <p:sp>
        <p:nvSpPr>
          <p:cNvPr id="67" name="Google Shape;67;p1"/>
          <p:cNvSpPr txBox="1"/>
          <p:nvPr/>
        </p:nvSpPr>
        <p:spPr>
          <a:xfrm>
            <a:off x="7198868" y="3394913"/>
            <a:ext cx="4112895" cy="848994"/>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5400">
                <a:solidFill>
                  <a:srgbClr val="D7791A"/>
                </a:solidFill>
                <a:latin typeface="Tahoma"/>
                <a:ea typeface="Tahoma"/>
                <a:cs typeface="Tahoma"/>
                <a:sym typeface="Tahoma"/>
              </a:rPr>
              <a:t>CSP004_S_M</a:t>
            </a:r>
            <a:endParaRPr sz="5400">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0"/>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5" name="Google Shape;215;p10"/>
          <p:cNvSpPr txBox="1"/>
          <p:nvPr>
            <p:ph type="title"/>
          </p:nvPr>
        </p:nvSpPr>
        <p:spPr>
          <a:xfrm>
            <a:off x="6679438" y="407288"/>
            <a:ext cx="4791600" cy="5061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solidFill>
                  <a:srgbClr val="FFFFFF"/>
                </a:solidFill>
              </a:rPr>
              <a:t>Storia della Crittografia</a:t>
            </a:r>
            <a:endParaRPr sz="3200"/>
          </a:p>
        </p:txBody>
      </p:sp>
      <p:sp>
        <p:nvSpPr>
          <p:cNvPr id="216" name="Google Shape;216;p10"/>
          <p:cNvSpPr txBox="1"/>
          <p:nvPr/>
        </p:nvSpPr>
        <p:spPr>
          <a:xfrm>
            <a:off x="5837935" y="1364742"/>
            <a:ext cx="6268800" cy="4223400"/>
          </a:xfrm>
          <a:prstGeom prst="rect">
            <a:avLst/>
          </a:prstGeom>
          <a:noFill/>
          <a:ln>
            <a:noFill/>
          </a:ln>
        </p:spPr>
        <p:txBody>
          <a:bodyPr anchorCtr="0" anchor="t" bIns="0" lIns="0" spcFirstLastPara="1" rIns="0" wrap="square" tIns="12050">
            <a:spAutoFit/>
          </a:bodyPr>
          <a:lstStyle/>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Gli studiosi successivamente iniziarono a utilizzare </a:t>
            </a:r>
            <a:r>
              <a:rPr b="1" lang="en-US" sz="1600">
                <a:solidFill>
                  <a:srgbClr val="FFFFFF"/>
                </a:solidFill>
                <a:latin typeface="Verdana"/>
                <a:ea typeface="Verdana"/>
                <a:cs typeface="Verdana"/>
                <a:sym typeface="Verdana"/>
              </a:rPr>
              <a:t>semplici cifrari a sostituzione monoalfabetica</a:t>
            </a:r>
            <a:r>
              <a:rPr lang="en-US" sz="1600">
                <a:solidFill>
                  <a:srgbClr val="FFFFFF"/>
                </a:solidFill>
                <a:latin typeface="Verdana"/>
                <a:ea typeface="Verdana"/>
                <a:cs typeface="Verdana"/>
                <a:sym typeface="Verdana"/>
              </a:rPr>
              <a:t> intorno al </a:t>
            </a:r>
            <a:r>
              <a:rPr b="1" lang="en-US" sz="1600">
                <a:solidFill>
                  <a:srgbClr val="FFFFFF"/>
                </a:solidFill>
                <a:latin typeface="Verdana"/>
                <a:ea typeface="Verdana"/>
                <a:cs typeface="Verdana"/>
                <a:sym typeface="Verdana"/>
              </a:rPr>
              <a:t>500-600 a.C.</a:t>
            </a:r>
            <a:endParaRPr b="1"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Questo metodo consisteva nel </a:t>
            </a:r>
            <a:r>
              <a:rPr b="1" lang="en-US" sz="1600">
                <a:solidFill>
                  <a:srgbClr val="FFFFFF"/>
                </a:solidFill>
                <a:latin typeface="Verdana"/>
                <a:ea typeface="Verdana"/>
                <a:cs typeface="Verdana"/>
                <a:sym typeface="Verdana"/>
              </a:rPr>
              <a:t>sostituire</a:t>
            </a:r>
            <a:r>
              <a:rPr lang="en-US" sz="1600">
                <a:solidFill>
                  <a:srgbClr val="FFFFFF"/>
                </a:solidFill>
                <a:latin typeface="Verdana"/>
                <a:ea typeface="Verdana"/>
                <a:cs typeface="Verdana"/>
                <a:sym typeface="Verdana"/>
              </a:rPr>
              <a:t> le lettere di un messaggio con altre lettere secondo </a:t>
            </a:r>
            <a:r>
              <a:rPr b="1" lang="en-US" sz="1600">
                <a:solidFill>
                  <a:srgbClr val="FFFFFF"/>
                </a:solidFill>
                <a:latin typeface="Verdana"/>
                <a:ea typeface="Verdana"/>
                <a:cs typeface="Verdana"/>
                <a:sym typeface="Verdana"/>
              </a:rPr>
              <a:t>una regola segreta.</a:t>
            </a:r>
            <a:endParaRPr b="1"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b="1" lang="en-US" sz="1600">
                <a:solidFill>
                  <a:srgbClr val="FFFFFF"/>
                </a:solidFill>
                <a:latin typeface="Verdana"/>
                <a:ea typeface="Verdana"/>
                <a:cs typeface="Verdana"/>
                <a:sym typeface="Verdana"/>
              </a:rPr>
              <a:t>Tale regola</a:t>
            </a:r>
            <a:r>
              <a:rPr lang="en-US" sz="1600">
                <a:solidFill>
                  <a:srgbClr val="FFFFFF"/>
                </a:solidFill>
                <a:latin typeface="Verdana"/>
                <a:ea typeface="Verdana"/>
                <a:cs typeface="Verdana"/>
                <a:sym typeface="Verdana"/>
              </a:rPr>
              <a:t> fungeva da chiave per </a:t>
            </a:r>
            <a:r>
              <a:rPr b="1" lang="en-US" sz="1600">
                <a:solidFill>
                  <a:srgbClr val="FFFFFF"/>
                </a:solidFill>
                <a:latin typeface="Verdana"/>
                <a:ea typeface="Verdana"/>
                <a:cs typeface="Verdana"/>
                <a:sym typeface="Verdana"/>
              </a:rPr>
              <a:t>decifrare il messaggio dal testo cifrato.</a:t>
            </a:r>
            <a:endParaRPr b="1"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b="1" lang="en-US" sz="1600">
                <a:solidFill>
                  <a:srgbClr val="FFFFFF"/>
                </a:solidFill>
                <a:latin typeface="Verdana"/>
                <a:ea typeface="Verdana"/>
                <a:cs typeface="Verdana"/>
                <a:sym typeface="Verdana"/>
              </a:rPr>
              <a:t>La tecnica crittografica romana antica</a:t>
            </a:r>
            <a:r>
              <a:rPr lang="en-US" sz="1600">
                <a:solidFill>
                  <a:srgbClr val="FFFFFF"/>
                </a:solidFill>
                <a:latin typeface="Verdana"/>
                <a:ea typeface="Verdana"/>
                <a:cs typeface="Verdana"/>
                <a:sym typeface="Verdana"/>
              </a:rPr>
              <a:t>, nota come Cifrario di Cesare, </a:t>
            </a:r>
            <a:r>
              <a:rPr b="1" lang="en-US" sz="1600">
                <a:solidFill>
                  <a:srgbClr val="FFFFFF"/>
                </a:solidFill>
                <a:latin typeface="Verdana"/>
                <a:ea typeface="Verdana"/>
                <a:cs typeface="Verdana"/>
                <a:sym typeface="Verdana"/>
              </a:rPr>
              <a:t>prevedeva di spostare le lettere di un messaggio di un numero prefissato</a:t>
            </a:r>
            <a:r>
              <a:rPr lang="en-US" sz="1600">
                <a:solidFill>
                  <a:srgbClr val="FFFFFF"/>
                </a:solidFill>
                <a:latin typeface="Verdana"/>
                <a:ea typeface="Verdana"/>
                <a:cs typeface="Verdana"/>
                <a:sym typeface="Verdana"/>
              </a:rPr>
              <a:t> (spesso tre).</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Il destinatario del messaggio i</a:t>
            </a:r>
            <a:r>
              <a:rPr b="1" lang="en-US" sz="1600">
                <a:solidFill>
                  <a:srgbClr val="FFFFFF"/>
                </a:solidFill>
                <a:latin typeface="Verdana"/>
                <a:ea typeface="Verdana"/>
                <a:cs typeface="Verdana"/>
                <a:sym typeface="Verdana"/>
              </a:rPr>
              <a:t>nvertiva lo spostamento dello stesso numero per recuperare il messaggio originale.</a:t>
            </a:r>
            <a:endParaRPr b="1" sz="1600">
              <a:solidFill>
                <a:srgbClr val="FFFFFF"/>
              </a:solidFill>
              <a:latin typeface="Verdana"/>
              <a:ea typeface="Verdana"/>
              <a:cs typeface="Verdana"/>
              <a:sym typeface="Verdana"/>
            </a:endParaRPr>
          </a:p>
        </p:txBody>
      </p:sp>
      <p:pic>
        <p:nvPicPr>
          <p:cNvPr id="217" name="Google Shape;217;p10"/>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grpSp>
        <p:nvGrpSpPr>
          <p:cNvPr id="218" name="Google Shape;218;p10"/>
          <p:cNvGrpSpPr/>
          <p:nvPr/>
        </p:nvGrpSpPr>
        <p:grpSpPr>
          <a:xfrm>
            <a:off x="0" y="-10350"/>
            <a:ext cx="6042659" cy="6879463"/>
            <a:chOff x="0" y="-10350"/>
            <a:chExt cx="6042659" cy="6879463"/>
          </a:xfrm>
        </p:grpSpPr>
        <p:sp>
          <p:nvSpPr>
            <p:cNvPr id="219" name="Google Shape;219;p10"/>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20" name="Google Shape;220;p10"/>
            <p:cNvPicPr preferRelativeResize="0"/>
            <p:nvPr/>
          </p:nvPicPr>
          <p:blipFill rotWithShape="1">
            <a:blip r:embed="rId4">
              <a:alphaModFix/>
            </a:blip>
            <a:srcRect b="0" l="0" r="0" t="0"/>
            <a:stretch/>
          </p:blipFill>
          <p:spPr>
            <a:xfrm>
              <a:off x="0" y="-10350"/>
              <a:ext cx="5841492" cy="6879463"/>
            </a:xfrm>
            <a:prstGeom prst="rect">
              <a:avLst/>
            </a:prstGeom>
            <a:noFill/>
            <a:ln>
              <a:noFill/>
            </a:ln>
          </p:spPr>
        </p:pic>
      </p:grpSp>
      <p:sp>
        <p:nvSpPr>
          <p:cNvPr id="221" name="Google Shape;221;p10"/>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11"/>
          <p:cNvGrpSpPr/>
          <p:nvPr/>
        </p:nvGrpSpPr>
        <p:grpSpPr>
          <a:xfrm>
            <a:off x="0" y="-1524"/>
            <a:ext cx="6042659" cy="6861047"/>
            <a:chOff x="0" y="-1524"/>
            <a:chExt cx="6042659" cy="6861047"/>
          </a:xfrm>
        </p:grpSpPr>
        <p:sp>
          <p:nvSpPr>
            <p:cNvPr id="227" name="Google Shape;227;p11"/>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28" name="Google Shape;228;p11"/>
            <p:cNvPicPr preferRelativeResize="0"/>
            <p:nvPr/>
          </p:nvPicPr>
          <p:blipFill rotWithShape="1">
            <a:blip r:embed="rId3">
              <a:alphaModFix/>
            </a:blip>
            <a:srcRect b="0" l="0" r="0" t="0"/>
            <a:stretch/>
          </p:blipFill>
          <p:spPr>
            <a:xfrm>
              <a:off x="0" y="-1524"/>
              <a:ext cx="5841492" cy="6861047"/>
            </a:xfrm>
            <a:prstGeom prst="rect">
              <a:avLst/>
            </a:prstGeom>
            <a:noFill/>
            <a:ln>
              <a:noFill/>
            </a:ln>
          </p:spPr>
        </p:pic>
        <p:sp>
          <p:nvSpPr>
            <p:cNvPr id="229" name="Google Shape;229;p11"/>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0" name="Google Shape;230;p11"/>
            <p:cNvSpPr/>
            <p:nvPr/>
          </p:nvSpPr>
          <p:spPr>
            <a:xfrm>
              <a:off x="3089105"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31" name="Google Shape;231;p11"/>
          <p:cNvSpPr txBox="1"/>
          <p:nvPr>
            <p:ph type="title"/>
          </p:nvPr>
        </p:nvSpPr>
        <p:spPr>
          <a:xfrm>
            <a:off x="6679438" y="407288"/>
            <a:ext cx="4791600" cy="506100"/>
          </a:xfrm>
          <a:prstGeom prst="rect">
            <a:avLst/>
          </a:prstGeom>
          <a:noFill/>
          <a:ln>
            <a:noFill/>
          </a:ln>
        </p:spPr>
        <p:txBody>
          <a:bodyPr anchorCtr="0" anchor="t" bIns="0" lIns="0" spcFirstLastPara="1" rIns="0" wrap="square" tIns="13325">
            <a:spAutoFit/>
          </a:bodyPr>
          <a:lstStyle/>
          <a:p>
            <a:pPr indent="0" lvl="0" marL="12700" rtl="0" algn="l">
              <a:spcBef>
                <a:spcPts val="0"/>
              </a:spcBef>
              <a:spcAft>
                <a:spcPts val="0"/>
              </a:spcAft>
              <a:buNone/>
            </a:pPr>
            <a:r>
              <a:rPr lang="en-US" sz="3200">
                <a:solidFill>
                  <a:schemeClr val="lt1"/>
                </a:solidFill>
              </a:rPr>
              <a:t>Storia della Crittografia</a:t>
            </a:r>
            <a:endParaRPr sz="3200">
              <a:solidFill>
                <a:srgbClr val="FFFFFF"/>
              </a:solidFill>
            </a:endParaRPr>
          </a:p>
        </p:txBody>
      </p:sp>
      <p:sp>
        <p:nvSpPr>
          <p:cNvPr id="232" name="Google Shape;232;p11"/>
          <p:cNvSpPr txBox="1"/>
          <p:nvPr/>
        </p:nvSpPr>
        <p:spPr>
          <a:xfrm>
            <a:off x="5717794" y="1336040"/>
            <a:ext cx="6183600" cy="2558400"/>
          </a:xfrm>
          <a:prstGeom prst="rect">
            <a:avLst/>
          </a:prstGeom>
          <a:noFill/>
          <a:ln>
            <a:noFill/>
          </a:ln>
        </p:spPr>
        <p:txBody>
          <a:bodyPr anchorCtr="0" anchor="t" bIns="0" lIns="0" spcFirstLastPara="1" rIns="0" wrap="square" tIns="12700">
            <a:spAutoFit/>
          </a:bodyPr>
          <a:lstStyle/>
          <a:p>
            <a:pPr indent="0" lvl="0" marL="137160" rtl="0" algn="l">
              <a:lnSpc>
                <a:spcPct val="100000"/>
              </a:lnSpc>
              <a:spcBef>
                <a:spcPts val="0"/>
              </a:spcBef>
              <a:spcAft>
                <a:spcPts val="0"/>
              </a:spcAft>
              <a:buNone/>
            </a:pPr>
            <a:r>
              <a:rPr b="1" lang="en-US" sz="1700">
                <a:solidFill>
                  <a:srgbClr val="FFC000"/>
                </a:solidFill>
                <a:latin typeface="Tahoma"/>
                <a:ea typeface="Tahoma"/>
                <a:cs typeface="Tahoma"/>
                <a:sym typeface="Tahoma"/>
              </a:rPr>
              <a:t>Geroglifico − La più Antica Tecnica Crittografica</a:t>
            </a:r>
            <a:endParaRPr sz="1700">
              <a:latin typeface="Tahoma"/>
              <a:ea typeface="Tahoma"/>
              <a:cs typeface="Tahoma"/>
              <a:sym typeface="Tahoma"/>
            </a:endParaRPr>
          </a:p>
          <a:p>
            <a:pPr indent="0" lvl="0" marL="0" rtl="0" algn="l">
              <a:lnSpc>
                <a:spcPct val="100000"/>
              </a:lnSpc>
              <a:spcBef>
                <a:spcPts val="1545"/>
              </a:spcBef>
              <a:spcAft>
                <a:spcPts val="0"/>
              </a:spcAft>
              <a:buNone/>
            </a:pPr>
            <a:r>
              <a:t/>
            </a:r>
            <a:endParaRPr sz="1700">
              <a:latin typeface="Tahoma"/>
              <a:ea typeface="Tahoma"/>
              <a:cs typeface="Tahoma"/>
              <a:sym typeface="Tahoma"/>
            </a:endParaRPr>
          </a:p>
          <a:p>
            <a:pPr indent="-323850" lvl="0" marL="457200" rtl="0" algn="l">
              <a:lnSpc>
                <a:spcPct val="115000"/>
              </a:lnSpc>
              <a:spcBef>
                <a:spcPts val="0"/>
              </a:spcBef>
              <a:spcAft>
                <a:spcPts val="0"/>
              </a:spcAft>
              <a:buClr>
                <a:srgbClr val="FFB900"/>
              </a:buClr>
              <a:buSzPts val="1500"/>
              <a:buChar char="•"/>
            </a:pPr>
            <a:r>
              <a:rPr lang="en-US" sz="1500">
                <a:solidFill>
                  <a:srgbClr val="FFFFFF"/>
                </a:solidFill>
                <a:latin typeface="Verdana"/>
                <a:ea typeface="Verdana"/>
                <a:cs typeface="Verdana"/>
                <a:sym typeface="Verdana"/>
              </a:rPr>
              <a:t>La prima prova conosciuta dell’uso della </a:t>
            </a:r>
            <a:r>
              <a:rPr b="1" lang="en-US" sz="1500">
                <a:solidFill>
                  <a:srgbClr val="FFFFFF"/>
                </a:solidFill>
                <a:latin typeface="Verdana"/>
                <a:ea typeface="Verdana"/>
                <a:cs typeface="Verdana"/>
                <a:sym typeface="Verdana"/>
              </a:rPr>
              <a:t>crittografia risale all’impiego dei </a:t>
            </a:r>
            <a:r>
              <a:rPr lang="en-US" sz="1500">
                <a:solidFill>
                  <a:srgbClr val="FFFFFF"/>
                </a:solidFill>
                <a:latin typeface="Verdana"/>
                <a:ea typeface="Verdana"/>
                <a:cs typeface="Verdana"/>
                <a:sym typeface="Verdana"/>
              </a:rPr>
              <a:t>geroglifici.</a:t>
            </a:r>
            <a:endParaRPr sz="1500">
              <a:solidFill>
                <a:srgbClr val="FFFFFF"/>
              </a:solidFill>
              <a:latin typeface="Verdana"/>
              <a:ea typeface="Verdana"/>
              <a:cs typeface="Verdana"/>
              <a:sym typeface="Verdana"/>
            </a:endParaRPr>
          </a:p>
          <a:p>
            <a:pPr indent="-323850" lvl="0" marL="457200" rtl="0" algn="l">
              <a:lnSpc>
                <a:spcPct val="115000"/>
              </a:lnSpc>
              <a:spcBef>
                <a:spcPts val="0"/>
              </a:spcBef>
              <a:spcAft>
                <a:spcPts val="0"/>
              </a:spcAft>
              <a:buClr>
                <a:srgbClr val="FFB900"/>
              </a:buClr>
              <a:buSzPts val="1500"/>
              <a:buChar char="•"/>
            </a:pPr>
            <a:r>
              <a:rPr lang="en-US" sz="1500">
                <a:solidFill>
                  <a:srgbClr val="FFFFFF"/>
                </a:solidFill>
                <a:latin typeface="Verdana"/>
                <a:ea typeface="Verdana"/>
                <a:cs typeface="Verdana"/>
                <a:sym typeface="Verdana"/>
              </a:rPr>
              <a:t>Circa 4000 anni fa, gli Egizi comunicavano tramite messaggi scritti in geroglifici, </a:t>
            </a:r>
            <a:r>
              <a:rPr b="1" lang="en-US" sz="1500">
                <a:solidFill>
                  <a:srgbClr val="FFFFFF"/>
                </a:solidFill>
                <a:latin typeface="Verdana"/>
                <a:ea typeface="Verdana"/>
                <a:cs typeface="Verdana"/>
                <a:sym typeface="Verdana"/>
              </a:rPr>
              <a:t>un codice mantenuto segreto dagli scribi incaricati di trasmettere i messaggi per conto dei faraoni.</a:t>
            </a:r>
            <a:endParaRPr b="1" sz="1500">
              <a:solidFill>
                <a:srgbClr val="FFFFFF"/>
              </a:solidFill>
              <a:latin typeface="Verdana"/>
              <a:ea typeface="Verdana"/>
              <a:cs typeface="Verdana"/>
              <a:sym typeface="Verdana"/>
            </a:endParaRPr>
          </a:p>
          <a:p>
            <a:pPr indent="-323850" lvl="0" marL="457200" rtl="0" algn="l">
              <a:lnSpc>
                <a:spcPct val="115000"/>
              </a:lnSpc>
              <a:spcBef>
                <a:spcPts val="0"/>
              </a:spcBef>
              <a:spcAft>
                <a:spcPts val="0"/>
              </a:spcAft>
              <a:buClr>
                <a:srgbClr val="FFB900"/>
              </a:buClr>
              <a:buSzPts val="1500"/>
              <a:buChar char="•"/>
            </a:pPr>
            <a:r>
              <a:rPr b="1" lang="en-US" sz="1500">
                <a:solidFill>
                  <a:srgbClr val="FFFFFF"/>
                </a:solidFill>
                <a:latin typeface="Verdana"/>
                <a:ea typeface="Verdana"/>
                <a:cs typeface="Verdana"/>
                <a:sym typeface="Verdana"/>
              </a:rPr>
              <a:t>Esempio di tale geroglifico.</a:t>
            </a:r>
            <a:endParaRPr b="1" sz="1500">
              <a:solidFill>
                <a:srgbClr val="FFFFFF"/>
              </a:solidFill>
              <a:latin typeface="Verdana"/>
              <a:ea typeface="Verdana"/>
              <a:cs typeface="Verdana"/>
              <a:sym typeface="Verdana"/>
            </a:endParaRPr>
          </a:p>
        </p:txBody>
      </p:sp>
      <p:grpSp>
        <p:nvGrpSpPr>
          <p:cNvPr id="233" name="Google Shape;233;p11"/>
          <p:cNvGrpSpPr/>
          <p:nvPr/>
        </p:nvGrpSpPr>
        <p:grpSpPr>
          <a:xfrm>
            <a:off x="5900928" y="4152862"/>
            <a:ext cx="6108191" cy="2625886"/>
            <a:chOff x="5900928" y="4152862"/>
            <a:chExt cx="6108191" cy="2625886"/>
          </a:xfrm>
        </p:grpSpPr>
        <p:pic>
          <p:nvPicPr>
            <p:cNvPr id="234" name="Google Shape;234;p11"/>
            <p:cNvPicPr preferRelativeResize="0"/>
            <p:nvPr/>
          </p:nvPicPr>
          <p:blipFill rotWithShape="1">
            <a:blip r:embed="rId4">
              <a:alphaModFix/>
            </a:blip>
            <a:srcRect b="0" l="0" r="0" t="0"/>
            <a:stretch/>
          </p:blipFill>
          <p:spPr>
            <a:xfrm>
              <a:off x="5900928" y="4152862"/>
              <a:ext cx="6108191" cy="1961388"/>
            </a:xfrm>
            <a:prstGeom prst="rect">
              <a:avLst/>
            </a:prstGeom>
            <a:noFill/>
            <a:ln>
              <a:noFill/>
            </a:ln>
          </p:spPr>
        </p:pic>
        <p:pic>
          <p:nvPicPr>
            <p:cNvPr id="235" name="Google Shape;235;p11"/>
            <p:cNvPicPr preferRelativeResize="0"/>
            <p:nvPr/>
          </p:nvPicPr>
          <p:blipFill rotWithShape="1">
            <a:blip r:embed="rId5">
              <a:alphaModFix/>
            </a:blip>
            <a:srcRect b="0" l="0" r="0" t="0"/>
            <a:stretch/>
          </p:blipFill>
          <p:spPr>
            <a:xfrm>
              <a:off x="6096000" y="4347972"/>
              <a:ext cx="5538215" cy="1391411"/>
            </a:xfrm>
            <a:prstGeom prst="rect">
              <a:avLst/>
            </a:prstGeom>
            <a:noFill/>
            <a:ln>
              <a:noFill/>
            </a:ln>
          </p:spPr>
        </p:pic>
        <p:pic>
          <p:nvPicPr>
            <p:cNvPr id="236" name="Google Shape;236;p11"/>
            <p:cNvPicPr preferRelativeResize="0"/>
            <p:nvPr/>
          </p:nvPicPr>
          <p:blipFill rotWithShape="1">
            <a:blip r:embed="rId6">
              <a:alphaModFix/>
            </a:blip>
            <a:srcRect b="0" l="0" r="0" t="0"/>
            <a:stretch/>
          </p:blipFill>
          <p:spPr>
            <a:xfrm>
              <a:off x="7549896" y="6167626"/>
              <a:ext cx="3293364" cy="611122"/>
            </a:xfrm>
            <a:prstGeom prst="rect">
              <a:avLst/>
            </a:prstGeom>
            <a:noFill/>
            <a:ln>
              <a:noFill/>
            </a:ln>
          </p:spPr>
        </p:pic>
      </p:grpSp>
      <p:sp>
        <p:nvSpPr>
          <p:cNvPr id="237" name="Google Shape;237;p11"/>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238" name="Google Shape;238;p11"/>
          <p:cNvSpPr txBox="1"/>
          <p:nvPr/>
        </p:nvSpPr>
        <p:spPr>
          <a:xfrm>
            <a:off x="78739" y="6655725"/>
            <a:ext cx="5045075"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https://</a:t>
            </a:r>
            <a:r>
              <a:rPr lang="en-US" sz="800" u="sng">
                <a:solidFill>
                  <a:srgbClr val="FFFFFF"/>
                </a:solidFill>
                <a:latin typeface="Verdana"/>
                <a:ea typeface="Verdana"/>
                <a:cs typeface="Verdana"/>
                <a:sym typeface="Verdana"/>
                <a:hlinkClick r:id="rId7">
                  <a:extLst>
                    <a:ext uri="{A12FA001-AC4F-418D-AE19-62706E023703}">
                      <ahyp:hlinkClr val="tx"/>
                    </a:ext>
                  </a:extLst>
                </a:hlinkClick>
              </a:rPr>
              <a:t>www.tutorialspoint.com/cryptography/origin_of_cryptography.htm,</a:t>
            </a:r>
            <a:r>
              <a:rPr lang="en-US" sz="800">
                <a:solidFill>
                  <a:srgbClr val="FFFFFF"/>
                </a:solidFill>
                <a:latin typeface="Verdana"/>
                <a:ea typeface="Verdana"/>
                <a:cs typeface="Verdana"/>
                <a:sym typeface="Verdana"/>
              </a:rPr>
              <a:t> accessed in February 2024</a:t>
            </a:r>
            <a:endParaRPr sz="800">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2"/>
          <p:cNvSpPr/>
          <p:nvPr/>
        </p:nvSpPr>
        <p:spPr>
          <a:xfrm>
            <a:off x="8358937"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244" name="Google Shape;244;p12"/>
          <p:cNvGrpSpPr/>
          <p:nvPr/>
        </p:nvGrpSpPr>
        <p:grpSpPr>
          <a:xfrm>
            <a:off x="1119377" y="2038350"/>
            <a:ext cx="2032000" cy="3888104"/>
            <a:chOff x="1119377" y="2038350"/>
            <a:chExt cx="2032000" cy="3888104"/>
          </a:xfrm>
        </p:grpSpPr>
        <p:sp>
          <p:nvSpPr>
            <p:cNvPr id="245" name="Google Shape;245;p12"/>
            <p:cNvSpPr/>
            <p:nvPr/>
          </p:nvSpPr>
          <p:spPr>
            <a:xfrm>
              <a:off x="1119377" y="2038350"/>
              <a:ext cx="2032000" cy="3888104"/>
            </a:xfrm>
            <a:custGeom>
              <a:rect b="b" l="l" r="r" t="t"/>
              <a:pathLst>
                <a:path extrusionOk="0" h="3888104" w="2032000">
                  <a:moveTo>
                    <a:pt x="1692910" y="0"/>
                  </a:moveTo>
                  <a:lnTo>
                    <a:pt x="338581" y="0"/>
                  </a:lnTo>
                  <a:lnTo>
                    <a:pt x="292648" y="3091"/>
                  </a:lnTo>
                  <a:lnTo>
                    <a:pt x="248590" y="12097"/>
                  </a:lnTo>
                  <a:lnTo>
                    <a:pt x="206811" y="26614"/>
                  </a:lnTo>
                  <a:lnTo>
                    <a:pt x="167715" y="46237"/>
                  </a:lnTo>
                  <a:lnTo>
                    <a:pt x="131705" y="70562"/>
                  </a:lnTo>
                  <a:lnTo>
                    <a:pt x="99186" y="99187"/>
                  </a:lnTo>
                  <a:lnTo>
                    <a:pt x="70562" y="131705"/>
                  </a:lnTo>
                  <a:lnTo>
                    <a:pt x="46237" y="167715"/>
                  </a:lnTo>
                  <a:lnTo>
                    <a:pt x="26614" y="206811"/>
                  </a:lnTo>
                  <a:lnTo>
                    <a:pt x="12097" y="248590"/>
                  </a:lnTo>
                  <a:lnTo>
                    <a:pt x="3091" y="292648"/>
                  </a:lnTo>
                  <a:lnTo>
                    <a:pt x="0" y="338582"/>
                  </a:lnTo>
                  <a:lnTo>
                    <a:pt x="0" y="3549141"/>
                  </a:lnTo>
                  <a:lnTo>
                    <a:pt x="3091" y="3595085"/>
                  </a:lnTo>
                  <a:lnTo>
                    <a:pt x="12097" y="3639150"/>
                  </a:lnTo>
                  <a:lnTo>
                    <a:pt x="26614" y="3680933"/>
                  </a:lnTo>
                  <a:lnTo>
                    <a:pt x="46237" y="3720031"/>
                  </a:lnTo>
                  <a:lnTo>
                    <a:pt x="70562" y="3756039"/>
                  </a:lnTo>
                  <a:lnTo>
                    <a:pt x="99186" y="3788556"/>
                  </a:lnTo>
                  <a:lnTo>
                    <a:pt x="131705" y="3817176"/>
                  </a:lnTo>
                  <a:lnTo>
                    <a:pt x="167715" y="3841497"/>
                  </a:lnTo>
                  <a:lnTo>
                    <a:pt x="206811" y="3861116"/>
                  </a:lnTo>
                  <a:lnTo>
                    <a:pt x="248590" y="3875629"/>
                  </a:lnTo>
                  <a:lnTo>
                    <a:pt x="292648" y="3884633"/>
                  </a:lnTo>
                  <a:lnTo>
                    <a:pt x="338581" y="3887724"/>
                  </a:lnTo>
                  <a:lnTo>
                    <a:pt x="1692910" y="3887724"/>
                  </a:lnTo>
                  <a:lnTo>
                    <a:pt x="1738843" y="3884633"/>
                  </a:lnTo>
                  <a:lnTo>
                    <a:pt x="1782901" y="3875629"/>
                  </a:lnTo>
                  <a:lnTo>
                    <a:pt x="1824680" y="3861116"/>
                  </a:lnTo>
                  <a:lnTo>
                    <a:pt x="1863776" y="3841497"/>
                  </a:lnTo>
                  <a:lnTo>
                    <a:pt x="1899786" y="3817176"/>
                  </a:lnTo>
                  <a:lnTo>
                    <a:pt x="1932304" y="3788556"/>
                  </a:lnTo>
                  <a:lnTo>
                    <a:pt x="1960929" y="3756039"/>
                  </a:lnTo>
                  <a:lnTo>
                    <a:pt x="1985254" y="3720031"/>
                  </a:lnTo>
                  <a:lnTo>
                    <a:pt x="2004877" y="3680933"/>
                  </a:lnTo>
                  <a:lnTo>
                    <a:pt x="2019394" y="3639150"/>
                  </a:lnTo>
                  <a:lnTo>
                    <a:pt x="2028400" y="3595085"/>
                  </a:lnTo>
                  <a:lnTo>
                    <a:pt x="2031491" y="3549141"/>
                  </a:lnTo>
                  <a:lnTo>
                    <a:pt x="2031491" y="338582"/>
                  </a:lnTo>
                  <a:lnTo>
                    <a:pt x="2028400" y="292648"/>
                  </a:lnTo>
                  <a:lnTo>
                    <a:pt x="2019394" y="248590"/>
                  </a:lnTo>
                  <a:lnTo>
                    <a:pt x="2004877" y="206811"/>
                  </a:lnTo>
                  <a:lnTo>
                    <a:pt x="1985254" y="167715"/>
                  </a:lnTo>
                  <a:lnTo>
                    <a:pt x="1960929" y="131705"/>
                  </a:lnTo>
                  <a:lnTo>
                    <a:pt x="1932304" y="99187"/>
                  </a:lnTo>
                  <a:lnTo>
                    <a:pt x="1899786" y="70562"/>
                  </a:lnTo>
                  <a:lnTo>
                    <a:pt x="1863776" y="46237"/>
                  </a:lnTo>
                  <a:lnTo>
                    <a:pt x="1824680" y="26614"/>
                  </a:lnTo>
                  <a:lnTo>
                    <a:pt x="1782901" y="12097"/>
                  </a:lnTo>
                  <a:lnTo>
                    <a:pt x="1738843" y="3091"/>
                  </a:lnTo>
                  <a:lnTo>
                    <a:pt x="169291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6" name="Google Shape;246;p12"/>
            <p:cNvSpPr/>
            <p:nvPr/>
          </p:nvSpPr>
          <p:spPr>
            <a:xfrm>
              <a:off x="1119377" y="2038350"/>
              <a:ext cx="2032000" cy="3888104"/>
            </a:xfrm>
            <a:custGeom>
              <a:rect b="b" l="l" r="r" t="t"/>
              <a:pathLst>
                <a:path extrusionOk="0" h="3888104" w="2032000">
                  <a:moveTo>
                    <a:pt x="0" y="338582"/>
                  </a:moveTo>
                  <a:lnTo>
                    <a:pt x="3091" y="292648"/>
                  </a:lnTo>
                  <a:lnTo>
                    <a:pt x="12097" y="248590"/>
                  </a:lnTo>
                  <a:lnTo>
                    <a:pt x="26614" y="206811"/>
                  </a:lnTo>
                  <a:lnTo>
                    <a:pt x="46237" y="167715"/>
                  </a:lnTo>
                  <a:lnTo>
                    <a:pt x="70562" y="131705"/>
                  </a:lnTo>
                  <a:lnTo>
                    <a:pt x="99186" y="99187"/>
                  </a:lnTo>
                  <a:lnTo>
                    <a:pt x="131705" y="70562"/>
                  </a:lnTo>
                  <a:lnTo>
                    <a:pt x="167715" y="46237"/>
                  </a:lnTo>
                  <a:lnTo>
                    <a:pt x="206811" y="26614"/>
                  </a:lnTo>
                  <a:lnTo>
                    <a:pt x="248590" y="12097"/>
                  </a:lnTo>
                  <a:lnTo>
                    <a:pt x="292648" y="3091"/>
                  </a:lnTo>
                  <a:lnTo>
                    <a:pt x="338581" y="0"/>
                  </a:lnTo>
                  <a:lnTo>
                    <a:pt x="1692910" y="0"/>
                  </a:lnTo>
                  <a:lnTo>
                    <a:pt x="1738843" y="3091"/>
                  </a:lnTo>
                  <a:lnTo>
                    <a:pt x="1782901" y="12097"/>
                  </a:lnTo>
                  <a:lnTo>
                    <a:pt x="1824680" y="26614"/>
                  </a:lnTo>
                  <a:lnTo>
                    <a:pt x="1863776" y="46237"/>
                  </a:lnTo>
                  <a:lnTo>
                    <a:pt x="1899786" y="70562"/>
                  </a:lnTo>
                  <a:lnTo>
                    <a:pt x="1932304" y="99187"/>
                  </a:lnTo>
                  <a:lnTo>
                    <a:pt x="1960929" y="131705"/>
                  </a:lnTo>
                  <a:lnTo>
                    <a:pt x="1985254" y="167715"/>
                  </a:lnTo>
                  <a:lnTo>
                    <a:pt x="2004877" y="206811"/>
                  </a:lnTo>
                  <a:lnTo>
                    <a:pt x="2019394" y="248590"/>
                  </a:lnTo>
                  <a:lnTo>
                    <a:pt x="2028400" y="292648"/>
                  </a:lnTo>
                  <a:lnTo>
                    <a:pt x="2031491" y="338582"/>
                  </a:lnTo>
                  <a:lnTo>
                    <a:pt x="2031491" y="3549141"/>
                  </a:lnTo>
                  <a:lnTo>
                    <a:pt x="2028400" y="3595085"/>
                  </a:lnTo>
                  <a:lnTo>
                    <a:pt x="2019394" y="3639150"/>
                  </a:lnTo>
                  <a:lnTo>
                    <a:pt x="2004877" y="3680933"/>
                  </a:lnTo>
                  <a:lnTo>
                    <a:pt x="1985254" y="3720031"/>
                  </a:lnTo>
                  <a:lnTo>
                    <a:pt x="1960929" y="3756039"/>
                  </a:lnTo>
                  <a:lnTo>
                    <a:pt x="1932304" y="3788556"/>
                  </a:lnTo>
                  <a:lnTo>
                    <a:pt x="1899786" y="3817176"/>
                  </a:lnTo>
                  <a:lnTo>
                    <a:pt x="1863776" y="3841497"/>
                  </a:lnTo>
                  <a:lnTo>
                    <a:pt x="1824680" y="3861116"/>
                  </a:lnTo>
                  <a:lnTo>
                    <a:pt x="1782901" y="3875629"/>
                  </a:lnTo>
                  <a:lnTo>
                    <a:pt x="1738843" y="3884633"/>
                  </a:lnTo>
                  <a:lnTo>
                    <a:pt x="1692910" y="3887724"/>
                  </a:lnTo>
                  <a:lnTo>
                    <a:pt x="338581" y="3887724"/>
                  </a:lnTo>
                  <a:lnTo>
                    <a:pt x="292648" y="3884633"/>
                  </a:lnTo>
                  <a:lnTo>
                    <a:pt x="248590" y="3875629"/>
                  </a:lnTo>
                  <a:lnTo>
                    <a:pt x="206811" y="3861116"/>
                  </a:lnTo>
                  <a:lnTo>
                    <a:pt x="167715" y="3841497"/>
                  </a:lnTo>
                  <a:lnTo>
                    <a:pt x="131705" y="3817176"/>
                  </a:lnTo>
                  <a:lnTo>
                    <a:pt x="99186" y="3788556"/>
                  </a:lnTo>
                  <a:lnTo>
                    <a:pt x="70562" y="3756039"/>
                  </a:lnTo>
                  <a:lnTo>
                    <a:pt x="46237" y="3720031"/>
                  </a:lnTo>
                  <a:lnTo>
                    <a:pt x="26614" y="3680933"/>
                  </a:lnTo>
                  <a:lnTo>
                    <a:pt x="12097" y="3639150"/>
                  </a:lnTo>
                  <a:lnTo>
                    <a:pt x="3091" y="3595085"/>
                  </a:lnTo>
                  <a:lnTo>
                    <a:pt x="0" y="3549141"/>
                  </a:lnTo>
                  <a:lnTo>
                    <a:pt x="0" y="338582"/>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47" name="Google Shape;247;p12"/>
          <p:cNvSpPr txBox="1"/>
          <p:nvPr>
            <p:ph type="title"/>
          </p:nvPr>
        </p:nvSpPr>
        <p:spPr>
          <a:xfrm>
            <a:off x="875182" y="304037"/>
            <a:ext cx="10441500" cy="931800"/>
          </a:xfrm>
          <a:prstGeom prst="rect">
            <a:avLst/>
          </a:prstGeom>
          <a:noFill/>
          <a:ln>
            <a:noFill/>
          </a:ln>
        </p:spPr>
        <p:txBody>
          <a:bodyPr anchorCtr="0" anchor="t" bIns="0" lIns="0" spcFirstLastPara="1" rIns="0" wrap="square" tIns="373875">
            <a:spAutoFit/>
          </a:bodyPr>
          <a:lstStyle/>
          <a:p>
            <a:pPr indent="0" lvl="0" marL="2703830" rtl="0" algn="l">
              <a:lnSpc>
                <a:spcPct val="100000"/>
              </a:lnSpc>
              <a:spcBef>
                <a:spcPts val="0"/>
              </a:spcBef>
              <a:spcAft>
                <a:spcPts val="0"/>
              </a:spcAft>
              <a:buNone/>
            </a:pPr>
            <a:r>
              <a:rPr lang="en-US">
                <a:solidFill>
                  <a:srgbClr val="FFFFFF"/>
                </a:solidFill>
              </a:rPr>
              <a:t>Caratteristiche della Crittografia</a:t>
            </a:r>
            <a:endParaRPr/>
          </a:p>
        </p:txBody>
      </p:sp>
      <p:sp>
        <p:nvSpPr>
          <p:cNvPr id="248" name="Google Shape;248;p12"/>
          <p:cNvSpPr txBox="1"/>
          <p:nvPr/>
        </p:nvSpPr>
        <p:spPr>
          <a:xfrm>
            <a:off x="1174800" y="4183760"/>
            <a:ext cx="1874400" cy="1521300"/>
          </a:xfrm>
          <a:prstGeom prst="rect">
            <a:avLst/>
          </a:prstGeom>
          <a:noFill/>
          <a:ln>
            <a:noFill/>
          </a:ln>
        </p:spPr>
        <p:txBody>
          <a:bodyPr anchorCtr="0" anchor="t" bIns="0" lIns="0" spcFirstLastPara="1" rIns="0" wrap="square" tIns="12700">
            <a:spAutoFit/>
          </a:bodyPr>
          <a:lstStyle/>
          <a:p>
            <a:pPr indent="1904" lvl="0" marL="12700" marR="5080" rtl="0" algn="ctr">
              <a:lnSpc>
                <a:spcPct val="100000"/>
              </a:lnSpc>
              <a:spcBef>
                <a:spcPts val="0"/>
              </a:spcBef>
              <a:spcAft>
                <a:spcPts val="0"/>
              </a:spcAft>
              <a:buNone/>
            </a:pPr>
            <a:r>
              <a:rPr lang="en-US">
                <a:solidFill>
                  <a:srgbClr val="FFFFFF"/>
                </a:solidFill>
                <a:latin typeface="Verdana"/>
                <a:ea typeface="Verdana"/>
                <a:cs typeface="Verdana"/>
                <a:sym typeface="Verdana"/>
              </a:rPr>
              <a:t>I dati sono accessibili esclusivamente al destinatario previsto, impedendo l’accesso a soggetti non autorizzati.</a:t>
            </a:r>
            <a:endParaRPr sz="1400">
              <a:latin typeface="Verdana"/>
              <a:ea typeface="Verdana"/>
              <a:cs typeface="Verdana"/>
              <a:sym typeface="Verdana"/>
            </a:endParaRPr>
          </a:p>
        </p:txBody>
      </p:sp>
      <p:sp>
        <p:nvSpPr>
          <p:cNvPr id="249" name="Google Shape;249;p12"/>
          <p:cNvSpPr txBox="1"/>
          <p:nvPr/>
        </p:nvSpPr>
        <p:spPr>
          <a:xfrm>
            <a:off x="11127485" y="6322263"/>
            <a:ext cx="180975"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12</a:t>
            </a:r>
            <a:endParaRPr sz="1100">
              <a:latin typeface="Verdana"/>
              <a:ea typeface="Verdana"/>
              <a:cs typeface="Verdana"/>
              <a:sym typeface="Verdana"/>
            </a:endParaRPr>
          </a:p>
        </p:txBody>
      </p:sp>
      <p:grpSp>
        <p:nvGrpSpPr>
          <p:cNvPr id="250" name="Google Shape;250;p12"/>
          <p:cNvGrpSpPr/>
          <p:nvPr/>
        </p:nvGrpSpPr>
        <p:grpSpPr>
          <a:xfrm>
            <a:off x="3707129" y="2023110"/>
            <a:ext cx="2033270" cy="3935095"/>
            <a:chOff x="3707129" y="2023110"/>
            <a:chExt cx="2033270" cy="3935095"/>
          </a:xfrm>
        </p:grpSpPr>
        <p:sp>
          <p:nvSpPr>
            <p:cNvPr id="251" name="Google Shape;251;p12"/>
            <p:cNvSpPr/>
            <p:nvPr/>
          </p:nvSpPr>
          <p:spPr>
            <a:xfrm>
              <a:off x="3707129" y="2023110"/>
              <a:ext cx="2033270" cy="3935095"/>
            </a:xfrm>
            <a:custGeom>
              <a:rect b="b" l="l" r="r" t="t"/>
              <a:pathLst>
                <a:path extrusionOk="0" h="3935095" w="2033270">
                  <a:moveTo>
                    <a:pt x="1694180" y="0"/>
                  </a:moveTo>
                  <a:lnTo>
                    <a:pt x="338836" y="0"/>
                  </a:lnTo>
                  <a:lnTo>
                    <a:pt x="292871" y="3094"/>
                  </a:lnTo>
                  <a:lnTo>
                    <a:pt x="248781" y="12107"/>
                  </a:lnTo>
                  <a:lnTo>
                    <a:pt x="206972" y="26636"/>
                  </a:lnTo>
                  <a:lnTo>
                    <a:pt x="167846" y="46275"/>
                  </a:lnTo>
                  <a:lnTo>
                    <a:pt x="131810" y="70619"/>
                  </a:lnTo>
                  <a:lnTo>
                    <a:pt x="99266" y="99266"/>
                  </a:lnTo>
                  <a:lnTo>
                    <a:pt x="70619" y="131810"/>
                  </a:lnTo>
                  <a:lnTo>
                    <a:pt x="46275" y="167846"/>
                  </a:lnTo>
                  <a:lnTo>
                    <a:pt x="26636" y="206972"/>
                  </a:lnTo>
                  <a:lnTo>
                    <a:pt x="12107" y="248781"/>
                  </a:lnTo>
                  <a:lnTo>
                    <a:pt x="3094" y="292871"/>
                  </a:lnTo>
                  <a:lnTo>
                    <a:pt x="0" y="338836"/>
                  </a:lnTo>
                  <a:lnTo>
                    <a:pt x="0" y="3596119"/>
                  </a:lnTo>
                  <a:lnTo>
                    <a:pt x="3094" y="3642100"/>
                  </a:lnTo>
                  <a:lnTo>
                    <a:pt x="12107" y="3686200"/>
                  </a:lnTo>
                  <a:lnTo>
                    <a:pt x="26636" y="3728017"/>
                  </a:lnTo>
                  <a:lnTo>
                    <a:pt x="46275" y="3767145"/>
                  </a:lnTo>
                  <a:lnTo>
                    <a:pt x="70619" y="3803182"/>
                  </a:lnTo>
                  <a:lnTo>
                    <a:pt x="99266" y="3835723"/>
                  </a:lnTo>
                  <a:lnTo>
                    <a:pt x="131810" y="3864366"/>
                  </a:lnTo>
                  <a:lnTo>
                    <a:pt x="167846" y="3888706"/>
                  </a:lnTo>
                  <a:lnTo>
                    <a:pt x="206972" y="3908340"/>
                  </a:lnTo>
                  <a:lnTo>
                    <a:pt x="248781" y="3922864"/>
                  </a:lnTo>
                  <a:lnTo>
                    <a:pt x="292871" y="3931874"/>
                  </a:lnTo>
                  <a:lnTo>
                    <a:pt x="338836" y="3934967"/>
                  </a:lnTo>
                  <a:lnTo>
                    <a:pt x="1694180" y="3934967"/>
                  </a:lnTo>
                  <a:lnTo>
                    <a:pt x="1740144" y="3931874"/>
                  </a:lnTo>
                  <a:lnTo>
                    <a:pt x="1784234" y="3922864"/>
                  </a:lnTo>
                  <a:lnTo>
                    <a:pt x="1826043" y="3908340"/>
                  </a:lnTo>
                  <a:lnTo>
                    <a:pt x="1865169" y="3888706"/>
                  </a:lnTo>
                  <a:lnTo>
                    <a:pt x="1901205" y="3864366"/>
                  </a:lnTo>
                  <a:lnTo>
                    <a:pt x="1933749" y="3835723"/>
                  </a:lnTo>
                  <a:lnTo>
                    <a:pt x="1962396" y="3803182"/>
                  </a:lnTo>
                  <a:lnTo>
                    <a:pt x="1986740" y="3767145"/>
                  </a:lnTo>
                  <a:lnTo>
                    <a:pt x="2006379" y="3728017"/>
                  </a:lnTo>
                  <a:lnTo>
                    <a:pt x="2020908" y="3686200"/>
                  </a:lnTo>
                  <a:lnTo>
                    <a:pt x="2029921" y="3642100"/>
                  </a:lnTo>
                  <a:lnTo>
                    <a:pt x="2033016" y="3596119"/>
                  </a:lnTo>
                  <a:lnTo>
                    <a:pt x="2033016" y="338836"/>
                  </a:lnTo>
                  <a:lnTo>
                    <a:pt x="2029921" y="292871"/>
                  </a:lnTo>
                  <a:lnTo>
                    <a:pt x="2020908" y="248781"/>
                  </a:lnTo>
                  <a:lnTo>
                    <a:pt x="2006379" y="206972"/>
                  </a:lnTo>
                  <a:lnTo>
                    <a:pt x="1986740" y="167846"/>
                  </a:lnTo>
                  <a:lnTo>
                    <a:pt x="1962396" y="131810"/>
                  </a:lnTo>
                  <a:lnTo>
                    <a:pt x="1933749" y="99266"/>
                  </a:lnTo>
                  <a:lnTo>
                    <a:pt x="1901205" y="70619"/>
                  </a:lnTo>
                  <a:lnTo>
                    <a:pt x="1865169" y="46275"/>
                  </a:lnTo>
                  <a:lnTo>
                    <a:pt x="1826043" y="26636"/>
                  </a:lnTo>
                  <a:lnTo>
                    <a:pt x="1784234" y="12107"/>
                  </a:lnTo>
                  <a:lnTo>
                    <a:pt x="1740144" y="3094"/>
                  </a:lnTo>
                  <a:lnTo>
                    <a:pt x="169418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2" name="Google Shape;252;p12"/>
            <p:cNvSpPr/>
            <p:nvPr/>
          </p:nvSpPr>
          <p:spPr>
            <a:xfrm>
              <a:off x="3707129" y="2023110"/>
              <a:ext cx="2033270" cy="3935095"/>
            </a:xfrm>
            <a:custGeom>
              <a:rect b="b" l="l" r="r" t="t"/>
              <a:pathLst>
                <a:path extrusionOk="0" h="3935095" w="2033270">
                  <a:moveTo>
                    <a:pt x="0" y="338836"/>
                  </a:moveTo>
                  <a:lnTo>
                    <a:pt x="3094" y="292871"/>
                  </a:lnTo>
                  <a:lnTo>
                    <a:pt x="12107" y="248781"/>
                  </a:lnTo>
                  <a:lnTo>
                    <a:pt x="26636" y="206972"/>
                  </a:lnTo>
                  <a:lnTo>
                    <a:pt x="46275" y="167846"/>
                  </a:lnTo>
                  <a:lnTo>
                    <a:pt x="70619" y="131810"/>
                  </a:lnTo>
                  <a:lnTo>
                    <a:pt x="99266" y="99266"/>
                  </a:lnTo>
                  <a:lnTo>
                    <a:pt x="131810" y="70619"/>
                  </a:lnTo>
                  <a:lnTo>
                    <a:pt x="167846" y="46275"/>
                  </a:lnTo>
                  <a:lnTo>
                    <a:pt x="206972" y="26636"/>
                  </a:lnTo>
                  <a:lnTo>
                    <a:pt x="248781" y="12107"/>
                  </a:lnTo>
                  <a:lnTo>
                    <a:pt x="292871" y="3094"/>
                  </a:lnTo>
                  <a:lnTo>
                    <a:pt x="338836" y="0"/>
                  </a:lnTo>
                  <a:lnTo>
                    <a:pt x="1694180" y="0"/>
                  </a:lnTo>
                  <a:lnTo>
                    <a:pt x="1740144" y="3094"/>
                  </a:lnTo>
                  <a:lnTo>
                    <a:pt x="1784234" y="12107"/>
                  </a:lnTo>
                  <a:lnTo>
                    <a:pt x="1826043" y="26636"/>
                  </a:lnTo>
                  <a:lnTo>
                    <a:pt x="1865169" y="46275"/>
                  </a:lnTo>
                  <a:lnTo>
                    <a:pt x="1901205" y="70619"/>
                  </a:lnTo>
                  <a:lnTo>
                    <a:pt x="1933749" y="99266"/>
                  </a:lnTo>
                  <a:lnTo>
                    <a:pt x="1962396" y="131810"/>
                  </a:lnTo>
                  <a:lnTo>
                    <a:pt x="1986740" y="167846"/>
                  </a:lnTo>
                  <a:lnTo>
                    <a:pt x="2006379" y="206972"/>
                  </a:lnTo>
                  <a:lnTo>
                    <a:pt x="2020908" y="248781"/>
                  </a:lnTo>
                  <a:lnTo>
                    <a:pt x="2029921" y="292871"/>
                  </a:lnTo>
                  <a:lnTo>
                    <a:pt x="2033016" y="338836"/>
                  </a:lnTo>
                  <a:lnTo>
                    <a:pt x="2033016" y="3596119"/>
                  </a:lnTo>
                  <a:lnTo>
                    <a:pt x="2029921" y="3642100"/>
                  </a:lnTo>
                  <a:lnTo>
                    <a:pt x="2020908" y="3686200"/>
                  </a:lnTo>
                  <a:lnTo>
                    <a:pt x="2006379" y="3728017"/>
                  </a:lnTo>
                  <a:lnTo>
                    <a:pt x="1986740" y="3767145"/>
                  </a:lnTo>
                  <a:lnTo>
                    <a:pt x="1962396" y="3803182"/>
                  </a:lnTo>
                  <a:lnTo>
                    <a:pt x="1933749" y="3835723"/>
                  </a:lnTo>
                  <a:lnTo>
                    <a:pt x="1901205" y="3864366"/>
                  </a:lnTo>
                  <a:lnTo>
                    <a:pt x="1865169" y="3888706"/>
                  </a:lnTo>
                  <a:lnTo>
                    <a:pt x="1826043" y="3908340"/>
                  </a:lnTo>
                  <a:lnTo>
                    <a:pt x="1784234" y="3922864"/>
                  </a:lnTo>
                  <a:lnTo>
                    <a:pt x="1740144" y="3931874"/>
                  </a:lnTo>
                  <a:lnTo>
                    <a:pt x="1694180" y="3934967"/>
                  </a:lnTo>
                  <a:lnTo>
                    <a:pt x="338836" y="3934967"/>
                  </a:lnTo>
                  <a:lnTo>
                    <a:pt x="292871" y="3931874"/>
                  </a:lnTo>
                  <a:lnTo>
                    <a:pt x="248781" y="3922864"/>
                  </a:lnTo>
                  <a:lnTo>
                    <a:pt x="206972" y="3908340"/>
                  </a:lnTo>
                  <a:lnTo>
                    <a:pt x="167846" y="3888706"/>
                  </a:lnTo>
                  <a:lnTo>
                    <a:pt x="131810" y="3864366"/>
                  </a:lnTo>
                  <a:lnTo>
                    <a:pt x="99266" y="3835723"/>
                  </a:lnTo>
                  <a:lnTo>
                    <a:pt x="70619" y="3803182"/>
                  </a:lnTo>
                  <a:lnTo>
                    <a:pt x="46275" y="3767145"/>
                  </a:lnTo>
                  <a:lnTo>
                    <a:pt x="26636" y="3728017"/>
                  </a:lnTo>
                  <a:lnTo>
                    <a:pt x="12107" y="3686200"/>
                  </a:lnTo>
                  <a:lnTo>
                    <a:pt x="3094" y="3642100"/>
                  </a:lnTo>
                  <a:lnTo>
                    <a:pt x="0" y="3596119"/>
                  </a:lnTo>
                  <a:lnTo>
                    <a:pt x="0" y="338836"/>
                  </a:lnTo>
                  <a:close/>
                </a:path>
              </a:pathLst>
            </a:custGeom>
            <a:noFill/>
            <a:ln cap="flat" cmpd="sng" w="3172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253" name="Google Shape;253;p12"/>
          <p:cNvGrpSpPr/>
          <p:nvPr/>
        </p:nvGrpSpPr>
        <p:grpSpPr>
          <a:xfrm>
            <a:off x="6355841" y="2038350"/>
            <a:ext cx="2032000" cy="3937000"/>
            <a:chOff x="6355841" y="2038350"/>
            <a:chExt cx="2032000" cy="3937000"/>
          </a:xfrm>
        </p:grpSpPr>
        <p:sp>
          <p:nvSpPr>
            <p:cNvPr id="254" name="Google Shape;254;p12"/>
            <p:cNvSpPr/>
            <p:nvPr/>
          </p:nvSpPr>
          <p:spPr>
            <a:xfrm>
              <a:off x="6355841" y="2038350"/>
              <a:ext cx="2032000" cy="3937000"/>
            </a:xfrm>
            <a:custGeom>
              <a:rect b="b" l="l" r="r" t="t"/>
              <a:pathLst>
                <a:path extrusionOk="0" h="3937000" w="2032000">
                  <a:moveTo>
                    <a:pt x="1692910" y="0"/>
                  </a:moveTo>
                  <a:lnTo>
                    <a:pt x="338582" y="0"/>
                  </a:lnTo>
                  <a:lnTo>
                    <a:pt x="292648" y="3091"/>
                  </a:lnTo>
                  <a:lnTo>
                    <a:pt x="248590" y="12097"/>
                  </a:lnTo>
                  <a:lnTo>
                    <a:pt x="206811" y="26614"/>
                  </a:lnTo>
                  <a:lnTo>
                    <a:pt x="167715" y="46237"/>
                  </a:lnTo>
                  <a:lnTo>
                    <a:pt x="131705" y="70562"/>
                  </a:lnTo>
                  <a:lnTo>
                    <a:pt x="99187" y="99187"/>
                  </a:lnTo>
                  <a:lnTo>
                    <a:pt x="70562" y="131705"/>
                  </a:lnTo>
                  <a:lnTo>
                    <a:pt x="46237" y="167715"/>
                  </a:lnTo>
                  <a:lnTo>
                    <a:pt x="26614" y="206811"/>
                  </a:lnTo>
                  <a:lnTo>
                    <a:pt x="12097" y="248590"/>
                  </a:lnTo>
                  <a:lnTo>
                    <a:pt x="3091" y="292648"/>
                  </a:lnTo>
                  <a:lnTo>
                    <a:pt x="0" y="338582"/>
                  </a:lnTo>
                  <a:lnTo>
                    <a:pt x="0" y="3597897"/>
                  </a:lnTo>
                  <a:lnTo>
                    <a:pt x="3091" y="3643844"/>
                  </a:lnTo>
                  <a:lnTo>
                    <a:pt x="12097" y="3687911"/>
                  </a:lnTo>
                  <a:lnTo>
                    <a:pt x="26614" y="3729696"/>
                  </a:lnTo>
                  <a:lnTo>
                    <a:pt x="46237" y="3768795"/>
                  </a:lnTo>
                  <a:lnTo>
                    <a:pt x="70562" y="3804805"/>
                  </a:lnTo>
                  <a:lnTo>
                    <a:pt x="99186" y="3837322"/>
                  </a:lnTo>
                  <a:lnTo>
                    <a:pt x="131705" y="3865943"/>
                  </a:lnTo>
                  <a:lnTo>
                    <a:pt x="167715" y="3890265"/>
                  </a:lnTo>
                  <a:lnTo>
                    <a:pt x="206811" y="3909884"/>
                  </a:lnTo>
                  <a:lnTo>
                    <a:pt x="248590" y="3924397"/>
                  </a:lnTo>
                  <a:lnTo>
                    <a:pt x="292648" y="3933401"/>
                  </a:lnTo>
                  <a:lnTo>
                    <a:pt x="338582" y="3936491"/>
                  </a:lnTo>
                  <a:lnTo>
                    <a:pt x="1692910" y="3936491"/>
                  </a:lnTo>
                  <a:lnTo>
                    <a:pt x="1738843" y="3933401"/>
                  </a:lnTo>
                  <a:lnTo>
                    <a:pt x="1782901" y="3924397"/>
                  </a:lnTo>
                  <a:lnTo>
                    <a:pt x="1824680" y="3909884"/>
                  </a:lnTo>
                  <a:lnTo>
                    <a:pt x="1863776" y="3890265"/>
                  </a:lnTo>
                  <a:lnTo>
                    <a:pt x="1899786" y="3865943"/>
                  </a:lnTo>
                  <a:lnTo>
                    <a:pt x="1932305" y="3837322"/>
                  </a:lnTo>
                  <a:lnTo>
                    <a:pt x="1960929" y="3804805"/>
                  </a:lnTo>
                  <a:lnTo>
                    <a:pt x="1985254" y="3768795"/>
                  </a:lnTo>
                  <a:lnTo>
                    <a:pt x="2004877" y="3729696"/>
                  </a:lnTo>
                  <a:lnTo>
                    <a:pt x="2019394" y="3687911"/>
                  </a:lnTo>
                  <a:lnTo>
                    <a:pt x="2028400" y="3643844"/>
                  </a:lnTo>
                  <a:lnTo>
                    <a:pt x="2031491" y="3597897"/>
                  </a:lnTo>
                  <a:lnTo>
                    <a:pt x="2031491" y="338582"/>
                  </a:lnTo>
                  <a:lnTo>
                    <a:pt x="2028400" y="292648"/>
                  </a:lnTo>
                  <a:lnTo>
                    <a:pt x="2019394" y="248590"/>
                  </a:lnTo>
                  <a:lnTo>
                    <a:pt x="2004877" y="206811"/>
                  </a:lnTo>
                  <a:lnTo>
                    <a:pt x="1985254" y="167715"/>
                  </a:lnTo>
                  <a:lnTo>
                    <a:pt x="1960929" y="131705"/>
                  </a:lnTo>
                  <a:lnTo>
                    <a:pt x="1932305" y="99187"/>
                  </a:lnTo>
                  <a:lnTo>
                    <a:pt x="1899786" y="70562"/>
                  </a:lnTo>
                  <a:lnTo>
                    <a:pt x="1863776" y="46237"/>
                  </a:lnTo>
                  <a:lnTo>
                    <a:pt x="1824680" y="26614"/>
                  </a:lnTo>
                  <a:lnTo>
                    <a:pt x="1782901" y="12097"/>
                  </a:lnTo>
                  <a:lnTo>
                    <a:pt x="1738843" y="3091"/>
                  </a:lnTo>
                  <a:lnTo>
                    <a:pt x="169291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5" name="Google Shape;255;p12"/>
            <p:cNvSpPr/>
            <p:nvPr/>
          </p:nvSpPr>
          <p:spPr>
            <a:xfrm>
              <a:off x="6355841" y="2038350"/>
              <a:ext cx="2032000" cy="3937000"/>
            </a:xfrm>
            <a:custGeom>
              <a:rect b="b" l="l" r="r" t="t"/>
              <a:pathLst>
                <a:path extrusionOk="0" h="3937000" w="2032000">
                  <a:moveTo>
                    <a:pt x="0" y="338582"/>
                  </a:moveTo>
                  <a:lnTo>
                    <a:pt x="3091" y="292648"/>
                  </a:lnTo>
                  <a:lnTo>
                    <a:pt x="12097" y="248590"/>
                  </a:lnTo>
                  <a:lnTo>
                    <a:pt x="26614" y="206811"/>
                  </a:lnTo>
                  <a:lnTo>
                    <a:pt x="46237" y="167715"/>
                  </a:lnTo>
                  <a:lnTo>
                    <a:pt x="70562" y="131705"/>
                  </a:lnTo>
                  <a:lnTo>
                    <a:pt x="99187" y="99187"/>
                  </a:lnTo>
                  <a:lnTo>
                    <a:pt x="131705" y="70562"/>
                  </a:lnTo>
                  <a:lnTo>
                    <a:pt x="167715" y="46237"/>
                  </a:lnTo>
                  <a:lnTo>
                    <a:pt x="206811" y="26614"/>
                  </a:lnTo>
                  <a:lnTo>
                    <a:pt x="248590" y="12097"/>
                  </a:lnTo>
                  <a:lnTo>
                    <a:pt x="292648" y="3091"/>
                  </a:lnTo>
                  <a:lnTo>
                    <a:pt x="338582" y="0"/>
                  </a:lnTo>
                  <a:lnTo>
                    <a:pt x="1692910" y="0"/>
                  </a:lnTo>
                  <a:lnTo>
                    <a:pt x="1738843" y="3091"/>
                  </a:lnTo>
                  <a:lnTo>
                    <a:pt x="1782901" y="12097"/>
                  </a:lnTo>
                  <a:lnTo>
                    <a:pt x="1824680" y="26614"/>
                  </a:lnTo>
                  <a:lnTo>
                    <a:pt x="1863776" y="46237"/>
                  </a:lnTo>
                  <a:lnTo>
                    <a:pt x="1899786" y="70562"/>
                  </a:lnTo>
                  <a:lnTo>
                    <a:pt x="1932305" y="99187"/>
                  </a:lnTo>
                  <a:lnTo>
                    <a:pt x="1960929" y="131705"/>
                  </a:lnTo>
                  <a:lnTo>
                    <a:pt x="1985254" y="167715"/>
                  </a:lnTo>
                  <a:lnTo>
                    <a:pt x="2004877" y="206811"/>
                  </a:lnTo>
                  <a:lnTo>
                    <a:pt x="2019394" y="248590"/>
                  </a:lnTo>
                  <a:lnTo>
                    <a:pt x="2028400" y="292648"/>
                  </a:lnTo>
                  <a:lnTo>
                    <a:pt x="2031491" y="338582"/>
                  </a:lnTo>
                  <a:lnTo>
                    <a:pt x="2031491" y="3597897"/>
                  </a:lnTo>
                  <a:lnTo>
                    <a:pt x="2028400" y="3643844"/>
                  </a:lnTo>
                  <a:lnTo>
                    <a:pt x="2019394" y="3687911"/>
                  </a:lnTo>
                  <a:lnTo>
                    <a:pt x="2004877" y="3729696"/>
                  </a:lnTo>
                  <a:lnTo>
                    <a:pt x="1985254" y="3768795"/>
                  </a:lnTo>
                  <a:lnTo>
                    <a:pt x="1960929" y="3804805"/>
                  </a:lnTo>
                  <a:lnTo>
                    <a:pt x="1932305" y="3837322"/>
                  </a:lnTo>
                  <a:lnTo>
                    <a:pt x="1899786" y="3865943"/>
                  </a:lnTo>
                  <a:lnTo>
                    <a:pt x="1863776" y="3890265"/>
                  </a:lnTo>
                  <a:lnTo>
                    <a:pt x="1824680" y="3909884"/>
                  </a:lnTo>
                  <a:lnTo>
                    <a:pt x="1782901" y="3924397"/>
                  </a:lnTo>
                  <a:lnTo>
                    <a:pt x="1738843" y="3933401"/>
                  </a:lnTo>
                  <a:lnTo>
                    <a:pt x="1692910" y="3936491"/>
                  </a:lnTo>
                  <a:lnTo>
                    <a:pt x="338582" y="3936491"/>
                  </a:lnTo>
                  <a:lnTo>
                    <a:pt x="292648" y="3933401"/>
                  </a:lnTo>
                  <a:lnTo>
                    <a:pt x="248590" y="3924397"/>
                  </a:lnTo>
                  <a:lnTo>
                    <a:pt x="206811" y="3909884"/>
                  </a:lnTo>
                  <a:lnTo>
                    <a:pt x="167715" y="3890265"/>
                  </a:lnTo>
                  <a:lnTo>
                    <a:pt x="131705" y="3865943"/>
                  </a:lnTo>
                  <a:lnTo>
                    <a:pt x="99186" y="3837322"/>
                  </a:lnTo>
                  <a:lnTo>
                    <a:pt x="70562" y="3804805"/>
                  </a:lnTo>
                  <a:lnTo>
                    <a:pt x="46237" y="3768795"/>
                  </a:lnTo>
                  <a:lnTo>
                    <a:pt x="26614" y="3729696"/>
                  </a:lnTo>
                  <a:lnTo>
                    <a:pt x="12097" y="3687911"/>
                  </a:lnTo>
                  <a:lnTo>
                    <a:pt x="3091" y="3643844"/>
                  </a:lnTo>
                  <a:lnTo>
                    <a:pt x="0" y="3597897"/>
                  </a:lnTo>
                  <a:lnTo>
                    <a:pt x="0" y="338582"/>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256" name="Google Shape;256;p12"/>
          <p:cNvGrpSpPr/>
          <p:nvPr/>
        </p:nvGrpSpPr>
        <p:grpSpPr>
          <a:xfrm>
            <a:off x="8916161" y="2036826"/>
            <a:ext cx="2033270" cy="3889375"/>
            <a:chOff x="8916161" y="2036826"/>
            <a:chExt cx="2033270" cy="3889375"/>
          </a:xfrm>
        </p:grpSpPr>
        <p:sp>
          <p:nvSpPr>
            <p:cNvPr id="257" name="Google Shape;257;p12"/>
            <p:cNvSpPr/>
            <p:nvPr/>
          </p:nvSpPr>
          <p:spPr>
            <a:xfrm>
              <a:off x="8916161" y="2036826"/>
              <a:ext cx="2033270" cy="3889375"/>
            </a:xfrm>
            <a:custGeom>
              <a:rect b="b" l="l" r="r" t="t"/>
              <a:pathLst>
                <a:path extrusionOk="0" h="3889375" w="2033270">
                  <a:moveTo>
                    <a:pt x="1694180" y="0"/>
                  </a:moveTo>
                  <a:lnTo>
                    <a:pt x="338836" y="0"/>
                  </a:lnTo>
                  <a:lnTo>
                    <a:pt x="292871" y="3094"/>
                  </a:lnTo>
                  <a:lnTo>
                    <a:pt x="248781" y="12107"/>
                  </a:lnTo>
                  <a:lnTo>
                    <a:pt x="206972" y="26636"/>
                  </a:lnTo>
                  <a:lnTo>
                    <a:pt x="167846" y="46275"/>
                  </a:lnTo>
                  <a:lnTo>
                    <a:pt x="131810" y="70619"/>
                  </a:lnTo>
                  <a:lnTo>
                    <a:pt x="99266" y="99266"/>
                  </a:lnTo>
                  <a:lnTo>
                    <a:pt x="70619" y="131810"/>
                  </a:lnTo>
                  <a:lnTo>
                    <a:pt x="46275" y="167846"/>
                  </a:lnTo>
                  <a:lnTo>
                    <a:pt x="26636" y="206972"/>
                  </a:lnTo>
                  <a:lnTo>
                    <a:pt x="12107" y="248781"/>
                  </a:lnTo>
                  <a:lnTo>
                    <a:pt x="3094" y="292871"/>
                  </a:lnTo>
                  <a:lnTo>
                    <a:pt x="0" y="338836"/>
                  </a:lnTo>
                  <a:lnTo>
                    <a:pt x="0" y="3550412"/>
                  </a:lnTo>
                  <a:lnTo>
                    <a:pt x="3094" y="3596390"/>
                  </a:lnTo>
                  <a:lnTo>
                    <a:pt x="12107" y="3640488"/>
                  </a:lnTo>
                  <a:lnTo>
                    <a:pt x="26636" y="3682302"/>
                  </a:lnTo>
                  <a:lnTo>
                    <a:pt x="46275" y="3721429"/>
                  </a:lnTo>
                  <a:lnTo>
                    <a:pt x="70619" y="3757464"/>
                  </a:lnTo>
                  <a:lnTo>
                    <a:pt x="99266" y="3790005"/>
                  </a:lnTo>
                  <a:lnTo>
                    <a:pt x="131810" y="3818647"/>
                  </a:lnTo>
                  <a:lnTo>
                    <a:pt x="167846" y="3842987"/>
                  </a:lnTo>
                  <a:lnTo>
                    <a:pt x="206972" y="3862620"/>
                  </a:lnTo>
                  <a:lnTo>
                    <a:pt x="248781" y="3877144"/>
                  </a:lnTo>
                  <a:lnTo>
                    <a:pt x="292871" y="3886154"/>
                  </a:lnTo>
                  <a:lnTo>
                    <a:pt x="338836" y="3889248"/>
                  </a:lnTo>
                  <a:lnTo>
                    <a:pt x="1694180" y="3889248"/>
                  </a:lnTo>
                  <a:lnTo>
                    <a:pt x="1740144" y="3886154"/>
                  </a:lnTo>
                  <a:lnTo>
                    <a:pt x="1784234" y="3877144"/>
                  </a:lnTo>
                  <a:lnTo>
                    <a:pt x="1826043" y="3862620"/>
                  </a:lnTo>
                  <a:lnTo>
                    <a:pt x="1865169" y="3842987"/>
                  </a:lnTo>
                  <a:lnTo>
                    <a:pt x="1901205" y="3818647"/>
                  </a:lnTo>
                  <a:lnTo>
                    <a:pt x="1933749" y="3790005"/>
                  </a:lnTo>
                  <a:lnTo>
                    <a:pt x="1962396" y="3757464"/>
                  </a:lnTo>
                  <a:lnTo>
                    <a:pt x="1986740" y="3721429"/>
                  </a:lnTo>
                  <a:lnTo>
                    <a:pt x="2006379" y="3682302"/>
                  </a:lnTo>
                  <a:lnTo>
                    <a:pt x="2020908" y="3640488"/>
                  </a:lnTo>
                  <a:lnTo>
                    <a:pt x="2029921" y="3596390"/>
                  </a:lnTo>
                  <a:lnTo>
                    <a:pt x="2033016" y="3550412"/>
                  </a:lnTo>
                  <a:lnTo>
                    <a:pt x="2033016" y="338836"/>
                  </a:lnTo>
                  <a:lnTo>
                    <a:pt x="2029921" y="292871"/>
                  </a:lnTo>
                  <a:lnTo>
                    <a:pt x="2020908" y="248781"/>
                  </a:lnTo>
                  <a:lnTo>
                    <a:pt x="2006379" y="206972"/>
                  </a:lnTo>
                  <a:lnTo>
                    <a:pt x="1986740" y="167846"/>
                  </a:lnTo>
                  <a:lnTo>
                    <a:pt x="1962396" y="131810"/>
                  </a:lnTo>
                  <a:lnTo>
                    <a:pt x="1933749" y="99266"/>
                  </a:lnTo>
                  <a:lnTo>
                    <a:pt x="1901205" y="70619"/>
                  </a:lnTo>
                  <a:lnTo>
                    <a:pt x="1865169" y="46275"/>
                  </a:lnTo>
                  <a:lnTo>
                    <a:pt x="1826043" y="26636"/>
                  </a:lnTo>
                  <a:lnTo>
                    <a:pt x="1784234" y="12107"/>
                  </a:lnTo>
                  <a:lnTo>
                    <a:pt x="1740144" y="3094"/>
                  </a:lnTo>
                  <a:lnTo>
                    <a:pt x="169418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8" name="Google Shape;258;p12"/>
            <p:cNvSpPr/>
            <p:nvPr/>
          </p:nvSpPr>
          <p:spPr>
            <a:xfrm>
              <a:off x="8916161" y="2036826"/>
              <a:ext cx="2033270" cy="3889375"/>
            </a:xfrm>
            <a:custGeom>
              <a:rect b="b" l="l" r="r" t="t"/>
              <a:pathLst>
                <a:path extrusionOk="0" h="3889375" w="2033270">
                  <a:moveTo>
                    <a:pt x="0" y="338836"/>
                  </a:moveTo>
                  <a:lnTo>
                    <a:pt x="3094" y="292871"/>
                  </a:lnTo>
                  <a:lnTo>
                    <a:pt x="12107" y="248781"/>
                  </a:lnTo>
                  <a:lnTo>
                    <a:pt x="26636" y="206972"/>
                  </a:lnTo>
                  <a:lnTo>
                    <a:pt x="46275" y="167846"/>
                  </a:lnTo>
                  <a:lnTo>
                    <a:pt x="70619" y="131810"/>
                  </a:lnTo>
                  <a:lnTo>
                    <a:pt x="99266" y="99266"/>
                  </a:lnTo>
                  <a:lnTo>
                    <a:pt x="131810" y="70619"/>
                  </a:lnTo>
                  <a:lnTo>
                    <a:pt x="167846" y="46275"/>
                  </a:lnTo>
                  <a:lnTo>
                    <a:pt x="206972" y="26636"/>
                  </a:lnTo>
                  <a:lnTo>
                    <a:pt x="248781" y="12107"/>
                  </a:lnTo>
                  <a:lnTo>
                    <a:pt x="292871" y="3094"/>
                  </a:lnTo>
                  <a:lnTo>
                    <a:pt x="338836" y="0"/>
                  </a:lnTo>
                  <a:lnTo>
                    <a:pt x="1694180" y="0"/>
                  </a:lnTo>
                  <a:lnTo>
                    <a:pt x="1740144" y="3094"/>
                  </a:lnTo>
                  <a:lnTo>
                    <a:pt x="1784234" y="12107"/>
                  </a:lnTo>
                  <a:lnTo>
                    <a:pt x="1826043" y="26636"/>
                  </a:lnTo>
                  <a:lnTo>
                    <a:pt x="1865169" y="46275"/>
                  </a:lnTo>
                  <a:lnTo>
                    <a:pt x="1901205" y="70619"/>
                  </a:lnTo>
                  <a:lnTo>
                    <a:pt x="1933749" y="99266"/>
                  </a:lnTo>
                  <a:lnTo>
                    <a:pt x="1962396" y="131810"/>
                  </a:lnTo>
                  <a:lnTo>
                    <a:pt x="1986740" y="167846"/>
                  </a:lnTo>
                  <a:lnTo>
                    <a:pt x="2006379" y="206972"/>
                  </a:lnTo>
                  <a:lnTo>
                    <a:pt x="2020908" y="248781"/>
                  </a:lnTo>
                  <a:lnTo>
                    <a:pt x="2029921" y="292871"/>
                  </a:lnTo>
                  <a:lnTo>
                    <a:pt x="2033016" y="338836"/>
                  </a:lnTo>
                  <a:lnTo>
                    <a:pt x="2033016" y="3550412"/>
                  </a:lnTo>
                  <a:lnTo>
                    <a:pt x="2029921" y="3596390"/>
                  </a:lnTo>
                  <a:lnTo>
                    <a:pt x="2020908" y="3640488"/>
                  </a:lnTo>
                  <a:lnTo>
                    <a:pt x="2006379" y="3682302"/>
                  </a:lnTo>
                  <a:lnTo>
                    <a:pt x="1986740" y="3721429"/>
                  </a:lnTo>
                  <a:lnTo>
                    <a:pt x="1962396" y="3757464"/>
                  </a:lnTo>
                  <a:lnTo>
                    <a:pt x="1933749" y="3790005"/>
                  </a:lnTo>
                  <a:lnTo>
                    <a:pt x="1901205" y="3818647"/>
                  </a:lnTo>
                  <a:lnTo>
                    <a:pt x="1865169" y="3842987"/>
                  </a:lnTo>
                  <a:lnTo>
                    <a:pt x="1826043" y="3862620"/>
                  </a:lnTo>
                  <a:lnTo>
                    <a:pt x="1784234" y="3877144"/>
                  </a:lnTo>
                  <a:lnTo>
                    <a:pt x="1740144" y="3886154"/>
                  </a:lnTo>
                  <a:lnTo>
                    <a:pt x="1694180" y="3889248"/>
                  </a:lnTo>
                  <a:lnTo>
                    <a:pt x="338836" y="3889248"/>
                  </a:lnTo>
                  <a:lnTo>
                    <a:pt x="292871" y="3886154"/>
                  </a:lnTo>
                  <a:lnTo>
                    <a:pt x="248781" y="3877144"/>
                  </a:lnTo>
                  <a:lnTo>
                    <a:pt x="206972" y="3862620"/>
                  </a:lnTo>
                  <a:lnTo>
                    <a:pt x="167846" y="3842987"/>
                  </a:lnTo>
                  <a:lnTo>
                    <a:pt x="131810" y="3818647"/>
                  </a:lnTo>
                  <a:lnTo>
                    <a:pt x="99266" y="3790005"/>
                  </a:lnTo>
                  <a:lnTo>
                    <a:pt x="70619" y="3757464"/>
                  </a:lnTo>
                  <a:lnTo>
                    <a:pt x="46275" y="3721429"/>
                  </a:lnTo>
                  <a:lnTo>
                    <a:pt x="26636" y="3682302"/>
                  </a:lnTo>
                  <a:lnTo>
                    <a:pt x="12107" y="3640488"/>
                  </a:lnTo>
                  <a:lnTo>
                    <a:pt x="3094" y="3596390"/>
                  </a:lnTo>
                  <a:lnTo>
                    <a:pt x="0" y="3550412"/>
                  </a:lnTo>
                  <a:lnTo>
                    <a:pt x="0" y="338836"/>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59" name="Google Shape;259;p12"/>
          <p:cNvSpPr txBox="1"/>
          <p:nvPr/>
        </p:nvSpPr>
        <p:spPr>
          <a:xfrm>
            <a:off x="4312411" y="2164842"/>
            <a:ext cx="821100" cy="2277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a:solidFill>
                  <a:srgbClr val="FFB900"/>
                </a:solidFill>
                <a:latin typeface="Tahoma"/>
                <a:ea typeface="Tahoma"/>
                <a:cs typeface="Tahoma"/>
                <a:sym typeface="Tahoma"/>
              </a:rPr>
              <a:t>Integrità</a:t>
            </a:r>
            <a:endParaRPr>
              <a:latin typeface="Tahoma"/>
              <a:ea typeface="Tahoma"/>
              <a:cs typeface="Tahoma"/>
              <a:sym typeface="Tahoma"/>
            </a:endParaRPr>
          </a:p>
        </p:txBody>
      </p:sp>
      <p:sp>
        <p:nvSpPr>
          <p:cNvPr id="260" name="Google Shape;260;p12"/>
          <p:cNvSpPr txBox="1"/>
          <p:nvPr/>
        </p:nvSpPr>
        <p:spPr>
          <a:xfrm>
            <a:off x="1497838" y="2136394"/>
            <a:ext cx="1272000" cy="2136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en-US" sz="1300">
                <a:solidFill>
                  <a:srgbClr val="FFB900"/>
                </a:solidFill>
                <a:latin typeface="Tahoma"/>
                <a:ea typeface="Tahoma"/>
                <a:cs typeface="Tahoma"/>
                <a:sym typeface="Tahoma"/>
              </a:rPr>
              <a:t>Confidenzialità</a:t>
            </a:r>
            <a:endParaRPr sz="1300">
              <a:latin typeface="Tahoma"/>
              <a:ea typeface="Tahoma"/>
              <a:cs typeface="Tahoma"/>
              <a:sym typeface="Tahoma"/>
            </a:endParaRPr>
          </a:p>
        </p:txBody>
      </p:sp>
      <p:sp>
        <p:nvSpPr>
          <p:cNvPr id="261" name="Google Shape;261;p12"/>
          <p:cNvSpPr txBox="1"/>
          <p:nvPr/>
        </p:nvSpPr>
        <p:spPr>
          <a:xfrm>
            <a:off x="3750690" y="4133215"/>
            <a:ext cx="1987500" cy="1213500"/>
          </a:xfrm>
          <a:prstGeom prst="rect">
            <a:avLst/>
          </a:prstGeom>
          <a:noFill/>
          <a:ln>
            <a:noFill/>
          </a:ln>
        </p:spPr>
        <p:txBody>
          <a:bodyPr anchorCtr="0" anchor="t" bIns="0" lIns="0" spcFirstLastPara="1" rIns="0" wrap="square" tIns="12700">
            <a:spAutoFit/>
          </a:bodyPr>
          <a:lstStyle/>
          <a:p>
            <a:pPr indent="0" lvl="0" marL="12065" marR="5080" rtl="0" algn="ctr">
              <a:lnSpc>
                <a:spcPct val="100000"/>
              </a:lnSpc>
              <a:spcBef>
                <a:spcPts val="0"/>
              </a:spcBef>
              <a:spcAft>
                <a:spcPts val="0"/>
              </a:spcAft>
              <a:buNone/>
            </a:pPr>
            <a:r>
              <a:rPr lang="en-US" sz="1300">
                <a:solidFill>
                  <a:srgbClr val="FFFFFF"/>
                </a:solidFill>
                <a:latin typeface="Verdana"/>
                <a:ea typeface="Verdana"/>
                <a:cs typeface="Verdana"/>
                <a:sym typeface="Verdana"/>
              </a:rPr>
              <a:t>I dati restano inalterati durante l’archiviazione o la trasmissione tra mittente e destinatario, e ogni modifica è facilmente rilevabile.</a:t>
            </a:r>
            <a:endParaRPr sz="1300">
              <a:latin typeface="Tahoma"/>
              <a:ea typeface="Tahoma"/>
              <a:cs typeface="Tahoma"/>
              <a:sym typeface="Tahoma"/>
            </a:endParaRPr>
          </a:p>
        </p:txBody>
      </p:sp>
      <p:sp>
        <p:nvSpPr>
          <p:cNvPr id="262" name="Google Shape;262;p12"/>
          <p:cNvSpPr txBox="1"/>
          <p:nvPr/>
        </p:nvSpPr>
        <p:spPr>
          <a:xfrm>
            <a:off x="6550532" y="2180970"/>
            <a:ext cx="1640100" cy="243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1500">
                <a:solidFill>
                  <a:srgbClr val="FFB900"/>
                </a:solidFill>
                <a:latin typeface="Tahoma"/>
                <a:ea typeface="Tahoma"/>
                <a:cs typeface="Tahoma"/>
                <a:sym typeface="Tahoma"/>
              </a:rPr>
              <a:t>Non ripudio</a:t>
            </a:r>
            <a:endParaRPr b="1" sz="1500">
              <a:latin typeface="Tahoma"/>
              <a:ea typeface="Tahoma"/>
              <a:cs typeface="Tahoma"/>
              <a:sym typeface="Tahoma"/>
            </a:endParaRPr>
          </a:p>
        </p:txBody>
      </p:sp>
      <p:sp>
        <p:nvSpPr>
          <p:cNvPr id="263" name="Google Shape;263;p12"/>
          <p:cNvSpPr txBox="1"/>
          <p:nvPr/>
        </p:nvSpPr>
        <p:spPr>
          <a:xfrm>
            <a:off x="6343269" y="4286250"/>
            <a:ext cx="2057400" cy="1305900"/>
          </a:xfrm>
          <a:prstGeom prst="rect">
            <a:avLst/>
          </a:prstGeom>
          <a:noFill/>
          <a:ln>
            <a:noFill/>
          </a:ln>
        </p:spPr>
        <p:txBody>
          <a:bodyPr anchorCtr="0" anchor="t" bIns="0" lIns="0" spcFirstLastPara="1" rIns="0" wrap="square" tIns="12700">
            <a:spAutoFit/>
          </a:bodyPr>
          <a:lstStyle/>
          <a:p>
            <a:pPr indent="634" lvl="0" marL="12700" marR="5080" rtl="0" algn="ctr">
              <a:lnSpc>
                <a:spcPct val="100000"/>
              </a:lnSpc>
              <a:spcBef>
                <a:spcPts val="0"/>
              </a:spcBef>
              <a:spcAft>
                <a:spcPts val="0"/>
              </a:spcAft>
              <a:buNone/>
            </a:pPr>
            <a:r>
              <a:rPr lang="en-US">
                <a:solidFill>
                  <a:srgbClr val="FFFFFF"/>
                </a:solidFill>
                <a:latin typeface="Verdana"/>
                <a:ea typeface="Verdana"/>
                <a:cs typeface="Verdana"/>
                <a:sym typeface="Verdana"/>
              </a:rPr>
              <a:t>Il creatore o mittente dei dati non può negare in un secondo momento di aver trasmesso l’informazione.</a:t>
            </a:r>
            <a:endParaRPr sz="1400">
              <a:latin typeface="Verdana"/>
              <a:ea typeface="Verdana"/>
              <a:cs typeface="Verdana"/>
              <a:sym typeface="Verdana"/>
            </a:endParaRPr>
          </a:p>
        </p:txBody>
      </p:sp>
      <p:sp>
        <p:nvSpPr>
          <p:cNvPr id="264" name="Google Shape;264;p12"/>
          <p:cNvSpPr txBox="1"/>
          <p:nvPr/>
        </p:nvSpPr>
        <p:spPr>
          <a:xfrm>
            <a:off x="9045956" y="4152087"/>
            <a:ext cx="1818600" cy="1414200"/>
          </a:xfrm>
          <a:prstGeom prst="rect">
            <a:avLst/>
          </a:prstGeom>
          <a:noFill/>
          <a:ln>
            <a:noFill/>
          </a:ln>
        </p:spPr>
        <p:txBody>
          <a:bodyPr anchorCtr="0" anchor="t" bIns="0" lIns="0" spcFirstLastPara="1" rIns="0" wrap="square" tIns="13325">
            <a:spAutoFit/>
          </a:bodyPr>
          <a:lstStyle/>
          <a:p>
            <a:pPr indent="-1904" lvl="0" marL="12700" marR="5080" rtl="0" algn="ctr">
              <a:lnSpc>
                <a:spcPct val="100000"/>
              </a:lnSpc>
              <a:spcBef>
                <a:spcPts val="0"/>
              </a:spcBef>
              <a:spcAft>
                <a:spcPts val="0"/>
              </a:spcAft>
              <a:buNone/>
            </a:pPr>
            <a:r>
              <a:rPr lang="en-US" sz="1300">
                <a:solidFill>
                  <a:srgbClr val="FFFFFF"/>
                </a:solidFill>
                <a:latin typeface="Verdana"/>
                <a:ea typeface="Verdana"/>
                <a:cs typeface="Verdana"/>
                <a:sym typeface="Verdana"/>
              </a:rPr>
              <a:t>Le identità sia del mittente che del destinatario sono verificate, così come l’origine e la destinazione delle informazioni.</a:t>
            </a:r>
            <a:endParaRPr sz="1300">
              <a:latin typeface="Tahoma"/>
              <a:ea typeface="Tahoma"/>
              <a:cs typeface="Tahoma"/>
              <a:sym typeface="Tahoma"/>
            </a:endParaRPr>
          </a:p>
        </p:txBody>
      </p:sp>
      <p:sp>
        <p:nvSpPr>
          <p:cNvPr id="265" name="Google Shape;265;p12"/>
          <p:cNvSpPr txBox="1"/>
          <p:nvPr/>
        </p:nvSpPr>
        <p:spPr>
          <a:xfrm>
            <a:off x="9199880" y="2232786"/>
            <a:ext cx="1465500" cy="243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1500">
                <a:solidFill>
                  <a:srgbClr val="FFB900"/>
                </a:solidFill>
                <a:latin typeface="Tahoma"/>
                <a:ea typeface="Tahoma"/>
                <a:cs typeface="Tahoma"/>
                <a:sym typeface="Tahoma"/>
              </a:rPr>
              <a:t>Autenticazione</a:t>
            </a:r>
            <a:endParaRPr sz="1500">
              <a:latin typeface="Tahoma"/>
              <a:ea typeface="Tahoma"/>
              <a:cs typeface="Tahoma"/>
              <a:sym typeface="Tahoma"/>
            </a:endParaRPr>
          </a:p>
        </p:txBody>
      </p:sp>
      <p:sp>
        <p:nvSpPr>
          <p:cNvPr id="266" name="Google Shape;266;p12"/>
          <p:cNvSpPr/>
          <p:nvPr/>
        </p:nvSpPr>
        <p:spPr>
          <a:xfrm>
            <a:off x="1902239" y="3101151"/>
            <a:ext cx="466725" cy="609600"/>
          </a:xfrm>
          <a:custGeom>
            <a:rect b="b" l="l" r="r" t="t"/>
            <a:pathLst>
              <a:path extrusionOk="0" h="609600" w="466725">
                <a:moveTo>
                  <a:pt x="233238" y="0"/>
                </a:moveTo>
                <a:lnTo>
                  <a:pt x="186729" y="6257"/>
                </a:lnTo>
                <a:lnTo>
                  <a:pt x="144941" y="23917"/>
                </a:lnTo>
                <a:lnTo>
                  <a:pt x="109538" y="51313"/>
                </a:lnTo>
                <a:lnTo>
                  <a:pt x="82188" y="86777"/>
                </a:lnTo>
                <a:lnTo>
                  <a:pt x="64557" y="128640"/>
                </a:lnTo>
                <a:lnTo>
                  <a:pt x="58309" y="175236"/>
                </a:lnTo>
                <a:lnTo>
                  <a:pt x="58309" y="271215"/>
                </a:lnTo>
                <a:lnTo>
                  <a:pt x="0" y="275388"/>
                </a:lnTo>
                <a:lnTo>
                  <a:pt x="0" y="592534"/>
                </a:lnTo>
                <a:lnTo>
                  <a:pt x="233238" y="609225"/>
                </a:lnTo>
                <a:lnTo>
                  <a:pt x="466477" y="592534"/>
                </a:lnTo>
                <a:lnTo>
                  <a:pt x="466477" y="525766"/>
                </a:lnTo>
                <a:lnTo>
                  <a:pt x="216578" y="525766"/>
                </a:lnTo>
                <a:lnTo>
                  <a:pt x="216578" y="481533"/>
                </a:lnTo>
                <a:lnTo>
                  <a:pt x="203289" y="474452"/>
                </a:lnTo>
                <a:lnTo>
                  <a:pt x="192734" y="463693"/>
                </a:lnTo>
                <a:lnTo>
                  <a:pt x="185770" y="449961"/>
                </a:lnTo>
                <a:lnTo>
                  <a:pt x="183258" y="433961"/>
                </a:lnTo>
                <a:lnTo>
                  <a:pt x="187202" y="414517"/>
                </a:lnTo>
                <a:lnTo>
                  <a:pt x="197940" y="398595"/>
                </a:lnTo>
                <a:lnTo>
                  <a:pt x="213832" y="387836"/>
                </a:lnTo>
                <a:lnTo>
                  <a:pt x="233238" y="383885"/>
                </a:lnTo>
                <a:lnTo>
                  <a:pt x="466477" y="383885"/>
                </a:lnTo>
                <a:lnTo>
                  <a:pt x="466477" y="275388"/>
                </a:lnTo>
                <a:lnTo>
                  <a:pt x="408167" y="271215"/>
                </a:lnTo>
                <a:lnTo>
                  <a:pt x="408167" y="267876"/>
                </a:lnTo>
                <a:lnTo>
                  <a:pt x="108289" y="267876"/>
                </a:lnTo>
                <a:lnTo>
                  <a:pt x="108289" y="175236"/>
                </a:lnTo>
                <a:lnTo>
                  <a:pt x="118090" y="126452"/>
                </a:lnTo>
                <a:lnTo>
                  <a:pt x="144762" y="86777"/>
                </a:lnTo>
                <a:lnTo>
                  <a:pt x="184547" y="59867"/>
                </a:lnTo>
                <a:lnTo>
                  <a:pt x="233238" y="50047"/>
                </a:lnTo>
                <a:lnTo>
                  <a:pt x="355302" y="50047"/>
                </a:lnTo>
                <a:lnTo>
                  <a:pt x="321536" y="23917"/>
                </a:lnTo>
                <a:lnTo>
                  <a:pt x="279747" y="6257"/>
                </a:lnTo>
                <a:lnTo>
                  <a:pt x="233238" y="0"/>
                </a:lnTo>
                <a:close/>
              </a:path>
              <a:path extrusionOk="0" h="609600" w="466725">
                <a:moveTo>
                  <a:pt x="466477" y="383885"/>
                </a:moveTo>
                <a:lnTo>
                  <a:pt x="233238" y="383885"/>
                </a:lnTo>
                <a:lnTo>
                  <a:pt x="252644" y="387836"/>
                </a:lnTo>
                <a:lnTo>
                  <a:pt x="268536" y="398595"/>
                </a:lnTo>
                <a:lnTo>
                  <a:pt x="279274" y="414517"/>
                </a:lnTo>
                <a:lnTo>
                  <a:pt x="283218" y="433961"/>
                </a:lnTo>
                <a:lnTo>
                  <a:pt x="280706" y="449492"/>
                </a:lnTo>
                <a:lnTo>
                  <a:pt x="273743" y="463067"/>
                </a:lnTo>
                <a:lnTo>
                  <a:pt x="263187" y="473982"/>
                </a:lnTo>
                <a:lnTo>
                  <a:pt x="249898" y="481533"/>
                </a:lnTo>
                <a:lnTo>
                  <a:pt x="249898" y="525766"/>
                </a:lnTo>
                <a:lnTo>
                  <a:pt x="466477" y="525766"/>
                </a:lnTo>
                <a:lnTo>
                  <a:pt x="466477" y="383885"/>
                </a:lnTo>
                <a:close/>
              </a:path>
              <a:path extrusionOk="0" h="609600" w="466725">
                <a:moveTo>
                  <a:pt x="233238" y="258696"/>
                </a:moveTo>
                <a:lnTo>
                  <a:pt x="108289" y="267876"/>
                </a:lnTo>
                <a:lnTo>
                  <a:pt x="358187" y="267876"/>
                </a:lnTo>
                <a:lnTo>
                  <a:pt x="233238" y="258696"/>
                </a:lnTo>
                <a:close/>
              </a:path>
              <a:path extrusionOk="0" h="609600" w="466725">
                <a:moveTo>
                  <a:pt x="355302" y="50047"/>
                </a:moveTo>
                <a:lnTo>
                  <a:pt x="233238" y="50047"/>
                </a:lnTo>
                <a:lnTo>
                  <a:pt x="281929" y="59867"/>
                </a:lnTo>
                <a:lnTo>
                  <a:pt x="321715" y="86777"/>
                </a:lnTo>
                <a:lnTo>
                  <a:pt x="348387" y="126452"/>
                </a:lnTo>
                <a:lnTo>
                  <a:pt x="358187" y="175236"/>
                </a:lnTo>
                <a:lnTo>
                  <a:pt x="358187" y="267876"/>
                </a:lnTo>
                <a:lnTo>
                  <a:pt x="408167" y="267876"/>
                </a:lnTo>
                <a:lnTo>
                  <a:pt x="408167" y="175236"/>
                </a:lnTo>
                <a:lnTo>
                  <a:pt x="401920" y="128640"/>
                </a:lnTo>
                <a:lnTo>
                  <a:pt x="384288" y="86777"/>
                </a:lnTo>
                <a:lnTo>
                  <a:pt x="356938" y="51313"/>
                </a:lnTo>
                <a:lnTo>
                  <a:pt x="355302" y="50047"/>
                </a:lnTo>
                <a:close/>
              </a:path>
            </a:pathLst>
          </a:custGeom>
          <a:solidFill>
            <a:srgbClr val="53CCC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267" name="Google Shape;267;p12"/>
          <p:cNvGrpSpPr/>
          <p:nvPr/>
        </p:nvGrpSpPr>
        <p:grpSpPr>
          <a:xfrm>
            <a:off x="4232147" y="2948939"/>
            <a:ext cx="932815" cy="932815"/>
            <a:chOff x="4232147" y="2948939"/>
            <a:chExt cx="932815" cy="932815"/>
          </a:xfrm>
        </p:grpSpPr>
        <p:sp>
          <p:nvSpPr>
            <p:cNvPr id="268" name="Google Shape;268;p12"/>
            <p:cNvSpPr/>
            <p:nvPr/>
          </p:nvSpPr>
          <p:spPr>
            <a:xfrm>
              <a:off x="4412513" y="3090976"/>
              <a:ext cx="574675" cy="651510"/>
            </a:xfrm>
            <a:custGeom>
              <a:rect b="b" l="l" r="r" t="t"/>
              <a:pathLst>
                <a:path extrusionOk="0" h="651510" w="574675">
                  <a:moveTo>
                    <a:pt x="364058" y="258419"/>
                  </a:moveTo>
                  <a:lnTo>
                    <a:pt x="306463" y="258419"/>
                  </a:lnTo>
                  <a:lnTo>
                    <a:pt x="306463" y="56794"/>
                  </a:lnTo>
                  <a:lnTo>
                    <a:pt x="150355" y="56794"/>
                  </a:lnTo>
                  <a:lnTo>
                    <a:pt x="137033" y="29362"/>
                  </a:lnTo>
                  <a:lnTo>
                    <a:pt x="114998" y="9829"/>
                  </a:lnTo>
                  <a:lnTo>
                    <a:pt x="87249" y="0"/>
                  </a:lnTo>
                  <a:lnTo>
                    <a:pt x="56781" y="1625"/>
                  </a:lnTo>
                  <a:lnTo>
                    <a:pt x="29349" y="14947"/>
                  </a:lnTo>
                  <a:lnTo>
                    <a:pt x="9829" y="36995"/>
                  </a:lnTo>
                  <a:lnTo>
                    <a:pt x="0" y="64744"/>
                  </a:lnTo>
                  <a:lnTo>
                    <a:pt x="1625" y="95199"/>
                  </a:lnTo>
                  <a:lnTo>
                    <a:pt x="14947" y="122643"/>
                  </a:lnTo>
                  <a:lnTo>
                    <a:pt x="36982" y="142163"/>
                  </a:lnTo>
                  <a:lnTo>
                    <a:pt x="64731" y="151993"/>
                  </a:lnTo>
                  <a:lnTo>
                    <a:pt x="95186" y="150368"/>
                  </a:lnTo>
                  <a:lnTo>
                    <a:pt x="114236" y="142608"/>
                  </a:lnTo>
                  <a:lnTo>
                    <a:pt x="130302" y="130302"/>
                  </a:lnTo>
                  <a:lnTo>
                    <a:pt x="142595" y="114249"/>
                  </a:lnTo>
                  <a:lnTo>
                    <a:pt x="150355" y="95199"/>
                  </a:lnTo>
                  <a:lnTo>
                    <a:pt x="268058" y="95199"/>
                  </a:lnTo>
                  <a:lnTo>
                    <a:pt x="268058" y="258419"/>
                  </a:lnTo>
                  <a:lnTo>
                    <a:pt x="210451" y="258419"/>
                  </a:lnTo>
                  <a:lnTo>
                    <a:pt x="210451" y="296811"/>
                  </a:lnTo>
                  <a:lnTo>
                    <a:pt x="364058" y="296811"/>
                  </a:lnTo>
                  <a:lnTo>
                    <a:pt x="364058" y="258419"/>
                  </a:lnTo>
                  <a:close/>
                </a:path>
                <a:path extrusionOk="0" h="651510" w="574675">
                  <a:moveTo>
                    <a:pt x="574535" y="586498"/>
                  </a:moveTo>
                  <a:lnTo>
                    <a:pt x="562508" y="532726"/>
                  </a:lnTo>
                  <a:lnTo>
                    <a:pt x="523659" y="502653"/>
                  </a:lnTo>
                  <a:lnTo>
                    <a:pt x="498475" y="498436"/>
                  </a:lnTo>
                  <a:lnTo>
                    <a:pt x="473329" y="502678"/>
                  </a:lnTo>
                  <a:lnTo>
                    <a:pt x="451472" y="514540"/>
                  </a:lnTo>
                  <a:lnTo>
                    <a:pt x="434543" y="532752"/>
                  </a:lnTo>
                  <a:lnTo>
                    <a:pt x="424167" y="556044"/>
                  </a:lnTo>
                  <a:lnTo>
                    <a:pt x="306463" y="556044"/>
                  </a:lnTo>
                  <a:lnTo>
                    <a:pt x="306463" y="392823"/>
                  </a:lnTo>
                  <a:lnTo>
                    <a:pt x="364058" y="392823"/>
                  </a:lnTo>
                  <a:lnTo>
                    <a:pt x="364058" y="354418"/>
                  </a:lnTo>
                  <a:lnTo>
                    <a:pt x="210451" y="354418"/>
                  </a:lnTo>
                  <a:lnTo>
                    <a:pt x="210451" y="392823"/>
                  </a:lnTo>
                  <a:lnTo>
                    <a:pt x="268058" y="392823"/>
                  </a:lnTo>
                  <a:lnTo>
                    <a:pt x="268058" y="594448"/>
                  </a:lnTo>
                  <a:lnTo>
                    <a:pt x="424167" y="594448"/>
                  </a:lnTo>
                  <a:lnTo>
                    <a:pt x="437489" y="621880"/>
                  </a:lnTo>
                  <a:lnTo>
                    <a:pt x="459524" y="641413"/>
                  </a:lnTo>
                  <a:lnTo>
                    <a:pt x="487286" y="651243"/>
                  </a:lnTo>
                  <a:lnTo>
                    <a:pt x="517740" y="649617"/>
                  </a:lnTo>
                  <a:lnTo>
                    <a:pt x="545172" y="636295"/>
                  </a:lnTo>
                  <a:lnTo>
                    <a:pt x="564692" y="614260"/>
                  </a:lnTo>
                  <a:lnTo>
                    <a:pt x="574535" y="586498"/>
                  </a:lnTo>
                  <a:close/>
                </a:path>
              </a:pathLst>
            </a:custGeom>
            <a:solidFill>
              <a:srgbClr val="AC770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9" name="Google Shape;269;p12"/>
            <p:cNvSpPr/>
            <p:nvPr/>
          </p:nvSpPr>
          <p:spPr>
            <a:xfrm>
              <a:off x="4232147" y="2948939"/>
              <a:ext cx="932815" cy="932815"/>
            </a:xfrm>
            <a:custGeom>
              <a:rect b="b" l="l" r="r" t="t"/>
              <a:pathLst>
                <a:path extrusionOk="0" h="932814" w="932814">
                  <a:moveTo>
                    <a:pt x="0" y="932688"/>
                  </a:moveTo>
                  <a:lnTo>
                    <a:pt x="932688" y="932688"/>
                  </a:lnTo>
                  <a:lnTo>
                    <a:pt x="932688" y="0"/>
                  </a:lnTo>
                  <a:lnTo>
                    <a:pt x="0" y="0"/>
                  </a:lnTo>
                  <a:lnTo>
                    <a:pt x="0" y="932688"/>
                  </a:lnTo>
                  <a:close/>
                </a:path>
              </a:pathLst>
            </a:custGeom>
            <a:noFill/>
            <a:ln cap="flat" cmpd="sng" w="158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270" name="Google Shape;270;p12"/>
          <p:cNvGrpSpPr/>
          <p:nvPr/>
        </p:nvGrpSpPr>
        <p:grpSpPr>
          <a:xfrm>
            <a:off x="6917435" y="3049523"/>
            <a:ext cx="932815" cy="932815"/>
            <a:chOff x="6917435" y="3049523"/>
            <a:chExt cx="932815" cy="932815"/>
          </a:xfrm>
        </p:grpSpPr>
        <p:sp>
          <p:nvSpPr>
            <p:cNvPr id="271" name="Google Shape;271;p12"/>
            <p:cNvSpPr/>
            <p:nvPr/>
          </p:nvSpPr>
          <p:spPr>
            <a:xfrm>
              <a:off x="6971703" y="3152513"/>
              <a:ext cx="827405" cy="729615"/>
            </a:xfrm>
            <a:custGeom>
              <a:rect b="b" l="l" r="r" t="t"/>
              <a:pathLst>
                <a:path extrusionOk="0" h="729614" w="827404">
                  <a:moveTo>
                    <a:pt x="408731" y="0"/>
                  </a:moveTo>
                  <a:lnTo>
                    <a:pt x="4860" y="671890"/>
                  </a:lnTo>
                  <a:lnTo>
                    <a:pt x="0" y="686346"/>
                  </a:lnTo>
                  <a:lnTo>
                    <a:pt x="1023" y="701034"/>
                  </a:lnTo>
                  <a:lnTo>
                    <a:pt x="7480" y="714265"/>
                  </a:lnTo>
                  <a:lnTo>
                    <a:pt x="18916" y="724352"/>
                  </a:lnTo>
                  <a:lnTo>
                    <a:pt x="24742" y="727720"/>
                  </a:lnTo>
                  <a:lnTo>
                    <a:pt x="31384" y="729496"/>
                  </a:lnTo>
                  <a:lnTo>
                    <a:pt x="788667" y="729496"/>
                  </a:lnTo>
                  <a:lnTo>
                    <a:pt x="803610" y="726462"/>
                  </a:lnTo>
                  <a:lnTo>
                    <a:pt x="815809" y="718219"/>
                  </a:lnTo>
                  <a:lnTo>
                    <a:pt x="824017" y="706004"/>
                  </a:lnTo>
                  <a:lnTo>
                    <a:pt x="826989" y="691052"/>
                  </a:lnTo>
                  <a:lnTo>
                    <a:pt x="826989" y="684324"/>
                  </a:lnTo>
                  <a:lnTo>
                    <a:pt x="825229" y="677723"/>
                  </a:lnTo>
                  <a:lnTo>
                    <a:pt x="772981" y="586826"/>
                  </a:lnTo>
                  <a:lnTo>
                    <a:pt x="318316" y="586826"/>
                  </a:lnTo>
                  <a:lnTo>
                    <a:pt x="277610" y="546118"/>
                  </a:lnTo>
                  <a:lnTo>
                    <a:pt x="372656" y="451069"/>
                  </a:lnTo>
                  <a:lnTo>
                    <a:pt x="277610" y="356020"/>
                  </a:lnTo>
                  <a:lnTo>
                    <a:pt x="318316" y="315312"/>
                  </a:lnTo>
                  <a:lnTo>
                    <a:pt x="616938" y="315312"/>
                  </a:lnTo>
                  <a:lnTo>
                    <a:pt x="446677" y="19059"/>
                  </a:lnTo>
                  <a:lnTo>
                    <a:pt x="436625" y="7585"/>
                  </a:lnTo>
                  <a:lnTo>
                    <a:pt x="423414" y="1077"/>
                  </a:lnTo>
                  <a:lnTo>
                    <a:pt x="408731" y="0"/>
                  </a:lnTo>
                  <a:close/>
                </a:path>
                <a:path extrusionOk="0" h="729614" w="827404">
                  <a:moveTo>
                    <a:pt x="413363" y="491777"/>
                  </a:moveTo>
                  <a:lnTo>
                    <a:pt x="318316" y="586826"/>
                  </a:lnTo>
                  <a:lnTo>
                    <a:pt x="508409" y="586826"/>
                  </a:lnTo>
                  <a:lnTo>
                    <a:pt x="413363" y="491777"/>
                  </a:lnTo>
                  <a:close/>
                </a:path>
                <a:path extrusionOk="0" h="729614" w="827404">
                  <a:moveTo>
                    <a:pt x="616938" y="315312"/>
                  </a:moveTo>
                  <a:lnTo>
                    <a:pt x="508409" y="315312"/>
                  </a:lnTo>
                  <a:lnTo>
                    <a:pt x="549115" y="356020"/>
                  </a:lnTo>
                  <a:lnTo>
                    <a:pt x="454069" y="451069"/>
                  </a:lnTo>
                  <a:lnTo>
                    <a:pt x="549115" y="546118"/>
                  </a:lnTo>
                  <a:lnTo>
                    <a:pt x="508409" y="586826"/>
                  </a:lnTo>
                  <a:lnTo>
                    <a:pt x="772981" y="586826"/>
                  </a:lnTo>
                  <a:lnTo>
                    <a:pt x="616938" y="315312"/>
                  </a:lnTo>
                  <a:close/>
                </a:path>
                <a:path extrusionOk="0" h="729614" w="827404">
                  <a:moveTo>
                    <a:pt x="508409" y="315312"/>
                  </a:moveTo>
                  <a:lnTo>
                    <a:pt x="318316" y="315312"/>
                  </a:lnTo>
                  <a:lnTo>
                    <a:pt x="413363" y="410361"/>
                  </a:lnTo>
                  <a:lnTo>
                    <a:pt x="508409" y="315312"/>
                  </a:lnTo>
                  <a:close/>
                </a:path>
              </a:pathLst>
            </a:custGeom>
            <a:solidFill>
              <a:srgbClr val="AE52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2" name="Google Shape;272;p12"/>
            <p:cNvSpPr/>
            <p:nvPr/>
          </p:nvSpPr>
          <p:spPr>
            <a:xfrm>
              <a:off x="6917435" y="3049523"/>
              <a:ext cx="932815" cy="932815"/>
            </a:xfrm>
            <a:custGeom>
              <a:rect b="b" l="l" r="r" t="t"/>
              <a:pathLst>
                <a:path extrusionOk="0" h="932814" w="932815">
                  <a:moveTo>
                    <a:pt x="0" y="932688"/>
                  </a:moveTo>
                  <a:lnTo>
                    <a:pt x="932687" y="932688"/>
                  </a:lnTo>
                  <a:lnTo>
                    <a:pt x="932687" y="0"/>
                  </a:lnTo>
                  <a:lnTo>
                    <a:pt x="0" y="0"/>
                  </a:lnTo>
                  <a:lnTo>
                    <a:pt x="0" y="932688"/>
                  </a:lnTo>
                  <a:close/>
                </a:path>
              </a:pathLst>
            </a:custGeom>
            <a:noFill/>
            <a:ln cap="flat" cmpd="sng" w="158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273" name="Google Shape;273;p12"/>
          <p:cNvGrpSpPr/>
          <p:nvPr/>
        </p:nvGrpSpPr>
        <p:grpSpPr>
          <a:xfrm>
            <a:off x="9465564" y="3083051"/>
            <a:ext cx="932815" cy="931544"/>
            <a:chOff x="9465564" y="3083051"/>
            <a:chExt cx="932815" cy="931544"/>
          </a:xfrm>
        </p:grpSpPr>
        <p:pic>
          <p:nvPicPr>
            <p:cNvPr id="274" name="Google Shape;274;p12"/>
            <p:cNvPicPr preferRelativeResize="0"/>
            <p:nvPr/>
          </p:nvPicPr>
          <p:blipFill rotWithShape="1">
            <a:blip r:embed="rId3">
              <a:alphaModFix/>
            </a:blip>
            <a:srcRect b="0" l="0" r="0" t="0"/>
            <a:stretch/>
          </p:blipFill>
          <p:spPr>
            <a:xfrm>
              <a:off x="9875590" y="3224065"/>
              <a:ext cx="115207" cy="153358"/>
            </a:xfrm>
            <a:prstGeom prst="rect">
              <a:avLst/>
            </a:prstGeom>
            <a:noFill/>
            <a:ln>
              <a:noFill/>
            </a:ln>
          </p:spPr>
        </p:pic>
        <p:sp>
          <p:nvSpPr>
            <p:cNvPr id="275" name="Google Shape;275;p12"/>
            <p:cNvSpPr/>
            <p:nvPr/>
          </p:nvSpPr>
          <p:spPr>
            <a:xfrm>
              <a:off x="9549169" y="3339085"/>
              <a:ext cx="768350" cy="537210"/>
            </a:xfrm>
            <a:custGeom>
              <a:rect b="b" l="l" r="r" t="t"/>
              <a:pathLst>
                <a:path extrusionOk="0" h="537210" w="768350">
                  <a:moveTo>
                    <a:pt x="288018" y="0"/>
                  </a:moveTo>
                  <a:lnTo>
                    <a:pt x="38402" y="0"/>
                  </a:lnTo>
                  <a:lnTo>
                    <a:pt x="23491" y="3025"/>
                  </a:lnTo>
                  <a:lnTo>
                    <a:pt x="11280" y="11262"/>
                  </a:lnTo>
                  <a:lnTo>
                    <a:pt x="3030" y="23453"/>
                  </a:lnTo>
                  <a:lnTo>
                    <a:pt x="0" y="38339"/>
                  </a:lnTo>
                  <a:lnTo>
                    <a:pt x="0" y="498416"/>
                  </a:lnTo>
                  <a:lnTo>
                    <a:pt x="3030" y="513303"/>
                  </a:lnTo>
                  <a:lnTo>
                    <a:pt x="11280" y="525493"/>
                  </a:lnTo>
                  <a:lnTo>
                    <a:pt x="23491" y="533731"/>
                  </a:lnTo>
                  <a:lnTo>
                    <a:pt x="38402" y="536756"/>
                  </a:lnTo>
                  <a:lnTo>
                    <a:pt x="729647" y="536756"/>
                  </a:lnTo>
                  <a:lnTo>
                    <a:pt x="744558" y="533731"/>
                  </a:lnTo>
                  <a:lnTo>
                    <a:pt x="756769" y="525493"/>
                  </a:lnTo>
                  <a:lnTo>
                    <a:pt x="765019" y="513303"/>
                  </a:lnTo>
                  <a:lnTo>
                    <a:pt x="768049" y="498416"/>
                  </a:lnTo>
                  <a:lnTo>
                    <a:pt x="768049" y="460076"/>
                  </a:lnTo>
                  <a:lnTo>
                    <a:pt x="76804" y="460076"/>
                  </a:lnTo>
                  <a:lnTo>
                    <a:pt x="76804" y="383397"/>
                  </a:lnTo>
                  <a:lnTo>
                    <a:pt x="108997" y="341642"/>
                  </a:lnTo>
                  <a:lnTo>
                    <a:pt x="146979" y="323072"/>
                  </a:lnTo>
                  <a:lnTo>
                    <a:pt x="198732" y="309353"/>
                  </a:lnTo>
                  <a:lnTo>
                    <a:pt x="230414" y="306717"/>
                  </a:lnTo>
                  <a:lnTo>
                    <a:pt x="768049" y="306717"/>
                  </a:lnTo>
                  <a:lnTo>
                    <a:pt x="768049" y="287547"/>
                  </a:lnTo>
                  <a:lnTo>
                    <a:pt x="230414" y="287547"/>
                  </a:lnTo>
                  <a:lnTo>
                    <a:pt x="200593" y="281497"/>
                  </a:lnTo>
                  <a:lnTo>
                    <a:pt x="176171" y="265023"/>
                  </a:lnTo>
                  <a:lnTo>
                    <a:pt x="159670" y="240641"/>
                  </a:lnTo>
                  <a:lnTo>
                    <a:pt x="153609" y="210868"/>
                  </a:lnTo>
                  <a:lnTo>
                    <a:pt x="159670" y="181095"/>
                  </a:lnTo>
                  <a:lnTo>
                    <a:pt x="176171" y="156713"/>
                  </a:lnTo>
                  <a:lnTo>
                    <a:pt x="200593" y="140239"/>
                  </a:lnTo>
                  <a:lnTo>
                    <a:pt x="230414" y="134189"/>
                  </a:lnTo>
                  <a:lnTo>
                    <a:pt x="768049" y="134189"/>
                  </a:lnTo>
                  <a:lnTo>
                    <a:pt x="768049" y="76679"/>
                  </a:lnTo>
                  <a:lnTo>
                    <a:pt x="364823" y="76679"/>
                  </a:lnTo>
                  <a:lnTo>
                    <a:pt x="335001" y="70628"/>
                  </a:lnTo>
                  <a:lnTo>
                    <a:pt x="310580" y="54154"/>
                  </a:lnTo>
                  <a:lnTo>
                    <a:pt x="294079" y="29773"/>
                  </a:lnTo>
                  <a:lnTo>
                    <a:pt x="288018" y="0"/>
                  </a:lnTo>
                  <a:close/>
                </a:path>
                <a:path extrusionOk="0" h="537210" w="768350">
                  <a:moveTo>
                    <a:pt x="460829" y="306717"/>
                  </a:moveTo>
                  <a:lnTo>
                    <a:pt x="230414" y="306717"/>
                  </a:lnTo>
                  <a:lnTo>
                    <a:pt x="247336" y="307406"/>
                  </a:lnTo>
                  <a:lnTo>
                    <a:pt x="263537" y="309353"/>
                  </a:lnTo>
                  <a:lnTo>
                    <a:pt x="313850" y="322802"/>
                  </a:lnTo>
                  <a:lnTo>
                    <a:pt x="351832" y="340834"/>
                  </a:lnTo>
                  <a:lnTo>
                    <a:pt x="379944" y="366623"/>
                  </a:lnTo>
                  <a:lnTo>
                    <a:pt x="384024" y="383397"/>
                  </a:lnTo>
                  <a:lnTo>
                    <a:pt x="384024" y="460076"/>
                  </a:lnTo>
                  <a:lnTo>
                    <a:pt x="460829" y="460076"/>
                  </a:lnTo>
                  <a:lnTo>
                    <a:pt x="460829" y="421737"/>
                  </a:lnTo>
                  <a:lnTo>
                    <a:pt x="768049" y="421737"/>
                  </a:lnTo>
                  <a:lnTo>
                    <a:pt x="768049" y="345057"/>
                  </a:lnTo>
                  <a:lnTo>
                    <a:pt x="460829" y="345057"/>
                  </a:lnTo>
                  <a:lnTo>
                    <a:pt x="460829" y="306717"/>
                  </a:lnTo>
                  <a:close/>
                </a:path>
                <a:path extrusionOk="0" h="537210" w="768350">
                  <a:moveTo>
                    <a:pt x="768049" y="421737"/>
                  </a:moveTo>
                  <a:lnTo>
                    <a:pt x="691244" y="421737"/>
                  </a:lnTo>
                  <a:lnTo>
                    <a:pt x="691244" y="460076"/>
                  </a:lnTo>
                  <a:lnTo>
                    <a:pt x="768049" y="460076"/>
                  </a:lnTo>
                  <a:lnTo>
                    <a:pt x="768049" y="421737"/>
                  </a:lnTo>
                  <a:close/>
                </a:path>
                <a:path extrusionOk="0" h="537210" w="768350">
                  <a:moveTo>
                    <a:pt x="768049" y="306717"/>
                  </a:moveTo>
                  <a:lnTo>
                    <a:pt x="691244" y="306717"/>
                  </a:lnTo>
                  <a:lnTo>
                    <a:pt x="691244" y="345057"/>
                  </a:lnTo>
                  <a:lnTo>
                    <a:pt x="768049" y="345057"/>
                  </a:lnTo>
                  <a:lnTo>
                    <a:pt x="768049" y="306717"/>
                  </a:lnTo>
                  <a:close/>
                </a:path>
                <a:path extrusionOk="0" h="537210" w="768350">
                  <a:moveTo>
                    <a:pt x="768049" y="134189"/>
                  </a:moveTo>
                  <a:lnTo>
                    <a:pt x="230414" y="134189"/>
                  </a:lnTo>
                  <a:lnTo>
                    <a:pt x="260236" y="140239"/>
                  </a:lnTo>
                  <a:lnTo>
                    <a:pt x="284658" y="156713"/>
                  </a:lnTo>
                  <a:lnTo>
                    <a:pt x="301159" y="181095"/>
                  </a:lnTo>
                  <a:lnTo>
                    <a:pt x="307219" y="210868"/>
                  </a:lnTo>
                  <a:lnTo>
                    <a:pt x="301159" y="240641"/>
                  </a:lnTo>
                  <a:lnTo>
                    <a:pt x="284658" y="265023"/>
                  </a:lnTo>
                  <a:lnTo>
                    <a:pt x="260236" y="281497"/>
                  </a:lnTo>
                  <a:lnTo>
                    <a:pt x="230414" y="287547"/>
                  </a:lnTo>
                  <a:lnTo>
                    <a:pt x="768049" y="287547"/>
                  </a:lnTo>
                  <a:lnTo>
                    <a:pt x="768049" y="230038"/>
                  </a:lnTo>
                  <a:lnTo>
                    <a:pt x="460829" y="230038"/>
                  </a:lnTo>
                  <a:lnTo>
                    <a:pt x="460829" y="191698"/>
                  </a:lnTo>
                  <a:lnTo>
                    <a:pt x="768049" y="191698"/>
                  </a:lnTo>
                  <a:lnTo>
                    <a:pt x="768049" y="134189"/>
                  </a:lnTo>
                  <a:close/>
                </a:path>
                <a:path extrusionOk="0" h="537210" w="768350">
                  <a:moveTo>
                    <a:pt x="768049" y="191698"/>
                  </a:moveTo>
                  <a:lnTo>
                    <a:pt x="691244" y="191698"/>
                  </a:lnTo>
                  <a:lnTo>
                    <a:pt x="691244" y="230038"/>
                  </a:lnTo>
                  <a:lnTo>
                    <a:pt x="768049" y="230038"/>
                  </a:lnTo>
                  <a:lnTo>
                    <a:pt x="768049" y="191698"/>
                  </a:lnTo>
                  <a:close/>
                </a:path>
                <a:path extrusionOk="0" h="537210" w="768350">
                  <a:moveTo>
                    <a:pt x="729647" y="0"/>
                  </a:moveTo>
                  <a:lnTo>
                    <a:pt x="480031" y="0"/>
                  </a:lnTo>
                  <a:lnTo>
                    <a:pt x="473970" y="29773"/>
                  </a:lnTo>
                  <a:lnTo>
                    <a:pt x="457469" y="54154"/>
                  </a:lnTo>
                  <a:lnTo>
                    <a:pt x="433048" y="70628"/>
                  </a:lnTo>
                  <a:lnTo>
                    <a:pt x="403226" y="76679"/>
                  </a:lnTo>
                  <a:lnTo>
                    <a:pt x="768049" y="76679"/>
                  </a:lnTo>
                  <a:lnTo>
                    <a:pt x="768049" y="38339"/>
                  </a:lnTo>
                  <a:lnTo>
                    <a:pt x="765019" y="23453"/>
                  </a:lnTo>
                  <a:lnTo>
                    <a:pt x="756769" y="11262"/>
                  </a:lnTo>
                  <a:lnTo>
                    <a:pt x="744558" y="3025"/>
                  </a:lnTo>
                  <a:lnTo>
                    <a:pt x="729647" y="0"/>
                  </a:lnTo>
                  <a:close/>
                </a:path>
              </a:pathLst>
            </a:custGeom>
            <a:solidFill>
              <a:srgbClr val="B435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6" name="Google Shape;276;p12"/>
            <p:cNvSpPr/>
            <p:nvPr/>
          </p:nvSpPr>
          <p:spPr>
            <a:xfrm>
              <a:off x="9465564" y="3083051"/>
              <a:ext cx="932815" cy="931544"/>
            </a:xfrm>
            <a:custGeom>
              <a:rect b="b" l="l" r="r" t="t"/>
              <a:pathLst>
                <a:path extrusionOk="0" h="931545" w="932815">
                  <a:moveTo>
                    <a:pt x="0" y="931164"/>
                  </a:moveTo>
                  <a:lnTo>
                    <a:pt x="932687" y="931164"/>
                  </a:lnTo>
                  <a:lnTo>
                    <a:pt x="932687" y="0"/>
                  </a:lnTo>
                  <a:lnTo>
                    <a:pt x="0" y="0"/>
                  </a:lnTo>
                  <a:lnTo>
                    <a:pt x="0" y="931164"/>
                  </a:lnTo>
                  <a:close/>
                </a:path>
              </a:pathLst>
            </a:custGeom>
            <a:noFill/>
            <a:ln cap="flat" cmpd="sng" w="158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277" name="Google Shape;277;p12"/>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278" name="Google Shape;278;p12"/>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279" name="Google Shape;279;p12"/>
          <p:cNvSpPr txBox="1"/>
          <p:nvPr/>
        </p:nvSpPr>
        <p:spPr>
          <a:xfrm>
            <a:off x="78739" y="6655725"/>
            <a:ext cx="5045075"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https://</a:t>
            </a:r>
            <a:r>
              <a:rPr lang="en-US" sz="800" u="sng">
                <a:solidFill>
                  <a:srgbClr val="FFFFFF"/>
                </a:solidFill>
                <a:latin typeface="Verdana"/>
                <a:ea typeface="Verdana"/>
                <a:cs typeface="Verdana"/>
                <a:sym typeface="Verdana"/>
                <a:hlinkClick r:id="rId5">
                  <a:extLst>
                    <a:ext uri="{A12FA001-AC4F-418D-AE19-62706E023703}">
                      <ahyp:hlinkClr val="tx"/>
                    </a:ext>
                  </a:extLst>
                </a:hlinkClick>
              </a:rPr>
              <a:t>www.tutorialspoint.com/cryptography/origin_of_cryptography.htm,</a:t>
            </a:r>
            <a:r>
              <a:rPr lang="en-US" sz="800">
                <a:solidFill>
                  <a:srgbClr val="FFFFFF"/>
                </a:solidFill>
                <a:latin typeface="Verdana"/>
                <a:ea typeface="Verdana"/>
                <a:cs typeface="Verdana"/>
                <a:sym typeface="Verdana"/>
              </a:rPr>
              <a:t> accessed in February 2024</a:t>
            </a:r>
            <a:endParaRPr sz="800">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3" name="Shape 283"/>
        <p:cNvGrpSpPr/>
        <p:nvPr/>
      </p:nvGrpSpPr>
      <p:grpSpPr>
        <a:xfrm>
          <a:off x="0" y="0"/>
          <a:ext cx="0" cy="0"/>
          <a:chOff x="0" y="0"/>
          <a:chExt cx="0" cy="0"/>
        </a:xfrm>
      </p:grpSpPr>
      <p:grpSp>
        <p:nvGrpSpPr>
          <p:cNvPr id="284" name="Google Shape;284;p13"/>
          <p:cNvGrpSpPr/>
          <p:nvPr/>
        </p:nvGrpSpPr>
        <p:grpSpPr>
          <a:xfrm>
            <a:off x="7994904" y="8953"/>
            <a:ext cx="2904668" cy="6838315"/>
            <a:chOff x="7994904" y="8953"/>
            <a:chExt cx="2904668" cy="6838315"/>
          </a:xfrm>
        </p:grpSpPr>
        <p:sp>
          <p:nvSpPr>
            <p:cNvPr id="285" name="Google Shape;285;p13"/>
            <p:cNvSpPr/>
            <p:nvPr/>
          </p:nvSpPr>
          <p:spPr>
            <a:xfrm>
              <a:off x="8358937"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6" name="Google Shape;286;p13"/>
            <p:cNvSpPr/>
            <p:nvPr/>
          </p:nvSpPr>
          <p:spPr>
            <a:xfrm>
              <a:off x="7994904" y="1894331"/>
              <a:ext cx="2848610" cy="3390900"/>
            </a:xfrm>
            <a:custGeom>
              <a:rect b="b" l="l" r="r" t="t"/>
              <a:pathLst>
                <a:path extrusionOk="0" h="3390900" w="2848609">
                  <a:moveTo>
                    <a:pt x="2373629" y="0"/>
                  </a:moveTo>
                  <a:lnTo>
                    <a:pt x="474725" y="0"/>
                  </a:lnTo>
                  <a:lnTo>
                    <a:pt x="426197" y="2451"/>
                  </a:lnTo>
                  <a:lnTo>
                    <a:pt x="379068" y="9647"/>
                  </a:lnTo>
                  <a:lnTo>
                    <a:pt x="333577" y="21347"/>
                  </a:lnTo>
                  <a:lnTo>
                    <a:pt x="289964" y="37314"/>
                  </a:lnTo>
                  <a:lnTo>
                    <a:pt x="248468" y="57308"/>
                  </a:lnTo>
                  <a:lnTo>
                    <a:pt x="209326" y="81090"/>
                  </a:lnTo>
                  <a:lnTo>
                    <a:pt x="172779" y="108422"/>
                  </a:lnTo>
                  <a:lnTo>
                    <a:pt x="139065" y="139064"/>
                  </a:lnTo>
                  <a:lnTo>
                    <a:pt x="108422" y="172779"/>
                  </a:lnTo>
                  <a:lnTo>
                    <a:pt x="81090" y="209326"/>
                  </a:lnTo>
                  <a:lnTo>
                    <a:pt x="57308" y="248468"/>
                  </a:lnTo>
                  <a:lnTo>
                    <a:pt x="37314" y="289964"/>
                  </a:lnTo>
                  <a:lnTo>
                    <a:pt x="21347" y="333577"/>
                  </a:lnTo>
                  <a:lnTo>
                    <a:pt x="9647" y="379068"/>
                  </a:lnTo>
                  <a:lnTo>
                    <a:pt x="2451" y="426197"/>
                  </a:lnTo>
                  <a:lnTo>
                    <a:pt x="0" y="474725"/>
                  </a:lnTo>
                  <a:lnTo>
                    <a:pt x="0" y="2916173"/>
                  </a:lnTo>
                  <a:lnTo>
                    <a:pt x="2451" y="2964702"/>
                  </a:lnTo>
                  <a:lnTo>
                    <a:pt x="9647" y="3011831"/>
                  </a:lnTo>
                  <a:lnTo>
                    <a:pt x="21347" y="3057322"/>
                  </a:lnTo>
                  <a:lnTo>
                    <a:pt x="37314" y="3100935"/>
                  </a:lnTo>
                  <a:lnTo>
                    <a:pt x="57308" y="3142431"/>
                  </a:lnTo>
                  <a:lnTo>
                    <a:pt x="81090" y="3181573"/>
                  </a:lnTo>
                  <a:lnTo>
                    <a:pt x="108422" y="3218120"/>
                  </a:lnTo>
                  <a:lnTo>
                    <a:pt x="139064" y="3251834"/>
                  </a:lnTo>
                  <a:lnTo>
                    <a:pt x="172779" y="3282477"/>
                  </a:lnTo>
                  <a:lnTo>
                    <a:pt x="209326" y="3309809"/>
                  </a:lnTo>
                  <a:lnTo>
                    <a:pt x="248468" y="3333591"/>
                  </a:lnTo>
                  <a:lnTo>
                    <a:pt x="289964" y="3353585"/>
                  </a:lnTo>
                  <a:lnTo>
                    <a:pt x="333577" y="3369552"/>
                  </a:lnTo>
                  <a:lnTo>
                    <a:pt x="379068" y="3381252"/>
                  </a:lnTo>
                  <a:lnTo>
                    <a:pt x="426197" y="3388448"/>
                  </a:lnTo>
                  <a:lnTo>
                    <a:pt x="474725" y="3390900"/>
                  </a:lnTo>
                  <a:lnTo>
                    <a:pt x="2373629" y="3390900"/>
                  </a:lnTo>
                  <a:lnTo>
                    <a:pt x="2422158" y="3388448"/>
                  </a:lnTo>
                  <a:lnTo>
                    <a:pt x="2469287" y="3381252"/>
                  </a:lnTo>
                  <a:lnTo>
                    <a:pt x="2514778" y="3369552"/>
                  </a:lnTo>
                  <a:lnTo>
                    <a:pt x="2558391" y="3353585"/>
                  </a:lnTo>
                  <a:lnTo>
                    <a:pt x="2599887" y="3333591"/>
                  </a:lnTo>
                  <a:lnTo>
                    <a:pt x="2639029" y="3309809"/>
                  </a:lnTo>
                  <a:lnTo>
                    <a:pt x="2675576" y="3282477"/>
                  </a:lnTo>
                  <a:lnTo>
                    <a:pt x="2709290" y="3251834"/>
                  </a:lnTo>
                  <a:lnTo>
                    <a:pt x="2739933" y="3218120"/>
                  </a:lnTo>
                  <a:lnTo>
                    <a:pt x="2767265" y="3181573"/>
                  </a:lnTo>
                  <a:lnTo>
                    <a:pt x="2791047" y="3142431"/>
                  </a:lnTo>
                  <a:lnTo>
                    <a:pt x="2811041" y="3100935"/>
                  </a:lnTo>
                  <a:lnTo>
                    <a:pt x="2827008" y="3057322"/>
                  </a:lnTo>
                  <a:lnTo>
                    <a:pt x="2838708" y="3011831"/>
                  </a:lnTo>
                  <a:lnTo>
                    <a:pt x="2845904" y="2964702"/>
                  </a:lnTo>
                  <a:lnTo>
                    <a:pt x="2848355" y="2916173"/>
                  </a:lnTo>
                  <a:lnTo>
                    <a:pt x="2848355" y="474725"/>
                  </a:lnTo>
                  <a:lnTo>
                    <a:pt x="2845904" y="426197"/>
                  </a:lnTo>
                  <a:lnTo>
                    <a:pt x="2838708" y="379068"/>
                  </a:lnTo>
                  <a:lnTo>
                    <a:pt x="2827008" y="333577"/>
                  </a:lnTo>
                  <a:lnTo>
                    <a:pt x="2811041" y="289964"/>
                  </a:lnTo>
                  <a:lnTo>
                    <a:pt x="2791047" y="248468"/>
                  </a:lnTo>
                  <a:lnTo>
                    <a:pt x="2767265" y="209326"/>
                  </a:lnTo>
                  <a:lnTo>
                    <a:pt x="2739933" y="172779"/>
                  </a:lnTo>
                  <a:lnTo>
                    <a:pt x="2709291" y="139064"/>
                  </a:lnTo>
                  <a:lnTo>
                    <a:pt x="2675576" y="108422"/>
                  </a:lnTo>
                  <a:lnTo>
                    <a:pt x="2639029" y="81090"/>
                  </a:lnTo>
                  <a:lnTo>
                    <a:pt x="2599887" y="57308"/>
                  </a:lnTo>
                  <a:lnTo>
                    <a:pt x="2558391" y="37314"/>
                  </a:lnTo>
                  <a:lnTo>
                    <a:pt x="2514778" y="21347"/>
                  </a:lnTo>
                  <a:lnTo>
                    <a:pt x="2469287" y="9647"/>
                  </a:lnTo>
                  <a:lnTo>
                    <a:pt x="2422158" y="2451"/>
                  </a:lnTo>
                  <a:lnTo>
                    <a:pt x="2373629"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87" name="Google Shape;287;p13"/>
          <p:cNvSpPr txBox="1"/>
          <p:nvPr>
            <p:ph type="title"/>
          </p:nvPr>
        </p:nvSpPr>
        <p:spPr>
          <a:xfrm>
            <a:off x="875182" y="304037"/>
            <a:ext cx="10441500" cy="952800"/>
          </a:xfrm>
          <a:prstGeom prst="rect">
            <a:avLst/>
          </a:prstGeom>
          <a:noFill/>
          <a:ln>
            <a:noFill/>
          </a:ln>
        </p:spPr>
        <p:txBody>
          <a:bodyPr anchorCtr="0" anchor="t" bIns="0" lIns="0" spcFirstLastPara="1" rIns="0" wrap="square" tIns="394825">
            <a:spAutoFit/>
          </a:bodyPr>
          <a:lstStyle/>
          <a:p>
            <a:pPr indent="0" lvl="0" marL="2663190" rtl="0" algn="l">
              <a:lnSpc>
                <a:spcPct val="100000"/>
              </a:lnSpc>
              <a:spcBef>
                <a:spcPts val="0"/>
              </a:spcBef>
              <a:spcAft>
                <a:spcPts val="0"/>
              </a:spcAft>
              <a:buNone/>
            </a:pPr>
            <a:r>
              <a:rPr lang="en-US"/>
              <a:t>Tipi di Crittografia</a:t>
            </a:r>
            <a:endParaRPr/>
          </a:p>
        </p:txBody>
      </p:sp>
      <p:grpSp>
        <p:nvGrpSpPr>
          <p:cNvPr id="288" name="Google Shape;288;p13"/>
          <p:cNvGrpSpPr/>
          <p:nvPr/>
        </p:nvGrpSpPr>
        <p:grpSpPr>
          <a:xfrm>
            <a:off x="848867" y="1554480"/>
            <a:ext cx="10590276" cy="1324356"/>
            <a:chOff x="848867" y="1554480"/>
            <a:chExt cx="10590276" cy="1324356"/>
          </a:xfrm>
        </p:grpSpPr>
        <p:pic>
          <p:nvPicPr>
            <p:cNvPr id="289" name="Google Shape;289;p13"/>
            <p:cNvPicPr preferRelativeResize="0"/>
            <p:nvPr/>
          </p:nvPicPr>
          <p:blipFill rotWithShape="1">
            <a:blip r:embed="rId3">
              <a:alphaModFix/>
            </a:blip>
            <a:srcRect b="0" l="0" r="0" t="0"/>
            <a:stretch/>
          </p:blipFill>
          <p:spPr>
            <a:xfrm>
              <a:off x="848867" y="1554480"/>
              <a:ext cx="10590276" cy="1324356"/>
            </a:xfrm>
            <a:prstGeom prst="rect">
              <a:avLst/>
            </a:prstGeom>
            <a:noFill/>
            <a:ln>
              <a:noFill/>
            </a:ln>
          </p:spPr>
        </p:pic>
        <p:sp>
          <p:nvSpPr>
            <p:cNvPr id="290" name="Google Shape;290;p13"/>
            <p:cNvSpPr/>
            <p:nvPr/>
          </p:nvSpPr>
          <p:spPr>
            <a:xfrm>
              <a:off x="870203" y="1575816"/>
              <a:ext cx="10515600" cy="1249680"/>
            </a:xfrm>
            <a:custGeom>
              <a:rect b="b" l="l" r="r" t="t"/>
              <a:pathLst>
                <a:path extrusionOk="0" h="1249680" w="10515600">
                  <a:moveTo>
                    <a:pt x="10390632" y="0"/>
                  </a:moveTo>
                  <a:lnTo>
                    <a:pt x="124968" y="0"/>
                  </a:lnTo>
                  <a:lnTo>
                    <a:pt x="76327" y="9828"/>
                  </a:lnTo>
                  <a:lnTo>
                    <a:pt x="36604" y="36623"/>
                  </a:lnTo>
                  <a:lnTo>
                    <a:pt x="9821" y="76348"/>
                  </a:lnTo>
                  <a:lnTo>
                    <a:pt x="0" y="124968"/>
                  </a:lnTo>
                  <a:lnTo>
                    <a:pt x="0" y="1124712"/>
                  </a:lnTo>
                  <a:lnTo>
                    <a:pt x="9821" y="1173331"/>
                  </a:lnTo>
                  <a:lnTo>
                    <a:pt x="36604" y="1213056"/>
                  </a:lnTo>
                  <a:lnTo>
                    <a:pt x="76327" y="1239851"/>
                  </a:lnTo>
                  <a:lnTo>
                    <a:pt x="124968" y="1249680"/>
                  </a:lnTo>
                  <a:lnTo>
                    <a:pt x="10390632" y="1249680"/>
                  </a:lnTo>
                  <a:lnTo>
                    <a:pt x="10439251" y="1239851"/>
                  </a:lnTo>
                  <a:lnTo>
                    <a:pt x="10478976" y="1213056"/>
                  </a:lnTo>
                  <a:lnTo>
                    <a:pt x="10505771" y="1173331"/>
                  </a:lnTo>
                  <a:lnTo>
                    <a:pt x="10515600" y="1124712"/>
                  </a:lnTo>
                  <a:lnTo>
                    <a:pt x="10515600" y="124968"/>
                  </a:lnTo>
                  <a:lnTo>
                    <a:pt x="10505771" y="76348"/>
                  </a:lnTo>
                  <a:lnTo>
                    <a:pt x="10478976" y="36623"/>
                  </a:lnTo>
                  <a:lnTo>
                    <a:pt x="10439251" y="9828"/>
                  </a:lnTo>
                  <a:lnTo>
                    <a:pt x="10390632" y="0"/>
                  </a:lnTo>
                  <a:close/>
                </a:path>
              </a:pathLst>
            </a:custGeom>
            <a:solidFill>
              <a:srgbClr val="FFE7C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91" name="Google Shape;291;p13"/>
            <p:cNvPicPr preferRelativeResize="0"/>
            <p:nvPr/>
          </p:nvPicPr>
          <p:blipFill rotWithShape="1">
            <a:blip r:embed="rId4">
              <a:alphaModFix/>
            </a:blip>
            <a:srcRect b="0" l="0" r="0" t="0"/>
            <a:stretch/>
          </p:blipFill>
          <p:spPr>
            <a:xfrm>
              <a:off x="1228343" y="1834896"/>
              <a:ext cx="762012" cy="763524"/>
            </a:xfrm>
            <a:prstGeom prst="rect">
              <a:avLst/>
            </a:prstGeom>
            <a:noFill/>
            <a:ln>
              <a:noFill/>
            </a:ln>
          </p:spPr>
        </p:pic>
        <p:sp>
          <p:nvSpPr>
            <p:cNvPr id="292" name="Google Shape;292;p13"/>
            <p:cNvSpPr/>
            <p:nvPr/>
          </p:nvSpPr>
          <p:spPr>
            <a:xfrm>
              <a:off x="1282994" y="2052714"/>
              <a:ext cx="622935" cy="297815"/>
            </a:xfrm>
            <a:custGeom>
              <a:rect b="b" l="l" r="r" t="t"/>
              <a:pathLst>
                <a:path extrusionOk="0" h="297814" w="622935">
                  <a:moveTo>
                    <a:pt x="148572" y="0"/>
                  </a:moveTo>
                  <a:lnTo>
                    <a:pt x="101605" y="7590"/>
                  </a:lnTo>
                  <a:lnTo>
                    <a:pt x="60820" y="28726"/>
                  </a:lnTo>
                  <a:lnTo>
                    <a:pt x="28661" y="60958"/>
                  </a:lnTo>
                  <a:lnTo>
                    <a:pt x="7572" y="101836"/>
                  </a:lnTo>
                  <a:lnTo>
                    <a:pt x="0" y="148907"/>
                  </a:lnTo>
                  <a:lnTo>
                    <a:pt x="7572" y="195979"/>
                  </a:lnTo>
                  <a:lnTo>
                    <a:pt x="28661" y="236857"/>
                  </a:lnTo>
                  <a:lnTo>
                    <a:pt x="60820" y="269089"/>
                  </a:lnTo>
                  <a:lnTo>
                    <a:pt x="101605" y="290225"/>
                  </a:lnTo>
                  <a:lnTo>
                    <a:pt x="148572" y="297815"/>
                  </a:lnTo>
                  <a:lnTo>
                    <a:pt x="189319" y="292209"/>
                  </a:lnTo>
                  <a:lnTo>
                    <a:pt x="225689" y="276366"/>
                  </a:lnTo>
                  <a:lnTo>
                    <a:pt x="256222" y="251747"/>
                  </a:lnTo>
                  <a:lnTo>
                    <a:pt x="279459" y="219816"/>
                  </a:lnTo>
                  <a:lnTo>
                    <a:pt x="325447" y="219816"/>
                  </a:lnTo>
                  <a:lnTo>
                    <a:pt x="353747" y="191453"/>
                  </a:lnTo>
                  <a:lnTo>
                    <a:pt x="84897" y="191453"/>
                  </a:lnTo>
                  <a:lnTo>
                    <a:pt x="68414" y="188096"/>
                  </a:lnTo>
                  <a:lnTo>
                    <a:pt x="54916" y="178955"/>
                  </a:lnTo>
                  <a:lnTo>
                    <a:pt x="45796" y="165427"/>
                  </a:lnTo>
                  <a:lnTo>
                    <a:pt x="42447" y="148907"/>
                  </a:lnTo>
                  <a:lnTo>
                    <a:pt x="45796" y="132388"/>
                  </a:lnTo>
                  <a:lnTo>
                    <a:pt x="54916" y="118860"/>
                  </a:lnTo>
                  <a:lnTo>
                    <a:pt x="68414" y="109719"/>
                  </a:lnTo>
                  <a:lnTo>
                    <a:pt x="84897" y="106362"/>
                  </a:lnTo>
                  <a:lnTo>
                    <a:pt x="588637" y="106362"/>
                  </a:lnTo>
                  <a:lnTo>
                    <a:pt x="565997" y="77999"/>
                  </a:lnTo>
                  <a:lnTo>
                    <a:pt x="279459" y="77999"/>
                  </a:lnTo>
                  <a:lnTo>
                    <a:pt x="256222" y="46068"/>
                  </a:lnTo>
                  <a:lnTo>
                    <a:pt x="225689" y="21449"/>
                  </a:lnTo>
                  <a:lnTo>
                    <a:pt x="189319" y="5606"/>
                  </a:lnTo>
                  <a:lnTo>
                    <a:pt x="148572" y="0"/>
                  </a:lnTo>
                  <a:close/>
                </a:path>
                <a:path extrusionOk="0" h="297814" w="622935">
                  <a:moveTo>
                    <a:pt x="588637" y="106362"/>
                  </a:moveTo>
                  <a:lnTo>
                    <a:pt x="84897" y="106362"/>
                  </a:lnTo>
                  <a:lnTo>
                    <a:pt x="101379" y="109719"/>
                  </a:lnTo>
                  <a:lnTo>
                    <a:pt x="114877" y="118860"/>
                  </a:lnTo>
                  <a:lnTo>
                    <a:pt x="123997" y="132388"/>
                  </a:lnTo>
                  <a:lnTo>
                    <a:pt x="127347" y="148907"/>
                  </a:lnTo>
                  <a:lnTo>
                    <a:pt x="123997" y="165427"/>
                  </a:lnTo>
                  <a:lnTo>
                    <a:pt x="114877" y="178955"/>
                  </a:lnTo>
                  <a:lnTo>
                    <a:pt x="101379" y="188096"/>
                  </a:lnTo>
                  <a:lnTo>
                    <a:pt x="84897" y="191453"/>
                  </a:lnTo>
                  <a:lnTo>
                    <a:pt x="353747" y="191453"/>
                  </a:lnTo>
                  <a:lnTo>
                    <a:pt x="382047" y="219816"/>
                  </a:lnTo>
                  <a:lnTo>
                    <a:pt x="428034" y="173725"/>
                  </a:lnTo>
                  <a:lnTo>
                    <a:pt x="602787" y="173725"/>
                  </a:lnTo>
                  <a:lnTo>
                    <a:pt x="622597" y="148907"/>
                  </a:lnTo>
                  <a:lnTo>
                    <a:pt x="588637" y="106362"/>
                  </a:lnTo>
                  <a:close/>
                </a:path>
                <a:path extrusionOk="0" h="297814" w="622935">
                  <a:moveTo>
                    <a:pt x="520009" y="173725"/>
                  </a:moveTo>
                  <a:lnTo>
                    <a:pt x="428034" y="173725"/>
                  </a:lnTo>
                  <a:lnTo>
                    <a:pt x="474022" y="219816"/>
                  </a:lnTo>
                  <a:lnTo>
                    <a:pt x="520009" y="173725"/>
                  </a:lnTo>
                  <a:close/>
                </a:path>
                <a:path extrusionOk="0" h="297814" w="622935">
                  <a:moveTo>
                    <a:pt x="602787" y="173725"/>
                  </a:moveTo>
                  <a:lnTo>
                    <a:pt x="520009" y="173725"/>
                  </a:lnTo>
                  <a:lnTo>
                    <a:pt x="565997" y="219816"/>
                  </a:lnTo>
                  <a:lnTo>
                    <a:pt x="602787" y="173725"/>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93" name="Google Shape;293;p13"/>
          <p:cNvSpPr txBox="1"/>
          <p:nvPr/>
        </p:nvSpPr>
        <p:spPr>
          <a:xfrm>
            <a:off x="2435732" y="1643888"/>
            <a:ext cx="8613000" cy="1365300"/>
          </a:xfrm>
          <a:prstGeom prst="rect">
            <a:avLst/>
          </a:prstGeom>
          <a:noFill/>
          <a:ln>
            <a:noFill/>
          </a:ln>
        </p:spPr>
        <p:txBody>
          <a:bodyPr anchorCtr="0" anchor="t" bIns="0" lIns="0" spcFirstLastPara="1" rIns="0" wrap="square" tIns="8250">
            <a:spAutoFit/>
          </a:bodyPr>
          <a:lstStyle/>
          <a:p>
            <a:pPr indent="0" lvl="0" marL="0" rtl="0" algn="l">
              <a:lnSpc>
                <a:spcPct val="115000"/>
              </a:lnSpc>
              <a:spcBef>
                <a:spcPts val="0"/>
              </a:spcBef>
              <a:spcAft>
                <a:spcPts val="0"/>
              </a:spcAft>
              <a:buClr>
                <a:schemeClr val="dk1"/>
              </a:buClr>
              <a:buSzPts val="1100"/>
              <a:buFont typeface="Arial"/>
              <a:buNone/>
            </a:pPr>
            <a:r>
              <a:rPr b="1" lang="en-US" sz="1300">
                <a:latin typeface="Tahoma"/>
                <a:ea typeface="Tahoma"/>
                <a:cs typeface="Tahoma"/>
                <a:sym typeface="Tahoma"/>
              </a:rPr>
              <a:t>Crittografia a Chiave Simmetrica: </a:t>
            </a:r>
            <a:r>
              <a:rPr lang="en-US" sz="1300">
                <a:latin typeface="Tahoma"/>
                <a:ea typeface="Tahoma"/>
                <a:cs typeface="Tahoma"/>
                <a:sym typeface="Tahoma"/>
              </a:rPr>
              <a:t>In questo sistema di cifratura, mittente e destinatario condividono la stessa chiave per cifrare e decifrare i messaggi. Sebbene i sistemi a chiave simmetrica offrano velocità e semplicità, la sfida principale è lo scambio sicuro della chiave tra le parti.</a:t>
            </a:r>
            <a:endParaRPr sz="1300">
              <a:latin typeface="Tahoma"/>
              <a:ea typeface="Tahoma"/>
              <a:cs typeface="Tahoma"/>
              <a:sym typeface="Tahoma"/>
            </a:endParaRPr>
          </a:p>
          <a:p>
            <a:pPr indent="0" lvl="0" marL="0" rtl="0" algn="l">
              <a:lnSpc>
                <a:spcPct val="115000"/>
              </a:lnSpc>
              <a:spcBef>
                <a:spcPts val="0"/>
              </a:spcBef>
              <a:spcAft>
                <a:spcPts val="0"/>
              </a:spcAft>
              <a:buClr>
                <a:schemeClr val="dk1"/>
              </a:buClr>
              <a:buSzPts val="1100"/>
              <a:buFont typeface="Arial"/>
              <a:buNone/>
            </a:pPr>
            <a:r>
              <a:rPr lang="en-US" sz="1300">
                <a:latin typeface="Tahoma"/>
                <a:ea typeface="Tahoma"/>
                <a:cs typeface="Tahoma"/>
                <a:sym typeface="Tahoma"/>
              </a:rPr>
              <a:t>Esempi comuni di crittografia a chiave simmetrica includono il Data Encryption Standard (DES) e l’Advanced Encryption Standard (AES).</a:t>
            </a:r>
            <a:endParaRPr sz="1300">
              <a:latin typeface="Tahoma"/>
              <a:ea typeface="Tahoma"/>
              <a:cs typeface="Tahoma"/>
              <a:sym typeface="Tahoma"/>
            </a:endParaRPr>
          </a:p>
          <a:p>
            <a:pPr indent="0" lvl="0" marL="12700" rtl="0" algn="l">
              <a:lnSpc>
                <a:spcPct val="100000"/>
              </a:lnSpc>
              <a:spcBef>
                <a:spcPts val="50"/>
              </a:spcBef>
              <a:spcAft>
                <a:spcPts val="0"/>
              </a:spcAft>
              <a:buNone/>
            </a:pPr>
            <a:r>
              <a:t/>
            </a:r>
            <a:endParaRPr b="1" sz="1300">
              <a:latin typeface="Tahoma"/>
              <a:ea typeface="Tahoma"/>
              <a:cs typeface="Tahoma"/>
              <a:sym typeface="Tahoma"/>
            </a:endParaRPr>
          </a:p>
        </p:txBody>
      </p:sp>
      <p:grpSp>
        <p:nvGrpSpPr>
          <p:cNvPr id="294" name="Google Shape;294;p13"/>
          <p:cNvGrpSpPr/>
          <p:nvPr/>
        </p:nvGrpSpPr>
        <p:grpSpPr>
          <a:xfrm>
            <a:off x="848867" y="3099816"/>
            <a:ext cx="10590276" cy="1325880"/>
            <a:chOff x="848867" y="3099816"/>
            <a:chExt cx="10590276" cy="1325880"/>
          </a:xfrm>
        </p:grpSpPr>
        <p:pic>
          <p:nvPicPr>
            <p:cNvPr id="295" name="Google Shape;295;p13"/>
            <p:cNvPicPr preferRelativeResize="0"/>
            <p:nvPr/>
          </p:nvPicPr>
          <p:blipFill rotWithShape="1">
            <a:blip r:embed="rId5">
              <a:alphaModFix/>
            </a:blip>
            <a:srcRect b="0" l="0" r="0" t="0"/>
            <a:stretch/>
          </p:blipFill>
          <p:spPr>
            <a:xfrm>
              <a:off x="848867" y="3099816"/>
              <a:ext cx="10590276" cy="1325880"/>
            </a:xfrm>
            <a:prstGeom prst="rect">
              <a:avLst/>
            </a:prstGeom>
            <a:noFill/>
            <a:ln>
              <a:noFill/>
            </a:ln>
          </p:spPr>
        </p:pic>
        <p:sp>
          <p:nvSpPr>
            <p:cNvPr id="296" name="Google Shape;296;p13"/>
            <p:cNvSpPr/>
            <p:nvPr/>
          </p:nvSpPr>
          <p:spPr>
            <a:xfrm>
              <a:off x="870203" y="3121152"/>
              <a:ext cx="10515600" cy="1251585"/>
            </a:xfrm>
            <a:custGeom>
              <a:rect b="b" l="l" r="r" t="t"/>
              <a:pathLst>
                <a:path extrusionOk="0" h="1251585" w="10515600">
                  <a:moveTo>
                    <a:pt x="10390505" y="0"/>
                  </a:moveTo>
                  <a:lnTo>
                    <a:pt x="125120" y="0"/>
                  </a:lnTo>
                  <a:lnTo>
                    <a:pt x="76418" y="9830"/>
                  </a:lnTo>
                  <a:lnTo>
                    <a:pt x="36647" y="36639"/>
                  </a:lnTo>
                  <a:lnTo>
                    <a:pt x="9832" y="76402"/>
                  </a:lnTo>
                  <a:lnTo>
                    <a:pt x="0" y="125095"/>
                  </a:lnTo>
                  <a:lnTo>
                    <a:pt x="0" y="1126109"/>
                  </a:lnTo>
                  <a:lnTo>
                    <a:pt x="9832" y="1174801"/>
                  </a:lnTo>
                  <a:lnTo>
                    <a:pt x="36647" y="1214564"/>
                  </a:lnTo>
                  <a:lnTo>
                    <a:pt x="76418" y="1241373"/>
                  </a:lnTo>
                  <a:lnTo>
                    <a:pt x="125120" y="1251204"/>
                  </a:lnTo>
                  <a:lnTo>
                    <a:pt x="10390505" y="1251204"/>
                  </a:lnTo>
                  <a:lnTo>
                    <a:pt x="10439197" y="1241373"/>
                  </a:lnTo>
                  <a:lnTo>
                    <a:pt x="10478960" y="1214564"/>
                  </a:lnTo>
                  <a:lnTo>
                    <a:pt x="10505769" y="1174801"/>
                  </a:lnTo>
                  <a:lnTo>
                    <a:pt x="10515600" y="1126109"/>
                  </a:lnTo>
                  <a:lnTo>
                    <a:pt x="10515600" y="125095"/>
                  </a:lnTo>
                  <a:lnTo>
                    <a:pt x="10505769" y="76402"/>
                  </a:lnTo>
                  <a:lnTo>
                    <a:pt x="10478960" y="36639"/>
                  </a:lnTo>
                  <a:lnTo>
                    <a:pt x="10439197" y="9830"/>
                  </a:lnTo>
                  <a:lnTo>
                    <a:pt x="10390505" y="0"/>
                  </a:lnTo>
                  <a:close/>
                </a:path>
              </a:pathLst>
            </a:custGeom>
            <a:solidFill>
              <a:srgbClr val="FFE7C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97" name="Google Shape;297;p13"/>
            <p:cNvPicPr preferRelativeResize="0"/>
            <p:nvPr/>
          </p:nvPicPr>
          <p:blipFill rotWithShape="1">
            <a:blip r:embed="rId6">
              <a:alphaModFix/>
            </a:blip>
            <a:srcRect b="0" l="0" r="0" t="0"/>
            <a:stretch/>
          </p:blipFill>
          <p:spPr>
            <a:xfrm>
              <a:off x="1228343" y="3381743"/>
              <a:ext cx="762012" cy="762012"/>
            </a:xfrm>
            <a:prstGeom prst="rect">
              <a:avLst/>
            </a:prstGeom>
            <a:noFill/>
            <a:ln>
              <a:noFill/>
            </a:ln>
          </p:spPr>
        </p:pic>
        <p:sp>
          <p:nvSpPr>
            <p:cNvPr id="298" name="Google Shape;298;p13"/>
            <p:cNvSpPr/>
            <p:nvPr/>
          </p:nvSpPr>
          <p:spPr>
            <a:xfrm>
              <a:off x="1382598" y="3507765"/>
              <a:ext cx="423545" cy="480059"/>
            </a:xfrm>
            <a:custGeom>
              <a:rect b="b" l="l" r="r" t="t"/>
              <a:pathLst>
                <a:path extrusionOk="0" h="480060" w="423544">
                  <a:moveTo>
                    <a:pt x="268287" y="190423"/>
                  </a:moveTo>
                  <a:lnTo>
                    <a:pt x="225831" y="190423"/>
                  </a:lnTo>
                  <a:lnTo>
                    <a:pt x="225831" y="41846"/>
                  </a:lnTo>
                  <a:lnTo>
                    <a:pt x="110794" y="41846"/>
                  </a:lnTo>
                  <a:lnTo>
                    <a:pt x="100990" y="21628"/>
                  </a:lnTo>
                  <a:lnTo>
                    <a:pt x="84747" y="7239"/>
                  </a:lnTo>
                  <a:lnTo>
                    <a:pt x="64287" y="0"/>
                  </a:lnTo>
                  <a:lnTo>
                    <a:pt x="41846" y="1193"/>
                  </a:lnTo>
                  <a:lnTo>
                    <a:pt x="21628" y="11010"/>
                  </a:lnTo>
                  <a:lnTo>
                    <a:pt x="7239" y="27254"/>
                  </a:lnTo>
                  <a:lnTo>
                    <a:pt x="0" y="47713"/>
                  </a:lnTo>
                  <a:lnTo>
                    <a:pt x="1193" y="70154"/>
                  </a:lnTo>
                  <a:lnTo>
                    <a:pt x="11010" y="90373"/>
                  </a:lnTo>
                  <a:lnTo>
                    <a:pt x="27254" y="104762"/>
                  </a:lnTo>
                  <a:lnTo>
                    <a:pt x="47701" y="112001"/>
                  </a:lnTo>
                  <a:lnTo>
                    <a:pt x="70142" y="110807"/>
                  </a:lnTo>
                  <a:lnTo>
                    <a:pt x="84188" y="105079"/>
                  </a:lnTo>
                  <a:lnTo>
                    <a:pt x="96024" y="96024"/>
                  </a:lnTo>
                  <a:lnTo>
                    <a:pt x="105079" y="84188"/>
                  </a:lnTo>
                  <a:lnTo>
                    <a:pt x="110794" y="70154"/>
                  </a:lnTo>
                  <a:lnTo>
                    <a:pt x="197535" y="70154"/>
                  </a:lnTo>
                  <a:lnTo>
                    <a:pt x="197535" y="190423"/>
                  </a:lnTo>
                  <a:lnTo>
                    <a:pt x="155092" y="190423"/>
                  </a:lnTo>
                  <a:lnTo>
                    <a:pt x="155092" y="218732"/>
                  </a:lnTo>
                  <a:lnTo>
                    <a:pt x="268287" y="218732"/>
                  </a:lnTo>
                  <a:lnTo>
                    <a:pt x="268287" y="190423"/>
                  </a:lnTo>
                  <a:close/>
                </a:path>
                <a:path extrusionOk="0" h="480060" w="423544">
                  <a:moveTo>
                    <a:pt x="423379" y="432206"/>
                  </a:moveTo>
                  <a:lnTo>
                    <a:pt x="414528" y="392582"/>
                  </a:lnTo>
                  <a:lnTo>
                    <a:pt x="367334" y="367309"/>
                  </a:lnTo>
                  <a:lnTo>
                    <a:pt x="348805" y="370433"/>
                  </a:lnTo>
                  <a:lnTo>
                    <a:pt x="332701" y="379171"/>
                  </a:lnTo>
                  <a:lnTo>
                    <a:pt x="320230" y="392595"/>
                  </a:lnTo>
                  <a:lnTo>
                    <a:pt x="312572" y="409765"/>
                  </a:lnTo>
                  <a:lnTo>
                    <a:pt x="225831" y="409765"/>
                  </a:lnTo>
                  <a:lnTo>
                    <a:pt x="225831" y="289483"/>
                  </a:lnTo>
                  <a:lnTo>
                    <a:pt x="268287" y="289483"/>
                  </a:lnTo>
                  <a:lnTo>
                    <a:pt x="268287" y="261188"/>
                  </a:lnTo>
                  <a:lnTo>
                    <a:pt x="155092" y="261188"/>
                  </a:lnTo>
                  <a:lnTo>
                    <a:pt x="155092" y="289483"/>
                  </a:lnTo>
                  <a:lnTo>
                    <a:pt x="197535" y="289483"/>
                  </a:lnTo>
                  <a:lnTo>
                    <a:pt x="197535" y="438061"/>
                  </a:lnTo>
                  <a:lnTo>
                    <a:pt x="312572" y="438061"/>
                  </a:lnTo>
                  <a:lnTo>
                    <a:pt x="322389" y="458279"/>
                  </a:lnTo>
                  <a:lnTo>
                    <a:pt x="338632" y="472668"/>
                  </a:lnTo>
                  <a:lnTo>
                    <a:pt x="359092" y="479920"/>
                  </a:lnTo>
                  <a:lnTo>
                    <a:pt x="381533" y="478713"/>
                  </a:lnTo>
                  <a:lnTo>
                    <a:pt x="401751" y="468896"/>
                  </a:lnTo>
                  <a:lnTo>
                    <a:pt x="416140" y="452666"/>
                  </a:lnTo>
                  <a:lnTo>
                    <a:pt x="423379" y="432206"/>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99" name="Google Shape;299;p13"/>
          <p:cNvSpPr txBox="1"/>
          <p:nvPr/>
        </p:nvSpPr>
        <p:spPr>
          <a:xfrm>
            <a:off x="2435732" y="3299586"/>
            <a:ext cx="8491800" cy="663900"/>
          </a:xfrm>
          <a:prstGeom prst="rect">
            <a:avLst/>
          </a:prstGeom>
          <a:noFill/>
          <a:ln>
            <a:noFill/>
          </a:ln>
        </p:spPr>
        <p:txBody>
          <a:bodyPr anchorCtr="0" anchor="t" bIns="0" lIns="0" spcFirstLastPara="1" rIns="0" wrap="square" tIns="8250">
            <a:spAutoFit/>
          </a:bodyPr>
          <a:lstStyle/>
          <a:p>
            <a:pPr indent="0" lvl="0" marL="12700" marR="5080" rtl="0" algn="l">
              <a:lnSpc>
                <a:spcPct val="102099"/>
              </a:lnSpc>
              <a:spcBef>
                <a:spcPts val="0"/>
              </a:spcBef>
              <a:spcAft>
                <a:spcPts val="0"/>
              </a:spcAft>
              <a:buNone/>
            </a:pPr>
            <a:r>
              <a:rPr b="1" lang="en-US">
                <a:latin typeface="Tahoma"/>
                <a:ea typeface="Tahoma"/>
                <a:cs typeface="Tahoma"/>
                <a:sym typeface="Tahoma"/>
              </a:rPr>
              <a:t>Funzioni Hash: </a:t>
            </a:r>
            <a:r>
              <a:rPr lang="en-US">
                <a:latin typeface="Tahoma"/>
                <a:ea typeface="Tahoma"/>
                <a:cs typeface="Tahoma"/>
                <a:sym typeface="Tahoma"/>
              </a:rPr>
              <a:t>Questo algoritmo opera senza alcuna chiave. Calcola un valore hash di lunghezza fissa basato sul testo in chiaro in ingresso, rendendo impossibile risalire al contenuto originale. Le funzioni hash sono comunemente utilizzate in diversi sistemi operativi per la cifratura delle password.</a:t>
            </a:r>
            <a:endParaRPr sz="1400">
              <a:latin typeface="Verdana"/>
              <a:ea typeface="Verdana"/>
              <a:cs typeface="Verdana"/>
              <a:sym typeface="Verdana"/>
            </a:endParaRPr>
          </a:p>
        </p:txBody>
      </p:sp>
      <p:grpSp>
        <p:nvGrpSpPr>
          <p:cNvPr id="300" name="Google Shape;300;p13"/>
          <p:cNvGrpSpPr/>
          <p:nvPr/>
        </p:nvGrpSpPr>
        <p:grpSpPr>
          <a:xfrm>
            <a:off x="848867" y="4646663"/>
            <a:ext cx="10590276" cy="1324355"/>
            <a:chOff x="848867" y="4646663"/>
            <a:chExt cx="10590276" cy="1324355"/>
          </a:xfrm>
        </p:grpSpPr>
        <p:pic>
          <p:nvPicPr>
            <p:cNvPr id="301" name="Google Shape;301;p13"/>
            <p:cNvPicPr preferRelativeResize="0"/>
            <p:nvPr/>
          </p:nvPicPr>
          <p:blipFill rotWithShape="1">
            <a:blip r:embed="rId3">
              <a:alphaModFix/>
            </a:blip>
            <a:srcRect b="0" l="0" r="0" t="0"/>
            <a:stretch/>
          </p:blipFill>
          <p:spPr>
            <a:xfrm>
              <a:off x="848867" y="4646663"/>
              <a:ext cx="10590276" cy="1324355"/>
            </a:xfrm>
            <a:prstGeom prst="rect">
              <a:avLst/>
            </a:prstGeom>
            <a:noFill/>
            <a:ln>
              <a:noFill/>
            </a:ln>
          </p:spPr>
        </p:pic>
        <p:sp>
          <p:nvSpPr>
            <p:cNvPr id="302" name="Google Shape;302;p13"/>
            <p:cNvSpPr/>
            <p:nvPr/>
          </p:nvSpPr>
          <p:spPr>
            <a:xfrm>
              <a:off x="870203" y="4668011"/>
              <a:ext cx="10515600" cy="1249680"/>
            </a:xfrm>
            <a:custGeom>
              <a:rect b="b" l="l" r="r" t="t"/>
              <a:pathLst>
                <a:path extrusionOk="0" h="1249679" w="10515600">
                  <a:moveTo>
                    <a:pt x="10390632" y="0"/>
                  </a:moveTo>
                  <a:lnTo>
                    <a:pt x="124968" y="0"/>
                  </a:lnTo>
                  <a:lnTo>
                    <a:pt x="76327" y="9828"/>
                  </a:lnTo>
                  <a:lnTo>
                    <a:pt x="36604" y="36623"/>
                  </a:lnTo>
                  <a:lnTo>
                    <a:pt x="9821" y="76348"/>
                  </a:lnTo>
                  <a:lnTo>
                    <a:pt x="0" y="124968"/>
                  </a:lnTo>
                  <a:lnTo>
                    <a:pt x="0" y="1124712"/>
                  </a:lnTo>
                  <a:lnTo>
                    <a:pt x="9821" y="1173352"/>
                  </a:lnTo>
                  <a:lnTo>
                    <a:pt x="36604" y="1213075"/>
                  </a:lnTo>
                  <a:lnTo>
                    <a:pt x="76327" y="1239858"/>
                  </a:lnTo>
                  <a:lnTo>
                    <a:pt x="124968" y="1249680"/>
                  </a:lnTo>
                  <a:lnTo>
                    <a:pt x="10390632" y="1249680"/>
                  </a:lnTo>
                  <a:lnTo>
                    <a:pt x="10439251" y="1239858"/>
                  </a:lnTo>
                  <a:lnTo>
                    <a:pt x="10478976" y="1213075"/>
                  </a:lnTo>
                  <a:lnTo>
                    <a:pt x="10505771" y="1173352"/>
                  </a:lnTo>
                  <a:lnTo>
                    <a:pt x="10515600" y="1124712"/>
                  </a:lnTo>
                  <a:lnTo>
                    <a:pt x="10515600" y="124968"/>
                  </a:lnTo>
                  <a:lnTo>
                    <a:pt x="10505771" y="76348"/>
                  </a:lnTo>
                  <a:lnTo>
                    <a:pt x="10478976" y="36623"/>
                  </a:lnTo>
                  <a:lnTo>
                    <a:pt x="10439251" y="9828"/>
                  </a:lnTo>
                  <a:lnTo>
                    <a:pt x="10390632" y="0"/>
                  </a:lnTo>
                  <a:close/>
                </a:path>
              </a:pathLst>
            </a:custGeom>
            <a:solidFill>
              <a:srgbClr val="FFE7C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03" name="Google Shape;303;p13"/>
            <p:cNvPicPr preferRelativeResize="0"/>
            <p:nvPr/>
          </p:nvPicPr>
          <p:blipFill rotWithShape="1">
            <a:blip r:embed="rId7">
              <a:alphaModFix/>
            </a:blip>
            <a:srcRect b="0" l="0" r="0" t="0"/>
            <a:stretch/>
          </p:blipFill>
          <p:spPr>
            <a:xfrm>
              <a:off x="1228343" y="4927091"/>
              <a:ext cx="762012" cy="763523"/>
            </a:xfrm>
            <a:prstGeom prst="rect">
              <a:avLst/>
            </a:prstGeom>
            <a:noFill/>
            <a:ln>
              <a:noFill/>
            </a:ln>
          </p:spPr>
        </p:pic>
        <p:sp>
          <p:nvSpPr>
            <p:cNvPr id="304" name="Google Shape;304;p13"/>
            <p:cNvSpPr/>
            <p:nvPr/>
          </p:nvSpPr>
          <p:spPr>
            <a:xfrm>
              <a:off x="1396191" y="5010208"/>
              <a:ext cx="396240" cy="567690"/>
            </a:xfrm>
            <a:custGeom>
              <a:rect b="b" l="l" r="r" t="t"/>
              <a:pathLst>
                <a:path extrusionOk="0" h="567689" w="396239">
                  <a:moveTo>
                    <a:pt x="198100" y="0"/>
                  </a:moveTo>
                  <a:lnTo>
                    <a:pt x="151133" y="7587"/>
                  </a:lnTo>
                  <a:lnTo>
                    <a:pt x="110347" y="28718"/>
                  </a:lnTo>
                  <a:lnTo>
                    <a:pt x="78187" y="60943"/>
                  </a:lnTo>
                  <a:lnTo>
                    <a:pt x="57098" y="101814"/>
                  </a:lnTo>
                  <a:lnTo>
                    <a:pt x="49525" y="148884"/>
                  </a:lnTo>
                  <a:lnTo>
                    <a:pt x="49525" y="280065"/>
                  </a:lnTo>
                  <a:lnTo>
                    <a:pt x="0" y="283610"/>
                  </a:lnTo>
                  <a:lnTo>
                    <a:pt x="0" y="553063"/>
                  </a:lnTo>
                  <a:lnTo>
                    <a:pt x="198100" y="567244"/>
                  </a:lnTo>
                  <a:lnTo>
                    <a:pt x="396200" y="553063"/>
                  </a:lnTo>
                  <a:lnTo>
                    <a:pt x="396200" y="496336"/>
                  </a:lnTo>
                  <a:lnTo>
                    <a:pt x="183950" y="496336"/>
                  </a:lnTo>
                  <a:lnTo>
                    <a:pt x="183950" y="458754"/>
                  </a:lnTo>
                  <a:lnTo>
                    <a:pt x="172663" y="452738"/>
                  </a:lnTo>
                  <a:lnTo>
                    <a:pt x="163697" y="443597"/>
                  </a:lnTo>
                  <a:lnTo>
                    <a:pt x="157783" y="431931"/>
                  </a:lnTo>
                  <a:lnTo>
                    <a:pt x="155650" y="418336"/>
                  </a:lnTo>
                  <a:lnTo>
                    <a:pt x="158999" y="401817"/>
                  </a:lnTo>
                  <a:lnTo>
                    <a:pt x="168119" y="388289"/>
                  </a:lnTo>
                  <a:lnTo>
                    <a:pt x="181617" y="379148"/>
                  </a:lnTo>
                  <a:lnTo>
                    <a:pt x="198100" y="375791"/>
                  </a:lnTo>
                  <a:lnTo>
                    <a:pt x="396200" y="375791"/>
                  </a:lnTo>
                  <a:lnTo>
                    <a:pt x="396200" y="283610"/>
                  </a:lnTo>
                  <a:lnTo>
                    <a:pt x="307055" y="277228"/>
                  </a:lnTo>
                  <a:lnTo>
                    <a:pt x="91975" y="277228"/>
                  </a:lnTo>
                  <a:lnTo>
                    <a:pt x="91975" y="148884"/>
                  </a:lnTo>
                  <a:lnTo>
                    <a:pt x="100299" y="107436"/>
                  </a:lnTo>
                  <a:lnTo>
                    <a:pt x="123016" y="73632"/>
                  </a:lnTo>
                  <a:lnTo>
                    <a:pt x="156744" y="50864"/>
                  </a:lnTo>
                  <a:lnTo>
                    <a:pt x="198100" y="42521"/>
                  </a:lnTo>
                  <a:lnTo>
                    <a:pt x="299628" y="42521"/>
                  </a:lnTo>
                  <a:lnTo>
                    <a:pt x="285852" y="28718"/>
                  </a:lnTo>
                  <a:lnTo>
                    <a:pt x="245066" y="7587"/>
                  </a:lnTo>
                  <a:lnTo>
                    <a:pt x="198100" y="0"/>
                  </a:lnTo>
                  <a:close/>
                </a:path>
                <a:path extrusionOk="0" h="567689" w="396239">
                  <a:moveTo>
                    <a:pt x="396200" y="375791"/>
                  </a:moveTo>
                  <a:lnTo>
                    <a:pt x="198100" y="375791"/>
                  </a:lnTo>
                  <a:lnTo>
                    <a:pt x="214582" y="379148"/>
                  </a:lnTo>
                  <a:lnTo>
                    <a:pt x="228080" y="388289"/>
                  </a:lnTo>
                  <a:lnTo>
                    <a:pt x="237200" y="401817"/>
                  </a:lnTo>
                  <a:lnTo>
                    <a:pt x="240550" y="418336"/>
                  </a:lnTo>
                  <a:lnTo>
                    <a:pt x="238416" y="431532"/>
                  </a:lnTo>
                  <a:lnTo>
                    <a:pt x="232502" y="443066"/>
                  </a:lnTo>
                  <a:lnTo>
                    <a:pt x="223536" y="452339"/>
                  </a:lnTo>
                  <a:lnTo>
                    <a:pt x="212250" y="458754"/>
                  </a:lnTo>
                  <a:lnTo>
                    <a:pt x="212250" y="496336"/>
                  </a:lnTo>
                  <a:lnTo>
                    <a:pt x="396200" y="496336"/>
                  </a:lnTo>
                  <a:lnTo>
                    <a:pt x="396200" y="375791"/>
                  </a:lnTo>
                  <a:close/>
                </a:path>
                <a:path extrusionOk="0" h="567689" w="396239">
                  <a:moveTo>
                    <a:pt x="198100" y="269428"/>
                  </a:moveTo>
                  <a:lnTo>
                    <a:pt x="91975" y="277228"/>
                  </a:lnTo>
                  <a:lnTo>
                    <a:pt x="307055" y="277228"/>
                  </a:lnTo>
                  <a:lnTo>
                    <a:pt x="198100" y="269428"/>
                  </a:lnTo>
                  <a:close/>
                </a:path>
                <a:path extrusionOk="0" h="567689" w="396239">
                  <a:moveTo>
                    <a:pt x="299628" y="42521"/>
                  </a:moveTo>
                  <a:lnTo>
                    <a:pt x="198100" y="42521"/>
                  </a:lnTo>
                  <a:lnTo>
                    <a:pt x="239455" y="50864"/>
                  </a:lnTo>
                  <a:lnTo>
                    <a:pt x="273183" y="73632"/>
                  </a:lnTo>
                  <a:lnTo>
                    <a:pt x="295900" y="107436"/>
                  </a:lnTo>
                  <a:lnTo>
                    <a:pt x="304225" y="148884"/>
                  </a:lnTo>
                  <a:lnTo>
                    <a:pt x="304225" y="191429"/>
                  </a:lnTo>
                  <a:lnTo>
                    <a:pt x="346675" y="191429"/>
                  </a:lnTo>
                  <a:lnTo>
                    <a:pt x="346675" y="148884"/>
                  </a:lnTo>
                  <a:lnTo>
                    <a:pt x="339101" y="101814"/>
                  </a:lnTo>
                  <a:lnTo>
                    <a:pt x="318012" y="60943"/>
                  </a:lnTo>
                  <a:lnTo>
                    <a:pt x="299628" y="42521"/>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05" name="Google Shape;305;p13"/>
          <p:cNvSpPr txBox="1"/>
          <p:nvPr/>
        </p:nvSpPr>
        <p:spPr>
          <a:xfrm>
            <a:off x="2435732" y="4736972"/>
            <a:ext cx="8523000" cy="1358400"/>
          </a:xfrm>
          <a:prstGeom prst="rect">
            <a:avLst/>
          </a:prstGeom>
          <a:noFill/>
          <a:ln>
            <a:noFill/>
          </a:ln>
        </p:spPr>
        <p:txBody>
          <a:bodyPr anchorCtr="0" anchor="t" bIns="0" lIns="0" spcFirstLastPara="1" rIns="0" wrap="square" tIns="7600">
            <a:spAutoFit/>
          </a:bodyPr>
          <a:lstStyle/>
          <a:p>
            <a:pPr indent="0" lvl="0" marL="0" rtl="0" algn="l">
              <a:lnSpc>
                <a:spcPct val="115000"/>
              </a:lnSpc>
              <a:spcBef>
                <a:spcPts val="0"/>
              </a:spcBef>
              <a:spcAft>
                <a:spcPts val="0"/>
              </a:spcAft>
              <a:buClr>
                <a:schemeClr val="dk1"/>
              </a:buClr>
              <a:buSzPts val="1100"/>
              <a:buFont typeface="Arial"/>
              <a:buNone/>
            </a:pPr>
            <a:r>
              <a:rPr b="1" lang="en-US" sz="1300">
                <a:latin typeface="Tahoma"/>
                <a:ea typeface="Tahoma"/>
                <a:cs typeface="Tahoma"/>
                <a:sym typeface="Tahoma"/>
              </a:rPr>
              <a:t>Crittografia a Chiave Asimmetrica: </a:t>
            </a:r>
            <a:r>
              <a:rPr lang="en-US" sz="1300">
                <a:latin typeface="Tahoma"/>
                <a:ea typeface="Tahoma"/>
                <a:cs typeface="Tahoma"/>
                <a:sym typeface="Tahoma"/>
              </a:rPr>
              <a:t>In questo sistema si utilizza una coppia di chiavi per cifrare e decifrare i dati. La chiave pubblica del destinatario viene utilizzata per la cifratura, mentre la sua chiave privata serve per la decifratura. Le chiavi pubblica e privata sono diverse tra loro. Anche se la chiave pubblica è conosciuta pubblicamente, solo il destinatario previsto, che possiede la chiave privata, può decifrare il messaggio.</a:t>
            </a:r>
            <a:endParaRPr sz="1300">
              <a:latin typeface="Tahoma"/>
              <a:ea typeface="Tahoma"/>
              <a:cs typeface="Tahoma"/>
              <a:sym typeface="Tahoma"/>
            </a:endParaRPr>
          </a:p>
          <a:p>
            <a:pPr indent="0" lvl="0" marL="0" rtl="0" algn="l">
              <a:lnSpc>
                <a:spcPct val="115000"/>
              </a:lnSpc>
              <a:spcBef>
                <a:spcPts val="0"/>
              </a:spcBef>
              <a:spcAft>
                <a:spcPts val="0"/>
              </a:spcAft>
              <a:buClr>
                <a:schemeClr val="dk1"/>
              </a:buClr>
              <a:buSzPts val="1100"/>
              <a:buFont typeface="Arial"/>
              <a:buNone/>
            </a:pPr>
            <a:r>
              <a:rPr lang="en-US" sz="1300">
                <a:latin typeface="Tahoma"/>
                <a:ea typeface="Tahoma"/>
                <a:cs typeface="Tahoma"/>
                <a:sym typeface="Tahoma"/>
              </a:rPr>
              <a:t>L’algoritmo RSA è uno dei più noti sistemi di crittografia a chiave asimmetrica.</a:t>
            </a:r>
            <a:endParaRPr sz="1300">
              <a:latin typeface="Tahoma"/>
              <a:ea typeface="Tahoma"/>
              <a:cs typeface="Tahoma"/>
              <a:sym typeface="Tahoma"/>
            </a:endParaRPr>
          </a:p>
          <a:p>
            <a:pPr indent="0" lvl="0" marL="12700" marR="5080" rtl="0" algn="l">
              <a:lnSpc>
                <a:spcPct val="102400"/>
              </a:lnSpc>
              <a:spcBef>
                <a:spcPts val="0"/>
              </a:spcBef>
              <a:spcAft>
                <a:spcPts val="0"/>
              </a:spcAft>
              <a:buNone/>
            </a:pPr>
            <a:r>
              <a:t/>
            </a:r>
            <a:endParaRPr b="1" sz="1300">
              <a:latin typeface="Tahoma"/>
              <a:ea typeface="Tahoma"/>
              <a:cs typeface="Tahoma"/>
              <a:sym typeface="Tahoma"/>
            </a:endParaRPr>
          </a:p>
        </p:txBody>
      </p:sp>
      <p:pic>
        <p:nvPicPr>
          <p:cNvPr id="306" name="Google Shape;306;p13"/>
          <p:cNvPicPr preferRelativeResize="0"/>
          <p:nvPr/>
        </p:nvPicPr>
        <p:blipFill rotWithShape="1">
          <a:blip r:embed="rId8">
            <a:alphaModFix/>
          </a:blip>
          <a:srcRect b="0" l="0" r="0" t="0"/>
          <a:stretch/>
        </p:blipFill>
        <p:spPr>
          <a:xfrm>
            <a:off x="7549895" y="6167626"/>
            <a:ext cx="3293364" cy="611122"/>
          </a:xfrm>
          <a:prstGeom prst="rect">
            <a:avLst/>
          </a:prstGeom>
          <a:noFill/>
          <a:ln>
            <a:noFill/>
          </a:ln>
        </p:spPr>
      </p:pic>
      <p:sp>
        <p:nvSpPr>
          <p:cNvPr id="307" name="Google Shape;307;p13"/>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308" name="Google Shape;308;p13"/>
          <p:cNvSpPr txBox="1"/>
          <p:nvPr/>
        </p:nvSpPr>
        <p:spPr>
          <a:xfrm>
            <a:off x="11127485" y="6321441"/>
            <a:ext cx="180975" cy="197485"/>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13</a:t>
            </a:r>
            <a:endParaRPr sz="1100">
              <a:latin typeface="Verdana"/>
              <a:ea typeface="Verdana"/>
              <a:cs typeface="Verdana"/>
              <a:sym typeface="Verdana"/>
            </a:endParaRPr>
          </a:p>
        </p:txBody>
      </p:sp>
      <p:sp>
        <p:nvSpPr>
          <p:cNvPr id="309" name="Google Shape;309;p13"/>
          <p:cNvSpPr txBox="1"/>
          <p:nvPr/>
        </p:nvSpPr>
        <p:spPr>
          <a:xfrm>
            <a:off x="179933" y="6579220"/>
            <a:ext cx="3601085"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u="sng">
                <a:solidFill>
                  <a:srgbClr val="86872C"/>
                </a:solidFill>
                <a:latin typeface="Verdana"/>
                <a:ea typeface="Verdana"/>
                <a:cs typeface="Verdana"/>
                <a:sym typeface="Verdana"/>
                <a:hlinkClick r:id="rId9">
                  <a:extLst>
                    <a:ext uri="{A12FA001-AC4F-418D-AE19-62706E023703}">
                      <ahyp:hlinkClr val="tx"/>
                    </a:ext>
                  </a:extLst>
                </a:hlinkClick>
              </a:rPr>
              <a:t>Cryptography and its Types – GeeksforGeeks</a:t>
            </a:r>
            <a:r>
              <a:rPr lang="en-US" sz="800">
                <a:latin typeface="Verdana"/>
                <a:ea typeface="Verdana"/>
                <a:cs typeface="Verdana"/>
                <a:sym typeface="Verdana"/>
              </a:rPr>
              <a:t>, accessed in February 2024</a:t>
            </a:r>
            <a:endParaRPr sz="800">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grpSp>
        <p:nvGrpSpPr>
          <p:cNvPr id="314" name="Google Shape;314;p14"/>
          <p:cNvGrpSpPr/>
          <p:nvPr/>
        </p:nvGrpSpPr>
        <p:grpSpPr>
          <a:xfrm>
            <a:off x="0" y="-1524"/>
            <a:ext cx="6042659" cy="6861047"/>
            <a:chOff x="0" y="-1524"/>
            <a:chExt cx="6042659" cy="6861047"/>
          </a:xfrm>
        </p:grpSpPr>
        <p:sp>
          <p:nvSpPr>
            <p:cNvPr id="315" name="Google Shape;315;p14"/>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16" name="Google Shape;316;p14"/>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17" name="Google Shape;317;p14"/>
            <p:cNvPicPr preferRelativeResize="0"/>
            <p:nvPr/>
          </p:nvPicPr>
          <p:blipFill rotWithShape="1">
            <a:blip r:embed="rId3">
              <a:alphaModFix/>
            </a:blip>
            <a:srcRect b="0" l="0" r="0" t="0"/>
            <a:stretch/>
          </p:blipFill>
          <p:spPr>
            <a:xfrm>
              <a:off x="0" y="-1524"/>
              <a:ext cx="5841492" cy="6861047"/>
            </a:xfrm>
            <a:prstGeom prst="rect">
              <a:avLst/>
            </a:prstGeom>
            <a:noFill/>
            <a:ln>
              <a:noFill/>
            </a:ln>
          </p:spPr>
        </p:pic>
      </p:grpSp>
      <p:sp>
        <p:nvSpPr>
          <p:cNvPr id="318" name="Google Shape;318;p14"/>
          <p:cNvSpPr txBox="1"/>
          <p:nvPr>
            <p:ph type="title"/>
          </p:nvPr>
        </p:nvSpPr>
        <p:spPr>
          <a:xfrm>
            <a:off x="6489319" y="2945968"/>
            <a:ext cx="4307700" cy="5061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solidFill>
                  <a:srgbClr val="FFFFFF"/>
                </a:solidFill>
              </a:rPr>
              <a:t>Crittografia Simmetrica</a:t>
            </a:r>
            <a:endParaRPr sz="3200"/>
          </a:p>
        </p:txBody>
      </p:sp>
      <p:pic>
        <p:nvPicPr>
          <p:cNvPr id="319" name="Google Shape;319;p14"/>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320" name="Google Shape;320;p14"/>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grpSp>
        <p:nvGrpSpPr>
          <p:cNvPr id="325" name="Google Shape;325;p15"/>
          <p:cNvGrpSpPr/>
          <p:nvPr/>
        </p:nvGrpSpPr>
        <p:grpSpPr>
          <a:xfrm>
            <a:off x="0" y="-1523"/>
            <a:ext cx="5841492" cy="6861047"/>
            <a:chOff x="0" y="-1523"/>
            <a:chExt cx="5841492" cy="6861047"/>
          </a:xfrm>
        </p:grpSpPr>
        <p:sp>
          <p:nvSpPr>
            <p:cNvPr id="326" name="Google Shape;326;p15"/>
            <p:cNvSpPr/>
            <p:nvPr/>
          </p:nvSpPr>
          <p:spPr>
            <a:xfrm>
              <a:off x="4495827" y="5113068"/>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27" name="Google Shape;327;p15"/>
            <p:cNvPicPr preferRelativeResize="0"/>
            <p:nvPr/>
          </p:nvPicPr>
          <p:blipFill rotWithShape="1">
            <a:blip r:embed="rId3">
              <a:alphaModFix/>
            </a:blip>
            <a:srcRect b="0" l="0" r="0" t="0"/>
            <a:stretch/>
          </p:blipFill>
          <p:spPr>
            <a:xfrm>
              <a:off x="0" y="-1523"/>
              <a:ext cx="5841492" cy="6861047"/>
            </a:xfrm>
            <a:prstGeom prst="rect">
              <a:avLst/>
            </a:prstGeom>
            <a:noFill/>
            <a:ln>
              <a:noFill/>
            </a:ln>
          </p:spPr>
        </p:pic>
      </p:grpSp>
      <p:sp>
        <p:nvSpPr>
          <p:cNvPr id="328" name="Google Shape;328;p15"/>
          <p:cNvSpPr txBox="1"/>
          <p:nvPr>
            <p:ph type="title"/>
          </p:nvPr>
        </p:nvSpPr>
        <p:spPr>
          <a:xfrm>
            <a:off x="6695058" y="839165"/>
            <a:ext cx="4810200" cy="1059600"/>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Clr>
                <a:schemeClr val="dk1"/>
              </a:buClr>
              <a:buFont typeface="Arial"/>
              <a:buNone/>
            </a:pPr>
            <a:r>
              <a:rPr lang="en-US" sz="3200">
                <a:solidFill>
                  <a:schemeClr val="lt1"/>
                </a:solidFill>
              </a:rPr>
              <a:t>Crittografia Simmetrica</a:t>
            </a:r>
            <a:endParaRPr sz="3200"/>
          </a:p>
          <a:p>
            <a:pPr indent="0" lvl="0" marL="12700" rtl="0" algn="l">
              <a:lnSpc>
                <a:spcPct val="100000"/>
              </a:lnSpc>
              <a:spcBef>
                <a:spcPts val="0"/>
              </a:spcBef>
              <a:spcAft>
                <a:spcPts val="0"/>
              </a:spcAft>
              <a:buNone/>
            </a:pPr>
            <a:r>
              <a:t/>
            </a:r>
            <a:endParaRPr>
              <a:solidFill>
                <a:srgbClr val="FFFFFF"/>
              </a:solidFill>
            </a:endParaRPr>
          </a:p>
        </p:txBody>
      </p:sp>
      <p:sp>
        <p:nvSpPr>
          <p:cNvPr id="329" name="Google Shape;329;p15"/>
          <p:cNvSpPr txBox="1"/>
          <p:nvPr/>
        </p:nvSpPr>
        <p:spPr>
          <a:xfrm>
            <a:off x="5804661" y="1821942"/>
            <a:ext cx="6257400" cy="997200"/>
          </a:xfrm>
          <a:prstGeom prst="rect">
            <a:avLst/>
          </a:prstGeom>
          <a:noFill/>
          <a:ln>
            <a:noFill/>
          </a:ln>
        </p:spPr>
        <p:txBody>
          <a:bodyPr anchorCtr="0" anchor="t" bIns="0" lIns="0" spcFirstLastPara="1" rIns="0" wrap="square" tIns="12050">
            <a:spAutoFit/>
          </a:bodyPr>
          <a:lstStyle/>
          <a:p>
            <a:pPr indent="-274320" lvl="0" marL="287020" marR="5080" rtl="0" algn="just">
              <a:lnSpc>
                <a:spcPct val="100000"/>
              </a:lnSpc>
              <a:spcBef>
                <a:spcPts val="0"/>
              </a:spcBef>
              <a:spcAft>
                <a:spcPts val="0"/>
              </a:spcAft>
              <a:buNone/>
            </a:pPr>
            <a:r>
              <a:rPr lang="en-US" sz="1600">
                <a:solidFill>
                  <a:srgbClr val="FFB900"/>
                </a:solidFill>
                <a:latin typeface="Courier New"/>
                <a:ea typeface="Courier New"/>
                <a:cs typeface="Courier New"/>
                <a:sym typeface="Courier New"/>
              </a:rPr>
              <a:t>o </a:t>
            </a:r>
            <a:r>
              <a:rPr lang="en-US" sz="1600">
                <a:solidFill>
                  <a:srgbClr val="FFFFFF"/>
                </a:solidFill>
                <a:latin typeface="Verdana"/>
                <a:ea typeface="Verdana"/>
                <a:cs typeface="Verdana"/>
                <a:sym typeface="Verdana"/>
              </a:rPr>
              <a:t>La crittografia </a:t>
            </a:r>
            <a:r>
              <a:rPr b="1" lang="en-US" sz="1600">
                <a:solidFill>
                  <a:srgbClr val="FFFFFF"/>
                </a:solidFill>
                <a:latin typeface="Verdana"/>
                <a:ea typeface="Verdana"/>
                <a:cs typeface="Verdana"/>
                <a:sym typeface="Verdana"/>
              </a:rPr>
              <a:t>simmetrica</a:t>
            </a:r>
            <a:r>
              <a:rPr lang="en-US" sz="1600">
                <a:solidFill>
                  <a:srgbClr val="FFFFFF"/>
                </a:solidFill>
                <a:latin typeface="Verdana"/>
                <a:ea typeface="Verdana"/>
                <a:cs typeface="Verdana"/>
                <a:sym typeface="Verdana"/>
              </a:rPr>
              <a:t>, detta anche crittografia convenzionale o a chiave unica, è stata </a:t>
            </a:r>
            <a:r>
              <a:rPr b="1" lang="en-US" sz="1600">
                <a:solidFill>
                  <a:srgbClr val="FFFFFF"/>
                </a:solidFill>
                <a:latin typeface="Verdana"/>
                <a:ea typeface="Verdana"/>
                <a:cs typeface="Verdana"/>
                <a:sym typeface="Verdana"/>
              </a:rPr>
              <a:t>l’unico tipo di crittografia</a:t>
            </a:r>
            <a:r>
              <a:rPr lang="en-US" sz="1600">
                <a:solidFill>
                  <a:srgbClr val="FFFFFF"/>
                </a:solidFill>
                <a:latin typeface="Verdana"/>
                <a:ea typeface="Verdana"/>
                <a:cs typeface="Verdana"/>
                <a:sym typeface="Verdana"/>
              </a:rPr>
              <a:t> utilizzata prima dello sviluppo della crittografia a chiave pubblica negli anni ’70.</a:t>
            </a:r>
            <a:endParaRPr sz="1600">
              <a:latin typeface="Verdana"/>
              <a:ea typeface="Verdana"/>
              <a:cs typeface="Verdana"/>
              <a:sym typeface="Verdana"/>
            </a:endParaRPr>
          </a:p>
        </p:txBody>
      </p:sp>
      <p:sp>
        <p:nvSpPr>
          <p:cNvPr id="330" name="Google Shape;330;p15"/>
          <p:cNvSpPr txBox="1"/>
          <p:nvPr/>
        </p:nvSpPr>
        <p:spPr>
          <a:xfrm>
            <a:off x="11572113" y="3254755"/>
            <a:ext cx="490800" cy="2583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t/>
            </a:r>
            <a:endParaRPr sz="1600">
              <a:latin typeface="Verdana"/>
              <a:ea typeface="Verdana"/>
              <a:cs typeface="Verdana"/>
              <a:sym typeface="Verdana"/>
            </a:endParaRPr>
          </a:p>
        </p:txBody>
      </p:sp>
      <p:sp>
        <p:nvSpPr>
          <p:cNvPr id="331" name="Google Shape;331;p15"/>
          <p:cNvSpPr txBox="1"/>
          <p:nvPr/>
        </p:nvSpPr>
        <p:spPr>
          <a:xfrm>
            <a:off x="5804086" y="3166699"/>
            <a:ext cx="5616600" cy="11667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500">
                <a:solidFill>
                  <a:srgbClr val="FFB900"/>
                </a:solidFill>
                <a:latin typeface="Courier New"/>
                <a:ea typeface="Courier New"/>
                <a:cs typeface="Courier New"/>
                <a:sym typeface="Courier New"/>
              </a:rPr>
              <a:t>o </a:t>
            </a:r>
            <a:r>
              <a:rPr b="1" lang="en-US" sz="1500">
                <a:solidFill>
                  <a:srgbClr val="FFFFFF"/>
                </a:solidFill>
                <a:latin typeface="Verdana"/>
                <a:ea typeface="Verdana"/>
                <a:cs typeface="Verdana"/>
                <a:sym typeface="Verdana"/>
              </a:rPr>
              <a:t>Rimane tuttora il metodo di crittografia più ampiamente utilizzato</a:t>
            </a:r>
            <a:endParaRPr b="1" sz="1500">
              <a:latin typeface="Verdana"/>
              <a:ea typeface="Verdana"/>
              <a:cs typeface="Verdana"/>
              <a:sym typeface="Verdana"/>
            </a:endParaRPr>
          </a:p>
          <a:p>
            <a:pPr indent="0" lvl="0" marL="12700" rtl="0" algn="l">
              <a:lnSpc>
                <a:spcPct val="100000"/>
              </a:lnSpc>
              <a:spcBef>
                <a:spcPts val="1800"/>
              </a:spcBef>
              <a:spcAft>
                <a:spcPts val="0"/>
              </a:spcAft>
              <a:buNone/>
            </a:pPr>
            <a:r>
              <a:rPr lang="en-US" sz="1500">
                <a:solidFill>
                  <a:srgbClr val="FFB900"/>
                </a:solidFill>
                <a:latin typeface="Courier New"/>
                <a:ea typeface="Courier New"/>
                <a:cs typeface="Courier New"/>
                <a:sym typeface="Courier New"/>
              </a:rPr>
              <a:t>o </a:t>
            </a:r>
            <a:r>
              <a:rPr b="1" lang="en-US" sz="1500">
                <a:solidFill>
                  <a:srgbClr val="FFFFFF"/>
                </a:solidFill>
                <a:latin typeface="Tahoma"/>
                <a:ea typeface="Tahoma"/>
                <a:cs typeface="Tahoma"/>
                <a:sym typeface="Tahoma"/>
              </a:rPr>
              <a:t> La crittografia simmetrica </a:t>
            </a:r>
            <a:r>
              <a:rPr lang="en-US" sz="1500">
                <a:solidFill>
                  <a:srgbClr val="FFFFFF"/>
                </a:solidFill>
                <a:latin typeface="Tahoma"/>
                <a:ea typeface="Tahoma"/>
                <a:cs typeface="Tahoma"/>
                <a:sym typeface="Tahoma"/>
              </a:rPr>
              <a:t>utilizza </a:t>
            </a:r>
            <a:r>
              <a:rPr b="1" lang="en-US" sz="1500">
                <a:solidFill>
                  <a:srgbClr val="FFFFFF"/>
                </a:solidFill>
                <a:latin typeface="Tahoma"/>
                <a:ea typeface="Tahoma"/>
                <a:cs typeface="Tahoma"/>
                <a:sym typeface="Tahoma"/>
              </a:rPr>
              <a:t>una singola chiave </a:t>
            </a:r>
            <a:r>
              <a:rPr lang="en-US" sz="1500">
                <a:solidFill>
                  <a:srgbClr val="FFFFFF"/>
                </a:solidFill>
                <a:latin typeface="Tahoma"/>
                <a:ea typeface="Tahoma"/>
                <a:cs typeface="Tahoma"/>
                <a:sym typeface="Tahoma"/>
              </a:rPr>
              <a:t>sia per la</a:t>
            </a:r>
            <a:r>
              <a:rPr b="1" lang="en-US" sz="1500">
                <a:solidFill>
                  <a:srgbClr val="FFFFFF"/>
                </a:solidFill>
                <a:latin typeface="Tahoma"/>
                <a:ea typeface="Tahoma"/>
                <a:cs typeface="Tahoma"/>
                <a:sym typeface="Tahoma"/>
              </a:rPr>
              <a:t> crittografia </a:t>
            </a:r>
            <a:r>
              <a:rPr lang="en-US" sz="1500">
                <a:solidFill>
                  <a:srgbClr val="FFFFFF"/>
                </a:solidFill>
                <a:latin typeface="Tahoma"/>
                <a:ea typeface="Tahoma"/>
                <a:cs typeface="Tahoma"/>
                <a:sym typeface="Tahoma"/>
              </a:rPr>
              <a:t>che per la </a:t>
            </a:r>
            <a:r>
              <a:rPr b="1" lang="en-US" sz="1500">
                <a:solidFill>
                  <a:srgbClr val="FFFFFF"/>
                </a:solidFill>
                <a:latin typeface="Tahoma"/>
                <a:ea typeface="Tahoma"/>
                <a:cs typeface="Tahoma"/>
                <a:sym typeface="Tahoma"/>
              </a:rPr>
              <a:t>decrittografia.</a:t>
            </a:r>
            <a:endParaRPr sz="1500">
              <a:latin typeface="Verdana"/>
              <a:ea typeface="Verdana"/>
              <a:cs typeface="Verdana"/>
              <a:sym typeface="Verdana"/>
            </a:endParaRPr>
          </a:p>
        </p:txBody>
      </p:sp>
      <p:sp>
        <p:nvSpPr>
          <p:cNvPr id="332" name="Google Shape;332;p15"/>
          <p:cNvSpPr txBox="1"/>
          <p:nvPr/>
        </p:nvSpPr>
        <p:spPr>
          <a:xfrm>
            <a:off x="5804074" y="4449935"/>
            <a:ext cx="6258600" cy="9819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600">
                <a:solidFill>
                  <a:srgbClr val="FFB900"/>
                </a:solidFill>
                <a:latin typeface="Courier New"/>
                <a:ea typeface="Courier New"/>
                <a:cs typeface="Courier New"/>
                <a:sym typeface="Courier New"/>
              </a:rPr>
              <a:t>o </a:t>
            </a:r>
            <a:r>
              <a:rPr lang="en-US" sz="1600">
                <a:solidFill>
                  <a:srgbClr val="FFFFFF"/>
                </a:solidFill>
                <a:latin typeface="Verdana"/>
                <a:ea typeface="Verdana"/>
                <a:cs typeface="Verdana"/>
                <a:sym typeface="Verdana"/>
              </a:rPr>
              <a:t>Questa </a:t>
            </a:r>
            <a:r>
              <a:rPr b="1" lang="en-US" sz="1600">
                <a:solidFill>
                  <a:srgbClr val="FFFFFF"/>
                </a:solidFill>
                <a:latin typeface="Verdana"/>
                <a:ea typeface="Verdana"/>
                <a:cs typeface="Verdana"/>
                <a:sym typeface="Verdana"/>
              </a:rPr>
              <a:t>chiave</a:t>
            </a:r>
            <a:r>
              <a:rPr lang="en-US" sz="1600">
                <a:solidFill>
                  <a:srgbClr val="FFFFFF"/>
                </a:solidFill>
                <a:latin typeface="Verdana"/>
                <a:ea typeface="Verdana"/>
                <a:cs typeface="Verdana"/>
                <a:sym typeface="Verdana"/>
              </a:rPr>
              <a:t> è condivisa tra </a:t>
            </a:r>
            <a:r>
              <a:rPr b="1" lang="en-US" sz="1600">
                <a:solidFill>
                  <a:srgbClr val="FFFFFF"/>
                </a:solidFill>
                <a:latin typeface="Verdana"/>
                <a:ea typeface="Verdana"/>
                <a:cs typeface="Verdana"/>
                <a:sym typeface="Verdana"/>
              </a:rPr>
              <a:t>mittente</a:t>
            </a:r>
            <a:r>
              <a:rPr lang="en-US" sz="1600">
                <a:solidFill>
                  <a:srgbClr val="FFFFFF"/>
                </a:solidFill>
                <a:latin typeface="Verdana"/>
                <a:ea typeface="Verdana"/>
                <a:cs typeface="Verdana"/>
                <a:sym typeface="Verdana"/>
              </a:rPr>
              <a:t> e </a:t>
            </a:r>
            <a:r>
              <a:rPr b="1" lang="en-US" sz="1600">
                <a:solidFill>
                  <a:srgbClr val="FFFFFF"/>
                </a:solidFill>
                <a:latin typeface="Verdana"/>
                <a:ea typeface="Verdana"/>
                <a:cs typeface="Verdana"/>
                <a:sym typeface="Verdana"/>
              </a:rPr>
              <a:t>destinatario</a:t>
            </a:r>
            <a:r>
              <a:rPr lang="en-US" sz="1600">
                <a:solidFill>
                  <a:srgbClr val="FFFFFF"/>
                </a:solidFill>
                <a:latin typeface="Verdana"/>
                <a:ea typeface="Verdana"/>
                <a:cs typeface="Verdana"/>
                <a:sym typeface="Verdana"/>
              </a:rPr>
              <a:t>.</a:t>
            </a:r>
            <a:endParaRPr sz="1600">
              <a:latin typeface="Verdana"/>
              <a:ea typeface="Verdana"/>
              <a:cs typeface="Verdana"/>
              <a:sym typeface="Verdana"/>
            </a:endParaRPr>
          </a:p>
          <a:p>
            <a:pPr indent="0" lvl="0" marL="12700" rtl="0" algn="l">
              <a:lnSpc>
                <a:spcPct val="100000"/>
              </a:lnSpc>
              <a:spcBef>
                <a:spcPts val="1800"/>
              </a:spcBef>
              <a:spcAft>
                <a:spcPts val="0"/>
              </a:spcAft>
              <a:buNone/>
            </a:pPr>
            <a:r>
              <a:rPr lang="en-US" sz="1600">
                <a:solidFill>
                  <a:srgbClr val="FFB900"/>
                </a:solidFill>
                <a:latin typeface="Courier New"/>
                <a:ea typeface="Courier New"/>
                <a:cs typeface="Courier New"/>
                <a:sym typeface="Courier New"/>
              </a:rPr>
              <a:t>o </a:t>
            </a:r>
            <a:r>
              <a:rPr lang="en-US" sz="1600">
                <a:solidFill>
                  <a:srgbClr val="FFFFFF"/>
                </a:solidFill>
                <a:latin typeface="Verdana"/>
                <a:ea typeface="Verdana"/>
                <a:cs typeface="Verdana"/>
                <a:sym typeface="Verdana"/>
              </a:rPr>
              <a:t>Entrambe le parti possono </a:t>
            </a:r>
            <a:r>
              <a:rPr b="1" lang="en-US" sz="1600">
                <a:solidFill>
                  <a:srgbClr val="FFFFFF"/>
                </a:solidFill>
                <a:latin typeface="Verdana"/>
                <a:ea typeface="Verdana"/>
                <a:cs typeface="Verdana"/>
                <a:sym typeface="Verdana"/>
              </a:rPr>
              <a:t>crittografare</a:t>
            </a:r>
            <a:r>
              <a:rPr lang="en-US" sz="1600">
                <a:solidFill>
                  <a:srgbClr val="FFFFFF"/>
                </a:solidFill>
                <a:latin typeface="Verdana"/>
                <a:ea typeface="Verdana"/>
                <a:cs typeface="Verdana"/>
                <a:sym typeface="Verdana"/>
              </a:rPr>
              <a:t> o </a:t>
            </a:r>
            <a:r>
              <a:rPr b="1" lang="en-US" sz="1600">
                <a:solidFill>
                  <a:srgbClr val="FFFFFF"/>
                </a:solidFill>
                <a:latin typeface="Verdana"/>
                <a:ea typeface="Verdana"/>
                <a:cs typeface="Verdana"/>
                <a:sym typeface="Verdana"/>
              </a:rPr>
              <a:t>decrittografare</a:t>
            </a:r>
            <a:r>
              <a:rPr lang="en-US" sz="1600">
                <a:solidFill>
                  <a:srgbClr val="FFFFFF"/>
                </a:solidFill>
                <a:latin typeface="Verdana"/>
                <a:ea typeface="Verdana"/>
                <a:cs typeface="Verdana"/>
                <a:sym typeface="Verdana"/>
              </a:rPr>
              <a:t> i messaggi usando </a:t>
            </a:r>
            <a:r>
              <a:rPr b="1" lang="en-US" sz="1600">
                <a:solidFill>
                  <a:srgbClr val="FFFFFF"/>
                </a:solidFill>
                <a:latin typeface="Verdana"/>
                <a:ea typeface="Verdana"/>
                <a:cs typeface="Verdana"/>
                <a:sym typeface="Verdana"/>
              </a:rPr>
              <a:t>la stessa chiave.</a:t>
            </a:r>
            <a:endParaRPr b="1" sz="1600">
              <a:latin typeface="Verdana"/>
              <a:ea typeface="Verdana"/>
              <a:cs typeface="Verdana"/>
              <a:sym typeface="Verdana"/>
            </a:endParaRPr>
          </a:p>
        </p:txBody>
      </p:sp>
      <p:grpSp>
        <p:nvGrpSpPr>
          <p:cNvPr id="333" name="Google Shape;333;p15"/>
          <p:cNvGrpSpPr/>
          <p:nvPr/>
        </p:nvGrpSpPr>
        <p:grpSpPr>
          <a:xfrm>
            <a:off x="2933657" y="762"/>
            <a:ext cx="3109003" cy="6857365"/>
            <a:chOff x="2933657" y="762"/>
            <a:chExt cx="3109003" cy="6857365"/>
          </a:xfrm>
        </p:grpSpPr>
        <p:sp>
          <p:nvSpPr>
            <p:cNvPr id="334" name="Google Shape;334;p15"/>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35" name="Google Shape;335;p15"/>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336" name="Google Shape;336;p15"/>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337" name="Google Shape;337;p15"/>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338" name="Google Shape;338;p15"/>
          <p:cNvSpPr txBox="1"/>
          <p:nvPr/>
        </p:nvSpPr>
        <p:spPr>
          <a:xfrm>
            <a:off x="20218" y="6573429"/>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pSp>
        <p:nvGrpSpPr>
          <p:cNvPr id="343" name="Google Shape;343;p16"/>
          <p:cNvGrpSpPr/>
          <p:nvPr/>
        </p:nvGrpSpPr>
        <p:grpSpPr>
          <a:xfrm>
            <a:off x="0" y="-1523"/>
            <a:ext cx="5841492" cy="6861047"/>
            <a:chOff x="0" y="-1523"/>
            <a:chExt cx="5841492" cy="6861047"/>
          </a:xfrm>
        </p:grpSpPr>
        <p:sp>
          <p:nvSpPr>
            <p:cNvPr id="344" name="Google Shape;344;p16"/>
            <p:cNvSpPr/>
            <p:nvPr/>
          </p:nvSpPr>
          <p:spPr>
            <a:xfrm>
              <a:off x="4495827" y="5113068"/>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45" name="Google Shape;345;p16"/>
            <p:cNvPicPr preferRelativeResize="0"/>
            <p:nvPr/>
          </p:nvPicPr>
          <p:blipFill rotWithShape="1">
            <a:blip r:embed="rId3">
              <a:alphaModFix/>
            </a:blip>
            <a:srcRect b="0" l="0" r="0" t="0"/>
            <a:stretch/>
          </p:blipFill>
          <p:spPr>
            <a:xfrm>
              <a:off x="0" y="-1523"/>
              <a:ext cx="5841492" cy="6861047"/>
            </a:xfrm>
            <a:prstGeom prst="rect">
              <a:avLst/>
            </a:prstGeom>
            <a:noFill/>
            <a:ln>
              <a:noFill/>
            </a:ln>
          </p:spPr>
        </p:pic>
      </p:grpSp>
      <p:sp>
        <p:nvSpPr>
          <p:cNvPr id="346" name="Google Shape;346;p16"/>
          <p:cNvSpPr txBox="1"/>
          <p:nvPr>
            <p:ph type="title"/>
          </p:nvPr>
        </p:nvSpPr>
        <p:spPr>
          <a:xfrm>
            <a:off x="6695049" y="751075"/>
            <a:ext cx="5496900" cy="5061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solidFill>
                  <a:srgbClr val="FFFFFF"/>
                </a:solidFill>
              </a:rPr>
              <a:t>Alcuni Termini Fondamentali</a:t>
            </a:r>
            <a:endParaRPr sz="3200"/>
          </a:p>
        </p:txBody>
      </p:sp>
      <p:sp>
        <p:nvSpPr>
          <p:cNvPr id="347" name="Google Shape;347;p16"/>
          <p:cNvSpPr txBox="1"/>
          <p:nvPr>
            <p:ph idx="1" type="body"/>
          </p:nvPr>
        </p:nvSpPr>
        <p:spPr>
          <a:xfrm>
            <a:off x="5601970" y="1517396"/>
            <a:ext cx="6359400" cy="4733400"/>
          </a:xfrm>
          <a:prstGeom prst="rect">
            <a:avLst/>
          </a:prstGeom>
          <a:noFill/>
          <a:ln>
            <a:noFill/>
          </a:ln>
        </p:spPr>
        <p:txBody>
          <a:bodyPr anchorCtr="0" anchor="t" bIns="0" lIns="0" spcFirstLastPara="1" rIns="0" wrap="square" tIns="12050">
            <a:spAutoFit/>
          </a:bodyPr>
          <a:lstStyle/>
          <a:p>
            <a:pPr indent="0" lvl="0" marL="121285" rtl="0" algn="l">
              <a:lnSpc>
                <a:spcPct val="100000"/>
              </a:lnSpc>
              <a:spcBef>
                <a:spcPts val="0"/>
              </a:spcBef>
              <a:spcAft>
                <a:spcPts val="0"/>
              </a:spcAft>
              <a:buNone/>
            </a:pPr>
            <a:r>
              <a:rPr b="0" lang="en-US" sz="1400">
                <a:latin typeface="Courier New"/>
                <a:ea typeface="Courier New"/>
                <a:cs typeface="Courier New"/>
                <a:sym typeface="Courier New"/>
              </a:rPr>
              <a:t>o </a:t>
            </a:r>
            <a:r>
              <a:rPr lang="en-US" sz="1400"/>
              <a:t>Plaintext </a:t>
            </a:r>
            <a:r>
              <a:rPr b="0" lang="en-US" sz="1400">
                <a:solidFill>
                  <a:srgbClr val="FFFFFF"/>
                </a:solidFill>
                <a:latin typeface="Verdana"/>
                <a:ea typeface="Verdana"/>
                <a:cs typeface="Verdana"/>
                <a:sym typeface="Verdana"/>
              </a:rPr>
              <a:t>- messaggio originale</a:t>
            </a:r>
            <a:endParaRPr sz="1400"/>
          </a:p>
          <a:p>
            <a:pPr indent="0" lvl="0" marL="121285" rtl="0" algn="l">
              <a:lnSpc>
                <a:spcPct val="100000"/>
              </a:lnSpc>
              <a:spcBef>
                <a:spcPts val="1415"/>
              </a:spcBef>
              <a:spcAft>
                <a:spcPts val="0"/>
              </a:spcAft>
              <a:buNone/>
            </a:pPr>
            <a:r>
              <a:rPr b="0" lang="en-US" sz="1400">
                <a:latin typeface="Courier New"/>
                <a:ea typeface="Courier New"/>
                <a:cs typeface="Courier New"/>
                <a:sym typeface="Courier New"/>
              </a:rPr>
              <a:t>o </a:t>
            </a:r>
            <a:r>
              <a:rPr lang="en-US" sz="1400"/>
              <a:t>Ciphertext </a:t>
            </a:r>
            <a:r>
              <a:rPr b="0" lang="en-US" sz="1400">
                <a:solidFill>
                  <a:srgbClr val="FFFFFF"/>
                </a:solidFill>
                <a:latin typeface="Verdana"/>
                <a:ea typeface="Verdana"/>
                <a:cs typeface="Verdana"/>
                <a:sym typeface="Verdana"/>
              </a:rPr>
              <a:t>- </a:t>
            </a:r>
            <a:r>
              <a:rPr b="0" lang="en-US" sz="1400">
                <a:solidFill>
                  <a:srgbClr val="FFFFFF"/>
                </a:solidFill>
                <a:latin typeface="Verdana"/>
                <a:ea typeface="Verdana"/>
                <a:cs typeface="Verdana"/>
                <a:sym typeface="Verdana"/>
              </a:rPr>
              <a:t>messaggio codificato</a:t>
            </a:r>
            <a:endParaRPr sz="1400"/>
          </a:p>
          <a:p>
            <a:pPr indent="0" lvl="0" marL="121285" rtl="0" algn="l">
              <a:lnSpc>
                <a:spcPct val="100000"/>
              </a:lnSpc>
              <a:spcBef>
                <a:spcPts val="1415"/>
              </a:spcBef>
              <a:spcAft>
                <a:spcPts val="0"/>
              </a:spcAft>
              <a:buNone/>
            </a:pPr>
            <a:r>
              <a:rPr b="0" lang="en-US" sz="1400">
                <a:latin typeface="Courier New"/>
                <a:ea typeface="Courier New"/>
                <a:cs typeface="Courier New"/>
                <a:sym typeface="Courier New"/>
              </a:rPr>
              <a:t>o </a:t>
            </a:r>
            <a:r>
              <a:rPr lang="en-US" sz="1400"/>
              <a:t>Cipher </a:t>
            </a:r>
            <a:r>
              <a:rPr b="0" lang="en-US" sz="1400">
                <a:solidFill>
                  <a:srgbClr val="FFFFFF"/>
                </a:solidFill>
                <a:latin typeface="Verdana"/>
                <a:ea typeface="Verdana"/>
                <a:cs typeface="Verdana"/>
                <a:sym typeface="Verdana"/>
              </a:rPr>
              <a:t>- </a:t>
            </a:r>
            <a:r>
              <a:rPr b="0" lang="en-US" sz="1400">
                <a:solidFill>
                  <a:srgbClr val="FFFFFF"/>
                </a:solidFill>
                <a:latin typeface="Verdana"/>
                <a:ea typeface="Verdana"/>
                <a:cs typeface="Verdana"/>
                <a:sym typeface="Verdana"/>
              </a:rPr>
              <a:t>algoritmo per </a:t>
            </a:r>
            <a:r>
              <a:rPr lang="en-US" sz="1400">
                <a:solidFill>
                  <a:srgbClr val="FFFFFF"/>
                </a:solidFill>
                <a:latin typeface="Verdana"/>
                <a:ea typeface="Verdana"/>
                <a:cs typeface="Verdana"/>
                <a:sym typeface="Verdana"/>
              </a:rPr>
              <a:t>trasformare il messaggio in chiaro in un messaggio cifrato</a:t>
            </a:r>
            <a:endParaRPr sz="1400"/>
          </a:p>
          <a:p>
            <a:pPr indent="0" lvl="0" marL="121285" rtl="0" algn="l">
              <a:lnSpc>
                <a:spcPct val="100000"/>
              </a:lnSpc>
              <a:spcBef>
                <a:spcPts val="1420"/>
              </a:spcBef>
              <a:spcAft>
                <a:spcPts val="0"/>
              </a:spcAft>
              <a:buNone/>
            </a:pPr>
            <a:r>
              <a:rPr b="0" lang="en-US" sz="1400">
                <a:latin typeface="Courier New"/>
                <a:ea typeface="Courier New"/>
                <a:cs typeface="Courier New"/>
                <a:sym typeface="Courier New"/>
              </a:rPr>
              <a:t>o </a:t>
            </a:r>
            <a:r>
              <a:rPr lang="en-US" sz="1400"/>
              <a:t>Key </a:t>
            </a:r>
            <a:r>
              <a:rPr b="0" lang="en-US" sz="1400">
                <a:solidFill>
                  <a:srgbClr val="FFFFFF"/>
                </a:solidFill>
                <a:latin typeface="Verdana"/>
                <a:ea typeface="Verdana"/>
                <a:cs typeface="Verdana"/>
                <a:sym typeface="Verdana"/>
              </a:rPr>
              <a:t>-</a:t>
            </a:r>
            <a:r>
              <a:rPr b="0" lang="en-US" sz="1400">
                <a:solidFill>
                  <a:srgbClr val="FFFFFF"/>
                </a:solidFill>
                <a:latin typeface="Verdana"/>
                <a:ea typeface="Verdana"/>
                <a:cs typeface="Verdana"/>
                <a:sym typeface="Verdana"/>
              </a:rPr>
              <a:t> </a:t>
            </a:r>
            <a:r>
              <a:rPr lang="en-US" sz="1400">
                <a:solidFill>
                  <a:srgbClr val="FFFFFF"/>
                </a:solidFill>
                <a:latin typeface="Verdana"/>
                <a:ea typeface="Verdana"/>
                <a:cs typeface="Verdana"/>
                <a:sym typeface="Verdana"/>
              </a:rPr>
              <a:t>informazione</a:t>
            </a:r>
            <a:r>
              <a:rPr b="0" lang="en-US" sz="1400">
                <a:solidFill>
                  <a:srgbClr val="FFFFFF"/>
                </a:solidFill>
                <a:latin typeface="Verdana"/>
                <a:ea typeface="Verdana"/>
                <a:cs typeface="Verdana"/>
                <a:sym typeface="Verdana"/>
              </a:rPr>
              <a:t> usata nel cifrario, conosciuta </a:t>
            </a:r>
            <a:r>
              <a:rPr lang="en-US" sz="1400">
                <a:solidFill>
                  <a:srgbClr val="FFFFFF"/>
                </a:solidFill>
                <a:latin typeface="Verdana"/>
                <a:ea typeface="Verdana"/>
                <a:cs typeface="Verdana"/>
                <a:sym typeface="Verdana"/>
              </a:rPr>
              <a:t>solo da mittente e destinatario</a:t>
            </a:r>
            <a:endParaRPr sz="1400"/>
          </a:p>
          <a:p>
            <a:pPr indent="0" lvl="0" marL="121285" rtl="0" algn="l">
              <a:lnSpc>
                <a:spcPct val="100000"/>
              </a:lnSpc>
              <a:spcBef>
                <a:spcPts val="1415"/>
              </a:spcBef>
              <a:spcAft>
                <a:spcPts val="0"/>
              </a:spcAft>
              <a:buNone/>
            </a:pPr>
            <a:r>
              <a:rPr b="0" lang="en-US" sz="1400">
                <a:latin typeface="Courier New"/>
                <a:ea typeface="Courier New"/>
                <a:cs typeface="Courier New"/>
                <a:sym typeface="Courier New"/>
              </a:rPr>
              <a:t>o </a:t>
            </a:r>
            <a:r>
              <a:rPr lang="en-US" sz="1400"/>
              <a:t>Encipher (Encrypt) </a:t>
            </a:r>
            <a:r>
              <a:rPr b="0" lang="en-US" sz="1400">
                <a:solidFill>
                  <a:srgbClr val="FFFFFF"/>
                </a:solidFill>
                <a:latin typeface="Verdana"/>
                <a:ea typeface="Verdana"/>
                <a:cs typeface="Verdana"/>
                <a:sym typeface="Verdana"/>
              </a:rPr>
              <a:t>- </a:t>
            </a:r>
            <a:r>
              <a:rPr b="0" lang="en-US" sz="1400">
                <a:solidFill>
                  <a:srgbClr val="FFFFFF"/>
                </a:solidFill>
                <a:latin typeface="Verdana"/>
                <a:ea typeface="Verdana"/>
                <a:cs typeface="Verdana"/>
                <a:sym typeface="Verdana"/>
              </a:rPr>
              <a:t> conversione del messaggio </a:t>
            </a:r>
            <a:r>
              <a:rPr lang="en-US" sz="1400">
                <a:solidFill>
                  <a:srgbClr val="FFFFFF"/>
                </a:solidFill>
                <a:latin typeface="Verdana"/>
                <a:ea typeface="Verdana"/>
                <a:cs typeface="Verdana"/>
                <a:sym typeface="Verdana"/>
              </a:rPr>
              <a:t>in chiaro in un messaggio cifrato</a:t>
            </a:r>
            <a:endParaRPr sz="1400"/>
          </a:p>
          <a:p>
            <a:pPr indent="0" lvl="0" marL="121285" rtl="0" algn="l">
              <a:lnSpc>
                <a:spcPct val="100000"/>
              </a:lnSpc>
              <a:spcBef>
                <a:spcPts val="1420"/>
              </a:spcBef>
              <a:spcAft>
                <a:spcPts val="0"/>
              </a:spcAft>
              <a:buNone/>
            </a:pPr>
            <a:r>
              <a:rPr b="0" lang="en-US" sz="1400">
                <a:latin typeface="Courier New"/>
                <a:ea typeface="Courier New"/>
                <a:cs typeface="Courier New"/>
                <a:sym typeface="Courier New"/>
              </a:rPr>
              <a:t>o </a:t>
            </a:r>
            <a:r>
              <a:rPr lang="en-US" sz="1400"/>
              <a:t>Decipher (Decrypt) </a:t>
            </a:r>
            <a:r>
              <a:rPr b="0" lang="en-US" sz="1400">
                <a:solidFill>
                  <a:srgbClr val="FFFFFF"/>
                </a:solidFill>
                <a:latin typeface="Verdana"/>
                <a:ea typeface="Verdana"/>
                <a:cs typeface="Verdana"/>
                <a:sym typeface="Verdana"/>
              </a:rPr>
              <a:t>- </a:t>
            </a:r>
            <a:r>
              <a:rPr b="0" lang="en-US" sz="1400">
                <a:solidFill>
                  <a:srgbClr val="FFFFFF"/>
                </a:solidFill>
                <a:latin typeface="Verdana"/>
                <a:ea typeface="Verdana"/>
                <a:cs typeface="Verdana"/>
                <a:sym typeface="Verdana"/>
              </a:rPr>
              <a:t> recupero del </a:t>
            </a:r>
            <a:r>
              <a:rPr lang="en-US" sz="1400">
                <a:solidFill>
                  <a:srgbClr val="FFFFFF"/>
                </a:solidFill>
                <a:latin typeface="Verdana"/>
                <a:ea typeface="Verdana"/>
                <a:cs typeface="Verdana"/>
                <a:sym typeface="Verdana"/>
              </a:rPr>
              <a:t>messaggio in chiaro</a:t>
            </a:r>
            <a:r>
              <a:rPr b="0" lang="en-US" sz="1400">
                <a:solidFill>
                  <a:srgbClr val="FFFFFF"/>
                </a:solidFill>
                <a:latin typeface="Verdana"/>
                <a:ea typeface="Verdana"/>
                <a:cs typeface="Verdana"/>
                <a:sym typeface="Verdana"/>
              </a:rPr>
              <a:t> da un messaggio cifrato</a:t>
            </a:r>
            <a:endParaRPr sz="1400"/>
          </a:p>
          <a:p>
            <a:pPr indent="0" lvl="0" marL="121285" rtl="0" algn="l">
              <a:lnSpc>
                <a:spcPct val="100000"/>
              </a:lnSpc>
              <a:spcBef>
                <a:spcPts val="1415"/>
              </a:spcBef>
              <a:spcAft>
                <a:spcPts val="0"/>
              </a:spcAft>
              <a:buNone/>
            </a:pPr>
            <a:r>
              <a:rPr b="0" lang="en-US" sz="1400">
                <a:latin typeface="Courier New"/>
                <a:ea typeface="Courier New"/>
                <a:cs typeface="Courier New"/>
                <a:sym typeface="Courier New"/>
              </a:rPr>
              <a:t>o </a:t>
            </a:r>
            <a:r>
              <a:rPr lang="en-US" sz="1400"/>
              <a:t>Cryptography </a:t>
            </a:r>
            <a:r>
              <a:rPr b="0" lang="en-US" sz="1400">
                <a:solidFill>
                  <a:srgbClr val="FFFFFF"/>
                </a:solidFill>
                <a:latin typeface="Verdana"/>
                <a:ea typeface="Verdana"/>
                <a:cs typeface="Verdana"/>
                <a:sym typeface="Verdana"/>
              </a:rPr>
              <a:t>- </a:t>
            </a:r>
            <a:r>
              <a:rPr lang="en-US" sz="1400">
                <a:solidFill>
                  <a:srgbClr val="FFFFFF"/>
                </a:solidFill>
                <a:latin typeface="Verdana"/>
                <a:ea typeface="Verdana"/>
                <a:cs typeface="Verdana"/>
                <a:sym typeface="Verdana"/>
              </a:rPr>
              <a:t>studio dei principi e dei metodi di cifratura</a:t>
            </a:r>
            <a:endParaRPr sz="1400"/>
          </a:p>
          <a:p>
            <a:pPr indent="0" lvl="0" marL="121285" rtl="0" algn="l">
              <a:lnSpc>
                <a:spcPct val="108125"/>
              </a:lnSpc>
              <a:spcBef>
                <a:spcPts val="1415"/>
              </a:spcBef>
              <a:spcAft>
                <a:spcPts val="0"/>
              </a:spcAft>
              <a:buNone/>
            </a:pPr>
            <a:r>
              <a:rPr b="0" lang="en-US" sz="1400">
                <a:latin typeface="Courier New"/>
                <a:ea typeface="Courier New"/>
                <a:cs typeface="Courier New"/>
                <a:sym typeface="Courier New"/>
              </a:rPr>
              <a:t>o </a:t>
            </a:r>
            <a:r>
              <a:rPr lang="en-US" sz="1400"/>
              <a:t>Cryptanalysis (Codebreaking) </a:t>
            </a:r>
            <a:r>
              <a:rPr b="0" lang="en-US" sz="1400">
                <a:solidFill>
                  <a:srgbClr val="FFFFFF"/>
                </a:solidFill>
                <a:latin typeface="Verdana"/>
                <a:ea typeface="Verdana"/>
                <a:cs typeface="Verdana"/>
                <a:sym typeface="Verdana"/>
              </a:rPr>
              <a:t>- </a:t>
            </a:r>
            <a:r>
              <a:rPr lang="en-US" sz="1400">
                <a:solidFill>
                  <a:srgbClr val="FFFFFF"/>
                </a:solidFill>
                <a:latin typeface="Verdana"/>
                <a:ea typeface="Verdana"/>
                <a:cs typeface="Verdana"/>
                <a:sym typeface="Verdana"/>
              </a:rPr>
              <a:t>studio dei principi e dei metodi per decifrare messaggi senza conoscere la chiave</a:t>
            </a:r>
            <a:endParaRPr sz="1400"/>
          </a:p>
          <a:p>
            <a:pPr indent="0" lvl="0" marL="121285" rtl="0" algn="l">
              <a:lnSpc>
                <a:spcPct val="100000"/>
              </a:lnSpc>
              <a:spcBef>
                <a:spcPts val="1420"/>
              </a:spcBef>
              <a:spcAft>
                <a:spcPts val="0"/>
              </a:spcAft>
              <a:buNone/>
            </a:pPr>
            <a:r>
              <a:rPr b="0" lang="en-US" sz="1400">
                <a:latin typeface="Courier New"/>
                <a:ea typeface="Courier New"/>
                <a:cs typeface="Courier New"/>
                <a:sym typeface="Courier New"/>
              </a:rPr>
              <a:t>o </a:t>
            </a:r>
            <a:r>
              <a:rPr lang="en-US" sz="1400"/>
              <a:t>Cryptology </a:t>
            </a:r>
            <a:r>
              <a:rPr b="0" lang="en-US" sz="1400">
                <a:solidFill>
                  <a:srgbClr val="FFFFFF"/>
                </a:solidFill>
                <a:latin typeface="Verdana"/>
                <a:ea typeface="Verdana"/>
                <a:cs typeface="Verdana"/>
                <a:sym typeface="Verdana"/>
              </a:rPr>
              <a:t>- </a:t>
            </a:r>
            <a:r>
              <a:rPr b="0" lang="en-US" sz="1400">
                <a:solidFill>
                  <a:srgbClr val="FFFFFF"/>
                </a:solidFill>
                <a:latin typeface="Verdana"/>
                <a:ea typeface="Verdana"/>
                <a:cs typeface="Verdana"/>
                <a:sym typeface="Verdana"/>
              </a:rPr>
              <a:t>disciplina che </a:t>
            </a:r>
            <a:r>
              <a:rPr lang="en-US" sz="1400">
                <a:solidFill>
                  <a:srgbClr val="FFFFFF"/>
                </a:solidFill>
                <a:latin typeface="Verdana"/>
                <a:ea typeface="Verdana"/>
                <a:cs typeface="Verdana"/>
                <a:sym typeface="Verdana"/>
              </a:rPr>
              <a:t>comprende sia la crittografia sia la criptoanalisi</a:t>
            </a:r>
            <a:endParaRPr sz="1400"/>
          </a:p>
        </p:txBody>
      </p:sp>
      <p:grpSp>
        <p:nvGrpSpPr>
          <p:cNvPr id="348" name="Google Shape;348;p16"/>
          <p:cNvGrpSpPr/>
          <p:nvPr/>
        </p:nvGrpSpPr>
        <p:grpSpPr>
          <a:xfrm>
            <a:off x="2933657" y="762"/>
            <a:ext cx="3109003" cy="6857365"/>
            <a:chOff x="2933657" y="762"/>
            <a:chExt cx="3109003" cy="6857365"/>
          </a:xfrm>
        </p:grpSpPr>
        <p:sp>
          <p:nvSpPr>
            <p:cNvPr id="349" name="Google Shape;349;p16"/>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50" name="Google Shape;350;p16"/>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351" name="Google Shape;351;p16"/>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352" name="Google Shape;352;p16"/>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353" name="Google Shape;353;p16"/>
          <p:cNvSpPr txBox="1"/>
          <p:nvPr/>
        </p:nvSpPr>
        <p:spPr>
          <a:xfrm>
            <a:off x="78739" y="6536549"/>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7" name="Shape 357"/>
        <p:cNvGrpSpPr/>
        <p:nvPr/>
      </p:nvGrpSpPr>
      <p:grpSpPr>
        <a:xfrm>
          <a:off x="0" y="0"/>
          <a:ext cx="0" cy="0"/>
          <a:chOff x="0" y="0"/>
          <a:chExt cx="0" cy="0"/>
        </a:xfrm>
      </p:grpSpPr>
      <p:grpSp>
        <p:nvGrpSpPr>
          <p:cNvPr id="358" name="Google Shape;358;p17"/>
          <p:cNvGrpSpPr/>
          <p:nvPr/>
        </p:nvGrpSpPr>
        <p:grpSpPr>
          <a:xfrm>
            <a:off x="2153411" y="0"/>
            <a:ext cx="8418576" cy="6858127"/>
            <a:chOff x="2153411" y="0"/>
            <a:chExt cx="8418576" cy="6858127"/>
          </a:xfrm>
        </p:grpSpPr>
        <p:sp>
          <p:nvSpPr>
            <p:cNvPr id="359" name="Google Shape;359;p17"/>
            <p:cNvSpPr/>
            <p:nvPr/>
          </p:nvSpPr>
          <p:spPr>
            <a:xfrm>
              <a:off x="6894533" y="762"/>
              <a:ext cx="1818639" cy="6857365"/>
            </a:xfrm>
            <a:custGeom>
              <a:rect b="b" l="l" r="r" t="t"/>
              <a:pathLst>
                <a:path extrusionOk="0" h="6857365" w="1818640">
                  <a:moveTo>
                    <a:pt x="0" y="6857238"/>
                  </a:moveTo>
                  <a:lnTo>
                    <a:pt x="1818301" y="0"/>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0" name="Google Shape;360;p17"/>
            <p:cNvSpPr/>
            <p:nvPr/>
          </p:nvSpPr>
          <p:spPr>
            <a:xfrm>
              <a:off x="7893787" y="5207712"/>
              <a:ext cx="757555" cy="1644650"/>
            </a:xfrm>
            <a:custGeom>
              <a:rect b="b" l="l" r="r" t="t"/>
              <a:pathLst>
                <a:path extrusionOk="0" h="1644650" w="757554">
                  <a:moveTo>
                    <a:pt x="0" y="1644203"/>
                  </a:moveTo>
                  <a:lnTo>
                    <a:pt x="26387" y="1644203"/>
                  </a:lnTo>
                  <a:lnTo>
                    <a:pt x="430996" y="140860"/>
                  </a:lnTo>
                  <a:lnTo>
                    <a:pt x="450960" y="95231"/>
                  </a:lnTo>
                  <a:lnTo>
                    <a:pt x="483047" y="59499"/>
                  </a:lnTo>
                  <a:lnTo>
                    <a:pt x="524000" y="35568"/>
                  </a:lnTo>
                  <a:lnTo>
                    <a:pt x="570563" y="25344"/>
                  </a:lnTo>
                  <a:lnTo>
                    <a:pt x="619478" y="30733"/>
                  </a:lnTo>
                  <a:lnTo>
                    <a:pt x="673509" y="57624"/>
                  </a:lnTo>
                  <a:lnTo>
                    <a:pt x="712457" y="103724"/>
                  </a:lnTo>
                  <a:lnTo>
                    <a:pt x="731777" y="161349"/>
                  </a:lnTo>
                  <a:lnTo>
                    <a:pt x="732778" y="191962"/>
                  </a:lnTo>
                  <a:lnTo>
                    <a:pt x="727536" y="222815"/>
                  </a:lnTo>
                  <a:lnTo>
                    <a:pt x="344294" y="1644203"/>
                  </a:lnTo>
                  <a:lnTo>
                    <a:pt x="370681" y="1644203"/>
                  </a:lnTo>
                  <a:lnTo>
                    <a:pt x="751410" y="229218"/>
                  </a:lnTo>
                  <a:lnTo>
                    <a:pt x="757320" y="193562"/>
                  </a:lnTo>
                  <a:lnTo>
                    <a:pt x="756280" y="158147"/>
                  </a:lnTo>
                  <a:lnTo>
                    <a:pt x="733819" y="90918"/>
                  </a:lnTo>
                  <a:lnTo>
                    <a:pt x="687800" y="37615"/>
                  </a:lnTo>
                  <a:lnTo>
                    <a:pt x="625761" y="6401"/>
                  </a:lnTo>
                  <a:lnTo>
                    <a:pt x="579268" y="0"/>
                  </a:lnTo>
                  <a:lnTo>
                    <a:pt x="533017" y="6238"/>
                  </a:lnTo>
                  <a:lnTo>
                    <a:pt x="490626" y="24094"/>
                  </a:lnTo>
                  <a:lnTo>
                    <a:pt x="454146" y="52277"/>
                  </a:lnTo>
                  <a:lnTo>
                    <a:pt x="425628" y="89494"/>
                  </a:lnTo>
                  <a:lnTo>
                    <a:pt x="407121" y="134457"/>
                  </a:lnTo>
                  <a:lnTo>
                    <a:pt x="0" y="1644203"/>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1" name="Google Shape;361;p17"/>
            <p:cNvSpPr/>
            <p:nvPr/>
          </p:nvSpPr>
          <p:spPr>
            <a:xfrm>
              <a:off x="7371078" y="0"/>
              <a:ext cx="2556510" cy="6858000"/>
            </a:xfrm>
            <a:custGeom>
              <a:rect b="b" l="l" r="r" t="t"/>
              <a:pathLst>
                <a:path extrusionOk="0" h="6858000" w="2556509">
                  <a:moveTo>
                    <a:pt x="1548176" y="1517417"/>
                  </a:moveTo>
                  <a:lnTo>
                    <a:pt x="1500779" y="1523877"/>
                  </a:lnTo>
                  <a:lnTo>
                    <a:pt x="1457199" y="1541986"/>
                  </a:lnTo>
                  <a:lnTo>
                    <a:pt x="1419673" y="1570477"/>
                  </a:lnTo>
                  <a:lnTo>
                    <a:pt x="1390437" y="1608083"/>
                  </a:lnTo>
                  <a:lnTo>
                    <a:pt x="1371728" y="1653539"/>
                  </a:lnTo>
                  <a:lnTo>
                    <a:pt x="977012" y="3108705"/>
                  </a:lnTo>
                  <a:lnTo>
                    <a:pt x="4065" y="6844512"/>
                  </a:lnTo>
                  <a:lnTo>
                    <a:pt x="255" y="6857232"/>
                  </a:lnTo>
                  <a:lnTo>
                    <a:pt x="0" y="6858000"/>
                  </a:lnTo>
                  <a:lnTo>
                    <a:pt x="26577" y="6858000"/>
                  </a:lnTo>
                  <a:lnTo>
                    <a:pt x="1002412" y="3116326"/>
                  </a:lnTo>
                  <a:lnTo>
                    <a:pt x="1397128" y="1661287"/>
                  </a:lnTo>
                  <a:lnTo>
                    <a:pt x="1418158" y="1615207"/>
                  </a:lnTo>
                  <a:lnTo>
                    <a:pt x="1451466" y="1579009"/>
                  </a:lnTo>
                  <a:lnTo>
                    <a:pt x="1493753" y="1554649"/>
                  </a:lnTo>
                  <a:lnTo>
                    <a:pt x="1541721" y="1544085"/>
                  </a:lnTo>
                  <a:lnTo>
                    <a:pt x="1643645" y="1544085"/>
                  </a:lnTo>
                  <a:lnTo>
                    <a:pt x="1631675" y="1536654"/>
                  </a:lnTo>
                  <a:lnTo>
                    <a:pt x="1597166" y="1523877"/>
                  </a:lnTo>
                  <a:lnTo>
                    <a:pt x="1548176" y="1517417"/>
                  </a:lnTo>
                  <a:close/>
                </a:path>
                <a:path extrusionOk="0" h="6858000" w="2556509">
                  <a:moveTo>
                    <a:pt x="1643645" y="1544085"/>
                  </a:moveTo>
                  <a:lnTo>
                    <a:pt x="1541721" y="1544085"/>
                  </a:lnTo>
                  <a:lnTo>
                    <a:pt x="1592073" y="1549273"/>
                  </a:lnTo>
                  <a:lnTo>
                    <a:pt x="1621265" y="1560445"/>
                  </a:lnTo>
                  <a:lnTo>
                    <a:pt x="1669743" y="1597600"/>
                  </a:lnTo>
                  <a:lnTo>
                    <a:pt x="1700674" y="1651631"/>
                  </a:lnTo>
                  <a:lnTo>
                    <a:pt x="1708294" y="1712535"/>
                  </a:lnTo>
                  <a:lnTo>
                    <a:pt x="1702817" y="1743964"/>
                  </a:lnTo>
                  <a:lnTo>
                    <a:pt x="1442975" y="2701671"/>
                  </a:lnTo>
                  <a:lnTo>
                    <a:pt x="1436530" y="2750585"/>
                  </a:lnTo>
                  <a:lnTo>
                    <a:pt x="1443017" y="2797922"/>
                  </a:lnTo>
                  <a:lnTo>
                    <a:pt x="1461168" y="2841450"/>
                  </a:lnTo>
                  <a:lnTo>
                    <a:pt x="1489711" y="2878934"/>
                  </a:lnTo>
                  <a:lnTo>
                    <a:pt x="1527377" y="2908143"/>
                  </a:lnTo>
                  <a:lnTo>
                    <a:pt x="1572896" y="2926841"/>
                  </a:lnTo>
                  <a:lnTo>
                    <a:pt x="1624873" y="2932987"/>
                  </a:lnTo>
                  <a:lnTo>
                    <a:pt x="1675077" y="2924801"/>
                  </a:lnTo>
                  <a:lnTo>
                    <a:pt x="1710356" y="2908370"/>
                  </a:lnTo>
                  <a:lnTo>
                    <a:pt x="1623651" y="2908370"/>
                  </a:lnTo>
                  <a:lnTo>
                    <a:pt x="1579246" y="2902712"/>
                  </a:lnTo>
                  <a:lnTo>
                    <a:pt x="1533154" y="2881696"/>
                  </a:lnTo>
                  <a:lnTo>
                    <a:pt x="1496932" y="2848427"/>
                  </a:lnTo>
                  <a:lnTo>
                    <a:pt x="1472554" y="2806197"/>
                  </a:lnTo>
                  <a:lnTo>
                    <a:pt x="1461995" y="2758297"/>
                  </a:lnTo>
                  <a:lnTo>
                    <a:pt x="1467232" y="2708021"/>
                  </a:lnTo>
                  <a:lnTo>
                    <a:pt x="1726947" y="1750314"/>
                  </a:lnTo>
                  <a:lnTo>
                    <a:pt x="1732991" y="1714640"/>
                  </a:lnTo>
                  <a:lnTo>
                    <a:pt x="1732042" y="1681607"/>
                  </a:lnTo>
                  <a:lnTo>
                    <a:pt x="1731963" y="1678860"/>
                  </a:lnTo>
                  <a:lnTo>
                    <a:pt x="1723982" y="1643818"/>
                  </a:lnTo>
                  <a:lnTo>
                    <a:pt x="1709167" y="1610360"/>
                  </a:lnTo>
                  <a:lnTo>
                    <a:pt x="1688289" y="1580362"/>
                  </a:lnTo>
                  <a:lnTo>
                    <a:pt x="1662256" y="1555638"/>
                  </a:lnTo>
                  <a:lnTo>
                    <a:pt x="1643645" y="1544085"/>
                  </a:lnTo>
                  <a:close/>
                </a:path>
                <a:path extrusionOk="0" h="6858000" w="2556509">
                  <a:moveTo>
                    <a:pt x="2556415" y="0"/>
                  </a:moveTo>
                  <a:lnTo>
                    <a:pt x="2529286" y="0"/>
                  </a:lnTo>
                  <a:lnTo>
                    <a:pt x="2106423" y="1541652"/>
                  </a:lnTo>
                  <a:lnTo>
                    <a:pt x="1763904" y="2817495"/>
                  </a:lnTo>
                  <a:lnTo>
                    <a:pt x="1739067" y="2855179"/>
                  </a:lnTo>
                  <a:lnTo>
                    <a:pt x="1705872" y="2883573"/>
                  </a:lnTo>
                  <a:lnTo>
                    <a:pt x="1666630" y="2901647"/>
                  </a:lnTo>
                  <a:lnTo>
                    <a:pt x="1623651" y="2908370"/>
                  </a:lnTo>
                  <a:lnTo>
                    <a:pt x="1710356" y="2908370"/>
                  </a:lnTo>
                  <a:lnTo>
                    <a:pt x="1720818" y="2903497"/>
                  </a:lnTo>
                  <a:lnTo>
                    <a:pt x="1759409" y="2870287"/>
                  </a:lnTo>
                  <a:lnTo>
                    <a:pt x="1788161" y="2826385"/>
                  </a:lnTo>
                  <a:lnTo>
                    <a:pt x="1788161" y="2825115"/>
                  </a:lnTo>
                  <a:lnTo>
                    <a:pt x="2130680" y="1548002"/>
                  </a:lnTo>
                  <a:lnTo>
                    <a:pt x="255641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62" name="Google Shape;362;p17"/>
            <p:cNvPicPr preferRelativeResize="0"/>
            <p:nvPr/>
          </p:nvPicPr>
          <p:blipFill rotWithShape="1">
            <a:blip r:embed="rId3">
              <a:alphaModFix/>
            </a:blip>
            <a:srcRect b="0" l="0" r="0" t="0"/>
            <a:stretch/>
          </p:blipFill>
          <p:spPr>
            <a:xfrm>
              <a:off x="2153411" y="1991867"/>
              <a:ext cx="8418576" cy="3521963"/>
            </a:xfrm>
            <a:prstGeom prst="rect">
              <a:avLst/>
            </a:prstGeom>
            <a:noFill/>
            <a:ln>
              <a:noFill/>
            </a:ln>
          </p:spPr>
        </p:pic>
        <p:pic>
          <p:nvPicPr>
            <p:cNvPr id="363" name="Google Shape;363;p17"/>
            <p:cNvPicPr preferRelativeResize="0"/>
            <p:nvPr/>
          </p:nvPicPr>
          <p:blipFill rotWithShape="1">
            <a:blip r:embed="rId4">
              <a:alphaModFix/>
            </a:blip>
            <a:srcRect b="0" l="0" r="0" t="0"/>
            <a:stretch/>
          </p:blipFill>
          <p:spPr>
            <a:xfrm>
              <a:off x="2348483" y="2186939"/>
              <a:ext cx="7848600" cy="2951988"/>
            </a:xfrm>
            <a:prstGeom prst="rect">
              <a:avLst/>
            </a:prstGeom>
            <a:noFill/>
            <a:ln>
              <a:noFill/>
            </a:ln>
          </p:spPr>
        </p:pic>
      </p:grpSp>
      <p:sp>
        <p:nvSpPr>
          <p:cNvPr id="364" name="Google Shape;364;p17"/>
          <p:cNvSpPr txBox="1"/>
          <p:nvPr>
            <p:ph type="title"/>
          </p:nvPr>
        </p:nvSpPr>
        <p:spPr>
          <a:xfrm>
            <a:off x="875182" y="304037"/>
            <a:ext cx="10441635" cy="1219835"/>
          </a:xfrm>
          <a:prstGeom prst="rect">
            <a:avLst/>
          </a:prstGeom>
          <a:noFill/>
          <a:ln>
            <a:noFill/>
          </a:ln>
        </p:spPr>
        <p:txBody>
          <a:bodyPr anchorCtr="0" anchor="t" bIns="0" lIns="0" spcFirstLastPara="1" rIns="0" wrap="square" tIns="405575">
            <a:spAutoFit/>
          </a:bodyPr>
          <a:lstStyle/>
          <a:p>
            <a:pPr indent="0" lvl="0" marL="12700" rtl="0" algn="l">
              <a:lnSpc>
                <a:spcPct val="100000"/>
              </a:lnSpc>
              <a:spcBef>
                <a:spcPts val="0"/>
              </a:spcBef>
              <a:spcAft>
                <a:spcPts val="0"/>
              </a:spcAft>
              <a:buNone/>
            </a:pPr>
            <a:r>
              <a:rPr lang="en-US"/>
              <a:t>Symmetric Cipher Model</a:t>
            </a:r>
            <a:endParaRPr/>
          </a:p>
        </p:txBody>
      </p:sp>
      <p:sp>
        <p:nvSpPr>
          <p:cNvPr id="365" name="Google Shape;365;p17"/>
          <p:cNvSpPr txBox="1"/>
          <p:nvPr/>
        </p:nvSpPr>
        <p:spPr>
          <a:xfrm>
            <a:off x="11127485" y="6322263"/>
            <a:ext cx="180975"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17</a:t>
            </a:r>
            <a:endParaRPr sz="1100">
              <a:latin typeface="Verdana"/>
              <a:ea typeface="Verdana"/>
              <a:cs typeface="Verdana"/>
              <a:sym typeface="Verdana"/>
            </a:endParaRPr>
          </a:p>
        </p:txBody>
      </p:sp>
      <p:sp>
        <p:nvSpPr>
          <p:cNvPr id="366" name="Google Shape;366;p17"/>
          <p:cNvSpPr txBox="1"/>
          <p:nvPr/>
        </p:nvSpPr>
        <p:spPr>
          <a:xfrm>
            <a:off x="842280" y="3876800"/>
            <a:ext cx="1424700" cy="567000"/>
          </a:xfrm>
          <a:prstGeom prst="rect">
            <a:avLst/>
          </a:prstGeom>
          <a:noFill/>
          <a:ln>
            <a:noFill/>
          </a:ln>
        </p:spPr>
        <p:txBody>
          <a:bodyPr anchorCtr="0" anchor="t" bIns="0" lIns="0" spcFirstLastPara="1" rIns="0" wrap="square" tIns="12700">
            <a:spAutoFit/>
          </a:bodyPr>
          <a:lstStyle/>
          <a:p>
            <a:pPr indent="93979" lvl="0" marL="12700" marR="5080" rtl="0" algn="l">
              <a:lnSpc>
                <a:spcPct val="100000"/>
              </a:lnSpc>
              <a:spcBef>
                <a:spcPts val="0"/>
              </a:spcBef>
              <a:spcAft>
                <a:spcPts val="0"/>
              </a:spcAft>
              <a:buNone/>
            </a:pPr>
            <a:r>
              <a:rPr lang="en-US" sz="1800">
                <a:latin typeface="Verdana"/>
                <a:ea typeface="Verdana"/>
                <a:cs typeface="Verdana"/>
                <a:sym typeface="Verdana"/>
              </a:rPr>
              <a:t>Messaggio originale</a:t>
            </a:r>
            <a:endParaRPr sz="1800">
              <a:latin typeface="Verdana"/>
              <a:ea typeface="Verdana"/>
              <a:cs typeface="Verdana"/>
              <a:sym typeface="Verdana"/>
            </a:endParaRPr>
          </a:p>
        </p:txBody>
      </p:sp>
      <p:sp>
        <p:nvSpPr>
          <p:cNvPr id="367" name="Google Shape;367;p17"/>
          <p:cNvSpPr txBox="1"/>
          <p:nvPr/>
        </p:nvSpPr>
        <p:spPr>
          <a:xfrm>
            <a:off x="3194430" y="5251450"/>
            <a:ext cx="2269500" cy="1121100"/>
          </a:xfrm>
          <a:prstGeom prst="rect">
            <a:avLst/>
          </a:prstGeom>
          <a:noFill/>
          <a:ln>
            <a:noFill/>
          </a:ln>
        </p:spPr>
        <p:txBody>
          <a:bodyPr anchorCtr="0" anchor="t" bIns="0" lIns="0" spcFirstLastPara="1" rIns="0" wrap="square" tIns="12700">
            <a:spAutoFit/>
          </a:bodyPr>
          <a:lstStyle/>
          <a:p>
            <a:pPr indent="648970" lvl="0" marL="12700" marR="5080" rtl="0" algn="l">
              <a:lnSpc>
                <a:spcPct val="100000"/>
              </a:lnSpc>
              <a:spcBef>
                <a:spcPts val="0"/>
              </a:spcBef>
              <a:spcAft>
                <a:spcPts val="0"/>
              </a:spcAft>
              <a:buNone/>
            </a:pPr>
            <a:r>
              <a:rPr lang="en-US" sz="1800">
                <a:latin typeface="Verdana"/>
                <a:ea typeface="Verdana"/>
                <a:cs typeface="Verdana"/>
                <a:sym typeface="Verdana"/>
              </a:rPr>
              <a:t>Esegue sostituzioni/trasformazioni sul testo in chiaro</a:t>
            </a:r>
            <a:endParaRPr sz="1800">
              <a:latin typeface="Verdana"/>
              <a:ea typeface="Verdana"/>
              <a:cs typeface="Verdana"/>
              <a:sym typeface="Verdana"/>
            </a:endParaRPr>
          </a:p>
        </p:txBody>
      </p:sp>
      <p:sp>
        <p:nvSpPr>
          <p:cNvPr id="368" name="Google Shape;368;p17"/>
          <p:cNvSpPr txBox="1"/>
          <p:nvPr/>
        </p:nvSpPr>
        <p:spPr>
          <a:xfrm>
            <a:off x="5095494" y="2292857"/>
            <a:ext cx="2194560" cy="1000760"/>
          </a:xfrm>
          <a:prstGeom prst="rect">
            <a:avLst/>
          </a:prstGeom>
          <a:noFill/>
          <a:ln>
            <a:noFill/>
          </a:ln>
        </p:spPr>
        <p:txBody>
          <a:bodyPr anchorCtr="0" anchor="t" bIns="0" lIns="0" spcFirstLastPara="1" rIns="0" wrap="square" tIns="12050">
            <a:spAutoFit/>
          </a:bodyPr>
          <a:lstStyle/>
          <a:p>
            <a:pPr indent="0" lvl="0" marL="12700" marR="5080" rtl="0" algn="ctr">
              <a:lnSpc>
                <a:spcPct val="100000"/>
              </a:lnSpc>
              <a:spcBef>
                <a:spcPts val="0"/>
              </a:spcBef>
              <a:spcAft>
                <a:spcPts val="0"/>
              </a:spcAft>
              <a:buNone/>
            </a:pPr>
            <a:r>
              <a:rPr lang="en-US" sz="1600">
                <a:solidFill>
                  <a:srgbClr val="FFB900"/>
                </a:solidFill>
                <a:latin typeface="Verdana"/>
                <a:ea typeface="Verdana"/>
                <a:cs typeface="Verdana"/>
                <a:sym typeface="Verdana"/>
              </a:rPr>
              <a:t>Control exact substitutions/transform ations used in the encryption algorithm</a:t>
            </a:r>
            <a:endParaRPr sz="1600">
              <a:latin typeface="Verdana"/>
              <a:ea typeface="Verdana"/>
              <a:cs typeface="Verdana"/>
              <a:sym typeface="Verdana"/>
            </a:endParaRPr>
          </a:p>
        </p:txBody>
      </p:sp>
      <p:sp>
        <p:nvSpPr>
          <p:cNvPr id="369" name="Google Shape;369;p17"/>
          <p:cNvSpPr txBox="1"/>
          <p:nvPr/>
        </p:nvSpPr>
        <p:spPr>
          <a:xfrm>
            <a:off x="7277227" y="5198490"/>
            <a:ext cx="2075700" cy="935700"/>
          </a:xfrm>
          <a:prstGeom prst="rect">
            <a:avLst/>
          </a:prstGeom>
          <a:noFill/>
          <a:ln>
            <a:noFill/>
          </a:ln>
        </p:spPr>
        <p:txBody>
          <a:bodyPr anchorCtr="0" anchor="t" bIns="0" lIns="0" spcFirstLastPara="1" rIns="0" wrap="square" tIns="12050">
            <a:spAutoFit/>
          </a:bodyPr>
          <a:lstStyle/>
          <a:p>
            <a:pPr indent="-635" lvl="0" marL="12700" marR="5080" rtl="0" algn="ctr">
              <a:lnSpc>
                <a:spcPct val="100000"/>
              </a:lnSpc>
              <a:spcBef>
                <a:spcPts val="0"/>
              </a:spcBef>
              <a:spcAft>
                <a:spcPts val="0"/>
              </a:spcAft>
              <a:buNone/>
            </a:pPr>
            <a:r>
              <a:rPr lang="en-US" sz="1500">
                <a:latin typeface="Verdana"/>
                <a:ea typeface="Verdana"/>
                <a:cs typeface="Verdana"/>
                <a:sym typeface="Verdana"/>
              </a:rPr>
              <a:t>Esegue un’azione inversa rispetto all’algoritmo di cifratura</a:t>
            </a:r>
            <a:endParaRPr sz="1500">
              <a:latin typeface="Verdana"/>
              <a:ea typeface="Verdana"/>
              <a:cs typeface="Verdana"/>
              <a:sym typeface="Verdana"/>
            </a:endParaRPr>
          </a:p>
        </p:txBody>
      </p:sp>
      <p:sp>
        <p:nvSpPr>
          <p:cNvPr id="370" name="Google Shape;370;p17"/>
          <p:cNvSpPr txBox="1"/>
          <p:nvPr/>
        </p:nvSpPr>
        <p:spPr>
          <a:xfrm>
            <a:off x="10682971" y="3553150"/>
            <a:ext cx="14247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5"/>
              </a:spcBef>
              <a:spcAft>
                <a:spcPts val="0"/>
              </a:spcAft>
              <a:buNone/>
            </a:pPr>
            <a:r>
              <a:rPr lang="en-US" sz="1800">
                <a:latin typeface="Verdana"/>
                <a:ea typeface="Verdana"/>
                <a:cs typeface="Verdana"/>
                <a:sym typeface="Verdana"/>
              </a:rPr>
              <a:t>Messaggio originale</a:t>
            </a:r>
            <a:endParaRPr sz="1800">
              <a:latin typeface="Verdana"/>
              <a:ea typeface="Verdana"/>
              <a:cs typeface="Verdana"/>
              <a:sym typeface="Verdana"/>
            </a:endParaRPr>
          </a:p>
        </p:txBody>
      </p:sp>
      <p:pic>
        <p:nvPicPr>
          <p:cNvPr id="371" name="Google Shape;371;p17"/>
          <p:cNvPicPr preferRelativeResize="0"/>
          <p:nvPr/>
        </p:nvPicPr>
        <p:blipFill rotWithShape="1">
          <a:blip r:embed="rId5">
            <a:alphaModFix/>
          </a:blip>
          <a:srcRect b="0" l="0" r="0" t="0"/>
          <a:stretch/>
        </p:blipFill>
        <p:spPr>
          <a:xfrm>
            <a:off x="7549895" y="6167626"/>
            <a:ext cx="3293364" cy="611122"/>
          </a:xfrm>
          <a:prstGeom prst="rect">
            <a:avLst/>
          </a:prstGeom>
          <a:noFill/>
          <a:ln>
            <a:noFill/>
          </a:ln>
        </p:spPr>
      </p:pic>
      <p:sp>
        <p:nvSpPr>
          <p:cNvPr id="372" name="Google Shape;372;p17"/>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373" name="Google Shape;373;p17"/>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grpSp>
        <p:nvGrpSpPr>
          <p:cNvPr id="378" name="Google Shape;378;p18"/>
          <p:cNvGrpSpPr/>
          <p:nvPr/>
        </p:nvGrpSpPr>
        <p:grpSpPr>
          <a:xfrm>
            <a:off x="0" y="-1523"/>
            <a:ext cx="5841492" cy="6861047"/>
            <a:chOff x="0" y="-1523"/>
            <a:chExt cx="5841492" cy="6861047"/>
          </a:xfrm>
        </p:grpSpPr>
        <p:sp>
          <p:nvSpPr>
            <p:cNvPr id="379" name="Google Shape;379;p18"/>
            <p:cNvSpPr/>
            <p:nvPr/>
          </p:nvSpPr>
          <p:spPr>
            <a:xfrm>
              <a:off x="4495827" y="5113068"/>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80" name="Google Shape;380;p18"/>
            <p:cNvPicPr preferRelativeResize="0"/>
            <p:nvPr/>
          </p:nvPicPr>
          <p:blipFill rotWithShape="1">
            <a:blip r:embed="rId3">
              <a:alphaModFix/>
            </a:blip>
            <a:srcRect b="0" l="0" r="0" t="0"/>
            <a:stretch/>
          </p:blipFill>
          <p:spPr>
            <a:xfrm>
              <a:off x="0" y="-1523"/>
              <a:ext cx="5841492" cy="6861047"/>
            </a:xfrm>
            <a:prstGeom prst="rect">
              <a:avLst/>
            </a:prstGeom>
            <a:noFill/>
            <a:ln>
              <a:noFill/>
            </a:ln>
          </p:spPr>
        </p:pic>
      </p:grpSp>
      <p:sp>
        <p:nvSpPr>
          <p:cNvPr id="381" name="Google Shape;381;p18"/>
          <p:cNvSpPr txBox="1"/>
          <p:nvPr>
            <p:ph type="title"/>
          </p:nvPr>
        </p:nvSpPr>
        <p:spPr>
          <a:xfrm>
            <a:off x="875182" y="304037"/>
            <a:ext cx="10441500" cy="953700"/>
          </a:xfrm>
          <a:prstGeom prst="rect">
            <a:avLst/>
          </a:prstGeom>
          <a:noFill/>
          <a:ln>
            <a:noFill/>
          </a:ln>
        </p:spPr>
        <p:txBody>
          <a:bodyPr anchorCtr="0" anchor="t" bIns="0" lIns="0" spcFirstLastPara="1" rIns="0" wrap="square" tIns="395725">
            <a:spAutoFit/>
          </a:bodyPr>
          <a:lstStyle/>
          <a:p>
            <a:pPr indent="0" lvl="0" marL="5832475" rtl="0" algn="l">
              <a:lnSpc>
                <a:spcPct val="100000"/>
              </a:lnSpc>
              <a:spcBef>
                <a:spcPts val="0"/>
              </a:spcBef>
              <a:spcAft>
                <a:spcPts val="0"/>
              </a:spcAft>
              <a:buNone/>
            </a:pPr>
            <a:r>
              <a:rPr lang="en-US">
                <a:solidFill>
                  <a:srgbClr val="FFFFFF"/>
                </a:solidFill>
              </a:rPr>
              <a:t>Requisiti principali</a:t>
            </a:r>
            <a:endParaRPr/>
          </a:p>
        </p:txBody>
      </p:sp>
      <p:sp>
        <p:nvSpPr>
          <p:cNvPr id="382" name="Google Shape;382;p18"/>
          <p:cNvSpPr txBox="1"/>
          <p:nvPr/>
        </p:nvSpPr>
        <p:spPr>
          <a:xfrm>
            <a:off x="5647309" y="1527428"/>
            <a:ext cx="6413400" cy="4523700"/>
          </a:xfrm>
          <a:prstGeom prst="rect">
            <a:avLst/>
          </a:prstGeom>
          <a:noFill/>
          <a:ln>
            <a:noFill/>
          </a:ln>
        </p:spPr>
        <p:txBody>
          <a:bodyPr anchorCtr="0" anchor="t" bIns="0" lIns="0" spcFirstLastPara="1" rIns="0" wrap="square" tIns="37450">
            <a:spAutoFit/>
          </a:bodyPr>
          <a:lstStyle/>
          <a:p>
            <a:pPr indent="-274319" lvl="0" marL="349885" marR="17780" rtl="0" algn="just">
              <a:lnSpc>
                <a:spcPct val="107857"/>
              </a:lnSpc>
              <a:spcBef>
                <a:spcPts val="0"/>
              </a:spcBef>
              <a:spcAft>
                <a:spcPts val="0"/>
              </a:spcAft>
              <a:buNone/>
            </a:pPr>
            <a:r>
              <a:rPr lang="en-US" sz="1400">
                <a:solidFill>
                  <a:srgbClr val="FFB900"/>
                </a:solidFill>
                <a:latin typeface="Courier New"/>
                <a:ea typeface="Courier New"/>
                <a:cs typeface="Courier New"/>
                <a:sym typeface="Courier New"/>
              </a:rPr>
              <a:t>o </a:t>
            </a:r>
            <a:r>
              <a:rPr lang="en-US">
                <a:solidFill>
                  <a:srgbClr val="FFFFFF"/>
                </a:solidFill>
                <a:latin typeface="Verdana"/>
                <a:ea typeface="Verdana"/>
                <a:cs typeface="Verdana"/>
                <a:sym typeface="Verdana"/>
              </a:rPr>
              <a:t>Si assume che sia </a:t>
            </a:r>
            <a:r>
              <a:rPr b="1" lang="en-US">
                <a:solidFill>
                  <a:srgbClr val="FFFFFF"/>
                </a:solidFill>
                <a:latin typeface="Verdana"/>
                <a:ea typeface="Verdana"/>
                <a:cs typeface="Verdana"/>
                <a:sym typeface="Verdana"/>
              </a:rPr>
              <a:t>impraticabile decifrare</a:t>
            </a:r>
            <a:r>
              <a:rPr lang="en-US">
                <a:solidFill>
                  <a:srgbClr val="FFFFFF"/>
                </a:solidFill>
                <a:latin typeface="Verdana"/>
                <a:ea typeface="Verdana"/>
                <a:cs typeface="Verdana"/>
                <a:sym typeface="Verdana"/>
              </a:rPr>
              <a:t> un messaggio basandosi solo sul testo cifrato e sulla conoscenza dell’algoritmo di </a:t>
            </a:r>
            <a:r>
              <a:rPr b="1" lang="en-US">
                <a:solidFill>
                  <a:srgbClr val="FFFFFF"/>
                </a:solidFill>
                <a:latin typeface="Verdana"/>
                <a:ea typeface="Verdana"/>
                <a:cs typeface="Verdana"/>
                <a:sym typeface="Verdana"/>
              </a:rPr>
              <a:t>cifratura/decifratura;</a:t>
            </a:r>
            <a:r>
              <a:rPr lang="en-US">
                <a:solidFill>
                  <a:srgbClr val="FFFFFF"/>
                </a:solidFill>
                <a:latin typeface="Verdana"/>
                <a:ea typeface="Verdana"/>
                <a:cs typeface="Verdana"/>
                <a:sym typeface="Verdana"/>
              </a:rPr>
              <a:t> non è necessario mantenere segreto l’algoritmo, </a:t>
            </a:r>
            <a:r>
              <a:rPr b="1" lang="en-US">
                <a:solidFill>
                  <a:srgbClr val="FFB900"/>
                </a:solidFill>
                <a:latin typeface="Verdana"/>
                <a:ea typeface="Verdana"/>
                <a:cs typeface="Verdana"/>
                <a:sym typeface="Verdana"/>
              </a:rPr>
              <a:t>ma solo la chiave</a:t>
            </a:r>
            <a:r>
              <a:rPr lang="en-US">
                <a:solidFill>
                  <a:srgbClr val="FFFFFF"/>
                </a:solidFill>
                <a:latin typeface="Verdana"/>
                <a:ea typeface="Verdana"/>
                <a:cs typeface="Verdana"/>
                <a:sym typeface="Verdana"/>
              </a:rPr>
              <a:t>.</a:t>
            </a:r>
            <a:endParaRPr sz="1400">
              <a:latin typeface="Verdana"/>
              <a:ea typeface="Verdana"/>
              <a:cs typeface="Verdana"/>
              <a:sym typeface="Verdana"/>
            </a:endParaRPr>
          </a:p>
          <a:p>
            <a:pPr indent="0" lvl="0" marL="0" rtl="0" algn="l">
              <a:lnSpc>
                <a:spcPct val="100000"/>
              </a:lnSpc>
              <a:spcBef>
                <a:spcPts val="80"/>
              </a:spcBef>
              <a:spcAft>
                <a:spcPts val="0"/>
              </a:spcAft>
              <a:buNone/>
            </a:pPr>
            <a:r>
              <a:t/>
            </a:r>
            <a:endParaRPr sz="1400">
              <a:latin typeface="Verdana"/>
              <a:ea typeface="Verdana"/>
              <a:cs typeface="Verdana"/>
              <a:sym typeface="Verdana"/>
            </a:endParaRPr>
          </a:p>
          <a:p>
            <a:pPr indent="-274319" lvl="0" marL="349885" marR="19050" rtl="0" algn="just">
              <a:lnSpc>
                <a:spcPct val="100000"/>
              </a:lnSpc>
              <a:spcBef>
                <a:spcPts val="0"/>
              </a:spcBef>
              <a:spcAft>
                <a:spcPts val="0"/>
              </a:spcAft>
              <a:buNone/>
            </a:pPr>
            <a:r>
              <a:rPr lang="en-US" sz="1400">
                <a:solidFill>
                  <a:srgbClr val="FFB900"/>
                </a:solidFill>
                <a:latin typeface="Courier New"/>
                <a:ea typeface="Courier New"/>
                <a:cs typeface="Courier New"/>
                <a:sym typeface="Courier New"/>
              </a:rPr>
              <a:t>o </a:t>
            </a:r>
            <a:r>
              <a:rPr lang="en-US">
                <a:solidFill>
                  <a:srgbClr val="FFFFFF"/>
                </a:solidFill>
                <a:latin typeface="Verdana"/>
                <a:ea typeface="Verdana"/>
                <a:cs typeface="Verdana"/>
                <a:sym typeface="Verdana"/>
              </a:rPr>
              <a:t>Questa caratteristica della </a:t>
            </a:r>
            <a:r>
              <a:rPr b="1" lang="en-US">
                <a:solidFill>
                  <a:srgbClr val="FFFFFF"/>
                </a:solidFill>
                <a:latin typeface="Verdana"/>
                <a:ea typeface="Verdana"/>
                <a:cs typeface="Verdana"/>
                <a:sym typeface="Verdana"/>
              </a:rPr>
              <a:t>cifratura simmetrica</a:t>
            </a:r>
            <a:r>
              <a:rPr lang="en-US">
                <a:solidFill>
                  <a:srgbClr val="FFFFFF"/>
                </a:solidFill>
                <a:latin typeface="Verdana"/>
                <a:ea typeface="Verdana"/>
                <a:cs typeface="Verdana"/>
                <a:sym typeface="Verdana"/>
              </a:rPr>
              <a:t> è ciò che la rende adatta all’uso diffuso. Permette una facile distribuzione di implementazioni </a:t>
            </a:r>
            <a:r>
              <a:rPr b="1" lang="en-US">
                <a:solidFill>
                  <a:srgbClr val="FFB900"/>
                </a:solidFill>
                <a:latin typeface="Verdana"/>
                <a:ea typeface="Verdana"/>
                <a:cs typeface="Verdana"/>
                <a:sym typeface="Verdana"/>
              </a:rPr>
              <a:t>software e hardware.</a:t>
            </a:r>
            <a:endParaRPr b="1" sz="1400">
              <a:solidFill>
                <a:srgbClr val="FFB900"/>
              </a:solidFill>
              <a:latin typeface="Verdana"/>
              <a:ea typeface="Verdana"/>
              <a:cs typeface="Verdana"/>
              <a:sym typeface="Verdana"/>
            </a:endParaRPr>
          </a:p>
          <a:p>
            <a:pPr indent="0" lvl="0" marL="76200" rtl="0" algn="l">
              <a:lnSpc>
                <a:spcPct val="100000"/>
              </a:lnSpc>
              <a:spcBef>
                <a:spcPts val="1635"/>
              </a:spcBef>
              <a:spcAft>
                <a:spcPts val="0"/>
              </a:spcAft>
              <a:buNone/>
            </a:pPr>
            <a:r>
              <a:rPr lang="en-US" sz="1400">
                <a:solidFill>
                  <a:srgbClr val="FFB900"/>
                </a:solidFill>
                <a:latin typeface="Courier New"/>
                <a:ea typeface="Courier New"/>
                <a:cs typeface="Courier New"/>
                <a:sym typeface="Courier New"/>
              </a:rPr>
              <a:t>o	</a:t>
            </a:r>
            <a:r>
              <a:rPr lang="en-US">
                <a:solidFill>
                  <a:srgbClr val="FFFFFF"/>
                </a:solidFill>
                <a:latin typeface="Verdana"/>
                <a:ea typeface="Verdana"/>
                <a:cs typeface="Verdana"/>
                <a:sym typeface="Verdana"/>
              </a:rPr>
              <a:t>Due requisiti per un uso sicuro della cifratura simmetrica:</a:t>
            </a:r>
            <a:endParaRPr sz="1400">
              <a:latin typeface="Verdana"/>
              <a:ea typeface="Verdana"/>
              <a:cs typeface="Verdana"/>
              <a:sym typeface="Verdana"/>
            </a:endParaRPr>
          </a:p>
          <a:p>
            <a:pPr indent="0" lvl="0" marL="76200" rtl="0" algn="l">
              <a:lnSpc>
                <a:spcPct val="100000"/>
              </a:lnSpc>
              <a:spcBef>
                <a:spcPts val="640"/>
              </a:spcBef>
              <a:spcAft>
                <a:spcPts val="0"/>
              </a:spcAft>
              <a:buNone/>
            </a:pPr>
            <a:r>
              <a:rPr lang="en-US" sz="1400">
                <a:solidFill>
                  <a:srgbClr val="FFFFFF"/>
                </a:solidFill>
                <a:latin typeface="Courier New"/>
                <a:ea typeface="Courier New"/>
                <a:cs typeface="Courier New"/>
                <a:sym typeface="Courier New"/>
              </a:rPr>
              <a:t>o	</a:t>
            </a:r>
            <a:r>
              <a:rPr lang="en-US">
                <a:solidFill>
                  <a:srgbClr val="FFFFFF"/>
                </a:solidFill>
                <a:latin typeface="Verdana"/>
                <a:ea typeface="Verdana"/>
                <a:cs typeface="Verdana"/>
                <a:sym typeface="Verdana"/>
              </a:rPr>
              <a:t>Un </a:t>
            </a:r>
            <a:r>
              <a:rPr b="1" lang="en-US">
                <a:solidFill>
                  <a:srgbClr val="FFFFFF"/>
                </a:solidFill>
                <a:latin typeface="Verdana"/>
                <a:ea typeface="Verdana"/>
                <a:cs typeface="Verdana"/>
                <a:sym typeface="Verdana"/>
              </a:rPr>
              <a:t>algoritmo </a:t>
            </a:r>
            <a:r>
              <a:rPr lang="en-US">
                <a:solidFill>
                  <a:srgbClr val="FFFFFF"/>
                </a:solidFill>
                <a:latin typeface="Verdana"/>
                <a:ea typeface="Verdana"/>
                <a:cs typeface="Verdana"/>
                <a:sym typeface="Verdana"/>
              </a:rPr>
              <a:t>di cifratura robusto</a:t>
            </a:r>
            <a:endParaRPr sz="1400">
              <a:latin typeface="Verdana"/>
              <a:ea typeface="Verdana"/>
              <a:cs typeface="Verdana"/>
              <a:sym typeface="Verdana"/>
            </a:endParaRPr>
          </a:p>
          <a:p>
            <a:pPr indent="0" lvl="0" marL="76200" rtl="0" algn="l">
              <a:lnSpc>
                <a:spcPct val="100000"/>
              </a:lnSpc>
              <a:spcBef>
                <a:spcPts val="430"/>
              </a:spcBef>
              <a:spcAft>
                <a:spcPts val="0"/>
              </a:spcAft>
              <a:buNone/>
            </a:pPr>
            <a:r>
              <a:rPr lang="en-US" sz="1400">
                <a:solidFill>
                  <a:srgbClr val="FFFFFF"/>
                </a:solidFill>
                <a:latin typeface="Courier New"/>
                <a:ea typeface="Courier New"/>
                <a:cs typeface="Courier New"/>
                <a:sym typeface="Courier New"/>
              </a:rPr>
              <a:t>o	</a:t>
            </a:r>
            <a:r>
              <a:rPr lang="en-US">
                <a:solidFill>
                  <a:srgbClr val="FFFFFF"/>
                </a:solidFill>
                <a:latin typeface="Verdana"/>
                <a:ea typeface="Verdana"/>
                <a:cs typeface="Verdana"/>
                <a:sym typeface="Verdana"/>
              </a:rPr>
              <a:t>Una </a:t>
            </a:r>
            <a:r>
              <a:rPr b="1" lang="en-US">
                <a:solidFill>
                  <a:srgbClr val="FFFFFF"/>
                </a:solidFill>
                <a:latin typeface="Verdana"/>
                <a:ea typeface="Verdana"/>
                <a:cs typeface="Verdana"/>
                <a:sym typeface="Verdana"/>
              </a:rPr>
              <a:t>chiave segreta</a:t>
            </a:r>
            <a:r>
              <a:rPr lang="en-US">
                <a:solidFill>
                  <a:srgbClr val="FFFFFF"/>
                </a:solidFill>
                <a:latin typeface="Verdana"/>
                <a:ea typeface="Verdana"/>
                <a:cs typeface="Verdana"/>
                <a:sym typeface="Verdana"/>
              </a:rPr>
              <a:t> conosciuta solo da </a:t>
            </a:r>
            <a:r>
              <a:rPr b="1" lang="en-US">
                <a:solidFill>
                  <a:srgbClr val="FFFFFF"/>
                </a:solidFill>
                <a:latin typeface="Verdana"/>
                <a:ea typeface="Verdana"/>
                <a:cs typeface="Verdana"/>
                <a:sym typeface="Verdana"/>
              </a:rPr>
              <a:t>mittente e destinatario</a:t>
            </a:r>
            <a:endParaRPr b="1" sz="1400">
              <a:latin typeface="Tahoma"/>
              <a:ea typeface="Tahoma"/>
              <a:cs typeface="Tahoma"/>
              <a:sym typeface="Tahoma"/>
            </a:endParaRPr>
          </a:p>
          <a:p>
            <a:pPr indent="0" lvl="0" marL="76200" rtl="0" algn="l">
              <a:lnSpc>
                <a:spcPct val="100000"/>
              </a:lnSpc>
              <a:spcBef>
                <a:spcPts val="1430"/>
              </a:spcBef>
              <a:spcAft>
                <a:spcPts val="0"/>
              </a:spcAft>
              <a:buNone/>
            </a:pPr>
            <a:r>
              <a:rPr lang="en-US" sz="1400">
                <a:solidFill>
                  <a:srgbClr val="FFB900"/>
                </a:solidFill>
                <a:latin typeface="Courier New"/>
                <a:ea typeface="Courier New"/>
                <a:cs typeface="Courier New"/>
                <a:sym typeface="Courier New"/>
              </a:rPr>
              <a:t>o	</a:t>
            </a:r>
            <a:r>
              <a:rPr b="1" lang="en-US" sz="1400">
                <a:solidFill>
                  <a:srgbClr val="FFFFFF"/>
                </a:solidFill>
                <a:latin typeface="Tahoma"/>
                <a:ea typeface="Tahoma"/>
                <a:cs typeface="Tahoma"/>
                <a:sym typeface="Tahoma"/>
              </a:rPr>
              <a:t>mat</a:t>
            </a:r>
            <a:r>
              <a:rPr b="1" lang="en-US">
                <a:solidFill>
                  <a:srgbClr val="FFFFFF"/>
                </a:solidFill>
                <a:latin typeface="Tahoma"/>
                <a:ea typeface="Tahoma"/>
                <a:cs typeface="Tahoma"/>
                <a:sym typeface="Tahoma"/>
              </a:rPr>
              <a:t>ematicamente abbiamo che</a:t>
            </a:r>
            <a:r>
              <a:rPr lang="en-US" sz="1400">
                <a:solidFill>
                  <a:srgbClr val="FFFFFF"/>
                </a:solidFill>
                <a:latin typeface="Verdana"/>
                <a:ea typeface="Verdana"/>
                <a:cs typeface="Verdana"/>
                <a:sym typeface="Verdana"/>
              </a:rPr>
              <a:t>:</a:t>
            </a:r>
            <a:endParaRPr sz="1400">
              <a:latin typeface="Verdana"/>
              <a:ea typeface="Verdana"/>
              <a:cs typeface="Verdana"/>
              <a:sym typeface="Verdana"/>
            </a:endParaRPr>
          </a:p>
          <a:p>
            <a:pPr indent="0" lvl="0" marL="349885" rtl="0" algn="l">
              <a:lnSpc>
                <a:spcPct val="100000"/>
              </a:lnSpc>
              <a:spcBef>
                <a:spcPts val="635"/>
              </a:spcBef>
              <a:spcAft>
                <a:spcPts val="0"/>
              </a:spcAft>
              <a:buNone/>
            </a:pPr>
            <a:r>
              <a:rPr b="1" i="1" lang="en-US" sz="1400">
                <a:solidFill>
                  <a:srgbClr val="FFB900"/>
                </a:solidFill>
                <a:latin typeface="Verdana"/>
                <a:ea typeface="Verdana"/>
                <a:cs typeface="Verdana"/>
                <a:sym typeface="Verdana"/>
              </a:rPr>
              <a:t>Y </a:t>
            </a:r>
            <a:r>
              <a:rPr b="1" lang="en-US" sz="1400">
                <a:solidFill>
                  <a:srgbClr val="FFB900"/>
                </a:solidFill>
                <a:latin typeface="Tahoma"/>
                <a:ea typeface="Tahoma"/>
                <a:cs typeface="Tahoma"/>
                <a:sym typeface="Tahoma"/>
              </a:rPr>
              <a:t>= E</a:t>
            </a:r>
            <a:r>
              <a:rPr b="1" baseline="-25000" i="1" lang="en-US" sz="1350">
                <a:solidFill>
                  <a:srgbClr val="FFB900"/>
                </a:solidFill>
                <a:latin typeface="Verdana"/>
                <a:ea typeface="Verdana"/>
                <a:cs typeface="Verdana"/>
                <a:sym typeface="Verdana"/>
              </a:rPr>
              <a:t>K</a:t>
            </a:r>
            <a:r>
              <a:rPr b="1" lang="en-US" sz="1400">
                <a:solidFill>
                  <a:srgbClr val="FFB900"/>
                </a:solidFill>
                <a:latin typeface="Tahoma"/>
                <a:ea typeface="Tahoma"/>
                <a:cs typeface="Tahoma"/>
                <a:sym typeface="Tahoma"/>
              </a:rPr>
              <a:t>(</a:t>
            </a:r>
            <a:r>
              <a:rPr b="1" i="1" lang="en-US" sz="1400">
                <a:solidFill>
                  <a:srgbClr val="FFB900"/>
                </a:solidFill>
                <a:latin typeface="Verdana"/>
                <a:ea typeface="Verdana"/>
                <a:cs typeface="Verdana"/>
                <a:sym typeface="Verdana"/>
              </a:rPr>
              <a:t>X</a:t>
            </a:r>
            <a:r>
              <a:rPr b="1" lang="en-US" sz="1400">
                <a:solidFill>
                  <a:srgbClr val="FFB900"/>
                </a:solidFill>
                <a:latin typeface="Tahoma"/>
                <a:ea typeface="Tahoma"/>
                <a:cs typeface="Tahoma"/>
                <a:sym typeface="Tahoma"/>
              </a:rPr>
              <a:t>)</a:t>
            </a:r>
            <a:endParaRPr sz="1400">
              <a:latin typeface="Tahoma"/>
              <a:ea typeface="Tahoma"/>
              <a:cs typeface="Tahoma"/>
              <a:sym typeface="Tahoma"/>
            </a:endParaRPr>
          </a:p>
          <a:p>
            <a:pPr indent="0" lvl="0" marL="349885" rtl="0" algn="l">
              <a:lnSpc>
                <a:spcPct val="100000"/>
              </a:lnSpc>
              <a:spcBef>
                <a:spcPts val="434"/>
              </a:spcBef>
              <a:spcAft>
                <a:spcPts val="0"/>
              </a:spcAft>
              <a:buNone/>
            </a:pPr>
            <a:r>
              <a:rPr b="1" i="1" lang="en-US" sz="1400">
                <a:solidFill>
                  <a:srgbClr val="FFB900"/>
                </a:solidFill>
                <a:latin typeface="Verdana"/>
                <a:ea typeface="Verdana"/>
                <a:cs typeface="Verdana"/>
                <a:sym typeface="Verdana"/>
              </a:rPr>
              <a:t>X </a:t>
            </a:r>
            <a:r>
              <a:rPr b="1" lang="en-US" sz="1400">
                <a:solidFill>
                  <a:srgbClr val="FFB900"/>
                </a:solidFill>
                <a:latin typeface="Tahoma"/>
                <a:ea typeface="Tahoma"/>
                <a:cs typeface="Tahoma"/>
                <a:sym typeface="Tahoma"/>
              </a:rPr>
              <a:t>= D</a:t>
            </a:r>
            <a:r>
              <a:rPr b="1" baseline="-25000" i="1" lang="en-US" sz="1350">
                <a:solidFill>
                  <a:srgbClr val="FFB900"/>
                </a:solidFill>
                <a:latin typeface="Verdana"/>
                <a:ea typeface="Verdana"/>
                <a:cs typeface="Verdana"/>
                <a:sym typeface="Verdana"/>
              </a:rPr>
              <a:t>K</a:t>
            </a:r>
            <a:r>
              <a:rPr b="1" lang="en-US" sz="1400">
                <a:solidFill>
                  <a:srgbClr val="FFB900"/>
                </a:solidFill>
                <a:latin typeface="Tahoma"/>
                <a:ea typeface="Tahoma"/>
                <a:cs typeface="Tahoma"/>
                <a:sym typeface="Tahoma"/>
              </a:rPr>
              <a:t>(</a:t>
            </a:r>
            <a:r>
              <a:rPr b="1" i="1" lang="en-US" sz="1400">
                <a:solidFill>
                  <a:srgbClr val="FFB900"/>
                </a:solidFill>
                <a:latin typeface="Verdana"/>
                <a:ea typeface="Verdana"/>
                <a:cs typeface="Verdana"/>
                <a:sym typeface="Verdana"/>
              </a:rPr>
              <a:t>Y</a:t>
            </a:r>
            <a:r>
              <a:rPr b="1" lang="en-US" sz="1400">
                <a:solidFill>
                  <a:srgbClr val="FFB900"/>
                </a:solidFill>
                <a:latin typeface="Tahoma"/>
                <a:ea typeface="Tahoma"/>
                <a:cs typeface="Tahoma"/>
                <a:sym typeface="Tahoma"/>
              </a:rPr>
              <a:t>)</a:t>
            </a:r>
            <a:endParaRPr sz="1400">
              <a:latin typeface="Tahoma"/>
              <a:ea typeface="Tahoma"/>
              <a:cs typeface="Tahoma"/>
              <a:sym typeface="Tahoma"/>
            </a:endParaRPr>
          </a:p>
          <a:p>
            <a:pPr indent="0" lvl="0" marL="76200" rtl="0" algn="l">
              <a:lnSpc>
                <a:spcPct val="100000"/>
              </a:lnSpc>
              <a:spcBef>
                <a:spcPts val="600"/>
              </a:spcBef>
              <a:spcAft>
                <a:spcPts val="0"/>
              </a:spcAft>
              <a:buNone/>
            </a:pPr>
            <a:r>
              <a:rPr lang="en-US" sz="1400">
                <a:solidFill>
                  <a:srgbClr val="FFFFFF"/>
                </a:solidFill>
                <a:latin typeface="Courier New"/>
                <a:ea typeface="Courier New"/>
                <a:cs typeface="Courier New"/>
                <a:sym typeface="Courier New"/>
              </a:rPr>
              <a:t>o	</a:t>
            </a:r>
            <a:r>
              <a:rPr lang="en-US">
                <a:solidFill>
                  <a:srgbClr val="FFFFFF"/>
                </a:solidFill>
                <a:latin typeface="Verdana"/>
                <a:ea typeface="Verdana"/>
                <a:cs typeface="Verdana"/>
                <a:sym typeface="Verdana"/>
              </a:rPr>
              <a:t>Può essere considerata una coppia di funzioni </a:t>
            </a:r>
            <a:r>
              <a:rPr b="1" lang="en-US">
                <a:solidFill>
                  <a:srgbClr val="FFB900"/>
                </a:solidFill>
                <a:latin typeface="Verdana"/>
                <a:ea typeface="Verdana"/>
                <a:cs typeface="Verdana"/>
                <a:sym typeface="Verdana"/>
              </a:rPr>
              <a:t>con testo in chiaro X, testo cifrato Y, chiave K, algoritmo di cifratura EK e algoritmo di decifratura DK.</a:t>
            </a:r>
            <a:endParaRPr b="1" sz="1400">
              <a:solidFill>
                <a:srgbClr val="FFB900"/>
              </a:solidFill>
              <a:latin typeface="Verdana"/>
              <a:ea typeface="Verdana"/>
              <a:cs typeface="Verdana"/>
              <a:sym typeface="Verdana"/>
            </a:endParaRPr>
          </a:p>
        </p:txBody>
      </p:sp>
      <p:grpSp>
        <p:nvGrpSpPr>
          <p:cNvPr id="383" name="Google Shape;383;p18"/>
          <p:cNvGrpSpPr/>
          <p:nvPr/>
        </p:nvGrpSpPr>
        <p:grpSpPr>
          <a:xfrm>
            <a:off x="2933657" y="762"/>
            <a:ext cx="3109003" cy="6857365"/>
            <a:chOff x="2933657" y="762"/>
            <a:chExt cx="3109003" cy="6857365"/>
          </a:xfrm>
        </p:grpSpPr>
        <p:sp>
          <p:nvSpPr>
            <p:cNvPr id="384" name="Google Shape;384;p18"/>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85" name="Google Shape;385;p18"/>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386" name="Google Shape;386;p18"/>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387" name="Google Shape;387;p18"/>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388" name="Google Shape;388;p18"/>
          <p:cNvSpPr txBox="1"/>
          <p:nvPr/>
        </p:nvSpPr>
        <p:spPr>
          <a:xfrm>
            <a:off x="78739" y="6536549"/>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grpSp>
        <p:nvGrpSpPr>
          <p:cNvPr id="393" name="Google Shape;393;p19"/>
          <p:cNvGrpSpPr/>
          <p:nvPr/>
        </p:nvGrpSpPr>
        <p:grpSpPr>
          <a:xfrm>
            <a:off x="0" y="-1523"/>
            <a:ext cx="5841492" cy="6861047"/>
            <a:chOff x="0" y="-1523"/>
            <a:chExt cx="5841492" cy="6861047"/>
          </a:xfrm>
        </p:grpSpPr>
        <p:sp>
          <p:nvSpPr>
            <p:cNvPr id="394" name="Google Shape;394;p19"/>
            <p:cNvSpPr/>
            <p:nvPr/>
          </p:nvSpPr>
          <p:spPr>
            <a:xfrm>
              <a:off x="4495827" y="5113068"/>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95" name="Google Shape;395;p19"/>
            <p:cNvPicPr preferRelativeResize="0"/>
            <p:nvPr/>
          </p:nvPicPr>
          <p:blipFill rotWithShape="1">
            <a:blip r:embed="rId3">
              <a:alphaModFix/>
            </a:blip>
            <a:srcRect b="0" l="0" r="0" t="0"/>
            <a:stretch/>
          </p:blipFill>
          <p:spPr>
            <a:xfrm>
              <a:off x="0" y="-1523"/>
              <a:ext cx="5841492" cy="6861047"/>
            </a:xfrm>
            <a:prstGeom prst="rect">
              <a:avLst/>
            </a:prstGeom>
            <a:noFill/>
            <a:ln>
              <a:noFill/>
            </a:ln>
          </p:spPr>
        </p:pic>
      </p:grpSp>
      <p:sp>
        <p:nvSpPr>
          <p:cNvPr id="396" name="Google Shape;396;p19"/>
          <p:cNvSpPr txBox="1"/>
          <p:nvPr>
            <p:ph type="title"/>
          </p:nvPr>
        </p:nvSpPr>
        <p:spPr>
          <a:xfrm>
            <a:off x="6695058" y="751077"/>
            <a:ext cx="5116200" cy="5061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solidFill>
                  <a:srgbClr val="FFFFFF"/>
                </a:solidFill>
              </a:rPr>
              <a:t>Dimensioni della Crittografia</a:t>
            </a:r>
            <a:endParaRPr sz="3200"/>
          </a:p>
        </p:txBody>
      </p:sp>
      <p:sp>
        <p:nvSpPr>
          <p:cNvPr id="397" name="Google Shape;397;p19"/>
          <p:cNvSpPr txBox="1"/>
          <p:nvPr/>
        </p:nvSpPr>
        <p:spPr>
          <a:xfrm>
            <a:off x="5710809" y="1550288"/>
            <a:ext cx="6335400" cy="3793500"/>
          </a:xfrm>
          <a:prstGeom prst="rect">
            <a:avLst/>
          </a:prstGeom>
          <a:noFill/>
          <a:ln>
            <a:noFill/>
          </a:ln>
        </p:spPr>
        <p:txBody>
          <a:bodyPr anchorCtr="0" anchor="t" bIns="0" lIns="0" spcFirstLastPara="1" rIns="0" wrap="square" tIns="12050">
            <a:spAutoFit/>
          </a:bodyPr>
          <a:lstStyle/>
          <a:p>
            <a:pPr indent="-515619" lvl="0" marL="527685" marR="7620" rtl="0" algn="l">
              <a:lnSpc>
                <a:spcPct val="100000"/>
              </a:lnSpc>
              <a:spcBef>
                <a:spcPts val="0"/>
              </a:spcBef>
              <a:spcAft>
                <a:spcPts val="0"/>
              </a:spcAft>
              <a:buClr>
                <a:srgbClr val="FFB900"/>
              </a:buClr>
              <a:buSzPts val="1600"/>
              <a:buFont typeface="Tahoma"/>
              <a:buAutoNum type="arabicPeriod"/>
            </a:pPr>
            <a:r>
              <a:rPr b="1" lang="en-US" sz="1600">
                <a:solidFill>
                  <a:srgbClr val="FFB900"/>
                </a:solidFill>
                <a:latin typeface="Tahoma"/>
                <a:ea typeface="Tahoma"/>
                <a:cs typeface="Tahoma"/>
                <a:sym typeface="Tahoma"/>
              </a:rPr>
              <a:t>Il tipo di operazioni utilizzate per trasformare il testo in chiaro in testo cifrato:</a:t>
            </a:r>
            <a:endParaRPr sz="1600">
              <a:latin typeface="Verdana"/>
              <a:ea typeface="Verdana"/>
              <a:cs typeface="Verdana"/>
              <a:sym typeface="Verdana"/>
            </a:endParaRPr>
          </a:p>
          <a:p>
            <a:pPr indent="-274319" lvl="0" marL="286385" marR="5080" rtl="0" algn="l">
              <a:lnSpc>
                <a:spcPct val="100000"/>
              </a:lnSpc>
              <a:spcBef>
                <a:spcPts val="800"/>
              </a:spcBef>
              <a:spcAft>
                <a:spcPts val="0"/>
              </a:spcAft>
              <a:buNone/>
            </a:pPr>
            <a:r>
              <a:rPr lang="en-US" sz="1450">
                <a:solidFill>
                  <a:srgbClr val="FFB900"/>
                </a:solidFill>
                <a:latin typeface="Courier New"/>
                <a:ea typeface="Courier New"/>
                <a:cs typeface="Courier New"/>
                <a:sym typeface="Courier New"/>
              </a:rPr>
              <a:t>o </a:t>
            </a:r>
            <a:r>
              <a:rPr b="1" lang="en-US" sz="1450">
                <a:solidFill>
                  <a:srgbClr val="FFB900"/>
                </a:solidFill>
                <a:latin typeface="Tahoma"/>
                <a:ea typeface="Tahoma"/>
                <a:cs typeface="Tahoma"/>
                <a:sym typeface="Tahoma"/>
              </a:rPr>
              <a:t>Gli algoritmi di cifratura</a:t>
            </a:r>
            <a:r>
              <a:rPr b="1" lang="en-US" sz="1450">
                <a:solidFill>
                  <a:srgbClr val="FFB900"/>
                </a:solidFill>
                <a:latin typeface="Tahoma"/>
                <a:ea typeface="Tahoma"/>
                <a:cs typeface="Tahoma"/>
                <a:sym typeface="Tahoma"/>
              </a:rPr>
              <a:t> </a:t>
            </a:r>
            <a:r>
              <a:rPr lang="en-US" sz="1450">
                <a:solidFill>
                  <a:srgbClr val="FFFFFF"/>
                </a:solidFill>
                <a:latin typeface="Verdana"/>
                <a:ea typeface="Verdana"/>
                <a:cs typeface="Verdana"/>
                <a:sym typeface="Verdana"/>
              </a:rPr>
              <a:t>si basano su due principi fondamentali</a:t>
            </a:r>
            <a:endParaRPr sz="1450">
              <a:latin typeface="Verdana"/>
              <a:ea typeface="Verdana"/>
              <a:cs typeface="Verdana"/>
              <a:sym typeface="Verdana"/>
            </a:endParaRPr>
          </a:p>
          <a:p>
            <a:pPr indent="-228600" lvl="1" marL="1112520" marR="5080" rtl="0" algn="just">
              <a:lnSpc>
                <a:spcPct val="90100"/>
              </a:lnSpc>
              <a:spcBef>
                <a:spcPts val="590"/>
              </a:spcBef>
              <a:spcAft>
                <a:spcPts val="0"/>
              </a:spcAft>
              <a:buClr>
                <a:srgbClr val="FFB900"/>
              </a:buClr>
              <a:buSzPts val="1600"/>
              <a:buFont typeface="Calibri"/>
              <a:buChar char="◦"/>
            </a:pPr>
            <a:r>
              <a:rPr b="1" lang="en-US" sz="1600">
                <a:solidFill>
                  <a:srgbClr val="FFB900"/>
                </a:solidFill>
                <a:latin typeface="Tahoma"/>
                <a:ea typeface="Tahoma"/>
                <a:cs typeface="Tahoma"/>
                <a:sym typeface="Tahoma"/>
              </a:rPr>
              <a:t>La sostituzione</a:t>
            </a:r>
            <a:r>
              <a:rPr lang="en-US" sz="1600">
                <a:solidFill>
                  <a:srgbClr val="FFFFFF"/>
                </a:solidFill>
                <a:latin typeface="Verdana"/>
                <a:ea typeface="Verdana"/>
                <a:cs typeface="Verdana"/>
                <a:sym typeface="Verdana"/>
              </a:rPr>
              <a:t> La sostituzione consiste nel </a:t>
            </a:r>
            <a:r>
              <a:rPr b="1" lang="en-US" sz="1600">
                <a:solidFill>
                  <a:srgbClr val="FFFFFF"/>
                </a:solidFill>
                <a:latin typeface="Verdana"/>
                <a:ea typeface="Verdana"/>
                <a:cs typeface="Verdana"/>
                <a:sym typeface="Verdana"/>
              </a:rPr>
              <a:t>mappare ciascun elemento del testo in chiaro</a:t>
            </a:r>
            <a:r>
              <a:rPr lang="en-US" sz="1600">
                <a:solidFill>
                  <a:srgbClr val="FFFFFF"/>
                </a:solidFill>
                <a:latin typeface="Verdana"/>
                <a:ea typeface="Verdana"/>
                <a:cs typeface="Verdana"/>
                <a:sym typeface="Verdana"/>
              </a:rPr>
              <a:t> (es. bit, lettera, gruppo di bit o lettere) in un altro elemento.</a:t>
            </a:r>
            <a:endParaRPr sz="1600">
              <a:latin typeface="Verdana"/>
              <a:ea typeface="Verdana"/>
              <a:cs typeface="Verdana"/>
              <a:sym typeface="Verdana"/>
            </a:endParaRPr>
          </a:p>
          <a:p>
            <a:pPr indent="-227965" lvl="1" marL="1111885" rtl="0" algn="just">
              <a:lnSpc>
                <a:spcPct val="114062"/>
              </a:lnSpc>
              <a:spcBef>
                <a:spcPts val="409"/>
              </a:spcBef>
              <a:spcAft>
                <a:spcPts val="0"/>
              </a:spcAft>
              <a:buClr>
                <a:srgbClr val="FFB900"/>
              </a:buClr>
              <a:buSzPts val="1600"/>
              <a:buFont typeface="Calibri"/>
              <a:buChar char="◦"/>
            </a:pPr>
            <a:r>
              <a:rPr b="1" lang="en-US" sz="1600">
                <a:solidFill>
                  <a:srgbClr val="FFB900"/>
                </a:solidFill>
                <a:latin typeface="Tahoma"/>
                <a:ea typeface="Tahoma"/>
                <a:cs typeface="Tahoma"/>
                <a:sym typeface="Tahoma"/>
              </a:rPr>
              <a:t>La trasposizione</a:t>
            </a:r>
            <a:r>
              <a:rPr b="1" lang="en-US" sz="1600">
                <a:solidFill>
                  <a:srgbClr val="FFB900"/>
                </a:solidFill>
                <a:latin typeface="Tahoma"/>
                <a:ea typeface="Tahoma"/>
                <a:cs typeface="Tahoma"/>
                <a:sym typeface="Tahoma"/>
              </a:rPr>
              <a:t> </a:t>
            </a:r>
            <a:r>
              <a:rPr b="1" lang="en-US" sz="1600">
                <a:solidFill>
                  <a:srgbClr val="FFFFFF"/>
                </a:solidFill>
                <a:latin typeface="Tahoma"/>
                <a:ea typeface="Tahoma"/>
                <a:cs typeface="Tahoma"/>
                <a:sym typeface="Tahoma"/>
              </a:rPr>
              <a:t>riorganizza</a:t>
            </a:r>
            <a:r>
              <a:rPr lang="en-US" sz="1600">
                <a:solidFill>
                  <a:srgbClr val="FFFFFF"/>
                </a:solidFill>
                <a:latin typeface="Tahoma"/>
                <a:ea typeface="Tahoma"/>
                <a:cs typeface="Tahoma"/>
                <a:sym typeface="Tahoma"/>
              </a:rPr>
              <a:t> gli elementi all’interno </a:t>
            </a:r>
            <a:r>
              <a:rPr b="1" lang="en-US" sz="1600">
                <a:solidFill>
                  <a:srgbClr val="FFFFFF"/>
                </a:solidFill>
                <a:latin typeface="Tahoma"/>
                <a:ea typeface="Tahoma"/>
                <a:cs typeface="Tahoma"/>
                <a:sym typeface="Tahoma"/>
              </a:rPr>
              <a:t>del testo in chiaro.</a:t>
            </a:r>
            <a:endParaRPr sz="1600">
              <a:latin typeface="Verdana"/>
              <a:ea typeface="Verdana"/>
              <a:cs typeface="Verdana"/>
              <a:sym typeface="Verdana"/>
            </a:endParaRPr>
          </a:p>
          <a:p>
            <a:pPr indent="-274319" lvl="0" marL="286385" marR="5080" rtl="0" algn="l">
              <a:lnSpc>
                <a:spcPct val="100000"/>
              </a:lnSpc>
              <a:spcBef>
                <a:spcPts val="600"/>
              </a:spcBef>
              <a:spcAft>
                <a:spcPts val="0"/>
              </a:spcAft>
              <a:buNone/>
            </a:pPr>
            <a:r>
              <a:rPr lang="en-US" sz="1600">
                <a:solidFill>
                  <a:srgbClr val="FFFFFF"/>
                </a:solidFill>
                <a:latin typeface="Courier New"/>
                <a:ea typeface="Courier New"/>
                <a:cs typeface="Courier New"/>
                <a:sym typeface="Courier New"/>
              </a:rPr>
              <a:t>o </a:t>
            </a:r>
            <a:r>
              <a:rPr lang="en-US" sz="1600">
                <a:solidFill>
                  <a:srgbClr val="FFFFFF"/>
                </a:solidFill>
                <a:latin typeface="Verdana"/>
                <a:ea typeface="Verdana"/>
                <a:cs typeface="Verdana"/>
                <a:sym typeface="Verdana"/>
              </a:rPr>
              <a:t>Il </a:t>
            </a:r>
            <a:r>
              <a:rPr b="1" lang="en-US" sz="1600">
                <a:solidFill>
                  <a:srgbClr val="FFFFFF"/>
                </a:solidFill>
                <a:latin typeface="Verdana"/>
                <a:ea typeface="Verdana"/>
                <a:cs typeface="Verdana"/>
                <a:sym typeface="Verdana"/>
              </a:rPr>
              <a:t>requisito principale</a:t>
            </a:r>
            <a:r>
              <a:rPr lang="en-US" sz="1600">
                <a:solidFill>
                  <a:srgbClr val="FFFFFF"/>
                </a:solidFill>
                <a:latin typeface="Verdana"/>
                <a:ea typeface="Verdana"/>
                <a:cs typeface="Verdana"/>
                <a:sym typeface="Verdana"/>
              </a:rPr>
              <a:t> è garantire la reversibilità, ovvero </a:t>
            </a:r>
            <a:r>
              <a:rPr b="1" lang="en-US" sz="1600">
                <a:solidFill>
                  <a:srgbClr val="FFFFFF"/>
                </a:solidFill>
                <a:latin typeface="Verdana"/>
                <a:ea typeface="Verdana"/>
                <a:cs typeface="Verdana"/>
                <a:sym typeface="Verdana"/>
              </a:rPr>
              <a:t>l’assenza di perdita d’informazione.</a:t>
            </a:r>
            <a:endParaRPr b="1" sz="1600">
              <a:latin typeface="Verdana"/>
              <a:ea typeface="Verdana"/>
              <a:cs typeface="Verdana"/>
              <a:sym typeface="Verdana"/>
            </a:endParaRPr>
          </a:p>
          <a:p>
            <a:pPr indent="-274319" lvl="0" marL="286385" marR="6350" rtl="0" algn="l">
              <a:lnSpc>
                <a:spcPct val="100000"/>
              </a:lnSpc>
              <a:spcBef>
                <a:spcPts val="600"/>
              </a:spcBef>
              <a:spcAft>
                <a:spcPts val="0"/>
              </a:spcAft>
              <a:buNone/>
            </a:pPr>
            <a:r>
              <a:rPr lang="en-US" sz="1600">
                <a:solidFill>
                  <a:srgbClr val="FFFFFF"/>
                </a:solidFill>
                <a:latin typeface="Courier New"/>
                <a:ea typeface="Courier New"/>
                <a:cs typeface="Courier New"/>
                <a:sym typeface="Courier New"/>
              </a:rPr>
              <a:t>o </a:t>
            </a:r>
            <a:r>
              <a:rPr b="1" lang="en-US" sz="1600">
                <a:solidFill>
                  <a:srgbClr val="FFFFFF"/>
                </a:solidFill>
                <a:latin typeface="Verdana"/>
                <a:ea typeface="Verdana"/>
                <a:cs typeface="Verdana"/>
                <a:sym typeface="Verdana"/>
              </a:rPr>
              <a:t>La maggior parte dei sistemi</a:t>
            </a:r>
            <a:r>
              <a:rPr lang="en-US" sz="1600">
                <a:solidFill>
                  <a:srgbClr val="FFFFFF"/>
                </a:solidFill>
                <a:latin typeface="Verdana"/>
                <a:ea typeface="Verdana"/>
                <a:cs typeface="Verdana"/>
                <a:sym typeface="Verdana"/>
              </a:rPr>
              <a:t>, noti come sistemi prodotto, </a:t>
            </a:r>
            <a:r>
              <a:rPr b="1" lang="en-US" sz="1600">
                <a:solidFill>
                  <a:srgbClr val="FFFFFF"/>
                </a:solidFill>
                <a:latin typeface="Verdana"/>
                <a:ea typeface="Verdana"/>
                <a:cs typeface="Verdana"/>
                <a:sym typeface="Verdana"/>
              </a:rPr>
              <a:t>incorporano più stadi di sostituzioni e trasposizioni</a:t>
            </a:r>
            <a:endParaRPr b="1" sz="1600">
              <a:latin typeface="Verdana"/>
              <a:ea typeface="Verdana"/>
              <a:cs typeface="Verdana"/>
              <a:sym typeface="Verdana"/>
            </a:endParaRPr>
          </a:p>
        </p:txBody>
      </p:sp>
      <p:grpSp>
        <p:nvGrpSpPr>
          <p:cNvPr id="398" name="Google Shape;398;p19"/>
          <p:cNvGrpSpPr/>
          <p:nvPr/>
        </p:nvGrpSpPr>
        <p:grpSpPr>
          <a:xfrm>
            <a:off x="2933657" y="762"/>
            <a:ext cx="3109003" cy="6857365"/>
            <a:chOff x="2933657" y="762"/>
            <a:chExt cx="3109003" cy="6857365"/>
          </a:xfrm>
        </p:grpSpPr>
        <p:sp>
          <p:nvSpPr>
            <p:cNvPr id="399" name="Google Shape;399;p19"/>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00" name="Google Shape;400;p19"/>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401" name="Google Shape;401;p19"/>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402" name="Google Shape;402;p19"/>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403" name="Google Shape;403;p19"/>
          <p:cNvSpPr txBox="1"/>
          <p:nvPr/>
        </p:nvSpPr>
        <p:spPr>
          <a:xfrm>
            <a:off x="78739" y="6536549"/>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 name="Shape 71"/>
        <p:cNvGrpSpPr/>
        <p:nvPr/>
      </p:nvGrpSpPr>
      <p:grpSpPr>
        <a:xfrm>
          <a:off x="0" y="0"/>
          <a:ext cx="0" cy="0"/>
          <a:chOff x="0" y="0"/>
          <a:chExt cx="0" cy="0"/>
        </a:xfrm>
      </p:grpSpPr>
      <p:grpSp>
        <p:nvGrpSpPr>
          <p:cNvPr id="72" name="Google Shape;72;p2"/>
          <p:cNvGrpSpPr/>
          <p:nvPr/>
        </p:nvGrpSpPr>
        <p:grpSpPr>
          <a:xfrm>
            <a:off x="4563203" y="0"/>
            <a:ext cx="6184491" cy="6858000"/>
            <a:chOff x="4563203" y="0"/>
            <a:chExt cx="6184491" cy="6858000"/>
          </a:xfrm>
        </p:grpSpPr>
        <p:sp>
          <p:nvSpPr>
            <p:cNvPr id="73" name="Google Shape;73;p2"/>
            <p:cNvSpPr/>
            <p:nvPr/>
          </p:nvSpPr>
          <p:spPr>
            <a:xfrm>
              <a:off x="5386389" y="1367"/>
              <a:ext cx="5361305" cy="6838315"/>
            </a:xfrm>
            <a:custGeom>
              <a:rect b="b" l="l" r="r" t="t"/>
              <a:pathLst>
                <a:path extrusionOk="0" h="6838315" w="5361305">
                  <a:moveTo>
                    <a:pt x="5360743" y="0"/>
                  </a:moveTo>
                  <a:lnTo>
                    <a:pt x="1922087" y="0"/>
                  </a:lnTo>
                  <a:lnTo>
                    <a:pt x="0" y="6837694"/>
                  </a:lnTo>
                  <a:lnTo>
                    <a:pt x="3438655" y="6837694"/>
                  </a:lnTo>
                  <a:lnTo>
                    <a:pt x="5360743" y="0"/>
                  </a:lnTo>
                  <a:close/>
                </a:path>
              </a:pathLst>
            </a:custGeom>
            <a:solidFill>
              <a:srgbClr val="FFB900">
                <a:alpha val="22352"/>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4" name="Google Shape;74;p2"/>
            <p:cNvSpPr/>
            <p:nvPr/>
          </p:nvSpPr>
          <p:spPr>
            <a:xfrm>
              <a:off x="4563203" y="0"/>
              <a:ext cx="1925320" cy="6858000"/>
            </a:xfrm>
            <a:custGeom>
              <a:rect b="b" l="l" r="r" t="t"/>
              <a:pathLst>
                <a:path extrusionOk="0" h="6858000" w="1925320">
                  <a:moveTo>
                    <a:pt x="1924732" y="0"/>
                  </a:moveTo>
                  <a:lnTo>
                    <a:pt x="0" y="6858000"/>
                  </a:lnTo>
                </a:path>
              </a:pathLst>
            </a:custGeom>
            <a:noFill/>
            <a:ln cap="flat" cmpd="sng" w="25400">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5" name="Google Shape;75;p2"/>
          <p:cNvSpPr txBox="1"/>
          <p:nvPr>
            <p:ph type="title"/>
          </p:nvPr>
        </p:nvSpPr>
        <p:spPr>
          <a:xfrm>
            <a:off x="6502654" y="888619"/>
            <a:ext cx="5079900" cy="75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800"/>
              <a:t>Ringraziamenti</a:t>
            </a:r>
            <a:endParaRPr sz="4800"/>
          </a:p>
        </p:txBody>
      </p:sp>
      <p:grpSp>
        <p:nvGrpSpPr>
          <p:cNvPr id="76" name="Google Shape;76;p2"/>
          <p:cNvGrpSpPr/>
          <p:nvPr/>
        </p:nvGrpSpPr>
        <p:grpSpPr>
          <a:xfrm>
            <a:off x="0" y="-1523"/>
            <a:ext cx="10843259" cy="6861047"/>
            <a:chOff x="0" y="-1523"/>
            <a:chExt cx="10843259" cy="6861047"/>
          </a:xfrm>
        </p:grpSpPr>
        <p:sp>
          <p:nvSpPr>
            <p:cNvPr id="77" name="Google Shape;77;p2"/>
            <p:cNvSpPr/>
            <p:nvPr/>
          </p:nvSpPr>
          <p:spPr>
            <a:xfrm>
              <a:off x="3508247" y="0"/>
              <a:ext cx="2549525" cy="6847840"/>
            </a:xfrm>
            <a:custGeom>
              <a:rect b="b" l="l" r="r" t="t"/>
              <a:pathLst>
                <a:path extrusionOk="0" h="6847840" w="2549525">
                  <a:moveTo>
                    <a:pt x="2549372" y="0"/>
                  </a:moveTo>
                  <a:lnTo>
                    <a:pt x="2523089" y="0"/>
                  </a:lnTo>
                  <a:lnTo>
                    <a:pt x="1945259" y="2096642"/>
                  </a:lnTo>
                  <a:lnTo>
                    <a:pt x="1552193" y="3546348"/>
                  </a:lnTo>
                  <a:lnTo>
                    <a:pt x="1531268" y="3592216"/>
                  </a:lnTo>
                  <a:lnTo>
                    <a:pt x="1498114" y="3628245"/>
                  </a:lnTo>
                  <a:lnTo>
                    <a:pt x="1456017" y="3652491"/>
                  </a:lnTo>
                  <a:lnTo>
                    <a:pt x="1408263" y="3663009"/>
                  </a:lnTo>
                  <a:lnTo>
                    <a:pt x="1358138" y="3657854"/>
                  </a:lnTo>
                  <a:lnTo>
                    <a:pt x="1303004" y="3630564"/>
                  </a:lnTo>
                  <a:lnTo>
                    <a:pt x="1263014" y="3584321"/>
                  </a:lnTo>
                  <a:lnTo>
                    <a:pt x="1243012" y="3526028"/>
                  </a:lnTo>
                  <a:lnTo>
                    <a:pt x="1242298" y="3495202"/>
                  </a:lnTo>
                  <a:lnTo>
                    <a:pt x="1247775" y="3463925"/>
                  </a:lnTo>
                  <a:lnTo>
                    <a:pt x="1506474" y="2509774"/>
                  </a:lnTo>
                  <a:lnTo>
                    <a:pt x="1512939" y="2461048"/>
                  </a:lnTo>
                  <a:lnTo>
                    <a:pt x="1506511" y="2413893"/>
                  </a:lnTo>
                  <a:lnTo>
                    <a:pt x="1488455" y="2370534"/>
                  </a:lnTo>
                  <a:lnTo>
                    <a:pt x="1460039" y="2333196"/>
                  </a:lnTo>
                  <a:lnTo>
                    <a:pt x="1422527" y="2304107"/>
                  </a:lnTo>
                  <a:lnTo>
                    <a:pt x="1377188" y="2285491"/>
                  </a:lnTo>
                  <a:lnTo>
                    <a:pt x="1325437" y="2279330"/>
                  </a:lnTo>
                  <a:lnTo>
                    <a:pt x="1275447" y="2287471"/>
                  </a:lnTo>
                  <a:lnTo>
                    <a:pt x="1229896" y="2308699"/>
                  </a:lnTo>
                  <a:lnTo>
                    <a:pt x="1191459" y="2341802"/>
                  </a:lnTo>
                  <a:lnTo>
                    <a:pt x="1162812" y="2385567"/>
                  </a:lnTo>
                  <a:lnTo>
                    <a:pt x="1162812" y="2386838"/>
                  </a:lnTo>
                  <a:lnTo>
                    <a:pt x="821689" y="3659124"/>
                  </a:lnTo>
                  <a:lnTo>
                    <a:pt x="0" y="6846065"/>
                  </a:lnTo>
                  <a:lnTo>
                    <a:pt x="6667" y="6846797"/>
                  </a:lnTo>
                  <a:lnTo>
                    <a:pt x="20002" y="6847311"/>
                  </a:lnTo>
                  <a:lnTo>
                    <a:pt x="26669" y="6847331"/>
                  </a:lnTo>
                  <a:lnTo>
                    <a:pt x="845819" y="3665474"/>
                  </a:lnTo>
                  <a:lnTo>
                    <a:pt x="1186941" y="2394458"/>
                  </a:lnTo>
                  <a:lnTo>
                    <a:pt x="1211687" y="2356909"/>
                  </a:lnTo>
                  <a:lnTo>
                    <a:pt x="1244760" y="2328615"/>
                  </a:lnTo>
                  <a:lnTo>
                    <a:pt x="1283850" y="2310598"/>
                  </a:lnTo>
                  <a:lnTo>
                    <a:pt x="1326646" y="2303883"/>
                  </a:lnTo>
                  <a:lnTo>
                    <a:pt x="1370838" y="2309495"/>
                  </a:lnTo>
                  <a:lnTo>
                    <a:pt x="1416768" y="2330407"/>
                  </a:lnTo>
                  <a:lnTo>
                    <a:pt x="1452835" y="2363529"/>
                  </a:lnTo>
                  <a:lnTo>
                    <a:pt x="1477100" y="2405589"/>
                  </a:lnTo>
                  <a:lnTo>
                    <a:pt x="1487625" y="2453311"/>
                  </a:lnTo>
                  <a:lnTo>
                    <a:pt x="1482471" y="2503424"/>
                  </a:lnTo>
                  <a:lnTo>
                    <a:pt x="1223772" y="3457575"/>
                  </a:lnTo>
                  <a:lnTo>
                    <a:pt x="1217797" y="3493079"/>
                  </a:lnTo>
                  <a:lnTo>
                    <a:pt x="1226754" y="3563659"/>
                  </a:lnTo>
                  <a:lnTo>
                    <a:pt x="1262278" y="3626869"/>
                  </a:lnTo>
                  <a:lnTo>
                    <a:pt x="1318702" y="3670423"/>
                  </a:lnTo>
                  <a:lnTo>
                    <a:pt x="1401836" y="3689593"/>
                  </a:lnTo>
                  <a:lnTo>
                    <a:pt x="1449027" y="3683169"/>
                  </a:lnTo>
                  <a:lnTo>
                    <a:pt x="1492408" y="3665124"/>
                  </a:lnTo>
                  <a:lnTo>
                    <a:pt x="1529757" y="3636729"/>
                  </a:lnTo>
                  <a:lnTo>
                    <a:pt x="1558850" y="3599254"/>
                  </a:lnTo>
                  <a:lnTo>
                    <a:pt x="1577466" y="3553967"/>
                  </a:lnTo>
                  <a:lnTo>
                    <a:pt x="1970659" y="2104263"/>
                  </a:lnTo>
                  <a:lnTo>
                    <a:pt x="2547619" y="5842"/>
                  </a:lnTo>
                  <a:lnTo>
                    <a:pt x="254937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78" name="Google Shape;78;p2"/>
            <p:cNvPicPr preferRelativeResize="0"/>
            <p:nvPr/>
          </p:nvPicPr>
          <p:blipFill rotWithShape="1">
            <a:blip r:embed="rId3">
              <a:alphaModFix/>
            </a:blip>
            <a:srcRect b="0" l="0" r="0" t="0"/>
            <a:stretch/>
          </p:blipFill>
          <p:spPr>
            <a:xfrm>
              <a:off x="0" y="-1523"/>
              <a:ext cx="5841492" cy="6861047"/>
            </a:xfrm>
            <a:prstGeom prst="rect">
              <a:avLst/>
            </a:prstGeom>
            <a:noFill/>
            <a:ln>
              <a:noFill/>
            </a:ln>
          </p:spPr>
        </p:pic>
        <p:pic>
          <p:nvPicPr>
            <p:cNvPr id="79" name="Google Shape;79;p2"/>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pic>
          <p:nvPicPr>
            <p:cNvPr id="80" name="Google Shape;80;p2"/>
            <p:cNvPicPr preferRelativeResize="0"/>
            <p:nvPr/>
          </p:nvPicPr>
          <p:blipFill rotWithShape="1">
            <a:blip r:embed="rId5">
              <a:alphaModFix/>
            </a:blip>
            <a:srcRect b="0" l="0" r="0" t="0"/>
            <a:stretch/>
          </p:blipFill>
          <p:spPr>
            <a:xfrm>
              <a:off x="271272" y="6152387"/>
              <a:ext cx="2648712" cy="643125"/>
            </a:xfrm>
            <a:prstGeom prst="rect">
              <a:avLst/>
            </a:prstGeom>
            <a:noFill/>
            <a:ln>
              <a:noFill/>
            </a:ln>
          </p:spPr>
        </p:pic>
      </p:grpSp>
      <p:sp>
        <p:nvSpPr>
          <p:cNvPr id="81" name="Google Shape;81;p2"/>
          <p:cNvSpPr txBox="1"/>
          <p:nvPr/>
        </p:nvSpPr>
        <p:spPr>
          <a:xfrm>
            <a:off x="6502654" y="2172716"/>
            <a:ext cx="5332800" cy="1785600"/>
          </a:xfrm>
          <a:prstGeom prst="rect">
            <a:avLst/>
          </a:prstGeom>
          <a:noFill/>
          <a:ln>
            <a:noFill/>
          </a:ln>
        </p:spPr>
        <p:txBody>
          <a:bodyPr anchorCtr="0" anchor="t" bIns="0" lIns="0" spcFirstLastPara="1" rIns="0" wrap="square" tIns="12050">
            <a:spAutoFit/>
          </a:bodyPr>
          <a:lstStyle/>
          <a:p>
            <a:pPr indent="-343535" lvl="0" marL="355600" marR="5080" rtl="0" algn="just">
              <a:lnSpc>
                <a:spcPct val="100000"/>
              </a:lnSpc>
              <a:spcBef>
                <a:spcPts val="0"/>
              </a:spcBef>
              <a:spcAft>
                <a:spcPts val="0"/>
              </a:spcAft>
              <a:buSzPts val="1600"/>
              <a:buFont typeface="Arial"/>
              <a:buChar char="•"/>
            </a:pPr>
            <a:r>
              <a:rPr lang="en-US" sz="1600">
                <a:latin typeface="Verdana"/>
                <a:ea typeface="Verdana"/>
                <a:cs typeface="Verdana"/>
                <a:sym typeface="Verdana"/>
              </a:rPr>
              <a:t>	</a:t>
            </a:r>
            <a:r>
              <a:rPr i="1" lang="en-US" sz="1600">
                <a:latin typeface="Verdana"/>
                <a:ea typeface="Verdana"/>
                <a:cs typeface="Verdana"/>
                <a:sym typeface="Verdana"/>
              </a:rPr>
              <a:t>Co-finanziato dall’Unione Europea. Le opinioni espresse sono tuttavia esclusivamente quelle dell’autore(i) e non riflettono necessariamente quelle dell’Unione Europea o di HADEA. Né l’Unione Europea né l’autorità concedente possono essere ritenute responsabili.</a:t>
            </a:r>
            <a:endParaRPr sz="1600">
              <a:latin typeface="Verdana"/>
              <a:ea typeface="Verdana"/>
              <a:cs typeface="Verdana"/>
              <a:sym typeface="Verdana"/>
            </a:endParaRPr>
          </a:p>
          <a:p>
            <a:pPr indent="-346075" lvl="0" marL="358775" rtl="0" algn="just">
              <a:lnSpc>
                <a:spcPct val="100000"/>
              </a:lnSpc>
              <a:spcBef>
                <a:spcPts val="385"/>
              </a:spcBef>
              <a:spcAft>
                <a:spcPts val="0"/>
              </a:spcAft>
              <a:buSzPts val="1600"/>
              <a:buFont typeface="Arial"/>
              <a:buChar char="•"/>
            </a:pPr>
            <a:r>
              <a:rPr i="1" lang="en-US" sz="1600">
                <a:latin typeface="Verdana"/>
                <a:ea typeface="Verdana"/>
                <a:cs typeface="Verdana"/>
                <a:sym typeface="Verdana"/>
              </a:rPr>
              <a:t>Numero dell’accordo di progetto:</a:t>
            </a:r>
            <a:r>
              <a:rPr i="1" lang="en-US" sz="1600">
                <a:latin typeface="Verdana"/>
                <a:ea typeface="Verdana"/>
                <a:cs typeface="Verdana"/>
                <a:sym typeface="Verdana"/>
              </a:rPr>
              <a:t> 101083594</a:t>
            </a:r>
            <a:endParaRPr sz="1600">
              <a:latin typeface="Verdana"/>
              <a:ea typeface="Verdana"/>
              <a:cs typeface="Verdana"/>
              <a:sym typeface="Verdana"/>
            </a:endParaRPr>
          </a:p>
        </p:txBody>
      </p:sp>
      <p:sp>
        <p:nvSpPr>
          <p:cNvPr id="82" name="Google Shape;82;p2"/>
          <p:cNvSpPr txBox="1"/>
          <p:nvPr/>
        </p:nvSpPr>
        <p:spPr>
          <a:xfrm>
            <a:off x="8308085" y="29972"/>
            <a:ext cx="3787140"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Stefan Schauer and Abdelkader Shaaban</a:t>
            </a:r>
            <a:endParaRPr sz="1100">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grpSp>
        <p:nvGrpSpPr>
          <p:cNvPr id="408" name="Google Shape;408;p20"/>
          <p:cNvGrpSpPr/>
          <p:nvPr/>
        </p:nvGrpSpPr>
        <p:grpSpPr>
          <a:xfrm>
            <a:off x="0" y="-1523"/>
            <a:ext cx="5841492" cy="6861047"/>
            <a:chOff x="0" y="-1523"/>
            <a:chExt cx="5841492" cy="6861047"/>
          </a:xfrm>
        </p:grpSpPr>
        <p:sp>
          <p:nvSpPr>
            <p:cNvPr id="409" name="Google Shape;409;p20"/>
            <p:cNvSpPr/>
            <p:nvPr/>
          </p:nvSpPr>
          <p:spPr>
            <a:xfrm>
              <a:off x="4495827" y="5113068"/>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10" name="Google Shape;410;p20"/>
            <p:cNvPicPr preferRelativeResize="0"/>
            <p:nvPr/>
          </p:nvPicPr>
          <p:blipFill rotWithShape="1">
            <a:blip r:embed="rId3">
              <a:alphaModFix/>
            </a:blip>
            <a:srcRect b="0" l="0" r="0" t="0"/>
            <a:stretch/>
          </p:blipFill>
          <p:spPr>
            <a:xfrm>
              <a:off x="0" y="-1523"/>
              <a:ext cx="5841492" cy="6861047"/>
            </a:xfrm>
            <a:prstGeom prst="rect">
              <a:avLst/>
            </a:prstGeom>
            <a:noFill/>
            <a:ln>
              <a:noFill/>
            </a:ln>
          </p:spPr>
        </p:pic>
      </p:grpSp>
      <p:sp>
        <p:nvSpPr>
          <p:cNvPr id="411" name="Google Shape;411;p20"/>
          <p:cNvSpPr txBox="1"/>
          <p:nvPr>
            <p:ph type="title"/>
          </p:nvPr>
        </p:nvSpPr>
        <p:spPr>
          <a:xfrm>
            <a:off x="6695058" y="751077"/>
            <a:ext cx="5116200" cy="5061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solidFill>
                  <a:srgbClr val="FFFFFF"/>
                </a:solidFill>
              </a:rPr>
              <a:t>Dimensioni della Crittografia</a:t>
            </a:r>
            <a:endParaRPr sz="3200"/>
          </a:p>
        </p:txBody>
      </p:sp>
      <p:sp>
        <p:nvSpPr>
          <p:cNvPr id="412" name="Google Shape;412;p20"/>
          <p:cNvSpPr txBox="1"/>
          <p:nvPr/>
        </p:nvSpPr>
        <p:spPr>
          <a:xfrm>
            <a:off x="5710809" y="1449095"/>
            <a:ext cx="6334200" cy="1770900"/>
          </a:xfrm>
          <a:prstGeom prst="rect">
            <a:avLst/>
          </a:prstGeom>
          <a:noFill/>
          <a:ln>
            <a:noFill/>
          </a:ln>
        </p:spPr>
        <p:txBody>
          <a:bodyPr anchorCtr="0" anchor="t" bIns="0" lIns="0" spcFirstLastPara="1" rIns="0" wrap="square" tIns="113025">
            <a:spAutoFit/>
          </a:bodyPr>
          <a:lstStyle/>
          <a:p>
            <a:pPr indent="0" lvl="0" marL="12700" rtl="0" algn="l">
              <a:lnSpc>
                <a:spcPct val="100000"/>
              </a:lnSpc>
              <a:spcBef>
                <a:spcPts val="0"/>
              </a:spcBef>
              <a:spcAft>
                <a:spcPts val="0"/>
              </a:spcAft>
              <a:buNone/>
            </a:pPr>
            <a:r>
              <a:rPr b="1" lang="en-US" sz="1600">
                <a:solidFill>
                  <a:srgbClr val="FFB900"/>
                </a:solidFill>
                <a:latin typeface="Tahoma"/>
                <a:ea typeface="Tahoma"/>
                <a:cs typeface="Tahoma"/>
                <a:sym typeface="Tahoma"/>
              </a:rPr>
              <a:t>2.	</a:t>
            </a:r>
            <a:r>
              <a:rPr b="1" lang="en-US" sz="1600">
                <a:solidFill>
                  <a:srgbClr val="FFB900"/>
                </a:solidFill>
                <a:latin typeface="Tahoma"/>
                <a:ea typeface="Tahoma"/>
                <a:cs typeface="Tahoma"/>
                <a:sym typeface="Tahoma"/>
              </a:rPr>
              <a:t>Il numero di chiavi utilizzate</a:t>
            </a:r>
            <a:endParaRPr sz="1600">
              <a:latin typeface="Tahoma"/>
              <a:ea typeface="Tahoma"/>
              <a:cs typeface="Tahoma"/>
              <a:sym typeface="Tahoma"/>
            </a:endParaRPr>
          </a:p>
          <a:p>
            <a:pPr indent="-274319" lvl="0" marL="286385" marR="6350" rtl="0" algn="l">
              <a:lnSpc>
                <a:spcPct val="100000"/>
              </a:lnSpc>
              <a:spcBef>
                <a:spcPts val="795"/>
              </a:spcBef>
              <a:spcAft>
                <a:spcPts val="0"/>
              </a:spcAft>
              <a:buNone/>
            </a:pPr>
            <a:r>
              <a:rPr lang="en-US" sz="1600">
                <a:solidFill>
                  <a:srgbClr val="FFFFFF"/>
                </a:solidFill>
                <a:latin typeface="Courier New"/>
                <a:ea typeface="Courier New"/>
                <a:cs typeface="Courier New"/>
                <a:sym typeface="Courier New"/>
              </a:rPr>
              <a:t>o </a:t>
            </a:r>
            <a:r>
              <a:rPr lang="en-US" sz="1600">
                <a:solidFill>
                  <a:srgbClr val="FFFFFF"/>
                </a:solidFill>
                <a:latin typeface="Verdana"/>
                <a:ea typeface="Verdana"/>
                <a:cs typeface="Verdana"/>
                <a:sym typeface="Verdana"/>
              </a:rPr>
              <a:t>Quando sia il </a:t>
            </a:r>
            <a:r>
              <a:rPr b="1" lang="en-US" sz="1600">
                <a:solidFill>
                  <a:srgbClr val="FFFFFF"/>
                </a:solidFill>
                <a:latin typeface="Verdana"/>
                <a:ea typeface="Verdana"/>
                <a:cs typeface="Verdana"/>
                <a:sym typeface="Verdana"/>
              </a:rPr>
              <a:t>mittente</a:t>
            </a:r>
            <a:r>
              <a:rPr lang="en-US" sz="1600">
                <a:solidFill>
                  <a:srgbClr val="FFFFFF"/>
                </a:solidFill>
                <a:latin typeface="Verdana"/>
                <a:ea typeface="Verdana"/>
                <a:cs typeface="Verdana"/>
                <a:sym typeface="Verdana"/>
              </a:rPr>
              <a:t> che il </a:t>
            </a:r>
            <a:r>
              <a:rPr b="1" lang="en-US" sz="1600">
                <a:solidFill>
                  <a:srgbClr val="FFFFFF"/>
                </a:solidFill>
                <a:latin typeface="Verdana"/>
                <a:ea typeface="Verdana"/>
                <a:cs typeface="Verdana"/>
                <a:sym typeface="Verdana"/>
              </a:rPr>
              <a:t>destinatario</a:t>
            </a:r>
            <a:r>
              <a:rPr lang="en-US" sz="1600">
                <a:solidFill>
                  <a:srgbClr val="FFFFFF"/>
                </a:solidFill>
                <a:latin typeface="Verdana"/>
                <a:ea typeface="Verdana"/>
                <a:cs typeface="Verdana"/>
                <a:sym typeface="Verdana"/>
              </a:rPr>
              <a:t> utilizzano la stessa chiave, si parla di </a:t>
            </a:r>
            <a:r>
              <a:rPr b="1" lang="en-US" sz="1600">
                <a:solidFill>
                  <a:srgbClr val="FFFFFF"/>
                </a:solidFill>
                <a:latin typeface="Verdana"/>
                <a:ea typeface="Verdana"/>
                <a:cs typeface="Verdana"/>
                <a:sym typeface="Verdana"/>
              </a:rPr>
              <a:t>cifratura simmetrica,</a:t>
            </a:r>
            <a:r>
              <a:rPr lang="en-US" sz="1600">
                <a:solidFill>
                  <a:srgbClr val="FFFFFF"/>
                </a:solidFill>
                <a:latin typeface="Verdana"/>
                <a:ea typeface="Verdana"/>
                <a:cs typeface="Verdana"/>
                <a:sym typeface="Verdana"/>
              </a:rPr>
              <a:t> a </a:t>
            </a:r>
            <a:r>
              <a:rPr b="1" lang="en-US" sz="1600">
                <a:solidFill>
                  <a:srgbClr val="FFFFFF"/>
                </a:solidFill>
                <a:latin typeface="Verdana"/>
                <a:ea typeface="Verdana"/>
                <a:cs typeface="Verdana"/>
                <a:sym typeface="Verdana"/>
              </a:rPr>
              <a:t>chiave unica o convenzionale.</a:t>
            </a:r>
            <a:r>
              <a:rPr lang="en-US" sz="1600">
                <a:solidFill>
                  <a:srgbClr val="FFFFFF"/>
                </a:solidFill>
                <a:latin typeface="Verdana"/>
                <a:ea typeface="Verdana"/>
                <a:cs typeface="Verdana"/>
                <a:sym typeface="Verdana"/>
              </a:rPr>
              <a:t>.</a:t>
            </a:r>
            <a:endParaRPr sz="1600">
              <a:latin typeface="Verdana"/>
              <a:ea typeface="Verdana"/>
              <a:cs typeface="Verdana"/>
              <a:sym typeface="Verdana"/>
            </a:endParaRPr>
          </a:p>
          <a:p>
            <a:pPr indent="0" lvl="0" marL="12700" rtl="0" algn="l">
              <a:lnSpc>
                <a:spcPct val="100000"/>
              </a:lnSpc>
              <a:spcBef>
                <a:spcPts val="600"/>
              </a:spcBef>
              <a:spcAft>
                <a:spcPts val="0"/>
              </a:spcAft>
              <a:buNone/>
            </a:pPr>
            <a:r>
              <a:rPr lang="en-US" sz="1600">
                <a:solidFill>
                  <a:srgbClr val="FFFFFF"/>
                </a:solidFill>
                <a:latin typeface="Courier New"/>
                <a:ea typeface="Courier New"/>
                <a:cs typeface="Courier New"/>
                <a:sym typeface="Courier New"/>
              </a:rPr>
              <a:t>o </a:t>
            </a:r>
            <a:r>
              <a:rPr lang="en-US" sz="1600">
                <a:solidFill>
                  <a:srgbClr val="FFFFFF"/>
                </a:solidFill>
                <a:latin typeface="Verdana"/>
                <a:ea typeface="Verdana"/>
                <a:cs typeface="Verdana"/>
                <a:sym typeface="Verdana"/>
              </a:rPr>
              <a:t>Se il </a:t>
            </a:r>
            <a:r>
              <a:rPr b="1" lang="en-US" sz="1600">
                <a:solidFill>
                  <a:srgbClr val="FFFFFF"/>
                </a:solidFill>
                <a:latin typeface="Verdana"/>
                <a:ea typeface="Verdana"/>
                <a:cs typeface="Verdana"/>
                <a:sym typeface="Verdana"/>
              </a:rPr>
              <a:t>mittente</a:t>
            </a:r>
            <a:r>
              <a:rPr lang="en-US" sz="1600">
                <a:solidFill>
                  <a:srgbClr val="FFFFFF"/>
                </a:solidFill>
                <a:latin typeface="Verdana"/>
                <a:ea typeface="Verdana"/>
                <a:cs typeface="Verdana"/>
                <a:sym typeface="Verdana"/>
              </a:rPr>
              <a:t> e il </a:t>
            </a:r>
            <a:r>
              <a:rPr b="1" lang="en-US" sz="1600">
                <a:solidFill>
                  <a:srgbClr val="FFFFFF"/>
                </a:solidFill>
                <a:latin typeface="Verdana"/>
                <a:ea typeface="Verdana"/>
                <a:cs typeface="Verdana"/>
                <a:sym typeface="Verdana"/>
              </a:rPr>
              <a:t>destinatario</a:t>
            </a:r>
            <a:r>
              <a:rPr lang="en-US" sz="1600">
                <a:solidFill>
                  <a:srgbClr val="FFFFFF"/>
                </a:solidFill>
                <a:latin typeface="Verdana"/>
                <a:ea typeface="Verdana"/>
                <a:cs typeface="Verdana"/>
                <a:sym typeface="Verdana"/>
              </a:rPr>
              <a:t> usano </a:t>
            </a:r>
            <a:r>
              <a:rPr b="1" lang="en-US" sz="1600">
                <a:solidFill>
                  <a:srgbClr val="FFFFFF"/>
                </a:solidFill>
                <a:latin typeface="Verdana"/>
                <a:ea typeface="Verdana"/>
                <a:cs typeface="Verdana"/>
                <a:sym typeface="Verdana"/>
              </a:rPr>
              <a:t>chiavi differenti</a:t>
            </a:r>
            <a:r>
              <a:rPr lang="en-US" sz="1600">
                <a:solidFill>
                  <a:srgbClr val="FFFFFF"/>
                </a:solidFill>
                <a:latin typeface="Verdana"/>
                <a:ea typeface="Verdana"/>
                <a:cs typeface="Verdana"/>
                <a:sym typeface="Verdana"/>
              </a:rPr>
              <a:t>, si parla di </a:t>
            </a:r>
            <a:r>
              <a:rPr b="1" lang="en-US" sz="1600">
                <a:solidFill>
                  <a:srgbClr val="FFFFFF"/>
                </a:solidFill>
                <a:latin typeface="Verdana"/>
                <a:ea typeface="Verdana"/>
                <a:cs typeface="Verdana"/>
                <a:sym typeface="Verdana"/>
              </a:rPr>
              <a:t>cifratura asimmetrica o a chiave pubblica.</a:t>
            </a:r>
            <a:endParaRPr b="1" sz="1600">
              <a:latin typeface="Verdana"/>
              <a:ea typeface="Verdana"/>
              <a:cs typeface="Verdana"/>
              <a:sym typeface="Verdana"/>
            </a:endParaRPr>
          </a:p>
        </p:txBody>
      </p:sp>
      <p:grpSp>
        <p:nvGrpSpPr>
          <p:cNvPr id="413" name="Google Shape;413;p20"/>
          <p:cNvGrpSpPr/>
          <p:nvPr/>
        </p:nvGrpSpPr>
        <p:grpSpPr>
          <a:xfrm>
            <a:off x="2933657" y="762"/>
            <a:ext cx="3109003" cy="6857365"/>
            <a:chOff x="2933657" y="762"/>
            <a:chExt cx="3109003" cy="6857365"/>
          </a:xfrm>
        </p:grpSpPr>
        <p:sp>
          <p:nvSpPr>
            <p:cNvPr id="414" name="Google Shape;414;p20"/>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15" name="Google Shape;415;p20"/>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16" name="Google Shape;416;p20"/>
          <p:cNvSpPr txBox="1"/>
          <p:nvPr/>
        </p:nvSpPr>
        <p:spPr>
          <a:xfrm>
            <a:off x="5710809" y="3793363"/>
            <a:ext cx="6336000" cy="21978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1600">
                <a:solidFill>
                  <a:srgbClr val="FFB900"/>
                </a:solidFill>
                <a:latin typeface="Tahoma"/>
                <a:ea typeface="Tahoma"/>
                <a:cs typeface="Tahoma"/>
                <a:sym typeface="Tahoma"/>
              </a:rPr>
              <a:t>3.	</a:t>
            </a:r>
            <a:r>
              <a:rPr b="1" lang="en-US" sz="1600">
                <a:solidFill>
                  <a:srgbClr val="FFB900"/>
                </a:solidFill>
                <a:latin typeface="Tahoma"/>
                <a:ea typeface="Tahoma"/>
                <a:cs typeface="Tahoma"/>
                <a:sym typeface="Tahoma"/>
              </a:rPr>
              <a:t>Il modo in cui il testo in chiaro viene processato</a:t>
            </a:r>
            <a:endParaRPr sz="1600">
              <a:latin typeface="Tahoma"/>
              <a:ea typeface="Tahoma"/>
              <a:cs typeface="Tahoma"/>
              <a:sym typeface="Tahoma"/>
            </a:endParaRPr>
          </a:p>
          <a:p>
            <a:pPr indent="0" lvl="0" marL="12700" rtl="0" algn="l">
              <a:lnSpc>
                <a:spcPct val="100000"/>
              </a:lnSpc>
              <a:spcBef>
                <a:spcPts val="1800"/>
              </a:spcBef>
              <a:spcAft>
                <a:spcPts val="0"/>
              </a:spcAft>
              <a:buNone/>
            </a:pPr>
            <a:r>
              <a:rPr lang="en-US" sz="1600">
                <a:solidFill>
                  <a:srgbClr val="FFB900"/>
                </a:solidFill>
                <a:latin typeface="Courier New"/>
                <a:ea typeface="Courier New"/>
                <a:cs typeface="Courier New"/>
                <a:sym typeface="Courier New"/>
              </a:rPr>
              <a:t>o </a:t>
            </a:r>
            <a:r>
              <a:rPr b="1" lang="en-US" sz="1600">
                <a:solidFill>
                  <a:srgbClr val="FFFFFF"/>
                </a:solidFill>
                <a:latin typeface="Verdana"/>
                <a:ea typeface="Verdana"/>
                <a:cs typeface="Verdana"/>
                <a:sym typeface="Verdana"/>
              </a:rPr>
              <a:t>Un cifrario a blocchi</a:t>
            </a:r>
            <a:r>
              <a:rPr lang="en-US" sz="1600">
                <a:solidFill>
                  <a:srgbClr val="FFFFFF"/>
                </a:solidFill>
                <a:latin typeface="Verdana"/>
                <a:ea typeface="Verdana"/>
                <a:cs typeface="Verdana"/>
                <a:sym typeface="Verdana"/>
              </a:rPr>
              <a:t> opera su blocchi di input, </a:t>
            </a:r>
            <a:r>
              <a:rPr b="1" lang="en-US" sz="1600">
                <a:solidFill>
                  <a:srgbClr val="FFFFFF"/>
                </a:solidFill>
                <a:latin typeface="Verdana"/>
                <a:ea typeface="Verdana"/>
                <a:cs typeface="Verdana"/>
                <a:sym typeface="Verdana"/>
              </a:rPr>
              <a:t>generando un blocco di output per ciascun blocco di input.</a:t>
            </a:r>
            <a:endParaRPr b="1" sz="1600">
              <a:latin typeface="Verdana"/>
              <a:ea typeface="Verdana"/>
              <a:cs typeface="Verdana"/>
              <a:sym typeface="Verdana"/>
            </a:endParaRPr>
          </a:p>
          <a:p>
            <a:pPr indent="-274319" lvl="0" marL="286385" marR="7620" rtl="0" algn="l">
              <a:lnSpc>
                <a:spcPct val="100000"/>
              </a:lnSpc>
              <a:spcBef>
                <a:spcPts val="1800"/>
              </a:spcBef>
              <a:spcAft>
                <a:spcPts val="0"/>
              </a:spcAft>
              <a:buNone/>
            </a:pPr>
            <a:r>
              <a:rPr lang="en-US" sz="1600">
                <a:solidFill>
                  <a:srgbClr val="FFB900"/>
                </a:solidFill>
                <a:latin typeface="Courier New"/>
                <a:ea typeface="Courier New"/>
                <a:cs typeface="Courier New"/>
                <a:sym typeface="Courier New"/>
              </a:rPr>
              <a:t>o </a:t>
            </a:r>
            <a:r>
              <a:rPr lang="en-US" sz="1600">
                <a:solidFill>
                  <a:srgbClr val="FFFFFF"/>
                </a:solidFill>
                <a:latin typeface="Verdana"/>
                <a:ea typeface="Verdana"/>
                <a:cs typeface="Verdana"/>
                <a:sym typeface="Verdana"/>
              </a:rPr>
              <a:t>Al contrario, </a:t>
            </a:r>
            <a:r>
              <a:rPr b="1" lang="en-US" sz="1600">
                <a:solidFill>
                  <a:srgbClr val="FFFFFF"/>
                </a:solidFill>
                <a:latin typeface="Verdana"/>
                <a:ea typeface="Verdana"/>
                <a:cs typeface="Verdana"/>
                <a:sym typeface="Verdana"/>
              </a:rPr>
              <a:t>un cifrario a flusso</a:t>
            </a:r>
            <a:r>
              <a:rPr lang="en-US" sz="1600">
                <a:solidFill>
                  <a:srgbClr val="FFFFFF"/>
                </a:solidFill>
                <a:latin typeface="Verdana"/>
                <a:ea typeface="Verdana"/>
                <a:cs typeface="Verdana"/>
                <a:sym typeface="Verdana"/>
              </a:rPr>
              <a:t> processa gli elementi in input in </a:t>
            </a:r>
            <a:r>
              <a:rPr b="1" lang="en-US" sz="1600">
                <a:solidFill>
                  <a:srgbClr val="FFFFFF"/>
                </a:solidFill>
                <a:latin typeface="Verdana"/>
                <a:ea typeface="Verdana"/>
                <a:cs typeface="Verdana"/>
                <a:sym typeface="Verdana"/>
              </a:rPr>
              <a:t>modo continuo</a:t>
            </a:r>
            <a:r>
              <a:rPr lang="en-US" sz="1600">
                <a:solidFill>
                  <a:srgbClr val="FFFFFF"/>
                </a:solidFill>
                <a:latin typeface="Verdana"/>
                <a:ea typeface="Verdana"/>
                <a:cs typeface="Verdana"/>
                <a:sym typeface="Verdana"/>
              </a:rPr>
              <a:t>, producendo l’output un </a:t>
            </a:r>
            <a:r>
              <a:rPr b="1" lang="en-US" sz="1600">
                <a:solidFill>
                  <a:srgbClr val="FFFFFF"/>
                </a:solidFill>
                <a:latin typeface="Verdana"/>
                <a:ea typeface="Verdana"/>
                <a:cs typeface="Verdana"/>
                <a:sym typeface="Verdana"/>
              </a:rPr>
              <a:t>elemento alla volta.</a:t>
            </a:r>
            <a:endParaRPr b="1" sz="1600">
              <a:latin typeface="Verdana"/>
              <a:ea typeface="Verdana"/>
              <a:cs typeface="Verdana"/>
              <a:sym typeface="Verdana"/>
            </a:endParaRPr>
          </a:p>
        </p:txBody>
      </p:sp>
      <p:pic>
        <p:nvPicPr>
          <p:cNvPr id="417" name="Google Shape;417;p20"/>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418" name="Google Shape;418;p20"/>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419" name="Google Shape;419;p20"/>
          <p:cNvSpPr txBox="1"/>
          <p:nvPr/>
        </p:nvSpPr>
        <p:spPr>
          <a:xfrm>
            <a:off x="78739" y="6536549"/>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3" name="Shape 423"/>
        <p:cNvGrpSpPr/>
        <p:nvPr/>
      </p:nvGrpSpPr>
      <p:grpSpPr>
        <a:xfrm>
          <a:off x="0" y="0"/>
          <a:ext cx="0" cy="0"/>
          <a:chOff x="0" y="0"/>
          <a:chExt cx="0" cy="0"/>
        </a:xfrm>
      </p:grpSpPr>
      <p:sp>
        <p:nvSpPr>
          <p:cNvPr id="424" name="Google Shape;424;p21"/>
          <p:cNvSpPr/>
          <p:nvPr/>
        </p:nvSpPr>
        <p:spPr>
          <a:xfrm>
            <a:off x="6894533" y="761"/>
            <a:ext cx="1818639" cy="6857365"/>
          </a:xfrm>
          <a:custGeom>
            <a:rect b="b" l="l" r="r" t="t"/>
            <a:pathLst>
              <a:path extrusionOk="0" h="6857365" w="1818640">
                <a:moveTo>
                  <a:pt x="0" y="6857238"/>
                </a:moveTo>
                <a:lnTo>
                  <a:pt x="1818301" y="0"/>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25" name="Google Shape;425;p21"/>
          <p:cNvSpPr txBox="1"/>
          <p:nvPr>
            <p:ph type="title"/>
          </p:nvPr>
        </p:nvSpPr>
        <p:spPr>
          <a:xfrm>
            <a:off x="875182" y="304037"/>
            <a:ext cx="10441500" cy="963900"/>
          </a:xfrm>
          <a:prstGeom prst="rect">
            <a:avLst/>
          </a:prstGeom>
          <a:noFill/>
          <a:ln>
            <a:noFill/>
          </a:ln>
        </p:spPr>
        <p:txBody>
          <a:bodyPr anchorCtr="0" anchor="t" bIns="0" lIns="0" spcFirstLastPara="1" rIns="0" wrap="square" tIns="405575">
            <a:spAutoFit/>
          </a:bodyPr>
          <a:lstStyle/>
          <a:p>
            <a:pPr indent="0" lvl="0" marL="12700" rtl="0" algn="l">
              <a:lnSpc>
                <a:spcPct val="100000"/>
              </a:lnSpc>
              <a:spcBef>
                <a:spcPts val="0"/>
              </a:spcBef>
              <a:spcAft>
                <a:spcPts val="0"/>
              </a:spcAft>
              <a:buNone/>
            </a:pPr>
            <a:r>
              <a:rPr lang="en-US"/>
              <a:t>Criptoanalisi e Attacco a Forza Bruta</a:t>
            </a:r>
            <a:endParaRPr/>
          </a:p>
        </p:txBody>
      </p:sp>
      <p:grpSp>
        <p:nvGrpSpPr>
          <p:cNvPr id="426" name="Google Shape;426;p21"/>
          <p:cNvGrpSpPr/>
          <p:nvPr/>
        </p:nvGrpSpPr>
        <p:grpSpPr>
          <a:xfrm>
            <a:off x="7371078" y="0"/>
            <a:ext cx="2556510" cy="6858000"/>
            <a:chOff x="7371078" y="0"/>
            <a:chExt cx="2556510" cy="6858000"/>
          </a:xfrm>
        </p:grpSpPr>
        <p:sp>
          <p:nvSpPr>
            <p:cNvPr id="427" name="Google Shape;427;p21"/>
            <p:cNvSpPr/>
            <p:nvPr/>
          </p:nvSpPr>
          <p:spPr>
            <a:xfrm>
              <a:off x="7893787" y="5207712"/>
              <a:ext cx="757555" cy="1644650"/>
            </a:xfrm>
            <a:custGeom>
              <a:rect b="b" l="l" r="r" t="t"/>
              <a:pathLst>
                <a:path extrusionOk="0" h="1644650" w="757554">
                  <a:moveTo>
                    <a:pt x="0" y="1644203"/>
                  </a:moveTo>
                  <a:lnTo>
                    <a:pt x="26387" y="1644203"/>
                  </a:lnTo>
                  <a:lnTo>
                    <a:pt x="430996" y="140860"/>
                  </a:lnTo>
                  <a:lnTo>
                    <a:pt x="450960" y="95231"/>
                  </a:lnTo>
                  <a:lnTo>
                    <a:pt x="483047" y="59499"/>
                  </a:lnTo>
                  <a:lnTo>
                    <a:pt x="524000" y="35568"/>
                  </a:lnTo>
                  <a:lnTo>
                    <a:pt x="570563" y="25344"/>
                  </a:lnTo>
                  <a:lnTo>
                    <a:pt x="619478" y="30733"/>
                  </a:lnTo>
                  <a:lnTo>
                    <a:pt x="673509" y="57624"/>
                  </a:lnTo>
                  <a:lnTo>
                    <a:pt x="712457" y="103724"/>
                  </a:lnTo>
                  <a:lnTo>
                    <a:pt x="731777" y="161349"/>
                  </a:lnTo>
                  <a:lnTo>
                    <a:pt x="732778" y="191962"/>
                  </a:lnTo>
                  <a:lnTo>
                    <a:pt x="727536" y="222815"/>
                  </a:lnTo>
                  <a:lnTo>
                    <a:pt x="344294" y="1644203"/>
                  </a:lnTo>
                  <a:lnTo>
                    <a:pt x="370681" y="1644203"/>
                  </a:lnTo>
                  <a:lnTo>
                    <a:pt x="751410" y="229218"/>
                  </a:lnTo>
                  <a:lnTo>
                    <a:pt x="757320" y="193562"/>
                  </a:lnTo>
                  <a:lnTo>
                    <a:pt x="756280" y="158147"/>
                  </a:lnTo>
                  <a:lnTo>
                    <a:pt x="733819" y="90918"/>
                  </a:lnTo>
                  <a:lnTo>
                    <a:pt x="687800" y="37615"/>
                  </a:lnTo>
                  <a:lnTo>
                    <a:pt x="625761" y="6401"/>
                  </a:lnTo>
                  <a:lnTo>
                    <a:pt x="579268" y="0"/>
                  </a:lnTo>
                  <a:lnTo>
                    <a:pt x="533017" y="6238"/>
                  </a:lnTo>
                  <a:lnTo>
                    <a:pt x="490626" y="24094"/>
                  </a:lnTo>
                  <a:lnTo>
                    <a:pt x="454146" y="52277"/>
                  </a:lnTo>
                  <a:lnTo>
                    <a:pt x="425628" y="89494"/>
                  </a:lnTo>
                  <a:lnTo>
                    <a:pt x="407121" y="134457"/>
                  </a:lnTo>
                  <a:lnTo>
                    <a:pt x="0" y="1644203"/>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28" name="Google Shape;428;p21"/>
            <p:cNvSpPr/>
            <p:nvPr/>
          </p:nvSpPr>
          <p:spPr>
            <a:xfrm>
              <a:off x="7371078" y="0"/>
              <a:ext cx="2556510" cy="6858000"/>
            </a:xfrm>
            <a:custGeom>
              <a:rect b="b" l="l" r="r" t="t"/>
              <a:pathLst>
                <a:path extrusionOk="0" h="6858000" w="2556509">
                  <a:moveTo>
                    <a:pt x="1548176" y="1517417"/>
                  </a:moveTo>
                  <a:lnTo>
                    <a:pt x="1500779" y="1523877"/>
                  </a:lnTo>
                  <a:lnTo>
                    <a:pt x="1457199" y="1541986"/>
                  </a:lnTo>
                  <a:lnTo>
                    <a:pt x="1419673" y="1570477"/>
                  </a:lnTo>
                  <a:lnTo>
                    <a:pt x="1390437" y="1608083"/>
                  </a:lnTo>
                  <a:lnTo>
                    <a:pt x="1371728" y="1653539"/>
                  </a:lnTo>
                  <a:lnTo>
                    <a:pt x="977012" y="3108705"/>
                  </a:lnTo>
                  <a:lnTo>
                    <a:pt x="4065" y="6844512"/>
                  </a:lnTo>
                  <a:lnTo>
                    <a:pt x="255" y="6857232"/>
                  </a:lnTo>
                  <a:lnTo>
                    <a:pt x="0" y="6858000"/>
                  </a:lnTo>
                  <a:lnTo>
                    <a:pt x="26577" y="6858000"/>
                  </a:lnTo>
                  <a:lnTo>
                    <a:pt x="1002412" y="3116326"/>
                  </a:lnTo>
                  <a:lnTo>
                    <a:pt x="1397128" y="1661287"/>
                  </a:lnTo>
                  <a:lnTo>
                    <a:pt x="1418158" y="1615207"/>
                  </a:lnTo>
                  <a:lnTo>
                    <a:pt x="1451466" y="1579009"/>
                  </a:lnTo>
                  <a:lnTo>
                    <a:pt x="1493753" y="1554649"/>
                  </a:lnTo>
                  <a:lnTo>
                    <a:pt x="1541721" y="1544085"/>
                  </a:lnTo>
                  <a:lnTo>
                    <a:pt x="1643645" y="1544085"/>
                  </a:lnTo>
                  <a:lnTo>
                    <a:pt x="1631675" y="1536654"/>
                  </a:lnTo>
                  <a:lnTo>
                    <a:pt x="1597166" y="1523877"/>
                  </a:lnTo>
                  <a:lnTo>
                    <a:pt x="1548176" y="1517417"/>
                  </a:lnTo>
                  <a:close/>
                </a:path>
                <a:path extrusionOk="0" h="6858000" w="2556509">
                  <a:moveTo>
                    <a:pt x="1643645" y="1544085"/>
                  </a:moveTo>
                  <a:lnTo>
                    <a:pt x="1541721" y="1544085"/>
                  </a:lnTo>
                  <a:lnTo>
                    <a:pt x="1592073" y="1549273"/>
                  </a:lnTo>
                  <a:lnTo>
                    <a:pt x="1621265" y="1560445"/>
                  </a:lnTo>
                  <a:lnTo>
                    <a:pt x="1669743" y="1597600"/>
                  </a:lnTo>
                  <a:lnTo>
                    <a:pt x="1700674" y="1651631"/>
                  </a:lnTo>
                  <a:lnTo>
                    <a:pt x="1708294" y="1712535"/>
                  </a:lnTo>
                  <a:lnTo>
                    <a:pt x="1702817" y="1743964"/>
                  </a:lnTo>
                  <a:lnTo>
                    <a:pt x="1442975" y="2701671"/>
                  </a:lnTo>
                  <a:lnTo>
                    <a:pt x="1436530" y="2750585"/>
                  </a:lnTo>
                  <a:lnTo>
                    <a:pt x="1443017" y="2797922"/>
                  </a:lnTo>
                  <a:lnTo>
                    <a:pt x="1461168" y="2841450"/>
                  </a:lnTo>
                  <a:lnTo>
                    <a:pt x="1489711" y="2878934"/>
                  </a:lnTo>
                  <a:lnTo>
                    <a:pt x="1527377" y="2908143"/>
                  </a:lnTo>
                  <a:lnTo>
                    <a:pt x="1572896" y="2926841"/>
                  </a:lnTo>
                  <a:lnTo>
                    <a:pt x="1624873" y="2932987"/>
                  </a:lnTo>
                  <a:lnTo>
                    <a:pt x="1675077" y="2924801"/>
                  </a:lnTo>
                  <a:lnTo>
                    <a:pt x="1710356" y="2908370"/>
                  </a:lnTo>
                  <a:lnTo>
                    <a:pt x="1623651" y="2908370"/>
                  </a:lnTo>
                  <a:lnTo>
                    <a:pt x="1579246" y="2902712"/>
                  </a:lnTo>
                  <a:lnTo>
                    <a:pt x="1533154" y="2881696"/>
                  </a:lnTo>
                  <a:lnTo>
                    <a:pt x="1496932" y="2848427"/>
                  </a:lnTo>
                  <a:lnTo>
                    <a:pt x="1472554" y="2806197"/>
                  </a:lnTo>
                  <a:lnTo>
                    <a:pt x="1461995" y="2758297"/>
                  </a:lnTo>
                  <a:lnTo>
                    <a:pt x="1467232" y="2708021"/>
                  </a:lnTo>
                  <a:lnTo>
                    <a:pt x="1726947" y="1750314"/>
                  </a:lnTo>
                  <a:lnTo>
                    <a:pt x="1732991" y="1714640"/>
                  </a:lnTo>
                  <a:lnTo>
                    <a:pt x="1732042" y="1681607"/>
                  </a:lnTo>
                  <a:lnTo>
                    <a:pt x="1731963" y="1678860"/>
                  </a:lnTo>
                  <a:lnTo>
                    <a:pt x="1723982" y="1643818"/>
                  </a:lnTo>
                  <a:lnTo>
                    <a:pt x="1709167" y="1610360"/>
                  </a:lnTo>
                  <a:lnTo>
                    <a:pt x="1688289" y="1580362"/>
                  </a:lnTo>
                  <a:lnTo>
                    <a:pt x="1662256" y="1555638"/>
                  </a:lnTo>
                  <a:lnTo>
                    <a:pt x="1643645" y="1544085"/>
                  </a:lnTo>
                  <a:close/>
                </a:path>
                <a:path extrusionOk="0" h="6858000" w="2556509">
                  <a:moveTo>
                    <a:pt x="2556415" y="0"/>
                  </a:moveTo>
                  <a:lnTo>
                    <a:pt x="2529286" y="0"/>
                  </a:lnTo>
                  <a:lnTo>
                    <a:pt x="2106423" y="1541652"/>
                  </a:lnTo>
                  <a:lnTo>
                    <a:pt x="1763904" y="2817495"/>
                  </a:lnTo>
                  <a:lnTo>
                    <a:pt x="1739067" y="2855179"/>
                  </a:lnTo>
                  <a:lnTo>
                    <a:pt x="1705872" y="2883573"/>
                  </a:lnTo>
                  <a:lnTo>
                    <a:pt x="1666630" y="2901647"/>
                  </a:lnTo>
                  <a:lnTo>
                    <a:pt x="1623651" y="2908370"/>
                  </a:lnTo>
                  <a:lnTo>
                    <a:pt x="1710356" y="2908370"/>
                  </a:lnTo>
                  <a:lnTo>
                    <a:pt x="1720818" y="2903497"/>
                  </a:lnTo>
                  <a:lnTo>
                    <a:pt x="1759409" y="2870287"/>
                  </a:lnTo>
                  <a:lnTo>
                    <a:pt x="1788161" y="2826385"/>
                  </a:lnTo>
                  <a:lnTo>
                    <a:pt x="1788161" y="2825115"/>
                  </a:lnTo>
                  <a:lnTo>
                    <a:pt x="2130680" y="1548002"/>
                  </a:lnTo>
                  <a:lnTo>
                    <a:pt x="255641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29" name="Google Shape;429;p21"/>
          <p:cNvSpPr txBox="1"/>
          <p:nvPr/>
        </p:nvSpPr>
        <p:spPr>
          <a:xfrm>
            <a:off x="463092" y="1592325"/>
            <a:ext cx="10150500" cy="1027200"/>
          </a:xfrm>
          <a:prstGeom prst="rect">
            <a:avLst/>
          </a:prstGeom>
          <a:noFill/>
          <a:ln>
            <a:noFill/>
          </a:ln>
        </p:spPr>
        <p:txBody>
          <a:bodyPr anchorCtr="0" anchor="t" bIns="0" lIns="0" spcFirstLastPara="1" rIns="0" wrap="square" tIns="20950">
            <a:spAutoFit/>
          </a:bodyPr>
          <a:lstStyle/>
          <a:p>
            <a:pPr indent="0" lvl="0" marL="12700" marR="5080" rtl="0" algn="l">
              <a:lnSpc>
                <a:spcPct val="119375"/>
              </a:lnSpc>
              <a:spcBef>
                <a:spcPts val="0"/>
              </a:spcBef>
              <a:spcAft>
                <a:spcPts val="0"/>
              </a:spcAft>
              <a:buNone/>
            </a:pPr>
            <a:r>
              <a:rPr lang="en-US" sz="1600">
                <a:latin typeface="Verdana"/>
                <a:ea typeface="Verdana"/>
                <a:cs typeface="Verdana"/>
                <a:sym typeface="Verdana"/>
              </a:rPr>
              <a:t>Tipicamente, l’obiettivo è </a:t>
            </a:r>
            <a:r>
              <a:rPr b="1" lang="en-US" sz="1600">
                <a:latin typeface="Verdana"/>
                <a:ea typeface="Verdana"/>
                <a:cs typeface="Verdana"/>
                <a:sym typeface="Verdana"/>
              </a:rPr>
              <a:t>recuperare</a:t>
            </a:r>
            <a:r>
              <a:rPr lang="en-US" sz="1600">
                <a:latin typeface="Verdana"/>
                <a:ea typeface="Verdana"/>
                <a:cs typeface="Verdana"/>
                <a:sym typeface="Verdana"/>
              </a:rPr>
              <a:t> la chiave in uso piuttosto che semplicemente </a:t>
            </a:r>
            <a:r>
              <a:rPr b="1" lang="en-US" sz="1600">
                <a:latin typeface="Verdana"/>
                <a:ea typeface="Verdana"/>
                <a:cs typeface="Verdana"/>
                <a:sym typeface="Verdana"/>
              </a:rPr>
              <a:t>decifrare</a:t>
            </a:r>
            <a:r>
              <a:rPr lang="en-US" sz="1600">
                <a:latin typeface="Verdana"/>
                <a:ea typeface="Verdana"/>
                <a:cs typeface="Verdana"/>
                <a:sym typeface="Verdana"/>
              </a:rPr>
              <a:t> il testo in chiaro di un singolo messaggio cifrato.</a:t>
            </a:r>
            <a:endParaRPr sz="1600">
              <a:latin typeface="Verdana"/>
              <a:ea typeface="Verdana"/>
              <a:cs typeface="Verdana"/>
              <a:sym typeface="Verdana"/>
            </a:endParaRPr>
          </a:p>
          <a:p>
            <a:pPr indent="0" lvl="0" marL="12700" rtl="0" algn="l">
              <a:lnSpc>
                <a:spcPct val="100000"/>
              </a:lnSpc>
              <a:spcBef>
                <a:spcPts val="1340"/>
              </a:spcBef>
              <a:spcAft>
                <a:spcPts val="0"/>
              </a:spcAft>
              <a:buNone/>
            </a:pPr>
            <a:r>
              <a:rPr lang="en-US" sz="1600">
                <a:latin typeface="Verdana"/>
                <a:ea typeface="Verdana"/>
                <a:cs typeface="Verdana"/>
                <a:sym typeface="Verdana"/>
              </a:rPr>
              <a:t>Esistono due approcci generali:</a:t>
            </a:r>
            <a:endParaRPr sz="1600">
              <a:latin typeface="Verdana"/>
              <a:ea typeface="Verdana"/>
              <a:cs typeface="Verdana"/>
              <a:sym typeface="Verdana"/>
            </a:endParaRPr>
          </a:p>
        </p:txBody>
      </p:sp>
      <p:sp>
        <p:nvSpPr>
          <p:cNvPr id="430" name="Google Shape;430;p21"/>
          <p:cNvSpPr/>
          <p:nvPr/>
        </p:nvSpPr>
        <p:spPr>
          <a:xfrm>
            <a:off x="2885694" y="3263646"/>
            <a:ext cx="3215640" cy="2089785"/>
          </a:xfrm>
          <a:custGeom>
            <a:rect b="b" l="l" r="r" t="t"/>
            <a:pathLst>
              <a:path extrusionOk="0" h="2089785" w="3215640">
                <a:moveTo>
                  <a:pt x="0" y="348233"/>
                </a:moveTo>
                <a:lnTo>
                  <a:pt x="3179" y="300990"/>
                </a:lnTo>
                <a:lnTo>
                  <a:pt x="12442" y="255675"/>
                </a:lnTo>
                <a:lnTo>
                  <a:pt x="27372" y="212705"/>
                </a:lnTo>
                <a:lnTo>
                  <a:pt x="47554" y="172494"/>
                </a:lnTo>
                <a:lnTo>
                  <a:pt x="72573" y="135458"/>
                </a:lnTo>
                <a:lnTo>
                  <a:pt x="102012" y="102012"/>
                </a:lnTo>
                <a:lnTo>
                  <a:pt x="135458" y="72573"/>
                </a:lnTo>
                <a:lnTo>
                  <a:pt x="172494" y="47554"/>
                </a:lnTo>
                <a:lnTo>
                  <a:pt x="212705" y="27372"/>
                </a:lnTo>
                <a:lnTo>
                  <a:pt x="255675" y="12442"/>
                </a:lnTo>
                <a:lnTo>
                  <a:pt x="300990" y="3179"/>
                </a:lnTo>
                <a:lnTo>
                  <a:pt x="348233" y="0"/>
                </a:lnTo>
                <a:lnTo>
                  <a:pt x="2867406" y="0"/>
                </a:lnTo>
                <a:lnTo>
                  <a:pt x="2914649" y="3179"/>
                </a:lnTo>
                <a:lnTo>
                  <a:pt x="2959964" y="12442"/>
                </a:lnTo>
                <a:lnTo>
                  <a:pt x="3002934" y="27372"/>
                </a:lnTo>
                <a:lnTo>
                  <a:pt x="3043145" y="47554"/>
                </a:lnTo>
                <a:lnTo>
                  <a:pt x="3080181" y="72573"/>
                </a:lnTo>
                <a:lnTo>
                  <a:pt x="3113627" y="102012"/>
                </a:lnTo>
                <a:lnTo>
                  <a:pt x="3143066" y="135458"/>
                </a:lnTo>
                <a:lnTo>
                  <a:pt x="3168085" y="172494"/>
                </a:lnTo>
                <a:lnTo>
                  <a:pt x="3188267" y="212705"/>
                </a:lnTo>
                <a:lnTo>
                  <a:pt x="3203197" y="255675"/>
                </a:lnTo>
                <a:lnTo>
                  <a:pt x="3212460" y="300990"/>
                </a:lnTo>
                <a:lnTo>
                  <a:pt x="3215640" y="348233"/>
                </a:lnTo>
                <a:lnTo>
                  <a:pt x="3215640" y="1741170"/>
                </a:lnTo>
                <a:lnTo>
                  <a:pt x="3212460" y="1788413"/>
                </a:lnTo>
                <a:lnTo>
                  <a:pt x="3203197" y="1833728"/>
                </a:lnTo>
                <a:lnTo>
                  <a:pt x="3188267" y="1876698"/>
                </a:lnTo>
                <a:lnTo>
                  <a:pt x="3168085" y="1916909"/>
                </a:lnTo>
                <a:lnTo>
                  <a:pt x="3143066" y="1953945"/>
                </a:lnTo>
                <a:lnTo>
                  <a:pt x="3113627" y="1987391"/>
                </a:lnTo>
                <a:lnTo>
                  <a:pt x="3080181" y="2016830"/>
                </a:lnTo>
                <a:lnTo>
                  <a:pt x="3043145" y="2041849"/>
                </a:lnTo>
                <a:lnTo>
                  <a:pt x="3002934" y="2062031"/>
                </a:lnTo>
                <a:lnTo>
                  <a:pt x="2959964" y="2076961"/>
                </a:lnTo>
                <a:lnTo>
                  <a:pt x="2914649" y="2086224"/>
                </a:lnTo>
                <a:lnTo>
                  <a:pt x="2867406" y="2089403"/>
                </a:lnTo>
                <a:lnTo>
                  <a:pt x="348233" y="2089403"/>
                </a:lnTo>
                <a:lnTo>
                  <a:pt x="300990" y="2086224"/>
                </a:lnTo>
                <a:lnTo>
                  <a:pt x="255675" y="2076961"/>
                </a:lnTo>
                <a:lnTo>
                  <a:pt x="212705" y="2062031"/>
                </a:lnTo>
                <a:lnTo>
                  <a:pt x="172494" y="2041849"/>
                </a:lnTo>
                <a:lnTo>
                  <a:pt x="135458" y="2016830"/>
                </a:lnTo>
                <a:lnTo>
                  <a:pt x="102012" y="1987391"/>
                </a:lnTo>
                <a:lnTo>
                  <a:pt x="72573" y="1953945"/>
                </a:lnTo>
                <a:lnTo>
                  <a:pt x="47554" y="1916909"/>
                </a:lnTo>
                <a:lnTo>
                  <a:pt x="27372" y="1876698"/>
                </a:lnTo>
                <a:lnTo>
                  <a:pt x="12442" y="1833728"/>
                </a:lnTo>
                <a:lnTo>
                  <a:pt x="3179" y="1788413"/>
                </a:lnTo>
                <a:lnTo>
                  <a:pt x="0" y="1741170"/>
                </a:lnTo>
                <a:lnTo>
                  <a:pt x="0" y="348233"/>
                </a:lnTo>
                <a:close/>
              </a:path>
            </a:pathLst>
          </a:custGeom>
          <a:noFill/>
          <a:ln cap="flat" cmpd="sng" w="25400">
            <a:solidFill>
              <a:srgbClr val="E7A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31" name="Google Shape;431;p21"/>
          <p:cNvSpPr txBox="1"/>
          <p:nvPr/>
        </p:nvSpPr>
        <p:spPr>
          <a:xfrm>
            <a:off x="3036570" y="3537330"/>
            <a:ext cx="2912700" cy="1517700"/>
          </a:xfrm>
          <a:prstGeom prst="rect">
            <a:avLst/>
          </a:prstGeom>
          <a:noFill/>
          <a:ln>
            <a:noFill/>
          </a:ln>
        </p:spPr>
        <p:txBody>
          <a:bodyPr anchorCtr="0" anchor="t" bIns="0" lIns="0" spcFirstLastPara="1" rIns="0" wrap="square" tIns="30475">
            <a:spAutoFit/>
          </a:bodyPr>
          <a:lstStyle/>
          <a:p>
            <a:pPr indent="-1904" lvl="0" marL="12700" marR="5080" rtl="0" algn="ctr">
              <a:lnSpc>
                <a:spcPct val="92000"/>
              </a:lnSpc>
              <a:spcBef>
                <a:spcPts val="0"/>
              </a:spcBef>
              <a:spcAft>
                <a:spcPts val="0"/>
              </a:spcAft>
              <a:buNone/>
            </a:pPr>
            <a:r>
              <a:rPr b="1" lang="en-US" sz="1500" u="sng">
                <a:latin typeface="Tahoma"/>
                <a:ea typeface="Tahoma"/>
                <a:cs typeface="Tahoma"/>
                <a:sym typeface="Tahoma"/>
              </a:rPr>
              <a:t>Attacchi </a:t>
            </a:r>
            <a:r>
              <a:rPr b="1" lang="en-US" sz="1500">
                <a:latin typeface="Tahoma"/>
                <a:ea typeface="Tahoma"/>
                <a:cs typeface="Tahoma"/>
                <a:sym typeface="Tahoma"/>
              </a:rPr>
              <a:t>criptoanalitici</a:t>
            </a:r>
            <a:r>
              <a:rPr lang="en-US" sz="1500">
                <a:latin typeface="Tahoma"/>
                <a:ea typeface="Tahoma"/>
                <a:cs typeface="Tahoma"/>
                <a:sym typeface="Tahoma"/>
              </a:rPr>
              <a:t>: si basano sulla natura dell’algoritmo e, possibilmente, su alcune conoscenze delle caratteristiche generali del testo in chiaro o anche su alcune coppie di testo in chiaro e testo cifrato</a:t>
            </a:r>
            <a:r>
              <a:rPr lang="en-US" sz="1500">
                <a:latin typeface="Verdana"/>
                <a:ea typeface="Verdana"/>
                <a:cs typeface="Verdana"/>
                <a:sym typeface="Verdana"/>
              </a:rPr>
              <a:t>.</a:t>
            </a:r>
            <a:endParaRPr sz="1500">
              <a:latin typeface="Verdana"/>
              <a:ea typeface="Verdana"/>
              <a:cs typeface="Verdana"/>
              <a:sym typeface="Verdana"/>
            </a:endParaRPr>
          </a:p>
        </p:txBody>
      </p:sp>
      <p:grpSp>
        <p:nvGrpSpPr>
          <p:cNvPr id="432" name="Google Shape;432;p21"/>
          <p:cNvGrpSpPr/>
          <p:nvPr/>
        </p:nvGrpSpPr>
        <p:grpSpPr>
          <a:xfrm>
            <a:off x="4851272" y="2536611"/>
            <a:ext cx="4793615" cy="2816819"/>
            <a:chOff x="4851272" y="2536611"/>
            <a:chExt cx="4793615" cy="2816819"/>
          </a:xfrm>
        </p:grpSpPr>
        <p:sp>
          <p:nvSpPr>
            <p:cNvPr id="433" name="Google Shape;433;p21"/>
            <p:cNvSpPr/>
            <p:nvPr/>
          </p:nvSpPr>
          <p:spPr>
            <a:xfrm>
              <a:off x="4851272" y="2536611"/>
              <a:ext cx="2829560" cy="704850"/>
            </a:xfrm>
            <a:custGeom>
              <a:rect b="b" l="l" r="r" t="t"/>
              <a:pathLst>
                <a:path extrusionOk="0" h="704850" w="2829559">
                  <a:moveTo>
                    <a:pt x="0" y="704555"/>
                  </a:moveTo>
                  <a:lnTo>
                    <a:pt x="29422" y="666642"/>
                  </a:lnTo>
                  <a:lnTo>
                    <a:pt x="59664" y="629741"/>
                  </a:lnTo>
                  <a:lnTo>
                    <a:pt x="90701" y="593856"/>
                  </a:lnTo>
                  <a:lnTo>
                    <a:pt x="122512" y="558990"/>
                  </a:lnTo>
                  <a:lnTo>
                    <a:pt x="155073" y="525145"/>
                  </a:lnTo>
                  <a:lnTo>
                    <a:pt x="188364" y="492326"/>
                  </a:lnTo>
                  <a:lnTo>
                    <a:pt x="222360" y="460535"/>
                  </a:lnTo>
                  <a:lnTo>
                    <a:pt x="257039" y="429775"/>
                  </a:lnTo>
                  <a:lnTo>
                    <a:pt x="292380" y="400050"/>
                  </a:lnTo>
                  <a:lnTo>
                    <a:pt x="328359" y="371363"/>
                  </a:lnTo>
                  <a:lnTo>
                    <a:pt x="364954" y="343716"/>
                  </a:lnTo>
                  <a:lnTo>
                    <a:pt x="402142" y="317113"/>
                  </a:lnTo>
                  <a:lnTo>
                    <a:pt x="439901" y="291557"/>
                  </a:lnTo>
                  <a:lnTo>
                    <a:pt x="478208" y="267052"/>
                  </a:lnTo>
                  <a:lnTo>
                    <a:pt x="517041" y="243600"/>
                  </a:lnTo>
                  <a:lnTo>
                    <a:pt x="556378" y="221204"/>
                  </a:lnTo>
                  <a:lnTo>
                    <a:pt x="596195" y="199868"/>
                  </a:lnTo>
                  <a:lnTo>
                    <a:pt x="636471" y="179595"/>
                  </a:lnTo>
                  <a:lnTo>
                    <a:pt x="677182" y="160388"/>
                  </a:lnTo>
                  <a:lnTo>
                    <a:pt x="718307" y="142250"/>
                  </a:lnTo>
                  <a:lnTo>
                    <a:pt x="759822" y="125184"/>
                  </a:lnTo>
                  <a:lnTo>
                    <a:pt x="801705" y="109194"/>
                  </a:lnTo>
                  <a:lnTo>
                    <a:pt x="843935" y="94282"/>
                  </a:lnTo>
                  <a:lnTo>
                    <a:pt x="886487" y="80451"/>
                  </a:lnTo>
                  <a:lnTo>
                    <a:pt x="929340" y="67706"/>
                  </a:lnTo>
                  <a:lnTo>
                    <a:pt x="972471" y="56048"/>
                  </a:lnTo>
                  <a:lnTo>
                    <a:pt x="1015858" y="45482"/>
                  </a:lnTo>
                  <a:lnTo>
                    <a:pt x="1059478" y="36009"/>
                  </a:lnTo>
                  <a:lnTo>
                    <a:pt x="1103308" y="27634"/>
                  </a:lnTo>
                  <a:lnTo>
                    <a:pt x="1147327" y="20360"/>
                  </a:lnTo>
                  <a:lnTo>
                    <a:pt x="1191511" y="14189"/>
                  </a:lnTo>
                  <a:lnTo>
                    <a:pt x="1235838" y="9125"/>
                  </a:lnTo>
                  <a:lnTo>
                    <a:pt x="1280286" y="5171"/>
                  </a:lnTo>
                  <a:lnTo>
                    <a:pt x="1324832" y="2330"/>
                  </a:lnTo>
                  <a:lnTo>
                    <a:pt x="1369453" y="605"/>
                  </a:lnTo>
                  <a:lnTo>
                    <a:pt x="1414127" y="0"/>
                  </a:lnTo>
                  <a:lnTo>
                    <a:pt x="1458832" y="517"/>
                  </a:lnTo>
                  <a:lnTo>
                    <a:pt x="1503544" y="2159"/>
                  </a:lnTo>
                  <a:lnTo>
                    <a:pt x="1548242" y="4931"/>
                  </a:lnTo>
                  <a:lnTo>
                    <a:pt x="1592903" y="8834"/>
                  </a:lnTo>
                  <a:lnTo>
                    <a:pt x="1637505" y="13873"/>
                  </a:lnTo>
                  <a:lnTo>
                    <a:pt x="1682024" y="20049"/>
                  </a:lnTo>
                  <a:lnTo>
                    <a:pt x="1726439" y="27367"/>
                  </a:lnTo>
                  <a:lnTo>
                    <a:pt x="1770726" y="35830"/>
                  </a:lnTo>
                  <a:lnTo>
                    <a:pt x="1814864" y="45440"/>
                  </a:lnTo>
                  <a:lnTo>
                    <a:pt x="1858829" y="56201"/>
                  </a:lnTo>
                  <a:lnTo>
                    <a:pt x="1902600" y="68116"/>
                  </a:lnTo>
                  <a:lnTo>
                    <a:pt x="1946154" y="81188"/>
                  </a:lnTo>
                  <a:lnTo>
                    <a:pt x="1989468" y="95420"/>
                  </a:lnTo>
                  <a:lnTo>
                    <a:pt x="2032520" y="110815"/>
                  </a:lnTo>
                  <a:lnTo>
                    <a:pt x="2075287" y="127377"/>
                  </a:lnTo>
                  <a:lnTo>
                    <a:pt x="2117747" y="145109"/>
                  </a:lnTo>
                  <a:lnTo>
                    <a:pt x="2159877" y="164013"/>
                  </a:lnTo>
                  <a:lnTo>
                    <a:pt x="2201654" y="184094"/>
                  </a:lnTo>
                  <a:lnTo>
                    <a:pt x="2243057" y="205353"/>
                  </a:lnTo>
                  <a:lnTo>
                    <a:pt x="2284062" y="227795"/>
                  </a:lnTo>
                  <a:lnTo>
                    <a:pt x="2324648" y="251421"/>
                  </a:lnTo>
                  <a:lnTo>
                    <a:pt x="2364791" y="276237"/>
                  </a:lnTo>
                  <a:lnTo>
                    <a:pt x="2404470" y="302244"/>
                  </a:lnTo>
                  <a:lnTo>
                    <a:pt x="2443660" y="329446"/>
                  </a:lnTo>
                  <a:lnTo>
                    <a:pt x="2482342" y="357845"/>
                  </a:lnTo>
                  <a:lnTo>
                    <a:pt x="2521227" y="388055"/>
                  </a:lnTo>
                  <a:lnTo>
                    <a:pt x="2559230" y="419311"/>
                  </a:lnTo>
                  <a:lnTo>
                    <a:pt x="2596332" y="451593"/>
                  </a:lnTo>
                  <a:lnTo>
                    <a:pt x="2632510" y="484880"/>
                  </a:lnTo>
                  <a:lnTo>
                    <a:pt x="2667746" y="519151"/>
                  </a:lnTo>
                  <a:lnTo>
                    <a:pt x="2702017" y="554387"/>
                  </a:lnTo>
                  <a:lnTo>
                    <a:pt x="2735304" y="590565"/>
                  </a:lnTo>
                  <a:lnTo>
                    <a:pt x="2767586" y="627667"/>
                  </a:lnTo>
                  <a:lnTo>
                    <a:pt x="2798842" y="665670"/>
                  </a:lnTo>
                  <a:lnTo>
                    <a:pt x="2829052" y="704555"/>
                  </a:lnTo>
                </a:path>
              </a:pathLst>
            </a:custGeom>
            <a:noFill/>
            <a:ln cap="flat" cmpd="sng" w="2222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34" name="Google Shape;434;p21"/>
            <p:cNvSpPr/>
            <p:nvPr/>
          </p:nvSpPr>
          <p:spPr>
            <a:xfrm>
              <a:off x="6430517" y="3263645"/>
              <a:ext cx="3214370" cy="2089785"/>
            </a:xfrm>
            <a:custGeom>
              <a:rect b="b" l="l" r="r" t="t"/>
              <a:pathLst>
                <a:path extrusionOk="0" h="2089785" w="3214370">
                  <a:moveTo>
                    <a:pt x="2865882" y="0"/>
                  </a:moveTo>
                  <a:lnTo>
                    <a:pt x="348234" y="0"/>
                  </a:lnTo>
                  <a:lnTo>
                    <a:pt x="300990" y="3179"/>
                  </a:lnTo>
                  <a:lnTo>
                    <a:pt x="255675" y="12442"/>
                  </a:lnTo>
                  <a:lnTo>
                    <a:pt x="212705" y="27372"/>
                  </a:lnTo>
                  <a:lnTo>
                    <a:pt x="172494" y="47554"/>
                  </a:lnTo>
                  <a:lnTo>
                    <a:pt x="135458" y="72573"/>
                  </a:lnTo>
                  <a:lnTo>
                    <a:pt x="102012" y="102012"/>
                  </a:lnTo>
                  <a:lnTo>
                    <a:pt x="72573" y="135458"/>
                  </a:lnTo>
                  <a:lnTo>
                    <a:pt x="47554" y="172494"/>
                  </a:lnTo>
                  <a:lnTo>
                    <a:pt x="27372" y="212705"/>
                  </a:lnTo>
                  <a:lnTo>
                    <a:pt x="12442" y="255675"/>
                  </a:lnTo>
                  <a:lnTo>
                    <a:pt x="3179" y="300990"/>
                  </a:lnTo>
                  <a:lnTo>
                    <a:pt x="0" y="348233"/>
                  </a:lnTo>
                  <a:lnTo>
                    <a:pt x="0" y="1741170"/>
                  </a:lnTo>
                  <a:lnTo>
                    <a:pt x="3179" y="1788413"/>
                  </a:lnTo>
                  <a:lnTo>
                    <a:pt x="12442" y="1833728"/>
                  </a:lnTo>
                  <a:lnTo>
                    <a:pt x="27372" y="1876698"/>
                  </a:lnTo>
                  <a:lnTo>
                    <a:pt x="47554" y="1916909"/>
                  </a:lnTo>
                  <a:lnTo>
                    <a:pt x="72573" y="1953945"/>
                  </a:lnTo>
                  <a:lnTo>
                    <a:pt x="102012" y="1987391"/>
                  </a:lnTo>
                  <a:lnTo>
                    <a:pt x="135458" y="2016830"/>
                  </a:lnTo>
                  <a:lnTo>
                    <a:pt x="172494" y="2041849"/>
                  </a:lnTo>
                  <a:lnTo>
                    <a:pt x="212705" y="2062031"/>
                  </a:lnTo>
                  <a:lnTo>
                    <a:pt x="255675" y="2076961"/>
                  </a:lnTo>
                  <a:lnTo>
                    <a:pt x="300990" y="2086224"/>
                  </a:lnTo>
                  <a:lnTo>
                    <a:pt x="348234" y="2089403"/>
                  </a:lnTo>
                  <a:lnTo>
                    <a:pt x="2865882" y="2089403"/>
                  </a:lnTo>
                  <a:lnTo>
                    <a:pt x="2913125" y="2086224"/>
                  </a:lnTo>
                  <a:lnTo>
                    <a:pt x="2958440" y="2076961"/>
                  </a:lnTo>
                  <a:lnTo>
                    <a:pt x="3001410" y="2062031"/>
                  </a:lnTo>
                  <a:lnTo>
                    <a:pt x="3041621" y="2041849"/>
                  </a:lnTo>
                  <a:lnTo>
                    <a:pt x="3078657" y="2016830"/>
                  </a:lnTo>
                  <a:lnTo>
                    <a:pt x="3112103" y="1987391"/>
                  </a:lnTo>
                  <a:lnTo>
                    <a:pt x="3141542" y="1953945"/>
                  </a:lnTo>
                  <a:lnTo>
                    <a:pt x="3166561" y="1916909"/>
                  </a:lnTo>
                  <a:lnTo>
                    <a:pt x="3186743" y="1876698"/>
                  </a:lnTo>
                  <a:lnTo>
                    <a:pt x="3201673" y="1833728"/>
                  </a:lnTo>
                  <a:lnTo>
                    <a:pt x="3210936" y="1788413"/>
                  </a:lnTo>
                  <a:lnTo>
                    <a:pt x="3214116" y="1741170"/>
                  </a:lnTo>
                  <a:lnTo>
                    <a:pt x="3214116" y="348233"/>
                  </a:lnTo>
                  <a:lnTo>
                    <a:pt x="3210936" y="300990"/>
                  </a:lnTo>
                  <a:lnTo>
                    <a:pt x="3201673" y="255675"/>
                  </a:lnTo>
                  <a:lnTo>
                    <a:pt x="3186743" y="212705"/>
                  </a:lnTo>
                  <a:lnTo>
                    <a:pt x="3166561" y="172494"/>
                  </a:lnTo>
                  <a:lnTo>
                    <a:pt x="3141542" y="135458"/>
                  </a:lnTo>
                  <a:lnTo>
                    <a:pt x="3112103" y="102012"/>
                  </a:lnTo>
                  <a:lnTo>
                    <a:pt x="3078657" y="72573"/>
                  </a:lnTo>
                  <a:lnTo>
                    <a:pt x="3041621" y="47554"/>
                  </a:lnTo>
                  <a:lnTo>
                    <a:pt x="3001410" y="27372"/>
                  </a:lnTo>
                  <a:lnTo>
                    <a:pt x="2958440" y="12442"/>
                  </a:lnTo>
                  <a:lnTo>
                    <a:pt x="2913125" y="3179"/>
                  </a:lnTo>
                  <a:lnTo>
                    <a:pt x="2865882"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35" name="Google Shape;435;p21"/>
            <p:cNvSpPr/>
            <p:nvPr/>
          </p:nvSpPr>
          <p:spPr>
            <a:xfrm>
              <a:off x="6430517" y="3263645"/>
              <a:ext cx="3214370" cy="2089785"/>
            </a:xfrm>
            <a:custGeom>
              <a:rect b="b" l="l" r="r" t="t"/>
              <a:pathLst>
                <a:path extrusionOk="0" h="2089785" w="3214370">
                  <a:moveTo>
                    <a:pt x="0" y="348233"/>
                  </a:moveTo>
                  <a:lnTo>
                    <a:pt x="3179" y="300990"/>
                  </a:lnTo>
                  <a:lnTo>
                    <a:pt x="12442" y="255675"/>
                  </a:lnTo>
                  <a:lnTo>
                    <a:pt x="27372" y="212705"/>
                  </a:lnTo>
                  <a:lnTo>
                    <a:pt x="47554" y="172494"/>
                  </a:lnTo>
                  <a:lnTo>
                    <a:pt x="72573" y="135458"/>
                  </a:lnTo>
                  <a:lnTo>
                    <a:pt x="102012" y="102012"/>
                  </a:lnTo>
                  <a:lnTo>
                    <a:pt x="135458" y="72573"/>
                  </a:lnTo>
                  <a:lnTo>
                    <a:pt x="172494" y="47554"/>
                  </a:lnTo>
                  <a:lnTo>
                    <a:pt x="212705" y="27372"/>
                  </a:lnTo>
                  <a:lnTo>
                    <a:pt x="255675" y="12442"/>
                  </a:lnTo>
                  <a:lnTo>
                    <a:pt x="300990" y="3179"/>
                  </a:lnTo>
                  <a:lnTo>
                    <a:pt x="348234" y="0"/>
                  </a:lnTo>
                  <a:lnTo>
                    <a:pt x="2865882" y="0"/>
                  </a:lnTo>
                  <a:lnTo>
                    <a:pt x="2913125" y="3179"/>
                  </a:lnTo>
                  <a:lnTo>
                    <a:pt x="2958440" y="12442"/>
                  </a:lnTo>
                  <a:lnTo>
                    <a:pt x="3001410" y="27372"/>
                  </a:lnTo>
                  <a:lnTo>
                    <a:pt x="3041621" y="47554"/>
                  </a:lnTo>
                  <a:lnTo>
                    <a:pt x="3078657" y="72573"/>
                  </a:lnTo>
                  <a:lnTo>
                    <a:pt x="3112103" y="102012"/>
                  </a:lnTo>
                  <a:lnTo>
                    <a:pt x="3141542" y="135458"/>
                  </a:lnTo>
                  <a:lnTo>
                    <a:pt x="3166561" y="172494"/>
                  </a:lnTo>
                  <a:lnTo>
                    <a:pt x="3186743" y="212705"/>
                  </a:lnTo>
                  <a:lnTo>
                    <a:pt x="3201673" y="255675"/>
                  </a:lnTo>
                  <a:lnTo>
                    <a:pt x="3210936" y="300990"/>
                  </a:lnTo>
                  <a:lnTo>
                    <a:pt x="3214116" y="348233"/>
                  </a:lnTo>
                  <a:lnTo>
                    <a:pt x="3214116" y="1741170"/>
                  </a:lnTo>
                  <a:lnTo>
                    <a:pt x="3210936" y="1788413"/>
                  </a:lnTo>
                  <a:lnTo>
                    <a:pt x="3201673" y="1833728"/>
                  </a:lnTo>
                  <a:lnTo>
                    <a:pt x="3186743" y="1876698"/>
                  </a:lnTo>
                  <a:lnTo>
                    <a:pt x="3166561" y="1916909"/>
                  </a:lnTo>
                  <a:lnTo>
                    <a:pt x="3141542" y="1953945"/>
                  </a:lnTo>
                  <a:lnTo>
                    <a:pt x="3112103" y="1987391"/>
                  </a:lnTo>
                  <a:lnTo>
                    <a:pt x="3078657" y="2016830"/>
                  </a:lnTo>
                  <a:lnTo>
                    <a:pt x="3041621" y="2041849"/>
                  </a:lnTo>
                  <a:lnTo>
                    <a:pt x="3001410" y="2062031"/>
                  </a:lnTo>
                  <a:lnTo>
                    <a:pt x="2958440" y="2076961"/>
                  </a:lnTo>
                  <a:lnTo>
                    <a:pt x="2913125" y="2086224"/>
                  </a:lnTo>
                  <a:lnTo>
                    <a:pt x="2865882" y="2089403"/>
                  </a:lnTo>
                  <a:lnTo>
                    <a:pt x="348234" y="2089403"/>
                  </a:lnTo>
                  <a:lnTo>
                    <a:pt x="300990" y="2086224"/>
                  </a:lnTo>
                  <a:lnTo>
                    <a:pt x="255675" y="2076961"/>
                  </a:lnTo>
                  <a:lnTo>
                    <a:pt x="212705" y="2062031"/>
                  </a:lnTo>
                  <a:lnTo>
                    <a:pt x="172494" y="2041849"/>
                  </a:lnTo>
                  <a:lnTo>
                    <a:pt x="135458" y="2016830"/>
                  </a:lnTo>
                  <a:lnTo>
                    <a:pt x="102012" y="1987391"/>
                  </a:lnTo>
                  <a:lnTo>
                    <a:pt x="72573" y="1953945"/>
                  </a:lnTo>
                  <a:lnTo>
                    <a:pt x="47554" y="1916909"/>
                  </a:lnTo>
                  <a:lnTo>
                    <a:pt x="27372" y="1876698"/>
                  </a:lnTo>
                  <a:lnTo>
                    <a:pt x="12442" y="1833728"/>
                  </a:lnTo>
                  <a:lnTo>
                    <a:pt x="3179" y="1788413"/>
                  </a:lnTo>
                  <a:lnTo>
                    <a:pt x="0" y="1741170"/>
                  </a:lnTo>
                  <a:lnTo>
                    <a:pt x="0" y="348233"/>
                  </a:lnTo>
                  <a:close/>
                </a:path>
              </a:pathLst>
            </a:custGeom>
            <a:noFill/>
            <a:ln cap="flat" cmpd="sng" w="25400">
              <a:solidFill>
                <a:srgbClr val="E7A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36" name="Google Shape;436;p21"/>
          <p:cNvSpPr txBox="1"/>
          <p:nvPr/>
        </p:nvSpPr>
        <p:spPr>
          <a:xfrm>
            <a:off x="6633464" y="3537330"/>
            <a:ext cx="2809200" cy="1730100"/>
          </a:xfrm>
          <a:prstGeom prst="rect">
            <a:avLst/>
          </a:prstGeom>
          <a:noFill/>
          <a:ln>
            <a:noFill/>
          </a:ln>
        </p:spPr>
        <p:txBody>
          <a:bodyPr anchorCtr="0" anchor="t" bIns="0" lIns="0" spcFirstLastPara="1" rIns="0" wrap="square" tIns="30475">
            <a:spAutoFit/>
          </a:bodyPr>
          <a:lstStyle/>
          <a:p>
            <a:pPr indent="-1270" lvl="0" marL="12700" marR="5080" rtl="0" algn="ctr">
              <a:lnSpc>
                <a:spcPct val="92000"/>
              </a:lnSpc>
              <a:spcBef>
                <a:spcPts val="0"/>
              </a:spcBef>
              <a:spcAft>
                <a:spcPts val="0"/>
              </a:spcAft>
              <a:buNone/>
            </a:pPr>
            <a:r>
              <a:rPr b="1" lang="en-US" sz="1500" u="sng">
                <a:latin typeface="Tahoma"/>
                <a:ea typeface="Tahoma"/>
                <a:cs typeface="Tahoma"/>
                <a:sym typeface="Tahoma"/>
              </a:rPr>
              <a:t>Attacchi</a:t>
            </a:r>
            <a:r>
              <a:rPr lang="en-US" sz="1500">
                <a:latin typeface="Tahoma"/>
                <a:ea typeface="Tahoma"/>
                <a:cs typeface="Tahoma"/>
                <a:sym typeface="Tahoma"/>
              </a:rPr>
              <a:t> </a:t>
            </a:r>
            <a:r>
              <a:rPr b="1" lang="en-US" sz="1500">
                <a:latin typeface="Tahoma"/>
                <a:ea typeface="Tahoma"/>
                <a:cs typeface="Tahoma"/>
                <a:sym typeface="Tahoma"/>
              </a:rPr>
              <a:t>a forza bruta</a:t>
            </a:r>
            <a:r>
              <a:rPr lang="en-US" sz="1500">
                <a:latin typeface="Tahoma"/>
                <a:ea typeface="Tahoma"/>
                <a:cs typeface="Tahoma"/>
                <a:sym typeface="Tahoma"/>
              </a:rPr>
              <a:t>: provano ogni possibile chiave su un pezzo di testo cifrato finché non si ottiene una traduzione intelligibile in testo in chiaro. In media, è necessario provare la metà di tutte le chiavi possibili per avere successo.</a:t>
            </a:r>
            <a:endParaRPr sz="1500">
              <a:latin typeface="Verdana"/>
              <a:ea typeface="Verdana"/>
              <a:cs typeface="Verdana"/>
              <a:sym typeface="Verdana"/>
            </a:endParaRPr>
          </a:p>
        </p:txBody>
      </p:sp>
      <p:grpSp>
        <p:nvGrpSpPr>
          <p:cNvPr id="437" name="Google Shape;437;p21"/>
          <p:cNvGrpSpPr/>
          <p:nvPr/>
        </p:nvGrpSpPr>
        <p:grpSpPr>
          <a:xfrm>
            <a:off x="4851272" y="5376798"/>
            <a:ext cx="5991987" cy="1401950"/>
            <a:chOff x="4851272" y="5376798"/>
            <a:chExt cx="5991987" cy="1401950"/>
          </a:xfrm>
        </p:grpSpPr>
        <p:sp>
          <p:nvSpPr>
            <p:cNvPr id="438" name="Google Shape;438;p21"/>
            <p:cNvSpPr/>
            <p:nvPr/>
          </p:nvSpPr>
          <p:spPr>
            <a:xfrm>
              <a:off x="4851272" y="5376798"/>
              <a:ext cx="2829560" cy="704850"/>
            </a:xfrm>
            <a:custGeom>
              <a:rect b="b" l="l" r="r" t="t"/>
              <a:pathLst>
                <a:path extrusionOk="0" h="704850" w="2829559">
                  <a:moveTo>
                    <a:pt x="2829052" y="0"/>
                  </a:moveTo>
                  <a:lnTo>
                    <a:pt x="2799635" y="37918"/>
                  </a:lnTo>
                  <a:lnTo>
                    <a:pt x="2769400" y="74823"/>
                  </a:lnTo>
                  <a:lnTo>
                    <a:pt x="2738368" y="110713"/>
                  </a:lnTo>
                  <a:lnTo>
                    <a:pt x="2706563" y="145584"/>
                  </a:lnTo>
                  <a:lnTo>
                    <a:pt x="2674006" y="179433"/>
                  </a:lnTo>
                  <a:lnTo>
                    <a:pt x="2640721" y="212257"/>
                  </a:lnTo>
                  <a:lnTo>
                    <a:pt x="2606730" y="244052"/>
                  </a:lnTo>
                  <a:lnTo>
                    <a:pt x="2572055" y="274816"/>
                  </a:lnTo>
                  <a:lnTo>
                    <a:pt x="2536719" y="304545"/>
                  </a:lnTo>
                  <a:lnTo>
                    <a:pt x="2500744" y="333236"/>
                  </a:lnTo>
                  <a:lnTo>
                    <a:pt x="2464154" y="360886"/>
                  </a:lnTo>
                  <a:lnTo>
                    <a:pt x="2426969" y="387493"/>
                  </a:lnTo>
                  <a:lnTo>
                    <a:pt x="2389214" y="413052"/>
                  </a:lnTo>
                  <a:lnTo>
                    <a:pt x="2350910" y="437561"/>
                  </a:lnTo>
                  <a:lnTo>
                    <a:pt x="2312080" y="461016"/>
                  </a:lnTo>
                  <a:lnTo>
                    <a:pt x="2272747" y="483414"/>
                  </a:lnTo>
                  <a:lnTo>
                    <a:pt x="2232932" y="504753"/>
                  </a:lnTo>
                  <a:lnTo>
                    <a:pt x="2192659" y="525029"/>
                  </a:lnTo>
                  <a:lnTo>
                    <a:pt x="2151951" y="544239"/>
                  </a:lnTo>
                  <a:lnTo>
                    <a:pt x="2110828" y="562379"/>
                  </a:lnTo>
                  <a:lnTo>
                    <a:pt x="2069315" y="579448"/>
                  </a:lnTo>
                  <a:lnTo>
                    <a:pt x="2027433" y="595440"/>
                  </a:lnTo>
                  <a:lnTo>
                    <a:pt x="1985206" y="610354"/>
                  </a:lnTo>
                  <a:lnTo>
                    <a:pt x="1942655" y="624187"/>
                  </a:lnTo>
                  <a:lnTo>
                    <a:pt x="1899803" y="636934"/>
                  </a:lnTo>
                  <a:lnTo>
                    <a:pt x="1856673" y="648593"/>
                  </a:lnTo>
                  <a:lnTo>
                    <a:pt x="1813287" y="659161"/>
                  </a:lnTo>
                  <a:lnTo>
                    <a:pt x="1769668" y="668635"/>
                  </a:lnTo>
                  <a:lnTo>
                    <a:pt x="1725838" y="677011"/>
                  </a:lnTo>
                  <a:lnTo>
                    <a:pt x="1681819" y="684287"/>
                  </a:lnTo>
                  <a:lnTo>
                    <a:pt x="1637635" y="690459"/>
                  </a:lnTo>
                  <a:lnTo>
                    <a:pt x="1593308" y="695523"/>
                  </a:lnTo>
                  <a:lnTo>
                    <a:pt x="1548860" y="699478"/>
                  </a:lnTo>
                  <a:lnTo>
                    <a:pt x="1504313" y="702320"/>
                  </a:lnTo>
                  <a:lnTo>
                    <a:pt x="1459691" y="704045"/>
                  </a:lnTo>
                  <a:lnTo>
                    <a:pt x="1415016" y="704650"/>
                  </a:lnTo>
                  <a:lnTo>
                    <a:pt x="1370310" y="704133"/>
                  </a:lnTo>
                  <a:lnTo>
                    <a:pt x="1325596" y="702491"/>
                  </a:lnTo>
                  <a:lnTo>
                    <a:pt x="1280897" y="699719"/>
                  </a:lnTo>
                  <a:lnTo>
                    <a:pt x="1236234" y="695815"/>
                  </a:lnTo>
                  <a:lnTo>
                    <a:pt x="1191630" y="690776"/>
                  </a:lnTo>
                  <a:lnTo>
                    <a:pt x="1147109" y="684599"/>
                  </a:lnTo>
                  <a:lnTo>
                    <a:pt x="1102692" y="677280"/>
                  </a:lnTo>
                  <a:lnTo>
                    <a:pt x="1058402" y="668817"/>
                  </a:lnTo>
                  <a:lnTo>
                    <a:pt x="1014261" y="659205"/>
                  </a:lnTo>
                  <a:lnTo>
                    <a:pt x="970292" y="648443"/>
                  </a:lnTo>
                  <a:lnTo>
                    <a:pt x="926518" y="636527"/>
                  </a:lnTo>
                  <a:lnTo>
                    <a:pt x="882961" y="623453"/>
                  </a:lnTo>
                  <a:lnTo>
                    <a:pt x="839643" y="609219"/>
                  </a:lnTo>
                  <a:lnTo>
                    <a:pt x="796587" y="593822"/>
                  </a:lnTo>
                  <a:lnTo>
                    <a:pt x="753816" y="577258"/>
                  </a:lnTo>
                  <a:lnTo>
                    <a:pt x="711352" y="559524"/>
                  </a:lnTo>
                  <a:lnTo>
                    <a:pt x="669218" y="540617"/>
                  </a:lnTo>
                  <a:lnTo>
                    <a:pt x="627436" y="520534"/>
                  </a:lnTo>
                  <a:lnTo>
                    <a:pt x="586028" y="499272"/>
                  </a:lnTo>
                  <a:lnTo>
                    <a:pt x="545017" y="476828"/>
                  </a:lnTo>
                  <a:lnTo>
                    <a:pt x="504426" y="453198"/>
                  </a:lnTo>
                  <a:lnTo>
                    <a:pt x="464278" y="428379"/>
                  </a:lnTo>
                  <a:lnTo>
                    <a:pt x="424594" y="402369"/>
                  </a:lnTo>
                  <a:lnTo>
                    <a:pt x="385397" y="375164"/>
                  </a:lnTo>
                  <a:lnTo>
                    <a:pt x="346710" y="346760"/>
                  </a:lnTo>
                  <a:lnTo>
                    <a:pt x="307824" y="316549"/>
                  </a:lnTo>
                  <a:lnTo>
                    <a:pt x="269821" y="285296"/>
                  </a:lnTo>
                  <a:lnTo>
                    <a:pt x="232719" y="253020"/>
                  </a:lnTo>
                  <a:lnTo>
                    <a:pt x="196541" y="219739"/>
                  </a:lnTo>
                  <a:lnTo>
                    <a:pt x="161305" y="185472"/>
                  </a:lnTo>
                  <a:lnTo>
                    <a:pt x="127034" y="150237"/>
                  </a:lnTo>
                  <a:lnTo>
                    <a:pt x="93747" y="114054"/>
                  </a:lnTo>
                  <a:lnTo>
                    <a:pt x="61465" y="76941"/>
                  </a:lnTo>
                  <a:lnTo>
                    <a:pt x="30209" y="38917"/>
                  </a:lnTo>
                  <a:lnTo>
                    <a:pt x="0" y="0"/>
                  </a:lnTo>
                </a:path>
              </a:pathLst>
            </a:custGeom>
            <a:noFill/>
            <a:ln cap="flat" cmpd="sng" w="190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39" name="Google Shape;439;p21"/>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grpSp>
      <p:sp>
        <p:nvSpPr>
          <p:cNvPr id="440" name="Google Shape;440;p21"/>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441" name="Google Shape;441;p21"/>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2"/>
          <p:cNvSpPr/>
          <p:nvPr/>
        </p:nvSpPr>
        <p:spPr>
          <a:xfrm>
            <a:off x="8358937"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447" name="Google Shape;447;p22"/>
          <p:cNvGrpSpPr/>
          <p:nvPr/>
        </p:nvGrpSpPr>
        <p:grpSpPr>
          <a:xfrm>
            <a:off x="544830" y="1818894"/>
            <a:ext cx="2033270" cy="4131945"/>
            <a:chOff x="544830" y="1818894"/>
            <a:chExt cx="2033270" cy="4131945"/>
          </a:xfrm>
        </p:grpSpPr>
        <p:sp>
          <p:nvSpPr>
            <p:cNvPr id="448" name="Google Shape;448;p22"/>
            <p:cNvSpPr/>
            <p:nvPr/>
          </p:nvSpPr>
          <p:spPr>
            <a:xfrm>
              <a:off x="544830" y="1818894"/>
              <a:ext cx="2033270" cy="4131945"/>
            </a:xfrm>
            <a:custGeom>
              <a:rect b="b" l="l" r="r" t="t"/>
              <a:pathLst>
                <a:path extrusionOk="0" h="4131945" w="2033270">
                  <a:moveTo>
                    <a:pt x="1694180" y="0"/>
                  </a:moveTo>
                  <a:lnTo>
                    <a:pt x="338848" y="0"/>
                  </a:lnTo>
                  <a:lnTo>
                    <a:pt x="292867" y="3094"/>
                  </a:lnTo>
                  <a:lnTo>
                    <a:pt x="248767" y="12107"/>
                  </a:lnTo>
                  <a:lnTo>
                    <a:pt x="206950" y="26636"/>
                  </a:lnTo>
                  <a:lnTo>
                    <a:pt x="167822" y="46275"/>
                  </a:lnTo>
                  <a:lnTo>
                    <a:pt x="131785" y="70619"/>
                  </a:lnTo>
                  <a:lnTo>
                    <a:pt x="99244" y="99266"/>
                  </a:lnTo>
                  <a:lnTo>
                    <a:pt x="70601" y="131810"/>
                  </a:lnTo>
                  <a:lnTo>
                    <a:pt x="46261" y="167846"/>
                  </a:lnTo>
                  <a:lnTo>
                    <a:pt x="26627" y="206972"/>
                  </a:lnTo>
                  <a:lnTo>
                    <a:pt x="12103" y="248781"/>
                  </a:lnTo>
                  <a:lnTo>
                    <a:pt x="3093" y="292871"/>
                  </a:lnTo>
                  <a:lnTo>
                    <a:pt x="0" y="338835"/>
                  </a:lnTo>
                  <a:lnTo>
                    <a:pt x="0" y="3792715"/>
                  </a:lnTo>
                  <a:lnTo>
                    <a:pt x="3093" y="3838696"/>
                  </a:lnTo>
                  <a:lnTo>
                    <a:pt x="12103" y="3882796"/>
                  </a:lnTo>
                  <a:lnTo>
                    <a:pt x="26627" y="3924613"/>
                  </a:lnTo>
                  <a:lnTo>
                    <a:pt x="46261" y="3963741"/>
                  </a:lnTo>
                  <a:lnTo>
                    <a:pt x="70601" y="3999778"/>
                  </a:lnTo>
                  <a:lnTo>
                    <a:pt x="99244" y="4032319"/>
                  </a:lnTo>
                  <a:lnTo>
                    <a:pt x="131785" y="4060962"/>
                  </a:lnTo>
                  <a:lnTo>
                    <a:pt x="167822" y="4085302"/>
                  </a:lnTo>
                  <a:lnTo>
                    <a:pt x="206950" y="4104936"/>
                  </a:lnTo>
                  <a:lnTo>
                    <a:pt x="248767" y="4119460"/>
                  </a:lnTo>
                  <a:lnTo>
                    <a:pt x="292867" y="4128470"/>
                  </a:lnTo>
                  <a:lnTo>
                    <a:pt x="338848" y="4131564"/>
                  </a:lnTo>
                  <a:lnTo>
                    <a:pt x="1694180" y="4131564"/>
                  </a:lnTo>
                  <a:lnTo>
                    <a:pt x="1740144" y="4128470"/>
                  </a:lnTo>
                  <a:lnTo>
                    <a:pt x="1784234" y="4119460"/>
                  </a:lnTo>
                  <a:lnTo>
                    <a:pt x="1826043" y="4104936"/>
                  </a:lnTo>
                  <a:lnTo>
                    <a:pt x="1865169" y="4085302"/>
                  </a:lnTo>
                  <a:lnTo>
                    <a:pt x="1901205" y="4060962"/>
                  </a:lnTo>
                  <a:lnTo>
                    <a:pt x="1933749" y="4032319"/>
                  </a:lnTo>
                  <a:lnTo>
                    <a:pt x="1962396" y="3999778"/>
                  </a:lnTo>
                  <a:lnTo>
                    <a:pt x="1986740" y="3963741"/>
                  </a:lnTo>
                  <a:lnTo>
                    <a:pt x="2006379" y="3924613"/>
                  </a:lnTo>
                  <a:lnTo>
                    <a:pt x="2020908" y="3882796"/>
                  </a:lnTo>
                  <a:lnTo>
                    <a:pt x="2029921" y="3838696"/>
                  </a:lnTo>
                  <a:lnTo>
                    <a:pt x="2033015" y="3792715"/>
                  </a:lnTo>
                  <a:lnTo>
                    <a:pt x="2033015" y="338835"/>
                  </a:lnTo>
                  <a:lnTo>
                    <a:pt x="2029921" y="292871"/>
                  </a:lnTo>
                  <a:lnTo>
                    <a:pt x="2020908" y="248781"/>
                  </a:lnTo>
                  <a:lnTo>
                    <a:pt x="2006379" y="206972"/>
                  </a:lnTo>
                  <a:lnTo>
                    <a:pt x="1986740" y="167846"/>
                  </a:lnTo>
                  <a:lnTo>
                    <a:pt x="1962396" y="131810"/>
                  </a:lnTo>
                  <a:lnTo>
                    <a:pt x="1933749" y="99266"/>
                  </a:lnTo>
                  <a:lnTo>
                    <a:pt x="1901205" y="70619"/>
                  </a:lnTo>
                  <a:lnTo>
                    <a:pt x="1865169" y="46275"/>
                  </a:lnTo>
                  <a:lnTo>
                    <a:pt x="1826043" y="26636"/>
                  </a:lnTo>
                  <a:lnTo>
                    <a:pt x="1784234" y="12107"/>
                  </a:lnTo>
                  <a:lnTo>
                    <a:pt x="1740144" y="3094"/>
                  </a:lnTo>
                  <a:lnTo>
                    <a:pt x="169418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49" name="Google Shape;449;p22"/>
            <p:cNvSpPr/>
            <p:nvPr/>
          </p:nvSpPr>
          <p:spPr>
            <a:xfrm>
              <a:off x="544830" y="1818894"/>
              <a:ext cx="2033270" cy="4131945"/>
            </a:xfrm>
            <a:custGeom>
              <a:rect b="b" l="l" r="r" t="t"/>
              <a:pathLst>
                <a:path extrusionOk="0" h="4131945" w="2033270">
                  <a:moveTo>
                    <a:pt x="0" y="338835"/>
                  </a:moveTo>
                  <a:lnTo>
                    <a:pt x="3093" y="292871"/>
                  </a:lnTo>
                  <a:lnTo>
                    <a:pt x="12103" y="248781"/>
                  </a:lnTo>
                  <a:lnTo>
                    <a:pt x="26627" y="206972"/>
                  </a:lnTo>
                  <a:lnTo>
                    <a:pt x="46261" y="167846"/>
                  </a:lnTo>
                  <a:lnTo>
                    <a:pt x="70601" y="131810"/>
                  </a:lnTo>
                  <a:lnTo>
                    <a:pt x="99244" y="99266"/>
                  </a:lnTo>
                  <a:lnTo>
                    <a:pt x="131785" y="70619"/>
                  </a:lnTo>
                  <a:lnTo>
                    <a:pt x="167822" y="46275"/>
                  </a:lnTo>
                  <a:lnTo>
                    <a:pt x="206950" y="26636"/>
                  </a:lnTo>
                  <a:lnTo>
                    <a:pt x="248767" y="12107"/>
                  </a:lnTo>
                  <a:lnTo>
                    <a:pt x="292867" y="3094"/>
                  </a:lnTo>
                  <a:lnTo>
                    <a:pt x="338848" y="0"/>
                  </a:lnTo>
                  <a:lnTo>
                    <a:pt x="1694180" y="0"/>
                  </a:lnTo>
                  <a:lnTo>
                    <a:pt x="1740144" y="3094"/>
                  </a:lnTo>
                  <a:lnTo>
                    <a:pt x="1784234" y="12107"/>
                  </a:lnTo>
                  <a:lnTo>
                    <a:pt x="1826043" y="26636"/>
                  </a:lnTo>
                  <a:lnTo>
                    <a:pt x="1865169" y="46275"/>
                  </a:lnTo>
                  <a:lnTo>
                    <a:pt x="1901205" y="70619"/>
                  </a:lnTo>
                  <a:lnTo>
                    <a:pt x="1933749" y="99266"/>
                  </a:lnTo>
                  <a:lnTo>
                    <a:pt x="1962396" y="131810"/>
                  </a:lnTo>
                  <a:lnTo>
                    <a:pt x="1986740" y="167846"/>
                  </a:lnTo>
                  <a:lnTo>
                    <a:pt x="2006379" y="206972"/>
                  </a:lnTo>
                  <a:lnTo>
                    <a:pt x="2020908" y="248781"/>
                  </a:lnTo>
                  <a:lnTo>
                    <a:pt x="2029921" y="292871"/>
                  </a:lnTo>
                  <a:lnTo>
                    <a:pt x="2033015" y="338835"/>
                  </a:lnTo>
                  <a:lnTo>
                    <a:pt x="2033015" y="3792715"/>
                  </a:lnTo>
                  <a:lnTo>
                    <a:pt x="2029921" y="3838696"/>
                  </a:lnTo>
                  <a:lnTo>
                    <a:pt x="2020908" y="3882796"/>
                  </a:lnTo>
                  <a:lnTo>
                    <a:pt x="2006379" y="3924613"/>
                  </a:lnTo>
                  <a:lnTo>
                    <a:pt x="1986740" y="3963741"/>
                  </a:lnTo>
                  <a:lnTo>
                    <a:pt x="1962396" y="3999778"/>
                  </a:lnTo>
                  <a:lnTo>
                    <a:pt x="1933749" y="4032319"/>
                  </a:lnTo>
                  <a:lnTo>
                    <a:pt x="1901205" y="4060962"/>
                  </a:lnTo>
                  <a:lnTo>
                    <a:pt x="1865169" y="4085302"/>
                  </a:lnTo>
                  <a:lnTo>
                    <a:pt x="1826043" y="4104936"/>
                  </a:lnTo>
                  <a:lnTo>
                    <a:pt x="1784234" y="4119460"/>
                  </a:lnTo>
                  <a:lnTo>
                    <a:pt x="1740144" y="4128470"/>
                  </a:lnTo>
                  <a:lnTo>
                    <a:pt x="1694180" y="4131564"/>
                  </a:lnTo>
                  <a:lnTo>
                    <a:pt x="338848" y="4131564"/>
                  </a:lnTo>
                  <a:lnTo>
                    <a:pt x="292867" y="4128470"/>
                  </a:lnTo>
                  <a:lnTo>
                    <a:pt x="248767" y="4119460"/>
                  </a:lnTo>
                  <a:lnTo>
                    <a:pt x="206950" y="4104936"/>
                  </a:lnTo>
                  <a:lnTo>
                    <a:pt x="167822" y="4085302"/>
                  </a:lnTo>
                  <a:lnTo>
                    <a:pt x="131785" y="4060962"/>
                  </a:lnTo>
                  <a:lnTo>
                    <a:pt x="99244" y="4032319"/>
                  </a:lnTo>
                  <a:lnTo>
                    <a:pt x="70601" y="3999778"/>
                  </a:lnTo>
                  <a:lnTo>
                    <a:pt x="46261" y="3963741"/>
                  </a:lnTo>
                  <a:lnTo>
                    <a:pt x="26627" y="3924613"/>
                  </a:lnTo>
                  <a:lnTo>
                    <a:pt x="12103" y="3882796"/>
                  </a:lnTo>
                  <a:lnTo>
                    <a:pt x="3093" y="3838696"/>
                  </a:lnTo>
                  <a:lnTo>
                    <a:pt x="0" y="3792715"/>
                  </a:lnTo>
                  <a:lnTo>
                    <a:pt x="0" y="338835"/>
                  </a:lnTo>
                  <a:close/>
                </a:path>
              </a:pathLst>
            </a:custGeom>
            <a:noFill/>
            <a:ln cap="flat" cmpd="sng" w="3172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50" name="Google Shape;450;p22"/>
          <p:cNvSpPr txBox="1"/>
          <p:nvPr>
            <p:ph type="title"/>
          </p:nvPr>
        </p:nvSpPr>
        <p:spPr>
          <a:xfrm>
            <a:off x="2460117" y="665226"/>
            <a:ext cx="73392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Criptoanalisi e Attacco a Forza Bruta</a:t>
            </a:r>
            <a:endParaRPr/>
          </a:p>
        </p:txBody>
      </p:sp>
      <p:sp>
        <p:nvSpPr>
          <p:cNvPr id="451" name="Google Shape;451;p22"/>
          <p:cNvSpPr txBox="1"/>
          <p:nvPr/>
        </p:nvSpPr>
        <p:spPr>
          <a:xfrm>
            <a:off x="597814" y="3280028"/>
            <a:ext cx="1864500" cy="1055700"/>
          </a:xfrm>
          <a:prstGeom prst="rect">
            <a:avLst/>
          </a:prstGeom>
          <a:noFill/>
          <a:ln>
            <a:noFill/>
          </a:ln>
        </p:spPr>
        <p:txBody>
          <a:bodyPr anchorCtr="0" anchor="t" bIns="0" lIns="0" spcFirstLastPara="1" rIns="0" wrap="square" tIns="13325">
            <a:spAutoFit/>
          </a:bodyPr>
          <a:lstStyle/>
          <a:p>
            <a:pPr indent="-82549" lvl="0" marL="74930" rtl="0" algn="l">
              <a:lnSpc>
                <a:spcPct val="100000"/>
              </a:lnSpc>
              <a:spcBef>
                <a:spcPts val="0"/>
              </a:spcBef>
              <a:spcAft>
                <a:spcPts val="0"/>
              </a:spcAft>
              <a:buClr>
                <a:srgbClr val="FFB900"/>
              </a:buClr>
              <a:buSzPts val="1300"/>
              <a:buFont typeface="Arial"/>
              <a:buChar char="•"/>
            </a:pPr>
            <a:r>
              <a:rPr lang="en-US">
                <a:solidFill>
                  <a:srgbClr val="FFFFFF"/>
                </a:solidFill>
                <a:latin typeface="Verdana"/>
                <a:ea typeface="Verdana"/>
                <a:cs typeface="Verdana"/>
                <a:sym typeface="Verdana"/>
              </a:rPr>
              <a:t>Algoritmo di cifratura</a:t>
            </a:r>
            <a:endParaRPr sz="1400">
              <a:latin typeface="Verdana"/>
              <a:ea typeface="Verdana"/>
              <a:cs typeface="Verdana"/>
              <a:sym typeface="Verdana"/>
            </a:endParaRPr>
          </a:p>
          <a:p>
            <a:pPr indent="-82549" lvl="0" marL="74930" rtl="0" algn="l">
              <a:lnSpc>
                <a:spcPct val="100000"/>
              </a:lnSpc>
              <a:spcBef>
                <a:spcPts val="1405"/>
              </a:spcBef>
              <a:spcAft>
                <a:spcPts val="0"/>
              </a:spcAft>
              <a:buClr>
                <a:srgbClr val="FFB900"/>
              </a:buClr>
              <a:buSzPts val="1300"/>
              <a:buFont typeface="Arial"/>
              <a:buChar char="•"/>
            </a:pPr>
            <a:r>
              <a:rPr lang="en-US">
                <a:solidFill>
                  <a:srgbClr val="FFFFFF"/>
                </a:solidFill>
                <a:latin typeface="Verdana"/>
                <a:ea typeface="Verdana"/>
                <a:cs typeface="Verdana"/>
                <a:sym typeface="Verdana"/>
              </a:rPr>
              <a:t>Solo il testo cifrato è noto</a:t>
            </a:r>
            <a:endParaRPr sz="1400">
              <a:latin typeface="Verdana"/>
              <a:ea typeface="Verdana"/>
              <a:cs typeface="Verdana"/>
              <a:sym typeface="Verdana"/>
            </a:endParaRPr>
          </a:p>
        </p:txBody>
      </p:sp>
      <p:sp>
        <p:nvSpPr>
          <p:cNvPr id="452" name="Google Shape;452;p22"/>
          <p:cNvSpPr/>
          <p:nvPr/>
        </p:nvSpPr>
        <p:spPr>
          <a:xfrm>
            <a:off x="1186472" y="2571813"/>
            <a:ext cx="633095" cy="633095"/>
          </a:xfrm>
          <a:custGeom>
            <a:rect b="b" l="l" r="r" t="t"/>
            <a:pathLst>
              <a:path extrusionOk="0" h="633094" w="633094">
                <a:moveTo>
                  <a:pt x="58305" y="466483"/>
                </a:moveTo>
                <a:lnTo>
                  <a:pt x="0" y="466483"/>
                </a:lnTo>
                <a:lnTo>
                  <a:pt x="0" y="499808"/>
                </a:lnTo>
                <a:lnTo>
                  <a:pt x="58305" y="499808"/>
                </a:lnTo>
                <a:lnTo>
                  <a:pt x="58305" y="466483"/>
                </a:lnTo>
                <a:close/>
              </a:path>
              <a:path extrusionOk="0" h="633094" w="633094">
                <a:moveTo>
                  <a:pt x="58305" y="399846"/>
                </a:moveTo>
                <a:lnTo>
                  <a:pt x="0" y="399846"/>
                </a:lnTo>
                <a:lnTo>
                  <a:pt x="0" y="433171"/>
                </a:lnTo>
                <a:lnTo>
                  <a:pt x="58305" y="433171"/>
                </a:lnTo>
                <a:lnTo>
                  <a:pt x="58305" y="399846"/>
                </a:lnTo>
                <a:close/>
              </a:path>
              <a:path extrusionOk="0" h="633094" w="633094">
                <a:moveTo>
                  <a:pt x="58305" y="333209"/>
                </a:moveTo>
                <a:lnTo>
                  <a:pt x="0" y="333209"/>
                </a:lnTo>
                <a:lnTo>
                  <a:pt x="0" y="366522"/>
                </a:lnTo>
                <a:lnTo>
                  <a:pt x="58305" y="366522"/>
                </a:lnTo>
                <a:lnTo>
                  <a:pt x="58305" y="333209"/>
                </a:lnTo>
                <a:close/>
              </a:path>
              <a:path extrusionOk="0" h="633094" w="633094">
                <a:moveTo>
                  <a:pt x="58305" y="266560"/>
                </a:moveTo>
                <a:lnTo>
                  <a:pt x="0" y="266560"/>
                </a:lnTo>
                <a:lnTo>
                  <a:pt x="0" y="299885"/>
                </a:lnTo>
                <a:lnTo>
                  <a:pt x="58305" y="299885"/>
                </a:lnTo>
                <a:lnTo>
                  <a:pt x="58305" y="266560"/>
                </a:lnTo>
                <a:close/>
              </a:path>
              <a:path extrusionOk="0" h="633094" w="633094">
                <a:moveTo>
                  <a:pt x="58305" y="199923"/>
                </a:moveTo>
                <a:lnTo>
                  <a:pt x="0" y="199923"/>
                </a:lnTo>
                <a:lnTo>
                  <a:pt x="0" y="233248"/>
                </a:lnTo>
                <a:lnTo>
                  <a:pt x="58305" y="233248"/>
                </a:lnTo>
                <a:lnTo>
                  <a:pt x="58305" y="199923"/>
                </a:lnTo>
                <a:close/>
              </a:path>
              <a:path extrusionOk="0" h="633094" w="633094">
                <a:moveTo>
                  <a:pt x="58305" y="133273"/>
                </a:moveTo>
                <a:lnTo>
                  <a:pt x="0" y="133273"/>
                </a:lnTo>
                <a:lnTo>
                  <a:pt x="0" y="166598"/>
                </a:lnTo>
                <a:lnTo>
                  <a:pt x="58305" y="166598"/>
                </a:lnTo>
                <a:lnTo>
                  <a:pt x="58305" y="133273"/>
                </a:lnTo>
                <a:close/>
              </a:path>
              <a:path extrusionOk="0" h="633094" w="633094">
                <a:moveTo>
                  <a:pt x="166598" y="574776"/>
                </a:moveTo>
                <a:lnTo>
                  <a:pt x="133286" y="574776"/>
                </a:lnTo>
                <a:lnTo>
                  <a:pt x="133286" y="633095"/>
                </a:lnTo>
                <a:lnTo>
                  <a:pt x="166598" y="633095"/>
                </a:lnTo>
                <a:lnTo>
                  <a:pt x="166598" y="574776"/>
                </a:lnTo>
                <a:close/>
              </a:path>
              <a:path extrusionOk="0" h="633094" w="633094">
                <a:moveTo>
                  <a:pt x="166598" y="0"/>
                </a:moveTo>
                <a:lnTo>
                  <a:pt x="133286" y="0"/>
                </a:lnTo>
                <a:lnTo>
                  <a:pt x="133286" y="58305"/>
                </a:lnTo>
                <a:lnTo>
                  <a:pt x="166598" y="58305"/>
                </a:lnTo>
                <a:lnTo>
                  <a:pt x="166598" y="0"/>
                </a:lnTo>
                <a:close/>
              </a:path>
              <a:path extrusionOk="0" h="633094" w="633094">
                <a:moveTo>
                  <a:pt x="233235" y="574776"/>
                </a:moveTo>
                <a:lnTo>
                  <a:pt x="199923" y="574776"/>
                </a:lnTo>
                <a:lnTo>
                  <a:pt x="199923" y="633095"/>
                </a:lnTo>
                <a:lnTo>
                  <a:pt x="233235" y="633095"/>
                </a:lnTo>
                <a:lnTo>
                  <a:pt x="233235" y="574776"/>
                </a:lnTo>
                <a:close/>
              </a:path>
              <a:path extrusionOk="0" h="633094" w="633094">
                <a:moveTo>
                  <a:pt x="233235" y="0"/>
                </a:moveTo>
                <a:lnTo>
                  <a:pt x="199923" y="0"/>
                </a:lnTo>
                <a:lnTo>
                  <a:pt x="199923" y="58305"/>
                </a:lnTo>
                <a:lnTo>
                  <a:pt x="233235" y="58305"/>
                </a:lnTo>
                <a:lnTo>
                  <a:pt x="233235" y="0"/>
                </a:lnTo>
                <a:close/>
              </a:path>
              <a:path extrusionOk="0" h="633094" w="633094">
                <a:moveTo>
                  <a:pt x="299885" y="574776"/>
                </a:moveTo>
                <a:lnTo>
                  <a:pt x="266560" y="574776"/>
                </a:lnTo>
                <a:lnTo>
                  <a:pt x="266560" y="633095"/>
                </a:lnTo>
                <a:lnTo>
                  <a:pt x="299885" y="633095"/>
                </a:lnTo>
                <a:lnTo>
                  <a:pt x="299885" y="574776"/>
                </a:lnTo>
                <a:close/>
              </a:path>
              <a:path extrusionOk="0" h="633094" w="633094">
                <a:moveTo>
                  <a:pt x="299885" y="0"/>
                </a:moveTo>
                <a:lnTo>
                  <a:pt x="266560" y="0"/>
                </a:lnTo>
                <a:lnTo>
                  <a:pt x="266560" y="58305"/>
                </a:lnTo>
                <a:lnTo>
                  <a:pt x="299885" y="58305"/>
                </a:lnTo>
                <a:lnTo>
                  <a:pt x="299885" y="0"/>
                </a:lnTo>
                <a:close/>
              </a:path>
              <a:path extrusionOk="0" h="633094" w="633094">
                <a:moveTo>
                  <a:pt x="366522" y="574776"/>
                </a:moveTo>
                <a:lnTo>
                  <a:pt x="333197" y="574776"/>
                </a:lnTo>
                <a:lnTo>
                  <a:pt x="333197" y="633095"/>
                </a:lnTo>
                <a:lnTo>
                  <a:pt x="366522" y="633095"/>
                </a:lnTo>
                <a:lnTo>
                  <a:pt x="366522" y="574776"/>
                </a:lnTo>
                <a:close/>
              </a:path>
              <a:path extrusionOk="0" h="633094" w="633094">
                <a:moveTo>
                  <a:pt x="366522" y="0"/>
                </a:moveTo>
                <a:lnTo>
                  <a:pt x="333197" y="0"/>
                </a:lnTo>
                <a:lnTo>
                  <a:pt x="333197" y="58305"/>
                </a:lnTo>
                <a:lnTo>
                  <a:pt x="366522" y="58305"/>
                </a:lnTo>
                <a:lnTo>
                  <a:pt x="366522" y="0"/>
                </a:lnTo>
                <a:close/>
              </a:path>
              <a:path extrusionOk="0" h="633094" w="633094">
                <a:moveTo>
                  <a:pt x="424827" y="208254"/>
                </a:moveTo>
                <a:lnTo>
                  <a:pt x="208254" y="208254"/>
                </a:lnTo>
                <a:lnTo>
                  <a:pt x="208254" y="424840"/>
                </a:lnTo>
                <a:lnTo>
                  <a:pt x="424827" y="424840"/>
                </a:lnTo>
                <a:lnTo>
                  <a:pt x="424827" y="208254"/>
                </a:lnTo>
                <a:close/>
              </a:path>
              <a:path extrusionOk="0" h="633094" w="633094">
                <a:moveTo>
                  <a:pt x="433158" y="574776"/>
                </a:moveTo>
                <a:lnTo>
                  <a:pt x="399834" y="574776"/>
                </a:lnTo>
                <a:lnTo>
                  <a:pt x="399834" y="633095"/>
                </a:lnTo>
                <a:lnTo>
                  <a:pt x="433158" y="633095"/>
                </a:lnTo>
                <a:lnTo>
                  <a:pt x="433158" y="574776"/>
                </a:lnTo>
                <a:close/>
              </a:path>
              <a:path extrusionOk="0" h="633094" w="633094">
                <a:moveTo>
                  <a:pt x="433158" y="0"/>
                </a:moveTo>
                <a:lnTo>
                  <a:pt x="399834" y="0"/>
                </a:lnTo>
                <a:lnTo>
                  <a:pt x="399834" y="58305"/>
                </a:lnTo>
                <a:lnTo>
                  <a:pt x="433158" y="58305"/>
                </a:lnTo>
                <a:lnTo>
                  <a:pt x="433158" y="0"/>
                </a:lnTo>
                <a:close/>
              </a:path>
              <a:path extrusionOk="0" h="633094" w="633094">
                <a:moveTo>
                  <a:pt x="499795" y="574776"/>
                </a:moveTo>
                <a:lnTo>
                  <a:pt x="466483" y="574776"/>
                </a:lnTo>
                <a:lnTo>
                  <a:pt x="466483" y="633095"/>
                </a:lnTo>
                <a:lnTo>
                  <a:pt x="499795" y="633095"/>
                </a:lnTo>
                <a:lnTo>
                  <a:pt x="499795" y="574776"/>
                </a:lnTo>
                <a:close/>
              </a:path>
              <a:path extrusionOk="0" h="633094" w="633094">
                <a:moveTo>
                  <a:pt x="499795" y="0"/>
                </a:moveTo>
                <a:lnTo>
                  <a:pt x="466483" y="0"/>
                </a:lnTo>
                <a:lnTo>
                  <a:pt x="466483" y="58305"/>
                </a:lnTo>
                <a:lnTo>
                  <a:pt x="499795" y="58305"/>
                </a:lnTo>
                <a:lnTo>
                  <a:pt x="499795" y="0"/>
                </a:lnTo>
                <a:close/>
              </a:path>
              <a:path extrusionOk="0" h="633094" w="633094">
                <a:moveTo>
                  <a:pt x="541451" y="124955"/>
                </a:moveTo>
                <a:lnTo>
                  <a:pt x="538835" y="111975"/>
                </a:lnTo>
                <a:lnTo>
                  <a:pt x="531685" y="101384"/>
                </a:lnTo>
                <a:lnTo>
                  <a:pt x="521093" y="94246"/>
                </a:lnTo>
                <a:lnTo>
                  <a:pt x="508127" y="91630"/>
                </a:lnTo>
                <a:lnTo>
                  <a:pt x="458152" y="91630"/>
                </a:lnTo>
                <a:lnTo>
                  <a:pt x="458152" y="174929"/>
                </a:lnTo>
                <a:lnTo>
                  <a:pt x="458152" y="458152"/>
                </a:lnTo>
                <a:lnTo>
                  <a:pt x="174929" y="458152"/>
                </a:lnTo>
                <a:lnTo>
                  <a:pt x="174929" y="174929"/>
                </a:lnTo>
                <a:lnTo>
                  <a:pt x="458152" y="174929"/>
                </a:lnTo>
                <a:lnTo>
                  <a:pt x="458152" y="91630"/>
                </a:lnTo>
                <a:lnTo>
                  <a:pt x="124955" y="91630"/>
                </a:lnTo>
                <a:lnTo>
                  <a:pt x="111988" y="94246"/>
                </a:lnTo>
                <a:lnTo>
                  <a:pt x="101396" y="101384"/>
                </a:lnTo>
                <a:lnTo>
                  <a:pt x="94246" y="111975"/>
                </a:lnTo>
                <a:lnTo>
                  <a:pt x="91630" y="124955"/>
                </a:lnTo>
                <a:lnTo>
                  <a:pt x="91630" y="508139"/>
                </a:lnTo>
                <a:lnTo>
                  <a:pt x="94246" y="521106"/>
                </a:lnTo>
                <a:lnTo>
                  <a:pt x="101396" y="531698"/>
                </a:lnTo>
                <a:lnTo>
                  <a:pt x="111988" y="538848"/>
                </a:lnTo>
                <a:lnTo>
                  <a:pt x="124955" y="541464"/>
                </a:lnTo>
                <a:lnTo>
                  <a:pt x="508127" y="541464"/>
                </a:lnTo>
                <a:lnTo>
                  <a:pt x="521093" y="538848"/>
                </a:lnTo>
                <a:lnTo>
                  <a:pt x="531685" y="531698"/>
                </a:lnTo>
                <a:lnTo>
                  <a:pt x="538835" y="521106"/>
                </a:lnTo>
                <a:lnTo>
                  <a:pt x="541451" y="508139"/>
                </a:lnTo>
                <a:lnTo>
                  <a:pt x="541451" y="458152"/>
                </a:lnTo>
                <a:lnTo>
                  <a:pt x="541451" y="174929"/>
                </a:lnTo>
                <a:lnTo>
                  <a:pt x="541451" y="124955"/>
                </a:lnTo>
                <a:close/>
              </a:path>
              <a:path extrusionOk="0" h="633094" w="633094">
                <a:moveTo>
                  <a:pt x="633082" y="466483"/>
                </a:moveTo>
                <a:lnTo>
                  <a:pt x="574763" y="466483"/>
                </a:lnTo>
                <a:lnTo>
                  <a:pt x="574763" y="499808"/>
                </a:lnTo>
                <a:lnTo>
                  <a:pt x="633082" y="499808"/>
                </a:lnTo>
                <a:lnTo>
                  <a:pt x="633082" y="466483"/>
                </a:lnTo>
                <a:close/>
              </a:path>
              <a:path extrusionOk="0" h="633094" w="633094">
                <a:moveTo>
                  <a:pt x="633082" y="399846"/>
                </a:moveTo>
                <a:lnTo>
                  <a:pt x="574763" y="399846"/>
                </a:lnTo>
                <a:lnTo>
                  <a:pt x="574763" y="433171"/>
                </a:lnTo>
                <a:lnTo>
                  <a:pt x="633082" y="433171"/>
                </a:lnTo>
                <a:lnTo>
                  <a:pt x="633082" y="399846"/>
                </a:lnTo>
                <a:close/>
              </a:path>
              <a:path extrusionOk="0" h="633094" w="633094">
                <a:moveTo>
                  <a:pt x="633082" y="333209"/>
                </a:moveTo>
                <a:lnTo>
                  <a:pt x="574763" y="333209"/>
                </a:lnTo>
                <a:lnTo>
                  <a:pt x="574763" y="366522"/>
                </a:lnTo>
                <a:lnTo>
                  <a:pt x="633082" y="366522"/>
                </a:lnTo>
                <a:lnTo>
                  <a:pt x="633082" y="333209"/>
                </a:lnTo>
                <a:close/>
              </a:path>
              <a:path extrusionOk="0" h="633094" w="633094">
                <a:moveTo>
                  <a:pt x="633082" y="266560"/>
                </a:moveTo>
                <a:lnTo>
                  <a:pt x="574763" y="266560"/>
                </a:lnTo>
                <a:lnTo>
                  <a:pt x="574763" y="299885"/>
                </a:lnTo>
                <a:lnTo>
                  <a:pt x="633082" y="299885"/>
                </a:lnTo>
                <a:lnTo>
                  <a:pt x="633082" y="266560"/>
                </a:lnTo>
                <a:close/>
              </a:path>
              <a:path extrusionOk="0" h="633094" w="633094">
                <a:moveTo>
                  <a:pt x="633082" y="199923"/>
                </a:moveTo>
                <a:lnTo>
                  <a:pt x="574763" y="199923"/>
                </a:lnTo>
                <a:lnTo>
                  <a:pt x="574763" y="233248"/>
                </a:lnTo>
                <a:lnTo>
                  <a:pt x="633082" y="233248"/>
                </a:lnTo>
                <a:lnTo>
                  <a:pt x="633082" y="199923"/>
                </a:lnTo>
                <a:close/>
              </a:path>
              <a:path extrusionOk="0" h="633094" w="633094">
                <a:moveTo>
                  <a:pt x="633082" y="133273"/>
                </a:moveTo>
                <a:lnTo>
                  <a:pt x="574763" y="133273"/>
                </a:lnTo>
                <a:lnTo>
                  <a:pt x="574763" y="166598"/>
                </a:lnTo>
                <a:lnTo>
                  <a:pt x="633082" y="166598"/>
                </a:lnTo>
                <a:lnTo>
                  <a:pt x="633082" y="133273"/>
                </a:lnTo>
                <a:close/>
              </a:path>
            </a:pathLst>
          </a:custGeom>
          <a:solidFill>
            <a:srgbClr val="5B9BD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453" name="Google Shape;453;p22"/>
          <p:cNvGrpSpPr/>
          <p:nvPr/>
        </p:nvGrpSpPr>
        <p:grpSpPr>
          <a:xfrm>
            <a:off x="4985765" y="1818894"/>
            <a:ext cx="2033270" cy="4180840"/>
            <a:chOff x="4985765" y="1818894"/>
            <a:chExt cx="2033270" cy="4180840"/>
          </a:xfrm>
        </p:grpSpPr>
        <p:sp>
          <p:nvSpPr>
            <p:cNvPr id="454" name="Google Shape;454;p22"/>
            <p:cNvSpPr/>
            <p:nvPr/>
          </p:nvSpPr>
          <p:spPr>
            <a:xfrm>
              <a:off x="4985765" y="1818894"/>
              <a:ext cx="2033270" cy="4180840"/>
            </a:xfrm>
            <a:custGeom>
              <a:rect b="b" l="l" r="r" t="t"/>
              <a:pathLst>
                <a:path extrusionOk="0" h="4180840" w="2033270">
                  <a:moveTo>
                    <a:pt x="1694180" y="0"/>
                  </a:moveTo>
                  <a:lnTo>
                    <a:pt x="338836" y="0"/>
                  </a:lnTo>
                  <a:lnTo>
                    <a:pt x="292871" y="3094"/>
                  </a:lnTo>
                  <a:lnTo>
                    <a:pt x="248781" y="12107"/>
                  </a:lnTo>
                  <a:lnTo>
                    <a:pt x="206972" y="26636"/>
                  </a:lnTo>
                  <a:lnTo>
                    <a:pt x="167846" y="46275"/>
                  </a:lnTo>
                  <a:lnTo>
                    <a:pt x="131810" y="70619"/>
                  </a:lnTo>
                  <a:lnTo>
                    <a:pt x="99266" y="99266"/>
                  </a:lnTo>
                  <a:lnTo>
                    <a:pt x="70619" y="131810"/>
                  </a:lnTo>
                  <a:lnTo>
                    <a:pt x="46275" y="167846"/>
                  </a:lnTo>
                  <a:lnTo>
                    <a:pt x="26636" y="206972"/>
                  </a:lnTo>
                  <a:lnTo>
                    <a:pt x="12107" y="248781"/>
                  </a:lnTo>
                  <a:lnTo>
                    <a:pt x="3094" y="292871"/>
                  </a:lnTo>
                  <a:lnTo>
                    <a:pt x="0" y="338835"/>
                  </a:lnTo>
                  <a:lnTo>
                    <a:pt x="0" y="3841483"/>
                  </a:lnTo>
                  <a:lnTo>
                    <a:pt x="3094" y="3887464"/>
                  </a:lnTo>
                  <a:lnTo>
                    <a:pt x="12107" y="3931564"/>
                  </a:lnTo>
                  <a:lnTo>
                    <a:pt x="26636" y="3973381"/>
                  </a:lnTo>
                  <a:lnTo>
                    <a:pt x="46275" y="4012509"/>
                  </a:lnTo>
                  <a:lnTo>
                    <a:pt x="70619" y="4048546"/>
                  </a:lnTo>
                  <a:lnTo>
                    <a:pt x="99266" y="4081087"/>
                  </a:lnTo>
                  <a:lnTo>
                    <a:pt x="131810" y="4109730"/>
                  </a:lnTo>
                  <a:lnTo>
                    <a:pt x="167846" y="4134070"/>
                  </a:lnTo>
                  <a:lnTo>
                    <a:pt x="206972" y="4153704"/>
                  </a:lnTo>
                  <a:lnTo>
                    <a:pt x="248781" y="4168228"/>
                  </a:lnTo>
                  <a:lnTo>
                    <a:pt x="292871" y="4177238"/>
                  </a:lnTo>
                  <a:lnTo>
                    <a:pt x="338836" y="4180331"/>
                  </a:lnTo>
                  <a:lnTo>
                    <a:pt x="1694180" y="4180331"/>
                  </a:lnTo>
                  <a:lnTo>
                    <a:pt x="1740144" y="4177238"/>
                  </a:lnTo>
                  <a:lnTo>
                    <a:pt x="1784234" y="4168228"/>
                  </a:lnTo>
                  <a:lnTo>
                    <a:pt x="1826043" y="4153704"/>
                  </a:lnTo>
                  <a:lnTo>
                    <a:pt x="1865169" y="4134070"/>
                  </a:lnTo>
                  <a:lnTo>
                    <a:pt x="1901205" y="4109730"/>
                  </a:lnTo>
                  <a:lnTo>
                    <a:pt x="1933749" y="4081087"/>
                  </a:lnTo>
                  <a:lnTo>
                    <a:pt x="1962396" y="4048546"/>
                  </a:lnTo>
                  <a:lnTo>
                    <a:pt x="1986740" y="4012509"/>
                  </a:lnTo>
                  <a:lnTo>
                    <a:pt x="2006379" y="3973381"/>
                  </a:lnTo>
                  <a:lnTo>
                    <a:pt x="2020908" y="3931564"/>
                  </a:lnTo>
                  <a:lnTo>
                    <a:pt x="2029921" y="3887464"/>
                  </a:lnTo>
                  <a:lnTo>
                    <a:pt x="2033015" y="3841483"/>
                  </a:lnTo>
                  <a:lnTo>
                    <a:pt x="2033015" y="338835"/>
                  </a:lnTo>
                  <a:lnTo>
                    <a:pt x="2029921" y="292871"/>
                  </a:lnTo>
                  <a:lnTo>
                    <a:pt x="2020908" y="248781"/>
                  </a:lnTo>
                  <a:lnTo>
                    <a:pt x="2006379" y="206972"/>
                  </a:lnTo>
                  <a:lnTo>
                    <a:pt x="1986740" y="167846"/>
                  </a:lnTo>
                  <a:lnTo>
                    <a:pt x="1962396" y="131810"/>
                  </a:lnTo>
                  <a:lnTo>
                    <a:pt x="1933749" y="99266"/>
                  </a:lnTo>
                  <a:lnTo>
                    <a:pt x="1901205" y="70619"/>
                  </a:lnTo>
                  <a:lnTo>
                    <a:pt x="1865169" y="46275"/>
                  </a:lnTo>
                  <a:lnTo>
                    <a:pt x="1826043" y="26636"/>
                  </a:lnTo>
                  <a:lnTo>
                    <a:pt x="1784234" y="12107"/>
                  </a:lnTo>
                  <a:lnTo>
                    <a:pt x="1740144" y="3094"/>
                  </a:lnTo>
                  <a:lnTo>
                    <a:pt x="169418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55" name="Google Shape;455;p22"/>
            <p:cNvSpPr/>
            <p:nvPr/>
          </p:nvSpPr>
          <p:spPr>
            <a:xfrm>
              <a:off x="4985765" y="1818894"/>
              <a:ext cx="2033270" cy="4180840"/>
            </a:xfrm>
            <a:custGeom>
              <a:rect b="b" l="l" r="r" t="t"/>
              <a:pathLst>
                <a:path extrusionOk="0" h="4180840" w="2033270">
                  <a:moveTo>
                    <a:pt x="0" y="338835"/>
                  </a:moveTo>
                  <a:lnTo>
                    <a:pt x="3094" y="292871"/>
                  </a:lnTo>
                  <a:lnTo>
                    <a:pt x="12107" y="248781"/>
                  </a:lnTo>
                  <a:lnTo>
                    <a:pt x="26636" y="206972"/>
                  </a:lnTo>
                  <a:lnTo>
                    <a:pt x="46275" y="167846"/>
                  </a:lnTo>
                  <a:lnTo>
                    <a:pt x="70619" y="131810"/>
                  </a:lnTo>
                  <a:lnTo>
                    <a:pt x="99266" y="99266"/>
                  </a:lnTo>
                  <a:lnTo>
                    <a:pt x="131810" y="70619"/>
                  </a:lnTo>
                  <a:lnTo>
                    <a:pt x="167846" y="46275"/>
                  </a:lnTo>
                  <a:lnTo>
                    <a:pt x="206972" y="26636"/>
                  </a:lnTo>
                  <a:lnTo>
                    <a:pt x="248781" y="12107"/>
                  </a:lnTo>
                  <a:lnTo>
                    <a:pt x="292871" y="3094"/>
                  </a:lnTo>
                  <a:lnTo>
                    <a:pt x="338836" y="0"/>
                  </a:lnTo>
                  <a:lnTo>
                    <a:pt x="1694180" y="0"/>
                  </a:lnTo>
                  <a:lnTo>
                    <a:pt x="1740144" y="3094"/>
                  </a:lnTo>
                  <a:lnTo>
                    <a:pt x="1784234" y="12107"/>
                  </a:lnTo>
                  <a:lnTo>
                    <a:pt x="1826043" y="26636"/>
                  </a:lnTo>
                  <a:lnTo>
                    <a:pt x="1865169" y="46275"/>
                  </a:lnTo>
                  <a:lnTo>
                    <a:pt x="1901205" y="70619"/>
                  </a:lnTo>
                  <a:lnTo>
                    <a:pt x="1933749" y="99266"/>
                  </a:lnTo>
                  <a:lnTo>
                    <a:pt x="1962396" y="131810"/>
                  </a:lnTo>
                  <a:lnTo>
                    <a:pt x="1986740" y="167846"/>
                  </a:lnTo>
                  <a:lnTo>
                    <a:pt x="2006379" y="206972"/>
                  </a:lnTo>
                  <a:lnTo>
                    <a:pt x="2020908" y="248781"/>
                  </a:lnTo>
                  <a:lnTo>
                    <a:pt x="2029921" y="292871"/>
                  </a:lnTo>
                  <a:lnTo>
                    <a:pt x="2033015" y="338835"/>
                  </a:lnTo>
                  <a:lnTo>
                    <a:pt x="2033015" y="3841483"/>
                  </a:lnTo>
                  <a:lnTo>
                    <a:pt x="2029921" y="3887464"/>
                  </a:lnTo>
                  <a:lnTo>
                    <a:pt x="2020908" y="3931564"/>
                  </a:lnTo>
                  <a:lnTo>
                    <a:pt x="2006379" y="3973381"/>
                  </a:lnTo>
                  <a:lnTo>
                    <a:pt x="1986740" y="4012509"/>
                  </a:lnTo>
                  <a:lnTo>
                    <a:pt x="1962396" y="4048546"/>
                  </a:lnTo>
                  <a:lnTo>
                    <a:pt x="1933749" y="4081087"/>
                  </a:lnTo>
                  <a:lnTo>
                    <a:pt x="1901205" y="4109730"/>
                  </a:lnTo>
                  <a:lnTo>
                    <a:pt x="1865169" y="4134070"/>
                  </a:lnTo>
                  <a:lnTo>
                    <a:pt x="1826043" y="4153704"/>
                  </a:lnTo>
                  <a:lnTo>
                    <a:pt x="1784234" y="4168228"/>
                  </a:lnTo>
                  <a:lnTo>
                    <a:pt x="1740144" y="4177238"/>
                  </a:lnTo>
                  <a:lnTo>
                    <a:pt x="1694180" y="4180331"/>
                  </a:lnTo>
                  <a:lnTo>
                    <a:pt x="338836" y="4180331"/>
                  </a:lnTo>
                  <a:lnTo>
                    <a:pt x="292871" y="4177238"/>
                  </a:lnTo>
                  <a:lnTo>
                    <a:pt x="248781" y="4168228"/>
                  </a:lnTo>
                  <a:lnTo>
                    <a:pt x="206972" y="4153704"/>
                  </a:lnTo>
                  <a:lnTo>
                    <a:pt x="167846" y="4134070"/>
                  </a:lnTo>
                  <a:lnTo>
                    <a:pt x="131810" y="4109730"/>
                  </a:lnTo>
                  <a:lnTo>
                    <a:pt x="99266" y="4081087"/>
                  </a:lnTo>
                  <a:lnTo>
                    <a:pt x="70619" y="4048546"/>
                  </a:lnTo>
                  <a:lnTo>
                    <a:pt x="46275" y="4012509"/>
                  </a:lnTo>
                  <a:lnTo>
                    <a:pt x="26636" y="3973381"/>
                  </a:lnTo>
                  <a:lnTo>
                    <a:pt x="12107" y="3931564"/>
                  </a:lnTo>
                  <a:lnTo>
                    <a:pt x="3094" y="3887464"/>
                  </a:lnTo>
                  <a:lnTo>
                    <a:pt x="0" y="3841483"/>
                  </a:lnTo>
                  <a:lnTo>
                    <a:pt x="0" y="338835"/>
                  </a:lnTo>
                  <a:close/>
                </a:path>
              </a:pathLst>
            </a:custGeom>
            <a:noFill/>
            <a:ln cap="flat" cmpd="sng" w="3172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456" name="Google Shape;456;p22"/>
          <p:cNvGrpSpPr/>
          <p:nvPr/>
        </p:nvGrpSpPr>
        <p:grpSpPr>
          <a:xfrm>
            <a:off x="9428226" y="1818894"/>
            <a:ext cx="2032000" cy="4133215"/>
            <a:chOff x="9428226" y="1818894"/>
            <a:chExt cx="2032000" cy="4133215"/>
          </a:xfrm>
        </p:grpSpPr>
        <p:sp>
          <p:nvSpPr>
            <p:cNvPr id="457" name="Google Shape;457;p22"/>
            <p:cNvSpPr/>
            <p:nvPr/>
          </p:nvSpPr>
          <p:spPr>
            <a:xfrm>
              <a:off x="9428226" y="1818894"/>
              <a:ext cx="2032000" cy="4133215"/>
            </a:xfrm>
            <a:custGeom>
              <a:rect b="b" l="l" r="r" t="t"/>
              <a:pathLst>
                <a:path extrusionOk="0" h="4133215" w="2032000">
                  <a:moveTo>
                    <a:pt x="1692909" y="0"/>
                  </a:moveTo>
                  <a:lnTo>
                    <a:pt x="338581" y="0"/>
                  </a:lnTo>
                  <a:lnTo>
                    <a:pt x="292648" y="3091"/>
                  </a:lnTo>
                  <a:lnTo>
                    <a:pt x="248590" y="12097"/>
                  </a:lnTo>
                  <a:lnTo>
                    <a:pt x="206811" y="26614"/>
                  </a:lnTo>
                  <a:lnTo>
                    <a:pt x="167715" y="46237"/>
                  </a:lnTo>
                  <a:lnTo>
                    <a:pt x="131705" y="70562"/>
                  </a:lnTo>
                  <a:lnTo>
                    <a:pt x="99186" y="99187"/>
                  </a:lnTo>
                  <a:lnTo>
                    <a:pt x="70562" y="131705"/>
                  </a:lnTo>
                  <a:lnTo>
                    <a:pt x="46237" y="167715"/>
                  </a:lnTo>
                  <a:lnTo>
                    <a:pt x="26614" y="206811"/>
                  </a:lnTo>
                  <a:lnTo>
                    <a:pt x="12097" y="248590"/>
                  </a:lnTo>
                  <a:lnTo>
                    <a:pt x="3091" y="292648"/>
                  </a:lnTo>
                  <a:lnTo>
                    <a:pt x="0" y="338581"/>
                  </a:lnTo>
                  <a:lnTo>
                    <a:pt x="0" y="3794493"/>
                  </a:lnTo>
                  <a:lnTo>
                    <a:pt x="3091" y="3840440"/>
                  </a:lnTo>
                  <a:lnTo>
                    <a:pt x="12097" y="3884507"/>
                  </a:lnTo>
                  <a:lnTo>
                    <a:pt x="26614" y="3926292"/>
                  </a:lnTo>
                  <a:lnTo>
                    <a:pt x="46237" y="3965391"/>
                  </a:lnTo>
                  <a:lnTo>
                    <a:pt x="70562" y="4001401"/>
                  </a:lnTo>
                  <a:lnTo>
                    <a:pt x="99186" y="4033918"/>
                  </a:lnTo>
                  <a:lnTo>
                    <a:pt x="131705" y="4062539"/>
                  </a:lnTo>
                  <a:lnTo>
                    <a:pt x="167715" y="4086861"/>
                  </a:lnTo>
                  <a:lnTo>
                    <a:pt x="206811" y="4106480"/>
                  </a:lnTo>
                  <a:lnTo>
                    <a:pt x="248590" y="4120993"/>
                  </a:lnTo>
                  <a:lnTo>
                    <a:pt x="292648" y="4129997"/>
                  </a:lnTo>
                  <a:lnTo>
                    <a:pt x="338581" y="4133087"/>
                  </a:lnTo>
                  <a:lnTo>
                    <a:pt x="1692909" y="4133087"/>
                  </a:lnTo>
                  <a:lnTo>
                    <a:pt x="1738843" y="4129997"/>
                  </a:lnTo>
                  <a:lnTo>
                    <a:pt x="1782901" y="4120993"/>
                  </a:lnTo>
                  <a:lnTo>
                    <a:pt x="1824680" y="4106480"/>
                  </a:lnTo>
                  <a:lnTo>
                    <a:pt x="1863776" y="4086861"/>
                  </a:lnTo>
                  <a:lnTo>
                    <a:pt x="1899786" y="4062539"/>
                  </a:lnTo>
                  <a:lnTo>
                    <a:pt x="1932305" y="4033918"/>
                  </a:lnTo>
                  <a:lnTo>
                    <a:pt x="1960929" y="4001401"/>
                  </a:lnTo>
                  <a:lnTo>
                    <a:pt x="1985254" y="3965391"/>
                  </a:lnTo>
                  <a:lnTo>
                    <a:pt x="2004877" y="3926292"/>
                  </a:lnTo>
                  <a:lnTo>
                    <a:pt x="2019394" y="3884507"/>
                  </a:lnTo>
                  <a:lnTo>
                    <a:pt x="2028400" y="3840440"/>
                  </a:lnTo>
                  <a:lnTo>
                    <a:pt x="2031492" y="3794493"/>
                  </a:lnTo>
                  <a:lnTo>
                    <a:pt x="2031492" y="338581"/>
                  </a:lnTo>
                  <a:lnTo>
                    <a:pt x="2028400" y="292648"/>
                  </a:lnTo>
                  <a:lnTo>
                    <a:pt x="2019394" y="248590"/>
                  </a:lnTo>
                  <a:lnTo>
                    <a:pt x="2004877" y="206811"/>
                  </a:lnTo>
                  <a:lnTo>
                    <a:pt x="1985254" y="167715"/>
                  </a:lnTo>
                  <a:lnTo>
                    <a:pt x="1960929" y="131705"/>
                  </a:lnTo>
                  <a:lnTo>
                    <a:pt x="1932305" y="99187"/>
                  </a:lnTo>
                  <a:lnTo>
                    <a:pt x="1899786" y="70562"/>
                  </a:lnTo>
                  <a:lnTo>
                    <a:pt x="1863776" y="46237"/>
                  </a:lnTo>
                  <a:lnTo>
                    <a:pt x="1824680" y="26614"/>
                  </a:lnTo>
                  <a:lnTo>
                    <a:pt x="1782901" y="12097"/>
                  </a:lnTo>
                  <a:lnTo>
                    <a:pt x="1738843" y="3091"/>
                  </a:lnTo>
                  <a:lnTo>
                    <a:pt x="1692909"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58" name="Google Shape;458;p22"/>
            <p:cNvSpPr/>
            <p:nvPr/>
          </p:nvSpPr>
          <p:spPr>
            <a:xfrm>
              <a:off x="9428226" y="1818894"/>
              <a:ext cx="2032000" cy="4133215"/>
            </a:xfrm>
            <a:custGeom>
              <a:rect b="b" l="l" r="r" t="t"/>
              <a:pathLst>
                <a:path extrusionOk="0" h="4133215" w="2032000">
                  <a:moveTo>
                    <a:pt x="0" y="338581"/>
                  </a:moveTo>
                  <a:lnTo>
                    <a:pt x="3091" y="292648"/>
                  </a:lnTo>
                  <a:lnTo>
                    <a:pt x="12097" y="248590"/>
                  </a:lnTo>
                  <a:lnTo>
                    <a:pt x="26614" y="206811"/>
                  </a:lnTo>
                  <a:lnTo>
                    <a:pt x="46237" y="167715"/>
                  </a:lnTo>
                  <a:lnTo>
                    <a:pt x="70562" y="131705"/>
                  </a:lnTo>
                  <a:lnTo>
                    <a:pt x="99186" y="99187"/>
                  </a:lnTo>
                  <a:lnTo>
                    <a:pt x="131705" y="70562"/>
                  </a:lnTo>
                  <a:lnTo>
                    <a:pt x="167715" y="46237"/>
                  </a:lnTo>
                  <a:lnTo>
                    <a:pt x="206811" y="26614"/>
                  </a:lnTo>
                  <a:lnTo>
                    <a:pt x="248590" y="12097"/>
                  </a:lnTo>
                  <a:lnTo>
                    <a:pt x="292648" y="3091"/>
                  </a:lnTo>
                  <a:lnTo>
                    <a:pt x="338581" y="0"/>
                  </a:lnTo>
                  <a:lnTo>
                    <a:pt x="1692909" y="0"/>
                  </a:lnTo>
                  <a:lnTo>
                    <a:pt x="1738843" y="3091"/>
                  </a:lnTo>
                  <a:lnTo>
                    <a:pt x="1782901" y="12097"/>
                  </a:lnTo>
                  <a:lnTo>
                    <a:pt x="1824680" y="26614"/>
                  </a:lnTo>
                  <a:lnTo>
                    <a:pt x="1863776" y="46237"/>
                  </a:lnTo>
                  <a:lnTo>
                    <a:pt x="1899786" y="70562"/>
                  </a:lnTo>
                  <a:lnTo>
                    <a:pt x="1932305" y="99187"/>
                  </a:lnTo>
                  <a:lnTo>
                    <a:pt x="1960929" y="131705"/>
                  </a:lnTo>
                  <a:lnTo>
                    <a:pt x="1985254" y="167715"/>
                  </a:lnTo>
                  <a:lnTo>
                    <a:pt x="2004877" y="206811"/>
                  </a:lnTo>
                  <a:lnTo>
                    <a:pt x="2019394" y="248590"/>
                  </a:lnTo>
                  <a:lnTo>
                    <a:pt x="2028400" y="292648"/>
                  </a:lnTo>
                  <a:lnTo>
                    <a:pt x="2031492" y="338581"/>
                  </a:lnTo>
                  <a:lnTo>
                    <a:pt x="2031492" y="3794493"/>
                  </a:lnTo>
                  <a:lnTo>
                    <a:pt x="2028400" y="3840440"/>
                  </a:lnTo>
                  <a:lnTo>
                    <a:pt x="2019394" y="3884507"/>
                  </a:lnTo>
                  <a:lnTo>
                    <a:pt x="2004877" y="3926292"/>
                  </a:lnTo>
                  <a:lnTo>
                    <a:pt x="1985254" y="3965391"/>
                  </a:lnTo>
                  <a:lnTo>
                    <a:pt x="1960929" y="4001401"/>
                  </a:lnTo>
                  <a:lnTo>
                    <a:pt x="1932305" y="4033918"/>
                  </a:lnTo>
                  <a:lnTo>
                    <a:pt x="1899786" y="4062539"/>
                  </a:lnTo>
                  <a:lnTo>
                    <a:pt x="1863776" y="4086861"/>
                  </a:lnTo>
                  <a:lnTo>
                    <a:pt x="1824680" y="4106480"/>
                  </a:lnTo>
                  <a:lnTo>
                    <a:pt x="1782901" y="4120993"/>
                  </a:lnTo>
                  <a:lnTo>
                    <a:pt x="1738843" y="4129997"/>
                  </a:lnTo>
                  <a:lnTo>
                    <a:pt x="1692909" y="4133087"/>
                  </a:lnTo>
                  <a:lnTo>
                    <a:pt x="338581" y="4133087"/>
                  </a:lnTo>
                  <a:lnTo>
                    <a:pt x="292648" y="4129997"/>
                  </a:lnTo>
                  <a:lnTo>
                    <a:pt x="248590" y="4120993"/>
                  </a:lnTo>
                  <a:lnTo>
                    <a:pt x="206811" y="4106480"/>
                  </a:lnTo>
                  <a:lnTo>
                    <a:pt x="167715" y="4086861"/>
                  </a:lnTo>
                  <a:lnTo>
                    <a:pt x="131705" y="4062539"/>
                  </a:lnTo>
                  <a:lnTo>
                    <a:pt x="99186" y="4033918"/>
                  </a:lnTo>
                  <a:lnTo>
                    <a:pt x="70562" y="4001401"/>
                  </a:lnTo>
                  <a:lnTo>
                    <a:pt x="46237" y="3965391"/>
                  </a:lnTo>
                  <a:lnTo>
                    <a:pt x="26614" y="3926292"/>
                  </a:lnTo>
                  <a:lnTo>
                    <a:pt x="12097" y="3884507"/>
                  </a:lnTo>
                  <a:lnTo>
                    <a:pt x="3091" y="3840440"/>
                  </a:lnTo>
                  <a:lnTo>
                    <a:pt x="0" y="3794493"/>
                  </a:lnTo>
                  <a:lnTo>
                    <a:pt x="0" y="338581"/>
                  </a:lnTo>
                  <a:close/>
                </a:path>
              </a:pathLst>
            </a:custGeom>
            <a:noFill/>
            <a:ln cap="flat" cmpd="sng" w="3172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459" name="Google Shape;459;p22"/>
          <p:cNvGrpSpPr/>
          <p:nvPr/>
        </p:nvGrpSpPr>
        <p:grpSpPr>
          <a:xfrm>
            <a:off x="2765298" y="1818894"/>
            <a:ext cx="2033270" cy="4180840"/>
            <a:chOff x="2765298" y="1818894"/>
            <a:chExt cx="2033270" cy="4180840"/>
          </a:xfrm>
        </p:grpSpPr>
        <p:sp>
          <p:nvSpPr>
            <p:cNvPr id="460" name="Google Shape;460;p22"/>
            <p:cNvSpPr/>
            <p:nvPr/>
          </p:nvSpPr>
          <p:spPr>
            <a:xfrm>
              <a:off x="2765298" y="1818894"/>
              <a:ext cx="2033270" cy="4180840"/>
            </a:xfrm>
            <a:custGeom>
              <a:rect b="b" l="l" r="r" t="t"/>
              <a:pathLst>
                <a:path extrusionOk="0" h="4180840" w="2033270">
                  <a:moveTo>
                    <a:pt x="1694179" y="0"/>
                  </a:moveTo>
                  <a:lnTo>
                    <a:pt x="338835" y="0"/>
                  </a:lnTo>
                  <a:lnTo>
                    <a:pt x="292871" y="3094"/>
                  </a:lnTo>
                  <a:lnTo>
                    <a:pt x="248781" y="12107"/>
                  </a:lnTo>
                  <a:lnTo>
                    <a:pt x="206972" y="26636"/>
                  </a:lnTo>
                  <a:lnTo>
                    <a:pt x="167846" y="46275"/>
                  </a:lnTo>
                  <a:lnTo>
                    <a:pt x="131810" y="70619"/>
                  </a:lnTo>
                  <a:lnTo>
                    <a:pt x="99266" y="99266"/>
                  </a:lnTo>
                  <a:lnTo>
                    <a:pt x="70619" y="131810"/>
                  </a:lnTo>
                  <a:lnTo>
                    <a:pt x="46275" y="167846"/>
                  </a:lnTo>
                  <a:lnTo>
                    <a:pt x="26636" y="206972"/>
                  </a:lnTo>
                  <a:lnTo>
                    <a:pt x="12107" y="248781"/>
                  </a:lnTo>
                  <a:lnTo>
                    <a:pt x="3094" y="292871"/>
                  </a:lnTo>
                  <a:lnTo>
                    <a:pt x="0" y="338835"/>
                  </a:lnTo>
                  <a:lnTo>
                    <a:pt x="0" y="3841483"/>
                  </a:lnTo>
                  <a:lnTo>
                    <a:pt x="3094" y="3887464"/>
                  </a:lnTo>
                  <a:lnTo>
                    <a:pt x="12107" y="3931564"/>
                  </a:lnTo>
                  <a:lnTo>
                    <a:pt x="26636" y="3973381"/>
                  </a:lnTo>
                  <a:lnTo>
                    <a:pt x="46275" y="4012509"/>
                  </a:lnTo>
                  <a:lnTo>
                    <a:pt x="70619" y="4048546"/>
                  </a:lnTo>
                  <a:lnTo>
                    <a:pt x="99266" y="4081087"/>
                  </a:lnTo>
                  <a:lnTo>
                    <a:pt x="131810" y="4109730"/>
                  </a:lnTo>
                  <a:lnTo>
                    <a:pt x="167846" y="4134070"/>
                  </a:lnTo>
                  <a:lnTo>
                    <a:pt x="206972" y="4153704"/>
                  </a:lnTo>
                  <a:lnTo>
                    <a:pt x="248781" y="4168228"/>
                  </a:lnTo>
                  <a:lnTo>
                    <a:pt x="292871" y="4177238"/>
                  </a:lnTo>
                  <a:lnTo>
                    <a:pt x="338835" y="4180331"/>
                  </a:lnTo>
                  <a:lnTo>
                    <a:pt x="1694179" y="4180331"/>
                  </a:lnTo>
                  <a:lnTo>
                    <a:pt x="1740144" y="4177238"/>
                  </a:lnTo>
                  <a:lnTo>
                    <a:pt x="1784234" y="4168228"/>
                  </a:lnTo>
                  <a:lnTo>
                    <a:pt x="1826043" y="4153704"/>
                  </a:lnTo>
                  <a:lnTo>
                    <a:pt x="1865169" y="4134070"/>
                  </a:lnTo>
                  <a:lnTo>
                    <a:pt x="1901205" y="4109730"/>
                  </a:lnTo>
                  <a:lnTo>
                    <a:pt x="1933749" y="4081087"/>
                  </a:lnTo>
                  <a:lnTo>
                    <a:pt x="1962396" y="4048546"/>
                  </a:lnTo>
                  <a:lnTo>
                    <a:pt x="1986740" y="4012509"/>
                  </a:lnTo>
                  <a:lnTo>
                    <a:pt x="2006379" y="3973381"/>
                  </a:lnTo>
                  <a:lnTo>
                    <a:pt x="2020908" y="3931564"/>
                  </a:lnTo>
                  <a:lnTo>
                    <a:pt x="2029921" y="3887464"/>
                  </a:lnTo>
                  <a:lnTo>
                    <a:pt x="2033015" y="3841483"/>
                  </a:lnTo>
                  <a:lnTo>
                    <a:pt x="2033015" y="338835"/>
                  </a:lnTo>
                  <a:lnTo>
                    <a:pt x="2029921" y="292871"/>
                  </a:lnTo>
                  <a:lnTo>
                    <a:pt x="2020908" y="248781"/>
                  </a:lnTo>
                  <a:lnTo>
                    <a:pt x="2006379" y="206972"/>
                  </a:lnTo>
                  <a:lnTo>
                    <a:pt x="1986740" y="167846"/>
                  </a:lnTo>
                  <a:lnTo>
                    <a:pt x="1962396" y="131810"/>
                  </a:lnTo>
                  <a:lnTo>
                    <a:pt x="1933749" y="99266"/>
                  </a:lnTo>
                  <a:lnTo>
                    <a:pt x="1901205" y="70619"/>
                  </a:lnTo>
                  <a:lnTo>
                    <a:pt x="1865169" y="46275"/>
                  </a:lnTo>
                  <a:lnTo>
                    <a:pt x="1826043" y="26636"/>
                  </a:lnTo>
                  <a:lnTo>
                    <a:pt x="1784234" y="12107"/>
                  </a:lnTo>
                  <a:lnTo>
                    <a:pt x="1740144" y="3094"/>
                  </a:lnTo>
                  <a:lnTo>
                    <a:pt x="1694179"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61" name="Google Shape;461;p22"/>
            <p:cNvSpPr/>
            <p:nvPr/>
          </p:nvSpPr>
          <p:spPr>
            <a:xfrm>
              <a:off x="2765298" y="1818894"/>
              <a:ext cx="2033270" cy="4180840"/>
            </a:xfrm>
            <a:custGeom>
              <a:rect b="b" l="l" r="r" t="t"/>
              <a:pathLst>
                <a:path extrusionOk="0" h="4180840" w="2033270">
                  <a:moveTo>
                    <a:pt x="0" y="338835"/>
                  </a:moveTo>
                  <a:lnTo>
                    <a:pt x="3094" y="292871"/>
                  </a:lnTo>
                  <a:lnTo>
                    <a:pt x="12107" y="248781"/>
                  </a:lnTo>
                  <a:lnTo>
                    <a:pt x="26636" y="206972"/>
                  </a:lnTo>
                  <a:lnTo>
                    <a:pt x="46275" y="167846"/>
                  </a:lnTo>
                  <a:lnTo>
                    <a:pt x="70619" y="131810"/>
                  </a:lnTo>
                  <a:lnTo>
                    <a:pt x="99266" y="99266"/>
                  </a:lnTo>
                  <a:lnTo>
                    <a:pt x="131810" y="70619"/>
                  </a:lnTo>
                  <a:lnTo>
                    <a:pt x="167846" y="46275"/>
                  </a:lnTo>
                  <a:lnTo>
                    <a:pt x="206972" y="26636"/>
                  </a:lnTo>
                  <a:lnTo>
                    <a:pt x="248781" y="12107"/>
                  </a:lnTo>
                  <a:lnTo>
                    <a:pt x="292871" y="3094"/>
                  </a:lnTo>
                  <a:lnTo>
                    <a:pt x="338835" y="0"/>
                  </a:lnTo>
                  <a:lnTo>
                    <a:pt x="1694179" y="0"/>
                  </a:lnTo>
                  <a:lnTo>
                    <a:pt x="1740144" y="3094"/>
                  </a:lnTo>
                  <a:lnTo>
                    <a:pt x="1784234" y="12107"/>
                  </a:lnTo>
                  <a:lnTo>
                    <a:pt x="1826043" y="26636"/>
                  </a:lnTo>
                  <a:lnTo>
                    <a:pt x="1865169" y="46275"/>
                  </a:lnTo>
                  <a:lnTo>
                    <a:pt x="1901205" y="70619"/>
                  </a:lnTo>
                  <a:lnTo>
                    <a:pt x="1933749" y="99266"/>
                  </a:lnTo>
                  <a:lnTo>
                    <a:pt x="1962396" y="131810"/>
                  </a:lnTo>
                  <a:lnTo>
                    <a:pt x="1986740" y="167846"/>
                  </a:lnTo>
                  <a:lnTo>
                    <a:pt x="2006379" y="206972"/>
                  </a:lnTo>
                  <a:lnTo>
                    <a:pt x="2020908" y="248781"/>
                  </a:lnTo>
                  <a:lnTo>
                    <a:pt x="2029921" y="292871"/>
                  </a:lnTo>
                  <a:lnTo>
                    <a:pt x="2033015" y="338835"/>
                  </a:lnTo>
                  <a:lnTo>
                    <a:pt x="2033015" y="3841483"/>
                  </a:lnTo>
                  <a:lnTo>
                    <a:pt x="2029921" y="3887464"/>
                  </a:lnTo>
                  <a:lnTo>
                    <a:pt x="2020908" y="3931564"/>
                  </a:lnTo>
                  <a:lnTo>
                    <a:pt x="2006379" y="3973381"/>
                  </a:lnTo>
                  <a:lnTo>
                    <a:pt x="1986740" y="4012509"/>
                  </a:lnTo>
                  <a:lnTo>
                    <a:pt x="1962396" y="4048546"/>
                  </a:lnTo>
                  <a:lnTo>
                    <a:pt x="1933749" y="4081087"/>
                  </a:lnTo>
                  <a:lnTo>
                    <a:pt x="1901205" y="4109730"/>
                  </a:lnTo>
                  <a:lnTo>
                    <a:pt x="1865169" y="4134070"/>
                  </a:lnTo>
                  <a:lnTo>
                    <a:pt x="1826043" y="4153704"/>
                  </a:lnTo>
                  <a:lnTo>
                    <a:pt x="1784234" y="4168228"/>
                  </a:lnTo>
                  <a:lnTo>
                    <a:pt x="1740144" y="4177238"/>
                  </a:lnTo>
                  <a:lnTo>
                    <a:pt x="1694179" y="4180331"/>
                  </a:lnTo>
                  <a:lnTo>
                    <a:pt x="338835" y="4180331"/>
                  </a:lnTo>
                  <a:lnTo>
                    <a:pt x="292871" y="4177238"/>
                  </a:lnTo>
                  <a:lnTo>
                    <a:pt x="248781" y="4168228"/>
                  </a:lnTo>
                  <a:lnTo>
                    <a:pt x="206972" y="4153704"/>
                  </a:lnTo>
                  <a:lnTo>
                    <a:pt x="167846" y="4134070"/>
                  </a:lnTo>
                  <a:lnTo>
                    <a:pt x="131810" y="4109730"/>
                  </a:lnTo>
                  <a:lnTo>
                    <a:pt x="99266" y="4081087"/>
                  </a:lnTo>
                  <a:lnTo>
                    <a:pt x="70619" y="4048546"/>
                  </a:lnTo>
                  <a:lnTo>
                    <a:pt x="46275" y="4012509"/>
                  </a:lnTo>
                  <a:lnTo>
                    <a:pt x="26636" y="3973381"/>
                  </a:lnTo>
                  <a:lnTo>
                    <a:pt x="12107" y="3931564"/>
                  </a:lnTo>
                  <a:lnTo>
                    <a:pt x="3094" y="3887464"/>
                  </a:lnTo>
                  <a:lnTo>
                    <a:pt x="0" y="3841483"/>
                  </a:lnTo>
                  <a:lnTo>
                    <a:pt x="0" y="338835"/>
                  </a:lnTo>
                  <a:close/>
                </a:path>
              </a:pathLst>
            </a:custGeom>
            <a:noFill/>
            <a:ln cap="flat" cmpd="sng" w="3172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62" name="Google Shape;462;p22"/>
            <p:cNvSpPr/>
            <p:nvPr/>
          </p:nvSpPr>
          <p:spPr>
            <a:xfrm>
              <a:off x="3582013" y="2564703"/>
              <a:ext cx="467359" cy="609600"/>
            </a:xfrm>
            <a:custGeom>
              <a:rect b="b" l="l" r="r" t="t"/>
              <a:pathLst>
                <a:path extrusionOk="0" h="609600" w="467360">
                  <a:moveTo>
                    <a:pt x="233678" y="0"/>
                  </a:moveTo>
                  <a:lnTo>
                    <a:pt x="187082" y="6257"/>
                  </a:lnTo>
                  <a:lnTo>
                    <a:pt x="145214" y="23917"/>
                  </a:lnTo>
                  <a:lnTo>
                    <a:pt x="109745" y="51313"/>
                  </a:lnTo>
                  <a:lnTo>
                    <a:pt x="82343" y="86777"/>
                  </a:lnTo>
                  <a:lnTo>
                    <a:pt x="64678" y="128640"/>
                  </a:lnTo>
                  <a:lnTo>
                    <a:pt x="58419" y="175236"/>
                  </a:lnTo>
                  <a:lnTo>
                    <a:pt x="58419" y="271215"/>
                  </a:lnTo>
                  <a:lnTo>
                    <a:pt x="0" y="275388"/>
                  </a:lnTo>
                  <a:lnTo>
                    <a:pt x="0" y="592534"/>
                  </a:lnTo>
                  <a:lnTo>
                    <a:pt x="233678" y="609225"/>
                  </a:lnTo>
                  <a:lnTo>
                    <a:pt x="467357" y="592534"/>
                  </a:lnTo>
                  <a:lnTo>
                    <a:pt x="467357" y="525766"/>
                  </a:lnTo>
                  <a:lnTo>
                    <a:pt x="216987" y="525766"/>
                  </a:lnTo>
                  <a:lnTo>
                    <a:pt x="216987" y="481533"/>
                  </a:lnTo>
                  <a:lnTo>
                    <a:pt x="203673" y="474452"/>
                  </a:lnTo>
                  <a:lnTo>
                    <a:pt x="193097" y="463693"/>
                  </a:lnTo>
                  <a:lnTo>
                    <a:pt x="186121" y="449961"/>
                  </a:lnTo>
                  <a:lnTo>
                    <a:pt x="183604" y="433961"/>
                  </a:lnTo>
                  <a:lnTo>
                    <a:pt x="187555" y="414517"/>
                  </a:lnTo>
                  <a:lnTo>
                    <a:pt x="198314" y="398595"/>
                  </a:lnTo>
                  <a:lnTo>
                    <a:pt x="214235" y="387836"/>
                  </a:lnTo>
                  <a:lnTo>
                    <a:pt x="233678" y="383885"/>
                  </a:lnTo>
                  <a:lnTo>
                    <a:pt x="467357" y="383885"/>
                  </a:lnTo>
                  <a:lnTo>
                    <a:pt x="467357" y="275388"/>
                  </a:lnTo>
                  <a:lnTo>
                    <a:pt x="408937" y="271215"/>
                  </a:lnTo>
                  <a:lnTo>
                    <a:pt x="408937" y="267876"/>
                  </a:lnTo>
                  <a:lnTo>
                    <a:pt x="108493" y="267876"/>
                  </a:lnTo>
                  <a:lnTo>
                    <a:pt x="108493" y="175236"/>
                  </a:lnTo>
                  <a:lnTo>
                    <a:pt x="118312" y="126452"/>
                  </a:lnTo>
                  <a:lnTo>
                    <a:pt x="145035" y="86777"/>
                  </a:lnTo>
                  <a:lnTo>
                    <a:pt x="184895" y="59867"/>
                  </a:lnTo>
                  <a:lnTo>
                    <a:pt x="233678" y="50047"/>
                  </a:lnTo>
                  <a:lnTo>
                    <a:pt x="355973" y="50047"/>
                  </a:lnTo>
                  <a:lnTo>
                    <a:pt x="322142" y="23917"/>
                  </a:lnTo>
                  <a:lnTo>
                    <a:pt x="280275" y="6257"/>
                  </a:lnTo>
                  <a:lnTo>
                    <a:pt x="233678" y="0"/>
                  </a:lnTo>
                  <a:close/>
                </a:path>
                <a:path extrusionOk="0" h="609600" w="467360">
                  <a:moveTo>
                    <a:pt x="467357" y="383885"/>
                  </a:moveTo>
                  <a:lnTo>
                    <a:pt x="233678" y="383885"/>
                  </a:lnTo>
                  <a:lnTo>
                    <a:pt x="253121" y="387836"/>
                  </a:lnTo>
                  <a:lnTo>
                    <a:pt x="269043" y="398595"/>
                  </a:lnTo>
                  <a:lnTo>
                    <a:pt x="279801" y="414517"/>
                  </a:lnTo>
                  <a:lnTo>
                    <a:pt x="283752" y="433961"/>
                  </a:lnTo>
                  <a:lnTo>
                    <a:pt x="281236" y="449492"/>
                  </a:lnTo>
                  <a:lnTo>
                    <a:pt x="274259" y="463067"/>
                  </a:lnTo>
                  <a:lnTo>
                    <a:pt x="263684" y="473982"/>
                  </a:lnTo>
                  <a:lnTo>
                    <a:pt x="250370" y="481533"/>
                  </a:lnTo>
                  <a:lnTo>
                    <a:pt x="250370" y="525766"/>
                  </a:lnTo>
                  <a:lnTo>
                    <a:pt x="467357" y="525766"/>
                  </a:lnTo>
                  <a:lnTo>
                    <a:pt x="467357" y="383885"/>
                  </a:lnTo>
                  <a:close/>
                </a:path>
                <a:path extrusionOk="0" h="609600" w="467360">
                  <a:moveTo>
                    <a:pt x="233678" y="258696"/>
                  </a:moveTo>
                  <a:lnTo>
                    <a:pt x="108493" y="267876"/>
                  </a:lnTo>
                  <a:lnTo>
                    <a:pt x="358863" y="267876"/>
                  </a:lnTo>
                  <a:lnTo>
                    <a:pt x="233678" y="258696"/>
                  </a:lnTo>
                  <a:close/>
                </a:path>
                <a:path extrusionOk="0" h="609600" w="467360">
                  <a:moveTo>
                    <a:pt x="355973" y="50047"/>
                  </a:moveTo>
                  <a:lnTo>
                    <a:pt x="233678" y="50047"/>
                  </a:lnTo>
                  <a:lnTo>
                    <a:pt x="282461" y="59867"/>
                  </a:lnTo>
                  <a:lnTo>
                    <a:pt x="322322" y="86777"/>
                  </a:lnTo>
                  <a:lnTo>
                    <a:pt x="349044" y="126452"/>
                  </a:lnTo>
                  <a:lnTo>
                    <a:pt x="358863" y="175236"/>
                  </a:lnTo>
                  <a:lnTo>
                    <a:pt x="358863" y="267876"/>
                  </a:lnTo>
                  <a:lnTo>
                    <a:pt x="408937" y="267876"/>
                  </a:lnTo>
                  <a:lnTo>
                    <a:pt x="408937" y="175236"/>
                  </a:lnTo>
                  <a:lnTo>
                    <a:pt x="402678" y="128640"/>
                  </a:lnTo>
                  <a:lnTo>
                    <a:pt x="385013" y="86777"/>
                  </a:lnTo>
                  <a:lnTo>
                    <a:pt x="357612" y="51313"/>
                  </a:lnTo>
                  <a:lnTo>
                    <a:pt x="355973" y="50047"/>
                  </a:lnTo>
                  <a:close/>
                </a:path>
              </a:pathLst>
            </a:custGeom>
            <a:solidFill>
              <a:srgbClr val="53CCC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463" name="Google Shape;463;p22"/>
          <p:cNvGrpSpPr/>
          <p:nvPr/>
        </p:nvGrpSpPr>
        <p:grpSpPr>
          <a:xfrm>
            <a:off x="7207757" y="1818894"/>
            <a:ext cx="2032000" cy="4133215"/>
            <a:chOff x="7207757" y="1818894"/>
            <a:chExt cx="2032000" cy="4133215"/>
          </a:xfrm>
        </p:grpSpPr>
        <p:sp>
          <p:nvSpPr>
            <p:cNvPr id="464" name="Google Shape;464;p22"/>
            <p:cNvSpPr/>
            <p:nvPr/>
          </p:nvSpPr>
          <p:spPr>
            <a:xfrm>
              <a:off x="7207757" y="1818894"/>
              <a:ext cx="2032000" cy="4133215"/>
            </a:xfrm>
            <a:custGeom>
              <a:rect b="b" l="l" r="r" t="t"/>
              <a:pathLst>
                <a:path extrusionOk="0" h="4133215" w="2032000">
                  <a:moveTo>
                    <a:pt x="1692910" y="0"/>
                  </a:moveTo>
                  <a:lnTo>
                    <a:pt x="338582" y="0"/>
                  </a:lnTo>
                  <a:lnTo>
                    <a:pt x="292648" y="3091"/>
                  </a:lnTo>
                  <a:lnTo>
                    <a:pt x="248590" y="12097"/>
                  </a:lnTo>
                  <a:lnTo>
                    <a:pt x="206811" y="26614"/>
                  </a:lnTo>
                  <a:lnTo>
                    <a:pt x="167715" y="46237"/>
                  </a:lnTo>
                  <a:lnTo>
                    <a:pt x="131705" y="70562"/>
                  </a:lnTo>
                  <a:lnTo>
                    <a:pt x="99186" y="99187"/>
                  </a:lnTo>
                  <a:lnTo>
                    <a:pt x="70562" y="131705"/>
                  </a:lnTo>
                  <a:lnTo>
                    <a:pt x="46237" y="167715"/>
                  </a:lnTo>
                  <a:lnTo>
                    <a:pt x="26614" y="206811"/>
                  </a:lnTo>
                  <a:lnTo>
                    <a:pt x="12097" y="248590"/>
                  </a:lnTo>
                  <a:lnTo>
                    <a:pt x="3091" y="292648"/>
                  </a:lnTo>
                  <a:lnTo>
                    <a:pt x="0" y="338581"/>
                  </a:lnTo>
                  <a:lnTo>
                    <a:pt x="0" y="3794493"/>
                  </a:lnTo>
                  <a:lnTo>
                    <a:pt x="3091" y="3840440"/>
                  </a:lnTo>
                  <a:lnTo>
                    <a:pt x="12097" y="3884507"/>
                  </a:lnTo>
                  <a:lnTo>
                    <a:pt x="26614" y="3926292"/>
                  </a:lnTo>
                  <a:lnTo>
                    <a:pt x="46237" y="3965391"/>
                  </a:lnTo>
                  <a:lnTo>
                    <a:pt x="70562" y="4001401"/>
                  </a:lnTo>
                  <a:lnTo>
                    <a:pt x="99186" y="4033918"/>
                  </a:lnTo>
                  <a:lnTo>
                    <a:pt x="131705" y="4062539"/>
                  </a:lnTo>
                  <a:lnTo>
                    <a:pt x="167715" y="4086861"/>
                  </a:lnTo>
                  <a:lnTo>
                    <a:pt x="206811" y="4106480"/>
                  </a:lnTo>
                  <a:lnTo>
                    <a:pt x="248590" y="4120993"/>
                  </a:lnTo>
                  <a:lnTo>
                    <a:pt x="292648" y="4129997"/>
                  </a:lnTo>
                  <a:lnTo>
                    <a:pt x="338582" y="4133087"/>
                  </a:lnTo>
                  <a:lnTo>
                    <a:pt x="1692910" y="4133087"/>
                  </a:lnTo>
                  <a:lnTo>
                    <a:pt x="1738843" y="4129997"/>
                  </a:lnTo>
                  <a:lnTo>
                    <a:pt x="1782901" y="4120993"/>
                  </a:lnTo>
                  <a:lnTo>
                    <a:pt x="1824680" y="4106480"/>
                  </a:lnTo>
                  <a:lnTo>
                    <a:pt x="1863776" y="4086861"/>
                  </a:lnTo>
                  <a:lnTo>
                    <a:pt x="1899786" y="4062539"/>
                  </a:lnTo>
                  <a:lnTo>
                    <a:pt x="1932305" y="4033918"/>
                  </a:lnTo>
                  <a:lnTo>
                    <a:pt x="1960929" y="4001401"/>
                  </a:lnTo>
                  <a:lnTo>
                    <a:pt x="1985254" y="3965391"/>
                  </a:lnTo>
                  <a:lnTo>
                    <a:pt x="2004877" y="3926292"/>
                  </a:lnTo>
                  <a:lnTo>
                    <a:pt x="2019394" y="3884507"/>
                  </a:lnTo>
                  <a:lnTo>
                    <a:pt x="2028400" y="3840440"/>
                  </a:lnTo>
                  <a:lnTo>
                    <a:pt x="2031492" y="3794493"/>
                  </a:lnTo>
                  <a:lnTo>
                    <a:pt x="2031492" y="338581"/>
                  </a:lnTo>
                  <a:lnTo>
                    <a:pt x="2028400" y="292648"/>
                  </a:lnTo>
                  <a:lnTo>
                    <a:pt x="2019394" y="248590"/>
                  </a:lnTo>
                  <a:lnTo>
                    <a:pt x="2004877" y="206811"/>
                  </a:lnTo>
                  <a:lnTo>
                    <a:pt x="1985254" y="167715"/>
                  </a:lnTo>
                  <a:lnTo>
                    <a:pt x="1960929" y="131705"/>
                  </a:lnTo>
                  <a:lnTo>
                    <a:pt x="1932305" y="99187"/>
                  </a:lnTo>
                  <a:lnTo>
                    <a:pt x="1899786" y="70562"/>
                  </a:lnTo>
                  <a:lnTo>
                    <a:pt x="1863776" y="46237"/>
                  </a:lnTo>
                  <a:lnTo>
                    <a:pt x="1824680" y="26614"/>
                  </a:lnTo>
                  <a:lnTo>
                    <a:pt x="1782901" y="12097"/>
                  </a:lnTo>
                  <a:lnTo>
                    <a:pt x="1738843" y="3091"/>
                  </a:lnTo>
                  <a:lnTo>
                    <a:pt x="169291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65" name="Google Shape;465;p22"/>
            <p:cNvSpPr/>
            <p:nvPr/>
          </p:nvSpPr>
          <p:spPr>
            <a:xfrm>
              <a:off x="7207757" y="1818894"/>
              <a:ext cx="2032000" cy="4133215"/>
            </a:xfrm>
            <a:custGeom>
              <a:rect b="b" l="l" r="r" t="t"/>
              <a:pathLst>
                <a:path extrusionOk="0" h="4133215" w="2032000">
                  <a:moveTo>
                    <a:pt x="0" y="338581"/>
                  </a:moveTo>
                  <a:lnTo>
                    <a:pt x="3091" y="292648"/>
                  </a:lnTo>
                  <a:lnTo>
                    <a:pt x="12097" y="248590"/>
                  </a:lnTo>
                  <a:lnTo>
                    <a:pt x="26614" y="206811"/>
                  </a:lnTo>
                  <a:lnTo>
                    <a:pt x="46237" y="167715"/>
                  </a:lnTo>
                  <a:lnTo>
                    <a:pt x="70562" y="131705"/>
                  </a:lnTo>
                  <a:lnTo>
                    <a:pt x="99186" y="99187"/>
                  </a:lnTo>
                  <a:lnTo>
                    <a:pt x="131705" y="70562"/>
                  </a:lnTo>
                  <a:lnTo>
                    <a:pt x="167715" y="46237"/>
                  </a:lnTo>
                  <a:lnTo>
                    <a:pt x="206811" y="26614"/>
                  </a:lnTo>
                  <a:lnTo>
                    <a:pt x="248590" y="12097"/>
                  </a:lnTo>
                  <a:lnTo>
                    <a:pt x="292648" y="3091"/>
                  </a:lnTo>
                  <a:lnTo>
                    <a:pt x="338582" y="0"/>
                  </a:lnTo>
                  <a:lnTo>
                    <a:pt x="1692910" y="0"/>
                  </a:lnTo>
                  <a:lnTo>
                    <a:pt x="1738843" y="3091"/>
                  </a:lnTo>
                  <a:lnTo>
                    <a:pt x="1782901" y="12097"/>
                  </a:lnTo>
                  <a:lnTo>
                    <a:pt x="1824680" y="26614"/>
                  </a:lnTo>
                  <a:lnTo>
                    <a:pt x="1863776" y="46237"/>
                  </a:lnTo>
                  <a:lnTo>
                    <a:pt x="1899786" y="70562"/>
                  </a:lnTo>
                  <a:lnTo>
                    <a:pt x="1932305" y="99187"/>
                  </a:lnTo>
                  <a:lnTo>
                    <a:pt x="1960929" y="131705"/>
                  </a:lnTo>
                  <a:lnTo>
                    <a:pt x="1985254" y="167715"/>
                  </a:lnTo>
                  <a:lnTo>
                    <a:pt x="2004877" y="206811"/>
                  </a:lnTo>
                  <a:lnTo>
                    <a:pt x="2019394" y="248590"/>
                  </a:lnTo>
                  <a:lnTo>
                    <a:pt x="2028400" y="292648"/>
                  </a:lnTo>
                  <a:lnTo>
                    <a:pt x="2031492" y="338581"/>
                  </a:lnTo>
                  <a:lnTo>
                    <a:pt x="2031492" y="3794493"/>
                  </a:lnTo>
                  <a:lnTo>
                    <a:pt x="2028400" y="3840440"/>
                  </a:lnTo>
                  <a:lnTo>
                    <a:pt x="2019394" y="3884507"/>
                  </a:lnTo>
                  <a:lnTo>
                    <a:pt x="2004877" y="3926292"/>
                  </a:lnTo>
                  <a:lnTo>
                    <a:pt x="1985254" y="3965391"/>
                  </a:lnTo>
                  <a:lnTo>
                    <a:pt x="1960929" y="4001401"/>
                  </a:lnTo>
                  <a:lnTo>
                    <a:pt x="1932305" y="4033918"/>
                  </a:lnTo>
                  <a:lnTo>
                    <a:pt x="1899786" y="4062539"/>
                  </a:lnTo>
                  <a:lnTo>
                    <a:pt x="1863776" y="4086861"/>
                  </a:lnTo>
                  <a:lnTo>
                    <a:pt x="1824680" y="4106480"/>
                  </a:lnTo>
                  <a:lnTo>
                    <a:pt x="1782901" y="4120993"/>
                  </a:lnTo>
                  <a:lnTo>
                    <a:pt x="1738843" y="4129997"/>
                  </a:lnTo>
                  <a:lnTo>
                    <a:pt x="1692910" y="4133087"/>
                  </a:lnTo>
                  <a:lnTo>
                    <a:pt x="338582" y="4133087"/>
                  </a:lnTo>
                  <a:lnTo>
                    <a:pt x="292648" y="4129997"/>
                  </a:lnTo>
                  <a:lnTo>
                    <a:pt x="248590" y="4120993"/>
                  </a:lnTo>
                  <a:lnTo>
                    <a:pt x="206811" y="4106480"/>
                  </a:lnTo>
                  <a:lnTo>
                    <a:pt x="167715" y="4086861"/>
                  </a:lnTo>
                  <a:lnTo>
                    <a:pt x="131705" y="4062539"/>
                  </a:lnTo>
                  <a:lnTo>
                    <a:pt x="99186" y="4033918"/>
                  </a:lnTo>
                  <a:lnTo>
                    <a:pt x="70562" y="4001401"/>
                  </a:lnTo>
                  <a:lnTo>
                    <a:pt x="46237" y="3965391"/>
                  </a:lnTo>
                  <a:lnTo>
                    <a:pt x="26614" y="3926292"/>
                  </a:lnTo>
                  <a:lnTo>
                    <a:pt x="12097" y="3884507"/>
                  </a:lnTo>
                  <a:lnTo>
                    <a:pt x="3091" y="3840440"/>
                  </a:lnTo>
                  <a:lnTo>
                    <a:pt x="0" y="3794493"/>
                  </a:lnTo>
                  <a:lnTo>
                    <a:pt x="0" y="338581"/>
                  </a:lnTo>
                  <a:close/>
                </a:path>
              </a:pathLst>
            </a:custGeom>
            <a:noFill/>
            <a:ln cap="flat" cmpd="sng" w="3172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66" name="Google Shape;466;p22"/>
            <p:cNvSpPr/>
            <p:nvPr/>
          </p:nvSpPr>
          <p:spPr>
            <a:xfrm>
              <a:off x="7877149" y="2691866"/>
              <a:ext cx="733425" cy="400685"/>
            </a:xfrm>
            <a:custGeom>
              <a:rect b="b" l="l" r="r" t="t"/>
              <a:pathLst>
                <a:path extrusionOk="0" h="400685" w="733425">
                  <a:moveTo>
                    <a:pt x="149936" y="83464"/>
                  </a:moveTo>
                  <a:lnTo>
                    <a:pt x="83299" y="83464"/>
                  </a:lnTo>
                  <a:lnTo>
                    <a:pt x="83299" y="317144"/>
                  </a:lnTo>
                  <a:lnTo>
                    <a:pt x="149936" y="317144"/>
                  </a:lnTo>
                  <a:lnTo>
                    <a:pt x="149936" y="83464"/>
                  </a:lnTo>
                  <a:close/>
                </a:path>
                <a:path extrusionOk="0" h="400685" w="733425">
                  <a:moveTo>
                    <a:pt x="733031" y="158572"/>
                  </a:moveTo>
                  <a:lnTo>
                    <a:pt x="730402" y="145605"/>
                  </a:lnTo>
                  <a:lnTo>
                    <a:pt x="723239" y="135001"/>
                  </a:lnTo>
                  <a:lnTo>
                    <a:pt x="712647" y="127825"/>
                  </a:lnTo>
                  <a:lnTo>
                    <a:pt x="699706" y="125183"/>
                  </a:lnTo>
                  <a:lnTo>
                    <a:pt x="666394" y="125183"/>
                  </a:lnTo>
                  <a:lnTo>
                    <a:pt x="666394" y="50076"/>
                  </a:lnTo>
                  <a:lnTo>
                    <a:pt x="666394" y="33388"/>
                  </a:lnTo>
                  <a:lnTo>
                    <a:pt x="663765" y="20421"/>
                  </a:lnTo>
                  <a:lnTo>
                    <a:pt x="656602" y="9804"/>
                  </a:lnTo>
                  <a:lnTo>
                    <a:pt x="646010" y="2628"/>
                  </a:lnTo>
                  <a:lnTo>
                    <a:pt x="633069" y="0"/>
                  </a:lnTo>
                  <a:lnTo>
                    <a:pt x="616407" y="0"/>
                  </a:lnTo>
                  <a:lnTo>
                    <a:pt x="616407" y="50076"/>
                  </a:lnTo>
                  <a:lnTo>
                    <a:pt x="616407" y="350532"/>
                  </a:lnTo>
                  <a:lnTo>
                    <a:pt x="49974" y="350532"/>
                  </a:lnTo>
                  <a:lnTo>
                    <a:pt x="49974" y="50076"/>
                  </a:lnTo>
                  <a:lnTo>
                    <a:pt x="616407" y="50076"/>
                  </a:lnTo>
                  <a:lnTo>
                    <a:pt x="616407" y="0"/>
                  </a:lnTo>
                  <a:lnTo>
                    <a:pt x="33312" y="0"/>
                  </a:lnTo>
                  <a:lnTo>
                    <a:pt x="20383" y="2628"/>
                  </a:lnTo>
                  <a:lnTo>
                    <a:pt x="9791" y="9804"/>
                  </a:lnTo>
                  <a:lnTo>
                    <a:pt x="2628" y="20421"/>
                  </a:lnTo>
                  <a:lnTo>
                    <a:pt x="0" y="33388"/>
                  </a:lnTo>
                  <a:lnTo>
                    <a:pt x="0" y="367220"/>
                  </a:lnTo>
                  <a:lnTo>
                    <a:pt x="2628" y="380187"/>
                  </a:lnTo>
                  <a:lnTo>
                    <a:pt x="9791" y="390804"/>
                  </a:lnTo>
                  <a:lnTo>
                    <a:pt x="20383" y="397967"/>
                  </a:lnTo>
                  <a:lnTo>
                    <a:pt x="33312" y="400608"/>
                  </a:lnTo>
                  <a:lnTo>
                    <a:pt x="633069" y="400608"/>
                  </a:lnTo>
                  <a:lnTo>
                    <a:pt x="646010" y="397967"/>
                  </a:lnTo>
                  <a:lnTo>
                    <a:pt x="656602" y="390804"/>
                  </a:lnTo>
                  <a:lnTo>
                    <a:pt x="663765" y="380187"/>
                  </a:lnTo>
                  <a:lnTo>
                    <a:pt x="666394" y="367220"/>
                  </a:lnTo>
                  <a:lnTo>
                    <a:pt x="666394" y="350532"/>
                  </a:lnTo>
                  <a:lnTo>
                    <a:pt x="666394" y="275412"/>
                  </a:lnTo>
                  <a:lnTo>
                    <a:pt x="699706" y="275412"/>
                  </a:lnTo>
                  <a:lnTo>
                    <a:pt x="712647" y="272783"/>
                  </a:lnTo>
                  <a:lnTo>
                    <a:pt x="723239" y="265607"/>
                  </a:lnTo>
                  <a:lnTo>
                    <a:pt x="730402" y="254990"/>
                  </a:lnTo>
                  <a:lnTo>
                    <a:pt x="733031" y="242036"/>
                  </a:lnTo>
                  <a:lnTo>
                    <a:pt x="733031" y="158572"/>
                  </a:lnTo>
                  <a:close/>
                </a:path>
              </a:pathLst>
            </a:custGeom>
            <a:solidFill>
              <a:srgbClr val="47BA4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67" name="Google Shape;467;p22"/>
          <p:cNvSpPr txBox="1"/>
          <p:nvPr/>
        </p:nvSpPr>
        <p:spPr>
          <a:xfrm>
            <a:off x="999845" y="1895093"/>
            <a:ext cx="1047900" cy="474000"/>
          </a:xfrm>
          <a:prstGeom prst="rect">
            <a:avLst/>
          </a:prstGeom>
          <a:noFill/>
          <a:ln>
            <a:noFill/>
          </a:ln>
        </p:spPr>
        <p:txBody>
          <a:bodyPr anchorCtr="0" anchor="t" bIns="0" lIns="0" spcFirstLastPara="1" rIns="0" wrap="square" tIns="12050">
            <a:spAutoFit/>
          </a:bodyPr>
          <a:lstStyle/>
          <a:p>
            <a:pPr indent="-302260" lvl="0" marL="314325" marR="5080" rtl="0" algn="l">
              <a:lnSpc>
                <a:spcPct val="100000"/>
              </a:lnSpc>
              <a:spcBef>
                <a:spcPts val="0"/>
              </a:spcBef>
              <a:spcAft>
                <a:spcPts val="0"/>
              </a:spcAft>
              <a:buNone/>
            </a:pPr>
            <a:r>
              <a:rPr b="1" lang="en-US" sz="1500">
                <a:solidFill>
                  <a:srgbClr val="FFB900"/>
                </a:solidFill>
                <a:latin typeface="Tahoma"/>
                <a:ea typeface="Tahoma"/>
                <a:cs typeface="Tahoma"/>
                <a:sym typeface="Tahoma"/>
              </a:rPr>
              <a:t>Solo testo cifrato</a:t>
            </a:r>
            <a:endParaRPr sz="1500">
              <a:latin typeface="Tahoma"/>
              <a:ea typeface="Tahoma"/>
              <a:cs typeface="Tahoma"/>
              <a:sym typeface="Tahoma"/>
            </a:endParaRPr>
          </a:p>
        </p:txBody>
      </p:sp>
      <p:sp>
        <p:nvSpPr>
          <p:cNvPr id="468" name="Google Shape;468;p22"/>
          <p:cNvSpPr txBox="1"/>
          <p:nvPr/>
        </p:nvSpPr>
        <p:spPr>
          <a:xfrm>
            <a:off x="2946904" y="1938025"/>
            <a:ext cx="1697400" cy="5046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1600">
                <a:solidFill>
                  <a:srgbClr val="FFB900"/>
                </a:solidFill>
                <a:latin typeface="Tahoma"/>
                <a:ea typeface="Tahoma"/>
                <a:cs typeface="Tahoma"/>
                <a:sym typeface="Tahoma"/>
              </a:rPr>
              <a:t>Testo in chiaro noto</a:t>
            </a:r>
            <a:endParaRPr sz="1600">
              <a:latin typeface="Tahoma"/>
              <a:ea typeface="Tahoma"/>
              <a:cs typeface="Tahoma"/>
              <a:sym typeface="Tahoma"/>
            </a:endParaRPr>
          </a:p>
        </p:txBody>
      </p:sp>
      <p:sp>
        <p:nvSpPr>
          <p:cNvPr id="469" name="Google Shape;469;p22"/>
          <p:cNvSpPr/>
          <p:nvPr/>
        </p:nvSpPr>
        <p:spPr>
          <a:xfrm>
            <a:off x="5603418" y="2631198"/>
            <a:ext cx="734695" cy="534670"/>
          </a:xfrm>
          <a:custGeom>
            <a:rect b="b" l="l" r="r" t="t"/>
            <a:pathLst>
              <a:path extrusionOk="0" h="534669" w="734695">
                <a:moveTo>
                  <a:pt x="308787" y="408952"/>
                </a:moveTo>
                <a:lnTo>
                  <a:pt x="50063" y="408952"/>
                </a:lnTo>
                <a:lnTo>
                  <a:pt x="50063" y="108496"/>
                </a:lnTo>
                <a:lnTo>
                  <a:pt x="278574" y="108496"/>
                </a:lnTo>
                <a:lnTo>
                  <a:pt x="298932" y="58420"/>
                </a:lnTo>
                <a:lnTo>
                  <a:pt x="33375" y="58420"/>
                </a:lnTo>
                <a:lnTo>
                  <a:pt x="20383" y="61036"/>
                </a:lnTo>
                <a:lnTo>
                  <a:pt x="9779" y="68199"/>
                </a:lnTo>
                <a:lnTo>
                  <a:pt x="2616" y="78803"/>
                </a:lnTo>
                <a:lnTo>
                  <a:pt x="0" y="91795"/>
                </a:lnTo>
                <a:lnTo>
                  <a:pt x="0" y="425640"/>
                </a:lnTo>
                <a:lnTo>
                  <a:pt x="2616" y="438632"/>
                </a:lnTo>
                <a:lnTo>
                  <a:pt x="9779" y="449249"/>
                </a:lnTo>
                <a:lnTo>
                  <a:pt x="20383" y="456399"/>
                </a:lnTo>
                <a:lnTo>
                  <a:pt x="33375" y="459028"/>
                </a:lnTo>
                <a:lnTo>
                  <a:pt x="308787" y="459028"/>
                </a:lnTo>
                <a:lnTo>
                  <a:pt x="308787" y="408952"/>
                </a:lnTo>
                <a:close/>
              </a:path>
              <a:path extrusionOk="0" h="534669" w="734695">
                <a:moveTo>
                  <a:pt x="467347" y="250380"/>
                </a:moveTo>
                <a:lnTo>
                  <a:pt x="358863" y="250380"/>
                </a:lnTo>
                <a:lnTo>
                  <a:pt x="358863" y="0"/>
                </a:lnTo>
                <a:lnTo>
                  <a:pt x="222745" y="333578"/>
                </a:lnTo>
                <a:lnTo>
                  <a:pt x="342163" y="333832"/>
                </a:lnTo>
                <a:lnTo>
                  <a:pt x="342163" y="534136"/>
                </a:lnTo>
                <a:lnTo>
                  <a:pt x="467347" y="250380"/>
                </a:lnTo>
                <a:close/>
              </a:path>
              <a:path extrusionOk="0" h="534669" w="734695">
                <a:moveTo>
                  <a:pt x="734415" y="216992"/>
                </a:moveTo>
                <a:lnTo>
                  <a:pt x="731786" y="204000"/>
                </a:lnTo>
                <a:lnTo>
                  <a:pt x="724636" y="193382"/>
                </a:lnTo>
                <a:lnTo>
                  <a:pt x="714019" y="186232"/>
                </a:lnTo>
                <a:lnTo>
                  <a:pt x="701027" y="183603"/>
                </a:lnTo>
                <a:lnTo>
                  <a:pt x="667651" y="183603"/>
                </a:lnTo>
                <a:lnTo>
                  <a:pt x="667651" y="91795"/>
                </a:lnTo>
                <a:lnTo>
                  <a:pt x="665022" y="78803"/>
                </a:lnTo>
                <a:lnTo>
                  <a:pt x="657872" y="68199"/>
                </a:lnTo>
                <a:lnTo>
                  <a:pt x="647255" y="61036"/>
                </a:lnTo>
                <a:lnTo>
                  <a:pt x="634263" y="58420"/>
                </a:lnTo>
                <a:lnTo>
                  <a:pt x="392239" y="58420"/>
                </a:lnTo>
                <a:lnTo>
                  <a:pt x="392239" y="108496"/>
                </a:lnTo>
                <a:lnTo>
                  <a:pt x="617575" y="108496"/>
                </a:lnTo>
                <a:lnTo>
                  <a:pt x="617575" y="408952"/>
                </a:lnTo>
                <a:lnTo>
                  <a:pt x="433971" y="408952"/>
                </a:lnTo>
                <a:lnTo>
                  <a:pt x="411848" y="459028"/>
                </a:lnTo>
                <a:lnTo>
                  <a:pt x="634263" y="459028"/>
                </a:lnTo>
                <a:lnTo>
                  <a:pt x="647255" y="456399"/>
                </a:lnTo>
                <a:lnTo>
                  <a:pt x="657872" y="449249"/>
                </a:lnTo>
                <a:lnTo>
                  <a:pt x="665022" y="438632"/>
                </a:lnTo>
                <a:lnTo>
                  <a:pt x="667651" y="425640"/>
                </a:lnTo>
                <a:lnTo>
                  <a:pt x="667651" y="333832"/>
                </a:lnTo>
                <a:lnTo>
                  <a:pt x="701027" y="333832"/>
                </a:lnTo>
                <a:lnTo>
                  <a:pt x="714019" y="331216"/>
                </a:lnTo>
                <a:lnTo>
                  <a:pt x="724636" y="324053"/>
                </a:lnTo>
                <a:lnTo>
                  <a:pt x="731786" y="313448"/>
                </a:lnTo>
                <a:lnTo>
                  <a:pt x="734415" y="300443"/>
                </a:lnTo>
                <a:lnTo>
                  <a:pt x="734415" y="216992"/>
                </a:lnTo>
                <a:close/>
              </a:path>
            </a:pathLst>
          </a:custGeom>
          <a:solidFill>
            <a:srgbClr val="4DC58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70" name="Google Shape;470;p22"/>
          <p:cNvSpPr txBox="1"/>
          <p:nvPr/>
        </p:nvSpPr>
        <p:spPr>
          <a:xfrm>
            <a:off x="7677150" y="1897750"/>
            <a:ext cx="1241400" cy="443100"/>
          </a:xfrm>
          <a:prstGeom prst="rect">
            <a:avLst/>
          </a:prstGeom>
          <a:noFill/>
          <a:ln>
            <a:noFill/>
          </a:ln>
        </p:spPr>
        <p:txBody>
          <a:bodyPr anchorCtr="0" anchor="t" bIns="0" lIns="0" spcFirstLastPara="1" rIns="0" wrap="square" tIns="12050">
            <a:spAutoFit/>
          </a:bodyPr>
          <a:lstStyle/>
          <a:p>
            <a:pPr indent="120650" lvl="0" marL="12700" marR="5080" rtl="0" algn="l">
              <a:lnSpc>
                <a:spcPct val="100000"/>
              </a:lnSpc>
              <a:spcBef>
                <a:spcPts val="0"/>
              </a:spcBef>
              <a:spcAft>
                <a:spcPts val="0"/>
              </a:spcAft>
              <a:buNone/>
            </a:pPr>
            <a:r>
              <a:rPr b="1" lang="en-US">
                <a:solidFill>
                  <a:srgbClr val="FFB900"/>
                </a:solidFill>
                <a:latin typeface="Tahoma"/>
                <a:ea typeface="Tahoma"/>
                <a:cs typeface="Tahoma"/>
                <a:sym typeface="Tahoma"/>
              </a:rPr>
              <a:t>Testo cifrato scelto</a:t>
            </a:r>
            <a:endParaRPr>
              <a:latin typeface="Tahoma"/>
              <a:ea typeface="Tahoma"/>
              <a:cs typeface="Tahoma"/>
              <a:sym typeface="Tahoma"/>
            </a:endParaRPr>
          </a:p>
        </p:txBody>
      </p:sp>
      <p:sp>
        <p:nvSpPr>
          <p:cNvPr id="471" name="Google Shape;471;p22"/>
          <p:cNvSpPr txBox="1"/>
          <p:nvPr/>
        </p:nvSpPr>
        <p:spPr>
          <a:xfrm>
            <a:off x="9808209" y="1938019"/>
            <a:ext cx="1198200" cy="243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1500">
                <a:solidFill>
                  <a:srgbClr val="FFB900"/>
                </a:solidFill>
                <a:latin typeface="Tahoma"/>
                <a:ea typeface="Tahoma"/>
                <a:cs typeface="Tahoma"/>
                <a:sym typeface="Tahoma"/>
              </a:rPr>
              <a:t>Testo scelto</a:t>
            </a:r>
            <a:endParaRPr sz="1500">
              <a:latin typeface="Tahoma"/>
              <a:ea typeface="Tahoma"/>
              <a:cs typeface="Tahoma"/>
              <a:sym typeface="Tahoma"/>
            </a:endParaRPr>
          </a:p>
        </p:txBody>
      </p:sp>
      <p:sp>
        <p:nvSpPr>
          <p:cNvPr id="472" name="Google Shape;472;p22"/>
          <p:cNvSpPr/>
          <p:nvPr/>
        </p:nvSpPr>
        <p:spPr>
          <a:xfrm>
            <a:off x="10197551" y="2392309"/>
            <a:ext cx="400685" cy="733425"/>
          </a:xfrm>
          <a:custGeom>
            <a:rect b="b" l="l" r="r" t="t"/>
            <a:pathLst>
              <a:path extrusionOk="0" h="733425" w="400684">
                <a:moveTo>
                  <a:pt x="393081" y="0"/>
                </a:moveTo>
                <a:lnTo>
                  <a:pt x="7511" y="0"/>
                </a:lnTo>
                <a:lnTo>
                  <a:pt x="0" y="7497"/>
                </a:lnTo>
                <a:lnTo>
                  <a:pt x="0" y="725536"/>
                </a:lnTo>
                <a:lnTo>
                  <a:pt x="7511" y="733033"/>
                </a:lnTo>
                <a:lnTo>
                  <a:pt x="393081" y="733033"/>
                </a:lnTo>
                <a:lnTo>
                  <a:pt x="400592" y="725536"/>
                </a:lnTo>
                <a:lnTo>
                  <a:pt x="400592" y="633069"/>
                </a:lnTo>
                <a:lnTo>
                  <a:pt x="50074" y="633069"/>
                </a:lnTo>
                <a:lnTo>
                  <a:pt x="50074" y="99934"/>
                </a:lnTo>
                <a:lnTo>
                  <a:pt x="400592" y="99934"/>
                </a:lnTo>
                <a:lnTo>
                  <a:pt x="400592" y="66641"/>
                </a:lnTo>
                <a:lnTo>
                  <a:pt x="157733" y="66641"/>
                </a:lnTo>
                <a:lnTo>
                  <a:pt x="150222" y="59144"/>
                </a:lnTo>
                <a:lnTo>
                  <a:pt x="150222" y="40818"/>
                </a:lnTo>
                <a:lnTo>
                  <a:pt x="157733" y="33320"/>
                </a:lnTo>
                <a:lnTo>
                  <a:pt x="400592" y="33320"/>
                </a:lnTo>
                <a:lnTo>
                  <a:pt x="400592" y="7497"/>
                </a:lnTo>
                <a:lnTo>
                  <a:pt x="393081" y="0"/>
                </a:lnTo>
                <a:close/>
              </a:path>
              <a:path extrusionOk="0" h="733425" w="400684">
                <a:moveTo>
                  <a:pt x="400592" y="99934"/>
                </a:moveTo>
                <a:lnTo>
                  <a:pt x="350518" y="99934"/>
                </a:lnTo>
                <a:lnTo>
                  <a:pt x="350518" y="633069"/>
                </a:lnTo>
                <a:lnTo>
                  <a:pt x="400592" y="633069"/>
                </a:lnTo>
                <a:lnTo>
                  <a:pt x="400592" y="99934"/>
                </a:lnTo>
                <a:close/>
              </a:path>
              <a:path extrusionOk="0" h="733425" w="400684">
                <a:moveTo>
                  <a:pt x="400592" y="33320"/>
                </a:moveTo>
                <a:lnTo>
                  <a:pt x="242859" y="33320"/>
                </a:lnTo>
                <a:lnTo>
                  <a:pt x="250370" y="40818"/>
                </a:lnTo>
                <a:lnTo>
                  <a:pt x="250370" y="59144"/>
                </a:lnTo>
                <a:lnTo>
                  <a:pt x="242859" y="66641"/>
                </a:lnTo>
                <a:lnTo>
                  <a:pt x="400592" y="66641"/>
                </a:lnTo>
                <a:lnTo>
                  <a:pt x="400592" y="33320"/>
                </a:lnTo>
                <a:close/>
              </a:path>
            </a:pathLst>
          </a:custGeom>
          <a:solidFill>
            <a:srgbClr val="6FAC4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73" name="Google Shape;473;p22"/>
          <p:cNvSpPr txBox="1"/>
          <p:nvPr/>
        </p:nvSpPr>
        <p:spPr>
          <a:xfrm>
            <a:off x="207975" y="1354325"/>
            <a:ext cx="5095800" cy="28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Verdana"/>
                <a:ea typeface="Verdana"/>
                <a:cs typeface="Verdana"/>
                <a:sym typeface="Verdana"/>
              </a:rPr>
              <a:t>Tipi di </a:t>
            </a:r>
            <a:r>
              <a:rPr b="1" lang="en-US" sz="1800">
                <a:solidFill>
                  <a:srgbClr val="FFFFFF"/>
                </a:solidFill>
                <a:latin typeface="Verdana"/>
                <a:ea typeface="Verdana"/>
                <a:cs typeface="Verdana"/>
                <a:sym typeface="Verdana"/>
              </a:rPr>
              <a:t>Attacchi</a:t>
            </a:r>
            <a:r>
              <a:rPr lang="en-US" sz="1800">
                <a:solidFill>
                  <a:srgbClr val="FFFFFF"/>
                </a:solidFill>
                <a:latin typeface="Verdana"/>
                <a:ea typeface="Verdana"/>
                <a:cs typeface="Verdana"/>
                <a:sym typeface="Verdana"/>
              </a:rPr>
              <a:t> ai </a:t>
            </a:r>
            <a:r>
              <a:rPr b="1" lang="en-US" sz="1800">
                <a:solidFill>
                  <a:srgbClr val="FFFFFF"/>
                </a:solidFill>
                <a:latin typeface="Verdana"/>
                <a:ea typeface="Verdana"/>
                <a:cs typeface="Verdana"/>
                <a:sym typeface="Verdana"/>
              </a:rPr>
              <a:t>Messaggi Cifrati</a:t>
            </a:r>
            <a:endParaRPr b="1" sz="1800">
              <a:latin typeface="Verdana"/>
              <a:ea typeface="Verdana"/>
              <a:cs typeface="Verdana"/>
              <a:sym typeface="Verdana"/>
            </a:endParaRPr>
          </a:p>
        </p:txBody>
      </p:sp>
      <p:pic>
        <p:nvPicPr>
          <p:cNvPr id="474" name="Google Shape;474;p22"/>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475" name="Google Shape;475;p22"/>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476" name="Google Shape;476;p22"/>
          <p:cNvSpPr txBox="1"/>
          <p:nvPr>
            <p:ph idx="12" type="sldNum"/>
          </p:nvPr>
        </p:nvSpPr>
        <p:spPr>
          <a:xfrm>
            <a:off x="11102085" y="6321441"/>
            <a:ext cx="244475" cy="197484"/>
          </a:xfrm>
          <a:prstGeom prst="rect">
            <a:avLst/>
          </a:prstGeom>
          <a:noFill/>
          <a:ln>
            <a:noFill/>
          </a:ln>
        </p:spPr>
        <p:txBody>
          <a:bodyPr anchorCtr="0" anchor="t" bIns="0" lIns="0" spcFirstLastPara="1" rIns="0" wrap="square" tIns="13950">
            <a:spAutoFit/>
          </a:bodyPr>
          <a:lstStyle/>
          <a:p>
            <a:pPr indent="0" lvl="0" marL="38100" rtl="0" algn="l">
              <a:lnSpc>
                <a:spcPct val="100000"/>
              </a:lnSpc>
              <a:spcBef>
                <a:spcPts val="0"/>
              </a:spcBef>
              <a:spcAft>
                <a:spcPts val="0"/>
              </a:spcAft>
              <a:buNone/>
            </a:pPr>
            <a:fld id="{00000000-1234-1234-1234-123412341234}" type="slidenum">
              <a:rPr lang="en-US">
                <a:solidFill>
                  <a:srgbClr val="FFFFFF"/>
                </a:solidFill>
              </a:rPr>
              <a:t>‹#›</a:t>
            </a:fld>
            <a:endParaRPr/>
          </a:p>
        </p:txBody>
      </p:sp>
      <p:sp>
        <p:nvSpPr>
          <p:cNvPr id="477" name="Google Shape;477;p22"/>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
        <p:nvSpPr>
          <p:cNvPr id="478" name="Google Shape;478;p22"/>
          <p:cNvSpPr txBox="1"/>
          <p:nvPr/>
        </p:nvSpPr>
        <p:spPr>
          <a:xfrm>
            <a:off x="5402076" y="1941500"/>
            <a:ext cx="1241400" cy="750900"/>
          </a:xfrm>
          <a:prstGeom prst="rect">
            <a:avLst/>
          </a:prstGeom>
          <a:noFill/>
          <a:ln>
            <a:noFill/>
          </a:ln>
        </p:spPr>
        <p:txBody>
          <a:bodyPr anchorCtr="0" anchor="t" bIns="0" lIns="0" spcFirstLastPara="1" rIns="0" wrap="square" tIns="12050">
            <a:spAutoFit/>
          </a:bodyPr>
          <a:lstStyle/>
          <a:p>
            <a:pPr indent="0" lvl="0" marL="12700" rtl="0" algn="l">
              <a:spcBef>
                <a:spcPts val="0"/>
              </a:spcBef>
              <a:spcAft>
                <a:spcPts val="0"/>
              </a:spcAft>
              <a:buClr>
                <a:schemeClr val="dk1"/>
              </a:buClr>
              <a:buFont typeface="Arial"/>
              <a:buNone/>
            </a:pPr>
            <a:r>
              <a:rPr b="1" lang="en-US" sz="1600">
                <a:solidFill>
                  <a:srgbClr val="FFB900"/>
                </a:solidFill>
                <a:latin typeface="Tahoma"/>
                <a:ea typeface="Tahoma"/>
                <a:cs typeface="Tahoma"/>
                <a:sym typeface="Tahoma"/>
              </a:rPr>
              <a:t>Testo in chiaro scelto</a:t>
            </a:r>
            <a:endParaRPr sz="1500">
              <a:latin typeface="Tahoma"/>
              <a:ea typeface="Tahoma"/>
              <a:cs typeface="Tahoma"/>
              <a:sym typeface="Tahoma"/>
            </a:endParaRPr>
          </a:p>
        </p:txBody>
      </p:sp>
      <p:sp>
        <p:nvSpPr>
          <p:cNvPr id="479" name="Google Shape;479;p22"/>
          <p:cNvSpPr txBox="1"/>
          <p:nvPr/>
        </p:nvSpPr>
        <p:spPr>
          <a:xfrm>
            <a:off x="2849677" y="3399366"/>
            <a:ext cx="1864500" cy="2211600"/>
          </a:xfrm>
          <a:prstGeom prst="rect">
            <a:avLst/>
          </a:prstGeom>
          <a:noFill/>
          <a:ln>
            <a:noFill/>
          </a:ln>
        </p:spPr>
        <p:txBody>
          <a:bodyPr anchorCtr="0" anchor="t" bIns="0" lIns="0" spcFirstLastPara="1" rIns="0" wrap="square" tIns="13325">
            <a:spAutoFit/>
          </a:bodyPr>
          <a:lstStyle/>
          <a:p>
            <a:pPr indent="-311150" lvl="0" marL="457200" rtl="0" algn="l">
              <a:lnSpc>
                <a:spcPct val="115000"/>
              </a:lnSpc>
              <a:spcBef>
                <a:spcPts val="0"/>
              </a:spcBef>
              <a:spcAft>
                <a:spcPts val="0"/>
              </a:spcAft>
              <a:buClr>
                <a:srgbClr val="FFB900"/>
              </a:buClr>
              <a:buSzPts val="1300"/>
              <a:buChar char="•"/>
            </a:pPr>
            <a:r>
              <a:rPr lang="en-US">
                <a:solidFill>
                  <a:srgbClr val="FFFFFF"/>
                </a:solidFill>
                <a:latin typeface="Verdana"/>
                <a:ea typeface="Verdana"/>
                <a:cs typeface="Verdana"/>
                <a:sym typeface="Verdana"/>
              </a:rPr>
              <a:t>Algoritmo di cifratura</a:t>
            </a:r>
            <a:endParaRPr>
              <a:solidFill>
                <a:srgbClr val="FFFFFF"/>
              </a:solidFill>
              <a:latin typeface="Verdana"/>
              <a:ea typeface="Verdana"/>
              <a:cs typeface="Verdana"/>
              <a:sym typeface="Verdana"/>
            </a:endParaRPr>
          </a:p>
          <a:p>
            <a:pPr indent="-311150" lvl="0" marL="457200" rtl="0" algn="l">
              <a:lnSpc>
                <a:spcPct val="115000"/>
              </a:lnSpc>
              <a:spcBef>
                <a:spcPts val="0"/>
              </a:spcBef>
              <a:spcAft>
                <a:spcPts val="0"/>
              </a:spcAft>
              <a:buClr>
                <a:srgbClr val="FFB900"/>
              </a:buClr>
              <a:buSzPts val="1300"/>
              <a:buChar char="•"/>
            </a:pPr>
            <a:r>
              <a:rPr lang="en-US">
                <a:solidFill>
                  <a:srgbClr val="FFFFFF"/>
                </a:solidFill>
                <a:latin typeface="Verdana"/>
                <a:ea typeface="Verdana"/>
                <a:cs typeface="Verdana"/>
                <a:sym typeface="Verdana"/>
              </a:rPr>
              <a:t>Testo cifrato</a:t>
            </a:r>
            <a:endParaRPr>
              <a:solidFill>
                <a:srgbClr val="FFFFFF"/>
              </a:solidFill>
              <a:latin typeface="Verdana"/>
              <a:ea typeface="Verdana"/>
              <a:cs typeface="Verdana"/>
              <a:sym typeface="Verdana"/>
            </a:endParaRPr>
          </a:p>
          <a:p>
            <a:pPr indent="-311150" lvl="0" marL="457200" rtl="0" algn="l">
              <a:lnSpc>
                <a:spcPct val="115000"/>
              </a:lnSpc>
              <a:spcBef>
                <a:spcPts val="0"/>
              </a:spcBef>
              <a:spcAft>
                <a:spcPts val="0"/>
              </a:spcAft>
              <a:buClr>
                <a:srgbClr val="FFB900"/>
              </a:buClr>
              <a:buSzPts val="1300"/>
              <a:buChar char="•"/>
            </a:pPr>
            <a:r>
              <a:rPr lang="en-US">
                <a:solidFill>
                  <a:srgbClr val="FFFFFF"/>
                </a:solidFill>
                <a:latin typeface="Verdana"/>
                <a:ea typeface="Verdana"/>
                <a:cs typeface="Verdana"/>
                <a:sym typeface="Verdana"/>
              </a:rPr>
              <a:t>Una o più coppie testo in chiaro – testo cifrato ottenute con la chiave segreta</a:t>
            </a:r>
            <a:endParaRPr>
              <a:solidFill>
                <a:srgbClr val="FFFFFF"/>
              </a:solidFill>
              <a:latin typeface="Verdana"/>
              <a:ea typeface="Verdana"/>
              <a:cs typeface="Verdana"/>
              <a:sym typeface="Verdana"/>
            </a:endParaRPr>
          </a:p>
        </p:txBody>
      </p:sp>
      <p:sp>
        <p:nvSpPr>
          <p:cNvPr id="480" name="Google Shape;480;p22"/>
          <p:cNvSpPr txBox="1"/>
          <p:nvPr/>
        </p:nvSpPr>
        <p:spPr>
          <a:xfrm>
            <a:off x="4904852" y="3252291"/>
            <a:ext cx="1864500" cy="2534700"/>
          </a:xfrm>
          <a:prstGeom prst="rect">
            <a:avLst/>
          </a:prstGeom>
          <a:noFill/>
          <a:ln>
            <a:noFill/>
          </a:ln>
        </p:spPr>
        <p:txBody>
          <a:bodyPr anchorCtr="0" anchor="t" bIns="0" lIns="0" spcFirstLastPara="1" rIns="0" wrap="square" tIns="13325">
            <a:spAutoFit/>
          </a:bodyPr>
          <a:lstStyle/>
          <a:p>
            <a:pPr indent="-298450" lvl="0" marL="457200" rtl="0" algn="l">
              <a:lnSpc>
                <a:spcPct val="115000"/>
              </a:lnSpc>
              <a:spcBef>
                <a:spcPts val="0"/>
              </a:spcBef>
              <a:spcAft>
                <a:spcPts val="0"/>
              </a:spcAft>
              <a:buClr>
                <a:srgbClr val="FFB900"/>
              </a:buClr>
              <a:buSzPts val="1100"/>
              <a:buChar char="•"/>
            </a:pPr>
            <a:r>
              <a:rPr lang="en-US" sz="1200">
                <a:solidFill>
                  <a:srgbClr val="FFFFFF"/>
                </a:solidFill>
                <a:latin typeface="Verdana"/>
                <a:ea typeface="Verdana"/>
                <a:cs typeface="Verdana"/>
                <a:sym typeface="Verdana"/>
              </a:rPr>
              <a:t>Testo in chiaro scelto</a:t>
            </a:r>
            <a:endParaRPr sz="1200">
              <a:solidFill>
                <a:srgbClr val="FFFFFF"/>
              </a:solidFill>
              <a:latin typeface="Verdana"/>
              <a:ea typeface="Verdana"/>
              <a:cs typeface="Verdana"/>
              <a:sym typeface="Verdana"/>
            </a:endParaRPr>
          </a:p>
          <a:p>
            <a:pPr indent="-298450" lvl="0" marL="457200" rtl="0" algn="l">
              <a:lnSpc>
                <a:spcPct val="115000"/>
              </a:lnSpc>
              <a:spcBef>
                <a:spcPts val="0"/>
              </a:spcBef>
              <a:spcAft>
                <a:spcPts val="0"/>
              </a:spcAft>
              <a:buClr>
                <a:srgbClr val="FFB900"/>
              </a:buClr>
              <a:buSzPts val="1100"/>
              <a:buChar char="•"/>
            </a:pPr>
            <a:r>
              <a:rPr lang="en-US" sz="1200">
                <a:solidFill>
                  <a:srgbClr val="FFFFFF"/>
                </a:solidFill>
                <a:latin typeface="Verdana"/>
                <a:ea typeface="Verdana"/>
                <a:cs typeface="Verdana"/>
                <a:sym typeface="Verdana"/>
              </a:rPr>
              <a:t>Algcrittoanalistaatura</a:t>
            </a:r>
            <a:endParaRPr sz="1200">
              <a:solidFill>
                <a:srgbClr val="FFFFFF"/>
              </a:solidFill>
              <a:latin typeface="Verdana"/>
              <a:ea typeface="Verdana"/>
              <a:cs typeface="Verdana"/>
              <a:sym typeface="Verdana"/>
            </a:endParaRPr>
          </a:p>
          <a:p>
            <a:pPr indent="-298450" lvl="0" marL="457200" rtl="0" algn="l">
              <a:lnSpc>
                <a:spcPct val="115000"/>
              </a:lnSpc>
              <a:spcBef>
                <a:spcPts val="0"/>
              </a:spcBef>
              <a:spcAft>
                <a:spcPts val="0"/>
              </a:spcAft>
              <a:buClr>
                <a:srgbClr val="FFB900"/>
              </a:buClr>
              <a:buSzPts val="1100"/>
              <a:buChar char="•"/>
            </a:pPr>
            <a:r>
              <a:rPr lang="en-US" sz="1200">
                <a:solidFill>
                  <a:srgbClr val="FFFFFF"/>
                </a:solidFill>
                <a:latin typeface="Verdana"/>
                <a:ea typeface="Verdana"/>
                <a:cs typeface="Verdana"/>
                <a:sym typeface="Verdana"/>
              </a:rPr>
              <a:t>Testo cifrato</a:t>
            </a:r>
            <a:endParaRPr sz="1200">
              <a:solidFill>
                <a:srgbClr val="FFFFFF"/>
              </a:solidFill>
              <a:latin typeface="Verdana"/>
              <a:ea typeface="Verdana"/>
              <a:cs typeface="Verdana"/>
              <a:sym typeface="Verdana"/>
            </a:endParaRPr>
          </a:p>
          <a:p>
            <a:pPr indent="-298450" lvl="0" marL="457200" rtl="0" algn="l">
              <a:lnSpc>
                <a:spcPct val="115000"/>
              </a:lnSpc>
              <a:spcBef>
                <a:spcPts val="0"/>
              </a:spcBef>
              <a:spcAft>
                <a:spcPts val="0"/>
              </a:spcAft>
              <a:buClr>
                <a:srgbClr val="FFB900"/>
              </a:buClr>
              <a:buSzPts val="1100"/>
              <a:buChar char="•"/>
            </a:pPr>
            <a:r>
              <a:rPr lang="en-US" sz="1200">
                <a:solidFill>
                  <a:srgbClr val="FFFFFF"/>
                </a:solidFill>
                <a:latin typeface="Verdana"/>
                <a:ea typeface="Verdana"/>
                <a:cs typeface="Verdana"/>
                <a:sym typeface="Verdana"/>
              </a:rPr>
              <a:t>Il crittoanalista sceglie il testo in chiaro e ottiene il corrispondente testo cifrato usando la chiave segreta</a:t>
            </a:r>
            <a:endParaRPr sz="1200">
              <a:solidFill>
                <a:srgbClr val="FFFFFF"/>
              </a:solidFill>
              <a:latin typeface="Verdana"/>
              <a:ea typeface="Verdana"/>
              <a:cs typeface="Verdana"/>
              <a:sym typeface="Verdana"/>
            </a:endParaRPr>
          </a:p>
        </p:txBody>
      </p:sp>
      <p:sp>
        <p:nvSpPr>
          <p:cNvPr id="481" name="Google Shape;481;p22"/>
          <p:cNvSpPr txBox="1"/>
          <p:nvPr/>
        </p:nvSpPr>
        <p:spPr>
          <a:xfrm>
            <a:off x="7291377" y="3125716"/>
            <a:ext cx="1864500" cy="1897500"/>
          </a:xfrm>
          <a:prstGeom prst="rect">
            <a:avLst/>
          </a:prstGeom>
          <a:noFill/>
          <a:ln>
            <a:noFill/>
          </a:ln>
        </p:spPr>
        <p:txBody>
          <a:bodyPr anchorCtr="0" anchor="t" bIns="0" lIns="0" spcFirstLastPara="1" rIns="0" wrap="square" tIns="13325">
            <a:spAutoFit/>
          </a:bodyPr>
          <a:lstStyle/>
          <a:p>
            <a:pPr indent="-298450" lvl="0" marL="457200" rtl="0" algn="l">
              <a:lnSpc>
                <a:spcPct val="115000"/>
              </a:lnSpc>
              <a:spcBef>
                <a:spcPts val="0"/>
              </a:spcBef>
              <a:spcAft>
                <a:spcPts val="0"/>
              </a:spcAft>
              <a:buClr>
                <a:srgbClr val="FFB900"/>
              </a:buClr>
              <a:buSzPts val="1100"/>
              <a:buChar char="•"/>
            </a:pPr>
            <a:r>
              <a:rPr lang="en-US" sz="1200">
                <a:solidFill>
                  <a:srgbClr val="FFFFFF"/>
                </a:solidFill>
                <a:latin typeface="Verdana"/>
                <a:ea typeface="Verdana"/>
                <a:cs typeface="Verdana"/>
                <a:sym typeface="Verdana"/>
              </a:rPr>
              <a:t>Algoritmo di cifratura</a:t>
            </a:r>
            <a:endParaRPr sz="1200">
              <a:solidFill>
                <a:srgbClr val="FFFFFF"/>
              </a:solidFill>
              <a:latin typeface="Verdana"/>
              <a:ea typeface="Verdana"/>
              <a:cs typeface="Verdana"/>
              <a:sym typeface="Verdana"/>
            </a:endParaRPr>
          </a:p>
          <a:p>
            <a:pPr indent="-298450" lvl="0" marL="457200" rtl="0" algn="l">
              <a:lnSpc>
                <a:spcPct val="115000"/>
              </a:lnSpc>
              <a:spcBef>
                <a:spcPts val="0"/>
              </a:spcBef>
              <a:spcAft>
                <a:spcPts val="0"/>
              </a:spcAft>
              <a:buClr>
                <a:srgbClr val="FFB900"/>
              </a:buClr>
              <a:buSzPts val="1100"/>
              <a:buChar char="•"/>
            </a:pPr>
            <a:r>
              <a:rPr lang="en-US" sz="1200">
                <a:solidFill>
                  <a:srgbClr val="FFFFFF"/>
                </a:solidFill>
                <a:latin typeface="Verdana"/>
                <a:ea typeface="Verdana"/>
                <a:cs typeface="Verdana"/>
                <a:sym typeface="Verdana"/>
              </a:rPr>
              <a:t>Il crittoanalista sceglie il testo cifrato e ottiene il corrispondente testo in chiaro decifrato con la chiave segreta</a:t>
            </a:r>
            <a:endParaRPr sz="1200">
              <a:solidFill>
                <a:srgbClr val="FFFFFF"/>
              </a:solidFill>
              <a:latin typeface="Verdana"/>
              <a:ea typeface="Verdana"/>
              <a:cs typeface="Verdana"/>
              <a:sym typeface="Verdana"/>
            </a:endParaRPr>
          </a:p>
        </p:txBody>
      </p:sp>
      <p:sp>
        <p:nvSpPr>
          <p:cNvPr id="482" name="Google Shape;482;p22"/>
          <p:cNvSpPr txBox="1"/>
          <p:nvPr/>
        </p:nvSpPr>
        <p:spPr>
          <a:xfrm>
            <a:off x="9542477" y="3225566"/>
            <a:ext cx="1864500" cy="2109900"/>
          </a:xfrm>
          <a:prstGeom prst="rect">
            <a:avLst/>
          </a:prstGeom>
          <a:noFill/>
          <a:ln>
            <a:noFill/>
          </a:ln>
        </p:spPr>
        <p:txBody>
          <a:bodyPr anchorCtr="0" anchor="t" bIns="0" lIns="0" spcFirstLastPara="1" rIns="0" wrap="square" tIns="13325">
            <a:spAutoFit/>
          </a:bodyPr>
          <a:lstStyle/>
          <a:p>
            <a:pPr indent="-298450" lvl="0" marL="457200" rtl="0" algn="l">
              <a:lnSpc>
                <a:spcPct val="115000"/>
              </a:lnSpc>
              <a:spcBef>
                <a:spcPts val="0"/>
              </a:spcBef>
              <a:spcAft>
                <a:spcPts val="0"/>
              </a:spcAft>
              <a:buClr>
                <a:srgbClr val="FFB900"/>
              </a:buClr>
              <a:buSzPts val="1100"/>
              <a:buChar char="•"/>
            </a:pPr>
            <a:r>
              <a:rPr lang="en-US" sz="1200">
                <a:solidFill>
                  <a:srgbClr val="FFFFFF"/>
                </a:solidFill>
                <a:latin typeface="Verdana"/>
                <a:ea typeface="Verdana"/>
                <a:cs typeface="Verdana"/>
                <a:sym typeface="Verdana"/>
              </a:rPr>
              <a:t>Algoritmo di cifratura</a:t>
            </a:r>
            <a:endParaRPr sz="1200">
              <a:solidFill>
                <a:srgbClr val="FFFFFF"/>
              </a:solidFill>
              <a:latin typeface="Verdana"/>
              <a:ea typeface="Verdana"/>
              <a:cs typeface="Verdana"/>
              <a:sym typeface="Verdana"/>
            </a:endParaRPr>
          </a:p>
          <a:p>
            <a:pPr indent="-298450" lvl="0" marL="457200" rtl="0" algn="l">
              <a:lnSpc>
                <a:spcPct val="115000"/>
              </a:lnSpc>
              <a:spcBef>
                <a:spcPts val="0"/>
              </a:spcBef>
              <a:spcAft>
                <a:spcPts val="0"/>
              </a:spcAft>
              <a:buClr>
                <a:srgbClr val="FFB900"/>
              </a:buClr>
              <a:buSzPts val="1100"/>
              <a:buChar char="•"/>
            </a:pPr>
            <a:r>
              <a:rPr lang="en-US" sz="1200">
                <a:solidFill>
                  <a:srgbClr val="FFFFFF"/>
                </a:solidFill>
                <a:latin typeface="Verdana"/>
                <a:ea typeface="Verdana"/>
                <a:cs typeface="Verdana"/>
                <a:sym typeface="Verdana"/>
              </a:rPr>
              <a:t>Il crittoanalista sceglie un testo, ottiene sia il testo cifrato che il testo decifrato corrispondente generati con la chiave segreta</a:t>
            </a:r>
            <a:endParaRPr sz="1200">
              <a:solidFill>
                <a:srgbClr val="FFFFFF"/>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3"/>
          <p:cNvSpPr/>
          <p:nvPr/>
        </p:nvSpPr>
        <p:spPr>
          <a:xfrm>
            <a:off x="8358937"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88" name="Google Shape;488;p23"/>
          <p:cNvSpPr txBox="1"/>
          <p:nvPr>
            <p:ph type="title"/>
          </p:nvPr>
        </p:nvSpPr>
        <p:spPr>
          <a:xfrm>
            <a:off x="2429636" y="300609"/>
            <a:ext cx="73392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Criptoanalisi e Attacco a Forza Bruta</a:t>
            </a:r>
            <a:endParaRPr/>
          </a:p>
        </p:txBody>
      </p:sp>
      <p:grpSp>
        <p:nvGrpSpPr>
          <p:cNvPr id="489" name="Google Shape;489;p23"/>
          <p:cNvGrpSpPr/>
          <p:nvPr/>
        </p:nvGrpSpPr>
        <p:grpSpPr>
          <a:xfrm>
            <a:off x="2102357" y="1895094"/>
            <a:ext cx="3081655" cy="3390900"/>
            <a:chOff x="2102357" y="1895094"/>
            <a:chExt cx="3081655" cy="3390900"/>
          </a:xfrm>
        </p:grpSpPr>
        <p:sp>
          <p:nvSpPr>
            <p:cNvPr id="490" name="Google Shape;490;p23"/>
            <p:cNvSpPr/>
            <p:nvPr/>
          </p:nvSpPr>
          <p:spPr>
            <a:xfrm>
              <a:off x="2102357" y="1895094"/>
              <a:ext cx="3081655" cy="3390900"/>
            </a:xfrm>
            <a:custGeom>
              <a:rect b="b" l="l" r="r" t="t"/>
              <a:pathLst>
                <a:path extrusionOk="0" h="3390900" w="3081654">
                  <a:moveTo>
                    <a:pt x="2567940" y="0"/>
                  </a:moveTo>
                  <a:lnTo>
                    <a:pt x="513588" y="0"/>
                  </a:lnTo>
                  <a:lnTo>
                    <a:pt x="466849" y="2099"/>
                  </a:lnTo>
                  <a:lnTo>
                    <a:pt x="421284" y="8276"/>
                  </a:lnTo>
                  <a:lnTo>
                    <a:pt x="377075" y="18349"/>
                  </a:lnTo>
                  <a:lnTo>
                    <a:pt x="334403" y="32137"/>
                  </a:lnTo>
                  <a:lnTo>
                    <a:pt x="293449" y="49459"/>
                  </a:lnTo>
                  <a:lnTo>
                    <a:pt x="254395" y="70132"/>
                  </a:lnTo>
                  <a:lnTo>
                    <a:pt x="217422" y="93975"/>
                  </a:lnTo>
                  <a:lnTo>
                    <a:pt x="182712" y="120807"/>
                  </a:lnTo>
                  <a:lnTo>
                    <a:pt x="150447" y="150447"/>
                  </a:lnTo>
                  <a:lnTo>
                    <a:pt x="120807" y="182712"/>
                  </a:lnTo>
                  <a:lnTo>
                    <a:pt x="93975" y="217422"/>
                  </a:lnTo>
                  <a:lnTo>
                    <a:pt x="70132" y="254395"/>
                  </a:lnTo>
                  <a:lnTo>
                    <a:pt x="49459" y="293449"/>
                  </a:lnTo>
                  <a:lnTo>
                    <a:pt x="32137" y="334403"/>
                  </a:lnTo>
                  <a:lnTo>
                    <a:pt x="18349" y="377075"/>
                  </a:lnTo>
                  <a:lnTo>
                    <a:pt x="8276" y="421284"/>
                  </a:lnTo>
                  <a:lnTo>
                    <a:pt x="2099" y="466849"/>
                  </a:lnTo>
                  <a:lnTo>
                    <a:pt x="0" y="513588"/>
                  </a:lnTo>
                  <a:lnTo>
                    <a:pt x="0" y="2877311"/>
                  </a:lnTo>
                  <a:lnTo>
                    <a:pt x="2099" y="2924050"/>
                  </a:lnTo>
                  <a:lnTo>
                    <a:pt x="8276" y="2969615"/>
                  </a:lnTo>
                  <a:lnTo>
                    <a:pt x="18349" y="3013824"/>
                  </a:lnTo>
                  <a:lnTo>
                    <a:pt x="32137" y="3056496"/>
                  </a:lnTo>
                  <a:lnTo>
                    <a:pt x="49459" y="3097450"/>
                  </a:lnTo>
                  <a:lnTo>
                    <a:pt x="70132" y="3136504"/>
                  </a:lnTo>
                  <a:lnTo>
                    <a:pt x="93975" y="3173477"/>
                  </a:lnTo>
                  <a:lnTo>
                    <a:pt x="120807" y="3208187"/>
                  </a:lnTo>
                  <a:lnTo>
                    <a:pt x="150447" y="3240452"/>
                  </a:lnTo>
                  <a:lnTo>
                    <a:pt x="182712" y="3270092"/>
                  </a:lnTo>
                  <a:lnTo>
                    <a:pt x="217422" y="3296924"/>
                  </a:lnTo>
                  <a:lnTo>
                    <a:pt x="254395" y="3320767"/>
                  </a:lnTo>
                  <a:lnTo>
                    <a:pt x="293449" y="3341440"/>
                  </a:lnTo>
                  <a:lnTo>
                    <a:pt x="334403" y="3358762"/>
                  </a:lnTo>
                  <a:lnTo>
                    <a:pt x="377075" y="3372550"/>
                  </a:lnTo>
                  <a:lnTo>
                    <a:pt x="421284" y="3382623"/>
                  </a:lnTo>
                  <a:lnTo>
                    <a:pt x="466849" y="3388800"/>
                  </a:lnTo>
                  <a:lnTo>
                    <a:pt x="513588" y="3390900"/>
                  </a:lnTo>
                  <a:lnTo>
                    <a:pt x="2567940" y="3390900"/>
                  </a:lnTo>
                  <a:lnTo>
                    <a:pt x="2614678" y="3388800"/>
                  </a:lnTo>
                  <a:lnTo>
                    <a:pt x="2660243" y="3382623"/>
                  </a:lnTo>
                  <a:lnTo>
                    <a:pt x="2704452" y="3372550"/>
                  </a:lnTo>
                  <a:lnTo>
                    <a:pt x="2747124" y="3358762"/>
                  </a:lnTo>
                  <a:lnTo>
                    <a:pt x="2788078" y="3341440"/>
                  </a:lnTo>
                  <a:lnTo>
                    <a:pt x="2827132" y="3320767"/>
                  </a:lnTo>
                  <a:lnTo>
                    <a:pt x="2864105" y="3296924"/>
                  </a:lnTo>
                  <a:lnTo>
                    <a:pt x="2898815" y="3270092"/>
                  </a:lnTo>
                  <a:lnTo>
                    <a:pt x="2931080" y="3240452"/>
                  </a:lnTo>
                  <a:lnTo>
                    <a:pt x="2960720" y="3208187"/>
                  </a:lnTo>
                  <a:lnTo>
                    <a:pt x="2987552" y="3173477"/>
                  </a:lnTo>
                  <a:lnTo>
                    <a:pt x="3011395" y="3136504"/>
                  </a:lnTo>
                  <a:lnTo>
                    <a:pt x="3032068" y="3097450"/>
                  </a:lnTo>
                  <a:lnTo>
                    <a:pt x="3049390" y="3056496"/>
                  </a:lnTo>
                  <a:lnTo>
                    <a:pt x="3063178" y="3013824"/>
                  </a:lnTo>
                  <a:lnTo>
                    <a:pt x="3073251" y="2969615"/>
                  </a:lnTo>
                  <a:lnTo>
                    <a:pt x="3079428" y="2924050"/>
                  </a:lnTo>
                  <a:lnTo>
                    <a:pt x="3081528" y="2877311"/>
                  </a:lnTo>
                  <a:lnTo>
                    <a:pt x="3081528" y="513588"/>
                  </a:lnTo>
                  <a:lnTo>
                    <a:pt x="3079428" y="466849"/>
                  </a:lnTo>
                  <a:lnTo>
                    <a:pt x="3073251" y="421284"/>
                  </a:lnTo>
                  <a:lnTo>
                    <a:pt x="3063178" y="377075"/>
                  </a:lnTo>
                  <a:lnTo>
                    <a:pt x="3049390" y="334403"/>
                  </a:lnTo>
                  <a:lnTo>
                    <a:pt x="3032068" y="293449"/>
                  </a:lnTo>
                  <a:lnTo>
                    <a:pt x="3011395" y="254395"/>
                  </a:lnTo>
                  <a:lnTo>
                    <a:pt x="2987552" y="217422"/>
                  </a:lnTo>
                  <a:lnTo>
                    <a:pt x="2960720" y="182712"/>
                  </a:lnTo>
                  <a:lnTo>
                    <a:pt x="2931080" y="150447"/>
                  </a:lnTo>
                  <a:lnTo>
                    <a:pt x="2898815" y="120807"/>
                  </a:lnTo>
                  <a:lnTo>
                    <a:pt x="2864105" y="93975"/>
                  </a:lnTo>
                  <a:lnTo>
                    <a:pt x="2827132" y="70132"/>
                  </a:lnTo>
                  <a:lnTo>
                    <a:pt x="2788078" y="49459"/>
                  </a:lnTo>
                  <a:lnTo>
                    <a:pt x="2747124" y="32137"/>
                  </a:lnTo>
                  <a:lnTo>
                    <a:pt x="2704452" y="18349"/>
                  </a:lnTo>
                  <a:lnTo>
                    <a:pt x="2660243" y="8276"/>
                  </a:lnTo>
                  <a:lnTo>
                    <a:pt x="2614678" y="2099"/>
                  </a:lnTo>
                  <a:lnTo>
                    <a:pt x="256794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91" name="Google Shape;491;p23"/>
            <p:cNvSpPr/>
            <p:nvPr/>
          </p:nvSpPr>
          <p:spPr>
            <a:xfrm>
              <a:off x="2102357" y="1895094"/>
              <a:ext cx="3081655" cy="3390900"/>
            </a:xfrm>
            <a:custGeom>
              <a:rect b="b" l="l" r="r" t="t"/>
              <a:pathLst>
                <a:path extrusionOk="0" h="3390900" w="3081654">
                  <a:moveTo>
                    <a:pt x="0" y="513588"/>
                  </a:moveTo>
                  <a:lnTo>
                    <a:pt x="2099" y="466849"/>
                  </a:lnTo>
                  <a:lnTo>
                    <a:pt x="8276" y="421284"/>
                  </a:lnTo>
                  <a:lnTo>
                    <a:pt x="18349" y="377075"/>
                  </a:lnTo>
                  <a:lnTo>
                    <a:pt x="32137" y="334403"/>
                  </a:lnTo>
                  <a:lnTo>
                    <a:pt x="49459" y="293449"/>
                  </a:lnTo>
                  <a:lnTo>
                    <a:pt x="70132" y="254395"/>
                  </a:lnTo>
                  <a:lnTo>
                    <a:pt x="93975" y="217422"/>
                  </a:lnTo>
                  <a:lnTo>
                    <a:pt x="120807" y="182712"/>
                  </a:lnTo>
                  <a:lnTo>
                    <a:pt x="150447" y="150447"/>
                  </a:lnTo>
                  <a:lnTo>
                    <a:pt x="182712" y="120807"/>
                  </a:lnTo>
                  <a:lnTo>
                    <a:pt x="217422" y="93975"/>
                  </a:lnTo>
                  <a:lnTo>
                    <a:pt x="254395" y="70132"/>
                  </a:lnTo>
                  <a:lnTo>
                    <a:pt x="293449" y="49459"/>
                  </a:lnTo>
                  <a:lnTo>
                    <a:pt x="334403" y="32137"/>
                  </a:lnTo>
                  <a:lnTo>
                    <a:pt x="377075" y="18349"/>
                  </a:lnTo>
                  <a:lnTo>
                    <a:pt x="421284" y="8276"/>
                  </a:lnTo>
                  <a:lnTo>
                    <a:pt x="466849" y="2099"/>
                  </a:lnTo>
                  <a:lnTo>
                    <a:pt x="513588" y="0"/>
                  </a:lnTo>
                  <a:lnTo>
                    <a:pt x="2567940" y="0"/>
                  </a:lnTo>
                  <a:lnTo>
                    <a:pt x="2614678" y="2099"/>
                  </a:lnTo>
                  <a:lnTo>
                    <a:pt x="2660243" y="8276"/>
                  </a:lnTo>
                  <a:lnTo>
                    <a:pt x="2704452" y="18349"/>
                  </a:lnTo>
                  <a:lnTo>
                    <a:pt x="2747124" y="32137"/>
                  </a:lnTo>
                  <a:lnTo>
                    <a:pt x="2788078" y="49459"/>
                  </a:lnTo>
                  <a:lnTo>
                    <a:pt x="2827132" y="70132"/>
                  </a:lnTo>
                  <a:lnTo>
                    <a:pt x="2864105" y="93975"/>
                  </a:lnTo>
                  <a:lnTo>
                    <a:pt x="2898815" y="120807"/>
                  </a:lnTo>
                  <a:lnTo>
                    <a:pt x="2931080" y="150447"/>
                  </a:lnTo>
                  <a:lnTo>
                    <a:pt x="2960720" y="182712"/>
                  </a:lnTo>
                  <a:lnTo>
                    <a:pt x="2987552" y="217422"/>
                  </a:lnTo>
                  <a:lnTo>
                    <a:pt x="3011395" y="254395"/>
                  </a:lnTo>
                  <a:lnTo>
                    <a:pt x="3032068" y="293449"/>
                  </a:lnTo>
                  <a:lnTo>
                    <a:pt x="3049390" y="334403"/>
                  </a:lnTo>
                  <a:lnTo>
                    <a:pt x="3063178" y="377075"/>
                  </a:lnTo>
                  <a:lnTo>
                    <a:pt x="3073251" y="421284"/>
                  </a:lnTo>
                  <a:lnTo>
                    <a:pt x="3079428" y="466849"/>
                  </a:lnTo>
                  <a:lnTo>
                    <a:pt x="3081528" y="513588"/>
                  </a:lnTo>
                  <a:lnTo>
                    <a:pt x="3081528" y="2877311"/>
                  </a:lnTo>
                  <a:lnTo>
                    <a:pt x="3079428" y="2924050"/>
                  </a:lnTo>
                  <a:lnTo>
                    <a:pt x="3073251" y="2969615"/>
                  </a:lnTo>
                  <a:lnTo>
                    <a:pt x="3063178" y="3013824"/>
                  </a:lnTo>
                  <a:lnTo>
                    <a:pt x="3049390" y="3056496"/>
                  </a:lnTo>
                  <a:lnTo>
                    <a:pt x="3032068" y="3097450"/>
                  </a:lnTo>
                  <a:lnTo>
                    <a:pt x="3011395" y="3136504"/>
                  </a:lnTo>
                  <a:lnTo>
                    <a:pt x="2987552" y="3173477"/>
                  </a:lnTo>
                  <a:lnTo>
                    <a:pt x="2960720" y="3208187"/>
                  </a:lnTo>
                  <a:lnTo>
                    <a:pt x="2931080" y="3240452"/>
                  </a:lnTo>
                  <a:lnTo>
                    <a:pt x="2898815" y="3270092"/>
                  </a:lnTo>
                  <a:lnTo>
                    <a:pt x="2864105" y="3296924"/>
                  </a:lnTo>
                  <a:lnTo>
                    <a:pt x="2827132" y="3320767"/>
                  </a:lnTo>
                  <a:lnTo>
                    <a:pt x="2788078" y="3341440"/>
                  </a:lnTo>
                  <a:lnTo>
                    <a:pt x="2747124" y="3358762"/>
                  </a:lnTo>
                  <a:lnTo>
                    <a:pt x="2704452" y="3372550"/>
                  </a:lnTo>
                  <a:lnTo>
                    <a:pt x="2660243" y="3382623"/>
                  </a:lnTo>
                  <a:lnTo>
                    <a:pt x="2614678" y="3388800"/>
                  </a:lnTo>
                  <a:lnTo>
                    <a:pt x="2567940" y="3390900"/>
                  </a:lnTo>
                  <a:lnTo>
                    <a:pt x="513588" y="3390900"/>
                  </a:lnTo>
                  <a:lnTo>
                    <a:pt x="466849" y="3388800"/>
                  </a:lnTo>
                  <a:lnTo>
                    <a:pt x="421284" y="3382623"/>
                  </a:lnTo>
                  <a:lnTo>
                    <a:pt x="377075" y="3372550"/>
                  </a:lnTo>
                  <a:lnTo>
                    <a:pt x="334403" y="3358762"/>
                  </a:lnTo>
                  <a:lnTo>
                    <a:pt x="293449" y="3341440"/>
                  </a:lnTo>
                  <a:lnTo>
                    <a:pt x="254395" y="3320767"/>
                  </a:lnTo>
                  <a:lnTo>
                    <a:pt x="217422" y="3296924"/>
                  </a:lnTo>
                  <a:lnTo>
                    <a:pt x="182712" y="3270092"/>
                  </a:lnTo>
                  <a:lnTo>
                    <a:pt x="150447" y="3240452"/>
                  </a:lnTo>
                  <a:lnTo>
                    <a:pt x="120807" y="3208187"/>
                  </a:lnTo>
                  <a:lnTo>
                    <a:pt x="93975" y="3173477"/>
                  </a:lnTo>
                  <a:lnTo>
                    <a:pt x="70132" y="3136504"/>
                  </a:lnTo>
                  <a:lnTo>
                    <a:pt x="49459" y="3097450"/>
                  </a:lnTo>
                  <a:lnTo>
                    <a:pt x="32137" y="3056496"/>
                  </a:lnTo>
                  <a:lnTo>
                    <a:pt x="18349" y="3013824"/>
                  </a:lnTo>
                  <a:lnTo>
                    <a:pt x="8276" y="2969615"/>
                  </a:lnTo>
                  <a:lnTo>
                    <a:pt x="2099" y="2924050"/>
                  </a:lnTo>
                  <a:lnTo>
                    <a:pt x="0" y="2877311"/>
                  </a:lnTo>
                  <a:lnTo>
                    <a:pt x="0" y="513588"/>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92" name="Google Shape;492;p23"/>
          <p:cNvSpPr txBox="1"/>
          <p:nvPr/>
        </p:nvSpPr>
        <p:spPr>
          <a:xfrm>
            <a:off x="2485770" y="2285746"/>
            <a:ext cx="2314500" cy="705600"/>
          </a:xfrm>
          <a:prstGeom prst="rect">
            <a:avLst/>
          </a:prstGeom>
          <a:noFill/>
          <a:ln>
            <a:noFill/>
          </a:ln>
        </p:spPr>
        <p:txBody>
          <a:bodyPr anchorCtr="0" anchor="t" bIns="0" lIns="0" spcFirstLastPara="1" rIns="0" wrap="square" tIns="12700">
            <a:spAutoFit/>
          </a:bodyPr>
          <a:lstStyle/>
          <a:p>
            <a:pPr indent="-704850" lvl="0" marL="716915" marR="5080" rtl="0" algn="l">
              <a:lnSpc>
                <a:spcPct val="100000"/>
              </a:lnSpc>
              <a:spcBef>
                <a:spcPts val="0"/>
              </a:spcBef>
              <a:spcAft>
                <a:spcPts val="0"/>
              </a:spcAft>
              <a:buNone/>
            </a:pPr>
            <a:r>
              <a:rPr b="1" lang="en-US" sz="1500">
                <a:solidFill>
                  <a:srgbClr val="FFB900"/>
                </a:solidFill>
                <a:latin typeface="Palatino Linotype"/>
                <a:ea typeface="Palatino Linotype"/>
                <a:cs typeface="Palatino Linotype"/>
                <a:sym typeface="Palatino Linotype"/>
              </a:rPr>
              <a:t>Sicurezza incondizionata (Unconditionally secure)</a:t>
            </a:r>
            <a:endParaRPr sz="1500">
              <a:latin typeface="Palatino Linotype"/>
              <a:ea typeface="Palatino Linotype"/>
              <a:cs typeface="Palatino Linotype"/>
              <a:sym typeface="Palatino Linotype"/>
            </a:endParaRPr>
          </a:p>
        </p:txBody>
      </p:sp>
      <p:sp>
        <p:nvSpPr>
          <p:cNvPr id="493" name="Google Shape;493;p23"/>
          <p:cNvSpPr txBox="1"/>
          <p:nvPr/>
        </p:nvSpPr>
        <p:spPr>
          <a:xfrm>
            <a:off x="2481198" y="3418788"/>
            <a:ext cx="2268300" cy="1860600"/>
          </a:xfrm>
          <a:prstGeom prst="rect">
            <a:avLst/>
          </a:prstGeom>
          <a:noFill/>
          <a:ln>
            <a:noFill/>
          </a:ln>
        </p:spPr>
        <p:txBody>
          <a:bodyPr anchorCtr="0" anchor="t" bIns="0" lIns="0" spcFirstLastPara="1" rIns="0" wrap="square" tIns="13325">
            <a:spAutoFit/>
          </a:bodyPr>
          <a:lstStyle/>
          <a:p>
            <a:pPr indent="-1904" lvl="0" marL="12700" marR="5080" rtl="0" algn="ctr">
              <a:lnSpc>
                <a:spcPct val="100000"/>
              </a:lnSpc>
              <a:spcBef>
                <a:spcPts val="0"/>
              </a:spcBef>
              <a:spcAft>
                <a:spcPts val="0"/>
              </a:spcAft>
              <a:buNone/>
            </a:pPr>
            <a:r>
              <a:rPr lang="en-US" sz="1200">
                <a:solidFill>
                  <a:srgbClr val="FFFFFF"/>
                </a:solidFill>
                <a:latin typeface="Verdana"/>
                <a:ea typeface="Verdana"/>
                <a:cs typeface="Verdana"/>
                <a:sym typeface="Verdana"/>
              </a:rPr>
              <a:t>Indipendentemente dalla potenza di calcolo o dal tempo a disposizione, il cifrario non può essere decifrato poiché il testo cifrato non fornisce informazioni sufficienti per determinare univocamente il testo in chiaro corrispondente.</a:t>
            </a:r>
            <a:endParaRPr sz="1200">
              <a:latin typeface="Verdana"/>
              <a:ea typeface="Verdana"/>
              <a:cs typeface="Verdana"/>
              <a:sym typeface="Verdana"/>
            </a:endParaRPr>
          </a:p>
        </p:txBody>
      </p:sp>
      <p:grpSp>
        <p:nvGrpSpPr>
          <p:cNvPr id="494" name="Google Shape;494;p23"/>
          <p:cNvGrpSpPr/>
          <p:nvPr/>
        </p:nvGrpSpPr>
        <p:grpSpPr>
          <a:xfrm>
            <a:off x="6634733" y="1895094"/>
            <a:ext cx="3081655" cy="3390900"/>
            <a:chOff x="6634733" y="1895094"/>
            <a:chExt cx="3081655" cy="3390900"/>
          </a:xfrm>
        </p:grpSpPr>
        <p:sp>
          <p:nvSpPr>
            <p:cNvPr id="495" name="Google Shape;495;p23"/>
            <p:cNvSpPr/>
            <p:nvPr/>
          </p:nvSpPr>
          <p:spPr>
            <a:xfrm>
              <a:off x="6634733" y="1895094"/>
              <a:ext cx="3081655" cy="3390900"/>
            </a:xfrm>
            <a:custGeom>
              <a:rect b="b" l="l" r="r" t="t"/>
              <a:pathLst>
                <a:path extrusionOk="0" h="3390900" w="3081654">
                  <a:moveTo>
                    <a:pt x="2567940" y="0"/>
                  </a:moveTo>
                  <a:lnTo>
                    <a:pt x="513588" y="0"/>
                  </a:lnTo>
                  <a:lnTo>
                    <a:pt x="466849" y="2099"/>
                  </a:lnTo>
                  <a:lnTo>
                    <a:pt x="421284" y="8276"/>
                  </a:lnTo>
                  <a:lnTo>
                    <a:pt x="377075" y="18349"/>
                  </a:lnTo>
                  <a:lnTo>
                    <a:pt x="334403" y="32137"/>
                  </a:lnTo>
                  <a:lnTo>
                    <a:pt x="293449" y="49459"/>
                  </a:lnTo>
                  <a:lnTo>
                    <a:pt x="254395" y="70132"/>
                  </a:lnTo>
                  <a:lnTo>
                    <a:pt x="217422" y="93975"/>
                  </a:lnTo>
                  <a:lnTo>
                    <a:pt x="182712" y="120807"/>
                  </a:lnTo>
                  <a:lnTo>
                    <a:pt x="150447" y="150447"/>
                  </a:lnTo>
                  <a:lnTo>
                    <a:pt x="120807" y="182712"/>
                  </a:lnTo>
                  <a:lnTo>
                    <a:pt x="93975" y="217422"/>
                  </a:lnTo>
                  <a:lnTo>
                    <a:pt x="70132" y="254395"/>
                  </a:lnTo>
                  <a:lnTo>
                    <a:pt x="49459" y="293449"/>
                  </a:lnTo>
                  <a:lnTo>
                    <a:pt x="32137" y="334403"/>
                  </a:lnTo>
                  <a:lnTo>
                    <a:pt x="18349" y="377075"/>
                  </a:lnTo>
                  <a:lnTo>
                    <a:pt x="8276" y="421284"/>
                  </a:lnTo>
                  <a:lnTo>
                    <a:pt x="2099" y="466849"/>
                  </a:lnTo>
                  <a:lnTo>
                    <a:pt x="0" y="513588"/>
                  </a:lnTo>
                  <a:lnTo>
                    <a:pt x="0" y="2877311"/>
                  </a:lnTo>
                  <a:lnTo>
                    <a:pt x="2099" y="2924050"/>
                  </a:lnTo>
                  <a:lnTo>
                    <a:pt x="8276" y="2969615"/>
                  </a:lnTo>
                  <a:lnTo>
                    <a:pt x="18349" y="3013824"/>
                  </a:lnTo>
                  <a:lnTo>
                    <a:pt x="32137" y="3056496"/>
                  </a:lnTo>
                  <a:lnTo>
                    <a:pt x="49459" y="3097450"/>
                  </a:lnTo>
                  <a:lnTo>
                    <a:pt x="70132" y="3136504"/>
                  </a:lnTo>
                  <a:lnTo>
                    <a:pt x="93975" y="3173477"/>
                  </a:lnTo>
                  <a:lnTo>
                    <a:pt x="120807" y="3208187"/>
                  </a:lnTo>
                  <a:lnTo>
                    <a:pt x="150447" y="3240452"/>
                  </a:lnTo>
                  <a:lnTo>
                    <a:pt x="182712" y="3270092"/>
                  </a:lnTo>
                  <a:lnTo>
                    <a:pt x="217422" y="3296924"/>
                  </a:lnTo>
                  <a:lnTo>
                    <a:pt x="254395" y="3320767"/>
                  </a:lnTo>
                  <a:lnTo>
                    <a:pt x="293449" y="3341440"/>
                  </a:lnTo>
                  <a:lnTo>
                    <a:pt x="334403" y="3358762"/>
                  </a:lnTo>
                  <a:lnTo>
                    <a:pt x="377075" y="3372550"/>
                  </a:lnTo>
                  <a:lnTo>
                    <a:pt x="421284" y="3382623"/>
                  </a:lnTo>
                  <a:lnTo>
                    <a:pt x="466849" y="3388800"/>
                  </a:lnTo>
                  <a:lnTo>
                    <a:pt x="513588" y="3390900"/>
                  </a:lnTo>
                  <a:lnTo>
                    <a:pt x="2567940" y="3390900"/>
                  </a:lnTo>
                  <a:lnTo>
                    <a:pt x="2614678" y="3388800"/>
                  </a:lnTo>
                  <a:lnTo>
                    <a:pt x="2660243" y="3382623"/>
                  </a:lnTo>
                  <a:lnTo>
                    <a:pt x="2704452" y="3372550"/>
                  </a:lnTo>
                  <a:lnTo>
                    <a:pt x="2747124" y="3358762"/>
                  </a:lnTo>
                  <a:lnTo>
                    <a:pt x="2788078" y="3341440"/>
                  </a:lnTo>
                  <a:lnTo>
                    <a:pt x="2827132" y="3320767"/>
                  </a:lnTo>
                  <a:lnTo>
                    <a:pt x="2864105" y="3296924"/>
                  </a:lnTo>
                  <a:lnTo>
                    <a:pt x="2898815" y="3270092"/>
                  </a:lnTo>
                  <a:lnTo>
                    <a:pt x="2931080" y="3240452"/>
                  </a:lnTo>
                  <a:lnTo>
                    <a:pt x="2960720" y="3208187"/>
                  </a:lnTo>
                  <a:lnTo>
                    <a:pt x="2987552" y="3173477"/>
                  </a:lnTo>
                  <a:lnTo>
                    <a:pt x="3011395" y="3136504"/>
                  </a:lnTo>
                  <a:lnTo>
                    <a:pt x="3032068" y="3097450"/>
                  </a:lnTo>
                  <a:lnTo>
                    <a:pt x="3049390" y="3056496"/>
                  </a:lnTo>
                  <a:lnTo>
                    <a:pt x="3063178" y="3013824"/>
                  </a:lnTo>
                  <a:lnTo>
                    <a:pt x="3073251" y="2969615"/>
                  </a:lnTo>
                  <a:lnTo>
                    <a:pt x="3079428" y="2924050"/>
                  </a:lnTo>
                  <a:lnTo>
                    <a:pt x="3081528" y="2877311"/>
                  </a:lnTo>
                  <a:lnTo>
                    <a:pt x="3081528" y="513588"/>
                  </a:lnTo>
                  <a:lnTo>
                    <a:pt x="3079428" y="466849"/>
                  </a:lnTo>
                  <a:lnTo>
                    <a:pt x="3073251" y="421284"/>
                  </a:lnTo>
                  <a:lnTo>
                    <a:pt x="3063178" y="377075"/>
                  </a:lnTo>
                  <a:lnTo>
                    <a:pt x="3049390" y="334403"/>
                  </a:lnTo>
                  <a:lnTo>
                    <a:pt x="3032068" y="293449"/>
                  </a:lnTo>
                  <a:lnTo>
                    <a:pt x="3011395" y="254395"/>
                  </a:lnTo>
                  <a:lnTo>
                    <a:pt x="2987552" y="217422"/>
                  </a:lnTo>
                  <a:lnTo>
                    <a:pt x="2960720" y="182712"/>
                  </a:lnTo>
                  <a:lnTo>
                    <a:pt x="2931080" y="150447"/>
                  </a:lnTo>
                  <a:lnTo>
                    <a:pt x="2898815" y="120807"/>
                  </a:lnTo>
                  <a:lnTo>
                    <a:pt x="2864105" y="93975"/>
                  </a:lnTo>
                  <a:lnTo>
                    <a:pt x="2827132" y="70132"/>
                  </a:lnTo>
                  <a:lnTo>
                    <a:pt x="2788078" y="49459"/>
                  </a:lnTo>
                  <a:lnTo>
                    <a:pt x="2747124" y="32137"/>
                  </a:lnTo>
                  <a:lnTo>
                    <a:pt x="2704452" y="18349"/>
                  </a:lnTo>
                  <a:lnTo>
                    <a:pt x="2660243" y="8276"/>
                  </a:lnTo>
                  <a:lnTo>
                    <a:pt x="2614678" y="2099"/>
                  </a:lnTo>
                  <a:lnTo>
                    <a:pt x="256794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96" name="Google Shape;496;p23"/>
            <p:cNvSpPr/>
            <p:nvPr/>
          </p:nvSpPr>
          <p:spPr>
            <a:xfrm>
              <a:off x="6634733" y="1895094"/>
              <a:ext cx="3081655" cy="3390900"/>
            </a:xfrm>
            <a:custGeom>
              <a:rect b="b" l="l" r="r" t="t"/>
              <a:pathLst>
                <a:path extrusionOk="0" h="3390900" w="3081654">
                  <a:moveTo>
                    <a:pt x="0" y="513588"/>
                  </a:moveTo>
                  <a:lnTo>
                    <a:pt x="2099" y="466849"/>
                  </a:lnTo>
                  <a:lnTo>
                    <a:pt x="8276" y="421284"/>
                  </a:lnTo>
                  <a:lnTo>
                    <a:pt x="18349" y="377075"/>
                  </a:lnTo>
                  <a:lnTo>
                    <a:pt x="32137" y="334403"/>
                  </a:lnTo>
                  <a:lnTo>
                    <a:pt x="49459" y="293449"/>
                  </a:lnTo>
                  <a:lnTo>
                    <a:pt x="70132" y="254395"/>
                  </a:lnTo>
                  <a:lnTo>
                    <a:pt x="93975" y="217422"/>
                  </a:lnTo>
                  <a:lnTo>
                    <a:pt x="120807" y="182712"/>
                  </a:lnTo>
                  <a:lnTo>
                    <a:pt x="150447" y="150447"/>
                  </a:lnTo>
                  <a:lnTo>
                    <a:pt x="182712" y="120807"/>
                  </a:lnTo>
                  <a:lnTo>
                    <a:pt x="217422" y="93975"/>
                  </a:lnTo>
                  <a:lnTo>
                    <a:pt x="254395" y="70132"/>
                  </a:lnTo>
                  <a:lnTo>
                    <a:pt x="293449" y="49459"/>
                  </a:lnTo>
                  <a:lnTo>
                    <a:pt x="334403" y="32137"/>
                  </a:lnTo>
                  <a:lnTo>
                    <a:pt x="377075" y="18349"/>
                  </a:lnTo>
                  <a:lnTo>
                    <a:pt x="421284" y="8276"/>
                  </a:lnTo>
                  <a:lnTo>
                    <a:pt x="466849" y="2099"/>
                  </a:lnTo>
                  <a:lnTo>
                    <a:pt x="513588" y="0"/>
                  </a:lnTo>
                  <a:lnTo>
                    <a:pt x="2567940" y="0"/>
                  </a:lnTo>
                  <a:lnTo>
                    <a:pt x="2614678" y="2099"/>
                  </a:lnTo>
                  <a:lnTo>
                    <a:pt x="2660243" y="8276"/>
                  </a:lnTo>
                  <a:lnTo>
                    <a:pt x="2704452" y="18349"/>
                  </a:lnTo>
                  <a:lnTo>
                    <a:pt x="2747124" y="32137"/>
                  </a:lnTo>
                  <a:lnTo>
                    <a:pt x="2788078" y="49459"/>
                  </a:lnTo>
                  <a:lnTo>
                    <a:pt x="2827132" y="70132"/>
                  </a:lnTo>
                  <a:lnTo>
                    <a:pt x="2864105" y="93975"/>
                  </a:lnTo>
                  <a:lnTo>
                    <a:pt x="2898815" y="120807"/>
                  </a:lnTo>
                  <a:lnTo>
                    <a:pt x="2931080" y="150447"/>
                  </a:lnTo>
                  <a:lnTo>
                    <a:pt x="2960720" y="182712"/>
                  </a:lnTo>
                  <a:lnTo>
                    <a:pt x="2987552" y="217422"/>
                  </a:lnTo>
                  <a:lnTo>
                    <a:pt x="3011395" y="254395"/>
                  </a:lnTo>
                  <a:lnTo>
                    <a:pt x="3032068" y="293449"/>
                  </a:lnTo>
                  <a:lnTo>
                    <a:pt x="3049390" y="334403"/>
                  </a:lnTo>
                  <a:lnTo>
                    <a:pt x="3063178" y="377075"/>
                  </a:lnTo>
                  <a:lnTo>
                    <a:pt x="3073251" y="421284"/>
                  </a:lnTo>
                  <a:lnTo>
                    <a:pt x="3079428" y="466849"/>
                  </a:lnTo>
                  <a:lnTo>
                    <a:pt x="3081528" y="513588"/>
                  </a:lnTo>
                  <a:lnTo>
                    <a:pt x="3081528" y="2877311"/>
                  </a:lnTo>
                  <a:lnTo>
                    <a:pt x="3079428" y="2924050"/>
                  </a:lnTo>
                  <a:lnTo>
                    <a:pt x="3073251" y="2969615"/>
                  </a:lnTo>
                  <a:lnTo>
                    <a:pt x="3063178" y="3013824"/>
                  </a:lnTo>
                  <a:lnTo>
                    <a:pt x="3049390" y="3056496"/>
                  </a:lnTo>
                  <a:lnTo>
                    <a:pt x="3032068" y="3097450"/>
                  </a:lnTo>
                  <a:lnTo>
                    <a:pt x="3011395" y="3136504"/>
                  </a:lnTo>
                  <a:lnTo>
                    <a:pt x="2987552" y="3173477"/>
                  </a:lnTo>
                  <a:lnTo>
                    <a:pt x="2960720" y="3208187"/>
                  </a:lnTo>
                  <a:lnTo>
                    <a:pt x="2931080" y="3240452"/>
                  </a:lnTo>
                  <a:lnTo>
                    <a:pt x="2898815" y="3270092"/>
                  </a:lnTo>
                  <a:lnTo>
                    <a:pt x="2864105" y="3296924"/>
                  </a:lnTo>
                  <a:lnTo>
                    <a:pt x="2827132" y="3320767"/>
                  </a:lnTo>
                  <a:lnTo>
                    <a:pt x="2788078" y="3341440"/>
                  </a:lnTo>
                  <a:lnTo>
                    <a:pt x="2747124" y="3358762"/>
                  </a:lnTo>
                  <a:lnTo>
                    <a:pt x="2704452" y="3372550"/>
                  </a:lnTo>
                  <a:lnTo>
                    <a:pt x="2660243" y="3382623"/>
                  </a:lnTo>
                  <a:lnTo>
                    <a:pt x="2614678" y="3388800"/>
                  </a:lnTo>
                  <a:lnTo>
                    <a:pt x="2567940" y="3390900"/>
                  </a:lnTo>
                  <a:lnTo>
                    <a:pt x="513588" y="3390900"/>
                  </a:lnTo>
                  <a:lnTo>
                    <a:pt x="466849" y="3388800"/>
                  </a:lnTo>
                  <a:lnTo>
                    <a:pt x="421284" y="3382623"/>
                  </a:lnTo>
                  <a:lnTo>
                    <a:pt x="377075" y="3372550"/>
                  </a:lnTo>
                  <a:lnTo>
                    <a:pt x="334403" y="3358762"/>
                  </a:lnTo>
                  <a:lnTo>
                    <a:pt x="293449" y="3341440"/>
                  </a:lnTo>
                  <a:lnTo>
                    <a:pt x="254395" y="3320767"/>
                  </a:lnTo>
                  <a:lnTo>
                    <a:pt x="217422" y="3296924"/>
                  </a:lnTo>
                  <a:lnTo>
                    <a:pt x="182712" y="3270092"/>
                  </a:lnTo>
                  <a:lnTo>
                    <a:pt x="150447" y="3240452"/>
                  </a:lnTo>
                  <a:lnTo>
                    <a:pt x="120807" y="3208187"/>
                  </a:lnTo>
                  <a:lnTo>
                    <a:pt x="93975" y="3173477"/>
                  </a:lnTo>
                  <a:lnTo>
                    <a:pt x="70132" y="3136504"/>
                  </a:lnTo>
                  <a:lnTo>
                    <a:pt x="49459" y="3097450"/>
                  </a:lnTo>
                  <a:lnTo>
                    <a:pt x="32137" y="3056496"/>
                  </a:lnTo>
                  <a:lnTo>
                    <a:pt x="18349" y="3013824"/>
                  </a:lnTo>
                  <a:lnTo>
                    <a:pt x="8276" y="2969615"/>
                  </a:lnTo>
                  <a:lnTo>
                    <a:pt x="2099" y="2924050"/>
                  </a:lnTo>
                  <a:lnTo>
                    <a:pt x="0" y="2877311"/>
                  </a:lnTo>
                  <a:lnTo>
                    <a:pt x="0" y="513588"/>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97" name="Google Shape;497;p23"/>
          <p:cNvSpPr txBox="1"/>
          <p:nvPr/>
        </p:nvSpPr>
        <p:spPr>
          <a:xfrm>
            <a:off x="6977888" y="2285746"/>
            <a:ext cx="2396400" cy="659400"/>
          </a:xfrm>
          <a:prstGeom prst="rect">
            <a:avLst/>
          </a:prstGeom>
          <a:noFill/>
          <a:ln>
            <a:noFill/>
          </a:ln>
        </p:spPr>
        <p:txBody>
          <a:bodyPr anchorCtr="0" anchor="t" bIns="0" lIns="0" spcFirstLastPara="1" rIns="0" wrap="square" tIns="12700">
            <a:spAutoFit/>
          </a:bodyPr>
          <a:lstStyle/>
          <a:p>
            <a:pPr indent="-745490" lvl="0" marL="757555" marR="5080" rtl="0" algn="l">
              <a:lnSpc>
                <a:spcPct val="100000"/>
              </a:lnSpc>
              <a:spcBef>
                <a:spcPts val="0"/>
              </a:spcBef>
              <a:spcAft>
                <a:spcPts val="0"/>
              </a:spcAft>
              <a:buNone/>
            </a:pPr>
            <a:r>
              <a:rPr b="1" lang="en-US">
                <a:solidFill>
                  <a:srgbClr val="FFB900"/>
                </a:solidFill>
                <a:latin typeface="Palatino Linotype"/>
                <a:ea typeface="Palatino Linotype"/>
                <a:cs typeface="Palatino Linotype"/>
                <a:sym typeface="Palatino Linotype"/>
              </a:rPr>
              <a:t>Sicurezza computazionale (Computationally secure)</a:t>
            </a:r>
            <a:endParaRPr>
              <a:latin typeface="Palatino Linotype"/>
              <a:ea typeface="Palatino Linotype"/>
              <a:cs typeface="Palatino Linotype"/>
              <a:sym typeface="Palatino Linotype"/>
            </a:endParaRPr>
          </a:p>
        </p:txBody>
      </p:sp>
      <p:sp>
        <p:nvSpPr>
          <p:cNvPr id="498" name="Google Shape;498;p23"/>
          <p:cNvSpPr txBox="1"/>
          <p:nvPr/>
        </p:nvSpPr>
        <p:spPr>
          <a:xfrm>
            <a:off x="7147052" y="3619246"/>
            <a:ext cx="2228100" cy="1413600"/>
          </a:xfrm>
          <a:prstGeom prst="rect">
            <a:avLst/>
          </a:prstGeom>
          <a:noFill/>
          <a:ln>
            <a:noFill/>
          </a:ln>
        </p:spPr>
        <p:txBody>
          <a:bodyPr anchorCtr="0" anchor="t" bIns="0" lIns="0" spcFirstLastPara="1" rIns="0" wrap="square" tIns="12700">
            <a:spAutoFit/>
          </a:bodyPr>
          <a:lstStyle/>
          <a:p>
            <a:pPr indent="-635" lvl="0" marL="12700" marR="5080" rtl="0" algn="ctr">
              <a:lnSpc>
                <a:spcPct val="100000"/>
              </a:lnSpc>
              <a:spcBef>
                <a:spcPts val="0"/>
              </a:spcBef>
              <a:spcAft>
                <a:spcPts val="0"/>
              </a:spcAft>
              <a:buNone/>
            </a:pPr>
            <a:r>
              <a:rPr lang="en-US" sz="1300">
                <a:solidFill>
                  <a:srgbClr val="FFFFFF"/>
                </a:solidFill>
                <a:latin typeface="Verdana"/>
                <a:ea typeface="Verdana"/>
                <a:cs typeface="Verdana"/>
                <a:sym typeface="Verdana"/>
              </a:rPr>
              <a:t>Dato un limite nelle risorse di calcolo (es. il tempo necessario per decifrare sarebbe maggiore dell’età dell’universo), il cifrario non può essere violato.</a:t>
            </a:r>
            <a:endParaRPr sz="1300">
              <a:latin typeface="Verdana"/>
              <a:ea typeface="Verdana"/>
              <a:cs typeface="Verdana"/>
              <a:sym typeface="Verdana"/>
            </a:endParaRPr>
          </a:p>
        </p:txBody>
      </p:sp>
      <p:sp>
        <p:nvSpPr>
          <p:cNvPr id="499" name="Google Shape;499;p23"/>
          <p:cNvSpPr txBox="1"/>
          <p:nvPr/>
        </p:nvSpPr>
        <p:spPr>
          <a:xfrm>
            <a:off x="11127485" y="6322263"/>
            <a:ext cx="180975"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23</a:t>
            </a:r>
            <a:endParaRPr sz="1100">
              <a:latin typeface="Verdana"/>
              <a:ea typeface="Verdana"/>
              <a:cs typeface="Verdana"/>
              <a:sym typeface="Verdana"/>
            </a:endParaRPr>
          </a:p>
        </p:txBody>
      </p:sp>
      <p:sp>
        <p:nvSpPr>
          <p:cNvPr id="500" name="Google Shape;500;p23"/>
          <p:cNvSpPr txBox="1"/>
          <p:nvPr/>
        </p:nvSpPr>
        <p:spPr>
          <a:xfrm>
            <a:off x="739546" y="1076959"/>
            <a:ext cx="10853400" cy="5670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800">
                <a:solidFill>
                  <a:srgbClr val="FFB900"/>
                </a:solidFill>
                <a:latin typeface="Tahoma"/>
                <a:ea typeface="Tahoma"/>
                <a:cs typeface="Tahoma"/>
                <a:sym typeface="Tahoma"/>
              </a:rPr>
              <a:t>Due definizioni aggiuntive di schemi di cifratura indicano che essi richiedono troppo tempo o risultano troppo costosi da violare:</a:t>
            </a:r>
            <a:endParaRPr sz="1800">
              <a:latin typeface="Verdana"/>
              <a:ea typeface="Verdana"/>
              <a:cs typeface="Verdana"/>
              <a:sym typeface="Verdana"/>
            </a:endParaRPr>
          </a:p>
        </p:txBody>
      </p:sp>
      <p:pic>
        <p:nvPicPr>
          <p:cNvPr id="501" name="Google Shape;501;p23"/>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502" name="Google Shape;502;p23"/>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503" name="Google Shape;503;p23"/>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24"/>
          <p:cNvSpPr txBox="1"/>
          <p:nvPr>
            <p:ph type="title"/>
          </p:nvPr>
        </p:nvSpPr>
        <p:spPr>
          <a:xfrm>
            <a:off x="875173" y="696925"/>
            <a:ext cx="49992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Ricerca a Forza Bruta</a:t>
            </a:r>
            <a:endParaRPr/>
          </a:p>
        </p:txBody>
      </p:sp>
      <p:sp>
        <p:nvSpPr>
          <p:cNvPr id="509" name="Google Shape;509;p24"/>
          <p:cNvSpPr txBox="1"/>
          <p:nvPr/>
        </p:nvSpPr>
        <p:spPr>
          <a:xfrm>
            <a:off x="1143711" y="1361694"/>
            <a:ext cx="4038000" cy="5367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700">
                <a:latin typeface="Verdana"/>
                <a:ea typeface="Verdana"/>
                <a:cs typeface="Verdana"/>
                <a:sym typeface="Verdana"/>
              </a:rPr>
              <a:t>È sempre possibile tentare tutte le chiavi una per una.</a:t>
            </a:r>
            <a:endParaRPr sz="1700">
              <a:latin typeface="Tahoma"/>
              <a:ea typeface="Tahoma"/>
              <a:cs typeface="Tahoma"/>
              <a:sym typeface="Tahoma"/>
            </a:endParaRPr>
          </a:p>
        </p:txBody>
      </p:sp>
      <p:sp>
        <p:nvSpPr>
          <p:cNvPr id="510" name="Google Shape;510;p24"/>
          <p:cNvSpPr txBox="1"/>
          <p:nvPr/>
        </p:nvSpPr>
        <p:spPr>
          <a:xfrm>
            <a:off x="6269482" y="696933"/>
            <a:ext cx="4704600" cy="1081200"/>
          </a:xfrm>
          <a:prstGeom prst="rect">
            <a:avLst/>
          </a:prstGeom>
          <a:noFill/>
          <a:ln>
            <a:noFill/>
          </a:ln>
        </p:spPr>
        <p:txBody>
          <a:bodyPr anchorCtr="0" anchor="t" bIns="0" lIns="0" spcFirstLastPara="1" rIns="0" wrap="square" tIns="12700">
            <a:spAutoFit/>
          </a:bodyPr>
          <a:lstStyle/>
          <a:p>
            <a:pPr indent="0" lvl="0" marL="0" rtl="0" algn="l">
              <a:lnSpc>
                <a:spcPct val="115000"/>
              </a:lnSpc>
              <a:spcBef>
                <a:spcPts val="1200"/>
              </a:spcBef>
              <a:spcAft>
                <a:spcPts val="0"/>
              </a:spcAft>
              <a:buClr>
                <a:schemeClr val="dk1"/>
              </a:buClr>
              <a:buSzPts val="1100"/>
              <a:buFont typeface="Arial"/>
              <a:buNone/>
            </a:pPr>
            <a:r>
              <a:rPr lang="en-US" sz="1800">
                <a:latin typeface="Verdana"/>
                <a:ea typeface="Verdana"/>
                <a:cs typeface="Verdana"/>
                <a:sym typeface="Verdana"/>
              </a:rPr>
              <a:t>L’attacco più basilare, proporzionale alla dimensione della chiave.</a:t>
            </a:r>
            <a:endParaRPr sz="1800">
              <a:latin typeface="Verdana"/>
              <a:ea typeface="Verdana"/>
              <a:cs typeface="Verdana"/>
              <a:sym typeface="Verdana"/>
            </a:endParaRPr>
          </a:p>
          <a:p>
            <a:pPr indent="0" lvl="0" marL="12700" rtl="0" algn="l">
              <a:lnSpc>
                <a:spcPct val="100000"/>
              </a:lnSpc>
              <a:spcBef>
                <a:spcPts val="1200"/>
              </a:spcBef>
              <a:spcAft>
                <a:spcPts val="0"/>
              </a:spcAft>
              <a:buNone/>
            </a:pPr>
            <a:r>
              <a:t/>
            </a:r>
            <a:endParaRPr sz="1800">
              <a:latin typeface="Verdana"/>
              <a:ea typeface="Verdana"/>
              <a:cs typeface="Verdana"/>
              <a:sym typeface="Verdana"/>
            </a:endParaRPr>
          </a:p>
        </p:txBody>
      </p:sp>
      <p:sp>
        <p:nvSpPr>
          <p:cNvPr id="511" name="Google Shape;511;p24"/>
          <p:cNvSpPr txBox="1"/>
          <p:nvPr/>
        </p:nvSpPr>
        <p:spPr>
          <a:xfrm>
            <a:off x="6269482" y="1477701"/>
            <a:ext cx="4448100" cy="608400"/>
          </a:xfrm>
          <a:prstGeom prst="rect">
            <a:avLst/>
          </a:prstGeom>
          <a:noFill/>
          <a:ln>
            <a:noFill/>
          </a:ln>
        </p:spPr>
        <p:txBody>
          <a:bodyPr anchorCtr="0" anchor="t" bIns="0" lIns="0" spcFirstLastPara="1" rIns="0" wrap="square" tIns="12700">
            <a:spAutoFit/>
          </a:bodyPr>
          <a:lstStyle/>
          <a:p>
            <a:pPr indent="0" lvl="0" marL="0" rtl="0" algn="l">
              <a:lnSpc>
                <a:spcPct val="115000"/>
              </a:lnSpc>
              <a:spcBef>
                <a:spcPts val="1200"/>
              </a:spcBef>
              <a:spcAft>
                <a:spcPts val="1200"/>
              </a:spcAft>
              <a:buSzPts val="1100"/>
              <a:buNone/>
            </a:pPr>
            <a:r>
              <a:rPr lang="en-US" sz="1800">
                <a:latin typeface="Verdana"/>
                <a:ea typeface="Verdana"/>
                <a:cs typeface="Verdana"/>
                <a:sym typeface="Verdana"/>
              </a:rPr>
              <a:t>Si assume di conoscere o riconoscere il testo in chiaro.</a:t>
            </a:r>
            <a:endParaRPr sz="1800">
              <a:latin typeface="Verdana"/>
              <a:ea typeface="Verdana"/>
              <a:cs typeface="Verdana"/>
              <a:sym typeface="Verdana"/>
            </a:endParaRPr>
          </a:p>
        </p:txBody>
      </p:sp>
      <p:graphicFrame>
        <p:nvGraphicFramePr>
          <p:cNvPr id="512" name="Google Shape;512;p24"/>
          <p:cNvGraphicFramePr/>
          <p:nvPr/>
        </p:nvGraphicFramePr>
        <p:xfrm>
          <a:off x="1058544" y="2086101"/>
          <a:ext cx="3000000" cy="3000000"/>
        </p:xfrm>
        <a:graphic>
          <a:graphicData uri="http://schemas.openxmlformats.org/drawingml/2006/table">
            <a:tbl>
              <a:tblPr bandRow="1" firstRow="1">
                <a:noFill/>
                <a:tableStyleId>{2F38619E-2BCC-419A-96AF-AFAC2EFF961C}</a:tableStyleId>
              </a:tblPr>
              <a:tblGrid>
                <a:gridCol w="2506350"/>
                <a:gridCol w="2170425"/>
                <a:gridCol w="2912750"/>
                <a:gridCol w="2994650"/>
              </a:tblGrid>
              <a:tr h="822950">
                <a:tc>
                  <a:txBody>
                    <a:bodyPr/>
                    <a:lstStyle/>
                    <a:p>
                      <a:pPr indent="0" lvl="0" marL="0" marR="0" rtl="0" algn="ctr">
                        <a:lnSpc>
                          <a:spcPct val="100000"/>
                        </a:lnSpc>
                        <a:spcBef>
                          <a:spcPts val="0"/>
                        </a:spcBef>
                        <a:spcAft>
                          <a:spcPts val="0"/>
                        </a:spcAft>
                        <a:buNone/>
                      </a:pPr>
                      <a:r>
                        <a:rPr b="1" lang="en-US" sz="1600" u="none" cap="none" strike="noStrike">
                          <a:latin typeface="Tahoma"/>
                          <a:ea typeface="Tahoma"/>
                          <a:cs typeface="Tahoma"/>
                          <a:sym typeface="Tahoma"/>
                        </a:rPr>
                        <a:t>Key Size (bits)</a:t>
                      </a:r>
                      <a:endParaRPr sz="1600" u="none" cap="none" strike="noStrike">
                        <a:latin typeface="Tahoma"/>
                        <a:ea typeface="Tahoma"/>
                        <a:cs typeface="Tahoma"/>
                        <a:sym typeface="Tahoma"/>
                      </a:endParaRPr>
                    </a:p>
                  </a:txBody>
                  <a:tcPr marT="4255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28575">
                      <a:solidFill>
                        <a:srgbClr val="FFB900"/>
                      </a:solidFill>
                      <a:prstDash val="solid"/>
                      <a:round/>
                      <a:headEnd len="sm" w="sm" type="none"/>
                      <a:tailEnd len="sm" w="sm" type="none"/>
                    </a:lnB>
                  </a:tcPr>
                </a:tc>
                <a:tc>
                  <a:txBody>
                    <a:bodyPr/>
                    <a:lstStyle/>
                    <a:p>
                      <a:pPr indent="274320" lvl="0" marL="292735" marR="285750" rtl="0" algn="l">
                        <a:lnSpc>
                          <a:spcPct val="100000"/>
                        </a:lnSpc>
                        <a:spcBef>
                          <a:spcPts val="0"/>
                        </a:spcBef>
                        <a:spcAft>
                          <a:spcPts val="0"/>
                        </a:spcAft>
                        <a:buNone/>
                      </a:pPr>
                      <a:r>
                        <a:rPr b="1" lang="en-US" sz="1600">
                          <a:latin typeface="Tahoma"/>
                          <a:ea typeface="Tahoma"/>
                          <a:cs typeface="Tahoma"/>
                          <a:sym typeface="Tahoma"/>
                        </a:rPr>
                        <a:t>Numero di Chiavi Alternative</a:t>
                      </a:r>
                      <a:endParaRPr sz="1600" u="none" cap="none" strike="noStrike">
                        <a:latin typeface="Tahoma"/>
                        <a:ea typeface="Tahoma"/>
                        <a:cs typeface="Tahoma"/>
                        <a:sym typeface="Tahoma"/>
                      </a:endParaRPr>
                    </a:p>
                  </a:txBody>
                  <a:tcPr marT="4255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28575">
                      <a:solidFill>
                        <a:srgbClr val="FFB900"/>
                      </a:solidFill>
                      <a:prstDash val="solid"/>
                      <a:round/>
                      <a:headEnd len="sm" w="sm" type="none"/>
                      <a:tailEnd len="sm" w="sm" type="none"/>
                    </a:lnB>
                  </a:tcPr>
                </a:tc>
                <a:tc>
                  <a:txBody>
                    <a:bodyPr/>
                    <a:lstStyle/>
                    <a:p>
                      <a:pPr indent="-196850" lvl="0" marL="770890" marR="564515" rtl="0" algn="l">
                        <a:lnSpc>
                          <a:spcPct val="100000"/>
                        </a:lnSpc>
                        <a:spcBef>
                          <a:spcPts val="0"/>
                        </a:spcBef>
                        <a:spcAft>
                          <a:spcPts val="0"/>
                        </a:spcAft>
                        <a:buNone/>
                      </a:pPr>
                      <a:r>
                        <a:rPr b="1" lang="en-US" sz="1600" u="none" cap="none" strike="noStrike">
                          <a:latin typeface="Tahoma"/>
                          <a:ea typeface="Tahoma"/>
                          <a:cs typeface="Tahoma"/>
                          <a:sym typeface="Tahoma"/>
                        </a:rPr>
                        <a:t>Time required at 1 decryption/µs</a:t>
                      </a:r>
                      <a:endParaRPr sz="1600" u="none" cap="none" strike="noStrike">
                        <a:latin typeface="Tahoma"/>
                        <a:ea typeface="Tahoma"/>
                        <a:cs typeface="Tahoma"/>
                        <a:sym typeface="Tahoma"/>
                      </a:endParaRPr>
                    </a:p>
                  </a:txBody>
                  <a:tcPr marT="4255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28575">
                      <a:solidFill>
                        <a:srgbClr val="FFB900"/>
                      </a:solidFill>
                      <a:prstDash val="solid"/>
                      <a:round/>
                      <a:headEnd len="sm" w="sm" type="none"/>
                      <a:tailEnd len="sm" w="sm" type="none"/>
                    </a:lnB>
                  </a:tcPr>
                </a:tc>
                <a:tc>
                  <a:txBody>
                    <a:bodyPr/>
                    <a:lstStyle/>
                    <a:p>
                      <a:pPr indent="-247015" lvl="0" marL="767715" marR="510540" rtl="0" algn="l">
                        <a:lnSpc>
                          <a:spcPct val="100000"/>
                        </a:lnSpc>
                        <a:spcBef>
                          <a:spcPts val="0"/>
                        </a:spcBef>
                        <a:spcAft>
                          <a:spcPts val="0"/>
                        </a:spcAft>
                        <a:buNone/>
                      </a:pPr>
                      <a:r>
                        <a:rPr b="1" lang="en-US" sz="1600" u="none" cap="none" strike="noStrike">
                          <a:latin typeface="Tahoma"/>
                          <a:ea typeface="Tahoma"/>
                          <a:cs typeface="Tahoma"/>
                          <a:sym typeface="Tahoma"/>
                        </a:rPr>
                        <a:t>Time required at 10</a:t>
                      </a:r>
                      <a:r>
                        <a:rPr b="1" baseline="30000" lang="en-US" sz="1575" u="none" cap="none" strike="noStrike">
                          <a:latin typeface="Tahoma"/>
                          <a:ea typeface="Tahoma"/>
                          <a:cs typeface="Tahoma"/>
                          <a:sym typeface="Tahoma"/>
                        </a:rPr>
                        <a:t>6 </a:t>
                      </a:r>
                      <a:r>
                        <a:rPr b="1" lang="en-US" sz="1600" u="none" cap="none" strike="noStrike">
                          <a:latin typeface="Tahoma"/>
                          <a:ea typeface="Tahoma"/>
                          <a:cs typeface="Tahoma"/>
                          <a:sym typeface="Tahoma"/>
                        </a:rPr>
                        <a:t>decryptions/µs</a:t>
                      </a:r>
                      <a:endParaRPr sz="1600" u="none" cap="none" strike="noStrike">
                        <a:latin typeface="Tahoma"/>
                        <a:ea typeface="Tahoma"/>
                        <a:cs typeface="Tahoma"/>
                        <a:sym typeface="Tahoma"/>
                      </a:endParaRPr>
                    </a:p>
                  </a:txBody>
                  <a:tcPr marT="4255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28575">
                      <a:solidFill>
                        <a:srgbClr val="FFB900"/>
                      </a:solidFill>
                      <a:prstDash val="solid"/>
                      <a:round/>
                      <a:headEnd len="sm" w="sm" type="none"/>
                      <a:tailEnd len="sm" w="sm" type="none"/>
                    </a:lnB>
                  </a:tcPr>
                </a:tc>
              </a:tr>
              <a:tr h="579125">
                <a:tc>
                  <a:txBody>
                    <a:bodyPr/>
                    <a:lstStyle/>
                    <a:p>
                      <a:pPr indent="0" lvl="0" marL="635" marR="0" rtl="0" algn="ctr">
                        <a:lnSpc>
                          <a:spcPct val="100000"/>
                        </a:lnSpc>
                        <a:spcBef>
                          <a:spcPts val="0"/>
                        </a:spcBef>
                        <a:spcAft>
                          <a:spcPts val="0"/>
                        </a:spcAft>
                        <a:buNone/>
                      </a:pPr>
                      <a:r>
                        <a:rPr b="1" lang="en-US" sz="1600" u="none" cap="none" strike="noStrike">
                          <a:latin typeface="Tahoma"/>
                          <a:ea typeface="Tahoma"/>
                          <a:cs typeface="Tahoma"/>
                          <a:sym typeface="Tahoma"/>
                        </a:rPr>
                        <a:t>32</a:t>
                      </a:r>
                      <a:endParaRPr sz="1600" u="none" cap="none" strike="noStrike">
                        <a:latin typeface="Tahoma"/>
                        <a:ea typeface="Tahoma"/>
                        <a:cs typeface="Tahoma"/>
                        <a:sym typeface="Tahoma"/>
                      </a:endParaRPr>
                    </a:p>
                  </a:txBody>
                  <a:tcPr marT="4255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28575">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solidFill>
                      <a:srgbClr val="FFB900">
                        <a:alpha val="19607"/>
                      </a:srgbClr>
                    </a:solidFill>
                  </a:tcPr>
                </a:tc>
                <a:tc>
                  <a:txBody>
                    <a:bodyPr/>
                    <a:lstStyle/>
                    <a:p>
                      <a:pPr indent="0" lvl="0" marL="91440" marR="0" rtl="0" algn="l">
                        <a:lnSpc>
                          <a:spcPct val="100000"/>
                        </a:lnSpc>
                        <a:spcBef>
                          <a:spcPts val="0"/>
                        </a:spcBef>
                        <a:spcAft>
                          <a:spcPts val="0"/>
                        </a:spcAft>
                        <a:buNone/>
                      </a:pPr>
                      <a:r>
                        <a:rPr lang="en-US" sz="1600" u="none" cap="none" strike="noStrike">
                          <a:latin typeface="Verdana"/>
                          <a:ea typeface="Verdana"/>
                          <a:cs typeface="Verdana"/>
                          <a:sym typeface="Verdana"/>
                        </a:rPr>
                        <a:t>2</a:t>
                      </a:r>
                      <a:r>
                        <a:rPr baseline="30000" lang="en-US" sz="1575" u="none" cap="none" strike="noStrike">
                          <a:latin typeface="Verdana"/>
                          <a:ea typeface="Verdana"/>
                          <a:cs typeface="Verdana"/>
                          <a:sym typeface="Verdana"/>
                        </a:rPr>
                        <a:t>32 </a:t>
                      </a:r>
                      <a:r>
                        <a:rPr lang="en-US" sz="1600" u="none" cap="none" strike="noStrike">
                          <a:latin typeface="Verdana"/>
                          <a:ea typeface="Verdana"/>
                          <a:cs typeface="Verdana"/>
                          <a:sym typeface="Verdana"/>
                        </a:rPr>
                        <a:t>= 4.3 </a:t>
                      </a:r>
                      <a:r>
                        <a:rPr lang="en-US" sz="1600" u="none" cap="none" strike="noStrike">
                          <a:latin typeface="Noto Sans Symbols"/>
                          <a:ea typeface="Noto Sans Symbols"/>
                          <a:cs typeface="Noto Sans Symbols"/>
                          <a:sym typeface="Noto Sans Symbols"/>
                        </a:rPr>
                        <a:t>×</a:t>
                      </a:r>
                      <a:r>
                        <a:rPr lang="en-US" sz="1600" u="none" cap="none" strike="noStrike">
                          <a:latin typeface="Times New Roman"/>
                          <a:ea typeface="Times New Roman"/>
                          <a:cs typeface="Times New Roman"/>
                          <a:sym typeface="Times New Roman"/>
                        </a:rPr>
                        <a:t> </a:t>
                      </a:r>
                      <a:r>
                        <a:rPr lang="en-US" sz="1600" u="none" cap="none" strike="noStrike">
                          <a:latin typeface="Verdana"/>
                          <a:ea typeface="Verdana"/>
                          <a:cs typeface="Verdana"/>
                          <a:sym typeface="Verdana"/>
                        </a:rPr>
                        <a:t>10</a:t>
                      </a:r>
                      <a:r>
                        <a:rPr baseline="30000" lang="en-US" sz="1575" u="none" cap="none" strike="noStrike">
                          <a:latin typeface="Verdana"/>
                          <a:ea typeface="Verdana"/>
                          <a:cs typeface="Verdana"/>
                          <a:sym typeface="Verdana"/>
                        </a:rPr>
                        <a:t>9</a:t>
                      </a:r>
                      <a:endParaRPr baseline="30000" sz="1575" u="none" cap="none" strike="noStrike">
                        <a:latin typeface="Verdana"/>
                        <a:ea typeface="Verdana"/>
                        <a:cs typeface="Verdana"/>
                        <a:sym typeface="Verdana"/>
                      </a:endParaRPr>
                    </a:p>
                  </a:txBody>
                  <a:tcPr marT="4255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28575">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solidFill>
                      <a:srgbClr val="FFB900">
                        <a:alpha val="19607"/>
                      </a:srgbClr>
                    </a:solidFill>
                  </a:tcPr>
                </a:tc>
                <a:tc>
                  <a:txBody>
                    <a:bodyPr/>
                    <a:lstStyle/>
                    <a:p>
                      <a:pPr indent="0" lvl="0" marL="92075" marR="0" rtl="0" algn="l">
                        <a:lnSpc>
                          <a:spcPct val="100000"/>
                        </a:lnSpc>
                        <a:spcBef>
                          <a:spcPts val="0"/>
                        </a:spcBef>
                        <a:spcAft>
                          <a:spcPts val="0"/>
                        </a:spcAft>
                        <a:buNone/>
                      </a:pPr>
                      <a:r>
                        <a:rPr lang="en-US" sz="1600" u="none" cap="none" strike="noStrike">
                          <a:latin typeface="Verdana"/>
                          <a:ea typeface="Verdana"/>
                          <a:cs typeface="Verdana"/>
                          <a:sym typeface="Verdana"/>
                        </a:rPr>
                        <a:t>2</a:t>
                      </a:r>
                      <a:r>
                        <a:rPr baseline="30000" lang="en-US" sz="1575" u="none" cap="none" strike="noStrike">
                          <a:latin typeface="Verdana"/>
                          <a:ea typeface="Verdana"/>
                          <a:cs typeface="Verdana"/>
                          <a:sym typeface="Verdana"/>
                        </a:rPr>
                        <a:t>31 </a:t>
                      </a:r>
                      <a:r>
                        <a:rPr lang="en-US" sz="1600" u="none" cap="none" strike="noStrike">
                          <a:latin typeface="Verdana"/>
                          <a:ea typeface="Verdana"/>
                          <a:cs typeface="Verdana"/>
                          <a:sym typeface="Verdana"/>
                        </a:rPr>
                        <a:t>µs = 35.8 minut</a:t>
                      </a:r>
                      <a:r>
                        <a:rPr lang="en-US" sz="1600">
                          <a:latin typeface="Verdana"/>
                          <a:ea typeface="Verdana"/>
                          <a:cs typeface="Verdana"/>
                          <a:sym typeface="Verdana"/>
                        </a:rPr>
                        <a:t>i</a:t>
                      </a:r>
                      <a:endParaRPr sz="1600" u="none" cap="none" strike="noStrike">
                        <a:latin typeface="Verdana"/>
                        <a:ea typeface="Verdana"/>
                        <a:cs typeface="Verdana"/>
                        <a:sym typeface="Verdana"/>
                      </a:endParaRPr>
                    </a:p>
                  </a:txBody>
                  <a:tcPr marT="412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28575">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solidFill>
                      <a:srgbClr val="FFB900">
                        <a:alpha val="19607"/>
                      </a:srgbClr>
                    </a:solidFill>
                  </a:tcPr>
                </a:tc>
                <a:tc>
                  <a:txBody>
                    <a:bodyPr/>
                    <a:lstStyle/>
                    <a:p>
                      <a:pPr indent="0" lvl="0" marL="92075" marR="0" rtl="0" algn="l">
                        <a:lnSpc>
                          <a:spcPct val="100000"/>
                        </a:lnSpc>
                        <a:spcBef>
                          <a:spcPts val="0"/>
                        </a:spcBef>
                        <a:spcAft>
                          <a:spcPts val="0"/>
                        </a:spcAft>
                        <a:buNone/>
                      </a:pPr>
                      <a:r>
                        <a:rPr b="1" lang="en-US" sz="1600" u="none" cap="none" strike="noStrike">
                          <a:latin typeface="Tahoma"/>
                          <a:ea typeface="Tahoma"/>
                          <a:cs typeface="Tahoma"/>
                          <a:sym typeface="Tahoma"/>
                        </a:rPr>
                        <a:t>2.15 milliseco</a:t>
                      </a:r>
                      <a:r>
                        <a:rPr b="1" lang="en-US" sz="1600">
                          <a:latin typeface="Tahoma"/>
                          <a:ea typeface="Tahoma"/>
                          <a:cs typeface="Tahoma"/>
                          <a:sym typeface="Tahoma"/>
                        </a:rPr>
                        <a:t>ndi</a:t>
                      </a:r>
                      <a:endParaRPr sz="1600" u="none" cap="none" strike="noStrike">
                        <a:latin typeface="Tahoma"/>
                        <a:ea typeface="Tahoma"/>
                        <a:cs typeface="Tahoma"/>
                        <a:sym typeface="Tahoma"/>
                      </a:endParaRPr>
                    </a:p>
                  </a:txBody>
                  <a:tcPr marT="4255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28575">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solidFill>
                      <a:srgbClr val="FFB900">
                        <a:alpha val="19607"/>
                      </a:srgbClr>
                    </a:solidFill>
                  </a:tcPr>
                </a:tc>
              </a:tr>
              <a:tr h="578475">
                <a:tc>
                  <a:txBody>
                    <a:bodyPr/>
                    <a:lstStyle/>
                    <a:p>
                      <a:pPr indent="0" lvl="0" marL="635" marR="0" rtl="0" algn="ctr">
                        <a:lnSpc>
                          <a:spcPct val="100000"/>
                        </a:lnSpc>
                        <a:spcBef>
                          <a:spcPts val="0"/>
                        </a:spcBef>
                        <a:spcAft>
                          <a:spcPts val="0"/>
                        </a:spcAft>
                        <a:buNone/>
                      </a:pPr>
                      <a:r>
                        <a:rPr b="1" lang="en-US" sz="1600" u="none" cap="none" strike="noStrike">
                          <a:latin typeface="Tahoma"/>
                          <a:ea typeface="Tahoma"/>
                          <a:cs typeface="Tahoma"/>
                          <a:sym typeface="Tahoma"/>
                        </a:rPr>
                        <a:t>56</a:t>
                      </a:r>
                      <a:endParaRPr sz="16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91440" marR="0" rtl="0" algn="l">
                        <a:lnSpc>
                          <a:spcPct val="100000"/>
                        </a:lnSpc>
                        <a:spcBef>
                          <a:spcPts val="0"/>
                        </a:spcBef>
                        <a:spcAft>
                          <a:spcPts val="0"/>
                        </a:spcAft>
                        <a:buNone/>
                      </a:pPr>
                      <a:r>
                        <a:rPr lang="en-US" sz="1600" u="none" cap="none" strike="noStrike">
                          <a:latin typeface="Verdana"/>
                          <a:ea typeface="Verdana"/>
                          <a:cs typeface="Verdana"/>
                          <a:sym typeface="Verdana"/>
                        </a:rPr>
                        <a:t>2</a:t>
                      </a:r>
                      <a:r>
                        <a:rPr baseline="30000" lang="en-US" sz="1575" u="none" cap="none" strike="noStrike">
                          <a:latin typeface="Verdana"/>
                          <a:ea typeface="Verdana"/>
                          <a:cs typeface="Verdana"/>
                          <a:sym typeface="Verdana"/>
                        </a:rPr>
                        <a:t>56 </a:t>
                      </a:r>
                      <a:r>
                        <a:rPr lang="en-US" sz="1600" u="none" cap="none" strike="noStrike">
                          <a:latin typeface="Verdana"/>
                          <a:ea typeface="Verdana"/>
                          <a:cs typeface="Verdana"/>
                          <a:sym typeface="Verdana"/>
                        </a:rPr>
                        <a:t>= 7.2 </a:t>
                      </a:r>
                      <a:r>
                        <a:rPr lang="en-US" sz="1600" u="none" cap="none" strike="noStrike">
                          <a:latin typeface="Noto Sans Symbols"/>
                          <a:ea typeface="Noto Sans Symbols"/>
                          <a:cs typeface="Noto Sans Symbols"/>
                          <a:sym typeface="Noto Sans Symbols"/>
                        </a:rPr>
                        <a:t>×</a:t>
                      </a:r>
                      <a:r>
                        <a:rPr lang="en-US" sz="1600" u="none" cap="none" strike="noStrike">
                          <a:latin typeface="Times New Roman"/>
                          <a:ea typeface="Times New Roman"/>
                          <a:cs typeface="Times New Roman"/>
                          <a:sym typeface="Times New Roman"/>
                        </a:rPr>
                        <a:t> </a:t>
                      </a:r>
                      <a:r>
                        <a:rPr lang="en-US" sz="1600" u="none" cap="none" strike="noStrike">
                          <a:latin typeface="Verdana"/>
                          <a:ea typeface="Verdana"/>
                          <a:cs typeface="Verdana"/>
                          <a:sym typeface="Verdana"/>
                        </a:rPr>
                        <a:t>10</a:t>
                      </a:r>
                      <a:r>
                        <a:rPr baseline="30000" lang="en-US" sz="1575" u="none" cap="none" strike="noStrike">
                          <a:latin typeface="Verdana"/>
                          <a:ea typeface="Verdana"/>
                          <a:cs typeface="Verdana"/>
                          <a:sym typeface="Verdana"/>
                        </a:rPr>
                        <a:t>16</a:t>
                      </a:r>
                      <a:endParaRPr baseline="30000" sz="1575" u="none" cap="none" strike="noStrike">
                        <a:latin typeface="Verdana"/>
                        <a:ea typeface="Verdana"/>
                        <a:cs typeface="Verdana"/>
                        <a:sym typeface="Verdan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rPr lang="en-US" sz="1600" u="none" cap="none" strike="noStrike">
                          <a:latin typeface="Verdana"/>
                          <a:ea typeface="Verdana"/>
                          <a:cs typeface="Verdana"/>
                          <a:sym typeface="Verdana"/>
                        </a:rPr>
                        <a:t>2</a:t>
                      </a:r>
                      <a:r>
                        <a:rPr baseline="30000" lang="en-US" sz="1575" u="none" cap="none" strike="noStrike">
                          <a:latin typeface="Verdana"/>
                          <a:ea typeface="Verdana"/>
                          <a:cs typeface="Verdana"/>
                          <a:sym typeface="Verdana"/>
                        </a:rPr>
                        <a:t>55 </a:t>
                      </a:r>
                      <a:r>
                        <a:rPr lang="en-US" sz="1600" u="none" cap="none" strike="noStrike">
                          <a:latin typeface="Verdana"/>
                          <a:ea typeface="Verdana"/>
                          <a:cs typeface="Verdana"/>
                          <a:sym typeface="Verdana"/>
                        </a:rPr>
                        <a:t>µs = 1142</a:t>
                      </a:r>
                      <a:r>
                        <a:rPr lang="en-US" sz="1600">
                          <a:latin typeface="Verdana"/>
                          <a:ea typeface="Verdana"/>
                          <a:cs typeface="Verdana"/>
                          <a:sym typeface="Verdana"/>
                        </a:rPr>
                        <a:t> anni</a:t>
                      </a:r>
                      <a:endParaRPr sz="1600" u="none" cap="none" strike="noStrike">
                        <a:latin typeface="Verdana"/>
                        <a:ea typeface="Verdana"/>
                        <a:cs typeface="Verdana"/>
                        <a:sym typeface="Verdana"/>
                      </a:endParaRPr>
                    </a:p>
                  </a:txBody>
                  <a:tcPr marT="412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rPr b="1" lang="en-US" sz="1600" u="none" cap="none" strike="noStrike">
                          <a:latin typeface="Tahoma"/>
                          <a:ea typeface="Tahoma"/>
                          <a:cs typeface="Tahoma"/>
                          <a:sym typeface="Tahoma"/>
                        </a:rPr>
                        <a:t>10.01 </a:t>
                      </a:r>
                      <a:r>
                        <a:rPr b="1" lang="en-US" sz="1600">
                          <a:latin typeface="Tahoma"/>
                          <a:ea typeface="Tahoma"/>
                          <a:cs typeface="Tahoma"/>
                          <a:sym typeface="Tahoma"/>
                        </a:rPr>
                        <a:t>ore</a:t>
                      </a:r>
                      <a:endParaRPr sz="16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r>
              <a:tr h="604525">
                <a:tc>
                  <a:txBody>
                    <a:bodyPr/>
                    <a:lstStyle/>
                    <a:p>
                      <a:pPr indent="0" lvl="0" marL="635" marR="0" rtl="0" algn="ctr">
                        <a:lnSpc>
                          <a:spcPct val="100000"/>
                        </a:lnSpc>
                        <a:spcBef>
                          <a:spcPts val="0"/>
                        </a:spcBef>
                        <a:spcAft>
                          <a:spcPts val="0"/>
                        </a:spcAft>
                        <a:buNone/>
                      </a:pPr>
                      <a:r>
                        <a:rPr b="1" lang="en-US" sz="1600" u="none" cap="none" strike="noStrike">
                          <a:latin typeface="Tahoma"/>
                          <a:ea typeface="Tahoma"/>
                          <a:cs typeface="Tahoma"/>
                          <a:sym typeface="Tahoma"/>
                        </a:rPr>
                        <a:t>128</a:t>
                      </a:r>
                      <a:endParaRPr sz="1600" u="none" cap="none" strike="noStrike">
                        <a:latin typeface="Tahoma"/>
                        <a:ea typeface="Tahoma"/>
                        <a:cs typeface="Tahoma"/>
                        <a:sym typeface="Tahoma"/>
                      </a:endParaRPr>
                    </a:p>
                  </a:txBody>
                  <a:tcPr marT="4255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solidFill>
                      <a:srgbClr val="FFB900">
                        <a:alpha val="19607"/>
                      </a:srgbClr>
                    </a:solidFill>
                  </a:tcPr>
                </a:tc>
                <a:tc>
                  <a:txBody>
                    <a:bodyPr/>
                    <a:lstStyle/>
                    <a:p>
                      <a:pPr indent="0" lvl="0" marL="91440" marR="0" rtl="0" algn="l">
                        <a:lnSpc>
                          <a:spcPct val="100000"/>
                        </a:lnSpc>
                        <a:spcBef>
                          <a:spcPts val="0"/>
                        </a:spcBef>
                        <a:spcAft>
                          <a:spcPts val="0"/>
                        </a:spcAft>
                        <a:buNone/>
                      </a:pPr>
                      <a:r>
                        <a:rPr lang="en-US" sz="1600" u="none" cap="none" strike="noStrike">
                          <a:latin typeface="Verdana"/>
                          <a:ea typeface="Verdana"/>
                          <a:cs typeface="Verdana"/>
                          <a:sym typeface="Verdana"/>
                        </a:rPr>
                        <a:t>2</a:t>
                      </a:r>
                      <a:r>
                        <a:rPr baseline="30000" lang="en-US" sz="1575" u="none" cap="none" strike="noStrike">
                          <a:latin typeface="Verdana"/>
                          <a:ea typeface="Verdana"/>
                          <a:cs typeface="Verdana"/>
                          <a:sym typeface="Verdana"/>
                        </a:rPr>
                        <a:t>128 </a:t>
                      </a:r>
                      <a:r>
                        <a:rPr lang="en-US" sz="1600" u="none" cap="none" strike="noStrike">
                          <a:latin typeface="Verdana"/>
                          <a:ea typeface="Verdana"/>
                          <a:cs typeface="Verdana"/>
                          <a:sym typeface="Verdana"/>
                        </a:rPr>
                        <a:t>= 3.4 </a:t>
                      </a:r>
                      <a:r>
                        <a:rPr lang="en-US" sz="1600" u="none" cap="none" strike="noStrike">
                          <a:latin typeface="Noto Sans Symbols"/>
                          <a:ea typeface="Noto Sans Symbols"/>
                          <a:cs typeface="Noto Sans Symbols"/>
                          <a:sym typeface="Noto Sans Symbols"/>
                        </a:rPr>
                        <a:t>×</a:t>
                      </a:r>
                      <a:r>
                        <a:rPr lang="en-US" sz="1600" u="none" cap="none" strike="noStrike">
                          <a:latin typeface="Times New Roman"/>
                          <a:ea typeface="Times New Roman"/>
                          <a:cs typeface="Times New Roman"/>
                          <a:sym typeface="Times New Roman"/>
                        </a:rPr>
                        <a:t> </a:t>
                      </a:r>
                      <a:r>
                        <a:rPr lang="en-US" sz="1600" u="none" cap="none" strike="noStrike">
                          <a:latin typeface="Verdana"/>
                          <a:ea typeface="Verdana"/>
                          <a:cs typeface="Verdana"/>
                          <a:sym typeface="Verdana"/>
                        </a:rPr>
                        <a:t>10</a:t>
                      </a:r>
                      <a:r>
                        <a:rPr baseline="30000" lang="en-US" sz="1575" u="none" cap="none" strike="noStrike">
                          <a:latin typeface="Verdana"/>
                          <a:ea typeface="Verdana"/>
                          <a:cs typeface="Verdana"/>
                          <a:sym typeface="Verdana"/>
                        </a:rPr>
                        <a:t>38</a:t>
                      </a:r>
                      <a:endParaRPr baseline="30000" sz="1575" u="none" cap="none" strike="noStrike">
                        <a:latin typeface="Verdana"/>
                        <a:ea typeface="Verdana"/>
                        <a:cs typeface="Verdana"/>
                        <a:sym typeface="Verdana"/>
                      </a:endParaRPr>
                    </a:p>
                  </a:txBody>
                  <a:tcPr marT="4255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solidFill>
                      <a:srgbClr val="FFB900">
                        <a:alpha val="19607"/>
                      </a:srgbClr>
                    </a:solidFill>
                  </a:tcPr>
                </a:tc>
                <a:tc>
                  <a:txBody>
                    <a:bodyPr/>
                    <a:lstStyle/>
                    <a:p>
                      <a:pPr indent="0" lvl="0" marL="92075" marR="0" rtl="0" algn="l">
                        <a:lnSpc>
                          <a:spcPct val="100000"/>
                        </a:lnSpc>
                        <a:spcBef>
                          <a:spcPts val="0"/>
                        </a:spcBef>
                        <a:spcAft>
                          <a:spcPts val="0"/>
                        </a:spcAft>
                        <a:buNone/>
                      </a:pPr>
                      <a:r>
                        <a:rPr lang="en-US" sz="1600" u="none" cap="none" strike="noStrike">
                          <a:latin typeface="Verdana"/>
                          <a:ea typeface="Verdana"/>
                          <a:cs typeface="Verdana"/>
                          <a:sym typeface="Verdana"/>
                        </a:rPr>
                        <a:t>2</a:t>
                      </a:r>
                      <a:r>
                        <a:rPr baseline="30000" lang="en-US" sz="1575" u="none" cap="none" strike="noStrike">
                          <a:latin typeface="Verdana"/>
                          <a:ea typeface="Verdana"/>
                          <a:cs typeface="Verdana"/>
                          <a:sym typeface="Verdana"/>
                        </a:rPr>
                        <a:t>127 </a:t>
                      </a:r>
                      <a:r>
                        <a:rPr lang="en-US" sz="1600" u="none" cap="none" strike="noStrike">
                          <a:latin typeface="Verdana"/>
                          <a:ea typeface="Verdana"/>
                          <a:cs typeface="Verdana"/>
                          <a:sym typeface="Verdana"/>
                        </a:rPr>
                        <a:t>µs = 5.4 </a:t>
                      </a:r>
                      <a:r>
                        <a:rPr lang="en-US" sz="1600" u="none" cap="none" strike="noStrike">
                          <a:latin typeface="Noto Sans Symbols"/>
                          <a:ea typeface="Noto Sans Symbols"/>
                          <a:cs typeface="Noto Sans Symbols"/>
                          <a:sym typeface="Noto Sans Symbols"/>
                        </a:rPr>
                        <a:t>×</a:t>
                      </a:r>
                      <a:r>
                        <a:rPr lang="en-US" sz="1600" u="none" cap="none" strike="noStrike">
                          <a:latin typeface="Times New Roman"/>
                          <a:ea typeface="Times New Roman"/>
                          <a:cs typeface="Times New Roman"/>
                          <a:sym typeface="Times New Roman"/>
                        </a:rPr>
                        <a:t> </a:t>
                      </a:r>
                      <a:r>
                        <a:rPr lang="en-US" sz="1600" u="none" cap="none" strike="noStrike">
                          <a:latin typeface="Verdana"/>
                          <a:ea typeface="Verdana"/>
                          <a:cs typeface="Verdana"/>
                          <a:sym typeface="Verdana"/>
                        </a:rPr>
                        <a:t>10</a:t>
                      </a:r>
                      <a:r>
                        <a:rPr baseline="30000" lang="en-US" sz="1575" u="none" cap="none" strike="noStrike">
                          <a:latin typeface="Verdana"/>
                          <a:ea typeface="Verdana"/>
                          <a:cs typeface="Verdana"/>
                          <a:sym typeface="Verdana"/>
                        </a:rPr>
                        <a:t>24 </a:t>
                      </a:r>
                      <a:r>
                        <a:rPr lang="en-US" sz="1600">
                          <a:latin typeface="Verdana"/>
                          <a:ea typeface="Verdana"/>
                          <a:cs typeface="Verdana"/>
                          <a:sym typeface="Verdana"/>
                        </a:rPr>
                        <a:t>anni</a:t>
                      </a:r>
                      <a:endParaRPr sz="1600" u="none" cap="none" strike="noStrike">
                        <a:latin typeface="Verdana"/>
                        <a:ea typeface="Verdana"/>
                        <a:cs typeface="Verdana"/>
                        <a:sym typeface="Verdana"/>
                      </a:endParaRPr>
                    </a:p>
                  </a:txBody>
                  <a:tcPr marT="4255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solidFill>
                      <a:srgbClr val="FFB900">
                        <a:alpha val="19607"/>
                      </a:srgbClr>
                    </a:solidFill>
                  </a:tcPr>
                </a:tc>
                <a:tc>
                  <a:txBody>
                    <a:bodyPr/>
                    <a:lstStyle/>
                    <a:p>
                      <a:pPr indent="0" lvl="0" marL="92075" marR="0" rtl="0" algn="l">
                        <a:lnSpc>
                          <a:spcPct val="100000"/>
                        </a:lnSpc>
                        <a:spcBef>
                          <a:spcPts val="0"/>
                        </a:spcBef>
                        <a:spcAft>
                          <a:spcPts val="0"/>
                        </a:spcAft>
                        <a:buNone/>
                      </a:pPr>
                      <a:r>
                        <a:rPr b="1" lang="en-US" sz="1600" u="none" cap="none" strike="noStrike">
                          <a:latin typeface="Tahoma"/>
                          <a:ea typeface="Tahoma"/>
                          <a:cs typeface="Tahoma"/>
                          <a:sym typeface="Tahoma"/>
                        </a:rPr>
                        <a:t>5.4 </a:t>
                      </a:r>
                      <a:r>
                        <a:rPr lang="en-US" sz="1600" u="none" cap="none" strike="noStrike">
                          <a:latin typeface="Noto Sans Symbols"/>
                          <a:ea typeface="Noto Sans Symbols"/>
                          <a:cs typeface="Noto Sans Symbols"/>
                          <a:sym typeface="Noto Sans Symbols"/>
                        </a:rPr>
                        <a:t>×</a:t>
                      </a:r>
                      <a:r>
                        <a:rPr lang="en-US" sz="1600" u="none" cap="none" strike="noStrike">
                          <a:latin typeface="Times New Roman"/>
                          <a:ea typeface="Times New Roman"/>
                          <a:cs typeface="Times New Roman"/>
                          <a:sym typeface="Times New Roman"/>
                        </a:rPr>
                        <a:t> </a:t>
                      </a:r>
                      <a:r>
                        <a:rPr b="1" lang="en-US" sz="1600" u="none" cap="none" strike="noStrike">
                          <a:latin typeface="Tahoma"/>
                          <a:ea typeface="Tahoma"/>
                          <a:cs typeface="Tahoma"/>
                          <a:sym typeface="Tahoma"/>
                        </a:rPr>
                        <a:t>10</a:t>
                      </a:r>
                      <a:r>
                        <a:rPr b="1" baseline="30000" lang="en-US" sz="1575" u="none" cap="none" strike="noStrike">
                          <a:latin typeface="Tahoma"/>
                          <a:ea typeface="Tahoma"/>
                          <a:cs typeface="Tahoma"/>
                          <a:sym typeface="Tahoma"/>
                        </a:rPr>
                        <a:t>18 </a:t>
                      </a:r>
                      <a:r>
                        <a:rPr b="1" lang="en-US" sz="1600">
                          <a:latin typeface="Tahoma"/>
                          <a:ea typeface="Tahoma"/>
                          <a:cs typeface="Tahoma"/>
                          <a:sym typeface="Tahoma"/>
                        </a:rPr>
                        <a:t>anni</a:t>
                      </a:r>
                      <a:endParaRPr sz="1600" u="none" cap="none" strike="noStrike">
                        <a:latin typeface="Tahoma"/>
                        <a:ea typeface="Tahoma"/>
                        <a:cs typeface="Tahoma"/>
                        <a:sym typeface="Tahoma"/>
                      </a:endParaRPr>
                    </a:p>
                  </a:txBody>
                  <a:tcPr marT="4255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solidFill>
                      <a:srgbClr val="FFB900">
                        <a:alpha val="19607"/>
                      </a:srgbClr>
                    </a:solidFill>
                  </a:tcPr>
                </a:tc>
              </a:tr>
              <a:tr h="604525">
                <a:tc>
                  <a:txBody>
                    <a:bodyPr/>
                    <a:lstStyle/>
                    <a:p>
                      <a:pPr indent="0" lvl="0" marL="635" marR="0" rtl="0" algn="ctr">
                        <a:lnSpc>
                          <a:spcPct val="100000"/>
                        </a:lnSpc>
                        <a:spcBef>
                          <a:spcPts val="0"/>
                        </a:spcBef>
                        <a:spcAft>
                          <a:spcPts val="0"/>
                        </a:spcAft>
                        <a:buNone/>
                      </a:pPr>
                      <a:r>
                        <a:rPr b="1" lang="en-US" sz="1600" u="none" cap="none" strike="noStrike">
                          <a:latin typeface="Tahoma"/>
                          <a:ea typeface="Tahoma"/>
                          <a:cs typeface="Tahoma"/>
                          <a:sym typeface="Tahoma"/>
                        </a:rPr>
                        <a:t>168</a:t>
                      </a:r>
                      <a:endParaRPr sz="16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91440" marR="0" rtl="0" algn="l">
                        <a:lnSpc>
                          <a:spcPct val="100000"/>
                        </a:lnSpc>
                        <a:spcBef>
                          <a:spcPts val="0"/>
                        </a:spcBef>
                        <a:spcAft>
                          <a:spcPts val="0"/>
                        </a:spcAft>
                        <a:buNone/>
                      </a:pPr>
                      <a:r>
                        <a:rPr lang="en-US" sz="1600" u="none" cap="none" strike="noStrike">
                          <a:latin typeface="Verdana"/>
                          <a:ea typeface="Verdana"/>
                          <a:cs typeface="Verdana"/>
                          <a:sym typeface="Verdana"/>
                        </a:rPr>
                        <a:t>2</a:t>
                      </a:r>
                      <a:r>
                        <a:rPr baseline="30000" lang="en-US" sz="1575" u="none" cap="none" strike="noStrike">
                          <a:latin typeface="Verdana"/>
                          <a:ea typeface="Verdana"/>
                          <a:cs typeface="Verdana"/>
                          <a:sym typeface="Verdana"/>
                        </a:rPr>
                        <a:t>168 </a:t>
                      </a:r>
                      <a:r>
                        <a:rPr lang="en-US" sz="1600" u="none" cap="none" strike="noStrike">
                          <a:latin typeface="Verdana"/>
                          <a:ea typeface="Verdana"/>
                          <a:cs typeface="Verdana"/>
                          <a:sym typeface="Verdana"/>
                        </a:rPr>
                        <a:t>= 3.7 </a:t>
                      </a:r>
                      <a:r>
                        <a:rPr lang="en-US" sz="1600" u="none" cap="none" strike="noStrike">
                          <a:latin typeface="Noto Sans Symbols"/>
                          <a:ea typeface="Noto Sans Symbols"/>
                          <a:cs typeface="Noto Sans Symbols"/>
                          <a:sym typeface="Noto Sans Symbols"/>
                        </a:rPr>
                        <a:t>×</a:t>
                      </a:r>
                      <a:r>
                        <a:rPr lang="en-US" sz="1600" u="none" cap="none" strike="noStrike">
                          <a:latin typeface="Times New Roman"/>
                          <a:ea typeface="Times New Roman"/>
                          <a:cs typeface="Times New Roman"/>
                          <a:sym typeface="Times New Roman"/>
                        </a:rPr>
                        <a:t> </a:t>
                      </a:r>
                      <a:r>
                        <a:rPr lang="en-US" sz="1600" u="none" cap="none" strike="noStrike">
                          <a:latin typeface="Verdana"/>
                          <a:ea typeface="Verdana"/>
                          <a:cs typeface="Verdana"/>
                          <a:sym typeface="Verdana"/>
                        </a:rPr>
                        <a:t>10</a:t>
                      </a:r>
                      <a:r>
                        <a:rPr baseline="30000" lang="en-US" sz="1575" u="none" cap="none" strike="noStrike">
                          <a:latin typeface="Verdana"/>
                          <a:ea typeface="Verdana"/>
                          <a:cs typeface="Verdana"/>
                          <a:sym typeface="Verdana"/>
                        </a:rPr>
                        <a:t>50</a:t>
                      </a:r>
                      <a:endParaRPr baseline="30000" sz="1575" u="none" cap="none" strike="noStrike">
                        <a:latin typeface="Verdana"/>
                        <a:ea typeface="Verdana"/>
                        <a:cs typeface="Verdana"/>
                        <a:sym typeface="Verdan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rPr lang="en-US" sz="1600" u="none" cap="none" strike="noStrike">
                          <a:latin typeface="Verdana"/>
                          <a:ea typeface="Verdana"/>
                          <a:cs typeface="Verdana"/>
                          <a:sym typeface="Verdana"/>
                        </a:rPr>
                        <a:t>2</a:t>
                      </a:r>
                      <a:r>
                        <a:rPr baseline="30000" lang="en-US" sz="1575" u="none" cap="none" strike="noStrike">
                          <a:latin typeface="Verdana"/>
                          <a:ea typeface="Verdana"/>
                          <a:cs typeface="Verdana"/>
                          <a:sym typeface="Verdana"/>
                        </a:rPr>
                        <a:t>167 </a:t>
                      </a:r>
                      <a:r>
                        <a:rPr lang="en-US" sz="1600" u="none" cap="none" strike="noStrike">
                          <a:latin typeface="Verdana"/>
                          <a:ea typeface="Verdana"/>
                          <a:cs typeface="Verdana"/>
                          <a:sym typeface="Verdana"/>
                        </a:rPr>
                        <a:t>µs = 5.9 </a:t>
                      </a:r>
                      <a:r>
                        <a:rPr lang="en-US" sz="1600" u="none" cap="none" strike="noStrike">
                          <a:latin typeface="Noto Sans Symbols"/>
                          <a:ea typeface="Noto Sans Symbols"/>
                          <a:cs typeface="Noto Sans Symbols"/>
                          <a:sym typeface="Noto Sans Symbols"/>
                        </a:rPr>
                        <a:t>×</a:t>
                      </a:r>
                      <a:r>
                        <a:rPr lang="en-US" sz="1600" u="none" cap="none" strike="noStrike">
                          <a:latin typeface="Times New Roman"/>
                          <a:ea typeface="Times New Roman"/>
                          <a:cs typeface="Times New Roman"/>
                          <a:sym typeface="Times New Roman"/>
                        </a:rPr>
                        <a:t> </a:t>
                      </a:r>
                      <a:r>
                        <a:rPr lang="en-US" sz="1600" u="none" cap="none" strike="noStrike">
                          <a:latin typeface="Verdana"/>
                          <a:ea typeface="Verdana"/>
                          <a:cs typeface="Verdana"/>
                          <a:sym typeface="Verdana"/>
                        </a:rPr>
                        <a:t>10</a:t>
                      </a:r>
                      <a:r>
                        <a:rPr baseline="30000" lang="en-US" sz="1575" u="none" cap="none" strike="noStrike">
                          <a:latin typeface="Verdana"/>
                          <a:ea typeface="Verdana"/>
                          <a:cs typeface="Verdana"/>
                          <a:sym typeface="Verdana"/>
                        </a:rPr>
                        <a:t>36 </a:t>
                      </a:r>
                      <a:r>
                        <a:rPr lang="en-US" sz="1600">
                          <a:latin typeface="Verdana"/>
                          <a:ea typeface="Verdana"/>
                          <a:cs typeface="Verdana"/>
                          <a:sym typeface="Verdana"/>
                        </a:rPr>
                        <a:t>anni</a:t>
                      </a:r>
                      <a:endParaRPr sz="1600" u="none" cap="none" strike="noStrike">
                        <a:latin typeface="Verdana"/>
                        <a:ea typeface="Verdana"/>
                        <a:cs typeface="Verdana"/>
                        <a:sym typeface="Verdan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rPr b="1" lang="en-US" sz="1600" u="none" cap="none" strike="noStrike">
                          <a:latin typeface="Tahoma"/>
                          <a:ea typeface="Tahoma"/>
                          <a:cs typeface="Tahoma"/>
                          <a:sym typeface="Tahoma"/>
                        </a:rPr>
                        <a:t>5.9 </a:t>
                      </a:r>
                      <a:r>
                        <a:rPr lang="en-US" sz="1600" u="none" cap="none" strike="noStrike">
                          <a:latin typeface="Noto Sans Symbols"/>
                          <a:ea typeface="Noto Sans Symbols"/>
                          <a:cs typeface="Noto Sans Symbols"/>
                          <a:sym typeface="Noto Sans Symbols"/>
                        </a:rPr>
                        <a:t>×</a:t>
                      </a:r>
                      <a:r>
                        <a:rPr lang="en-US" sz="1600" u="none" cap="none" strike="noStrike">
                          <a:latin typeface="Times New Roman"/>
                          <a:ea typeface="Times New Roman"/>
                          <a:cs typeface="Times New Roman"/>
                          <a:sym typeface="Times New Roman"/>
                        </a:rPr>
                        <a:t> </a:t>
                      </a:r>
                      <a:r>
                        <a:rPr b="1" lang="en-US" sz="1600" u="none" cap="none" strike="noStrike">
                          <a:latin typeface="Tahoma"/>
                          <a:ea typeface="Tahoma"/>
                          <a:cs typeface="Tahoma"/>
                          <a:sym typeface="Tahoma"/>
                        </a:rPr>
                        <a:t>10</a:t>
                      </a:r>
                      <a:r>
                        <a:rPr b="1" baseline="30000" lang="en-US" sz="1575" u="none" cap="none" strike="noStrike">
                          <a:latin typeface="Tahoma"/>
                          <a:ea typeface="Tahoma"/>
                          <a:cs typeface="Tahoma"/>
                          <a:sym typeface="Tahoma"/>
                        </a:rPr>
                        <a:t>30 </a:t>
                      </a:r>
                      <a:r>
                        <a:rPr b="1" lang="en-US" sz="1600">
                          <a:latin typeface="Tahoma"/>
                          <a:ea typeface="Tahoma"/>
                          <a:cs typeface="Tahoma"/>
                          <a:sym typeface="Tahoma"/>
                        </a:rPr>
                        <a:t>anni</a:t>
                      </a:r>
                      <a:endParaRPr sz="16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r>
              <a:tr h="578475">
                <a:tc>
                  <a:txBody>
                    <a:bodyPr/>
                    <a:lstStyle/>
                    <a:p>
                      <a:pPr indent="2539" lvl="0" marL="576580" marR="570230" rtl="0" algn="l">
                        <a:lnSpc>
                          <a:spcPct val="100000"/>
                        </a:lnSpc>
                        <a:spcBef>
                          <a:spcPts val="0"/>
                        </a:spcBef>
                        <a:spcAft>
                          <a:spcPts val="0"/>
                        </a:spcAft>
                        <a:buNone/>
                      </a:pPr>
                      <a:r>
                        <a:rPr b="1" lang="en-US" sz="1600" u="none" cap="none" strike="noStrike">
                          <a:latin typeface="Tahoma"/>
                          <a:ea typeface="Tahoma"/>
                          <a:cs typeface="Tahoma"/>
                          <a:sym typeface="Tahoma"/>
                        </a:rPr>
                        <a:t>26 c</a:t>
                      </a:r>
                      <a:r>
                        <a:rPr b="1" lang="en-US" sz="1600">
                          <a:latin typeface="Tahoma"/>
                          <a:ea typeface="Tahoma"/>
                          <a:cs typeface="Tahoma"/>
                          <a:sym typeface="Tahoma"/>
                        </a:rPr>
                        <a:t>aratteri</a:t>
                      </a:r>
                      <a:r>
                        <a:rPr b="1" lang="en-US" sz="1600" u="none" cap="none" strike="noStrike">
                          <a:latin typeface="Tahoma"/>
                          <a:ea typeface="Tahoma"/>
                          <a:cs typeface="Tahoma"/>
                          <a:sym typeface="Tahoma"/>
                        </a:rPr>
                        <a:t>(permuta</a:t>
                      </a:r>
                      <a:r>
                        <a:rPr b="1" lang="en-US" sz="1600">
                          <a:latin typeface="Tahoma"/>
                          <a:ea typeface="Tahoma"/>
                          <a:cs typeface="Tahoma"/>
                          <a:sym typeface="Tahoma"/>
                        </a:rPr>
                        <a:t>zioni</a:t>
                      </a:r>
                      <a:r>
                        <a:rPr b="1" lang="en-US" sz="1600" u="none" cap="none" strike="noStrike">
                          <a:latin typeface="Tahoma"/>
                          <a:ea typeface="Tahoma"/>
                          <a:cs typeface="Tahoma"/>
                          <a:sym typeface="Tahoma"/>
                        </a:rPr>
                        <a:t>)</a:t>
                      </a:r>
                      <a:endParaRPr sz="16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solidFill>
                      <a:srgbClr val="FFB900">
                        <a:alpha val="19607"/>
                      </a:srgbClr>
                    </a:solidFill>
                  </a:tcPr>
                </a:tc>
                <a:tc>
                  <a:txBody>
                    <a:bodyPr/>
                    <a:lstStyle/>
                    <a:p>
                      <a:pPr indent="0" lvl="0" marL="91440" marR="0" rtl="0" algn="l">
                        <a:lnSpc>
                          <a:spcPct val="100000"/>
                        </a:lnSpc>
                        <a:spcBef>
                          <a:spcPts val="0"/>
                        </a:spcBef>
                        <a:spcAft>
                          <a:spcPts val="0"/>
                        </a:spcAft>
                        <a:buNone/>
                      </a:pPr>
                      <a:r>
                        <a:rPr lang="en-US" sz="1600" u="none" cap="none" strike="noStrike">
                          <a:latin typeface="Verdana"/>
                          <a:ea typeface="Verdana"/>
                          <a:cs typeface="Verdana"/>
                          <a:sym typeface="Verdana"/>
                        </a:rPr>
                        <a:t>26! = 4 </a:t>
                      </a:r>
                      <a:r>
                        <a:rPr lang="en-US" sz="1600" u="none" cap="none" strike="noStrike">
                          <a:latin typeface="Noto Sans Symbols"/>
                          <a:ea typeface="Noto Sans Symbols"/>
                          <a:cs typeface="Noto Sans Symbols"/>
                          <a:sym typeface="Noto Sans Symbols"/>
                        </a:rPr>
                        <a:t>×</a:t>
                      </a:r>
                      <a:r>
                        <a:rPr lang="en-US" sz="1600" u="none" cap="none" strike="noStrike">
                          <a:latin typeface="Times New Roman"/>
                          <a:ea typeface="Times New Roman"/>
                          <a:cs typeface="Times New Roman"/>
                          <a:sym typeface="Times New Roman"/>
                        </a:rPr>
                        <a:t> </a:t>
                      </a:r>
                      <a:r>
                        <a:rPr lang="en-US" sz="1600" u="none" cap="none" strike="noStrike">
                          <a:latin typeface="Verdana"/>
                          <a:ea typeface="Verdana"/>
                          <a:cs typeface="Verdana"/>
                          <a:sym typeface="Verdana"/>
                        </a:rPr>
                        <a:t>10</a:t>
                      </a:r>
                      <a:r>
                        <a:rPr baseline="30000" lang="en-US" sz="1575" u="none" cap="none" strike="noStrike">
                          <a:latin typeface="Verdana"/>
                          <a:ea typeface="Verdana"/>
                          <a:cs typeface="Verdana"/>
                          <a:sym typeface="Verdana"/>
                        </a:rPr>
                        <a:t>26</a:t>
                      </a:r>
                      <a:endParaRPr baseline="30000" sz="1575" u="none" cap="none" strike="noStrike">
                        <a:latin typeface="Verdana"/>
                        <a:ea typeface="Verdana"/>
                        <a:cs typeface="Verdana"/>
                        <a:sym typeface="Verdan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solidFill>
                      <a:srgbClr val="FFB900">
                        <a:alpha val="19607"/>
                      </a:srgbClr>
                    </a:solidFill>
                  </a:tcPr>
                </a:tc>
                <a:tc>
                  <a:txBody>
                    <a:bodyPr/>
                    <a:lstStyle/>
                    <a:p>
                      <a:pPr indent="0" lvl="0" marL="92075" marR="0" rtl="0" algn="l">
                        <a:lnSpc>
                          <a:spcPct val="100000"/>
                        </a:lnSpc>
                        <a:spcBef>
                          <a:spcPts val="0"/>
                        </a:spcBef>
                        <a:spcAft>
                          <a:spcPts val="0"/>
                        </a:spcAft>
                        <a:buNone/>
                      </a:pPr>
                      <a:r>
                        <a:rPr lang="en-US" sz="1600" u="none" cap="none" strike="noStrike">
                          <a:latin typeface="Verdana"/>
                          <a:ea typeface="Verdana"/>
                          <a:cs typeface="Verdana"/>
                          <a:sym typeface="Verdana"/>
                        </a:rPr>
                        <a:t>2 </a:t>
                      </a:r>
                      <a:r>
                        <a:rPr lang="en-US" sz="1600" u="none" cap="none" strike="noStrike">
                          <a:latin typeface="Noto Sans Symbols"/>
                          <a:ea typeface="Noto Sans Symbols"/>
                          <a:cs typeface="Noto Sans Symbols"/>
                          <a:sym typeface="Noto Sans Symbols"/>
                        </a:rPr>
                        <a:t>×</a:t>
                      </a:r>
                      <a:r>
                        <a:rPr lang="en-US" sz="1600" u="none" cap="none" strike="noStrike">
                          <a:latin typeface="Times New Roman"/>
                          <a:ea typeface="Times New Roman"/>
                          <a:cs typeface="Times New Roman"/>
                          <a:sym typeface="Times New Roman"/>
                        </a:rPr>
                        <a:t> </a:t>
                      </a:r>
                      <a:r>
                        <a:rPr lang="en-US" sz="1600" u="none" cap="none" strike="noStrike">
                          <a:latin typeface="Verdana"/>
                          <a:ea typeface="Verdana"/>
                          <a:cs typeface="Verdana"/>
                          <a:sym typeface="Verdana"/>
                        </a:rPr>
                        <a:t>10</a:t>
                      </a:r>
                      <a:r>
                        <a:rPr baseline="30000" lang="en-US" sz="1575" u="none" cap="none" strike="noStrike">
                          <a:latin typeface="Verdana"/>
                          <a:ea typeface="Verdana"/>
                          <a:cs typeface="Verdana"/>
                          <a:sym typeface="Verdana"/>
                        </a:rPr>
                        <a:t>26 </a:t>
                      </a:r>
                      <a:r>
                        <a:rPr lang="en-US" sz="1600" u="none" cap="none" strike="noStrike">
                          <a:latin typeface="Verdana"/>
                          <a:ea typeface="Verdana"/>
                          <a:cs typeface="Verdana"/>
                          <a:sym typeface="Verdana"/>
                        </a:rPr>
                        <a:t>µs = 6.4 </a:t>
                      </a:r>
                      <a:r>
                        <a:rPr lang="en-US" sz="1600" u="none" cap="none" strike="noStrike">
                          <a:latin typeface="Noto Sans Symbols"/>
                          <a:ea typeface="Noto Sans Symbols"/>
                          <a:cs typeface="Noto Sans Symbols"/>
                          <a:sym typeface="Noto Sans Symbols"/>
                        </a:rPr>
                        <a:t>×</a:t>
                      </a:r>
                      <a:r>
                        <a:rPr lang="en-US" sz="1600" u="none" cap="none" strike="noStrike">
                          <a:latin typeface="Times New Roman"/>
                          <a:ea typeface="Times New Roman"/>
                          <a:cs typeface="Times New Roman"/>
                          <a:sym typeface="Times New Roman"/>
                        </a:rPr>
                        <a:t> </a:t>
                      </a:r>
                      <a:r>
                        <a:rPr lang="en-US" sz="1600" u="none" cap="none" strike="noStrike">
                          <a:latin typeface="Verdana"/>
                          <a:ea typeface="Verdana"/>
                          <a:cs typeface="Verdana"/>
                          <a:sym typeface="Verdana"/>
                        </a:rPr>
                        <a:t>10</a:t>
                      </a:r>
                      <a:r>
                        <a:rPr baseline="30000" lang="en-US" sz="1575" u="none" cap="none" strike="noStrike">
                          <a:latin typeface="Verdana"/>
                          <a:ea typeface="Verdana"/>
                          <a:cs typeface="Verdana"/>
                          <a:sym typeface="Verdana"/>
                        </a:rPr>
                        <a:t>12 </a:t>
                      </a:r>
                      <a:r>
                        <a:rPr lang="en-US" sz="1600">
                          <a:latin typeface="Verdana"/>
                          <a:ea typeface="Verdana"/>
                          <a:cs typeface="Verdana"/>
                          <a:sym typeface="Verdana"/>
                        </a:rPr>
                        <a:t>anni</a:t>
                      </a:r>
                      <a:endParaRPr sz="1600" u="none" cap="none" strike="noStrike">
                        <a:latin typeface="Verdana"/>
                        <a:ea typeface="Verdana"/>
                        <a:cs typeface="Verdana"/>
                        <a:sym typeface="Verdan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solidFill>
                      <a:srgbClr val="FFB900">
                        <a:alpha val="19607"/>
                      </a:srgbClr>
                    </a:solidFill>
                  </a:tcPr>
                </a:tc>
                <a:tc>
                  <a:txBody>
                    <a:bodyPr/>
                    <a:lstStyle/>
                    <a:p>
                      <a:pPr indent="0" lvl="0" marL="92075" marR="0" rtl="0" algn="l">
                        <a:lnSpc>
                          <a:spcPct val="100000"/>
                        </a:lnSpc>
                        <a:spcBef>
                          <a:spcPts val="0"/>
                        </a:spcBef>
                        <a:spcAft>
                          <a:spcPts val="0"/>
                        </a:spcAft>
                        <a:buNone/>
                      </a:pPr>
                      <a:r>
                        <a:rPr b="1" lang="en-US" sz="1600" u="none" cap="none" strike="noStrike">
                          <a:latin typeface="Tahoma"/>
                          <a:ea typeface="Tahoma"/>
                          <a:cs typeface="Tahoma"/>
                          <a:sym typeface="Tahoma"/>
                        </a:rPr>
                        <a:t>6.4 </a:t>
                      </a:r>
                      <a:r>
                        <a:rPr lang="en-US" sz="1600" u="none" cap="none" strike="noStrike">
                          <a:latin typeface="Noto Sans Symbols"/>
                          <a:ea typeface="Noto Sans Symbols"/>
                          <a:cs typeface="Noto Sans Symbols"/>
                          <a:sym typeface="Noto Sans Symbols"/>
                        </a:rPr>
                        <a:t>×</a:t>
                      </a:r>
                      <a:r>
                        <a:rPr lang="en-US" sz="1600" u="none" cap="none" strike="noStrike">
                          <a:latin typeface="Times New Roman"/>
                          <a:ea typeface="Times New Roman"/>
                          <a:cs typeface="Times New Roman"/>
                          <a:sym typeface="Times New Roman"/>
                        </a:rPr>
                        <a:t> </a:t>
                      </a:r>
                      <a:r>
                        <a:rPr b="1" lang="en-US" sz="1600" u="none" cap="none" strike="noStrike">
                          <a:latin typeface="Tahoma"/>
                          <a:ea typeface="Tahoma"/>
                          <a:cs typeface="Tahoma"/>
                          <a:sym typeface="Tahoma"/>
                        </a:rPr>
                        <a:t>10</a:t>
                      </a:r>
                      <a:r>
                        <a:rPr b="1" baseline="30000" lang="en-US" sz="1575" u="none" cap="none" strike="noStrike">
                          <a:latin typeface="Tahoma"/>
                          <a:ea typeface="Tahoma"/>
                          <a:cs typeface="Tahoma"/>
                          <a:sym typeface="Tahoma"/>
                        </a:rPr>
                        <a:t>6 </a:t>
                      </a:r>
                      <a:r>
                        <a:rPr b="1" lang="en-US" sz="1600">
                          <a:latin typeface="Tahoma"/>
                          <a:ea typeface="Tahoma"/>
                          <a:cs typeface="Tahoma"/>
                          <a:sym typeface="Tahoma"/>
                        </a:rPr>
                        <a:t>anni</a:t>
                      </a:r>
                      <a:endParaRPr sz="16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solidFill>
                      <a:srgbClr val="FFB900">
                        <a:alpha val="19607"/>
                      </a:srgbClr>
                    </a:solidFill>
                  </a:tcPr>
                </a:tc>
              </a:tr>
            </a:tbl>
          </a:graphicData>
        </a:graphic>
      </p:graphicFrame>
      <p:pic>
        <p:nvPicPr>
          <p:cNvPr id="513" name="Google Shape;513;p24"/>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514" name="Google Shape;514;p24"/>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515" name="Google Shape;515;p24"/>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5"/>
          <p:cNvSpPr txBox="1"/>
          <p:nvPr/>
        </p:nvSpPr>
        <p:spPr>
          <a:xfrm>
            <a:off x="5550534" y="3345942"/>
            <a:ext cx="51936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600">
                <a:solidFill>
                  <a:srgbClr val="FFFFFF"/>
                </a:solidFill>
                <a:latin typeface="Cambria"/>
                <a:ea typeface="Cambria"/>
                <a:cs typeface="Cambria"/>
                <a:sym typeface="Cambria"/>
              </a:rPr>
              <a:t>Tecniche di sostituzione</a:t>
            </a:r>
            <a:endParaRPr sz="3600">
              <a:latin typeface="Cambria"/>
              <a:ea typeface="Cambria"/>
              <a:cs typeface="Cambria"/>
              <a:sym typeface="Cambria"/>
            </a:endParaRPr>
          </a:p>
        </p:txBody>
      </p:sp>
      <p:grpSp>
        <p:nvGrpSpPr>
          <p:cNvPr id="521" name="Google Shape;521;p25"/>
          <p:cNvGrpSpPr/>
          <p:nvPr/>
        </p:nvGrpSpPr>
        <p:grpSpPr>
          <a:xfrm>
            <a:off x="2933657" y="762"/>
            <a:ext cx="3109003" cy="6857365"/>
            <a:chOff x="2933657" y="762"/>
            <a:chExt cx="3109003" cy="6857365"/>
          </a:xfrm>
        </p:grpSpPr>
        <p:sp>
          <p:nvSpPr>
            <p:cNvPr id="522" name="Google Shape;522;p25"/>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23" name="Google Shape;523;p25"/>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524" name="Google Shape;524;p25"/>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525" name="Google Shape;525;p25"/>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26"/>
          <p:cNvSpPr/>
          <p:nvPr/>
        </p:nvSpPr>
        <p:spPr>
          <a:xfrm>
            <a:off x="8358937"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31" name="Google Shape;531;p26"/>
          <p:cNvSpPr txBox="1"/>
          <p:nvPr>
            <p:ph type="title"/>
          </p:nvPr>
        </p:nvSpPr>
        <p:spPr>
          <a:xfrm>
            <a:off x="875182" y="304037"/>
            <a:ext cx="10441500" cy="567000"/>
          </a:xfrm>
          <a:prstGeom prst="rect">
            <a:avLst/>
          </a:prstGeom>
          <a:noFill/>
          <a:ln>
            <a:noFill/>
          </a:ln>
        </p:spPr>
        <p:txBody>
          <a:bodyPr anchorCtr="0" anchor="t" bIns="0" lIns="0" spcFirstLastPara="1" rIns="0" wrap="square" tIns="12700">
            <a:spAutoFit/>
          </a:bodyPr>
          <a:lstStyle/>
          <a:p>
            <a:pPr indent="0" lvl="0" marL="2284730" rtl="0" algn="l">
              <a:lnSpc>
                <a:spcPct val="100000"/>
              </a:lnSpc>
              <a:spcBef>
                <a:spcPts val="0"/>
              </a:spcBef>
              <a:spcAft>
                <a:spcPts val="0"/>
              </a:spcAft>
              <a:buNone/>
            </a:pPr>
            <a:r>
              <a:rPr lang="en-US">
                <a:solidFill>
                  <a:srgbClr val="FFFFFF"/>
                </a:solidFill>
              </a:rPr>
              <a:t>Cifrari Classici a Sostituzione</a:t>
            </a:r>
            <a:endParaRPr/>
          </a:p>
        </p:txBody>
      </p:sp>
      <p:grpSp>
        <p:nvGrpSpPr>
          <p:cNvPr id="532" name="Google Shape;532;p26"/>
          <p:cNvGrpSpPr/>
          <p:nvPr/>
        </p:nvGrpSpPr>
        <p:grpSpPr>
          <a:xfrm>
            <a:off x="2102357" y="1895094"/>
            <a:ext cx="3081655" cy="3390900"/>
            <a:chOff x="2102357" y="1895094"/>
            <a:chExt cx="3081655" cy="3390900"/>
          </a:xfrm>
        </p:grpSpPr>
        <p:sp>
          <p:nvSpPr>
            <p:cNvPr id="533" name="Google Shape;533;p26"/>
            <p:cNvSpPr/>
            <p:nvPr/>
          </p:nvSpPr>
          <p:spPr>
            <a:xfrm>
              <a:off x="2102357" y="1895094"/>
              <a:ext cx="3081655" cy="3390900"/>
            </a:xfrm>
            <a:custGeom>
              <a:rect b="b" l="l" r="r" t="t"/>
              <a:pathLst>
                <a:path extrusionOk="0" h="3390900" w="3081654">
                  <a:moveTo>
                    <a:pt x="2567940" y="0"/>
                  </a:moveTo>
                  <a:lnTo>
                    <a:pt x="513588" y="0"/>
                  </a:lnTo>
                  <a:lnTo>
                    <a:pt x="466849" y="2099"/>
                  </a:lnTo>
                  <a:lnTo>
                    <a:pt x="421284" y="8276"/>
                  </a:lnTo>
                  <a:lnTo>
                    <a:pt x="377075" y="18349"/>
                  </a:lnTo>
                  <a:lnTo>
                    <a:pt x="334403" y="32137"/>
                  </a:lnTo>
                  <a:lnTo>
                    <a:pt x="293449" y="49459"/>
                  </a:lnTo>
                  <a:lnTo>
                    <a:pt x="254395" y="70132"/>
                  </a:lnTo>
                  <a:lnTo>
                    <a:pt x="217422" y="93975"/>
                  </a:lnTo>
                  <a:lnTo>
                    <a:pt x="182712" y="120807"/>
                  </a:lnTo>
                  <a:lnTo>
                    <a:pt x="150447" y="150447"/>
                  </a:lnTo>
                  <a:lnTo>
                    <a:pt x="120807" y="182712"/>
                  </a:lnTo>
                  <a:lnTo>
                    <a:pt x="93975" y="217422"/>
                  </a:lnTo>
                  <a:lnTo>
                    <a:pt x="70132" y="254395"/>
                  </a:lnTo>
                  <a:lnTo>
                    <a:pt x="49459" y="293449"/>
                  </a:lnTo>
                  <a:lnTo>
                    <a:pt x="32137" y="334403"/>
                  </a:lnTo>
                  <a:lnTo>
                    <a:pt x="18349" y="377075"/>
                  </a:lnTo>
                  <a:lnTo>
                    <a:pt x="8276" y="421284"/>
                  </a:lnTo>
                  <a:lnTo>
                    <a:pt x="2099" y="466849"/>
                  </a:lnTo>
                  <a:lnTo>
                    <a:pt x="0" y="513588"/>
                  </a:lnTo>
                  <a:lnTo>
                    <a:pt x="0" y="2877311"/>
                  </a:lnTo>
                  <a:lnTo>
                    <a:pt x="2099" y="2924050"/>
                  </a:lnTo>
                  <a:lnTo>
                    <a:pt x="8276" y="2969615"/>
                  </a:lnTo>
                  <a:lnTo>
                    <a:pt x="18349" y="3013824"/>
                  </a:lnTo>
                  <a:lnTo>
                    <a:pt x="32137" y="3056496"/>
                  </a:lnTo>
                  <a:lnTo>
                    <a:pt x="49459" y="3097450"/>
                  </a:lnTo>
                  <a:lnTo>
                    <a:pt x="70132" y="3136504"/>
                  </a:lnTo>
                  <a:lnTo>
                    <a:pt x="93975" y="3173477"/>
                  </a:lnTo>
                  <a:lnTo>
                    <a:pt x="120807" y="3208187"/>
                  </a:lnTo>
                  <a:lnTo>
                    <a:pt x="150447" y="3240452"/>
                  </a:lnTo>
                  <a:lnTo>
                    <a:pt x="182712" y="3270092"/>
                  </a:lnTo>
                  <a:lnTo>
                    <a:pt x="217422" y="3296924"/>
                  </a:lnTo>
                  <a:lnTo>
                    <a:pt x="254395" y="3320767"/>
                  </a:lnTo>
                  <a:lnTo>
                    <a:pt x="293449" y="3341440"/>
                  </a:lnTo>
                  <a:lnTo>
                    <a:pt x="334403" y="3358762"/>
                  </a:lnTo>
                  <a:lnTo>
                    <a:pt x="377075" y="3372550"/>
                  </a:lnTo>
                  <a:lnTo>
                    <a:pt x="421284" y="3382623"/>
                  </a:lnTo>
                  <a:lnTo>
                    <a:pt x="466849" y="3388800"/>
                  </a:lnTo>
                  <a:lnTo>
                    <a:pt x="513588" y="3390900"/>
                  </a:lnTo>
                  <a:lnTo>
                    <a:pt x="2567940" y="3390900"/>
                  </a:lnTo>
                  <a:lnTo>
                    <a:pt x="2614678" y="3388800"/>
                  </a:lnTo>
                  <a:lnTo>
                    <a:pt x="2660243" y="3382623"/>
                  </a:lnTo>
                  <a:lnTo>
                    <a:pt x="2704452" y="3372550"/>
                  </a:lnTo>
                  <a:lnTo>
                    <a:pt x="2747124" y="3358762"/>
                  </a:lnTo>
                  <a:lnTo>
                    <a:pt x="2788078" y="3341440"/>
                  </a:lnTo>
                  <a:lnTo>
                    <a:pt x="2827132" y="3320767"/>
                  </a:lnTo>
                  <a:lnTo>
                    <a:pt x="2864105" y="3296924"/>
                  </a:lnTo>
                  <a:lnTo>
                    <a:pt x="2898815" y="3270092"/>
                  </a:lnTo>
                  <a:lnTo>
                    <a:pt x="2931080" y="3240452"/>
                  </a:lnTo>
                  <a:lnTo>
                    <a:pt x="2960720" y="3208187"/>
                  </a:lnTo>
                  <a:lnTo>
                    <a:pt x="2987552" y="3173477"/>
                  </a:lnTo>
                  <a:lnTo>
                    <a:pt x="3011395" y="3136504"/>
                  </a:lnTo>
                  <a:lnTo>
                    <a:pt x="3032068" y="3097450"/>
                  </a:lnTo>
                  <a:lnTo>
                    <a:pt x="3049390" y="3056496"/>
                  </a:lnTo>
                  <a:lnTo>
                    <a:pt x="3063178" y="3013824"/>
                  </a:lnTo>
                  <a:lnTo>
                    <a:pt x="3073251" y="2969615"/>
                  </a:lnTo>
                  <a:lnTo>
                    <a:pt x="3079428" y="2924050"/>
                  </a:lnTo>
                  <a:lnTo>
                    <a:pt x="3081528" y="2877311"/>
                  </a:lnTo>
                  <a:lnTo>
                    <a:pt x="3081528" y="513588"/>
                  </a:lnTo>
                  <a:lnTo>
                    <a:pt x="3079428" y="466849"/>
                  </a:lnTo>
                  <a:lnTo>
                    <a:pt x="3073251" y="421284"/>
                  </a:lnTo>
                  <a:lnTo>
                    <a:pt x="3063178" y="377075"/>
                  </a:lnTo>
                  <a:lnTo>
                    <a:pt x="3049390" y="334403"/>
                  </a:lnTo>
                  <a:lnTo>
                    <a:pt x="3032068" y="293449"/>
                  </a:lnTo>
                  <a:lnTo>
                    <a:pt x="3011395" y="254395"/>
                  </a:lnTo>
                  <a:lnTo>
                    <a:pt x="2987552" y="217422"/>
                  </a:lnTo>
                  <a:lnTo>
                    <a:pt x="2960720" y="182712"/>
                  </a:lnTo>
                  <a:lnTo>
                    <a:pt x="2931080" y="150447"/>
                  </a:lnTo>
                  <a:lnTo>
                    <a:pt x="2898815" y="120807"/>
                  </a:lnTo>
                  <a:lnTo>
                    <a:pt x="2864105" y="93975"/>
                  </a:lnTo>
                  <a:lnTo>
                    <a:pt x="2827132" y="70132"/>
                  </a:lnTo>
                  <a:lnTo>
                    <a:pt x="2788078" y="49459"/>
                  </a:lnTo>
                  <a:lnTo>
                    <a:pt x="2747124" y="32137"/>
                  </a:lnTo>
                  <a:lnTo>
                    <a:pt x="2704452" y="18349"/>
                  </a:lnTo>
                  <a:lnTo>
                    <a:pt x="2660243" y="8276"/>
                  </a:lnTo>
                  <a:lnTo>
                    <a:pt x="2614678" y="2099"/>
                  </a:lnTo>
                  <a:lnTo>
                    <a:pt x="256794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34" name="Google Shape;534;p26"/>
            <p:cNvSpPr/>
            <p:nvPr/>
          </p:nvSpPr>
          <p:spPr>
            <a:xfrm>
              <a:off x="2102357" y="1895094"/>
              <a:ext cx="3081655" cy="3390900"/>
            </a:xfrm>
            <a:custGeom>
              <a:rect b="b" l="l" r="r" t="t"/>
              <a:pathLst>
                <a:path extrusionOk="0" h="3390900" w="3081654">
                  <a:moveTo>
                    <a:pt x="0" y="513588"/>
                  </a:moveTo>
                  <a:lnTo>
                    <a:pt x="2099" y="466849"/>
                  </a:lnTo>
                  <a:lnTo>
                    <a:pt x="8276" y="421284"/>
                  </a:lnTo>
                  <a:lnTo>
                    <a:pt x="18349" y="377075"/>
                  </a:lnTo>
                  <a:lnTo>
                    <a:pt x="32137" y="334403"/>
                  </a:lnTo>
                  <a:lnTo>
                    <a:pt x="49459" y="293449"/>
                  </a:lnTo>
                  <a:lnTo>
                    <a:pt x="70132" y="254395"/>
                  </a:lnTo>
                  <a:lnTo>
                    <a:pt x="93975" y="217422"/>
                  </a:lnTo>
                  <a:lnTo>
                    <a:pt x="120807" y="182712"/>
                  </a:lnTo>
                  <a:lnTo>
                    <a:pt x="150447" y="150447"/>
                  </a:lnTo>
                  <a:lnTo>
                    <a:pt x="182712" y="120807"/>
                  </a:lnTo>
                  <a:lnTo>
                    <a:pt x="217422" y="93975"/>
                  </a:lnTo>
                  <a:lnTo>
                    <a:pt x="254395" y="70132"/>
                  </a:lnTo>
                  <a:lnTo>
                    <a:pt x="293449" y="49459"/>
                  </a:lnTo>
                  <a:lnTo>
                    <a:pt x="334403" y="32137"/>
                  </a:lnTo>
                  <a:lnTo>
                    <a:pt x="377075" y="18349"/>
                  </a:lnTo>
                  <a:lnTo>
                    <a:pt x="421284" y="8276"/>
                  </a:lnTo>
                  <a:lnTo>
                    <a:pt x="466849" y="2099"/>
                  </a:lnTo>
                  <a:lnTo>
                    <a:pt x="513588" y="0"/>
                  </a:lnTo>
                  <a:lnTo>
                    <a:pt x="2567940" y="0"/>
                  </a:lnTo>
                  <a:lnTo>
                    <a:pt x="2614678" y="2099"/>
                  </a:lnTo>
                  <a:lnTo>
                    <a:pt x="2660243" y="8276"/>
                  </a:lnTo>
                  <a:lnTo>
                    <a:pt x="2704452" y="18349"/>
                  </a:lnTo>
                  <a:lnTo>
                    <a:pt x="2747124" y="32137"/>
                  </a:lnTo>
                  <a:lnTo>
                    <a:pt x="2788078" y="49459"/>
                  </a:lnTo>
                  <a:lnTo>
                    <a:pt x="2827132" y="70132"/>
                  </a:lnTo>
                  <a:lnTo>
                    <a:pt x="2864105" y="93975"/>
                  </a:lnTo>
                  <a:lnTo>
                    <a:pt x="2898815" y="120807"/>
                  </a:lnTo>
                  <a:lnTo>
                    <a:pt x="2931080" y="150447"/>
                  </a:lnTo>
                  <a:lnTo>
                    <a:pt x="2960720" y="182712"/>
                  </a:lnTo>
                  <a:lnTo>
                    <a:pt x="2987552" y="217422"/>
                  </a:lnTo>
                  <a:lnTo>
                    <a:pt x="3011395" y="254395"/>
                  </a:lnTo>
                  <a:lnTo>
                    <a:pt x="3032068" y="293449"/>
                  </a:lnTo>
                  <a:lnTo>
                    <a:pt x="3049390" y="334403"/>
                  </a:lnTo>
                  <a:lnTo>
                    <a:pt x="3063178" y="377075"/>
                  </a:lnTo>
                  <a:lnTo>
                    <a:pt x="3073251" y="421284"/>
                  </a:lnTo>
                  <a:lnTo>
                    <a:pt x="3079428" y="466849"/>
                  </a:lnTo>
                  <a:lnTo>
                    <a:pt x="3081528" y="513588"/>
                  </a:lnTo>
                  <a:lnTo>
                    <a:pt x="3081528" y="2877311"/>
                  </a:lnTo>
                  <a:lnTo>
                    <a:pt x="3079428" y="2924050"/>
                  </a:lnTo>
                  <a:lnTo>
                    <a:pt x="3073251" y="2969615"/>
                  </a:lnTo>
                  <a:lnTo>
                    <a:pt x="3063178" y="3013824"/>
                  </a:lnTo>
                  <a:lnTo>
                    <a:pt x="3049390" y="3056496"/>
                  </a:lnTo>
                  <a:lnTo>
                    <a:pt x="3032068" y="3097450"/>
                  </a:lnTo>
                  <a:lnTo>
                    <a:pt x="3011395" y="3136504"/>
                  </a:lnTo>
                  <a:lnTo>
                    <a:pt x="2987552" y="3173477"/>
                  </a:lnTo>
                  <a:lnTo>
                    <a:pt x="2960720" y="3208187"/>
                  </a:lnTo>
                  <a:lnTo>
                    <a:pt x="2931080" y="3240452"/>
                  </a:lnTo>
                  <a:lnTo>
                    <a:pt x="2898815" y="3270092"/>
                  </a:lnTo>
                  <a:lnTo>
                    <a:pt x="2864105" y="3296924"/>
                  </a:lnTo>
                  <a:lnTo>
                    <a:pt x="2827132" y="3320767"/>
                  </a:lnTo>
                  <a:lnTo>
                    <a:pt x="2788078" y="3341440"/>
                  </a:lnTo>
                  <a:lnTo>
                    <a:pt x="2747124" y="3358762"/>
                  </a:lnTo>
                  <a:lnTo>
                    <a:pt x="2704452" y="3372550"/>
                  </a:lnTo>
                  <a:lnTo>
                    <a:pt x="2660243" y="3382623"/>
                  </a:lnTo>
                  <a:lnTo>
                    <a:pt x="2614678" y="3388800"/>
                  </a:lnTo>
                  <a:lnTo>
                    <a:pt x="2567940" y="3390900"/>
                  </a:lnTo>
                  <a:lnTo>
                    <a:pt x="513588" y="3390900"/>
                  </a:lnTo>
                  <a:lnTo>
                    <a:pt x="466849" y="3388800"/>
                  </a:lnTo>
                  <a:lnTo>
                    <a:pt x="421284" y="3382623"/>
                  </a:lnTo>
                  <a:lnTo>
                    <a:pt x="377075" y="3372550"/>
                  </a:lnTo>
                  <a:lnTo>
                    <a:pt x="334403" y="3358762"/>
                  </a:lnTo>
                  <a:lnTo>
                    <a:pt x="293449" y="3341440"/>
                  </a:lnTo>
                  <a:lnTo>
                    <a:pt x="254395" y="3320767"/>
                  </a:lnTo>
                  <a:lnTo>
                    <a:pt x="217422" y="3296924"/>
                  </a:lnTo>
                  <a:lnTo>
                    <a:pt x="182712" y="3270092"/>
                  </a:lnTo>
                  <a:lnTo>
                    <a:pt x="150447" y="3240452"/>
                  </a:lnTo>
                  <a:lnTo>
                    <a:pt x="120807" y="3208187"/>
                  </a:lnTo>
                  <a:lnTo>
                    <a:pt x="93975" y="3173477"/>
                  </a:lnTo>
                  <a:lnTo>
                    <a:pt x="70132" y="3136504"/>
                  </a:lnTo>
                  <a:lnTo>
                    <a:pt x="49459" y="3097450"/>
                  </a:lnTo>
                  <a:lnTo>
                    <a:pt x="32137" y="3056496"/>
                  </a:lnTo>
                  <a:lnTo>
                    <a:pt x="18349" y="3013824"/>
                  </a:lnTo>
                  <a:lnTo>
                    <a:pt x="8276" y="2969615"/>
                  </a:lnTo>
                  <a:lnTo>
                    <a:pt x="2099" y="2924050"/>
                  </a:lnTo>
                  <a:lnTo>
                    <a:pt x="0" y="2877311"/>
                  </a:lnTo>
                  <a:lnTo>
                    <a:pt x="0" y="513588"/>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35" name="Google Shape;535;p26"/>
          <p:cNvSpPr txBox="1"/>
          <p:nvPr/>
        </p:nvSpPr>
        <p:spPr>
          <a:xfrm>
            <a:off x="2542158" y="3886961"/>
            <a:ext cx="2144400" cy="1013400"/>
          </a:xfrm>
          <a:prstGeom prst="rect">
            <a:avLst/>
          </a:prstGeom>
          <a:no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None/>
            </a:pPr>
            <a:r>
              <a:rPr lang="en-US" sz="1300">
                <a:solidFill>
                  <a:srgbClr val="FFFFFF"/>
                </a:solidFill>
                <a:latin typeface="Verdana"/>
                <a:ea typeface="Verdana"/>
                <a:cs typeface="Verdana"/>
                <a:sym typeface="Verdana"/>
              </a:rPr>
              <a:t>Nei cifrari a sostituzione classici, le lettere del testo in chiaro vengono sostituite da altre lettere, numeri o simboli.</a:t>
            </a:r>
            <a:endParaRPr sz="1300">
              <a:latin typeface="Verdana"/>
              <a:ea typeface="Verdana"/>
              <a:cs typeface="Verdana"/>
              <a:sym typeface="Verdana"/>
            </a:endParaRPr>
          </a:p>
        </p:txBody>
      </p:sp>
      <p:grpSp>
        <p:nvGrpSpPr>
          <p:cNvPr id="536" name="Google Shape;536;p26"/>
          <p:cNvGrpSpPr/>
          <p:nvPr/>
        </p:nvGrpSpPr>
        <p:grpSpPr>
          <a:xfrm>
            <a:off x="6634733" y="1895094"/>
            <a:ext cx="3081655" cy="3390900"/>
            <a:chOff x="6634733" y="1895094"/>
            <a:chExt cx="3081655" cy="3390900"/>
          </a:xfrm>
        </p:grpSpPr>
        <p:sp>
          <p:nvSpPr>
            <p:cNvPr id="537" name="Google Shape;537;p26"/>
            <p:cNvSpPr/>
            <p:nvPr/>
          </p:nvSpPr>
          <p:spPr>
            <a:xfrm>
              <a:off x="6634733" y="1895094"/>
              <a:ext cx="3081655" cy="3390900"/>
            </a:xfrm>
            <a:custGeom>
              <a:rect b="b" l="l" r="r" t="t"/>
              <a:pathLst>
                <a:path extrusionOk="0" h="3390900" w="3081654">
                  <a:moveTo>
                    <a:pt x="2567940" y="0"/>
                  </a:moveTo>
                  <a:lnTo>
                    <a:pt x="513588" y="0"/>
                  </a:lnTo>
                  <a:lnTo>
                    <a:pt x="466849" y="2099"/>
                  </a:lnTo>
                  <a:lnTo>
                    <a:pt x="421284" y="8276"/>
                  </a:lnTo>
                  <a:lnTo>
                    <a:pt x="377075" y="18349"/>
                  </a:lnTo>
                  <a:lnTo>
                    <a:pt x="334403" y="32137"/>
                  </a:lnTo>
                  <a:lnTo>
                    <a:pt x="293449" y="49459"/>
                  </a:lnTo>
                  <a:lnTo>
                    <a:pt x="254395" y="70132"/>
                  </a:lnTo>
                  <a:lnTo>
                    <a:pt x="217422" y="93975"/>
                  </a:lnTo>
                  <a:lnTo>
                    <a:pt x="182712" y="120807"/>
                  </a:lnTo>
                  <a:lnTo>
                    <a:pt x="150447" y="150447"/>
                  </a:lnTo>
                  <a:lnTo>
                    <a:pt x="120807" y="182712"/>
                  </a:lnTo>
                  <a:lnTo>
                    <a:pt x="93975" y="217422"/>
                  </a:lnTo>
                  <a:lnTo>
                    <a:pt x="70132" y="254395"/>
                  </a:lnTo>
                  <a:lnTo>
                    <a:pt x="49459" y="293449"/>
                  </a:lnTo>
                  <a:lnTo>
                    <a:pt x="32137" y="334403"/>
                  </a:lnTo>
                  <a:lnTo>
                    <a:pt x="18349" y="377075"/>
                  </a:lnTo>
                  <a:lnTo>
                    <a:pt x="8276" y="421284"/>
                  </a:lnTo>
                  <a:lnTo>
                    <a:pt x="2099" y="466849"/>
                  </a:lnTo>
                  <a:lnTo>
                    <a:pt x="0" y="513588"/>
                  </a:lnTo>
                  <a:lnTo>
                    <a:pt x="0" y="2877311"/>
                  </a:lnTo>
                  <a:lnTo>
                    <a:pt x="2099" y="2924050"/>
                  </a:lnTo>
                  <a:lnTo>
                    <a:pt x="8276" y="2969615"/>
                  </a:lnTo>
                  <a:lnTo>
                    <a:pt x="18349" y="3013824"/>
                  </a:lnTo>
                  <a:lnTo>
                    <a:pt x="32137" y="3056496"/>
                  </a:lnTo>
                  <a:lnTo>
                    <a:pt x="49459" y="3097450"/>
                  </a:lnTo>
                  <a:lnTo>
                    <a:pt x="70132" y="3136504"/>
                  </a:lnTo>
                  <a:lnTo>
                    <a:pt x="93975" y="3173477"/>
                  </a:lnTo>
                  <a:lnTo>
                    <a:pt x="120807" y="3208187"/>
                  </a:lnTo>
                  <a:lnTo>
                    <a:pt x="150447" y="3240452"/>
                  </a:lnTo>
                  <a:lnTo>
                    <a:pt x="182712" y="3270092"/>
                  </a:lnTo>
                  <a:lnTo>
                    <a:pt x="217422" y="3296924"/>
                  </a:lnTo>
                  <a:lnTo>
                    <a:pt x="254395" y="3320767"/>
                  </a:lnTo>
                  <a:lnTo>
                    <a:pt x="293449" y="3341440"/>
                  </a:lnTo>
                  <a:lnTo>
                    <a:pt x="334403" y="3358762"/>
                  </a:lnTo>
                  <a:lnTo>
                    <a:pt x="377075" y="3372550"/>
                  </a:lnTo>
                  <a:lnTo>
                    <a:pt x="421284" y="3382623"/>
                  </a:lnTo>
                  <a:lnTo>
                    <a:pt x="466849" y="3388800"/>
                  </a:lnTo>
                  <a:lnTo>
                    <a:pt x="513588" y="3390900"/>
                  </a:lnTo>
                  <a:lnTo>
                    <a:pt x="2567940" y="3390900"/>
                  </a:lnTo>
                  <a:lnTo>
                    <a:pt x="2614678" y="3388800"/>
                  </a:lnTo>
                  <a:lnTo>
                    <a:pt x="2660243" y="3382623"/>
                  </a:lnTo>
                  <a:lnTo>
                    <a:pt x="2704452" y="3372550"/>
                  </a:lnTo>
                  <a:lnTo>
                    <a:pt x="2747124" y="3358762"/>
                  </a:lnTo>
                  <a:lnTo>
                    <a:pt x="2788078" y="3341440"/>
                  </a:lnTo>
                  <a:lnTo>
                    <a:pt x="2827132" y="3320767"/>
                  </a:lnTo>
                  <a:lnTo>
                    <a:pt x="2864105" y="3296924"/>
                  </a:lnTo>
                  <a:lnTo>
                    <a:pt x="2898815" y="3270092"/>
                  </a:lnTo>
                  <a:lnTo>
                    <a:pt x="2931080" y="3240452"/>
                  </a:lnTo>
                  <a:lnTo>
                    <a:pt x="2960720" y="3208187"/>
                  </a:lnTo>
                  <a:lnTo>
                    <a:pt x="2987552" y="3173477"/>
                  </a:lnTo>
                  <a:lnTo>
                    <a:pt x="3011395" y="3136504"/>
                  </a:lnTo>
                  <a:lnTo>
                    <a:pt x="3032068" y="3097450"/>
                  </a:lnTo>
                  <a:lnTo>
                    <a:pt x="3049390" y="3056496"/>
                  </a:lnTo>
                  <a:lnTo>
                    <a:pt x="3063178" y="3013824"/>
                  </a:lnTo>
                  <a:lnTo>
                    <a:pt x="3073251" y="2969615"/>
                  </a:lnTo>
                  <a:lnTo>
                    <a:pt x="3079428" y="2924050"/>
                  </a:lnTo>
                  <a:lnTo>
                    <a:pt x="3081528" y="2877311"/>
                  </a:lnTo>
                  <a:lnTo>
                    <a:pt x="3081528" y="513588"/>
                  </a:lnTo>
                  <a:lnTo>
                    <a:pt x="3079428" y="466849"/>
                  </a:lnTo>
                  <a:lnTo>
                    <a:pt x="3073251" y="421284"/>
                  </a:lnTo>
                  <a:lnTo>
                    <a:pt x="3063178" y="377075"/>
                  </a:lnTo>
                  <a:lnTo>
                    <a:pt x="3049390" y="334403"/>
                  </a:lnTo>
                  <a:lnTo>
                    <a:pt x="3032068" y="293449"/>
                  </a:lnTo>
                  <a:lnTo>
                    <a:pt x="3011395" y="254395"/>
                  </a:lnTo>
                  <a:lnTo>
                    <a:pt x="2987552" y="217422"/>
                  </a:lnTo>
                  <a:lnTo>
                    <a:pt x="2960720" y="182712"/>
                  </a:lnTo>
                  <a:lnTo>
                    <a:pt x="2931080" y="150447"/>
                  </a:lnTo>
                  <a:lnTo>
                    <a:pt x="2898815" y="120807"/>
                  </a:lnTo>
                  <a:lnTo>
                    <a:pt x="2864105" y="93975"/>
                  </a:lnTo>
                  <a:lnTo>
                    <a:pt x="2827132" y="70132"/>
                  </a:lnTo>
                  <a:lnTo>
                    <a:pt x="2788078" y="49459"/>
                  </a:lnTo>
                  <a:lnTo>
                    <a:pt x="2747124" y="32137"/>
                  </a:lnTo>
                  <a:lnTo>
                    <a:pt x="2704452" y="18349"/>
                  </a:lnTo>
                  <a:lnTo>
                    <a:pt x="2660243" y="8276"/>
                  </a:lnTo>
                  <a:lnTo>
                    <a:pt x="2614678" y="2099"/>
                  </a:lnTo>
                  <a:lnTo>
                    <a:pt x="256794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38" name="Google Shape;538;p26"/>
            <p:cNvSpPr/>
            <p:nvPr/>
          </p:nvSpPr>
          <p:spPr>
            <a:xfrm>
              <a:off x="6634733" y="1895094"/>
              <a:ext cx="3081655" cy="3390900"/>
            </a:xfrm>
            <a:custGeom>
              <a:rect b="b" l="l" r="r" t="t"/>
              <a:pathLst>
                <a:path extrusionOk="0" h="3390900" w="3081654">
                  <a:moveTo>
                    <a:pt x="0" y="513588"/>
                  </a:moveTo>
                  <a:lnTo>
                    <a:pt x="2099" y="466849"/>
                  </a:lnTo>
                  <a:lnTo>
                    <a:pt x="8276" y="421284"/>
                  </a:lnTo>
                  <a:lnTo>
                    <a:pt x="18349" y="377075"/>
                  </a:lnTo>
                  <a:lnTo>
                    <a:pt x="32137" y="334403"/>
                  </a:lnTo>
                  <a:lnTo>
                    <a:pt x="49459" y="293449"/>
                  </a:lnTo>
                  <a:lnTo>
                    <a:pt x="70132" y="254395"/>
                  </a:lnTo>
                  <a:lnTo>
                    <a:pt x="93975" y="217422"/>
                  </a:lnTo>
                  <a:lnTo>
                    <a:pt x="120807" y="182712"/>
                  </a:lnTo>
                  <a:lnTo>
                    <a:pt x="150447" y="150447"/>
                  </a:lnTo>
                  <a:lnTo>
                    <a:pt x="182712" y="120807"/>
                  </a:lnTo>
                  <a:lnTo>
                    <a:pt x="217422" y="93975"/>
                  </a:lnTo>
                  <a:lnTo>
                    <a:pt x="254395" y="70132"/>
                  </a:lnTo>
                  <a:lnTo>
                    <a:pt x="293449" y="49459"/>
                  </a:lnTo>
                  <a:lnTo>
                    <a:pt x="334403" y="32137"/>
                  </a:lnTo>
                  <a:lnTo>
                    <a:pt x="377075" y="18349"/>
                  </a:lnTo>
                  <a:lnTo>
                    <a:pt x="421284" y="8276"/>
                  </a:lnTo>
                  <a:lnTo>
                    <a:pt x="466849" y="2099"/>
                  </a:lnTo>
                  <a:lnTo>
                    <a:pt x="513588" y="0"/>
                  </a:lnTo>
                  <a:lnTo>
                    <a:pt x="2567940" y="0"/>
                  </a:lnTo>
                  <a:lnTo>
                    <a:pt x="2614678" y="2099"/>
                  </a:lnTo>
                  <a:lnTo>
                    <a:pt x="2660243" y="8276"/>
                  </a:lnTo>
                  <a:lnTo>
                    <a:pt x="2704452" y="18349"/>
                  </a:lnTo>
                  <a:lnTo>
                    <a:pt x="2747124" y="32137"/>
                  </a:lnTo>
                  <a:lnTo>
                    <a:pt x="2788078" y="49459"/>
                  </a:lnTo>
                  <a:lnTo>
                    <a:pt x="2827132" y="70132"/>
                  </a:lnTo>
                  <a:lnTo>
                    <a:pt x="2864105" y="93975"/>
                  </a:lnTo>
                  <a:lnTo>
                    <a:pt x="2898815" y="120807"/>
                  </a:lnTo>
                  <a:lnTo>
                    <a:pt x="2931080" y="150447"/>
                  </a:lnTo>
                  <a:lnTo>
                    <a:pt x="2960720" y="182712"/>
                  </a:lnTo>
                  <a:lnTo>
                    <a:pt x="2987552" y="217422"/>
                  </a:lnTo>
                  <a:lnTo>
                    <a:pt x="3011395" y="254395"/>
                  </a:lnTo>
                  <a:lnTo>
                    <a:pt x="3032068" y="293449"/>
                  </a:lnTo>
                  <a:lnTo>
                    <a:pt x="3049390" y="334403"/>
                  </a:lnTo>
                  <a:lnTo>
                    <a:pt x="3063178" y="377075"/>
                  </a:lnTo>
                  <a:lnTo>
                    <a:pt x="3073251" y="421284"/>
                  </a:lnTo>
                  <a:lnTo>
                    <a:pt x="3079428" y="466849"/>
                  </a:lnTo>
                  <a:lnTo>
                    <a:pt x="3081528" y="513588"/>
                  </a:lnTo>
                  <a:lnTo>
                    <a:pt x="3081528" y="2877311"/>
                  </a:lnTo>
                  <a:lnTo>
                    <a:pt x="3079428" y="2924050"/>
                  </a:lnTo>
                  <a:lnTo>
                    <a:pt x="3073251" y="2969615"/>
                  </a:lnTo>
                  <a:lnTo>
                    <a:pt x="3063178" y="3013824"/>
                  </a:lnTo>
                  <a:lnTo>
                    <a:pt x="3049390" y="3056496"/>
                  </a:lnTo>
                  <a:lnTo>
                    <a:pt x="3032068" y="3097450"/>
                  </a:lnTo>
                  <a:lnTo>
                    <a:pt x="3011395" y="3136504"/>
                  </a:lnTo>
                  <a:lnTo>
                    <a:pt x="2987552" y="3173477"/>
                  </a:lnTo>
                  <a:lnTo>
                    <a:pt x="2960720" y="3208187"/>
                  </a:lnTo>
                  <a:lnTo>
                    <a:pt x="2931080" y="3240452"/>
                  </a:lnTo>
                  <a:lnTo>
                    <a:pt x="2898815" y="3270092"/>
                  </a:lnTo>
                  <a:lnTo>
                    <a:pt x="2864105" y="3296924"/>
                  </a:lnTo>
                  <a:lnTo>
                    <a:pt x="2827132" y="3320767"/>
                  </a:lnTo>
                  <a:lnTo>
                    <a:pt x="2788078" y="3341440"/>
                  </a:lnTo>
                  <a:lnTo>
                    <a:pt x="2747124" y="3358762"/>
                  </a:lnTo>
                  <a:lnTo>
                    <a:pt x="2704452" y="3372550"/>
                  </a:lnTo>
                  <a:lnTo>
                    <a:pt x="2660243" y="3382623"/>
                  </a:lnTo>
                  <a:lnTo>
                    <a:pt x="2614678" y="3388800"/>
                  </a:lnTo>
                  <a:lnTo>
                    <a:pt x="2567940" y="3390900"/>
                  </a:lnTo>
                  <a:lnTo>
                    <a:pt x="513588" y="3390900"/>
                  </a:lnTo>
                  <a:lnTo>
                    <a:pt x="466849" y="3388800"/>
                  </a:lnTo>
                  <a:lnTo>
                    <a:pt x="421284" y="3382623"/>
                  </a:lnTo>
                  <a:lnTo>
                    <a:pt x="377075" y="3372550"/>
                  </a:lnTo>
                  <a:lnTo>
                    <a:pt x="334403" y="3358762"/>
                  </a:lnTo>
                  <a:lnTo>
                    <a:pt x="293449" y="3341440"/>
                  </a:lnTo>
                  <a:lnTo>
                    <a:pt x="254395" y="3320767"/>
                  </a:lnTo>
                  <a:lnTo>
                    <a:pt x="217422" y="3296924"/>
                  </a:lnTo>
                  <a:lnTo>
                    <a:pt x="182712" y="3270092"/>
                  </a:lnTo>
                  <a:lnTo>
                    <a:pt x="150447" y="3240452"/>
                  </a:lnTo>
                  <a:lnTo>
                    <a:pt x="120807" y="3208187"/>
                  </a:lnTo>
                  <a:lnTo>
                    <a:pt x="93975" y="3173477"/>
                  </a:lnTo>
                  <a:lnTo>
                    <a:pt x="70132" y="3136504"/>
                  </a:lnTo>
                  <a:lnTo>
                    <a:pt x="49459" y="3097450"/>
                  </a:lnTo>
                  <a:lnTo>
                    <a:pt x="32137" y="3056496"/>
                  </a:lnTo>
                  <a:lnTo>
                    <a:pt x="18349" y="3013824"/>
                  </a:lnTo>
                  <a:lnTo>
                    <a:pt x="8276" y="2969615"/>
                  </a:lnTo>
                  <a:lnTo>
                    <a:pt x="2099" y="2924050"/>
                  </a:lnTo>
                  <a:lnTo>
                    <a:pt x="0" y="2877311"/>
                  </a:lnTo>
                  <a:lnTo>
                    <a:pt x="0" y="513588"/>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39" name="Google Shape;539;p26"/>
          <p:cNvSpPr txBox="1"/>
          <p:nvPr/>
        </p:nvSpPr>
        <p:spPr>
          <a:xfrm>
            <a:off x="7189723" y="3886961"/>
            <a:ext cx="2209800" cy="1197900"/>
          </a:xfrm>
          <a:prstGeom prst="rect">
            <a:avLst/>
          </a:prstGeom>
          <a:no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None/>
            </a:pPr>
            <a:r>
              <a:rPr lang="en-US" sz="1100">
                <a:solidFill>
                  <a:srgbClr val="FFFFFF"/>
                </a:solidFill>
                <a:latin typeface="Verdana"/>
                <a:ea typeface="Verdana"/>
                <a:cs typeface="Verdana"/>
                <a:sym typeface="Verdana"/>
              </a:rPr>
              <a:t>Oppure, se il testo in chiaro viene considerato come una sequenza di bit, la sostituzione consiste nel rimpiazzare i pattern di bit del testo in chiaro con pattern di bit del testo cifrato.</a:t>
            </a:r>
            <a:endParaRPr sz="1100">
              <a:latin typeface="Tahoma"/>
              <a:ea typeface="Tahoma"/>
              <a:cs typeface="Tahoma"/>
              <a:sym typeface="Tahoma"/>
            </a:endParaRPr>
          </a:p>
        </p:txBody>
      </p:sp>
      <p:sp>
        <p:nvSpPr>
          <p:cNvPr id="540" name="Google Shape;540;p26"/>
          <p:cNvSpPr txBox="1"/>
          <p:nvPr/>
        </p:nvSpPr>
        <p:spPr>
          <a:xfrm>
            <a:off x="11127485" y="6322263"/>
            <a:ext cx="180975"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26</a:t>
            </a:r>
            <a:endParaRPr sz="1100">
              <a:latin typeface="Verdana"/>
              <a:ea typeface="Verdana"/>
              <a:cs typeface="Verdana"/>
              <a:sym typeface="Verdana"/>
            </a:endParaRPr>
          </a:p>
        </p:txBody>
      </p:sp>
      <p:grpSp>
        <p:nvGrpSpPr>
          <p:cNvPr id="541" name="Google Shape;541;p26"/>
          <p:cNvGrpSpPr/>
          <p:nvPr/>
        </p:nvGrpSpPr>
        <p:grpSpPr>
          <a:xfrm>
            <a:off x="3076206" y="2537583"/>
            <a:ext cx="1114436" cy="1008310"/>
            <a:chOff x="3076206" y="2537583"/>
            <a:chExt cx="1114436" cy="1008310"/>
          </a:xfrm>
        </p:grpSpPr>
        <p:sp>
          <p:nvSpPr>
            <p:cNvPr id="542" name="Google Shape;542;p26"/>
            <p:cNvSpPr/>
            <p:nvPr/>
          </p:nvSpPr>
          <p:spPr>
            <a:xfrm>
              <a:off x="3076206" y="2675943"/>
              <a:ext cx="962025" cy="869950"/>
            </a:xfrm>
            <a:custGeom>
              <a:rect b="b" l="l" r="r" t="t"/>
              <a:pathLst>
                <a:path extrusionOk="0" h="869950" w="962025">
                  <a:moveTo>
                    <a:pt x="783375" y="0"/>
                  </a:moveTo>
                  <a:lnTo>
                    <a:pt x="87660" y="630354"/>
                  </a:lnTo>
                  <a:lnTo>
                    <a:pt x="0" y="869411"/>
                  </a:lnTo>
                  <a:lnTo>
                    <a:pt x="265763" y="790145"/>
                  </a:lnTo>
                  <a:lnTo>
                    <a:pt x="275503" y="781337"/>
                  </a:lnTo>
                  <a:lnTo>
                    <a:pt x="118271" y="781337"/>
                  </a:lnTo>
                  <a:lnTo>
                    <a:pt x="97400" y="762465"/>
                  </a:lnTo>
                  <a:lnTo>
                    <a:pt x="136360" y="655518"/>
                  </a:lnTo>
                  <a:lnTo>
                    <a:pt x="160427" y="642091"/>
                  </a:lnTo>
                  <a:lnTo>
                    <a:pt x="186973" y="637746"/>
                  </a:lnTo>
                  <a:lnTo>
                    <a:pt x="434300" y="637746"/>
                  </a:lnTo>
                  <a:lnTo>
                    <a:pt x="961479" y="161048"/>
                  </a:lnTo>
                  <a:lnTo>
                    <a:pt x="783375" y="0"/>
                  </a:lnTo>
                  <a:close/>
                </a:path>
                <a:path extrusionOk="0" h="869950" w="962025">
                  <a:moveTo>
                    <a:pt x="434300" y="637746"/>
                  </a:moveTo>
                  <a:lnTo>
                    <a:pt x="186973" y="637746"/>
                  </a:lnTo>
                  <a:lnTo>
                    <a:pt x="213258" y="642602"/>
                  </a:lnTo>
                  <a:lnTo>
                    <a:pt x="236543" y="656776"/>
                  </a:lnTo>
                  <a:lnTo>
                    <a:pt x="252196" y="677812"/>
                  </a:lnTo>
                  <a:lnTo>
                    <a:pt x="257414" y="701442"/>
                  </a:lnTo>
                  <a:lnTo>
                    <a:pt x="252196" y="725073"/>
                  </a:lnTo>
                  <a:lnTo>
                    <a:pt x="236543" y="746108"/>
                  </a:lnTo>
                  <a:lnTo>
                    <a:pt x="118271" y="781337"/>
                  </a:lnTo>
                  <a:lnTo>
                    <a:pt x="275503" y="781337"/>
                  </a:lnTo>
                  <a:lnTo>
                    <a:pt x="434300" y="637746"/>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43" name="Google Shape;543;p26"/>
            <p:cNvPicPr preferRelativeResize="0"/>
            <p:nvPr/>
          </p:nvPicPr>
          <p:blipFill rotWithShape="1">
            <a:blip r:embed="rId3">
              <a:alphaModFix/>
            </a:blip>
            <a:srcRect b="0" l="0" r="0" t="0"/>
            <a:stretch/>
          </p:blipFill>
          <p:spPr>
            <a:xfrm>
              <a:off x="3165881" y="3305964"/>
              <a:ext cx="175464" cy="159041"/>
            </a:xfrm>
            <a:prstGeom prst="rect">
              <a:avLst/>
            </a:prstGeom>
            <a:noFill/>
            <a:ln>
              <a:noFill/>
            </a:ln>
          </p:spPr>
        </p:pic>
        <p:sp>
          <p:nvSpPr>
            <p:cNvPr id="544" name="Google Shape;544;p26"/>
            <p:cNvSpPr/>
            <p:nvPr/>
          </p:nvSpPr>
          <p:spPr>
            <a:xfrm>
              <a:off x="3076206" y="2675943"/>
              <a:ext cx="962025" cy="869950"/>
            </a:xfrm>
            <a:custGeom>
              <a:rect b="b" l="l" r="r" t="t"/>
              <a:pathLst>
                <a:path extrusionOk="0" h="869950" w="962025">
                  <a:moveTo>
                    <a:pt x="783375" y="0"/>
                  </a:moveTo>
                  <a:lnTo>
                    <a:pt x="87660" y="630354"/>
                  </a:lnTo>
                  <a:lnTo>
                    <a:pt x="0" y="869411"/>
                  </a:lnTo>
                  <a:lnTo>
                    <a:pt x="265763" y="790145"/>
                  </a:lnTo>
                  <a:lnTo>
                    <a:pt x="961479" y="161048"/>
                  </a:lnTo>
                </a:path>
              </a:pathLst>
            </a:custGeom>
            <a:noFill/>
            <a:ln cap="flat" cmpd="sng" w="153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45" name="Google Shape;545;p26"/>
            <p:cNvSpPr/>
            <p:nvPr/>
          </p:nvSpPr>
          <p:spPr>
            <a:xfrm>
              <a:off x="3898542" y="2537583"/>
              <a:ext cx="292100" cy="263525"/>
            </a:xfrm>
            <a:custGeom>
              <a:rect b="b" l="l" r="r" t="t"/>
              <a:pathLst>
                <a:path extrusionOk="0" h="263525" w="292100">
                  <a:moveTo>
                    <a:pt x="137056" y="0"/>
                  </a:moveTo>
                  <a:lnTo>
                    <a:pt x="116054" y="3774"/>
                  </a:lnTo>
                  <a:lnTo>
                    <a:pt x="97400" y="15098"/>
                  </a:lnTo>
                  <a:lnTo>
                    <a:pt x="0" y="103129"/>
                  </a:lnTo>
                  <a:lnTo>
                    <a:pt x="176711" y="262920"/>
                  </a:lnTo>
                  <a:lnTo>
                    <a:pt x="274112" y="174846"/>
                  </a:lnTo>
                  <a:lnTo>
                    <a:pt x="287439" y="158706"/>
                  </a:lnTo>
                  <a:lnTo>
                    <a:pt x="292026" y="140089"/>
                  </a:lnTo>
                  <a:lnTo>
                    <a:pt x="288004" y="121236"/>
                  </a:lnTo>
                  <a:lnTo>
                    <a:pt x="275503" y="104388"/>
                  </a:lnTo>
                  <a:lnTo>
                    <a:pt x="176711" y="15098"/>
                  </a:lnTo>
                  <a:lnTo>
                    <a:pt x="158057" y="3774"/>
                  </a:lnTo>
                  <a:lnTo>
                    <a:pt x="137056"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46" name="Google Shape;546;p26"/>
            <p:cNvSpPr/>
            <p:nvPr/>
          </p:nvSpPr>
          <p:spPr>
            <a:xfrm>
              <a:off x="3898542" y="2537583"/>
              <a:ext cx="292100" cy="263525"/>
            </a:xfrm>
            <a:custGeom>
              <a:rect b="b" l="l" r="r" t="t"/>
              <a:pathLst>
                <a:path extrusionOk="0" h="263525" w="292100">
                  <a:moveTo>
                    <a:pt x="275503" y="104388"/>
                  </a:moveTo>
                  <a:lnTo>
                    <a:pt x="176711" y="15098"/>
                  </a:lnTo>
                  <a:lnTo>
                    <a:pt x="158057" y="3774"/>
                  </a:lnTo>
                  <a:lnTo>
                    <a:pt x="137056" y="0"/>
                  </a:lnTo>
                  <a:lnTo>
                    <a:pt x="116054" y="3774"/>
                  </a:lnTo>
                  <a:lnTo>
                    <a:pt x="97400" y="15098"/>
                  </a:lnTo>
                  <a:lnTo>
                    <a:pt x="0" y="103129"/>
                  </a:lnTo>
                  <a:lnTo>
                    <a:pt x="176711" y="262920"/>
                  </a:lnTo>
                  <a:lnTo>
                    <a:pt x="274112" y="174846"/>
                  </a:lnTo>
                  <a:lnTo>
                    <a:pt x="287439" y="158706"/>
                  </a:lnTo>
                  <a:lnTo>
                    <a:pt x="292026" y="140089"/>
                  </a:lnTo>
                  <a:lnTo>
                    <a:pt x="288004" y="121236"/>
                  </a:lnTo>
                  <a:lnTo>
                    <a:pt x="275503" y="104388"/>
                  </a:lnTo>
                  <a:close/>
                </a:path>
              </a:pathLst>
            </a:custGeom>
            <a:noFill/>
            <a:ln cap="flat" cmpd="sng" w="153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547" name="Google Shape;547;p26"/>
          <p:cNvGrpSpPr/>
          <p:nvPr/>
        </p:nvGrpSpPr>
        <p:grpSpPr>
          <a:xfrm>
            <a:off x="7549895" y="2429131"/>
            <a:ext cx="3293364" cy="4349617"/>
            <a:chOff x="7549895" y="2429131"/>
            <a:chExt cx="3293364" cy="4349617"/>
          </a:xfrm>
        </p:grpSpPr>
        <p:sp>
          <p:nvSpPr>
            <p:cNvPr id="548" name="Google Shape;548;p26"/>
            <p:cNvSpPr/>
            <p:nvPr/>
          </p:nvSpPr>
          <p:spPr>
            <a:xfrm>
              <a:off x="7704341" y="2790962"/>
              <a:ext cx="109220" cy="60325"/>
            </a:xfrm>
            <a:custGeom>
              <a:rect b="b" l="l" r="r" t="t"/>
              <a:pathLst>
                <a:path extrusionOk="0" h="60325" w="109220">
                  <a:moveTo>
                    <a:pt x="108930" y="0"/>
                  </a:moveTo>
                  <a:lnTo>
                    <a:pt x="0" y="0"/>
                  </a:lnTo>
                  <a:lnTo>
                    <a:pt x="0" y="60305"/>
                  </a:lnTo>
                  <a:lnTo>
                    <a:pt x="108930" y="60305"/>
                  </a:lnTo>
                  <a:lnTo>
                    <a:pt x="10893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49" name="Google Shape;549;p26"/>
            <p:cNvSpPr/>
            <p:nvPr/>
          </p:nvSpPr>
          <p:spPr>
            <a:xfrm>
              <a:off x="7704341" y="2790962"/>
              <a:ext cx="109220" cy="60325"/>
            </a:xfrm>
            <a:custGeom>
              <a:rect b="b" l="l" r="r" t="t"/>
              <a:pathLst>
                <a:path extrusionOk="0" h="60325" w="109220">
                  <a:moveTo>
                    <a:pt x="0" y="60305"/>
                  </a:moveTo>
                  <a:lnTo>
                    <a:pt x="108930" y="60305"/>
                  </a:lnTo>
                  <a:lnTo>
                    <a:pt x="108930" y="0"/>
                  </a:lnTo>
                  <a:lnTo>
                    <a:pt x="0" y="0"/>
                  </a:lnTo>
                  <a:lnTo>
                    <a:pt x="0" y="60305"/>
                  </a:lnTo>
                  <a:close/>
                </a:path>
              </a:pathLst>
            </a:custGeom>
            <a:noFill/>
            <a:ln cap="flat" cmpd="sng" w="177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0" name="Google Shape;550;p26"/>
            <p:cNvSpPr/>
            <p:nvPr/>
          </p:nvSpPr>
          <p:spPr>
            <a:xfrm>
              <a:off x="7704341" y="2670352"/>
              <a:ext cx="109220" cy="60325"/>
            </a:xfrm>
            <a:custGeom>
              <a:rect b="b" l="l" r="r" t="t"/>
              <a:pathLst>
                <a:path extrusionOk="0" h="60325" w="109220">
                  <a:moveTo>
                    <a:pt x="108930" y="0"/>
                  </a:moveTo>
                  <a:lnTo>
                    <a:pt x="0" y="0"/>
                  </a:lnTo>
                  <a:lnTo>
                    <a:pt x="0" y="60305"/>
                  </a:lnTo>
                  <a:lnTo>
                    <a:pt x="108930" y="60305"/>
                  </a:lnTo>
                  <a:lnTo>
                    <a:pt x="10893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1" name="Google Shape;551;p26"/>
            <p:cNvSpPr/>
            <p:nvPr/>
          </p:nvSpPr>
          <p:spPr>
            <a:xfrm>
              <a:off x="7704341" y="2670352"/>
              <a:ext cx="109220" cy="60325"/>
            </a:xfrm>
            <a:custGeom>
              <a:rect b="b" l="l" r="r" t="t"/>
              <a:pathLst>
                <a:path extrusionOk="0" h="60325" w="109220">
                  <a:moveTo>
                    <a:pt x="0" y="60305"/>
                  </a:moveTo>
                  <a:lnTo>
                    <a:pt x="108930" y="60305"/>
                  </a:lnTo>
                  <a:lnTo>
                    <a:pt x="108930" y="0"/>
                  </a:lnTo>
                  <a:lnTo>
                    <a:pt x="0" y="0"/>
                  </a:lnTo>
                  <a:lnTo>
                    <a:pt x="0" y="60305"/>
                  </a:lnTo>
                  <a:close/>
                </a:path>
              </a:pathLst>
            </a:custGeom>
            <a:noFill/>
            <a:ln cap="flat" cmpd="sng" w="177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2" name="Google Shape;552;p26"/>
            <p:cNvSpPr/>
            <p:nvPr/>
          </p:nvSpPr>
          <p:spPr>
            <a:xfrm>
              <a:off x="7704341" y="2911573"/>
              <a:ext cx="109220" cy="60325"/>
            </a:xfrm>
            <a:custGeom>
              <a:rect b="b" l="l" r="r" t="t"/>
              <a:pathLst>
                <a:path extrusionOk="0" h="60325" w="109220">
                  <a:moveTo>
                    <a:pt x="108930" y="0"/>
                  </a:moveTo>
                  <a:lnTo>
                    <a:pt x="0" y="0"/>
                  </a:lnTo>
                  <a:lnTo>
                    <a:pt x="0" y="60305"/>
                  </a:lnTo>
                  <a:lnTo>
                    <a:pt x="108930" y="60305"/>
                  </a:lnTo>
                  <a:lnTo>
                    <a:pt x="10893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3" name="Google Shape;553;p26"/>
            <p:cNvSpPr/>
            <p:nvPr/>
          </p:nvSpPr>
          <p:spPr>
            <a:xfrm>
              <a:off x="7704341" y="2911573"/>
              <a:ext cx="109220" cy="60325"/>
            </a:xfrm>
            <a:custGeom>
              <a:rect b="b" l="l" r="r" t="t"/>
              <a:pathLst>
                <a:path extrusionOk="0" h="60325" w="109220">
                  <a:moveTo>
                    <a:pt x="0" y="60305"/>
                  </a:moveTo>
                  <a:lnTo>
                    <a:pt x="108930" y="60305"/>
                  </a:lnTo>
                  <a:lnTo>
                    <a:pt x="108930" y="0"/>
                  </a:lnTo>
                  <a:lnTo>
                    <a:pt x="0" y="0"/>
                  </a:lnTo>
                  <a:lnTo>
                    <a:pt x="0" y="60305"/>
                  </a:lnTo>
                  <a:close/>
                </a:path>
              </a:pathLst>
            </a:custGeom>
            <a:noFill/>
            <a:ln cap="flat" cmpd="sng" w="177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4" name="Google Shape;554;p26"/>
            <p:cNvSpPr/>
            <p:nvPr/>
          </p:nvSpPr>
          <p:spPr>
            <a:xfrm>
              <a:off x="7704341" y="3273403"/>
              <a:ext cx="109220" cy="60325"/>
            </a:xfrm>
            <a:custGeom>
              <a:rect b="b" l="l" r="r" t="t"/>
              <a:pathLst>
                <a:path extrusionOk="0" h="60325" w="109220">
                  <a:moveTo>
                    <a:pt x="108930" y="0"/>
                  </a:moveTo>
                  <a:lnTo>
                    <a:pt x="0" y="0"/>
                  </a:lnTo>
                  <a:lnTo>
                    <a:pt x="0" y="60305"/>
                  </a:lnTo>
                  <a:lnTo>
                    <a:pt x="108930" y="60305"/>
                  </a:lnTo>
                  <a:lnTo>
                    <a:pt x="10893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5" name="Google Shape;555;p26"/>
            <p:cNvSpPr/>
            <p:nvPr/>
          </p:nvSpPr>
          <p:spPr>
            <a:xfrm>
              <a:off x="7704341" y="3273403"/>
              <a:ext cx="109220" cy="60325"/>
            </a:xfrm>
            <a:custGeom>
              <a:rect b="b" l="l" r="r" t="t"/>
              <a:pathLst>
                <a:path extrusionOk="0" h="60325" w="109220">
                  <a:moveTo>
                    <a:pt x="0" y="60305"/>
                  </a:moveTo>
                  <a:lnTo>
                    <a:pt x="108930" y="60305"/>
                  </a:lnTo>
                  <a:lnTo>
                    <a:pt x="108930" y="0"/>
                  </a:lnTo>
                  <a:lnTo>
                    <a:pt x="0" y="0"/>
                  </a:lnTo>
                  <a:lnTo>
                    <a:pt x="0" y="60305"/>
                  </a:lnTo>
                  <a:close/>
                </a:path>
              </a:pathLst>
            </a:custGeom>
            <a:noFill/>
            <a:ln cap="flat" cmpd="sng" w="177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6" name="Google Shape;556;p26"/>
            <p:cNvSpPr/>
            <p:nvPr/>
          </p:nvSpPr>
          <p:spPr>
            <a:xfrm>
              <a:off x="7704341" y="3152793"/>
              <a:ext cx="109220" cy="60325"/>
            </a:xfrm>
            <a:custGeom>
              <a:rect b="b" l="l" r="r" t="t"/>
              <a:pathLst>
                <a:path extrusionOk="0" h="60325" w="109220">
                  <a:moveTo>
                    <a:pt x="108930" y="0"/>
                  </a:moveTo>
                  <a:lnTo>
                    <a:pt x="0" y="0"/>
                  </a:lnTo>
                  <a:lnTo>
                    <a:pt x="0" y="60305"/>
                  </a:lnTo>
                  <a:lnTo>
                    <a:pt x="108930" y="60305"/>
                  </a:lnTo>
                  <a:lnTo>
                    <a:pt x="10893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7" name="Google Shape;557;p26"/>
            <p:cNvSpPr/>
            <p:nvPr/>
          </p:nvSpPr>
          <p:spPr>
            <a:xfrm>
              <a:off x="7704341" y="3152793"/>
              <a:ext cx="109220" cy="60325"/>
            </a:xfrm>
            <a:custGeom>
              <a:rect b="b" l="l" r="r" t="t"/>
              <a:pathLst>
                <a:path extrusionOk="0" h="60325" w="109220">
                  <a:moveTo>
                    <a:pt x="0" y="60305"/>
                  </a:moveTo>
                  <a:lnTo>
                    <a:pt x="108930" y="60305"/>
                  </a:lnTo>
                  <a:lnTo>
                    <a:pt x="108930" y="0"/>
                  </a:lnTo>
                  <a:lnTo>
                    <a:pt x="0" y="0"/>
                  </a:lnTo>
                  <a:lnTo>
                    <a:pt x="0" y="60305"/>
                  </a:lnTo>
                  <a:close/>
                </a:path>
              </a:pathLst>
            </a:custGeom>
            <a:noFill/>
            <a:ln cap="flat" cmpd="sng" w="177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8" name="Google Shape;558;p26"/>
            <p:cNvSpPr/>
            <p:nvPr/>
          </p:nvSpPr>
          <p:spPr>
            <a:xfrm>
              <a:off x="7704341" y="3032183"/>
              <a:ext cx="109220" cy="60325"/>
            </a:xfrm>
            <a:custGeom>
              <a:rect b="b" l="l" r="r" t="t"/>
              <a:pathLst>
                <a:path extrusionOk="0" h="60325" w="109220">
                  <a:moveTo>
                    <a:pt x="108930" y="0"/>
                  </a:moveTo>
                  <a:lnTo>
                    <a:pt x="0" y="0"/>
                  </a:lnTo>
                  <a:lnTo>
                    <a:pt x="0" y="60305"/>
                  </a:lnTo>
                  <a:lnTo>
                    <a:pt x="108930" y="60305"/>
                  </a:lnTo>
                  <a:lnTo>
                    <a:pt x="10893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9" name="Google Shape;559;p26"/>
            <p:cNvSpPr/>
            <p:nvPr/>
          </p:nvSpPr>
          <p:spPr>
            <a:xfrm>
              <a:off x="7704341" y="3032183"/>
              <a:ext cx="109220" cy="60325"/>
            </a:xfrm>
            <a:custGeom>
              <a:rect b="b" l="l" r="r" t="t"/>
              <a:pathLst>
                <a:path extrusionOk="0" h="60325" w="109220">
                  <a:moveTo>
                    <a:pt x="0" y="60305"/>
                  </a:moveTo>
                  <a:lnTo>
                    <a:pt x="108930" y="60305"/>
                  </a:lnTo>
                  <a:lnTo>
                    <a:pt x="108930" y="0"/>
                  </a:lnTo>
                  <a:lnTo>
                    <a:pt x="0" y="0"/>
                  </a:lnTo>
                  <a:lnTo>
                    <a:pt x="0" y="60305"/>
                  </a:lnTo>
                  <a:close/>
                </a:path>
              </a:pathLst>
            </a:custGeom>
            <a:noFill/>
            <a:ln cap="flat" cmpd="sng" w="177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0" name="Google Shape;560;p26"/>
            <p:cNvSpPr/>
            <p:nvPr/>
          </p:nvSpPr>
          <p:spPr>
            <a:xfrm>
              <a:off x="8778083" y="3152793"/>
              <a:ext cx="109220" cy="60325"/>
            </a:xfrm>
            <a:custGeom>
              <a:rect b="b" l="l" r="r" t="t"/>
              <a:pathLst>
                <a:path extrusionOk="0" h="60325" w="109220">
                  <a:moveTo>
                    <a:pt x="108930" y="0"/>
                  </a:moveTo>
                  <a:lnTo>
                    <a:pt x="0" y="0"/>
                  </a:lnTo>
                  <a:lnTo>
                    <a:pt x="0" y="60305"/>
                  </a:lnTo>
                  <a:lnTo>
                    <a:pt x="108930" y="60305"/>
                  </a:lnTo>
                  <a:lnTo>
                    <a:pt x="10893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1" name="Google Shape;561;p26"/>
            <p:cNvSpPr/>
            <p:nvPr/>
          </p:nvSpPr>
          <p:spPr>
            <a:xfrm>
              <a:off x="8778083" y="3152793"/>
              <a:ext cx="109220" cy="60325"/>
            </a:xfrm>
            <a:custGeom>
              <a:rect b="b" l="l" r="r" t="t"/>
              <a:pathLst>
                <a:path extrusionOk="0" h="60325" w="109220">
                  <a:moveTo>
                    <a:pt x="0" y="60305"/>
                  </a:moveTo>
                  <a:lnTo>
                    <a:pt x="108930" y="60305"/>
                  </a:lnTo>
                  <a:lnTo>
                    <a:pt x="108930" y="0"/>
                  </a:lnTo>
                  <a:lnTo>
                    <a:pt x="0" y="0"/>
                  </a:lnTo>
                  <a:lnTo>
                    <a:pt x="0" y="60305"/>
                  </a:lnTo>
                  <a:close/>
                </a:path>
              </a:pathLst>
            </a:custGeom>
            <a:noFill/>
            <a:ln cap="flat" cmpd="sng" w="177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2" name="Google Shape;562;p26"/>
            <p:cNvSpPr/>
            <p:nvPr/>
          </p:nvSpPr>
          <p:spPr>
            <a:xfrm>
              <a:off x="8778083" y="3273403"/>
              <a:ext cx="109220" cy="60325"/>
            </a:xfrm>
            <a:custGeom>
              <a:rect b="b" l="l" r="r" t="t"/>
              <a:pathLst>
                <a:path extrusionOk="0" h="60325" w="109220">
                  <a:moveTo>
                    <a:pt x="108930" y="0"/>
                  </a:moveTo>
                  <a:lnTo>
                    <a:pt x="0" y="0"/>
                  </a:lnTo>
                  <a:lnTo>
                    <a:pt x="0" y="60305"/>
                  </a:lnTo>
                  <a:lnTo>
                    <a:pt x="108930" y="60305"/>
                  </a:lnTo>
                  <a:lnTo>
                    <a:pt x="10893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3" name="Google Shape;563;p26"/>
            <p:cNvSpPr/>
            <p:nvPr/>
          </p:nvSpPr>
          <p:spPr>
            <a:xfrm>
              <a:off x="8778083" y="3273403"/>
              <a:ext cx="109220" cy="60325"/>
            </a:xfrm>
            <a:custGeom>
              <a:rect b="b" l="l" r="r" t="t"/>
              <a:pathLst>
                <a:path extrusionOk="0" h="60325" w="109220">
                  <a:moveTo>
                    <a:pt x="0" y="60305"/>
                  </a:moveTo>
                  <a:lnTo>
                    <a:pt x="108930" y="60305"/>
                  </a:lnTo>
                  <a:lnTo>
                    <a:pt x="108930" y="0"/>
                  </a:lnTo>
                  <a:lnTo>
                    <a:pt x="0" y="0"/>
                  </a:lnTo>
                  <a:lnTo>
                    <a:pt x="0" y="60305"/>
                  </a:lnTo>
                  <a:close/>
                </a:path>
              </a:pathLst>
            </a:custGeom>
            <a:noFill/>
            <a:ln cap="flat" cmpd="sng" w="177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4" name="Google Shape;564;p26"/>
            <p:cNvSpPr/>
            <p:nvPr/>
          </p:nvSpPr>
          <p:spPr>
            <a:xfrm>
              <a:off x="8778083" y="3032183"/>
              <a:ext cx="109220" cy="60325"/>
            </a:xfrm>
            <a:custGeom>
              <a:rect b="b" l="l" r="r" t="t"/>
              <a:pathLst>
                <a:path extrusionOk="0" h="60325" w="109220">
                  <a:moveTo>
                    <a:pt x="108930" y="0"/>
                  </a:moveTo>
                  <a:lnTo>
                    <a:pt x="0" y="0"/>
                  </a:lnTo>
                  <a:lnTo>
                    <a:pt x="0" y="60305"/>
                  </a:lnTo>
                  <a:lnTo>
                    <a:pt x="108930" y="60305"/>
                  </a:lnTo>
                  <a:lnTo>
                    <a:pt x="10893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5" name="Google Shape;565;p26"/>
            <p:cNvSpPr/>
            <p:nvPr/>
          </p:nvSpPr>
          <p:spPr>
            <a:xfrm>
              <a:off x="8778083" y="3032183"/>
              <a:ext cx="109220" cy="60325"/>
            </a:xfrm>
            <a:custGeom>
              <a:rect b="b" l="l" r="r" t="t"/>
              <a:pathLst>
                <a:path extrusionOk="0" h="60325" w="109220">
                  <a:moveTo>
                    <a:pt x="0" y="60305"/>
                  </a:moveTo>
                  <a:lnTo>
                    <a:pt x="108930" y="60305"/>
                  </a:lnTo>
                  <a:lnTo>
                    <a:pt x="108930" y="0"/>
                  </a:lnTo>
                  <a:lnTo>
                    <a:pt x="0" y="0"/>
                  </a:lnTo>
                  <a:lnTo>
                    <a:pt x="0" y="60305"/>
                  </a:lnTo>
                  <a:close/>
                </a:path>
              </a:pathLst>
            </a:custGeom>
            <a:noFill/>
            <a:ln cap="flat" cmpd="sng" w="177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6" name="Google Shape;566;p26"/>
            <p:cNvSpPr/>
            <p:nvPr/>
          </p:nvSpPr>
          <p:spPr>
            <a:xfrm>
              <a:off x="8778083" y="2670352"/>
              <a:ext cx="109220" cy="60325"/>
            </a:xfrm>
            <a:custGeom>
              <a:rect b="b" l="l" r="r" t="t"/>
              <a:pathLst>
                <a:path extrusionOk="0" h="60325" w="109220">
                  <a:moveTo>
                    <a:pt x="108930" y="0"/>
                  </a:moveTo>
                  <a:lnTo>
                    <a:pt x="0" y="0"/>
                  </a:lnTo>
                  <a:lnTo>
                    <a:pt x="0" y="60305"/>
                  </a:lnTo>
                  <a:lnTo>
                    <a:pt x="108930" y="60305"/>
                  </a:lnTo>
                  <a:lnTo>
                    <a:pt x="10893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7" name="Google Shape;567;p26"/>
            <p:cNvSpPr/>
            <p:nvPr/>
          </p:nvSpPr>
          <p:spPr>
            <a:xfrm>
              <a:off x="8778083" y="2670352"/>
              <a:ext cx="109220" cy="60325"/>
            </a:xfrm>
            <a:custGeom>
              <a:rect b="b" l="l" r="r" t="t"/>
              <a:pathLst>
                <a:path extrusionOk="0" h="60325" w="109220">
                  <a:moveTo>
                    <a:pt x="0" y="60305"/>
                  </a:moveTo>
                  <a:lnTo>
                    <a:pt x="108930" y="60305"/>
                  </a:lnTo>
                  <a:lnTo>
                    <a:pt x="108930" y="0"/>
                  </a:lnTo>
                  <a:lnTo>
                    <a:pt x="0" y="0"/>
                  </a:lnTo>
                  <a:lnTo>
                    <a:pt x="0" y="60305"/>
                  </a:lnTo>
                  <a:close/>
                </a:path>
              </a:pathLst>
            </a:custGeom>
            <a:noFill/>
            <a:ln cap="flat" cmpd="sng" w="177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8" name="Google Shape;568;p26"/>
            <p:cNvSpPr/>
            <p:nvPr/>
          </p:nvSpPr>
          <p:spPr>
            <a:xfrm>
              <a:off x="8778083" y="2911573"/>
              <a:ext cx="109220" cy="60325"/>
            </a:xfrm>
            <a:custGeom>
              <a:rect b="b" l="l" r="r" t="t"/>
              <a:pathLst>
                <a:path extrusionOk="0" h="60325" w="109220">
                  <a:moveTo>
                    <a:pt x="108930" y="0"/>
                  </a:moveTo>
                  <a:lnTo>
                    <a:pt x="0" y="0"/>
                  </a:lnTo>
                  <a:lnTo>
                    <a:pt x="0" y="60305"/>
                  </a:lnTo>
                  <a:lnTo>
                    <a:pt x="108930" y="60305"/>
                  </a:lnTo>
                  <a:lnTo>
                    <a:pt x="10893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9" name="Google Shape;569;p26"/>
            <p:cNvSpPr/>
            <p:nvPr/>
          </p:nvSpPr>
          <p:spPr>
            <a:xfrm>
              <a:off x="8778083" y="2911573"/>
              <a:ext cx="109220" cy="60325"/>
            </a:xfrm>
            <a:custGeom>
              <a:rect b="b" l="l" r="r" t="t"/>
              <a:pathLst>
                <a:path extrusionOk="0" h="60325" w="109220">
                  <a:moveTo>
                    <a:pt x="0" y="60305"/>
                  </a:moveTo>
                  <a:lnTo>
                    <a:pt x="108930" y="60305"/>
                  </a:lnTo>
                  <a:lnTo>
                    <a:pt x="108930" y="0"/>
                  </a:lnTo>
                  <a:lnTo>
                    <a:pt x="0" y="0"/>
                  </a:lnTo>
                  <a:lnTo>
                    <a:pt x="0" y="60305"/>
                  </a:lnTo>
                  <a:close/>
                </a:path>
              </a:pathLst>
            </a:custGeom>
            <a:noFill/>
            <a:ln cap="flat" cmpd="sng" w="177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70" name="Google Shape;570;p26"/>
            <p:cNvSpPr/>
            <p:nvPr/>
          </p:nvSpPr>
          <p:spPr>
            <a:xfrm>
              <a:off x="8778083" y="2790962"/>
              <a:ext cx="109220" cy="60325"/>
            </a:xfrm>
            <a:custGeom>
              <a:rect b="b" l="l" r="r" t="t"/>
              <a:pathLst>
                <a:path extrusionOk="0" h="60325" w="109220">
                  <a:moveTo>
                    <a:pt x="108930" y="0"/>
                  </a:moveTo>
                  <a:lnTo>
                    <a:pt x="0" y="0"/>
                  </a:lnTo>
                  <a:lnTo>
                    <a:pt x="0" y="60305"/>
                  </a:lnTo>
                  <a:lnTo>
                    <a:pt x="108930" y="60305"/>
                  </a:lnTo>
                  <a:lnTo>
                    <a:pt x="10893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71" name="Google Shape;571;p26"/>
            <p:cNvSpPr/>
            <p:nvPr/>
          </p:nvSpPr>
          <p:spPr>
            <a:xfrm>
              <a:off x="8778083" y="2790962"/>
              <a:ext cx="109220" cy="60325"/>
            </a:xfrm>
            <a:custGeom>
              <a:rect b="b" l="l" r="r" t="t"/>
              <a:pathLst>
                <a:path extrusionOk="0" h="60325" w="109220">
                  <a:moveTo>
                    <a:pt x="0" y="60305"/>
                  </a:moveTo>
                  <a:lnTo>
                    <a:pt x="108930" y="60305"/>
                  </a:lnTo>
                  <a:lnTo>
                    <a:pt x="108930" y="0"/>
                  </a:lnTo>
                  <a:lnTo>
                    <a:pt x="0" y="0"/>
                  </a:lnTo>
                  <a:lnTo>
                    <a:pt x="0" y="60305"/>
                  </a:lnTo>
                  <a:close/>
                </a:path>
              </a:pathLst>
            </a:custGeom>
            <a:noFill/>
            <a:ln cap="flat" cmpd="sng" w="177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72" name="Google Shape;572;p26"/>
            <p:cNvSpPr/>
            <p:nvPr/>
          </p:nvSpPr>
          <p:spPr>
            <a:xfrm>
              <a:off x="8326800" y="2429131"/>
              <a:ext cx="62865" cy="106045"/>
            </a:xfrm>
            <a:custGeom>
              <a:rect b="b" l="l" r="r" t="t"/>
              <a:pathLst>
                <a:path extrusionOk="0" h="106044" w="62865">
                  <a:moveTo>
                    <a:pt x="62245" y="0"/>
                  </a:moveTo>
                  <a:lnTo>
                    <a:pt x="0" y="0"/>
                  </a:lnTo>
                  <a:lnTo>
                    <a:pt x="0" y="105534"/>
                  </a:lnTo>
                  <a:lnTo>
                    <a:pt x="62245" y="105534"/>
                  </a:lnTo>
                  <a:lnTo>
                    <a:pt x="6224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73" name="Google Shape;573;p26"/>
            <p:cNvSpPr/>
            <p:nvPr/>
          </p:nvSpPr>
          <p:spPr>
            <a:xfrm>
              <a:off x="8326800" y="2429131"/>
              <a:ext cx="62865" cy="106045"/>
            </a:xfrm>
            <a:custGeom>
              <a:rect b="b" l="l" r="r" t="t"/>
              <a:pathLst>
                <a:path extrusionOk="0" h="106044" w="62865">
                  <a:moveTo>
                    <a:pt x="0" y="105534"/>
                  </a:moveTo>
                  <a:lnTo>
                    <a:pt x="62245" y="105534"/>
                  </a:lnTo>
                  <a:lnTo>
                    <a:pt x="62245" y="0"/>
                  </a:lnTo>
                  <a:lnTo>
                    <a:pt x="0" y="0"/>
                  </a:lnTo>
                  <a:lnTo>
                    <a:pt x="0" y="105534"/>
                  </a:lnTo>
                  <a:close/>
                </a:path>
              </a:pathLst>
            </a:custGeom>
            <a:noFill/>
            <a:ln cap="flat" cmpd="sng" w="180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74" name="Google Shape;574;p26"/>
            <p:cNvSpPr/>
            <p:nvPr/>
          </p:nvSpPr>
          <p:spPr>
            <a:xfrm>
              <a:off x="8575784" y="2429131"/>
              <a:ext cx="62865" cy="106045"/>
            </a:xfrm>
            <a:custGeom>
              <a:rect b="b" l="l" r="r" t="t"/>
              <a:pathLst>
                <a:path extrusionOk="0" h="106044" w="62865">
                  <a:moveTo>
                    <a:pt x="62245" y="0"/>
                  </a:moveTo>
                  <a:lnTo>
                    <a:pt x="0" y="0"/>
                  </a:lnTo>
                  <a:lnTo>
                    <a:pt x="0" y="105534"/>
                  </a:lnTo>
                  <a:lnTo>
                    <a:pt x="62245" y="105534"/>
                  </a:lnTo>
                  <a:lnTo>
                    <a:pt x="6224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75" name="Google Shape;575;p26"/>
            <p:cNvSpPr/>
            <p:nvPr/>
          </p:nvSpPr>
          <p:spPr>
            <a:xfrm>
              <a:off x="8575784" y="2429131"/>
              <a:ext cx="62865" cy="106045"/>
            </a:xfrm>
            <a:custGeom>
              <a:rect b="b" l="l" r="r" t="t"/>
              <a:pathLst>
                <a:path extrusionOk="0" h="106044" w="62865">
                  <a:moveTo>
                    <a:pt x="0" y="105534"/>
                  </a:moveTo>
                  <a:lnTo>
                    <a:pt x="62245" y="105534"/>
                  </a:lnTo>
                  <a:lnTo>
                    <a:pt x="62245" y="0"/>
                  </a:lnTo>
                  <a:lnTo>
                    <a:pt x="0" y="0"/>
                  </a:lnTo>
                  <a:lnTo>
                    <a:pt x="0" y="105534"/>
                  </a:lnTo>
                  <a:close/>
                </a:path>
              </a:pathLst>
            </a:custGeom>
            <a:noFill/>
            <a:ln cap="flat" cmpd="sng" w="180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76" name="Google Shape;576;p26"/>
            <p:cNvSpPr/>
            <p:nvPr/>
          </p:nvSpPr>
          <p:spPr>
            <a:xfrm>
              <a:off x="8451292" y="2429131"/>
              <a:ext cx="62865" cy="106045"/>
            </a:xfrm>
            <a:custGeom>
              <a:rect b="b" l="l" r="r" t="t"/>
              <a:pathLst>
                <a:path extrusionOk="0" h="106044" w="62865">
                  <a:moveTo>
                    <a:pt x="62245" y="0"/>
                  </a:moveTo>
                  <a:lnTo>
                    <a:pt x="0" y="0"/>
                  </a:lnTo>
                  <a:lnTo>
                    <a:pt x="0" y="105534"/>
                  </a:lnTo>
                  <a:lnTo>
                    <a:pt x="62245" y="105534"/>
                  </a:lnTo>
                  <a:lnTo>
                    <a:pt x="6224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77" name="Google Shape;577;p26"/>
            <p:cNvSpPr/>
            <p:nvPr/>
          </p:nvSpPr>
          <p:spPr>
            <a:xfrm>
              <a:off x="8451292" y="2429131"/>
              <a:ext cx="62865" cy="106045"/>
            </a:xfrm>
            <a:custGeom>
              <a:rect b="b" l="l" r="r" t="t"/>
              <a:pathLst>
                <a:path extrusionOk="0" h="106044" w="62865">
                  <a:moveTo>
                    <a:pt x="0" y="105534"/>
                  </a:moveTo>
                  <a:lnTo>
                    <a:pt x="62245" y="105534"/>
                  </a:lnTo>
                  <a:lnTo>
                    <a:pt x="62245" y="0"/>
                  </a:lnTo>
                  <a:lnTo>
                    <a:pt x="0" y="0"/>
                  </a:lnTo>
                  <a:lnTo>
                    <a:pt x="0" y="105534"/>
                  </a:lnTo>
                  <a:close/>
                </a:path>
              </a:pathLst>
            </a:custGeom>
            <a:noFill/>
            <a:ln cap="flat" cmpd="sng" w="180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78" name="Google Shape;578;p26"/>
            <p:cNvSpPr/>
            <p:nvPr/>
          </p:nvSpPr>
          <p:spPr>
            <a:xfrm>
              <a:off x="8202308" y="2429131"/>
              <a:ext cx="62865" cy="106045"/>
            </a:xfrm>
            <a:custGeom>
              <a:rect b="b" l="l" r="r" t="t"/>
              <a:pathLst>
                <a:path extrusionOk="0" h="106044" w="62865">
                  <a:moveTo>
                    <a:pt x="62245" y="0"/>
                  </a:moveTo>
                  <a:lnTo>
                    <a:pt x="0" y="0"/>
                  </a:lnTo>
                  <a:lnTo>
                    <a:pt x="0" y="105534"/>
                  </a:lnTo>
                  <a:lnTo>
                    <a:pt x="62245" y="105534"/>
                  </a:lnTo>
                  <a:lnTo>
                    <a:pt x="6224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79" name="Google Shape;579;p26"/>
            <p:cNvSpPr/>
            <p:nvPr/>
          </p:nvSpPr>
          <p:spPr>
            <a:xfrm>
              <a:off x="8202308" y="2429131"/>
              <a:ext cx="62865" cy="106045"/>
            </a:xfrm>
            <a:custGeom>
              <a:rect b="b" l="l" r="r" t="t"/>
              <a:pathLst>
                <a:path extrusionOk="0" h="106044" w="62865">
                  <a:moveTo>
                    <a:pt x="0" y="105534"/>
                  </a:moveTo>
                  <a:lnTo>
                    <a:pt x="62245" y="105534"/>
                  </a:lnTo>
                  <a:lnTo>
                    <a:pt x="62245" y="0"/>
                  </a:lnTo>
                  <a:lnTo>
                    <a:pt x="0" y="0"/>
                  </a:lnTo>
                  <a:lnTo>
                    <a:pt x="0" y="105534"/>
                  </a:lnTo>
                  <a:close/>
                </a:path>
              </a:pathLst>
            </a:custGeom>
            <a:noFill/>
            <a:ln cap="flat" cmpd="sng" w="180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0" name="Google Shape;580;p26"/>
            <p:cNvSpPr/>
            <p:nvPr/>
          </p:nvSpPr>
          <p:spPr>
            <a:xfrm>
              <a:off x="7953325" y="2429131"/>
              <a:ext cx="62865" cy="106045"/>
            </a:xfrm>
            <a:custGeom>
              <a:rect b="b" l="l" r="r" t="t"/>
              <a:pathLst>
                <a:path extrusionOk="0" h="106044" w="62865">
                  <a:moveTo>
                    <a:pt x="62245" y="0"/>
                  </a:moveTo>
                  <a:lnTo>
                    <a:pt x="0" y="0"/>
                  </a:lnTo>
                  <a:lnTo>
                    <a:pt x="0" y="105534"/>
                  </a:lnTo>
                  <a:lnTo>
                    <a:pt x="62245" y="105534"/>
                  </a:lnTo>
                  <a:lnTo>
                    <a:pt x="6224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1" name="Google Shape;581;p26"/>
            <p:cNvSpPr/>
            <p:nvPr/>
          </p:nvSpPr>
          <p:spPr>
            <a:xfrm>
              <a:off x="7953325" y="2429131"/>
              <a:ext cx="62865" cy="106045"/>
            </a:xfrm>
            <a:custGeom>
              <a:rect b="b" l="l" r="r" t="t"/>
              <a:pathLst>
                <a:path extrusionOk="0" h="106044" w="62865">
                  <a:moveTo>
                    <a:pt x="0" y="105534"/>
                  </a:moveTo>
                  <a:lnTo>
                    <a:pt x="62245" y="105534"/>
                  </a:lnTo>
                  <a:lnTo>
                    <a:pt x="62245" y="0"/>
                  </a:lnTo>
                  <a:lnTo>
                    <a:pt x="0" y="0"/>
                  </a:lnTo>
                  <a:lnTo>
                    <a:pt x="0" y="105534"/>
                  </a:lnTo>
                  <a:close/>
                </a:path>
              </a:pathLst>
            </a:custGeom>
            <a:noFill/>
            <a:ln cap="flat" cmpd="sng" w="180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2" name="Google Shape;582;p26"/>
            <p:cNvSpPr/>
            <p:nvPr/>
          </p:nvSpPr>
          <p:spPr>
            <a:xfrm>
              <a:off x="8077816" y="2429131"/>
              <a:ext cx="62865" cy="106045"/>
            </a:xfrm>
            <a:custGeom>
              <a:rect b="b" l="l" r="r" t="t"/>
              <a:pathLst>
                <a:path extrusionOk="0" h="106044" w="62865">
                  <a:moveTo>
                    <a:pt x="62245" y="0"/>
                  </a:moveTo>
                  <a:lnTo>
                    <a:pt x="0" y="0"/>
                  </a:lnTo>
                  <a:lnTo>
                    <a:pt x="0" y="105534"/>
                  </a:lnTo>
                  <a:lnTo>
                    <a:pt x="62245" y="105534"/>
                  </a:lnTo>
                  <a:lnTo>
                    <a:pt x="6224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3" name="Google Shape;583;p26"/>
            <p:cNvSpPr/>
            <p:nvPr/>
          </p:nvSpPr>
          <p:spPr>
            <a:xfrm>
              <a:off x="8077816" y="2429131"/>
              <a:ext cx="62865" cy="106045"/>
            </a:xfrm>
            <a:custGeom>
              <a:rect b="b" l="l" r="r" t="t"/>
              <a:pathLst>
                <a:path extrusionOk="0" h="106044" w="62865">
                  <a:moveTo>
                    <a:pt x="0" y="105534"/>
                  </a:moveTo>
                  <a:lnTo>
                    <a:pt x="62245" y="105534"/>
                  </a:lnTo>
                  <a:lnTo>
                    <a:pt x="62245" y="0"/>
                  </a:lnTo>
                  <a:lnTo>
                    <a:pt x="0" y="0"/>
                  </a:lnTo>
                  <a:lnTo>
                    <a:pt x="0" y="105534"/>
                  </a:lnTo>
                  <a:close/>
                </a:path>
              </a:pathLst>
            </a:custGeom>
            <a:noFill/>
            <a:ln cap="flat" cmpd="sng" w="180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4" name="Google Shape;584;p26"/>
            <p:cNvSpPr/>
            <p:nvPr/>
          </p:nvSpPr>
          <p:spPr>
            <a:xfrm>
              <a:off x="8077816" y="3469395"/>
              <a:ext cx="62865" cy="106045"/>
            </a:xfrm>
            <a:custGeom>
              <a:rect b="b" l="l" r="r" t="t"/>
              <a:pathLst>
                <a:path extrusionOk="0" h="106045" w="62865">
                  <a:moveTo>
                    <a:pt x="62245" y="0"/>
                  </a:moveTo>
                  <a:lnTo>
                    <a:pt x="0" y="0"/>
                  </a:lnTo>
                  <a:lnTo>
                    <a:pt x="0" y="105534"/>
                  </a:lnTo>
                  <a:lnTo>
                    <a:pt x="62245" y="105534"/>
                  </a:lnTo>
                  <a:lnTo>
                    <a:pt x="6224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5" name="Google Shape;585;p26"/>
            <p:cNvSpPr/>
            <p:nvPr/>
          </p:nvSpPr>
          <p:spPr>
            <a:xfrm>
              <a:off x="8077816" y="3469395"/>
              <a:ext cx="62865" cy="106045"/>
            </a:xfrm>
            <a:custGeom>
              <a:rect b="b" l="l" r="r" t="t"/>
              <a:pathLst>
                <a:path extrusionOk="0" h="106045" w="62865">
                  <a:moveTo>
                    <a:pt x="0" y="105534"/>
                  </a:moveTo>
                  <a:lnTo>
                    <a:pt x="62245" y="105534"/>
                  </a:lnTo>
                  <a:lnTo>
                    <a:pt x="62245" y="0"/>
                  </a:lnTo>
                  <a:lnTo>
                    <a:pt x="0" y="0"/>
                  </a:lnTo>
                  <a:lnTo>
                    <a:pt x="0" y="105534"/>
                  </a:lnTo>
                  <a:close/>
                </a:path>
              </a:pathLst>
            </a:custGeom>
            <a:noFill/>
            <a:ln cap="flat" cmpd="sng" w="180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6" name="Google Shape;586;p26"/>
            <p:cNvSpPr/>
            <p:nvPr/>
          </p:nvSpPr>
          <p:spPr>
            <a:xfrm>
              <a:off x="7953325" y="3469395"/>
              <a:ext cx="62865" cy="106045"/>
            </a:xfrm>
            <a:custGeom>
              <a:rect b="b" l="l" r="r" t="t"/>
              <a:pathLst>
                <a:path extrusionOk="0" h="106045" w="62865">
                  <a:moveTo>
                    <a:pt x="62245" y="0"/>
                  </a:moveTo>
                  <a:lnTo>
                    <a:pt x="0" y="0"/>
                  </a:lnTo>
                  <a:lnTo>
                    <a:pt x="0" y="105534"/>
                  </a:lnTo>
                  <a:lnTo>
                    <a:pt x="62245" y="105534"/>
                  </a:lnTo>
                  <a:lnTo>
                    <a:pt x="6224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7" name="Google Shape;587;p26"/>
            <p:cNvSpPr/>
            <p:nvPr/>
          </p:nvSpPr>
          <p:spPr>
            <a:xfrm>
              <a:off x="7953325" y="3469395"/>
              <a:ext cx="62865" cy="106045"/>
            </a:xfrm>
            <a:custGeom>
              <a:rect b="b" l="l" r="r" t="t"/>
              <a:pathLst>
                <a:path extrusionOk="0" h="106045" w="62865">
                  <a:moveTo>
                    <a:pt x="0" y="105534"/>
                  </a:moveTo>
                  <a:lnTo>
                    <a:pt x="62245" y="105534"/>
                  </a:lnTo>
                  <a:lnTo>
                    <a:pt x="62245" y="0"/>
                  </a:lnTo>
                  <a:lnTo>
                    <a:pt x="0" y="0"/>
                  </a:lnTo>
                  <a:lnTo>
                    <a:pt x="0" y="105534"/>
                  </a:lnTo>
                  <a:close/>
                </a:path>
              </a:pathLst>
            </a:custGeom>
            <a:noFill/>
            <a:ln cap="flat" cmpd="sng" w="180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8" name="Google Shape;588;p26"/>
            <p:cNvSpPr/>
            <p:nvPr/>
          </p:nvSpPr>
          <p:spPr>
            <a:xfrm>
              <a:off x="8202308" y="3469395"/>
              <a:ext cx="62865" cy="106045"/>
            </a:xfrm>
            <a:custGeom>
              <a:rect b="b" l="l" r="r" t="t"/>
              <a:pathLst>
                <a:path extrusionOk="0" h="106045" w="62865">
                  <a:moveTo>
                    <a:pt x="62245" y="0"/>
                  </a:moveTo>
                  <a:lnTo>
                    <a:pt x="0" y="0"/>
                  </a:lnTo>
                  <a:lnTo>
                    <a:pt x="0" y="105534"/>
                  </a:lnTo>
                  <a:lnTo>
                    <a:pt x="62245" y="105534"/>
                  </a:lnTo>
                  <a:lnTo>
                    <a:pt x="6224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9" name="Google Shape;589;p26"/>
            <p:cNvSpPr/>
            <p:nvPr/>
          </p:nvSpPr>
          <p:spPr>
            <a:xfrm>
              <a:off x="8202308" y="3469395"/>
              <a:ext cx="62865" cy="106045"/>
            </a:xfrm>
            <a:custGeom>
              <a:rect b="b" l="l" r="r" t="t"/>
              <a:pathLst>
                <a:path extrusionOk="0" h="106045" w="62865">
                  <a:moveTo>
                    <a:pt x="0" y="105534"/>
                  </a:moveTo>
                  <a:lnTo>
                    <a:pt x="62245" y="105534"/>
                  </a:lnTo>
                  <a:lnTo>
                    <a:pt x="62245" y="0"/>
                  </a:lnTo>
                  <a:lnTo>
                    <a:pt x="0" y="0"/>
                  </a:lnTo>
                  <a:lnTo>
                    <a:pt x="0" y="105534"/>
                  </a:lnTo>
                  <a:close/>
                </a:path>
              </a:pathLst>
            </a:custGeom>
            <a:noFill/>
            <a:ln cap="flat" cmpd="sng" w="180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0" name="Google Shape;590;p26"/>
            <p:cNvSpPr/>
            <p:nvPr/>
          </p:nvSpPr>
          <p:spPr>
            <a:xfrm>
              <a:off x="8326800" y="3469395"/>
              <a:ext cx="62865" cy="106045"/>
            </a:xfrm>
            <a:custGeom>
              <a:rect b="b" l="l" r="r" t="t"/>
              <a:pathLst>
                <a:path extrusionOk="0" h="106045" w="62865">
                  <a:moveTo>
                    <a:pt x="62245" y="0"/>
                  </a:moveTo>
                  <a:lnTo>
                    <a:pt x="0" y="0"/>
                  </a:lnTo>
                  <a:lnTo>
                    <a:pt x="0" y="105534"/>
                  </a:lnTo>
                  <a:lnTo>
                    <a:pt x="62245" y="105534"/>
                  </a:lnTo>
                  <a:lnTo>
                    <a:pt x="6224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1" name="Google Shape;591;p26"/>
            <p:cNvSpPr/>
            <p:nvPr/>
          </p:nvSpPr>
          <p:spPr>
            <a:xfrm>
              <a:off x="8326800" y="3469395"/>
              <a:ext cx="62865" cy="106045"/>
            </a:xfrm>
            <a:custGeom>
              <a:rect b="b" l="l" r="r" t="t"/>
              <a:pathLst>
                <a:path extrusionOk="0" h="106045" w="62865">
                  <a:moveTo>
                    <a:pt x="0" y="105534"/>
                  </a:moveTo>
                  <a:lnTo>
                    <a:pt x="62245" y="105534"/>
                  </a:lnTo>
                  <a:lnTo>
                    <a:pt x="62245" y="0"/>
                  </a:lnTo>
                  <a:lnTo>
                    <a:pt x="0" y="0"/>
                  </a:lnTo>
                  <a:lnTo>
                    <a:pt x="0" y="105534"/>
                  </a:lnTo>
                  <a:close/>
                </a:path>
              </a:pathLst>
            </a:custGeom>
            <a:noFill/>
            <a:ln cap="flat" cmpd="sng" w="180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2" name="Google Shape;592;p26"/>
            <p:cNvSpPr/>
            <p:nvPr/>
          </p:nvSpPr>
          <p:spPr>
            <a:xfrm>
              <a:off x="8451292" y="3469395"/>
              <a:ext cx="62865" cy="106045"/>
            </a:xfrm>
            <a:custGeom>
              <a:rect b="b" l="l" r="r" t="t"/>
              <a:pathLst>
                <a:path extrusionOk="0" h="106045" w="62865">
                  <a:moveTo>
                    <a:pt x="62245" y="0"/>
                  </a:moveTo>
                  <a:lnTo>
                    <a:pt x="0" y="0"/>
                  </a:lnTo>
                  <a:lnTo>
                    <a:pt x="0" y="105534"/>
                  </a:lnTo>
                  <a:lnTo>
                    <a:pt x="62245" y="105534"/>
                  </a:lnTo>
                  <a:lnTo>
                    <a:pt x="6224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3" name="Google Shape;593;p26"/>
            <p:cNvSpPr/>
            <p:nvPr/>
          </p:nvSpPr>
          <p:spPr>
            <a:xfrm>
              <a:off x="8451292" y="3469395"/>
              <a:ext cx="62865" cy="106045"/>
            </a:xfrm>
            <a:custGeom>
              <a:rect b="b" l="l" r="r" t="t"/>
              <a:pathLst>
                <a:path extrusionOk="0" h="106045" w="62865">
                  <a:moveTo>
                    <a:pt x="0" y="105534"/>
                  </a:moveTo>
                  <a:lnTo>
                    <a:pt x="62245" y="105534"/>
                  </a:lnTo>
                  <a:lnTo>
                    <a:pt x="62245" y="0"/>
                  </a:lnTo>
                  <a:lnTo>
                    <a:pt x="0" y="0"/>
                  </a:lnTo>
                  <a:lnTo>
                    <a:pt x="0" y="105534"/>
                  </a:lnTo>
                  <a:close/>
                </a:path>
              </a:pathLst>
            </a:custGeom>
            <a:noFill/>
            <a:ln cap="flat" cmpd="sng" w="180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4" name="Google Shape;594;p26"/>
            <p:cNvSpPr/>
            <p:nvPr/>
          </p:nvSpPr>
          <p:spPr>
            <a:xfrm>
              <a:off x="8575784" y="3469395"/>
              <a:ext cx="62865" cy="106045"/>
            </a:xfrm>
            <a:custGeom>
              <a:rect b="b" l="l" r="r" t="t"/>
              <a:pathLst>
                <a:path extrusionOk="0" h="106045" w="62865">
                  <a:moveTo>
                    <a:pt x="62245" y="0"/>
                  </a:moveTo>
                  <a:lnTo>
                    <a:pt x="0" y="0"/>
                  </a:lnTo>
                  <a:lnTo>
                    <a:pt x="0" y="105534"/>
                  </a:lnTo>
                  <a:lnTo>
                    <a:pt x="62245" y="105534"/>
                  </a:lnTo>
                  <a:lnTo>
                    <a:pt x="6224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5" name="Google Shape;595;p26"/>
            <p:cNvSpPr/>
            <p:nvPr/>
          </p:nvSpPr>
          <p:spPr>
            <a:xfrm>
              <a:off x="8575784" y="3469395"/>
              <a:ext cx="62865" cy="106045"/>
            </a:xfrm>
            <a:custGeom>
              <a:rect b="b" l="l" r="r" t="t"/>
              <a:pathLst>
                <a:path extrusionOk="0" h="106045" w="62865">
                  <a:moveTo>
                    <a:pt x="0" y="105534"/>
                  </a:moveTo>
                  <a:lnTo>
                    <a:pt x="62245" y="105534"/>
                  </a:lnTo>
                  <a:lnTo>
                    <a:pt x="62245" y="0"/>
                  </a:lnTo>
                  <a:lnTo>
                    <a:pt x="0" y="0"/>
                  </a:lnTo>
                  <a:lnTo>
                    <a:pt x="0" y="105534"/>
                  </a:lnTo>
                  <a:close/>
                </a:path>
              </a:pathLst>
            </a:custGeom>
            <a:noFill/>
            <a:ln cap="flat" cmpd="sng" w="180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6" name="Google Shape;596;p26"/>
            <p:cNvSpPr/>
            <p:nvPr/>
          </p:nvSpPr>
          <p:spPr>
            <a:xfrm>
              <a:off x="8093378" y="2806038"/>
              <a:ext cx="405130" cy="392430"/>
            </a:xfrm>
            <a:custGeom>
              <a:rect b="b" l="l" r="r" t="t"/>
              <a:pathLst>
                <a:path extrusionOk="0" h="392430" w="405129">
                  <a:moveTo>
                    <a:pt x="404598" y="0"/>
                  </a:moveTo>
                  <a:lnTo>
                    <a:pt x="0" y="0"/>
                  </a:lnTo>
                  <a:lnTo>
                    <a:pt x="0" y="391983"/>
                  </a:lnTo>
                  <a:lnTo>
                    <a:pt x="404598" y="391983"/>
                  </a:lnTo>
                  <a:lnTo>
                    <a:pt x="404598"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7" name="Google Shape;597;p26"/>
            <p:cNvSpPr/>
            <p:nvPr/>
          </p:nvSpPr>
          <p:spPr>
            <a:xfrm>
              <a:off x="8093378" y="2806038"/>
              <a:ext cx="405130" cy="392430"/>
            </a:xfrm>
            <a:custGeom>
              <a:rect b="b" l="l" r="r" t="t"/>
              <a:pathLst>
                <a:path extrusionOk="0" h="392430" w="405129">
                  <a:moveTo>
                    <a:pt x="0" y="391983"/>
                  </a:moveTo>
                  <a:lnTo>
                    <a:pt x="404598" y="391983"/>
                  </a:lnTo>
                  <a:lnTo>
                    <a:pt x="404598" y="0"/>
                  </a:lnTo>
                  <a:lnTo>
                    <a:pt x="0" y="0"/>
                  </a:lnTo>
                  <a:lnTo>
                    <a:pt x="0" y="391983"/>
                  </a:lnTo>
                  <a:close/>
                </a:path>
              </a:pathLst>
            </a:custGeom>
            <a:noFill/>
            <a:ln cap="flat" cmpd="sng" w="178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8" name="Google Shape;598;p26"/>
            <p:cNvSpPr/>
            <p:nvPr/>
          </p:nvSpPr>
          <p:spPr>
            <a:xfrm>
              <a:off x="7875517" y="2594970"/>
              <a:ext cx="840740" cy="814705"/>
            </a:xfrm>
            <a:custGeom>
              <a:rect b="b" l="l" r="r" t="t"/>
              <a:pathLst>
                <a:path extrusionOk="0" h="814704" w="840740">
                  <a:moveTo>
                    <a:pt x="778074" y="0"/>
                  </a:moveTo>
                  <a:lnTo>
                    <a:pt x="62245" y="0"/>
                  </a:lnTo>
                  <a:lnTo>
                    <a:pt x="38022" y="4739"/>
                  </a:lnTo>
                  <a:lnTo>
                    <a:pt x="18236" y="17662"/>
                  </a:lnTo>
                  <a:lnTo>
                    <a:pt x="4893" y="36831"/>
                  </a:lnTo>
                  <a:lnTo>
                    <a:pt x="0" y="60305"/>
                  </a:lnTo>
                  <a:lnTo>
                    <a:pt x="0" y="753814"/>
                  </a:lnTo>
                  <a:lnTo>
                    <a:pt x="4893" y="777288"/>
                  </a:lnTo>
                  <a:lnTo>
                    <a:pt x="18236" y="796456"/>
                  </a:lnTo>
                  <a:lnTo>
                    <a:pt x="38022" y="809380"/>
                  </a:lnTo>
                  <a:lnTo>
                    <a:pt x="62245" y="814119"/>
                  </a:lnTo>
                  <a:lnTo>
                    <a:pt x="778074" y="814119"/>
                  </a:lnTo>
                  <a:lnTo>
                    <a:pt x="802303" y="809380"/>
                  </a:lnTo>
                  <a:lnTo>
                    <a:pt x="822088" y="796456"/>
                  </a:lnTo>
                  <a:lnTo>
                    <a:pt x="835428" y="777288"/>
                  </a:lnTo>
                  <a:lnTo>
                    <a:pt x="840320" y="753814"/>
                  </a:lnTo>
                  <a:lnTo>
                    <a:pt x="840320" y="663356"/>
                  </a:lnTo>
                  <a:lnTo>
                    <a:pt x="155614" y="663356"/>
                  </a:lnTo>
                  <a:lnTo>
                    <a:pt x="155614" y="150762"/>
                  </a:lnTo>
                  <a:lnTo>
                    <a:pt x="840320" y="150762"/>
                  </a:lnTo>
                  <a:lnTo>
                    <a:pt x="840320" y="60305"/>
                  </a:lnTo>
                  <a:lnTo>
                    <a:pt x="835428" y="36831"/>
                  </a:lnTo>
                  <a:lnTo>
                    <a:pt x="822088" y="17662"/>
                  </a:lnTo>
                  <a:lnTo>
                    <a:pt x="802303" y="4739"/>
                  </a:lnTo>
                  <a:lnTo>
                    <a:pt x="778074" y="0"/>
                  </a:lnTo>
                  <a:close/>
                </a:path>
                <a:path extrusionOk="0" h="814704" w="840740">
                  <a:moveTo>
                    <a:pt x="840320" y="150762"/>
                  </a:moveTo>
                  <a:lnTo>
                    <a:pt x="684705" y="150762"/>
                  </a:lnTo>
                  <a:lnTo>
                    <a:pt x="684705" y="663356"/>
                  </a:lnTo>
                  <a:lnTo>
                    <a:pt x="840320" y="663356"/>
                  </a:lnTo>
                  <a:lnTo>
                    <a:pt x="840320" y="150762"/>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9" name="Google Shape;599;p26"/>
            <p:cNvSpPr/>
            <p:nvPr/>
          </p:nvSpPr>
          <p:spPr>
            <a:xfrm>
              <a:off x="7875517" y="2594970"/>
              <a:ext cx="840740" cy="814705"/>
            </a:xfrm>
            <a:custGeom>
              <a:rect b="b" l="l" r="r" t="t"/>
              <a:pathLst>
                <a:path extrusionOk="0" h="814704" w="840740">
                  <a:moveTo>
                    <a:pt x="778074" y="0"/>
                  </a:moveTo>
                  <a:lnTo>
                    <a:pt x="62245" y="0"/>
                  </a:lnTo>
                  <a:lnTo>
                    <a:pt x="38022" y="4739"/>
                  </a:lnTo>
                  <a:lnTo>
                    <a:pt x="18236" y="17662"/>
                  </a:lnTo>
                  <a:lnTo>
                    <a:pt x="4893" y="36831"/>
                  </a:lnTo>
                  <a:lnTo>
                    <a:pt x="0" y="60305"/>
                  </a:lnTo>
                  <a:lnTo>
                    <a:pt x="0" y="753814"/>
                  </a:lnTo>
                  <a:lnTo>
                    <a:pt x="4893" y="777288"/>
                  </a:lnTo>
                  <a:lnTo>
                    <a:pt x="18236" y="796456"/>
                  </a:lnTo>
                  <a:lnTo>
                    <a:pt x="38022" y="809380"/>
                  </a:lnTo>
                  <a:lnTo>
                    <a:pt x="62245" y="814119"/>
                  </a:lnTo>
                  <a:lnTo>
                    <a:pt x="778074" y="814119"/>
                  </a:lnTo>
                  <a:lnTo>
                    <a:pt x="802303" y="809380"/>
                  </a:lnTo>
                  <a:lnTo>
                    <a:pt x="822088" y="796456"/>
                  </a:lnTo>
                  <a:lnTo>
                    <a:pt x="835428" y="777288"/>
                  </a:lnTo>
                  <a:lnTo>
                    <a:pt x="840320" y="753814"/>
                  </a:lnTo>
                  <a:lnTo>
                    <a:pt x="840320" y="60305"/>
                  </a:lnTo>
                  <a:lnTo>
                    <a:pt x="835428" y="36831"/>
                  </a:lnTo>
                  <a:lnTo>
                    <a:pt x="822088" y="17662"/>
                  </a:lnTo>
                  <a:lnTo>
                    <a:pt x="802303" y="4739"/>
                  </a:lnTo>
                  <a:lnTo>
                    <a:pt x="778074" y="0"/>
                  </a:lnTo>
                  <a:close/>
                </a:path>
                <a:path extrusionOk="0" h="814704" w="840740">
                  <a:moveTo>
                    <a:pt x="684705" y="663356"/>
                  </a:moveTo>
                  <a:lnTo>
                    <a:pt x="155614" y="663356"/>
                  </a:lnTo>
                  <a:lnTo>
                    <a:pt x="155614" y="150762"/>
                  </a:lnTo>
                  <a:lnTo>
                    <a:pt x="684705" y="150762"/>
                  </a:lnTo>
                  <a:lnTo>
                    <a:pt x="684705" y="663356"/>
                  </a:lnTo>
                  <a:close/>
                </a:path>
              </a:pathLst>
            </a:custGeom>
            <a:noFill/>
            <a:ln cap="flat" cmpd="sng" w="178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00" name="Google Shape;600;p26"/>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grpSp>
      <p:sp>
        <p:nvSpPr>
          <p:cNvPr id="601" name="Google Shape;601;p26"/>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602" name="Google Shape;602;p26"/>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grpSp>
        <p:nvGrpSpPr>
          <p:cNvPr id="607" name="Google Shape;607;p27"/>
          <p:cNvGrpSpPr/>
          <p:nvPr/>
        </p:nvGrpSpPr>
        <p:grpSpPr>
          <a:xfrm>
            <a:off x="7549895" y="8953"/>
            <a:ext cx="4193540" cy="6838315"/>
            <a:chOff x="7549895" y="8953"/>
            <a:chExt cx="4193540" cy="6838315"/>
          </a:xfrm>
        </p:grpSpPr>
        <p:sp>
          <p:nvSpPr>
            <p:cNvPr id="608" name="Google Shape;608;p27"/>
            <p:cNvSpPr/>
            <p:nvPr/>
          </p:nvSpPr>
          <p:spPr>
            <a:xfrm>
              <a:off x="8358936"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09" name="Google Shape;609;p27"/>
            <p:cNvSpPr/>
            <p:nvPr/>
          </p:nvSpPr>
          <p:spPr>
            <a:xfrm>
              <a:off x="8140445" y="1895094"/>
              <a:ext cx="3602990" cy="3390900"/>
            </a:xfrm>
            <a:custGeom>
              <a:rect b="b" l="l" r="r" t="t"/>
              <a:pathLst>
                <a:path extrusionOk="0" h="3390900" w="3602990">
                  <a:moveTo>
                    <a:pt x="3037585" y="0"/>
                  </a:moveTo>
                  <a:lnTo>
                    <a:pt x="565150" y="0"/>
                  </a:lnTo>
                  <a:lnTo>
                    <a:pt x="516380" y="2074"/>
                  </a:lnTo>
                  <a:lnTo>
                    <a:pt x="468764" y="8183"/>
                  </a:lnTo>
                  <a:lnTo>
                    <a:pt x="422471" y="18158"/>
                  </a:lnTo>
                  <a:lnTo>
                    <a:pt x="377669" y="31829"/>
                  </a:lnTo>
                  <a:lnTo>
                    <a:pt x="334530" y="49027"/>
                  </a:lnTo>
                  <a:lnTo>
                    <a:pt x="293222" y="69581"/>
                  </a:lnTo>
                  <a:lnTo>
                    <a:pt x="253914" y="93324"/>
                  </a:lnTo>
                  <a:lnTo>
                    <a:pt x="216777" y="120084"/>
                  </a:lnTo>
                  <a:lnTo>
                    <a:pt x="181980" y="149693"/>
                  </a:lnTo>
                  <a:lnTo>
                    <a:pt x="149693" y="181980"/>
                  </a:lnTo>
                  <a:lnTo>
                    <a:pt x="120084" y="216777"/>
                  </a:lnTo>
                  <a:lnTo>
                    <a:pt x="93324" y="253914"/>
                  </a:lnTo>
                  <a:lnTo>
                    <a:pt x="69581" y="293222"/>
                  </a:lnTo>
                  <a:lnTo>
                    <a:pt x="49027" y="334530"/>
                  </a:lnTo>
                  <a:lnTo>
                    <a:pt x="31829" y="377669"/>
                  </a:lnTo>
                  <a:lnTo>
                    <a:pt x="18158" y="422471"/>
                  </a:lnTo>
                  <a:lnTo>
                    <a:pt x="8183" y="468764"/>
                  </a:lnTo>
                  <a:lnTo>
                    <a:pt x="2074" y="516380"/>
                  </a:lnTo>
                  <a:lnTo>
                    <a:pt x="0" y="565150"/>
                  </a:lnTo>
                  <a:lnTo>
                    <a:pt x="0" y="2825749"/>
                  </a:lnTo>
                  <a:lnTo>
                    <a:pt x="2074" y="2874519"/>
                  </a:lnTo>
                  <a:lnTo>
                    <a:pt x="8183" y="2922135"/>
                  </a:lnTo>
                  <a:lnTo>
                    <a:pt x="18158" y="2968428"/>
                  </a:lnTo>
                  <a:lnTo>
                    <a:pt x="31829" y="3013230"/>
                  </a:lnTo>
                  <a:lnTo>
                    <a:pt x="49027" y="3056369"/>
                  </a:lnTo>
                  <a:lnTo>
                    <a:pt x="69581" y="3097677"/>
                  </a:lnTo>
                  <a:lnTo>
                    <a:pt x="93324" y="3136985"/>
                  </a:lnTo>
                  <a:lnTo>
                    <a:pt x="120084" y="3174122"/>
                  </a:lnTo>
                  <a:lnTo>
                    <a:pt x="149693" y="3208919"/>
                  </a:lnTo>
                  <a:lnTo>
                    <a:pt x="181980" y="3241206"/>
                  </a:lnTo>
                  <a:lnTo>
                    <a:pt x="216777" y="3270815"/>
                  </a:lnTo>
                  <a:lnTo>
                    <a:pt x="253914" y="3297575"/>
                  </a:lnTo>
                  <a:lnTo>
                    <a:pt x="293222" y="3321318"/>
                  </a:lnTo>
                  <a:lnTo>
                    <a:pt x="334530" y="3341872"/>
                  </a:lnTo>
                  <a:lnTo>
                    <a:pt x="377669" y="3359070"/>
                  </a:lnTo>
                  <a:lnTo>
                    <a:pt x="422471" y="3372741"/>
                  </a:lnTo>
                  <a:lnTo>
                    <a:pt x="468764" y="3382716"/>
                  </a:lnTo>
                  <a:lnTo>
                    <a:pt x="516380" y="3388825"/>
                  </a:lnTo>
                  <a:lnTo>
                    <a:pt x="565150" y="3390900"/>
                  </a:lnTo>
                  <a:lnTo>
                    <a:pt x="3037585" y="3390900"/>
                  </a:lnTo>
                  <a:lnTo>
                    <a:pt x="3086355" y="3388825"/>
                  </a:lnTo>
                  <a:lnTo>
                    <a:pt x="3133971" y="3382716"/>
                  </a:lnTo>
                  <a:lnTo>
                    <a:pt x="3180264" y="3372741"/>
                  </a:lnTo>
                  <a:lnTo>
                    <a:pt x="3225066" y="3359070"/>
                  </a:lnTo>
                  <a:lnTo>
                    <a:pt x="3268205" y="3341872"/>
                  </a:lnTo>
                  <a:lnTo>
                    <a:pt x="3309513" y="3321318"/>
                  </a:lnTo>
                  <a:lnTo>
                    <a:pt x="3348821" y="3297575"/>
                  </a:lnTo>
                  <a:lnTo>
                    <a:pt x="3385958" y="3270815"/>
                  </a:lnTo>
                  <a:lnTo>
                    <a:pt x="3420755" y="3241206"/>
                  </a:lnTo>
                  <a:lnTo>
                    <a:pt x="3453042" y="3208919"/>
                  </a:lnTo>
                  <a:lnTo>
                    <a:pt x="3482651" y="3174122"/>
                  </a:lnTo>
                  <a:lnTo>
                    <a:pt x="3509411" y="3136985"/>
                  </a:lnTo>
                  <a:lnTo>
                    <a:pt x="3533154" y="3097677"/>
                  </a:lnTo>
                  <a:lnTo>
                    <a:pt x="3553708" y="3056369"/>
                  </a:lnTo>
                  <a:lnTo>
                    <a:pt x="3570906" y="3013230"/>
                  </a:lnTo>
                  <a:lnTo>
                    <a:pt x="3584577" y="2968428"/>
                  </a:lnTo>
                  <a:lnTo>
                    <a:pt x="3594552" y="2922135"/>
                  </a:lnTo>
                  <a:lnTo>
                    <a:pt x="3600661" y="2874519"/>
                  </a:lnTo>
                  <a:lnTo>
                    <a:pt x="3602735" y="2825749"/>
                  </a:lnTo>
                  <a:lnTo>
                    <a:pt x="3602735" y="565150"/>
                  </a:lnTo>
                  <a:lnTo>
                    <a:pt x="3600661" y="516380"/>
                  </a:lnTo>
                  <a:lnTo>
                    <a:pt x="3594552" y="468764"/>
                  </a:lnTo>
                  <a:lnTo>
                    <a:pt x="3584577" y="422471"/>
                  </a:lnTo>
                  <a:lnTo>
                    <a:pt x="3570906" y="377669"/>
                  </a:lnTo>
                  <a:lnTo>
                    <a:pt x="3553708" y="334530"/>
                  </a:lnTo>
                  <a:lnTo>
                    <a:pt x="3533154" y="293222"/>
                  </a:lnTo>
                  <a:lnTo>
                    <a:pt x="3509411" y="253914"/>
                  </a:lnTo>
                  <a:lnTo>
                    <a:pt x="3482651" y="216777"/>
                  </a:lnTo>
                  <a:lnTo>
                    <a:pt x="3453042" y="181980"/>
                  </a:lnTo>
                  <a:lnTo>
                    <a:pt x="3420755" y="149693"/>
                  </a:lnTo>
                  <a:lnTo>
                    <a:pt x="3385958" y="120084"/>
                  </a:lnTo>
                  <a:lnTo>
                    <a:pt x="3348821" y="93324"/>
                  </a:lnTo>
                  <a:lnTo>
                    <a:pt x="3309513" y="69581"/>
                  </a:lnTo>
                  <a:lnTo>
                    <a:pt x="3268205" y="49027"/>
                  </a:lnTo>
                  <a:lnTo>
                    <a:pt x="3225066" y="31829"/>
                  </a:lnTo>
                  <a:lnTo>
                    <a:pt x="3180264" y="18158"/>
                  </a:lnTo>
                  <a:lnTo>
                    <a:pt x="3133971" y="8183"/>
                  </a:lnTo>
                  <a:lnTo>
                    <a:pt x="3086355" y="2074"/>
                  </a:lnTo>
                  <a:lnTo>
                    <a:pt x="3037585"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10" name="Google Shape;610;p27"/>
            <p:cNvSpPr/>
            <p:nvPr/>
          </p:nvSpPr>
          <p:spPr>
            <a:xfrm>
              <a:off x="8140445" y="1895094"/>
              <a:ext cx="3602990" cy="3390900"/>
            </a:xfrm>
            <a:custGeom>
              <a:rect b="b" l="l" r="r" t="t"/>
              <a:pathLst>
                <a:path extrusionOk="0" h="3390900" w="3602990">
                  <a:moveTo>
                    <a:pt x="0" y="565150"/>
                  </a:moveTo>
                  <a:lnTo>
                    <a:pt x="2074" y="516380"/>
                  </a:lnTo>
                  <a:lnTo>
                    <a:pt x="8183" y="468764"/>
                  </a:lnTo>
                  <a:lnTo>
                    <a:pt x="18158" y="422471"/>
                  </a:lnTo>
                  <a:lnTo>
                    <a:pt x="31829" y="377669"/>
                  </a:lnTo>
                  <a:lnTo>
                    <a:pt x="49027" y="334530"/>
                  </a:lnTo>
                  <a:lnTo>
                    <a:pt x="69581" y="293222"/>
                  </a:lnTo>
                  <a:lnTo>
                    <a:pt x="93324" y="253914"/>
                  </a:lnTo>
                  <a:lnTo>
                    <a:pt x="120084" y="216777"/>
                  </a:lnTo>
                  <a:lnTo>
                    <a:pt x="149693" y="181980"/>
                  </a:lnTo>
                  <a:lnTo>
                    <a:pt x="181980" y="149693"/>
                  </a:lnTo>
                  <a:lnTo>
                    <a:pt x="216777" y="120084"/>
                  </a:lnTo>
                  <a:lnTo>
                    <a:pt x="253914" y="93324"/>
                  </a:lnTo>
                  <a:lnTo>
                    <a:pt x="293222" y="69581"/>
                  </a:lnTo>
                  <a:lnTo>
                    <a:pt x="334530" y="49027"/>
                  </a:lnTo>
                  <a:lnTo>
                    <a:pt x="377669" y="31829"/>
                  </a:lnTo>
                  <a:lnTo>
                    <a:pt x="422471" y="18158"/>
                  </a:lnTo>
                  <a:lnTo>
                    <a:pt x="468764" y="8183"/>
                  </a:lnTo>
                  <a:lnTo>
                    <a:pt x="516380" y="2074"/>
                  </a:lnTo>
                  <a:lnTo>
                    <a:pt x="565150" y="0"/>
                  </a:lnTo>
                  <a:lnTo>
                    <a:pt x="3037585" y="0"/>
                  </a:lnTo>
                  <a:lnTo>
                    <a:pt x="3086355" y="2074"/>
                  </a:lnTo>
                  <a:lnTo>
                    <a:pt x="3133971" y="8183"/>
                  </a:lnTo>
                  <a:lnTo>
                    <a:pt x="3180264" y="18158"/>
                  </a:lnTo>
                  <a:lnTo>
                    <a:pt x="3225066" y="31829"/>
                  </a:lnTo>
                  <a:lnTo>
                    <a:pt x="3268205" y="49027"/>
                  </a:lnTo>
                  <a:lnTo>
                    <a:pt x="3309513" y="69581"/>
                  </a:lnTo>
                  <a:lnTo>
                    <a:pt x="3348821" y="93324"/>
                  </a:lnTo>
                  <a:lnTo>
                    <a:pt x="3385958" y="120084"/>
                  </a:lnTo>
                  <a:lnTo>
                    <a:pt x="3420755" y="149693"/>
                  </a:lnTo>
                  <a:lnTo>
                    <a:pt x="3453042" y="181980"/>
                  </a:lnTo>
                  <a:lnTo>
                    <a:pt x="3482651" y="216777"/>
                  </a:lnTo>
                  <a:lnTo>
                    <a:pt x="3509411" y="253914"/>
                  </a:lnTo>
                  <a:lnTo>
                    <a:pt x="3533154" y="293222"/>
                  </a:lnTo>
                  <a:lnTo>
                    <a:pt x="3553708" y="334530"/>
                  </a:lnTo>
                  <a:lnTo>
                    <a:pt x="3570906" y="377669"/>
                  </a:lnTo>
                  <a:lnTo>
                    <a:pt x="3584577" y="422471"/>
                  </a:lnTo>
                  <a:lnTo>
                    <a:pt x="3594552" y="468764"/>
                  </a:lnTo>
                  <a:lnTo>
                    <a:pt x="3600661" y="516380"/>
                  </a:lnTo>
                  <a:lnTo>
                    <a:pt x="3602735" y="565150"/>
                  </a:lnTo>
                  <a:lnTo>
                    <a:pt x="3602735" y="2825749"/>
                  </a:lnTo>
                  <a:lnTo>
                    <a:pt x="3600661" y="2874519"/>
                  </a:lnTo>
                  <a:lnTo>
                    <a:pt x="3594552" y="2922135"/>
                  </a:lnTo>
                  <a:lnTo>
                    <a:pt x="3584577" y="2968428"/>
                  </a:lnTo>
                  <a:lnTo>
                    <a:pt x="3570906" y="3013230"/>
                  </a:lnTo>
                  <a:lnTo>
                    <a:pt x="3553708" y="3056369"/>
                  </a:lnTo>
                  <a:lnTo>
                    <a:pt x="3533154" y="3097677"/>
                  </a:lnTo>
                  <a:lnTo>
                    <a:pt x="3509411" y="3136985"/>
                  </a:lnTo>
                  <a:lnTo>
                    <a:pt x="3482651" y="3174122"/>
                  </a:lnTo>
                  <a:lnTo>
                    <a:pt x="3453042" y="3208919"/>
                  </a:lnTo>
                  <a:lnTo>
                    <a:pt x="3420755" y="3241206"/>
                  </a:lnTo>
                  <a:lnTo>
                    <a:pt x="3385958" y="3270815"/>
                  </a:lnTo>
                  <a:lnTo>
                    <a:pt x="3348821" y="3297575"/>
                  </a:lnTo>
                  <a:lnTo>
                    <a:pt x="3309513" y="3321318"/>
                  </a:lnTo>
                  <a:lnTo>
                    <a:pt x="3268205" y="3341872"/>
                  </a:lnTo>
                  <a:lnTo>
                    <a:pt x="3225066" y="3359070"/>
                  </a:lnTo>
                  <a:lnTo>
                    <a:pt x="3180264" y="3372741"/>
                  </a:lnTo>
                  <a:lnTo>
                    <a:pt x="3133971" y="3382716"/>
                  </a:lnTo>
                  <a:lnTo>
                    <a:pt x="3086355" y="3388825"/>
                  </a:lnTo>
                  <a:lnTo>
                    <a:pt x="3037585" y="3390900"/>
                  </a:lnTo>
                  <a:lnTo>
                    <a:pt x="565150" y="3390900"/>
                  </a:lnTo>
                  <a:lnTo>
                    <a:pt x="516380" y="3388825"/>
                  </a:lnTo>
                  <a:lnTo>
                    <a:pt x="468764" y="3382716"/>
                  </a:lnTo>
                  <a:lnTo>
                    <a:pt x="422471" y="3372741"/>
                  </a:lnTo>
                  <a:lnTo>
                    <a:pt x="377669" y="3359070"/>
                  </a:lnTo>
                  <a:lnTo>
                    <a:pt x="334530" y="3341872"/>
                  </a:lnTo>
                  <a:lnTo>
                    <a:pt x="293222" y="3321318"/>
                  </a:lnTo>
                  <a:lnTo>
                    <a:pt x="253914" y="3297575"/>
                  </a:lnTo>
                  <a:lnTo>
                    <a:pt x="216777" y="3270815"/>
                  </a:lnTo>
                  <a:lnTo>
                    <a:pt x="181980" y="3241206"/>
                  </a:lnTo>
                  <a:lnTo>
                    <a:pt x="149693" y="3208919"/>
                  </a:lnTo>
                  <a:lnTo>
                    <a:pt x="120084" y="3174122"/>
                  </a:lnTo>
                  <a:lnTo>
                    <a:pt x="93324" y="3136985"/>
                  </a:lnTo>
                  <a:lnTo>
                    <a:pt x="69581" y="3097677"/>
                  </a:lnTo>
                  <a:lnTo>
                    <a:pt x="49027" y="3056369"/>
                  </a:lnTo>
                  <a:lnTo>
                    <a:pt x="31829" y="3013230"/>
                  </a:lnTo>
                  <a:lnTo>
                    <a:pt x="18158" y="2968428"/>
                  </a:lnTo>
                  <a:lnTo>
                    <a:pt x="8183" y="2922135"/>
                  </a:lnTo>
                  <a:lnTo>
                    <a:pt x="2074" y="2874519"/>
                  </a:lnTo>
                  <a:lnTo>
                    <a:pt x="0" y="2825749"/>
                  </a:lnTo>
                  <a:lnTo>
                    <a:pt x="0" y="565150"/>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11" name="Google Shape;611;p27"/>
            <p:cNvPicPr preferRelativeResize="0"/>
            <p:nvPr/>
          </p:nvPicPr>
          <p:blipFill rotWithShape="1">
            <a:blip r:embed="rId3">
              <a:alphaModFix/>
            </a:blip>
            <a:srcRect b="0" l="0" r="0" t="0"/>
            <a:stretch/>
          </p:blipFill>
          <p:spPr>
            <a:xfrm>
              <a:off x="8566403" y="2098547"/>
              <a:ext cx="2819400" cy="2948940"/>
            </a:xfrm>
            <a:prstGeom prst="rect">
              <a:avLst/>
            </a:prstGeom>
            <a:noFill/>
            <a:ln>
              <a:noFill/>
            </a:ln>
          </p:spPr>
        </p:pic>
        <p:pic>
          <p:nvPicPr>
            <p:cNvPr id="612" name="Google Shape;612;p27"/>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grpSp>
      <p:sp>
        <p:nvSpPr>
          <p:cNvPr id="613" name="Google Shape;613;p27"/>
          <p:cNvSpPr txBox="1"/>
          <p:nvPr>
            <p:ph type="title"/>
          </p:nvPr>
        </p:nvSpPr>
        <p:spPr>
          <a:xfrm>
            <a:off x="875182" y="304037"/>
            <a:ext cx="10441500" cy="567000"/>
          </a:xfrm>
          <a:prstGeom prst="rect">
            <a:avLst/>
          </a:prstGeom>
          <a:noFill/>
          <a:ln>
            <a:noFill/>
          </a:ln>
        </p:spPr>
        <p:txBody>
          <a:bodyPr anchorCtr="0" anchor="t" bIns="0" lIns="0" spcFirstLastPara="1" rIns="0" wrap="square" tIns="12700">
            <a:spAutoFit/>
          </a:bodyPr>
          <a:lstStyle/>
          <a:p>
            <a:pPr indent="0" lvl="0" marL="3816350" rtl="0" algn="l">
              <a:lnSpc>
                <a:spcPct val="100000"/>
              </a:lnSpc>
              <a:spcBef>
                <a:spcPts val="0"/>
              </a:spcBef>
              <a:spcAft>
                <a:spcPts val="0"/>
              </a:spcAft>
              <a:buNone/>
            </a:pPr>
            <a:r>
              <a:rPr lang="en-US">
                <a:solidFill>
                  <a:srgbClr val="FFFFFF"/>
                </a:solidFill>
              </a:rPr>
              <a:t>Cifrario di Cesare</a:t>
            </a:r>
            <a:endParaRPr/>
          </a:p>
        </p:txBody>
      </p:sp>
      <p:grpSp>
        <p:nvGrpSpPr>
          <p:cNvPr id="614" name="Google Shape;614;p27"/>
          <p:cNvGrpSpPr/>
          <p:nvPr/>
        </p:nvGrpSpPr>
        <p:grpSpPr>
          <a:xfrm>
            <a:off x="646937" y="1706117"/>
            <a:ext cx="7138670" cy="4204970"/>
            <a:chOff x="646937" y="1706117"/>
            <a:chExt cx="7138670" cy="4204970"/>
          </a:xfrm>
        </p:grpSpPr>
        <p:sp>
          <p:nvSpPr>
            <p:cNvPr id="615" name="Google Shape;615;p27"/>
            <p:cNvSpPr/>
            <p:nvPr/>
          </p:nvSpPr>
          <p:spPr>
            <a:xfrm>
              <a:off x="646937" y="1706117"/>
              <a:ext cx="7138670" cy="4204970"/>
            </a:xfrm>
            <a:custGeom>
              <a:rect b="b" l="l" r="r" t="t"/>
              <a:pathLst>
                <a:path extrusionOk="0" h="4204970" w="7138670">
                  <a:moveTo>
                    <a:pt x="6437630" y="0"/>
                  </a:moveTo>
                  <a:lnTo>
                    <a:pt x="700786" y="0"/>
                  </a:lnTo>
                  <a:lnTo>
                    <a:pt x="652805" y="1617"/>
                  </a:lnTo>
                  <a:lnTo>
                    <a:pt x="605693" y="6398"/>
                  </a:lnTo>
                  <a:lnTo>
                    <a:pt x="559553" y="14240"/>
                  </a:lnTo>
                  <a:lnTo>
                    <a:pt x="514489" y="25037"/>
                  </a:lnTo>
                  <a:lnTo>
                    <a:pt x="470606" y="38685"/>
                  </a:lnTo>
                  <a:lnTo>
                    <a:pt x="428008" y="55080"/>
                  </a:lnTo>
                  <a:lnTo>
                    <a:pt x="386800" y="74117"/>
                  </a:lnTo>
                  <a:lnTo>
                    <a:pt x="347086" y="95692"/>
                  </a:lnTo>
                  <a:lnTo>
                    <a:pt x="308970" y="119700"/>
                  </a:lnTo>
                  <a:lnTo>
                    <a:pt x="272556" y="146037"/>
                  </a:lnTo>
                  <a:lnTo>
                    <a:pt x="237950" y="174598"/>
                  </a:lnTo>
                  <a:lnTo>
                    <a:pt x="205255" y="205279"/>
                  </a:lnTo>
                  <a:lnTo>
                    <a:pt x="174576" y="237976"/>
                  </a:lnTo>
                  <a:lnTo>
                    <a:pt x="146017" y="272583"/>
                  </a:lnTo>
                  <a:lnTo>
                    <a:pt x="119683" y="308998"/>
                  </a:lnTo>
                  <a:lnTo>
                    <a:pt x="95678" y="347114"/>
                  </a:lnTo>
                  <a:lnTo>
                    <a:pt x="74105" y="386828"/>
                  </a:lnTo>
                  <a:lnTo>
                    <a:pt x="55071" y="428035"/>
                  </a:lnTo>
                  <a:lnTo>
                    <a:pt x="38678" y="470631"/>
                  </a:lnTo>
                  <a:lnTo>
                    <a:pt x="25032" y="514511"/>
                  </a:lnTo>
                  <a:lnTo>
                    <a:pt x="14237" y="559571"/>
                  </a:lnTo>
                  <a:lnTo>
                    <a:pt x="6397" y="605707"/>
                  </a:lnTo>
                  <a:lnTo>
                    <a:pt x="1616" y="652813"/>
                  </a:lnTo>
                  <a:lnTo>
                    <a:pt x="0" y="700786"/>
                  </a:lnTo>
                  <a:lnTo>
                    <a:pt x="0" y="3503930"/>
                  </a:lnTo>
                  <a:lnTo>
                    <a:pt x="1616" y="3551910"/>
                  </a:lnTo>
                  <a:lnTo>
                    <a:pt x="6397" y="3599022"/>
                  </a:lnTo>
                  <a:lnTo>
                    <a:pt x="14237" y="3645162"/>
                  </a:lnTo>
                  <a:lnTo>
                    <a:pt x="25032" y="3690226"/>
                  </a:lnTo>
                  <a:lnTo>
                    <a:pt x="38678" y="3734109"/>
                  </a:lnTo>
                  <a:lnTo>
                    <a:pt x="55071" y="3776707"/>
                  </a:lnTo>
                  <a:lnTo>
                    <a:pt x="74105" y="3817915"/>
                  </a:lnTo>
                  <a:lnTo>
                    <a:pt x="95678" y="3857629"/>
                  </a:lnTo>
                  <a:lnTo>
                    <a:pt x="119683" y="3895745"/>
                  </a:lnTo>
                  <a:lnTo>
                    <a:pt x="146017" y="3932159"/>
                  </a:lnTo>
                  <a:lnTo>
                    <a:pt x="174576" y="3966765"/>
                  </a:lnTo>
                  <a:lnTo>
                    <a:pt x="205255" y="3999460"/>
                  </a:lnTo>
                  <a:lnTo>
                    <a:pt x="237950" y="4030139"/>
                  </a:lnTo>
                  <a:lnTo>
                    <a:pt x="272556" y="4058698"/>
                  </a:lnTo>
                  <a:lnTo>
                    <a:pt x="308970" y="4085032"/>
                  </a:lnTo>
                  <a:lnTo>
                    <a:pt x="347086" y="4109037"/>
                  </a:lnTo>
                  <a:lnTo>
                    <a:pt x="386800" y="4130610"/>
                  </a:lnTo>
                  <a:lnTo>
                    <a:pt x="428008" y="4149644"/>
                  </a:lnTo>
                  <a:lnTo>
                    <a:pt x="470606" y="4166037"/>
                  </a:lnTo>
                  <a:lnTo>
                    <a:pt x="514489" y="4179683"/>
                  </a:lnTo>
                  <a:lnTo>
                    <a:pt x="559553" y="4190478"/>
                  </a:lnTo>
                  <a:lnTo>
                    <a:pt x="605693" y="4198318"/>
                  </a:lnTo>
                  <a:lnTo>
                    <a:pt x="652805" y="4203099"/>
                  </a:lnTo>
                  <a:lnTo>
                    <a:pt x="700786" y="4204716"/>
                  </a:lnTo>
                  <a:lnTo>
                    <a:pt x="6437630" y="4204716"/>
                  </a:lnTo>
                  <a:lnTo>
                    <a:pt x="6485602" y="4203099"/>
                  </a:lnTo>
                  <a:lnTo>
                    <a:pt x="6532708" y="4198318"/>
                  </a:lnTo>
                  <a:lnTo>
                    <a:pt x="6578844" y="4190478"/>
                  </a:lnTo>
                  <a:lnTo>
                    <a:pt x="6623904" y="4179683"/>
                  </a:lnTo>
                  <a:lnTo>
                    <a:pt x="6667784" y="4166037"/>
                  </a:lnTo>
                  <a:lnTo>
                    <a:pt x="6710380" y="4149644"/>
                  </a:lnTo>
                  <a:lnTo>
                    <a:pt x="6751587" y="4130610"/>
                  </a:lnTo>
                  <a:lnTo>
                    <a:pt x="6791301" y="4109037"/>
                  </a:lnTo>
                  <a:lnTo>
                    <a:pt x="6829417" y="4085032"/>
                  </a:lnTo>
                  <a:lnTo>
                    <a:pt x="6865832" y="4058698"/>
                  </a:lnTo>
                  <a:lnTo>
                    <a:pt x="6900439" y="4030139"/>
                  </a:lnTo>
                  <a:lnTo>
                    <a:pt x="6933136" y="3999460"/>
                  </a:lnTo>
                  <a:lnTo>
                    <a:pt x="6963817" y="3966765"/>
                  </a:lnTo>
                  <a:lnTo>
                    <a:pt x="6992378" y="3932159"/>
                  </a:lnTo>
                  <a:lnTo>
                    <a:pt x="7018715" y="3895745"/>
                  </a:lnTo>
                  <a:lnTo>
                    <a:pt x="7042723" y="3857629"/>
                  </a:lnTo>
                  <a:lnTo>
                    <a:pt x="7064298" y="3817915"/>
                  </a:lnTo>
                  <a:lnTo>
                    <a:pt x="7083335" y="3776707"/>
                  </a:lnTo>
                  <a:lnTo>
                    <a:pt x="7099730" y="3734109"/>
                  </a:lnTo>
                  <a:lnTo>
                    <a:pt x="7113378" y="3690226"/>
                  </a:lnTo>
                  <a:lnTo>
                    <a:pt x="7124175" y="3645162"/>
                  </a:lnTo>
                  <a:lnTo>
                    <a:pt x="7132017" y="3599022"/>
                  </a:lnTo>
                  <a:lnTo>
                    <a:pt x="7136798" y="3551910"/>
                  </a:lnTo>
                  <a:lnTo>
                    <a:pt x="7138415" y="3503930"/>
                  </a:lnTo>
                  <a:lnTo>
                    <a:pt x="7138415" y="700786"/>
                  </a:lnTo>
                  <a:lnTo>
                    <a:pt x="7136798" y="652813"/>
                  </a:lnTo>
                  <a:lnTo>
                    <a:pt x="7132017" y="605707"/>
                  </a:lnTo>
                  <a:lnTo>
                    <a:pt x="7124175" y="559571"/>
                  </a:lnTo>
                  <a:lnTo>
                    <a:pt x="7113378" y="514511"/>
                  </a:lnTo>
                  <a:lnTo>
                    <a:pt x="7099730" y="470631"/>
                  </a:lnTo>
                  <a:lnTo>
                    <a:pt x="7083335" y="428035"/>
                  </a:lnTo>
                  <a:lnTo>
                    <a:pt x="7064298" y="386828"/>
                  </a:lnTo>
                  <a:lnTo>
                    <a:pt x="7042723" y="347114"/>
                  </a:lnTo>
                  <a:lnTo>
                    <a:pt x="7018715" y="308998"/>
                  </a:lnTo>
                  <a:lnTo>
                    <a:pt x="6992378" y="272583"/>
                  </a:lnTo>
                  <a:lnTo>
                    <a:pt x="6963817" y="237976"/>
                  </a:lnTo>
                  <a:lnTo>
                    <a:pt x="6933136" y="205279"/>
                  </a:lnTo>
                  <a:lnTo>
                    <a:pt x="6900439" y="174598"/>
                  </a:lnTo>
                  <a:lnTo>
                    <a:pt x="6865832" y="146037"/>
                  </a:lnTo>
                  <a:lnTo>
                    <a:pt x="6829417" y="119700"/>
                  </a:lnTo>
                  <a:lnTo>
                    <a:pt x="6791301" y="95692"/>
                  </a:lnTo>
                  <a:lnTo>
                    <a:pt x="6751587" y="74117"/>
                  </a:lnTo>
                  <a:lnTo>
                    <a:pt x="6710380" y="55080"/>
                  </a:lnTo>
                  <a:lnTo>
                    <a:pt x="6667784" y="38685"/>
                  </a:lnTo>
                  <a:lnTo>
                    <a:pt x="6623904" y="25037"/>
                  </a:lnTo>
                  <a:lnTo>
                    <a:pt x="6578844" y="14240"/>
                  </a:lnTo>
                  <a:lnTo>
                    <a:pt x="6532708" y="6398"/>
                  </a:lnTo>
                  <a:lnTo>
                    <a:pt x="6485602" y="1617"/>
                  </a:lnTo>
                  <a:lnTo>
                    <a:pt x="643763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16" name="Google Shape;616;p27"/>
            <p:cNvSpPr/>
            <p:nvPr/>
          </p:nvSpPr>
          <p:spPr>
            <a:xfrm>
              <a:off x="646937" y="1706117"/>
              <a:ext cx="7138670" cy="4204970"/>
            </a:xfrm>
            <a:custGeom>
              <a:rect b="b" l="l" r="r" t="t"/>
              <a:pathLst>
                <a:path extrusionOk="0" h="4204970" w="7138670">
                  <a:moveTo>
                    <a:pt x="0" y="700786"/>
                  </a:moveTo>
                  <a:lnTo>
                    <a:pt x="1616" y="652813"/>
                  </a:lnTo>
                  <a:lnTo>
                    <a:pt x="6397" y="605707"/>
                  </a:lnTo>
                  <a:lnTo>
                    <a:pt x="14237" y="559571"/>
                  </a:lnTo>
                  <a:lnTo>
                    <a:pt x="25032" y="514511"/>
                  </a:lnTo>
                  <a:lnTo>
                    <a:pt x="38678" y="470631"/>
                  </a:lnTo>
                  <a:lnTo>
                    <a:pt x="55071" y="428035"/>
                  </a:lnTo>
                  <a:lnTo>
                    <a:pt x="74105" y="386828"/>
                  </a:lnTo>
                  <a:lnTo>
                    <a:pt x="95678" y="347114"/>
                  </a:lnTo>
                  <a:lnTo>
                    <a:pt x="119683" y="308998"/>
                  </a:lnTo>
                  <a:lnTo>
                    <a:pt x="146017" y="272583"/>
                  </a:lnTo>
                  <a:lnTo>
                    <a:pt x="174576" y="237976"/>
                  </a:lnTo>
                  <a:lnTo>
                    <a:pt x="205255" y="205279"/>
                  </a:lnTo>
                  <a:lnTo>
                    <a:pt x="237950" y="174598"/>
                  </a:lnTo>
                  <a:lnTo>
                    <a:pt x="272556" y="146037"/>
                  </a:lnTo>
                  <a:lnTo>
                    <a:pt x="308970" y="119700"/>
                  </a:lnTo>
                  <a:lnTo>
                    <a:pt x="347086" y="95692"/>
                  </a:lnTo>
                  <a:lnTo>
                    <a:pt x="386800" y="74117"/>
                  </a:lnTo>
                  <a:lnTo>
                    <a:pt x="428008" y="55080"/>
                  </a:lnTo>
                  <a:lnTo>
                    <a:pt x="470606" y="38685"/>
                  </a:lnTo>
                  <a:lnTo>
                    <a:pt x="514489" y="25037"/>
                  </a:lnTo>
                  <a:lnTo>
                    <a:pt x="559553" y="14240"/>
                  </a:lnTo>
                  <a:lnTo>
                    <a:pt x="605693" y="6398"/>
                  </a:lnTo>
                  <a:lnTo>
                    <a:pt x="652805" y="1617"/>
                  </a:lnTo>
                  <a:lnTo>
                    <a:pt x="700786" y="0"/>
                  </a:lnTo>
                  <a:lnTo>
                    <a:pt x="6437630" y="0"/>
                  </a:lnTo>
                  <a:lnTo>
                    <a:pt x="6485602" y="1617"/>
                  </a:lnTo>
                  <a:lnTo>
                    <a:pt x="6532708" y="6398"/>
                  </a:lnTo>
                  <a:lnTo>
                    <a:pt x="6578844" y="14240"/>
                  </a:lnTo>
                  <a:lnTo>
                    <a:pt x="6623904" y="25037"/>
                  </a:lnTo>
                  <a:lnTo>
                    <a:pt x="6667784" y="38685"/>
                  </a:lnTo>
                  <a:lnTo>
                    <a:pt x="6710380" y="55080"/>
                  </a:lnTo>
                  <a:lnTo>
                    <a:pt x="6751587" y="74117"/>
                  </a:lnTo>
                  <a:lnTo>
                    <a:pt x="6791301" y="95692"/>
                  </a:lnTo>
                  <a:lnTo>
                    <a:pt x="6829417" y="119700"/>
                  </a:lnTo>
                  <a:lnTo>
                    <a:pt x="6865832" y="146037"/>
                  </a:lnTo>
                  <a:lnTo>
                    <a:pt x="6900439" y="174598"/>
                  </a:lnTo>
                  <a:lnTo>
                    <a:pt x="6933136" y="205279"/>
                  </a:lnTo>
                  <a:lnTo>
                    <a:pt x="6963817" y="237976"/>
                  </a:lnTo>
                  <a:lnTo>
                    <a:pt x="6992378" y="272583"/>
                  </a:lnTo>
                  <a:lnTo>
                    <a:pt x="7018715" y="308998"/>
                  </a:lnTo>
                  <a:lnTo>
                    <a:pt x="7042723" y="347114"/>
                  </a:lnTo>
                  <a:lnTo>
                    <a:pt x="7064298" y="386828"/>
                  </a:lnTo>
                  <a:lnTo>
                    <a:pt x="7083335" y="428035"/>
                  </a:lnTo>
                  <a:lnTo>
                    <a:pt x="7099730" y="470631"/>
                  </a:lnTo>
                  <a:lnTo>
                    <a:pt x="7113378" y="514511"/>
                  </a:lnTo>
                  <a:lnTo>
                    <a:pt x="7124175" y="559571"/>
                  </a:lnTo>
                  <a:lnTo>
                    <a:pt x="7132017" y="605707"/>
                  </a:lnTo>
                  <a:lnTo>
                    <a:pt x="7136798" y="652813"/>
                  </a:lnTo>
                  <a:lnTo>
                    <a:pt x="7138415" y="700786"/>
                  </a:lnTo>
                  <a:lnTo>
                    <a:pt x="7138415" y="3503930"/>
                  </a:lnTo>
                  <a:lnTo>
                    <a:pt x="7136798" y="3551910"/>
                  </a:lnTo>
                  <a:lnTo>
                    <a:pt x="7132017" y="3599022"/>
                  </a:lnTo>
                  <a:lnTo>
                    <a:pt x="7124175" y="3645162"/>
                  </a:lnTo>
                  <a:lnTo>
                    <a:pt x="7113378" y="3690226"/>
                  </a:lnTo>
                  <a:lnTo>
                    <a:pt x="7099730" y="3734109"/>
                  </a:lnTo>
                  <a:lnTo>
                    <a:pt x="7083335" y="3776707"/>
                  </a:lnTo>
                  <a:lnTo>
                    <a:pt x="7064298" y="3817915"/>
                  </a:lnTo>
                  <a:lnTo>
                    <a:pt x="7042723" y="3857629"/>
                  </a:lnTo>
                  <a:lnTo>
                    <a:pt x="7018715" y="3895745"/>
                  </a:lnTo>
                  <a:lnTo>
                    <a:pt x="6992378" y="3932159"/>
                  </a:lnTo>
                  <a:lnTo>
                    <a:pt x="6963817" y="3966765"/>
                  </a:lnTo>
                  <a:lnTo>
                    <a:pt x="6933136" y="3999460"/>
                  </a:lnTo>
                  <a:lnTo>
                    <a:pt x="6900439" y="4030139"/>
                  </a:lnTo>
                  <a:lnTo>
                    <a:pt x="6865832" y="4058698"/>
                  </a:lnTo>
                  <a:lnTo>
                    <a:pt x="6829417" y="4085032"/>
                  </a:lnTo>
                  <a:lnTo>
                    <a:pt x="6791301" y="4109037"/>
                  </a:lnTo>
                  <a:lnTo>
                    <a:pt x="6751587" y="4130610"/>
                  </a:lnTo>
                  <a:lnTo>
                    <a:pt x="6710380" y="4149644"/>
                  </a:lnTo>
                  <a:lnTo>
                    <a:pt x="6667784" y="4166037"/>
                  </a:lnTo>
                  <a:lnTo>
                    <a:pt x="6623904" y="4179683"/>
                  </a:lnTo>
                  <a:lnTo>
                    <a:pt x="6578844" y="4190478"/>
                  </a:lnTo>
                  <a:lnTo>
                    <a:pt x="6532708" y="4198318"/>
                  </a:lnTo>
                  <a:lnTo>
                    <a:pt x="6485602" y="4203099"/>
                  </a:lnTo>
                  <a:lnTo>
                    <a:pt x="6437630" y="4204716"/>
                  </a:lnTo>
                  <a:lnTo>
                    <a:pt x="700786" y="4204716"/>
                  </a:lnTo>
                  <a:lnTo>
                    <a:pt x="652805" y="4203099"/>
                  </a:lnTo>
                  <a:lnTo>
                    <a:pt x="605693" y="4198318"/>
                  </a:lnTo>
                  <a:lnTo>
                    <a:pt x="559553" y="4190478"/>
                  </a:lnTo>
                  <a:lnTo>
                    <a:pt x="514489" y="4179683"/>
                  </a:lnTo>
                  <a:lnTo>
                    <a:pt x="470606" y="4166037"/>
                  </a:lnTo>
                  <a:lnTo>
                    <a:pt x="428008" y="4149644"/>
                  </a:lnTo>
                  <a:lnTo>
                    <a:pt x="386800" y="4130610"/>
                  </a:lnTo>
                  <a:lnTo>
                    <a:pt x="347086" y="4109037"/>
                  </a:lnTo>
                  <a:lnTo>
                    <a:pt x="308970" y="4085032"/>
                  </a:lnTo>
                  <a:lnTo>
                    <a:pt x="272556" y="4058698"/>
                  </a:lnTo>
                  <a:lnTo>
                    <a:pt x="237950" y="4030139"/>
                  </a:lnTo>
                  <a:lnTo>
                    <a:pt x="205255" y="3999460"/>
                  </a:lnTo>
                  <a:lnTo>
                    <a:pt x="174576" y="3966765"/>
                  </a:lnTo>
                  <a:lnTo>
                    <a:pt x="146017" y="3932159"/>
                  </a:lnTo>
                  <a:lnTo>
                    <a:pt x="119683" y="3895745"/>
                  </a:lnTo>
                  <a:lnTo>
                    <a:pt x="95678" y="3857629"/>
                  </a:lnTo>
                  <a:lnTo>
                    <a:pt x="74105" y="3817915"/>
                  </a:lnTo>
                  <a:lnTo>
                    <a:pt x="55071" y="3776707"/>
                  </a:lnTo>
                  <a:lnTo>
                    <a:pt x="38678" y="3734109"/>
                  </a:lnTo>
                  <a:lnTo>
                    <a:pt x="25032" y="3690226"/>
                  </a:lnTo>
                  <a:lnTo>
                    <a:pt x="14237" y="3645162"/>
                  </a:lnTo>
                  <a:lnTo>
                    <a:pt x="6397" y="3599022"/>
                  </a:lnTo>
                  <a:lnTo>
                    <a:pt x="1616" y="3551910"/>
                  </a:lnTo>
                  <a:lnTo>
                    <a:pt x="0" y="3503930"/>
                  </a:lnTo>
                  <a:lnTo>
                    <a:pt x="0" y="700786"/>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617" name="Google Shape;617;p27"/>
          <p:cNvSpPr txBox="1"/>
          <p:nvPr/>
        </p:nvSpPr>
        <p:spPr>
          <a:xfrm>
            <a:off x="940409" y="1938274"/>
            <a:ext cx="6555600" cy="3665400"/>
          </a:xfrm>
          <a:prstGeom prst="rect">
            <a:avLst/>
          </a:prstGeom>
          <a:noFill/>
          <a:ln>
            <a:noFill/>
          </a:ln>
        </p:spPr>
        <p:txBody>
          <a:bodyPr anchorCtr="0" anchor="t" bIns="0" lIns="0" spcFirstLastPara="1" rIns="0" wrap="square" tIns="13325">
            <a:spAutoFit/>
          </a:bodyPr>
          <a:lstStyle/>
          <a:p>
            <a:pPr indent="-311150" lvl="0" marL="457200" rtl="0" algn="l">
              <a:lnSpc>
                <a:spcPct val="115000"/>
              </a:lnSpc>
              <a:spcBef>
                <a:spcPts val="0"/>
              </a:spcBef>
              <a:spcAft>
                <a:spcPts val="0"/>
              </a:spcAft>
              <a:buClr>
                <a:srgbClr val="FFB900"/>
              </a:buClr>
              <a:buSzPts val="1300"/>
              <a:buChar char="•"/>
            </a:pPr>
            <a:r>
              <a:rPr lang="en-US" sz="1300">
                <a:solidFill>
                  <a:srgbClr val="FFFFFF"/>
                </a:solidFill>
                <a:latin typeface="Verdana"/>
                <a:ea typeface="Verdana"/>
                <a:cs typeface="Verdana"/>
                <a:sym typeface="Verdana"/>
              </a:rPr>
              <a:t>Il Cifrario di Cesare è una delle più antiche tecniche di crittografia, attribuita a Gaio Giulio Cesare, e consiste nel sostituire ogni lettera di un testo con un’altra lettera spostata di un numero fisso di posizioni nell’alfabeto.</a:t>
            </a:r>
            <a:endParaRPr sz="1300">
              <a:solidFill>
                <a:srgbClr val="FFFFFF"/>
              </a:solidFill>
              <a:latin typeface="Verdana"/>
              <a:ea typeface="Verdana"/>
              <a:cs typeface="Verdana"/>
              <a:sym typeface="Verdana"/>
            </a:endParaRPr>
          </a:p>
          <a:p>
            <a:pPr indent="-311150" lvl="0" marL="457200" rtl="0" algn="l">
              <a:lnSpc>
                <a:spcPct val="115000"/>
              </a:lnSpc>
              <a:spcBef>
                <a:spcPts val="0"/>
              </a:spcBef>
              <a:spcAft>
                <a:spcPts val="0"/>
              </a:spcAft>
              <a:buClr>
                <a:srgbClr val="FFB900"/>
              </a:buClr>
              <a:buSzPts val="1300"/>
              <a:buChar char="•"/>
            </a:pPr>
            <a:r>
              <a:rPr lang="en-US" sz="1300">
                <a:solidFill>
                  <a:srgbClr val="FFFFFF"/>
                </a:solidFill>
                <a:latin typeface="Verdana"/>
                <a:ea typeface="Verdana"/>
                <a:cs typeface="Verdana"/>
                <a:sym typeface="Verdana"/>
              </a:rPr>
              <a:t>Ad esempio, spostando ogni letterPasswordlessdiventa B e B diventPasswordlessonalmente, il valore dello spostamento è 3, ma si può applicare qualsiasi numero di posizioni.</a:t>
            </a:r>
            <a:endParaRPr sz="1300">
              <a:solidFill>
                <a:srgbClr val="FFFFFF"/>
              </a:solidFill>
              <a:latin typeface="Verdana"/>
              <a:ea typeface="Verdana"/>
              <a:cs typeface="Verdana"/>
              <a:sym typeface="Verdana"/>
            </a:endParaRPr>
          </a:p>
          <a:p>
            <a:pPr indent="-311150" lvl="0" marL="457200" rtl="0" algn="l">
              <a:lnSpc>
                <a:spcPct val="115000"/>
              </a:lnSpc>
              <a:spcBef>
                <a:spcPts val="0"/>
              </a:spcBef>
              <a:spcAft>
                <a:spcPts val="0"/>
              </a:spcAft>
              <a:buClr>
                <a:srgbClr val="FFB900"/>
              </a:buClr>
              <a:buSzPts val="1300"/>
              <a:buChar char="•"/>
            </a:pPr>
            <a:r>
              <a:rPr lang="en-US" sz="1300">
                <a:solidFill>
                  <a:srgbClr val="FFFFFF"/>
                </a:solidFill>
                <a:latin typeface="Verdana"/>
                <a:ea typeface="Verdana"/>
                <a:cs typeface="Verdana"/>
                <a:sym typeface="Verdana"/>
              </a:rPr>
              <a:t>La decifrazione prevede di invertire lo spostamento dello stesso numero di posizioni.</a:t>
            </a:r>
            <a:endParaRPr sz="1300">
              <a:solidFill>
                <a:srgbClr val="FFFFFF"/>
              </a:solidFill>
              <a:latin typeface="Verdana"/>
              <a:ea typeface="Verdana"/>
              <a:cs typeface="Verdana"/>
              <a:sym typeface="Verdana"/>
            </a:endParaRPr>
          </a:p>
          <a:p>
            <a:pPr indent="-311150" lvl="0" marL="457200" rtl="0" algn="l">
              <a:lnSpc>
                <a:spcPct val="115000"/>
              </a:lnSpc>
              <a:spcBef>
                <a:spcPts val="0"/>
              </a:spcBef>
              <a:spcAft>
                <a:spcPts val="0"/>
              </a:spcAft>
              <a:buClr>
                <a:srgbClr val="FFB900"/>
              </a:buClr>
              <a:buSzPts val="1300"/>
              <a:buChar char="•"/>
            </a:pPr>
            <a:r>
              <a:t/>
            </a:r>
            <a:endParaRPr sz="1300">
              <a:solidFill>
                <a:srgbClr val="FFFFFF"/>
              </a:solidFill>
              <a:latin typeface="Verdana"/>
              <a:ea typeface="Verdana"/>
              <a:cs typeface="Verdana"/>
              <a:sym typeface="Verdana"/>
            </a:endParaRPr>
          </a:p>
          <a:p>
            <a:pPr indent="-311150" lvl="0" marL="457200" rtl="0" algn="l">
              <a:lnSpc>
                <a:spcPct val="115000"/>
              </a:lnSpc>
              <a:spcBef>
                <a:spcPts val="0"/>
              </a:spcBef>
              <a:spcAft>
                <a:spcPts val="0"/>
              </a:spcAft>
              <a:buClr>
                <a:srgbClr val="FFB900"/>
              </a:buClr>
              <a:buSzPts val="1300"/>
              <a:buChar char="•"/>
            </a:pPr>
            <a:r>
              <a:rPr lang="en-US" sz="1300">
                <a:solidFill>
                  <a:srgbClr val="FFFFFF"/>
                </a:solidFill>
                <a:latin typeface="Verdana"/>
                <a:ea typeface="Verdana"/>
                <a:cs typeface="Verdana"/>
                <a:sym typeface="Verdana"/>
              </a:rPr>
              <a:t>Sebbene non sia considerata una crittografia forte a causa della facilità con cui può essere decifrata, il Cifrario di Cesare fa parte di metodi crittografici più complessi.</a:t>
            </a:r>
            <a:endParaRPr sz="1300">
              <a:solidFill>
                <a:srgbClr val="FFFFFF"/>
              </a:solidFill>
              <a:latin typeface="Verdana"/>
              <a:ea typeface="Verdana"/>
              <a:cs typeface="Verdana"/>
              <a:sym typeface="Verdana"/>
            </a:endParaRPr>
          </a:p>
          <a:p>
            <a:pPr indent="-311150" lvl="0" marL="457200" rtl="0" algn="l">
              <a:lnSpc>
                <a:spcPct val="115000"/>
              </a:lnSpc>
              <a:spcBef>
                <a:spcPts val="0"/>
              </a:spcBef>
              <a:spcAft>
                <a:spcPts val="0"/>
              </a:spcAft>
              <a:buClr>
                <a:srgbClr val="FFB900"/>
              </a:buClr>
              <a:buSzPts val="1300"/>
              <a:buChar char="•"/>
            </a:pPr>
            <a:r>
              <a:rPr lang="en-US" sz="1300">
                <a:solidFill>
                  <a:srgbClr val="FFFFFF"/>
                </a:solidFill>
                <a:latin typeface="Verdana"/>
                <a:ea typeface="Verdana"/>
                <a:cs typeface="Verdana"/>
                <a:sym typeface="Verdana"/>
              </a:rPr>
              <a:t>Nonostante la sua semplicità, questa tecnica era utile durante le campagne militari di Cesare, impedendo che i messaggi intercettati venissero facilmente compresi dagli avversari.</a:t>
            </a:r>
            <a:endParaRPr sz="1300">
              <a:solidFill>
                <a:srgbClr val="FFFFFF"/>
              </a:solidFill>
              <a:latin typeface="Verdana"/>
              <a:ea typeface="Verdana"/>
              <a:cs typeface="Verdana"/>
              <a:sym typeface="Verdana"/>
            </a:endParaRPr>
          </a:p>
        </p:txBody>
      </p:sp>
      <p:sp>
        <p:nvSpPr>
          <p:cNvPr id="618" name="Google Shape;618;p27"/>
          <p:cNvSpPr txBox="1"/>
          <p:nvPr/>
        </p:nvSpPr>
        <p:spPr>
          <a:xfrm>
            <a:off x="11127485" y="6321441"/>
            <a:ext cx="180975" cy="197485"/>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27</a:t>
            </a:r>
            <a:endParaRPr sz="1100">
              <a:latin typeface="Verdana"/>
              <a:ea typeface="Verdana"/>
              <a:cs typeface="Verdana"/>
              <a:sym typeface="Verdana"/>
            </a:endParaRPr>
          </a:p>
        </p:txBody>
      </p:sp>
      <p:sp>
        <p:nvSpPr>
          <p:cNvPr id="619" name="Google Shape;619;p27"/>
          <p:cNvSpPr txBox="1"/>
          <p:nvPr/>
        </p:nvSpPr>
        <p:spPr>
          <a:xfrm>
            <a:off x="78739" y="6579220"/>
            <a:ext cx="500380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u="sng">
                <a:solidFill>
                  <a:srgbClr val="86872C"/>
                </a:solidFill>
                <a:latin typeface="Verdana"/>
                <a:ea typeface="Verdana"/>
                <a:cs typeface="Verdana"/>
                <a:sym typeface="Verdana"/>
                <a:hlinkClick r:id="rId5">
                  <a:extLst>
                    <a:ext uri="{A12FA001-AC4F-418D-AE19-62706E023703}">
                      <ahyp:hlinkClr val="tx"/>
                    </a:ext>
                  </a:extLst>
                </a:hlinkClick>
              </a:rPr>
              <a:t>What is a Caesar Cipher? | IT Wiki | GateKeeper Proximity Passwordless 2FA Solution (gkaccess.com)</a:t>
            </a:r>
            <a:endParaRPr sz="800">
              <a:latin typeface="Verdana"/>
              <a:ea typeface="Verdana"/>
              <a:cs typeface="Verdana"/>
              <a:sym typeface="Verdana"/>
            </a:endParaRPr>
          </a:p>
        </p:txBody>
      </p:sp>
      <p:sp>
        <p:nvSpPr>
          <p:cNvPr id="620" name="Google Shape;620;p27"/>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8"/>
          <p:cNvSpPr/>
          <p:nvPr/>
        </p:nvSpPr>
        <p:spPr>
          <a:xfrm>
            <a:off x="8358937"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26" name="Google Shape;626;p28"/>
          <p:cNvSpPr txBox="1"/>
          <p:nvPr>
            <p:ph type="title"/>
          </p:nvPr>
        </p:nvSpPr>
        <p:spPr>
          <a:xfrm>
            <a:off x="4679452" y="300600"/>
            <a:ext cx="35124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Cifrario di Cesare</a:t>
            </a:r>
            <a:endParaRPr/>
          </a:p>
        </p:txBody>
      </p:sp>
      <p:graphicFrame>
        <p:nvGraphicFramePr>
          <p:cNvPr id="627" name="Google Shape;627;p28"/>
          <p:cNvGraphicFramePr/>
          <p:nvPr/>
        </p:nvGraphicFramePr>
        <p:xfrm>
          <a:off x="992708" y="1634108"/>
          <a:ext cx="3000000" cy="3000000"/>
        </p:xfrm>
        <a:graphic>
          <a:graphicData uri="http://schemas.openxmlformats.org/drawingml/2006/table">
            <a:tbl>
              <a:tblPr bandRow="1" firstRow="1">
                <a:noFill/>
                <a:tableStyleId>{2F38619E-2BCC-419A-96AF-AFAC2EFF961C}</a:tableStyleId>
              </a:tblPr>
              <a:tblGrid>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tblGrid>
              <a:tr h="365750">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a</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b</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c</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d</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e</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f</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g</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h</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i</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j</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k</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l</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m</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n</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o</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p</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q</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r</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s</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t</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u</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v</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w</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x</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y</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z</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r>
              <a:tr h="365125">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D</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E</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F</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G</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H</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I</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J</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K</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L</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M</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N</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O</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P</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Q</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R</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S</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T</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U</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V</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W</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X</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Y</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Z</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A</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B</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C</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r>
            </a:tbl>
          </a:graphicData>
        </a:graphic>
      </p:graphicFrame>
      <p:sp>
        <p:nvSpPr>
          <p:cNvPr id="628" name="Google Shape;628;p28"/>
          <p:cNvSpPr txBox="1"/>
          <p:nvPr/>
        </p:nvSpPr>
        <p:spPr>
          <a:xfrm>
            <a:off x="889508" y="874661"/>
            <a:ext cx="3870300" cy="629100"/>
          </a:xfrm>
          <a:prstGeom prst="rect">
            <a:avLst/>
          </a:prstGeom>
          <a:noFill/>
          <a:ln>
            <a:noFill/>
          </a:ln>
        </p:spPr>
        <p:txBody>
          <a:bodyPr anchorCtr="0" anchor="t" bIns="0" lIns="0" spcFirstLastPara="1" rIns="0" wrap="square" tIns="13325">
            <a:spAutoFit/>
          </a:bodyPr>
          <a:lstStyle/>
          <a:p>
            <a:pPr indent="-181610" lvl="0" marL="194310" rtl="0" algn="l">
              <a:lnSpc>
                <a:spcPct val="100000"/>
              </a:lnSpc>
              <a:spcBef>
                <a:spcPts val="0"/>
              </a:spcBef>
              <a:spcAft>
                <a:spcPts val="0"/>
              </a:spcAft>
              <a:buClr>
                <a:srgbClr val="FFB900"/>
              </a:buClr>
              <a:buSzPts val="2000"/>
              <a:buFont typeface="Calibri"/>
              <a:buChar char="◦"/>
            </a:pPr>
            <a:r>
              <a:rPr lang="en-US" sz="2000">
                <a:solidFill>
                  <a:srgbClr val="FFB900"/>
                </a:solidFill>
                <a:latin typeface="Verdana"/>
                <a:ea typeface="Verdana"/>
                <a:cs typeface="Verdana"/>
                <a:sym typeface="Verdana"/>
              </a:rPr>
              <a:t>Si può definire la trasformazione come segue:</a:t>
            </a:r>
            <a:endParaRPr sz="2000">
              <a:latin typeface="Verdana"/>
              <a:ea typeface="Verdana"/>
              <a:cs typeface="Verdana"/>
              <a:sym typeface="Verdana"/>
            </a:endParaRPr>
          </a:p>
        </p:txBody>
      </p:sp>
      <p:sp>
        <p:nvSpPr>
          <p:cNvPr id="629" name="Google Shape;629;p28"/>
          <p:cNvSpPr txBox="1"/>
          <p:nvPr/>
        </p:nvSpPr>
        <p:spPr>
          <a:xfrm>
            <a:off x="889508" y="2405633"/>
            <a:ext cx="5452800" cy="567600"/>
          </a:xfrm>
          <a:prstGeom prst="rect">
            <a:avLst/>
          </a:prstGeom>
          <a:noFill/>
          <a:ln>
            <a:noFill/>
          </a:ln>
        </p:spPr>
        <p:txBody>
          <a:bodyPr anchorCtr="0" anchor="t" bIns="0" lIns="0" spcFirstLastPara="1" rIns="0" wrap="square" tIns="13325">
            <a:spAutoFit/>
          </a:bodyPr>
          <a:lstStyle/>
          <a:p>
            <a:pPr indent="-168910" lvl="0" marL="194310" rtl="0" algn="l">
              <a:lnSpc>
                <a:spcPct val="100000"/>
              </a:lnSpc>
              <a:spcBef>
                <a:spcPts val="0"/>
              </a:spcBef>
              <a:spcAft>
                <a:spcPts val="0"/>
              </a:spcAft>
              <a:buClr>
                <a:srgbClr val="FFB900"/>
              </a:buClr>
              <a:buSzPts val="1800"/>
              <a:buFont typeface="Calibri"/>
              <a:buChar char="◦"/>
            </a:pPr>
            <a:r>
              <a:rPr lang="en-US" sz="1800">
                <a:solidFill>
                  <a:srgbClr val="FFB900"/>
                </a:solidFill>
                <a:latin typeface="Verdana"/>
                <a:ea typeface="Verdana"/>
                <a:cs typeface="Verdana"/>
                <a:sym typeface="Verdana"/>
              </a:rPr>
              <a:t>Matematicamente, si assegna a ogni lettera un numero:</a:t>
            </a:r>
            <a:endParaRPr sz="1800">
              <a:latin typeface="Verdana"/>
              <a:ea typeface="Verdana"/>
              <a:cs typeface="Verdana"/>
              <a:sym typeface="Verdana"/>
            </a:endParaRPr>
          </a:p>
        </p:txBody>
      </p:sp>
      <p:graphicFrame>
        <p:nvGraphicFramePr>
          <p:cNvPr id="630" name="Google Shape;630;p28"/>
          <p:cNvGraphicFramePr/>
          <p:nvPr/>
        </p:nvGraphicFramePr>
        <p:xfrm>
          <a:off x="3157220" y="2817241"/>
          <a:ext cx="3000000" cy="3000000"/>
        </p:xfrm>
        <a:graphic>
          <a:graphicData uri="http://schemas.openxmlformats.org/drawingml/2006/table">
            <a:tbl>
              <a:tblPr bandRow="1" firstRow="1">
                <a:noFill/>
                <a:tableStyleId>{2F38619E-2BCC-419A-96AF-AFAC2EFF961C}</a:tableStyleId>
              </a:tblPr>
              <a:tblGrid>
                <a:gridCol w="470525"/>
                <a:gridCol w="470525"/>
                <a:gridCol w="470525"/>
                <a:gridCol w="470525"/>
                <a:gridCol w="470525"/>
                <a:gridCol w="470525"/>
                <a:gridCol w="470525"/>
                <a:gridCol w="470525"/>
                <a:gridCol w="470525"/>
                <a:gridCol w="470525"/>
                <a:gridCol w="470525"/>
                <a:gridCol w="470525"/>
                <a:gridCol w="470525"/>
              </a:tblGrid>
              <a:tr h="365750">
                <a:tc>
                  <a:txBody>
                    <a:bodyPr/>
                    <a:lstStyle/>
                    <a:p>
                      <a:pPr indent="0" lvl="0" marL="1905"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a</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b</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c</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d</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e</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f</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g</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h</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i</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j</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k</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l</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m</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r>
              <a:tr h="365750">
                <a:tc>
                  <a:txBody>
                    <a:bodyPr/>
                    <a:lstStyle/>
                    <a:p>
                      <a:pPr indent="0" lvl="0" marL="190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0</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1</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2</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3</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4</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5</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6</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7</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8</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9</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10</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11</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12</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r>
            </a:tbl>
          </a:graphicData>
        </a:graphic>
      </p:graphicFrame>
      <p:graphicFrame>
        <p:nvGraphicFramePr>
          <p:cNvPr id="631" name="Google Shape;631;p28"/>
          <p:cNvGraphicFramePr/>
          <p:nvPr/>
        </p:nvGraphicFramePr>
        <p:xfrm>
          <a:off x="3157220" y="3683634"/>
          <a:ext cx="3000000" cy="3000000"/>
        </p:xfrm>
        <a:graphic>
          <a:graphicData uri="http://schemas.openxmlformats.org/drawingml/2006/table">
            <a:tbl>
              <a:tblPr bandRow="1" firstRow="1">
                <a:noFill/>
                <a:tableStyleId>{2F38619E-2BCC-419A-96AF-AFAC2EFF961C}</a:tableStyleId>
              </a:tblPr>
              <a:tblGrid>
                <a:gridCol w="470525"/>
                <a:gridCol w="470525"/>
                <a:gridCol w="470525"/>
                <a:gridCol w="470525"/>
                <a:gridCol w="470525"/>
                <a:gridCol w="470525"/>
                <a:gridCol w="470525"/>
                <a:gridCol w="470525"/>
                <a:gridCol w="470525"/>
                <a:gridCol w="470525"/>
                <a:gridCol w="470525"/>
                <a:gridCol w="470525"/>
                <a:gridCol w="470525"/>
              </a:tblGrid>
              <a:tr h="365125">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n</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o</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p</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q</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r</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s</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t</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u</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v</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w</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x</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y</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b="1" lang="en-US" sz="1800" u="none" cap="none" strike="noStrike">
                          <a:solidFill>
                            <a:srgbClr val="FFFFFF"/>
                          </a:solidFill>
                          <a:latin typeface="Tahoma"/>
                          <a:ea typeface="Tahoma"/>
                          <a:cs typeface="Tahoma"/>
                          <a:sym typeface="Tahoma"/>
                        </a:rPr>
                        <a:t>z</a:t>
                      </a:r>
                      <a:endParaRPr sz="1800" u="none" cap="none" strike="noStrike">
                        <a:latin typeface="Tahoma"/>
                        <a:ea typeface="Tahoma"/>
                        <a:cs typeface="Tahoma"/>
                        <a:sym typeface="Tahoma"/>
                      </a:endParaRPr>
                    </a:p>
                  </a:txBody>
                  <a:tcPr marT="43175"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r>
              <a:tr h="365750">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13</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14</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15</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16</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17</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18</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19</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20</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21</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22</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23</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24</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FFFF"/>
                          </a:solidFill>
                          <a:latin typeface="Verdana"/>
                          <a:ea typeface="Verdana"/>
                          <a:cs typeface="Verdana"/>
                          <a:sym typeface="Verdana"/>
                        </a:rPr>
                        <a:t>25</a:t>
                      </a:r>
                      <a:endParaRPr sz="1800" u="none" cap="none" strike="noStrike">
                        <a:latin typeface="Verdana"/>
                        <a:ea typeface="Verdana"/>
                        <a:cs typeface="Verdana"/>
                        <a:sym typeface="Verdana"/>
                      </a:endParaRPr>
                    </a:p>
                  </a:txBody>
                  <a:tcPr marT="41900" marB="0" marR="0" marL="0">
                    <a:lnL cap="flat" cmpd="sng" w="12700">
                      <a:solidFill>
                        <a:srgbClr val="FFB900"/>
                      </a:solidFill>
                      <a:prstDash val="solid"/>
                      <a:round/>
                      <a:headEnd len="sm" w="sm" type="none"/>
                      <a:tailEnd len="sm" w="sm" type="none"/>
                    </a:lnL>
                    <a:lnR cap="flat" cmpd="sng" w="12700">
                      <a:solidFill>
                        <a:srgbClr val="FFB900"/>
                      </a:solidFill>
                      <a:prstDash val="solid"/>
                      <a:round/>
                      <a:headEnd len="sm" w="sm" type="none"/>
                      <a:tailEnd len="sm" w="sm" type="none"/>
                    </a:lnR>
                    <a:lnT cap="flat" cmpd="sng" w="12700">
                      <a:solidFill>
                        <a:srgbClr val="FFB900"/>
                      </a:solidFill>
                      <a:prstDash val="solid"/>
                      <a:round/>
                      <a:headEnd len="sm" w="sm" type="none"/>
                      <a:tailEnd len="sm" w="sm" type="none"/>
                    </a:lnT>
                    <a:lnB cap="flat" cmpd="sng" w="12700">
                      <a:solidFill>
                        <a:srgbClr val="FFB900"/>
                      </a:solidFill>
                      <a:prstDash val="solid"/>
                      <a:round/>
                      <a:headEnd len="sm" w="sm" type="none"/>
                      <a:tailEnd len="sm" w="sm" type="none"/>
                    </a:lnB>
                  </a:tcPr>
                </a:tc>
              </a:tr>
            </a:tbl>
          </a:graphicData>
        </a:graphic>
      </p:graphicFrame>
      <p:sp>
        <p:nvSpPr>
          <p:cNvPr id="632" name="Google Shape;632;p28"/>
          <p:cNvSpPr txBox="1"/>
          <p:nvPr/>
        </p:nvSpPr>
        <p:spPr>
          <a:xfrm>
            <a:off x="889500" y="4533276"/>
            <a:ext cx="9871200" cy="2153400"/>
          </a:xfrm>
          <a:prstGeom prst="rect">
            <a:avLst/>
          </a:prstGeom>
          <a:noFill/>
          <a:ln>
            <a:noFill/>
          </a:ln>
        </p:spPr>
        <p:txBody>
          <a:bodyPr anchorCtr="0" anchor="t" bIns="0" lIns="0" spcFirstLastPara="1" rIns="0" wrap="square" tIns="92700">
            <a:spAutoFit/>
          </a:bodyPr>
          <a:lstStyle/>
          <a:p>
            <a:pPr indent="-156210" lvl="0" marL="194310" rtl="0" algn="l">
              <a:lnSpc>
                <a:spcPct val="100000"/>
              </a:lnSpc>
              <a:spcBef>
                <a:spcPts val="0"/>
              </a:spcBef>
              <a:spcAft>
                <a:spcPts val="0"/>
              </a:spcAft>
              <a:buClr>
                <a:srgbClr val="FFB900"/>
              </a:buClr>
              <a:buSzPts val="1600"/>
              <a:buFont typeface="Calibri"/>
              <a:buChar char="◦"/>
            </a:pPr>
            <a:r>
              <a:rPr lang="en-US" sz="1600">
                <a:solidFill>
                  <a:srgbClr val="FFB900"/>
                </a:solidFill>
                <a:latin typeface="Verdana"/>
                <a:ea typeface="Verdana"/>
                <a:cs typeface="Verdana"/>
                <a:sym typeface="Verdana"/>
              </a:rPr>
              <a:t>Allora il Cifrario di Cesare diventa:</a:t>
            </a:r>
            <a:endParaRPr sz="1600">
              <a:latin typeface="Verdana"/>
              <a:ea typeface="Verdana"/>
              <a:cs typeface="Verdana"/>
              <a:sym typeface="Verdana"/>
            </a:endParaRPr>
          </a:p>
          <a:p>
            <a:pPr indent="0" lvl="0" marL="194945" rtl="0" algn="l">
              <a:lnSpc>
                <a:spcPct val="100000"/>
              </a:lnSpc>
              <a:spcBef>
                <a:spcPts val="445"/>
              </a:spcBef>
              <a:spcAft>
                <a:spcPts val="0"/>
              </a:spcAft>
              <a:buNone/>
            </a:pPr>
            <a:r>
              <a:rPr i="1" lang="en-US" sz="1000">
                <a:solidFill>
                  <a:srgbClr val="FFB900"/>
                </a:solidFill>
                <a:latin typeface="Verdana"/>
                <a:ea typeface="Verdana"/>
                <a:cs typeface="Verdana"/>
                <a:sym typeface="Verdana"/>
              </a:rPr>
              <a:t>c </a:t>
            </a:r>
            <a:r>
              <a:rPr lang="en-US" sz="1000">
                <a:solidFill>
                  <a:srgbClr val="FFB900"/>
                </a:solidFill>
                <a:latin typeface="Verdana"/>
                <a:ea typeface="Verdana"/>
                <a:cs typeface="Verdana"/>
                <a:sym typeface="Verdana"/>
              </a:rPr>
              <a:t>= E(</a:t>
            </a:r>
            <a:r>
              <a:rPr i="1" lang="en-US" sz="1000">
                <a:solidFill>
                  <a:srgbClr val="FFB900"/>
                </a:solidFill>
                <a:latin typeface="Verdana"/>
                <a:ea typeface="Verdana"/>
                <a:cs typeface="Verdana"/>
                <a:sym typeface="Verdana"/>
              </a:rPr>
              <a:t>p</a:t>
            </a:r>
            <a:r>
              <a:rPr lang="en-US" sz="1000">
                <a:solidFill>
                  <a:srgbClr val="FFB900"/>
                </a:solidFill>
                <a:latin typeface="Verdana"/>
                <a:ea typeface="Verdana"/>
                <a:cs typeface="Verdana"/>
                <a:sym typeface="Verdana"/>
              </a:rPr>
              <a:t>) = (</a:t>
            </a:r>
            <a:r>
              <a:rPr i="1" lang="en-US" sz="1000">
                <a:solidFill>
                  <a:srgbClr val="FFB900"/>
                </a:solidFill>
                <a:latin typeface="Verdana"/>
                <a:ea typeface="Verdana"/>
                <a:cs typeface="Verdana"/>
                <a:sym typeface="Verdana"/>
              </a:rPr>
              <a:t>p </a:t>
            </a:r>
            <a:r>
              <a:rPr lang="en-US" sz="1000">
                <a:solidFill>
                  <a:srgbClr val="FFB900"/>
                </a:solidFill>
                <a:latin typeface="Verdana"/>
                <a:ea typeface="Verdana"/>
                <a:cs typeface="Verdana"/>
                <a:sym typeface="Verdana"/>
              </a:rPr>
              <a:t>+ </a:t>
            </a:r>
            <a:r>
              <a:rPr i="1" lang="en-US" sz="1000">
                <a:solidFill>
                  <a:srgbClr val="FFB900"/>
                </a:solidFill>
                <a:latin typeface="Verdana"/>
                <a:ea typeface="Verdana"/>
                <a:cs typeface="Verdana"/>
                <a:sym typeface="Verdana"/>
              </a:rPr>
              <a:t>k</a:t>
            </a:r>
            <a:r>
              <a:rPr lang="en-US" sz="1000">
                <a:solidFill>
                  <a:srgbClr val="FFB900"/>
                </a:solidFill>
                <a:latin typeface="Verdana"/>
                <a:ea typeface="Verdana"/>
                <a:cs typeface="Verdana"/>
                <a:sym typeface="Verdana"/>
              </a:rPr>
              <a:t>) mod (26)</a:t>
            </a:r>
            <a:endParaRPr sz="1000">
              <a:latin typeface="Verdana"/>
              <a:ea typeface="Verdana"/>
              <a:cs typeface="Verdana"/>
              <a:sym typeface="Verdana"/>
            </a:endParaRPr>
          </a:p>
          <a:p>
            <a:pPr indent="0" lvl="0" marL="194945" rtl="0" algn="l">
              <a:lnSpc>
                <a:spcPct val="100000"/>
              </a:lnSpc>
              <a:spcBef>
                <a:spcPts val="430"/>
              </a:spcBef>
              <a:spcAft>
                <a:spcPts val="0"/>
              </a:spcAft>
              <a:buNone/>
            </a:pPr>
            <a:r>
              <a:rPr i="1" lang="en-US" sz="1000">
                <a:solidFill>
                  <a:srgbClr val="FFB900"/>
                </a:solidFill>
                <a:latin typeface="Verdana"/>
                <a:ea typeface="Verdana"/>
                <a:cs typeface="Verdana"/>
                <a:sym typeface="Verdana"/>
              </a:rPr>
              <a:t>p </a:t>
            </a:r>
            <a:r>
              <a:rPr lang="en-US" sz="1000">
                <a:solidFill>
                  <a:srgbClr val="FFB900"/>
                </a:solidFill>
                <a:latin typeface="Verdana"/>
                <a:ea typeface="Verdana"/>
                <a:cs typeface="Verdana"/>
                <a:sym typeface="Verdana"/>
              </a:rPr>
              <a:t>= D(c) = (c – </a:t>
            </a:r>
            <a:r>
              <a:rPr i="1" lang="en-US" sz="1000">
                <a:solidFill>
                  <a:srgbClr val="FFB900"/>
                </a:solidFill>
                <a:latin typeface="Verdana"/>
                <a:ea typeface="Verdana"/>
                <a:cs typeface="Verdana"/>
                <a:sym typeface="Verdana"/>
              </a:rPr>
              <a:t>k</a:t>
            </a:r>
            <a:r>
              <a:rPr lang="en-US" sz="1000">
                <a:solidFill>
                  <a:srgbClr val="FFB900"/>
                </a:solidFill>
                <a:latin typeface="Verdana"/>
                <a:ea typeface="Verdana"/>
                <a:cs typeface="Verdana"/>
                <a:sym typeface="Verdana"/>
              </a:rPr>
              <a:t>) mod (26)</a:t>
            </a:r>
            <a:endParaRPr sz="1000">
              <a:latin typeface="Verdana"/>
              <a:ea typeface="Verdana"/>
              <a:cs typeface="Verdana"/>
              <a:sym typeface="Verdana"/>
            </a:endParaRPr>
          </a:p>
          <a:p>
            <a:pPr indent="0" lvl="0" marL="0" rtl="0" algn="l">
              <a:lnSpc>
                <a:spcPct val="100000"/>
              </a:lnSpc>
              <a:spcBef>
                <a:spcPts val="254"/>
              </a:spcBef>
              <a:spcAft>
                <a:spcPts val="0"/>
              </a:spcAft>
              <a:buNone/>
            </a:pPr>
            <a:r>
              <a:t/>
            </a:r>
            <a:endParaRPr sz="1000">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a:solidFill>
                  <a:srgbClr val="FFFFFF"/>
                </a:solidFill>
                <a:latin typeface="Verdana"/>
                <a:ea typeface="Verdana"/>
                <a:cs typeface="Verdana"/>
                <a:sym typeface="Verdana"/>
              </a:rPr>
              <a:t>Dove:</a:t>
            </a:r>
            <a:endParaRPr>
              <a:solidFill>
                <a:srgbClr val="FFFFFF"/>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a:solidFill>
                  <a:srgbClr val="FFFFFF"/>
                </a:solidFill>
                <a:latin typeface="Verdana"/>
                <a:ea typeface="Verdana"/>
                <a:cs typeface="Verdana"/>
                <a:sym typeface="Verdana"/>
              </a:rPr>
              <a:t>	•	p è la lettera in chiaro (plaintext),</a:t>
            </a:r>
            <a:endParaRPr>
              <a:solidFill>
                <a:srgbClr val="FFFFFF"/>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a:solidFill>
                  <a:srgbClr val="FFFFFF"/>
                </a:solidFill>
                <a:latin typeface="Verdana"/>
                <a:ea typeface="Verdana"/>
                <a:cs typeface="Verdana"/>
                <a:sym typeface="Verdana"/>
              </a:rPr>
              <a:t>	•	c è la lettera cifrata (ciphertext),</a:t>
            </a:r>
            <a:endParaRPr>
              <a:solidFill>
                <a:srgbClr val="FFFFFF"/>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a:solidFill>
                  <a:srgbClr val="FFFFFF"/>
                </a:solidFill>
                <a:latin typeface="Verdana"/>
                <a:ea typeface="Verdana"/>
                <a:cs typeface="Verdana"/>
                <a:sym typeface="Verdana"/>
              </a:rPr>
              <a:t>	•	k è il valore dello spostamento, che può andare da 1 a 25.</a:t>
            </a:r>
            <a:endParaRPr>
              <a:solidFill>
                <a:srgbClr val="FFFFFF"/>
              </a:solidFill>
              <a:latin typeface="Verdana"/>
              <a:ea typeface="Verdana"/>
              <a:cs typeface="Verdana"/>
              <a:sym typeface="Verdana"/>
            </a:endParaRPr>
          </a:p>
          <a:p>
            <a:pPr indent="0" lvl="0" marL="40005" rtl="0" algn="l">
              <a:lnSpc>
                <a:spcPct val="100000"/>
              </a:lnSpc>
              <a:spcBef>
                <a:spcPts val="0"/>
              </a:spcBef>
              <a:spcAft>
                <a:spcPts val="0"/>
              </a:spcAft>
              <a:buNone/>
            </a:pPr>
            <a:r>
              <a:t/>
            </a:r>
            <a:endParaRPr>
              <a:solidFill>
                <a:srgbClr val="FFFFFF"/>
              </a:solidFill>
              <a:latin typeface="Verdana"/>
              <a:ea typeface="Verdana"/>
              <a:cs typeface="Verdana"/>
              <a:sym typeface="Verdana"/>
            </a:endParaRPr>
          </a:p>
        </p:txBody>
      </p:sp>
      <p:pic>
        <p:nvPicPr>
          <p:cNvPr id="633" name="Google Shape;633;p28"/>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634" name="Google Shape;634;p28"/>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635" name="Google Shape;635;p28"/>
          <p:cNvSpPr txBox="1"/>
          <p:nvPr/>
        </p:nvSpPr>
        <p:spPr>
          <a:xfrm>
            <a:off x="11127485" y="6321441"/>
            <a:ext cx="180975" cy="197485"/>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28</a:t>
            </a:r>
            <a:endParaRPr sz="1100">
              <a:latin typeface="Verdana"/>
              <a:ea typeface="Verdana"/>
              <a:cs typeface="Verdana"/>
              <a:sym typeface="Verdana"/>
            </a:endParaRPr>
          </a:p>
        </p:txBody>
      </p:sp>
      <p:sp>
        <p:nvSpPr>
          <p:cNvPr id="636" name="Google Shape;636;p28"/>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29"/>
          <p:cNvSpPr txBox="1"/>
          <p:nvPr/>
        </p:nvSpPr>
        <p:spPr>
          <a:xfrm>
            <a:off x="5550534" y="3345942"/>
            <a:ext cx="6036945" cy="574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600">
                <a:solidFill>
                  <a:srgbClr val="FFFFFF"/>
                </a:solidFill>
                <a:latin typeface="Cambria"/>
                <a:ea typeface="Cambria"/>
                <a:cs typeface="Cambria"/>
                <a:sym typeface="Cambria"/>
              </a:rPr>
              <a:t>Monoalphabetic Techniques</a:t>
            </a:r>
            <a:endParaRPr sz="3600">
              <a:latin typeface="Cambria"/>
              <a:ea typeface="Cambria"/>
              <a:cs typeface="Cambria"/>
              <a:sym typeface="Cambria"/>
            </a:endParaRPr>
          </a:p>
        </p:txBody>
      </p:sp>
      <p:grpSp>
        <p:nvGrpSpPr>
          <p:cNvPr id="642" name="Google Shape;642;p29"/>
          <p:cNvGrpSpPr/>
          <p:nvPr/>
        </p:nvGrpSpPr>
        <p:grpSpPr>
          <a:xfrm>
            <a:off x="2933657" y="762"/>
            <a:ext cx="3109003" cy="6857365"/>
            <a:chOff x="2933657" y="762"/>
            <a:chExt cx="3109003" cy="6857365"/>
          </a:xfrm>
        </p:grpSpPr>
        <p:sp>
          <p:nvSpPr>
            <p:cNvPr id="643" name="Google Shape;643;p29"/>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44" name="Google Shape;644;p29"/>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645" name="Google Shape;645;p29"/>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646" name="Google Shape;646;p29"/>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pSp>
        <p:nvGrpSpPr>
          <p:cNvPr id="87" name="Google Shape;87;p3"/>
          <p:cNvGrpSpPr/>
          <p:nvPr/>
        </p:nvGrpSpPr>
        <p:grpSpPr>
          <a:xfrm>
            <a:off x="0" y="-1524"/>
            <a:ext cx="6042659" cy="6861047"/>
            <a:chOff x="0" y="-1524"/>
            <a:chExt cx="6042659" cy="6861047"/>
          </a:xfrm>
        </p:grpSpPr>
        <p:sp>
          <p:nvSpPr>
            <p:cNvPr id="88" name="Google Shape;88;p3"/>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9" name="Google Shape;89;p3"/>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0" name="Google Shape;90;p3"/>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91" name="Google Shape;91;p3"/>
            <p:cNvPicPr preferRelativeResize="0"/>
            <p:nvPr/>
          </p:nvPicPr>
          <p:blipFill rotWithShape="1">
            <a:blip r:embed="rId3">
              <a:alphaModFix/>
            </a:blip>
            <a:srcRect b="0" l="0" r="0" t="0"/>
            <a:stretch/>
          </p:blipFill>
          <p:spPr>
            <a:xfrm>
              <a:off x="0" y="-1524"/>
              <a:ext cx="5841492" cy="6861047"/>
            </a:xfrm>
            <a:prstGeom prst="rect">
              <a:avLst/>
            </a:prstGeom>
            <a:noFill/>
            <a:ln>
              <a:noFill/>
            </a:ln>
          </p:spPr>
        </p:pic>
      </p:grpSp>
      <p:sp>
        <p:nvSpPr>
          <p:cNvPr id="92" name="Google Shape;92;p3"/>
          <p:cNvSpPr txBox="1"/>
          <p:nvPr>
            <p:ph type="title"/>
          </p:nvPr>
        </p:nvSpPr>
        <p:spPr>
          <a:xfrm>
            <a:off x="6455790" y="1098295"/>
            <a:ext cx="3872100" cy="1093800"/>
          </a:xfrm>
          <a:prstGeom prst="rect">
            <a:avLst/>
          </a:prstGeom>
          <a:noFill/>
          <a:ln>
            <a:noFill/>
          </a:ln>
        </p:spPr>
        <p:txBody>
          <a:bodyPr anchorCtr="0" anchor="t" bIns="0" lIns="0" spcFirstLastPara="1" rIns="0" wrap="square" tIns="67925">
            <a:spAutoFit/>
          </a:bodyPr>
          <a:lstStyle/>
          <a:p>
            <a:pPr indent="0" lvl="0" marL="12700" marR="5080" rtl="0" algn="l">
              <a:lnSpc>
                <a:spcPct val="108124"/>
              </a:lnSpc>
              <a:spcBef>
                <a:spcPts val="0"/>
              </a:spcBef>
              <a:spcAft>
                <a:spcPts val="0"/>
              </a:spcAft>
              <a:buNone/>
            </a:pPr>
            <a:r>
              <a:rPr lang="en-US" sz="3200">
                <a:solidFill>
                  <a:srgbClr val="FFFFFF"/>
                </a:solidFill>
              </a:rPr>
              <a:t>Aspetti di Sicurezza per le Reti Marittime</a:t>
            </a:r>
            <a:endParaRPr sz="3200"/>
          </a:p>
        </p:txBody>
      </p:sp>
      <p:sp>
        <p:nvSpPr>
          <p:cNvPr id="93" name="Google Shape;93;p3"/>
          <p:cNvSpPr txBox="1"/>
          <p:nvPr/>
        </p:nvSpPr>
        <p:spPr>
          <a:xfrm>
            <a:off x="6455790" y="2368042"/>
            <a:ext cx="4940400" cy="2533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2800">
                <a:solidFill>
                  <a:srgbClr val="FFB900"/>
                </a:solidFill>
                <a:latin typeface="Verdana"/>
                <a:ea typeface="Verdana"/>
                <a:cs typeface="Verdana"/>
                <a:sym typeface="Verdana"/>
              </a:rPr>
              <a:t>Panoramica</a:t>
            </a:r>
            <a:endParaRPr sz="2800">
              <a:latin typeface="Verdana"/>
              <a:ea typeface="Verdana"/>
              <a:cs typeface="Verdana"/>
              <a:sym typeface="Verdana"/>
            </a:endParaRPr>
          </a:p>
          <a:p>
            <a:pPr indent="-274320" lvl="0" marL="320040" marR="494030" rtl="0" algn="l">
              <a:lnSpc>
                <a:spcPct val="100000"/>
              </a:lnSpc>
              <a:spcBef>
                <a:spcPts val="2375"/>
              </a:spcBef>
              <a:spcAft>
                <a:spcPts val="0"/>
              </a:spcAft>
              <a:buClr>
                <a:srgbClr val="FFB900"/>
              </a:buClr>
              <a:buSzPts val="1600"/>
              <a:buFont typeface="Courier New"/>
              <a:buChar char="o"/>
            </a:pPr>
            <a:r>
              <a:rPr lang="en-US" sz="1600">
                <a:solidFill>
                  <a:srgbClr val="FFFFFF"/>
                </a:solidFill>
                <a:latin typeface="Verdana"/>
                <a:ea typeface="Verdana"/>
                <a:cs typeface="Verdana"/>
                <a:sym typeface="Verdana"/>
              </a:rPr>
              <a:t>Topic-1: Architettura e Progettazione Sicura delle Reti</a:t>
            </a:r>
            <a:endParaRPr sz="1600">
              <a:latin typeface="Verdana"/>
              <a:ea typeface="Verdana"/>
              <a:cs typeface="Verdana"/>
              <a:sym typeface="Verdana"/>
            </a:endParaRPr>
          </a:p>
          <a:p>
            <a:pPr indent="-274320" lvl="0" marL="320040" rtl="0" algn="l">
              <a:lnSpc>
                <a:spcPct val="100000"/>
              </a:lnSpc>
              <a:spcBef>
                <a:spcPts val="1200"/>
              </a:spcBef>
              <a:spcAft>
                <a:spcPts val="0"/>
              </a:spcAft>
              <a:buClr>
                <a:srgbClr val="FFB900"/>
              </a:buClr>
              <a:buSzPts val="1600"/>
              <a:buFont typeface="Courier New"/>
              <a:buChar char="o"/>
            </a:pPr>
            <a:r>
              <a:rPr lang="en-US" sz="1600">
                <a:solidFill>
                  <a:srgbClr val="00AF50"/>
                </a:solidFill>
                <a:latin typeface="Verdana"/>
                <a:ea typeface="Verdana"/>
                <a:cs typeface="Verdana"/>
                <a:sym typeface="Verdana"/>
              </a:rPr>
              <a:t>Topic-2: Tecniche di Crittografia per Garantire la Trasmissione Sicura dei Dati</a:t>
            </a:r>
            <a:endParaRPr sz="1600">
              <a:latin typeface="Verdana"/>
              <a:ea typeface="Verdana"/>
              <a:cs typeface="Verdana"/>
              <a:sym typeface="Verdana"/>
            </a:endParaRPr>
          </a:p>
          <a:p>
            <a:pPr indent="-274320" lvl="0" marL="320040" marR="340360" rtl="0" algn="l">
              <a:lnSpc>
                <a:spcPct val="100000"/>
              </a:lnSpc>
              <a:spcBef>
                <a:spcPts val="1200"/>
              </a:spcBef>
              <a:spcAft>
                <a:spcPts val="0"/>
              </a:spcAft>
              <a:buClr>
                <a:srgbClr val="FFB900"/>
              </a:buClr>
              <a:buSzPts val="1600"/>
              <a:buFont typeface="Courier New"/>
              <a:buChar char="o"/>
            </a:pPr>
            <a:r>
              <a:rPr lang="en-US" sz="1600">
                <a:solidFill>
                  <a:srgbClr val="FFFFFF"/>
                </a:solidFill>
                <a:latin typeface="Verdana"/>
                <a:ea typeface="Verdana"/>
                <a:cs typeface="Verdana"/>
                <a:sym typeface="Verdana"/>
              </a:rPr>
              <a:t>Topic-3: Meccanismi, Servizi e Attacchi di Sicurezza nel Modello di Riferimento OSI</a:t>
            </a:r>
            <a:endParaRPr sz="1600">
              <a:latin typeface="Verdana"/>
              <a:ea typeface="Verdana"/>
              <a:cs typeface="Verdana"/>
              <a:sym typeface="Verdana"/>
            </a:endParaRPr>
          </a:p>
        </p:txBody>
      </p:sp>
      <p:pic>
        <p:nvPicPr>
          <p:cNvPr id="94" name="Google Shape;94;p3"/>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95" name="Google Shape;95;p3"/>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30"/>
          <p:cNvSpPr/>
          <p:nvPr/>
        </p:nvSpPr>
        <p:spPr>
          <a:xfrm>
            <a:off x="8358937"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52" name="Google Shape;652;p30"/>
          <p:cNvSpPr txBox="1"/>
          <p:nvPr/>
        </p:nvSpPr>
        <p:spPr>
          <a:xfrm>
            <a:off x="688340" y="1103286"/>
            <a:ext cx="8063100" cy="1768500"/>
          </a:xfrm>
          <a:prstGeom prst="rect">
            <a:avLst/>
          </a:prstGeom>
          <a:noFill/>
          <a:ln>
            <a:noFill/>
          </a:ln>
        </p:spPr>
        <p:txBody>
          <a:bodyPr anchorCtr="0" anchor="t" bIns="0" lIns="0" spcFirstLastPara="1" rIns="0" wrap="square" tIns="129525">
            <a:spAutoFit/>
          </a:bodyPr>
          <a:lstStyle/>
          <a:p>
            <a:pPr indent="-342900" lvl="0" marL="457200" rtl="0" algn="l">
              <a:lnSpc>
                <a:spcPct val="115000"/>
              </a:lnSpc>
              <a:spcBef>
                <a:spcPts val="0"/>
              </a:spcBef>
              <a:spcAft>
                <a:spcPts val="0"/>
              </a:spcAft>
              <a:buClr>
                <a:srgbClr val="FFB900"/>
              </a:buClr>
              <a:buSzPts val="1800"/>
              <a:buFont typeface="Noto Sans Symbols"/>
              <a:buChar char="▪"/>
            </a:pPr>
            <a:r>
              <a:rPr lang="en-US" sz="1900">
                <a:solidFill>
                  <a:srgbClr val="FFB900"/>
                </a:solidFill>
                <a:latin typeface="Verdana"/>
                <a:ea typeface="Verdana"/>
                <a:cs typeface="Verdana"/>
                <a:sym typeface="Verdana"/>
              </a:rPr>
              <a:t>Invece di limitarsi a spostare l’alfabeto,</a:t>
            </a:r>
            <a:endParaRPr sz="1900">
              <a:solidFill>
                <a:srgbClr val="FFB900"/>
              </a:solidFill>
              <a:latin typeface="Verdana"/>
              <a:ea typeface="Verdana"/>
              <a:cs typeface="Verdana"/>
              <a:sym typeface="Verdana"/>
            </a:endParaRPr>
          </a:p>
          <a:p>
            <a:pPr indent="-342900" lvl="0" marL="457200" rtl="0" algn="l">
              <a:lnSpc>
                <a:spcPct val="115000"/>
              </a:lnSpc>
              <a:spcBef>
                <a:spcPts val="0"/>
              </a:spcBef>
              <a:spcAft>
                <a:spcPts val="0"/>
              </a:spcAft>
              <a:buClr>
                <a:srgbClr val="FFB900"/>
              </a:buClr>
              <a:buSzPts val="1800"/>
              <a:buFont typeface="Noto Sans Symbols"/>
              <a:buChar char="▪"/>
            </a:pPr>
            <a:r>
              <a:rPr lang="en-US" sz="1900">
                <a:solidFill>
                  <a:srgbClr val="FFB900"/>
                </a:solidFill>
                <a:latin typeface="Verdana"/>
                <a:ea typeface="Verdana"/>
                <a:cs typeface="Verdana"/>
                <a:sym typeface="Verdana"/>
              </a:rPr>
              <a:t>si può mescolare (rimescolare) le lettere in modo arbitrario.</a:t>
            </a:r>
            <a:endParaRPr sz="1900">
              <a:solidFill>
                <a:srgbClr val="FFB900"/>
              </a:solidFill>
              <a:latin typeface="Verdana"/>
              <a:ea typeface="Verdana"/>
              <a:cs typeface="Verdana"/>
              <a:sym typeface="Verdana"/>
            </a:endParaRPr>
          </a:p>
          <a:p>
            <a:pPr indent="-342900" lvl="0" marL="457200" rtl="0" algn="l">
              <a:lnSpc>
                <a:spcPct val="115000"/>
              </a:lnSpc>
              <a:spcBef>
                <a:spcPts val="0"/>
              </a:spcBef>
              <a:spcAft>
                <a:spcPts val="0"/>
              </a:spcAft>
              <a:buClr>
                <a:srgbClr val="FFB900"/>
              </a:buClr>
              <a:buSzPts val="1800"/>
              <a:buFont typeface="Noto Sans Symbols"/>
              <a:buChar char="▪"/>
            </a:pPr>
            <a:r>
              <a:rPr lang="en-US" sz="1900">
                <a:solidFill>
                  <a:srgbClr val="FFB900"/>
                </a:solidFill>
                <a:latin typeface="Verdana"/>
                <a:ea typeface="Verdana"/>
                <a:cs typeface="Verdana"/>
                <a:sym typeface="Verdana"/>
              </a:rPr>
              <a:t>Ogni lettera del testo in chiaro viene associata a una diversa lettera casuale nel testo cifrato.</a:t>
            </a:r>
            <a:endParaRPr sz="1900">
              <a:solidFill>
                <a:srgbClr val="FFB900"/>
              </a:solidFill>
              <a:latin typeface="Verdana"/>
              <a:ea typeface="Verdana"/>
              <a:cs typeface="Verdana"/>
              <a:sym typeface="Verdana"/>
            </a:endParaRPr>
          </a:p>
          <a:p>
            <a:pPr indent="-342900" lvl="0" marL="457200" rtl="0" algn="l">
              <a:lnSpc>
                <a:spcPct val="115000"/>
              </a:lnSpc>
              <a:spcBef>
                <a:spcPts val="0"/>
              </a:spcBef>
              <a:spcAft>
                <a:spcPts val="0"/>
              </a:spcAft>
              <a:buClr>
                <a:srgbClr val="FFB900"/>
              </a:buClr>
              <a:buSzPts val="1800"/>
              <a:buFont typeface="Noto Sans Symbols"/>
              <a:buChar char="▪"/>
            </a:pPr>
            <a:r>
              <a:rPr lang="en-US" sz="1900">
                <a:solidFill>
                  <a:srgbClr val="FFB900"/>
                </a:solidFill>
                <a:latin typeface="Verdana"/>
                <a:ea typeface="Verdana"/>
                <a:cs typeface="Verdana"/>
                <a:sym typeface="Verdana"/>
              </a:rPr>
              <a:t>Quindi, la chiave è lunga 26 lettere.</a:t>
            </a:r>
            <a:endParaRPr sz="1900">
              <a:solidFill>
                <a:srgbClr val="FFB900"/>
              </a:solidFill>
              <a:latin typeface="Verdana"/>
              <a:ea typeface="Verdana"/>
              <a:cs typeface="Verdana"/>
              <a:sym typeface="Verdana"/>
            </a:endParaRPr>
          </a:p>
        </p:txBody>
      </p:sp>
      <p:sp>
        <p:nvSpPr>
          <p:cNvPr id="653" name="Google Shape;653;p30"/>
          <p:cNvSpPr txBox="1"/>
          <p:nvPr/>
        </p:nvSpPr>
        <p:spPr>
          <a:xfrm>
            <a:off x="1064400" y="4572000"/>
            <a:ext cx="6782400" cy="1734900"/>
          </a:xfrm>
          <a:prstGeom prst="rect">
            <a:avLst/>
          </a:prstGeom>
          <a:noFill/>
          <a:ln>
            <a:noFill/>
          </a:ln>
        </p:spPr>
        <p:txBody>
          <a:bodyPr anchorCtr="0" anchor="t" bIns="0" lIns="0" spcFirstLastPara="1" rIns="0" wrap="square" tIns="10775">
            <a:spAutoFit/>
          </a:bodyPr>
          <a:lstStyle/>
          <a:p>
            <a:pPr indent="0" lvl="0" marL="0" rtl="0" algn="l">
              <a:lnSpc>
                <a:spcPct val="115000"/>
              </a:lnSpc>
              <a:spcBef>
                <a:spcPts val="0"/>
              </a:spcBef>
              <a:spcAft>
                <a:spcPts val="0"/>
              </a:spcAft>
              <a:buClr>
                <a:schemeClr val="dk1"/>
              </a:buClr>
              <a:buSzPts val="1100"/>
              <a:buFont typeface="Arial"/>
              <a:buNone/>
            </a:pPr>
            <a:r>
              <a:rPr lang="en-US" sz="2000">
                <a:solidFill>
                  <a:srgbClr val="FFB900"/>
                </a:solidFill>
                <a:latin typeface="Verdana"/>
                <a:ea typeface="Verdana"/>
                <a:cs typeface="Verdana"/>
                <a:sym typeface="Verdana"/>
              </a:rPr>
              <a:t>Esempio:</a:t>
            </a:r>
            <a:endParaRPr sz="2000">
              <a:solidFill>
                <a:srgbClr val="FFB900"/>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sz="2000">
                <a:solidFill>
                  <a:srgbClr val="FFB900"/>
                </a:solidFill>
                <a:latin typeface="Verdana"/>
                <a:ea typeface="Verdana"/>
                <a:cs typeface="Verdana"/>
                <a:sym typeface="Verdana"/>
              </a:rPr>
              <a:t>	•	Testo in chiaro: if we wish to replace letters</a:t>
            </a:r>
            <a:endParaRPr sz="2000">
              <a:solidFill>
                <a:srgbClr val="FFB900"/>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sz="2000">
                <a:solidFill>
                  <a:srgbClr val="FFB900"/>
                </a:solidFill>
                <a:latin typeface="Verdana"/>
                <a:ea typeface="Verdana"/>
                <a:cs typeface="Verdana"/>
                <a:sym typeface="Verdana"/>
              </a:rPr>
              <a:t>	•	Testo cifrato: WI RF RWAJ UH YFTSDVF SFUUFYA</a:t>
            </a:r>
            <a:endParaRPr sz="2000">
              <a:solidFill>
                <a:srgbClr val="FFB900"/>
              </a:solidFill>
              <a:latin typeface="Verdana"/>
              <a:ea typeface="Verdana"/>
              <a:cs typeface="Verdana"/>
              <a:sym typeface="Verdana"/>
            </a:endParaRPr>
          </a:p>
          <a:p>
            <a:pPr indent="436244" lvl="0" marL="12700" marR="5080" rtl="0" algn="l">
              <a:lnSpc>
                <a:spcPct val="126000"/>
              </a:lnSpc>
              <a:spcBef>
                <a:spcPts val="0"/>
              </a:spcBef>
              <a:spcAft>
                <a:spcPts val="0"/>
              </a:spcAft>
              <a:buNone/>
            </a:pPr>
            <a:r>
              <a:t/>
            </a:r>
            <a:endParaRPr sz="2000">
              <a:solidFill>
                <a:srgbClr val="FFB900"/>
              </a:solidFill>
              <a:latin typeface="Verdana"/>
              <a:ea typeface="Verdana"/>
              <a:cs typeface="Verdana"/>
              <a:sym typeface="Verdana"/>
            </a:endParaRPr>
          </a:p>
        </p:txBody>
      </p:sp>
      <p:sp>
        <p:nvSpPr>
          <p:cNvPr id="654" name="Google Shape;654;p30"/>
          <p:cNvSpPr txBox="1"/>
          <p:nvPr>
            <p:ph type="title"/>
          </p:nvPr>
        </p:nvSpPr>
        <p:spPr>
          <a:xfrm>
            <a:off x="1347350" y="300600"/>
            <a:ext cx="84252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Sicurezza del Cifrario Monoalfabetico</a:t>
            </a:r>
            <a:endParaRPr/>
          </a:p>
        </p:txBody>
      </p:sp>
      <p:graphicFrame>
        <p:nvGraphicFramePr>
          <p:cNvPr id="655" name="Google Shape;655;p30"/>
          <p:cNvGraphicFramePr/>
          <p:nvPr/>
        </p:nvGraphicFramePr>
        <p:xfrm>
          <a:off x="1209141" y="3397694"/>
          <a:ext cx="3000000" cy="3000000"/>
        </p:xfrm>
        <a:graphic>
          <a:graphicData uri="http://schemas.openxmlformats.org/drawingml/2006/table">
            <a:tbl>
              <a:tblPr bandRow="1" firstRow="1">
                <a:noFill/>
                <a:tableStyleId>{2F38619E-2BCC-419A-96AF-AFAC2EFF961C}</a:tableStyleId>
              </a:tblPr>
              <a:tblGrid>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gridCol w="389250"/>
              </a:tblGrid>
              <a:tr h="365125">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a</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b</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c</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d</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e</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f</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g</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h</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i</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j</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k</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l</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m</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n</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o</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p</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q</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r</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s</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t</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u</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v</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w</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x</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y</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z</a:t>
                      </a:r>
                      <a:endParaRPr sz="1800" u="none" cap="none" strike="noStrike">
                        <a:latin typeface="Tahoma"/>
                        <a:ea typeface="Tahoma"/>
                        <a:cs typeface="Tahoma"/>
                        <a:sym typeface="Tahoma"/>
                      </a:endParaRPr>
                    </a:p>
                  </a:txBody>
                  <a:tcPr marT="431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r>
              <a:tr h="365125">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D</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K</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V</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Q</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F</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I</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B</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J</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W</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P</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E</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S</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C</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X</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H</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T</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M</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Y</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A</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317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U</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O</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L</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R</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G</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Z</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N</a:t>
                      </a:r>
                      <a:endParaRPr sz="1800" u="none" cap="none" strike="noStrike">
                        <a:latin typeface="Verdana"/>
                        <a:ea typeface="Verdana"/>
                        <a:cs typeface="Verdana"/>
                        <a:sym typeface="Verdana"/>
                      </a:endParaRPr>
                    </a:p>
                  </a:txBody>
                  <a:tcPr marT="419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r>
            </a:tbl>
          </a:graphicData>
        </a:graphic>
      </p:graphicFrame>
      <p:sp>
        <p:nvSpPr>
          <p:cNvPr id="656" name="Google Shape;656;p30"/>
          <p:cNvSpPr txBox="1"/>
          <p:nvPr/>
        </p:nvSpPr>
        <p:spPr>
          <a:xfrm>
            <a:off x="259791" y="3459860"/>
            <a:ext cx="683260" cy="656590"/>
          </a:xfrm>
          <a:prstGeom prst="rect">
            <a:avLst/>
          </a:prstGeom>
          <a:noFill/>
          <a:ln>
            <a:noFill/>
          </a:ln>
        </p:spPr>
        <p:txBody>
          <a:bodyPr anchorCtr="0" anchor="t" bIns="0" lIns="0" spcFirstLastPara="1" rIns="0" wrap="square" tIns="12050">
            <a:spAutoFit/>
          </a:bodyPr>
          <a:lstStyle/>
          <a:p>
            <a:pPr indent="0" lvl="0" marL="103504" rtl="0" algn="l">
              <a:lnSpc>
                <a:spcPct val="100000"/>
              </a:lnSpc>
              <a:spcBef>
                <a:spcPts val="0"/>
              </a:spcBef>
              <a:spcAft>
                <a:spcPts val="0"/>
              </a:spcAft>
              <a:buNone/>
            </a:pPr>
            <a:r>
              <a:rPr b="1" lang="en-US" sz="1600">
                <a:solidFill>
                  <a:srgbClr val="FFB900"/>
                </a:solidFill>
                <a:latin typeface="Tahoma"/>
                <a:ea typeface="Tahoma"/>
                <a:cs typeface="Tahoma"/>
                <a:sym typeface="Tahoma"/>
              </a:rPr>
              <a:t>Plain</a:t>
            </a:r>
            <a:endParaRPr sz="1600">
              <a:latin typeface="Tahoma"/>
              <a:ea typeface="Tahoma"/>
              <a:cs typeface="Tahoma"/>
              <a:sym typeface="Tahoma"/>
            </a:endParaRPr>
          </a:p>
          <a:p>
            <a:pPr indent="0" lvl="0" marL="12700" rtl="0" algn="l">
              <a:lnSpc>
                <a:spcPct val="100000"/>
              </a:lnSpc>
              <a:spcBef>
                <a:spcPts val="1130"/>
              </a:spcBef>
              <a:spcAft>
                <a:spcPts val="0"/>
              </a:spcAft>
              <a:buNone/>
            </a:pPr>
            <a:r>
              <a:rPr b="1" lang="en-US" sz="1600">
                <a:solidFill>
                  <a:srgbClr val="FFB900"/>
                </a:solidFill>
                <a:latin typeface="Tahoma"/>
                <a:ea typeface="Tahoma"/>
                <a:cs typeface="Tahoma"/>
                <a:sym typeface="Tahoma"/>
              </a:rPr>
              <a:t>Cipher</a:t>
            </a:r>
            <a:endParaRPr sz="1600">
              <a:latin typeface="Tahoma"/>
              <a:ea typeface="Tahoma"/>
              <a:cs typeface="Tahoma"/>
              <a:sym typeface="Tahoma"/>
            </a:endParaRPr>
          </a:p>
        </p:txBody>
      </p:sp>
      <p:pic>
        <p:nvPicPr>
          <p:cNvPr id="657" name="Google Shape;657;p30"/>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658" name="Google Shape;658;p30"/>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659" name="Google Shape;659;p30"/>
          <p:cNvSpPr txBox="1"/>
          <p:nvPr/>
        </p:nvSpPr>
        <p:spPr>
          <a:xfrm>
            <a:off x="11127485" y="6321441"/>
            <a:ext cx="180975" cy="197485"/>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31</a:t>
            </a:r>
            <a:endParaRPr sz="1100">
              <a:latin typeface="Verdana"/>
              <a:ea typeface="Verdana"/>
              <a:cs typeface="Verdana"/>
              <a:sym typeface="Verdana"/>
            </a:endParaRPr>
          </a:p>
        </p:txBody>
      </p:sp>
      <p:sp>
        <p:nvSpPr>
          <p:cNvPr id="660" name="Google Shape;660;p30"/>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31"/>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66" name="Google Shape;666;p31"/>
          <p:cNvSpPr txBox="1"/>
          <p:nvPr>
            <p:ph type="title"/>
          </p:nvPr>
        </p:nvSpPr>
        <p:spPr>
          <a:xfrm>
            <a:off x="373773" y="536675"/>
            <a:ext cx="84243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Sicurezza del Cifrario Monoalfabetico</a:t>
            </a:r>
            <a:endParaRPr/>
          </a:p>
        </p:txBody>
      </p:sp>
      <p:sp>
        <p:nvSpPr>
          <p:cNvPr id="667" name="Google Shape;667;p31"/>
          <p:cNvSpPr txBox="1"/>
          <p:nvPr/>
        </p:nvSpPr>
        <p:spPr>
          <a:xfrm>
            <a:off x="466953" y="1289430"/>
            <a:ext cx="11603400" cy="1108200"/>
          </a:xfrm>
          <a:prstGeom prst="rect">
            <a:avLst/>
          </a:prstGeom>
          <a:noFill/>
          <a:ln>
            <a:noFill/>
          </a:ln>
        </p:spPr>
        <p:txBody>
          <a:bodyPr anchorCtr="0" anchor="t" bIns="0" lIns="0" spcFirstLastPara="1" rIns="0" wrap="square" tIns="12050">
            <a:spAutoFit/>
          </a:bodyPr>
          <a:lstStyle/>
          <a:p>
            <a:pPr indent="-330200" lvl="0" marL="457200" rtl="0" algn="l">
              <a:lnSpc>
                <a:spcPct val="115000"/>
              </a:lnSpc>
              <a:spcBef>
                <a:spcPts val="0"/>
              </a:spcBef>
              <a:spcAft>
                <a:spcPts val="0"/>
              </a:spcAft>
              <a:buClr>
                <a:srgbClr val="FFFFFF"/>
              </a:buClr>
              <a:buSzPts val="1600"/>
              <a:buFont typeface="Noto Sans Symbols"/>
              <a:buChar char="▪"/>
            </a:pPr>
            <a:r>
              <a:rPr lang="en-US" sz="1600">
                <a:solidFill>
                  <a:srgbClr val="FFFFFF"/>
                </a:solidFill>
                <a:latin typeface="Verdana"/>
                <a:ea typeface="Verdana"/>
                <a:cs typeface="Verdana"/>
                <a:sym typeface="Verdana"/>
              </a:rPr>
              <a:t>La riga “cifrata” può essere qualsiasi permutazione delle 26 lettere dell’alfabeto, quindi ci sono 26! (cioè più di 4 x 10²⁶) possibili chiavi.</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FFFF"/>
              </a:buClr>
              <a:buSzPts val="1600"/>
              <a:buFont typeface="Noto Sans Symbols"/>
              <a:buChar char="▪"/>
            </a:pPr>
            <a:r>
              <a:rPr lang="en-US" sz="1600">
                <a:solidFill>
                  <a:srgbClr val="FFFFFF"/>
                </a:solidFill>
                <a:latin typeface="Verdana"/>
                <a:ea typeface="Verdana"/>
                <a:cs typeface="Verdana"/>
                <a:sym typeface="Verdana"/>
              </a:rPr>
              <a:t>Con così tante chiavi, si potrebbe pensare che sia sicuro…</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FFFF"/>
              </a:buClr>
              <a:buSzPts val="1600"/>
              <a:buFont typeface="Noto Sans Symbols"/>
              <a:buChar char="▪"/>
            </a:pPr>
            <a:r>
              <a:rPr lang="en-US" sz="1600">
                <a:solidFill>
                  <a:srgbClr val="FFFFFF"/>
                </a:solidFill>
                <a:latin typeface="Verdana"/>
                <a:ea typeface="Verdana"/>
                <a:cs typeface="Verdana"/>
                <a:sym typeface="Verdana"/>
              </a:rPr>
              <a:t>ma sarebbe SBAGLIATO!!!</a:t>
            </a:r>
            <a:endParaRPr sz="1600">
              <a:solidFill>
                <a:srgbClr val="FFFFFF"/>
              </a:solidFill>
              <a:latin typeface="Verdana"/>
              <a:ea typeface="Verdana"/>
              <a:cs typeface="Verdana"/>
              <a:sym typeface="Verdana"/>
            </a:endParaRPr>
          </a:p>
        </p:txBody>
      </p:sp>
      <p:grpSp>
        <p:nvGrpSpPr>
          <p:cNvPr id="668" name="Google Shape;668;p31"/>
          <p:cNvGrpSpPr/>
          <p:nvPr/>
        </p:nvGrpSpPr>
        <p:grpSpPr>
          <a:xfrm>
            <a:off x="871727" y="762"/>
            <a:ext cx="5288280" cy="6857365"/>
            <a:chOff x="871727" y="762"/>
            <a:chExt cx="5288280" cy="6857365"/>
          </a:xfrm>
        </p:grpSpPr>
        <p:sp>
          <p:nvSpPr>
            <p:cNvPr id="669" name="Google Shape;669;p31"/>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70" name="Google Shape;670;p31"/>
            <p:cNvPicPr preferRelativeResize="0"/>
            <p:nvPr/>
          </p:nvPicPr>
          <p:blipFill rotWithShape="1">
            <a:blip r:embed="rId3">
              <a:alphaModFix/>
            </a:blip>
            <a:srcRect b="0" l="0" r="0" t="0"/>
            <a:stretch/>
          </p:blipFill>
          <p:spPr>
            <a:xfrm>
              <a:off x="871727" y="2464358"/>
              <a:ext cx="5288280" cy="4358640"/>
            </a:xfrm>
            <a:prstGeom prst="rect">
              <a:avLst/>
            </a:prstGeom>
            <a:noFill/>
            <a:ln>
              <a:noFill/>
            </a:ln>
          </p:spPr>
        </p:pic>
        <p:pic>
          <p:nvPicPr>
            <p:cNvPr id="671" name="Google Shape;671;p31"/>
            <p:cNvPicPr preferRelativeResize="0"/>
            <p:nvPr/>
          </p:nvPicPr>
          <p:blipFill rotWithShape="1">
            <a:blip r:embed="rId4">
              <a:alphaModFix/>
            </a:blip>
            <a:srcRect b="0" l="0" r="0" t="0"/>
            <a:stretch/>
          </p:blipFill>
          <p:spPr>
            <a:xfrm>
              <a:off x="1066799" y="2659379"/>
              <a:ext cx="4718304" cy="3788664"/>
            </a:xfrm>
            <a:prstGeom prst="rect">
              <a:avLst/>
            </a:prstGeom>
            <a:noFill/>
            <a:ln>
              <a:noFill/>
            </a:ln>
          </p:spPr>
        </p:pic>
      </p:grpSp>
      <p:sp>
        <p:nvSpPr>
          <p:cNvPr id="672" name="Google Shape;672;p31"/>
          <p:cNvSpPr txBox="1"/>
          <p:nvPr/>
        </p:nvSpPr>
        <p:spPr>
          <a:xfrm>
            <a:off x="6006465" y="3507994"/>
            <a:ext cx="5627400" cy="2633400"/>
          </a:xfrm>
          <a:prstGeom prst="rect">
            <a:avLst/>
          </a:prstGeom>
          <a:noFill/>
          <a:ln>
            <a:noFill/>
          </a:ln>
        </p:spPr>
        <p:txBody>
          <a:bodyPr anchorCtr="0" anchor="t" bIns="0" lIns="0" spcFirstLastPara="1" rIns="0" wrap="square" tIns="12050">
            <a:spAutoFit/>
          </a:bodyPr>
          <a:lstStyle/>
          <a:p>
            <a:pPr indent="-317500" lvl="0" marL="457200" rtl="0" algn="l">
              <a:lnSpc>
                <a:spcPct val="115000"/>
              </a:lnSpc>
              <a:spcBef>
                <a:spcPts val="0"/>
              </a:spcBef>
              <a:spcAft>
                <a:spcPts val="0"/>
              </a:spcAft>
              <a:buClr>
                <a:srgbClr val="FFFFFF"/>
              </a:buClr>
              <a:buSzPts val="1400"/>
              <a:buFont typeface="Noto Sans Symbols"/>
              <a:buChar char="▪"/>
            </a:pPr>
            <a:r>
              <a:rPr lang="en-US" sz="1500">
                <a:solidFill>
                  <a:srgbClr val="FFFFFF"/>
                </a:solidFill>
                <a:latin typeface="Verdana"/>
                <a:ea typeface="Verdana"/>
                <a:cs typeface="Verdana"/>
                <a:sym typeface="Verdana"/>
              </a:rPr>
              <a:t>Il problema risiede nelle caratteristiche linguistiche:</a:t>
            </a:r>
            <a:endParaRPr sz="1500">
              <a:solidFill>
                <a:srgbClr val="FFFFFF"/>
              </a:solidFill>
              <a:latin typeface="Verdana"/>
              <a:ea typeface="Verdana"/>
              <a:cs typeface="Verdana"/>
              <a:sym typeface="Verdana"/>
            </a:endParaRPr>
          </a:p>
          <a:p>
            <a:pPr indent="-317500" lvl="0" marL="457200" rtl="0" algn="l">
              <a:lnSpc>
                <a:spcPct val="115000"/>
              </a:lnSpc>
              <a:spcBef>
                <a:spcPts val="0"/>
              </a:spcBef>
              <a:spcAft>
                <a:spcPts val="0"/>
              </a:spcAft>
              <a:buClr>
                <a:srgbClr val="FFFFFF"/>
              </a:buClr>
              <a:buSzPts val="1400"/>
              <a:buFont typeface="Noto Sans Symbols"/>
              <a:buChar char="▪"/>
            </a:pPr>
            <a:r>
              <a:rPr lang="en-US" sz="1500">
                <a:solidFill>
                  <a:srgbClr val="FFFFFF"/>
                </a:solidFill>
                <a:latin typeface="Verdana"/>
                <a:ea typeface="Verdana"/>
                <a:cs typeface="Verdana"/>
                <a:sym typeface="Verdana"/>
              </a:rPr>
              <a:t>	•	In realtà non abbiamo bisogno di tutte le lettere per comprendere un testo scritto in inglese.</a:t>
            </a:r>
            <a:endParaRPr sz="1500">
              <a:solidFill>
                <a:srgbClr val="FFFFFF"/>
              </a:solidFill>
              <a:latin typeface="Verdana"/>
              <a:ea typeface="Verdana"/>
              <a:cs typeface="Verdana"/>
              <a:sym typeface="Verdana"/>
            </a:endParaRPr>
          </a:p>
          <a:p>
            <a:pPr indent="-317500" lvl="0" marL="457200" rtl="0" algn="l">
              <a:lnSpc>
                <a:spcPct val="115000"/>
              </a:lnSpc>
              <a:spcBef>
                <a:spcPts val="0"/>
              </a:spcBef>
              <a:spcAft>
                <a:spcPts val="0"/>
              </a:spcAft>
              <a:buClr>
                <a:srgbClr val="FFFFFF"/>
              </a:buClr>
              <a:buSzPts val="1400"/>
              <a:buFont typeface="Noto Sans Symbols"/>
              <a:buChar char="▪"/>
            </a:pPr>
            <a:r>
              <a:rPr lang="en-US" sz="1500">
                <a:solidFill>
                  <a:srgbClr val="FFFFFF"/>
                </a:solidFill>
                <a:latin typeface="Verdana"/>
                <a:ea typeface="Verdana"/>
                <a:cs typeface="Verdana"/>
                <a:sym typeface="Verdana"/>
              </a:rPr>
              <a:t>	•	Le lingue umane sono ridondanti.</a:t>
            </a:r>
            <a:endParaRPr sz="1500">
              <a:solidFill>
                <a:srgbClr val="FFFFFF"/>
              </a:solidFill>
              <a:latin typeface="Verdana"/>
              <a:ea typeface="Verdana"/>
              <a:cs typeface="Verdana"/>
              <a:sym typeface="Verdana"/>
            </a:endParaRPr>
          </a:p>
          <a:p>
            <a:pPr indent="-317500" lvl="0" marL="457200" rtl="0" algn="l">
              <a:lnSpc>
                <a:spcPct val="115000"/>
              </a:lnSpc>
              <a:spcBef>
                <a:spcPts val="0"/>
              </a:spcBef>
              <a:spcAft>
                <a:spcPts val="0"/>
              </a:spcAft>
              <a:buClr>
                <a:srgbClr val="FFFFFF"/>
              </a:buClr>
              <a:buSzPts val="1400"/>
              <a:buFont typeface="Noto Sans Symbols"/>
              <a:buChar char="▪"/>
            </a:pPr>
            <a:r>
              <a:rPr lang="en-US" sz="1500">
                <a:solidFill>
                  <a:srgbClr val="FFFFFF"/>
                </a:solidFill>
                <a:latin typeface="Verdana"/>
                <a:ea typeface="Verdana"/>
                <a:cs typeface="Verdana"/>
                <a:sym typeface="Verdana"/>
              </a:rPr>
              <a:t>	•	In inglese, la lettera E è di gran lunga la più comune,</a:t>
            </a:r>
            <a:endParaRPr sz="1500">
              <a:solidFill>
                <a:srgbClr val="FFFFFF"/>
              </a:solidFill>
              <a:latin typeface="Verdana"/>
              <a:ea typeface="Verdana"/>
              <a:cs typeface="Verdana"/>
              <a:sym typeface="Verdana"/>
            </a:endParaRPr>
          </a:p>
          <a:p>
            <a:pPr indent="-317500" lvl="0" marL="457200" rtl="0" algn="l">
              <a:lnSpc>
                <a:spcPct val="115000"/>
              </a:lnSpc>
              <a:spcBef>
                <a:spcPts val="0"/>
              </a:spcBef>
              <a:spcAft>
                <a:spcPts val="0"/>
              </a:spcAft>
              <a:buClr>
                <a:srgbClr val="FFFFFF"/>
              </a:buClr>
              <a:buSzPts val="1400"/>
              <a:buFont typeface="Noto Sans Symbols"/>
              <a:buChar char="▪"/>
            </a:pPr>
            <a:r>
              <a:rPr lang="en-US" sz="1500">
                <a:solidFill>
                  <a:srgbClr val="FFFFFF"/>
                </a:solidFill>
                <a:latin typeface="Verdana"/>
                <a:ea typeface="Verdana"/>
                <a:cs typeface="Verdana"/>
                <a:sym typeface="Verdana"/>
              </a:rPr>
              <a:t>seguita da T, R, N, I, O, A, S.</a:t>
            </a:r>
            <a:endParaRPr sz="1500">
              <a:solidFill>
                <a:srgbClr val="FFFFFF"/>
              </a:solidFill>
              <a:latin typeface="Verdana"/>
              <a:ea typeface="Verdana"/>
              <a:cs typeface="Verdana"/>
              <a:sym typeface="Verdana"/>
            </a:endParaRPr>
          </a:p>
          <a:p>
            <a:pPr indent="-317500" lvl="0" marL="457200" rtl="0" algn="l">
              <a:lnSpc>
                <a:spcPct val="115000"/>
              </a:lnSpc>
              <a:spcBef>
                <a:spcPts val="0"/>
              </a:spcBef>
              <a:spcAft>
                <a:spcPts val="0"/>
              </a:spcAft>
              <a:buClr>
                <a:srgbClr val="FFFFFF"/>
              </a:buClr>
              <a:buSzPts val="1400"/>
              <a:buFont typeface="Noto Sans Symbols"/>
              <a:buChar char="▪"/>
            </a:pPr>
            <a:r>
              <a:rPr lang="en-US" sz="1500">
                <a:solidFill>
                  <a:srgbClr val="FFFFFF"/>
                </a:solidFill>
                <a:latin typeface="Verdana"/>
                <a:ea typeface="Verdana"/>
                <a:cs typeface="Verdana"/>
                <a:sym typeface="Verdana"/>
              </a:rPr>
              <a:t>	•	Altre lettere come Z, J, K, Q, X sono piuttosto rare.</a:t>
            </a:r>
            <a:endParaRPr sz="1500">
              <a:solidFill>
                <a:srgbClr val="FFFFFF"/>
              </a:solidFill>
              <a:latin typeface="Verdana"/>
              <a:ea typeface="Verdana"/>
              <a:cs typeface="Verdana"/>
              <a:sym typeface="Verdana"/>
            </a:endParaRPr>
          </a:p>
          <a:p>
            <a:pPr indent="-95250" lvl="0" marL="105410" rtl="0" algn="l">
              <a:lnSpc>
                <a:spcPct val="100000"/>
              </a:lnSpc>
              <a:spcBef>
                <a:spcPts val="5"/>
              </a:spcBef>
              <a:spcAft>
                <a:spcPts val="0"/>
              </a:spcAft>
              <a:buClr>
                <a:srgbClr val="FFFFFF"/>
              </a:buClr>
              <a:buSzPts val="1500"/>
              <a:buFont typeface="Verdana"/>
              <a:buChar char="▪"/>
            </a:pPr>
            <a:r>
              <a:t/>
            </a:r>
            <a:endParaRPr sz="1500">
              <a:solidFill>
                <a:srgbClr val="FFFFFF"/>
              </a:solidFill>
              <a:latin typeface="Verdana"/>
              <a:ea typeface="Verdana"/>
              <a:cs typeface="Verdana"/>
              <a:sym typeface="Verdana"/>
            </a:endParaRPr>
          </a:p>
        </p:txBody>
      </p:sp>
      <p:pic>
        <p:nvPicPr>
          <p:cNvPr id="673" name="Google Shape;673;p31"/>
          <p:cNvPicPr preferRelativeResize="0"/>
          <p:nvPr/>
        </p:nvPicPr>
        <p:blipFill rotWithShape="1">
          <a:blip r:embed="rId5">
            <a:alphaModFix/>
          </a:blip>
          <a:srcRect b="0" l="0" r="0" t="0"/>
          <a:stretch/>
        </p:blipFill>
        <p:spPr>
          <a:xfrm>
            <a:off x="7549895" y="6167626"/>
            <a:ext cx="3293364" cy="611122"/>
          </a:xfrm>
          <a:prstGeom prst="rect">
            <a:avLst/>
          </a:prstGeom>
          <a:noFill/>
          <a:ln>
            <a:noFill/>
          </a:ln>
        </p:spPr>
      </p:pic>
      <p:sp>
        <p:nvSpPr>
          <p:cNvPr id="674" name="Google Shape;674;p31"/>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675" name="Google Shape;675;p31"/>
          <p:cNvSpPr txBox="1"/>
          <p:nvPr/>
        </p:nvSpPr>
        <p:spPr>
          <a:xfrm>
            <a:off x="78739" y="6536549"/>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32"/>
          <p:cNvSpPr/>
          <p:nvPr/>
        </p:nvSpPr>
        <p:spPr>
          <a:xfrm>
            <a:off x="8358937"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81" name="Google Shape;681;p32"/>
          <p:cNvSpPr txBox="1"/>
          <p:nvPr>
            <p:ph type="title"/>
          </p:nvPr>
        </p:nvSpPr>
        <p:spPr>
          <a:xfrm>
            <a:off x="2789951" y="300600"/>
            <a:ext cx="56133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Esempio di Criptoanalisi</a:t>
            </a:r>
            <a:endParaRPr/>
          </a:p>
        </p:txBody>
      </p:sp>
      <p:sp>
        <p:nvSpPr>
          <p:cNvPr id="682" name="Google Shape;682;p32"/>
          <p:cNvSpPr txBox="1"/>
          <p:nvPr/>
        </p:nvSpPr>
        <p:spPr>
          <a:xfrm>
            <a:off x="779780" y="1219581"/>
            <a:ext cx="5613300" cy="1844700"/>
          </a:xfrm>
          <a:prstGeom prst="rect">
            <a:avLst/>
          </a:prstGeom>
          <a:noFill/>
          <a:ln>
            <a:noFill/>
          </a:ln>
        </p:spPr>
        <p:txBody>
          <a:bodyPr anchorCtr="0" anchor="t" bIns="0" lIns="0" spcFirstLastPara="1" rIns="0" wrap="square" tIns="13325">
            <a:spAutoFit/>
          </a:bodyPr>
          <a:lstStyle/>
          <a:p>
            <a:pPr indent="0" lvl="0" marL="12700" rtl="0" algn="just">
              <a:lnSpc>
                <a:spcPct val="100000"/>
              </a:lnSpc>
              <a:spcBef>
                <a:spcPts val="0"/>
              </a:spcBef>
              <a:spcAft>
                <a:spcPts val="0"/>
              </a:spcAft>
              <a:buNone/>
            </a:pPr>
            <a:r>
              <a:rPr lang="en-US" sz="1900">
                <a:solidFill>
                  <a:srgbClr val="FFB900"/>
                </a:solidFill>
                <a:latin typeface="Verdana"/>
                <a:ea typeface="Verdana"/>
                <a:cs typeface="Verdana"/>
                <a:sym typeface="Verdana"/>
              </a:rPr>
              <a:t>Dato il testo cifrato:</a:t>
            </a:r>
            <a:endParaRPr sz="1900">
              <a:latin typeface="Verdana"/>
              <a:ea typeface="Verdana"/>
              <a:cs typeface="Verdana"/>
              <a:sym typeface="Verdana"/>
            </a:endParaRPr>
          </a:p>
          <a:p>
            <a:pPr indent="0" lvl="0" marL="138430" marR="5080" rtl="0" algn="just">
              <a:lnSpc>
                <a:spcPct val="107722"/>
              </a:lnSpc>
              <a:spcBef>
                <a:spcPts val="1535"/>
              </a:spcBef>
              <a:spcAft>
                <a:spcPts val="0"/>
              </a:spcAft>
              <a:buNone/>
            </a:pPr>
            <a:r>
              <a:rPr lang="en-US" sz="1700">
                <a:solidFill>
                  <a:srgbClr val="FFB900"/>
                </a:solidFill>
                <a:latin typeface="Courier New"/>
                <a:ea typeface="Courier New"/>
                <a:cs typeface="Courier New"/>
                <a:sym typeface="Courier New"/>
              </a:rPr>
              <a:t>UZQSOVUOHXMOPVGPOZPEVSGZWSZOPFPESXUDBMET SXAIZVUEPHZHMDZSHZOWSFPAPPDTSVPQUZWYMXUZ UHSXEPYEPOPDZSZUFPOMBZWPFUPZHMDJUDTMOHMQ</a:t>
            </a:r>
            <a:endParaRPr sz="1700">
              <a:latin typeface="Courier New"/>
              <a:ea typeface="Courier New"/>
              <a:cs typeface="Courier New"/>
              <a:sym typeface="Courier New"/>
            </a:endParaRPr>
          </a:p>
          <a:p>
            <a:pPr indent="-280035" lvl="0" marL="424815" rtl="0" algn="l">
              <a:lnSpc>
                <a:spcPct val="100000"/>
              </a:lnSpc>
              <a:spcBef>
                <a:spcPts val="1830"/>
              </a:spcBef>
              <a:spcAft>
                <a:spcPts val="0"/>
              </a:spcAft>
              <a:buClr>
                <a:srgbClr val="FFB900"/>
              </a:buClr>
              <a:buSzPts val="1700"/>
              <a:buFont typeface="Arial"/>
              <a:buChar char="•"/>
            </a:pPr>
            <a:r>
              <a:rPr lang="en-US" sz="1700">
                <a:solidFill>
                  <a:srgbClr val="FFB900"/>
                </a:solidFill>
                <a:latin typeface="Verdana"/>
                <a:ea typeface="Verdana"/>
                <a:cs typeface="Verdana"/>
                <a:sym typeface="Verdana"/>
              </a:rPr>
              <a:t>Conteggio delle frequenze relative delle lettere:</a:t>
            </a:r>
            <a:endParaRPr sz="1700">
              <a:latin typeface="Verdana"/>
              <a:ea typeface="Verdana"/>
              <a:cs typeface="Verdana"/>
              <a:sym typeface="Verdana"/>
            </a:endParaRPr>
          </a:p>
        </p:txBody>
      </p:sp>
      <p:grpSp>
        <p:nvGrpSpPr>
          <p:cNvPr id="683" name="Google Shape;683;p32"/>
          <p:cNvGrpSpPr/>
          <p:nvPr/>
        </p:nvGrpSpPr>
        <p:grpSpPr>
          <a:xfrm>
            <a:off x="6644640" y="1322832"/>
            <a:ext cx="5547359" cy="2083181"/>
            <a:chOff x="6644640" y="1322832"/>
            <a:chExt cx="5547359" cy="2083181"/>
          </a:xfrm>
        </p:grpSpPr>
        <p:pic>
          <p:nvPicPr>
            <p:cNvPr id="684" name="Google Shape;684;p32"/>
            <p:cNvPicPr preferRelativeResize="0"/>
            <p:nvPr/>
          </p:nvPicPr>
          <p:blipFill rotWithShape="1">
            <a:blip r:embed="rId3">
              <a:alphaModFix/>
            </a:blip>
            <a:srcRect b="0" l="0" r="0" t="0"/>
            <a:stretch/>
          </p:blipFill>
          <p:spPr>
            <a:xfrm>
              <a:off x="6644640" y="1322832"/>
              <a:ext cx="5547359" cy="2083181"/>
            </a:xfrm>
            <a:prstGeom prst="rect">
              <a:avLst/>
            </a:prstGeom>
            <a:noFill/>
            <a:ln>
              <a:noFill/>
            </a:ln>
          </p:spPr>
        </p:pic>
        <p:pic>
          <p:nvPicPr>
            <p:cNvPr id="685" name="Google Shape;685;p32"/>
            <p:cNvPicPr preferRelativeResize="0"/>
            <p:nvPr/>
          </p:nvPicPr>
          <p:blipFill rotWithShape="1">
            <a:blip r:embed="rId4">
              <a:alphaModFix/>
            </a:blip>
            <a:srcRect b="0" l="0" r="0" t="0"/>
            <a:stretch/>
          </p:blipFill>
          <p:spPr>
            <a:xfrm>
              <a:off x="6839712" y="1517904"/>
              <a:ext cx="5053584" cy="1513332"/>
            </a:xfrm>
            <a:prstGeom prst="rect">
              <a:avLst/>
            </a:prstGeom>
            <a:noFill/>
            <a:ln>
              <a:noFill/>
            </a:ln>
          </p:spPr>
        </p:pic>
        <p:sp>
          <p:nvSpPr>
            <p:cNvPr id="686" name="Google Shape;686;p32"/>
            <p:cNvSpPr/>
            <p:nvPr/>
          </p:nvSpPr>
          <p:spPr>
            <a:xfrm>
              <a:off x="7050024" y="1562100"/>
              <a:ext cx="678180" cy="187960"/>
            </a:xfrm>
            <a:custGeom>
              <a:rect b="b" l="l" r="r" t="t"/>
              <a:pathLst>
                <a:path extrusionOk="0" h="187960" w="678179">
                  <a:moveTo>
                    <a:pt x="0" y="187451"/>
                  </a:moveTo>
                  <a:lnTo>
                    <a:pt x="678179" y="187451"/>
                  </a:lnTo>
                  <a:lnTo>
                    <a:pt x="678179" y="0"/>
                  </a:lnTo>
                  <a:lnTo>
                    <a:pt x="0" y="0"/>
                  </a:lnTo>
                  <a:lnTo>
                    <a:pt x="0" y="187451"/>
                  </a:lnTo>
                  <a:close/>
                </a:path>
              </a:pathLst>
            </a:custGeom>
            <a:noFill/>
            <a:ln cap="flat" cmpd="sng" w="15850">
              <a:solidFill>
                <a:srgbClr val="00AF5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87" name="Google Shape;687;p32"/>
            <p:cNvSpPr/>
            <p:nvPr/>
          </p:nvSpPr>
          <p:spPr>
            <a:xfrm>
              <a:off x="7050024" y="1812036"/>
              <a:ext cx="678180" cy="186055"/>
            </a:xfrm>
            <a:custGeom>
              <a:rect b="b" l="l" r="r" t="t"/>
              <a:pathLst>
                <a:path extrusionOk="0" h="186055" w="678179">
                  <a:moveTo>
                    <a:pt x="0" y="185927"/>
                  </a:moveTo>
                  <a:lnTo>
                    <a:pt x="678179" y="185927"/>
                  </a:lnTo>
                  <a:lnTo>
                    <a:pt x="678179" y="0"/>
                  </a:lnTo>
                  <a:lnTo>
                    <a:pt x="0" y="0"/>
                  </a:lnTo>
                  <a:lnTo>
                    <a:pt x="0" y="185927"/>
                  </a:lnTo>
                  <a:close/>
                </a:path>
              </a:pathLst>
            </a:custGeom>
            <a:noFill/>
            <a:ln cap="flat" cmpd="sng" w="15875">
              <a:solidFill>
                <a:srgbClr val="7129D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aphicFrame>
        <p:nvGraphicFramePr>
          <p:cNvPr id="688" name="Google Shape;688;p32"/>
          <p:cNvGraphicFramePr/>
          <p:nvPr/>
        </p:nvGraphicFramePr>
        <p:xfrm>
          <a:off x="441286" y="3291014"/>
          <a:ext cx="3000000" cy="3000000"/>
        </p:xfrm>
        <a:graphic>
          <a:graphicData uri="http://schemas.openxmlformats.org/drawingml/2006/table">
            <a:tbl>
              <a:tblPr bandRow="1" firstRow="1">
                <a:noFill/>
                <a:tableStyleId>{2F38619E-2BCC-419A-96AF-AFAC2EFF961C}</a:tableStyleId>
              </a:tblPr>
              <a:tblGrid>
                <a:gridCol w="443875"/>
                <a:gridCol w="443875"/>
                <a:gridCol w="443875"/>
                <a:gridCol w="443875"/>
                <a:gridCol w="443875"/>
                <a:gridCol w="443875"/>
                <a:gridCol w="443875"/>
                <a:gridCol w="443875"/>
                <a:gridCol w="443875"/>
                <a:gridCol w="443875"/>
                <a:gridCol w="443875"/>
                <a:gridCol w="443875"/>
                <a:gridCol w="443875"/>
                <a:gridCol w="443875"/>
                <a:gridCol w="443875"/>
                <a:gridCol w="521975"/>
                <a:gridCol w="365750"/>
                <a:gridCol w="443875"/>
                <a:gridCol w="443875"/>
                <a:gridCol w="443875"/>
                <a:gridCol w="443875"/>
                <a:gridCol w="443875"/>
                <a:gridCol w="443875"/>
                <a:gridCol w="443875"/>
                <a:gridCol w="443875"/>
                <a:gridCol w="443875"/>
              </a:tblGrid>
              <a:tr h="384175">
                <a:tc>
                  <a:txBody>
                    <a:bodyPr/>
                    <a:lstStyle/>
                    <a:p>
                      <a:pPr indent="0" lvl="0" marL="137160" marR="0" rtl="0" algn="l">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A</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B</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C</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D</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E</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F</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G</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H</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I</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J</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K</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L</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M</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N</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O</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P</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Q</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R</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S</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T</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U</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V</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W</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X</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Y</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c>
                  <a:txBody>
                    <a:bodyPr/>
                    <a:lstStyle/>
                    <a:p>
                      <a:pPr indent="0" lvl="0" marL="3175" marR="0" rtl="0" algn="ctr">
                        <a:lnSpc>
                          <a:spcPct val="100000"/>
                        </a:lnSpc>
                        <a:spcBef>
                          <a:spcPts val="0"/>
                        </a:spcBef>
                        <a:spcAft>
                          <a:spcPts val="0"/>
                        </a:spcAft>
                        <a:buNone/>
                      </a:pPr>
                      <a:r>
                        <a:rPr b="1" lang="en-US" sz="1800" u="none" cap="none" strike="noStrike">
                          <a:solidFill>
                            <a:srgbClr val="FFB900"/>
                          </a:solidFill>
                          <a:latin typeface="Tahoma"/>
                          <a:ea typeface="Tahoma"/>
                          <a:cs typeface="Tahoma"/>
                          <a:sym typeface="Tahoma"/>
                        </a:rPr>
                        <a:t>Z</a:t>
                      </a:r>
                      <a:endParaRPr sz="1800" u="none" cap="none" strike="noStrike">
                        <a:latin typeface="Tahoma"/>
                        <a:ea typeface="Tahoma"/>
                        <a:cs typeface="Tahoma"/>
                        <a:sym typeface="Tahoma"/>
                      </a:endParaRPr>
                    </a:p>
                  </a:txBody>
                  <a:tcPr marT="61600"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9525">
                      <a:solidFill>
                        <a:srgbClr val="E2E2E2"/>
                      </a:solidFill>
                      <a:prstDash val="solid"/>
                      <a:round/>
                      <a:headEnd len="sm" w="sm" type="none"/>
                      <a:tailEnd len="sm" w="sm" type="none"/>
                    </a:lnT>
                    <a:lnB cap="flat" cmpd="sng" w="12700">
                      <a:solidFill>
                        <a:srgbClr val="E2E2E2"/>
                      </a:solidFill>
                      <a:prstDash val="solid"/>
                      <a:round/>
                      <a:headEnd len="sm" w="sm" type="none"/>
                      <a:tailEnd len="sm" w="sm" type="none"/>
                    </a:lnB>
                  </a:tcPr>
                </a:tc>
              </a:tr>
              <a:tr h="671825">
                <a:tc>
                  <a:txBody>
                    <a:bodyPr/>
                    <a:lstStyle/>
                    <a:p>
                      <a:pPr indent="0" lvl="0" marL="158750" marR="0" rtl="0" algn="l">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2</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2</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0</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6</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6</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4</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2</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7</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1</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1</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0</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0</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8</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0</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9</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16</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3</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0</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10</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3</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0</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5</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4</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317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5</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2</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US" sz="1800" u="none" cap="none" strike="noStrike">
                          <a:solidFill>
                            <a:srgbClr val="FFB900"/>
                          </a:solidFill>
                          <a:latin typeface="Verdana"/>
                          <a:ea typeface="Verdana"/>
                          <a:cs typeface="Verdana"/>
                          <a:sym typeface="Verdana"/>
                        </a:rPr>
                        <a:t>14</a:t>
                      </a:r>
                      <a:endParaRPr sz="1800" u="none" cap="none" strike="noStrike">
                        <a:latin typeface="Verdana"/>
                        <a:ea typeface="Verdana"/>
                        <a:cs typeface="Verdana"/>
                        <a:sym typeface="Verdana"/>
                      </a:endParaRPr>
                    </a:p>
                  </a:txBody>
                  <a:tcPr marT="195575" marB="0" marR="0" marL="0">
                    <a:lnL cap="flat" cmpd="sng" w="9525">
                      <a:solidFill>
                        <a:srgbClr val="E2E2E2"/>
                      </a:solidFill>
                      <a:prstDash val="solid"/>
                      <a:round/>
                      <a:headEnd len="sm" w="sm" type="none"/>
                      <a:tailEnd len="sm" w="sm" type="none"/>
                    </a:lnL>
                    <a:lnR cap="flat" cmpd="sng" w="9525">
                      <a:solidFill>
                        <a:srgbClr val="E2E2E2"/>
                      </a:solidFill>
                      <a:prstDash val="solid"/>
                      <a:round/>
                      <a:headEnd len="sm" w="sm" type="none"/>
                      <a:tailEnd len="sm" w="sm" type="none"/>
                    </a:lnR>
                    <a:lnT cap="flat" cmpd="sng" w="12700">
                      <a:solidFill>
                        <a:srgbClr val="E2E2E2"/>
                      </a:solidFill>
                      <a:prstDash val="solid"/>
                      <a:round/>
                      <a:headEnd len="sm" w="sm" type="none"/>
                      <a:tailEnd len="sm" w="sm" type="none"/>
                    </a:lnT>
                    <a:lnB cap="flat" cmpd="sng" w="9525">
                      <a:solidFill>
                        <a:srgbClr val="E2E2E2"/>
                      </a:solidFill>
                      <a:prstDash val="solid"/>
                      <a:round/>
                      <a:headEnd len="sm" w="sm" type="none"/>
                      <a:tailEnd len="sm" w="sm" type="none"/>
                    </a:lnB>
                  </a:tcPr>
                </a:tc>
              </a:tr>
            </a:tbl>
          </a:graphicData>
        </a:graphic>
      </p:graphicFrame>
      <p:sp>
        <p:nvSpPr>
          <p:cNvPr id="689" name="Google Shape;689;p32"/>
          <p:cNvSpPr txBox="1"/>
          <p:nvPr/>
        </p:nvSpPr>
        <p:spPr>
          <a:xfrm>
            <a:off x="553000" y="4555999"/>
            <a:ext cx="7755300" cy="1823700"/>
          </a:xfrm>
          <a:prstGeom prst="rect">
            <a:avLst/>
          </a:prstGeom>
          <a:noFill/>
          <a:ln>
            <a:noFill/>
          </a:ln>
        </p:spPr>
        <p:txBody>
          <a:bodyPr anchorCtr="0" anchor="t" bIns="0" lIns="0" spcFirstLastPara="1" rIns="0" wrap="square" tIns="12700">
            <a:spAutoFit/>
          </a:bodyPr>
          <a:lstStyle/>
          <a:p>
            <a:pPr indent="0" lvl="0" marL="0" rtl="0" algn="l">
              <a:lnSpc>
                <a:spcPct val="115000"/>
              </a:lnSpc>
              <a:spcBef>
                <a:spcPts val="0"/>
              </a:spcBef>
              <a:spcAft>
                <a:spcPts val="0"/>
              </a:spcAft>
              <a:buClr>
                <a:schemeClr val="dk1"/>
              </a:buClr>
              <a:buSzPts val="1100"/>
              <a:buFont typeface="Arial"/>
              <a:buNone/>
            </a:pPr>
            <a:r>
              <a:rPr lang="en-US" sz="1300">
                <a:solidFill>
                  <a:srgbClr val="FFB900"/>
                </a:solidFill>
                <a:latin typeface="Verdana"/>
                <a:ea typeface="Verdana"/>
                <a:cs typeface="Verdana"/>
                <a:sym typeface="Verdana"/>
              </a:rPr>
              <a:t>Ipotesi iniziali:</a:t>
            </a:r>
            <a:endParaRPr sz="1300">
              <a:solidFill>
                <a:srgbClr val="FFB900"/>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sz="1300">
                <a:solidFill>
                  <a:srgbClr val="FFB900"/>
                </a:solidFill>
                <a:latin typeface="Verdana"/>
                <a:ea typeface="Verdana"/>
                <a:cs typeface="Verdana"/>
                <a:sym typeface="Verdana"/>
              </a:rPr>
              <a:t>	•	Supponiamo che P e Z corrispondano a e e t</a:t>
            </a:r>
            <a:endParaRPr sz="1300">
              <a:solidFill>
                <a:srgbClr val="FFB900"/>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sz="1300">
                <a:solidFill>
                  <a:srgbClr val="FFB900"/>
                </a:solidFill>
                <a:latin typeface="Verdana"/>
                <a:ea typeface="Verdana"/>
                <a:cs typeface="Verdana"/>
                <a:sym typeface="Verdana"/>
              </a:rPr>
              <a:t>	•	Supponiamo che ZW sia th e quindi ZWP sia the</a:t>
            </a:r>
            <a:endParaRPr sz="1300">
              <a:solidFill>
                <a:srgbClr val="FFB900"/>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t/>
            </a:r>
            <a:endParaRPr sz="1300">
              <a:solidFill>
                <a:srgbClr val="FFB900"/>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sz="1300">
                <a:solidFill>
                  <a:srgbClr val="FFB900"/>
                </a:solidFill>
                <a:latin typeface="Verdana"/>
                <a:ea typeface="Verdana"/>
                <a:cs typeface="Verdana"/>
                <a:sym typeface="Verdana"/>
              </a:rPr>
              <a:t>Procedendo per tentativi ed errcong in moscowe infine:</a:t>
            </a:r>
            <a:endParaRPr sz="1300">
              <a:solidFill>
                <a:srgbClr val="FFB900"/>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t/>
            </a:r>
            <a:endParaRPr sz="1300">
              <a:solidFill>
                <a:srgbClr val="FFB900"/>
              </a:solidFill>
              <a:latin typeface="Verdana"/>
              <a:ea typeface="Verdana"/>
              <a:cs typeface="Verdana"/>
              <a:sym typeface="Verdana"/>
            </a:endParaRPr>
          </a:p>
          <a:p>
            <a:pPr indent="0" lvl="0" marL="0" rtl="0" algn="l">
              <a:lnSpc>
                <a:spcPct val="115000"/>
              </a:lnSpc>
              <a:spcBef>
                <a:spcPts val="0"/>
              </a:spcBef>
              <a:spcAft>
                <a:spcPts val="0"/>
              </a:spcAft>
              <a:buSzPts val="1100"/>
              <a:buNone/>
            </a:pPr>
            <a:r>
              <a:rPr lang="en-US" sz="1300">
                <a:solidFill>
                  <a:srgbClr val="FFB900"/>
                </a:solidFill>
                <a:latin typeface="Verdana"/>
                <a:ea typeface="Verdana"/>
                <a:cs typeface="Verdana"/>
                <a:sym typeface="Verdana"/>
              </a:rPr>
              <a:t>it was disclosed yesterday that several informal but direct contacts have been made with political representatives of the viet cong in moscow</a:t>
            </a:r>
            <a:endParaRPr sz="1300">
              <a:solidFill>
                <a:srgbClr val="FFB900"/>
              </a:solidFill>
              <a:latin typeface="Verdana"/>
              <a:ea typeface="Verdana"/>
              <a:cs typeface="Verdana"/>
              <a:sym typeface="Verdana"/>
            </a:endParaRPr>
          </a:p>
        </p:txBody>
      </p:sp>
      <p:pic>
        <p:nvPicPr>
          <p:cNvPr id="690" name="Google Shape;690;p32"/>
          <p:cNvPicPr preferRelativeResize="0"/>
          <p:nvPr/>
        </p:nvPicPr>
        <p:blipFill rotWithShape="1">
          <a:blip r:embed="rId5">
            <a:alphaModFix/>
          </a:blip>
          <a:srcRect b="0" l="0" r="0" t="0"/>
          <a:stretch/>
        </p:blipFill>
        <p:spPr>
          <a:xfrm>
            <a:off x="7549895" y="6167626"/>
            <a:ext cx="3293364" cy="611122"/>
          </a:xfrm>
          <a:prstGeom prst="rect">
            <a:avLst/>
          </a:prstGeom>
          <a:noFill/>
          <a:ln>
            <a:noFill/>
          </a:ln>
        </p:spPr>
      </p:pic>
      <p:sp>
        <p:nvSpPr>
          <p:cNvPr id="691" name="Google Shape;691;p32"/>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692" name="Google Shape;692;p32"/>
          <p:cNvSpPr txBox="1"/>
          <p:nvPr>
            <p:ph idx="12" type="sldNum"/>
          </p:nvPr>
        </p:nvSpPr>
        <p:spPr>
          <a:xfrm>
            <a:off x="11102085" y="6321441"/>
            <a:ext cx="244475" cy="197484"/>
          </a:xfrm>
          <a:prstGeom prst="rect">
            <a:avLst/>
          </a:prstGeom>
          <a:noFill/>
          <a:ln>
            <a:noFill/>
          </a:ln>
        </p:spPr>
        <p:txBody>
          <a:bodyPr anchorCtr="0" anchor="t" bIns="0" lIns="0" spcFirstLastPara="1" rIns="0" wrap="square" tIns="13950">
            <a:spAutoFit/>
          </a:bodyPr>
          <a:lstStyle/>
          <a:p>
            <a:pPr indent="0" lvl="0" marL="38100" rtl="0" algn="l">
              <a:lnSpc>
                <a:spcPct val="100000"/>
              </a:lnSpc>
              <a:spcBef>
                <a:spcPts val="0"/>
              </a:spcBef>
              <a:spcAft>
                <a:spcPts val="0"/>
              </a:spcAft>
              <a:buNone/>
            </a:pPr>
            <a:r>
              <a:rPr lang="en-US">
                <a:solidFill>
                  <a:srgbClr val="FFFFFF"/>
                </a:solidFill>
              </a:rPr>
              <a:t>33</a:t>
            </a:r>
            <a:endParaRPr/>
          </a:p>
        </p:txBody>
      </p:sp>
      <p:sp>
        <p:nvSpPr>
          <p:cNvPr id="693" name="Google Shape;693;p32"/>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7" name="Shape 697"/>
        <p:cNvGrpSpPr/>
        <p:nvPr/>
      </p:nvGrpSpPr>
      <p:grpSpPr>
        <a:xfrm>
          <a:off x="0" y="0"/>
          <a:ext cx="0" cy="0"/>
          <a:chOff x="0" y="0"/>
          <a:chExt cx="0" cy="0"/>
        </a:xfrm>
      </p:grpSpPr>
      <p:grpSp>
        <p:nvGrpSpPr>
          <p:cNvPr id="698" name="Google Shape;698;p33"/>
          <p:cNvGrpSpPr/>
          <p:nvPr/>
        </p:nvGrpSpPr>
        <p:grpSpPr>
          <a:xfrm>
            <a:off x="6352032" y="-10350"/>
            <a:ext cx="5839968" cy="6879463"/>
            <a:chOff x="6352032" y="-10350"/>
            <a:chExt cx="5839968" cy="6879463"/>
          </a:xfrm>
        </p:grpSpPr>
        <p:pic>
          <p:nvPicPr>
            <p:cNvPr id="699" name="Google Shape;699;p33"/>
            <p:cNvPicPr preferRelativeResize="0"/>
            <p:nvPr/>
          </p:nvPicPr>
          <p:blipFill rotWithShape="1">
            <a:blip r:embed="rId3">
              <a:alphaModFix/>
            </a:blip>
            <a:srcRect b="0" l="0" r="0" t="0"/>
            <a:stretch/>
          </p:blipFill>
          <p:spPr>
            <a:xfrm>
              <a:off x="6352032" y="-10350"/>
              <a:ext cx="5839968" cy="6879463"/>
            </a:xfrm>
            <a:prstGeom prst="rect">
              <a:avLst/>
            </a:prstGeom>
            <a:noFill/>
            <a:ln>
              <a:noFill/>
            </a:ln>
          </p:spPr>
        </p:pic>
        <p:sp>
          <p:nvSpPr>
            <p:cNvPr id="700" name="Google Shape;700;p33"/>
            <p:cNvSpPr/>
            <p:nvPr/>
          </p:nvSpPr>
          <p:spPr>
            <a:xfrm>
              <a:off x="7376791" y="0"/>
              <a:ext cx="2556510" cy="6858000"/>
            </a:xfrm>
            <a:custGeom>
              <a:rect b="b" l="l" r="r" t="t"/>
              <a:pathLst>
                <a:path extrusionOk="0" h="6858000" w="2556509">
                  <a:moveTo>
                    <a:pt x="1542463" y="1537229"/>
                  </a:moveTo>
                  <a:lnTo>
                    <a:pt x="1495066" y="1543689"/>
                  </a:lnTo>
                  <a:lnTo>
                    <a:pt x="1451486" y="1561798"/>
                  </a:lnTo>
                  <a:lnTo>
                    <a:pt x="1413960" y="1590289"/>
                  </a:lnTo>
                  <a:lnTo>
                    <a:pt x="1384724" y="1627895"/>
                  </a:lnTo>
                  <a:lnTo>
                    <a:pt x="1366015" y="1673352"/>
                  </a:lnTo>
                  <a:lnTo>
                    <a:pt x="971299" y="3128517"/>
                  </a:lnTo>
                  <a:lnTo>
                    <a:pt x="0" y="6858000"/>
                  </a:lnTo>
                  <a:lnTo>
                    <a:pt x="26031" y="6858000"/>
                  </a:lnTo>
                  <a:lnTo>
                    <a:pt x="996699" y="3136138"/>
                  </a:lnTo>
                  <a:lnTo>
                    <a:pt x="1391415" y="1681099"/>
                  </a:lnTo>
                  <a:lnTo>
                    <a:pt x="1412446" y="1635019"/>
                  </a:lnTo>
                  <a:lnTo>
                    <a:pt x="1445753" y="1598821"/>
                  </a:lnTo>
                  <a:lnTo>
                    <a:pt x="1488040" y="1574461"/>
                  </a:lnTo>
                  <a:lnTo>
                    <a:pt x="1536008" y="1563897"/>
                  </a:lnTo>
                  <a:lnTo>
                    <a:pt x="1637933" y="1563897"/>
                  </a:lnTo>
                  <a:lnTo>
                    <a:pt x="1625963" y="1556466"/>
                  </a:lnTo>
                  <a:lnTo>
                    <a:pt x="1591453" y="1543689"/>
                  </a:lnTo>
                  <a:lnTo>
                    <a:pt x="1542463" y="1537229"/>
                  </a:lnTo>
                  <a:close/>
                </a:path>
                <a:path extrusionOk="0" h="6858000" w="2556509">
                  <a:moveTo>
                    <a:pt x="1637933" y="1563897"/>
                  </a:moveTo>
                  <a:lnTo>
                    <a:pt x="1536008" y="1563897"/>
                  </a:lnTo>
                  <a:lnTo>
                    <a:pt x="1586360" y="1569085"/>
                  </a:lnTo>
                  <a:lnTo>
                    <a:pt x="1615553" y="1580257"/>
                  </a:lnTo>
                  <a:lnTo>
                    <a:pt x="1664031" y="1617412"/>
                  </a:lnTo>
                  <a:lnTo>
                    <a:pt x="1694961" y="1671443"/>
                  </a:lnTo>
                  <a:lnTo>
                    <a:pt x="1702581" y="1732347"/>
                  </a:lnTo>
                  <a:lnTo>
                    <a:pt x="1697104" y="1763776"/>
                  </a:lnTo>
                  <a:lnTo>
                    <a:pt x="1437262" y="2721483"/>
                  </a:lnTo>
                  <a:lnTo>
                    <a:pt x="1430817" y="2770397"/>
                  </a:lnTo>
                  <a:lnTo>
                    <a:pt x="1437305" y="2817734"/>
                  </a:lnTo>
                  <a:lnTo>
                    <a:pt x="1455455" y="2861262"/>
                  </a:lnTo>
                  <a:lnTo>
                    <a:pt x="1483998" y="2898746"/>
                  </a:lnTo>
                  <a:lnTo>
                    <a:pt x="1521664" y="2927955"/>
                  </a:lnTo>
                  <a:lnTo>
                    <a:pt x="1567183" y="2946654"/>
                  </a:lnTo>
                  <a:lnTo>
                    <a:pt x="1619161" y="2952799"/>
                  </a:lnTo>
                  <a:lnTo>
                    <a:pt x="1669365" y="2944613"/>
                  </a:lnTo>
                  <a:lnTo>
                    <a:pt x="1704644" y="2928182"/>
                  </a:lnTo>
                  <a:lnTo>
                    <a:pt x="1617939" y="2928182"/>
                  </a:lnTo>
                  <a:lnTo>
                    <a:pt x="1573533" y="2922524"/>
                  </a:lnTo>
                  <a:lnTo>
                    <a:pt x="1527442" y="2901508"/>
                  </a:lnTo>
                  <a:lnTo>
                    <a:pt x="1491219" y="2868239"/>
                  </a:lnTo>
                  <a:lnTo>
                    <a:pt x="1466841" y="2826009"/>
                  </a:lnTo>
                  <a:lnTo>
                    <a:pt x="1456283" y="2778109"/>
                  </a:lnTo>
                  <a:lnTo>
                    <a:pt x="1461519" y="2727833"/>
                  </a:lnTo>
                  <a:lnTo>
                    <a:pt x="1721234" y="1770126"/>
                  </a:lnTo>
                  <a:lnTo>
                    <a:pt x="1727279" y="1734452"/>
                  </a:lnTo>
                  <a:lnTo>
                    <a:pt x="1726330" y="1701419"/>
                  </a:lnTo>
                  <a:lnTo>
                    <a:pt x="1726251" y="1698672"/>
                  </a:lnTo>
                  <a:lnTo>
                    <a:pt x="1718270" y="1663630"/>
                  </a:lnTo>
                  <a:lnTo>
                    <a:pt x="1703454" y="1630172"/>
                  </a:lnTo>
                  <a:lnTo>
                    <a:pt x="1682577" y="1600174"/>
                  </a:lnTo>
                  <a:lnTo>
                    <a:pt x="1656544" y="1575450"/>
                  </a:lnTo>
                  <a:lnTo>
                    <a:pt x="1637933" y="1563897"/>
                  </a:lnTo>
                  <a:close/>
                </a:path>
                <a:path extrusionOk="0" h="6858000" w="2556509">
                  <a:moveTo>
                    <a:pt x="2556151" y="0"/>
                  </a:moveTo>
                  <a:lnTo>
                    <a:pt x="2529007" y="0"/>
                  </a:lnTo>
                  <a:lnTo>
                    <a:pt x="2100710" y="1561464"/>
                  </a:lnTo>
                  <a:lnTo>
                    <a:pt x="1758191" y="2837307"/>
                  </a:lnTo>
                  <a:lnTo>
                    <a:pt x="1733354" y="2874991"/>
                  </a:lnTo>
                  <a:lnTo>
                    <a:pt x="1700159" y="2903385"/>
                  </a:lnTo>
                  <a:lnTo>
                    <a:pt x="1660917" y="2921459"/>
                  </a:lnTo>
                  <a:lnTo>
                    <a:pt x="1617939" y="2928182"/>
                  </a:lnTo>
                  <a:lnTo>
                    <a:pt x="1704644" y="2928182"/>
                  </a:lnTo>
                  <a:lnTo>
                    <a:pt x="1715106" y="2923309"/>
                  </a:lnTo>
                  <a:lnTo>
                    <a:pt x="1753697" y="2890099"/>
                  </a:lnTo>
                  <a:lnTo>
                    <a:pt x="1782448" y="2846197"/>
                  </a:lnTo>
                  <a:lnTo>
                    <a:pt x="1782448" y="2844927"/>
                  </a:lnTo>
                  <a:lnTo>
                    <a:pt x="2124967" y="1567814"/>
                  </a:lnTo>
                  <a:lnTo>
                    <a:pt x="2556151"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01" name="Google Shape;701;p33"/>
            <p:cNvSpPr/>
            <p:nvPr/>
          </p:nvSpPr>
          <p:spPr>
            <a:xfrm>
              <a:off x="7893787" y="5207712"/>
              <a:ext cx="757555" cy="1644650"/>
            </a:xfrm>
            <a:custGeom>
              <a:rect b="b" l="l" r="r" t="t"/>
              <a:pathLst>
                <a:path extrusionOk="0" h="1644650" w="757554">
                  <a:moveTo>
                    <a:pt x="0" y="1644203"/>
                  </a:moveTo>
                  <a:lnTo>
                    <a:pt x="26387" y="1644203"/>
                  </a:lnTo>
                  <a:lnTo>
                    <a:pt x="430996" y="140860"/>
                  </a:lnTo>
                  <a:lnTo>
                    <a:pt x="450960" y="95231"/>
                  </a:lnTo>
                  <a:lnTo>
                    <a:pt x="483047" y="59499"/>
                  </a:lnTo>
                  <a:lnTo>
                    <a:pt x="524000" y="35568"/>
                  </a:lnTo>
                  <a:lnTo>
                    <a:pt x="570563" y="25344"/>
                  </a:lnTo>
                  <a:lnTo>
                    <a:pt x="619478" y="30733"/>
                  </a:lnTo>
                  <a:lnTo>
                    <a:pt x="673509" y="57624"/>
                  </a:lnTo>
                  <a:lnTo>
                    <a:pt x="712457" y="103724"/>
                  </a:lnTo>
                  <a:lnTo>
                    <a:pt x="731777" y="161349"/>
                  </a:lnTo>
                  <a:lnTo>
                    <a:pt x="732778" y="191962"/>
                  </a:lnTo>
                  <a:lnTo>
                    <a:pt x="727536" y="222815"/>
                  </a:lnTo>
                  <a:lnTo>
                    <a:pt x="344294" y="1644203"/>
                  </a:lnTo>
                  <a:lnTo>
                    <a:pt x="370681" y="1644203"/>
                  </a:lnTo>
                  <a:lnTo>
                    <a:pt x="751410" y="229218"/>
                  </a:lnTo>
                  <a:lnTo>
                    <a:pt x="757320" y="193562"/>
                  </a:lnTo>
                  <a:lnTo>
                    <a:pt x="756280" y="158147"/>
                  </a:lnTo>
                  <a:lnTo>
                    <a:pt x="733819" y="90918"/>
                  </a:lnTo>
                  <a:lnTo>
                    <a:pt x="687800" y="37615"/>
                  </a:lnTo>
                  <a:lnTo>
                    <a:pt x="625761" y="6401"/>
                  </a:lnTo>
                  <a:lnTo>
                    <a:pt x="579268" y="0"/>
                  </a:lnTo>
                  <a:lnTo>
                    <a:pt x="533017" y="6238"/>
                  </a:lnTo>
                  <a:lnTo>
                    <a:pt x="490626" y="24094"/>
                  </a:lnTo>
                  <a:lnTo>
                    <a:pt x="454146" y="52277"/>
                  </a:lnTo>
                  <a:lnTo>
                    <a:pt x="425628" y="89494"/>
                  </a:lnTo>
                  <a:lnTo>
                    <a:pt x="407121" y="134457"/>
                  </a:lnTo>
                  <a:lnTo>
                    <a:pt x="0" y="1644203"/>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702" name="Google Shape;702;p33"/>
            <p:cNvPicPr preferRelativeResize="0"/>
            <p:nvPr/>
          </p:nvPicPr>
          <p:blipFill rotWithShape="1">
            <a:blip r:embed="rId4">
              <a:alphaModFix/>
            </a:blip>
            <a:srcRect b="0" l="0" r="0" t="0"/>
            <a:stretch/>
          </p:blipFill>
          <p:spPr>
            <a:xfrm>
              <a:off x="7549896" y="6167626"/>
              <a:ext cx="3293364" cy="611122"/>
            </a:xfrm>
            <a:prstGeom prst="rect">
              <a:avLst/>
            </a:prstGeom>
            <a:noFill/>
            <a:ln>
              <a:noFill/>
            </a:ln>
          </p:spPr>
        </p:pic>
      </p:grpSp>
      <p:sp>
        <p:nvSpPr>
          <p:cNvPr id="703" name="Google Shape;703;p33"/>
          <p:cNvSpPr txBox="1"/>
          <p:nvPr>
            <p:ph type="title"/>
          </p:nvPr>
        </p:nvSpPr>
        <p:spPr>
          <a:xfrm>
            <a:off x="875182" y="304037"/>
            <a:ext cx="10441500" cy="963900"/>
          </a:xfrm>
          <a:prstGeom prst="rect">
            <a:avLst/>
          </a:prstGeom>
          <a:noFill/>
          <a:ln>
            <a:noFill/>
          </a:ln>
        </p:spPr>
        <p:txBody>
          <a:bodyPr anchorCtr="0" anchor="t" bIns="0" lIns="0" spcFirstLastPara="1" rIns="0" wrap="square" tIns="405575">
            <a:spAutoFit/>
          </a:bodyPr>
          <a:lstStyle/>
          <a:p>
            <a:pPr indent="0" lvl="0" marL="12700" rtl="0" algn="l">
              <a:lnSpc>
                <a:spcPct val="100000"/>
              </a:lnSpc>
              <a:spcBef>
                <a:spcPts val="0"/>
              </a:spcBef>
              <a:spcAft>
                <a:spcPts val="0"/>
              </a:spcAft>
              <a:buNone/>
            </a:pPr>
            <a:r>
              <a:rPr lang="en-US"/>
              <a:t>Altre Tecniche</a:t>
            </a:r>
            <a:endParaRPr/>
          </a:p>
        </p:txBody>
      </p:sp>
      <p:sp>
        <p:nvSpPr>
          <p:cNvPr id="704" name="Google Shape;704;p33"/>
          <p:cNvSpPr txBox="1"/>
          <p:nvPr>
            <p:ph idx="12" type="sldNum"/>
          </p:nvPr>
        </p:nvSpPr>
        <p:spPr>
          <a:xfrm>
            <a:off x="11102085" y="6321441"/>
            <a:ext cx="244475" cy="197484"/>
          </a:xfrm>
          <a:prstGeom prst="rect">
            <a:avLst/>
          </a:prstGeom>
          <a:noFill/>
          <a:ln>
            <a:noFill/>
          </a:ln>
        </p:spPr>
        <p:txBody>
          <a:bodyPr anchorCtr="0" anchor="t" bIns="0" lIns="0" spcFirstLastPara="1" rIns="0" wrap="square" tIns="13950">
            <a:spAutoFit/>
          </a:bodyPr>
          <a:lstStyle/>
          <a:p>
            <a:pPr indent="0" lvl="0" marL="38100" rtl="0" algn="l">
              <a:lnSpc>
                <a:spcPct val="100000"/>
              </a:lnSpc>
              <a:spcBef>
                <a:spcPts val="0"/>
              </a:spcBef>
              <a:spcAft>
                <a:spcPts val="0"/>
              </a:spcAft>
              <a:buNone/>
            </a:pPr>
            <a:r>
              <a:rPr lang="en-US">
                <a:solidFill>
                  <a:srgbClr val="FFFFFF"/>
                </a:solidFill>
              </a:rPr>
              <a:t>34</a:t>
            </a:r>
            <a:endParaRPr/>
          </a:p>
        </p:txBody>
      </p:sp>
      <p:sp>
        <p:nvSpPr>
          <p:cNvPr id="705" name="Google Shape;705;p33"/>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
        <p:nvSpPr>
          <p:cNvPr id="706" name="Google Shape;706;p33"/>
          <p:cNvSpPr txBox="1"/>
          <p:nvPr/>
        </p:nvSpPr>
        <p:spPr>
          <a:xfrm>
            <a:off x="917549" y="1842261"/>
            <a:ext cx="3607500" cy="38943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baseline="30000" lang="en-US" sz="4350">
                <a:solidFill>
                  <a:srgbClr val="D7791A"/>
                </a:solidFill>
                <a:latin typeface="Verdana"/>
                <a:ea typeface="Verdana"/>
                <a:cs typeface="Verdana"/>
                <a:sym typeface="Verdana"/>
              </a:rPr>
              <a:t>o1. </a:t>
            </a:r>
            <a:r>
              <a:rPr lang="en-US" sz="2000">
                <a:solidFill>
                  <a:srgbClr val="7E7E7E"/>
                </a:solidFill>
                <a:latin typeface="Verdana"/>
                <a:ea typeface="Verdana"/>
                <a:cs typeface="Verdana"/>
                <a:sym typeface="Verdana"/>
              </a:rPr>
              <a:t>Cifrario di Playfair</a:t>
            </a:r>
            <a:endParaRPr sz="2000">
              <a:latin typeface="Verdana"/>
              <a:ea typeface="Verdana"/>
              <a:cs typeface="Verdana"/>
              <a:sym typeface="Verdana"/>
            </a:endParaRPr>
          </a:p>
          <a:p>
            <a:pPr indent="0" lvl="0" marL="12700" rtl="0" algn="l">
              <a:lnSpc>
                <a:spcPct val="100000"/>
              </a:lnSpc>
              <a:spcBef>
                <a:spcPts val="2350"/>
              </a:spcBef>
              <a:spcAft>
                <a:spcPts val="0"/>
              </a:spcAft>
              <a:buNone/>
            </a:pPr>
            <a:r>
              <a:rPr baseline="30000" lang="en-US" sz="4350">
                <a:solidFill>
                  <a:srgbClr val="D7791A"/>
                </a:solidFill>
                <a:latin typeface="Verdana"/>
                <a:ea typeface="Verdana"/>
                <a:cs typeface="Verdana"/>
                <a:sym typeface="Verdana"/>
              </a:rPr>
              <a:t>o2. </a:t>
            </a:r>
            <a:r>
              <a:rPr lang="en-US" sz="2000">
                <a:solidFill>
                  <a:srgbClr val="7E7E7E"/>
                </a:solidFill>
                <a:latin typeface="Verdana"/>
                <a:ea typeface="Verdana"/>
                <a:cs typeface="Verdana"/>
                <a:sym typeface="Verdana"/>
              </a:rPr>
              <a:t>Cifrario di Hill</a:t>
            </a:r>
            <a:endParaRPr sz="2000">
              <a:latin typeface="Verdana"/>
              <a:ea typeface="Verdana"/>
              <a:cs typeface="Verdana"/>
              <a:sym typeface="Verdana"/>
            </a:endParaRPr>
          </a:p>
          <a:p>
            <a:pPr indent="0" lvl="0" marL="0" rtl="0" algn="l">
              <a:lnSpc>
                <a:spcPct val="100000"/>
              </a:lnSpc>
              <a:spcBef>
                <a:spcPts val="30"/>
              </a:spcBef>
              <a:spcAft>
                <a:spcPts val="0"/>
              </a:spcAft>
              <a:buNone/>
            </a:pPr>
            <a:r>
              <a:t/>
            </a:r>
            <a:endParaRPr sz="2000">
              <a:latin typeface="Verdana"/>
              <a:ea typeface="Verdana"/>
              <a:cs typeface="Verdana"/>
              <a:sym typeface="Verdana"/>
            </a:endParaRPr>
          </a:p>
          <a:p>
            <a:pPr indent="0" lvl="0" marL="12700" rtl="0" algn="l">
              <a:lnSpc>
                <a:spcPct val="100000"/>
              </a:lnSpc>
              <a:spcBef>
                <a:spcPts val="0"/>
              </a:spcBef>
              <a:spcAft>
                <a:spcPts val="0"/>
              </a:spcAft>
              <a:buNone/>
            </a:pPr>
            <a:r>
              <a:rPr baseline="30000" lang="en-US" sz="4350">
                <a:solidFill>
                  <a:srgbClr val="D7791A"/>
                </a:solidFill>
                <a:latin typeface="Verdana"/>
                <a:ea typeface="Verdana"/>
                <a:cs typeface="Verdana"/>
                <a:sym typeface="Verdana"/>
              </a:rPr>
              <a:t>o3. </a:t>
            </a:r>
            <a:r>
              <a:rPr lang="en-US" sz="2000">
                <a:solidFill>
                  <a:srgbClr val="7E7E7E"/>
                </a:solidFill>
                <a:latin typeface="Verdana"/>
                <a:ea typeface="Verdana"/>
                <a:cs typeface="Verdana"/>
                <a:sym typeface="Verdana"/>
              </a:rPr>
              <a:t>Cifrari Polialfabetici</a:t>
            </a:r>
            <a:endParaRPr sz="2000">
              <a:latin typeface="Verdana"/>
              <a:ea typeface="Verdana"/>
              <a:cs typeface="Verdana"/>
              <a:sym typeface="Verdana"/>
            </a:endParaRPr>
          </a:p>
          <a:p>
            <a:pPr indent="0" lvl="0" marL="12700" rtl="0" algn="l">
              <a:lnSpc>
                <a:spcPct val="100000"/>
              </a:lnSpc>
              <a:spcBef>
                <a:spcPts val="2175"/>
              </a:spcBef>
              <a:spcAft>
                <a:spcPts val="0"/>
              </a:spcAft>
              <a:buNone/>
            </a:pPr>
            <a:r>
              <a:rPr baseline="30000" lang="en-US" sz="4350">
                <a:solidFill>
                  <a:srgbClr val="D7791A"/>
                </a:solidFill>
                <a:latin typeface="Verdana"/>
                <a:ea typeface="Verdana"/>
                <a:cs typeface="Verdana"/>
                <a:sym typeface="Verdana"/>
              </a:rPr>
              <a:t>o4. </a:t>
            </a:r>
            <a:r>
              <a:rPr lang="en-US" sz="2000">
                <a:solidFill>
                  <a:srgbClr val="7E7E7E"/>
                </a:solidFill>
                <a:latin typeface="Verdana"/>
                <a:ea typeface="Verdana"/>
                <a:cs typeface="Verdana"/>
                <a:sym typeface="Verdana"/>
              </a:rPr>
              <a:t>One-Time Pad (Cifrario a maschera unica)</a:t>
            </a:r>
            <a:endParaRPr sz="2000">
              <a:latin typeface="Verdana"/>
              <a:ea typeface="Verdana"/>
              <a:cs typeface="Verdana"/>
              <a:sym typeface="Verdana"/>
            </a:endParaRPr>
          </a:p>
        </p:txBody>
      </p:sp>
      <p:sp>
        <p:nvSpPr>
          <p:cNvPr id="707" name="Google Shape;707;p33"/>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34"/>
          <p:cNvSpPr txBox="1"/>
          <p:nvPr>
            <p:ph type="title"/>
          </p:nvPr>
        </p:nvSpPr>
        <p:spPr>
          <a:xfrm>
            <a:off x="5678170" y="2996311"/>
            <a:ext cx="4276800" cy="5061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solidFill>
                  <a:srgbClr val="FFFFFF"/>
                </a:solidFill>
              </a:rPr>
              <a:t>Cifrari a Trasposizione</a:t>
            </a:r>
            <a:endParaRPr sz="3200"/>
          </a:p>
        </p:txBody>
      </p:sp>
      <p:grpSp>
        <p:nvGrpSpPr>
          <p:cNvPr id="713" name="Google Shape;713;p34"/>
          <p:cNvGrpSpPr/>
          <p:nvPr/>
        </p:nvGrpSpPr>
        <p:grpSpPr>
          <a:xfrm>
            <a:off x="2933657" y="762"/>
            <a:ext cx="3109003" cy="6857365"/>
            <a:chOff x="2933657" y="762"/>
            <a:chExt cx="3109003" cy="6857365"/>
          </a:xfrm>
        </p:grpSpPr>
        <p:sp>
          <p:nvSpPr>
            <p:cNvPr id="714" name="Google Shape;714;p34"/>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15" name="Google Shape;715;p34"/>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716" name="Google Shape;716;p34"/>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717" name="Google Shape;717;p34"/>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35"/>
          <p:cNvSpPr/>
          <p:nvPr/>
        </p:nvSpPr>
        <p:spPr>
          <a:xfrm>
            <a:off x="8358937"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723" name="Google Shape;723;p35"/>
          <p:cNvGrpSpPr/>
          <p:nvPr/>
        </p:nvGrpSpPr>
        <p:grpSpPr>
          <a:xfrm>
            <a:off x="860297" y="1977389"/>
            <a:ext cx="2032000" cy="3270885"/>
            <a:chOff x="860297" y="1977389"/>
            <a:chExt cx="2032000" cy="3270885"/>
          </a:xfrm>
        </p:grpSpPr>
        <p:sp>
          <p:nvSpPr>
            <p:cNvPr id="724" name="Google Shape;724;p35"/>
            <p:cNvSpPr/>
            <p:nvPr/>
          </p:nvSpPr>
          <p:spPr>
            <a:xfrm>
              <a:off x="860297" y="1977389"/>
              <a:ext cx="2032000" cy="3270885"/>
            </a:xfrm>
            <a:custGeom>
              <a:rect b="b" l="l" r="r" t="t"/>
              <a:pathLst>
                <a:path extrusionOk="0" h="3270885" w="2032000">
                  <a:moveTo>
                    <a:pt x="1692910" y="0"/>
                  </a:moveTo>
                  <a:lnTo>
                    <a:pt x="338594" y="0"/>
                  </a:lnTo>
                  <a:lnTo>
                    <a:pt x="292647" y="3091"/>
                  </a:lnTo>
                  <a:lnTo>
                    <a:pt x="248580" y="12097"/>
                  </a:lnTo>
                  <a:lnTo>
                    <a:pt x="206795" y="26614"/>
                  </a:lnTo>
                  <a:lnTo>
                    <a:pt x="167696" y="46237"/>
                  </a:lnTo>
                  <a:lnTo>
                    <a:pt x="131686" y="70562"/>
                  </a:lnTo>
                  <a:lnTo>
                    <a:pt x="99169" y="99187"/>
                  </a:lnTo>
                  <a:lnTo>
                    <a:pt x="70548" y="131705"/>
                  </a:lnTo>
                  <a:lnTo>
                    <a:pt x="46226" y="167715"/>
                  </a:lnTo>
                  <a:lnTo>
                    <a:pt x="26607" y="206811"/>
                  </a:lnTo>
                  <a:lnTo>
                    <a:pt x="12094" y="248590"/>
                  </a:lnTo>
                  <a:lnTo>
                    <a:pt x="3090" y="292648"/>
                  </a:lnTo>
                  <a:lnTo>
                    <a:pt x="0" y="338582"/>
                  </a:lnTo>
                  <a:lnTo>
                    <a:pt x="0" y="2931922"/>
                  </a:lnTo>
                  <a:lnTo>
                    <a:pt x="3090" y="2977855"/>
                  </a:lnTo>
                  <a:lnTo>
                    <a:pt x="12094" y="3021913"/>
                  </a:lnTo>
                  <a:lnTo>
                    <a:pt x="26607" y="3063692"/>
                  </a:lnTo>
                  <a:lnTo>
                    <a:pt x="46226" y="3102788"/>
                  </a:lnTo>
                  <a:lnTo>
                    <a:pt x="70548" y="3138798"/>
                  </a:lnTo>
                  <a:lnTo>
                    <a:pt x="99169" y="3171317"/>
                  </a:lnTo>
                  <a:lnTo>
                    <a:pt x="131686" y="3199941"/>
                  </a:lnTo>
                  <a:lnTo>
                    <a:pt x="167696" y="3224266"/>
                  </a:lnTo>
                  <a:lnTo>
                    <a:pt x="206795" y="3243889"/>
                  </a:lnTo>
                  <a:lnTo>
                    <a:pt x="248580" y="3258406"/>
                  </a:lnTo>
                  <a:lnTo>
                    <a:pt x="292647" y="3267412"/>
                  </a:lnTo>
                  <a:lnTo>
                    <a:pt x="338594" y="3270504"/>
                  </a:lnTo>
                  <a:lnTo>
                    <a:pt x="1692910" y="3270504"/>
                  </a:lnTo>
                  <a:lnTo>
                    <a:pt x="1738843" y="3267412"/>
                  </a:lnTo>
                  <a:lnTo>
                    <a:pt x="1782901" y="3258406"/>
                  </a:lnTo>
                  <a:lnTo>
                    <a:pt x="1824680" y="3243889"/>
                  </a:lnTo>
                  <a:lnTo>
                    <a:pt x="1863776" y="3224266"/>
                  </a:lnTo>
                  <a:lnTo>
                    <a:pt x="1899786" y="3199941"/>
                  </a:lnTo>
                  <a:lnTo>
                    <a:pt x="1932304" y="3171317"/>
                  </a:lnTo>
                  <a:lnTo>
                    <a:pt x="1960929" y="3138798"/>
                  </a:lnTo>
                  <a:lnTo>
                    <a:pt x="1985254" y="3102788"/>
                  </a:lnTo>
                  <a:lnTo>
                    <a:pt x="2004877" y="3063692"/>
                  </a:lnTo>
                  <a:lnTo>
                    <a:pt x="2019394" y="3021913"/>
                  </a:lnTo>
                  <a:lnTo>
                    <a:pt x="2028400" y="2977855"/>
                  </a:lnTo>
                  <a:lnTo>
                    <a:pt x="2031491" y="2931922"/>
                  </a:lnTo>
                  <a:lnTo>
                    <a:pt x="2031491" y="338582"/>
                  </a:lnTo>
                  <a:lnTo>
                    <a:pt x="2028400" y="292648"/>
                  </a:lnTo>
                  <a:lnTo>
                    <a:pt x="2019394" y="248590"/>
                  </a:lnTo>
                  <a:lnTo>
                    <a:pt x="2004877" y="206811"/>
                  </a:lnTo>
                  <a:lnTo>
                    <a:pt x="1985254" y="167715"/>
                  </a:lnTo>
                  <a:lnTo>
                    <a:pt x="1960929" y="131705"/>
                  </a:lnTo>
                  <a:lnTo>
                    <a:pt x="1932304" y="99187"/>
                  </a:lnTo>
                  <a:lnTo>
                    <a:pt x="1899786" y="70562"/>
                  </a:lnTo>
                  <a:lnTo>
                    <a:pt x="1863776" y="46237"/>
                  </a:lnTo>
                  <a:lnTo>
                    <a:pt x="1824680" y="26614"/>
                  </a:lnTo>
                  <a:lnTo>
                    <a:pt x="1782901" y="12097"/>
                  </a:lnTo>
                  <a:lnTo>
                    <a:pt x="1738843" y="3091"/>
                  </a:lnTo>
                  <a:lnTo>
                    <a:pt x="169291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25" name="Google Shape;725;p35"/>
            <p:cNvSpPr/>
            <p:nvPr/>
          </p:nvSpPr>
          <p:spPr>
            <a:xfrm>
              <a:off x="860297" y="1977389"/>
              <a:ext cx="2032000" cy="3270885"/>
            </a:xfrm>
            <a:custGeom>
              <a:rect b="b" l="l" r="r" t="t"/>
              <a:pathLst>
                <a:path extrusionOk="0" h="3270885" w="2032000">
                  <a:moveTo>
                    <a:pt x="0" y="338582"/>
                  </a:moveTo>
                  <a:lnTo>
                    <a:pt x="3090" y="292648"/>
                  </a:lnTo>
                  <a:lnTo>
                    <a:pt x="12094" y="248590"/>
                  </a:lnTo>
                  <a:lnTo>
                    <a:pt x="26607" y="206811"/>
                  </a:lnTo>
                  <a:lnTo>
                    <a:pt x="46226" y="167715"/>
                  </a:lnTo>
                  <a:lnTo>
                    <a:pt x="70548" y="131705"/>
                  </a:lnTo>
                  <a:lnTo>
                    <a:pt x="99169" y="99187"/>
                  </a:lnTo>
                  <a:lnTo>
                    <a:pt x="131686" y="70562"/>
                  </a:lnTo>
                  <a:lnTo>
                    <a:pt x="167696" y="46237"/>
                  </a:lnTo>
                  <a:lnTo>
                    <a:pt x="206795" y="26614"/>
                  </a:lnTo>
                  <a:lnTo>
                    <a:pt x="248580" y="12097"/>
                  </a:lnTo>
                  <a:lnTo>
                    <a:pt x="292647" y="3091"/>
                  </a:lnTo>
                  <a:lnTo>
                    <a:pt x="338594" y="0"/>
                  </a:lnTo>
                  <a:lnTo>
                    <a:pt x="1692910" y="0"/>
                  </a:lnTo>
                  <a:lnTo>
                    <a:pt x="1738843" y="3091"/>
                  </a:lnTo>
                  <a:lnTo>
                    <a:pt x="1782901" y="12097"/>
                  </a:lnTo>
                  <a:lnTo>
                    <a:pt x="1824680" y="26614"/>
                  </a:lnTo>
                  <a:lnTo>
                    <a:pt x="1863776" y="46237"/>
                  </a:lnTo>
                  <a:lnTo>
                    <a:pt x="1899786" y="70562"/>
                  </a:lnTo>
                  <a:lnTo>
                    <a:pt x="1932304" y="99187"/>
                  </a:lnTo>
                  <a:lnTo>
                    <a:pt x="1960929" y="131705"/>
                  </a:lnTo>
                  <a:lnTo>
                    <a:pt x="1985254" y="167715"/>
                  </a:lnTo>
                  <a:lnTo>
                    <a:pt x="2004877" y="206811"/>
                  </a:lnTo>
                  <a:lnTo>
                    <a:pt x="2019394" y="248590"/>
                  </a:lnTo>
                  <a:lnTo>
                    <a:pt x="2028400" y="292648"/>
                  </a:lnTo>
                  <a:lnTo>
                    <a:pt x="2031491" y="338582"/>
                  </a:lnTo>
                  <a:lnTo>
                    <a:pt x="2031491" y="2931922"/>
                  </a:lnTo>
                  <a:lnTo>
                    <a:pt x="2028400" y="2977855"/>
                  </a:lnTo>
                  <a:lnTo>
                    <a:pt x="2019394" y="3021913"/>
                  </a:lnTo>
                  <a:lnTo>
                    <a:pt x="2004877" y="3063692"/>
                  </a:lnTo>
                  <a:lnTo>
                    <a:pt x="1985254" y="3102788"/>
                  </a:lnTo>
                  <a:lnTo>
                    <a:pt x="1960929" y="3138798"/>
                  </a:lnTo>
                  <a:lnTo>
                    <a:pt x="1932304" y="3171317"/>
                  </a:lnTo>
                  <a:lnTo>
                    <a:pt x="1899786" y="3199941"/>
                  </a:lnTo>
                  <a:lnTo>
                    <a:pt x="1863776" y="3224266"/>
                  </a:lnTo>
                  <a:lnTo>
                    <a:pt x="1824680" y="3243889"/>
                  </a:lnTo>
                  <a:lnTo>
                    <a:pt x="1782901" y="3258406"/>
                  </a:lnTo>
                  <a:lnTo>
                    <a:pt x="1738843" y="3267412"/>
                  </a:lnTo>
                  <a:lnTo>
                    <a:pt x="1692910" y="3270504"/>
                  </a:lnTo>
                  <a:lnTo>
                    <a:pt x="338594" y="3270504"/>
                  </a:lnTo>
                  <a:lnTo>
                    <a:pt x="292647" y="3267412"/>
                  </a:lnTo>
                  <a:lnTo>
                    <a:pt x="248580" y="3258406"/>
                  </a:lnTo>
                  <a:lnTo>
                    <a:pt x="206795" y="3243889"/>
                  </a:lnTo>
                  <a:lnTo>
                    <a:pt x="167696" y="3224266"/>
                  </a:lnTo>
                  <a:lnTo>
                    <a:pt x="131686" y="3199941"/>
                  </a:lnTo>
                  <a:lnTo>
                    <a:pt x="99169" y="3171317"/>
                  </a:lnTo>
                  <a:lnTo>
                    <a:pt x="70548" y="3138798"/>
                  </a:lnTo>
                  <a:lnTo>
                    <a:pt x="46226" y="3102788"/>
                  </a:lnTo>
                  <a:lnTo>
                    <a:pt x="26607" y="3063692"/>
                  </a:lnTo>
                  <a:lnTo>
                    <a:pt x="12094" y="3021913"/>
                  </a:lnTo>
                  <a:lnTo>
                    <a:pt x="3090" y="2977855"/>
                  </a:lnTo>
                  <a:lnTo>
                    <a:pt x="0" y="2931922"/>
                  </a:lnTo>
                  <a:lnTo>
                    <a:pt x="0" y="338582"/>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26" name="Google Shape;726;p35"/>
          <p:cNvSpPr txBox="1"/>
          <p:nvPr>
            <p:ph type="title"/>
          </p:nvPr>
        </p:nvSpPr>
        <p:spPr>
          <a:xfrm>
            <a:off x="875182" y="304037"/>
            <a:ext cx="10441500" cy="931800"/>
          </a:xfrm>
          <a:prstGeom prst="rect">
            <a:avLst/>
          </a:prstGeom>
          <a:noFill/>
          <a:ln>
            <a:noFill/>
          </a:ln>
        </p:spPr>
        <p:txBody>
          <a:bodyPr anchorCtr="0" anchor="t" bIns="0" lIns="0" spcFirstLastPara="1" rIns="0" wrap="square" tIns="373875">
            <a:spAutoFit/>
          </a:bodyPr>
          <a:lstStyle/>
          <a:p>
            <a:pPr indent="0" lvl="0" marL="3063875" rtl="0" algn="l">
              <a:lnSpc>
                <a:spcPct val="100000"/>
              </a:lnSpc>
              <a:spcBef>
                <a:spcPts val="0"/>
              </a:spcBef>
              <a:spcAft>
                <a:spcPts val="0"/>
              </a:spcAft>
              <a:buNone/>
            </a:pPr>
            <a:r>
              <a:rPr lang="en-US">
                <a:solidFill>
                  <a:srgbClr val="FFFFFF"/>
                </a:solidFill>
              </a:rPr>
              <a:t>Cifrari a Trasposizione</a:t>
            </a:r>
            <a:endParaRPr/>
          </a:p>
        </p:txBody>
      </p:sp>
      <p:sp>
        <p:nvSpPr>
          <p:cNvPr id="727" name="Google Shape;727;p35"/>
          <p:cNvSpPr txBox="1"/>
          <p:nvPr/>
        </p:nvSpPr>
        <p:spPr>
          <a:xfrm>
            <a:off x="855065" y="3505327"/>
            <a:ext cx="1997100" cy="1306500"/>
          </a:xfrm>
          <a:prstGeom prst="rect">
            <a:avLst/>
          </a:prstGeom>
          <a:noFill/>
          <a:ln>
            <a:noFill/>
          </a:ln>
        </p:spPr>
        <p:txBody>
          <a:bodyPr anchorCtr="0" anchor="t" bIns="0" lIns="0" spcFirstLastPara="1" rIns="0" wrap="square" tIns="13325">
            <a:spAutoFit/>
          </a:bodyPr>
          <a:lstStyle/>
          <a:p>
            <a:pPr indent="1269" lvl="0" marL="12065" marR="5080" rtl="0" algn="ctr">
              <a:lnSpc>
                <a:spcPct val="100000"/>
              </a:lnSpc>
              <a:spcBef>
                <a:spcPts val="0"/>
              </a:spcBef>
              <a:spcAft>
                <a:spcPts val="0"/>
              </a:spcAft>
              <a:buNone/>
            </a:pPr>
            <a:r>
              <a:rPr lang="en-US">
                <a:solidFill>
                  <a:srgbClr val="FFFFFF"/>
                </a:solidFill>
                <a:latin typeface="Verdana"/>
                <a:ea typeface="Verdana"/>
                <a:cs typeface="Verdana"/>
                <a:sym typeface="Verdana"/>
              </a:rPr>
              <a:t>Le tecniche discusse in precedenza si basavano sulla sostituzione di un simbolo in chiaro con un simbolo cifrato.</a:t>
            </a:r>
            <a:endParaRPr sz="1400">
              <a:latin typeface="Verdana"/>
              <a:ea typeface="Verdana"/>
              <a:cs typeface="Verdana"/>
              <a:sym typeface="Verdana"/>
            </a:endParaRPr>
          </a:p>
        </p:txBody>
      </p:sp>
      <p:sp>
        <p:nvSpPr>
          <p:cNvPr id="728" name="Google Shape;728;p35"/>
          <p:cNvSpPr txBox="1"/>
          <p:nvPr/>
        </p:nvSpPr>
        <p:spPr>
          <a:xfrm>
            <a:off x="11127485" y="6322263"/>
            <a:ext cx="180975"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36</a:t>
            </a:r>
            <a:endParaRPr sz="1100">
              <a:latin typeface="Verdana"/>
              <a:ea typeface="Verdana"/>
              <a:cs typeface="Verdana"/>
              <a:sym typeface="Verdana"/>
            </a:endParaRPr>
          </a:p>
        </p:txBody>
      </p:sp>
      <p:grpSp>
        <p:nvGrpSpPr>
          <p:cNvPr id="729" name="Google Shape;729;p35"/>
          <p:cNvGrpSpPr/>
          <p:nvPr/>
        </p:nvGrpSpPr>
        <p:grpSpPr>
          <a:xfrm>
            <a:off x="3448050" y="1977389"/>
            <a:ext cx="2033270" cy="3302635"/>
            <a:chOff x="3448050" y="1977389"/>
            <a:chExt cx="2033270" cy="3302635"/>
          </a:xfrm>
        </p:grpSpPr>
        <p:sp>
          <p:nvSpPr>
            <p:cNvPr id="730" name="Google Shape;730;p35"/>
            <p:cNvSpPr/>
            <p:nvPr/>
          </p:nvSpPr>
          <p:spPr>
            <a:xfrm>
              <a:off x="3448050" y="1977389"/>
              <a:ext cx="2033270" cy="3302635"/>
            </a:xfrm>
            <a:custGeom>
              <a:rect b="b" l="l" r="r" t="t"/>
              <a:pathLst>
                <a:path extrusionOk="0" h="3302635" w="2033270">
                  <a:moveTo>
                    <a:pt x="1694179" y="0"/>
                  </a:moveTo>
                  <a:lnTo>
                    <a:pt x="338836" y="0"/>
                  </a:lnTo>
                  <a:lnTo>
                    <a:pt x="292871" y="3094"/>
                  </a:lnTo>
                  <a:lnTo>
                    <a:pt x="248781" y="12107"/>
                  </a:lnTo>
                  <a:lnTo>
                    <a:pt x="206972" y="26636"/>
                  </a:lnTo>
                  <a:lnTo>
                    <a:pt x="167846" y="46275"/>
                  </a:lnTo>
                  <a:lnTo>
                    <a:pt x="131810" y="70619"/>
                  </a:lnTo>
                  <a:lnTo>
                    <a:pt x="99266" y="99266"/>
                  </a:lnTo>
                  <a:lnTo>
                    <a:pt x="70619" y="131810"/>
                  </a:lnTo>
                  <a:lnTo>
                    <a:pt x="46275" y="167846"/>
                  </a:lnTo>
                  <a:lnTo>
                    <a:pt x="26636" y="206972"/>
                  </a:lnTo>
                  <a:lnTo>
                    <a:pt x="12107" y="248781"/>
                  </a:lnTo>
                  <a:lnTo>
                    <a:pt x="3094" y="292871"/>
                  </a:lnTo>
                  <a:lnTo>
                    <a:pt x="0" y="338836"/>
                  </a:lnTo>
                  <a:lnTo>
                    <a:pt x="0" y="2963672"/>
                  </a:lnTo>
                  <a:lnTo>
                    <a:pt x="3094" y="3009636"/>
                  </a:lnTo>
                  <a:lnTo>
                    <a:pt x="12107" y="3053726"/>
                  </a:lnTo>
                  <a:lnTo>
                    <a:pt x="26636" y="3095535"/>
                  </a:lnTo>
                  <a:lnTo>
                    <a:pt x="46275" y="3134661"/>
                  </a:lnTo>
                  <a:lnTo>
                    <a:pt x="70619" y="3170697"/>
                  </a:lnTo>
                  <a:lnTo>
                    <a:pt x="99266" y="3203241"/>
                  </a:lnTo>
                  <a:lnTo>
                    <a:pt x="131810" y="3231888"/>
                  </a:lnTo>
                  <a:lnTo>
                    <a:pt x="167846" y="3256232"/>
                  </a:lnTo>
                  <a:lnTo>
                    <a:pt x="206972" y="3275871"/>
                  </a:lnTo>
                  <a:lnTo>
                    <a:pt x="248781" y="3290400"/>
                  </a:lnTo>
                  <a:lnTo>
                    <a:pt x="292871" y="3299413"/>
                  </a:lnTo>
                  <a:lnTo>
                    <a:pt x="338836" y="3302508"/>
                  </a:lnTo>
                  <a:lnTo>
                    <a:pt x="1694179" y="3302508"/>
                  </a:lnTo>
                  <a:lnTo>
                    <a:pt x="1740144" y="3299413"/>
                  </a:lnTo>
                  <a:lnTo>
                    <a:pt x="1784234" y="3290400"/>
                  </a:lnTo>
                  <a:lnTo>
                    <a:pt x="1826043" y="3275871"/>
                  </a:lnTo>
                  <a:lnTo>
                    <a:pt x="1865169" y="3256232"/>
                  </a:lnTo>
                  <a:lnTo>
                    <a:pt x="1901205" y="3231888"/>
                  </a:lnTo>
                  <a:lnTo>
                    <a:pt x="1933749" y="3203241"/>
                  </a:lnTo>
                  <a:lnTo>
                    <a:pt x="1962396" y="3170697"/>
                  </a:lnTo>
                  <a:lnTo>
                    <a:pt x="1986740" y="3134661"/>
                  </a:lnTo>
                  <a:lnTo>
                    <a:pt x="2006379" y="3095535"/>
                  </a:lnTo>
                  <a:lnTo>
                    <a:pt x="2020908" y="3053726"/>
                  </a:lnTo>
                  <a:lnTo>
                    <a:pt x="2029921" y="3009636"/>
                  </a:lnTo>
                  <a:lnTo>
                    <a:pt x="2033015" y="2963672"/>
                  </a:lnTo>
                  <a:lnTo>
                    <a:pt x="2033015" y="338836"/>
                  </a:lnTo>
                  <a:lnTo>
                    <a:pt x="2029921" y="292871"/>
                  </a:lnTo>
                  <a:lnTo>
                    <a:pt x="2020908" y="248781"/>
                  </a:lnTo>
                  <a:lnTo>
                    <a:pt x="2006379" y="206972"/>
                  </a:lnTo>
                  <a:lnTo>
                    <a:pt x="1986740" y="167846"/>
                  </a:lnTo>
                  <a:lnTo>
                    <a:pt x="1962396" y="131810"/>
                  </a:lnTo>
                  <a:lnTo>
                    <a:pt x="1933749" y="99266"/>
                  </a:lnTo>
                  <a:lnTo>
                    <a:pt x="1901205" y="70619"/>
                  </a:lnTo>
                  <a:lnTo>
                    <a:pt x="1865169" y="46275"/>
                  </a:lnTo>
                  <a:lnTo>
                    <a:pt x="1826043" y="26636"/>
                  </a:lnTo>
                  <a:lnTo>
                    <a:pt x="1784234" y="12107"/>
                  </a:lnTo>
                  <a:lnTo>
                    <a:pt x="1740144" y="3094"/>
                  </a:lnTo>
                  <a:lnTo>
                    <a:pt x="1694179"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31" name="Google Shape;731;p35"/>
            <p:cNvSpPr/>
            <p:nvPr/>
          </p:nvSpPr>
          <p:spPr>
            <a:xfrm>
              <a:off x="3448050" y="1977389"/>
              <a:ext cx="2033270" cy="3302635"/>
            </a:xfrm>
            <a:custGeom>
              <a:rect b="b" l="l" r="r" t="t"/>
              <a:pathLst>
                <a:path extrusionOk="0" h="3302635" w="2033270">
                  <a:moveTo>
                    <a:pt x="0" y="338836"/>
                  </a:moveTo>
                  <a:lnTo>
                    <a:pt x="3094" y="292871"/>
                  </a:lnTo>
                  <a:lnTo>
                    <a:pt x="12107" y="248781"/>
                  </a:lnTo>
                  <a:lnTo>
                    <a:pt x="26636" y="206972"/>
                  </a:lnTo>
                  <a:lnTo>
                    <a:pt x="46275" y="167846"/>
                  </a:lnTo>
                  <a:lnTo>
                    <a:pt x="70619" y="131810"/>
                  </a:lnTo>
                  <a:lnTo>
                    <a:pt x="99266" y="99266"/>
                  </a:lnTo>
                  <a:lnTo>
                    <a:pt x="131810" y="70619"/>
                  </a:lnTo>
                  <a:lnTo>
                    <a:pt x="167846" y="46275"/>
                  </a:lnTo>
                  <a:lnTo>
                    <a:pt x="206972" y="26636"/>
                  </a:lnTo>
                  <a:lnTo>
                    <a:pt x="248781" y="12107"/>
                  </a:lnTo>
                  <a:lnTo>
                    <a:pt x="292871" y="3094"/>
                  </a:lnTo>
                  <a:lnTo>
                    <a:pt x="338836" y="0"/>
                  </a:lnTo>
                  <a:lnTo>
                    <a:pt x="1694179" y="0"/>
                  </a:lnTo>
                  <a:lnTo>
                    <a:pt x="1740144" y="3094"/>
                  </a:lnTo>
                  <a:lnTo>
                    <a:pt x="1784234" y="12107"/>
                  </a:lnTo>
                  <a:lnTo>
                    <a:pt x="1826043" y="26636"/>
                  </a:lnTo>
                  <a:lnTo>
                    <a:pt x="1865169" y="46275"/>
                  </a:lnTo>
                  <a:lnTo>
                    <a:pt x="1901205" y="70619"/>
                  </a:lnTo>
                  <a:lnTo>
                    <a:pt x="1933749" y="99266"/>
                  </a:lnTo>
                  <a:lnTo>
                    <a:pt x="1962396" y="131810"/>
                  </a:lnTo>
                  <a:lnTo>
                    <a:pt x="1986740" y="167846"/>
                  </a:lnTo>
                  <a:lnTo>
                    <a:pt x="2006379" y="206972"/>
                  </a:lnTo>
                  <a:lnTo>
                    <a:pt x="2020908" y="248781"/>
                  </a:lnTo>
                  <a:lnTo>
                    <a:pt x="2029921" y="292871"/>
                  </a:lnTo>
                  <a:lnTo>
                    <a:pt x="2033015" y="338836"/>
                  </a:lnTo>
                  <a:lnTo>
                    <a:pt x="2033015" y="2963672"/>
                  </a:lnTo>
                  <a:lnTo>
                    <a:pt x="2029921" y="3009636"/>
                  </a:lnTo>
                  <a:lnTo>
                    <a:pt x="2020908" y="3053726"/>
                  </a:lnTo>
                  <a:lnTo>
                    <a:pt x="2006379" y="3095535"/>
                  </a:lnTo>
                  <a:lnTo>
                    <a:pt x="1986740" y="3134661"/>
                  </a:lnTo>
                  <a:lnTo>
                    <a:pt x="1962396" y="3170697"/>
                  </a:lnTo>
                  <a:lnTo>
                    <a:pt x="1933749" y="3203241"/>
                  </a:lnTo>
                  <a:lnTo>
                    <a:pt x="1901205" y="3231888"/>
                  </a:lnTo>
                  <a:lnTo>
                    <a:pt x="1865169" y="3256232"/>
                  </a:lnTo>
                  <a:lnTo>
                    <a:pt x="1826043" y="3275871"/>
                  </a:lnTo>
                  <a:lnTo>
                    <a:pt x="1784234" y="3290400"/>
                  </a:lnTo>
                  <a:lnTo>
                    <a:pt x="1740144" y="3299413"/>
                  </a:lnTo>
                  <a:lnTo>
                    <a:pt x="1694179" y="3302508"/>
                  </a:lnTo>
                  <a:lnTo>
                    <a:pt x="338836" y="3302508"/>
                  </a:lnTo>
                  <a:lnTo>
                    <a:pt x="292871" y="3299413"/>
                  </a:lnTo>
                  <a:lnTo>
                    <a:pt x="248781" y="3290400"/>
                  </a:lnTo>
                  <a:lnTo>
                    <a:pt x="206972" y="3275871"/>
                  </a:lnTo>
                  <a:lnTo>
                    <a:pt x="167846" y="3256232"/>
                  </a:lnTo>
                  <a:lnTo>
                    <a:pt x="131810" y="3231888"/>
                  </a:lnTo>
                  <a:lnTo>
                    <a:pt x="99266" y="3203241"/>
                  </a:lnTo>
                  <a:lnTo>
                    <a:pt x="70619" y="3170697"/>
                  </a:lnTo>
                  <a:lnTo>
                    <a:pt x="46275" y="3134661"/>
                  </a:lnTo>
                  <a:lnTo>
                    <a:pt x="26636" y="3095535"/>
                  </a:lnTo>
                  <a:lnTo>
                    <a:pt x="12107" y="3053726"/>
                  </a:lnTo>
                  <a:lnTo>
                    <a:pt x="3094" y="3009636"/>
                  </a:lnTo>
                  <a:lnTo>
                    <a:pt x="0" y="2963672"/>
                  </a:lnTo>
                  <a:lnTo>
                    <a:pt x="0" y="338836"/>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732" name="Google Shape;732;p35"/>
          <p:cNvGrpSpPr/>
          <p:nvPr/>
        </p:nvGrpSpPr>
        <p:grpSpPr>
          <a:xfrm>
            <a:off x="6096761" y="1977389"/>
            <a:ext cx="2033270" cy="3319779"/>
            <a:chOff x="6096761" y="1977389"/>
            <a:chExt cx="2033270" cy="3319779"/>
          </a:xfrm>
        </p:grpSpPr>
        <p:sp>
          <p:nvSpPr>
            <p:cNvPr id="733" name="Google Shape;733;p35"/>
            <p:cNvSpPr/>
            <p:nvPr/>
          </p:nvSpPr>
          <p:spPr>
            <a:xfrm>
              <a:off x="6096761" y="1977389"/>
              <a:ext cx="2033270" cy="3319779"/>
            </a:xfrm>
            <a:custGeom>
              <a:rect b="b" l="l" r="r" t="t"/>
              <a:pathLst>
                <a:path extrusionOk="0" h="3319779" w="2033270">
                  <a:moveTo>
                    <a:pt x="1694180" y="0"/>
                  </a:moveTo>
                  <a:lnTo>
                    <a:pt x="338836" y="0"/>
                  </a:lnTo>
                  <a:lnTo>
                    <a:pt x="292871" y="3094"/>
                  </a:lnTo>
                  <a:lnTo>
                    <a:pt x="248781" y="12107"/>
                  </a:lnTo>
                  <a:lnTo>
                    <a:pt x="206972" y="26636"/>
                  </a:lnTo>
                  <a:lnTo>
                    <a:pt x="167846" y="46275"/>
                  </a:lnTo>
                  <a:lnTo>
                    <a:pt x="131810" y="70619"/>
                  </a:lnTo>
                  <a:lnTo>
                    <a:pt x="99266" y="99266"/>
                  </a:lnTo>
                  <a:lnTo>
                    <a:pt x="70619" y="131810"/>
                  </a:lnTo>
                  <a:lnTo>
                    <a:pt x="46275" y="167846"/>
                  </a:lnTo>
                  <a:lnTo>
                    <a:pt x="26636" y="206972"/>
                  </a:lnTo>
                  <a:lnTo>
                    <a:pt x="12107" y="248781"/>
                  </a:lnTo>
                  <a:lnTo>
                    <a:pt x="3094" y="292871"/>
                  </a:lnTo>
                  <a:lnTo>
                    <a:pt x="0" y="338836"/>
                  </a:lnTo>
                  <a:lnTo>
                    <a:pt x="0" y="2980436"/>
                  </a:lnTo>
                  <a:lnTo>
                    <a:pt x="3094" y="3026400"/>
                  </a:lnTo>
                  <a:lnTo>
                    <a:pt x="12107" y="3070490"/>
                  </a:lnTo>
                  <a:lnTo>
                    <a:pt x="26636" y="3112299"/>
                  </a:lnTo>
                  <a:lnTo>
                    <a:pt x="46275" y="3151425"/>
                  </a:lnTo>
                  <a:lnTo>
                    <a:pt x="70619" y="3187461"/>
                  </a:lnTo>
                  <a:lnTo>
                    <a:pt x="99266" y="3220005"/>
                  </a:lnTo>
                  <a:lnTo>
                    <a:pt x="131810" y="3248652"/>
                  </a:lnTo>
                  <a:lnTo>
                    <a:pt x="167846" y="3272996"/>
                  </a:lnTo>
                  <a:lnTo>
                    <a:pt x="206972" y="3292635"/>
                  </a:lnTo>
                  <a:lnTo>
                    <a:pt x="248781" y="3307164"/>
                  </a:lnTo>
                  <a:lnTo>
                    <a:pt x="292871" y="3316177"/>
                  </a:lnTo>
                  <a:lnTo>
                    <a:pt x="338836" y="3319272"/>
                  </a:lnTo>
                  <a:lnTo>
                    <a:pt x="1694180" y="3319272"/>
                  </a:lnTo>
                  <a:lnTo>
                    <a:pt x="1740144" y="3316177"/>
                  </a:lnTo>
                  <a:lnTo>
                    <a:pt x="1784234" y="3307164"/>
                  </a:lnTo>
                  <a:lnTo>
                    <a:pt x="1826043" y="3292635"/>
                  </a:lnTo>
                  <a:lnTo>
                    <a:pt x="1865169" y="3272996"/>
                  </a:lnTo>
                  <a:lnTo>
                    <a:pt x="1901205" y="3248652"/>
                  </a:lnTo>
                  <a:lnTo>
                    <a:pt x="1933749" y="3220005"/>
                  </a:lnTo>
                  <a:lnTo>
                    <a:pt x="1962396" y="3187461"/>
                  </a:lnTo>
                  <a:lnTo>
                    <a:pt x="1986740" y="3151425"/>
                  </a:lnTo>
                  <a:lnTo>
                    <a:pt x="2006379" y="3112299"/>
                  </a:lnTo>
                  <a:lnTo>
                    <a:pt x="2020908" y="3070490"/>
                  </a:lnTo>
                  <a:lnTo>
                    <a:pt x="2029921" y="3026400"/>
                  </a:lnTo>
                  <a:lnTo>
                    <a:pt x="2033015" y="2980436"/>
                  </a:lnTo>
                  <a:lnTo>
                    <a:pt x="2033015" y="338836"/>
                  </a:lnTo>
                  <a:lnTo>
                    <a:pt x="2029921" y="292871"/>
                  </a:lnTo>
                  <a:lnTo>
                    <a:pt x="2020908" y="248781"/>
                  </a:lnTo>
                  <a:lnTo>
                    <a:pt x="2006379" y="206972"/>
                  </a:lnTo>
                  <a:lnTo>
                    <a:pt x="1986740" y="167846"/>
                  </a:lnTo>
                  <a:lnTo>
                    <a:pt x="1962396" y="131810"/>
                  </a:lnTo>
                  <a:lnTo>
                    <a:pt x="1933749" y="99266"/>
                  </a:lnTo>
                  <a:lnTo>
                    <a:pt x="1901205" y="70619"/>
                  </a:lnTo>
                  <a:lnTo>
                    <a:pt x="1865169" y="46275"/>
                  </a:lnTo>
                  <a:lnTo>
                    <a:pt x="1826043" y="26636"/>
                  </a:lnTo>
                  <a:lnTo>
                    <a:pt x="1784234" y="12107"/>
                  </a:lnTo>
                  <a:lnTo>
                    <a:pt x="1740144" y="3094"/>
                  </a:lnTo>
                  <a:lnTo>
                    <a:pt x="169418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34" name="Google Shape;734;p35"/>
            <p:cNvSpPr/>
            <p:nvPr/>
          </p:nvSpPr>
          <p:spPr>
            <a:xfrm>
              <a:off x="6096761" y="1977389"/>
              <a:ext cx="2033270" cy="3319779"/>
            </a:xfrm>
            <a:custGeom>
              <a:rect b="b" l="l" r="r" t="t"/>
              <a:pathLst>
                <a:path extrusionOk="0" h="3319779" w="2033270">
                  <a:moveTo>
                    <a:pt x="0" y="338836"/>
                  </a:moveTo>
                  <a:lnTo>
                    <a:pt x="3094" y="292871"/>
                  </a:lnTo>
                  <a:lnTo>
                    <a:pt x="12107" y="248781"/>
                  </a:lnTo>
                  <a:lnTo>
                    <a:pt x="26636" y="206972"/>
                  </a:lnTo>
                  <a:lnTo>
                    <a:pt x="46275" y="167846"/>
                  </a:lnTo>
                  <a:lnTo>
                    <a:pt x="70619" y="131810"/>
                  </a:lnTo>
                  <a:lnTo>
                    <a:pt x="99266" y="99266"/>
                  </a:lnTo>
                  <a:lnTo>
                    <a:pt x="131810" y="70619"/>
                  </a:lnTo>
                  <a:lnTo>
                    <a:pt x="167846" y="46275"/>
                  </a:lnTo>
                  <a:lnTo>
                    <a:pt x="206972" y="26636"/>
                  </a:lnTo>
                  <a:lnTo>
                    <a:pt x="248781" y="12107"/>
                  </a:lnTo>
                  <a:lnTo>
                    <a:pt x="292871" y="3094"/>
                  </a:lnTo>
                  <a:lnTo>
                    <a:pt x="338836" y="0"/>
                  </a:lnTo>
                  <a:lnTo>
                    <a:pt x="1694180" y="0"/>
                  </a:lnTo>
                  <a:lnTo>
                    <a:pt x="1740144" y="3094"/>
                  </a:lnTo>
                  <a:lnTo>
                    <a:pt x="1784234" y="12107"/>
                  </a:lnTo>
                  <a:lnTo>
                    <a:pt x="1826043" y="26636"/>
                  </a:lnTo>
                  <a:lnTo>
                    <a:pt x="1865169" y="46275"/>
                  </a:lnTo>
                  <a:lnTo>
                    <a:pt x="1901205" y="70619"/>
                  </a:lnTo>
                  <a:lnTo>
                    <a:pt x="1933749" y="99266"/>
                  </a:lnTo>
                  <a:lnTo>
                    <a:pt x="1962396" y="131810"/>
                  </a:lnTo>
                  <a:lnTo>
                    <a:pt x="1986740" y="167846"/>
                  </a:lnTo>
                  <a:lnTo>
                    <a:pt x="2006379" y="206972"/>
                  </a:lnTo>
                  <a:lnTo>
                    <a:pt x="2020908" y="248781"/>
                  </a:lnTo>
                  <a:lnTo>
                    <a:pt x="2029921" y="292871"/>
                  </a:lnTo>
                  <a:lnTo>
                    <a:pt x="2033015" y="338836"/>
                  </a:lnTo>
                  <a:lnTo>
                    <a:pt x="2033015" y="2980436"/>
                  </a:lnTo>
                  <a:lnTo>
                    <a:pt x="2029921" y="3026400"/>
                  </a:lnTo>
                  <a:lnTo>
                    <a:pt x="2020908" y="3070490"/>
                  </a:lnTo>
                  <a:lnTo>
                    <a:pt x="2006379" y="3112299"/>
                  </a:lnTo>
                  <a:lnTo>
                    <a:pt x="1986740" y="3151425"/>
                  </a:lnTo>
                  <a:lnTo>
                    <a:pt x="1962396" y="3187461"/>
                  </a:lnTo>
                  <a:lnTo>
                    <a:pt x="1933749" y="3220005"/>
                  </a:lnTo>
                  <a:lnTo>
                    <a:pt x="1901205" y="3248652"/>
                  </a:lnTo>
                  <a:lnTo>
                    <a:pt x="1865169" y="3272996"/>
                  </a:lnTo>
                  <a:lnTo>
                    <a:pt x="1826043" y="3292635"/>
                  </a:lnTo>
                  <a:lnTo>
                    <a:pt x="1784234" y="3307164"/>
                  </a:lnTo>
                  <a:lnTo>
                    <a:pt x="1740144" y="3316177"/>
                  </a:lnTo>
                  <a:lnTo>
                    <a:pt x="1694180" y="3319272"/>
                  </a:lnTo>
                  <a:lnTo>
                    <a:pt x="338836" y="3319272"/>
                  </a:lnTo>
                  <a:lnTo>
                    <a:pt x="292871" y="3316177"/>
                  </a:lnTo>
                  <a:lnTo>
                    <a:pt x="248781" y="3307164"/>
                  </a:lnTo>
                  <a:lnTo>
                    <a:pt x="206972" y="3292635"/>
                  </a:lnTo>
                  <a:lnTo>
                    <a:pt x="167846" y="3272996"/>
                  </a:lnTo>
                  <a:lnTo>
                    <a:pt x="131810" y="3248652"/>
                  </a:lnTo>
                  <a:lnTo>
                    <a:pt x="99266" y="3220005"/>
                  </a:lnTo>
                  <a:lnTo>
                    <a:pt x="70619" y="3187461"/>
                  </a:lnTo>
                  <a:lnTo>
                    <a:pt x="46275" y="3151425"/>
                  </a:lnTo>
                  <a:lnTo>
                    <a:pt x="26636" y="3112299"/>
                  </a:lnTo>
                  <a:lnTo>
                    <a:pt x="12107" y="3070490"/>
                  </a:lnTo>
                  <a:lnTo>
                    <a:pt x="3094" y="3026400"/>
                  </a:lnTo>
                  <a:lnTo>
                    <a:pt x="0" y="2980436"/>
                  </a:lnTo>
                  <a:lnTo>
                    <a:pt x="0" y="338836"/>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735" name="Google Shape;735;p35"/>
          <p:cNvGrpSpPr/>
          <p:nvPr/>
        </p:nvGrpSpPr>
        <p:grpSpPr>
          <a:xfrm>
            <a:off x="8658606" y="1977389"/>
            <a:ext cx="2032000" cy="3270885"/>
            <a:chOff x="8658606" y="1977389"/>
            <a:chExt cx="2032000" cy="3270885"/>
          </a:xfrm>
        </p:grpSpPr>
        <p:sp>
          <p:nvSpPr>
            <p:cNvPr id="736" name="Google Shape;736;p35"/>
            <p:cNvSpPr/>
            <p:nvPr/>
          </p:nvSpPr>
          <p:spPr>
            <a:xfrm>
              <a:off x="8658606" y="1977389"/>
              <a:ext cx="2032000" cy="3270885"/>
            </a:xfrm>
            <a:custGeom>
              <a:rect b="b" l="l" r="r" t="t"/>
              <a:pathLst>
                <a:path extrusionOk="0" h="3270885" w="2032000">
                  <a:moveTo>
                    <a:pt x="1692910" y="0"/>
                  </a:moveTo>
                  <a:lnTo>
                    <a:pt x="338582" y="0"/>
                  </a:lnTo>
                  <a:lnTo>
                    <a:pt x="292648" y="3091"/>
                  </a:lnTo>
                  <a:lnTo>
                    <a:pt x="248590" y="12097"/>
                  </a:lnTo>
                  <a:lnTo>
                    <a:pt x="206811" y="26614"/>
                  </a:lnTo>
                  <a:lnTo>
                    <a:pt x="167715" y="46237"/>
                  </a:lnTo>
                  <a:lnTo>
                    <a:pt x="131705" y="70562"/>
                  </a:lnTo>
                  <a:lnTo>
                    <a:pt x="99186" y="99187"/>
                  </a:lnTo>
                  <a:lnTo>
                    <a:pt x="70562" y="131705"/>
                  </a:lnTo>
                  <a:lnTo>
                    <a:pt x="46237" y="167715"/>
                  </a:lnTo>
                  <a:lnTo>
                    <a:pt x="26614" y="206811"/>
                  </a:lnTo>
                  <a:lnTo>
                    <a:pt x="12097" y="248590"/>
                  </a:lnTo>
                  <a:lnTo>
                    <a:pt x="3091" y="292648"/>
                  </a:lnTo>
                  <a:lnTo>
                    <a:pt x="0" y="338582"/>
                  </a:lnTo>
                  <a:lnTo>
                    <a:pt x="0" y="2931922"/>
                  </a:lnTo>
                  <a:lnTo>
                    <a:pt x="3091" y="2977855"/>
                  </a:lnTo>
                  <a:lnTo>
                    <a:pt x="12097" y="3021913"/>
                  </a:lnTo>
                  <a:lnTo>
                    <a:pt x="26614" y="3063692"/>
                  </a:lnTo>
                  <a:lnTo>
                    <a:pt x="46237" y="3102788"/>
                  </a:lnTo>
                  <a:lnTo>
                    <a:pt x="70562" y="3138798"/>
                  </a:lnTo>
                  <a:lnTo>
                    <a:pt x="99186" y="3171317"/>
                  </a:lnTo>
                  <a:lnTo>
                    <a:pt x="131705" y="3199941"/>
                  </a:lnTo>
                  <a:lnTo>
                    <a:pt x="167715" y="3224266"/>
                  </a:lnTo>
                  <a:lnTo>
                    <a:pt x="206811" y="3243889"/>
                  </a:lnTo>
                  <a:lnTo>
                    <a:pt x="248590" y="3258406"/>
                  </a:lnTo>
                  <a:lnTo>
                    <a:pt x="292648" y="3267412"/>
                  </a:lnTo>
                  <a:lnTo>
                    <a:pt x="338582" y="3270504"/>
                  </a:lnTo>
                  <a:lnTo>
                    <a:pt x="1692910" y="3270504"/>
                  </a:lnTo>
                  <a:lnTo>
                    <a:pt x="1738843" y="3267412"/>
                  </a:lnTo>
                  <a:lnTo>
                    <a:pt x="1782901" y="3258406"/>
                  </a:lnTo>
                  <a:lnTo>
                    <a:pt x="1824680" y="3243889"/>
                  </a:lnTo>
                  <a:lnTo>
                    <a:pt x="1863776" y="3224266"/>
                  </a:lnTo>
                  <a:lnTo>
                    <a:pt x="1899786" y="3199941"/>
                  </a:lnTo>
                  <a:lnTo>
                    <a:pt x="1932305" y="3171317"/>
                  </a:lnTo>
                  <a:lnTo>
                    <a:pt x="1960929" y="3138798"/>
                  </a:lnTo>
                  <a:lnTo>
                    <a:pt x="1985254" y="3102788"/>
                  </a:lnTo>
                  <a:lnTo>
                    <a:pt x="2004877" y="3063692"/>
                  </a:lnTo>
                  <a:lnTo>
                    <a:pt x="2019394" y="3021913"/>
                  </a:lnTo>
                  <a:lnTo>
                    <a:pt x="2028400" y="2977855"/>
                  </a:lnTo>
                  <a:lnTo>
                    <a:pt x="2031492" y="2931922"/>
                  </a:lnTo>
                  <a:lnTo>
                    <a:pt x="2031492" y="338582"/>
                  </a:lnTo>
                  <a:lnTo>
                    <a:pt x="2028400" y="292648"/>
                  </a:lnTo>
                  <a:lnTo>
                    <a:pt x="2019394" y="248590"/>
                  </a:lnTo>
                  <a:lnTo>
                    <a:pt x="2004877" y="206811"/>
                  </a:lnTo>
                  <a:lnTo>
                    <a:pt x="1985254" y="167715"/>
                  </a:lnTo>
                  <a:lnTo>
                    <a:pt x="1960929" y="131705"/>
                  </a:lnTo>
                  <a:lnTo>
                    <a:pt x="1932305" y="99187"/>
                  </a:lnTo>
                  <a:lnTo>
                    <a:pt x="1899786" y="70562"/>
                  </a:lnTo>
                  <a:lnTo>
                    <a:pt x="1863776" y="46237"/>
                  </a:lnTo>
                  <a:lnTo>
                    <a:pt x="1824680" y="26614"/>
                  </a:lnTo>
                  <a:lnTo>
                    <a:pt x="1782901" y="12097"/>
                  </a:lnTo>
                  <a:lnTo>
                    <a:pt x="1738843" y="3091"/>
                  </a:lnTo>
                  <a:lnTo>
                    <a:pt x="169291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37" name="Google Shape;737;p35"/>
            <p:cNvSpPr/>
            <p:nvPr/>
          </p:nvSpPr>
          <p:spPr>
            <a:xfrm>
              <a:off x="8658606" y="1977389"/>
              <a:ext cx="2032000" cy="3270885"/>
            </a:xfrm>
            <a:custGeom>
              <a:rect b="b" l="l" r="r" t="t"/>
              <a:pathLst>
                <a:path extrusionOk="0" h="3270885" w="2032000">
                  <a:moveTo>
                    <a:pt x="0" y="338582"/>
                  </a:moveTo>
                  <a:lnTo>
                    <a:pt x="3091" y="292648"/>
                  </a:lnTo>
                  <a:lnTo>
                    <a:pt x="12097" y="248590"/>
                  </a:lnTo>
                  <a:lnTo>
                    <a:pt x="26614" y="206811"/>
                  </a:lnTo>
                  <a:lnTo>
                    <a:pt x="46237" y="167715"/>
                  </a:lnTo>
                  <a:lnTo>
                    <a:pt x="70562" y="131705"/>
                  </a:lnTo>
                  <a:lnTo>
                    <a:pt x="99186" y="99187"/>
                  </a:lnTo>
                  <a:lnTo>
                    <a:pt x="131705" y="70562"/>
                  </a:lnTo>
                  <a:lnTo>
                    <a:pt x="167715" y="46237"/>
                  </a:lnTo>
                  <a:lnTo>
                    <a:pt x="206811" y="26614"/>
                  </a:lnTo>
                  <a:lnTo>
                    <a:pt x="248590" y="12097"/>
                  </a:lnTo>
                  <a:lnTo>
                    <a:pt x="292648" y="3091"/>
                  </a:lnTo>
                  <a:lnTo>
                    <a:pt x="338582" y="0"/>
                  </a:lnTo>
                  <a:lnTo>
                    <a:pt x="1692910" y="0"/>
                  </a:lnTo>
                  <a:lnTo>
                    <a:pt x="1738843" y="3091"/>
                  </a:lnTo>
                  <a:lnTo>
                    <a:pt x="1782901" y="12097"/>
                  </a:lnTo>
                  <a:lnTo>
                    <a:pt x="1824680" y="26614"/>
                  </a:lnTo>
                  <a:lnTo>
                    <a:pt x="1863776" y="46237"/>
                  </a:lnTo>
                  <a:lnTo>
                    <a:pt x="1899786" y="70562"/>
                  </a:lnTo>
                  <a:lnTo>
                    <a:pt x="1932305" y="99187"/>
                  </a:lnTo>
                  <a:lnTo>
                    <a:pt x="1960929" y="131705"/>
                  </a:lnTo>
                  <a:lnTo>
                    <a:pt x="1985254" y="167715"/>
                  </a:lnTo>
                  <a:lnTo>
                    <a:pt x="2004877" y="206811"/>
                  </a:lnTo>
                  <a:lnTo>
                    <a:pt x="2019394" y="248590"/>
                  </a:lnTo>
                  <a:lnTo>
                    <a:pt x="2028400" y="292648"/>
                  </a:lnTo>
                  <a:lnTo>
                    <a:pt x="2031492" y="338582"/>
                  </a:lnTo>
                  <a:lnTo>
                    <a:pt x="2031492" y="2931922"/>
                  </a:lnTo>
                  <a:lnTo>
                    <a:pt x="2028400" y="2977855"/>
                  </a:lnTo>
                  <a:lnTo>
                    <a:pt x="2019394" y="3021913"/>
                  </a:lnTo>
                  <a:lnTo>
                    <a:pt x="2004877" y="3063692"/>
                  </a:lnTo>
                  <a:lnTo>
                    <a:pt x="1985254" y="3102788"/>
                  </a:lnTo>
                  <a:lnTo>
                    <a:pt x="1960929" y="3138798"/>
                  </a:lnTo>
                  <a:lnTo>
                    <a:pt x="1932305" y="3171317"/>
                  </a:lnTo>
                  <a:lnTo>
                    <a:pt x="1899786" y="3199941"/>
                  </a:lnTo>
                  <a:lnTo>
                    <a:pt x="1863776" y="3224266"/>
                  </a:lnTo>
                  <a:lnTo>
                    <a:pt x="1824680" y="3243889"/>
                  </a:lnTo>
                  <a:lnTo>
                    <a:pt x="1782901" y="3258406"/>
                  </a:lnTo>
                  <a:lnTo>
                    <a:pt x="1738843" y="3267412"/>
                  </a:lnTo>
                  <a:lnTo>
                    <a:pt x="1692910" y="3270504"/>
                  </a:lnTo>
                  <a:lnTo>
                    <a:pt x="338582" y="3270504"/>
                  </a:lnTo>
                  <a:lnTo>
                    <a:pt x="292648" y="3267412"/>
                  </a:lnTo>
                  <a:lnTo>
                    <a:pt x="248590" y="3258406"/>
                  </a:lnTo>
                  <a:lnTo>
                    <a:pt x="206811" y="3243889"/>
                  </a:lnTo>
                  <a:lnTo>
                    <a:pt x="167715" y="3224266"/>
                  </a:lnTo>
                  <a:lnTo>
                    <a:pt x="131705" y="3199941"/>
                  </a:lnTo>
                  <a:lnTo>
                    <a:pt x="99186" y="3171317"/>
                  </a:lnTo>
                  <a:lnTo>
                    <a:pt x="70562" y="3138798"/>
                  </a:lnTo>
                  <a:lnTo>
                    <a:pt x="46237" y="3102788"/>
                  </a:lnTo>
                  <a:lnTo>
                    <a:pt x="26614" y="3063692"/>
                  </a:lnTo>
                  <a:lnTo>
                    <a:pt x="12097" y="3021913"/>
                  </a:lnTo>
                  <a:lnTo>
                    <a:pt x="3091" y="2977855"/>
                  </a:lnTo>
                  <a:lnTo>
                    <a:pt x="0" y="2931922"/>
                  </a:lnTo>
                  <a:lnTo>
                    <a:pt x="0" y="338582"/>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38" name="Google Shape;738;p35"/>
          <p:cNvSpPr txBox="1"/>
          <p:nvPr/>
        </p:nvSpPr>
        <p:spPr>
          <a:xfrm>
            <a:off x="3502533" y="3541267"/>
            <a:ext cx="1965300" cy="1521900"/>
          </a:xfrm>
          <a:prstGeom prst="rect">
            <a:avLst/>
          </a:prstGeom>
          <a:noFill/>
          <a:ln>
            <a:noFill/>
          </a:ln>
        </p:spPr>
        <p:txBody>
          <a:bodyPr anchorCtr="0" anchor="t" bIns="0" lIns="0" spcFirstLastPara="1" rIns="0" wrap="square" tIns="13325">
            <a:spAutoFit/>
          </a:bodyPr>
          <a:lstStyle/>
          <a:p>
            <a:pPr indent="0" lvl="0" marL="12700" marR="5080" rtl="0" algn="ctr">
              <a:lnSpc>
                <a:spcPct val="100000"/>
              </a:lnSpc>
              <a:spcBef>
                <a:spcPts val="0"/>
              </a:spcBef>
              <a:spcAft>
                <a:spcPts val="0"/>
              </a:spcAft>
              <a:buNone/>
            </a:pPr>
            <a:r>
              <a:rPr lang="en-US">
                <a:solidFill>
                  <a:srgbClr val="FFFFFF"/>
                </a:solidFill>
                <a:latin typeface="Verdana"/>
                <a:ea typeface="Verdana"/>
                <a:cs typeface="Verdana"/>
                <a:sym typeface="Verdana"/>
              </a:rPr>
              <a:t>Un tipo molto diverso di mappatura si ottiene eseguendo una sorta di permutazione delle lettere del testo in chiaro.</a:t>
            </a:r>
            <a:endParaRPr sz="1400">
              <a:latin typeface="Verdana"/>
              <a:ea typeface="Verdana"/>
              <a:cs typeface="Verdana"/>
              <a:sym typeface="Verdana"/>
            </a:endParaRPr>
          </a:p>
        </p:txBody>
      </p:sp>
      <p:sp>
        <p:nvSpPr>
          <p:cNvPr id="739" name="Google Shape;739;p35"/>
          <p:cNvSpPr txBox="1"/>
          <p:nvPr/>
        </p:nvSpPr>
        <p:spPr>
          <a:xfrm>
            <a:off x="6123813" y="3607689"/>
            <a:ext cx="1979400" cy="1305900"/>
          </a:xfrm>
          <a:prstGeom prst="rect">
            <a:avLst/>
          </a:prstGeom>
          <a:noFill/>
          <a:ln>
            <a:noFill/>
          </a:ln>
        </p:spPr>
        <p:txBody>
          <a:bodyPr anchorCtr="0" anchor="t" bIns="0" lIns="0" spcFirstLastPara="1" rIns="0" wrap="square" tIns="12700">
            <a:spAutoFit/>
          </a:bodyPr>
          <a:lstStyle/>
          <a:p>
            <a:pPr indent="-3175" lvl="0" marL="12700" marR="5080" rtl="0" algn="ctr">
              <a:lnSpc>
                <a:spcPct val="100000"/>
              </a:lnSpc>
              <a:spcBef>
                <a:spcPts val="0"/>
              </a:spcBef>
              <a:spcAft>
                <a:spcPts val="0"/>
              </a:spcAft>
              <a:buNone/>
            </a:pPr>
            <a:r>
              <a:rPr lang="en-US">
                <a:solidFill>
                  <a:srgbClr val="FFFFFF"/>
                </a:solidFill>
                <a:latin typeface="Verdana"/>
                <a:ea typeface="Verdana"/>
                <a:cs typeface="Verdana"/>
                <a:sym typeface="Verdana"/>
              </a:rPr>
              <a:t>Questa tecnica è chiamata cifrario a trasposizione e costituisce il secondo blocco fondamentale dei cifrari.</a:t>
            </a:r>
            <a:endParaRPr sz="1400">
              <a:latin typeface="Verdana"/>
              <a:ea typeface="Verdana"/>
              <a:cs typeface="Verdana"/>
              <a:sym typeface="Verdana"/>
            </a:endParaRPr>
          </a:p>
        </p:txBody>
      </p:sp>
      <p:sp>
        <p:nvSpPr>
          <p:cNvPr id="740" name="Google Shape;740;p35"/>
          <p:cNvSpPr txBox="1"/>
          <p:nvPr/>
        </p:nvSpPr>
        <p:spPr>
          <a:xfrm>
            <a:off x="8697594" y="3626865"/>
            <a:ext cx="1951500" cy="1305900"/>
          </a:xfrm>
          <a:prstGeom prst="rect">
            <a:avLst/>
          </a:prstGeom>
          <a:noFill/>
          <a:ln>
            <a:noFill/>
          </a:ln>
        </p:spPr>
        <p:txBody>
          <a:bodyPr anchorCtr="0" anchor="t" bIns="0" lIns="0" spcFirstLastPara="1" rIns="0" wrap="square" tIns="12700">
            <a:spAutoFit/>
          </a:bodyPr>
          <a:lstStyle/>
          <a:p>
            <a:pPr indent="-635" lvl="0" marL="12700" marR="5080" rtl="0" algn="ctr">
              <a:lnSpc>
                <a:spcPct val="100000"/>
              </a:lnSpc>
              <a:spcBef>
                <a:spcPts val="0"/>
              </a:spcBef>
              <a:spcAft>
                <a:spcPts val="0"/>
              </a:spcAft>
              <a:buNone/>
            </a:pPr>
            <a:r>
              <a:rPr lang="en-US">
                <a:solidFill>
                  <a:srgbClr val="FFFFFF"/>
                </a:solidFill>
                <a:latin typeface="Verdana"/>
                <a:ea typeface="Verdana"/>
                <a:cs typeface="Verdana"/>
                <a:sym typeface="Verdana"/>
              </a:rPr>
              <a:t>L’idea principale è riordinare l’ordine delle unità di base (lettere/byte/bit) senza modificarne i valori reali.</a:t>
            </a:r>
            <a:endParaRPr sz="1400">
              <a:latin typeface="Verdana"/>
              <a:ea typeface="Verdana"/>
              <a:cs typeface="Verdana"/>
              <a:sym typeface="Verdana"/>
            </a:endParaRPr>
          </a:p>
        </p:txBody>
      </p:sp>
      <p:grpSp>
        <p:nvGrpSpPr>
          <p:cNvPr id="741" name="Google Shape;741;p35"/>
          <p:cNvGrpSpPr/>
          <p:nvPr/>
        </p:nvGrpSpPr>
        <p:grpSpPr>
          <a:xfrm>
            <a:off x="1383791" y="2286000"/>
            <a:ext cx="931544" cy="932815"/>
            <a:chOff x="1383791" y="2286000"/>
            <a:chExt cx="931544" cy="932815"/>
          </a:xfrm>
        </p:grpSpPr>
        <p:sp>
          <p:nvSpPr>
            <p:cNvPr id="742" name="Google Shape;742;p35"/>
            <p:cNvSpPr/>
            <p:nvPr/>
          </p:nvSpPr>
          <p:spPr>
            <a:xfrm>
              <a:off x="1524765" y="2456021"/>
              <a:ext cx="652145" cy="595630"/>
            </a:xfrm>
            <a:custGeom>
              <a:rect b="b" l="l" r="r" t="t"/>
              <a:pathLst>
                <a:path extrusionOk="0" h="595630" w="652144">
                  <a:moveTo>
                    <a:pt x="517569" y="460884"/>
                  </a:moveTo>
                  <a:lnTo>
                    <a:pt x="391090" y="460884"/>
                  </a:lnTo>
                  <a:lnTo>
                    <a:pt x="517569" y="595257"/>
                  </a:lnTo>
                  <a:lnTo>
                    <a:pt x="517569" y="460884"/>
                  </a:lnTo>
                  <a:close/>
                </a:path>
                <a:path extrusionOk="0" h="595630" w="652144">
                  <a:moveTo>
                    <a:pt x="619174" y="0"/>
                  </a:moveTo>
                  <a:lnTo>
                    <a:pt x="32587" y="0"/>
                  </a:lnTo>
                  <a:lnTo>
                    <a:pt x="19840" y="2658"/>
                  </a:lnTo>
                  <a:lnTo>
                    <a:pt x="9465" y="9756"/>
                  </a:lnTo>
                  <a:lnTo>
                    <a:pt x="2502" y="20233"/>
                  </a:lnTo>
                  <a:lnTo>
                    <a:pt x="0" y="33027"/>
                  </a:lnTo>
                  <a:lnTo>
                    <a:pt x="0" y="429929"/>
                  </a:lnTo>
                  <a:lnTo>
                    <a:pt x="2501" y="442029"/>
                  </a:lnTo>
                  <a:lnTo>
                    <a:pt x="9206" y="451885"/>
                  </a:lnTo>
                  <a:lnTo>
                    <a:pt x="19111" y="458502"/>
                  </a:lnTo>
                  <a:lnTo>
                    <a:pt x="31213" y="460884"/>
                  </a:lnTo>
                  <a:lnTo>
                    <a:pt x="618901" y="460884"/>
                  </a:lnTo>
                  <a:lnTo>
                    <a:pt x="651722" y="431314"/>
                  </a:lnTo>
                  <a:lnTo>
                    <a:pt x="651727" y="364835"/>
                  </a:lnTo>
                  <a:lnTo>
                    <a:pt x="67092" y="364835"/>
                  </a:lnTo>
                  <a:lnTo>
                    <a:pt x="67092" y="326431"/>
                  </a:lnTo>
                  <a:lnTo>
                    <a:pt x="651730" y="326431"/>
                  </a:lnTo>
                  <a:lnTo>
                    <a:pt x="651733" y="288028"/>
                  </a:lnTo>
                  <a:lnTo>
                    <a:pt x="67092" y="288028"/>
                  </a:lnTo>
                  <a:lnTo>
                    <a:pt x="67092" y="249624"/>
                  </a:lnTo>
                  <a:lnTo>
                    <a:pt x="651736" y="249624"/>
                  </a:lnTo>
                  <a:lnTo>
                    <a:pt x="651754" y="33027"/>
                  </a:lnTo>
                  <a:lnTo>
                    <a:pt x="649256" y="20233"/>
                  </a:lnTo>
                  <a:lnTo>
                    <a:pt x="642293" y="9756"/>
                  </a:lnTo>
                  <a:lnTo>
                    <a:pt x="631916" y="2658"/>
                  </a:lnTo>
                  <a:lnTo>
                    <a:pt x="619174" y="0"/>
                  </a:lnTo>
                  <a:close/>
                </a:path>
                <a:path extrusionOk="0" h="595630" w="652144">
                  <a:moveTo>
                    <a:pt x="287538" y="326431"/>
                  </a:moveTo>
                  <a:lnTo>
                    <a:pt x="249200" y="326431"/>
                  </a:lnTo>
                  <a:lnTo>
                    <a:pt x="249200" y="364835"/>
                  </a:lnTo>
                  <a:lnTo>
                    <a:pt x="287538" y="364835"/>
                  </a:lnTo>
                  <a:lnTo>
                    <a:pt x="287538" y="326431"/>
                  </a:lnTo>
                  <a:close/>
                </a:path>
                <a:path extrusionOk="0" h="595630" w="652144">
                  <a:moveTo>
                    <a:pt x="431308" y="326431"/>
                  </a:moveTo>
                  <a:lnTo>
                    <a:pt x="392969" y="326431"/>
                  </a:lnTo>
                  <a:lnTo>
                    <a:pt x="392969" y="364835"/>
                  </a:lnTo>
                  <a:lnTo>
                    <a:pt x="431308" y="364835"/>
                  </a:lnTo>
                  <a:lnTo>
                    <a:pt x="431308" y="326431"/>
                  </a:lnTo>
                  <a:close/>
                </a:path>
                <a:path extrusionOk="0" h="595630" w="652144">
                  <a:moveTo>
                    <a:pt x="651730" y="326431"/>
                  </a:moveTo>
                  <a:lnTo>
                    <a:pt x="536738" y="326431"/>
                  </a:lnTo>
                  <a:lnTo>
                    <a:pt x="536738" y="364835"/>
                  </a:lnTo>
                  <a:lnTo>
                    <a:pt x="651727" y="364835"/>
                  </a:lnTo>
                  <a:lnTo>
                    <a:pt x="651730" y="326431"/>
                  </a:lnTo>
                  <a:close/>
                </a:path>
                <a:path extrusionOk="0" h="595630" w="652144">
                  <a:moveTo>
                    <a:pt x="230030" y="249624"/>
                  </a:moveTo>
                  <a:lnTo>
                    <a:pt x="182107" y="249624"/>
                  </a:lnTo>
                  <a:lnTo>
                    <a:pt x="182107" y="288028"/>
                  </a:lnTo>
                  <a:lnTo>
                    <a:pt x="230030" y="288028"/>
                  </a:lnTo>
                  <a:lnTo>
                    <a:pt x="230030" y="249624"/>
                  </a:lnTo>
                  <a:close/>
                </a:path>
                <a:path extrusionOk="0" h="595630" w="652144">
                  <a:moveTo>
                    <a:pt x="460061" y="249624"/>
                  </a:moveTo>
                  <a:lnTo>
                    <a:pt x="421723" y="249624"/>
                  </a:lnTo>
                  <a:lnTo>
                    <a:pt x="421723" y="288028"/>
                  </a:lnTo>
                  <a:lnTo>
                    <a:pt x="460061" y="288028"/>
                  </a:lnTo>
                  <a:lnTo>
                    <a:pt x="460061" y="249624"/>
                  </a:lnTo>
                  <a:close/>
                </a:path>
                <a:path extrusionOk="0" h="595630" w="652144">
                  <a:moveTo>
                    <a:pt x="651736" y="249624"/>
                  </a:moveTo>
                  <a:lnTo>
                    <a:pt x="584661" y="249624"/>
                  </a:lnTo>
                  <a:lnTo>
                    <a:pt x="584661" y="288028"/>
                  </a:lnTo>
                  <a:lnTo>
                    <a:pt x="651733" y="288028"/>
                  </a:lnTo>
                  <a:lnTo>
                    <a:pt x="651736" y="249624"/>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43" name="Google Shape;743;p35"/>
            <p:cNvSpPr/>
            <p:nvPr/>
          </p:nvSpPr>
          <p:spPr>
            <a:xfrm>
              <a:off x="1524765" y="2456021"/>
              <a:ext cx="652145" cy="595630"/>
            </a:xfrm>
            <a:custGeom>
              <a:rect b="b" l="l" r="r" t="t"/>
              <a:pathLst>
                <a:path extrusionOk="0" h="595630" w="652144">
                  <a:moveTo>
                    <a:pt x="619166" y="0"/>
                  </a:moveTo>
                  <a:lnTo>
                    <a:pt x="32587" y="0"/>
                  </a:lnTo>
                  <a:lnTo>
                    <a:pt x="19845" y="2654"/>
                  </a:lnTo>
                  <a:lnTo>
                    <a:pt x="9467" y="9753"/>
                  </a:lnTo>
                  <a:lnTo>
                    <a:pt x="2502" y="20232"/>
                  </a:lnTo>
                  <a:lnTo>
                    <a:pt x="0" y="33027"/>
                  </a:lnTo>
                  <a:lnTo>
                    <a:pt x="0" y="429929"/>
                  </a:lnTo>
                  <a:lnTo>
                    <a:pt x="2501" y="442029"/>
                  </a:lnTo>
                  <a:lnTo>
                    <a:pt x="9206" y="451885"/>
                  </a:lnTo>
                  <a:lnTo>
                    <a:pt x="19111" y="458502"/>
                  </a:lnTo>
                  <a:lnTo>
                    <a:pt x="31213" y="460884"/>
                  </a:lnTo>
                  <a:lnTo>
                    <a:pt x="31669" y="460884"/>
                  </a:lnTo>
                  <a:lnTo>
                    <a:pt x="32132" y="460868"/>
                  </a:lnTo>
                  <a:lnTo>
                    <a:pt x="32587" y="460844"/>
                  </a:lnTo>
                  <a:lnTo>
                    <a:pt x="391052" y="460844"/>
                  </a:lnTo>
                  <a:lnTo>
                    <a:pt x="517569" y="595257"/>
                  </a:lnTo>
                  <a:lnTo>
                    <a:pt x="517569" y="460844"/>
                  </a:lnTo>
                  <a:lnTo>
                    <a:pt x="619166" y="460844"/>
                  </a:lnTo>
                  <a:lnTo>
                    <a:pt x="651722" y="431314"/>
                  </a:lnTo>
                  <a:lnTo>
                    <a:pt x="651754" y="430393"/>
                  </a:lnTo>
                  <a:lnTo>
                    <a:pt x="651754" y="429929"/>
                  </a:lnTo>
                  <a:lnTo>
                    <a:pt x="651754" y="33027"/>
                  </a:lnTo>
                  <a:lnTo>
                    <a:pt x="649256" y="20233"/>
                  </a:lnTo>
                  <a:lnTo>
                    <a:pt x="642293" y="9756"/>
                  </a:lnTo>
                  <a:lnTo>
                    <a:pt x="631916" y="2658"/>
                  </a:lnTo>
                  <a:lnTo>
                    <a:pt x="619174" y="0"/>
                  </a:lnTo>
                  <a:close/>
                </a:path>
                <a:path extrusionOk="0" h="595630" w="652144">
                  <a:moveTo>
                    <a:pt x="67092" y="249624"/>
                  </a:moveTo>
                  <a:lnTo>
                    <a:pt x="182107" y="249624"/>
                  </a:lnTo>
                  <a:lnTo>
                    <a:pt x="182107" y="288028"/>
                  </a:lnTo>
                  <a:lnTo>
                    <a:pt x="67092" y="288028"/>
                  </a:lnTo>
                  <a:lnTo>
                    <a:pt x="67092" y="249624"/>
                  </a:lnTo>
                  <a:close/>
                </a:path>
                <a:path extrusionOk="0" h="595630" w="652144">
                  <a:moveTo>
                    <a:pt x="249200" y="364835"/>
                  </a:moveTo>
                  <a:lnTo>
                    <a:pt x="67092" y="364835"/>
                  </a:lnTo>
                  <a:lnTo>
                    <a:pt x="67092" y="326431"/>
                  </a:lnTo>
                  <a:lnTo>
                    <a:pt x="249200" y="326431"/>
                  </a:lnTo>
                  <a:lnTo>
                    <a:pt x="249200" y="364835"/>
                  </a:lnTo>
                  <a:close/>
                </a:path>
                <a:path extrusionOk="0" h="595630" w="652144">
                  <a:moveTo>
                    <a:pt x="392969" y="364835"/>
                  </a:moveTo>
                  <a:lnTo>
                    <a:pt x="287538" y="364835"/>
                  </a:lnTo>
                  <a:lnTo>
                    <a:pt x="287538" y="326431"/>
                  </a:lnTo>
                  <a:lnTo>
                    <a:pt x="392969" y="326431"/>
                  </a:lnTo>
                  <a:lnTo>
                    <a:pt x="392969" y="364835"/>
                  </a:lnTo>
                  <a:close/>
                </a:path>
                <a:path extrusionOk="0" h="595630" w="652144">
                  <a:moveTo>
                    <a:pt x="421723" y="288028"/>
                  </a:moveTo>
                  <a:lnTo>
                    <a:pt x="230030" y="288028"/>
                  </a:lnTo>
                  <a:lnTo>
                    <a:pt x="230030" y="249624"/>
                  </a:lnTo>
                  <a:lnTo>
                    <a:pt x="421723" y="249624"/>
                  </a:lnTo>
                  <a:lnTo>
                    <a:pt x="421723" y="288028"/>
                  </a:lnTo>
                  <a:close/>
                </a:path>
                <a:path extrusionOk="0" h="595630" w="652144">
                  <a:moveTo>
                    <a:pt x="536738" y="364835"/>
                  </a:moveTo>
                  <a:lnTo>
                    <a:pt x="431308" y="364835"/>
                  </a:lnTo>
                  <a:lnTo>
                    <a:pt x="431308" y="326431"/>
                  </a:lnTo>
                  <a:lnTo>
                    <a:pt x="536738" y="326431"/>
                  </a:lnTo>
                  <a:lnTo>
                    <a:pt x="536738" y="364835"/>
                  </a:lnTo>
                  <a:close/>
                </a:path>
                <a:path extrusionOk="0" h="595630" w="652144">
                  <a:moveTo>
                    <a:pt x="584661" y="288028"/>
                  </a:moveTo>
                  <a:lnTo>
                    <a:pt x="460061" y="288028"/>
                  </a:lnTo>
                  <a:lnTo>
                    <a:pt x="460061" y="249624"/>
                  </a:lnTo>
                  <a:lnTo>
                    <a:pt x="584661" y="249624"/>
                  </a:lnTo>
                  <a:lnTo>
                    <a:pt x="584661" y="288028"/>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44" name="Google Shape;744;p35"/>
            <p:cNvSpPr/>
            <p:nvPr/>
          </p:nvSpPr>
          <p:spPr>
            <a:xfrm>
              <a:off x="1383791" y="2286000"/>
              <a:ext cx="931544" cy="932815"/>
            </a:xfrm>
            <a:custGeom>
              <a:rect b="b" l="l" r="r" t="t"/>
              <a:pathLst>
                <a:path extrusionOk="0" h="932814" w="931544">
                  <a:moveTo>
                    <a:pt x="0" y="932688"/>
                  </a:moveTo>
                  <a:lnTo>
                    <a:pt x="931163" y="932688"/>
                  </a:lnTo>
                  <a:lnTo>
                    <a:pt x="931163" y="0"/>
                  </a:lnTo>
                  <a:lnTo>
                    <a:pt x="0" y="0"/>
                  </a:lnTo>
                  <a:lnTo>
                    <a:pt x="0" y="932688"/>
                  </a:lnTo>
                  <a:close/>
                </a:path>
              </a:pathLst>
            </a:custGeom>
            <a:noFill/>
            <a:ln cap="flat" cmpd="sng" w="15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745" name="Google Shape;745;p35"/>
          <p:cNvGrpSpPr/>
          <p:nvPr/>
        </p:nvGrpSpPr>
        <p:grpSpPr>
          <a:xfrm>
            <a:off x="4018788" y="2258567"/>
            <a:ext cx="932815" cy="932815"/>
            <a:chOff x="4018788" y="2258567"/>
            <a:chExt cx="932815" cy="932815"/>
          </a:xfrm>
        </p:grpSpPr>
        <p:sp>
          <p:nvSpPr>
            <p:cNvPr id="746" name="Google Shape;746;p35"/>
            <p:cNvSpPr/>
            <p:nvPr/>
          </p:nvSpPr>
          <p:spPr>
            <a:xfrm>
              <a:off x="4025592" y="2265405"/>
              <a:ext cx="922019" cy="922019"/>
            </a:xfrm>
            <a:custGeom>
              <a:rect b="b" l="l" r="r" t="t"/>
              <a:pathLst>
                <a:path extrusionOk="0" h="922019" w="922020">
                  <a:moveTo>
                    <a:pt x="921656" y="0"/>
                  </a:moveTo>
                  <a:lnTo>
                    <a:pt x="921656" y="921659"/>
                  </a:lnTo>
                  <a:lnTo>
                    <a:pt x="0" y="921659"/>
                  </a:lnTo>
                  <a:lnTo>
                    <a:pt x="0" y="0"/>
                  </a:lnTo>
                  <a:lnTo>
                    <a:pt x="921656" y="0"/>
                  </a:lnTo>
                </a:path>
              </a:pathLst>
            </a:custGeom>
            <a:noFill/>
            <a:ln cap="flat" cmpd="sng" w="112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47" name="Google Shape;747;p35"/>
            <p:cNvSpPr/>
            <p:nvPr/>
          </p:nvSpPr>
          <p:spPr>
            <a:xfrm>
              <a:off x="4458192" y="2399786"/>
              <a:ext cx="142240" cy="281940"/>
            </a:xfrm>
            <a:custGeom>
              <a:rect b="b" l="l" r="r" t="t"/>
              <a:pathLst>
                <a:path extrusionOk="0" h="281939" w="142239">
                  <a:moveTo>
                    <a:pt x="142089" y="0"/>
                  </a:moveTo>
                  <a:lnTo>
                    <a:pt x="0" y="0"/>
                  </a:lnTo>
                  <a:lnTo>
                    <a:pt x="0" y="142189"/>
                  </a:lnTo>
                  <a:lnTo>
                    <a:pt x="81125" y="142189"/>
                  </a:lnTo>
                  <a:lnTo>
                    <a:pt x="74048" y="172969"/>
                  </a:lnTo>
                  <a:lnTo>
                    <a:pt x="56502" y="197950"/>
                  </a:lnTo>
                  <a:lnTo>
                    <a:pt x="30986" y="214708"/>
                  </a:lnTo>
                  <a:lnTo>
                    <a:pt x="0" y="220821"/>
                  </a:lnTo>
                  <a:lnTo>
                    <a:pt x="0" y="281787"/>
                  </a:lnTo>
                  <a:lnTo>
                    <a:pt x="44468" y="274693"/>
                  </a:lnTo>
                  <a:lnTo>
                    <a:pt x="83202" y="254904"/>
                  </a:lnTo>
                  <a:lnTo>
                    <a:pt x="113910" y="224673"/>
                  </a:lnTo>
                  <a:lnTo>
                    <a:pt x="134302" y="186255"/>
                  </a:lnTo>
                  <a:lnTo>
                    <a:pt x="142038" y="142189"/>
                  </a:lnTo>
                  <a:lnTo>
                    <a:pt x="142089"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48" name="Google Shape;748;p35"/>
            <p:cNvSpPr/>
            <p:nvPr/>
          </p:nvSpPr>
          <p:spPr>
            <a:xfrm>
              <a:off x="4458192" y="2399786"/>
              <a:ext cx="142240" cy="281940"/>
            </a:xfrm>
            <a:custGeom>
              <a:rect b="b" l="l" r="r" t="t"/>
              <a:pathLst>
                <a:path extrusionOk="0" h="281939" w="142239">
                  <a:moveTo>
                    <a:pt x="0" y="0"/>
                  </a:moveTo>
                  <a:lnTo>
                    <a:pt x="0" y="142189"/>
                  </a:lnTo>
                  <a:lnTo>
                    <a:pt x="81125" y="142189"/>
                  </a:lnTo>
                  <a:lnTo>
                    <a:pt x="74048" y="172969"/>
                  </a:lnTo>
                  <a:lnTo>
                    <a:pt x="56502" y="197950"/>
                  </a:lnTo>
                  <a:lnTo>
                    <a:pt x="30986" y="214708"/>
                  </a:lnTo>
                  <a:lnTo>
                    <a:pt x="0" y="220821"/>
                  </a:lnTo>
                  <a:lnTo>
                    <a:pt x="0" y="281787"/>
                  </a:lnTo>
                  <a:lnTo>
                    <a:pt x="44468" y="274693"/>
                  </a:lnTo>
                  <a:lnTo>
                    <a:pt x="83202" y="254904"/>
                  </a:lnTo>
                  <a:lnTo>
                    <a:pt x="113910" y="224673"/>
                  </a:lnTo>
                  <a:lnTo>
                    <a:pt x="134302" y="186255"/>
                  </a:lnTo>
                  <a:lnTo>
                    <a:pt x="142089" y="141901"/>
                  </a:lnTo>
                  <a:lnTo>
                    <a:pt x="142089" y="0"/>
                  </a:lnTo>
                  <a:lnTo>
                    <a:pt x="0" y="0"/>
                  </a:lnTo>
                  <a:close/>
                </a:path>
              </a:pathLst>
            </a:custGeom>
            <a:noFill/>
            <a:ln cap="flat" cmpd="sng" w="112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49" name="Google Shape;749;p35"/>
            <p:cNvSpPr/>
            <p:nvPr/>
          </p:nvSpPr>
          <p:spPr>
            <a:xfrm>
              <a:off x="4671518" y="2399786"/>
              <a:ext cx="142240" cy="281940"/>
            </a:xfrm>
            <a:custGeom>
              <a:rect b="b" l="l" r="r" t="t"/>
              <a:pathLst>
                <a:path extrusionOk="0" h="281939" w="142239">
                  <a:moveTo>
                    <a:pt x="142089" y="0"/>
                  </a:moveTo>
                  <a:lnTo>
                    <a:pt x="0" y="0"/>
                  </a:lnTo>
                  <a:lnTo>
                    <a:pt x="0" y="142189"/>
                  </a:lnTo>
                  <a:lnTo>
                    <a:pt x="81125" y="142189"/>
                  </a:lnTo>
                  <a:lnTo>
                    <a:pt x="74025" y="172951"/>
                  </a:lnTo>
                  <a:lnTo>
                    <a:pt x="56475" y="197920"/>
                  </a:lnTo>
                  <a:lnTo>
                    <a:pt x="30969" y="214681"/>
                  </a:lnTo>
                  <a:lnTo>
                    <a:pt x="0" y="220821"/>
                  </a:lnTo>
                  <a:lnTo>
                    <a:pt x="0" y="281787"/>
                  </a:lnTo>
                  <a:lnTo>
                    <a:pt x="44468" y="274693"/>
                  </a:lnTo>
                  <a:lnTo>
                    <a:pt x="83202" y="254904"/>
                  </a:lnTo>
                  <a:lnTo>
                    <a:pt x="113910" y="224673"/>
                  </a:lnTo>
                  <a:lnTo>
                    <a:pt x="134302" y="186255"/>
                  </a:lnTo>
                  <a:lnTo>
                    <a:pt x="142038" y="142189"/>
                  </a:lnTo>
                  <a:lnTo>
                    <a:pt x="142089"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50" name="Google Shape;750;p35"/>
            <p:cNvSpPr/>
            <p:nvPr/>
          </p:nvSpPr>
          <p:spPr>
            <a:xfrm>
              <a:off x="4671518" y="2399786"/>
              <a:ext cx="142240" cy="281940"/>
            </a:xfrm>
            <a:custGeom>
              <a:rect b="b" l="l" r="r" t="t"/>
              <a:pathLst>
                <a:path extrusionOk="0" h="281939" w="142239">
                  <a:moveTo>
                    <a:pt x="0" y="0"/>
                  </a:moveTo>
                  <a:lnTo>
                    <a:pt x="0" y="142189"/>
                  </a:lnTo>
                  <a:lnTo>
                    <a:pt x="81125" y="142189"/>
                  </a:lnTo>
                  <a:lnTo>
                    <a:pt x="74025" y="172951"/>
                  </a:lnTo>
                  <a:lnTo>
                    <a:pt x="56475" y="197920"/>
                  </a:lnTo>
                  <a:lnTo>
                    <a:pt x="30969" y="214681"/>
                  </a:lnTo>
                  <a:lnTo>
                    <a:pt x="0" y="220821"/>
                  </a:lnTo>
                  <a:lnTo>
                    <a:pt x="0" y="281787"/>
                  </a:lnTo>
                  <a:lnTo>
                    <a:pt x="44468" y="274693"/>
                  </a:lnTo>
                  <a:lnTo>
                    <a:pt x="83202" y="254904"/>
                  </a:lnTo>
                  <a:lnTo>
                    <a:pt x="113910" y="224673"/>
                  </a:lnTo>
                  <a:lnTo>
                    <a:pt x="134302" y="186255"/>
                  </a:lnTo>
                  <a:lnTo>
                    <a:pt x="142089" y="141901"/>
                  </a:lnTo>
                  <a:lnTo>
                    <a:pt x="142089" y="0"/>
                  </a:lnTo>
                  <a:lnTo>
                    <a:pt x="0" y="0"/>
                  </a:lnTo>
                  <a:close/>
                </a:path>
              </a:pathLst>
            </a:custGeom>
            <a:noFill/>
            <a:ln cap="flat" cmpd="sng" w="112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51" name="Google Shape;751;p35"/>
            <p:cNvSpPr/>
            <p:nvPr/>
          </p:nvSpPr>
          <p:spPr>
            <a:xfrm>
              <a:off x="4372555" y="2770574"/>
              <a:ext cx="142240" cy="282575"/>
            </a:xfrm>
            <a:custGeom>
              <a:rect b="b" l="l" r="r" t="t"/>
              <a:pathLst>
                <a:path extrusionOk="0" h="282575" w="142239">
                  <a:moveTo>
                    <a:pt x="142089" y="0"/>
                  </a:moveTo>
                  <a:lnTo>
                    <a:pt x="97624" y="7094"/>
                  </a:lnTo>
                  <a:lnTo>
                    <a:pt x="58892" y="26885"/>
                  </a:lnTo>
                  <a:lnTo>
                    <a:pt x="28184" y="57117"/>
                  </a:lnTo>
                  <a:lnTo>
                    <a:pt x="7790" y="95535"/>
                  </a:lnTo>
                  <a:lnTo>
                    <a:pt x="0" y="139885"/>
                  </a:lnTo>
                  <a:lnTo>
                    <a:pt x="0" y="282075"/>
                  </a:lnTo>
                  <a:lnTo>
                    <a:pt x="142089" y="282075"/>
                  </a:lnTo>
                  <a:lnTo>
                    <a:pt x="142089" y="139885"/>
                  </a:lnTo>
                  <a:lnTo>
                    <a:pt x="60963" y="139885"/>
                  </a:lnTo>
                  <a:lnTo>
                    <a:pt x="68044" y="109107"/>
                  </a:lnTo>
                  <a:lnTo>
                    <a:pt x="85592" y="84128"/>
                  </a:lnTo>
                  <a:lnTo>
                    <a:pt x="111107" y="67370"/>
                  </a:lnTo>
                  <a:lnTo>
                    <a:pt x="142089" y="61253"/>
                  </a:lnTo>
                  <a:lnTo>
                    <a:pt x="142089"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52" name="Google Shape;752;p35"/>
            <p:cNvSpPr/>
            <p:nvPr/>
          </p:nvSpPr>
          <p:spPr>
            <a:xfrm>
              <a:off x="4372555" y="2770574"/>
              <a:ext cx="142240" cy="282575"/>
            </a:xfrm>
            <a:custGeom>
              <a:rect b="b" l="l" r="r" t="t"/>
              <a:pathLst>
                <a:path extrusionOk="0" h="282575" w="142239">
                  <a:moveTo>
                    <a:pt x="142089" y="282075"/>
                  </a:moveTo>
                  <a:lnTo>
                    <a:pt x="142089" y="139885"/>
                  </a:lnTo>
                  <a:lnTo>
                    <a:pt x="60963" y="139885"/>
                  </a:lnTo>
                  <a:lnTo>
                    <a:pt x="68044" y="109107"/>
                  </a:lnTo>
                  <a:lnTo>
                    <a:pt x="85592" y="84128"/>
                  </a:lnTo>
                  <a:lnTo>
                    <a:pt x="111107" y="67370"/>
                  </a:lnTo>
                  <a:lnTo>
                    <a:pt x="142089" y="61253"/>
                  </a:lnTo>
                  <a:lnTo>
                    <a:pt x="142089" y="0"/>
                  </a:lnTo>
                  <a:lnTo>
                    <a:pt x="97624" y="7094"/>
                  </a:lnTo>
                  <a:lnTo>
                    <a:pt x="58892" y="26885"/>
                  </a:lnTo>
                  <a:lnTo>
                    <a:pt x="28184" y="57117"/>
                  </a:lnTo>
                  <a:lnTo>
                    <a:pt x="7790" y="95535"/>
                  </a:lnTo>
                  <a:lnTo>
                    <a:pt x="0" y="139885"/>
                  </a:lnTo>
                  <a:lnTo>
                    <a:pt x="0" y="282075"/>
                  </a:lnTo>
                  <a:lnTo>
                    <a:pt x="142089" y="282075"/>
                  </a:lnTo>
                  <a:close/>
                </a:path>
              </a:pathLst>
            </a:custGeom>
            <a:noFill/>
            <a:ln cap="flat" cmpd="sng" w="112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53" name="Google Shape;753;p35"/>
            <p:cNvSpPr/>
            <p:nvPr/>
          </p:nvSpPr>
          <p:spPr>
            <a:xfrm>
              <a:off x="4159229" y="2770574"/>
              <a:ext cx="142240" cy="282575"/>
            </a:xfrm>
            <a:custGeom>
              <a:rect b="b" l="l" r="r" t="t"/>
              <a:pathLst>
                <a:path extrusionOk="0" h="282575" w="142239">
                  <a:moveTo>
                    <a:pt x="142089" y="0"/>
                  </a:moveTo>
                  <a:lnTo>
                    <a:pt x="97624" y="7094"/>
                  </a:lnTo>
                  <a:lnTo>
                    <a:pt x="58892" y="26885"/>
                  </a:lnTo>
                  <a:lnTo>
                    <a:pt x="28184" y="57117"/>
                  </a:lnTo>
                  <a:lnTo>
                    <a:pt x="7790" y="95535"/>
                  </a:lnTo>
                  <a:lnTo>
                    <a:pt x="0" y="139885"/>
                  </a:lnTo>
                  <a:lnTo>
                    <a:pt x="0" y="282075"/>
                  </a:lnTo>
                  <a:lnTo>
                    <a:pt x="142089" y="282075"/>
                  </a:lnTo>
                  <a:lnTo>
                    <a:pt x="142089" y="139885"/>
                  </a:lnTo>
                  <a:lnTo>
                    <a:pt x="60963" y="139885"/>
                  </a:lnTo>
                  <a:lnTo>
                    <a:pt x="68067" y="109124"/>
                  </a:lnTo>
                  <a:lnTo>
                    <a:pt x="85616" y="84155"/>
                  </a:lnTo>
                  <a:lnTo>
                    <a:pt x="111120" y="67393"/>
                  </a:lnTo>
                  <a:lnTo>
                    <a:pt x="142089" y="61253"/>
                  </a:lnTo>
                  <a:lnTo>
                    <a:pt x="142089"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54" name="Google Shape;754;p35"/>
            <p:cNvSpPr/>
            <p:nvPr/>
          </p:nvSpPr>
          <p:spPr>
            <a:xfrm>
              <a:off x="4159229" y="2770574"/>
              <a:ext cx="142240" cy="282575"/>
            </a:xfrm>
            <a:custGeom>
              <a:rect b="b" l="l" r="r" t="t"/>
              <a:pathLst>
                <a:path extrusionOk="0" h="282575" w="142239">
                  <a:moveTo>
                    <a:pt x="142089" y="282075"/>
                  </a:moveTo>
                  <a:lnTo>
                    <a:pt x="142089" y="139885"/>
                  </a:lnTo>
                  <a:lnTo>
                    <a:pt x="60963" y="139885"/>
                  </a:lnTo>
                  <a:lnTo>
                    <a:pt x="68067" y="109124"/>
                  </a:lnTo>
                  <a:lnTo>
                    <a:pt x="85616" y="84155"/>
                  </a:lnTo>
                  <a:lnTo>
                    <a:pt x="111120" y="67393"/>
                  </a:lnTo>
                  <a:lnTo>
                    <a:pt x="142089" y="61253"/>
                  </a:lnTo>
                  <a:lnTo>
                    <a:pt x="142089" y="0"/>
                  </a:lnTo>
                  <a:lnTo>
                    <a:pt x="97624" y="7094"/>
                  </a:lnTo>
                  <a:lnTo>
                    <a:pt x="58892" y="26885"/>
                  </a:lnTo>
                  <a:lnTo>
                    <a:pt x="28184" y="57117"/>
                  </a:lnTo>
                  <a:lnTo>
                    <a:pt x="7790" y="95535"/>
                  </a:lnTo>
                  <a:lnTo>
                    <a:pt x="0" y="139885"/>
                  </a:lnTo>
                  <a:lnTo>
                    <a:pt x="0" y="282075"/>
                  </a:lnTo>
                  <a:lnTo>
                    <a:pt x="142089" y="282075"/>
                  </a:lnTo>
                  <a:close/>
                </a:path>
              </a:pathLst>
            </a:custGeom>
            <a:noFill/>
            <a:ln cap="flat" cmpd="sng" w="112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55" name="Google Shape;755;p35"/>
            <p:cNvSpPr/>
            <p:nvPr/>
          </p:nvSpPr>
          <p:spPr>
            <a:xfrm>
              <a:off x="4018788" y="2258567"/>
              <a:ext cx="932815" cy="932815"/>
            </a:xfrm>
            <a:custGeom>
              <a:rect b="b" l="l" r="r" t="t"/>
              <a:pathLst>
                <a:path extrusionOk="0" h="932814" w="932814">
                  <a:moveTo>
                    <a:pt x="0" y="932688"/>
                  </a:moveTo>
                  <a:lnTo>
                    <a:pt x="932688" y="932688"/>
                  </a:lnTo>
                  <a:lnTo>
                    <a:pt x="932688" y="0"/>
                  </a:lnTo>
                  <a:lnTo>
                    <a:pt x="0" y="0"/>
                  </a:lnTo>
                  <a:lnTo>
                    <a:pt x="0" y="932688"/>
                  </a:lnTo>
                  <a:close/>
                </a:path>
              </a:pathLst>
            </a:custGeom>
            <a:noFill/>
            <a:ln cap="flat" cmpd="sng" w="15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756" name="Google Shape;756;p35"/>
          <p:cNvGrpSpPr/>
          <p:nvPr/>
        </p:nvGrpSpPr>
        <p:grpSpPr>
          <a:xfrm>
            <a:off x="6601968" y="2286000"/>
            <a:ext cx="932815" cy="932815"/>
            <a:chOff x="6601968" y="2286000"/>
            <a:chExt cx="932815" cy="932815"/>
          </a:xfrm>
        </p:grpSpPr>
        <p:sp>
          <p:nvSpPr>
            <p:cNvPr id="757" name="Google Shape;757;p35"/>
            <p:cNvSpPr/>
            <p:nvPr/>
          </p:nvSpPr>
          <p:spPr>
            <a:xfrm>
              <a:off x="6800781" y="2369645"/>
              <a:ext cx="537845" cy="768350"/>
            </a:xfrm>
            <a:custGeom>
              <a:rect b="b" l="l" r="r" t="t"/>
              <a:pathLst>
                <a:path extrusionOk="0" h="768350" w="537845">
                  <a:moveTo>
                    <a:pt x="268817" y="0"/>
                  </a:moveTo>
                  <a:lnTo>
                    <a:pt x="222583" y="5322"/>
                  </a:lnTo>
                  <a:lnTo>
                    <a:pt x="180144" y="20483"/>
                  </a:lnTo>
                  <a:lnTo>
                    <a:pt x="142710" y="44274"/>
                  </a:lnTo>
                  <a:lnTo>
                    <a:pt x="111490" y="75489"/>
                  </a:lnTo>
                  <a:lnTo>
                    <a:pt x="87693" y="112918"/>
                  </a:lnTo>
                  <a:lnTo>
                    <a:pt x="72528" y="155353"/>
                  </a:lnTo>
                  <a:lnTo>
                    <a:pt x="67204" y="201587"/>
                  </a:lnTo>
                  <a:lnTo>
                    <a:pt x="67204" y="379204"/>
                  </a:lnTo>
                  <a:lnTo>
                    <a:pt x="0" y="384005"/>
                  </a:lnTo>
                  <a:lnTo>
                    <a:pt x="0" y="748840"/>
                  </a:lnTo>
                  <a:lnTo>
                    <a:pt x="268817" y="768042"/>
                  </a:lnTo>
                  <a:lnTo>
                    <a:pt x="537634" y="748840"/>
                  </a:lnTo>
                  <a:lnTo>
                    <a:pt x="537634" y="672033"/>
                  </a:lnTo>
                  <a:lnTo>
                    <a:pt x="249616" y="672033"/>
                  </a:lnTo>
                  <a:lnTo>
                    <a:pt x="249616" y="621148"/>
                  </a:lnTo>
                  <a:lnTo>
                    <a:pt x="234300" y="613002"/>
                  </a:lnTo>
                  <a:lnTo>
                    <a:pt x="222134" y="600626"/>
                  </a:lnTo>
                  <a:lnTo>
                    <a:pt x="214108" y="584829"/>
                  </a:lnTo>
                  <a:lnTo>
                    <a:pt x="211213" y="566423"/>
                  </a:lnTo>
                  <a:lnTo>
                    <a:pt x="215759" y="544056"/>
                  </a:lnTo>
                  <a:lnTo>
                    <a:pt x="228134" y="525739"/>
                  </a:lnTo>
                  <a:lnTo>
                    <a:pt x="246451" y="513363"/>
                  </a:lnTo>
                  <a:lnTo>
                    <a:pt x="268817" y="508817"/>
                  </a:lnTo>
                  <a:lnTo>
                    <a:pt x="537634" y="508817"/>
                  </a:lnTo>
                  <a:lnTo>
                    <a:pt x="537634" y="384005"/>
                  </a:lnTo>
                  <a:lnTo>
                    <a:pt x="416667" y="375364"/>
                  </a:lnTo>
                  <a:lnTo>
                    <a:pt x="124808" y="375364"/>
                  </a:lnTo>
                  <a:lnTo>
                    <a:pt x="124808" y="201587"/>
                  </a:lnTo>
                  <a:lnTo>
                    <a:pt x="132135" y="156010"/>
                  </a:lnTo>
                  <a:lnTo>
                    <a:pt x="152550" y="116469"/>
                  </a:lnTo>
                  <a:lnTo>
                    <a:pt x="183702" y="85316"/>
                  </a:lnTo>
                  <a:lnTo>
                    <a:pt x="223241" y="64901"/>
                  </a:lnTo>
                  <a:lnTo>
                    <a:pt x="268817" y="57573"/>
                  </a:lnTo>
                  <a:lnTo>
                    <a:pt x="408225" y="57573"/>
                  </a:lnTo>
                  <a:lnTo>
                    <a:pt x="394924" y="44274"/>
                  </a:lnTo>
                  <a:lnTo>
                    <a:pt x="357490" y="20483"/>
                  </a:lnTo>
                  <a:lnTo>
                    <a:pt x="315051" y="5322"/>
                  </a:lnTo>
                  <a:lnTo>
                    <a:pt x="268817" y="0"/>
                  </a:lnTo>
                  <a:close/>
                </a:path>
                <a:path extrusionOk="0" h="768350" w="537845">
                  <a:moveTo>
                    <a:pt x="537634" y="508817"/>
                  </a:moveTo>
                  <a:lnTo>
                    <a:pt x="268817" y="508817"/>
                  </a:lnTo>
                  <a:lnTo>
                    <a:pt x="291183" y="513363"/>
                  </a:lnTo>
                  <a:lnTo>
                    <a:pt x="309500" y="525739"/>
                  </a:lnTo>
                  <a:lnTo>
                    <a:pt x="321875" y="544056"/>
                  </a:lnTo>
                  <a:lnTo>
                    <a:pt x="326421" y="566423"/>
                  </a:lnTo>
                  <a:lnTo>
                    <a:pt x="323526" y="584289"/>
                  </a:lnTo>
                  <a:lnTo>
                    <a:pt x="315500" y="599906"/>
                  </a:lnTo>
                  <a:lnTo>
                    <a:pt x="303334" y="612462"/>
                  </a:lnTo>
                  <a:lnTo>
                    <a:pt x="288018" y="621148"/>
                  </a:lnTo>
                  <a:lnTo>
                    <a:pt x="288018" y="672033"/>
                  </a:lnTo>
                  <a:lnTo>
                    <a:pt x="537634" y="672033"/>
                  </a:lnTo>
                  <a:lnTo>
                    <a:pt x="537634" y="508817"/>
                  </a:lnTo>
                  <a:close/>
                </a:path>
                <a:path extrusionOk="0" h="768350" w="537845">
                  <a:moveTo>
                    <a:pt x="268817" y="364803"/>
                  </a:moveTo>
                  <a:lnTo>
                    <a:pt x="124808" y="375364"/>
                  </a:lnTo>
                  <a:lnTo>
                    <a:pt x="416667" y="375364"/>
                  </a:lnTo>
                  <a:lnTo>
                    <a:pt x="268817" y="364803"/>
                  </a:lnTo>
                  <a:close/>
                </a:path>
                <a:path extrusionOk="0" h="768350" w="537845">
                  <a:moveTo>
                    <a:pt x="408225" y="57573"/>
                  </a:moveTo>
                  <a:lnTo>
                    <a:pt x="268817" y="57573"/>
                  </a:lnTo>
                  <a:lnTo>
                    <a:pt x="314393" y="64901"/>
                  </a:lnTo>
                  <a:lnTo>
                    <a:pt x="353932" y="85316"/>
                  </a:lnTo>
                  <a:lnTo>
                    <a:pt x="385084" y="116469"/>
                  </a:lnTo>
                  <a:lnTo>
                    <a:pt x="405499" y="156010"/>
                  </a:lnTo>
                  <a:lnTo>
                    <a:pt x="412826" y="201587"/>
                  </a:lnTo>
                  <a:lnTo>
                    <a:pt x="412826" y="259193"/>
                  </a:lnTo>
                  <a:lnTo>
                    <a:pt x="470430" y="259193"/>
                  </a:lnTo>
                  <a:lnTo>
                    <a:pt x="470430" y="201587"/>
                  </a:lnTo>
                  <a:lnTo>
                    <a:pt x="465182" y="156010"/>
                  </a:lnTo>
                  <a:lnTo>
                    <a:pt x="465106" y="155353"/>
                  </a:lnTo>
                  <a:lnTo>
                    <a:pt x="449941" y="112918"/>
                  </a:lnTo>
                  <a:lnTo>
                    <a:pt x="426144" y="75489"/>
                  </a:lnTo>
                  <a:lnTo>
                    <a:pt x="408225" y="57573"/>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58" name="Google Shape;758;p35"/>
            <p:cNvSpPr/>
            <p:nvPr/>
          </p:nvSpPr>
          <p:spPr>
            <a:xfrm>
              <a:off x="6800781" y="2369645"/>
              <a:ext cx="537845" cy="768350"/>
            </a:xfrm>
            <a:custGeom>
              <a:rect b="b" l="l" r="r" t="t"/>
              <a:pathLst>
                <a:path extrusionOk="0" h="768350" w="537845">
                  <a:moveTo>
                    <a:pt x="268817" y="364803"/>
                  </a:moveTo>
                  <a:lnTo>
                    <a:pt x="124808" y="375364"/>
                  </a:lnTo>
                  <a:lnTo>
                    <a:pt x="124808" y="201587"/>
                  </a:lnTo>
                  <a:lnTo>
                    <a:pt x="132135" y="156010"/>
                  </a:lnTo>
                  <a:lnTo>
                    <a:pt x="152550" y="116469"/>
                  </a:lnTo>
                  <a:lnTo>
                    <a:pt x="183702" y="85316"/>
                  </a:lnTo>
                  <a:lnTo>
                    <a:pt x="223241" y="64901"/>
                  </a:lnTo>
                  <a:lnTo>
                    <a:pt x="268817" y="57573"/>
                  </a:lnTo>
                  <a:lnTo>
                    <a:pt x="314393" y="64901"/>
                  </a:lnTo>
                  <a:lnTo>
                    <a:pt x="353932" y="85316"/>
                  </a:lnTo>
                  <a:lnTo>
                    <a:pt x="385084" y="116469"/>
                  </a:lnTo>
                  <a:lnTo>
                    <a:pt x="405499" y="156010"/>
                  </a:lnTo>
                  <a:lnTo>
                    <a:pt x="412826" y="201587"/>
                  </a:lnTo>
                  <a:lnTo>
                    <a:pt x="412826" y="259193"/>
                  </a:lnTo>
                  <a:lnTo>
                    <a:pt x="470430" y="259193"/>
                  </a:lnTo>
                  <a:lnTo>
                    <a:pt x="470430" y="201587"/>
                  </a:lnTo>
                  <a:lnTo>
                    <a:pt x="465106" y="155353"/>
                  </a:lnTo>
                  <a:lnTo>
                    <a:pt x="449941" y="112918"/>
                  </a:lnTo>
                  <a:lnTo>
                    <a:pt x="426144" y="75489"/>
                  </a:lnTo>
                  <a:lnTo>
                    <a:pt x="394924" y="44274"/>
                  </a:lnTo>
                  <a:lnTo>
                    <a:pt x="357490" y="20483"/>
                  </a:lnTo>
                  <a:lnTo>
                    <a:pt x="315051" y="5322"/>
                  </a:lnTo>
                  <a:lnTo>
                    <a:pt x="268817" y="0"/>
                  </a:lnTo>
                  <a:lnTo>
                    <a:pt x="222583" y="5322"/>
                  </a:lnTo>
                  <a:lnTo>
                    <a:pt x="180144" y="20483"/>
                  </a:lnTo>
                  <a:lnTo>
                    <a:pt x="142710" y="44274"/>
                  </a:lnTo>
                  <a:lnTo>
                    <a:pt x="111490" y="75489"/>
                  </a:lnTo>
                  <a:lnTo>
                    <a:pt x="87693" y="112918"/>
                  </a:lnTo>
                  <a:lnTo>
                    <a:pt x="72528" y="155353"/>
                  </a:lnTo>
                  <a:lnTo>
                    <a:pt x="67204" y="201587"/>
                  </a:lnTo>
                  <a:lnTo>
                    <a:pt x="67204" y="379204"/>
                  </a:lnTo>
                  <a:lnTo>
                    <a:pt x="0" y="384005"/>
                  </a:lnTo>
                  <a:lnTo>
                    <a:pt x="0" y="748840"/>
                  </a:lnTo>
                  <a:lnTo>
                    <a:pt x="268817" y="768042"/>
                  </a:lnTo>
                  <a:lnTo>
                    <a:pt x="537634" y="748840"/>
                  </a:lnTo>
                  <a:lnTo>
                    <a:pt x="537634" y="384005"/>
                  </a:lnTo>
                  <a:lnTo>
                    <a:pt x="268817" y="364803"/>
                  </a:lnTo>
                  <a:close/>
                </a:path>
              </a:pathLst>
            </a:custGeom>
            <a:noFill/>
            <a:ln cap="flat" cmpd="sng" w="1120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759" name="Google Shape;759;p35"/>
            <p:cNvPicPr preferRelativeResize="0"/>
            <p:nvPr/>
          </p:nvPicPr>
          <p:blipFill rotWithShape="1">
            <a:blip r:embed="rId3">
              <a:alphaModFix/>
            </a:blip>
            <a:srcRect b="0" l="0" r="0" t="0"/>
            <a:stretch/>
          </p:blipFill>
          <p:spPr>
            <a:xfrm>
              <a:off x="7006394" y="2872862"/>
              <a:ext cx="126408" cy="174416"/>
            </a:xfrm>
            <a:prstGeom prst="rect">
              <a:avLst/>
            </a:prstGeom>
            <a:noFill/>
            <a:ln>
              <a:noFill/>
            </a:ln>
          </p:spPr>
        </p:pic>
        <p:sp>
          <p:nvSpPr>
            <p:cNvPr id="760" name="Google Shape;760;p35"/>
            <p:cNvSpPr/>
            <p:nvPr/>
          </p:nvSpPr>
          <p:spPr>
            <a:xfrm>
              <a:off x="6601968" y="2286000"/>
              <a:ext cx="932815" cy="932815"/>
            </a:xfrm>
            <a:custGeom>
              <a:rect b="b" l="l" r="r" t="t"/>
              <a:pathLst>
                <a:path extrusionOk="0" h="932814" w="932815">
                  <a:moveTo>
                    <a:pt x="0" y="932688"/>
                  </a:moveTo>
                  <a:lnTo>
                    <a:pt x="932687" y="932688"/>
                  </a:lnTo>
                  <a:lnTo>
                    <a:pt x="932687" y="0"/>
                  </a:lnTo>
                  <a:lnTo>
                    <a:pt x="0" y="0"/>
                  </a:lnTo>
                  <a:lnTo>
                    <a:pt x="0" y="932688"/>
                  </a:lnTo>
                  <a:close/>
                </a:path>
              </a:pathLst>
            </a:custGeom>
            <a:noFill/>
            <a:ln cap="flat" cmpd="sng" w="15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761" name="Google Shape;761;p35"/>
          <p:cNvGrpSpPr/>
          <p:nvPr/>
        </p:nvGrpSpPr>
        <p:grpSpPr>
          <a:xfrm>
            <a:off x="9206483" y="2275332"/>
            <a:ext cx="932815" cy="931544"/>
            <a:chOff x="9206483" y="2275332"/>
            <a:chExt cx="932815" cy="931544"/>
          </a:xfrm>
        </p:grpSpPr>
        <p:sp>
          <p:nvSpPr>
            <p:cNvPr id="762" name="Google Shape;762;p35"/>
            <p:cNvSpPr/>
            <p:nvPr/>
          </p:nvSpPr>
          <p:spPr>
            <a:xfrm>
              <a:off x="9309290" y="2608044"/>
              <a:ext cx="67310" cy="38735"/>
            </a:xfrm>
            <a:custGeom>
              <a:rect b="b" l="l" r="r" t="t"/>
              <a:pathLst>
                <a:path extrusionOk="0" h="38735" w="67309">
                  <a:moveTo>
                    <a:pt x="67204" y="0"/>
                  </a:moveTo>
                  <a:lnTo>
                    <a:pt x="0" y="0"/>
                  </a:lnTo>
                  <a:lnTo>
                    <a:pt x="0" y="38339"/>
                  </a:lnTo>
                  <a:lnTo>
                    <a:pt x="67204" y="38339"/>
                  </a:lnTo>
                  <a:lnTo>
                    <a:pt x="67204"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63" name="Google Shape;763;p35"/>
            <p:cNvSpPr/>
            <p:nvPr/>
          </p:nvSpPr>
          <p:spPr>
            <a:xfrm>
              <a:off x="9309290" y="2608044"/>
              <a:ext cx="67310" cy="38735"/>
            </a:xfrm>
            <a:custGeom>
              <a:rect b="b" l="l" r="r" t="t"/>
              <a:pathLst>
                <a:path extrusionOk="0" h="38735" w="67309">
                  <a:moveTo>
                    <a:pt x="0" y="38339"/>
                  </a:moveTo>
                  <a:lnTo>
                    <a:pt x="67204" y="38339"/>
                  </a:lnTo>
                  <a:lnTo>
                    <a:pt x="67204" y="0"/>
                  </a:lnTo>
                  <a:lnTo>
                    <a:pt x="0" y="0"/>
                  </a:lnTo>
                  <a:lnTo>
                    <a:pt x="0" y="38339"/>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64" name="Google Shape;764;p35"/>
            <p:cNvSpPr/>
            <p:nvPr/>
          </p:nvSpPr>
          <p:spPr>
            <a:xfrm>
              <a:off x="9309290" y="2531365"/>
              <a:ext cx="67310" cy="38735"/>
            </a:xfrm>
            <a:custGeom>
              <a:rect b="b" l="l" r="r" t="t"/>
              <a:pathLst>
                <a:path extrusionOk="0" h="38735" w="67309">
                  <a:moveTo>
                    <a:pt x="67204" y="0"/>
                  </a:moveTo>
                  <a:lnTo>
                    <a:pt x="0" y="0"/>
                  </a:lnTo>
                  <a:lnTo>
                    <a:pt x="0" y="38339"/>
                  </a:lnTo>
                  <a:lnTo>
                    <a:pt x="67204" y="38339"/>
                  </a:lnTo>
                  <a:lnTo>
                    <a:pt x="67204"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65" name="Google Shape;765;p35"/>
            <p:cNvSpPr/>
            <p:nvPr/>
          </p:nvSpPr>
          <p:spPr>
            <a:xfrm>
              <a:off x="9309290" y="2531365"/>
              <a:ext cx="67310" cy="38735"/>
            </a:xfrm>
            <a:custGeom>
              <a:rect b="b" l="l" r="r" t="t"/>
              <a:pathLst>
                <a:path extrusionOk="0" h="38735" w="67309">
                  <a:moveTo>
                    <a:pt x="0" y="38339"/>
                  </a:moveTo>
                  <a:lnTo>
                    <a:pt x="67204" y="38339"/>
                  </a:lnTo>
                  <a:lnTo>
                    <a:pt x="67204" y="0"/>
                  </a:lnTo>
                  <a:lnTo>
                    <a:pt x="0" y="0"/>
                  </a:lnTo>
                  <a:lnTo>
                    <a:pt x="0" y="38339"/>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66" name="Google Shape;766;p35"/>
            <p:cNvSpPr/>
            <p:nvPr/>
          </p:nvSpPr>
          <p:spPr>
            <a:xfrm>
              <a:off x="9309290" y="2684724"/>
              <a:ext cx="67310" cy="38735"/>
            </a:xfrm>
            <a:custGeom>
              <a:rect b="b" l="l" r="r" t="t"/>
              <a:pathLst>
                <a:path extrusionOk="0" h="38735" w="67309">
                  <a:moveTo>
                    <a:pt x="67204" y="0"/>
                  </a:moveTo>
                  <a:lnTo>
                    <a:pt x="0" y="0"/>
                  </a:lnTo>
                  <a:lnTo>
                    <a:pt x="0" y="38339"/>
                  </a:lnTo>
                  <a:lnTo>
                    <a:pt x="67204" y="38339"/>
                  </a:lnTo>
                  <a:lnTo>
                    <a:pt x="67204"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67" name="Google Shape;767;p35"/>
            <p:cNvSpPr/>
            <p:nvPr/>
          </p:nvSpPr>
          <p:spPr>
            <a:xfrm>
              <a:off x="9309290" y="2684724"/>
              <a:ext cx="67310" cy="38735"/>
            </a:xfrm>
            <a:custGeom>
              <a:rect b="b" l="l" r="r" t="t"/>
              <a:pathLst>
                <a:path extrusionOk="0" h="38735" w="67309">
                  <a:moveTo>
                    <a:pt x="0" y="38339"/>
                  </a:moveTo>
                  <a:lnTo>
                    <a:pt x="67204" y="38339"/>
                  </a:lnTo>
                  <a:lnTo>
                    <a:pt x="67204" y="0"/>
                  </a:lnTo>
                  <a:lnTo>
                    <a:pt x="0" y="0"/>
                  </a:lnTo>
                  <a:lnTo>
                    <a:pt x="0" y="38339"/>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68" name="Google Shape;768;p35"/>
            <p:cNvSpPr/>
            <p:nvPr/>
          </p:nvSpPr>
          <p:spPr>
            <a:xfrm>
              <a:off x="9309290" y="2914762"/>
              <a:ext cx="67310" cy="38735"/>
            </a:xfrm>
            <a:custGeom>
              <a:rect b="b" l="l" r="r" t="t"/>
              <a:pathLst>
                <a:path extrusionOk="0" h="38735" w="67309">
                  <a:moveTo>
                    <a:pt x="67204" y="0"/>
                  </a:moveTo>
                  <a:lnTo>
                    <a:pt x="0" y="0"/>
                  </a:lnTo>
                  <a:lnTo>
                    <a:pt x="0" y="38339"/>
                  </a:lnTo>
                  <a:lnTo>
                    <a:pt x="67204" y="38339"/>
                  </a:lnTo>
                  <a:lnTo>
                    <a:pt x="67204"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69" name="Google Shape;769;p35"/>
            <p:cNvSpPr/>
            <p:nvPr/>
          </p:nvSpPr>
          <p:spPr>
            <a:xfrm>
              <a:off x="9309290" y="2914762"/>
              <a:ext cx="67310" cy="38735"/>
            </a:xfrm>
            <a:custGeom>
              <a:rect b="b" l="l" r="r" t="t"/>
              <a:pathLst>
                <a:path extrusionOk="0" h="38735" w="67309">
                  <a:moveTo>
                    <a:pt x="0" y="38339"/>
                  </a:moveTo>
                  <a:lnTo>
                    <a:pt x="67204" y="38339"/>
                  </a:lnTo>
                  <a:lnTo>
                    <a:pt x="67204" y="0"/>
                  </a:lnTo>
                  <a:lnTo>
                    <a:pt x="0" y="0"/>
                  </a:lnTo>
                  <a:lnTo>
                    <a:pt x="0" y="38339"/>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0" name="Google Shape;770;p35"/>
            <p:cNvSpPr/>
            <p:nvPr/>
          </p:nvSpPr>
          <p:spPr>
            <a:xfrm>
              <a:off x="9309290" y="2838083"/>
              <a:ext cx="67310" cy="38735"/>
            </a:xfrm>
            <a:custGeom>
              <a:rect b="b" l="l" r="r" t="t"/>
              <a:pathLst>
                <a:path extrusionOk="0" h="38735" w="67309">
                  <a:moveTo>
                    <a:pt x="67204" y="0"/>
                  </a:moveTo>
                  <a:lnTo>
                    <a:pt x="0" y="0"/>
                  </a:lnTo>
                  <a:lnTo>
                    <a:pt x="0" y="38339"/>
                  </a:lnTo>
                  <a:lnTo>
                    <a:pt x="67204" y="38339"/>
                  </a:lnTo>
                  <a:lnTo>
                    <a:pt x="67204"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1" name="Google Shape;771;p35"/>
            <p:cNvSpPr/>
            <p:nvPr/>
          </p:nvSpPr>
          <p:spPr>
            <a:xfrm>
              <a:off x="9309290" y="2838083"/>
              <a:ext cx="67310" cy="38735"/>
            </a:xfrm>
            <a:custGeom>
              <a:rect b="b" l="l" r="r" t="t"/>
              <a:pathLst>
                <a:path extrusionOk="0" h="38735" w="67309">
                  <a:moveTo>
                    <a:pt x="0" y="38339"/>
                  </a:moveTo>
                  <a:lnTo>
                    <a:pt x="67204" y="38339"/>
                  </a:lnTo>
                  <a:lnTo>
                    <a:pt x="67204" y="0"/>
                  </a:lnTo>
                  <a:lnTo>
                    <a:pt x="0" y="0"/>
                  </a:lnTo>
                  <a:lnTo>
                    <a:pt x="0" y="38339"/>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2" name="Google Shape;772;p35"/>
            <p:cNvSpPr/>
            <p:nvPr/>
          </p:nvSpPr>
          <p:spPr>
            <a:xfrm>
              <a:off x="9309290" y="2761403"/>
              <a:ext cx="67310" cy="38735"/>
            </a:xfrm>
            <a:custGeom>
              <a:rect b="b" l="l" r="r" t="t"/>
              <a:pathLst>
                <a:path extrusionOk="0" h="38735" w="67309">
                  <a:moveTo>
                    <a:pt x="67204" y="0"/>
                  </a:moveTo>
                  <a:lnTo>
                    <a:pt x="0" y="0"/>
                  </a:lnTo>
                  <a:lnTo>
                    <a:pt x="0" y="38339"/>
                  </a:lnTo>
                  <a:lnTo>
                    <a:pt x="67204" y="38339"/>
                  </a:lnTo>
                  <a:lnTo>
                    <a:pt x="67204"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3" name="Google Shape;773;p35"/>
            <p:cNvSpPr/>
            <p:nvPr/>
          </p:nvSpPr>
          <p:spPr>
            <a:xfrm>
              <a:off x="9309290" y="2761403"/>
              <a:ext cx="67310" cy="38735"/>
            </a:xfrm>
            <a:custGeom>
              <a:rect b="b" l="l" r="r" t="t"/>
              <a:pathLst>
                <a:path extrusionOk="0" h="38735" w="67309">
                  <a:moveTo>
                    <a:pt x="0" y="38339"/>
                  </a:moveTo>
                  <a:lnTo>
                    <a:pt x="67204" y="38339"/>
                  </a:lnTo>
                  <a:lnTo>
                    <a:pt x="67204" y="0"/>
                  </a:lnTo>
                  <a:lnTo>
                    <a:pt x="0" y="0"/>
                  </a:lnTo>
                  <a:lnTo>
                    <a:pt x="0" y="38339"/>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4" name="Google Shape;774;p35"/>
            <p:cNvSpPr/>
            <p:nvPr/>
          </p:nvSpPr>
          <p:spPr>
            <a:xfrm>
              <a:off x="9971733" y="2838083"/>
              <a:ext cx="67310" cy="38735"/>
            </a:xfrm>
            <a:custGeom>
              <a:rect b="b" l="l" r="r" t="t"/>
              <a:pathLst>
                <a:path extrusionOk="0" h="38735" w="67309">
                  <a:moveTo>
                    <a:pt x="67204" y="0"/>
                  </a:moveTo>
                  <a:lnTo>
                    <a:pt x="0" y="0"/>
                  </a:lnTo>
                  <a:lnTo>
                    <a:pt x="0" y="38339"/>
                  </a:lnTo>
                  <a:lnTo>
                    <a:pt x="67204" y="38339"/>
                  </a:lnTo>
                  <a:lnTo>
                    <a:pt x="67204"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5" name="Google Shape;775;p35"/>
            <p:cNvSpPr/>
            <p:nvPr/>
          </p:nvSpPr>
          <p:spPr>
            <a:xfrm>
              <a:off x="9971733" y="2838083"/>
              <a:ext cx="67310" cy="38735"/>
            </a:xfrm>
            <a:custGeom>
              <a:rect b="b" l="l" r="r" t="t"/>
              <a:pathLst>
                <a:path extrusionOk="0" h="38735" w="67309">
                  <a:moveTo>
                    <a:pt x="0" y="38339"/>
                  </a:moveTo>
                  <a:lnTo>
                    <a:pt x="67204" y="38339"/>
                  </a:lnTo>
                  <a:lnTo>
                    <a:pt x="67204" y="0"/>
                  </a:lnTo>
                  <a:lnTo>
                    <a:pt x="0" y="0"/>
                  </a:lnTo>
                  <a:lnTo>
                    <a:pt x="0" y="38339"/>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6" name="Google Shape;776;p35"/>
            <p:cNvSpPr/>
            <p:nvPr/>
          </p:nvSpPr>
          <p:spPr>
            <a:xfrm>
              <a:off x="9971733" y="2914762"/>
              <a:ext cx="67310" cy="38735"/>
            </a:xfrm>
            <a:custGeom>
              <a:rect b="b" l="l" r="r" t="t"/>
              <a:pathLst>
                <a:path extrusionOk="0" h="38735" w="67309">
                  <a:moveTo>
                    <a:pt x="67204" y="0"/>
                  </a:moveTo>
                  <a:lnTo>
                    <a:pt x="0" y="0"/>
                  </a:lnTo>
                  <a:lnTo>
                    <a:pt x="0" y="38339"/>
                  </a:lnTo>
                  <a:lnTo>
                    <a:pt x="67204" y="38339"/>
                  </a:lnTo>
                  <a:lnTo>
                    <a:pt x="67204"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7" name="Google Shape;777;p35"/>
            <p:cNvSpPr/>
            <p:nvPr/>
          </p:nvSpPr>
          <p:spPr>
            <a:xfrm>
              <a:off x="9971733" y="2914762"/>
              <a:ext cx="67310" cy="38735"/>
            </a:xfrm>
            <a:custGeom>
              <a:rect b="b" l="l" r="r" t="t"/>
              <a:pathLst>
                <a:path extrusionOk="0" h="38735" w="67309">
                  <a:moveTo>
                    <a:pt x="0" y="38339"/>
                  </a:moveTo>
                  <a:lnTo>
                    <a:pt x="67204" y="38339"/>
                  </a:lnTo>
                  <a:lnTo>
                    <a:pt x="67204" y="0"/>
                  </a:lnTo>
                  <a:lnTo>
                    <a:pt x="0" y="0"/>
                  </a:lnTo>
                  <a:lnTo>
                    <a:pt x="0" y="38339"/>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8" name="Google Shape;778;p35"/>
            <p:cNvSpPr/>
            <p:nvPr/>
          </p:nvSpPr>
          <p:spPr>
            <a:xfrm>
              <a:off x="9971733" y="2761403"/>
              <a:ext cx="67310" cy="38735"/>
            </a:xfrm>
            <a:custGeom>
              <a:rect b="b" l="l" r="r" t="t"/>
              <a:pathLst>
                <a:path extrusionOk="0" h="38735" w="67309">
                  <a:moveTo>
                    <a:pt x="67204" y="0"/>
                  </a:moveTo>
                  <a:lnTo>
                    <a:pt x="0" y="0"/>
                  </a:lnTo>
                  <a:lnTo>
                    <a:pt x="0" y="38339"/>
                  </a:lnTo>
                  <a:lnTo>
                    <a:pt x="67204" y="38339"/>
                  </a:lnTo>
                  <a:lnTo>
                    <a:pt x="67204"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9" name="Google Shape;779;p35"/>
            <p:cNvSpPr/>
            <p:nvPr/>
          </p:nvSpPr>
          <p:spPr>
            <a:xfrm>
              <a:off x="9971733" y="2761403"/>
              <a:ext cx="67310" cy="38735"/>
            </a:xfrm>
            <a:custGeom>
              <a:rect b="b" l="l" r="r" t="t"/>
              <a:pathLst>
                <a:path extrusionOk="0" h="38735" w="67309">
                  <a:moveTo>
                    <a:pt x="0" y="38339"/>
                  </a:moveTo>
                  <a:lnTo>
                    <a:pt x="67204" y="38339"/>
                  </a:lnTo>
                  <a:lnTo>
                    <a:pt x="67204" y="0"/>
                  </a:lnTo>
                  <a:lnTo>
                    <a:pt x="0" y="0"/>
                  </a:lnTo>
                  <a:lnTo>
                    <a:pt x="0" y="38339"/>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80" name="Google Shape;780;p35"/>
            <p:cNvSpPr/>
            <p:nvPr/>
          </p:nvSpPr>
          <p:spPr>
            <a:xfrm>
              <a:off x="9971733" y="2531365"/>
              <a:ext cx="67310" cy="38735"/>
            </a:xfrm>
            <a:custGeom>
              <a:rect b="b" l="l" r="r" t="t"/>
              <a:pathLst>
                <a:path extrusionOk="0" h="38735" w="67309">
                  <a:moveTo>
                    <a:pt x="67204" y="0"/>
                  </a:moveTo>
                  <a:lnTo>
                    <a:pt x="0" y="0"/>
                  </a:lnTo>
                  <a:lnTo>
                    <a:pt x="0" y="38339"/>
                  </a:lnTo>
                  <a:lnTo>
                    <a:pt x="67204" y="38339"/>
                  </a:lnTo>
                  <a:lnTo>
                    <a:pt x="67204"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81" name="Google Shape;781;p35"/>
            <p:cNvSpPr/>
            <p:nvPr/>
          </p:nvSpPr>
          <p:spPr>
            <a:xfrm>
              <a:off x="9971733" y="2531365"/>
              <a:ext cx="67310" cy="38735"/>
            </a:xfrm>
            <a:custGeom>
              <a:rect b="b" l="l" r="r" t="t"/>
              <a:pathLst>
                <a:path extrusionOk="0" h="38735" w="67309">
                  <a:moveTo>
                    <a:pt x="0" y="38339"/>
                  </a:moveTo>
                  <a:lnTo>
                    <a:pt x="67204" y="38339"/>
                  </a:lnTo>
                  <a:lnTo>
                    <a:pt x="67204" y="0"/>
                  </a:lnTo>
                  <a:lnTo>
                    <a:pt x="0" y="0"/>
                  </a:lnTo>
                  <a:lnTo>
                    <a:pt x="0" y="38339"/>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82" name="Google Shape;782;p35"/>
            <p:cNvSpPr/>
            <p:nvPr/>
          </p:nvSpPr>
          <p:spPr>
            <a:xfrm>
              <a:off x="9971733" y="2684724"/>
              <a:ext cx="67310" cy="38735"/>
            </a:xfrm>
            <a:custGeom>
              <a:rect b="b" l="l" r="r" t="t"/>
              <a:pathLst>
                <a:path extrusionOk="0" h="38735" w="67309">
                  <a:moveTo>
                    <a:pt x="67204" y="0"/>
                  </a:moveTo>
                  <a:lnTo>
                    <a:pt x="0" y="0"/>
                  </a:lnTo>
                  <a:lnTo>
                    <a:pt x="0" y="38339"/>
                  </a:lnTo>
                  <a:lnTo>
                    <a:pt x="67204" y="38339"/>
                  </a:lnTo>
                  <a:lnTo>
                    <a:pt x="67204"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83" name="Google Shape;783;p35"/>
            <p:cNvSpPr/>
            <p:nvPr/>
          </p:nvSpPr>
          <p:spPr>
            <a:xfrm>
              <a:off x="9971733" y="2684724"/>
              <a:ext cx="67310" cy="38735"/>
            </a:xfrm>
            <a:custGeom>
              <a:rect b="b" l="l" r="r" t="t"/>
              <a:pathLst>
                <a:path extrusionOk="0" h="38735" w="67309">
                  <a:moveTo>
                    <a:pt x="0" y="38339"/>
                  </a:moveTo>
                  <a:lnTo>
                    <a:pt x="67204" y="38339"/>
                  </a:lnTo>
                  <a:lnTo>
                    <a:pt x="67204" y="0"/>
                  </a:lnTo>
                  <a:lnTo>
                    <a:pt x="0" y="0"/>
                  </a:lnTo>
                  <a:lnTo>
                    <a:pt x="0" y="38339"/>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84" name="Google Shape;784;p35"/>
            <p:cNvSpPr/>
            <p:nvPr/>
          </p:nvSpPr>
          <p:spPr>
            <a:xfrm>
              <a:off x="9971733" y="2608044"/>
              <a:ext cx="67310" cy="38735"/>
            </a:xfrm>
            <a:custGeom>
              <a:rect b="b" l="l" r="r" t="t"/>
              <a:pathLst>
                <a:path extrusionOk="0" h="38735" w="67309">
                  <a:moveTo>
                    <a:pt x="67204" y="0"/>
                  </a:moveTo>
                  <a:lnTo>
                    <a:pt x="0" y="0"/>
                  </a:lnTo>
                  <a:lnTo>
                    <a:pt x="0" y="38339"/>
                  </a:lnTo>
                  <a:lnTo>
                    <a:pt x="67204" y="38339"/>
                  </a:lnTo>
                  <a:lnTo>
                    <a:pt x="67204"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85" name="Google Shape;785;p35"/>
            <p:cNvSpPr/>
            <p:nvPr/>
          </p:nvSpPr>
          <p:spPr>
            <a:xfrm>
              <a:off x="9971733" y="2608044"/>
              <a:ext cx="67310" cy="38735"/>
            </a:xfrm>
            <a:custGeom>
              <a:rect b="b" l="l" r="r" t="t"/>
              <a:pathLst>
                <a:path extrusionOk="0" h="38735" w="67309">
                  <a:moveTo>
                    <a:pt x="0" y="38339"/>
                  </a:moveTo>
                  <a:lnTo>
                    <a:pt x="67204" y="38339"/>
                  </a:lnTo>
                  <a:lnTo>
                    <a:pt x="67204" y="0"/>
                  </a:lnTo>
                  <a:lnTo>
                    <a:pt x="0" y="0"/>
                  </a:lnTo>
                  <a:lnTo>
                    <a:pt x="0" y="38339"/>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86" name="Google Shape;786;p35"/>
            <p:cNvSpPr/>
            <p:nvPr/>
          </p:nvSpPr>
          <p:spPr>
            <a:xfrm>
              <a:off x="9693315" y="2378006"/>
              <a:ext cx="38735" cy="67310"/>
            </a:xfrm>
            <a:custGeom>
              <a:rect b="b" l="l" r="r" t="t"/>
              <a:pathLst>
                <a:path extrusionOk="0" h="67310" w="38734">
                  <a:moveTo>
                    <a:pt x="38402" y="0"/>
                  </a:moveTo>
                  <a:lnTo>
                    <a:pt x="0" y="0"/>
                  </a:lnTo>
                  <a:lnTo>
                    <a:pt x="0" y="67094"/>
                  </a:lnTo>
                  <a:lnTo>
                    <a:pt x="38402" y="67094"/>
                  </a:lnTo>
                  <a:lnTo>
                    <a:pt x="3840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87" name="Google Shape;787;p35"/>
            <p:cNvSpPr/>
            <p:nvPr/>
          </p:nvSpPr>
          <p:spPr>
            <a:xfrm>
              <a:off x="9693315" y="2378006"/>
              <a:ext cx="38735" cy="67310"/>
            </a:xfrm>
            <a:custGeom>
              <a:rect b="b" l="l" r="r" t="t"/>
              <a:pathLst>
                <a:path extrusionOk="0" h="67310" w="38734">
                  <a:moveTo>
                    <a:pt x="0" y="67094"/>
                  </a:moveTo>
                  <a:lnTo>
                    <a:pt x="38402" y="67094"/>
                  </a:lnTo>
                  <a:lnTo>
                    <a:pt x="38402" y="0"/>
                  </a:lnTo>
                  <a:lnTo>
                    <a:pt x="0" y="0"/>
                  </a:lnTo>
                  <a:lnTo>
                    <a:pt x="0" y="67094"/>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88" name="Google Shape;788;p35"/>
            <p:cNvSpPr/>
            <p:nvPr/>
          </p:nvSpPr>
          <p:spPr>
            <a:xfrm>
              <a:off x="9846925" y="2378006"/>
              <a:ext cx="38735" cy="67310"/>
            </a:xfrm>
            <a:custGeom>
              <a:rect b="b" l="l" r="r" t="t"/>
              <a:pathLst>
                <a:path extrusionOk="0" h="67310" w="38734">
                  <a:moveTo>
                    <a:pt x="38402" y="0"/>
                  </a:moveTo>
                  <a:lnTo>
                    <a:pt x="0" y="0"/>
                  </a:lnTo>
                  <a:lnTo>
                    <a:pt x="0" y="67094"/>
                  </a:lnTo>
                  <a:lnTo>
                    <a:pt x="38402" y="67094"/>
                  </a:lnTo>
                  <a:lnTo>
                    <a:pt x="3840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89" name="Google Shape;789;p35"/>
            <p:cNvSpPr/>
            <p:nvPr/>
          </p:nvSpPr>
          <p:spPr>
            <a:xfrm>
              <a:off x="9846925" y="2378006"/>
              <a:ext cx="38735" cy="67310"/>
            </a:xfrm>
            <a:custGeom>
              <a:rect b="b" l="l" r="r" t="t"/>
              <a:pathLst>
                <a:path extrusionOk="0" h="67310" w="38734">
                  <a:moveTo>
                    <a:pt x="0" y="67094"/>
                  </a:moveTo>
                  <a:lnTo>
                    <a:pt x="38402" y="67094"/>
                  </a:lnTo>
                  <a:lnTo>
                    <a:pt x="38402" y="0"/>
                  </a:lnTo>
                  <a:lnTo>
                    <a:pt x="0" y="0"/>
                  </a:lnTo>
                  <a:lnTo>
                    <a:pt x="0" y="67094"/>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0" name="Google Shape;790;p35"/>
            <p:cNvSpPr/>
            <p:nvPr/>
          </p:nvSpPr>
          <p:spPr>
            <a:xfrm>
              <a:off x="9770120" y="2378006"/>
              <a:ext cx="38735" cy="67310"/>
            </a:xfrm>
            <a:custGeom>
              <a:rect b="b" l="l" r="r" t="t"/>
              <a:pathLst>
                <a:path extrusionOk="0" h="67310" w="38734">
                  <a:moveTo>
                    <a:pt x="38402" y="0"/>
                  </a:moveTo>
                  <a:lnTo>
                    <a:pt x="0" y="0"/>
                  </a:lnTo>
                  <a:lnTo>
                    <a:pt x="0" y="67094"/>
                  </a:lnTo>
                  <a:lnTo>
                    <a:pt x="38402" y="67094"/>
                  </a:lnTo>
                  <a:lnTo>
                    <a:pt x="3840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1" name="Google Shape;791;p35"/>
            <p:cNvSpPr/>
            <p:nvPr/>
          </p:nvSpPr>
          <p:spPr>
            <a:xfrm>
              <a:off x="9770120" y="2378006"/>
              <a:ext cx="38735" cy="67310"/>
            </a:xfrm>
            <a:custGeom>
              <a:rect b="b" l="l" r="r" t="t"/>
              <a:pathLst>
                <a:path extrusionOk="0" h="67310" w="38734">
                  <a:moveTo>
                    <a:pt x="0" y="67094"/>
                  </a:moveTo>
                  <a:lnTo>
                    <a:pt x="38402" y="67094"/>
                  </a:lnTo>
                  <a:lnTo>
                    <a:pt x="38402" y="0"/>
                  </a:lnTo>
                  <a:lnTo>
                    <a:pt x="0" y="0"/>
                  </a:lnTo>
                  <a:lnTo>
                    <a:pt x="0" y="67094"/>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2" name="Google Shape;792;p35"/>
            <p:cNvSpPr/>
            <p:nvPr/>
          </p:nvSpPr>
          <p:spPr>
            <a:xfrm>
              <a:off x="9616510" y="2378006"/>
              <a:ext cx="38735" cy="67310"/>
            </a:xfrm>
            <a:custGeom>
              <a:rect b="b" l="l" r="r" t="t"/>
              <a:pathLst>
                <a:path extrusionOk="0" h="67310" w="38734">
                  <a:moveTo>
                    <a:pt x="38402" y="0"/>
                  </a:moveTo>
                  <a:lnTo>
                    <a:pt x="0" y="0"/>
                  </a:lnTo>
                  <a:lnTo>
                    <a:pt x="0" y="67094"/>
                  </a:lnTo>
                  <a:lnTo>
                    <a:pt x="38402" y="67094"/>
                  </a:lnTo>
                  <a:lnTo>
                    <a:pt x="3840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3" name="Google Shape;793;p35"/>
            <p:cNvSpPr/>
            <p:nvPr/>
          </p:nvSpPr>
          <p:spPr>
            <a:xfrm>
              <a:off x="9616510" y="2378006"/>
              <a:ext cx="38735" cy="67310"/>
            </a:xfrm>
            <a:custGeom>
              <a:rect b="b" l="l" r="r" t="t"/>
              <a:pathLst>
                <a:path extrusionOk="0" h="67310" w="38734">
                  <a:moveTo>
                    <a:pt x="0" y="67094"/>
                  </a:moveTo>
                  <a:lnTo>
                    <a:pt x="38402" y="67094"/>
                  </a:lnTo>
                  <a:lnTo>
                    <a:pt x="38402" y="0"/>
                  </a:lnTo>
                  <a:lnTo>
                    <a:pt x="0" y="0"/>
                  </a:lnTo>
                  <a:lnTo>
                    <a:pt x="0" y="67094"/>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4" name="Google Shape;794;p35"/>
            <p:cNvSpPr/>
            <p:nvPr/>
          </p:nvSpPr>
          <p:spPr>
            <a:xfrm>
              <a:off x="9462900" y="2378006"/>
              <a:ext cx="38735" cy="67310"/>
            </a:xfrm>
            <a:custGeom>
              <a:rect b="b" l="l" r="r" t="t"/>
              <a:pathLst>
                <a:path extrusionOk="0" h="67310" w="38734">
                  <a:moveTo>
                    <a:pt x="38402" y="0"/>
                  </a:moveTo>
                  <a:lnTo>
                    <a:pt x="0" y="0"/>
                  </a:lnTo>
                  <a:lnTo>
                    <a:pt x="0" y="67094"/>
                  </a:lnTo>
                  <a:lnTo>
                    <a:pt x="38402" y="67094"/>
                  </a:lnTo>
                  <a:lnTo>
                    <a:pt x="3840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5" name="Google Shape;795;p35"/>
            <p:cNvSpPr/>
            <p:nvPr/>
          </p:nvSpPr>
          <p:spPr>
            <a:xfrm>
              <a:off x="9462900" y="2378006"/>
              <a:ext cx="38735" cy="67310"/>
            </a:xfrm>
            <a:custGeom>
              <a:rect b="b" l="l" r="r" t="t"/>
              <a:pathLst>
                <a:path extrusionOk="0" h="67310" w="38734">
                  <a:moveTo>
                    <a:pt x="0" y="67094"/>
                  </a:moveTo>
                  <a:lnTo>
                    <a:pt x="38402" y="67094"/>
                  </a:lnTo>
                  <a:lnTo>
                    <a:pt x="38402" y="0"/>
                  </a:lnTo>
                  <a:lnTo>
                    <a:pt x="0" y="0"/>
                  </a:lnTo>
                  <a:lnTo>
                    <a:pt x="0" y="67094"/>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6" name="Google Shape;796;p35"/>
            <p:cNvSpPr/>
            <p:nvPr/>
          </p:nvSpPr>
          <p:spPr>
            <a:xfrm>
              <a:off x="9539705" y="2378006"/>
              <a:ext cx="38735" cy="67310"/>
            </a:xfrm>
            <a:custGeom>
              <a:rect b="b" l="l" r="r" t="t"/>
              <a:pathLst>
                <a:path extrusionOk="0" h="67310" w="38734">
                  <a:moveTo>
                    <a:pt x="38402" y="0"/>
                  </a:moveTo>
                  <a:lnTo>
                    <a:pt x="0" y="0"/>
                  </a:lnTo>
                  <a:lnTo>
                    <a:pt x="0" y="67094"/>
                  </a:lnTo>
                  <a:lnTo>
                    <a:pt x="38402" y="67094"/>
                  </a:lnTo>
                  <a:lnTo>
                    <a:pt x="3840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7" name="Google Shape;797;p35"/>
            <p:cNvSpPr/>
            <p:nvPr/>
          </p:nvSpPr>
          <p:spPr>
            <a:xfrm>
              <a:off x="9539705" y="2378006"/>
              <a:ext cx="38735" cy="67310"/>
            </a:xfrm>
            <a:custGeom>
              <a:rect b="b" l="l" r="r" t="t"/>
              <a:pathLst>
                <a:path extrusionOk="0" h="67310" w="38734">
                  <a:moveTo>
                    <a:pt x="0" y="67094"/>
                  </a:moveTo>
                  <a:lnTo>
                    <a:pt x="38402" y="67094"/>
                  </a:lnTo>
                  <a:lnTo>
                    <a:pt x="38402" y="0"/>
                  </a:lnTo>
                  <a:lnTo>
                    <a:pt x="0" y="0"/>
                  </a:lnTo>
                  <a:lnTo>
                    <a:pt x="0" y="67094"/>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8" name="Google Shape;798;p35"/>
            <p:cNvSpPr/>
            <p:nvPr/>
          </p:nvSpPr>
          <p:spPr>
            <a:xfrm>
              <a:off x="9539705" y="3039366"/>
              <a:ext cx="38735" cy="67310"/>
            </a:xfrm>
            <a:custGeom>
              <a:rect b="b" l="l" r="r" t="t"/>
              <a:pathLst>
                <a:path extrusionOk="0" h="67310" w="38734">
                  <a:moveTo>
                    <a:pt x="38402" y="0"/>
                  </a:moveTo>
                  <a:lnTo>
                    <a:pt x="0" y="0"/>
                  </a:lnTo>
                  <a:lnTo>
                    <a:pt x="0" y="67094"/>
                  </a:lnTo>
                  <a:lnTo>
                    <a:pt x="38402" y="67094"/>
                  </a:lnTo>
                  <a:lnTo>
                    <a:pt x="3840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9" name="Google Shape;799;p35"/>
            <p:cNvSpPr/>
            <p:nvPr/>
          </p:nvSpPr>
          <p:spPr>
            <a:xfrm>
              <a:off x="9539705" y="3039366"/>
              <a:ext cx="38735" cy="67310"/>
            </a:xfrm>
            <a:custGeom>
              <a:rect b="b" l="l" r="r" t="t"/>
              <a:pathLst>
                <a:path extrusionOk="0" h="67310" w="38734">
                  <a:moveTo>
                    <a:pt x="0" y="67094"/>
                  </a:moveTo>
                  <a:lnTo>
                    <a:pt x="38402" y="67094"/>
                  </a:lnTo>
                  <a:lnTo>
                    <a:pt x="38402" y="0"/>
                  </a:lnTo>
                  <a:lnTo>
                    <a:pt x="0" y="0"/>
                  </a:lnTo>
                  <a:lnTo>
                    <a:pt x="0" y="67094"/>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00" name="Google Shape;800;p35"/>
            <p:cNvSpPr/>
            <p:nvPr/>
          </p:nvSpPr>
          <p:spPr>
            <a:xfrm>
              <a:off x="9462900" y="3039366"/>
              <a:ext cx="38735" cy="67310"/>
            </a:xfrm>
            <a:custGeom>
              <a:rect b="b" l="l" r="r" t="t"/>
              <a:pathLst>
                <a:path extrusionOk="0" h="67310" w="38734">
                  <a:moveTo>
                    <a:pt x="38402" y="0"/>
                  </a:moveTo>
                  <a:lnTo>
                    <a:pt x="0" y="0"/>
                  </a:lnTo>
                  <a:lnTo>
                    <a:pt x="0" y="67094"/>
                  </a:lnTo>
                  <a:lnTo>
                    <a:pt x="38402" y="67094"/>
                  </a:lnTo>
                  <a:lnTo>
                    <a:pt x="3840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01" name="Google Shape;801;p35"/>
            <p:cNvSpPr/>
            <p:nvPr/>
          </p:nvSpPr>
          <p:spPr>
            <a:xfrm>
              <a:off x="9462900" y="3039366"/>
              <a:ext cx="38735" cy="67310"/>
            </a:xfrm>
            <a:custGeom>
              <a:rect b="b" l="l" r="r" t="t"/>
              <a:pathLst>
                <a:path extrusionOk="0" h="67310" w="38734">
                  <a:moveTo>
                    <a:pt x="0" y="67094"/>
                  </a:moveTo>
                  <a:lnTo>
                    <a:pt x="38402" y="67094"/>
                  </a:lnTo>
                  <a:lnTo>
                    <a:pt x="38402" y="0"/>
                  </a:lnTo>
                  <a:lnTo>
                    <a:pt x="0" y="0"/>
                  </a:lnTo>
                  <a:lnTo>
                    <a:pt x="0" y="67094"/>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02" name="Google Shape;802;p35"/>
            <p:cNvSpPr/>
            <p:nvPr/>
          </p:nvSpPr>
          <p:spPr>
            <a:xfrm>
              <a:off x="9616510" y="3039366"/>
              <a:ext cx="38735" cy="67310"/>
            </a:xfrm>
            <a:custGeom>
              <a:rect b="b" l="l" r="r" t="t"/>
              <a:pathLst>
                <a:path extrusionOk="0" h="67310" w="38734">
                  <a:moveTo>
                    <a:pt x="38402" y="0"/>
                  </a:moveTo>
                  <a:lnTo>
                    <a:pt x="0" y="0"/>
                  </a:lnTo>
                  <a:lnTo>
                    <a:pt x="0" y="67094"/>
                  </a:lnTo>
                  <a:lnTo>
                    <a:pt x="38402" y="67094"/>
                  </a:lnTo>
                  <a:lnTo>
                    <a:pt x="3840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03" name="Google Shape;803;p35"/>
            <p:cNvSpPr/>
            <p:nvPr/>
          </p:nvSpPr>
          <p:spPr>
            <a:xfrm>
              <a:off x="9616510" y="3039366"/>
              <a:ext cx="38735" cy="67310"/>
            </a:xfrm>
            <a:custGeom>
              <a:rect b="b" l="l" r="r" t="t"/>
              <a:pathLst>
                <a:path extrusionOk="0" h="67310" w="38734">
                  <a:moveTo>
                    <a:pt x="0" y="67094"/>
                  </a:moveTo>
                  <a:lnTo>
                    <a:pt x="38402" y="67094"/>
                  </a:lnTo>
                  <a:lnTo>
                    <a:pt x="38402" y="0"/>
                  </a:lnTo>
                  <a:lnTo>
                    <a:pt x="0" y="0"/>
                  </a:lnTo>
                  <a:lnTo>
                    <a:pt x="0" y="67094"/>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04" name="Google Shape;804;p35"/>
            <p:cNvSpPr/>
            <p:nvPr/>
          </p:nvSpPr>
          <p:spPr>
            <a:xfrm>
              <a:off x="9693315" y="3039366"/>
              <a:ext cx="38735" cy="67310"/>
            </a:xfrm>
            <a:custGeom>
              <a:rect b="b" l="l" r="r" t="t"/>
              <a:pathLst>
                <a:path extrusionOk="0" h="67310" w="38734">
                  <a:moveTo>
                    <a:pt x="38402" y="0"/>
                  </a:moveTo>
                  <a:lnTo>
                    <a:pt x="0" y="0"/>
                  </a:lnTo>
                  <a:lnTo>
                    <a:pt x="0" y="67094"/>
                  </a:lnTo>
                  <a:lnTo>
                    <a:pt x="38402" y="67094"/>
                  </a:lnTo>
                  <a:lnTo>
                    <a:pt x="3840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05" name="Google Shape;805;p35"/>
            <p:cNvSpPr/>
            <p:nvPr/>
          </p:nvSpPr>
          <p:spPr>
            <a:xfrm>
              <a:off x="9693315" y="3039366"/>
              <a:ext cx="38735" cy="67310"/>
            </a:xfrm>
            <a:custGeom>
              <a:rect b="b" l="l" r="r" t="t"/>
              <a:pathLst>
                <a:path extrusionOk="0" h="67310" w="38734">
                  <a:moveTo>
                    <a:pt x="0" y="67094"/>
                  </a:moveTo>
                  <a:lnTo>
                    <a:pt x="38402" y="67094"/>
                  </a:lnTo>
                  <a:lnTo>
                    <a:pt x="38402" y="0"/>
                  </a:lnTo>
                  <a:lnTo>
                    <a:pt x="0" y="0"/>
                  </a:lnTo>
                  <a:lnTo>
                    <a:pt x="0" y="67094"/>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06" name="Google Shape;806;p35"/>
            <p:cNvSpPr/>
            <p:nvPr/>
          </p:nvSpPr>
          <p:spPr>
            <a:xfrm>
              <a:off x="9770120" y="3039366"/>
              <a:ext cx="38735" cy="67310"/>
            </a:xfrm>
            <a:custGeom>
              <a:rect b="b" l="l" r="r" t="t"/>
              <a:pathLst>
                <a:path extrusionOk="0" h="67310" w="38734">
                  <a:moveTo>
                    <a:pt x="38402" y="0"/>
                  </a:moveTo>
                  <a:lnTo>
                    <a:pt x="0" y="0"/>
                  </a:lnTo>
                  <a:lnTo>
                    <a:pt x="0" y="67094"/>
                  </a:lnTo>
                  <a:lnTo>
                    <a:pt x="38402" y="67094"/>
                  </a:lnTo>
                  <a:lnTo>
                    <a:pt x="3840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07" name="Google Shape;807;p35"/>
            <p:cNvSpPr/>
            <p:nvPr/>
          </p:nvSpPr>
          <p:spPr>
            <a:xfrm>
              <a:off x="9770120" y="3039366"/>
              <a:ext cx="38735" cy="67310"/>
            </a:xfrm>
            <a:custGeom>
              <a:rect b="b" l="l" r="r" t="t"/>
              <a:pathLst>
                <a:path extrusionOk="0" h="67310" w="38734">
                  <a:moveTo>
                    <a:pt x="0" y="67094"/>
                  </a:moveTo>
                  <a:lnTo>
                    <a:pt x="38402" y="67094"/>
                  </a:lnTo>
                  <a:lnTo>
                    <a:pt x="38402" y="0"/>
                  </a:lnTo>
                  <a:lnTo>
                    <a:pt x="0" y="0"/>
                  </a:lnTo>
                  <a:lnTo>
                    <a:pt x="0" y="67094"/>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08" name="Google Shape;808;p35"/>
            <p:cNvSpPr/>
            <p:nvPr/>
          </p:nvSpPr>
          <p:spPr>
            <a:xfrm>
              <a:off x="9846925" y="3039366"/>
              <a:ext cx="38735" cy="67310"/>
            </a:xfrm>
            <a:custGeom>
              <a:rect b="b" l="l" r="r" t="t"/>
              <a:pathLst>
                <a:path extrusionOk="0" h="67310" w="38734">
                  <a:moveTo>
                    <a:pt x="38402" y="0"/>
                  </a:moveTo>
                  <a:lnTo>
                    <a:pt x="0" y="0"/>
                  </a:lnTo>
                  <a:lnTo>
                    <a:pt x="0" y="67094"/>
                  </a:lnTo>
                  <a:lnTo>
                    <a:pt x="38402" y="67094"/>
                  </a:lnTo>
                  <a:lnTo>
                    <a:pt x="38402"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09" name="Google Shape;809;p35"/>
            <p:cNvSpPr/>
            <p:nvPr/>
          </p:nvSpPr>
          <p:spPr>
            <a:xfrm>
              <a:off x="9846925" y="3039366"/>
              <a:ext cx="38735" cy="67310"/>
            </a:xfrm>
            <a:custGeom>
              <a:rect b="b" l="l" r="r" t="t"/>
              <a:pathLst>
                <a:path extrusionOk="0" h="67310" w="38734">
                  <a:moveTo>
                    <a:pt x="0" y="67094"/>
                  </a:moveTo>
                  <a:lnTo>
                    <a:pt x="38402" y="67094"/>
                  </a:lnTo>
                  <a:lnTo>
                    <a:pt x="38402" y="0"/>
                  </a:lnTo>
                  <a:lnTo>
                    <a:pt x="0" y="0"/>
                  </a:lnTo>
                  <a:lnTo>
                    <a:pt x="0" y="67094"/>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10" name="Google Shape;810;p35"/>
            <p:cNvSpPr/>
            <p:nvPr/>
          </p:nvSpPr>
          <p:spPr>
            <a:xfrm>
              <a:off x="9549306" y="2617629"/>
              <a:ext cx="250190" cy="249554"/>
            </a:xfrm>
            <a:custGeom>
              <a:rect b="b" l="l" r="r" t="t"/>
              <a:pathLst>
                <a:path extrusionOk="0" h="249555" w="250190">
                  <a:moveTo>
                    <a:pt x="249616" y="0"/>
                  </a:moveTo>
                  <a:lnTo>
                    <a:pt x="0" y="0"/>
                  </a:lnTo>
                  <a:lnTo>
                    <a:pt x="0" y="249208"/>
                  </a:lnTo>
                  <a:lnTo>
                    <a:pt x="249616" y="249208"/>
                  </a:lnTo>
                  <a:lnTo>
                    <a:pt x="249616"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11" name="Google Shape;811;p35"/>
            <p:cNvSpPr/>
            <p:nvPr/>
          </p:nvSpPr>
          <p:spPr>
            <a:xfrm>
              <a:off x="9549306" y="2617629"/>
              <a:ext cx="250190" cy="249554"/>
            </a:xfrm>
            <a:custGeom>
              <a:rect b="b" l="l" r="r" t="t"/>
              <a:pathLst>
                <a:path extrusionOk="0" h="249555" w="250190">
                  <a:moveTo>
                    <a:pt x="0" y="249208"/>
                  </a:moveTo>
                  <a:lnTo>
                    <a:pt x="249616" y="249208"/>
                  </a:lnTo>
                  <a:lnTo>
                    <a:pt x="249616" y="0"/>
                  </a:lnTo>
                  <a:lnTo>
                    <a:pt x="0" y="0"/>
                  </a:lnTo>
                  <a:lnTo>
                    <a:pt x="0" y="249208"/>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12" name="Google Shape;812;p35"/>
            <p:cNvSpPr/>
            <p:nvPr/>
          </p:nvSpPr>
          <p:spPr>
            <a:xfrm>
              <a:off x="9414897" y="2483440"/>
              <a:ext cx="518795" cy="518159"/>
            </a:xfrm>
            <a:custGeom>
              <a:rect b="b" l="l" r="r" t="t"/>
              <a:pathLst>
                <a:path extrusionOk="0" h="518160" w="518795">
                  <a:moveTo>
                    <a:pt x="480031" y="0"/>
                  </a:moveTo>
                  <a:lnTo>
                    <a:pt x="38402" y="0"/>
                  </a:lnTo>
                  <a:lnTo>
                    <a:pt x="23457" y="3012"/>
                  </a:lnTo>
                  <a:lnTo>
                    <a:pt x="11250" y="11229"/>
                  </a:lnTo>
                  <a:lnTo>
                    <a:pt x="3018" y="23416"/>
                  </a:lnTo>
                  <a:lnTo>
                    <a:pt x="0" y="38339"/>
                  </a:lnTo>
                  <a:lnTo>
                    <a:pt x="0" y="479246"/>
                  </a:lnTo>
                  <a:lnTo>
                    <a:pt x="3018" y="494170"/>
                  </a:lnTo>
                  <a:lnTo>
                    <a:pt x="11250" y="506357"/>
                  </a:lnTo>
                  <a:lnTo>
                    <a:pt x="23457" y="514573"/>
                  </a:lnTo>
                  <a:lnTo>
                    <a:pt x="38402" y="517586"/>
                  </a:lnTo>
                  <a:lnTo>
                    <a:pt x="480031" y="517586"/>
                  </a:lnTo>
                  <a:lnTo>
                    <a:pt x="494979" y="514573"/>
                  </a:lnTo>
                  <a:lnTo>
                    <a:pt x="507185" y="506357"/>
                  </a:lnTo>
                  <a:lnTo>
                    <a:pt x="515415" y="494170"/>
                  </a:lnTo>
                  <a:lnTo>
                    <a:pt x="518433" y="479246"/>
                  </a:lnTo>
                  <a:lnTo>
                    <a:pt x="518433" y="421737"/>
                  </a:lnTo>
                  <a:lnTo>
                    <a:pt x="96006" y="421737"/>
                  </a:lnTo>
                  <a:lnTo>
                    <a:pt x="96006" y="95849"/>
                  </a:lnTo>
                  <a:lnTo>
                    <a:pt x="518433" y="95849"/>
                  </a:lnTo>
                  <a:lnTo>
                    <a:pt x="518433" y="38339"/>
                  </a:lnTo>
                  <a:lnTo>
                    <a:pt x="515415" y="23416"/>
                  </a:lnTo>
                  <a:lnTo>
                    <a:pt x="507185" y="11229"/>
                  </a:lnTo>
                  <a:lnTo>
                    <a:pt x="494979" y="3012"/>
                  </a:lnTo>
                  <a:lnTo>
                    <a:pt x="480031" y="0"/>
                  </a:lnTo>
                  <a:close/>
                </a:path>
                <a:path extrusionOk="0" h="518160" w="518795">
                  <a:moveTo>
                    <a:pt x="518433" y="95849"/>
                  </a:moveTo>
                  <a:lnTo>
                    <a:pt x="422427" y="95849"/>
                  </a:lnTo>
                  <a:lnTo>
                    <a:pt x="422427" y="421737"/>
                  </a:lnTo>
                  <a:lnTo>
                    <a:pt x="518433" y="421737"/>
                  </a:lnTo>
                  <a:lnTo>
                    <a:pt x="518433" y="95849"/>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13" name="Google Shape;813;p35"/>
            <p:cNvSpPr/>
            <p:nvPr/>
          </p:nvSpPr>
          <p:spPr>
            <a:xfrm>
              <a:off x="9414897" y="2483440"/>
              <a:ext cx="518795" cy="518159"/>
            </a:xfrm>
            <a:custGeom>
              <a:rect b="b" l="l" r="r" t="t"/>
              <a:pathLst>
                <a:path extrusionOk="0" h="518160" w="518795">
                  <a:moveTo>
                    <a:pt x="480031" y="0"/>
                  </a:moveTo>
                  <a:lnTo>
                    <a:pt x="38402" y="0"/>
                  </a:lnTo>
                  <a:lnTo>
                    <a:pt x="23457" y="3012"/>
                  </a:lnTo>
                  <a:lnTo>
                    <a:pt x="11250" y="11229"/>
                  </a:lnTo>
                  <a:lnTo>
                    <a:pt x="3018" y="23416"/>
                  </a:lnTo>
                  <a:lnTo>
                    <a:pt x="0" y="38339"/>
                  </a:lnTo>
                  <a:lnTo>
                    <a:pt x="0" y="479246"/>
                  </a:lnTo>
                  <a:lnTo>
                    <a:pt x="3018" y="494170"/>
                  </a:lnTo>
                  <a:lnTo>
                    <a:pt x="11250" y="506357"/>
                  </a:lnTo>
                  <a:lnTo>
                    <a:pt x="23457" y="514573"/>
                  </a:lnTo>
                  <a:lnTo>
                    <a:pt x="38402" y="517586"/>
                  </a:lnTo>
                  <a:lnTo>
                    <a:pt x="480031" y="517586"/>
                  </a:lnTo>
                  <a:lnTo>
                    <a:pt x="494979" y="514573"/>
                  </a:lnTo>
                  <a:lnTo>
                    <a:pt x="507185" y="506357"/>
                  </a:lnTo>
                  <a:lnTo>
                    <a:pt x="515415" y="494170"/>
                  </a:lnTo>
                  <a:lnTo>
                    <a:pt x="518433" y="479246"/>
                  </a:lnTo>
                  <a:lnTo>
                    <a:pt x="518433" y="38339"/>
                  </a:lnTo>
                  <a:lnTo>
                    <a:pt x="515415" y="23416"/>
                  </a:lnTo>
                  <a:lnTo>
                    <a:pt x="507185" y="11229"/>
                  </a:lnTo>
                  <a:lnTo>
                    <a:pt x="494979" y="3012"/>
                  </a:lnTo>
                  <a:lnTo>
                    <a:pt x="480031" y="0"/>
                  </a:lnTo>
                  <a:close/>
                </a:path>
                <a:path extrusionOk="0" h="518160" w="518795">
                  <a:moveTo>
                    <a:pt x="422427" y="421737"/>
                  </a:moveTo>
                  <a:lnTo>
                    <a:pt x="96006" y="421737"/>
                  </a:lnTo>
                  <a:lnTo>
                    <a:pt x="96006" y="95849"/>
                  </a:lnTo>
                  <a:lnTo>
                    <a:pt x="422427" y="95849"/>
                  </a:lnTo>
                  <a:lnTo>
                    <a:pt x="422427" y="421737"/>
                  </a:lnTo>
                  <a:close/>
                </a:path>
              </a:pathLst>
            </a:custGeom>
            <a:noFill/>
            <a:ln cap="flat" cmpd="sng" w="1117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14" name="Google Shape;814;p35"/>
            <p:cNvSpPr/>
            <p:nvPr/>
          </p:nvSpPr>
          <p:spPr>
            <a:xfrm>
              <a:off x="9206483" y="2275332"/>
              <a:ext cx="932815" cy="931544"/>
            </a:xfrm>
            <a:custGeom>
              <a:rect b="b" l="l" r="r" t="t"/>
              <a:pathLst>
                <a:path extrusionOk="0" h="931544" w="932815">
                  <a:moveTo>
                    <a:pt x="0" y="931163"/>
                  </a:moveTo>
                  <a:lnTo>
                    <a:pt x="932687" y="931163"/>
                  </a:lnTo>
                  <a:lnTo>
                    <a:pt x="932687" y="0"/>
                  </a:lnTo>
                  <a:lnTo>
                    <a:pt x="0" y="0"/>
                  </a:lnTo>
                  <a:lnTo>
                    <a:pt x="0" y="931163"/>
                  </a:lnTo>
                  <a:close/>
                </a:path>
              </a:pathLst>
            </a:custGeom>
            <a:noFill/>
            <a:ln cap="flat" cmpd="sng" w="15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815" name="Google Shape;815;p35"/>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816" name="Google Shape;816;p35"/>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817" name="Google Shape;817;p35"/>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1" name="Shape 821"/>
        <p:cNvGrpSpPr/>
        <p:nvPr/>
      </p:nvGrpSpPr>
      <p:grpSpPr>
        <a:xfrm>
          <a:off x="0" y="0"/>
          <a:ext cx="0" cy="0"/>
          <a:chOff x="0" y="0"/>
          <a:chExt cx="0" cy="0"/>
        </a:xfrm>
      </p:grpSpPr>
      <p:grpSp>
        <p:nvGrpSpPr>
          <p:cNvPr id="822" name="Google Shape;822;p36"/>
          <p:cNvGrpSpPr/>
          <p:nvPr/>
        </p:nvGrpSpPr>
        <p:grpSpPr>
          <a:xfrm>
            <a:off x="6894533" y="0"/>
            <a:ext cx="3033055" cy="6858127"/>
            <a:chOff x="6894533" y="0"/>
            <a:chExt cx="3033055" cy="6858127"/>
          </a:xfrm>
        </p:grpSpPr>
        <p:sp>
          <p:nvSpPr>
            <p:cNvPr id="823" name="Google Shape;823;p36"/>
            <p:cNvSpPr/>
            <p:nvPr/>
          </p:nvSpPr>
          <p:spPr>
            <a:xfrm>
              <a:off x="6894533" y="762"/>
              <a:ext cx="1818639" cy="6857365"/>
            </a:xfrm>
            <a:custGeom>
              <a:rect b="b" l="l" r="r" t="t"/>
              <a:pathLst>
                <a:path extrusionOk="0" h="6857365" w="1818640">
                  <a:moveTo>
                    <a:pt x="0" y="6857238"/>
                  </a:moveTo>
                  <a:lnTo>
                    <a:pt x="1818301" y="0"/>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24" name="Google Shape;824;p36"/>
            <p:cNvSpPr/>
            <p:nvPr/>
          </p:nvSpPr>
          <p:spPr>
            <a:xfrm>
              <a:off x="7893787" y="5207712"/>
              <a:ext cx="757555" cy="1644650"/>
            </a:xfrm>
            <a:custGeom>
              <a:rect b="b" l="l" r="r" t="t"/>
              <a:pathLst>
                <a:path extrusionOk="0" h="1644650" w="757554">
                  <a:moveTo>
                    <a:pt x="0" y="1644203"/>
                  </a:moveTo>
                  <a:lnTo>
                    <a:pt x="26387" y="1644203"/>
                  </a:lnTo>
                  <a:lnTo>
                    <a:pt x="430996" y="140860"/>
                  </a:lnTo>
                  <a:lnTo>
                    <a:pt x="450960" y="95231"/>
                  </a:lnTo>
                  <a:lnTo>
                    <a:pt x="483047" y="59499"/>
                  </a:lnTo>
                  <a:lnTo>
                    <a:pt x="524000" y="35568"/>
                  </a:lnTo>
                  <a:lnTo>
                    <a:pt x="570563" y="25344"/>
                  </a:lnTo>
                  <a:lnTo>
                    <a:pt x="619478" y="30733"/>
                  </a:lnTo>
                  <a:lnTo>
                    <a:pt x="673509" y="57624"/>
                  </a:lnTo>
                  <a:lnTo>
                    <a:pt x="712457" y="103724"/>
                  </a:lnTo>
                  <a:lnTo>
                    <a:pt x="731777" y="161349"/>
                  </a:lnTo>
                  <a:lnTo>
                    <a:pt x="732778" y="191962"/>
                  </a:lnTo>
                  <a:lnTo>
                    <a:pt x="727536" y="222815"/>
                  </a:lnTo>
                  <a:lnTo>
                    <a:pt x="344294" y="1644203"/>
                  </a:lnTo>
                  <a:lnTo>
                    <a:pt x="370681" y="1644203"/>
                  </a:lnTo>
                  <a:lnTo>
                    <a:pt x="751410" y="229218"/>
                  </a:lnTo>
                  <a:lnTo>
                    <a:pt x="757320" y="193562"/>
                  </a:lnTo>
                  <a:lnTo>
                    <a:pt x="756280" y="158147"/>
                  </a:lnTo>
                  <a:lnTo>
                    <a:pt x="733819" y="90918"/>
                  </a:lnTo>
                  <a:lnTo>
                    <a:pt x="687800" y="37615"/>
                  </a:lnTo>
                  <a:lnTo>
                    <a:pt x="625761" y="6401"/>
                  </a:lnTo>
                  <a:lnTo>
                    <a:pt x="579268" y="0"/>
                  </a:lnTo>
                  <a:lnTo>
                    <a:pt x="533017" y="6238"/>
                  </a:lnTo>
                  <a:lnTo>
                    <a:pt x="490626" y="24094"/>
                  </a:lnTo>
                  <a:lnTo>
                    <a:pt x="454146" y="52277"/>
                  </a:lnTo>
                  <a:lnTo>
                    <a:pt x="425628" y="89494"/>
                  </a:lnTo>
                  <a:lnTo>
                    <a:pt x="407121" y="134457"/>
                  </a:lnTo>
                  <a:lnTo>
                    <a:pt x="0" y="1644203"/>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25" name="Google Shape;825;p36"/>
            <p:cNvSpPr/>
            <p:nvPr/>
          </p:nvSpPr>
          <p:spPr>
            <a:xfrm>
              <a:off x="7371078" y="0"/>
              <a:ext cx="2556510" cy="6858000"/>
            </a:xfrm>
            <a:custGeom>
              <a:rect b="b" l="l" r="r" t="t"/>
              <a:pathLst>
                <a:path extrusionOk="0" h="6858000" w="2556509">
                  <a:moveTo>
                    <a:pt x="1548176" y="1517417"/>
                  </a:moveTo>
                  <a:lnTo>
                    <a:pt x="1500779" y="1523877"/>
                  </a:lnTo>
                  <a:lnTo>
                    <a:pt x="1457199" y="1541986"/>
                  </a:lnTo>
                  <a:lnTo>
                    <a:pt x="1419673" y="1570477"/>
                  </a:lnTo>
                  <a:lnTo>
                    <a:pt x="1390437" y="1608083"/>
                  </a:lnTo>
                  <a:lnTo>
                    <a:pt x="1371728" y="1653539"/>
                  </a:lnTo>
                  <a:lnTo>
                    <a:pt x="977012" y="3108705"/>
                  </a:lnTo>
                  <a:lnTo>
                    <a:pt x="4065" y="6844512"/>
                  </a:lnTo>
                  <a:lnTo>
                    <a:pt x="255" y="6857232"/>
                  </a:lnTo>
                  <a:lnTo>
                    <a:pt x="0" y="6858000"/>
                  </a:lnTo>
                  <a:lnTo>
                    <a:pt x="26577" y="6858000"/>
                  </a:lnTo>
                  <a:lnTo>
                    <a:pt x="1002412" y="3116326"/>
                  </a:lnTo>
                  <a:lnTo>
                    <a:pt x="1397128" y="1661287"/>
                  </a:lnTo>
                  <a:lnTo>
                    <a:pt x="1418158" y="1615207"/>
                  </a:lnTo>
                  <a:lnTo>
                    <a:pt x="1451466" y="1579009"/>
                  </a:lnTo>
                  <a:lnTo>
                    <a:pt x="1493753" y="1554649"/>
                  </a:lnTo>
                  <a:lnTo>
                    <a:pt x="1541721" y="1544085"/>
                  </a:lnTo>
                  <a:lnTo>
                    <a:pt x="1643645" y="1544085"/>
                  </a:lnTo>
                  <a:lnTo>
                    <a:pt x="1631675" y="1536654"/>
                  </a:lnTo>
                  <a:lnTo>
                    <a:pt x="1597166" y="1523877"/>
                  </a:lnTo>
                  <a:lnTo>
                    <a:pt x="1548176" y="1517417"/>
                  </a:lnTo>
                  <a:close/>
                </a:path>
                <a:path extrusionOk="0" h="6858000" w="2556509">
                  <a:moveTo>
                    <a:pt x="1643645" y="1544085"/>
                  </a:moveTo>
                  <a:lnTo>
                    <a:pt x="1541721" y="1544085"/>
                  </a:lnTo>
                  <a:lnTo>
                    <a:pt x="1592073" y="1549273"/>
                  </a:lnTo>
                  <a:lnTo>
                    <a:pt x="1621265" y="1560445"/>
                  </a:lnTo>
                  <a:lnTo>
                    <a:pt x="1669743" y="1597600"/>
                  </a:lnTo>
                  <a:lnTo>
                    <a:pt x="1700674" y="1651631"/>
                  </a:lnTo>
                  <a:lnTo>
                    <a:pt x="1708294" y="1712535"/>
                  </a:lnTo>
                  <a:lnTo>
                    <a:pt x="1702817" y="1743964"/>
                  </a:lnTo>
                  <a:lnTo>
                    <a:pt x="1442975" y="2701671"/>
                  </a:lnTo>
                  <a:lnTo>
                    <a:pt x="1436530" y="2750585"/>
                  </a:lnTo>
                  <a:lnTo>
                    <a:pt x="1443017" y="2797922"/>
                  </a:lnTo>
                  <a:lnTo>
                    <a:pt x="1461168" y="2841450"/>
                  </a:lnTo>
                  <a:lnTo>
                    <a:pt x="1489711" y="2878934"/>
                  </a:lnTo>
                  <a:lnTo>
                    <a:pt x="1527377" y="2908143"/>
                  </a:lnTo>
                  <a:lnTo>
                    <a:pt x="1572896" y="2926841"/>
                  </a:lnTo>
                  <a:lnTo>
                    <a:pt x="1624873" y="2932987"/>
                  </a:lnTo>
                  <a:lnTo>
                    <a:pt x="1675077" y="2924801"/>
                  </a:lnTo>
                  <a:lnTo>
                    <a:pt x="1710356" y="2908370"/>
                  </a:lnTo>
                  <a:lnTo>
                    <a:pt x="1623651" y="2908370"/>
                  </a:lnTo>
                  <a:lnTo>
                    <a:pt x="1579246" y="2902712"/>
                  </a:lnTo>
                  <a:lnTo>
                    <a:pt x="1533154" y="2881696"/>
                  </a:lnTo>
                  <a:lnTo>
                    <a:pt x="1496932" y="2848427"/>
                  </a:lnTo>
                  <a:lnTo>
                    <a:pt x="1472554" y="2806197"/>
                  </a:lnTo>
                  <a:lnTo>
                    <a:pt x="1461995" y="2758297"/>
                  </a:lnTo>
                  <a:lnTo>
                    <a:pt x="1467232" y="2708021"/>
                  </a:lnTo>
                  <a:lnTo>
                    <a:pt x="1726947" y="1750314"/>
                  </a:lnTo>
                  <a:lnTo>
                    <a:pt x="1732991" y="1714640"/>
                  </a:lnTo>
                  <a:lnTo>
                    <a:pt x="1732042" y="1681607"/>
                  </a:lnTo>
                  <a:lnTo>
                    <a:pt x="1731963" y="1678860"/>
                  </a:lnTo>
                  <a:lnTo>
                    <a:pt x="1723982" y="1643818"/>
                  </a:lnTo>
                  <a:lnTo>
                    <a:pt x="1709167" y="1610360"/>
                  </a:lnTo>
                  <a:lnTo>
                    <a:pt x="1688289" y="1580362"/>
                  </a:lnTo>
                  <a:lnTo>
                    <a:pt x="1662256" y="1555638"/>
                  </a:lnTo>
                  <a:lnTo>
                    <a:pt x="1643645" y="1544085"/>
                  </a:lnTo>
                  <a:close/>
                </a:path>
                <a:path extrusionOk="0" h="6858000" w="2556509">
                  <a:moveTo>
                    <a:pt x="2556415" y="0"/>
                  </a:moveTo>
                  <a:lnTo>
                    <a:pt x="2529286" y="0"/>
                  </a:lnTo>
                  <a:lnTo>
                    <a:pt x="2106423" y="1541652"/>
                  </a:lnTo>
                  <a:lnTo>
                    <a:pt x="1763904" y="2817495"/>
                  </a:lnTo>
                  <a:lnTo>
                    <a:pt x="1739067" y="2855179"/>
                  </a:lnTo>
                  <a:lnTo>
                    <a:pt x="1705872" y="2883573"/>
                  </a:lnTo>
                  <a:lnTo>
                    <a:pt x="1666630" y="2901647"/>
                  </a:lnTo>
                  <a:lnTo>
                    <a:pt x="1623651" y="2908370"/>
                  </a:lnTo>
                  <a:lnTo>
                    <a:pt x="1710356" y="2908370"/>
                  </a:lnTo>
                  <a:lnTo>
                    <a:pt x="1720818" y="2903497"/>
                  </a:lnTo>
                  <a:lnTo>
                    <a:pt x="1759409" y="2870287"/>
                  </a:lnTo>
                  <a:lnTo>
                    <a:pt x="1788161" y="2826385"/>
                  </a:lnTo>
                  <a:lnTo>
                    <a:pt x="1788161" y="2825115"/>
                  </a:lnTo>
                  <a:lnTo>
                    <a:pt x="2130680" y="1548002"/>
                  </a:lnTo>
                  <a:lnTo>
                    <a:pt x="255641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26" name="Google Shape;826;p36"/>
          <p:cNvSpPr txBox="1"/>
          <p:nvPr>
            <p:ph type="title"/>
          </p:nvPr>
        </p:nvSpPr>
        <p:spPr>
          <a:xfrm>
            <a:off x="875182" y="304037"/>
            <a:ext cx="10441500" cy="963900"/>
          </a:xfrm>
          <a:prstGeom prst="rect">
            <a:avLst/>
          </a:prstGeom>
          <a:noFill/>
          <a:ln>
            <a:noFill/>
          </a:ln>
        </p:spPr>
        <p:txBody>
          <a:bodyPr anchorCtr="0" anchor="t" bIns="0" lIns="0" spcFirstLastPara="1" rIns="0" wrap="square" tIns="405575">
            <a:spAutoFit/>
          </a:bodyPr>
          <a:lstStyle/>
          <a:p>
            <a:pPr indent="0" lvl="0" marL="12700" rtl="0" algn="l">
              <a:lnSpc>
                <a:spcPct val="100000"/>
              </a:lnSpc>
              <a:spcBef>
                <a:spcPts val="0"/>
              </a:spcBef>
              <a:spcAft>
                <a:spcPts val="0"/>
              </a:spcAft>
              <a:buNone/>
            </a:pPr>
            <a:r>
              <a:rPr lang="en-US"/>
              <a:t>Cifrario a Staccionata (Rail Fence Cipher)</a:t>
            </a:r>
            <a:endParaRPr/>
          </a:p>
        </p:txBody>
      </p:sp>
      <p:sp>
        <p:nvSpPr>
          <p:cNvPr id="827" name="Google Shape;827;p36"/>
          <p:cNvSpPr txBox="1"/>
          <p:nvPr/>
        </p:nvSpPr>
        <p:spPr>
          <a:xfrm>
            <a:off x="372567" y="1687829"/>
            <a:ext cx="11447700" cy="1108200"/>
          </a:xfrm>
          <a:prstGeom prst="rect">
            <a:avLst/>
          </a:prstGeom>
          <a:noFill/>
          <a:ln>
            <a:noFill/>
          </a:ln>
        </p:spPr>
        <p:txBody>
          <a:bodyPr anchorCtr="0" anchor="t" bIns="0" lIns="0" spcFirstLastPara="1" rIns="0" wrap="square" tIns="12050">
            <a:spAutoFit/>
          </a:bodyPr>
          <a:lstStyle/>
          <a:p>
            <a:pPr indent="-323850" lvl="0" marL="457200" rtl="0" algn="l">
              <a:lnSpc>
                <a:spcPct val="115000"/>
              </a:lnSpc>
              <a:spcBef>
                <a:spcPts val="0"/>
              </a:spcBef>
              <a:spcAft>
                <a:spcPts val="0"/>
              </a:spcAft>
              <a:buClr>
                <a:srgbClr val="FFB900"/>
              </a:buClr>
              <a:buSzPts val="1500"/>
              <a:buFont typeface="Noto Sans Symbols"/>
              <a:buChar char="▪"/>
            </a:pPr>
            <a:r>
              <a:rPr lang="en-US" sz="1600">
                <a:latin typeface="Verdana"/>
                <a:ea typeface="Verdana"/>
                <a:cs typeface="Verdana"/>
                <a:sym typeface="Verdana"/>
              </a:rPr>
              <a:t>La tecnica della staccionata è uno dei cifrari a trasposizione più semplici utilizzati per la cifratura.</a:t>
            </a:r>
            <a:endParaRPr sz="1600">
              <a:latin typeface="Verdana"/>
              <a:ea typeface="Verdana"/>
              <a:cs typeface="Verdana"/>
              <a:sym typeface="Verdana"/>
            </a:endParaRPr>
          </a:p>
          <a:p>
            <a:pPr indent="-323850" lvl="0" marL="457200" rtl="0" algn="l">
              <a:lnSpc>
                <a:spcPct val="115000"/>
              </a:lnSpc>
              <a:spcBef>
                <a:spcPts val="0"/>
              </a:spcBef>
              <a:spcAft>
                <a:spcPts val="0"/>
              </a:spcAft>
              <a:buClr>
                <a:srgbClr val="FFB900"/>
              </a:buClr>
              <a:buSzPts val="1500"/>
              <a:buFont typeface="Noto Sans Symbols"/>
              <a:buChar char="▪"/>
            </a:pPr>
            <a:r>
              <a:rPr lang="en-US" sz="1600">
                <a:latin typeface="Verdana"/>
                <a:ea typeface="Verdana"/>
                <a:cs typeface="Verdana"/>
                <a:sym typeface="Verdana"/>
              </a:rPr>
              <a:t>In questo metodo, il messaggio in chiaro viene disposto in un modello a zigzag su più “binari” o righe.</a:t>
            </a:r>
            <a:endParaRPr sz="1600">
              <a:latin typeface="Verdana"/>
              <a:ea typeface="Verdana"/>
              <a:cs typeface="Verdana"/>
              <a:sym typeface="Verdana"/>
            </a:endParaRPr>
          </a:p>
          <a:p>
            <a:pPr indent="-323850" lvl="0" marL="457200" rtl="0" algn="l">
              <a:lnSpc>
                <a:spcPct val="115000"/>
              </a:lnSpc>
              <a:spcBef>
                <a:spcPts val="0"/>
              </a:spcBef>
              <a:spcAft>
                <a:spcPts val="0"/>
              </a:spcAft>
              <a:buClr>
                <a:srgbClr val="FFB900"/>
              </a:buClr>
              <a:buSzPts val="1500"/>
              <a:buFont typeface="Noto Sans Symbols"/>
              <a:buChar char="▪"/>
            </a:pPr>
            <a:r>
              <a:rPr lang="en-US" sz="1600">
                <a:latin typeface="Verdana"/>
                <a:ea typeface="Verdana"/>
                <a:cs typeface="Verdana"/>
                <a:sym typeface="Verdana"/>
              </a:rPr>
              <a:t>Ad esempio, per cifrare il messaggio “meet me after the toga party” con una profondità di staccionata pari a 2, il testo in chiaro viene scritto diagonale su due righe.</a:t>
            </a:r>
            <a:endParaRPr sz="1600">
              <a:latin typeface="Verdana"/>
              <a:ea typeface="Verdana"/>
              <a:cs typeface="Verdana"/>
              <a:sym typeface="Verdana"/>
            </a:endParaRPr>
          </a:p>
        </p:txBody>
      </p:sp>
      <p:sp>
        <p:nvSpPr>
          <p:cNvPr id="828" name="Google Shape;828;p36"/>
          <p:cNvSpPr txBox="1"/>
          <p:nvPr/>
        </p:nvSpPr>
        <p:spPr>
          <a:xfrm>
            <a:off x="372567" y="4462017"/>
            <a:ext cx="11444700" cy="1349400"/>
          </a:xfrm>
          <a:prstGeom prst="rect">
            <a:avLst/>
          </a:prstGeom>
          <a:noFill/>
          <a:ln>
            <a:noFill/>
          </a:ln>
        </p:spPr>
        <p:txBody>
          <a:bodyPr anchorCtr="0" anchor="t" bIns="0" lIns="0" spcFirstLastPara="1" rIns="0" wrap="square" tIns="12050">
            <a:spAutoFit/>
          </a:bodyPr>
          <a:lstStyle/>
          <a:p>
            <a:pPr indent="-95250" lvl="0" marL="105410" rtl="0" algn="l">
              <a:lnSpc>
                <a:spcPct val="100000"/>
              </a:lnSpc>
              <a:spcBef>
                <a:spcPts val="0"/>
              </a:spcBef>
              <a:spcAft>
                <a:spcPts val="0"/>
              </a:spcAft>
              <a:buClr>
                <a:srgbClr val="FFB900"/>
              </a:buClr>
              <a:buSzPts val="1500"/>
              <a:buFont typeface="Noto Sans Symbols"/>
              <a:buChar char="▪"/>
            </a:pPr>
            <a:r>
              <a:rPr lang="en-US" sz="1600">
                <a:latin typeface="Verdana"/>
                <a:ea typeface="Verdana"/>
                <a:cs typeface="Verdana"/>
                <a:sym typeface="Verdana"/>
              </a:rPr>
              <a:t>Il testo cifrato risultante si ottiene poi leggendo i caratteri riga per riga.</a:t>
            </a:r>
            <a:endParaRPr sz="1600">
              <a:latin typeface="Verdana"/>
              <a:ea typeface="Verdana"/>
              <a:cs typeface="Verdana"/>
              <a:sym typeface="Verdana"/>
            </a:endParaRPr>
          </a:p>
          <a:p>
            <a:pPr indent="0" lvl="0" marL="0" rtl="0" algn="l">
              <a:lnSpc>
                <a:spcPct val="100000"/>
              </a:lnSpc>
              <a:spcBef>
                <a:spcPts val="0"/>
              </a:spcBef>
              <a:spcAft>
                <a:spcPts val="0"/>
              </a:spcAft>
              <a:buClr>
                <a:srgbClr val="FFB900"/>
              </a:buClr>
              <a:buSzPts val="1600"/>
              <a:buFont typeface="Noto Sans Symbols"/>
              <a:buNone/>
            </a:pPr>
            <a:r>
              <a:t/>
            </a:r>
            <a:endParaRPr sz="1600">
              <a:latin typeface="Verdana"/>
              <a:ea typeface="Verdana"/>
              <a:cs typeface="Verdana"/>
              <a:sym typeface="Verdana"/>
            </a:endParaRPr>
          </a:p>
          <a:p>
            <a:pPr indent="0" lvl="0" marL="0" rtl="0" algn="l">
              <a:lnSpc>
                <a:spcPct val="100000"/>
              </a:lnSpc>
              <a:spcBef>
                <a:spcPts val="825"/>
              </a:spcBef>
              <a:spcAft>
                <a:spcPts val="0"/>
              </a:spcAft>
              <a:buClr>
                <a:srgbClr val="FFB900"/>
              </a:buClr>
              <a:buSzPts val="1600"/>
              <a:buFont typeface="Noto Sans Symbols"/>
              <a:buNone/>
            </a:pPr>
            <a:r>
              <a:t/>
            </a:r>
            <a:endParaRPr sz="1600">
              <a:latin typeface="Verdana"/>
              <a:ea typeface="Verdana"/>
              <a:cs typeface="Verdana"/>
              <a:sym typeface="Verdana"/>
            </a:endParaRPr>
          </a:p>
          <a:p>
            <a:pPr indent="-95250" lvl="0" marL="105410" rtl="0" algn="l">
              <a:lnSpc>
                <a:spcPct val="100000"/>
              </a:lnSpc>
              <a:spcBef>
                <a:spcPts val="0"/>
              </a:spcBef>
              <a:spcAft>
                <a:spcPts val="0"/>
              </a:spcAft>
              <a:buClr>
                <a:srgbClr val="FFB900"/>
              </a:buClr>
              <a:buSzPts val="1500"/>
              <a:buFont typeface="Noto Sans Symbols"/>
              <a:buChar char="▪"/>
            </a:pPr>
            <a:r>
              <a:rPr lang="en-US" sz="1600">
                <a:latin typeface="Verdana"/>
                <a:ea typeface="Verdana"/>
                <a:cs typeface="Verdana"/>
                <a:sym typeface="Verdana"/>
              </a:rPr>
              <a:t>Questa tecnica fornisce un livello base di cifratura, ma potrebbe non essere sicura contro metodi di crittoanalisi avanzati.</a:t>
            </a:r>
            <a:endParaRPr sz="1600">
              <a:latin typeface="Tahoma"/>
              <a:ea typeface="Tahoma"/>
              <a:cs typeface="Tahoma"/>
              <a:sym typeface="Tahoma"/>
            </a:endParaRPr>
          </a:p>
        </p:txBody>
      </p:sp>
      <p:sp>
        <p:nvSpPr>
          <p:cNvPr id="829" name="Google Shape;829;p36"/>
          <p:cNvSpPr txBox="1"/>
          <p:nvPr/>
        </p:nvSpPr>
        <p:spPr>
          <a:xfrm>
            <a:off x="4797933" y="5666943"/>
            <a:ext cx="326453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C00000"/>
                </a:solidFill>
                <a:latin typeface="Verdana"/>
                <a:ea typeface="Verdana"/>
                <a:cs typeface="Verdana"/>
                <a:sym typeface="Verdana"/>
              </a:rPr>
              <a:t>MEMATRHTGPRYETEFETEOAAT</a:t>
            </a:r>
            <a:endParaRPr sz="1800">
              <a:latin typeface="Verdana"/>
              <a:ea typeface="Verdana"/>
              <a:cs typeface="Verdana"/>
              <a:sym typeface="Verdana"/>
            </a:endParaRPr>
          </a:p>
        </p:txBody>
      </p:sp>
      <p:grpSp>
        <p:nvGrpSpPr>
          <p:cNvPr id="830" name="Google Shape;830;p36"/>
          <p:cNvGrpSpPr/>
          <p:nvPr/>
        </p:nvGrpSpPr>
        <p:grpSpPr>
          <a:xfrm>
            <a:off x="4162044" y="3302508"/>
            <a:ext cx="6681216" cy="3476240"/>
            <a:chOff x="4162044" y="3302508"/>
            <a:chExt cx="6681216" cy="3476240"/>
          </a:xfrm>
        </p:grpSpPr>
        <p:pic>
          <p:nvPicPr>
            <p:cNvPr id="831" name="Google Shape;831;p36"/>
            <p:cNvPicPr preferRelativeResize="0"/>
            <p:nvPr/>
          </p:nvPicPr>
          <p:blipFill rotWithShape="1">
            <a:blip r:embed="rId3">
              <a:alphaModFix/>
            </a:blip>
            <a:srcRect b="0" l="0" r="0" t="0"/>
            <a:stretch/>
          </p:blipFill>
          <p:spPr>
            <a:xfrm>
              <a:off x="4162044" y="3302508"/>
              <a:ext cx="4302252" cy="877824"/>
            </a:xfrm>
            <a:prstGeom prst="rect">
              <a:avLst/>
            </a:prstGeom>
            <a:noFill/>
            <a:ln>
              <a:noFill/>
            </a:ln>
          </p:spPr>
        </p:pic>
        <p:pic>
          <p:nvPicPr>
            <p:cNvPr id="832" name="Google Shape;832;p36"/>
            <p:cNvPicPr preferRelativeResize="0"/>
            <p:nvPr/>
          </p:nvPicPr>
          <p:blipFill rotWithShape="1">
            <a:blip r:embed="rId4">
              <a:alphaModFix/>
            </a:blip>
            <a:srcRect b="0" l="0" r="0" t="0"/>
            <a:stretch/>
          </p:blipFill>
          <p:spPr>
            <a:xfrm>
              <a:off x="7549896" y="6167626"/>
              <a:ext cx="3293364" cy="611122"/>
            </a:xfrm>
            <a:prstGeom prst="rect">
              <a:avLst/>
            </a:prstGeom>
            <a:noFill/>
            <a:ln>
              <a:noFill/>
            </a:ln>
          </p:spPr>
        </p:pic>
      </p:grpSp>
      <p:sp>
        <p:nvSpPr>
          <p:cNvPr id="833" name="Google Shape;833;p36"/>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834" name="Google Shape;834;p36"/>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38" name="Shape 838"/>
        <p:cNvGrpSpPr/>
        <p:nvPr/>
      </p:nvGrpSpPr>
      <p:grpSpPr>
        <a:xfrm>
          <a:off x="0" y="0"/>
          <a:ext cx="0" cy="0"/>
          <a:chOff x="0" y="0"/>
          <a:chExt cx="0" cy="0"/>
        </a:xfrm>
      </p:grpSpPr>
      <p:grpSp>
        <p:nvGrpSpPr>
          <p:cNvPr id="839" name="Google Shape;839;p37"/>
          <p:cNvGrpSpPr/>
          <p:nvPr/>
        </p:nvGrpSpPr>
        <p:grpSpPr>
          <a:xfrm>
            <a:off x="6894533" y="0"/>
            <a:ext cx="3033055" cy="6858127"/>
            <a:chOff x="6894533" y="0"/>
            <a:chExt cx="3033055" cy="6858127"/>
          </a:xfrm>
        </p:grpSpPr>
        <p:sp>
          <p:nvSpPr>
            <p:cNvPr id="840" name="Google Shape;840;p37"/>
            <p:cNvSpPr/>
            <p:nvPr/>
          </p:nvSpPr>
          <p:spPr>
            <a:xfrm>
              <a:off x="6894533" y="762"/>
              <a:ext cx="1818639" cy="6857365"/>
            </a:xfrm>
            <a:custGeom>
              <a:rect b="b" l="l" r="r" t="t"/>
              <a:pathLst>
                <a:path extrusionOk="0" h="6857365" w="1818640">
                  <a:moveTo>
                    <a:pt x="0" y="6857238"/>
                  </a:moveTo>
                  <a:lnTo>
                    <a:pt x="1818301" y="0"/>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41" name="Google Shape;841;p37"/>
            <p:cNvSpPr/>
            <p:nvPr/>
          </p:nvSpPr>
          <p:spPr>
            <a:xfrm>
              <a:off x="7893787" y="5207712"/>
              <a:ext cx="757555" cy="1644650"/>
            </a:xfrm>
            <a:custGeom>
              <a:rect b="b" l="l" r="r" t="t"/>
              <a:pathLst>
                <a:path extrusionOk="0" h="1644650" w="757554">
                  <a:moveTo>
                    <a:pt x="0" y="1644203"/>
                  </a:moveTo>
                  <a:lnTo>
                    <a:pt x="26387" y="1644203"/>
                  </a:lnTo>
                  <a:lnTo>
                    <a:pt x="430996" y="140860"/>
                  </a:lnTo>
                  <a:lnTo>
                    <a:pt x="450960" y="95231"/>
                  </a:lnTo>
                  <a:lnTo>
                    <a:pt x="483047" y="59499"/>
                  </a:lnTo>
                  <a:lnTo>
                    <a:pt x="524000" y="35568"/>
                  </a:lnTo>
                  <a:lnTo>
                    <a:pt x="570563" y="25344"/>
                  </a:lnTo>
                  <a:lnTo>
                    <a:pt x="619478" y="30733"/>
                  </a:lnTo>
                  <a:lnTo>
                    <a:pt x="673509" y="57624"/>
                  </a:lnTo>
                  <a:lnTo>
                    <a:pt x="712457" y="103724"/>
                  </a:lnTo>
                  <a:lnTo>
                    <a:pt x="731777" y="161349"/>
                  </a:lnTo>
                  <a:lnTo>
                    <a:pt x="732778" y="191962"/>
                  </a:lnTo>
                  <a:lnTo>
                    <a:pt x="727536" y="222815"/>
                  </a:lnTo>
                  <a:lnTo>
                    <a:pt x="344294" y="1644203"/>
                  </a:lnTo>
                  <a:lnTo>
                    <a:pt x="370681" y="1644203"/>
                  </a:lnTo>
                  <a:lnTo>
                    <a:pt x="751410" y="229218"/>
                  </a:lnTo>
                  <a:lnTo>
                    <a:pt x="757320" y="193562"/>
                  </a:lnTo>
                  <a:lnTo>
                    <a:pt x="756280" y="158147"/>
                  </a:lnTo>
                  <a:lnTo>
                    <a:pt x="733819" y="90918"/>
                  </a:lnTo>
                  <a:lnTo>
                    <a:pt x="687800" y="37615"/>
                  </a:lnTo>
                  <a:lnTo>
                    <a:pt x="625761" y="6401"/>
                  </a:lnTo>
                  <a:lnTo>
                    <a:pt x="579268" y="0"/>
                  </a:lnTo>
                  <a:lnTo>
                    <a:pt x="533017" y="6238"/>
                  </a:lnTo>
                  <a:lnTo>
                    <a:pt x="490626" y="24094"/>
                  </a:lnTo>
                  <a:lnTo>
                    <a:pt x="454146" y="52277"/>
                  </a:lnTo>
                  <a:lnTo>
                    <a:pt x="425628" y="89494"/>
                  </a:lnTo>
                  <a:lnTo>
                    <a:pt x="407121" y="134457"/>
                  </a:lnTo>
                  <a:lnTo>
                    <a:pt x="0" y="1644203"/>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42" name="Google Shape;842;p37"/>
            <p:cNvSpPr/>
            <p:nvPr/>
          </p:nvSpPr>
          <p:spPr>
            <a:xfrm>
              <a:off x="7371078" y="0"/>
              <a:ext cx="2556510" cy="6858000"/>
            </a:xfrm>
            <a:custGeom>
              <a:rect b="b" l="l" r="r" t="t"/>
              <a:pathLst>
                <a:path extrusionOk="0" h="6858000" w="2556509">
                  <a:moveTo>
                    <a:pt x="1548176" y="1517417"/>
                  </a:moveTo>
                  <a:lnTo>
                    <a:pt x="1500779" y="1523877"/>
                  </a:lnTo>
                  <a:lnTo>
                    <a:pt x="1457199" y="1541986"/>
                  </a:lnTo>
                  <a:lnTo>
                    <a:pt x="1419673" y="1570477"/>
                  </a:lnTo>
                  <a:lnTo>
                    <a:pt x="1390437" y="1608083"/>
                  </a:lnTo>
                  <a:lnTo>
                    <a:pt x="1371728" y="1653539"/>
                  </a:lnTo>
                  <a:lnTo>
                    <a:pt x="977012" y="3108705"/>
                  </a:lnTo>
                  <a:lnTo>
                    <a:pt x="4065" y="6844512"/>
                  </a:lnTo>
                  <a:lnTo>
                    <a:pt x="255" y="6857232"/>
                  </a:lnTo>
                  <a:lnTo>
                    <a:pt x="0" y="6858000"/>
                  </a:lnTo>
                  <a:lnTo>
                    <a:pt x="26577" y="6858000"/>
                  </a:lnTo>
                  <a:lnTo>
                    <a:pt x="1002412" y="3116326"/>
                  </a:lnTo>
                  <a:lnTo>
                    <a:pt x="1397128" y="1661287"/>
                  </a:lnTo>
                  <a:lnTo>
                    <a:pt x="1418158" y="1615207"/>
                  </a:lnTo>
                  <a:lnTo>
                    <a:pt x="1451466" y="1579009"/>
                  </a:lnTo>
                  <a:lnTo>
                    <a:pt x="1493753" y="1554649"/>
                  </a:lnTo>
                  <a:lnTo>
                    <a:pt x="1541721" y="1544085"/>
                  </a:lnTo>
                  <a:lnTo>
                    <a:pt x="1643645" y="1544085"/>
                  </a:lnTo>
                  <a:lnTo>
                    <a:pt x="1631675" y="1536654"/>
                  </a:lnTo>
                  <a:lnTo>
                    <a:pt x="1597166" y="1523877"/>
                  </a:lnTo>
                  <a:lnTo>
                    <a:pt x="1548176" y="1517417"/>
                  </a:lnTo>
                  <a:close/>
                </a:path>
                <a:path extrusionOk="0" h="6858000" w="2556509">
                  <a:moveTo>
                    <a:pt x="1643645" y="1544085"/>
                  </a:moveTo>
                  <a:lnTo>
                    <a:pt x="1541721" y="1544085"/>
                  </a:lnTo>
                  <a:lnTo>
                    <a:pt x="1592073" y="1549273"/>
                  </a:lnTo>
                  <a:lnTo>
                    <a:pt x="1621265" y="1560445"/>
                  </a:lnTo>
                  <a:lnTo>
                    <a:pt x="1669743" y="1597600"/>
                  </a:lnTo>
                  <a:lnTo>
                    <a:pt x="1700674" y="1651631"/>
                  </a:lnTo>
                  <a:lnTo>
                    <a:pt x="1708294" y="1712535"/>
                  </a:lnTo>
                  <a:lnTo>
                    <a:pt x="1702817" y="1743964"/>
                  </a:lnTo>
                  <a:lnTo>
                    <a:pt x="1442975" y="2701671"/>
                  </a:lnTo>
                  <a:lnTo>
                    <a:pt x="1436530" y="2750585"/>
                  </a:lnTo>
                  <a:lnTo>
                    <a:pt x="1443017" y="2797922"/>
                  </a:lnTo>
                  <a:lnTo>
                    <a:pt x="1461168" y="2841450"/>
                  </a:lnTo>
                  <a:lnTo>
                    <a:pt x="1489711" y="2878934"/>
                  </a:lnTo>
                  <a:lnTo>
                    <a:pt x="1527377" y="2908143"/>
                  </a:lnTo>
                  <a:lnTo>
                    <a:pt x="1572896" y="2926841"/>
                  </a:lnTo>
                  <a:lnTo>
                    <a:pt x="1624873" y="2932987"/>
                  </a:lnTo>
                  <a:lnTo>
                    <a:pt x="1675077" y="2924801"/>
                  </a:lnTo>
                  <a:lnTo>
                    <a:pt x="1710356" y="2908370"/>
                  </a:lnTo>
                  <a:lnTo>
                    <a:pt x="1623651" y="2908370"/>
                  </a:lnTo>
                  <a:lnTo>
                    <a:pt x="1579246" y="2902712"/>
                  </a:lnTo>
                  <a:lnTo>
                    <a:pt x="1533154" y="2881696"/>
                  </a:lnTo>
                  <a:lnTo>
                    <a:pt x="1496932" y="2848427"/>
                  </a:lnTo>
                  <a:lnTo>
                    <a:pt x="1472554" y="2806197"/>
                  </a:lnTo>
                  <a:lnTo>
                    <a:pt x="1461995" y="2758297"/>
                  </a:lnTo>
                  <a:lnTo>
                    <a:pt x="1467232" y="2708021"/>
                  </a:lnTo>
                  <a:lnTo>
                    <a:pt x="1726947" y="1750314"/>
                  </a:lnTo>
                  <a:lnTo>
                    <a:pt x="1732991" y="1714640"/>
                  </a:lnTo>
                  <a:lnTo>
                    <a:pt x="1732042" y="1681607"/>
                  </a:lnTo>
                  <a:lnTo>
                    <a:pt x="1731963" y="1678860"/>
                  </a:lnTo>
                  <a:lnTo>
                    <a:pt x="1723982" y="1643818"/>
                  </a:lnTo>
                  <a:lnTo>
                    <a:pt x="1709167" y="1610360"/>
                  </a:lnTo>
                  <a:lnTo>
                    <a:pt x="1688289" y="1580362"/>
                  </a:lnTo>
                  <a:lnTo>
                    <a:pt x="1662256" y="1555638"/>
                  </a:lnTo>
                  <a:lnTo>
                    <a:pt x="1643645" y="1544085"/>
                  </a:lnTo>
                  <a:close/>
                </a:path>
                <a:path extrusionOk="0" h="6858000" w="2556509">
                  <a:moveTo>
                    <a:pt x="2556415" y="0"/>
                  </a:moveTo>
                  <a:lnTo>
                    <a:pt x="2529286" y="0"/>
                  </a:lnTo>
                  <a:lnTo>
                    <a:pt x="2106423" y="1541652"/>
                  </a:lnTo>
                  <a:lnTo>
                    <a:pt x="1763904" y="2817495"/>
                  </a:lnTo>
                  <a:lnTo>
                    <a:pt x="1739067" y="2855179"/>
                  </a:lnTo>
                  <a:lnTo>
                    <a:pt x="1705872" y="2883573"/>
                  </a:lnTo>
                  <a:lnTo>
                    <a:pt x="1666630" y="2901647"/>
                  </a:lnTo>
                  <a:lnTo>
                    <a:pt x="1623651" y="2908370"/>
                  </a:lnTo>
                  <a:lnTo>
                    <a:pt x="1710356" y="2908370"/>
                  </a:lnTo>
                  <a:lnTo>
                    <a:pt x="1720818" y="2903497"/>
                  </a:lnTo>
                  <a:lnTo>
                    <a:pt x="1759409" y="2870287"/>
                  </a:lnTo>
                  <a:lnTo>
                    <a:pt x="1788161" y="2826385"/>
                  </a:lnTo>
                  <a:lnTo>
                    <a:pt x="1788161" y="2825115"/>
                  </a:lnTo>
                  <a:lnTo>
                    <a:pt x="2130680" y="1548002"/>
                  </a:lnTo>
                  <a:lnTo>
                    <a:pt x="2556415"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43" name="Google Shape;843;p37"/>
          <p:cNvSpPr txBox="1"/>
          <p:nvPr>
            <p:ph type="title"/>
          </p:nvPr>
        </p:nvSpPr>
        <p:spPr>
          <a:xfrm>
            <a:off x="875182" y="304037"/>
            <a:ext cx="10441500" cy="963900"/>
          </a:xfrm>
          <a:prstGeom prst="rect">
            <a:avLst/>
          </a:prstGeom>
          <a:noFill/>
          <a:ln>
            <a:noFill/>
          </a:ln>
        </p:spPr>
        <p:txBody>
          <a:bodyPr anchorCtr="0" anchor="t" bIns="0" lIns="0" spcFirstLastPara="1" rIns="0" wrap="square" tIns="405575">
            <a:spAutoFit/>
          </a:bodyPr>
          <a:lstStyle/>
          <a:p>
            <a:pPr indent="0" lvl="0" marL="12700" rtl="0" algn="l">
              <a:lnSpc>
                <a:spcPct val="100000"/>
              </a:lnSpc>
              <a:spcBef>
                <a:spcPts val="0"/>
              </a:spcBef>
              <a:spcAft>
                <a:spcPts val="0"/>
              </a:spcAft>
              <a:buNone/>
            </a:pPr>
            <a:r>
              <a:rPr lang="en-US"/>
              <a:t>Cifrario a Trasposizione per Riga</a:t>
            </a:r>
            <a:endParaRPr/>
          </a:p>
        </p:txBody>
      </p:sp>
      <p:sp>
        <p:nvSpPr>
          <p:cNvPr id="844" name="Google Shape;844;p37"/>
          <p:cNvSpPr txBox="1"/>
          <p:nvPr/>
        </p:nvSpPr>
        <p:spPr>
          <a:xfrm>
            <a:off x="797153" y="1687829"/>
            <a:ext cx="10966500" cy="1082700"/>
          </a:xfrm>
          <a:prstGeom prst="rect">
            <a:avLst/>
          </a:prstGeom>
          <a:noFill/>
          <a:ln>
            <a:noFill/>
          </a:ln>
        </p:spPr>
        <p:txBody>
          <a:bodyPr anchorCtr="0" anchor="t" bIns="0" lIns="0" spcFirstLastPara="1" rIns="0" wrap="square" tIns="12050">
            <a:spAutoFit/>
          </a:bodyPr>
          <a:lstStyle/>
          <a:p>
            <a:pPr indent="-304800" lvl="0" marL="457200" rtl="0" algn="l">
              <a:lnSpc>
                <a:spcPct val="115000"/>
              </a:lnSpc>
              <a:spcBef>
                <a:spcPts val="0"/>
              </a:spcBef>
              <a:spcAft>
                <a:spcPts val="0"/>
              </a:spcAft>
              <a:buClr>
                <a:srgbClr val="FFB900"/>
              </a:buClr>
              <a:buSzPts val="1200"/>
              <a:buFont typeface="Noto Sans Symbols"/>
              <a:buChar char="▪"/>
            </a:pPr>
            <a:r>
              <a:rPr lang="en-US" sz="1300">
                <a:latin typeface="Verdana"/>
                <a:ea typeface="Verdana"/>
                <a:cs typeface="Verdana"/>
                <a:sym typeface="Verdana"/>
              </a:rPr>
              <a:t>Un metodo più complesso prevede la disposizione del messaggio in una griglia rettangolare, riempiendola riga per riga.</a:t>
            </a:r>
            <a:endParaRPr sz="1300">
              <a:latin typeface="Verdana"/>
              <a:ea typeface="Verdana"/>
              <a:cs typeface="Verdana"/>
              <a:sym typeface="Verdana"/>
            </a:endParaRPr>
          </a:p>
          <a:p>
            <a:pPr indent="-304800" lvl="0" marL="457200" rtl="0" algn="l">
              <a:lnSpc>
                <a:spcPct val="115000"/>
              </a:lnSpc>
              <a:spcBef>
                <a:spcPts val="0"/>
              </a:spcBef>
              <a:spcAft>
                <a:spcPts val="0"/>
              </a:spcAft>
              <a:buClr>
                <a:srgbClr val="FFB900"/>
              </a:buClr>
              <a:buSzPts val="1200"/>
              <a:buFont typeface="Noto Sans Symbols"/>
              <a:buChar char="▪"/>
            </a:pPr>
            <a:r>
              <a:rPr lang="en-US" sz="1300">
                <a:latin typeface="Verdana"/>
                <a:ea typeface="Verdana"/>
                <a:cs typeface="Verdana"/>
                <a:sym typeface="Verdana"/>
              </a:rPr>
              <a:t>Il testo cifrato viene poi generato leggendo la griglia colonna per colonna, con l’ordine delle colonne modificato secondo una chiave predefinita.</a:t>
            </a:r>
            <a:endParaRPr sz="1300">
              <a:latin typeface="Verdana"/>
              <a:ea typeface="Verdana"/>
              <a:cs typeface="Verdana"/>
              <a:sym typeface="Verdana"/>
            </a:endParaRPr>
          </a:p>
          <a:p>
            <a:pPr indent="-76200" lvl="0" marL="105410" rtl="0" algn="l">
              <a:lnSpc>
                <a:spcPct val="100000"/>
              </a:lnSpc>
              <a:spcBef>
                <a:spcPts val="1405"/>
              </a:spcBef>
              <a:spcAft>
                <a:spcPts val="0"/>
              </a:spcAft>
              <a:buClr>
                <a:srgbClr val="FFB900"/>
              </a:buClr>
              <a:buSzPts val="1200"/>
              <a:buFont typeface="Noto Sans Symbols"/>
              <a:buChar char="▪"/>
            </a:pPr>
            <a:r>
              <a:rPr lang="en-US" sz="1300">
                <a:latin typeface="Verdana"/>
                <a:ea typeface="Verdana"/>
                <a:cs typeface="Verdana"/>
                <a:sym typeface="Verdana"/>
              </a:rPr>
              <a:t>Esempio</a:t>
            </a:r>
            <a:endParaRPr sz="1300">
              <a:latin typeface="Verdana"/>
              <a:ea typeface="Verdana"/>
              <a:cs typeface="Verdana"/>
              <a:sym typeface="Verdana"/>
            </a:endParaRPr>
          </a:p>
        </p:txBody>
      </p:sp>
      <p:sp>
        <p:nvSpPr>
          <p:cNvPr id="845" name="Google Shape;845;p37"/>
          <p:cNvSpPr txBox="1"/>
          <p:nvPr/>
        </p:nvSpPr>
        <p:spPr>
          <a:xfrm>
            <a:off x="998626" y="3068827"/>
            <a:ext cx="3765600" cy="444300"/>
          </a:xfrm>
          <a:prstGeom prst="rect">
            <a:avLst/>
          </a:prstGeom>
          <a:noFill/>
          <a:ln>
            <a:noFill/>
          </a:ln>
        </p:spPr>
        <p:txBody>
          <a:bodyPr anchorCtr="0" anchor="t" bIns="0" lIns="0" spcFirstLastPara="1" rIns="0" wrap="square" tIns="13325">
            <a:spAutoFit/>
          </a:bodyPr>
          <a:lstStyle/>
          <a:p>
            <a:pPr indent="-182245" lvl="0" marL="194945" rtl="0" algn="l">
              <a:lnSpc>
                <a:spcPct val="100000"/>
              </a:lnSpc>
              <a:spcBef>
                <a:spcPts val="0"/>
              </a:spcBef>
              <a:spcAft>
                <a:spcPts val="0"/>
              </a:spcAft>
              <a:buSzPts val="1400"/>
              <a:buFont typeface="Noto Sans Symbols"/>
              <a:buChar char="▪"/>
            </a:pPr>
            <a:r>
              <a:rPr lang="en-US">
                <a:latin typeface="Verdana"/>
                <a:ea typeface="Verdana"/>
                <a:cs typeface="Verdana"/>
                <a:sym typeface="Verdana"/>
              </a:rPr>
              <a:t>Testo in chiaro: Attack postponed until two am</a:t>
            </a:r>
            <a:endParaRPr sz="1400">
              <a:latin typeface="Verdana"/>
              <a:ea typeface="Verdana"/>
              <a:cs typeface="Verdana"/>
              <a:sym typeface="Verdana"/>
            </a:endParaRPr>
          </a:p>
        </p:txBody>
      </p:sp>
      <p:sp>
        <p:nvSpPr>
          <p:cNvPr id="846" name="Google Shape;846;p37"/>
          <p:cNvSpPr txBox="1"/>
          <p:nvPr/>
        </p:nvSpPr>
        <p:spPr>
          <a:xfrm>
            <a:off x="797153" y="5123433"/>
            <a:ext cx="7639800" cy="778500"/>
          </a:xfrm>
          <a:prstGeom prst="rect">
            <a:avLst/>
          </a:prstGeom>
          <a:noFill/>
          <a:ln>
            <a:noFill/>
          </a:ln>
        </p:spPr>
        <p:txBody>
          <a:bodyPr anchorCtr="0" anchor="t" bIns="0" lIns="0" spcFirstLastPara="1" rIns="0" wrap="square" tIns="12050">
            <a:spAutoFit/>
          </a:bodyPr>
          <a:lstStyle/>
          <a:p>
            <a:pPr indent="-95250" lvl="0" marL="105410" rtl="0" algn="l">
              <a:lnSpc>
                <a:spcPct val="100000"/>
              </a:lnSpc>
              <a:spcBef>
                <a:spcPts val="0"/>
              </a:spcBef>
              <a:spcAft>
                <a:spcPts val="0"/>
              </a:spcAft>
              <a:buClr>
                <a:srgbClr val="FFB900"/>
              </a:buClr>
              <a:buSzPts val="1500"/>
              <a:buFont typeface="Noto Sans Symbols"/>
              <a:buChar char="▪"/>
            </a:pPr>
            <a:r>
              <a:rPr lang="en-US" sz="1600">
                <a:latin typeface="Verdana"/>
                <a:ea typeface="Verdana"/>
                <a:cs typeface="Verdana"/>
                <a:sym typeface="Verdana"/>
              </a:rPr>
              <a:t>Riorganizzazione delle colonne secondo la chiave</a:t>
            </a:r>
            <a:endParaRPr sz="1600">
              <a:latin typeface="Verdana"/>
              <a:ea typeface="Verdana"/>
              <a:cs typeface="Verdana"/>
              <a:sym typeface="Verdana"/>
            </a:endParaRPr>
          </a:p>
          <a:p>
            <a:pPr indent="0" lvl="0" marL="0" rtl="0" algn="l">
              <a:lnSpc>
                <a:spcPct val="100000"/>
              </a:lnSpc>
              <a:spcBef>
                <a:spcPts val="215"/>
              </a:spcBef>
              <a:spcAft>
                <a:spcPts val="0"/>
              </a:spcAft>
              <a:buClr>
                <a:srgbClr val="FFB900"/>
              </a:buClr>
              <a:buSzPts val="1600"/>
              <a:buFont typeface="Noto Sans Symbols"/>
              <a:buNone/>
            </a:pPr>
            <a:r>
              <a:t/>
            </a:r>
            <a:endParaRPr sz="1600">
              <a:latin typeface="Verdana"/>
              <a:ea typeface="Verdana"/>
              <a:cs typeface="Verdana"/>
              <a:sym typeface="Verdana"/>
            </a:endParaRPr>
          </a:p>
          <a:p>
            <a:pPr indent="-182245" lvl="1" marL="396240" rtl="0" algn="l">
              <a:lnSpc>
                <a:spcPct val="100000"/>
              </a:lnSpc>
              <a:spcBef>
                <a:spcPts val="0"/>
              </a:spcBef>
              <a:spcAft>
                <a:spcPts val="0"/>
              </a:spcAft>
              <a:buSzPts val="1600"/>
              <a:buFont typeface="Noto Sans Symbols"/>
              <a:buChar char="▪"/>
            </a:pPr>
            <a:r>
              <a:rPr lang="en-US" sz="1600">
                <a:latin typeface="Verdana"/>
                <a:ea typeface="Verdana"/>
                <a:cs typeface="Verdana"/>
                <a:sym typeface="Verdana"/>
              </a:rPr>
              <a:t>Ciphertext: </a:t>
            </a:r>
            <a:r>
              <a:rPr b="1" lang="en-US" sz="1600">
                <a:latin typeface="Tahoma"/>
                <a:ea typeface="Tahoma"/>
                <a:cs typeface="Tahoma"/>
                <a:sym typeface="Tahoma"/>
              </a:rPr>
              <a:t>TTNAAPTMTSUOAODWCOIXKNLYPETZ</a:t>
            </a:r>
            <a:endParaRPr sz="1600">
              <a:latin typeface="Tahoma"/>
              <a:ea typeface="Tahoma"/>
              <a:cs typeface="Tahoma"/>
              <a:sym typeface="Tahoma"/>
            </a:endParaRPr>
          </a:p>
        </p:txBody>
      </p:sp>
      <p:sp>
        <p:nvSpPr>
          <p:cNvPr id="847" name="Google Shape;847;p37"/>
          <p:cNvSpPr txBox="1"/>
          <p:nvPr/>
        </p:nvSpPr>
        <p:spPr>
          <a:xfrm>
            <a:off x="716991" y="3582415"/>
            <a:ext cx="4293235" cy="33083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000">
                <a:latin typeface="Courier New"/>
                <a:ea typeface="Courier New"/>
                <a:cs typeface="Courier New"/>
                <a:sym typeface="Courier New"/>
              </a:rPr>
              <a:t>Column number: 1 2 3 4 5 6 7</a:t>
            </a:r>
            <a:endParaRPr sz="2000">
              <a:latin typeface="Courier New"/>
              <a:ea typeface="Courier New"/>
              <a:cs typeface="Courier New"/>
              <a:sym typeface="Courier New"/>
            </a:endParaRPr>
          </a:p>
        </p:txBody>
      </p:sp>
      <p:sp>
        <p:nvSpPr>
          <p:cNvPr id="848" name="Google Shape;848;p37"/>
          <p:cNvSpPr txBox="1"/>
          <p:nvPr/>
        </p:nvSpPr>
        <p:spPr>
          <a:xfrm>
            <a:off x="716991" y="3826255"/>
            <a:ext cx="1549400" cy="33083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000">
                <a:latin typeface="Courier New"/>
                <a:ea typeface="Courier New"/>
                <a:cs typeface="Courier New"/>
                <a:sym typeface="Courier New"/>
              </a:rPr>
              <a:t>Plaintext:</a:t>
            </a:r>
            <a:endParaRPr sz="2000">
              <a:latin typeface="Courier New"/>
              <a:ea typeface="Courier New"/>
              <a:cs typeface="Courier New"/>
              <a:sym typeface="Courier New"/>
            </a:endParaRPr>
          </a:p>
        </p:txBody>
      </p:sp>
      <p:sp>
        <p:nvSpPr>
          <p:cNvPr id="849" name="Google Shape;849;p37"/>
          <p:cNvSpPr txBox="1"/>
          <p:nvPr/>
        </p:nvSpPr>
        <p:spPr>
          <a:xfrm>
            <a:off x="3002991" y="3826255"/>
            <a:ext cx="2007870" cy="1067435"/>
          </a:xfrm>
          <a:prstGeom prst="rect">
            <a:avLst/>
          </a:prstGeom>
          <a:noFill/>
          <a:ln>
            <a:noFill/>
          </a:ln>
        </p:spPr>
        <p:txBody>
          <a:bodyPr anchorCtr="0" anchor="t" bIns="0" lIns="0" spcFirstLastPara="1" rIns="0" wrap="square" tIns="72375">
            <a:spAutoFit/>
          </a:bodyPr>
          <a:lstStyle/>
          <a:p>
            <a:pPr indent="-635" lvl="0" marL="12700" marR="5080" rtl="0" algn="just">
              <a:lnSpc>
                <a:spcPct val="80500"/>
              </a:lnSpc>
              <a:spcBef>
                <a:spcPts val="0"/>
              </a:spcBef>
              <a:spcAft>
                <a:spcPts val="0"/>
              </a:spcAft>
              <a:buNone/>
            </a:pPr>
            <a:r>
              <a:rPr lang="en-US" sz="2000">
                <a:latin typeface="Courier New"/>
                <a:ea typeface="Courier New"/>
                <a:cs typeface="Courier New"/>
                <a:sym typeface="Courier New"/>
              </a:rPr>
              <a:t>a t t a c k p o s t p o n e d u n t i l t w o a m x y z</a:t>
            </a:r>
            <a:endParaRPr sz="2000">
              <a:latin typeface="Courier New"/>
              <a:ea typeface="Courier New"/>
              <a:cs typeface="Courier New"/>
              <a:sym typeface="Courier New"/>
            </a:endParaRPr>
          </a:p>
        </p:txBody>
      </p:sp>
      <p:pic>
        <p:nvPicPr>
          <p:cNvPr id="850" name="Google Shape;850;p37"/>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851" name="Google Shape;851;p37"/>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852" name="Google Shape;852;p37"/>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
        <p:nvSpPr>
          <p:cNvPr id="853" name="Google Shape;853;p37"/>
          <p:cNvSpPr txBox="1"/>
          <p:nvPr/>
        </p:nvSpPr>
        <p:spPr>
          <a:xfrm>
            <a:off x="5284089" y="3002026"/>
            <a:ext cx="2346300" cy="28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ourier New"/>
                <a:ea typeface="Courier New"/>
                <a:cs typeface="Courier New"/>
                <a:sym typeface="Courier New"/>
              </a:rPr>
              <a:t>Key</a:t>
            </a:r>
            <a:r>
              <a:rPr lang="en-US" sz="1800">
                <a:latin typeface="Courier New"/>
                <a:ea typeface="Courier New"/>
                <a:cs typeface="Courier New"/>
                <a:sym typeface="Courier New"/>
              </a:rPr>
              <a:t> 3 4 2 1 5 6 7</a:t>
            </a:r>
            <a:endParaRPr sz="1800">
              <a:latin typeface="Courier New"/>
              <a:ea typeface="Courier New"/>
              <a:cs typeface="Courier New"/>
              <a:sym typeface="Courier New"/>
            </a:endParaRPr>
          </a:p>
        </p:txBody>
      </p:sp>
      <p:sp>
        <p:nvSpPr>
          <p:cNvPr id="854" name="Google Shape;854;p37"/>
          <p:cNvSpPr txBox="1"/>
          <p:nvPr/>
        </p:nvSpPr>
        <p:spPr>
          <a:xfrm>
            <a:off x="6208267" y="3582415"/>
            <a:ext cx="1549400" cy="579755"/>
          </a:xfrm>
          <a:prstGeom prst="rect">
            <a:avLst/>
          </a:prstGeom>
          <a:noFill/>
          <a:ln>
            <a:noFill/>
          </a:ln>
        </p:spPr>
        <p:txBody>
          <a:bodyPr anchorCtr="0" anchor="t" bIns="0" lIns="0" spcFirstLastPara="1" rIns="0" wrap="square" tIns="67925">
            <a:spAutoFit/>
          </a:bodyPr>
          <a:lstStyle/>
          <a:p>
            <a:pPr indent="0" lvl="0" marL="12700" marR="5080" rtl="0" algn="l">
              <a:lnSpc>
                <a:spcPct val="98000"/>
              </a:lnSpc>
              <a:spcBef>
                <a:spcPts val="0"/>
              </a:spcBef>
              <a:spcAft>
                <a:spcPts val="0"/>
              </a:spcAft>
              <a:buNone/>
            </a:pPr>
            <a:r>
              <a:rPr lang="en-US" sz="2000">
                <a:latin typeface="Courier New"/>
                <a:ea typeface="Courier New"/>
                <a:cs typeface="Courier New"/>
                <a:sym typeface="Courier New"/>
              </a:rPr>
              <a:t>Key: Plaintext:</a:t>
            </a:r>
            <a:endParaRPr sz="2000">
              <a:latin typeface="Courier New"/>
              <a:ea typeface="Courier New"/>
              <a:cs typeface="Courier New"/>
              <a:sym typeface="Courier New"/>
            </a:endParaRPr>
          </a:p>
        </p:txBody>
      </p:sp>
      <p:sp>
        <p:nvSpPr>
          <p:cNvPr id="855" name="Google Shape;855;p37"/>
          <p:cNvSpPr txBox="1"/>
          <p:nvPr/>
        </p:nvSpPr>
        <p:spPr>
          <a:xfrm>
            <a:off x="9457943" y="4735829"/>
            <a:ext cx="149860" cy="299720"/>
          </a:xfrm>
          <a:prstGeom prst="rect">
            <a:avLst/>
          </a:prstGeom>
          <a:noFill/>
          <a:ln>
            <a:noFill/>
          </a:ln>
        </p:spPr>
        <p:txBody>
          <a:bodyPr anchorCtr="0" anchor="t" bIns="0" lIns="0" spcFirstLastPara="1" rIns="0" wrap="square" tIns="12700">
            <a:spAutoFit/>
          </a:bodyPr>
          <a:lstStyle/>
          <a:p>
            <a:pPr indent="0" lvl="0" marL="0" rtl="0" algn="l">
              <a:lnSpc>
                <a:spcPct val="100000"/>
              </a:lnSpc>
              <a:spcBef>
                <a:spcPts val="0"/>
              </a:spcBef>
              <a:spcAft>
                <a:spcPts val="0"/>
              </a:spcAft>
              <a:buNone/>
            </a:pPr>
            <a:r>
              <a:rPr lang="en-US" sz="1800">
                <a:latin typeface="Verdana"/>
                <a:ea typeface="Verdana"/>
                <a:cs typeface="Verdana"/>
                <a:sym typeface="Verdana"/>
              </a:rPr>
              <a:t>o</a:t>
            </a:r>
            <a:endParaRPr sz="1800">
              <a:latin typeface="Verdana"/>
              <a:ea typeface="Verdana"/>
              <a:cs typeface="Verdana"/>
              <a:sym typeface="Verdana"/>
            </a:endParaRPr>
          </a:p>
        </p:txBody>
      </p:sp>
      <p:sp>
        <p:nvSpPr>
          <p:cNvPr id="856" name="Google Shape;856;p37"/>
          <p:cNvSpPr txBox="1"/>
          <p:nvPr/>
        </p:nvSpPr>
        <p:spPr>
          <a:xfrm>
            <a:off x="9899268" y="4158488"/>
            <a:ext cx="595630" cy="299720"/>
          </a:xfrm>
          <a:prstGeom prst="rect">
            <a:avLst/>
          </a:prstGeom>
          <a:noFill/>
          <a:ln>
            <a:noFill/>
          </a:ln>
        </p:spPr>
        <p:txBody>
          <a:bodyPr anchorCtr="0" anchor="t" bIns="0" lIns="0" spcFirstLastPara="1" rIns="0" wrap="square" tIns="12700">
            <a:spAutoFit/>
          </a:bodyPr>
          <a:lstStyle/>
          <a:p>
            <a:pPr indent="0" lvl="0" marL="0" rtl="0" algn="l">
              <a:lnSpc>
                <a:spcPct val="100000"/>
              </a:lnSpc>
              <a:spcBef>
                <a:spcPts val="0"/>
              </a:spcBef>
              <a:spcAft>
                <a:spcPts val="0"/>
              </a:spcAft>
              <a:buNone/>
            </a:pPr>
            <a:r>
              <a:rPr lang="en-US" sz="1800">
                <a:latin typeface="Verdana"/>
                <a:ea typeface="Verdana"/>
                <a:cs typeface="Verdana"/>
                <a:sym typeface="Verdana"/>
              </a:rPr>
              <a:t>o	o</a:t>
            </a:r>
            <a:endParaRPr sz="1800">
              <a:latin typeface="Verdana"/>
              <a:ea typeface="Verdana"/>
              <a:cs typeface="Verdana"/>
              <a:sym typeface="Verdana"/>
            </a:endParaRPr>
          </a:p>
        </p:txBody>
      </p:sp>
      <p:sp>
        <p:nvSpPr>
          <p:cNvPr id="857" name="Google Shape;857;p37"/>
          <p:cNvSpPr txBox="1"/>
          <p:nvPr/>
        </p:nvSpPr>
        <p:spPr>
          <a:xfrm>
            <a:off x="9899268" y="4432807"/>
            <a:ext cx="555625" cy="574675"/>
          </a:xfrm>
          <a:prstGeom prst="rect">
            <a:avLst/>
          </a:prstGeom>
          <a:noFill/>
          <a:ln>
            <a:noFill/>
          </a:ln>
        </p:spPr>
        <p:txBody>
          <a:bodyPr anchorCtr="0" anchor="t" bIns="0" lIns="0" spcFirstLastPara="1" rIns="0" wrap="square" tIns="12700">
            <a:spAutoFit/>
          </a:bodyPr>
          <a:lstStyle/>
          <a:p>
            <a:pPr indent="0" lvl="0" marL="0" rtl="0" algn="l">
              <a:lnSpc>
                <a:spcPct val="100000"/>
              </a:lnSpc>
              <a:spcBef>
                <a:spcPts val="0"/>
              </a:spcBef>
              <a:spcAft>
                <a:spcPts val="0"/>
              </a:spcAft>
              <a:buNone/>
            </a:pPr>
            <a:r>
              <a:rPr lang="en-US" sz="1800">
                <a:latin typeface="Verdana"/>
                <a:ea typeface="Verdana"/>
                <a:cs typeface="Verdana"/>
                <a:sym typeface="Verdana"/>
              </a:rPr>
              <a:t>d	i</a:t>
            </a:r>
            <a:endParaRPr sz="1800">
              <a:latin typeface="Verdana"/>
              <a:ea typeface="Verdana"/>
              <a:cs typeface="Verdana"/>
              <a:sym typeface="Verdana"/>
            </a:endParaRPr>
          </a:p>
          <a:p>
            <a:pPr indent="0" lvl="0" marL="0" rtl="0" algn="l">
              <a:lnSpc>
                <a:spcPct val="100000"/>
              </a:lnSpc>
              <a:spcBef>
                <a:spcPts val="0"/>
              </a:spcBef>
              <a:spcAft>
                <a:spcPts val="0"/>
              </a:spcAft>
              <a:buNone/>
            </a:pPr>
            <a:r>
              <a:rPr lang="en-US" sz="1800">
                <a:latin typeface="Verdana"/>
                <a:ea typeface="Verdana"/>
                <a:cs typeface="Verdana"/>
                <a:sym typeface="Verdana"/>
              </a:rPr>
              <a:t>w	x</a:t>
            </a:r>
            <a:endParaRPr sz="1800">
              <a:latin typeface="Verdana"/>
              <a:ea typeface="Verdana"/>
              <a:cs typeface="Verdana"/>
              <a:sym typeface="Verdana"/>
            </a:endParaRPr>
          </a:p>
        </p:txBody>
      </p:sp>
      <p:sp>
        <p:nvSpPr>
          <p:cNvPr id="858" name="Google Shape;858;p37"/>
          <p:cNvSpPr txBox="1"/>
          <p:nvPr/>
        </p:nvSpPr>
        <p:spPr>
          <a:xfrm>
            <a:off x="8468868" y="3582415"/>
            <a:ext cx="3046730" cy="1424940"/>
          </a:xfrm>
          <a:prstGeom prst="rect">
            <a:avLst/>
          </a:prstGeom>
          <a:noFill/>
          <a:ln>
            <a:noFill/>
          </a:ln>
        </p:spPr>
        <p:txBody>
          <a:bodyPr anchorCtr="0" anchor="t" bIns="0" lIns="0" spcFirstLastPara="1" rIns="0" wrap="square" tIns="13325">
            <a:spAutoFit/>
          </a:bodyPr>
          <a:lstStyle/>
          <a:p>
            <a:pPr indent="0" lvl="0" marL="38100" rtl="0" algn="l">
              <a:lnSpc>
                <a:spcPct val="119250"/>
              </a:lnSpc>
              <a:spcBef>
                <a:spcPts val="0"/>
              </a:spcBef>
              <a:spcAft>
                <a:spcPts val="0"/>
              </a:spcAft>
              <a:buNone/>
            </a:pPr>
            <a:r>
              <a:rPr lang="en-US" sz="2000">
                <a:latin typeface="Courier New"/>
                <a:ea typeface="Courier New"/>
                <a:cs typeface="Courier New"/>
                <a:sym typeface="Courier New"/>
              </a:rPr>
              <a:t>3	4	2	1	5	6	7</a:t>
            </a:r>
            <a:endParaRPr sz="2000">
              <a:latin typeface="Courier New"/>
              <a:ea typeface="Courier New"/>
              <a:cs typeface="Courier New"/>
              <a:sym typeface="Courier New"/>
            </a:endParaRPr>
          </a:p>
          <a:p>
            <a:pPr indent="0" lvl="0" marL="60325" rtl="0" algn="l">
              <a:lnSpc>
                <a:spcPct val="79444"/>
              </a:lnSpc>
              <a:spcBef>
                <a:spcPts val="0"/>
              </a:spcBef>
              <a:spcAft>
                <a:spcPts val="0"/>
              </a:spcAft>
              <a:buNone/>
            </a:pPr>
            <a:r>
              <a:rPr baseline="30000" lang="en-US" sz="2700">
                <a:latin typeface="Verdana"/>
                <a:ea typeface="Verdana"/>
                <a:cs typeface="Verdana"/>
                <a:sym typeface="Verdana"/>
              </a:rPr>
              <a:t>t	</a:t>
            </a:r>
            <a:r>
              <a:rPr lang="en-US" sz="1800">
                <a:latin typeface="Verdana"/>
                <a:ea typeface="Verdana"/>
                <a:cs typeface="Verdana"/>
                <a:sym typeface="Verdana"/>
              </a:rPr>
              <a:t>a	</a:t>
            </a:r>
            <a:r>
              <a:rPr baseline="-25000" lang="en-US" sz="2700">
                <a:latin typeface="Verdana"/>
                <a:ea typeface="Verdana"/>
                <a:cs typeface="Verdana"/>
                <a:sym typeface="Verdana"/>
              </a:rPr>
              <a:t>t	</a:t>
            </a:r>
            <a:r>
              <a:rPr lang="en-US" sz="1800">
                <a:latin typeface="Verdana"/>
                <a:ea typeface="Verdana"/>
                <a:cs typeface="Verdana"/>
                <a:sym typeface="Verdana"/>
              </a:rPr>
              <a:t>a	c	</a:t>
            </a:r>
            <a:r>
              <a:rPr baseline="-25000" lang="en-US" sz="2700">
                <a:latin typeface="Verdana"/>
                <a:ea typeface="Verdana"/>
                <a:cs typeface="Verdana"/>
                <a:sym typeface="Verdana"/>
              </a:rPr>
              <a:t>k	</a:t>
            </a:r>
            <a:r>
              <a:rPr baseline="30000" lang="en-US" sz="2700">
                <a:latin typeface="Verdana"/>
                <a:ea typeface="Verdana"/>
                <a:cs typeface="Verdana"/>
                <a:sym typeface="Verdana"/>
              </a:rPr>
              <a:t>p</a:t>
            </a:r>
            <a:endParaRPr baseline="30000" sz="2700">
              <a:latin typeface="Verdana"/>
              <a:ea typeface="Verdana"/>
              <a:cs typeface="Verdana"/>
              <a:sym typeface="Verdana"/>
            </a:endParaRPr>
          </a:p>
          <a:p>
            <a:pPr indent="0" lvl="0" marL="60325" rtl="0" algn="l">
              <a:lnSpc>
                <a:spcPct val="100000"/>
              </a:lnSpc>
              <a:spcBef>
                <a:spcPts val="225"/>
              </a:spcBef>
              <a:spcAft>
                <a:spcPts val="0"/>
              </a:spcAft>
              <a:buNone/>
            </a:pPr>
            <a:r>
              <a:rPr baseline="30000" lang="en-US" sz="2700">
                <a:latin typeface="Verdana"/>
                <a:ea typeface="Verdana"/>
                <a:cs typeface="Verdana"/>
                <a:sym typeface="Verdana"/>
              </a:rPr>
              <a:t>t	p	</a:t>
            </a:r>
            <a:r>
              <a:rPr lang="en-US" sz="1800">
                <a:latin typeface="Verdana"/>
                <a:ea typeface="Verdana"/>
                <a:cs typeface="Verdana"/>
                <a:sym typeface="Verdana"/>
              </a:rPr>
              <a:t>s	n	</a:t>
            </a:r>
            <a:r>
              <a:rPr baseline="30000" lang="en-US" sz="2700">
                <a:latin typeface="Verdana"/>
                <a:ea typeface="Verdana"/>
                <a:cs typeface="Verdana"/>
                <a:sym typeface="Verdana"/>
              </a:rPr>
              <a:t>e</a:t>
            </a:r>
            <a:endParaRPr baseline="30000" sz="2700">
              <a:latin typeface="Verdana"/>
              <a:ea typeface="Verdana"/>
              <a:cs typeface="Verdana"/>
              <a:sym typeface="Verdana"/>
            </a:endParaRPr>
          </a:p>
          <a:p>
            <a:pPr indent="0" lvl="0" marL="60325" rtl="0" algn="l">
              <a:lnSpc>
                <a:spcPct val="75925"/>
              </a:lnSpc>
              <a:spcBef>
                <a:spcPts val="0"/>
              </a:spcBef>
              <a:spcAft>
                <a:spcPts val="0"/>
              </a:spcAft>
              <a:buNone/>
            </a:pPr>
            <a:r>
              <a:rPr baseline="30000" lang="en-US" sz="2700">
                <a:latin typeface="Verdana"/>
                <a:ea typeface="Verdana"/>
                <a:cs typeface="Verdana"/>
                <a:sym typeface="Verdana"/>
              </a:rPr>
              <a:t>n	t	</a:t>
            </a:r>
            <a:r>
              <a:rPr lang="en-US" sz="1800">
                <a:latin typeface="Verdana"/>
                <a:ea typeface="Verdana"/>
                <a:cs typeface="Verdana"/>
                <a:sym typeface="Verdana"/>
              </a:rPr>
              <a:t>u	l	</a:t>
            </a:r>
            <a:r>
              <a:rPr baseline="30000" lang="en-US" sz="2700">
                <a:latin typeface="Verdana"/>
                <a:ea typeface="Verdana"/>
                <a:cs typeface="Verdana"/>
                <a:sym typeface="Verdana"/>
              </a:rPr>
              <a:t>t</a:t>
            </a:r>
            <a:endParaRPr baseline="30000" sz="2700">
              <a:latin typeface="Verdana"/>
              <a:ea typeface="Verdana"/>
              <a:cs typeface="Verdana"/>
              <a:sym typeface="Verdana"/>
            </a:endParaRPr>
          </a:p>
          <a:p>
            <a:pPr indent="0" lvl="0" marL="60325" rtl="0" algn="l">
              <a:lnSpc>
                <a:spcPct val="75925"/>
              </a:lnSpc>
              <a:spcBef>
                <a:spcPts val="0"/>
              </a:spcBef>
              <a:spcAft>
                <a:spcPts val="0"/>
              </a:spcAft>
              <a:buNone/>
            </a:pPr>
            <a:r>
              <a:rPr baseline="30000" lang="en-US" sz="2700">
                <a:latin typeface="Verdana"/>
                <a:ea typeface="Verdana"/>
                <a:cs typeface="Verdana"/>
                <a:sym typeface="Verdana"/>
              </a:rPr>
              <a:t>a	</a:t>
            </a:r>
            <a:r>
              <a:rPr lang="en-US" sz="1800">
                <a:latin typeface="Verdana"/>
                <a:ea typeface="Verdana"/>
                <a:cs typeface="Verdana"/>
                <a:sym typeface="Verdana"/>
              </a:rPr>
              <a:t>m	</a:t>
            </a:r>
            <a:r>
              <a:rPr baseline="-25000" lang="en-US" sz="2700">
                <a:latin typeface="Verdana"/>
                <a:ea typeface="Verdana"/>
                <a:cs typeface="Verdana"/>
                <a:sym typeface="Verdana"/>
              </a:rPr>
              <a:t>y	</a:t>
            </a:r>
            <a:r>
              <a:rPr baseline="30000" lang="en-US" sz="2700">
                <a:latin typeface="Verdana"/>
                <a:ea typeface="Verdana"/>
                <a:cs typeface="Verdana"/>
                <a:sym typeface="Verdana"/>
              </a:rPr>
              <a:t>z</a:t>
            </a:r>
            <a:endParaRPr baseline="30000" sz="2700">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grpSp>
        <p:nvGrpSpPr>
          <p:cNvPr id="863" name="Google Shape;863;p38"/>
          <p:cNvGrpSpPr/>
          <p:nvPr/>
        </p:nvGrpSpPr>
        <p:grpSpPr>
          <a:xfrm>
            <a:off x="0" y="-1524"/>
            <a:ext cx="6042659" cy="6861047"/>
            <a:chOff x="0" y="-1524"/>
            <a:chExt cx="6042659" cy="6861047"/>
          </a:xfrm>
        </p:grpSpPr>
        <p:sp>
          <p:nvSpPr>
            <p:cNvPr id="864" name="Google Shape;864;p38"/>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65" name="Google Shape;865;p38"/>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866" name="Google Shape;866;p38"/>
            <p:cNvPicPr preferRelativeResize="0"/>
            <p:nvPr/>
          </p:nvPicPr>
          <p:blipFill rotWithShape="1">
            <a:blip r:embed="rId3">
              <a:alphaModFix/>
            </a:blip>
            <a:srcRect b="0" l="0" r="0" t="0"/>
            <a:stretch/>
          </p:blipFill>
          <p:spPr>
            <a:xfrm>
              <a:off x="0" y="-1524"/>
              <a:ext cx="5841492" cy="6861047"/>
            </a:xfrm>
            <a:prstGeom prst="rect">
              <a:avLst/>
            </a:prstGeom>
            <a:noFill/>
            <a:ln>
              <a:noFill/>
            </a:ln>
          </p:spPr>
        </p:pic>
      </p:grpSp>
      <p:sp>
        <p:nvSpPr>
          <p:cNvPr id="867" name="Google Shape;867;p38"/>
          <p:cNvSpPr txBox="1"/>
          <p:nvPr>
            <p:ph type="title"/>
          </p:nvPr>
        </p:nvSpPr>
        <p:spPr>
          <a:xfrm>
            <a:off x="6175624" y="2925025"/>
            <a:ext cx="4886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a:solidFill>
                  <a:srgbClr val="FFFFFF"/>
                </a:solidFill>
                <a:latin typeface="Palatino Linotype"/>
                <a:ea typeface="Palatino Linotype"/>
                <a:cs typeface="Palatino Linotype"/>
                <a:sym typeface="Palatino Linotype"/>
              </a:rPr>
              <a:t>Macchine a Rotori</a:t>
            </a:r>
            <a:endParaRPr/>
          </a:p>
        </p:txBody>
      </p:sp>
      <p:pic>
        <p:nvPicPr>
          <p:cNvPr id="868" name="Google Shape;868;p38"/>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869" name="Google Shape;869;p38"/>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39"/>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75" name="Google Shape;875;p39"/>
          <p:cNvSpPr txBox="1"/>
          <p:nvPr>
            <p:ph type="title"/>
          </p:nvPr>
        </p:nvSpPr>
        <p:spPr>
          <a:xfrm>
            <a:off x="773075" y="307350"/>
            <a:ext cx="42930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Macchine a Rotori</a:t>
            </a:r>
            <a:endParaRPr/>
          </a:p>
        </p:txBody>
      </p:sp>
      <p:sp>
        <p:nvSpPr>
          <p:cNvPr id="876" name="Google Shape;876;p39"/>
          <p:cNvSpPr txBox="1"/>
          <p:nvPr/>
        </p:nvSpPr>
        <p:spPr>
          <a:xfrm>
            <a:off x="819099" y="931925"/>
            <a:ext cx="8571900" cy="825000"/>
          </a:xfrm>
          <a:prstGeom prst="rect">
            <a:avLst/>
          </a:prstGeom>
          <a:noFill/>
          <a:ln>
            <a:noFill/>
          </a:ln>
        </p:spPr>
        <p:txBody>
          <a:bodyPr anchorCtr="0" anchor="t" bIns="0" lIns="0" spcFirstLastPara="1" rIns="0" wrap="square" tIns="12050">
            <a:spAutoFit/>
          </a:bodyPr>
          <a:lstStyle/>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Prima dell’avvento dei cifrari moderni, le macchine a rotori erano i dispositivi crittografici complessi più diffusi.</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Sono state largamente utilizzate durante la Seconda Guerra Mondiale.</a:t>
            </a:r>
            <a:endParaRPr sz="1600">
              <a:solidFill>
                <a:srgbClr val="FFFFFF"/>
              </a:solidFill>
              <a:latin typeface="Verdana"/>
              <a:ea typeface="Verdana"/>
              <a:cs typeface="Verdana"/>
              <a:sym typeface="Verdana"/>
            </a:endParaRPr>
          </a:p>
        </p:txBody>
      </p:sp>
      <p:sp>
        <p:nvSpPr>
          <p:cNvPr id="877" name="Google Shape;877;p39"/>
          <p:cNvSpPr txBox="1"/>
          <p:nvPr/>
        </p:nvSpPr>
        <p:spPr>
          <a:xfrm>
            <a:off x="819100" y="5299325"/>
            <a:ext cx="7305300" cy="443100"/>
          </a:xfrm>
          <a:prstGeom prst="rect">
            <a:avLst/>
          </a:prstGeom>
          <a:noFill/>
          <a:ln>
            <a:noFill/>
          </a:ln>
        </p:spPr>
        <p:txBody>
          <a:bodyPr anchorCtr="0" anchor="t" bIns="0" lIns="0" spcFirstLastPara="1" rIns="0" wrap="square" tIns="12050">
            <a:spAutoFit/>
          </a:bodyPr>
          <a:lstStyle/>
          <a:p>
            <a:pPr indent="-329565" lvl="0" marL="354965" rtl="0" algn="l">
              <a:lnSpc>
                <a:spcPct val="100000"/>
              </a:lnSpc>
              <a:spcBef>
                <a:spcPts val="0"/>
              </a:spcBef>
              <a:spcAft>
                <a:spcPts val="0"/>
              </a:spcAft>
              <a:buClr>
                <a:srgbClr val="FFB900"/>
              </a:buClr>
              <a:buSzPts val="1400"/>
              <a:buFont typeface="Noto Sans Symbols"/>
              <a:buChar char="▪"/>
            </a:pPr>
            <a:r>
              <a:rPr lang="en-US">
                <a:solidFill>
                  <a:srgbClr val="FFFFFF"/>
                </a:solidFill>
                <a:latin typeface="Verdana"/>
                <a:ea typeface="Verdana"/>
                <a:cs typeface="Verdana"/>
                <a:sym typeface="Verdana"/>
              </a:rPr>
              <a:t>Queste macchine implementavano un cifrario a sostituzione molto complesso e variabile.</a:t>
            </a:r>
            <a:endParaRPr>
              <a:latin typeface="Verdana"/>
              <a:ea typeface="Verdana"/>
              <a:cs typeface="Verdana"/>
              <a:sym typeface="Verdana"/>
            </a:endParaRPr>
          </a:p>
        </p:txBody>
      </p:sp>
      <p:sp>
        <p:nvSpPr>
          <p:cNvPr id="878" name="Google Shape;878;p39"/>
          <p:cNvSpPr txBox="1"/>
          <p:nvPr/>
        </p:nvSpPr>
        <p:spPr>
          <a:xfrm>
            <a:off x="773074" y="5680968"/>
            <a:ext cx="11334900" cy="639600"/>
          </a:xfrm>
          <a:prstGeom prst="rect">
            <a:avLst/>
          </a:prstGeom>
          <a:noFill/>
          <a:ln>
            <a:noFill/>
          </a:ln>
        </p:spPr>
        <p:txBody>
          <a:bodyPr anchorCtr="0" anchor="t" bIns="0" lIns="0" spcFirstLastPara="1" rIns="0" wrap="square" tIns="40625">
            <a:spAutoFit/>
          </a:bodyPr>
          <a:lstStyle/>
          <a:p>
            <a:pPr indent="-330200" lvl="0" marL="381000" marR="30480" rtl="0" algn="l">
              <a:lnSpc>
                <a:spcPct val="107500"/>
              </a:lnSpc>
              <a:spcBef>
                <a:spcPts val="0"/>
              </a:spcBef>
              <a:spcAft>
                <a:spcPts val="0"/>
              </a:spcAft>
              <a:buClr>
                <a:srgbClr val="FFB900"/>
              </a:buClr>
              <a:buSzPts val="1400"/>
              <a:buFont typeface="Noto Sans Symbols"/>
              <a:buChar char="▪"/>
            </a:pPr>
            <a:r>
              <a:rPr lang="en-US">
                <a:solidFill>
                  <a:srgbClr val="FFFFFF"/>
                </a:solidFill>
                <a:latin typeface="Verdana"/>
                <a:ea typeface="Verdana"/>
                <a:cs typeface="Verdana"/>
                <a:sym typeface="Verdana"/>
              </a:rPr>
              <a:t>Utilizzavano una serie di cilindri, ognuno con una sostituzione diversa, che ruotavano dopo ogni lettera cifrata.</a:t>
            </a:r>
            <a:endParaRPr>
              <a:latin typeface="Verdana"/>
              <a:ea typeface="Verdana"/>
              <a:cs typeface="Verdana"/>
              <a:sym typeface="Verdana"/>
            </a:endParaRPr>
          </a:p>
          <a:p>
            <a:pPr indent="-329565" lvl="0" marL="380365" rtl="0" algn="l">
              <a:lnSpc>
                <a:spcPct val="100000"/>
              </a:lnSpc>
              <a:spcBef>
                <a:spcPts val="1180"/>
              </a:spcBef>
              <a:spcAft>
                <a:spcPts val="0"/>
              </a:spcAft>
              <a:buClr>
                <a:srgbClr val="FFB900"/>
              </a:buClr>
              <a:buSzPts val="1400"/>
              <a:buFont typeface="Noto Sans Symbols"/>
              <a:buChar char="▪"/>
            </a:pPr>
            <a:r>
              <a:rPr lang="en-US">
                <a:solidFill>
                  <a:srgbClr val="FFFFFF"/>
                </a:solidFill>
                <a:latin typeface="Verdana"/>
                <a:ea typeface="Verdana"/>
                <a:cs typeface="Verdana"/>
                <a:sym typeface="Verdana"/>
              </a:rPr>
              <a:t>Con 3 cilindri si ottengi </a:t>
            </a:r>
            <a:r>
              <a:rPr b="1" lang="en-US">
                <a:solidFill>
                  <a:srgbClr val="FFB900"/>
                </a:solidFill>
                <a:latin typeface="Tahoma"/>
                <a:ea typeface="Tahoma"/>
                <a:cs typeface="Tahoma"/>
                <a:sym typeface="Tahoma"/>
              </a:rPr>
              <a:t>26</a:t>
            </a:r>
            <a:r>
              <a:rPr b="1" baseline="30000" lang="en-US">
                <a:solidFill>
                  <a:srgbClr val="FFB900"/>
                </a:solidFill>
                <a:latin typeface="Tahoma"/>
                <a:ea typeface="Tahoma"/>
                <a:cs typeface="Tahoma"/>
                <a:sym typeface="Tahoma"/>
              </a:rPr>
              <a:t>3</a:t>
            </a:r>
            <a:r>
              <a:rPr b="1" lang="en-US">
                <a:solidFill>
                  <a:srgbClr val="FFB900"/>
                </a:solidFill>
                <a:latin typeface="Tahoma"/>
                <a:ea typeface="Tahoma"/>
                <a:cs typeface="Tahoma"/>
                <a:sym typeface="Tahoma"/>
              </a:rPr>
              <a:t>=17576 </a:t>
            </a:r>
            <a:r>
              <a:rPr lang="en-US">
                <a:solidFill>
                  <a:srgbClr val="FFFFFF"/>
                </a:solidFill>
                <a:latin typeface="Verdana"/>
                <a:ea typeface="Verdana"/>
                <a:cs typeface="Verdana"/>
                <a:sym typeface="Verdana"/>
              </a:rPr>
              <a:t>alfabeti possibili</a:t>
            </a:r>
            <a:endParaRPr>
              <a:latin typeface="Verdana"/>
              <a:ea typeface="Verdana"/>
              <a:cs typeface="Verdana"/>
              <a:sym typeface="Verdana"/>
            </a:endParaRPr>
          </a:p>
        </p:txBody>
      </p:sp>
      <p:pic>
        <p:nvPicPr>
          <p:cNvPr id="879" name="Google Shape;879;p39"/>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880" name="Google Shape;880;p39"/>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pic>
        <p:nvPicPr>
          <p:cNvPr id="881" name="Google Shape;881;p39"/>
          <p:cNvPicPr preferRelativeResize="0"/>
          <p:nvPr/>
        </p:nvPicPr>
        <p:blipFill rotWithShape="1">
          <a:blip r:embed="rId4">
            <a:alphaModFix/>
          </a:blip>
          <a:srcRect b="0" l="0" r="0" t="0"/>
          <a:stretch/>
        </p:blipFill>
        <p:spPr>
          <a:xfrm>
            <a:off x="914400" y="2418588"/>
            <a:ext cx="2645664" cy="2542032"/>
          </a:xfrm>
          <a:prstGeom prst="rect">
            <a:avLst/>
          </a:prstGeom>
          <a:noFill/>
          <a:ln>
            <a:noFill/>
          </a:ln>
        </p:spPr>
      </p:pic>
      <p:sp>
        <p:nvSpPr>
          <p:cNvPr id="882" name="Google Shape;882;p39"/>
          <p:cNvSpPr txBox="1"/>
          <p:nvPr/>
        </p:nvSpPr>
        <p:spPr>
          <a:xfrm>
            <a:off x="9393176" y="1930100"/>
            <a:ext cx="2544300" cy="28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FFB900"/>
                </a:solidFill>
                <a:latin typeface="Tahoma"/>
                <a:ea typeface="Tahoma"/>
                <a:cs typeface="Tahoma"/>
                <a:sym typeface="Tahoma"/>
              </a:rPr>
              <a:t>Purple giapponese</a:t>
            </a:r>
            <a:endParaRPr sz="1800">
              <a:latin typeface="Tahoma"/>
              <a:ea typeface="Tahoma"/>
              <a:cs typeface="Tahoma"/>
              <a:sym typeface="Tahoma"/>
            </a:endParaRPr>
          </a:p>
        </p:txBody>
      </p:sp>
      <p:sp>
        <p:nvSpPr>
          <p:cNvPr id="883" name="Google Shape;883;p39"/>
          <p:cNvSpPr txBox="1"/>
          <p:nvPr/>
        </p:nvSpPr>
        <p:spPr>
          <a:xfrm>
            <a:off x="1408302" y="1909953"/>
            <a:ext cx="5549400" cy="28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FFB900"/>
                </a:solidFill>
                <a:latin typeface="Tahoma"/>
                <a:ea typeface="Tahoma"/>
                <a:cs typeface="Tahoma"/>
                <a:sym typeface="Tahoma"/>
              </a:rPr>
              <a:t>Enigma tedesca				</a:t>
            </a:r>
            <a:r>
              <a:rPr b="1" lang="en-US" sz="1800">
                <a:solidFill>
                  <a:srgbClr val="FFB900"/>
                </a:solidFill>
                <a:latin typeface="Tahoma"/>
                <a:ea typeface="Tahoma"/>
                <a:cs typeface="Tahoma"/>
                <a:sym typeface="Tahoma"/>
              </a:rPr>
              <a:t>	Allied Hagelin</a:t>
            </a:r>
            <a:endParaRPr sz="1800">
              <a:latin typeface="Tahoma"/>
              <a:ea typeface="Tahoma"/>
              <a:cs typeface="Tahoma"/>
              <a:sym typeface="Tahoma"/>
            </a:endParaRPr>
          </a:p>
        </p:txBody>
      </p:sp>
      <p:pic>
        <p:nvPicPr>
          <p:cNvPr id="884" name="Google Shape;884;p39"/>
          <p:cNvPicPr preferRelativeResize="0"/>
          <p:nvPr/>
        </p:nvPicPr>
        <p:blipFill rotWithShape="1">
          <a:blip r:embed="rId5">
            <a:alphaModFix/>
          </a:blip>
          <a:srcRect b="0" l="0" r="0" t="0"/>
          <a:stretch/>
        </p:blipFill>
        <p:spPr>
          <a:xfrm>
            <a:off x="4503420" y="2583179"/>
            <a:ext cx="3185160" cy="2136648"/>
          </a:xfrm>
          <a:prstGeom prst="rect">
            <a:avLst/>
          </a:prstGeom>
          <a:noFill/>
          <a:ln>
            <a:noFill/>
          </a:ln>
        </p:spPr>
      </p:pic>
      <p:sp>
        <p:nvSpPr>
          <p:cNvPr id="885" name="Google Shape;885;p39"/>
          <p:cNvSpPr txBox="1"/>
          <p:nvPr/>
        </p:nvSpPr>
        <p:spPr>
          <a:xfrm>
            <a:off x="4399534" y="5068061"/>
            <a:ext cx="3390900" cy="182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u="sng">
                <a:solidFill>
                  <a:srgbClr val="FFB900"/>
                </a:solidFill>
                <a:latin typeface="Verdana"/>
                <a:ea typeface="Verdana"/>
                <a:cs typeface="Verdana"/>
                <a:sym typeface="Verdana"/>
                <a:hlinkClick r:id="rId6">
                  <a:extLst>
                    <a:ext uri="{A12FA001-AC4F-418D-AE19-62706E023703}">
                      <ahyp:hlinkClr val="tx"/>
                    </a:ext>
                  </a:extLst>
                </a:hlinkClick>
              </a:rPr>
              <a:t>Source: Hagelin BC-543 (cryptomuseum.com)</a:t>
            </a:r>
            <a:endParaRPr sz="1100">
              <a:latin typeface="Verdana"/>
              <a:ea typeface="Verdana"/>
              <a:cs typeface="Verdana"/>
              <a:sym typeface="Verdana"/>
            </a:endParaRPr>
          </a:p>
        </p:txBody>
      </p:sp>
      <p:sp>
        <p:nvSpPr>
          <p:cNvPr id="886" name="Google Shape;886;p39"/>
          <p:cNvSpPr txBox="1"/>
          <p:nvPr/>
        </p:nvSpPr>
        <p:spPr>
          <a:xfrm>
            <a:off x="773074" y="5001005"/>
            <a:ext cx="2742000" cy="182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B900"/>
                </a:solidFill>
                <a:latin typeface="Verdana"/>
                <a:ea typeface="Verdana"/>
                <a:cs typeface="Verdana"/>
                <a:sym typeface="Verdana"/>
              </a:rPr>
              <a:t>Source: </a:t>
            </a:r>
            <a:r>
              <a:rPr lang="en-US" sz="1100" u="sng">
                <a:solidFill>
                  <a:srgbClr val="FFB900"/>
                </a:solidFill>
                <a:latin typeface="Verdana"/>
                <a:ea typeface="Verdana"/>
                <a:cs typeface="Verdana"/>
                <a:sym typeface="Verdana"/>
                <a:hlinkClick r:id="rId7">
                  <a:extLst>
                    <a:ext uri="{A12FA001-AC4F-418D-AE19-62706E023703}">
                      <ahyp:hlinkClr val="tx"/>
                    </a:ext>
                  </a:extLst>
                </a:hlinkClick>
              </a:rPr>
              <a:t>Enigma machine - Wikipedia</a:t>
            </a:r>
            <a:endParaRPr sz="1100">
              <a:latin typeface="Verdana"/>
              <a:ea typeface="Verdana"/>
              <a:cs typeface="Verdana"/>
              <a:sym typeface="Verdana"/>
            </a:endParaRPr>
          </a:p>
        </p:txBody>
      </p:sp>
      <p:pic>
        <p:nvPicPr>
          <p:cNvPr id="887" name="Google Shape;887;p39"/>
          <p:cNvPicPr preferRelativeResize="0"/>
          <p:nvPr/>
        </p:nvPicPr>
        <p:blipFill rotWithShape="1">
          <a:blip r:embed="rId8">
            <a:alphaModFix/>
          </a:blip>
          <a:srcRect b="0" l="0" r="0" t="0"/>
          <a:stretch/>
        </p:blipFill>
        <p:spPr>
          <a:xfrm>
            <a:off x="9544811" y="2360676"/>
            <a:ext cx="1906524" cy="2540508"/>
          </a:xfrm>
          <a:prstGeom prst="rect">
            <a:avLst/>
          </a:prstGeom>
          <a:noFill/>
          <a:ln>
            <a:noFill/>
          </a:ln>
        </p:spPr>
      </p:pic>
      <p:sp>
        <p:nvSpPr>
          <p:cNvPr id="888" name="Google Shape;888;p39"/>
          <p:cNvSpPr txBox="1"/>
          <p:nvPr/>
        </p:nvSpPr>
        <p:spPr>
          <a:xfrm>
            <a:off x="9063990" y="5004054"/>
            <a:ext cx="3136265" cy="574040"/>
          </a:xfrm>
          <a:prstGeom prst="rect">
            <a:avLst/>
          </a:prstGeom>
          <a:no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None/>
            </a:pPr>
            <a:r>
              <a:rPr lang="en-US" sz="1200" u="sng">
                <a:solidFill>
                  <a:srgbClr val="FFB900"/>
                </a:solidFill>
                <a:latin typeface="Verdana"/>
                <a:ea typeface="Verdana"/>
                <a:cs typeface="Verdana"/>
                <a:sym typeface="Verdana"/>
                <a:hlinkClick r:id="rId9">
                  <a:extLst>
                    <a:ext uri="{A12FA001-AC4F-418D-AE19-62706E023703}">
                      <ahyp:hlinkClr val="tx"/>
                    </a:ext>
                  </a:extLst>
                </a:hlinkClick>
              </a:rPr>
              <a:t>Secrets Abroad: A History of the Japanese</a:t>
            </a:r>
            <a:r>
              <a:rPr lang="en-US" sz="1200">
                <a:solidFill>
                  <a:srgbClr val="FFB900"/>
                </a:solidFill>
                <a:latin typeface="Verdana"/>
                <a:ea typeface="Verdana"/>
                <a:cs typeface="Verdana"/>
                <a:sym typeface="Verdana"/>
              </a:rPr>
              <a:t> </a:t>
            </a:r>
            <a:r>
              <a:rPr lang="en-US" sz="1200" u="sng">
                <a:solidFill>
                  <a:srgbClr val="FFB900"/>
                </a:solidFill>
                <a:latin typeface="Verdana"/>
                <a:ea typeface="Verdana"/>
                <a:cs typeface="Verdana"/>
                <a:sym typeface="Verdana"/>
                <a:hlinkClick r:id="rId10">
                  <a:extLst>
                    <a:ext uri="{A12FA001-AC4F-418D-AE19-62706E023703}">
                      <ahyp:hlinkClr val="tx"/>
                    </a:ext>
                  </a:extLst>
                </a:hlinkClick>
              </a:rPr>
              <a:t>Purple Machine - Wonders &amp; Marvels</a:t>
            </a:r>
            <a:r>
              <a:rPr lang="en-US" sz="1200">
                <a:solidFill>
                  <a:srgbClr val="FFB900"/>
                </a:solidFill>
                <a:latin typeface="Verdana"/>
                <a:ea typeface="Verdana"/>
                <a:cs typeface="Verdana"/>
                <a:sym typeface="Verdana"/>
              </a:rPr>
              <a:t> </a:t>
            </a:r>
            <a:r>
              <a:rPr lang="en-US" sz="1200" u="sng">
                <a:solidFill>
                  <a:srgbClr val="FFB900"/>
                </a:solidFill>
                <a:latin typeface="Verdana"/>
                <a:ea typeface="Verdana"/>
                <a:cs typeface="Verdana"/>
                <a:sym typeface="Verdana"/>
                <a:hlinkClick r:id="rId11">
                  <a:extLst>
                    <a:ext uri="{A12FA001-AC4F-418D-AE19-62706E023703}">
                      <ahyp:hlinkClr val="tx"/>
                    </a:ext>
                  </a:extLst>
                </a:hlinkClick>
              </a:rPr>
              <a:t>(wondersandmarvels.com)</a:t>
            </a:r>
            <a:endParaRPr sz="1200">
              <a:latin typeface="Verdana"/>
              <a:ea typeface="Verdana"/>
              <a:cs typeface="Verdana"/>
              <a:sym typeface="Verdana"/>
            </a:endParaRPr>
          </a:p>
        </p:txBody>
      </p:sp>
      <p:sp>
        <p:nvSpPr>
          <p:cNvPr id="889" name="Google Shape;889;p39"/>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B900"/>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 name="Shape 99"/>
        <p:cNvGrpSpPr/>
        <p:nvPr/>
      </p:nvGrpSpPr>
      <p:grpSpPr>
        <a:xfrm>
          <a:off x="0" y="0"/>
          <a:ext cx="0" cy="0"/>
          <a:chOff x="0" y="0"/>
          <a:chExt cx="0" cy="0"/>
        </a:xfrm>
      </p:grpSpPr>
      <p:grpSp>
        <p:nvGrpSpPr>
          <p:cNvPr id="100" name="Google Shape;100;p4"/>
          <p:cNvGrpSpPr/>
          <p:nvPr/>
        </p:nvGrpSpPr>
        <p:grpSpPr>
          <a:xfrm>
            <a:off x="6352032" y="-10350"/>
            <a:ext cx="5839968" cy="6879463"/>
            <a:chOff x="6352032" y="-10350"/>
            <a:chExt cx="5839968" cy="6879463"/>
          </a:xfrm>
        </p:grpSpPr>
        <p:pic>
          <p:nvPicPr>
            <p:cNvPr id="101" name="Google Shape;101;p4"/>
            <p:cNvPicPr preferRelativeResize="0"/>
            <p:nvPr/>
          </p:nvPicPr>
          <p:blipFill rotWithShape="1">
            <a:blip r:embed="rId3">
              <a:alphaModFix/>
            </a:blip>
            <a:srcRect b="0" l="0" r="0" t="0"/>
            <a:stretch/>
          </p:blipFill>
          <p:spPr>
            <a:xfrm>
              <a:off x="6352032" y="-10350"/>
              <a:ext cx="5839968" cy="6879463"/>
            </a:xfrm>
            <a:prstGeom prst="rect">
              <a:avLst/>
            </a:prstGeom>
            <a:noFill/>
            <a:ln>
              <a:noFill/>
            </a:ln>
          </p:spPr>
        </p:pic>
        <p:sp>
          <p:nvSpPr>
            <p:cNvPr id="102" name="Google Shape;102;p4"/>
            <p:cNvSpPr/>
            <p:nvPr/>
          </p:nvSpPr>
          <p:spPr>
            <a:xfrm>
              <a:off x="7376791" y="0"/>
              <a:ext cx="2556510" cy="6858000"/>
            </a:xfrm>
            <a:custGeom>
              <a:rect b="b" l="l" r="r" t="t"/>
              <a:pathLst>
                <a:path extrusionOk="0" h="6858000" w="2556509">
                  <a:moveTo>
                    <a:pt x="1542463" y="1537229"/>
                  </a:moveTo>
                  <a:lnTo>
                    <a:pt x="1495066" y="1543689"/>
                  </a:lnTo>
                  <a:lnTo>
                    <a:pt x="1451486" y="1561798"/>
                  </a:lnTo>
                  <a:lnTo>
                    <a:pt x="1413960" y="1590289"/>
                  </a:lnTo>
                  <a:lnTo>
                    <a:pt x="1384724" y="1627895"/>
                  </a:lnTo>
                  <a:lnTo>
                    <a:pt x="1366015" y="1673352"/>
                  </a:lnTo>
                  <a:lnTo>
                    <a:pt x="971299" y="3128517"/>
                  </a:lnTo>
                  <a:lnTo>
                    <a:pt x="0" y="6858000"/>
                  </a:lnTo>
                  <a:lnTo>
                    <a:pt x="26031" y="6858000"/>
                  </a:lnTo>
                  <a:lnTo>
                    <a:pt x="996699" y="3136138"/>
                  </a:lnTo>
                  <a:lnTo>
                    <a:pt x="1391415" y="1681099"/>
                  </a:lnTo>
                  <a:lnTo>
                    <a:pt x="1412446" y="1635019"/>
                  </a:lnTo>
                  <a:lnTo>
                    <a:pt x="1445753" y="1598821"/>
                  </a:lnTo>
                  <a:lnTo>
                    <a:pt x="1488040" y="1574461"/>
                  </a:lnTo>
                  <a:lnTo>
                    <a:pt x="1536008" y="1563897"/>
                  </a:lnTo>
                  <a:lnTo>
                    <a:pt x="1637933" y="1563897"/>
                  </a:lnTo>
                  <a:lnTo>
                    <a:pt x="1625963" y="1556466"/>
                  </a:lnTo>
                  <a:lnTo>
                    <a:pt x="1591453" y="1543689"/>
                  </a:lnTo>
                  <a:lnTo>
                    <a:pt x="1542463" y="1537229"/>
                  </a:lnTo>
                  <a:close/>
                </a:path>
                <a:path extrusionOk="0" h="6858000" w="2556509">
                  <a:moveTo>
                    <a:pt x="1637933" y="1563897"/>
                  </a:moveTo>
                  <a:lnTo>
                    <a:pt x="1536008" y="1563897"/>
                  </a:lnTo>
                  <a:lnTo>
                    <a:pt x="1586360" y="1569085"/>
                  </a:lnTo>
                  <a:lnTo>
                    <a:pt x="1615553" y="1580257"/>
                  </a:lnTo>
                  <a:lnTo>
                    <a:pt x="1664031" y="1617412"/>
                  </a:lnTo>
                  <a:lnTo>
                    <a:pt x="1694961" y="1671443"/>
                  </a:lnTo>
                  <a:lnTo>
                    <a:pt x="1702581" y="1732347"/>
                  </a:lnTo>
                  <a:lnTo>
                    <a:pt x="1697104" y="1763776"/>
                  </a:lnTo>
                  <a:lnTo>
                    <a:pt x="1437262" y="2721483"/>
                  </a:lnTo>
                  <a:lnTo>
                    <a:pt x="1430817" y="2770397"/>
                  </a:lnTo>
                  <a:lnTo>
                    <a:pt x="1437305" y="2817734"/>
                  </a:lnTo>
                  <a:lnTo>
                    <a:pt x="1455455" y="2861262"/>
                  </a:lnTo>
                  <a:lnTo>
                    <a:pt x="1483998" y="2898746"/>
                  </a:lnTo>
                  <a:lnTo>
                    <a:pt x="1521664" y="2927955"/>
                  </a:lnTo>
                  <a:lnTo>
                    <a:pt x="1567183" y="2946654"/>
                  </a:lnTo>
                  <a:lnTo>
                    <a:pt x="1619161" y="2952799"/>
                  </a:lnTo>
                  <a:lnTo>
                    <a:pt x="1669365" y="2944613"/>
                  </a:lnTo>
                  <a:lnTo>
                    <a:pt x="1704644" y="2928182"/>
                  </a:lnTo>
                  <a:lnTo>
                    <a:pt x="1617939" y="2928182"/>
                  </a:lnTo>
                  <a:lnTo>
                    <a:pt x="1573533" y="2922524"/>
                  </a:lnTo>
                  <a:lnTo>
                    <a:pt x="1527442" y="2901508"/>
                  </a:lnTo>
                  <a:lnTo>
                    <a:pt x="1491219" y="2868239"/>
                  </a:lnTo>
                  <a:lnTo>
                    <a:pt x="1466841" y="2826009"/>
                  </a:lnTo>
                  <a:lnTo>
                    <a:pt x="1456283" y="2778109"/>
                  </a:lnTo>
                  <a:lnTo>
                    <a:pt x="1461519" y="2727833"/>
                  </a:lnTo>
                  <a:lnTo>
                    <a:pt x="1721234" y="1770126"/>
                  </a:lnTo>
                  <a:lnTo>
                    <a:pt x="1727279" y="1734452"/>
                  </a:lnTo>
                  <a:lnTo>
                    <a:pt x="1726330" y="1701419"/>
                  </a:lnTo>
                  <a:lnTo>
                    <a:pt x="1726251" y="1698672"/>
                  </a:lnTo>
                  <a:lnTo>
                    <a:pt x="1718270" y="1663630"/>
                  </a:lnTo>
                  <a:lnTo>
                    <a:pt x="1703454" y="1630172"/>
                  </a:lnTo>
                  <a:lnTo>
                    <a:pt x="1682577" y="1600174"/>
                  </a:lnTo>
                  <a:lnTo>
                    <a:pt x="1656544" y="1575450"/>
                  </a:lnTo>
                  <a:lnTo>
                    <a:pt x="1637933" y="1563897"/>
                  </a:lnTo>
                  <a:close/>
                </a:path>
                <a:path extrusionOk="0" h="6858000" w="2556509">
                  <a:moveTo>
                    <a:pt x="2556151" y="0"/>
                  </a:moveTo>
                  <a:lnTo>
                    <a:pt x="2529007" y="0"/>
                  </a:lnTo>
                  <a:lnTo>
                    <a:pt x="2100710" y="1561464"/>
                  </a:lnTo>
                  <a:lnTo>
                    <a:pt x="1758191" y="2837307"/>
                  </a:lnTo>
                  <a:lnTo>
                    <a:pt x="1733354" y="2874991"/>
                  </a:lnTo>
                  <a:lnTo>
                    <a:pt x="1700159" y="2903385"/>
                  </a:lnTo>
                  <a:lnTo>
                    <a:pt x="1660917" y="2921459"/>
                  </a:lnTo>
                  <a:lnTo>
                    <a:pt x="1617939" y="2928182"/>
                  </a:lnTo>
                  <a:lnTo>
                    <a:pt x="1704644" y="2928182"/>
                  </a:lnTo>
                  <a:lnTo>
                    <a:pt x="1715106" y="2923309"/>
                  </a:lnTo>
                  <a:lnTo>
                    <a:pt x="1753697" y="2890099"/>
                  </a:lnTo>
                  <a:lnTo>
                    <a:pt x="1782448" y="2846197"/>
                  </a:lnTo>
                  <a:lnTo>
                    <a:pt x="1782448" y="2844927"/>
                  </a:lnTo>
                  <a:lnTo>
                    <a:pt x="2124967" y="1567814"/>
                  </a:lnTo>
                  <a:lnTo>
                    <a:pt x="2556151"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3" name="Google Shape;103;p4"/>
            <p:cNvSpPr/>
            <p:nvPr/>
          </p:nvSpPr>
          <p:spPr>
            <a:xfrm>
              <a:off x="7893787" y="5207712"/>
              <a:ext cx="757555" cy="1644650"/>
            </a:xfrm>
            <a:custGeom>
              <a:rect b="b" l="l" r="r" t="t"/>
              <a:pathLst>
                <a:path extrusionOk="0" h="1644650" w="757554">
                  <a:moveTo>
                    <a:pt x="0" y="1644203"/>
                  </a:moveTo>
                  <a:lnTo>
                    <a:pt x="26387" y="1644203"/>
                  </a:lnTo>
                  <a:lnTo>
                    <a:pt x="430996" y="140860"/>
                  </a:lnTo>
                  <a:lnTo>
                    <a:pt x="450960" y="95231"/>
                  </a:lnTo>
                  <a:lnTo>
                    <a:pt x="483047" y="59499"/>
                  </a:lnTo>
                  <a:lnTo>
                    <a:pt x="524000" y="35568"/>
                  </a:lnTo>
                  <a:lnTo>
                    <a:pt x="570563" y="25344"/>
                  </a:lnTo>
                  <a:lnTo>
                    <a:pt x="619478" y="30733"/>
                  </a:lnTo>
                  <a:lnTo>
                    <a:pt x="673509" y="57624"/>
                  </a:lnTo>
                  <a:lnTo>
                    <a:pt x="712457" y="103724"/>
                  </a:lnTo>
                  <a:lnTo>
                    <a:pt x="731777" y="161349"/>
                  </a:lnTo>
                  <a:lnTo>
                    <a:pt x="732778" y="191962"/>
                  </a:lnTo>
                  <a:lnTo>
                    <a:pt x="727536" y="222815"/>
                  </a:lnTo>
                  <a:lnTo>
                    <a:pt x="344294" y="1644203"/>
                  </a:lnTo>
                  <a:lnTo>
                    <a:pt x="370681" y="1644203"/>
                  </a:lnTo>
                  <a:lnTo>
                    <a:pt x="751410" y="229218"/>
                  </a:lnTo>
                  <a:lnTo>
                    <a:pt x="757320" y="193562"/>
                  </a:lnTo>
                  <a:lnTo>
                    <a:pt x="756280" y="158147"/>
                  </a:lnTo>
                  <a:lnTo>
                    <a:pt x="733819" y="90918"/>
                  </a:lnTo>
                  <a:lnTo>
                    <a:pt x="687800" y="37615"/>
                  </a:lnTo>
                  <a:lnTo>
                    <a:pt x="625761" y="6401"/>
                  </a:lnTo>
                  <a:lnTo>
                    <a:pt x="579268" y="0"/>
                  </a:lnTo>
                  <a:lnTo>
                    <a:pt x="533017" y="6238"/>
                  </a:lnTo>
                  <a:lnTo>
                    <a:pt x="490626" y="24094"/>
                  </a:lnTo>
                  <a:lnTo>
                    <a:pt x="454146" y="52277"/>
                  </a:lnTo>
                  <a:lnTo>
                    <a:pt x="425628" y="89494"/>
                  </a:lnTo>
                  <a:lnTo>
                    <a:pt x="407121" y="134457"/>
                  </a:lnTo>
                  <a:lnTo>
                    <a:pt x="0" y="1644203"/>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4" name="Google Shape;104;p4"/>
            <p:cNvPicPr preferRelativeResize="0"/>
            <p:nvPr/>
          </p:nvPicPr>
          <p:blipFill rotWithShape="1">
            <a:blip r:embed="rId4">
              <a:alphaModFix/>
            </a:blip>
            <a:srcRect b="0" l="0" r="0" t="0"/>
            <a:stretch/>
          </p:blipFill>
          <p:spPr>
            <a:xfrm>
              <a:off x="7549896" y="6167626"/>
              <a:ext cx="3293364" cy="611122"/>
            </a:xfrm>
            <a:prstGeom prst="rect">
              <a:avLst/>
            </a:prstGeom>
            <a:noFill/>
            <a:ln>
              <a:noFill/>
            </a:ln>
          </p:spPr>
        </p:pic>
      </p:grpSp>
      <p:sp>
        <p:nvSpPr>
          <p:cNvPr id="105" name="Google Shape;105;p4"/>
          <p:cNvSpPr txBox="1"/>
          <p:nvPr>
            <p:ph type="title"/>
          </p:nvPr>
        </p:nvSpPr>
        <p:spPr>
          <a:xfrm>
            <a:off x="875182" y="304037"/>
            <a:ext cx="10441635" cy="1219835"/>
          </a:xfrm>
          <a:prstGeom prst="rect">
            <a:avLst/>
          </a:prstGeom>
          <a:noFill/>
          <a:ln>
            <a:noFill/>
          </a:ln>
        </p:spPr>
        <p:txBody>
          <a:bodyPr anchorCtr="0" anchor="t" bIns="0" lIns="0" spcFirstLastPara="1" rIns="0" wrap="square" tIns="405575">
            <a:spAutoFit/>
          </a:bodyPr>
          <a:lstStyle/>
          <a:p>
            <a:pPr indent="0" lvl="0" marL="12700" rtl="0" algn="l">
              <a:lnSpc>
                <a:spcPct val="100000"/>
              </a:lnSpc>
              <a:spcBef>
                <a:spcPts val="0"/>
              </a:spcBef>
              <a:spcAft>
                <a:spcPts val="0"/>
              </a:spcAft>
              <a:buNone/>
            </a:pPr>
            <a:r>
              <a:rPr lang="en-US"/>
              <a:t>Agenda</a:t>
            </a:r>
            <a:endParaRPr/>
          </a:p>
        </p:txBody>
      </p:sp>
      <p:sp>
        <p:nvSpPr>
          <p:cNvPr id="106" name="Google Shape;106;p4"/>
          <p:cNvSpPr txBox="1"/>
          <p:nvPr/>
        </p:nvSpPr>
        <p:spPr>
          <a:xfrm>
            <a:off x="11205209" y="6321441"/>
            <a:ext cx="103505" cy="197485"/>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4</a:t>
            </a:r>
            <a:endParaRPr sz="1100">
              <a:latin typeface="Verdana"/>
              <a:ea typeface="Verdana"/>
              <a:cs typeface="Verdana"/>
              <a:sym typeface="Verdana"/>
            </a:endParaRPr>
          </a:p>
        </p:txBody>
      </p:sp>
      <p:sp>
        <p:nvSpPr>
          <p:cNvPr id="107" name="Google Shape;107;p4"/>
          <p:cNvSpPr txBox="1"/>
          <p:nvPr/>
        </p:nvSpPr>
        <p:spPr>
          <a:xfrm>
            <a:off x="851408" y="2000834"/>
            <a:ext cx="3621300" cy="4116600"/>
          </a:xfrm>
          <a:prstGeom prst="rect">
            <a:avLst/>
          </a:prstGeom>
          <a:noFill/>
          <a:ln>
            <a:noFill/>
          </a:ln>
        </p:spPr>
        <p:txBody>
          <a:bodyPr anchorCtr="0" anchor="t" bIns="0" lIns="0" spcFirstLastPara="1" rIns="0" wrap="square" tIns="16500">
            <a:spAutoFit/>
          </a:bodyPr>
          <a:lstStyle/>
          <a:p>
            <a:pPr indent="0" lvl="0" marL="59689" rtl="0" algn="l">
              <a:lnSpc>
                <a:spcPct val="100000"/>
              </a:lnSpc>
              <a:spcBef>
                <a:spcPts val="0"/>
              </a:spcBef>
              <a:spcAft>
                <a:spcPts val="0"/>
              </a:spcAft>
              <a:buNone/>
            </a:pPr>
            <a:r>
              <a:rPr baseline="30000" lang="en-US" sz="4050">
                <a:solidFill>
                  <a:srgbClr val="D7791A"/>
                </a:solidFill>
                <a:latin typeface="Verdana"/>
                <a:ea typeface="Verdana"/>
                <a:cs typeface="Verdana"/>
                <a:sym typeface="Verdana"/>
              </a:rPr>
              <a:t>o1. </a:t>
            </a:r>
            <a:r>
              <a:rPr lang="en-US" sz="1700">
                <a:solidFill>
                  <a:srgbClr val="7E7E7E"/>
                </a:solidFill>
                <a:latin typeface="Verdana"/>
                <a:ea typeface="Verdana"/>
                <a:cs typeface="Verdana"/>
                <a:sym typeface="Verdana"/>
              </a:rPr>
              <a:t>Introduzione</a:t>
            </a:r>
            <a:endParaRPr sz="1700">
              <a:latin typeface="Verdana"/>
              <a:ea typeface="Verdana"/>
              <a:cs typeface="Verdana"/>
              <a:sym typeface="Verdana"/>
            </a:endParaRPr>
          </a:p>
          <a:p>
            <a:pPr indent="0" lvl="0" marL="0" rtl="0" algn="l">
              <a:lnSpc>
                <a:spcPct val="100000"/>
              </a:lnSpc>
              <a:spcBef>
                <a:spcPts val="114"/>
              </a:spcBef>
              <a:spcAft>
                <a:spcPts val="0"/>
              </a:spcAft>
              <a:buNone/>
            </a:pPr>
            <a:r>
              <a:t/>
            </a:r>
            <a:endParaRPr sz="1700">
              <a:latin typeface="Verdana"/>
              <a:ea typeface="Verdana"/>
              <a:cs typeface="Verdana"/>
              <a:sym typeface="Verdana"/>
            </a:endParaRPr>
          </a:p>
          <a:p>
            <a:pPr indent="0" lvl="0" marL="59689" rtl="0" algn="l">
              <a:lnSpc>
                <a:spcPct val="100000"/>
              </a:lnSpc>
              <a:spcBef>
                <a:spcPts val="0"/>
              </a:spcBef>
              <a:spcAft>
                <a:spcPts val="0"/>
              </a:spcAft>
              <a:buNone/>
            </a:pPr>
            <a:r>
              <a:rPr lang="en-US" sz="2600">
                <a:solidFill>
                  <a:srgbClr val="D7791A"/>
                </a:solidFill>
                <a:latin typeface="Verdana"/>
                <a:ea typeface="Verdana"/>
                <a:cs typeface="Verdana"/>
                <a:sym typeface="Verdana"/>
              </a:rPr>
              <a:t>o2. </a:t>
            </a:r>
            <a:r>
              <a:rPr baseline="30000" lang="en-US" sz="2700">
                <a:solidFill>
                  <a:srgbClr val="7E7E7E"/>
                </a:solidFill>
                <a:latin typeface="Verdana"/>
                <a:ea typeface="Verdana"/>
                <a:cs typeface="Verdana"/>
                <a:sym typeface="Verdana"/>
              </a:rPr>
              <a:t>Panoramica</a:t>
            </a:r>
            <a:endParaRPr baseline="30000" sz="2700">
              <a:latin typeface="Verdana"/>
              <a:ea typeface="Verdana"/>
              <a:cs typeface="Verdana"/>
              <a:sym typeface="Verdana"/>
            </a:endParaRPr>
          </a:p>
          <a:p>
            <a:pPr indent="0" lvl="0" marL="0" rtl="0" algn="l">
              <a:lnSpc>
                <a:spcPct val="100000"/>
              </a:lnSpc>
              <a:spcBef>
                <a:spcPts val="120"/>
              </a:spcBef>
              <a:spcAft>
                <a:spcPts val="0"/>
              </a:spcAft>
              <a:buNone/>
            </a:pPr>
            <a:r>
              <a:t/>
            </a:r>
            <a:endParaRPr sz="1700">
              <a:latin typeface="Verdana"/>
              <a:ea typeface="Verdana"/>
              <a:cs typeface="Verdana"/>
              <a:sym typeface="Verdana"/>
            </a:endParaRPr>
          </a:p>
          <a:p>
            <a:pPr indent="0" lvl="0" marL="50800" rtl="0" algn="l">
              <a:lnSpc>
                <a:spcPct val="100000"/>
              </a:lnSpc>
              <a:spcBef>
                <a:spcPts val="5"/>
              </a:spcBef>
              <a:spcAft>
                <a:spcPts val="0"/>
              </a:spcAft>
              <a:buNone/>
            </a:pPr>
            <a:r>
              <a:rPr baseline="-25000" lang="en-US" sz="4050">
                <a:solidFill>
                  <a:srgbClr val="D7791A"/>
                </a:solidFill>
                <a:latin typeface="Verdana"/>
                <a:ea typeface="Verdana"/>
                <a:cs typeface="Verdana"/>
                <a:sym typeface="Verdana"/>
              </a:rPr>
              <a:t>o3. </a:t>
            </a:r>
            <a:r>
              <a:rPr lang="en-US" sz="1700">
                <a:solidFill>
                  <a:srgbClr val="7E7E7E"/>
                </a:solidFill>
                <a:latin typeface="Verdana"/>
                <a:ea typeface="Verdana"/>
                <a:cs typeface="Verdana"/>
                <a:sym typeface="Verdana"/>
              </a:rPr>
              <a:t>Crittografia Simmetrica</a:t>
            </a:r>
            <a:endParaRPr sz="1700">
              <a:latin typeface="Verdana"/>
              <a:ea typeface="Verdana"/>
              <a:cs typeface="Verdana"/>
              <a:sym typeface="Verdana"/>
            </a:endParaRPr>
          </a:p>
          <a:p>
            <a:pPr indent="0" lvl="0" marL="0" rtl="0" algn="l">
              <a:lnSpc>
                <a:spcPct val="100000"/>
              </a:lnSpc>
              <a:spcBef>
                <a:spcPts val="750"/>
              </a:spcBef>
              <a:spcAft>
                <a:spcPts val="0"/>
              </a:spcAft>
              <a:buNone/>
            </a:pPr>
            <a:r>
              <a:t/>
            </a:r>
            <a:endParaRPr sz="1700">
              <a:latin typeface="Verdana"/>
              <a:ea typeface="Verdana"/>
              <a:cs typeface="Verdana"/>
              <a:sym typeface="Verdana"/>
            </a:endParaRPr>
          </a:p>
          <a:p>
            <a:pPr indent="0" lvl="0" marL="50800" rtl="0" algn="l">
              <a:lnSpc>
                <a:spcPct val="100000"/>
              </a:lnSpc>
              <a:spcBef>
                <a:spcPts val="0"/>
              </a:spcBef>
              <a:spcAft>
                <a:spcPts val="0"/>
              </a:spcAft>
              <a:buNone/>
            </a:pPr>
            <a:r>
              <a:rPr baseline="-25000" lang="en-US" sz="4050">
                <a:solidFill>
                  <a:srgbClr val="D7791A"/>
                </a:solidFill>
                <a:latin typeface="Verdana"/>
                <a:ea typeface="Verdana"/>
                <a:cs typeface="Verdana"/>
                <a:sym typeface="Verdana"/>
              </a:rPr>
              <a:t>o4. </a:t>
            </a:r>
            <a:r>
              <a:rPr lang="en-US" sz="1700">
                <a:solidFill>
                  <a:srgbClr val="7E7E7E"/>
                </a:solidFill>
                <a:latin typeface="Verdana"/>
                <a:ea typeface="Verdana"/>
                <a:cs typeface="Verdana"/>
                <a:sym typeface="Verdana"/>
              </a:rPr>
              <a:t> Crittografia Asimmetrica</a:t>
            </a:r>
            <a:endParaRPr sz="1700">
              <a:latin typeface="Verdana"/>
              <a:ea typeface="Verdana"/>
              <a:cs typeface="Verdana"/>
              <a:sym typeface="Verdana"/>
            </a:endParaRPr>
          </a:p>
          <a:p>
            <a:pPr indent="0" lvl="0" marL="90170" rtl="0" algn="l">
              <a:lnSpc>
                <a:spcPct val="100000"/>
              </a:lnSpc>
              <a:spcBef>
                <a:spcPts val="2175"/>
              </a:spcBef>
              <a:spcAft>
                <a:spcPts val="0"/>
              </a:spcAft>
              <a:buNone/>
            </a:pPr>
            <a:r>
              <a:rPr baseline="-25000" lang="en-US" sz="4050">
                <a:solidFill>
                  <a:srgbClr val="D7791A"/>
                </a:solidFill>
                <a:latin typeface="Verdana"/>
                <a:ea typeface="Verdana"/>
                <a:cs typeface="Verdana"/>
                <a:sym typeface="Verdana"/>
              </a:rPr>
              <a:t>o5. </a:t>
            </a:r>
            <a:r>
              <a:rPr lang="en-US" sz="1700">
                <a:solidFill>
                  <a:srgbClr val="7E7E7E"/>
                </a:solidFill>
                <a:latin typeface="Verdana"/>
                <a:ea typeface="Verdana"/>
                <a:cs typeface="Verdana"/>
                <a:sym typeface="Verdana"/>
              </a:rPr>
              <a:t>Firma digitale</a:t>
            </a:r>
            <a:endParaRPr sz="1700">
              <a:latin typeface="Verdana"/>
              <a:ea typeface="Verdana"/>
              <a:cs typeface="Verdana"/>
              <a:sym typeface="Verdana"/>
            </a:endParaRPr>
          </a:p>
        </p:txBody>
      </p:sp>
      <p:sp>
        <p:nvSpPr>
          <p:cNvPr id="108" name="Google Shape;108;p4"/>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grpSp>
        <p:nvGrpSpPr>
          <p:cNvPr id="894" name="Google Shape;894;p40"/>
          <p:cNvGrpSpPr/>
          <p:nvPr/>
        </p:nvGrpSpPr>
        <p:grpSpPr>
          <a:xfrm>
            <a:off x="0" y="-1523"/>
            <a:ext cx="5841492" cy="6861047"/>
            <a:chOff x="0" y="-1523"/>
            <a:chExt cx="5841492" cy="6861047"/>
          </a:xfrm>
        </p:grpSpPr>
        <p:sp>
          <p:nvSpPr>
            <p:cNvPr id="895" name="Google Shape;895;p40"/>
            <p:cNvSpPr/>
            <p:nvPr/>
          </p:nvSpPr>
          <p:spPr>
            <a:xfrm>
              <a:off x="4495827" y="5113068"/>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896" name="Google Shape;896;p40"/>
            <p:cNvPicPr preferRelativeResize="0"/>
            <p:nvPr/>
          </p:nvPicPr>
          <p:blipFill rotWithShape="1">
            <a:blip r:embed="rId3">
              <a:alphaModFix/>
            </a:blip>
            <a:srcRect b="0" l="0" r="0" t="0"/>
            <a:stretch/>
          </p:blipFill>
          <p:spPr>
            <a:xfrm>
              <a:off x="0" y="-1523"/>
              <a:ext cx="5841492" cy="6861047"/>
            </a:xfrm>
            <a:prstGeom prst="rect">
              <a:avLst/>
            </a:prstGeom>
            <a:noFill/>
            <a:ln>
              <a:noFill/>
            </a:ln>
          </p:spPr>
        </p:pic>
      </p:grpSp>
      <p:sp>
        <p:nvSpPr>
          <p:cNvPr id="897" name="Google Shape;897;p40"/>
          <p:cNvSpPr txBox="1"/>
          <p:nvPr>
            <p:ph type="title"/>
          </p:nvPr>
        </p:nvSpPr>
        <p:spPr>
          <a:xfrm>
            <a:off x="6122670" y="186893"/>
            <a:ext cx="5876400" cy="9987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solidFill>
                  <a:srgbClr val="FFFFFF"/>
                </a:solidFill>
              </a:rPr>
              <a:t>Claude Shannon e Cifrari a Sostituzione–Permutazione</a:t>
            </a:r>
            <a:endParaRPr sz="3200"/>
          </a:p>
        </p:txBody>
      </p:sp>
      <p:sp>
        <p:nvSpPr>
          <p:cNvPr id="898" name="Google Shape;898;p40"/>
          <p:cNvSpPr txBox="1"/>
          <p:nvPr/>
        </p:nvSpPr>
        <p:spPr>
          <a:xfrm>
            <a:off x="5837925" y="1616822"/>
            <a:ext cx="5778600" cy="2580600"/>
          </a:xfrm>
          <a:prstGeom prst="rect">
            <a:avLst/>
          </a:prstGeom>
          <a:noFill/>
          <a:ln>
            <a:noFill/>
          </a:ln>
        </p:spPr>
        <p:txBody>
          <a:bodyPr anchorCtr="0" anchor="t" bIns="0" lIns="0" spcFirstLastPara="1" rIns="0" wrap="square" tIns="67925">
            <a:spAutoFit/>
          </a:bodyPr>
          <a:lstStyle/>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Claude Shannon introdusse l’idea delle reti a sostituzione-permutazione (S-P) nel suo articolo del 1949</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costituendo la base dei moderni cifrari a blocchi</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Le reti S-P si basano sulle due operazioni crittografiche primitive viste in precedenza:</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sostituzione (S-box)</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permutazione (P-box)</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forniscono confusione e di</a:t>
            </a:r>
            <a:endParaRPr sz="1600">
              <a:solidFill>
                <a:srgbClr val="FFFFFF"/>
              </a:solidFill>
              <a:latin typeface="Verdana"/>
              <a:ea typeface="Verdana"/>
              <a:cs typeface="Verdana"/>
              <a:sym typeface="Verdana"/>
            </a:endParaRPr>
          </a:p>
        </p:txBody>
      </p:sp>
      <p:grpSp>
        <p:nvGrpSpPr>
          <p:cNvPr id="899" name="Google Shape;899;p40"/>
          <p:cNvGrpSpPr/>
          <p:nvPr/>
        </p:nvGrpSpPr>
        <p:grpSpPr>
          <a:xfrm>
            <a:off x="3089105" y="762"/>
            <a:ext cx="2953554" cy="6857365"/>
            <a:chOff x="3089105" y="762"/>
            <a:chExt cx="2953554" cy="6857365"/>
          </a:xfrm>
        </p:grpSpPr>
        <p:sp>
          <p:nvSpPr>
            <p:cNvPr id="900" name="Google Shape;900;p40"/>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01" name="Google Shape;901;p40"/>
            <p:cNvSpPr/>
            <p:nvPr/>
          </p:nvSpPr>
          <p:spPr>
            <a:xfrm>
              <a:off x="3089105"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902" name="Google Shape;902;p40"/>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903" name="Google Shape;903;p40"/>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904" name="Google Shape;904;p40"/>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B900"/>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41"/>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10" name="Google Shape;910;p41"/>
          <p:cNvSpPr txBox="1"/>
          <p:nvPr>
            <p:ph type="title"/>
          </p:nvPr>
        </p:nvSpPr>
        <p:spPr>
          <a:xfrm>
            <a:off x="372567" y="608457"/>
            <a:ext cx="53214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Confusione e Diffusione</a:t>
            </a:r>
            <a:endParaRPr/>
          </a:p>
        </p:txBody>
      </p:sp>
      <p:sp>
        <p:nvSpPr>
          <p:cNvPr id="911" name="Google Shape;911;p41"/>
          <p:cNvSpPr txBox="1"/>
          <p:nvPr/>
        </p:nvSpPr>
        <p:spPr>
          <a:xfrm>
            <a:off x="259791" y="1710690"/>
            <a:ext cx="11679600" cy="3040500"/>
          </a:xfrm>
          <a:prstGeom prst="rect">
            <a:avLst/>
          </a:prstGeom>
          <a:noFill/>
          <a:ln>
            <a:noFill/>
          </a:ln>
        </p:spPr>
        <p:txBody>
          <a:bodyPr anchorCtr="0" anchor="t" bIns="0" lIns="0" spcFirstLastPara="1" rIns="0" wrap="square" tIns="12700">
            <a:spAutoFit/>
          </a:bodyPr>
          <a:lstStyle/>
          <a:p>
            <a:pPr indent="-287019" lvl="0" marL="299085" marR="321310" rtl="0" algn="l">
              <a:lnSpc>
                <a:spcPct val="100000"/>
              </a:lnSpc>
              <a:spcBef>
                <a:spcPts val="0"/>
              </a:spcBef>
              <a:spcAft>
                <a:spcPts val="0"/>
              </a:spcAft>
              <a:buClr>
                <a:srgbClr val="FFB900"/>
              </a:buClr>
              <a:buSzPts val="1500"/>
              <a:buFont typeface="Noto Sans Symbols"/>
              <a:buChar char="▪"/>
            </a:pPr>
            <a:r>
              <a:rPr lang="en-US" sz="1500">
                <a:solidFill>
                  <a:srgbClr val="FFFFFF"/>
                </a:solidFill>
                <a:latin typeface="Verdana"/>
                <a:ea typeface="Verdana"/>
                <a:cs typeface="Verdana"/>
                <a:sym typeface="Verdana"/>
              </a:rPr>
              <a:t>I termini diffusione e confusione sono stati introdotti da Claude Shannon per rappresentare i due elementi fondamentali di qualsiasi sistema crittografico.</a:t>
            </a:r>
            <a:endParaRPr sz="1500">
              <a:latin typeface="Verdana"/>
              <a:ea typeface="Verdana"/>
              <a:cs typeface="Verdana"/>
              <a:sym typeface="Verdana"/>
            </a:endParaRPr>
          </a:p>
          <a:p>
            <a:pPr indent="-287019" lvl="0" marL="299085" marR="407033" rtl="0" algn="l">
              <a:lnSpc>
                <a:spcPct val="100000"/>
              </a:lnSpc>
              <a:spcBef>
                <a:spcPts val="1400"/>
              </a:spcBef>
              <a:spcAft>
                <a:spcPts val="0"/>
              </a:spcAft>
              <a:buClr>
                <a:srgbClr val="FFB900"/>
              </a:buClr>
              <a:buSzPts val="1500"/>
              <a:buFont typeface="Noto Sans Symbols"/>
              <a:buChar char="▪"/>
            </a:pPr>
            <a:r>
              <a:rPr lang="en-US" sz="1500">
                <a:solidFill>
                  <a:srgbClr val="FFFFFF"/>
                </a:solidFill>
                <a:latin typeface="Verdana"/>
                <a:ea typeface="Verdana"/>
                <a:cs typeface="Verdana"/>
                <a:sym typeface="Verdana"/>
              </a:rPr>
              <a:t>Ogni cifrario a blocchi comporta una trasformazione di un blocco di testo in chiaro in un blocco di testo cifrato, dove la trasformazione dipende dalla chiave.</a:t>
            </a:r>
            <a:endParaRPr sz="1500">
              <a:latin typeface="Verdana"/>
              <a:ea typeface="Verdana"/>
              <a:cs typeface="Verdana"/>
              <a:sym typeface="Verdana"/>
            </a:endParaRPr>
          </a:p>
          <a:p>
            <a:pPr indent="-287019" lvl="0" marL="299085" marR="209550" rtl="0" algn="l">
              <a:lnSpc>
                <a:spcPct val="100000"/>
              </a:lnSpc>
              <a:spcBef>
                <a:spcPts val="1410"/>
              </a:spcBef>
              <a:spcAft>
                <a:spcPts val="0"/>
              </a:spcAft>
              <a:buClr>
                <a:srgbClr val="FFB900"/>
              </a:buClr>
              <a:buSzPts val="1500"/>
              <a:buFont typeface="Noto Sans Symbols"/>
              <a:buChar char="▪"/>
            </a:pPr>
            <a:r>
              <a:rPr lang="en-US" sz="1500">
                <a:solidFill>
                  <a:srgbClr val="FFFFFF"/>
                </a:solidFill>
                <a:latin typeface="Verdana"/>
                <a:ea typeface="Verdana"/>
                <a:cs typeface="Verdana"/>
                <a:sym typeface="Verdana"/>
              </a:rPr>
              <a:t>Il meccanismo della diffusione mira a rendere la relazione statistica tra il testo in chiaro e il testo cifrato il più complessa possibile, per ostacolare i tentativi di dedurre la chiave.</a:t>
            </a:r>
            <a:endParaRPr sz="1500">
              <a:latin typeface="Verdana"/>
              <a:ea typeface="Verdana"/>
              <a:cs typeface="Verdana"/>
              <a:sym typeface="Verdana"/>
            </a:endParaRPr>
          </a:p>
          <a:p>
            <a:pPr indent="-286385" lvl="0" marL="299085" rtl="0" algn="l">
              <a:lnSpc>
                <a:spcPct val="100000"/>
              </a:lnSpc>
              <a:spcBef>
                <a:spcPts val="1390"/>
              </a:spcBef>
              <a:spcAft>
                <a:spcPts val="0"/>
              </a:spcAft>
              <a:buClr>
                <a:srgbClr val="FFB900"/>
              </a:buClr>
              <a:buSzPts val="1500"/>
              <a:buFont typeface="Noto Sans Symbols"/>
              <a:buChar char="▪"/>
            </a:pPr>
            <a:r>
              <a:rPr lang="en-US" sz="1500">
                <a:solidFill>
                  <a:srgbClr val="FFFFFF"/>
                </a:solidFill>
                <a:latin typeface="Verdana"/>
                <a:ea typeface="Verdana"/>
                <a:cs typeface="Verdana"/>
                <a:sym typeface="Verdana"/>
              </a:rPr>
              <a:t>La confusione mira a rendere la relazione tra le statistiche del testo cifrato e il valore della chiave di cifratura il più complessa possibile, sempre al fine di impedire la scoperta della chiave.</a:t>
            </a:r>
            <a:endParaRPr sz="1500">
              <a:latin typeface="Verdana"/>
              <a:ea typeface="Verdana"/>
              <a:cs typeface="Verdana"/>
              <a:sym typeface="Verdana"/>
            </a:endParaRPr>
          </a:p>
          <a:p>
            <a:pPr indent="-286385" lvl="0" marL="299085" rtl="0" algn="l">
              <a:lnSpc>
                <a:spcPct val="100000"/>
              </a:lnSpc>
              <a:spcBef>
                <a:spcPts val="1405"/>
              </a:spcBef>
              <a:spcAft>
                <a:spcPts val="0"/>
              </a:spcAft>
              <a:buClr>
                <a:srgbClr val="FFB900"/>
              </a:buClr>
              <a:buSzPts val="1500"/>
              <a:buFont typeface="Noto Sans Symbols"/>
              <a:buChar char="▪"/>
            </a:pPr>
            <a:r>
              <a:rPr lang="en-US" sz="1500">
                <a:solidFill>
                  <a:srgbClr val="FFFFFF"/>
                </a:solidFill>
                <a:latin typeface="Verdana"/>
                <a:ea typeface="Verdana"/>
                <a:cs typeface="Verdana"/>
                <a:sym typeface="Verdana"/>
              </a:rPr>
              <a:t>La diffusione e la confusione si sono dimostrate così efficaci nel rappresentare le caratteristiche desiderate di un cifrario a blocchi da essere diventate il fondamento della progettazione dei moderni cifrari a blocchi.</a:t>
            </a:r>
            <a:endParaRPr sz="1500">
              <a:latin typeface="Verdana"/>
              <a:ea typeface="Verdana"/>
              <a:cs typeface="Verdana"/>
              <a:sym typeface="Verdana"/>
            </a:endParaRPr>
          </a:p>
        </p:txBody>
      </p:sp>
      <p:pic>
        <p:nvPicPr>
          <p:cNvPr id="912" name="Google Shape;912;p41"/>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913" name="Google Shape;913;p41"/>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914" name="Google Shape;914;p41"/>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B900"/>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42"/>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20" name="Google Shape;920;p42"/>
          <p:cNvSpPr txBox="1"/>
          <p:nvPr>
            <p:ph type="title"/>
          </p:nvPr>
        </p:nvSpPr>
        <p:spPr>
          <a:xfrm>
            <a:off x="742900" y="642325"/>
            <a:ext cx="61689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Struttura del Cifrario di Feistel</a:t>
            </a:r>
            <a:endParaRPr/>
          </a:p>
        </p:txBody>
      </p:sp>
      <p:sp>
        <p:nvSpPr>
          <p:cNvPr id="921" name="Google Shape;921;p42"/>
          <p:cNvSpPr txBox="1"/>
          <p:nvPr/>
        </p:nvSpPr>
        <p:spPr>
          <a:xfrm>
            <a:off x="514299" y="1712213"/>
            <a:ext cx="11592000" cy="2816400"/>
          </a:xfrm>
          <a:prstGeom prst="rect">
            <a:avLst/>
          </a:prstGeom>
          <a:noFill/>
          <a:ln>
            <a:noFill/>
          </a:ln>
        </p:spPr>
        <p:txBody>
          <a:bodyPr anchorCtr="0" anchor="t" bIns="0" lIns="0" spcFirstLastPara="1" rIns="0" wrap="square" tIns="20950">
            <a:spAutoFit/>
          </a:bodyPr>
          <a:lstStyle/>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Horst Feistel, lavorando presso i laboratori di ricerca IBM Thomas J Watson, ideò all’inizio degli anni ‘70 una struttura di cifratura invertibile adeguata.</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Uno dei principali contributi di Feistel fu l’invenzione di una struttura idonea che adattava la rete S-P di Shannon in una struttura facilmente invertibile.</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Questa struttura suddivide il blocco di input in due metà, che vengono elaborate attraverso più round: ogni round esegue una sostituzione sulla metà sinistra dei dati, basandosi sulla funzione di round applicata alla metà destra e a una sottochiave, seguita da una permutazione che scambia le due metà.</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In sostanza, lo stesso hardware o software può essere utilizzato sia per la cifratura che per la decifratura, con una lieve modifica nell’uso delle chiavi.</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Un livello di S-box seguito da una P-box viene utilizzato per formare la funzione di round.</a:t>
            </a:r>
            <a:endParaRPr sz="1600">
              <a:solidFill>
                <a:srgbClr val="FFFFFF"/>
              </a:solidFill>
              <a:latin typeface="Verdana"/>
              <a:ea typeface="Verdana"/>
              <a:cs typeface="Verdana"/>
              <a:sym typeface="Verdana"/>
            </a:endParaRPr>
          </a:p>
        </p:txBody>
      </p:sp>
      <p:pic>
        <p:nvPicPr>
          <p:cNvPr id="922" name="Google Shape;922;p42"/>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923" name="Google Shape;923;p42"/>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924" name="Google Shape;924;p42"/>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B900"/>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8" name="Shape 928"/>
        <p:cNvGrpSpPr/>
        <p:nvPr/>
      </p:nvGrpSpPr>
      <p:grpSpPr>
        <a:xfrm>
          <a:off x="0" y="0"/>
          <a:ext cx="0" cy="0"/>
          <a:chOff x="0" y="0"/>
          <a:chExt cx="0" cy="0"/>
        </a:xfrm>
      </p:grpSpPr>
      <p:grpSp>
        <p:nvGrpSpPr>
          <p:cNvPr id="929" name="Google Shape;929;p43"/>
          <p:cNvGrpSpPr/>
          <p:nvPr/>
        </p:nvGrpSpPr>
        <p:grpSpPr>
          <a:xfrm>
            <a:off x="7994904" y="8953"/>
            <a:ext cx="2904668" cy="6838315"/>
            <a:chOff x="7994904" y="8953"/>
            <a:chExt cx="2904668" cy="6838315"/>
          </a:xfrm>
        </p:grpSpPr>
        <p:sp>
          <p:nvSpPr>
            <p:cNvPr id="930" name="Google Shape;930;p43"/>
            <p:cNvSpPr/>
            <p:nvPr/>
          </p:nvSpPr>
          <p:spPr>
            <a:xfrm>
              <a:off x="8358937"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31" name="Google Shape;931;p43"/>
            <p:cNvSpPr/>
            <p:nvPr/>
          </p:nvSpPr>
          <p:spPr>
            <a:xfrm>
              <a:off x="7994904" y="1894331"/>
              <a:ext cx="2848610" cy="3390900"/>
            </a:xfrm>
            <a:custGeom>
              <a:rect b="b" l="l" r="r" t="t"/>
              <a:pathLst>
                <a:path extrusionOk="0" h="3390900" w="2848609">
                  <a:moveTo>
                    <a:pt x="2373629" y="0"/>
                  </a:moveTo>
                  <a:lnTo>
                    <a:pt x="474725" y="0"/>
                  </a:lnTo>
                  <a:lnTo>
                    <a:pt x="426197" y="2451"/>
                  </a:lnTo>
                  <a:lnTo>
                    <a:pt x="379068" y="9647"/>
                  </a:lnTo>
                  <a:lnTo>
                    <a:pt x="333577" y="21347"/>
                  </a:lnTo>
                  <a:lnTo>
                    <a:pt x="289964" y="37314"/>
                  </a:lnTo>
                  <a:lnTo>
                    <a:pt x="248468" y="57308"/>
                  </a:lnTo>
                  <a:lnTo>
                    <a:pt x="209326" y="81090"/>
                  </a:lnTo>
                  <a:lnTo>
                    <a:pt x="172779" y="108422"/>
                  </a:lnTo>
                  <a:lnTo>
                    <a:pt x="139065" y="139064"/>
                  </a:lnTo>
                  <a:lnTo>
                    <a:pt x="108422" y="172779"/>
                  </a:lnTo>
                  <a:lnTo>
                    <a:pt x="81090" y="209326"/>
                  </a:lnTo>
                  <a:lnTo>
                    <a:pt x="57308" y="248468"/>
                  </a:lnTo>
                  <a:lnTo>
                    <a:pt x="37314" y="289964"/>
                  </a:lnTo>
                  <a:lnTo>
                    <a:pt x="21347" y="333577"/>
                  </a:lnTo>
                  <a:lnTo>
                    <a:pt x="9647" y="379068"/>
                  </a:lnTo>
                  <a:lnTo>
                    <a:pt x="2451" y="426197"/>
                  </a:lnTo>
                  <a:lnTo>
                    <a:pt x="0" y="474725"/>
                  </a:lnTo>
                  <a:lnTo>
                    <a:pt x="0" y="2916173"/>
                  </a:lnTo>
                  <a:lnTo>
                    <a:pt x="2451" y="2964702"/>
                  </a:lnTo>
                  <a:lnTo>
                    <a:pt x="9647" y="3011831"/>
                  </a:lnTo>
                  <a:lnTo>
                    <a:pt x="21347" y="3057322"/>
                  </a:lnTo>
                  <a:lnTo>
                    <a:pt x="37314" y="3100935"/>
                  </a:lnTo>
                  <a:lnTo>
                    <a:pt x="57308" y="3142431"/>
                  </a:lnTo>
                  <a:lnTo>
                    <a:pt x="81090" y="3181573"/>
                  </a:lnTo>
                  <a:lnTo>
                    <a:pt x="108422" y="3218120"/>
                  </a:lnTo>
                  <a:lnTo>
                    <a:pt x="139064" y="3251834"/>
                  </a:lnTo>
                  <a:lnTo>
                    <a:pt x="172779" y="3282477"/>
                  </a:lnTo>
                  <a:lnTo>
                    <a:pt x="209326" y="3309809"/>
                  </a:lnTo>
                  <a:lnTo>
                    <a:pt x="248468" y="3333591"/>
                  </a:lnTo>
                  <a:lnTo>
                    <a:pt x="289964" y="3353585"/>
                  </a:lnTo>
                  <a:lnTo>
                    <a:pt x="333577" y="3369552"/>
                  </a:lnTo>
                  <a:lnTo>
                    <a:pt x="379068" y="3381252"/>
                  </a:lnTo>
                  <a:lnTo>
                    <a:pt x="426197" y="3388448"/>
                  </a:lnTo>
                  <a:lnTo>
                    <a:pt x="474725" y="3390900"/>
                  </a:lnTo>
                  <a:lnTo>
                    <a:pt x="2373629" y="3390900"/>
                  </a:lnTo>
                  <a:lnTo>
                    <a:pt x="2422158" y="3388448"/>
                  </a:lnTo>
                  <a:lnTo>
                    <a:pt x="2469287" y="3381252"/>
                  </a:lnTo>
                  <a:lnTo>
                    <a:pt x="2514778" y="3369552"/>
                  </a:lnTo>
                  <a:lnTo>
                    <a:pt x="2558391" y="3353585"/>
                  </a:lnTo>
                  <a:lnTo>
                    <a:pt x="2599887" y="3333591"/>
                  </a:lnTo>
                  <a:lnTo>
                    <a:pt x="2639029" y="3309809"/>
                  </a:lnTo>
                  <a:lnTo>
                    <a:pt x="2675576" y="3282477"/>
                  </a:lnTo>
                  <a:lnTo>
                    <a:pt x="2709290" y="3251834"/>
                  </a:lnTo>
                  <a:lnTo>
                    <a:pt x="2739933" y="3218120"/>
                  </a:lnTo>
                  <a:lnTo>
                    <a:pt x="2767265" y="3181573"/>
                  </a:lnTo>
                  <a:lnTo>
                    <a:pt x="2791047" y="3142431"/>
                  </a:lnTo>
                  <a:lnTo>
                    <a:pt x="2811041" y="3100935"/>
                  </a:lnTo>
                  <a:lnTo>
                    <a:pt x="2827008" y="3057322"/>
                  </a:lnTo>
                  <a:lnTo>
                    <a:pt x="2838708" y="3011831"/>
                  </a:lnTo>
                  <a:lnTo>
                    <a:pt x="2845904" y="2964702"/>
                  </a:lnTo>
                  <a:lnTo>
                    <a:pt x="2848355" y="2916173"/>
                  </a:lnTo>
                  <a:lnTo>
                    <a:pt x="2848355" y="474725"/>
                  </a:lnTo>
                  <a:lnTo>
                    <a:pt x="2845904" y="426197"/>
                  </a:lnTo>
                  <a:lnTo>
                    <a:pt x="2838708" y="379068"/>
                  </a:lnTo>
                  <a:lnTo>
                    <a:pt x="2827008" y="333577"/>
                  </a:lnTo>
                  <a:lnTo>
                    <a:pt x="2811041" y="289964"/>
                  </a:lnTo>
                  <a:lnTo>
                    <a:pt x="2791047" y="248468"/>
                  </a:lnTo>
                  <a:lnTo>
                    <a:pt x="2767265" y="209326"/>
                  </a:lnTo>
                  <a:lnTo>
                    <a:pt x="2739933" y="172779"/>
                  </a:lnTo>
                  <a:lnTo>
                    <a:pt x="2709291" y="139064"/>
                  </a:lnTo>
                  <a:lnTo>
                    <a:pt x="2675576" y="108422"/>
                  </a:lnTo>
                  <a:lnTo>
                    <a:pt x="2639029" y="81090"/>
                  </a:lnTo>
                  <a:lnTo>
                    <a:pt x="2599887" y="57308"/>
                  </a:lnTo>
                  <a:lnTo>
                    <a:pt x="2558391" y="37314"/>
                  </a:lnTo>
                  <a:lnTo>
                    <a:pt x="2514778" y="21347"/>
                  </a:lnTo>
                  <a:lnTo>
                    <a:pt x="2469287" y="9647"/>
                  </a:lnTo>
                  <a:lnTo>
                    <a:pt x="2422158" y="2451"/>
                  </a:lnTo>
                  <a:lnTo>
                    <a:pt x="2373629"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32" name="Google Shape;932;p43"/>
          <p:cNvSpPr txBox="1"/>
          <p:nvPr>
            <p:ph type="title"/>
          </p:nvPr>
        </p:nvSpPr>
        <p:spPr>
          <a:xfrm>
            <a:off x="875182" y="304037"/>
            <a:ext cx="10441500" cy="952800"/>
          </a:xfrm>
          <a:prstGeom prst="rect">
            <a:avLst/>
          </a:prstGeom>
          <a:noFill/>
          <a:ln>
            <a:noFill/>
          </a:ln>
        </p:spPr>
        <p:txBody>
          <a:bodyPr anchorCtr="0" anchor="t" bIns="0" lIns="0" spcFirstLastPara="1" rIns="0" wrap="square" tIns="394825">
            <a:spAutoFit/>
          </a:bodyPr>
          <a:lstStyle/>
          <a:p>
            <a:pPr indent="0" lvl="0" marL="1122045" rtl="0" algn="l">
              <a:lnSpc>
                <a:spcPct val="100000"/>
              </a:lnSpc>
              <a:spcBef>
                <a:spcPts val="0"/>
              </a:spcBef>
              <a:spcAft>
                <a:spcPts val="0"/>
              </a:spcAft>
              <a:buNone/>
            </a:pPr>
            <a:r>
              <a:rPr lang="en-US"/>
              <a:t>Cifratura/Decifratura con Cifrario di Feistel</a:t>
            </a:r>
            <a:endParaRPr/>
          </a:p>
        </p:txBody>
      </p:sp>
      <p:grpSp>
        <p:nvGrpSpPr>
          <p:cNvPr id="933" name="Google Shape;933;p43"/>
          <p:cNvGrpSpPr/>
          <p:nvPr/>
        </p:nvGrpSpPr>
        <p:grpSpPr>
          <a:xfrm>
            <a:off x="1319022" y="1360169"/>
            <a:ext cx="6466840" cy="4660900"/>
            <a:chOff x="1319022" y="1360169"/>
            <a:chExt cx="6466840" cy="4660900"/>
          </a:xfrm>
        </p:grpSpPr>
        <p:sp>
          <p:nvSpPr>
            <p:cNvPr id="934" name="Google Shape;934;p43"/>
            <p:cNvSpPr/>
            <p:nvPr/>
          </p:nvSpPr>
          <p:spPr>
            <a:xfrm>
              <a:off x="1319022" y="1360169"/>
              <a:ext cx="6466840" cy="4660900"/>
            </a:xfrm>
            <a:custGeom>
              <a:rect b="b" l="l" r="r" t="t"/>
              <a:pathLst>
                <a:path extrusionOk="0" h="4660900" w="6466840">
                  <a:moveTo>
                    <a:pt x="5689600" y="0"/>
                  </a:moveTo>
                  <a:lnTo>
                    <a:pt x="776732" y="0"/>
                  </a:lnTo>
                  <a:lnTo>
                    <a:pt x="729412" y="1417"/>
                  </a:lnTo>
                  <a:lnTo>
                    <a:pt x="682843" y="5615"/>
                  </a:lnTo>
                  <a:lnTo>
                    <a:pt x="637105" y="12513"/>
                  </a:lnTo>
                  <a:lnTo>
                    <a:pt x="592280" y="22029"/>
                  </a:lnTo>
                  <a:lnTo>
                    <a:pt x="548449" y="34082"/>
                  </a:lnTo>
                  <a:lnTo>
                    <a:pt x="505693" y="48591"/>
                  </a:lnTo>
                  <a:lnTo>
                    <a:pt x="464093" y="65474"/>
                  </a:lnTo>
                  <a:lnTo>
                    <a:pt x="423731" y="84651"/>
                  </a:lnTo>
                  <a:lnTo>
                    <a:pt x="384687" y="106040"/>
                  </a:lnTo>
                  <a:lnTo>
                    <a:pt x="347044" y="129560"/>
                  </a:lnTo>
                  <a:lnTo>
                    <a:pt x="310881" y="155129"/>
                  </a:lnTo>
                  <a:lnTo>
                    <a:pt x="276281" y="182668"/>
                  </a:lnTo>
                  <a:lnTo>
                    <a:pt x="243325" y="212093"/>
                  </a:lnTo>
                  <a:lnTo>
                    <a:pt x="212093" y="243325"/>
                  </a:lnTo>
                  <a:lnTo>
                    <a:pt x="182668" y="276281"/>
                  </a:lnTo>
                  <a:lnTo>
                    <a:pt x="155129" y="310881"/>
                  </a:lnTo>
                  <a:lnTo>
                    <a:pt x="129560" y="347044"/>
                  </a:lnTo>
                  <a:lnTo>
                    <a:pt x="106040" y="384687"/>
                  </a:lnTo>
                  <a:lnTo>
                    <a:pt x="84651" y="423731"/>
                  </a:lnTo>
                  <a:lnTo>
                    <a:pt x="65474" y="464093"/>
                  </a:lnTo>
                  <a:lnTo>
                    <a:pt x="48591" y="505693"/>
                  </a:lnTo>
                  <a:lnTo>
                    <a:pt x="34082" y="548449"/>
                  </a:lnTo>
                  <a:lnTo>
                    <a:pt x="22029" y="592280"/>
                  </a:lnTo>
                  <a:lnTo>
                    <a:pt x="12513" y="637105"/>
                  </a:lnTo>
                  <a:lnTo>
                    <a:pt x="5615" y="682843"/>
                  </a:lnTo>
                  <a:lnTo>
                    <a:pt x="1417" y="729412"/>
                  </a:lnTo>
                  <a:lnTo>
                    <a:pt x="0" y="776731"/>
                  </a:lnTo>
                  <a:lnTo>
                    <a:pt x="0" y="3883659"/>
                  </a:lnTo>
                  <a:lnTo>
                    <a:pt x="1417" y="3930975"/>
                  </a:lnTo>
                  <a:lnTo>
                    <a:pt x="5615" y="3977541"/>
                  </a:lnTo>
                  <a:lnTo>
                    <a:pt x="12513" y="4023276"/>
                  </a:lnTo>
                  <a:lnTo>
                    <a:pt x="22029" y="4068098"/>
                  </a:lnTo>
                  <a:lnTo>
                    <a:pt x="34082" y="4111928"/>
                  </a:lnTo>
                  <a:lnTo>
                    <a:pt x="48591" y="4154683"/>
                  </a:lnTo>
                  <a:lnTo>
                    <a:pt x="65474" y="4196282"/>
                  </a:lnTo>
                  <a:lnTo>
                    <a:pt x="84651" y="4236643"/>
                  </a:lnTo>
                  <a:lnTo>
                    <a:pt x="106040" y="4275687"/>
                  </a:lnTo>
                  <a:lnTo>
                    <a:pt x="129560" y="4313331"/>
                  </a:lnTo>
                  <a:lnTo>
                    <a:pt x="155129" y="4349493"/>
                  </a:lnTo>
                  <a:lnTo>
                    <a:pt x="182668" y="4384094"/>
                  </a:lnTo>
                  <a:lnTo>
                    <a:pt x="212093" y="4417051"/>
                  </a:lnTo>
                  <a:lnTo>
                    <a:pt x="243325" y="4448284"/>
                  </a:lnTo>
                  <a:lnTo>
                    <a:pt x="276281" y="4477711"/>
                  </a:lnTo>
                  <a:lnTo>
                    <a:pt x="310881" y="4505250"/>
                  </a:lnTo>
                  <a:lnTo>
                    <a:pt x="347044" y="4530821"/>
                  </a:lnTo>
                  <a:lnTo>
                    <a:pt x="384687" y="4554343"/>
                  </a:lnTo>
                  <a:lnTo>
                    <a:pt x="423731" y="4575733"/>
                  </a:lnTo>
                  <a:lnTo>
                    <a:pt x="464093" y="4594911"/>
                  </a:lnTo>
                  <a:lnTo>
                    <a:pt x="505693" y="4611796"/>
                  </a:lnTo>
                  <a:lnTo>
                    <a:pt x="548449" y="4626306"/>
                  </a:lnTo>
                  <a:lnTo>
                    <a:pt x="592280" y="4638360"/>
                  </a:lnTo>
                  <a:lnTo>
                    <a:pt x="637105" y="4647877"/>
                  </a:lnTo>
                  <a:lnTo>
                    <a:pt x="682843" y="4654775"/>
                  </a:lnTo>
                  <a:lnTo>
                    <a:pt x="729412" y="4658974"/>
                  </a:lnTo>
                  <a:lnTo>
                    <a:pt x="776732" y="4660392"/>
                  </a:lnTo>
                  <a:lnTo>
                    <a:pt x="5689600" y="4660392"/>
                  </a:lnTo>
                  <a:lnTo>
                    <a:pt x="5736919" y="4658974"/>
                  </a:lnTo>
                  <a:lnTo>
                    <a:pt x="5783488" y="4654775"/>
                  </a:lnTo>
                  <a:lnTo>
                    <a:pt x="5829226" y="4647877"/>
                  </a:lnTo>
                  <a:lnTo>
                    <a:pt x="5874051" y="4638360"/>
                  </a:lnTo>
                  <a:lnTo>
                    <a:pt x="5917882" y="4626306"/>
                  </a:lnTo>
                  <a:lnTo>
                    <a:pt x="5960638" y="4611796"/>
                  </a:lnTo>
                  <a:lnTo>
                    <a:pt x="6002238" y="4594911"/>
                  </a:lnTo>
                  <a:lnTo>
                    <a:pt x="6042600" y="4575733"/>
                  </a:lnTo>
                  <a:lnTo>
                    <a:pt x="6081644" y="4554343"/>
                  </a:lnTo>
                  <a:lnTo>
                    <a:pt x="6119287" y="4530821"/>
                  </a:lnTo>
                  <a:lnTo>
                    <a:pt x="6155450" y="4505250"/>
                  </a:lnTo>
                  <a:lnTo>
                    <a:pt x="6190050" y="4477711"/>
                  </a:lnTo>
                  <a:lnTo>
                    <a:pt x="6223006" y="4448284"/>
                  </a:lnTo>
                  <a:lnTo>
                    <a:pt x="6254238" y="4417051"/>
                  </a:lnTo>
                  <a:lnTo>
                    <a:pt x="6283663" y="4384094"/>
                  </a:lnTo>
                  <a:lnTo>
                    <a:pt x="6311202" y="4349493"/>
                  </a:lnTo>
                  <a:lnTo>
                    <a:pt x="6336771" y="4313331"/>
                  </a:lnTo>
                  <a:lnTo>
                    <a:pt x="6360291" y="4275687"/>
                  </a:lnTo>
                  <a:lnTo>
                    <a:pt x="6381680" y="4236643"/>
                  </a:lnTo>
                  <a:lnTo>
                    <a:pt x="6400857" y="4196282"/>
                  </a:lnTo>
                  <a:lnTo>
                    <a:pt x="6417740" y="4154683"/>
                  </a:lnTo>
                  <a:lnTo>
                    <a:pt x="6432249" y="4111928"/>
                  </a:lnTo>
                  <a:lnTo>
                    <a:pt x="6444302" y="4068098"/>
                  </a:lnTo>
                  <a:lnTo>
                    <a:pt x="6453818" y="4023276"/>
                  </a:lnTo>
                  <a:lnTo>
                    <a:pt x="6460716" y="3977541"/>
                  </a:lnTo>
                  <a:lnTo>
                    <a:pt x="6464914" y="3930975"/>
                  </a:lnTo>
                  <a:lnTo>
                    <a:pt x="6466332" y="3883659"/>
                  </a:lnTo>
                  <a:lnTo>
                    <a:pt x="6466332" y="776731"/>
                  </a:lnTo>
                  <a:lnTo>
                    <a:pt x="6464914" y="729412"/>
                  </a:lnTo>
                  <a:lnTo>
                    <a:pt x="6460716" y="682843"/>
                  </a:lnTo>
                  <a:lnTo>
                    <a:pt x="6453818" y="637105"/>
                  </a:lnTo>
                  <a:lnTo>
                    <a:pt x="6444302" y="592280"/>
                  </a:lnTo>
                  <a:lnTo>
                    <a:pt x="6432249" y="548449"/>
                  </a:lnTo>
                  <a:lnTo>
                    <a:pt x="6417740" y="505693"/>
                  </a:lnTo>
                  <a:lnTo>
                    <a:pt x="6400857" y="464093"/>
                  </a:lnTo>
                  <a:lnTo>
                    <a:pt x="6381680" y="423731"/>
                  </a:lnTo>
                  <a:lnTo>
                    <a:pt x="6360291" y="384687"/>
                  </a:lnTo>
                  <a:lnTo>
                    <a:pt x="6336771" y="347044"/>
                  </a:lnTo>
                  <a:lnTo>
                    <a:pt x="6311202" y="310881"/>
                  </a:lnTo>
                  <a:lnTo>
                    <a:pt x="6283663" y="276281"/>
                  </a:lnTo>
                  <a:lnTo>
                    <a:pt x="6254238" y="243325"/>
                  </a:lnTo>
                  <a:lnTo>
                    <a:pt x="6223006" y="212093"/>
                  </a:lnTo>
                  <a:lnTo>
                    <a:pt x="6190050" y="182668"/>
                  </a:lnTo>
                  <a:lnTo>
                    <a:pt x="6155450" y="155129"/>
                  </a:lnTo>
                  <a:lnTo>
                    <a:pt x="6119287" y="129560"/>
                  </a:lnTo>
                  <a:lnTo>
                    <a:pt x="6081644" y="106040"/>
                  </a:lnTo>
                  <a:lnTo>
                    <a:pt x="6042600" y="84651"/>
                  </a:lnTo>
                  <a:lnTo>
                    <a:pt x="6002238" y="65474"/>
                  </a:lnTo>
                  <a:lnTo>
                    <a:pt x="5960638" y="48591"/>
                  </a:lnTo>
                  <a:lnTo>
                    <a:pt x="5917882" y="34082"/>
                  </a:lnTo>
                  <a:lnTo>
                    <a:pt x="5874051" y="22029"/>
                  </a:lnTo>
                  <a:lnTo>
                    <a:pt x="5829226" y="12513"/>
                  </a:lnTo>
                  <a:lnTo>
                    <a:pt x="5783488" y="5615"/>
                  </a:lnTo>
                  <a:lnTo>
                    <a:pt x="5736919" y="1417"/>
                  </a:lnTo>
                  <a:lnTo>
                    <a:pt x="5689600" y="0"/>
                  </a:lnTo>
                  <a:close/>
                </a:path>
              </a:pathLst>
            </a:custGeom>
            <a:solidFill>
              <a:srgbClr val="FFB900">
                <a:alpha val="9803"/>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35" name="Google Shape;935;p43"/>
            <p:cNvSpPr/>
            <p:nvPr/>
          </p:nvSpPr>
          <p:spPr>
            <a:xfrm>
              <a:off x="1319022" y="1360169"/>
              <a:ext cx="6466840" cy="4660900"/>
            </a:xfrm>
            <a:custGeom>
              <a:rect b="b" l="l" r="r" t="t"/>
              <a:pathLst>
                <a:path extrusionOk="0" h="4660900" w="6466840">
                  <a:moveTo>
                    <a:pt x="0" y="776731"/>
                  </a:moveTo>
                  <a:lnTo>
                    <a:pt x="1417" y="729412"/>
                  </a:lnTo>
                  <a:lnTo>
                    <a:pt x="5615" y="682843"/>
                  </a:lnTo>
                  <a:lnTo>
                    <a:pt x="12513" y="637105"/>
                  </a:lnTo>
                  <a:lnTo>
                    <a:pt x="22029" y="592280"/>
                  </a:lnTo>
                  <a:lnTo>
                    <a:pt x="34082" y="548449"/>
                  </a:lnTo>
                  <a:lnTo>
                    <a:pt x="48591" y="505693"/>
                  </a:lnTo>
                  <a:lnTo>
                    <a:pt x="65474" y="464093"/>
                  </a:lnTo>
                  <a:lnTo>
                    <a:pt x="84651" y="423731"/>
                  </a:lnTo>
                  <a:lnTo>
                    <a:pt x="106040" y="384687"/>
                  </a:lnTo>
                  <a:lnTo>
                    <a:pt x="129560" y="347044"/>
                  </a:lnTo>
                  <a:lnTo>
                    <a:pt x="155129" y="310881"/>
                  </a:lnTo>
                  <a:lnTo>
                    <a:pt x="182668" y="276281"/>
                  </a:lnTo>
                  <a:lnTo>
                    <a:pt x="212093" y="243325"/>
                  </a:lnTo>
                  <a:lnTo>
                    <a:pt x="243325" y="212093"/>
                  </a:lnTo>
                  <a:lnTo>
                    <a:pt x="276281" y="182668"/>
                  </a:lnTo>
                  <a:lnTo>
                    <a:pt x="310881" y="155129"/>
                  </a:lnTo>
                  <a:lnTo>
                    <a:pt x="347044" y="129560"/>
                  </a:lnTo>
                  <a:lnTo>
                    <a:pt x="384687" y="106040"/>
                  </a:lnTo>
                  <a:lnTo>
                    <a:pt x="423731" y="84651"/>
                  </a:lnTo>
                  <a:lnTo>
                    <a:pt x="464093" y="65474"/>
                  </a:lnTo>
                  <a:lnTo>
                    <a:pt x="505693" y="48591"/>
                  </a:lnTo>
                  <a:lnTo>
                    <a:pt x="548449" y="34082"/>
                  </a:lnTo>
                  <a:lnTo>
                    <a:pt x="592280" y="22029"/>
                  </a:lnTo>
                  <a:lnTo>
                    <a:pt x="637105" y="12513"/>
                  </a:lnTo>
                  <a:lnTo>
                    <a:pt x="682843" y="5615"/>
                  </a:lnTo>
                  <a:lnTo>
                    <a:pt x="729412" y="1417"/>
                  </a:lnTo>
                  <a:lnTo>
                    <a:pt x="776732" y="0"/>
                  </a:lnTo>
                  <a:lnTo>
                    <a:pt x="5689600" y="0"/>
                  </a:lnTo>
                  <a:lnTo>
                    <a:pt x="5736919" y="1417"/>
                  </a:lnTo>
                  <a:lnTo>
                    <a:pt x="5783488" y="5615"/>
                  </a:lnTo>
                  <a:lnTo>
                    <a:pt x="5829226" y="12513"/>
                  </a:lnTo>
                  <a:lnTo>
                    <a:pt x="5874051" y="22029"/>
                  </a:lnTo>
                  <a:lnTo>
                    <a:pt x="5917882" y="34082"/>
                  </a:lnTo>
                  <a:lnTo>
                    <a:pt x="5960638" y="48591"/>
                  </a:lnTo>
                  <a:lnTo>
                    <a:pt x="6002238" y="65474"/>
                  </a:lnTo>
                  <a:lnTo>
                    <a:pt x="6042600" y="84651"/>
                  </a:lnTo>
                  <a:lnTo>
                    <a:pt x="6081644" y="106040"/>
                  </a:lnTo>
                  <a:lnTo>
                    <a:pt x="6119287" y="129560"/>
                  </a:lnTo>
                  <a:lnTo>
                    <a:pt x="6155450" y="155129"/>
                  </a:lnTo>
                  <a:lnTo>
                    <a:pt x="6190050" y="182668"/>
                  </a:lnTo>
                  <a:lnTo>
                    <a:pt x="6223006" y="212093"/>
                  </a:lnTo>
                  <a:lnTo>
                    <a:pt x="6254238" y="243325"/>
                  </a:lnTo>
                  <a:lnTo>
                    <a:pt x="6283663" y="276281"/>
                  </a:lnTo>
                  <a:lnTo>
                    <a:pt x="6311202" y="310881"/>
                  </a:lnTo>
                  <a:lnTo>
                    <a:pt x="6336771" y="347044"/>
                  </a:lnTo>
                  <a:lnTo>
                    <a:pt x="6360291" y="384687"/>
                  </a:lnTo>
                  <a:lnTo>
                    <a:pt x="6381680" y="423731"/>
                  </a:lnTo>
                  <a:lnTo>
                    <a:pt x="6400857" y="464093"/>
                  </a:lnTo>
                  <a:lnTo>
                    <a:pt x="6417740" y="505693"/>
                  </a:lnTo>
                  <a:lnTo>
                    <a:pt x="6432249" y="548449"/>
                  </a:lnTo>
                  <a:lnTo>
                    <a:pt x="6444302" y="592280"/>
                  </a:lnTo>
                  <a:lnTo>
                    <a:pt x="6453818" y="637105"/>
                  </a:lnTo>
                  <a:lnTo>
                    <a:pt x="6460716" y="682843"/>
                  </a:lnTo>
                  <a:lnTo>
                    <a:pt x="6464914" y="729412"/>
                  </a:lnTo>
                  <a:lnTo>
                    <a:pt x="6466332" y="776731"/>
                  </a:lnTo>
                  <a:lnTo>
                    <a:pt x="6466332" y="3883659"/>
                  </a:lnTo>
                  <a:lnTo>
                    <a:pt x="6464914" y="3930975"/>
                  </a:lnTo>
                  <a:lnTo>
                    <a:pt x="6460716" y="3977541"/>
                  </a:lnTo>
                  <a:lnTo>
                    <a:pt x="6453818" y="4023276"/>
                  </a:lnTo>
                  <a:lnTo>
                    <a:pt x="6444302" y="4068098"/>
                  </a:lnTo>
                  <a:lnTo>
                    <a:pt x="6432249" y="4111928"/>
                  </a:lnTo>
                  <a:lnTo>
                    <a:pt x="6417740" y="4154683"/>
                  </a:lnTo>
                  <a:lnTo>
                    <a:pt x="6400857" y="4196282"/>
                  </a:lnTo>
                  <a:lnTo>
                    <a:pt x="6381680" y="4236643"/>
                  </a:lnTo>
                  <a:lnTo>
                    <a:pt x="6360291" y="4275687"/>
                  </a:lnTo>
                  <a:lnTo>
                    <a:pt x="6336771" y="4313331"/>
                  </a:lnTo>
                  <a:lnTo>
                    <a:pt x="6311202" y="4349493"/>
                  </a:lnTo>
                  <a:lnTo>
                    <a:pt x="6283663" y="4384094"/>
                  </a:lnTo>
                  <a:lnTo>
                    <a:pt x="6254238" y="4417051"/>
                  </a:lnTo>
                  <a:lnTo>
                    <a:pt x="6223006" y="4448284"/>
                  </a:lnTo>
                  <a:lnTo>
                    <a:pt x="6190050" y="4477711"/>
                  </a:lnTo>
                  <a:lnTo>
                    <a:pt x="6155450" y="4505250"/>
                  </a:lnTo>
                  <a:lnTo>
                    <a:pt x="6119287" y="4530821"/>
                  </a:lnTo>
                  <a:lnTo>
                    <a:pt x="6081644" y="4554343"/>
                  </a:lnTo>
                  <a:lnTo>
                    <a:pt x="6042600" y="4575733"/>
                  </a:lnTo>
                  <a:lnTo>
                    <a:pt x="6002238" y="4594911"/>
                  </a:lnTo>
                  <a:lnTo>
                    <a:pt x="5960638" y="4611796"/>
                  </a:lnTo>
                  <a:lnTo>
                    <a:pt x="5917882" y="4626306"/>
                  </a:lnTo>
                  <a:lnTo>
                    <a:pt x="5874051" y="4638360"/>
                  </a:lnTo>
                  <a:lnTo>
                    <a:pt x="5829226" y="4647877"/>
                  </a:lnTo>
                  <a:lnTo>
                    <a:pt x="5783488" y="4654775"/>
                  </a:lnTo>
                  <a:lnTo>
                    <a:pt x="5736919" y="4658974"/>
                  </a:lnTo>
                  <a:lnTo>
                    <a:pt x="5689600" y="4660392"/>
                  </a:lnTo>
                  <a:lnTo>
                    <a:pt x="776732" y="4660392"/>
                  </a:lnTo>
                  <a:lnTo>
                    <a:pt x="729412" y="4658974"/>
                  </a:lnTo>
                  <a:lnTo>
                    <a:pt x="682843" y="4654775"/>
                  </a:lnTo>
                  <a:lnTo>
                    <a:pt x="637105" y="4647877"/>
                  </a:lnTo>
                  <a:lnTo>
                    <a:pt x="592280" y="4638360"/>
                  </a:lnTo>
                  <a:lnTo>
                    <a:pt x="548449" y="4626306"/>
                  </a:lnTo>
                  <a:lnTo>
                    <a:pt x="505693" y="4611796"/>
                  </a:lnTo>
                  <a:lnTo>
                    <a:pt x="464093" y="4594911"/>
                  </a:lnTo>
                  <a:lnTo>
                    <a:pt x="423731" y="4575733"/>
                  </a:lnTo>
                  <a:lnTo>
                    <a:pt x="384687" y="4554343"/>
                  </a:lnTo>
                  <a:lnTo>
                    <a:pt x="347044" y="4530821"/>
                  </a:lnTo>
                  <a:lnTo>
                    <a:pt x="310881" y="4505250"/>
                  </a:lnTo>
                  <a:lnTo>
                    <a:pt x="276281" y="4477711"/>
                  </a:lnTo>
                  <a:lnTo>
                    <a:pt x="243325" y="4448284"/>
                  </a:lnTo>
                  <a:lnTo>
                    <a:pt x="212093" y="4417051"/>
                  </a:lnTo>
                  <a:lnTo>
                    <a:pt x="182668" y="4384094"/>
                  </a:lnTo>
                  <a:lnTo>
                    <a:pt x="155129" y="4349493"/>
                  </a:lnTo>
                  <a:lnTo>
                    <a:pt x="129560" y="4313331"/>
                  </a:lnTo>
                  <a:lnTo>
                    <a:pt x="106040" y="4275687"/>
                  </a:lnTo>
                  <a:lnTo>
                    <a:pt x="84651" y="4236643"/>
                  </a:lnTo>
                  <a:lnTo>
                    <a:pt x="65474" y="4196282"/>
                  </a:lnTo>
                  <a:lnTo>
                    <a:pt x="48591" y="4154683"/>
                  </a:lnTo>
                  <a:lnTo>
                    <a:pt x="34082" y="4111928"/>
                  </a:lnTo>
                  <a:lnTo>
                    <a:pt x="22029" y="4068098"/>
                  </a:lnTo>
                  <a:lnTo>
                    <a:pt x="12513" y="4023276"/>
                  </a:lnTo>
                  <a:lnTo>
                    <a:pt x="5615" y="3977541"/>
                  </a:lnTo>
                  <a:lnTo>
                    <a:pt x="1417" y="3930975"/>
                  </a:lnTo>
                  <a:lnTo>
                    <a:pt x="0" y="3883659"/>
                  </a:lnTo>
                  <a:lnTo>
                    <a:pt x="0" y="776731"/>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36" name="Google Shape;936;p43"/>
          <p:cNvSpPr txBox="1"/>
          <p:nvPr/>
        </p:nvSpPr>
        <p:spPr>
          <a:xfrm>
            <a:off x="1544192" y="1781048"/>
            <a:ext cx="6017400" cy="3567300"/>
          </a:xfrm>
          <a:prstGeom prst="rect">
            <a:avLst/>
          </a:prstGeom>
          <a:noFill/>
          <a:ln>
            <a:noFill/>
          </a:ln>
        </p:spPr>
        <p:txBody>
          <a:bodyPr anchorCtr="0" anchor="t" bIns="0" lIns="0" spcFirstLastPara="1" rIns="0" wrap="square" tIns="54600">
            <a:spAutoFit/>
          </a:bodyPr>
          <a:lstStyle/>
          <a:p>
            <a:pPr indent="0" lvl="0" marL="12700" marR="5080" rtl="0" algn="l">
              <a:lnSpc>
                <a:spcPct val="95714"/>
              </a:lnSpc>
              <a:spcBef>
                <a:spcPts val="0"/>
              </a:spcBef>
              <a:spcAft>
                <a:spcPts val="0"/>
              </a:spcAft>
              <a:buNone/>
            </a:pPr>
            <a:r>
              <a:rPr lang="en-US" sz="1200">
                <a:latin typeface="Verdana"/>
                <a:ea typeface="Verdana"/>
                <a:cs typeface="Verdana"/>
                <a:sym typeface="Verdana"/>
              </a:rPr>
              <a:t>La realizzazione esatta di una rete di Feistel dipende dalla scelta dei seguenti parametri e caratteristiche di progettazione:</a:t>
            </a:r>
            <a:endParaRPr sz="1200">
              <a:latin typeface="Verdana"/>
              <a:ea typeface="Verdana"/>
              <a:cs typeface="Verdana"/>
              <a:sym typeface="Verdana"/>
            </a:endParaRPr>
          </a:p>
          <a:p>
            <a:pPr indent="-304800" lvl="0" marL="457200" rtl="0" algn="l">
              <a:lnSpc>
                <a:spcPct val="115000"/>
              </a:lnSpc>
              <a:spcBef>
                <a:spcPts val="0"/>
              </a:spcBef>
              <a:spcAft>
                <a:spcPts val="0"/>
              </a:spcAft>
              <a:buClr>
                <a:srgbClr val="FFB900"/>
              </a:buClr>
              <a:buSzPts val="1200"/>
              <a:buChar char="•"/>
            </a:pPr>
            <a:r>
              <a:rPr lang="en-US" sz="1200">
                <a:latin typeface="Tahoma"/>
                <a:ea typeface="Tahoma"/>
                <a:cs typeface="Tahoma"/>
                <a:sym typeface="Tahoma"/>
              </a:rPr>
              <a:t>La realizzazione esatta di una rete di Feistel dipende dalla scelta dei seguenti parametri e caratteristiche di progettazione:</a:t>
            </a:r>
            <a:endParaRPr sz="1200">
              <a:latin typeface="Tahoma"/>
              <a:ea typeface="Tahoma"/>
              <a:cs typeface="Tahoma"/>
              <a:sym typeface="Tahoma"/>
            </a:endParaRPr>
          </a:p>
          <a:p>
            <a:pPr indent="-304800" lvl="0" marL="457200" rtl="0" algn="l">
              <a:lnSpc>
                <a:spcPct val="115000"/>
              </a:lnSpc>
              <a:spcBef>
                <a:spcPts val="0"/>
              </a:spcBef>
              <a:spcAft>
                <a:spcPts val="0"/>
              </a:spcAft>
              <a:buClr>
                <a:srgbClr val="FFB900"/>
              </a:buClr>
              <a:buSzPts val="1200"/>
              <a:buChar char="•"/>
            </a:pPr>
            <a:r>
              <a:rPr b="1" lang="en-US" sz="1200">
                <a:latin typeface="Tahoma"/>
                <a:ea typeface="Tahoma"/>
                <a:cs typeface="Tahoma"/>
                <a:sym typeface="Tahoma"/>
              </a:rPr>
              <a:t>Dimensione del blocco – </a:t>
            </a:r>
            <a:r>
              <a:rPr lang="en-US" sz="1200">
                <a:latin typeface="Tahoma"/>
                <a:ea typeface="Tahoma"/>
                <a:cs typeface="Tahoma"/>
                <a:sym typeface="Tahoma"/>
              </a:rPr>
              <a:t>aumentare la dimensione migliora la sicurezza ma rallenta la cifratura.</a:t>
            </a:r>
            <a:endParaRPr sz="1200">
              <a:latin typeface="Tahoma"/>
              <a:ea typeface="Tahoma"/>
              <a:cs typeface="Tahoma"/>
              <a:sym typeface="Tahoma"/>
            </a:endParaRPr>
          </a:p>
          <a:p>
            <a:pPr indent="-304800" lvl="0" marL="457200" rtl="0" algn="l">
              <a:lnSpc>
                <a:spcPct val="115000"/>
              </a:lnSpc>
              <a:spcBef>
                <a:spcPts val="0"/>
              </a:spcBef>
              <a:spcAft>
                <a:spcPts val="0"/>
              </a:spcAft>
              <a:buClr>
                <a:srgbClr val="FFB900"/>
              </a:buClr>
              <a:buSzPts val="1200"/>
              <a:buChar char="•"/>
            </a:pPr>
            <a:r>
              <a:rPr b="1" lang="en-US" sz="1200">
                <a:latin typeface="Tahoma"/>
                <a:ea typeface="Tahoma"/>
                <a:cs typeface="Tahoma"/>
                <a:sym typeface="Tahoma"/>
              </a:rPr>
              <a:t>Dimensione della chiave – </a:t>
            </a:r>
            <a:r>
              <a:rPr lang="en-US" sz="1200">
                <a:latin typeface="Tahoma"/>
                <a:ea typeface="Tahoma"/>
                <a:cs typeface="Tahoma"/>
                <a:sym typeface="Tahoma"/>
              </a:rPr>
              <a:t>una chiave più lunga aumenta la sicurezza, rende più difficile la ricerca esaustiva della chiave, ma può rallentare la cifratura.</a:t>
            </a:r>
            <a:endParaRPr sz="1200">
              <a:latin typeface="Tahoma"/>
              <a:ea typeface="Tahoma"/>
              <a:cs typeface="Tahoma"/>
              <a:sym typeface="Tahoma"/>
            </a:endParaRPr>
          </a:p>
          <a:p>
            <a:pPr indent="-304800" lvl="0" marL="457200" rtl="0" algn="l">
              <a:lnSpc>
                <a:spcPct val="115000"/>
              </a:lnSpc>
              <a:spcBef>
                <a:spcPts val="0"/>
              </a:spcBef>
              <a:spcAft>
                <a:spcPts val="0"/>
              </a:spcAft>
              <a:buClr>
                <a:srgbClr val="FFB900"/>
              </a:buClr>
              <a:buSzPts val="1200"/>
              <a:buChar char="•"/>
            </a:pPr>
            <a:r>
              <a:rPr b="1" lang="en-US" sz="1200">
                <a:latin typeface="Tahoma"/>
                <a:ea typeface="Tahoma"/>
                <a:cs typeface="Tahoma"/>
                <a:sym typeface="Tahoma"/>
              </a:rPr>
              <a:t>Numero di round –</a:t>
            </a:r>
            <a:r>
              <a:rPr lang="en-US" sz="1200">
                <a:latin typeface="Tahoma"/>
                <a:ea typeface="Tahoma"/>
                <a:cs typeface="Tahoma"/>
                <a:sym typeface="Tahoma"/>
              </a:rPr>
              <a:t> un numero maggiore migliora la sicurezza, ma rallenta la cifratura.</a:t>
            </a:r>
            <a:endParaRPr sz="1200">
              <a:latin typeface="Tahoma"/>
              <a:ea typeface="Tahoma"/>
              <a:cs typeface="Tahoma"/>
              <a:sym typeface="Tahoma"/>
            </a:endParaRPr>
          </a:p>
          <a:p>
            <a:pPr indent="-304800" lvl="0" marL="457200" rtl="0" algn="l">
              <a:lnSpc>
                <a:spcPct val="115000"/>
              </a:lnSpc>
              <a:spcBef>
                <a:spcPts val="0"/>
              </a:spcBef>
              <a:spcAft>
                <a:spcPts val="0"/>
              </a:spcAft>
              <a:buClr>
                <a:srgbClr val="FFB900"/>
              </a:buClr>
              <a:buSzPts val="1200"/>
              <a:buChar char="•"/>
            </a:pPr>
            <a:r>
              <a:rPr b="1" lang="en-US" sz="1200">
                <a:latin typeface="Tahoma"/>
                <a:ea typeface="Tahoma"/>
                <a:cs typeface="Tahoma"/>
                <a:sym typeface="Tahoma"/>
              </a:rPr>
              <a:t>Algoritmo di generazione delle sottochiavi – </a:t>
            </a:r>
            <a:r>
              <a:rPr lang="en-US" sz="1200">
                <a:latin typeface="Tahoma"/>
                <a:ea typeface="Tahoma"/>
                <a:cs typeface="Tahoma"/>
                <a:sym typeface="Tahoma"/>
              </a:rPr>
              <a:t>una maggiore complessità rende l’analisi più difficile, ma rallenta la cifratura.</a:t>
            </a:r>
            <a:endParaRPr sz="1200">
              <a:latin typeface="Tahoma"/>
              <a:ea typeface="Tahoma"/>
              <a:cs typeface="Tahoma"/>
              <a:sym typeface="Tahoma"/>
            </a:endParaRPr>
          </a:p>
          <a:p>
            <a:pPr indent="-304800" lvl="0" marL="457200" rtl="0" algn="l">
              <a:lnSpc>
                <a:spcPct val="115000"/>
              </a:lnSpc>
              <a:spcBef>
                <a:spcPts val="0"/>
              </a:spcBef>
              <a:spcAft>
                <a:spcPts val="0"/>
              </a:spcAft>
              <a:buClr>
                <a:srgbClr val="FFB900"/>
              </a:buClr>
              <a:buSzPts val="1200"/>
              <a:buChar char="•"/>
            </a:pPr>
            <a:r>
              <a:rPr b="1" lang="en-US" sz="1200">
                <a:latin typeface="Tahoma"/>
                <a:ea typeface="Tahoma"/>
                <a:cs typeface="Tahoma"/>
                <a:sym typeface="Tahoma"/>
              </a:rPr>
              <a:t>Funzione di round – </a:t>
            </a:r>
            <a:r>
              <a:rPr lang="en-US" sz="1200">
                <a:latin typeface="Tahoma"/>
                <a:ea typeface="Tahoma"/>
                <a:cs typeface="Tahoma"/>
                <a:sym typeface="Tahoma"/>
              </a:rPr>
              <a:t>una funzione più complessa rende l’analisi più difficile, ma rallenta la cifratura.</a:t>
            </a:r>
            <a:endParaRPr sz="1200">
              <a:latin typeface="Tahoma"/>
              <a:ea typeface="Tahoma"/>
              <a:cs typeface="Tahoma"/>
              <a:sym typeface="Tahoma"/>
            </a:endParaRPr>
          </a:p>
          <a:p>
            <a:pPr indent="-304800" lvl="0" marL="457200" rtl="0" algn="l">
              <a:lnSpc>
                <a:spcPct val="115000"/>
              </a:lnSpc>
              <a:spcBef>
                <a:spcPts val="0"/>
              </a:spcBef>
              <a:spcAft>
                <a:spcPts val="0"/>
              </a:spcAft>
              <a:buClr>
                <a:srgbClr val="FFB900"/>
              </a:buClr>
              <a:buSzPts val="1200"/>
              <a:buChar char="•"/>
            </a:pPr>
            <a:r>
              <a:rPr b="1" lang="en-US" sz="1200">
                <a:latin typeface="Tahoma"/>
                <a:ea typeface="Tahoma"/>
                <a:cs typeface="Tahoma"/>
                <a:sym typeface="Tahoma"/>
              </a:rPr>
              <a:t>Cifratura/decifratura veloce via software – </a:t>
            </a:r>
            <a:r>
              <a:rPr lang="en-US" sz="1200">
                <a:latin typeface="Tahoma"/>
                <a:ea typeface="Tahoma"/>
                <a:cs typeface="Tahoma"/>
                <a:sym typeface="Tahoma"/>
              </a:rPr>
              <a:t>una preoccupazione più recente per l’uso pratico.</a:t>
            </a:r>
            <a:endParaRPr sz="1200">
              <a:latin typeface="Tahoma"/>
              <a:ea typeface="Tahoma"/>
              <a:cs typeface="Tahoma"/>
              <a:sym typeface="Tahoma"/>
            </a:endParaRPr>
          </a:p>
          <a:p>
            <a:pPr indent="-304800" lvl="0" marL="457200" rtl="0" algn="l">
              <a:lnSpc>
                <a:spcPct val="115000"/>
              </a:lnSpc>
              <a:spcBef>
                <a:spcPts val="0"/>
              </a:spcBef>
              <a:spcAft>
                <a:spcPts val="0"/>
              </a:spcAft>
              <a:buClr>
                <a:srgbClr val="FFB900"/>
              </a:buClr>
              <a:buSzPts val="1200"/>
              <a:buChar char="•"/>
            </a:pPr>
            <a:r>
              <a:rPr b="1" lang="en-US" sz="1200">
                <a:latin typeface="Tahoma"/>
                <a:ea typeface="Tahoma"/>
                <a:cs typeface="Tahoma"/>
                <a:sym typeface="Tahoma"/>
              </a:rPr>
              <a:t>Facilità di analisi – </a:t>
            </a:r>
            <a:r>
              <a:rPr lang="en-US" sz="1200">
                <a:latin typeface="Tahoma"/>
                <a:ea typeface="Tahoma"/>
                <a:cs typeface="Tahoma"/>
                <a:sym typeface="Tahoma"/>
              </a:rPr>
              <a:t>per una validazione e un test della robustezza più agevoli.</a:t>
            </a:r>
            <a:endParaRPr sz="1200">
              <a:latin typeface="Tahoma"/>
              <a:ea typeface="Tahoma"/>
              <a:cs typeface="Tahoma"/>
              <a:sym typeface="Tahoma"/>
            </a:endParaRPr>
          </a:p>
        </p:txBody>
      </p:sp>
      <p:sp>
        <p:nvSpPr>
          <p:cNvPr id="937" name="Google Shape;937;p43"/>
          <p:cNvSpPr txBox="1"/>
          <p:nvPr/>
        </p:nvSpPr>
        <p:spPr>
          <a:xfrm>
            <a:off x="11127485" y="6322263"/>
            <a:ext cx="180975"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45</a:t>
            </a:r>
            <a:endParaRPr sz="1100">
              <a:latin typeface="Verdana"/>
              <a:ea typeface="Verdana"/>
              <a:cs typeface="Verdana"/>
              <a:sym typeface="Verdana"/>
            </a:endParaRPr>
          </a:p>
        </p:txBody>
      </p:sp>
      <p:grpSp>
        <p:nvGrpSpPr>
          <p:cNvPr id="938" name="Google Shape;938;p43"/>
          <p:cNvGrpSpPr/>
          <p:nvPr/>
        </p:nvGrpSpPr>
        <p:grpSpPr>
          <a:xfrm>
            <a:off x="7549895" y="1245158"/>
            <a:ext cx="3851275" cy="5533590"/>
            <a:chOff x="7549895" y="1245158"/>
            <a:chExt cx="3851275" cy="5533590"/>
          </a:xfrm>
        </p:grpSpPr>
        <p:pic>
          <p:nvPicPr>
            <p:cNvPr id="939" name="Google Shape;939;p43"/>
            <p:cNvPicPr preferRelativeResize="0"/>
            <p:nvPr/>
          </p:nvPicPr>
          <p:blipFill rotWithShape="1">
            <a:blip r:embed="rId3">
              <a:alphaModFix/>
            </a:blip>
            <a:srcRect b="0" l="0" r="0" t="0"/>
            <a:stretch/>
          </p:blipFill>
          <p:spPr>
            <a:xfrm>
              <a:off x="7962899" y="1245158"/>
              <a:ext cx="3438271" cy="4759452"/>
            </a:xfrm>
            <a:prstGeom prst="rect">
              <a:avLst/>
            </a:prstGeom>
            <a:noFill/>
            <a:ln>
              <a:noFill/>
            </a:ln>
          </p:spPr>
        </p:pic>
        <p:pic>
          <p:nvPicPr>
            <p:cNvPr id="940" name="Google Shape;940;p43"/>
            <p:cNvPicPr preferRelativeResize="0"/>
            <p:nvPr/>
          </p:nvPicPr>
          <p:blipFill rotWithShape="1">
            <a:blip r:embed="rId4">
              <a:alphaModFix/>
            </a:blip>
            <a:srcRect b="0" l="0" r="0" t="0"/>
            <a:stretch/>
          </p:blipFill>
          <p:spPr>
            <a:xfrm>
              <a:off x="8157971" y="1440179"/>
              <a:ext cx="2868168" cy="4189476"/>
            </a:xfrm>
            <a:prstGeom prst="rect">
              <a:avLst/>
            </a:prstGeom>
            <a:noFill/>
            <a:ln>
              <a:noFill/>
            </a:ln>
          </p:spPr>
        </p:pic>
        <p:pic>
          <p:nvPicPr>
            <p:cNvPr id="941" name="Google Shape;941;p43"/>
            <p:cNvPicPr preferRelativeResize="0"/>
            <p:nvPr/>
          </p:nvPicPr>
          <p:blipFill rotWithShape="1">
            <a:blip r:embed="rId5">
              <a:alphaModFix/>
            </a:blip>
            <a:srcRect b="0" l="0" r="0" t="0"/>
            <a:stretch/>
          </p:blipFill>
          <p:spPr>
            <a:xfrm>
              <a:off x="7549895" y="6167626"/>
              <a:ext cx="3293364" cy="611122"/>
            </a:xfrm>
            <a:prstGeom prst="rect">
              <a:avLst/>
            </a:prstGeom>
            <a:noFill/>
            <a:ln>
              <a:noFill/>
            </a:ln>
          </p:spPr>
        </p:pic>
      </p:grpSp>
      <p:sp>
        <p:nvSpPr>
          <p:cNvPr id="942" name="Google Shape;942;p43"/>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943" name="Google Shape;943;p43"/>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B900"/>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44"/>
          <p:cNvSpPr txBox="1"/>
          <p:nvPr>
            <p:ph type="title"/>
          </p:nvPr>
        </p:nvSpPr>
        <p:spPr>
          <a:xfrm>
            <a:off x="5488940" y="2853639"/>
            <a:ext cx="6546300" cy="1267800"/>
          </a:xfrm>
          <a:prstGeom prst="rect">
            <a:avLst/>
          </a:prstGeom>
          <a:noFill/>
          <a:ln>
            <a:noFill/>
          </a:ln>
        </p:spPr>
        <p:txBody>
          <a:bodyPr anchorCtr="0" anchor="t" bIns="0" lIns="0" spcFirstLastPara="1" rIns="0" wrap="square" tIns="75550">
            <a:spAutoFit/>
          </a:bodyPr>
          <a:lstStyle/>
          <a:p>
            <a:pPr indent="0" lvl="0" marL="0" rtl="0" algn="l">
              <a:lnSpc>
                <a:spcPct val="115000"/>
              </a:lnSpc>
              <a:spcBef>
                <a:spcPts val="0"/>
              </a:spcBef>
              <a:spcAft>
                <a:spcPts val="0"/>
              </a:spcAft>
              <a:buSzPts val="1100"/>
              <a:buNone/>
            </a:pPr>
            <a:r>
              <a:rPr b="1" lang="en-US">
                <a:solidFill>
                  <a:srgbClr val="FFFFFF"/>
                </a:solidFill>
                <a:latin typeface="Palatino Linotype"/>
                <a:ea typeface="Palatino Linotype"/>
                <a:cs typeface="Palatino Linotype"/>
                <a:sym typeface="Palatino Linotype"/>
              </a:rPr>
              <a:t>Algoritmo DES – Cifrario Simmetrico</a:t>
            </a:r>
            <a:endParaRPr b="1">
              <a:solidFill>
                <a:srgbClr val="FFFFFF"/>
              </a:solidFill>
              <a:latin typeface="Palatino Linotype"/>
              <a:ea typeface="Palatino Linotype"/>
              <a:cs typeface="Palatino Linotype"/>
              <a:sym typeface="Palatino Linotype"/>
            </a:endParaRPr>
          </a:p>
        </p:txBody>
      </p:sp>
      <p:grpSp>
        <p:nvGrpSpPr>
          <p:cNvPr id="949" name="Google Shape;949;p44"/>
          <p:cNvGrpSpPr/>
          <p:nvPr/>
        </p:nvGrpSpPr>
        <p:grpSpPr>
          <a:xfrm>
            <a:off x="2933657" y="762"/>
            <a:ext cx="3109003" cy="6857365"/>
            <a:chOff x="2933657" y="762"/>
            <a:chExt cx="3109003" cy="6857365"/>
          </a:xfrm>
        </p:grpSpPr>
        <p:sp>
          <p:nvSpPr>
            <p:cNvPr id="950" name="Google Shape;950;p44"/>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51" name="Google Shape;951;p44"/>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952" name="Google Shape;952;p44"/>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953" name="Google Shape;953;p44"/>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7" name="Shape 957"/>
        <p:cNvGrpSpPr/>
        <p:nvPr/>
      </p:nvGrpSpPr>
      <p:grpSpPr>
        <a:xfrm>
          <a:off x="0" y="0"/>
          <a:ext cx="0" cy="0"/>
          <a:chOff x="0" y="0"/>
          <a:chExt cx="0" cy="0"/>
        </a:xfrm>
      </p:grpSpPr>
      <p:grpSp>
        <p:nvGrpSpPr>
          <p:cNvPr id="958" name="Google Shape;958;p45"/>
          <p:cNvGrpSpPr/>
          <p:nvPr/>
        </p:nvGrpSpPr>
        <p:grpSpPr>
          <a:xfrm>
            <a:off x="7549895" y="8953"/>
            <a:ext cx="4210811" cy="6838315"/>
            <a:chOff x="7549895" y="8953"/>
            <a:chExt cx="4210811" cy="6838315"/>
          </a:xfrm>
        </p:grpSpPr>
        <p:sp>
          <p:nvSpPr>
            <p:cNvPr id="959" name="Google Shape;959;p45"/>
            <p:cNvSpPr/>
            <p:nvPr/>
          </p:nvSpPr>
          <p:spPr>
            <a:xfrm>
              <a:off x="8358936"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60" name="Google Shape;960;p45"/>
            <p:cNvSpPr/>
            <p:nvPr/>
          </p:nvSpPr>
          <p:spPr>
            <a:xfrm>
              <a:off x="7994903" y="1894331"/>
              <a:ext cx="2848610" cy="3390900"/>
            </a:xfrm>
            <a:custGeom>
              <a:rect b="b" l="l" r="r" t="t"/>
              <a:pathLst>
                <a:path extrusionOk="0" h="3390900" w="2848609">
                  <a:moveTo>
                    <a:pt x="2373629" y="0"/>
                  </a:moveTo>
                  <a:lnTo>
                    <a:pt x="474725" y="0"/>
                  </a:lnTo>
                  <a:lnTo>
                    <a:pt x="426197" y="2451"/>
                  </a:lnTo>
                  <a:lnTo>
                    <a:pt x="379068" y="9647"/>
                  </a:lnTo>
                  <a:lnTo>
                    <a:pt x="333577" y="21347"/>
                  </a:lnTo>
                  <a:lnTo>
                    <a:pt x="289964" y="37314"/>
                  </a:lnTo>
                  <a:lnTo>
                    <a:pt x="248468" y="57308"/>
                  </a:lnTo>
                  <a:lnTo>
                    <a:pt x="209326" y="81090"/>
                  </a:lnTo>
                  <a:lnTo>
                    <a:pt x="172779" y="108422"/>
                  </a:lnTo>
                  <a:lnTo>
                    <a:pt x="139065" y="139064"/>
                  </a:lnTo>
                  <a:lnTo>
                    <a:pt x="108422" y="172779"/>
                  </a:lnTo>
                  <a:lnTo>
                    <a:pt x="81090" y="209326"/>
                  </a:lnTo>
                  <a:lnTo>
                    <a:pt x="57308" y="248468"/>
                  </a:lnTo>
                  <a:lnTo>
                    <a:pt x="37314" y="289964"/>
                  </a:lnTo>
                  <a:lnTo>
                    <a:pt x="21347" y="333577"/>
                  </a:lnTo>
                  <a:lnTo>
                    <a:pt x="9647" y="379068"/>
                  </a:lnTo>
                  <a:lnTo>
                    <a:pt x="2451" y="426197"/>
                  </a:lnTo>
                  <a:lnTo>
                    <a:pt x="0" y="474725"/>
                  </a:lnTo>
                  <a:lnTo>
                    <a:pt x="0" y="2916173"/>
                  </a:lnTo>
                  <a:lnTo>
                    <a:pt x="2451" y="2964702"/>
                  </a:lnTo>
                  <a:lnTo>
                    <a:pt x="9647" y="3011831"/>
                  </a:lnTo>
                  <a:lnTo>
                    <a:pt x="21347" y="3057322"/>
                  </a:lnTo>
                  <a:lnTo>
                    <a:pt x="37314" y="3100935"/>
                  </a:lnTo>
                  <a:lnTo>
                    <a:pt x="57308" y="3142431"/>
                  </a:lnTo>
                  <a:lnTo>
                    <a:pt x="81090" y="3181573"/>
                  </a:lnTo>
                  <a:lnTo>
                    <a:pt x="108422" y="3218120"/>
                  </a:lnTo>
                  <a:lnTo>
                    <a:pt x="139064" y="3251834"/>
                  </a:lnTo>
                  <a:lnTo>
                    <a:pt x="172779" y="3282477"/>
                  </a:lnTo>
                  <a:lnTo>
                    <a:pt x="209326" y="3309809"/>
                  </a:lnTo>
                  <a:lnTo>
                    <a:pt x="248468" y="3333591"/>
                  </a:lnTo>
                  <a:lnTo>
                    <a:pt x="289964" y="3353585"/>
                  </a:lnTo>
                  <a:lnTo>
                    <a:pt x="333577" y="3369552"/>
                  </a:lnTo>
                  <a:lnTo>
                    <a:pt x="379068" y="3381252"/>
                  </a:lnTo>
                  <a:lnTo>
                    <a:pt x="426197" y="3388448"/>
                  </a:lnTo>
                  <a:lnTo>
                    <a:pt x="474725" y="3390900"/>
                  </a:lnTo>
                  <a:lnTo>
                    <a:pt x="2373629" y="3390900"/>
                  </a:lnTo>
                  <a:lnTo>
                    <a:pt x="2422158" y="3388448"/>
                  </a:lnTo>
                  <a:lnTo>
                    <a:pt x="2469287" y="3381252"/>
                  </a:lnTo>
                  <a:lnTo>
                    <a:pt x="2514778" y="3369552"/>
                  </a:lnTo>
                  <a:lnTo>
                    <a:pt x="2558391" y="3353585"/>
                  </a:lnTo>
                  <a:lnTo>
                    <a:pt x="2599887" y="3333591"/>
                  </a:lnTo>
                  <a:lnTo>
                    <a:pt x="2639029" y="3309809"/>
                  </a:lnTo>
                  <a:lnTo>
                    <a:pt x="2675576" y="3282477"/>
                  </a:lnTo>
                  <a:lnTo>
                    <a:pt x="2709290" y="3251834"/>
                  </a:lnTo>
                  <a:lnTo>
                    <a:pt x="2739933" y="3218120"/>
                  </a:lnTo>
                  <a:lnTo>
                    <a:pt x="2767265" y="3181573"/>
                  </a:lnTo>
                  <a:lnTo>
                    <a:pt x="2791047" y="3142431"/>
                  </a:lnTo>
                  <a:lnTo>
                    <a:pt x="2811041" y="3100935"/>
                  </a:lnTo>
                  <a:lnTo>
                    <a:pt x="2827008" y="3057322"/>
                  </a:lnTo>
                  <a:lnTo>
                    <a:pt x="2838708" y="3011831"/>
                  </a:lnTo>
                  <a:lnTo>
                    <a:pt x="2845904" y="2964702"/>
                  </a:lnTo>
                  <a:lnTo>
                    <a:pt x="2848355" y="2916173"/>
                  </a:lnTo>
                  <a:lnTo>
                    <a:pt x="2848355" y="474725"/>
                  </a:lnTo>
                  <a:lnTo>
                    <a:pt x="2845904" y="426197"/>
                  </a:lnTo>
                  <a:lnTo>
                    <a:pt x="2838708" y="379068"/>
                  </a:lnTo>
                  <a:lnTo>
                    <a:pt x="2827008" y="333577"/>
                  </a:lnTo>
                  <a:lnTo>
                    <a:pt x="2811041" y="289964"/>
                  </a:lnTo>
                  <a:lnTo>
                    <a:pt x="2791047" y="248468"/>
                  </a:lnTo>
                  <a:lnTo>
                    <a:pt x="2767265" y="209326"/>
                  </a:lnTo>
                  <a:lnTo>
                    <a:pt x="2739933" y="172779"/>
                  </a:lnTo>
                  <a:lnTo>
                    <a:pt x="2709291" y="139064"/>
                  </a:lnTo>
                  <a:lnTo>
                    <a:pt x="2675576" y="108422"/>
                  </a:lnTo>
                  <a:lnTo>
                    <a:pt x="2639029" y="81090"/>
                  </a:lnTo>
                  <a:lnTo>
                    <a:pt x="2599887" y="57308"/>
                  </a:lnTo>
                  <a:lnTo>
                    <a:pt x="2558391" y="37314"/>
                  </a:lnTo>
                  <a:lnTo>
                    <a:pt x="2514778" y="21347"/>
                  </a:lnTo>
                  <a:lnTo>
                    <a:pt x="2469287" y="9647"/>
                  </a:lnTo>
                  <a:lnTo>
                    <a:pt x="2422158" y="2451"/>
                  </a:lnTo>
                  <a:lnTo>
                    <a:pt x="2373629"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961" name="Google Shape;961;p45"/>
            <p:cNvPicPr preferRelativeResize="0"/>
            <p:nvPr/>
          </p:nvPicPr>
          <p:blipFill rotWithShape="1">
            <a:blip r:embed="rId3">
              <a:alphaModFix/>
            </a:blip>
            <a:srcRect b="0" l="0" r="0" t="0"/>
            <a:stretch/>
          </p:blipFill>
          <p:spPr>
            <a:xfrm>
              <a:off x="7933943" y="1493545"/>
              <a:ext cx="3826763" cy="4511040"/>
            </a:xfrm>
            <a:prstGeom prst="rect">
              <a:avLst/>
            </a:prstGeom>
            <a:noFill/>
            <a:ln>
              <a:noFill/>
            </a:ln>
          </p:spPr>
        </p:pic>
        <p:pic>
          <p:nvPicPr>
            <p:cNvPr id="962" name="Google Shape;962;p45"/>
            <p:cNvPicPr preferRelativeResize="0"/>
            <p:nvPr/>
          </p:nvPicPr>
          <p:blipFill rotWithShape="1">
            <a:blip r:embed="rId4">
              <a:alphaModFix/>
            </a:blip>
            <a:srcRect b="0" l="0" r="0" t="0"/>
            <a:stretch/>
          </p:blipFill>
          <p:spPr>
            <a:xfrm>
              <a:off x="8129015" y="1688591"/>
              <a:ext cx="3256787" cy="3941063"/>
            </a:xfrm>
            <a:prstGeom prst="rect">
              <a:avLst/>
            </a:prstGeom>
            <a:noFill/>
            <a:ln>
              <a:noFill/>
            </a:ln>
          </p:spPr>
        </p:pic>
        <p:pic>
          <p:nvPicPr>
            <p:cNvPr id="963" name="Google Shape;963;p45"/>
            <p:cNvPicPr preferRelativeResize="0"/>
            <p:nvPr/>
          </p:nvPicPr>
          <p:blipFill rotWithShape="1">
            <a:blip r:embed="rId5">
              <a:alphaModFix/>
            </a:blip>
            <a:srcRect b="0" l="0" r="0" t="0"/>
            <a:stretch/>
          </p:blipFill>
          <p:spPr>
            <a:xfrm>
              <a:off x="7549895" y="6167626"/>
              <a:ext cx="3293364" cy="611122"/>
            </a:xfrm>
            <a:prstGeom prst="rect">
              <a:avLst/>
            </a:prstGeom>
            <a:noFill/>
            <a:ln>
              <a:noFill/>
            </a:ln>
          </p:spPr>
        </p:pic>
      </p:grpSp>
      <p:sp>
        <p:nvSpPr>
          <p:cNvPr id="964" name="Google Shape;964;p45"/>
          <p:cNvSpPr txBox="1"/>
          <p:nvPr>
            <p:ph type="title"/>
          </p:nvPr>
        </p:nvSpPr>
        <p:spPr>
          <a:xfrm>
            <a:off x="875182" y="304037"/>
            <a:ext cx="10441500" cy="952800"/>
          </a:xfrm>
          <a:prstGeom prst="rect">
            <a:avLst/>
          </a:prstGeom>
          <a:noFill/>
          <a:ln>
            <a:noFill/>
          </a:ln>
        </p:spPr>
        <p:txBody>
          <a:bodyPr anchorCtr="0" anchor="t" bIns="0" lIns="0" spcFirstLastPara="1" rIns="0" wrap="square" tIns="394825">
            <a:spAutoFit/>
          </a:bodyPr>
          <a:lstStyle/>
          <a:p>
            <a:pPr indent="0" lvl="0" marL="3498215" rtl="0" algn="l">
              <a:lnSpc>
                <a:spcPct val="100000"/>
              </a:lnSpc>
              <a:spcBef>
                <a:spcPts val="0"/>
              </a:spcBef>
              <a:spcAft>
                <a:spcPts val="0"/>
              </a:spcAft>
              <a:buNone/>
            </a:pPr>
            <a:r>
              <a:rPr lang="en-US"/>
              <a:t>Decifratura DES</a:t>
            </a:r>
            <a:endParaRPr/>
          </a:p>
        </p:txBody>
      </p:sp>
      <p:grpSp>
        <p:nvGrpSpPr>
          <p:cNvPr id="965" name="Google Shape;965;p45"/>
          <p:cNvGrpSpPr/>
          <p:nvPr/>
        </p:nvGrpSpPr>
        <p:grpSpPr>
          <a:xfrm>
            <a:off x="1319022" y="1360169"/>
            <a:ext cx="6466840" cy="4660900"/>
            <a:chOff x="1319022" y="1360169"/>
            <a:chExt cx="6466840" cy="4660900"/>
          </a:xfrm>
        </p:grpSpPr>
        <p:sp>
          <p:nvSpPr>
            <p:cNvPr id="966" name="Google Shape;966;p45"/>
            <p:cNvSpPr/>
            <p:nvPr/>
          </p:nvSpPr>
          <p:spPr>
            <a:xfrm>
              <a:off x="1319022" y="1360169"/>
              <a:ext cx="6466840" cy="4660900"/>
            </a:xfrm>
            <a:custGeom>
              <a:rect b="b" l="l" r="r" t="t"/>
              <a:pathLst>
                <a:path extrusionOk="0" h="4660900" w="6466840">
                  <a:moveTo>
                    <a:pt x="5689600" y="0"/>
                  </a:moveTo>
                  <a:lnTo>
                    <a:pt x="776732" y="0"/>
                  </a:lnTo>
                  <a:lnTo>
                    <a:pt x="729412" y="1417"/>
                  </a:lnTo>
                  <a:lnTo>
                    <a:pt x="682843" y="5615"/>
                  </a:lnTo>
                  <a:lnTo>
                    <a:pt x="637105" y="12513"/>
                  </a:lnTo>
                  <a:lnTo>
                    <a:pt x="592280" y="22029"/>
                  </a:lnTo>
                  <a:lnTo>
                    <a:pt x="548449" y="34082"/>
                  </a:lnTo>
                  <a:lnTo>
                    <a:pt x="505693" y="48591"/>
                  </a:lnTo>
                  <a:lnTo>
                    <a:pt x="464093" y="65474"/>
                  </a:lnTo>
                  <a:lnTo>
                    <a:pt x="423731" y="84651"/>
                  </a:lnTo>
                  <a:lnTo>
                    <a:pt x="384687" y="106040"/>
                  </a:lnTo>
                  <a:lnTo>
                    <a:pt x="347044" y="129560"/>
                  </a:lnTo>
                  <a:lnTo>
                    <a:pt x="310881" y="155129"/>
                  </a:lnTo>
                  <a:lnTo>
                    <a:pt x="276281" y="182668"/>
                  </a:lnTo>
                  <a:lnTo>
                    <a:pt x="243325" y="212093"/>
                  </a:lnTo>
                  <a:lnTo>
                    <a:pt x="212093" y="243325"/>
                  </a:lnTo>
                  <a:lnTo>
                    <a:pt x="182668" y="276281"/>
                  </a:lnTo>
                  <a:lnTo>
                    <a:pt x="155129" y="310881"/>
                  </a:lnTo>
                  <a:lnTo>
                    <a:pt x="129560" y="347044"/>
                  </a:lnTo>
                  <a:lnTo>
                    <a:pt x="106040" y="384687"/>
                  </a:lnTo>
                  <a:lnTo>
                    <a:pt x="84651" y="423731"/>
                  </a:lnTo>
                  <a:lnTo>
                    <a:pt x="65474" y="464093"/>
                  </a:lnTo>
                  <a:lnTo>
                    <a:pt x="48591" y="505693"/>
                  </a:lnTo>
                  <a:lnTo>
                    <a:pt x="34082" y="548449"/>
                  </a:lnTo>
                  <a:lnTo>
                    <a:pt x="22029" y="592280"/>
                  </a:lnTo>
                  <a:lnTo>
                    <a:pt x="12513" y="637105"/>
                  </a:lnTo>
                  <a:lnTo>
                    <a:pt x="5615" y="682843"/>
                  </a:lnTo>
                  <a:lnTo>
                    <a:pt x="1417" y="729412"/>
                  </a:lnTo>
                  <a:lnTo>
                    <a:pt x="0" y="776731"/>
                  </a:lnTo>
                  <a:lnTo>
                    <a:pt x="0" y="3883659"/>
                  </a:lnTo>
                  <a:lnTo>
                    <a:pt x="1417" y="3930975"/>
                  </a:lnTo>
                  <a:lnTo>
                    <a:pt x="5615" y="3977541"/>
                  </a:lnTo>
                  <a:lnTo>
                    <a:pt x="12513" y="4023276"/>
                  </a:lnTo>
                  <a:lnTo>
                    <a:pt x="22029" y="4068098"/>
                  </a:lnTo>
                  <a:lnTo>
                    <a:pt x="34082" y="4111928"/>
                  </a:lnTo>
                  <a:lnTo>
                    <a:pt x="48591" y="4154683"/>
                  </a:lnTo>
                  <a:lnTo>
                    <a:pt x="65474" y="4196282"/>
                  </a:lnTo>
                  <a:lnTo>
                    <a:pt x="84651" y="4236643"/>
                  </a:lnTo>
                  <a:lnTo>
                    <a:pt x="106040" y="4275687"/>
                  </a:lnTo>
                  <a:lnTo>
                    <a:pt x="129560" y="4313331"/>
                  </a:lnTo>
                  <a:lnTo>
                    <a:pt x="155129" y="4349493"/>
                  </a:lnTo>
                  <a:lnTo>
                    <a:pt x="182668" y="4384094"/>
                  </a:lnTo>
                  <a:lnTo>
                    <a:pt x="212093" y="4417051"/>
                  </a:lnTo>
                  <a:lnTo>
                    <a:pt x="243325" y="4448284"/>
                  </a:lnTo>
                  <a:lnTo>
                    <a:pt x="276281" y="4477711"/>
                  </a:lnTo>
                  <a:lnTo>
                    <a:pt x="310881" y="4505250"/>
                  </a:lnTo>
                  <a:lnTo>
                    <a:pt x="347044" y="4530821"/>
                  </a:lnTo>
                  <a:lnTo>
                    <a:pt x="384687" y="4554343"/>
                  </a:lnTo>
                  <a:lnTo>
                    <a:pt x="423731" y="4575733"/>
                  </a:lnTo>
                  <a:lnTo>
                    <a:pt x="464093" y="4594911"/>
                  </a:lnTo>
                  <a:lnTo>
                    <a:pt x="505693" y="4611796"/>
                  </a:lnTo>
                  <a:lnTo>
                    <a:pt x="548449" y="4626306"/>
                  </a:lnTo>
                  <a:lnTo>
                    <a:pt x="592280" y="4638360"/>
                  </a:lnTo>
                  <a:lnTo>
                    <a:pt x="637105" y="4647877"/>
                  </a:lnTo>
                  <a:lnTo>
                    <a:pt x="682843" y="4654775"/>
                  </a:lnTo>
                  <a:lnTo>
                    <a:pt x="729412" y="4658974"/>
                  </a:lnTo>
                  <a:lnTo>
                    <a:pt x="776732" y="4660392"/>
                  </a:lnTo>
                  <a:lnTo>
                    <a:pt x="5689600" y="4660392"/>
                  </a:lnTo>
                  <a:lnTo>
                    <a:pt x="5736919" y="4658974"/>
                  </a:lnTo>
                  <a:lnTo>
                    <a:pt x="5783488" y="4654775"/>
                  </a:lnTo>
                  <a:lnTo>
                    <a:pt x="5829226" y="4647877"/>
                  </a:lnTo>
                  <a:lnTo>
                    <a:pt x="5874051" y="4638360"/>
                  </a:lnTo>
                  <a:lnTo>
                    <a:pt x="5917882" y="4626306"/>
                  </a:lnTo>
                  <a:lnTo>
                    <a:pt x="5960638" y="4611796"/>
                  </a:lnTo>
                  <a:lnTo>
                    <a:pt x="6002238" y="4594911"/>
                  </a:lnTo>
                  <a:lnTo>
                    <a:pt x="6042600" y="4575733"/>
                  </a:lnTo>
                  <a:lnTo>
                    <a:pt x="6081644" y="4554343"/>
                  </a:lnTo>
                  <a:lnTo>
                    <a:pt x="6119287" y="4530821"/>
                  </a:lnTo>
                  <a:lnTo>
                    <a:pt x="6155450" y="4505250"/>
                  </a:lnTo>
                  <a:lnTo>
                    <a:pt x="6190050" y="4477711"/>
                  </a:lnTo>
                  <a:lnTo>
                    <a:pt x="6223006" y="4448284"/>
                  </a:lnTo>
                  <a:lnTo>
                    <a:pt x="6254238" y="4417051"/>
                  </a:lnTo>
                  <a:lnTo>
                    <a:pt x="6283663" y="4384094"/>
                  </a:lnTo>
                  <a:lnTo>
                    <a:pt x="6311202" y="4349493"/>
                  </a:lnTo>
                  <a:lnTo>
                    <a:pt x="6336771" y="4313331"/>
                  </a:lnTo>
                  <a:lnTo>
                    <a:pt x="6360291" y="4275687"/>
                  </a:lnTo>
                  <a:lnTo>
                    <a:pt x="6381680" y="4236643"/>
                  </a:lnTo>
                  <a:lnTo>
                    <a:pt x="6400857" y="4196282"/>
                  </a:lnTo>
                  <a:lnTo>
                    <a:pt x="6417740" y="4154683"/>
                  </a:lnTo>
                  <a:lnTo>
                    <a:pt x="6432249" y="4111928"/>
                  </a:lnTo>
                  <a:lnTo>
                    <a:pt x="6444302" y="4068098"/>
                  </a:lnTo>
                  <a:lnTo>
                    <a:pt x="6453818" y="4023276"/>
                  </a:lnTo>
                  <a:lnTo>
                    <a:pt x="6460716" y="3977541"/>
                  </a:lnTo>
                  <a:lnTo>
                    <a:pt x="6464914" y="3930975"/>
                  </a:lnTo>
                  <a:lnTo>
                    <a:pt x="6466332" y="3883659"/>
                  </a:lnTo>
                  <a:lnTo>
                    <a:pt x="6466332" y="776731"/>
                  </a:lnTo>
                  <a:lnTo>
                    <a:pt x="6464914" y="729412"/>
                  </a:lnTo>
                  <a:lnTo>
                    <a:pt x="6460716" y="682843"/>
                  </a:lnTo>
                  <a:lnTo>
                    <a:pt x="6453818" y="637105"/>
                  </a:lnTo>
                  <a:lnTo>
                    <a:pt x="6444302" y="592280"/>
                  </a:lnTo>
                  <a:lnTo>
                    <a:pt x="6432249" y="548449"/>
                  </a:lnTo>
                  <a:lnTo>
                    <a:pt x="6417740" y="505693"/>
                  </a:lnTo>
                  <a:lnTo>
                    <a:pt x="6400857" y="464093"/>
                  </a:lnTo>
                  <a:lnTo>
                    <a:pt x="6381680" y="423731"/>
                  </a:lnTo>
                  <a:lnTo>
                    <a:pt x="6360291" y="384687"/>
                  </a:lnTo>
                  <a:lnTo>
                    <a:pt x="6336771" y="347044"/>
                  </a:lnTo>
                  <a:lnTo>
                    <a:pt x="6311202" y="310881"/>
                  </a:lnTo>
                  <a:lnTo>
                    <a:pt x="6283663" y="276281"/>
                  </a:lnTo>
                  <a:lnTo>
                    <a:pt x="6254238" y="243325"/>
                  </a:lnTo>
                  <a:lnTo>
                    <a:pt x="6223006" y="212093"/>
                  </a:lnTo>
                  <a:lnTo>
                    <a:pt x="6190050" y="182668"/>
                  </a:lnTo>
                  <a:lnTo>
                    <a:pt x="6155450" y="155129"/>
                  </a:lnTo>
                  <a:lnTo>
                    <a:pt x="6119287" y="129560"/>
                  </a:lnTo>
                  <a:lnTo>
                    <a:pt x="6081644" y="106040"/>
                  </a:lnTo>
                  <a:lnTo>
                    <a:pt x="6042600" y="84651"/>
                  </a:lnTo>
                  <a:lnTo>
                    <a:pt x="6002238" y="65474"/>
                  </a:lnTo>
                  <a:lnTo>
                    <a:pt x="5960638" y="48591"/>
                  </a:lnTo>
                  <a:lnTo>
                    <a:pt x="5917882" y="34082"/>
                  </a:lnTo>
                  <a:lnTo>
                    <a:pt x="5874051" y="22029"/>
                  </a:lnTo>
                  <a:lnTo>
                    <a:pt x="5829226" y="12513"/>
                  </a:lnTo>
                  <a:lnTo>
                    <a:pt x="5783488" y="5615"/>
                  </a:lnTo>
                  <a:lnTo>
                    <a:pt x="5736919" y="1417"/>
                  </a:lnTo>
                  <a:lnTo>
                    <a:pt x="5689600" y="0"/>
                  </a:lnTo>
                  <a:close/>
                </a:path>
              </a:pathLst>
            </a:custGeom>
            <a:solidFill>
              <a:srgbClr val="FFB900">
                <a:alpha val="9803"/>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67" name="Google Shape;967;p45"/>
            <p:cNvSpPr/>
            <p:nvPr/>
          </p:nvSpPr>
          <p:spPr>
            <a:xfrm>
              <a:off x="1319022" y="1360169"/>
              <a:ext cx="6466840" cy="4660900"/>
            </a:xfrm>
            <a:custGeom>
              <a:rect b="b" l="l" r="r" t="t"/>
              <a:pathLst>
                <a:path extrusionOk="0" h="4660900" w="6466840">
                  <a:moveTo>
                    <a:pt x="0" y="776731"/>
                  </a:moveTo>
                  <a:lnTo>
                    <a:pt x="1417" y="729412"/>
                  </a:lnTo>
                  <a:lnTo>
                    <a:pt x="5615" y="682843"/>
                  </a:lnTo>
                  <a:lnTo>
                    <a:pt x="12513" y="637105"/>
                  </a:lnTo>
                  <a:lnTo>
                    <a:pt x="22029" y="592280"/>
                  </a:lnTo>
                  <a:lnTo>
                    <a:pt x="34082" y="548449"/>
                  </a:lnTo>
                  <a:lnTo>
                    <a:pt x="48591" y="505693"/>
                  </a:lnTo>
                  <a:lnTo>
                    <a:pt x="65474" y="464093"/>
                  </a:lnTo>
                  <a:lnTo>
                    <a:pt x="84651" y="423731"/>
                  </a:lnTo>
                  <a:lnTo>
                    <a:pt x="106040" y="384687"/>
                  </a:lnTo>
                  <a:lnTo>
                    <a:pt x="129560" y="347044"/>
                  </a:lnTo>
                  <a:lnTo>
                    <a:pt x="155129" y="310881"/>
                  </a:lnTo>
                  <a:lnTo>
                    <a:pt x="182668" y="276281"/>
                  </a:lnTo>
                  <a:lnTo>
                    <a:pt x="212093" y="243325"/>
                  </a:lnTo>
                  <a:lnTo>
                    <a:pt x="243325" y="212093"/>
                  </a:lnTo>
                  <a:lnTo>
                    <a:pt x="276281" y="182668"/>
                  </a:lnTo>
                  <a:lnTo>
                    <a:pt x="310881" y="155129"/>
                  </a:lnTo>
                  <a:lnTo>
                    <a:pt x="347044" y="129560"/>
                  </a:lnTo>
                  <a:lnTo>
                    <a:pt x="384687" y="106040"/>
                  </a:lnTo>
                  <a:lnTo>
                    <a:pt x="423731" y="84651"/>
                  </a:lnTo>
                  <a:lnTo>
                    <a:pt x="464093" y="65474"/>
                  </a:lnTo>
                  <a:lnTo>
                    <a:pt x="505693" y="48591"/>
                  </a:lnTo>
                  <a:lnTo>
                    <a:pt x="548449" y="34082"/>
                  </a:lnTo>
                  <a:lnTo>
                    <a:pt x="592280" y="22029"/>
                  </a:lnTo>
                  <a:lnTo>
                    <a:pt x="637105" y="12513"/>
                  </a:lnTo>
                  <a:lnTo>
                    <a:pt x="682843" y="5615"/>
                  </a:lnTo>
                  <a:lnTo>
                    <a:pt x="729412" y="1417"/>
                  </a:lnTo>
                  <a:lnTo>
                    <a:pt x="776732" y="0"/>
                  </a:lnTo>
                  <a:lnTo>
                    <a:pt x="5689600" y="0"/>
                  </a:lnTo>
                  <a:lnTo>
                    <a:pt x="5736919" y="1417"/>
                  </a:lnTo>
                  <a:lnTo>
                    <a:pt x="5783488" y="5615"/>
                  </a:lnTo>
                  <a:lnTo>
                    <a:pt x="5829226" y="12513"/>
                  </a:lnTo>
                  <a:lnTo>
                    <a:pt x="5874051" y="22029"/>
                  </a:lnTo>
                  <a:lnTo>
                    <a:pt x="5917882" y="34082"/>
                  </a:lnTo>
                  <a:lnTo>
                    <a:pt x="5960638" y="48591"/>
                  </a:lnTo>
                  <a:lnTo>
                    <a:pt x="6002238" y="65474"/>
                  </a:lnTo>
                  <a:lnTo>
                    <a:pt x="6042600" y="84651"/>
                  </a:lnTo>
                  <a:lnTo>
                    <a:pt x="6081644" y="106040"/>
                  </a:lnTo>
                  <a:lnTo>
                    <a:pt x="6119287" y="129560"/>
                  </a:lnTo>
                  <a:lnTo>
                    <a:pt x="6155450" y="155129"/>
                  </a:lnTo>
                  <a:lnTo>
                    <a:pt x="6190050" y="182668"/>
                  </a:lnTo>
                  <a:lnTo>
                    <a:pt x="6223006" y="212093"/>
                  </a:lnTo>
                  <a:lnTo>
                    <a:pt x="6254238" y="243325"/>
                  </a:lnTo>
                  <a:lnTo>
                    <a:pt x="6283663" y="276281"/>
                  </a:lnTo>
                  <a:lnTo>
                    <a:pt x="6311202" y="310881"/>
                  </a:lnTo>
                  <a:lnTo>
                    <a:pt x="6336771" y="347044"/>
                  </a:lnTo>
                  <a:lnTo>
                    <a:pt x="6360291" y="384687"/>
                  </a:lnTo>
                  <a:lnTo>
                    <a:pt x="6381680" y="423731"/>
                  </a:lnTo>
                  <a:lnTo>
                    <a:pt x="6400857" y="464093"/>
                  </a:lnTo>
                  <a:lnTo>
                    <a:pt x="6417740" y="505693"/>
                  </a:lnTo>
                  <a:lnTo>
                    <a:pt x="6432249" y="548449"/>
                  </a:lnTo>
                  <a:lnTo>
                    <a:pt x="6444302" y="592280"/>
                  </a:lnTo>
                  <a:lnTo>
                    <a:pt x="6453818" y="637105"/>
                  </a:lnTo>
                  <a:lnTo>
                    <a:pt x="6460716" y="682843"/>
                  </a:lnTo>
                  <a:lnTo>
                    <a:pt x="6464914" y="729412"/>
                  </a:lnTo>
                  <a:lnTo>
                    <a:pt x="6466332" y="776731"/>
                  </a:lnTo>
                  <a:lnTo>
                    <a:pt x="6466332" y="3883659"/>
                  </a:lnTo>
                  <a:lnTo>
                    <a:pt x="6464914" y="3930975"/>
                  </a:lnTo>
                  <a:lnTo>
                    <a:pt x="6460716" y="3977541"/>
                  </a:lnTo>
                  <a:lnTo>
                    <a:pt x="6453818" y="4023276"/>
                  </a:lnTo>
                  <a:lnTo>
                    <a:pt x="6444302" y="4068098"/>
                  </a:lnTo>
                  <a:lnTo>
                    <a:pt x="6432249" y="4111928"/>
                  </a:lnTo>
                  <a:lnTo>
                    <a:pt x="6417740" y="4154683"/>
                  </a:lnTo>
                  <a:lnTo>
                    <a:pt x="6400857" y="4196282"/>
                  </a:lnTo>
                  <a:lnTo>
                    <a:pt x="6381680" y="4236643"/>
                  </a:lnTo>
                  <a:lnTo>
                    <a:pt x="6360291" y="4275687"/>
                  </a:lnTo>
                  <a:lnTo>
                    <a:pt x="6336771" y="4313331"/>
                  </a:lnTo>
                  <a:lnTo>
                    <a:pt x="6311202" y="4349493"/>
                  </a:lnTo>
                  <a:lnTo>
                    <a:pt x="6283663" y="4384094"/>
                  </a:lnTo>
                  <a:lnTo>
                    <a:pt x="6254238" y="4417051"/>
                  </a:lnTo>
                  <a:lnTo>
                    <a:pt x="6223006" y="4448284"/>
                  </a:lnTo>
                  <a:lnTo>
                    <a:pt x="6190050" y="4477711"/>
                  </a:lnTo>
                  <a:lnTo>
                    <a:pt x="6155450" y="4505250"/>
                  </a:lnTo>
                  <a:lnTo>
                    <a:pt x="6119287" y="4530821"/>
                  </a:lnTo>
                  <a:lnTo>
                    <a:pt x="6081644" y="4554343"/>
                  </a:lnTo>
                  <a:lnTo>
                    <a:pt x="6042600" y="4575733"/>
                  </a:lnTo>
                  <a:lnTo>
                    <a:pt x="6002238" y="4594911"/>
                  </a:lnTo>
                  <a:lnTo>
                    <a:pt x="5960638" y="4611796"/>
                  </a:lnTo>
                  <a:lnTo>
                    <a:pt x="5917882" y="4626306"/>
                  </a:lnTo>
                  <a:lnTo>
                    <a:pt x="5874051" y="4638360"/>
                  </a:lnTo>
                  <a:lnTo>
                    <a:pt x="5829226" y="4647877"/>
                  </a:lnTo>
                  <a:lnTo>
                    <a:pt x="5783488" y="4654775"/>
                  </a:lnTo>
                  <a:lnTo>
                    <a:pt x="5736919" y="4658974"/>
                  </a:lnTo>
                  <a:lnTo>
                    <a:pt x="5689600" y="4660392"/>
                  </a:lnTo>
                  <a:lnTo>
                    <a:pt x="776732" y="4660392"/>
                  </a:lnTo>
                  <a:lnTo>
                    <a:pt x="729412" y="4658974"/>
                  </a:lnTo>
                  <a:lnTo>
                    <a:pt x="682843" y="4654775"/>
                  </a:lnTo>
                  <a:lnTo>
                    <a:pt x="637105" y="4647877"/>
                  </a:lnTo>
                  <a:lnTo>
                    <a:pt x="592280" y="4638360"/>
                  </a:lnTo>
                  <a:lnTo>
                    <a:pt x="548449" y="4626306"/>
                  </a:lnTo>
                  <a:lnTo>
                    <a:pt x="505693" y="4611796"/>
                  </a:lnTo>
                  <a:lnTo>
                    <a:pt x="464093" y="4594911"/>
                  </a:lnTo>
                  <a:lnTo>
                    <a:pt x="423731" y="4575733"/>
                  </a:lnTo>
                  <a:lnTo>
                    <a:pt x="384687" y="4554343"/>
                  </a:lnTo>
                  <a:lnTo>
                    <a:pt x="347044" y="4530821"/>
                  </a:lnTo>
                  <a:lnTo>
                    <a:pt x="310881" y="4505250"/>
                  </a:lnTo>
                  <a:lnTo>
                    <a:pt x="276281" y="4477711"/>
                  </a:lnTo>
                  <a:lnTo>
                    <a:pt x="243325" y="4448284"/>
                  </a:lnTo>
                  <a:lnTo>
                    <a:pt x="212093" y="4417051"/>
                  </a:lnTo>
                  <a:lnTo>
                    <a:pt x="182668" y="4384094"/>
                  </a:lnTo>
                  <a:lnTo>
                    <a:pt x="155129" y="4349493"/>
                  </a:lnTo>
                  <a:lnTo>
                    <a:pt x="129560" y="4313331"/>
                  </a:lnTo>
                  <a:lnTo>
                    <a:pt x="106040" y="4275687"/>
                  </a:lnTo>
                  <a:lnTo>
                    <a:pt x="84651" y="4236643"/>
                  </a:lnTo>
                  <a:lnTo>
                    <a:pt x="65474" y="4196282"/>
                  </a:lnTo>
                  <a:lnTo>
                    <a:pt x="48591" y="4154683"/>
                  </a:lnTo>
                  <a:lnTo>
                    <a:pt x="34082" y="4111928"/>
                  </a:lnTo>
                  <a:lnTo>
                    <a:pt x="22029" y="4068098"/>
                  </a:lnTo>
                  <a:lnTo>
                    <a:pt x="12513" y="4023276"/>
                  </a:lnTo>
                  <a:lnTo>
                    <a:pt x="5615" y="3977541"/>
                  </a:lnTo>
                  <a:lnTo>
                    <a:pt x="1417" y="3930975"/>
                  </a:lnTo>
                  <a:lnTo>
                    <a:pt x="0" y="3883659"/>
                  </a:lnTo>
                  <a:lnTo>
                    <a:pt x="0" y="776731"/>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68" name="Google Shape;968;p45"/>
          <p:cNvSpPr txBox="1"/>
          <p:nvPr/>
        </p:nvSpPr>
        <p:spPr>
          <a:xfrm>
            <a:off x="1544192" y="1823720"/>
            <a:ext cx="6017400" cy="3895500"/>
          </a:xfrm>
          <a:prstGeom prst="rect">
            <a:avLst/>
          </a:prstGeom>
          <a:noFill/>
          <a:ln>
            <a:noFill/>
          </a:ln>
        </p:spPr>
        <p:txBody>
          <a:bodyPr anchorCtr="0" anchor="t" bIns="0" lIns="0" spcFirstLastPara="1" rIns="0" wrap="square" tIns="13325">
            <a:spAutoFit/>
          </a:bodyPr>
          <a:lstStyle/>
          <a:p>
            <a:pPr indent="0" lvl="0" marL="0" rtl="0" algn="l">
              <a:lnSpc>
                <a:spcPct val="115000"/>
              </a:lnSpc>
              <a:spcBef>
                <a:spcPts val="0"/>
              </a:spcBef>
              <a:spcAft>
                <a:spcPts val="0"/>
              </a:spcAft>
              <a:buSzPts val="1100"/>
              <a:buNone/>
            </a:pPr>
            <a:r>
              <a:rPr b="1" lang="en-US" sz="1300">
                <a:latin typeface="Verdana"/>
                <a:ea typeface="Verdana"/>
                <a:cs typeface="Verdana"/>
                <a:sym typeface="Verdana"/>
              </a:rPr>
              <a:t>Il Data Encryption Standard (DES) è un cifrario a blocchi ampiamente utilizzato per la sicurezza dei dati, caratterizzato da una lunghezza della chiave di 56 bit.</a:t>
            </a:r>
            <a:endParaRPr b="1" sz="1300">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t/>
            </a:r>
            <a:endParaRPr b="1" sz="1300">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sz="1300">
                <a:latin typeface="Verdana"/>
                <a:ea typeface="Verdana"/>
                <a:cs typeface="Verdana"/>
                <a:sym typeface="Verdana"/>
              </a:rPr>
              <a:t>Nonostante la sua importanza storica, il DES ha mostrato nel tempo crescenti vulnerabilità agli attacchi sempre più potenti.</a:t>
            </a:r>
            <a:endParaRPr sz="1300">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sz="1300">
                <a:latin typeface="Verdana"/>
                <a:ea typeface="Verdana"/>
                <a:cs typeface="Verdana"/>
                <a:sym typeface="Verdana"/>
              </a:rPr>
              <a:t>Di conseguenza, la popolarità del DES è diminuita a causa di queste preoccupazioni legate alla sicurezza.</a:t>
            </a:r>
            <a:endParaRPr sz="1300">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t/>
            </a:r>
            <a:endParaRPr sz="1300">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sz="1300">
                <a:latin typeface="Verdana"/>
                <a:ea typeface="Verdana"/>
                <a:cs typeface="Verdana"/>
                <a:sym typeface="Verdana"/>
              </a:rPr>
              <a:t>Il DES funziona cifrando i dati in blocchi da 64 bit: ciò significa che 64 bit di testo in chiaro vengono inseriti per produrre 64 bit di testo cifrato.</a:t>
            </a:r>
            <a:endParaRPr sz="1300">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sz="1300">
                <a:latin typeface="Verdana"/>
                <a:ea typeface="Verdana"/>
                <a:cs typeface="Verdana"/>
                <a:sym typeface="Verdana"/>
              </a:rPr>
              <a:t>Sia i processi di cifratura che di decifratura utilizzano lo stesso algoritmo e la stessa chiave, con solo alcune differenze minime.</a:t>
            </a:r>
            <a:endParaRPr sz="1300">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US" sz="1300">
                <a:latin typeface="Verdana"/>
                <a:ea typeface="Verdana"/>
                <a:cs typeface="Verdana"/>
                <a:sym typeface="Verdana"/>
              </a:rPr>
              <a:t>La lunghezza della chiave nel DES è fissa a 56 bit.</a:t>
            </a:r>
            <a:endParaRPr sz="1300">
              <a:latin typeface="Verdana"/>
              <a:ea typeface="Verdana"/>
              <a:cs typeface="Verdana"/>
              <a:sym typeface="Verdana"/>
            </a:endParaRPr>
          </a:p>
          <a:p>
            <a:pPr indent="0" lvl="0" marL="0" rtl="0" algn="l">
              <a:lnSpc>
                <a:spcPct val="115000"/>
              </a:lnSpc>
              <a:spcBef>
                <a:spcPts val="0"/>
              </a:spcBef>
              <a:spcAft>
                <a:spcPts val="0"/>
              </a:spcAft>
              <a:buSzPts val="1100"/>
              <a:buNone/>
            </a:pPr>
            <a:r>
              <a:rPr lang="en-US" sz="1300">
                <a:solidFill>
                  <a:srgbClr val="FF0000"/>
                </a:solidFill>
                <a:latin typeface="Verdana"/>
                <a:ea typeface="Verdana"/>
                <a:cs typeface="Verdana"/>
                <a:sym typeface="Verdana"/>
              </a:rPr>
              <a:t>L’algoritmo accetta in input una chiave da 64 bit, ma ne utilizza solo 56 effettivamente; gli altri 8 bit possono essere usati come bit di parità o semplicemente impostati in modo arbitrario.</a:t>
            </a:r>
            <a:endParaRPr sz="1300">
              <a:solidFill>
                <a:srgbClr val="FF0000"/>
              </a:solidFill>
              <a:latin typeface="Verdana"/>
              <a:ea typeface="Verdana"/>
              <a:cs typeface="Verdana"/>
              <a:sym typeface="Verdana"/>
            </a:endParaRPr>
          </a:p>
        </p:txBody>
      </p:sp>
      <p:sp>
        <p:nvSpPr>
          <p:cNvPr id="969" name="Google Shape;969;p45"/>
          <p:cNvSpPr txBox="1"/>
          <p:nvPr/>
        </p:nvSpPr>
        <p:spPr>
          <a:xfrm>
            <a:off x="267106" y="6645667"/>
            <a:ext cx="4214495"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u="sng">
                <a:solidFill>
                  <a:srgbClr val="86872C"/>
                </a:solidFill>
                <a:latin typeface="Verdana"/>
                <a:ea typeface="Verdana"/>
                <a:cs typeface="Verdana"/>
                <a:sym typeface="Verdana"/>
                <a:hlinkClick r:id="rId6">
                  <a:extLst>
                    <a:ext uri="{A12FA001-AC4F-418D-AE19-62706E023703}">
                      <ahyp:hlinkClr val="tx"/>
                    </a:ext>
                  </a:extLst>
                </a:hlinkClick>
              </a:rPr>
              <a:t>Data encryption standard (DES) | Set 1 – GeeksforGeeks</a:t>
            </a:r>
            <a:r>
              <a:rPr lang="en-US" sz="800">
                <a:latin typeface="Verdana"/>
                <a:ea typeface="Verdana"/>
                <a:cs typeface="Verdana"/>
                <a:sym typeface="Verdana"/>
              </a:rPr>
              <a:t>, accessed in February 2024.</a:t>
            </a:r>
            <a:endParaRPr sz="800">
              <a:latin typeface="Verdana"/>
              <a:ea typeface="Verdana"/>
              <a:cs typeface="Verdana"/>
              <a:sym typeface="Verdana"/>
            </a:endParaRPr>
          </a:p>
        </p:txBody>
      </p:sp>
      <p:sp>
        <p:nvSpPr>
          <p:cNvPr id="970" name="Google Shape;970;p45"/>
          <p:cNvSpPr txBox="1"/>
          <p:nvPr/>
        </p:nvSpPr>
        <p:spPr>
          <a:xfrm>
            <a:off x="11127485" y="6322263"/>
            <a:ext cx="180975"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48</a:t>
            </a:r>
            <a:endParaRPr sz="1100">
              <a:latin typeface="Verdana"/>
              <a:ea typeface="Verdana"/>
              <a:cs typeface="Verdana"/>
              <a:sym typeface="Verdana"/>
            </a:endParaRPr>
          </a:p>
        </p:txBody>
      </p:sp>
      <p:sp>
        <p:nvSpPr>
          <p:cNvPr id="971" name="Google Shape;971;p45"/>
          <p:cNvSpPr txBox="1"/>
          <p:nvPr/>
        </p:nvSpPr>
        <p:spPr>
          <a:xfrm>
            <a:off x="267106" y="6524345"/>
            <a:ext cx="4414520" cy="1479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800">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
        <p:nvSpPr>
          <p:cNvPr id="972" name="Google Shape;972;p45"/>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6" name="Shape 976"/>
        <p:cNvGrpSpPr/>
        <p:nvPr/>
      </p:nvGrpSpPr>
      <p:grpSpPr>
        <a:xfrm>
          <a:off x="0" y="0"/>
          <a:ext cx="0" cy="0"/>
          <a:chOff x="0" y="0"/>
          <a:chExt cx="0" cy="0"/>
        </a:xfrm>
      </p:grpSpPr>
      <p:grpSp>
        <p:nvGrpSpPr>
          <p:cNvPr id="977" name="Google Shape;977;p46"/>
          <p:cNvGrpSpPr/>
          <p:nvPr/>
        </p:nvGrpSpPr>
        <p:grpSpPr>
          <a:xfrm>
            <a:off x="7994904" y="8953"/>
            <a:ext cx="2904668" cy="6838315"/>
            <a:chOff x="7994904" y="8953"/>
            <a:chExt cx="2904668" cy="6838315"/>
          </a:xfrm>
        </p:grpSpPr>
        <p:sp>
          <p:nvSpPr>
            <p:cNvPr id="978" name="Google Shape;978;p46"/>
            <p:cNvSpPr/>
            <p:nvPr/>
          </p:nvSpPr>
          <p:spPr>
            <a:xfrm>
              <a:off x="8358937"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79" name="Google Shape;979;p46"/>
            <p:cNvSpPr/>
            <p:nvPr/>
          </p:nvSpPr>
          <p:spPr>
            <a:xfrm>
              <a:off x="7994904" y="1894331"/>
              <a:ext cx="2848610" cy="3390900"/>
            </a:xfrm>
            <a:custGeom>
              <a:rect b="b" l="l" r="r" t="t"/>
              <a:pathLst>
                <a:path extrusionOk="0" h="3390900" w="2848609">
                  <a:moveTo>
                    <a:pt x="2373629" y="0"/>
                  </a:moveTo>
                  <a:lnTo>
                    <a:pt x="474725" y="0"/>
                  </a:lnTo>
                  <a:lnTo>
                    <a:pt x="426197" y="2451"/>
                  </a:lnTo>
                  <a:lnTo>
                    <a:pt x="379068" y="9647"/>
                  </a:lnTo>
                  <a:lnTo>
                    <a:pt x="333577" y="21347"/>
                  </a:lnTo>
                  <a:lnTo>
                    <a:pt x="289964" y="37314"/>
                  </a:lnTo>
                  <a:lnTo>
                    <a:pt x="248468" y="57308"/>
                  </a:lnTo>
                  <a:lnTo>
                    <a:pt x="209326" y="81090"/>
                  </a:lnTo>
                  <a:lnTo>
                    <a:pt x="172779" y="108422"/>
                  </a:lnTo>
                  <a:lnTo>
                    <a:pt x="139065" y="139064"/>
                  </a:lnTo>
                  <a:lnTo>
                    <a:pt x="108422" y="172779"/>
                  </a:lnTo>
                  <a:lnTo>
                    <a:pt x="81090" y="209326"/>
                  </a:lnTo>
                  <a:lnTo>
                    <a:pt x="57308" y="248468"/>
                  </a:lnTo>
                  <a:lnTo>
                    <a:pt x="37314" y="289964"/>
                  </a:lnTo>
                  <a:lnTo>
                    <a:pt x="21347" y="333577"/>
                  </a:lnTo>
                  <a:lnTo>
                    <a:pt x="9647" y="379068"/>
                  </a:lnTo>
                  <a:lnTo>
                    <a:pt x="2451" y="426197"/>
                  </a:lnTo>
                  <a:lnTo>
                    <a:pt x="0" y="474725"/>
                  </a:lnTo>
                  <a:lnTo>
                    <a:pt x="0" y="2916173"/>
                  </a:lnTo>
                  <a:lnTo>
                    <a:pt x="2451" y="2964702"/>
                  </a:lnTo>
                  <a:lnTo>
                    <a:pt x="9647" y="3011831"/>
                  </a:lnTo>
                  <a:lnTo>
                    <a:pt x="21347" y="3057322"/>
                  </a:lnTo>
                  <a:lnTo>
                    <a:pt x="37314" y="3100935"/>
                  </a:lnTo>
                  <a:lnTo>
                    <a:pt x="57308" y="3142431"/>
                  </a:lnTo>
                  <a:lnTo>
                    <a:pt x="81090" y="3181573"/>
                  </a:lnTo>
                  <a:lnTo>
                    <a:pt x="108422" y="3218120"/>
                  </a:lnTo>
                  <a:lnTo>
                    <a:pt x="139064" y="3251834"/>
                  </a:lnTo>
                  <a:lnTo>
                    <a:pt x="172779" y="3282477"/>
                  </a:lnTo>
                  <a:lnTo>
                    <a:pt x="209326" y="3309809"/>
                  </a:lnTo>
                  <a:lnTo>
                    <a:pt x="248468" y="3333591"/>
                  </a:lnTo>
                  <a:lnTo>
                    <a:pt x="289964" y="3353585"/>
                  </a:lnTo>
                  <a:lnTo>
                    <a:pt x="333577" y="3369552"/>
                  </a:lnTo>
                  <a:lnTo>
                    <a:pt x="379068" y="3381252"/>
                  </a:lnTo>
                  <a:lnTo>
                    <a:pt x="426197" y="3388448"/>
                  </a:lnTo>
                  <a:lnTo>
                    <a:pt x="474725" y="3390900"/>
                  </a:lnTo>
                  <a:lnTo>
                    <a:pt x="2373629" y="3390900"/>
                  </a:lnTo>
                  <a:lnTo>
                    <a:pt x="2422158" y="3388448"/>
                  </a:lnTo>
                  <a:lnTo>
                    <a:pt x="2469287" y="3381252"/>
                  </a:lnTo>
                  <a:lnTo>
                    <a:pt x="2514778" y="3369552"/>
                  </a:lnTo>
                  <a:lnTo>
                    <a:pt x="2558391" y="3353585"/>
                  </a:lnTo>
                  <a:lnTo>
                    <a:pt x="2599887" y="3333591"/>
                  </a:lnTo>
                  <a:lnTo>
                    <a:pt x="2639029" y="3309809"/>
                  </a:lnTo>
                  <a:lnTo>
                    <a:pt x="2675576" y="3282477"/>
                  </a:lnTo>
                  <a:lnTo>
                    <a:pt x="2709290" y="3251834"/>
                  </a:lnTo>
                  <a:lnTo>
                    <a:pt x="2739933" y="3218120"/>
                  </a:lnTo>
                  <a:lnTo>
                    <a:pt x="2767265" y="3181573"/>
                  </a:lnTo>
                  <a:lnTo>
                    <a:pt x="2791047" y="3142431"/>
                  </a:lnTo>
                  <a:lnTo>
                    <a:pt x="2811041" y="3100935"/>
                  </a:lnTo>
                  <a:lnTo>
                    <a:pt x="2827008" y="3057322"/>
                  </a:lnTo>
                  <a:lnTo>
                    <a:pt x="2838708" y="3011831"/>
                  </a:lnTo>
                  <a:lnTo>
                    <a:pt x="2845904" y="2964702"/>
                  </a:lnTo>
                  <a:lnTo>
                    <a:pt x="2848355" y="2916173"/>
                  </a:lnTo>
                  <a:lnTo>
                    <a:pt x="2848355" y="474725"/>
                  </a:lnTo>
                  <a:lnTo>
                    <a:pt x="2845904" y="426197"/>
                  </a:lnTo>
                  <a:lnTo>
                    <a:pt x="2838708" y="379068"/>
                  </a:lnTo>
                  <a:lnTo>
                    <a:pt x="2827008" y="333577"/>
                  </a:lnTo>
                  <a:lnTo>
                    <a:pt x="2811041" y="289964"/>
                  </a:lnTo>
                  <a:lnTo>
                    <a:pt x="2791047" y="248468"/>
                  </a:lnTo>
                  <a:lnTo>
                    <a:pt x="2767265" y="209326"/>
                  </a:lnTo>
                  <a:lnTo>
                    <a:pt x="2739933" y="172779"/>
                  </a:lnTo>
                  <a:lnTo>
                    <a:pt x="2709291" y="139064"/>
                  </a:lnTo>
                  <a:lnTo>
                    <a:pt x="2675576" y="108422"/>
                  </a:lnTo>
                  <a:lnTo>
                    <a:pt x="2639029" y="81090"/>
                  </a:lnTo>
                  <a:lnTo>
                    <a:pt x="2599887" y="57308"/>
                  </a:lnTo>
                  <a:lnTo>
                    <a:pt x="2558391" y="37314"/>
                  </a:lnTo>
                  <a:lnTo>
                    <a:pt x="2514778" y="21347"/>
                  </a:lnTo>
                  <a:lnTo>
                    <a:pt x="2469287" y="9647"/>
                  </a:lnTo>
                  <a:lnTo>
                    <a:pt x="2422158" y="2451"/>
                  </a:lnTo>
                  <a:lnTo>
                    <a:pt x="2373629"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80" name="Google Shape;980;p46"/>
          <p:cNvSpPr txBox="1"/>
          <p:nvPr>
            <p:ph type="title"/>
          </p:nvPr>
        </p:nvSpPr>
        <p:spPr>
          <a:xfrm>
            <a:off x="875182" y="304037"/>
            <a:ext cx="10441500" cy="952800"/>
          </a:xfrm>
          <a:prstGeom prst="rect">
            <a:avLst/>
          </a:prstGeom>
          <a:noFill/>
          <a:ln>
            <a:noFill/>
          </a:ln>
        </p:spPr>
        <p:txBody>
          <a:bodyPr anchorCtr="0" anchor="t" bIns="0" lIns="0" spcFirstLastPara="1" rIns="0" wrap="square" tIns="394825">
            <a:spAutoFit/>
          </a:bodyPr>
          <a:lstStyle/>
          <a:p>
            <a:pPr indent="0" lvl="0" marL="2926715" rtl="0" algn="l">
              <a:lnSpc>
                <a:spcPct val="100000"/>
              </a:lnSpc>
              <a:spcBef>
                <a:spcPts val="0"/>
              </a:spcBef>
              <a:spcAft>
                <a:spcPts val="0"/>
              </a:spcAft>
              <a:buNone/>
            </a:pPr>
            <a:r>
              <a:rPr lang="en-US"/>
              <a:t>Struttura del Round del DES</a:t>
            </a:r>
            <a:endParaRPr/>
          </a:p>
        </p:txBody>
      </p:sp>
      <p:grpSp>
        <p:nvGrpSpPr>
          <p:cNvPr id="981" name="Google Shape;981;p46"/>
          <p:cNvGrpSpPr/>
          <p:nvPr/>
        </p:nvGrpSpPr>
        <p:grpSpPr>
          <a:xfrm>
            <a:off x="448818" y="1383030"/>
            <a:ext cx="6466840" cy="4660900"/>
            <a:chOff x="448818" y="1383030"/>
            <a:chExt cx="6466840" cy="4660900"/>
          </a:xfrm>
        </p:grpSpPr>
        <p:sp>
          <p:nvSpPr>
            <p:cNvPr id="982" name="Google Shape;982;p46"/>
            <p:cNvSpPr/>
            <p:nvPr/>
          </p:nvSpPr>
          <p:spPr>
            <a:xfrm>
              <a:off x="448818" y="1383030"/>
              <a:ext cx="6466840" cy="4660900"/>
            </a:xfrm>
            <a:custGeom>
              <a:rect b="b" l="l" r="r" t="t"/>
              <a:pathLst>
                <a:path extrusionOk="0" h="4660900" w="6466840">
                  <a:moveTo>
                    <a:pt x="5689600" y="0"/>
                  </a:moveTo>
                  <a:lnTo>
                    <a:pt x="776744" y="0"/>
                  </a:lnTo>
                  <a:lnTo>
                    <a:pt x="729427" y="1417"/>
                  </a:lnTo>
                  <a:lnTo>
                    <a:pt x="682860" y="5615"/>
                  </a:lnTo>
                  <a:lnTo>
                    <a:pt x="637124" y="12513"/>
                  </a:lnTo>
                  <a:lnTo>
                    <a:pt x="592300" y="22029"/>
                  </a:lnTo>
                  <a:lnTo>
                    <a:pt x="548470" y="34082"/>
                  </a:lnTo>
                  <a:lnTo>
                    <a:pt x="505714" y="48591"/>
                  </a:lnTo>
                  <a:lnTo>
                    <a:pt x="464115" y="65474"/>
                  </a:lnTo>
                  <a:lnTo>
                    <a:pt x="423752" y="84651"/>
                  </a:lnTo>
                  <a:lnTo>
                    <a:pt x="384708" y="106040"/>
                  </a:lnTo>
                  <a:lnTo>
                    <a:pt x="347064" y="129560"/>
                  </a:lnTo>
                  <a:lnTo>
                    <a:pt x="310900" y="155129"/>
                  </a:lnTo>
                  <a:lnTo>
                    <a:pt x="276299" y="182668"/>
                  </a:lnTo>
                  <a:lnTo>
                    <a:pt x="243341" y="212093"/>
                  </a:lnTo>
                  <a:lnTo>
                    <a:pt x="212108" y="243325"/>
                  </a:lnTo>
                  <a:lnTo>
                    <a:pt x="182681" y="276281"/>
                  </a:lnTo>
                  <a:lnTo>
                    <a:pt x="155142" y="310881"/>
                  </a:lnTo>
                  <a:lnTo>
                    <a:pt x="129570" y="347044"/>
                  </a:lnTo>
                  <a:lnTo>
                    <a:pt x="106049" y="384687"/>
                  </a:lnTo>
                  <a:lnTo>
                    <a:pt x="84658" y="423731"/>
                  </a:lnTo>
                  <a:lnTo>
                    <a:pt x="65480" y="464093"/>
                  </a:lnTo>
                  <a:lnTo>
                    <a:pt x="48595" y="505693"/>
                  </a:lnTo>
                  <a:lnTo>
                    <a:pt x="34085" y="548449"/>
                  </a:lnTo>
                  <a:lnTo>
                    <a:pt x="22031" y="592280"/>
                  </a:lnTo>
                  <a:lnTo>
                    <a:pt x="12514" y="637105"/>
                  </a:lnTo>
                  <a:lnTo>
                    <a:pt x="5616" y="682843"/>
                  </a:lnTo>
                  <a:lnTo>
                    <a:pt x="1417" y="729412"/>
                  </a:lnTo>
                  <a:lnTo>
                    <a:pt x="0" y="776732"/>
                  </a:lnTo>
                  <a:lnTo>
                    <a:pt x="0" y="3883660"/>
                  </a:lnTo>
                  <a:lnTo>
                    <a:pt x="1417" y="3930975"/>
                  </a:lnTo>
                  <a:lnTo>
                    <a:pt x="5616" y="3977541"/>
                  </a:lnTo>
                  <a:lnTo>
                    <a:pt x="12514" y="4023276"/>
                  </a:lnTo>
                  <a:lnTo>
                    <a:pt x="22031" y="4068098"/>
                  </a:lnTo>
                  <a:lnTo>
                    <a:pt x="34085" y="4111928"/>
                  </a:lnTo>
                  <a:lnTo>
                    <a:pt x="48595" y="4154683"/>
                  </a:lnTo>
                  <a:lnTo>
                    <a:pt x="65480" y="4196282"/>
                  </a:lnTo>
                  <a:lnTo>
                    <a:pt x="84658" y="4236643"/>
                  </a:lnTo>
                  <a:lnTo>
                    <a:pt x="106049" y="4275687"/>
                  </a:lnTo>
                  <a:lnTo>
                    <a:pt x="129570" y="4313331"/>
                  </a:lnTo>
                  <a:lnTo>
                    <a:pt x="155142" y="4349493"/>
                  </a:lnTo>
                  <a:lnTo>
                    <a:pt x="182681" y="4384094"/>
                  </a:lnTo>
                  <a:lnTo>
                    <a:pt x="212108" y="4417051"/>
                  </a:lnTo>
                  <a:lnTo>
                    <a:pt x="243341" y="4448284"/>
                  </a:lnTo>
                  <a:lnTo>
                    <a:pt x="276299" y="4477711"/>
                  </a:lnTo>
                  <a:lnTo>
                    <a:pt x="310900" y="4505250"/>
                  </a:lnTo>
                  <a:lnTo>
                    <a:pt x="347064" y="4530821"/>
                  </a:lnTo>
                  <a:lnTo>
                    <a:pt x="384708" y="4554343"/>
                  </a:lnTo>
                  <a:lnTo>
                    <a:pt x="423752" y="4575733"/>
                  </a:lnTo>
                  <a:lnTo>
                    <a:pt x="464115" y="4594911"/>
                  </a:lnTo>
                  <a:lnTo>
                    <a:pt x="505714" y="4611796"/>
                  </a:lnTo>
                  <a:lnTo>
                    <a:pt x="548470" y="4626306"/>
                  </a:lnTo>
                  <a:lnTo>
                    <a:pt x="592300" y="4638360"/>
                  </a:lnTo>
                  <a:lnTo>
                    <a:pt x="637124" y="4647877"/>
                  </a:lnTo>
                  <a:lnTo>
                    <a:pt x="682860" y="4654775"/>
                  </a:lnTo>
                  <a:lnTo>
                    <a:pt x="729427" y="4658974"/>
                  </a:lnTo>
                  <a:lnTo>
                    <a:pt x="776744" y="4660392"/>
                  </a:lnTo>
                  <a:lnTo>
                    <a:pt x="5689600" y="4660392"/>
                  </a:lnTo>
                  <a:lnTo>
                    <a:pt x="5736919" y="4658974"/>
                  </a:lnTo>
                  <a:lnTo>
                    <a:pt x="5783488" y="4654775"/>
                  </a:lnTo>
                  <a:lnTo>
                    <a:pt x="5829226" y="4647877"/>
                  </a:lnTo>
                  <a:lnTo>
                    <a:pt x="5874051" y="4638360"/>
                  </a:lnTo>
                  <a:lnTo>
                    <a:pt x="5917882" y="4626306"/>
                  </a:lnTo>
                  <a:lnTo>
                    <a:pt x="5960638" y="4611796"/>
                  </a:lnTo>
                  <a:lnTo>
                    <a:pt x="6002238" y="4594911"/>
                  </a:lnTo>
                  <a:lnTo>
                    <a:pt x="6042600" y="4575733"/>
                  </a:lnTo>
                  <a:lnTo>
                    <a:pt x="6081644" y="4554343"/>
                  </a:lnTo>
                  <a:lnTo>
                    <a:pt x="6119287" y="4530821"/>
                  </a:lnTo>
                  <a:lnTo>
                    <a:pt x="6155450" y="4505250"/>
                  </a:lnTo>
                  <a:lnTo>
                    <a:pt x="6190050" y="4477711"/>
                  </a:lnTo>
                  <a:lnTo>
                    <a:pt x="6223006" y="4448284"/>
                  </a:lnTo>
                  <a:lnTo>
                    <a:pt x="6254238" y="4417051"/>
                  </a:lnTo>
                  <a:lnTo>
                    <a:pt x="6283663" y="4384094"/>
                  </a:lnTo>
                  <a:lnTo>
                    <a:pt x="6311202" y="4349493"/>
                  </a:lnTo>
                  <a:lnTo>
                    <a:pt x="6336771" y="4313331"/>
                  </a:lnTo>
                  <a:lnTo>
                    <a:pt x="6360291" y="4275687"/>
                  </a:lnTo>
                  <a:lnTo>
                    <a:pt x="6381680" y="4236643"/>
                  </a:lnTo>
                  <a:lnTo>
                    <a:pt x="6400857" y="4196282"/>
                  </a:lnTo>
                  <a:lnTo>
                    <a:pt x="6417740" y="4154683"/>
                  </a:lnTo>
                  <a:lnTo>
                    <a:pt x="6432249" y="4111928"/>
                  </a:lnTo>
                  <a:lnTo>
                    <a:pt x="6444302" y="4068098"/>
                  </a:lnTo>
                  <a:lnTo>
                    <a:pt x="6453818" y="4023276"/>
                  </a:lnTo>
                  <a:lnTo>
                    <a:pt x="6460716" y="3977541"/>
                  </a:lnTo>
                  <a:lnTo>
                    <a:pt x="6464914" y="3930975"/>
                  </a:lnTo>
                  <a:lnTo>
                    <a:pt x="6466332" y="3883660"/>
                  </a:lnTo>
                  <a:lnTo>
                    <a:pt x="6466332" y="776732"/>
                  </a:lnTo>
                  <a:lnTo>
                    <a:pt x="6464914" y="729412"/>
                  </a:lnTo>
                  <a:lnTo>
                    <a:pt x="6460716" y="682843"/>
                  </a:lnTo>
                  <a:lnTo>
                    <a:pt x="6453818" y="637105"/>
                  </a:lnTo>
                  <a:lnTo>
                    <a:pt x="6444302" y="592280"/>
                  </a:lnTo>
                  <a:lnTo>
                    <a:pt x="6432249" y="548449"/>
                  </a:lnTo>
                  <a:lnTo>
                    <a:pt x="6417740" y="505693"/>
                  </a:lnTo>
                  <a:lnTo>
                    <a:pt x="6400857" y="464093"/>
                  </a:lnTo>
                  <a:lnTo>
                    <a:pt x="6381680" y="423731"/>
                  </a:lnTo>
                  <a:lnTo>
                    <a:pt x="6360291" y="384687"/>
                  </a:lnTo>
                  <a:lnTo>
                    <a:pt x="6336771" y="347044"/>
                  </a:lnTo>
                  <a:lnTo>
                    <a:pt x="6311202" y="310881"/>
                  </a:lnTo>
                  <a:lnTo>
                    <a:pt x="6283663" y="276281"/>
                  </a:lnTo>
                  <a:lnTo>
                    <a:pt x="6254238" y="243325"/>
                  </a:lnTo>
                  <a:lnTo>
                    <a:pt x="6223006" y="212093"/>
                  </a:lnTo>
                  <a:lnTo>
                    <a:pt x="6190050" y="182668"/>
                  </a:lnTo>
                  <a:lnTo>
                    <a:pt x="6155450" y="155129"/>
                  </a:lnTo>
                  <a:lnTo>
                    <a:pt x="6119287" y="129560"/>
                  </a:lnTo>
                  <a:lnTo>
                    <a:pt x="6081644" y="106040"/>
                  </a:lnTo>
                  <a:lnTo>
                    <a:pt x="6042600" y="84651"/>
                  </a:lnTo>
                  <a:lnTo>
                    <a:pt x="6002238" y="65474"/>
                  </a:lnTo>
                  <a:lnTo>
                    <a:pt x="5960638" y="48591"/>
                  </a:lnTo>
                  <a:lnTo>
                    <a:pt x="5917882" y="34082"/>
                  </a:lnTo>
                  <a:lnTo>
                    <a:pt x="5874051" y="22029"/>
                  </a:lnTo>
                  <a:lnTo>
                    <a:pt x="5829226" y="12513"/>
                  </a:lnTo>
                  <a:lnTo>
                    <a:pt x="5783488" y="5615"/>
                  </a:lnTo>
                  <a:lnTo>
                    <a:pt x="5736919" y="1417"/>
                  </a:lnTo>
                  <a:lnTo>
                    <a:pt x="5689600" y="0"/>
                  </a:lnTo>
                  <a:close/>
                </a:path>
              </a:pathLst>
            </a:custGeom>
            <a:solidFill>
              <a:srgbClr val="FFB900">
                <a:alpha val="9803"/>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83" name="Google Shape;983;p46"/>
            <p:cNvSpPr/>
            <p:nvPr/>
          </p:nvSpPr>
          <p:spPr>
            <a:xfrm>
              <a:off x="448818" y="1383030"/>
              <a:ext cx="6466840" cy="4660900"/>
            </a:xfrm>
            <a:custGeom>
              <a:rect b="b" l="l" r="r" t="t"/>
              <a:pathLst>
                <a:path extrusionOk="0" h="4660900" w="6466840">
                  <a:moveTo>
                    <a:pt x="0" y="776732"/>
                  </a:moveTo>
                  <a:lnTo>
                    <a:pt x="1417" y="729412"/>
                  </a:lnTo>
                  <a:lnTo>
                    <a:pt x="5616" y="682843"/>
                  </a:lnTo>
                  <a:lnTo>
                    <a:pt x="12514" y="637105"/>
                  </a:lnTo>
                  <a:lnTo>
                    <a:pt x="22031" y="592280"/>
                  </a:lnTo>
                  <a:lnTo>
                    <a:pt x="34085" y="548449"/>
                  </a:lnTo>
                  <a:lnTo>
                    <a:pt x="48595" y="505693"/>
                  </a:lnTo>
                  <a:lnTo>
                    <a:pt x="65480" y="464093"/>
                  </a:lnTo>
                  <a:lnTo>
                    <a:pt x="84658" y="423731"/>
                  </a:lnTo>
                  <a:lnTo>
                    <a:pt x="106049" y="384687"/>
                  </a:lnTo>
                  <a:lnTo>
                    <a:pt x="129570" y="347044"/>
                  </a:lnTo>
                  <a:lnTo>
                    <a:pt x="155142" y="310881"/>
                  </a:lnTo>
                  <a:lnTo>
                    <a:pt x="182681" y="276281"/>
                  </a:lnTo>
                  <a:lnTo>
                    <a:pt x="212108" y="243325"/>
                  </a:lnTo>
                  <a:lnTo>
                    <a:pt x="243341" y="212093"/>
                  </a:lnTo>
                  <a:lnTo>
                    <a:pt x="276299" y="182668"/>
                  </a:lnTo>
                  <a:lnTo>
                    <a:pt x="310900" y="155129"/>
                  </a:lnTo>
                  <a:lnTo>
                    <a:pt x="347064" y="129560"/>
                  </a:lnTo>
                  <a:lnTo>
                    <a:pt x="384708" y="106040"/>
                  </a:lnTo>
                  <a:lnTo>
                    <a:pt x="423752" y="84651"/>
                  </a:lnTo>
                  <a:lnTo>
                    <a:pt x="464115" y="65474"/>
                  </a:lnTo>
                  <a:lnTo>
                    <a:pt x="505714" y="48591"/>
                  </a:lnTo>
                  <a:lnTo>
                    <a:pt x="548470" y="34082"/>
                  </a:lnTo>
                  <a:lnTo>
                    <a:pt x="592300" y="22029"/>
                  </a:lnTo>
                  <a:lnTo>
                    <a:pt x="637124" y="12513"/>
                  </a:lnTo>
                  <a:lnTo>
                    <a:pt x="682860" y="5615"/>
                  </a:lnTo>
                  <a:lnTo>
                    <a:pt x="729427" y="1417"/>
                  </a:lnTo>
                  <a:lnTo>
                    <a:pt x="776744" y="0"/>
                  </a:lnTo>
                  <a:lnTo>
                    <a:pt x="5689600" y="0"/>
                  </a:lnTo>
                  <a:lnTo>
                    <a:pt x="5736919" y="1417"/>
                  </a:lnTo>
                  <a:lnTo>
                    <a:pt x="5783488" y="5615"/>
                  </a:lnTo>
                  <a:lnTo>
                    <a:pt x="5829226" y="12513"/>
                  </a:lnTo>
                  <a:lnTo>
                    <a:pt x="5874051" y="22029"/>
                  </a:lnTo>
                  <a:lnTo>
                    <a:pt x="5917882" y="34082"/>
                  </a:lnTo>
                  <a:lnTo>
                    <a:pt x="5960638" y="48591"/>
                  </a:lnTo>
                  <a:lnTo>
                    <a:pt x="6002238" y="65474"/>
                  </a:lnTo>
                  <a:lnTo>
                    <a:pt x="6042600" y="84651"/>
                  </a:lnTo>
                  <a:lnTo>
                    <a:pt x="6081644" y="106040"/>
                  </a:lnTo>
                  <a:lnTo>
                    <a:pt x="6119287" y="129560"/>
                  </a:lnTo>
                  <a:lnTo>
                    <a:pt x="6155450" y="155129"/>
                  </a:lnTo>
                  <a:lnTo>
                    <a:pt x="6190050" y="182668"/>
                  </a:lnTo>
                  <a:lnTo>
                    <a:pt x="6223006" y="212093"/>
                  </a:lnTo>
                  <a:lnTo>
                    <a:pt x="6254238" y="243325"/>
                  </a:lnTo>
                  <a:lnTo>
                    <a:pt x="6283663" y="276281"/>
                  </a:lnTo>
                  <a:lnTo>
                    <a:pt x="6311202" y="310881"/>
                  </a:lnTo>
                  <a:lnTo>
                    <a:pt x="6336771" y="347044"/>
                  </a:lnTo>
                  <a:lnTo>
                    <a:pt x="6360291" y="384687"/>
                  </a:lnTo>
                  <a:lnTo>
                    <a:pt x="6381680" y="423731"/>
                  </a:lnTo>
                  <a:lnTo>
                    <a:pt x="6400857" y="464093"/>
                  </a:lnTo>
                  <a:lnTo>
                    <a:pt x="6417740" y="505693"/>
                  </a:lnTo>
                  <a:lnTo>
                    <a:pt x="6432249" y="548449"/>
                  </a:lnTo>
                  <a:lnTo>
                    <a:pt x="6444302" y="592280"/>
                  </a:lnTo>
                  <a:lnTo>
                    <a:pt x="6453818" y="637105"/>
                  </a:lnTo>
                  <a:lnTo>
                    <a:pt x="6460716" y="682843"/>
                  </a:lnTo>
                  <a:lnTo>
                    <a:pt x="6464914" y="729412"/>
                  </a:lnTo>
                  <a:lnTo>
                    <a:pt x="6466332" y="776732"/>
                  </a:lnTo>
                  <a:lnTo>
                    <a:pt x="6466332" y="3883660"/>
                  </a:lnTo>
                  <a:lnTo>
                    <a:pt x="6464914" y="3930975"/>
                  </a:lnTo>
                  <a:lnTo>
                    <a:pt x="6460716" y="3977541"/>
                  </a:lnTo>
                  <a:lnTo>
                    <a:pt x="6453818" y="4023276"/>
                  </a:lnTo>
                  <a:lnTo>
                    <a:pt x="6444302" y="4068098"/>
                  </a:lnTo>
                  <a:lnTo>
                    <a:pt x="6432249" y="4111928"/>
                  </a:lnTo>
                  <a:lnTo>
                    <a:pt x="6417740" y="4154683"/>
                  </a:lnTo>
                  <a:lnTo>
                    <a:pt x="6400857" y="4196282"/>
                  </a:lnTo>
                  <a:lnTo>
                    <a:pt x="6381680" y="4236643"/>
                  </a:lnTo>
                  <a:lnTo>
                    <a:pt x="6360291" y="4275687"/>
                  </a:lnTo>
                  <a:lnTo>
                    <a:pt x="6336771" y="4313331"/>
                  </a:lnTo>
                  <a:lnTo>
                    <a:pt x="6311202" y="4349493"/>
                  </a:lnTo>
                  <a:lnTo>
                    <a:pt x="6283663" y="4384094"/>
                  </a:lnTo>
                  <a:lnTo>
                    <a:pt x="6254238" y="4417051"/>
                  </a:lnTo>
                  <a:lnTo>
                    <a:pt x="6223006" y="4448284"/>
                  </a:lnTo>
                  <a:lnTo>
                    <a:pt x="6190050" y="4477711"/>
                  </a:lnTo>
                  <a:lnTo>
                    <a:pt x="6155450" y="4505250"/>
                  </a:lnTo>
                  <a:lnTo>
                    <a:pt x="6119287" y="4530821"/>
                  </a:lnTo>
                  <a:lnTo>
                    <a:pt x="6081644" y="4554343"/>
                  </a:lnTo>
                  <a:lnTo>
                    <a:pt x="6042600" y="4575733"/>
                  </a:lnTo>
                  <a:lnTo>
                    <a:pt x="6002238" y="4594911"/>
                  </a:lnTo>
                  <a:lnTo>
                    <a:pt x="5960638" y="4611796"/>
                  </a:lnTo>
                  <a:lnTo>
                    <a:pt x="5917882" y="4626306"/>
                  </a:lnTo>
                  <a:lnTo>
                    <a:pt x="5874051" y="4638360"/>
                  </a:lnTo>
                  <a:lnTo>
                    <a:pt x="5829226" y="4647877"/>
                  </a:lnTo>
                  <a:lnTo>
                    <a:pt x="5783488" y="4654775"/>
                  </a:lnTo>
                  <a:lnTo>
                    <a:pt x="5736919" y="4658974"/>
                  </a:lnTo>
                  <a:lnTo>
                    <a:pt x="5689600" y="4660392"/>
                  </a:lnTo>
                  <a:lnTo>
                    <a:pt x="776744" y="4660392"/>
                  </a:lnTo>
                  <a:lnTo>
                    <a:pt x="729427" y="4658974"/>
                  </a:lnTo>
                  <a:lnTo>
                    <a:pt x="682860" y="4654775"/>
                  </a:lnTo>
                  <a:lnTo>
                    <a:pt x="637124" y="4647877"/>
                  </a:lnTo>
                  <a:lnTo>
                    <a:pt x="592300" y="4638360"/>
                  </a:lnTo>
                  <a:lnTo>
                    <a:pt x="548470" y="4626306"/>
                  </a:lnTo>
                  <a:lnTo>
                    <a:pt x="505714" y="4611796"/>
                  </a:lnTo>
                  <a:lnTo>
                    <a:pt x="464115" y="4594911"/>
                  </a:lnTo>
                  <a:lnTo>
                    <a:pt x="423752" y="4575733"/>
                  </a:lnTo>
                  <a:lnTo>
                    <a:pt x="384708" y="4554343"/>
                  </a:lnTo>
                  <a:lnTo>
                    <a:pt x="347064" y="4530821"/>
                  </a:lnTo>
                  <a:lnTo>
                    <a:pt x="310900" y="4505250"/>
                  </a:lnTo>
                  <a:lnTo>
                    <a:pt x="276299" y="4477711"/>
                  </a:lnTo>
                  <a:lnTo>
                    <a:pt x="243341" y="4448284"/>
                  </a:lnTo>
                  <a:lnTo>
                    <a:pt x="212108" y="4417051"/>
                  </a:lnTo>
                  <a:lnTo>
                    <a:pt x="182681" y="4384094"/>
                  </a:lnTo>
                  <a:lnTo>
                    <a:pt x="155142" y="4349493"/>
                  </a:lnTo>
                  <a:lnTo>
                    <a:pt x="129570" y="4313331"/>
                  </a:lnTo>
                  <a:lnTo>
                    <a:pt x="106049" y="4275687"/>
                  </a:lnTo>
                  <a:lnTo>
                    <a:pt x="84658" y="4236643"/>
                  </a:lnTo>
                  <a:lnTo>
                    <a:pt x="65480" y="4196282"/>
                  </a:lnTo>
                  <a:lnTo>
                    <a:pt x="48595" y="4154683"/>
                  </a:lnTo>
                  <a:lnTo>
                    <a:pt x="34085" y="4111928"/>
                  </a:lnTo>
                  <a:lnTo>
                    <a:pt x="22031" y="4068098"/>
                  </a:lnTo>
                  <a:lnTo>
                    <a:pt x="12514" y="4023276"/>
                  </a:lnTo>
                  <a:lnTo>
                    <a:pt x="5616" y="3977541"/>
                  </a:lnTo>
                  <a:lnTo>
                    <a:pt x="1417" y="3930975"/>
                  </a:lnTo>
                  <a:lnTo>
                    <a:pt x="0" y="3883660"/>
                  </a:lnTo>
                  <a:lnTo>
                    <a:pt x="0" y="776732"/>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84" name="Google Shape;984;p46"/>
          <p:cNvSpPr txBox="1"/>
          <p:nvPr/>
        </p:nvSpPr>
        <p:spPr>
          <a:xfrm>
            <a:off x="912672" y="1661515"/>
            <a:ext cx="5346600" cy="1120500"/>
          </a:xfrm>
          <a:prstGeom prst="rect">
            <a:avLst/>
          </a:prstGeom>
          <a:noFill/>
          <a:ln>
            <a:noFill/>
          </a:ln>
        </p:spPr>
        <p:txBody>
          <a:bodyPr anchorCtr="0" anchor="t" bIns="0" lIns="0" spcFirstLastPara="1" rIns="0" wrap="square" tIns="160000">
            <a:spAutoFit/>
          </a:bodyPr>
          <a:lstStyle/>
          <a:p>
            <a:pPr indent="-317500" lvl="0" marL="457200" rtl="0" algn="l">
              <a:lnSpc>
                <a:spcPct val="115000"/>
              </a:lnSpc>
              <a:spcBef>
                <a:spcPts val="0"/>
              </a:spcBef>
              <a:spcAft>
                <a:spcPts val="0"/>
              </a:spcAft>
              <a:buClr>
                <a:srgbClr val="FFB900"/>
              </a:buClr>
              <a:buSzPts val="1400"/>
              <a:buFont typeface="Noto Sans Symbols"/>
              <a:buChar char="▪"/>
            </a:pPr>
            <a:r>
              <a:rPr lang="en-US">
                <a:latin typeface="Verdana"/>
                <a:ea typeface="Verdana"/>
                <a:cs typeface="Verdana"/>
                <a:sym typeface="Verdana"/>
              </a:rPr>
              <a:t>Il DES utilizza due metà da 32 bit, chiamate L (Left) e R (Right),</a:t>
            </a:r>
            <a:endParaRPr>
              <a:latin typeface="Verdana"/>
              <a:ea typeface="Verdana"/>
              <a:cs typeface="Verdana"/>
              <a:sym typeface="Verdana"/>
            </a:endParaRPr>
          </a:p>
          <a:p>
            <a:pPr indent="-317500" lvl="0" marL="457200" rtl="0" algn="l">
              <a:lnSpc>
                <a:spcPct val="115000"/>
              </a:lnSpc>
              <a:spcBef>
                <a:spcPts val="0"/>
              </a:spcBef>
              <a:spcAft>
                <a:spcPts val="0"/>
              </a:spcAft>
              <a:buClr>
                <a:srgbClr val="FFB900"/>
              </a:buClr>
              <a:buSzPts val="1400"/>
              <a:buFont typeface="Noto Sans Symbols"/>
              <a:buChar char="▪"/>
            </a:pPr>
            <a:r>
              <a:rPr lang="en-US">
                <a:latin typeface="Verdana"/>
                <a:ea typeface="Verdana"/>
                <a:cs typeface="Verdana"/>
                <a:sym typeface="Verdana"/>
              </a:rPr>
              <a:t>come in qualsiasi cifrario di tipo Feistel si può descrivere così:</a:t>
            </a:r>
            <a:endParaRPr>
              <a:latin typeface="Verdana"/>
              <a:ea typeface="Verdana"/>
              <a:cs typeface="Verdana"/>
              <a:sym typeface="Verdana"/>
            </a:endParaRPr>
          </a:p>
        </p:txBody>
      </p:sp>
      <p:sp>
        <p:nvSpPr>
          <p:cNvPr id="985" name="Google Shape;985;p46"/>
          <p:cNvSpPr txBox="1"/>
          <p:nvPr/>
        </p:nvSpPr>
        <p:spPr>
          <a:xfrm>
            <a:off x="780084" y="2587498"/>
            <a:ext cx="142200" cy="3309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000">
                <a:latin typeface="Noto Sans Symbols"/>
                <a:ea typeface="Noto Sans Symbols"/>
                <a:cs typeface="Noto Sans Symbols"/>
                <a:sym typeface="Noto Sans Symbols"/>
              </a:rPr>
              <a:t>▪</a:t>
            </a:r>
            <a:endParaRPr sz="2000">
              <a:latin typeface="Noto Sans Symbols"/>
              <a:ea typeface="Noto Sans Symbols"/>
              <a:cs typeface="Noto Sans Symbols"/>
              <a:sym typeface="Noto Sans Symbols"/>
            </a:endParaRPr>
          </a:p>
        </p:txBody>
      </p:sp>
      <p:sp>
        <p:nvSpPr>
          <p:cNvPr id="986" name="Google Shape;986;p46"/>
          <p:cNvSpPr txBox="1"/>
          <p:nvPr/>
        </p:nvSpPr>
        <p:spPr>
          <a:xfrm>
            <a:off x="1097584" y="2649982"/>
            <a:ext cx="893400" cy="33090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r>
              <a:rPr b="1" baseline="30000" i="1" lang="en-US" sz="3000">
                <a:latin typeface="Verdana"/>
                <a:ea typeface="Verdana"/>
                <a:cs typeface="Verdana"/>
                <a:sym typeface="Verdana"/>
              </a:rPr>
              <a:t>L</a:t>
            </a:r>
            <a:r>
              <a:rPr b="1" i="1" lang="en-US" sz="1300">
                <a:latin typeface="Verdana"/>
                <a:ea typeface="Verdana"/>
                <a:cs typeface="Verdana"/>
                <a:sym typeface="Verdana"/>
              </a:rPr>
              <a:t>i </a:t>
            </a:r>
            <a:r>
              <a:rPr b="1" baseline="30000" lang="en-US" sz="3000">
                <a:latin typeface="Tahoma"/>
                <a:ea typeface="Tahoma"/>
                <a:cs typeface="Tahoma"/>
                <a:sym typeface="Tahoma"/>
              </a:rPr>
              <a:t>= </a:t>
            </a:r>
            <a:r>
              <a:rPr b="1" baseline="30000" i="1" lang="en-US" sz="3000">
                <a:latin typeface="Verdana"/>
                <a:ea typeface="Verdana"/>
                <a:cs typeface="Verdana"/>
                <a:sym typeface="Verdana"/>
              </a:rPr>
              <a:t>R</a:t>
            </a:r>
            <a:r>
              <a:rPr b="1" i="1" lang="en-US" sz="1300">
                <a:latin typeface="Verdana"/>
                <a:ea typeface="Verdana"/>
                <a:cs typeface="Verdana"/>
                <a:sym typeface="Verdana"/>
              </a:rPr>
              <a:t>i</a:t>
            </a:r>
            <a:r>
              <a:rPr b="1" lang="en-US" sz="1300">
                <a:latin typeface="Tahoma"/>
                <a:ea typeface="Tahoma"/>
                <a:cs typeface="Tahoma"/>
                <a:sym typeface="Tahoma"/>
              </a:rPr>
              <a:t>–1</a:t>
            </a:r>
            <a:endParaRPr sz="1300">
              <a:latin typeface="Tahoma"/>
              <a:ea typeface="Tahoma"/>
              <a:cs typeface="Tahoma"/>
              <a:sym typeface="Tahoma"/>
            </a:endParaRPr>
          </a:p>
        </p:txBody>
      </p:sp>
      <p:sp>
        <p:nvSpPr>
          <p:cNvPr id="987" name="Google Shape;987;p46"/>
          <p:cNvSpPr txBox="1"/>
          <p:nvPr/>
        </p:nvSpPr>
        <p:spPr>
          <a:xfrm>
            <a:off x="754684" y="2766796"/>
            <a:ext cx="5815200" cy="2563200"/>
          </a:xfrm>
          <a:prstGeom prst="rect">
            <a:avLst/>
          </a:prstGeom>
          <a:noFill/>
          <a:ln>
            <a:noFill/>
          </a:ln>
        </p:spPr>
        <p:txBody>
          <a:bodyPr anchorCtr="0" anchor="t" bIns="0" lIns="0" spcFirstLastPara="1" rIns="0" wrap="square" tIns="184775">
            <a:spAutoFit/>
          </a:bodyPr>
          <a:lstStyle/>
          <a:p>
            <a:pPr indent="-342265" lvl="0" marL="380365" rtl="0" algn="l">
              <a:lnSpc>
                <a:spcPct val="100000"/>
              </a:lnSpc>
              <a:spcBef>
                <a:spcPts val="0"/>
              </a:spcBef>
              <a:spcAft>
                <a:spcPts val="0"/>
              </a:spcAft>
              <a:buSzPts val="2000"/>
              <a:buFont typeface="Noto Sans Symbols"/>
              <a:buChar char="▪"/>
            </a:pPr>
            <a:r>
              <a:rPr b="1" i="1" lang="en-US" sz="1200">
                <a:latin typeface="Verdana"/>
                <a:ea typeface="Verdana"/>
                <a:cs typeface="Verdana"/>
                <a:sym typeface="Verdana"/>
              </a:rPr>
              <a:t>R</a:t>
            </a:r>
            <a:r>
              <a:rPr b="1" baseline="-25000" i="1" lang="en-US" sz="1150">
                <a:latin typeface="Verdana"/>
                <a:ea typeface="Verdana"/>
                <a:cs typeface="Verdana"/>
                <a:sym typeface="Verdana"/>
              </a:rPr>
              <a:t>i </a:t>
            </a:r>
            <a:r>
              <a:rPr b="1" lang="en-US" sz="1200">
                <a:latin typeface="Tahoma"/>
                <a:ea typeface="Tahoma"/>
                <a:cs typeface="Tahoma"/>
                <a:sym typeface="Tahoma"/>
              </a:rPr>
              <a:t>= </a:t>
            </a:r>
            <a:r>
              <a:rPr b="1" i="1" lang="en-US" sz="1200">
                <a:latin typeface="Verdana"/>
                <a:ea typeface="Verdana"/>
                <a:cs typeface="Verdana"/>
                <a:sym typeface="Verdana"/>
              </a:rPr>
              <a:t>L</a:t>
            </a:r>
            <a:r>
              <a:rPr b="1" baseline="-25000" i="1" lang="en-US" sz="1150">
                <a:latin typeface="Verdana"/>
                <a:ea typeface="Verdana"/>
                <a:cs typeface="Verdana"/>
                <a:sym typeface="Verdana"/>
              </a:rPr>
              <a:t>i</a:t>
            </a:r>
            <a:r>
              <a:rPr b="1" baseline="-25000" lang="en-US" sz="1150">
                <a:latin typeface="Tahoma"/>
                <a:ea typeface="Tahoma"/>
                <a:cs typeface="Tahoma"/>
                <a:sym typeface="Tahoma"/>
              </a:rPr>
              <a:t>–1 </a:t>
            </a:r>
            <a:r>
              <a:rPr lang="en-US" sz="1200">
                <a:latin typeface="Noto Sans Symbols"/>
                <a:ea typeface="Noto Sans Symbols"/>
                <a:cs typeface="Noto Sans Symbols"/>
                <a:sym typeface="Noto Sans Symbols"/>
              </a:rPr>
              <a:t>⊕</a:t>
            </a:r>
            <a:r>
              <a:rPr lang="en-US" sz="1200">
                <a:latin typeface="Times New Roman"/>
                <a:ea typeface="Times New Roman"/>
                <a:cs typeface="Times New Roman"/>
                <a:sym typeface="Times New Roman"/>
              </a:rPr>
              <a:t> </a:t>
            </a:r>
            <a:r>
              <a:rPr b="1" lang="en-US" sz="1200">
                <a:latin typeface="Tahoma"/>
                <a:ea typeface="Tahoma"/>
                <a:cs typeface="Tahoma"/>
                <a:sym typeface="Tahoma"/>
              </a:rPr>
              <a:t>F(</a:t>
            </a:r>
            <a:r>
              <a:rPr b="1" i="1" lang="en-US" sz="1200">
                <a:latin typeface="Verdana"/>
                <a:ea typeface="Verdana"/>
                <a:cs typeface="Verdana"/>
                <a:sym typeface="Verdana"/>
              </a:rPr>
              <a:t>R</a:t>
            </a:r>
            <a:r>
              <a:rPr b="1" baseline="-25000" i="1" lang="en-US" sz="1150">
                <a:latin typeface="Verdana"/>
                <a:ea typeface="Verdana"/>
                <a:cs typeface="Verdana"/>
                <a:sym typeface="Verdana"/>
              </a:rPr>
              <a:t>i</a:t>
            </a:r>
            <a:r>
              <a:rPr b="1" baseline="-25000" lang="en-US" sz="1150">
                <a:latin typeface="Tahoma"/>
                <a:ea typeface="Tahoma"/>
                <a:cs typeface="Tahoma"/>
                <a:sym typeface="Tahoma"/>
              </a:rPr>
              <a:t>–1</a:t>
            </a:r>
            <a:r>
              <a:rPr b="1" lang="en-US" sz="1200">
                <a:latin typeface="Tahoma"/>
                <a:ea typeface="Tahoma"/>
                <a:cs typeface="Tahoma"/>
                <a:sym typeface="Tahoma"/>
              </a:rPr>
              <a:t>, </a:t>
            </a:r>
            <a:r>
              <a:rPr b="1" i="1" lang="en-US" sz="1200">
                <a:latin typeface="Verdana"/>
                <a:ea typeface="Verdana"/>
                <a:cs typeface="Verdana"/>
                <a:sym typeface="Verdana"/>
              </a:rPr>
              <a:t>K</a:t>
            </a:r>
            <a:r>
              <a:rPr b="1" baseline="-25000" i="1" lang="en-US" sz="1150">
                <a:latin typeface="Verdana"/>
                <a:ea typeface="Verdana"/>
                <a:cs typeface="Verdana"/>
                <a:sym typeface="Verdana"/>
              </a:rPr>
              <a:t>i</a:t>
            </a:r>
            <a:r>
              <a:rPr b="1" lang="en-US" sz="1200">
                <a:latin typeface="Tahoma"/>
                <a:ea typeface="Tahoma"/>
                <a:cs typeface="Tahoma"/>
                <a:sym typeface="Tahoma"/>
              </a:rPr>
              <a:t>)</a:t>
            </a:r>
            <a:endParaRPr b="1" sz="1200">
              <a:latin typeface="Tahoma"/>
              <a:ea typeface="Tahoma"/>
              <a:cs typeface="Tahoma"/>
              <a:sym typeface="Tahoma"/>
            </a:endParaRPr>
          </a:p>
          <a:p>
            <a:pPr indent="-291465" lvl="0" marL="380365" rtl="0" algn="l">
              <a:lnSpc>
                <a:spcPct val="100000"/>
              </a:lnSpc>
              <a:spcBef>
                <a:spcPts val="0"/>
              </a:spcBef>
              <a:spcAft>
                <a:spcPts val="0"/>
              </a:spcAft>
              <a:buSzPts val="1200"/>
              <a:buFont typeface="Tahoma"/>
              <a:buChar char="▪"/>
            </a:pPr>
            <a:r>
              <a:t/>
            </a:r>
            <a:endParaRPr b="1" sz="1200">
              <a:latin typeface="Tahoma"/>
              <a:ea typeface="Tahoma"/>
              <a:cs typeface="Tahoma"/>
              <a:sym typeface="Tahoma"/>
            </a:endParaRPr>
          </a:p>
          <a:p>
            <a:pPr indent="-304800" lvl="1" marL="914400" rtl="0" algn="l">
              <a:lnSpc>
                <a:spcPct val="115000"/>
              </a:lnSpc>
              <a:spcBef>
                <a:spcPts val="0"/>
              </a:spcBef>
              <a:spcAft>
                <a:spcPts val="0"/>
              </a:spcAft>
              <a:buClr>
                <a:srgbClr val="FFB900"/>
              </a:buClr>
              <a:buSzPts val="1200"/>
              <a:buFont typeface="Noto Sans Symbols"/>
              <a:buChar char="▪"/>
            </a:pPr>
            <a:r>
              <a:rPr lang="en-US" sz="1200">
                <a:latin typeface="Verdana"/>
                <a:ea typeface="Verdana"/>
                <a:cs typeface="Verdana"/>
                <a:sym typeface="Verdana"/>
              </a:rPr>
              <a:t>La funzione F prende come input:</a:t>
            </a:r>
            <a:endParaRPr sz="1200">
              <a:latin typeface="Verdana"/>
              <a:ea typeface="Verdana"/>
              <a:cs typeface="Verdana"/>
              <a:sym typeface="Verdana"/>
            </a:endParaRPr>
          </a:p>
          <a:p>
            <a:pPr indent="-304800" lvl="1" marL="914400" rtl="0" algn="l">
              <a:lnSpc>
                <a:spcPct val="115000"/>
              </a:lnSpc>
              <a:spcBef>
                <a:spcPts val="0"/>
              </a:spcBef>
              <a:spcAft>
                <a:spcPts val="0"/>
              </a:spcAft>
              <a:buClr>
                <a:srgbClr val="FFB900"/>
              </a:buClr>
              <a:buSzPts val="1200"/>
              <a:buFont typeface="Noto Sans Symbols"/>
              <a:buChar char="▪"/>
            </a:pPr>
            <a:r>
              <a:rPr lang="en-US" sz="1200">
                <a:latin typeface="Verdana"/>
                <a:ea typeface="Verdana"/>
                <a:cs typeface="Verdana"/>
                <a:sym typeface="Verdana"/>
              </a:rPr>
              <a:t>	•	la metà destra R da 32 bit</a:t>
            </a:r>
            <a:endParaRPr sz="1200">
              <a:latin typeface="Verdana"/>
              <a:ea typeface="Verdana"/>
              <a:cs typeface="Verdana"/>
              <a:sym typeface="Verdana"/>
            </a:endParaRPr>
          </a:p>
          <a:p>
            <a:pPr indent="-304800" lvl="1" marL="914400" rtl="0" algn="l">
              <a:lnSpc>
                <a:spcPct val="115000"/>
              </a:lnSpc>
              <a:spcBef>
                <a:spcPts val="0"/>
              </a:spcBef>
              <a:spcAft>
                <a:spcPts val="0"/>
              </a:spcAft>
              <a:buClr>
                <a:srgbClr val="FFB900"/>
              </a:buClr>
              <a:buSzPts val="1200"/>
              <a:buFont typeface="Noto Sans Symbols"/>
              <a:buChar char="▪"/>
            </a:pPr>
            <a:r>
              <a:rPr lang="en-US" sz="1200">
                <a:latin typeface="Verdana"/>
                <a:ea typeface="Verdana"/>
                <a:cs typeface="Verdana"/>
                <a:sym typeface="Verdana"/>
              </a:rPr>
              <a:t>	•	una sottochiave Ki da 48 bit</a:t>
            </a:r>
            <a:endParaRPr sz="1200">
              <a:latin typeface="Verdana"/>
              <a:ea typeface="Verdana"/>
              <a:cs typeface="Verdana"/>
              <a:sym typeface="Verdana"/>
            </a:endParaRPr>
          </a:p>
          <a:p>
            <a:pPr indent="-304800" lvl="1" marL="914400" rtl="0" algn="l">
              <a:lnSpc>
                <a:spcPct val="115000"/>
              </a:lnSpc>
              <a:spcBef>
                <a:spcPts val="0"/>
              </a:spcBef>
              <a:spcAft>
                <a:spcPts val="0"/>
              </a:spcAft>
              <a:buClr>
                <a:srgbClr val="FFB900"/>
              </a:buClr>
              <a:buSzPts val="1200"/>
              <a:buFont typeface="Noto Sans Symbols"/>
              <a:buChar char="▪"/>
            </a:pPr>
            <a:r>
              <a:rPr lang="en-US" sz="1200">
                <a:latin typeface="Verdana"/>
                <a:ea typeface="Verdana"/>
                <a:cs typeface="Verdana"/>
                <a:sym typeface="Verdana"/>
              </a:rPr>
              <a:t>La funzione F esegue i seguenti passaggi:</a:t>
            </a:r>
            <a:endParaRPr sz="1200">
              <a:latin typeface="Verdana"/>
              <a:ea typeface="Verdana"/>
              <a:cs typeface="Verdana"/>
              <a:sym typeface="Verdana"/>
            </a:endParaRPr>
          </a:p>
          <a:p>
            <a:pPr indent="-304800" lvl="1" marL="914400" rtl="0" algn="l">
              <a:lnSpc>
                <a:spcPct val="115000"/>
              </a:lnSpc>
              <a:spcBef>
                <a:spcPts val="0"/>
              </a:spcBef>
              <a:spcAft>
                <a:spcPts val="0"/>
              </a:spcAft>
              <a:buClr>
                <a:srgbClr val="FFB900"/>
              </a:buClr>
              <a:buSzPts val="1200"/>
              <a:buFont typeface="Noto Sans Symbols"/>
              <a:buChar char="▪"/>
            </a:pPr>
            <a:r>
              <a:rPr lang="en-US" sz="1200">
                <a:latin typeface="Verdana"/>
                <a:ea typeface="Verdana"/>
                <a:cs typeface="Verdana"/>
                <a:sym typeface="Verdana"/>
              </a:rPr>
              <a:t>	•	Espande R a 48 bit usando una permutazione E</a:t>
            </a:r>
            <a:endParaRPr sz="1200">
              <a:latin typeface="Verdana"/>
              <a:ea typeface="Verdana"/>
              <a:cs typeface="Verdana"/>
              <a:sym typeface="Verdana"/>
            </a:endParaRPr>
          </a:p>
          <a:p>
            <a:pPr indent="-304800" lvl="1" marL="914400" rtl="0" algn="l">
              <a:lnSpc>
                <a:spcPct val="115000"/>
              </a:lnSpc>
              <a:spcBef>
                <a:spcPts val="0"/>
              </a:spcBef>
              <a:spcAft>
                <a:spcPts val="0"/>
              </a:spcAft>
              <a:buClr>
                <a:srgbClr val="FFB900"/>
              </a:buClr>
              <a:buSzPts val="1200"/>
              <a:buFont typeface="Noto Sans Symbols"/>
              <a:buChar char="▪"/>
            </a:pPr>
            <a:r>
              <a:rPr lang="en-US" sz="1200">
                <a:latin typeface="Verdana"/>
                <a:ea typeface="Verdana"/>
                <a:cs typeface="Verdana"/>
                <a:sym typeface="Verdana"/>
              </a:rPr>
              <a:t>	•	Somma la sottochiave tramite l’operazione XOR</a:t>
            </a:r>
            <a:endParaRPr sz="1200">
              <a:latin typeface="Verdana"/>
              <a:ea typeface="Verdana"/>
              <a:cs typeface="Verdana"/>
              <a:sym typeface="Verdana"/>
            </a:endParaRPr>
          </a:p>
          <a:p>
            <a:pPr indent="-304800" lvl="1" marL="914400" rtl="0" algn="l">
              <a:lnSpc>
                <a:spcPct val="115000"/>
              </a:lnSpc>
              <a:spcBef>
                <a:spcPts val="0"/>
              </a:spcBef>
              <a:spcAft>
                <a:spcPts val="0"/>
              </a:spcAft>
              <a:buClr>
                <a:srgbClr val="FFB900"/>
              </a:buClr>
              <a:buSzPts val="1200"/>
              <a:buFont typeface="Noto Sans Symbols"/>
              <a:buChar char="▪"/>
            </a:pPr>
            <a:r>
              <a:rPr lang="en-US" sz="1200">
                <a:latin typeface="Verdana"/>
                <a:ea typeface="Verdana"/>
                <a:cs typeface="Verdana"/>
                <a:sym typeface="Verdana"/>
              </a:rPr>
              <a:t>	•	Passa il risultato attraverso 8 S-box per ottenere 32 bit</a:t>
            </a:r>
            <a:endParaRPr sz="1200">
              <a:latin typeface="Verdana"/>
              <a:ea typeface="Verdana"/>
              <a:cs typeface="Verdana"/>
              <a:sym typeface="Verdana"/>
            </a:endParaRPr>
          </a:p>
          <a:p>
            <a:pPr indent="-304800" lvl="1" marL="914400" rtl="0" algn="l">
              <a:lnSpc>
                <a:spcPct val="115000"/>
              </a:lnSpc>
              <a:spcBef>
                <a:spcPts val="0"/>
              </a:spcBef>
              <a:spcAft>
                <a:spcPts val="0"/>
              </a:spcAft>
              <a:buClr>
                <a:srgbClr val="FFB900"/>
              </a:buClr>
              <a:buSzPts val="1200"/>
              <a:buFont typeface="Noto Sans Symbols"/>
              <a:buChar char="▪"/>
            </a:pPr>
            <a:r>
              <a:rPr lang="en-US" sz="1200">
                <a:latin typeface="Verdana"/>
                <a:ea typeface="Verdana"/>
                <a:cs typeface="Verdana"/>
                <a:sym typeface="Verdana"/>
              </a:rPr>
              <a:t>	•	Applica infine una permutazione di 32 bit P</a:t>
            </a:r>
            <a:endParaRPr sz="1200">
              <a:latin typeface="Verdana"/>
              <a:ea typeface="Verdana"/>
              <a:cs typeface="Verdana"/>
              <a:sym typeface="Verdana"/>
            </a:endParaRPr>
          </a:p>
        </p:txBody>
      </p:sp>
      <p:sp>
        <p:nvSpPr>
          <p:cNvPr id="988" name="Google Shape;988;p46"/>
          <p:cNvSpPr txBox="1"/>
          <p:nvPr/>
        </p:nvSpPr>
        <p:spPr>
          <a:xfrm>
            <a:off x="11127485" y="6322263"/>
            <a:ext cx="180900" cy="193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49</a:t>
            </a:r>
            <a:endParaRPr sz="1100">
              <a:latin typeface="Verdana"/>
              <a:ea typeface="Verdana"/>
              <a:cs typeface="Verdana"/>
              <a:sym typeface="Verdana"/>
            </a:endParaRPr>
          </a:p>
        </p:txBody>
      </p:sp>
      <p:grpSp>
        <p:nvGrpSpPr>
          <p:cNvPr id="989" name="Google Shape;989;p46"/>
          <p:cNvGrpSpPr/>
          <p:nvPr/>
        </p:nvGrpSpPr>
        <p:grpSpPr>
          <a:xfrm>
            <a:off x="6955535" y="1659623"/>
            <a:ext cx="5236464" cy="5119125"/>
            <a:chOff x="6955535" y="1659623"/>
            <a:chExt cx="5236464" cy="5119125"/>
          </a:xfrm>
        </p:grpSpPr>
        <p:pic>
          <p:nvPicPr>
            <p:cNvPr id="990" name="Google Shape;990;p46"/>
            <p:cNvPicPr preferRelativeResize="0"/>
            <p:nvPr/>
          </p:nvPicPr>
          <p:blipFill rotWithShape="1">
            <a:blip r:embed="rId3">
              <a:alphaModFix/>
            </a:blip>
            <a:srcRect b="0" l="0" r="0" t="0"/>
            <a:stretch/>
          </p:blipFill>
          <p:spPr>
            <a:xfrm>
              <a:off x="6955535" y="1659623"/>
              <a:ext cx="5236464" cy="4189476"/>
            </a:xfrm>
            <a:prstGeom prst="rect">
              <a:avLst/>
            </a:prstGeom>
            <a:noFill/>
            <a:ln>
              <a:noFill/>
            </a:ln>
          </p:spPr>
        </p:pic>
        <p:pic>
          <p:nvPicPr>
            <p:cNvPr id="991" name="Google Shape;991;p46"/>
            <p:cNvPicPr preferRelativeResize="0"/>
            <p:nvPr/>
          </p:nvPicPr>
          <p:blipFill rotWithShape="1">
            <a:blip r:embed="rId4">
              <a:alphaModFix/>
            </a:blip>
            <a:srcRect b="0" l="0" r="0" t="0"/>
            <a:stretch/>
          </p:blipFill>
          <p:spPr>
            <a:xfrm>
              <a:off x="7150607" y="1854708"/>
              <a:ext cx="4919472" cy="3619500"/>
            </a:xfrm>
            <a:prstGeom prst="rect">
              <a:avLst/>
            </a:prstGeom>
            <a:noFill/>
            <a:ln>
              <a:noFill/>
            </a:ln>
          </p:spPr>
        </p:pic>
        <p:pic>
          <p:nvPicPr>
            <p:cNvPr id="992" name="Google Shape;992;p46"/>
            <p:cNvPicPr preferRelativeResize="0"/>
            <p:nvPr/>
          </p:nvPicPr>
          <p:blipFill rotWithShape="1">
            <a:blip r:embed="rId5">
              <a:alphaModFix/>
            </a:blip>
            <a:srcRect b="0" l="0" r="0" t="0"/>
            <a:stretch/>
          </p:blipFill>
          <p:spPr>
            <a:xfrm>
              <a:off x="7549895" y="6167626"/>
              <a:ext cx="3293364" cy="611122"/>
            </a:xfrm>
            <a:prstGeom prst="rect">
              <a:avLst/>
            </a:prstGeom>
            <a:noFill/>
            <a:ln>
              <a:noFill/>
            </a:ln>
          </p:spPr>
        </p:pic>
      </p:grpSp>
      <p:sp>
        <p:nvSpPr>
          <p:cNvPr id="993" name="Google Shape;993;p46"/>
          <p:cNvSpPr txBox="1"/>
          <p:nvPr/>
        </p:nvSpPr>
        <p:spPr>
          <a:xfrm>
            <a:off x="8308085" y="29972"/>
            <a:ext cx="3789600" cy="193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994" name="Google Shape;994;p46"/>
          <p:cNvSpPr txBox="1"/>
          <p:nvPr/>
        </p:nvSpPr>
        <p:spPr>
          <a:xfrm>
            <a:off x="259791" y="6622197"/>
            <a:ext cx="4414500" cy="1512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grpSp>
        <p:nvGrpSpPr>
          <p:cNvPr id="999" name="Google Shape;999;p47"/>
          <p:cNvGrpSpPr/>
          <p:nvPr/>
        </p:nvGrpSpPr>
        <p:grpSpPr>
          <a:xfrm>
            <a:off x="0" y="-1524"/>
            <a:ext cx="6042659" cy="6861047"/>
            <a:chOff x="0" y="-1524"/>
            <a:chExt cx="6042659" cy="6861047"/>
          </a:xfrm>
        </p:grpSpPr>
        <p:sp>
          <p:nvSpPr>
            <p:cNvPr id="1000" name="Google Shape;1000;p47"/>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01" name="Google Shape;1001;p47"/>
            <p:cNvPicPr preferRelativeResize="0"/>
            <p:nvPr/>
          </p:nvPicPr>
          <p:blipFill rotWithShape="1">
            <a:blip r:embed="rId3">
              <a:alphaModFix/>
            </a:blip>
            <a:srcRect b="0" l="0" r="0" t="0"/>
            <a:stretch/>
          </p:blipFill>
          <p:spPr>
            <a:xfrm>
              <a:off x="0" y="-1524"/>
              <a:ext cx="5841492" cy="6861047"/>
            </a:xfrm>
            <a:prstGeom prst="rect">
              <a:avLst/>
            </a:prstGeom>
            <a:noFill/>
            <a:ln>
              <a:noFill/>
            </a:ln>
          </p:spPr>
        </p:pic>
        <p:sp>
          <p:nvSpPr>
            <p:cNvPr id="1002" name="Google Shape;1002;p47"/>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03" name="Google Shape;1003;p47"/>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004" name="Google Shape;1004;p47"/>
          <p:cNvSpPr txBox="1"/>
          <p:nvPr>
            <p:ph type="title"/>
          </p:nvPr>
        </p:nvSpPr>
        <p:spPr>
          <a:xfrm>
            <a:off x="6259350" y="551463"/>
            <a:ext cx="5703300" cy="1093800"/>
          </a:xfrm>
          <a:prstGeom prst="rect">
            <a:avLst/>
          </a:prstGeom>
          <a:noFill/>
          <a:ln>
            <a:noFill/>
          </a:ln>
        </p:spPr>
        <p:txBody>
          <a:bodyPr anchorCtr="0" anchor="t" bIns="0" lIns="0" spcFirstLastPara="1" rIns="0" wrap="square" tIns="67925">
            <a:spAutoFit/>
          </a:bodyPr>
          <a:lstStyle/>
          <a:p>
            <a:pPr indent="0" lvl="0" marL="12700" marR="5080" rtl="0" algn="l">
              <a:lnSpc>
                <a:spcPct val="108124"/>
              </a:lnSpc>
              <a:spcBef>
                <a:spcPts val="0"/>
              </a:spcBef>
              <a:spcAft>
                <a:spcPts val="0"/>
              </a:spcAft>
              <a:buNone/>
            </a:pPr>
            <a:r>
              <a:rPr lang="en-US" sz="3200">
                <a:solidFill>
                  <a:srgbClr val="FFFFFF"/>
                </a:solidFill>
              </a:rPr>
              <a:t>Solidità del DES – Dimensione della Chiave</a:t>
            </a:r>
            <a:endParaRPr sz="3200"/>
          </a:p>
        </p:txBody>
      </p:sp>
      <p:sp>
        <p:nvSpPr>
          <p:cNvPr id="1005" name="Google Shape;1005;p47"/>
          <p:cNvSpPr txBox="1"/>
          <p:nvPr/>
        </p:nvSpPr>
        <p:spPr>
          <a:xfrm>
            <a:off x="5553583" y="1973071"/>
            <a:ext cx="6409200" cy="3584700"/>
          </a:xfrm>
          <a:prstGeom prst="rect">
            <a:avLst/>
          </a:prstGeom>
          <a:noFill/>
          <a:ln>
            <a:noFill/>
          </a:ln>
        </p:spPr>
        <p:txBody>
          <a:bodyPr anchorCtr="0" anchor="t" bIns="0" lIns="0" spcFirstLastPara="1" rIns="0" wrap="square" tIns="12700">
            <a:spAutoFit/>
          </a:bodyPr>
          <a:lstStyle/>
          <a:p>
            <a:pPr indent="-336550" lvl="0" marL="457200" rtl="0" algn="l">
              <a:lnSpc>
                <a:spcPct val="115000"/>
              </a:lnSpc>
              <a:spcBef>
                <a:spcPts val="0"/>
              </a:spcBef>
              <a:spcAft>
                <a:spcPts val="0"/>
              </a:spcAft>
              <a:buClr>
                <a:schemeClr val="lt1"/>
              </a:buClr>
              <a:buSzPts val="1700"/>
              <a:buFont typeface="Noto Sans Symbols"/>
              <a:buChar char="▪"/>
            </a:pPr>
            <a:r>
              <a:rPr lang="en-US" sz="1700">
                <a:solidFill>
                  <a:schemeClr val="lt1"/>
                </a:solidFill>
                <a:latin typeface="Tahoma"/>
                <a:ea typeface="Tahoma"/>
                <a:cs typeface="Tahoma"/>
                <a:sym typeface="Tahoma"/>
              </a:rPr>
              <a:t>Le chiavi a 56 bit hanno 2⁵⁶ = 7,2 × 10¹⁶ possibili combinazioni.</a:t>
            </a:r>
            <a:endParaRPr sz="1700">
              <a:solidFill>
                <a:schemeClr val="lt1"/>
              </a:solidFill>
              <a:latin typeface="Tahoma"/>
              <a:ea typeface="Tahoma"/>
              <a:cs typeface="Tahoma"/>
              <a:sym typeface="Tahoma"/>
            </a:endParaRPr>
          </a:p>
          <a:p>
            <a:pPr indent="-336550" lvl="0" marL="457200" rtl="0" algn="l">
              <a:lnSpc>
                <a:spcPct val="115000"/>
              </a:lnSpc>
              <a:spcBef>
                <a:spcPts val="0"/>
              </a:spcBef>
              <a:spcAft>
                <a:spcPts val="0"/>
              </a:spcAft>
              <a:buClr>
                <a:schemeClr val="lt1"/>
              </a:buClr>
              <a:buSzPts val="1700"/>
              <a:buFont typeface="Noto Sans Symbols"/>
              <a:buChar char="▪"/>
            </a:pPr>
            <a:r>
              <a:rPr lang="en-US" sz="1700">
                <a:solidFill>
                  <a:schemeClr val="lt1"/>
                </a:solidFill>
                <a:latin typeface="Tahoma"/>
                <a:ea typeface="Tahoma"/>
                <a:cs typeface="Tahoma"/>
                <a:sym typeface="Tahoma"/>
              </a:rPr>
              <a:t>La ricerca con forza bruta sembra difficile.</a:t>
            </a:r>
            <a:endParaRPr sz="1700">
              <a:solidFill>
                <a:schemeClr val="lt1"/>
              </a:solidFill>
              <a:latin typeface="Tahoma"/>
              <a:ea typeface="Tahoma"/>
              <a:cs typeface="Tahoma"/>
              <a:sym typeface="Tahoma"/>
            </a:endParaRPr>
          </a:p>
          <a:p>
            <a:pPr indent="-336550" lvl="0" marL="457200" rtl="0" algn="l">
              <a:lnSpc>
                <a:spcPct val="115000"/>
              </a:lnSpc>
              <a:spcBef>
                <a:spcPts val="0"/>
              </a:spcBef>
              <a:spcAft>
                <a:spcPts val="0"/>
              </a:spcAft>
              <a:buClr>
                <a:schemeClr val="lt1"/>
              </a:buClr>
              <a:buSzPts val="1700"/>
              <a:buFont typeface="Noto Sans Symbols"/>
              <a:buChar char="▪"/>
            </a:pPr>
            <a:r>
              <a:rPr lang="en-US" sz="1700">
                <a:solidFill>
                  <a:schemeClr val="lt1"/>
                </a:solidFill>
                <a:latin typeface="Tahoma"/>
                <a:ea typeface="Tahoma"/>
                <a:cs typeface="Tahoma"/>
                <a:sym typeface="Tahoma"/>
              </a:rPr>
              <a:t>Tuttavia, il DES è stato definitivamente dimostrato insicuro nel luglio 1998, quando la Electronic Frontier Foundation (EFF) ha annunciato di aver violato una cifratura DES usando una macchina “DES cracker” appositamente costruita, con un costo inferiore a 250.000 dollari.</a:t>
            </a:r>
            <a:endParaRPr sz="1700">
              <a:solidFill>
                <a:schemeClr val="lt1"/>
              </a:solidFill>
              <a:latin typeface="Tahoma"/>
              <a:ea typeface="Tahoma"/>
              <a:cs typeface="Tahoma"/>
              <a:sym typeface="Tahoma"/>
            </a:endParaRPr>
          </a:p>
          <a:p>
            <a:pPr indent="-336550" lvl="0" marL="457200" rtl="0" algn="l">
              <a:lnSpc>
                <a:spcPct val="115000"/>
              </a:lnSpc>
              <a:spcBef>
                <a:spcPts val="0"/>
              </a:spcBef>
              <a:spcAft>
                <a:spcPts val="0"/>
              </a:spcAft>
              <a:buClr>
                <a:schemeClr val="lt1"/>
              </a:buClr>
              <a:buSzPts val="1700"/>
              <a:buFont typeface="Noto Sans Symbols"/>
              <a:buChar char="▪"/>
            </a:pPr>
            <a:r>
              <a:rPr lang="en-US" sz="1700">
                <a:solidFill>
                  <a:schemeClr val="lt1"/>
                </a:solidFill>
                <a:latin typeface="Tahoma"/>
                <a:ea typeface="Tahoma"/>
                <a:cs typeface="Tahoma"/>
                <a:sym typeface="Tahoma"/>
              </a:rPr>
              <a:t>L’attacco ha richiesto meno di tre giorni.</a:t>
            </a:r>
            <a:endParaRPr sz="1700">
              <a:solidFill>
                <a:schemeClr val="lt1"/>
              </a:solidFill>
              <a:latin typeface="Tahoma"/>
              <a:ea typeface="Tahoma"/>
              <a:cs typeface="Tahoma"/>
              <a:sym typeface="Tahoma"/>
            </a:endParaRPr>
          </a:p>
          <a:p>
            <a:pPr indent="-336550" lvl="0" marL="457200" rtl="0" algn="l">
              <a:lnSpc>
                <a:spcPct val="115000"/>
              </a:lnSpc>
              <a:spcBef>
                <a:spcPts val="0"/>
              </a:spcBef>
              <a:spcAft>
                <a:spcPts val="0"/>
              </a:spcAft>
              <a:buClr>
                <a:schemeClr val="lt1"/>
              </a:buClr>
              <a:buSzPts val="1700"/>
              <a:buFont typeface="Noto Sans Symbols"/>
              <a:buChar char="▪"/>
            </a:pPr>
            <a:r>
              <a:t/>
            </a:r>
            <a:endParaRPr sz="1700">
              <a:solidFill>
                <a:schemeClr val="lt1"/>
              </a:solidFill>
              <a:latin typeface="Tahoma"/>
              <a:ea typeface="Tahoma"/>
              <a:cs typeface="Tahoma"/>
              <a:sym typeface="Tahoma"/>
            </a:endParaRPr>
          </a:p>
          <a:p>
            <a:pPr indent="-336550" lvl="0" marL="457200" rtl="0" algn="l">
              <a:lnSpc>
                <a:spcPct val="115000"/>
              </a:lnSpc>
              <a:spcBef>
                <a:spcPts val="0"/>
              </a:spcBef>
              <a:spcAft>
                <a:spcPts val="0"/>
              </a:spcAft>
              <a:buClr>
                <a:schemeClr val="lt1"/>
              </a:buClr>
              <a:buSzPts val="1700"/>
              <a:buFont typeface="Noto Sans Symbols"/>
              <a:buChar char="▪"/>
            </a:pPr>
            <a:r>
              <a:rPr lang="en-US" sz="1700">
                <a:solidFill>
                  <a:schemeClr val="lt1"/>
                </a:solidFill>
                <a:latin typeface="Tahoma"/>
                <a:ea typeface="Tahoma"/>
                <a:cs typeface="Tahoma"/>
                <a:sym typeface="Tahoma"/>
              </a:rPr>
              <a:t>Dobbiamo quindi considerare chiaramente delle alternative al DES, le più importanti delle quali sono AES e Triple DES.</a:t>
            </a:r>
            <a:endParaRPr sz="1700">
              <a:solidFill>
                <a:schemeClr val="lt1"/>
              </a:solidFill>
              <a:latin typeface="Tahoma"/>
              <a:ea typeface="Tahoma"/>
              <a:cs typeface="Tahoma"/>
              <a:sym typeface="Tahoma"/>
            </a:endParaRPr>
          </a:p>
        </p:txBody>
      </p:sp>
      <p:pic>
        <p:nvPicPr>
          <p:cNvPr id="1006" name="Google Shape;1006;p47"/>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1007" name="Google Shape;1007;p47"/>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1008" name="Google Shape;1008;p47"/>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grpSp>
        <p:nvGrpSpPr>
          <p:cNvPr id="1013" name="Google Shape;1013;p48"/>
          <p:cNvGrpSpPr/>
          <p:nvPr/>
        </p:nvGrpSpPr>
        <p:grpSpPr>
          <a:xfrm>
            <a:off x="0" y="-1524"/>
            <a:ext cx="6042659" cy="6861047"/>
            <a:chOff x="0" y="-1524"/>
            <a:chExt cx="6042659" cy="6861047"/>
          </a:xfrm>
        </p:grpSpPr>
        <p:sp>
          <p:nvSpPr>
            <p:cNvPr id="1014" name="Google Shape;1014;p48"/>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15" name="Google Shape;1015;p48"/>
            <p:cNvPicPr preferRelativeResize="0"/>
            <p:nvPr/>
          </p:nvPicPr>
          <p:blipFill rotWithShape="1">
            <a:blip r:embed="rId3">
              <a:alphaModFix/>
            </a:blip>
            <a:srcRect b="0" l="0" r="0" t="0"/>
            <a:stretch/>
          </p:blipFill>
          <p:spPr>
            <a:xfrm>
              <a:off x="0" y="-1524"/>
              <a:ext cx="5841492" cy="6861047"/>
            </a:xfrm>
            <a:prstGeom prst="rect">
              <a:avLst/>
            </a:prstGeom>
            <a:noFill/>
            <a:ln>
              <a:noFill/>
            </a:ln>
          </p:spPr>
        </p:pic>
        <p:sp>
          <p:nvSpPr>
            <p:cNvPr id="1016" name="Google Shape;1016;p48"/>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17" name="Google Shape;1017;p48"/>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018" name="Google Shape;1018;p48"/>
          <p:cNvSpPr txBox="1"/>
          <p:nvPr>
            <p:ph type="title"/>
          </p:nvPr>
        </p:nvSpPr>
        <p:spPr>
          <a:xfrm>
            <a:off x="6695058" y="678561"/>
            <a:ext cx="5001900" cy="5061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solidFill>
                  <a:srgbClr val="FFFFFF"/>
                </a:solidFill>
              </a:rPr>
              <a:t>DES vs Triple DES (3DES)</a:t>
            </a:r>
            <a:endParaRPr sz="3200"/>
          </a:p>
        </p:txBody>
      </p:sp>
      <p:sp>
        <p:nvSpPr>
          <p:cNvPr id="1019" name="Google Shape;1019;p48"/>
          <p:cNvSpPr txBox="1"/>
          <p:nvPr/>
        </p:nvSpPr>
        <p:spPr>
          <a:xfrm>
            <a:off x="5591683" y="1973071"/>
            <a:ext cx="6359400" cy="3697800"/>
          </a:xfrm>
          <a:prstGeom prst="rect">
            <a:avLst/>
          </a:prstGeom>
          <a:noFill/>
          <a:ln>
            <a:noFill/>
          </a:ln>
        </p:spPr>
        <p:txBody>
          <a:bodyPr anchorCtr="0" anchor="t" bIns="0" lIns="0" spcFirstLastPara="1" rIns="0" wrap="square" tIns="12700">
            <a:spAutoFit/>
          </a:bodyPr>
          <a:lstStyle/>
          <a:p>
            <a:pPr indent="-317500" lvl="0" marL="457200" rtl="0" algn="l">
              <a:lnSpc>
                <a:spcPct val="115000"/>
              </a:lnSpc>
              <a:spcBef>
                <a:spcPts val="0"/>
              </a:spcBef>
              <a:spcAft>
                <a:spcPts val="0"/>
              </a:spcAft>
              <a:buClr>
                <a:schemeClr val="lt1"/>
              </a:buClr>
              <a:buSzPts val="1400"/>
              <a:buFont typeface="Noto Sans Symbols"/>
              <a:buChar char="▪"/>
            </a:pPr>
            <a:r>
              <a:rPr lang="en-US">
                <a:solidFill>
                  <a:schemeClr val="lt1"/>
                </a:solidFill>
                <a:latin typeface="Tahoma"/>
                <a:ea typeface="Tahoma"/>
                <a:cs typeface="Tahoma"/>
                <a:sym typeface="Tahoma"/>
              </a:rPr>
              <a:t>Il Triple DES (TDES o 3DES) è un algoritmo di cifratura che applica il cifrario Data Encryption Standard (DES) tre volte consecutivamente per cifrare i dati.</a:t>
            </a:r>
            <a:endParaRPr>
              <a:solidFill>
                <a:schemeClr val="lt1"/>
              </a:solidFill>
              <a:latin typeface="Tahoma"/>
              <a:ea typeface="Tahoma"/>
              <a:cs typeface="Tahoma"/>
              <a:sym typeface="Tahoma"/>
            </a:endParaRPr>
          </a:p>
          <a:p>
            <a:pPr indent="-317500" lvl="0" marL="457200" rtl="0" algn="l">
              <a:lnSpc>
                <a:spcPct val="115000"/>
              </a:lnSpc>
              <a:spcBef>
                <a:spcPts val="0"/>
              </a:spcBef>
              <a:spcAft>
                <a:spcPts val="0"/>
              </a:spcAft>
              <a:buClr>
                <a:schemeClr val="lt1"/>
              </a:buClr>
              <a:buSzPts val="1400"/>
              <a:buFont typeface="Noto Sans Symbols"/>
              <a:buChar char="▪"/>
            </a:pPr>
            <a:r>
              <a:rPr lang="en-US">
                <a:solidFill>
                  <a:schemeClr val="lt1"/>
                </a:solidFill>
                <a:latin typeface="Tahoma"/>
                <a:ea typeface="Tahoma"/>
                <a:cs typeface="Tahoma"/>
                <a:sym typeface="Tahoma"/>
              </a:rPr>
              <a:t>Mentre il DES esegue 16 round di cifratura per ogni blocco di dati, il 3DES aumenta il numero di round a 48, migliorandone la forza crittografica.</a:t>
            </a:r>
            <a:endParaRPr>
              <a:solidFill>
                <a:schemeClr val="lt1"/>
              </a:solidFill>
              <a:latin typeface="Tahoma"/>
              <a:ea typeface="Tahoma"/>
              <a:cs typeface="Tahoma"/>
              <a:sym typeface="Tahoma"/>
            </a:endParaRPr>
          </a:p>
          <a:p>
            <a:pPr indent="0" lvl="0" marL="0" rtl="0" algn="l">
              <a:lnSpc>
                <a:spcPct val="115000"/>
              </a:lnSpc>
              <a:spcBef>
                <a:spcPts val="0"/>
              </a:spcBef>
              <a:spcAft>
                <a:spcPts val="0"/>
              </a:spcAft>
              <a:buNone/>
            </a:pPr>
            <a:r>
              <a:t/>
            </a:r>
            <a:endParaRPr>
              <a:solidFill>
                <a:schemeClr val="lt1"/>
              </a:solidFill>
              <a:latin typeface="Tahoma"/>
              <a:ea typeface="Tahoma"/>
              <a:cs typeface="Tahoma"/>
              <a:sym typeface="Tahoma"/>
            </a:endParaRPr>
          </a:p>
          <a:p>
            <a:pPr indent="-317500" lvl="0" marL="457200" rtl="0" algn="l">
              <a:lnSpc>
                <a:spcPct val="115000"/>
              </a:lnSpc>
              <a:spcBef>
                <a:spcPts val="0"/>
              </a:spcBef>
              <a:spcAft>
                <a:spcPts val="0"/>
              </a:spcAft>
              <a:buClr>
                <a:schemeClr val="lt1"/>
              </a:buClr>
              <a:buSzPts val="1400"/>
              <a:buFont typeface="Noto Sans Symbols"/>
              <a:buChar char="▪"/>
            </a:pPr>
            <a:r>
              <a:rPr lang="en-US">
                <a:solidFill>
                  <a:schemeClr val="lt1"/>
                </a:solidFill>
                <a:latin typeface="Tahoma"/>
                <a:ea typeface="Tahoma"/>
                <a:cs typeface="Tahoma"/>
                <a:sym typeface="Tahoma"/>
              </a:rPr>
              <a:t>Nonostante sia più robusto del DES, il 3DES ha comunque mostrato vulnerabilità nella protezione delle trasmissioni di dati.</a:t>
            </a:r>
            <a:endParaRPr>
              <a:solidFill>
                <a:schemeClr val="lt1"/>
              </a:solidFill>
              <a:latin typeface="Tahoma"/>
              <a:ea typeface="Tahoma"/>
              <a:cs typeface="Tahoma"/>
              <a:sym typeface="Tahoma"/>
            </a:endParaRPr>
          </a:p>
          <a:p>
            <a:pPr indent="-317500" lvl="0" marL="457200" rtl="0" algn="l">
              <a:lnSpc>
                <a:spcPct val="115000"/>
              </a:lnSpc>
              <a:spcBef>
                <a:spcPts val="0"/>
              </a:spcBef>
              <a:spcAft>
                <a:spcPts val="0"/>
              </a:spcAft>
              <a:buClr>
                <a:schemeClr val="lt1"/>
              </a:buClr>
              <a:buSzPts val="1400"/>
              <a:buFont typeface="Noto Sans Symbols"/>
              <a:buChar char="▪"/>
            </a:pPr>
            <a:r>
              <a:rPr lang="en-US">
                <a:solidFill>
                  <a:schemeClr val="lt1"/>
                </a:solidFill>
                <a:latin typeface="Tahoma"/>
                <a:ea typeface="Tahoma"/>
                <a:cs typeface="Tahoma"/>
                <a:sym typeface="Tahoma"/>
              </a:rPr>
              <a:t>A causa della suscettibilità agli attacchi di forza bruta, il National Institute of Standards and Technology (NIST) ha ufficialmente vietato l’uso del 3DES oltre il 2023.</a:t>
            </a:r>
            <a:endParaRPr>
              <a:solidFill>
                <a:schemeClr val="lt1"/>
              </a:solidFill>
              <a:latin typeface="Tahoma"/>
              <a:ea typeface="Tahoma"/>
              <a:cs typeface="Tahoma"/>
              <a:sym typeface="Tahoma"/>
            </a:endParaRPr>
          </a:p>
          <a:p>
            <a:pPr indent="0" lvl="0" marL="457200" rtl="0" algn="l">
              <a:lnSpc>
                <a:spcPct val="115000"/>
              </a:lnSpc>
              <a:spcBef>
                <a:spcPts val="0"/>
              </a:spcBef>
              <a:spcAft>
                <a:spcPts val="0"/>
              </a:spcAft>
              <a:buNone/>
            </a:pPr>
            <a:r>
              <a:t/>
            </a:r>
            <a:endParaRPr>
              <a:solidFill>
                <a:schemeClr val="lt1"/>
              </a:solidFill>
              <a:latin typeface="Tahoma"/>
              <a:ea typeface="Tahoma"/>
              <a:cs typeface="Tahoma"/>
              <a:sym typeface="Tahoma"/>
            </a:endParaRPr>
          </a:p>
          <a:p>
            <a:pPr indent="-317500" lvl="0" marL="457200" rtl="0" algn="l">
              <a:lnSpc>
                <a:spcPct val="115000"/>
              </a:lnSpc>
              <a:spcBef>
                <a:spcPts val="0"/>
              </a:spcBef>
              <a:spcAft>
                <a:spcPts val="0"/>
              </a:spcAft>
              <a:buClr>
                <a:schemeClr val="lt1"/>
              </a:buClr>
              <a:buSzPts val="1400"/>
              <a:buFont typeface="Noto Sans Symbols"/>
              <a:buChar char="▪"/>
            </a:pPr>
            <a:r>
              <a:rPr lang="en-US">
                <a:solidFill>
                  <a:schemeClr val="lt1"/>
                </a:solidFill>
                <a:latin typeface="Tahoma"/>
                <a:ea typeface="Tahoma"/>
                <a:cs typeface="Tahoma"/>
                <a:sym typeface="Tahoma"/>
              </a:rPr>
              <a:t>Di conseguenza, la comunità crittografica ha spostato l’attenzione sull’Advanced Encryption Standard (AES) come alternativa più sicura al 3DES.</a:t>
            </a:r>
            <a:endParaRPr>
              <a:solidFill>
                <a:schemeClr val="lt1"/>
              </a:solidFill>
              <a:latin typeface="Tahoma"/>
              <a:ea typeface="Tahoma"/>
              <a:cs typeface="Tahoma"/>
              <a:sym typeface="Tahoma"/>
            </a:endParaRPr>
          </a:p>
        </p:txBody>
      </p:sp>
      <p:sp>
        <p:nvSpPr>
          <p:cNvPr id="1020" name="Google Shape;1020;p48"/>
          <p:cNvSpPr txBox="1"/>
          <p:nvPr/>
        </p:nvSpPr>
        <p:spPr>
          <a:xfrm>
            <a:off x="27228" y="6582257"/>
            <a:ext cx="5757545" cy="1479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800" u="sng">
                <a:solidFill>
                  <a:srgbClr val="FFFFFF"/>
                </a:solidFill>
                <a:latin typeface="Verdana"/>
                <a:ea typeface="Verdana"/>
                <a:cs typeface="Verdana"/>
                <a:sym typeface="Verdana"/>
                <a:hlinkClick r:id="rId4">
                  <a:extLst>
                    <a:ext uri="{A12FA001-AC4F-418D-AE19-62706E023703}">
                      <ahyp:hlinkClr val="tx"/>
                    </a:ext>
                  </a:extLst>
                </a:hlinkClick>
              </a:rPr>
              <a:t>What Is DES Encryption? A Look at the DES Algorithm - InfoSec Insights (sectigostore.com)</a:t>
            </a:r>
            <a:r>
              <a:rPr lang="en-US" sz="800">
                <a:solidFill>
                  <a:srgbClr val="FFFFFF"/>
                </a:solidFill>
                <a:latin typeface="Verdana"/>
                <a:ea typeface="Verdana"/>
                <a:cs typeface="Verdana"/>
                <a:sym typeface="Verdana"/>
              </a:rPr>
              <a:t>, accessed in February 2024</a:t>
            </a:r>
            <a:endParaRPr sz="800">
              <a:latin typeface="Verdana"/>
              <a:ea typeface="Verdana"/>
              <a:cs typeface="Verdana"/>
              <a:sym typeface="Verdana"/>
            </a:endParaRPr>
          </a:p>
        </p:txBody>
      </p:sp>
      <p:pic>
        <p:nvPicPr>
          <p:cNvPr id="1021" name="Google Shape;1021;p48"/>
          <p:cNvPicPr preferRelativeResize="0"/>
          <p:nvPr/>
        </p:nvPicPr>
        <p:blipFill rotWithShape="1">
          <a:blip r:embed="rId5">
            <a:alphaModFix/>
          </a:blip>
          <a:srcRect b="0" l="0" r="0" t="0"/>
          <a:stretch/>
        </p:blipFill>
        <p:spPr>
          <a:xfrm>
            <a:off x="7549895" y="6167626"/>
            <a:ext cx="3293364" cy="611122"/>
          </a:xfrm>
          <a:prstGeom prst="rect">
            <a:avLst/>
          </a:prstGeom>
          <a:noFill/>
          <a:ln>
            <a:noFill/>
          </a:ln>
        </p:spPr>
      </p:pic>
      <p:sp>
        <p:nvSpPr>
          <p:cNvPr id="1022" name="Google Shape;1022;p48"/>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grpSp>
        <p:nvGrpSpPr>
          <p:cNvPr id="1027" name="Google Shape;1027;p49"/>
          <p:cNvGrpSpPr/>
          <p:nvPr/>
        </p:nvGrpSpPr>
        <p:grpSpPr>
          <a:xfrm>
            <a:off x="2933657" y="762"/>
            <a:ext cx="3109003" cy="6857365"/>
            <a:chOff x="2933657" y="762"/>
            <a:chExt cx="3109003" cy="6857365"/>
          </a:xfrm>
        </p:grpSpPr>
        <p:sp>
          <p:nvSpPr>
            <p:cNvPr id="1028" name="Google Shape;1028;p49"/>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29" name="Google Shape;1029;p49"/>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030" name="Google Shape;1030;p49"/>
          <p:cNvSpPr txBox="1"/>
          <p:nvPr>
            <p:ph type="title"/>
          </p:nvPr>
        </p:nvSpPr>
        <p:spPr>
          <a:xfrm>
            <a:off x="6489319" y="2945968"/>
            <a:ext cx="4596900" cy="5061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solidFill>
                  <a:srgbClr val="FFFFFF"/>
                </a:solidFill>
              </a:rPr>
              <a:t>Crittografia Asimmetrica</a:t>
            </a:r>
            <a:endParaRPr sz="3200"/>
          </a:p>
        </p:txBody>
      </p:sp>
      <p:pic>
        <p:nvPicPr>
          <p:cNvPr id="1031" name="Google Shape;1031;p49"/>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1032" name="Google Shape;1032;p49"/>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p:nvPr/>
        </p:nvSpPr>
        <p:spPr>
          <a:xfrm>
            <a:off x="8358937" y="8953"/>
            <a:ext cx="2540635" cy="6838315"/>
          </a:xfrm>
          <a:custGeom>
            <a:rect b="b" l="l" r="r" t="t"/>
            <a:pathLst>
              <a:path extrusionOk="0" h="6838315" w="2540634">
                <a:moveTo>
                  <a:pt x="2540101" y="1244"/>
                </a:moveTo>
                <a:lnTo>
                  <a:pt x="2533485" y="520"/>
                </a:lnTo>
                <a:lnTo>
                  <a:pt x="2526855" y="139"/>
                </a:lnTo>
                <a:lnTo>
                  <a:pt x="2520238" y="0"/>
                </a:lnTo>
                <a:lnTo>
                  <a:pt x="2513609" y="0"/>
                </a:lnTo>
                <a:lnTo>
                  <a:pt x="1698447" y="3172498"/>
                </a:lnTo>
                <a:lnTo>
                  <a:pt x="1359014" y="4439729"/>
                </a:lnTo>
                <a:lnTo>
                  <a:pt x="1334414" y="4477156"/>
                </a:lnTo>
                <a:lnTo>
                  <a:pt x="1301508" y="4505363"/>
                </a:lnTo>
                <a:lnTo>
                  <a:pt x="1262621" y="4523333"/>
                </a:lnTo>
                <a:lnTo>
                  <a:pt x="1220025" y="4530014"/>
                </a:lnTo>
                <a:lnTo>
                  <a:pt x="1176045" y="4524375"/>
                </a:lnTo>
                <a:lnTo>
                  <a:pt x="1130338" y="4503547"/>
                </a:lnTo>
                <a:lnTo>
                  <a:pt x="1094435" y="4470527"/>
                </a:lnTo>
                <a:lnTo>
                  <a:pt x="1088821" y="4460786"/>
                </a:lnTo>
                <a:lnTo>
                  <a:pt x="1112558" y="4372521"/>
                </a:lnTo>
                <a:lnTo>
                  <a:pt x="1086218" y="4372521"/>
                </a:lnTo>
                <a:lnTo>
                  <a:pt x="1070889" y="4429645"/>
                </a:lnTo>
                <a:lnTo>
                  <a:pt x="1070292" y="4428591"/>
                </a:lnTo>
                <a:lnTo>
                  <a:pt x="1059827" y="4381017"/>
                </a:lnTo>
                <a:lnTo>
                  <a:pt x="1064996" y="4331068"/>
                </a:lnTo>
                <a:lnTo>
                  <a:pt x="1322412" y="3379698"/>
                </a:lnTo>
                <a:lnTo>
                  <a:pt x="1328356" y="3344303"/>
                </a:lnTo>
                <a:lnTo>
                  <a:pt x="1319403" y="3273983"/>
                </a:lnTo>
                <a:lnTo>
                  <a:pt x="1284033" y="3210953"/>
                </a:lnTo>
                <a:lnTo>
                  <a:pt x="1239774" y="3174898"/>
                </a:lnTo>
                <a:lnTo>
                  <a:pt x="1193711" y="3154807"/>
                </a:lnTo>
                <a:lnTo>
                  <a:pt x="1145184" y="3148380"/>
                </a:lnTo>
                <a:lnTo>
                  <a:pt x="1098232" y="3154807"/>
                </a:lnTo>
                <a:lnTo>
                  <a:pt x="1055065" y="3172815"/>
                </a:lnTo>
                <a:lnTo>
                  <a:pt x="1017892" y="3201136"/>
                </a:lnTo>
                <a:lnTo>
                  <a:pt x="988923" y="3238512"/>
                </a:lnTo>
                <a:lnTo>
                  <a:pt x="970356" y="3283674"/>
                </a:lnTo>
                <a:lnTo>
                  <a:pt x="579183" y="4729061"/>
                </a:lnTo>
                <a:lnTo>
                  <a:pt x="5041" y="6821322"/>
                </a:lnTo>
                <a:lnTo>
                  <a:pt x="1257" y="6833959"/>
                </a:lnTo>
                <a:lnTo>
                  <a:pt x="0" y="6837743"/>
                </a:lnTo>
                <a:lnTo>
                  <a:pt x="26492" y="6837743"/>
                </a:lnTo>
                <a:lnTo>
                  <a:pt x="604418" y="4736643"/>
                </a:lnTo>
                <a:lnTo>
                  <a:pt x="995603" y="3291255"/>
                </a:lnTo>
                <a:lnTo>
                  <a:pt x="1016406" y="3245485"/>
                </a:lnTo>
                <a:lnTo>
                  <a:pt x="1049388" y="3209544"/>
                </a:lnTo>
                <a:lnTo>
                  <a:pt x="1091272" y="3185376"/>
                </a:lnTo>
                <a:lnTo>
                  <a:pt x="1138783" y="3174898"/>
                </a:lnTo>
                <a:lnTo>
                  <a:pt x="1188656" y="3180080"/>
                </a:lnTo>
                <a:lnTo>
                  <a:pt x="1243558" y="3207245"/>
                </a:lnTo>
                <a:lnTo>
                  <a:pt x="1283296" y="3253359"/>
                </a:lnTo>
                <a:lnTo>
                  <a:pt x="1303172" y="3311474"/>
                </a:lnTo>
                <a:lnTo>
                  <a:pt x="1303883" y="3342195"/>
                </a:lnTo>
                <a:lnTo>
                  <a:pt x="1298448" y="3373386"/>
                </a:lnTo>
                <a:lnTo>
                  <a:pt x="1041019" y="4324756"/>
                </a:lnTo>
                <a:lnTo>
                  <a:pt x="1034605" y="4373346"/>
                </a:lnTo>
                <a:lnTo>
                  <a:pt x="1041019" y="4420362"/>
                </a:lnTo>
                <a:lnTo>
                  <a:pt x="1059002" y="4463580"/>
                </a:lnTo>
                <a:lnTo>
                  <a:pt x="1061046" y="4466285"/>
                </a:lnTo>
                <a:lnTo>
                  <a:pt x="706158" y="5788799"/>
                </a:lnTo>
                <a:lnTo>
                  <a:pt x="700252" y="5824486"/>
                </a:lnTo>
                <a:lnTo>
                  <a:pt x="701294" y="5859932"/>
                </a:lnTo>
                <a:lnTo>
                  <a:pt x="709155" y="5894413"/>
                </a:lnTo>
                <a:lnTo>
                  <a:pt x="744270" y="5956478"/>
                </a:lnTo>
                <a:lnTo>
                  <a:pt x="799033" y="5999137"/>
                </a:lnTo>
                <a:lnTo>
                  <a:pt x="866508" y="6017768"/>
                </a:lnTo>
                <a:lnTo>
                  <a:pt x="878001" y="6018225"/>
                </a:lnTo>
                <a:lnTo>
                  <a:pt x="924166" y="6011977"/>
                </a:lnTo>
                <a:lnTo>
                  <a:pt x="966482" y="5994108"/>
                </a:lnTo>
                <a:lnTo>
                  <a:pt x="1002906" y="5965901"/>
                </a:lnTo>
                <a:lnTo>
                  <a:pt x="1031367" y="5928652"/>
                </a:lnTo>
                <a:lnTo>
                  <a:pt x="1049845" y="5883643"/>
                </a:lnTo>
                <a:lnTo>
                  <a:pt x="1456258" y="4372521"/>
                </a:lnTo>
                <a:lnTo>
                  <a:pt x="1429918" y="4372521"/>
                </a:lnTo>
                <a:lnTo>
                  <a:pt x="1026007" y="5877230"/>
                </a:lnTo>
                <a:lnTo>
                  <a:pt x="1006081" y="5922899"/>
                </a:lnTo>
                <a:lnTo>
                  <a:pt x="974051" y="5958675"/>
                </a:lnTo>
                <a:lnTo>
                  <a:pt x="933170" y="5982627"/>
                </a:lnTo>
                <a:lnTo>
                  <a:pt x="886688" y="5992850"/>
                </a:lnTo>
                <a:lnTo>
                  <a:pt x="837857" y="5987466"/>
                </a:lnTo>
                <a:lnTo>
                  <a:pt x="783920" y="5960542"/>
                </a:lnTo>
                <a:lnTo>
                  <a:pt x="745032" y="5914402"/>
                </a:lnTo>
                <a:lnTo>
                  <a:pt x="725754" y="5856732"/>
                </a:lnTo>
                <a:lnTo>
                  <a:pt x="724750" y="5826087"/>
                </a:lnTo>
                <a:lnTo>
                  <a:pt x="729983" y="5795200"/>
                </a:lnTo>
                <a:lnTo>
                  <a:pt x="1080465" y="4491825"/>
                </a:lnTo>
                <a:lnTo>
                  <a:pt x="1087297" y="4500791"/>
                </a:lnTo>
                <a:lnTo>
                  <a:pt x="1124623" y="4529798"/>
                </a:lnTo>
                <a:lnTo>
                  <a:pt x="1169733" y="4548390"/>
                </a:lnTo>
                <a:lnTo>
                  <a:pt x="1221232" y="4554499"/>
                </a:lnTo>
                <a:lnTo>
                  <a:pt x="1270965" y="4546358"/>
                </a:lnTo>
                <a:lnTo>
                  <a:pt x="1305966" y="4530014"/>
                </a:lnTo>
                <a:lnTo>
                  <a:pt x="1316278" y="4525188"/>
                </a:lnTo>
                <a:lnTo>
                  <a:pt x="1354505" y="4492193"/>
                </a:lnTo>
                <a:lnTo>
                  <a:pt x="1382991" y="4448568"/>
                </a:lnTo>
                <a:lnTo>
                  <a:pt x="1382991" y="4447311"/>
                </a:lnTo>
                <a:lnTo>
                  <a:pt x="1722424" y="3178810"/>
                </a:lnTo>
                <a:lnTo>
                  <a:pt x="2540101" y="1244"/>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114" name="Google Shape;114;p5"/>
          <p:cNvGrpSpPr/>
          <p:nvPr/>
        </p:nvGrpSpPr>
        <p:grpSpPr>
          <a:xfrm>
            <a:off x="1498853" y="1963673"/>
            <a:ext cx="2032000" cy="3888104"/>
            <a:chOff x="1498853" y="1963673"/>
            <a:chExt cx="2032000" cy="3888104"/>
          </a:xfrm>
        </p:grpSpPr>
        <p:sp>
          <p:nvSpPr>
            <p:cNvPr id="115" name="Google Shape;115;p5"/>
            <p:cNvSpPr/>
            <p:nvPr/>
          </p:nvSpPr>
          <p:spPr>
            <a:xfrm>
              <a:off x="1498853" y="1963673"/>
              <a:ext cx="2032000" cy="3888104"/>
            </a:xfrm>
            <a:custGeom>
              <a:rect b="b" l="l" r="r" t="t"/>
              <a:pathLst>
                <a:path extrusionOk="0" h="3888104" w="2032000">
                  <a:moveTo>
                    <a:pt x="1692910" y="0"/>
                  </a:moveTo>
                  <a:lnTo>
                    <a:pt x="338582" y="0"/>
                  </a:lnTo>
                  <a:lnTo>
                    <a:pt x="292648" y="3091"/>
                  </a:lnTo>
                  <a:lnTo>
                    <a:pt x="248590" y="12097"/>
                  </a:lnTo>
                  <a:lnTo>
                    <a:pt x="206811" y="26614"/>
                  </a:lnTo>
                  <a:lnTo>
                    <a:pt x="167715" y="46237"/>
                  </a:lnTo>
                  <a:lnTo>
                    <a:pt x="131705" y="70562"/>
                  </a:lnTo>
                  <a:lnTo>
                    <a:pt x="99186" y="99187"/>
                  </a:lnTo>
                  <a:lnTo>
                    <a:pt x="70562" y="131705"/>
                  </a:lnTo>
                  <a:lnTo>
                    <a:pt x="46237" y="167715"/>
                  </a:lnTo>
                  <a:lnTo>
                    <a:pt x="26614" y="206811"/>
                  </a:lnTo>
                  <a:lnTo>
                    <a:pt x="12097" y="248590"/>
                  </a:lnTo>
                  <a:lnTo>
                    <a:pt x="3091" y="292648"/>
                  </a:lnTo>
                  <a:lnTo>
                    <a:pt x="0" y="338581"/>
                  </a:lnTo>
                  <a:lnTo>
                    <a:pt x="0" y="3549141"/>
                  </a:lnTo>
                  <a:lnTo>
                    <a:pt x="3091" y="3595085"/>
                  </a:lnTo>
                  <a:lnTo>
                    <a:pt x="12097" y="3639150"/>
                  </a:lnTo>
                  <a:lnTo>
                    <a:pt x="26614" y="3680933"/>
                  </a:lnTo>
                  <a:lnTo>
                    <a:pt x="46237" y="3720031"/>
                  </a:lnTo>
                  <a:lnTo>
                    <a:pt x="70562" y="3756039"/>
                  </a:lnTo>
                  <a:lnTo>
                    <a:pt x="99187" y="3788556"/>
                  </a:lnTo>
                  <a:lnTo>
                    <a:pt x="131705" y="3817176"/>
                  </a:lnTo>
                  <a:lnTo>
                    <a:pt x="167715" y="3841497"/>
                  </a:lnTo>
                  <a:lnTo>
                    <a:pt x="206811" y="3861116"/>
                  </a:lnTo>
                  <a:lnTo>
                    <a:pt x="248590" y="3875629"/>
                  </a:lnTo>
                  <a:lnTo>
                    <a:pt x="292648" y="3884633"/>
                  </a:lnTo>
                  <a:lnTo>
                    <a:pt x="338582" y="3887724"/>
                  </a:lnTo>
                  <a:lnTo>
                    <a:pt x="1692910" y="3887724"/>
                  </a:lnTo>
                  <a:lnTo>
                    <a:pt x="1738843" y="3884633"/>
                  </a:lnTo>
                  <a:lnTo>
                    <a:pt x="1782901" y="3875629"/>
                  </a:lnTo>
                  <a:lnTo>
                    <a:pt x="1824680" y="3861116"/>
                  </a:lnTo>
                  <a:lnTo>
                    <a:pt x="1863776" y="3841497"/>
                  </a:lnTo>
                  <a:lnTo>
                    <a:pt x="1899786" y="3817176"/>
                  </a:lnTo>
                  <a:lnTo>
                    <a:pt x="1932304" y="3788556"/>
                  </a:lnTo>
                  <a:lnTo>
                    <a:pt x="1960929" y="3756039"/>
                  </a:lnTo>
                  <a:lnTo>
                    <a:pt x="1985254" y="3720031"/>
                  </a:lnTo>
                  <a:lnTo>
                    <a:pt x="2004877" y="3680933"/>
                  </a:lnTo>
                  <a:lnTo>
                    <a:pt x="2019394" y="3639150"/>
                  </a:lnTo>
                  <a:lnTo>
                    <a:pt x="2028400" y="3595085"/>
                  </a:lnTo>
                  <a:lnTo>
                    <a:pt x="2031492" y="3549141"/>
                  </a:lnTo>
                  <a:lnTo>
                    <a:pt x="2031492" y="338581"/>
                  </a:lnTo>
                  <a:lnTo>
                    <a:pt x="2028400" y="292648"/>
                  </a:lnTo>
                  <a:lnTo>
                    <a:pt x="2019394" y="248590"/>
                  </a:lnTo>
                  <a:lnTo>
                    <a:pt x="2004877" y="206811"/>
                  </a:lnTo>
                  <a:lnTo>
                    <a:pt x="1985254" y="167715"/>
                  </a:lnTo>
                  <a:lnTo>
                    <a:pt x="1960929" y="131705"/>
                  </a:lnTo>
                  <a:lnTo>
                    <a:pt x="1932305" y="99187"/>
                  </a:lnTo>
                  <a:lnTo>
                    <a:pt x="1899786" y="70562"/>
                  </a:lnTo>
                  <a:lnTo>
                    <a:pt x="1863776" y="46237"/>
                  </a:lnTo>
                  <a:lnTo>
                    <a:pt x="1824680" y="26614"/>
                  </a:lnTo>
                  <a:lnTo>
                    <a:pt x="1782901" y="12097"/>
                  </a:lnTo>
                  <a:lnTo>
                    <a:pt x="1738843" y="3091"/>
                  </a:lnTo>
                  <a:lnTo>
                    <a:pt x="169291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6" name="Google Shape;116;p5"/>
            <p:cNvSpPr/>
            <p:nvPr/>
          </p:nvSpPr>
          <p:spPr>
            <a:xfrm>
              <a:off x="1498853" y="1963673"/>
              <a:ext cx="2032000" cy="3888104"/>
            </a:xfrm>
            <a:custGeom>
              <a:rect b="b" l="l" r="r" t="t"/>
              <a:pathLst>
                <a:path extrusionOk="0" h="3888104" w="2032000">
                  <a:moveTo>
                    <a:pt x="0" y="338581"/>
                  </a:moveTo>
                  <a:lnTo>
                    <a:pt x="3091" y="292648"/>
                  </a:lnTo>
                  <a:lnTo>
                    <a:pt x="12097" y="248590"/>
                  </a:lnTo>
                  <a:lnTo>
                    <a:pt x="26614" y="206811"/>
                  </a:lnTo>
                  <a:lnTo>
                    <a:pt x="46237" y="167715"/>
                  </a:lnTo>
                  <a:lnTo>
                    <a:pt x="70562" y="131705"/>
                  </a:lnTo>
                  <a:lnTo>
                    <a:pt x="99186" y="99187"/>
                  </a:lnTo>
                  <a:lnTo>
                    <a:pt x="131705" y="70562"/>
                  </a:lnTo>
                  <a:lnTo>
                    <a:pt x="167715" y="46237"/>
                  </a:lnTo>
                  <a:lnTo>
                    <a:pt x="206811" y="26614"/>
                  </a:lnTo>
                  <a:lnTo>
                    <a:pt x="248590" y="12097"/>
                  </a:lnTo>
                  <a:lnTo>
                    <a:pt x="292648" y="3091"/>
                  </a:lnTo>
                  <a:lnTo>
                    <a:pt x="338582" y="0"/>
                  </a:lnTo>
                  <a:lnTo>
                    <a:pt x="1692910" y="0"/>
                  </a:lnTo>
                  <a:lnTo>
                    <a:pt x="1738843" y="3091"/>
                  </a:lnTo>
                  <a:lnTo>
                    <a:pt x="1782901" y="12097"/>
                  </a:lnTo>
                  <a:lnTo>
                    <a:pt x="1824680" y="26614"/>
                  </a:lnTo>
                  <a:lnTo>
                    <a:pt x="1863776" y="46237"/>
                  </a:lnTo>
                  <a:lnTo>
                    <a:pt x="1899786" y="70562"/>
                  </a:lnTo>
                  <a:lnTo>
                    <a:pt x="1932305" y="99187"/>
                  </a:lnTo>
                  <a:lnTo>
                    <a:pt x="1960929" y="131705"/>
                  </a:lnTo>
                  <a:lnTo>
                    <a:pt x="1985254" y="167715"/>
                  </a:lnTo>
                  <a:lnTo>
                    <a:pt x="2004877" y="206811"/>
                  </a:lnTo>
                  <a:lnTo>
                    <a:pt x="2019394" y="248590"/>
                  </a:lnTo>
                  <a:lnTo>
                    <a:pt x="2028400" y="292648"/>
                  </a:lnTo>
                  <a:lnTo>
                    <a:pt x="2031492" y="338581"/>
                  </a:lnTo>
                  <a:lnTo>
                    <a:pt x="2031492" y="3549141"/>
                  </a:lnTo>
                  <a:lnTo>
                    <a:pt x="2028400" y="3595085"/>
                  </a:lnTo>
                  <a:lnTo>
                    <a:pt x="2019394" y="3639150"/>
                  </a:lnTo>
                  <a:lnTo>
                    <a:pt x="2004877" y="3680933"/>
                  </a:lnTo>
                  <a:lnTo>
                    <a:pt x="1985254" y="3720031"/>
                  </a:lnTo>
                  <a:lnTo>
                    <a:pt x="1960929" y="3756039"/>
                  </a:lnTo>
                  <a:lnTo>
                    <a:pt x="1932304" y="3788556"/>
                  </a:lnTo>
                  <a:lnTo>
                    <a:pt x="1899786" y="3817176"/>
                  </a:lnTo>
                  <a:lnTo>
                    <a:pt x="1863776" y="3841497"/>
                  </a:lnTo>
                  <a:lnTo>
                    <a:pt x="1824680" y="3861116"/>
                  </a:lnTo>
                  <a:lnTo>
                    <a:pt x="1782901" y="3875629"/>
                  </a:lnTo>
                  <a:lnTo>
                    <a:pt x="1738843" y="3884633"/>
                  </a:lnTo>
                  <a:lnTo>
                    <a:pt x="1692910" y="3887724"/>
                  </a:lnTo>
                  <a:lnTo>
                    <a:pt x="338582" y="3887724"/>
                  </a:lnTo>
                  <a:lnTo>
                    <a:pt x="292648" y="3884633"/>
                  </a:lnTo>
                  <a:lnTo>
                    <a:pt x="248590" y="3875629"/>
                  </a:lnTo>
                  <a:lnTo>
                    <a:pt x="206811" y="3861116"/>
                  </a:lnTo>
                  <a:lnTo>
                    <a:pt x="167715" y="3841497"/>
                  </a:lnTo>
                  <a:lnTo>
                    <a:pt x="131705" y="3817176"/>
                  </a:lnTo>
                  <a:lnTo>
                    <a:pt x="99187" y="3788556"/>
                  </a:lnTo>
                  <a:lnTo>
                    <a:pt x="70562" y="3756039"/>
                  </a:lnTo>
                  <a:lnTo>
                    <a:pt x="46237" y="3720031"/>
                  </a:lnTo>
                  <a:lnTo>
                    <a:pt x="26614" y="3680933"/>
                  </a:lnTo>
                  <a:lnTo>
                    <a:pt x="12097" y="3639150"/>
                  </a:lnTo>
                  <a:lnTo>
                    <a:pt x="3091" y="3595085"/>
                  </a:lnTo>
                  <a:lnTo>
                    <a:pt x="0" y="3549141"/>
                  </a:lnTo>
                  <a:lnTo>
                    <a:pt x="0" y="338581"/>
                  </a:lnTo>
                  <a:close/>
                </a:path>
              </a:pathLst>
            </a:custGeom>
            <a:noFill/>
            <a:ln cap="flat" cmpd="sng" w="31725">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17" name="Google Shape;117;p5"/>
          <p:cNvSpPr txBox="1"/>
          <p:nvPr>
            <p:ph type="title"/>
          </p:nvPr>
        </p:nvSpPr>
        <p:spPr>
          <a:xfrm>
            <a:off x="4317253" y="358275"/>
            <a:ext cx="30969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Introduzione</a:t>
            </a:r>
            <a:endParaRPr/>
          </a:p>
        </p:txBody>
      </p:sp>
      <p:sp>
        <p:nvSpPr>
          <p:cNvPr id="118" name="Google Shape;118;p5"/>
          <p:cNvSpPr txBox="1"/>
          <p:nvPr/>
        </p:nvSpPr>
        <p:spPr>
          <a:xfrm>
            <a:off x="1555750" y="4101465"/>
            <a:ext cx="1873200" cy="1092000"/>
          </a:xfrm>
          <a:prstGeom prst="rect">
            <a:avLst/>
          </a:prstGeom>
          <a:noFill/>
          <a:ln>
            <a:noFill/>
          </a:ln>
        </p:spPr>
        <p:txBody>
          <a:bodyPr anchorCtr="0" anchor="t" bIns="0" lIns="0" spcFirstLastPara="1" rIns="0" wrap="square" tIns="12700">
            <a:spAutoFit/>
          </a:bodyPr>
          <a:lstStyle/>
          <a:p>
            <a:pPr indent="-635" lvl="0" marL="12700" marR="5080" rtl="0" algn="ctr">
              <a:lnSpc>
                <a:spcPct val="100200"/>
              </a:lnSpc>
              <a:spcBef>
                <a:spcPts val="0"/>
              </a:spcBef>
              <a:spcAft>
                <a:spcPts val="0"/>
              </a:spcAft>
              <a:buNone/>
            </a:pPr>
            <a:r>
              <a:rPr lang="en-US">
                <a:solidFill>
                  <a:srgbClr val="FFFFFF"/>
                </a:solidFill>
                <a:latin typeface="Calibri"/>
                <a:ea typeface="Calibri"/>
                <a:cs typeface="Calibri"/>
                <a:sym typeface="Calibri"/>
              </a:rPr>
              <a:t>Il Korean Register definisce gli </a:t>
            </a:r>
            <a:r>
              <a:rPr b="1" lang="en-US">
                <a:solidFill>
                  <a:srgbClr val="FFB900"/>
                </a:solidFill>
                <a:latin typeface="Calibri"/>
                <a:ea typeface="Calibri"/>
                <a:cs typeface="Calibri"/>
                <a:sym typeface="Calibri"/>
              </a:rPr>
              <a:t>obiettivi dell’approvazione di tipo per la cybersicurezza marittima.</a:t>
            </a:r>
            <a:endParaRPr b="1" sz="1400">
              <a:solidFill>
                <a:srgbClr val="FFB900"/>
              </a:solidFill>
              <a:latin typeface="Calibri"/>
              <a:ea typeface="Calibri"/>
              <a:cs typeface="Calibri"/>
              <a:sym typeface="Calibri"/>
            </a:endParaRPr>
          </a:p>
        </p:txBody>
      </p:sp>
      <p:grpSp>
        <p:nvGrpSpPr>
          <p:cNvPr id="119" name="Google Shape;119;p5"/>
          <p:cNvGrpSpPr/>
          <p:nvPr/>
        </p:nvGrpSpPr>
        <p:grpSpPr>
          <a:xfrm>
            <a:off x="4525517" y="1911857"/>
            <a:ext cx="2033270" cy="3935095"/>
            <a:chOff x="4525517" y="1911857"/>
            <a:chExt cx="2033270" cy="3935095"/>
          </a:xfrm>
        </p:grpSpPr>
        <p:sp>
          <p:nvSpPr>
            <p:cNvPr id="120" name="Google Shape;120;p5"/>
            <p:cNvSpPr/>
            <p:nvPr/>
          </p:nvSpPr>
          <p:spPr>
            <a:xfrm>
              <a:off x="4525517" y="1911857"/>
              <a:ext cx="2033270" cy="3935095"/>
            </a:xfrm>
            <a:custGeom>
              <a:rect b="b" l="l" r="r" t="t"/>
              <a:pathLst>
                <a:path extrusionOk="0" h="3935095" w="2033270">
                  <a:moveTo>
                    <a:pt x="1694180" y="0"/>
                  </a:moveTo>
                  <a:lnTo>
                    <a:pt x="338836" y="0"/>
                  </a:lnTo>
                  <a:lnTo>
                    <a:pt x="292871" y="3094"/>
                  </a:lnTo>
                  <a:lnTo>
                    <a:pt x="248781" y="12107"/>
                  </a:lnTo>
                  <a:lnTo>
                    <a:pt x="206972" y="26636"/>
                  </a:lnTo>
                  <a:lnTo>
                    <a:pt x="167846" y="46275"/>
                  </a:lnTo>
                  <a:lnTo>
                    <a:pt x="131810" y="70619"/>
                  </a:lnTo>
                  <a:lnTo>
                    <a:pt x="99266" y="99266"/>
                  </a:lnTo>
                  <a:lnTo>
                    <a:pt x="70619" y="131810"/>
                  </a:lnTo>
                  <a:lnTo>
                    <a:pt x="46275" y="167846"/>
                  </a:lnTo>
                  <a:lnTo>
                    <a:pt x="26636" y="206972"/>
                  </a:lnTo>
                  <a:lnTo>
                    <a:pt x="12107" y="248781"/>
                  </a:lnTo>
                  <a:lnTo>
                    <a:pt x="3094" y="292871"/>
                  </a:lnTo>
                  <a:lnTo>
                    <a:pt x="0" y="338836"/>
                  </a:lnTo>
                  <a:lnTo>
                    <a:pt x="0" y="3596131"/>
                  </a:lnTo>
                  <a:lnTo>
                    <a:pt x="3094" y="3642110"/>
                  </a:lnTo>
                  <a:lnTo>
                    <a:pt x="12107" y="3686208"/>
                  </a:lnTo>
                  <a:lnTo>
                    <a:pt x="26636" y="3728022"/>
                  </a:lnTo>
                  <a:lnTo>
                    <a:pt x="46275" y="3767149"/>
                  </a:lnTo>
                  <a:lnTo>
                    <a:pt x="70619" y="3803184"/>
                  </a:lnTo>
                  <a:lnTo>
                    <a:pt x="99266" y="3835725"/>
                  </a:lnTo>
                  <a:lnTo>
                    <a:pt x="131810" y="3864367"/>
                  </a:lnTo>
                  <a:lnTo>
                    <a:pt x="167846" y="3888707"/>
                  </a:lnTo>
                  <a:lnTo>
                    <a:pt x="206972" y="3908340"/>
                  </a:lnTo>
                  <a:lnTo>
                    <a:pt x="248781" y="3922864"/>
                  </a:lnTo>
                  <a:lnTo>
                    <a:pt x="292871" y="3931874"/>
                  </a:lnTo>
                  <a:lnTo>
                    <a:pt x="338836" y="3934967"/>
                  </a:lnTo>
                  <a:lnTo>
                    <a:pt x="1694180" y="3934967"/>
                  </a:lnTo>
                  <a:lnTo>
                    <a:pt x="1740144" y="3931874"/>
                  </a:lnTo>
                  <a:lnTo>
                    <a:pt x="1784234" y="3922864"/>
                  </a:lnTo>
                  <a:lnTo>
                    <a:pt x="1826043" y="3908340"/>
                  </a:lnTo>
                  <a:lnTo>
                    <a:pt x="1865169" y="3888707"/>
                  </a:lnTo>
                  <a:lnTo>
                    <a:pt x="1901205" y="3864367"/>
                  </a:lnTo>
                  <a:lnTo>
                    <a:pt x="1933749" y="3835725"/>
                  </a:lnTo>
                  <a:lnTo>
                    <a:pt x="1962396" y="3803184"/>
                  </a:lnTo>
                  <a:lnTo>
                    <a:pt x="1986740" y="3767149"/>
                  </a:lnTo>
                  <a:lnTo>
                    <a:pt x="2006379" y="3728022"/>
                  </a:lnTo>
                  <a:lnTo>
                    <a:pt x="2020908" y="3686208"/>
                  </a:lnTo>
                  <a:lnTo>
                    <a:pt x="2029921" y="3642110"/>
                  </a:lnTo>
                  <a:lnTo>
                    <a:pt x="2033015" y="3596131"/>
                  </a:lnTo>
                  <a:lnTo>
                    <a:pt x="2033015" y="338836"/>
                  </a:lnTo>
                  <a:lnTo>
                    <a:pt x="2029921" y="292871"/>
                  </a:lnTo>
                  <a:lnTo>
                    <a:pt x="2020908" y="248781"/>
                  </a:lnTo>
                  <a:lnTo>
                    <a:pt x="2006379" y="206972"/>
                  </a:lnTo>
                  <a:lnTo>
                    <a:pt x="1986740" y="167846"/>
                  </a:lnTo>
                  <a:lnTo>
                    <a:pt x="1962396" y="131810"/>
                  </a:lnTo>
                  <a:lnTo>
                    <a:pt x="1933749" y="99266"/>
                  </a:lnTo>
                  <a:lnTo>
                    <a:pt x="1901205" y="70619"/>
                  </a:lnTo>
                  <a:lnTo>
                    <a:pt x="1865169" y="46275"/>
                  </a:lnTo>
                  <a:lnTo>
                    <a:pt x="1826043" y="26636"/>
                  </a:lnTo>
                  <a:lnTo>
                    <a:pt x="1784234" y="12107"/>
                  </a:lnTo>
                  <a:lnTo>
                    <a:pt x="1740144" y="3094"/>
                  </a:lnTo>
                  <a:lnTo>
                    <a:pt x="169418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1" name="Google Shape;121;p5"/>
            <p:cNvSpPr/>
            <p:nvPr/>
          </p:nvSpPr>
          <p:spPr>
            <a:xfrm>
              <a:off x="4525517" y="1911857"/>
              <a:ext cx="2033270" cy="3935095"/>
            </a:xfrm>
            <a:custGeom>
              <a:rect b="b" l="l" r="r" t="t"/>
              <a:pathLst>
                <a:path extrusionOk="0" h="3935095" w="2033270">
                  <a:moveTo>
                    <a:pt x="0" y="338836"/>
                  </a:moveTo>
                  <a:lnTo>
                    <a:pt x="3094" y="292871"/>
                  </a:lnTo>
                  <a:lnTo>
                    <a:pt x="12107" y="248781"/>
                  </a:lnTo>
                  <a:lnTo>
                    <a:pt x="26636" y="206972"/>
                  </a:lnTo>
                  <a:lnTo>
                    <a:pt x="46275" y="167846"/>
                  </a:lnTo>
                  <a:lnTo>
                    <a:pt x="70619" y="131810"/>
                  </a:lnTo>
                  <a:lnTo>
                    <a:pt x="99266" y="99266"/>
                  </a:lnTo>
                  <a:lnTo>
                    <a:pt x="131810" y="70619"/>
                  </a:lnTo>
                  <a:lnTo>
                    <a:pt x="167846" y="46275"/>
                  </a:lnTo>
                  <a:lnTo>
                    <a:pt x="206972" y="26636"/>
                  </a:lnTo>
                  <a:lnTo>
                    <a:pt x="248781" y="12107"/>
                  </a:lnTo>
                  <a:lnTo>
                    <a:pt x="292871" y="3094"/>
                  </a:lnTo>
                  <a:lnTo>
                    <a:pt x="338836" y="0"/>
                  </a:lnTo>
                  <a:lnTo>
                    <a:pt x="1694180" y="0"/>
                  </a:lnTo>
                  <a:lnTo>
                    <a:pt x="1740144" y="3094"/>
                  </a:lnTo>
                  <a:lnTo>
                    <a:pt x="1784234" y="12107"/>
                  </a:lnTo>
                  <a:lnTo>
                    <a:pt x="1826043" y="26636"/>
                  </a:lnTo>
                  <a:lnTo>
                    <a:pt x="1865169" y="46275"/>
                  </a:lnTo>
                  <a:lnTo>
                    <a:pt x="1901205" y="70619"/>
                  </a:lnTo>
                  <a:lnTo>
                    <a:pt x="1933749" y="99266"/>
                  </a:lnTo>
                  <a:lnTo>
                    <a:pt x="1962396" y="131810"/>
                  </a:lnTo>
                  <a:lnTo>
                    <a:pt x="1986740" y="167846"/>
                  </a:lnTo>
                  <a:lnTo>
                    <a:pt x="2006379" y="206972"/>
                  </a:lnTo>
                  <a:lnTo>
                    <a:pt x="2020908" y="248781"/>
                  </a:lnTo>
                  <a:lnTo>
                    <a:pt x="2029921" y="292871"/>
                  </a:lnTo>
                  <a:lnTo>
                    <a:pt x="2033015" y="338836"/>
                  </a:lnTo>
                  <a:lnTo>
                    <a:pt x="2033015" y="3596131"/>
                  </a:lnTo>
                  <a:lnTo>
                    <a:pt x="2029921" y="3642110"/>
                  </a:lnTo>
                  <a:lnTo>
                    <a:pt x="2020908" y="3686208"/>
                  </a:lnTo>
                  <a:lnTo>
                    <a:pt x="2006379" y="3728022"/>
                  </a:lnTo>
                  <a:lnTo>
                    <a:pt x="1986740" y="3767149"/>
                  </a:lnTo>
                  <a:lnTo>
                    <a:pt x="1962396" y="3803184"/>
                  </a:lnTo>
                  <a:lnTo>
                    <a:pt x="1933749" y="3835725"/>
                  </a:lnTo>
                  <a:lnTo>
                    <a:pt x="1901205" y="3864367"/>
                  </a:lnTo>
                  <a:lnTo>
                    <a:pt x="1865169" y="3888707"/>
                  </a:lnTo>
                  <a:lnTo>
                    <a:pt x="1826043" y="3908340"/>
                  </a:lnTo>
                  <a:lnTo>
                    <a:pt x="1784234" y="3922864"/>
                  </a:lnTo>
                  <a:lnTo>
                    <a:pt x="1740144" y="3931874"/>
                  </a:lnTo>
                  <a:lnTo>
                    <a:pt x="1694180" y="3934967"/>
                  </a:lnTo>
                  <a:lnTo>
                    <a:pt x="338836" y="3934967"/>
                  </a:lnTo>
                  <a:lnTo>
                    <a:pt x="292871" y="3931874"/>
                  </a:lnTo>
                  <a:lnTo>
                    <a:pt x="248781" y="3922864"/>
                  </a:lnTo>
                  <a:lnTo>
                    <a:pt x="206972" y="3908340"/>
                  </a:lnTo>
                  <a:lnTo>
                    <a:pt x="167846" y="3888707"/>
                  </a:lnTo>
                  <a:lnTo>
                    <a:pt x="131810" y="3864367"/>
                  </a:lnTo>
                  <a:lnTo>
                    <a:pt x="99266" y="3835725"/>
                  </a:lnTo>
                  <a:lnTo>
                    <a:pt x="70619" y="3803184"/>
                  </a:lnTo>
                  <a:lnTo>
                    <a:pt x="46275" y="3767149"/>
                  </a:lnTo>
                  <a:lnTo>
                    <a:pt x="26636" y="3728022"/>
                  </a:lnTo>
                  <a:lnTo>
                    <a:pt x="12107" y="3686208"/>
                  </a:lnTo>
                  <a:lnTo>
                    <a:pt x="3094" y="3642110"/>
                  </a:lnTo>
                  <a:lnTo>
                    <a:pt x="0" y="3596131"/>
                  </a:lnTo>
                  <a:lnTo>
                    <a:pt x="0" y="338836"/>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22" name="Google Shape;122;p5"/>
          <p:cNvGrpSpPr/>
          <p:nvPr/>
        </p:nvGrpSpPr>
        <p:grpSpPr>
          <a:xfrm>
            <a:off x="7616190" y="1934717"/>
            <a:ext cx="2032000" cy="3937000"/>
            <a:chOff x="7616190" y="1934717"/>
            <a:chExt cx="2032000" cy="3937000"/>
          </a:xfrm>
        </p:grpSpPr>
        <p:sp>
          <p:nvSpPr>
            <p:cNvPr id="123" name="Google Shape;123;p5"/>
            <p:cNvSpPr/>
            <p:nvPr/>
          </p:nvSpPr>
          <p:spPr>
            <a:xfrm>
              <a:off x="7616190" y="1934717"/>
              <a:ext cx="2032000" cy="3937000"/>
            </a:xfrm>
            <a:custGeom>
              <a:rect b="b" l="l" r="r" t="t"/>
              <a:pathLst>
                <a:path extrusionOk="0" h="3937000" w="2032000">
                  <a:moveTo>
                    <a:pt x="1692909" y="0"/>
                  </a:moveTo>
                  <a:lnTo>
                    <a:pt x="338581" y="0"/>
                  </a:lnTo>
                  <a:lnTo>
                    <a:pt x="292648" y="3091"/>
                  </a:lnTo>
                  <a:lnTo>
                    <a:pt x="248590" y="12097"/>
                  </a:lnTo>
                  <a:lnTo>
                    <a:pt x="206811" y="26614"/>
                  </a:lnTo>
                  <a:lnTo>
                    <a:pt x="167715" y="46237"/>
                  </a:lnTo>
                  <a:lnTo>
                    <a:pt x="131705" y="70562"/>
                  </a:lnTo>
                  <a:lnTo>
                    <a:pt x="99186" y="99187"/>
                  </a:lnTo>
                  <a:lnTo>
                    <a:pt x="70562" y="131705"/>
                  </a:lnTo>
                  <a:lnTo>
                    <a:pt x="46237" y="167715"/>
                  </a:lnTo>
                  <a:lnTo>
                    <a:pt x="26614" y="206811"/>
                  </a:lnTo>
                  <a:lnTo>
                    <a:pt x="12097" y="248590"/>
                  </a:lnTo>
                  <a:lnTo>
                    <a:pt x="3091" y="292648"/>
                  </a:lnTo>
                  <a:lnTo>
                    <a:pt x="0" y="338582"/>
                  </a:lnTo>
                  <a:lnTo>
                    <a:pt x="0" y="3597910"/>
                  </a:lnTo>
                  <a:lnTo>
                    <a:pt x="3091" y="3643853"/>
                  </a:lnTo>
                  <a:lnTo>
                    <a:pt x="12097" y="3687918"/>
                  </a:lnTo>
                  <a:lnTo>
                    <a:pt x="26614" y="3729701"/>
                  </a:lnTo>
                  <a:lnTo>
                    <a:pt x="46237" y="3768799"/>
                  </a:lnTo>
                  <a:lnTo>
                    <a:pt x="70562" y="3804807"/>
                  </a:lnTo>
                  <a:lnTo>
                    <a:pt x="99186" y="3837324"/>
                  </a:lnTo>
                  <a:lnTo>
                    <a:pt x="131705" y="3865944"/>
                  </a:lnTo>
                  <a:lnTo>
                    <a:pt x="167715" y="3890265"/>
                  </a:lnTo>
                  <a:lnTo>
                    <a:pt x="206811" y="3909884"/>
                  </a:lnTo>
                  <a:lnTo>
                    <a:pt x="248590" y="3924397"/>
                  </a:lnTo>
                  <a:lnTo>
                    <a:pt x="292648" y="3933401"/>
                  </a:lnTo>
                  <a:lnTo>
                    <a:pt x="338581" y="3936492"/>
                  </a:lnTo>
                  <a:lnTo>
                    <a:pt x="1692909" y="3936492"/>
                  </a:lnTo>
                  <a:lnTo>
                    <a:pt x="1738843" y="3933401"/>
                  </a:lnTo>
                  <a:lnTo>
                    <a:pt x="1782901" y="3924397"/>
                  </a:lnTo>
                  <a:lnTo>
                    <a:pt x="1824680" y="3909884"/>
                  </a:lnTo>
                  <a:lnTo>
                    <a:pt x="1863776" y="3890265"/>
                  </a:lnTo>
                  <a:lnTo>
                    <a:pt x="1899786" y="3865944"/>
                  </a:lnTo>
                  <a:lnTo>
                    <a:pt x="1932304" y="3837324"/>
                  </a:lnTo>
                  <a:lnTo>
                    <a:pt x="1960929" y="3804807"/>
                  </a:lnTo>
                  <a:lnTo>
                    <a:pt x="1985254" y="3768799"/>
                  </a:lnTo>
                  <a:lnTo>
                    <a:pt x="2004877" y="3729701"/>
                  </a:lnTo>
                  <a:lnTo>
                    <a:pt x="2019394" y="3687918"/>
                  </a:lnTo>
                  <a:lnTo>
                    <a:pt x="2028400" y="3643853"/>
                  </a:lnTo>
                  <a:lnTo>
                    <a:pt x="2031491" y="3597910"/>
                  </a:lnTo>
                  <a:lnTo>
                    <a:pt x="2031491" y="338582"/>
                  </a:lnTo>
                  <a:lnTo>
                    <a:pt x="2028400" y="292648"/>
                  </a:lnTo>
                  <a:lnTo>
                    <a:pt x="2019394" y="248590"/>
                  </a:lnTo>
                  <a:lnTo>
                    <a:pt x="2004877" y="206811"/>
                  </a:lnTo>
                  <a:lnTo>
                    <a:pt x="1985254" y="167715"/>
                  </a:lnTo>
                  <a:lnTo>
                    <a:pt x="1960929" y="131705"/>
                  </a:lnTo>
                  <a:lnTo>
                    <a:pt x="1932304" y="99187"/>
                  </a:lnTo>
                  <a:lnTo>
                    <a:pt x="1899786" y="70562"/>
                  </a:lnTo>
                  <a:lnTo>
                    <a:pt x="1863776" y="46237"/>
                  </a:lnTo>
                  <a:lnTo>
                    <a:pt x="1824680" y="26614"/>
                  </a:lnTo>
                  <a:lnTo>
                    <a:pt x="1782901" y="12097"/>
                  </a:lnTo>
                  <a:lnTo>
                    <a:pt x="1738843" y="3091"/>
                  </a:lnTo>
                  <a:lnTo>
                    <a:pt x="1692909"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4" name="Google Shape;124;p5"/>
            <p:cNvSpPr/>
            <p:nvPr/>
          </p:nvSpPr>
          <p:spPr>
            <a:xfrm>
              <a:off x="7616190" y="1934717"/>
              <a:ext cx="2032000" cy="3937000"/>
            </a:xfrm>
            <a:custGeom>
              <a:rect b="b" l="l" r="r" t="t"/>
              <a:pathLst>
                <a:path extrusionOk="0" h="3937000" w="2032000">
                  <a:moveTo>
                    <a:pt x="0" y="338582"/>
                  </a:moveTo>
                  <a:lnTo>
                    <a:pt x="3091" y="292648"/>
                  </a:lnTo>
                  <a:lnTo>
                    <a:pt x="12097" y="248590"/>
                  </a:lnTo>
                  <a:lnTo>
                    <a:pt x="26614" y="206811"/>
                  </a:lnTo>
                  <a:lnTo>
                    <a:pt x="46237" y="167715"/>
                  </a:lnTo>
                  <a:lnTo>
                    <a:pt x="70562" y="131705"/>
                  </a:lnTo>
                  <a:lnTo>
                    <a:pt x="99186" y="99187"/>
                  </a:lnTo>
                  <a:lnTo>
                    <a:pt x="131705" y="70562"/>
                  </a:lnTo>
                  <a:lnTo>
                    <a:pt x="167715" y="46237"/>
                  </a:lnTo>
                  <a:lnTo>
                    <a:pt x="206811" y="26614"/>
                  </a:lnTo>
                  <a:lnTo>
                    <a:pt x="248590" y="12097"/>
                  </a:lnTo>
                  <a:lnTo>
                    <a:pt x="292648" y="3091"/>
                  </a:lnTo>
                  <a:lnTo>
                    <a:pt x="338581" y="0"/>
                  </a:lnTo>
                  <a:lnTo>
                    <a:pt x="1692909" y="0"/>
                  </a:lnTo>
                  <a:lnTo>
                    <a:pt x="1738843" y="3091"/>
                  </a:lnTo>
                  <a:lnTo>
                    <a:pt x="1782901" y="12097"/>
                  </a:lnTo>
                  <a:lnTo>
                    <a:pt x="1824680" y="26614"/>
                  </a:lnTo>
                  <a:lnTo>
                    <a:pt x="1863776" y="46237"/>
                  </a:lnTo>
                  <a:lnTo>
                    <a:pt x="1899786" y="70562"/>
                  </a:lnTo>
                  <a:lnTo>
                    <a:pt x="1932304" y="99187"/>
                  </a:lnTo>
                  <a:lnTo>
                    <a:pt x="1960929" y="131705"/>
                  </a:lnTo>
                  <a:lnTo>
                    <a:pt x="1985254" y="167715"/>
                  </a:lnTo>
                  <a:lnTo>
                    <a:pt x="2004877" y="206811"/>
                  </a:lnTo>
                  <a:lnTo>
                    <a:pt x="2019394" y="248590"/>
                  </a:lnTo>
                  <a:lnTo>
                    <a:pt x="2028400" y="292648"/>
                  </a:lnTo>
                  <a:lnTo>
                    <a:pt x="2031491" y="338582"/>
                  </a:lnTo>
                  <a:lnTo>
                    <a:pt x="2031491" y="3597910"/>
                  </a:lnTo>
                  <a:lnTo>
                    <a:pt x="2028400" y="3643853"/>
                  </a:lnTo>
                  <a:lnTo>
                    <a:pt x="2019394" y="3687918"/>
                  </a:lnTo>
                  <a:lnTo>
                    <a:pt x="2004877" y="3729701"/>
                  </a:lnTo>
                  <a:lnTo>
                    <a:pt x="1985254" y="3768799"/>
                  </a:lnTo>
                  <a:lnTo>
                    <a:pt x="1960929" y="3804807"/>
                  </a:lnTo>
                  <a:lnTo>
                    <a:pt x="1932304" y="3837324"/>
                  </a:lnTo>
                  <a:lnTo>
                    <a:pt x="1899786" y="3865944"/>
                  </a:lnTo>
                  <a:lnTo>
                    <a:pt x="1863776" y="3890265"/>
                  </a:lnTo>
                  <a:lnTo>
                    <a:pt x="1824680" y="3909884"/>
                  </a:lnTo>
                  <a:lnTo>
                    <a:pt x="1782901" y="3924397"/>
                  </a:lnTo>
                  <a:lnTo>
                    <a:pt x="1738843" y="3933401"/>
                  </a:lnTo>
                  <a:lnTo>
                    <a:pt x="1692909" y="3936492"/>
                  </a:lnTo>
                  <a:lnTo>
                    <a:pt x="338581" y="3936492"/>
                  </a:lnTo>
                  <a:lnTo>
                    <a:pt x="292648" y="3933401"/>
                  </a:lnTo>
                  <a:lnTo>
                    <a:pt x="248590" y="3924397"/>
                  </a:lnTo>
                  <a:lnTo>
                    <a:pt x="206811" y="3909884"/>
                  </a:lnTo>
                  <a:lnTo>
                    <a:pt x="167715" y="3890265"/>
                  </a:lnTo>
                  <a:lnTo>
                    <a:pt x="131705" y="3865944"/>
                  </a:lnTo>
                  <a:lnTo>
                    <a:pt x="99186" y="3837324"/>
                  </a:lnTo>
                  <a:lnTo>
                    <a:pt x="70562" y="3804807"/>
                  </a:lnTo>
                  <a:lnTo>
                    <a:pt x="46237" y="3768799"/>
                  </a:lnTo>
                  <a:lnTo>
                    <a:pt x="26614" y="3729701"/>
                  </a:lnTo>
                  <a:lnTo>
                    <a:pt x="12097" y="3687918"/>
                  </a:lnTo>
                  <a:lnTo>
                    <a:pt x="3091" y="3643853"/>
                  </a:lnTo>
                  <a:lnTo>
                    <a:pt x="0" y="3597910"/>
                  </a:lnTo>
                  <a:lnTo>
                    <a:pt x="0" y="338582"/>
                  </a:lnTo>
                  <a:close/>
                </a:path>
              </a:pathLst>
            </a:custGeom>
            <a:noFill/>
            <a:ln cap="flat" cmpd="sng" w="31750">
              <a:solidFill>
                <a:srgbClr val="FFB9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25" name="Google Shape;125;p5"/>
          <p:cNvSpPr txBox="1"/>
          <p:nvPr/>
        </p:nvSpPr>
        <p:spPr>
          <a:xfrm>
            <a:off x="4859273" y="2053208"/>
            <a:ext cx="1364700" cy="474000"/>
          </a:xfrm>
          <a:prstGeom prst="rect">
            <a:avLst/>
          </a:prstGeom>
          <a:noFill/>
          <a:ln>
            <a:noFill/>
          </a:ln>
        </p:spPr>
        <p:txBody>
          <a:bodyPr anchorCtr="0" anchor="t" bIns="0" lIns="0" spcFirstLastPara="1" rIns="0" wrap="square" tIns="12050">
            <a:spAutoFit/>
          </a:bodyPr>
          <a:lstStyle/>
          <a:p>
            <a:pPr indent="280035" lvl="0" marL="12700" marR="5080" rtl="0" algn="l">
              <a:lnSpc>
                <a:spcPct val="100000"/>
              </a:lnSpc>
              <a:spcBef>
                <a:spcPts val="0"/>
              </a:spcBef>
              <a:spcAft>
                <a:spcPts val="0"/>
              </a:spcAft>
              <a:buNone/>
            </a:pPr>
            <a:r>
              <a:rPr b="1" lang="en-US" sz="1500">
                <a:solidFill>
                  <a:srgbClr val="FFB900"/>
                </a:solidFill>
                <a:latin typeface="Tahoma"/>
                <a:ea typeface="Tahoma"/>
                <a:cs typeface="Tahoma"/>
                <a:sym typeface="Tahoma"/>
              </a:rPr>
              <a:t>Requisiti di Sicurezza</a:t>
            </a:r>
            <a:endParaRPr sz="1500">
              <a:latin typeface="Tahoma"/>
              <a:ea typeface="Tahoma"/>
              <a:cs typeface="Tahoma"/>
              <a:sym typeface="Tahoma"/>
            </a:endParaRPr>
          </a:p>
        </p:txBody>
      </p:sp>
      <p:sp>
        <p:nvSpPr>
          <p:cNvPr id="126" name="Google Shape;126;p5"/>
          <p:cNvSpPr txBox="1"/>
          <p:nvPr/>
        </p:nvSpPr>
        <p:spPr>
          <a:xfrm>
            <a:off x="2035810" y="2061159"/>
            <a:ext cx="956400" cy="2289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en-US">
                <a:solidFill>
                  <a:srgbClr val="FFB900"/>
                </a:solidFill>
                <a:latin typeface="Tahoma"/>
                <a:ea typeface="Tahoma"/>
                <a:cs typeface="Tahoma"/>
                <a:sym typeface="Tahoma"/>
              </a:rPr>
              <a:t>Obiettivi</a:t>
            </a:r>
            <a:endParaRPr sz="1400">
              <a:latin typeface="Tahoma"/>
              <a:ea typeface="Tahoma"/>
              <a:cs typeface="Tahoma"/>
              <a:sym typeface="Tahoma"/>
            </a:endParaRPr>
          </a:p>
        </p:txBody>
      </p:sp>
      <p:sp>
        <p:nvSpPr>
          <p:cNvPr id="127" name="Google Shape;127;p5"/>
          <p:cNvSpPr txBox="1"/>
          <p:nvPr/>
        </p:nvSpPr>
        <p:spPr>
          <a:xfrm>
            <a:off x="4635500" y="4109084"/>
            <a:ext cx="1873800" cy="1090200"/>
          </a:xfrm>
          <a:prstGeom prst="rect">
            <a:avLst/>
          </a:prstGeom>
          <a:noFill/>
          <a:ln>
            <a:noFill/>
          </a:ln>
        </p:spPr>
        <p:txBody>
          <a:bodyPr anchorCtr="0" anchor="t" bIns="0" lIns="0" spcFirstLastPara="1" rIns="0" wrap="square" tIns="12700">
            <a:spAutoFit/>
          </a:bodyPr>
          <a:lstStyle/>
          <a:p>
            <a:pPr indent="634" lvl="0" marL="12700" marR="5080" rtl="0" algn="ctr">
              <a:lnSpc>
                <a:spcPct val="100000"/>
              </a:lnSpc>
              <a:spcBef>
                <a:spcPts val="0"/>
              </a:spcBef>
              <a:spcAft>
                <a:spcPts val="0"/>
              </a:spcAft>
              <a:buNone/>
            </a:pPr>
            <a:r>
              <a:rPr lang="en-US">
                <a:solidFill>
                  <a:srgbClr val="FFFFFF"/>
                </a:solidFill>
                <a:latin typeface="Verdana"/>
                <a:ea typeface="Verdana"/>
                <a:cs typeface="Verdana"/>
                <a:sym typeface="Verdana"/>
              </a:rPr>
              <a:t>Descrive i requisiti specifici di </a:t>
            </a:r>
            <a:r>
              <a:rPr b="1" lang="en-US">
                <a:solidFill>
                  <a:srgbClr val="FFB900"/>
                </a:solidFill>
                <a:latin typeface="Verdana"/>
                <a:ea typeface="Verdana"/>
                <a:cs typeface="Verdana"/>
                <a:sym typeface="Verdana"/>
              </a:rPr>
              <a:t>sicurezza necessari</a:t>
            </a:r>
            <a:r>
              <a:rPr lang="en-US">
                <a:solidFill>
                  <a:srgbClr val="FFFFFF"/>
                </a:solidFill>
                <a:latin typeface="Verdana"/>
                <a:ea typeface="Verdana"/>
                <a:cs typeface="Verdana"/>
                <a:sym typeface="Verdana"/>
              </a:rPr>
              <a:t> e i relativi </a:t>
            </a:r>
            <a:r>
              <a:rPr b="1" lang="en-US">
                <a:solidFill>
                  <a:srgbClr val="FFB900"/>
                </a:solidFill>
                <a:latin typeface="Verdana"/>
                <a:ea typeface="Verdana"/>
                <a:cs typeface="Verdana"/>
                <a:sym typeface="Verdana"/>
              </a:rPr>
              <a:t>livelli.</a:t>
            </a:r>
            <a:endParaRPr b="1" sz="1400">
              <a:solidFill>
                <a:srgbClr val="FFB900"/>
              </a:solidFill>
              <a:latin typeface="Verdana"/>
              <a:ea typeface="Verdana"/>
              <a:cs typeface="Verdana"/>
              <a:sym typeface="Verdana"/>
            </a:endParaRPr>
          </a:p>
        </p:txBody>
      </p:sp>
      <p:sp>
        <p:nvSpPr>
          <p:cNvPr id="128" name="Google Shape;128;p5"/>
          <p:cNvSpPr txBox="1"/>
          <p:nvPr/>
        </p:nvSpPr>
        <p:spPr>
          <a:xfrm>
            <a:off x="7932166" y="2077338"/>
            <a:ext cx="1398300" cy="243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1500">
                <a:solidFill>
                  <a:srgbClr val="FFB900"/>
                </a:solidFill>
                <a:latin typeface="Tahoma"/>
                <a:ea typeface="Tahoma"/>
                <a:cs typeface="Tahoma"/>
                <a:sym typeface="Tahoma"/>
              </a:rPr>
              <a:t>Crittografia</a:t>
            </a:r>
            <a:endParaRPr sz="1500">
              <a:latin typeface="Tahoma"/>
              <a:ea typeface="Tahoma"/>
              <a:cs typeface="Tahoma"/>
              <a:sym typeface="Tahoma"/>
            </a:endParaRPr>
          </a:p>
        </p:txBody>
      </p:sp>
      <p:sp>
        <p:nvSpPr>
          <p:cNvPr id="129" name="Google Shape;129;p5"/>
          <p:cNvSpPr txBox="1"/>
          <p:nvPr/>
        </p:nvSpPr>
        <p:spPr>
          <a:xfrm>
            <a:off x="7630414" y="4103370"/>
            <a:ext cx="2001000" cy="874800"/>
          </a:xfrm>
          <a:prstGeom prst="rect">
            <a:avLst/>
          </a:prstGeom>
          <a:no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None/>
            </a:pPr>
            <a:r>
              <a:rPr b="1" lang="en-US">
                <a:solidFill>
                  <a:srgbClr val="FFB900"/>
                </a:solidFill>
                <a:latin typeface="Tahoma"/>
                <a:ea typeface="Tahoma"/>
                <a:cs typeface="Tahoma"/>
                <a:sym typeface="Tahoma"/>
              </a:rPr>
              <a:t>Evidenzia </a:t>
            </a:r>
            <a:r>
              <a:rPr lang="en-US">
                <a:solidFill>
                  <a:schemeClr val="lt1"/>
                </a:solidFill>
                <a:latin typeface="Tahoma"/>
                <a:ea typeface="Tahoma"/>
                <a:cs typeface="Tahoma"/>
                <a:sym typeface="Tahoma"/>
              </a:rPr>
              <a:t>l’importanza della </a:t>
            </a:r>
            <a:r>
              <a:rPr b="1" lang="en-US">
                <a:solidFill>
                  <a:srgbClr val="FFB900"/>
                </a:solidFill>
                <a:latin typeface="Tahoma"/>
                <a:ea typeface="Tahoma"/>
                <a:cs typeface="Tahoma"/>
                <a:sym typeface="Tahoma"/>
              </a:rPr>
              <a:t>crittografia per </a:t>
            </a:r>
            <a:r>
              <a:rPr lang="en-US">
                <a:solidFill>
                  <a:schemeClr val="lt1"/>
                </a:solidFill>
                <a:latin typeface="Tahoma"/>
                <a:ea typeface="Tahoma"/>
                <a:cs typeface="Tahoma"/>
                <a:sym typeface="Tahoma"/>
              </a:rPr>
              <a:t>la conservazione sicura dei dati </a:t>
            </a:r>
            <a:r>
              <a:rPr b="1" lang="en-US">
                <a:solidFill>
                  <a:srgbClr val="FFB900"/>
                </a:solidFill>
                <a:latin typeface="Tahoma"/>
                <a:ea typeface="Tahoma"/>
                <a:cs typeface="Tahoma"/>
                <a:sym typeface="Tahoma"/>
              </a:rPr>
              <a:t>cruciali.</a:t>
            </a:r>
            <a:endParaRPr sz="1400">
              <a:latin typeface="Verdana"/>
              <a:ea typeface="Verdana"/>
              <a:cs typeface="Verdana"/>
              <a:sym typeface="Verdana"/>
            </a:endParaRPr>
          </a:p>
        </p:txBody>
      </p:sp>
      <p:sp>
        <p:nvSpPr>
          <p:cNvPr id="130" name="Google Shape;130;p5"/>
          <p:cNvSpPr/>
          <p:nvPr/>
        </p:nvSpPr>
        <p:spPr>
          <a:xfrm>
            <a:off x="8363999" y="3041715"/>
            <a:ext cx="466725" cy="609600"/>
          </a:xfrm>
          <a:custGeom>
            <a:rect b="b" l="l" r="r" t="t"/>
            <a:pathLst>
              <a:path extrusionOk="0" h="609600" w="466725">
                <a:moveTo>
                  <a:pt x="233238" y="0"/>
                </a:moveTo>
                <a:lnTo>
                  <a:pt x="186729" y="6257"/>
                </a:lnTo>
                <a:lnTo>
                  <a:pt x="144941" y="23917"/>
                </a:lnTo>
                <a:lnTo>
                  <a:pt x="109538" y="51313"/>
                </a:lnTo>
                <a:lnTo>
                  <a:pt x="82188" y="86777"/>
                </a:lnTo>
                <a:lnTo>
                  <a:pt x="64557" y="128640"/>
                </a:lnTo>
                <a:lnTo>
                  <a:pt x="58309" y="175236"/>
                </a:lnTo>
                <a:lnTo>
                  <a:pt x="58309" y="271215"/>
                </a:lnTo>
                <a:lnTo>
                  <a:pt x="0" y="275388"/>
                </a:lnTo>
                <a:lnTo>
                  <a:pt x="0" y="592534"/>
                </a:lnTo>
                <a:lnTo>
                  <a:pt x="233238" y="609225"/>
                </a:lnTo>
                <a:lnTo>
                  <a:pt x="466477" y="592534"/>
                </a:lnTo>
                <a:lnTo>
                  <a:pt x="466477" y="525766"/>
                </a:lnTo>
                <a:lnTo>
                  <a:pt x="216578" y="525766"/>
                </a:lnTo>
                <a:lnTo>
                  <a:pt x="216578" y="481533"/>
                </a:lnTo>
                <a:lnTo>
                  <a:pt x="203289" y="474452"/>
                </a:lnTo>
                <a:lnTo>
                  <a:pt x="192734" y="463693"/>
                </a:lnTo>
                <a:lnTo>
                  <a:pt x="185770" y="449961"/>
                </a:lnTo>
                <a:lnTo>
                  <a:pt x="183258" y="433961"/>
                </a:lnTo>
                <a:lnTo>
                  <a:pt x="187202" y="414517"/>
                </a:lnTo>
                <a:lnTo>
                  <a:pt x="197940" y="398595"/>
                </a:lnTo>
                <a:lnTo>
                  <a:pt x="213832" y="387836"/>
                </a:lnTo>
                <a:lnTo>
                  <a:pt x="233238" y="383885"/>
                </a:lnTo>
                <a:lnTo>
                  <a:pt x="466477" y="383885"/>
                </a:lnTo>
                <a:lnTo>
                  <a:pt x="466477" y="275388"/>
                </a:lnTo>
                <a:lnTo>
                  <a:pt x="408167" y="271215"/>
                </a:lnTo>
                <a:lnTo>
                  <a:pt x="408167" y="267876"/>
                </a:lnTo>
                <a:lnTo>
                  <a:pt x="108289" y="267876"/>
                </a:lnTo>
                <a:lnTo>
                  <a:pt x="108289" y="175236"/>
                </a:lnTo>
                <a:lnTo>
                  <a:pt x="118090" y="126452"/>
                </a:lnTo>
                <a:lnTo>
                  <a:pt x="144762" y="86777"/>
                </a:lnTo>
                <a:lnTo>
                  <a:pt x="184547" y="59867"/>
                </a:lnTo>
                <a:lnTo>
                  <a:pt x="233238" y="50047"/>
                </a:lnTo>
                <a:lnTo>
                  <a:pt x="355302" y="50047"/>
                </a:lnTo>
                <a:lnTo>
                  <a:pt x="321536" y="23917"/>
                </a:lnTo>
                <a:lnTo>
                  <a:pt x="279747" y="6257"/>
                </a:lnTo>
                <a:lnTo>
                  <a:pt x="233238" y="0"/>
                </a:lnTo>
                <a:close/>
              </a:path>
              <a:path extrusionOk="0" h="609600" w="466725">
                <a:moveTo>
                  <a:pt x="466477" y="383885"/>
                </a:moveTo>
                <a:lnTo>
                  <a:pt x="233238" y="383885"/>
                </a:lnTo>
                <a:lnTo>
                  <a:pt x="252644" y="387836"/>
                </a:lnTo>
                <a:lnTo>
                  <a:pt x="268536" y="398595"/>
                </a:lnTo>
                <a:lnTo>
                  <a:pt x="279274" y="414517"/>
                </a:lnTo>
                <a:lnTo>
                  <a:pt x="283218" y="433961"/>
                </a:lnTo>
                <a:lnTo>
                  <a:pt x="280706" y="449492"/>
                </a:lnTo>
                <a:lnTo>
                  <a:pt x="273743" y="463067"/>
                </a:lnTo>
                <a:lnTo>
                  <a:pt x="263187" y="473982"/>
                </a:lnTo>
                <a:lnTo>
                  <a:pt x="249898" y="481533"/>
                </a:lnTo>
                <a:lnTo>
                  <a:pt x="249898" y="525766"/>
                </a:lnTo>
                <a:lnTo>
                  <a:pt x="466477" y="525766"/>
                </a:lnTo>
                <a:lnTo>
                  <a:pt x="466477" y="383885"/>
                </a:lnTo>
                <a:close/>
              </a:path>
              <a:path extrusionOk="0" h="609600" w="466725">
                <a:moveTo>
                  <a:pt x="233238" y="258696"/>
                </a:moveTo>
                <a:lnTo>
                  <a:pt x="108289" y="267876"/>
                </a:lnTo>
                <a:lnTo>
                  <a:pt x="358187" y="267876"/>
                </a:lnTo>
                <a:lnTo>
                  <a:pt x="233238" y="258696"/>
                </a:lnTo>
                <a:close/>
              </a:path>
              <a:path extrusionOk="0" h="609600" w="466725">
                <a:moveTo>
                  <a:pt x="355302" y="50047"/>
                </a:moveTo>
                <a:lnTo>
                  <a:pt x="233238" y="50047"/>
                </a:lnTo>
                <a:lnTo>
                  <a:pt x="281929" y="59867"/>
                </a:lnTo>
                <a:lnTo>
                  <a:pt x="321715" y="86777"/>
                </a:lnTo>
                <a:lnTo>
                  <a:pt x="348387" y="126452"/>
                </a:lnTo>
                <a:lnTo>
                  <a:pt x="358187" y="175236"/>
                </a:lnTo>
                <a:lnTo>
                  <a:pt x="358187" y="267876"/>
                </a:lnTo>
                <a:lnTo>
                  <a:pt x="408167" y="267876"/>
                </a:lnTo>
                <a:lnTo>
                  <a:pt x="408167" y="175236"/>
                </a:lnTo>
                <a:lnTo>
                  <a:pt x="401920" y="128640"/>
                </a:lnTo>
                <a:lnTo>
                  <a:pt x="384288" y="86777"/>
                </a:lnTo>
                <a:lnTo>
                  <a:pt x="356938" y="51313"/>
                </a:lnTo>
                <a:lnTo>
                  <a:pt x="355302" y="50047"/>
                </a:lnTo>
                <a:close/>
              </a:path>
            </a:pathLst>
          </a:custGeom>
          <a:solidFill>
            <a:srgbClr val="53CCC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31" name="Google Shape;131;p5"/>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132" name="Google Shape;132;p5"/>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pic>
        <p:nvPicPr>
          <p:cNvPr id="133" name="Google Shape;133;p5"/>
          <p:cNvPicPr preferRelativeResize="0"/>
          <p:nvPr/>
        </p:nvPicPr>
        <p:blipFill rotWithShape="1">
          <a:blip r:embed="rId4">
            <a:alphaModFix/>
          </a:blip>
          <a:srcRect b="0" l="0" r="0" t="0"/>
          <a:stretch/>
        </p:blipFill>
        <p:spPr>
          <a:xfrm>
            <a:off x="5104273" y="2890313"/>
            <a:ext cx="817031" cy="862797"/>
          </a:xfrm>
          <a:prstGeom prst="rect">
            <a:avLst/>
          </a:prstGeom>
          <a:noFill/>
          <a:ln>
            <a:noFill/>
          </a:ln>
        </p:spPr>
      </p:pic>
      <p:grpSp>
        <p:nvGrpSpPr>
          <p:cNvPr id="134" name="Google Shape;134;p5"/>
          <p:cNvGrpSpPr/>
          <p:nvPr/>
        </p:nvGrpSpPr>
        <p:grpSpPr>
          <a:xfrm>
            <a:off x="2136854" y="3036323"/>
            <a:ext cx="715645" cy="706120"/>
            <a:chOff x="2136854" y="3036323"/>
            <a:chExt cx="715645" cy="706120"/>
          </a:xfrm>
        </p:grpSpPr>
        <p:sp>
          <p:nvSpPr>
            <p:cNvPr id="135" name="Google Shape;135;p5"/>
            <p:cNvSpPr/>
            <p:nvPr/>
          </p:nvSpPr>
          <p:spPr>
            <a:xfrm>
              <a:off x="2136854" y="3036323"/>
              <a:ext cx="715645" cy="706120"/>
            </a:xfrm>
            <a:custGeom>
              <a:rect b="b" l="l" r="r" t="t"/>
              <a:pathLst>
                <a:path extrusionOk="0" h="706120" w="715644">
                  <a:moveTo>
                    <a:pt x="429769" y="519548"/>
                  </a:moveTo>
                  <a:lnTo>
                    <a:pt x="338845" y="519548"/>
                  </a:lnTo>
                  <a:lnTo>
                    <a:pt x="338845" y="687094"/>
                  </a:lnTo>
                  <a:lnTo>
                    <a:pt x="340325" y="694423"/>
                  </a:lnTo>
                  <a:lnTo>
                    <a:pt x="344360" y="700407"/>
                  </a:lnTo>
                  <a:lnTo>
                    <a:pt x="350344" y="704440"/>
                  </a:lnTo>
                  <a:lnTo>
                    <a:pt x="357670" y="705919"/>
                  </a:lnTo>
                  <a:lnTo>
                    <a:pt x="364999" y="704440"/>
                  </a:lnTo>
                  <a:lnTo>
                    <a:pt x="370982" y="700407"/>
                  </a:lnTo>
                  <a:lnTo>
                    <a:pt x="375016" y="694423"/>
                  </a:lnTo>
                  <a:lnTo>
                    <a:pt x="376495" y="687094"/>
                  </a:lnTo>
                  <a:lnTo>
                    <a:pt x="376495" y="519831"/>
                  </a:lnTo>
                  <a:lnTo>
                    <a:pt x="430051" y="519831"/>
                  </a:lnTo>
                  <a:lnTo>
                    <a:pt x="429769" y="519548"/>
                  </a:lnTo>
                  <a:close/>
                </a:path>
                <a:path extrusionOk="0" h="706120" w="715644">
                  <a:moveTo>
                    <a:pt x="430051" y="519831"/>
                  </a:moveTo>
                  <a:lnTo>
                    <a:pt x="376495" y="519831"/>
                  </a:lnTo>
                  <a:lnTo>
                    <a:pt x="527093" y="670433"/>
                  </a:lnTo>
                  <a:lnTo>
                    <a:pt x="533448" y="674702"/>
                  </a:lnTo>
                  <a:lnTo>
                    <a:pt x="533711" y="674702"/>
                  </a:lnTo>
                  <a:lnTo>
                    <a:pt x="540455" y="676052"/>
                  </a:lnTo>
                  <a:lnTo>
                    <a:pt x="547588" y="674702"/>
                  </a:lnTo>
                  <a:lnTo>
                    <a:pt x="553871" y="670575"/>
                  </a:lnTo>
                  <a:lnTo>
                    <a:pt x="558064" y="664332"/>
                  </a:lnTo>
                  <a:lnTo>
                    <a:pt x="559489" y="657214"/>
                  </a:lnTo>
                  <a:lnTo>
                    <a:pt x="558139" y="650082"/>
                  </a:lnTo>
                  <a:lnTo>
                    <a:pt x="554012" y="643796"/>
                  </a:lnTo>
                  <a:lnTo>
                    <a:pt x="430051" y="519831"/>
                  </a:lnTo>
                  <a:close/>
                </a:path>
                <a:path extrusionOk="0" h="706120" w="715644">
                  <a:moveTo>
                    <a:pt x="409061" y="498840"/>
                  </a:moveTo>
                  <a:lnTo>
                    <a:pt x="306278" y="498840"/>
                  </a:lnTo>
                  <a:lnTo>
                    <a:pt x="161610" y="643513"/>
                  </a:lnTo>
                  <a:lnTo>
                    <a:pt x="157476" y="649745"/>
                  </a:lnTo>
                  <a:lnTo>
                    <a:pt x="156098" y="656832"/>
                  </a:lnTo>
                  <a:lnTo>
                    <a:pt x="157476" y="663920"/>
                  </a:lnTo>
                  <a:lnTo>
                    <a:pt x="161610" y="670151"/>
                  </a:lnTo>
                  <a:lnTo>
                    <a:pt x="167842" y="674290"/>
                  </a:lnTo>
                  <a:lnTo>
                    <a:pt x="174931" y="675669"/>
                  </a:lnTo>
                  <a:lnTo>
                    <a:pt x="182019" y="674290"/>
                  </a:lnTo>
                  <a:lnTo>
                    <a:pt x="188247" y="670151"/>
                  </a:lnTo>
                  <a:lnTo>
                    <a:pt x="338845" y="519548"/>
                  </a:lnTo>
                  <a:lnTo>
                    <a:pt x="429769" y="519548"/>
                  </a:lnTo>
                  <a:lnTo>
                    <a:pt x="409061" y="498840"/>
                  </a:lnTo>
                  <a:close/>
                </a:path>
                <a:path extrusionOk="0" h="706120" w="715644">
                  <a:moveTo>
                    <a:pt x="696515" y="461190"/>
                  </a:moveTo>
                  <a:lnTo>
                    <a:pt x="18824" y="461190"/>
                  </a:lnTo>
                  <a:lnTo>
                    <a:pt x="11498" y="462669"/>
                  </a:lnTo>
                  <a:lnTo>
                    <a:pt x="5515" y="466705"/>
                  </a:lnTo>
                  <a:lnTo>
                    <a:pt x="1479" y="472689"/>
                  </a:lnTo>
                  <a:lnTo>
                    <a:pt x="0" y="480015"/>
                  </a:lnTo>
                  <a:lnTo>
                    <a:pt x="1479" y="487344"/>
                  </a:lnTo>
                  <a:lnTo>
                    <a:pt x="5515" y="493328"/>
                  </a:lnTo>
                  <a:lnTo>
                    <a:pt x="11498" y="497361"/>
                  </a:lnTo>
                  <a:lnTo>
                    <a:pt x="18824" y="498840"/>
                  </a:lnTo>
                  <a:lnTo>
                    <a:pt x="696515" y="498840"/>
                  </a:lnTo>
                  <a:lnTo>
                    <a:pt x="703858" y="497361"/>
                  </a:lnTo>
                  <a:lnTo>
                    <a:pt x="709840" y="493328"/>
                  </a:lnTo>
                  <a:lnTo>
                    <a:pt x="713866" y="487344"/>
                  </a:lnTo>
                  <a:lnTo>
                    <a:pt x="715340" y="480015"/>
                  </a:lnTo>
                  <a:lnTo>
                    <a:pt x="713866" y="472689"/>
                  </a:lnTo>
                  <a:lnTo>
                    <a:pt x="709840" y="466705"/>
                  </a:lnTo>
                  <a:lnTo>
                    <a:pt x="703858" y="462669"/>
                  </a:lnTo>
                  <a:lnTo>
                    <a:pt x="696515" y="461190"/>
                  </a:lnTo>
                  <a:close/>
                </a:path>
                <a:path extrusionOk="0" h="706120" w="715644">
                  <a:moveTo>
                    <a:pt x="677691" y="75270"/>
                  </a:moveTo>
                  <a:lnTo>
                    <a:pt x="37649" y="75270"/>
                  </a:lnTo>
                  <a:lnTo>
                    <a:pt x="37649" y="461190"/>
                  </a:lnTo>
                  <a:lnTo>
                    <a:pt x="677691" y="461190"/>
                  </a:lnTo>
                  <a:lnTo>
                    <a:pt x="677691" y="442364"/>
                  </a:lnTo>
                  <a:lnTo>
                    <a:pt x="94123" y="442364"/>
                  </a:lnTo>
                  <a:lnTo>
                    <a:pt x="94123" y="103508"/>
                  </a:lnTo>
                  <a:lnTo>
                    <a:pt x="677691" y="103508"/>
                  </a:lnTo>
                  <a:lnTo>
                    <a:pt x="677691" y="75270"/>
                  </a:lnTo>
                  <a:close/>
                </a:path>
                <a:path extrusionOk="0" h="706120" w="715644">
                  <a:moveTo>
                    <a:pt x="677691" y="103508"/>
                  </a:moveTo>
                  <a:lnTo>
                    <a:pt x="621216" y="103508"/>
                  </a:lnTo>
                  <a:lnTo>
                    <a:pt x="621216" y="442364"/>
                  </a:lnTo>
                  <a:lnTo>
                    <a:pt x="677691" y="442364"/>
                  </a:lnTo>
                  <a:lnTo>
                    <a:pt x="677691" y="103508"/>
                  </a:lnTo>
                  <a:close/>
                </a:path>
                <a:path extrusionOk="0" h="706120" w="715644">
                  <a:moveTo>
                    <a:pt x="696515" y="37619"/>
                  </a:moveTo>
                  <a:lnTo>
                    <a:pt x="18824" y="37619"/>
                  </a:lnTo>
                  <a:lnTo>
                    <a:pt x="11498" y="39099"/>
                  </a:lnTo>
                  <a:lnTo>
                    <a:pt x="5515" y="43134"/>
                  </a:lnTo>
                  <a:lnTo>
                    <a:pt x="1479" y="49118"/>
                  </a:lnTo>
                  <a:lnTo>
                    <a:pt x="0" y="56444"/>
                  </a:lnTo>
                  <a:lnTo>
                    <a:pt x="1479" y="63774"/>
                  </a:lnTo>
                  <a:lnTo>
                    <a:pt x="5515" y="69757"/>
                  </a:lnTo>
                  <a:lnTo>
                    <a:pt x="11498" y="73791"/>
                  </a:lnTo>
                  <a:lnTo>
                    <a:pt x="18824" y="75270"/>
                  </a:lnTo>
                  <a:lnTo>
                    <a:pt x="696515" y="75270"/>
                  </a:lnTo>
                  <a:lnTo>
                    <a:pt x="703858" y="73791"/>
                  </a:lnTo>
                  <a:lnTo>
                    <a:pt x="709840" y="69757"/>
                  </a:lnTo>
                  <a:lnTo>
                    <a:pt x="713866" y="63774"/>
                  </a:lnTo>
                  <a:lnTo>
                    <a:pt x="715340" y="56444"/>
                  </a:lnTo>
                  <a:lnTo>
                    <a:pt x="713866" y="49118"/>
                  </a:lnTo>
                  <a:lnTo>
                    <a:pt x="709840" y="43134"/>
                  </a:lnTo>
                  <a:lnTo>
                    <a:pt x="703858" y="39099"/>
                  </a:lnTo>
                  <a:lnTo>
                    <a:pt x="696515" y="37619"/>
                  </a:lnTo>
                  <a:close/>
                </a:path>
                <a:path extrusionOk="0" h="706120" w="715644">
                  <a:moveTo>
                    <a:pt x="357670" y="0"/>
                  </a:moveTo>
                  <a:lnTo>
                    <a:pt x="350344" y="1474"/>
                  </a:lnTo>
                  <a:lnTo>
                    <a:pt x="344360" y="5500"/>
                  </a:lnTo>
                  <a:lnTo>
                    <a:pt x="340325" y="11482"/>
                  </a:lnTo>
                  <a:lnTo>
                    <a:pt x="338845" y="18825"/>
                  </a:lnTo>
                  <a:lnTo>
                    <a:pt x="338845" y="37619"/>
                  </a:lnTo>
                  <a:lnTo>
                    <a:pt x="376495" y="37619"/>
                  </a:lnTo>
                  <a:lnTo>
                    <a:pt x="376495" y="18825"/>
                  </a:lnTo>
                  <a:lnTo>
                    <a:pt x="375016" y="11482"/>
                  </a:lnTo>
                  <a:lnTo>
                    <a:pt x="370982" y="5500"/>
                  </a:lnTo>
                  <a:lnTo>
                    <a:pt x="364999" y="1474"/>
                  </a:lnTo>
                  <a:lnTo>
                    <a:pt x="35767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6" name="Google Shape;136;p5"/>
            <p:cNvSpPr/>
            <p:nvPr/>
          </p:nvSpPr>
          <p:spPr>
            <a:xfrm>
              <a:off x="2136854" y="3036323"/>
              <a:ext cx="715645" cy="706120"/>
            </a:xfrm>
            <a:custGeom>
              <a:rect b="b" l="l" r="r" t="t"/>
              <a:pathLst>
                <a:path extrusionOk="0" h="706120" w="715644">
                  <a:moveTo>
                    <a:pt x="621216" y="103508"/>
                  </a:moveTo>
                  <a:lnTo>
                    <a:pt x="621216" y="442364"/>
                  </a:lnTo>
                  <a:lnTo>
                    <a:pt x="94123" y="442364"/>
                  </a:lnTo>
                  <a:lnTo>
                    <a:pt x="94123" y="103508"/>
                  </a:lnTo>
                  <a:lnTo>
                    <a:pt x="621216" y="103508"/>
                  </a:lnTo>
                  <a:close/>
                </a:path>
                <a:path extrusionOk="0" h="706120" w="715644">
                  <a:moveTo>
                    <a:pt x="0" y="480015"/>
                  </a:moveTo>
                  <a:lnTo>
                    <a:pt x="1479" y="487344"/>
                  </a:lnTo>
                  <a:lnTo>
                    <a:pt x="5515" y="493328"/>
                  </a:lnTo>
                  <a:lnTo>
                    <a:pt x="11498" y="497361"/>
                  </a:lnTo>
                  <a:lnTo>
                    <a:pt x="18824" y="498840"/>
                  </a:lnTo>
                  <a:lnTo>
                    <a:pt x="306278" y="498840"/>
                  </a:lnTo>
                  <a:lnTo>
                    <a:pt x="161610" y="643513"/>
                  </a:lnTo>
                  <a:lnTo>
                    <a:pt x="157476" y="649745"/>
                  </a:lnTo>
                  <a:lnTo>
                    <a:pt x="156098" y="656832"/>
                  </a:lnTo>
                  <a:lnTo>
                    <a:pt x="157476" y="663920"/>
                  </a:lnTo>
                  <a:lnTo>
                    <a:pt x="161610" y="670151"/>
                  </a:lnTo>
                  <a:lnTo>
                    <a:pt x="167842" y="674290"/>
                  </a:lnTo>
                  <a:lnTo>
                    <a:pt x="174931" y="675669"/>
                  </a:lnTo>
                  <a:lnTo>
                    <a:pt x="182019" y="674290"/>
                  </a:lnTo>
                  <a:lnTo>
                    <a:pt x="188247" y="670151"/>
                  </a:lnTo>
                  <a:lnTo>
                    <a:pt x="338845" y="519548"/>
                  </a:lnTo>
                  <a:lnTo>
                    <a:pt x="338845" y="687094"/>
                  </a:lnTo>
                  <a:lnTo>
                    <a:pt x="340325" y="694423"/>
                  </a:lnTo>
                  <a:lnTo>
                    <a:pt x="344360" y="700407"/>
                  </a:lnTo>
                  <a:lnTo>
                    <a:pt x="350344" y="704440"/>
                  </a:lnTo>
                  <a:lnTo>
                    <a:pt x="357670" y="705919"/>
                  </a:lnTo>
                  <a:lnTo>
                    <a:pt x="364999" y="704440"/>
                  </a:lnTo>
                  <a:lnTo>
                    <a:pt x="370982" y="700407"/>
                  </a:lnTo>
                  <a:lnTo>
                    <a:pt x="375016" y="694423"/>
                  </a:lnTo>
                  <a:lnTo>
                    <a:pt x="376495" y="687094"/>
                  </a:lnTo>
                  <a:lnTo>
                    <a:pt x="376495" y="519831"/>
                  </a:lnTo>
                  <a:lnTo>
                    <a:pt x="527093" y="670433"/>
                  </a:lnTo>
                  <a:lnTo>
                    <a:pt x="533336" y="674627"/>
                  </a:lnTo>
                  <a:lnTo>
                    <a:pt x="540455" y="676052"/>
                  </a:lnTo>
                  <a:lnTo>
                    <a:pt x="547588" y="674702"/>
                  </a:lnTo>
                  <a:lnTo>
                    <a:pt x="553871" y="670575"/>
                  </a:lnTo>
                  <a:lnTo>
                    <a:pt x="558064" y="664332"/>
                  </a:lnTo>
                  <a:lnTo>
                    <a:pt x="559489" y="657214"/>
                  </a:lnTo>
                  <a:lnTo>
                    <a:pt x="558139" y="650082"/>
                  </a:lnTo>
                  <a:lnTo>
                    <a:pt x="554012" y="643796"/>
                  </a:lnTo>
                  <a:lnTo>
                    <a:pt x="409061" y="498840"/>
                  </a:lnTo>
                  <a:lnTo>
                    <a:pt x="696515" y="498840"/>
                  </a:lnTo>
                  <a:lnTo>
                    <a:pt x="703858" y="497361"/>
                  </a:lnTo>
                  <a:lnTo>
                    <a:pt x="709840" y="493328"/>
                  </a:lnTo>
                  <a:lnTo>
                    <a:pt x="713866" y="487344"/>
                  </a:lnTo>
                  <a:lnTo>
                    <a:pt x="715340" y="480015"/>
                  </a:lnTo>
                  <a:lnTo>
                    <a:pt x="713866" y="472689"/>
                  </a:lnTo>
                  <a:lnTo>
                    <a:pt x="709840" y="466705"/>
                  </a:lnTo>
                  <a:lnTo>
                    <a:pt x="703858" y="462669"/>
                  </a:lnTo>
                  <a:lnTo>
                    <a:pt x="696515" y="461190"/>
                  </a:lnTo>
                  <a:lnTo>
                    <a:pt x="677691" y="461190"/>
                  </a:lnTo>
                  <a:lnTo>
                    <a:pt x="677691" y="75270"/>
                  </a:lnTo>
                  <a:lnTo>
                    <a:pt x="696515" y="75270"/>
                  </a:lnTo>
                  <a:lnTo>
                    <a:pt x="703858" y="73791"/>
                  </a:lnTo>
                  <a:lnTo>
                    <a:pt x="709840" y="69757"/>
                  </a:lnTo>
                  <a:lnTo>
                    <a:pt x="713866" y="63774"/>
                  </a:lnTo>
                  <a:lnTo>
                    <a:pt x="715340" y="56444"/>
                  </a:lnTo>
                  <a:lnTo>
                    <a:pt x="713866" y="49118"/>
                  </a:lnTo>
                  <a:lnTo>
                    <a:pt x="709840" y="43134"/>
                  </a:lnTo>
                  <a:lnTo>
                    <a:pt x="703858" y="39099"/>
                  </a:lnTo>
                  <a:lnTo>
                    <a:pt x="696515" y="37619"/>
                  </a:lnTo>
                  <a:lnTo>
                    <a:pt x="376495" y="37619"/>
                  </a:lnTo>
                  <a:lnTo>
                    <a:pt x="376495" y="18825"/>
                  </a:lnTo>
                  <a:lnTo>
                    <a:pt x="375016" y="11482"/>
                  </a:lnTo>
                  <a:lnTo>
                    <a:pt x="370982" y="5500"/>
                  </a:lnTo>
                  <a:lnTo>
                    <a:pt x="364999" y="1474"/>
                  </a:lnTo>
                  <a:lnTo>
                    <a:pt x="357670" y="0"/>
                  </a:lnTo>
                  <a:lnTo>
                    <a:pt x="350344" y="1474"/>
                  </a:lnTo>
                  <a:lnTo>
                    <a:pt x="344360" y="5500"/>
                  </a:lnTo>
                  <a:lnTo>
                    <a:pt x="340325" y="11482"/>
                  </a:lnTo>
                  <a:lnTo>
                    <a:pt x="338845" y="18825"/>
                  </a:lnTo>
                  <a:lnTo>
                    <a:pt x="338845" y="37619"/>
                  </a:lnTo>
                  <a:lnTo>
                    <a:pt x="18824" y="37619"/>
                  </a:lnTo>
                  <a:lnTo>
                    <a:pt x="11498" y="39099"/>
                  </a:lnTo>
                  <a:lnTo>
                    <a:pt x="5515" y="43134"/>
                  </a:lnTo>
                  <a:lnTo>
                    <a:pt x="1479" y="49118"/>
                  </a:lnTo>
                  <a:lnTo>
                    <a:pt x="0" y="56444"/>
                  </a:lnTo>
                  <a:lnTo>
                    <a:pt x="1479" y="63774"/>
                  </a:lnTo>
                  <a:lnTo>
                    <a:pt x="5515" y="69757"/>
                  </a:lnTo>
                  <a:lnTo>
                    <a:pt x="11498" y="73791"/>
                  </a:lnTo>
                  <a:lnTo>
                    <a:pt x="18824" y="75270"/>
                  </a:lnTo>
                  <a:lnTo>
                    <a:pt x="37649" y="75270"/>
                  </a:lnTo>
                  <a:lnTo>
                    <a:pt x="37649" y="461190"/>
                  </a:lnTo>
                  <a:lnTo>
                    <a:pt x="18824" y="461190"/>
                  </a:lnTo>
                  <a:lnTo>
                    <a:pt x="11498" y="462669"/>
                  </a:lnTo>
                  <a:lnTo>
                    <a:pt x="5515" y="466705"/>
                  </a:lnTo>
                  <a:lnTo>
                    <a:pt x="1479" y="472689"/>
                  </a:lnTo>
                  <a:lnTo>
                    <a:pt x="0" y="480015"/>
                  </a:lnTo>
                  <a:close/>
                </a:path>
              </a:pathLst>
            </a:custGeom>
            <a:noFill/>
            <a:ln cap="flat" cmpd="sng" w="10975">
              <a:solidFill>
                <a:srgbClr val="00AF5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7" name="Google Shape;137;p5"/>
            <p:cNvSpPr/>
            <p:nvPr/>
          </p:nvSpPr>
          <p:spPr>
            <a:xfrm>
              <a:off x="2325102" y="3224545"/>
              <a:ext cx="160020" cy="38100"/>
            </a:xfrm>
            <a:custGeom>
              <a:rect b="b" l="l" r="r" t="t"/>
              <a:pathLst>
                <a:path extrusionOk="0" h="38100" w="160019">
                  <a:moveTo>
                    <a:pt x="160010" y="0"/>
                  </a:moveTo>
                  <a:lnTo>
                    <a:pt x="0" y="0"/>
                  </a:lnTo>
                  <a:lnTo>
                    <a:pt x="0" y="37650"/>
                  </a:lnTo>
                  <a:lnTo>
                    <a:pt x="160010" y="37650"/>
                  </a:lnTo>
                  <a:lnTo>
                    <a:pt x="16001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8" name="Google Shape;138;p5"/>
            <p:cNvSpPr/>
            <p:nvPr/>
          </p:nvSpPr>
          <p:spPr>
            <a:xfrm>
              <a:off x="2325102" y="3224545"/>
              <a:ext cx="160020" cy="38100"/>
            </a:xfrm>
            <a:custGeom>
              <a:rect b="b" l="l" r="r" t="t"/>
              <a:pathLst>
                <a:path extrusionOk="0" h="38100" w="160019">
                  <a:moveTo>
                    <a:pt x="0" y="37650"/>
                  </a:moveTo>
                  <a:lnTo>
                    <a:pt x="160010" y="37650"/>
                  </a:lnTo>
                  <a:lnTo>
                    <a:pt x="160010" y="0"/>
                  </a:lnTo>
                  <a:lnTo>
                    <a:pt x="0" y="0"/>
                  </a:lnTo>
                  <a:lnTo>
                    <a:pt x="0" y="37650"/>
                  </a:lnTo>
                  <a:close/>
                </a:path>
              </a:pathLst>
            </a:custGeom>
            <a:noFill/>
            <a:ln cap="flat" cmpd="sng" w="10975">
              <a:solidFill>
                <a:srgbClr val="00AF5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9" name="Google Shape;139;p5"/>
            <p:cNvSpPr/>
            <p:nvPr/>
          </p:nvSpPr>
          <p:spPr>
            <a:xfrm>
              <a:off x="2543469" y="3185012"/>
              <a:ext cx="139700" cy="114935"/>
            </a:xfrm>
            <a:custGeom>
              <a:rect b="b" l="l" r="r" t="t"/>
              <a:pathLst>
                <a:path extrusionOk="0" h="114935" w="139700">
                  <a:moveTo>
                    <a:pt x="112948" y="0"/>
                  </a:moveTo>
                  <a:lnTo>
                    <a:pt x="50826" y="62123"/>
                  </a:lnTo>
                  <a:lnTo>
                    <a:pt x="26354" y="37650"/>
                  </a:lnTo>
                  <a:lnTo>
                    <a:pt x="0" y="64006"/>
                  </a:lnTo>
                  <a:lnTo>
                    <a:pt x="50826" y="114834"/>
                  </a:lnTo>
                  <a:lnTo>
                    <a:pt x="139303" y="26355"/>
                  </a:lnTo>
                  <a:lnTo>
                    <a:pt x="112948"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0" name="Google Shape;140;p5"/>
            <p:cNvSpPr/>
            <p:nvPr/>
          </p:nvSpPr>
          <p:spPr>
            <a:xfrm>
              <a:off x="2543469" y="3185012"/>
              <a:ext cx="139700" cy="114935"/>
            </a:xfrm>
            <a:custGeom>
              <a:rect b="b" l="l" r="r" t="t"/>
              <a:pathLst>
                <a:path extrusionOk="0" h="114935" w="139700">
                  <a:moveTo>
                    <a:pt x="139303" y="26355"/>
                  </a:moveTo>
                  <a:lnTo>
                    <a:pt x="112948" y="0"/>
                  </a:lnTo>
                  <a:lnTo>
                    <a:pt x="50826" y="62123"/>
                  </a:lnTo>
                  <a:lnTo>
                    <a:pt x="26354" y="37650"/>
                  </a:lnTo>
                  <a:lnTo>
                    <a:pt x="0" y="64006"/>
                  </a:lnTo>
                  <a:lnTo>
                    <a:pt x="50826" y="114834"/>
                  </a:lnTo>
                  <a:lnTo>
                    <a:pt x="139303" y="26355"/>
                  </a:lnTo>
                  <a:close/>
                </a:path>
              </a:pathLst>
            </a:custGeom>
            <a:noFill/>
            <a:ln cap="flat" cmpd="sng" w="10975">
              <a:solidFill>
                <a:srgbClr val="00AF5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1" name="Google Shape;141;p5"/>
            <p:cNvSpPr/>
            <p:nvPr/>
          </p:nvSpPr>
          <p:spPr>
            <a:xfrm>
              <a:off x="2325102" y="3346910"/>
              <a:ext cx="160020" cy="38100"/>
            </a:xfrm>
            <a:custGeom>
              <a:rect b="b" l="l" r="r" t="t"/>
              <a:pathLst>
                <a:path extrusionOk="0" h="38100" w="160019">
                  <a:moveTo>
                    <a:pt x="160010" y="0"/>
                  </a:moveTo>
                  <a:lnTo>
                    <a:pt x="0" y="0"/>
                  </a:lnTo>
                  <a:lnTo>
                    <a:pt x="0" y="37650"/>
                  </a:lnTo>
                  <a:lnTo>
                    <a:pt x="160010" y="37650"/>
                  </a:lnTo>
                  <a:lnTo>
                    <a:pt x="16001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2" name="Google Shape;142;p5"/>
            <p:cNvSpPr/>
            <p:nvPr/>
          </p:nvSpPr>
          <p:spPr>
            <a:xfrm>
              <a:off x="2325102" y="3346910"/>
              <a:ext cx="160020" cy="38100"/>
            </a:xfrm>
            <a:custGeom>
              <a:rect b="b" l="l" r="r" t="t"/>
              <a:pathLst>
                <a:path extrusionOk="0" h="38100" w="160019">
                  <a:moveTo>
                    <a:pt x="0" y="37650"/>
                  </a:moveTo>
                  <a:lnTo>
                    <a:pt x="160010" y="37650"/>
                  </a:lnTo>
                  <a:lnTo>
                    <a:pt x="160010" y="0"/>
                  </a:lnTo>
                  <a:lnTo>
                    <a:pt x="0" y="0"/>
                  </a:lnTo>
                  <a:lnTo>
                    <a:pt x="0" y="37650"/>
                  </a:lnTo>
                  <a:close/>
                </a:path>
              </a:pathLst>
            </a:custGeom>
            <a:noFill/>
            <a:ln cap="flat" cmpd="sng" w="10975">
              <a:solidFill>
                <a:srgbClr val="00AF5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3" name="Google Shape;143;p5"/>
            <p:cNvSpPr/>
            <p:nvPr/>
          </p:nvSpPr>
          <p:spPr>
            <a:xfrm>
              <a:off x="2543469" y="3307377"/>
              <a:ext cx="139700" cy="114935"/>
            </a:xfrm>
            <a:custGeom>
              <a:rect b="b" l="l" r="r" t="t"/>
              <a:pathLst>
                <a:path extrusionOk="0" h="114935" w="139700">
                  <a:moveTo>
                    <a:pt x="112948" y="0"/>
                  </a:moveTo>
                  <a:lnTo>
                    <a:pt x="50826" y="62123"/>
                  </a:lnTo>
                  <a:lnTo>
                    <a:pt x="26354" y="37650"/>
                  </a:lnTo>
                  <a:lnTo>
                    <a:pt x="0" y="64006"/>
                  </a:lnTo>
                  <a:lnTo>
                    <a:pt x="50826" y="114834"/>
                  </a:lnTo>
                  <a:lnTo>
                    <a:pt x="139303" y="26355"/>
                  </a:lnTo>
                  <a:lnTo>
                    <a:pt x="112948"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4" name="Google Shape;144;p5"/>
            <p:cNvSpPr/>
            <p:nvPr/>
          </p:nvSpPr>
          <p:spPr>
            <a:xfrm>
              <a:off x="2543469" y="3307377"/>
              <a:ext cx="139700" cy="114935"/>
            </a:xfrm>
            <a:custGeom>
              <a:rect b="b" l="l" r="r" t="t"/>
              <a:pathLst>
                <a:path extrusionOk="0" h="114935" w="139700">
                  <a:moveTo>
                    <a:pt x="139303" y="26355"/>
                  </a:moveTo>
                  <a:lnTo>
                    <a:pt x="112948" y="0"/>
                  </a:lnTo>
                  <a:lnTo>
                    <a:pt x="50826" y="62123"/>
                  </a:lnTo>
                  <a:lnTo>
                    <a:pt x="26354" y="37650"/>
                  </a:lnTo>
                  <a:lnTo>
                    <a:pt x="0" y="64006"/>
                  </a:lnTo>
                  <a:lnTo>
                    <a:pt x="50826" y="114834"/>
                  </a:lnTo>
                  <a:lnTo>
                    <a:pt x="139303" y="26355"/>
                  </a:lnTo>
                  <a:close/>
                </a:path>
              </a:pathLst>
            </a:custGeom>
            <a:noFill/>
            <a:ln cap="flat" cmpd="sng" w="10975">
              <a:solidFill>
                <a:srgbClr val="00AF5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45" name="Google Shape;145;p5"/>
          <p:cNvSpPr txBox="1"/>
          <p:nvPr/>
        </p:nvSpPr>
        <p:spPr>
          <a:xfrm>
            <a:off x="349402" y="1221485"/>
            <a:ext cx="11310000" cy="5670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800">
                <a:solidFill>
                  <a:srgbClr val="FFFFFF"/>
                </a:solidFill>
                <a:latin typeface="Tahoma"/>
                <a:ea typeface="Tahoma"/>
                <a:cs typeface="Tahoma"/>
                <a:sym typeface="Tahoma"/>
              </a:rPr>
              <a:t>Importanza della Crittografia</a:t>
            </a:r>
            <a:r>
              <a:rPr lang="en-US" sz="1800">
                <a:solidFill>
                  <a:srgbClr val="FFFFFF"/>
                </a:solidFill>
                <a:latin typeface="Verdana"/>
                <a:ea typeface="Verdana"/>
                <a:cs typeface="Verdana"/>
                <a:sym typeface="Verdana"/>
              </a:rPr>
              <a:t>: </a:t>
            </a:r>
            <a:r>
              <a:rPr lang="en-US" sz="1800">
                <a:solidFill>
                  <a:srgbClr val="FFFFFF"/>
                </a:solidFill>
                <a:latin typeface="Verdana"/>
                <a:ea typeface="Verdana"/>
                <a:cs typeface="Verdana"/>
                <a:sym typeface="Verdana"/>
              </a:rPr>
              <a:t>Il Korean Register (KR) sottolinea il ruolo fondamentale della crittografia nella protezione sicura dei dati.</a:t>
            </a:r>
            <a:endParaRPr sz="1800">
              <a:latin typeface="Verdana"/>
              <a:ea typeface="Verdana"/>
              <a:cs typeface="Verdana"/>
              <a:sym typeface="Verdana"/>
            </a:endParaRPr>
          </a:p>
        </p:txBody>
      </p:sp>
      <p:sp>
        <p:nvSpPr>
          <p:cNvPr id="146" name="Google Shape;146;p5"/>
          <p:cNvSpPr txBox="1"/>
          <p:nvPr/>
        </p:nvSpPr>
        <p:spPr>
          <a:xfrm>
            <a:off x="11205209" y="6321441"/>
            <a:ext cx="103505" cy="197485"/>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5</a:t>
            </a:r>
            <a:endParaRPr sz="1100">
              <a:latin typeface="Verdana"/>
              <a:ea typeface="Verdana"/>
              <a:cs typeface="Verdana"/>
              <a:sym typeface="Verdana"/>
            </a:endParaRPr>
          </a:p>
        </p:txBody>
      </p:sp>
      <p:sp>
        <p:nvSpPr>
          <p:cNvPr id="147" name="Google Shape;147;p5"/>
          <p:cNvSpPr txBox="1"/>
          <p:nvPr/>
        </p:nvSpPr>
        <p:spPr>
          <a:xfrm>
            <a:off x="78739" y="6567261"/>
            <a:ext cx="5007610" cy="16573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900">
                <a:solidFill>
                  <a:srgbClr val="FFB900"/>
                </a:solidFill>
                <a:latin typeface="Verdana"/>
                <a:ea typeface="Verdana"/>
                <a:cs typeface="Verdana"/>
                <a:sym typeface="Verdana"/>
              </a:rPr>
              <a:t>https://safety4sea.com/kr-explains-the-importance-of-cryptography-in-safekeeping-data/</a:t>
            </a:r>
            <a:endParaRPr sz="900">
              <a:latin typeface="Verdana"/>
              <a:ea typeface="Verdana"/>
              <a:cs typeface="Verdana"/>
              <a:sym typeface="Verdan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grpSp>
        <p:nvGrpSpPr>
          <p:cNvPr id="1037" name="Google Shape;1037;p50"/>
          <p:cNvGrpSpPr/>
          <p:nvPr/>
        </p:nvGrpSpPr>
        <p:grpSpPr>
          <a:xfrm>
            <a:off x="0" y="-1524"/>
            <a:ext cx="6042659" cy="6861047"/>
            <a:chOff x="0" y="-1524"/>
            <a:chExt cx="6042659" cy="6861047"/>
          </a:xfrm>
        </p:grpSpPr>
        <p:sp>
          <p:nvSpPr>
            <p:cNvPr id="1038" name="Google Shape;1038;p50"/>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39" name="Google Shape;1039;p50"/>
            <p:cNvPicPr preferRelativeResize="0"/>
            <p:nvPr/>
          </p:nvPicPr>
          <p:blipFill rotWithShape="1">
            <a:blip r:embed="rId3">
              <a:alphaModFix/>
            </a:blip>
            <a:srcRect b="0" l="0" r="0" t="0"/>
            <a:stretch/>
          </p:blipFill>
          <p:spPr>
            <a:xfrm>
              <a:off x="0" y="-1524"/>
              <a:ext cx="5841492" cy="6861047"/>
            </a:xfrm>
            <a:prstGeom prst="rect">
              <a:avLst/>
            </a:prstGeom>
            <a:noFill/>
            <a:ln>
              <a:noFill/>
            </a:ln>
          </p:spPr>
        </p:pic>
        <p:sp>
          <p:nvSpPr>
            <p:cNvPr id="1040" name="Google Shape;1040;p50"/>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41" name="Google Shape;1041;p50"/>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042" name="Google Shape;1042;p50"/>
          <p:cNvSpPr txBox="1"/>
          <p:nvPr>
            <p:ph type="title"/>
          </p:nvPr>
        </p:nvSpPr>
        <p:spPr>
          <a:xfrm>
            <a:off x="6695058" y="239395"/>
            <a:ext cx="3925500" cy="1093800"/>
          </a:xfrm>
          <a:prstGeom prst="rect">
            <a:avLst/>
          </a:prstGeom>
          <a:noFill/>
          <a:ln>
            <a:noFill/>
          </a:ln>
        </p:spPr>
        <p:txBody>
          <a:bodyPr anchorCtr="0" anchor="t" bIns="0" lIns="0" spcFirstLastPara="1" rIns="0" wrap="square" tIns="67925">
            <a:spAutoFit/>
          </a:bodyPr>
          <a:lstStyle/>
          <a:p>
            <a:pPr indent="0" lvl="0" marL="12700" marR="5080" rtl="0" algn="l">
              <a:lnSpc>
                <a:spcPct val="108124"/>
              </a:lnSpc>
              <a:spcBef>
                <a:spcPts val="0"/>
              </a:spcBef>
              <a:spcAft>
                <a:spcPts val="0"/>
              </a:spcAft>
              <a:buNone/>
            </a:pPr>
            <a:r>
              <a:rPr lang="en-US" sz="3200">
                <a:solidFill>
                  <a:srgbClr val="FFFFFF"/>
                </a:solidFill>
              </a:rPr>
              <a:t>Cos’è la Crittografia Asimmetrica?</a:t>
            </a:r>
            <a:endParaRPr sz="3200"/>
          </a:p>
        </p:txBody>
      </p:sp>
      <p:sp>
        <p:nvSpPr>
          <p:cNvPr id="1043" name="Google Shape;1043;p50"/>
          <p:cNvSpPr txBox="1"/>
          <p:nvPr>
            <p:ph idx="1" type="body"/>
          </p:nvPr>
        </p:nvSpPr>
        <p:spPr>
          <a:xfrm>
            <a:off x="5601970" y="1517396"/>
            <a:ext cx="6359400" cy="4124400"/>
          </a:xfrm>
          <a:prstGeom prst="rect">
            <a:avLst/>
          </a:prstGeom>
          <a:noFill/>
          <a:ln>
            <a:noFill/>
          </a:ln>
        </p:spPr>
        <p:txBody>
          <a:bodyPr anchorCtr="0" anchor="t" bIns="0" lIns="0" spcFirstLastPara="1" rIns="0" wrap="square" tIns="12050">
            <a:spAutoFit/>
          </a:bodyPr>
          <a:lstStyle/>
          <a:p>
            <a:pPr indent="-82550" lvl="0" marL="0" rtl="0" algn="l">
              <a:lnSpc>
                <a:spcPct val="115000"/>
              </a:lnSpc>
              <a:spcBef>
                <a:spcPts val="0"/>
              </a:spcBef>
              <a:spcAft>
                <a:spcPts val="0"/>
              </a:spcAft>
              <a:buClr>
                <a:schemeClr val="lt1"/>
              </a:buClr>
              <a:buSzPts val="1300"/>
              <a:buFont typeface="Noto Sans Symbols"/>
              <a:buChar char="▪"/>
            </a:pPr>
            <a:r>
              <a:rPr b="0" lang="en-US" sz="1300">
                <a:solidFill>
                  <a:schemeClr val="lt1"/>
                </a:solidFill>
              </a:rPr>
              <a:t>La crittografia asimmetricDiffie-Hellmanfia a chiave pubblica, utilizza due chiavi – una chiave pubblica, condivisa apertamente, e una chiave privata, mantenuta segreta. Esempi di algoritmi di crittografia asimmetrica includono RSA, Diffie-Hellmanuna chiave segreta condivisa.</a:t>
            </a:r>
            <a:endParaRPr b="0" sz="1300">
              <a:solidFill>
                <a:schemeClr val="lt1"/>
              </a:solidFill>
            </a:endParaRPr>
          </a:p>
          <a:p>
            <a:pPr indent="-82550" lvl="0" marL="0" rtl="0" algn="l">
              <a:lnSpc>
                <a:spcPct val="115000"/>
              </a:lnSpc>
              <a:spcBef>
                <a:spcPts val="0"/>
              </a:spcBef>
              <a:spcAft>
                <a:spcPts val="0"/>
              </a:spcAft>
              <a:buClr>
                <a:schemeClr val="lt1"/>
              </a:buClr>
              <a:buSzPts val="1300"/>
              <a:buFont typeface="Noto Sans Symbols"/>
              <a:buChar char="▪"/>
            </a:pPr>
            <a:r>
              <a:rPr b="0" lang="en-US" sz="1300">
                <a:solidFill>
                  <a:schemeClr val="lt1"/>
                </a:solidFill>
              </a:rPr>
              <a:t>Il mittente utilizza la chiave pubblica del destinatario per crittografare i dati, mentre il destinatario usa la propria chiave privata per decrittografarli, garantendo una comunicazione sicura.</a:t>
            </a:r>
            <a:endParaRPr b="0" sz="1300">
              <a:solidFill>
                <a:schemeClr val="lt1"/>
              </a:solidFill>
            </a:endParaRPr>
          </a:p>
          <a:p>
            <a:pPr indent="-82550" lvl="0" marL="0" rtl="0" algn="l">
              <a:lnSpc>
                <a:spcPct val="115000"/>
              </a:lnSpc>
              <a:spcBef>
                <a:spcPts val="0"/>
              </a:spcBef>
              <a:spcAft>
                <a:spcPts val="0"/>
              </a:spcAft>
              <a:buClr>
                <a:schemeClr val="lt1"/>
              </a:buClr>
              <a:buSzPts val="1300"/>
              <a:buFont typeface="Noto Sans Symbols"/>
              <a:buChar char="▪"/>
            </a:pPr>
            <a:r>
              <a:rPr b="0" lang="en-US" sz="1300">
                <a:solidFill>
                  <a:schemeClr val="lt1"/>
                </a:solidFill>
              </a:rPr>
              <a:t>A differenza della crittografia simmetrica, che richiede lo scambio di chiavi segrete, la crittografia asimmetrica elimina questa necessità, semplificando il processo, soprattutto nelle comunicazioni multi-parte.</a:t>
            </a:r>
            <a:endParaRPr b="0" sz="1300">
              <a:solidFill>
                <a:schemeClr val="lt1"/>
              </a:solidFill>
            </a:endParaRPr>
          </a:p>
          <a:p>
            <a:pPr indent="-82550" lvl="0" marL="0" rtl="0" algn="l">
              <a:lnSpc>
                <a:spcPct val="115000"/>
              </a:lnSpc>
              <a:spcBef>
                <a:spcPts val="0"/>
              </a:spcBef>
              <a:spcAft>
                <a:spcPts val="0"/>
              </a:spcAft>
              <a:buClr>
                <a:schemeClr val="lt1"/>
              </a:buClr>
              <a:buSzPts val="1300"/>
              <a:buFont typeface="Noto Sans Symbols"/>
              <a:buChar char="▪"/>
            </a:pPr>
            <a:r>
              <a:rPr b="0" lang="en-US" sz="1300">
                <a:solidFill>
                  <a:schemeClr val="lt1"/>
                </a:solidFill>
              </a:rPr>
              <a:t>Inoltre, la crittografia asimmetrica consente la creazione di firme digitali, fondamentali per la verifica dell’autenticità dei dati.</a:t>
            </a:r>
            <a:endParaRPr b="0" sz="1300">
              <a:solidFill>
                <a:schemeClr val="lt1"/>
              </a:solidFill>
            </a:endParaRPr>
          </a:p>
          <a:p>
            <a:pPr indent="-82550" lvl="0" marL="0" rtl="0" algn="l">
              <a:lnSpc>
                <a:spcPct val="115000"/>
              </a:lnSpc>
              <a:spcBef>
                <a:spcPts val="0"/>
              </a:spcBef>
              <a:spcAft>
                <a:spcPts val="0"/>
              </a:spcAft>
              <a:buClr>
                <a:schemeClr val="lt1"/>
              </a:buClr>
              <a:buSzPts val="1300"/>
              <a:buFont typeface="Noto Sans Symbols"/>
              <a:buChar char="▪"/>
            </a:pPr>
            <a:r>
              <a:rPr b="0" lang="en-US" sz="1300">
                <a:solidFill>
                  <a:schemeClr val="lt1"/>
                </a:solidFill>
              </a:rPr>
              <a:t>Le applicazioni comuni della crittografia asimmetrica includono:</a:t>
            </a:r>
            <a:endParaRPr b="0" sz="1300">
              <a:solidFill>
                <a:schemeClr val="lt1"/>
              </a:solidFill>
            </a:endParaRPr>
          </a:p>
          <a:p>
            <a:pPr indent="-82550" lvl="0" marL="0" rtl="0" algn="l">
              <a:lnSpc>
                <a:spcPct val="115000"/>
              </a:lnSpc>
              <a:spcBef>
                <a:spcPts val="0"/>
              </a:spcBef>
              <a:spcAft>
                <a:spcPts val="0"/>
              </a:spcAft>
              <a:buClr>
                <a:schemeClr val="lt1"/>
              </a:buClr>
              <a:buSzPts val="1300"/>
              <a:buFont typeface="Noto Sans Symbols"/>
              <a:buChar char="▪"/>
            </a:pPr>
            <a:r>
              <a:rPr b="0" lang="en-US" sz="1300">
                <a:solidFill>
                  <a:schemeClr val="lt1"/>
                </a:solidFill>
              </a:rPr>
              <a:t>	comunicazioni sicure online</a:t>
            </a:r>
            <a:endParaRPr b="0" sz="1300">
              <a:solidFill>
                <a:schemeClr val="lt1"/>
              </a:solidFill>
            </a:endParaRPr>
          </a:p>
          <a:p>
            <a:pPr indent="-82550" lvl="0" marL="0" rtl="0" algn="l">
              <a:lnSpc>
                <a:spcPct val="115000"/>
              </a:lnSpc>
              <a:spcBef>
                <a:spcPts val="0"/>
              </a:spcBef>
              <a:spcAft>
                <a:spcPts val="0"/>
              </a:spcAft>
              <a:buClr>
                <a:schemeClr val="lt1"/>
              </a:buClr>
              <a:buSzPts val="1300"/>
              <a:buFont typeface="Noto Sans Symbols"/>
              <a:buChar char="▪"/>
            </a:pPr>
            <a:r>
              <a:rPr b="0" lang="en-US" sz="1300">
                <a:solidFill>
                  <a:schemeClr val="lt1"/>
                </a:solidFill>
              </a:rPr>
              <a:t>	firme digitali</a:t>
            </a:r>
            <a:endParaRPr b="0" sz="1300">
              <a:solidFill>
                <a:schemeClr val="lt1"/>
              </a:solidFill>
            </a:endParaRPr>
          </a:p>
          <a:p>
            <a:pPr indent="-82550" lvl="0" marL="0" rtl="0" algn="l">
              <a:lnSpc>
                <a:spcPct val="115000"/>
              </a:lnSpc>
              <a:spcBef>
                <a:spcPts val="0"/>
              </a:spcBef>
              <a:spcAft>
                <a:spcPts val="0"/>
              </a:spcAft>
              <a:buClr>
                <a:schemeClr val="lt1"/>
              </a:buClr>
              <a:buSzPts val="1300"/>
              <a:buFont typeface="Noto Sans Symbols"/>
              <a:buChar char="▪"/>
            </a:pPr>
            <a:r>
              <a:rPr b="0" lang="en-US" sz="1300">
                <a:solidFill>
                  <a:schemeClr val="lt1"/>
                </a:solidFill>
              </a:rPr>
              <a:t>	trasferimenti sicuri di dati</a:t>
            </a:r>
            <a:endParaRPr b="0" sz="1300">
              <a:solidFill>
                <a:schemeClr val="lt1"/>
              </a:solidFill>
            </a:endParaRPr>
          </a:p>
          <a:p>
            <a:pPr indent="-82550" lvl="0" marL="0" rtl="0" algn="l">
              <a:lnSpc>
                <a:spcPct val="115000"/>
              </a:lnSpc>
              <a:spcBef>
                <a:spcPts val="0"/>
              </a:spcBef>
              <a:spcAft>
                <a:spcPts val="0"/>
              </a:spcAft>
              <a:buClr>
                <a:schemeClr val="lt1"/>
              </a:buClr>
              <a:buSzPts val="1300"/>
              <a:buFont typeface="Noto Sans Symbols"/>
              <a:buChar char="▪"/>
            </a:pPr>
            <a:r>
              <a:rPr b="0" lang="en-US" sz="1300">
                <a:solidFill>
                  <a:schemeClr val="lt1"/>
                </a:solidFill>
              </a:rPr>
              <a:t>Esempi di algoritmi di crittografia asimmetrica includono RSA, Diffie-Hellman e Elliptic Curve Cryptography (ECC).</a:t>
            </a:r>
            <a:endParaRPr b="0" sz="1300">
              <a:solidFill>
                <a:schemeClr val="lt1"/>
              </a:solidFill>
            </a:endParaRPr>
          </a:p>
        </p:txBody>
      </p:sp>
      <p:pic>
        <p:nvPicPr>
          <p:cNvPr id="1044" name="Google Shape;1044;p50"/>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1045" name="Google Shape;1045;p50"/>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1046" name="Google Shape;1046;p50"/>
          <p:cNvSpPr txBox="1"/>
          <p:nvPr/>
        </p:nvSpPr>
        <p:spPr>
          <a:xfrm>
            <a:off x="143967" y="6594765"/>
            <a:ext cx="381889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u="sng">
                <a:solidFill>
                  <a:srgbClr val="FFFFFF"/>
                </a:solidFill>
                <a:latin typeface="Verdana"/>
                <a:ea typeface="Verdana"/>
                <a:cs typeface="Verdana"/>
                <a:sym typeface="Verdana"/>
                <a:hlinkClick r:id="rId5">
                  <a:extLst>
                    <a:ext uri="{A12FA001-AC4F-418D-AE19-62706E023703}">
                      <ahyp:hlinkClr val="tx"/>
                    </a:ext>
                  </a:extLst>
                </a:hlinkClick>
              </a:rPr>
              <a:t>What is Asymmetric Encryption? – GeeksforGeeks</a:t>
            </a:r>
            <a:r>
              <a:rPr lang="en-US" sz="800">
                <a:solidFill>
                  <a:srgbClr val="FFFFFF"/>
                </a:solidFill>
                <a:latin typeface="Verdana"/>
                <a:ea typeface="Verdana"/>
                <a:cs typeface="Verdana"/>
                <a:sym typeface="Verdana"/>
              </a:rPr>
              <a:t>, accessed in February 2024</a:t>
            </a:r>
            <a:endParaRPr sz="800">
              <a:latin typeface="Verdana"/>
              <a:ea typeface="Verdana"/>
              <a:cs typeface="Verdana"/>
              <a:sym typeface="Verdana"/>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grpSp>
        <p:nvGrpSpPr>
          <p:cNvPr id="1051" name="Google Shape;1051;p51"/>
          <p:cNvGrpSpPr/>
          <p:nvPr/>
        </p:nvGrpSpPr>
        <p:grpSpPr>
          <a:xfrm>
            <a:off x="0" y="-1524"/>
            <a:ext cx="6042659" cy="6861047"/>
            <a:chOff x="0" y="-1524"/>
            <a:chExt cx="6042659" cy="6861047"/>
          </a:xfrm>
        </p:grpSpPr>
        <p:sp>
          <p:nvSpPr>
            <p:cNvPr id="1052" name="Google Shape;1052;p51"/>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53" name="Google Shape;1053;p51"/>
            <p:cNvPicPr preferRelativeResize="0"/>
            <p:nvPr/>
          </p:nvPicPr>
          <p:blipFill rotWithShape="1">
            <a:blip r:embed="rId3">
              <a:alphaModFix/>
            </a:blip>
            <a:srcRect b="0" l="0" r="0" t="0"/>
            <a:stretch/>
          </p:blipFill>
          <p:spPr>
            <a:xfrm>
              <a:off x="0" y="-1524"/>
              <a:ext cx="5841492" cy="6861047"/>
            </a:xfrm>
            <a:prstGeom prst="rect">
              <a:avLst/>
            </a:prstGeom>
            <a:noFill/>
            <a:ln>
              <a:noFill/>
            </a:ln>
          </p:spPr>
        </p:pic>
        <p:sp>
          <p:nvSpPr>
            <p:cNvPr id="1054" name="Google Shape;1054;p51"/>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55" name="Google Shape;1055;p51"/>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056" name="Google Shape;1056;p51"/>
          <p:cNvSpPr txBox="1"/>
          <p:nvPr>
            <p:ph type="title"/>
          </p:nvPr>
        </p:nvSpPr>
        <p:spPr>
          <a:xfrm>
            <a:off x="6635224" y="399300"/>
            <a:ext cx="5381700" cy="1093800"/>
          </a:xfrm>
          <a:prstGeom prst="rect">
            <a:avLst/>
          </a:prstGeom>
          <a:noFill/>
          <a:ln>
            <a:noFill/>
          </a:ln>
        </p:spPr>
        <p:txBody>
          <a:bodyPr anchorCtr="0" anchor="t" bIns="0" lIns="0" spcFirstLastPara="1" rIns="0" wrap="square" tIns="67925">
            <a:spAutoFit/>
          </a:bodyPr>
          <a:lstStyle/>
          <a:p>
            <a:pPr indent="0" lvl="0" marL="12700" marR="5080" rtl="0" algn="l">
              <a:lnSpc>
                <a:spcPct val="108124"/>
              </a:lnSpc>
              <a:spcBef>
                <a:spcPts val="0"/>
              </a:spcBef>
              <a:spcAft>
                <a:spcPts val="0"/>
              </a:spcAft>
              <a:buNone/>
            </a:pPr>
            <a:r>
              <a:rPr lang="en-US" sz="3200">
                <a:solidFill>
                  <a:srgbClr val="FFFFFF"/>
                </a:solidFill>
              </a:rPr>
              <a:t>Vantaggi della Crittografia Asimmetrica</a:t>
            </a:r>
            <a:endParaRPr sz="3200"/>
          </a:p>
        </p:txBody>
      </p:sp>
      <p:sp>
        <p:nvSpPr>
          <p:cNvPr id="1057" name="Google Shape;1057;p51"/>
          <p:cNvSpPr txBox="1"/>
          <p:nvPr/>
        </p:nvSpPr>
        <p:spPr>
          <a:xfrm>
            <a:off x="5655945" y="1668739"/>
            <a:ext cx="6360900" cy="3854700"/>
          </a:xfrm>
          <a:prstGeom prst="rect">
            <a:avLst/>
          </a:prstGeom>
          <a:noFill/>
          <a:ln>
            <a:noFill/>
          </a:ln>
        </p:spPr>
        <p:txBody>
          <a:bodyPr anchorCtr="0" anchor="t" bIns="0" lIns="0" spcFirstLastPara="1" rIns="0" wrap="square" tIns="13325">
            <a:spAutoFit/>
          </a:bodyPr>
          <a:lstStyle/>
          <a:p>
            <a:pPr indent="-301625" lvl="0" marL="457200" rtl="0" algn="l">
              <a:lnSpc>
                <a:spcPct val="115000"/>
              </a:lnSpc>
              <a:spcBef>
                <a:spcPts val="0"/>
              </a:spcBef>
              <a:spcAft>
                <a:spcPts val="0"/>
              </a:spcAft>
              <a:buClr>
                <a:schemeClr val="lt1"/>
              </a:buClr>
              <a:buSzPts val="1150"/>
              <a:buFont typeface="Noto Sans Symbols"/>
              <a:buChar char="▪"/>
            </a:pPr>
            <a:r>
              <a:rPr lang="en-US" sz="1150">
                <a:solidFill>
                  <a:schemeClr val="lt1"/>
                </a:solidFill>
                <a:latin typeface="Tahoma"/>
                <a:ea typeface="Tahoma"/>
                <a:cs typeface="Tahoma"/>
                <a:sym typeface="Tahoma"/>
              </a:rPr>
              <a:t>Sicurezza Avanzata: A differenza della crittografia simmetrica, in cui una sola chiave viene utilizzata sia per la crittografia che per la decrittografia, la crittografia asimmetrica utilizza chiavi differenti per ciascun processo. La chiave privata, utilizzata per la decrittografia, rimane segreta, rendendo difficile per gli attaccanti intercettare e decifrare i dati.</a:t>
            </a:r>
            <a:endParaRPr sz="1150">
              <a:solidFill>
                <a:schemeClr val="lt1"/>
              </a:solidFill>
              <a:latin typeface="Tahoma"/>
              <a:ea typeface="Tahoma"/>
              <a:cs typeface="Tahoma"/>
              <a:sym typeface="Tahoma"/>
            </a:endParaRPr>
          </a:p>
          <a:p>
            <a:pPr indent="-301625" lvl="0" marL="457200" rtl="0" algn="l">
              <a:lnSpc>
                <a:spcPct val="115000"/>
              </a:lnSpc>
              <a:spcBef>
                <a:spcPts val="0"/>
              </a:spcBef>
              <a:spcAft>
                <a:spcPts val="0"/>
              </a:spcAft>
              <a:buClr>
                <a:schemeClr val="lt1"/>
              </a:buClr>
              <a:buSzPts val="1150"/>
              <a:buFont typeface="Noto Sans Symbols"/>
              <a:buChar char="▪"/>
            </a:pPr>
            <a:r>
              <a:rPr lang="en-US" sz="1150">
                <a:solidFill>
                  <a:schemeClr val="lt1"/>
                </a:solidFill>
                <a:latin typeface="Tahoma"/>
                <a:ea typeface="Tahoma"/>
                <a:cs typeface="Tahoma"/>
                <a:sym typeface="Tahoma"/>
              </a:rPr>
              <a:t>Autenticazione: La crittografia asimmetrica facilita l’autenticazione, permettendo al destinatario di verificare l’identità del mittente. Il mittente cripta un messaggio con la propria chiave privata, che può essere decifrata solo con la relativa chiave pubblica. Una decrittazione riuscita conferma l’identità del mittente.</a:t>
            </a:r>
            <a:endParaRPr sz="1150">
              <a:solidFill>
                <a:schemeClr val="lt1"/>
              </a:solidFill>
              <a:latin typeface="Tahoma"/>
              <a:ea typeface="Tahoma"/>
              <a:cs typeface="Tahoma"/>
              <a:sym typeface="Tahoma"/>
            </a:endParaRPr>
          </a:p>
          <a:p>
            <a:pPr indent="-301625" lvl="0" marL="457200" rtl="0" algn="l">
              <a:lnSpc>
                <a:spcPct val="115000"/>
              </a:lnSpc>
              <a:spcBef>
                <a:spcPts val="0"/>
              </a:spcBef>
              <a:spcAft>
                <a:spcPts val="0"/>
              </a:spcAft>
              <a:buClr>
                <a:schemeClr val="lt1"/>
              </a:buClr>
              <a:buSzPts val="1150"/>
              <a:buFont typeface="Noto Sans Symbols"/>
              <a:buChar char="▪"/>
            </a:pPr>
            <a:r>
              <a:rPr lang="en-US" sz="1150">
                <a:solidFill>
                  <a:schemeClr val="lt1"/>
                </a:solidFill>
                <a:latin typeface="Tahoma"/>
                <a:ea typeface="Tahoma"/>
                <a:cs typeface="Tahoma"/>
                <a:sym typeface="Tahoma"/>
              </a:rPr>
              <a:t>Non ripudio: La crittografia asimmetrica garantisce il non ripudio, impedendo al mittente di negare di aver inviato un messaggio o di averne modificato il contenuto. I messaggi crittografati con la chiave privata del mittente possono essere decifrati solo con la relativa chiave pubblica, offrendo così garanzia sull’identità del mittente e l’integrità del messaggio.</a:t>
            </a:r>
            <a:endParaRPr sz="1150">
              <a:solidFill>
                <a:schemeClr val="lt1"/>
              </a:solidFill>
              <a:latin typeface="Tahoma"/>
              <a:ea typeface="Tahoma"/>
              <a:cs typeface="Tahoma"/>
              <a:sym typeface="Tahoma"/>
            </a:endParaRPr>
          </a:p>
          <a:p>
            <a:pPr indent="-301625" lvl="0" marL="457200" rtl="0" algn="l">
              <a:lnSpc>
                <a:spcPct val="115000"/>
              </a:lnSpc>
              <a:spcBef>
                <a:spcPts val="0"/>
              </a:spcBef>
              <a:spcAft>
                <a:spcPts val="0"/>
              </a:spcAft>
              <a:buClr>
                <a:schemeClr val="lt1"/>
              </a:buClr>
              <a:buSzPts val="1150"/>
              <a:buFont typeface="Noto Sans Symbols"/>
              <a:buChar char="▪"/>
            </a:pPr>
            <a:r>
              <a:rPr lang="en-US" sz="1150">
                <a:solidFill>
                  <a:schemeClr val="lt1"/>
                </a:solidFill>
                <a:latin typeface="Tahoma"/>
                <a:ea typeface="Tahoma"/>
                <a:cs typeface="Tahoma"/>
                <a:sym typeface="Tahoma"/>
              </a:rPr>
              <a:t>Distribuzione delle Chiavi: A differenza della crittografia simmetrica, che richiede un sistema sicuro di distribuzione delle chiavi, la crittografia asimmetrica elimina tale necessità. La chiave pubblica può essere condivisa liberamente, mentre la chiave privata resta segreta, semplificando la gestione delle chiavi.</a:t>
            </a:r>
            <a:endParaRPr sz="1150">
              <a:solidFill>
                <a:schemeClr val="lt1"/>
              </a:solidFill>
              <a:latin typeface="Tahoma"/>
              <a:ea typeface="Tahoma"/>
              <a:cs typeface="Tahoma"/>
              <a:sym typeface="Tahoma"/>
            </a:endParaRPr>
          </a:p>
          <a:p>
            <a:pPr indent="-301625" lvl="0" marL="457200" rtl="0" algn="l">
              <a:lnSpc>
                <a:spcPct val="115000"/>
              </a:lnSpc>
              <a:spcBef>
                <a:spcPts val="0"/>
              </a:spcBef>
              <a:spcAft>
                <a:spcPts val="0"/>
              </a:spcAft>
              <a:buClr>
                <a:schemeClr val="lt1"/>
              </a:buClr>
              <a:buSzPts val="1150"/>
              <a:buFont typeface="Noto Sans Symbols"/>
              <a:buChar char="▪"/>
            </a:pPr>
            <a:r>
              <a:rPr lang="en-US" sz="1150">
                <a:solidFill>
                  <a:schemeClr val="lt1"/>
                </a:solidFill>
                <a:latin typeface="Tahoma"/>
                <a:ea typeface="Tahoma"/>
                <a:cs typeface="Tahoma"/>
                <a:sym typeface="Tahoma"/>
              </a:rPr>
              <a:t>Versatilità: La crittografia asimmetrica trova applicazione in diversi ambiti, tra cui la comunicazione sicura via email, le transazioni bancarie online, l’e-commerce e la protezione del traffico internet tramite connessioni SSL/TLS.</a:t>
            </a:r>
            <a:endParaRPr sz="1150">
              <a:solidFill>
                <a:schemeClr val="lt1"/>
              </a:solidFill>
              <a:latin typeface="Tahoma"/>
              <a:ea typeface="Tahoma"/>
              <a:cs typeface="Tahoma"/>
              <a:sym typeface="Tahoma"/>
            </a:endParaRPr>
          </a:p>
        </p:txBody>
      </p:sp>
      <p:pic>
        <p:nvPicPr>
          <p:cNvPr id="1058" name="Google Shape;1058;p51"/>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1059" name="Google Shape;1059;p51"/>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1060" name="Google Shape;1060;p51"/>
          <p:cNvSpPr txBox="1"/>
          <p:nvPr/>
        </p:nvSpPr>
        <p:spPr>
          <a:xfrm>
            <a:off x="27228" y="6640790"/>
            <a:ext cx="3819525"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u="sng">
                <a:solidFill>
                  <a:srgbClr val="FFFFFF"/>
                </a:solidFill>
                <a:latin typeface="Verdana"/>
                <a:ea typeface="Verdana"/>
                <a:cs typeface="Verdana"/>
                <a:sym typeface="Verdana"/>
                <a:hlinkClick r:id="rId5">
                  <a:extLst>
                    <a:ext uri="{A12FA001-AC4F-418D-AE19-62706E023703}">
                      <ahyp:hlinkClr val="tx"/>
                    </a:ext>
                  </a:extLst>
                </a:hlinkClick>
              </a:rPr>
              <a:t>What is Asymmetric Encryption? – GeeksforGeeks</a:t>
            </a:r>
            <a:r>
              <a:rPr lang="en-US" sz="800">
                <a:solidFill>
                  <a:srgbClr val="FFFFFF"/>
                </a:solidFill>
                <a:latin typeface="Verdana"/>
                <a:ea typeface="Verdana"/>
                <a:cs typeface="Verdana"/>
                <a:sym typeface="Verdana"/>
              </a:rPr>
              <a:t>, accessed in February 2024</a:t>
            </a:r>
            <a:endParaRPr sz="800">
              <a:latin typeface="Verdana"/>
              <a:ea typeface="Verdana"/>
              <a:cs typeface="Verdana"/>
              <a:sym typeface="Verdana"/>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52"/>
          <p:cNvSpPr txBox="1"/>
          <p:nvPr>
            <p:ph type="ctrTitle"/>
          </p:nvPr>
        </p:nvSpPr>
        <p:spPr>
          <a:xfrm>
            <a:off x="6695049" y="678550"/>
            <a:ext cx="5644500" cy="5061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solidFill>
                  <a:srgbClr val="FFFFFF"/>
                </a:solidFill>
              </a:rPr>
              <a:t>Crittografia a Chiave Pubblica</a:t>
            </a:r>
            <a:endParaRPr sz="3200"/>
          </a:p>
        </p:txBody>
      </p:sp>
      <p:sp>
        <p:nvSpPr>
          <p:cNvPr id="1066" name="Google Shape;1066;p52"/>
          <p:cNvSpPr txBox="1"/>
          <p:nvPr/>
        </p:nvSpPr>
        <p:spPr>
          <a:xfrm>
            <a:off x="5718175" y="1514347"/>
            <a:ext cx="6242100" cy="1177800"/>
          </a:xfrm>
          <a:prstGeom prst="rect">
            <a:avLst/>
          </a:prstGeom>
          <a:noFill/>
          <a:ln>
            <a:noFill/>
          </a:ln>
        </p:spPr>
        <p:txBody>
          <a:bodyPr anchorCtr="0" anchor="t" bIns="0" lIns="0" spcFirstLastPara="1" rIns="0" wrap="square" tIns="13325">
            <a:spAutoFit/>
          </a:bodyPr>
          <a:lstStyle/>
          <a:p>
            <a:pPr indent="0" lvl="0" marL="0" rtl="0" algn="l">
              <a:lnSpc>
                <a:spcPct val="115000"/>
              </a:lnSpc>
              <a:spcBef>
                <a:spcPts val="0"/>
              </a:spcBef>
              <a:spcAft>
                <a:spcPts val="0"/>
              </a:spcAft>
              <a:buClr>
                <a:schemeClr val="dk1"/>
              </a:buClr>
              <a:buSzPts val="1100"/>
              <a:buFont typeface="Arial"/>
              <a:buNone/>
            </a:pPr>
            <a:r>
              <a:rPr lang="en-US" sz="1700">
                <a:solidFill>
                  <a:srgbClr val="FFB900"/>
                </a:solidFill>
                <a:latin typeface="Verdana"/>
                <a:ea typeface="Verdana"/>
                <a:cs typeface="Verdana"/>
                <a:sym typeface="Verdana"/>
              </a:rPr>
              <a:t>Uno schema di crittografia a chiave pubblica comprende sei elementi fondamentali:</a:t>
            </a:r>
            <a:endParaRPr sz="1700">
              <a:solidFill>
                <a:srgbClr val="FFB900"/>
              </a:solidFill>
              <a:latin typeface="Verdana"/>
              <a:ea typeface="Verdana"/>
              <a:cs typeface="Verdana"/>
              <a:sym typeface="Verdana"/>
            </a:endParaRPr>
          </a:p>
          <a:p>
            <a:pPr indent="0" lvl="0" marL="0" rtl="0" algn="l">
              <a:lnSpc>
                <a:spcPct val="115000"/>
              </a:lnSpc>
              <a:spcBef>
                <a:spcPts val="0"/>
              </a:spcBef>
              <a:spcAft>
                <a:spcPts val="0"/>
              </a:spcAft>
              <a:buSzPts val="1100"/>
              <a:buNone/>
            </a:pPr>
            <a:r>
              <a:rPr lang="en-US" sz="1700">
                <a:solidFill>
                  <a:srgbClr val="FFB900"/>
                </a:solidFill>
                <a:latin typeface="Verdana"/>
                <a:ea typeface="Verdana"/>
                <a:cs typeface="Verdana"/>
                <a:sym typeface="Verdana"/>
              </a:rPr>
              <a:t>testo in chiaro, algoritmo di crittografia, chiave pubblica e chiave privata, testo cifrato e algoritmo di decifratura.</a:t>
            </a:r>
            <a:endParaRPr sz="1700">
              <a:solidFill>
                <a:srgbClr val="FFB900"/>
              </a:solidFill>
              <a:latin typeface="Verdana"/>
              <a:ea typeface="Verdana"/>
              <a:cs typeface="Verdana"/>
              <a:sym typeface="Verdana"/>
            </a:endParaRPr>
          </a:p>
        </p:txBody>
      </p:sp>
      <p:grpSp>
        <p:nvGrpSpPr>
          <p:cNvPr id="1067" name="Google Shape;1067;p52"/>
          <p:cNvGrpSpPr/>
          <p:nvPr/>
        </p:nvGrpSpPr>
        <p:grpSpPr>
          <a:xfrm>
            <a:off x="5789676" y="2686811"/>
            <a:ext cx="5958839" cy="4091937"/>
            <a:chOff x="5789676" y="2686811"/>
            <a:chExt cx="5958839" cy="4091937"/>
          </a:xfrm>
        </p:grpSpPr>
        <p:pic>
          <p:nvPicPr>
            <p:cNvPr id="1068" name="Google Shape;1068;p52"/>
            <p:cNvPicPr preferRelativeResize="0"/>
            <p:nvPr/>
          </p:nvPicPr>
          <p:blipFill rotWithShape="1">
            <a:blip r:embed="rId3">
              <a:alphaModFix/>
            </a:blip>
            <a:srcRect b="0" l="0" r="0" t="0"/>
            <a:stretch/>
          </p:blipFill>
          <p:spPr>
            <a:xfrm>
              <a:off x="5789676" y="2686811"/>
              <a:ext cx="5958839" cy="3294888"/>
            </a:xfrm>
            <a:prstGeom prst="rect">
              <a:avLst/>
            </a:prstGeom>
            <a:noFill/>
            <a:ln>
              <a:noFill/>
            </a:ln>
          </p:spPr>
        </p:pic>
        <p:pic>
          <p:nvPicPr>
            <p:cNvPr id="1069" name="Google Shape;1069;p52"/>
            <p:cNvPicPr preferRelativeResize="0"/>
            <p:nvPr/>
          </p:nvPicPr>
          <p:blipFill rotWithShape="1">
            <a:blip r:embed="rId4">
              <a:alphaModFix/>
            </a:blip>
            <a:srcRect b="0" l="0" r="0" t="0"/>
            <a:stretch/>
          </p:blipFill>
          <p:spPr>
            <a:xfrm>
              <a:off x="7549896" y="6167626"/>
              <a:ext cx="3293364" cy="611122"/>
            </a:xfrm>
            <a:prstGeom prst="rect">
              <a:avLst/>
            </a:prstGeom>
            <a:noFill/>
            <a:ln>
              <a:noFill/>
            </a:ln>
          </p:spPr>
        </p:pic>
      </p:grpSp>
      <p:sp>
        <p:nvSpPr>
          <p:cNvPr id="1070" name="Google Shape;1070;p52"/>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1071" name="Google Shape;1071;p52"/>
          <p:cNvSpPr txBox="1"/>
          <p:nvPr/>
        </p:nvSpPr>
        <p:spPr>
          <a:xfrm>
            <a:off x="26009" y="6573429"/>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5" name="Shape 1075"/>
        <p:cNvGrpSpPr/>
        <p:nvPr/>
      </p:nvGrpSpPr>
      <p:grpSpPr>
        <a:xfrm>
          <a:off x="0" y="0"/>
          <a:ext cx="0" cy="0"/>
          <a:chOff x="0" y="0"/>
          <a:chExt cx="0" cy="0"/>
        </a:xfrm>
      </p:grpSpPr>
      <p:pic>
        <p:nvPicPr>
          <p:cNvPr id="1076" name="Google Shape;1076;p53"/>
          <p:cNvPicPr preferRelativeResize="0"/>
          <p:nvPr/>
        </p:nvPicPr>
        <p:blipFill rotWithShape="1">
          <a:blip r:embed="rId3">
            <a:alphaModFix/>
          </a:blip>
          <a:srcRect b="0" l="0" r="0" t="0"/>
          <a:stretch/>
        </p:blipFill>
        <p:spPr>
          <a:xfrm>
            <a:off x="6352032" y="-10350"/>
            <a:ext cx="5839968" cy="6879463"/>
          </a:xfrm>
          <a:prstGeom prst="rect">
            <a:avLst/>
          </a:prstGeom>
          <a:noFill/>
          <a:ln>
            <a:noFill/>
          </a:ln>
        </p:spPr>
      </p:pic>
      <p:sp>
        <p:nvSpPr>
          <p:cNvPr id="1077" name="Google Shape;1077;p53"/>
          <p:cNvSpPr txBox="1"/>
          <p:nvPr>
            <p:ph type="title"/>
          </p:nvPr>
        </p:nvSpPr>
        <p:spPr>
          <a:xfrm>
            <a:off x="875173" y="1024825"/>
            <a:ext cx="7047900" cy="1121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Applicazioni della Crittografia a Chiave Pubblica</a:t>
            </a:r>
            <a:endParaRPr/>
          </a:p>
        </p:txBody>
      </p:sp>
      <p:sp>
        <p:nvSpPr>
          <p:cNvPr id="1078" name="Google Shape;1078;p53"/>
          <p:cNvSpPr txBox="1"/>
          <p:nvPr/>
        </p:nvSpPr>
        <p:spPr>
          <a:xfrm>
            <a:off x="875182" y="2231796"/>
            <a:ext cx="5736000" cy="2755200"/>
          </a:xfrm>
          <a:prstGeom prst="rect">
            <a:avLst/>
          </a:prstGeom>
          <a:noFill/>
          <a:ln>
            <a:noFill/>
          </a:ln>
        </p:spPr>
        <p:txBody>
          <a:bodyPr anchorCtr="0" anchor="t" bIns="0" lIns="0" spcFirstLastPara="1" rIns="0" wrap="square" tIns="23475">
            <a:spAutoFit/>
          </a:bodyPr>
          <a:lstStyle/>
          <a:p>
            <a:pPr indent="0" lvl="0" marL="0" rtl="0" algn="l">
              <a:lnSpc>
                <a:spcPct val="115000"/>
              </a:lnSpc>
              <a:spcBef>
                <a:spcPts val="0"/>
              </a:spcBef>
              <a:spcAft>
                <a:spcPts val="0"/>
              </a:spcAft>
              <a:buClr>
                <a:schemeClr val="dk1"/>
              </a:buClr>
              <a:buSzPts val="1100"/>
              <a:buFont typeface="Arial"/>
              <a:buNone/>
            </a:pPr>
            <a:r>
              <a:rPr lang="en-US" sz="1300">
                <a:latin typeface="Cambria"/>
                <a:ea typeface="Cambria"/>
                <a:cs typeface="Cambria"/>
                <a:sym typeface="Cambria"/>
              </a:rPr>
              <a:t>È possibile classificare gli utilizzi in 3 categorie:</a:t>
            </a:r>
            <a:endParaRPr sz="1300">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US" sz="1300">
                <a:latin typeface="Cambria"/>
                <a:ea typeface="Cambria"/>
                <a:cs typeface="Cambria"/>
                <a:sym typeface="Cambria"/>
              </a:rPr>
              <a:t>	•	Cifratura/decifratura: il mittente cifra un messaggio con la chiave pubblica del destinatario.</a:t>
            </a:r>
            <a:endParaRPr sz="1300">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US" sz="1300">
                <a:latin typeface="Cambria"/>
                <a:ea typeface="Cambria"/>
                <a:cs typeface="Cambria"/>
                <a:sym typeface="Cambria"/>
              </a:rPr>
              <a:t>	•	Firme digitali: il mittente “firma” un messaggio con la propria chiave privata, applicandola all’intero messaggio o a un piccolo blocco di dati che è funzione del messaggio.</a:t>
            </a:r>
            <a:endParaRPr sz="1300">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US" sz="1300">
                <a:latin typeface="Cambria"/>
                <a:ea typeface="Cambria"/>
                <a:cs typeface="Cambria"/>
                <a:sym typeface="Cambria"/>
              </a:rPr>
              <a:t>	•	Scambio di chiavi: entrambe le parti cooperano per scambiarsi una chiave di sessione. Esistono diversi approcci possibili, che coinvolgono la chiave privata di una o entrambe le parti.</a:t>
            </a:r>
            <a:endParaRPr sz="1300">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t/>
            </a:r>
            <a:endParaRPr sz="1300">
              <a:latin typeface="Cambria"/>
              <a:ea typeface="Cambria"/>
              <a:cs typeface="Cambria"/>
              <a:sym typeface="Cambria"/>
            </a:endParaRPr>
          </a:p>
          <a:p>
            <a:pPr indent="0" lvl="0" marL="0" rtl="0" algn="l">
              <a:lnSpc>
                <a:spcPct val="115000"/>
              </a:lnSpc>
              <a:spcBef>
                <a:spcPts val="0"/>
              </a:spcBef>
              <a:spcAft>
                <a:spcPts val="0"/>
              </a:spcAft>
              <a:buSzPts val="1100"/>
              <a:buNone/>
            </a:pPr>
            <a:r>
              <a:rPr lang="en-US" sz="1300">
                <a:latin typeface="Cambria"/>
                <a:ea typeface="Cambria"/>
                <a:cs typeface="Cambria"/>
                <a:sym typeface="Cambria"/>
              </a:rPr>
              <a:t>Alcuni algoritmi sono adatti a tutte e tre le applicazioni, mentre altri possono essere utilizzati solo per una o due di queste.</a:t>
            </a:r>
            <a:endParaRPr sz="1300">
              <a:latin typeface="Cambria"/>
              <a:ea typeface="Cambria"/>
              <a:cs typeface="Cambria"/>
              <a:sym typeface="Cambria"/>
            </a:endParaRPr>
          </a:p>
        </p:txBody>
      </p:sp>
      <p:grpSp>
        <p:nvGrpSpPr>
          <p:cNvPr id="1079" name="Google Shape;1079;p53"/>
          <p:cNvGrpSpPr/>
          <p:nvPr/>
        </p:nvGrpSpPr>
        <p:grpSpPr>
          <a:xfrm>
            <a:off x="7376790" y="0"/>
            <a:ext cx="3466469" cy="6858000"/>
            <a:chOff x="7376790" y="0"/>
            <a:chExt cx="3466469" cy="6858000"/>
          </a:xfrm>
        </p:grpSpPr>
        <p:sp>
          <p:nvSpPr>
            <p:cNvPr id="1080" name="Google Shape;1080;p53"/>
            <p:cNvSpPr/>
            <p:nvPr/>
          </p:nvSpPr>
          <p:spPr>
            <a:xfrm>
              <a:off x="7376790" y="0"/>
              <a:ext cx="2556510" cy="6858000"/>
            </a:xfrm>
            <a:custGeom>
              <a:rect b="b" l="l" r="r" t="t"/>
              <a:pathLst>
                <a:path extrusionOk="0" h="6858000" w="2556509">
                  <a:moveTo>
                    <a:pt x="1542463" y="1537229"/>
                  </a:moveTo>
                  <a:lnTo>
                    <a:pt x="1495066" y="1543689"/>
                  </a:lnTo>
                  <a:lnTo>
                    <a:pt x="1451486" y="1561798"/>
                  </a:lnTo>
                  <a:lnTo>
                    <a:pt x="1413960" y="1590289"/>
                  </a:lnTo>
                  <a:lnTo>
                    <a:pt x="1384724" y="1627895"/>
                  </a:lnTo>
                  <a:lnTo>
                    <a:pt x="1366015" y="1673352"/>
                  </a:lnTo>
                  <a:lnTo>
                    <a:pt x="971299" y="3128517"/>
                  </a:lnTo>
                  <a:lnTo>
                    <a:pt x="0" y="6858000"/>
                  </a:lnTo>
                  <a:lnTo>
                    <a:pt x="26031" y="6858000"/>
                  </a:lnTo>
                  <a:lnTo>
                    <a:pt x="996699" y="3136138"/>
                  </a:lnTo>
                  <a:lnTo>
                    <a:pt x="1391415" y="1681099"/>
                  </a:lnTo>
                  <a:lnTo>
                    <a:pt x="1412446" y="1635019"/>
                  </a:lnTo>
                  <a:lnTo>
                    <a:pt x="1445753" y="1598821"/>
                  </a:lnTo>
                  <a:lnTo>
                    <a:pt x="1488040" y="1574461"/>
                  </a:lnTo>
                  <a:lnTo>
                    <a:pt x="1536008" y="1563897"/>
                  </a:lnTo>
                  <a:lnTo>
                    <a:pt x="1637933" y="1563897"/>
                  </a:lnTo>
                  <a:lnTo>
                    <a:pt x="1625963" y="1556466"/>
                  </a:lnTo>
                  <a:lnTo>
                    <a:pt x="1591453" y="1543689"/>
                  </a:lnTo>
                  <a:lnTo>
                    <a:pt x="1542463" y="1537229"/>
                  </a:lnTo>
                  <a:close/>
                </a:path>
                <a:path extrusionOk="0" h="6858000" w="2556509">
                  <a:moveTo>
                    <a:pt x="1637933" y="1563897"/>
                  </a:moveTo>
                  <a:lnTo>
                    <a:pt x="1536008" y="1563897"/>
                  </a:lnTo>
                  <a:lnTo>
                    <a:pt x="1586360" y="1569085"/>
                  </a:lnTo>
                  <a:lnTo>
                    <a:pt x="1615553" y="1580257"/>
                  </a:lnTo>
                  <a:lnTo>
                    <a:pt x="1664031" y="1617412"/>
                  </a:lnTo>
                  <a:lnTo>
                    <a:pt x="1694961" y="1671443"/>
                  </a:lnTo>
                  <a:lnTo>
                    <a:pt x="1702581" y="1732347"/>
                  </a:lnTo>
                  <a:lnTo>
                    <a:pt x="1697104" y="1763776"/>
                  </a:lnTo>
                  <a:lnTo>
                    <a:pt x="1437262" y="2721483"/>
                  </a:lnTo>
                  <a:lnTo>
                    <a:pt x="1430817" y="2770397"/>
                  </a:lnTo>
                  <a:lnTo>
                    <a:pt x="1437305" y="2817734"/>
                  </a:lnTo>
                  <a:lnTo>
                    <a:pt x="1455455" y="2861262"/>
                  </a:lnTo>
                  <a:lnTo>
                    <a:pt x="1483998" y="2898746"/>
                  </a:lnTo>
                  <a:lnTo>
                    <a:pt x="1521664" y="2927955"/>
                  </a:lnTo>
                  <a:lnTo>
                    <a:pt x="1567183" y="2946654"/>
                  </a:lnTo>
                  <a:lnTo>
                    <a:pt x="1619161" y="2952799"/>
                  </a:lnTo>
                  <a:lnTo>
                    <a:pt x="1669365" y="2944613"/>
                  </a:lnTo>
                  <a:lnTo>
                    <a:pt x="1704644" y="2928182"/>
                  </a:lnTo>
                  <a:lnTo>
                    <a:pt x="1617939" y="2928182"/>
                  </a:lnTo>
                  <a:lnTo>
                    <a:pt x="1573533" y="2922524"/>
                  </a:lnTo>
                  <a:lnTo>
                    <a:pt x="1527442" y="2901508"/>
                  </a:lnTo>
                  <a:lnTo>
                    <a:pt x="1491219" y="2868239"/>
                  </a:lnTo>
                  <a:lnTo>
                    <a:pt x="1466841" y="2826009"/>
                  </a:lnTo>
                  <a:lnTo>
                    <a:pt x="1456283" y="2778109"/>
                  </a:lnTo>
                  <a:lnTo>
                    <a:pt x="1461519" y="2727833"/>
                  </a:lnTo>
                  <a:lnTo>
                    <a:pt x="1721234" y="1770126"/>
                  </a:lnTo>
                  <a:lnTo>
                    <a:pt x="1727279" y="1734452"/>
                  </a:lnTo>
                  <a:lnTo>
                    <a:pt x="1726330" y="1701419"/>
                  </a:lnTo>
                  <a:lnTo>
                    <a:pt x="1726251" y="1698672"/>
                  </a:lnTo>
                  <a:lnTo>
                    <a:pt x="1718270" y="1663630"/>
                  </a:lnTo>
                  <a:lnTo>
                    <a:pt x="1703454" y="1630172"/>
                  </a:lnTo>
                  <a:lnTo>
                    <a:pt x="1682577" y="1600174"/>
                  </a:lnTo>
                  <a:lnTo>
                    <a:pt x="1656544" y="1575450"/>
                  </a:lnTo>
                  <a:lnTo>
                    <a:pt x="1637933" y="1563897"/>
                  </a:lnTo>
                  <a:close/>
                </a:path>
                <a:path extrusionOk="0" h="6858000" w="2556509">
                  <a:moveTo>
                    <a:pt x="2556151" y="0"/>
                  </a:moveTo>
                  <a:lnTo>
                    <a:pt x="2529007" y="0"/>
                  </a:lnTo>
                  <a:lnTo>
                    <a:pt x="2100710" y="1561464"/>
                  </a:lnTo>
                  <a:lnTo>
                    <a:pt x="1758191" y="2837307"/>
                  </a:lnTo>
                  <a:lnTo>
                    <a:pt x="1733354" y="2874991"/>
                  </a:lnTo>
                  <a:lnTo>
                    <a:pt x="1700159" y="2903385"/>
                  </a:lnTo>
                  <a:lnTo>
                    <a:pt x="1660917" y="2921459"/>
                  </a:lnTo>
                  <a:lnTo>
                    <a:pt x="1617939" y="2928182"/>
                  </a:lnTo>
                  <a:lnTo>
                    <a:pt x="1704644" y="2928182"/>
                  </a:lnTo>
                  <a:lnTo>
                    <a:pt x="1715106" y="2923309"/>
                  </a:lnTo>
                  <a:lnTo>
                    <a:pt x="1753697" y="2890099"/>
                  </a:lnTo>
                  <a:lnTo>
                    <a:pt x="1782448" y="2846197"/>
                  </a:lnTo>
                  <a:lnTo>
                    <a:pt x="1782448" y="2844927"/>
                  </a:lnTo>
                  <a:lnTo>
                    <a:pt x="2124967" y="1567814"/>
                  </a:lnTo>
                  <a:lnTo>
                    <a:pt x="2556151"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81" name="Google Shape;1081;p53"/>
            <p:cNvSpPr/>
            <p:nvPr/>
          </p:nvSpPr>
          <p:spPr>
            <a:xfrm>
              <a:off x="7893787" y="5207712"/>
              <a:ext cx="757555" cy="1644650"/>
            </a:xfrm>
            <a:custGeom>
              <a:rect b="b" l="l" r="r" t="t"/>
              <a:pathLst>
                <a:path extrusionOk="0" h="1644650" w="757554">
                  <a:moveTo>
                    <a:pt x="0" y="1644203"/>
                  </a:moveTo>
                  <a:lnTo>
                    <a:pt x="26387" y="1644203"/>
                  </a:lnTo>
                  <a:lnTo>
                    <a:pt x="430996" y="140860"/>
                  </a:lnTo>
                  <a:lnTo>
                    <a:pt x="450960" y="95231"/>
                  </a:lnTo>
                  <a:lnTo>
                    <a:pt x="483047" y="59499"/>
                  </a:lnTo>
                  <a:lnTo>
                    <a:pt x="524000" y="35568"/>
                  </a:lnTo>
                  <a:lnTo>
                    <a:pt x="570563" y="25344"/>
                  </a:lnTo>
                  <a:lnTo>
                    <a:pt x="619478" y="30733"/>
                  </a:lnTo>
                  <a:lnTo>
                    <a:pt x="673509" y="57624"/>
                  </a:lnTo>
                  <a:lnTo>
                    <a:pt x="712457" y="103724"/>
                  </a:lnTo>
                  <a:lnTo>
                    <a:pt x="731777" y="161349"/>
                  </a:lnTo>
                  <a:lnTo>
                    <a:pt x="732778" y="191962"/>
                  </a:lnTo>
                  <a:lnTo>
                    <a:pt x="727536" y="222815"/>
                  </a:lnTo>
                  <a:lnTo>
                    <a:pt x="344294" y="1644203"/>
                  </a:lnTo>
                  <a:lnTo>
                    <a:pt x="370681" y="1644203"/>
                  </a:lnTo>
                  <a:lnTo>
                    <a:pt x="751410" y="229218"/>
                  </a:lnTo>
                  <a:lnTo>
                    <a:pt x="757320" y="193562"/>
                  </a:lnTo>
                  <a:lnTo>
                    <a:pt x="756280" y="158147"/>
                  </a:lnTo>
                  <a:lnTo>
                    <a:pt x="733819" y="90918"/>
                  </a:lnTo>
                  <a:lnTo>
                    <a:pt x="687800" y="37615"/>
                  </a:lnTo>
                  <a:lnTo>
                    <a:pt x="625761" y="6401"/>
                  </a:lnTo>
                  <a:lnTo>
                    <a:pt x="579268" y="0"/>
                  </a:lnTo>
                  <a:lnTo>
                    <a:pt x="533017" y="6238"/>
                  </a:lnTo>
                  <a:lnTo>
                    <a:pt x="490626" y="24094"/>
                  </a:lnTo>
                  <a:lnTo>
                    <a:pt x="454146" y="52277"/>
                  </a:lnTo>
                  <a:lnTo>
                    <a:pt x="425628" y="89494"/>
                  </a:lnTo>
                  <a:lnTo>
                    <a:pt x="407121" y="134457"/>
                  </a:lnTo>
                  <a:lnTo>
                    <a:pt x="0" y="1644203"/>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82" name="Google Shape;1082;p53"/>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grpSp>
      <p:sp>
        <p:nvSpPr>
          <p:cNvPr id="1083" name="Google Shape;1083;p53"/>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1084" name="Google Shape;1084;p53"/>
          <p:cNvSpPr txBox="1"/>
          <p:nvPr>
            <p:ph idx="12" type="sldNum"/>
          </p:nvPr>
        </p:nvSpPr>
        <p:spPr>
          <a:xfrm>
            <a:off x="11102085" y="6321441"/>
            <a:ext cx="244475" cy="197484"/>
          </a:xfrm>
          <a:prstGeom prst="rect">
            <a:avLst/>
          </a:prstGeom>
          <a:noFill/>
          <a:ln>
            <a:noFill/>
          </a:ln>
        </p:spPr>
        <p:txBody>
          <a:bodyPr anchorCtr="0" anchor="t" bIns="0" lIns="0" spcFirstLastPara="1" rIns="0" wrap="square" tIns="13950">
            <a:spAutoFit/>
          </a:bodyPr>
          <a:lstStyle/>
          <a:p>
            <a:pPr indent="0" lvl="0" marL="38100" rtl="0" algn="l">
              <a:lnSpc>
                <a:spcPct val="100000"/>
              </a:lnSpc>
              <a:spcBef>
                <a:spcPts val="0"/>
              </a:spcBef>
              <a:spcAft>
                <a:spcPts val="0"/>
              </a:spcAft>
              <a:buNone/>
            </a:pPr>
            <a:r>
              <a:rPr lang="en-US"/>
              <a:t>58</a:t>
            </a:r>
            <a:endParaRPr/>
          </a:p>
        </p:txBody>
      </p:sp>
      <p:sp>
        <p:nvSpPr>
          <p:cNvPr id="1085" name="Google Shape;1085;p53"/>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89" name="Shape 1089"/>
        <p:cNvGrpSpPr/>
        <p:nvPr/>
      </p:nvGrpSpPr>
      <p:grpSpPr>
        <a:xfrm>
          <a:off x="0" y="0"/>
          <a:ext cx="0" cy="0"/>
          <a:chOff x="0" y="0"/>
          <a:chExt cx="0" cy="0"/>
        </a:xfrm>
      </p:grpSpPr>
      <p:pic>
        <p:nvPicPr>
          <p:cNvPr id="1090" name="Google Shape;1090;p54"/>
          <p:cNvPicPr preferRelativeResize="0"/>
          <p:nvPr/>
        </p:nvPicPr>
        <p:blipFill rotWithShape="1">
          <a:blip r:embed="rId3">
            <a:alphaModFix/>
          </a:blip>
          <a:srcRect b="0" l="0" r="0" t="0"/>
          <a:stretch/>
        </p:blipFill>
        <p:spPr>
          <a:xfrm>
            <a:off x="6352032" y="-10350"/>
            <a:ext cx="5839968" cy="6879463"/>
          </a:xfrm>
          <a:prstGeom prst="rect">
            <a:avLst/>
          </a:prstGeom>
          <a:noFill/>
          <a:ln>
            <a:noFill/>
          </a:ln>
        </p:spPr>
      </p:pic>
      <p:sp>
        <p:nvSpPr>
          <p:cNvPr id="1091" name="Google Shape;1091;p54"/>
          <p:cNvSpPr txBox="1"/>
          <p:nvPr>
            <p:ph type="title"/>
          </p:nvPr>
        </p:nvSpPr>
        <p:spPr>
          <a:xfrm>
            <a:off x="875182" y="710310"/>
            <a:ext cx="4763100" cy="1227900"/>
          </a:xfrm>
          <a:prstGeom prst="rect">
            <a:avLst/>
          </a:prstGeom>
          <a:noFill/>
          <a:ln>
            <a:noFill/>
          </a:ln>
        </p:spPr>
        <p:txBody>
          <a:bodyPr anchorCtr="0" anchor="t" bIns="0" lIns="0" spcFirstLastPara="1" rIns="0" wrap="square" tIns="74275">
            <a:spAutoFit/>
          </a:bodyPr>
          <a:lstStyle/>
          <a:p>
            <a:pPr indent="0" lvl="0" marL="12700" marR="5080" rtl="0" algn="l">
              <a:lnSpc>
                <a:spcPct val="108055"/>
              </a:lnSpc>
              <a:spcBef>
                <a:spcPts val="0"/>
              </a:spcBef>
              <a:spcAft>
                <a:spcPts val="0"/>
              </a:spcAft>
              <a:buNone/>
            </a:pPr>
            <a:r>
              <a:rPr lang="en-US"/>
              <a:t>Sicurezza degli Schemi a Chiave Pubblica</a:t>
            </a:r>
            <a:endParaRPr/>
          </a:p>
        </p:txBody>
      </p:sp>
      <p:sp>
        <p:nvSpPr>
          <p:cNvPr id="1092" name="Google Shape;1092;p54"/>
          <p:cNvSpPr txBox="1"/>
          <p:nvPr/>
        </p:nvSpPr>
        <p:spPr>
          <a:xfrm>
            <a:off x="783742" y="2258314"/>
            <a:ext cx="6602100" cy="3190800"/>
          </a:xfrm>
          <a:prstGeom prst="rect">
            <a:avLst/>
          </a:prstGeom>
          <a:noFill/>
          <a:ln>
            <a:noFill/>
          </a:ln>
        </p:spPr>
        <p:txBody>
          <a:bodyPr anchorCtr="0" anchor="t" bIns="0" lIns="0" spcFirstLastPara="1" rIns="0" wrap="square" tIns="38725">
            <a:spAutoFit/>
          </a:bodyPr>
          <a:lstStyle/>
          <a:p>
            <a:pPr indent="-317500" lvl="0" marL="457200" rtl="0" algn="l">
              <a:lnSpc>
                <a:spcPct val="115000"/>
              </a:lnSpc>
              <a:spcBef>
                <a:spcPts val="0"/>
              </a:spcBef>
              <a:spcAft>
                <a:spcPts val="0"/>
              </a:spcAft>
              <a:buClr>
                <a:srgbClr val="FFB900"/>
              </a:buClr>
              <a:buSzPts val="1400"/>
              <a:buFont typeface="Noto Sans Symbols"/>
              <a:buChar char="▪"/>
            </a:pPr>
            <a:r>
              <a:rPr lang="en-US" sz="1500">
                <a:latin typeface="Verdana"/>
                <a:ea typeface="Verdana"/>
                <a:cs typeface="Verdana"/>
                <a:sym typeface="Verdana"/>
              </a:rPr>
              <a:t>Sicurezza degli Schemi a Chiave Pubblica</a:t>
            </a:r>
            <a:endParaRPr sz="1500">
              <a:latin typeface="Verdana"/>
              <a:ea typeface="Verdana"/>
              <a:cs typeface="Verdana"/>
              <a:sym typeface="Verdana"/>
            </a:endParaRPr>
          </a:p>
          <a:p>
            <a:pPr indent="-317500" lvl="0" marL="457200" rtl="0" algn="l">
              <a:lnSpc>
                <a:spcPct val="115000"/>
              </a:lnSpc>
              <a:spcBef>
                <a:spcPts val="0"/>
              </a:spcBef>
              <a:spcAft>
                <a:spcPts val="0"/>
              </a:spcAft>
              <a:buClr>
                <a:srgbClr val="FFB900"/>
              </a:buClr>
              <a:buSzPts val="1400"/>
              <a:buFont typeface="Noto Sans Symbols"/>
              <a:buChar char="▪"/>
            </a:pPr>
            <a:r>
              <a:rPr lang="en-US" sz="1500">
                <a:latin typeface="Verdana"/>
                <a:ea typeface="Verdana"/>
                <a:cs typeface="Verdana"/>
                <a:sym typeface="Verdana"/>
              </a:rPr>
              <a:t>Come negli schemi a chiave privata, un attacco a forza bruta con ricerca esaustiva è sempre teoricamente possibile.</a:t>
            </a:r>
            <a:endParaRPr sz="1500">
              <a:latin typeface="Verdana"/>
              <a:ea typeface="Verdana"/>
              <a:cs typeface="Verdana"/>
              <a:sym typeface="Verdana"/>
            </a:endParaRPr>
          </a:p>
          <a:p>
            <a:pPr indent="-317500" lvl="0" marL="457200" rtl="0" algn="l">
              <a:lnSpc>
                <a:spcPct val="115000"/>
              </a:lnSpc>
              <a:spcBef>
                <a:spcPts val="0"/>
              </a:spcBef>
              <a:spcAft>
                <a:spcPts val="0"/>
              </a:spcAft>
              <a:buClr>
                <a:srgbClr val="FFB900"/>
              </a:buClr>
              <a:buSzPts val="1400"/>
              <a:buFont typeface="Noto Sans Symbols"/>
              <a:buChar char="▪"/>
            </a:pPr>
            <a:r>
              <a:rPr lang="en-US" sz="1500">
                <a:latin typeface="Verdana"/>
                <a:ea typeface="Verdana"/>
                <a:cs typeface="Verdana"/>
                <a:sym typeface="Verdana"/>
              </a:rPr>
              <a:t>Tuttavia, le chiavi utilizzate sono troppo grandi (&gt;512 bit).</a:t>
            </a:r>
            <a:endParaRPr sz="1500">
              <a:latin typeface="Verdana"/>
              <a:ea typeface="Verdana"/>
              <a:cs typeface="Verdana"/>
              <a:sym typeface="Verdana"/>
            </a:endParaRPr>
          </a:p>
          <a:p>
            <a:pPr indent="-317500" lvl="0" marL="457200" rtl="0" algn="l">
              <a:lnSpc>
                <a:spcPct val="115000"/>
              </a:lnSpc>
              <a:spcBef>
                <a:spcPts val="0"/>
              </a:spcBef>
              <a:spcAft>
                <a:spcPts val="0"/>
              </a:spcAft>
              <a:buClr>
                <a:srgbClr val="FFB900"/>
              </a:buClr>
              <a:buSzPts val="1400"/>
              <a:buFont typeface="Noto Sans Symbols"/>
              <a:buChar char="▪"/>
            </a:pPr>
            <a:r>
              <a:rPr lang="en-US" sz="1500">
                <a:latin typeface="Verdana"/>
                <a:ea typeface="Verdana"/>
                <a:cs typeface="Verdana"/>
                <a:sym typeface="Verdana"/>
              </a:rPr>
              <a:t>La sicurezza si basa su una differenza sufficientemente ampia di difficoltà tra i problemi “facili” (crittazione/decifrazione) e i problemi “difficili” (crittanalisi).</a:t>
            </a:r>
            <a:endParaRPr sz="1500">
              <a:latin typeface="Verdana"/>
              <a:ea typeface="Verdana"/>
              <a:cs typeface="Verdana"/>
              <a:sym typeface="Verdana"/>
            </a:endParaRPr>
          </a:p>
          <a:p>
            <a:pPr indent="-317500" lvl="0" marL="457200" rtl="0" algn="l">
              <a:lnSpc>
                <a:spcPct val="115000"/>
              </a:lnSpc>
              <a:spcBef>
                <a:spcPts val="0"/>
              </a:spcBef>
              <a:spcAft>
                <a:spcPts val="0"/>
              </a:spcAft>
              <a:buClr>
                <a:srgbClr val="FFB900"/>
              </a:buClr>
              <a:buSzPts val="1400"/>
              <a:buFont typeface="Noto Sans Symbols"/>
              <a:buChar char="▪"/>
            </a:pPr>
            <a:r>
              <a:rPr lang="en-US" sz="1500">
                <a:latin typeface="Verdana"/>
                <a:ea typeface="Verdana"/>
                <a:cs typeface="Verdana"/>
                <a:sym typeface="Verdana"/>
              </a:rPr>
              <a:t>In generale, il problema difficile è noto, ma viene reso abbastanza complesso da risultare impraticabile da violare.</a:t>
            </a:r>
            <a:endParaRPr sz="1500">
              <a:latin typeface="Verdana"/>
              <a:ea typeface="Verdana"/>
              <a:cs typeface="Verdana"/>
              <a:sym typeface="Verdana"/>
            </a:endParaRPr>
          </a:p>
          <a:p>
            <a:pPr indent="-317500" lvl="0" marL="457200" rtl="0" algn="l">
              <a:lnSpc>
                <a:spcPct val="115000"/>
              </a:lnSpc>
              <a:spcBef>
                <a:spcPts val="0"/>
              </a:spcBef>
              <a:spcAft>
                <a:spcPts val="0"/>
              </a:spcAft>
              <a:buClr>
                <a:srgbClr val="FFB900"/>
              </a:buClr>
              <a:buSzPts val="1400"/>
              <a:buFont typeface="Noto Sans Symbols"/>
              <a:buChar char="▪"/>
            </a:pPr>
            <a:r>
              <a:rPr lang="en-US" sz="1500">
                <a:latin typeface="Verdana"/>
                <a:ea typeface="Verdana"/>
                <a:cs typeface="Verdana"/>
                <a:sym typeface="Verdana"/>
              </a:rPr>
              <a:t>Richiede l’utilizzo di numeri molto grandi.</a:t>
            </a:r>
            <a:endParaRPr sz="1500">
              <a:latin typeface="Verdana"/>
              <a:ea typeface="Verdana"/>
              <a:cs typeface="Verdana"/>
              <a:sym typeface="Verdana"/>
            </a:endParaRPr>
          </a:p>
          <a:p>
            <a:pPr indent="-317500" lvl="0" marL="457200" rtl="0" algn="l">
              <a:lnSpc>
                <a:spcPct val="115000"/>
              </a:lnSpc>
              <a:spcBef>
                <a:spcPts val="0"/>
              </a:spcBef>
              <a:spcAft>
                <a:spcPts val="0"/>
              </a:spcAft>
              <a:buClr>
                <a:srgbClr val="FFB900"/>
              </a:buClr>
              <a:buSzPts val="1400"/>
              <a:buFont typeface="Noto Sans Symbols"/>
              <a:buChar char="▪"/>
            </a:pPr>
            <a:r>
              <a:rPr lang="en-US" sz="1500">
                <a:latin typeface="Verdana"/>
                <a:ea typeface="Verdana"/>
                <a:cs typeface="Verdana"/>
                <a:sym typeface="Verdana"/>
              </a:rPr>
              <a:t>Di conseguenza, è più lento rispetto agli schemi a chiave privata</a:t>
            </a:r>
            <a:endParaRPr sz="1500">
              <a:latin typeface="Verdana"/>
              <a:ea typeface="Verdana"/>
              <a:cs typeface="Verdana"/>
              <a:sym typeface="Verdana"/>
            </a:endParaRPr>
          </a:p>
        </p:txBody>
      </p:sp>
      <p:grpSp>
        <p:nvGrpSpPr>
          <p:cNvPr id="1093" name="Google Shape;1093;p54"/>
          <p:cNvGrpSpPr/>
          <p:nvPr/>
        </p:nvGrpSpPr>
        <p:grpSpPr>
          <a:xfrm>
            <a:off x="7376790" y="0"/>
            <a:ext cx="3466469" cy="6858000"/>
            <a:chOff x="7376790" y="0"/>
            <a:chExt cx="3466469" cy="6858000"/>
          </a:xfrm>
        </p:grpSpPr>
        <p:sp>
          <p:nvSpPr>
            <p:cNvPr id="1094" name="Google Shape;1094;p54"/>
            <p:cNvSpPr/>
            <p:nvPr/>
          </p:nvSpPr>
          <p:spPr>
            <a:xfrm>
              <a:off x="7376790" y="0"/>
              <a:ext cx="2556510" cy="6858000"/>
            </a:xfrm>
            <a:custGeom>
              <a:rect b="b" l="l" r="r" t="t"/>
              <a:pathLst>
                <a:path extrusionOk="0" h="6858000" w="2556509">
                  <a:moveTo>
                    <a:pt x="1542463" y="1537229"/>
                  </a:moveTo>
                  <a:lnTo>
                    <a:pt x="1495066" y="1543689"/>
                  </a:lnTo>
                  <a:lnTo>
                    <a:pt x="1451486" y="1561798"/>
                  </a:lnTo>
                  <a:lnTo>
                    <a:pt x="1413960" y="1590289"/>
                  </a:lnTo>
                  <a:lnTo>
                    <a:pt x="1384724" y="1627895"/>
                  </a:lnTo>
                  <a:lnTo>
                    <a:pt x="1366015" y="1673352"/>
                  </a:lnTo>
                  <a:lnTo>
                    <a:pt x="971299" y="3128517"/>
                  </a:lnTo>
                  <a:lnTo>
                    <a:pt x="0" y="6858000"/>
                  </a:lnTo>
                  <a:lnTo>
                    <a:pt x="26031" y="6858000"/>
                  </a:lnTo>
                  <a:lnTo>
                    <a:pt x="996699" y="3136138"/>
                  </a:lnTo>
                  <a:lnTo>
                    <a:pt x="1391415" y="1681099"/>
                  </a:lnTo>
                  <a:lnTo>
                    <a:pt x="1412446" y="1635019"/>
                  </a:lnTo>
                  <a:lnTo>
                    <a:pt x="1445753" y="1598821"/>
                  </a:lnTo>
                  <a:lnTo>
                    <a:pt x="1488040" y="1574461"/>
                  </a:lnTo>
                  <a:lnTo>
                    <a:pt x="1536008" y="1563897"/>
                  </a:lnTo>
                  <a:lnTo>
                    <a:pt x="1637933" y="1563897"/>
                  </a:lnTo>
                  <a:lnTo>
                    <a:pt x="1625963" y="1556466"/>
                  </a:lnTo>
                  <a:lnTo>
                    <a:pt x="1591453" y="1543689"/>
                  </a:lnTo>
                  <a:lnTo>
                    <a:pt x="1542463" y="1537229"/>
                  </a:lnTo>
                  <a:close/>
                </a:path>
                <a:path extrusionOk="0" h="6858000" w="2556509">
                  <a:moveTo>
                    <a:pt x="1637933" y="1563897"/>
                  </a:moveTo>
                  <a:lnTo>
                    <a:pt x="1536008" y="1563897"/>
                  </a:lnTo>
                  <a:lnTo>
                    <a:pt x="1586360" y="1569085"/>
                  </a:lnTo>
                  <a:lnTo>
                    <a:pt x="1615553" y="1580257"/>
                  </a:lnTo>
                  <a:lnTo>
                    <a:pt x="1664031" y="1617412"/>
                  </a:lnTo>
                  <a:lnTo>
                    <a:pt x="1694961" y="1671443"/>
                  </a:lnTo>
                  <a:lnTo>
                    <a:pt x="1702581" y="1732347"/>
                  </a:lnTo>
                  <a:lnTo>
                    <a:pt x="1697104" y="1763776"/>
                  </a:lnTo>
                  <a:lnTo>
                    <a:pt x="1437262" y="2721483"/>
                  </a:lnTo>
                  <a:lnTo>
                    <a:pt x="1430817" y="2770397"/>
                  </a:lnTo>
                  <a:lnTo>
                    <a:pt x="1437305" y="2817734"/>
                  </a:lnTo>
                  <a:lnTo>
                    <a:pt x="1455455" y="2861262"/>
                  </a:lnTo>
                  <a:lnTo>
                    <a:pt x="1483998" y="2898746"/>
                  </a:lnTo>
                  <a:lnTo>
                    <a:pt x="1521664" y="2927955"/>
                  </a:lnTo>
                  <a:lnTo>
                    <a:pt x="1567183" y="2946654"/>
                  </a:lnTo>
                  <a:lnTo>
                    <a:pt x="1619161" y="2952799"/>
                  </a:lnTo>
                  <a:lnTo>
                    <a:pt x="1669365" y="2944613"/>
                  </a:lnTo>
                  <a:lnTo>
                    <a:pt x="1704644" y="2928182"/>
                  </a:lnTo>
                  <a:lnTo>
                    <a:pt x="1617939" y="2928182"/>
                  </a:lnTo>
                  <a:lnTo>
                    <a:pt x="1573533" y="2922524"/>
                  </a:lnTo>
                  <a:lnTo>
                    <a:pt x="1527442" y="2901508"/>
                  </a:lnTo>
                  <a:lnTo>
                    <a:pt x="1491219" y="2868239"/>
                  </a:lnTo>
                  <a:lnTo>
                    <a:pt x="1466841" y="2826009"/>
                  </a:lnTo>
                  <a:lnTo>
                    <a:pt x="1456283" y="2778109"/>
                  </a:lnTo>
                  <a:lnTo>
                    <a:pt x="1461519" y="2727833"/>
                  </a:lnTo>
                  <a:lnTo>
                    <a:pt x="1721234" y="1770126"/>
                  </a:lnTo>
                  <a:lnTo>
                    <a:pt x="1727279" y="1734452"/>
                  </a:lnTo>
                  <a:lnTo>
                    <a:pt x="1726330" y="1701419"/>
                  </a:lnTo>
                  <a:lnTo>
                    <a:pt x="1726251" y="1698672"/>
                  </a:lnTo>
                  <a:lnTo>
                    <a:pt x="1718270" y="1663630"/>
                  </a:lnTo>
                  <a:lnTo>
                    <a:pt x="1703454" y="1630172"/>
                  </a:lnTo>
                  <a:lnTo>
                    <a:pt x="1682577" y="1600174"/>
                  </a:lnTo>
                  <a:lnTo>
                    <a:pt x="1656544" y="1575450"/>
                  </a:lnTo>
                  <a:lnTo>
                    <a:pt x="1637933" y="1563897"/>
                  </a:lnTo>
                  <a:close/>
                </a:path>
                <a:path extrusionOk="0" h="6858000" w="2556509">
                  <a:moveTo>
                    <a:pt x="2556151" y="0"/>
                  </a:moveTo>
                  <a:lnTo>
                    <a:pt x="2529007" y="0"/>
                  </a:lnTo>
                  <a:lnTo>
                    <a:pt x="2100710" y="1561464"/>
                  </a:lnTo>
                  <a:lnTo>
                    <a:pt x="1758191" y="2837307"/>
                  </a:lnTo>
                  <a:lnTo>
                    <a:pt x="1733354" y="2874991"/>
                  </a:lnTo>
                  <a:lnTo>
                    <a:pt x="1700159" y="2903385"/>
                  </a:lnTo>
                  <a:lnTo>
                    <a:pt x="1660917" y="2921459"/>
                  </a:lnTo>
                  <a:lnTo>
                    <a:pt x="1617939" y="2928182"/>
                  </a:lnTo>
                  <a:lnTo>
                    <a:pt x="1704644" y="2928182"/>
                  </a:lnTo>
                  <a:lnTo>
                    <a:pt x="1715106" y="2923309"/>
                  </a:lnTo>
                  <a:lnTo>
                    <a:pt x="1753697" y="2890099"/>
                  </a:lnTo>
                  <a:lnTo>
                    <a:pt x="1782448" y="2846197"/>
                  </a:lnTo>
                  <a:lnTo>
                    <a:pt x="1782448" y="2844927"/>
                  </a:lnTo>
                  <a:lnTo>
                    <a:pt x="2124967" y="1567814"/>
                  </a:lnTo>
                  <a:lnTo>
                    <a:pt x="2556151"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95" name="Google Shape;1095;p54"/>
            <p:cNvSpPr/>
            <p:nvPr/>
          </p:nvSpPr>
          <p:spPr>
            <a:xfrm>
              <a:off x="7893787" y="5207712"/>
              <a:ext cx="757555" cy="1644650"/>
            </a:xfrm>
            <a:custGeom>
              <a:rect b="b" l="l" r="r" t="t"/>
              <a:pathLst>
                <a:path extrusionOk="0" h="1644650" w="757554">
                  <a:moveTo>
                    <a:pt x="0" y="1644203"/>
                  </a:moveTo>
                  <a:lnTo>
                    <a:pt x="26387" y="1644203"/>
                  </a:lnTo>
                  <a:lnTo>
                    <a:pt x="430996" y="140860"/>
                  </a:lnTo>
                  <a:lnTo>
                    <a:pt x="450960" y="95231"/>
                  </a:lnTo>
                  <a:lnTo>
                    <a:pt x="483047" y="59499"/>
                  </a:lnTo>
                  <a:lnTo>
                    <a:pt x="524000" y="35568"/>
                  </a:lnTo>
                  <a:lnTo>
                    <a:pt x="570563" y="25344"/>
                  </a:lnTo>
                  <a:lnTo>
                    <a:pt x="619478" y="30733"/>
                  </a:lnTo>
                  <a:lnTo>
                    <a:pt x="673509" y="57624"/>
                  </a:lnTo>
                  <a:lnTo>
                    <a:pt x="712457" y="103724"/>
                  </a:lnTo>
                  <a:lnTo>
                    <a:pt x="731777" y="161349"/>
                  </a:lnTo>
                  <a:lnTo>
                    <a:pt x="732778" y="191962"/>
                  </a:lnTo>
                  <a:lnTo>
                    <a:pt x="727536" y="222815"/>
                  </a:lnTo>
                  <a:lnTo>
                    <a:pt x="344294" y="1644203"/>
                  </a:lnTo>
                  <a:lnTo>
                    <a:pt x="370681" y="1644203"/>
                  </a:lnTo>
                  <a:lnTo>
                    <a:pt x="751410" y="229218"/>
                  </a:lnTo>
                  <a:lnTo>
                    <a:pt x="757320" y="193562"/>
                  </a:lnTo>
                  <a:lnTo>
                    <a:pt x="756280" y="158147"/>
                  </a:lnTo>
                  <a:lnTo>
                    <a:pt x="733819" y="90918"/>
                  </a:lnTo>
                  <a:lnTo>
                    <a:pt x="687800" y="37615"/>
                  </a:lnTo>
                  <a:lnTo>
                    <a:pt x="625761" y="6401"/>
                  </a:lnTo>
                  <a:lnTo>
                    <a:pt x="579268" y="0"/>
                  </a:lnTo>
                  <a:lnTo>
                    <a:pt x="533017" y="6238"/>
                  </a:lnTo>
                  <a:lnTo>
                    <a:pt x="490626" y="24094"/>
                  </a:lnTo>
                  <a:lnTo>
                    <a:pt x="454146" y="52277"/>
                  </a:lnTo>
                  <a:lnTo>
                    <a:pt x="425628" y="89494"/>
                  </a:lnTo>
                  <a:lnTo>
                    <a:pt x="407121" y="134457"/>
                  </a:lnTo>
                  <a:lnTo>
                    <a:pt x="0" y="1644203"/>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96" name="Google Shape;1096;p54"/>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grpSp>
      <p:sp>
        <p:nvSpPr>
          <p:cNvPr id="1097" name="Google Shape;1097;p54"/>
          <p:cNvSpPr txBox="1"/>
          <p:nvPr/>
        </p:nvSpPr>
        <p:spPr>
          <a:xfrm>
            <a:off x="11127485" y="6322263"/>
            <a:ext cx="180975"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59</a:t>
            </a:r>
            <a:endParaRPr sz="1100">
              <a:latin typeface="Verdana"/>
              <a:ea typeface="Verdana"/>
              <a:cs typeface="Verdana"/>
              <a:sym typeface="Verdana"/>
            </a:endParaRPr>
          </a:p>
        </p:txBody>
      </p:sp>
      <p:sp>
        <p:nvSpPr>
          <p:cNvPr id="1098" name="Google Shape;1098;p54"/>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
        <p:nvSpPr>
          <p:cNvPr id="1099" name="Google Shape;1099;p54"/>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55"/>
          <p:cNvSpPr txBox="1"/>
          <p:nvPr>
            <p:ph type="title"/>
          </p:nvPr>
        </p:nvSpPr>
        <p:spPr>
          <a:xfrm>
            <a:off x="5550534" y="2853639"/>
            <a:ext cx="5442600" cy="1197900"/>
          </a:xfrm>
          <a:prstGeom prst="rect">
            <a:avLst/>
          </a:prstGeom>
          <a:noFill/>
          <a:ln>
            <a:noFill/>
          </a:ln>
        </p:spPr>
        <p:txBody>
          <a:bodyPr anchorCtr="0" anchor="t" bIns="0" lIns="0" spcFirstLastPara="1" rIns="0" wrap="square" tIns="12700">
            <a:spAutoFit/>
          </a:bodyPr>
          <a:lstStyle/>
          <a:p>
            <a:pPr indent="0" lvl="0" marL="12700" rtl="0" algn="l">
              <a:lnSpc>
                <a:spcPct val="113888"/>
              </a:lnSpc>
              <a:spcBef>
                <a:spcPts val="0"/>
              </a:spcBef>
              <a:spcAft>
                <a:spcPts val="0"/>
              </a:spcAft>
              <a:buNone/>
            </a:pPr>
            <a:r>
              <a:rPr b="1" lang="en-US">
                <a:solidFill>
                  <a:srgbClr val="FFFFFF"/>
                </a:solidFill>
                <a:latin typeface="Palatino Linotype"/>
                <a:ea typeface="Palatino Linotype"/>
                <a:cs typeface="Palatino Linotype"/>
                <a:sym typeface="Palatino Linotype"/>
              </a:rPr>
              <a:t>Algoritmo RSA – Cifrario Asimmetrico</a:t>
            </a:r>
            <a:endParaRPr/>
          </a:p>
        </p:txBody>
      </p:sp>
      <p:grpSp>
        <p:nvGrpSpPr>
          <p:cNvPr id="1105" name="Google Shape;1105;p55"/>
          <p:cNvGrpSpPr/>
          <p:nvPr/>
        </p:nvGrpSpPr>
        <p:grpSpPr>
          <a:xfrm>
            <a:off x="2933657" y="762"/>
            <a:ext cx="3109003" cy="6857365"/>
            <a:chOff x="2933657" y="762"/>
            <a:chExt cx="3109003" cy="6857365"/>
          </a:xfrm>
        </p:grpSpPr>
        <p:sp>
          <p:nvSpPr>
            <p:cNvPr id="1106" name="Google Shape;1106;p55"/>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07" name="Google Shape;1107;p55"/>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1108" name="Google Shape;1108;p55"/>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1109" name="Google Shape;1109;p55"/>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grpSp>
        <p:nvGrpSpPr>
          <p:cNvPr id="1114" name="Google Shape;1114;p56"/>
          <p:cNvGrpSpPr/>
          <p:nvPr/>
        </p:nvGrpSpPr>
        <p:grpSpPr>
          <a:xfrm>
            <a:off x="0" y="-1524"/>
            <a:ext cx="6042659" cy="6861047"/>
            <a:chOff x="0" y="-1524"/>
            <a:chExt cx="6042659" cy="6861047"/>
          </a:xfrm>
        </p:grpSpPr>
        <p:sp>
          <p:nvSpPr>
            <p:cNvPr id="1115" name="Google Shape;1115;p56"/>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116" name="Google Shape;1116;p56"/>
            <p:cNvPicPr preferRelativeResize="0"/>
            <p:nvPr/>
          </p:nvPicPr>
          <p:blipFill rotWithShape="1">
            <a:blip r:embed="rId3">
              <a:alphaModFix/>
            </a:blip>
            <a:srcRect b="0" l="0" r="0" t="0"/>
            <a:stretch/>
          </p:blipFill>
          <p:spPr>
            <a:xfrm>
              <a:off x="0" y="-1524"/>
              <a:ext cx="5841492" cy="6861047"/>
            </a:xfrm>
            <a:prstGeom prst="rect">
              <a:avLst/>
            </a:prstGeom>
            <a:noFill/>
            <a:ln>
              <a:noFill/>
            </a:ln>
          </p:spPr>
        </p:pic>
        <p:sp>
          <p:nvSpPr>
            <p:cNvPr id="1117" name="Google Shape;1117;p56"/>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18" name="Google Shape;1118;p56"/>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119" name="Google Shape;1119;p56"/>
          <p:cNvSpPr txBox="1"/>
          <p:nvPr>
            <p:ph type="title"/>
          </p:nvPr>
        </p:nvSpPr>
        <p:spPr>
          <a:xfrm>
            <a:off x="6466459" y="446023"/>
            <a:ext cx="948690" cy="574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RSA</a:t>
            </a:r>
            <a:endParaRPr/>
          </a:p>
        </p:txBody>
      </p:sp>
      <p:sp>
        <p:nvSpPr>
          <p:cNvPr id="1120" name="Google Shape;1120;p56"/>
          <p:cNvSpPr txBox="1"/>
          <p:nvPr/>
        </p:nvSpPr>
        <p:spPr>
          <a:xfrm>
            <a:off x="5824854" y="1198245"/>
            <a:ext cx="6287100" cy="4851600"/>
          </a:xfrm>
          <a:prstGeom prst="rect">
            <a:avLst/>
          </a:prstGeom>
          <a:noFill/>
          <a:ln>
            <a:noFill/>
          </a:ln>
        </p:spPr>
        <p:txBody>
          <a:bodyPr anchorCtr="0" anchor="t" bIns="0" lIns="0" spcFirstLastPara="1" rIns="0" wrap="square" tIns="12700">
            <a:spAutoFit/>
          </a:bodyPr>
          <a:lstStyle/>
          <a:p>
            <a:pPr indent="-274320" lvl="0" marL="287020" marR="5080" rtl="0" algn="just">
              <a:lnSpc>
                <a:spcPct val="100000"/>
              </a:lnSpc>
              <a:spcBef>
                <a:spcPts val="0"/>
              </a:spcBef>
              <a:spcAft>
                <a:spcPts val="0"/>
              </a:spcAft>
              <a:buNone/>
            </a:pPr>
            <a:r>
              <a:rPr lang="en-US" sz="1000">
                <a:solidFill>
                  <a:srgbClr val="FFB900"/>
                </a:solidFill>
                <a:latin typeface="Courier New"/>
                <a:ea typeface="Courier New"/>
                <a:cs typeface="Courier New"/>
                <a:sym typeface="Courier New"/>
              </a:rPr>
              <a:t>o  </a:t>
            </a:r>
            <a:r>
              <a:rPr lang="en-US" sz="1000">
                <a:solidFill>
                  <a:srgbClr val="FFFFFF"/>
                </a:solidFill>
                <a:latin typeface="Verdana"/>
                <a:ea typeface="Verdana"/>
                <a:cs typeface="Verdana"/>
                <a:sym typeface="Verdana"/>
              </a:rPr>
              <a:t>RSA è l’algoritmo di crittografia a chiave pubblica più noto e di gran lunga il più utilizzato, pubblicato per la prima volta da Rivest, Shamir &amp; Adleman del MIT nel 1978.</a:t>
            </a:r>
            <a:endParaRPr sz="1000">
              <a:latin typeface="Verdana"/>
              <a:ea typeface="Verdana"/>
              <a:cs typeface="Verdana"/>
              <a:sym typeface="Verdana"/>
            </a:endParaRPr>
          </a:p>
          <a:p>
            <a:pPr indent="0" lvl="0" marL="0" rtl="0" algn="l">
              <a:lnSpc>
                <a:spcPct val="100000"/>
              </a:lnSpc>
              <a:spcBef>
                <a:spcPts val="340"/>
              </a:spcBef>
              <a:spcAft>
                <a:spcPts val="0"/>
              </a:spcAft>
              <a:buNone/>
            </a:pPr>
            <a:r>
              <a:t/>
            </a:r>
            <a:endParaRPr sz="1000">
              <a:latin typeface="Verdana"/>
              <a:ea typeface="Verdana"/>
              <a:cs typeface="Verdana"/>
              <a:sym typeface="Verdana"/>
            </a:endParaRPr>
          </a:p>
          <a:p>
            <a:pPr indent="0" lvl="0" marL="12700" rtl="0" algn="l">
              <a:lnSpc>
                <a:spcPct val="100000"/>
              </a:lnSpc>
              <a:spcBef>
                <a:spcPts val="0"/>
              </a:spcBef>
              <a:spcAft>
                <a:spcPts val="0"/>
              </a:spcAft>
              <a:buNone/>
            </a:pPr>
            <a:r>
              <a:rPr lang="en-US" sz="1000">
                <a:solidFill>
                  <a:srgbClr val="FFB900"/>
                </a:solidFill>
                <a:latin typeface="Courier New"/>
                <a:ea typeface="Courier New"/>
                <a:cs typeface="Courier New"/>
                <a:sym typeface="Courier New"/>
              </a:rPr>
              <a:t>o	</a:t>
            </a:r>
            <a:r>
              <a:rPr lang="en-US" sz="1000">
                <a:solidFill>
                  <a:srgbClr val="FFFFFF"/>
                </a:solidFill>
                <a:latin typeface="Verdana"/>
                <a:ea typeface="Verdana"/>
                <a:cs typeface="Verdana"/>
                <a:sym typeface="Verdana"/>
              </a:rPr>
              <a:t>Da, RSA è rimasto il metodo più accettato e implementato per la crittografia a chiave pubblica di uso generale.</a:t>
            </a:r>
            <a:endParaRPr sz="1000">
              <a:latin typeface="Verdana"/>
              <a:ea typeface="Verdana"/>
              <a:cs typeface="Verdana"/>
              <a:sym typeface="Verdana"/>
            </a:endParaRPr>
          </a:p>
          <a:p>
            <a:pPr indent="0" lvl="0" marL="0" rtl="0" algn="l">
              <a:lnSpc>
                <a:spcPct val="100000"/>
              </a:lnSpc>
              <a:spcBef>
                <a:spcPts val="345"/>
              </a:spcBef>
              <a:spcAft>
                <a:spcPts val="0"/>
              </a:spcAft>
              <a:buNone/>
            </a:pPr>
            <a:r>
              <a:t/>
            </a:r>
            <a:endParaRPr sz="1000">
              <a:latin typeface="Verdana"/>
              <a:ea typeface="Verdana"/>
              <a:cs typeface="Verdana"/>
              <a:sym typeface="Verdana"/>
            </a:endParaRPr>
          </a:p>
          <a:p>
            <a:pPr indent="0" lvl="0" marL="12700" rtl="0" algn="l">
              <a:lnSpc>
                <a:spcPct val="100000"/>
              </a:lnSpc>
              <a:spcBef>
                <a:spcPts val="0"/>
              </a:spcBef>
              <a:spcAft>
                <a:spcPts val="0"/>
              </a:spcAft>
              <a:buNone/>
            </a:pPr>
            <a:r>
              <a:rPr lang="en-US" sz="1000">
                <a:solidFill>
                  <a:srgbClr val="FFB900"/>
                </a:solidFill>
                <a:latin typeface="Courier New"/>
                <a:ea typeface="Courier New"/>
                <a:cs typeface="Courier New"/>
                <a:sym typeface="Courier New"/>
              </a:rPr>
              <a:t>o	</a:t>
            </a:r>
            <a:r>
              <a:rPr lang="en-US" sz="1000">
                <a:solidFill>
                  <a:srgbClr val="FFFFFF"/>
                </a:solidFill>
                <a:latin typeface="Verdana"/>
                <a:ea typeface="Verdana"/>
                <a:cs typeface="Verdana"/>
                <a:sym typeface="Verdana"/>
              </a:rPr>
              <a:t>Utilizza grandi numeri interi (es. 1024 bit).</a:t>
            </a:r>
            <a:endParaRPr sz="1000">
              <a:latin typeface="Verdana"/>
              <a:ea typeface="Verdana"/>
              <a:cs typeface="Verdana"/>
              <a:sym typeface="Verdana"/>
            </a:endParaRPr>
          </a:p>
          <a:p>
            <a:pPr indent="0" lvl="0" marL="0" rtl="0" algn="l">
              <a:lnSpc>
                <a:spcPct val="100000"/>
              </a:lnSpc>
              <a:spcBef>
                <a:spcPts val="340"/>
              </a:spcBef>
              <a:spcAft>
                <a:spcPts val="0"/>
              </a:spcAft>
              <a:buNone/>
            </a:pPr>
            <a:r>
              <a:t/>
            </a:r>
            <a:endParaRPr sz="1000">
              <a:latin typeface="Verdana"/>
              <a:ea typeface="Verdana"/>
              <a:cs typeface="Verdana"/>
              <a:sym typeface="Verdana"/>
            </a:endParaRPr>
          </a:p>
          <a:p>
            <a:pPr indent="0" lvl="0" marL="12700" rtl="0" algn="l">
              <a:lnSpc>
                <a:spcPct val="100000"/>
              </a:lnSpc>
              <a:spcBef>
                <a:spcPts val="0"/>
              </a:spcBef>
              <a:spcAft>
                <a:spcPts val="0"/>
              </a:spcAft>
              <a:buNone/>
            </a:pPr>
            <a:r>
              <a:rPr lang="en-US" sz="1000">
                <a:solidFill>
                  <a:srgbClr val="FFB900"/>
                </a:solidFill>
                <a:latin typeface="Courier New"/>
                <a:ea typeface="Courier New"/>
                <a:cs typeface="Courier New"/>
                <a:sym typeface="Courier New"/>
              </a:rPr>
              <a:t>o	</a:t>
            </a:r>
            <a:r>
              <a:rPr lang="en-US" sz="1000">
                <a:solidFill>
                  <a:srgbClr val="FFFFFF"/>
                </a:solidFill>
                <a:latin typeface="Verdana"/>
                <a:ea typeface="Verdana"/>
                <a:cs typeface="Verdana"/>
                <a:sym typeface="Verdana"/>
              </a:rPr>
              <a:t>La sua sicurezza si basa sul costo computazionale della fattorizzazione di numeri molto grandi.</a:t>
            </a:r>
            <a:endParaRPr sz="1000">
              <a:latin typeface="Verdana"/>
              <a:ea typeface="Verdana"/>
              <a:cs typeface="Verdana"/>
              <a:sym typeface="Verdana"/>
            </a:endParaRPr>
          </a:p>
          <a:p>
            <a:pPr indent="0" lvl="0" marL="0" rtl="0" algn="l">
              <a:lnSpc>
                <a:spcPct val="100000"/>
              </a:lnSpc>
              <a:spcBef>
                <a:spcPts val="340"/>
              </a:spcBef>
              <a:spcAft>
                <a:spcPts val="0"/>
              </a:spcAft>
              <a:buNone/>
            </a:pPr>
            <a:r>
              <a:t/>
            </a:r>
            <a:endParaRPr sz="1000">
              <a:latin typeface="Verdana"/>
              <a:ea typeface="Verdana"/>
              <a:cs typeface="Verdana"/>
              <a:sym typeface="Verdana"/>
            </a:endParaRPr>
          </a:p>
          <a:p>
            <a:pPr indent="0" lvl="0" marL="12700" rtl="0" algn="l">
              <a:lnSpc>
                <a:spcPct val="100000"/>
              </a:lnSpc>
              <a:spcBef>
                <a:spcPts val="5"/>
              </a:spcBef>
              <a:spcAft>
                <a:spcPts val="0"/>
              </a:spcAft>
              <a:buNone/>
            </a:pPr>
            <a:r>
              <a:rPr lang="en-US" sz="1000">
                <a:solidFill>
                  <a:srgbClr val="FFB900"/>
                </a:solidFill>
                <a:latin typeface="Courier New"/>
                <a:ea typeface="Courier New"/>
                <a:cs typeface="Courier New"/>
                <a:sym typeface="Courier New"/>
              </a:rPr>
              <a:t>o	</a:t>
            </a:r>
            <a:r>
              <a:rPr b="1" lang="en-US" sz="1000">
                <a:solidFill>
                  <a:schemeClr val="lt1"/>
                </a:solidFill>
                <a:latin typeface="Tahoma"/>
                <a:ea typeface="Tahoma"/>
                <a:cs typeface="Tahoma"/>
                <a:sym typeface="Tahoma"/>
              </a:rPr>
              <a:t>I numeri primi giocano un ruolo essenziale in RSA.</a:t>
            </a:r>
            <a:endParaRPr sz="1000">
              <a:solidFill>
                <a:schemeClr val="lt1"/>
              </a:solidFill>
              <a:latin typeface="Verdana"/>
              <a:ea typeface="Verdana"/>
              <a:cs typeface="Verdana"/>
              <a:sym typeface="Verdana"/>
            </a:endParaRPr>
          </a:p>
          <a:p>
            <a:pPr indent="0" lvl="0" marL="0" rtl="0" algn="l">
              <a:lnSpc>
                <a:spcPct val="100000"/>
              </a:lnSpc>
              <a:spcBef>
                <a:spcPts val="340"/>
              </a:spcBef>
              <a:spcAft>
                <a:spcPts val="0"/>
              </a:spcAft>
              <a:buNone/>
            </a:pPr>
            <a:r>
              <a:t/>
            </a:r>
            <a:endParaRPr sz="1000">
              <a:latin typeface="Verdana"/>
              <a:ea typeface="Verdana"/>
              <a:cs typeface="Verdana"/>
              <a:sym typeface="Verdana"/>
            </a:endParaRPr>
          </a:p>
          <a:p>
            <a:pPr indent="-274320" lvl="0" marL="287020" marR="5080" rtl="0" algn="l">
              <a:lnSpc>
                <a:spcPct val="100000"/>
              </a:lnSpc>
              <a:spcBef>
                <a:spcPts val="0"/>
              </a:spcBef>
              <a:spcAft>
                <a:spcPts val="0"/>
              </a:spcAft>
              <a:buNone/>
            </a:pPr>
            <a:r>
              <a:rPr lang="en-US" sz="1000">
                <a:solidFill>
                  <a:srgbClr val="FFB900"/>
                </a:solidFill>
                <a:latin typeface="Courier New"/>
                <a:ea typeface="Courier New"/>
                <a:cs typeface="Courier New"/>
                <a:sym typeface="Courier New"/>
              </a:rPr>
              <a:t>o	</a:t>
            </a:r>
            <a:r>
              <a:rPr lang="en-US" sz="1000">
                <a:solidFill>
                  <a:srgbClr val="FFFFFF"/>
                </a:solidFill>
                <a:latin typeface="Verdana"/>
                <a:ea typeface="Verdana"/>
                <a:cs typeface="Verdana"/>
                <a:sym typeface="Verdana"/>
              </a:rPr>
              <a:t>Esempio:</a:t>
            </a:r>
            <a:endParaRPr sz="1000">
              <a:solidFill>
                <a:srgbClr val="FFFFFF"/>
              </a:solidFill>
              <a:latin typeface="Verdana"/>
              <a:ea typeface="Verdana"/>
              <a:cs typeface="Verdana"/>
              <a:sym typeface="Verdana"/>
            </a:endParaRPr>
          </a:p>
          <a:p>
            <a:pPr indent="457200" lvl="0" marL="0" rtl="0" algn="l">
              <a:lnSpc>
                <a:spcPct val="115000"/>
              </a:lnSpc>
              <a:spcBef>
                <a:spcPts val="0"/>
              </a:spcBef>
              <a:spcAft>
                <a:spcPts val="0"/>
              </a:spcAft>
              <a:buNone/>
            </a:pPr>
            <a:r>
              <a:rPr lang="en-US" sz="1000">
                <a:solidFill>
                  <a:srgbClr val="FFFFFF"/>
                </a:solidFill>
                <a:latin typeface="Verdana"/>
                <a:ea typeface="Verdana"/>
                <a:cs typeface="Verdana"/>
                <a:sym typeface="Verdana"/>
              </a:rPr>
              <a:t>Se prendiamo il numero 30, quali combinazioni di numeri possono essere moltiplicate per ottenere lo stesso risultato?</a:t>
            </a:r>
            <a:endParaRPr sz="1000">
              <a:solidFill>
                <a:srgbClr val="FFFFFF"/>
              </a:solidFill>
              <a:latin typeface="Verdana"/>
              <a:ea typeface="Verdana"/>
              <a:cs typeface="Verdana"/>
              <a:sym typeface="Verdana"/>
            </a:endParaRPr>
          </a:p>
          <a:p>
            <a:pPr indent="-215900" lvl="0" marL="1112520" rtl="0" algn="l">
              <a:lnSpc>
                <a:spcPct val="100000"/>
              </a:lnSpc>
              <a:spcBef>
                <a:spcPts val="630"/>
              </a:spcBef>
              <a:spcAft>
                <a:spcPts val="0"/>
              </a:spcAft>
              <a:buClr>
                <a:srgbClr val="FFB900"/>
              </a:buClr>
              <a:buSzPts val="1200"/>
              <a:buFont typeface="Calibri"/>
              <a:buChar char="◦"/>
            </a:pPr>
            <a:r>
              <a:rPr lang="en-US" sz="1200">
                <a:solidFill>
                  <a:srgbClr val="FFB900"/>
                </a:solidFill>
                <a:latin typeface="Verdana"/>
                <a:ea typeface="Verdana"/>
                <a:cs typeface="Verdana"/>
                <a:sym typeface="Verdana"/>
              </a:rPr>
              <a:t>15 x 2</a:t>
            </a:r>
            <a:endParaRPr sz="1200">
              <a:latin typeface="Verdana"/>
              <a:ea typeface="Verdana"/>
              <a:cs typeface="Verdana"/>
              <a:sym typeface="Verdana"/>
            </a:endParaRPr>
          </a:p>
          <a:p>
            <a:pPr indent="-215900" lvl="0" marL="1112520" rtl="0" algn="l">
              <a:lnSpc>
                <a:spcPct val="100000"/>
              </a:lnSpc>
              <a:spcBef>
                <a:spcPts val="430"/>
              </a:spcBef>
              <a:spcAft>
                <a:spcPts val="0"/>
              </a:spcAft>
              <a:buClr>
                <a:srgbClr val="FFB900"/>
              </a:buClr>
              <a:buSzPts val="1200"/>
              <a:buFont typeface="Calibri"/>
              <a:buChar char="◦"/>
            </a:pPr>
            <a:r>
              <a:rPr lang="en-US" sz="1200">
                <a:solidFill>
                  <a:srgbClr val="FFB900"/>
                </a:solidFill>
                <a:latin typeface="Verdana"/>
                <a:ea typeface="Verdana"/>
                <a:cs typeface="Verdana"/>
                <a:sym typeface="Verdana"/>
              </a:rPr>
              <a:t>3 x 10</a:t>
            </a:r>
            <a:endParaRPr sz="1200">
              <a:latin typeface="Verdana"/>
              <a:ea typeface="Verdana"/>
              <a:cs typeface="Verdana"/>
              <a:sym typeface="Verdana"/>
            </a:endParaRPr>
          </a:p>
          <a:p>
            <a:pPr indent="-215900" lvl="0" marL="1112520" rtl="0" algn="l">
              <a:lnSpc>
                <a:spcPct val="100000"/>
              </a:lnSpc>
              <a:spcBef>
                <a:spcPts val="434"/>
              </a:spcBef>
              <a:spcAft>
                <a:spcPts val="0"/>
              </a:spcAft>
              <a:buClr>
                <a:srgbClr val="FFB900"/>
              </a:buClr>
              <a:buSzPts val="1200"/>
              <a:buFont typeface="Calibri"/>
              <a:buChar char="◦"/>
            </a:pPr>
            <a:r>
              <a:rPr lang="en-US" sz="1200">
                <a:solidFill>
                  <a:srgbClr val="FFB900"/>
                </a:solidFill>
                <a:latin typeface="Verdana"/>
                <a:ea typeface="Verdana"/>
                <a:cs typeface="Verdana"/>
                <a:sym typeface="Verdana"/>
              </a:rPr>
              <a:t>5 x 6</a:t>
            </a:r>
            <a:endParaRPr sz="1200">
              <a:latin typeface="Verdana"/>
              <a:ea typeface="Verdana"/>
              <a:cs typeface="Verdana"/>
              <a:sym typeface="Verdana"/>
            </a:endParaRPr>
          </a:p>
          <a:p>
            <a:pPr indent="-215900" lvl="0" marL="1112520" rtl="0" algn="l">
              <a:lnSpc>
                <a:spcPct val="100000"/>
              </a:lnSpc>
              <a:spcBef>
                <a:spcPts val="434"/>
              </a:spcBef>
              <a:spcAft>
                <a:spcPts val="0"/>
              </a:spcAft>
              <a:buClr>
                <a:srgbClr val="FFB900"/>
              </a:buClr>
              <a:buSzPts val="1200"/>
              <a:buFont typeface="Calibri"/>
              <a:buChar char="◦"/>
            </a:pPr>
            <a:r>
              <a:rPr lang="en-US" sz="1200">
                <a:solidFill>
                  <a:srgbClr val="FFB900"/>
                </a:solidFill>
                <a:latin typeface="Verdana"/>
                <a:ea typeface="Verdana"/>
                <a:cs typeface="Verdana"/>
                <a:sym typeface="Verdana"/>
              </a:rPr>
              <a:t>So we have multiple options to reach 30.</a:t>
            </a:r>
            <a:endParaRPr sz="1200">
              <a:latin typeface="Verdana"/>
              <a:ea typeface="Verdana"/>
              <a:cs typeface="Verdana"/>
              <a:sym typeface="Verdana"/>
            </a:endParaRPr>
          </a:p>
          <a:p>
            <a:pPr indent="0" lvl="0" marL="12700" rtl="0" algn="l">
              <a:lnSpc>
                <a:spcPct val="100000"/>
              </a:lnSpc>
              <a:spcBef>
                <a:spcPts val="1600"/>
              </a:spcBef>
              <a:spcAft>
                <a:spcPts val="0"/>
              </a:spcAft>
              <a:buNone/>
            </a:pPr>
            <a:r>
              <a:rPr lang="en-US" sz="1000">
                <a:solidFill>
                  <a:srgbClr val="FFB900"/>
                </a:solidFill>
                <a:latin typeface="Courier New"/>
                <a:ea typeface="Courier New"/>
                <a:cs typeface="Courier New"/>
                <a:sym typeface="Courier New"/>
              </a:rPr>
              <a:t>o	</a:t>
            </a:r>
            <a:r>
              <a:rPr lang="en-US" sz="1000">
                <a:solidFill>
                  <a:srgbClr val="FFFFFF"/>
                </a:solidFill>
                <a:latin typeface="Verdana"/>
                <a:ea typeface="Verdana"/>
                <a:cs typeface="Verdana"/>
                <a:sym typeface="Verdana"/>
              </a:rPr>
              <a:t>Abbiamo quindi diverse opzioni per ottenere 30.</a:t>
            </a:r>
            <a:endParaRPr sz="1000">
              <a:latin typeface="Verdana"/>
              <a:ea typeface="Verdana"/>
              <a:cs typeface="Verdana"/>
              <a:sym typeface="Verdana"/>
            </a:endParaRPr>
          </a:p>
          <a:p>
            <a:pPr indent="-274320" lvl="0" marL="287020" marR="5080" rtl="0" algn="l">
              <a:lnSpc>
                <a:spcPct val="100000"/>
              </a:lnSpc>
              <a:spcBef>
                <a:spcPts val="805"/>
              </a:spcBef>
              <a:spcAft>
                <a:spcPts val="0"/>
              </a:spcAft>
              <a:buNone/>
            </a:pPr>
            <a:r>
              <a:rPr lang="en-US" sz="1000">
                <a:solidFill>
                  <a:srgbClr val="FFB900"/>
                </a:solidFill>
                <a:latin typeface="Courier New"/>
                <a:ea typeface="Courier New"/>
                <a:cs typeface="Courier New"/>
                <a:sym typeface="Courier New"/>
              </a:rPr>
              <a:t>o	</a:t>
            </a:r>
            <a:r>
              <a:rPr b="1" lang="en-US" sz="1000">
                <a:solidFill>
                  <a:srgbClr val="FFB900"/>
                </a:solidFill>
                <a:latin typeface="Tahoma"/>
                <a:ea typeface="Tahoma"/>
                <a:cs typeface="Tahoma"/>
                <a:sym typeface="Tahoma"/>
              </a:rPr>
              <a:t>Ma se prendiamo invece il numero 35?</a:t>
            </a:r>
            <a:endParaRPr b="1" sz="1000">
              <a:solidFill>
                <a:srgbClr val="FFB900"/>
              </a:solidFill>
              <a:latin typeface="Tahoma"/>
              <a:ea typeface="Tahoma"/>
              <a:cs typeface="Tahoma"/>
              <a:sym typeface="Tahoma"/>
            </a:endParaRPr>
          </a:p>
          <a:p>
            <a:pPr indent="0" lvl="0" marL="0" rtl="0" algn="l">
              <a:lnSpc>
                <a:spcPct val="115000"/>
              </a:lnSpc>
              <a:spcBef>
                <a:spcPts val="0"/>
              </a:spcBef>
              <a:spcAft>
                <a:spcPts val="0"/>
              </a:spcAft>
              <a:buClr>
                <a:schemeClr val="dk1"/>
              </a:buClr>
              <a:buSzPts val="1100"/>
              <a:buFont typeface="Arial"/>
              <a:buNone/>
            </a:pPr>
            <a:r>
              <a:rPr b="1" lang="en-US" sz="1000">
                <a:solidFill>
                  <a:srgbClr val="FFB900"/>
                </a:solidFill>
                <a:latin typeface="Tahoma"/>
                <a:ea typeface="Tahoma"/>
                <a:cs typeface="Tahoma"/>
                <a:sym typeface="Tahoma"/>
              </a:rPr>
              <a:t>	•	5 × 7 è l’unica combinazione possibile.</a:t>
            </a:r>
            <a:endParaRPr b="1" sz="1000">
              <a:solidFill>
                <a:srgbClr val="FFB900"/>
              </a:solidFill>
              <a:latin typeface="Tahoma"/>
              <a:ea typeface="Tahoma"/>
              <a:cs typeface="Tahoma"/>
              <a:sym typeface="Tahoma"/>
            </a:endParaRPr>
          </a:p>
          <a:p>
            <a:pPr indent="0" lvl="0" marL="0" rtl="0" algn="l">
              <a:lnSpc>
                <a:spcPct val="115000"/>
              </a:lnSpc>
              <a:spcBef>
                <a:spcPts val="0"/>
              </a:spcBef>
              <a:spcAft>
                <a:spcPts val="0"/>
              </a:spcAft>
              <a:buSzPts val="1100"/>
              <a:buNone/>
            </a:pPr>
            <a:r>
              <a:rPr b="1" lang="en-US" sz="1000">
                <a:solidFill>
                  <a:srgbClr val="FFB900"/>
                </a:solidFill>
                <a:latin typeface="Tahoma"/>
                <a:ea typeface="Tahoma"/>
                <a:cs typeface="Tahoma"/>
                <a:sym typeface="Tahoma"/>
              </a:rPr>
              <a:t>Questo perché, per definizione, un numero primo è un numero naturale maggiore di 1 che non ha divisori positivi diversi da 1 e se stesso.</a:t>
            </a:r>
            <a:endParaRPr b="1" sz="1000">
              <a:solidFill>
                <a:srgbClr val="FFB900"/>
              </a:solidFill>
              <a:latin typeface="Tahoma"/>
              <a:ea typeface="Tahoma"/>
              <a:cs typeface="Tahoma"/>
              <a:sym typeface="Tahoma"/>
            </a:endParaRPr>
          </a:p>
        </p:txBody>
      </p:sp>
      <p:sp>
        <p:nvSpPr>
          <p:cNvPr id="1121" name="Google Shape;1121;p56"/>
          <p:cNvSpPr txBox="1"/>
          <p:nvPr/>
        </p:nvSpPr>
        <p:spPr>
          <a:xfrm>
            <a:off x="223520" y="6524345"/>
            <a:ext cx="3631565" cy="1479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800" u="sng">
                <a:solidFill>
                  <a:srgbClr val="FFFFFF"/>
                </a:solidFill>
                <a:latin typeface="Verdana"/>
                <a:ea typeface="Verdana"/>
                <a:cs typeface="Verdana"/>
                <a:sym typeface="Verdana"/>
                <a:hlinkClick r:id="rId4">
                  <a:extLst>
                    <a:ext uri="{A12FA001-AC4F-418D-AE19-62706E023703}">
                      <ahyp:hlinkClr val="tx"/>
                    </a:ext>
                  </a:extLst>
                </a:hlinkClick>
              </a:rPr>
              <a:t>Prime Numbers | Brilliant Math &amp; Science Wiki</a:t>
            </a:r>
            <a:r>
              <a:rPr lang="en-US" sz="800">
                <a:solidFill>
                  <a:srgbClr val="FFFFFF"/>
                </a:solidFill>
                <a:latin typeface="Verdana"/>
                <a:ea typeface="Verdana"/>
                <a:cs typeface="Verdana"/>
                <a:sym typeface="Verdana"/>
              </a:rPr>
              <a:t>, accessed in February 2024</a:t>
            </a:r>
            <a:endParaRPr sz="800">
              <a:latin typeface="Verdana"/>
              <a:ea typeface="Verdana"/>
              <a:cs typeface="Verdana"/>
              <a:sym typeface="Verdana"/>
            </a:endParaRPr>
          </a:p>
        </p:txBody>
      </p:sp>
      <p:pic>
        <p:nvPicPr>
          <p:cNvPr id="1122" name="Google Shape;1122;p56"/>
          <p:cNvPicPr preferRelativeResize="0"/>
          <p:nvPr/>
        </p:nvPicPr>
        <p:blipFill rotWithShape="1">
          <a:blip r:embed="rId5">
            <a:alphaModFix/>
          </a:blip>
          <a:srcRect b="0" l="0" r="0" t="0"/>
          <a:stretch/>
        </p:blipFill>
        <p:spPr>
          <a:xfrm>
            <a:off x="7549895" y="6167626"/>
            <a:ext cx="3293364" cy="611122"/>
          </a:xfrm>
          <a:prstGeom prst="rect">
            <a:avLst/>
          </a:prstGeom>
          <a:noFill/>
          <a:ln>
            <a:noFill/>
          </a:ln>
        </p:spPr>
      </p:pic>
      <p:sp>
        <p:nvSpPr>
          <p:cNvPr id="1123" name="Google Shape;1123;p56"/>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1124" name="Google Shape;1124;p56"/>
          <p:cNvSpPr txBox="1"/>
          <p:nvPr/>
        </p:nvSpPr>
        <p:spPr>
          <a:xfrm>
            <a:off x="223520" y="664566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grpSp>
        <p:nvGrpSpPr>
          <p:cNvPr id="1129" name="Google Shape;1129;p57"/>
          <p:cNvGrpSpPr/>
          <p:nvPr/>
        </p:nvGrpSpPr>
        <p:grpSpPr>
          <a:xfrm>
            <a:off x="0" y="-1524"/>
            <a:ext cx="6042659" cy="6861047"/>
            <a:chOff x="0" y="-1524"/>
            <a:chExt cx="6042659" cy="6861047"/>
          </a:xfrm>
        </p:grpSpPr>
        <p:sp>
          <p:nvSpPr>
            <p:cNvPr id="1130" name="Google Shape;1130;p57"/>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131" name="Google Shape;1131;p57"/>
            <p:cNvPicPr preferRelativeResize="0"/>
            <p:nvPr/>
          </p:nvPicPr>
          <p:blipFill rotWithShape="1">
            <a:blip r:embed="rId3">
              <a:alphaModFix/>
            </a:blip>
            <a:srcRect b="0" l="0" r="0" t="0"/>
            <a:stretch/>
          </p:blipFill>
          <p:spPr>
            <a:xfrm>
              <a:off x="0" y="-1524"/>
              <a:ext cx="5841492" cy="6861047"/>
            </a:xfrm>
            <a:prstGeom prst="rect">
              <a:avLst/>
            </a:prstGeom>
            <a:noFill/>
            <a:ln>
              <a:noFill/>
            </a:ln>
          </p:spPr>
        </p:pic>
        <p:sp>
          <p:nvSpPr>
            <p:cNvPr id="1132" name="Google Shape;1132;p57"/>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33" name="Google Shape;1133;p57"/>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134" name="Google Shape;1134;p57"/>
          <p:cNvSpPr txBox="1"/>
          <p:nvPr>
            <p:ph type="title"/>
          </p:nvPr>
        </p:nvSpPr>
        <p:spPr>
          <a:xfrm>
            <a:off x="6587507" y="222250"/>
            <a:ext cx="34164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Concetto di RSA</a:t>
            </a:r>
            <a:endParaRPr/>
          </a:p>
        </p:txBody>
      </p:sp>
      <p:sp>
        <p:nvSpPr>
          <p:cNvPr id="1135" name="Google Shape;1135;p57"/>
          <p:cNvSpPr txBox="1"/>
          <p:nvPr/>
        </p:nvSpPr>
        <p:spPr>
          <a:xfrm>
            <a:off x="5805296" y="1207770"/>
            <a:ext cx="6287100" cy="4817700"/>
          </a:xfrm>
          <a:prstGeom prst="rect">
            <a:avLst/>
          </a:prstGeom>
          <a:noFill/>
          <a:ln>
            <a:noFill/>
          </a:ln>
        </p:spPr>
        <p:txBody>
          <a:bodyPr anchorCtr="0" anchor="t" bIns="0" lIns="0" spcFirstLastPara="1" rIns="0" wrap="square" tIns="13325">
            <a:spAutoFit/>
          </a:bodyPr>
          <a:lstStyle/>
          <a:p>
            <a:pPr indent="-274319" lvl="0" marL="286385" marR="5715" rtl="0" algn="just">
              <a:lnSpc>
                <a:spcPct val="100000"/>
              </a:lnSpc>
              <a:spcBef>
                <a:spcPts val="0"/>
              </a:spcBef>
              <a:spcAft>
                <a:spcPts val="0"/>
              </a:spcAft>
              <a:buNone/>
            </a:pPr>
            <a:r>
              <a:rPr lang="en-US" sz="1400">
                <a:solidFill>
                  <a:srgbClr val="FFB900"/>
                </a:solidFill>
                <a:latin typeface="Courier New"/>
                <a:ea typeface="Courier New"/>
                <a:cs typeface="Courier New"/>
                <a:sym typeface="Courier New"/>
              </a:rPr>
              <a:t>o </a:t>
            </a:r>
            <a:r>
              <a:rPr lang="en-US">
                <a:solidFill>
                  <a:srgbClr val="FFFFFF"/>
                </a:solidFill>
                <a:latin typeface="Verdana"/>
                <a:ea typeface="Verdana"/>
                <a:cs typeface="Verdana"/>
                <a:sym typeface="Verdana"/>
              </a:rPr>
              <a:t>Il sistema di crittografia RSA si basa sulla difficoltà della fattorizzazione di grandi numeri interi, rendendo la decifrazione estremamente complessa.</a:t>
            </a:r>
            <a:endParaRPr sz="1400">
              <a:latin typeface="Verdana"/>
              <a:ea typeface="Verdana"/>
              <a:cs typeface="Verdana"/>
              <a:sym typeface="Verdana"/>
            </a:endParaRPr>
          </a:p>
          <a:p>
            <a:pPr indent="0" lvl="0" marL="0" rtl="0" algn="l">
              <a:lnSpc>
                <a:spcPct val="100000"/>
              </a:lnSpc>
              <a:spcBef>
                <a:spcPts val="95"/>
              </a:spcBef>
              <a:spcAft>
                <a:spcPts val="0"/>
              </a:spcAft>
              <a:buNone/>
            </a:pPr>
            <a:r>
              <a:t/>
            </a:r>
            <a:endParaRPr sz="1400">
              <a:latin typeface="Verdana"/>
              <a:ea typeface="Verdana"/>
              <a:cs typeface="Verdana"/>
              <a:sym typeface="Verdana"/>
            </a:endParaRPr>
          </a:p>
          <a:p>
            <a:pPr indent="-274319" lvl="0" marL="286385" marR="5715" rtl="0" algn="just">
              <a:lnSpc>
                <a:spcPct val="100000"/>
              </a:lnSpc>
              <a:spcBef>
                <a:spcPts val="0"/>
              </a:spcBef>
              <a:spcAft>
                <a:spcPts val="0"/>
              </a:spcAft>
              <a:buNone/>
            </a:pPr>
            <a:r>
              <a:rPr lang="en-US" sz="1400">
                <a:solidFill>
                  <a:srgbClr val="FFB900"/>
                </a:solidFill>
                <a:latin typeface="Courier New"/>
                <a:ea typeface="Courier New"/>
                <a:cs typeface="Courier New"/>
                <a:sym typeface="Courier New"/>
              </a:rPr>
              <a:t>o </a:t>
            </a:r>
            <a:r>
              <a:rPr lang="en-US">
                <a:solidFill>
                  <a:srgbClr val="FFFFFF"/>
                </a:solidFill>
                <a:latin typeface="Verdana"/>
                <a:ea typeface="Verdana"/>
                <a:cs typeface="Verdana"/>
                <a:sym typeface="Verdana"/>
              </a:rPr>
              <a:t>Le chiavi pubbliche in RSA sono composte da due numeri, uno dei quali è il prodotto di due grandi numeri primi; la chiave privata viene calcolata a partire dagli stessi numeri primi.</a:t>
            </a:r>
            <a:endParaRPr sz="1400">
              <a:latin typeface="Verdana"/>
              <a:ea typeface="Verdana"/>
              <a:cs typeface="Verdana"/>
              <a:sym typeface="Verdana"/>
            </a:endParaRPr>
          </a:p>
          <a:p>
            <a:pPr indent="0" lvl="0" marL="0" rtl="0" algn="l">
              <a:lnSpc>
                <a:spcPct val="100000"/>
              </a:lnSpc>
              <a:spcBef>
                <a:spcPts val="100"/>
              </a:spcBef>
              <a:spcAft>
                <a:spcPts val="0"/>
              </a:spcAft>
              <a:buNone/>
            </a:pPr>
            <a:r>
              <a:t/>
            </a:r>
            <a:endParaRPr sz="1400">
              <a:latin typeface="Verdana"/>
              <a:ea typeface="Verdana"/>
              <a:cs typeface="Verdana"/>
              <a:sym typeface="Verdana"/>
            </a:endParaRPr>
          </a:p>
          <a:p>
            <a:pPr indent="-274319" lvl="0" marL="286385" marR="5715" rtl="0" algn="just">
              <a:lnSpc>
                <a:spcPct val="100000"/>
              </a:lnSpc>
              <a:spcBef>
                <a:spcPts val="0"/>
              </a:spcBef>
              <a:spcAft>
                <a:spcPts val="0"/>
              </a:spcAft>
              <a:buNone/>
            </a:pPr>
            <a:r>
              <a:rPr lang="en-US" sz="1400">
                <a:solidFill>
                  <a:srgbClr val="FFB900"/>
                </a:solidFill>
                <a:latin typeface="Courier New"/>
                <a:ea typeface="Courier New"/>
                <a:cs typeface="Courier New"/>
                <a:sym typeface="Courier New"/>
              </a:rPr>
              <a:t>o </a:t>
            </a:r>
            <a:r>
              <a:rPr lang="en-US">
                <a:solidFill>
                  <a:srgbClr val="FFFFFF"/>
                </a:solidFill>
                <a:latin typeface="Verdana"/>
                <a:ea typeface="Verdana"/>
                <a:cs typeface="Verdana"/>
                <a:sym typeface="Verdana"/>
              </a:rPr>
              <a:t>La sicurezza dell’algoritmo RSA dipende quindi dalla complessità della fattorizzazione di quel numero molto grande, garantendo la protezione della chiave privata.</a:t>
            </a:r>
            <a:endParaRPr sz="1400">
              <a:latin typeface="Verdana"/>
              <a:ea typeface="Verdana"/>
              <a:cs typeface="Verdana"/>
              <a:sym typeface="Verdana"/>
            </a:endParaRPr>
          </a:p>
          <a:p>
            <a:pPr indent="0" lvl="0" marL="0" rtl="0" algn="l">
              <a:lnSpc>
                <a:spcPct val="100000"/>
              </a:lnSpc>
              <a:spcBef>
                <a:spcPts val="100"/>
              </a:spcBef>
              <a:spcAft>
                <a:spcPts val="0"/>
              </a:spcAft>
              <a:buNone/>
            </a:pPr>
            <a:r>
              <a:t/>
            </a:r>
            <a:endParaRPr sz="1400">
              <a:latin typeface="Verdana"/>
              <a:ea typeface="Verdana"/>
              <a:cs typeface="Verdana"/>
              <a:sym typeface="Verdana"/>
            </a:endParaRPr>
          </a:p>
          <a:p>
            <a:pPr indent="0" lvl="0" marL="12700" rtl="0" algn="l">
              <a:lnSpc>
                <a:spcPct val="100000"/>
              </a:lnSpc>
              <a:spcBef>
                <a:spcPts val="0"/>
              </a:spcBef>
              <a:spcAft>
                <a:spcPts val="0"/>
              </a:spcAft>
              <a:buNone/>
            </a:pPr>
            <a:r>
              <a:rPr lang="en-US" sz="1400">
                <a:solidFill>
                  <a:srgbClr val="FFB900"/>
                </a:solidFill>
                <a:latin typeface="Courier New"/>
                <a:ea typeface="Courier New"/>
                <a:cs typeface="Courier New"/>
                <a:sym typeface="Courier New"/>
              </a:rPr>
              <a:t>o	</a:t>
            </a:r>
            <a:r>
              <a:rPr lang="en-US">
                <a:solidFill>
                  <a:srgbClr val="FFFFFF"/>
                </a:solidFill>
                <a:latin typeface="Verdana"/>
                <a:ea typeface="Verdana"/>
                <a:cs typeface="Verdana"/>
                <a:sym typeface="Verdana"/>
              </a:rPr>
              <a:t>La forza dell’encryption è proporzionale alla dimensione della chiave: raddoppiarla o triplicarla ne aumenta esponenzialmente la robustezza.</a:t>
            </a:r>
            <a:endParaRPr sz="1400">
              <a:latin typeface="Verdana"/>
              <a:ea typeface="Verdana"/>
              <a:cs typeface="Verdana"/>
              <a:sym typeface="Verdana"/>
            </a:endParaRPr>
          </a:p>
          <a:p>
            <a:pPr indent="0" lvl="0" marL="0" rtl="0" algn="l">
              <a:lnSpc>
                <a:spcPct val="100000"/>
              </a:lnSpc>
              <a:spcBef>
                <a:spcPts val="100"/>
              </a:spcBef>
              <a:spcAft>
                <a:spcPts val="0"/>
              </a:spcAft>
              <a:buNone/>
            </a:pPr>
            <a:r>
              <a:t/>
            </a:r>
            <a:endParaRPr sz="1400">
              <a:latin typeface="Verdana"/>
              <a:ea typeface="Verdana"/>
              <a:cs typeface="Verdana"/>
              <a:sym typeface="Verdana"/>
            </a:endParaRPr>
          </a:p>
          <a:p>
            <a:pPr indent="-274319" lvl="0" marL="286385" marR="5080" rtl="0" algn="just">
              <a:lnSpc>
                <a:spcPct val="100000"/>
              </a:lnSpc>
              <a:spcBef>
                <a:spcPts val="0"/>
              </a:spcBef>
              <a:spcAft>
                <a:spcPts val="0"/>
              </a:spcAft>
              <a:buNone/>
            </a:pPr>
            <a:r>
              <a:rPr lang="en-US" sz="1400">
                <a:solidFill>
                  <a:srgbClr val="FFB900"/>
                </a:solidFill>
                <a:latin typeface="Courier New"/>
                <a:ea typeface="Courier New"/>
                <a:cs typeface="Courier New"/>
                <a:sym typeface="Courier New"/>
              </a:rPr>
              <a:t>o </a:t>
            </a:r>
            <a:r>
              <a:rPr lang="en-US">
                <a:solidFill>
                  <a:srgbClr val="FFFFFF"/>
                </a:solidFill>
                <a:latin typeface="Verdana"/>
                <a:ea typeface="Verdana"/>
                <a:cs typeface="Verdana"/>
                <a:sym typeface="Verdana"/>
              </a:rPr>
              <a:t>Le chiavi RSA hanno lunghezze tipiche di 1024 o 2048 bit; tuttavia, sono emerse preoccupazioni sulla futura vulnerabilità delle chiavi da 1024 bit.</a:t>
            </a:r>
            <a:endParaRPr sz="1400">
              <a:latin typeface="Verdana"/>
              <a:ea typeface="Verdana"/>
              <a:cs typeface="Verdana"/>
              <a:sym typeface="Verdana"/>
            </a:endParaRPr>
          </a:p>
          <a:p>
            <a:pPr indent="0" lvl="0" marL="0" rtl="0" algn="l">
              <a:lnSpc>
                <a:spcPct val="100000"/>
              </a:lnSpc>
              <a:spcBef>
                <a:spcPts val="100"/>
              </a:spcBef>
              <a:spcAft>
                <a:spcPts val="0"/>
              </a:spcAft>
              <a:buNone/>
            </a:pPr>
            <a:r>
              <a:t/>
            </a:r>
            <a:endParaRPr sz="1400">
              <a:latin typeface="Verdana"/>
              <a:ea typeface="Verdana"/>
              <a:cs typeface="Verdana"/>
              <a:sym typeface="Verdana"/>
            </a:endParaRPr>
          </a:p>
          <a:p>
            <a:pPr indent="0" lvl="0" marL="12700" rtl="0" algn="l">
              <a:lnSpc>
                <a:spcPct val="100000"/>
              </a:lnSpc>
              <a:spcBef>
                <a:spcPts val="0"/>
              </a:spcBef>
              <a:spcAft>
                <a:spcPts val="0"/>
              </a:spcAft>
              <a:buNone/>
            </a:pPr>
            <a:r>
              <a:rPr lang="en-US" sz="1400">
                <a:solidFill>
                  <a:srgbClr val="FFB900"/>
                </a:solidFill>
                <a:latin typeface="Courier New"/>
                <a:ea typeface="Courier New"/>
                <a:cs typeface="Courier New"/>
                <a:sym typeface="Courier New"/>
              </a:rPr>
              <a:t>o	</a:t>
            </a:r>
            <a:r>
              <a:rPr lang="en-US">
                <a:solidFill>
                  <a:srgbClr val="FFFFFF"/>
                </a:solidFill>
                <a:latin typeface="Verdana"/>
                <a:ea typeface="Verdana"/>
                <a:cs typeface="Verdana"/>
                <a:sym typeface="Verdana"/>
              </a:rPr>
              <a:t>Nonostante le previsioni degli esperti, decifrare chiavi da 1024 bit al giorno d’oggi non è ancora un compito realizzabile.</a:t>
            </a:r>
            <a:endParaRPr sz="1400">
              <a:latin typeface="Verdana"/>
              <a:ea typeface="Verdana"/>
              <a:cs typeface="Verdana"/>
              <a:sym typeface="Verdana"/>
            </a:endParaRPr>
          </a:p>
        </p:txBody>
      </p:sp>
      <p:sp>
        <p:nvSpPr>
          <p:cNvPr id="1136" name="Google Shape;1136;p57"/>
          <p:cNvSpPr txBox="1"/>
          <p:nvPr/>
        </p:nvSpPr>
        <p:spPr>
          <a:xfrm>
            <a:off x="206756" y="6602374"/>
            <a:ext cx="3773170" cy="1479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800" u="sng">
                <a:solidFill>
                  <a:srgbClr val="86872C"/>
                </a:solidFill>
                <a:latin typeface="Verdana"/>
                <a:ea typeface="Verdana"/>
                <a:cs typeface="Verdana"/>
                <a:sym typeface="Verdana"/>
                <a:hlinkClick r:id="rId4">
                  <a:extLst>
                    <a:ext uri="{A12FA001-AC4F-418D-AE19-62706E023703}">
                      <ahyp:hlinkClr val="tx"/>
                    </a:ext>
                  </a:extLst>
                </a:hlinkClick>
              </a:rPr>
              <a:t>RSA Algorithm in Cryptography – </a:t>
            </a:r>
            <a:r>
              <a:rPr lang="en-US" sz="800" u="sng">
                <a:solidFill>
                  <a:srgbClr val="FFFFFF"/>
                </a:solidFill>
                <a:latin typeface="Verdana"/>
                <a:ea typeface="Verdana"/>
                <a:cs typeface="Verdana"/>
                <a:sym typeface="Verdana"/>
                <a:hlinkClick r:id="rId5">
                  <a:extLst>
                    <a:ext uri="{A12FA001-AC4F-418D-AE19-62706E023703}">
                      <ahyp:hlinkClr val="tx"/>
                    </a:ext>
                  </a:extLst>
                </a:hlinkClick>
              </a:rPr>
              <a:t>GeeksforGeeks</a:t>
            </a:r>
            <a:r>
              <a:rPr lang="en-US" sz="800">
                <a:solidFill>
                  <a:srgbClr val="FFFFFF"/>
                </a:solidFill>
                <a:latin typeface="Verdana"/>
                <a:ea typeface="Verdana"/>
                <a:cs typeface="Verdana"/>
                <a:sym typeface="Verdana"/>
              </a:rPr>
              <a:t>, accessed in February 2024</a:t>
            </a:r>
            <a:endParaRPr sz="800">
              <a:latin typeface="Verdana"/>
              <a:ea typeface="Verdana"/>
              <a:cs typeface="Verdana"/>
              <a:sym typeface="Verdana"/>
            </a:endParaRPr>
          </a:p>
        </p:txBody>
      </p:sp>
      <p:pic>
        <p:nvPicPr>
          <p:cNvPr id="1137" name="Google Shape;1137;p57"/>
          <p:cNvPicPr preferRelativeResize="0"/>
          <p:nvPr/>
        </p:nvPicPr>
        <p:blipFill rotWithShape="1">
          <a:blip r:embed="rId6">
            <a:alphaModFix/>
          </a:blip>
          <a:srcRect b="0" l="0" r="0" t="0"/>
          <a:stretch/>
        </p:blipFill>
        <p:spPr>
          <a:xfrm>
            <a:off x="7549895" y="6167626"/>
            <a:ext cx="3293364" cy="611122"/>
          </a:xfrm>
          <a:prstGeom prst="rect">
            <a:avLst/>
          </a:prstGeom>
          <a:noFill/>
          <a:ln>
            <a:noFill/>
          </a:ln>
        </p:spPr>
      </p:pic>
      <p:sp>
        <p:nvSpPr>
          <p:cNvPr id="1138" name="Google Shape;1138;p57"/>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grpSp>
        <p:nvGrpSpPr>
          <p:cNvPr id="1143" name="Google Shape;1143;p58"/>
          <p:cNvGrpSpPr/>
          <p:nvPr/>
        </p:nvGrpSpPr>
        <p:grpSpPr>
          <a:xfrm>
            <a:off x="0" y="-1524"/>
            <a:ext cx="6042659" cy="6861047"/>
            <a:chOff x="0" y="-1524"/>
            <a:chExt cx="6042659" cy="6861047"/>
          </a:xfrm>
        </p:grpSpPr>
        <p:sp>
          <p:nvSpPr>
            <p:cNvPr id="1144" name="Google Shape;1144;p58"/>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145" name="Google Shape;1145;p58"/>
            <p:cNvPicPr preferRelativeResize="0"/>
            <p:nvPr/>
          </p:nvPicPr>
          <p:blipFill rotWithShape="1">
            <a:blip r:embed="rId3">
              <a:alphaModFix/>
            </a:blip>
            <a:srcRect b="0" l="0" r="0" t="0"/>
            <a:stretch/>
          </p:blipFill>
          <p:spPr>
            <a:xfrm>
              <a:off x="0" y="-1524"/>
              <a:ext cx="5841492" cy="6861047"/>
            </a:xfrm>
            <a:prstGeom prst="rect">
              <a:avLst/>
            </a:prstGeom>
            <a:noFill/>
            <a:ln>
              <a:noFill/>
            </a:ln>
          </p:spPr>
        </p:pic>
        <p:sp>
          <p:nvSpPr>
            <p:cNvPr id="1146" name="Google Shape;1146;p58"/>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47" name="Google Shape;1147;p58"/>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148" name="Google Shape;1148;p58"/>
          <p:cNvSpPr txBox="1"/>
          <p:nvPr>
            <p:ph type="title"/>
          </p:nvPr>
        </p:nvSpPr>
        <p:spPr>
          <a:xfrm>
            <a:off x="6198402" y="469131"/>
            <a:ext cx="5343000" cy="1093800"/>
          </a:xfrm>
          <a:prstGeom prst="rect">
            <a:avLst/>
          </a:prstGeom>
          <a:noFill/>
          <a:ln>
            <a:noFill/>
          </a:ln>
        </p:spPr>
        <p:txBody>
          <a:bodyPr anchorCtr="0" anchor="t" bIns="0" lIns="0" spcFirstLastPara="1" rIns="0" wrap="square" tIns="67925">
            <a:spAutoFit/>
          </a:bodyPr>
          <a:lstStyle/>
          <a:p>
            <a:pPr indent="0" lvl="0" marL="12700" marR="5080" rtl="0" algn="l">
              <a:lnSpc>
                <a:spcPct val="108124"/>
              </a:lnSpc>
              <a:spcBef>
                <a:spcPts val="0"/>
              </a:spcBef>
              <a:spcAft>
                <a:spcPts val="0"/>
              </a:spcAft>
              <a:buNone/>
            </a:pPr>
            <a:r>
              <a:rPr lang="en-US" sz="3200">
                <a:solidFill>
                  <a:srgbClr val="FFFFFF"/>
                </a:solidFill>
              </a:rPr>
              <a:t>I Ruoli Cruciali dell’RSA nella Sicurezza su Internet</a:t>
            </a:r>
            <a:endParaRPr sz="3200"/>
          </a:p>
        </p:txBody>
      </p:sp>
      <p:sp>
        <p:nvSpPr>
          <p:cNvPr id="1149" name="Google Shape;1149;p58"/>
          <p:cNvSpPr txBox="1"/>
          <p:nvPr/>
        </p:nvSpPr>
        <p:spPr>
          <a:xfrm>
            <a:off x="5737097" y="1667744"/>
            <a:ext cx="6265500" cy="4155600"/>
          </a:xfrm>
          <a:prstGeom prst="rect">
            <a:avLst/>
          </a:prstGeom>
          <a:noFill/>
          <a:ln>
            <a:noFill/>
          </a:ln>
        </p:spPr>
        <p:txBody>
          <a:bodyPr anchorCtr="0" anchor="t" bIns="0" lIns="0" spcFirstLastPara="1" rIns="0" wrap="square" tIns="80625">
            <a:spAutoFit/>
          </a:bodyPr>
          <a:lstStyle/>
          <a:p>
            <a:pPr indent="0" lvl="0" marL="12700" rtl="0" algn="l">
              <a:lnSpc>
                <a:spcPct val="100000"/>
              </a:lnSpc>
              <a:spcBef>
                <a:spcPts val="0"/>
              </a:spcBef>
              <a:spcAft>
                <a:spcPts val="0"/>
              </a:spcAft>
              <a:buNone/>
            </a:pPr>
            <a:r>
              <a:rPr lang="en-US" sz="1200">
                <a:solidFill>
                  <a:srgbClr val="FFB900"/>
                </a:solidFill>
                <a:latin typeface="Courier New"/>
                <a:ea typeface="Courier New"/>
                <a:cs typeface="Courier New"/>
                <a:sym typeface="Courier New"/>
              </a:rPr>
              <a:t>o	</a:t>
            </a:r>
            <a:r>
              <a:rPr lang="en-US" sz="1200">
                <a:solidFill>
                  <a:srgbClr val="FFFFFF"/>
                </a:solidFill>
                <a:latin typeface="Verdana"/>
                <a:ea typeface="Verdana"/>
                <a:cs typeface="Verdana"/>
                <a:sym typeface="Verdana"/>
              </a:rPr>
              <a:t>L’RSA svolge due ruoli cruciali nell’Internet odierno.</a:t>
            </a:r>
            <a:endParaRPr sz="1200">
              <a:latin typeface="Verdana"/>
              <a:ea typeface="Verdana"/>
              <a:cs typeface="Verdana"/>
              <a:sym typeface="Verdana"/>
            </a:endParaRPr>
          </a:p>
          <a:p>
            <a:pPr indent="-215900" lvl="0" marL="1113155" marR="288290" rtl="0" algn="l">
              <a:lnSpc>
                <a:spcPct val="90100"/>
              </a:lnSpc>
              <a:spcBef>
                <a:spcPts val="795"/>
              </a:spcBef>
              <a:spcAft>
                <a:spcPts val="0"/>
              </a:spcAft>
              <a:buClr>
                <a:srgbClr val="FFB900"/>
              </a:buClr>
              <a:buSzPts val="1400"/>
              <a:buFont typeface="Calibri"/>
              <a:buChar char="◦"/>
            </a:pPr>
            <a:r>
              <a:rPr lang="en-US">
                <a:solidFill>
                  <a:srgbClr val="FFFFFF"/>
                </a:solidFill>
                <a:latin typeface="Verdana"/>
                <a:ea typeface="Verdana"/>
                <a:cs typeface="Verdana"/>
                <a:sym typeface="Verdana"/>
              </a:rPr>
              <a:t>Primo, viene utilizzato in oltre il 90% delle connessioni Internet durante l’handshake SSL, che avvia la comunicazione sicura.</a:t>
            </a:r>
            <a:endParaRPr>
              <a:latin typeface="Verdana"/>
              <a:ea typeface="Verdana"/>
              <a:cs typeface="Verdana"/>
              <a:sym typeface="Verdana"/>
            </a:endParaRPr>
          </a:p>
          <a:p>
            <a:pPr indent="0" lvl="0" marL="0" rtl="0" algn="l">
              <a:lnSpc>
                <a:spcPct val="100000"/>
              </a:lnSpc>
              <a:spcBef>
                <a:spcPts val="1005"/>
              </a:spcBef>
              <a:spcAft>
                <a:spcPts val="0"/>
              </a:spcAft>
              <a:buClr>
                <a:srgbClr val="FFB900"/>
              </a:buClr>
              <a:buSzPts val="1600"/>
              <a:buFont typeface="Calibri"/>
              <a:buNone/>
            </a:pPr>
            <a:r>
              <a:t/>
            </a:r>
            <a:endParaRPr>
              <a:latin typeface="Verdana"/>
              <a:ea typeface="Verdana"/>
              <a:cs typeface="Verdana"/>
              <a:sym typeface="Verdana"/>
            </a:endParaRPr>
          </a:p>
          <a:p>
            <a:pPr indent="-215900" lvl="0" marL="1113155" marR="311150" rtl="0" algn="l">
              <a:lnSpc>
                <a:spcPct val="108124"/>
              </a:lnSpc>
              <a:spcBef>
                <a:spcPts val="5"/>
              </a:spcBef>
              <a:spcAft>
                <a:spcPts val="0"/>
              </a:spcAft>
              <a:buClr>
                <a:srgbClr val="FFB900"/>
              </a:buClr>
              <a:buSzPts val="1400"/>
              <a:buFont typeface="Calibri"/>
              <a:buChar char="◦"/>
            </a:pPr>
            <a:r>
              <a:rPr lang="en-US">
                <a:solidFill>
                  <a:srgbClr val="FFFFFF"/>
                </a:solidFill>
                <a:latin typeface="Verdana"/>
                <a:ea typeface="Verdana"/>
                <a:cs typeface="Verdana"/>
                <a:sym typeface="Verdana"/>
              </a:rPr>
              <a:t>Questo handshake è un momento chiave in cui un attacco potrebbe compromettere l’intera sessione, potenzialmente esponendo informazioni sensibili come dati personali, documenti finanziari e proprietà intellettuali.</a:t>
            </a:r>
            <a:endParaRPr>
              <a:latin typeface="Verdana"/>
              <a:ea typeface="Verdana"/>
              <a:cs typeface="Verdana"/>
              <a:sym typeface="Verdana"/>
            </a:endParaRPr>
          </a:p>
          <a:p>
            <a:pPr indent="0" lvl="0" marL="0" rtl="0" algn="l">
              <a:lnSpc>
                <a:spcPct val="100000"/>
              </a:lnSpc>
              <a:spcBef>
                <a:spcPts val="950"/>
              </a:spcBef>
              <a:spcAft>
                <a:spcPts val="0"/>
              </a:spcAft>
              <a:buClr>
                <a:srgbClr val="FFB900"/>
              </a:buClr>
              <a:buSzPts val="1600"/>
              <a:buFont typeface="Calibri"/>
              <a:buNone/>
            </a:pPr>
            <a:r>
              <a:t/>
            </a:r>
            <a:endParaRPr>
              <a:latin typeface="Verdana"/>
              <a:ea typeface="Verdana"/>
              <a:cs typeface="Verdana"/>
              <a:sym typeface="Verdana"/>
            </a:endParaRPr>
          </a:p>
          <a:p>
            <a:pPr indent="-215900" lvl="0" marL="1113155" marR="5080" rtl="0" algn="l">
              <a:lnSpc>
                <a:spcPct val="90000"/>
              </a:lnSpc>
              <a:spcBef>
                <a:spcPts val="0"/>
              </a:spcBef>
              <a:spcAft>
                <a:spcPts val="0"/>
              </a:spcAft>
              <a:buClr>
                <a:srgbClr val="FFB900"/>
              </a:buClr>
              <a:buSzPts val="1400"/>
              <a:buFont typeface="Calibri"/>
              <a:buChar char="◦"/>
            </a:pPr>
            <a:r>
              <a:rPr lang="en-US">
                <a:solidFill>
                  <a:srgbClr val="FFFFFF"/>
                </a:solidFill>
                <a:latin typeface="Verdana"/>
                <a:ea typeface="Verdana"/>
                <a:cs typeface="Verdana"/>
                <a:sym typeface="Verdana"/>
              </a:rPr>
              <a:t>Un’altra funzione critica dell’RSA è la generazione di firme digitali crittografiche. Queste firme sono utilizzate per vari scopi, come l’autenticazione di email, documenti e aggiornamenti software. Quando un file o un programma è firmato digitalmente, viene considerato affidabile da computer e dispositivi mobili. Un fallimento in questo punto potrebbe portare a conseguenze gravi.</a:t>
            </a:r>
            <a:endParaRPr>
              <a:latin typeface="Verdana"/>
              <a:ea typeface="Verdana"/>
              <a:cs typeface="Verdana"/>
              <a:sym typeface="Verdana"/>
            </a:endParaRPr>
          </a:p>
        </p:txBody>
      </p:sp>
      <p:sp>
        <p:nvSpPr>
          <p:cNvPr id="1150" name="Google Shape;1150;p58"/>
          <p:cNvSpPr txBox="1"/>
          <p:nvPr/>
        </p:nvSpPr>
        <p:spPr>
          <a:xfrm>
            <a:off x="240284" y="6595059"/>
            <a:ext cx="4420870" cy="1479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800" u="sng">
                <a:solidFill>
                  <a:srgbClr val="FFFFFF"/>
                </a:solidFill>
                <a:latin typeface="Verdana"/>
                <a:ea typeface="Verdana"/>
                <a:cs typeface="Verdana"/>
                <a:sym typeface="Verdana"/>
                <a:hlinkClick r:id="rId4">
                  <a:extLst>
                    <a:ext uri="{A12FA001-AC4F-418D-AE19-62706E023703}">
                      <ahyp:hlinkClr val="tx"/>
                    </a:ext>
                  </a:extLst>
                </a:hlinkClick>
              </a:rPr>
              <a:t>RSA Is Dead — We Just Haven’t Accepted It Yet (forbes.com)</a:t>
            </a:r>
            <a:r>
              <a:rPr lang="en-US" sz="800">
                <a:solidFill>
                  <a:srgbClr val="FFFFFF"/>
                </a:solidFill>
                <a:latin typeface="Verdana"/>
                <a:ea typeface="Verdana"/>
                <a:cs typeface="Verdana"/>
                <a:sym typeface="Verdana"/>
              </a:rPr>
              <a:t>, accessed in February 2024</a:t>
            </a:r>
            <a:endParaRPr sz="800">
              <a:latin typeface="Verdana"/>
              <a:ea typeface="Verdana"/>
              <a:cs typeface="Verdana"/>
              <a:sym typeface="Verdana"/>
            </a:endParaRPr>
          </a:p>
        </p:txBody>
      </p:sp>
      <p:pic>
        <p:nvPicPr>
          <p:cNvPr id="1151" name="Google Shape;1151;p58"/>
          <p:cNvPicPr preferRelativeResize="0"/>
          <p:nvPr/>
        </p:nvPicPr>
        <p:blipFill rotWithShape="1">
          <a:blip r:embed="rId5">
            <a:alphaModFix/>
          </a:blip>
          <a:srcRect b="0" l="0" r="0" t="0"/>
          <a:stretch/>
        </p:blipFill>
        <p:spPr>
          <a:xfrm>
            <a:off x="7549895" y="6167626"/>
            <a:ext cx="3293364" cy="611122"/>
          </a:xfrm>
          <a:prstGeom prst="rect">
            <a:avLst/>
          </a:prstGeom>
          <a:noFill/>
          <a:ln>
            <a:noFill/>
          </a:ln>
        </p:spPr>
      </p:pic>
      <p:sp>
        <p:nvSpPr>
          <p:cNvPr id="1152" name="Google Shape;1152;p58"/>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59"/>
          <p:cNvSpPr txBox="1"/>
          <p:nvPr>
            <p:ph type="title"/>
          </p:nvPr>
        </p:nvSpPr>
        <p:spPr>
          <a:xfrm>
            <a:off x="5678170" y="2932557"/>
            <a:ext cx="38367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a:solidFill>
                  <a:srgbClr val="FFFFFF"/>
                </a:solidFill>
                <a:latin typeface="Palatino Linotype"/>
                <a:ea typeface="Palatino Linotype"/>
                <a:cs typeface="Palatino Linotype"/>
                <a:sym typeface="Palatino Linotype"/>
              </a:rPr>
              <a:t>Firma digitale</a:t>
            </a:r>
            <a:endParaRPr/>
          </a:p>
        </p:txBody>
      </p:sp>
      <p:grpSp>
        <p:nvGrpSpPr>
          <p:cNvPr id="1158" name="Google Shape;1158;p59"/>
          <p:cNvGrpSpPr/>
          <p:nvPr/>
        </p:nvGrpSpPr>
        <p:grpSpPr>
          <a:xfrm>
            <a:off x="2933657" y="762"/>
            <a:ext cx="3109003" cy="6857365"/>
            <a:chOff x="2933657" y="762"/>
            <a:chExt cx="3109003" cy="6857365"/>
          </a:xfrm>
        </p:grpSpPr>
        <p:sp>
          <p:nvSpPr>
            <p:cNvPr id="1159" name="Google Shape;1159;p59"/>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60" name="Google Shape;1160;p59"/>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1161" name="Google Shape;1161;p59"/>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1162" name="Google Shape;1162;p59"/>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p:nvPr/>
        </p:nvSpPr>
        <p:spPr>
          <a:xfrm>
            <a:off x="4495827"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3" name="Google Shape;153;p6"/>
          <p:cNvSpPr txBox="1"/>
          <p:nvPr>
            <p:ph type="title"/>
          </p:nvPr>
        </p:nvSpPr>
        <p:spPr>
          <a:xfrm>
            <a:off x="490829" y="222250"/>
            <a:ext cx="27108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Introduzione</a:t>
            </a:r>
            <a:endParaRPr/>
          </a:p>
        </p:txBody>
      </p:sp>
      <p:sp>
        <p:nvSpPr>
          <p:cNvPr id="154" name="Google Shape;154;p6"/>
          <p:cNvSpPr txBox="1"/>
          <p:nvPr/>
        </p:nvSpPr>
        <p:spPr>
          <a:xfrm>
            <a:off x="268325" y="2992374"/>
            <a:ext cx="8246100" cy="444300"/>
          </a:xfrm>
          <a:prstGeom prst="rect">
            <a:avLst/>
          </a:prstGeom>
          <a:noFill/>
          <a:ln>
            <a:noFill/>
          </a:ln>
        </p:spPr>
        <p:txBody>
          <a:bodyPr anchorCtr="0" anchor="t" bIns="0" lIns="0" spcFirstLastPara="1" rIns="0" wrap="square" tIns="13325">
            <a:spAutoFit/>
          </a:bodyPr>
          <a:lstStyle/>
          <a:p>
            <a:pPr indent="-273685" lvl="0" marL="286385" rtl="0" algn="l">
              <a:lnSpc>
                <a:spcPct val="100000"/>
              </a:lnSpc>
              <a:spcBef>
                <a:spcPts val="0"/>
              </a:spcBef>
              <a:spcAft>
                <a:spcPts val="0"/>
              </a:spcAft>
              <a:buClr>
                <a:srgbClr val="FFB900"/>
              </a:buClr>
              <a:buSzPts val="1400"/>
              <a:buFont typeface="Arial"/>
              <a:buChar char="•"/>
            </a:pPr>
            <a:r>
              <a:rPr lang="en-US">
                <a:solidFill>
                  <a:srgbClr val="FFFFFF"/>
                </a:solidFill>
                <a:latin typeface="Verdana"/>
                <a:ea typeface="Verdana"/>
                <a:cs typeface="Verdana"/>
                <a:sym typeface="Verdana"/>
              </a:rPr>
              <a:t>Il Korean Register (KR) evidenzia che l’uso della crittografia è </a:t>
            </a:r>
            <a:r>
              <a:rPr b="1" lang="en-US">
                <a:solidFill>
                  <a:srgbClr val="FFB900"/>
                </a:solidFill>
                <a:latin typeface="Tahoma"/>
                <a:ea typeface="Tahoma"/>
                <a:cs typeface="Tahoma"/>
                <a:sym typeface="Tahoma"/>
              </a:rPr>
              <a:t>un requisito comune nei livelli di sicurezza da 1 a 4.</a:t>
            </a:r>
            <a:endParaRPr sz="1400">
              <a:latin typeface="Tahoma"/>
              <a:ea typeface="Tahoma"/>
              <a:cs typeface="Tahoma"/>
              <a:sym typeface="Tahoma"/>
            </a:endParaRPr>
          </a:p>
        </p:txBody>
      </p:sp>
      <p:pic>
        <p:nvPicPr>
          <p:cNvPr id="155" name="Google Shape;155;p6"/>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grpSp>
        <p:nvGrpSpPr>
          <p:cNvPr id="156" name="Google Shape;156;p6"/>
          <p:cNvGrpSpPr/>
          <p:nvPr/>
        </p:nvGrpSpPr>
        <p:grpSpPr>
          <a:xfrm>
            <a:off x="2933657" y="762"/>
            <a:ext cx="1818639" cy="6857365"/>
            <a:chOff x="2933657" y="762"/>
            <a:chExt cx="1818639" cy="6857365"/>
          </a:xfrm>
        </p:grpSpPr>
        <p:sp>
          <p:nvSpPr>
            <p:cNvPr id="157" name="Google Shape;157;p6"/>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8" name="Google Shape;158;p6"/>
            <p:cNvSpPr/>
            <p:nvPr/>
          </p:nvSpPr>
          <p:spPr>
            <a:xfrm>
              <a:off x="4486656" y="6644208"/>
              <a:ext cx="44450" cy="6350"/>
            </a:xfrm>
            <a:custGeom>
              <a:rect b="b" l="l" r="r" t="t"/>
              <a:pathLst>
                <a:path extrusionOk="0" h="6350" w="44450">
                  <a:moveTo>
                    <a:pt x="44196" y="0"/>
                  </a:moveTo>
                  <a:lnTo>
                    <a:pt x="0" y="0"/>
                  </a:lnTo>
                  <a:lnTo>
                    <a:pt x="0" y="6095"/>
                  </a:lnTo>
                  <a:lnTo>
                    <a:pt x="44196" y="6095"/>
                  </a:lnTo>
                  <a:lnTo>
                    <a:pt x="44196"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59" name="Google Shape;159;p6"/>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160" name="Google Shape;160;p6"/>
          <p:cNvSpPr txBox="1"/>
          <p:nvPr/>
        </p:nvSpPr>
        <p:spPr>
          <a:xfrm>
            <a:off x="78739" y="6521907"/>
            <a:ext cx="5262880" cy="26987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800" u="sng">
                <a:solidFill>
                  <a:srgbClr val="86872C"/>
                </a:solidFill>
                <a:latin typeface="Verdana"/>
                <a:ea typeface="Verdana"/>
                <a:cs typeface="Verdana"/>
                <a:sym typeface="Verdana"/>
                <a:hlinkClick r:id="rId4">
                  <a:extLst>
                    <a:ext uri="{A12FA001-AC4F-418D-AE19-62706E023703}">
                      <ahyp:hlinkClr val="tx"/>
                    </a:ext>
                  </a:extLst>
                </a:hlinkClick>
              </a:rPr>
              <a:t>https://safety4sea.com/kr-explains-the-importance-of-cryptography-in-safekeeping-data</a:t>
            </a:r>
            <a:r>
              <a:rPr lang="en-US" sz="800" u="sng">
                <a:solidFill>
                  <a:srgbClr val="FFB900"/>
                </a:solidFill>
                <a:latin typeface="Verdana"/>
                <a:ea typeface="Verdana"/>
                <a:cs typeface="Verdana"/>
                <a:sym typeface="Verdana"/>
                <a:hlinkClick r:id="rId5">
                  <a:extLst>
                    <a:ext uri="{A12FA001-AC4F-418D-AE19-62706E023703}">
                      <ahyp:hlinkClr val="tx"/>
                    </a:ext>
                  </a:extLst>
                </a:hlinkClick>
              </a:rPr>
              <a:t>/</a:t>
            </a:r>
            <a:r>
              <a:rPr lang="en-US" sz="800">
                <a:solidFill>
                  <a:srgbClr val="FFB900"/>
                </a:solidFill>
                <a:latin typeface="Verdana"/>
                <a:ea typeface="Verdana"/>
                <a:cs typeface="Verdana"/>
                <a:sym typeface="Verdana"/>
              </a:rPr>
              <a:t> </a:t>
            </a:r>
            <a:r>
              <a:rPr lang="en-US" sz="800" u="sng">
                <a:solidFill>
                  <a:srgbClr val="FFB900"/>
                </a:solidFill>
                <a:latin typeface="Verdana"/>
                <a:ea typeface="Verdana"/>
                <a:cs typeface="Verdana"/>
                <a:sym typeface="Verdana"/>
                <a:hlinkClick r:id="rId6">
                  <a:extLst>
                    <a:ext uri="{A12FA001-AC4F-418D-AE19-62706E023703}">
                      <ahyp:hlinkClr val="tx"/>
                    </a:ext>
                  </a:extLst>
                </a:hlinkClick>
              </a:rPr>
              <a:t>http://krs.westus.cloudapp.azure.com/Files/KRRules/KRRules2020/data/data_other/ENGLISH/gc31e000.pdf</a:t>
            </a:r>
            <a:endParaRPr sz="800">
              <a:latin typeface="Verdana"/>
              <a:ea typeface="Verdana"/>
              <a:cs typeface="Verdana"/>
              <a:sym typeface="Verdana"/>
            </a:endParaRPr>
          </a:p>
        </p:txBody>
      </p:sp>
      <p:sp>
        <p:nvSpPr>
          <p:cNvPr id="161" name="Google Shape;161;p6"/>
          <p:cNvSpPr txBox="1"/>
          <p:nvPr/>
        </p:nvSpPr>
        <p:spPr>
          <a:xfrm>
            <a:off x="268325" y="1103096"/>
            <a:ext cx="10490700" cy="1559400"/>
          </a:xfrm>
          <a:prstGeom prst="rect">
            <a:avLst/>
          </a:prstGeom>
          <a:noFill/>
          <a:ln>
            <a:noFill/>
          </a:ln>
        </p:spPr>
        <p:txBody>
          <a:bodyPr anchorCtr="0" anchor="t" bIns="0" lIns="0" spcFirstLastPara="1" rIns="0" wrap="square" tIns="135875">
            <a:spAutoFit/>
          </a:bodyPr>
          <a:lstStyle/>
          <a:p>
            <a:pPr indent="-273685" lvl="0" marL="286385" rtl="0" algn="l">
              <a:lnSpc>
                <a:spcPct val="100000"/>
              </a:lnSpc>
              <a:spcBef>
                <a:spcPts val="0"/>
              </a:spcBef>
              <a:spcAft>
                <a:spcPts val="0"/>
              </a:spcAft>
              <a:buClr>
                <a:srgbClr val="FFB900"/>
              </a:buClr>
              <a:buSzPts val="1400"/>
              <a:buFont typeface="Arial"/>
              <a:buChar char="•"/>
            </a:pPr>
            <a:r>
              <a:rPr b="1" lang="en-US">
                <a:solidFill>
                  <a:srgbClr val="FFB900"/>
                </a:solidFill>
                <a:latin typeface="Tahoma"/>
                <a:ea typeface="Tahoma"/>
                <a:cs typeface="Tahoma"/>
                <a:sym typeface="Tahoma"/>
              </a:rPr>
              <a:t>Approvazione di Tipo per la Cybersicurezza Marittima</a:t>
            </a:r>
            <a:endParaRPr sz="1400">
              <a:latin typeface="Tahoma"/>
              <a:ea typeface="Tahoma"/>
              <a:cs typeface="Tahoma"/>
              <a:sym typeface="Tahoma"/>
            </a:endParaRPr>
          </a:p>
          <a:p>
            <a:pPr indent="-317500" lvl="1" marL="914400" rtl="0" algn="l">
              <a:lnSpc>
                <a:spcPct val="115000"/>
              </a:lnSpc>
              <a:spcBef>
                <a:spcPts val="0"/>
              </a:spcBef>
              <a:spcAft>
                <a:spcPts val="0"/>
              </a:spcAft>
              <a:buClr>
                <a:srgbClr val="FFFFFF"/>
              </a:buClr>
              <a:buSzPts val="1400"/>
              <a:buChar char="•"/>
            </a:pPr>
            <a:r>
              <a:rPr lang="en-US">
                <a:solidFill>
                  <a:srgbClr val="FFFFFF"/>
                </a:solidFill>
                <a:latin typeface="Verdana"/>
                <a:ea typeface="Verdana"/>
                <a:cs typeface="Verdana"/>
                <a:sym typeface="Verdana"/>
              </a:rPr>
              <a:t>Questa approvazione certifica i </a:t>
            </a:r>
            <a:r>
              <a:rPr b="1" lang="en-US">
                <a:solidFill>
                  <a:srgbClr val="FFFFFF"/>
                </a:solidFill>
                <a:latin typeface="Verdana"/>
                <a:ea typeface="Verdana"/>
                <a:cs typeface="Verdana"/>
                <a:sym typeface="Verdana"/>
              </a:rPr>
              <a:t>produttori di apparecchiature</a:t>
            </a:r>
            <a:r>
              <a:rPr lang="en-US">
                <a:solidFill>
                  <a:srgbClr val="FFFFFF"/>
                </a:solidFill>
                <a:latin typeface="Verdana"/>
                <a:ea typeface="Verdana"/>
                <a:cs typeface="Verdana"/>
                <a:sym typeface="Verdana"/>
              </a:rPr>
              <a:t> destinate all’uso a bordo.</a:t>
            </a:r>
            <a:endParaRPr>
              <a:solidFill>
                <a:srgbClr val="FFFFFF"/>
              </a:solidFill>
              <a:latin typeface="Verdana"/>
              <a:ea typeface="Verdana"/>
              <a:cs typeface="Verdana"/>
              <a:sym typeface="Verdana"/>
            </a:endParaRPr>
          </a:p>
          <a:p>
            <a:pPr indent="-317500" lvl="1" marL="914400" rtl="0" algn="l">
              <a:lnSpc>
                <a:spcPct val="115000"/>
              </a:lnSpc>
              <a:spcBef>
                <a:spcPts val="0"/>
              </a:spcBef>
              <a:spcAft>
                <a:spcPts val="0"/>
              </a:spcAft>
              <a:buClr>
                <a:srgbClr val="FFFFFF"/>
              </a:buClr>
              <a:buSzPts val="1400"/>
              <a:buChar char="•"/>
            </a:pPr>
            <a:r>
              <a:rPr lang="en-US">
                <a:solidFill>
                  <a:srgbClr val="FFFFFF"/>
                </a:solidFill>
                <a:latin typeface="Verdana"/>
                <a:ea typeface="Verdana"/>
                <a:cs typeface="Verdana"/>
                <a:sym typeface="Verdana"/>
              </a:rPr>
              <a:t>L’approvazione viene concessa sulla base dei </a:t>
            </a:r>
            <a:r>
              <a:rPr b="1" lang="en-US">
                <a:solidFill>
                  <a:srgbClr val="FFFFFF"/>
                </a:solidFill>
                <a:latin typeface="Verdana"/>
                <a:ea typeface="Verdana"/>
                <a:cs typeface="Verdana"/>
                <a:sym typeface="Verdana"/>
              </a:rPr>
              <a:t>risultati di esami, test e ispezioni</a:t>
            </a:r>
            <a:r>
              <a:rPr lang="en-US">
                <a:solidFill>
                  <a:srgbClr val="FFFFFF"/>
                </a:solidFill>
                <a:latin typeface="Verdana"/>
                <a:ea typeface="Verdana"/>
                <a:cs typeface="Verdana"/>
                <a:sym typeface="Verdana"/>
              </a:rPr>
              <a:t>, come specificato nelle linee guida.</a:t>
            </a:r>
            <a:endParaRPr>
              <a:solidFill>
                <a:srgbClr val="FFFFFF"/>
              </a:solidFill>
              <a:latin typeface="Verdana"/>
              <a:ea typeface="Verdana"/>
              <a:cs typeface="Verdana"/>
              <a:sym typeface="Verdana"/>
            </a:endParaRPr>
          </a:p>
          <a:p>
            <a:pPr indent="-317500" lvl="1" marL="914400" rtl="0" algn="l">
              <a:lnSpc>
                <a:spcPct val="115000"/>
              </a:lnSpc>
              <a:spcBef>
                <a:spcPts val="0"/>
              </a:spcBef>
              <a:spcAft>
                <a:spcPts val="0"/>
              </a:spcAft>
              <a:buClr>
                <a:srgbClr val="FFFFFF"/>
              </a:buClr>
              <a:buSzPts val="1400"/>
              <a:buChar char="•"/>
            </a:pPr>
            <a:r>
              <a:rPr lang="en-US">
                <a:solidFill>
                  <a:srgbClr val="FFFFFF"/>
                </a:solidFill>
                <a:latin typeface="Verdana"/>
                <a:ea typeface="Verdana"/>
                <a:cs typeface="Verdana"/>
                <a:sym typeface="Verdana"/>
              </a:rPr>
              <a:t>Le apparecchiature devono </a:t>
            </a:r>
            <a:r>
              <a:rPr b="1" lang="en-US">
                <a:solidFill>
                  <a:srgbClr val="FFFFFF"/>
                </a:solidFill>
                <a:latin typeface="Verdana"/>
                <a:ea typeface="Verdana"/>
                <a:cs typeface="Verdana"/>
                <a:sym typeface="Verdana"/>
              </a:rPr>
              <a:t>soddisfare</a:t>
            </a:r>
            <a:r>
              <a:rPr lang="en-US">
                <a:solidFill>
                  <a:srgbClr val="FFFFFF"/>
                </a:solidFill>
                <a:latin typeface="Verdana"/>
                <a:ea typeface="Verdana"/>
                <a:cs typeface="Verdana"/>
                <a:sym typeface="Verdana"/>
              </a:rPr>
              <a:t> questi requisiti prima che l’installazione a bordo sia approvata dalla società.</a:t>
            </a:r>
            <a:endParaRPr>
              <a:solidFill>
                <a:srgbClr val="FFFFFF"/>
              </a:solidFill>
              <a:latin typeface="Verdana"/>
              <a:ea typeface="Verdana"/>
              <a:cs typeface="Verdana"/>
              <a:sym typeface="Verdana"/>
            </a:endParaRPr>
          </a:p>
        </p:txBody>
      </p:sp>
      <p:sp>
        <p:nvSpPr>
          <p:cNvPr id="162" name="Google Shape;162;p6"/>
          <p:cNvSpPr txBox="1"/>
          <p:nvPr/>
        </p:nvSpPr>
        <p:spPr>
          <a:xfrm>
            <a:off x="268325" y="3875988"/>
            <a:ext cx="11609100" cy="2016300"/>
          </a:xfrm>
          <a:prstGeom prst="rect">
            <a:avLst/>
          </a:prstGeom>
          <a:noFill/>
          <a:ln>
            <a:noFill/>
          </a:ln>
        </p:spPr>
        <p:txBody>
          <a:bodyPr anchorCtr="0" anchor="t" bIns="0" lIns="0" spcFirstLastPara="1" rIns="0" wrap="square" tIns="13325">
            <a:spAutoFit/>
          </a:bodyPr>
          <a:lstStyle/>
          <a:p>
            <a:pPr indent="-273685" lvl="0" marL="286385" rtl="0" algn="l">
              <a:lnSpc>
                <a:spcPct val="100000"/>
              </a:lnSpc>
              <a:spcBef>
                <a:spcPts val="0"/>
              </a:spcBef>
              <a:spcAft>
                <a:spcPts val="0"/>
              </a:spcAft>
              <a:buClr>
                <a:srgbClr val="FFB900"/>
              </a:buClr>
              <a:buSzPts val="1400"/>
              <a:buFont typeface="Arial"/>
              <a:buChar char="•"/>
            </a:pPr>
            <a:r>
              <a:rPr b="1" lang="en-US">
                <a:solidFill>
                  <a:srgbClr val="FFB900"/>
                </a:solidFill>
                <a:latin typeface="Tahoma"/>
                <a:ea typeface="Tahoma"/>
                <a:cs typeface="Tahoma"/>
                <a:sym typeface="Tahoma"/>
              </a:rPr>
              <a:t>I produttori </a:t>
            </a:r>
            <a:r>
              <a:rPr lang="en-US">
                <a:solidFill>
                  <a:srgbClr val="FFFFFF"/>
                </a:solidFill>
                <a:latin typeface="Verdana"/>
                <a:ea typeface="Verdana"/>
                <a:cs typeface="Verdana"/>
                <a:sym typeface="Verdana"/>
              </a:rPr>
              <a:t>che richiedono</a:t>
            </a:r>
            <a:r>
              <a:rPr lang="en-US" sz="1400">
                <a:solidFill>
                  <a:srgbClr val="FFFFFF"/>
                </a:solidFill>
                <a:latin typeface="Verdana"/>
                <a:ea typeface="Verdana"/>
                <a:cs typeface="Verdana"/>
                <a:sym typeface="Verdana"/>
              </a:rPr>
              <a:t> </a:t>
            </a:r>
            <a:r>
              <a:rPr b="1" lang="en-US">
                <a:solidFill>
                  <a:srgbClr val="FFB900"/>
                </a:solidFill>
                <a:latin typeface="Tahoma"/>
                <a:ea typeface="Tahoma"/>
                <a:cs typeface="Tahoma"/>
                <a:sym typeface="Tahoma"/>
              </a:rPr>
              <a:t>l’approvazione di tipo per la cybersicurezza </a:t>
            </a:r>
            <a:r>
              <a:rPr lang="en-US">
                <a:solidFill>
                  <a:srgbClr val="FFFFFF"/>
                </a:solidFill>
                <a:latin typeface="Verdana"/>
                <a:ea typeface="Verdana"/>
                <a:cs typeface="Verdana"/>
                <a:sym typeface="Verdana"/>
              </a:rPr>
              <a:t>da parte del KR devono </a:t>
            </a:r>
            <a:r>
              <a:rPr b="1" lang="en-US" sz="1400">
                <a:solidFill>
                  <a:srgbClr val="FFB900"/>
                </a:solidFill>
                <a:latin typeface="Tahoma"/>
                <a:ea typeface="Tahoma"/>
                <a:cs typeface="Tahoma"/>
                <a:sym typeface="Tahoma"/>
              </a:rPr>
              <a:t>d</a:t>
            </a:r>
            <a:r>
              <a:rPr b="1" lang="en-US">
                <a:solidFill>
                  <a:srgbClr val="FFB900"/>
                </a:solidFill>
                <a:latin typeface="Tahoma"/>
                <a:ea typeface="Tahoma"/>
                <a:cs typeface="Tahoma"/>
                <a:sym typeface="Tahoma"/>
              </a:rPr>
              <a:t>imostrare</a:t>
            </a:r>
            <a:r>
              <a:rPr b="1" lang="en-US" sz="1400">
                <a:solidFill>
                  <a:srgbClr val="FFB900"/>
                </a:solidFill>
                <a:latin typeface="Tahoma"/>
                <a:ea typeface="Tahoma"/>
                <a:cs typeface="Tahoma"/>
                <a:sym typeface="Tahoma"/>
              </a:rPr>
              <a:t> </a:t>
            </a:r>
            <a:r>
              <a:rPr lang="en-US">
                <a:solidFill>
                  <a:srgbClr val="FFFFFF"/>
                </a:solidFill>
                <a:latin typeface="Verdana"/>
                <a:ea typeface="Verdana"/>
                <a:cs typeface="Verdana"/>
                <a:sym typeface="Verdana"/>
              </a:rPr>
              <a:t>che gli algoritmi di cifratura utilizzati nei loro sistemi/apparecchiature siano </a:t>
            </a:r>
            <a:r>
              <a:rPr b="1" lang="en-US">
                <a:solidFill>
                  <a:srgbClr val="FFB900"/>
                </a:solidFill>
                <a:latin typeface="Verdana"/>
                <a:ea typeface="Verdana"/>
                <a:cs typeface="Verdana"/>
                <a:sym typeface="Verdana"/>
              </a:rPr>
              <a:t>sicuri</a:t>
            </a:r>
            <a:r>
              <a:rPr lang="en-US">
                <a:solidFill>
                  <a:srgbClr val="FFFFFF"/>
                </a:solidFill>
                <a:latin typeface="Verdana"/>
                <a:ea typeface="Verdana"/>
                <a:cs typeface="Verdana"/>
                <a:sym typeface="Verdana"/>
              </a:rPr>
              <a:t> e</a:t>
            </a:r>
            <a:r>
              <a:rPr lang="en-US" sz="1400">
                <a:solidFill>
                  <a:srgbClr val="FFFFFF"/>
                </a:solidFill>
                <a:latin typeface="Verdana"/>
                <a:ea typeface="Verdana"/>
                <a:cs typeface="Verdana"/>
                <a:sym typeface="Verdana"/>
              </a:rPr>
              <a:t> </a:t>
            </a:r>
            <a:r>
              <a:rPr b="1" lang="en-US" sz="1400">
                <a:solidFill>
                  <a:srgbClr val="FFB900"/>
                </a:solidFill>
                <a:latin typeface="Tahoma"/>
                <a:ea typeface="Tahoma"/>
                <a:cs typeface="Tahoma"/>
                <a:sym typeface="Tahoma"/>
              </a:rPr>
              <a:t>no</a:t>
            </a:r>
            <a:r>
              <a:rPr b="1" lang="en-US">
                <a:solidFill>
                  <a:srgbClr val="FFB900"/>
                </a:solidFill>
                <a:latin typeface="Tahoma"/>
                <a:ea typeface="Tahoma"/>
                <a:cs typeface="Tahoma"/>
                <a:sym typeface="Tahoma"/>
              </a:rPr>
              <a:t>n vulnerabili</a:t>
            </a:r>
            <a:r>
              <a:rPr lang="en-US" sz="1400">
                <a:solidFill>
                  <a:srgbClr val="FFFFFF"/>
                </a:solidFill>
                <a:latin typeface="Verdana"/>
                <a:ea typeface="Verdana"/>
                <a:cs typeface="Verdana"/>
                <a:sym typeface="Verdana"/>
              </a:rPr>
              <a:t>.</a:t>
            </a:r>
            <a:endParaRPr sz="1400">
              <a:latin typeface="Verdana"/>
              <a:ea typeface="Verdana"/>
              <a:cs typeface="Verdana"/>
              <a:sym typeface="Verdana"/>
            </a:endParaRPr>
          </a:p>
          <a:p>
            <a:pPr indent="0" lvl="0" marL="0" rtl="0" algn="l">
              <a:lnSpc>
                <a:spcPct val="100000"/>
              </a:lnSpc>
              <a:spcBef>
                <a:spcPts val="0"/>
              </a:spcBef>
              <a:spcAft>
                <a:spcPts val="0"/>
              </a:spcAft>
              <a:buNone/>
            </a:pPr>
            <a:r>
              <a:t/>
            </a:r>
            <a:endParaRPr sz="1400">
              <a:latin typeface="Verdana"/>
              <a:ea typeface="Verdana"/>
              <a:cs typeface="Verdana"/>
              <a:sym typeface="Verdana"/>
            </a:endParaRPr>
          </a:p>
          <a:p>
            <a:pPr indent="0" lvl="0" marL="0" rtl="0" algn="l">
              <a:lnSpc>
                <a:spcPct val="100000"/>
              </a:lnSpc>
              <a:spcBef>
                <a:spcPts val="495"/>
              </a:spcBef>
              <a:spcAft>
                <a:spcPts val="0"/>
              </a:spcAft>
              <a:buNone/>
            </a:pPr>
            <a:r>
              <a:t/>
            </a:r>
            <a:endParaRPr sz="1400">
              <a:latin typeface="Verdana"/>
              <a:ea typeface="Verdana"/>
              <a:cs typeface="Verdana"/>
              <a:sym typeface="Verdana"/>
            </a:endParaRPr>
          </a:p>
          <a:p>
            <a:pPr indent="-82549" lvl="1" marL="246379" marR="5720080" rtl="0" algn="just">
              <a:lnSpc>
                <a:spcPct val="100000"/>
              </a:lnSpc>
              <a:spcBef>
                <a:spcPts val="0"/>
              </a:spcBef>
              <a:spcAft>
                <a:spcPts val="0"/>
              </a:spcAft>
              <a:buClr>
                <a:srgbClr val="FFFFFF"/>
              </a:buClr>
              <a:buSzPts val="1300"/>
              <a:buFont typeface="Arial"/>
              <a:buChar char="•"/>
            </a:pPr>
            <a:r>
              <a:rPr lang="en-US" sz="1400">
                <a:solidFill>
                  <a:srgbClr val="FFFFFF"/>
                </a:solidFill>
                <a:latin typeface="Verdana"/>
                <a:ea typeface="Verdana"/>
                <a:cs typeface="Verdana"/>
                <a:sym typeface="Verdana"/>
              </a:rPr>
              <a:t>	</a:t>
            </a:r>
            <a:r>
              <a:rPr lang="en-US">
                <a:solidFill>
                  <a:srgbClr val="FFFFFF"/>
                </a:solidFill>
                <a:latin typeface="Verdana"/>
                <a:ea typeface="Verdana"/>
                <a:cs typeface="Verdana"/>
                <a:sym typeface="Verdana"/>
              </a:rPr>
              <a:t>Uso della crittografia</a:t>
            </a:r>
            <a:r>
              <a:rPr lang="en-US" sz="1400">
                <a:solidFill>
                  <a:srgbClr val="FFFFFF"/>
                </a:solidFill>
                <a:latin typeface="Verdana"/>
                <a:ea typeface="Verdana"/>
                <a:cs typeface="Verdana"/>
                <a:sym typeface="Verdana"/>
              </a:rPr>
              <a:t>  </a:t>
            </a:r>
            <a:r>
              <a:rPr lang="en-US">
                <a:solidFill>
                  <a:srgbClr val="FFB900"/>
                </a:solidFill>
                <a:latin typeface="Verdana"/>
                <a:ea typeface="Verdana"/>
                <a:cs typeface="Verdana"/>
                <a:sym typeface="Verdana"/>
              </a:rPr>
              <a:t>“</a:t>
            </a:r>
            <a:r>
              <a:rPr b="1" lang="en-US">
                <a:solidFill>
                  <a:srgbClr val="FFB900"/>
                </a:solidFill>
                <a:latin typeface="Verdana"/>
                <a:ea typeface="Verdana"/>
                <a:cs typeface="Verdana"/>
                <a:sym typeface="Verdana"/>
              </a:rPr>
              <a:t>Se la crittografia è richiesta, il componente dovrebbe utilizzare meccanismi di sicurezza crittografici secondo pratiche e raccomandazioni di sicurezza internazionalmente riconosciute e comprovate</a:t>
            </a:r>
            <a:r>
              <a:rPr lang="en-US">
                <a:solidFill>
                  <a:srgbClr val="FFB900"/>
                </a:solidFill>
                <a:latin typeface="Verdana"/>
                <a:ea typeface="Verdana"/>
                <a:cs typeface="Verdana"/>
                <a:sym typeface="Verdana"/>
              </a:rPr>
              <a:t>”</a:t>
            </a:r>
            <a:r>
              <a:rPr lang="en-US" sz="1400">
                <a:solidFill>
                  <a:srgbClr val="FFFFFF"/>
                </a:solidFill>
                <a:latin typeface="Verdana"/>
                <a:ea typeface="Verdana"/>
                <a:cs typeface="Verdana"/>
                <a:sym typeface="Verdana"/>
              </a:rPr>
              <a:t>… riport</a:t>
            </a:r>
            <a:r>
              <a:rPr lang="en-US">
                <a:solidFill>
                  <a:srgbClr val="FFFFFF"/>
                </a:solidFill>
                <a:latin typeface="Verdana"/>
                <a:ea typeface="Verdana"/>
                <a:cs typeface="Verdana"/>
                <a:sym typeface="Verdana"/>
              </a:rPr>
              <a:t>ato dal </a:t>
            </a:r>
            <a:r>
              <a:rPr lang="en-US" sz="1400">
                <a:solidFill>
                  <a:srgbClr val="FFFFFF"/>
                </a:solidFill>
                <a:latin typeface="Verdana"/>
                <a:ea typeface="Verdana"/>
                <a:cs typeface="Verdana"/>
                <a:sym typeface="Verdana"/>
              </a:rPr>
              <a:t>Korean Register</a:t>
            </a:r>
            <a:endParaRPr sz="1400">
              <a:latin typeface="Verdana"/>
              <a:ea typeface="Verdana"/>
              <a:cs typeface="Verdana"/>
              <a:sym typeface="Verdana"/>
            </a:endParaRPr>
          </a:p>
        </p:txBody>
      </p:sp>
      <p:grpSp>
        <p:nvGrpSpPr>
          <p:cNvPr id="163" name="Google Shape;163;p6"/>
          <p:cNvGrpSpPr/>
          <p:nvPr/>
        </p:nvGrpSpPr>
        <p:grpSpPr>
          <a:xfrm>
            <a:off x="6396228" y="4535423"/>
            <a:ext cx="5108448" cy="1420367"/>
            <a:chOff x="6396228" y="4535423"/>
            <a:chExt cx="5108448" cy="1420367"/>
          </a:xfrm>
        </p:grpSpPr>
        <p:pic>
          <p:nvPicPr>
            <p:cNvPr id="164" name="Google Shape;164;p6"/>
            <p:cNvPicPr preferRelativeResize="0"/>
            <p:nvPr/>
          </p:nvPicPr>
          <p:blipFill rotWithShape="1">
            <a:blip r:embed="rId7">
              <a:alphaModFix/>
            </a:blip>
            <a:srcRect b="0" l="0" r="0" t="0"/>
            <a:stretch/>
          </p:blipFill>
          <p:spPr>
            <a:xfrm>
              <a:off x="6396228" y="4535423"/>
              <a:ext cx="5108448" cy="1420367"/>
            </a:xfrm>
            <a:prstGeom prst="rect">
              <a:avLst/>
            </a:prstGeom>
            <a:noFill/>
            <a:ln>
              <a:noFill/>
            </a:ln>
          </p:spPr>
        </p:pic>
        <p:sp>
          <p:nvSpPr>
            <p:cNvPr id="165" name="Google Shape;165;p6"/>
            <p:cNvSpPr/>
            <p:nvPr/>
          </p:nvSpPr>
          <p:spPr>
            <a:xfrm>
              <a:off x="8013954" y="4536185"/>
              <a:ext cx="1706880" cy="349250"/>
            </a:xfrm>
            <a:custGeom>
              <a:rect b="b" l="l" r="r" t="t"/>
              <a:pathLst>
                <a:path extrusionOk="0" h="349250" w="1706879">
                  <a:moveTo>
                    <a:pt x="0" y="348995"/>
                  </a:moveTo>
                  <a:lnTo>
                    <a:pt x="1706879" y="348995"/>
                  </a:lnTo>
                  <a:lnTo>
                    <a:pt x="1706879" y="0"/>
                  </a:lnTo>
                  <a:lnTo>
                    <a:pt x="0" y="0"/>
                  </a:lnTo>
                  <a:lnTo>
                    <a:pt x="0" y="348995"/>
                  </a:lnTo>
                  <a:close/>
                </a:path>
              </a:pathLst>
            </a:custGeom>
            <a:noFill/>
            <a:ln cap="flat" cmpd="sng" w="19050">
              <a:solidFill>
                <a:srgbClr val="FFC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66" name="Shape 1166"/>
        <p:cNvGrpSpPr/>
        <p:nvPr/>
      </p:nvGrpSpPr>
      <p:grpSpPr>
        <a:xfrm>
          <a:off x="0" y="0"/>
          <a:ext cx="0" cy="0"/>
          <a:chOff x="0" y="0"/>
          <a:chExt cx="0" cy="0"/>
        </a:xfrm>
      </p:grpSpPr>
      <p:grpSp>
        <p:nvGrpSpPr>
          <p:cNvPr id="1167" name="Google Shape;1167;p60"/>
          <p:cNvGrpSpPr/>
          <p:nvPr/>
        </p:nvGrpSpPr>
        <p:grpSpPr>
          <a:xfrm>
            <a:off x="6352032" y="-10350"/>
            <a:ext cx="5839968" cy="6879463"/>
            <a:chOff x="6352032" y="-10350"/>
            <a:chExt cx="5839968" cy="6879463"/>
          </a:xfrm>
        </p:grpSpPr>
        <p:pic>
          <p:nvPicPr>
            <p:cNvPr id="1168" name="Google Shape;1168;p60"/>
            <p:cNvPicPr preferRelativeResize="0"/>
            <p:nvPr/>
          </p:nvPicPr>
          <p:blipFill rotWithShape="1">
            <a:blip r:embed="rId3">
              <a:alphaModFix/>
            </a:blip>
            <a:srcRect b="0" l="0" r="0" t="0"/>
            <a:stretch/>
          </p:blipFill>
          <p:spPr>
            <a:xfrm>
              <a:off x="6352032" y="-10350"/>
              <a:ext cx="5839968" cy="6879463"/>
            </a:xfrm>
            <a:prstGeom prst="rect">
              <a:avLst/>
            </a:prstGeom>
            <a:noFill/>
            <a:ln>
              <a:noFill/>
            </a:ln>
          </p:spPr>
        </p:pic>
        <p:sp>
          <p:nvSpPr>
            <p:cNvPr id="1169" name="Google Shape;1169;p60"/>
            <p:cNvSpPr/>
            <p:nvPr/>
          </p:nvSpPr>
          <p:spPr>
            <a:xfrm>
              <a:off x="7376791" y="0"/>
              <a:ext cx="2556510" cy="6858000"/>
            </a:xfrm>
            <a:custGeom>
              <a:rect b="b" l="l" r="r" t="t"/>
              <a:pathLst>
                <a:path extrusionOk="0" h="6858000" w="2556509">
                  <a:moveTo>
                    <a:pt x="1542463" y="1537229"/>
                  </a:moveTo>
                  <a:lnTo>
                    <a:pt x="1495066" y="1543689"/>
                  </a:lnTo>
                  <a:lnTo>
                    <a:pt x="1451486" y="1561798"/>
                  </a:lnTo>
                  <a:lnTo>
                    <a:pt x="1413960" y="1590289"/>
                  </a:lnTo>
                  <a:lnTo>
                    <a:pt x="1384724" y="1627895"/>
                  </a:lnTo>
                  <a:lnTo>
                    <a:pt x="1366015" y="1673352"/>
                  </a:lnTo>
                  <a:lnTo>
                    <a:pt x="971299" y="3128517"/>
                  </a:lnTo>
                  <a:lnTo>
                    <a:pt x="0" y="6858000"/>
                  </a:lnTo>
                  <a:lnTo>
                    <a:pt x="26031" y="6858000"/>
                  </a:lnTo>
                  <a:lnTo>
                    <a:pt x="996699" y="3136138"/>
                  </a:lnTo>
                  <a:lnTo>
                    <a:pt x="1391415" y="1681099"/>
                  </a:lnTo>
                  <a:lnTo>
                    <a:pt x="1412446" y="1635019"/>
                  </a:lnTo>
                  <a:lnTo>
                    <a:pt x="1445753" y="1598821"/>
                  </a:lnTo>
                  <a:lnTo>
                    <a:pt x="1488040" y="1574461"/>
                  </a:lnTo>
                  <a:lnTo>
                    <a:pt x="1536008" y="1563897"/>
                  </a:lnTo>
                  <a:lnTo>
                    <a:pt x="1637933" y="1563897"/>
                  </a:lnTo>
                  <a:lnTo>
                    <a:pt x="1625963" y="1556466"/>
                  </a:lnTo>
                  <a:lnTo>
                    <a:pt x="1591453" y="1543689"/>
                  </a:lnTo>
                  <a:lnTo>
                    <a:pt x="1542463" y="1537229"/>
                  </a:lnTo>
                  <a:close/>
                </a:path>
                <a:path extrusionOk="0" h="6858000" w="2556509">
                  <a:moveTo>
                    <a:pt x="1637933" y="1563897"/>
                  </a:moveTo>
                  <a:lnTo>
                    <a:pt x="1536008" y="1563897"/>
                  </a:lnTo>
                  <a:lnTo>
                    <a:pt x="1586360" y="1569085"/>
                  </a:lnTo>
                  <a:lnTo>
                    <a:pt x="1615553" y="1580257"/>
                  </a:lnTo>
                  <a:lnTo>
                    <a:pt x="1664031" y="1617412"/>
                  </a:lnTo>
                  <a:lnTo>
                    <a:pt x="1694961" y="1671443"/>
                  </a:lnTo>
                  <a:lnTo>
                    <a:pt x="1702581" y="1732347"/>
                  </a:lnTo>
                  <a:lnTo>
                    <a:pt x="1697104" y="1763776"/>
                  </a:lnTo>
                  <a:lnTo>
                    <a:pt x="1437262" y="2721483"/>
                  </a:lnTo>
                  <a:lnTo>
                    <a:pt x="1430817" y="2770397"/>
                  </a:lnTo>
                  <a:lnTo>
                    <a:pt x="1437305" y="2817734"/>
                  </a:lnTo>
                  <a:lnTo>
                    <a:pt x="1455455" y="2861262"/>
                  </a:lnTo>
                  <a:lnTo>
                    <a:pt x="1483998" y="2898746"/>
                  </a:lnTo>
                  <a:lnTo>
                    <a:pt x="1521664" y="2927955"/>
                  </a:lnTo>
                  <a:lnTo>
                    <a:pt x="1567183" y="2946654"/>
                  </a:lnTo>
                  <a:lnTo>
                    <a:pt x="1619161" y="2952799"/>
                  </a:lnTo>
                  <a:lnTo>
                    <a:pt x="1669365" y="2944613"/>
                  </a:lnTo>
                  <a:lnTo>
                    <a:pt x="1704644" y="2928182"/>
                  </a:lnTo>
                  <a:lnTo>
                    <a:pt x="1617939" y="2928182"/>
                  </a:lnTo>
                  <a:lnTo>
                    <a:pt x="1573533" y="2922524"/>
                  </a:lnTo>
                  <a:lnTo>
                    <a:pt x="1527442" y="2901508"/>
                  </a:lnTo>
                  <a:lnTo>
                    <a:pt x="1491219" y="2868239"/>
                  </a:lnTo>
                  <a:lnTo>
                    <a:pt x="1466841" y="2826009"/>
                  </a:lnTo>
                  <a:lnTo>
                    <a:pt x="1456283" y="2778109"/>
                  </a:lnTo>
                  <a:lnTo>
                    <a:pt x="1461519" y="2727833"/>
                  </a:lnTo>
                  <a:lnTo>
                    <a:pt x="1721234" y="1770126"/>
                  </a:lnTo>
                  <a:lnTo>
                    <a:pt x="1727279" y="1734452"/>
                  </a:lnTo>
                  <a:lnTo>
                    <a:pt x="1726330" y="1701419"/>
                  </a:lnTo>
                  <a:lnTo>
                    <a:pt x="1726251" y="1698672"/>
                  </a:lnTo>
                  <a:lnTo>
                    <a:pt x="1718270" y="1663630"/>
                  </a:lnTo>
                  <a:lnTo>
                    <a:pt x="1703454" y="1630172"/>
                  </a:lnTo>
                  <a:lnTo>
                    <a:pt x="1682577" y="1600174"/>
                  </a:lnTo>
                  <a:lnTo>
                    <a:pt x="1656544" y="1575450"/>
                  </a:lnTo>
                  <a:lnTo>
                    <a:pt x="1637933" y="1563897"/>
                  </a:lnTo>
                  <a:close/>
                </a:path>
                <a:path extrusionOk="0" h="6858000" w="2556509">
                  <a:moveTo>
                    <a:pt x="2556151" y="0"/>
                  </a:moveTo>
                  <a:lnTo>
                    <a:pt x="2529007" y="0"/>
                  </a:lnTo>
                  <a:lnTo>
                    <a:pt x="2100710" y="1561464"/>
                  </a:lnTo>
                  <a:lnTo>
                    <a:pt x="1758191" y="2837307"/>
                  </a:lnTo>
                  <a:lnTo>
                    <a:pt x="1733354" y="2874991"/>
                  </a:lnTo>
                  <a:lnTo>
                    <a:pt x="1700159" y="2903385"/>
                  </a:lnTo>
                  <a:lnTo>
                    <a:pt x="1660917" y="2921459"/>
                  </a:lnTo>
                  <a:lnTo>
                    <a:pt x="1617939" y="2928182"/>
                  </a:lnTo>
                  <a:lnTo>
                    <a:pt x="1704644" y="2928182"/>
                  </a:lnTo>
                  <a:lnTo>
                    <a:pt x="1715106" y="2923309"/>
                  </a:lnTo>
                  <a:lnTo>
                    <a:pt x="1753697" y="2890099"/>
                  </a:lnTo>
                  <a:lnTo>
                    <a:pt x="1782448" y="2846197"/>
                  </a:lnTo>
                  <a:lnTo>
                    <a:pt x="1782448" y="2844927"/>
                  </a:lnTo>
                  <a:lnTo>
                    <a:pt x="2124967" y="1567814"/>
                  </a:lnTo>
                  <a:lnTo>
                    <a:pt x="2556151"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70" name="Google Shape;1170;p60"/>
            <p:cNvSpPr/>
            <p:nvPr/>
          </p:nvSpPr>
          <p:spPr>
            <a:xfrm>
              <a:off x="7893787" y="5207712"/>
              <a:ext cx="757555" cy="1644650"/>
            </a:xfrm>
            <a:custGeom>
              <a:rect b="b" l="l" r="r" t="t"/>
              <a:pathLst>
                <a:path extrusionOk="0" h="1644650" w="757554">
                  <a:moveTo>
                    <a:pt x="0" y="1644203"/>
                  </a:moveTo>
                  <a:lnTo>
                    <a:pt x="26387" y="1644203"/>
                  </a:lnTo>
                  <a:lnTo>
                    <a:pt x="430996" y="140860"/>
                  </a:lnTo>
                  <a:lnTo>
                    <a:pt x="450960" y="95231"/>
                  </a:lnTo>
                  <a:lnTo>
                    <a:pt x="483047" y="59499"/>
                  </a:lnTo>
                  <a:lnTo>
                    <a:pt x="524000" y="35568"/>
                  </a:lnTo>
                  <a:lnTo>
                    <a:pt x="570563" y="25344"/>
                  </a:lnTo>
                  <a:lnTo>
                    <a:pt x="619478" y="30733"/>
                  </a:lnTo>
                  <a:lnTo>
                    <a:pt x="673509" y="57624"/>
                  </a:lnTo>
                  <a:lnTo>
                    <a:pt x="712457" y="103724"/>
                  </a:lnTo>
                  <a:lnTo>
                    <a:pt x="731777" y="161349"/>
                  </a:lnTo>
                  <a:lnTo>
                    <a:pt x="732778" y="191962"/>
                  </a:lnTo>
                  <a:lnTo>
                    <a:pt x="727536" y="222815"/>
                  </a:lnTo>
                  <a:lnTo>
                    <a:pt x="344294" y="1644203"/>
                  </a:lnTo>
                  <a:lnTo>
                    <a:pt x="370681" y="1644203"/>
                  </a:lnTo>
                  <a:lnTo>
                    <a:pt x="751410" y="229218"/>
                  </a:lnTo>
                  <a:lnTo>
                    <a:pt x="757320" y="193562"/>
                  </a:lnTo>
                  <a:lnTo>
                    <a:pt x="756280" y="158147"/>
                  </a:lnTo>
                  <a:lnTo>
                    <a:pt x="733819" y="90918"/>
                  </a:lnTo>
                  <a:lnTo>
                    <a:pt x="687800" y="37615"/>
                  </a:lnTo>
                  <a:lnTo>
                    <a:pt x="625761" y="6401"/>
                  </a:lnTo>
                  <a:lnTo>
                    <a:pt x="579268" y="0"/>
                  </a:lnTo>
                  <a:lnTo>
                    <a:pt x="533017" y="6238"/>
                  </a:lnTo>
                  <a:lnTo>
                    <a:pt x="490626" y="24094"/>
                  </a:lnTo>
                  <a:lnTo>
                    <a:pt x="454146" y="52277"/>
                  </a:lnTo>
                  <a:lnTo>
                    <a:pt x="425628" y="89494"/>
                  </a:lnTo>
                  <a:lnTo>
                    <a:pt x="407121" y="134457"/>
                  </a:lnTo>
                  <a:lnTo>
                    <a:pt x="0" y="1644203"/>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171" name="Google Shape;1171;p60"/>
          <p:cNvSpPr txBox="1"/>
          <p:nvPr>
            <p:ph type="title"/>
          </p:nvPr>
        </p:nvSpPr>
        <p:spPr>
          <a:xfrm>
            <a:off x="875182" y="304037"/>
            <a:ext cx="10441500" cy="660300"/>
          </a:xfrm>
          <a:prstGeom prst="rect">
            <a:avLst/>
          </a:prstGeom>
          <a:noFill/>
          <a:ln>
            <a:noFill/>
          </a:ln>
        </p:spPr>
        <p:txBody>
          <a:bodyPr anchorCtr="0" anchor="t" bIns="0" lIns="0" spcFirstLastPara="1" rIns="0" wrap="square" tIns="105025">
            <a:spAutoFit/>
          </a:bodyPr>
          <a:lstStyle/>
          <a:p>
            <a:pPr indent="0" lvl="0" marL="12700" rtl="0" algn="l">
              <a:lnSpc>
                <a:spcPct val="100000"/>
              </a:lnSpc>
              <a:spcBef>
                <a:spcPts val="0"/>
              </a:spcBef>
              <a:spcAft>
                <a:spcPts val="0"/>
              </a:spcAft>
              <a:buNone/>
            </a:pPr>
            <a:r>
              <a:rPr lang="en-US"/>
              <a:t>Firma Digitale</a:t>
            </a:r>
            <a:endParaRPr/>
          </a:p>
        </p:txBody>
      </p:sp>
      <p:sp>
        <p:nvSpPr>
          <p:cNvPr id="1172" name="Google Shape;1172;p60"/>
          <p:cNvSpPr txBox="1"/>
          <p:nvPr/>
        </p:nvSpPr>
        <p:spPr>
          <a:xfrm>
            <a:off x="284175" y="1572005"/>
            <a:ext cx="7218600" cy="3373800"/>
          </a:xfrm>
          <a:prstGeom prst="rect">
            <a:avLst/>
          </a:prstGeom>
          <a:noFill/>
          <a:ln>
            <a:noFill/>
          </a:ln>
        </p:spPr>
        <p:txBody>
          <a:bodyPr anchorCtr="0" anchor="t" bIns="0" lIns="0" spcFirstLastPara="1" rIns="0" wrap="square" tIns="12050">
            <a:spAutoFit/>
          </a:bodyPr>
          <a:lstStyle/>
          <a:p>
            <a:pPr indent="-323850" lvl="0" marL="457200" rtl="0" algn="l">
              <a:lnSpc>
                <a:spcPct val="115000"/>
              </a:lnSpc>
              <a:spcBef>
                <a:spcPts val="0"/>
              </a:spcBef>
              <a:spcAft>
                <a:spcPts val="0"/>
              </a:spcAft>
              <a:buClr>
                <a:srgbClr val="FFB900"/>
              </a:buClr>
              <a:buSzPts val="1500"/>
              <a:buFont typeface="Noto Sans Symbols"/>
              <a:buChar char="▪"/>
            </a:pPr>
            <a:r>
              <a:rPr lang="en-US" sz="1600">
                <a:latin typeface="Verdana"/>
                <a:ea typeface="Verdana"/>
                <a:cs typeface="Verdana"/>
                <a:sym typeface="Verdana"/>
              </a:rPr>
              <a:t>Lo sviluppo più importante derivante dal lavoro sulla crittografia a chiave pubblica è la firma digitale.</a:t>
            </a:r>
            <a:endParaRPr sz="1600">
              <a:latin typeface="Verdana"/>
              <a:ea typeface="Verdana"/>
              <a:cs typeface="Verdana"/>
              <a:sym typeface="Verdana"/>
            </a:endParaRPr>
          </a:p>
          <a:p>
            <a:pPr indent="-323850" lvl="0" marL="457200" rtl="0" algn="l">
              <a:lnSpc>
                <a:spcPct val="115000"/>
              </a:lnSpc>
              <a:spcBef>
                <a:spcPts val="0"/>
              </a:spcBef>
              <a:spcAft>
                <a:spcPts val="0"/>
              </a:spcAft>
              <a:buClr>
                <a:srgbClr val="FFB900"/>
              </a:buClr>
              <a:buSzPts val="1500"/>
              <a:buFont typeface="Noto Sans Symbols"/>
              <a:buChar char="▪"/>
            </a:pPr>
            <a:r>
              <a:rPr lang="en-US" sz="1600">
                <a:latin typeface="Verdana"/>
                <a:ea typeface="Verdana"/>
                <a:cs typeface="Verdana"/>
                <a:sym typeface="Verdana"/>
              </a:rPr>
              <a:t>Una firma digitale è analoga a una firma autografa e fornisce un insieme di capacità di sicurezza che sarebbe difficile implementare in altro modo.</a:t>
            </a:r>
            <a:endParaRPr sz="1600">
              <a:latin typeface="Verdana"/>
              <a:ea typeface="Verdana"/>
              <a:cs typeface="Verdana"/>
              <a:sym typeface="Verdana"/>
            </a:endParaRPr>
          </a:p>
          <a:p>
            <a:pPr indent="-323850" lvl="0" marL="457200" rtl="0" algn="l">
              <a:lnSpc>
                <a:spcPct val="115000"/>
              </a:lnSpc>
              <a:spcBef>
                <a:spcPts val="0"/>
              </a:spcBef>
              <a:spcAft>
                <a:spcPts val="0"/>
              </a:spcAft>
              <a:buClr>
                <a:srgbClr val="FFB900"/>
              </a:buClr>
              <a:buSzPts val="1500"/>
              <a:buFont typeface="Noto Sans Symbols"/>
              <a:buChar char="▪"/>
            </a:pPr>
            <a:r>
              <a:rPr lang="en-US" sz="1600">
                <a:latin typeface="Verdana"/>
                <a:ea typeface="Verdana"/>
                <a:cs typeface="Verdana"/>
                <a:sym typeface="Verdana"/>
              </a:rPr>
              <a:t>Una firma digitale funge da metodo di autenticazione, permettendo al creatore del messaggio di allegare un codice che funge da firma.</a:t>
            </a:r>
            <a:endParaRPr sz="1600">
              <a:latin typeface="Verdana"/>
              <a:ea typeface="Verdana"/>
              <a:cs typeface="Verdana"/>
              <a:sym typeface="Verdana"/>
            </a:endParaRPr>
          </a:p>
          <a:p>
            <a:pPr indent="-323850" lvl="0" marL="457200" rtl="0" algn="l">
              <a:lnSpc>
                <a:spcPct val="115000"/>
              </a:lnSpc>
              <a:spcBef>
                <a:spcPts val="0"/>
              </a:spcBef>
              <a:spcAft>
                <a:spcPts val="0"/>
              </a:spcAft>
              <a:buClr>
                <a:srgbClr val="FFB900"/>
              </a:buClr>
              <a:buSzPts val="1500"/>
              <a:buFont typeface="Noto Sans Symbols"/>
              <a:buChar char="▪"/>
            </a:pPr>
            <a:r>
              <a:rPr lang="en-US" sz="1600">
                <a:latin typeface="Verdana"/>
                <a:ea typeface="Verdana"/>
                <a:cs typeface="Verdana"/>
                <a:sym typeface="Verdana"/>
              </a:rPr>
              <a:t>Essa viene generata effettuando l’hashing del messaggio e successivamente cifrando il risultato con la chiave privata del creatore.</a:t>
            </a:r>
            <a:endParaRPr sz="1600">
              <a:latin typeface="Verdana"/>
              <a:ea typeface="Verdana"/>
              <a:cs typeface="Verdana"/>
              <a:sym typeface="Verdana"/>
            </a:endParaRPr>
          </a:p>
          <a:p>
            <a:pPr indent="-323850" lvl="0" marL="457200" rtl="0" algn="l">
              <a:lnSpc>
                <a:spcPct val="115000"/>
              </a:lnSpc>
              <a:spcBef>
                <a:spcPts val="0"/>
              </a:spcBef>
              <a:spcAft>
                <a:spcPts val="0"/>
              </a:spcAft>
              <a:buClr>
                <a:srgbClr val="FFB900"/>
              </a:buClr>
              <a:buSzPts val="1500"/>
              <a:buFont typeface="Noto Sans Symbols"/>
              <a:buChar char="▪"/>
            </a:pPr>
            <a:r>
              <a:rPr lang="en-US" sz="1600">
                <a:latin typeface="Verdana"/>
                <a:ea typeface="Verdana"/>
                <a:cs typeface="Verdana"/>
                <a:sym typeface="Verdana"/>
              </a:rPr>
              <a:t>La firma garantisce la provenienza e l’integrità del messaggio.</a:t>
            </a:r>
            <a:endParaRPr sz="1600">
              <a:latin typeface="Verdana"/>
              <a:ea typeface="Verdana"/>
              <a:cs typeface="Verdana"/>
              <a:sym typeface="Verdana"/>
            </a:endParaRPr>
          </a:p>
        </p:txBody>
      </p:sp>
      <p:pic>
        <p:nvPicPr>
          <p:cNvPr id="1173" name="Google Shape;1173;p60"/>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1174" name="Google Shape;1174;p60"/>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1175" name="Google Shape;1175;p60"/>
          <p:cNvSpPr txBox="1"/>
          <p:nvPr>
            <p:ph idx="12" type="sldNum"/>
          </p:nvPr>
        </p:nvSpPr>
        <p:spPr>
          <a:xfrm>
            <a:off x="11102085" y="6321441"/>
            <a:ext cx="244475" cy="197484"/>
          </a:xfrm>
          <a:prstGeom prst="rect">
            <a:avLst/>
          </a:prstGeom>
          <a:noFill/>
          <a:ln>
            <a:noFill/>
          </a:ln>
        </p:spPr>
        <p:txBody>
          <a:bodyPr anchorCtr="0" anchor="t" bIns="0" lIns="0" spcFirstLastPara="1" rIns="0" wrap="square" tIns="13950">
            <a:spAutoFit/>
          </a:bodyPr>
          <a:lstStyle/>
          <a:p>
            <a:pPr indent="0" lvl="0" marL="38100" rtl="0" algn="l">
              <a:lnSpc>
                <a:spcPct val="100000"/>
              </a:lnSpc>
              <a:spcBef>
                <a:spcPts val="0"/>
              </a:spcBef>
              <a:spcAft>
                <a:spcPts val="0"/>
              </a:spcAft>
              <a:buNone/>
            </a:pPr>
            <a:r>
              <a:rPr lang="en-US"/>
              <a:t>65</a:t>
            </a:r>
            <a:endParaRPr/>
          </a:p>
        </p:txBody>
      </p:sp>
      <p:sp>
        <p:nvSpPr>
          <p:cNvPr id="1176" name="Google Shape;1176;p60"/>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80" name="Shape 1180"/>
        <p:cNvGrpSpPr/>
        <p:nvPr/>
      </p:nvGrpSpPr>
      <p:grpSpPr>
        <a:xfrm>
          <a:off x="0" y="0"/>
          <a:ext cx="0" cy="0"/>
          <a:chOff x="0" y="0"/>
          <a:chExt cx="0" cy="0"/>
        </a:xfrm>
      </p:grpSpPr>
      <p:grpSp>
        <p:nvGrpSpPr>
          <p:cNvPr id="1181" name="Google Shape;1181;p61"/>
          <p:cNvGrpSpPr/>
          <p:nvPr/>
        </p:nvGrpSpPr>
        <p:grpSpPr>
          <a:xfrm>
            <a:off x="6352032" y="-10350"/>
            <a:ext cx="5839968" cy="6879463"/>
            <a:chOff x="6352032" y="-10350"/>
            <a:chExt cx="5839968" cy="6879463"/>
          </a:xfrm>
        </p:grpSpPr>
        <p:pic>
          <p:nvPicPr>
            <p:cNvPr id="1182" name="Google Shape;1182;p61"/>
            <p:cNvPicPr preferRelativeResize="0"/>
            <p:nvPr/>
          </p:nvPicPr>
          <p:blipFill rotWithShape="1">
            <a:blip r:embed="rId3">
              <a:alphaModFix/>
            </a:blip>
            <a:srcRect b="0" l="0" r="0" t="0"/>
            <a:stretch/>
          </p:blipFill>
          <p:spPr>
            <a:xfrm>
              <a:off x="6352032" y="-10350"/>
              <a:ext cx="5839968" cy="6879463"/>
            </a:xfrm>
            <a:prstGeom prst="rect">
              <a:avLst/>
            </a:prstGeom>
            <a:noFill/>
            <a:ln>
              <a:noFill/>
            </a:ln>
          </p:spPr>
        </p:pic>
        <p:sp>
          <p:nvSpPr>
            <p:cNvPr id="1183" name="Google Shape;1183;p61"/>
            <p:cNvSpPr/>
            <p:nvPr/>
          </p:nvSpPr>
          <p:spPr>
            <a:xfrm>
              <a:off x="7376791" y="0"/>
              <a:ext cx="2556510" cy="6858000"/>
            </a:xfrm>
            <a:custGeom>
              <a:rect b="b" l="l" r="r" t="t"/>
              <a:pathLst>
                <a:path extrusionOk="0" h="6858000" w="2556509">
                  <a:moveTo>
                    <a:pt x="1542463" y="1537229"/>
                  </a:moveTo>
                  <a:lnTo>
                    <a:pt x="1495066" y="1543689"/>
                  </a:lnTo>
                  <a:lnTo>
                    <a:pt x="1451486" y="1561798"/>
                  </a:lnTo>
                  <a:lnTo>
                    <a:pt x="1413960" y="1590289"/>
                  </a:lnTo>
                  <a:lnTo>
                    <a:pt x="1384724" y="1627895"/>
                  </a:lnTo>
                  <a:lnTo>
                    <a:pt x="1366015" y="1673352"/>
                  </a:lnTo>
                  <a:lnTo>
                    <a:pt x="971299" y="3128517"/>
                  </a:lnTo>
                  <a:lnTo>
                    <a:pt x="0" y="6858000"/>
                  </a:lnTo>
                  <a:lnTo>
                    <a:pt x="26031" y="6858000"/>
                  </a:lnTo>
                  <a:lnTo>
                    <a:pt x="996699" y="3136138"/>
                  </a:lnTo>
                  <a:lnTo>
                    <a:pt x="1391415" y="1681099"/>
                  </a:lnTo>
                  <a:lnTo>
                    <a:pt x="1412446" y="1635019"/>
                  </a:lnTo>
                  <a:lnTo>
                    <a:pt x="1445753" y="1598821"/>
                  </a:lnTo>
                  <a:lnTo>
                    <a:pt x="1488040" y="1574461"/>
                  </a:lnTo>
                  <a:lnTo>
                    <a:pt x="1536008" y="1563897"/>
                  </a:lnTo>
                  <a:lnTo>
                    <a:pt x="1637933" y="1563897"/>
                  </a:lnTo>
                  <a:lnTo>
                    <a:pt x="1625963" y="1556466"/>
                  </a:lnTo>
                  <a:lnTo>
                    <a:pt x="1591453" y="1543689"/>
                  </a:lnTo>
                  <a:lnTo>
                    <a:pt x="1542463" y="1537229"/>
                  </a:lnTo>
                  <a:close/>
                </a:path>
                <a:path extrusionOk="0" h="6858000" w="2556509">
                  <a:moveTo>
                    <a:pt x="1637933" y="1563897"/>
                  </a:moveTo>
                  <a:lnTo>
                    <a:pt x="1536008" y="1563897"/>
                  </a:lnTo>
                  <a:lnTo>
                    <a:pt x="1586360" y="1569085"/>
                  </a:lnTo>
                  <a:lnTo>
                    <a:pt x="1615553" y="1580257"/>
                  </a:lnTo>
                  <a:lnTo>
                    <a:pt x="1664031" y="1617412"/>
                  </a:lnTo>
                  <a:lnTo>
                    <a:pt x="1694961" y="1671443"/>
                  </a:lnTo>
                  <a:lnTo>
                    <a:pt x="1702581" y="1732347"/>
                  </a:lnTo>
                  <a:lnTo>
                    <a:pt x="1697104" y="1763776"/>
                  </a:lnTo>
                  <a:lnTo>
                    <a:pt x="1437262" y="2721483"/>
                  </a:lnTo>
                  <a:lnTo>
                    <a:pt x="1430817" y="2770397"/>
                  </a:lnTo>
                  <a:lnTo>
                    <a:pt x="1437305" y="2817734"/>
                  </a:lnTo>
                  <a:lnTo>
                    <a:pt x="1455455" y="2861262"/>
                  </a:lnTo>
                  <a:lnTo>
                    <a:pt x="1483998" y="2898746"/>
                  </a:lnTo>
                  <a:lnTo>
                    <a:pt x="1521664" y="2927955"/>
                  </a:lnTo>
                  <a:lnTo>
                    <a:pt x="1567183" y="2946654"/>
                  </a:lnTo>
                  <a:lnTo>
                    <a:pt x="1619161" y="2952799"/>
                  </a:lnTo>
                  <a:lnTo>
                    <a:pt x="1669365" y="2944613"/>
                  </a:lnTo>
                  <a:lnTo>
                    <a:pt x="1704644" y="2928182"/>
                  </a:lnTo>
                  <a:lnTo>
                    <a:pt x="1617939" y="2928182"/>
                  </a:lnTo>
                  <a:lnTo>
                    <a:pt x="1573533" y="2922524"/>
                  </a:lnTo>
                  <a:lnTo>
                    <a:pt x="1527442" y="2901508"/>
                  </a:lnTo>
                  <a:lnTo>
                    <a:pt x="1491219" y="2868239"/>
                  </a:lnTo>
                  <a:lnTo>
                    <a:pt x="1466841" y="2826009"/>
                  </a:lnTo>
                  <a:lnTo>
                    <a:pt x="1456283" y="2778109"/>
                  </a:lnTo>
                  <a:lnTo>
                    <a:pt x="1461519" y="2727833"/>
                  </a:lnTo>
                  <a:lnTo>
                    <a:pt x="1721234" y="1770126"/>
                  </a:lnTo>
                  <a:lnTo>
                    <a:pt x="1727279" y="1734452"/>
                  </a:lnTo>
                  <a:lnTo>
                    <a:pt x="1726330" y="1701419"/>
                  </a:lnTo>
                  <a:lnTo>
                    <a:pt x="1726251" y="1698672"/>
                  </a:lnTo>
                  <a:lnTo>
                    <a:pt x="1718270" y="1663630"/>
                  </a:lnTo>
                  <a:lnTo>
                    <a:pt x="1703454" y="1630172"/>
                  </a:lnTo>
                  <a:lnTo>
                    <a:pt x="1682577" y="1600174"/>
                  </a:lnTo>
                  <a:lnTo>
                    <a:pt x="1656544" y="1575450"/>
                  </a:lnTo>
                  <a:lnTo>
                    <a:pt x="1637933" y="1563897"/>
                  </a:lnTo>
                  <a:close/>
                </a:path>
                <a:path extrusionOk="0" h="6858000" w="2556509">
                  <a:moveTo>
                    <a:pt x="2556151" y="0"/>
                  </a:moveTo>
                  <a:lnTo>
                    <a:pt x="2529007" y="0"/>
                  </a:lnTo>
                  <a:lnTo>
                    <a:pt x="2100710" y="1561464"/>
                  </a:lnTo>
                  <a:lnTo>
                    <a:pt x="1758191" y="2837307"/>
                  </a:lnTo>
                  <a:lnTo>
                    <a:pt x="1733354" y="2874991"/>
                  </a:lnTo>
                  <a:lnTo>
                    <a:pt x="1700159" y="2903385"/>
                  </a:lnTo>
                  <a:lnTo>
                    <a:pt x="1660917" y="2921459"/>
                  </a:lnTo>
                  <a:lnTo>
                    <a:pt x="1617939" y="2928182"/>
                  </a:lnTo>
                  <a:lnTo>
                    <a:pt x="1704644" y="2928182"/>
                  </a:lnTo>
                  <a:lnTo>
                    <a:pt x="1715106" y="2923309"/>
                  </a:lnTo>
                  <a:lnTo>
                    <a:pt x="1753697" y="2890099"/>
                  </a:lnTo>
                  <a:lnTo>
                    <a:pt x="1782448" y="2846197"/>
                  </a:lnTo>
                  <a:lnTo>
                    <a:pt x="1782448" y="2844927"/>
                  </a:lnTo>
                  <a:lnTo>
                    <a:pt x="2124967" y="1567814"/>
                  </a:lnTo>
                  <a:lnTo>
                    <a:pt x="2556151"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84" name="Google Shape;1184;p61"/>
            <p:cNvSpPr/>
            <p:nvPr/>
          </p:nvSpPr>
          <p:spPr>
            <a:xfrm>
              <a:off x="7893787" y="5207712"/>
              <a:ext cx="757555" cy="1644650"/>
            </a:xfrm>
            <a:custGeom>
              <a:rect b="b" l="l" r="r" t="t"/>
              <a:pathLst>
                <a:path extrusionOk="0" h="1644650" w="757554">
                  <a:moveTo>
                    <a:pt x="0" y="1644203"/>
                  </a:moveTo>
                  <a:lnTo>
                    <a:pt x="26387" y="1644203"/>
                  </a:lnTo>
                  <a:lnTo>
                    <a:pt x="430996" y="140860"/>
                  </a:lnTo>
                  <a:lnTo>
                    <a:pt x="450960" y="95231"/>
                  </a:lnTo>
                  <a:lnTo>
                    <a:pt x="483047" y="59499"/>
                  </a:lnTo>
                  <a:lnTo>
                    <a:pt x="524000" y="35568"/>
                  </a:lnTo>
                  <a:lnTo>
                    <a:pt x="570563" y="25344"/>
                  </a:lnTo>
                  <a:lnTo>
                    <a:pt x="619478" y="30733"/>
                  </a:lnTo>
                  <a:lnTo>
                    <a:pt x="673509" y="57624"/>
                  </a:lnTo>
                  <a:lnTo>
                    <a:pt x="712457" y="103724"/>
                  </a:lnTo>
                  <a:lnTo>
                    <a:pt x="731777" y="161349"/>
                  </a:lnTo>
                  <a:lnTo>
                    <a:pt x="732778" y="191962"/>
                  </a:lnTo>
                  <a:lnTo>
                    <a:pt x="727536" y="222815"/>
                  </a:lnTo>
                  <a:lnTo>
                    <a:pt x="344294" y="1644203"/>
                  </a:lnTo>
                  <a:lnTo>
                    <a:pt x="370681" y="1644203"/>
                  </a:lnTo>
                  <a:lnTo>
                    <a:pt x="751410" y="229218"/>
                  </a:lnTo>
                  <a:lnTo>
                    <a:pt x="757320" y="193562"/>
                  </a:lnTo>
                  <a:lnTo>
                    <a:pt x="756280" y="158147"/>
                  </a:lnTo>
                  <a:lnTo>
                    <a:pt x="733819" y="90918"/>
                  </a:lnTo>
                  <a:lnTo>
                    <a:pt x="687800" y="37615"/>
                  </a:lnTo>
                  <a:lnTo>
                    <a:pt x="625761" y="6401"/>
                  </a:lnTo>
                  <a:lnTo>
                    <a:pt x="579268" y="0"/>
                  </a:lnTo>
                  <a:lnTo>
                    <a:pt x="533017" y="6238"/>
                  </a:lnTo>
                  <a:lnTo>
                    <a:pt x="490626" y="24094"/>
                  </a:lnTo>
                  <a:lnTo>
                    <a:pt x="454146" y="52277"/>
                  </a:lnTo>
                  <a:lnTo>
                    <a:pt x="425628" y="89494"/>
                  </a:lnTo>
                  <a:lnTo>
                    <a:pt x="407121" y="134457"/>
                  </a:lnTo>
                  <a:lnTo>
                    <a:pt x="0" y="1644203"/>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185" name="Google Shape;1185;p61"/>
          <p:cNvSpPr txBox="1"/>
          <p:nvPr>
            <p:ph type="title"/>
          </p:nvPr>
        </p:nvSpPr>
        <p:spPr>
          <a:xfrm>
            <a:off x="875182" y="396366"/>
            <a:ext cx="51792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Modello di Firma Digitale</a:t>
            </a:r>
            <a:endParaRPr/>
          </a:p>
        </p:txBody>
      </p:sp>
      <p:sp>
        <p:nvSpPr>
          <p:cNvPr id="1186" name="Google Shape;1186;p61"/>
          <p:cNvSpPr txBox="1"/>
          <p:nvPr/>
        </p:nvSpPr>
        <p:spPr>
          <a:xfrm>
            <a:off x="269849" y="1080642"/>
            <a:ext cx="7565400" cy="1836300"/>
          </a:xfrm>
          <a:prstGeom prst="rect">
            <a:avLst/>
          </a:prstGeom>
          <a:noFill/>
          <a:ln>
            <a:noFill/>
          </a:ln>
        </p:spPr>
        <p:txBody>
          <a:bodyPr anchorCtr="0" anchor="t" bIns="0" lIns="0" spcFirstLastPara="1" rIns="0" wrap="square" tIns="12050">
            <a:spAutoFit/>
          </a:bodyPr>
          <a:lstStyle/>
          <a:p>
            <a:pPr indent="-317500" lvl="0" marL="457200" rtl="0" algn="l">
              <a:lnSpc>
                <a:spcPct val="115000"/>
              </a:lnSpc>
              <a:spcBef>
                <a:spcPts val="0"/>
              </a:spcBef>
              <a:spcAft>
                <a:spcPts val="0"/>
              </a:spcAft>
              <a:buClr>
                <a:srgbClr val="FFB900"/>
              </a:buClr>
              <a:buSzPts val="1400"/>
              <a:buFont typeface="Noto Sans Symbols"/>
              <a:buChar char="▪"/>
            </a:pPr>
            <a:r>
              <a:rPr lang="en-US" sz="1500">
                <a:latin typeface="Verdana"/>
                <a:ea typeface="Verdana"/>
                <a:cs typeface="Verdana"/>
                <a:sym typeface="Verdana"/>
              </a:rPr>
              <a:t>Bob può generare una firma digitale per un messaggio utilizzando un algoritmo.</a:t>
            </a:r>
            <a:endParaRPr sz="1500">
              <a:latin typeface="Verdana"/>
              <a:ea typeface="Verdana"/>
              <a:cs typeface="Verdana"/>
              <a:sym typeface="Verdana"/>
            </a:endParaRPr>
          </a:p>
          <a:p>
            <a:pPr indent="-317500" lvl="0" marL="457200" rtl="0" algn="l">
              <a:lnSpc>
                <a:spcPct val="115000"/>
              </a:lnSpc>
              <a:spcBef>
                <a:spcPts val="0"/>
              </a:spcBef>
              <a:spcAft>
                <a:spcPts val="0"/>
              </a:spcAft>
              <a:buClr>
                <a:srgbClr val="FFB900"/>
              </a:buClr>
              <a:buSzPts val="1400"/>
              <a:buFont typeface="Noto Sans Symbols"/>
              <a:buChar char="▪"/>
            </a:pPr>
            <a:r>
              <a:rPr lang="en-US" sz="1500">
                <a:latin typeface="Verdana"/>
                <a:ea typeface="Verdana"/>
                <a:cs typeface="Verdana"/>
                <a:sym typeface="Verdana"/>
              </a:rPr>
              <a:t>Questo processo coinvolge la chiave privata di Bob e il messaggio come input.</a:t>
            </a:r>
            <a:endParaRPr sz="1500">
              <a:latin typeface="Verdana"/>
              <a:ea typeface="Verdana"/>
              <a:cs typeface="Verdana"/>
              <a:sym typeface="Verdana"/>
            </a:endParaRPr>
          </a:p>
          <a:p>
            <a:pPr indent="-317500" lvl="0" marL="457200" rtl="0" algn="l">
              <a:lnSpc>
                <a:spcPct val="115000"/>
              </a:lnSpc>
              <a:spcBef>
                <a:spcPts val="0"/>
              </a:spcBef>
              <a:spcAft>
                <a:spcPts val="0"/>
              </a:spcAft>
              <a:buClr>
                <a:srgbClr val="FFB900"/>
              </a:buClr>
              <a:buSzPts val="1400"/>
              <a:buFont typeface="Noto Sans Symbols"/>
              <a:buChar char="▪"/>
            </a:pPr>
            <a:r>
              <a:rPr lang="en-US" sz="1500">
                <a:latin typeface="Verdana"/>
                <a:ea typeface="Verdana"/>
                <a:cs typeface="Verdana"/>
                <a:sym typeface="Verdana"/>
              </a:rPr>
              <a:t>Altri utenti, come Alice, possono verificare la firma.</a:t>
            </a:r>
            <a:endParaRPr sz="1500">
              <a:latin typeface="Verdana"/>
              <a:ea typeface="Verdana"/>
              <a:cs typeface="Verdana"/>
              <a:sym typeface="Verdana"/>
            </a:endParaRPr>
          </a:p>
          <a:p>
            <a:pPr indent="-317500" lvl="0" marL="457200" rtl="0" algn="l">
              <a:lnSpc>
                <a:spcPct val="115000"/>
              </a:lnSpc>
              <a:spcBef>
                <a:spcPts val="0"/>
              </a:spcBef>
              <a:spcAft>
                <a:spcPts val="0"/>
              </a:spcAft>
              <a:buClr>
                <a:srgbClr val="FFB900"/>
              </a:buClr>
              <a:buSzPts val="1400"/>
              <a:buFont typeface="Noto Sans Symbols"/>
              <a:buChar char="▪"/>
            </a:pPr>
            <a:r>
              <a:rPr lang="en-US" sz="1500">
                <a:latin typeface="Verdana"/>
                <a:ea typeface="Verdana"/>
                <a:cs typeface="Verdana"/>
                <a:sym typeface="Verdana"/>
              </a:rPr>
              <a:t>La verifica richiede come input il messaggio, la firma e la chiave pubblica di Bob.</a:t>
            </a:r>
            <a:endParaRPr sz="1500">
              <a:latin typeface="Verdana"/>
              <a:ea typeface="Verdana"/>
              <a:cs typeface="Verdana"/>
              <a:sym typeface="Verdana"/>
            </a:endParaRPr>
          </a:p>
        </p:txBody>
      </p:sp>
      <p:grpSp>
        <p:nvGrpSpPr>
          <p:cNvPr id="1187" name="Google Shape;1187;p61"/>
          <p:cNvGrpSpPr/>
          <p:nvPr/>
        </p:nvGrpSpPr>
        <p:grpSpPr>
          <a:xfrm>
            <a:off x="1565147" y="2478036"/>
            <a:ext cx="4651248" cy="4223004"/>
            <a:chOff x="1565147" y="2478036"/>
            <a:chExt cx="4651248" cy="4223004"/>
          </a:xfrm>
        </p:grpSpPr>
        <p:pic>
          <p:nvPicPr>
            <p:cNvPr id="1188" name="Google Shape;1188;p61"/>
            <p:cNvPicPr preferRelativeResize="0"/>
            <p:nvPr/>
          </p:nvPicPr>
          <p:blipFill rotWithShape="1">
            <a:blip r:embed="rId4">
              <a:alphaModFix/>
            </a:blip>
            <a:srcRect b="0" l="0" r="0" t="0"/>
            <a:stretch/>
          </p:blipFill>
          <p:spPr>
            <a:xfrm>
              <a:off x="1565147" y="2478036"/>
              <a:ext cx="4651248" cy="4223004"/>
            </a:xfrm>
            <a:prstGeom prst="rect">
              <a:avLst/>
            </a:prstGeom>
            <a:noFill/>
            <a:ln>
              <a:noFill/>
            </a:ln>
          </p:spPr>
        </p:pic>
        <p:pic>
          <p:nvPicPr>
            <p:cNvPr id="1189" name="Google Shape;1189;p61"/>
            <p:cNvPicPr preferRelativeResize="0"/>
            <p:nvPr/>
          </p:nvPicPr>
          <p:blipFill rotWithShape="1">
            <a:blip r:embed="rId5">
              <a:alphaModFix/>
            </a:blip>
            <a:srcRect b="0" l="0" r="0" t="0"/>
            <a:stretch/>
          </p:blipFill>
          <p:spPr>
            <a:xfrm>
              <a:off x="1760219" y="2673096"/>
              <a:ext cx="4081272" cy="3653028"/>
            </a:xfrm>
            <a:prstGeom prst="rect">
              <a:avLst/>
            </a:prstGeom>
            <a:noFill/>
            <a:ln>
              <a:noFill/>
            </a:ln>
          </p:spPr>
        </p:pic>
      </p:grpSp>
      <p:pic>
        <p:nvPicPr>
          <p:cNvPr id="1190" name="Google Shape;1190;p61"/>
          <p:cNvPicPr preferRelativeResize="0"/>
          <p:nvPr/>
        </p:nvPicPr>
        <p:blipFill rotWithShape="1">
          <a:blip r:embed="rId6">
            <a:alphaModFix/>
          </a:blip>
          <a:srcRect b="0" l="0" r="0" t="0"/>
          <a:stretch/>
        </p:blipFill>
        <p:spPr>
          <a:xfrm>
            <a:off x="7549895" y="6167626"/>
            <a:ext cx="3293364" cy="611122"/>
          </a:xfrm>
          <a:prstGeom prst="rect">
            <a:avLst/>
          </a:prstGeom>
          <a:noFill/>
          <a:ln>
            <a:noFill/>
          </a:ln>
        </p:spPr>
      </p:pic>
      <p:sp>
        <p:nvSpPr>
          <p:cNvPr id="1191" name="Google Shape;1191;p61"/>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1192" name="Google Shape;1192;p61"/>
          <p:cNvSpPr txBox="1"/>
          <p:nvPr>
            <p:ph idx="12" type="sldNum"/>
          </p:nvPr>
        </p:nvSpPr>
        <p:spPr>
          <a:xfrm>
            <a:off x="11102085" y="6321441"/>
            <a:ext cx="244475" cy="197484"/>
          </a:xfrm>
          <a:prstGeom prst="rect">
            <a:avLst/>
          </a:prstGeom>
          <a:noFill/>
          <a:ln>
            <a:noFill/>
          </a:ln>
        </p:spPr>
        <p:txBody>
          <a:bodyPr anchorCtr="0" anchor="t" bIns="0" lIns="0" spcFirstLastPara="1" rIns="0" wrap="square" tIns="13950">
            <a:spAutoFit/>
          </a:bodyPr>
          <a:lstStyle/>
          <a:p>
            <a:pPr indent="0" lvl="0" marL="38100" rtl="0" algn="l">
              <a:lnSpc>
                <a:spcPct val="100000"/>
              </a:lnSpc>
              <a:spcBef>
                <a:spcPts val="0"/>
              </a:spcBef>
              <a:spcAft>
                <a:spcPts val="0"/>
              </a:spcAft>
              <a:buNone/>
            </a:pPr>
            <a:r>
              <a:rPr lang="en-US"/>
              <a:t>66</a:t>
            </a:r>
            <a:endParaRPr/>
          </a:p>
        </p:txBody>
      </p:sp>
      <p:sp>
        <p:nvSpPr>
          <p:cNvPr id="1193" name="Google Shape;1193;p61"/>
          <p:cNvSpPr txBox="1"/>
          <p:nvPr/>
        </p:nvSpPr>
        <p:spPr>
          <a:xfrm>
            <a:off x="259791" y="6622197"/>
            <a:ext cx="4414520"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latin typeface="Verdana"/>
                <a:ea typeface="Verdana"/>
                <a:cs typeface="Verdana"/>
                <a:sym typeface="Verdana"/>
              </a:rPr>
              <a:t>William Stallings, Cryptography and Network Security: Principles and Practice, Fifth Edition</a:t>
            </a:r>
            <a:endParaRPr sz="800">
              <a:latin typeface="Verdana"/>
              <a:ea typeface="Verdana"/>
              <a:cs typeface="Verdana"/>
              <a:sym typeface="Verdana"/>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97" name="Shape 1197"/>
        <p:cNvGrpSpPr/>
        <p:nvPr/>
      </p:nvGrpSpPr>
      <p:grpSpPr>
        <a:xfrm>
          <a:off x="0" y="0"/>
          <a:ext cx="0" cy="0"/>
          <a:chOff x="0" y="0"/>
          <a:chExt cx="0" cy="0"/>
        </a:xfrm>
      </p:grpSpPr>
      <p:grpSp>
        <p:nvGrpSpPr>
          <p:cNvPr id="1198" name="Google Shape;1198;p62"/>
          <p:cNvGrpSpPr/>
          <p:nvPr/>
        </p:nvGrpSpPr>
        <p:grpSpPr>
          <a:xfrm>
            <a:off x="4563203" y="0"/>
            <a:ext cx="6184491" cy="6858000"/>
            <a:chOff x="4563203" y="0"/>
            <a:chExt cx="6184491" cy="6858000"/>
          </a:xfrm>
        </p:grpSpPr>
        <p:sp>
          <p:nvSpPr>
            <p:cNvPr id="1199" name="Google Shape;1199;p62"/>
            <p:cNvSpPr/>
            <p:nvPr/>
          </p:nvSpPr>
          <p:spPr>
            <a:xfrm>
              <a:off x="5386389" y="1367"/>
              <a:ext cx="5361305" cy="6838315"/>
            </a:xfrm>
            <a:custGeom>
              <a:rect b="b" l="l" r="r" t="t"/>
              <a:pathLst>
                <a:path extrusionOk="0" h="6838315" w="5361305">
                  <a:moveTo>
                    <a:pt x="5360743" y="0"/>
                  </a:moveTo>
                  <a:lnTo>
                    <a:pt x="1922087" y="0"/>
                  </a:lnTo>
                  <a:lnTo>
                    <a:pt x="0" y="6837694"/>
                  </a:lnTo>
                  <a:lnTo>
                    <a:pt x="3438655" y="6837694"/>
                  </a:lnTo>
                  <a:lnTo>
                    <a:pt x="5360743" y="0"/>
                  </a:lnTo>
                  <a:close/>
                </a:path>
              </a:pathLst>
            </a:custGeom>
            <a:solidFill>
              <a:srgbClr val="FFB900">
                <a:alpha val="22352"/>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00" name="Google Shape;1200;p62"/>
            <p:cNvSpPr/>
            <p:nvPr/>
          </p:nvSpPr>
          <p:spPr>
            <a:xfrm>
              <a:off x="4563203" y="0"/>
              <a:ext cx="1925320" cy="6858000"/>
            </a:xfrm>
            <a:custGeom>
              <a:rect b="b" l="l" r="r" t="t"/>
              <a:pathLst>
                <a:path extrusionOk="0" h="6858000" w="1925320">
                  <a:moveTo>
                    <a:pt x="1924732" y="0"/>
                  </a:moveTo>
                  <a:lnTo>
                    <a:pt x="0" y="6858000"/>
                  </a:lnTo>
                </a:path>
              </a:pathLst>
            </a:custGeom>
            <a:noFill/>
            <a:ln cap="flat" cmpd="sng" w="25400">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201" name="Google Shape;1201;p62"/>
          <p:cNvSpPr txBox="1"/>
          <p:nvPr>
            <p:ph type="title"/>
          </p:nvPr>
        </p:nvSpPr>
        <p:spPr>
          <a:xfrm>
            <a:off x="875182" y="304037"/>
            <a:ext cx="4187700" cy="1373700"/>
          </a:xfrm>
          <a:prstGeom prst="rect">
            <a:avLst/>
          </a:prstGeom>
          <a:noFill/>
          <a:ln>
            <a:noFill/>
          </a:ln>
        </p:spPr>
        <p:txBody>
          <a:bodyPr anchorCtr="0" anchor="t" bIns="0" lIns="0" spcFirstLastPara="1" rIns="0" wrap="square" tIns="60950">
            <a:spAutoFit/>
          </a:bodyPr>
          <a:lstStyle/>
          <a:p>
            <a:pPr indent="0" lvl="0" marL="12700" marR="5080" rtl="0" algn="l">
              <a:lnSpc>
                <a:spcPct val="107857"/>
              </a:lnSpc>
              <a:spcBef>
                <a:spcPts val="0"/>
              </a:spcBef>
              <a:spcAft>
                <a:spcPts val="0"/>
              </a:spcAft>
              <a:buNone/>
            </a:pPr>
            <a:r>
              <a:rPr lang="en-US" sz="2700">
                <a:solidFill>
                  <a:srgbClr val="FFB900"/>
                </a:solidFill>
              </a:rPr>
              <a:t>Connettiti con CyberSecPro:</a:t>
            </a:r>
            <a:br>
              <a:rPr lang="en-US" sz="2700">
                <a:solidFill>
                  <a:srgbClr val="FFB900"/>
                </a:solidFill>
              </a:rPr>
            </a:br>
            <a:r>
              <a:rPr lang="en-US" sz="2700"/>
              <a:t>Come registrarsi e altre informazioni pratiche</a:t>
            </a:r>
            <a:endParaRPr sz="2700"/>
          </a:p>
        </p:txBody>
      </p:sp>
      <p:sp>
        <p:nvSpPr>
          <p:cNvPr id="1202" name="Google Shape;1202;p62"/>
          <p:cNvSpPr txBox="1"/>
          <p:nvPr/>
        </p:nvSpPr>
        <p:spPr>
          <a:xfrm>
            <a:off x="875182" y="1988972"/>
            <a:ext cx="4271010" cy="2046605"/>
          </a:xfrm>
          <a:prstGeom prst="rect">
            <a:avLst/>
          </a:prstGeom>
          <a:noFill/>
          <a:ln>
            <a:noFill/>
          </a:ln>
        </p:spPr>
        <p:txBody>
          <a:bodyPr anchorCtr="0" anchor="t" bIns="0" lIns="0" spcFirstLastPara="1" rIns="0" wrap="square" tIns="40000">
            <a:spAutoFit/>
          </a:bodyPr>
          <a:lstStyle/>
          <a:p>
            <a:pPr indent="-342265" lvl="0" marL="354965" rtl="0" algn="l">
              <a:lnSpc>
                <a:spcPct val="100000"/>
              </a:lnSpc>
              <a:spcBef>
                <a:spcPts val="0"/>
              </a:spcBef>
              <a:spcAft>
                <a:spcPts val="0"/>
              </a:spcAft>
              <a:buClr>
                <a:srgbClr val="FFB900"/>
              </a:buClr>
              <a:buSzPts val="1600"/>
              <a:buFont typeface="Verdana"/>
              <a:buAutoNum type="arabicPeriod"/>
            </a:pPr>
            <a:r>
              <a:rPr lang="en-US" sz="1600">
                <a:latin typeface="Verdana"/>
                <a:ea typeface="Verdana"/>
                <a:cs typeface="Verdana"/>
                <a:sym typeface="Verdana"/>
              </a:rPr>
              <a:t>Website:</a:t>
            </a:r>
            <a:endParaRPr sz="1600">
              <a:latin typeface="Verdana"/>
              <a:ea typeface="Verdana"/>
              <a:cs typeface="Verdana"/>
              <a:sym typeface="Verdana"/>
            </a:endParaRPr>
          </a:p>
          <a:p>
            <a:pPr indent="0" lvl="0" marL="304800" rtl="0" algn="l">
              <a:lnSpc>
                <a:spcPct val="100000"/>
              </a:lnSpc>
              <a:spcBef>
                <a:spcPts val="215"/>
              </a:spcBef>
              <a:spcAft>
                <a:spcPts val="0"/>
              </a:spcAft>
              <a:buNone/>
            </a:pPr>
            <a:r>
              <a:rPr lang="en-US" sz="1600" u="sng">
                <a:solidFill>
                  <a:srgbClr val="86872C"/>
                </a:solidFill>
                <a:latin typeface="Verdana"/>
                <a:ea typeface="Verdana"/>
                <a:cs typeface="Verdana"/>
                <a:sym typeface="Verdana"/>
                <a:hlinkClick r:id="rId3">
                  <a:extLst>
                    <a:ext uri="{A12FA001-AC4F-418D-AE19-62706E023703}">
                      <ahyp:hlinkClr val="tx"/>
                    </a:ext>
                  </a:extLst>
                </a:hlinkClick>
              </a:rPr>
              <a:t> www.cybersecpro-project.eu</a:t>
            </a:r>
            <a:endParaRPr sz="1600">
              <a:latin typeface="Verdana"/>
              <a:ea typeface="Verdana"/>
              <a:cs typeface="Verdana"/>
              <a:sym typeface="Verdana"/>
            </a:endParaRPr>
          </a:p>
          <a:p>
            <a:pPr indent="-342900" lvl="0" marL="355600" marR="351790" rtl="0" algn="l">
              <a:lnSpc>
                <a:spcPct val="108124"/>
              </a:lnSpc>
              <a:spcBef>
                <a:spcPts val="1620"/>
              </a:spcBef>
              <a:spcAft>
                <a:spcPts val="0"/>
              </a:spcAft>
              <a:buClr>
                <a:srgbClr val="FFB900"/>
              </a:buClr>
              <a:buSzPts val="1600"/>
              <a:buFont typeface="Verdana"/>
              <a:buAutoNum type="arabicPeriod" startAt="2"/>
            </a:pPr>
            <a:r>
              <a:rPr lang="en-US" sz="1600">
                <a:latin typeface="Verdana"/>
                <a:ea typeface="Verdana"/>
                <a:cs typeface="Verdana"/>
                <a:sym typeface="Verdana"/>
              </a:rPr>
              <a:t>X (Twitter): </a:t>
            </a:r>
            <a:r>
              <a:rPr lang="en-US" sz="1600" u="sng">
                <a:solidFill>
                  <a:srgbClr val="86872C"/>
                </a:solidFill>
                <a:latin typeface="Verdana"/>
                <a:ea typeface="Verdana"/>
                <a:cs typeface="Verdana"/>
                <a:sym typeface="Verdana"/>
                <a:hlinkClick r:id="rId4">
                  <a:extLst>
                    <a:ext uri="{A12FA001-AC4F-418D-AE19-62706E023703}">
                      <ahyp:hlinkClr val="tx"/>
                    </a:ext>
                  </a:extLst>
                </a:hlinkClick>
              </a:rPr>
              <a:t>https://twitter.com/CyberSecPro_eu</a:t>
            </a:r>
            <a:endParaRPr sz="1600">
              <a:latin typeface="Verdana"/>
              <a:ea typeface="Verdana"/>
              <a:cs typeface="Verdana"/>
              <a:sym typeface="Verdana"/>
            </a:endParaRPr>
          </a:p>
          <a:p>
            <a:pPr indent="-342900" lvl="0" marL="355600" marR="5080" rtl="0" algn="l">
              <a:lnSpc>
                <a:spcPct val="108124"/>
              </a:lnSpc>
              <a:spcBef>
                <a:spcPts val="1400"/>
              </a:spcBef>
              <a:spcAft>
                <a:spcPts val="0"/>
              </a:spcAft>
              <a:buClr>
                <a:srgbClr val="FFB900"/>
              </a:buClr>
              <a:buSzPts val="1600"/>
              <a:buFont typeface="Verdana"/>
              <a:buAutoNum type="arabicPeriod" startAt="2"/>
            </a:pPr>
            <a:r>
              <a:rPr lang="en-US" sz="1600">
                <a:latin typeface="Verdana"/>
                <a:ea typeface="Verdana"/>
                <a:cs typeface="Verdana"/>
                <a:sym typeface="Verdana"/>
              </a:rPr>
              <a:t>LinkedIn: </a:t>
            </a:r>
            <a:r>
              <a:rPr lang="en-US" sz="1600" u="sng">
                <a:solidFill>
                  <a:srgbClr val="86872C"/>
                </a:solidFill>
                <a:latin typeface="Verdana"/>
                <a:ea typeface="Verdana"/>
                <a:cs typeface="Verdana"/>
                <a:sym typeface="Verdana"/>
                <a:hlinkClick r:id="rId5">
                  <a:extLst>
                    <a:ext uri="{A12FA001-AC4F-418D-AE19-62706E023703}">
                      <ahyp:hlinkClr val="tx"/>
                    </a:ext>
                  </a:extLst>
                </a:hlinkClick>
              </a:rPr>
              <a:t>https://www.linkedin.com/company/cy</a:t>
            </a:r>
            <a:r>
              <a:rPr lang="en-US" sz="1600">
                <a:solidFill>
                  <a:srgbClr val="86872C"/>
                </a:solidFill>
                <a:latin typeface="Verdana"/>
                <a:ea typeface="Verdana"/>
                <a:cs typeface="Verdana"/>
                <a:sym typeface="Verdana"/>
              </a:rPr>
              <a:t> </a:t>
            </a:r>
            <a:r>
              <a:rPr lang="en-US" sz="1600" u="sng">
                <a:solidFill>
                  <a:srgbClr val="86872C"/>
                </a:solidFill>
                <a:latin typeface="Verdana"/>
                <a:ea typeface="Verdana"/>
                <a:cs typeface="Verdana"/>
                <a:sym typeface="Verdana"/>
                <a:hlinkClick r:id="rId6">
                  <a:extLst>
                    <a:ext uri="{A12FA001-AC4F-418D-AE19-62706E023703}">
                      <ahyp:hlinkClr val="tx"/>
                    </a:ext>
                  </a:extLst>
                </a:hlinkClick>
              </a:rPr>
              <a:t>bersecpro-euproject/</a:t>
            </a:r>
            <a:endParaRPr sz="1600">
              <a:latin typeface="Verdana"/>
              <a:ea typeface="Verdana"/>
              <a:cs typeface="Verdana"/>
              <a:sym typeface="Verdana"/>
            </a:endParaRPr>
          </a:p>
        </p:txBody>
      </p:sp>
      <p:grpSp>
        <p:nvGrpSpPr>
          <p:cNvPr id="1203" name="Google Shape;1203;p62"/>
          <p:cNvGrpSpPr/>
          <p:nvPr/>
        </p:nvGrpSpPr>
        <p:grpSpPr>
          <a:xfrm>
            <a:off x="934211" y="61000"/>
            <a:ext cx="11257789" cy="6796999"/>
            <a:chOff x="934211" y="61000"/>
            <a:chExt cx="11257789" cy="6796999"/>
          </a:xfrm>
        </p:grpSpPr>
        <p:pic>
          <p:nvPicPr>
            <p:cNvPr id="1204" name="Google Shape;1204;p62"/>
            <p:cNvPicPr preferRelativeResize="0"/>
            <p:nvPr/>
          </p:nvPicPr>
          <p:blipFill rotWithShape="1">
            <a:blip r:embed="rId7">
              <a:alphaModFix/>
            </a:blip>
            <a:srcRect b="0" l="0" r="0" t="0"/>
            <a:stretch/>
          </p:blipFill>
          <p:spPr>
            <a:xfrm>
              <a:off x="5152644" y="61000"/>
              <a:ext cx="7039356" cy="6796999"/>
            </a:xfrm>
            <a:prstGeom prst="rect">
              <a:avLst/>
            </a:prstGeom>
            <a:noFill/>
            <a:ln>
              <a:noFill/>
            </a:ln>
          </p:spPr>
        </p:pic>
        <p:pic>
          <p:nvPicPr>
            <p:cNvPr id="1205" name="Google Shape;1205;p62"/>
            <p:cNvPicPr preferRelativeResize="0"/>
            <p:nvPr/>
          </p:nvPicPr>
          <p:blipFill rotWithShape="1">
            <a:blip r:embed="rId8">
              <a:alphaModFix/>
            </a:blip>
            <a:srcRect b="0" l="0" r="0" t="0"/>
            <a:stretch/>
          </p:blipFill>
          <p:spPr>
            <a:xfrm>
              <a:off x="5347715" y="256031"/>
              <a:ext cx="6557772" cy="6345936"/>
            </a:xfrm>
            <a:prstGeom prst="rect">
              <a:avLst/>
            </a:prstGeom>
            <a:noFill/>
            <a:ln>
              <a:noFill/>
            </a:ln>
          </p:spPr>
        </p:pic>
        <p:pic>
          <p:nvPicPr>
            <p:cNvPr id="1206" name="Google Shape;1206;p62"/>
            <p:cNvPicPr preferRelativeResize="0"/>
            <p:nvPr/>
          </p:nvPicPr>
          <p:blipFill rotWithShape="1">
            <a:blip r:embed="rId9">
              <a:alphaModFix/>
            </a:blip>
            <a:srcRect b="0" l="0" r="0" t="0"/>
            <a:stretch/>
          </p:blipFill>
          <p:spPr>
            <a:xfrm>
              <a:off x="934211" y="4395215"/>
              <a:ext cx="4360164" cy="2197608"/>
            </a:xfrm>
            <a:prstGeom prst="rect">
              <a:avLst/>
            </a:prstGeom>
            <a:noFill/>
            <a:ln>
              <a:noFill/>
            </a:ln>
          </p:spPr>
        </p:pic>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63"/>
          <p:cNvSpPr/>
          <p:nvPr/>
        </p:nvSpPr>
        <p:spPr>
          <a:xfrm>
            <a:off x="6493445" y="33287"/>
            <a:ext cx="5347335" cy="6819900"/>
          </a:xfrm>
          <a:custGeom>
            <a:rect b="b" l="l" r="r" t="t"/>
            <a:pathLst>
              <a:path extrusionOk="0" h="6819900" w="5347334">
                <a:moveTo>
                  <a:pt x="5347243" y="0"/>
                </a:moveTo>
                <a:lnTo>
                  <a:pt x="1917247" y="0"/>
                </a:lnTo>
                <a:lnTo>
                  <a:pt x="0" y="6819521"/>
                </a:lnTo>
                <a:lnTo>
                  <a:pt x="3429996" y="6819521"/>
                </a:lnTo>
                <a:lnTo>
                  <a:pt x="5347243" y="0"/>
                </a:lnTo>
                <a:close/>
              </a:path>
            </a:pathLst>
          </a:custGeom>
          <a:solidFill>
            <a:srgbClr val="FFB900">
              <a:alpha val="12549"/>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1212" name="Google Shape;1212;p63"/>
          <p:cNvGrpSpPr/>
          <p:nvPr/>
        </p:nvGrpSpPr>
        <p:grpSpPr>
          <a:xfrm>
            <a:off x="4064465" y="762"/>
            <a:ext cx="2924599" cy="6857365"/>
            <a:chOff x="4064465" y="762"/>
            <a:chExt cx="2924599" cy="6857365"/>
          </a:xfrm>
        </p:grpSpPr>
        <p:sp>
          <p:nvSpPr>
            <p:cNvPr id="1213" name="Google Shape;1213;p63"/>
            <p:cNvSpPr/>
            <p:nvPr/>
          </p:nvSpPr>
          <p:spPr>
            <a:xfrm>
              <a:off x="5451375" y="5113067"/>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14" name="Google Shape;1214;p63"/>
            <p:cNvSpPr/>
            <p:nvPr/>
          </p:nvSpPr>
          <p:spPr>
            <a:xfrm>
              <a:off x="4443984" y="4571"/>
              <a:ext cx="2545080" cy="6838315"/>
            </a:xfrm>
            <a:custGeom>
              <a:rect b="b" l="l" r="r" t="t"/>
              <a:pathLst>
                <a:path extrusionOk="0" h="6838315" w="2545079">
                  <a:moveTo>
                    <a:pt x="1321410" y="2283441"/>
                  </a:moveTo>
                  <a:lnTo>
                    <a:pt x="1271598" y="2291573"/>
                  </a:lnTo>
                  <a:lnTo>
                    <a:pt x="1226217" y="2312745"/>
                  </a:lnTo>
                  <a:lnTo>
                    <a:pt x="1187926" y="2345748"/>
                  </a:lnTo>
                  <a:lnTo>
                    <a:pt x="1159382" y="2389378"/>
                  </a:lnTo>
                  <a:lnTo>
                    <a:pt x="1159382" y="2390648"/>
                  </a:lnTo>
                  <a:lnTo>
                    <a:pt x="819276" y="3659124"/>
                  </a:lnTo>
                  <a:lnTo>
                    <a:pt x="0" y="6836924"/>
                  </a:lnTo>
                  <a:lnTo>
                    <a:pt x="6647" y="6837654"/>
                  </a:lnTo>
                  <a:lnTo>
                    <a:pt x="13271" y="6838030"/>
                  </a:lnTo>
                  <a:lnTo>
                    <a:pt x="20841" y="6838187"/>
                  </a:lnTo>
                  <a:lnTo>
                    <a:pt x="26542" y="6838187"/>
                  </a:lnTo>
                  <a:lnTo>
                    <a:pt x="843279" y="3665474"/>
                  </a:lnTo>
                  <a:lnTo>
                    <a:pt x="1183386" y="2398141"/>
                  </a:lnTo>
                  <a:lnTo>
                    <a:pt x="1208042" y="2360717"/>
                  </a:lnTo>
                  <a:lnTo>
                    <a:pt x="1241007" y="2332505"/>
                  </a:lnTo>
                  <a:lnTo>
                    <a:pt x="1279983" y="2314546"/>
                  </a:lnTo>
                  <a:lnTo>
                    <a:pt x="1322671" y="2307883"/>
                  </a:lnTo>
                  <a:lnTo>
                    <a:pt x="1417613" y="2307883"/>
                  </a:lnTo>
                  <a:lnTo>
                    <a:pt x="1372996" y="2289555"/>
                  </a:lnTo>
                  <a:lnTo>
                    <a:pt x="1321410" y="2283441"/>
                  </a:lnTo>
                  <a:close/>
                </a:path>
                <a:path extrusionOk="0" h="6838315" w="2545079">
                  <a:moveTo>
                    <a:pt x="1417613" y="2307883"/>
                  </a:moveTo>
                  <a:lnTo>
                    <a:pt x="1322671" y="2307883"/>
                  </a:lnTo>
                  <a:lnTo>
                    <a:pt x="1366774" y="2313558"/>
                  </a:lnTo>
                  <a:lnTo>
                    <a:pt x="1412567" y="2334380"/>
                  </a:lnTo>
                  <a:lnTo>
                    <a:pt x="1448527" y="2367388"/>
                  </a:lnTo>
                  <a:lnTo>
                    <a:pt x="1472716" y="2409314"/>
                  </a:lnTo>
                  <a:lnTo>
                    <a:pt x="1483195" y="2456892"/>
                  </a:lnTo>
                  <a:lnTo>
                    <a:pt x="1478026" y="2506853"/>
                  </a:lnTo>
                  <a:lnTo>
                    <a:pt x="1220089" y="3458210"/>
                  </a:lnTo>
                  <a:lnTo>
                    <a:pt x="1214114" y="3493672"/>
                  </a:lnTo>
                  <a:lnTo>
                    <a:pt x="1223071" y="3564026"/>
                  </a:lnTo>
                  <a:lnTo>
                    <a:pt x="1258500" y="3627030"/>
                  </a:lnTo>
                  <a:lnTo>
                    <a:pt x="1314733" y="3670444"/>
                  </a:lnTo>
                  <a:lnTo>
                    <a:pt x="1349070" y="3683155"/>
                  </a:lnTo>
                  <a:lnTo>
                    <a:pt x="1349207" y="3683155"/>
                  </a:lnTo>
                  <a:lnTo>
                    <a:pt x="1397637" y="3689559"/>
                  </a:lnTo>
                  <a:lnTo>
                    <a:pt x="1444686" y="3683155"/>
                  </a:lnTo>
                  <a:lnTo>
                    <a:pt x="1487931" y="3665172"/>
                  </a:lnTo>
                  <a:lnTo>
                    <a:pt x="1490757" y="3663024"/>
                  </a:lnTo>
                  <a:lnTo>
                    <a:pt x="1404047" y="3663024"/>
                  </a:lnTo>
                  <a:lnTo>
                    <a:pt x="1354074" y="3657854"/>
                  </a:lnTo>
                  <a:lnTo>
                    <a:pt x="1299114" y="3630739"/>
                  </a:lnTo>
                  <a:lnTo>
                    <a:pt x="1259204" y="3584575"/>
                  </a:lnTo>
                  <a:lnTo>
                    <a:pt x="1239313" y="3526472"/>
                  </a:lnTo>
                  <a:lnTo>
                    <a:pt x="1238613" y="3495742"/>
                  </a:lnTo>
                  <a:lnTo>
                    <a:pt x="1244091" y="3464560"/>
                  </a:lnTo>
                  <a:lnTo>
                    <a:pt x="1502028" y="2513203"/>
                  </a:lnTo>
                  <a:lnTo>
                    <a:pt x="1508451" y="2464569"/>
                  </a:lnTo>
                  <a:lnTo>
                    <a:pt x="1502019" y="2417543"/>
                  </a:lnTo>
                  <a:lnTo>
                    <a:pt x="1483994" y="2374328"/>
                  </a:lnTo>
                  <a:lnTo>
                    <a:pt x="1455641" y="2337124"/>
                  </a:lnTo>
                  <a:lnTo>
                    <a:pt x="1418220" y="2308133"/>
                  </a:lnTo>
                  <a:lnTo>
                    <a:pt x="1417613" y="2307883"/>
                  </a:lnTo>
                  <a:close/>
                </a:path>
                <a:path extrusionOk="0" h="6838315" w="2545079">
                  <a:moveTo>
                    <a:pt x="2545080" y="0"/>
                  </a:moveTo>
                  <a:lnTo>
                    <a:pt x="2518537" y="0"/>
                  </a:lnTo>
                  <a:lnTo>
                    <a:pt x="1939416" y="2101215"/>
                  </a:lnTo>
                  <a:lnTo>
                    <a:pt x="1547494" y="3546729"/>
                  </a:lnTo>
                  <a:lnTo>
                    <a:pt x="1526659" y="3592460"/>
                  </a:lnTo>
                  <a:lnTo>
                    <a:pt x="1493620" y="3628382"/>
                  </a:lnTo>
                  <a:lnTo>
                    <a:pt x="1451656" y="3652552"/>
                  </a:lnTo>
                  <a:lnTo>
                    <a:pt x="1404047" y="3663024"/>
                  </a:lnTo>
                  <a:lnTo>
                    <a:pt x="1490757" y="3663024"/>
                  </a:lnTo>
                  <a:lnTo>
                    <a:pt x="1525166" y="3636870"/>
                  </a:lnTo>
                  <a:lnTo>
                    <a:pt x="1554181" y="3599509"/>
                  </a:lnTo>
                  <a:lnTo>
                    <a:pt x="1572767" y="3554349"/>
                  </a:lnTo>
                  <a:lnTo>
                    <a:pt x="1964816" y="2108835"/>
                  </a:lnTo>
                  <a:lnTo>
                    <a:pt x="2539999"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15" name="Google Shape;1215;p63"/>
            <p:cNvSpPr/>
            <p:nvPr/>
          </p:nvSpPr>
          <p:spPr>
            <a:xfrm>
              <a:off x="4064465" y="762"/>
              <a:ext cx="1818639" cy="6857365"/>
            </a:xfrm>
            <a:custGeom>
              <a:rect b="b" l="l" r="r" t="t"/>
              <a:pathLst>
                <a:path extrusionOk="0" h="6857365" w="1818639">
                  <a:moveTo>
                    <a:pt x="1818301" y="0"/>
                  </a:moveTo>
                  <a:lnTo>
                    <a:pt x="0" y="6857238"/>
                  </a:lnTo>
                </a:path>
              </a:pathLst>
            </a:custGeom>
            <a:noFill/>
            <a:ln cap="flat" cmpd="sng" w="22200">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216" name="Google Shape;1216;p63"/>
          <p:cNvSpPr txBox="1"/>
          <p:nvPr>
            <p:ph type="title"/>
          </p:nvPr>
        </p:nvSpPr>
        <p:spPr>
          <a:xfrm>
            <a:off x="7049769" y="2169616"/>
            <a:ext cx="3769360" cy="94043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0">
                <a:solidFill>
                  <a:srgbClr val="FFB900"/>
                </a:solidFill>
              </a:rPr>
              <a:t>Thank you</a:t>
            </a:r>
            <a:endParaRPr sz="6000"/>
          </a:p>
        </p:txBody>
      </p:sp>
      <p:pic>
        <p:nvPicPr>
          <p:cNvPr id="1217" name="Google Shape;1217;p63"/>
          <p:cNvPicPr preferRelativeResize="0"/>
          <p:nvPr/>
        </p:nvPicPr>
        <p:blipFill rotWithShape="1">
          <a:blip r:embed="rId3">
            <a:alphaModFix/>
          </a:blip>
          <a:srcRect b="0" l="0" r="0" t="0"/>
          <a:stretch/>
        </p:blipFill>
        <p:spPr>
          <a:xfrm>
            <a:off x="7549895" y="6167626"/>
            <a:ext cx="3293364" cy="611122"/>
          </a:xfrm>
          <a:prstGeom prst="rect">
            <a:avLst/>
          </a:prstGeom>
          <a:noFill/>
          <a:ln>
            <a:noFill/>
          </a:ln>
        </p:spPr>
      </p:pic>
      <p:sp>
        <p:nvSpPr>
          <p:cNvPr id="1218" name="Google Shape;1218;p63"/>
          <p:cNvSpPr txBox="1"/>
          <p:nvPr/>
        </p:nvSpPr>
        <p:spPr>
          <a:xfrm>
            <a:off x="7049769" y="3732657"/>
            <a:ext cx="3152100" cy="1489800"/>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None/>
            </a:pPr>
            <a:r>
              <a:rPr lang="en-US" sz="1600">
                <a:solidFill>
                  <a:srgbClr val="FFFFFF"/>
                </a:solidFill>
                <a:latin typeface="Verdana"/>
                <a:ea typeface="Verdana"/>
                <a:cs typeface="Verdana"/>
                <a:sym typeface="Verdana"/>
              </a:rPr>
              <a:t>Per favore, invia tutte le domande a:</a:t>
            </a:r>
            <a:br>
              <a:rPr lang="en-US" sz="1600">
                <a:solidFill>
                  <a:srgbClr val="FFFFFF"/>
                </a:solidFill>
                <a:latin typeface="Verdana"/>
                <a:ea typeface="Verdana"/>
                <a:cs typeface="Verdana"/>
                <a:sym typeface="Verdana"/>
              </a:rPr>
            </a:br>
            <a:r>
              <a:rPr lang="en-US" sz="1600">
                <a:solidFill>
                  <a:srgbClr val="FFFFFF"/>
                </a:solidFill>
                <a:latin typeface="Verdana"/>
                <a:ea typeface="Verdana"/>
                <a:cs typeface="Verdana"/>
                <a:sym typeface="Verdana"/>
              </a:rPr>
              <a:t>Abdelkader Shaaban </a:t>
            </a:r>
            <a:r>
              <a:rPr lang="en-US" sz="1600" u="sng">
                <a:solidFill>
                  <a:srgbClr val="86872C"/>
                </a:solidFill>
                <a:latin typeface="Verdana"/>
                <a:ea typeface="Verdana"/>
                <a:cs typeface="Verdana"/>
                <a:sym typeface="Verdana"/>
                <a:hlinkClick r:id="rId4">
                  <a:extLst>
                    <a:ext uri="{A12FA001-AC4F-418D-AE19-62706E023703}">
                      <ahyp:hlinkClr val="tx"/>
                    </a:ext>
                  </a:extLst>
                </a:hlinkClick>
              </a:rPr>
              <a:t>abdelkader.Shaaban@ait.ac.at</a:t>
            </a:r>
            <a:r>
              <a:rPr lang="en-US" sz="1600">
                <a:solidFill>
                  <a:srgbClr val="86872C"/>
                </a:solidFill>
                <a:latin typeface="Verdana"/>
                <a:ea typeface="Verdana"/>
                <a:cs typeface="Verdana"/>
                <a:sym typeface="Verdana"/>
              </a:rPr>
              <a:t> </a:t>
            </a:r>
            <a:r>
              <a:rPr lang="en-US" sz="1600">
                <a:solidFill>
                  <a:srgbClr val="FFFFFF"/>
                </a:solidFill>
                <a:latin typeface="Verdana"/>
                <a:ea typeface="Verdana"/>
                <a:cs typeface="Verdana"/>
                <a:sym typeface="Verdana"/>
              </a:rPr>
              <a:t>Stefan Schauer </a:t>
            </a:r>
            <a:r>
              <a:rPr lang="en-US" sz="1600" u="sng">
                <a:solidFill>
                  <a:srgbClr val="86872C"/>
                </a:solidFill>
                <a:latin typeface="Verdana"/>
                <a:ea typeface="Verdana"/>
                <a:cs typeface="Verdana"/>
                <a:sym typeface="Verdana"/>
                <a:hlinkClick r:id="rId5">
                  <a:extLst>
                    <a:ext uri="{A12FA001-AC4F-418D-AE19-62706E023703}">
                      <ahyp:hlinkClr val="tx"/>
                    </a:ext>
                  </a:extLst>
                </a:hlinkClick>
              </a:rPr>
              <a:t>Stefan.Schauer@ait.ac.at</a:t>
            </a:r>
            <a:endParaRPr sz="1600">
              <a:latin typeface="Verdana"/>
              <a:ea typeface="Verdana"/>
              <a:cs typeface="Verdana"/>
              <a:sym typeface="Verdana"/>
            </a:endParaRPr>
          </a:p>
        </p:txBody>
      </p:sp>
      <p:sp>
        <p:nvSpPr>
          <p:cNvPr id="1219" name="Google Shape;1219;p63"/>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pSp>
        <p:nvGrpSpPr>
          <p:cNvPr id="170" name="Google Shape;170;p7"/>
          <p:cNvGrpSpPr/>
          <p:nvPr/>
        </p:nvGrpSpPr>
        <p:grpSpPr>
          <a:xfrm>
            <a:off x="0" y="-1523"/>
            <a:ext cx="5841492" cy="6861047"/>
            <a:chOff x="0" y="-1523"/>
            <a:chExt cx="5841492" cy="6861047"/>
          </a:xfrm>
        </p:grpSpPr>
        <p:sp>
          <p:nvSpPr>
            <p:cNvPr id="171" name="Google Shape;171;p7"/>
            <p:cNvSpPr/>
            <p:nvPr/>
          </p:nvSpPr>
          <p:spPr>
            <a:xfrm>
              <a:off x="4495827" y="5113068"/>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72" name="Google Shape;172;p7"/>
            <p:cNvPicPr preferRelativeResize="0"/>
            <p:nvPr/>
          </p:nvPicPr>
          <p:blipFill rotWithShape="1">
            <a:blip r:embed="rId3">
              <a:alphaModFix/>
            </a:blip>
            <a:srcRect b="0" l="0" r="0" t="0"/>
            <a:stretch/>
          </p:blipFill>
          <p:spPr>
            <a:xfrm>
              <a:off x="0" y="-1523"/>
              <a:ext cx="5841492" cy="6861047"/>
            </a:xfrm>
            <a:prstGeom prst="rect">
              <a:avLst/>
            </a:prstGeom>
            <a:noFill/>
            <a:ln>
              <a:noFill/>
            </a:ln>
          </p:spPr>
        </p:pic>
      </p:grpSp>
      <p:sp>
        <p:nvSpPr>
          <p:cNvPr id="173" name="Google Shape;173;p7"/>
          <p:cNvSpPr txBox="1"/>
          <p:nvPr>
            <p:ph type="title"/>
          </p:nvPr>
        </p:nvSpPr>
        <p:spPr>
          <a:xfrm>
            <a:off x="6587490" y="307725"/>
            <a:ext cx="30486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Crittografia</a:t>
            </a:r>
            <a:endParaRPr/>
          </a:p>
        </p:txBody>
      </p:sp>
      <p:sp>
        <p:nvSpPr>
          <p:cNvPr id="174" name="Google Shape;174;p7"/>
          <p:cNvSpPr txBox="1"/>
          <p:nvPr/>
        </p:nvSpPr>
        <p:spPr>
          <a:xfrm>
            <a:off x="5771378" y="1212892"/>
            <a:ext cx="6326400" cy="4630200"/>
          </a:xfrm>
          <a:prstGeom prst="rect">
            <a:avLst/>
          </a:prstGeom>
          <a:noFill/>
          <a:ln>
            <a:noFill/>
          </a:ln>
        </p:spPr>
        <p:txBody>
          <a:bodyPr anchorCtr="0" anchor="t" bIns="0" lIns="0" spcFirstLastPara="1" rIns="0" wrap="square" tIns="12050">
            <a:spAutoFit/>
          </a:bodyPr>
          <a:lstStyle/>
          <a:p>
            <a:pPr indent="-274320" lvl="0" marL="287020" marR="5080" rtl="0" algn="just">
              <a:spcBef>
                <a:spcPts val="1800"/>
              </a:spcBef>
              <a:spcAft>
                <a:spcPts val="0"/>
              </a:spcAft>
              <a:buNone/>
            </a:pPr>
            <a:r>
              <a:rPr lang="en-US" sz="1600">
                <a:solidFill>
                  <a:srgbClr val="FFB900"/>
                </a:solidFill>
                <a:latin typeface="Courier New"/>
                <a:ea typeface="Courier New"/>
                <a:cs typeface="Courier New"/>
                <a:sym typeface="Courier New"/>
              </a:rPr>
              <a:t>o </a:t>
            </a:r>
            <a:r>
              <a:rPr b="1" lang="en-US" sz="1600">
                <a:solidFill>
                  <a:schemeClr val="lt1"/>
                </a:solidFill>
                <a:latin typeface="Verdana"/>
                <a:ea typeface="Verdana"/>
                <a:cs typeface="Verdana"/>
                <a:sym typeface="Verdana"/>
              </a:rPr>
              <a:t>Crittografia</a:t>
            </a:r>
            <a:r>
              <a:rPr lang="en-US" sz="1600">
                <a:solidFill>
                  <a:schemeClr val="lt1"/>
                </a:solidFill>
                <a:latin typeface="Verdana"/>
                <a:ea typeface="Verdana"/>
                <a:cs typeface="Verdana"/>
                <a:sym typeface="Verdana"/>
              </a:rPr>
              <a:t> :La crittografia è il campo che applica </a:t>
            </a:r>
            <a:r>
              <a:rPr b="1" lang="en-US" sz="1600">
                <a:solidFill>
                  <a:schemeClr val="lt1"/>
                </a:solidFill>
                <a:latin typeface="Verdana"/>
                <a:ea typeface="Verdana"/>
                <a:cs typeface="Verdana"/>
                <a:sym typeface="Verdana"/>
              </a:rPr>
              <a:t>principi matematici per crittografare (cifrare) e decrittografare (decifrare) i dati.</a:t>
            </a:r>
            <a:endParaRPr b="1" sz="1600">
              <a:latin typeface="Verdana"/>
              <a:ea typeface="Verdana"/>
              <a:cs typeface="Verdana"/>
              <a:sym typeface="Verdana"/>
            </a:endParaRPr>
          </a:p>
          <a:p>
            <a:pPr indent="-274320" lvl="0" marL="287020" marR="5080" rtl="0" algn="just">
              <a:lnSpc>
                <a:spcPct val="100000"/>
              </a:lnSpc>
              <a:spcBef>
                <a:spcPts val="1800"/>
              </a:spcBef>
              <a:spcAft>
                <a:spcPts val="0"/>
              </a:spcAft>
              <a:buNone/>
            </a:pPr>
            <a:r>
              <a:rPr lang="en-US" sz="1600">
                <a:solidFill>
                  <a:srgbClr val="FFB900"/>
                </a:solidFill>
                <a:latin typeface="Courier New"/>
                <a:ea typeface="Courier New"/>
                <a:cs typeface="Courier New"/>
                <a:sym typeface="Courier New"/>
              </a:rPr>
              <a:t>o </a:t>
            </a:r>
            <a:r>
              <a:rPr lang="en-US" sz="1600">
                <a:solidFill>
                  <a:srgbClr val="FFFFFF"/>
                </a:solidFill>
                <a:latin typeface="Verdana"/>
                <a:ea typeface="Verdana"/>
                <a:cs typeface="Verdana"/>
                <a:sym typeface="Verdana"/>
              </a:rPr>
              <a:t>Chi si occupa di </a:t>
            </a:r>
            <a:r>
              <a:rPr b="1" lang="en-US" sz="1600">
                <a:solidFill>
                  <a:srgbClr val="FFFFFF"/>
                </a:solidFill>
                <a:latin typeface="Verdana"/>
                <a:ea typeface="Verdana"/>
                <a:cs typeface="Verdana"/>
                <a:sym typeface="Verdana"/>
              </a:rPr>
              <a:t>crittanalisi trasmissione sicura</a:t>
            </a:r>
            <a:r>
              <a:rPr lang="en-US" sz="1600">
                <a:solidFill>
                  <a:srgbClr val="FFFFFF"/>
                </a:solidFill>
                <a:latin typeface="Verdana"/>
                <a:ea typeface="Verdana"/>
                <a:cs typeface="Verdana"/>
                <a:sym typeface="Verdana"/>
              </a:rPr>
              <a:t> di informazioni sensibili, proteggendole da accessi non autorizzati, specialmente quando transitano su reti insicure come Internet.</a:t>
            </a:r>
            <a:endParaRPr sz="1600">
              <a:latin typeface="Verdana"/>
              <a:ea typeface="Verdana"/>
              <a:cs typeface="Verdana"/>
              <a:sym typeface="Verdana"/>
            </a:endParaRPr>
          </a:p>
          <a:p>
            <a:pPr indent="-274320" lvl="0" marL="287020" marR="6350" rtl="0" algn="just">
              <a:lnSpc>
                <a:spcPct val="99700"/>
              </a:lnSpc>
              <a:spcBef>
                <a:spcPts val="1810"/>
              </a:spcBef>
              <a:spcAft>
                <a:spcPts val="0"/>
              </a:spcAft>
              <a:buNone/>
            </a:pPr>
            <a:r>
              <a:rPr lang="en-US" sz="1600">
                <a:solidFill>
                  <a:srgbClr val="FFB900"/>
                </a:solidFill>
                <a:latin typeface="Courier New"/>
                <a:ea typeface="Courier New"/>
                <a:cs typeface="Courier New"/>
                <a:sym typeface="Courier New"/>
              </a:rPr>
              <a:t>o </a:t>
            </a:r>
            <a:r>
              <a:rPr lang="en-US" sz="1600">
                <a:solidFill>
                  <a:srgbClr val="FFFFFF"/>
                </a:solidFill>
                <a:latin typeface="Verdana"/>
                <a:ea typeface="Verdana"/>
                <a:cs typeface="Verdana"/>
                <a:sym typeface="Verdana"/>
              </a:rPr>
              <a:t>Mentre la crittografia si concentra sulla protezione dei dati, </a:t>
            </a:r>
            <a:r>
              <a:rPr b="1" lang="en-US" sz="1600">
                <a:solidFill>
                  <a:srgbClr val="FFFFFF"/>
                </a:solidFill>
                <a:latin typeface="Verdana"/>
                <a:ea typeface="Verdana"/>
                <a:cs typeface="Verdana"/>
                <a:sym typeface="Verdana"/>
              </a:rPr>
              <a:t>la crittanalisi si occupa di analizzare e rompere le comunicazioni sicure.</a:t>
            </a:r>
            <a:endParaRPr b="1" sz="1600">
              <a:latin typeface="Verdana"/>
              <a:ea typeface="Verdana"/>
              <a:cs typeface="Verdana"/>
              <a:sym typeface="Verdana"/>
            </a:endParaRPr>
          </a:p>
          <a:p>
            <a:pPr indent="-274320" lvl="0" marL="287020" marR="5080" rtl="0" algn="just">
              <a:lnSpc>
                <a:spcPct val="100000"/>
              </a:lnSpc>
              <a:spcBef>
                <a:spcPts val="1810"/>
              </a:spcBef>
              <a:spcAft>
                <a:spcPts val="0"/>
              </a:spcAft>
              <a:buNone/>
            </a:pPr>
            <a:r>
              <a:rPr lang="en-US" sz="1600">
                <a:solidFill>
                  <a:srgbClr val="FFB900"/>
                </a:solidFill>
                <a:latin typeface="Courier New"/>
                <a:ea typeface="Courier New"/>
                <a:cs typeface="Courier New"/>
                <a:sym typeface="Courier New"/>
              </a:rPr>
              <a:t>o </a:t>
            </a:r>
            <a:r>
              <a:rPr lang="en-US" sz="1600">
                <a:solidFill>
                  <a:srgbClr val="FFFFFF"/>
                </a:solidFill>
                <a:latin typeface="Verdana"/>
                <a:ea typeface="Verdana"/>
                <a:cs typeface="Verdana"/>
                <a:sym typeface="Verdana"/>
              </a:rPr>
              <a:t>La crittanalisi classica </a:t>
            </a:r>
            <a:r>
              <a:rPr b="1" lang="en-US" sz="1600">
                <a:solidFill>
                  <a:srgbClr val="FFFFFF"/>
                </a:solidFill>
                <a:latin typeface="Verdana"/>
                <a:ea typeface="Verdana"/>
                <a:cs typeface="Verdana"/>
                <a:sym typeface="Verdana"/>
              </a:rPr>
              <a:t>combina ragionamento analitico, strumenti matematici, riconoscimento di pattern, pazienza, determinazione, e talvolta anche fortuna.</a:t>
            </a:r>
            <a:endParaRPr b="1" sz="1600">
              <a:latin typeface="Verdana"/>
              <a:ea typeface="Verdana"/>
              <a:cs typeface="Verdana"/>
              <a:sym typeface="Verdana"/>
            </a:endParaRPr>
          </a:p>
          <a:p>
            <a:pPr indent="0" lvl="0" marL="12700" rtl="0" algn="l">
              <a:lnSpc>
                <a:spcPct val="100000"/>
              </a:lnSpc>
              <a:spcBef>
                <a:spcPts val="1800"/>
              </a:spcBef>
              <a:spcAft>
                <a:spcPts val="0"/>
              </a:spcAft>
              <a:buNone/>
            </a:pPr>
            <a:r>
              <a:rPr lang="en-US" sz="1600">
                <a:solidFill>
                  <a:srgbClr val="FFB900"/>
                </a:solidFill>
                <a:latin typeface="Courier New"/>
                <a:ea typeface="Courier New"/>
                <a:cs typeface="Courier New"/>
                <a:sym typeface="Courier New"/>
              </a:rPr>
              <a:t>o </a:t>
            </a:r>
            <a:r>
              <a:rPr lang="en-US" sz="1600">
                <a:solidFill>
                  <a:srgbClr val="FFFFFF"/>
                </a:solidFill>
                <a:latin typeface="Verdana"/>
                <a:ea typeface="Verdana"/>
                <a:cs typeface="Verdana"/>
                <a:sym typeface="Verdana"/>
              </a:rPr>
              <a:t>Chi si occupa di crittanalisi viene spesso chiamato </a:t>
            </a:r>
            <a:r>
              <a:rPr b="1" lang="en-US" sz="1600">
                <a:solidFill>
                  <a:srgbClr val="FFFFFF"/>
                </a:solidFill>
                <a:latin typeface="Verdana"/>
                <a:ea typeface="Verdana"/>
                <a:cs typeface="Verdana"/>
                <a:sym typeface="Verdana"/>
              </a:rPr>
              <a:t>attaccante (attacker).</a:t>
            </a:r>
            <a:endParaRPr b="1" sz="1600">
              <a:latin typeface="Verdana"/>
              <a:ea typeface="Verdana"/>
              <a:cs typeface="Verdana"/>
              <a:sym typeface="Verdana"/>
            </a:endParaRPr>
          </a:p>
        </p:txBody>
      </p:sp>
      <p:grpSp>
        <p:nvGrpSpPr>
          <p:cNvPr id="175" name="Google Shape;175;p7"/>
          <p:cNvGrpSpPr/>
          <p:nvPr/>
        </p:nvGrpSpPr>
        <p:grpSpPr>
          <a:xfrm>
            <a:off x="2933657" y="762"/>
            <a:ext cx="3109003" cy="6857365"/>
            <a:chOff x="2933657" y="762"/>
            <a:chExt cx="3109003" cy="6857365"/>
          </a:xfrm>
        </p:grpSpPr>
        <p:sp>
          <p:nvSpPr>
            <p:cNvPr id="176" name="Google Shape;176;p7"/>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7" name="Google Shape;177;p7"/>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178" name="Google Shape;178;p7"/>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179" name="Google Shape;179;p7"/>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180" name="Google Shape;180;p7"/>
          <p:cNvSpPr txBox="1"/>
          <p:nvPr/>
        </p:nvSpPr>
        <p:spPr>
          <a:xfrm>
            <a:off x="78739" y="6565200"/>
            <a:ext cx="5128895"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Cryptography Academy, </a:t>
            </a:r>
            <a:r>
              <a:rPr lang="en-US" sz="800" u="sng">
                <a:solidFill>
                  <a:srgbClr val="FFFFFF"/>
                </a:solidFill>
                <a:latin typeface="Verdana"/>
                <a:ea typeface="Verdana"/>
                <a:cs typeface="Verdana"/>
                <a:sym typeface="Verdana"/>
                <a:hlinkClick r:id="rId5">
                  <a:extLst>
                    <a:ext uri="{A12FA001-AC4F-418D-AE19-62706E023703}">
                      <ahyp:hlinkClr val="tx"/>
                    </a:ext>
                  </a:extLst>
                </a:hlinkClick>
              </a:rPr>
              <a:t>https://cryptographyacademy.com/introduction/</a:t>
            </a:r>
            <a:r>
              <a:rPr lang="en-US" sz="800">
                <a:solidFill>
                  <a:srgbClr val="FFFFFF"/>
                </a:solidFill>
                <a:latin typeface="Verdana"/>
                <a:ea typeface="Verdana"/>
                <a:cs typeface="Verdana"/>
                <a:sym typeface="Verdana"/>
              </a:rPr>
              <a:t>, accessed in February 2024</a:t>
            </a:r>
            <a:endParaRPr sz="800">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pSp>
        <p:nvGrpSpPr>
          <p:cNvPr id="185" name="Google Shape;185;p8"/>
          <p:cNvGrpSpPr/>
          <p:nvPr/>
        </p:nvGrpSpPr>
        <p:grpSpPr>
          <a:xfrm>
            <a:off x="0" y="-1523"/>
            <a:ext cx="5841492" cy="6861047"/>
            <a:chOff x="0" y="-1523"/>
            <a:chExt cx="5841492" cy="6861047"/>
          </a:xfrm>
        </p:grpSpPr>
        <p:sp>
          <p:nvSpPr>
            <p:cNvPr id="186" name="Google Shape;186;p8"/>
            <p:cNvSpPr/>
            <p:nvPr/>
          </p:nvSpPr>
          <p:spPr>
            <a:xfrm>
              <a:off x="4495827" y="5113068"/>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87" name="Google Shape;187;p8"/>
            <p:cNvPicPr preferRelativeResize="0"/>
            <p:nvPr/>
          </p:nvPicPr>
          <p:blipFill rotWithShape="1">
            <a:blip r:embed="rId3">
              <a:alphaModFix/>
            </a:blip>
            <a:srcRect b="0" l="0" r="0" t="0"/>
            <a:stretch/>
          </p:blipFill>
          <p:spPr>
            <a:xfrm>
              <a:off x="0" y="-1523"/>
              <a:ext cx="5841492" cy="6861047"/>
            </a:xfrm>
            <a:prstGeom prst="rect">
              <a:avLst/>
            </a:prstGeom>
            <a:noFill/>
            <a:ln>
              <a:noFill/>
            </a:ln>
          </p:spPr>
        </p:pic>
      </p:grpSp>
      <p:sp>
        <p:nvSpPr>
          <p:cNvPr id="188" name="Google Shape;188;p8"/>
          <p:cNvSpPr txBox="1"/>
          <p:nvPr>
            <p:ph type="title"/>
          </p:nvPr>
        </p:nvSpPr>
        <p:spPr>
          <a:xfrm>
            <a:off x="6587490" y="364825"/>
            <a:ext cx="30486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Crittografia</a:t>
            </a:r>
            <a:endParaRPr/>
          </a:p>
        </p:txBody>
      </p:sp>
      <p:sp>
        <p:nvSpPr>
          <p:cNvPr id="189" name="Google Shape;189;p8"/>
          <p:cNvSpPr txBox="1"/>
          <p:nvPr/>
        </p:nvSpPr>
        <p:spPr>
          <a:xfrm>
            <a:off x="6042655" y="1582127"/>
            <a:ext cx="6040200" cy="3427500"/>
          </a:xfrm>
          <a:prstGeom prst="rect">
            <a:avLst/>
          </a:prstGeom>
          <a:noFill/>
          <a:ln>
            <a:noFill/>
          </a:ln>
        </p:spPr>
        <p:txBody>
          <a:bodyPr anchorCtr="0" anchor="t" bIns="0" lIns="0" spcFirstLastPara="1" rIns="0" wrap="square" tIns="12050">
            <a:spAutoFit/>
          </a:bodyPr>
          <a:lstStyle/>
          <a:p>
            <a:pPr indent="-274320" lvl="0" marL="287020" rtl="0" algn="l">
              <a:lnSpc>
                <a:spcPct val="100000"/>
              </a:lnSpc>
              <a:spcBef>
                <a:spcPts val="0"/>
              </a:spcBef>
              <a:spcAft>
                <a:spcPts val="0"/>
              </a:spcAft>
              <a:buClr>
                <a:srgbClr val="FFB900"/>
              </a:buClr>
              <a:buSzPts val="1600"/>
              <a:buFont typeface="Courier New"/>
              <a:buChar char="o"/>
            </a:pPr>
            <a:r>
              <a:rPr lang="en-US" sz="1600">
                <a:solidFill>
                  <a:srgbClr val="FFFFFF"/>
                </a:solidFill>
                <a:latin typeface="Verdana"/>
                <a:ea typeface="Verdana"/>
                <a:cs typeface="Verdana"/>
                <a:sym typeface="Verdana"/>
              </a:rPr>
              <a:t>La robustezza della </a:t>
            </a:r>
            <a:r>
              <a:rPr b="1" lang="en-US" sz="1600">
                <a:solidFill>
                  <a:srgbClr val="FFFFFF"/>
                </a:solidFill>
                <a:latin typeface="Verdana"/>
                <a:ea typeface="Verdana"/>
                <a:cs typeface="Verdana"/>
                <a:sym typeface="Verdana"/>
              </a:rPr>
              <a:t>crittografia</a:t>
            </a:r>
            <a:r>
              <a:rPr lang="en-US" sz="1600">
                <a:solidFill>
                  <a:srgbClr val="FFFFFF"/>
                </a:solidFill>
                <a:latin typeface="Verdana"/>
                <a:ea typeface="Verdana"/>
                <a:cs typeface="Verdana"/>
                <a:sym typeface="Verdana"/>
              </a:rPr>
              <a:t> viene valutata in base </a:t>
            </a:r>
            <a:r>
              <a:rPr b="1" lang="en-US" sz="1600">
                <a:solidFill>
                  <a:srgbClr val="FFFFFF"/>
                </a:solidFill>
                <a:latin typeface="Verdana"/>
                <a:ea typeface="Verdana"/>
                <a:cs typeface="Verdana"/>
                <a:sym typeface="Verdana"/>
              </a:rPr>
              <a:t>al tempo e alle risorse</a:t>
            </a:r>
            <a:r>
              <a:rPr lang="en-US" sz="1600">
                <a:solidFill>
                  <a:srgbClr val="FFFFFF"/>
                </a:solidFill>
                <a:latin typeface="Verdana"/>
                <a:ea typeface="Verdana"/>
                <a:cs typeface="Verdana"/>
                <a:sym typeface="Verdana"/>
              </a:rPr>
              <a:t> necessarie per decifrare il testo in chiaro.</a:t>
            </a:r>
            <a:endParaRPr sz="1600">
              <a:latin typeface="Verdana"/>
              <a:ea typeface="Verdana"/>
              <a:cs typeface="Verdana"/>
              <a:sym typeface="Verdana"/>
            </a:endParaRPr>
          </a:p>
          <a:p>
            <a:pPr indent="-274320" lvl="0" marL="287020" marR="5080" rtl="0" algn="just">
              <a:lnSpc>
                <a:spcPct val="100000"/>
              </a:lnSpc>
              <a:spcBef>
                <a:spcPts val="1800"/>
              </a:spcBef>
              <a:spcAft>
                <a:spcPts val="0"/>
              </a:spcAft>
              <a:buClr>
                <a:srgbClr val="FFB900"/>
              </a:buClr>
              <a:buSzPts val="1600"/>
              <a:buFont typeface="Verdana"/>
              <a:buChar char="o"/>
            </a:pPr>
            <a:r>
              <a:rPr b="1" lang="en-US" sz="1600">
                <a:solidFill>
                  <a:srgbClr val="FFFFFF"/>
                </a:solidFill>
                <a:latin typeface="Verdana"/>
                <a:ea typeface="Verdana"/>
                <a:cs typeface="Verdana"/>
                <a:sym typeface="Verdana"/>
              </a:rPr>
              <a:t>Una crittografia forte</a:t>
            </a:r>
            <a:r>
              <a:rPr lang="en-US" sz="1600">
                <a:solidFill>
                  <a:srgbClr val="FFFFFF"/>
                </a:solidFill>
                <a:latin typeface="Verdana"/>
                <a:ea typeface="Verdana"/>
                <a:cs typeface="Verdana"/>
                <a:sym typeface="Verdana"/>
              </a:rPr>
              <a:t> genera un testo cifrato (ciphertext) </a:t>
            </a:r>
            <a:r>
              <a:rPr b="1" lang="en-US" sz="1600">
                <a:solidFill>
                  <a:srgbClr val="FFFFFF"/>
                </a:solidFill>
                <a:latin typeface="Verdana"/>
                <a:ea typeface="Verdana"/>
                <a:cs typeface="Verdana"/>
                <a:sym typeface="Verdana"/>
              </a:rPr>
              <a:t>estremamente difficile da decifrare</a:t>
            </a:r>
            <a:r>
              <a:rPr lang="en-US" sz="1600">
                <a:solidFill>
                  <a:srgbClr val="FFFFFF"/>
                </a:solidFill>
                <a:latin typeface="Verdana"/>
                <a:ea typeface="Verdana"/>
                <a:cs typeface="Verdana"/>
                <a:sym typeface="Verdana"/>
              </a:rPr>
              <a:t> senza disporre dello strumento o metodo di decrittazione appropriato.</a:t>
            </a:r>
            <a:endParaRPr sz="1600">
              <a:latin typeface="Verdana"/>
              <a:ea typeface="Verdana"/>
              <a:cs typeface="Verdana"/>
              <a:sym typeface="Verdana"/>
            </a:endParaRPr>
          </a:p>
          <a:p>
            <a:pPr indent="-274320" lvl="0" marL="287020" marR="5715" rtl="0" algn="just">
              <a:lnSpc>
                <a:spcPct val="99800"/>
              </a:lnSpc>
              <a:spcBef>
                <a:spcPts val="1805"/>
              </a:spcBef>
              <a:spcAft>
                <a:spcPts val="0"/>
              </a:spcAft>
              <a:buClr>
                <a:srgbClr val="FFB900"/>
              </a:buClr>
              <a:buSzPts val="1600"/>
              <a:buFont typeface="Courier New"/>
              <a:buChar char="o"/>
            </a:pPr>
            <a:r>
              <a:rPr lang="en-US" sz="1600">
                <a:solidFill>
                  <a:srgbClr val="FFFFFF"/>
                </a:solidFill>
                <a:latin typeface="Verdana"/>
                <a:ea typeface="Verdana"/>
                <a:cs typeface="Verdana"/>
                <a:sym typeface="Verdana"/>
              </a:rPr>
              <a:t>Anche con la potenza di calcolo immensa dei computer moderni – inclusi miliardi di computer che eseguono miliardi di controlli al secondo – decifrare </a:t>
            </a:r>
            <a:r>
              <a:rPr b="1" lang="en-US" sz="1600">
                <a:solidFill>
                  <a:srgbClr val="FFFFFF"/>
                </a:solidFill>
                <a:latin typeface="Verdana"/>
                <a:ea typeface="Verdana"/>
                <a:cs typeface="Verdana"/>
                <a:sym typeface="Verdana"/>
              </a:rPr>
              <a:t>una crittografia forte richiederebbe più tempo della durata dell’intero universo.</a:t>
            </a:r>
            <a:endParaRPr b="1" sz="1600">
              <a:latin typeface="Verdana"/>
              <a:ea typeface="Verdana"/>
              <a:cs typeface="Verdana"/>
              <a:sym typeface="Verdana"/>
            </a:endParaRPr>
          </a:p>
        </p:txBody>
      </p:sp>
      <p:grpSp>
        <p:nvGrpSpPr>
          <p:cNvPr id="190" name="Google Shape;190;p8"/>
          <p:cNvGrpSpPr/>
          <p:nvPr/>
        </p:nvGrpSpPr>
        <p:grpSpPr>
          <a:xfrm>
            <a:off x="2933657" y="762"/>
            <a:ext cx="3109003" cy="6857365"/>
            <a:chOff x="2933657" y="762"/>
            <a:chExt cx="3109003" cy="6857365"/>
          </a:xfrm>
        </p:grpSpPr>
        <p:sp>
          <p:nvSpPr>
            <p:cNvPr id="191" name="Google Shape;191;p8"/>
            <p:cNvSpPr/>
            <p:nvPr/>
          </p:nvSpPr>
          <p:spPr>
            <a:xfrm>
              <a:off x="2933657"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2" name="Google Shape;192;p8"/>
            <p:cNvSpPr/>
            <p:nvPr/>
          </p:nvSpPr>
          <p:spPr>
            <a:xfrm>
              <a:off x="3497580"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193" name="Google Shape;193;p8"/>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194" name="Google Shape;194;p8"/>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
        <p:nvSpPr>
          <p:cNvPr id="195" name="Google Shape;195;p8"/>
          <p:cNvSpPr txBox="1"/>
          <p:nvPr/>
        </p:nvSpPr>
        <p:spPr>
          <a:xfrm>
            <a:off x="78739" y="6565200"/>
            <a:ext cx="5128895" cy="151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Cryptography Academy, </a:t>
            </a:r>
            <a:r>
              <a:rPr lang="en-US" sz="800" u="sng">
                <a:solidFill>
                  <a:srgbClr val="FFFFFF"/>
                </a:solidFill>
                <a:latin typeface="Verdana"/>
                <a:ea typeface="Verdana"/>
                <a:cs typeface="Verdana"/>
                <a:sym typeface="Verdana"/>
                <a:hlinkClick r:id="rId5">
                  <a:extLst>
                    <a:ext uri="{A12FA001-AC4F-418D-AE19-62706E023703}">
                      <ahyp:hlinkClr val="tx"/>
                    </a:ext>
                  </a:extLst>
                </a:hlinkClick>
              </a:rPr>
              <a:t>https://cryptographyacademy.com/introduction/</a:t>
            </a:r>
            <a:r>
              <a:rPr lang="en-US" sz="800">
                <a:solidFill>
                  <a:srgbClr val="FFFFFF"/>
                </a:solidFill>
                <a:latin typeface="Verdana"/>
                <a:ea typeface="Verdana"/>
                <a:cs typeface="Verdana"/>
                <a:sym typeface="Verdana"/>
              </a:rPr>
              <a:t>, accessed in February 2024</a:t>
            </a:r>
            <a:endParaRPr sz="800">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pSp>
        <p:nvGrpSpPr>
          <p:cNvPr id="200" name="Google Shape;200;p9"/>
          <p:cNvGrpSpPr/>
          <p:nvPr/>
        </p:nvGrpSpPr>
        <p:grpSpPr>
          <a:xfrm>
            <a:off x="0" y="-1523"/>
            <a:ext cx="5841492" cy="6861047"/>
            <a:chOff x="0" y="-1523"/>
            <a:chExt cx="5841492" cy="6861047"/>
          </a:xfrm>
        </p:grpSpPr>
        <p:sp>
          <p:nvSpPr>
            <p:cNvPr id="201" name="Google Shape;201;p9"/>
            <p:cNvSpPr/>
            <p:nvPr/>
          </p:nvSpPr>
          <p:spPr>
            <a:xfrm>
              <a:off x="4495827" y="5113068"/>
              <a:ext cx="799465" cy="1738630"/>
            </a:xfrm>
            <a:custGeom>
              <a:rect b="b" l="l" r="r" t="t"/>
              <a:pathLst>
                <a:path extrusionOk="0" h="1738629" w="799464">
                  <a:moveTo>
                    <a:pt x="0" y="1738356"/>
                  </a:moveTo>
                  <a:lnTo>
                    <a:pt x="27850" y="1738356"/>
                  </a:lnTo>
                  <a:lnTo>
                    <a:pt x="454897" y="148926"/>
                  </a:lnTo>
                  <a:lnTo>
                    <a:pt x="471475" y="108053"/>
                  </a:lnTo>
                  <a:lnTo>
                    <a:pt x="497336" y="74212"/>
                  </a:lnTo>
                  <a:lnTo>
                    <a:pt x="530492" y="48569"/>
                  </a:lnTo>
                  <a:lnTo>
                    <a:pt x="568953" y="32291"/>
                  </a:lnTo>
                  <a:lnTo>
                    <a:pt x="610729" y="26544"/>
                  </a:lnTo>
                  <a:lnTo>
                    <a:pt x="653832" y="32493"/>
                  </a:lnTo>
                  <a:lnTo>
                    <a:pt x="710859" y="60924"/>
                  </a:lnTo>
                  <a:lnTo>
                    <a:pt x="751967" y="109664"/>
                  </a:lnTo>
                  <a:lnTo>
                    <a:pt x="772358" y="170588"/>
                  </a:lnTo>
                  <a:lnTo>
                    <a:pt x="773415" y="202954"/>
                  </a:lnTo>
                  <a:lnTo>
                    <a:pt x="767882" y="235574"/>
                  </a:lnTo>
                  <a:lnTo>
                    <a:pt x="363387" y="1738356"/>
                  </a:lnTo>
                  <a:lnTo>
                    <a:pt x="391238" y="1738356"/>
                  </a:lnTo>
                  <a:lnTo>
                    <a:pt x="793080" y="242344"/>
                  </a:lnTo>
                  <a:lnTo>
                    <a:pt x="799318" y="204647"/>
                  </a:lnTo>
                  <a:lnTo>
                    <a:pt x="798219" y="167203"/>
                  </a:lnTo>
                  <a:lnTo>
                    <a:pt x="774513" y="96125"/>
                  </a:lnTo>
                  <a:lnTo>
                    <a:pt x="725943" y="39769"/>
                  </a:lnTo>
                  <a:lnTo>
                    <a:pt x="660463" y="6768"/>
                  </a:lnTo>
                  <a:lnTo>
                    <a:pt x="611392" y="0"/>
                  </a:lnTo>
                  <a:lnTo>
                    <a:pt x="562576" y="6596"/>
                  </a:lnTo>
                  <a:lnTo>
                    <a:pt x="517835" y="25474"/>
                  </a:lnTo>
                  <a:lnTo>
                    <a:pt x="479331" y="55270"/>
                  </a:lnTo>
                  <a:lnTo>
                    <a:pt x="449231" y="94619"/>
                  </a:lnTo>
                  <a:lnTo>
                    <a:pt x="429698" y="142157"/>
                  </a:lnTo>
                  <a:lnTo>
                    <a:pt x="0" y="1738356"/>
                  </a:lnTo>
                  <a:close/>
                </a:path>
              </a:pathLst>
            </a:custGeom>
            <a:solidFill>
              <a:srgbClr val="D779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02" name="Google Shape;202;p9"/>
            <p:cNvPicPr preferRelativeResize="0"/>
            <p:nvPr/>
          </p:nvPicPr>
          <p:blipFill rotWithShape="1">
            <a:blip r:embed="rId3">
              <a:alphaModFix/>
            </a:blip>
            <a:srcRect b="0" l="0" r="0" t="0"/>
            <a:stretch/>
          </p:blipFill>
          <p:spPr>
            <a:xfrm>
              <a:off x="0" y="-1523"/>
              <a:ext cx="5841492" cy="6861047"/>
            </a:xfrm>
            <a:prstGeom prst="rect">
              <a:avLst/>
            </a:prstGeom>
            <a:noFill/>
            <a:ln>
              <a:noFill/>
            </a:ln>
          </p:spPr>
        </p:pic>
      </p:grpSp>
      <p:sp>
        <p:nvSpPr>
          <p:cNvPr id="203" name="Google Shape;203;p9"/>
          <p:cNvSpPr txBox="1"/>
          <p:nvPr>
            <p:ph type="title"/>
          </p:nvPr>
        </p:nvSpPr>
        <p:spPr>
          <a:xfrm>
            <a:off x="6679438" y="407288"/>
            <a:ext cx="4791600" cy="5061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solidFill>
                  <a:srgbClr val="FFFFFF"/>
                </a:solidFill>
              </a:rPr>
              <a:t>Storia della Crittografia</a:t>
            </a:r>
            <a:endParaRPr sz="3200"/>
          </a:p>
        </p:txBody>
      </p:sp>
      <p:sp>
        <p:nvSpPr>
          <p:cNvPr id="204" name="Google Shape;204;p9"/>
          <p:cNvSpPr txBox="1"/>
          <p:nvPr/>
        </p:nvSpPr>
        <p:spPr>
          <a:xfrm>
            <a:off x="5837935" y="1364742"/>
            <a:ext cx="6268200" cy="3657000"/>
          </a:xfrm>
          <a:prstGeom prst="rect">
            <a:avLst/>
          </a:prstGeom>
          <a:noFill/>
          <a:ln>
            <a:noFill/>
          </a:ln>
        </p:spPr>
        <p:txBody>
          <a:bodyPr anchorCtr="0" anchor="t" bIns="0" lIns="0" spcFirstLastPara="1" rIns="0" wrap="square" tIns="12050">
            <a:spAutoFit/>
          </a:bodyPr>
          <a:lstStyle/>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L’origine della </a:t>
            </a:r>
            <a:r>
              <a:rPr b="1" lang="en-US" sz="1600">
                <a:solidFill>
                  <a:srgbClr val="FFFFFF"/>
                </a:solidFill>
                <a:latin typeface="Verdana"/>
                <a:ea typeface="Verdana"/>
                <a:cs typeface="Verdana"/>
                <a:sym typeface="Verdana"/>
              </a:rPr>
              <a:t>crittografia</a:t>
            </a:r>
            <a:r>
              <a:rPr lang="en-US" sz="1600">
                <a:solidFill>
                  <a:srgbClr val="FFFFFF"/>
                </a:solidFill>
                <a:latin typeface="Verdana"/>
                <a:ea typeface="Verdana"/>
                <a:cs typeface="Verdana"/>
                <a:sym typeface="Verdana"/>
              </a:rPr>
              <a:t> è legata all’epoca in cui gli esseri umani </a:t>
            </a:r>
            <a:r>
              <a:rPr b="1" lang="en-US" sz="1600">
                <a:solidFill>
                  <a:srgbClr val="FFFFFF"/>
                </a:solidFill>
                <a:latin typeface="Verdana"/>
                <a:ea typeface="Verdana"/>
                <a:cs typeface="Verdana"/>
                <a:sym typeface="Verdana"/>
              </a:rPr>
              <a:t>iniziarono a scrivere.</a:t>
            </a:r>
            <a:endParaRPr b="1"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Con l’evoluzione delle civiltà, le società si </a:t>
            </a:r>
            <a:r>
              <a:rPr b="1" lang="en-US" sz="1600">
                <a:solidFill>
                  <a:srgbClr val="FFFFFF"/>
                </a:solidFill>
                <a:latin typeface="Verdana"/>
                <a:ea typeface="Verdana"/>
                <a:cs typeface="Verdana"/>
                <a:sym typeface="Verdana"/>
              </a:rPr>
              <a:t>organizzarono </a:t>
            </a:r>
            <a:r>
              <a:rPr lang="en-US" sz="1600">
                <a:solidFill>
                  <a:srgbClr val="FFFFFF"/>
                </a:solidFill>
                <a:latin typeface="Verdana"/>
                <a:ea typeface="Verdana"/>
                <a:cs typeface="Verdana"/>
                <a:sym typeface="Verdana"/>
              </a:rPr>
              <a:t>in tribù, gruppi e regni.</a:t>
            </a:r>
            <a:endParaRPr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Questo portò alla nascita di concetti come </a:t>
            </a:r>
            <a:r>
              <a:rPr b="1" lang="en-US" sz="1600">
                <a:solidFill>
                  <a:srgbClr val="FFFFFF"/>
                </a:solidFill>
                <a:latin typeface="Verdana"/>
                <a:ea typeface="Verdana"/>
                <a:cs typeface="Verdana"/>
                <a:sym typeface="Verdana"/>
              </a:rPr>
              <a:t>potere, battaglie, supremazia e politica.</a:t>
            </a:r>
            <a:endParaRPr b="1"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lang="en-US" sz="1600">
                <a:solidFill>
                  <a:srgbClr val="FFFFFF"/>
                </a:solidFill>
                <a:latin typeface="Verdana"/>
                <a:ea typeface="Verdana"/>
                <a:cs typeface="Verdana"/>
                <a:sym typeface="Verdana"/>
              </a:rPr>
              <a:t>Tali dinamiche aumentarono la necessità di </a:t>
            </a:r>
            <a:r>
              <a:rPr b="1" lang="en-US" sz="1600">
                <a:solidFill>
                  <a:srgbClr val="FFFFFF"/>
                </a:solidFill>
                <a:latin typeface="Verdana"/>
                <a:ea typeface="Verdana"/>
                <a:cs typeface="Verdana"/>
                <a:sym typeface="Verdana"/>
              </a:rPr>
              <a:t>comunicazioni segrete tra individui.</a:t>
            </a:r>
            <a:endParaRPr b="1"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b="1" lang="en-US" sz="1600">
                <a:solidFill>
                  <a:srgbClr val="FFFFFF"/>
                </a:solidFill>
                <a:latin typeface="Verdana"/>
                <a:ea typeface="Verdana"/>
                <a:cs typeface="Verdana"/>
                <a:sym typeface="Verdana"/>
              </a:rPr>
              <a:t>La crittografia</a:t>
            </a:r>
            <a:r>
              <a:rPr lang="en-US" sz="1600">
                <a:solidFill>
                  <a:srgbClr val="FFFFFF"/>
                </a:solidFill>
                <a:latin typeface="Verdana"/>
                <a:ea typeface="Verdana"/>
                <a:cs typeface="Verdana"/>
                <a:sym typeface="Verdana"/>
              </a:rPr>
              <a:t> si è evoluta costantemente per rispondere a questa </a:t>
            </a:r>
            <a:r>
              <a:rPr b="1" lang="en-US" sz="1600">
                <a:solidFill>
                  <a:srgbClr val="FFFFFF"/>
                </a:solidFill>
                <a:latin typeface="Verdana"/>
                <a:ea typeface="Verdana"/>
                <a:cs typeface="Verdana"/>
                <a:sym typeface="Verdana"/>
              </a:rPr>
              <a:t>esigenza di comunicazione riservata.</a:t>
            </a:r>
            <a:endParaRPr b="1" sz="1600">
              <a:solidFill>
                <a:srgbClr val="FFFFFF"/>
              </a:solidFill>
              <a:latin typeface="Verdana"/>
              <a:ea typeface="Verdana"/>
              <a:cs typeface="Verdana"/>
              <a:sym typeface="Verdana"/>
            </a:endParaRPr>
          </a:p>
          <a:p>
            <a:pPr indent="-330200" lvl="0" marL="457200" rtl="0" algn="l">
              <a:lnSpc>
                <a:spcPct val="115000"/>
              </a:lnSpc>
              <a:spcBef>
                <a:spcPts val="0"/>
              </a:spcBef>
              <a:spcAft>
                <a:spcPts val="0"/>
              </a:spcAft>
              <a:buClr>
                <a:srgbClr val="FFB900"/>
              </a:buClr>
              <a:buSzPts val="1600"/>
              <a:buFont typeface="Noto Sans Symbols"/>
              <a:buChar char="▪"/>
            </a:pPr>
            <a:r>
              <a:rPr b="1" lang="en-US" sz="1600">
                <a:solidFill>
                  <a:srgbClr val="FFFFFF"/>
                </a:solidFill>
                <a:latin typeface="Verdana"/>
                <a:ea typeface="Verdana"/>
                <a:cs typeface="Verdana"/>
                <a:sym typeface="Verdana"/>
              </a:rPr>
              <a:t>Le radici della crittografia si trovano nelle civiltà romana ed egizia.</a:t>
            </a:r>
            <a:endParaRPr b="1" sz="1600">
              <a:solidFill>
                <a:srgbClr val="FFFFFF"/>
              </a:solidFill>
              <a:latin typeface="Verdana"/>
              <a:ea typeface="Verdana"/>
              <a:cs typeface="Verdana"/>
              <a:sym typeface="Verdana"/>
            </a:endParaRPr>
          </a:p>
        </p:txBody>
      </p:sp>
      <p:grpSp>
        <p:nvGrpSpPr>
          <p:cNvPr id="205" name="Google Shape;205;p9"/>
          <p:cNvGrpSpPr/>
          <p:nvPr/>
        </p:nvGrpSpPr>
        <p:grpSpPr>
          <a:xfrm>
            <a:off x="3089105" y="762"/>
            <a:ext cx="2953554" cy="6857365"/>
            <a:chOff x="3089105" y="762"/>
            <a:chExt cx="2953554" cy="6857365"/>
          </a:xfrm>
        </p:grpSpPr>
        <p:sp>
          <p:nvSpPr>
            <p:cNvPr id="206" name="Google Shape;206;p9"/>
            <p:cNvSpPr/>
            <p:nvPr/>
          </p:nvSpPr>
          <p:spPr>
            <a:xfrm>
              <a:off x="3497579" y="18288"/>
              <a:ext cx="2545080" cy="6837045"/>
            </a:xfrm>
            <a:custGeom>
              <a:rect b="b" l="l" r="r" t="t"/>
              <a:pathLst>
                <a:path extrusionOk="0" h="6837045" w="2545079">
                  <a:moveTo>
                    <a:pt x="1321410" y="2282932"/>
                  </a:moveTo>
                  <a:lnTo>
                    <a:pt x="1271598" y="2291057"/>
                  </a:lnTo>
                  <a:lnTo>
                    <a:pt x="1226217" y="2312209"/>
                  </a:lnTo>
                  <a:lnTo>
                    <a:pt x="1187926" y="2345175"/>
                  </a:lnTo>
                  <a:lnTo>
                    <a:pt x="1159383" y="2388742"/>
                  </a:lnTo>
                  <a:lnTo>
                    <a:pt x="1159383" y="2390012"/>
                  </a:lnTo>
                  <a:lnTo>
                    <a:pt x="819277" y="3658361"/>
                  </a:lnTo>
                  <a:lnTo>
                    <a:pt x="0" y="6835400"/>
                  </a:lnTo>
                  <a:lnTo>
                    <a:pt x="6647" y="6836130"/>
                  </a:lnTo>
                  <a:lnTo>
                    <a:pt x="13271" y="6836505"/>
                  </a:lnTo>
                  <a:lnTo>
                    <a:pt x="20841" y="6836663"/>
                  </a:lnTo>
                  <a:lnTo>
                    <a:pt x="26543" y="6836663"/>
                  </a:lnTo>
                  <a:lnTo>
                    <a:pt x="843280" y="3664711"/>
                  </a:lnTo>
                  <a:lnTo>
                    <a:pt x="1183386" y="2397632"/>
                  </a:lnTo>
                  <a:lnTo>
                    <a:pt x="1208042" y="2360209"/>
                  </a:lnTo>
                  <a:lnTo>
                    <a:pt x="1241007" y="2331997"/>
                  </a:lnTo>
                  <a:lnTo>
                    <a:pt x="1279983" y="2314038"/>
                  </a:lnTo>
                  <a:lnTo>
                    <a:pt x="1322671" y="2307375"/>
                  </a:lnTo>
                  <a:lnTo>
                    <a:pt x="1417720" y="2307375"/>
                  </a:lnTo>
                  <a:lnTo>
                    <a:pt x="1372997" y="2289047"/>
                  </a:lnTo>
                  <a:lnTo>
                    <a:pt x="1321410" y="2282932"/>
                  </a:lnTo>
                  <a:close/>
                </a:path>
                <a:path extrusionOk="0" h="6837045" w="2545079">
                  <a:moveTo>
                    <a:pt x="1417720" y="2307375"/>
                  </a:moveTo>
                  <a:lnTo>
                    <a:pt x="1322671" y="2307375"/>
                  </a:lnTo>
                  <a:lnTo>
                    <a:pt x="1366774" y="2313050"/>
                  </a:lnTo>
                  <a:lnTo>
                    <a:pt x="1412567" y="2333871"/>
                  </a:lnTo>
                  <a:lnTo>
                    <a:pt x="1448527" y="2366872"/>
                  </a:lnTo>
                  <a:lnTo>
                    <a:pt x="1472716" y="2408779"/>
                  </a:lnTo>
                  <a:lnTo>
                    <a:pt x="1483195" y="2456319"/>
                  </a:lnTo>
                  <a:lnTo>
                    <a:pt x="1478026" y="2506217"/>
                  </a:lnTo>
                  <a:lnTo>
                    <a:pt x="1220089" y="3457447"/>
                  </a:lnTo>
                  <a:lnTo>
                    <a:pt x="1214114" y="3492837"/>
                  </a:lnTo>
                  <a:lnTo>
                    <a:pt x="1215074" y="3525710"/>
                  </a:lnTo>
                  <a:lnTo>
                    <a:pt x="1215151" y="3528345"/>
                  </a:lnTo>
                  <a:lnTo>
                    <a:pt x="1223071" y="3563139"/>
                  </a:lnTo>
                  <a:lnTo>
                    <a:pt x="1258500" y="3626197"/>
                  </a:lnTo>
                  <a:lnTo>
                    <a:pt x="1314733" y="3669627"/>
                  </a:lnTo>
                  <a:lnTo>
                    <a:pt x="1397637" y="3688788"/>
                  </a:lnTo>
                  <a:lnTo>
                    <a:pt x="1444651" y="3682364"/>
                  </a:lnTo>
                  <a:lnTo>
                    <a:pt x="1487932" y="3664346"/>
                  </a:lnTo>
                  <a:lnTo>
                    <a:pt x="1490671" y="3662262"/>
                  </a:lnTo>
                  <a:lnTo>
                    <a:pt x="1404047" y="3662262"/>
                  </a:lnTo>
                  <a:lnTo>
                    <a:pt x="1354074" y="3657091"/>
                  </a:lnTo>
                  <a:lnTo>
                    <a:pt x="1299114" y="3629882"/>
                  </a:lnTo>
                  <a:lnTo>
                    <a:pt x="1259205" y="3583812"/>
                  </a:lnTo>
                  <a:lnTo>
                    <a:pt x="1239313" y="3525710"/>
                  </a:lnTo>
                  <a:lnTo>
                    <a:pt x="1238613" y="3494980"/>
                  </a:lnTo>
                  <a:lnTo>
                    <a:pt x="1244092" y="3463797"/>
                  </a:lnTo>
                  <a:lnTo>
                    <a:pt x="1502029" y="2512567"/>
                  </a:lnTo>
                  <a:lnTo>
                    <a:pt x="1508451" y="2463978"/>
                  </a:lnTo>
                  <a:lnTo>
                    <a:pt x="1502019" y="2416969"/>
                  </a:lnTo>
                  <a:lnTo>
                    <a:pt x="1483995" y="2373756"/>
                  </a:lnTo>
                  <a:lnTo>
                    <a:pt x="1455641" y="2336555"/>
                  </a:lnTo>
                  <a:lnTo>
                    <a:pt x="1418220" y="2307580"/>
                  </a:lnTo>
                  <a:lnTo>
                    <a:pt x="1417720" y="2307375"/>
                  </a:lnTo>
                  <a:close/>
                </a:path>
                <a:path extrusionOk="0" h="6837045" w="2545079">
                  <a:moveTo>
                    <a:pt x="2545080" y="0"/>
                  </a:moveTo>
                  <a:lnTo>
                    <a:pt x="2518537" y="0"/>
                  </a:lnTo>
                  <a:lnTo>
                    <a:pt x="1939417" y="2100706"/>
                  </a:lnTo>
                  <a:lnTo>
                    <a:pt x="1547495" y="3545966"/>
                  </a:lnTo>
                  <a:lnTo>
                    <a:pt x="1526659" y="3591698"/>
                  </a:lnTo>
                  <a:lnTo>
                    <a:pt x="1493620" y="3627620"/>
                  </a:lnTo>
                  <a:lnTo>
                    <a:pt x="1451656" y="3651790"/>
                  </a:lnTo>
                  <a:lnTo>
                    <a:pt x="1404047" y="3662262"/>
                  </a:lnTo>
                  <a:lnTo>
                    <a:pt x="1490671" y="3662262"/>
                  </a:lnTo>
                  <a:lnTo>
                    <a:pt x="1525166" y="3636014"/>
                  </a:lnTo>
                  <a:lnTo>
                    <a:pt x="1554181" y="3598630"/>
                  </a:lnTo>
                  <a:lnTo>
                    <a:pt x="1572768" y="3553459"/>
                  </a:lnTo>
                  <a:lnTo>
                    <a:pt x="1964817" y="2108326"/>
                  </a:lnTo>
                  <a:lnTo>
                    <a:pt x="2540000" y="16382"/>
                  </a:lnTo>
                  <a:lnTo>
                    <a:pt x="2543810" y="3809"/>
                  </a:lnTo>
                  <a:lnTo>
                    <a:pt x="2545080" y="0"/>
                  </a:lnTo>
                  <a:close/>
                </a:path>
              </a:pathLst>
            </a:custGeom>
            <a:solidFill>
              <a:srgbClr val="FFB9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7" name="Google Shape;207;p9"/>
            <p:cNvSpPr/>
            <p:nvPr/>
          </p:nvSpPr>
          <p:spPr>
            <a:xfrm>
              <a:off x="3089105" y="762"/>
              <a:ext cx="1818639" cy="6857365"/>
            </a:xfrm>
            <a:custGeom>
              <a:rect b="b" l="l" r="r" t="t"/>
              <a:pathLst>
                <a:path extrusionOk="0" h="6857365" w="1818639">
                  <a:moveTo>
                    <a:pt x="1818301" y="0"/>
                  </a:moveTo>
                  <a:lnTo>
                    <a:pt x="0" y="6857238"/>
                  </a:lnTo>
                </a:path>
              </a:pathLst>
            </a:custGeom>
            <a:noFill/>
            <a:ln cap="flat" cmpd="sng" w="22225">
              <a:solidFill>
                <a:srgbClr val="D779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208" name="Google Shape;208;p9"/>
          <p:cNvPicPr preferRelativeResize="0"/>
          <p:nvPr/>
        </p:nvPicPr>
        <p:blipFill rotWithShape="1">
          <a:blip r:embed="rId4">
            <a:alphaModFix/>
          </a:blip>
          <a:srcRect b="0" l="0" r="0" t="0"/>
          <a:stretch/>
        </p:blipFill>
        <p:spPr>
          <a:xfrm>
            <a:off x="7549895" y="6167626"/>
            <a:ext cx="3293364" cy="611122"/>
          </a:xfrm>
          <a:prstGeom prst="rect">
            <a:avLst/>
          </a:prstGeom>
          <a:noFill/>
          <a:ln>
            <a:noFill/>
          </a:ln>
        </p:spPr>
      </p:pic>
      <p:sp>
        <p:nvSpPr>
          <p:cNvPr id="209" name="Google Shape;209;p9"/>
          <p:cNvSpPr txBox="1"/>
          <p:nvPr/>
        </p:nvSpPr>
        <p:spPr>
          <a:xfrm>
            <a:off x="8308085" y="29972"/>
            <a:ext cx="3789679" cy="193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CSP004_S_M: Abdelkader Shaaban and Stefan Schauer</a:t>
            </a:r>
            <a:endParaRPr sz="1100">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2025-03-27T10:12:05Z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2024-06-06T00:00:00Z</vt:filetime>
  </property>
  <property fmtid="{D5CDD505-2E9C-101B-9397-08002B2CF9AE}" pid="3" name="Creator">
    <vt:lpwstr>Microsoft® PowerPoint® for Microsoft 365</vt:lpwstr>
  </property>
  <property fmtid="{D5CDD505-2E9C-101B-9397-08002B2CF9AE}" pid="4" name="LastSaved">
    <vt:filetime>2025-03-27T00:00:00Z</vt:filetime>
  </property>
  <property fmtid="{D5CDD505-2E9C-101B-9397-08002B2CF9AE}" pid="5" name="Producer">
    <vt:lpwstr>Microsoft® PowerPoint® for Microsoft 365</vt:lpwstr>
  </property>
</Properties>
</file>