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</p:sldIdLst>
  <p:sldSz cy="6858000" cx="12192000"/>
  <p:notesSz cx="12192000" cy="6858000"/>
  <p:embeddedFontLst>
    <p:embeddedFont>
      <p:font typeface="Palatino Linotype"/>
      <p:regular r:id="rId91"/>
      <p:bold r:id="rId92"/>
      <p:italic r:id="rId93"/>
      <p:boldItalic r:id="rId94"/>
    </p:embeddedFont>
    <p:embeddedFont>
      <p:font typeface="Tahoma"/>
      <p:regular r:id="rId95"/>
      <p:bold r:id="rId9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97" roundtripDataSignature="AMtx7mjniGfmPqX0ByhVFx4ibrwXYv2q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EE8397-5E80-4747-A138-8886E12307C4}">
  <a:tblStyle styleId="{BEEE8397-5E80-4747-A138-8886E12307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Tahoma-regular.fntdata"/><Relationship Id="rId94" Type="http://schemas.openxmlformats.org/officeDocument/2006/relationships/font" Target="fonts/PalatinoLinotype-boldItalic.fntdata"/><Relationship Id="rId97" Type="http://customschemas.google.com/relationships/presentationmetadata" Target="metadata"/><Relationship Id="rId96" Type="http://schemas.openxmlformats.org/officeDocument/2006/relationships/font" Target="fonts/Tahom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PalatinoLinotype-regular.fntdata"/><Relationship Id="rId90" Type="http://schemas.openxmlformats.org/officeDocument/2006/relationships/slide" Target="slides/slide84.xml"/><Relationship Id="rId93" Type="http://schemas.openxmlformats.org/officeDocument/2006/relationships/font" Target="fonts/PalatinoLinotype-italic.fntdata"/><Relationship Id="rId92" Type="http://schemas.openxmlformats.org/officeDocument/2006/relationships/font" Target="fonts/PalatinoLinotype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4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4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4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5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5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5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5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5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5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5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5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5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6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6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6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6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6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6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6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6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6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6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6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6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6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6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6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6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6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6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6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6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7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7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7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7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7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7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7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7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7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7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7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7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7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7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7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7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7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7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7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7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8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8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8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8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8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8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8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8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8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8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6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6"/>
          <p:cNvSpPr txBox="1"/>
          <p:nvPr>
            <p:ph idx="1" type="body"/>
          </p:nvPr>
        </p:nvSpPr>
        <p:spPr>
          <a:xfrm>
            <a:off x="5548376" y="1516380"/>
            <a:ext cx="6443345" cy="4401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6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7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7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8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88"/>
          <p:cNvSpPr txBox="1"/>
          <p:nvPr>
            <p:ph type="ctrTitle"/>
          </p:nvPr>
        </p:nvSpPr>
        <p:spPr>
          <a:xfrm>
            <a:off x="875182" y="724915"/>
            <a:ext cx="73787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8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8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9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9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9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9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0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85"/>
          <p:cNvSpPr/>
          <p:nvPr/>
        </p:nvSpPr>
        <p:spPr>
          <a:xfrm>
            <a:off x="4495827" y="5113067"/>
            <a:ext cx="799465" cy="1738630"/>
          </a:xfrm>
          <a:custGeom>
            <a:rect b="b" l="l" r="r" t="t"/>
            <a:pathLst>
              <a:path extrusionOk="0" h="1738629" w="799464">
                <a:moveTo>
                  <a:pt x="0" y="1738356"/>
                </a:moveTo>
                <a:lnTo>
                  <a:pt x="27850" y="1738356"/>
                </a:lnTo>
                <a:lnTo>
                  <a:pt x="454897" y="148926"/>
                </a:lnTo>
                <a:lnTo>
                  <a:pt x="471475" y="108053"/>
                </a:lnTo>
                <a:lnTo>
                  <a:pt x="497336" y="74212"/>
                </a:lnTo>
                <a:lnTo>
                  <a:pt x="530492" y="48569"/>
                </a:lnTo>
                <a:lnTo>
                  <a:pt x="568953" y="32291"/>
                </a:lnTo>
                <a:lnTo>
                  <a:pt x="610729" y="26544"/>
                </a:lnTo>
                <a:lnTo>
                  <a:pt x="653832" y="32493"/>
                </a:lnTo>
                <a:lnTo>
                  <a:pt x="710859" y="60924"/>
                </a:lnTo>
                <a:lnTo>
                  <a:pt x="751967" y="109664"/>
                </a:lnTo>
                <a:lnTo>
                  <a:pt x="772358" y="170588"/>
                </a:lnTo>
                <a:lnTo>
                  <a:pt x="773415" y="202954"/>
                </a:lnTo>
                <a:lnTo>
                  <a:pt x="767882" y="235574"/>
                </a:lnTo>
                <a:lnTo>
                  <a:pt x="363387" y="1738356"/>
                </a:lnTo>
                <a:lnTo>
                  <a:pt x="391238" y="1738356"/>
                </a:lnTo>
                <a:lnTo>
                  <a:pt x="793080" y="242344"/>
                </a:lnTo>
                <a:lnTo>
                  <a:pt x="799318" y="204647"/>
                </a:lnTo>
                <a:lnTo>
                  <a:pt x="798219" y="167203"/>
                </a:lnTo>
                <a:lnTo>
                  <a:pt x="774513" y="96125"/>
                </a:lnTo>
                <a:lnTo>
                  <a:pt x="725943" y="39769"/>
                </a:lnTo>
                <a:lnTo>
                  <a:pt x="660463" y="6768"/>
                </a:lnTo>
                <a:lnTo>
                  <a:pt x="611392" y="0"/>
                </a:lnTo>
                <a:lnTo>
                  <a:pt x="562576" y="6596"/>
                </a:lnTo>
                <a:lnTo>
                  <a:pt x="517835" y="25474"/>
                </a:lnTo>
                <a:lnTo>
                  <a:pt x="479331" y="55270"/>
                </a:lnTo>
                <a:lnTo>
                  <a:pt x="449231" y="94619"/>
                </a:lnTo>
                <a:lnTo>
                  <a:pt x="429698" y="142157"/>
                </a:lnTo>
                <a:lnTo>
                  <a:pt x="0" y="1738356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85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85"/>
          <p:cNvSpPr txBox="1"/>
          <p:nvPr>
            <p:ph idx="1" type="body"/>
          </p:nvPr>
        </p:nvSpPr>
        <p:spPr>
          <a:xfrm>
            <a:off x="5548376" y="1516380"/>
            <a:ext cx="6443345" cy="4401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85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s://maritime-executive.com/editorials/navigating-cybersecurity-challenges-in-maritime-operational-technology" TargetMode="External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cs-shipping.org/wp-content/uploads/2021/02/2021-Cyber-Security-Guidelines.pdf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hyperlink" Target="https://www.ics-shipping.org/wp-content/uploads/2021/02/2021-Cyber-Security-Guidelines.pdf" TargetMode="External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ics-shipping.org/wp-content/uploads/2021/02/2021-Cyber-Security-Guidelines.pdf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hyperlink" Target="https://www.ics-shipping.org/wp-content/uploads/2021/02/2021-Cyber-Security-Guidelines.pdf" TargetMode="External"/><Relationship Id="rId5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hyperlink" Target="https://www.ics-shipping.org/wp-content/uploads/2021/02/2021-Cyber-Security-Guidelines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hyperlink" Target="https://www.ics-shipping.org/wp-content/uploads/2021/02/2021-Cyber-Security-Guidelines.pdf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27.jp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hyperlink" Target="https://www.ics-shipping.org/wp-content/uploads/2021/02/2021-Cyber-Security-Guidelines.pdf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hyperlink" Target="https://www.ics-shipping.org/wp-content/uploads/2021/02/2021-Cyber-Security-Guidelines.pdf" TargetMode="External"/><Relationship Id="rId5" Type="http://schemas.openxmlformats.org/officeDocument/2006/relationships/hyperlink" Target="https://events.iala-aism.org/content/uploads/2021/10/ENAV28-5.1.1.4-The-analysis-of-general-cybersecurity-requirements-applicable-to-ships-e-Nav.pdf" TargetMode="External"/><Relationship Id="rId6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events.iala-aism.org/content/uploads/2021/10/ENAV28-5.1.1.4-The-analysis-of-general-cybersecurity-requirements-applicable-to-ships-e-Nav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events.iala-aism.org/content/uploads/2021/10/ENAV28-5.1.1.4-The-analysis-of-general-cybersecurity-requirements-applicable-to-ships-e-Nav.pdf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5.png"/><Relationship Id="rId7" Type="http://schemas.openxmlformats.org/officeDocument/2006/relationships/hyperlink" Target="https://events.iala-aism.org/content/uploads/2021/10/ENAV28-5.1.1.4-The-analysis-of-general-cybersecurity-requirements-applicable-to-ships-e-Nav.pdf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maritime-executive.com/editorials/navigating-cybersecurity-challenges-in-maritime-operational-technology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maritime-executive.com/editorials/navigating-cybersecurity-challenges-in-maritime-operational-technology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.png"/><Relationship Id="rId4" Type="http://schemas.openxmlformats.org/officeDocument/2006/relationships/hyperlink" Target="https://maritime-executive.com/editorials/navigating-cybersecurity-challenges-in-maritime-operational-technology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www.moxa.com/en/articles/2024-cybersecurity-sea-change" TargetMode="External"/><Relationship Id="rId6" Type="http://schemas.openxmlformats.org/officeDocument/2006/relationships/hyperlink" Target="https://www.linkedin.com/pulse/ur-e26-e27-qa-busy-professionals-aleksandr-medvedev-ybn6f/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www.moxa.com/en/articles/2024-cybersecurity-sea-chang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www.ics-shipping.org/wp-content/uploads/2021/02/2021-Cyber-Security-Guidelines.pdf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png"/><Relationship Id="rId4" Type="http://schemas.openxmlformats.org/officeDocument/2006/relationships/hyperlink" Target="https://www.moxa.com/en/articles/2024-cybersecurity-sea-change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.png"/><Relationship Id="rId4" Type="http://schemas.openxmlformats.org/officeDocument/2006/relationships/hyperlink" Target="https://www.moxa.com/en/articles/2024-cybersecurity-sea-change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moxa.com/en/articles/2024-cybersecurity-sea-change" TargetMode="Externa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www.moxa.com/en/articles/2024-cybersecurity-sea-change" TargetMode="Externa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.png"/><Relationship Id="rId4" Type="http://schemas.openxmlformats.org/officeDocument/2006/relationships/image" Target="../media/image34.jpg"/><Relationship Id="rId5" Type="http://schemas.openxmlformats.org/officeDocument/2006/relationships/image" Target="../media/image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.png"/><Relationship Id="rId4" Type="http://schemas.openxmlformats.org/officeDocument/2006/relationships/image" Target="../media/image33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2.jpg"/><Relationship Id="rId4" Type="http://schemas.openxmlformats.org/officeDocument/2006/relationships/image" Target="../media/image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5.png"/><Relationship Id="rId6" Type="http://schemas.openxmlformats.org/officeDocument/2006/relationships/hyperlink" Target="http://www.scribd.com/document/129590220/ISA-99-SecurityLevels-Proposal/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deyuanmarine.com/Electronic-Chart-Display-and-Information-System-ECDIS-Introduction-id6731956.html" TargetMode="External"/><Relationship Id="rId10" Type="http://schemas.openxmlformats.org/officeDocument/2006/relationships/hyperlink" Target="https://www.ics-shipping.org/wp-content/uploads/2021/02/2021-Cyber-Security-Guidelines.pdf" TargetMode="External"/><Relationship Id="rId13" Type="http://schemas.openxmlformats.org/officeDocument/2006/relationships/hyperlink" Target="https://www.deyuanmarine.com/Electronic-Chart-Display-and-Information-System-ECDIS-Introduction-id6731956.html" TargetMode="External"/><Relationship Id="rId12" Type="http://schemas.openxmlformats.org/officeDocument/2006/relationships/hyperlink" Target="https://www.calyptix.com/how-to/3-simple-rules-to-stop-malware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2.jpg"/><Relationship Id="rId9" Type="http://schemas.openxmlformats.org/officeDocument/2006/relationships/hyperlink" Target="https://www.deyuanmarine.com/Electronic-Chart-Display-and-Information-System-ECDIS-Introduction-id6731956.html" TargetMode="External"/><Relationship Id="rId15" Type="http://schemas.openxmlformats.org/officeDocument/2006/relationships/hyperlink" Target="http://surveyingprofession.blogfa.com/post/31/-GNSS-Global-Navigation-Satellite-System" TargetMode="External"/><Relationship Id="rId14" Type="http://schemas.openxmlformats.org/officeDocument/2006/relationships/hyperlink" Target="https://www.deyuanmarine.com/Electronic-Chart-Display-and-Information-System-ECDIS-Introduction-id6731956.html" TargetMode="External"/><Relationship Id="rId5" Type="http://schemas.openxmlformats.org/officeDocument/2006/relationships/image" Target="../media/image11.jpg"/><Relationship Id="rId6" Type="http://schemas.openxmlformats.org/officeDocument/2006/relationships/image" Target="../media/image9.jpg"/><Relationship Id="rId7" Type="http://schemas.openxmlformats.org/officeDocument/2006/relationships/image" Target="../media/image5.png"/><Relationship Id="rId8" Type="http://schemas.openxmlformats.org/officeDocument/2006/relationships/hyperlink" Target="https://www.deyuanmarine.com/Electronic-Chart-Display-and-Information-System-ECDIS-Introduction-id6731956.html" TargetMode="Externa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5.jpg"/><Relationship Id="rId4" Type="http://schemas.openxmlformats.org/officeDocument/2006/relationships/image" Target="../media/image5.png"/><Relationship Id="rId5" Type="http://schemas.openxmlformats.org/officeDocument/2006/relationships/hyperlink" Target="http://www.isasecure.org/en-US/Articles/Industrial-automation-cybersecurity-conformity-ass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5" Type="http://schemas.openxmlformats.org/officeDocument/2006/relationships/image" Target="../media/image41.png"/><Relationship Id="rId6" Type="http://schemas.openxmlformats.org/officeDocument/2006/relationships/image" Target="../media/image5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.png"/><Relationship Id="rId4" Type="http://schemas.openxmlformats.org/officeDocument/2006/relationships/image" Target="../media/image38.png"/><Relationship Id="rId5" Type="http://schemas.openxmlformats.org/officeDocument/2006/relationships/image" Target="../media/image37.jpg"/><Relationship Id="rId6" Type="http://schemas.openxmlformats.org/officeDocument/2006/relationships/image" Target="../media/image5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0.png"/><Relationship Id="rId4" Type="http://schemas.openxmlformats.org/officeDocument/2006/relationships/image" Target="../media/image39.jpg"/><Relationship Id="rId5" Type="http://schemas.openxmlformats.org/officeDocument/2006/relationships/image" Target="../media/image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s://gca.isa.org/blog/a-practical-approach-to-adopting-the-iec-62443-standards" TargetMode="External"/><Relationship Id="rId4" Type="http://schemas.openxmlformats.org/officeDocument/2006/relationships/image" Target="../media/image5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hyperlink" Target="https://gca.isa.org/blog/a-practical-approach-to-adopting-the-iec-62443-standards" TargetMode="External"/><Relationship Id="rId4" Type="http://schemas.openxmlformats.org/officeDocument/2006/relationships/image" Target="../media/image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5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.png"/><Relationship Id="rId4" Type="http://schemas.openxmlformats.org/officeDocument/2006/relationships/hyperlink" Target="https://events.iala-aism.org/content/uploads/2021/10/ENAV28-5.1.1.4-The-analysis-of-general-cybersecurity-requirements-applicable-to-ships-e-Nav.pdf" TargetMode="External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Relationship Id="rId5" Type="http://schemas.openxmlformats.org/officeDocument/2006/relationships/image" Target="../media/image5.png"/><Relationship Id="rId6" Type="http://schemas.openxmlformats.org/officeDocument/2006/relationships/hyperlink" Target="https://enou.co/blog/types-of-software-bugs/" TargetMode="External"/><Relationship Id="rId7" Type="http://schemas.openxmlformats.org/officeDocument/2006/relationships/hyperlink" Target="https://www.ics-shipping.org/wp-content/uploads/2021/02/2021-Cyber-Security-Guidelines.pdf" TargetMode="External"/><Relationship Id="rId8" Type="http://schemas.openxmlformats.org/officeDocument/2006/relationships/hyperlink" Target="https://www.consumeraffairs.com/news/cybersecurity-researchers-discover-windows-malware-that-gets-installed-via-ads-072121.html" TargetMode="Externa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.png"/><Relationship Id="rId4" Type="http://schemas.openxmlformats.org/officeDocument/2006/relationships/hyperlink" Target="https://events.iala-aism.org/content/uploads/2021/10/ENAV28-5.1.1.4-The-analysis-of-general-cybersecurity-requirements-applicable-to-ships-e-Nav.pdf" TargetMode="External"/><Relationship Id="rId5" Type="http://schemas.openxmlformats.org/officeDocument/2006/relationships/image" Target="../media/image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.png"/><Relationship Id="rId4" Type="http://schemas.openxmlformats.org/officeDocument/2006/relationships/hyperlink" Target="https://events.iala-aism.org/content/uploads/2021/10/ENAV28-5.1.1.4-The-analysis-of-general-cybersecurity-requirements-applicable-to-ships-e-Nav.pdf" TargetMode="External"/><Relationship Id="rId5" Type="http://schemas.openxmlformats.org/officeDocument/2006/relationships/image" Target="../media/image5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hyperlink" Target="https://events.iala-aism.org/content/uploads/2021/10/ENAV28-5.1.1.4-The-analysis-of-general-cybersecurity-requirements-applicable-to-ships-e-Nav.pdf" TargetMode="External"/><Relationship Id="rId4" Type="http://schemas.openxmlformats.org/officeDocument/2006/relationships/image" Target="../media/image5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4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s://twitter.com/CyberSecPro_eu" TargetMode="External"/><Relationship Id="rId6" Type="http://schemas.openxmlformats.org/officeDocument/2006/relationships/hyperlink" Target="https://www.linkedin.com/company/cybersecpro-euproject/" TargetMode="External"/><Relationship Id="rId7" Type="http://schemas.openxmlformats.org/officeDocument/2006/relationships/image" Target="../media/image43.png"/><Relationship Id="rId8" Type="http://schemas.openxmlformats.org/officeDocument/2006/relationships/image" Target="../media/image45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.png"/><Relationship Id="rId4" Type="http://schemas.openxmlformats.org/officeDocument/2006/relationships/hyperlink" Target="mailto:abdelkader.Shaaban@ait.ac.at" TargetMode="External"/><Relationship Id="rId5" Type="http://schemas.openxmlformats.org/officeDocument/2006/relationships/hyperlink" Target="mailto:Stefan.Schauer@ait.ac.a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hyperlink" Target="https://www.ics-shipping.org/wp-content/uploads/2021/02/2021-Cyber-Security-Guidelin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"/>
          <p:cNvGrpSpPr/>
          <p:nvPr/>
        </p:nvGrpSpPr>
        <p:grpSpPr>
          <a:xfrm>
            <a:off x="0" y="-1524"/>
            <a:ext cx="10843259" cy="6861047"/>
            <a:chOff x="0" y="-1524"/>
            <a:chExt cx="10843259" cy="6861047"/>
          </a:xfrm>
        </p:grpSpPr>
        <p:sp>
          <p:nvSpPr>
            <p:cNvPr id="47" name="Google Shape;47;p1"/>
            <p:cNvSpPr/>
            <p:nvPr/>
          </p:nvSpPr>
          <p:spPr>
            <a:xfrm>
              <a:off x="5386389" y="1367"/>
              <a:ext cx="5361305" cy="6838315"/>
            </a:xfrm>
            <a:custGeom>
              <a:rect b="b" l="l" r="r" t="t"/>
              <a:pathLst>
                <a:path extrusionOk="0" h="6838315" w="5361305">
                  <a:moveTo>
                    <a:pt x="5360743" y="0"/>
                  </a:moveTo>
                  <a:lnTo>
                    <a:pt x="1922087" y="0"/>
                  </a:lnTo>
                  <a:lnTo>
                    <a:pt x="0" y="6837694"/>
                  </a:lnTo>
                  <a:lnTo>
                    <a:pt x="3438655" y="6837694"/>
                  </a:lnTo>
                  <a:lnTo>
                    <a:pt x="5360743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4563203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3508247" y="0"/>
              <a:ext cx="2549525" cy="6847840"/>
            </a:xfrm>
            <a:custGeom>
              <a:rect b="b" l="l" r="r" t="t"/>
              <a:pathLst>
                <a:path extrusionOk="0" h="6847840" w="2549525">
                  <a:moveTo>
                    <a:pt x="2549372" y="0"/>
                  </a:moveTo>
                  <a:lnTo>
                    <a:pt x="2523089" y="0"/>
                  </a:lnTo>
                  <a:lnTo>
                    <a:pt x="1945259" y="2096642"/>
                  </a:lnTo>
                  <a:lnTo>
                    <a:pt x="1552193" y="3546348"/>
                  </a:lnTo>
                  <a:lnTo>
                    <a:pt x="1531268" y="3592216"/>
                  </a:lnTo>
                  <a:lnTo>
                    <a:pt x="1498114" y="3628245"/>
                  </a:lnTo>
                  <a:lnTo>
                    <a:pt x="1456017" y="3652491"/>
                  </a:lnTo>
                  <a:lnTo>
                    <a:pt x="1408263" y="3663009"/>
                  </a:lnTo>
                  <a:lnTo>
                    <a:pt x="1358138" y="3657854"/>
                  </a:lnTo>
                  <a:lnTo>
                    <a:pt x="1303004" y="3630564"/>
                  </a:lnTo>
                  <a:lnTo>
                    <a:pt x="1263014" y="3584321"/>
                  </a:lnTo>
                  <a:lnTo>
                    <a:pt x="1243012" y="3526028"/>
                  </a:lnTo>
                  <a:lnTo>
                    <a:pt x="1242298" y="3495202"/>
                  </a:lnTo>
                  <a:lnTo>
                    <a:pt x="1247775" y="3463925"/>
                  </a:lnTo>
                  <a:lnTo>
                    <a:pt x="1506474" y="2509774"/>
                  </a:lnTo>
                  <a:lnTo>
                    <a:pt x="1512939" y="2461048"/>
                  </a:lnTo>
                  <a:lnTo>
                    <a:pt x="1506511" y="2413893"/>
                  </a:lnTo>
                  <a:lnTo>
                    <a:pt x="1488455" y="2370534"/>
                  </a:lnTo>
                  <a:lnTo>
                    <a:pt x="1460039" y="2333196"/>
                  </a:lnTo>
                  <a:lnTo>
                    <a:pt x="1422527" y="2304107"/>
                  </a:lnTo>
                  <a:lnTo>
                    <a:pt x="1377188" y="2285491"/>
                  </a:lnTo>
                  <a:lnTo>
                    <a:pt x="1325437" y="2279330"/>
                  </a:lnTo>
                  <a:lnTo>
                    <a:pt x="1275447" y="2287471"/>
                  </a:lnTo>
                  <a:lnTo>
                    <a:pt x="1229896" y="2308699"/>
                  </a:lnTo>
                  <a:lnTo>
                    <a:pt x="1191459" y="2341802"/>
                  </a:lnTo>
                  <a:lnTo>
                    <a:pt x="1162812" y="2385567"/>
                  </a:lnTo>
                  <a:lnTo>
                    <a:pt x="1162812" y="2386838"/>
                  </a:lnTo>
                  <a:lnTo>
                    <a:pt x="821689" y="3659124"/>
                  </a:lnTo>
                  <a:lnTo>
                    <a:pt x="0" y="6846065"/>
                  </a:lnTo>
                  <a:lnTo>
                    <a:pt x="6667" y="6846797"/>
                  </a:lnTo>
                  <a:lnTo>
                    <a:pt x="20002" y="6847311"/>
                  </a:lnTo>
                  <a:lnTo>
                    <a:pt x="26669" y="6847331"/>
                  </a:lnTo>
                  <a:lnTo>
                    <a:pt x="845819" y="3665474"/>
                  </a:lnTo>
                  <a:lnTo>
                    <a:pt x="1186941" y="2394458"/>
                  </a:lnTo>
                  <a:lnTo>
                    <a:pt x="1211687" y="2356909"/>
                  </a:lnTo>
                  <a:lnTo>
                    <a:pt x="1244760" y="2328615"/>
                  </a:lnTo>
                  <a:lnTo>
                    <a:pt x="1283850" y="2310598"/>
                  </a:lnTo>
                  <a:lnTo>
                    <a:pt x="1326646" y="2303883"/>
                  </a:lnTo>
                  <a:lnTo>
                    <a:pt x="1370838" y="2309495"/>
                  </a:lnTo>
                  <a:lnTo>
                    <a:pt x="1416768" y="2330407"/>
                  </a:lnTo>
                  <a:lnTo>
                    <a:pt x="1452835" y="2363529"/>
                  </a:lnTo>
                  <a:lnTo>
                    <a:pt x="1477100" y="2405589"/>
                  </a:lnTo>
                  <a:lnTo>
                    <a:pt x="1487625" y="2453311"/>
                  </a:lnTo>
                  <a:lnTo>
                    <a:pt x="1482471" y="2503424"/>
                  </a:lnTo>
                  <a:lnTo>
                    <a:pt x="1223772" y="3457575"/>
                  </a:lnTo>
                  <a:lnTo>
                    <a:pt x="1217797" y="3493079"/>
                  </a:lnTo>
                  <a:lnTo>
                    <a:pt x="1226754" y="3563659"/>
                  </a:lnTo>
                  <a:lnTo>
                    <a:pt x="1262278" y="3626869"/>
                  </a:lnTo>
                  <a:lnTo>
                    <a:pt x="1318702" y="3670423"/>
                  </a:lnTo>
                  <a:lnTo>
                    <a:pt x="1401836" y="3689593"/>
                  </a:lnTo>
                  <a:lnTo>
                    <a:pt x="1449027" y="3683169"/>
                  </a:lnTo>
                  <a:lnTo>
                    <a:pt x="1492408" y="3665124"/>
                  </a:lnTo>
                  <a:lnTo>
                    <a:pt x="1529757" y="3636729"/>
                  </a:lnTo>
                  <a:lnTo>
                    <a:pt x="1558850" y="3599254"/>
                  </a:lnTo>
                  <a:lnTo>
                    <a:pt x="1577466" y="3553967"/>
                  </a:lnTo>
                  <a:lnTo>
                    <a:pt x="1970659" y="2104263"/>
                  </a:lnTo>
                  <a:lnTo>
                    <a:pt x="2547619" y="5842"/>
                  </a:lnTo>
                  <a:lnTo>
                    <a:pt x="2549372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" name="Google Shape;50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3652" y="6152388"/>
              <a:ext cx="2647188" cy="643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1"/>
          <p:cNvSpPr txBox="1"/>
          <p:nvPr/>
        </p:nvSpPr>
        <p:spPr>
          <a:xfrm>
            <a:off x="8308085" y="29972"/>
            <a:ext cx="3787140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Google Shape;54;p1"/>
          <p:cNvSpPr txBox="1"/>
          <p:nvPr>
            <p:ph type="title"/>
          </p:nvPr>
        </p:nvSpPr>
        <p:spPr>
          <a:xfrm>
            <a:off x="7265289" y="1326007"/>
            <a:ext cx="4039235" cy="1903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9525">
            <a:spAutoFit/>
          </a:bodyPr>
          <a:lstStyle/>
          <a:p>
            <a:pPr indent="0" lvl="0" marL="12700" marR="5080" rtl="0" algn="ctr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</a:rPr>
              <a:t>Aspetti di sicurezza per le reti marittime</a:t>
            </a:r>
            <a:endParaRPr sz="4400"/>
          </a:p>
        </p:txBody>
      </p:sp>
      <p:sp>
        <p:nvSpPr>
          <p:cNvPr id="55" name="Google Shape;55;p1"/>
          <p:cNvSpPr txBox="1"/>
          <p:nvPr/>
        </p:nvSpPr>
        <p:spPr>
          <a:xfrm>
            <a:off x="7123938" y="4969002"/>
            <a:ext cx="4177665" cy="941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DR. STEFAN SCHAUER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DR. ABDELKADER SHAABAN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AIT ISTITUTO AUSTRIACO DI TECNOLOGIA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7092188" y="3394913"/>
            <a:ext cx="411607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7791A"/>
                </a:solidFill>
                <a:latin typeface="Tahoma"/>
                <a:ea typeface="Tahoma"/>
                <a:cs typeface="Tahoma"/>
                <a:sym typeface="Tahoma"/>
              </a:rPr>
              <a:t>CSP004_S_M</a:t>
            </a:r>
            <a:endParaRPr sz="5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3"/>
            <a:ext cx="5841492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>
            <p:ph type="title"/>
          </p:nvPr>
        </p:nvSpPr>
        <p:spPr>
          <a:xfrm>
            <a:off x="471500" y="110175"/>
            <a:ext cx="115521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900">
            <a:spAutoFit/>
          </a:bodyPr>
          <a:lstStyle/>
          <a:p>
            <a:pPr indent="0" lvl="0" marL="6235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Differenze tra sistemi IT e OT</a:t>
            </a:r>
            <a:endParaRPr sz="3200"/>
          </a:p>
        </p:txBody>
      </p:sp>
      <p:sp>
        <p:nvSpPr>
          <p:cNvPr id="214" name="Google Shape;214;p10"/>
          <p:cNvSpPr txBox="1"/>
          <p:nvPr/>
        </p:nvSpPr>
        <p:spPr>
          <a:xfrm>
            <a:off x="5754115" y="1755112"/>
            <a:ext cx="62700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74320" lvl="0" marL="28702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L'industria marittima affronta </a:t>
            </a:r>
            <a:r>
              <a:rPr lang="en-US" sz="13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rischi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significativi </a:t>
            </a:r>
            <a:r>
              <a:rPr lang="en-US" sz="13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di cybersecurity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causa dell'integrazione di sistemi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 tecnologia operativa (OT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informatica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IT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sistemi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OT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precedentemente autonomi, che controllano fisicamente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le operazioni di bordo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sono ora interconnessi con 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IT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bordo e a terra.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5754115" y="3681729"/>
            <a:ext cx="14574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Adozione di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7357618" y="3681729"/>
            <a:ext cx="46659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cloud computing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Internet delle cose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IoT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5754115" y="3895090"/>
            <a:ext cx="6270000" cy="2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87020" marR="82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tecnologie autonome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aumentano ulteriormente l'interconnettività tra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OT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IT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incrementando i rischi di cybersecurity.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cyberattacchi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ai sistemi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OT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dell'industria marittima sono aumentati del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900%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negli ultimi anni.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8255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Questa tendenza sottolinea l'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urgente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necessità di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solide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misure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 sicurezza informatica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salvaguardare le operazioni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marittime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 potenziali minacce informatiche.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8" name="Google Shape;218;p10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219" name="Google Shape;219;p10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10"/>
          <p:cNvSpPr txBox="1"/>
          <p:nvPr/>
        </p:nvSpPr>
        <p:spPr>
          <a:xfrm>
            <a:off x="52222" y="6656323"/>
            <a:ext cx="6346190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Navigating Cybersecurity Challenges in Maritime Operational Technology (maritime-executive.com)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1"/>
          <p:cNvGrpSpPr/>
          <p:nvPr/>
        </p:nvGrpSpPr>
        <p:grpSpPr>
          <a:xfrm>
            <a:off x="7994904" y="8953"/>
            <a:ext cx="2904668" cy="6838315"/>
            <a:chOff x="7994904" y="8953"/>
            <a:chExt cx="2904668" cy="6838315"/>
          </a:xfrm>
        </p:grpSpPr>
        <p:sp>
          <p:nvSpPr>
            <p:cNvPr id="229" name="Google Shape;229;p11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7994904" y="1894331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11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-4161153" lvl="0" marL="4796155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Migliorare la gestione del rischio informatico nel settore marittimo</a:t>
            </a:r>
            <a:endParaRPr sz="3200"/>
          </a:p>
        </p:txBody>
      </p:sp>
      <p:sp>
        <p:nvSpPr>
          <p:cNvPr id="232" name="Google Shape;232;p11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1279016" y="5392928"/>
            <a:ext cx="92076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La crescente adozione dell'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analisi dei dati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, delle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navi intelligenti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e dell'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Industrial Internet of Things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IIoT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) espande i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dati accessibili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agli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attori delle minacce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e amplia il potenziale di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attacchi informatici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. Per questo motivo, è fondamentale adottare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forti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strategie </a:t>
            </a: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di gestione del rischio informatico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11"/>
          <p:cNvGrpSpPr/>
          <p:nvPr/>
        </p:nvGrpSpPr>
        <p:grpSpPr>
          <a:xfrm>
            <a:off x="383286" y="1907285"/>
            <a:ext cx="2534920" cy="3390900"/>
            <a:chOff x="383286" y="1907285"/>
            <a:chExt cx="2534920" cy="3390900"/>
          </a:xfrm>
        </p:grpSpPr>
        <p:sp>
          <p:nvSpPr>
            <p:cNvPr id="235" name="Google Shape;235;p11"/>
            <p:cNvSpPr/>
            <p:nvPr/>
          </p:nvSpPr>
          <p:spPr>
            <a:xfrm>
              <a:off x="383286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2112010" y="0"/>
                  </a:moveTo>
                  <a:lnTo>
                    <a:pt x="422414" y="0"/>
                  </a:lnTo>
                  <a:lnTo>
                    <a:pt x="373151" y="2841"/>
                  </a:lnTo>
                  <a:lnTo>
                    <a:pt x="325557" y="11155"/>
                  </a:lnTo>
                  <a:lnTo>
                    <a:pt x="279949" y="24624"/>
                  </a:lnTo>
                  <a:lnTo>
                    <a:pt x="236644" y="42931"/>
                  </a:lnTo>
                  <a:lnTo>
                    <a:pt x="195960" y="65759"/>
                  </a:lnTo>
                  <a:lnTo>
                    <a:pt x="158213" y="92792"/>
                  </a:lnTo>
                  <a:lnTo>
                    <a:pt x="123720" y="123713"/>
                  </a:lnTo>
                  <a:lnTo>
                    <a:pt x="92797" y="158205"/>
                  </a:lnTo>
                  <a:lnTo>
                    <a:pt x="65763" y="195951"/>
                  </a:lnTo>
                  <a:lnTo>
                    <a:pt x="42933" y="236634"/>
                  </a:lnTo>
                  <a:lnTo>
                    <a:pt x="24625" y="279938"/>
                  </a:lnTo>
                  <a:lnTo>
                    <a:pt x="11155" y="325545"/>
                  </a:lnTo>
                  <a:lnTo>
                    <a:pt x="2841" y="373138"/>
                  </a:lnTo>
                  <a:lnTo>
                    <a:pt x="0" y="422401"/>
                  </a:lnTo>
                  <a:lnTo>
                    <a:pt x="0" y="2968497"/>
                  </a:lnTo>
                  <a:lnTo>
                    <a:pt x="2841" y="3017761"/>
                  </a:lnTo>
                  <a:lnTo>
                    <a:pt x="11155" y="3065354"/>
                  </a:lnTo>
                  <a:lnTo>
                    <a:pt x="24625" y="3110961"/>
                  </a:lnTo>
                  <a:lnTo>
                    <a:pt x="42933" y="3154265"/>
                  </a:lnTo>
                  <a:lnTo>
                    <a:pt x="65763" y="3194948"/>
                  </a:lnTo>
                  <a:lnTo>
                    <a:pt x="92797" y="3232694"/>
                  </a:lnTo>
                  <a:lnTo>
                    <a:pt x="123720" y="3267186"/>
                  </a:lnTo>
                  <a:lnTo>
                    <a:pt x="158213" y="3298107"/>
                  </a:lnTo>
                  <a:lnTo>
                    <a:pt x="195960" y="3325140"/>
                  </a:lnTo>
                  <a:lnTo>
                    <a:pt x="236644" y="3347968"/>
                  </a:lnTo>
                  <a:lnTo>
                    <a:pt x="279949" y="3366275"/>
                  </a:lnTo>
                  <a:lnTo>
                    <a:pt x="325557" y="3379744"/>
                  </a:lnTo>
                  <a:lnTo>
                    <a:pt x="373151" y="3388058"/>
                  </a:lnTo>
                  <a:lnTo>
                    <a:pt x="422414" y="3390900"/>
                  </a:lnTo>
                  <a:lnTo>
                    <a:pt x="2112010" y="3390900"/>
                  </a:lnTo>
                  <a:lnTo>
                    <a:pt x="2161273" y="3388058"/>
                  </a:lnTo>
                  <a:lnTo>
                    <a:pt x="2208866" y="3379744"/>
                  </a:lnTo>
                  <a:lnTo>
                    <a:pt x="2254473" y="3366275"/>
                  </a:lnTo>
                  <a:lnTo>
                    <a:pt x="2297777" y="3347968"/>
                  </a:lnTo>
                  <a:lnTo>
                    <a:pt x="2338460" y="3325140"/>
                  </a:lnTo>
                  <a:lnTo>
                    <a:pt x="2376206" y="3298107"/>
                  </a:lnTo>
                  <a:lnTo>
                    <a:pt x="2410698" y="3267186"/>
                  </a:lnTo>
                  <a:lnTo>
                    <a:pt x="2441619" y="3232694"/>
                  </a:lnTo>
                  <a:lnTo>
                    <a:pt x="2468652" y="3194948"/>
                  </a:lnTo>
                  <a:lnTo>
                    <a:pt x="2491480" y="3154265"/>
                  </a:lnTo>
                  <a:lnTo>
                    <a:pt x="2509787" y="3110961"/>
                  </a:lnTo>
                  <a:lnTo>
                    <a:pt x="2523256" y="3065354"/>
                  </a:lnTo>
                  <a:lnTo>
                    <a:pt x="2531570" y="3017761"/>
                  </a:lnTo>
                  <a:lnTo>
                    <a:pt x="2534412" y="2968497"/>
                  </a:lnTo>
                  <a:lnTo>
                    <a:pt x="2534412" y="422401"/>
                  </a:lnTo>
                  <a:lnTo>
                    <a:pt x="2531570" y="373138"/>
                  </a:lnTo>
                  <a:lnTo>
                    <a:pt x="2523256" y="325545"/>
                  </a:lnTo>
                  <a:lnTo>
                    <a:pt x="2509787" y="279938"/>
                  </a:lnTo>
                  <a:lnTo>
                    <a:pt x="2491480" y="236634"/>
                  </a:lnTo>
                  <a:lnTo>
                    <a:pt x="2468652" y="195951"/>
                  </a:lnTo>
                  <a:lnTo>
                    <a:pt x="2441619" y="158205"/>
                  </a:lnTo>
                  <a:lnTo>
                    <a:pt x="2410698" y="123713"/>
                  </a:lnTo>
                  <a:lnTo>
                    <a:pt x="2376206" y="92792"/>
                  </a:lnTo>
                  <a:lnTo>
                    <a:pt x="2338460" y="65759"/>
                  </a:lnTo>
                  <a:lnTo>
                    <a:pt x="2297777" y="42931"/>
                  </a:lnTo>
                  <a:lnTo>
                    <a:pt x="2254473" y="24624"/>
                  </a:lnTo>
                  <a:lnTo>
                    <a:pt x="2208866" y="11155"/>
                  </a:lnTo>
                  <a:lnTo>
                    <a:pt x="2161273" y="2841"/>
                  </a:lnTo>
                  <a:lnTo>
                    <a:pt x="211201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83286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0" y="422401"/>
                  </a:moveTo>
                  <a:lnTo>
                    <a:pt x="2841" y="373138"/>
                  </a:lnTo>
                  <a:lnTo>
                    <a:pt x="11155" y="325545"/>
                  </a:lnTo>
                  <a:lnTo>
                    <a:pt x="24625" y="279938"/>
                  </a:lnTo>
                  <a:lnTo>
                    <a:pt x="42933" y="236634"/>
                  </a:lnTo>
                  <a:lnTo>
                    <a:pt x="65763" y="195951"/>
                  </a:lnTo>
                  <a:lnTo>
                    <a:pt x="92797" y="158205"/>
                  </a:lnTo>
                  <a:lnTo>
                    <a:pt x="123720" y="123713"/>
                  </a:lnTo>
                  <a:lnTo>
                    <a:pt x="158213" y="92792"/>
                  </a:lnTo>
                  <a:lnTo>
                    <a:pt x="195960" y="65759"/>
                  </a:lnTo>
                  <a:lnTo>
                    <a:pt x="236644" y="42931"/>
                  </a:lnTo>
                  <a:lnTo>
                    <a:pt x="279949" y="24624"/>
                  </a:lnTo>
                  <a:lnTo>
                    <a:pt x="325557" y="11155"/>
                  </a:lnTo>
                  <a:lnTo>
                    <a:pt x="373151" y="2841"/>
                  </a:lnTo>
                  <a:lnTo>
                    <a:pt x="422414" y="0"/>
                  </a:lnTo>
                  <a:lnTo>
                    <a:pt x="2112010" y="0"/>
                  </a:lnTo>
                  <a:lnTo>
                    <a:pt x="2161273" y="2841"/>
                  </a:lnTo>
                  <a:lnTo>
                    <a:pt x="2208866" y="11155"/>
                  </a:lnTo>
                  <a:lnTo>
                    <a:pt x="2254473" y="24624"/>
                  </a:lnTo>
                  <a:lnTo>
                    <a:pt x="2297777" y="42931"/>
                  </a:lnTo>
                  <a:lnTo>
                    <a:pt x="2338460" y="65759"/>
                  </a:lnTo>
                  <a:lnTo>
                    <a:pt x="2376206" y="92792"/>
                  </a:lnTo>
                  <a:lnTo>
                    <a:pt x="2410698" y="123713"/>
                  </a:lnTo>
                  <a:lnTo>
                    <a:pt x="2441619" y="158205"/>
                  </a:lnTo>
                  <a:lnTo>
                    <a:pt x="2468652" y="195951"/>
                  </a:lnTo>
                  <a:lnTo>
                    <a:pt x="2491480" y="236634"/>
                  </a:lnTo>
                  <a:lnTo>
                    <a:pt x="2509787" y="279938"/>
                  </a:lnTo>
                  <a:lnTo>
                    <a:pt x="2523256" y="325545"/>
                  </a:lnTo>
                  <a:lnTo>
                    <a:pt x="2531570" y="373138"/>
                  </a:lnTo>
                  <a:lnTo>
                    <a:pt x="2534412" y="422401"/>
                  </a:lnTo>
                  <a:lnTo>
                    <a:pt x="2534412" y="2968497"/>
                  </a:lnTo>
                  <a:lnTo>
                    <a:pt x="2531570" y="3017761"/>
                  </a:lnTo>
                  <a:lnTo>
                    <a:pt x="2523256" y="3065354"/>
                  </a:lnTo>
                  <a:lnTo>
                    <a:pt x="2509787" y="3110961"/>
                  </a:lnTo>
                  <a:lnTo>
                    <a:pt x="2491480" y="3154265"/>
                  </a:lnTo>
                  <a:lnTo>
                    <a:pt x="2468652" y="3194948"/>
                  </a:lnTo>
                  <a:lnTo>
                    <a:pt x="2441619" y="3232694"/>
                  </a:lnTo>
                  <a:lnTo>
                    <a:pt x="2410698" y="3267186"/>
                  </a:lnTo>
                  <a:lnTo>
                    <a:pt x="2376206" y="3298107"/>
                  </a:lnTo>
                  <a:lnTo>
                    <a:pt x="2338460" y="3325140"/>
                  </a:lnTo>
                  <a:lnTo>
                    <a:pt x="2297777" y="3347968"/>
                  </a:lnTo>
                  <a:lnTo>
                    <a:pt x="2254473" y="3366275"/>
                  </a:lnTo>
                  <a:lnTo>
                    <a:pt x="2208866" y="3379744"/>
                  </a:lnTo>
                  <a:lnTo>
                    <a:pt x="2161273" y="3388058"/>
                  </a:lnTo>
                  <a:lnTo>
                    <a:pt x="2112010" y="3390900"/>
                  </a:lnTo>
                  <a:lnTo>
                    <a:pt x="422414" y="3390900"/>
                  </a:lnTo>
                  <a:lnTo>
                    <a:pt x="373151" y="3388058"/>
                  </a:lnTo>
                  <a:lnTo>
                    <a:pt x="325557" y="3379744"/>
                  </a:lnTo>
                  <a:lnTo>
                    <a:pt x="279949" y="3366275"/>
                  </a:lnTo>
                  <a:lnTo>
                    <a:pt x="236644" y="3347968"/>
                  </a:lnTo>
                  <a:lnTo>
                    <a:pt x="195960" y="3325140"/>
                  </a:lnTo>
                  <a:lnTo>
                    <a:pt x="158213" y="3298107"/>
                  </a:lnTo>
                  <a:lnTo>
                    <a:pt x="123720" y="3267186"/>
                  </a:lnTo>
                  <a:lnTo>
                    <a:pt x="92797" y="3232694"/>
                  </a:lnTo>
                  <a:lnTo>
                    <a:pt x="65763" y="3194948"/>
                  </a:lnTo>
                  <a:lnTo>
                    <a:pt x="42933" y="3154265"/>
                  </a:lnTo>
                  <a:lnTo>
                    <a:pt x="24625" y="3110961"/>
                  </a:lnTo>
                  <a:lnTo>
                    <a:pt x="11155" y="3065354"/>
                  </a:lnTo>
                  <a:lnTo>
                    <a:pt x="2841" y="3017761"/>
                  </a:lnTo>
                  <a:lnTo>
                    <a:pt x="0" y="2968497"/>
                  </a:lnTo>
                  <a:lnTo>
                    <a:pt x="0" y="422401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11"/>
          <p:cNvSpPr txBox="1"/>
          <p:nvPr/>
        </p:nvSpPr>
        <p:spPr>
          <a:xfrm>
            <a:off x="1508886" y="2255900"/>
            <a:ext cx="2794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endParaRPr sz="4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38" name="Google Shape;238;p11"/>
          <p:cNvGrpSpPr/>
          <p:nvPr/>
        </p:nvGrpSpPr>
        <p:grpSpPr>
          <a:xfrm>
            <a:off x="3236214" y="1907285"/>
            <a:ext cx="2534920" cy="3390900"/>
            <a:chOff x="3236214" y="1907285"/>
            <a:chExt cx="2534920" cy="3390900"/>
          </a:xfrm>
        </p:grpSpPr>
        <p:sp>
          <p:nvSpPr>
            <p:cNvPr id="239" name="Google Shape;239;p11"/>
            <p:cNvSpPr/>
            <p:nvPr/>
          </p:nvSpPr>
          <p:spPr>
            <a:xfrm>
              <a:off x="3236214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2112010" y="0"/>
                  </a:moveTo>
                  <a:lnTo>
                    <a:pt x="422401" y="0"/>
                  </a:lnTo>
                  <a:lnTo>
                    <a:pt x="373138" y="2841"/>
                  </a:lnTo>
                  <a:lnTo>
                    <a:pt x="325545" y="11155"/>
                  </a:lnTo>
                  <a:lnTo>
                    <a:pt x="279938" y="24624"/>
                  </a:lnTo>
                  <a:lnTo>
                    <a:pt x="236634" y="42931"/>
                  </a:lnTo>
                  <a:lnTo>
                    <a:pt x="195951" y="65759"/>
                  </a:lnTo>
                  <a:lnTo>
                    <a:pt x="158205" y="92792"/>
                  </a:lnTo>
                  <a:lnTo>
                    <a:pt x="123713" y="123713"/>
                  </a:lnTo>
                  <a:lnTo>
                    <a:pt x="92792" y="158205"/>
                  </a:lnTo>
                  <a:lnTo>
                    <a:pt x="65759" y="195951"/>
                  </a:lnTo>
                  <a:lnTo>
                    <a:pt x="42931" y="236634"/>
                  </a:lnTo>
                  <a:lnTo>
                    <a:pt x="24624" y="279938"/>
                  </a:lnTo>
                  <a:lnTo>
                    <a:pt x="11155" y="325545"/>
                  </a:lnTo>
                  <a:lnTo>
                    <a:pt x="2841" y="373138"/>
                  </a:lnTo>
                  <a:lnTo>
                    <a:pt x="0" y="422401"/>
                  </a:lnTo>
                  <a:lnTo>
                    <a:pt x="0" y="2968497"/>
                  </a:lnTo>
                  <a:lnTo>
                    <a:pt x="2841" y="3017761"/>
                  </a:lnTo>
                  <a:lnTo>
                    <a:pt x="11155" y="3065354"/>
                  </a:lnTo>
                  <a:lnTo>
                    <a:pt x="24624" y="3110961"/>
                  </a:lnTo>
                  <a:lnTo>
                    <a:pt x="42931" y="3154265"/>
                  </a:lnTo>
                  <a:lnTo>
                    <a:pt x="65759" y="3194948"/>
                  </a:lnTo>
                  <a:lnTo>
                    <a:pt x="92792" y="3232694"/>
                  </a:lnTo>
                  <a:lnTo>
                    <a:pt x="123713" y="3267186"/>
                  </a:lnTo>
                  <a:lnTo>
                    <a:pt x="158205" y="3298107"/>
                  </a:lnTo>
                  <a:lnTo>
                    <a:pt x="195951" y="3325140"/>
                  </a:lnTo>
                  <a:lnTo>
                    <a:pt x="236634" y="3347968"/>
                  </a:lnTo>
                  <a:lnTo>
                    <a:pt x="279938" y="3366275"/>
                  </a:lnTo>
                  <a:lnTo>
                    <a:pt x="325545" y="3379744"/>
                  </a:lnTo>
                  <a:lnTo>
                    <a:pt x="373138" y="3388058"/>
                  </a:lnTo>
                  <a:lnTo>
                    <a:pt x="422401" y="3390900"/>
                  </a:lnTo>
                  <a:lnTo>
                    <a:pt x="2112010" y="3390900"/>
                  </a:lnTo>
                  <a:lnTo>
                    <a:pt x="2161273" y="3388058"/>
                  </a:lnTo>
                  <a:lnTo>
                    <a:pt x="2208866" y="3379744"/>
                  </a:lnTo>
                  <a:lnTo>
                    <a:pt x="2254473" y="3366275"/>
                  </a:lnTo>
                  <a:lnTo>
                    <a:pt x="2297777" y="3347968"/>
                  </a:lnTo>
                  <a:lnTo>
                    <a:pt x="2338460" y="3325140"/>
                  </a:lnTo>
                  <a:lnTo>
                    <a:pt x="2376206" y="3298107"/>
                  </a:lnTo>
                  <a:lnTo>
                    <a:pt x="2410698" y="3267186"/>
                  </a:lnTo>
                  <a:lnTo>
                    <a:pt x="2441619" y="3232694"/>
                  </a:lnTo>
                  <a:lnTo>
                    <a:pt x="2468652" y="3194948"/>
                  </a:lnTo>
                  <a:lnTo>
                    <a:pt x="2491480" y="3154265"/>
                  </a:lnTo>
                  <a:lnTo>
                    <a:pt x="2509787" y="3110961"/>
                  </a:lnTo>
                  <a:lnTo>
                    <a:pt x="2523256" y="3065354"/>
                  </a:lnTo>
                  <a:lnTo>
                    <a:pt x="2531570" y="3017761"/>
                  </a:lnTo>
                  <a:lnTo>
                    <a:pt x="2534412" y="2968497"/>
                  </a:lnTo>
                  <a:lnTo>
                    <a:pt x="2534412" y="422401"/>
                  </a:lnTo>
                  <a:lnTo>
                    <a:pt x="2531570" y="373138"/>
                  </a:lnTo>
                  <a:lnTo>
                    <a:pt x="2523256" y="325545"/>
                  </a:lnTo>
                  <a:lnTo>
                    <a:pt x="2509787" y="279938"/>
                  </a:lnTo>
                  <a:lnTo>
                    <a:pt x="2491480" y="236634"/>
                  </a:lnTo>
                  <a:lnTo>
                    <a:pt x="2468652" y="195951"/>
                  </a:lnTo>
                  <a:lnTo>
                    <a:pt x="2441619" y="158205"/>
                  </a:lnTo>
                  <a:lnTo>
                    <a:pt x="2410698" y="123713"/>
                  </a:lnTo>
                  <a:lnTo>
                    <a:pt x="2376206" y="92792"/>
                  </a:lnTo>
                  <a:lnTo>
                    <a:pt x="2338460" y="65759"/>
                  </a:lnTo>
                  <a:lnTo>
                    <a:pt x="2297777" y="42931"/>
                  </a:lnTo>
                  <a:lnTo>
                    <a:pt x="2254473" y="24624"/>
                  </a:lnTo>
                  <a:lnTo>
                    <a:pt x="2208866" y="11155"/>
                  </a:lnTo>
                  <a:lnTo>
                    <a:pt x="2161273" y="2841"/>
                  </a:lnTo>
                  <a:lnTo>
                    <a:pt x="211201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236214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0" y="422401"/>
                  </a:moveTo>
                  <a:lnTo>
                    <a:pt x="2841" y="373138"/>
                  </a:lnTo>
                  <a:lnTo>
                    <a:pt x="11155" y="325545"/>
                  </a:lnTo>
                  <a:lnTo>
                    <a:pt x="24624" y="279938"/>
                  </a:lnTo>
                  <a:lnTo>
                    <a:pt x="42931" y="236634"/>
                  </a:lnTo>
                  <a:lnTo>
                    <a:pt x="65759" y="195951"/>
                  </a:lnTo>
                  <a:lnTo>
                    <a:pt x="92792" y="158205"/>
                  </a:lnTo>
                  <a:lnTo>
                    <a:pt x="123713" y="123713"/>
                  </a:lnTo>
                  <a:lnTo>
                    <a:pt x="158205" y="92792"/>
                  </a:lnTo>
                  <a:lnTo>
                    <a:pt x="195951" y="65759"/>
                  </a:lnTo>
                  <a:lnTo>
                    <a:pt x="236634" y="42931"/>
                  </a:lnTo>
                  <a:lnTo>
                    <a:pt x="279938" y="24624"/>
                  </a:lnTo>
                  <a:lnTo>
                    <a:pt x="325545" y="11155"/>
                  </a:lnTo>
                  <a:lnTo>
                    <a:pt x="373138" y="2841"/>
                  </a:lnTo>
                  <a:lnTo>
                    <a:pt x="422401" y="0"/>
                  </a:lnTo>
                  <a:lnTo>
                    <a:pt x="2112010" y="0"/>
                  </a:lnTo>
                  <a:lnTo>
                    <a:pt x="2161273" y="2841"/>
                  </a:lnTo>
                  <a:lnTo>
                    <a:pt x="2208866" y="11155"/>
                  </a:lnTo>
                  <a:lnTo>
                    <a:pt x="2254473" y="24624"/>
                  </a:lnTo>
                  <a:lnTo>
                    <a:pt x="2297777" y="42931"/>
                  </a:lnTo>
                  <a:lnTo>
                    <a:pt x="2338460" y="65759"/>
                  </a:lnTo>
                  <a:lnTo>
                    <a:pt x="2376206" y="92792"/>
                  </a:lnTo>
                  <a:lnTo>
                    <a:pt x="2410698" y="123713"/>
                  </a:lnTo>
                  <a:lnTo>
                    <a:pt x="2441619" y="158205"/>
                  </a:lnTo>
                  <a:lnTo>
                    <a:pt x="2468652" y="195951"/>
                  </a:lnTo>
                  <a:lnTo>
                    <a:pt x="2491480" y="236634"/>
                  </a:lnTo>
                  <a:lnTo>
                    <a:pt x="2509787" y="279938"/>
                  </a:lnTo>
                  <a:lnTo>
                    <a:pt x="2523256" y="325545"/>
                  </a:lnTo>
                  <a:lnTo>
                    <a:pt x="2531570" y="373138"/>
                  </a:lnTo>
                  <a:lnTo>
                    <a:pt x="2534412" y="422401"/>
                  </a:lnTo>
                  <a:lnTo>
                    <a:pt x="2534412" y="2968497"/>
                  </a:lnTo>
                  <a:lnTo>
                    <a:pt x="2531570" y="3017761"/>
                  </a:lnTo>
                  <a:lnTo>
                    <a:pt x="2523256" y="3065354"/>
                  </a:lnTo>
                  <a:lnTo>
                    <a:pt x="2509787" y="3110961"/>
                  </a:lnTo>
                  <a:lnTo>
                    <a:pt x="2491480" y="3154265"/>
                  </a:lnTo>
                  <a:lnTo>
                    <a:pt x="2468652" y="3194948"/>
                  </a:lnTo>
                  <a:lnTo>
                    <a:pt x="2441619" y="3232694"/>
                  </a:lnTo>
                  <a:lnTo>
                    <a:pt x="2410698" y="3267186"/>
                  </a:lnTo>
                  <a:lnTo>
                    <a:pt x="2376206" y="3298107"/>
                  </a:lnTo>
                  <a:lnTo>
                    <a:pt x="2338460" y="3325140"/>
                  </a:lnTo>
                  <a:lnTo>
                    <a:pt x="2297777" y="3347968"/>
                  </a:lnTo>
                  <a:lnTo>
                    <a:pt x="2254473" y="3366275"/>
                  </a:lnTo>
                  <a:lnTo>
                    <a:pt x="2208866" y="3379744"/>
                  </a:lnTo>
                  <a:lnTo>
                    <a:pt x="2161273" y="3388058"/>
                  </a:lnTo>
                  <a:lnTo>
                    <a:pt x="2112010" y="3390900"/>
                  </a:lnTo>
                  <a:lnTo>
                    <a:pt x="422401" y="3390900"/>
                  </a:lnTo>
                  <a:lnTo>
                    <a:pt x="373138" y="3388058"/>
                  </a:lnTo>
                  <a:lnTo>
                    <a:pt x="325545" y="3379744"/>
                  </a:lnTo>
                  <a:lnTo>
                    <a:pt x="279938" y="3366275"/>
                  </a:lnTo>
                  <a:lnTo>
                    <a:pt x="236634" y="3347968"/>
                  </a:lnTo>
                  <a:lnTo>
                    <a:pt x="195951" y="3325140"/>
                  </a:lnTo>
                  <a:lnTo>
                    <a:pt x="158205" y="3298107"/>
                  </a:lnTo>
                  <a:lnTo>
                    <a:pt x="123713" y="3267186"/>
                  </a:lnTo>
                  <a:lnTo>
                    <a:pt x="92792" y="3232694"/>
                  </a:lnTo>
                  <a:lnTo>
                    <a:pt x="65759" y="3194948"/>
                  </a:lnTo>
                  <a:lnTo>
                    <a:pt x="42931" y="3154265"/>
                  </a:lnTo>
                  <a:lnTo>
                    <a:pt x="24624" y="3110961"/>
                  </a:lnTo>
                  <a:lnTo>
                    <a:pt x="11155" y="3065354"/>
                  </a:lnTo>
                  <a:lnTo>
                    <a:pt x="2841" y="3017761"/>
                  </a:lnTo>
                  <a:lnTo>
                    <a:pt x="0" y="2968497"/>
                  </a:lnTo>
                  <a:lnTo>
                    <a:pt x="0" y="422401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11"/>
          <p:cNvSpPr txBox="1"/>
          <p:nvPr/>
        </p:nvSpPr>
        <p:spPr>
          <a:xfrm>
            <a:off x="4362450" y="2255900"/>
            <a:ext cx="2794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endParaRPr sz="4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42" name="Google Shape;242;p11"/>
          <p:cNvGrpSpPr/>
          <p:nvPr/>
        </p:nvGrpSpPr>
        <p:grpSpPr>
          <a:xfrm>
            <a:off x="6023609" y="1907285"/>
            <a:ext cx="5321935" cy="3390900"/>
            <a:chOff x="6023609" y="1907285"/>
            <a:chExt cx="5321935" cy="3390900"/>
          </a:xfrm>
        </p:grpSpPr>
        <p:sp>
          <p:nvSpPr>
            <p:cNvPr id="243" name="Google Shape;243;p11"/>
            <p:cNvSpPr/>
            <p:nvPr/>
          </p:nvSpPr>
          <p:spPr>
            <a:xfrm>
              <a:off x="6023609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2112010" y="0"/>
                  </a:moveTo>
                  <a:lnTo>
                    <a:pt x="422401" y="0"/>
                  </a:lnTo>
                  <a:lnTo>
                    <a:pt x="373138" y="2841"/>
                  </a:lnTo>
                  <a:lnTo>
                    <a:pt x="325545" y="11155"/>
                  </a:lnTo>
                  <a:lnTo>
                    <a:pt x="279938" y="24624"/>
                  </a:lnTo>
                  <a:lnTo>
                    <a:pt x="236634" y="42931"/>
                  </a:lnTo>
                  <a:lnTo>
                    <a:pt x="195951" y="65759"/>
                  </a:lnTo>
                  <a:lnTo>
                    <a:pt x="158205" y="92792"/>
                  </a:lnTo>
                  <a:lnTo>
                    <a:pt x="123713" y="123713"/>
                  </a:lnTo>
                  <a:lnTo>
                    <a:pt x="92792" y="158205"/>
                  </a:lnTo>
                  <a:lnTo>
                    <a:pt x="65759" y="195951"/>
                  </a:lnTo>
                  <a:lnTo>
                    <a:pt x="42931" y="236634"/>
                  </a:lnTo>
                  <a:lnTo>
                    <a:pt x="24624" y="279938"/>
                  </a:lnTo>
                  <a:lnTo>
                    <a:pt x="11155" y="325545"/>
                  </a:lnTo>
                  <a:lnTo>
                    <a:pt x="2841" y="373138"/>
                  </a:lnTo>
                  <a:lnTo>
                    <a:pt x="0" y="422401"/>
                  </a:lnTo>
                  <a:lnTo>
                    <a:pt x="0" y="2968497"/>
                  </a:lnTo>
                  <a:lnTo>
                    <a:pt x="2841" y="3017761"/>
                  </a:lnTo>
                  <a:lnTo>
                    <a:pt x="11155" y="3065354"/>
                  </a:lnTo>
                  <a:lnTo>
                    <a:pt x="24624" y="3110961"/>
                  </a:lnTo>
                  <a:lnTo>
                    <a:pt x="42931" y="3154265"/>
                  </a:lnTo>
                  <a:lnTo>
                    <a:pt x="65759" y="3194948"/>
                  </a:lnTo>
                  <a:lnTo>
                    <a:pt x="92792" y="3232694"/>
                  </a:lnTo>
                  <a:lnTo>
                    <a:pt x="123713" y="3267186"/>
                  </a:lnTo>
                  <a:lnTo>
                    <a:pt x="158205" y="3298107"/>
                  </a:lnTo>
                  <a:lnTo>
                    <a:pt x="195951" y="3325140"/>
                  </a:lnTo>
                  <a:lnTo>
                    <a:pt x="236634" y="3347968"/>
                  </a:lnTo>
                  <a:lnTo>
                    <a:pt x="279938" y="3366275"/>
                  </a:lnTo>
                  <a:lnTo>
                    <a:pt x="325545" y="3379744"/>
                  </a:lnTo>
                  <a:lnTo>
                    <a:pt x="373138" y="3388058"/>
                  </a:lnTo>
                  <a:lnTo>
                    <a:pt x="422401" y="3390900"/>
                  </a:lnTo>
                  <a:lnTo>
                    <a:pt x="2112010" y="3390900"/>
                  </a:lnTo>
                  <a:lnTo>
                    <a:pt x="2161273" y="3388058"/>
                  </a:lnTo>
                  <a:lnTo>
                    <a:pt x="2208866" y="3379744"/>
                  </a:lnTo>
                  <a:lnTo>
                    <a:pt x="2254473" y="3366275"/>
                  </a:lnTo>
                  <a:lnTo>
                    <a:pt x="2297777" y="3347968"/>
                  </a:lnTo>
                  <a:lnTo>
                    <a:pt x="2338460" y="3325140"/>
                  </a:lnTo>
                  <a:lnTo>
                    <a:pt x="2376206" y="3298107"/>
                  </a:lnTo>
                  <a:lnTo>
                    <a:pt x="2410698" y="3267186"/>
                  </a:lnTo>
                  <a:lnTo>
                    <a:pt x="2441619" y="3232694"/>
                  </a:lnTo>
                  <a:lnTo>
                    <a:pt x="2468652" y="3194948"/>
                  </a:lnTo>
                  <a:lnTo>
                    <a:pt x="2491480" y="3154265"/>
                  </a:lnTo>
                  <a:lnTo>
                    <a:pt x="2509787" y="3110961"/>
                  </a:lnTo>
                  <a:lnTo>
                    <a:pt x="2523256" y="3065354"/>
                  </a:lnTo>
                  <a:lnTo>
                    <a:pt x="2531570" y="3017761"/>
                  </a:lnTo>
                  <a:lnTo>
                    <a:pt x="2534412" y="2968497"/>
                  </a:lnTo>
                  <a:lnTo>
                    <a:pt x="2534412" y="422401"/>
                  </a:lnTo>
                  <a:lnTo>
                    <a:pt x="2531570" y="373138"/>
                  </a:lnTo>
                  <a:lnTo>
                    <a:pt x="2523256" y="325545"/>
                  </a:lnTo>
                  <a:lnTo>
                    <a:pt x="2509787" y="279938"/>
                  </a:lnTo>
                  <a:lnTo>
                    <a:pt x="2491480" y="236634"/>
                  </a:lnTo>
                  <a:lnTo>
                    <a:pt x="2468652" y="195951"/>
                  </a:lnTo>
                  <a:lnTo>
                    <a:pt x="2441619" y="158205"/>
                  </a:lnTo>
                  <a:lnTo>
                    <a:pt x="2410698" y="123713"/>
                  </a:lnTo>
                  <a:lnTo>
                    <a:pt x="2376206" y="92792"/>
                  </a:lnTo>
                  <a:lnTo>
                    <a:pt x="2338460" y="65759"/>
                  </a:lnTo>
                  <a:lnTo>
                    <a:pt x="2297777" y="42931"/>
                  </a:lnTo>
                  <a:lnTo>
                    <a:pt x="2254473" y="24624"/>
                  </a:lnTo>
                  <a:lnTo>
                    <a:pt x="2208866" y="11155"/>
                  </a:lnTo>
                  <a:lnTo>
                    <a:pt x="2161273" y="2841"/>
                  </a:lnTo>
                  <a:lnTo>
                    <a:pt x="211201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6023609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0" y="422401"/>
                  </a:moveTo>
                  <a:lnTo>
                    <a:pt x="2841" y="373138"/>
                  </a:lnTo>
                  <a:lnTo>
                    <a:pt x="11155" y="325545"/>
                  </a:lnTo>
                  <a:lnTo>
                    <a:pt x="24624" y="279938"/>
                  </a:lnTo>
                  <a:lnTo>
                    <a:pt x="42931" y="236634"/>
                  </a:lnTo>
                  <a:lnTo>
                    <a:pt x="65759" y="195951"/>
                  </a:lnTo>
                  <a:lnTo>
                    <a:pt x="92792" y="158205"/>
                  </a:lnTo>
                  <a:lnTo>
                    <a:pt x="123713" y="123713"/>
                  </a:lnTo>
                  <a:lnTo>
                    <a:pt x="158205" y="92792"/>
                  </a:lnTo>
                  <a:lnTo>
                    <a:pt x="195951" y="65759"/>
                  </a:lnTo>
                  <a:lnTo>
                    <a:pt x="236634" y="42931"/>
                  </a:lnTo>
                  <a:lnTo>
                    <a:pt x="279938" y="24624"/>
                  </a:lnTo>
                  <a:lnTo>
                    <a:pt x="325545" y="11155"/>
                  </a:lnTo>
                  <a:lnTo>
                    <a:pt x="373138" y="2841"/>
                  </a:lnTo>
                  <a:lnTo>
                    <a:pt x="422401" y="0"/>
                  </a:lnTo>
                  <a:lnTo>
                    <a:pt x="2112010" y="0"/>
                  </a:lnTo>
                  <a:lnTo>
                    <a:pt x="2161273" y="2841"/>
                  </a:lnTo>
                  <a:lnTo>
                    <a:pt x="2208866" y="11155"/>
                  </a:lnTo>
                  <a:lnTo>
                    <a:pt x="2254473" y="24624"/>
                  </a:lnTo>
                  <a:lnTo>
                    <a:pt x="2297777" y="42931"/>
                  </a:lnTo>
                  <a:lnTo>
                    <a:pt x="2338460" y="65759"/>
                  </a:lnTo>
                  <a:lnTo>
                    <a:pt x="2376206" y="92792"/>
                  </a:lnTo>
                  <a:lnTo>
                    <a:pt x="2410698" y="123713"/>
                  </a:lnTo>
                  <a:lnTo>
                    <a:pt x="2441619" y="158205"/>
                  </a:lnTo>
                  <a:lnTo>
                    <a:pt x="2468652" y="195951"/>
                  </a:lnTo>
                  <a:lnTo>
                    <a:pt x="2491480" y="236634"/>
                  </a:lnTo>
                  <a:lnTo>
                    <a:pt x="2509787" y="279938"/>
                  </a:lnTo>
                  <a:lnTo>
                    <a:pt x="2523256" y="325545"/>
                  </a:lnTo>
                  <a:lnTo>
                    <a:pt x="2531570" y="373138"/>
                  </a:lnTo>
                  <a:lnTo>
                    <a:pt x="2534412" y="422401"/>
                  </a:lnTo>
                  <a:lnTo>
                    <a:pt x="2534412" y="2968497"/>
                  </a:lnTo>
                  <a:lnTo>
                    <a:pt x="2531570" y="3017761"/>
                  </a:lnTo>
                  <a:lnTo>
                    <a:pt x="2523256" y="3065354"/>
                  </a:lnTo>
                  <a:lnTo>
                    <a:pt x="2509787" y="3110961"/>
                  </a:lnTo>
                  <a:lnTo>
                    <a:pt x="2491480" y="3154265"/>
                  </a:lnTo>
                  <a:lnTo>
                    <a:pt x="2468652" y="3194948"/>
                  </a:lnTo>
                  <a:lnTo>
                    <a:pt x="2441619" y="3232694"/>
                  </a:lnTo>
                  <a:lnTo>
                    <a:pt x="2410698" y="3267186"/>
                  </a:lnTo>
                  <a:lnTo>
                    <a:pt x="2376206" y="3298107"/>
                  </a:lnTo>
                  <a:lnTo>
                    <a:pt x="2338460" y="3325140"/>
                  </a:lnTo>
                  <a:lnTo>
                    <a:pt x="2297777" y="3347968"/>
                  </a:lnTo>
                  <a:lnTo>
                    <a:pt x="2254473" y="3366275"/>
                  </a:lnTo>
                  <a:lnTo>
                    <a:pt x="2208866" y="3379744"/>
                  </a:lnTo>
                  <a:lnTo>
                    <a:pt x="2161273" y="3388058"/>
                  </a:lnTo>
                  <a:lnTo>
                    <a:pt x="2112010" y="3390900"/>
                  </a:lnTo>
                  <a:lnTo>
                    <a:pt x="422401" y="3390900"/>
                  </a:lnTo>
                  <a:lnTo>
                    <a:pt x="373138" y="3388058"/>
                  </a:lnTo>
                  <a:lnTo>
                    <a:pt x="325545" y="3379744"/>
                  </a:lnTo>
                  <a:lnTo>
                    <a:pt x="279938" y="3366275"/>
                  </a:lnTo>
                  <a:lnTo>
                    <a:pt x="236634" y="3347968"/>
                  </a:lnTo>
                  <a:lnTo>
                    <a:pt x="195951" y="3325140"/>
                  </a:lnTo>
                  <a:lnTo>
                    <a:pt x="158205" y="3298107"/>
                  </a:lnTo>
                  <a:lnTo>
                    <a:pt x="123713" y="3267186"/>
                  </a:lnTo>
                  <a:lnTo>
                    <a:pt x="92792" y="3232694"/>
                  </a:lnTo>
                  <a:lnTo>
                    <a:pt x="65759" y="3194948"/>
                  </a:lnTo>
                  <a:lnTo>
                    <a:pt x="42931" y="3154265"/>
                  </a:lnTo>
                  <a:lnTo>
                    <a:pt x="24624" y="3110961"/>
                  </a:lnTo>
                  <a:lnTo>
                    <a:pt x="11155" y="3065354"/>
                  </a:lnTo>
                  <a:lnTo>
                    <a:pt x="2841" y="3017761"/>
                  </a:lnTo>
                  <a:lnTo>
                    <a:pt x="0" y="2968497"/>
                  </a:lnTo>
                  <a:lnTo>
                    <a:pt x="0" y="422401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8812529" y="1907285"/>
              <a:ext cx="2533015" cy="3390900"/>
            </a:xfrm>
            <a:custGeom>
              <a:rect b="b" l="l" r="r" t="t"/>
              <a:pathLst>
                <a:path extrusionOk="0" h="3390900" w="2533015">
                  <a:moveTo>
                    <a:pt x="2110740" y="0"/>
                  </a:moveTo>
                  <a:lnTo>
                    <a:pt x="422148" y="0"/>
                  </a:lnTo>
                  <a:lnTo>
                    <a:pt x="372911" y="2839"/>
                  </a:lnTo>
                  <a:lnTo>
                    <a:pt x="325345" y="11147"/>
                  </a:lnTo>
                  <a:lnTo>
                    <a:pt x="279764" y="24607"/>
                  </a:lnTo>
                  <a:lnTo>
                    <a:pt x="236486" y="42903"/>
                  </a:lnTo>
                  <a:lnTo>
                    <a:pt x="195827" y="65716"/>
                  </a:lnTo>
                  <a:lnTo>
                    <a:pt x="158105" y="92732"/>
                  </a:lnTo>
                  <a:lnTo>
                    <a:pt x="123634" y="123634"/>
                  </a:lnTo>
                  <a:lnTo>
                    <a:pt x="92732" y="158105"/>
                  </a:lnTo>
                  <a:lnTo>
                    <a:pt x="65716" y="195827"/>
                  </a:lnTo>
                  <a:lnTo>
                    <a:pt x="42903" y="236486"/>
                  </a:lnTo>
                  <a:lnTo>
                    <a:pt x="24607" y="279764"/>
                  </a:lnTo>
                  <a:lnTo>
                    <a:pt x="11147" y="325345"/>
                  </a:lnTo>
                  <a:lnTo>
                    <a:pt x="2839" y="372911"/>
                  </a:lnTo>
                  <a:lnTo>
                    <a:pt x="0" y="422148"/>
                  </a:lnTo>
                  <a:lnTo>
                    <a:pt x="0" y="2968752"/>
                  </a:lnTo>
                  <a:lnTo>
                    <a:pt x="2839" y="3017988"/>
                  </a:lnTo>
                  <a:lnTo>
                    <a:pt x="11147" y="3065554"/>
                  </a:lnTo>
                  <a:lnTo>
                    <a:pt x="24607" y="3111135"/>
                  </a:lnTo>
                  <a:lnTo>
                    <a:pt x="42903" y="3154413"/>
                  </a:lnTo>
                  <a:lnTo>
                    <a:pt x="65716" y="3195072"/>
                  </a:lnTo>
                  <a:lnTo>
                    <a:pt x="92732" y="3232794"/>
                  </a:lnTo>
                  <a:lnTo>
                    <a:pt x="123634" y="3267265"/>
                  </a:lnTo>
                  <a:lnTo>
                    <a:pt x="158105" y="3298167"/>
                  </a:lnTo>
                  <a:lnTo>
                    <a:pt x="195827" y="3325183"/>
                  </a:lnTo>
                  <a:lnTo>
                    <a:pt x="236486" y="3347996"/>
                  </a:lnTo>
                  <a:lnTo>
                    <a:pt x="279764" y="3366292"/>
                  </a:lnTo>
                  <a:lnTo>
                    <a:pt x="325345" y="3379752"/>
                  </a:lnTo>
                  <a:lnTo>
                    <a:pt x="372911" y="3388060"/>
                  </a:lnTo>
                  <a:lnTo>
                    <a:pt x="422148" y="3390900"/>
                  </a:lnTo>
                  <a:lnTo>
                    <a:pt x="2110740" y="3390900"/>
                  </a:lnTo>
                  <a:lnTo>
                    <a:pt x="2159976" y="3388060"/>
                  </a:lnTo>
                  <a:lnTo>
                    <a:pt x="2207542" y="3379752"/>
                  </a:lnTo>
                  <a:lnTo>
                    <a:pt x="2253123" y="3366292"/>
                  </a:lnTo>
                  <a:lnTo>
                    <a:pt x="2296401" y="3347996"/>
                  </a:lnTo>
                  <a:lnTo>
                    <a:pt x="2337060" y="3325183"/>
                  </a:lnTo>
                  <a:lnTo>
                    <a:pt x="2374782" y="3298167"/>
                  </a:lnTo>
                  <a:lnTo>
                    <a:pt x="2409253" y="3267265"/>
                  </a:lnTo>
                  <a:lnTo>
                    <a:pt x="2440155" y="3232794"/>
                  </a:lnTo>
                  <a:lnTo>
                    <a:pt x="2467171" y="3195072"/>
                  </a:lnTo>
                  <a:lnTo>
                    <a:pt x="2489984" y="3154413"/>
                  </a:lnTo>
                  <a:lnTo>
                    <a:pt x="2508280" y="3111135"/>
                  </a:lnTo>
                  <a:lnTo>
                    <a:pt x="2521740" y="3065554"/>
                  </a:lnTo>
                  <a:lnTo>
                    <a:pt x="2530048" y="3017988"/>
                  </a:lnTo>
                  <a:lnTo>
                    <a:pt x="2532888" y="2968752"/>
                  </a:lnTo>
                  <a:lnTo>
                    <a:pt x="2532888" y="422148"/>
                  </a:lnTo>
                  <a:lnTo>
                    <a:pt x="2530048" y="372911"/>
                  </a:lnTo>
                  <a:lnTo>
                    <a:pt x="2521740" y="325345"/>
                  </a:lnTo>
                  <a:lnTo>
                    <a:pt x="2508280" y="279764"/>
                  </a:lnTo>
                  <a:lnTo>
                    <a:pt x="2489984" y="236486"/>
                  </a:lnTo>
                  <a:lnTo>
                    <a:pt x="2467171" y="195827"/>
                  </a:lnTo>
                  <a:lnTo>
                    <a:pt x="2440155" y="158105"/>
                  </a:lnTo>
                  <a:lnTo>
                    <a:pt x="2409253" y="123634"/>
                  </a:lnTo>
                  <a:lnTo>
                    <a:pt x="2374782" y="92732"/>
                  </a:lnTo>
                  <a:lnTo>
                    <a:pt x="2337060" y="65716"/>
                  </a:lnTo>
                  <a:lnTo>
                    <a:pt x="2296401" y="42903"/>
                  </a:lnTo>
                  <a:lnTo>
                    <a:pt x="2253123" y="24607"/>
                  </a:lnTo>
                  <a:lnTo>
                    <a:pt x="2207542" y="11147"/>
                  </a:lnTo>
                  <a:lnTo>
                    <a:pt x="2159976" y="2839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8812529" y="1907285"/>
              <a:ext cx="2533015" cy="3390900"/>
            </a:xfrm>
            <a:custGeom>
              <a:rect b="b" l="l" r="r" t="t"/>
              <a:pathLst>
                <a:path extrusionOk="0" h="3390900" w="2533015">
                  <a:moveTo>
                    <a:pt x="0" y="422148"/>
                  </a:moveTo>
                  <a:lnTo>
                    <a:pt x="2839" y="372911"/>
                  </a:lnTo>
                  <a:lnTo>
                    <a:pt x="11147" y="325345"/>
                  </a:lnTo>
                  <a:lnTo>
                    <a:pt x="24607" y="279764"/>
                  </a:lnTo>
                  <a:lnTo>
                    <a:pt x="42903" y="236486"/>
                  </a:lnTo>
                  <a:lnTo>
                    <a:pt x="65716" y="195827"/>
                  </a:lnTo>
                  <a:lnTo>
                    <a:pt x="92732" y="158105"/>
                  </a:lnTo>
                  <a:lnTo>
                    <a:pt x="123634" y="123634"/>
                  </a:lnTo>
                  <a:lnTo>
                    <a:pt x="158105" y="92732"/>
                  </a:lnTo>
                  <a:lnTo>
                    <a:pt x="195827" y="65716"/>
                  </a:lnTo>
                  <a:lnTo>
                    <a:pt x="236486" y="42903"/>
                  </a:lnTo>
                  <a:lnTo>
                    <a:pt x="279764" y="24607"/>
                  </a:lnTo>
                  <a:lnTo>
                    <a:pt x="325345" y="11147"/>
                  </a:lnTo>
                  <a:lnTo>
                    <a:pt x="372911" y="2839"/>
                  </a:lnTo>
                  <a:lnTo>
                    <a:pt x="422148" y="0"/>
                  </a:lnTo>
                  <a:lnTo>
                    <a:pt x="2110740" y="0"/>
                  </a:lnTo>
                  <a:lnTo>
                    <a:pt x="2159976" y="2839"/>
                  </a:lnTo>
                  <a:lnTo>
                    <a:pt x="2207542" y="11147"/>
                  </a:lnTo>
                  <a:lnTo>
                    <a:pt x="2253123" y="24607"/>
                  </a:lnTo>
                  <a:lnTo>
                    <a:pt x="2296401" y="42903"/>
                  </a:lnTo>
                  <a:lnTo>
                    <a:pt x="2337060" y="65716"/>
                  </a:lnTo>
                  <a:lnTo>
                    <a:pt x="2374782" y="92732"/>
                  </a:lnTo>
                  <a:lnTo>
                    <a:pt x="2409253" y="123634"/>
                  </a:lnTo>
                  <a:lnTo>
                    <a:pt x="2440155" y="158105"/>
                  </a:lnTo>
                  <a:lnTo>
                    <a:pt x="2467171" y="195827"/>
                  </a:lnTo>
                  <a:lnTo>
                    <a:pt x="2489984" y="236486"/>
                  </a:lnTo>
                  <a:lnTo>
                    <a:pt x="2508280" y="279764"/>
                  </a:lnTo>
                  <a:lnTo>
                    <a:pt x="2521740" y="325345"/>
                  </a:lnTo>
                  <a:lnTo>
                    <a:pt x="2530048" y="372911"/>
                  </a:lnTo>
                  <a:lnTo>
                    <a:pt x="2532888" y="422148"/>
                  </a:lnTo>
                  <a:lnTo>
                    <a:pt x="2532888" y="2968752"/>
                  </a:lnTo>
                  <a:lnTo>
                    <a:pt x="2530048" y="3017988"/>
                  </a:lnTo>
                  <a:lnTo>
                    <a:pt x="2521740" y="3065554"/>
                  </a:lnTo>
                  <a:lnTo>
                    <a:pt x="2508280" y="3111135"/>
                  </a:lnTo>
                  <a:lnTo>
                    <a:pt x="2489984" y="3154413"/>
                  </a:lnTo>
                  <a:lnTo>
                    <a:pt x="2467171" y="3195072"/>
                  </a:lnTo>
                  <a:lnTo>
                    <a:pt x="2440155" y="3232794"/>
                  </a:lnTo>
                  <a:lnTo>
                    <a:pt x="2409253" y="3267265"/>
                  </a:lnTo>
                  <a:lnTo>
                    <a:pt x="2374782" y="3298167"/>
                  </a:lnTo>
                  <a:lnTo>
                    <a:pt x="2337060" y="3325183"/>
                  </a:lnTo>
                  <a:lnTo>
                    <a:pt x="2296401" y="3347996"/>
                  </a:lnTo>
                  <a:lnTo>
                    <a:pt x="2253123" y="3366292"/>
                  </a:lnTo>
                  <a:lnTo>
                    <a:pt x="2207542" y="3379752"/>
                  </a:lnTo>
                  <a:lnTo>
                    <a:pt x="2159976" y="3388060"/>
                  </a:lnTo>
                  <a:lnTo>
                    <a:pt x="2110740" y="3390900"/>
                  </a:lnTo>
                  <a:lnTo>
                    <a:pt x="422148" y="3390900"/>
                  </a:lnTo>
                  <a:lnTo>
                    <a:pt x="372911" y="3388060"/>
                  </a:lnTo>
                  <a:lnTo>
                    <a:pt x="325345" y="3379752"/>
                  </a:lnTo>
                  <a:lnTo>
                    <a:pt x="279764" y="3366292"/>
                  </a:lnTo>
                  <a:lnTo>
                    <a:pt x="236486" y="3347996"/>
                  </a:lnTo>
                  <a:lnTo>
                    <a:pt x="195827" y="3325183"/>
                  </a:lnTo>
                  <a:lnTo>
                    <a:pt x="158105" y="3298167"/>
                  </a:lnTo>
                  <a:lnTo>
                    <a:pt x="123634" y="3267265"/>
                  </a:lnTo>
                  <a:lnTo>
                    <a:pt x="92732" y="3232794"/>
                  </a:lnTo>
                  <a:lnTo>
                    <a:pt x="65716" y="3195072"/>
                  </a:lnTo>
                  <a:lnTo>
                    <a:pt x="42903" y="3154413"/>
                  </a:lnTo>
                  <a:lnTo>
                    <a:pt x="24607" y="3111135"/>
                  </a:lnTo>
                  <a:lnTo>
                    <a:pt x="11147" y="3065554"/>
                  </a:lnTo>
                  <a:lnTo>
                    <a:pt x="2839" y="3017988"/>
                  </a:lnTo>
                  <a:lnTo>
                    <a:pt x="0" y="2968752"/>
                  </a:lnTo>
                  <a:lnTo>
                    <a:pt x="0" y="422148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11"/>
          <p:cNvSpPr txBox="1"/>
          <p:nvPr/>
        </p:nvSpPr>
        <p:spPr>
          <a:xfrm>
            <a:off x="9938766" y="2255900"/>
            <a:ext cx="27940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endParaRPr sz="4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78739" y="6674002"/>
            <a:ext cx="7372350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6182359" y="2255900"/>
            <a:ext cx="2218055" cy="2426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endParaRPr sz="40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4025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Implementare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misure tecniche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procedurali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la protezione contro gli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incidenti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informatici,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garantendo la tempestività del rilevamento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continuità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delle operazioni.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588060" y="3414140"/>
            <a:ext cx="2002789" cy="10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634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Definire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 ruoli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le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responsabilità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degli utenti, del personale chiave e del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management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sia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 terra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che 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bordo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3435858" y="3411982"/>
            <a:ext cx="2204720" cy="1306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2539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Identificare 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sistemi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le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risorse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dati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le capacità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critiche vulnerabili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alle interruzioni, che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comportano rischi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le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operazioni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sicurezza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della nave.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11"/>
          <p:cNvSpPr txBox="1"/>
          <p:nvPr/>
        </p:nvSpPr>
        <p:spPr>
          <a:xfrm>
            <a:off x="9088881" y="3465321"/>
            <a:ext cx="2104390" cy="66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70485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Sviluppare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ed esercitare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regolarmente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 piano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di emergenza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gli incidenti informatici.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4007" y="6251446"/>
            <a:ext cx="3214116" cy="54101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2"/>
          <p:cNvSpPr txBox="1"/>
          <p:nvPr>
            <p:ph type="title"/>
          </p:nvPr>
        </p:nvSpPr>
        <p:spPr>
          <a:xfrm>
            <a:off x="875182" y="630758"/>
            <a:ext cx="674878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Approccio alla gestione del rischio informatico</a:t>
            </a:r>
            <a:endParaRPr sz="3200"/>
          </a:p>
        </p:txBody>
      </p:sp>
      <p:grpSp>
        <p:nvGrpSpPr>
          <p:cNvPr id="261" name="Google Shape;261;p12"/>
          <p:cNvGrpSpPr/>
          <p:nvPr/>
        </p:nvGrpSpPr>
        <p:grpSpPr>
          <a:xfrm>
            <a:off x="3273234" y="1199070"/>
            <a:ext cx="5378108" cy="5653292"/>
            <a:chOff x="3273234" y="1199070"/>
            <a:chExt cx="5378108" cy="5653292"/>
          </a:xfrm>
        </p:grpSpPr>
        <p:sp>
          <p:nvSpPr>
            <p:cNvPr id="262" name="Google Shape;262;p12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3" name="Google Shape;26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73234" y="1199070"/>
              <a:ext cx="4305934" cy="47661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12"/>
          <p:cNvSpPr txBox="1"/>
          <p:nvPr/>
        </p:nvSpPr>
        <p:spPr>
          <a:xfrm>
            <a:off x="4550790" y="3143249"/>
            <a:ext cx="1751964" cy="846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50">
            <a:spAutoFit/>
          </a:bodyPr>
          <a:lstStyle/>
          <a:p>
            <a:pPr indent="-635" lvl="0" marL="12700" marR="5080" rtl="0" algn="ctr">
              <a:lnSpc>
                <a:spcPct val="9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APPROCCIO ALLA GESTIONE DEL RISCHIO INFORMATICO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5163439" y="1682876"/>
            <a:ext cx="527050" cy="347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-18415" lvl="0" marL="30480" marR="5080" rtl="0" algn="l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Identificare le minacce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6448425" y="2541270"/>
            <a:ext cx="930275" cy="347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200659" lvl="0" marL="12700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Identificare le vulnerabilità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6576441" y="4256988"/>
            <a:ext cx="671830" cy="348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Valutare il rischio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2603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esposizione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5056759" y="4884165"/>
            <a:ext cx="739140" cy="810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635" lvl="0" marL="12700" marR="5080" rtl="0" algn="ctr">
              <a:lnSpc>
                <a:spcPct val="9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Sviluppare misure di protezione e rilevamento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3623817" y="4180459"/>
            <a:ext cx="633095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spAutoFit/>
          </a:bodyPr>
          <a:lstStyle/>
          <a:p>
            <a:pPr indent="-1270" lvl="0" marL="12700" marR="508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Stabilire piani di risposta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3504946" y="2309876"/>
            <a:ext cx="869950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0" lvl="0" marL="12700" marR="5080" rtl="0" algn="ctr">
              <a:lnSpc>
                <a:spcPct val="9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Rispondere e riprendersi da incidenti di sicurezza informatica.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1" name="Google Shape;2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3" name="Google Shape;273;p12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78739" y="6675008"/>
            <a:ext cx="6454775" cy="133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7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3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2900">
            <a:spAutoFit/>
          </a:bodyPr>
          <a:lstStyle/>
          <a:p>
            <a:pPr indent="0" lvl="0" marL="415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Approccio alla gestione del rischio informatico</a:t>
            </a:r>
            <a:endParaRPr sz="3200"/>
          </a:p>
        </p:txBody>
      </p:sp>
      <p:grpSp>
        <p:nvGrpSpPr>
          <p:cNvPr id="281" name="Google Shape;281;p13"/>
          <p:cNvGrpSpPr/>
          <p:nvPr/>
        </p:nvGrpSpPr>
        <p:grpSpPr>
          <a:xfrm>
            <a:off x="2823972" y="2327148"/>
            <a:ext cx="8019287" cy="4525214"/>
            <a:chOff x="2823972" y="2327148"/>
            <a:chExt cx="8019287" cy="4525214"/>
          </a:xfrm>
        </p:grpSpPr>
        <p:sp>
          <p:nvSpPr>
            <p:cNvPr id="282" name="Google Shape;282;p13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3" name="Google Shape;28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23972" y="2327148"/>
              <a:ext cx="6682740" cy="2974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1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13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13"/>
          <p:cNvSpPr txBox="1"/>
          <p:nvPr/>
        </p:nvSpPr>
        <p:spPr>
          <a:xfrm>
            <a:off x="78739" y="6675008"/>
            <a:ext cx="6454775" cy="133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7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8358937" y="8953"/>
            <a:ext cx="2540635" cy="6838315"/>
          </a:xfrm>
          <a:custGeom>
            <a:rect b="b" l="l" r="r" t="t"/>
            <a:pathLst>
              <a:path extrusionOk="0" h="6838315" w="2540634">
                <a:moveTo>
                  <a:pt x="2540101" y="1244"/>
                </a:moveTo>
                <a:lnTo>
                  <a:pt x="2533485" y="520"/>
                </a:lnTo>
                <a:lnTo>
                  <a:pt x="2526855" y="139"/>
                </a:lnTo>
                <a:lnTo>
                  <a:pt x="2520238" y="0"/>
                </a:lnTo>
                <a:lnTo>
                  <a:pt x="2513609" y="0"/>
                </a:lnTo>
                <a:lnTo>
                  <a:pt x="1698447" y="3172498"/>
                </a:lnTo>
                <a:lnTo>
                  <a:pt x="1359014" y="4439729"/>
                </a:lnTo>
                <a:lnTo>
                  <a:pt x="1334414" y="4477156"/>
                </a:lnTo>
                <a:lnTo>
                  <a:pt x="1301508" y="4505363"/>
                </a:lnTo>
                <a:lnTo>
                  <a:pt x="1262621" y="4523333"/>
                </a:lnTo>
                <a:lnTo>
                  <a:pt x="1220025" y="4530014"/>
                </a:lnTo>
                <a:lnTo>
                  <a:pt x="1176045" y="4524375"/>
                </a:lnTo>
                <a:lnTo>
                  <a:pt x="1130338" y="4503547"/>
                </a:lnTo>
                <a:lnTo>
                  <a:pt x="1094435" y="4470527"/>
                </a:lnTo>
                <a:lnTo>
                  <a:pt x="1088821" y="4460786"/>
                </a:lnTo>
                <a:lnTo>
                  <a:pt x="1112558" y="4372521"/>
                </a:lnTo>
                <a:lnTo>
                  <a:pt x="1086218" y="4372521"/>
                </a:lnTo>
                <a:lnTo>
                  <a:pt x="1070889" y="4429645"/>
                </a:lnTo>
                <a:lnTo>
                  <a:pt x="1070292" y="4428591"/>
                </a:lnTo>
                <a:lnTo>
                  <a:pt x="1059827" y="4381017"/>
                </a:lnTo>
                <a:lnTo>
                  <a:pt x="1064996" y="4331068"/>
                </a:lnTo>
                <a:lnTo>
                  <a:pt x="1322412" y="3379698"/>
                </a:lnTo>
                <a:lnTo>
                  <a:pt x="1328356" y="3344303"/>
                </a:lnTo>
                <a:lnTo>
                  <a:pt x="1319403" y="3273983"/>
                </a:lnTo>
                <a:lnTo>
                  <a:pt x="1284033" y="3210953"/>
                </a:lnTo>
                <a:lnTo>
                  <a:pt x="1239774" y="3174898"/>
                </a:lnTo>
                <a:lnTo>
                  <a:pt x="1193711" y="3154807"/>
                </a:lnTo>
                <a:lnTo>
                  <a:pt x="1145184" y="3148380"/>
                </a:lnTo>
                <a:lnTo>
                  <a:pt x="1098232" y="3154807"/>
                </a:lnTo>
                <a:lnTo>
                  <a:pt x="1055065" y="3172815"/>
                </a:lnTo>
                <a:lnTo>
                  <a:pt x="1017892" y="3201136"/>
                </a:lnTo>
                <a:lnTo>
                  <a:pt x="988923" y="3238512"/>
                </a:lnTo>
                <a:lnTo>
                  <a:pt x="970356" y="3283674"/>
                </a:lnTo>
                <a:lnTo>
                  <a:pt x="579183" y="4729061"/>
                </a:lnTo>
                <a:lnTo>
                  <a:pt x="5041" y="6821322"/>
                </a:lnTo>
                <a:lnTo>
                  <a:pt x="1257" y="6833959"/>
                </a:lnTo>
                <a:lnTo>
                  <a:pt x="0" y="6837743"/>
                </a:lnTo>
                <a:lnTo>
                  <a:pt x="26492" y="6837743"/>
                </a:lnTo>
                <a:lnTo>
                  <a:pt x="604418" y="4736643"/>
                </a:lnTo>
                <a:lnTo>
                  <a:pt x="995603" y="3291255"/>
                </a:lnTo>
                <a:lnTo>
                  <a:pt x="1016406" y="3245485"/>
                </a:lnTo>
                <a:lnTo>
                  <a:pt x="1049388" y="3209544"/>
                </a:lnTo>
                <a:lnTo>
                  <a:pt x="1091272" y="3185376"/>
                </a:lnTo>
                <a:lnTo>
                  <a:pt x="1138783" y="3174898"/>
                </a:lnTo>
                <a:lnTo>
                  <a:pt x="1188656" y="3180080"/>
                </a:lnTo>
                <a:lnTo>
                  <a:pt x="1243558" y="3207245"/>
                </a:lnTo>
                <a:lnTo>
                  <a:pt x="1283296" y="3253359"/>
                </a:lnTo>
                <a:lnTo>
                  <a:pt x="1303172" y="3311474"/>
                </a:lnTo>
                <a:lnTo>
                  <a:pt x="1303883" y="3342195"/>
                </a:lnTo>
                <a:lnTo>
                  <a:pt x="1298448" y="3373386"/>
                </a:lnTo>
                <a:lnTo>
                  <a:pt x="1041019" y="4324756"/>
                </a:lnTo>
                <a:lnTo>
                  <a:pt x="1034605" y="4373346"/>
                </a:lnTo>
                <a:lnTo>
                  <a:pt x="1041019" y="4420362"/>
                </a:lnTo>
                <a:lnTo>
                  <a:pt x="1059002" y="4463580"/>
                </a:lnTo>
                <a:lnTo>
                  <a:pt x="1061046" y="4466285"/>
                </a:lnTo>
                <a:lnTo>
                  <a:pt x="706158" y="5788799"/>
                </a:lnTo>
                <a:lnTo>
                  <a:pt x="700252" y="5824486"/>
                </a:lnTo>
                <a:lnTo>
                  <a:pt x="701294" y="5859932"/>
                </a:lnTo>
                <a:lnTo>
                  <a:pt x="709155" y="5894413"/>
                </a:lnTo>
                <a:lnTo>
                  <a:pt x="744270" y="5956478"/>
                </a:lnTo>
                <a:lnTo>
                  <a:pt x="799033" y="5999137"/>
                </a:lnTo>
                <a:lnTo>
                  <a:pt x="866508" y="6017768"/>
                </a:lnTo>
                <a:lnTo>
                  <a:pt x="878001" y="6018225"/>
                </a:lnTo>
                <a:lnTo>
                  <a:pt x="924166" y="6011977"/>
                </a:lnTo>
                <a:lnTo>
                  <a:pt x="966482" y="5994108"/>
                </a:lnTo>
                <a:lnTo>
                  <a:pt x="1002906" y="5965901"/>
                </a:lnTo>
                <a:lnTo>
                  <a:pt x="1031367" y="5928652"/>
                </a:lnTo>
                <a:lnTo>
                  <a:pt x="1049845" y="5883643"/>
                </a:lnTo>
                <a:lnTo>
                  <a:pt x="1456258" y="4372521"/>
                </a:lnTo>
                <a:lnTo>
                  <a:pt x="1429918" y="4372521"/>
                </a:lnTo>
                <a:lnTo>
                  <a:pt x="1026007" y="5877230"/>
                </a:lnTo>
                <a:lnTo>
                  <a:pt x="1006081" y="5922899"/>
                </a:lnTo>
                <a:lnTo>
                  <a:pt x="974051" y="5958675"/>
                </a:lnTo>
                <a:lnTo>
                  <a:pt x="933170" y="5982627"/>
                </a:lnTo>
                <a:lnTo>
                  <a:pt x="886688" y="5992850"/>
                </a:lnTo>
                <a:lnTo>
                  <a:pt x="837857" y="5987466"/>
                </a:lnTo>
                <a:lnTo>
                  <a:pt x="783920" y="5960542"/>
                </a:lnTo>
                <a:lnTo>
                  <a:pt x="745032" y="5914402"/>
                </a:lnTo>
                <a:lnTo>
                  <a:pt x="725754" y="5856732"/>
                </a:lnTo>
                <a:lnTo>
                  <a:pt x="724750" y="5826087"/>
                </a:lnTo>
                <a:lnTo>
                  <a:pt x="729983" y="5795200"/>
                </a:lnTo>
                <a:lnTo>
                  <a:pt x="1080465" y="4491825"/>
                </a:lnTo>
                <a:lnTo>
                  <a:pt x="1087297" y="4500791"/>
                </a:lnTo>
                <a:lnTo>
                  <a:pt x="1124623" y="4529798"/>
                </a:lnTo>
                <a:lnTo>
                  <a:pt x="1169733" y="4548390"/>
                </a:lnTo>
                <a:lnTo>
                  <a:pt x="1221232" y="4554499"/>
                </a:lnTo>
                <a:lnTo>
                  <a:pt x="1270965" y="4546358"/>
                </a:lnTo>
                <a:lnTo>
                  <a:pt x="1305966" y="4530014"/>
                </a:lnTo>
                <a:lnTo>
                  <a:pt x="1316278" y="4525188"/>
                </a:lnTo>
                <a:lnTo>
                  <a:pt x="1354505" y="4492193"/>
                </a:lnTo>
                <a:lnTo>
                  <a:pt x="1382991" y="4448568"/>
                </a:lnTo>
                <a:lnTo>
                  <a:pt x="1382991" y="4447311"/>
                </a:lnTo>
                <a:lnTo>
                  <a:pt x="1722424" y="3178810"/>
                </a:lnTo>
                <a:lnTo>
                  <a:pt x="2540101" y="1244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4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16725">
            <a:spAutoFit/>
          </a:bodyPr>
          <a:lstStyle/>
          <a:p>
            <a:pPr indent="0" lvl="0" marL="21685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Approccio alla gestione del rischio informatico</a:t>
            </a:r>
            <a:endParaRPr sz="3600"/>
          </a:p>
        </p:txBody>
      </p:sp>
      <p:grpSp>
        <p:nvGrpSpPr>
          <p:cNvPr id="295" name="Google Shape;295;p14"/>
          <p:cNvGrpSpPr/>
          <p:nvPr/>
        </p:nvGrpSpPr>
        <p:grpSpPr>
          <a:xfrm>
            <a:off x="1319022" y="1895094"/>
            <a:ext cx="2848610" cy="4052570"/>
            <a:chOff x="1319022" y="1895094"/>
            <a:chExt cx="2848610" cy="4052570"/>
          </a:xfrm>
        </p:grpSpPr>
        <p:sp>
          <p:nvSpPr>
            <p:cNvPr id="296" name="Google Shape;296;p14"/>
            <p:cNvSpPr/>
            <p:nvPr/>
          </p:nvSpPr>
          <p:spPr>
            <a:xfrm>
              <a:off x="1319022" y="1895094"/>
              <a:ext cx="2848610" cy="4052570"/>
            </a:xfrm>
            <a:custGeom>
              <a:rect b="b" l="l" r="r" t="t"/>
              <a:pathLst>
                <a:path extrusionOk="0" h="4052570" w="2848610">
                  <a:moveTo>
                    <a:pt x="2373629" y="0"/>
                  </a:moveTo>
                  <a:lnTo>
                    <a:pt x="474726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3577590"/>
                  </a:lnTo>
                  <a:lnTo>
                    <a:pt x="2451" y="3626127"/>
                  </a:lnTo>
                  <a:lnTo>
                    <a:pt x="9647" y="3673262"/>
                  </a:lnTo>
                  <a:lnTo>
                    <a:pt x="21347" y="3718757"/>
                  </a:lnTo>
                  <a:lnTo>
                    <a:pt x="37314" y="3762372"/>
                  </a:lnTo>
                  <a:lnTo>
                    <a:pt x="57308" y="3803870"/>
                  </a:lnTo>
                  <a:lnTo>
                    <a:pt x="81090" y="3843011"/>
                  </a:lnTo>
                  <a:lnTo>
                    <a:pt x="108422" y="3879557"/>
                  </a:lnTo>
                  <a:lnTo>
                    <a:pt x="139065" y="3913270"/>
                  </a:lnTo>
                  <a:lnTo>
                    <a:pt x="172779" y="3943910"/>
                  </a:lnTo>
                  <a:lnTo>
                    <a:pt x="209326" y="3971238"/>
                  </a:lnTo>
                  <a:lnTo>
                    <a:pt x="248468" y="3995018"/>
                  </a:lnTo>
                  <a:lnTo>
                    <a:pt x="289964" y="4015008"/>
                  </a:lnTo>
                  <a:lnTo>
                    <a:pt x="333577" y="4030972"/>
                  </a:lnTo>
                  <a:lnTo>
                    <a:pt x="379068" y="4042671"/>
                  </a:lnTo>
                  <a:lnTo>
                    <a:pt x="426197" y="4049864"/>
                  </a:lnTo>
                  <a:lnTo>
                    <a:pt x="474726" y="4052316"/>
                  </a:lnTo>
                  <a:lnTo>
                    <a:pt x="2373629" y="4052316"/>
                  </a:lnTo>
                  <a:lnTo>
                    <a:pt x="2422158" y="4049864"/>
                  </a:lnTo>
                  <a:lnTo>
                    <a:pt x="2469287" y="4042671"/>
                  </a:lnTo>
                  <a:lnTo>
                    <a:pt x="2514778" y="4030972"/>
                  </a:lnTo>
                  <a:lnTo>
                    <a:pt x="2558391" y="4015008"/>
                  </a:lnTo>
                  <a:lnTo>
                    <a:pt x="2599887" y="3995018"/>
                  </a:lnTo>
                  <a:lnTo>
                    <a:pt x="2639029" y="3971238"/>
                  </a:lnTo>
                  <a:lnTo>
                    <a:pt x="2675576" y="3943910"/>
                  </a:lnTo>
                  <a:lnTo>
                    <a:pt x="2709291" y="3913270"/>
                  </a:lnTo>
                  <a:lnTo>
                    <a:pt x="2739933" y="3879557"/>
                  </a:lnTo>
                  <a:lnTo>
                    <a:pt x="2767265" y="3843011"/>
                  </a:lnTo>
                  <a:lnTo>
                    <a:pt x="2791047" y="3803870"/>
                  </a:lnTo>
                  <a:lnTo>
                    <a:pt x="2811041" y="3762372"/>
                  </a:lnTo>
                  <a:lnTo>
                    <a:pt x="2827008" y="3718757"/>
                  </a:lnTo>
                  <a:lnTo>
                    <a:pt x="2838708" y="3673262"/>
                  </a:lnTo>
                  <a:lnTo>
                    <a:pt x="2845904" y="3626127"/>
                  </a:lnTo>
                  <a:lnTo>
                    <a:pt x="2848355" y="3577590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319022" y="1895094"/>
              <a:ext cx="2848610" cy="4052570"/>
            </a:xfrm>
            <a:custGeom>
              <a:rect b="b" l="l" r="r" t="t"/>
              <a:pathLst>
                <a:path extrusionOk="0" h="4052570" w="2848610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5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6" y="0"/>
                  </a:lnTo>
                  <a:lnTo>
                    <a:pt x="2373629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5" y="474725"/>
                  </a:lnTo>
                  <a:lnTo>
                    <a:pt x="2848355" y="3577590"/>
                  </a:lnTo>
                  <a:lnTo>
                    <a:pt x="2845904" y="3626127"/>
                  </a:lnTo>
                  <a:lnTo>
                    <a:pt x="2838708" y="3673262"/>
                  </a:lnTo>
                  <a:lnTo>
                    <a:pt x="2827008" y="3718757"/>
                  </a:lnTo>
                  <a:lnTo>
                    <a:pt x="2811041" y="3762372"/>
                  </a:lnTo>
                  <a:lnTo>
                    <a:pt x="2791047" y="3803870"/>
                  </a:lnTo>
                  <a:lnTo>
                    <a:pt x="2767265" y="3843011"/>
                  </a:lnTo>
                  <a:lnTo>
                    <a:pt x="2739933" y="3879557"/>
                  </a:lnTo>
                  <a:lnTo>
                    <a:pt x="2709291" y="3913270"/>
                  </a:lnTo>
                  <a:lnTo>
                    <a:pt x="2675576" y="3943910"/>
                  </a:lnTo>
                  <a:lnTo>
                    <a:pt x="2639029" y="3971238"/>
                  </a:lnTo>
                  <a:lnTo>
                    <a:pt x="2599887" y="3995018"/>
                  </a:lnTo>
                  <a:lnTo>
                    <a:pt x="2558391" y="4015008"/>
                  </a:lnTo>
                  <a:lnTo>
                    <a:pt x="2514778" y="4030972"/>
                  </a:lnTo>
                  <a:lnTo>
                    <a:pt x="2469287" y="4042671"/>
                  </a:lnTo>
                  <a:lnTo>
                    <a:pt x="2422158" y="4049864"/>
                  </a:lnTo>
                  <a:lnTo>
                    <a:pt x="2373629" y="4052316"/>
                  </a:lnTo>
                  <a:lnTo>
                    <a:pt x="474726" y="4052316"/>
                  </a:lnTo>
                  <a:lnTo>
                    <a:pt x="426197" y="4049864"/>
                  </a:lnTo>
                  <a:lnTo>
                    <a:pt x="379068" y="4042671"/>
                  </a:lnTo>
                  <a:lnTo>
                    <a:pt x="333577" y="4030972"/>
                  </a:lnTo>
                  <a:lnTo>
                    <a:pt x="289964" y="4015008"/>
                  </a:lnTo>
                  <a:lnTo>
                    <a:pt x="248468" y="3995018"/>
                  </a:lnTo>
                  <a:lnTo>
                    <a:pt x="209326" y="3971238"/>
                  </a:lnTo>
                  <a:lnTo>
                    <a:pt x="172779" y="3943910"/>
                  </a:lnTo>
                  <a:lnTo>
                    <a:pt x="139065" y="3913270"/>
                  </a:lnTo>
                  <a:lnTo>
                    <a:pt x="108422" y="3879557"/>
                  </a:lnTo>
                  <a:lnTo>
                    <a:pt x="81090" y="3843011"/>
                  </a:lnTo>
                  <a:lnTo>
                    <a:pt x="57308" y="3803870"/>
                  </a:lnTo>
                  <a:lnTo>
                    <a:pt x="37314" y="3762372"/>
                  </a:lnTo>
                  <a:lnTo>
                    <a:pt x="21347" y="3718757"/>
                  </a:lnTo>
                  <a:lnTo>
                    <a:pt x="9647" y="3673262"/>
                  </a:lnTo>
                  <a:lnTo>
                    <a:pt x="2451" y="3626127"/>
                  </a:lnTo>
                  <a:lnTo>
                    <a:pt x="0" y="3577590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" name="Google Shape;298;p14"/>
          <p:cNvSpPr txBox="1"/>
          <p:nvPr/>
        </p:nvSpPr>
        <p:spPr>
          <a:xfrm>
            <a:off x="1394586" y="4065523"/>
            <a:ext cx="269748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2720" lvl="0" marL="18478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Comprendere i rischi di cybersecurity provenienti da fonti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esterne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alla nave.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1394586" y="4792726"/>
            <a:ext cx="2696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0655" lvl="0" marL="173355" marR="5080" rtl="0" algn="r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Comprendere le caratteristiche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interne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5715" rtl="0" algn="r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rischi di cybersecurity derivanti da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1566799" y="5158485"/>
            <a:ext cx="2525395" cy="389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uso improprio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inadeguato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protocolli di sicurezza informatica.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1" name="Google Shape;301;p14"/>
          <p:cNvGrpSpPr/>
          <p:nvPr/>
        </p:nvGrpSpPr>
        <p:grpSpPr>
          <a:xfrm>
            <a:off x="4652009" y="1895094"/>
            <a:ext cx="2848610" cy="4052570"/>
            <a:chOff x="4652009" y="1895094"/>
            <a:chExt cx="2848610" cy="4052570"/>
          </a:xfrm>
        </p:grpSpPr>
        <p:sp>
          <p:nvSpPr>
            <p:cNvPr id="302" name="Google Shape;302;p14"/>
            <p:cNvSpPr/>
            <p:nvPr/>
          </p:nvSpPr>
          <p:spPr>
            <a:xfrm>
              <a:off x="4652009" y="1895094"/>
              <a:ext cx="2848610" cy="4052570"/>
            </a:xfrm>
            <a:custGeom>
              <a:rect b="b" l="l" r="r" t="t"/>
              <a:pathLst>
                <a:path extrusionOk="0" h="4052570" w="2848609">
                  <a:moveTo>
                    <a:pt x="2373630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4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3577590"/>
                  </a:lnTo>
                  <a:lnTo>
                    <a:pt x="2451" y="3626127"/>
                  </a:lnTo>
                  <a:lnTo>
                    <a:pt x="9647" y="3673262"/>
                  </a:lnTo>
                  <a:lnTo>
                    <a:pt x="21347" y="3718757"/>
                  </a:lnTo>
                  <a:lnTo>
                    <a:pt x="37314" y="3762372"/>
                  </a:lnTo>
                  <a:lnTo>
                    <a:pt x="57308" y="3803870"/>
                  </a:lnTo>
                  <a:lnTo>
                    <a:pt x="81090" y="3843011"/>
                  </a:lnTo>
                  <a:lnTo>
                    <a:pt x="108422" y="3879557"/>
                  </a:lnTo>
                  <a:lnTo>
                    <a:pt x="139064" y="3913270"/>
                  </a:lnTo>
                  <a:lnTo>
                    <a:pt x="172779" y="3943910"/>
                  </a:lnTo>
                  <a:lnTo>
                    <a:pt x="209326" y="3971238"/>
                  </a:lnTo>
                  <a:lnTo>
                    <a:pt x="248468" y="3995018"/>
                  </a:lnTo>
                  <a:lnTo>
                    <a:pt x="289964" y="4015008"/>
                  </a:lnTo>
                  <a:lnTo>
                    <a:pt x="333577" y="4030972"/>
                  </a:lnTo>
                  <a:lnTo>
                    <a:pt x="379068" y="4042671"/>
                  </a:lnTo>
                  <a:lnTo>
                    <a:pt x="426197" y="4049864"/>
                  </a:lnTo>
                  <a:lnTo>
                    <a:pt x="474725" y="4052316"/>
                  </a:lnTo>
                  <a:lnTo>
                    <a:pt x="2373630" y="4052316"/>
                  </a:lnTo>
                  <a:lnTo>
                    <a:pt x="2422158" y="4049864"/>
                  </a:lnTo>
                  <a:lnTo>
                    <a:pt x="2469287" y="4042671"/>
                  </a:lnTo>
                  <a:lnTo>
                    <a:pt x="2514778" y="4030972"/>
                  </a:lnTo>
                  <a:lnTo>
                    <a:pt x="2558391" y="4015008"/>
                  </a:lnTo>
                  <a:lnTo>
                    <a:pt x="2599887" y="3995018"/>
                  </a:lnTo>
                  <a:lnTo>
                    <a:pt x="2639029" y="3971238"/>
                  </a:lnTo>
                  <a:lnTo>
                    <a:pt x="2675576" y="3943910"/>
                  </a:lnTo>
                  <a:lnTo>
                    <a:pt x="2709291" y="3913270"/>
                  </a:lnTo>
                  <a:lnTo>
                    <a:pt x="2739933" y="3879557"/>
                  </a:lnTo>
                  <a:lnTo>
                    <a:pt x="2767265" y="3843011"/>
                  </a:lnTo>
                  <a:lnTo>
                    <a:pt x="2791047" y="3803870"/>
                  </a:lnTo>
                  <a:lnTo>
                    <a:pt x="2811041" y="3762372"/>
                  </a:lnTo>
                  <a:lnTo>
                    <a:pt x="2827008" y="3718757"/>
                  </a:lnTo>
                  <a:lnTo>
                    <a:pt x="2838708" y="3673262"/>
                  </a:lnTo>
                  <a:lnTo>
                    <a:pt x="2845904" y="3626127"/>
                  </a:lnTo>
                  <a:lnTo>
                    <a:pt x="2848356" y="3577590"/>
                  </a:lnTo>
                  <a:lnTo>
                    <a:pt x="2848356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4652009" y="1895094"/>
              <a:ext cx="2848610" cy="4052570"/>
            </a:xfrm>
            <a:custGeom>
              <a:rect b="b" l="l" r="r" t="t"/>
              <a:pathLst>
                <a:path extrusionOk="0" h="4052570" w="2848609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4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5" y="0"/>
                  </a:lnTo>
                  <a:lnTo>
                    <a:pt x="2373630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6" y="474725"/>
                  </a:lnTo>
                  <a:lnTo>
                    <a:pt x="2848356" y="3577590"/>
                  </a:lnTo>
                  <a:lnTo>
                    <a:pt x="2845904" y="3626127"/>
                  </a:lnTo>
                  <a:lnTo>
                    <a:pt x="2838708" y="3673262"/>
                  </a:lnTo>
                  <a:lnTo>
                    <a:pt x="2827008" y="3718757"/>
                  </a:lnTo>
                  <a:lnTo>
                    <a:pt x="2811041" y="3762372"/>
                  </a:lnTo>
                  <a:lnTo>
                    <a:pt x="2791047" y="3803870"/>
                  </a:lnTo>
                  <a:lnTo>
                    <a:pt x="2767265" y="3843011"/>
                  </a:lnTo>
                  <a:lnTo>
                    <a:pt x="2739933" y="3879557"/>
                  </a:lnTo>
                  <a:lnTo>
                    <a:pt x="2709291" y="3913270"/>
                  </a:lnTo>
                  <a:lnTo>
                    <a:pt x="2675576" y="3943910"/>
                  </a:lnTo>
                  <a:lnTo>
                    <a:pt x="2639029" y="3971238"/>
                  </a:lnTo>
                  <a:lnTo>
                    <a:pt x="2599887" y="3995018"/>
                  </a:lnTo>
                  <a:lnTo>
                    <a:pt x="2558391" y="4015008"/>
                  </a:lnTo>
                  <a:lnTo>
                    <a:pt x="2514778" y="4030972"/>
                  </a:lnTo>
                  <a:lnTo>
                    <a:pt x="2469287" y="4042671"/>
                  </a:lnTo>
                  <a:lnTo>
                    <a:pt x="2422158" y="4049864"/>
                  </a:lnTo>
                  <a:lnTo>
                    <a:pt x="2373630" y="4052316"/>
                  </a:lnTo>
                  <a:lnTo>
                    <a:pt x="474725" y="4052316"/>
                  </a:lnTo>
                  <a:lnTo>
                    <a:pt x="426197" y="4049864"/>
                  </a:lnTo>
                  <a:lnTo>
                    <a:pt x="379068" y="4042671"/>
                  </a:lnTo>
                  <a:lnTo>
                    <a:pt x="333577" y="4030972"/>
                  </a:lnTo>
                  <a:lnTo>
                    <a:pt x="289964" y="4015008"/>
                  </a:lnTo>
                  <a:lnTo>
                    <a:pt x="248468" y="3995018"/>
                  </a:lnTo>
                  <a:lnTo>
                    <a:pt x="209326" y="3971238"/>
                  </a:lnTo>
                  <a:lnTo>
                    <a:pt x="172779" y="3943910"/>
                  </a:lnTo>
                  <a:lnTo>
                    <a:pt x="139064" y="3913270"/>
                  </a:lnTo>
                  <a:lnTo>
                    <a:pt x="108422" y="3879557"/>
                  </a:lnTo>
                  <a:lnTo>
                    <a:pt x="81090" y="3843011"/>
                  </a:lnTo>
                  <a:lnTo>
                    <a:pt x="57308" y="3803870"/>
                  </a:lnTo>
                  <a:lnTo>
                    <a:pt x="37314" y="3762372"/>
                  </a:lnTo>
                  <a:lnTo>
                    <a:pt x="21347" y="3718757"/>
                  </a:lnTo>
                  <a:lnTo>
                    <a:pt x="9647" y="3673262"/>
                  </a:lnTo>
                  <a:lnTo>
                    <a:pt x="2451" y="3626127"/>
                  </a:lnTo>
                  <a:lnTo>
                    <a:pt x="0" y="3577590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14"/>
          <p:cNvGrpSpPr/>
          <p:nvPr/>
        </p:nvGrpSpPr>
        <p:grpSpPr>
          <a:xfrm>
            <a:off x="2193035" y="2624327"/>
            <a:ext cx="1099185" cy="1024255"/>
            <a:chOff x="2193035" y="2624327"/>
            <a:chExt cx="1099185" cy="1024255"/>
          </a:xfrm>
        </p:grpSpPr>
        <p:sp>
          <p:nvSpPr>
            <p:cNvPr id="305" name="Google Shape;305;p14"/>
            <p:cNvSpPr/>
            <p:nvPr/>
          </p:nvSpPr>
          <p:spPr>
            <a:xfrm>
              <a:off x="2314155" y="2737230"/>
              <a:ext cx="859790" cy="801370"/>
            </a:xfrm>
            <a:custGeom>
              <a:rect b="b" l="l" r="r" t="t"/>
              <a:pathLst>
                <a:path extrusionOk="0" h="801370" w="859789">
                  <a:moveTo>
                    <a:pt x="79171" y="590359"/>
                  </a:moveTo>
                  <a:lnTo>
                    <a:pt x="0" y="590359"/>
                  </a:lnTo>
                  <a:lnTo>
                    <a:pt x="0" y="632536"/>
                  </a:lnTo>
                  <a:lnTo>
                    <a:pt x="79171" y="632536"/>
                  </a:lnTo>
                  <a:lnTo>
                    <a:pt x="79171" y="590359"/>
                  </a:lnTo>
                  <a:close/>
                </a:path>
                <a:path extrusionOk="0" h="801370" w="859789">
                  <a:moveTo>
                    <a:pt x="79171" y="506018"/>
                  </a:moveTo>
                  <a:lnTo>
                    <a:pt x="0" y="506018"/>
                  </a:lnTo>
                  <a:lnTo>
                    <a:pt x="0" y="548195"/>
                  </a:lnTo>
                  <a:lnTo>
                    <a:pt x="79171" y="548195"/>
                  </a:lnTo>
                  <a:lnTo>
                    <a:pt x="79171" y="506018"/>
                  </a:lnTo>
                  <a:close/>
                </a:path>
                <a:path extrusionOk="0" h="801370" w="859789">
                  <a:moveTo>
                    <a:pt x="79171" y="421690"/>
                  </a:moveTo>
                  <a:lnTo>
                    <a:pt x="0" y="421690"/>
                  </a:lnTo>
                  <a:lnTo>
                    <a:pt x="0" y="463854"/>
                  </a:lnTo>
                  <a:lnTo>
                    <a:pt x="79171" y="463854"/>
                  </a:lnTo>
                  <a:lnTo>
                    <a:pt x="79171" y="421690"/>
                  </a:lnTo>
                  <a:close/>
                </a:path>
                <a:path extrusionOk="0" h="801370" w="859789">
                  <a:moveTo>
                    <a:pt x="79171" y="337350"/>
                  </a:moveTo>
                  <a:lnTo>
                    <a:pt x="0" y="337350"/>
                  </a:lnTo>
                  <a:lnTo>
                    <a:pt x="0" y="379514"/>
                  </a:lnTo>
                  <a:lnTo>
                    <a:pt x="79171" y="379514"/>
                  </a:lnTo>
                  <a:lnTo>
                    <a:pt x="79171" y="337350"/>
                  </a:lnTo>
                  <a:close/>
                </a:path>
                <a:path extrusionOk="0" h="801370" w="859789">
                  <a:moveTo>
                    <a:pt x="79171" y="253009"/>
                  </a:moveTo>
                  <a:lnTo>
                    <a:pt x="0" y="253009"/>
                  </a:lnTo>
                  <a:lnTo>
                    <a:pt x="0" y="295186"/>
                  </a:lnTo>
                  <a:lnTo>
                    <a:pt x="79171" y="295186"/>
                  </a:lnTo>
                  <a:lnTo>
                    <a:pt x="79171" y="253009"/>
                  </a:lnTo>
                  <a:close/>
                </a:path>
                <a:path extrusionOk="0" h="801370" w="859789">
                  <a:moveTo>
                    <a:pt x="79171" y="168668"/>
                  </a:moveTo>
                  <a:lnTo>
                    <a:pt x="0" y="168668"/>
                  </a:lnTo>
                  <a:lnTo>
                    <a:pt x="0" y="210845"/>
                  </a:lnTo>
                  <a:lnTo>
                    <a:pt x="79171" y="210845"/>
                  </a:lnTo>
                  <a:lnTo>
                    <a:pt x="79171" y="168668"/>
                  </a:lnTo>
                  <a:close/>
                </a:path>
                <a:path extrusionOk="0" h="801370" w="859789">
                  <a:moveTo>
                    <a:pt x="226212" y="727405"/>
                  </a:moveTo>
                  <a:lnTo>
                    <a:pt x="180962" y="727405"/>
                  </a:lnTo>
                  <a:lnTo>
                    <a:pt x="180962" y="801204"/>
                  </a:lnTo>
                  <a:lnTo>
                    <a:pt x="226212" y="801204"/>
                  </a:lnTo>
                  <a:lnTo>
                    <a:pt x="226212" y="727405"/>
                  </a:lnTo>
                  <a:close/>
                </a:path>
                <a:path extrusionOk="0" h="801370" w="859789">
                  <a:moveTo>
                    <a:pt x="226212" y="0"/>
                  </a:moveTo>
                  <a:lnTo>
                    <a:pt x="180962" y="0"/>
                  </a:lnTo>
                  <a:lnTo>
                    <a:pt x="180962" y="73799"/>
                  </a:lnTo>
                  <a:lnTo>
                    <a:pt x="226212" y="73799"/>
                  </a:lnTo>
                  <a:lnTo>
                    <a:pt x="226212" y="0"/>
                  </a:lnTo>
                  <a:close/>
                </a:path>
                <a:path extrusionOk="0" h="801370" w="859789">
                  <a:moveTo>
                    <a:pt x="316699" y="727405"/>
                  </a:moveTo>
                  <a:lnTo>
                    <a:pt x="271449" y="727405"/>
                  </a:lnTo>
                  <a:lnTo>
                    <a:pt x="271449" y="801204"/>
                  </a:lnTo>
                  <a:lnTo>
                    <a:pt x="316699" y="801204"/>
                  </a:lnTo>
                  <a:lnTo>
                    <a:pt x="316699" y="727405"/>
                  </a:lnTo>
                  <a:close/>
                </a:path>
                <a:path extrusionOk="0" h="801370" w="859789">
                  <a:moveTo>
                    <a:pt x="316699" y="0"/>
                  </a:moveTo>
                  <a:lnTo>
                    <a:pt x="271449" y="0"/>
                  </a:lnTo>
                  <a:lnTo>
                    <a:pt x="271449" y="73799"/>
                  </a:lnTo>
                  <a:lnTo>
                    <a:pt x="316699" y="73799"/>
                  </a:lnTo>
                  <a:lnTo>
                    <a:pt x="316699" y="0"/>
                  </a:lnTo>
                  <a:close/>
                </a:path>
                <a:path extrusionOk="0" h="801370" w="859789">
                  <a:moveTo>
                    <a:pt x="407187" y="727405"/>
                  </a:moveTo>
                  <a:lnTo>
                    <a:pt x="361937" y="727405"/>
                  </a:lnTo>
                  <a:lnTo>
                    <a:pt x="361937" y="801204"/>
                  </a:lnTo>
                  <a:lnTo>
                    <a:pt x="407187" y="801204"/>
                  </a:lnTo>
                  <a:lnTo>
                    <a:pt x="407187" y="727405"/>
                  </a:lnTo>
                  <a:close/>
                </a:path>
                <a:path extrusionOk="0" h="801370" w="859789">
                  <a:moveTo>
                    <a:pt x="407187" y="0"/>
                  </a:moveTo>
                  <a:lnTo>
                    <a:pt x="361937" y="0"/>
                  </a:lnTo>
                  <a:lnTo>
                    <a:pt x="361937" y="73799"/>
                  </a:lnTo>
                  <a:lnTo>
                    <a:pt x="407187" y="73799"/>
                  </a:lnTo>
                  <a:lnTo>
                    <a:pt x="407187" y="0"/>
                  </a:lnTo>
                  <a:close/>
                </a:path>
                <a:path extrusionOk="0" h="801370" w="859789">
                  <a:moveTo>
                    <a:pt x="497674" y="727405"/>
                  </a:moveTo>
                  <a:lnTo>
                    <a:pt x="452424" y="727405"/>
                  </a:lnTo>
                  <a:lnTo>
                    <a:pt x="452424" y="801204"/>
                  </a:lnTo>
                  <a:lnTo>
                    <a:pt x="497674" y="801204"/>
                  </a:lnTo>
                  <a:lnTo>
                    <a:pt x="497674" y="727405"/>
                  </a:lnTo>
                  <a:close/>
                </a:path>
                <a:path extrusionOk="0" h="801370" w="859789">
                  <a:moveTo>
                    <a:pt x="497674" y="0"/>
                  </a:moveTo>
                  <a:lnTo>
                    <a:pt x="452424" y="0"/>
                  </a:lnTo>
                  <a:lnTo>
                    <a:pt x="452424" y="73799"/>
                  </a:lnTo>
                  <a:lnTo>
                    <a:pt x="497674" y="73799"/>
                  </a:lnTo>
                  <a:lnTo>
                    <a:pt x="497674" y="0"/>
                  </a:lnTo>
                  <a:close/>
                </a:path>
                <a:path extrusionOk="0" h="801370" w="859789">
                  <a:moveTo>
                    <a:pt x="576846" y="263550"/>
                  </a:moveTo>
                  <a:lnTo>
                    <a:pt x="282765" y="263550"/>
                  </a:lnTo>
                  <a:lnTo>
                    <a:pt x="282765" y="537654"/>
                  </a:lnTo>
                  <a:lnTo>
                    <a:pt x="576846" y="537654"/>
                  </a:lnTo>
                  <a:lnTo>
                    <a:pt x="576846" y="263550"/>
                  </a:lnTo>
                  <a:close/>
                </a:path>
                <a:path extrusionOk="0" h="801370" w="859789">
                  <a:moveTo>
                    <a:pt x="588162" y="727405"/>
                  </a:moveTo>
                  <a:lnTo>
                    <a:pt x="542912" y="727405"/>
                  </a:lnTo>
                  <a:lnTo>
                    <a:pt x="542912" y="801204"/>
                  </a:lnTo>
                  <a:lnTo>
                    <a:pt x="588162" y="801204"/>
                  </a:lnTo>
                  <a:lnTo>
                    <a:pt x="588162" y="727405"/>
                  </a:lnTo>
                  <a:close/>
                </a:path>
                <a:path extrusionOk="0" h="801370" w="859789">
                  <a:moveTo>
                    <a:pt x="588162" y="0"/>
                  </a:moveTo>
                  <a:lnTo>
                    <a:pt x="542912" y="0"/>
                  </a:lnTo>
                  <a:lnTo>
                    <a:pt x="542912" y="73799"/>
                  </a:lnTo>
                  <a:lnTo>
                    <a:pt x="588162" y="73799"/>
                  </a:lnTo>
                  <a:lnTo>
                    <a:pt x="588162" y="0"/>
                  </a:lnTo>
                  <a:close/>
                </a:path>
                <a:path extrusionOk="0" h="801370" w="859789">
                  <a:moveTo>
                    <a:pt x="678649" y="727405"/>
                  </a:moveTo>
                  <a:lnTo>
                    <a:pt x="633399" y="727405"/>
                  </a:lnTo>
                  <a:lnTo>
                    <a:pt x="633399" y="801204"/>
                  </a:lnTo>
                  <a:lnTo>
                    <a:pt x="678649" y="801204"/>
                  </a:lnTo>
                  <a:lnTo>
                    <a:pt x="678649" y="727405"/>
                  </a:lnTo>
                  <a:close/>
                </a:path>
                <a:path extrusionOk="0" h="801370" w="859789">
                  <a:moveTo>
                    <a:pt x="678649" y="0"/>
                  </a:moveTo>
                  <a:lnTo>
                    <a:pt x="633399" y="0"/>
                  </a:lnTo>
                  <a:lnTo>
                    <a:pt x="633399" y="73799"/>
                  </a:lnTo>
                  <a:lnTo>
                    <a:pt x="678649" y="73799"/>
                  </a:lnTo>
                  <a:lnTo>
                    <a:pt x="678649" y="0"/>
                  </a:lnTo>
                  <a:close/>
                </a:path>
                <a:path extrusionOk="0" h="801370" w="859789">
                  <a:moveTo>
                    <a:pt x="735203" y="158127"/>
                  </a:moveTo>
                  <a:lnTo>
                    <a:pt x="731647" y="141719"/>
                  </a:lnTo>
                  <a:lnTo>
                    <a:pt x="721944" y="128308"/>
                  </a:lnTo>
                  <a:lnTo>
                    <a:pt x="707567" y="119278"/>
                  </a:lnTo>
                  <a:lnTo>
                    <a:pt x="689952" y="115963"/>
                  </a:lnTo>
                  <a:lnTo>
                    <a:pt x="622096" y="115963"/>
                  </a:lnTo>
                  <a:lnTo>
                    <a:pt x="622096" y="221386"/>
                  </a:lnTo>
                  <a:lnTo>
                    <a:pt x="622096" y="579818"/>
                  </a:lnTo>
                  <a:lnTo>
                    <a:pt x="237528" y="579818"/>
                  </a:lnTo>
                  <a:lnTo>
                    <a:pt x="237528" y="221386"/>
                  </a:lnTo>
                  <a:lnTo>
                    <a:pt x="622096" y="221386"/>
                  </a:lnTo>
                  <a:lnTo>
                    <a:pt x="622096" y="115963"/>
                  </a:lnTo>
                  <a:lnTo>
                    <a:pt x="169659" y="115963"/>
                  </a:lnTo>
                  <a:lnTo>
                    <a:pt x="152044" y="119278"/>
                  </a:lnTo>
                  <a:lnTo>
                    <a:pt x="137668" y="128308"/>
                  </a:lnTo>
                  <a:lnTo>
                    <a:pt x="127965" y="141719"/>
                  </a:lnTo>
                  <a:lnTo>
                    <a:pt x="124409" y="158127"/>
                  </a:lnTo>
                  <a:lnTo>
                    <a:pt x="124409" y="643077"/>
                  </a:lnTo>
                  <a:lnTo>
                    <a:pt x="127965" y="659485"/>
                  </a:lnTo>
                  <a:lnTo>
                    <a:pt x="137668" y="672896"/>
                  </a:lnTo>
                  <a:lnTo>
                    <a:pt x="152044" y="681926"/>
                  </a:lnTo>
                  <a:lnTo>
                    <a:pt x="169659" y="685241"/>
                  </a:lnTo>
                  <a:lnTo>
                    <a:pt x="689952" y="685241"/>
                  </a:lnTo>
                  <a:lnTo>
                    <a:pt x="707567" y="681926"/>
                  </a:lnTo>
                  <a:lnTo>
                    <a:pt x="721944" y="672896"/>
                  </a:lnTo>
                  <a:lnTo>
                    <a:pt x="731647" y="659485"/>
                  </a:lnTo>
                  <a:lnTo>
                    <a:pt x="735203" y="643077"/>
                  </a:lnTo>
                  <a:lnTo>
                    <a:pt x="735203" y="579818"/>
                  </a:lnTo>
                  <a:lnTo>
                    <a:pt x="735203" y="221386"/>
                  </a:lnTo>
                  <a:lnTo>
                    <a:pt x="735203" y="158127"/>
                  </a:lnTo>
                  <a:close/>
                </a:path>
                <a:path extrusionOk="0" h="801370" w="859789">
                  <a:moveTo>
                    <a:pt x="859624" y="590359"/>
                  </a:moveTo>
                  <a:lnTo>
                    <a:pt x="780440" y="590359"/>
                  </a:lnTo>
                  <a:lnTo>
                    <a:pt x="780440" y="632536"/>
                  </a:lnTo>
                  <a:lnTo>
                    <a:pt x="859624" y="632536"/>
                  </a:lnTo>
                  <a:lnTo>
                    <a:pt x="859624" y="590359"/>
                  </a:lnTo>
                  <a:close/>
                </a:path>
                <a:path extrusionOk="0" h="801370" w="859789">
                  <a:moveTo>
                    <a:pt x="859624" y="506018"/>
                  </a:moveTo>
                  <a:lnTo>
                    <a:pt x="780440" y="506018"/>
                  </a:lnTo>
                  <a:lnTo>
                    <a:pt x="780440" y="548195"/>
                  </a:lnTo>
                  <a:lnTo>
                    <a:pt x="859624" y="548195"/>
                  </a:lnTo>
                  <a:lnTo>
                    <a:pt x="859624" y="506018"/>
                  </a:lnTo>
                  <a:close/>
                </a:path>
                <a:path extrusionOk="0" h="801370" w="859789">
                  <a:moveTo>
                    <a:pt x="859624" y="421690"/>
                  </a:moveTo>
                  <a:lnTo>
                    <a:pt x="780440" y="421690"/>
                  </a:lnTo>
                  <a:lnTo>
                    <a:pt x="780440" y="463854"/>
                  </a:lnTo>
                  <a:lnTo>
                    <a:pt x="859624" y="463854"/>
                  </a:lnTo>
                  <a:lnTo>
                    <a:pt x="859624" y="421690"/>
                  </a:lnTo>
                  <a:close/>
                </a:path>
                <a:path extrusionOk="0" h="801370" w="859789">
                  <a:moveTo>
                    <a:pt x="859624" y="337350"/>
                  </a:moveTo>
                  <a:lnTo>
                    <a:pt x="780440" y="337350"/>
                  </a:lnTo>
                  <a:lnTo>
                    <a:pt x="780440" y="379514"/>
                  </a:lnTo>
                  <a:lnTo>
                    <a:pt x="859624" y="379514"/>
                  </a:lnTo>
                  <a:lnTo>
                    <a:pt x="859624" y="337350"/>
                  </a:lnTo>
                  <a:close/>
                </a:path>
                <a:path extrusionOk="0" h="801370" w="859789">
                  <a:moveTo>
                    <a:pt x="859624" y="253009"/>
                  </a:moveTo>
                  <a:lnTo>
                    <a:pt x="780440" y="253009"/>
                  </a:lnTo>
                  <a:lnTo>
                    <a:pt x="780440" y="295186"/>
                  </a:lnTo>
                  <a:lnTo>
                    <a:pt x="859624" y="295186"/>
                  </a:lnTo>
                  <a:lnTo>
                    <a:pt x="859624" y="253009"/>
                  </a:lnTo>
                  <a:close/>
                </a:path>
                <a:path extrusionOk="0" h="801370" w="859789">
                  <a:moveTo>
                    <a:pt x="859624" y="168668"/>
                  </a:moveTo>
                  <a:lnTo>
                    <a:pt x="780440" y="168668"/>
                  </a:lnTo>
                  <a:lnTo>
                    <a:pt x="780440" y="210845"/>
                  </a:lnTo>
                  <a:lnTo>
                    <a:pt x="859624" y="210845"/>
                  </a:lnTo>
                  <a:lnTo>
                    <a:pt x="859624" y="168668"/>
                  </a:lnTo>
                  <a:close/>
                </a:path>
              </a:pathLst>
            </a:custGeom>
            <a:solidFill>
              <a:srgbClr val="EC7C3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2193035" y="2624327"/>
              <a:ext cx="1099185" cy="1024255"/>
            </a:xfrm>
            <a:custGeom>
              <a:rect b="b" l="l" r="r" t="t"/>
              <a:pathLst>
                <a:path extrusionOk="0" h="1024254" w="1099185">
                  <a:moveTo>
                    <a:pt x="0" y="1024128"/>
                  </a:moveTo>
                  <a:lnTo>
                    <a:pt x="1098803" y="1024128"/>
                  </a:lnTo>
                  <a:lnTo>
                    <a:pt x="1098803" y="0"/>
                  </a:lnTo>
                  <a:lnTo>
                    <a:pt x="0" y="0"/>
                  </a:lnTo>
                  <a:lnTo>
                    <a:pt x="0" y="1024128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14"/>
          <p:cNvSpPr txBox="1"/>
          <p:nvPr/>
        </p:nvSpPr>
        <p:spPr>
          <a:xfrm>
            <a:off x="1874647" y="2007184"/>
            <a:ext cx="167957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Identificare le minacce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08" name="Google Shape;308;p14"/>
          <p:cNvGrpSpPr/>
          <p:nvPr/>
        </p:nvGrpSpPr>
        <p:grpSpPr>
          <a:xfrm>
            <a:off x="7995666" y="1895094"/>
            <a:ext cx="2848610" cy="4052570"/>
            <a:chOff x="7995666" y="1895094"/>
            <a:chExt cx="2848610" cy="4052570"/>
          </a:xfrm>
        </p:grpSpPr>
        <p:sp>
          <p:nvSpPr>
            <p:cNvPr id="309" name="Google Shape;309;p14"/>
            <p:cNvSpPr/>
            <p:nvPr/>
          </p:nvSpPr>
          <p:spPr>
            <a:xfrm>
              <a:off x="7995666" y="1895094"/>
              <a:ext cx="2848610" cy="4052570"/>
            </a:xfrm>
            <a:custGeom>
              <a:rect b="b" l="l" r="r" t="t"/>
              <a:pathLst>
                <a:path extrusionOk="0" h="405257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3577590"/>
                  </a:lnTo>
                  <a:lnTo>
                    <a:pt x="2451" y="3626127"/>
                  </a:lnTo>
                  <a:lnTo>
                    <a:pt x="9647" y="3673262"/>
                  </a:lnTo>
                  <a:lnTo>
                    <a:pt x="21347" y="3718757"/>
                  </a:lnTo>
                  <a:lnTo>
                    <a:pt x="37314" y="3762372"/>
                  </a:lnTo>
                  <a:lnTo>
                    <a:pt x="57308" y="3803870"/>
                  </a:lnTo>
                  <a:lnTo>
                    <a:pt x="81090" y="3843011"/>
                  </a:lnTo>
                  <a:lnTo>
                    <a:pt x="108422" y="3879557"/>
                  </a:lnTo>
                  <a:lnTo>
                    <a:pt x="139064" y="3913270"/>
                  </a:lnTo>
                  <a:lnTo>
                    <a:pt x="172779" y="3943910"/>
                  </a:lnTo>
                  <a:lnTo>
                    <a:pt x="209326" y="3971238"/>
                  </a:lnTo>
                  <a:lnTo>
                    <a:pt x="248468" y="3995018"/>
                  </a:lnTo>
                  <a:lnTo>
                    <a:pt x="289964" y="4015008"/>
                  </a:lnTo>
                  <a:lnTo>
                    <a:pt x="333577" y="4030972"/>
                  </a:lnTo>
                  <a:lnTo>
                    <a:pt x="379068" y="4042671"/>
                  </a:lnTo>
                  <a:lnTo>
                    <a:pt x="426197" y="4049864"/>
                  </a:lnTo>
                  <a:lnTo>
                    <a:pt x="474725" y="4052316"/>
                  </a:lnTo>
                  <a:lnTo>
                    <a:pt x="2373629" y="4052316"/>
                  </a:lnTo>
                  <a:lnTo>
                    <a:pt x="2422158" y="4049864"/>
                  </a:lnTo>
                  <a:lnTo>
                    <a:pt x="2469287" y="4042671"/>
                  </a:lnTo>
                  <a:lnTo>
                    <a:pt x="2514778" y="4030972"/>
                  </a:lnTo>
                  <a:lnTo>
                    <a:pt x="2558391" y="4015008"/>
                  </a:lnTo>
                  <a:lnTo>
                    <a:pt x="2599887" y="3995018"/>
                  </a:lnTo>
                  <a:lnTo>
                    <a:pt x="2639029" y="3971238"/>
                  </a:lnTo>
                  <a:lnTo>
                    <a:pt x="2675576" y="3943910"/>
                  </a:lnTo>
                  <a:lnTo>
                    <a:pt x="2709290" y="3913270"/>
                  </a:lnTo>
                  <a:lnTo>
                    <a:pt x="2739933" y="3879557"/>
                  </a:lnTo>
                  <a:lnTo>
                    <a:pt x="2767265" y="3843011"/>
                  </a:lnTo>
                  <a:lnTo>
                    <a:pt x="2791047" y="3803870"/>
                  </a:lnTo>
                  <a:lnTo>
                    <a:pt x="2811041" y="3762372"/>
                  </a:lnTo>
                  <a:lnTo>
                    <a:pt x="2827008" y="3718757"/>
                  </a:lnTo>
                  <a:lnTo>
                    <a:pt x="2838708" y="3673262"/>
                  </a:lnTo>
                  <a:lnTo>
                    <a:pt x="2845904" y="3626127"/>
                  </a:lnTo>
                  <a:lnTo>
                    <a:pt x="2848355" y="3577590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7995666" y="1895094"/>
              <a:ext cx="2848610" cy="4052570"/>
            </a:xfrm>
            <a:custGeom>
              <a:rect b="b" l="l" r="r" t="t"/>
              <a:pathLst>
                <a:path extrusionOk="0" h="4052570" w="2848609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5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5" y="0"/>
                  </a:lnTo>
                  <a:lnTo>
                    <a:pt x="2373629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5" y="474725"/>
                  </a:lnTo>
                  <a:lnTo>
                    <a:pt x="2848355" y="3577590"/>
                  </a:lnTo>
                  <a:lnTo>
                    <a:pt x="2845904" y="3626127"/>
                  </a:lnTo>
                  <a:lnTo>
                    <a:pt x="2838708" y="3673262"/>
                  </a:lnTo>
                  <a:lnTo>
                    <a:pt x="2827008" y="3718757"/>
                  </a:lnTo>
                  <a:lnTo>
                    <a:pt x="2811041" y="3762372"/>
                  </a:lnTo>
                  <a:lnTo>
                    <a:pt x="2791047" y="3803870"/>
                  </a:lnTo>
                  <a:lnTo>
                    <a:pt x="2767265" y="3843011"/>
                  </a:lnTo>
                  <a:lnTo>
                    <a:pt x="2739933" y="3879557"/>
                  </a:lnTo>
                  <a:lnTo>
                    <a:pt x="2709290" y="3913270"/>
                  </a:lnTo>
                  <a:lnTo>
                    <a:pt x="2675576" y="3943910"/>
                  </a:lnTo>
                  <a:lnTo>
                    <a:pt x="2639029" y="3971238"/>
                  </a:lnTo>
                  <a:lnTo>
                    <a:pt x="2599887" y="3995018"/>
                  </a:lnTo>
                  <a:lnTo>
                    <a:pt x="2558391" y="4015008"/>
                  </a:lnTo>
                  <a:lnTo>
                    <a:pt x="2514778" y="4030972"/>
                  </a:lnTo>
                  <a:lnTo>
                    <a:pt x="2469287" y="4042671"/>
                  </a:lnTo>
                  <a:lnTo>
                    <a:pt x="2422158" y="4049864"/>
                  </a:lnTo>
                  <a:lnTo>
                    <a:pt x="2373629" y="4052316"/>
                  </a:lnTo>
                  <a:lnTo>
                    <a:pt x="474725" y="4052316"/>
                  </a:lnTo>
                  <a:lnTo>
                    <a:pt x="426197" y="4049864"/>
                  </a:lnTo>
                  <a:lnTo>
                    <a:pt x="379068" y="4042671"/>
                  </a:lnTo>
                  <a:lnTo>
                    <a:pt x="333577" y="4030972"/>
                  </a:lnTo>
                  <a:lnTo>
                    <a:pt x="289964" y="4015008"/>
                  </a:lnTo>
                  <a:lnTo>
                    <a:pt x="248468" y="3995018"/>
                  </a:lnTo>
                  <a:lnTo>
                    <a:pt x="209326" y="3971238"/>
                  </a:lnTo>
                  <a:lnTo>
                    <a:pt x="172779" y="3943910"/>
                  </a:lnTo>
                  <a:lnTo>
                    <a:pt x="139064" y="3913270"/>
                  </a:lnTo>
                  <a:lnTo>
                    <a:pt x="108422" y="3879557"/>
                  </a:lnTo>
                  <a:lnTo>
                    <a:pt x="81090" y="3843011"/>
                  </a:lnTo>
                  <a:lnTo>
                    <a:pt x="57308" y="3803870"/>
                  </a:lnTo>
                  <a:lnTo>
                    <a:pt x="37314" y="3762372"/>
                  </a:lnTo>
                  <a:lnTo>
                    <a:pt x="21347" y="3718757"/>
                  </a:lnTo>
                  <a:lnTo>
                    <a:pt x="9647" y="3673262"/>
                  </a:lnTo>
                  <a:lnTo>
                    <a:pt x="2451" y="3626127"/>
                  </a:lnTo>
                  <a:lnTo>
                    <a:pt x="0" y="3577590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14"/>
          <p:cNvSpPr txBox="1"/>
          <p:nvPr/>
        </p:nvSpPr>
        <p:spPr>
          <a:xfrm>
            <a:off x="4699253" y="4028058"/>
            <a:ext cx="269811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1450" lvl="0" marL="18351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Sviluppare l'inventario dei sistemi di bordo con collegamenti di comunicazione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diretti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indiretti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14"/>
          <p:cNvSpPr txBox="1"/>
          <p:nvPr/>
        </p:nvSpPr>
        <p:spPr>
          <a:xfrm>
            <a:off x="4699253" y="4755260"/>
            <a:ext cx="269748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1450" lvl="0" marL="18351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Noto Sans Symbols"/>
              <a:buChar char="▪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Valutare l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'impatto delle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minacce informatiche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 questi sistemi. Analizzare l'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efficacia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limiti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delle attuali misure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 protezione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5262117" y="2007184"/>
            <a:ext cx="1570990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Identificare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Vulnerabilità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4" name="Google Shape;314;p14"/>
          <p:cNvGrpSpPr/>
          <p:nvPr/>
        </p:nvGrpSpPr>
        <p:grpSpPr>
          <a:xfrm>
            <a:off x="5577840" y="2638044"/>
            <a:ext cx="1097280" cy="1022985"/>
            <a:chOff x="5577840" y="2638044"/>
            <a:chExt cx="1097280" cy="1022985"/>
          </a:xfrm>
        </p:grpSpPr>
        <p:sp>
          <p:nvSpPr>
            <p:cNvPr id="315" name="Google Shape;315;p14"/>
            <p:cNvSpPr/>
            <p:nvPr/>
          </p:nvSpPr>
          <p:spPr>
            <a:xfrm>
              <a:off x="5811737" y="2766622"/>
              <a:ext cx="633095" cy="768985"/>
            </a:xfrm>
            <a:custGeom>
              <a:rect b="b" l="l" r="r" t="t"/>
              <a:pathLst>
                <a:path extrusionOk="0" h="768985" w="633095">
                  <a:moveTo>
                    <a:pt x="316255" y="0"/>
                  </a:moveTo>
                  <a:lnTo>
                    <a:pt x="268446" y="4488"/>
                  </a:lnTo>
                  <a:lnTo>
                    <a:pt x="223920" y="17362"/>
                  </a:lnTo>
                  <a:lnTo>
                    <a:pt x="183629" y="37735"/>
                  </a:lnTo>
                  <a:lnTo>
                    <a:pt x="148527" y="64718"/>
                  </a:lnTo>
                  <a:lnTo>
                    <a:pt x="119566" y="97425"/>
                  </a:lnTo>
                  <a:lnTo>
                    <a:pt x="97700" y="134968"/>
                  </a:lnTo>
                  <a:lnTo>
                    <a:pt x="83881" y="176461"/>
                  </a:lnTo>
                  <a:lnTo>
                    <a:pt x="79063" y="221015"/>
                  </a:lnTo>
                  <a:lnTo>
                    <a:pt x="79063" y="342066"/>
                  </a:lnTo>
                  <a:lnTo>
                    <a:pt x="0" y="347329"/>
                  </a:lnTo>
                  <a:lnTo>
                    <a:pt x="0" y="747325"/>
                  </a:lnTo>
                  <a:lnTo>
                    <a:pt x="316255" y="768377"/>
                  </a:lnTo>
                  <a:lnTo>
                    <a:pt x="632511" y="747325"/>
                  </a:lnTo>
                  <a:lnTo>
                    <a:pt x="632511" y="663115"/>
                  </a:lnTo>
                  <a:lnTo>
                    <a:pt x="293666" y="663115"/>
                  </a:lnTo>
                  <a:lnTo>
                    <a:pt x="293666" y="607326"/>
                  </a:lnTo>
                  <a:lnTo>
                    <a:pt x="275647" y="598395"/>
                  </a:lnTo>
                  <a:lnTo>
                    <a:pt x="261334" y="584826"/>
                  </a:lnTo>
                  <a:lnTo>
                    <a:pt x="251892" y="567508"/>
                  </a:lnTo>
                  <a:lnTo>
                    <a:pt x="248486" y="547327"/>
                  </a:lnTo>
                  <a:lnTo>
                    <a:pt x="253834" y="522804"/>
                  </a:lnTo>
                  <a:lnTo>
                    <a:pt x="268393" y="502722"/>
                  </a:lnTo>
                  <a:lnTo>
                    <a:pt x="289942" y="489153"/>
                  </a:lnTo>
                  <a:lnTo>
                    <a:pt x="316255" y="484170"/>
                  </a:lnTo>
                  <a:lnTo>
                    <a:pt x="632511" y="484170"/>
                  </a:lnTo>
                  <a:lnTo>
                    <a:pt x="632511" y="347329"/>
                  </a:lnTo>
                  <a:lnTo>
                    <a:pt x="553447" y="342066"/>
                  </a:lnTo>
                  <a:lnTo>
                    <a:pt x="553447" y="337855"/>
                  </a:lnTo>
                  <a:lnTo>
                    <a:pt x="146833" y="337855"/>
                  </a:lnTo>
                  <a:lnTo>
                    <a:pt x="146833" y="221015"/>
                  </a:lnTo>
                  <a:lnTo>
                    <a:pt x="152872" y="178983"/>
                  </a:lnTo>
                  <a:lnTo>
                    <a:pt x="169924" y="141249"/>
                  </a:lnTo>
                  <a:lnTo>
                    <a:pt x="196389" y="109305"/>
                  </a:lnTo>
                  <a:lnTo>
                    <a:pt x="230665" y="84642"/>
                  </a:lnTo>
                  <a:lnTo>
                    <a:pt x="271154" y="68750"/>
                  </a:lnTo>
                  <a:lnTo>
                    <a:pt x="316255" y="63122"/>
                  </a:lnTo>
                  <a:lnTo>
                    <a:pt x="481907" y="63122"/>
                  </a:lnTo>
                  <a:lnTo>
                    <a:pt x="448882" y="37735"/>
                  </a:lnTo>
                  <a:lnTo>
                    <a:pt x="408591" y="17362"/>
                  </a:lnTo>
                  <a:lnTo>
                    <a:pt x="364064" y="4488"/>
                  </a:lnTo>
                  <a:lnTo>
                    <a:pt x="316255" y="0"/>
                  </a:lnTo>
                  <a:close/>
                </a:path>
                <a:path extrusionOk="0" h="768985" w="633095">
                  <a:moveTo>
                    <a:pt x="632511" y="484170"/>
                  </a:moveTo>
                  <a:lnTo>
                    <a:pt x="316255" y="484170"/>
                  </a:lnTo>
                  <a:lnTo>
                    <a:pt x="342569" y="489153"/>
                  </a:lnTo>
                  <a:lnTo>
                    <a:pt x="364117" y="502722"/>
                  </a:lnTo>
                  <a:lnTo>
                    <a:pt x="378677" y="522804"/>
                  </a:lnTo>
                  <a:lnTo>
                    <a:pt x="384024" y="547327"/>
                  </a:lnTo>
                  <a:lnTo>
                    <a:pt x="380618" y="566915"/>
                  </a:lnTo>
                  <a:lnTo>
                    <a:pt x="371177" y="584037"/>
                  </a:lnTo>
                  <a:lnTo>
                    <a:pt x="356864" y="597803"/>
                  </a:lnTo>
                  <a:lnTo>
                    <a:pt x="338845" y="607326"/>
                  </a:lnTo>
                  <a:lnTo>
                    <a:pt x="338845" y="663115"/>
                  </a:lnTo>
                  <a:lnTo>
                    <a:pt x="632511" y="663115"/>
                  </a:lnTo>
                  <a:lnTo>
                    <a:pt x="632511" y="484170"/>
                  </a:lnTo>
                  <a:close/>
                </a:path>
                <a:path extrusionOk="0" h="768985" w="633095">
                  <a:moveTo>
                    <a:pt x="316255" y="326277"/>
                  </a:moveTo>
                  <a:lnTo>
                    <a:pt x="146833" y="337855"/>
                  </a:lnTo>
                  <a:lnTo>
                    <a:pt x="485678" y="337855"/>
                  </a:lnTo>
                  <a:lnTo>
                    <a:pt x="316255" y="326277"/>
                  </a:lnTo>
                  <a:close/>
                </a:path>
                <a:path extrusionOk="0" h="768985" w="633095">
                  <a:moveTo>
                    <a:pt x="481907" y="63122"/>
                  </a:moveTo>
                  <a:lnTo>
                    <a:pt x="316255" y="63122"/>
                  </a:lnTo>
                  <a:lnTo>
                    <a:pt x="361356" y="68750"/>
                  </a:lnTo>
                  <a:lnTo>
                    <a:pt x="401845" y="84642"/>
                  </a:lnTo>
                  <a:lnTo>
                    <a:pt x="436122" y="109305"/>
                  </a:lnTo>
                  <a:lnTo>
                    <a:pt x="462586" y="141249"/>
                  </a:lnTo>
                  <a:lnTo>
                    <a:pt x="479638" y="178983"/>
                  </a:lnTo>
                  <a:lnTo>
                    <a:pt x="485678" y="221015"/>
                  </a:lnTo>
                  <a:lnTo>
                    <a:pt x="485678" y="337855"/>
                  </a:lnTo>
                  <a:lnTo>
                    <a:pt x="553447" y="337855"/>
                  </a:lnTo>
                  <a:lnTo>
                    <a:pt x="553447" y="221015"/>
                  </a:lnTo>
                  <a:lnTo>
                    <a:pt x="548629" y="176461"/>
                  </a:lnTo>
                  <a:lnTo>
                    <a:pt x="534811" y="134968"/>
                  </a:lnTo>
                  <a:lnTo>
                    <a:pt x="512945" y="97425"/>
                  </a:lnTo>
                  <a:lnTo>
                    <a:pt x="483984" y="64718"/>
                  </a:lnTo>
                  <a:lnTo>
                    <a:pt x="481907" y="63122"/>
                  </a:lnTo>
                  <a:close/>
                </a:path>
              </a:pathLst>
            </a:custGeom>
            <a:solidFill>
              <a:srgbClr val="C4816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577840" y="2638044"/>
              <a:ext cx="1097280" cy="1022985"/>
            </a:xfrm>
            <a:custGeom>
              <a:rect b="b" l="l" r="r" t="t"/>
              <a:pathLst>
                <a:path extrusionOk="0" h="1022985" w="1097279">
                  <a:moveTo>
                    <a:pt x="0" y="1022603"/>
                  </a:moveTo>
                  <a:lnTo>
                    <a:pt x="1097280" y="1022603"/>
                  </a:lnTo>
                  <a:lnTo>
                    <a:pt x="1097280" y="0"/>
                  </a:lnTo>
                  <a:lnTo>
                    <a:pt x="0" y="0"/>
                  </a:lnTo>
                  <a:lnTo>
                    <a:pt x="0" y="1022603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Google Shape;317;p14"/>
          <p:cNvSpPr txBox="1"/>
          <p:nvPr/>
        </p:nvSpPr>
        <p:spPr>
          <a:xfrm>
            <a:off x="8075421" y="4065523"/>
            <a:ext cx="268859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probabilità di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8" name="Google Shape;318;p14"/>
          <p:cNvSpPr txBox="1"/>
          <p:nvPr/>
        </p:nvSpPr>
        <p:spPr>
          <a:xfrm>
            <a:off x="8361933" y="4248404"/>
            <a:ext cx="240284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vulnerabilità che vengono sfruttate da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minacce esterne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8075421" y="4792726"/>
            <a:ext cx="268795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Determinare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sicurezza e la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8361933" y="4975605"/>
            <a:ext cx="240411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impatto sulla sicurezza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qualsiasi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individuo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1" name="Google Shape;321;p14"/>
          <p:cNvSpPr txBox="1"/>
          <p:nvPr/>
        </p:nvSpPr>
        <p:spPr>
          <a:xfrm>
            <a:off x="8361258" y="5321410"/>
            <a:ext cx="24042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75">
            <a:spAutoFit/>
          </a:bodyPr>
          <a:lstStyle/>
          <a:p>
            <a:pPr indent="0" lvl="0" marL="12700" marR="5080" rtl="0" algn="l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combinazione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vulnerabilità sfruttate.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8459699" y="2020050"/>
            <a:ext cx="2034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99060" lvl="0" marL="11112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Valutare l'esposizione al rischio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23" name="Google Shape;323;p14"/>
          <p:cNvGrpSpPr/>
          <p:nvPr/>
        </p:nvGrpSpPr>
        <p:grpSpPr>
          <a:xfrm>
            <a:off x="7549895" y="2638044"/>
            <a:ext cx="3293364" cy="4140704"/>
            <a:chOff x="7549895" y="2638044"/>
            <a:chExt cx="3293364" cy="4140704"/>
          </a:xfrm>
        </p:grpSpPr>
        <p:sp>
          <p:nvSpPr>
            <p:cNvPr id="324" name="Google Shape;324;p14"/>
            <p:cNvSpPr/>
            <p:nvPr/>
          </p:nvSpPr>
          <p:spPr>
            <a:xfrm>
              <a:off x="8957166" y="2750570"/>
              <a:ext cx="974725" cy="800735"/>
            </a:xfrm>
            <a:custGeom>
              <a:rect b="b" l="l" r="r" t="t"/>
              <a:pathLst>
                <a:path extrusionOk="0" h="800735" w="974725">
                  <a:moveTo>
                    <a:pt x="487615" y="0"/>
                  </a:moveTo>
                  <a:lnTo>
                    <a:pt x="465590" y="5328"/>
                  </a:lnTo>
                  <a:lnTo>
                    <a:pt x="448648" y="21315"/>
                  </a:lnTo>
                  <a:lnTo>
                    <a:pt x="5894" y="737062"/>
                  </a:lnTo>
                  <a:lnTo>
                    <a:pt x="0" y="758920"/>
                  </a:lnTo>
                  <a:lnTo>
                    <a:pt x="6176" y="779298"/>
                  </a:lnTo>
                  <a:lnTo>
                    <a:pt x="22093" y="794347"/>
                  </a:lnTo>
                  <a:lnTo>
                    <a:pt x="45421" y="800219"/>
                  </a:lnTo>
                  <a:lnTo>
                    <a:pt x="928679" y="800219"/>
                  </a:lnTo>
                  <a:lnTo>
                    <a:pt x="952010" y="794347"/>
                  </a:lnTo>
                  <a:lnTo>
                    <a:pt x="967928" y="779298"/>
                  </a:lnTo>
                  <a:lnTo>
                    <a:pt x="974105" y="758920"/>
                  </a:lnTo>
                  <a:lnTo>
                    <a:pt x="968211" y="737062"/>
                  </a:lnTo>
                  <a:lnTo>
                    <a:pt x="948726" y="705483"/>
                  </a:lnTo>
                  <a:lnTo>
                    <a:pt x="487050" y="705483"/>
                  </a:lnTo>
                  <a:lnTo>
                    <a:pt x="464884" y="701404"/>
                  </a:lnTo>
                  <a:lnTo>
                    <a:pt x="446953" y="690220"/>
                  </a:lnTo>
                  <a:lnTo>
                    <a:pt x="434953" y="673510"/>
                  </a:lnTo>
                  <a:lnTo>
                    <a:pt x="430576" y="652852"/>
                  </a:lnTo>
                  <a:lnTo>
                    <a:pt x="434953" y="632194"/>
                  </a:lnTo>
                  <a:lnTo>
                    <a:pt x="446953" y="615484"/>
                  </a:lnTo>
                  <a:lnTo>
                    <a:pt x="464884" y="604300"/>
                  </a:lnTo>
                  <a:lnTo>
                    <a:pt x="487050" y="600221"/>
                  </a:lnTo>
                  <a:lnTo>
                    <a:pt x="883778" y="600221"/>
                  </a:lnTo>
                  <a:lnTo>
                    <a:pt x="857798" y="558116"/>
                  </a:lnTo>
                  <a:lnTo>
                    <a:pt x="453165" y="558116"/>
                  </a:lnTo>
                  <a:lnTo>
                    <a:pt x="453165" y="189699"/>
                  </a:lnTo>
                  <a:lnTo>
                    <a:pt x="630478" y="189699"/>
                  </a:lnTo>
                  <a:lnTo>
                    <a:pt x="526582" y="21315"/>
                  </a:lnTo>
                  <a:lnTo>
                    <a:pt x="509640" y="5328"/>
                  </a:lnTo>
                  <a:lnTo>
                    <a:pt x="487615" y="0"/>
                  </a:lnTo>
                  <a:close/>
                </a:path>
                <a:path extrusionOk="0" h="800735" w="974725">
                  <a:moveTo>
                    <a:pt x="883778" y="600221"/>
                  </a:moveTo>
                  <a:lnTo>
                    <a:pt x="487050" y="600221"/>
                  </a:lnTo>
                  <a:lnTo>
                    <a:pt x="509216" y="604300"/>
                  </a:lnTo>
                  <a:lnTo>
                    <a:pt x="527147" y="615484"/>
                  </a:lnTo>
                  <a:lnTo>
                    <a:pt x="539148" y="632194"/>
                  </a:lnTo>
                  <a:lnTo>
                    <a:pt x="543524" y="652852"/>
                  </a:lnTo>
                  <a:lnTo>
                    <a:pt x="539148" y="673510"/>
                  </a:lnTo>
                  <a:lnTo>
                    <a:pt x="527147" y="690220"/>
                  </a:lnTo>
                  <a:lnTo>
                    <a:pt x="509216" y="701404"/>
                  </a:lnTo>
                  <a:lnTo>
                    <a:pt x="487050" y="705483"/>
                  </a:lnTo>
                  <a:lnTo>
                    <a:pt x="948726" y="705483"/>
                  </a:lnTo>
                  <a:lnTo>
                    <a:pt x="883778" y="600221"/>
                  </a:lnTo>
                  <a:close/>
                </a:path>
                <a:path extrusionOk="0" h="800735" w="974725">
                  <a:moveTo>
                    <a:pt x="630478" y="189699"/>
                  </a:moveTo>
                  <a:lnTo>
                    <a:pt x="520935" y="189699"/>
                  </a:lnTo>
                  <a:lnTo>
                    <a:pt x="520935" y="558116"/>
                  </a:lnTo>
                  <a:lnTo>
                    <a:pt x="857798" y="558116"/>
                  </a:lnTo>
                  <a:lnTo>
                    <a:pt x="630478" y="189699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8894063" y="2638044"/>
              <a:ext cx="1097280" cy="1022985"/>
            </a:xfrm>
            <a:custGeom>
              <a:rect b="b" l="l" r="r" t="t"/>
              <a:pathLst>
                <a:path extrusionOk="0" h="1022985" w="1097279">
                  <a:moveTo>
                    <a:pt x="0" y="1022603"/>
                  </a:moveTo>
                  <a:lnTo>
                    <a:pt x="1097279" y="1022603"/>
                  </a:lnTo>
                  <a:lnTo>
                    <a:pt x="1097279" y="0"/>
                  </a:lnTo>
                  <a:lnTo>
                    <a:pt x="0" y="0"/>
                  </a:lnTo>
                  <a:lnTo>
                    <a:pt x="0" y="1022603"/>
                  </a:lnTo>
                  <a:close/>
                </a:path>
              </a:pathLst>
            </a:custGeom>
            <a:noFill/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6" name="Google Shape;32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7" name="Google Shape;327;p1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14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329" name="Google Shape;329;p14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15"/>
          <p:cNvGrpSpPr/>
          <p:nvPr/>
        </p:nvGrpSpPr>
        <p:grpSpPr>
          <a:xfrm>
            <a:off x="7994904" y="8953"/>
            <a:ext cx="2904668" cy="6838315"/>
            <a:chOff x="7994904" y="8953"/>
            <a:chExt cx="2904668" cy="6838315"/>
          </a:xfrm>
        </p:grpSpPr>
        <p:sp>
          <p:nvSpPr>
            <p:cNvPr id="335" name="Google Shape;335;p15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7994904" y="1894331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" name="Google Shape;337;p15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7675">
            <a:spAutoFit/>
          </a:bodyPr>
          <a:lstStyle/>
          <a:p>
            <a:pPr indent="0" lvl="0" marL="18567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Approccio alla gestione del rischio informatico</a:t>
            </a:r>
            <a:endParaRPr sz="3600"/>
          </a:p>
        </p:txBody>
      </p:sp>
      <p:grpSp>
        <p:nvGrpSpPr>
          <p:cNvPr id="338" name="Google Shape;338;p15"/>
          <p:cNvGrpSpPr/>
          <p:nvPr/>
        </p:nvGrpSpPr>
        <p:grpSpPr>
          <a:xfrm>
            <a:off x="1319022" y="1895094"/>
            <a:ext cx="2848610" cy="3406140"/>
            <a:chOff x="1319022" y="1895094"/>
            <a:chExt cx="2848610" cy="3406140"/>
          </a:xfrm>
        </p:grpSpPr>
        <p:sp>
          <p:nvSpPr>
            <p:cNvPr id="339" name="Google Shape;339;p15"/>
            <p:cNvSpPr/>
            <p:nvPr/>
          </p:nvSpPr>
          <p:spPr>
            <a:xfrm>
              <a:off x="1319022" y="1895094"/>
              <a:ext cx="2848610" cy="3406140"/>
            </a:xfrm>
            <a:custGeom>
              <a:rect b="b" l="l" r="r" t="t"/>
              <a:pathLst>
                <a:path extrusionOk="0" h="3406140" w="2848610">
                  <a:moveTo>
                    <a:pt x="2373629" y="0"/>
                  </a:moveTo>
                  <a:lnTo>
                    <a:pt x="474726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31413"/>
                  </a:lnTo>
                  <a:lnTo>
                    <a:pt x="2451" y="2979942"/>
                  </a:lnTo>
                  <a:lnTo>
                    <a:pt x="9647" y="3027071"/>
                  </a:lnTo>
                  <a:lnTo>
                    <a:pt x="21347" y="3072562"/>
                  </a:lnTo>
                  <a:lnTo>
                    <a:pt x="37314" y="3116175"/>
                  </a:lnTo>
                  <a:lnTo>
                    <a:pt x="57308" y="3157671"/>
                  </a:lnTo>
                  <a:lnTo>
                    <a:pt x="81090" y="3196813"/>
                  </a:lnTo>
                  <a:lnTo>
                    <a:pt x="108422" y="3233360"/>
                  </a:lnTo>
                  <a:lnTo>
                    <a:pt x="139065" y="3267075"/>
                  </a:lnTo>
                  <a:lnTo>
                    <a:pt x="172779" y="3297717"/>
                  </a:lnTo>
                  <a:lnTo>
                    <a:pt x="209326" y="3325049"/>
                  </a:lnTo>
                  <a:lnTo>
                    <a:pt x="248468" y="3348831"/>
                  </a:lnTo>
                  <a:lnTo>
                    <a:pt x="289964" y="3368825"/>
                  </a:lnTo>
                  <a:lnTo>
                    <a:pt x="333577" y="3384792"/>
                  </a:lnTo>
                  <a:lnTo>
                    <a:pt x="379068" y="3396492"/>
                  </a:lnTo>
                  <a:lnTo>
                    <a:pt x="426197" y="3403688"/>
                  </a:lnTo>
                  <a:lnTo>
                    <a:pt x="474726" y="3406140"/>
                  </a:lnTo>
                  <a:lnTo>
                    <a:pt x="2373629" y="3406140"/>
                  </a:lnTo>
                  <a:lnTo>
                    <a:pt x="2422158" y="3403688"/>
                  </a:lnTo>
                  <a:lnTo>
                    <a:pt x="2469287" y="3396492"/>
                  </a:lnTo>
                  <a:lnTo>
                    <a:pt x="2514778" y="3384792"/>
                  </a:lnTo>
                  <a:lnTo>
                    <a:pt x="2558391" y="3368825"/>
                  </a:lnTo>
                  <a:lnTo>
                    <a:pt x="2599887" y="3348831"/>
                  </a:lnTo>
                  <a:lnTo>
                    <a:pt x="2639029" y="3325049"/>
                  </a:lnTo>
                  <a:lnTo>
                    <a:pt x="2675576" y="3297717"/>
                  </a:lnTo>
                  <a:lnTo>
                    <a:pt x="2709291" y="3267075"/>
                  </a:lnTo>
                  <a:lnTo>
                    <a:pt x="2739933" y="3233360"/>
                  </a:lnTo>
                  <a:lnTo>
                    <a:pt x="2767265" y="3196813"/>
                  </a:lnTo>
                  <a:lnTo>
                    <a:pt x="2791047" y="3157671"/>
                  </a:lnTo>
                  <a:lnTo>
                    <a:pt x="2811041" y="3116175"/>
                  </a:lnTo>
                  <a:lnTo>
                    <a:pt x="2827008" y="3072562"/>
                  </a:lnTo>
                  <a:lnTo>
                    <a:pt x="2838708" y="3027071"/>
                  </a:lnTo>
                  <a:lnTo>
                    <a:pt x="2845904" y="2979942"/>
                  </a:lnTo>
                  <a:lnTo>
                    <a:pt x="2848355" y="293141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1319022" y="1895094"/>
              <a:ext cx="2848610" cy="3406140"/>
            </a:xfrm>
            <a:custGeom>
              <a:rect b="b" l="l" r="r" t="t"/>
              <a:pathLst>
                <a:path extrusionOk="0" h="3406140" w="2848610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5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6" y="0"/>
                  </a:lnTo>
                  <a:lnTo>
                    <a:pt x="2373629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5" y="474725"/>
                  </a:lnTo>
                  <a:lnTo>
                    <a:pt x="2848355" y="2931413"/>
                  </a:lnTo>
                  <a:lnTo>
                    <a:pt x="2845904" y="2979942"/>
                  </a:lnTo>
                  <a:lnTo>
                    <a:pt x="2838708" y="3027071"/>
                  </a:lnTo>
                  <a:lnTo>
                    <a:pt x="2827008" y="3072562"/>
                  </a:lnTo>
                  <a:lnTo>
                    <a:pt x="2811041" y="3116175"/>
                  </a:lnTo>
                  <a:lnTo>
                    <a:pt x="2791047" y="3157671"/>
                  </a:lnTo>
                  <a:lnTo>
                    <a:pt x="2767265" y="3196813"/>
                  </a:lnTo>
                  <a:lnTo>
                    <a:pt x="2739933" y="3233360"/>
                  </a:lnTo>
                  <a:lnTo>
                    <a:pt x="2709291" y="3267075"/>
                  </a:lnTo>
                  <a:lnTo>
                    <a:pt x="2675576" y="3297717"/>
                  </a:lnTo>
                  <a:lnTo>
                    <a:pt x="2639029" y="3325049"/>
                  </a:lnTo>
                  <a:lnTo>
                    <a:pt x="2599887" y="3348831"/>
                  </a:lnTo>
                  <a:lnTo>
                    <a:pt x="2558391" y="3368825"/>
                  </a:lnTo>
                  <a:lnTo>
                    <a:pt x="2514778" y="3384792"/>
                  </a:lnTo>
                  <a:lnTo>
                    <a:pt x="2469287" y="3396492"/>
                  </a:lnTo>
                  <a:lnTo>
                    <a:pt x="2422158" y="3403688"/>
                  </a:lnTo>
                  <a:lnTo>
                    <a:pt x="2373629" y="3406140"/>
                  </a:lnTo>
                  <a:lnTo>
                    <a:pt x="474726" y="3406140"/>
                  </a:lnTo>
                  <a:lnTo>
                    <a:pt x="426197" y="3403688"/>
                  </a:lnTo>
                  <a:lnTo>
                    <a:pt x="379068" y="3396492"/>
                  </a:lnTo>
                  <a:lnTo>
                    <a:pt x="333577" y="3384792"/>
                  </a:lnTo>
                  <a:lnTo>
                    <a:pt x="289964" y="3368825"/>
                  </a:lnTo>
                  <a:lnTo>
                    <a:pt x="248468" y="3348831"/>
                  </a:lnTo>
                  <a:lnTo>
                    <a:pt x="209326" y="3325049"/>
                  </a:lnTo>
                  <a:lnTo>
                    <a:pt x="172779" y="3297717"/>
                  </a:lnTo>
                  <a:lnTo>
                    <a:pt x="139065" y="3267075"/>
                  </a:lnTo>
                  <a:lnTo>
                    <a:pt x="108422" y="3233360"/>
                  </a:lnTo>
                  <a:lnTo>
                    <a:pt x="81090" y="3196813"/>
                  </a:lnTo>
                  <a:lnTo>
                    <a:pt x="57308" y="3157671"/>
                  </a:lnTo>
                  <a:lnTo>
                    <a:pt x="37314" y="3116175"/>
                  </a:lnTo>
                  <a:lnTo>
                    <a:pt x="21347" y="3072562"/>
                  </a:lnTo>
                  <a:lnTo>
                    <a:pt x="9647" y="3027071"/>
                  </a:lnTo>
                  <a:lnTo>
                    <a:pt x="2451" y="2979942"/>
                  </a:lnTo>
                  <a:lnTo>
                    <a:pt x="0" y="293141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" name="Google Shape;341;p15"/>
          <p:cNvSpPr txBox="1"/>
          <p:nvPr/>
        </p:nvSpPr>
        <p:spPr>
          <a:xfrm>
            <a:off x="1392682" y="3950030"/>
            <a:ext cx="269938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19" lvl="0" marL="29908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	Ridurre la probabilità di sfruttamento delle vulnerabilità attraverso misure di protezione.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1392682" y="4676013"/>
            <a:ext cx="270065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19" lvl="0" marL="2990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Ridurre l'impatto potenziale dello sfruttamento di una vulnerabilità.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43" name="Google Shape;343;p15"/>
          <p:cNvGrpSpPr/>
          <p:nvPr/>
        </p:nvGrpSpPr>
        <p:grpSpPr>
          <a:xfrm>
            <a:off x="4652009" y="1895094"/>
            <a:ext cx="2848610" cy="3406140"/>
            <a:chOff x="4652009" y="1895094"/>
            <a:chExt cx="2848610" cy="3406140"/>
          </a:xfrm>
        </p:grpSpPr>
        <p:sp>
          <p:nvSpPr>
            <p:cNvPr id="344" name="Google Shape;344;p15"/>
            <p:cNvSpPr/>
            <p:nvPr/>
          </p:nvSpPr>
          <p:spPr>
            <a:xfrm>
              <a:off x="4652009" y="1895094"/>
              <a:ext cx="2848610" cy="3406140"/>
            </a:xfrm>
            <a:custGeom>
              <a:rect b="b" l="l" r="r" t="t"/>
              <a:pathLst>
                <a:path extrusionOk="0" h="3406140" w="2848609">
                  <a:moveTo>
                    <a:pt x="2373630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4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31413"/>
                  </a:lnTo>
                  <a:lnTo>
                    <a:pt x="2451" y="2979942"/>
                  </a:lnTo>
                  <a:lnTo>
                    <a:pt x="9647" y="3027071"/>
                  </a:lnTo>
                  <a:lnTo>
                    <a:pt x="21347" y="3072562"/>
                  </a:lnTo>
                  <a:lnTo>
                    <a:pt x="37314" y="3116175"/>
                  </a:lnTo>
                  <a:lnTo>
                    <a:pt x="57308" y="3157671"/>
                  </a:lnTo>
                  <a:lnTo>
                    <a:pt x="81090" y="3196813"/>
                  </a:lnTo>
                  <a:lnTo>
                    <a:pt x="108422" y="3233360"/>
                  </a:lnTo>
                  <a:lnTo>
                    <a:pt x="139064" y="3267075"/>
                  </a:lnTo>
                  <a:lnTo>
                    <a:pt x="172779" y="3297717"/>
                  </a:lnTo>
                  <a:lnTo>
                    <a:pt x="209326" y="3325049"/>
                  </a:lnTo>
                  <a:lnTo>
                    <a:pt x="248468" y="3348831"/>
                  </a:lnTo>
                  <a:lnTo>
                    <a:pt x="289964" y="3368825"/>
                  </a:lnTo>
                  <a:lnTo>
                    <a:pt x="333577" y="3384792"/>
                  </a:lnTo>
                  <a:lnTo>
                    <a:pt x="379068" y="3396492"/>
                  </a:lnTo>
                  <a:lnTo>
                    <a:pt x="426197" y="3403688"/>
                  </a:lnTo>
                  <a:lnTo>
                    <a:pt x="474725" y="3406140"/>
                  </a:lnTo>
                  <a:lnTo>
                    <a:pt x="2373630" y="3406140"/>
                  </a:lnTo>
                  <a:lnTo>
                    <a:pt x="2422158" y="3403688"/>
                  </a:lnTo>
                  <a:lnTo>
                    <a:pt x="2469287" y="3396492"/>
                  </a:lnTo>
                  <a:lnTo>
                    <a:pt x="2514778" y="3384792"/>
                  </a:lnTo>
                  <a:lnTo>
                    <a:pt x="2558391" y="3368825"/>
                  </a:lnTo>
                  <a:lnTo>
                    <a:pt x="2599887" y="3348831"/>
                  </a:lnTo>
                  <a:lnTo>
                    <a:pt x="2639029" y="3325049"/>
                  </a:lnTo>
                  <a:lnTo>
                    <a:pt x="2675576" y="3297717"/>
                  </a:lnTo>
                  <a:lnTo>
                    <a:pt x="2709291" y="3267075"/>
                  </a:lnTo>
                  <a:lnTo>
                    <a:pt x="2739933" y="3233360"/>
                  </a:lnTo>
                  <a:lnTo>
                    <a:pt x="2767265" y="3196813"/>
                  </a:lnTo>
                  <a:lnTo>
                    <a:pt x="2791047" y="3157671"/>
                  </a:lnTo>
                  <a:lnTo>
                    <a:pt x="2811041" y="3116175"/>
                  </a:lnTo>
                  <a:lnTo>
                    <a:pt x="2827008" y="3072562"/>
                  </a:lnTo>
                  <a:lnTo>
                    <a:pt x="2838708" y="3027071"/>
                  </a:lnTo>
                  <a:lnTo>
                    <a:pt x="2845904" y="2979942"/>
                  </a:lnTo>
                  <a:lnTo>
                    <a:pt x="2848356" y="2931413"/>
                  </a:lnTo>
                  <a:lnTo>
                    <a:pt x="2848356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3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4652009" y="1895094"/>
              <a:ext cx="2848610" cy="3406140"/>
            </a:xfrm>
            <a:custGeom>
              <a:rect b="b" l="l" r="r" t="t"/>
              <a:pathLst>
                <a:path extrusionOk="0" h="3406140" w="2848609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4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5" y="0"/>
                  </a:lnTo>
                  <a:lnTo>
                    <a:pt x="2373630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6" y="474725"/>
                  </a:lnTo>
                  <a:lnTo>
                    <a:pt x="2848356" y="2931413"/>
                  </a:lnTo>
                  <a:lnTo>
                    <a:pt x="2845904" y="2979942"/>
                  </a:lnTo>
                  <a:lnTo>
                    <a:pt x="2838708" y="3027071"/>
                  </a:lnTo>
                  <a:lnTo>
                    <a:pt x="2827008" y="3072562"/>
                  </a:lnTo>
                  <a:lnTo>
                    <a:pt x="2811041" y="3116175"/>
                  </a:lnTo>
                  <a:lnTo>
                    <a:pt x="2791047" y="3157671"/>
                  </a:lnTo>
                  <a:lnTo>
                    <a:pt x="2767265" y="3196813"/>
                  </a:lnTo>
                  <a:lnTo>
                    <a:pt x="2739933" y="3233360"/>
                  </a:lnTo>
                  <a:lnTo>
                    <a:pt x="2709291" y="3267075"/>
                  </a:lnTo>
                  <a:lnTo>
                    <a:pt x="2675576" y="3297717"/>
                  </a:lnTo>
                  <a:lnTo>
                    <a:pt x="2639029" y="3325049"/>
                  </a:lnTo>
                  <a:lnTo>
                    <a:pt x="2599887" y="3348831"/>
                  </a:lnTo>
                  <a:lnTo>
                    <a:pt x="2558391" y="3368825"/>
                  </a:lnTo>
                  <a:lnTo>
                    <a:pt x="2514778" y="3384792"/>
                  </a:lnTo>
                  <a:lnTo>
                    <a:pt x="2469287" y="3396492"/>
                  </a:lnTo>
                  <a:lnTo>
                    <a:pt x="2422158" y="3403688"/>
                  </a:lnTo>
                  <a:lnTo>
                    <a:pt x="2373630" y="3406140"/>
                  </a:lnTo>
                  <a:lnTo>
                    <a:pt x="474725" y="3406140"/>
                  </a:lnTo>
                  <a:lnTo>
                    <a:pt x="426197" y="3403688"/>
                  </a:lnTo>
                  <a:lnTo>
                    <a:pt x="379068" y="3396492"/>
                  </a:lnTo>
                  <a:lnTo>
                    <a:pt x="333577" y="3384792"/>
                  </a:lnTo>
                  <a:lnTo>
                    <a:pt x="289964" y="3368825"/>
                  </a:lnTo>
                  <a:lnTo>
                    <a:pt x="248468" y="3348831"/>
                  </a:lnTo>
                  <a:lnTo>
                    <a:pt x="209326" y="3325049"/>
                  </a:lnTo>
                  <a:lnTo>
                    <a:pt x="172779" y="3297717"/>
                  </a:lnTo>
                  <a:lnTo>
                    <a:pt x="139064" y="3267075"/>
                  </a:lnTo>
                  <a:lnTo>
                    <a:pt x="108422" y="3233360"/>
                  </a:lnTo>
                  <a:lnTo>
                    <a:pt x="81090" y="3196813"/>
                  </a:lnTo>
                  <a:lnTo>
                    <a:pt x="57308" y="3157671"/>
                  </a:lnTo>
                  <a:lnTo>
                    <a:pt x="37314" y="3116175"/>
                  </a:lnTo>
                  <a:lnTo>
                    <a:pt x="21347" y="3072562"/>
                  </a:lnTo>
                  <a:lnTo>
                    <a:pt x="9647" y="3027071"/>
                  </a:lnTo>
                  <a:lnTo>
                    <a:pt x="2451" y="2979942"/>
                  </a:lnTo>
                  <a:lnTo>
                    <a:pt x="0" y="293141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" name="Google Shape;346;p15"/>
          <p:cNvGrpSpPr/>
          <p:nvPr/>
        </p:nvGrpSpPr>
        <p:grpSpPr>
          <a:xfrm>
            <a:off x="7995666" y="1895094"/>
            <a:ext cx="2848610" cy="3406140"/>
            <a:chOff x="7995666" y="1895094"/>
            <a:chExt cx="2848610" cy="3406140"/>
          </a:xfrm>
        </p:grpSpPr>
        <p:sp>
          <p:nvSpPr>
            <p:cNvPr id="347" name="Google Shape;347;p15"/>
            <p:cNvSpPr/>
            <p:nvPr/>
          </p:nvSpPr>
          <p:spPr>
            <a:xfrm>
              <a:off x="7995666" y="1895094"/>
              <a:ext cx="2848610" cy="3406140"/>
            </a:xfrm>
            <a:custGeom>
              <a:rect b="b" l="l" r="r" t="t"/>
              <a:pathLst>
                <a:path extrusionOk="0" h="340614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31413"/>
                  </a:lnTo>
                  <a:lnTo>
                    <a:pt x="2451" y="2979942"/>
                  </a:lnTo>
                  <a:lnTo>
                    <a:pt x="9647" y="3027071"/>
                  </a:lnTo>
                  <a:lnTo>
                    <a:pt x="21347" y="3072562"/>
                  </a:lnTo>
                  <a:lnTo>
                    <a:pt x="37314" y="3116175"/>
                  </a:lnTo>
                  <a:lnTo>
                    <a:pt x="57308" y="3157671"/>
                  </a:lnTo>
                  <a:lnTo>
                    <a:pt x="81090" y="3196813"/>
                  </a:lnTo>
                  <a:lnTo>
                    <a:pt x="108422" y="3233360"/>
                  </a:lnTo>
                  <a:lnTo>
                    <a:pt x="139064" y="3267075"/>
                  </a:lnTo>
                  <a:lnTo>
                    <a:pt x="172779" y="3297717"/>
                  </a:lnTo>
                  <a:lnTo>
                    <a:pt x="209326" y="3325049"/>
                  </a:lnTo>
                  <a:lnTo>
                    <a:pt x="248468" y="3348831"/>
                  </a:lnTo>
                  <a:lnTo>
                    <a:pt x="289964" y="3368825"/>
                  </a:lnTo>
                  <a:lnTo>
                    <a:pt x="333577" y="3384792"/>
                  </a:lnTo>
                  <a:lnTo>
                    <a:pt x="379068" y="3396492"/>
                  </a:lnTo>
                  <a:lnTo>
                    <a:pt x="426197" y="3403688"/>
                  </a:lnTo>
                  <a:lnTo>
                    <a:pt x="474725" y="3406140"/>
                  </a:lnTo>
                  <a:lnTo>
                    <a:pt x="2373629" y="3406140"/>
                  </a:lnTo>
                  <a:lnTo>
                    <a:pt x="2422158" y="3403688"/>
                  </a:lnTo>
                  <a:lnTo>
                    <a:pt x="2469287" y="3396492"/>
                  </a:lnTo>
                  <a:lnTo>
                    <a:pt x="2514778" y="3384792"/>
                  </a:lnTo>
                  <a:lnTo>
                    <a:pt x="2558391" y="3368825"/>
                  </a:lnTo>
                  <a:lnTo>
                    <a:pt x="2599887" y="3348831"/>
                  </a:lnTo>
                  <a:lnTo>
                    <a:pt x="2639029" y="3325049"/>
                  </a:lnTo>
                  <a:lnTo>
                    <a:pt x="2675576" y="3297717"/>
                  </a:lnTo>
                  <a:lnTo>
                    <a:pt x="2709290" y="3267075"/>
                  </a:lnTo>
                  <a:lnTo>
                    <a:pt x="2739933" y="3233360"/>
                  </a:lnTo>
                  <a:lnTo>
                    <a:pt x="2767265" y="3196813"/>
                  </a:lnTo>
                  <a:lnTo>
                    <a:pt x="2791047" y="3157671"/>
                  </a:lnTo>
                  <a:lnTo>
                    <a:pt x="2811041" y="3116175"/>
                  </a:lnTo>
                  <a:lnTo>
                    <a:pt x="2827008" y="3072562"/>
                  </a:lnTo>
                  <a:lnTo>
                    <a:pt x="2838708" y="3027071"/>
                  </a:lnTo>
                  <a:lnTo>
                    <a:pt x="2845904" y="2979942"/>
                  </a:lnTo>
                  <a:lnTo>
                    <a:pt x="2848355" y="293141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7995666" y="1895094"/>
              <a:ext cx="2848610" cy="3406140"/>
            </a:xfrm>
            <a:custGeom>
              <a:rect b="b" l="l" r="r" t="t"/>
              <a:pathLst>
                <a:path extrusionOk="0" h="3406140" w="2848609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5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5" y="0"/>
                  </a:lnTo>
                  <a:lnTo>
                    <a:pt x="2373629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5" y="474725"/>
                  </a:lnTo>
                  <a:lnTo>
                    <a:pt x="2848355" y="2931413"/>
                  </a:lnTo>
                  <a:lnTo>
                    <a:pt x="2845904" y="2979942"/>
                  </a:lnTo>
                  <a:lnTo>
                    <a:pt x="2838708" y="3027071"/>
                  </a:lnTo>
                  <a:lnTo>
                    <a:pt x="2827008" y="3072562"/>
                  </a:lnTo>
                  <a:lnTo>
                    <a:pt x="2811041" y="3116175"/>
                  </a:lnTo>
                  <a:lnTo>
                    <a:pt x="2791047" y="3157671"/>
                  </a:lnTo>
                  <a:lnTo>
                    <a:pt x="2767265" y="3196813"/>
                  </a:lnTo>
                  <a:lnTo>
                    <a:pt x="2739933" y="3233360"/>
                  </a:lnTo>
                  <a:lnTo>
                    <a:pt x="2709290" y="3267075"/>
                  </a:lnTo>
                  <a:lnTo>
                    <a:pt x="2675576" y="3297717"/>
                  </a:lnTo>
                  <a:lnTo>
                    <a:pt x="2639029" y="3325049"/>
                  </a:lnTo>
                  <a:lnTo>
                    <a:pt x="2599887" y="3348831"/>
                  </a:lnTo>
                  <a:lnTo>
                    <a:pt x="2558391" y="3368825"/>
                  </a:lnTo>
                  <a:lnTo>
                    <a:pt x="2514778" y="3384792"/>
                  </a:lnTo>
                  <a:lnTo>
                    <a:pt x="2469287" y="3396492"/>
                  </a:lnTo>
                  <a:lnTo>
                    <a:pt x="2422158" y="3403688"/>
                  </a:lnTo>
                  <a:lnTo>
                    <a:pt x="2373629" y="3406140"/>
                  </a:lnTo>
                  <a:lnTo>
                    <a:pt x="474725" y="3406140"/>
                  </a:lnTo>
                  <a:lnTo>
                    <a:pt x="426197" y="3403688"/>
                  </a:lnTo>
                  <a:lnTo>
                    <a:pt x="379068" y="3396492"/>
                  </a:lnTo>
                  <a:lnTo>
                    <a:pt x="333577" y="3384792"/>
                  </a:lnTo>
                  <a:lnTo>
                    <a:pt x="289964" y="3368825"/>
                  </a:lnTo>
                  <a:lnTo>
                    <a:pt x="248468" y="3348831"/>
                  </a:lnTo>
                  <a:lnTo>
                    <a:pt x="209326" y="3325049"/>
                  </a:lnTo>
                  <a:lnTo>
                    <a:pt x="172779" y="3297717"/>
                  </a:lnTo>
                  <a:lnTo>
                    <a:pt x="139064" y="3267075"/>
                  </a:lnTo>
                  <a:lnTo>
                    <a:pt x="108422" y="3233360"/>
                  </a:lnTo>
                  <a:lnTo>
                    <a:pt x="81090" y="3196813"/>
                  </a:lnTo>
                  <a:lnTo>
                    <a:pt x="57308" y="3157671"/>
                  </a:lnTo>
                  <a:lnTo>
                    <a:pt x="37314" y="3116175"/>
                  </a:lnTo>
                  <a:lnTo>
                    <a:pt x="21347" y="3072562"/>
                  </a:lnTo>
                  <a:lnTo>
                    <a:pt x="9647" y="3027071"/>
                  </a:lnTo>
                  <a:lnTo>
                    <a:pt x="2451" y="2979942"/>
                  </a:lnTo>
                  <a:lnTo>
                    <a:pt x="0" y="293141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15"/>
          <p:cNvSpPr txBox="1"/>
          <p:nvPr/>
        </p:nvSpPr>
        <p:spPr>
          <a:xfrm>
            <a:off x="1609725" y="1993468"/>
            <a:ext cx="22656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Sviluppare la protezione</a:t>
            </a:r>
            <a:endParaRPr sz="15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 rilevamento</a:t>
            </a:r>
            <a:endParaRPr sz="15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50" name="Google Shape;350;p15"/>
          <p:cNvSpPr txBox="1"/>
          <p:nvPr/>
        </p:nvSpPr>
        <p:spPr>
          <a:xfrm>
            <a:off x="2184273" y="2603754"/>
            <a:ext cx="1115060" cy="330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misure</a:t>
            </a:r>
            <a:endParaRPr sz="20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51" name="Google Shape;351;p15"/>
          <p:cNvGrpSpPr/>
          <p:nvPr/>
        </p:nvGrpSpPr>
        <p:grpSpPr>
          <a:xfrm>
            <a:off x="2174748" y="2892551"/>
            <a:ext cx="1000125" cy="970915"/>
            <a:chOff x="2174748" y="2892551"/>
            <a:chExt cx="1000125" cy="970915"/>
          </a:xfrm>
        </p:grpSpPr>
        <p:sp>
          <p:nvSpPr>
            <p:cNvPr id="352" name="Google Shape;352;p15"/>
            <p:cNvSpPr/>
            <p:nvPr/>
          </p:nvSpPr>
          <p:spPr>
            <a:xfrm>
              <a:off x="2387848" y="3014563"/>
              <a:ext cx="576580" cy="729615"/>
            </a:xfrm>
            <a:custGeom>
              <a:rect b="b" l="l" r="r" t="t"/>
              <a:pathLst>
                <a:path extrusionOk="0" h="729614" w="576580">
                  <a:moveTo>
                    <a:pt x="288135" y="0"/>
                  </a:moveTo>
                  <a:lnTo>
                    <a:pt x="238578" y="5539"/>
                  </a:lnTo>
                  <a:lnTo>
                    <a:pt x="193090" y="21320"/>
                  </a:lnTo>
                  <a:lnTo>
                    <a:pt x="152966" y="46084"/>
                  </a:lnTo>
                  <a:lnTo>
                    <a:pt x="119502" y="78575"/>
                  </a:lnTo>
                  <a:lnTo>
                    <a:pt x="93995" y="117534"/>
                  </a:lnTo>
                  <a:lnTo>
                    <a:pt x="77740" y="161704"/>
                  </a:lnTo>
                  <a:lnTo>
                    <a:pt x="72033" y="209829"/>
                  </a:lnTo>
                  <a:lnTo>
                    <a:pt x="72033" y="324753"/>
                  </a:lnTo>
                  <a:lnTo>
                    <a:pt x="0" y="329750"/>
                  </a:lnTo>
                  <a:lnTo>
                    <a:pt x="0" y="709501"/>
                  </a:lnTo>
                  <a:lnTo>
                    <a:pt x="288135" y="729488"/>
                  </a:lnTo>
                  <a:lnTo>
                    <a:pt x="576270" y="709501"/>
                  </a:lnTo>
                  <a:lnTo>
                    <a:pt x="576270" y="629553"/>
                  </a:lnTo>
                  <a:lnTo>
                    <a:pt x="267554" y="629553"/>
                  </a:lnTo>
                  <a:lnTo>
                    <a:pt x="267554" y="576588"/>
                  </a:lnTo>
                  <a:lnTo>
                    <a:pt x="251137" y="568109"/>
                  </a:lnTo>
                  <a:lnTo>
                    <a:pt x="238097" y="555227"/>
                  </a:lnTo>
                  <a:lnTo>
                    <a:pt x="229495" y="538785"/>
                  </a:lnTo>
                  <a:lnTo>
                    <a:pt x="226392" y="519625"/>
                  </a:lnTo>
                  <a:lnTo>
                    <a:pt x="231264" y="496344"/>
                  </a:lnTo>
                  <a:lnTo>
                    <a:pt x="244529" y="477278"/>
                  </a:lnTo>
                  <a:lnTo>
                    <a:pt x="264161" y="464396"/>
                  </a:lnTo>
                  <a:lnTo>
                    <a:pt x="288135" y="459665"/>
                  </a:lnTo>
                  <a:lnTo>
                    <a:pt x="576270" y="459665"/>
                  </a:lnTo>
                  <a:lnTo>
                    <a:pt x="576270" y="329750"/>
                  </a:lnTo>
                  <a:lnTo>
                    <a:pt x="504237" y="324753"/>
                  </a:lnTo>
                  <a:lnTo>
                    <a:pt x="504237" y="320756"/>
                  </a:lnTo>
                  <a:lnTo>
                    <a:pt x="133777" y="320756"/>
                  </a:lnTo>
                  <a:lnTo>
                    <a:pt x="133777" y="209829"/>
                  </a:lnTo>
                  <a:lnTo>
                    <a:pt x="141630" y="162388"/>
                  </a:lnTo>
                  <a:lnTo>
                    <a:pt x="163512" y="121231"/>
                  </a:lnTo>
                  <a:lnTo>
                    <a:pt x="196903" y="88804"/>
                  </a:lnTo>
                  <a:lnTo>
                    <a:pt x="239284" y="67554"/>
                  </a:lnTo>
                  <a:lnTo>
                    <a:pt x="288135" y="59927"/>
                  </a:lnTo>
                  <a:lnTo>
                    <a:pt x="437561" y="59927"/>
                  </a:lnTo>
                  <a:lnTo>
                    <a:pt x="423304" y="46084"/>
                  </a:lnTo>
                  <a:lnTo>
                    <a:pt x="383180" y="21320"/>
                  </a:lnTo>
                  <a:lnTo>
                    <a:pt x="337692" y="5539"/>
                  </a:lnTo>
                  <a:lnTo>
                    <a:pt x="288135" y="0"/>
                  </a:lnTo>
                  <a:close/>
                </a:path>
                <a:path extrusionOk="0" h="729614" w="576580">
                  <a:moveTo>
                    <a:pt x="576270" y="459665"/>
                  </a:moveTo>
                  <a:lnTo>
                    <a:pt x="288135" y="459665"/>
                  </a:lnTo>
                  <a:lnTo>
                    <a:pt x="312109" y="464396"/>
                  </a:lnTo>
                  <a:lnTo>
                    <a:pt x="331741" y="477278"/>
                  </a:lnTo>
                  <a:lnTo>
                    <a:pt x="345006" y="496344"/>
                  </a:lnTo>
                  <a:lnTo>
                    <a:pt x="349878" y="519625"/>
                  </a:lnTo>
                  <a:lnTo>
                    <a:pt x="346775" y="538222"/>
                  </a:lnTo>
                  <a:lnTo>
                    <a:pt x="338173" y="554477"/>
                  </a:lnTo>
                  <a:lnTo>
                    <a:pt x="325133" y="567547"/>
                  </a:lnTo>
                  <a:lnTo>
                    <a:pt x="308716" y="576588"/>
                  </a:lnTo>
                  <a:lnTo>
                    <a:pt x="308716" y="629553"/>
                  </a:lnTo>
                  <a:lnTo>
                    <a:pt x="576270" y="629553"/>
                  </a:lnTo>
                  <a:lnTo>
                    <a:pt x="576270" y="459665"/>
                  </a:lnTo>
                  <a:close/>
                </a:path>
                <a:path extrusionOk="0" h="729614" w="576580">
                  <a:moveTo>
                    <a:pt x="288135" y="309763"/>
                  </a:moveTo>
                  <a:lnTo>
                    <a:pt x="133777" y="320756"/>
                  </a:lnTo>
                  <a:lnTo>
                    <a:pt x="442493" y="320756"/>
                  </a:lnTo>
                  <a:lnTo>
                    <a:pt x="288135" y="309763"/>
                  </a:lnTo>
                  <a:close/>
                </a:path>
                <a:path extrusionOk="0" h="729614" w="576580">
                  <a:moveTo>
                    <a:pt x="437561" y="59927"/>
                  </a:moveTo>
                  <a:lnTo>
                    <a:pt x="288135" y="59927"/>
                  </a:lnTo>
                  <a:lnTo>
                    <a:pt x="336986" y="67554"/>
                  </a:lnTo>
                  <a:lnTo>
                    <a:pt x="379367" y="88804"/>
                  </a:lnTo>
                  <a:lnTo>
                    <a:pt x="412758" y="121231"/>
                  </a:lnTo>
                  <a:lnTo>
                    <a:pt x="434639" y="162388"/>
                  </a:lnTo>
                  <a:lnTo>
                    <a:pt x="442493" y="209829"/>
                  </a:lnTo>
                  <a:lnTo>
                    <a:pt x="442493" y="320756"/>
                  </a:lnTo>
                  <a:lnTo>
                    <a:pt x="504237" y="320756"/>
                  </a:lnTo>
                  <a:lnTo>
                    <a:pt x="504237" y="209829"/>
                  </a:lnTo>
                  <a:lnTo>
                    <a:pt x="498611" y="162388"/>
                  </a:lnTo>
                  <a:lnTo>
                    <a:pt x="498530" y="161704"/>
                  </a:lnTo>
                  <a:lnTo>
                    <a:pt x="482275" y="117534"/>
                  </a:lnTo>
                  <a:lnTo>
                    <a:pt x="456768" y="78575"/>
                  </a:lnTo>
                  <a:lnTo>
                    <a:pt x="437561" y="59927"/>
                  </a:lnTo>
                  <a:close/>
                </a:path>
              </a:pathLst>
            </a:custGeom>
            <a:solidFill>
              <a:srgbClr val="EC7C3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174748" y="2892551"/>
              <a:ext cx="1000125" cy="970915"/>
            </a:xfrm>
            <a:custGeom>
              <a:rect b="b" l="l" r="r" t="t"/>
              <a:pathLst>
                <a:path extrusionOk="0" h="970914" w="1000125">
                  <a:moveTo>
                    <a:pt x="0" y="970788"/>
                  </a:moveTo>
                  <a:lnTo>
                    <a:pt x="999744" y="970788"/>
                  </a:lnTo>
                  <a:lnTo>
                    <a:pt x="999744" y="0"/>
                  </a:lnTo>
                  <a:lnTo>
                    <a:pt x="0" y="0"/>
                  </a:lnTo>
                  <a:lnTo>
                    <a:pt x="0" y="970788"/>
                  </a:lnTo>
                  <a:close/>
                </a:path>
              </a:pathLst>
            </a:custGeom>
            <a:noFill/>
            <a:ln cap="flat" cmpd="sng" w="15850">
              <a:solidFill>
                <a:srgbClr val="FFF8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15"/>
          <p:cNvSpPr txBox="1"/>
          <p:nvPr/>
        </p:nvSpPr>
        <p:spPr>
          <a:xfrm>
            <a:off x="4690109" y="3948506"/>
            <a:ext cx="269748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Sviluppare piani di emergenza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66370" lvl="0" marL="605155" marR="1479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rispondere efficacemente ai rischi informatici identificati.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5" name="Google Shape;355;p15"/>
          <p:cNvSpPr txBox="1"/>
          <p:nvPr/>
        </p:nvSpPr>
        <p:spPr>
          <a:xfrm>
            <a:off x="4940300" y="1993468"/>
            <a:ext cx="21939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Stabilire la risposta</a:t>
            </a:r>
            <a:endParaRPr sz="18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127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piani</a:t>
            </a:r>
            <a:endParaRPr sz="18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56" name="Google Shape;356;p15"/>
          <p:cNvGrpSpPr/>
          <p:nvPr/>
        </p:nvGrpSpPr>
        <p:grpSpPr>
          <a:xfrm>
            <a:off x="5556503" y="2938272"/>
            <a:ext cx="962025" cy="879475"/>
            <a:chOff x="5556503" y="2938272"/>
            <a:chExt cx="962025" cy="879475"/>
          </a:xfrm>
        </p:grpSpPr>
        <p:sp>
          <p:nvSpPr>
            <p:cNvPr id="357" name="Google Shape;357;p15"/>
            <p:cNvSpPr/>
            <p:nvPr/>
          </p:nvSpPr>
          <p:spPr>
            <a:xfrm>
              <a:off x="5581337" y="3087705"/>
              <a:ext cx="915035" cy="588010"/>
            </a:xfrm>
            <a:custGeom>
              <a:rect b="b" l="l" r="r" t="t"/>
              <a:pathLst>
                <a:path extrusionOk="0" h="588010" w="915035">
                  <a:moveTo>
                    <a:pt x="834481" y="0"/>
                  </a:moveTo>
                  <a:lnTo>
                    <a:pt x="327652" y="438111"/>
                  </a:lnTo>
                  <a:lnTo>
                    <a:pt x="84137" y="210003"/>
                  </a:lnTo>
                  <a:lnTo>
                    <a:pt x="0" y="283324"/>
                  </a:lnTo>
                  <a:lnTo>
                    <a:pt x="323693" y="587467"/>
                  </a:lnTo>
                  <a:lnTo>
                    <a:pt x="408824" y="515052"/>
                  </a:lnTo>
                  <a:lnTo>
                    <a:pt x="914663" y="76035"/>
                  </a:lnTo>
                  <a:lnTo>
                    <a:pt x="834481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5556503" y="2938272"/>
              <a:ext cx="962025" cy="879475"/>
            </a:xfrm>
            <a:custGeom>
              <a:rect b="b" l="l" r="r" t="t"/>
              <a:pathLst>
                <a:path extrusionOk="0" h="879475" w="962025">
                  <a:moveTo>
                    <a:pt x="0" y="879347"/>
                  </a:moveTo>
                  <a:lnTo>
                    <a:pt x="961644" y="879347"/>
                  </a:lnTo>
                  <a:lnTo>
                    <a:pt x="961644" y="0"/>
                  </a:lnTo>
                  <a:lnTo>
                    <a:pt x="0" y="0"/>
                  </a:lnTo>
                  <a:lnTo>
                    <a:pt x="0" y="879347"/>
                  </a:lnTo>
                  <a:close/>
                </a:path>
              </a:pathLst>
            </a:custGeom>
            <a:noFill/>
            <a:ln cap="flat" cmpd="sng" w="15875">
              <a:solidFill>
                <a:srgbClr val="FFF8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15"/>
          <p:cNvSpPr txBox="1"/>
          <p:nvPr/>
        </p:nvSpPr>
        <p:spPr>
          <a:xfrm>
            <a:off x="8285480" y="1993468"/>
            <a:ext cx="21978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634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Rispondere e riprendersi da incidenti di sicurezza informatica.</a:t>
            </a:r>
            <a:endParaRPr sz="15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0" name="Google Shape;360;p15"/>
          <p:cNvSpPr txBox="1"/>
          <p:nvPr/>
        </p:nvSpPr>
        <p:spPr>
          <a:xfrm>
            <a:off x="8078469" y="3803091"/>
            <a:ext cx="268351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Rispondere e riprendersi dagli incidenti di sicurezza informatica utilizzando il piano di emergenza.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15"/>
          <p:cNvSpPr txBox="1"/>
          <p:nvPr/>
        </p:nvSpPr>
        <p:spPr>
          <a:xfrm>
            <a:off x="8147431" y="4529073"/>
            <a:ext cx="254381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635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Valutare l'impatto dell'efficacia del piano di risposta e rivalutare le minacce e le vulnerabilità.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62" name="Google Shape;362;p15"/>
          <p:cNvGrpSpPr/>
          <p:nvPr/>
        </p:nvGrpSpPr>
        <p:grpSpPr>
          <a:xfrm>
            <a:off x="7549895" y="2944367"/>
            <a:ext cx="3293364" cy="3834381"/>
            <a:chOff x="7549895" y="2944367"/>
            <a:chExt cx="3293364" cy="3834381"/>
          </a:xfrm>
        </p:grpSpPr>
        <p:sp>
          <p:nvSpPr>
            <p:cNvPr id="363" name="Google Shape;363;p15"/>
            <p:cNvSpPr/>
            <p:nvPr/>
          </p:nvSpPr>
          <p:spPr>
            <a:xfrm>
              <a:off x="9061881" y="3035591"/>
              <a:ext cx="737235" cy="647700"/>
            </a:xfrm>
            <a:custGeom>
              <a:rect b="b" l="l" r="r" t="t"/>
              <a:pathLst>
                <a:path extrusionOk="0" h="647700" w="737234">
                  <a:moveTo>
                    <a:pt x="67856" y="477037"/>
                  </a:moveTo>
                  <a:lnTo>
                    <a:pt x="0" y="477037"/>
                  </a:lnTo>
                  <a:lnTo>
                    <a:pt x="0" y="511111"/>
                  </a:lnTo>
                  <a:lnTo>
                    <a:pt x="67856" y="511111"/>
                  </a:lnTo>
                  <a:lnTo>
                    <a:pt x="67856" y="477037"/>
                  </a:lnTo>
                  <a:close/>
                </a:path>
                <a:path extrusionOk="0" h="647700" w="737234">
                  <a:moveTo>
                    <a:pt x="67856" y="408889"/>
                  </a:moveTo>
                  <a:lnTo>
                    <a:pt x="0" y="408889"/>
                  </a:lnTo>
                  <a:lnTo>
                    <a:pt x="0" y="442963"/>
                  </a:lnTo>
                  <a:lnTo>
                    <a:pt x="67856" y="442963"/>
                  </a:lnTo>
                  <a:lnTo>
                    <a:pt x="67856" y="408889"/>
                  </a:lnTo>
                  <a:close/>
                </a:path>
                <a:path extrusionOk="0" h="647700" w="737234">
                  <a:moveTo>
                    <a:pt x="67856" y="340741"/>
                  </a:moveTo>
                  <a:lnTo>
                    <a:pt x="0" y="340741"/>
                  </a:lnTo>
                  <a:lnTo>
                    <a:pt x="0" y="374815"/>
                  </a:lnTo>
                  <a:lnTo>
                    <a:pt x="67856" y="374815"/>
                  </a:lnTo>
                  <a:lnTo>
                    <a:pt x="67856" y="340741"/>
                  </a:lnTo>
                  <a:close/>
                </a:path>
                <a:path extrusionOk="0" h="647700" w="737234">
                  <a:moveTo>
                    <a:pt x="67856" y="272592"/>
                  </a:moveTo>
                  <a:lnTo>
                    <a:pt x="0" y="272592"/>
                  </a:lnTo>
                  <a:lnTo>
                    <a:pt x="0" y="306666"/>
                  </a:lnTo>
                  <a:lnTo>
                    <a:pt x="67856" y="306666"/>
                  </a:lnTo>
                  <a:lnTo>
                    <a:pt x="67856" y="272592"/>
                  </a:lnTo>
                  <a:close/>
                </a:path>
                <a:path extrusionOk="0" h="647700" w="737234">
                  <a:moveTo>
                    <a:pt x="67856" y="204444"/>
                  </a:moveTo>
                  <a:lnTo>
                    <a:pt x="0" y="204444"/>
                  </a:lnTo>
                  <a:lnTo>
                    <a:pt x="0" y="238518"/>
                  </a:lnTo>
                  <a:lnTo>
                    <a:pt x="67856" y="238518"/>
                  </a:lnTo>
                  <a:lnTo>
                    <a:pt x="67856" y="204444"/>
                  </a:lnTo>
                  <a:close/>
                </a:path>
                <a:path extrusionOk="0" h="647700" w="737234">
                  <a:moveTo>
                    <a:pt x="67856" y="136296"/>
                  </a:moveTo>
                  <a:lnTo>
                    <a:pt x="0" y="136296"/>
                  </a:lnTo>
                  <a:lnTo>
                    <a:pt x="0" y="170370"/>
                  </a:lnTo>
                  <a:lnTo>
                    <a:pt x="67856" y="170370"/>
                  </a:lnTo>
                  <a:lnTo>
                    <a:pt x="67856" y="136296"/>
                  </a:lnTo>
                  <a:close/>
                </a:path>
                <a:path extrusionOk="0" h="647700" w="737234">
                  <a:moveTo>
                    <a:pt x="193890" y="587781"/>
                  </a:moveTo>
                  <a:lnTo>
                    <a:pt x="155117" y="587781"/>
                  </a:lnTo>
                  <a:lnTo>
                    <a:pt x="155117" y="647407"/>
                  </a:lnTo>
                  <a:lnTo>
                    <a:pt x="193890" y="647407"/>
                  </a:lnTo>
                  <a:lnTo>
                    <a:pt x="193890" y="587781"/>
                  </a:lnTo>
                  <a:close/>
                </a:path>
                <a:path extrusionOk="0" h="647700" w="737234">
                  <a:moveTo>
                    <a:pt x="193890" y="0"/>
                  </a:moveTo>
                  <a:lnTo>
                    <a:pt x="155117" y="0"/>
                  </a:lnTo>
                  <a:lnTo>
                    <a:pt x="155117" y="59639"/>
                  </a:lnTo>
                  <a:lnTo>
                    <a:pt x="193890" y="59639"/>
                  </a:lnTo>
                  <a:lnTo>
                    <a:pt x="193890" y="0"/>
                  </a:lnTo>
                  <a:close/>
                </a:path>
                <a:path extrusionOk="0" h="647700" w="737234">
                  <a:moveTo>
                    <a:pt x="271449" y="587781"/>
                  </a:moveTo>
                  <a:lnTo>
                    <a:pt x="232676" y="587781"/>
                  </a:lnTo>
                  <a:lnTo>
                    <a:pt x="232676" y="647407"/>
                  </a:lnTo>
                  <a:lnTo>
                    <a:pt x="271449" y="647407"/>
                  </a:lnTo>
                  <a:lnTo>
                    <a:pt x="271449" y="587781"/>
                  </a:lnTo>
                  <a:close/>
                </a:path>
                <a:path extrusionOk="0" h="647700" w="737234">
                  <a:moveTo>
                    <a:pt x="271449" y="0"/>
                  </a:moveTo>
                  <a:lnTo>
                    <a:pt x="232676" y="0"/>
                  </a:lnTo>
                  <a:lnTo>
                    <a:pt x="232676" y="59639"/>
                  </a:lnTo>
                  <a:lnTo>
                    <a:pt x="271449" y="59639"/>
                  </a:lnTo>
                  <a:lnTo>
                    <a:pt x="271449" y="0"/>
                  </a:lnTo>
                  <a:close/>
                </a:path>
                <a:path extrusionOk="0" h="647700" w="737234">
                  <a:moveTo>
                    <a:pt x="349008" y="587781"/>
                  </a:moveTo>
                  <a:lnTo>
                    <a:pt x="310235" y="587781"/>
                  </a:lnTo>
                  <a:lnTo>
                    <a:pt x="310235" y="647407"/>
                  </a:lnTo>
                  <a:lnTo>
                    <a:pt x="349008" y="647407"/>
                  </a:lnTo>
                  <a:lnTo>
                    <a:pt x="349008" y="587781"/>
                  </a:lnTo>
                  <a:close/>
                </a:path>
                <a:path extrusionOk="0" h="647700" w="737234">
                  <a:moveTo>
                    <a:pt x="349008" y="0"/>
                  </a:moveTo>
                  <a:lnTo>
                    <a:pt x="310235" y="0"/>
                  </a:lnTo>
                  <a:lnTo>
                    <a:pt x="310235" y="59639"/>
                  </a:lnTo>
                  <a:lnTo>
                    <a:pt x="349008" y="59639"/>
                  </a:lnTo>
                  <a:lnTo>
                    <a:pt x="349008" y="0"/>
                  </a:lnTo>
                  <a:close/>
                </a:path>
                <a:path extrusionOk="0" h="647700" w="737234">
                  <a:moveTo>
                    <a:pt x="426567" y="587781"/>
                  </a:moveTo>
                  <a:lnTo>
                    <a:pt x="387794" y="587781"/>
                  </a:lnTo>
                  <a:lnTo>
                    <a:pt x="387794" y="647407"/>
                  </a:lnTo>
                  <a:lnTo>
                    <a:pt x="426567" y="647407"/>
                  </a:lnTo>
                  <a:lnTo>
                    <a:pt x="426567" y="587781"/>
                  </a:lnTo>
                  <a:close/>
                </a:path>
                <a:path extrusionOk="0" h="647700" w="737234">
                  <a:moveTo>
                    <a:pt x="426567" y="0"/>
                  </a:moveTo>
                  <a:lnTo>
                    <a:pt x="387794" y="0"/>
                  </a:lnTo>
                  <a:lnTo>
                    <a:pt x="387794" y="59639"/>
                  </a:lnTo>
                  <a:lnTo>
                    <a:pt x="426567" y="59639"/>
                  </a:lnTo>
                  <a:lnTo>
                    <a:pt x="426567" y="0"/>
                  </a:lnTo>
                  <a:close/>
                </a:path>
                <a:path extrusionOk="0" h="647700" w="737234">
                  <a:moveTo>
                    <a:pt x="494436" y="212966"/>
                  </a:moveTo>
                  <a:lnTo>
                    <a:pt x="242366" y="212966"/>
                  </a:lnTo>
                  <a:lnTo>
                    <a:pt x="242366" y="434441"/>
                  </a:lnTo>
                  <a:lnTo>
                    <a:pt x="494436" y="434441"/>
                  </a:lnTo>
                  <a:lnTo>
                    <a:pt x="494436" y="212966"/>
                  </a:lnTo>
                  <a:close/>
                </a:path>
                <a:path extrusionOk="0" h="647700" w="737234">
                  <a:moveTo>
                    <a:pt x="504126" y="587781"/>
                  </a:moveTo>
                  <a:lnTo>
                    <a:pt x="465340" y="587781"/>
                  </a:lnTo>
                  <a:lnTo>
                    <a:pt x="465340" y="647407"/>
                  </a:lnTo>
                  <a:lnTo>
                    <a:pt x="504126" y="647407"/>
                  </a:lnTo>
                  <a:lnTo>
                    <a:pt x="504126" y="587781"/>
                  </a:lnTo>
                  <a:close/>
                </a:path>
                <a:path extrusionOk="0" h="647700" w="737234">
                  <a:moveTo>
                    <a:pt x="504126" y="0"/>
                  </a:moveTo>
                  <a:lnTo>
                    <a:pt x="465340" y="0"/>
                  </a:lnTo>
                  <a:lnTo>
                    <a:pt x="465340" y="59639"/>
                  </a:lnTo>
                  <a:lnTo>
                    <a:pt x="504126" y="59639"/>
                  </a:lnTo>
                  <a:lnTo>
                    <a:pt x="504126" y="0"/>
                  </a:lnTo>
                  <a:close/>
                </a:path>
                <a:path extrusionOk="0" h="647700" w="737234">
                  <a:moveTo>
                    <a:pt x="581685" y="587781"/>
                  </a:moveTo>
                  <a:lnTo>
                    <a:pt x="542899" y="587781"/>
                  </a:lnTo>
                  <a:lnTo>
                    <a:pt x="542899" y="647407"/>
                  </a:lnTo>
                  <a:lnTo>
                    <a:pt x="581685" y="647407"/>
                  </a:lnTo>
                  <a:lnTo>
                    <a:pt x="581685" y="587781"/>
                  </a:lnTo>
                  <a:close/>
                </a:path>
                <a:path extrusionOk="0" h="647700" w="737234">
                  <a:moveTo>
                    <a:pt x="581685" y="0"/>
                  </a:moveTo>
                  <a:lnTo>
                    <a:pt x="542899" y="0"/>
                  </a:lnTo>
                  <a:lnTo>
                    <a:pt x="542899" y="59639"/>
                  </a:lnTo>
                  <a:lnTo>
                    <a:pt x="581685" y="59639"/>
                  </a:lnTo>
                  <a:lnTo>
                    <a:pt x="581685" y="0"/>
                  </a:lnTo>
                  <a:close/>
                </a:path>
                <a:path extrusionOk="0" h="647700" w="737234">
                  <a:moveTo>
                    <a:pt x="630161" y="127787"/>
                  </a:moveTo>
                  <a:lnTo>
                    <a:pt x="627113" y="114515"/>
                  </a:lnTo>
                  <a:lnTo>
                    <a:pt x="618794" y="103682"/>
                  </a:lnTo>
                  <a:lnTo>
                    <a:pt x="606475" y="96380"/>
                  </a:lnTo>
                  <a:lnTo>
                    <a:pt x="591375" y="93713"/>
                  </a:lnTo>
                  <a:lnTo>
                    <a:pt x="533209" y="93713"/>
                  </a:lnTo>
                  <a:lnTo>
                    <a:pt x="533209" y="178892"/>
                  </a:lnTo>
                  <a:lnTo>
                    <a:pt x="533209" y="468515"/>
                  </a:lnTo>
                  <a:lnTo>
                    <a:pt x="203593" y="468515"/>
                  </a:lnTo>
                  <a:lnTo>
                    <a:pt x="203593" y="178892"/>
                  </a:lnTo>
                  <a:lnTo>
                    <a:pt x="533209" y="178892"/>
                  </a:lnTo>
                  <a:lnTo>
                    <a:pt x="533209" y="93713"/>
                  </a:lnTo>
                  <a:lnTo>
                    <a:pt x="145415" y="93713"/>
                  </a:lnTo>
                  <a:lnTo>
                    <a:pt x="130327" y="96380"/>
                  </a:lnTo>
                  <a:lnTo>
                    <a:pt x="117995" y="103682"/>
                  </a:lnTo>
                  <a:lnTo>
                    <a:pt x="109689" y="114515"/>
                  </a:lnTo>
                  <a:lnTo>
                    <a:pt x="106641" y="127787"/>
                  </a:lnTo>
                  <a:lnTo>
                    <a:pt x="106641" y="519633"/>
                  </a:lnTo>
                  <a:lnTo>
                    <a:pt x="109689" y="532892"/>
                  </a:lnTo>
                  <a:lnTo>
                    <a:pt x="117995" y="543725"/>
                  </a:lnTo>
                  <a:lnTo>
                    <a:pt x="130327" y="551027"/>
                  </a:lnTo>
                  <a:lnTo>
                    <a:pt x="145415" y="553707"/>
                  </a:lnTo>
                  <a:lnTo>
                    <a:pt x="591375" y="553707"/>
                  </a:lnTo>
                  <a:lnTo>
                    <a:pt x="606475" y="551027"/>
                  </a:lnTo>
                  <a:lnTo>
                    <a:pt x="618794" y="543725"/>
                  </a:lnTo>
                  <a:lnTo>
                    <a:pt x="627113" y="532892"/>
                  </a:lnTo>
                  <a:lnTo>
                    <a:pt x="630161" y="519633"/>
                  </a:lnTo>
                  <a:lnTo>
                    <a:pt x="630161" y="468515"/>
                  </a:lnTo>
                  <a:lnTo>
                    <a:pt x="630161" y="178892"/>
                  </a:lnTo>
                  <a:lnTo>
                    <a:pt x="630161" y="127787"/>
                  </a:lnTo>
                  <a:close/>
                </a:path>
                <a:path extrusionOk="0" h="647700" w="737234">
                  <a:moveTo>
                    <a:pt x="736803" y="477037"/>
                  </a:moveTo>
                  <a:lnTo>
                    <a:pt x="668934" y="477037"/>
                  </a:lnTo>
                  <a:lnTo>
                    <a:pt x="668934" y="511111"/>
                  </a:lnTo>
                  <a:lnTo>
                    <a:pt x="736803" y="511111"/>
                  </a:lnTo>
                  <a:lnTo>
                    <a:pt x="736803" y="477037"/>
                  </a:lnTo>
                  <a:close/>
                </a:path>
                <a:path extrusionOk="0" h="647700" w="737234">
                  <a:moveTo>
                    <a:pt x="736803" y="408889"/>
                  </a:moveTo>
                  <a:lnTo>
                    <a:pt x="668934" y="408889"/>
                  </a:lnTo>
                  <a:lnTo>
                    <a:pt x="668934" y="442963"/>
                  </a:lnTo>
                  <a:lnTo>
                    <a:pt x="736803" y="442963"/>
                  </a:lnTo>
                  <a:lnTo>
                    <a:pt x="736803" y="408889"/>
                  </a:lnTo>
                  <a:close/>
                </a:path>
                <a:path extrusionOk="0" h="647700" w="737234">
                  <a:moveTo>
                    <a:pt x="736803" y="340741"/>
                  </a:moveTo>
                  <a:lnTo>
                    <a:pt x="668934" y="340741"/>
                  </a:lnTo>
                  <a:lnTo>
                    <a:pt x="668934" y="374815"/>
                  </a:lnTo>
                  <a:lnTo>
                    <a:pt x="736803" y="374815"/>
                  </a:lnTo>
                  <a:lnTo>
                    <a:pt x="736803" y="340741"/>
                  </a:lnTo>
                  <a:close/>
                </a:path>
                <a:path extrusionOk="0" h="647700" w="737234">
                  <a:moveTo>
                    <a:pt x="736803" y="272592"/>
                  </a:moveTo>
                  <a:lnTo>
                    <a:pt x="668934" y="272592"/>
                  </a:lnTo>
                  <a:lnTo>
                    <a:pt x="668934" y="306666"/>
                  </a:lnTo>
                  <a:lnTo>
                    <a:pt x="736803" y="306666"/>
                  </a:lnTo>
                  <a:lnTo>
                    <a:pt x="736803" y="272592"/>
                  </a:lnTo>
                  <a:close/>
                </a:path>
                <a:path extrusionOk="0" h="647700" w="737234">
                  <a:moveTo>
                    <a:pt x="736803" y="204444"/>
                  </a:moveTo>
                  <a:lnTo>
                    <a:pt x="668934" y="204444"/>
                  </a:lnTo>
                  <a:lnTo>
                    <a:pt x="668934" y="238518"/>
                  </a:lnTo>
                  <a:lnTo>
                    <a:pt x="736803" y="238518"/>
                  </a:lnTo>
                  <a:lnTo>
                    <a:pt x="736803" y="204444"/>
                  </a:lnTo>
                  <a:close/>
                </a:path>
                <a:path extrusionOk="0" h="647700" w="737234">
                  <a:moveTo>
                    <a:pt x="736803" y="136296"/>
                  </a:moveTo>
                  <a:lnTo>
                    <a:pt x="668934" y="136296"/>
                  </a:lnTo>
                  <a:lnTo>
                    <a:pt x="668934" y="170370"/>
                  </a:lnTo>
                  <a:lnTo>
                    <a:pt x="736803" y="170370"/>
                  </a:lnTo>
                  <a:lnTo>
                    <a:pt x="736803" y="13629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8958071" y="2944367"/>
              <a:ext cx="942340" cy="828040"/>
            </a:xfrm>
            <a:custGeom>
              <a:rect b="b" l="l" r="r" t="t"/>
              <a:pathLst>
                <a:path extrusionOk="0" h="828039" w="942340">
                  <a:moveTo>
                    <a:pt x="0" y="827531"/>
                  </a:moveTo>
                  <a:lnTo>
                    <a:pt x="941831" y="827531"/>
                  </a:lnTo>
                  <a:lnTo>
                    <a:pt x="941831" y="0"/>
                  </a:lnTo>
                  <a:lnTo>
                    <a:pt x="0" y="0"/>
                  </a:lnTo>
                  <a:lnTo>
                    <a:pt x="0" y="827531"/>
                  </a:lnTo>
                  <a:close/>
                </a:path>
              </a:pathLst>
            </a:custGeom>
            <a:noFill/>
            <a:ln cap="flat" cmpd="sng" w="15875">
              <a:solidFill>
                <a:srgbClr val="FFF8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5" name="Google Shape;36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1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p15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368" name="Google Shape;368;p15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6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sp>
          <p:nvSpPr>
            <p:cNvPr id="374" name="Google Shape;374;p16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6" name="Google Shape;37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Google Shape;377;p16"/>
          <p:cNvSpPr txBox="1"/>
          <p:nvPr>
            <p:ph type="title"/>
          </p:nvPr>
        </p:nvSpPr>
        <p:spPr>
          <a:xfrm>
            <a:off x="6515481" y="2586304"/>
            <a:ext cx="3928745" cy="953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-167640" lvl="0" marL="18034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B900"/>
                </a:solidFill>
              </a:rPr>
              <a:t>Minacce informatiche nella rete marittima</a:t>
            </a:r>
            <a:endParaRPr sz="3200"/>
          </a:p>
        </p:txBody>
      </p:sp>
      <p:pic>
        <p:nvPicPr>
          <p:cNvPr id="378" name="Google Shape;37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7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385" name="Google Shape;385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17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089105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17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775">
            <a:spAutoFit/>
          </a:bodyPr>
          <a:lstStyle/>
          <a:p>
            <a:pPr indent="0" lvl="0" marL="62204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Identificare le minacce</a:t>
            </a:r>
            <a:endParaRPr sz="3600"/>
          </a:p>
        </p:txBody>
      </p:sp>
      <p:sp>
        <p:nvSpPr>
          <p:cNvPr id="389" name="Google Shape;389;p17"/>
          <p:cNvSpPr txBox="1"/>
          <p:nvPr/>
        </p:nvSpPr>
        <p:spPr>
          <a:xfrm>
            <a:off x="6122670" y="2128266"/>
            <a:ext cx="5528310" cy="3477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82549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Le aziende devono analizzare la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capacità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l'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opportunità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l'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intento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attacco dei potenziali attori delle minacce.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82549" lvl="0" marL="12700" marR="5715" rtl="0" algn="just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Le minacce possono provenire da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individui esterni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da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persone interne che agiscono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intermediari non intenzionali (ad esempio, trasportando le minacce su chiavette USB infette).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82549" lvl="0" marL="12700" marR="5080" rtl="0" algn="just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Una volta identificate, le minacce devono essere valutate insieme alle vulnerabilità note.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82549" lvl="0" marL="74295" rtl="0" algn="just">
              <a:lnSpc>
                <a:spcPct val="100000"/>
              </a:lnSpc>
              <a:spcBef>
                <a:spcPts val="139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Valutare la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probabilità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 si verifichi un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attacco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un incidente.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82549" lvl="0" marL="12700" marR="6350" rtl="0" algn="just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Combinare la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probabilità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un incidente con il suo impatto per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determinare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fattore di rischio complessivo.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82549" lvl="0" marL="12700" marR="5715" rtl="0" algn="just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Organizzazioni e individui possono costituire una minaccia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, intenzionale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meno,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sicurezza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dell'equipaggio, dell'ambiente e della nave.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7"/>
          <p:cNvSpPr txBox="1"/>
          <p:nvPr/>
        </p:nvSpPr>
        <p:spPr>
          <a:xfrm>
            <a:off x="78739" y="6704177"/>
            <a:ext cx="4625975" cy="102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5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il febbraio 2024.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1" name="Google Shape;3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18"/>
          <p:cNvGrpSpPr/>
          <p:nvPr/>
        </p:nvGrpSpPr>
        <p:grpSpPr>
          <a:xfrm>
            <a:off x="6352032" y="-10350"/>
            <a:ext cx="5839968" cy="6879463"/>
            <a:chOff x="6352032" y="-10350"/>
            <a:chExt cx="5839968" cy="6879463"/>
          </a:xfrm>
        </p:grpSpPr>
        <p:pic>
          <p:nvPicPr>
            <p:cNvPr id="398" name="Google Shape;39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18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7371078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8176" y="1517417"/>
                  </a:moveTo>
                  <a:lnTo>
                    <a:pt x="1500779" y="1523877"/>
                  </a:lnTo>
                  <a:lnTo>
                    <a:pt x="1457199" y="1541986"/>
                  </a:lnTo>
                  <a:lnTo>
                    <a:pt x="1419673" y="1570477"/>
                  </a:lnTo>
                  <a:lnTo>
                    <a:pt x="1390437" y="1608083"/>
                  </a:lnTo>
                  <a:lnTo>
                    <a:pt x="1371728" y="1653539"/>
                  </a:lnTo>
                  <a:lnTo>
                    <a:pt x="977012" y="3108705"/>
                  </a:lnTo>
                  <a:lnTo>
                    <a:pt x="4065" y="6844512"/>
                  </a:lnTo>
                  <a:lnTo>
                    <a:pt x="255" y="6857232"/>
                  </a:lnTo>
                  <a:lnTo>
                    <a:pt x="0" y="6858000"/>
                  </a:lnTo>
                  <a:lnTo>
                    <a:pt x="26577" y="6858000"/>
                  </a:lnTo>
                  <a:lnTo>
                    <a:pt x="1002412" y="3116326"/>
                  </a:lnTo>
                  <a:lnTo>
                    <a:pt x="1397128" y="1661287"/>
                  </a:lnTo>
                  <a:lnTo>
                    <a:pt x="1418158" y="1615207"/>
                  </a:lnTo>
                  <a:lnTo>
                    <a:pt x="1451466" y="1579009"/>
                  </a:lnTo>
                  <a:lnTo>
                    <a:pt x="1493753" y="1554649"/>
                  </a:lnTo>
                  <a:lnTo>
                    <a:pt x="1541721" y="1544085"/>
                  </a:lnTo>
                  <a:lnTo>
                    <a:pt x="1643645" y="1544085"/>
                  </a:lnTo>
                  <a:lnTo>
                    <a:pt x="1631675" y="1536654"/>
                  </a:lnTo>
                  <a:lnTo>
                    <a:pt x="1597166" y="1523877"/>
                  </a:lnTo>
                  <a:lnTo>
                    <a:pt x="1548176" y="1517417"/>
                  </a:lnTo>
                  <a:close/>
                </a:path>
                <a:path extrusionOk="0" h="6858000" w="2556509">
                  <a:moveTo>
                    <a:pt x="1643645" y="1544085"/>
                  </a:moveTo>
                  <a:lnTo>
                    <a:pt x="1541721" y="1544085"/>
                  </a:lnTo>
                  <a:lnTo>
                    <a:pt x="1592073" y="1549273"/>
                  </a:lnTo>
                  <a:lnTo>
                    <a:pt x="1621265" y="1560445"/>
                  </a:lnTo>
                  <a:lnTo>
                    <a:pt x="1669743" y="1597600"/>
                  </a:lnTo>
                  <a:lnTo>
                    <a:pt x="1700674" y="1651631"/>
                  </a:lnTo>
                  <a:lnTo>
                    <a:pt x="1708294" y="1712535"/>
                  </a:lnTo>
                  <a:lnTo>
                    <a:pt x="1702817" y="1743964"/>
                  </a:lnTo>
                  <a:lnTo>
                    <a:pt x="1442975" y="2701671"/>
                  </a:lnTo>
                  <a:lnTo>
                    <a:pt x="1436530" y="2750585"/>
                  </a:lnTo>
                  <a:lnTo>
                    <a:pt x="1443017" y="2797922"/>
                  </a:lnTo>
                  <a:lnTo>
                    <a:pt x="1461168" y="2841450"/>
                  </a:lnTo>
                  <a:lnTo>
                    <a:pt x="1489711" y="2878934"/>
                  </a:lnTo>
                  <a:lnTo>
                    <a:pt x="1527377" y="2908143"/>
                  </a:lnTo>
                  <a:lnTo>
                    <a:pt x="1572896" y="2926841"/>
                  </a:lnTo>
                  <a:lnTo>
                    <a:pt x="1624873" y="2932987"/>
                  </a:lnTo>
                  <a:lnTo>
                    <a:pt x="1675077" y="2924801"/>
                  </a:lnTo>
                  <a:lnTo>
                    <a:pt x="1710356" y="2908370"/>
                  </a:lnTo>
                  <a:lnTo>
                    <a:pt x="1623651" y="2908370"/>
                  </a:lnTo>
                  <a:lnTo>
                    <a:pt x="1579246" y="2902712"/>
                  </a:lnTo>
                  <a:lnTo>
                    <a:pt x="1533154" y="2881696"/>
                  </a:lnTo>
                  <a:lnTo>
                    <a:pt x="1496932" y="2848427"/>
                  </a:lnTo>
                  <a:lnTo>
                    <a:pt x="1472554" y="2806197"/>
                  </a:lnTo>
                  <a:lnTo>
                    <a:pt x="1461995" y="2758297"/>
                  </a:lnTo>
                  <a:lnTo>
                    <a:pt x="1467232" y="2708021"/>
                  </a:lnTo>
                  <a:lnTo>
                    <a:pt x="1726947" y="1750314"/>
                  </a:lnTo>
                  <a:lnTo>
                    <a:pt x="1732991" y="1714640"/>
                  </a:lnTo>
                  <a:lnTo>
                    <a:pt x="1732042" y="1681607"/>
                  </a:lnTo>
                  <a:lnTo>
                    <a:pt x="1731963" y="1678860"/>
                  </a:lnTo>
                  <a:lnTo>
                    <a:pt x="1723982" y="1643818"/>
                  </a:lnTo>
                  <a:lnTo>
                    <a:pt x="1709167" y="1610360"/>
                  </a:lnTo>
                  <a:lnTo>
                    <a:pt x="1688289" y="1580362"/>
                  </a:lnTo>
                  <a:lnTo>
                    <a:pt x="1662256" y="1555638"/>
                  </a:lnTo>
                  <a:lnTo>
                    <a:pt x="1643645" y="1544085"/>
                  </a:lnTo>
                  <a:close/>
                </a:path>
                <a:path extrusionOk="0" h="6858000" w="2556509">
                  <a:moveTo>
                    <a:pt x="2556415" y="0"/>
                  </a:moveTo>
                  <a:lnTo>
                    <a:pt x="2529286" y="0"/>
                  </a:lnTo>
                  <a:lnTo>
                    <a:pt x="2106423" y="1541652"/>
                  </a:lnTo>
                  <a:lnTo>
                    <a:pt x="1763904" y="2817495"/>
                  </a:lnTo>
                  <a:lnTo>
                    <a:pt x="1739067" y="2855179"/>
                  </a:lnTo>
                  <a:lnTo>
                    <a:pt x="1705872" y="2883573"/>
                  </a:lnTo>
                  <a:lnTo>
                    <a:pt x="1666630" y="2901647"/>
                  </a:lnTo>
                  <a:lnTo>
                    <a:pt x="1623651" y="2908370"/>
                  </a:lnTo>
                  <a:lnTo>
                    <a:pt x="1710356" y="2908370"/>
                  </a:lnTo>
                  <a:lnTo>
                    <a:pt x="1720818" y="2903497"/>
                  </a:lnTo>
                  <a:lnTo>
                    <a:pt x="1759409" y="2870287"/>
                  </a:lnTo>
                  <a:lnTo>
                    <a:pt x="1788161" y="2826385"/>
                  </a:lnTo>
                  <a:lnTo>
                    <a:pt x="1788161" y="2825115"/>
                  </a:lnTo>
                  <a:lnTo>
                    <a:pt x="2130680" y="1548002"/>
                  </a:lnTo>
                  <a:lnTo>
                    <a:pt x="2556415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" name="Google Shape;401;p18"/>
          <p:cNvSpPr txBox="1"/>
          <p:nvPr>
            <p:ph type="title"/>
          </p:nvPr>
        </p:nvSpPr>
        <p:spPr>
          <a:xfrm>
            <a:off x="875171" y="696925"/>
            <a:ext cx="45390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Attori della minaccia</a:t>
            </a:r>
            <a:endParaRPr sz="3600"/>
          </a:p>
        </p:txBody>
      </p:sp>
      <p:graphicFrame>
        <p:nvGraphicFramePr>
          <p:cNvPr id="402" name="Google Shape;402;p18"/>
          <p:cNvGraphicFramePr/>
          <p:nvPr/>
        </p:nvGraphicFramePr>
        <p:xfrm>
          <a:off x="538759" y="14317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1242700"/>
                <a:gridCol w="5714375"/>
              </a:tblGrid>
              <a:tr h="315600">
                <a:tc>
                  <a:txBody>
                    <a:bodyPr/>
                    <a:lstStyle/>
                    <a:p>
                      <a:pPr indent="0" lvl="0" marL="4273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Gruppo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255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793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Motivazione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255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Accidentale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attori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255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87020" lvl="0" marL="455930" marR="38227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Nessuna motivazione dolosa, ma danni involontari dovuti a circostanze sfavorevoli e alla mancanza di competenze, come l'inserimento di una USB infetta nei sistemi IT o OT di bordo.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909950">
                <a:tc>
                  <a:txBody>
                    <a:bodyPr/>
                    <a:lstStyle/>
                    <a:p>
                      <a:pPr indent="0" lvl="0" marL="91440" marR="25907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Attivisti (compresi i dipendenti scontenti)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/>
                </a:tc>
                <a:tc>
                  <a:txBody>
                    <a:bodyPr/>
                    <a:lstStyle/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 vendetta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interruzione delle operazioni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attenzione dei media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danni alla reputazione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</a:tr>
              <a:tr h="70167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Criminali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guadagno finanziario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spionaggio commerciale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spionaggio industriale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Opportunisti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/>
                </a:tc>
                <a:tc>
                  <a:txBody>
                    <a:bodyPr/>
                    <a:lstStyle/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 sfida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guadagno in termini di reputazione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guadagno finanziario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</a:tr>
              <a:tr h="1554475">
                <a:tc>
                  <a:txBody>
                    <a:bodyPr/>
                    <a:lstStyle/>
                    <a:p>
                      <a:pPr indent="0" lvl="0" marL="91440" marR="3752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Stati Stato sponsorizzato dallo Stato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91440" marR="161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organizzazioni Terroristi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87020" lvl="0" marL="455930" marR="24257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guadagno politico/idealogico, ad esempio l'interruzione (non controllata) delle economie e delle criticità.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infrastruttura nazionale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Spionaggio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guadagno finanziario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spionaggio commerciale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spionaggio industriale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86385" lvl="0" marL="455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guadagno commerciale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03" name="Google Shape;4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p18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78739" y="6675080"/>
            <a:ext cx="5527040" cy="11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19"/>
          <p:cNvGrpSpPr/>
          <p:nvPr/>
        </p:nvGrpSpPr>
        <p:grpSpPr>
          <a:xfrm>
            <a:off x="6352032" y="-10350"/>
            <a:ext cx="5839968" cy="6879463"/>
            <a:chOff x="6352032" y="-10350"/>
            <a:chExt cx="5839968" cy="6879463"/>
          </a:xfrm>
        </p:grpSpPr>
        <p:pic>
          <p:nvPicPr>
            <p:cNvPr id="412" name="Google Shape;41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19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7371078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8176" y="1517417"/>
                  </a:moveTo>
                  <a:lnTo>
                    <a:pt x="1500779" y="1523877"/>
                  </a:lnTo>
                  <a:lnTo>
                    <a:pt x="1457199" y="1541986"/>
                  </a:lnTo>
                  <a:lnTo>
                    <a:pt x="1419673" y="1570477"/>
                  </a:lnTo>
                  <a:lnTo>
                    <a:pt x="1390437" y="1608083"/>
                  </a:lnTo>
                  <a:lnTo>
                    <a:pt x="1371728" y="1653539"/>
                  </a:lnTo>
                  <a:lnTo>
                    <a:pt x="977012" y="3108705"/>
                  </a:lnTo>
                  <a:lnTo>
                    <a:pt x="4065" y="6844512"/>
                  </a:lnTo>
                  <a:lnTo>
                    <a:pt x="255" y="6857232"/>
                  </a:lnTo>
                  <a:lnTo>
                    <a:pt x="0" y="6858000"/>
                  </a:lnTo>
                  <a:lnTo>
                    <a:pt x="26577" y="6858000"/>
                  </a:lnTo>
                  <a:lnTo>
                    <a:pt x="1002412" y="3116326"/>
                  </a:lnTo>
                  <a:lnTo>
                    <a:pt x="1397128" y="1661287"/>
                  </a:lnTo>
                  <a:lnTo>
                    <a:pt x="1418158" y="1615207"/>
                  </a:lnTo>
                  <a:lnTo>
                    <a:pt x="1451466" y="1579009"/>
                  </a:lnTo>
                  <a:lnTo>
                    <a:pt x="1493753" y="1554649"/>
                  </a:lnTo>
                  <a:lnTo>
                    <a:pt x="1541721" y="1544085"/>
                  </a:lnTo>
                  <a:lnTo>
                    <a:pt x="1643645" y="1544085"/>
                  </a:lnTo>
                  <a:lnTo>
                    <a:pt x="1631675" y="1536654"/>
                  </a:lnTo>
                  <a:lnTo>
                    <a:pt x="1597166" y="1523877"/>
                  </a:lnTo>
                  <a:lnTo>
                    <a:pt x="1548176" y="1517417"/>
                  </a:lnTo>
                  <a:close/>
                </a:path>
                <a:path extrusionOk="0" h="6858000" w="2556509">
                  <a:moveTo>
                    <a:pt x="1643645" y="1544085"/>
                  </a:moveTo>
                  <a:lnTo>
                    <a:pt x="1541721" y="1544085"/>
                  </a:lnTo>
                  <a:lnTo>
                    <a:pt x="1592073" y="1549273"/>
                  </a:lnTo>
                  <a:lnTo>
                    <a:pt x="1621265" y="1560445"/>
                  </a:lnTo>
                  <a:lnTo>
                    <a:pt x="1669743" y="1597600"/>
                  </a:lnTo>
                  <a:lnTo>
                    <a:pt x="1700674" y="1651631"/>
                  </a:lnTo>
                  <a:lnTo>
                    <a:pt x="1708294" y="1712535"/>
                  </a:lnTo>
                  <a:lnTo>
                    <a:pt x="1702817" y="1743964"/>
                  </a:lnTo>
                  <a:lnTo>
                    <a:pt x="1442975" y="2701671"/>
                  </a:lnTo>
                  <a:lnTo>
                    <a:pt x="1436530" y="2750585"/>
                  </a:lnTo>
                  <a:lnTo>
                    <a:pt x="1443017" y="2797922"/>
                  </a:lnTo>
                  <a:lnTo>
                    <a:pt x="1461168" y="2841450"/>
                  </a:lnTo>
                  <a:lnTo>
                    <a:pt x="1489711" y="2878934"/>
                  </a:lnTo>
                  <a:lnTo>
                    <a:pt x="1527377" y="2908143"/>
                  </a:lnTo>
                  <a:lnTo>
                    <a:pt x="1572896" y="2926841"/>
                  </a:lnTo>
                  <a:lnTo>
                    <a:pt x="1624873" y="2932987"/>
                  </a:lnTo>
                  <a:lnTo>
                    <a:pt x="1675077" y="2924801"/>
                  </a:lnTo>
                  <a:lnTo>
                    <a:pt x="1710356" y="2908370"/>
                  </a:lnTo>
                  <a:lnTo>
                    <a:pt x="1623651" y="2908370"/>
                  </a:lnTo>
                  <a:lnTo>
                    <a:pt x="1579246" y="2902712"/>
                  </a:lnTo>
                  <a:lnTo>
                    <a:pt x="1533154" y="2881696"/>
                  </a:lnTo>
                  <a:lnTo>
                    <a:pt x="1496932" y="2848427"/>
                  </a:lnTo>
                  <a:lnTo>
                    <a:pt x="1472554" y="2806197"/>
                  </a:lnTo>
                  <a:lnTo>
                    <a:pt x="1461995" y="2758297"/>
                  </a:lnTo>
                  <a:lnTo>
                    <a:pt x="1467232" y="2708021"/>
                  </a:lnTo>
                  <a:lnTo>
                    <a:pt x="1726947" y="1750314"/>
                  </a:lnTo>
                  <a:lnTo>
                    <a:pt x="1732991" y="1714640"/>
                  </a:lnTo>
                  <a:lnTo>
                    <a:pt x="1732042" y="1681607"/>
                  </a:lnTo>
                  <a:lnTo>
                    <a:pt x="1731963" y="1678860"/>
                  </a:lnTo>
                  <a:lnTo>
                    <a:pt x="1723982" y="1643818"/>
                  </a:lnTo>
                  <a:lnTo>
                    <a:pt x="1709167" y="1610360"/>
                  </a:lnTo>
                  <a:lnTo>
                    <a:pt x="1688289" y="1580362"/>
                  </a:lnTo>
                  <a:lnTo>
                    <a:pt x="1662256" y="1555638"/>
                  </a:lnTo>
                  <a:lnTo>
                    <a:pt x="1643645" y="1544085"/>
                  </a:lnTo>
                  <a:close/>
                </a:path>
                <a:path extrusionOk="0" h="6858000" w="2556509">
                  <a:moveTo>
                    <a:pt x="2556415" y="0"/>
                  </a:moveTo>
                  <a:lnTo>
                    <a:pt x="2529286" y="0"/>
                  </a:lnTo>
                  <a:lnTo>
                    <a:pt x="2106423" y="1541652"/>
                  </a:lnTo>
                  <a:lnTo>
                    <a:pt x="1763904" y="2817495"/>
                  </a:lnTo>
                  <a:lnTo>
                    <a:pt x="1739067" y="2855179"/>
                  </a:lnTo>
                  <a:lnTo>
                    <a:pt x="1705872" y="2883573"/>
                  </a:lnTo>
                  <a:lnTo>
                    <a:pt x="1666630" y="2901647"/>
                  </a:lnTo>
                  <a:lnTo>
                    <a:pt x="1623651" y="2908370"/>
                  </a:lnTo>
                  <a:lnTo>
                    <a:pt x="1710356" y="2908370"/>
                  </a:lnTo>
                  <a:lnTo>
                    <a:pt x="1720818" y="2903497"/>
                  </a:lnTo>
                  <a:lnTo>
                    <a:pt x="1759409" y="2870287"/>
                  </a:lnTo>
                  <a:lnTo>
                    <a:pt x="1788161" y="2826385"/>
                  </a:lnTo>
                  <a:lnTo>
                    <a:pt x="1788161" y="2825115"/>
                  </a:lnTo>
                  <a:lnTo>
                    <a:pt x="2130680" y="1548002"/>
                  </a:lnTo>
                  <a:lnTo>
                    <a:pt x="2556415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" name="Google Shape;415;p19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8425">
            <a:spAutoFit/>
          </a:bodyPr>
          <a:lstStyle/>
          <a:p>
            <a:pPr indent="0" lvl="0" marL="415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Tipi di minacce informatiche</a:t>
            </a:r>
            <a:endParaRPr sz="3600"/>
          </a:p>
        </p:txBody>
      </p:sp>
      <p:sp>
        <p:nvSpPr>
          <p:cNvPr id="416" name="Google Shape;416;p19"/>
          <p:cNvSpPr txBox="1"/>
          <p:nvPr/>
        </p:nvSpPr>
        <p:spPr>
          <a:xfrm>
            <a:off x="783742" y="2390901"/>
            <a:ext cx="6654800" cy="2592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39725" lvl="0" marL="352425" marR="571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In generale, </a:t>
            </a:r>
            <a:r>
              <a:rPr b="1" lang="en-US" sz="20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esistono due categorie </a:t>
            </a:r>
            <a:r>
              <a:rPr lang="en-US" sz="20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di minacce informatiche che possono colpire le aziende e le navi: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39725" lvl="1" marL="553085" marR="5080" rtl="0" algn="just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Attacchi non mirati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: riguardano scenari in cui i sistemi e i dati di un'azienda o di una nave sono solo uno dei numerosi obiettivi possibili.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39725" lvl="1" marL="553085" marR="5715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Attacchi mirati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: si verificano quando i sistemi e i dati di un'azienda o di una nave sono specificamente mirati o identificati come uno dei vari obiettivi.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19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/>
          </a:p>
        </p:txBody>
      </p:sp>
      <p:sp>
        <p:nvSpPr>
          <p:cNvPr id="420" name="Google Shape;420;p19"/>
          <p:cNvSpPr txBox="1"/>
          <p:nvPr/>
        </p:nvSpPr>
        <p:spPr>
          <a:xfrm>
            <a:off x="78739" y="6675080"/>
            <a:ext cx="5527040" cy="11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>
            <a:off x="4563203" y="0"/>
            <a:ext cx="6184491" cy="6858000"/>
            <a:chOff x="4563203" y="0"/>
            <a:chExt cx="6184491" cy="6858000"/>
          </a:xfrm>
        </p:grpSpPr>
        <p:sp>
          <p:nvSpPr>
            <p:cNvPr id="62" name="Google Shape;62;p2"/>
            <p:cNvSpPr/>
            <p:nvPr/>
          </p:nvSpPr>
          <p:spPr>
            <a:xfrm>
              <a:off x="5386389" y="1367"/>
              <a:ext cx="5361305" cy="6838315"/>
            </a:xfrm>
            <a:custGeom>
              <a:rect b="b" l="l" r="r" t="t"/>
              <a:pathLst>
                <a:path extrusionOk="0" h="6838315" w="5361305">
                  <a:moveTo>
                    <a:pt x="5360743" y="0"/>
                  </a:moveTo>
                  <a:lnTo>
                    <a:pt x="1922087" y="0"/>
                  </a:lnTo>
                  <a:lnTo>
                    <a:pt x="0" y="6837694"/>
                  </a:lnTo>
                  <a:lnTo>
                    <a:pt x="3438655" y="6837694"/>
                  </a:lnTo>
                  <a:lnTo>
                    <a:pt x="5360743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63203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2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40125">
            <a:spAutoFit/>
          </a:bodyPr>
          <a:lstStyle/>
          <a:p>
            <a:pPr indent="0" lvl="0" marL="60432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Riconoscimento</a:t>
            </a:r>
            <a:endParaRPr sz="4800"/>
          </a:p>
        </p:txBody>
      </p:sp>
      <p:grpSp>
        <p:nvGrpSpPr>
          <p:cNvPr id="65" name="Google Shape;65;p2"/>
          <p:cNvGrpSpPr/>
          <p:nvPr/>
        </p:nvGrpSpPr>
        <p:grpSpPr>
          <a:xfrm>
            <a:off x="0" y="-1523"/>
            <a:ext cx="10843259" cy="6861047"/>
            <a:chOff x="0" y="-1523"/>
            <a:chExt cx="10843259" cy="6861047"/>
          </a:xfrm>
        </p:grpSpPr>
        <p:sp>
          <p:nvSpPr>
            <p:cNvPr id="66" name="Google Shape;66;p2"/>
            <p:cNvSpPr/>
            <p:nvPr/>
          </p:nvSpPr>
          <p:spPr>
            <a:xfrm>
              <a:off x="3508247" y="0"/>
              <a:ext cx="2549525" cy="6847840"/>
            </a:xfrm>
            <a:custGeom>
              <a:rect b="b" l="l" r="r" t="t"/>
              <a:pathLst>
                <a:path extrusionOk="0" h="6847840" w="2549525">
                  <a:moveTo>
                    <a:pt x="2549372" y="0"/>
                  </a:moveTo>
                  <a:lnTo>
                    <a:pt x="2523089" y="0"/>
                  </a:lnTo>
                  <a:lnTo>
                    <a:pt x="1945259" y="2096642"/>
                  </a:lnTo>
                  <a:lnTo>
                    <a:pt x="1552193" y="3546348"/>
                  </a:lnTo>
                  <a:lnTo>
                    <a:pt x="1531268" y="3592216"/>
                  </a:lnTo>
                  <a:lnTo>
                    <a:pt x="1498114" y="3628245"/>
                  </a:lnTo>
                  <a:lnTo>
                    <a:pt x="1456017" y="3652491"/>
                  </a:lnTo>
                  <a:lnTo>
                    <a:pt x="1408263" y="3663009"/>
                  </a:lnTo>
                  <a:lnTo>
                    <a:pt x="1358138" y="3657854"/>
                  </a:lnTo>
                  <a:lnTo>
                    <a:pt x="1303004" y="3630564"/>
                  </a:lnTo>
                  <a:lnTo>
                    <a:pt x="1263014" y="3584321"/>
                  </a:lnTo>
                  <a:lnTo>
                    <a:pt x="1243012" y="3526028"/>
                  </a:lnTo>
                  <a:lnTo>
                    <a:pt x="1242298" y="3495202"/>
                  </a:lnTo>
                  <a:lnTo>
                    <a:pt x="1247775" y="3463925"/>
                  </a:lnTo>
                  <a:lnTo>
                    <a:pt x="1506474" y="2509774"/>
                  </a:lnTo>
                  <a:lnTo>
                    <a:pt x="1512939" y="2461048"/>
                  </a:lnTo>
                  <a:lnTo>
                    <a:pt x="1506511" y="2413893"/>
                  </a:lnTo>
                  <a:lnTo>
                    <a:pt x="1488455" y="2370534"/>
                  </a:lnTo>
                  <a:lnTo>
                    <a:pt x="1460039" y="2333196"/>
                  </a:lnTo>
                  <a:lnTo>
                    <a:pt x="1422527" y="2304107"/>
                  </a:lnTo>
                  <a:lnTo>
                    <a:pt x="1377188" y="2285491"/>
                  </a:lnTo>
                  <a:lnTo>
                    <a:pt x="1325437" y="2279330"/>
                  </a:lnTo>
                  <a:lnTo>
                    <a:pt x="1275447" y="2287471"/>
                  </a:lnTo>
                  <a:lnTo>
                    <a:pt x="1229896" y="2308699"/>
                  </a:lnTo>
                  <a:lnTo>
                    <a:pt x="1191459" y="2341802"/>
                  </a:lnTo>
                  <a:lnTo>
                    <a:pt x="1162812" y="2385567"/>
                  </a:lnTo>
                  <a:lnTo>
                    <a:pt x="1162812" y="2386838"/>
                  </a:lnTo>
                  <a:lnTo>
                    <a:pt x="821689" y="3659124"/>
                  </a:lnTo>
                  <a:lnTo>
                    <a:pt x="0" y="6846065"/>
                  </a:lnTo>
                  <a:lnTo>
                    <a:pt x="6667" y="6846797"/>
                  </a:lnTo>
                  <a:lnTo>
                    <a:pt x="20002" y="6847311"/>
                  </a:lnTo>
                  <a:lnTo>
                    <a:pt x="26669" y="6847331"/>
                  </a:lnTo>
                  <a:lnTo>
                    <a:pt x="845819" y="3665474"/>
                  </a:lnTo>
                  <a:lnTo>
                    <a:pt x="1186941" y="2394458"/>
                  </a:lnTo>
                  <a:lnTo>
                    <a:pt x="1211687" y="2356909"/>
                  </a:lnTo>
                  <a:lnTo>
                    <a:pt x="1244760" y="2328615"/>
                  </a:lnTo>
                  <a:lnTo>
                    <a:pt x="1283850" y="2310598"/>
                  </a:lnTo>
                  <a:lnTo>
                    <a:pt x="1326646" y="2303883"/>
                  </a:lnTo>
                  <a:lnTo>
                    <a:pt x="1370838" y="2309495"/>
                  </a:lnTo>
                  <a:lnTo>
                    <a:pt x="1416768" y="2330407"/>
                  </a:lnTo>
                  <a:lnTo>
                    <a:pt x="1452835" y="2363529"/>
                  </a:lnTo>
                  <a:lnTo>
                    <a:pt x="1477100" y="2405589"/>
                  </a:lnTo>
                  <a:lnTo>
                    <a:pt x="1487625" y="2453311"/>
                  </a:lnTo>
                  <a:lnTo>
                    <a:pt x="1482471" y="2503424"/>
                  </a:lnTo>
                  <a:lnTo>
                    <a:pt x="1223772" y="3457575"/>
                  </a:lnTo>
                  <a:lnTo>
                    <a:pt x="1217797" y="3493079"/>
                  </a:lnTo>
                  <a:lnTo>
                    <a:pt x="1226754" y="3563659"/>
                  </a:lnTo>
                  <a:lnTo>
                    <a:pt x="1262278" y="3626869"/>
                  </a:lnTo>
                  <a:lnTo>
                    <a:pt x="1318702" y="3670423"/>
                  </a:lnTo>
                  <a:lnTo>
                    <a:pt x="1401836" y="3689593"/>
                  </a:lnTo>
                  <a:lnTo>
                    <a:pt x="1449027" y="3683169"/>
                  </a:lnTo>
                  <a:lnTo>
                    <a:pt x="1492408" y="3665124"/>
                  </a:lnTo>
                  <a:lnTo>
                    <a:pt x="1529757" y="3636729"/>
                  </a:lnTo>
                  <a:lnTo>
                    <a:pt x="1558850" y="3599254"/>
                  </a:lnTo>
                  <a:lnTo>
                    <a:pt x="1577466" y="3553967"/>
                  </a:lnTo>
                  <a:lnTo>
                    <a:pt x="1970659" y="2104263"/>
                  </a:lnTo>
                  <a:lnTo>
                    <a:pt x="2547619" y="5842"/>
                  </a:lnTo>
                  <a:lnTo>
                    <a:pt x="2549372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" name="Google Shape;6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3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1272" y="6152387"/>
              <a:ext cx="2648712" cy="643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2"/>
          <p:cNvSpPr txBox="1"/>
          <p:nvPr/>
        </p:nvSpPr>
        <p:spPr>
          <a:xfrm>
            <a:off x="6502654" y="2172716"/>
            <a:ext cx="533273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43535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8308085" y="29972"/>
            <a:ext cx="37877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Stefan Schauer e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20"/>
          <p:cNvGrpSpPr/>
          <p:nvPr/>
        </p:nvGrpSpPr>
        <p:grpSpPr>
          <a:xfrm>
            <a:off x="6023609" y="8953"/>
            <a:ext cx="4875963" cy="6838315"/>
            <a:chOff x="6023609" y="8953"/>
            <a:chExt cx="4875963" cy="6838315"/>
          </a:xfrm>
        </p:grpSpPr>
        <p:sp>
          <p:nvSpPr>
            <p:cNvPr id="426" name="Google Shape;426;p20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7994903" y="1894331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6023609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2112010" y="0"/>
                  </a:moveTo>
                  <a:lnTo>
                    <a:pt x="422401" y="0"/>
                  </a:lnTo>
                  <a:lnTo>
                    <a:pt x="373138" y="2841"/>
                  </a:lnTo>
                  <a:lnTo>
                    <a:pt x="325545" y="11155"/>
                  </a:lnTo>
                  <a:lnTo>
                    <a:pt x="279938" y="24624"/>
                  </a:lnTo>
                  <a:lnTo>
                    <a:pt x="236634" y="42931"/>
                  </a:lnTo>
                  <a:lnTo>
                    <a:pt x="195951" y="65759"/>
                  </a:lnTo>
                  <a:lnTo>
                    <a:pt x="158205" y="92792"/>
                  </a:lnTo>
                  <a:lnTo>
                    <a:pt x="123713" y="123713"/>
                  </a:lnTo>
                  <a:lnTo>
                    <a:pt x="92792" y="158205"/>
                  </a:lnTo>
                  <a:lnTo>
                    <a:pt x="65759" y="195951"/>
                  </a:lnTo>
                  <a:lnTo>
                    <a:pt x="42931" y="236634"/>
                  </a:lnTo>
                  <a:lnTo>
                    <a:pt x="24624" y="279938"/>
                  </a:lnTo>
                  <a:lnTo>
                    <a:pt x="11155" y="325545"/>
                  </a:lnTo>
                  <a:lnTo>
                    <a:pt x="2841" y="373138"/>
                  </a:lnTo>
                  <a:lnTo>
                    <a:pt x="0" y="422401"/>
                  </a:lnTo>
                  <a:lnTo>
                    <a:pt x="0" y="2968497"/>
                  </a:lnTo>
                  <a:lnTo>
                    <a:pt x="2841" y="3017761"/>
                  </a:lnTo>
                  <a:lnTo>
                    <a:pt x="11155" y="3065354"/>
                  </a:lnTo>
                  <a:lnTo>
                    <a:pt x="24624" y="3110961"/>
                  </a:lnTo>
                  <a:lnTo>
                    <a:pt x="42931" y="3154265"/>
                  </a:lnTo>
                  <a:lnTo>
                    <a:pt x="65759" y="3194948"/>
                  </a:lnTo>
                  <a:lnTo>
                    <a:pt x="92792" y="3232694"/>
                  </a:lnTo>
                  <a:lnTo>
                    <a:pt x="123713" y="3267186"/>
                  </a:lnTo>
                  <a:lnTo>
                    <a:pt x="158205" y="3298107"/>
                  </a:lnTo>
                  <a:lnTo>
                    <a:pt x="195951" y="3325140"/>
                  </a:lnTo>
                  <a:lnTo>
                    <a:pt x="236634" y="3347968"/>
                  </a:lnTo>
                  <a:lnTo>
                    <a:pt x="279938" y="3366275"/>
                  </a:lnTo>
                  <a:lnTo>
                    <a:pt x="325545" y="3379744"/>
                  </a:lnTo>
                  <a:lnTo>
                    <a:pt x="373138" y="3388058"/>
                  </a:lnTo>
                  <a:lnTo>
                    <a:pt x="422401" y="3390900"/>
                  </a:lnTo>
                  <a:lnTo>
                    <a:pt x="2112010" y="3390900"/>
                  </a:lnTo>
                  <a:lnTo>
                    <a:pt x="2161273" y="3388058"/>
                  </a:lnTo>
                  <a:lnTo>
                    <a:pt x="2208866" y="3379744"/>
                  </a:lnTo>
                  <a:lnTo>
                    <a:pt x="2254473" y="3366275"/>
                  </a:lnTo>
                  <a:lnTo>
                    <a:pt x="2297777" y="3347968"/>
                  </a:lnTo>
                  <a:lnTo>
                    <a:pt x="2338460" y="3325140"/>
                  </a:lnTo>
                  <a:lnTo>
                    <a:pt x="2376206" y="3298107"/>
                  </a:lnTo>
                  <a:lnTo>
                    <a:pt x="2410698" y="3267186"/>
                  </a:lnTo>
                  <a:lnTo>
                    <a:pt x="2441619" y="3232694"/>
                  </a:lnTo>
                  <a:lnTo>
                    <a:pt x="2468652" y="3194948"/>
                  </a:lnTo>
                  <a:lnTo>
                    <a:pt x="2491480" y="3154265"/>
                  </a:lnTo>
                  <a:lnTo>
                    <a:pt x="2509787" y="3110961"/>
                  </a:lnTo>
                  <a:lnTo>
                    <a:pt x="2523256" y="3065354"/>
                  </a:lnTo>
                  <a:lnTo>
                    <a:pt x="2531570" y="3017761"/>
                  </a:lnTo>
                  <a:lnTo>
                    <a:pt x="2534412" y="2968497"/>
                  </a:lnTo>
                  <a:lnTo>
                    <a:pt x="2534412" y="422401"/>
                  </a:lnTo>
                  <a:lnTo>
                    <a:pt x="2531570" y="373138"/>
                  </a:lnTo>
                  <a:lnTo>
                    <a:pt x="2523256" y="325545"/>
                  </a:lnTo>
                  <a:lnTo>
                    <a:pt x="2509787" y="279938"/>
                  </a:lnTo>
                  <a:lnTo>
                    <a:pt x="2491480" y="236634"/>
                  </a:lnTo>
                  <a:lnTo>
                    <a:pt x="2468652" y="195951"/>
                  </a:lnTo>
                  <a:lnTo>
                    <a:pt x="2441619" y="158205"/>
                  </a:lnTo>
                  <a:lnTo>
                    <a:pt x="2410698" y="123713"/>
                  </a:lnTo>
                  <a:lnTo>
                    <a:pt x="2376206" y="92792"/>
                  </a:lnTo>
                  <a:lnTo>
                    <a:pt x="2338460" y="65759"/>
                  </a:lnTo>
                  <a:lnTo>
                    <a:pt x="2297777" y="42931"/>
                  </a:lnTo>
                  <a:lnTo>
                    <a:pt x="2254473" y="24624"/>
                  </a:lnTo>
                  <a:lnTo>
                    <a:pt x="2208866" y="11155"/>
                  </a:lnTo>
                  <a:lnTo>
                    <a:pt x="2161273" y="2841"/>
                  </a:lnTo>
                  <a:lnTo>
                    <a:pt x="211201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023609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0" y="422401"/>
                  </a:moveTo>
                  <a:lnTo>
                    <a:pt x="2841" y="373138"/>
                  </a:lnTo>
                  <a:lnTo>
                    <a:pt x="11155" y="325545"/>
                  </a:lnTo>
                  <a:lnTo>
                    <a:pt x="24624" y="279938"/>
                  </a:lnTo>
                  <a:lnTo>
                    <a:pt x="42931" y="236634"/>
                  </a:lnTo>
                  <a:lnTo>
                    <a:pt x="65759" y="195951"/>
                  </a:lnTo>
                  <a:lnTo>
                    <a:pt x="92792" y="158205"/>
                  </a:lnTo>
                  <a:lnTo>
                    <a:pt x="123713" y="123713"/>
                  </a:lnTo>
                  <a:lnTo>
                    <a:pt x="158205" y="92792"/>
                  </a:lnTo>
                  <a:lnTo>
                    <a:pt x="195951" y="65759"/>
                  </a:lnTo>
                  <a:lnTo>
                    <a:pt x="236634" y="42931"/>
                  </a:lnTo>
                  <a:lnTo>
                    <a:pt x="279938" y="24624"/>
                  </a:lnTo>
                  <a:lnTo>
                    <a:pt x="325545" y="11155"/>
                  </a:lnTo>
                  <a:lnTo>
                    <a:pt x="373138" y="2841"/>
                  </a:lnTo>
                  <a:lnTo>
                    <a:pt x="422401" y="0"/>
                  </a:lnTo>
                  <a:lnTo>
                    <a:pt x="2112010" y="0"/>
                  </a:lnTo>
                  <a:lnTo>
                    <a:pt x="2161273" y="2841"/>
                  </a:lnTo>
                  <a:lnTo>
                    <a:pt x="2208866" y="11155"/>
                  </a:lnTo>
                  <a:lnTo>
                    <a:pt x="2254473" y="24624"/>
                  </a:lnTo>
                  <a:lnTo>
                    <a:pt x="2297777" y="42931"/>
                  </a:lnTo>
                  <a:lnTo>
                    <a:pt x="2338460" y="65759"/>
                  </a:lnTo>
                  <a:lnTo>
                    <a:pt x="2376206" y="92792"/>
                  </a:lnTo>
                  <a:lnTo>
                    <a:pt x="2410698" y="123713"/>
                  </a:lnTo>
                  <a:lnTo>
                    <a:pt x="2441619" y="158205"/>
                  </a:lnTo>
                  <a:lnTo>
                    <a:pt x="2468652" y="195951"/>
                  </a:lnTo>
                  <a:lnTo>
                    <a:pt x="2491480" y="236634"/>
                  </a:lnTo>
                  <a:lnTo>
                    <a:pt x="2509787" y="279938"/>
                  </a:lnTo>
                  <a:lnTo>
                    <a:pt x="2523256" y="325545"/>
                  </a:lnTo>
                  <a:lnTo>
                    <a:pt x="2531570" y="373138"/>
                  </a:lnTo>
                  <a:lnTo>
                    <a:pt x="2534412" y="422401"/>
                  </a:lnTo>
                  <a:lnTo>
                    <a:pt x="2534412" y="2968497"/>
                  </a:lnTo>
                  <a:lnTo>
                    <a:pt x="2531570" y="3017761"/>
                  </a:lnTo>
                  <a:lnTo>
                    <a:pt x="2523256" y="3065354"/>
                  </a:lnTo>
                  <a:lnTo>
                    <a:pt x="2509787" y="3110961"/>
                  </a:lnTo>
                  <a:lnTo>
                    <a:pt x="2491480" y="3154265"/>
                  </a:lnTo>
                  <a:lnTo>
                    <a:pt x="2468652" y="3194948"/>
                  </a:lnTo>
                  <a:lnTo>
                    <a:pt x="2441619" y="3232694"/>
                  </a:lnTo>
                  <a:lnTo>
                    <a:pt x="2410698" y="3267186"/>
                  </a:lnTo>
                  <a:lnTo>
                    <a:pt x="2376206" y="3298107"/>
                  </a:lnTo>
                  <a:lnTo>
                    <a:pt x="2338460" y="3325140"/>
                  </a:lnTo>
                  <a:lnTo>
                    <a:pt x="2297777" y="3347968"/>
                  </a:lnTo>
                  <a:lnTo>
                    <a:pt x="2254473" y="3366275"/>
                  </a:lnTo>
                  <a:lnTo>
                    <a:pt x="2208866" y="3379744"/>
                  </a:lnTo>
                  <a:lnTo>
                    <a:pt x="2161273" y="3388058"/>
                  </a:lnTo>
                  <a:lnTo>
                    <a:pt x="2112010" y="3390900"/>
                  </a:lnTo>
                  <a:lnTo>
                    <a:pt x="422401" y="3390900"/>
                  </a:lnTo>
                  <a:lnTo>
                    <a:pt x="373138" y="3388058"/>
                  </a:lnTo>
                  <a:lnTo>
                    <a:pt x="325545" y="3379744"/>
                  </a:lnTo>
                  <a:lnTo>
                    <a:pt x="279938" y="3366275"/>
                  </a:lnTo>
                  <a:lnTo>
                    <a:pt x="236634" y="3347968"/>
                  </a:lnTo>
                  <a:lnTo>
                    <a:pt x="195951" y="3325140"/>
                  </a:lnTo>
                  <a:lnTo>
                    <a:pt x="158205" y="3298107"/>
                  </a:lnTo>
                  <a:lnTo>
                    <a:pt x="123713" y="3267186"/>
                  </a:lnTo>
                  <a:lnTo>
                    <a:pt x="92792" y="3232694"/>
                  </a:lnTo>
                  <a:lnTo>
                    <a:pt x="65759" y="3194948"/>
                  </a:lnTo>
                  <a:lnTo>
                    <a:pt x="42931" y="3154265"/>
                  </a:lnTo>
                  <a:lnTo>
                    <a:pt x="24624" y="3110961"/>
                  </a:lnTo>
                  <a:lnTo>
                    <a:pt x="11155" y="3065354"/>
                  </a:lnTo>
                  <a:lnTo>
                    <a:pt x="2841" y="3017761"/>
                  </a:lnTo>
                  <a:lnTo>
                    <a:pt x="0" y="2968497"/>
                  </a:lnTo>
                  <a:lnTo>
                    <a:pt x="0" y="422401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" name="Google Shape;430;p20"/>
          <p:cNvGrpSpPr/>
          <p:nvPr/>
        </p:nvGrpSpPr>
        <p:grpSpPr>
          <a:xfrm>
            <a:off x="383286" y="1907285"/>
            <a:ext cx="2534920" cy="3390900"/>
            <a:chOff x="383286" y="1907285"/>
            <a:chExt cx="2534920" cy="3390900"/>
          </a:xfrm>
        </p:grpSpPr>
        <p:sp>
          <p:nvSpPr>
            <p:cNvPr id="431" name="Google Shape;431;p20"/>
            <p:cNvSpPr/>
            <p:nvPr/>
          </p:nvSpPr>
          <p:spPr>
            <a:xfrm>
              <a:off x="383286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2112010" y="0"/>
                  </a:moveTo>
                  <a:lnTo>
                    <a:pt x="422414" y="0"/>
                  </a:lnTo>
                  <a:lnTo>
                    <a:pt x="373151" y="2841"/>
                  </a:lnTo>
                  <a:lnTo>
                    <a:pt x="325557" y="11155"/>
                  </a:lnTo>
                  <a:lnTo>
                    <a:pt x="279949" y="24624"/>
                  </a:lnTo>
                  <a:lnTo>
                    <a:pt x="236644" y="42931"/>
                  </a:lnTo>
                  <a:lnTo>
                    <a:pt x="195960" y="65759"/>
                  </a:lnTo>
                  <a:lnTo>
                    <a:pt x="158213" y="92792"/>
                  </a:lnTo>
                  <a:lnTo>
                    <a:pt x="123720" y="123713"/>
                  </a:lnTo>
                  <a:lnTo>
                    <a:pt x="92797" y="158205"/>
                  </a:lnTo>
                  <a:lnTo>
                    <a:pt x="65763" y="195951"/>
                  </a:lnTo>
                  <a:lnTo>
                    <a:pt x="42933" y="236634"/>
                  </a:lnTo>
                  <a:lnTo>
                    <a:pt x="24625" y="279938"/>
                  </a:lnTo>
                  <a:lnTo>
                    <a:pt x="11155" y="325545"/>
                  </a:lnTo>
                  <a:lnTo>
                    <a:pt x="2841" y="373138"/>
                  </a:lnTo>
                  <a:lnTo>
                    <a:pt x="0" y="422401"/>
                  </a:lnTo>
                  <a:lnTo>
                    <a:pt x="0" y="2968497"/>
                  </a:lnTo>
                  <a:lnTo>
                    <a:pt x="2841" y="3017761"/>
                  </a:lnTo>
                  <a:lnTo>
                    <a:pt x="11155" y="3065354"/>
                  </a:lnTo>
                  <a:lnTo>
                    <a:pt x="24625" y="3110961"/>
                  </a:lnTo>
                  <a:lnTo>
                    <a:pt x="42933" y="3154265"/>
                  </a:lnTo>
                  <a:lnTo>
                    <a:pt x="65763" y="3194948"/>
                  </a:lnTo>
                  <a:lnTo>
                    <a:pt x="92797" y="3232694"/>
                  </a:lnTo>
                  <a:lnTo>
                    <a:pt x="123720" y="3267186"/>
                  </a:lnTo>
                  <a:lnTo>
                    <a:pt x="158213" y="3298107"/>
                  </a:lnTo>
                  <a:lnTo>
                    <a:pt x="195960" y="3325140"/>
                  </a:lnTo>
                  <a:lnTo>
                    <a:pt x="236644" y="3347968"/>
                  </a:lnTo>
                  <a:lnTo>
                    <a:pt x="279949" y="3366275"/>
                  </a:lnTo>
                  <a:lnTo>
                    <a:pt x="325557" y="3379744"/>
                  </a:lnTo>
                  <a:lnTo>
                    <a:pt x="373151" y="3388058"/>
                  </a:lnTo>
                  <a:lnTo>
                    <a:pt x="422414" y="3390900"/>
                  </a:lnTo>
                  <a:lnTo>
                    <a:pt x="2112010" y="3390900"/>
                  </a:lnTo>
                  <a:lnTo>
                    <a:pt x="2161273" y="3388058"/>
                  </a:lnTo>
                  <a:lnTo>
                    <a:pt x="2208866" y="3379744"/>
                  </a:lnTo>
                  <a:lnTo>
                    <a:pt x="2254473" y="3366275"/>
                  </a:lnTo>
                  <a:lnTo>
                    <a:pt x="2297777" y="3347968"/>
                  </a:lnTo>
                  <a:lnTo>
                    <a:pt x="2338460" y="3325140"/>
                  </a:lnTo>
                  <a:lnTo>
                    <a:pt x="2376206" y="3298107"/>
                  </a:lnTo>
                  <a:lnTo>
                    <a:pt x="2410698" y="3267186"/>
                  </a:lnTo>
                  <a:lnTo>
                    <a:pt x="2441619" y="3232694"/>
                  </a:lnTo>
                  <a:lnTo>
                    <a:pt x="2468652" y="3194948"/>
                  </a:lnTo>
                  <a:lnTo>
                    <a:pt x="2491480" y="3154265"/>
                  </a:lnTo>
                  <a:lnTo>
                    <a:pt x="2509787" y="3110961"/>
                  </a:lnTo>
                  <a:lnTo>
                    <a:pt x="2523256" y="3065354"/>
                  </a:lnTo>
                  <a:lnTo>
                    <a:pt x="2531570" y="3017761"/>
                  </a:lnTo>
                  <a:lnTo>
                    <a:pt x="2534412" y="2968497"/>
                  </a:lnTo>
                  <a:lnTo>
                    <a:pt x="2534412" y="422401"/>
                  </a:lnTo>
                  <a:lnTo>
                    <a:pt x="2531570" y="373138"/>
                  </a:lnTo>
                  <a:lnTo>
                    <a:pt x="2523256" y="325545"/>
                  </a:lnTo>
                  <a:lnTo>
                    <a:pt x="2509787" y="279938"/>
                  </a:lnTo>
                  <a:lnTo>
                    <a:pt x="2491480" y="236634"/>
                  </a:lnTo>
                  <a:lnTo>
                    <a:pt x="2468652" y="195951"/>
                  </a:lnTo>
                  <a:lnTo>
                    <a:pt x="2441619" y="158205"/>
                  </a:lnTo>
                  <a:lnTo>
                    <a:pt x="2410698" y="123713"/>
                  </a:lnTo>
                  <a:lnTo>
                    <a:pt x="2376206" y="92792"/>
                  </a:lnTo>
                  <a:lnTo>
                    <a:pt x="2338460" y="65759"/>
                  </a:lnTo>
                  <a:lnTo>
                    <a:pt x="2297777" y="42931"/>
                  </a:lnTo>
                  <a:lnTo>
                    <a:pt x="2254473" y="24624"/>
                  </a:lnTo>
                  <a:lnTo>
                    <a:pt x="2208866" y="11155"/>
                  </a:lnTo>
                  <a:lnTo>
                    <a:pt x="2161273" y="2841"/>
                  </a:lnTo>
                  <a:lnTo>
                    <a:pt x="211201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383286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0" y="422401"/>
                  </a:moveTo>
                  <a:lnTo>
                    <a:pt x="2841" y="373138"/>
                  </a:lnTo>
                  <a:lnTo>
                    <a:pt x="11155" y="325545"/>
                  </a:lnTo>
                  <a:lnTo>
                    <a:pt x="24625" y="279938"/>
                  </a:lnTo>
                  <a:lnTo>
                    <a:pt x="42933" y="236634"/>
                  </a:lnTo>
                  <a:lnTo>
                    <a:pt x="65763" y="195951"/>
                  </a:lnTo>
                  <a:lnTo>
                    <a:pt x="92797" y="158205"/>
                  </a:lnTo>
                  <a:lnTo>
                    <a:pt x="123720" y="123713"/>
                  </a:lnTo>
                  <a:lnTo>
                    <a:pt x="158213" y="92792"/>
                  </a:lnTo>
                  <a:lnTo>
                    <a:pt x="195960" y="65759"/>
                  </a:lnTo>
                  <a:lnTo>
                    <a:pt x="236644" y="42931"/>
                  </a:lnTo>
                  <a:lnTo>
                    <a:pt x="279949" y="24624"/>
                  </a:lnTo>
                  <a:lnTo>
                    <a:pt x="325557" y="11155"/>
                  </a:lnTo>
                  <a:lnTo>
                    <a:pt x="373151" y="2841"/>
                  </a:lnTo>
                  <a:lnTo>
                    <a:pt x="422414" y="0"/>
                  </a:lnTo>
                  <a:lnTo>
                    <a:pt x="2112010" y="0"/>
                  </a:lnTo>
                  <a:lnTo>
                    <a:pt x="2161273" y="2841"/>
                  </a:lnTo>
                  <a:lnTo>
                    <a:pt x="2208866" y="11155"/>
                  </a:lnTo>
                  <a:lnTo>
                    <a:pt x="2254473" y="24624"/>
                  </a:lnTo>
                  <a:lnTo>
                    <a:pt x="2297777" y="42931"/>
                  </a:lnTo>
                  <a:lnTo>
                    <a:pt x="2338460" y="65759"/>
                  </a:lnTo>
                  <a:lnTo>
                    <a:pt x="2376206" y="92792"/>
                  </a:lnTo>
                  <a:lnTo>
                    <a:pt x="2410698" y="123713"/>
                  </a:lnTo>
                  <a:lnTo>
                    <a:pt x="2441619" y="158205"/>
                  </a:lnTo>
                  <a:lnTo>
                    <a:pt x="2468652" y="195951"/>
                  </a:lnTo>
                  <a:lnTo>
                    <a:pt x="2491480" y="236634"/>
                  </a:lnTo>
                  <a:lnTo>
                    <a:pt x="2509787" y="279938"/>
                  </a:lnTo>
                  <a:lnTo>
                    <a:pt x="2523256" y="325545"/>
                  </a:lnTo>
                  <a:lnTo>
                    <a:pt x="2531570" y="373138"/>
                  </a:lnTo>
                  <a:lnTo>
                    <a:pt x="2534412" y="422401"/>
                  </a:lnTo>
                  <a:lnTo>
                    <a:pt x="2534412" y="2968497"/>
                  </a:lnTo>
                  <a:lnTo>
                    <a:pt x="2531570" y="3017761"/>
                  </a:lnTo>
                  <a:lnTo>
                    <a:pt x="2523256" y="3065354"/>
                  </a:lnTo>
                  <a:lnTo>
                    <a:pt x="2509787" y="3110961"/>
                  </a:lnTo>
                  <a:lnTo>
                    <a:pt x="2491480" y="3154265"/>
                  </a:lnTo>
                  <a:lnTo>
                    <a:pt x="2468652" y="3194948"/>
                  </a:lnTo>
                  <a:lnTo>
                    <a:pt x="2441619" y="3232694"/>
                  </a:lnTo>
                  <a:lnTo>
                    <a:pt x="2410698" y="3267186"/>
                  </a:lnTo>
                  <a:lnTo>
                    <a:pt x="2376206" y="3298107"/>
                  </a:lnTo>
                  <a:lnTo>
                    <a:pt x="2338460" y="3325140"/>
                  </a:lnTo>
                  <a:lnTo>
                    <a:pt x="2297777" y="3347968"/>
                  </a:lnTo>
                  <a:lnTo>
                    <a:pt x="2254473" y="3366275"/>
                  </a:lnTo>
                  <a:lnTo>
                    <a:pt x="2208866" y="3379744"/>
                  </a:lnTo>
                  <a:lnTo>
                    <a:pt x="2161273" y="3388058"/>
                  </a:lnTo>
                  <a:lnTo>
                    <a:pt x="2112010" y="3390900"/>
                  </a:lnTo>
                  <a:lnTo>
                    <a:pt x="422414" y="3390900"/>
                  </a:lnTo>
                  <a:lnTo>
                    <a:pt x="373151" y="3388058"/>
                  </a:lnTo>
                  <a:lnTo>
                    <a:pt x="325557" y="3379744"/>
                  </a:lnTo>
                  <a:lnTo>
                    <a:pt x="279949" y="3366275"/>
                  </a:lnTo>
                  <a:lnTo>
                    <a:pt x="236644" y="3347968"/>
                  </a:lnTo>
                  <a:lnTo>
                    <a:pt x="195960" y="3325140"/>
                  </a:lnTo>
                  <a:lnTo>
                    <a:pt x="158213" y="3298107"/>
                  </a:lnTo>
                  <a:lnTo>
                    <a:pt x="123720" y="3267186"/>
                  </a:lnTo>
                  <a:lnTo>
                    <a:pt x="92797" y="3232694"/>
                  </a:lnTo>
                  <a:lnTo>
                    <a:pt x="65763" y="3194948"/>
                  </a:lnTo>
                  <a:lnTo>
                    <a:pt x="42933" y="3154265"/>
                  </a:lnTo>
                  <a:lnTo>
                    <a:pt x="24625" y="3110961"/>
                  </a:lnTo>
                  <a:lnTo>
                    <a:pt x="11155" y="3065354"/>
                  </a:lnTo>
                  <a:lnTo>
                    <a:pt x="2841" y="3017761"/>
                  </a:lnTo>
                  <a:lnTo>
                    <a:pt x="0" y="2968497"/>
                  </a:lnTo>
                  <a:lnTo>
                    <a:pt x="0" y="422401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20"/>
          <p:cNvSpPr txBox="1"/>
          <p:nvPr/>
        </p:nvSpPr>
        <p:spPr>
          <a:xfrm>
            <a:off x="734669" y="2260473"/>
            <a:ext cx="1830070" cy="559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Malware</a:t>
            </a:r>
            <a:endParaRPr sz="35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434" name="Google Shape;434;p20"/>
          <p:cNvGrpSpPr/>
          <p:nvPr/>
        </p:nvGrpSpPr>
        <p:grpSpPr>
          <a:xfrm>
            <a:off x="3236214" y="1907285"/>
            <a:ext cx="2534920" cy="3390900"/>
            <a:chOff x="3236214" y="1907285"/>
            <a:chExt cx="2534920" cy="3390900"/>
          </a:xfrm>
        </p:grpSpPr>
        <p:sp>
          <p:nvSpPr>
            <p:cNvPr id="435" name="Google Shape;435;p20"/>
            <p:cNvSpPr/>
            <p:nvPr/>
          </p:nvSpPr>
          <p:spPr>
            <a:xfrm>
              <a:off x="3236214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2112010" y="0"/>
                  </a:moveTo>
                  <a:lnTo>
                    <a:pt x="422401" y="0"/>
                  </a:lnTo>
                  <a:lnTo>
                    <a:pt x="373138" y="2841"/>
                  </a:lnTo>
                  <a:lnTo>
                    <a:pt x="325545" y="11155"/>
                  </a:lnTo>
                  <a:lnTo>
                    <a:pt x="279938" y="24624"/>
                  </a:lnTo>
                  <a:lnTo>
                    <a:pt x="236634" y="42931"/>
                  </a:lnTo>
                  <a:lnTo>
                    <a:pt x="195951" y="65759"/>
                  </a:lnTo>
                  <a:lnTo>
                    <a:pt x="158205" y="92792"/>
                  </a:lnTo>
                  <a:lnTo>
                    <a:pt x="123713" y="123713"/>
                  </a:lnTo>
                  <a:lnTo>
                    <a:pt x="92792" y="158205"/>
                  </a:lnTo>
                  <a:lnTo>
                    <a:pt x="65759" y="195951"/>
                  </a:lnTo>
                  <a:lnTo>
                    <a:pt x="42931" y="236634"/>
                  </a:lnTo>
                  <a:lnTo>
                    <a:pt x="24624" y="279938"/>
                  </a:lnTo>
                  <a:lnTo>
                    <a:pt x="11155" y="325545"/>
                  </a:lnTo>
                  <a:lnTo>
                    <a:pt x="2841" y="373138"/>
                  </a:lnTo>
                  <a:lnTo>
                    <a:pt x="0" y="422401"/>
                  </a:lnTo>
                  <a:lnTo>
                    <a:pt x="0" y="2968497"/>
                  </a:lnTo>
                  <a:lnTo>
                    <a:pt x="2841" y="3017761"/>
                  </a:lnTo>
                  <a:lnTo>
                    <a:pt x="11155" y="3065354"/>
                  </a:lnTo>
                  <a:lnTo>
                    <a:pt x="24624" y="3110961"/>
                  </a:lnTo>
                  <a:lnTo>
                    <a:pt x="42931" y="3154265"/>
                  </a:lnTo>
                  <a:lnTo>
                    <a:pt x="65759" y="3194948"/>
                  </a:lnTo>
                  <a:lnTo>
                    <a:pt x="92792" y="3232694"/>
                  </a:lnTo>
                  <a:lnTo>
                    <a:pt x="123713" y="3267186"/>
                  </a:lnTo>
                  <a:lnTo>
                    <a:pt x="158205" y="3298107"/>
                  </a:lnTo>
                  <a:lnTo>
                    <a:pt x="195951" y="3325140"/>
                  </a:lnTo>
                  <a:lnTo>
                    <a:pt x="236634" y="3347968"/>
                  </a:lnTo>
                  <a:lnTo>
                    <a:pt x="279938" y="3366275"/>
                  </a:lnTo>
                  <a:lnTo>
                    <a:pt x="325545" y="3379744"/>
                  </a:lnTo>
                  <a:lnTo>
                    <a:pt x="373138" y="3388058"/>
                  </a:lnTo>
                  <a:lnTo>
                    <a:pt x="422401" y="3390900"/>
                  </a:lnTo>
                  <a:lnTo>
                    <a:pt x="2112010" y="3390900"/>
                  </a:lnTo>
                  <a:lnTo>
                    <a:pt x="2161273" y="3388058"/>
                  </a:lnTo>
                  <a:lnTo>
                    <a:pt x="2208866" y="3379744"/>
                  </a:lnTo>
                  <a:lnTo>
                    <a:pt x="2254473" y="3366275"/>
                  </a:lnTo>
                  <a:lnTo>
                    <a:pt x="2297777" y="3347968"/>
                  </a:lnTo>
                  <a:lnTo>
                    <a:pt x="2338460" y="3325140"/>
                  </a:lnTo>
                  <a:lnTo>
                    <a:pt x="2376206" y="3298107"/>
                  </a:lnTo>
                  <a:lnTo>
                    <a:pt x="2410698" y="3267186"/>
                  </a:lnTo>
                  <a:lnTo>
                    <a:pt x="2441619" y="3232694"/>
                  </a:lnTo>
                  <a:lnTo>
                    <a:pt x="2468652" y="3194948"/>
                  </a:lnTo>
                  <a:lnTo>
                    <a:pt x="2491480" y="3154265"/>
                  </a:lnTo>
                  <a:lnTo>
                    <a:pt x="2509787" y="3110961"/>
                  </a:lnTo>
                  <a:lnTo>
                    <a:pt x="2523256" y="3065354"/>
                  </a:lnTo>
                  <a:lnTo>
                    <a:pt x="2531570" y="3017761"/>
                  </a:lnTo>
                  <a:lnTo>
                    <a:pt x="2534412" y="2968497"/>
                  </a:lnTo>
                  <a:lnTo>
                    <a:pt x="2534412" y="422401"/>
                  </a:lnTo>
                  <a:lnTo>
                    <a:pt x="2531570" y="373138"/>
                  </a:lnTo>
                  <a:lnTo>
                    <a:pt x="2523256" y="325545"/>
                  </a:lnTo>
                  <a:lnTo>
                    <a:pt x="2509787" y="279938"/>
                  </a:lnTo>
                  <a:lnTo>
                    <a:pt x="2491480" y="236634"/>
                  </a:lnTo>
                  <a:lnTo>
                    <a:pt x="2468652" y="195951"/>
                  </a:lnTo>
                  <a:lnTo>
                    <a:pt x="2441619" y="158205"/>
                  </a:lnTo>
                  <a:lnTo>
                    <a:pt x="2410698" y="123713"/>
                  </a:lnTo>
                  <a:lnTo>
                    <a:pt x="2376206" y="92792"/>
                  </a:lnTo>
                  <a:lnTo>
                    <a:pt x="2338460" y="65759"/>
                  </a:lnTo>
                  <a:lnTo>
                    <a:pt x="2297777" y="42931"/>
                  </a:lnTo>
                  <a:lnTo>
                    <a:pt x="2254473" y="24624"/>
                  </a:lnTo>
                  <a:lnTo>
                    <a:pt x="2208866" y="11155"/>
                  </a:lnTo>
                  <a:lnTo>
                    <a:pt x="2161273" y="2841"/>
                  </a:lnTo>
                  <a:lnTo>
                    <a:pt x="211201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3236214" y="1907285"/>
              <a:ext cx="2534920" cy="3390900"/>
            </a:xfrm>
            <a:custGeom>
              <a:rect b="b" l="l" r="r" t="t"/>
              <a:pathLst>
                <a:path extrusionOk="0" h="3390900" w="2534920">
                  <a:moveTo>
                    <a:pt x="0" y="422401"/>
                  </a:moveTo>
                  <a:lnTo>
                    <a:pt x="2841" y="373138"/>
                  </a:lnTo>
                  <a:lnTo>
                    <a:pt x="11155" y="325545"/>
                  </a:lnTo>
                  <a:lnTo>
                    <a:pt x="24624" y="279938"/>
                  </a:lnTo>
                  <a:lnTo>
                    <a:pt x="42931" y="236634"/>
                  </a:lnTo>
                  <a:lnTo>
                    <a:pt x="65759" y="195951"/>
                  </a:lnTo>
                  <a:lnTo>
                    <a:pt x="92792" y="158205"/>
                  </a:lnTo>
                  <a:lnTo>
                    <a:pt x="123713" y="123713"/>
                  </a:lnTo>
                  <a:lnTo>
                    <a:pt x="158205" y="92792"/>
                  </a:lnTo>
                  <a:lnTo>
                    <a:pt x="195951" y="65759"/>
                  </a:lnTo>
                  <a:lnTo>
                    <a:pt x="236634" y="42931"/>
                  </a:lnTo>
                  <a:lnTo>
                    <a:pt x="279938" y="24624"/>
                  </a:lnTo>
                  <a:lnTo>
                    <a:pt x="325545" y="11155"/>
                  </a:lnTo>
                  <a:lnTo>
                    <a:pt x="373138" y="2841"/>
                  </a:lnTo>
                  <a:lnTo>
                    <a:pt x="422401" y="0"/>
                  </a:lnTo>
                  <a:lnTo>
                    <a:pt x="2112010" y="0"/>
                  </a:lnTo>
                  <a:lnTo>
                    <a:pt x="2161273" y="2841"/>
                  </a:lnTo>
                  <a:lnTo>
                    <a:pt x="2208866" y="11155"/>
                  </a:lnTo>
                  <a:lnTo>
                    <a:pt x="2254473" y="24624"/>
                  </a:lnTo>
                  <a:lnTo>
                    <a:pt x="2297777" y="42931"/>
                  </a:lnTo>
                  <a:lnTo>
                    <a:pt x="2338460" y="65759"/>
                  </a:lnTo>
                  <a:lnTo>
                    <a:pt x="2376206" y="92792"/>
                  </a:lnTo>
                  <a:lnTo>
                    <a:pt x="2410698" y="123713"/>
                  </a:lnTo>
                  <a:lnTo>
                    <a:pt x="2441619" y="158205"/>
                  </a:lnTo>
                  <a:lnTo>
                    <a:pt x="2468652" y="195951"/>
                  </a:lnTo>
                  <a:lnTo>
                    <a:pt x="2491480" y="236634"/>
                  </a:lnTo>
                  <a:lnTo>
                    <a:pt x="2509787" y="279938"/>
                  </a:lnTo>
                  <a:lnTo>
                    <a:pt x="2523256" y="325545"/>
                  </a:lnTo>
                  <a:lnTo>
                    <a:pt x="2531570" y="373138"/>
                  </a:lnTo>
                  <a:lnTo>
                    <a:pt x="2534412" y="422401"/>
                  </a:lnTo>
                  <a:lnTo>
                    <a:pt x="2534412" y="2968497"/>
                  </a:lnTo>
                  <a:lnTo>
                    <a:pt x="2531570" y="3017761"/>
                  </a:lnTo>
                  <a:lnTo>
                    <a:pt x="2523256" y="3065354"/>
                  </a:lnTo>
                  <a:lnTo>
                    <a:pt x="2509787" y="3110961"/>
                  </a:lnTo>
                  <a:lnTo>
                    <a:pt x="2491480" y="3154265"/>
                  </a:lnTo>
                  <a:lnTo>
                    <a:pt x="2468652" y="3194948"/>
                  </a:lnTo>
                  <a:lnTo>
                    <a:pt x="2441619" y="3232694"/>
                  </a:lnTo>
                  <a:lnTo>
                    <a:pt x="2410698" y="3267186"/>
                  </a:lnTo>
                  <a:lnTo>
                    <a:pt x="2376206" y="3298107"/>
                  </a:lnTo>
                  <a:lnTo>
                    <a:pt x="2338460" y="3325140"/>
                  </a:lnTo>
                  <a:lnTo>
                    <a:pt x="2297777" y="3347968"/>
                  </a:lnTo>
                  <a:lnTo>
                    <a:pt x="2254473" y="3366275"/>
                  </a:lnTo>
                  <a:lnTo>
                    <a:pt x="2208866" y="3379744"/>
                  </a:lnTo>
                  <a:lnTo>
                    <a:pt x="2161273" y="3388058"/>
                  </a:lnTo>
                  <a:lnTo>
                    <a:pt x="2112010" y="3390900"/>
                  </a:lnTo>
                  <a:lnTo>
                    <a:pt x="422401" y="3390900"/>
                  </a:lnTo>
                  <a:lnTo>
                    <a:pt x="373138" y="3388058"/>
                  </a:lnTo>
                  <a:lnTo>
                    <a:pt x="325545" y="3379744"/>
                  </a:lnTo>
                  <a:lnTo>
                    <a:pt x="279938" y="3366275"/>
                  </a:lnTo>
                  <a:lnTo>
                    <a:pt x="236634" y="3347968"/>
                  </a:lnTo>
                  <a:lnTo>
                    <a:pt x="195951" y="3325140"/>
                  </a:lnTo>
                  <a:lnTo>
                    <a:pt x="158205" y="3298107"/>
                  </a:lnTo>
                  <a:lnTo>
                    <a:pt x="123713" y="3267186"/>
                  </a:lnTo>
                  <a:lnTo>
                    <a:pt x="92792" y="3232694"/>
                  </a:lnTo>
                  <a:lnTo>
                    <a:pt x="65759" y="3194948"/>
                  </a:lnTo>
                  <a:lnTo>
                    <a:pt x="42931" y="3154265"/>
                  </a:lnTo>
                  <a:lnTo>
                    <a:pt x="24624" y="3110961"/>
                  </a:lnTo>
                  <a:lnTo>
                    <a:pt x="11155" y="3065354"/>
                  </a:lnTo>
                  <a:lnTo>
                    <a:pt x="2841" y="3017761"/>
                  </a:lnTo>
                  <a:lnTo>
                    <a:pt x="0" y="2968497"/>
                  </a:lnTo>
                  <a:lnTo>
                    <a:pt x="0" y="422401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20"/>
          <p:cNvSpPr txBox="1"/>
          <p:nvPr/>
        </p:nvSpPr>
        <p:spPr>
          <a:xfrm>
            <a:off x="3519678" y="2261997"/>
            <a:ext cx="2036400" cy="19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0">
            <a:spAutoFit/>
          </a:bodyPr>
          <a:lstStyle/>
          <a:p>
            <a:pPr indent="109220" lvl="0" marL="266700" marR="328295" rtl="0" algn="l">
              <a:lnSpc>
                <a:spcPct val="119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Bucatura dell'acqua</a:t>
            </a:r>
            <a:endParaRPr sz="230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1270" lvl="0" marL="12700" marR="5080" rtl="0" algn="ctr">
              <a:lnSpc>
                <a:spcPct val="99900"/>
              </a:lnSpc>
              <a:spcBef>
                <a:spcPts val="535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Creare un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sito web falso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compromettere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un sito web autentico per sfruttare visitatori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ignari.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8" name="Google Shape;438;p20"/>
          <p:cNvSpPr txBox="1"/>
          <p:nvPr/>
        </p:nvSpPr>
        <p:spPr>
          <a:xfrm>
            <a:off x="6327394" y="2260473"/>
            <a:ext cx="1927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Scansione</a:t>
            </a:r>
            <a:endParaRPr sz="32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439" name="Google Shape;439;p20"/>
          <p:cNvGrpSpPr/>
          <p:nvPr/>
        </p:nvGrpSpPr>
        <p:grpSpPr>
          <a:xfrm>
            <a:off x="8812530" y="1907285"/>
            <a:ext cx="2533015" cy="3390900"/>
            <a:chOff x="8812530" y="1907285"/>
            <a:chExt cx="2533015" cy="3390900"/>
          </a:xfrm>
        </p:grpSpPr>
        <p:sp>
          <p:nvSpPr>
            <p:cNvPr id="440" name="Google Shape;440;p20"/>
            <p:cNvSpPr/>
            <p:nvPr/>
          </p:nvSpPr>
          <p:spPr>
            <a:xfrm>
              <a:off x="8812530" y="1907285"/>
              <a:ext cx="2533015" cy="3390900"/>
            </a:xfrm>
            <a:custGeom>
              <a:rect b="b" l="l" r="r" t="t"/>
              <a:pathLst>
                <a:path extrusionOk="0" h="3390900" w="2533015">
                  <a:moveTo>
                    <a:pt x="2110740" y="0"/>
                  </a:moveTo>
                  <a:lnTo>
                    <a:pt x="422148" y="0"/>
                  </a:lnTo>
                  <a:lnTo>
                    <a:pt x="372911" y="2839"/>
                  </a:lnTo>
                  <a:lnTo>
                    <a:pt x="325345" y="11147"/>
                  </a:lnTo>
                  <a:lnTo>
                    <a:pt x="279764" y="24607"/>
                  </a:lnTo>
                  <a:lnTo>
                    <a:pt x="236486" y="42903"/>
                  </a:lnTo>
                  <a:lnTo>
                    <a:pt x="195827" y="65716"/>
                  </a:lnTo>
                  <a:lnTo>
                    <a:pt x="158105" y="92732"/>
                  </a:lnTo>
                  <a:lnTo>
                    <a:pt x="123634" y="123634"/>
                  </a:lnTo>
                  <a:lnTo>
                    <a:pt x="92732" y="158105"/>
                  </a:lnTo>
                  <a:lnTo>
                    <a:pt x="65716" y="195827"/>
                  </a:lnTo>
                  <a:lnTo>
                    <a:pt x="42903" y="236486"/>
                  </a:lnTo>
                  <a:lnTo>
                    <a:pt x="24607" y="279764"/>
                  </a:lnTo>
                  <a:lnTo>
                    <a:pt x="11147" y="325345"/>
                  </a:lnTo>
                  <a:lnTo>
                    <a:pt x="2839" y="372911"/>
                  </a:lnTo>
                  <a:lnTo>
                    <a:pt x="0" y="422148"/>
                  </a:lnTo>
                  <a:lnTo>
                    <a:pt x="0" y="2968752"/>
                  </a:lnTo>
                  <a:lnTo>
                    <a:pt x="2839" y="3017988"/>
                  </a:lnTo>
                  <a:lnTo>
                    <a:pt x="11147" y="3065554"/>
                  </a:lnTo>
                  <a:lnTo>
                    <a:pt x="24607" y="3111135"/>
                  </a:lnTo>
                  <a:lnTo>
                    <a:pt x="42903" y="3154413"/>
                  </a:lnTo>
                  <a:lnTo>
                    <a:pt x="65716" y="3195072"/>
                  </a:lnTo>
                  <a:lnTo>
                    <a:pt x="92732" y="3232794"/>
                  </a:lnTo>
                  <a:lnTo>
                    <a:pt x="123634" y="3267265"/>
                  </a:lnTo>
                  <a:lnTo>
                    <a:pt x="158105" y="3298167"/>
                  </a:lnTo>
                  <a:lnTo>
                    <a:pt x="195827" y="3325183"/>
                  </a:lnTo>
                  <a:lnTo>
                    <a:pt x="236486" y="3347996"/>
                  </a:lnTo>
                  <a:lnTo>
                    <a:pt x="279764" y="3366292"/>
                  </a:lnTo>
                  <a:lnTo>
                    <a:pt x="325345" y="3379752"/>
                  </a:lnTo>
                  <a:lnTo>
                    <a:pt x="372911" y="3388060"/>
                  </a:lnTo>
                  <a:lnTo>
                    <a:pt x="422148" y="3390900"/>
                  </a:lnTo>
                  <a:lnTo>
                    <a:pt x="2110740" y="3390900"/>
                  </a:lnTo>
                  <a:lnTo>
                    <a:pt x="2159976" y="3388060"/>
                  </a:lnTo>
                  <a:lnTo>
                    <a:pt x="2207542" y="3379752"/>
                  </a:lnTo>
                  <a:lnTo>
                    <a:pt x="2253123" y="3366292"/>
                  </a:lnTo>
                  <a:lnTo>
                    <a:pt x="2296401" y="3347996"/>
                  </a:lnTo>
                  <a:lnTo>
                    <a:pt x="2337060" y="3325183"/>
                  </a:lnTo>
                  <a:lnTo>
                    <a:pt x="2374782" y="3298167"/>
                  </a:lnTo>
                  <a:lnTo>
                    <a:pt x="2409253" y="3267265"/>
                  </a:lnTo>
                  <a:lnTo>
                    <a:pt x="2440155" y="3232794"/>
                  </a:lnTo>
                  <a:lnTo>
                    <a:pt x="2467171" y="3195072"/>
                  </a:lnTo>
                  <a:lnTo>
                    <a:pt x="2489984" y="3154413"/>
                  </a:lnTo>
                  <a:lnTo>
                    <a:pt x="2508280" y="3111135"/>
                  </a:lnTo>
                  <a:lnTo>
                    <a:pt x="2521740" y="3065554"/>
                  </a:lnTo>
                  <a:lnTo>
                    <a:pt x="2530048" y="3017988"/>
                  </a:lnTo>
                  <a:lnTo>
                    <a:pt x="2532888" y="2968752"/>
                  </a:lnTo>
                  <a:lnTo>
                    <a:pt x="2532888" y="422148"/>
                  </a:lnTo>
                  <a:lnTo>
                    <a:pt x="2530048" y="372911"/>
                  </a:lnTo>
                  <a:lnTo>
                    <a:pt x="2521740" y="325345"/>
                  </a:lnTo>
                  <a:lnTo>
                    <a:pt x="2508280" y="279764"/>
                  </a:lnTo>
                  <a:lnTo>
                    <a:pt x="2489984" y="236486"/>
                  </a:lnTo>
                  <a:lnTo>
                    <a:pt x="2467171" y="195827"/>
                  </a:lnTo>
                  <a:lnTo>
                    <a:pt x="2440155" y="158105"/>
                  </a:lnTo>
                  <a:lnTo>
                    <a:pt x="2409253" y="123634"/>
                  </a:lnTo>
                  <a:lnTo>
                    <a:pt x="2374782" y="92732"/>
                  </a:lnTo>
                  <a:lnTo>
                    <a:pt x="2337060" y="65716"/>
                  </a:lnTo>
                  <a:lnTo>
                    <a:pt x="2296401" y="42903"/>
                  </a:lnTo>
                  <a:lnTo>
                    <a:pt x="2253123" y="24607"/>
                  </a:lnTo>
                  <a:lnTo>
                    <a:pt x="2207542" y="11147"/>
                  </a:lnTo>
                  <a:lnTo>
                    <a:pt x="2159976" y="2839"/>
                  </a:lnTo>
                  <a:lnTo>
                    <a:pt x="211074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8812530" y="1907285"/>
              <a:ext cx="2533015" cy="3390900"/>
            </a:xfrm>
            <a:custGeom>
              <a:rect b="b" l="l" r="r" t="t"/>
              <a:pathLst>
                <a:path extrusionOk="0" h="3390900" w="2533015">
                  <a:moveTo>
                    <a:pt x="0" y="422148"/>
                  </a:moveTo>
                  <a:lnTo>
                    <a:pt x="2839" y="372911"/>
                  </a:lnTo>
                  <a:lnTo>
                    <a:pt x="11147" y="325345"/>
                  </a:lnTo>
                  <a:lnTo>
                    <a:pt x="24607" y="279764"/>
                  </a:lnTo>
                  <a:lnTo>
                    <a:pt x="42903" y="236486"/>
                  </a:lnTo>
                  <a:lnTo>
                    <a:pt x="65716" y="195827"/>
                  </a:lnTo>
                  <a:lnTo>
                    <a:pt x="92732" y="158105"/>
                  </a:lnTo>
                  <a:lnTo>
                    <a:pt x="123634" y="123634"/>
                  </a:lnTo>
                  <a:lnTo>
                    <a:pt x="158105" y="92732"/>
                  </a:lnTo>
                  <a:lnTo>
                    <a:pt x="195827" y="65716"/>
                  </a:lnTo>
                  <a:lnTo>
                    <a:pt x="236486" y="42903"/>
                  </a:lnTo>
                  <a:lnTo>
                    <a:pt x="279764" y="24607"/>
                  </a:lnTo>
                  <a:lnTo>
                    <a:pt x="325345" y="11147"/>
                  </a:lnTo>
                  <a:lnTo>
                    <a:pt x="372911" y="2839"/>
                  </a:lnTo>
                  <a:lnTo>
                    <a:pt x="422148" y="0"/>
                  </a:lnTo>
                  <a:lnTo>
                    <a:pt x="2110740" y="0"/>
                  </a:lnTo>
                  <a:lnTo>
                    <a:pt x="2159976" y="2839"/>
                  </a:lnTo>
                  <a:lnTo>
                    <a:pt x="2207542" y="11147"/>
                  </a:lnTo>
                  <a:lnTo>
                    <a:pt x="2253123" y="24607"/>
                  </a:lnTo>
                  <a:lnTo>
                    <a:pt x="2296401" y="42903"/>
                  </a:lnTo>
                  <a:lnTo>
                    <a:pt x="2337060" y="65716"/>
                  </a:lnTo>
                  <a:lnTo>
                    <a:pt x="2374782" y="92732"/>
                  </a:lnTo>
                  <a:lnTo>
                    <a:pt x="2409253" y="123634"/>
                  </a:lnTo>
                  <a:lnTo>
                    <a:pt x="2440155" y="158105"/>
                  </a:lnTo>
                  <a:lnTo>
                    <a:pt x="2467171" y="195827"/>
                  </a:lnTo>
                  <a:lnTo>
                    <a:pt x="2489984" y="236486"/>
                  </a:lnTo>
                  <a:lnTo>
                    <a:pt x="2508280" y="279764"/>
                  </a:lnTo>
                  <a:lnTo>
                    <a:pt x="2521740" y="325345"/>
                  </a:lnTo>
                  <a:lnTo>
                    <a:pt x="2530048" y="372911"/>
                  </a:lnTo>
                  <a:lnTo>
                    <a:pt x="2532888" y="422148"/>
                  </a:lnTo>
                  <a:lnTo>
                    <a:pt x="2532888" y="2968752"/>
                  </a:lnTo>
                  <a:lnTo>
                    <a:pt x="2530048" y="3017988"/>
                  </a:lnTo>
                  <a:lnTo>
                    <a:pt x="2521740" y="3065554"/>
                  </a:lnTo>
                  <a:lnTo>
                    <a:pt x="2508280" y="3111135"/>
                  </a:lnTo>
                  <a:lnTo>
                    <a:pt x="2489984" y="3154413"/>
                  </a:lnTo>
                  <a:lnTo>
                    <a:pt x="2467171" y="3195072"/>
                  </a:lnTo>
                  <a:lnTo>
                    <a:pt x="2440155" y="3232794"/>
                  </a:lnTo>
                  <a:lnTo>
                    <a:pt x="2409253" y="3267265"/>
                  </a:lnTo>
                  <a:lnTo>
                    <a:pt x="2374782" y="3298167"/>
                  </a:lnTo>
                  <a:lnTo>
                    <a:pt x="2337060" y="3325183"/>
                  </a:lnTo>
                  <a:lnTo>
                    <a:pt x="2296401" y="3347996"/>
                  </a:lnTo>
                  <a:lnTo>
                    <a:pt x="2253123" y="3366292"/>
                  </a:lnTo>
                  <a:lnTo>
                    <a:pt x="2207542" y="3379752"/>
                  </a:lnTo>
                  <a:lnTo>
                    <a:pt x="2159976" y="3388060"/>
                  </a:lnTo>
                  <a:lnTo>
                    <a:pt x="2110740" y="3390900"/>
                  </a:lnTo>
                  <a:lnTo>
                    <a:pt x="422148" y="3390900"/>
                  </a:lnTo>
                  <a:lnTo>
                    <a:pt x="372911" y="3388060"/>
                  </a:lnTo>
                  <a:lnTo>
                    <a:pt x="325345" y="3379752"/>
                  </a:lnTo>
                  <a:lnTo>
                    <a:pt x="279764" y="3366292"/>
                  </a:lnTo>
                  <a:lnTo>
                    <a:pt x="236486" y="3347996"/>
                  </a:lnTo>
                  <a:lnTo>
                    <a:pt x="195827" y="3325183"/>
                  </a:lnTo>
                  <a:lnTo>
                    <a:pt x="158105" y="3298167"/>
                  </a:lnTo>
                  <a:lnTo>
                    <a:pt x="123634" y="3267265"/>
                  </a:lnTo>
                  <a:lnTo>
                    <a:pt x="92732" y="3232794"/>
                  </a:lnTo>
                  <a:lnTo>
                    <a:pt x="65716" y="3195072"/>
                  </a:lnTo>
                  <a:lnTo>
                    <a:pt x="42903" y="3154413"/>
                  </a:lnTo>
                  <a:lnTo>
                    <a:pt x="24607" y="3111135"/>
                  </a:lnTo>
                  <a:lnTo>
                    <a:pt x="11147" y="3065554"/>
                  </a:lnTo>
                  <a:lnTo>
                    <a:pt x="2839" y="3017988"/>
                  </a:lnTo>
                  <a:lnTo>
                    <a:pt x="0" y="2968752"/>
                  </a:lnTo>
                  <a:lnTo>
                    <a:pt x="0" y="422148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20"/>
          <p:cNvSpPr txBox="1"/>
          <p:nvPr/>
        </p:nvSpPr>
        <p:spPr>
          <a:xfrm>
            <a:off x="8954261" y="2268093"/>
            <a:ext cx="2248535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D7791A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Typosquatting</a:t>
            </a:r>
            <a:endParaRPr sz="26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545388" y="3414140"/>
            <a:ext cx="20871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904" lvl="0" marL="12700" marR="5080" rtl="0" algn="ctr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noto anche come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software maligno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è realizzato per </a:t>
            </a:r>
            <a:r>
              <a:rPr b="1" lang="en-US" sz="13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penetrare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danneggiare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un sistema informatico senza che il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proprietario ne sia consapevole.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4" name="Google Shape;444;p20"/>
          <p:cNvSpPr txBox="1"/>
          <p:nvPr/>
        </p:nvSpPr>
        <p:spPr>
          <a:xfrm>
            <a:off x="6173215" y="3377006"/>
            <a:ext cx="2237740" cy="124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4" lvl="0" marL="12700" marR="5080" rtl="0" algn="ctr">
              <a:lnSpc>
                <a:spcPct val="9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Ricerca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casuale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ampie porzioni di Internet alla ricerca di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vulnerabilità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che potrebbero essere sfruttate.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8977121" y="3465321"/>
            <a:ext cx="2270700" cy="16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Conosciuta anche come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URL hijacking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URL falso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questa tattica sfrutta gli errori di digitazione degli utenti nell'inserire gli indirizzi dei siti web, reindirizzandoli verso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siti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potenzialmente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dannosi.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6" name="Google Shape;446;p20"/>
          <p:cNvSpPr txBox="1"/>
          <p:nvPr>
            <p:ph type="title"/>
          </p:nvPr>
        </p:nvSpPr>
        <p:spPr>
          <a:xfrm>
            <a:off x="471627" y="261182"/>
            <a:ext cx="9970770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0025">
            <a:spAutoFit/>
          </a:bodyPr>
          <a:lstStyle/>
          <a:p>
            <a:pPr indent="0" lvl="0" marL="31292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Tipi di minacce informatiche</a:t>
            </a:r>
            <a:endParaRPr sz="3600"/>
          </a:p>
          <a:p>
            <a:pPr indent="0" lvl="0" marL="12700" marR="5080" rtl="0" algn="just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Gli 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attacchi non mirati </a:t>
            </a: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spesso sfruttano 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strumenti </a:t>
            </a: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tecniche Internet </a:t>
            </a: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facilmente disponibili per sfruttare 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vulnerabilità </a:t>
            </a: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diffuse presenti sia nell'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infrastruttura di </a:t>
            </a: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un'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azienda </a:t>
            </a: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che nei 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sistemi di bordo</a:t>
            </a: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Esempi di tali 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strumenti </a:t>
            </a: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tecniche </a:t>
            </a: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sono: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47" name="Google Shape;447;p20"/>
          <p:cNvGrpSpPr/>
          <p:nvPr/>
        </p:nvGrpSpPr>
        <p:grpSpPr>
          <a:xfrm>
            <a:off x="7549895" y="4014851"/>
            <a:ext cx="3293364" cy="2763897"/>
            <a:chOff x="7549895" y="4014851"/>
            <a:chExt cx="3293364" cy="2763897"/>
          </a:xfrm>
        </p:grpSpPr>
        <p:pic>
          <p:nvPicPr>
            <p:cNvPr id="448" name="Google Shape;448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20"/>
            <p:cNvSpPr/>
            <p:nvPr/>
          </p:nvSpPr>
          <p:spPr>
            <a:xfrm>
              <a:off x="9647427" y="4014851"/>
              <a:ext cx="27940" cy="20320"/>
            </a:xfrm>
            <a:custGeom>
              <a:rect b="b" l="l" r="r" t="t"/>
              <a:pathLst>
                <a:path extrusionOk="0" h="20320" w="27940">
                  <a:moveTo>
                    <a:pt x="5206" y="0"/>
                  </a:moveTo>
                  <a:lnTo>
                    <a:pt x="2158" y="1778"/>
                  </a:lnTo>
                  <a:lnTo>
                    <a:pt x="1270" y="4699"/>
                  </a:lnTo>
                  <a:lnTo>
                    <a:pt x="0" y="8636"/>
                  </a:lnTo>
                  <a:lnTo>
                    <a:pt x="36" y="12065"/>
                  </a:lnTo>
                  <a:lnTo>
                    <a:pt x="907" y="15112"/>
                  </a:lnTo>
                  <a:lnTo>
                    <a:pt x="1016" y="15493"/>
                  </a:lnTo>
                  <a:lnTo>
                    <a:pt x="1650" y="18161"/>
                  </a:lnTo>
                  <a:lnTo>
                    <a:pt x="4064" y="19938"/>
                  </a:lnTo>
                  <a:lnTo>
                    <a:pt x="6730" y="19938"/>
                  </a:lnTo>
                  <a:lnTo>
                    <a:pt x="21716" y="20193"/>
                  </a:lnTo>
                  <a:lnTo>
                    <a:pt x="23622" y="20193"/>
                  </a:lnTo>
                  <a:lnTo>
                    <a:pt x="25653" y="18923"/>
                  </a:lnTo>
                  <a:lnTo>
                    <a:pt x="27940" y="15112"/>
                  </a:lnTo>
                  <a:lnTo>
                    <a:pt x="27940" y="12826"/>
                  </a:lnTo>
                  <a:lnTo>
                    <a:pt x="27482" y="12065"/>
                  </a:lnTo>
                  <a:lnTo>
                    <a:pt x="12446" y="12065"/>
                  </a:lnTo>
                  <a:lnTo>
                    <a:pt x="12267" y="11937"/>
                  </a:lnTo>
                  <a:lnTo>
                    <a:pt x="11402" y="11937"/>
                  </a:lnTo>
                  <a:lnTo>
                    <a:pt x="11518" y="11405"/>
                  </a:lnTo>
                  <a:lnTo>
                    <a:pt x="6730" y="8000"/>
                  </a:lnTo>
                  <a:lnTo>
                    <a:pt x="12255" y="8000"/>
                  </a:lnTo>
                  <a:lnTo>
                    <a:pt x="13080" y="4699"/>
                  </a:lnTo>
                  <a:lnTo>
                    <a:pt x="11377" y="1778"/>
                  </a:lnTo>
                  <a:lnTo>
                    <a:pt x="11302" y="1650"/>
                  </a:lnTo>
                  <a:lnTo>
                    <a:pt x="8254" y="888"/>
                  </a:lnTo>
                  <a:lnTo>
                    <a:pt x="5206" y="0"/>
                  </a:lnTo>
                  <a:close/>
                </a:path>
                <a:path extrusionOk="0" h="20320" w="27940">
                  <a:moveTo>
                    <a:pt x="11808" y="10081"/>
                  </a:moveTo>
                  <a:lnTo>
                    <a:pt x="11518" y="11405"/>
                  </a:lnTo>
                  <a:lnTo>
                    <a:pt x="12446" y="12065"/>
                  </a:lnTo>
                  <a:lnTo>
                    <a:pt x="11808" y="10081"/>
                  </a:lnTo>
                  <a:close/>
                </a:path>
                <a:path extrusionOk="0" h="20320" w="27940">
                  <a:moveTo>
                    <a:pt x="24028" y="8000"/>
                  </a:moveTo>
                  <a:lnTo>
                    <a:pt x="12263" y="8000"/>
                  </a:lnTo>
                  <a:lnTo>
                    <a:pt x="11808" y="10081"/>
                  </a:lnTo>
                  <a:lnTo>
                    <a:pt x="12405" y="11937"/>
                  </a:lnTo>
                  <a:lnTo>
                    <a:pt x="12446" y="12065"/>
                  </a:lnTo>
                  <a:lnTo>
                    <a:pt x="27482" y="12065"/>
                  </a:lnTo>
                  <a:lnTo>
                    <a:pt x="25653" y="9017"/>
                  </a:lnTo>
                  <a:lnTo>
                    <a:pt x="24028" y="8000"/>
                  </a:lnTo>
                  <a:close/>
                </a:path>
                <a:path extrusionOk="0" h="20320" w="27940">
                  <a:moveTo>
                    <a:pt x="11518" y="11405"/>
                  </a:moveTo>
                  <a:lnTo>
                    <a:pt x="11434" y="11937"/>
                  </a:lnTo>
                  <a:lnTo>
                    <a:pt x="12267" y="11937"/>
                  </a:lnTo>
                  <a:lnTo>
                    <a:pt x="11518" y="11405"/>
                  </a:lnTo>
                  <a:close/>
                </a:path>
                <a:path extrusionOk="0" h="20320" w="27940">
                  <a:moveTo>
                    <a:pt x="12263" y="8000"/>
                  </a:moveTo>
                  <a:lnTo>
                    <a:pt x="6730" y="8000"/>
                  </a:lnTo>
                  <a:lnTo>
                    <a:pt x="11518" y="11405"/>
                  </a:lnTo>
                  <a:lnTo>
                    <a:pt x="11363" y="10081"/>
                  </a:lnTo>
                  <a:lnTo>
                    <a:pt x="11307" y="8636"/>
                  </a:lnTo>
                  <a:lnTo>
                    <a:pt x="12124" y="8636"/>
                  </a:lnTo>
                  <a:lnTo>
                    <a:pt x="12263" y="8000"/>
                  </a:lnTo>
                  <a:close/>
                </a:path>
                <a:path extrusionOk="0" h="20320" w="27940">
                  <a:moveTo>
                    <a:pt x="11343" y="8636"/>
                  </a:moveTo>
                  <a:lnTo>
                    <a:pt x="11414" y="11405"/>
                  </a:lnTo>
                  <a:lnTo>
                    <a:pt x="11808" y="10081"/>
                  </a:lnTo>
                  <a:lnTo>
                    <a:pt x="11466" y="9017"/>
                  </a:lnTo>
                  <a:lnTo>
                    <a:pt x="11343" y="8636"/>
                  </a:lnTo>
                  <a:close/>
                </a:path>
                <a:path extrusionOk="0" h="20320" w="27940">
                  <a:moveTo>
                    <a:pt x="12124" y="8636"/>
                  </a:moveTo>
                  <a:lnTo>
                    <a:pt x="11343" y="8636"/>
                  </a:lnTo>
                  <a:lnTo>
                    <a:pt x="11808" y="10081"/>
                  </a:lnTo>
                  <a:lnTo>
                    <a:pt x="12041" y="9017"/>
                  </a:lnTo>
                  <a:lnTo>
                    <a:pt x="12124" y="86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2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1" name="Google Shape;451;p20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2" name="Google Shape;452;p20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 txBox="1"/>
          <p:nvPr>
            <p:ph type="title"/>
          </p:nvPr>
        </p:nvSpPr>
        <p:spPr>
          <a:xfrm>
            <a:off x="320750" y="343275"/>
            <a:ext cx="71112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Tipi di minacce informatiche</a:t>
            </a:r>
            <a:endParaRPr sz="3600"/>
          </a:p>
        </p:txBody>
      </p:sp>
      <p:sp>
        <p:nvSpPr>
          <p:cNvPr id="458" name="Google Shape;458;p21"/>
          <p:cNvSpPr txBox="1"/>
          <p:nvPr/>
        </p:nvSpPr>
        <p:spPr>
          <a:xfrm>
            <a:off x="219862" y="1324483"/>
            <a:ext cx="118890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Attacchi mirati</a:t>
            </a:r>
            <a:r>
              <a:rPr b="1" lang="en-US" sz="1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impiegano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metodi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più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avanzati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utilizzano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strumenti specializzati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progettati specificamente per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colpire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 particolare azienda o nave. Esempi di strumenti e tecniche utilizzati in queste situazioni sono: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80669" lvl="0" marL="594995" marR="5080" rtl="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'ingegneria sociale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una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strategia non tecnica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utilizzata dagli aggressori informatici per manipolare gli addetti ai lavori e indurli a violare le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procedure di sicurezza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ma non esclusivamente attraverso l'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interazione con i social media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594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forza bruta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un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metodo di attacco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cui vengono tentate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più password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indovinare quella corretta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L'attaccante testa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sistematicamente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ogni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594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password possibili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fino a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trovare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combinazione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corretta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594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Il Credential stuffing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utilizza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credenziali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 sono state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compromesse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precedenza o impiega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password comunemente utilizzate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cercare di ottenere l'accesso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non autorizzato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un sistema.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594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sistema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applicazione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594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Il denial of service (DoS)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interrompe l'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accesso degli utenti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legittimi alle informazioni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inondando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 rete di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dati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Il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DDoS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Distributed Denial of Service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coinvolge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594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controllare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più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computer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e/o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portare a termine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un attacco di questo tipo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80669" lvl="0" marL="594995" marR="508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Il phishing è l'invio di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e-mail a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un gran numero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potenziali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bersagli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 chiedono particolari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informazioni sensibili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L'e-mail può anche contenere un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allegato dannoso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richiedere di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visitare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sito Web falso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utilizzando un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collegamento ipertestuale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incluso nell'e-mail.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80669" lvl="0" marL="594995" marR="76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Lo spear-phishing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prende di mira le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persone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messaggi di posta elettronica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personalizzati, spesso contenenti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software dannoso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link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il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download automatico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In alcuni casi, i messaggi SAT-C (cioè le comunicazioni marittime) vengono utilizzati per stabilire una familiarità con l'indirizzo e-mail di un mittente maligno.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80669" lvl="0" marL="594995" marR="825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Sovvertire la catena di approvvigionamento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attaccando un'azienda o una nave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compromettendo le apparecchiature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il </a:t>
            </a:r>
            <a:r>
              <a:rPr b="1" lang="en-US" sz="11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software 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i servizi di supporto forniti all'azienda o alla nave.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9" name="Google Shape;459;p21"/>
          <p:cNvSpPr txBox="1"/>
          <p:nvPr/>
        </p:nvSpPr>
        <p:spPr>
          <a:xfrm>
            <a:off x="78739" y="6675526"/>
            <a:ext cx="552704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0" name="Google Shape;4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2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2"/>
          <p:cNvSpPr txBox="1"/>
          <p:nvPr>
            <p:ph type="title"/>
          </p:nvPr>
        </p:nvSpPr>
        <p:spPr>
          <a:xfrm>
            <a:off x="5858636" y="2867355"/>
            <a:ext cx="4399280" cy="83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325">
            <a:spAutoFit/>
          </a:bodyPr>
          <a:lstStyle/>
          <a:p>
            <a:pPr indent="-303530" lvl="0" marL="315595" marR="5080" rtl="0" algn="l">
              <a:lnSpc>
                <a:spcPct val="108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</a:rPr>
              <a:t>Identificare le vulnerabilità della rete marittima</a:t>
            </a:r>
            <a:endParaRPr sz="2800"/>
          </a:p>
        </p:txBody>
      </p:sp>
      <p:grpSp>
        <p:nvGrpSpPr>
          <p:cNvPr id="467" name="Google Shape;467;p22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468" name="Google Shape;468;p22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0" name="Google Shape;4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3"/>
          <p:cNvGrpSpPr/>
          <p:nvPr/>
        </p:nvGrpSpPr>
        <p:grpSpPr>
          <a:xfrm>
            <a:off x="6352032" y="-10350"/>
            <a:ext cx="5839968" cy="6879463"/>
            <a:chOff x="6352032" y="-10350"/>
            <a:chExt cx="5839968" cy="6879463"/>
          </a:xfrm>
        </p:grpSpPr>
        <p:pic>
          <p:nvPicPr>
            <p:cNvPr id="477" name="Google Shape;47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23"/>
            <p:cNvSpPr/>
            <p:nvPr/>
          </p:nvSpPr>
          <p:spPr>
            <a:xfrm>
              <a:off x="7376791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" name="Google Shape;480;p23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5850">
            <a:spAutoFit/>
          </a:bodyPr>
          <a:lstStyle/>
          <a:p>
            <a:pPr indent="0" lvl="0" marL="415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Identificare le vulnerabilità</a:t>
            </a:r>
            <a:endParaRPr sz="3600"/>
          </a:p>
        </p:txBody>
      </p:sp>
      <p:sp>
        <p:nvSpPr>
          <p:cNvPr id="481" name="Google Shape;481;p23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23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2" name="Google Shape;482;p23"/>
          <p:cNvSpPr txBox="1"/>
          <p:nvPr/>
        </p:nvSpPr>
        <p:spPr>
          <a:xfrm>
            <a:off x="903225" y="2065400"/>
            <a:ext cx="5977200" cy="4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Vulnerabilità comuni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78740" lvl="0" marL="104139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Sistemi operativi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obsoleti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non supportati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104139" rtl="0" algn="l">
              <a:lnSpc>
                <a:spcPct val="100000"/>
              </a:lnSpc>
              <a:spcBef>
                <a:spcPts val="1395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Software di sistema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non patchato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104139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Software antivirus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protezione da malware non aggiornati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mancanti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78740" lvl="0" marL="104139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Configurazioni di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 sicurezza e best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practice inadeguate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, comprese quelle predefinite.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account e password dell'amministratore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78740" lvl="0" marL="103504" marR="5080" rtl="0" algn="l">
              <a:lnSpc>
                <a:spcPct val="100800"/>
              </a:lnSpc>
              <a:spcBef>
                <a:spcPts val="138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Reti informatiche di bordo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prive di misure di protezione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dei confini e di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segmentazione di rete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78740" lvl="0" marL="104139" rtl="0" algn="l">
              <a:lnSpc>
                <a:spcPct val="100000"/>
              </a:lnSpc>
              <a:spcBef>
                <a:spcPts val="139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Apparecchiature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sistemi critici per la sicurezza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costantemente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collegati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con la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costa.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78740" lvl="0" marL="103504" marR="499744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Controlli di accesso insufficienti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per le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terze parti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, compresi gli appaltatori e i fornitori di servizi.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104139" rtl="0" algn="l">
              <a:lnSpc>
                <a:spcPct val="100000"/>
              </a:lnSpc>
              <a:spcBef>
                <a:spcPts val="1395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Il personale non dispone di formazione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competenze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adeguate per gestire i rischi informatici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78740" lvl="0" marL="104139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Piani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procedure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di emergenza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mancanti, inadeguati o non testati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Google Shape;483;p23"/>
          <p:cNvSpPr txBox="1"/>
          <p:nvPr/>
        </p:nvSpPr>
        <p:spPr>
          <a:xfrm>
            <a:off x="78739" y="6674002"/>
            <a:ext cx="7372350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4" name="Google Shape;48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032" y="-10350"/>
            <a:ext cx="5839968" cy="6879463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24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5850">
            <a:spAutoFit/>
          </a:bodyPr>
          <a:lstStyle/>
          <a:p>
            <a:pPr indent="0" lvl="0" marL="415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Sistemi vulnerabili tipici</a:t>
            </a:r>
            <a:endParaRPr sz="3600"/>
          </a:p>
        </p:txBody>
      </p:sp>
      <p:grpSp>
        <p:nvGrpSpPr>
          <p:cNvPr id="492" name="Google Shape;492;p24"/>
          <p:cNvGrpSpPr/>
          <p:nvPr/>
        </p:nvGrpSpPr>
        <p:grpSpPr>
          <a:xfrm>
            <a:off x="7376790" y="0"/>
            <a:ext cx="2556510" cy="6858000"/>
            <a:chOff x="7376790" y="0"/>
            <a:chExt cx="2556510" cy="6858000"/>
          </a:xfrm>
        </p:grpSpPr>
        <p:sp>
          <p:nvSpPr>
            <p:cNvPr id="493" name="Google Shape;493;p24"/>
            <p:cNvSpPr/>
            <p:nvPr/>
          </p:nvSpPr>
          <p:spPr>
            <a:xfrm>
              <a:off x="7376790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" name="Google Shape;495;p24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6" name="Google Shape;496;p24"/>
          <p:cNvSpPr txBox="1"/>
          <p:nvPr/>
        </p:nvSpPr>
        <p:spPr>
          <a:xfrm>
            <a:off x="1030630" y="1865502"/>
            <a:ext cx="6523990" cy="881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L'identificazione delle vulnerabilità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comporta l'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esame di applicazioni, sistemi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procedure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per scoprire i 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punti deboli sfruttabili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potenziali minacce.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Questo processo può coinvolgere 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esperti interni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e, se necessario, 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esperti esterni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che conoscono il 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settore marittimo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e i suoi 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processi critici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7" name="Google Shape;497;p24"/>
          <p:cNvGrpSpPr/>
          <p:nvPr/>
        </p:nvGrpSpPr>
        <p:grpSpPr>
          <a:xfrm>
            <a:off x="1295400" y="2563317"/>
            <a:ext cx="9547860" cy="4215431"/>
            <a:chOff x="1295400" y="2563317"/>
            <a:chExt cx="9547860" cy="4215431"/>
          </a:xfrm>
        </p:grpSpPr>
        <p:pic>
          <p:nvPicPr>
            <p:cNvPr id="498" name="Google Shape;498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5400" y="2563317"/>
              <a:ext cx="9476232" cy="3915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90471" y="2758439"/>
              <a:ext cx="8906256" cy="3345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" name="Google Shape;501;p2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2" name="Google Shape;502;p24"/>
          <p:cNvSpPr txBox="1"/>
          <p:nvPr/>
        </p:nvSpPr>
        <p:spPr>
          <a:xfrm>
            <a:off x="78739" y="6675008"/>
            <a:ext cx="6454775" cy="133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7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3" name="Google Shape;503;p24"/>
          <p:cNvSpPr txBox="1"/>
          <p:nvPr/>
        </p:nvSpPr>
        <p:spPr>
          <a:xfrm>
            <a:off x="658469" y="6227775"/>
            <a:ext cx="380682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Sistema di visualizzazione elettronica delle carte nautiche (ECDIS)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3"/>
            <a:ext cx="5841492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/>
          <p:nvPr>
            <p:ph type="title"/>
          </p:nvPr>
        </p:nvSpPr>
        <p:spPr>
          <a:xfrm>
            <a:off x="6628892" y="136397"/>
            <a:ext cx="3666490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Sistemi vulnerabili tipici</a:t>
            </a:r>
            <a:endParaRPr sz="3200"/>
          </a:p>
        </p:txBody>
      </p:sp>
      <p:sp>
        <p:nvSpPr>
          <p:cNvPr id="510" name="Google Shape;510;p25"/>
          <p:cNvSpPr txBox="1"/>
          <p:nvPr/>
        </p:nvSpPr>
        <p:spPr>
          <a:xfrm>
            <a:off x="5740653" y="1357706"/>
            <a:ext cx="5982970" cy="2576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74320" lvl="0" marL="28702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L'obiettivo della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valutazione della rete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dei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dei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dispositivi di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nave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individuare le vulnerabilità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 possono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mettere a rischio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riservatezza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l'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disponibilità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dati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essenziali necessari per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il funzionamento delle apparecchiature</a:t>
            </a:r>
            <a:r>
              <a:rPr b="1" lang="en-US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, delle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reti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della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nave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stessa. Queste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vulnerabilità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possono essere classificate in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diverse categorie</a:t>
            </a:r>
            <a:r>
              <a:rPr b="1" lang="en-US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26060" lvl="0" marL="1109980" rtl="0" algn="just">
              <a:lnSpc>
                <a:spcPct val="113928"/>
              </a:lnSpc>
              <a:spcBef>
                <a:spcPts val="64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Esposizioni temporanee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come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difetti del software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aggiornamenti obsoleti.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1112520" rtl="0" algn="l">
              <a:lnSpc>
                <a:spcPct val="11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28600" lvl="0" marL="1112520" rtl="0" algn="l">
              <a:lnSpc>
                <a:spcPct val="113928"/>
              </a:lnSpc>
              <a:spcBef>
                <a:spcPts val="434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Difetti di progettazione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come una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cattiva gestione degli accessi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112520" rtl="0" algn="l">
              <a:lnSpc>
                <a:spcPct val="11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connessioni di rete non controllate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28600" lvl="0" marL="1112520" rtl="0" algn="l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Errori di implementazione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come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firewall mal configurati.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28600" lvl="0" marL="1112520" rtl="0" algn="l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Errori procedurali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legati all'utente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11" name="Google Shape;511;p25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512" name="Google Shape;512;p25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4" name="Google Shape;51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6" name="Google Shape;516;p25"/>
          <p:cNvSpPr txBox="1"/>
          <p:nvPr/>
        </p:nvSpPr>
        <p:spPr>
          <a:xfrm>
            <a:off x="78739" y="6675080"/>
            <a:ext cx="5527040" cy="11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6"/>
          <p:cNvSpPr txBox="1"/>
          <p:nvPr>
            <p:ph type="title"/>
          </p:nvPr>
        </p:nvSpPr>
        <p:spPr>
          <a:xfrm>
            <a:off x="364337" y="425957"/>
            <a:ext cx="1119949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Esempi di apparecchiature per l'accesso remoto a bordo delle navi</a:t>
            </a:r>
            <a:endParaRPr sz="3200"/>
          </a:p>
        </p:txBody>
      </p:sp>
      <p:sp>
        <p:nvSpPr>
          <p:cNvPr id="522" name="Google Shape;522;p26"/>
          <p:cNvSpPr txBox="1"/>
          <p:nvPr/>
        </p:nvSpPr>
        <p:spPr>
          <a:xfrm>
            <a:off x="273811" y="1422272"/>
            <a:ext cx="11516995" cy="3435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73050" lvl="0" marL="285115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ourier New"/>
              <a:buChar char="o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Alcuni sistemi IT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OT rimangono accessibili in remoto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mantenendo una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connessione Internet continua per attività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quali il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monitoraggio remoto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raccolta di dati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manutenzione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sicurezza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protezione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Questi sistemi, noti come "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di terzi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", sono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monitorati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gestiti in remoto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 appaltatori. Possono prevedere un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flusso di dati bidirezionale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funzionalità di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solo upload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Esempi di tali sistemi sono quelli con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funzioni di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controllo, accesso o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configurazione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distanza.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28600" lvl="1" marL="1112520" rtl="0" algn="l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Computer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postazioni di lavoro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plancia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sala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macchine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sulla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rete amministrativa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 nave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28600" lvl="1" marL="111252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Tracciamento a distanza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 carico, compresi 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container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di controllo della temperatura di refrigerazione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carichi speciali.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28600" lvl="1" marL="1112520" rtl="0" algn="l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di supporto alle decisioni sulla stabilità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28600" lvl="1" marL="111252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di monitoraggio dello stress dello scafo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28600" lvl="1" marL="1112520" rtl="0" algn="l">
              <a:lnSpc>
                <a:spcPct val="113928"/>
              </a:lnSpc>
              <a:spcBef>
                <a:spcPts val="43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Sistemi di navigazione come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carte nautiche elettroniche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(ENC),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Voyage Data Recorder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(VDR) 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posizionamento dinamico.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1112520" rtl="0" algn="l">
              <a:lnSpc>
                <a:spcPct val="113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(DP)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28600" lvl="1" marL="1112520" rtl="0" algn="l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di pianificazione del carico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di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gestione del carico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28600" lvl="1" marL="111252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di monitoraggio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controllo dei motori reti di sicurezza e protezione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come 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TVCC </a:t>
            </a:r>
            <a:r>
              <a:rPr b="1" lang="en-US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televisione a circuito chiuso</a:t>
            </a:r>
            <a:r>
              <a:rPr b="1" lang="en-US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28600" lvl="1" marL="1112520" marR="5080" rtl="0" algn="l">
              <a:lnSpc>
                <a:spcPct val="107857"/>
              </a:lnSpc>
              <a:spcBef>
                <a:spcPts val="625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alibri"/>
              <a:buChar char="◦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specializzati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operazioni di perforazione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blowout preventer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di installazione sottomarina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arresto di emergenza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(ESD) per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navi gasiere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installazione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riparazione di cavi sottomarini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3" name="Google Shape;523;p26"/>
          <p:cNvSpPr/>
          <p:nvPr/>
        </p:nvSpPr>
        <p:spPr>
          <a:xfrm>
            <a:off x="3501390" y="0"/>
            <a:ext cx="1798320" cy="6781165"/>
          </a:xfrm>
          <a:custGeom>
            <a:rect b="b" l="l" r="r" t="t"/>
            <a:pathLst>
              <a:path extrusionOk="0" h="6781165" w="1798320">
                <a:moveTo>
                  <a:pt x="1798024" y="0"/>
                </a:moveTo>
                <a:lnTo>
                  <a:pt x="0" y="6780768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4" name="Google Shape;5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78739" y="6675080"/>
            <a:ext cx="5527040" cy="11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"/>
          <p:cNvSpPr txBox="1"/>
          <p:nvPr>
            <p:ph type="ctrTitle"/>
          </p:nvPr>
        </p:nvSpPr>
        <p:spPr>
          <a:xfrm>
            <a:off x="875182" y="724915"/>
            <a:ext cx="73787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Manutenzione di sistemi e software</a:t>
            </a:r>
            <a:endParaRPr sz="3600"/>
          </a:p>
        </p:txBody>
      </p:sp>
      <p:grpSp>
        <p:nvGrpSpPr>
          <p:cNvPr id="532" name="Google Shape;532;p27"/>
          <p:cNvGrpSpPr/>
          <p:nvPr/>
        </p:nvGrpSpPr>
        <p:grpSpPr>
          <a:xfrm>
            <a:off x="7376790" y="0"/>
            <a:ext cx="2556510" cy="6858000"/>
            <a:chOff x="7376790" y="0"/>
            <a:chExt cx="2556510" cy="6858000"/>
          </a:xfrm>
        </p:grpSpPr>
        <p:sp>
          <p:nvSpPr>
            <p:cNvPr id="533" name="Google Shape;533;p27"/>
            <p:cNvSpPr/>
            <p:nvPr/>
          </p:nvSpPr>
          <p:spPr>
            <a:xfrm>
              <a:off x="7376790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27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6" name="Google Shape;536;p27"/>
          <p:cNvSpPr txBox="1"/>
          <p:nvPr/>
        </p:nvSpPr>
        <p:spPr>
          <a:xfrm>
            <a:off x="994663" y="2063572"/>
            <a:ext cx="10459085" cy="667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 sistemi IT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OT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il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software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manutenzione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possono essere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delegati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fornitori di servizi terzi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rendendo difficile per l'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azienda garantire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livello di sicurezza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fornito. Alcune aziende utilizzano diversi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fornitori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le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valutazioni del software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della cybersecurity.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7" name="Google Shape;537;p27"/>
          <p:cNvGrpSpPr/>
          <p:nvPr/>
        </p:nvGrpSpPr>
        <p:grpSpPr>
          <a:xfrm>
            <a:off x="1100327" y="3244646"/>
            <a:ext cx="9954768" cy="3534102"/>
            <a:chOff x="1100327" y="3244646"/>
            <a:chExt cx="9954768" cy="3534102"/>
          </a:xfrm>
        </p:grpSpPr>
        <p:pic>
          <p:nvPicPr>
            <p:cNvPr id="538" name="Google Shape;538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0327" y="3244646"/>
              <a:ext cx="9954768" cy="3264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5399" y="3439667"/>
              <a:ext cx="9384792" cy="2694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1" name="Google Shape;541;p2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2" name="Google Shape;542;p27"/>
          <p:cNvSpPr txBox="1"/>
          <p:nvPr/>
        </p:nvSpPr>
        <p:spPr>
          <a:xfrm>
            <a:off x="78739" y="6675008"/>
            <a:ext cx="6454775" cy="133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7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28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548" name="Google Shape;548;p28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0" name="Google Shape;550;p28"/>
          <p:cNvSpPr txBox="1"/>
          <p:nvPr>
            <p:ph type="title"/>
          </p:nvPr>
        </p:nvSpPr>
        <p:spPr>
          <a:xfrm>
            <a:off x="6175628" y="2988945"/>
            <a:ext cx="481076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B900"/>
                </a:solidFill>
              </a:rPr>
              <a:t>Valutazione della probabilità</a:t>
            </a:r>
            <a:endParaRPr sz="3200"/>
          </a:p>
        </p:txBody>
      </p:sp>
      <p:pic>
        <p:nvPicPr>
          <p:cNvPr id="551" name="Google Shape;55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9"/>
          <p:cNvSpPr txBox="1"/>
          <p:nvPr>
            <p:ph type="title"/>
          </p:nvPr>
        </p:nvSpPr>
        <p:spPr>
          <a:xfrm>
            <a:off x="875182" y="696925"/>
            <a:ext cx="536638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Valutazione della probabilità</a:t>
            </a:r>
            <a:endParaRPr sz="3600"/>
          </a:p>
        </p:txBody>
      </p:sp>
      <p:sp>
        <p:nvSpPr>
          <p:cNvPr id="559" name="Google Shape;559;p29"/>
          <p:cNvSpPr txBox="1"/>
          <p:nvPr/>
        </p:nvSpPr>
        <p:spPr>
          <a:xfrm>
            <a:off x="875182" y="1387220"/>
            <a:ext cx="10537190" cy="666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La probabilità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che si verifichi un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incidente di cybersecurity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determinata dalla combinazione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minaccia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vulnerabilità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 Se uno di questi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fattori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è quasi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assente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anche la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probabilità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di un evento sarà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minima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È importante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tenerne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conto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quando si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valuta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probabilità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di un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incidente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560" name="Google Shape;560;p29"/>
          <p:cNvGraphicFramePr/>
          <p:nvPr/>
        </p:nvGraphicFramePr>
        <p:xfrm>
          <a:off x="1277874" y="25350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902325"/>
                <a:gridCol w="85826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Livello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Descrizione della probabilità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Mai sentito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nel settore. Si avvicina a qualcosa di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inimmaginabile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Si sente parlare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 questo settore, ma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solo molto raramente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come risultato di una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catena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 molte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eventi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sfortunati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15113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Probabilmente nella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mia azienda si sono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verificati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incidenti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ma nel contesto di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attrezzature difettose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di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errori sorprendenti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commessi dalle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persone coinvolte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894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1440" marR="41148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Succede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occasionalmente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nella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propria azienda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tipicamente nel contesto di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attrezzature difettose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di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errori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delle persone coinvolte (il tipo di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errori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che tendono a verificarsi di tanto in tanto a bordo).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Succede spesso quando si </a:t>
                      </a: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intraprende </a:t>
                      </a: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lavoro in questione.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61" name="Google Shape;5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3" name="Google Shape;563;p29"/>
          <p:cNvSpPr txBox="1"/>
          <p:nvPr/>
        </p:nvSpPr>
        <p:spPr>
          <a:xfrm>
            <a:off x="78739" y="6675080"/>
            <a:ext cx="5547995" cy="11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3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sp>
          <p:nvSpPr>
            <p:cNvPr id="77" name="Google Shape;77;p3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9" name="Google Shape;7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3"/>
          <p:cNvSpPr txBox="1"/>
          <p:nvPr>
            <p:ph type="title"/>
          </p:nvPr>
        </p:nvSpPr>
        <p:spPr>
          <a:xfrm>
            <a:off x="6455790" y="1098295"/>
            <a:ext cx="3872229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Aspetti di sicurezza per le reti marittime</a:t>
            </a:r>
            <a:endParaRPr sz="3200"/>
          </a:p>
        </p:txBody>
      </p:sp>
      <p:sp>
        <p:nvSpPr>
          <p:cNvPr id="81" name="Google Shape;81;p3"/>
          <p:cNvSpPr txBox="1"/>
          <p:nvPr/>
        </p:nvSpPr>
        <p:spPr>
          <a:xfrm>
            <a:off x="6455790" y="2368042"/>
            <a:ext cx="5144135" cy="2521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040" marR="5080" rtl="0" algn="l">
              <a:lnSpc>
                <a:spcPct val="100000"/>
              </a:lnSpc>
              <a:spcBef>
                <a:spcPts val="2375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00AF50"/>
                </a:solidFill>
                <a:latin typeface="Verdana"/>
                <a:ea typeface="Verdana"/>
                <a:cs typeface="Verdana"/>
                <a:sym typeface="Verdana"/>
              </a:rPr>
              <a:t>Argomento-1: Architettura e progettazione di reti sicure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04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Argomento-2: Tecniche crittografiche per assicurare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32004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Trasmissione sicura dei dati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320040" marR="63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Argomento 3: Meccanismi di sicurezza, servizi e attacchi nel modello di riferimento OSI.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0"/>
          <p:cNvSpPr txBox="1"/>
          <p:nvPr>
            <p:ph type="title"/>
          </p:nvPr>
        </p:nvSpPr>
        <p:spPr>
          <a:xfrm>
            <a:off x="6005829" y="2966084"/>
            <a:ext cx="453580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B900"/>
                </a:solidFill>
              </a:rPr>
              <a:t>Valutazione dell'impatto</a:t>
            </a:r>
            <a:endParaRPr sz="3600"/>
          </a:p>
        </p:txBody>
      </p:sp>
      <p:grpSp>
        <p:nvGrpSpPr>
          <p:cNvPr id="569" name="Google Shape;569;p30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570" name="Google Shape;570;p30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2" name="Google Shape;57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3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1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579" name="Google Shape;579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0" name="Google Shape;580;p31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089105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31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775">
            <a:spAutoFit/>
          </a:bodyPr>
          <a:lstStyle/>
          <a:p>
            <a:pPr indent="0" lvl="0" marL="62204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Valutazione d'impatto</a:t>
            </a:r>
            <a:endParaRPr sz="3600"/>
          </a:p>
        </p:txBody>
      </p:sp>
      <p:sp>
        <p:nvSpPr>
          <p:cNvPr id="583" name="Google Shape;583;p31"/>
          <p:cNvSpPr txBox="1"/>
          <p:nvPr/>
        </p:nvSpPr>
        <p:spPr>
          <a:xfrm>
            <a:off x="6175628" y="1888617"/>
            <a:ext cx="5594985" cy="1988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76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Il modello di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confidenzialità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disponibilità 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CIA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) fornisce un quadro di riferimento per valutare l'impatto di: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Perdita di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riservatezza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Accesso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non autorizzato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divulgazione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287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informazioni su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nave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equipaggio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carico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passeggeri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Perdita di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Modifica di informazioni </a:t>
            </a:r>
            <a:r>
              <a:rPr b="1" lang="en-US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critiche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il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funzionamento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gestione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sicura ed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efficiente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 nave.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ourier New"/>
              <a:buChar char="o"/>
            </a:pP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Perdita di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disponibilità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distruzione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informazioni/dati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interruzione dei servizi e del funzionamento del sistema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navale.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4" name="Google Shape;58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6" name="Google Shape;586;p31"/>
          <p:cNvSpPr txBox="1"/>
          <p:nvPr/>
        </p:nvSpPr>
        <p:spPr>
          <a:xfrm>
            <a:off x="78739" y="6675080"/>
            <a:ext cx="5527040" cy="11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32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592" name="Google Shape;592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Google Shape;593;p32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3089105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5" name="Google Shape;595;p32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6400">
            <a:spAutoFit/>
          </a:bodyPr>
          <a:lstStyle/>
          <a:p>
            <a:pPr indent="0" lvl="0" marL="61855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Quantificare l'impatto</a:t>
            </a:r>
            <a:endParaRPr sz="3200"/>
          </a:p>
        </p:txBody>
      </p:sp>
      <p:graphicFrame>
        <p:nvGraphicFramePr>
          <p:cNvPr id="596" name="Google Shape;596;p32"/>
          <p:cNvGraphicFramePr/>
          <p:nvPr/>
        </p:nvGraphicFramePr>
        <p:xfrm>
          <a:off x="5840729" y="19329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711200"/>
                <a:gridCol w="5321925"/>
              </a:tblGrid>
              <a:tr h="368300">
                <a:tc>
                  <a:txBody>
                    <a:bodyPr/>
                    <a:lstStyle/>
                    <a:p>
                      <a:pPr indent="0" lvl="0" marL="273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Livello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73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Descrizione dell'impatto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 indent="0" lvl="0" marL="273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683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Nessun effetto/lesione sulla salute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Nessun danno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all'ambiente,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11683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beni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le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finanze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la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reputazione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dell'azienda.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730875">
                <a:tc>
                  <a:txBody>
                    <a:bodyPr/>
                    <a:lstStyle/>
                    <a:p>
                      <a:pPr indent="0" lvl="0" marL="273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/>
                </a:tc>
                <a:tc>
                  <a:txBody>
                    <a:bodyPr/>
                    <a:lstStyle/>
                    <a:p>
                      <a:pPr indent="0" lvl="0" marL="116839" marR="8128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Lievi effetti sulla salute/lesioni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Lievi danni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'ambiente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ai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beni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alle finanze o alla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reputazione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dell'azienda.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/>
                </a:tc>
              </a:tr>
              <a:tr h="731525">
                <a:tc>
                  <a:txBody>
                    <a:bodyPr/>
                    <a:lstStyle/>
                    <a:p>
                      <a:pPr indent="0" lvl="0" marL="273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6839" marR="831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Alcuni effetti sulla salute/lesioni minori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Danni minori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all'ambiente, ai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beni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alle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finanze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alla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reputazione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dell'azienda.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273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/>
                </a:tc>
                <a:tc>
                  <a:txBody>
                    <a:bodyPr/>
                    <a:lstStyle/>
                    <a:p>
                      <a:pPr indent="0" lvl="0" marL="116839" marR="8064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Effetti gravi sulla salute/lesioni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relativamente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gravi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Danni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locali ma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gravi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all'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ambiente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ai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beni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alle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finanze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alla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reputazione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dell'azienda.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/>
                </a:tc>
              </a:tr>
              <a:tr h="731525">
                <a:tc>
                  <a:txBody>
                    <a:bodyPr/>
                    <a:lstStyle/>
                    <a:p>
                      <a:pPr indent="0" lvl="0" marL="273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6839" marR="8128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Morte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invalidità permanente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Danni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diffusi e significativi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all'ambiente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ai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beni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alle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finanze 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alla </a:t>
                      </a: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reputazione dell</a:t>
                      </a: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'azienda.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97" name="Google Shape;59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3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9" name="Google Shape;599;p32"/>
          <p:cNvSpPr txBox="1"/>
          <p:nvPr/>
        </p:nvSpPr>
        <p:spPr>
          <a:xfrm>
            <a:off x="78739" y="6675080"/>
            <a:ext cx="5527040" cy="11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3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3"/>
          <p:cNvSpPr txBox="1"/>
          <p:nvPr>
            <p:ph type="title"/>
          </p:nvPr>
        </p:nvSpPr>
        <p:spPr>
          <a:xfrm>
            <a:off x="875182" y="696925"/>
            <a:ext cx="502983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Quantificare l'impatto</a:t>
            </a:r>
            <a:endParaRPr sz="3600"/>
          </a:p>
        </p:txBody>
      </p:sp>
      <p:sp>
        <p:nvSpPr>
          <p:cNvPr id="606" name="Google Shape;606;p33"/>
          <p:cNvSpPr txBox="1"/>
          <p:nvPr/>
        </p:nvSpPr>
        <p:spPr>
          <a:xfrm>
            <a:off x="875182" y="1453641"/>
            <a:ext cx="847598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Esistono diverse 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metodologie di valutazione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che possono aiutare a definire l'entità dell'impatto di un incidente informatico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7" name="Google Shape;607;p33"/>
          <p:cNvGraphicFramePr/>
          <p:nvPr/>
        </p:nvGraphicFramePr>
        <p:xfrm>
          <a:off x="2243582" y="21546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974100"/>
                <a:gridCol w="5758825"/>
              </a:tblGrid>
              <a:tr h="457200">
                <a:tc>
                  <a:txBody>
                    <a:bodyPr/>
                    <a:lstStyle/>
                    <a:p>
                      <a:pPr indent="-56514" lvl="0" marL="235584" marR="1492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Impatto potenziale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 pratica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Basso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effetto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negativo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limitato significa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che una violazione della sicurezza potrebbe: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93675" lvl="0" marL="2965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Verdana"/>
                        <a:buAutoNum type="romanLcParenBoth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provocare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danni minori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alle persone;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34950" lvl="0" marL="3263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Verdana"/>
                        <a:buAutoNum type="romanLcParenBoth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comportano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una lieve perdita finanziaria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;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76225" lvl="0" marL="3543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Verdana"/>
                        <a:buAutoNum type="romanLcParenBoth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provocare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danni minori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ai beni dell'organizzazione;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1005850">
                <a:tc>
                  <a:txBody>
                    <a:bodyPr/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Moderato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/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 effetto negativo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sostanziale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significa che una violazione della sicurezza potrebbe: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76200" lvl="0" marL="113029" marR="7943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Verdana"/>
                        <a:buAutoNum type="romanLcParenBoth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	provocare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un danno significativo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alle persone che non comporti la perdita della vita o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lesioni gravi che mettano in pericolo la vita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;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34950" lvl="0" marL="3263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Verdana"/>
                        <a:buAutoNum type="romanLcParenBoth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comportare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una significativa perdita finanziaria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;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76225" lvl="0" marL="3543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Verdana"/>
                        <a:buAutoNum type="romanLcParenBoth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provocare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danni significativi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ai beni dell'organizzazione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</a:tr>
              <a:tr h="1370975">
                <a:tc>
                  <a:txBody>
                    <a:bodyPr/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Alto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3029" marR="4851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 effetto negativo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grave o catastrofico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significa che una violazione della sicurezza potrebbe: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76200" lvl="0" marL="113029" marR="78041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Verdana"/>
                        <a:buAutoNum type="romanLcParenBoth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	provocare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danni gravi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catastrofici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persone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che comportano la perdita della vita o lesioni gravi che mettono in pericolo la vita;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34950" lvl="0" marL="3263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Verdana"/>
                        <a:buAutoNum type="romanLcParenBoth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provocare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una grave perdita finanziaria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;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76200" lvl="0" marL="113029" marR="5937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Verdana"/>
                        <a:buAutoNum type="romanLcParenBoth"/>
                      </a:pP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	provocare 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gravi danni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all'</a:t>
                      </a: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ambiente </a:t>
                      </a:r>
                      <a:r>
                        <a:rPr lang="en-US" sz="12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e/o ai beni dell'organizzazione;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08" name="Google Shape;60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3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0" name="Google Shape;610;p33"/>
          <p:cNvSpPr txBox="1"/>
          <p:nvPr/>
        </p:nvSpPr>
        <p:spPr>
          <a:xfrm>
            <a:off x="78739" y="6675080"/>
            <a:ext cx="5527040" cy="11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4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4"/>
          <p:cNvSpPr txBox="1"/>
          <p:nvPr>
            <p:ph type="title"/>
          </p:nvPr>
        </p:nvSpPr>
        <p:spPr>
          <a:xfrm>
            <a:off x="875182" y="482853"/>
            <a:ext cx="854900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Apparecchiature e sistemi tecnici "critici"</a:t>
            </a:r>
            <a:endParaRPr sz="3200"/>
          </a:p>
        </p:txBody>
      </p:sp>
      <p:grpSp>
        <p:nvGrpSpPr>
          <p:cNvPr id="617" name="Google Shape;617;p34"/>
          <p:cNvGrpSpPr/>
          <p:nvPr/>
        </p:nvGrpSpPr>
        <p:grpSpPr>
          <a:xfrm>
            <a:off x="2916935" y="0"/>
            <a:ext cx="7926324" cy="6858000"/>
            <a:chOff x="2916935" y="0"/>
            <a:chExt cx="7926324" cy="6858000"/>
          </a:xfrm>
        </p:grpSpPr>
        <p:sp>
          <p:nvSpPr>
            <p:cNvPr id="618" name="Google Shape;618;p34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7371078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8176" y="1517417"/>
                  </a:moveTo>
                  <a:lnTo>
                    <a:pt x="1500779" y="1523877"/>
                  </a:lnTo>
                  <a:lnTo>
                    <a:pt x="1457199" y="1541986"/>
                  </a:lnTo>
                  <a:lnTo>
                    <a:pt x="1419673" y="1570477"/>
                  </a:lnTo>
                  <a:lnTo>
                    <a:pt x="1390437" y="1608083"/>
                  </a:lnTo>
                  <a:lnTo>
                    <a:pt x="1371728" y="1653539"/>
                  </a:lnTo>
                  <a:lnTo>
                    <a:pt x="977012" y="3108705"/>
                  </a:lnTo>
                  <a:lnTo>
                    <a:pt x="4065" y="6844512"/>
                  </a:lnTo>
                  <a:lnTo>
                    <a:pt x="255" y="6857232"/>
                  </a:lnTo>
                  <a:lnTo>
                    <a:pt x="0" y="6858000"/>
                  </a:lnTo>
                  <a:lnTo>
                    <a:pt x="26577" y="6858000"/>
                  </a:lnTo>
                  <a:lnTo>
                    <a:pt x="1002412" y="3116326"/>
                  </a:lnTo>
                  <a:lnTo>
                    <a:pt x="1397128" y="1661287"/>
                  </a:lnTo>
                  <a:lnTo>
                    <a:pt x="1418158" y="1615207"/>
                  </a:lnTo>
                  <a:lnTo>
                    <a:pt x="1451466" y="1579009"/>
                  </a:lnTo>
                  <a:lnTo>
                    <a:pt x="1493753" y="1554649"/>
                  </a:lnTo>
                  <a:lnTo>
                    <a:pt x="1541721" y="1544085"/>
                  </a:lnTo>
                  <a:lnTo>
                    <a:pt x="1643645" y="1544085"/>
                  </a:lnTo>
                  <a:lnTo>
                    <a:pt x="1631675" y="1536654"/>
                  </a:lnTo>
                  <a:lnTo>
                    <a:pt x="1597166" y="1523877"/>
                  </a:lnTo>
                  <a:lnTo>
                    <a:pt x="1548176" y="1517417"/>
                  </a:lnTo>
                  <a:close/>
                </a:path>
                <a:path extrusionOk="0" h="6858000" w="2556509">
                  <a:moveTo>
                    <a:pt x="1643645" y="1544085"/>
                  </a:moveTo>
                  <a:lnTo>
                    <a:pt x="1541721" y="1544085"/>
                  </a:lnTo>
                  <a:lnTo>
                    <a:pt x="1592073" y="1549273"/>
                  </a:lnTo>
                  <a:lnTo>
                    <a:pt x="1621265" y="1560445"/>
                  </a:lnTo>
                  <a:lnTo>
                    <a:pt x="1669743" y="1597600"/>
                  </a:lnTo>
                  <a:lnTo>
                    <a:pt x="1700674" y="1651631"/>
                  </a:lnTo>
                  <a:lnTo>
                    <a:pt x="1708294" y="1712535"/>
                  </a:lnTo>
                  <a:lnTo>
                    <a:pt x="1702817" y="1743964"/>
                  </a:lnTo>
                  <a:lnTo>
                    <a:pt x="1442975" y="2701671"/>
                  </a:lnTo>
                  <a:lnTo>
                    <a:pt x="1436530" y="2750585"/>
                  </a:lnTo>
                  <a:lnTo>
                    <a:pt x="1443017" y="2797922"/>
                  </a:lnTo>
                  <a:lnTo>
                    <a:pt x="1461168" y="2841450"/>
                  </a:lnTo>
                  <a:lnTo>
                    <a:pt x="1489711" y="2878934"/>
                  </a:lnTo>
                  <a:lnTo>
                    <a:pt x="1527377" y="2908143"/>
                  </a:lnTo>
                  <a:lnTo>
                    <a:pt x="1572896" y="2926841"/>
                  </a:lnTo>
                  <a:lnTo>
                    <a:pt x="1624873" y="2932987"/>
                  </a:lnTo>
                  <a:lnTo>
                    <a:pt x="1675077" y="2924801"/>
                  </a:lnTo>
                  <a:lnTo>
                    <a:pt x="1710356" y="2908370"/>
                  </a:lnTo>
                  <a:lnTo>
                    <a:pt x="1623651" y="2908370"/>
                  </a:lnTo>
                  <a:lnTo>
                    <a:pt x="1579246" y="2902712"/>
                  </a:lnTo>
                  <a:lnTo>
                    <a:pt x="1533154" y="2881696"/>
                  </a:lnTo>
                  <a:lnTo>
                    <a:pt x="1496932" y="2848427"/>
                  </a:lnTo>
                  <a:lnTo>
                    <a:pt x="1472554" y="2806197"/>
                  </a:lnTo>
                  <a:lnTo>
                    <a:pt x="1461995" y="2758297"/>
                  </a:lnTo>
                  <a:lnTo>
                    <a:pt x="1467232" y="2708021"/>
                  </a:lnTo>
                  <a:lnTo>
                    <a:pt x="1726947" y="1750314"/>
                  </a:lnTo>
                  <a:lnTo>
                    <a:pt x="1732991" y="1714640"/>
                  </a:lnTo>
                  <a:lnTo>
                    <a:pt x="1732042" y="1681607"/>
                  </a:lnTo>
                  <a:lnTo>
                    <a:pt x="1731963" y="1678860"/>
                  </a:lnTo>
                  <a:lnTo>
                    <a:pt x="1723982" y="1643818"/>
                  </a:lnTo>
                  <a:lnTo>
                    <a:pt x="1709167" y="1610360"/>
                  </a:lnTo>
                  <a:lnTo>
                    <a:pt x="1688289" y="1580362"/>
                  </a:lnTo>
                  <a:lnTo>
                    <a:pt x="1662256" y="1555638"/>
                  </a:lnTo>
                  <a:lnTo>
                    <a:pt x="1643645" y="1544085"/>
                  </a:lnTo>
                  <a:close/>
                </a:path>
                <a:path extrusionOk="0" h="6858000" w="2556509">
                  <a:moveTo>
                    <a:pt x="2556415" y="0"/>
                  </a:moveTo>
                  <a:lnTo>
                    <a:pt x="2529286" y="0"/>
                  </a:lnTo>
                  <a:lnTo>
                    <a:pt x="2106423" y="1541652"/>
                  </a:lnTo>
                  <a:lnTo>
                    <a:pt x="1763904" y="2817495"/>
                  </a:lnTo>
                  <a:lnTo>
                    <a:pt x="1739067" y="2855179"/>
                  </a:lnTo>
                  <a:lnTo>
                    <a:pt x="1705872" y="2883573"/>
                  </a:lnTo>
                  <a:lnTo>
                    <a:pt x="1666630" y="2901647"/>
                  </a:lnTo>
                  <a:lnTo>
                    <a:pt x="1623651" y="2908370"/>
                  </a:lnTo>
                  <a:lnTo>
                    <a:pt x="1710356" y="2908370"/>
                  </a:lnTo>
                  <a:lnTo>
                    <a:pt x="1720818" y="2903497"/>
                  </a:lnTo>
                  <a:lnTo>
                    <a:pt x="1759409" y="2870287"/>
                  </a:lnTo>
                  <a:lnTo>
                    <a:pt x="1788161" y="2826385"/>
                  </a:lnTo>
                  <a:lnTo>
                    <a:pt x="1788161" y="2825115"/>
                  </a:lnTo>
                  <a:lnTo>
                    <a:pt x="2130680" y="1548002"/>
                  </a:lnTo>
                  <a:lnTo>
                    <a:pt x="2556415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0" name="Google Shape;62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16935" y="1697735"/>
              <a:ext cx="4980432" cy="4468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2" name="Google Shape;622;p34"/>
          <p:cNvSpPr txBox="1"/>
          <p:nvPr/>
        </p:nvSpPr>
        <p:spPr>
          <a:xfrm>
            <a:off x="875182" y="1373835"/>
            <a:ext cx="5603240" cy="240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valutazione d'impatto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deve essere effettuata per </a:t>
            </a:r>
            <a:r>
              <a:rPr b="1" lang="en-US" sz="1400">
                <a:latin typeface="Calibri"/>
                <a:ea typeface="Calibri"/>
                <a:cs typeface="Calibri"/>
                <a:sym typeface="Calibri"/>
              </a:rPr>
              <a:t>ogni sistema a bordo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4"/>
          <p:cNvSpPr txBox="1"/>
          <p:nvPr/>
        </p:nvSpPr>
        <p:spPr>
          <a:xfrm>
            <a:off x="78739" y="6675080"/>
            <a:ext cx="5527040" cy="11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4" name="Google Shape;624;p3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5"/>
          <p:cNvSpPr txBox="1"/>
          <p:nvPr>
            <p:ph type="title"/>
          </p:nvPr>
        </p:nvSpPr>
        <p:spPr>
          <a:xfrm>
            <a:off x="5854700" y="2518663"/>
            <a:ext cx="4422140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-414654" lvl="0" marL="426719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B900"/>
                </a:solidFill>
              </a:rPr>
              <a:t>Valutazione del rischio nella rete marittima</a:t>
            </a:r>
            <a:endParaRPr sz="3200"/>
          </a:p>
        </p:txBody>
      </p:sp>
      <p:grpSp>
        <p:nvGrpSpPr>
          <p:cNvPr id="630" name="Google Shape;630;p35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631" name="Google Shape;631;p35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33" name="Google Shape;63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3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36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640" name="Google Shape;640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1" name="Google Shape;641;p36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3" name="Google Shape;643;p36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65825">
            <a:spAutoFit/>
          </a:bodyPr>
          <a:lstStyle/>
          <a:p>
            <a:pPr indent="0" lvl="0" marL="6235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Le quattro fasi della valutazione del rischio</a:t>
            </a:r>
            <a:endParaRPr sz="3200"/>
          </a:p>
        </p:txBody>
      </p:sp>
      <p:sp>
        <p:nvSpPr>
          <p:cNvPr id="644" name="Google Shape;644;p36"/>
          <p:cNvSpPr txBox="1"/>
          <p:nvPr/>
        </p:nvSpPr>
        <p:spPr>
          <a:xfrm>
            <a:off x="5622163" y="1848357"/>
            <a:ext cx="6049010" cy="2554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10515" marR="9652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valutazione del rischio 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può essere condotta solo dopo aver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compreso a fondo 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minacce,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vulnerabilità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impatti 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probabilità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. È fondamentale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aggiornare regolarmente 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valutazione dei rischi 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mantenerne l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'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accuratezza 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pertinenza</a:t>
            </a: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Fase 1: attività di pre-valutazione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273050" lvl="0" marL="583565" marR="5080" rtl="0" algn="just">
              <a:lnSpc>
                <a:spcPct val="100000"/>
              </a:lnSpc>
              <a:spcBef>
                <a:spcPts val="1775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ourier New"/>
              <a:buChar char="o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Le valutazioni dei rischi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sono necessarie sia per le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navi esistenti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 per quelle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nuove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 entrano a far parte della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flotta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La valutazione dei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rischi informatici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complessa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spesso richiede competenze esterne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garantire l'accuratezza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5" name="Google Shape;64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7" name="Google Shape;647;p36"/>
          <p:cNvSpPr txBox="1"/>
          <p:nvPr/>
        </p:nvSpPr>
        <p:spPr>
          <a:xfrm>
            <a:off x="78739" y="6675008"/>
            <a:ext cx="6496685" cy="133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7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il febbraio 2024.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37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653" name="Google Shape;653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Google Shape;654;p37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6" name="Google Shape;656;p37"/>
          <p:cNvSpPr txBox="1"/>
          <p:nvPr>
            <p:ph type="title"/>
          </p:nvPr>
        </p:nvSpPr>
        <p:spPr>
          <a:xfrm>
            <a:off x="6695058" y="633753"/>
            <a:ext cx="49371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Le quattro fasi della valutazione del rischio</a:t>
            </a:r>
            <a:endParaRPr sz="3200"/>
          </a:p>
        </p:txBody>
      </p:sp>
      <p:sp>
        <p:nvSpPr>
          <p:cNvPr id="657" name="Google Shape;657;p37"/>
          <p:cNvSpPr txBox="1"/>
          <p:nvPr/>
        </p:nvSpPr>
        <p:spPr>
          <a:xfrm>
            <a:off x="5745860" y="1691173"/>
            <a:ext cx="6396900" cy="15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8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Fase 2: Valutazione della nave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indent="-267970" lvl="0" marL="461009" marR="5080" rtl="0" algn="just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Courier New"/>
              <a:buChar char="o"/>
            </a:pP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 volta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valutati tutti i fattori di rischio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(come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minacce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vulnerabilità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probabilità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impatto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), si può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procedere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alla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valutazione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 rischio e alle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relative misure di mitigazione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Questo processo comporta la considerazione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sistematica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dei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fattori di rischio rilevanti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Courier New"/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  <a:p>
            <a:pPr indent="-267970" lvl="0" marL="461009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Courier New"/>
              <a:buChar char="o"/>
            </a:pP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 il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rischio iniziale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un sistema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supera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livello accettabile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delineato nei criteri di accettazione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del rischio dell'azienda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sono necessarie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misure di mitigazione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ridurre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rischio residuo a un livello accettabile.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58" name="Google Shape;658;p37"/>
          <p:cNvGrpSpPr/>
          <p:nvPr/>
        </p:nvGrpSpPr>
        <p:grpSpPr>
          <a:xfrm>
            <a:off x="5666232" y="3429000"/>
            <a:ext cx="6475475" cy="3428999"/>
            <a:chOff x="5666232" y="3429000"/>
            <a:chExt cx="6475475" cy="3428999"/>
          </a:xfrm>
        </p:grpSpPr>
        <p:pic>
          <p:nvPicPr>
            <p:cNvPr id="659" name="Google Shape;659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66232" y="3429000"/>
              <a:ext cx="6475475" cy="1969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245352" y="4326686"/>
              <a:ext cx="4184904" cy="25313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40424" y="4521708"/>
              <a:ext cx="3614928" cy="21290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3" name="Google Shape;663;p3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4" name="Google Shape;664;p37"/>
          <p:cNvSpPr txBox="1"/>
          <p:nvPr/>
        </p:nvSpPr>
        <p:spPr>
          <a:xfrm>
            <a:off x="78739" y="6675008"/>
            <a:ext cx="6454775" cy="133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7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38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670" name="Google Shape;670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38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3" name="Google Shape;673;p38"/>
          <p:cNvSpPr txBox="1"/>
          <p:nvPr>
            <p:ph type="title"/>
          </p:nvPr>
        </p:nvSpPr>
        <p:spPr>
          <a:xfrm>
            <a:off x="6728021" y="285628"/>
            <a:ext cx="4937100" cy="1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Le quattro fasi della valutazione del rischio</a:t>
            </a:r>
            <a:endParaRPr sz="3200"/>
          </a:p>
        </p:txBody>
      </p:sp>
      <p:sp>
        <p:nvSpPr>
          <p:cNvPr id="674" name="Google Shape;674;p38"/>
          <p:cNvSpPr txBox="1"/>
          <p:nvPr/>
        </p:nvSpPr>
        <p:spPr>
          <a:xfrm>
            <a:off x="5745860" y="1615618"/>
            <a:ext cx="31116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Fase 2: Valutazione della nave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5" name="Google Shape;675;p38"/>
          <p:cNvSpPr txBox="1"/>
          <p:nvPr/>
        </p:nvSpPr>
        <p:spPr>
          <a:xfrm>
            <a:off x="39725" y="6252464"/>
            <a:ext cx="5394325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6972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7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 shipping.org)</a:t>
            </a: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Juntae Kim, Sanghoon Choi, Jinho Yoo e Kaemyoung Park, The analysis of general cybersecurity requirements applicable to ship's e-Nav service display device based on international standards, url: </a:t>
            </a:r>
            <a:r>
              <a:rPr lang="en-US" sz="7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ENAV28-5.1.1.4-The-analysis-of-general- cybersecurity-requirements-applicable-to-ships-e-Nav.pdf (iala-aism.org)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6" name="Google Shape;676;p38"/>
          <p:cNvSpPr txBox="1"/>
          <p:nvPr/>
        </p:nvSpPr>
        <p:spPr>
          <a:xfrm>
            <a:off x="5745860" y="2175129"/>
            <a:ext cx="258127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4226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indice di minaccia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8"/>
          <p:cNvSpPr txBox="1"/>
          <p:nvPr/>
        </p:nvSpPr>
        <p:spPr>
          <a:xfrm>
            <a:off x="6088760" y="2388488"/>
            <a:ext cx="223520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valuta il valore delle minacce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38"/>
          <p:cNvSpPr txBox="1"/>
          <p:nvPr/>
        </p:nvSpPr>
        <p:spPr>
          <a:xfrm>
            <a:off x="6088760" y="2601849"/>
            <a:ext cx="223583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alle attività, considerando la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38"/>
          <p:cNvSpPr txBox="1"/>
          <p:nvPr/>
        </p:nvSpPr>
        <p:spPr>
          <a:xfrm>
            <a:off x="6088760" y="2815208"/>
            <a:ext cx="2235835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probabilità di un attacco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 si verificano.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38"/>
          <p:cNvSpPr txBox="1"/>
          <p:nvPr/>
        </p:nvSpPr>
        <p:spPr>
          <a:xfrm>
            <a:off x="8447023" y="2089531"/>
            <a:ext cx="353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29565" lvl="0" marL="342265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La vulnerabilità misura 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n-US" sz="12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probabilità 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una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35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 attacco </a:t>
            </a:r>
            <a:r>
              <a:rPr b="1" lang="en-US" sz="12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di successo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dato che un attacco informatico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38"/>
          <p:cNvSpPr txBox="1"/>
          <p:nvPr/>
        </p:nvSpPr>
        <p:spPr>
          <a:xfrm>
            <a:off x="8789923" y="2516251"/>
            <a:ext cx="318706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avviene, tenendo conto dei dati esistenti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8"/>
          <p:cNvSpPr txBox="1"/>
          <p:nvPr/>
        </p:nvSpPr>
        <p:spPr>
          <a:xfrm>
            <a:off x="8447023" y="2729611"/>
            <a:ext cx="22713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controlli </a:t>
            </a: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sicurezza informatica.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232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</a:t>
            </a:r>
            <a:r>
              <a:rPr b="1" lang="en-US" sz="11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indice di vulnerabilità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38"/>
          <p:cNvSpPr txBox="1"/>
          <p:nvPr/>
        </p:nvSpPr>
        <p:spPr>
          <a:xfrm>
            <a:off x="8789923" y="3156026"/>
            <a:ext cx="1995805" cy="240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vulnerabilità basata su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8"/>
          <p:cNvSpPr txBox="1"/>
          <p:nvPr/>
        </p:nvSpPr>
        <p:spPr>
          <a:xfrm>
            <a:off x="10833861" y="2942970"/>
            <a:ext cx="1145540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quantifica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implementato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8"/>
          <p:cNvSpPr txBox="1"/>
          <p:nvPr/>
        </p:nvSpPr>
        <p:spPr>
          <a:xfrm>
            <a:off x="8789925" y="3369950"/>
            <a:ext cx="21261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misure di sicurezza informatica.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86" name="Google Shape;686;p38"/>
          <p:cNvGraphicFramePr/>
          <p:nvPr/>
        </p:nvGraphicFramePr>
        <p:xfrm>
          <a:off x="5610352" y="33939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992500"/>
                <a:gridCol w="1746250"/>
              </a:tblGrid>
              <a:tr h="304800">
                <a:tc>
                  <a:txBody>
                    <a:bodyPr/>
                    <a:lstStyle/>
                    <a:p>
                      <a:pPr indent="0" lvl="0" marL="0" marR="3924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79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Categoria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404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85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Definitivo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404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673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Probabile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404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79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Occasionale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404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679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Remoto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404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92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Improbabile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7" name="Google Shape;687;p38"/>
          <p:cNvGraphicFramePr/>
          <p:nvPr/>
        </p:nvGraphicFramePr>
        <p:xfrm>
          <a:off x="8893047" y="36621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1019800"/>
                <a:gridCol w="1638300"/>
              </a:tblGrid>
              <a:tr h="304800">
                <a:tc>
                  <a:txBody>
                    <a:bodyPr/>
                    <a:lstStyle/>
                    <a:p>
                      <a:pPr indent="0" lvl="0" marL="107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VI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Categoria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8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06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Molto alto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8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107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Alto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8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Medio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8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/>
                </a:tc>
                <a:tc>
                  <a:txBody>
                    <a:bodyPr/>
                    <a:lstStyle/>
                    <a:p>
                      <a:pPr indent="0" lvl="0" marL="8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Basso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/>
                </a:tc>
              </a:tr>
              <a:tr h="304175">
                <a:tc>
                  <a:txBody>
                    <a:bodyPr/>
                    <a:lstStyle/>
                    <a:p>
                      <a:pPr indent="0" lvl="0" marL="88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07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Molto basso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88" name="Google Shape;688;p38"/>
          <p:cNvSpPr txBox="1"/>
          <p:nvPr/>
        </p:nvSpPr>
        <p:spPr>
          <a:xfrm>
            <a:off x="5488940" y="5605373"/>
            <a:ext cx="6228080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L'Indice di probabilità rappresenta la probabilità che si verifichino gli scenari di attacco informatico identificati, derivata dalla combinazione dell'Indice di minaccia e dell'Indice di vulnerabilità.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9" name="Google Shape;68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3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39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696" name="Google Shape;696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7" name="Google Shape;697;p39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39"/>
          <p:cNvSpPr txBox="1"/>
          <p:nvPr>
            <p:ph type="title"/>
          </p:nvPr>
        </p:nvSpPr>
        <p:spPr>
          <a:xfrm>
            <a:off x="5745860" y="759078"/>
            <a:ext cx="5886450" cy="1327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961389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Le quattro fasi della valutazione del rischio</a:t>
            </a:r>
            <a:endParaRPr sz="3200"/>
          </a:p>
          <a:p>
            <a:pPr indent="0" lvl="0" marL="12700" rtl="0" algn="l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Fase 2: Valutazione della nave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0" name="Google Shape;700;p39"/>
          <p:cNvSpPr txBox="1"/>
          <p:nvPr/>
        </p:nvSpPr>
        <p:spPr>
          <a:xfrm>
            <a:off x="6005576" y="2474722"/>
            <a:ext cx="511683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Indice di probabilità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LI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Indice di probabilità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= Indice di minaccia X Indice di vulnerabilità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701" name="Google Shape;701;p39"/>
          <p:cNvGraphicFramePr/>
          <p:nvPr/>
        </p:nvGraphicFramePr>
        <p:xfrm>
          <a:off x="7033259" y="35326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1402075"/>
                <a:gridCol w="1931025"/>
              </a:tblGrid>
              <a:tr h="639450">
                <a:tc>
                  <a:txBody>
                    <a:bodyPr/>
                    <a:lstStyle/>
                    <a:p>
                      <a:pPr indent="-250825" lvl="0" marL="384810" marR="13589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Indice di probabilità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190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Calcolo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190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190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21 ≤ TI X VI ≤ 25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190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 ≤ TI X VI ≤ 20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/>
                </a:tc>
              </a:tr>
              <a:tr h="37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1900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 ≤ TI X VI ≤ 15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255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 ≤ TI X VI ≤ 10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25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≤ TI X VI ≤ 5</a:t>
                      </a:r>
                      <a:endParaRPr sz="1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02" name="Google Shape;70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3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4" name="Google Shape;704;p39"/>
          <p:cNvSpPr txBox="1"/>
          <p:nvPr/>
        </p:nvSpPr>
        <p:spPr>
          <a:xfrm>
            <a:off x="39115" y="6595832"/>
            <a:ext cx="5822950" cy="210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Juntae Kim, Sanghoon Choi, Jinho Yoo e Kaemyoung Park, The analysis of general cybersecurity requirements applicable to ship's e-Nav service display device based on international standards, url: </a:t>
            </a: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ENAV28-5.1.1.4-The-analysis-of-general-cybersecurity-requirements-applicable-to-ships-e-Nav.pdf (iala-aism.org)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9360" y="-10350"/>
            <a:ext cx="5832639" cy="6879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11205209" y="6322263"/>
            <a:ext cx="10350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4"/>
          <p:cNvSpPr txBox="1"/>
          <p:nvPr>
            <p:ph type="title"/>
          </p:nvPr>
        </p:nvSpPr>
        <p:spPr>
          <a:xfrm>
            <a:off x="875166" y="696925"/>
            <a:ext cx="3789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Ordine del giorno</a:t>
            </a:r>
            <a:endParaRPr sz="3600"/>
          </a:p>
        </p:txBody>
      </p:sp>
      <p:grpSp>
        <p:nvGrpSpPr>
          <p:cNvPr id="91" name="Google Shape;91;p4"/>
          <p:cNvGrpSpPr/>
          <p:nvPr/>
        </p:nvGrpSpPr>
        <p:grpSpPr>
          <a:xfrm>
            <a:off x="7376790" y="0"/>
            <a:ext cx="2556510" cy="6858000"/>
            <a:chOff x="7376790" y="0"/>
            <a:chExt cx="2556510" cy="6858000"/>
          </a:xfrm>
        </p:grpSpPr>
        <p:sp>
          <p:nvSpPr>
            <p:cNvPr id="92" name="Google Shape;92;p4"/>
            <p:cNvSpPr/>
            <p:nvPr/>
          </p:nvSpPr>
          <p:spPr>
            <a:xfrm>
              <a:off x="7376790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4"/>
          <p:cNvSpPr txBox="1"/>
          <p:nvPr/>
        </p:nvSpPr>
        <p:spPr>
          <a:xfrm>
            <a:off x="796899" y="1263935"/>
            <a:ext cx="6579900" cy="5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8750">
            <a:sp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3750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o1. </a:t>
            </a:r>
            <a:r>
              <a:rPr lang="en-US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Panoramica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None/>
            </a:pPr>
            <a:r>
              <a:rPr baseline="30000" lang="en-US" sz="3750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o2. </a:t>
            </a:r>
            <a:r>
              <a:rPr lang="en-US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Minacce informatiche nella rete marittima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rtl="0" algn="l">
              <a:lnSpc>
                <a:spcPct val="76206"/>
              </a:lnSpc>
              <a:spcBef>
                <a:spcPts val="1495"/>
              </a:spcBef>
              <a:spcAft>
                <a:spcPts val="0"/>
              </a:spcAft>
              <a:buNone/>
            </a:pPr>
            <a:r>
              <a:rPr baseline="30000" lang="en-US" sz="3750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o3. </a:t>
            </a:r>
            <a:r>
              <a:rPr lang="en-US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Identificare le vulnerabilità della rete marittima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rtl="0" algn="l">
              <a:lnSpc>
                <a:spcPct val="76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3750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o4. </a:t>
            </a:r>
            <a:r>
              <a:rPr lang="en-US" sz="13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Probabilità, l'Impatto e il Rischio nella </a:t>
            </a:r>
            <a:r>
              <a:rPr lang="en-US" sz="13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cyber security</a:t>
            </a:r>
            <a:r>
              <a:rPr lang="en-US" sz="13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 marittima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0" rtl="0" algn="l">
              <a:lnSpc>
                <a:spcPct val="100000"/>
              </a:lnSpc>
              <a:spcBef>
                <a:spcPts val="1495"/>
              </a:spcBef>
              <a:spcAft>
                <a:spcPts val="0"/>
              </a:spcAft>
              <a:buNone/>
            </a:pPr>
            <a:r>
              <a:rPr baseline="-25000" lang="en-US" sz="3750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o5. </a:t>
            </a:r>
            <a:r>
              <a:rPr lang="en-US" sz="13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Sviluppare l'adozione di misure di protezione nel settore marittimo.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10488" rtl="0" algn="l">
              <a:lnSpc>
                <a:spcPct val="100000"/>
              </a:lnSpc>
              <a:spcBef>
                <a:spcPts val="2185"/>
              </a:spcBef>
              <a:spcAft>
                <a:spcPts val="0"/>
              </a:spcAft>
              <a:buNone/>
            </a:pPr>
            <a:r>
              <a:rPr baseline="-25000" lang="en-US" sz="3750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o6. </a:t>
            </a:r>
            <a:r>
              <a:rPr lang="en-US" sz="1300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Regolamenti e Standard di Cybersicurezza nella cybersicurezza    marittima</a:t>
            </a:r>
            <a:endParaRPr sz="1300">
              <a:solidFill>
                <a:srgbClr val="7E7E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218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104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3750">
                <a:solidFill>
                  <a:srgbClr val="D7791A"/>
                </a:solidFill>
                <a:latin typeface="Verdana"/>
                <a:ea typeface="Verdana"/>
                <a:cs typeface="Verdana"/>
                <a:sym typeface="Verdana"/>
              </a:rPr>
              <a:t>o7. </a:t>
            </a:r>
            <a:r>
              <a:rPr lang="en-US">
                <a:solidFill>
                  <a:srgbClr val="7E7E7E"/>
                </a:solidFill>
                <a:latin typeface="Verdana"/>
                <a:ea typeface="Verdana"/>
                <a:cs typeface="Verdana"/>
                <a:sym typeface="Verdana"/>
              </a:rPr>
              <a:t>Dispositivo di visualizzazione del servizio e-Nav della nave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3"/>
            <a:ext cx="5841492" cy="686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1" name="Google Shape;711;p40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712" name="Google Shape;712;p40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4" name="Google Shape;714;p40"/>
          <p:cNvSpPr txBox="1"/>
          <p:nvPr>
            <p:ph type="title"/>
          </p:nvPr>
        </p:nvSpPr>
        <p:spPr>
          <a:xfrm>
            <a:off x="6695058" y="394207"/>
            <a:ext cx="4937125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Le quattro fasi della valutazione del rischio</a:t>
            </a:r>
            <a:endParaRPr sz="3200"/>
          </a:p>
        </p:txBody>
      </p:sp>
      <p:sp>
        <p:nvSpPr>
          <p:cNvPr id="715" name="Google Shape;715;p40"/>
          <p:cNvSpPr txBox="1"/>
          <p:nvPr/>
        </p:nvSpPr>
        <p:spPr>
          <a:xfrm>
            <a:off x="211023" y="6595832"/>
            <a:ext cx="5822315" cy="210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Juntae Kim, Sanghoon Choi, Jinho Yoo e Kaemyoung Park, The analysis of general cybersecurity requirements applicable to ship's e-Nav service display device based on international standards, url: </a:t>
            </a: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ENAV28-5.1.1.4-The-analysis-of-general-cybersecurity-requirements-applicable-to-ships-e-Nav.pdf (iala-aism.org)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6" name="Google Shape;716;p40"/>
          <p:cNvSpPr txBox="1"/>
          <p:nvPr/>
        </p:nvSpPr>
        <p:spPr>
          <a:xfrm>
            <a:off x="5755004" y="1326089"/>
            <a:ext cx="63594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Fase 2: Valutazione della nave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19642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Quantificare l'impatto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274319" lvl="0" marL="299085" marR="5715" rtl="0" algn="l">
              <a:lnSpc>
                <a:spcPct val="120000"/>
              </a:lnSpc>
              <a:spcBef>
                <a:spcPts val="5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modalità di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confidenzialità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integrità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disponibilità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(CIA) fornisce un quadro di riferimento per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valutare l'impatto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di: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1" marL="754380" marR="508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perdita di riservatezza delle informazioni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ad esempio accesso non autorizzato e divulgazione di informazioni o dati relativi alla nave, all'equipaggio, al carico e ai passeggeri.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1" marL="754380" marR="6985" rtl="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perdita di integrità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che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modificherebbe le informazioni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i dati relativi al funzionamento e alla gestione sicuri ed efficienti della nave.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2415" lvl="1" marL="754380" marR="508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Char char="•"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perdita di disponibilità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dovuta alla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distruzione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delle informazioni e dei dati e/o all'interruzione dei </a:t>
            </a:r>
            <a:r>
              <a:rPr b="1"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servizi/del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funzionamento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dei sistemi navali.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717" name="Google Shape;717;p40"/>
          <p:cNvGraphicFramePr/>
          <p:nvPr/>
        </p:nvGraphicFramePr>
        <p:xfrm>
          <a:off x="7208646" y="41123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2045325"/>
                <a:gridCol w="1695450"/>
              </a:tblGrid>
              <a:tr h="304800">
                <a:tc>
                  <a:txBody>
                    <a:bodyPr/>
                    <a:lstStyle/>
                    <a:p>
                      <a:pPr indent="0" lvl="0" marL="0" marR="17970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Indice di impatto (ImI)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809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Categoria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1828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28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Critico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1828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/>
                </a:tc>
                <a:tc>
                  <a:txBody>
                    <a:bodyPr/>
                    <a:lstStyle/>
                    <a:p>
                      <a:pPr indent="0" lvl="0" marL="0" marR="17843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Significativo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1828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7970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Moderato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304175">
                <a:tc>
                  <a:txBody>
                    <a:bodyPr/>
                    <a:lstStyle/>
                    <a:p>
                      <a:pPr indent="0" lvl="0" marL="0" marR="1828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/>
                </a:tc>
                <a:tc>
                  <a:txBody>
                    <a:bodyPr/>
                    <a:lstStyle/>
                    <a:p>
                      <a:pPr indent="0" lvl="0" marL="0" marR="1809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Minore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1828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16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Trascurabile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18" name="Google Shape;718;p4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41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724" name="Google Shape;72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41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41"/>
          <p:cNvSpPr txBox="1"/>
          <p:nvPr>
            <p:ph type="title"/>
          </p:nvPr>
        </p:nvSpPr>
        <p:spPr>
          <a:xfrm>
            <a:off x="6695058" y="759078"/>
            <a:ext cx="4937125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Le quattro fasi della valutazione del rischio</a:t>
            </a:r>
            <a:endParaRPr sz="3200"/>
          </a:p>
        </p:txBody>
      </p:sp>
      <p:sp>
        <p:nvSpPr>
          <p:cNvPr id="728" name="Google Shape;728;p41"/>
          <p:cNvSpPr txBox="1"/>
          <p:nvPr/>
        </p:nvSpPr>
        <p:spPr>
          <a:xfrm>
            <a:off x="5588634" y="1711982"/>
            <a:ext cx="6057265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875">
            <a:spAutoFit/>
          </a:bodyPr>
          <a:lstStyle/>
          <a:p>
            <a:pPr indent="0" lvl="0" marL="1695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Fase 2: Valutazione della nave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Analisi dei rischi e identificazione dei controlli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Indice di rischio per la sicurezza informatica (RI) = TI x VI x ImI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210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= Indice di probabilità (TI x VI) x Indice di impatto (ImI)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29" name="Google Shape;729;p41"/>
          <p:cNvGrpSpPr/>
          <p:nvPr/>
        </p:nvGrpSpPr>
        <p:grpSpPr>
          <a:xfrm>
            <a:off x="5969508" y="2767596"/>
            <a:ext cx="5774436" cy="4011152"/>
            <a:chOff x="5969508" y="2767596"/>
            <a:chExt cx="5774436" cy="4011152"/>
          </a:xfrm>
        </p:grpSpPr>
        <p:pic>
          <p:nvPicPr>
            <p:cNvPr id="730" name="Google Shape;730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69508" y="2767596"/>
              <a:ext cx="5774436" cy="363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1" name="Google Shape;731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64580" y="2962656"/>
              <a:ext cx="5204460" cy="3067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4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3" name="Google Shape;733;p4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4" name="Google Shape;734;p41"/>
          <p:cNvSpPr txBox="1"/>
          <p:nvPr/>
        </p:nvSpPr>
        <p:spPr>
          <a:xfrm>
            <a:off x="211023" y="6595832"/>
            <a:ext cx="5822315" cy="210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Juntae Kim, Sanghoon Choi, Jinho Yoo e Kaemyoung Park, The analysis of general cybersecurity requirements applicable to ship's e-Nav service display device based on international standards, url: </a:t>
            </a: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ENAV28-5.1.1.4-The-analysis-of-general-cybersecurity-requirements-applicable-to-ships-e-Nav.pdf (iala-aism.org)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42"/>
          <p:cNvGrpSpPr/>
          <p:nvPr/>
        </p:nvGrpSpPr>
        <p:grpSpPr>
          <a:xfrm>
            <a:off x="7994904" y="8953"/>
            <a:ext cx="2904668" cy="6838315"/>
            <a:chOff x="7994904" y="8953"/>
            <a:chExt cx="2904668" cy="6838315"/>
          </a:xfrm>
        </p:grpSpPr>
        <p:sp>
          <p:nvSpPr>
            <p:cNvPr id="740" name="Google Shape;740;p42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7994904" y="1894331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2" name="Google Shape;742;p42"/>
          <p:cNvSpPr txBox="1"/>
          <p:nvPr>
            <p:ph type="title"/>
          </p:nvPr>
        </p:nvSpPr>
        <p:spPr>
          <a:xfrm>
            <a:off x="2004692" y="427430"/>
            <a:ext cx="81432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Le quattro fasi della valutazione del rischio</a:t>
            </a:r>
            <a:endParaRPr sz="3600"/>
          </a:p>
        </p:txBody>
      </p:sp>
      <p:grpSp>
        <p:nvGrpSpPr>
          <p:cNvPr id="743" name="Google Shape;743;p42"/>
          <p:cNvGrpSpPr/>
          <p:nvPr/>
        </p:nvGrpSpPr>
        <p:grpSpPr>
          <a:xfrm>
            <a:off x="1319022" y="1895094"/>
            <a:ext cx="2848610" cy="3390900"/>
            <a:chOff x="1319022" y="1895094"/>
            <a:chExt cx="2848610" cy="3390900"/>
          </a:xfrm>
        </p:grpSpPr>
        <p:sp>
          <p:nvSpPr>
            <p:cNvPr id="744" name="Google Shape;744;p42"/>
            <p:cNvSpPr/>
            <p:nvPr/>
          </p:nvSpPr>
          <p:spPr>
            <a:xfrm>
              <a:off x="1319022" y="1895094"/>
              <a:ext cx="2848610" cy="3390900"/>
            </a:xfrm>
            <a:custGeom>
              <a:rect b="b" l="l" r="r" t="t"/>
              <a:pathLst>
                <a:path extrusionOk="0" h="3390900" w="2848610">
                  <a:moveTo>
                    <a:pt x="2373629" y="0"/>
                  </a:moveTo>
                  <a:lnTo>
                    <a:pt x="474726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5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6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1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1319022" y="1895094"/>
              <a:ext cx="2848610" cy="3390900"/>
            </a:xfrm>
            <a:custGeom>
              <a:rect b="b" l="l" r="r" t="t"/>
              <a:pathLst>
                <a:path extrusionOk="0" h="3390900" w="2848610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5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6" y="0"/>
                  </a:lnTo>
                  <a:lnTo>
                    <a:pt x="2373629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5" y="474725"/>
                  </a:lnTo>
                  <a:lnTo>
                    <a:pt x="2848355" y="2916173"/>
                  </a:lnTo>
                  <a:lnTo>
                    <a:pt x="2845904" y="2964702"/>
                  </a:lnTo>
                  <a:lnTo>
                    <a:pt x="2838708" y="3011831"/>
                  </a:lnTo>
                  <a:lnTo>
                    <a:pt x="2827008" y="3057322"/>
                  </a:lnTo>
                  <a:lnTo>
                    <a:pt x="2811041" y="3100935"/>
                  </a:lnTo>
                  <a:lnTo>
                    <a:pt x="2791047" y="3142431"/>
                  </a:lnTo>
                  <a:lnTo>
                    <a:pt x="2767265" y="3181573"/>
                  </a:lnTo>
                  <a:lnTo>
                    <a:pt x="2739933" y="3218120"/>
                  </a:lnTo>
                  <a:lnTo>
                    <a:pt x="2709291" y="3251834"/>
                  </a:lnTo>
                  <a:lnTo>
                    <a:pt x="2675576" y="3282477"/>
                  </a:lnTo>
                  <a:lnTo>
                    <a:pt x="2639029" y="3309809"/>
                  </a:lnTo>
                  <a:lnTo>
                    <a:pt x="2599887" y="3333591"/>
                  </a:lnTo>
                  <a:lnTo>
                    <a:pt x="2558391" y="3353585"/>
                  </a:lnTo>
                  <a:lnTo>
                    <a:pt x="2514778" y="3369552"/>
                  </a:lnTo>
                  <a:lnTo>
                    <a:pt x="2469287" y="3381252"/>
                  </a:lnTo>
                  <a:lnTo>
                    <a:pt x="2422158" y="3388448"/>
                  </a:lnTo>
                  <a:lnTo>
                    <a:pt x="2373629" y="3390900"/>
                  </a:lnTo>
                  <a:lnTo>
                    <a:pt x="474726" y="3390900"/>
                  </a:lnTo>
                  <a:lnTo>
                    <a:pt x="426197" y="3388448"/>
                  </a:lnTo>
                  <a:lnTo>
                    <a:pt x="379068" y="3381252"/>
                  </a:lnTo>
                  <a:lnTo>
                    <a:pt x="333577" y="3369552"/>
                  </a:lnTo>
                  <a:lnTo>
                    <a:pt x="289964" y="3353585"/>
                  </a:lnTo>
                  <a:lnTo>
                    <a:pt x="248468" y="3333591"/>
                  </a:lnTo>
                  <a:lnTo>
                    <a:pt x="209326" y="3309809"/>
                  </a:lnTo>
                  <a:lnTo>
                    <a:pt x="172779" y="3282477"/>
                  </a:lnTo>
                  <a:lnTo>
                    <a:pt x="139065" y="3251834"/>
                  </a:lnTo>
                  <a:lnTo>
                    <a:pt x="108422" y="3218120"/>
                  </a:lnTo>
                  <a:lnTo>
                    <a:pt x="81090" y="3181573"/>
                  </a:lnTo>
                  <a:lnTo>
                    <a:pt x="57308" y="3142431"/>
                  </a:lnTo>
                  <a:lnTo>
                    <a:pt x="37314" y="3100935"/>
                  </a:lnTo>
                  <a:lnTo>
                    <a:pt x="21347" y="3057322"/>
                  </a:lnTo>
                  <a:lnTo>
                    <a:pt x="9647" y="3011831"/>
                  </a:lnTo>
                  <a:lnTo>
                    <a:pt x="2451" y="2964702"/>
                  </a:lnTo>
                  <a:lnTo>
                    <a:pt x="0" y="291617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6" name="Google Shape;746;p42"/>
          <p:cNvSpPr txBox="1"/>
          <p:nvPr/>
        </p:nvSpPr>
        <p:spPr>
          <a:xfrm>
            <a:off x="1410969" y="3519296"/>
            <a:ext cx="2650490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7019" lvl="0" marL="2990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valutazione dei rischi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deve essere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completa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7" name="Google Shape;747;p42"/>
          <p:cNvSpPr txBox="1"/>
          <p:nvPr/>
        </p:nvSpPr>
        <p:spPr>
          <a:xfrm>
            <a:off x="1697482" y="3946016"/>
            <a:ext cx="236220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aggiornato regolarmente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8" name="Google Shape;748;p42"/>
          <p:cNvSpPr txBox="1"/>
          <p:nvPr/>
        </p:nvSpPr>
        <p:spPr>
          <a:xfrm>
            <a:off x="1697482" y="4159377"/>
            <a:ext cx="2364105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documento che riflette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le modalità di valutazione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gestione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dei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 rischi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49" name="Google Shape;749;p42"/>
          <p:cNvGrpSpPr/>
          <p:nvPr/>
        </p:nvGrpSpPr>
        <p:grpSpPr>
          <a:xfrm>
            <a:off x="4652009" y="1895094"/>
            <a:ext cx="2848610" cy="3390900"/>
            <a:chOff x="4652009" y="1895094"/>
            <a:chExt cx="2848610" cy="3390900"/>
          </a:xfrm>
        </p:grpSpPr>
        <p:sp>
          <p:nvSpPr>
            <p:cNvPr id="750" name="Google Shape;750;p42"/>
            <p:cNvSpPr/>
            <p:nvPr/>
          </p:nvSpPr>
          <p:spPr>
            <a:xfrm>
              <a:off x="4652009" y="1895094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30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4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30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1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6" y="2916173"/>
                  </a:lnTo>
                  <a:lnTo>
                    <a:pt x="2848356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3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4652009" y="1895094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4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5" y="0"/>
                  </a:lnTo>
                  <a:lnTo>
                    <a:pt x="2373630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6" y="474725"/>
                  </a:lnTo>
                  <a:lnTo>
                    <a:pt x="2848356" y="2916173"/>
                  </a:lnTo>
                  <a:lnTo>
                    <a:pt x="2845904" y="2964702"/>
                  </a:lnTo>
                  <a:lnTo>
                    <a:pt x="2838708" y="3011831"/>
                  </a:lnTo>
                  <a:lnTo>
                    <a:pt x="2827008" y="3057322"/>
                  </a:lnTo>
                  <a:lnTo>
                    <a:pt x="2811041" y="3100935"/>
                  </a:lnTo>
                  <a:lnTo>
                    <a:pt x="2791047" y="3142431"/>
                  </a:lnTo>
                  <a:lnTo>
                    <a:pt x="2767265" y="3181573"/>
                  </a:lnTo>
                  <a:lnTo>
                    <a:pt x="2739933" y="3218120"/>
                  </a:lnTo>
                  <a:lnTo>
                    <a:pt x="2709291" y="3251834"/>
                  </a:lnTo>
                  <a:lnTo>
                    <a:pt x="2675576" y="3282477"/>
                  </a:lnTo>
                  <a:lnTo>
                    <a:pt x="2639029" y="3309809"/>
                  </a:lnTo>
                  <a:lnTo>
                    <a:pt x="2599887" y="3333591"/>
                  </a:lnTo>
                  <a:lnTo>
                    <a:pt x="2558391" y="3353585"/>
                  </a:lnTo>
                  <a:lnTo>
                    <a:pt x="2514778" y="3369552"/>
                  </a:lnTo>
                  <a:lnTo>
                    <a:pt x="2469287" y="3381252"/>
                  </a:lnTo>
                  <a:lnTo>
                    <a:pt x="2422158" y="3388448"/>
                  </a:lnTo>
                  <a:lnTo>
                    <a:pt x="2373630" y="3390900"/>
                  </a:lnTo>
                  <a:lnTo>
                    <a:pt x="474725" y="3390900"/>
                  </a:lnTo>
                  <a:lnTo>
                    <a:pt x="426197" y="3388448"/>
                  </a:lnTo>
                  <a:lnTo>
                    <a:pt x="379068" y="3381252"/>
                  </a:lnTo>
                  <a:lnTo>
                    <a:pt x="333577" y="3369552"/>
                  </a:lnTo>
                  <a:lnTo>
                    <a:pt x="289964" y="3353585"/>
                  </a:lnTo>
                  <a:lnTo>
                    <a:pt x="248468" y="3333591"/>
                  </a:lnTo>
                  <a:lnTo>
                    <a:pt x="209326" y="3309809"/>
                  </a:lnTo>
                  <a:lnTo>
                    <a:pt x="172779" y="3282477"/>
                  </a:lnTo>
                  <a:lnTo>
                    <a:pt x="139064" y="3251834"/>
                  </a:lnTo>
                  <a:lnTo>
                    <a:pt x="108422" y="3218120"/>
                  </a:lnTo>
                  <a:lnTo>
                    <a:pt x="81090" y="3181573"/>
                  </a:lnTo>
                  <a:lnTo>
                    <a:pt x="57308" y="3142431"/>
                  </a:lnTo>
                  <a:lnTo>
                    <a:pt x="37314" y="3100935"/>
                  </a:lnTo>
                  <a:lnTo>
                    <a:pt x="21347" y="3057322"/>
                  </a:lnTo>
                  <a:lnTo>
                    <a:pt x="9647" y="3011831"/>
                  </a:lnTo>
                  <a:lnTo>
                    <a:pt x="2451" y="2964702"/>
                  </a:lnTo>
                  <a:lnTo>
                    <a:pt x="0" y="291617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" name="Google Shape;752;p42"/>
          <p:cNvSpPr txBox="1"/>
          <p:nvPr/>
        </p:nvSpPr>
        <p:spPr>
          <a:xfrm>
            <a:off x="4694935" y="3401313"/>
            <a:ext cx="27624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736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200"/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Spesso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si tratta di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considerare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varie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opzioni di mitigazione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3" name="Google Shape;753;p42"/>
          <p:cNvSpPr txBox="1"/>
          <p:nvPr/>
        </p:nvSpPr>
        <p:spPr>
          <a:xfrm>
            <a:off x="4981447" y="3828415"/>
            <a:ext cx="24741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fino al raggiungimento del valore ottimale </a:t>
            </a:r>
            <a:r>
              <a:rPr b="1"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combinazione </a:t>
            </a:r>
            <a:r>
              <a:rPr lang="en-US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è determinata </a:t>
            </a:r>
            <a:r>
              <a:rPr lang="en-US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sulla base della legge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4" name="Google Shape;754;p42"/>
          <p:cNvSpPr txBox="1"/>
          <p:nvPr/>
        </p:nvSpPr>
        <p:spPr>
          <a:xfrm>
            <a:off x="4938947" y="4446595"/>
            <a:ext cx="2475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requisiti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tolleranza al rischio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5" name="Google Shape;755;p42"/>
          <p:cNvSpPr txBox="1"/>
          <p:nvPr/>
        </p:nvSpPr>
        <p:spPr>
          <a:xfrm>
            <a:off x="4980547" y="4826129"/>
            <a:ext cx="24759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fattibilità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efficacia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costi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756" name="Google Shape;756;p42"/>
          <p:cNvGrpSpPr/>
          <p:nvPr/>
        </p:nvGrpSpPr>
        <p:grpSpPr>
          <a:xfrm>
            <a:off x="7995666" y="1895094"/>
            <a:ext cx="2848610" cy="3390900"/>
            <a:chOff x="7995666" y="1895094"/>
            <a:chExt cx="2848610" cy="3390900"/>
          </a:xfrm>
        </p:grpSpPr>
        <p:sp>
          <p:nvSpPr>
            <p:cNvPr id="757" name="Google Shape;757;p42"/>
            <p:cNvSpPr/>
            <p:nvPr/>
          </p:nvSpPr>
          <p:spPr>
            <a:xfrm>
              <a:off x="7995666" y="1895094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7995666" y="1895094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5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5" y="0"/>
                  </a:lnTo>
                  <a:lnTo>
                    <a:pt x="2373629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5" y="474725"/>
                  </a:lnTo>
                  <a:lnTo>
                    <a:pt x="2848355" y="2916173"/>
                  </a:lnTo>
                  <a:lnTo>
                    <a:pt x="2845904" y="2964702"/>
                  </a:lnTo>
                  <a:lnTo>
                    <a:pt x="2838708" y="3011831"/>
                  </a:lnTo>
                  <a:lnTo>
                    <a:pt x="2827008" y="3057322"/>
                  </a:lnTo>
                  <a:lnTo>
                    <a:pt x="2811041" y="3100935"/>
                  </a:lnTo>
                  <a:lnTo>
                    <a:pt x="2791047" y="3142431"/>
                  </a:lnTo>
                  <a:lnTo>
                    <a:pt x="2767265" y="3181573"/>
                  </a:lnTo>
                  <a:lnTo>
                    <a:pt x="2739933" y="3218120"/>
                  </a:lnTo>
                  <a:lnTo>
                    <a:pt x="2709290" y="3251834"/>
                  </a:lnTo>
                  <a:lnTo>
                    <a:pt x="2675576" y="3282477"/>
                  </a:lnTo>
                  <a:lnTo>
                    <a:pt x="2639029" y="3309809"/>
                  </a:lnTo>
                  <a:lnTo>
                    <a:pt x="2599887" y="3333591"/>
                  </a:lnTo>
                  <a:lnTo>
                    <a:pt x="2558391" y="3353585"/>
                  </a:lnTo>
                  <a:lnTo>
                    <a:pt x="2514778" y="3369552"/>
                  </a:lnTo>
                  <a:lnTo>
                    <a:pt x="2469287" y="3381252"/>
                  </a:lnTo>
                  <a:lnTo>
                    <a:pt x="2422158" y="3388448"/>
                  </a:lnTo>
                  <a:lnTo>
                    <a:pt x="2373629" y="3390900"/>
                  </a:lnTo>
                  <a:lnTo>
                    <a:pt x="474725" y="3390900"/>
                  </a:lnTo>
                  <a:lnTo>
                    <a:pt x="426197" y="3388448"/>
                  </a:lnTo>
                  <a:lnTo>
                    <a:pt x="379068" y="3381252"/>
                  </a:lnTo>
                  <a:lnTo>
                    <a:pt x="333577" y="3369552"/>
                  </a:lnTo>
                  <a:lnTo>
                    <a:pt x="289964" y="3353585"/>
                  </a:lnTo>
                  <a:lnTo>
                    <a:pt x="248468" y="3333591"/>
                  </a:lnTo>
                  <a:lnTo>
                    <a:pt x="209326" y="3309809"/>
                  </a:lnTo>
                  <a:lnTo>
                    <a:pt x="172779" y="3282477"/>
                  </a:lnTo>
                  <a:lnTo>
                    <a:pt x="139064" y="3251834"/>
                  </a:lnTo>
                  <a:lnTo>
                    <a:pt x="108422" y="3218120"/>
                  </a:lnTo>
                  <a:lnTo>
                    <a:pt x="81090" y="3181573"/>
                  </a:lnTo>
                  <a:lnTo>
                    <a:pt x="57308" y="3142431"/>
                  </a:lnTo>
                  <a:lnTo>
                    <a:pt x="37314" y="3100935"/>
                  </a:lnTo>
                  <a:lnTo>
                    <a:pt x="21347" y="3057322"/>
                  </a:lnTo>
                  <a:lnTo>
                    <a:pt x="9647" y="3011831"/>
                  </a:lnTo>
                  <a:lnTo>
                    <a:pt x="2451" y="2964702"/>
                  </a:lnTo>
                  <a:lnTo>
                    <a:pt x="0" y="291617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9" name="Google Shape;759;p42"/>
          <p:cNvSpPr txBox="1"/>
          <p:nvPr/>
        </p:nvSpPr>
        <p:spPr>
          <a:xfrm>
            <a:off x="8013954" y="3323590"/>
            <a:ext cx="2767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0020" lvl="0" marL="18478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000"/>
              <a:buFont typeface="Arial"/>
              <a:buChar char="•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Se condotto da un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soggetto esterno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 causa dell'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insufficiente competenza interna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, il rapporto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iniziale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0" name="Google Shape;760;p42"/>
          <p:cNvSpPr txBox="1"/>
          <p:nvPr/>
        </p:nvSpPr>
        <p:spPr>
          <a:xfrm>
            <a:off x="8186166" y="3872229"/>
            <a:ext cx="259524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tipicamente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funge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da interim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valutazione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1" name="Google Shape;761;p42"/>
          <p:cNvSpPr txBox="1"/>
          <p:nvPr/>
        </p:nvSpPr>
        <p:spPr>
          <a:xfrm>
            <a:off x="8186166" y="4237685"/>
            <a:ext cx="1424305" cy="208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raccomandazioni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2" name="Google Shape;762;p42"/>
          <p:cNvSpPr txBox="1"/>
          <p:nvPr/>
        </p:nvSpPr>
        <p:spPr>
          <a:xfrm>
            <a:off x="8013954" y="4599558"/>
            <a:ext cx="27693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6370" lvl="0" marL="18478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100"/>
              <a:buFont typeface="Arial"/>
              <a:buChar char="•"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Le decisioni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finali devono essere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incorporate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nel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documento di valutazione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del rischio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aggiornato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3" name="Google Shape;763;p42"/>
          <p:cNvSpPr txBox="1"/>
          <p:nvPr/>
        </p:nvSpPr>
        <p:spPr>
          <a:xfrm>
            <a:off x="912672" y="1486280"/>
            <a:ext cx="29235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Fase 3: Debrief e reporting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42"/>
          <p:cNvSpPr/>
          <p:nvPr/>
        </p:nvSpPr>
        <p:spPr>
          <a:xfrm>
            <a:off x="2209981" y="2270805"/>
            <a:ext cx="1055370" cy="848360"/>
          </a:xfrm>
          <a:custGeom>
            <a:rect b="b" l="l" r="r" t="t"/>
            <a:pathLst>
              <a:path extrusionOk="0" h="848360" w="1055370">
                <a:moveTo>
                  <a:pt x="1003408" y="0"/>
                </a:moveTo>
                <a:lnTo>
                  <a:pt x="51458" y="0"/>
                </a:lnTo>
                <a:lnTo>
                  <a:pt x="31429" y="3809"/>
                </a:lnTo>
                <a:lnTo>
                  <a:pt x="15072" y="15239"/>
                </a:lnTo>
                <a:lnTo>
                  <a:pt x="4044" y="31749"/>
                </a:lnTo>
                <a:lnTo>
                  <a:pt x="0" y="50799"/>
                </a:lnTo>
                <a:lnTo>
                  <a:pt x="0" y="797559"/>
                </a:lnTo>
                <a:lnTo>
                  <a:pt x="4044" y="817879"/>
                </a:lnTo>
                <a:lnTo>
                  <a:pt x="15072" y="834389"/>
                </a:lnTo>
                <a:lnTo>
                  <a:pt x="31429" y="844549"/>
                </a:lnTo>
                <a:lnTo>
                  <a:pt x="51458" y="848359"/>
                </a:lnTo>
                <a:lnTo>
                  <a:pt x="1003408" y="848359"/>
                </a:lnTo>
                <a:lnTo>
                  <a:pt x="1023432" y="844549"/>
                </a:lnTo>
                <a:lnTo>
                  <a:pt x="1039789" y="834389"/>
                </a:lnTo>
                <a:lnTo>
                  <a:pt x="1050818" y="817879"/>
                </a:lnTo>
                <a:lnTo>
                  <a:pt x="1054864" y="797559"/>
                </a:lnTo>
                <a:lnTo>
                  <a:pt x="1054864" y="772159"/>
                </a:lnTo>
                <a:lnTo>
                  <a:pt x="77186" y="772159"/>
                </a:lnTo>
                <a:lnTo>
                  <a:pt x="77186" y="360679"/>
                </a:lnTo>
                <a:lnTo>
                  <a:pt x="1054864" y="360679"/>
                </a:lnTo>
                <a:lnTo>
                  <a:pt x="1054864" y="308609"/>
                </a:lnTo>
                <a:lnTo>
                  <a:pt x="77186" y="308609"/>
                </a:lnTo>
                <a:lnTo>
                  <a:pt x="77186" y="77469"/>
                </a:lnTo>
                <a:lnTo>
                  <a:pt x="1054864" y="77469"/>
                </a:lnTo>
                <a:lnTo>
                  <a:pt x="1054864" y="50799"/>
                </a:lnTo>
                <a:lnTo>
                  <a:pt x="1050818" y="31749"/>
                </a:lnTo>
                <a:lnTo>
                  <a:pt x="1039789" y="15239"/>
                </a:lnTo>
                <a:lnTo>
                  <a:pt x="1023432" y="3809"/>
                </a:lnTo>
                <a:lnTo>
                  <a:pt x="1003408" y="0"/>
                </a:lnTo>
                <a:close/>
              </a:path>
              <a:path extrusionOk="0" h="848360" w="1055370">
                <a:moveTo>
                  <a:pt x="244417" y="360679"/>
                </a:moveTo>
                <a:lnTo>
                  <a:pt x="192961" y="360679"/>
                </a:lnTo>
                <a:lnTo>
                  <a:pt x="192961" y="514349"/>
                </a:lnTo>
                <a:lnTo>
                  <a:pt x="172932" y="518159"/>
                </a:lnTo>
                <a:lnTo>
                  <a:pt x="156576" y="529589"/>
                </a:lnTo>
                <a:lnTo>
                  <a:pt x="145549" y="546099"/>
                </a:lnTo>
                <a:lnTo>
                  <a:pt x="141506" y="566419"/>
                </a:lnTo>
                <a:lnTo>
                  <a:pt x="145549" y="585469"/>
                </a:lnTo>
                <a:lnTo>
                  <a:pt x="156576" y="601979"/>
                </a:lnTo>
                <a:lnTo>
                  <a:pt x="172932" y="613409"/>
                </a:lnTo>
                <a:lnTo>
                  <a:pt x="192961" y="617219"/>
                </a:lnTo>
                <a:lnTo>
                  <a:pt x="192961" y="642619"/>
                </a:lnTo>
                <a:lnTo>
                  <a:pt x="172932" y="647699"/>
                </a:lnTo>
                <a:lnTo>
                  <a:pt x="156576" y="657859"/>
                </a:lnTo>
                <a:lnTo>
                  <a:pt x="145549" y="674369"/>
                </a:lnTo>
                <a:lnTo>
                  <a:pt x="141506" y="694689"/>
                </a:lnTo>
                <a:lnTo>
                  <a:pt x="145549" y="715009"/>
                </a:lnTo>
                <a:lnTo>
                  <a:pt x="156576" y="731519"/>
                </a:lnTo>
                <a:lnTo>
                  <a:pt x="172932" y="741679"/>
                </a:lnTo>
                <a:lnTo>
                  <a:pt x="192961" y="745489"/>
                </a:lnTo>
                <a:lnTo>
                  <a:pt x="192961" y="772159"/>
                </a:lnTo>
                <a:lnTo>
                  <a:pt x="244417" y="772159"/>
                </a:lnTo>
                <a:lnTo>
                  <a:pt x="244417" y="745489"/>
                </a:lnTo>
                <a:lnTo>
                  <a:pt x="264446" y="741679"/>
                </a:lnTo>
                <a:lnTo>
                  <a:pt x="280801" y="731519"/>
                </a:lnTo>
                <a:lnTo>
                  <a:pt x="291829" y="715009"/>
                </a:lnTo>
                <a:lnTo>
                  <a:pt x="295872" y="694689"/>
                </a:lnTo>
                <a:lnTo>
                  <a:pt x="291829" y="674369"/>
                </a:lnTo>
                <a:lnTo>
                  <a:pt x="280801" y="657859"/>
                </a:lnTo>
                <a:lnTo>
                  <a:pt x="264446" y="647699"/>
                </a:lnTo>
                <a:lnTo>
                  <a:pt x="244417" y="642619"/>
                </a:lnTo>
                <a:lnTo>
                  <a:pt x="244417" y="617219"/>
                </a:lnTo>
                <a:lnTo>
                  <a:pt x="264446" y="613409"/>
                </a:lnTo>
                <a:lnTo>
                  <a:pt x="280801" y="601979"/>
                </a:lnTo>
                <a:lnTo>
                  <a:pt x="291829" y="585469"/>
                </a:lnTo>
                <a:lnTo>
                  <a:pt x="295872" y="566419"/>
                </a:lnTo>
                <a:lnTo>
                  <a:pt x="291829" y="546099"/>
                </a:lnTo>
                <a:lnTo>
                  <a:pt x="280801" y="529589"/>
                </a:lnTo>
                <a:lnTo>
                  <a:pt x="264446" y="518159"/>
                </a:lnTo>
                <a:lnTo>
                  <a:pt x="244417" y="514349"/>
                </a:lnTo>
                <a:lnTo>
                  <a:pt x="244417" y="360679"/>
                </a:lnTo>
                <a:close/>
              </a:path>
              <a:path extrusionOk="0" h="848360" w="1055370">
                <a:moveTo>
                  <a:pt x="450239" y="360679"/>
                </a:moveTo>
                <a:lnTo>
                  <a:pt x="398783" y="360679"/>
                </a:lnTo>
                <a:lnTo>
                  <a:pt x="398783" y="386079"/>
                </a:lnTo>
                <a:lnTo>
                  <a:pt x="378754" y="389889"/>
                </a:lnTo>
                <a:lnTo>
                  <a:pt x="362399" y="401319"/>
                </a:lnTo>
                <a:lnTo>
                  <a:pt x="351371" y="417829"/>
                </a:lnTo>
                <a:lnTo>
                  <a:pt x="347328" y="436879"/>
                </a:lnTo>
                <a:lnTo>
                  <a:pt x="351371" y="457199"/>
                </a:lnTo>
                <a:lnTo>
                  <a:pt x="362399" y="473709"/>
                </a:lnTo>
                <a:lnTo>
                  <a:pt x="378754" y="485139"/>
                </a:lnTo>
                <a:lnTo>
                  <a:pt x="398783" y="488949"/>
                </a:lnTo>
                <a:lnTo>
                  <a:pt x="398783" y="514349"/>
                </a:lnTo>
                <a:lnTo>
                  <a:pt x="378754" y="518159"/>
                </a:lnTo>
                <a:lnTo>
                  <a:pt x="362399" y="529589"/>
                </a:lnTo>
                <a:lnTo>
                  <a:pt x="351371" y="546099"/>
                </a:lnTo>
                <a:lnTo>
                  <a:pt x="347328" y="566419"/>
                </a:lnTo>
                <a:lnTo>
                  <a:pt x="351371" y="585469"/>
                </a:lnTo>
                <a:lnTo>
                  <a:pt x="362399" y="601979"/>
                </a:lnTo>
                <a:lnTo>
                  <a:pt x="378754" y="613409"/>
                </a:lnTo>
                <a:lnTo>
                  <a:pt x="398783" y="617219"/>
                </a:lnTo>
                <a:lnTo>
                  <a:pt x="398783" y="772159"/>
                </a:lnTo>
                <a:lnTo>
                  <a:pt x="450239" y="772159"/>
                </a:lnTo>
                <a:lnTo>
                  <a:pt x="450239" y="617219"/>
                </a:lnTo>
                <a:lnTo>
                  <a:pt x="470268" y="613409"/>
                </a:lnTo>
                <a:lnTo>
                  <a:pt x="486624" y="601979"/>
                </a:lnTo>
                <a:lnTo>
                  <a:pt x="497651" y="585469"/>
                </a:lnTo>
                <a:lnTo>
                  <a:pt x="501695" y="566419"/>
                </a:lnTo>
                <a:lnTo>
                  <a:pt x="497651" y="546099"/>
                </a:lnTo>
                <a:lnTo>
                  <a:pt x="486624" y="529589"/>
                </a:lnTo>
                <a:lnTo>
                  <a:pt x="470268" y="518159"/>
                </a:lnTo>
                <a:lnTo>
                  <a:pt x="450239" y="514349"/>
                </a:lnTo>
                <a:lnTo>
                  <a:pt x="450239" y="488949"/>
                </a:lnTo>
                <a:lnTo>
                  <a:pt x="470268" y="485139"/>
                </a:lnTo>
                <a:lnTo>
                  <a:pt x="486624" y="473709"/>
                </a:lnTo>
                <a:lnTo>
                  <a:pt x="497651" y="457199"/>
                </a:lnTo>
                <a:lnTo>
                  <a:pt x="501695" y="436879"/>
                </a:lnTo>
                <a:lnTo>
                  <a:pt x="497651" y="417829"/>
                </a:lnTo>
                <a:lnTo>
                  <a:pt x="486624" y="401319"/>
                </a:lnTo>
                <a:lnTo>
                  <a:pt x="470268" y="389889"/>
                </a:lnTo>
                <a:lnTo>
                  <a:pt x="450239" y="386079"/>
                </a:lnTo>
                <a:lnTo>
                  <a:pt x="450239" y="360679"/>
                </a:lnTo>
                <a:close/>
              </a:path>
              <a:path extrusionOk="0" h="848360" w="1055370">
                <a:moveTo>
                  <a:pt x="656061" y="360679"/>
                </a:moveTo>
                <a:lnTo>
                  <a:pt x="604606" y="360679"/>
                </a:lnTo>
                <a:lnTo>
                  <a:pt x="604606" y="514349"/>
                </a:lnTo>
                <a:lnTo>
                  <a:pt x="584577" y="518159"/>
                </a:lnTo>
                <a:lnTo>
                  <a:pt x="568221" y="529589"/>
                </a:lnTo>
                <a:lnTo>
                  <a:pt x="557194" y="546099"/>
                </a:lnTo>
                <a:lnTo>
                  <a:pt x="553150" y="566419"/>
                </a:lnTo>
                <a:lnTo>
                  <a:pt x="557194" y="585469"/>
                </a:lnTo>
                <a:lnTo>
                  <a:pt x="568221" y="601979"/>
                </a:lnTo>
                <a:lnTo>
                  <a:pt x="584577" y="613409"/>
                </a:lnTo>
                <a:lnTo>
                  <a:pt x="604606" y="617219"/>
                </a:lnTo>
                <a:lnTo>
                  <a:pt x="604606" y="642619"/>
                </a:lnTo>
                <a:lnTo>
                  <a:pt x="584577" y="647699"/>
                </a:lnTo>
                <a:lnTo>
                  <a:pt x="568221" y="657859"/>
                </a:lnTo>
                <a:lnTo>
                  <a:pt x="557194" y="674369"/>
                </a:lnTo>
                <a:lnTo>
                  <a:pt x="553150" y="694689"/>
                </a:lnTo>
                <a:lnTo>
                  <a:pt x="557194" y="715009"/>
                </a:lnTo>
                <a:lnTo>
                  <a:pt x="568221" y="731519"/>
                </a:lnTo>
                <a:lnTo>
                  <a:pt x="584577" y="741679"/>
                </a:lnTo>
                <a:lnTo>
                  <a:pt x="604606" y="745489"/>
                </a:lnTo>
                <a:lnTo>
                  <a:pt x="604606" y="772159"/>
                </a:lnTo>
                <a:lnTo>
                  <a:pt x="656061" y="772159"/>
                </a:lnTo>
                <a:lnTo>
                  <a:pt x="656061" y="745489"/>
                </a:lnTo>
                <a:lnTo>
                  <a:pt x="676090" y="741679"/>
                </a:lnTo>
                <a:lnTo>
                  <a:pt x="692446" y="731519"/>
                </a:lnTo>
                <a:lnTo>
                  <a:pt x="703473" y="715009"/>
                </a:lnTo>
                <a:lnTo>
                  <a:pt x="707517" y="694689"/>
                </a:lnTo>
                <a:lnTo>
                  <a:pt x="703473" y="674369"/>
                </a:lnTo>
                <a:lnTo>
                  <a:pt x="692446" y="657859"/>
                </a:lnTo>
                <a:lnTo>
                  <a:pt x="676090" y="647699"/>
                </a:lnTo>
                <a:lnTo>
                  <a:pt x="656061" y="642619"/>
                </a:lnTo>
                <a:lnTo>
                  <a:pt x="656061" y="617219"/>
                </a:lnTo>
                <a:lnTo>
                  <a:pt x="676090" y="613409"/>
                </a:lnTo>
                <a:lnTo>
                  <a:pt x="692446" y="601979"/>
                </a:lnTo>
                <a:lnTo>
                  <a:pt x="703473" y="585469"/>
                </a:lnTo>
                <a:lnTo>
                  <a:pt x="707517" y="566419"/>
                </a:lnTo>
                <a:lnTo>
                  <a:pt x="703473" y="546099"/>
                </a:lnTo>
                <a:lnTo>
                  <a:pt x="692446" y="529589"/>
                </a:lnTo>
                <a:lnTo>
                  <a:pt x="676090" y="518159"/>
                </a:lnTo>
                <a:lnTo>
                  <a:pt x="656061" y="514349"/>
                </a:lnTo>
                <a:lnTo>
                  <a:pt x="656061" y="360679"/>
                </a:lnTo>
                <a:close/>
              </a:path>
              <a:path extrusionOk="0" h="848360" w="1055370">
                <a:moveTo>
                  <a:pt x="861884" y="360679"/>
                </a:moveTo>
                <a:lnTo>
                  <a:pt x="810428" y="360679"/>
                </a:lnTo>
                <a:lnTo>
                  <a:pt x="810428" y="386079"/>
                </a:lnTo>
                <a:lnTo>
                  <a:pt x="790399" y="389889"/>
                </a:lnTo>
                <a:lnTo>
                  <a:pt x="774043" y="401319"/>
                </a:lnTo>
                <a:lnTo>
                  <a:pt x="763016" y="417829"/>
                </a:lnTo>
                <a:lnTo>
                  <a:pt x="758973" y="436879"/>
                </a:lnTo>
                <a:lnTo>
                  <a:pt x="763016" y="457199"/>
                </a:lnTo>
                <a:lnTo>
                  <a:pt x="774043" y="473709"/>
                </a:lnTo>
                <a:lnTo>
                  <a:pt x="790399" y="485139"/>
                </a:lnTo>
                <a:lnTo>
                  <a:pt x="810428" y="488949"/>
                </a:lnTo>
                <a:lnTo>
                  <a:pt x="810428" y="642619"/>
                </a:lnTo>
                <a:lnTo>
                  <a:pt x="790399" y="647699"/>
                </a:lnTo>
                <a:lnTo>
                  <a:pt x="774043" y="657859"/>
                </a:lnTo>
                <a:lnTo>
                  <a:pt x="763016" y="674369"/>
                </a:lnTo>
                <a:lnTo>
                  <a:pt x="758973" y="694689"/>
                </a:lnTo>
                <a:lnTo>
                  <a:pt x="763016" y="715009"/>
                </a:lnTo>
                <a:lnTo>
                  <a:pt x="774043" y="731519"/>
                </a:lnTo>
                <a:lnTo>
                  <a:pt x="790399" y="741679"/>
                </a:lnTo>
                <a:lnTo>
                  <a:pt x="810428" y="745489"/>
                </a:lnTo>
                <a:lnTo>
                  <a:pt x="810428" y="772159"/>
                </a:lnTo>
                <a:lnTo>
                  <a:pt x="861884" y="772159"/>
                </a:lnTo>
                <a:lnTo>
                  <a:pt x="861884" y="745489"/>
                </a:lnTo>
                <a:lnTo>
                  <a:pt x="881913" y="741679"/>
                </a:lnTo>
                <a:lnTo>
                  <a:pt x="898268" y="731519"/>
                </a:lnTo>
                <a:lnTo>
                  <a:pt x="909296" y="715009"/>
                </a:lnTo>
                <a:lnTo>
                  <a:pt x="913339" y="694689"/>
                </a:lnTo>
                <a:lnTo>
                  <a:pt x="909296" y="674369"/>
                </a:lnTo>
                <a:lnTo>
                  <a:pt x="898268" y="657859"/>
                </a:lnTo>
                <a:lnTo>
                  <a:pt x="881913" y="647699"/>
                </a:lnTo>
                <a:lnTo>
                  <a:pt x="861884" y="642619"/>
                </a:lnTo>
                <a:lnTo>
                  <a:pt x="861884" y="488949"/>
                </a:lnTo>
                <a:lnTo>
                  <a:pt x="881913" y="485139"/>
                </a:lnTo>
                <a:lnTo>
                  <a:pt x="898268" y="473709"/>
                </a:lnTo>
                <a:lnTo>
                  <a:pt x="909296" y="457199"/>
                </a:lnTo>
                <a:lnTo>
                  <a:pt x="913339" y="436879"/>
                </a:lnTo>
                <a:lnTo>
                  <a:pt x="909296" y="417829"/>
                </a:lnTo>
                <a:lnTo>
                  <a:pt x="898268" y="401319"/>
                </a:lnTo>
                <a:lnTo>
                  <a:pt x="881913" y="389889"/>
                </a:lnTo>
                <a:lnTo>
                  <a:pt x="861884" y="386079"/>
                </a:lnTo>
                <a:lnTo>
                  <a:pt x="861884" y="360679"/>
                </a:lnTo>
                <a:close/>
              </a:path>
              <a:path extrusionOk="0" h="848360" w="1055370">
                <a:moveTo>
                  <a:pt x="1054864" y="360679"/>
                </a:moveTo>
                <a:lnTo>
                  <a:pt x="977680" y="360679"/>
                </a:lnTo>
                <a:lnTo>
                  <a:pt x="977680" y="772159"/>
                </a:lnTo>
                <a:lnTo>
                  <a:pt x="1054864" y="772159"/>
                </a:lnTo>
                <a:lnTo>
                  <a:pt x="1054864" y="360679"/>
                </a:lnTo>
                <a:close/>
              </a:path>
              <a:path extrusionOk="0" h="848360" w="1055370">
                <a:moveTo>
                  <a:pt x="244417" y="77469"/>
                </a:moveTo>
                <a:lnTo>
                  <a:pt x="192961" y="77469"/>
                </a:lnTo>
                <a:lnTo>
                  <a:pt x="192961" y="102869"/>
                </a:lnTo>
                <a:lnTo>
                  <a:pt x="172932" y="106679"/>
                </a:lnTo>
                <a:lnTo>
                  <a:pt x="156576" y="118109"/>
                </a:lnTo>
                <a:lnTo>
                  <a:pt x="145549" y="134619"/>
                </a:lnTo>
                <a:lnTo>
                  <a:pt x="141506" y="154939"/>
                </a:lnTo>
                <a:lnTo>
                  <a:pt x="145549" y="173989"/>
                </a:lnTo>
                <a:lnTo>
                  <a:pt x="156576" y="190499"/>
                </a:lnTo>
                <a:lnTo>
                  <a:pt x="172932" y="201929"/>
                </a:lnTo>
                <a:lnTo>
                  <a:pt x="192961" y="205739"/>
                </a:lnTo>
                <a:lnTo>
                  <a:pt x="192961" y="308609"/>
                </a:lnTo>
                <a:lnTo>
                  <a:pt x="244417" y="308609"/>
                </a:lnTo>
                <a:lnTo>
                  <a:pt x="244417" y="205739"/>
                </a:lnTo>
                <a:lnTo>
                  <a:pt x="264446" y="201929"/>
                </a:lnTo>
                <a:lnTo>
                  <a:pt x="280801" y="190499"/>
                </a:lnTo>
                <a:lnTo>
                  <a:pt x="291829" y="173989"/>
                </a:lnTo>
                <a:lnTo>
                  <a:pt x="295872" y="154939"/>
                </a:lnTo>
                <a:lnTo>
                  <a:pt x="291829" y="134619"/>
                </a:lnTo>
                <a:lnTo>
                  <a:pt x="280801" y="118109"/>
                </a:lnTo>
                <a:lnTo>
                  <a:pt x="264446" y="106679"/>
                </a:lnTo>
                <a:lnTo>
                  <a:pt x="244417" y="102869"/>
                </a:lnTo>
                <a:lnTo>
                  <a:pt x="244417" y="77469"/>
                </a:lnTo>
                <a:close/>
              </a:path>
              <a:path extrusionOk="0" h="848360" w="1055370">
                <a:moveTo>
                  <a:pt x="450239" y="77469"/>
                </a:moveTo>
                <a:lnTo>
                  <a:pt x="398783" y="77469"/>
                </a:lnTo>
                <a:lnTo>
                  <a:pt x="398783" y="180339"/>
                </a:lnTo>
                <a:lnTo>
                  <a:pt x="378754" y="184149"/>
                </a:lnTo>
                <a:lnTo>
                  <a:pt x="362399" y="195579"/>
                </a:lnTo>
                <a:lnTo>
                  <a:pt x="351371" y="212089"/>
                </a:lnTo>
                <a:lnTo>
                  <a:pt x="347328" y="231139"/>
                </a:lnTo>
                <a:lnTo>
                  <a:pt x="351371" y="251459"/>
                </a:lnTo>
                <a:lnTo>
                  <a:pt x="362399" y="267969"/>
                </a:lnTo>
                <a:lnTo>
                  <a:pt x="378754" y="279399"/>
                </a:lnTo>
                <a:lnTo>
                  <a:pt x="398783" y="283209"/>
                </a:lnTo>
                <a:lnTo>
                  <a:pt x="398783" y="308609"/>
                </a:lnTo>
                <a:lnTo>
                  <a:pt x="450239" y="308609"/>
                </a:lnTo>
                <a:lnTo>
                  <a:pt x="450239" y="283209"/>
                </a:lnTo>
                <a:lnTo>
                  <a:pt x="470268" y="279399"/>
                </a:lnTo>
                <a:lnTo>
                  <a:pt x="486624" y="267969"/>
                </a:lnTo>
                <a:lnTo>
                  <a:pt x="497651" y="251459"/>
                </a:lnTo>
                <a:lnTo>
                  <a:pt x="501695" y="231139"/>
                </a:lnTo>
                <a:lnTo>
                  <a:pt x="497651" y="212089"/>
                </a:lnTo>
                <a:lnTo>
                  <a:pt x="486624" y="195579"/>
                </a:lnTo>
                <a:lnTo>
                  <a:pt x="470268" y="184149"/>
                </a:lnTo>
                <a:lnTo>
                  <a:pt x="450239" y="180339"/>
                </a:lnTo>
                <a:lnTo>
                  <a:pt x="450239" y="77469"/>
                </a:lnTo>
                <a:close/>
              </a:path>
              <a:path extrusionOk="0" h="848360" w="1055370">
                <a:moveTo>
                  <a:pt x="656061" y="77469"/>
                </a:moveTo>
                <a:lnTo>
                  <a:pt x="604606" y="77469"/>
                </a:lnTo>
                <a:lnTo>
                  <a:pt x="604606" y="102869"/>
                </a:lnTo>
                <a:lnTo>
                  <a:pt x="584577" y="106679"/>
                </a:lnTo>
                <a:lnTo>
                  <a:pt x="568221" y="118109"/>
                </a:lnTo>
                <a:lnTo>
                  <a:pt x="557194" y="134619"/>
                </a:lnTo>
                <a:lnTo>
                  <a:pt x="553150" y="154939"/>
                </a:lnTo>
                <a:lnTo>
                  <a:pt x="557194" y="173989"/>
                </a:lnTo>
                <a:lnTo>
                  <a:pt x="568221" y="190499"/>
                </a:lnTo>
                <a:lnTo>
                  <a:pt x="584577" y="201929"/>
                </a:lnTo>
                <a:lnTo>
                  <a:pt x="604606" y="205739"/>
                </a:lnTo>
                <a:lnTo>
                  <a:pt x="604606" y="308609"/>
                </a:lnTo>
                <a:lnTo>
                  <a:pt x="656061" y="308609"/>
                </a:lnTo>
                <a:lnTo>
                  <a:pt x="656061" y="205739"/>
                </a:lnTo>
                <a:lnTo>
                  <a:pt x="676090" y="201929"/>
                </a:lnTo>
                <a:lnTo>
                  <a:pt x="692446" y="190499"/>
                </a:lnTo>
                <a:lnTo>
                  <a:pt x="703473" y="173989"/>
                </a:lnTo>
                <a:lnTo>
                  <a:pt x="707517" y="154939"/>
                </a:lnTo>
                <a:lnTo>
                  <a:pt x="703473" y="134619"/>
                </a:lnTo>
                <a:lnTo>
                  <a:pt x="692446" y="118109"/>
                </a:lnTo>
                <a:lnTo>
                  <a:pt x="676090" y="106679"/>
                </a:lnTo>
                <a:lnTo>
                  <a:pt x="656061" y="102869"/>
                </a:lnTo>
                <a:lnTo>
                  <a:pt x="656061" y="77469"/>
                </a:lnTo>
                <a:close/>
              </a:path>
              <a:path extrusionOk="0" h="848360" w="1055370">
                <a:moveTo>
                  <a:pt x="861884" y="77469"/>
                </a:moveTo>
                <a:lnTo>
                  <a:pt x="810428" y="77469"/>
                </a:lnTo>
                <a:lnTo>
                  <a:pt x="810428" y="180339"/>
                </a:lnTo>
                <a:lnTo>
                  <a:pt x="790399" y="184149"/>
                </a:lnTo>
                <a:lnTo>
                  <a:pt x="774043" y="195579"/>
                </a:lnTo>
                <a:lnTo>
                  <a:pt x="763016" y="212089"/>
                </a:lnTo>
                <a:lnTo>
                  <a:pt x="758973" y="231139"/>
                </a:lnTo>
                <a:lnTo>
                  <a:pt x="763016" y="251459"/>
                </a:lnTo>
                <a:lnTo>
                  <a:pt x="774043" y="267969"/>
                </a:lnTo>
                <a:lnTo>
                  <a:pt x="790399" y="279399"/>
                </a:lnTo>
                <a:lnTo>
                  <a:pt x="810428" y="283209"/>
                </a:lnTo>
                <a:lnTo>
                  <a:pt x="810428" y="308609"/>
                </a:lnTo>
                <a:lnTo>
                  <a:pt x="861884" y="308609"/>
                </a:lnTo>
                <a:lnTo>
                  <a:pt x="861884" y="283209"/>
                </a:lnTo>
                <a:lnTo>
                  <a:pt x="881913" y="279399"/>
                </a:lnTo>
                <a:lnTo>
                  <a:pt x="898268" y="267969"/>
                </a:lnTo>
                <a:lnTo>
                  <a:pt x="909296" y="251459"/>
                </a:lnTo>
                <a:lnTo>
                  <a:pt x="913339" y="231139"/>
                </a:lnTo>
                <a:lnTo>
                  <a:pt x="909296" y="212089"/>
                </a:lnTo>
                <a:lnTo>
                  <a:pt x="898268" y="195579"/>
                </a:lnTo>
                <a:lnTo>
                  <a:pt x="881913" y="184149"/>
                </a:lnTo>
                <a:lnTo>
                  <a:pt x="861884" y="180339"/>
                </a:lnTo>
                <a:lnTo>
                  <a:pt x="861884" y="77469"/>
                </a:lnTo>
                <a:close/>
              </a:path>
              <a:path extrusionOk="0" h="848360" w="1055370">
                <a:moveTo>
                  <a:pt x="1054864" y="77469"/>
                </a:moveTo>
                <a:lnTo>
                  <a:pt x="977680" y="77469"/>
                </a:lnTo>
                <a:lnTo>
                  <a:pt x="977680" y="308609"/>
                </a:lnTo>
                <a:lnTo>
                  <a:pt x="1054864" y="308609"/>
                </a:lnTo>
                <a:lnTo>
                  <a:pt x="1054864" y="77469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2"/>
          <p:cNvSpPr/>
          <p:nvPr/>
        </p:nvSpPr>
        <p:spPr>
          <a:xfrm>
            <a:off x="5812378" y="2317713"/>
            <a:ext cx="527685" cy="753110"/>
          </a:xfrm>
          <a:custGeom>
            <a:rect b="b" l="l" r="r" t="t"/>
            <a:pathLst>
              <a:path extrusionOk="0" h="753110" w="527685">
                <a:moveTo>
                  <a:pt x="489443" y="0"/>
                </a:moveTo>
                <a:lnTo>
                  <a:pt x="37649" y="0"/>
                </a:lnTo>
                <a:lnTo>
                  <a:pt x="23030" y="2970"/>
                </a:lnTo>
                <a:lnTo>
                  <a:pt x="11059" y="11059"/>
                </a:lnTo>
                <a:lnTo>
                  <a:pt x="2970" y="23031"/>
                </a:lnTo>
                <a:lnTo>
                  <a:pt x="0" y="37650"/>
                </a:lnTo>
                <a:lnTo>
                  <a:pt x="0" y="715332"/>
                </a:lnTo>
                <a:lnTo>
                  <a:pt x="2970" y="729951"/>
                </a:lnTo>
                <a:lnTo>
                  <a:pt x="11059" y="741923"/>
                </a:lnTo>
                <a:lnTo>
                  <a:pt x="23030" y="750012"/>
                </a:lnTo>
                <a:lnTo>
                  <a:pt x="37649" y="752983"/>
                </a:lnTo>
                <a:lnTo>
                  <a:pt x="489443" y="752983"/>
                </a:lnTo>
                <a:lnTo>
                  <a:pt x="504062" y="750012"/>
                </a:lnTo>
                <a:lnTo>
                  <a:pt x="516033" y="741923"/>
                </a:lnTo>
                <a:lnTo>
                  <a:pt x="524122" y="729951"/>
                </a:lnTo>
                <a:lnTo>
                  <a:pt x="527093" y="715332"/>
                </a:lnTo>
                <a:lnTo>
                  <a:pt x="527093" y="658856"/>
                </a:lnTo>
                <a:lnTo>
                  <a:pt x="94123" y="658856"/>
                </a:lnTo>
                <a:lnTo>
                  <a:pt x="94123" y="602380"/>
                </a:lnTo>
                <a:lnTo>
                  <a:pt x="527093" y="602380"/>
                </a:lnTo>
                <a:lnTo>
                  <a:pt x="527093" y="564729"/>
                </a:lnTo>
                <a:lnTo>
                  <a:pt x="94123" y="564729"/>
                </a:lnTo>
                <a:lnTo>
                  <a:pt x="94123" y="508253"/>
                </a:lnTo>
                <a:lnTo>
                  <a:pt x="527093" y="508253"/>
                </a:lnTo>
                <a:lnTo>
                  <a:pt x="527093" y="470602"/>
                </a:lnTo>
                <a:lnTo>
                  <a:pt x="94123" y="470602"/>
                </a:lnTo>
                <a:lnTo>
                  <a:pt x="94123" y="414126"/>
                </a:lnTo>
                <a:lnTo>
                  <a:pt x="527093" y="414126"/>
                </a:lnTo>
                <a:lnTo>
                  <a:pt x="527093" y="376475"/>
                </a:lnTo>
                <a:lnTo>
                  <a:pt x="94123" y="376475"/>
                </a:lnTo>
                <a:lnTo>
                  <a:pt x="94123" y="319999"/>
                </a:lnTo>
                <a:lnTo>
                  <a:pt x="527093" y="319999"/>
                </a:lnTo>
                <a:lnTo>
                  <a:pt x="527093" y="244698"/>
                </a:lnTo>
                <a:lnTo>
                  <a:pt x="94123" y="244698"/>
                </a:lnTo>
                <a:lnTo>
                  <a:pt x="94123" y="94095"/>
                </a:lnTo>
                <a:lnTo>
                  <a:pt x="527093" y="94095"/>
                </a:lnTo>
                <a:lnTo>
                  <a:pt x="527093" y="37650"/>
                </a:lnTo>
                <a:lnTo>
                  <a:pt x="524122" y="23031"/>
                </a:lnTo>
                <a:lnTo>
                  <a:pt x="516033" y="11059"/>
                </a:lnTo>
                <a:lnTo>
                  <a:pt x="504062" y="2970"/>
                </a:lnTo>
                <a:lnTo>
                  <a:pt x="489443" y="0"/>
                </a:lnTo>
                <a:close/>
              </a:path>
              <a:path extrusionOk="0" h="753110" w="527685">
                <a:moveTo>
                  <a:pt x="282371" y="602380"/>
                </a:moveTo>
                <a:lnTo>
                  <a:pt x="244721" y="602380"/>
                </a:lnTo>
                <a:lnTo>
                  <a:pt x="244721" y="658856"/>
                </a:lnTo>
                <a:lnTo>
                  <a:pt x="282371" y="658856"/>
                </a:lnTo>
                <a:lnTo>
                  <a:pt x="282371" y="602380"/>
                </a:lnTo>
                <a:close/>
              </a:path>
              <a:path extrusionOk="0" h="753110" w="527685">
                <a:moveTo>
                  <a:pt x="376495" y="602380"/>
                </a:moveTo>
                <a:lnTo>
                  <a:pt x="338845" y="602380"/>
                </a:lnTo>
                <a:lnTo>
                  <a:pt x="338845" y="658856"/>
                </a:lnTo>
                <a:lnTo>
                  <a:pt x="376495" y="658856"/>
                </a:lnTo>
                <a:lnTo>
                  <a:pt x="376495" y="602380"/>
                </a:lnTo>
                <a:close/>
              </a:path>
              <a:path extrusionOk="0" h="753110" w="527685">
                <a:moveTo>
                  <a:pt x="527093" y="602380"/>
                </a:moveTo>
                <a:lnTo>
                  <a:pt x="432969" y="602380"/>
                </a:lnTo>
                <a:lnTo>
                  <a:pt x="432969" y="658856"/>
                </a:lnTo>
                <a:lnTo>
                  <a:pt x="527093" y="658856"/>
                </a:lnTo>
                <a:lnTo>
                  <a:pt x="527093" y="602380"/>
                </a:lnTo>
                <a:close/>
              </a:path>
              <a:path extrusionOk="0" h="753110" w="527685">
                <a:moveTo>
                  <a:pt x="188247" y="508253"/>
                </a:moveTo>
                <a:lnTo>
                  <a:pt x="150598" y="508253"/>
                </a:lnTo>
                <a:lnTo>
                  <a:pt x="150598" y="564729"/>
                </a:lnTo>
                <a:lnTo>
                  <a:pt x="188247" y="564729"/>
                </a:lnTo>
                <a:lnTo>
                  <a:pt x="188247" y="508253"/>
                </a:lnTo>
                <a:close/>
              </a:path>
              <a:path extrusionOk="0" h="753110" w="527685">
                <a:moveTo>
                  <a:pt x="282371" y="508253"/>
                </a:moveTo>
                <a:lnTo>
                  <a:pt x="244721" y="508253"/>
                </a:lnTo>
                <a:lnTo>
                  <a:pt x="244721" y="564729"/>
                </a:lnTo>
                <a:lnTo>
                  <a:pt x="282371" y="564729"/>
                </a:lnTo>
                <a:lnTo>
                  <a:pt x="282371" y="508253"/>
                </a:lnTo>
                <a:close/>
              </a:path>
              <a:path extrusionOk="0" h="753110" w="527685">
                <a:moveTo>
                  <a:pt x="376495" y="508253"/>
                </a:moveTo>
                <a:lnTo>
                  <a:pt x="338845" y="508253"/>
                </a:lnTo>
                <a:lnTo>
                  <a:pt x="338845" y="564729"/>
                </a:lnTo>
                <a:lnTo>
                  <a:pt x="376495" y="564729"/>
                </a:lnTo>
                <a:lnTo>
                  <a:pt x="376495" y="508253"/>
                </a:lnTo>
                <a:close/>
              </a:path>
              <a:path extrusionOk="0" h="753110" w="527685">
                <a:moveTo>
                  <a:pt x="527093" y="508253"/>
                </a:moveTo>
                <a:lnTo>
                  <a:pt x="432969" y="508253"/>
                </a:lnTo>
                <a:lnTo>
                  <a:pt x="432969" y="564729"/>
                </a:lnTo>
                <a:lnTo>
                  <a:pt x="527093" y="564729"/>
                </a:lnTo>
                <a:lnTo>
                  <a:pt x="527093" y="508253"/>
                </a:lnTo>
                <a:close/>
              </a:path>
              <a:path extrusionOk="0" h="753110" w="527685">
                <a:moveTo>
                  <a:pt x="188247" y="414126"/>
                </a:moveTo>
                <a:lnTo>
                  <a:pt x="150598" y="414126"/>
                </a:lnTo>
                <a:lnTo>
                  <a:pt x="150598" y="470602"/>
                </a:lnTo>
                <a:lnTo>
                  <a:pt x="188247" y="470602"/>
                </a:lnTo>
                <a:lnTo>
                  <a:pt x="188247" y="414126"/>
                </a:lnTo>
                <a:close/>
              </a:path>
              <a:path extrusionOk="0" h="753110" w="527685">
                <a:moveTo>
                  <a:pt x="282371" y="414126"/>
                </a:moveTo>
                <a:lnTo>
                  <a:pt x="244721" y="414126"/>
                </a:lnTo>
                <a:lnTo>
                  <a:pt x="244721" y="470602"/>
                </a:lnTo>
                <a:lnTo>
                  <a:pt x="282371" y="470602"/>
                </a:lnTo>
                <a:lnTo>
                  <a:pt x="282371" y="414126"/>
                </a:lnTo>
                <a:close/>
              </a:path>
              <a:path extrusionOk="0" h="753110" w="527685">
                <a:moveTo>
                  <a:pt x="376495" y="414126"/>
                </a:moveTo>
                <a:lnTo>
                  <a:pt x="338845" y="414126"/>
                </a:lnTo>
                <a:lnTo>
                  <a:pt x="338845" y="470602"/>
                </a:lnTo>
                <a:lnTo>
                  <a:pt x="376495" y="470602"/>
                </a:lnTo>
                <a:lnTo>
                  <a:pt x="376495" y="414126"/>
                </a:lnTo>
                <a:close/>
              </a:path>
              <a:path extrusionOk="0" h="753110" w="527685">
                <a:moveTo>
                  <a:pt x="527093" y="414126"/>
                </a:moveTo>
                <a:lnTo>
                  <a:pt x="432969" y="414126"/>
                </a:lnTo>
                <a:lnTo>
                  <a:pt x="432969" y="470602"/>
                </a:lnTo>
                <a:lnTo>
                  <a:pt x="527093" y="470602"/>
                </a:lnTo>
                <a:lnTo>
                  <a:pt x="527093" y="414126"/>
                </a:lnTo>
                <a:close/>
              </a:path>
              <a:path extrusionOk="0" h="753110" w="527685">
                <a:moveTo>
                  <a:pt x="188247" y="319999"/>
                </a:moveTo>
                <a:lnTo>
                  <a:pt x="150598" y="319999"/>
                </a:lnTo>
                <a:lnTo>
                  <a:pt x="150598" y="376475"/>
                </a:lnTo>
                <a:lnTo>
                  <a:pt x="188247" y="376475"/>
                </a:lnTo>
                <a:lnTo>
                  <a:pt x="188247" y="319999"/>
                </a:lnTo>
                <a:close/>
              </a:path>
              <a:path extrusionOk="0" h="753110" w="527685">
                <a:moveTo>
                  <a:pt x="282371" y="319999"/>
                </a:moveTo>
                <a:lnTo>
                  <a:pt x="244721" y="319999"/>
                </a:lnTo>
                <a:lnTo>
                  <a:pt x="244721" y="376475"/>
                </a:lnTo>
                <a:lnTo>
                  <a:pt x="282371" y="376475"/>
                </a:lnTo>
                <a:lnTo>
                  <a:pt x="282371" y="319999"/>
                </a:lnTo>
                <a:close/>
              </a:path>
              <a:path extrusionOk="0" h="753110" w="527685">
                <a:moveTo>
                  <a:pt x="376495" y="319999"/>
                </a:moveTo>
                <a:lnTo>
                  <a:pt x="338845" y="319999"/>
                </a:lnTo>
                <a:lnTo>
                  <a:pt x="338845" y="376475"/>
                </a:lnTo>
                <a:lnTo>
                  <a:pt x="376495" y="376475"/>
                </a:lnTo>
                <a:lnTo>
                  <a:pt x="376495" y="319999"/>
                </a:lnTo>
                <a:close/>
              </a:path>
              <a:path extrusionOk="0" h="753110" w="527685">
                <a:moveTo>
                  <a:pt x="527093" y="319999"/>
                </a:moveTo>
                <a:lnTo>
                  <a:pt x="432969" y="319999"/>
                </a:lnTo>
                <a:lnTo>
                  <a:pt x="432969" y="376475"/>
                </a:lnTo>
                <a:lnTo>
                  <a:pt x="527093" y="376475"/>
                </a:lnTo>
                <a:lnTo>
                  <a:pt x="527093" y="319999"/>
                </a:lnTo>
                <a:close/>
              </a:path>
              <a:path extrusionOk="0" h="753110" w="527685">
                <a:moveTo>
                  <a:pt x="527093" y="94095"/>
                </a:moveTo>
                <a:lnTo>
                  <a:pt x="432969" y="94095"/>
                </a:lnTo>
                <a:lnTo>
                  <a:pt x="432969" y="244698"/>
                </a:lnTo>
                <a:lnTo>
                  <a:pt x="527093" y="244698"/>
                </a:lnTo>
                <a:lnTo>
                  <a:pt x="527093" y="94095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6" name="Google Shape;766;p42"/>
          <p:cNvGrpSpPr/>
          <p:nvPr/>
        </p:nvGrpSpPr>
        <p:grpSpPr>
          <a:xfrm>
            <a:off x="7549895" y="2317724"/>
            <a:ext cx="3293364" cy="4461024"/>
            <a:chOff x="7549895" y="2317724"/>
            <a:chExt cx="3293364" cy="4461024"/>
          </a:xfrm>
        </p:grpSpPr>
        <p:sp>
          <p:nvSpPr>
            <p:cNvPr id="767" name="Google Shape;767;p42"/>
            <p:cNvSpPr/>
            <p:nvPr/>
          </p:nvSpPr>
          <p:spPr>
            <a:xfrm>
              <a:off x="9106458" y="2317724"/>
              <a:ext cx="583565" cy="753110"/>
            </a:xfrm>
            <a:custGeom>
              <a:rect b="b" l="l" r="r" t="t"/>
              <a:pathLst>
                <a:path extrusionOk="0" h="753110" w="583565">
                  <a:moveTo>
                    <a:pt x="235305" y="272935"/>
                  </a:moveTo>
                  <a:lnTo>
                    <a:pt x="112941" y="272935"/>
                  </a:lnTo>
                  <a:lnTo>
                    <a:pt x="112941" y="310578"/>
                  </a:lnTo>
                  <a:lnTo>
                    <a:pt x="235305" y="310578"/>
                  </a:lnTo>
                  <a:lnTo>
                    <a:pt x="235305" y="272935"/>
                  </a:lnTo>
                  <a:close/>
                </a:path>
                <a:path extrusionOk="0" h="753110" w="583565">
                  <a:moveTo>
                    <a:pt x="470611" y="574141"/>
                  </a:moveTo>
                  <a:lnTo>
                    <a:pt x="112941" y="574141"/>
                  </a:lnTo>
                  <a:lnTo>
                    <a:pt x="112941" y="611784"/>
                  </a:lnTo>
                  <a:lnTo>
                    <a:pt x="470611" y="611784"/>
                  </a:lnTo>
                  <a:lnTo>
                    <a:pt x="470611" y="574141"/>
                  </a:lnTo>
                  <a:close/>
                </a:path>
                <a:path extrusionOk="0" h="753110" w="583565">
                  <a:moveTo>
                    <a:pt x="470611" y="498830"/>
                  </a:moveTo>
                  <a:lnTo>
                    <a:pt x="112941" y="498830"/>
                  </a:lnTo>
                  <a:lnTo>
                    <a:pt x="112941" y="536486"/>
                  </a:lnTo>
                  <a:lnTo>
                    <a:pt x="470611" y="536486"/>
                  </a:lnTo>
                  <a:lnTo>
                    <a:pt x="470611" y="498830"/>
                  </a:lnTo>
                  <a:close/>
                </a:path>
                <a:path extrusionOk="0" h="753110" w="583565">
                  <a:moveTo>
                    <a:pt x="470611" y="423532"/>
                  </a:moveTo>
                  <a:lnTo>
                    <a:pt x="112941" y="423532"/>
                  </a:lnTo>
                  <a:lnTo>
                    <a:pt x="112941" y="461187"/>
                  </a:lnTo>
                  <a:lnTo>
                    <a:pt x="470611" y="461187"/>
                  </a:lnTo>
                  <a:lnTo>
                    <a:pt x="470611" y="423532"/>
                  </a:lnTo>
                  <a:close/>
                </a:path>
                <a:path extrusionOk="0" h="753110" w="583565">
                  <a:moveTo>
                    <a:pt x="470611" y="348234"/>
                  </a:moveTo>
                  <a:lnTo>
                    <a:pt x="112941" y="348234"/>
                  </a:lnTo>
                  <a:lnTo>
                    <a:pt x="112941" y="385889"/>
                  </a:lnTo>
                  <a:lnTo>
                    <a:pt x="470611" y="385889"/>
                  </a:lnTo>
                  <a:lnTo>
                    <a:pt x="470611" y="348234"/>
                  </a:lnTo>
                  <a:close/>
                </a:path>
                <a:path extrusionOk="0" h="753110" w="583565">
                  <a:moveTo>
                    <a:pt x="583565" y="207048"/>
                  </a:moveTo>
                  <a:lnTo>
                    <a:pt x="572871" y="197624"/>
                  </a:lnTo>
                  <a:lnTo>
                    <a:pt x="527088" y="157353"/>
                  </a:lnTo>
                  <a:lnTo>
                    <a:pt x="527088" y="254101"/>
                  </a:lnTo>
                  <a:lnTo>
                    <a:pt x="527088" y="696506"/>
                  </a:lnTo>
                  <a:lnTo>
                    <a:pt x="56476" y="696506"/>
                  </a:lnTo>
                  <a:lnTo>
                    <a:pt x="56476" y="56438"/>
                  </a:lnTo>
                  <a:lnTo>
                    <a:pt x="291782" y="56438"/>
                  </a:lnTo>
                  <a:lnTo>
                    <a:pt x="291782" y="254101"/>
                  </a:lnTo>
                  <a:lnTo>
                    <a:pt x="527088" y="254101"/>
                  </a:lnTo>
                  <a:lnTo>
                    <a:pt x="527088" y="157353"/>
                  </a:lnTo>
                  <a:lnTo>
                    <a:pt x="465912" y="103517"/>
                  </a:lnTo>
                  <a:lnTo>
                    <a:pt x="465912" y="197624"/>
                  </a:lnTo>
                  <a:lnTo>
                    <a:pt x="348259" y="197624"/>
                  </a:lnTo>
                  <a:lnTo>
                    <a:pt x="348259" y="79971"/>
                  </a:lnTo>
                  <a:lnTo>
                    <a:pt x="465912" y="197624"/>
                  </a:lnTo>
                  <a:lnTo>
                    <a:pt x="465912" y="103517"/>
                  </a:lnTo>
                  <a:lnTo>
                    <a:pt x="439153" y="79971"/>
                  </a:lnTo>
                  <a:lnTo>
                    <a:pt x="412407" y="56438"/>
                  </a:lnTo>
                  <a:lnTo>
                    <a:pt x="348259" y="0"/>
                  </a:lnTo>
                  <a:lnTo>
                    <a:pt x="0" y="0"/>
                  </a:lnTo>
                  <a:lnTo>
                    <a:pt x="0" y="752983"/>
                  </a:lnTo>
                  <a:lnTo>
                    <a:pt x="583565" y="752983"/>
                  </a:lnTo>
                  <a:lnTo>
                    <a:pt x="583565" y="696506"/>
                  </a:lnTo>
                  <a:lnTo>
                    <a:pt x="583565" y="207048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68" name="Google Shape;768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9" name="Google Shape;769;p4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70" name="Google Shape;770;p42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1" name="Google Shape;771;p42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43"/>
          <p:cNvGrpSpPr/>
          <p:nvPr/>
        </p:nvGrpSpPr>
        <p:grpSpPr>
          <a:xfrm>
            <a:off x="7994904" y="8953"/>
            <a:ext cx="2904668" cy="6838315"/>
            <a:chOff x="7994904" y="8953"/>
            <a:chExt cx="2904668" cy="6838315"/>
          </a:xfrm>
        </p:grpSpPr>
        <p:sp>
          <p:nvSpPr>
            <p:cNvPr id="777" name="Google Shape;777;p43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7994904" y="1894331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43"/>
          <p:cNvSpPr txBox="1"/>
          <p:nvPr>
            <p:ph type="title"/>
          </p:nvPr>
        </p:nvSpPr>
        <p:spPr>
          <a:xfrm>
            <a:off x="2024380" y="385380"/>
            <a:ext cx="81432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Le quattro fasi della valutazione del rischio</a:t>
            </a:r>
            <a:endParaRPr sz="3600"/>
          </a:p>
        </p:txBody>
      </p:sp>
      <p:sp>
        <p:nvSpPr>
          <p:cNvPr id="780" name="Google Shape;780;p43"/>
          <p:cNvSpPr txBox="1"/>
          <p:nvPr/>
        </p:nvSpPr>
        <p:spPr>
          <a:xfrm>
            <a:off x="912672" y="1395365"/>
            <a:ext cx="10952480" cy="445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35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Fase 3: Debrief e reporting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710565" marR="69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Una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valutazione iniziale del rischio informatico da parte di terzi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potrebbe, ad esempio, includere quanto segue: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265" lvl="1" marL="116713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sintesi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fornisce un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quadro sintetico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della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valutazione.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116776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risultati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raccomandazioni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 lo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stato di sicurezza generale della nave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1167765" marR="69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I risultati tecnici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illustrano in dettaglio le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vulnerabilità scoperte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compresa la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probabilità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sfruttamento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il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potenziale impatto finanziario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 le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soluzioni tecniche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 le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strategie di mitigazione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suggerite.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116776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Viene incluso un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elenco prioritario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azioni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che tiene conto di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fattori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quali l'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efficacia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il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costo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e l'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applicabilità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assicurando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che comprenda tutte le opzioni disponibili piuttosto che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promuovere servizi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o prodotti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specifici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900" lvl="1" marL="1167765" marR="5715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 dati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supplementari offrono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informazioni tecniche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approfondite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sui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risultati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principali e sulle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falle critiche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insieme a qualsiasi dato campione ottenuto durante 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test di penetrazione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delle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vulnerabilità ad alto rischio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1" name="Google Shape;78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4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3" name="Google Shape;783;p43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4" name="Google Shape;784;p43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44"/>
          <p:cNvGrpSpPr/>
          <p:nvPr/>
        </p:nvGrpSpPr>
        <p:grpSpPr>
          <a:xfrm>
            <a:off x="7994904" y="8953"/>
            <a:ext cx="2904668" cy="6838315"/>
            <a:chOff x="7994904" y="8953"/>
            <a:chExt cx="2904668" cy="6838315"/>
          </a:xfrm>
        </p:grpSpPr>
        <p:sp>
          <p:nvSpPr>
            <p:cNvPr id="790" name="Google Shape;790;p44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7994904" y="1894331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4"/>
          <p:cNvSpPr txBox="1"/>
          <p:nvPr>
            <p:ph type="title"/>
          </p:nvPr>
        </p:nvSpPr>
        <p:spPr>
          <a:xfrm>
            <a:off x="2024380" y="322730"/>
            <a:ext cx="81432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Le quattro fasi della valutazione del rischio</a:t>
            </a:r>
            <a:endParaRPr sz="3600"/>
          </a:p>
        </p:txBody>
      </p:sp>
      <p:sp>
        <p:nvSpPr>
          <p:cNvPr id="793" name="Google Shape;793;p44"/>
          <p:cNvSpPr txBox="1"/>
          <p:nvPr/>
        </p:nvSpPr>
        <p:spPr>
          <a:xfrm>
            <a:off x="912672" y="1486280"/>
            <a:ext cx="10914380" cy="3091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Fase 4: debriefing del produttore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6724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Dopo aver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esaminato i risultati della valutazione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gli armatori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potrebbero dover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condividere alcuni risultati.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6724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con 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produttori di sistemi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ridurre i rischi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672465" marR="6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Le vulnerabilità informatiche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identificate nei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sistemi critici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possono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richiedere un'analisi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esperti esterni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672465" marR="889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Gli esperti esterni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collaborano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con 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referenti per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 la cybersecurity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dei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produttori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per garantire una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comprensione completa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del problema.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6724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Questa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collaborazione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ha lo scopo di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sviluppare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un piano </a:t>
            </a: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di risanamento 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completo che affronti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0" lvl="0" marL="6724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vulnerabilità in modo efficace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4" name="Google Shape;79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4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6" name="Google Shape;796;p44"/>
          <p:cNvSpPr txBox="1"/>
          <p:nvPr>
            <p:ph idx="12" type="sldNum"/>
          </p:nvPr>
        </p:nvSpPr>
        <p:spPr>
          <a:xfrm>
            <a:off x="11102085" y="6321441"/>
            <a:ext cx="244475" cy="197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7" name="Google Shape;797;p44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45"/>
          <p:cNvGrpSpPr/>
          <p:nvPr/>
        </p:nvGrpSpPr>
        <p:grpSpPr>
          <a:xfrm>
            <a:off x="7994904" y="8953"/>
            <a:ext cx="2904668" cy="6838315"/>
            <a:chOff x="7994904" y="8953"/>
            <a:chExt cx="2904668" cy="6838315"/>
          </a:xfrm>
        </p:grpSpPr>
        <p:sp>
          <p:nvSpPr>
            <p:cNvPr id="803" name="Google Shape;803;p45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5"/>
            <p:cNvSpPr/>
            <p:nvPr/>
          </p:nvSpPr>
          <p:spPr>
            <a:xfrm>
              <a:off x="7994904" y="1894331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" name="Google Shape;805;p45"/>
          <p:cNvSpPr txBox="1"/>
          <p:nvPr>
            <p:ph type="title"/>
          </p:nvPr>
        </p:nvSpPr>
        <p:spPr>
          <a:xfrm>
            <a:off x="2880682" y="422980"/>
            <a:ext cx="64305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Valutazioni del rischio di terze parti</a:t>
            </a:r>
            <a:endParaRPr sz="3600"/>
          </a:p>
        </p:txBody>
      </p:sp>
      <p:sp>
        <p:nvSpPr>
          <p:cNvPr id="806" name="Google Shape;806;p45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45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7" name="Google Shape;807;p45"/>
          <p:cNvSpPr txBox="1"/>
          <p:nvPr/>
        </p:nvSpPr>
        <p:spPr>
          <a:xfrm>
            <a:off x="912676" y="1486275"/>
            <a:ext cx="37119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Fase 4: debriefing del produttore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45"/>
          <p:cNvSpPr txBox="1"/>
          <p:nvPr/>
        </p:nvSpPr>
        <p:spPr>
          <a:xfrm>
            <a:off x="836675" y="1915667"/>
            <a:ext cx="2540635" cy="15240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635" marR="119379" rtl="0" algn="ctr">
              <a:lnSpc>
                <a:spcPct val="9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La considerazione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dell'assistenza di terzi per una valutazione accurata del rischio dipende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dalle capacità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dell'azienda.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9" name="Google Shape;809;p45"/>
          <p:cNvSpPr txBox="1"/>
          <p:nvPr/>
        </p:nvSpPr>
        <p:spPr>
          <a:xfrm>
            <a:off x="3630167" y="1915667"/>
            <a:ext cx="2540700" cy="16503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1275">
            <a:spAutoFit/>
          </a:bodyPr>
          <a:lstStyle/>
          <a:p>
            <a:pPr indent="-3175" lvl="0" marL="105410" marR="96520" rtl="0" algn="ctr">
              <a:lnSpc>
                <a:spcPct val="9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Le valutazioni del rischio di terze parti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possono comportare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test di penetrazione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delle infrastrutture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critiche IT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OT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per far coincidere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i livelli di difesa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con la strategia di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sicurezza informatica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desiderata.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0" name="Google Shape;810;p45"/>
          <p:cNvSpPr/>
          <p:nvPr/>
        </p:nvSpPr>
        <p:spPr>
          <a:xfrm>
            <a:off x="6425184" y="1915667"/>
            <a:ext cx="2539365" cy="1524000"/>
          </a:xfrm>
          <a:custGeom>
            <a:rect b="b" l="l" r="r" t="t"/>
            <a:pathLst>
              <a:path extrusionOk="0" h="1524000" w="2539365">
                <a:moveTo>
                  <a:pt x="2538984" y="0"/>
                </a:moveTo>
                <a:lnTo>
                  <a:pt x="0" y="0"/>
                </a:lnTo>
                <a:lnTo>
                  <a:pt x="0" y="1524000"/>
                </a:lnTo>
                <a:lnTo>
                  <a:pt x="2538984" y="1524000"/>
                </a:lnTo>
                <a:lnTo>
                  <a:pt x="25389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5"/>
          <p:cNvSpPr txBox="1"/>
          <p:nvPr/>
        </p:nvSpPr>
        <p:spPr>
          <a:xfrm>
            <a:off x="6425184" y="1915667"/>
            <a:ext cx="2539500" cy="14805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1275">
            <a:spAutoFit/>
          </a:bodyPr>
          <a:lstStyle/>
          <a:p>
            <a:pPr indent="-2539" lvl="0" marL="149860" marR="140335" rtl="0" algn="ctr">
              <a:lnSpc>
                <a:spcPct val="9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test di penetrazione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attivi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simulano incidenti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sistemi informatici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social engineering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violazioni della sicurezza fisica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mentre i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metodi passivi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si basano sulla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scansione delle trasmissioni di dati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2" name="Google Shape;812;p45"/>
          <p:cNvSpPr/>
          <p:nvPr/>
        </p:nvSpPr>
        <p:spPr>
          <a:xfrm>
            <a:off x="9218676" y="1915667"/>
            <a:ext cx="2539365" cy="1524000"/>
          </a:xfrm>
          <a:custGeom>
            <a:rect b="b" l="l" r="r" t="t"/>
            <a:pathLst>
              <a:path extrusionOk="0" h="1524000" w="2539365">
                <a:moveTo>
                  <a:pt x="2538983" y="0"/>
                </a:moveTo>
                <a:lnTo>
                  <a:pt x="0" y="0"/>
                </a:lnTo>
                <a:lnTo>
                  <a:pt x="0" y="1524000"/>
                </a:lnTo>
                <a:lnTo>
                  <a:pt x="2538983" y="1524000"/>
                </a:lnTo>
                <a:lnTo>
                  <a:pt x="25389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45"/>
          <p:cNvSpPr txBox="1"/>
          <p:nvPr/>
        </p:nvSpPr>
        <p:spPr>
          <a:xfrm>
            <a:off x="9218676" y="1915667"/>
            <a:ext cx="2539365" cy="15240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22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35" lvl="0" marL="133985" marR="125095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Le valutazioni di terze parti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integrano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competenze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ed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esperienze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specializzate nelle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attività di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gestione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del rischio informatico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a vantaggio delle aziende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risorse limitate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4" name="Google Shape;814;p45"/>
          <p:cNvSpPr txBox="1"/>
          <p:nvPr/>
        </p:nvSpPr>
        <p:spPr>
          <a:xfrm>
            <a:off x="2234183" y="3692652"/>
            <a:ext cx="2539500" cy="14817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2550">
            <a:spAutoFit/>
          </a:bodyPr>
          <a:lstStyle/>
          <a:p>
            <a:pPr indent="-1904" lvl="0" marL="116204" marR="107314" rtl="0" algn="ctr">
              <a:lnSpc>
                <a:spcPct val="9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Diversi servizi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oltre ai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test di penetrazione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come l'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asset discovery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l'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analisi dell'architettura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di rete e la valutazione delle vulnerabilità, contribuiscono alla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comprensione degli ambienti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organizzativi.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5" name="Google Shape;815;p45"/>
          <p:cNvSpPr txBox="1"/>
          <p:nvPr/>
        </p:nvSpPr>
        <p:spPr>
          <a:xfrm>
            <a:off x="5027676" y="3692652"/>
            <a:ext cx="2540700" cy="13980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34" lvl="0" marL="138430" marR="129539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I test di penetrazione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benché efficaci,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comportano maggiori rischi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spese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 devono essere utilizzati in modo selettivo in base alle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circostanze specifiche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 ai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requisiti tecnici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6" name="Google Shape;816;p45"/>
          <p:cNvSpPr/>
          <p:nvPr/>
        </p:nvSpPr>
        <p:spPr>
          <a:xfrm>
            <a:off x="7821168" y="3692652"/>
            <a:ext cx="2540635" cy="1524000"/>
          </a:xfrm>
          <a:custGeom>
            <a:rect b="b" l="l" r="r" t="t"/>
            <a:pathLst>
              <a:path extrusionOk="0" h="1524000" w="2540634">
                <a:moveTo>
                  <a:pt x="2540507" y="0"/>
                </a:moveTo>
                <a:lnTo>
                  <a:pt x="0" y="0"/>
                </a:lnTo>
                <a:lnTo>
                  <a:pt x="0" y="1524000"/>
                </a:lnTo>
                <a:lnTo>
                  <a:pt x="2540507" y="1524000"/>
                </a:lnTo>
                <a:lnTo>
                  <a:pt x="25405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5"/>
          <p:cNvSpPr txBox="1"/>
          <p:nvPr/>
        </p:nvSpPr>
        <p:spPr>
          <a:xfrm>
            <a:off x="7821168" y="3692652"/>
            <a:ext cx="2540700" cy="14817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2550">
            <a:spAutoFit/>
          </a:bodyPr>
          <a:lstStyle/>
          <a:p>
            <a:pPr indent="2539" lvl="0" marL="71755" marR="64135" rtl="0" algn="ctr">
              <a:lnSpc>
                <a:spcPct val="9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Il coordinamento con gli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ufficiali di supervisione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 il personale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di terra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essenziale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per la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sicurezza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durante le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valutazioni di terzi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, e la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scelta di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fornitori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esperti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con una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conoscenza della flotta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fondamentale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18" name="Google Shape;81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4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0" name="Google Shape;820;p45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46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826" name="Google Shape;826;p46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8" name="Google Shape;828;p46"/>
          <p:cNvSpPr txBox="1"/>
          <p:nvPr>
            <p:ph type="title"/>
          </p:nvPr>
        </p:nvSpPr>
        <p:spPr>
          <a:xfrm>
            <a:off x="6174485" y="2568701"/>
            <a:ext cx="3699510" cy="139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1575">
            <a:spAutoFit/>
          </a:bodyPr>
          <a:lstStyle/>
          <a:p>
            <a:pPr indent="0" lvl="0" marL="12700" marR="50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B900"/>
                </a:solidFill>
              </a:rPr>
              <a:t>Sviluppare misure di protezione nella rete marittima</a:t>
            </a:r>
            <a:endParaRPr sz="3200"/>
          </a:p>
        </p:txBody>
      </p:sp>
      <p:pic>
        <p:nvPicPr>
          <p:cNvPr id="829" name="Google Shape;82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4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3"/>
            <a:ext cx="5841492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47"/>
          <p:cNvSpPr txBox="1"/>
          <p:nvPr>
            <p:ph type="title"/>
          </p:nvPr>
        </p:nvSpPr>
        <p:spPr>
          <a:xfrm>
            <a:off x="6406388" y="504825"/>
            <a:ext cx="4680585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Difesa in profondità e in ampiezza</a:t>
            </a:r>
            <a:endParaRPr sz="3200"/>
          </a:p>
        </p:txBody>
      </p:sp>
      <p:sp>
        <p:nvSpPr>
          <p:cNvPr id="837" name="Google Shape;837;p47"/>
          <p:cNvSpPr txBox="1"/>
          <p:nvPr>
            <p:ph idx="1" type="body"/>
          </p:nvPr>
        </p:nvSpPr>
        <p:spPr>
          <a:xfrm>
            <a:off x="5548376" y="1516380"/>
            <a:ext cx="6443345" cy="4401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42150">
            <a:spAutoFit/>
          </a:bodyPr>
          <a:lstStyle/>
          <a:p>
            <a:pPr indent="0" lvl="0" marL="1803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L'approccio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approfondito alla difesa </a:t>
            </a:r>
            <a:r>
              <a:rPr lang="en-US"/>
              <a:t>incoraggia una combinazione di:</a:t>
            </a:r>
            <a:endParaRPr/>
          </a:p>
          <a:p>
            <a:pPr indent="0" lvl="0" marL="180340" rtl="0" algn="l">
              <a:lnSpc>
                <a:spcPct val="100000"/>
              </a:lnSpc>
              <a:spcBef>
                <a:spcPts val="805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sicurezza fisica </a:t>
            </a:r>
            <a:r>
              <a:rPr lang="en-US"/>
              <a:t>della nave in conformità con il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piano di sicurezza della nave </a:t>
            </a:r>
            <a:r>
              <a:rPr lang="en-US"/>
              <a:t>(SSP)</a:t>
            </a:r>
            <a:endParaRPr/>
          </a:p>
          <a:p>
            <a:pPr indent="0" lvl="0" marL="1803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protezione </a:t>
            </a:r>
            <a:r>
              <a:rPr lang="en-US"/>
              <a:t>delle reti, compresa un'efficace segmentazione</a:t>
            </a:r>
            <a:endParaRPr/>
          </a:p>
          <a:p>
            <a:pPr indent="0" lvl="0" marL="1803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rilevamento delle intrusioni</a:t>
            </a:r>
            <a:endParaRPr/>
          </a:p>
          <a:p>
            <a:pPr indent="0" lvl="0" marL="18034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/>
              <a:t>utilizzo del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firewall</a:t>
            </a:r>
            <a:endParaRPr/>
          </a:p>
          <a:p>
            <a:pPr indent="0" lvl="0" marL="1803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scansione </a:t>
            </a:r>
            <a:r>
              <a:rPr lang="en-US"/>
              <a:t>e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test </a:t>
            </a:r>
            <a:r>
              <a:rPr lang="en-US"/>
              <a:t>periodici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delle vulnerabilità</a:t>
            </a:r>
            <a:endParaRPr/>
          </a:p>
          <a:p>
            <a:pPr indent="0" lvl="0" marL="1803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whitelisting </a:t>
            </a:r>
            <a:r>
              <a:rPr lang="en-US"/>
              <a:t>del software</a:t>
            </a:r>
            <a:endParaRPr/>
          </a:p>
          <a:p>
            <a:pPr indent="0" lvl="0" marL="1803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controlli degli accessi </a:t>
            </a:r>
            <a:r>
              <a:rPr lang="en-US"/>
              <a:t>e degli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utenti</a:t>
            </a:r>
            <a:endParaRPr/>
          </a:p>
          <a:p>
            <a:pPr indent="0" lvl="0" marL="1803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/>
              <a:t>controlli sulla configurazione e sulla gestione delle modifiche</a:t>
            </a:r>
            <a:endParaRPr/>
          </a:p>
          <a:p>
            <a:pPr indent="-274320" lvl="0" marL="45402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procedure appropriate </a:t>
            </a:r>
            <a:r>
              <a:rPr lang="en-US"/>
              <a:t>per l'utilizzo di supporti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rimovibili </a:t>
            </a:r>
            <a:r>
              <a:rPr lang="en-US"/>
              <a:t>e politiche sulle password</a:t>
            </a:r>
            <a:endParaRPr/>
          </a:p>
          <a:p>
            <a:pPr indent="-274320" lvl="0" marL="454025" marR="76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consapevolezza del personale in materia di sicurezza informatica </a:t>
            </a:r>
            <a:r>
              <a:rPr lang="en-US"/>
              <a:t>e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comprensione </a:t>
            </a:r>
            <a:r>
              <a:rPr lang="en-US"/>
              <a:t>del rischio per se stessi e per l'industria</a:t>
            </a:r>
            <a:endParaRPr/>
          </a:p>
          <a:p>
            <a:pPr indent="0" lvl="0" marL="1803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comprensione </a:t>
            </a:r>
            <a:r>
              <a:rPr lang="en-US"/>
              <a:t>e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familiarità </a:t>
            </a:r>
            <a:r>
              <a:rPr lang="en-US"/>
              <a:t>con le 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r>
              <a:rPr lang="en-US"/>
              <a:t>appropriate, compreso l'</a:t>
            </a: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incidente</a:t>
            </a:r>
            <a:endParaRPr/>
          </a:p>
          <a:p>
            <a:pPr indent="0" lvl="0" marL="454025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risposta</a:t>
            </a:r>
            <a:r>
              <a:rPr lang="en-US"/>
              <a:t>.</a:t>
            </a:r>
            <a:endParaRPr/>
          </a:p>
        </p:txBody>
      </p:sp>
      <p:grpSp>
        <p:nvGrpSpPr>
          <p:cNvPr id="838" name="Google Shape;838;p47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839" name="Google Shape;839;p47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41" name="Google Shape;84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3" name="Google Shape;843;p47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3"/>
            <a:ext cx="5841492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48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8125">
            <a:spAutoFit/>
          </a:bodyPr>
          <a:lstStyle/>
          <a:p>
            <a:pPr indent="0" lvl="0" marL="6235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Difesa in profondità e in ampiezza</a:t>
            </a:r>
            <a:endParaRPr sz="3200"/>
          </a:p>
        </p:txBody>
      </p:sp>
      <p:sp>
        <p:nvSpPr>
          <p:cNvPr id="850" name="Google Shape;850;p48"/>
          <p:cNvSpPr txBox="1"/>
          <p:nvPr/>
        </p:nvSpPr>
        <p:spPr>
          <a:xfrm>
            <a:off x="5655945" y="2209545"/>
            <a:ext cx="6308725" cy="286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Difesa in larghezza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modello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dei confini della fiducia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classifica i sistemi in base alla fiducia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implicita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esplicita.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relazioni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274319" lvl="0" marL="286385" marR="635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La modellazione delle minacce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aiuta a identificare le aree in cui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implementare i controlli tecnici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 i sistemi di reti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grandi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complesse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Sulle navi con un'elevata integrazione di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OT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difesa in profondità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richiede una stratificazione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misure di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protezione in tutti i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sistemi vulnerabili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difesa ad ampio raggio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impedisce che le vulnerabilità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un sistema </a:t>
            </a: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compromettano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sistema stesso</a:t>
            </a: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misure di protezione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un altro sistema.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1" name="Google Shape;851;p48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852" name="Google Shape;852;p48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54" name="Google Shape;85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4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6" name="Google Shape;856;p48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3"/>
            <a:ext cx="5841492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49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5300">
            <a:spAutoFit/>
          </a:bodyPr>
          <a:lstStyle/>
          <a:p>
            <a:pPr indent="0" lvl="0" marL="6235700" marR="508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Misure di protezione tecnica</a:t>
            </a:r>
            <a:endParaRPr sz="3600"/>
          </a:p>
        </p:txBody>
      </p:sp>
      <p:sp>
        <p:nvSpPr>
          <p:cNvPr id="863" name="Google Shape;863;p49"/>
          <p:cNvSpPr txBox="1"/>
          <p:nvPr/>
        </p:nvSpPr>
        <p:spPr>
          <a:xfrm>
            <a:off x="5655945" y="2218690"/>
            <a:ext cx="5612130" cy="3089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Limitazione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controllo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porte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dei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protocolli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dei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servizi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rete</a:t>
            </a: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Configurazione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dispositivi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rete come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firewall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router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switch</a:t>
            </a: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Sicurezza fisica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Comunicazione satellitare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radiofonica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Controllo degli accessi wireless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Configurazione sicura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hardware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software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Protezione di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e-mail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browser web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Sicurezza del software applicativo (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gestione delle patch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64" name="Google Shape;864;p49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865" name="Google Shape;865;p49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7" name="Google Shape;86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4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9" name="Google Shape;869;p49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5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sp>
          <p:nvSpPr>
            <p:cNvPr id="102" name="Google Shape;102;p5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4" name="Google Shape;10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5"/>
          <p:cNvSpPr txBox="1"/>
          <p:nvPr>
            <p:ph type="title"/>
          </p:nvPr>
        </p:nvSpPr>
        <p:spPr>
          <a:xfrm>
            <a:off x="7423773" y="2924925"/>
            <a:ext cx="26178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B900"/>
                </a:solidFill>
              </a:rPr>
              <a:t>Panoramica</a:t>
            </a:r>
            <a:endParaRPr sz="3600"/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3"/>
            <a:ext cx="5841492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50"/>
          <p:cNvSpPr txBox="1"/>
          <p:nvPr>
            <p:ph type="title"/>
          </p:nvPr>
        </p:nvSpPr>
        <p:spPr>
          <a:xfrm>
            <a:off x="6695058" y="518287"/>
            <a:ext cx="4195445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Misure di protezione procedurale</a:t>
            </a:r>
            <a:endParaRPr sz="3200"/>
          </a:p>
        </p:txBody>
      </p:sp>
      <p:sp>
        <p:nvSpPr>
          <p:cNvPr id="876" name="Google Shape;876;p50"/>
          <p:cNvSpPr txBox="1"/>
          <p:nvPr/>
        </p:nvSpPr>
        <p:spPr>
          <a:xfrm>
            <a:off x="5662421" y="1725295"/>
            <a:ext cx="3869054" cy="3777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Formazione e sensibilizzazione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Accesso al computer per i visitatori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Dispositivi personali dell'equipaggio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Aggiornamenti e manutenzione del software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Gestione degli strumenti antivirus e antimalware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Utilizzo dei privilegi di amministratore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Autenticazione a più fattori (MFA) e password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Controlli sui supporti fisici e rimovibili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Smaltimento delle apparecchiature, compresa la distruzione dei dati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7" name="Google Shape;877;p50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878" name="Google Shape;878;p50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80" name="Google Shape;88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5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2" name="Google Shape;882;p50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oogle Shape;887;p51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888" name="Google Shape;888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9" name="Google Shape;889;p51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1" name="Google Shape;891;p51"/>
          <p:cNvSpPr txBox="1"/>
          <p:nvPr>
            <p:ph type="title"/>
          </p:nvPr>
        </p:nvSpPr>
        <p:spPr>
          <a:xfrm>
            <a:off x="6695058" y="586562"/>
            <a:ext cx="3571240" cy="953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Sviluppare misure di rilevamento</a:t>
            </a:r>
            <a:endParaRPr sz="3200"/>
          </a:p>
        </p:txBody>
      </p:sp>
      <p:sp>
        <p:nvSpPr>
          <p:cNvPr id="892" name="Google Shape;892;p51"/>
          <p:cNvSpPr txBox="1"/>
          <p:nvPr/>
        </p:nvSpPr>
        <p:spPr>
          <a:xfrm>
            <a:off x="5745860" y="1754581"/>
            <a:ext cx="6200140" cy="2653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Rilevamento, blocco e avvisi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286385" lvl="0" marL="601980" rtl="0" algn="l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Sistema di rilevamento delle intrusioni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IDS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o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Sistema di prevenzione delle intrusioni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6019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IPS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nella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rete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come parte del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firewall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7020" lvl="0" marL="601980" marR="5238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Tahoma"/>
              <a:buChar char="•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	Identificare le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minacce/attività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 dannose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il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codice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quindi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registrare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segnalare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tentare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bloccare l'attività.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Rilevamento del malware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287020" lvl="0" marL="601980" marR="231775" rtl="0" algn="l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Software di scansione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grado di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rilevare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risolvere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automaticamente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presenza di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malware nei sistemi.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86385" lvl="0" marL="6019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bordo devono essere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aggiornati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gestiti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3" name="Google Shape;89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5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5" name="Google Shape;895;p51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52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901" name="Google Shape;901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2" name="Google Shape;902;p52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2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4" name="Google Shape;904;p52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65825">
            <a:spAutoFit/>
          </a:bodyPr>
          <a:lstStyle/>
          <a:p>
            <a:pPr indent="0" lvl="0" marL="6235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Stabilire piani di emergenza</a:t>
            </a:r>
            <a:endParaRPr sz="3200"/>
          </a:p>
        </p:txBody>
      </p:sp>
      <p:sp>
        <p:nvSpPr>
          <p:cNvPr id="905" name="Google Shape;905;p52"/>
          <p:cNvSpPr txBox="1"/>
          <p:nvPr/>
        </p:nvSpPr>
        <p:spPr>
          <a:xfrm>
            <a:off x="5591683" y="2136724"/>
            <a:ext cx="6359400" cy="4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Sviluppare un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piano di risposta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 copra varie contingenze 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conservare copie cartacee in caso di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perdita dell'accesso elettronico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4645" lvl="0" marL="3536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Comprendere l'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importanza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degli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incidenti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informatici come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problemi di sicurezza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355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quando si creano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piani di emergenza per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 navi.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collaborazione con 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team di gestione di terraferma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essenziale per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un'efficace pianificazione di emergenza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4645" lvl="0" marL="3536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Valutare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l'impatto di qualsiasi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incidente informatico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sulle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operazioni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sugli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asset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4645" lvl="0" marL="35369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 maggior parte dei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casi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ad eccezione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di pianificazione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 carico, la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perdita del sistema informatico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la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violazione dei dati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sono principalmente problemi di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continuità aziendale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piuttosto che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problemi di sicurezza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immediata.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4645" lvl="0" marL="35369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gli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incidenti che interessano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solo 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IT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informare il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personale designato.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355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all'interno dell'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armatore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della società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operativa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una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risposta immediata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591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personale designato deve essere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 disposizione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 Comandante della nave nel caso in cui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un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incidente informatico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06" name="Google Shape;90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5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8" name="Google Shape;908;p52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Google Shape;913;p53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914" name="Google Shape;914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5" name="Google Shape;915;p53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3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7" name="Google Shape;917;p53"/>
          <p:cNvSpPr txBox="1"/>
          <p:nvPr>
            <p:ph type="title"/>
          </p:nvPr>
        </p:nvSpPr>
        <p:spPr>
          <a:xfrm>
            <a:off x="6695058" y="320166"/>
            <a:ext cx="4674870" cy="139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Rispondere e riprendersi dagli incidenti di sicurezza informatica</a:t>
            </a:r>
            <a:endParaRPr sz="3200"/>
          </a:p>
        </p:txBody>
      </p:sp>
      <p:sp>
        <p:nvSpPr>
          <p:cNvPr id="918" name="Google Shape;918;p53"/>
          <p:cNvSpPr txBox="1"/>
          <p:nvPr/>
        </p:nvSpPr>
        <p:spPr>
          <a:xfrm>
            <a:off x="5265546" y="1712078"/>
            <a:ext cx="6686700" cy="4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5875">
            <a:spAutoFit/>
          </a:bodyPr>
          <a:lstStyle/>
          <a:p>
            <a:pPr indent="0" lvl="0" marL="4927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Risposta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280035" lvl="0" marL="62484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Come stabilito dal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NIST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le fasi principali della risposta agli incidenti sono quattro: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80034" lvl="1" marL="1082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Preparazione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80034" lvl="1" marL="1082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Rilevamento e analisi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80034" lvl="1" marL="1082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Contenimento ed eradicazione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80034" lvl="1" marL="1082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Recupero post-incidente.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1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Recupero</a:t>
            </a:r>
            <a:endParaRPr sz="1900">
              <a:latin typeface="Tahoma"/>
              <a:ea typeface="Tahoma"/>
              <a:cs typeface="Tahoma"/>
              <a:sym typeface="Tahoma"/>
            </a:endParaRPr>
          </a:p>
          <a:p>
            <a:pPr indent="-278130" lvl="0" marL="622300" marR="5080" rtl="0" algn="just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Mantenere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 piani di ripristino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formato cartaceo sia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 bordo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 a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terra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accessibili al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personale responsabile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sicurezza informatica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dell'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assistenza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caso di incidenti informatici.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78130" lvl="0" marL="62230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piano mira a favorire il recupero dei sistemi e dei dati essenziali per ripristinare lo stato operativo sia dell'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IT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Information Technology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che dell'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OT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Operational Technology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6248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Dare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 la priorità alla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sicurezza del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personale di bordo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concentrandosi sul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6248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funzionamento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navigazione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 nave all'interno del piano.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78130" lvl="0" marL="622300" marR="698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Adattare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 dettagli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complessità del piano di ripristino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base al tipo specifico di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nave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ai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IT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OT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di altro tipo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installati a bordo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19" name="Google Shape;91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5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1" name="Google Shape;921;p53"/>
          <p:cNvSpPr txBox="1"/>
          <p:nvPr/>
        </p:nvSpPr>
        <p:spPr>
          <a:xfrm>
            <a:off x="78739" y="6673404"/>
            <a:ext cx="737235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3"/>
            <a:ext cx="5841492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54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89525">
            <a:spAutoFit/>
          </a:bodyPr>
          <a:lstStyle/>
          <a:p>
            <a:pPr indent="0" lvl="0" marL="571627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L'importanza critica della cybersicurezza OT marittima</a:t>
            </a:r>
            <a:endParaRPr sz="3200"/>
          </a:p>
        </p:txBody>
      </p:sp>
      <p:sp>
        <p:nvSpPr>
          <p:cNvPr id="928" name="Google Shape;928;p54"/>
          <p:cNvSpPr txBox="1"/>
          <p:nvPr/>
        </p:nvSpPr>
        <p:spPr>
          <a:xfrm>
            <a:off x="5655945" y="2217165"/>
            <a:ext cx="6309360" cy="2769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319" lvl="0" marL="28638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 l'integrazione della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tecnologia connessa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le funzioni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della tecnologia operativa (OT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come le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operazioni di ponte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la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navigazione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le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comunicazioni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gestione del carico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diventano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vulnerabili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alle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minacce informatiche remote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74319" lvl="0" marL="286385" marR="508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Gli attori delle minacce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possono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sfruttare le vulnerabilità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attraverso lo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spoofing della navigazione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l'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hacking delle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comunicazioni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satellitari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manipolare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il GPS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una nave, causando potenzialmente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collisioni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attacchi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fisici.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74319" lvl="0" marL="286385" marR="6350" rtl="0" algn="just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 criminali informatici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possono utilizzare anche altre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tattiche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come il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furto di informazioni sensibili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il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possesso di dati 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carichi a scopo di riscatto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per </a:t>
            </a:r>
            <a:r>
              <a:rPr b="1" lang="en-US" sz="15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compromettere la sicurezza informatica marittima</a:t>
            </a: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29" name="Google Shape;929;p54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930" name="Google Shape;930;p54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4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32" name="Google Shape;93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5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4" name="Google Shape;934;p54"/>
          <p:cNvSpPr txBox="1"/>
          <p:nvPr/>
        </p:nvSpPr>
        <p:spPr>
          <a:xfrm>
            <a:off x="203403" y="6655725"/>
            <a:ext cx="634619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Navigating Cybersecurity Challenges in Maritime Operational Technology (maritime-executive.com)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3"/>
            <a:ext cx="5841492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55"/>
          <p:cNvSpPr txBox="1"/>
          <p:nvPr/>
        </p:nvSpPr>
        <p:spPr>
          <a:xfrm>
            <a:off x="5662421" y="2183186"/>
            <a:ext cx="63105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è registrato un aumento consistente dei cyberattacchi che hanno preso di mira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terminali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compagnie di navigazione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negli ultimi anni.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955" lvl="0" marL="287020" marR="6985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 settembre 2020, CMA CGM SA 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Compagnie Maritime d'Affrètement </a:t>
            </a:r>
            <a:r>
              <a:rPr lang="en-US" sz="16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CMA</a:t>
            </a:r>
            <a:r>
              <a:rPr lang="en-US" sz="16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Compagnie Générale Maritime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CGM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), una compagnia di navigazione container francese, hanno reso noto un 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attacco malware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 ha colpito 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due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delle sue 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filiali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dell'Asia-Pacifico.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955" lvl="0" marL="287020" marR="5080" rtl="0" algn="just">
              <a:lnSpc>
                <a:spcPct val="100000"/>
              </a:lnSpc>
              <a:spcBef>
                <a:spcPts val="1789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L'attacco ha coinvolto un malware di crittografia, con conseguente 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potenziale furto di dati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interruzione della piattaforma di prenotazione elettronica, ritardi nella consegna delle merci e interruzioni delle comunicazioni con le autorità doganali.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41" name="Google Shape;941;p55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942" name="Google Shape;942;p55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5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4" name="Google Shape;944;p55"/>
          <p:cNvSpPr txBox="1"/>
          <p:nvPr>
            <p:ph type="title"/>
          </p:nvPr>
        </p:nvSpPr>
        <p:spPr>
          <a:xfrm>
            <a:off x="6175628" y="289382"/>
            <a:ext cx="55791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12700" marR="5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L'escalation delle minacce alla sicurezza informatica nel settore marittimo: I cyberattacchi delle principali compagnie di navigazione</a:t>
            </a:r>
            <a:endParaRPr sz="2700"/>
          </a:p>
        </p:txBody>
      </p:sp>
      <p:pic>
        <p:nvPicPr>
          <p:cNvPr id="945" name="Google Shape;94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5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7" name="Google Shape;947;p55"/>
          <p:cNvSpPr txBox="1"/>
          <p:nvPr/>
        </p:nvSpPr>
        <p:spPr>
          <a:xfrm>
            <a:off x="203403" y="6655725"/>
            <a:ext cx="634619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Navigating Cybersecurity Challenges in Maritime Operational Technology (maritime-executive.com)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6"/>
          <p:cNvSpPr txBox="1"/>
          <p:nvPr>
            <p:ph type="title"/>
          </p:nvPr>
        </p:nvSpPr>
        <p:spPr>
          <a:xfrm>
            <a:off x="858725" y="94575"/>
            <a:ext cx="106338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L'escalation delle minacce alla sicurezza informatica nel settore marittimo: I cyberattacchi delle principali compagnie di navigazione</a:t>
            </a:r>
            <a:endParaRPr sz="2600"/>
          </a:p>
        </p:txBody>
      </p:sp>
      <p:graphicFrame>
        <p:nvGraphicFramePr>
          <p:cNvPr id="953" name="Google Shape;953;p56"/>
          <p:cNvGraphicFramePr/>
          <p:nvPr/>
        </p:nvGraphicFramePr>
        <p:xfrm>
          <a:off x="410857" y="11753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2271400"/>
                <a:gridCol w="2271400"/>
                <a:gridCol w="2271400"/>
                <a:gridCol w="2271400"/>
                <a:gridCol w="2271400"/>
              </a:tblGrid>
              <a:tr h="22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Data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47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Vittima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47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Posizione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47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Tipo di incidente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47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Malware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47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Maggio 2017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85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Clarksons PLS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85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REGNO UNITO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85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Hacker non identificati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85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Sconosciuto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85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Giugno 2017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47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Maersk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47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130 paesi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47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Ransomware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47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NonPetya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47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Luglio 2018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208279" lvl="0" marL="149860" marR="1441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Terminal della China Ocean Shipping Company (COSCO)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Porto di Long Beach, CA, USA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Ransomware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Sconosciuto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Settembre 2018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Porto di Barcellona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Spagna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Attacco informatico non identificato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Sconosciuto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Settembre 2018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Porto di San Diego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STATI UNITI D'AMERICA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Ransomware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SamSam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Luglio 2019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523240" lvl="0" marL="579755" marR="4953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Nave a basso pescaggio diretta al porto di New York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4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New York, USA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Malware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Emotet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Aprile 2020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50189" lvl="0" marL="565785" marR="308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Compagnia di navigazione del Mediterraneo (MSC)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Ginevra, Svizzera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Malware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Sconosciuto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Maggio 2020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Terminal portuale Shahid Rajaee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Iran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Hacker non identificati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Sconosciuto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092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0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Settembre 2020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CMA CGM SA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Asia-Pacifico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Ransomware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Armadietto Ragnar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Settembre 2020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Rimorchiatore statunitense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Louisiana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Email di phishing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Sconosciuto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254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5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Ottobre 2020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33679" lvl="0" marL="488315" marR="24765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L'Organizzazione marittima internazionale (IMO)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2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Internazionale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Malware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Sconosciuto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62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54" name="Google Shape;95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5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6" name="Google Shape;956;p56"/>
          <p:cNvSpPr txBox="1"/>
          <p:nvPr/>
        </p:nvSpPr>
        <p:spPr>
          <a:xfrm>
            <a:off x="203403" y="6655725"/>
            <a:ext cx="634619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Navigating Cybersecurity Challenges in Maritime Operational Technology (maritime-executive.com)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57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962" name="Google Shape;962;p57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7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4" name="Google Shape;964;p57"/>
          <p:cNvSpPr txBox="1"/>
          <p:nvPr>
            <p:ph type="title"/>
          </p:nvPr>
        </p:nvSpPr>
        <p:spPr>
          <a:xfrm>
            <a:off x="6175628" y="2550032"/>
            <a:ext cx="4904105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Regolamentazione della sicurezza informatica nel settore marittimo</a:t>
            </a:r>
            <a:endParaRPr sz="3200"/>
          </a:p>
        </p:txBody>
      </p:sp>
      <p:pic>
        <p:nvPicPr>
          <p:cNvPr id="965" name="Google Shape;96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5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" name="Google Shape;97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032" y="-10350"/>
            <a:ext cx="5839968" cy="6879463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58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5850">
            <a:spAutoFit/>
          </a:bodyPr>
          <a:lstStyle/>
          <a:p>
            <a:pPr indent="0" lvl="0" marL="415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Regolamenti sulla sicurezza informatica</a:t>
            </a:r>
            <a:endParaRPr sz="3600"/>
          </a:p>
        </p:txBody>
      </p:sp>
      <p:sp>
        <p:nvSpPr>
          <p:cNvPr id="973" name="Google Shape;973;p58"/>
          <p:cNvSpPr txBox="1"/>
          <p:nvPr/>
        </p:nvSpPr>
        <p:spPr>
          <a:xfrm>
            <a:off x="783742" y="2282698"/>
            <a:ext cx="5826760" cy="2916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91440" lvl="0" marL="104139" marR="825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Noto Sans Symbols"/>
              <a:buChar char="▪"/>
            </a:pPr>
            <a:r>
              <a:rPr lang="en-US" sz="1300">
                <a:solidFill>
                  <a:srgbClr val="1F1F1F"/>
                </a:solidFill>
                <a:latin typeface="Verdana"/>
                <a:ea typeface="Verdana"/>
                <a:cs typeface="Verdana"/>
                <a:sym typeface="Verdana"/>
              </a:rPr>
              <a:t>A partire dal </a:t>
            </a:r>
            <a:r>
              <a:rPr b="1" lang="en-US" sz="13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gennaio 2024</a:t>
            </a:r>
            <a:r>
              <a:rPr lang="en-US" sz="1300">
                <a:solidFill>
                  <a:srgbClr val="1F1F1F"/>
                </a:solidFill>
                <a:latin typeface="Verdana"/>
                <a:ea typeface="Verdana"/>
                <a:cs typeface="Verdana"/>
                <a:sym typeface="Verdana"/>
              </a:rPr>
              <a:t>, l'adesione ai requisiti </a:t>
            </a:r>
            <a:r>
              <a:rPr b="1" lang="en-US" sz="13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UR E26 </a:t>
            </a:r>
            <a:r>
              <a:rPr lang="en-US" sz="1300">
                <a:solidFill>
                  <a:srgbClr val="1F1F1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3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UR E27 </a:t>
            </a:r>
            <a:r>
              <a:rPr lang="en-US" sz="1300">
                <a:solidFill>
                  <a:srgbClr val="1F1F1F"/>
                </a:solidFill>
                <a:latin typeface="Verdana"/>
                <a:ea typeface="Verdana"/>
                <a:cs typeface="Verdana"/>
                <a:sym typeface="Verdana"/>
              </a:rPr>
              <a:t>relativi alla </a:t>
            </a:r>
            <a:r>
              <a:rPr b="1" lang="en-US" sz="13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resilienza informatica </a:t>
            </a:r>
            <a:r>
              <a:rPr lang="en-US" sz="1300">
                <a:solidFill>
                  <a:srgbClr val="1F1F1F"/>
                </a:solidFill>
                <a:latin typeface="Verdana"/>
                <a:ea typeface="Verdana"/>
                <a:cs typeface="Verdana"/>
                <a:sym typeface="Verdana"/>
              </a:rPr>
              <a:t>delle </a:t>
            </a:r>
            <a:r>
              <a:rPr b="1" lang="en-US" sz="13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navi </a:t>
            </a:r>
            <a:r>
              <a:rPr lang="en-US" sz="1300">
                <a:solidFill>
                  <a:srgbClr val="1F1F1F"/>
                </a:solidFill>
                <a:latin typeface="Verdana"/>
                <a:ea typeface="Verdana"/>
                <a:cs typeface="Verdana"/>
                <a:sym typeface="Verdana"/>
              </a:rPr>
              <a:t>e delle apparecchiature </a:t>
            </a:r>
            <a:r>
              <a:rPr b="1" lang="en-US" sz="13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di bordo diventa obbligatoria</a:t>
            </a:r>
            <a:r>
              <a:rPr lang="en-US" sz="1300">
                <a:solidFill>
                  <a:srgbClr val="1F1F1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5080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Tahoma"/>
              <a:buAutoNum type="arabicPeriod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UR E26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UR E27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sono le nuove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norme di sicurezza informatica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stabilite dall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'Associazione Internazionale delle Società di Classificazione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IACS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395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Verdana"/>
              <a:buAutoNum type="arabicPeriod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Il loro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obiettivo primario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è quello di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rafforzare la resilienza informatica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all'interno dell'Unione Europea.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industria marittima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Tahoma"/>
              <a:buAutoNum type="arabicPeriod" startAt="3"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L'UR E26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si concentra in particolare sull'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integrazione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della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tecnologia operativa.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OT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) 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tecnologie dell'informazione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IT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a bordo delle navi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300"/>
              <a:buFont typeface="Verdana"/>
              <a:buAutoNum type="arabicPeriod" startAt="4"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'UR E27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tratta gli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aspetti di sicurezza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delle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apparecchiature di bordo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e delle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56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sistemi forniti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da enti </a:t>
            </a: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terzi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74" name="Google Shape;974;p58"/>
          <p:cNvGrpSpPr/>
          <p:nvPr/>
        </p:nvGrpSpPr>
        <p:grpSpPr>
          <a:xfrm>
            <a:off x="7376790" y="0"/>
            <a:ext cx="3466469" cy="6858000"/>
            <a:chOff x="7376790" y="0"/>
            <a:chExt cx="3466469" cy="6858000"/>
          </a:xfrm>
        </p:grpSpPr>
        <p:sp>
          <p:nvSpPr>
            <p:cNvPr id="975" name="Google Shape;975;p58"/>
            <p:cNvSpPr/>
            <p:nvPr/>
          </p:nvSpPr>
          <p:spPr>
            <a:xfrm>
              <a:off x="7376790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8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77" name="Google Shape;977;p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8" name="Google Shape;978;p58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58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9" name="Google Shape;979;p58"/>
          <p:cNvSpPr txBox="1"/>
          <p:nvPr/>
        </p:nvSpPr>
        <p:spPr>
          <a:xfrm>
            <a:off x="249732" y="6429552"/>
            <a:ext cx="422465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2024: Cybersecurity Sea-Change - Quattro punti cruciali da considerare (moxa.com)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(9) UR E26 e UR E27: Q&amp;A for Busy Professionals | LinkedIn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0" name="Google Shape;980;p5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032" y="-10350"/>
            <a:ext cx="5839968" cy="6879463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59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5850">
            <a:spAutoFit/>
          </a:bodyPr>
          <a:lstStyle/>
          <a:p>
            <a:pPr indent="0" lvl="0" marL="4159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Regolamenti sulla sicurezza informatica</a:t>
            </a:r>
            <a:endParaRPr sz="3600"/>
          </a:p>
        </p:txBody>
      </p:sp>
      <p:sp>
        <p:nvSpPr>
          <p:cNvPr id="987" name="Google Shape;987;p59"/>
          <p:cNvSpPr txBox="1"/>
          <p:nvPr/>
        </p:nvSpPr>
        <p:spPr>
          <a:xfrm>
            <a:off x="656945" y="2196845"/>
            <a:ext cx="6614795" cy="223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F1F1F"/>
                </a:solidFill>
                <a:latin typeface="Verdana"/>
                <a:ea typeface="Verdana"/>
                <a:cs typeface="Verdana"/>
                <a:sym typeface="Verdana"/>
              </a:rPr>
              <a:t>Per adeguarsi efficacemente a </a:t>
            </a:r>
            <a:r>
              <a:rPr b="1" lang="en-US" sz="13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queste normative</a:t>
            </a:r>
            <a:r>
              <a:rPr lang="en-US" sz="1300">
                <a:solidFill>
                  <a:srgbClr val="1F1F1F"/>
                </a:solidFill>
                <a:latin typeface="Verdana"/>
                <a:ea typeface="Verdana"/>
                <a:cs typeface="Verdana"/>
                <a:sym typeface="Verdana"/>
              </a:rPr>
              <a:t>, è essenziale comprendere </a:t>
            </a:r>
            <a:r>
              <a:rPr b="1" lang="en-US" sz="13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quattro </a:t>
            </a:r>
            <a:r>
              <a:rPr lang="en-US" sz="1300">
                <a:solidFill>
                  <a:srgbClr val="1F1F1F"/>
                </a:solidFill>
                <a:latin typeface="Verdana"/>
                <a:ea typeface="Verdana"/>
                <a:cs typeface="Verdana"/>
                <a:sym typeface="Verdana"/>
              </a:rPr>
              <a:t>punti chiave.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88" name="Google Shape;988;p59"/>
          <p:cNvGrpSpPr/>
          <p:nvPr/>
        </p:nvGrpSpPr>
        <p:grpSpPr>
          <a:xfrm>
            <a:off x="295656" y="0"/>
            <a:ext cx="9637645" cy="6858000"/>
            <a:chOff x="295656" y="0"/>
            <a:chExt cx="9637645" cy="6858000"/>
          </a:xfrm>
        </p:grpSpPr>
        <p:sp>
          <p:nvSpPr>
            <p:cNvPr id="989" name="Google Shape;989;p59"/>
            <p:cNvSpPr/>
            <p:nvPr/>
          </p:nvSpPr>
          <p:spPr>
            <a:xfrm>
              <a:off x="7376791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9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9"/>
            <p:cNvSpPr/>
            <p:nvPr/>
          </p:nvSpPr>
          <p:spPr>
            <a:xfrm>
              <a:off x="295656" y="2836164"/>
              <a:ext cx="5895340" cy="635635"/>
            </a:xfrm>
            <a:custGeom>
              <a:rect b="b" l="l" r="r" t="t"/>
              <a:pathLst>
                <a:path extrusionOk="0" h="635635" w="5895340">
                  <a:moveTo>
                    <a:pt x="0" y="63500"/>
                  </a:moveTo>
                  <a:lnTo>
                    <a:pt x="4993" y="38790"/>
                  </a:lnTo>
                  <a:lnTo>
                    <a:pt x="18611" y="18605"/>
                  </a:lnTo>
                  <a:lnTo>
                    <a:pt x="38811" y="4992"/>
                  </a:lnTo>
                  <a:lnTo>
                    <a:pt x="63550" y="0"/>
                  </a:lnTo>
                  <a:lnTo>
                    <a:pt x="5831332" y="0"/>
                  </a:lnTo>
                  <a:lnTo>
                    <a:pt x="5856041" y="4992"/>
                  </a:lnTo>
                  <a:lnTo>
                    <a:pt x="5876226" y="18605"/>
                  </a:lnTo>
                  <a:lnTo>
                    <a:pt x="5889839" y="38790"/>
                  </a:lnTo>
                  <a:lnTo>
                    <a:pt x="5894832" y="63500"/>
                  </a:lnTo>
                  <a:lnTo>
                    <a:pt x="5894832" y="572008"/>
                  </a:lnTo>
                  <a:lnTo>
                    <a:pt x="5889839" y="596717"/>
                  </a:lnTo>
                  <a:lnTo>
                    <a:pt x="5876226" y="616902"/>
                  </a:lnTo>
                  <a:lnTo>
                    <a:pt x="5856041" y="630515"/>
                  </a:lnTo>
                  <a:lnTo>
                    <a:pt x="5831332" y="635508"/>
                  </a:lnTo>
                  <a:lnTo>
                    <a:pt x="63550" y="635508"/>
                  </a:lnTo>
                  <a:lnTo>
                    <a:pt x="38811" y="630515"/>
                  </a:lnTo>
                  <a:lnTo>
                    <a:pt x="18611" y="616902"/>
                  </a:lnTo>
                  <a:lnTo>
                    <a:pt x="4993" y="596717"/>
                  </a:lnTo>
                  <a:lnTo>
                    <a:pt x="0" y="572008"/>
                  </a:lnTo>
                  <a:lnTo>
                    <a:pt x="0" y="63500"/>
                  </a:lnTo>
                  <a:close/>
                </a:path>
              </a:pathLst>
            </a:custGeom>
            <a:noFill/>
            <a:ln cap="flat" cmpd="sng" w="15875">
              <a:solidFill>
                <a:srgbClr val="E7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9"/>
            <p:cNvSpPr/>
            <p:nvPr/>
          </p:nvSpPr>
          <p:spPr>
            <a:xfrm>
              <a:off x="789432" y="3587496"/>
              <a:ext cx="5895340" cy="634365"/>
            </a:xfrm>
            <a:custGeom>
              <a:rect b="b" l="l" r="r" t="t"/>
              <a:pathLst>
                <a:path extrusionOk="0" h="634364" w="5895340">
                  <a:moveTo>
                    <a:pt x="5831459" y="0"/>
                  </a:moveTo>
                  <a:lnTo>
                    <a:pt x="63398" y="0"/>
                  </a:lnTo>
                  <a:lnTo>
                    <a:pt x="38720" y="4972"/>
                  </a:lnTo>
                  <a:lnTo>
                    <a:pt x="18568" y="18541"/>
                  </a:lnTo>
                  <a:lnTo>
                    <a:pt x="4982" y="38683"/>
                  </a:lnTo>
                  <a:lnTo>
                    <a:pt x="0" y="63372"/>
                  </a:lnTo>
                  <a:lnTo>
                    <a:pt x="0" y="570610"/>
                  </a:lnTo>
                  <a:lnTo>
                    <a:pt x="4982" y="595300"/>
                  </a:lnTo>
                  <a:lnTo>
                    <a:pt x="18568" y="615441"/>
                  </a:lnTo>
                  <a:lnTo>
                    <a:pt x="38720" y="629011"/>
                  </a:lnTo>
                  <a:lnTo>
                    <a:pt x="63398" y="633983"/>
                  </a:lnTo>
                  <a:lnTo>
                    <a:pt x="5831459" y="633983"/>
                  </a:lnTo>
                  <a:lnTo>
                    <a:pt x="5856148" y="629011"/>
                  </a:lnTo>
                  <a:lnTo>
                    <a:pt x="5876290" y="615441"/>
                  </a:lnTo>
                  <a:lnTo>
                    <a:pt x="5889859" y="595300"/>
                  </a:lnTo>
                  <a:lnTo>
                    <a:pt x="5894832" y="570610"/>
                  </a:lnTo>
                  <a:lnTo>
                    <a:pt x="5894832" y="63372"/>
                  </a:lnTo>
                  <a:lnTo>
                    <a:pt x="5889859" y="38683"/>
                  </a:lnTo>
                  <a:lnTo>
                    <a:pt x="5876290" y="18542"/>
                  </a:lnTo>
                  <a:lnTo>
                    <a:pt x="5856148" y="4972"/>
                  </a:lnTo>
                  <a:lnTo>
                    <a:pt x="5831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9"/>
            <p:cNvSpPr/>
            <p:nvPr/>
          </p:nvSpPr>
          <p:spPr>
            <a:xfrm>
              <a:off x="789432" y="3587496"/>
              <a:ext cx="5895340" cy="634365"/>
            </a:xfrm>
            <a:custGeom>
              <a:rect b="b" l="l" r="r" t="t"/>
              <a:pathLst>
                <a:path extrusionOk="0" h="634364" w="5895340">
                  <a:moveTo>
                    <a:pt x="0" y="63372"/>
                  </a:moveTo>
                  <a:lnTo>
                    <a:pt x="4982" y="38683"/>
                  </a:lnTo>
                  <a:lnTo>
                    <a:pt x="18568" y="18541"/>
                  </a:lnTo>
                  <a:lnTo>
                    <a:pt x="38720" y="4972"/>
                  </a:lnTo>
                  <a:lnTo>
                    <a:pt x="63398" y="0"/>
                  </a:lnTo>
                  <a:lnTo>
                    <a:pt x="5831459" y="0"/>
                  </a:lnTo>
                  <a:lnTo>
                    <a:pt x="5856148" y="4972"/>
                  </a:lnTo>
                  <a:lnTo>
                    <a:pt x="5876290" y="18542"/>
                  </a:lnTo>
                  <a:lnTo>
                    <a:pt x="5889859" y="38683"/>
                  </a:lnTo>
                  <a:lnTo>
                    <a:pt x="5894832" y="63372"/>
                  </a:lnTo>
                  <a:lnTo>
                    <a:pt x="5894832" y="570610"/>
                  </a:lnTo>
                  <a:lnTo>
                    <a:pt x="5889859" y="595300"/>
                  </a:lnTo>
                  <a:lnTo>
                    <a:pt x="5876290" y="615441"/>
                  </a:lnTo>
                  <a:lnTo>
                    <a:pt x="5856148" y="629011"/>
                  </a:lnTo>
                  <a:lnTo>
                    <a:pt x="5831459" y="633983"/>
                  </a:lnTo>
                  <a:lnTo>
                    <a:pt x="63398" y="633983"/>
                  </a:lnTo>
                  <a:lnTo>
                    <a:pt x="38720" y="629011"/>
                  </a:lnTo>
                  <a:lnTo>
                    <a:pt x="18568" y="615441"/>
                  </a:lnTo>
                  <a:lnTo>
                    <a:pt x="4982" y="595300"/>
                  </a:lnTo>
                  <a:lnTo>
                    <a:pt x="0" y="570610"/>
                  </a:lnTo>
                  <a:lnTo>
                    <a:pt x="0" y="63372"/>
                  </a:lnTo>
                  <a:close/>
                </a:path>
              </a:pathLst>
            </a:custGeom>
            <a:noFill/>
            <a:ln cap="flat" cmpd="sng" w="15875">
              <a:solidFill>
                <a:srgbClr val="E7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9"/>
            <p:cNvSpPr/>
            <p:nvPr/>
          </p:nvSpPr>
          <p:spPr>
            <a:xfrm>
              <a:off x="1275588" y="4337303"/>
              <a:ext cx="5895340" cy="635635"/>
            </a:xfrm>
            <a:custGeom>
              <a:rect b="b" l="l" r="r" t="t"/>
              <a:pathLst>
                <a:path extrusionOk="0" h="635635" w="5895340">
                  <a:moveTo>
                    <a:pt x="58313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572008"/>
                  </a:lnTo>
                  <a:lnTo>
                    <a:pt x="4992" y="596717"/>
                  </a:lnTo>
                  <a:lnTo>
                    <a:pt x="18605" y="616902"/>
                  </a:lnTo>
                  <a:lnTo>
                    <a:pt x="38790" y="630515"/>
                  </a:lnTo>
                  <a:lnTo>
                    <a:pt x="63500" y="635508"/>
                  </a:lnTo>
                  <a:lnTo>
                    <a:pt x="5831332" y="635508"/>
                  </a:lnTo>
                  <a:lnTo>
                    <a:pt x="5856041" y="630515"/>
                  </a:lnTo>
                  <a:lnTo>
                    <a:pt x="5876226" y="616902"/>
                  </a:lnTo>
                  <a:lnTo>
                    <a:pt x="5889839" y="596717"/>
                  </a:lnTo>
                  <a:lnTo>
                    <a:pt x="5894832" y="572008"/>
                  </a:lnTo>
                  <a:lnTo>
                    <a:pt x="5894832" y="63500"/>
                  </a:lnTo>
                  <a:lnTo>
                    <a:pt x="5889839" y="38790"/>
                  </a:lnTo>
                  <a:lnTo>
                    <a:pt x="5876226" y="18605"/>
                  </a:lnTo>
                  <a:lnTo>
                    <a:pt x="5856041" y="4992"/>
                  </a:lnTo>
                  <a:lnTo>
                    <a:pt x="58313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9"/>
            <p:cNvSpPr/>
            <p:nvPr/>
          </p:nvSpPr>
          <p:spPr>
            <a:xfrm>
              <a:off x="1275588" y="4337303"/>
              <a:ext cx="5895340" cy="635635"/>
            </a:xfrm>
            <a:custGeom>
              <a:rect b="b" l="l" r="r" t="t"/>
              <a:pathLst>
                <a:path extrusionOk="0" h="635635" w="589534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5831332" y="0"/>
                  </a:lnTo>
                  <a:lnTo>
                    <a:pt x="5856041" y="4992"/>
                  </a:lnTo>
                  <a:lnTo>
                    <a:pt x="5876226" y="18605"/>
                  </a:lnTo>
                  <a:lnTo>
                    <a:pt x="5889839" y="38790"/>
                  </a:lnTo>
                  <a:lnTo>
                    <a:pt x="5894832" y="63500"/>
                  </a:lnTo>
                  <a:lnTo>
                    <a:pt x="5894832" y="572008"/>
                  </a:lnTo>
                  <a:lnTo>
                    <a:pt x="5889839" y="596717"/>
                  </a:lnTo>
                  <a:lnTo>
                    <a:pt x="5876226" y="616902"/>
                  </a:lnTo>
                  <a:lnTo>
                    <a:pt x="5856041" y="630515"/>
                  </a:lnTo>
                  <a:lnTo>
                    <a:pt x="5831332" y="635508"/>
                  </a:lnTo>
                  <a:lnTo>
                    <a:pt x="63500" y="635508"/>
                  </a:lnTo>
                  <a:lnTo>
                    <a:pt x="38790" y="630515"/>
                  </a:lnTo>
                  <a:lnTo>
                    <a:pt x="18605" y="616902"/>
                  </a:lnTo>
                  <a:lnTo>
                    <a:pt x="4992" y="596717"/>
                  </a:lnTo>
                  <a:lnTo>
                    <a:pt x="0" y="572008"/>
                  </a:lnTo>
                  <a:lnTo>
                    <a:pt x="0" y="63500"/>
                  </a:lnTo>
                  <a:close/>
                </a:path>
              </a:pathLst>
            </a:custGeom>
            <a:noFill/>
            <a:ln cap="flat" cmpd="sng" w="15875">
              <a:solidFill>
                <a:srgbClr val="E7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9"/>
            <p:cNvSpPr/>
            <p:nvPr/>
          </p:nvSpPr>
          <p:spPr>
            <a:xfrm>
              <a:off x="1769364" y="5087111"/>
              <a:ext cx="5895340" cy="635635"/>
            </a:xfrm>
            <a:custGeom>
              <a:rect b="b" l="l" r="r" t="t"/>
              <a:pathLst>
                <a:path extrusionOk="0" h="635635" w="5895340">
                  <a:moveTo>
                    <a:pt x="5831332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571957"/>
                  </a:lnTo>
                  <a:lnTo>
                    <a:pt x="4992" y="596696"/>
                  </a:lnTo>
                  <a:lnTo>
                    <a:pt x="18605" y="616896"/>
                  </a:lnTo>
                  <a:lnTo>
                    <a:pt x="38790" y="630514"/>
                  </a:lnTo>
                  <a:lnTo>
                    <a:pt x="63500" y="635507"/>
                  </a:lnTo>
                  <a:lnTo>
                    <a:pt x="5831332" y="635507"/>
                  </a:lnTo>
                  <a:lnTo>
                    <a:pt x="5856041" y="630514"/>
                  </a:lnTo>
                  <a:lnTo>
                    <a:pt x="5876226" y="616896"/>
                  </a:lnTo>
                  <a:lnTo>
                    <a:pt x="5889839" y="596696"/>
                  </a:lnTo>
                  <a:lnTo>
                    <a:pt x="5894832" y="571957"/>
                  </a:lnTo>
                  <a:lnTo>
                    <a:pt x="5894832" y="63500"/>
                  </a:lnTo>
                  <a:lnTo>
                    <a:pt x="5889839" y="38790"/>
                  </a:lnTo>
                  <a:lnTo>
                    <a:pt x="5876226" y="18605"/>
                  </a:lnTo>
                  <a:lnTo>
                    <a:pt x="5856041" y="4992"/>
                  </a:lnTo>
                  <a:lnTo>
                    <a:pt x="58313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9"/>
            <p:cNvSpPr/>
            <p:nvPr/>
          </p:nvSpPr>
          <p:spPr>
            <a:xfrm>
              <a:off x="1769364" y="5087111"/>
              <a:ext cx="5895340" cy="635635"/>
            </a:xfrm>
            <a:custGeom>
              <a:rect b="b" l="l" r="r" t="t"/>
              <a:pathLst>
                <a:path extrusionOk="0" h="635635" w="5895340">
                  <a:moveTo>
                    <a:pt x="0" y="63500"/>
                  </a:moveTo>
                  <a:lnTo>
                    <a:pt x="4992" y="38790"/>
                  </a:lnTo>
                  <a:lnTo>
                    <a:pt x="18605" y="18605"/>
                  </a:lnTo>
                  <a:lnTo>
                    <a:pt x="38790" y="4992"/>
                  </a:lnTo>
                  <a:lnTo>
                    <a:pt x="63500" y="0"/>
                  </a:lnTo>
                  <a:lnTo>
                    <a:pt x="5831332" y="0"/>
                  </a:lnTo>
                  <a:lnTo>
                    <a:pt x="5856041" y="4992"/>
                  </a:lnTo>
                  <a:lnTo>
                    <a:pt x="5876226" y="18605"/>
                  </a:lnTo>
                  <a:lnTo>
                    <a:pt x="5889839" y="38790"/>
                  </a:lnTo>
                  <a:lnTo>
                    <a:pt x="5894832" y="63500"/>
                  </a:lnTo>
                  <a:lnTo>
                    <a:pt x="5894832" y="571957"/>
                  </a:lnTo>
                  <a:lnTo>
                    <a:pt x="5889839" y="596696"/>
                  </a:lnTo>
                  <a:lnTo>
                    <a:pt x="5876226" y="616896"/>
                  </a:lnTo>
                  <a:lnTo>
                    <a:pt x="5856041" y="630514"/>
                  </a:lnTo>
                  <a:lnTo>
                    <a:pt x="5831332" y="635507"/>
                  </a:lnTo>
                  <a:lnTo>
                    <a:pt x="63500" y="635507"/>
                  </a:lnTo>
                  <a:lnTo>
                    <a:pt x="38790" y="630514"/>
                  </a:lnTo>
                  <a:lnTo>
                    <a:pt x="18605" y="616896"/>
                  </a:lnTo>
                  <a:lnTo>
                    <a:pt x="4992" y="596696"/>
                  </a:lnTo>
                  <a:lnTo>
                    <a:pt x="0" y="571957"/>
                  </a:lnTo>
                  <a:lnTo>
                    <a:pt x="0" y="63500"/>
                  </a:lnTo>
                  <a:close/>
                </a:path>
              </a:pathLst>
            </a:custGeom>
            <a:noFill/>
            <a:ln cap="flat" cmpd="sng" w="15875">
              <a:solidFill>
                <a:srgbClr val="E7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8" name="Google Shape;998;p59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59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9" name="Google Shape;999;p59"/>
          <p:cNvSpPr txBox="1"/>
          <p:nvPr/>
        </p:nvSpPr>
        <p:spPr>
          <a:xfrm>
            <a:off x="362508" y="3006979"/>
            <a:ext cx="5118600" cy="24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A chi si applicano UR E26 e UR E27?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36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0" lvl="0" marL="506094" marR="234315" rtl="0" algn="l">
              <a:lnSpc>
                <a:spcPct val="11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Quali sono i vantaggi di un'adozione precoce dell'UR E27?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0" lvl="0" marL="992505" marR="508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Quali società di classificazione rilasceranno le linee guida per la verifica?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0" lvl="0" marL="14865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Il cuore di UR E26 e UR E27</a:t>
            </a:r>
            <a:endParaRPr sz="15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00" name="Google Shape;1000;p59"/>
          <p:cNvGrpSpPr/>
          <p:nvPr/>
        </p:nvGrpSpPr>
        <p:grpSpPr>
          <a:xfrm>
            <a:off x="5777484" y="3322320"/>
            <a:ext cx="5065776" cy="3456428"/>
            <a:chOff x="5777484" y="3322320"/>
            <a:chExt cx="5065776" cy="3456428"/>
          </a:xfrm>
        </p:grpSpPr>
        <p:sp>
          <p:nvSpPr>
            <p:cNvPr id="1001" name="Google Shape;1001;p59"/>
            <p:cNvSpPr/>
            <p:nvPr/>
          </p:nvSpPr>
          <p:spPr>
            <a:xfrm>
              <a:off x="5777484" y="3322320"/>
              <a:ext cx="413384" cy="413384"/>
            </a:xfrm>
            <a:custGeom>
              <a:rect b="b" l="l" r="r" t="t"/>
              <a:pathLst>
                <a:path extrusionOk="0" h="413385" w="413385">
                  <a:moveTo>
                    <a:pt x="320039" y="0"/>
                  </a:moveTo>
                  <a:lnTo>
                    <a:pt x="92963" y="0"/>
                  </a:lnTo>
                  <a:lnTo>
                    <a:pt x="92963" y="227202"/>
                  </a:lnTo>
                  <a:lnTo>
                    <a:pt x="0" y="227202"/>
                  </a:lnTo>
                  <a:lnTo>
                    <a:pt x="206501" y="413003"/>
                  </a:lnTo>
                  <a:lnTo>
                    <a:pt x="413003" y="227202"/>
                  </a:lnTo>
                  <a:lnTo>
                    <a:pt x="320039" y="227202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9"/>
            <p:cNvSpPr/>
            <p:nvPr/>
          </p:nvSpPr>
          <p:spPr>
            <a:xfrm>
              <a:off x="5777484" y="3322320"/>
              <a:ext cx="413384" cy="413384"/>
            </a:xfrm>
            <a:custGeom>
              <a:rect b="b" l="l" r="r" t="t"/>
              <a:pathLst>
                <a:path extrusionOk="0" h="413385" w="413385">
                  <a:moveTo>
                    <a:pt x="0" y="227202"/>
                  </a:moveTo>
                  <a:lnTo>
                    <a:pt x="92963" y="227202"/>
                  </a:lnTo>
                  <a:lnTo>
                    <a:pt x="92963" y="0"/>
                  </a:lnTo>
                  <a:lnTo>
                    <a:pt x="320039" y="0"/>
                  </a:lnTo>
                  <a:lnTo>
                    <a:pt x="320039" y="227202"/>
                  </a:lnTo>
                  <a:lnTo>
                    <a:pt x="413003" y="227202"/>
                  </a:lnTo>
                  <a:lnTo>
                    <a:pt x="206501" y="413003"/>
                  </a:lnTo>
                  <a:lnTo>
                    <a:pt x="0" y="227202"/>
                  </a:lnTo>
                  <a:close/>
                </a:path>
              </a:pathLst>
            </a:custGeom>
            <a:noFill/>
            <a:ln cap="flat" cmpd="sng" w="15875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9"/>
            <p:cNvSpPr/>
            <p:nvPr/>
          </p:nvSpPr>
          <p:spPr>
            <a:xfrm>
              <a:off x="6271260" y="4073652"/>
              <a:ext cx="413384" cy="411480"/>
            </a:xfrm>
            <a:custGeom>
              <a:rect b="b" l="l" r="r" t="t"/>
              <a:pathLst>
                <a:path extrusionOk="0" h="411479" w="413384">
                  <a:moveTo>
                    <a:pt x="320039" y="0"/>
                  </a:moveTo>
                  <a:lnTo>
                    <a:pt x="92963" y="0"/>
                  </a:lnTo>
                  <a:lnTo>
                    <a:pt x="92963" y="226314"/>
                  </a:lnTo>
                  <a:lnTo>
                    <a:pt x="0" y="226314"/>
                  </a:lnTo>
                  <a:lnTo>
                    <a:pt x="206501" y="411480"/>
                  </a:lnTo>
                  <a:lnTo>
                    <a:pt x="413004" y="226314"/>
                  </a:lnTo>
                  <a:lnTo>
                    <a:pt x="320039" y="226314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9"/>
            <p:cNvSpPr/>
            <p:nvPr/>
          </p:nvSpPr>
          <p:spPr>
            <a:xfrm>
              <a:off x="6271260" y="4073652"/>
              <a:ext cx="413384" cy="411480"/>
            </a:xfrm>
            <a:custGeom>
              <a:rect b="b" l="l" r="r" t="t"/>
              <a:pathLst>
                <a:path extrusionOk="0" h="411479" w="413384">
                  <a:moveTo>
                    <a:pt x="0" y="226314"/>
                  </a:moveTo>
                  <a:lnTo>
                    <a:pt x="92963" y="226314"/>
                  </a:lnTo>
                  <a:lnTo>
                    <a:pt x="92963" y="0"/>
                  </a:lnTo>
                  <a:lnTo>
                    <a:pt x="320039" y="0"/>
                  </a:lnTo>
                  <a:lnTo>
                    <a:pt x="320039" y="226314"/>
                  </a:lnTo>
                  <a:lnTo>
                    <a:pt x="413004" y="226314"/>
                  </a:lnTo>
                  <a:lnTo>
                    <a:pt x="206501" y="411480"/>
                  </a:lnTo>
                  <a:lnTo>
                    <a:pt x="0" y="226314"/>
                  </a:lnTo>
                  <a:close/>
                </a:path>
              </a:pathLst>
            </a:custGeom>
            <a:noFill/>
            <a:ln cap="flat" cmpd="sng" w="15875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9"/>
            <p:cNvSpPr/>
            <p:nvPr/>
          </p:nvSpPr>
          <p:spPr>
            <a:xfrm>
              <a:off x="6757416" y="4823460"/>
              <a:ext cx="413384" cy="413384"/>
            </a:xfrm>
            <a:custGeom>
              <a:rect b="b" l="l" r="r" t="t"/>
              <a:pathLst>
                <a:path extrusionOk="0" h="413385" w="413384">
                  <a:moveTo>
                    <a:pt x="320039" y="0"/>
                  </a:moveTo>
                  <a:lnTo>
                    <a:pt x="92963" y="0"/>
                  </a:lnTo>
                  <a:lnTo>
                    <a:pt x="92963" y="227202"/>
                  </a:lnTo>
                  <a:lnTo>
                    <a:pt x="0" y="227202"/>
                  </a:lnTo>
                  <a:lnTo>
                    <a:pt x="206501" y="413003"/>
                  </a:lnTo>
                  <a:lnTo>
                    <a:pt x="413003" y="227202"/>
                  </a:lnTo>
                  <a:lnTo>
                    <a:pt x="320039" y="227202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9"/>
            <p:cNvSpPr/>
            <p:nvPr/>
          </p:nvSpPr>
          <p:spPr>
            <a:xfrm>
              <a:off x="6757416" y="4823460"/>
              <a:ext cx="413384" cy="413384"/>
            </a:xfrm>
            <a:custGeom>
              <a:rect b="b" l="l" r="r" t="t"/>
              <a:pathLst>
                <a:path extrusionOk="0" h="413385" w="413384">
                  <a:moveTo>
                    <a:pt x="0" y="227202"/>
                  </a:moveTo>
                  <a:lnTo>
                    <a:pt x="92963" y="227202"/>
                  </a:lnTo>
                  <a:lnTo>
                    <a:pt x="92963" y="0"/>
                  </a:lnTo>
                  <a:lnTo>
                    <a:pt x="320039" y="0"/>
                  </a:lnTo>
                  <a:lnTo>
                    <a:pt x="320039" y="227202"/>
                  </a:lnTo>
                  <a:lnTo>
                    <a:pt x="413003" y="227202"/>
                  </a:lnTo>
                  <a:lnTo>
                    <a:pt x="206501" y="413003"/>
                  </a:lnTo>
                  <a:lnTo>
                    <a:pt x="0" y="227202"/>
                  </a:lnTo>
                  <a:close/>
                </a:path>
              </a:pathLst>
            </a:custGeom>
            <a:noFill/>
            <a:ln cap="flat" cmpd="sng" w="15875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07" name="Google Shape;1007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8" name="Google Shape;1008;p5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9" name="Google Shape;1009;p59"/>
          <p:cNvSpPr txBox="1"/>
          <p:nvPr/>
        </p:nvSpPr>
        <p:spPr>
          <a:xfrm>
            <a:off x="129336" y="6644752"/>
            <a:ext cx="542417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2024: Cybersecurity Sea-Change - Four Crucial Points for Consideration (moxa.com)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marzo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032" y="-10350"/>
            <a:ext cx="5839968" cy="6879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 txBox="1"/>
          <p:nvPr>
            <p:ph type="title"/>
          </p:nvPr>
        </p:nvSpPr>
        <p:spPr>
          <a:xfrm>
            <a:off x="875182" y="710310"/>
            <a:ext cx="6483350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0" lvl="0" marL="12700" marR="508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Caratteristiche di sicurezza informatica del settore marittimo</a:t>
            </a:r>
            <a:endParaRPr sz="3600"/>
          </a:p>
        </p:txBody>
      </p:sp>
      <p:grpSp>
        <p:nvGrpSpPr>
          <p:cNvPr id="114" name="Google Shape;114;p6"/>
          <p:cNvGrpSpPr/>
          <p:nvPr/>
        </p:nvGrpSpPr>
        <p:grpSpPr>
          <a:xfrm>
            <a:off x="7376790" y="0"/>
            <a:ext cx="2556510" cy="6858000"/>
            <a:chOff x="7376790" y="0"/>
            <a:chExt cx="2556510" cy="6858000"/>
          </a:xfrm>
        </p:grpSpPr>
        <p:sp>
          <p:nvSpPr>
            <p:cNvPr id="115" name="Google Shape;115;p6"/>
            <p:cNvSpPr/>
            <p:nvPr/>
          </p:nvSpPr>
          <p:spPr>
            <a:xfrm>
              <a:off x="7376790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" name="Google Shape;117;p6"/>
          <p:cNvSpPr txBox="1"/>
          <p:nvPr/>
        </p:nvSpPr>
        <p:spPr>
          <a:xfrm>
            <a:off x="11205209" y="6322263"/>
            <a:ext cx="10350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875182" y="253911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0447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700"/>
              <a:buFont typeface="Noto Sans Symbols"/>
              <a:buChar char="❑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La crescente dipendenza dell'industria marittima dalla tecnologia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eleva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l'importanza della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sicurezza informatica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04470" lvl="0" marL="21462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700"/>
              <a:buFont typeface="Noto Sans Symbols"/>
              <a:buChar char="❑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fondamentale per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protezione delle navi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del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carico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del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personale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delle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35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dalle minacce informatiche.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78739" y="6602465"/>
            <a:ext cx="6496685" cy="133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7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700">
                <a:latin typeface="Verdana"/>
                <a:ea typeface="Verdana"/>
                <a:cs typeface="Verdana"/>
                <a:sym typeface="Verdana"/>
              </a:rPr>
              <a:t>, consultato il febbraio 2024.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60"/>
          <p:cNvSpPr txBox="1"/>
          <p:nvPr>
            <p:ph type="title"/>
          </p:nvPr>
        </p:nvSpPr>
        <p:spPr>
          <a:xfrm>
            <a:off x="250650" y="315275"/>
            <a:ext cx="92742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Regolamenti sulla sicurezza informatica</a:t>
            </a:r>
            <a:endParaRPr sz="3400"/>
          </a:p>
        </p:txBody>
      </p:sp>
      <p:sp>
        <p:nvSpPr>
          <p:cNvPr id="1015" name="Google Shape;1015;p60"/>
          <p:cNvSpPr txBox="1"/>
          <p:nvPr/>
        </p:nvSpPr>
        <p:spPr>
          <a:xfrm>
            <a:off x="567334" y="1306195"/>
            <a:ext cx="109938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0035" lvl="0" marL="299085" rtl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chi si applicano UR E26 e UR E27?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-280035" lvl="1" marL="756285" rtl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L'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obiettivo principale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quello di individuare i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soggetti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marittimi </a:t>
            </a:r>
            <a:r>
              <a:rPr b="1"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interessati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dalle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nuove normative sulla cybersecurity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280669" lvl="1" marL="7562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particolare, la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UR E26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"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Cyber Resilience of Ships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", pone le aziende di progettazione navale, i cantieri navali e i progettisti di sistemi in prima linea nella </a:t>
            </a: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responsabilità della cybersecurity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16" name="Google Shape;101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6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8" name="Google Shape;1018;p60"/>
          <p:cNvSpPr txBox="1"/>
          <p:nvPr/>
        </p:nvSpPr>
        <p:spPr>
          <a:xfrm>
            <a:off x="129336" y="6644752"/>
            <a:ext cx="542417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2024: Cybersecurity Sea-Change - Four Crucial Points for Consideration (moxa.com)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marzo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19" name="Google Shape;1019;p60"/>
          <p:cNvGraphicFramePr/>
          <p:nvPr/>
        </p:nvGraphicFramePr>
        <p:xfrm>
          <a:off x="796366" y="23087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1645925"/>
                <a:gridCol w="9255125"/>
              </a:tblGrid>
              <a:tr h="21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Articolo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46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Applicazione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46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IACS UR E26/27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2720" lvl="0" marL="20700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Propulsione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3355" lvl="0" marL="2076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Sterzo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3355" lvl="0" marL="2076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Ancoraggio e ormeggio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3355" lvl="0" marL="2076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Generazione e distribuzione di energia elettrica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3355" lvl="0" marL="2076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Sistemi di rilevazione ed estinzione degli incendi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3355" lvl="0" marL="2076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Sistema di movimentazione del carico (limitato agli elementi legati alla sicurezza)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3355" lvl="0" marL="2076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Sistemi di sentina e zavorra, sistemi di controllo del carico/scarico, computer di carico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3355" lvl="0" marL="2076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Sistema di controllo della caldaia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2720" lvl="0" marL="207009" marR="51943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Sistema di controllo dello scrubber e altri sistemi necessari per la conformità alle normative di classe o internazionali per prevenire l'inquinamento dell'ambiente.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3355" lvl="0" marL="2076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Rilevamento dell'integrità della tenuta stagna e degli allagamenti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3355" lvl="0" marL="2076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Illuminazione (ad esempio, luci di emergenza, posizioni basse, luci di navigazione, ecc.)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2720" lvl="0" marL="207009" marR="16383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Qualsiasi altro sistema OT la cui interruzione o compromissione funzionale può comportare rischi per le operazioni della nave (ad esempio, il sistema di monitoraggio e controllo del GNL, il sistema di rilevamento del gas, ecc.)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3355" lvl="0" marL="2076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Sistemi di navigazione richiesti dalle norme di legge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172720" lvl="0" marL="20700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Sistemi di comunicazione interna ed esterna previsti dal regolamento di classe e dalle norme statutarie.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46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61"/>
          <p:cNvSpPr txBox="1"/>
          <p:nvPr>
            <p:ph type="title"/>
          </p:nvPr>
        </p:nvSpPr>
        <p:spPr>
          <a:xfrm>
            <a:off x="320751" y="415544"/>
            <a:ext cx="56769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Regolamenti sulla sicurezza informatica</a:t>
            </a:r>
            <a:endParaRPr sz="3600"/>
          </a:p>
        </p:txBody>
      </p:sp>
      <p:sp>
        <p:nvSpPr>
          <p:cNvPr id="1025" name="Google Shape;1025;p61"/>
          <p:cNvSpPr txBox="1"/>
          <p:nvPr/>
        </p:nvSpPr>
        <p:spPr>
          <a:xfrm>
            <a:off x="599446" y="1744845"/>
            <a:ext cx="109932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chi si applicano UR E26 e UR E27?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87019" lvl="1" marL="756285" marR="5080" rtl="0" algn="l">
              <a:lnSpc>
                <a:spcPct val="100000"/>
              </a:lnSpc>
              <a:spcBef>
                <a:spcPts val="1664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L'UR E27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"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Cyber Resilience of On-Board Systems and Equipment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",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amplia le norme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coprire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tutti 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sistemi tecnologici operativi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 bordo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coinvolgendo tutto il personale interessato.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6385" lvl="1" marL="756285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Gli armatori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devono specificare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le società di classificazione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i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livelli di sicurezza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285" marR="5080" rtl="0" algn="l">
              <a:lnSpc>
                <a:spcPct val="100699"/>
              </a:lnSpc>
              <a:spcBef>
                <a:spcPts val="167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fornitori sono tenuti a sviluppare prodotti resilienti che soddisfino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standard di sicurezza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IEC 62443-4-1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Sicurezza per l'automazione industriale e i sistemi di controllo - Parte 4-1: Requisiti del ciclo di vita dello sviluppo di prodotti sicuri.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-286385" lvl="1" marL="756285" rtl="0" algn="l">
              <a:lnSpc>
                <a:spcPct val="100000"/>
              </a:lnSpc>
              <a:spcBef>
                <a:spcPts val="167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IEC 62443-4-2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Sicurezza per i sistemi di automazione industriale e di controllo - Parte 4-2: Requisiti tecnici di sicurezza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7562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 i componenti IACS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Google Shape;102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6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8" name="Google Shape;1028;p61"/>
          <p:cNvSpPr txBox="1"/>
          <p:nvPr/>
        </p:nvSpPr>
        <p:spPr>
          <a:xfrm>
            <a:off x="129336" y="6644752"/>
            <a:ext cx="542417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2024: Cybersecurity Sea-Change - Four Crucial Points for Consideration (moxa.com)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marzo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1033;p62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1034" name="Google Shape;1034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5" name="Google Shape;1035;p62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2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7" name="Google Shape;1037;p62"/>
          <p:cNvSpPr txBox="1"/>
          <p:nvPr>
            <p:ph type="title"/>
          </p:nvPr>
        </p:nvSpPr>
        <p:spPr>
          <a:xfrm>
            <a:off x="6175624" y="226525"/>
            <a:ext cx="40512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925">
            <a:spAutoFit/>
          </a:bodyPr>
          <a:lstStyle/>
          <a:p>
            <a:pPr indent="0" lvl="0" marL="12700" marR="508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Regolamenti sulla sicurezza informatica</a:t>
            </a:r>
            <a:endParaRPr sz="3100"/>
          </a:p>
        </p:txBody>
      </p:sp>
      <p:sp>
        <p:nvSpPr>
          <p:cNvPr id="1038" name="Google Shape;1038;p62"/>
          <p:cNvSpPr txBox="1"/>
          <p:nvPr/>
        </p:nvSpPr>
        <p:spPr>
          <a:xfrm>
            <a:off x="5823330" y="1403717"/>
            <a:ext cx="6129020" cy="1020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70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Quali sono i vantaggi di un'adozione precoce dell'UR E27?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215265" marR="5080" rtl="0" algn="l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primi ad adottare un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'analisi delle lacune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una convalida conforme a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UR E27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potrebbero ottenere un vantaggio competitivo nel 2024.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9" name="Google Shape;1039;p62"/>
          <p:cNvSpPr txBox="1"/>
          <p:nvPr/>
        </p:nvSpPr>
        <p:spPr>
          <a:xfrm>
            <a:off x="5303646" y="3366008"/>
            <a:ext cx="6664325" cy="1384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Quali società di classificazione rilasceranno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Linee guida per la verifica?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318770" marR="5080" rtl="0" algn="just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Ogni società di classificazione dovrebbe pubblicare quest'anno i rispettivi documenti guida e i relativi materiali di supporto, tutti basati sui requisiti UR E26 e UR E27.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40" name="Google Shape;104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6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2" name="Google Shape;1042;p62"/>
          <p:cNvSpPr txBox="1"/>
          <p:nvPr/>
        </p:nvSpPr>
        <p:spPr>
          <a:xfrm>
            <a:off x="129336" y="6644752"/>
            <a:ext cx="542417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2024: Cybersecurity Sea-Change - Four Crucial Points for Consideration (moxa.com)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marzo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Google Shape;1047;p63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1048" name="Google Shape;1048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9" name="Google Shape;1049;p63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3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1" name="Google Shape;1051;p63"/>
          <p:cNvSpPr txBox="1"/>
          <p:nvPr/>
        </p:nvSpPr>
        <p:spPr>
          <a:xfrm>
            <a:off x="6026022" y="1970913"/>
            <a:ext cx="5926455" cy="3440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84480" lvl="0" marL="29654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La UR E26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stabilisce i principi per la costruzione di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navi cyber-resistenti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fornisce linee guida per i professionisti marittimi che costruiscono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sistemi basati su computer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CBS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concentra su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cinque dimensioni essenziali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della sicurezza delle informazioni: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identificazione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protezione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rilevamento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risposta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ripristino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4480" lvl="0" marL="296545" marR="6350" rtl="0" algn="just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L'UR E27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rende operativi questi principi, in particolare facendo riferimento alla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norma IEC 62443-3-3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comprensione della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norma IEC 62443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è fondamentale per soddisfare i requisiti di sicurezza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di UR E27.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criteri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284480" lvl="0" marL="296545" marR="5080" rtl="0" algn="just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Char char="•"/>
            </a:pP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IACS UR E27 4.1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"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Capacità di sicurezza richieste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", delinea 31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requisiti corrispondenti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vari obiettivi e li allinea con i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requisiti del sistema SR IEC-62443-3-3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2" name="Google Shape;1052;p63"/>
          <p:cNvSpPr txBox="1"/>
          <p:nvPr>
            <p:ph type="title"/>
          </p:nvPr>
        </p:nvSpPr>
        <p:spPr>
          <a:xfrm>
            <a:off x="5837051" y="226525"/>
            <a:ext cx="51669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925">
            <a:spAutoFit/>
          </a:bodyPr>
          <a:lstStyle/>
          <a:p>
            <a:pPr indent="0" lvl="0" marL="351155" marR="441325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Regolamenti sulla sicurezza informatica</a:t>
            </a:r>
            <a:endParaRPr sz="3200"/>
          </a:p>
          <a:p>
            <a:pPr indent="0" lvl="0" marL="12700" rtl="0" algn="l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Il cuore di UR E26 e UR E27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53" name="Google Shape;105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6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5" name="Google Shape;1055;p63"/>
          <p:cNvSpPr txBox="1"/>
          <p:nvPr/>
        </p:nvSpPr>
        <p:spPr>
          <a:xfrm>
            <a:off x="129336" y="6644752"/>
            <a:ext cx="542417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2024: Cybersecurity Sea-Change - Four Crucial Points for Consideration (moxa.com)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nel marzo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64"/>
          <p:cNvSpPr txBox="1"/>
          <p:nvPr>
            <p:ph type="title"/>
          </p:nvPr>
        </p:nvSpPr>
        <p:spPr>
          <a:xfrm>
            <a:off x="416148" y="18300"/>
            <a:ext cx="86076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1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Regolamenti sulla sicurezza informatica</a:t>
            </a:r>
            <a:endParaRPr sz="3000"/>
          </a:p>
          <a:p>
            <a:pPr indent="0" lvl="0" marL="154940" rtl="0" algn="l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Il cuore di UR E26 e UR E27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061" name="Google Shape;1061;p64"/>
          <p:cNvGraphicFramePr/>
          <p:nvPr/>
        </p:nvGraphicFramePr>
        <p:xfrm>
          <a:off x="331000" y="12070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514975"/>
                <a:gridCol w="2298700"/>
                <a:gridCol w="8912225"/>
              </a:tblGrid>
              <a:tr h="19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Sl n.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Obiettivo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1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Requisiti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8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570230" lvl="0" marL="614045" marR="355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Identificazione e autenticazione dell'utente umano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4604" marR="26162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CBS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identificare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autenticare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tutti gli utenti umani che possono accedere al sistema direttamente o tramite interfacce (IEC 62443-3-3/SR 1.1).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727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Gestione dei conti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727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4604" marR="16573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CBS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fornire la capacità di supportare la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gestione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 tutti gli account da parte degli utenti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autorizzati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compresa l'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aggiunta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l'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attivazione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la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modifica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la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disabilitazione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la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rimozione degli account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(IEC 62443-3-3/SR 1.3).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12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8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Gestione degli identificatori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58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4604" marR="666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CBS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fornire la capacità di supportare la gestione degli identificatori per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utente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gruppo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ruolo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(IEC 62443-3-3/SR 1.4).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270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Gestione dell'autenticatore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270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4604" marR="406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CBS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fornire la capacità di: -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Iniziare l'autenticazione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 Cambiare tutti gli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autenticatori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predefiniti al momento dell'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installazione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del sistema di controllo -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Cambiare/aggiornare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tutti gli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autenticatori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Proteggere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tutti gli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autenticatori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divulgazioni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modifiche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non autorizzate quando vengono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memorizzati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trasmessi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(IEC 62443-3-3/SR 1.5)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193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79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Gestione degli accessi wireless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79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460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CBS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fornire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 capacità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identificare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autenticare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tutti gli utenti (persone, processi software o dispositivi).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1460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impegnati in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comunicazioni wireless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(IEC 62443-3-3/SR 1.6)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65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65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95300" lvl="0" marL="614045" marR="1111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Forza dell'autenticazione basata su password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460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CBS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fornirà la capacità di imporre la forza della password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configurabile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 base alla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lunghezza minima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alla varietà di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14604" marR="0" rtl="0" algn="l">
                        <a:lnSpc>
                          <a:spcPct val="11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tipi di carattere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(IEC 62443-3-3/SR 1.7)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50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Feedback dell'autenticatore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460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CBS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oscurare il feedback durante il processo di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autenticazione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(IEC 62443-3-3/SR 1.10).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295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Applicazione delle autorizzazioni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295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460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 tutte le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interfacce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agli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utenti umani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devono essere assegnate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autorizzazioni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 conformità con i principi di segregazione dei compiti.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1460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doveri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privilegi minimi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(IEC 62443-3-3/SR 2.1)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3810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733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Controllo dell'utilizzo senza fili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73350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460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CBS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fornire la capacità di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autorizzare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monitorare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applicare le restrizioni d'uso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 la connettività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wireless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 sistema.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1460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sistema in base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alle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pratiche del settore della sicurezza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comunemente accettate (IEC 62443-3-3/SR 2.2)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19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65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59105" lvl="0" marL="581660" marR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Controllo dell'uso di dispositivi portatili e mobili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460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Quando il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CBS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supporta l'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uso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 dispositivi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portatili 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 </a:t>
                      </a:r>
                      <a:r>
                        <a:rPr b="1" lang="en-US" sz="1200" u="none" cap="none" strike="noStrike">
                          <a:solidFill>
                            <a:srgbClr val="FFC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mobili</a:t>
                      </a: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il sistema deve includere la capacità.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96525" marB="0" marR="0" marL="0">
                    <a:lnL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62" name="Google Shape;106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9960525" y="581824"/>
            <a:ext cx="1592300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6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" name="Google Shape;1068;p65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1069" name="Google Shape;1069;p65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65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1" name="Google Shape;1071;p65"/>
          <p:cNvSpPr txBox="1"/>
          <p:nvPr>
            <p:ph type="title"/>
          </p:nvPr>
        </p:nvSpPr>
        <p:spPr>
          <a:xfrm>
            <a:off x="6175628" y="2550032"/>
            <a:ext cx="4319270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Standard di sicurezza informatica nel settore marittimo</a:t>
            </a:r>
            <a:endParaRPr sz="3200"/>
          </a:p>
        </p:txBody>
      </p:sp>
      <p:pic>
        <p:nvPicPr>
          <p:cNvPr id="1072" name="Google Shape;107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6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032" y="-10350"/>
            <a:ext cx="5839968" cy="6879463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66"/>
          <p:cNvSpPr txBox="1"/>
          <p:nvPr>
            <p:ph type="title"/>
          </p:nvPr>
        </p:nvSpPr>
        <p:spPr>
          <a:xfrm>
            <a:off x="875174" y="396375"/>
            <a:ext cx="84993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</a:rPr>
              <a:t>Standard di sicurezza informatica IEC 62443</a:t>
            </a:r>
            <a:endParaRPr sz="3400"/>
          </a:p>
        </p:txBody>
      </p:sp>
      <p:grpSp>
        <p:nvGrpSpPr>
          <p:cNvPr id="1080" name="Google Shape;1080;p66"/>
          <p:cNvGrpSpPr/>
          <p:nvPr/>
        </p:nvGrpSpPr>
        <p:grpSpPr>
          <a:xfrm>
            <a:off x="7376790" y="0"/>
            <a:ext cx="4775585" cy="6858000"/>
            <a:chOff x="7376790" y="0"/>
            <a:chExt cx="4775585" cy="6858000"/>
          </a:xfrm>
        </p:grpSpPr>
        <p:sp>
          <p:nvSpPr>
            <p:cNvPr id="1081" name="Google Shape;1081;p66"/>
            <p:cNvSpPr/>
            <p:nvPr/>
          </p:nvSpPr>
          <p:spPr>
            <a:xfrm>
              <a:off x="7376790" y="0"/>
              <a:ext cx="2556510" cy="6858000"/>
            </a:xfrm>
            <a:custGeom>
              <a:rect b="b" l="l" r="r" t="t"/>
              <a:pathLst>
                <a:path extrusionOk="0" h="6858000" w="2556509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extrusionOk="0" h="6858000" w="2556509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extrusionOk="0" h="6858000" w="2556509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66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83" name="Google Shape;1083;p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77327" y="2051304"/>
              <a:ext cx="4575048" cy="32674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4" name="Google Shape;1084;p66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66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5" name="Google Shape;1085;p66"/>
          <p:cNvSpPr txBox="1"/>
          <p:nvPr/>
        </p:nvSpPr>
        <p:spPr>
          <a:xfrm>
            <a:off x="78739" y="6386576"/>
            <a:ext cx="675005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9067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Calibri"/>
                <a:ea typeface="Calibri"/>
                <a:cs typeface="Calibri"/>
                <a:sym typeface="Calibri"/>
              </a:rPr>
              <a:t>IEC. IEC 62443 - Sicurezza per i sistemi di automazione e controllo industriale - Parte 4-2: Requisiti tecnici di sicurezza per i componenti IACS. Rapporto tecnico, norma internazionale, febbraio 2019. ISA. Serie di norme 62443: Sicurezza dei sistemi di automazione e controllo industriale. (1-4), 2018.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16666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Shaaban, A. An Ontology-Based Cybersecurity Framework for the Automotive Domain-Design, Implementation, and Evaluation. Tesi di dottorato, Facoltà di Informatica, Università di Vienna, Vienna, Austria, 2021. Disponibile online: https://utheses.univie. ac.at/detail/59948 (consultato il 26 febbraio 2024).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6" name="Google Shape;1086;p66"/>
          <p:cNvSpPr txBox="1"/>
          <p:nvPr/>
        </p:nvSpPr>
        <p:spPr>
          <a:xfrm>
            <a:off x="541121" y="1254379"/>
            <a:ext cx="6864900" cy="48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524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IEC 62443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90170" lvl="0" marL="351155" rtl="0" algn="just">
              <a:lnSpc>
                <a:spcPct val="100000"/>
              </a:lnSpc>
              <a:spcBef>
                <a:spcPts val="153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L'obiettivo primario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della serie IEC 62443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è quello di presentare un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quadro di riferimento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che affronti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24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vulnerabilità attuali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future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della sicurezza nei sistemi industriali.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90170" lvl="0" marL="351155" rtl="0" algn="just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Consente la gestione dei rischi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per la sicurezza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l'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intero ciclo di vita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per tutte le fasi del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processo.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24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delle reti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industriali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90170" lvl="0" marL="351155" marR="5715" rtl="0" algn="just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Arial"/>
              <a:buChar char="•"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Ciò avviene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dividendo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sistema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zone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definendo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livelli di sicurezza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ciascuna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zona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specificando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le capacità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di sicurezza che consentono di integrare un componente in un ambiente di sistema a un determinato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livello di sicurezza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SL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90170" lvl="0" marL="351155" marR="5080" rtl="0" algn="just">
              <a:lnSpc>
                <a:spcPct val="100000"/>
              </a:lnSpc>
              <a:spcBef>
                <a:spcPts val="1395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Arial"/>
              <a:buChar char="•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Lo standard IEC 62443 è composto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da più documenti classificati in quattro gruppi principali: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Generale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Politiche e procedure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Sistema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Componente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48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ahoma"/>
              <a:ea typeface="Tahoma"/>
              <a:cs typeface="Tahoma"/>
              <a:sym typeface="Tahom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 primi due gruppi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rappresentano 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concetti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casi d'uso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le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politiche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le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procedure associate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alla sicurezza ICS.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7" name="Google Shape;1087;p66"/>
          <p:cNvSpPr txBox="1"/>
          <p:nvPr/>
        </p:nvSpPr>
        <p:spPr>
          <a:xfrm>
            <a:off x="541121" y="5029496"/>
            <a:ext cx="67521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19" lvl="0" marL="2990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Gli altri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due gruppi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Sistema e Componente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definiscono 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requisiti tecnici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per le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reti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e i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componenti del sistema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8" name="Google Shape;1088;p66"/>
          <p:cNvSpPr txBox="1"/>
          <p:nvPr/>
        </p:nvSpPr>
        <p:spPr>
          <a:xfrm>
            <a:off x="7749285" y="5361558"/>
            <a:ext cx="421005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Fonte: https://syc-se.iec.ch/deliveries/cybersecurity-guidelines/security-standards-and-best-practices/iec-62443/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89" name="Google Shape;1089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6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7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67"/>
          <p:cNvSpPr txBox="1"/>
          <p:nvPr>
            <p:ph type="title"/>
          </p:nvPr>
        </p:nvSpPr>
        <p:spPr>
          <a:xfrm>
            <a:off x="875182" y="223641"/>
            <a:ext cx="7337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Standard di sicurezza informatica IEC 62443</a:t>
            </a:r>
            <a:endParaRPr sz="3000"/>
          </a:p>
        </p:txBody>
      </p:sp>
      <p:sp>
        <p:nvSpPr>
          <p:cNvPr id="1097" name="Google Shape;1097;p67"/>
          <p:cNvSpPr/>
          <p:nvPr/>
        </p:nvSpPr>
        <p:spPr>
          <a:xfrm>
            <a:off x="7893787" y="5207712"/>
            <a:ext cx="757555" cy="1644650"/>
          </a:xfrm>
          <a:custGeom>
            <a:rect b="b" l="l" r="r" t="t"/>
            <a:pathLst>
              <a:path extrusionOk="0" h="1644650" w="757554">
                <a:moveTo>
                  <a:pt x="0" y="1644203"/>
                </a:moveTo>
                <a:lnTo>
                  <a:pt x="26387" y="1644203"/>
                </a:lnTo>
                <a:lnTo>
                  <a:pt x="430996" y="140860"/>
                </a:lnTo>
                <a:lnTo>
                  <a:pt x="450960" y="95231"/>
                </a:lnTo>
                <a:lnTo>
                  <a:pt x="483047" y="59499"/>
                </a:lnTo>
                <a:lnTo>
                  <a:pt x="524000" y="35568"/>
                </a:lnTo>
                <a:lnTo>
                  <a:pt x="570563" y="25344"/>
                </a:lnTo>
                <a:lnTo>
                  <a:pt x="619478" y="30733"/>
                </a:lnTo>
                <a:lnTo>
                  <a:pt x="673509" y="57624"/>
                </a:lnTo>
                <a:lnTo>
                  <a:pt x="712457" y="103724"/>
                </a:lnTo>
                <a:lnTo>
                  <a:pt x="731777" y="161349"/>
                </a:lnTo>
                <a:lnTo>
                  <a:pt x="732778" y="191962"/>
                </a:lnTo>
                <a:lnTo>
                  <a:pt x="727536" y="222815"/>
                </a:lnTo>
                <a:lnTo>
                  <a:pt x="344294" y="1644203"/>
                </a:lnTo>
                <a:lnTo>
                  <a:pt x="370681" y="1644203"/>
                </a:lnTo>
                <a:lnTo>
                  <a:pt x="751410" y="229218"/>
                </a:lnTo>
                <a:lnTo>
                  <a:pt x="757320" y="193562"/>
                </a:lnTo>
                <a:lnTo>
                  <a:pt x="756280" y="158147"/>
                </a:lnTo>
                <a:lnTo>
                  <a:pt x="733819" y="90918"/>
                </a:lnTo>
                <a:lnTo>
                  <a:pt x="687800" y="37615"/>
                </a:lnTo>
                <a:lnTo>
                  <a:pt x="625761" y="6401"/>
                </a:lnTo>
                <a:lnTo>
                  <a:pt x="579268" y="0"/>
                </a:lnTo>
                <a:lnTo>
                  <a:pt x="533017" y="6238"/>
                </a:lnTo>
                <a:lnTo>
                  <a:pt x="490626" y="24094"/>
                </a:lnTo>
                <a:lnTo>
                  <a:pt x="454146" y="52277"/>
                </a:lnTo>
                <a:lnTo>
                  <a:pt x="425628" y="89494"/>
                </a:lnTo>
                <a:lnTo>
                  <a:pt x="407121" y="134457"/>
                </a:lnTo>
                <a:lnTo>
                  <a:pt x="0" y="1644203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67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67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9" name="Google Shape;1099;p67"/>
          <p:cNvSpPr txBox="1"/>
          <p:nvPr/>
        </p:nvSpPr>
        <p:spPr>
          <a:xfrm>
            <a:off x="375615" y="1155954"/>
            <a:ext cx="10935335" cy="4570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4089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IEC 62443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77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Generale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0975" lvl="0" marL="302895" rtl="0" algn="l">
              <a:lnSpc>
                <a:spcPct val="119642"/>
              </a:lnSpc>
              <a:spcBef>
                <a:spcPts val="409"/>
              </a:spcBef>
              <a:spcAft>
                <a:spcPts val="0"/>
              </a:spcAft>
              <a:buSzPts val="1400"/>
              <a:buFont typeface="Calibri"/>
              <a:buChar char="◦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La prima categoria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di questa serie è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Generale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che prevede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discussioni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argomenti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comuni a tutta la serie.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serie.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0339" lvl="0" marL="302260" marR="7620" rtl="0" algn="l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SzPts val="1400"/>
              <a:buFont typeface="Calibri"/>
              <a:buChar char="◦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La norma IEC TS 62443-1-1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rappresenta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le terminologie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principi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i modelli per la sicurezza IACS. 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requisiti fondamentali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FR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) sono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sette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, come segue: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0340" lvl="1" marL="485140" marR="571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◦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FR1: Controllo di identificazione e autenticazione (IAC)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 L'obiettivo principale del controllo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di identificazione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autenticazione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è quello di convalidare l'identità di un utente prima di ottenere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il permesso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di accedere a un sistema.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0340" lvl="1" marL="48514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SzPts val="1400"/>
              <a:buFont typeface="Calibri"/>
              <a:buChar char="◦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FR2: Controllo dell'uso (UC)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 Questo requisito fondamentale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limita l'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accesso al sistema ai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soli utenti autorizzati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0340" lvl="1" marL="485140" marR="6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◦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FR3: Integrità del sistema (SI)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L'integrità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della sicurezza mira a impedire che un'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entità non autorizzata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(cioè individui, processi, software o hardware)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comprometta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qualsiasi parte del sistema.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0340" lvl="1" marL="48514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◦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FR4: Riservatezza dei dati (DC)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La riservatezza dei dati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intende prevenire le attività di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divulgazione non autorizzata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dei dati sui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canali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di comunicazione o sui depositi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 di dati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0340" lvl="1" marL="485140" marR="69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◦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FR5: Flusso di dati limitato (RDF)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Limitare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il flusso di dati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non necessari creando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confini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di sicurezza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chiamati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zone di sicurezza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condotti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per i canali di comunicazione.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0340" lvl="1" marL="4851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◦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FR6: Risposta tempestiva agli eventi (TRE)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 Creare notifiche per rispondere a qualsiasi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attività dannosa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su un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-180340" lvl="1" marL="48514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alibri"/>
              <a:buChar char="◦"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FR7: Disponibilità delle risorse (RA)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Garantire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disponibilità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di un sistema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contro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diversi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tipi di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attacchi di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tipo denial of service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0" name="Google Shape;1100;p67"/>
          <p:cNvSpPr txBox="1"/>
          <p:nvPr/>
        </p:nvSpPr>
        <p:spPr>
          <a:xfrm>
            <a:off x="65023" y="6375603"/>
            <a:ext cx="692340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2720" lvl="0" marL="1847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Char char="•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Shaaban, A. An Ontology-Based Cybersecurity Framework for the Automotive Domain-Design, Implementation, and Evaluation. Tesi di dottorato, Facoltà di Informatica, Università di Vienna, Vienna, Austria, 2021. Disponibile online: https://utheses.univie. ac.at/detail/59948 (consultato il 26 febbraio 2024).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172085" lvl="0" marL="1847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Char char="•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SyC Energia intelligente. IEC 62443. https://syc-se.iec.ch/deliveries/cybersecurity-guidelines/security-standards-and-best-practices/iec-62443/, 2020. (Accesso: 26 febbraio 2024).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172085" lvl="0" marL="1847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Char char="•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IEC 62443-3-3: Reti di comunicazione industriale - Sicurezza delle reti e dei sistemi - Parte 3-3: Requisiti di sicurezza del sistema e livelli di sicurezza, 2013.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01" name="Google Shape;1101;p67"/>
          <p:cNvGrpSpPr/>
          <p:nvPr/>
        </p:nvGrpSpPr>
        <p:grpSpPr>
          <a:xfrm>
            <a:off x="5547359" y="992124"/>
            <a:ext cx="6320028" cy="5786624"/>
            <a:chOff x="5547359" y="992124"/>
            <a:chExt cx="6320028" cy="5786624"/>
          </a:xfrm>
        </p:grpSpPr>
        <p:pic>
          <p:nvPicPr>
            <p:cNvPr id="1102" name="Google Shape;1102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3" name="Google Shape;1103;p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47359" y="992124"/>
              <a:ext cx="6320028" cy="8473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4" name="Google Shape;1104;p6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68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68"/>
          <p:cNvSpPr txBox="1"/>
          <p:nvPr>
            <p:ph type="title"/>
          </p:nvPr>
        </p:nvSpPr>
        <p:spPr>
          <a:xfrm>
            <a:off x="375625" y="127250"/>
            <a:ext cx="7836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Standard di sicurezza informatica IEC 62443</a:t>
            </a:r>
            <a:endParaRPr sz="3300"/>
          </a:p>
        </p:txBody>
      </p:sp>
      <p:sp>
        <p:nvSpPr>
          <p:cNvPr id="1111" name="Google Shape;1111;p68"/>
          <p:cNvSpPr/>
          <p:nvPr/>
        </p:nvSpPr>
        <p:spPr>
          <a:xfrm>
            <a:off x="7893787" y="5207712"/>
            <a:ext cx="757555" cy="1644650"/>
          </a:xfrm>
          <a:custGeom>
            <a:rect b="b" l="l" r="r" t="t"/>
            <a:pathLst>
              <a:path extrusionOk="0" h="1644650" w="757554">
                <a:moveTo>
                  <a:pt x="0" y="1644203"/>
                </a:moveTo>
                <a:lnTo>
                  <a:pt x="26387" y="1644203"/>
                </a:lnTo>
                <a:lnTo>
                  <a:pt x="430996" y="140860"/>
                </a:lnTo>
                <a:lnTo>
                  <a:pt x="450960" y="95231"/>
                </a:lnTo>
                <a:lnTo>
                  <a:pt x="483047" y="59499"/>
                </a:lnTo>
                <a:lnTo>
                  <a:pt x="524000" y="35568"/>
                </a:lnTo>
                <a:lnTo>
                  <a:pt x="570563" y="25344"/>
                </a:lnTo>
                <a:lnTo>
                  <a:pt x="619478" y="30733"/>
                </a:lnTo>
                <a:lnTo>
                  <a:pt x="673509" y="57624"/>
                </a:lnTo>
                <a:lnTo>
                  <a:pt x="712457" y="103724"/>
                </a:lnTo>
                <a:lnTo>
                  <a:pt x="731777" y="161349"/>
                </a:lnTo>
                <a:lnTo>
                  <a:pt x="732778" y="191962"/>
                </a:lnTo>
                <a:lnTo>
                  <a:pt x="727536" y="222815"/>
                </a:lnTo>
                <a:lnTo>
                  <a:pt x="344294" y="1644203"/>
                </a:lnTo>
                <a:lnTo>
                  <a:pt x="370681" y="1644203"/>
                </a:lnTo>
                <a:lnTo>
                  <a:pt x="751410" y="229218"/>
                </a:lnTo>
                <a:lnTo>
                  <a:pt x="757320" y="193562"/>
                </a:lnTo>
                <a:lnTo>
                  <a:pt x="756280" y="158147"/>
                </a:lnTo>
                <a:lnTo>
                  <a:pt x="733819" y="90918"/>
                </a:lnTo>
                <a:lnTo>
                  <a:pt x="687800" y="37615"/>
                </a:lnTo>
                <a:lnTo>
                  <a:pt x="625761" y="6401"/>
                </a:lnTo>
                <a:lnTo>
                  <a:pt x="579268" y="0"/>
                </a:lnTo>
                <a:lnTo>
                  <a:pt x="533017" y="6238"/>
                </a:lnTo>
                <a:lnTo>
                  <a:pt x="490626" y="24094"/>
                </a:lnTo>
                <a:lnTo>
                  <a:pt x="454146" y="52277"/>
                </a:lnTo>
                <a:lnTo>
                  <a:pt x="425628" y="89494"/>
                </a:lnTo>
                <a:lnTo>
                  <a:pt x="407121" y="134457"/>
                </a:lnTo>
                <a:lnTo>
                  <a:pt x="0" y="1644203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68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68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3" name="Google Shape;1113;p68"/>
          <p:cNvSpPr txBox="1"/>
          <p:nvPr/>
        </p:nvSpPr>
        <p:spPr>
          <a:xfrm>
            <a:off x="375615" y="1155954"/>
            <a:ext cx="10315575" cy="4684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4089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IEC 62443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65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Politiche e procedure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82880" lvl="0" marL="30480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SzPts val="1700"/>
              <a:buFont typeface="Calibri"/>
              <a:buChar char="◦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Questa categoria riguarda la sicurezza dell'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IACS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che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prevede requisiti di sicurezza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valutare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livello di protezione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del sistema IACS operativo.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487680" marR="762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Calibri"/>
              <a:buChar char="◦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La norma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IEC 62443-2-1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descrive 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proprietario degli asset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 sistemi IACS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delinea i requisiti per 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creazione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l'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evoluzione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del programma di sicurezza. Questa serie specifica le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capacità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protezione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necessarie per garantire 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funzionamento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un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sistema IACS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487680" marR="6350" rtl="0" algn="just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SzPts val="1700"/>
              <a:buFont typeface="Calibri"/>
              <a:buChar char="◦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La seconda serie è 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IEC/IS 62443-2-2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che specifica 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metodologia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il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quadro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un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SIGC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per 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valutazione della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difesa in base al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livello di sicurezza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all'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implementazione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dei relativi processi.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487680" marR="508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Calibri"/>
              <a:buChar char="◦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serie successiva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terza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questa categoria è 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IEC / TR 62443-2-3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che offre dettagli sul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formato di scambio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dai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proprietari degli asset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fornitori di prodotti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 Inoltre,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descrive le attività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associate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ai fornitori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distribuzione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delle patch da parte dei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proprietari degli asset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82880" lvl="1" marL="487680" marR="635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Calibri"/>
              <a:buChar char="◦"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L'ultima serie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questa categoria è 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IEC 62443-2-4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che definisce i requisiti di sicurezza per 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fornitori di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servizi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IACS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 Tali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capacità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sono specificate nella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IEC 62443-3-3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che il fornitore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di servizi garantisce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di mantenere nell'ambito della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soluzione di automazione.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114" name="Google Shape;1114;p68"/>
          <p:cNvGrpSpPr/>
          <p:nvPr/>
        </p:nvGrpSpPr>
        <p:grpSpPr>
          <a:xfrm>
            <a:off x="5547359" y="992124"/>
            <a:ext cx="6320028" cy="5786624"/>
            <a:chOff x="5547359" y="992124"/>
            <a:chExt cx="6320028" cy="5786624"/>
          </a:xfrm>
        </p:grpSpPr>
        <p:pic>
          <p:nvPicPr>
            <p:cNvPr id="1115" name="Google Shape;1115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47359" y="992124"/>
              <a:ext cx="6320028" cy="854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6" name="Google Shape;1116;p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7" name="Google Shape;1117;p68"/>
          <p:cNvSpPr txBox="1"/>
          <p:nvPr/>
        </p:nvSpPr>
        <p:spPr>
          <a:xfrm>
            <a:off x="198831" y="6348476"/>
            <a:ext cx="647001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2720" lvl="0" marL="1847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Char char="•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Shaaban, A. An Ontology-Based Cybersecurity Framework for the Automotive Domain-Design, Implementation, and Evaluation. Tesi di dottorato, Facoltà di Informatica, Università di Vienna, Vienna, Austria, 2021. Disponibile online: https://utheses.univie. ac.at/detail/59948 (consultato il 26 febbraio 2024).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172720" lvl="0" marL="184785" marR="374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Char char="•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SyC Energia intelligente. IEC 62443. https://syc-se.iec.ch/deliveries/cybersecurity-guidelines/security-standards-and-best-practices/iec-62443/, 2020. (Accesso: 26 febbraio 2024).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8" name="Google Shape;1118;p6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69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69"/>
          <p:cNvSpPr txBox="1"/>
          <p:nvPr>
            <p:ph type="title"/>
          </p:nvPr>
        </p:nvSpPr>
        <p:spPr>
          <a:xfrm>
            <a:off x="875182" y="133191"/>
            <a:ext cx="7337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Standard di sicurezza informatica IEC 62443</a:t>
            </a:r>
            <a:endParaRPr sz="3300"/>
          </a:p>
        </p:txBody>
      </p:sp>
      <p:sp>
        <p:nvSpPr>
          <p:cNvPr id="1125" name="Google Shape;1125;p69"/>
          <p:cNvSpPr/>
          <p:nvPr/>
        </p:nvSpPr>
        <p:spPr>
          <a:xfrm>
            <a:off x="7893787" y="5207712"/>
            <a:ext cx="757555" cy="1644650"/>
          </a:xfrm>
          <a:custGeom>
            <a:rect b="b" l="l" r="r" t="t"/>
            <a:pathLst>
              <a:path extrusionOk="0" h="1644650" w="757554">
                <a:moveTo>
                  <a:pt x="0" y="1644203"/>
                </a:moveTo>
                <a:lnTo>
                  <a:pt x="26387" y="1644203"/>
                </a:lnTo>
                <a:lnTo>
                  <a:pt x="430996" y="140860"/>
                </a:lnTo>
                <a:lnTo>
                  <a:pt x="450960" y="95231"/>
                </a:lnTo>
                <a:lnTo>
                  <a:pt x="483047" y="59499"/>
                </a:lnTo>
                <a:lnTo>
                  <a:pt x="524000" y="35568"/>
                </a:lnTo>
                <a:lnTo>
                  <a:pt x="570563" y="25344"/>
                </a:lnTo>
                <a:lnTo>
                  <a:pt x="619478" y="30733"/>
                </a:lnTo>
                <a:lnTo>
                  <a:pt x="673509" y="57624"/>
                </a:lnTo>
                <a:lnTo>
                  <a:pt x="712457" y="103724"/>
                </a:lnTo>
                <a:lnTo>
                  <a:pt x="731777" y="161349"/>
                </a:lnTo>
                <a:lnTo>
                  <a:pt x="732778" y="191962"/>
                </a:lnTo>
                <a:lnTo>
                  <a:pt x="727536" y="222815"/>
                </a:lnTo>
                <a:lnTo>
                  <a:pt x="344294" y="1644203"/>
                </a:lnTo>
                <a:lnTo>
                  <a:pt x="370681" y="1644203"/>
                </a:lnTo>
                <a:lnTo>
                  <a:pt x="751410" y="229218"/>
                </a:lnTo>
                <a:lnTo>
                  <a:pt x="757320" y="193562"/>
                </a:lnTo>
                <a:lnTo>
                  <a:pt x="756280" y="158147"/>
                </a:lnTo>
                <a:lnTo>
                  <a:pt x="733819" y="90918"/>
                </a:lnTo>
                <a:lnTo>
                  <a:pt x="687800" y="37615"/>
                </a:lnTo>
                <a:lnTo>
                  <a:pt x="625761" y="6401"/>
                </a:lnTo>
                <a:lnTo>
                  <a:pt x="579268" y="0"/>
                </a:lnTo>
                <a:lnTo>
                  <a:pt x="533017" y="6238"/>
                </a:lnTo>
                <a:lnTo>
                  <a:pt x="490626" y="24094"/>
                </a:lnTo>
                <a:lnTo>
                  <a:pt x="454146" y="52277"/>
                </a:lnTo>
                <a:lnTo>
                  <a:pt x="425628" y="89494"/>
                </a:lnTo>
                <a:lnTo>
                  <a:pt x="407121" y="134457"/>
                </a:lnTo>
                <a:lnTo>
                  <a:pt x="0" y="1644203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69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69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7" name="Google Shape;1127;p69"/>
          <p:cNvSpPr txBox="1"/>
          <p:nvPr/>
        </p:nvSpPr>
        <p:spPr>
          <a:xfrm>
            <a:off x="375615" y="1155954"/>
            <a:ext cx="11433175" cy="2108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4089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IEC 62443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65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Sistema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2880" lvl="0" marL="304800" marR="6985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Char char="◦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La norma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IEC 62443-3-1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fornisce una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panoramica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vantaggi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dei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limiti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delle tecnologie di sicurezza di rete esistenti.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2880" lvl="0" marL="304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Calibri"/>
              <a:buChar char="◦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Lo standard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IEC 62443-3-2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riguarda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valutazione del rischio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sicurezza e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progettazione della rete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2880" lvl="0" marL="30480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Calibri"/>
              <a:buChar char="◦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Infine, lo standard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IEC 62443-3-3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delinea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 requisiti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generali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 sicurezza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del sistema,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sottolineando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che le prestazioni non devono essere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compromesse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durante il processo di elaborazione di questi requisiti.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28" name="Google Shape;112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9676" y="943355"/>
            <a:ext cx="6236208" cy="91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69"/>
          <p:cNvSpPr txBox="1"/>
          <p:nvPr/>
        </p:nvSpPr>
        <p:spPr>
          <a:xfrm>
            <a:off x="335991" y="3907550"/>
            <a:ext cx="11144250" cy="180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1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Componente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82880" lvl="0" marL="487680" rtl="0" algn="l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SzPts val="1600"/>
              <a:buFont typeface="Calibri"/>
              <a:buChar char="◦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gruppo Component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è composto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due documenti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2879" lvl="1" marL="6705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Calibri"/>
              <a:buChar char="◦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norma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IEC 62443-4-1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definisce 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processo di sviluppo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dei prodotti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ICS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ridurre il numero di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6705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vulnerabilità della sicurezza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nelle soluzioni dei sistemi di controllo.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182879" lvl="1" marL="670560" marR="508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SzPts val="1600"/>
              <a:buFont typeface="Calibri"/>
              <a:buChar char="◦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La norma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IEC 62443-4-2 specifica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requisiti tecnici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sicurezza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dei singoli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componenti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una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rete ICS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 I documenti dello standard sono allineati alle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fasi del ciclo di vita dell'IACS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30" name="Google Shape;1130;p69"/>
          <p:cNvGrpSpPr/>
          <p:nvPr/>
        </p:nvGrpSpPr>
        <p:grpSpPr>
          <a:xfrm>
            <a:off x="5829300" y="3441191"/>
            <a:ext cx="6196584" cy="3337557"/>
            <a:chOff x="5829300" y="3441191"/>
            <a:chExt cx="6196584" cy="3337557"/>
          </a:xfrm>
        </p:grpSpPr>
        <p:pic>
          <p:nvPicPr>
            <p:cNvPr id="1131" name="Google Shape;1131;p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29300" y="3441191"/>
              <a:ext cx="6196584" cy="89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2" name="Google Shape;1132;p6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3" name="Google Shape;1133;p69"/>
          <p:cNvSpPr txBox="1"/>
          <p:nvPr/>
        </p:nvSpPr>
        <p:spPr>
          <a:xfrm>
            <a:off x="78739" y="6247587"/>
            <a:ext cx="647001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2720" lvl="0" marL="1847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Char char="•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Shaaban, A. An Ontology-Based Cybersecurity Framework for the Automotive Domain-Design, Implementation, and Evaluation. Tesi di dottorato, Facoltà di Informatica, Università di Vienna, Vienna, Austria, 2021. Disponibile online: https://utheses.univie. ac.at/detail/59948 (consultato il 26 febbraio 2024).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172720" lvl="0" marL="184785" marR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Char char="•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SyC Energia intelligente. IEC 62443. https://syc-se.iec.ch/deliveries/cybersecurity-guidelines/security-standards-and-best-practices/iec-62443/, 2020. (Accesso: 26 febbraio 2024).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-172720" lvl="0" marL="184785" marR="298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Char char="•"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Livelli di sicurezza in ISA-99 / IEC 62443. Proposta di livelli di sicurezza ISA 99. </a:t>
            </a:r>
            <a:r>
              <a:rPr lang="en-US" sz="6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https://www.scribd.com/document/129590220/ISA-99-SecurityLevels-Proposal/, 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2020. (Accesso: 26 febbraio 2024).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4" name="Google Shape;1134;p6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8358937" y="8953"/>
            <a:ext cx="2540635" cy="6838315"/>
          </a:xfrm>
          <a:custGeom>
            <a:rect b="b" l="l" r="r" t="t"/>
            <a:pathLst>
              <a:path extrusionOk="0" h="6838315" w="2540634">
                <a:moveTo>
                  <a:pt x="2540101" y="1244"/>
                </a:moveTo>
                <a:lnTo>
                  <a:pt x="2533485" y="520"/>
                </a:lnTo>
                <a:lnTo>
                  <a:pt x="2526855" y="139"/>
                </a:lnTo>
                <a:lnTo>
                  <a:pt x="2520238" y="0"/>
                </a:lnTo>
                <a:lnTo>
                  <a:pt x="2513609" y="0"/>
                </a:lnTo>
                <a:lnTo>
                  <a:pt x="1698447" y="3172498"/>
                </a:lnTo>
                <a:lnTo>
                  <a:pt x="1359014" y="4439729"/>
                </a:lnTo>
                <a:lnTo>
                  <a:pt x="1334414" y="4477156"/>
                </a:lnTo>
                <a:lnTo>
                  <a:pt x="1301508" y="4505363"/>
                </a:lnTo>
                <a:lnTo>
                  <a:pt x="1262621" y="4523333"/>
                </a:lnTo>
                <a:lnTo>
                  <a:pt x="1220025" y="4530014"/>
                </a:lnTo>
                <a:lnTo>
                  <a:pt x="1176045" y="4524375"/>
                </a:lnTo>
                <a:lnTo>
                  <a:pt x="1130338" y="4503547"/>
                </a:lnTo>
                <a:lnTo>
                  <a:pt x="1094435" y="4470527"/>
                </a:lnTo>
                <a:lnTo>
                  <a:pt x="1088821" y="4460786"/>
                </a:lnTo>
                <a:lnTo>
                  <a:pt x="1112558" y="4372521"/>
                </a:lnTo>
                <a:lnTo>
                  <a:pt x="1086218" y="4372521"/>
                </a:lnTo>
                <a:lnTo>
                  <a:pt x="1070889" y="4429645"/>
                </a:lnTo>
                <a:lnTo>
                  <a:pt x="1070292" y="4428591"/>
                </a:lnTo>
                <a:lnTo>
                  <a:pt x="1059827" y="4381017"/>
                </a:lnTo>
                <a:lnTo>
                  <a:pt x="1064996" y="4331068"/>
                </a:lnTo>
                <a:lnTo>
                  <a:pt x="1322412" y="3379698"/>
                </a:lnTo>
                <a:lnTo>
                  <a:pt x="1328356" y="3344303"/>
                </a:lnTo>
                <a:lnTo>
                  <a:pt x="1319403" y="3273983"/>
                </a:lnTo>
                <a:lnTo>
                  <a:pt x="1284033" y="3210953"/>
                </a:lnTo>
                <a:lnTo>
                  <a:pt x="1239774" y="3174898"/>
                </a:lnTo>
                <a:lnTo>
                  <a:pt x="1193711" y="3154807"/>
                </a:lnTo>
                <a:lnTo>
                  <a:pt x="1145184" y="3148380"/>
                </a:lnTo>
                <a:lnTo>
                  <a:pt x="1098232" y="3154807"/>
                </a:lnTo>
                <a:lnTo>
                  <a:pt x="1055065" y="3172815"/>
                </a:lnTo>
                <a:lnTo>
                  <a:pt x="1017892" y="3201136"/>
                </a:lnTo>
                <a:lnTo>
                  <a:pt x="988923" y="3238512"/>
                </a:lnTo>
                <a:lnTo>
                  <a:pt x="970356" y="3283674"/>
                </a:lnTo>
                <a:lnTo>
                  <a:pt x="579183" y="4729061"/>
                </a:lnTo>
                <a:lnTo>
                  <a:pt x="5041" y="6821322"/>
                </a:lnTo>
                <a:lnTo>
                  <a:pt x="1257" y="6833959"/>
                </a:lnTo>
                <a:lnTo>
                  <a:pt x="0" y="6837743"/>
                </a:lnTo>
                <a:lnTo>
                  <a:pt x="26492" y="6837743"/>
                </a:lnTo>
                <a:lnTo>
                  <a:pt x="604418" y="4736643"/>
                </a:lnTo>
                <a:lnTo>
                  <a:pt x="995603" y="3291255"/>
                </a:lnTo>
                <a:lnTo>
                  <a:pt x="1016406" y="3245485"/>
                </a:lnTo>
                <a:lnTo>
                  <a:pt x="1049388" y="3209544"/>
                </a:lnTo>
                <a:lnTo>
                  <a:pt x="1091272" y="3185376"/>
                </a:lnTo>
                <a:lnTo>
                  <a:pt x="1138783" y="3174898"/>
                </a:lnTo>
                <a:lnTo>
                  <a:pt x="1188656" y="3180080"/>
                </a:lnTo>
                <a:lnTo>
                  <a:pt x="1243558" y="3207245"/>
                </a:lnTo>
                <a:lnTo>
                  <a:pt x="1283296" y="3253359"/>
                </a:lnTo>
                <a:lnTo>
                  <a:pt x="1303172" y="3311474"/>
                </a:lnTo>
                <a:lnTo>
                  <a:pt x="1303883" y="3342195"/>
                </a:lnTo>
                <a:lnTo>
                  <a:pt x="1298448" y="3373386"/>
                </a:lnTo>
                <a:lnTo>
                  <a:pt x="1041019" y="4324756"/>
                </a:lnTo>
                <a:lnTo>
                  <a:pt x="1034605" y="4373346"/>
                </a:lnTo>
                <a:lnTo>
                  <a:pt x="1041019" y="4420362"/>
                </a:lnTo>
                <a:lnTo>
                  <a:pt x="1059002" y="4463580"/>
                </a:lnTo>
                <a:lnTo>
                  <a:pt x="1061046" y="4466285"/>
                </a:lnTo>
                <a:lnTo>
                  <a:pt x="706158" y="5788799"/>
                </a:lnTo>
                <a:lnTo>
                  <a:pt x="700252" y="5824486"/>
                </a:lnTo>
                <a:lnTo>
                  <a:pt x="701294" y="5859932"/>
                </a:lnTo>
                <a:lnTo>
                  <a:pt x="709155" y="5894413"/>
                </a:lnTo>
                <a:lnTo>
                  <a:pt x="744270" y="5956478"/>
                </a:lnTo>
                <a:lnTo>
                  <a:pt x="799033" y="5999137"/>
                </a:lnTo>
                <a:lnTo>
                  <a:pt x="866508" y="6017768"/>
                </a:lnTo>
                <a:lnTo>
                  <a:pt x="878001" y="6018225"/>
                </a:lnTo>
                <a:lnTo>
                  <a:pt x="924166" y="6011977"/>
                </a:lnTo>
                <a:lnTo>
                  <a:pt x="966482" y="5994108"/>
                </a:lnTo>
                <a:lnTo>
                  <a:pt x="1002906" y="5965901"/>
                </a:lnTo>
                <a:lnTo>
                  <a:pt x="1031367" y="5928652"/>
                </a:lnTo>
                <a:lnTo>
                  <a:pt x="1049845" y="5883643"/>
                </a:lnTo>
                <a:lnTo>
                  <a:pt x="1456258" y="4372521"/>
                </a:lnTo>
                <a:lnTo>
                  <a:pt x="1429918" y="4372521"/>
                </a:lnTo>
                <a:lnTo>
                  <a:pt x="1026007" y="5877230"/>
                </a:lnTo>
                <a:lnTo>
                  <a:pt x="1006081" y="5922899"/>
                </a:lnTo>
                <a:lnTo>
                  <a:pt x="974051" y="5958675"/>
                </a:lnTo>
                <a:lnTo>
                  <a:pt x="933170" y="5982627"/>
                </a:lnTo>
                <a:lnTo>
                  <a:pt x="886688" y="5992850"/>
                </a:lnTo>
                <a:lnTo>
                  <a:pt x="837857" y="5987466"/>
                </a:lnTo>
                <a:lnTo>
                  <a:pt x="783920" y="5960542"/>
                </a:lnTo>
                <a:lnTo>
                  <a:pt x="745032" y="5914402"/>
                </a:lnTo>
                <a:lnTo>
                  <a:pt x="725754" y="5856732"/>
                </a:lnTo>
                <a:lnTo>
                  <a:pt x="724750" y="5826087"/>
                </a:lnTo>
                <a:lnTo>
                  <a:pt x="729983" y="5795200"/>
                </a:lnTo>
                <a:lnTo>
                  <a:pt x="1080465" y="4491825"/>
                </a:lnTo>
                <a:lnTo>
                  <a:pt x="1087297" y="4500791"/>
                </a:lnTo>
                <a:lnTo>
                  <a:pt x="1124623" y="4529798"/>
                </a:lnTo>
                <a:lnTo>
                  <a:pt x="1169733" y="4548390"/>
                </a:lnTo>
                <a:lnTo>
                  <a:pt x="1221232" y="4554499"/>
                </a:lnTo>
                <a:lnTo>
                  <a:pt x="1270965" y="4546358"/>
                </a:lnTo>
                <a:lnTo>
                  <a:pt x="1305966" y="4530014"/>
                </a:lnTo>
                <a:lnTo>
                  <a:pt x="1316278" y="4525188"/>
                </a:lnTo>
                <a:lnTo>
                  <a:pt x="1354505" y="4492193"/>
                </a:lnTo>
                <a:lnTo>
                  <a:pt x="1382991" y="4448568"/>
                </a:lnTo>
                <a:lnTo>
                  <a:pt x="1382991" y="4447311"/>
                </a:lnTo>
                <a:lnTo>
                  <a:pt x="1722424" y="3178810"/>
                </a:lnTo>
                <a:lnTo>
                  <a:pt x="2540101" y="1244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"/>
          <p:cNvSpPr txBox="1"/>
          <p:nvPr>
            <p:ph type="title"/>
          </p:nvPr>
        </p:nvSpPr>
        <p:spPr>
          <a:xfrm>
            <a:off x="2863204" y="333197"/>
            <a:ext cx="64662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Incidenti informatici nel settore marittimo</a:t>
            </a:r>
            <a:endParaRPr sz="3200"/>
          </a:p>
        </p:txBody>
      </p:sp>
      <p:grpSp>
        <p:nvGrpSpPr>
          <p:cNvPr id="129" name="Google Shape;129;p7"/>
          <p:cNvGrpSpPr/>
          <p:nvPr/>
        </p:nvGrpSpPr>
        <p:grpSpPr>
          <a:xfrm>
            <a:off x="1319022" y="1895094"/>
            <a:ext cx="2848610" cy="3390900"/>
            <a:chOff x="1319022" y="1895094"/>
            <a:chExt cx="2848610" cy="3390900"/>
          </a:xfrm>
        </p:grpSpPr>
        <p:sp>
          <p:nvSpPr>
            <p:cNvPr id="130" name="Google Shape;130;p7"/>
            <p:cNvSpPr/>
            <p:nvPr/>
          </p:nvSpPr>
          <p:spPr>
            <a:xfrm>
              <a:off x="1319022" y="1895094"/>
              <a:ext cx="2848610" cy="3390900"/>
            </a:xfrm>
            <a:custGeom>
              <a:rect b="b" l="l" r="r" t="t"/>
              <a:pathLst>
                <a:path extrusionOk="0" h="3390900" w="2848610">
                  <a:moveTo>
                    <a:pt x="2373629" y="0"/>
                  </a:moveTo>
                  <a:lnTo>
                    <a:pt x="474726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5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6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1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1319022" y="1895094"/>
              <a:ext cx="2848610" cy="3390900"/>
            </a:xfrm>
            <a:custGeom>
              <a:rect b="b" l="l" r="r" t="t"/>
              <a:pathLst>
                <a:path extrusionOk="0" h="3390900" w="2848610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5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6" y="0"/>
                  </a:lnTo>
                  <a:lnTo>
                    <a:pt x="2373629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5" y="474725"/>
                  </a:lnTo>
                  <a:lnTo>
                    <a:pt x="2848355" y="2916173"/>
                  </a:lnTo>
                  <a:lnTo>
                    <a:pt x="2845904" y="2964702"/>
                  </a:lnTo>
                  <a:lnTo>
                    <a:pt x="2838708" y="3011831"/>
                  </a:lnTo>
                  <a:lnTo>
                    <a:pt x="2827008" y="3057322"/>
                  </a:lnTo>
                  <a:lnTo>
                    <a:pt x="2811041" y="3100935"/>
                  </a:lnTo>
                  <a:lnTo>
                    <a:pt x="2791047" y="3142431"/>
                  </a:lnTo>
                  <a:lnTo>
                    <a:pt x="2767265" y="3181573"/>
                  </a:lnTo>
                  <a:lnTo>
                    <a:pt x="2739933" y="3218120"/>
                  </a:lnTo>
                  <a:lnTo>
                    <a:pt x="2709291" y="3251834"/>
                  </a:lnTo>
                  <a:lnTo>
                    <a:pt x="2675576" y="3282477"/>
                  </a:lnTo>
                  <a:lnTo>
                    <a:pt x="2639029" y="3309809"/>
                  </a:lnTo>
                  <a:lnTo>
                    <a:pt x="2599887" y="3333591"/>
                  </a:lnTo>
                  <a:lnTo>
                    <a:pt x="2558391" y="3353585"/>
                  </a:lnTo>
                  <a:lnTo>
                    <a:pt x="2514778" y="3369552"/>
                  </a:lnTo>
                  <a:lnTo>
                    <a:pt x="2469287" y="3381252"/>
                  </a:lnTo>
                  <a:lnTo>
                    <a:pt x="2422158" y="3388448"/>
                  </a:lnTo>
                  <a:lnTo>
                    <a:pt x="2373629" y="3390900"/>
                  </a:lnTo>
                  <a:lnTo>
                    <a:pt x="474726" y="3390900"/>
                  </a:lnTo>
                  <a:lnTo>
                    <a:pt x="426197" y="3388448"/>
                  </a:lnTo>
                  <a:lnTo>
                    <a:pt x="379068" y="3381252"/>
                  </a:lnTo>
                  <a:lnTo>
                    <a:pt x="333577" y="3369552"/>
                  </a:lnTo>
                  <a:lnTo>
                    <a:pt x="289964" y="3353585"/>
                  </a:lnTo>
                  <a:lnTo>
                    <a:pt x="248468" y="3333591"/>
                  </a:lnTo>
                  <a:lnTo>
                    <a:pt x="209326" y="3309809"/>
                  </a:lnTo>
                  <a:lnTo>
                    <a:pt x="172779" y="3282477"/>
                  </a:lnTo>
                  <a:lnTo>
                    <a:pt x="139065" y="3251834"/>
                  </a:lnTo>
                  <a:lnTo>
                    <a:pt x="108422" y="3218120"/>
                  </a:lnTo>
                  <a:lnTo>
                    <a:pt x="81090" y="3181573"/>
                  </a:lnTo>
                  <a:lnTo>
                    <a:pt x="57308" y="3142431"/>
                  </a:lnTo>
                  <a:lnTo>
                    <a:pt x="37314" y="3100935"/>
                  </a:lnTo>
                  <a:lnTo>
                    <a:pt x="21347" y="3057322"/>
                  </a:lnTo>
                  <a:lnTo>
                    <a:pt x="9647" y="3011831"/>
                  </a:lnTo>
                  <a:lnTo>
                    <a:pt x="2451" y="2964702"/>
                  </a:lnTo>
                  <a:lnTo>
                    <a:pt x="0" y="291617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7"/>
          <p:cNvSpPr txBox="1"/>
          <p:nvPr/>
        </p:nvSpPr>
        <p:spPr>
          <a:xfrm>
            <a:off x="1804161" y="3627246"/>
            <a:ext cx="20778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254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 incidente di sicurezza informatica che colpisce la disponibilità e l'integrità della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tecnologia operativa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OT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), come la corruzione dei dati cartografici in un 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sistema elettronico di visualizzazione delle carte nautiche e di informazione 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ECDIS</a:t>
            </a:r>
            <a:r>
              <a:rPr lang="en-US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3" name="Google Shape;133;p7"/>
          <p:cNvGrpSpPr/>
          <p:nvPr/>
        </p:nvGrpSpPr>
        <p:grpSpPr>
          <a:xfrm>
            <a:off x="4652009" y="1895094"/>
            <a:ext cx="2848610" cy="3390900"/>
            <a:chOff x="4652009" y="1895094"/>
            <a:chExt cx="2848610" cy="3390900"/>
          </a:xfrm>
        </p:grpSpPr>
        <p:sp>
          <p:nvSpPr>
            <p:cNvPr id="134" name="Google Shape;134;p7"/>
            <p:cNvSpPr/>
            <p:nvPr/>
          </p:nvSpPr>
          <p:spPr>
            <a:xfrm>
              <a:off x="4652009" y="1895094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30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4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30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1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6" y="2916173"/>
                  </a:lnTo>
                  <a:lnTo>
                    <a:pt x="2848356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4652009" y="1895094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4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5" y="0"/>
                  </a:lnTo>
                  <a:lnTo>
                    <a:pt x="2373630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6" y="474725"/>
                  </a:lnTo>
                  <a:lnTo>
                    <a:pt x="2848356" y="2916173"/>
                  </a:lnTo>
                  <a:lnTo>
                    <a:pt x="2845904" y="2964702"/>
                  </a:lnTo>
                  <a:lnTo>
                    <a:pt x="2838708" y="3011831"/>
                  </a:lnTo>
                  <a:lnTo>
                    <a:pt x="2827008" y="3057322"/>
                  </a:lnTo>
                  <a:lnTo>
                    <a:pt x="2811041" y="3100935"/>
                  </a:lnTo>
                  <a:lnTo>
                    <a:pt x="2791047" y="3142431"/>
                  </a:lnTo>
                  <a:lnTo>
                    <a:pt x="2767265" y="3181573"/>
                  </a:lnTo>
                  <a:lnTo>
                    <a:pt x="2739933" y="3218120"/>
                  </a:lnTo>
                  <a:lnTo>
                    <a:pt x="2709291" y="3251834"/>
                  </a:lnTo>
                  <a:lnTo>
                    <a:pt x="2675576" y="3282477"/>
                  </a:lnTo>
                  <a:lnTo>
                    <a:pt x="2639029" y="3309809"/>
                  </a:lnTo>
                  <a:lnTo>
                    <a:pt x="2599887" y="3333591"/>
                  </a:lnTo>
                  <a:lnTo>
                    <a:pt x="2558391" y="3353585"/>
                  </a:lnTo>
                  <a:lnTo>
                    <a:pt x="2514778" y="3369552"/>
                  </a:lnTo>
                  <a:lnTo>
                    <a:pt x="2469287" y="3381252"/>
                  </a:lnTo>
                  <a:lnTo>
                    <a:pt x="2422158" y="3388448"/>
                  </a:lnTo>
                  <a:lnTo>
                    <a:pt x="2373630" y="3390900"/>
                  </a:lnTo>
                  <a:lnTo>
                    <a:pt x="474725" y="3390900"/>
                  </a:lnTo>
                  <a:lnTo>
                    <a:pt x="426197" y="3388448"/>
                  </a:lnTo>
                  <a:lnTo>
                    <a:pt x="379068" y="3381252"/>
                  </a:lnTo>
                  <a:lnTo>
                    <a:pt x="333577" y="3369552"/>
                  </a:lnTo>
                  <a:lnTo>
                    <a:pt x="289964" y="3353585"/>
                  </a:lnTo>
                  <a:lnTo>
                    <a:pt x="248468" y="3333591"/>
                  </a:lnTo>
                  <a:lnTo>
                    <a:pt x="209326" y="3309809"/>
                  </a:lnTo>
                  <a:lnTo>
                    <a:pt x="172779" y="3282477"/>
                  </a:lnTo>
                  <a:lnTo>
                    <a:pt x="139064" y="3251834"/>
                  </a:lnTo>
                  <a:lnTo>
                    <a:pt x="108422" y="3218120"/>
                  </a:lnTo>
                  <a:lnTo>
                    <a:pt x="81090" y="3181573"/>
                  </a:lnTo>
                  <a:lnTo>
                    <a:pt x="57308" y="3142431"/>
                  </a:lnTo>
                  <a:lnTo>
                    <a:pt x="37314" y="3100935"/>
                  </a:lnTo>
                  <a:lnTo>
                    <a:pt x="21347" y="3057322"/>
                  </a:lnTo>
                  <a:lnTo>
                    <a:pt x="9647" y="3011831"/>
                  </a:lnTo>
                  <a:lnTo>
                    <a:pt x="2451" y="2964702"/>
                  </a:lnTo>
                  <a:lnTo>
                    <a:pt x="0" y="291617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7"/>
          <p:cNvSpPr txBox="1"/>
          <p:nvPr/>
        </p:nvSpPr>
        <p:spPr>
          <a:xfrm>
            <a:off x="4971415" y="3784219"/>
            <a:ext cx="2209165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4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Guasti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involontari del sistema durante la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manutenzione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il patching del software, ad esempio a causa dell'utilizzo di un'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unità USB infetta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37" name="Google Shape;137;p7"/>
          <p:cNvGrpSpPr/>
          <p:nvPr/>
        </p:nvGrpSpPr>
        <p:grpSpPr>
          <a:xfrm>
            <a:off x="7995666" y="1895094"/>
            <a:ext cx="2848610" cy="3390900"/>
            <a:chOff x="7995666" y="1895094"/>
            <a:chExt cx="2848610" cy="3390900"/>
          </a:xfrm>
        </p:grpSpPr>
        <p:sp>
          <p:nvSpPr>
            <p:cNvPr id="138" name="Google Shape;138;p7"/>
            <p:cNvSpPr/>
            <p:nvPr/>
          </p:nvSpPr>
          <p:spPr>
            <a:xfrm>
              <a:off x="7995666" y="1895094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7995666" y="1895094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5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5" y="0"/>
                  </a:lnTo>
                  <a:lnTo>
                    <a:pt x="2373629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5" y="474725"/>
                  </a:lnTo>
                  <a:lnTo>
                    <a:pt x="2848355" y="2916173"/>
                  </a:lnTo>
                  <a:lnTo>
                    <a:pt x="2845904" y="2964702"/>
                  </a:lnTo>
                  <a:lnTo>
                    <a:pt x="2838708" y="3011831"/>
                  </a:lnTo>
                  <a:lnTo>
                    <a:pt x="2827008" y="3057322"/>
                  </a:lnTo>
                  <a:lnTo>
                    <a:pt x="2811041" y="3100935"/>
                  </a:lnTo>
                  <a:lnTo>
                    <a:pt x="2791047" y="3142431"/>
                  </a:lnTo>
                  <a:lnTo>
                    <a:pt x="2767265" y="3181573"/>
                  </a:lnTo>
                  <a:lnTo>
                    <a:pt x="2739933" y="3218120"/>
                  </a:lnTo>
                  <a:lnTo>
                    <a:pt x="2709290" y="3251834"/>
                  </a:lnTo>
                  <a:lnTo>
                    <a:pt x="2675576" y="3282477"/>
                  </a:lnTo>
                  <a:lnTo>
                    <a:pt x="2639029" y="3309809"/>
                  </a:lnTo>
                  <a:lnTo>
                    <a:pt x="2599887" y="3333591"/>
                  </a:lnTo>
                  <a:lnTo>
                    <a:pt x="2558391" y="3353585"/>
                  </a:lnTo>
                  <a:lnTo>
                    <a:pt x="2514778" y="3369552"/>
                  </a:lnTo>
                  <a:lnTo>
                    <a:pt x="2469287" y="3381252"/>
                  </a:lnTo>
                  <a:lnTo>
                    <a:pt x="2422158" y="3388448"/>
                  </a:lnTo>
                  <a:lnTo>
                    <a:pt x="2373629" y="3390900"/>
                  </a:lnTo>
                  <a:lnTo>
                    <a:pt x="474725" y="3390900"/>
                  </a:lnTo>
                  <a:lnTo>
                    <a:pt x="426197" y="3388448"/>
                  </a:lnTo>
                  <a:lnTo>
                    <a:pt x="379068" y="3381252"/>
                  </a:lnTo>
                  <a:lnTo>
                    <a:pt x="333577" y="3369552"/>
                  </a:lnTo>
                  <a:lnTo>
                    <a:pt x="289964" y="3353585"/>
                  </a:lnTo>
                  <a:lnTo>
                    <a:pt x="248468" y="3333591"/>
                  </a:lnTo>
                  <a:lnTo>
                    <a:pt x="209326" y="3309809"/>
                  </a:lnTo>
                  <a:lnTo>
                    <a:pt x="172779" y="3282477"/>
                  </a:lnTo>
                  <a:lnTo>
                    <a:pt x="139064" y="3251834"/>
                  </a:lnTo>
                  <a:lnTo>
                    <a:pt x="108422" y="3218120"/>
                  </a:lnTo>
                  <a:lnTo>
                    <a:pt x="81090" y="3181573"/>
                  </a:lnTo>
                  <a:lnTo>
                    <a:pt x="57308" y="3142431"/>
                  </a:lnTo>
                  <a:lnTo>
                    <a:pt x="37314" y="3100935"/>
                  </a:lnTo>
                  <a:lnTo>
                    <a:pt x="21347" y="3057322"/>
                  </a:lnTo>
                  <a:lnTo>
                    <a:pt x="9647" y="3011831"/>
                  </a:lnTo>
                  <a:lnTo>
                    <a:pt x="2451" y="2964702"/>
                  </a:lnTo>
                  <a:lnTo>
                    <a:pt x="0" y="291617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7"/>
          <p:cNvSpPr txBox="1"/>
          <p:nvPr/>
        </p:nvSpPr>
        <p:spPr>
          <a:xfrm>
            <a:off x="8270240" y="3719321"/>
            <a:ext cx="2298065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904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Perdita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manipolazione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dei dati dei sensori esterni critici per il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funzionamento della nave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compresi i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sistemi globali di navigazione satellitare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GNSS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), di cui il 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Global Positioning System 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GPS</a:t>
            </a:r>
            <a:r>
              <a:rPr lang="en-US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è il più utilizzato.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11205209" y="6322263"/>
            <a:ext cx="10350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2" name="Google Shape;142;p7"/>
          <p:cNvGrpSpPr/>
          <p:nvPr/>
        </p:nvGrpSpPr>
        <p:grpSpPr>
          <a:xfrm>
            <a:off x="1286255" y="1979676"/>
            <a:ext cx="3131820" cy="1775460"/>
            <a:chOff x="1286255" y="1979676"/>
            <a:chExt cx="3131820" cy="1775460"/>
          </a:xfrm>
        </p:grpSpPr>
        <p:pic>
          <p:nvPicPr>
            <p:cNvPr id="143" name="Google Shape;14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86255" y="1979676"/>
              <a:ext cx="3131820" cy="1775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81327" y="2174748"/>
              <a:ext cx="2561844" cy="12054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7"/>
          <p:cNvSpPr txBox="1"/>
          <p:nvPr/>
        </p:nvSpPr>
        <p:spPr>
          <a:xfrm>
            <a:off x="903225" y="1441450"/>
            <a:ext cx="75654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Gli incidenti informatici possono verificarsi per vari motivi, quali: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0555" y="1955292"/>
            <a:ext cx="1575816" cy="15742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7"/>
          <p:cNvGrpSpPr/>
          <p:nvPr/>
        </p:nvGrpSpPr>
        <p:grpSpPr>
          <a:xfrm>
            <a:off x="7549895" y="2039111"/>
            <a:ext cx="3293364" cy="4739637"/>
            <a:chOff x="7549895" y="2039111"/>
            <a:chExt cx="3293364" cy="4739637"/>
          </a:xfrm>
        </p:grpSpPr>
        <p:pic>
          <p:nvPicPr>
            <p:cNvPr id="148" name="Google Shape;148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272271" y="2039111"/>
              <a:ext cx="2371344" cy="1389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7"/>
          <p:cNvSpPr txBox="1"/>
          <p:nvPr/>
        </p:nvSpPr>
        <p:spPr>
          <a:xfrm>
            <a:off x="1111097" y="5464809"/>
            <a:ext cx="3108960" cy="102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Introduzione al sistema di visualizzazione elettronica delle carte nautiche e di informazione (ECDIS) - Cina Deyuan </a:t>
            </a:r>
            <a:r>
              <a:rPr lang="en-US" sz="5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Marine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78739" y="6624411"/>
            <a:ext cx="6496685" cy="133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7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il febbraio 2024.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5251450" y="5456301"/>
            <a:ext cx="1689735" cy="102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</a:t>
            </a:r>
            <a:r>
              <a:rPr lang="en-US" sz="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 semplici regole per fermare il malware (calyptix.com</a:t>
            </a:r>
            <a:r>
              <a:rPr lang="en-US" sz="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)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8570468" y="5415788"/>
            <a:ext cx="1960245" cy="102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</a:t>
            </a:r>
            <a:r>
              <a:rPr lang="en-US" sz="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GNSS-Sistema globale di navigazione satellitare (blogfa.com)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78739" y="6322263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70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70"/>
          <p:cNvSpPr txBox="1"/>
          <p:nvPr>
            <p:ph type="title"/>
          </p:nvPr>
        </p:nvSpPr>
        <p:spPr>
          <a:xfrm>
            <a:off x="887707" y="127241"/>
            <a:ext cx="7337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Standard di sicurezza informatica IEC 62443</a:t>
            </a:r>
            <a:endParaRPr sz="3300"/>
          </a:p>
        </p:txBody>
      </p:sp>
      <p:grpSp>
        <p:nvGrpSpPr>
          <p:cNvPr id="1141" name="Google Shape;1141;p70"/>
          <p:cNvGrpSpPr/>
          <p:nvPr/>
        </p:nvGrpSpPr>
        <p:grpSpPr>
          <a:xfrm>
            <a:off x="6324600" y="2132076"/>
            <a:ext cx="5509259" cy="4720286"/>
            <a:chOff x="6324600" y="2132076"/>
            <a:chExt cx="5509259" cy="4720286"/>
          </a:xfrm>
        </p:grpSpPr>
        <p:sp>
          <p:nvSpPr>
            <p:cNvPr id="1142" name="Google Shape;1142;p70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43" name="Google Shape;1143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24600" y="2132076"/>
              <a:ext cx="5509259" cy="34945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4" name="Google Shape;1144;p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896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5" name="Google Shape;1145;p70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70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6" name="Google Shape;1146;p70"/>
          <p:cNvSpPr txBox="1"/>
          <p:nvPr/>
        </p:nvSpPr>
        <p:spPr>
          <a:xfrm>
            <a:off x="284175" y="1155954"/>
            <a:ext cx="11059160" cy="921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5003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IEC 62443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95250" lvl="0" marL="105410" rtl="0" algn="l">
              <a:lnSpc>
                <a:spcPct val="100000"/>
              </a:lnSpc>
              <a:spcBef>
                <a:spcPts val="1295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Per avere successo nella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cybersecurity IACS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, tutti i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destinatari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Proprietario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Integratore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Fornitore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) hanno una "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responsabilità condivisa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" per tutti gli aspetti della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sicurezza informatica.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41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fasi del ciclo di vita della sicurezza informatica dell'IACS.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70"/>
          <p:cNvSpPr txBox="1"/>
          <p:nvPr/>
        </p:nvSpPr>
        <p:spPr>
          <a:xfrm>
            <a:off x="134213" y="6158280"/>
            <a:ext cx="6504940" cy="640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2720" lvl="0" marL="184785" marR="431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-US" sz="800">
                <a:latin typeface="Calibri"/>
                <a:ea typeface="Calibri"/>
                <a:cs typeface="Calibri"/>
                <a:sym typeface="Calibri"/>
              </a:rPr>
              <a:t>Andre Ristaino. Valutazioni di conformità della cybersecurity dell'automazione industriale. </a:t>
            </a:r>
            <a:r>
              <a:rPr lang="en-US" sz="800" u="sng">
                <a:solidFill>
                  <a:srgbClr val="86872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http://www.isasecure.org/en-US/Articles/Industrial-automation- cybersecurity-conformity-ass</a:t>
            </a:r>
            <a:r>
              <a:rPr lang="en-US" sz="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-172720" lvl="0" marL="184785" marR="508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Shaaban, A. An Ontology-Based Cybersecurity Framework for the Automotive Domain-Design, Implementation, and Evaluation. Tesi di dottorato, Facoltà di Informatica, Università di Vienna, Vienna, Austria, 2021. Disponibile online: https://utheses.univie. ac.at/detail/59948 (consultato il 26 febbraio 2024).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8" name="Google Shape;1148;p7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9" name="Google Shape;1149;p70"/>
          <p:cNvSpPr txBox="1"/>
          <p:nvPr/>
        </p:nvSpPr>
        <p:spPr>
          <a:xfrm>
            <a:off x="284175" y="2765298"/>
            <a:ext cx="624459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50">
            <a:spAutoFit/>
          </a:bodyPr>
          <a:lstStyle/>
          <a:p>
            <a:pPr indent="-95250" lvl="0" marL="104139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	Lo standard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IEC 62443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definisce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le regole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 i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metodi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di funzionamento delle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reti IACS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attraverso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requisiti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controlli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 raccomandazioni di best practice.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71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71"/>
          <p:cNvSpPr txBox="1"/>
          <p:nvPr>
            <p:ph type="title"/>
          </p:nvPr>
        </p:nvSpPr>
        <p:spPr>
          <a:xfrm>
            <a:off x="875182" y="460070"/>
            <a:ext cx="810069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Concetto di zone e condotti in IEC 62443</a:t>
            </a:r>
            <a:endParaRPr sz="3200"/>
          </a:p>
        </p:txBody>
      </p:sp>
      <p:grpSp>
        <p:nvGrpSpPr>
          <p:cNvPr id="1156" name="Google Shape;1156;p71"/>
          <p:cNvGrpSpPr/>
          <p:nvPr/>
        </p:nvGrpSpPr>
        <p:grpSpPr>
          <a:xfrm>
            <a:off x="7549895" y="5207712"/>
            <a:ext cx="3293364" cy="1644650"/>
            <a:chOff x="7549895" y="5207712"/>
            <a:chExt cx="3293364" cy="1644650"/>
          </a:xfrm>
        </p:grpSpPr>
        <p:sp>
          <p:nvSpPr>
            <p:cNvPr id="1157" name="Google Shape;1157;p71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8" name="Google Shape;1158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9" name="Google Shape;1159;p71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71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0" name="Google Shape;1160;p71"/>
          <p:cNvSpPr txBox="1"/>
          <p:nvPr/>
        </p:nvSpPr>
        <p:spPr>
          <a:xfrm>
            <a:off x="8959722" y="1573529"/>
            <a:ext cx="247459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un'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analisi di sicurezza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1" name="Google Shape;1161;p71"/>
          <p:cNvSpPr txBox="1"/>
          <p:nvPr/>
        </p:nvSpPr>
        <p:spPr>
          <a:xfrm>
            <a:off x="549351" y="1155954"/>
            <a:ext cx="8267065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34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IEC 62443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95250" lvl="0" marL="105410" rtl="0" algn="l">
              <a:lnSpc>
                <a:spcPct val="100000"/>
              </a:lnSpc>
              <a:spcBef>
                <a:spcPts val="1365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Noto Sans Symbols"/>
              <a:buChar char="▪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Lo standard di sicurezza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IEC 62443 sottolinea l'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importanza di condurre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41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impianti di produzione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2" name="Google Shape;1162;p71"/>
          <p:cNvSpPr txBox="1"/>
          <p:nvPr/>
        </p:nvSpPr>
        <p:spPr>
          <a:xfrm>
            <a:off x="549351" y="2238248"/>
            <a:ext cx="10888345" cy="2444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95250" lvl="0" marL="1054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Noto Sans Symbols"/>
              <a:buChar char="▪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sistema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divide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la struttura in sezioni note come "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zone di sicurezza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".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5250" lvl="0" marL="105410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Noto Sans Symbols"/>
              <a:buChar char="▪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Lo standard raccomanda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inoltre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 delineare i flussi di dati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tra 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zone di sicurezza interconnesse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usando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41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condotti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definiti canali di comunicazione.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5250" lvl="0" marL="105410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Noto Sans Symbols"/>
              <a:buChar char="▪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Specifica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i requisiti delle zone </a:t>
            </a:r>
            <a:r>
              <a:rPr lang="en-US" sz="1600">
                <a:solidFill>
                  <a:srgbClr val="0D0D0D"/>
                </a:solidFill>
                <a:latin typeface="Verdana"/>
                <a:ea typeface="Verdana"/>
                <a:cs typeface="Verdana"/>
                <a:sym typeface="Verdana"/>
              </a:rPr>
              <a:t>e dei </a:t>
            </a:r>
            <a:r>
              <a:rPr b="1" lang="en-US" sz="1600">
                <a:solidFill>
                  <a:srgbClr val="0D0D0D"/>
                </a:solidFill>
                <a:latin typeface="Tahoma"/>
                <a:ea typeface="Tahoma"/>
                <a:cs typeface="Tahoma"/>
                <a:sym typeface="Tahoma"/>
              </a:rPr>
              <a:t>condotti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noti come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ZCR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per la valutazione del sistema.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5250" lvl="0" marL="105410" rtl="0" algn="l">
              <a:lnSpc>
                <a:spcPct val="100000"/>
              </a:lnSpc>
              <a:spcBef>
                <a:spcPts val="1390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Noto Sans Symbols"/>
              <a:buChar char="▪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Il System Under Consideration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SuC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) prevede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definizione di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un gruppo di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IACS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di asset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associati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eseguire un'operazione di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041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analisi del rischio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95250" lvl="0" marL="105410" rtl="0" algn="l">
              <a:lnSpc>
                <a:spcPct val="100000"/>
              </a:lnSpc>
              <a:spcBef>
                <a:spcPts val="1405"/>
              </a:spcBef>
              <a:spcAft>
                <a:spcPts val="0"/>
              </a:spcAft>
              <a:buClr>
                <a:srgbClr val="FFB900"/>
              </a:buClr>
              <a:buSzPts val="1500"/>
              <a:buFont typeface="Noto Sans Symbols"/>
              <a:buChar char="▪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La norma IEC 62443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fornisce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le linee guida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per la definizione delle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zone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dei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condotti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dei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loro collegamenti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alle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ZCR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3" name="Google Shape;1163;p71"/>
          <p:cNvSpPr txBox="1"/>
          <p:nvPr/>
        </p:nvSpPr>
        <p:spPr>
          <a:xfrm>
            <a:off x="78739" y="6613956"/>
            <a:ext cx="6595109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Shaaban, A.M.; Chlup, S.; El-Araby, N.; Schmittner, C. Towards Optimized Security Attributes for IoT Devices in Smart Agriculture Based on the IEC 62443 Security Standard. </a:t>
            </a:r>
            <a:r>
              <a:rPr i="1" lang="en-US"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Appl. Sci. </a:t>
            </a:r>
            <a:r>
              <a:rPr b="1" lang="en-US"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r>
              <a:rPr lang="en-US"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 5653. https://doi.org/10.3390/app12115653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7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72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1170" name="Google Shape;1170;p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1" name="Google Shape;1171;p72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2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3" name="Google Shape;1173;p72"/>
          <p:cNvSpPr txBox="1"/>
          <p:nvPr/>
        </p:nvSpPr>
        <p:spPr>
          <a:xfrm>
            <a:off x="9071609" y="4118229"/>
            <a:ext cx="2082900" cy="1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Livelli di impatto: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1: </a:t>
            </a:r>
            <a:r>
              <a:rPr lang="en-US" sz="1500">
                <a:solidFill>
                  <a:srgbClr val="6BD12D"/>
                </a:solidFill>
                <a:latin typeface="Verdana"/>
                <a:ea typeface="Verdana"/>
                <a:cs typeface="Verdana"/>
                <a:sym typeface="Verdana"/>
              </a:rPr>
              <a:t>Remoto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2: </a:t>
            </a:r>
            <a:r>
              <a:rPr lang="en-US" sz="1500">
                <a:solidFill>
                  <a:srgbClr val="B3E717"/>
                </a:solidFill>
                <a:latin typeface="Verdana"/>
                <a:ea typeface="Verdana"/>
                <a:cs typeface="Verdana"/>
                <a:sym typeface="Verdana"/>
              </a:rPr>
              <a:t>improbabile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3: </a:t>
            </a:r>
            <a:r>
              <a:rPr lang="en-US" sz="1500">
                <a:solidFill>
                  <a:srgbClr val="FFE200"/>
                </a:solidFill>
                <a:latin typeface="Verdana"/>
                <a:ea typeface="Verdana"/>
                <a:cs typeface="Verdana"/>
                <a:sym typeface="Verdana"/>
              </a:rPr>
              <a:t>Possibile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4: </a:t>
            </a:r>
            <a:r>
              <a:rPr lang="en-US" sz="1500">
                <a:solidFill>
                  <a:srgbClr val="FF6700"/>
                </a:solidFill>
                <a:latin typeface="Verdana"/>
                <a:ea typeface="Verdana"/>
                <a:cs typeface="Verdana"/>
                <a:sym typeface="Verdana"/>
              </a:rPr>
              <a:t>probabile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5: </a:t>
            </a:r>
            <a:r>
              <a:rPr lang="en-US" sz="1500">
                <a:solidFill>
                  <a:srgbClr val="CD0000"/>
                </a:solidFill>
                <a:latin typeface="Verdana"/>
                <a:ea typeface="Verdana"/>
                <a:cs typeface="Verdana"/>
                <a:sym typeface="Verdana"/>
              </a:rPr>
              <a:t>certo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4" name="Google Shape;1174;p72"/>
          <p:cNvSpPr txBox="1"/>
          <p:nvPr>
            <p:ph type="title"/>
          </p:nvPr>
        </p:nvSpPr>
        <p:spPr>
          <a:xfrm>
            <a:off x="6175628" y="226517"/>
            <a:ext cx="4586605" cy="1068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925">
            <a:spAutoFit/>
          </a:bodyPr>
          <a:lstStyle/>
          <a:p>
            <a:pPr indent="0" lvl="0" marL="12700" marR="508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Concetto di zone e condotti in IEC 62443</a:t>
            </a:r>
            <a:endParaRPr sz="3600"/>
          </a:p>
        </p:txBody>
      </p:sp>
      <p:sp>
        <p:nvSpPr>
          <p:cNvPr id="1175" name="Google Shape;1175;p72"/>
          <p:cNvSpPr txBox="1"/>
          <p:nvPr/>
        </p:nvSpPr>
        <p:spPr>
          <a:xfrm>
            <a:off x="5758434" y="1499743"/>
            <a:ext cx="61170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63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ZCR1-identificazione del SuC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L'identificazione del Sistema in esame (SuC) deve comprendere il dettaglio dei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limiti di sicurezza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l'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identificazione di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tutti i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punti di accesso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 SuC.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1675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ZCR2 - Valutazione del rischio di alto livello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Viene condotta una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valutazione del rischio di alto livello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del SuC per identificare i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rischi non affrontati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definendo lo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scenario peggiore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associato al SuC.  Questa valutazione aiuta a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classificare gli asset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zone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condotti separati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Il rischio di alto livello può essere quantificato utilizzando una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matrice di rischio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definire la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relazione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 la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probabilità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i valori di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impatto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Esistono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cinque diversi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livelli di valori di parametro per i valori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di probabilità 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impatto</a:t>
            </a:r>
            <a:r>
              <a:rPr lang="en-US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6" name="Google Shape;1176;p72"/>
          <p:cNvSpPr txBox="1"/>
          <p:nvPr/>
        </p:nvSpPr>
        <p:spPr>
          <a:xfrm>
            <a:off x="5347842" y="4039361"/>
            <a:ext cx="23217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Livelli di probabilità: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1: </a:t>
            </a:r>
            <a:r>
              <a:rPr lang="en-US" sz="1700">
                <a:solidFill>
                  <a:srgbClr val="6BD12D"/>
                </a:solidFill>
                <a:latin typeface="Verdana"/>
                <a:ea typeface="Verdana"/>
                <a:cs typeface="Verdana"/>
                <a:sym typeface="Verdana"/>
              </a:rPr>
              <a:t>banale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2: </a:t>
            </a:r>
            <a:r>
              <a:rPr lang="en-US" sz="1700">
                <a:solidFill>
                  <a:srgbClr val="B3E717"/>
                </a:solidFill>
                <a:latin typeface="Verdana"/>
                <a:ea typeface="Verdana"/>
                <a:cs typeface="Verdana"/>
                <a:sym typeface="Verdana"/>
              </a:rPr>
              <a:t>minore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3: </a:t>
            </a:r>
            <a:r>
              <a:rPr lang="en-US" sz="1700">
                <a:solidFill>
                  <a:srgbClr val="FFE200"/>
                </a:solidFill>
                <a:latin typeface="Verdana"/>
                <a:ea typeface="Verdana"/>
                <a:cs typeface="Verdana"/>
                <a:sym typeface="Verdana"/>
              </a:rPr>
              <a:t>moderato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4: </a:t>
            </a:r>
            <a:r>
              <a:rPr lang="en-US" sz="1700">
                <a:solidFill>
                  <a:srgbClr val="FF6700"/>
                </a:solidFill>
                <a:latin typeface="Verdana"/>
                <a:ea typeface="Verdana"/>
                <a:cs typeface="Verdana"/>
                <a:sym typeface="Verdana"/>
              </a:rPr>
              <a:t>Maggiore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2800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Livello 5: </a:t>
            </a:r>
            <a:r>
              <a:rPr lang="en-US" sz="1700">
                <a:solidFill>
                  <a:srgbClr val="CD0000"/>
                </a:solidFill>
                <a:latin typeface="Verdana"/>
                <a:ea typeface="Verdana"/>
                <a:cs typeface="Verdana"/>
                <a:sym typeface="Verdana"/>
              </a:rPr>
              <a:t>Critico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7" name="Google Shape;117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5176" y="4271771"/>
            <a:ext cx="342900" cy="139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70564" y="4268723"/>
            <a:ext cx="342900" cy="139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7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1" name="Google Shape;1181;p72"/>
          <p:cNvSpPr txBox="1"/>
          <p:nvPr/>
        </p:nvSpPr>
        <p:spPr>
          <a:xfrm>
            <a:off x="164388" y="6459646"/>
            <a:ext cx="7036434" cy="261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Shaaban, A.M.; Chlup, S.; El-Araby, N.; Schmittner, C. Towards Optimized Security Attributes for IoT Devices in Smart Agriculture Based on the IEC 62443 Security Standard. </a:t>
            </a: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Appl. Sci. </a:t>
            </a:r>
            <a:r>
              <a:rPr b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r>
              <a:rPr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5653. https://doi.org/10.3390/app12115653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73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1187" name="Google Shape;1187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8" name="Google Shape;1188;p73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3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0" name="Google Shape;1190;p73"/>
          <p:cNvSpPr txBox="1"/>
          <p:nvPr>
            <p:ph type="title"/>
          </p:nvPr>
        </p:nvSpPr>
        <p:spPr>
          <a:xfrm>
            <a:off x="6175628" y="226517"/>
            <a:ext cx="4586605" cy="1068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925">
            <a:spAutoFit/>
          </a:bodyPr>
          <a:lstStyle/>
          <a:p>
            <a:pPr indent="0" lvl="0" marL="12700" marR="508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Concetto di zone e condotti in IEC 62443</a:t>
            </a:r>
            <a:endParaRPr sz="3600"/>
          </a:p>
        </p:txBody>
      </p:sp>
      <p:sp>
        <p:nvSpPr>
          <p:cNvPr id="1191" name="Google Shape;1191;p73"/>
          <p:cNvSpPr txBox="1"/>
          <p:nvPr/>
        </p:nvSpPr>
        <p:spPr>
          <a:xfrm>
            <a:off x="5737986" y="1736801"/>
            <a:ext cx="6115685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ZCR 3 - Suddivisione del SuC in zone e condotti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Questa fase suddivide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complesso sistema complessivo in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zone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condotti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separati.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92" name="Google Shape;1192;p73"/>
          <p:cNvGrpSpPr/>
          <p:nvPr/>
        </p:nvGrpSpPr>
        <p:grpSpPr>
          <a:xfrm>
            <a:off x="5847588" y="2273807"/>
            <a:ext cx="5609844" cy="4504941"/>
            <a:chOff x="5847588" y="2273807"/>
            <a:chExt cx="5609844" cy="4504941"/>
          </a:xfrm>
        </p:grpSpPr>
        <p:pic>
          <p:nvPicPr>
            <p:cNvPr id="1193" name="Google Shape;1193;p7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47588" y="2273807"/>
              <a:ext cx="5609844" cy="26732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4" name="Google Shape;1194;p7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42660" y="2468879"/>
              <a:ext cx="5039868" cy="210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5" name="Google Shape;1195;p7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6" name="Google Shape;1196;p73"/>
          <p:cNvSpPr txBox="1"/>
          <p:nvPr/>
        </p:nvSpPr>
        <p:spPr>
          <a:xfrm>
            <a:off x="5758434" y="5077409"/>
            <a:ext cx="6116320" cy="66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ZCR 4-Documentare i requisiti, le ipotesi e i vincoli di sicurezza informatica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Questa è l'ultima fase per valutare il rischio informatico per ogni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zona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condotto </a:t>
            </a: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valutare individualmente </a:t>
            </a:r>
            <a:r>
              <a:rPr b="1" lang="en-US" sz="14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 livelli di sicurezza target.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7" name="Google Shape;1197;p73"/>
          <p:cNvSpPr txBox="1"/>
          <p:nvPr/>
        </p:nvSpPr>
        <p:spPr>
          <a:xfrm>
            <a:off x="164388" y="6459646"/>
            <a:ext cx="7036434" cy="261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17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Shaaban, A.M.; Chlup, S.; El-Araby, N.; Schmittner, C. Towards Optimized Security Attributes for IoT Devices in Smart Agriculture Based on the IEC 62443 Security Standard. </a:t>
            </a: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Appl. Sci. </a:t>
            </a:r>
            <a:r>
              <a:rPr b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r>
              <a:rPr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5653. https://doi.org/10.3390/app12115653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73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74"/>
          <p:cNvSpPr txBox="1"/>
          <p:nvPr>
            <p:ph type="title"/>
          </p:nvPr>
        </p:nvSpPr>
        <p:spPr>
          <a:xfrm>
            <a:off x="320751" y="261950"/>
            <a:ext cx="548449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Caso di studio: Impianto operativo</a:t>
            </a:r>
            <a:endParaRPr sz="3200"/>
          </a:p>
        </p:txBody>
      </p:sp>
      <p:sp>
        <p:nvSpPr>
          <p:cNvPr id="1204" name="Google Shape;1204;p74"/>
          <p:cNvSpPr txBox="1"/>
          <p:nvPr/>
        </p:nvSpPr>
        <p:spPr>
          <a:xfrm>
            <a:off x="5838571" y="1892300"/>
            <a:ext cx="5698490" cy="2772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L'impianto operativo è suddiviso in </a:t>
            </a:r>
            <a:r>
              <a:rPr b="1"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quattro zone di sicurezza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(Zona 1, Zona 2, Zona 3 e Zona 4).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7815" marR="6985" rtl="0" algn="just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FFC000"/>
              </a:buClr>
              <a:buSzPts val="1800"/>
              <a:buFont typeface="Noto Sans Symbols"/>
              <a:buChar char="▪"/>
            </a:pPr>
            <a:r>
              <a:rPr b="1"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Tre condotti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(condotto 1, condotto 2 e condotto 3) definiscono i percorsi di comunicazione tra queste zone.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7815" marR="6350" rtl="0" algn="just">
              <a:lnSpc>
                <a:spcPct val="100400"/>
              </a:lnSpc>
              <a:spcBef>
                <a:spcPts val="215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Char char="▪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percorsi </a:t>
            </a:r>
            <a:r>
              <a:rPr b="1"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 interconnessione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comunicazione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 le </a:t>
            </a:r>
            <a:r>
              <a:rPr b="1"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zone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sono quindi definiti "Conduits", i tubi in cui avviene lo scambio </a:t>
            </a:r>
            <a:r>
              <a:rPr b="1"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sicuro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 </a:t>
            </a:r>
            <a:r>
              <a:rPr b="1"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dati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5" name="Google Shape;1205;p74"/>
          <p:cNvGrpSpPr/>
          <p:nvPr/>
        </p:nvGrpSpPr>
        <p:grpSpPr>
          <a:xfrm>
            <a:off x="0" y="1024077"/>
            <a:ext cx="6035040" cy="5004816"/>
            <a:chOff x="0" y="1024077"/>
            <a:chExt cx="6035040" cy="5004816"/>
          </a:xfrm>
        </p:grpSpPr>
        <p:pic>
          <p:nvPicPr>
            <p:cNvPr id="1206" name="Google Shape;1206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024077"/>
              <a:ext cx="6035040" cy="5004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7" name="Google Shape;1207;p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1544" y="1219200"/>
              <a:ext cx="5498592" cy="4434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8" name="Google Shape;1208;p74"/>
          <p:cNvSpPr txBox="1"/>
          <p:nvPr/>
        </p:nvSpPr>
        <p:spPr>
          <a:xfrm>
            <a:off x="78739" y="6503619"/>
            <a:ext cx="692340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2720" lvl="0" marL="1847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</a:pP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Shaaban, A. An Ontology-Based Cybersecurity Framework for the Automotive Domain-Design, Implementation, and Evaluation. Tesi di dottorato, Facoltà di Informatica, Università di Vienna, Vienna, Austria, 2021. Disponibile online: https://utheses.univie. ac.at/detail/59948 (consultato il 26 febbraio 2024).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09" name="Google Shape;120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p7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75"/>
          <p:cNvGrpSpPr/>
          <p:nvPr/>
        </p:nvGrpSpPr>
        <p:grpSpPr>
          <a:xfrm>
            <a:off x="2375916" y="2953511"/>
            <a:ext cx="422275" cy="422275"/>
            <a:chOff x="2375916" y="2953511"/>
            <a:chExt cx="422275" cy="422275"/>
          </a:xfrm>
        </p:grpSpPr>
        <p:sp>
          <p:nvSpPr>
            <p:cNvPr id="1216" name="Google Shape;1216;p75"/>
            <p:cNvSpPr/>
            <p:nvPr/>
          </p:nvSpPr>
          <p:spPr>
            <a:xfrm>
              <a:off x="2375916" y="2953511"/>
              <a:ext cx="422275" cy="422275"/>
            </a:xfrm>
            <a:custGeom>
              <a:rect b="b" l="l" r="r" t="t"/>
              <a:pathLst>
                <a:path extrusionOk="0" h="422275" w="422275">
                  <a:moveTo>
                    <a:pt x="211073" y="0"/>
                  </a:moveTo>
                  <a:lnTo>
                    <a:pt x="162672" y="5573"/>
                  </a:lnTo>
                  <a:lnTo>
                    <a:pt x="118243" y="21451"/>
                  </a:lnTo>
                  <a:lnTo>
                    <a:pt x="79052" y="46366"/>
                  </a:lnTo>
                  <a:lnTo>
                    <a:pt x="46366" y="79052"/>
                  </a:lnTo>
                  <a:lnTo>
                    <a:pt x="21451" y="118243"/>
                  </a:lnTo>
                  <a:lnTo>
                    <a:pt x="5573" y="162672"/>
                  </a:lnTo>
                  <a:lnTo>
                    <a:pt x="0" y="211074"/>
                  </a:lnTo>
                  <a:lnTo>
                    <a:pt x="5573" y="259475"/>
                  </a:lnTo>
                  <a:lnTo>
                    <a:pt x="21451" y="303904"/>
                  </a:lnTo>
                  <a:lnTo>
                    <a:pt x="46366" y="343095"/>
                  </a:lnTo>
                  <a:lnTo>
                    <a:pt x="79052" y="375781"/>
                  </a:lnTo>
                  <a:lnTo>
                    <a:pt x="118243" y="400696"/>
                  </a:lnTo>
                  <a:lnTo>
                    <a:pt x="162672" y="416574"/>
                  </a:lnTo>
                  <a:lnTo>
                    <a:pt x="211073" y="422148"/>
                  </a:lnTo>
                  <a:lnTo>
                    <a:pt x="259475" y="416574"/>
                  </a:lnTo>
                  <a:lnTo>
                    <a:pt x="303904" y="400696"/>
                  </a:lnTo>
                  <a:lnTo>
                    <a:pt x="343095" y="375781"/>
                  </a:lnTo>
                  <a:lnTo>
                    <a:pt x="375781" y="343095"/>
                  </a:lnTo>
                  <a:lnTo>
                    <a:pt x="400696" y="303904"/>
                  </a:lnTo>
                  <a:lnTo>
                    <a:pt x="416574" y="259475"/>
                  </a:lnTo>
                  <a:lnTo>
                    <a:pt x="422147" y="211074"/>
                  </a:lnTo>
                  <a:lnTo>
                    <a:pt x="416574" y="162672"/>
                  </a:lnTo>
                  <a:lnTo>
                    <a:pt x="400696" y="118243"/>
                  </a:lnTo>
                  <a:lnTo>
                    <a:pt x="375781" y="79052"/>
                  </a:lnTo>
                  <a:lnTo>
                    <a:pt x="343095" y="46366"/>
                  </a:lnTo>
                  <a:lnTo>
                    <a:pt x="303904" y="21451"/>
                  </a:lnTo>
                  <a:lnTo>
                    <a:pt x="259475" y="5573"/>
                  </a:lnTo>
                  <a:lnTo>
                    <a:pt x="211073" y="0"/>
                  </a:lnTo>
                  <a:close/>
                </a:path>
              </a:pathLst>
            </a:custGeom>
            <a:solidFill>
              <a:srgbClr val="FFE7C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5"/>
            <p:cNvSpPr/>
            <p:nvPr/>
          </p:nvSpPr>
          <p:spPr>
            <a:xfrm>
              <a:off x="2440940" y="3248151"/>
              <a:ext cx="292100" cy="85090"/>
            </a:xfrm>
            <a:custGeom>
              <a:rect b="b" l="l" r="r" t="t"/>
              <a:pathLst>
                <a:path extrusionOk="0" h="85089" w="292100">
                  <a:moveTo>
                    <a:pt x="292100" y="0"/>
                  </a:moveTo>
                  <a:lnTo>
                    <a:pt x="0" y="0"/>
                  </a:lnTo>
                  <a:lnTo>
                    <a:pt x="12346" y="18565"/>
                  </a:lnTo>
                  <a:lnTo>
                    <a:pt x="43612" y="49934"/>
                  </a:lnTo>
                  <a:lnTo>
                    <a:pt x="103922" y="79504"/>
                  </a:lnTo>
                  <a:lnTo>
                    <a:pt x="147272" y="84854"/>
                  </a:lnTo>
                  <a:lnTo>
                    <a:pt x="189960" y="78993"/>
                  </a:lnTo>
                  <a:lnTo>
                    <a:pt x="229790" y="62507"/>
                  </a:lnTo>
                  <a:lnTo>
                    <a:pt x="264568" y="3598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5"/>
            <p:cNvSpPr/>
            <p:nvPr/>
          </p:nvSpPr>
          <p:spPr>
            <a:xfrm>
              <a:off x="2440940" y="3248151"/>
              <a:ext cx="292100" cy="85090"/>
            </a:xfrm>
            <a:custGeom>
              <a:rect b="b" l="l" r="r" t="t"/>
              <a:pathLst>
                <a:path extrusionOk="0" h="85089" w="292100">
                  <a:moveTo>
                    <a:pt x="292100" y="0"/>
                  </a:moveTo>
                  <a:lnTo>
                    <a:pt x="264568" y="35980"/>
                  </a:lnTo>
                  <a:lnTo>
                    <a:pt x="229790" y="62507"/>
                  </a:lnTo>
                  <a:lnTo>
                    <a:pt x="189960" y="78993"/>
                  </a:lnTo>
                  <a:lnTo>
                    <a:pt x="147272" y="84854"/>
                  </a:lnTo>
                  <a:lnTo>
                    <a:pt x="103922" y="79504"/>
                  </a:lnTo>
                  <a:lnTo>
                    <a:pt x="62103" y="62357"/>
                  </a:lnTo>
                  <a:lnTo>
                    <a:pt x="26955" y="35274"/>
                  </a:lnTo>
                  <a:lnTo>
                    <a:pt x="0" y="0"/>
                  </a:lnTo>
                  <a:lnTo>
                    <a:pt x="29210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9" name="Google Shape;1219;p75"/>
          <p:cNvSpPr txBox="1"/>
          <p:nvPr/>
        </p:nvSpPr>
        <p:spPr>
          <a:xfrm>
            <a:off x="2092198" y="3537584"/>
            <a:ext cx="931544" cy="223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Non intenzionale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0" name="Google Shape;1220;p75"/>
          <p:cNvGrpSpPr/>
          <p:nvPr/>
        </p:nvGrpSpPr>
        <p:grpSpPr>
          <a:xfrm>
            <a:off x="4224528" y="2938272"/>
            <a:ext cx="424180" cy="422275"/>
            <a:chOff x="4224528" y="2938272"/>
            <a:chExt cx="424180" cy="422275"/>
          </a:xfrm>
        </p:grpSpPr>
        <p:sp>
          <p:nvSpPr>
            <p:cNvPr id="1221" name="Google Shape;1221;p75"/>
            <p:cNvSpPr/>
            <p:nvPr/>
          </p:nvSpPr>
          <p:spPr>
            <a:xfrm>
              <a:off x="4224528" y="2938272"/>
              <a:ext cx="424180" cy="422275"/>
            </a:xfrm>
            <a:custGeom>
              <a:rect b="b" l="l" r="r" t="t"/>
              <a:pathLst>
                <a:path extrusionOk="0" h="422275" w="424179">
                  <a:moveTo>
                    <a:pt x="211836" y="0"/>
                  </a:moveTo>
                  <a:lnTo>
                    <a:pt x="163272" y="5573"/>
                  </a:lnTo>
                  <a:lnTo>
                    <a:pt x="118687" y="21451"/>
                  </a:lnTo>
                  <a:lnTo>
                    <a:pt x="79354" y="46366"/>
                  </a:lnTo>
                  <a:lnTo>
                    <a:pt x="46546" y="79052"/>
                  </a:lnTo>
                  <a:lnTo>
                    <a:pt x="21535" y="118243"/>
                  </a:lnTo>
                  <a:lnTo>
                    <a:pt x="5596" y="162672"/>
                  </a:lnTo>
                  <a:lnTo>
                    <a:pt x="0" y="211074"/>
                  </a:lnTo>
                  <a:lnTo>
                    <a:pt x="5596" y="259475"/>
                  </a:lnTo>
                  <a:lnTo>
                    <a:pt x="21535" y="303904"/>
                  </a:lnTo>
                  <a:lnTo>
                    <a:pt x="46546" y="343095"/>
                  </a:lnTo>
                  <a:lnTo>
                    <a:pt x="79354" y="375781"/>
                  </a:lnTo>
                  <a:lnTo>
                    <a:pt x="118687" y="400696"/>
                  </a:lnTo>
                  <a:lnTo>
                    <a:pt x="163272" y="416574"/>
                  </a:lnTo>
                  <a:lnTo>
                    <a:pt x="211836" y="422148"/>
                  </a:lnTo>
                  <a:lnTo>
                    <a:pt x="260399" y="416574"/>
                  </a:lnTo>
                  <a:lnTo>
                    <a:pt x="304984" y="400696"/>
                  </a:lnTo>
                  <a:lnTo>
                    <a:pt x="344317" y="375781"/>
                  </a:lnTo>
                  <a:lnTo>
                    <a:pt x="377125" y="343095"/>
                  </a:lnTo>
                  <a:lnTo>
                    <a:pt x="402136" y="303904"/>
                  </a:lnTo>
                  <a:lnTo>
                    <a:pt x="418075" y="259475"/>
                  </a:lnTo>
                  <a:lnTo>
                    <a:pt x="423672" y="211074"/>
                  </a:lnTo>
                  <a:lnTo>
                    <a:pt x="418075" y="162672"/>
                  </a:lnTo>
                  <a:lnTo>
                    <a:pt x="402136" y="118243"/>
                  </a:lnTo>
                  <a:lnTo>
                    <a:pt x="377125" y="79052"/>
                  </a:lnTo>
                  <a:lnTo>
                    <a:pt x="344317" y="46366"/>
                  </a:lnTo>
                  <a:lnTo>
                    <a:pt x="304984" y="21451"/>
                  </a:lnTo>
                  <a:lnTo>
                    <a:pt x="260399" y="5573"/>
                  </a:lnTo>
                  <a:lnTo>
                    <a:pt x="211836" y="0"/>
                  </a:lnTo>
                  <a:close/>
                </a:path>
              </a:pathLst>
            </a:custGeom>
            <a:solidFill>
              <a:srgbClr val="FFE7C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5"/>
            <p:cNvSpPr/>
            <p:nvPr/>
          </p:nvSpPr>
          <p:spPr>
            <a:xfrm>
              <a:off x="4267200" y="3150108"/>
              <a:ext cx="338455" cy="169545"/>
            </a:xfrm>
            <a:custGeom>
              <a:rect b="b" l="l" r="r" t="t"/>
              <a:pathLst>
                <a:path extrusionOk="0" h="169545" w="338454">
                  <a:moveTo>
                    <a:pt x="338327" y="0"/>
                  </a:moveTo>
                  <a:lnTo>
                    <a:pt x="0" y="0"/>
                  </a:lnTo>
                  <a:lnTo>
                    <a:pt x="6039" y="44986"/>
                  </a:lnTo>
                  <a:lnTo>
                    <a:pt x="23085" y="85400"/>
                  </a:lnTo>
                  <a:lnTo>
                    <a:pt x="49530" y="119633"/>
                  </a:lnTo>
                  <a:lnTo>
                    <a:pt x="83763" y="146078"/>
                  </a:lnTo>
                  <a:lnTo>
                    <a:pt x="124177" y="163124"/>
                  </a:lnTo>
                  <a:lnTo>
                    <a:pt x="169163" y="169163"/>
                  </a:lnTo>
                  <a:lnTo>
                    <a:pt x="214150" y="163124"/>
                  </a:lnTo>
                  <a:lnTo>
                    <a:pt x="254564" y="146078"/>
                  </a:lnTo>
                  <a:lnTo>
                    <a:pt x="288797" y="119633"/>
                  </a:lnTo>
                  <a:lnTo>
                    <a:pt x="315242" y="85400"/>
                  </a:lnTo>
                  <a:lnTo>
                    <a:pt x="332288" y="44986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5"/>
            <p:cNvSpPr/>
            <p:nvPr/>
          </p:nvSpPr>
          <p:spPr>
            <a:xfrm>
              <a:off x="4267200" y="3150108"/>
              <a:ext cx="338455" cy="169545"/>
            </a:xfrm>
            <a:custGeom>
              <a:rect b="b" l="l" r="r" t="t"/>
              <a:pathLst>
                <a:path extrusionOk="0" h="169545" w="338454">
                  <a:moveTo>
                    <a:pt x="338327" y="0"/>
                  </a:moveTo>
                  <a:lnTo>
                    <a:pt x="332288" y="44986"/>
                  </a:lnTo>
                  <a:lnTo>
                    <a:pt x="315242" y="85400"/>
                  </a:lnTo>
                  <a:lnTo>
                    <a:pt x="288797" y="119633"/>
                  </a:lnTo>
                  <a:lnTo>
                    <a:pt x="254564" y="146078"/>
                  </a:lnTo>
                  <a:lnTo>
                    <a:pt x="214150" y="163124"/>
                  </a:lnTo>
                  <a:lnTo>
                    <a:pt x="169163" y="169163"/>
                  </a:lnTo>
                  <a:lnTo>
                    <a:pt x="124177" y="163124"/>
                  </a:lnTo>
                  <a:lnTo>
                    <a:pt x="83763" y="146078"/>
                  </a:lnTo>
                  <a:lnTo>
                    <a:pt x="49530" y="119633"/>
                  </a:lnTo>
                  <a:lnTo>
                    <a:pt x="23085" y="85400"/>
                  </a:lnTo>
                  <a:lnTo>
                    <a:pt x="6039" y="44986"/>
                  </a:lnTo>
                  <a:lnTo>
                    <a:pt x="0" y="0"/>
                  </a:lnTo>
                  <a:lnTo>
                    <a:pt x="338327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4" name="Google Shape;1224;p75"/>
          <p:cNvSpPr txBox="1"/>
          <p:nvPr/>
        </p:nvSpPr>
        <p:spPr>
          <a:xfrm>
            <a:off x="3929253" y="3518408"/>
            <a:ext cx="1125855" cy="223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Mezzi semplici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5" name="Google Shape;1225;p75"/>
          <p:cNvGrpSpPr/>
          <p:nvPr/>
        </p:nvGrpSpPr>
        <p:grpSpPr>
          <a:xfrm>
            <a:off x="6074664" y="2909316"/>
            <a:ext cx="422275" cy="422275"/>
            <a:chOff x="6074664" y="2909316"/>
            <a:chExt cx="422275" cy="422275"/>
          </a:xfrm>
        </p:grpSpPr>
        <p:sp>
          <p:nvSpPr>
            <p:cNvPr id="1226" name="Google Shape;1226;p75"/>
            <p:cNvSpPr/>
            <p:nvPr/>
          </p:nvSpPr>
          <p:spPr>
            <a:xfrm>
              <a:off x="6074664" y="2909316"/>
              <a:ext cx="422275" cy="422275"/>
            </a:xfrm>
            <a:custGeom>
              <a:rect b="b" l="l" r="r" t="t"/>
              <a:pathLst>
                <a:path extrusionOk="0" h="422275" w="422275">
                  <a:moveTo>
                    <a:pt x="211074" y="0"/>
                  </a:moveTo>
                  <a:lnTo>
                    <a:pt x="162672" y="5573"/>
                  </a:lnTo>
                  <a:lnTo>
                    <a:pt x="118243" y="21451"/>
                  </a:lnTo>
                  <a:lnTo>
                    <a:pt x="79052" y="46366"/>
                  </a:lnTo>
                  <a:lnTo>
                    <a:pt x="46366" y="79052"/>
                  </a:lnTo>
                  <a:lnTo>
                    <a:pt x="21451" y="118243"/>
                  </a:lnTo>
                  <a:lnTo>
                    <a:pt x="5573" y="162672"/>
                  </a:lnTo>
                  <a:lnTo>
                    <a:pt x="0" y="211074"/>
                  </a:lnTo>
                  <a:lnTo>
                    <a:pt x="5573" y="259475"/>
                  </a:lnTo>
                  <a:lnTo>
                    <a:pt x="21451" y="303904"/>
                  </a:lnTo>
                  <a:lnTo>
                    <a:pt x="46366" y="343095"/>
                  </a:lnTo>
                  <a:lnTo>
                    <a:pt x="79052" y="375781"/>
                  </a:lnTo>
                  <a:lnTo>
                    <a:pt x="118243" y="400696"/>
                  </a:lnTo>
                  <a:lnTo>
                    <a:pt x="162672" y="416574"/>
                  </a:lnTo>
                  <a:lnTo>
                    <a:pt x="211074" y="422148"/>
                  </a:lnTo>
                  <a:lnTo>
                    <a:pt x="259475" y="416574"/>
                  </a:lnTo>
                  <a:lnTo>
                    <a:pt x="303904" y="400696"/>
                  </a:lnTo>
                  <a:lnTo>
                    <a:pt x="343095" y="375781"/>
                  </a:lnTo>
                  <a:lnTo>
                    <a:pt x="375781" y="343095"/>
                  </a:lnTo>
                  <a:lnTo>
                    <a:pt x="400696" y="303904"/>
                  </a:lnTo>
                  <a:lnTo>
                    <a:pt x="416574" y="259475"/>
                  </a:lnTo>
                  <a:lnTo>
                    <a:pt x="422148" y="211074"/>
                  </a:lnTo>
                  <a:lnTo>
                    <a:pt x="416574" y="162672"/>
                  </a:lnTo>
                  <a:lnTo>
                    <a:pt x="400696" y="118243"/>
                  </a:lnTo>
                  <a:lnTo>
                    <a:pt x="375781" y="79052"/>
                  </a:lnTo>
                  <a:lnTo>
                    <a:pt x="343095" y="46366"/>
                  </a:lnTo>
                  <a:lnTo>
                    <a:pt x="303904" y="21451"/>
                  </a:lnTo>
                  <a:lnTo>
                    <a:pt x="259475" y="5573"/>
                  </a:lnTo>
                  <a:lnTo>
                    <a:pt x="211074" y="0"/>
                  </a:lnTo>
                  <a:close/>
                </a:path>
              </a:pathLst>
            </a:custGeom>
            <a:solidFill>
              <a:srgbClr val="FFE7C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5"/>
            <p:cNvSpPr/>
            <p:nvPr/>
          </p:nvSpPr>
          <p:spPr>
            <a:xfrm>
              <a:off x="6117367" y="3035046"/>
              <a:ext cx="338455" cy="254000"/>
            </a:xfrm>
            <a:custGeom>
              <a:rect b="b" l="l" r="r" t="t"/>
              <a:pathLst>
                <a:path extrusionOk="0" h="254000" w="338454">
                  <a:moveTo>
                    <a:pt x="315690" y="0"/>
                  </a:moveTo>
                  <a:lnTo>
                    <a:pt x="22574" y="0"/>
                  </a:lnTo>
                  <a:lnTo>
                    <a:pt x="5643" y="41147"/>
                  </a:lnTo>
                  <a:lnTo>
                    <a:pt x="0" y="84581"/>
                  </a:lnTo>
                  <a:lnTo>
                    <a:pt x="5643" y="128015"/>
                  </a:lnTo>
                  <a:lnTo>
                    <a:pt x="22574" y="169163"/>
                  </a:lnTo>
                  <a:lnTo>
                    <a:pt x="50305" y="205081"/>
                  </a:lnTo>
                  <a:lnTo>
                    <a:pt x="85293" y="231544"/>
                  </a:lnTo>
                  <a:lnTo>
                    <a:pt x="125333" y="247967"/>
                  </a:lnTo>
                  <a:lnTo>
                    <a:pt x="168219" y="253764"/>
                  </a:lnTo>
                  <a:lnTo>
                    <a:pt x="211748" y="248350"/>
                  </a:lnTo>
                  <a:lnTo>
                    <a:pt x="253714" y="231139"/>
                  </a:lnTo>
                  <a:lnTo>
                    <a:pt x="289631" y="203408"/>
                  </a:lnTo>
                  <a:lnTo>
                    <a:pt x="316094" y="168420"/>
                  </a:lnTo>
                  <a:lnTo>
                    <a:pt x="332517" y="128381"/>
                  </a:lnTo>
                  <a:lnTo>
                    <a:pt x="338315" y="85494"/>
                  </a:lnTo>
                  <a:lnTo>
                    <a:pt x="332901" y="41965"/>
                  </a:lnTo>
                  <a:lnTo>
                    <a:pt x="31569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5"/>
            <p:cNvSpPr/>
            <p:nvPr/>
          </p:nvSpPr>
          <p:spPr>
            <a:xfrm>
              <a:off x="6117367" y="3035046"/>
              <a:ext cx="338455" cy="254000"/>
            </a:xfrm>
            <a:custGeom>
              <a:rect b="b" l="l" r="r" t="t"/>
              <a:pathLst>
                <a:path extrusionOk="0" h="254000" w="338454">
                  <a:moveTo>
                    <a:pt x="315690" y="0"/>
                  </a:moveTo>
                  <a:lnTo>
                    <a:pt x="332901" y="41965"/>
                  </a:lnTo>
                  <a:lnTo>
                    <a:pt x="338315" y="85494"/>
                  </a:lnTo>
                  <a:lnTo>
                    <a:pt x="332517" y="128381"/>
                  </a:lnTo>
                  <a:lnTo>
                    <a:pt x="316094" y="168420"/>
                  </a:lnTo>
                  <a:lnTo>
                    <a:pt x="289631" y="203408"/>
                  </a:lnTo>
                  <a:lnTo>
                    <a:pt x="253714" y="231139"/>
                  </a:lnTo>
                  <a:lnTo>
                    <a:pt x="211748" y="248350"/>
                  </a:lnTo>
                  <a:lnTo>
                    <a:pt x="168219" y="253764"/>
                  </a:lnTo>
                  <a:lnTo>
                    <a:pt x="125333" y="247967"/>
                  </a:lnTo>
                  <a:lnTo>
                    <a:pt x="85293" y="231544"/>
                  </a:lnTo>
                  <a:lnTo>
                    <a:pt x="50305" y="205081"/>
                  </a:lnTo>
                  <a:lnTo>
                    <a:pt x="22574" y="169163"/>
                  </a:lnTo>
                  <a:lnTo>
                    <a:pt x="5643" y="128015"/>
                  </a:lnTo>
                  <a:lnTo>
                    <a:pt x="0" y="84581"/>
                  </a:lnTo>
                  <a:lnTo>
                    <a:pt x="5643" y="41147"/>
                  </a:lnTo>
                  <a:lnTo>
                    <a:pt x="22574" y="0"/>
                  </a:lnTo>
                  <a:lnTo>
                    <a:pt x="315690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9" name="Google Shape;1229;p75"/>
          <p:cNvSpPr txBox="1"/>
          <p:nvPr/>
        </p:nvSpPr>
        <p:spPr>
          <a:xfrm>
            <a:off x="5949441" y="3506546"/>
            <a:ext cx="758825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ctr">
              <a:lnSpc>
                <a:spcPct val="111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Moderato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1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Mezzi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0" name="Google Shape;1230;p75"/>
          <p:cNvGrpSpPr/>
          <p:nvPr/>
        </p:nvGrpSpPr>
        <p:grpSpPr>
          <a:xfrm>
            <a:off x="7923276" y="2894076"/>
            <a:ext cx="424180" cy="422275"/>
            <a:chOff x="7923276" y="2894076"/>
            <a:chExt cx="424180" cy="422275"/>
          </a:xfrm>
        </p:grpSpPr>
        <p:sp>
          <p:nvSpPr>
            <p:cNvPr id="1231" name="Google Shape;1231;p75"/>
            <p:cNvSpPr/>
            <p:nvPr/>
          </p:nvSpPr>
          <p:spPr>
            <a:xfrm>
              <a:off x="7923276" y="2894076"/>
              <a:ext cx="424180" cy="422275"/>
            </a:xfrm>
            <a:custGeom>
              <a:rect b="b" l="l" r="r" t="t"/>
              <a:pathLst>
                <a:path extrusionOk="0" h="422275" w="424179">
                  <a:moveTo>
                    <a:pt x="211835" y="0"/>
                  </a:moveTo>
                  <a:lnTo>
                    <a:pt x="163272" y="5573"/>
                  </a:lnTo>
                  <a:lnTo>
                    <a:pt x="118687" y="21451"/>
                  </a:lnTo>
                  <a:lnTo>
                    <a:pt x="79354" y="46366"/>
                  </a:lnTo>
                  <a:lnTo>
                    <a:pt x="46546" y="79052"/>
                  </a:lnTo>
                  <a:lnTo>
                    <a:pt x="21535" y="118243"/>
                  </a:lnTo>
                  <a:lnTo>
                    <a:pt x="5596" y="162672"/>
                  </a:lnTo>
                  <a:lnTo>
                    <a:pt x="0" y="211074"/>
                  </a:lnTo>
                  <a:lnTo>
                    <a:pt x="5596" y="259475"/>
                  </a:lnTo>
                  <a:lnTo>
                    <a:pt x="21535" y="303904"/>
                  </a:lnTo>
                  <a:lnTo>
                    <a:pt x="46546" y="343095"/>
                  </a:lnTo>
                  <a:lnTo>
                    <a:pt x="79354" y="375781"/>
                  </a:lnTo>
                  <a:lnTo>
                    <a:pt x="118687" y="400696"/>
                  </a:lnTo>
                  <a:lnTo>
                    <a:pt x="163272" y="416574"/>
                  </a:lnTo>
                  <a:lnTo>
                    <a:pt x="211835" y="422148"/>
                  </a:lnTo>
                  <a:lnTo>
                    <a:pt x="260399" y="416574"/>
                  </a:lnTo>
                  <a:lnTo>
                    <a:pt x="304984" y="400696"/>
                  </a:lnTo>
                  <a:lnTo>
                    <a:pt x="344317" y="375781"/>
                  </a:lnTo>
                  <a:lnTo>
                    <a:pt x="377125" y="343095"/>
                  </a:lnTo>
                  <a:lnTo>
                    <a:pt x="402136" y="303904"/>
                  </a:lnTo>
                  <a:lnTo>
                    <a:pt x="418075" y="259475"/>
                  </a:lnTo>
                  <a:lnTo>
                    <a:pt x="423672" y="211074"/>
                  </a:lnTo>
                  <a:lnTo>
                    <a:pt x="418075" y="162672"/>
                  </a:lnTo>
                  <a:lnTo>
                    <a:pt x="402136" y="118243"/>
                  </a:lnTo>
                  <a:lnTo>
                    <a:pt x="377125" y="79052"/>
                  </a:lnTo>
                  <a:lnTo>
                    <a:pt x="344317" y="46366"/>
                  </a:lnTo>
                  <a:lnTo>
                    <a:pt x="304984" y="21451"/>
                  </a:lnTo>
                  <a:lnTo>
                    <a:pt x="260399" y="5573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FE7C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5"/>
            <p:cNvSpPr/>
            <p:nvPr/>
          </p:nvSpPr>
          <p:spPr>
            <a:xfrm>
              <a:off x="7965948" y="2936748"/>
              <a:ext cx="338455" cy="338455"/>
            </a:xfrm>
            <a:custGeom>
              <a:rect b="b" l="l" r="r" t="t"/>
              <a:pathLst>
                <a:path extrusionOk="0" h="338454" w="338454">
                  <a:moveTo>
                    <a:pt x="169163" y="0"/>
                  </a:moveTo>
                  <a:lnTo>
                    <a:pt x="124177" y="6039"/>
                  </a:lnTo>
                  <a:lnTo>
                    <a:pt x="83763" y="23085"/>
                  </a:lnTo>
                  <a:lnTo>
                    <a:pt x="49529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6039" y="214150"/>
                  </a:lnTo>
                  <a:lnTo>
                    <a:pt x="23085" y="254564"/>
                  </a:lnTo>
                  <a:lnTo>
                    <a:pt x="49529" y="288797"/>
                  </a:lnTo>
                  <a:lnTo>
                    <a:pt x="83763" y="315242"/>
                  </a:lnTo>
                  <a:lnTo>
                    <a:pt x="124177" y="332288"/>
                  </a:lnTo>
                  <a:lnTo>
                    <a:pt x="169163" y="338327"/>
                  </a:lnTo>
                  <a:lnTo>
                    <a:pt x="214150" y="332288"/>
                  </a:lnTo>
                  <a:lnTo>
                    <a:pt x="254564" y="315242"/>
                  </a:lnTo>
                  <a:lnTo>
                    <a:pt x="288798" y="288797"/>
                  </a:lnTo>
                  <a:lnTo>
                    <a:pt x="315242" y="254564"/>
                  </a:lnTo>
                  <a:lnTo>
                    <a:pt x="332288" y="214150"/>
                  </a:lnTo>
                  <a:lnTo>
                    <a:pt x="338327" y="169163"/>
                  </a:lnTo>
                  <a:lnTo>
                    <a:pt x="332288" y="124177"/>
                  </a:lnTo>
                  <a:lnTo>
                    <a:pt x="315242" y="83763"/>
                  </a:lnTo>
                  <a:lnTo>
                    <a:pt x="288797" y="49530"/>
                  </a:lnTo>
                  <a:lnTo>
                    <a:pt x="254564" y="23085"/>
                  </a:lnTo>
                  <a:lnTo>
                    <a:pt x="214150" y="6039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5"/>
            <p:cNvSpPr/>
            <p:nvPr/>
          </p:nvSpPr>
          <p:spPr>
            <a:xfrm>
              <a:off x="7965948" y="2936748"/>
              <a:ext cx="338455" cy="338455"/>
            </a:xfrm>
            <a:custGeom>
              <a:rect b="b" l="l" r="r" t="t"/>
              <a:pathLst>
                <a:path extrusionOk="0" h="338454" w="338454">
                  <a:moveTo>
                    <a:pt x="169163" y="0"/>
                  </a:moveTo>
                  <a:lnTo>
                    <a:pt x="214150" y="6039"/>
                  </a:lnTo>
                  <a:lnTo>
                    <a:pt x="254564" y="23085"/>
                  </a:lnTo>
                  <a:lnTo>
                    <a:pt x="288797" y="49530"/>
                  </a:lnTo>
                  <a:lnTo>
                    <a:pt x="315242" y="83763"/>
                  </a:lnTo>
                  <a:lnTo>
                    <a:pt x="332288" y="124177"/>
                  </a:lnTo>
                  <a:lnTo>
                    <a:pt x="338327" y="169163"/>
                  </a:lnTo>
                  <a:lnTo>
                    <a:pt x="332288" y="214150"/>
                  </a:lnTo>
                  <a:lnTo>
                    <a:pt x="315242" y="254564"/>
                  </a:lnTo>
                  <a:lnTo>
                    <a:pt x="288798" y="288797"/>
                  </a:lnTo>
                  <a:lnTo>
                    <a:pt x="254564" y="315242"/>
                  </a:lnTo>
                  <a:lnTo>
                    <a:pt x="214150" y="332288"/>
                  </a:lnTo>
                  <a:lnTo>
                    <a:pt x="169163" y="338327"/>
                  </a:lnTo>
                  <a:lnTo>
                    <a:pt x="124177" y="332288"/>
                  </a:lnTo>
                  <a:lnTo>
                    <a:pt x="83763" y="315242"/>
                  </a:lnTo>
                  <a:lnTo>
                    <a:pt x="49529" y="288797"/>
                  </a:lnTo>
                  <a:lnTo>
                    <a:pt x="23085" y="254564"/>
                  </a:lnTo>
                  <a:lnTo>
                    <a:pt x="6039" y="214150"/>
                  </a:lnTo>
                  <a:lnTo>
                    <a:pt x="0" y="169163"/>
                  </a:lnTo>
                  <a:lnTo>
                    <a:pt x="6039" y="124177"/>
                  </a:lnTo>
                  <a:lnTo>
                    <a:pt x="23085" y="83763"/>
                  </a:lnTo>
                  <a:lnTo>
                    <a:pt x="49529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3" y="0"/>
                  </a:lnTo>
                  <a:close/>
                </a:path>
              </a:pathLst>
            </a:custGeom>
            <a:noFill/>
            <a:ln cap="flat" cmpd="sng" w="15875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4" name="Google Shape;1234;p75"/>
          <p:cNvSpPr txBox="1"/>
          <p:nvPr/>
        </p:nvSpPr>
        <p:spPr>
          <a:xfrm>
            <a:off x="7664322" y="3470275"/>
            <a:ext cx="1104265" cy="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-283844" lvl="0" marL="295910" marR="5080" rtl="0" algn="l">
              <a:lnSpc>
                <a:spcPct val="10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Mezzi sofisticati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75"/>
          <p:cNvSpPr txBox="1"/>
          <p:nvPr>
            <p:ph type="title"/>
          </p:nvPr>
        </p:nvSpPr>
        <p:spPr>
          <a:xfrm>
            <a:off x="399069" y="222250"/>
            <a:ext cx="5478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Livelli di sicurezza</a:t>
            </a:r>
            <a:endParaRPr sz="3600"/>
          </a:p>
        </p:txBody>
      </p:sp>
      <p:sp>
        <p:nvSpPr>
          <p:cNvPr id="1236" name="Google Shape;1236;p75"/>
          <p:cNvSpPr txBox="1"/>
          <p:nvPr/>
        </p:nvSpPr>
        <p:spPr>
          <a:xfrm>
            <a:off x="282956" y="846836"/>
            <a:ext cx="11586210" cy="17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74320" lvl="0" marL="2870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La norma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IEC 62443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presenta il concetto di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livelli di sicurezza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SL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 applicabili a vari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elementi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come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zone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condotti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canali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prodotti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definire un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livello di sicurezza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viene condotta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un'analisi approfondita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 un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dispositivo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specifico per accertare il livello di sicurezza appropriato in base al suo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ruolo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alla sua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collocazione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 sistema.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B900"/>
              </a:buClr>
              <a:buSzPts val="1600"/>
              <a:buFont typeface="Courier New"/>
              <a:buChar char="o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Questi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livelli di sicurezza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sono suddivisi in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quattro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livelli </a:t>
            </a:r>
            <a:r>
              <a:rPr b="1" lang="en-US" sz="16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unici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che vanno 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da 1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b="1" lang="en-US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7" name="Google Shape;1237;p75"/>
          <p:cNvSpPr txBox="1"/>
          <p:nvPr/>
        </p:nvSpPr>
        <p:spPr>
          <a:xfrm>
            <a:off x="282956" y="4170045"/>
            <a:ext cx="115869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61620" lvl="0" marL="2870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ourier New"/>
              <a:buChar char="o"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Dopo aver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stabilito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livello di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sicurezza mirato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una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zona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valutare se i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dispositivi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all'interno di tale zona rispettano il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livello di sicurezza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impostato.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61620" lvl="0" marL="287020" marR="508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ourier New"/>
              <a:buChar char="o"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 i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dispositivi non riescono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soddisfare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livello di sicurezza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richiesto, è essenziale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studiare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implementare contromisure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 raggiungere l'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obiettivo del livello di sicurezza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261620" lvl="0" marL="2870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Courier New"/>
              <a:buChar char="o"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Queste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contromisure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possono essere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di vario tipo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e comprendono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soluzioni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tecniche come i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firewall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misure amministrative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quali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politiche e procedure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o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protezioni fisiche 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come la messa in sicurezza delle aree con </a:t>
            </a:r>
            <a:r>
              <a:rPr b="1" lang="en-US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porte chiuse a chiave</a:t>
            </a: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8" name="Google Shape;1238;p75"/>
          <p:cNvSpPr txBox="1"/>
          <p:nvPr/>
        </p:nvSpPr>
        <p:spPr>
          <a:xfrm>
            <a:off x="78739" y="6329273"/>
            <a:ext cx="6710680" cy="39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Practical Approach to Adopting the IEC 62443 Standards (isa.org)</a:t>
            </a: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Shaaban, Abdelkader Magdy, et al. "Modello basato su ontologia per la verifica e la convalida della sicurezza automobilistica". </a:t>
            </a: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Atti della 21a Conferenza internazionale sull'integrazione delle informazioni e sulle applicazioni e servizi basati sul web</a:t>
            </a:r>
            <a:r>
              <a:rPr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2019.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75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76"/>
          <p:cNvSpPr txBox="1"/>
          <p:nvPr>
            <p:ph type="title"/>
          </p:nvPr>
        </p:nvSpPr>
        <p:spPr>
          <a:xfrm>
            <a:off x="510952" y="394850"/>
            <a:ext cx="53043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Sicurezza dei dispositivi</a:t>
            </a:r>
            <a:endParaRPr sz="3600"/>
          </a:p>
        </p:txBody>
      </p:sp>
      <p:sp>
        <p:nvSpPr>
          <p:cNvPr id="1246" name="Google Shape;1246;p76"/>
          <p:cNvSpPr txBox="1"/>
          <p:nvPr/>
        </p:nvSpPr>
        <p:spPr>
          <a:xfrm>
            <a:off x="469493" y="1113535"/>
            <a:ext cx="11460480" cy="469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 standard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IEC 62443-4-2 definisce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requisiti di sicurezza per quattro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tipi di componenti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applicazioni software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SAR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dispositivi embedded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EDR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dispositivi host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HDR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e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dispositivi di rete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NDR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115" marR="508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 ogni tipo di componente, vengono specificati sette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requisiti fondamentali (FR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), che coprono aspetti quali il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controllo dell'identificazione e dell'autenticazione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IAC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), il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controllo dell'uso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UC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), l'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integrità del sistema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), la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riservatezza dei dati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DC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), il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flusso limitato dei dati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RDF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), la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risposta tempestiva agli eventi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TRE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e la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disponibilità delle risorse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115" marR="6985" rtl="0" algn="just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Queste definizioni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aiutano i proprietari degli asset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semplificare le specifiche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tecniche e a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selezionare i prodotti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linea con il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livello di sicurezza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desiderato.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Ogni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livello di sicurezza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SL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è definito da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requisiti fondamentali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distinti e da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criteri misurabili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semplificando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63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confronto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processi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di implementazione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requisiti di sicurezza sono classificati in base al loro livello di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capacità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noto come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Security-Level Capability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(SL-C).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25120" lvl="0" marL="3378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Questo livello indica il livello di sicurezza che le unità del sistema devono soddisfare senza ulteriori misure.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>
                <a:srgbClr val="FFB9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Inoltre, ogni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zona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condotto di sicurezza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 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obiettivi di sicurezza 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18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specifici che devono essere raggiunti.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76"/>
          <p:cNvSpPr txBox="1"/>
          <p:nvPr/>
        </p:nvSpPr>
        <p:spPr>
          <a:xfrm>
            <a:off x="156768" y="6423152"/>
            <a:ext cx="6634480" cy="297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Practical Approach to Adopting the IEC 62443 Standards (isa.org)</a:t>
            </a:r>
            <a:r>
              <a:rPr lang="en-US" sz="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consultato nel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Shaaban, A.M., Jung, O., Fas Millan, M.A. (2022). Verso l'applicazione della IEC 62443 negli UAS per applicazioni civili sicure. In: Haber, P., Lampoltshammer, T.J., Leopold, H., Mayr, M. (eds) Data Science - Analytics and Applications. Springer Vieweg, Wiesbaden. https://doi.org/10.1007/978-3-658-36295-9_7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8" name="Google Shape;124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76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77"/>
          <p:cNvGrpSpPr/>
          <p:nvPr/>
        </p:nvGrpSpPr>
        <p:grpSpPr>
          <a:xfrm>
            <a:off x="0" y="-1524"/>
            <a:ext cx="12156947" cy="6861047"/>
            <a:chOff x="0" y="-1524"/>
            <a:chExt cx="12156947" cy="6861047"/>
          </a:xfrm>
        </p:grpSpPr>
        <p:pic>
          <p:nvPicPr>
            <p:cNvPr id="1255" name="Google Shape;1255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6" name="Google Shape;1256;p77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77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8" name="Google Shape;1258;p7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82767" y="2260091"/>
              <a:ext cx="6774180" cy="2906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9" name="Google Shape;1259;p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0" name="Google Shape;1260;p77"/>
          <p:cNvSpPr txBox="1"/>
          <p:nvPr>
            <p:ph type="title"/>
          </p:nvPr>
        </p:nvSpPr>
        <p:spPr>
          <a:xfrm>
            <a:off x="471627" y="261182"/>
            <a:ext cx="11248745" cy="15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6250">
            <a:spAutoFit/>
          </a:bodyPr>
          <a:lstStyle/>
          <a:p>
            <a:pPr indent="0" lvl="0" marL="5918835" marR="508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Mappare minacce, vulnerabilità e requisiti di sicurezza: Un'analisi completa</a:t>
            </a:r>
            <a:endParaRPr/>
          </a:p>
        </p:txBody>
      </p:sp>
      <p:sp>
        <p:nvSpPr>
          <p:cNvPr id="1261" name="Google Shape;1261;p77"/>
          <p:cNvSpPr txBox="1"/>
          <p:nvPr/>
        </p:nvSpPr>
        <p:spPr>
          <a:xfrm>
            <a:off x="11206098" y="6305194"/>
            <a:ext cx="19621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77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77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78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1268" name="Google Shape;1268;p78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78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0" name="Google Shape;1270;p78"/>
          <p:cNvSpPr txBox="1"/>
          <p:nvPr>
            <p:ph type="title"/>
          </p:nvPr>
        </p:nvSpPr>
        <p:spPr>
          <a:xfrm>
            <a:off x="6122670" y="2414092"/>
            <a:ext cx="3956685" cy="953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12700" marR="50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Dispositivo di visualizzazione del servizio e-Nav della nave</a:t>
            </a:r>
            <a:endParaRPr sz="3200"/>
          </a:p>
        </p:txBody>
      </p:sp>
      <p:pic>
        <p:nvPicPr>
          <p:cNvPr id="1271" name="Google Shape;127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7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7" name="Google Shape;127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3"/>
            <a:ext cx="5841492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79"/>
          <p:cNvSpPr txBox="1"/>
          <p:nvPr>
            <p:ph type="title"/>
          </p:nvPr>
        </p:nvSpPr>
        <p:spPr>
          <a:xfrm>
            <a:off x="6216324" y="258188"/>
            <a:ext cx="4185300" cy="15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Valutazione del rischio per il </a:t>
            </a:r>
            <a:r>
              <a:rPr lang="en-US" sz="2500"/>
              <a:t>Dispositivo di visualizzazione del servizio e-Nav della nave</a:t>
            </a:r>
            <a:endParaRPr sz="2600"/>
          </a:p>
        </p:txBody>
      </p:sp>
      <p:sp>
        <p:nvSpPr>
          <p:cNvPr id="1279" name="Google Shape;1279;p79"/>
          <p:cNvSpPr txBox="1"/>
          <p:nvPr/>
        </p:nvSpPr>
        <p:spPr>
          <a:xfrm>
            <a:off x="5920232" y="1860829"/>
            <a:ext cx="59886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30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[Specifiche generali]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Alimentazione: 230 VAC, 50/60Hz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Display UnQit : Display LCD da 26 pollici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Unità di controllo principale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 : Windows 10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Interfacce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Porte LAN Ethernet multiple (1GB)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969" lvl="0" marL="28638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Porte seriali multiple (IEC 61162-1 e IEC 61162-2) (</a:t>
            </a:r>
            <a:r>
              <a:rPr lang="en-US" sz="11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al di fuori del nostro ambito - ci concentriamo principalmente sulla IEC 62443-4-2</a:t>
            </a: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Porta USB multipla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CD/DVD-ROM: opzionale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Tastiera, mouse trackball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urier New"/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[Funzioni generali]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Visualizzazione delle informazioni del servizio e-Navigation.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Display grafico elettronico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67335" lvl="0" marL="28638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urier New"/>
              <a:buChar char="o"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Visualizzazione dei natanti AIS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80" name="Google Shape;1280;p79"/>
          <p:cNvGrpSpPr/>
          <p:nvPr/>
        </p:nvGrpSpPr>
        <p:grpSpPr>
          <a:xfrm>
            <a:off x="2933657" y="762"/>
            <a:ext cx="3109003" cy="6857365"/>
            <a:chOff x="2933657" y="762"/>
            <a:chExt cx="3109003" cy="6857365"/>
          </a:xfrm>
        </p:grpSpPr>
        <p:sp>
          <p:nvSpPr>
            <p:cNvPr id="1281" name="Google Shape;1281;p79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79"/>
            <p:cNvSpPr/>
            <p:nvPr/>
          </p:nvSpPr>
          <p:spPr>
            <a:xfrm>
              <a:off x="3497580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3" name="Google Shape;1283;p79"/>
          <p:cNvSpPr txBox="1"/>
          <p:nvPr/>
        </p:nvSpPr>
        <p:spPr>
          <a:xfrm>
            <a:off x="78739" y="6546595"/>
            <a:ext cx="702754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Juntae Kim, Sanghoon Choi, Jinho Yoo e Kaemyoung Park, The analysis of general cybersecurity requirements applicable to ship's e-Nav service display device based on international standards, url: </a:t>
            </a:r>
            <a:r>
              <a:rPr lang="en-US" sz="7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ENAV28-5.1.1.4-The-analysis-of-general-cybersecurity-requirements-applicable-to-ships-e-Nav.pdf (iala-aism.org)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4" name="Google Shape;128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7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8"/>
          <p:cNvGrpSpPr/>
          <p:nvPr/>
        </p:nvGrpSpPr>
        <p:grpSpPr>
          <a:xfrm>
            <a:off x="7994904" y="8953"/>
            <a:ext cx="2904668" cy="6838315"/>
            <a:chOff x="7994904" y="8953"/>
            <a:chExt cx="2904668" cy="6838315"/>
          </a:xfrm>
        </p:grpSpPr>
        <p:sp>
          <p:nvSpPr>
            <p:cNvPr id="161" name="Google Shape;161;p8"/>
            <p:cNvSpPr/>
            <p:nvPr/>
          </p:nvSpPr>
          <p:spPr>
            <a:xfrm>
              <a:off x="8358937" y="8953"/>
              <a:ext cx="2540635" cy="6838315"/>
            </a:xfrm>
            <a:custGeom>
              <a:rect b="b" l="l" r="r" t="t"/>
              <a:pathLst>
                <a:path extrusionOk="0" h="6838315" w="2540634">
                  <a:moveTo>
                    <a:pt x="2540101" y="1244"/>
                  </a:moveTo>
                  <a:lnTo>
                    <a:pt x="2533485" y="520"/>
                  </a:lnTo>
                  <a:lnTo>
                    <a:pt x="2526855" y="139"/>
                  </a:lnTo>
                  <a:lnTo>
                    <a:pt x="2520238" y="0"/>
                  </a:lnTo>
                  <a:lnTo>
                    <a:pt x="2513609" y="0"/>
                  </a:lnTo>
                  <a:lnTo>
                    <a:pt x="1698447" y="3172498"/>
                  </a:lnTo>
                  <a:lnTo>
                    <a:pt x="1359014" y="4439729"/>
                  </a:lnTo>
                  <a:lnTo>
                    <a:pt x="1334414" y="4477156"/>
                  </a:lnTo>
                  <a:lnTo>
                    <a:pt x="1301508" y="4505363"/>
                  </a:lnTo>
                  <a:lnTo>
                    <a:pt x="1262621" y="4523333"/>
                  </a:lnTo>
                  <a:lnTo>
                    <a:pt x="1220025" y="4530014"/>
                  </a:lnTo>
                  <a:lnTo>
                    <a:pt x="1176045" y="4524375"/>
                  </a:lnTo>
                  <a:lnTo>
                    <a:pt x="1130338" y="4503547"/>
                  </a:lnTo>
                  <a:lnTo>
                    <a:pt x="1094435" y="4470527"/>
                  </a:lnTo>
                  <a:lnTo>
                    <a:pt x="1088821" y="4460786"/>
                  </a:lnTo>
                  <a:lnTo>
                    <a:pt x="1112558" y="4372521"/>
                  </a:lnTo>
                  <a:lnTo>
                    <a:pt x="1086218" y="4372521"/>
                  </a:lnTo>
                  <a:lnTo>
                    <a:pt x="1070889" y="4429645"/>
                  </a:lnTo>
                  <a:lnTo>
                    <a:pt x="1070292" y="4428591"/>
                  </a:lnTo>
                  <a:lnTo>
                    <a:pt x="1059827" y="4381017"/>
                  </a:lnTo>
                  <a:lnTo>
                    <a:pt x="1064996" y="4331068"/>
                  </a:lnTo>
                  <a:lnTo>
                    <a:pt x="1322412" y="3379698"/>
                  </a:lnTo>
                  <a:lnTo>
                    <a:pt x="1328356" y="3344303"/>
                  </a:lnTo>
                  <a:lnTo>
                    <a:pt x="1319403" y="3273983"/>
                  </a:lnTo>
                  <a:lnTo>
                    <a:pt x="1284033" y="3210953"/>
                  </a:lnTo>
                  <a:lnTo>
                    <a:pt x="1239774" y="3174898"/>
                  </a:lnTo>
                  <a:lnTo>
                    <a:pt x="1193711" y="3154807"/>
                  </a:lnTo>
                  <a:lnTo>
                    <a:pt x="1145184" y="3148380"/>
                  </a:lnTo>
                  <a:lnTo>
                    <a:pt x="1098232" y="3154807"/>
                  </a:lnTo>
                  <a:lnTo>
                    <a:pt x="1055065" y="3172815"/>
                  </a:lnTo>
                  <a:lnTo>
                    <a:pt x="1017892" y="3201136"/>
                  </a:lnTo>
                  <a:lnTo>
                    <a:pt x="988923" y="3238512"/>
                  </a:lnTo>
                  <a:lnTo>
                    <a:pt x="970356" y="3283674"/>
                  </a:lnTo>
                  <a:lnTo>
                    <a:pt x="579183" y="4729061"/>
                  </a:lnTo>
                  <a:lnTo>
                    <a:pt x="5041" y="6821322"/>
                  </a:lnTo>
                  <a:lnTo>
                    <a:pt x="1257" y="6833959"/>
                  </a:lnTo>
                  <a:lnTo>
                    <a:pt x="0" y="6837743"/>
                  </a:lnTo>
                  <a:lnTo>
                    <a:pt x="26492" y="6837743"/>
                  </a:lnTo>
                  <a:lnTo>
                    <a:pt x="604418" y="4736643"/>
                  </a:lnTo>
                  <a:lnTo>
                    <a:pt x="995603" y="3291255"/>
                  </a:lnTo>
                  <a:lnTo>
                    <a:pt x="1016406" y="3245485"/>
                  </a:lnTo>
                  <a:lnTo>
                    <a:pt x="1049388" y="3209544"/>
                  </a:lnTo>
                  <a:lnTo>
                    <a:pt x="1091272" y="3185376"/>
                  </a:lnTo>
                  <a:lnTo>
                    <a:pt x="1138783" y="3174898"/>
                  </a:lnTo>
                  <a:lnTo>
                    <a:pt x="1188656" y="3180080"/>
                  </a:lnTo>
                  <a:lnTo>
                    <a:pt x="1243558" y="3207245"/>
                  </a:lnTo>
                  <a:lnTo>
                    <a:pt x="1283296" y="3253359"/>
                  </a:lnTo>
                  <a:lnTo>
                    <a:pt x="1303172" y="3311474"/>
                  </a:lnTo>
                  <a:lnTo>
                    <a:pt x="1303883" y="3342195"/>
                  </a:lnTo>
                  <a:lnTo>
                    <a:pt x="1298448" y="3373386"/>
                  </a:lnTo>
                  <a:lnTo>
                    <a:pt x="1041019" y="4324756"/>
                  </a:lnTo>
                  <a:lnTo>
                    <a:pt x="1034605" y="4373346"/>
                  </a:lnTo>
                  <a:lnTo>
                    <a:pt x="1041019" y="4420362"/>
                  </a:lnTo>
                  <a:lnTo>
                    <a:pt x="1059002" y="4463580"/>
                  </a:lnTo>
                  <a:lnTo>
                    <a:pt x="1061046" y="4466285"/>
                  </a:lnTo>
                  <a:lnTo>
                    <a:pt x="706158" y="5788799"/>
                  </a:lnTo>
                  <a:lnTo>
                    <a:pt x="700252" y="5824486"/>
                  </a:lnTo>
                  <a:lnTo>
                    <a:pt x="701294" y="5859932"/>
                  </a:lnTo>
                  <a:lnTo>
                    <a:pt x="709155" y="5894413"/>
                  </a:lnTo>
                  <a:lnTo>
                    <a:pt x="744270" y="5956478"/>
                  </a:lnTo>
                  <a:lnTo>
                    <a:pt x="799033" y="5999137"/>
                  </a:lnTo>
                  <a:lnTo>
                    <a:pt x="866508" y="6017768"/>
                  </a:lnTo>
                  <a:lnTo>
                    <a:pt x="878001" y="6018225"/>
                  </a:lnTo>
                  <a:lnTo>
                    <a:pt x="924166" y="6011977"/>
                  </a:lnTo>
                  <a:lnTo>
                    <a:pt x="966482" y="5994108"/>
                  </a:lnTo>
                  <a:lnTo>
                    <a:pt x="1002906" y="5965901"/>
                  </a:lnTo>
                  <a:lnTo>
                    <a:pt x="1031367" y="5928652"/>
                  </a:lnTo>
                  <a:lnTo>
                    <a:pt x="1049845" y="5883643"/>
                  </a:lnTo>
                  <a:lnTo>
                    <a:pt x="1456258" y="4372521"/>
                  </a:lnTo>
                  <a:lnTo>
                    <a:pt x="1429918" y="4372521"/>
                  </a:lnTo>
                  <a:lnTo>
                    <a:pt x="1026007" y="5877230"/>
                  </a:lnTo>
                  <a:lnTo>
                    <a:pt x="1006081" y="5922899"/>
                  </a:lnTo>
                  <a:lnTo>
                    <a:pt x="974051" y="5958675"/>
                  </a:lnTo>
                  <a:lnTo>
                    <a:pt x="933170" y="5982627"/>
                  </a:lnTo>
                  <a:lnTo>
                    <a:pt x="886688" y="5992850"/>
                  </a:lnTo>
                  <a:lnTo>
                    <a:pt x="837857" y="5987466"/>
                  </a:lnTo>
                  <a:lnTo>
                    <a:pt x="783920" y="5960542"/>
                  </a:lnTo>
                  <a:lnTo>
                    <a:pt x="745032" y="5914402"/>
                  </a:lnTo>
                  <a:lnTo>
                    <a:pt x="725754" y="5856732"/>
                  </a:lnTo>
                  <a:lnTo>
                    <a:pt x="724750" y="5826087"/>
                  </a:lnTo>
                  <a:lnTo>
                    <a:pt x="729983" y="5795200"/>
                  </a:lnTo>
                  <a:lnTo>
                    <a:pt x="1080465" y="4491825"/>
                  </a:lnTo>
                  <a:lnTo>
                    <a:pt x="1087297" y="4500791"/>
                  </a:lnTo>
                  <a:lnTo>
                    <a:pt x="1124623" y="4529798"/>
                  </a:lnTo>
                  <a:lnTo>
                    <a:pt x="1169733" y="4548390"/>
                  </a:lnTo>
                  <a:lnTo>
                    <a:pt x="1221232" y="4554499"/>
                  </a:lnTo>
                  <a:lnTo>
                    <a:pt x="1270965" y="4546358"/>
                  </a:lnTo>
                  <a:lnTo>
                    <a:pt x="1305966" y="4530014"/>
                  </a:lnTo>
                  <a:lnTo>
                    <a:pt x="1316278" y="4525188"/>
                  </a:lnTo>
                  <a:lnTo>
                    <a:pt x="1354505" y="4492193"/>
                  </a:lnTo>
                  <a:lnTo>
                    <a:pt x="1382991" y="4448568"/>
                  </a:lnTo>
                  <a:lnTo>
                    <a:pt x="1382991" y="4447311"/>
                  </a:lnTo>
                  <a:lnTo>
                    <a:pt x="1722424" y="3178810"/>
                  </a:lnTo>
                  <a:lnTo>
                    <a:pt x="2540101" y="1244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7994904" y="1894331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8"/>
          <p:cNvSpPr txBox="1"/>
          <p:nvPr>
            <p:ph type="title"/>
          </p:nvPr>
        </p:nvSpPr>
        <p:spPr>
          <a:xfrm>
            <a:off x="2148898" y="278417"/>
            <a:ext cx="78942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Incidenti informatici nel settore marittimo</a:t>
            </a:r>
            <a:endParaRPr sz="3600"/>
          </a:p>
        </p:txBody>
      </p:sp>
      <p:grpSp>
        <p:nvGrpSpPr>
          <p:cNvPr id="164" name="Google Shape;164;p8"/>
          <p:cNvGrpSpPr/>
          <p:nvPr/>
        </p:nvGrpSpPr>
        <p:grpSpPr>
          <a:xfrm>
            <a:off x="2202942" y="1895094"/>
            <a:ext cx="2848610" cy="3390900"/>
            <a:chOff x="2202942" y="1895094"/>
            <a:chExt cx="2848610" cy="3390900"/>
          </a:xfrm>
        </p:grpSpPr>
        <p:sp>
          <p:nvSpPr>
            <p:cNvPr id="165" name="Google Shape;165;p8"/>
            <p:cNvSpPr/>
            <p:nvPr/>
          </p:nvSpPr>
          <p:spPr>
            <a:xfrm>
              <a:off x="2202942" y="1895094"/>
              <a:ext cx="2848610" cy="3390900"/>
            </a:xfrm>
            <a:custGeom>
              <a:rect b="b" l="l" r="r" t="t"/>
              <a:pathLst>
                <a:path extrusionOk="0" h="3390900" w="2848610">
                  <a:moveTo>
                    <a:pt x="2373630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4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30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1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6" y="2916173"/>
                  </a:lnTo>
                  <a:lnTo>
                    <a:pt x="2848356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30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2202942" y="1895094"/>
              <a:ext cx="2848610" cy="3390900"/>
            </a:xfrm>
            <a:custGeom>
              <a:rect b="b" l="l" r="r" t="t"/>
              <a:pathLst>
                <a:path extrusionOk="0" h="3390900" w="2848610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4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5" y="0"/>
                  </a:lnTo>
                  <a:lnTo>
                    <a:pt x="2373630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6" y="474725"/>
                  </a:lnTo>
                  <a:lnTo>
                    <a:pt x="2848356" y="2916173"/>
                  </a:lnTo>
                  <a:lnTo>
                    <a:pt x="2845904" y="2964702"/>
                  </a:lnTo>
                  <a:lnTo>
                    <a:pt x="2838708" y="3011831"/>
                  </a:lnTo>
                  <a:lnTo>
                    <a:pt x="2827008" y="3057322"/>
                  </a:lnTo>
                  <a:lnTo>
                    <a:pt x="2811041" y="3100935"/>
                  </a:lnTo>
                  <a:lnTo>
                    <a:pt x="2791047" y="3142431"/>
                  </a:lnTo>
                  <a:lnTo>
                    <a:pt x="2767265" y="3181573"/>
                  </a:lnTo>
                  <a:lnTo>
                    <a:pt x="2739933" y="3218120"/>
                  </a:lnTo>
                  <a:lnTo>
                    <a:pt x="2709291" y="3251834"/>
                  </a:lnTo>
                  <a:lnTo>
                    <a:pt x="2675576" y="3282477"/>
                  </a:lnTo>
                  <a:lnTo>
                    <a:pt x="2639029" y="3309809"/>
                  </a:lnTo>
                  <a:lnTo>
                    <a:pt x="2599887" y="3333591"/>
                  </a:lnTo>
                  <a:lnTo>
                    <a:pt x="2558391" y="3353585"/>
                  </a:lnTo>
                  <a:lnTo>
                    <a:pt x="2514778" y="3369552"/>
                  </a:lnTo>
                  <a:lnTo>
                    <a:pt x="2469287" y="3381252"/>
                  </a:lnTo>
                  <a:lnTo>
                    <a:pt x="2422158" y="3388448"/>
                  </a:lnTo>
                  <a:lnTo>
                    <a:pt x="2373630" y="3390900"/>
                  </a:lnTo>
                  <a:lnTo>
                    <a:pt x="474725" y="3390900"/>
                  </a:lnTo>
                  <a:lnTo>
                    <a:pt x="426197" y="3388448"/>
                  </a:lnTo>
                  <a:lnTo>
                    <a:pt x="379068" y="3381252"/>
                  </a:lnTo>
                  <a:lnTo>
                    <a:pt x="333577" y="3369552"/>
                  </a:lnTo>
                  <a:lnTo>
                    <a:pt x="289964" y="3353585"/>
                  </a:lnTo>
                  <a:lnTo>
                    <a:pt x="248468" y="3333591"/>
                  </a:lnTo>
                  <a:lnTo>
                    <a:pt x="209326" y="3309809"/>
                  </a:lnTo>
                  <a:lnTo>
                    <a:pt x="172779" y="3282477"/>
                  </a:lnTo>
                  <a:lnTo>
                    <a:pt x="139064" y="3251834"/>
                  </a:lnTo>
                  <a:lnTo>
                    <a:pt x="108422" y="3218120"/>
                  </a:lnTo>
                  <a:lnTo>
                    <a:pt x="81090" y="3181573"/>
                  </a:lnTo>
                  <a:lnTo>
                    <a:pt x="57308" y="3142431"/>
                  </a:lnTo>
                  <a:lnTo>
                    <a:pt x="37314" y="3100935"/>
                  </a:lnTo>
                  <a:lnTo>
                    <a:pt x="21347" y="3057322"/>
                  </a:lnTo>
                  <a:lnTo>
                    <a:pt x="9647" y="3011831"/>
                  </a:lnTo>
                  <a:lnTo>
                    <a:pt x="2451" y="2964702"/>
                  </a:lnTo>
                  <a:lnTo>
                    <a:pt x="0" y="291617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8"/>
          <p:cNvSpPr txBox="1"/>
          <p:nvPr/>
        </p:nvSpPr>
        <p:spPr>
          <a:xfrm>
            <a:off x="2726817" y="4020439"/>
            <a:ext cx="2002789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I guasti del sistema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sono causati da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crash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bug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del software.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8" name="Google Shape;168;p8"/>
          <p:cNvGrpSpPr/>
          <p:nvPr/>
        </p:nvGrpSpPr>
        <p:grpSpPr>
          <a:xfrm>
            <a:off x="6428994" y="1895094"/>
            <a:ext cx="2848610" cy="3390900"/>
            <a:chOff x="6428994" y="1895094"/>
            <a:chExt cx="2848610" cy="3390900"/>
          </a:xfrm>
        </p:grpSpPr>
        <p:sp>
          <p:nvSpPr>
            <p:cNvPr id="169" name="Google Shape;169;p8"/>
            <p:cNvSpPr/>
            <p:nvPr/>
          </p:nvSpPr>
          <p:spPr>
            <a:xfrm>
              <a:off x="6428994" y="1895094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4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B900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6428994" y="1895094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0" y="474725"/>
                  </a:moveTo>
                  <a:lnTo>
                    <a:pt x="2451" y="426197"/>
                  </a:lnTo>
                  <a:lnTo>
                    <a:pt x="9647" y="379068"/>
                  </a:lnTo>
                  <a:lnTo>
                    <a:pt x="21347" y="333577"/>
                  </a:lnTo>
                  <a:lnTo>
                    <a:pt x="37314" y="289964"/>
                  </a:lnTo>
                  <a:lnTo>
                    <a:pt x="57308" y="248468"/>
                  </a:lnTo>
                  <a:lnTo>
                    <a:pt x="81090" y="209326"/>
                  </a:lnTo>
                  <a:lnTo>
                    <a:pt x="108422" y="172779"/>
                  </a:lnTo>
                  <a:lnTo>
                    <a:pt x="139064" y="139064"/>
                  </a:lnTo>
                  <a:lnTo>
                    <a:pt x="172779" y="108422"/>
                  </a:lnTo>
                  <a:lnTo>
                    <a:pt x="209326" y="81090"/>
                  </a:lnTo>
                  <a:lnTo>
                    <a:pt x="248468" y="57308"/>
                  </a:lnTo>
                  <a:lnTo>
                    <a:pt x="289964" y="37314"/>
                  </a:lnTo>
                  <a:lnTo>
                    <a:pt x="333577" y="21347"/>
                  </a:lnTo>
                  <a:lnTo>
                    <a:pt x="379068" y="9647"/>
                  </a:lnTo>
                  <a:lnTo>
                    <a:pt x="426197" y="2451"/>
                  </a:lnTo>
                  <a:lnTo>
                    <a:pt x="474725" y="0"/>
                  </a:lnTo>
                  <a:lnTo>
                    <a:pt x="2373629" y="0"/>
                  </a:lnTo>
                  <a:lnTo>
                    <a:pt x="2422158" y="2451"/>
                  </a:lnTo>
                  <a:lnTo>
                    <a:pt x="2469287" y="9647"/>
                  </a:lnTo>
                  <a:lnTo>
                    <a:pt x="2514778" y="21347"/>
                  </a:lnTo>
                  <a:lnTo>
                    <a:pt x="2558391" y="37314"/>
                  </a:lnTo>
                  <a:lnTo>
                    <a:pt x="2599887" y="57308"/>
                  </a:lnTo>
                  <a:lnTo>
                    <a:pt x="2639029" y="81090"/>
                  </a:lnTo>
                  <a:lnTo>
                    <a:pt x="2675576" y="108422"/>
                  </a:lnTo>
                  <a:lnTo>
                    <a:pt x="2709291" y="139064"/>
                  </a:lnTo>
                  <a:lnTo>
                    <a:pt x="2739933" y="172779"/>
                  </a:lnTo>
                  <a:lnTo>
                    <a:pt x="2767265" y="209326"/>
                  </a:lnTo>
                  <a:lnTo>
                    <a:pt x="2791047" y="248468"/>
                  </a:lnTo>
                  <a:lnTo>
                    <a:pt x="2811041" y="289964"/>
                  </a:lnTo>
                  <a:lnTo>
                    <a:pt x="2827008" y="333577"/>
                  </a:lnTo>
                  <a:lnTo>
                    <a:pt x="2838708" y="379068"/>
                  </a:lnTo>
                  <a:lnTo>
                    <a:pt x="2845904" y="426197"/>
                  </a:lnTo>
                  <a:lnTo>
                    <a:pt x="2848355" y="474725"/>
                  </a:lnTo>
                  <a:lnTo>
                    <a:pt x="2848355" y="2916173"/>
                  </a:lnTo>
                  <a:lnTo>
                    <a:pt x="2845904" y="2964702"/>
                  </a:lnTo>
                  <a:lnTo>
                    <a:pt x="2838708" y="3011831"/>
                  </a:lnTo>
                  <a:lnTo>
                    <a:pt x="2827008" y="3057322"/>
                  </a:lnTo>
                  <a:lnTo>
                    <a:pt x="2811041" y="3100935"/>
                  </a:lnTo>
                  <a:lnTo>
                    <a:pt x="2791047" y="3142431"/>
                  </a:lnTo>
                  <a:lnTo>
                    <a:pt x="2767265" y="3181573"/>
                  </a:lnTo>
                  <a:lnTo>
                    <a:pt x="2739933" y="3218120"/>
                  </a:lnTo>
                  <a:lnTo>
                    <a:pt x="2709290" y="3251834"/>
                  </a:lnTo>
                  <a:lnTo>
                    <a:pt x="2675576" y="3282477"/>
                  </a:lnTo>
                  <a:lnTo>
                    <a:pt x="2639029" y="3309809"/>
                  </a:lnTo>
                  <a:lnTo>
                    <a:pt x="2599887" y="3333591"/>
                  </a:lnTo>
                  <a:lnTo>
                    <a:pt x="2558391" y="3353585"/>
                  </a:lnTo>
                  <a:lnTo>
                    <a:pt x="2514778" y="3369552"/>
                  </a:lnTo>
                  <a:lnTo>
                    <a:pt x="2469287" y="3381252"/>
                  </a:lnTo>
                  <a:lnTo>
                    <a:pt x="2422158" y="3388448"/>
                  </a:lnTo>
                  <a:lnTo>
                    <a:pt x="2373629" y="3390900"/>
                  </a:lnTo>
                  <a:lnTo>
                    <a:pt x="474725" y="3390900"/>
                  </a:lnTo>
                  <a:lnTo>
                    <a:pt x="426197" y="3388448"/>
                  </a:lnTo>
                  <a:lnTo>
                    <a:pt x="379068" y="3381252"/>
                  </a:lnTo>
                  <a:lnTo>
                    <a:pt x="333577" y="3369552"/>
                  </a:lnTo>
                  <a:lnTo>
                    <a:pt x="289964" y="3353585"/>
                  </a:lnTo>
                  <a:lnTo>
                    <a:pt x="248468" y="3333591"/>
                  </a:lnTo>
                  <a:lnTo>
                    <a:pt x="209326" y="3309809"/>
                  </a:lnTo>
                  <a:lnTo>
                    <a:pt x="172779" y="3282477"/>
                  </a:lnTo>
                  <a:lnTo>
                    <a:pt x="139064" y="3251834"/>
                  </a:lnTo>
                  <a:lnTo>
                    <a:pt x="108422" y="3218120"/>
                  </a:lnTo>
                  <a:lnTo>
                    <a:pt x="81090" y="3181573"/>
                  </a:lnTo>
                  <a:lnTo>
                    <a:pt x="57308" y="3142431"/>
                  </a:lnTo>
                  <a:lnTo>
                    <a:pt x="37314" y="3100935"/>
                  </a:lnTo>
                  <a:lnTo>
                    <a:pt x="21347" y="3057322"/>
                  </a:lnTo>
                  <a:lnTo>
                    <a:pt x="9647" y="3011831"/>
                  </a:lnTo>
                  <a:lnTo>
                    <a:pt x="2451" y="2964702"/>
                  </a:lnTo>
                  <a:lnTo>
                    <a:pt x="0" y="2916173"/>
                  </a:lnTo>
                  <a:lnTo>
                    <a:pt x="0" y="474725"/>
                  </a:lnTo>
                  <a:close/>
                </a:path>
              </a:pathLst>
            </a:custGeom>
            <a:noFill/>
            <a:ln cap="flat" cmpd="sng" w="31750">
              <a:solidFill>
                <a:srgbClr val="FFB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8"/>
          <p:cNvSpPr txBox="1"/>
          <p:nvPr/>
        </p:nvSpPr>
        <p:spPr>
          <a:xfrm>
            <a:off x="6910831" y="4132834"/>
            <a:ext cx="20784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L'interazione dell'equipaggio con 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tentativi di phishing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, un vettore di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attacco comune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da parte degli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attori delle minacce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, porta alla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perdita di dati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 all'introduzione di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malware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nei sistemi di bordo.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850493" y="1454277"/>
            <a:ext cx="65430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Gli incidenti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informatici possono verificarsi per vari motivi, quali: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055" y="2104644"/>
            <a:ext cx="2505456" cy="13243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8"/>
          <p:cNvGrpSpPr/>
          <p:nvPr/>
        </p:nvGrpSpPr>
        <p:grpSpPr>
          <a:xfrm>
            <a:off x="6637019" y="2089404"/>
            <a:ext cx="4206240" cy="4689344"/>
            <a:chOff x="6637019" y="2089404"/>
            <a:chExt cx="4206240" cy="4689344"/>
          </a:xfrm>
        </p:grpSpPr>
        <p:pic>
          <p:nvPicPr>
            <p:cNvPr id="175" name="Google Shape;17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37019" y="2089404"/>
              <a:ext cx="2423160" cy="1818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8"/>
          <p:cNvSpPr txBox="1"/>
          <p:nvPr/>
        </p:nvSpPr>
        <p:spPr>
          <a:xfrm>
            <a:off x="2120645" y="5384038"/>
            <a:ext cx="2876550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12 tipi di bug del software da cui ogni sviluppatore deve guardarsi (enou.co)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11205209" y="6321441"/>
            <a:ext cx="103505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78739" y="6673404"/>
            <a:ext cx="7418070" cy="151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800">
                <a:latin typeface="Verdana"/>
                <a:ea typeface="Verdana"/>
                <a:cs typeface="Verdana"/>
                <a:sym typeface="Verdana"/>
              </a:rPr>
              <a:t>, consultato il febbraio 2024.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6267450" y="5399278"/>
            <a:ext cx="3434079" cy="102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Fonte: Ricercatori di sicurezza informatica scoprono un malware per Windows che si installa tramite annunci pubblicitari (consumeraffairs.com)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" name="Google Shape;1290;p80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1291" name="Google Shape;1291;p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2" name="Google Shape;1292;p80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0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4" name="Google Shape;1294;p80"/>
          <p:cNvSpPr txBox="1"/>
          <p:nvPr>
            <p:ph type="title"/>
          </p:nvPr>
        </p:nvSpPr>
        <p:spPr>
          <a:xfrm>
            <a:off x="6567043" y="213740"/>
            <a:ext cx="49404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975">
            <a:spAutoFit/>
          </a:bodyPr>
          <a:lstStyle/>
          <a:p>
            <a:pPr indent="-779145" lvl="0" marL="791210" marR="508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Valutazione dei rischi per il dispositivo di visualizzazione del servizio e-Nav della nave</a:t>
            </a:r>
            <a:endParaRPr sz="1700"/>
          </a:p>
        </p:txBody>
      </p:sp>
      <p:sp>
        <p:nvSpPr>
          <p:cNvPr id="1295" name="Google Shape;1295;p80"/>
          <p:cNvSpPr txBox="1"/>
          <p:nvPr/>
        </p:nvSpPr>
        <p:spPr>
          <a:xfrm>
            <a:off x="6306058" y="945261"/>
            <a:ext cx="139446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Indice di minaccia (TI)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296" name="Google Shape;1296;p80"/>
          <p:cNvGraphicFramePr/>
          <p:nvPr/>
        </p:nvGraphicFramePr>
        <p:xfrm>
          <a:off x="5883147" y="11949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985525"/>
                <a:gridCol w="1558925"/>
              </a:tblGrid>
              <a:tr h="312425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TI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Categoria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Definitivo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Probabile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Occasionale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Remoto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12425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Improbabile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7" name="Google Shape;1297;p80"/>
          <p:cNvGraphicFramePr/>
          <p:nvPr/>
        </p:nvGraphicFramePr>
        <p:xfrm>
          <a:off x="9036304" y="1278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980450"/>
                <a:gridCol w="1550675"/>
              </a:tblGrid>
              <a:tr h="304800"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VI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Categoria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Molto alto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Alto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Medio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Basso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Molto basso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90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</a:tbl>
          </a:graphicData>
        </a:graphic>
      </p:graphicFrame>
      <p:sp>
        <p:nvSpPr>
          <p:cNvPr id="1298" name="Google Shape;1298;p80"/>
          <p:cNvSpPr txBox="1"/>
          <p:nvPr/>
        </p:nvSpPr>
        <p:spPr>
          <a:xfrm>
            <a:off x="9036300" y="923675"/>
            <a:ext cx="2419800" cy="2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Indice di vulnerabilità (VI)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9" name="Google Shape;1299;p80"/>
          <p:cNvSpPr txBox="1"/>
          <p:nvPr/>
        </p:nvSpPr>
        <p:spPr>
          <a:xfrm>
            <a:off x="5060483" y="3185578"/>
            <a:ext cx="3885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Indice di probabilità = Indice di minaccia X Indice di vulnerabilità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300" name="Google Shape;1300;p80"/>
          <p:cNvGraphicFramePr/>
          <p:nvPr/>
        </p:nvGraphicFramePr>
        <p:xfrm>
          <a:off x="5580126" y="35606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851525"/>
                <a:gridCol w="203835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Calcolo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21 ≤ TI X VI ≤ 25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 ≤ TI X VI ≤ 20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 ≤ TI X VI ≤ 15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 ≤ TI X VI ≤ 10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≤ TI X VI ≤ 5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1" name="Google Shape;1301;p80"/>
          <p:cNvGraphicFramePr/>
          <p:nvPr/>
        </p:nvGraphicFramePr>
        <p:xfrm>
          <a:off x="9173209" y="35760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461000"/>
                <a:gridCol w="1821825"/>
              </a:tblGrid>
              <a:tr h="304800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ImI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Categoria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Critico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Significativo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Moderato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4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Minore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3E7"/>
                    </a:solidFill>
                  </a:tcPr>
                </a:tc>
              </a:tr>
              <a:tr h="304175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8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Trascurabile</a:t>
                      </a:r>
                      <a:endParaRPr sz="14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5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7CA"/>
                    </a:solidFill>
                  </a:tcPr>
                </a:tc>
              </a:tr>
            </a:tbl>
          </a:graphicData>
        </a:graphic>
      </p:graphicFrame>
      <p:sp>
        <p:nvSpPr>
          <p:cNvPr id="1302" name="Google Shape;1302;p80"/>
          <p:cNvSpPr txBox="1"/>
          <p:nvPr/>
        </p:nvSpPr>
        <p:spPr>
          <a:xfrm>
            <a:off x="9553447" y="3202686"/>
            <a:ext cx="16344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rPr>
              <a:t>Indice di impatto (ImI)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3" name="Google Shape;1303;p80"/>
          <p:cNvSpPr txBox="1"/>
          <p:nvPr/>
        </p:nvSpPr>
        <p:spPr>
          <a:xfrm>
            <a:off x="5464302" y="5507228"/>
            <a:ext cx="6600190" cy="453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Indice di rischio per la sicurezza informatica (RI) = TI x VI x ImI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26492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Verdana"/>
                <a:ea typeface="Verdana"/>
                <a:cs typeface="Verdana"/>
                <a:sym typeface="Verdana"/>
              </a:rPr>
              <a:t>= Indice di probabilità (TI x VI) x Indice di impatto (ImI)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4" name="Google Shape;1304;p80"/>
          <p:cNvSpPr txBox="1"/>
          <p:nvPr/>
        </p:nvSpPr>
        <p:spPr>
          <a:xfrm>
            <a:off x="48564" y="6457899"/>
            <a:ext cx="5879465" cy="345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Juntae Kim, Sanghoon Choi, Jinho Yoo e Kaemyoung Park, The analysis of general cybersecurity requirements applicable to ship's e- Nav service display device based on international standards, url: </a:t>
            </a:r>
            <a:r>
              <a:rPr lang="en-US" sz="7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ENAV28-5.1.1.4-The-analysis-of-general-cybersecurity-requirements- applicable-to-ships-e-Nav.pdf (iala-aism.org)</a:t>
            </a:r>
            <a:endParaRPr sz="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05" name="Google Shape;1305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80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" name="Google Shape;1311;p81"/>
          <p:cNvGrpSpPr/>
          <p:nvPr/>
        </p:nvGrpSpPr>
        <p:grpSpPr>
          <a:xfrm>
            <a:off x="0" y="-1524"/>
            <a:ext cx="6042659" cy="6861047"/>
            <a:chOff x="0" y="-1524"/>
            <a:chExt cx="6042659" cy="6861047"/>
          </a:xfrm>
        </p:grpSpPr>
        <p:pic>
          <p:nvPicPr>
            <p:cNvPr id="1312" name="Google Shape;1312;p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1524"/>
              <a:ext cx="5841492" cy="68610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3" name="Google Shape;1313;p81"/>
            <p:cNvSpPr/>
            <p:nvPr/>
          </p:nvSpPr>
          <p:spPr>
            <a:xfrm>
              <a:off x="2933657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81"/>
            <p:cNvSpPr/>
            <p:nvPr/>
          </p:nvSpPr>
          <p:spPr>
            <a:xfrm>
              <a:off x="3497579" y="18288"/>
              <a:ext cx="2545080" cy="6837045"/>
            </a:xfrm>
            <a:custGeom>
              <a:rect b="b" l="l" r="r" t="t"/>
              <a:pathLst>
                <a:path extrusionOk="0" h="6837045" w="2545079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extrusionOk="0" h="6837045" w="2545079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extrusionOk="0" h="683704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5" name="Google Shape;1315;p81"/>
          <p:cNvSpPr txBox="1"/>
          <p:nvPr>
            <p:ph type="title"/>
          </p:nvPr>
        </p:nvSpPr>
        <p:spPr>
          <a:xfrm>
            <a:off x="6206225" y="139950"/>
            <a:ext cx="518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950">
            <a:spAutoFit/>
          </a:bodyPr>
          <a:lstStyle/>
          <a:p>
            <a:pPr indent="0" lvl="0" marL="12700" marR="5080" rtl="0" algn="l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Valutazione del rischio per il dispositivo di visualizzazione del servizio e- Nav della nave</a:t>
            </a:r>
            <a:endParaRPr sz="2000"/>
          </a:p>
        </p:txBody>
      </p:sp>
      <p:sp>
        <p:nvSpPr>
          <p:cNvPr id="1316" name="Google Shape;1316;p81"/>
          <p:cNvSpPr txBox="1"/>
          <p:nvPr/>
        </p:nvSpPr>
        <p:spPr>
          <a:xfrm>
            <a:off x="179323" y="6396024"/>
            <a:ext cx="7308850" cy="392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Juntae Kim, Sanghoon Choi, Jinho Yoo e Kaemyoung Park, The analysis of general cybersecurity requirements applicable to ship's e-Nav service display device based on international standards, url: </a:t>
            </a:r>
            <a:r>
              <a:rPr lang="en-US" sz="800" u="sng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ENAV28-5.1.1.4-The-analysis-of-general-cybersecurity-requirements-applicable-to-ships-e- Nav.pdf (iala-aism.org)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317" name="Google Shape;1317;p81"/>
          <p:cNvGraphicFramePr/>
          <p:nvPr/>
        </p:nvGraphicFramePr>
        <p:xfrm>
          <a:off x="5586476" y="1516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619750"/>
                <a:gridCol w="2435225"/>
                <a:gridCol w="631825"/>
                <a:gridCol w="2679700"/>
              </a:tblGrid>
              <a:tr h="405775">
                <a:tc>
                  <a:txBody>
                    <a:bodyPr/>
                    <a:lstStyle/>
                    <a:p>
                      <a:pPr indent="0" lvl="0" marL="1282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No.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4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Minaccia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647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No.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Minaccia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450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Malware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03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Attacco Man-in-the-middle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665475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  <a:tc>
                  <a:txBody>
                    <a:bodyPr/>
                    <a:lstStyle/>
                    <a:p>
                      <a:pPr indent="0" lvl="0" marL="165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Forza bruta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  <a:tc>
                  <a:txBody>
                    <a:bodyPr/>
                    <a:lstStyle/>
                    <a:p>
                      <a:pPr indent="0" lvl="0" marL="2203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Uso errato o erroneo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somministrazione di dispositivi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</a:tr>
              <a:tr h="665475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71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Negazione del servizio (DOS)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03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3029" marR="31305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Uso incauto di supporti o dispositivi rimovibili (USB, Laptop, ecc.)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385450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171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Ingegneria sociale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2203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12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Vulnerabilità del sistema operativo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</a:tr>
              <a:tr h="457200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65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Violazione dei dati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03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3029" marR="10255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Vulnerabilità del software applicativo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385450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  <a:tc>
                  <a:txBody>
                    <a:bodyPr/>
                    <a:lstStyle/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Phishing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  <a:tc>
                  <a:txBody>
                    <a:bodyPr/>
                    <a:lstStyle/>
                    <a:p>
                      <a:pPr indent="0" lvl="0" marL="2203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14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Guasto hardware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/>
                </a:tc>
              </a:tr>
              <a:tr h="385450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71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Scansione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03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Imbottitura di credenziali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665475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87960" lvl="0" marL="424815" marR="2127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Manipolazione della rete e raccolta di informazioni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203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Sovvertire la catena di approvvigionamento</a:t>
                      </a:r>
                      <a:endParaRPr sz="12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18" name="Google Shape;1318;p81"/>
          <p:cNvSpPr txBox="1"/>
          <p:nvPr/>
        </p:nvSpPr>
        <p:spPr>
          <a:xfrm>
            <a:off x="5920232" y="957016"/>
            <a:ext cx="22173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Elenco delle minacce identificate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19" name="Google Shape;1319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81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82"/>
          <p:cNvSpPr/>
          <p:nvPr/>
        </p:nvSpPr>
        <p:spPr>
          <a:xfrm>
            <a:off x="8358938" y="8953"/>
            <a:ext cx="2540635" cy="6838315"/>
          </a:xfrm>
          <a:custGeom>
            <a:rect b="b" l="l" r="r" t="t"/>
            <a:pathLst>
              <a:path extrusionOk="0" h="6838315" w="2540634">
                <a:moveTo>
                  <a:pt x="1145185" y="3148377"/>
                </a:moveTo>
                <a:lnTo>
                  <a:pt x="1098233" y="3154800"/>
                </a:lnTo>
                <a:lnTo>
                  <a:pt x="1055067" y="3172804"/>
                </a:lnTo>
                <a:lnTo>
                  <a:pt x="1017895" y="3201126"/>
                </a:lnTo>
                <a:lnTo>
                  <a:pt x="988925" y="3238503"/>
                </a:lnTo>
                <a:lnTo>
                  <a:pt x="970365" y="3283671"/>
                </a:lnTo>
                <a:lnTo>
                  <a:pt x="579191" y="4729051"/>
                </a:lnTo>
                <a:lnTo>
                  <a:pt x="5047" y="6821315"/>
                </a:lnTo>
                <a:lnTo>
                  <a:pt x="1261" y="6833948"/>
                </a:lnTo>
                <a:lnTo>
                  <a:pt x="0" y="6837739"/>
                </a:lnTo>
                <a:lnTo>
                  <a:pt x="26498" y="6837739"/>
                </a:lnTo>
                <a:lnTo>
                  <a:pt x="604428" y="4736632"/>
                </a:lnTo>
                <a:lnTo>
                  <a:pt x="995602" y="3291252"/>
                </a:lnTo>
                <a:lnTo>
                  <a:pt x="1016408" y="3245485"/>
                </a:lnTo>
                <a:lnTo>
                  <a:pt x="1049388" y="3209542"/>
                </a:lnTo>
                <a:lnTo>
                  <a:pt x="1091271" y="3185365"/>
                </a:lnTo>
                <a:lnTo>
                  <a:pt x="1138787" y="3174894"/>
                </a:lnTo>
                <a:lnTo>
                  <a:pt x="1239772" y="3174894"/>
                </a:lnTo>
                <a:lnTo>
                  <a:pt x="1227922" y="3167513"/>
                </a:lnTo>
                <a:lnTo>
                  <a:pt x="1193713" y="3154800"/>
                </a:lnTo>
                <a:lnTo>
                  <a:pt x="1145185" y="3148377"/>
                </a:lnTo>
                <a:close/>
              </a:path>
              <a:path extrusionOk="0" h="6838315" w="2540634">
                <a:moveTo>
                  <a:pt x="1239772" y="3174894"/>
                </a:moveTo>
                <a:lnTo>
                  <a:pt x="1138787" y="3174894"/>
                </a:lnTo>
                <a:lnTo>
                  <a:pt x="1188666" y="3180069"/>
                </a:lnTo>
                <a:lnTo>
                  <a:pt x="1217649" y="3191163"/>
                </a:lnTo>
                <a:lnTo>
                  <a:pt x="1265679" y="3228040"/>
                </a:lnTo>
                <a:lnTo>
                  <a:pt x="1296318" y="3281697"/>
                </a:lnTo>
                <a:lnTo>
                  <a:pt x="1303889" y="3342184"/>
                </a:lnTo>
                <a:lnTo>
                  <a:pt x="1298447" y="3373376"/>
                </a:lnTo>
                <a:lnTo>
                  <a:pt x="1041029" y="4324749"/>
                </a:lnTo>
                <a:lnTo>
                  <a:pt x="1034615" y="4373339"/>
                </a:lnTo>
                <a:lnTo>
                  <a:pt x="1041029" y="4420350"/>
                </a:lnTo>
                <a:lnTo>
                  <a:pt x="1059011" y="4463570"/>
                </a:lnTo>
                <a:lnTo>
                  <a:pt x="1087297" y="4500789"/>
                </a:lnTo>
                <a:lnTo>
                  <a:pt x="1124627" y="4529795"/>
                </a:lnTo>
                <a:lnTo>
                  <a:pt x="1169738" y="4548379"/>
                </a:lnTo>
                <a:lnTo>
                  <a:pt x="1221232" y="4554494"/>
                </a:lnTo>
                <a:lnTo>
                  <a:pt x="1270969" y="4546357"/>
                </a:lnTo>
                <a:lnTo>
                  <a:pt x="1305967" y="4530003"/>
                </a:lnTo>
                <a:lnTo>
                  <a:pt x="1220031" y="4530003"/>
                </a:lnTo>
                <a:lnTo>
                  <a:pt x="1176048" y="4524373"/>
                </a:lnTo>
                <a:lnTo>
                  <a:pt x="1130338" y="4503542"/>
                </a:lnTo>
                <a:lnTo>
                  <a:pt x="1094441" y="4470520"/>
                </a:lnTo>
                <a:lnTo>
                  <a:pt x="1070294" y="4428584"/>
                </a:lnTo>
                <a:lnTo>
                  <a:pt x="1059836" y="4381008"/>
                </a:lnTo>
                <a:lnTo>
                  <a:pt x="1065004" y="4331066"/>
                </a:lnTo>
                <a:lnTo>
                  <a:pt x="1322423" y="3379693"/>
                </a:lnTo>
                <a:lnTo>
                  <a:pt x="1328357" y="3344297"/>
                </a:lnTo>
                <a:lnTo>
                  <a:pt x="1319406" y="3273978"/>
                </a:lnTo>
                <a:lnTo>
                  <a:pt x="1284035" y="3210944"/>
                </a:lnTo>
                <a:lnTo>
                  <a:pt x="1258226" y="3186386"/>
                </a:lnTo>
                <a:lnTo>
                  <a:pt x="1239772" y="3174894"/>
                </a:lnTo>
                <a:close/>
              </a:path>
              <a:path extrusionOk="0" h="6838315" w="2540634">
                <a:moveTo>
                  <a:pt x="2520238" y="0"/>
                </a:moveTo>
                <a:lnTo>
                  <a:pt x="2513608" y="0"/>
                </a:lnTo>
                <a:lnTo>
                  <a:pt x="1698455" y="3172488"/>
                </a:lnTo>
                <a:lnTo>
                  <a:pt x="1359016" y="4439722"/>
                </a:lnTo>
                <a:lnTo>
                  <a:pt x="1334415" y="4477151"/>
                </a:lnTo>
                <a:lnTo>
                  <a:pt x="1301516" y="4505361"/>
                </a:lnTo>
                <a:lnTo>
                  <a:pt x="1262621" y="4523322"/>
                </a:lnTo>
                <a:lnTo>
                  <a:pt x="1220031" y="4530003"/>
                </a:lnTo>
                <a:lnTo>
                  <a:pt x="1305967" y="4530003"/>
                </a:lnTo>
                <a:lnTo>
                  <a:pt x="1316285" y="4525182"/>
                </a:lnTo>
                <a:lnTo>
                  <a:pt x="1354514" y="4492181"/>
                </a:lnTo>
                <a:lnTo>
                  <a:pt x="1382992" y="4448567"/>
                </a:lnTo>
                <a:lnTo>
                  <a:pt x="1382992" y="4447303"/>
                </a:lnTo>
                <a:lnTo>
                  <a:pt x="1722430" y="3178805"/>
                </a:lnTo>
                <a:lnTo>
                  <a:pt x="2540112" y="1243"/>
                </a:lnTo>
                <a:lnTo>
                  <a:pt x="2533487" y="513"/>
                </a:lnTo>
                <a:lnTo>
                  <a:pt x="2526862" y="138"/>
                </a:lnTo>
                <a:lnTo>
                  <a:pt x="2520238" y="0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6" name="Google Shape;1326;p82"/>
          <p:cNvGrpSpPr/>
          <p:nvPr/>
        </p:nvGrpSpPr>
        <p:grpSpPr>
          <a:xfrm>
            <a:off x="7994904" y="1894332"/>
            <a:ext cx="2848610" cy="4133054"/>
            <a:chOff x="7994904" y="1894332"/>
            <a:chExt cx="2848610" cy="4133054"/>
          </a:xfrm>
        </p:grpSpPr>
        <p:sp>
          <p:nvSpPr>
            <p:cNvPr id="1327" name="Google Shape;1327;p82"/>
            <p:cNvSpPr/>
            <p:nvPr/>
          </p:nvSpPr>
          <p:spPr>
            <a:xfrm>
              <a:off x="9059196" y="4381466"/>
              <a:ext cx="756285" cy="1645920"/>
            </a:xfrm>
            <a:custGeom>
              <a:rect b="b" l="l" r="r" t="t"/>
              <a:pathLst>
                <a:path extrusionOk="0" h="1645920" w="756284">
                  <a:moveTo>
                    <a:pt x="756005" y="0"/>
                  </a:moveTo>
                  <a:lnTo>
                    <a:pt x="729663" y="0"/>
                  </a:lnTo>
                  <a:lnTo>
                    <a:pt x="325757" y="1504714"/>
                  </a:lnTo>
                  <a:lnTo>
                    <a:pt x="305828" y="1550384"/>
                  </a:lnTo>
                  <a:lnTo>
                    <a:pt x="273796" y="1586150"/>
                  </a:lnTo>
                  <a:lnTo>
                    <a:pt x="232914" y="1610102"/>
                  </a:lnTo>
                  <a:lnTo>
                    <a:pt x="186432" y="1620336"/>
                  </a:lnTo>
                  <a:lnTo>
                    <a:pt x="137602" y="1614942"/>
                  </a:lnTo>
                  <a:lnTo>
                    <a:pt x="83665" y="1588026"/>
                  </a:lnTo>
                  <a:lnTo>
                    <a:pt x="44784" y="1541884"/>
                  </a:lnTo>
                  <a:lnTo>
                    <a:pt x="25498" y="1484207"/>
                  </a:lnTo>
                  <a:lnTo>
                    <a:pt x="24499" y="1453566"/>
                  </a:lnTo>
                  <a:lnTo>
                    <a:pt x="29732" y="1422684"/>
                  </a:lnTo>
                  <a:lnTo>
                    <a:pt x="412308" y="0"/>
                  </a:lnTo>
                  <a:lnTo>
                    <a:pt x="385967" y="0"/>
                  </a:lnTo>
                  <a:lnTo>
                    <a:pt x="5899" y="1416276"/>
                  </a:lnTo>
                  <a:lnTo>
                    <a:pt x="0" y="1451963"/>
                  </a:lnTo>
                  <a:lnTo>
                    <a:pt x="1038" y="1487411"/>
                  </a:lnTo>
                  <a:lnTo>
                    <a:pt x="23460" y="1554701"/>
                  </a:lnTo>
                  <a:lnTo>
                    <a:pt x="69399" y="1608053"/>
                  </a:lnTo>
                  <a:lnTo>
                    <a:pt x="131330" y="1639295"/>
                  </a:lnTo>
                  <a:lnTo>
                    <a:pt x="177742" y="1645703"/>
                  </a:lnTo>
                  <a:lnTo>
                    <a:pt x="223913" y="1639458"/>
                  </a:lnTo>
                  <a:lnTo>
                    <a:pt x="266230" y="1621586"/>
                  </a:lnTo>
                  <a:lnTo>
                    <a:pt x="302647" y="1593378"/>
                  </a:lnTo>
                  <a:lnTo>
                    <a:pt x="331116" y="1556126"/>
                  </a:lnTo>
                  <a:lnTo>
                    <a:pt x="349590" y="1511123"/>
                  </a:lnTo>
                  <a:lnTo>
                    <a:pt x="756005" y="0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2"/>
            <p:cNvSpPr/>
            <p:nvPr/>
          </p:nvSpPr>
          <p:spPr>
            <a:xfrm>
              <a:off x="7994904" y="1894332"/>
              <a:ext cx="2848610" cy="3390900"/>
            </a:xfrm>
            <a:custGeom>
              <a:rect b="b" l="l" r="r" t="t"/>
              <a:pathLst>
                <a:path extrusionOk="0" h="3390900" w="2848609">
                  <a:moveTo>
                    <a:pt x="2373629" y="0"/>
                  </a:moveTo>
                  <a:lnTo>
                    <a:pt x="474725" y="0"/>
                  </a:lnTo>
                  <a:lnTo>
                    <a:pt x="426197" y="2451"/>
                  </a:lnTo>
                  <a:lnTo>
                    <a:pt x="379068" y="9647"/>
                  </a:lnTo>
                  <a:lnTo>
                    <a:pt x="333577" y="21347"/>
                  </a:lnTo>
                  <a:lnTo>
                    <a:pt x="289964" y="37314"/>
                  </a:lnTo>
                  <a:lnTo>
                    <a:pt x="248468" y="57308"/>
                  </a:lnTo>
                  <a:lnTo>
                    <a:pt x="209326" y="81090"/>
                  </a:lnTo>
                  <a:lnTo>
                    <a:pt x="172779" y="108422"/>
                  </a:lnTo>
                  <a:lnTo>
                    <a:pt x="139065" y="139064"/>
                  </a:lnTo>
                  <a:lnTo>
                    <a:pt x="108422" y="172779"/>
                  </a:lnTo>
                  <a:lnTo>
                    <a:pt x="81090" y="209326"/>
                  </a:lnTo>
                  <a:lnTo>
                    <a:pt x="57308" y="248468"/>
                  </a:lnTo>
                  <a:lnTo>
                    <a:pt x="37314" y="289964"/>
                  </a:lnTo>
                  <a:lnTo>
                    <a:pt x="21347" y="333577"/>
                  </a:lnTo>
                  <a:lnTo>
                    <a:pt x="9647" y="379068"/>
                  </a:lnTo>
                  <a:lnTo>
                    <a:pt x="2451" y="426197"/>
                  </a:lnTo>
                  <a:lnTo>
                    <a:pt x="0" y="474725"/>
                  </a:lnTo>
                  <a:lnTo>
                    <a:pt x="0" y="2916173"/>
                  </a:lnTo>
                  <a:lnTo>
                    <a:pt x="2451" y="2964702"/>
                  </a:lnTo>
                  <a:lnTo>
                    <a:pt x="9647" y="3011831"/>
                  </a:lnTo>
                  <a:lnTo>
                    <a:pt x="21347" y="3057322"/>
                  </a:lnTo>
                  <a:lnTo>
                    <a:pt x="37314" y="3100935"/>
                  </a:lnTo>
                  <a:lnTo>
                    <a:pt x="57308" y="3142431"/>
                  </a:lnTo>
                  <a:lnTo>
                    <a:pt x="81090" y="3181573"/>
                  </a:lnTo>
                  <a:lnTo>
                    <a:pt x="108422" y="3218120"/>
                  </a:lnTo>
                  <a:lnTo>
                    <a:pt x="139064" y="3251834"/>
                  </a:lnTo>
                  <a:lnTo>
                    <a:pt x="172779" y="3282477"/>
                  </a:lnTo>
                  <a:lnTo>
                    <a:pt x="209326" y="3309809"/>
                  </a:lnTo>
                  <a:lnTo>
                    <a:pt x="248468" y="3333591"/>
                  </a:lnTo>
                  <a:lnTo>
                    <a:pt x="289964" y="3353585"/>
                  </a:lnTo>
                  <a:lnTo>
                    <a:pt x="333577" y="3369552"/>
                  </a:lnTo>
                  <a:lnTo>
                    <a:pt x="379068" y="3381252"/>
                  </a:lnTo>
                  <a:lnTo>
                    <a:pt x="426197" y="3388448"/>
                  </a:lnTo>
                  <a:lnTo>
                    <a:pt x="474725" y="3390900"/>
                  </a:lnTo>
                  <a:lnTo>
                    <a:pt x="2373629" y="3390900"/>
                  </a:lnTo>
                  <a:lnTo>
                    <a:pt x="2422158" y="3388448"/>
                  </a:lnTo>
                  <a:lnTo>
                    <a:pt x="2469287" y="3381252"/>
                  </a:lnTo>
                  <a:lnTo>
                    <a:pt x="2514778" y="3369552"/>
                  </a:lnTo>
                  <a:lnTo>
                    <a:pt x="2558391" y="3353585"/>
                  </a:lnTo>
                  <a:lnTo>
                    <a:pt x="2599887" y="3333591"/>
                  </a:lnTo>
                  <a:lnTo>
                    <a:pt x="2639029" y="3309809"/>
                  </a:lnTo>
                  <a:lnTo>
                    <a:pt x="2675576" y="3282477"/>
                  </a:lnTo>
                  <a:lnTo>
                    <a:pt x="2709290" y="3251834"/>
                  </a:lnTo>
                  <a:lnTo>
                    <a:pt x="2739933" y="3218120"/>
                  </a:lnTo>
                  <a:lnTo>
                    <a:pt x="2767265" y="3181573"/>
                  </a:lnTo>
                  <a:lnTo>
                    <a:pt x="2791047" y="3142431"/>
                  </a:lnTo>
                  <a:lnTo>
                    <a:pt x="2811041" y="3100935"/>
                  </a:lnTo>
                  <a:lnTo>
                    <a:pt x="2827008" y="3057322"/>
                  </a:lnTo>
                  <a:lnTo>
                    <a:pt x="2838708" y="3011831"/>
                  </a:lnTo>
                  <a:lnTo>
                    <a:pt x="2845904" y="2964702"/>
                  </a:lnTo>
                  <a:lnTo>
                    <a:pt x="2848355" y="2916173"/>
                  </a:lnTo>
                  <a:lnTo>
                    <a:pt x="2848355" y="474725"/>
                  </a:lnTo>
                  <a:lnTo>
                    <a:pt x="2845904" y="426197"/>
                  </a:lnTo>
                  <a:lnTo>
                    <a:pt x="2838708" y="379068"/>
                  </a:lnTo>
                  <a:lnTo>
                    <a:pt x="2827008" y="333577"/>
                  </a:lnTo>
                  <a:lnTo>
                    <a:pt x="2811041" y="289964"/>
                  </a:lnTo>
                  <a:lnTo>
                    <a:pt x="2791047" y="248468"/>
                  </a:lnTo>
                  <a:lnTo>
                    <a:pt x="2767265" y="209326"/>
                  </a:lnTo>
                  <a:lnTo>
                    <a:pt x="2739933" y="172779"/>
                  </a:lnTo>
                  <a:lnTo>
                    <a:pt x="2709291" y="139064"/>
                  </a:lnTo>
                  <a:lnTo>
                    <a:pt x="2675576" y="108422"/>
                  </a:lnTo>
                  <a:lnTo>
                    <a:pt x="2639029" y="81090"/>
                  </a:lnTo>
                  <a:lnTo>
                    <a:pt x="2599887" y="57308"/>
                  </a:lnTo>
                  <a:lnTo>
                    <a:pt x="2558391" y="37314"/>
                  </a:lnTo>
                  <a:lnTo>
                    <a:pt x="2514778" y="21347"/>
                  </a:lnTo>
                  <a:lnTo>
                    <a:pt x="2469287" y="9647"/>
                  </a:lnTo>
                  <a:lnTo>
                    <a:pt x="2422158" y="2451"/>
                  </a:lnTo>
                  <a:lnTo>
                    <a:pt x="2373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9" name="Google Shape;1329;p82"/>
          <p:cNvSpPr txBox="1"/>
          <p:nvPr>
            <p:ph type="title"/>
          </p:nvPr>
        </p:nvSpPr>
        <p:spPr>
          <a:xfrm>
            <a:off x="609594" y="223658"/>
            <a:ext cx="109728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Valutazione dei rischi per il dispositivo di visualizzazione del servizio e-Nav della nave</a:t>
            </a:r>
            <a:endParaRPr sz="3200"/>
          </a:p>
        </p:txBody>
      </p:sp>
      <p:sp>
        <p:nvSpPr>
          <p:cNvPr id="1330" name="Google Shape;1330;p82"/>
          <p:cNvSpPr txBox="1"/>
          <p:nvPr/>
        </p:nvSpPr>
        <p:spPr>
          <a:xfrm>
            <a:off x="11127485" y="6322263"/>
            <a:ext cx="18097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82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31" name="Google Shape;1331;p82"/>
          <p:cNvGrpSpPr/>
          <p:nvPr/>
        </p:nvGrpSpPr>
        <p:grpSpPr>
          <a:xfrm>
            <a:off x="7308977" y="1606803"/>
            <a:ext cx="483234" cy="1327785"/>
            <a:chOff x="7308977" y="1606803"/>
            <a:chExt cx="483234" cy="1327785"/>
          </a:xfrm>
        </p:grpSpPr>
        <p:sp>
          <p:nvSpPr>
            <p:cNvPr id="1332" name="Google Shape;1332;p82"/>
            <p:cNvSpPr/>
            <p:nvPr/>
          </p:nvSpPr>
          <p:spPr>
            <a:xfrm>
              <a:off x="7308977" y="1606803"/>
              <a:ext cx="483234" cy="1327785"/>
            </a:xfrm>
            <a:custGeom>
              <a:rect b="b" l="l" r="r" t="t"/>
              <a:pathLst>
                <a:path extrusionOk="0" h="1327785" w="483234">
                  <a:moveTo>
                    <a:pt x="482726" y="0"/>
                  </a:moveTo>
                  <a:lnTo>
                    <a:pt x="0" y="0"/>
                  </a:lnTo>
                  <a:lnTo>
                    <a:pt x="0" y="1327531"/>
                  </a:lnTo>
                  <a:lnTo>
                    <a:pt x="482726" y="1327531"/>
                  </a:lnTo>
                  <a:lnTo>
                    <a:pt x="482726" y="0"/>
                  </a:lnTo>
                  <a:close/>
                </a:path>
              </a:pathLst>
            </a:custGeom>
            <a:solidFill>
              <a:srgbClr val="FFB900">
                <a:alpha val="1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2"/>
            <p:cNvSpPr/>
            <p:nvPr/>
          </p:nvSpPr>
          <p:spPr>
            <a:xfrm>
              <a:off x="7472807" y="1654047"/>
              <a:ext cx="155575" cy="166370"/>
            </a:xfrm>
            <a:custGeom>
              <a:rect b="b" l="l" r="r" t="t"/>
              <a:pathLst>
                <a:path extrusionOk="0" h="166369" w="155575">
                  <a:moveTo>
                    <a:pt x="155448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155448" y="16611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4" name="Google Shape;1334;p82"/>
          <p:cNvSpPr/>
          <p:nvPr/>
        </p:nvSpPr>
        <p:spPr>
          <a:xfrm>
            <a:off x="7510906" y="2981579"/>
            <a:ext cx="78105" cy="166370"/>
          </a:xfrm>
          <a:custGeom>
            <a:rect b="b" l="l" r="r" t="t"/>
            <a:pathLst>
              <a:path extrusionOk="0" h="166369" w="78104">
                <a:moveTo>
                  <a:pt x="77724" y="0"/>
                </a:moveTo>
                <a:lnTo>
                  <a:pt x="0" y="0"/>
                </a:lnTo>
                <a:lnTo>
                  <a:pt x="0" y="166115"/>
                </a:lnTo>
                <a:lnTo>
                  <a:pt x="77724" y="166115"/>
                </a:lnTo>
                <a:lnTo>
                  <a:pt x="7772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5" name="Google Shape;1335;p82"/>
          <p:cNvGrpSpPr/>
          <p:nvPr/>
        </p:nvGrpSpPr>
        <p:grpSpPr>
          <a:xfrm>
            <a:off x="7308977" y="4549825"/>
            <a:ext cx="483234" cy="1463040"/>
            <a:chOff x="7308977" y="4549825"/>
            <a:chExt cx="483234" cy="1463040"/>
          </a:xfrm>
        </p:grpSpPr>
        <p:sp>
          <p:nvSpPr>
            <p:cNvPr id="1336" name="Google Shape;1336;p82"/>
            <p:cNvSpPr/>
            <p:nvPr/>
          </p:nvSpPr>
          <p:spPr>
            <a:xfrm>
              <a:off x="7308977" y="4549825"/>
              <a:ext cx="483234" cy="1463040"/>
            </a:xfrm>
            <a:custGeom>
              <a:rect b="b" l="l" r="r" t="t"/>
              <a:pathLst>
                <a:path extrusionOk="0" h="1463039" w="483234">
                  <a:moveTo>
                    <a:pt x="482726" y="0"/>
                  </a:moveTo>
                  <a:lnTo>
                    <a:pt x="0" y="0"/>
                  </a:lnTo>
                  <a:lnTo>
                    <a:pt x="0" y="1463039"/>
                  </a:lnTo>
                  <a:lnTo>
                    <a:pt x="482726" y="1463039"/>
                  </a:lnTo>
                  <a:lnTo>
                    <a:pt x="482726" y="0"/>
                  </a:lnTo>
                  <a:close/>
                </a:path>
              </a:pathLst>
            </a:custGeom>
            <a:solidFill>
              <a:srgbClr val="FFB900">
                <a:alpha val="1960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82"/>
            <p:cNvSpPr/>
            <p:nvPr/>
          </p:nvSpPr>
          <p:spPr>
            <a:xfrm>
              <a:off x="7510907" y="4597018"/>
              <a:ext cx="78105" cy="166370"/>
            </a:xfrm>
            <a:custGeom>
              <a:rect b="b" l="l" r="r" t="t"/>
              <a:pathLst>
                <a:path extrusionOk="0" h="166370" w="78104">
                  <a:moveTo>
                    <a:pt x="77724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77724" y="166115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338" name="Google Shape;1338;p82"/>
          <p:cNvGraphicFramePr/>
          <p:nvPr/>
        </p:nvGraphicFramePr>
        <p:xfrm>
          <a:off x="447370" y="12957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{BEEE8397-5E80-4747-A138-8886E12307C4}</a:tableStyleId>
              </a:tblPr>
              <a:tblGrid>
                <a:gridCol w="532125"/>
                <a:gridCol w="1042025"/>
                <a:gridCol w="1450975"/>
                <a:gridCol w="2586350"/>
                <a:gridCol w="389900"/>
                <a:gridCol w="370850"/>
                <a:gridCol w="503550"/>
                <a:gridCol w="435600"/>
                <a:gridCol w="1477000"/>
                <a:gridCol w="2757175"/>
              </a:tblGrid>
              <a:tr h="30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No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87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Minacce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3050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Causa potenziale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16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Conseguenze potenziali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VI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0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TI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ImI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5811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Controlli proposti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9309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Requisiti 62443-4-2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746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Malware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lvl="0" marL="358140" marR="19050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AutoNum type="arabicParenR"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Installazione di software non autorizzato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28600" lvl="0" marL="358140" marR="9334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AutoNum type="arabicParenR"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2) Uso della posta elettronica o di Internet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27965" lvl="0" marL="35750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AutoNum type="arabicParenR"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3) Utilizzo di USB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27965" lvl="0" marL="328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AutoNum type="arabicParenR"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Infezione da malware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27965" lvl="0" marL="328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AutoNum type="arabicParenR"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2) Malfunzionamento del sistema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27965" lvl="0" marL="328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AutoNum type="arabicParenR"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3) Interruzione del servizio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227965" lvl="0" marL="328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AutoNum type="arabicParenR"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4) Perdita di dati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27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90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44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413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165100" lvl="0" marL="292100" marR="12763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Verdana"/>
                        <a:buAutoNum type="arabicParenR"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Protezione da codice maligno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17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16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IEC 62443-4-2 SAR 3.2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07950" marR="8255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Il fornitore del prodotto applicativo deve qualificare e documentare quali meccanismi di protezione da codice maligno sono compatibili con l'applicazione e annotare eventuali requisiti di configurazione speciali. (SL1)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T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  <a:tr h="1615450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393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Forza bruta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19684" lvl="0" marL="364490" marR="3079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Attacco di hacking da parte di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457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attaccante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74295" lvl="0" marL="132080" marR="1143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Accesso non autorizzato 2) Manipolazione o parametrizzazione illegale del sistema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-3175" lvl="0" marL="208279" marR="18986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modifica delle impostazioni 3) Perdita di dati riservati 4) Cancellazione di dati importanti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0" marR="127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0" marR="190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0" marR="444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228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109220" lvl="0" marL="201930" marR="14160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Forza dell'autenticazione basata su password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/>
                </a:tc>
                <a:tc>
                  <a:txBody>
                    <a:bodyPr/>
                    <a:lstStyle/>
                    <a:p>
                      <a:pPr indent="0" lvl="0" marL="76898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IEC 62443-4-2 CR 1.7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07950" marR="8191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 i componenti che utilizzano l'autenticazione basata su password, tali componenti devono fornire o integrarsi in un sistema che fornisca la capacità di applicare la forza della password configurabile in base a linee guida sulle password riconosciute e comprovate a livello internazionale. (SL1)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/>
                </a:tc>
              </a:tr>
              <a:tr h="1463050">
                <a:tc>
                  <a:txBody>
                    <a:bodyPr/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37490" marR="19177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Negazione del servizio (DOS)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10795" lvl="0" marL="234950" marR="1676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Attacco DDOS da parte dell'attaccante tramite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47751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rete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672465" lvl="0" marL="912494" marR="22352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Interruzione della rete 2) Interruzione del servizio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27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90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444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228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53340" lvl="0" marL="323850" marR="26543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Protezione contro la negazione del servizio (DoS) 2)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158115" lvl="0" marL="288925" marR="22923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Gestione delle risorse</a:t>
                      </a:r>
                      <a:endParaRPr sz="1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3825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07950" marR="8382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IEC 62443-4-2 CR 7.1: I componenti devono essere in grado di mantenere le funzioni essenziali quando operano in modalità degradata a seguito di un evento DoS. (SL1)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107950" marR="83185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IEC 62443-4-2 CR 7.2: I componenti devono fornire la capacità di limitare l'uso delle risorse da parte delle funzioni di sicurezza per proteggere dall'esaurimento delle risorse. (SL1)</a:t>
                      </a:r>
                      <a:endParaRPr sz="10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4450" marB="0" marR="0" marL="0">
                    <a:lnB cap="flat" cmpd="sng" w="12700">
                      <a:solidFill>
                        <a:srgbClr val="FFB9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900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39" name="Google Shape;1339;p82"/>
          <p:cNvSpPr txBox="1"/>
          <p:nvPr/>
        </p:nvSpPr>
        <p:spPr>
          <a:xfrm>
            <a:off x="78739" y="6518859"/>
            <a:ext cx="6864984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Juntae Kim, Sanghoon Choi, Jinho Yoo e Kaemyoung Park, The analysis of general cybersecurity requirements applicable to ship's e-Nav service display device based on international standards, url: </a:t>
            </a:r>
            <a:r>
              <a:rPr lang="en-US" sz="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ENAV28-5.1.1.4-The-analysis-of-general-cybersecurity-requirements-applicable-to-ships-e-Nav.pdf (iala-aism.org)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40" name="Google Shape;134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82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6" name="Google Shape;1346;p83"/>
          <p:cNvGrpSpPr/>
          <p:nvPr/>
        </p:nvGrpSpPr>
        <p:grpSpPr>
          <a:xfrm>
            <a:off x="934211" y="0"/>
            <a:ext cx="9813483" cy="6858000"/>
            <a:chOff x="934211" y="0"/>
            <a:chExt cx="9813483" cy="6858000"/>
          </a:xfrm>
        </p:grpSpPr>
        <p:sp>
          <p:nvSpPr>
            <p:cNvPr id="1347" name="Google Shape;1347;p83"/>
            <p:cNvSpPr/>
            <p:nvPr/>
          </p:nvSpPr>
          <p:spPr>
            <a:xfrm>
              <a:off x="5386389" y="1367"/>
              <a:ext cx="5361305" cy="6838315"/>
            </a:xfrm>
            <a:custGeom>
              <a:rect b="b" l="l" r="r" t="t"/>
              <a:pathLst>
                <a:path extrusionOk="0" h="6838315" w="5361305">
                  <a:moveTo>
                    <a:pt x="5360743" y="0"/>
                  </a:moveTo>
                  <a:lnTo>
                    <a:pt x="1922087" y="0"/>
                  </a:lnTo>
                  <a:lnTo>
                    <a:pt x="0" y="6837694"/>
                  </a:lnTo>
                  <a:lnTo>
                    <a:pt x="3438655" y="6837694"/>
                  </a:lnTo>
                  <a:lnTo>
                    <a:pt x="5360743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3"/>
            <p:cNvSpPr/>
            <p:nvPr/>
          </p:nvSpPr>
          <p:spPr>
            <a:xfrm>
              <a:off x="4563203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49" name="Google Shape;1349;p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34211" y="4395215"/>
              <a:ext cx="4360164" cy="21976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0" name="Google Shape;1350;p83"/>
          <p:cNvSpPr txBox="1"/>
          <p:nvPr>
            <p:ph type="title"/>
          </p:nvPr>
        </p:nvSpPr>
        <p:spPr>
          <a:xfrm>
            <a:off x="875182" y="304037"/>
            <a:ext cx="41877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950">
            <a:spAutoFit/>
          </a:bodyPr>
          <a:lstStyle/>
          <a:p>
            <a:pPr indent="0" lvl="0" marL="12700" marR="5080" rtl="0" algn="l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B900"/>
                </a:solidFill>
              </a:rPr>
              <a:t>Connettersi con CyberSecPro: </a:t>
            </a:r>
            <a:r>
              <a:rPr lang="en-US">
                <a:solidFill>
                  <a:srgbClr val="000000"/>
                </a:solidFill>
              </a:rPr>
              <a:t>come registrarsi e altre informazioni pratiche</a:t>
            </a:r>
            <a:endParaRPr/>
          </a:p>
        </p:txBody>
      </p:sp>
      <p:sp>
        <p:nvSpPr>
          <p:cNvPr id="1351" name="Google Shape;1351;p83"/>
          <p:cNvSpPr txBox="1"/>
          <p:nvPr/>
        </p:nvSpPr>
        <p:spPr>
          <a:xfrm>
            <a:off x="875182" y="1988972"/>
            <a:ext cx="4271100" cy="2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-32956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Verdana"/>
              <a:buAutoNum type="arabicPeriod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355600" marR="351790" rtl="0" algn="l">
              <a:lnSpc>
                <a:spcPct val="108124"/>
              </a:lnSpc>
              <a:spcBef>
                <a:spcPts val="162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Verdana"/>
              <a:buAutoNum type="arabicPeriod" startAt="2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https://twitter.com/CyberSecPro_eu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355600" marR="5080" rtl="0" algn="l">
              <a:lnSpc>
                <a:spcPct val="108124"/>
              </a:lnSpc>
              <a:spcBef>
                <a:spcPts val="1400"/>
              </a:spcBef>
              <a:spcAft>
                <a:spcPts val="0"/>
              </a:spcAft>
              <a:buClr>
                <a:srgbClr val="FFB900"/>
              </a:buClr>
              <a:buSzPts val="1400"/>
              <a:buFont typeface="Verdana"/>
              <a:buAutoNum type="arabicPeriod" startAt="2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https://www.linkedin.com/company/cy bersecpro-euproject/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52" name="Google Shape;1352;p83"/>
          <p:cNvGrpSpPr/>
          <p:nvPr/>
        </p:nvGrpSpPr>
        <p:grpSpPr>
          <a:xfrm>
            <a:off x="5152644" y="61000"/>
            <a:ext cx="7039356" cy="6796999"/>
            <a:chOff x="5152644" y="61000"/>
            <a:chExt cx="7039356" cy="6796999"/>
          </a:xfrm>
        </p:grpSpPr>
        <p:pic>
          <p:nvPicPr>
            <p:cNvPr id="1353" name="Google Shape;1353;p8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152644" y="61000"/>
              <a:ext cx="7039356" cy="6796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4" name="Google Shape;1354;p8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47716" y="256031"/>
              <a:ext cx="6557772" cy="63459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8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84"/>
          <p:cNvSpPr/>
          <p:nvPr/>
        </p:nvSpPr>
        <p:spPr>
          <a:xfrm>
            <a:off x="6493445" y="33287"/>
            <a:ext cx="5347335" cy="6819900"/>
          </a:xfrm>
          <a:custGeom>
            <a:rect b="b" l="l" r="r" t="t"/>
            <a:pathLst>
              <a:path extrusionOk="0" h="6819900" w="5347334">
                <a:moveTo>
                  <a:pt x="5347243" y="0"/>
                </a:moveTo>
                <a:lnTo>
                  <a:pt x="1917247" y="0"/>
                </a:lnTo>
                <a:lnTo>
                  <a:pt x="0" y="6819521"/>
                </a:lnTo>
                <a:lnTo>
                  <a:pt x="3429996" y="6819521"/>
                </a:lnTo>
                <a:lnTo>
                  <a:pt x="5347243" y="0"/>
                </a:lnTo>
                <a:close/>
              </a:path>
            </a:pathLst>
          </a:custGeom>
          <a:solidFill>
            <a:srgbClr val="FFB900">
              <a:alpha val="1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1" name="Google Shape;1361;p84"/>
          <p:cNvGrpSpPr/>
          <p:nvPr/>
        </p:nvGrpSpPr>
        <p:grpSpPr>
          <a:xfrm>
            <a:off x="4064465" y="762"/>
            <a:ext cx="2924599" cy="6857365"/>
            <a:chOff x="4064465" y="762"/>
            <a:chExt cx="2924599" cy="6857365"/>
          </a:xfrm>
        </p:grpSpPr>
        <p:sp>
          <p:nvSpPr>
            <p:cNvPr id="1362" name="Google Shape;1362;p84"/>
            <p:cNvSpPr/>
            <p:nvPr/>
          </p:nvSpPr>
          <p:spPr>
            <a:xfrm>
              <a:off x="5451375" y="5113067"/>
              <a:ext cx="799465" cy="1738630"/>
            </a:xfrm>
            <a:custGeom>
              <a:rect b="b" l="l" r="r" t="t"/>
              <a:pathLst>
                <a:path extrusionOk="0" h="1738629" w="799464">
                  <a:moveTo>
                    <a:pt x="0" y="1738356"/>
                  </a:moveTo>
                  <a:lnTo>
                    <a:pt x="27850" y="1738356"/>
                  </a:lnTo>
                  <a:lnTo>
                    <a:pt x="454897" y="148926"/>
                  </a:lnTo>
                  <a:lnTo>
                    <a:pt x="471475" y="108053"/>
                  </a:lnTo>
                  <a:lnTo>
                    <a:pt x="497336" y="74212"/>
                  </a:lnTo>
                  <a:lnTo>
                    <a:pt x="530492" y="48569"/>
                  </a:lnTo>
                  <a:lnTo>
                    <a:pt x="568953" y="32291"/>
                  </a:lnTo>
                  <a:lnTo>
                    <a:pt x="610729" y="26544"/>
                  </a:lnTo>
                  <a:lnTo>
                    <a:pt x="653832" y="32493"/>
                  </a:lnTo>
                  <a:lnTo>
                    <a:pt x="710859" y="60924"/>
                  </a:lnTo>
                  <a:lnTo>
                    <a:pt x="751967" y="109664"/>
                  </a:lnTo>
                  <a:lnTo>
                    <a:pt x="772358" y="170588"/>
                  </a:lnTo>
                  <a:lnTo>
                    <a:pt x="773415" y="202954"/>
                  </a:lnTo>
                  <a:lnTo>
                    <a:pt x="767882" y="235574"/>
                  </a:lnTo>
                  <a:lnTo>
                    <a:pt x="363387" y="1738356"/>
                  </a:lnTo>
                  <a:lnTo>
                    <a:pt x="391238" y="1738356"/>
                  </a:lnTo>
                  <a:lnTo>
                    <a:pt x="793080" y="242344"/>
                  </a:lnTo>
                  <a:lnTo>
                    <a:pt x="799318" y="204647"/>
                  </a:lnTo>
                  <a:lnTo>
                    <a:pt x="798219" y="167203"/>
                  </a:lnTo>
                  <a:lnTo>
                    <a:pt x="774513" y="96125"/>
                  </a:lnTo>
                  <a:lnTo>
                    <a:pt x="725943" y="39769"/>
                  </a:lnTo>
                  <a:lnTo>
                    <a:pt x="660463" y="6768"/>
                  </a:lnTo>
                  <a:lnTo>
                    <a:pt x="611392" y="0"/>
                  </a:lnTo>
                  <a:lnTo>
                    <a:pt x="562576" y="6596"/>
                  </a:lnTo>
                  <a:lnTo>
                    <a:pt x="517835" y="25474"/>
                  </a:lnTo>
                  <a:lnTo>
                    <a:pt x="479331" y="55270"/>
                  </a:lnTo>
                  <a:lnTo>
                    <a:pt x="449231" y="94619"/>
                  </a:lnTo>
                  <a:lnTo>
                    <a:pt x="429698" y="142157"/>
                  </a:lnTo>
                  <a:lnTo>
                    <a:pt x="0" y="1738356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4"/>
            <p:cNvSpPr/>
            <p:nvPr/>
          </p:nvSpPr>
          <p:spPr>
            <a:xfrm>
              <a:off x="4443984" y="4571"/>
              <a:ext cx="2545080" cy="6838315"/>
            </a:xfrm>
            <a:custGeom>
              <a:rect b="b" l="l" r="r" t="t"/>
              <a:pathLst>
                <a:path extrusionOk="0" h="6838315" w="2545079">
                  <a:moveTo>
                    <a:pt x="1321410" y="2283441"/>
                  </a:moveTo>
                  <a:lnTo>
                    <a:pt x="1271598" y="2291573"/>
                  </a:lnTo>
                  <a:lnTo>
                    <a:pt x="1226217" y="2312745"/>
                  </a:lnTo>
                  <a:lnTo>
                    <a:pt x="1187926" y="2345748"/>
                  </a:lnTo>
                  <a:lnTo>
                    <a:pt x="1159382" y="2389378"/>
                  </a:lnTo>
                  <a:lnTo>
                    <a:pt x="1159382" y="2390648"/>
                  </a:lnTo>
                  <a:lnTo>
                    <a:pt x="819276" y="3659124"/>
                  </a:lnTo>
                  <a:lnTo>
                    <a:pt x="0" y="6836924"/>
                  </a:lnTo>
                  <a:lnTo>
                    <a:pt x="6647" y="6837654"/>
                  </a:lnTo>
                  <a:lnTo>
                    <a:pt x="13271" y="6838030"/>
                  </a:lnTo>
                  <a:lnTo>
                    <a:pt x="20841" y="6838187"/>
                  </a:lnTo>
                  <a:lnTo>
                    <a:pt x="26542" y="6838187"/>
                  </a:lnTo>
                  <a:lnTo>
                    <a:pt x="843279" y="3665474"/>
                  </a:lnTo>
                  <a:lnTo>
                    <a:pt x="1183386" y="2398141"/>
                  </a:lnTo>
                  <a:lnTo>
                    <a:pt x="1208042" y="2360717"/>
                  </a:lnTo>
                  <a:lnTo>
                    <a:pt x="1241007" y="2332505"/>
                  </a:lnTo>
                  <a:lnTo>
                    <a:pt x="1279983" y="2314546"/>
                  </a:lnTo>
                  <a:lnTo>
                    <a:pt x="1322671" y="2307883"/>
                  </a:lnTo>
                  <a:lnTo>
                    <a:pt x="1417613" y="2307883"/>
                  </a:lnTo>
                  <a:lnTo>
                    <a:pt x="1372996" y="2289555"/>
                  </a:lnTo>
                  <a:lnTo>
                    <a:pt x="1321410" y="2283441"/>
                  </a:lnTo>
                  <a:close/>
                </a:path>
                <a:path extrusionOk="0" h="6838315" w="2545079">
                  <a:moveTo>
                    <a:pt x="1417613" y="2307883"/>
                  </a:moveTo>
                  <a:lnTo>
                    <a:pt x="1322671" y="2307883"/>
                  </a:lnTo>
                  <a:lnTo>
                    <a:pt x="1366774" y="2313558"/>
                  </a:lnTo>
                  <a:lnTo>
                    <a:pt x="1412567" y="2334380"/>
                  </a:lnTo>
                  <a:lnTo>
                    <a:pt x="1448527" y="2367388"/>
                  </a:lnTo>
                  <a:lnTo>
                    <a:pt x="1472716" y="2409314"/>
                  </a:lnTo>
                  <a:lnTo>
                    <a:pt x="1483195" y="2456892"/>
                  </a:lnTo>
                  <a:lnTo>
                    <a:pt x="1478026" y="2506853"/>
                  </a:lnTo>
                  <a:lnTo>
                    <a:pt x="1220089" y="3458210"/>
                  </a:lnTo>
                  <a:lnTo>
                    <a:pt x="1214114" y="3493672"/>
                  </a:lnTo>
                  <a:lnTo>
                    <a:pt x="1223071" y="3564026"/>
                  </a:lnTo>
                  <a:lnTo>
                    <a:pt x="1258500" y="3627030"/>
                  </a:lnTo>
                  <a:lnTo>
                    <a:pt x="1314733" y="3670444"/>
                  </a:lnTo>
                  <a:lnTo>
                    <a:pt x="1349070" y="3683155"/>
                  </a:lnTo>
                  <a:lnTo>
                    <a:pt x="1349207" y="3683155"/>
                  </a:lnTo>
                  <a:lnTo>
                    <a:pt x="1397637" y="3689559"/>
                  </a:lnTo>
                  <a:lnTo>
                    <a:pt x="1444686" y="3683155"/>
                  </a:lnTo>
                  <a:lnTo>
                    <a:pt x="1487931" y="3665172"/>
                  </a:lnTo>
                  <a:lnTo>
                    <a:pt x="1490757" y="3663024"/>
                  </a:lnTo>
                  <a:lnTo>
                    <a:pt x="1404047" y="3663024"/>
                  </a:lnTo>
                  <a:lnTo>
                    <a:pt x="1354074" y="3657854"/>
                  </a:lnTo>
                  <a:lnTo>
                    <a:pt x="1299114" y="3630739"/>
                  </a:lnTo>
                  <a:lnTo>
                    <a:pt x="1259204" y="3584575"/>
                  </a:lnTo>
                  <a:lnTo>
                    <a:pt x="1239313" y="3526472"/>
                  </a:lnTo>
                  <a:lnTo>
                    <a:pt x="1238613" y="3495742"/>
                  </a:lnTo>
                  <a:lnTo>
                    <a:pt x="1244091" y="3464560"/>
                  </a:lnTo>
                  <a:lnTo>
                    <a:pt x="1502028" y="2513203"/>
                  </a:lnTo>
                  <a:lnTo>
                    <a:pt x="1508451" y="2464569"/>
                  </a:lnTo>
                  <a:lnTo>
                    <a:pt x="1502019" y="2417543"/>
                  </a:lnTo>
                  <a:lnTo>
                    <a:pt x="1483994" y="2374328"/>
                  </a:lnTo>
                  <a:lnTo>
                    <a:pt x="1455641" y="2337124"/>
                  </a:lnTo>
                  <a:lnTo>
                    <a:pt x="1418220" y="2308133"/>
                  </a:lnTo>
                  <a:lnTo>
                    <a:pt x="1417613" y="2307883"/>
                  </a:lnTo>
                  <a:close/>
                </a:path>
                <a:path extrusionOk="0" h="6838315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215"/>
                  </a:lnTo>
                  <a:lnTo>
                    <a:pt x="1547494" y="3546729"/>
                  </a:lnTo>
                  <a:lnTo>
                    <a:pt x="1526659" y="3592460"/>
                  </a:lnTo>
                  <a:lnTo>
                    <a:pt x="1493620" y="3628382"/>
                  </a:lnTo>
                  <a:lnTo>
                    <a:pt x="1451656" y="3652552"/>
                  </a:lnTo>
                  <a:lnTo>
                    <a:pt x="1404047" y="3663024"/>
                  </a:lnTo>
                  <a:lnTo>
                    <a:pt x="1490757" y="3663024"/>
                  </a:lnTo>
                  <a:lnTo>
                    <a:pt x="1525166" y="3636870"/>
                  </a:lnTo>
                  <a:lnTo>
                    <a:pt x="1554181" y="3599509"/>
                  </a:lnTo>
                  <a:lnTo>
                    <a:pt x="1572767" y="3554349"/>
                  </a:lnTo>
                  <a:lnTo>
                    <a:pt x="1964816" y="2108835"/>
                  </a:lnTo>
                  <a:lnTo>
                    <a:pt x="2539999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4"/>
            <p:cNvSpPr/>
            <p:nvPr/>
          </p:nvSpPr>
          <p:spPr>
            <a:xfrm>
              <a:off x="4064465" y="762"/>
              <a:ext cx="1818639" cy="6857365"/>
            </a:xfrm>
            <a:custGeom>
              <a:rect b="b" l="l" r="r" t="t"/>
              <a:pathLst>
                <a:path extrusionOk="0" h="6857365" w="1818639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noFill/>
            <a:ln cap="flat" cmpd="sng" w="22200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5" name="Google Shape;1365;p84"/>
          <p:cNvSpPr txBox="1"/>
          <p:nvPr>
            <p:ph type="title"/>
          </p:nvPr>
        </p:nvSpPr>
        <p:spPr>
          <a:xfrm>
            <a:off x="7049769" y="2169616"/>
            <a:ext cx="3769360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900"/>
                </a:solidFill>
              </a:rPr>
              <a:t>Grazie</a:t>
            </a:r>
            <a:endParaRPr sz="6000"/>
          </a:p>
        </p:txBody>
      </p:sp>
      <p:pic>
        <p:nvPicPr>
          <p:cNvPr id="1366" name="Google Shape;136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84"/>
          <p:cNvSpPr txBox="1"/>
          <p:nvPr/>
        </p:nvSpPr>
        <p:spPr>
          <a:xfrm>
            <a:off x="7049769" y="3732657"/>
            <a:ext cx="3152140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prega di inviare tutte le domande a: Abdelkader Shaaban,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Stefan Schauer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Stefan.Schauer@ait.ac.at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8" name="Google Shape;1368;p84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/>
          <p:nvPr/>
        </p:nvSpPr>
        <p:spPr>
          <a:xfrm>
            <a:off x="6894533" y="761"/>
            <a:ext cx="1818639" cy="6857365"/>
          </a:xfrm>
          <a:custGeom>
            <a:rect b="b" l="l" r="r" t="t"/>
            <a:pathLst>
              <a:path extrusionOk="0" h="6857365" w="1818640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"/>
          <p:cNvSpPr txBox="1"/>
          <p:nvPr>
            <p:ph type="title"/>
          </p:nvPr>
        </p:nvSpPr>
        <p:spPr>
          <a:xfrm>
            <a:off x="761932" y="364235"/>
            <a:ext cx="6927900" cy="17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0" lvl="0" marL="12700" marR="508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00"/>
                </a:solidFill>
              </a:rPr>
              <a:t>Fattori che influenzano la vulnerabilità del settore marittimo agli incidenti informatici</a:t>
            </a:r>
            <a:endParaRPr sz="3400"/>
          </a:p>
        </p:txBody>
      </p:sp>
      <p:grpSp>
        <p:nvGrpSpPr>
          <p:cNvPr id="188" name="Google Shape;188;p9"/>
          <p:cNvGrpSpPr/>
          <p:nvPr/>
        </p:nvGrpSpPr>
        <p:grpSpPr>
          <a:xfrm>
            <a:off x="5070347" y="2945892"/>
            <a:ext cx="3580995" cy="3906470"/>
            <a:chOff x="5070347" y="2945892"/>
            <a:chExt cx="3580995" cy="3906470"/>
          </a:xfrm>
        </p:grpSpPr>
        <p:sp>
          <p:nvSpPr>
            <p:cNvPr id="189" name="Google Shape;189;p9"/>
            <p:cNvSpPr/>
            <p:nvPr/>
          </p:nvSpPr>
          <p:spPr>
            <a:xfrm>
              <a:off x="7893787" y="5207712"/>
              <a:ext cx="757555" cy="1644650"/>
            </a:xfrm>
            <a:custGeom>
              <a:rect b="b" l="l" r="r" t="t"/>
              <a:pathLst>
                <a:path extrusionOk="0" h="1644650" w="757554">
                  <a:moveTo>
                    <a:pt x="0" y="1644203"/>
                  </a:moveTo>
                  <a:lnTo>
                    <a:pt x="26387" y="1644203"/>
                  </a:lnTo>
                  <a:lnTo>
                    <a:pt x="430996" y="140860"/>
                  </a:lnTo>
                  <a:lnTo>
                    <a:pt x="450960" y="95231"/>
                  </a:lnTo>
                  <a:lnTo>
                    <a:pt x="483047" y="59499"/>
                  </a:lnTo>
                  <a:lnTo>
                    <a:pt x="524000" y="35568"/>
                  </a:lnTo>
                  <a:lnTo>
                    <a:pt x="570563" y="25344"/>
                  </a:lnTo>
                  <a:lnTo>
                    <a:pt x="619478" y="30733"/>
                  </a:lnTo>
                  <a:lnTo>
                    <a:pt x="673509" y="57624"/>
                  </a:lnTo>
                  <a:lnTo>
                    <a:pt x="712457" y="103724"/>
                  </a:lnTo>
                  <a:lnTo>
                    <a:pt x="731777" y="161349"/>
                  </a:lnTo>
                  <a:lnTo>
                    <a:pt x="732778" y="191962"/>
                  </a:lnTo>
                  <a:lnTo>
                    <a:pt x="727536" y="222815"/>
                  </a:lnTo>
                  <a:lnTo>
                    <a:pt x="344294" y="1644203"/>
                  </a:lnTo>
                  <a:lnTo>
                    <a:pt x="370681" y="1644203"/>
                  </a:lnTo>
                  <a:lnTo>
                    <a:pt x="751410" y="229218"/>
                  </a:lnTo>
                  <a:lnTo>
                    <a:pt x="757320" y="193562"/>
                  </a:lnTo>
                  <a:lnTo>
                    <a:pt x="756280" y="158147"/>
                  </a:lnTo>
                  <a:lnTo>
                    <a:pt x="733819" y="90918"/>
                  </a:lnTo>
                  <a:lnTo>
                    <a:pt x="687800" y="37615"/>
                  </a:lnTo>
                  <a:lnTo>
                    <a:pt x="625761" y="6401"/>
                  </a:lnTo>
                  <a:lnTo>
                    <a:pt x="579268" y="0"/>
                  </a:lnTo>
                  <a:lnTo>
                    <a:pt x="533017" y="6238"/>
                  </a:lnTo>
                  <a:lnTo>
                    <a:pt x="490626" y="24094"/>
                  </a:lnTo>
                  <a:lnTo>
                    <a:pt x="454146" y="52277"/>
                  </a:lnTo>
                  <a:lnTo>
                    <a:pt x="425628" y="89494"/>
                  </a:lnTo>
                  <a:lnTo>
                    <a:pt x="407121" y="134457"/>
                  </a:lnTo>
                  <a:lnTo>
                    <a:pt x="0" y="1644203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5070347" y="2945892"/>
              <a:ext cx="1922145" cy="1152525"/>
            </a:xfrm>
            <a:custGeom>
              <a:rect b="b" l="l" r="r" t="t"/>
              <a:pathLst>
                <a:path extrusionOk="0" h="1152525" w="1922145">
                  <a:moveTo>
                    <a:pt x="1921763" y="0"/>
                  </a:moveTo>
                  <a:lnTo>
                    <a:pt x="0" y="0"/>
                  </a:lnTo>
                  <a:lnTo>
                    <a:pt x="0" y="1152143"/>
                  </a:lnTo>
                  <a:lnTo>
                    <a:pt x="1921763" y="1152143"/>
                  </a:lnTo>
                  <a:lnTo>
                    <a:pt x="1921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9"/>
          <p:cNvSpPr txBox="1"/>
          <p:nvPr/>
        </p:nvSpPr>
        <p:spPr>
          <a:xfrm>
            <a:off x="985338" y="2332822"/>
            <a:ext cx="56889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Caratteristiche che influenzano la </a:t>
            </a: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vulnerabilità del settore marittimo </a:t>
            </a: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agli incidenti informatici: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844296" y="2945892"/>
            <a:ext cx="1920239" cy="1152525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11125">
            <a:spAutoFit/>
          </a:bodyPr>
          <a:lstStyle/>
          <a:p>
            <a:pPr indent="-1269" lvl="0" marL="41275" marR="33655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Il coinvolgimento di più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parti interessate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porta a una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potenziale mancanza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responsabilità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per le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infrastrutture dei sistemi IT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OT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 per le reti navali.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2956560" y="2945892"/>
            <a:ext cx="1922145" cy="1152525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67005" marR="158750" rtl="0" algn="ctr">
              <a:lnSpc>
                <a:spcPct val="919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Utilizzo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di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sistemi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IT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OT legacy non supportati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basati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su sistemi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operativi obsoleti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5070347" y="2945892"/>
            <a:ext cx="1922100" cy="10941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79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02870" marR="9652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Utilizzo di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sistemi OT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non in grado di essere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patchati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o di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eseguire l'antivirus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 causa di problemi di omologazione.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7184135" y="2945892"/>
            <a:ext cx="1920239" cy="1152525"/>
          </a:xfrm>
          <a:custGeom>
            <a:rect b="b" l="l" r="r" t="t"/>
            <a:pathLst>
              <a:path extrusionOk="0" h="1152525" w="1920240">
                <a:moveTo>
                  <a:pt x="1920239" y="0"/>
                </a:moveTo>
                <a:lnTo>
                  <a:pt x="0" y="0"/>
                </a:lnTo>
                <a:lnTo>
                  <a:pt x="0" y="1152143"/>
                </a:lnTo>
                <a:lnTo>
                  <a:pt x="1920239" y="1152143"/>
                </a:lnTo>
                <a:lnTo>
                  <a:pt x="19202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7184135" y="2945892"/>
            <a:ext cx="1920300" cy="9249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79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34" lvl="0" marL="75565" marR="65405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Navi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che si interfacciano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online con le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parti a terra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 con i componenti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della catena di fornitura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globale.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9296400" y="2945892"/>
            <a:ext cx="1922100" cy="10941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79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905" lvl="0" marL="90170" marR="81915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Monitoraggio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 accesso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remoto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alle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apparecchiature della nave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da parte dei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produttori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o dei fornitori di assistenza.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1900427" y="4290059"/>
            <a:ext cx="1922145" cy="1152525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054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39" lvl="0" marL="154305" marR="145415" rtl="0" algn="ctr">
              <a:lnSpc>
                <a:spcPct val="9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Condivisione di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informazioni sensibili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con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fornitori di 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servizi a terra e </a:t>
            </a: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autorità pubbliche</a:t>
            </a: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4014215" y="4290059"/>
            <a:ext cx="1920300" cy="11040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11750">
            <a:spAutoFit/>
          </a:bodyPr>
          <a:lstStyle/>
          <a:p>
            <a:pPr indent="-1270" lvl="0" marL="70485" marR="6223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L'uso di sistemi critici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controllati da computer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potrebbe non avere le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patch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più recenti o le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misure di sicurezza adeguate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installate in modo corretto.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6126479" y="4290059"/>
            <a:ext cx="1922145" cy="1152525"/>
          </a:xfrm>
          <a:custGeom>
            <a:rect b="b" l="l" r="r" t="t"/>
            <a:pathLst>
              <a:path extrusionOk="0" h="1152525" w="1922145">
                <a:moveTo>
                  <a:pt x="1921764" y="0"/>
                </a:moveTo>
                <a:lnTo>
                  <a:pt x="0" y="0"/>
                </a:lnTo>
                <a:lnTo>
                  <a:pt x="0" y="1152143"/>
                </a:lnTo>
                <a:lnTo>
                  <a:pt x="1921764" y="1152143"/>
                </a:lnTo>
                <a:lnTo>
                  <a:pt x="19217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6126479" y="4290059"/>
            <a:ext cx="1922100" cy="12456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11750">
            <a:spAutoFit/>
          </a:bodyPr>
          <a:lstStyle/>
          <a:p>
            <a:pPr indent="-1270" lvl="0" marL="133985" marR="12446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La cultura della gestione del rischio informatico può richiedere un miglioramento attraverso la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formazione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 le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esercitazioni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formalizzate e il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chiarimento di ruoli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e responsabilità.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8240268" y="4290059"/>
            <a:ext cx="1922145" cy="1152525"/>
          </a:xfrm>
          <a:custGeom>
            <a:rect b="b" l="l" r="r" t="t"/>
            <a:pathLst>
              <a:path extrusionOk="0" h="1152525" w="1922145">
                <a:moveTo>
                  <a:pt x="1921764" y="0"/>
                </a:moveTo>
                <a:lnTo>
                  <a:pt x="0" y="0"/>
                </a:lnTo>
                <a:lnTo>
                  <a:pt x="0" y="1152143"/>
                </a:lnTo>
                <a:lnTo>
                  <a:pt x="1921764" y="1152143"/>
                </a:lnTo>
                <a:lnTo>
                  <a:pt x="19217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8240268" y="4290059"/>
            <a:ext cx="1922100" cy="962400"/>
          </a:xfrm>
          <a:prstGeom prst="rect">
            <a:avLst/>
          </a:prstGeom>
          <a:noFill/>
          <a:ln cap="flat" cmpd="sng" w="15875">
            <a:solidFill>
              <a:srgbClr val="E7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11750">
            <a:spAutoFit/>
          </a:bodyPr>
          <a:lstStyle/>
          <a:p>
            <a:pPr indent="0" lvl="0" marL="86995" marR="76835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 sistemi di automazione spesso comprendono molteplici sottosistemi </a:t>
            </a:r>
            <a:r>
              <a:rPr b="1" lang="en-US" sz="1000">
                <a:latin typeface="Tahoma"/>
                <a:ea typeface="Tahoma"/>
                <a:cs typeface="Tahoma"/>
                <a:sym typeface="Tahoma"/>
              </a:rPr>
              <a:t>integrati </a:t>
            </a: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dai cantieri navali con un'attenzione minima ai problemi informatici.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895" y="6167626"/>
            <a:ext cx="3293364" cy="61112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8308085" y="29972"/>
            <a:ext cx="3789679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CSP004_S_M: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1205209" y="6321441"/>
            <a:ext cx="103505" cy="1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78739" y="6675080"/>
            <a:ext cx="5560060" cy="11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LINEE GUIDA SULLA CYBER SECURITY A BORDO DELLE NAVI, Versione 4, URL: </a:t>
            </a:r>
            <a:r>
              <a:rPr lang="en-US" sz="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2021-Cyber-Security-Guidelines.pdf (ics-shipping.org)</a:t>
            </a:r>
            <a:r>
              <a:rPr lang="en-US" sz="600">
                <a:latin typeface="Verdana"/>
                <a:ea typeface="Verdana"/>
                <a:cs typeface="Verdana"/>
                <a:sym typeface="Verdana"/>
              </a:rPr>
              <a:t>, consultato il febbraio 2024.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2025-03-27T10:11:07.0000000Z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2025-03-27T00:00:00Z</vt:filetime>
  </property>
  <property fmtid="{D5CDD505-2E9C-101B-9397-08002B2CF9AE}" pid="5" name="Producer">
    <vt:lpwstr>Microsoft® PowerPoint® for Microsoft 365</vt:lpwstr>
  </property>
</Properties>
</file>