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342" r:id="rId7"/>
    <p:sldId id="345" r:id="rId8"/>
    <p:sldId id="262" r:id="rId9"/>
    <p:sldId id="263" r:id="rId10"/>
    <p:sldId id="264" r:id="rId11"/>
    <p:sldId id="265" r:id="rId12"/>
    <p:sldId id="308" r:id="rId13"/>
    <p:sldId id="269" r:id="rId14"/>
    <p:sldId id="270" r:id="rId15"/>
    <p:sldId id="271" r:id="rId16"/>
    <p:sldId id="346" r:id="rId17"/>
    <p:sldId id="273" r:id="rId18"/>
    <p:sldId id="274" r:id="rId19"/>
    <p:sldId id="275" r:id="rId20"/>
    <p:sldId id="334" r:id="rId21"/>
    <p:sldId id="319" r:id="rId22"/>
    <p:sldId id="318" r:id="rId23"/>
    <p:sldId id="310" r:id="rId24"/>
    <p:sldId id="320" r:id="rId25"/>
    <p:sldId id="322" r:id="rId26"/>
    <p:sldId id="311" r:id="rId27"/>
    <p:sldId id="328" r:id="rId28"/>
    <p:sldId id="329" r:id="rId29"/>
    <p:sldId id="330" r:id="rId30"/>
    <p:sldId id="312" r:id="rId31"/>
    <p:sldId id="321" r:id="rId32"/>
    <p:sldId id="324" r:id="rId33"/>
    <p:sldId id="325" r:id="rId34"/>
    <p:sldId id="333" r:id="rId35"/>
    <p:sldId id="326" r:id="rId36"/>
    <p:sldId id="327" r:id="rId37"/>
    <p:sldId id="313" r:id="rId38"/>
    <p:sldId id="331" r:id="rId39"/>
    <p:sldId id="335" r:id="rId40"/>
    <p:sldId id="336" r:id="rId41"/>
    <p:sldId id="337" r:id="rId42"/>
    <p:sldId id="338" r:id="rId43"/>
    <p:sldId id="339" r:id="rId44"/>
    <p:sldId id="315" r:id="rId45"/>
    <p:sldId id="341" r:id="rId46"/>
    <p:sldId id="314" r:id="rId47"/>
    <p:sldId id="332" r:id="rId48"/>
    <p:sldId id="307" r:id="rId49"/>
  </p:sldIdLst>
  <p:sldSz cx="12192000" cy="6858000"/>
  <p:notesSz cx="6858000" cy="9144000"/>
  <p:embeddedFontLst>
    <p:embeddedFont>
      <p:font typeface="Book Antiqua" panose="02040602050305030304" pitchFamily="18" charset="0"/>
      <p:regular r:id="rId51"/>
      <p:bold r:id="rId52"/>
      <p:italic r:id="rId53"/>
      <p:boldItalic r:id="rId54"/>
    </p:embeddedFont>
    <p:embeddedFont>
      <p:font typeface="Century Gothic" panose="020B0502020202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g4ZdiibYayeSjW6Qc5w6G6Lp7W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52E225-9437-4F95-ADD9-5AEB37D1C776}">
  <a:tblStyle styleId="{0052E225-9437-4F95-ADD9-5AEB37D1C776}"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03" autoAdjust="0"/>
    <p:restoredTop sz="94660"/>
  </p:normalViewPr>
  <p:slideViewPr>
    <p:cSldViewPr snapToGrid="0">
      <p:cViewPr varScale="1">
        <p:scale>
          <a:sx n="105" d="100"/>
          <a:sy n="105" d="100"/>
        </p:scale>
        <p:origin x="870" y="96"/>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98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983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8702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956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5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930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6107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6056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7035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7481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545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28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068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6529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53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2345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5354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8579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718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4499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4482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457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4300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3897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046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8580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6445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5278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79664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9370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72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1"/>
          <p:cNvSpPr>
            <a:spLocks noGrp="1"/>
          </p:cNvSpPr>
          <p:nvPr>
            <p:ph type="pic" idx="2"/>
          </p:nvPr>
        </p:nvSpPr>
        <p:spPr>
          <a:xfrm>
            <a:off x="0" y="-2235"/>
            <a:ext cx="5840730" cy="6862275"/>
          </a:xfrm>
          <a:prstGeom prst="rect">
            <a:avLst/>
          </a:prstGeom>
          <a:solidFill>
            <a:schemeClr val="lt2"/>
          </a:solidFill>
          <a:ln>
            <a:noFill/>
          </a:ln>
        </p:spPr>
      </p:sp>
      <p:sp>
        <p:nvSpPr>
          <p:cNvPr id="19" name="Google Shape;19;p3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1"/>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122"/>
        <p:cNvGrpSpPr/>
        <p:nvPr/>
      </p:nvGrpSpPr>
      <p:grpSpPr>
        <a:xfrm>
          <a:off x="0" y="0"/>
          <a:ext cx="0" cy="0"/>
          <a:chOff x="0" y="0"/>
          <a:chExt cx="0" cy="0"/>
        </a:xfrm>
      </p:grpSpPr>
      <p:sp>
        <p:nvSpPr>
          <p:cNvPr id="123" name="Google Shape;123;p40"/>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40"/>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5" name="Google Shape;125;p40"/>
          <p:cNvSpPr>
            <a:spLocks noGrp="1"/>
          </p:cNvSpPr>
          <p:nvPr>
            <p:ph type="pic" idx="2"/>
          </p:nvPr>
        </p:nvSpPr>
        <p:spPr>
          <a:xfrm flipH="1">
            <a:off x="7163691" y="0"/>
            <a:ext cx="5024825" cy="6858000"/>
          </a:xfrm>
          <a:prstGeom prst="rect">
            <a:avLst/>
          </a:prstGeom>
          <a:solidFill>
            <a:schemeClr val="lt2"/>
          </a:solidFill>
          <a:ln>
            <a:noFill/>
          </a:ln>
        </p:spPr>
      </p:sp>
      <p:sp>
        <p:nvSpPr>
          <p:cNvPr id="126" name="Google Shape;126;p4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45"/>
        <p:cNvGrpSpPr/>
        <p:nvPr/>
      </p:nvGrpSpPr>
      <p:grpSpPr>
        <a:xfrm>
          <a:off x="0" y="0"/>
          <a:ext cx="0" cy="0"/>
          <a:chOff x="0" y="0"/>
          <a:chExt cx="0" cy="0"/>
        </a:xfrm>
      </p:grpSpPr>
      <p:grpSp>
        <p:nvGrpSpPr>
          <p:cNvPr id="146" name="Google Shape;146;p42"/>
          <p:cNvGrpSpPr/>
          <p:nvPr/>
        </p:nvGrpSpPr>
        <p:grpSpPr>
          <a:xfrm>
            <a:off x="5382569" y="2242"/>
            <a:ext cx="6806909" cy="6862481"/>
            <a:chOff x="5382569" y="2242"/>
            <a:chExt cx="6806909" cy="6862481"/>
          </a:xfrm>
        </p:grpSpPr>
        <p:pic>
          <p:nvPicPr>
            <p:cNvPr id="147" name="Google Shape;147;p42"/>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8" name="Google Shape;148;p42"/>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9" name="Google Shape;149;p42"/>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2"/>
          <p:cNvSpPr>
            <a:spLocks noGrp="1"/>
          </p:cNvSpPr>
          <p:nvPr>
            <p:ph type="pic" idx="2"/>
          </p:nvPr>
        </p:nvSpPr>
        <p:spPr>
          <a:xfrm>
            <a:off x="-29499" y="-2236"/>
            <a:ext cx="6814124" cy="6871095"/>
          </a:xfrm>
          <a:prstGeom prst="rect">
            <a:avLst/>
          </a:prstGeom>
          <a:solidFill>
            <a:schemeClr val="lt2"/>
          </a:solidFill>
          <a:ln>
            <a:noFill/>
          </a:ln>
        </p:spPr>
      </p:sp>
      <p:sp>
        <p:nvSpPr>
          <p:cNvPr id="151" name="Google Shape;151;p42"/>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Google Shape;154;p43"/>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4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3"/>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3"/>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3"/>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3"/>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3"/>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3"/>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3"/>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3"/>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Google Shape;171;p44"/>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Google Shape;188;p45"/>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21"/>
        <p:cNvGrpSpPr/>
        <p:nvPr/>
      </p:nvGrpSpPr>
      <p:grpSpPr>
        <a:xfrm>
          <a:off x="0" y="0"/>
          <a:ext cx="0" cy="0"/>
          <a:chOff x="0" y="0"/>
          <a:chExt cx="0" cy="0"/>
        </a:xfrm>
      </p:grpSpPr>
      <p:sp>
        <p:nvSpPr>
          <p:cNvPr id="22" name="Google Shape;22;p3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23;p32"/>
          <p:cNvSpPr>
            <a:spLocks noGrp="1"/>
          </p:cNvSpPr>
          <p:nvPr>
            <p:ph type="pic" idx="2"/>
          </p:nvPr>
        </p:nvSpPr>
        <p:spPr>
          <a:xfrm flipH="1">
            <a:off x="7163691" y="0"/>
            <a:ext cx="5024825" cy="6858000"/>
          </a:xfrm>
          <a:prstGeom prst="rect">
            <a:avLst/>
          </a:prstGeom>
          <a:solidFill>
            <a:schemeClr val="lt2"/>
          </a:solidFill>
          <a:ln>
            <a:noFill/>
          </a:ln>
        </p:spPr>
      </p:sp>
      <p:cxnSp>
        <p:nvCxnSpPr>
          <p:cNvPr id="24" name="Google Shape;24;p3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 name="Google Shape;25;p3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2"/>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2"/>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32"/>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3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32"/>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3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4"/>
          <p:cNvSpPr>
            <a:spLocks noGrp="1"/>
          </p:cNvSpPr>
          <p:nvPr>
            <p:ph type="pic" idx="2"/>
          </p:nvPr>
        </p:nvSpPr>
        <p:spPr>
          <a:xfrm>
            <a:off x="2239419" y="2833688"/>
            <a:ext cx="1005840" cy="914400"/>
          </a:xfrm>
          <a:prstGeom prst="rect">
            <a:avLst/>
          </a:prstGeom>
          <a:noFill/>
          <a:ln>
            <a:noFill/>
          </a:ln>
        </p:spPr>
      </p:sp>
      <p:sp>
        <p:nvSpPr>
          <p:cNvPr id="62" name="Google Shape;62;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4"/>
          <p:cNvSpPr>
            <a:spLocks noGrp="1"/>
          </p:cNvSpPr>
          <p:nvPr>
            <p:ph type="pic" idx="5"/>
          </p:nvPr>
        </p:nvSpPr>
        <p:spPr>
          <a:xfrm>
            <a:off x="5572159" y="2954840"/>
            <a:ext cx="1005840" cy="914400"/>
          </a:xfrm>
          <a:prstGeom prst="rect">
            <a:avLst/>
          </a:prstGeom>
          <a:noFill/>
          <a:ln>
            <a:noFill/>
          </a:ln>
        </p:spPr>
      </p:sp>
      <p:sp>
        <p:nvSpPr>
          <p:cNvPr id="65" name="Google Shape;65;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4"/>
          <p:cNvSpPr>
            <a:spLocks noGrp="1"/>
          </p:cNvSpPr>
          <p:nvPr>
            <p:ph type="pic" idx="8"/>
          </p:nvPr>
        </p:nvSpPr>
        <p:spPr>
          <a:xfrm>
            <a:off x="8916470" y="2833688"/>
            <a:ext cx="1005840" cy="914400"/>
          </a:xfrm>
          <a:prstGeom prst="rect">
            <a:avLst/>
          </a:prstGeom>
          <a:noFill/>
          <a:ln>
            <a:noFill/>
          </a:ln>
        </p:spPr>
      </p:sp>
      <p:sp>
        <p:nvSpPr>
          <p:cNvPr id="68" name="Google Shape;68;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5"/>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5"/>
          <p:cNvSpPr>
            <a:spLocks noGrp="1"/>
          </p:cNvSpPr>
          <p:nvPr>
            <p:ph type="pic" idx="2"/>
          </p:nvPr>
        </p:nvSpPr>
        <p:spPr>
          <a:xfrm>
            <a:off x="0" y="-2235"/>
            <a:ext cx="5840730" cy="6862275"/>
          </a:xfrm>
          <a:prstGeom prst="rect">
            <a:avLst/>
          </a:prstGeom>
          <a:solidFill>
            <a:schemeClr val="lt2"/>
          </a:solidFill>
          <a:ln>
            <a:noFill/>
          </a:ln>
        </p:spPr>
      </p:sp>
      <p:sp>
        <p:nvSpPr>
          <p:cNvPr id="75" name="Google Shape;75;p35"/>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5"/>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6"/>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6"/>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6"/>
          <p:cNvSpPr>
            <a:spLocks noGrp="1"/>
          </p:cNvSpPr>
          <p:nvPr>
            <p:ph type="pic" idx="2"/>
          </p:nvPr>
        </p:nvSpPr>
        <p:spPr>
          <a:xfrm>
            <a:off x="0" y="-2235"/>
            <a:ext cx="5840730" cy="6862275"/>
          </a:xfrm>
          <a:prstGeom prst="rect">
            <a:avLst/>
          </a:prstGeom>
          <a:solidFill>
            <a:schemeClr val="lt2"/>
          </a:solidFill>
          <a:ln>
            <a:noFill/>
          </a:ln>
        </p:spPr>
      </p:sp>
      <p:sp>
        <p:nvSpPr>
          <p:cNvPr id="81" name="Google Shape;81;p36"/>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6"/>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6"/>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6"/>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6"/>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6"/>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8"/>
        <p:cNvGrpSpPr/>
        <p:nvPr/>
      </p:nvGrpSpPr>
      <p:grpSpPr>
        <a:xfrm>
          <a:off x="0" y="0"/>
          <a:ext cx="0" cy="0"/>
          <a:chOff x="0" y="0"/>
          <a:chExt cx="0" cy="0"/>
        </a:xfrm>
      </p:grpSpPr>
      <p:sp>
        <p:nvSpPr>
          <p:cNvPr id="89" name="Google Shape;89;p37"/>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7"/>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37"/>
          <p:cNvSpPr>
            <a:spLocks noGrp="1"/>
          </p:cNvSpPr>
          <p:nvPr>
            <p:ph type="pic" idx="2"/>
          </p:nvPr>
        </p:nvSpPr>
        <p:spPr>
          <a:xfrm flipH="1">
            <a:off x="7163691" y="0"/>
            <a:ext cx="5024825" cy="6858000"/>
          </a:xfrm>
          <a:prstGeom prst="rect">
            <a:avLst/>
          </a:prstGeom>
          <a:solidFill>
            <a:schemeClr val="lt2"/>
          </a:solidFill>
          <a:ln>
            <a:noFill/>
          </a:ln>
        </p:spPr>
      </p:sp>
      <p:sp>
        <p:nvSpPr>
          <p:cNvPr id="92" name="Google Shape;92;p37"/>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93" name="Google Shape;93;p37"/>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4" name="Google Shape;94;p3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13"/>
        <p:cNvGrpSpPr/>
        <p:nvPr/>
      </p:nvGrpSpPr>
      <p:grpSpPr>
        <a:xfrm>
          <a:off x="0" y="0"/>
          <a:ext cx="0" cy="0"/>
          <a:chOff x="0" y="0"/>
          <a:chExt cx="0" cy="0"/>
        </a:xfrm>
      </p:grpSpPr>
      <p:sp>
        <p:nvSpPr>
          <p:cNvPr id="114" name="Google Shape;114;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 name="Google Shape;115;p39"/>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9"/>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7" name="Google Shape;117;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8" name="Google Shape;118;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9"/>
          <p:cNvSpPr>
            <a:spLocks noGrp="1"/>
          </p:cNvSpPr>
          <p:nvPr>
            <p:ph type="pic" idx="2"/>
          </p:nvPr>
        </p:nvSpPr>
        <p:spPr>
          <a:xfrm flipH="1">
            <a:off x="7163691" y="0"/>
            <a:ext cx="5024825" cy="6858000"/>
          </a:xfrm>
          <a:prstGeom prst="rect">
            <a:avLst/>
          </a:prstGeom>
          <a:solidFill>
            <a:schemeClr val="lt2"/>
          </a:solidFill>
          <a:ln>
            <a:noFill/>
          </a:ln>
        </p:spPr>
      </p:sp>
      <p:sp>
        <p:nvSpPr>
          <p:cNvPr id="120" name="Google Shape;120;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121" name="Google Shape;121;p39"/>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0"/>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0"/>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nist.gov/news-events/news/2022/07/nist-updates-guidance-health-care-cybersecurity" TargetMode="External"/><Relationship Id="rId7" Type="http://schemas.openxmlformats.org/officeDocument/2006/relationships/hyperlink" Target="https://www.jmir.org/2021/4/e21747/"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hyperlink" Target="https://www.nist.gov/programs-projects/security-health-information-technology/hipaa-security-rule" TargetMode="External"/><Relationship Id="rId5" Type="http://schemas.openxmlformats.org/officeDocument/2006/relationships/hyperlink" Target="https://www.hipaajournal.com/hscc-hhs-guide-healthcare-nist-cybersecurity-framework/" TargetMode="External"/><Relationship Id="rId10" Type="http://schemas.openxmlformats.org/officeDocument/2006/relationships/image" Target="../media/image7.png"/><Relationship Id="rId4" Type="http://schemas.openxmlformats.org/officeDocument/2006/relationships/hyperlink" Target="https://csrc.nist.gov/files/pubs/sp/800/66/r2/final/docs/sp800-66r2-cybersecurity-resources.pdf#:~:text=URL%3A%20https%3A%2F%2Fcsrc.nist.gov%2Ffiles%2Fpubs%2Fsp%2F800%2F66%2Fr2%2Ffinal%2Fdocs%2Fsp800" TargetMode="Externa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IyWk26kZpwE"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hyperlink" Target="mailto:disiaili@itml.g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6668655" y="591127"/>
            <a:ext cx="5035665" cy="3429375"/>
          </a:xfrm>
          <a:prstGeom prst="rect">
            <a:avLst/>
          </a:prstGeom>
          <a:noFill/>
          <a:ln>
            <a:noFill/>
          </a:ln>
        </p:spPr>
        <p:txBody>
          <a:bodyPr spcFirstLastPara="1" wrap="square" lIns="0" tIns="0" rIns="0" bIns="0" anchor="b" anchorCtr="0">
            <a:noAutofit/>
          </a:bodyPr>
          <a:lstStyle/>
          <a:p>
            <a:pPr marL="0" lvl="0" indent="0" algn="r" rtl="0">
              <a:lnSpc>
                <a:spcPct val="90000"/>
              </a:lnSpc>
              <a:spcBef>
                <a:spcPts val="0"/>
              </a:spcBef>
              <a:spcAft>
                <a:spcPts val="0"/>
              </a:spcAft>
              <a:buClr>
                <a:schemeClr val="dk1"/>
              </a:buClr>
              <a:buSzPts val="4800"/>
              <a:buFont typeface="Book Antiqua"/>
              <a:buNone/>
            </a:pPr>
            <a:r>
              <a:rPr lang="en-US" sz="4800" dirty="0"/>
              <a:t>Network Security Strategies for Health Systems: </a:t>
            </a:r>
            <a:br>
              <a:rPr lang="el-GR" sz="4800" dirty="0"/>
            </a:br>
            <a:r>
              <a:rPr lang="en-US" sz="4800" dirty="0"/>
              <a:t>A Focus on Endpoints</a:t>
            </a:r>
          </a:p>
        </p:txBody>
      </p:sp>
      <p:sp>
        <p:nvSpPr>
          <p:cNvPr id="209" name="Google Shape;209;p1"/>
          <p:cNvSpPr txBox="1">
            <a:spLocks noGrp="1"/>
          </p:cNvSpPr>
          <p:nvPr>
            <p:ph type="subTitle" idx="1"/>
          </p:nvPr>
        </p:nvSpPr>
        <p:spPr>
          <a:xfrm>
            <a:off x="8503920" y="5486400"/>
            <a:ext cx="3350439" cy="314134"/>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100000"/>
              </a:lnSpc>
              <a:spcBef>
                <a:spcPts val="0"/>
              </a:spcBef>
              <a:spcAft>
                <a:spcPts val="0"/>
              </a:spcAft>
              <a:buSzPts val="1600"/>
              <a:buNone/>
            </a:pPr>
            <a:r>
              <a:rPr lang="en-US" dirty="0"/>
              <a:t>PRESENTATION BY: Dimitra Siaili</a:t>
            </a:r>
            <a:endParaRPr dirty="0"/>
          </a:p>
        </p:txBody>
      </p:sp>
      <p:sp>
        <p:nvSpPr>
          <p:cNvPr id="210" name="Google Shape;210;p1"/>
          <p:cNvSpPr txBox="1">
            <a:spLocks noGrp="1"/>
          </p:cNvSpPr>
          <p:nvPr>
            <p:ph type="body" idx="3"/>
          </p:nvPr>
        </p:nvSpPr>
        <p:spPr>
          <a:xfrm>
            <a:off x="7315200" y="4173625"/>
            <a:ext cx="4614250" cy="1008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6000"/>
              <a:buNone/>
            </a:pPr>
            <a:r>
              <a:rPr lang="en-US" dirty="0"/>
              <a:t>CSP004_S_H</a:t>
            </a:r>
            <a:endParaRPr dirty="0"/>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2" name="Google Shape;212;p1" descr="A black and white cover with blue squares&#10;&#10;Description automatically generated"/>
          <p:cNvPicPr preferRelativeResize="0">
            <a:picLocks noGrp="1"/>
          </p:cNvPicPr>
          <p:nvPr>
            <p:ph type="pic" idx="2"/>
          </p:nvPr>
        </p:nvPicPr>
        <p:blipFill rotWithShape="1">
          <a:blip r:embed="rId3">
            <a:alphaModFix/>
          </a:blip>
          <a:srcRect t="784" b="783"/>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9"/>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WHY</a:t>
            </a:r>
            <a:endParaRPr/>
          </a:p>
        </p:txBody>
      </p:sp>
      <p:sp>
        <p:nvSpPr>
          <p:cNvPr id="306" name="Google Shape;306;p9"/>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Learning Outcomes</a:t>
            </a:r>
            <a:endParaRPr dirty="0"/>
          </a:p>
        </p:txBody>
      </p:sp>
      <p:sp>
        <p:nvSpPr>
          <p:cNvPr id="307" name="Google Shape;307;p9"/>
          <p:cNvSpPr txBox="1">
            <a:spLocks noGrp="1"/>
          </p:cNvSpPr>
          <p:nvPr>
            <p:ph type="body" idx="3"/>
          </p:nvPr>
        </p:nvSpPr>
        <p:spPr>
          <a:xfrm>
            <a:off x="6409837" y="1614488"/>
            <a:ext cx="5665588" cy="4696942"/>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Font typeface="+mj-lt"/>
              <a:buAutoNum type="arabicPeriod"/>
            </a:pPr>
            <a:endParaRPr lang="en-US" sz="1200" dirty="0"/>
          </a:p>
          <a:p>
            <a:pPr marL="228600" lvl="0" indent="-228600" algn="l" rtl="0">
              <a:lnSpc>
                <a:spcPct val="100000"/>
              </a:lnSpc>
              <a:spcBef>
                <a:spcPts val="1200"/>
              </a:spcBef>
              <a:spcAft>
                <a:spcPts val="0"/>
              </a:spcAft>
              <a:buSzPts val="1200"/>
              <a:buFont typeface="+mj-lt"/>
              <a:buAutoNum type="arabicPeriod"/>
            </a:pPr>
            <a:r>
              <a:rPr lang="en-US" sz="1200" dirty="0"/>
              <a:t>Explain unique cybersecurity challenges in healthcare.</a:t>
            </a:r>
          </a:p>
          <a:p>
            <a:pPr marL="228600" lvl="0" indent="-228600" algn="l" rtl="0">
              <a:lnSpc>
                <a:spcPct val="100000"/>
              </a:lnSpc>
              <a:spcBef>
                <a:spcPts val="1200"/>
              </a:spcBef>
              <a:spcAft>
                <a:spcPts val="0"/>
              </a:spcAft>
              <a:buSzPts val="1200"/>
              <a:buFont typeface="+mj-lt"/>
              <a:buAutoNum type="arabicPeriod"/>
            </a:pPr>
            <a:r>
              <a:rPr lang="en-US" sz="1200" dirty="0"/>
              <a:t>Present industry best practices for securing healthcare endpoints.</a:t>
            </a:r>
          </a:p>
          <a:p>
            <a:pPr marL="228600" lvl="0" indent="-228600" algn="l" rtl="0">
              <a:lnSpc>
                <a:spcPct val="100000"/>
              </a:lnSpc>
              <a:spcBef>
                <a:spcPts val="1200"/>
              </a:spcBef>
              <a:spcAft>
                <a:spcPts val="0"/>
              </a:spcAft>
              <a:buSzPts val="1200"/>
              <a:buFont typeface="+mj-lt"/>
              <a:buAutoNum type="arabicPeriod"/>
            </a:pPr>
            <a:r>
              <a:rPr lang="en-US" sz="1200" dirty="0"/>
              <a:t>Detail the evolving threat landscape and common attack vectors.</a:t>
            </a:r>
          </a:p>
          <a:p>
            <a:pPr marL="228600" lvl="0" indent="-228600" algn="l" rtl="0">
              <a:lnSpc>
                <a:spcPct val="100000"/>
              </a:lnSpc>
              <a:spcBef>
                <a:spcPts val="1200"/>
              </a:spcBef>
              <a:spcAft>
                <a:spcPts val="0"/>
              </a:spcAft>
              <a:buSzPts val="1200"/>
              <a:buFont typeface="+mj-lt"/>
              <a:buAutoNum type="arabicPeriod"/>
            </a:pPr>
            <a:r>
              <a:rPr lang="en-US" sz="1200" dirty="0"/>
              <a:t>Cover regulatory compliance standards like HIPAA and HITRUST.</a:t>
            </a:r>
          </a:p>
          <a:p>
            <a:pPr marL="228600" lvl="0" indent="-228600" algn="l" rtl="0">
              <a:lnSpc>
                <a:spcPct val="100000"/>
              </a:lnSpc>
              <a:spcBef>
                <a:spcPts val="1200"/>
              </a:spcBef>
              <a:spcAft>
                <a:spcPts val="0"/>
              </a:spcAft>
              <a:buSzPts val="1200"/>
              <a:buFont typeface="+mj-lt"/>
              <a:buAutoNum type="arabicPeriod"/>
            </a:pPr>
            <a:r>
              <a:rPr lang="en-US" sz="1200" dirty="0"/>
              <a:t>Teach risk assessment and identification in healthcare networks.</a:t>
            </a:r>
          </a:p>
          <a:p>
            <a:pPr marL="228600" lvl="0" indent="-228600" algn="l" rtl="0">
              <a:lnSpc>
                <a:spcPct val="100000"/>
              </a:lnSpc>
              <a:spcBef>
                <a:spcPts val="1200"/>
              </a:spcBef>
              <a:spcAft>
                <a:spcPts val="0"/>
              </a:spcAft>
              <a:buSzPts val="1200"/>
              <a:buFont typeface="+mj-lt"/>
              <a:buAutoNum type="arabicPeriod"/>
            </a:pPr>
            <a:r>
              <a:rPr lang="en-US" sz="1200" dirty="0"/>
              <a:t>Train in implementing tailored endpoint security measures.</a:t>
            </a:r>
          </a:p>
          <a:p>
            <a:pPr marL="228600" lvl="0" indent="-228600" algn="l" rtl="0">
              <a:lnSpc>
                <a:spcPct val="100000"/>
              </a:lnSpc>
              <a:spcBef>
                <a:spcPts val="1200"/>
              </a:spcBef>
              <a:spcAft>
                <a:spcPts val="0"/>
              </a:spcAft>
              <a:buSzPts val="1200"/>
              <a:buFont typeface="+mj-lt"/>
              <a:buAutoNum type="arabicPeriod"/>
            </a:pPr>
            <a:r>
              <a:rPr lang="en-US" sz="1200" dirty="0"/>
              <a:t>Develop incident response skills specific to healthcare.</a:t>
            </a:r>
          </a:p>
          <a:p>
            <a:pPr marL="228600" lvl="0" indent="-228600" algn="l" rtl="0">
              <a:lnSpc>
                <a:spcPct val="100000"/>
              </a:lnSpc>
              <a:spcBef>
                <a:spcPts val="1200"/>
              </a:spcBef>
              <a:spcAft>
                <a:spcPts val="0"/>
              </a:spcAft>
              <a:buSzPts val="1200"/>
              <a:buFont typeface="+mj-lt"/>
              <a:buAutoNum type="arabicPeriod"/>
            </a:pPr>
            <a:r>
              <a:rPr lang="en-US" sz="1200" dirty="0"/>
              <a:t>Guide the creation of compliant cybersecurity policies and procedures.</a:t>
            </a:r>
          </a:p>
          <a:p>
            <a:pPr marL="228600" lvl="0" indent="-228600" algn="l" rtl="0">
              <a:lnSpc>
                <a:spcPct val="100000"/>
              </a:lnSpc>
              <a:spcBef>
                <a:spcPts val="1200"/>
              </a:spcBef>
              <a:spcAft>
                <a:spcPts val="0"/>
              </a:spcAft>
              <a:buSzPts val="1200"/>
              <a:buFont typeface="+mj-lt"/>
              <a:buAutoNum type="arabicPeriod"/>
            </a:pPr>
            <a:r>
              <a:rPr lang="en-US" sz="1200" dirty="0"/>
              <a:t>Enhance proficiency in using security technologies, fostering collaboration, and promoting a culture of cybersecurity awareness.</a:t>
            </a:r>
          </a:p>
        </p:txBody>
      </p:sp>
      <p:cxnSp>
        <p:nvCxnSpPr>
          <p:cNvPr id="308" name="Google Shape;308;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09" name="Google Shape;309;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10" name="Google Shape;310;p9" descr="A person pointing at papers&#10;&#10;Description automatically generated"/>
          <p:cNvPicPr preferRelativeResize="0">
            <a:picLocks noGrp="1"/>
          </p:cNvPicPr>
          <p:nvPr>
            <p:ph type="pic" idx="2"/>
          </p:nvPr>
        </p:nvPicPr>
        <p:blipFill rotWithShape="1">
          <a:blip r:embed="rId3">
            <a:alphaModFix/>
          </a:blip>
          <a:srcRect l="4194" r="4193"/>
          <a:stretch/>
        </p:blipFill>
        <p:spPr>
          <a:xfrm>
            <a:off x="0" y="-2235"/>
            <a:ext cx="5840730" cy="6862275"/>
          </a:xfrm>
          <a:prstGeom prst="rect">
            <a:avLst/>
          </a:prstGeom>
          <a:solidFill>
            <a:schemeClr val="lt2"/>
          </a:solidFill>
          <a:ln>
            <a:noFill/>
          </a:ln>
        </p:spPr>
      </p:pic>
      <p:pic>
        <p:nvPicPr>
          <p:cNvPr id="311" name="Google Shape;311;p9"/>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12" name="Google Shape;312;p9"/>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035040" y="27432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Training Outline</a:t>
            </a:r>
            <a:endParaRPr dirty="0"/>
          </a:p>
        </p:txBody>
      </p:sp>
      <p:sp>
        <p:nvSpPr>
          <p:cNvPr id="318" name="Google Shape;318;p11"/>
          <p:cNvSpPr txBox="1">
            <a:spLocks noGrp="1"/>
          </p:cNvSpPr>
          <p:nvPr>
            <p:ph type="subTitle" idx="1"/>
          </p:nvPr>
        </p:nvSpPr>
        <p:spPr>
          <a:xfrm>
            <a:off x="6035040" y="118872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Part-1</a:t>
            </a:r>
            <a:endParaRPr dirty="0"/>
          </a:p>
        </p:txBody>
      </p:sp>
      <p:sp>
        <p:nvSpPr>
          <p:cNvPr id="319" name="Google Shape;319;p11"/>
          <p:cNvSpPr txBox="1">
            <a:spLocks noGrp="1"/>
          </p:cNvSpPr>
          <p:nvPr>
            <p:ph type="body" idx="3"/>
          </p:nvPr>
        </p:nvSpPr>
        <p:spPr>
          <a:xfrm>
            <a:off x="6043190" y="1828800"/>
            <a:ext cx="5400842" cy="227234"/>
          </a:xfrm>
          <a:prstGeom prst="rect">
            <a:avLst/>
          </a:prstGeom>
          <a:noFill/>
          <a:ln>
            <a:noFill/>
          </a:ln>
        </p:spPr>
        <p:txBody>
          <a:bodyPr spcFirstLastPara="1" wrap="square" lIns="91425" tIns="0" rIns="0" bIns="0" anchor="b" anchorCtr="0">
            <a:noAutofit/>
          </a:bodyPr>
          <a:lstStyle/>
          <a:p>
            <a:pPr marL="0" indent="0">
              <a:spcBef>
                <a:spcPts val="0"/>
              </a:spcBef>
              <a:buSzPts val="1600"/>
            </a:pPr>
            <a:r>
              <a:rPr lang="en-US" sz="1600" dirty="0"/>
              <a:t>Topic-1 Introduction to Network Security in Healthcare</a:t>
            </a:r>
            <a:endParaRPr lang="el-GR" sz="1600" dirty="0"/>
          </a:p>
        </p:txBody>
      </p:sp>
      <p:sp>
        <p:nvSpPr>
          <p:cNvPr id="320" name="Google Shape;320;p11"/>
          <p:cNvSpPr txBox="1">
            <a:spLocks noGrp="1"/>
          </p:cNvSpPr>
          <p:nvPr>
            <p:ph type="body" idx="4"/>
          </p:nvPr>
        </p:nvSpPr>
        <p:spPr>
          <a:xfrm>
            <a:off x="6126479" y="2103120"/>
            <a:ext cx="5760720" cy="867314"/>
          </a:xfrm>
          <a:prstGeom prst="rect">
            <a:avLst/>
          </a:prstGeom>
          <a:noFill/>
          <a:ln>
            <a:noFill/>
          </a:ln>
        </p:spPr>
        <p:txBody>
          <a:bodyPr spcFirstLastPara="1" wrap="square" lIns="0" tIns="0" rIns="0" bIns="0" anchor="t" anchorCtr="0">
            <a:noAutofit/>
          </a:bodyPr>
          <a:lstStyle/>
          <a:p>
            <a:pPr marL="285750" indent="-285750" algn="just">
              <a:spcBef>
                <a:spcPts val="600"/>
              </a:spcBef>
              <a:buFont typeface="Arial" panose="020B0604020202020204" pitchFamily="34" charset="0"/>
              <a:buChar char="•"/>
            </a:pPr>
            <a:r>
              <a:rPr lang="en-US" dirty="0"/>
              <a:t>Understanding the unique challenges and vulnerabilities faced by healthcare organizations in maintaining secure networks</a:t>
            </a:r>
            <a:endParaRPr lang="el-GR" dirty="0"/>
          </a:p>
        </p:txBody>
      </p:sp>
      <p:sp>
        <p:nvSpPr>
          <p:cNvPr id="321" name="Google Shape;321;p11"/>
          <p:cNvSpPr txBox="1">
            <a:spLocks noGrp="1"/>
          </p:cNvSpPr>
          <p:nvPr>
            <p:ph type="body" idx="5"/>
          </p:nvPr>
        </p:nvSpPr>
        <p:spPr>
          <a:xfrm>
            <a:off x="6035040" y="2743200"/>
            <a:ext cx="5132283" cy="282506"/>
          </a:xfrm>
          <a:prstGeom prst="rect">
            <a:avLst/>
          </a:prstGeom>
          <a:noFill/>
          <a:ln>
            <a:noFill/>
          </a:ln>
        </p:spPr>
        <p:txBody>
          <a:bodyPr spcFirstLastPara="1" wrap="square" lIns="91425" tIns="0" rIns="0" bIns="0" anchor="b" anchorCtr="0">
            <a:noAutofit/>
          </a:bodyPr>
          <a:lstStyle/>
          <a:p>
            <a:pPr marL="0" lvl="0" indent="0" algn="l" rtl="0">
              <a:lnSpc>
                <a:spcPct val="100000"/>
              </a:lnSpc>
              <a:spcBef>
                <a:spcPts val="0"/>
              </a:spcBef>
              <a:spcAft>
                <a:spcPts val="0"/>
              </a:spcAft>
              <a:buSzPts val="1600"/>
              <a:buNone/>
            </a:pPr>
            <a:r>
              <a:rPr lang="en-US" sz="1600" dirty="0"/>
              <a:t>Topic-2: Endpoint Protection Fundamentals</a:t>
            </a:r>
            <a:endParaRPr dirty="0"/>
          </a:p>
        </p:txBody>
      </p:sp>
      <p:sp>
        <p:nvSpPr>
          <p:cNvPr id="322" name="Google Shape;322;p11"/>
          <p:cNvSpPr txBox="1">
            <a:spLocks noGrp="1"/>
          </p:cNvSpPr>
          <p:nvPr>
            <p:ph type="body" idx="6"/>
          </p:nvPr>
        </p:nvSpPr>
        <p:spPr>
          <a:xfrm>
            <a:off x="6126479" y="3017520"/>
            <a:ext cx="5760720" cy="867314"/>
          </a:xfrm>
          <a:prstGeom prst="rect">
            <a:avLst/>
          </a:prstGeom>
          <a:noFill/>
          <a:ln>
            <a:noFill/>
          </a:ln>
        </p:spPr>
        <p:txBody>
          <a:bodyPr spcFirstLastPara="1" wrap="square" lIns="0" tIns="0" rIns="0" bIns="0" anchor="t" anchorCtr="0">
            <a:noAutofit/>
          </a:bodyPr>
          <a:lstStyle/>
          <a:p>
            <a:pPr marL="285750" lvl="0" indent="-285750" algn="just" rtl="0">
              <a:lnSpc>
                <a:spcPct val="100000"/>
              </a:lnSpc>
              <a:spcBef>
                <a:spcPts val="600"/>
              </a:spcBef>
              <a:spcAft>
                <a:spcPts val="0"/>
              </a:spcAft>
              <a:buSzPts val="1400"/>
              <a:buFont typeface="Arial" panose="020B0604020202020204" pitchFamily="34" charset="0"/>
              <a:buChar char="•"/>
            </a:pPr>
            <a:r>
              <a:rPr lang="en-US" dirty="0"/>
              <a:t>Exploring the concept of endpoints in the context of healthcare networks and the significance of protecting these endpoints from cyber-attacks</a:t>
            </a:r>
            <a:endParaRPr lang="el-GR" dirty="0"/>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11</a:t>
            </a:fld>
            <a:endParaRPr>
              <a:solidFill>
                <a:schemeClr val="lt1"/>
              </a:solidFill>
            </a:endParaRPr>
          </a:p>
        </p:txBody>
      </p:sp>
      <p:sp>
        <p:nvSpPr>
          <p:cNvPr id="2" name="Google Shape;319;p11">
            <a:extLst>
              <a:ext uri="{FF2B5EF4-FFF2-40B4-BE49-F238E27FC236}">
                <a16:creationId xmlns:a16="http://schemas.microsoft.com/office/drawing/2014/main" id="{70C13BC8-2283-5534-47E2-A5DBFAFE5E1E}"/>
              </a:ext>
            </a:extLst>
          </p:cNvPr>
          <p:cNvSpPr txBox="1">
            <a:spLocks/>
          </p:cNvSpPr>
          <p:nvPr/>
        </p:nvSpPr>
        <p:spPr>
          <a:xfrm>
            <a:off x="6065522" y="4023360"/>
            <a:ext cx="5455918" cy="219048"/>
          </a:xfrm>
          <a:prstGeom prst="rect">
            <a:avLst/>
          </a:prstGeom>
          <a:noFill/>
          <a:ln>
            <a:noFill/>
          </a:ln>
        </p:spPr>
        <p:txBody>
          <a:bodyPr spcFirstLastPara="1" wrap="square" lIns="91425"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Topic-3</a:t>
            </a:r>
            <a:r>
              <a:rPr lang="el-GR" sz="1600" dirty="0"/>
              <a:t> </a:t>
            </a:r>
            <a:r>
              <a:rPr lang="en-US" sz="1600" dirty="0"/>
              <a:t>Cybersecurity Threat Landscape in Healthcare</a:t>
            </a:r>
            <a:r>
              <a:rPr lang="el-GR" sz="1600" dirty="0"/>
              <a:t> </a:t>
            </a:r>
            <a:r>
              <a:rPr lang="en-US" sz="1600" dirty="0"/>
              <a:t> </a:t>
            </a:r>
          </a:p>
        </p:txBody>
      </p:sp>
      <p:sp>
        <p:nvSpPr>
          <p:cNvPr id="3" name="Google Shape;320;p11">
            <a:extLst>
              <a:ext uri="{FF2B5EF4-FFF2-40B4-BE49-F238E27FC236}">
                <a16:creationId xmlns:a16="http://schemas.microsoft.com/office/drawing/2014/main" id="{331D1C61-FD6F-E61F-35F3-A892A4E69834}"/>
              </a:ext>
            </a:extLst>
          </p:cNvPr>
          <p:cNvSpPr txBox="1">
            <a:spLocks/>
          </p:cNvSpPr>
          <p:nvPr/>
        </p:nvSpPr>
        <p:spPr>
          <a:xfrm>
            <a:off x="6035040" y="4206240"/>
            <a:ext cx="5760720" cy="67624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lgn="just">
              <a:spcBef>
                <a:spcPts val="600"/>
              </a:spcBef>
              <a:buFont typeface="Arial" panose="020B0604020202020204" pitchFamily="34" charset="0"/>
              <a:buChar char="•"/>
            </a:pPr>
            <a:r>
              <a:rPr lang="en-US" dirty="0"/>
              <a:t>Analysis of the evolving threat landscape specific to healthcare, including ransomware, data breaches, and other malicious activities targeting healthcare systems.</a:t>
            </a:r>
          </a:p>
        </p:txBody>
      </p:sp>
      <p:sp>
        <p:nvSpPr>
          <p:cNvPr id="6" name="Google Shape;321;p11">
            <a:extLst>
              <a:ext uri="{FF2B5EF4-FFF2-40B4-BE49-F238E27FC236}">
                <a16:creationId xmlns:a16="http://schemas.microsoft.com/office/drawing/2014/main" id="{601E15B0-7814-589E-5C42-FA2175B7A760}"/>
              </a:ext>
            </a:extLst>
          </p:cNvPr>
          <p:cNvSpPr txBox="1">
            <a:spLocks/>
          </p:cNvSpPr>
          <p:nvPr/>
        </p:nvSpPr>
        <p:spPr>
          <a:xfrm>
            <a:off x="6096000" y="5120640"/>
            <a:ext cx="5127840" cy="274392"/>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Topic-4: Best Practices for Endpoint Security</a:t>
            </a:r>
            <a:endParaRPr lang="en-US" dirty="0"/>
          </a:p>
        </p:txBody>
      </p:sp>
      <p:sp>
        <p:nvSpPr>
          <p:cNvPr id="7" name="Google Shape;322;p11"/>
          <p:cNvSpPr txBox="1">
            <a:spLocks/>
          </p:cNvSpPr>
          <p:nvPr/>
        </p:nvSpPr>
        <p:spPr>
          <a:xfrm>
            <a:off x="6035040" y="5394960"/>
            <a:ext cx="5760720" cy="85146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lgn="just">
              <a:spcBef>
                <a:spcPts val="600"/>
              </a:spcBef>
              <a:buFont typeface="Arial" panose="020B0604020202020204" pitchFamily="34" charset="0"/>
              <a:buChar char="•"/>
            </a:pPr>
            <a:r>
              <a:rPr lang="en-US" dirty="0"/>
              <a:t>Discussion of industry best practices and strategies for implementing robust endpoint security measures tailored to healthcare environments.</a:t>
            </a:r>
            <a:endParaRPr lang="el-GR" dirty="0"/>
          </a:p>
          <a:p>
            <a:pPr marL="285750" indent="-285750">
              <a:spcBef>
                <a:spcPts val="600"/>
              </a:spcBef>
              <a:buFont typeface="Arial" panose="020B0604020202020204" pitchFamily="34" charset="0"/>
              <a:buChar cha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035040" y="274320"/>
            <a:ext cx="4786800" cy="983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Training Outline</a:t>
            </a:r>
            <a:endParaRPr dirty="0"/>
          </a:p>
        </p:txBody>
      </p:sp>
      <p:sp>
        <p:nvSpPr>
          <p:cNvPr id="318" name="Google Shape;318;p11"/>
          <p:cNvSpPr txBox="1">
            <a:spLocks noGrp="1"/>
          </p:cNvSpPr>
          <p:nvPr>
            <p:ph type="subTitle" idx="1"/>
          </p:nvPr>
        </p:nvSpPr>
        <p:spPr>
          <a:xfrm>
            <a:off x="6035040" y="118872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Part-2</a:t>
            </a:r>
            <a:endParaRPr dirty="0"/>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A cup of coffee and a notebook on a table&#10;&#10;Description automatically generated"/>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12</a:t>
            </a:fld>
            <a:endParaRPr>
              <a:solidFill>
                <a:schemeClr val="lt1"/>
              </a:solidFill>
            </a:endParaRPr>
          </a:p>
        </p:txBody>
      </p:sp>
      <p:sp>
        <p:nvSpPr>
          <p:cNvPr id="6" name="Google Shape;321;p11">
            <a:extLst>
              <a:ext uri="{FF2B5EF4-FFF2-40B4-BE49-F238E27FC236}">
                <a16:creationId xmlns:a16="http://schemas.microsoft.com/office/drawing/2014/main" id="{3ABD69AE-2D59-254C-8F75-506AE11A435F}"/>
              </a:ext>
            </a:extLst>
          </p:cNvPr>
          <p:cNvSpPr txBox="1">
            <a:spLocks/>
          </p:cNvSpPr>
          <p:nvPr/>
        </p:nvSpPr>
        <p:spPr>
          <a:xfrm>
            <a:off x="6035040" y="1828800"/>
            <a:ext cx="5188800" cy="246221"/>
          </a:xfrm>
          <a:prstGeom prst="rect">
            <a:avLst/>
          </a:prstGeom>
          <a:noFill/>
          <a:ln>
            <a:noFill/>
          </a:ln>
        </p:spPr>
        <p:txBody>
          <a:bodyPr spcFirstLastPara="1" wrap="square" lIns="0" tIns="0" rIns="0" bIns="0" anchor="b"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a:t>
            </a:r>
            <a:r>
              <a:rPr lang="el-GR" sz="1600" dirty="0"/>
              <a:t>5</a:t>
            </a:r>
            <a:r>
              <a:rPr lang="en-US" sz="1600" dirty="0"/>
              <a:t>: Regulatory Compliance and Standards</a:t>
            </a:r>
            <a:endParaRPr lang="en-US" dirty="0"/>
          </a:p>
        </p:txBody>
      </p:sp>
      <p:sp>
        <p:nvSpPr>
          <p:cNvPr id="7" name="Google Shape;322;p11">
            <a:extLst>
              <a:ext uri="{FF2B5EF4-FFF2-40B4-BE49-F238E27FC236}">
                <a16:creationId xmlns:a16="http://schemas.microsoft.com/office/drawing/2014/main" id="{E138BEBC-0C35-2EA1-FB54-6817DCE8D30F}"/>
              </a:ext>
            </a:extLst>
          </p:cNvPr>
          <p:cNvSpPr txBox="1">
            <a:spLocks/>
          </p:cNvSpPr>
          <p:nvPr/>
        </p:nvSpPr>
        <p:spPr>
          <a:xfrm>
            <a:off x="6035040" y="2103120"/>
            <a:ext cx="5760720" cy="115416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lgn="just">
              <a:spcBef>
                <a:spcPts val="600"/>
              </a:spcBef>
              <a:buFont typeface="Arial" panose="020B0604020202020204" pitchFamily="34" charset="0"/>
              <a:buChar char="•"/>
            </a:pPr>
            <a:r>
              <a:rPr lang="en-US" dirty="0"/>
              <a:t>Overview of regulatory requirements and industry standards governing cybersecurity in healthcare, such as HIPAA (Health Insurance Portability and Accountability Act) and HITRUST (Health Information Trust Alliance). </a:t>
            </a:r>
          </a:p>
        </p:txBody>
      </p:sp>
      <p:sp>
        <p:nvSpPr>
          <p:cNvPr id="8" name="Google Shape;321;p11">
            <a:extLst>
              <a:ext uri="{FF2B5EF4-FFF2-40B4-BE49-F238E27FC236}">
                <a16:creationId xmlns:a16="http://schemas.microsoft.com/office/drawing/2014/main" id="{D074E673-5286-6E0D-E728-480A8248BEF4}"/>
              </a:ext>
            </a:extLst>
          </p:cNvPr>
          <p:cNvSpPr txBox="1">
            <a:spLocks/>
          </p:cNvSpPr>
          <p:nvPr/>
        </p:nvSpPr>
        <p:spPr>
          <a:xfrm>
            <a:off x="6035040" y="3291840"/>
            <a:ext cx="5188800" cy="246221"/>
          </a:xfrm>
          <a:prstGeom prst="rect">
            <a:avLst/>
          </a:prstGeom>
          <a:noFill/>
          <a:ln>
            <a:noFill/>
          </a:ln>
        </p:spPr>
        <p:txBody>
          <a:bodyPr spcFirstLastPara="1" wrap="square" lIns="91425" tIns="0" rIns="0" bIns="0" anchor="b"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a:t>
            </a:r>
            <a:r>
              <a:rPr lang="el-GR" sz="1600" dirty="0"/>
              <a:t>6</a:t>
            </a:r>
            <a:r>
              <a:rPr lang="en-US" sz="1600" dirty="0"/>
              <a:t>: Example of a SIEM</a:t>
            </a:r>
            <a:endParaRPr lang="en-US" dirty="0"/>
          </a:p>
        </p:txBody>
      </p:sp>
      <p:sp>
        <p:nvSpPr>
          <p:cNvPr id="17" name="Google Shape;322;p11">
            <a:extLst>
              <a:ext uri="{FF2B5EF4-FFF2-40B4-BE49-F238E27FC236}">
                <a16:creationId xmlns:a16="http://schemas.microsoft.com/office/drawing/2014/main" id="{CD62E957-EAF7-F077-AFEA-64D5AC920C25}"/>
              </a:ext>
            </a:extLst>
          </p:cNvPr>
          <p:cNvSpPr txBox="1">
            <a:spLocks/>
          </p:cNvSpPr>
          <p:nvPr/>
        </p:nvSpPr>
        <p:spPr>
          <a:xfrm>
            <a:off x="6035040" y="3566160"/>
            <a:ext cx="5760720" cy="93871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lgn="just">
              <a:spcBef>
                <a:spcPts val="600"/>
              </a:spcBef>
              <a:buFont typeface="Arial" panose="020B0604020202020204" pitchFamily="34" charset="0"/>
              <a:buChar char="•"/>
            </a:pPr>
            <a:r>
              <a:rPr lang="en-US" dirty="0"/>
              <a:t>Example of how, via the several Security Infusion agents, data can be collected and evaluated on the endpoint. The evaluation on the edge device will be inducted through a cloud-based manager.</a:t>
            </a:r>
          </a:p>
        </p:txBody>
      </p:sp>
      <p:sp>
        <p:nvSpPr>
          <p:cNvPr id="18" name="Google Shape;321;p11">
            <a:extLst>
              <a:ext uri="{FF2B5EF4-FFF2-40B4-BE49-F238E27FC236}">
                <a16:creationId xmlns:a16="http://schemas.microsoft.com/office/drawing/2014/main" id="{E57A842B-6092-F590-34C8-34EA0E6C298B}"/>
              </a:ext>
            </a:extLst>
          </p:cNvPr>
          <p:cNvSpPr txBox="1">
            <a:spLocks/>
          </p:cNvSpPr>
          <p:nvPr/>
        </p:nvSpPr>
        <p:spPr>
          <a:xfrm>
            <a:off x="6035040" y="4754880"/>
            <a:ext cx="5188800" cy="246221"/>
          </a:xfrm>
          <a:prstGeom prst="rect">
            <a:avLst/>
          </a:prstGeom>
          <a:noFill/>
          <a:ln>
            <a:noFill/>
          </a:ln>
        </p:spPr>
        <p:txBody>
          <a:bodyPr spcFirstLastPara="1" wrap="square" lIns="91425" tIns="0" rIns="0" bIns="0" anchor="b"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n-US" sz="1600" dirty="0"/>
              <a:t>Topic-</a:t>
            </a:r>
            <a:r>
              <a:rPr lang="el-GR" sz="1600" dirty="0"/>
              <a:t>7</a:t>
            </a:r>
            <a:r>
              <a:rPr lang="en-US" sz="1600" dirty="0"/>
              <a:t>: Collaboration and Knowledge Sharing</a:t>
            </a:r>
            <a:endParaRPr lang="en-US" dirty="0"/>
          </a:p>
        </p:txBody>
      </p:sp>
      <p:sp>
        <p:nvSpPr>
          <p:cNvPr id="19" name="Google Shape;322;p11">
            <a:extLst>
              <a:ext uri="{FF2B5EF4-FFF2-40B4-BE49-F238E27FC236}">
                <a16:creationId xmlns:a16="http://schemas.microsoft.com/office/drawing/2014/main" id="{0A382F86-429B-81B8-05E4-85155EB8ABAE}"/>
              </a:ext>
            </a:extLst>
          </p:cNvPr>
          <p:cNvSpPr txBox="1">
            <a:spLocks/>
          </p:cNvSpPr>
          <p:nvPr/>
        </p:nvSpPr>
        <p:spPr>
          <a:xfrm>
            <a:off x="6035040" y="5029200"/>
            <a:ext cx="5760720" cy="93871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lgn="just">
              <a:spcBef>
                <a:spcPts val="600"/>
              </a:spcBef>
              <a:buFont typeface="Arial" panose="020B0604020202020204" pitchFamily="34" charset="0"/>
              <a:buChar char="•"/>
            </a:pPr>
            <a:r>
              <a:rPr lang="en-US" dirty="0"/>
              <a:t>Opportunities for networking and collaboration among participants to exchange insights, challenges, and best practices in the field of healthcare cybersecurity and endpoint protection</a:t>
            </a:r>
            <a:r>
              <a:rPr lang="el-GR" dirty="0"/>
              <a:t>.</a:t>
            </a:r>
            <a:endParaRPr lang="en-US" dirty="0"/>
          </a:p>
        </p:txBody>
      </p:sp>
    </p:spTree>
    <p:extLst>
      <p:ext uri="{BB962C8B-B14F-4D97-AF65-F5344CB8AC3E}">
        <p14:creationId xmlns:p14="http://schemas.microsoft.com/office/powerpoint/2010/main" val="70089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Evaluation method</a:t>
            </a:r>
            <a:endParaRPr dirty="0"/>
          </a:p>
        </p:txBody>
      </p:sp>
      <p:sp>
        <p:nvSpPr>
          <p:cNvPr id="374" name="Google Shape;374;p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grpSp>
        <p:nvGrpSpPr>
          <p:cNvPr id="375" name="Google Shape;375;p19"/>
          <p:cNvGrpSpPr/>
          <p:nvPr/>
        </p:nvGrpSpPr>
        <p:grpSpPr>
          <a:xfrm>
            <a:off x="7370364" y="-23539"/>
            <a:ext cx="2562565" cy="6885155"/>
            <a:chOff x="7370364" y="-23539"/>
            <a:chExt cx="2562565" cy="6885155"/>
          </a:xfrm>
        </p:grpSpPr>
        <p:pic>
          <p:nvPicPr>
            <p:cNvPr id="376" name="Google Shape;376;p19"/>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77" name="Google Shape;377;p19"/>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79" name="Google Shape;379;p19"/>
          <p:cNvSpPr txBox="1"/>
          <p:nvPr/>
        </p:nvSpPr>
        <p:spPr>
          <a:xfrm>
            <a:off x="824241" y="1505779"/>
            <a:ext cx="8730716" cy="302896"/>
          </a:xfrm>
          <a:prstGeom prst="rect">
            <a:avLst/>
          </a:prstGeom>
          <a:noFill/>
          <a:ln>
            <a:noFill/>
          </a:ln>
        </p:spPr>
        <p:txBody>
          <a:bodyPr spcFirstLastPara="1" wrap="square" lIns="0" tIns="14850" rIns="0" bIns="0" anchor="t" anchorCtr="0">
            <a:spAutoFit/>
          </a:bodyPr>
          <a:lstStyle/>
          <a:p>
            <a:pPr marL="14851" marR="0" lvl="0" indent="0" algn="l" rtl="0">
              <a:spcBef>
                <a:spcPts val="0"/>
              </a:spcBef>
              <a:spcAft>
                <a:spcPts val="0"/>
              </a:spcAft>
              <a:buNone/>
            </a:pPr>
            <a:r>
              <a:rPr lang="en-US" sz="1870" dirty="0">
                <a:solidFill>
                  <a:schemeClr val="bg2"/>
                </a:solidFill>
                <a:latin typeface="Arial"/>
                <a:ea typeface="Arial"/>
                <a:cs typeface="Arial"/>
                <a:sym typeface="Arial"/>
              </a:rPr>
              <a:t>Outline the evaluation elements and assessment process</a:t>
            </a:r>
            <a:endParaRPr sz="1870" dirty="0">
              <a:solidFill>
                <a:schemeClr val="bg2"/>
              </a:solidFill>
              <a:latin typeface="Arial"/>
              <a:ea typeface="Arial"/>
              <a:cs typeface="Arial"/>
              <a:sym typeface="Arial"/>
            </a:endParaRPr>
          </a:p>
        </p:txBody>
      </p:sp>
      <p:pic>
        <p:nvPicPr>
          <p:cNvPr id="380" name="Google Shape;380;p19" descr="A person sitting at a desk writing on a paper&#10;&#10;Description automatically generated"/>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pic>
        <p:nvPicPr>
          <p:cNvPr id="381" name="Google Shape;381;p19"/>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82" name="Google Shape;382;p19"/>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13</a:t>
            </a:fld>
            <a:endParaRPr/>
          </a:p>
        </p:txBody>
      </p:sp>
      <p:sp>
        <p:nvSpPr>
          <p:cNvPr id="2" name="TextBox 1">
            <a:extLst>
              <a:ext uri="{FF2B5EF4-FFF2-40B4-BE49-F238E27FC236}">
                <a16:creationId xmlns:a16="http://schemas.microsoft.com/office/drawing/2014/main" id="{D8A4EF7C-D326-70E7-C518-2B9EEAE42039}"/>
              </a:ext>
            </a:extLst>
          </p:cNvPr>
          <p:cNvSpPr txBox="1"/>
          <p:nvPr/>
        </p:nvSpPr>
        <p:spPr>
          <a:xfrm>
            <a:off x="676656" y="2103120"/>
            <a:ext cx="5858091" cy="3754874"/>
          </a:xfrm>
          <a:prstGeom prst="rect">
            <a:avLst/>
          </a:prstGeom>
          <a:noFill/>
        </p:spPr>
        <p:txBody>
          <a:bodyPr wrap="square" rtlCol="0">
            <a:spAutoFit/>
          </a:bodyPr>
          <a:lstStyle/>
          <a:p>
            <a:pPr marL="285750" indent="-285750">
              <a:buClr>
                <a:schemeClr val="bg2"/>
              </a:buClr>
              <a:buFont typeface="Wingdings" panose="05000000000000000000" pitchFamily="2" charset="2"/>
              <a:buChar char="v"/>
            </a:pPr>
            <a:r>
              <a:rPr lang="en-US" b="1" dirty="0">
                <a:solidFill>
                  <a:schemeClr val="tx1"/>
                </a:solidFill>
                <a:highlight>
                  <a:schemeClr val="lt1"/>
                </a:highlight>
                <a:latin typeface="Century Gothic"/>
                <a:sym typeface="Century Gothic"/>
              </a:rPr>
              <a:t>Self-assessment</a:t>
            </a:r>
            <a:r>
              <a:rPr lang="en-US" dirty="0">
                <a:solidFill>
                  <a:schemeClr val="tx1"/>
                </a:solidFill>
                <a:highlight>
                  <a:schemeClr val="lt1"/>
                </a:highlight>
                <a:latin typeface="Century Gothic"/>
                <a:sym typeface="Century Gothic"/>
              </a:rPr>
              <a:t> forms a fundamental component, providing each participant with an opportunity to reflect on their learning journey and gauge their understanding of the cybersecurity strategies discussed. </a:t>
            </a:r>
          </a:p>
          <a:p>
            <a:pPr marL="285750" indent="-285750">
              <a:buClr>
                <a:schemeClr val="bg2"/>
              </a:buClr>
              <a:buFont typeface="Wingdings" panose="05000000000000000000" pitchFamily="2" charset="2"/>
              <a:buChar char="v"/>
            </a:pPr>
            <a:endParaRPr lang="en-US" dirty="0">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n-US" dirty="0">
                <a:solidFill>
                  <a:schemeClr val="tx1"/>
                </a:solidFill>
                <a:highlight>
                  <a:schemeClr val="lt1"/>
                </a:highlight>
                <a:latin typeface="Century Gothic"/>
                <a:sym typeface="Century Gothic"/>
              </a:rPr>
              <a:t>Additionally, evaluation from the trainer encompasses </a:t>
            </a:r>
            <a:r>
              <a:rPr lang="en-US" b="1" dirty="0">
                <a:solidFill>
                  <a:schemeClr val="tx1"/>
                </a:solidFill>
                <a:highlight>
                  <a:schemeClr val="lt1"/>
                </a:highlight>
                <a:latin typeface="Century Gothic"/>
                <a:sym typeface="Century Gothic"/>
              </a:rPr>
              <a:t>participant communication </a:t>
            </a:r>
            <a:r>
              <a:rPr lang="en-US" dirty="0">
                <a:solidFill>
                  <a:schemeClr val="tx1"/>
                </a:solidFill>
                <a:highlight>
                  <a:schemeClr val="lt1"/>
                </a:highlight>
                <a:latin typeface="Century Gothic"/>
                <a:sym typeface="Century Gothic"/>
              </a:rPr>
              <a:t>and </a:t>
            </a:r>
            <a:r>
              <a:rPr lang="en-US" b="1" dirty="0">
                <a:solidFill>
                  <a:schemeClr val="tx1"/>
                </a:solidFill>
                <a:highlight>
                  <a:schemeClr val="lt1"/>
                </a:highlight>
                <a:latin typeface="Century Gothic"/>
                <a:sym typeface="Century Gothic"/>
              </a:rPr>
              <a:t>interaction</a:t>
            </a:r>
            <a:r>
              <a:rPr lang="en-US" dirty="0">
                <a:solidFill>
                  <a:schemeClr val="tx1"/>
                </a:solidFill>
                <a:highlight>
                  <a:schemeClr val="lt1"/>
                </a:highlight>
                <a:latin typeface="Century Gothic"/>
                <a:sym typeface="Century Gothic"/>
              </a:rPr>
              <a:t>, with a focus on fostering critical thinking through open discussions. This collaborative environment not only enhances participants' comprehension of cybersecurity concepts but also encourages exploration of critical aspects specific to the energy domain. </a:t>
            </a:r>
          </a:p>
          <a:p>
            <a:pPr marL="285750" indent="-285750">
              <a:buClr>
                <a:schemeClr val="bg2"/>
              </a:buClr>
              <a:buFont typeface="Wingdings" panose="05000000000000000000" pitchFamily="2" charset="2"/>
              <a:buChar char="v"/>
            </a:pPr>
            <a:endParaRPr lang="en-US" dirty="0">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n-US" dirty="0">
                <a:solidFill>
                  <a:schemeClr val="tx1"/>
                </a:solidFill>
                <a:highlight>
                  <a:schemeClr val="lt1"/>
                </a:highlight>
                <a:latin typeface="Century Gothic"/>
                <a:sym typeface="Century Gothic"/>
              </a:rPr>
              <a:t>Upon successful completion of the seminar, participants will receive a </a:t>
            </a:r>
            <a:r>
              <a:rPr lang="en-US" b="1" dirty="0">
                <a:solidFill>
                  <a:schemeClr val="tx1"/>
                </a:solidFill>
                <a:highlight>
                  <a:schemeClr val="lt1"/>
                </a:highlight>
                <a:latin typeface="Century Gothic"/>
                <a:sym typeface="Century Gothic"/>
              </a:rPr>
              <a:t>Certificate of Attendance</a:t>
            </a:r>
            <a:r>
              <a:rPr lang="en-US" dirty="0">
                <a:solidFill>
                  <a:schemeClr val="tx1"/>
                </a:solidFill>
                <a:highlight>
                  <a:schemeClr val="lt1"/>
                </a:highlight>
                <a:latin typeface="Century Gothic"/>
                <a:sym typeface="Century Gothic"/>
              </a:rPr>
              <a:t>, acknowledging their dedication to expanding their knowledge of cybersecurity within the context of Healthcare.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
        <p:nvSpPr>
          <p:cNvPr id="388" name="Google Shape;388;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Background Knowledge and Prerequisites</a:t>
            </a:r>
            <a:endParaRPr/>
          </a:p>
        </p:txBody>
      </p:sp>
      <p:sp>
        <p:nvSpPr>
          <p:cNvPr id="389" name="Google Shape;389;p20"/>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Background knowledge:</a:t>
            </a:r>
            <a:endParaRPr/>
          </a:p>
        </p:txBody>
      </p:sp>
      <p:sp>
        <p:nvSpPr>
          <p:cNvPr id="390" name="Google Shape;390;p20"/>
          <p:cNvSpPr txBox="1">
            <a:spLocks noGrp="1"/>
          </p:cNvSpPr>
          <p:nvPr>
            <p:ph type="body" idx="3"/>
          </p:nvPr>
        </p:nvSpPr>
        <p:spPr>
          <a:xfrm>
            <a:off x="893350" y="2103120"/>
            <a:ext cx="5885100" cy="17622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1800"/>
              </a:spcAft>
              <a:buSzPts val="1600"/>
              <a:buNone/>
            </a:pPr>
            <a:r>
              <a:rPr lang="en-US" sz="1600" dirty="0">
                <a:solidFill>
                  <a:schemeClr val="tx1"/>
                </a:solidFill>
                <a:highlight>
                  <a:schemeClr val="lt1"/>
                </a:highlight>
              </a:rPr>
              <a:t>Basic understanding of computers and networking</a:t>
            </a:r>
            <a:endParaRPr lang="el-GR" sz="1600" dirty="0">
              <a:solidFill>
                <a:schemeClr val="tx1"/>
              </a:solidFill>
              <a:highlight>
                <a:schemeClr val="lt1"/>
              </a:highlight>
            </a:endParaRPr>
          </a:p>
          <a:p>
            <a:pPr marL="0" indent="0">
              <a:spcBef>
                <a:spcPts val="0"/>
              </a:spcBef>
              <a:buSzPts val="1600"/>
            </a:pPr>
            <a:r>
              <a:rPr lang="en-US" sz="1600" dirty="0">
                <a:solidFill>
                  <a:schemeClr val="tx1"/>
                </a:solidFill>
                <a:highlight>
                  <a:schemeClr val="lt1"/>
                </a:highlight>
              </a:rPr>
              <a:t>Basic IT and security Knowledge</a:t>
            </a:r>
            <a:endParaRPr sz="1600" dirty="0">
              <a:solidFill>
                <a:schemeClr val="tx1"/>
              </a:solidFill>
              <a:highlight>
                <a:schemeClr val="lt1"/>
              </a:highlight>
            </a:endParaRPr>
          </a:p>
          <a:p>
            <a:pPr marL="0" lvl="0" indent="0" algn="l" rtl="0">
              <a:lnSpc>
                <a:spcPct val="100000"/>
              </a:lnSpc>
              <a:spcBef>
                <a:spcPts val="1400"/>
              </a:spcBef>
              <a:spcAft>
                <a:spcPts val="0"/>
              </a:spcAft>
              <a:buSzPts val="1600"/>
              <a:buNone/>
            </a:pPr>
            <a:r>
              <a:rPr lang="en-US" sz="1600" dirty="0">
                <a:solidFill>
                  <a:schemeClr val="tx1"/>
                </a:solidFill>
                <a:highlight>
                  <a:schemeClr val="lt1"/>
                </a:highlight>
              </a:rPr>
              <a:t>Awareness of cybersecurity</a:t>
            </a:r>
            <a:endParaRPr sz="1600" dirty="0">
              <a:solidFill>
                <a:schemeClr val="tx1"/>
              </a:solidFill>
              <a:highlight>
                <a:schemeClr val="lt1"/>
              </a:highlight>
            </a:endParaRPr>
          </a:p>
        </p:txBody>
      </p:sp>
      <p:sp>
        <p:nvSpPr>
          <p:cNvPr id="391" name="Google Shape;391;p20"/>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92" name="Google Shape;392;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3" name="Google Shape;393;p20"/>
          <p:cNvSpPr txBox="1"/>
          <p:nvPr/>
        </p:nvSpPr>
        <p:spPr>
          <a:xfrm>
            <a:off x="893304" y="4258088"/>
            <a:ext cx="5710500"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dirty="0">
                <a:solidFill>
                  <a:schemeClr val="dk2"/>
                </a:solidFill>
                <a:latin typeface="Century Gothic"/>
                <a:ea typeface="Century Gothic"/>
                <a:cs typeface="Century Gothic"/>
                <a:sym typeface="Century Gothic"/>
              </a:rPr>
              <a:t>Prerequisites:</a:t>
            </a:r>
            <a:endParaRPr dirty="0"/>
          </a:p>
        </p:txBody>
      </p:sp>
      <p:sp>
        <p:nvSpPr>
          <p:cNvPr id="394" name="Google Shape;394;p20"/>
          <p:cNvSpPr txBox="1"/>
          <p:nvPr/>
        </p:nvSpPr>
        <p:spPr>
          <a:xfrm>
            <a:off x="893304" y="4791489"/>
            <a:ext cx="5885179" cy="365126"/>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dirty="0">
                <a:solidFill>
                  <a:schemeClr val="tx1"/>
                </a:solidFill>
                <a:highlight>
                  <a:schemeClr val="lt1"/>
                </a:highlight>
                <a:latin typeface="Century Gothic"/>
                <a:ea typeface="Century Gothic"/>
                <a:cs typeface="Century Gothic"/>
                <a:sym typeface="Century Gothic"/>
              </a:rPr>
              <a:t>None</a:t>
            </a:r>
            <a:endParaRPr dirty="0">
              <a:solidFill>
                <a:schemeClr val="tx1"/>
              </a:solidFill>
              <a:highlight>
                <a:schemeClr val="lt1"/>
              </a:highlight>
            </a:endParaRPr>
          </a:p>
        </p:txBody>
      </p:sp>
      <p:pic>
        <p:nvPicPr>
          <p:cNvPr id="395" name="Google Shape;395;p20" descr="A person holding books in a library&#10;&#10;Description automatically generated"/>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pic>
        <p:nvPicPr>
          <p:cNvPr id="396" name="Google Shape;396;p20"/>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97" name="Google Shape;397;p2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
        <p:nvSpPr>
          <p:cNvPr id="403" name="Google Shape;403;p2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n-US" sz="3600"/>
              <a:t>Technical Tools and Other Requirement</a:t>
            </a:r>
            <a:endParaRPr/>
          </a:p>
        </p:txBody>
      </p:sp>
      <p:sp>
        <p:nvSpPr>
          <p:cNvPr id="404" name="Google Shape;404;p21"/>
          <p:cNvSpPr txBox="1">
            <a:spLocks noGrp="1"/>
          </p:cNvSpPr>
          <p:nvPr>
            <p:ph type="body" idx="1"/>
          </p:nvPr>
        </p:nvSpPr>
        <p:spPr>
          <a:xfrm>
            <a:off x="1037417" y="1803267"/>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n-US"/>
              <a:t>Technical Tools</a:t>
            </a:r>
            <a:endParaRPr/>
          </a:p>
        </p:txBody>
      </p:sp>
      <p:sp>
        <p:nvSpPr>
          <p:cNvPr id="405" name="Google Shape;405;p21"/>
          <p:cNvSpPr txBox="1">
            <a:spLocks noGrp="1"/>
          </p:cNvSpPr>
          <p:nvPr>
            <p:ph type="body" idx="3"/>
          </p:nvPr>
        </p:nvSpPr>
        <p:spPr>
          <a:xfrm>
            <a:off x="1037417" y="2429101"/>
            <a:ext cx="5885179" cy="661572"/>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1400"/>
              </a:spcBef>
              <a:spcAft>
                <a:spcPts val="0"/>
              </a:spcAft>
              <a:buSzPts val="1600"/>
              <a:buNone/>
            </a:pPr>
            <a:r>
              <a:rPr lang="en-US" sz="1600" dirty="0"/>
              <a:t>Nothing Prerequisite</a:t>
            </a:r>
            <a:endParaRPr sz="1600" dirty="0"/>
          </a:p>
        </p:txBody>
      </p:sp>
      <p:sp>
        <p:nvSpPr>
          <p:cNvPr id="406" name="Google Shape;406;p21"/>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07" name="Google Shape;407;p21"/>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408" name="Google Shape;408;p21"/>
          <p:cNvSpPr txBox="1"/>
          <p:nvPr/>
        </p:nvSpPr>
        <p:spPr>
          <a:xfrm>
            <a:off x="1037417" y="3567055"/>
            <a:ext cx="5710505" cy="483737"/>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n-US" sz="4400" b="0" baseline="-25000" dirty="0">
                <a:solidFill>
                  <a:schemeClr val="dk2"/>
                </a:solidFill>
                <a:latin typeface="Century Gothic"/>
                <a:ea typeface="Century Gothic"/>
                <a:cs typeface="Century Gothic"/>
                <a:sym typeface="Century Gothic"/>
              </a:rPr>
              <a:t>Other Requirements</a:t>
            </a:r>
            <a:endParaRPr dirty="0"/>
          </a:p>
        </p:txBody>
      </p:sp>
      <p:sp>
        <p:nvSpPr>
          <p:cNvPr id="409" name="Google Shape;409;p21"/>
          <p:cNvSpPr txBox="1"/>
          <p:nvPr/>
        </p:nvSpPr>
        <p:spPr>
          <a:xfrm>
            <a:off x="1049093" y="4352545"/>
            <a:ext cx="5885179" cy="80407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n-US" sz="1600" dirty="0">
                <a:solidFill>
                  <a:srgbClr val="7F7F7F"/>
                </a:solidFill>
                <a:highlight>
                  <a:schemeClr val="lt1"/>
                </a:highlight>
                <a:latin typeface="Century Gothic"/>
                <a:ea typeface="Century Gothic"/>
                <a:cs typeface="Century Gothic"/>
                <a:sym typeface="Century Gothic"/>
              </a:rPr>
              <a:t>Knowledge of Basic Computer Concepts / Awareness of Internet Security Practices / Willingness to Learn and Experiment / Active Participation</a:t>
            </a:r>
            <a:endParaRPr dirty="0">
              <a:highlight>
                <a:schemeClr val="lt1"/>
              </a:highlight>
            </a:endParaRPr>
          </a:p>
        </p:txBody>
      </p:sp>
      <p:pic>
        <p:nvPicPr>
          <p:cNvPr id="410" name="Google Shape;410;p21" descr="A group of people working on a project&#10;&#10;Description automatically generated"/>
          <p:cNvPicPr preferRelativeResize="0">
            <a:picLocks noGrp="1"/>
          </p:cNvPicPr>
          <p:nvPr>
            <p:ph type="pic" idx="2"/>
          </p:nvPr>
        </p:nvPicPr>
        <p:blipFill rotWithShape="1">
          <a:blip r:embed="rId4">
            <a:alphaModFix/>
          </a:blip>
          <a:srcRect l="14408" r="14407"/>
          <a:stretch/>
        </p:blipFill>
        <p:spPr>
          <a:xfrm flipH="1">
            <a:off x="7163691" y="0"/>
            <a:ext cx="5024825" cy="6858000"/>
          </a:xfrm>
          <a:prstGeom prst="rect">
            <a:avLst/>
          </a:prstGeom>
          <a:solidFill>
            <a:schemeClr val="lt2"/>
          </a:solidFill>
          <a:ln>
            <a:noFill/>
          </a:ln>
        </p:spPr>
      </p:pic>
      <p:pic>
        <p:nvPicPr>
          <p:cNvPr id="411" name="Google Shape;411;p21"/>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412" name="Google Shape;412;p21"/>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15</a:t>
            </a:fld>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2"/>
          <p:cNvSpPr txBox="1">
            <a:spLocks noGrp="1"/>
          </p:cNvSpPr>
          <p:nvPr>
            <p:ph type="ctrTitle"/>
          </p:nvPr>
        </p:nvSpPr>
        <p:spPr>
          <a:xfrm>
            <a:off x="796325" y="320050"/>
            <a:ext cx="6367500" cy="15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3240"/>
              <a:buFont typeface="Book Antiqua"/>
              <a:buNone/>
            </a:pPr>
            <a:r>
              <a:rPr lang="en-US" sz="3640">
                <a:solidFill>
                  <a:schemeClr val="accent1"/>
                </a:solidFill>
              </a:rPr>
              <a:t>Resources: </a:t>
            </a:r>
            <a:r>
              <a:rPr lang="en-US" sz="3640"/>
              <a:t>Books and Reference Material</a:t>
            </a:r>
            <a:endParaRPr sz="3640"/>
          </a:p>
        </p:txBody>
      </p:sp>
      <p:sp>
        <p:nvSpPr>
          <p:cNvPr id="418" name="Google Shape;418;p22"/>
          <p:cNvSpPr txBox="1">
            <a:spLocks noGrp="1"/>
          </p:cNvSpPr>
          <p:nvPr>
            <p:ph type="body" idx="1"/>
          </p:nvPr>
        </p:nvSpPr>
        <p:spPr>
          <a:xfrm>
            <a:off x="720125" y="2176200"/>
            <a:ext cx="5718382" cy="3464100"/>
          </a:xfrm>
          <a:prstGeom prst="rect">
            <a:avLst/>
          </a:prstGeom>
          <a:noFill/>
          <a:ln>
            <a:noFill/>
          </a:ln>
        </p:spPr>
        <p:txBody>
          <a:bodyPr spcFirstLastPara="1" wrap="square" lIns="91425" tIns="45700" rIns="0" bIns="0" anchor="t" anchorCtr="0">
            <a:noAutofit/>
          </a:bodyPr>
          <a:lstStyle/>
          <a:p>
            <a:pPr marL="228600" lvl="0" indent="-219265" algn="l" rtl="0">
              <a:lnSpc>
                <a:spcPct val="80000"/>
              </a:lnSpc>
              <a:spcBef>
                <a:spcPts val="600"/>
              </a:spcBef>
              <a:spcAft>
                <a:spcPts val="0"/>
              </a:spcAft>
              <a:buSzPts val="870"/>
              <a:buAutoNum type="arabicPeriod"/>
            </a:pPr>
            <a:endParaRPr lang="en-US" sz="870" dirty="0">
              <a:highlight>
                <a:schemeClr val="lt1"/>
              </a:highlight>
            </a:endParaRPr>
          </a:p>
          <a:p>
            <a:pPr marL="228600" lvl="0" indent="-219265" algn="l" rtl="0">
              <a:lnSpc>
                <a:spcPct val="80000"/>
              </a:lnSpc>
              <a:spcBef>
                <a:spcPts val="600"/>
              </a:spcBef>
              <a:spcAft>
                <a:spcPts val="0"/>
              </a:spcAft>
              <a:buSzPts val="870"/>
              <a:buAutoNum type="arabicPeriod"/>
            </a:pPr>
            <a:r>
              <a:rPr lang="en-US" sz="870" dirty="0">
                <a:highlight>
                  <a:schemeClr val="lt1"/>
                </a:highlight>
              </a:rPr>
              <a:t>National Institute of Standards and Technology (NIST), "Implementing the Health Insurance Portability and Accountability Act (HIPAA) Security Rule: A Cybersecurity Resource Guide" (NIST SP 800-66 Revision 2)​ (</a:t>
            </a:r>
            <a:r>
              <a:rPr lang="en-US" sz="870" dirty="0">
                <a:highlight>
                  <a:schemeClr val="lt1"/>
                </a:highlight>
                <a:hlinkClick r:id="rId3"/>
              </a:rPr>
              <a:t>NIST</a:t>
            </a:r>
            <a:r>
              <a:rPr lang="en-US" sz="870" dirty="0">
                <a:highlight>
                  <a:schemeClr val="lt1"/>
                </a:highlight>
              </a:rPr>
              <a:t>)​​ (</a:t>
            </a:r>
            <a:r>
              <a:rPr lang="en-US" sz="870" dirty="0">
                <a:highlight>
                  <a:schemeClr val="lt1"/>
                </a:highlight>
                <a:hlinkClick r:id="rId4"/>
              </a:rPr>
              <a:t>NIST Computer Security Resource Center</a:t>
            </a:r>
            <a:r>
              <a:rPr lang="en-US" sz="870" dirty="0">
                <a:highlight>
                  <a:schemeClr val="lt1"/>
                </a:highlight>
              </a:rPr>
              <a:t>)​.</a:t>
            </a:r>
          </a:p>
          <a:p>
            <a:pPr marL="228600" lvl="0" indent="-219265" algn="l" rtl="0">
              <a:lnSpc>
                <a:spcPct val="80000"/>
              </a:lnSpc>
              <a:spcBef>
                <a:spcPts val="600"/>
              </a:spcBef>
              <a:spcAft>
                <a:spcPts val="0"/>
              </a:spcAft>
              <a:buSzPts val="870"/>
              <a:buAutoNum type="arabicPeriod"/>
            </a:pPr>
            <a:r>
              <a:rPr lang="en-US" sz="870" dirty="0">
                <a:highlight>
                  <a:schemeClr val="lt1"/>
                </a:highlight>
              </a:rPr>
              <a:t>HIPAA Journal, "HSCC &amp; HHS Release Guide to Help Healthcare Organizations Adopt the NIST Cybersecurity Framework"​ (</a:t>
            </a:r>
            <a:r>
              <a:rPr lang="en-US" sz="870" dirty="0">
                <a:highlight>
                  <a:schemeClr val="lt1"/>
                </a:highlight>
                <a:hlinkClick r:id="rId5"/>
              </a:rPr>
              <a:t>HIPAA Journal</a:t>
            </a:r>
            <a:r>
              <a:rPr lang="en-US" sz="870" dirty="0">
                <a:highlight>
                  <a:schemeClr val="lt1"/>
                </a:highlight>
              </a:rPr>
              <a:t>)​.</a:t>
            </a:r>
          </a:p>
          <a:p>
            <a:pPr marL="228600" lvl="0" indent="-219265" algn="l" rtl="0">
              <a:lnSpc>
                <a:spcPct val="80000"/>
              </a:lnSpc>
              <a:spcBef>
                <a:spcPts val="600"/>
              </a:spcBef>
              <a:spcAft>
                <a:spcPts val="0"/>
              </a:spcAft>
              <a:buSzPts val="870"/>
              <a:buAutoNum type="arabicPeriod"/>
            </a:pPr>
            <a:r>
              <a:rPr lang="en-US" sz="870" dirty="0">
                <a:highlight>
                  <a:schemeClr val="lt1"/>
                </a:highlight>
              </a:rPr>
              <a:t>Office for Civil Rights (OCR), U.S. Department of Health &amp; Human Services (HHS), "HIPAA Security Rule"​ (</a:t>
            </a:r>
            <a:r>
              <a:rPr lang="en-US" sz="870" dirty="0">
                <a:highlight>
                  <a:schemeClr val="lt1"/>
                </a:highlight>
                <a:hlinkClick r:id="rId6"/>
              </a:rPr>
              <a:t>NIST</a:t>
            </a:r>
            <a:r>
              <a:rPr lang="en-US" sz="870" dirty="0">
                <a:highlight>
                  <a:schemeClr val="lt1"/>
                </a:highlight>
              </a:rPr>
              <a:t>)​.</a:t>
            </a:r>
          </a:p>
          <a:p>
            <a:pPr marL="228600" lvl="0" indent="-219265" algn="l" rtl="0">
              <a:lnSpc>
                <a:spcPct val="80000"/>
              </a:lnSpc>
              <a:spcBef>
                <a:spcPts val="600"/>
              </a:spcBef>
              <a:spcAft>
                <a:spcPts val="0"/>
              </a:spcAft>
              <a:buSzPts val="870"/>
              <a:buAutoNum type="arabicPeriod"/>
            </a:pPr>
            <a:r>
              <a:rPr lang="en-US" sz="870" dirty="0">
                <a:highlight>
                  <a:schemeClr val="lt1"/>
                </a:highlight>
              </a:rPr>
              <a:t>“Cybersecurity Risk Associated with Endpoint and IoT Devices: An Examination of Endpoint Print Device Security” , Kimberlee Ann </a:t>
            </a:r>
            <a:r>
              <a:rPr lang="en-US" sz="870" dirty="0" err="1">
                <a:highlight>
                  <a:schemeClr val="lt1"/>
                </a:highlight>
              </a:rPr>
              <a:t>Brannock</a:t>
            </a:r>
            <a:r>
              <a:rPr lang="en-US" sz="870" dirty="0">
                <a:highlight>
                  <a:schemeClr val="lt1"/>
                </a:highlight>
              </a:rPr>
              <a:t>, Dissertation</a:t>
            </a:r>
          </a:p>
          <a:p>
            <a:pPr marL="228600" lvl="0" indent="-219265" algn="l" rtl="0">
              <a:lnSpc>
                <a:spcPct val="80000"/>
              </a:lnSpc>
              <a:spcBef>
                <a:spcPts val="600"/>
              </a:spcBef>
              <a:spcAft>
                <a:spcPts val="0"/>
              </a:spcAft>
              <a:buSzPts val="870"/>
              <a:buAutoNum type="arabicPeriod"/>
            </a:pPr>
            <a:r>
              <a:rPr lang="en-US" sz="870" dirty="0">
                <a:highlight>
                  <a:schemeClr val="lt1"/>
                </a:highlight>
              </a:rPr>
              <a:t>“Health Care Cybersecurity Challenges and Solutions Under the Climate of COVID-19: Scoping Review, Ying He PhD, Aliyu </a:t>
            </a:r>
            <a:r>
              <a:rPr lang="en-US" sz="870" dirty="0" err="1">
                <a:highlight>
                  <a:schemeClr val="lt1"/>
                </a:highlight>
              </a:rPr>
              <a:t>Aliyu</a:t>
            </a:r>
            <a:r>
              <a:rPr lang="en-US" sz="870" dirty="0">
                <a:highlight>
                  <a:schemeClr val="lt1"/>
                </a:highlight>
              </a:rPr>
              <a:t> MSc, Mark Evans PhD, </a:t>
            </a:r>
            <a:r>
              <a:rPr lang="en-US" sz="870" dirty="0" err="1">
                <a:highlight>
                  <a:schemeClr val="lt1"/>
                </a:highlight>
              </a:rPr>
              <a:t>Cunjin</a:t>
            </a:r>
            <a:r>
              <a:rPr lang="en-US" sz="870" dirty="0">
                <a:highlight>
                  <a:schemeClr val="lt1"/>
                </a:highlight>
              </a:rPr>
              <a:t> Luo PhD (</a:t>
            </a:r>
            <a:r>
              <a:rPr lang="en-US" sz="870" dirty="0" err="1">
                <a:highlight>
                  <a:schemeClr val="lt1"/>
                </a:highlight>
                <a:hlinkClick r:id="rId7"/>
              </a:rPr>
              <a:t>jmir</a:t>
            </a:r>
            <a:r>
              <a:rPr lang="en-US" sz="870" dirty="0">
                <a:highlight>
                  <a:schemeClr val="lt1"/>
                </a:highlight>
              </a:rPr>
              <a:t>)</a:t>
            </a:r>
          </a:p>
          <a:p>
            <a:pPr marL="228600" lvl="0" indent="-219265" algn="l" rtl="0">
              <a:lnSpc>
                <a:spcPct val="80000"/>
              </a:lnSpc>
              <a:spcBef>
                <a:spcPts val="600"/>
              </a:spcBef>
              <a:spcAft>
                <a:spcPts val="0"/>
              </a:spcAft>
              <a:buSzPts val="870"/>
              <a:buAutoNum type="arabicPeriod"/>
            </a:pPr>
            <a:endParaRPr lang="en-US" sz="870" dirty="0">
              <a:highlight>
                <a:schemeClr val="lt1"/>
              </a:highlight>
            </a:endParaRPr>
          </a:p>
          <a:p>
            <a:pPr marL="228600" lvl="0" indent="-219265" algn="l" rtl="0">
              <a:lnSpc>
                <a:spcPct val="80000"/>
              </a:lnSpc>
              <a:spcBef>
                <a:spcPts val="600"/>
              </a:spcBef>
              <a:spcAft>
                <a:spcPts val="0"/>
              </a:spcAft>
              <a:buSzPts val="870"/>
              <a:buAutoNum type="arabicPeriod"/>
            </a:pPr>
            <a:endParaRPr sz="870" dirty="0">
              <a:highlight>
                <a:schemeClr val="lt1"/>
              </a:highlight>
            </a:endParaRPr>
          </a:p>
          <a:p>
            <a:pPr marL="228600" lvl="0" indent="-219265" algn="l" rtl="0">
              <a:lnSpc>
                <a:spcPct val="80000"/>
              </a:lnSpc>
              <a:spcBef>
                <a:spcPts val="600"/>
              </a:spcBef>
              <a:spcAft>
                <a:spcPts val="0"/>
              </a:spcAft>
              <a:buSzPts val="870"/>
              <a:buAutoNum type="arabicPeriod"/>
            </a:pPr>
            <a:endParaRPr sz="870" dirty="0">
              <a:highlight>
                <a:schemeClr val="lt1"/>
              </a:highlight>
            </a:endParaRPr>
          </a:p>
        </p:txBody>
      </p:sp>
      <p:sp>
        <p:nvSpPr>
          <p:cNvPr id="419" name="Google Shape;419;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grpSp>
        <p:nvGrpSpPr>
          <p:cNvPr id="420" name="Google Shape;420;p22"/>
          <p:cNvGrpSpPr/>
          <p:nvPr/>
        </p:nvGrpSpPr>
        <p:grpSpPr>
          <a:xfrm>
            <a:off x="7370364" y="-23539"/>
            <a:ext cx="2562565" cy="6885155"/>
            <a:chOff x="7370364" y="-23539"/>
            <a:chExt cx="2562565" cy="6885155"/>
          </a:xfrm>
        </p:grpSpPr>
        <p:pic>
          <p:nvPicPr>
            <p:cNvPr id="421" name="Google Shape;421;p22"/>
            <p:cNvPicPr preferRelativeResize="0"/>
            <p:nvPr/>
          </p:nvPicPr>
          <p:blipFill rotWithShape="1">
            <a:blip r:embed="rId8">
              <a:alphaModFix/>
            </a:blip>
            <a:srcRect/>
            <a:stretch/>
          </p:blipFill>
          <p:spPr>
            <a:xfrm rot="10800000">
              <a:off x="7829202" y="5156615"/>
              <a:ext cx="878334" cy="1705001"/>
            </a:xfrm>
            <a:prstGeom prst="rect">
              <a:avLst/>
            </a:prstGeom>
            <a:noFill/>
            <a:ln>
              <a:noFill/>
            </a:ln>
          </p:spPr>
        </p:pic>
        <p:sp>
          <p:nvSpPr>
            <p:cNvPr id="422" name="Google Shape;422;p22"/>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23" name="Google Shape;423;p22" descr="A group of people working on a computer&#10;&#10;Description automatically generated"/>
          <p:cNvPicPr preferRelativeResize="0">
            <a:picLocks noGrp="1"/>
          </p:cNvPicPr>
          <p:nvPr>
            <p:ph type="pic" idx="2"/>
          </p:nvPr>
        </p:nvPicPr>
        <p:blipFill rotWithShape="1">
          <a:blip r:embed="rId9">
            <a:alphaModFix/>
          </a:blip>
          <a:srcRect l="13161" r="13161"/>
          <a:stretch/>
        </p:blipFill>
        <p:spPr>
          <a:xfrm flipH="1">
            <a:off x="7163691" y="0"/>
            <a:ext cx="5024825" cy="6858000"/>
          </a:xfrm>
          <a:prstGeom prst="rect">
            <a:avLst/>
          </a:prstGeom>
          <a:solidFill>
            <a:schemeClr val="lt2"/>
          </a:solidFill>
          <a:ln>
            <a:noFill/>
          </a:ln>
        </p:spPr>
      </p:pic>
      <p:pic>
        <p:nvPicPr>
          <p:cNvPr id="424" name="Google Shape;424;p22"/>
          <p:cNvPicPr preferRelativeResize="0"/>
          <p:nvPr/>
        </p:nvPicPr>
        <p:blipFill>
          <a:blip r:embed="rId10">
            <a:alphaModFix/>
          </a:blip>
          <a:stretch>
            <a:fillRect/>
          </a:stretch>
        </p:blipFill>
        <p:spPr>
          <a:xfrm>
            <a:off x="9509575" y="108400"/>
            <a:ext cx="2553075" cy="472250"/>
          </a:xfrm>
          <a:prstGeom prst="rect">
            <a:avLst/>
          </a:prstGeom>
          <a:noFill/>
          <a:ln>
            <a:noFill/>
          </a:ln>
        </p:spPr>
      </p:pic>
      <p:sp>
        <p:nvSpPr>
          <p:cNvPr id="425" name="Google Shape;425;p2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082622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3"/>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ct val="100000"/>
              <a:buFont typeface="Book Antiqua"/>
              <a:buNone/>
            </a:pPr>
            <a:r>
              <a:rPr lang="en-US">
                <a:solidFill>
                  <a:schemeClr val="accent1"/>
                </a:solidFill>
              </a:rPr>
              <a:t>Registration: </a:t>
            </a:r>
            <a:r>
              <a:rPr lang="en-US"/>
              <a:t>How to register and other practical information</a:t>
            </a:r>
            <a:endParaRPr/>
          </a:p>
        </p:txBody>
      </p:sp>
      <p:sp>
        <p:nvSpPr>
          <p:cNvPr id="431" name="Google Shape;431;p23"/>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p>
            <a:pPr marL="91440" lvl="0" indent="-91440" algn="l" rtl="0">
              <a:lnSpc>
                <a:spcPct val="100000"/>
              </a:lnSpc>
              <a:spcBef>
                <a:spcPts val="0"/>
              </a:spcBef>
              <a:spcAft>
                <a:spcPts val="0"/>
              </a:spcAft>
              <a:buSzPts val="1400"/>
              <a:buChar char=" "/>
            </a:pPr>
            <a:r>
              <a:rPr lang="en-US" dirty="0"/>
              <a:t>The specific registration process for the Cybersecurity Essentials and Management training may vary depending on the training provider or institution. However, the general steps are typically straightforward and can be completed online or in person.</a:t>
            </a:r>
            <a:endParaRPr dirty="0"/>
          </a:p>
          <a:p>
            <a:pPr marL="91440" lvl="0" indent="-2539" algn="l" rtl="0">
              <a:lnSpc>
                <a:spcPct val="100000"/>
              </a:lnSpc>
              <a:spcBef>
                <a:spcPts val="1400"/>
              </a:spcBef>
              <a:spcAft>
                <a:spcPts val="0"/>
              </a:spcAft>
              <a:buSzPts val="1400"/>
              <a:buNone/>
            </a:pPr>
            <a:endParaRPr dirty="0"/>
          </a:p>
          <a:p>
            <a:pPr marL="342900" lvl="0" indent="-342900" algn="l" rtl="0">
              <a:lnSpc>
                <a:spcPct val="100000"/>
              </a:lnSpc>
              <a:spcBef>
                <a:spcPts val="1400"/>
              </a:spcBef>
              <a:spcAft>
                <a:spcPts val="0"/>
              </a:spcAft>
              <a:buSzPts val="1400"/>
              <a:buFont typeface="Book Antiqua"/>
              <a:buAutoNum type="arabicPeriod"/>
            </a:pPr>
            <a:r>
              <a:rPr lang="en-US" dirty="0"/>
              <a:t>Online Registration</a:t>
            </a:r>
            <a:endParaRPr dirty="0"/>
          </a:p>
          <a:p>
            <a:pPr marL="342900" lvl="0" indent="-342900" algn="l" rtl="0">
              <a:lnSpc>
                <a:spcPct val="100000"/>
              </a:lnSpc>
              <a:spcBef>
                <a:spcPts val="1400"/>
              </a:spcBef>
              <a:spcAft>
                <a:spcPts val="0"/>
              </a:spcAft>
              <a:buSzPts val="1400"/>
              <a:buFont typeface="Book Antiqua"/>
              <a:buAutoNum type="arabicPeriod"/>
            </a:pPr>
            <a:r>
              <a:rPr lang="en-US" dirty="0"/>
              <a:t>In-Person Registration</a:t>
            </a:r>
            <a:endParaRPr dirty="0"/>
          </a:p>
          <a:p>
            <a:pPr marL="342900" lvl="0" indent="-342900" algn="l" rtl="0">
              <a:lnSpc>
                <a:spcPct val="100000"/>
              </a:lnSpc>
              <a:spcBef>
                <a:spcPts val="1400"/>
              </a:spcBef>
              <a:spcAft>
                <a:spcPts val="0"/>
              </a:spcAft>
              <a:buSzPts val="1400"/>
              <a:buFont typeface="Book Antiqua"/>
              <a:buAutoNum type="arabicPeriod"/>
            </a:pPr>
            <a:r>
              <a:rPr lang="en-US" dirty="0"/>
              <a:t>Additional Practical Information</a:t>
            </a:r>
            <a:endParaRPr dirty="0"/>
          </a:p>
          <a:p>
            <a:pPr marL="91440" lvl="0" indent="-2539" algn="l" rtl="0">
              <a:lnSpc>
                <a:spcPct val="100000"/>
              </a:lnSpc>
              <a:spcBef>
                <a:spcPts val="1400"/>
              </a:spcBef>
              <a:spcAft>
                <a:spcPts val="0"/>
              </a:spcAft>
              <a:buSzPts val="1400"/>
              <a:buNone/>
            </a:pPr>
            <a:endParaRPr dirty="0"/>
          </a:p>
          <a:p>
            <a:pPr marL="91440" lvl="0" indent="-2539" algn="l" rtl="0">
              <a:lnSpc>
                <a:spcPct val="100000"/>
              </a:lnSpc>
              <a:spcBef>
                <a:spcPts val="1400"/>
              </a:spcBef>
              <a:spcAft>
                <a:spcPts val="0"/>
              </a:spcAft>
              <a:buSzPts val="1400"/>
              <a:buNone/>
            </a:pPr>
            <a:endParaRPr dirty="0"/>
          </a:p>
          <a:p>
            <a:pPr marL="91440" lvl="0" indent="-2539" algn="l" rtl="0">
              <a:lnSpc>
                <a:spcPct val="100000"/>
              </a:lnSpc>
              <a:spcBef>
                <a:spcPts val="1400"/>
              </a:spcBef>
              <a:spcAft>
                <a:spcPts val="0"/>
              </a:spcAft>
              <a:buSzPts val="1400"/>
              <a:buNone/>
            </a:pPr>
            <a:endParaRPr dirty="0"/>
          </a:p>
          <a:p>
            <a:pPr marL="91440" lvl="0" indent="-2539" algn="l" rtl="0">
              <a:lnSpc>
                <a:spcPct val="100000"/>
              </a:lnSpc>
              <a:spcBef>
                <a:spcPts val="1400"/>
              </a:spcBef>
              <a:spcAft>
                <a:spcPts val="0"/>
              </a:spcAft>
              <a:buSzPts val="1400"/>
              <a:buNone/>
            </a:pPr>
            <a:endParaRPr dirty="0"/>
          </a:p>
        </p:txBody>
      </p:sp>
      <p:pic>
        <p:nvPicPr>
          <p:cNvPr id="432" name="Google Shape;432;p23" descr="A person working at a desk"/>
          <p:cNvPicPr preferRelativeResize="0">
            <a:picLocks noGrp="1"/>
          </p:cNvPicPr>
          <p:nvPr>
            <p:ph type="pic" idx="2"/>
          </p:nvPr>
        </p:nvPicPr>
        <p:blipFill rotWithShape="1">
          <a:blip r:embed="rId3">
            <a:alphaModFix/>
          </a:blip>
          <a:srcRect l="3565" r="3565"/>
          <a:stretch/>
        </p:blipFill>
        <p:spPr>
          <a:xfrm flipH="1">
            <a:off x="7163691" y="0"/>
            <a:ext cx="5024825" cy="6858000"/>
          </a:xfrm>
          <a:prstGeom prst="rect">
            <a:avLst/>
          </a:prstGeom>
          <a:solidFill>
            <a:schemeClr val="lt2"/>
          </a:solidFill>
          <a:ln>
            <a:noFill/>
          </a:ln>
        </p:spPr>
      </p:pic>
      <p:sp>
        <p:nvSpPr>
          <p:cNvPr id="433" name="Google Shape;433;p2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34" name="Google Shape;434;p23"/>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35" name="Google Shape;435;p2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pic>
        <p:nvPicPr>
          <p:cNvPr id="436" name="Google Shape;436;p23"/>
          <p:cNvPicPr preferRelativeResize="0"/>
          <p:nvPr/>
        </p:nvPicPr>
        <p:blipFill>
          <a:blip r:embed="rId5">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749479"/>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rPr>
              <a:t>Introduction to Network Security in Healthcare</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78035"/>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rgbClr val="7F7F7F"/>
                </a:solidFill>
              </a:rPr>
              <a:t>Endpoint Protection Fundamentals</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highlight>
                  <a:schemeClr val="lt1"/>
                </a:highlight>
              </a:rPr>
              <a:t>Cybersecurity Threat Landscape in Healthcare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highlight>
                  <a:schemeClr val="lt1"/>
                </a:highlight>
              </a:rPr>
              <a:t>Best Practices for Endpoint Security</a:t>
            </a: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Regulatory Compliance &amp; Standards</a:t>
            </a:r>
          </a:p>
        </p:txBody>
      </p:sp>
      <p:grpSp>
        <p:nvGrpSpPr>
          <p:cNvPr id="9" name="Group 8">
            <a:extLst>
              <a:ext uri="{FF2B5EF4-FFF2-40B4-BE49-F238E27FC236}">
                <a16:creationId xmlns:a16="http://schemas.microsoft.com/office/drawing/2014/main" id="{3967B410-6910-DDAE-1461-D40B8D50C585}"/>
              </a:ext>
            </a:extLst>
          </p:cNvPr>
          <p:cNvGrpSpPr/>
          <p:nvPr/>
        </p:nvGrpSpPr>
        <p:grpSpPr>
          <a:xfrm>
            <a:off x="365760" y="4846320"/>
            <a:ext cx="8473440" cy="1356360"/>
            <a:chOff x="365760" y="4846320"/>
            <a:chExt cx="8473440" cy="1356360"/>
          </a:xfrm>
        </p:grpSpPr>
        <p:sp>
          <p:nvSpPr>
            <p:cNvPr id="4" name="Google Shape;449;p27">
              <a:extLst>
                <a:ext uri="{FF2B5EF4-FFF2-40B4-BE49-F238E27FC236}">
                  <a16:creationId xmlns:a16="http://schemas.microsoft.com/office/drawing/2014/main" id="{4DA01227-9158-FF03-1971-1CB99DCD2B1C}"/>
                </a:ext>
              </a:extLst>
            </p:cNvPr>
            <p:cNvSpPr txBox="1">
              <a:spLocks/>
            </p:cNvSpPr>
            <p:nvPr/>
          </p:nvSpPr>
          <p:spPr>
            <a:xfrm>
              <a:off x="365760" y="48463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o6.</a:t>
              </a:r>
            </a:p>
          </p:txBody>
        </p:sp>
        <p:sp>
          <p:nvSpPr>
            <p:cNvPr id="5" name="Google Shape;450;p27">
              <a:extLst>
                <a:ext uri="{FF2B5EF4-FFF2-40B4-BE49-F238E27FC236}">
                  <a16:creationId xmlns:a16="http://schemas.microsoft.com/office/drawing/2014/main" id="{CF27018B-1FD3-AA8D-CDCB-4C5E71D672D0}"/>
                </a:ext>
              </a:extLst>
            </p:cNvPr>
            <p:cNvSpPr txBox="1">
              <a:spLocks/>
            </p:cNvSpPr>
            <p:nvPr/>
          </p:nvSpPr>
          <p:spPr>
            <a:xfrm>
              <a:off x="1097280" y="493776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Example of a SIEM</a:t>
              </a:r>
            </a:p>
          </p:txBody>
        </p:sp>
        <p:sp>
          <p:nvSpPr>
            <p:cNvPr id="6" name="Google Shape;449;p27">
              <a:extLst>
                <a:ext uri="{FF2B5EF4-FFF2-40B4-BE49-F238E27FC236}">
                  <a16:creationId xmlns:a16="http://schemas.microsoft.com/office/drawing/2014/main" id="{244C36B2-85E1-13F8-4E3F-9C208AAC90D3}"/>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o7.</a:t>
              </a:r>
            </a:p>
          </p:txBody>
        </p:sp>
        <p:sp>
          <p:nvSpPr>
            <p:cNvPr id="8" name="Google Shape;450;p27">
              <a:extLst>
                <a:ext uri="{FF2B5EF4-FFF2-40B4-BE49-F238E27FC236}">
                  <a16:creationId xmlns:a16="http://schemas.microsoft.com/office/drawing/2014/main" id="{7E05573B-E4FC-1DFE-6A99-813A8BAF2934}"/>
                </a:ext>
              </a:extLst>
            </p:cNvPr>
            <p:cNvSpPr txBox="1">
              <a:spLocks/>
            </p:cNvSpPr>
            <p:nvPr/>
          </p:nvSpPr>
          <p:spPr>
            <a:xfrm>
              <a:off x="1097280" y="566928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Network Security in Healthcare</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19</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65760" y="1939637"/>
            <a:ext cx="6617856" cy="4285671"/>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Ø"/>
            </a:pPr>
            <a:r>
              <a:rPr lang="en-US" sz="2400" dirty="0">
                <a:solidFill>
                  <a:schemeClr val="tx1"/>
                </a:solidFill>
              </a:rPr>
              <a:t>The critical role of network security in healthcare cannot be  underestimated.</a:t>
            </a:r>
          </a:p>
          <a:p>
            <a:pPr marL="274320" indent="-287020">
              <a:spcBef>
                <a:spcPts val="600"/>
              </a:spcBef>
              <a:spcAft>
                <a:spcPts val="600"/>
              </a:spcAft>
              <a:buClr>
                <a:schemeClr val="bg2"/>
              </a:buClr>
              <a:buSzPts val="1200"/>
              <a:buFont typeface="Wingdings" panose="05000000000000000000" pitchFamily="2" charset="2"/>
              <a:buChar char="Ø"/>
            </a:pPr>
            <a:r>
              <a:rPr lang="en-US" sz="2400" dirty="0">
                <a:solidFill>
                  <a:schemeClr val="tx1"/>
                </a:solidFill>
              </a:rPr>
              <a:t>Ensuring the </a:t>
            </a:r>
            <a:r>
              <a:rPr lang="en-US" sz="2400" b="1" dirty="0">
                <a:solidFill>
                  <a:schemeClr val="tx1"/>
                </a:solidFill>
              </a:rPr>
              <a:t>confidentiality</a:t>
            </a:r>
            <a:r>
              <a:rPr lang="en-US" sz="2400" dirty="0">
                <a:solidFill>
                  <a:schemeClr val="tx1"/>
                </a:solidFill>
              </a:rPr>
              <a:t>, </a:t>
            </a:r>
            <a:r>
              <a:rPr lang="en-US" sz="2400" b="1" dirty="0">
                <a:solidFill>
                  <a:schemeClr val="tx1"/>
                </a:solidFill>
              </a:rPr>
              <a:t>integrity</a:t>
            </a:r>
            <a:r>
              <a:rPr lang="en-US" sz="2400" dirty="0">
                <a:solidFill>
                  <a:schemeClr val="tx1"/>
                </a:solidFill>
              </a:rPr>
              <a:t>, and </a:t>
            </a:r>
            <a:r>
              <a:rPr lang="en-US" sz="2400" b="1" dirty="0">
                <a:solidFill>
                  <a:schemeClr val="tx1"/>
                </a:solidFill>
              </a:rPr>
              <a:t>availability</a:t>
            </a:r>
            <a:r>
              <a:rPr lang="en-US" sz="2400" dirty="0">
                <a:solidFill>
                  <a:schemeClr val="tx1"/>
                </a:solidFill>
              </a:rPr>
              <a:t> of sensitive patient data is paramount.</a:t>
            </a:r>
          </a:p>
          <a:p>
            <a:pPr marL="274320" indent="-287020">
              <a:spcBef>
                <a:spcPts val="600"/>
              </a:spcBef>
              <a:spcAft>
                <a:spcPts val="600"/>
              </a:spcAft>
              <a:buClr>
                <a:schemeClr val="bg2"/>
              </a:buClr>
              <a:buSzPts val="1200"/>
              <a:buFont typeface="Wingdings" panose="05000000000000000000" pitchFamily="2" charset="2"/>
              <a:buChar char="Ø"/>
            </a:pPr>
            <a:r>
              <a:rPr lang="en-US" sz="2400" dirty="0">
                <a:solidFill>
                  <a:schemeClr val="tx1"/>
                </a:solidFill>
              </a:rPr>
              <a:t>Healthcare organizations face unique </a:t>
            </a:r>
            <a:r>
              <a:rPr lang="en-US" sz="2400" b="1" dirty="0">
                <a:solidFill>
                  <a:schemeClr val="tx1"/>
                </a:solidFill>
              </a:rPr>
              <a:t>challenges</a:t>
            </a:r>
            <a:r>
              <a:rPr lang="en-US" sz="2400" dirty="0">
                <a:solidFill>
                  <a:schemeClr val="tx1"/>
                </a:solidFill>
              </a:rPr>
              <a:t> and vulnerabilities due to the complex and interconnected nature of their systems.</a:t>
            </a:r>
          </a:p>
        </p:txBody>
      </p:sp>
      <p:pic>
        <p:nvPicPr>
          <p:cNvPr id="5" name="Picture 4">
            <a:extLst>
              <a:ext uri="{FF2B5EF4-FFF2-40B4-BE49-F238E27FC236}">
                <a16:creationId xmlns:a16="http://schemas.microsoft.com/office/drawing/2014/main" id="{E761BBE8-E284-5393-0BE5-3416ACA6315A}"/>
              </a:ext>
            </a:extLst>
          </p:cNvPr>
          <p:cNvPicPr>
            <a:picLocks noChangeAspect="1"/>
          </p:cNvPicPr>
          <p:nvPr/>
        </p:nvPicPr>
        <p:blipFill rotWithShape="1">
          <a:blip r:embed="rId4"/>
          <a:srcRect l="10490" t="4777" r="4796"/>
          <a:stretch/>
        </p:blipFill>
        <p:spPr>
          <a:xfrm>
            <a:off x="7379632" y="1939637"/>
            <a:ext cx="4812367" cy="405692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Network Security in Healthcare</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20</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65760" y="1920240"/>
            <a:ext cx="6617856" cy="467082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731520" lvl="1" indent="-287020">
              <a:spcBef>
                <a:spcPts val="600"/>
              </a:spcBef>
              <a:buClr>
                <a:schemeClr val="bg2"/>
              </a:buClr>
              <a:buSzPts val="1200"/>
              <a:buFont typeface="Wingdings" panose="05000000000000000000" pitchFamily="2" charset="2"/>
              <a:buChar char="q"/>
            </a:pPr>
            <a:r>
              <a:rPr lang="en-US" sz="1600" b="1" dirty="0"/>
              <a:t>Complex IT Ecosystems</a:t>
            </a:r>
            <a:r>
              <a:rPr lang="en-US" sz="1600" dirty="0"/>
              <a:t>: Healthcare facilities operate diverse and integrated IT systems, including electronic health records (EHRs), medical devices, and administrative systems, creating a broad attack surface.</a:t>
            </a:r>
          </a:p>
          <a:p>
            <a:pPr marL="731520" lvl="1" indent="-287020">
              <a:spcBef>
                <a:spcPts val="600"/>
              </a:spcBef>
              <a:buClr>
                <a:schemeClr val="bg2"/>
              </a:buClr>
              <a:buSzPts val="1200"/>
              <a:buFont typeface="Wingdings" panose="05000000000000000000" pitchFamily="2" charset="2"/>
              <a:buChar char="q"/>
            </a:pPr>
            <a:r>
              <a:rPr lang="en-US" sz="1600" b="1" dirty="0"/>
              <a:t>High Value of Data:</a:t>
            </a:r>
            <a:r>
              <a:rPr lang="en-US" sz="1600" dirty="0"/>
              <a:t> Medical records are lucrative targets for cybercriminals due to their detailed personal, financial, and medical information, making healthcare a prime target for data breaches.</a:t>
            </a:r>
          </a:p>
          <a:p>
            <a:pPr marL="731520" lvl="1" indent="-287020">
              <a:spcBef>
                <a:spcPts val="600"/>
              </a:spcBef>
              <a:buClr>
                <a:schemeClr val="bg2"/>
              </a:buClr>
              <a:buSzPts val="1200"/>
              <a:buFont typeface="Wingdings" panose="05000000000000000000" pitchFamily="2" charset="2"/>
              <a:buChar char="q"/>
            </a:pPr>
            <a:r>
              <a:rPr lang="en-US" sz="1600" b="1" dirty="0"/>
              <a:t>Interconnectedness/Interoperability:</a:t>
            </a:r>
            <a:r>
              <a:rPr lang="en-US" sz="1600" dirty="0"/>
              <a:t> The interconnectedness of healthcare systems poses unique challenges, including diverse devices and legacy systems. The need for seamless data exchange among various healthcare providers and systems increases the risk of vulnerabilities being exploited.</a:t>
            </a:r>
          </a:p>
          <a:p>
            <a:pPr marL="731520" lvl="1" indent="-287020">
              <a:spcBef>
                <a:spcPts val="600"/>
              </a:spcBef>
              <a:buClr>
                <a:schemeClr val="bg2"/>
              </a:buClr>
              <a:buSzPts val="1200"/>
              <a:buFont typeface="Wingdings" panose="05000000000000000000" pitchFamily="2" charset="2"/>
              <a:buChar char="q"/>
            </a:pPr>
            <a:r>
              <a:rPr lang="en-US" sz="1600" b="1" dirty="0"/>
              <a:t>Regulatory Compliance</a:t>
            </a:r>
            <a:r>
              <a:rPr lang="en-US" sz="1600" dirty="0"/>
              <a:t>: Compliance with stringent regulations (e.g., HIPAA, GDPR) adds layers of complexity to managing and securing networks.</a:t>
            </a:r>
          </a:p>
        </p:txBody>
      </p:sp>
      <p:pic>
        <p:nvPicPr>
          <p:cNvPr id="5" name="Picture 4">
            <a:extLst>
              <a:ext uri="{FF2B5EF4-FFF2-40B4-BE49-F238E27FC236}">
                <a16:creationId xmlns:a16="http://schemas.microsoft.com/office/drawing/2014/main" id="{E761BBE8-E284-5393-0BE5-3416ACA6315A}"/>
              </a:ext>
            </a:extLst>
          </p:cNvPr>
          <p:cNvPicPr>
            <a:picLocks noChangeAspect="1"/>
          </p:cNvPicPr>
          <p:nvPr/>
        </p:nvPicPr>
        <p:blipFill rotWithShape="1">
          <a:blip r:embed="rId4"/>
          <a:srcRect l="10490" t="4777" r="4796"/>
          <a:stretch/>
        </p:blipFill>
        <p:spPr>
          <a:xfrm>
            <a:off x="7379632" y="1920240"/>
            <a:ext cx="4812367" cy="4056928"/>
          </a:xfrm>
          <a:prstGeom prst="rect">
            <a:avLst/>
          </a:prstGeom>
        </p:spPr>
      </p:pic>
      <p:sp>
        <p:nvSpPr>
          <p:cNvPr id="2" name="Subtitle 2">
            <a:extLst>
              <a:ext uri="{FF2B5EF4-FFF2-40B4-BE49-F238E27FC236}">
                <a16:creationId xmlns:a16="http://schemas.microsoft.com/office/drawing/2014/main" id="{A8F3E47D-869D-CAE4-9F77-0D70DFD324E7}"/>
              </a:ext>
            </a:extLst>
          </p:cNvPr>
          <p:cNvSpPr txBox="1">
            <a:spLocks/>
          </p:cNvSpPr>
          <p:nvPr/>
        </p:nvSpPr>
        <p:spPr>
          <a:xfrm>
            <a:off x="182880" y="1188722"/>
            <a:ext cx="88929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Challenges in Healthcare</a:t>
            </a:r>
          </a:p>
        </p:txBody>
      </p:sp>
    </p:spTree>
    <p:extLst>
      <p:ext uri="{BB962C8B-B14F-4D97-AF65-F5344CB8AC3E}">
        <p14:creationId xmlns:p14="http://schemas.microsoft.com/office/powerpoint/2010/main" val="4178448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2" name="Picture 1">
            <a:extLst>
              <a:ext uri="{FF2B5EF4-FFF2-40B4-BE49-F238E27FC236}">
                <a16:creationId xmlns:a16="http://schemas.microsoft.com/office/drawing/2014/main" id="{5689EEE4-E7A2-4E7C-3A7B-7941F3B97FB2}"/>
              </a:ext>
            </a:extLst>
          </p:cNvPr>
          <p:cNvPicPr>
            <a:picLocks noChangeAspect="1"/>
          </p:cNvPicPr>
          <p:nvPr/>
        </p:nvPicPr>
        <p:blipFill>
          <a:blip r:embed="rId3"/>
          <a:stretch>
            <a:fillRect/>
          </a:stretch>
        </p:blipFill>
        <p:spPr>
          <a:xfrm>
            <a:off x="7666933" y="1920240"/>
            <a:ext cx="4235529" cy="4462143"/>
          </a:xfrm>
          <a:prstGeom prst="rect">
            <a:avLst/>
          </a:prstGeom>
        </p:spPr>
      </p:pic>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Network Security in Healthcare</a:t>
            </a:r>
            <a:endParaRPr dirty="0"/>
          </a:p>
        </p:txBody>
      </p:sp>
      <p:pic>
        <p:nvPicPr>
          <p:cNvPr id="463" name="Google Shape;463;g2c46ccb187e_0_15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21</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198" y="1737360"/>
            <a:ext cx="7107383" cy="467082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SzPts val="1200"/>
              <a:buFont typeface="Wingdings" panose="05000000000000000000" pitchFamily="2" charset="2"/>
              <a:buChar char="Ø"/>
            </a:pPr>
            <a:r>
              <a:rPr lang="en-US" sz="1400" dirty="0">
                <a:solidFill>
                  <a:schemeClr val="tx1"/>
                </a:solidFill>
              </a:rPr>
              <a:t>Medical Devices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Legacy Systems</a:t>
            </a:r>
            <a:r>
              <a:rPr lang="en-US" sz="1400" dirty="0">
                <a:solidFill>
                  <a:schemeClr val="tx1"/>
                </a:solidFill>
              </a:rPr>
              <a:t>: Many medical devices run on outdated software that lacks modern security features, making them susceptible to cyberattacks.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IoT Vulnerabilities</a:t>
            </a:r>
            <a:r>
              <a:rPr lang="en-US" sz="1400" dirty="0">
                <a:solidFill>
                  <a:schemeClr val="tx1"/>
                </a:solidFill>
              </a:rPr>
              <a:t>: Internet of Things (IoT) devices in healthcare, such as wearable patient monitors, often have weak security protocols.</a:t>
            </a:r>
          </a:p>
          <a:p>
            <a:pPr marL="274320" indent="-287020">
              <a:spcBef>
                <a:spcPts val="600"/>
              </a:spcBef>
              <a:buSzPts val="1200"/>
              <a:buFont typeface="Wingdings" panose="05000000000000000000" pitchFamily="2" charset="2"/>
              <a:buChar char="Ø"/>
            </a:pPr>
            <a:r>
              <a:rPr lang="en-US" sz="1400" dirty="0">
                <a:solidFill>
                  <a:schemeClr val="tx1"/>
                </a:solidFill>
              </a:rPr>
              <a:t>Human Factor</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Insider Threats</a:t>
            </a:r>
            <a:r>
              <a:rPr lang="en-US" sz="1400" dirty="0">
                <a:solidFill>
                  <a:schemeClr val="tx1"/>
                </a:solidFill>
              </a:rPr>
              <a:t>: Both malicious and inadvertent insider actions can lead to significant security breaches.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Social Engineering</a:t>
            </a:r>
            <a:r>
              <a:rPr lang="en-US" sz="1400" dirty="0">
                <a:solidFill>
                  <a:schemeClr val="tx1"/>
                </a:solidFill>
              </a:rPr>
              <a:t>: Healthcare staff may be targeted by phishing and other social engineering attacks due to their access to critical systems and data.</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Lack of Technological Familiarity: </a:t>
            </a:r>
            <a:r>
              <a:rPr lang="en-US" sz="1400" dirty="0">
                <a:solidFill>
                  <a:schemeClr val="tx1"/>
                </a:solidFill>
              </a:rPr>
              <a:t>Healthcare workers often lack in-depth knowledge of cybersecurity practices, making them more vulnerable to falling for phishing scams, malware, and other cyber threats.</a:t>
            </a:r>
          </a:p>
          <a:p>
            <a:pPr marL="274320" indent="-287020">
              <a:spcBef>
                <a:spcPts val="600"/>
              </a:spcBef>
              <a:buSzPts val="1200"/>
              <a:buFont typeface="Wingdings" panose="05000000000000000000" pitchFamily="2" charset="2"/>
              <a:buChar char="Ø"/>
            </a:pPr>
            <a:r>
              <a:rPr lang="en-US" sz="1400" dirty="0">
                <a:solidFill>
                  <a:schemeClr val="tx1"/>
                </a:solidFill>
              </a:rPr>
              <a:t>Third-Party Risks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Vendor Systems</a:t>
            </a:r>
            <a:r>
              <a:rPr lang="en-US" sz="1400" dirty="0">
                <a:solidFill>
                  <a:schemeClr val="tx1"/>
                </a:solidFill>
              </a:rPr>
              <a:t>: Third-party vendors with access to healthcare networks can introduce vulnerabilities.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Supply Chain Attacks</a:t>
            </a:r>
            <a:r>
              <a:rPr lang="en-US" sz="1400" dirty="0">
                <a:solidFill>
                  <a:schemeClr val="tx1"/>
                </a:solidFill>
              </a:rPr>
              <a:t>: Compromised software or hardware from suppliers can infiltrate healthcare networks.</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188722"/>
            <a:ext cx="88929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Vulnerabilities in Healthcare Network Security</a:t>
            </a:r>
          </a:p>
        </p:txBody>
      </p:sp>
    </p:spTree>
    <p:extLst>
      <p:ext uri="{BB962C8B-B14F-4D97-AF65-F5344CB8AC3E}">
        <p14:creationId xmlns:p14="http://schemas.microsoft.com/office/powerpoint/2010/main" val="1861365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8" name="Picture 7">
            <a:extLst>
              <a:ext uri="{FF2B5EF4-FFF2-40B4-BE49-F238E27FC236}">
                <a16:creationId xmlns:a16="http://schemas.microsoft.com/office/drawing/2014/main" id="{72DE5EAF-1788-DEC3-AA41-E34BA827BFC6}"/>
              </a:ext>
            </a:extLst>
          </p:cNvPr>
          <p:cNvPicPr>
            <a:picLocks noChangeAspect="1"/>
          </p:cNvPicPr>
          <p:nvPr/>
        </p:nvPicPr>
        <p:blipFill>
          <a:blip r:embed="rId3"/>
          <a:stretch>
            <a:fillRect/>
          </a:stretch>
        </p:blipFill>
        <p:spPr>
          <a:xfrm>
            <a:off x="8114038" y="1737360"/>
            <a:ext cx="3134162" cy="4077269"/>
          </a:xfrm>
          <a:prstGeom prst="rect">
            <a:avLst/>
          </a:prstGeom>
        </p:spPr>
      </p:pic>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Introduction to Network Security in Healthcare</a:t>
            </a:r>
            <a:endParaRPr dirty="0"/>
          </a:p>
        </p:txBody>
      </p:sp>
      <p:pic>
        <p:nvPicPr>
          <p:cNvPr id="463" name="Google Shape;463;g2c46ccb187e_0_15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22</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198" y="1737360"/>
            <a:ext cx="7107383" cy="467082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SzPts val="1200"/>
              <a:buFont typeface="Wingdings" panose="05000000000000000000" pitchFamily="2" charset="2"/>
              <a:buChar char="Ø"/>
            </a:pPr>
            <a:r>
              <a:rPr lang="en-US" sz="1400" b="1" dirty="0">
                <a:solidFill>
                  <a:schemeClr val="tx1"/>
                </a:solidFill>
              </a:rPr>
              <a:t>Patient Safety</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Disrupted Care: </a:t>
            </a:r>
            <a:r>
              <a:rPr lang="en-US" sz="1400" dirty="0">
                <a:solidFill>
                  <a:schemeClr val="tx1"/>
                </a:solidFill>
              </a:rPr>
              <a:t>Cyberattacks can disrupt critical healthcare services, potentially leading to adverse patient outcomes.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Tampering with Medical Devices: </a:t>
            </a:r>
            <a:r>
              <a:rPr lang="en-US" sz="1400" dirty="0">
                <a:solidFill>
                  <a:schemeClr val="tx1"/>
                </a:solidFill>
              </a:rPr>
              <a:t>Compromised medical devices can lead to incorrect dosages or malfunctions, posing direct risks to patient health.</a:t>
            </a:r>
          </a:p>
          <a:p>
            <a:pPr marL="274320" indent="-287020">
              <a:spcBef>
                <a:spcPts val="600"/>
              </a:spcBef>
              <a:buSzPts val="1200"/>
              <a:buFont typeface="Wingdings" panose="05000000000000000000" pitchFamily="2" charset="2"/>
              <a:buChar char="Ø"/>
            </a:pPr>
            <a:r>
              <a:rPr lang="en-US" sz="1400" b="1" dirty="0">
                <a:solidFill>
                  <a:schemeClr val="tx1"/>
                </a:solidFill>
              </a:rPr>
              <a:t>Financial and Reputational Damage</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Costly Breaches: </a:t>
            </a:r>
            <a:r>
              <a:rPr lang="en-US" sz="1400" dirty="0">
                <a:solidFill>
                  <a:schemeClr val="tx1"/>
                </a:solidFill>
              </a:rPr>
              <a:t>The financial repercussions of data breaches include fines, legal fees, and the cost of remediation.</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Reputation Loss: </a:t>
            </a:r>
            <a:r>
              <a:rPr lang="en-US" sz="1400" dirty="0">
                <a:solidFill>
                  <a:schemeClr val="tx1"/>
                </a:solidFill>
              </a:rPr>
              <a:t>Breaches erode patient trust and damage the reputation of healthcare institutions, affecting patient retention and acquisition.</a:t>
            </a:r>
          </a:p>
          <a:p>
            <a:pPr marL="274320" indent="-287020">
              <a:spcBef>
                <a:spcPts val="600"/>
              </a:spcBef>
              <a:buSzPts val="1200"/>
              <a:buFont typeface="Wingdings" panose="05000000000000000000" pitchFamily="2" charset="2"/>
              <a:buChar char="Ø"/>
            </a:pPr>
            <a:r>
              <a:rPr lang="en-US" sz="1400" b="1" dirty="0">
                <a:solidFill>
                  <a:schemeClr val="tx1"/>
                </a:solidFill>
              </a:rPr>
              <a:t>Regulatory Consequences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Non-Compliance Penalties: </a:t>
            </a:r>
            <a:r>
              <a:rPr lang="en-US" sz="1400" dirty="0">
                <a:solidFill>
                  <a:schemeClr val="tx1"/>
                </a:solidFill>
              </a:rPr>
              <a:t>Failure to comply with regulations like HIPAA can result in severe penalties.</a:t>
            </a:r>
          </a:p>
          <a:p>
            <a:pPr marL="731520" lvl="1" indent="-287020">
              <a:spcBef>
                <a:spcPts val="600"/>
              </a:spcBef>
              <a:buClr>
                <a:schemeClr val="accent1"/>
              </a:buClr>
              <a:buSzPts val="1200"/>
              <a:buFont typeface="Wingdings" panose="05000000000000000000" pitchFamily="2" charset="2"/>
              <a:buChar char="§"/>
            </a:pPr>
            <a:r>
              <a:rPr lang="en-US" sz="1400" b="1" dirty="0">
                <a:solidFill>
                  <a:schemeClr val="tx1"/>
                </a:solidFill>
              </a:rPr>
              <a:t>Increased Scrutiny: </a:t>
            </a:r>
            <a:r>
              <a:rPr lang="en-US" sz="1400" dirty="0">
                <a:solidFill>
                  <a:schemeClr val="tx1"/>
                </a:solidFill>
              </a:rPr>
              <a:t>Breaches can lead to heightened regulatory scrutiny and the need for more stringent compliance measures.</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188722"/>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Consequences of Network Security Breaches</a:t>
            </a:r>
          </a:p>
        </p:txBody>
      </p:sp>
    </p:spTree>
    <p:extLst>
      <p:ext uri="{BB962C8B-B14F-4D97-AF65-F5344CB8AC3E}">
        <p14:creationId xmlns:p14="http://schemas.microsoft.com/office/powerpoint/2010/main" val="1609657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Network Security in Healthcare</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404872"/>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dirty="0">
                <a:solidFill>
                  <a:schemeClr val="tx1"/>
                </a:solidFill>
              </a:rPr>
              <a:t>Endpoint Protection Fundamentals</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highlight>
                  <a:schemeClr val="lt1"/>
                </a:highlight>
              </a:rPr>
              <a:t>Cybersecurity Threat Landscape in Healthcare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highlight>
                  <a:schemeClr val="lt1"/>
                </a:highlight>
              </a:rPr>
              <a:t>Best Practices for Endpoint Security</a:t>
            </a: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23</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81483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Regulatory Compliance &amp; Standards</a:t>
            </a:r>
          </a:p>
        </p:txBody>
      </p:sp>
      <p:sp>
        <p:nvSpPr>
          <p:cNvPr id="5" name="Google Shape;449;p27">
            <a:extLst>
              <a:ext uri="{FF2B5EF4-FFF2-40B4-BE49-F238E27FC236}">
                <a16:creationId xmlns:a16="http://schemas.microsoft.com/office/drawing/2014/main" id="{7DFCA802-D70D-02E1-9408-D6181A94EB22}"/>
              </a:ext>
            </a:extLst>
          </p:cNvPr>
          <p:cNvSpPr txBox="1">
            <a:spLocks/>
          </p:cNvSpPr>
          <p:nvPr/>
        </p:nvSpPr>
        <p:spPr>
          <a:xfrm>
            <a:off x="365760" y="48463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o6.</a:t>
            </a:r>
          </a:p>
        </p:txBody>
      </p:sp>
      <p:sp>
        <p:nvSpPr>
          <p:cNvPr id="6" name="Google Shape;450;p27">
            <a:extLst>
              <a:ext uri="{FF2B5EF4-FFF2-40B4-BE49-F238E27FC236}">
                <a16:creationId xmlns:a16="http://schemas.microsoft.com/office/drawing/2014/main" id="{AE20DF5F-CCFD-302E-5634-CB6109FEDE25}"/>
              </a:ext>
            </a:extLst>
          </p:cNvPr>
          <p:cNvSpPr txBox="1">
            <a:spLocks/>
          </p:cNvSpPr>
          <p:nvPr/>
        </p:nvSpPr>
        <p:spPr>
          <a:xfrm>
            <a:off x="1097280" y="493776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Example of a SIEM</a:t>
            </a:r>
          </a:p>
        </p:txBody>
      </p:sp>
      <p:sp>
        <p:nvSpPr>
          <p:cNvPr id="7" name="Google Shape;449;p27">
            <a:extLst>
              <a:ext uri="{FF2B5EF4-FFF2-40B4-BE49-F238E27FC236}">
                <a16:creationId xmlns:a16="http://schemas.microsoft.com/office/drawing/2014/main" id="{59FFBC9B-4E8F-B33A-039F-A6A0BF3E5C85}"/>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o7.</a:t>
            </a:r>
          </a:p>
        </p:txBody>
      </p:sp>
      <p:sp>
        <p:nvSpPr>
          <p:cNvPr id="8" name="Google Shape;450;p27">
            <a:extLst>
              <a:ext uri="{FF2B5EF4-FFF2-40B4-BE49-F238E27FC236}">
                <a16:creationId xmlns:a16="http://schemas.microsoft.com/office/drawing/2014/main" id="{C84A86F9-2782-3A22-F0B4-AB3FFAFD1E3D}"/>
              </a:ext>
            </a:extLst>
          </p:cNvPr>
          <p:cNvSpPr txBox="1">
            <a:spLocks/>
          </p:cNvSpPr>
          <p:nvPr/>
        </p:nvSpPr>
        <p:spPr>
          <a:xfrm>
            <a:off x="1097280" y="566928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p>
        </p:txBody>
      </p:sp>
    </p:spTree>
    <p:extLst>
      <p:ext uri="{BB962C8B-B14F-4D97-AF65-F5344CB8AC3E}">
        <p14:creationId xmlns:p14="http://schemas.microsoft.com/office/powerpoint/2010/main" val="1374011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10" name="Group 9">
            <a:extLst>
              <a:ext uri="{FF2B5EF4-FFF2-40B4-BE49-F238E27FC236}">
                <a16:creationId xmlns:a16="http://schemas.microsoft.com/office/drawing/2014/main" id="{FD69237D-706C-097E-E578-0F7B3B8DC2A7}"/>
              </a:ext>
            </a:extLst>
          </p:cNvPr>
          <p:cNvGrpSpPr/>
          <p:nvPr/>
        </p:nvGrpSpPr>
        <p:grpSpPr>
          <a:xfrm>
            <a:off x="4157071" y="1621027"/>
            <a:ext cx="7381875" cy="5202337"/>
            <a:chOff x="4157071" y="1621027"/>
            <a:chExt cx="7381875" cy="5202337"/>
          </a:xfrm>
        </p:grpSpPr>
        <p:pic>
          <p:nvPicPr>
            <p:cNvPr id="2" name="Picture 1">
              <a:extLst>
                <a:ext uri="{FF2B5EF4-FFF2-40B4-BE49-F238E27FC236}">
                  <a16:creationId xmlns:a16="http://schemas.microsoft.com/office/drawing/2014/main" id="{86A9A5B2-D4AD-5008-C671-F18B51686FDB}"/>
                </a:ext>
              </a:extLst>
            </p:cNvPr>
            <p:cNvPicPr>
              <a:picLocks noChangeAspect="1"/>
            </p:cNvPicPr>
            <p:nvPr/>
          </p:nvPicPr>
          <p:blipFill>
            <a:blip r:embed="rId3"/>
            <a:stretch>
              <a:fillRect/>
            </a:stretch>
          </p:blipFill>
          <p:spPr>
            <a:xfrm>
              <a:off x="4157071" y="1621027"/>
              <a:ext cx="7381875" cy="5048250"/>
            </a:xfrm>
            <a:prstGeom prst="rect">
              <a:avLst/>
            </a:prstGeom>
          </p:spPr>
        </p:pic>
        <p:grpSp>
          <p:nvGrpSpPr>
            <p:cNvPr id="7" name="Group 6">
              <a:extLst>
                <a:ext uri="{FF2B5EF4-FFF2-40B4-BE49-F238E27FC236}">
                  <a16:creationId xmlns:a16="http://schemas.microsoft.com/office/drawing/2014/main" id="{03029C64-F1B2-F813-1749-23DED62678C0}"/>
                </a:ext>
              </a:extLst>
            </p:cNvPr>
            <p:cNvGrpSpPr/>
            <p:nvPr/>
          </p:nvGrpSpPr>
          <p:grpSpPr>
            <a:xfrm>
              <a:off x="6918036" y="2918691"/>
              <a:ext cx="1365874" cy="3904673"/>
              <a:chOff x="6918036" y="2918691"/>
              <a:chExt cx="1365874" cy="3904673"/>
            </a:xfrm>
          </p:grpSpPr>
          <p:sp>
            <p:nvSpPr>
              <p:cNvPr id="5" name="Rectangle 4">
                <a:extLst>
                  <a:ext uri="{FF2B5EF4-FFF2-40B4-BE49-F238E27FC236}">
                    <a16:creationId xmlns:a16="http://schemas.microsoft.com/office/drawing/2014/main" id="{6DAFE452-BB6A-05DD-5AFF-E0DA608D85BB}"/>
                  </a:ext>
                </a:extLst>
              </p:cNvPr>
              <p:cNvSpPr/>
              <p:nvPr/>
            </p:nvSpPr>
            <p:spPr>
              <a:xfrm>
                <a:off x="6918036" y="2918691"/>
                <a:ext cx="849746" cy="5911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47DA52-9ACC-9A5C-F46B-DCE13F8A238A}"/>
                  </a:ext>
                </a:extLst>
              </p:cNvPr>
              <p:cNvPicPr>
                <a:picLocks noChangeAspect="1"/>
              </p:cNvPicPr>
              <p:nvPr/>
            </p:nvPicPr>
            <p:blipFill>
              <a:blip r:embed="rId4"/>
              <a:stretch>
                <a:fillRect/>
              </a:stretch>
            </p:blipFill>
            <p:spPr>
              <a:xfrm>
                <a:off x="7412106" y="6207615"/>
                <a:ext cx="871804" cy="615749"/>
              </a:xfrm>
              <a:prstGeom prst="rect">
                <a:avLst/>
              </a:prstGeom>
            </p:spPr>
          </p:pic>
        </p:grpSp>
      </p:grpSp>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Endpoint Protection Fundamentals</a:t>
            </a:r>
            <a:endParaRPr dirty="0"/>
          </a:p>
        </p:txBody>
      </p:sp>
      <p:pic>
        <p:nvPicPr>
          <p:cNvPr id="463" name="Google Shape;463;g2c46ccb187e_0_158"/>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24</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200" y="1200727"/>
            <a:ext cx="5523347" cy="3796146"/>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600"/>
              </a:spcBef>
              <a:buSzPts val="1200"/>
            </a:pPr>
            <a:r>
              <a:rPr lang="en-US" sz="1600" dirty="0">
                <a:solidFill>
                  <a:schemeClr val="tx1"/>
                </a:solidFill>
              </a:rPr>
              <a:t>Definition of Endpoints</a:t>
            </a:r>
          </a:p>
          <a:p>
            <a:pPr marL="274320" indent="-287020">
              <a:spcBef>
                <a:spcPts val="600"/>
              </a:spcBef>
              <a:buSzPts val="1200"/>
              <a:buFont typeface="Wingdings" panose="05000000000000000000" pitchFamily="2" charset="2"/>
              <a:buChar char="Ø"/>
            </a:pPr>
            <a:endParaRPr lang="en-US" sz="1600" b="1" dirty="0">
              <a:solidFill>
                <a:schemeClr val="tx1"/>
              </a:solidFill>
            </a:endParaRPr>
          </a:p>
          <a:p>
            <a:pPr marL="274320" indent="-287020">
              <a:spcBef>
                <a:spcPts val="600"/>
              </a:spcBef>
              <a:buSzPts val="1200"/>
              <a:buFont typeface="Wingdings" panose="05000000000000000000" pitchFamily="2" charset="2"/>
              <a:buChar char="Ø"/>
            </a:pPr>
            <a:r>
              <a:rPr lang="en-US" sz="1600" b="1" dirty="0">
                <a:solidFill>
                  <a:schemeClr val="tx1"/>
                </a:solidFill>
              </a:rPr>
              <a:t>Endpoints: </a:t>
            </a:r>
            <a:r>
              <a:rPr lang="en-US" sz="1600" dirty="0">
                <a:solidFill>
                  <a:schemeClr val="tx1"/>
                </a:solidFill>
              </a:rPr>
              <a:t>Devices and systems that connect to a network and communicate with it, such as computers, smartphones, tablets, medical devices, and servers.</a:t>
            </a:r>
          </a:p>
          <a:p>
            <a:pPr marL="274320" indent="-287020">
              <a:spcBef>
                <a:spcPts val="600"/>
              </a:spcBef>
              <a:buSzPts val="1200"/>
              <a:buFont typeface="Wingdings" panose="05000000000000000000" pitchFamily="2" charset="2"/>
              <a:buChar char="Ø"/>
            </a:pPr>
            <a:r>
              <a:rPr lang="en-US" sz="1600" b="1" dirty="0">
                <a:solidFill>
                  <a:schemeClr val="tx1"/>
                </a:solidFill>
              </a:rPr>
              <a:t>Endpoint Examples in Healthcare: </a:t>
            </a:r>
            <a:r>
              <a:rPr lang="en-US" sz="1600" dirty="0">
                <a:solidFill>
                  <a:schemeClr val="tx1"/>
                </a:solidFill>
              </a:rPr>
              <a:t>Electronic health record (EHR) systems, diagnostic equipment, patient monitoring devices, administrative computers, doctors’ computers, hospitals’ computers, mobile devices used by healthcare providers etc.</a:t>
            </a:r>
          </a:p>
        </p:txBody>
      </p:sp>
      <p:pic>
        <p:nvPicPr>
          <p:cNvPr id="11" name="Picture 10">
            <a:extLst>
              <a:ext uri="{FF2B5EF4-FFF2-40B4-BE49-F238E27FC236}">
                <a16:creationId xmlns:a16="http://schemas.microsoft.com/office/drawing/2014/main" id="{A14AD9A2-FCB4-D6AF-39FC-F9929B3A8D6C}"/>
              </a:ext>
            </a:extLst>
          </p:cNvPr>
          <p:cNvPicPr>
            <a:picLocks noChangeAspect="1"/>
          </p:cNvPicPr>
          <p:nvPr/>
        </p:nvPicPr>
        <p:blipFill rotWithShape="1">
          <a:blip r:embed="rId6"/>
          <a:srcRect l="22584" t="6897" r="22584" b="4611"/>
          <a:stretch/>
        </p:blipFill>
        <p:spPr>
          <a:xfrm>
            <a:off x="1639455" y="4733459"/>
            <a:ext cx="2165927" cy="1588877"/>
          </a:xfrm>
          <a:prstGeom prst="rect">
            <a:avLst/>
          </a:prstGeom>
        </p:spPr>
      </p:pic>
    </p:spTree>
    <p:extLst>
      <p:ext uri="{BB962C8B-B14F-4D97-AF65-F5344CB8AC3E}">
        <p14:creationId xmlns:p14="http://schemas.microsoft.com/office/powerpoint/2010/main" val="2926802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Endpoint Protection Fundamentals</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25</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53054" y="1357745"/>
            <a:ext cx="5442946" cy="26051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600"/>
              </a:spcBef>
              <a:buSzPts val="1200"/>
            </a:pPr>
            <a:r>
              <a:rPr lang="en-US" sz="1600" dirty="0">
                <a:solidFill>
                  <a:schemeClr val="tx1"/>
                </a:solidFill>
              </a:rPr>
              <a:t>Importance of Endpoints</a:t>
            </a:r>
          </a:p>
          <a:p>
            <a:pPr marL="0" indent="0">
              <a:spcBef>
                <a:spcPts val="600"/>
              </a:spcBef>
              <a:buSzPts val="1200"/>
            </a:pPr>
            <a:endParaRPr lang="en-US" sz="1600" b="1" dirty="0">
              <a:solidFill>
                <a:schemeClr val="tx1"/>
              </a:solidFill>
            </a:endParaRPr>
          </a:p>
          <a:p>
            <a:pPr marL="274320" indent="-287020">
              <a:spcBef>
                <a:spcPts val="600"/>
              </a:spcBef>
              <a:buSzPts val="1200"/>
              <a:buFont typeface="Wingdings" panose="05000000000000000000" pitchFamily="2" charset="2"/>
              <a:buChar char="Ø"/>
            </a:pPr>
            <a:r>
              <a:rPr lang="en-US" sz="1600" b="1" dirty="0">
                <a:solidFill>
                  <a:schemeClr val="tx1"/>
                </a:solidFill>
              </a:rPr>
              <a:t>Data Access Points: </a:t>
            </a:r>
            <a:r>
              <a:rPr lang="en-US" sz="1600" dirty="0">
                <a:solidFill>
                  <a:schemeClr val="tx1"/>
                </a:solidFill>
              </a:rPr>
              <a:t>Endpoints serve as access points to sensitive patient data and critical healthcare applications.</a:t>
            </a:r>
          </a:p>
          <a:p>
            <a:pPr marL="274320" indent="-287020">
              <a:spcBef>
                <a:spcPts val="600"/>
              </a:spcBef>
              <a:buSzPts val="1200"/>
              <a:buFont typeface="Wingdings" panose="05000000000000000000" pitchFamily="2" charset="2"/>
              <a:buChar char="Ø"/>
            </a:pPr>
            <a:r>
              <a:rPr lang="en-US" sz="1600" b="1" dirty="0">
                <a:solidFill>
                  <a:schemeClr val="tx1"/>
                </a:solidFill>
              </a:rPr>
              <a:t>Attack Vectors: </a:t>
            </a:r>
            <a:r>
              <a:rPr lang="en-US" sz="1600" dirty="0">
                <a:solidFill>
                  <a:schemeClr val="tx1"/>
                </a:solidFill>
              </a:rPr>
              <a:t>Each endpoint represents a potential entry point for cyber attackers to infiltrate the network</a:t>
            </a:r>
          </a:p>
        </p:txBody>
      </p:sp>
      <p:grpSp>
        <p:nvGrpSpPr>
          <p:cNvPr id="10" name="Group 9">
            <a:extLst>
              <a:ext uri="{FF2B5EF4-FFF2-40B4-BE49-F238E27FC236}">
                <a16:creationId xmlns:a16="http://schemas.microsoft.com/office/drawing/2014/main" id="{FD69237D-706C-097E-E578-0F7B3B8DC2A7}"/>
              </a:ext>
            </a:extLst>
          </p:cNvPr>
          <p:cNvGrpSpPr/>
          <p:nvPr/>
        </p:nvGrpSpPr>
        <p:grpSpPr>
          <a:xfrm>
            <a:off x="4157071" y="1621027"/>
            <a:ext cx="7381875" cy="5202337"/>
            <a:chOff x="4157071" y="1621027"/>
            <a:chExt cx="7381875" cy="5202337"/>
          </a:xfrm>
        </p:grpSpPr>
        <p:pic>
          <p:nvPicPr>
            <p:cNvPr id="2" name="Picture 1">
              <a:extLst>
                <a:ext uri="{FF2B5EF4-FFF2-40B4-BE49-F238E27FC236}">
                  <a16:creationId xmlns:a16="http://schemas.microsoft.com/office/drawing/2014/main" id="{86A9A5B2-D4AD-5008-C671-F18B51686FDB}"/>
                </a:ext>
              </a:extLst>
            </p:cNvPr>
            <p:cNvPicPr>
              <a:picLocks noChangeAspect="1"/>
            </p:cNvPicPr>
            <p:nvPr/>
          </p:nvPicPr>
          <p:blipFill>
            <a:blip r:embed="rId4"/>
            <a:stretch>
              <a:fillRect/>
            </a:stretch>
          </p:blipFill>
          <p:spPr>
            <a:xfrm>
              <a:off x="4157071" y="1621027"/>
              <a:ext cx="7381875" cy="5048250"/>
            </a:xfrm>
            <a:prstGeom prst="rect">
              <a:avLst/>
            </a:prstGeom>
          </p:spPr>
        </p:pic>
        <p:grpSp>
          <p:nvGrpSpPr>
            <p:cNvPr id="7" name="Group 6">
              <a:extLst>
                <a:ext uri="{FF2B5EF4-FFF2-40B4-BE49-F238E27FC236}">
                  <a16:creationId xmlns:a16="http://schemas.microsoft.com/office/drawing/2014/main" id="{03029C64-F1B2-F813-1749-23DED62678C0}"/>
                </a:ext>
              </a:extLst>
            </p:cNvPr>
            <p:cNvGrpSpPr/>
            <p:nvPr/>
          </p:nvGrpSpPr>
          <p:grpSpPr>
            <a:xfrm>
              <a:off x="6918036" y="2918691"/>
              <a:ext cx="1365874" cy="3904673"/>
              <a:chOff x="6918036" y="2918691"/>
              <a:chExt cx="1365874" cy="3904673"/>
            </a:xfrm>
          </p:grpSpPr>
          <p:sp>
            <p:nvSpPr>
              <p:cNvPr id="5" name="Rectangle 4">
                <a:extLst>
                  <a:ext uri="{FF2B5EF4-FFF2-40B4-BE49-F238E27FC236}">
                    <a16:creationId xmlns:a16="http://schemas.microsoft.com/office/drawing/2014/main" id="{6DAFE452-BB6A-05DD-5AFF-E0DA608D85BB}"/>
                  </a:ext>
                </a:extLst>
              </p:cNvPr>
              <p:cNvSpPr/>
              <p:nvPr/>
            </p:nvSpPr>
            <p:spPr>
              <a:xfrm>
                <a:off x="6918036" y="2918691"/>
                <a:ext cx="849746" cy="5911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47DA52-9ACC-9A5C-F46B-DCE13F8A238A}"/>
                  </a:ext>
                </a:extLst>
              </p:cNvPr>
              <p:cNvPicPr>
                <a:picLocks noChangeAspect="1"/>
              </p:cNvPicPr>
              <p:nvPr/>
            </p:nvPicPr>
            <p:blipFill>
              <a:blip r:embed="rId5"/>
              <a:stretch>
                <a:fillRect/>
              </a:stretch>
            </p:blipFill>
            <p:spPr>
              <a:xfrm>
                <a:off x="7412106" y="6207615"/>
                <a:ext cx="871804" cy="615749"/>
              </a:xfrm>
              <a:prstGeom prst="rect">
                <a:avLst/>
              </a:prstGeom>
            </p:spPr>
          </p:pic>
        </p:grpSp>
      </p:grpSp>
      <p:pic>
        <p:nvPicPr>
          <p:cNvPr id="11" name="Picture 10">
            <a:extLst>
              <a:ext uri="{FF2B5EF4-FFF2-40B4-BE49-F238E27FC236}">
                <a16:creationId xmlns:a16="http://schemas.microsoft.com/office/drawing/2014/main" id="{A14AD9A2-FCB4-D6AF-39FC-F9929B3A8D6C}"/>
              </a:ext>
            </a:extLst>
          </p:cNvPr>
          <p:cNvPicPr>
            <a:picLocks noChangeAspect="1"/>
          </p:cNvPicPr>
          <p:nvPr/>
        </p:nvPicPr>
        <p:blipFill rotWithShape="1">
          <a:blip r:embed="rId6"/>
          <a:srcRect l="22584" t="6897" r="22584" b="4611"/>
          <a:stretch/>
        </p:blipFill>
        <p:spPr>
          <a:xfrm>
            <a:off x="457200" y="3962925"/>
            <a:ext cx="3291850" cy="2414830"/>
          </a:xfrm>
          <a:prstGeom prst="rect">
            <a:avLst/>
          </a:prstGeom>
        </p:spPr>
      </p:pic>
    </p:spTree>
    <p:extLst>
      <p:ext uri="{BB962C8B-B14F-4D97-AF65-F5344CB8AC3E}">
        <p14:creationId xmlns:p14="http://schemas.microsoft.com/office/powerpoint/2010/main" val="3888736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Network Security in Healthcare</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Endpoint Protection Fundamentals</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63240"/>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sz="2400" dirty="0">
                <a:solidFill>
                  <a:schemeClr val="tx1"/>
                </a:solidFill>
              </a:rPr>
              <a:t>Cybersecurity Threat Landscape in Healthcare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a:bodyPr>
          <a:lstStyle/>
          <a:p>
            <a:pPr marL="0" lvl="0" indent="0" algn="l" rtl="0">
              <a:lnSpc>
                <a:spcPct val="100000"/>
              </a:lnSpc>
              <a:spcBef>
                <a:spcPts val="0"/>
              </a:spcBef>
              <a:spcAft>
                <a:spcPts val="0"/>
              </a:spcAft>
              <a:buSzPts val="2000"/>
              <a:buNone/>
            </a:pPr>
            <a:r>
              <a:rPr lang="en-US" dirty="0"/>
              <a:t>Best Practices for Endpoint Security</a:t>
            </a: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9930938"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Regulatory Compliance &amp; Standards</a:t>
            </a:r>
          </a:p>
        </p:txBody>
      </p:sp>
      <p:sp>
        <p:nvSpPr>
          <p:cNvPr id="5" name="Google Shape;449;p27">
            <a:extLst>
              <a:ext uri="{FF2B5EF4-FFF2-40B4-BE49-F238E27FC236}">
                <a16:creationId xmlns:a16="http://schemas.microsoft.com/office/drawing/2014/main" id="{AE25F492-1491-A55D-B205-08D1A443A2C2}"/>
              </a:ext>
            </a:extLst>
          </p:cNvPr>
          <p:cNvSpPr txBox="1">
            <a:spLocks/>
          </p:cNvSpPr>
          <p:nvPr/>
        </p:nvSpPr>
        <p:spPr>
          <a:xfrm>
            <a:off x="365760" y="48463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o6.</a:t>
            </a:r>
          </a:p>
        </p:txBody>
      </p:sp>
      <p:sp>
        <p:nvSpPr>
          <p:cNvPr id="6" name="Google Shape;450;p27">
            <a:extLst>
              <a:ext uri="{FF2B5EF4-FFF2-40B4-BE49-F238E27FC236}">
                <a16:creationId xmlns:a16="http://schemas.microsoft.com/office/drawing/2014/main" id="{77484242-AC32-ECB9-70FE-DF353D606F6F}"/>
              </a:ext>
            </a:extLst>
          </p:cNvPr>
          <p:cNvSpPr txBox="1">
            <a:spLocks/>
          </p:cNvSpPr>
          <p:nvPr/>
        </p:nvSpPr>
        <p:spPr>
          <a:xfrm>
            <a:off x="1097280" y="493776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Example of a SIEM</a:t>
            </a:r>
          </a:p>
        </p:txBody>
      </p:sp>
      <p:sp>
        <p:nvSpPr>
          <p:cNvPr id="7" name="Google Shape;449;p27">
            <a:extLst>
              <a:ext uri="{FF2B5EF4-FFF2-40B4-BE49-F238E27FC236}">
                <a16:creationId xmlns:a16="http://schemas.microsoft.com/office/drawing/2014/main" id="{B37D7E79-B84C-80D0-6820-CC95EB27BE63}"/>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o7.</a:t>
            </a:r>
          </a:p>
        </p:txBody>
      </p:sp>
      <p:sp>
        <p:nvSpPr>
          <p:cNvPr id="8" name="Google Shape;450;p27">
            <a:extLst>
              <a:ext uri="{FF2B5EF4-FFF2-40B4-BE49-F238E27FC236}">
                <a16:creationId xmlns:a16="http://schemas.microsoft.com/office/drawing/2014/main" id="{53B7FC3D-52E1-A6B3-9F89-D0329E93AB57}"/>
              </a:ext>
            </a:extLst>
          </p:cNvPr>
          <p:cNvSpPr txBox="1">
            <a:spLocks/>
          </p:cNvSpPr>
          <p:nvPr/>
        </p:nvSpPr>
        <p:spPr>
          <a:xfrm>
            <a:off x="1097280" y="566928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p>
        </p:txBody>
      </p:sp>
    </p:spTree>
    <p:extLst>
      <p:ext uri="{BB962C8B-B14F-4D97-AF65-F5344CB8AC3E}">
        <p14:creationId xmlns:p14="http://schemas.microsoft.com/office/powerpoint/2010/main" val="2465171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Cybersecurity Threat Landscape in Healthcare</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27</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40080" y="2103120"/>
            <a:ext cx="6388793" cy="349411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q"/>
            </a:pPr>
            <a:r>
              <a:rPr lang="en-US" sz="1800" b="1" dirty="0">
                <a:solidFill>
                  <a:schemeClr val="tx1"/>
                </a:solidFill>
              </a:rPr>
              <a:t>Ransomware Attacks: </a:t>
            </a:r>
            <a:r>
              <a:rPr lang="en-US" sz="1800" dirty="0">
                <a:solidFill>
                  <a:schemeClr val="tx1"/>
                </a:solidFill>
              </a:rPr>
              <a:t>Malicious software that encrypts data and demands a ransom for its release.</a:t>
            </a:r>
          </a:p>
          <a:p>
            <a:pPr marL="274320" indent="-287020">
              <a:spcBef>
                <a:spcPts val="600"/>
              </a:spcBef>
              <a:spcAft>
                <a:spcPts val="600"/>
              </a:spcAft>
              <a:buClr>
                <a:schemeClr val="bg2"/>
              </a:buClr>
              <a:buSzPts val="1200"/>
              <a:buFont typeface="Wingdings" panose="05000000000000000000" pitchFamily="2" charset="2"/>
              <a:buChar char="q"/>
            </a:pPr>
            <a:r>
              <a:rPr lang="en-US" sz="1800" b="1" dirty="0">
                <a:solidFill>
                  <a:schemeClr val="tx1"/>
                </a:solidFill>
              </a:rPr>
              <a:t>Data Breaches: </a:t>
            </a:r>
            <a:r>
              <a:rPr lang="en-US" sz="1800" dirty="0">
                <a:solidFill>
                  <a:schemeClr val="tx1"/>
                </a:solidFill>
              </a:rPr>
              <a:t>Unauthorized access to confidential patient information, leading to identity theft and other malicious activities.</a:t>
            </a:r>
          </a:p>
          <a:p>
            <a:pPr marL="274320" indent="-287020">
              <a:spcBef>
                <a:spcPts val="600"/>
              </a:spcBef>
              <a:spcAft>
                <a:spcPts val="600"/>
              </a:spcAft>
              <a:buClr>
                <a:schemeClr val="bg2"/>
              </a:buClr>
              <a:buSzPts val="1200"/>
              <a:buFont typeface="Wingdings" panose="05000000000000000000" pitchFamily="2" charset="2"/>
              <a:buChar char="q"/>
            </a:pPr>
            <a:r>
              <a:rPr lang="en-US" sz="1800" b="1" dirty="0">
                <a:solidFill>
                  <a:schemeClr val="tx1"/>
                </a:solidFill>
              </a:rPr>
              <a:t>Advanced Persistent Threats (APTs): </a:t>
            </a:r>
            <a:r>
              <a:rPr lang="en-US" sz="1800" dirty="0">
                <a:solidFill>
                  <a:schemeClr val="tx1"/>
                </a:solidFill>
              </a:rPr>
              <a:t>Prolonged and targeted cyberattacks aimed at stealing data or compromising systems over an extended period.</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46304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Key Threats</a:t>
            </a:r>
          </a:p>
        </p:txBody>
      </p:sp>
      <p:pic>
        <p:nvPicPr>
          <p:cNvPr id="5" name="Picture 4">
            <a:extLst>
              <a:ext uri="{FF2B5EF4-FFF2-40B4-BE49-F238E27FC236}">
                <a16:creationId xmlns:a16="http://schemas.microsoft.com/office/drawing/2014/main" id="{ECB65972-EFE6-D833-90A4-C6D2CB0E115C}"/>
              </a:ext>
            </a:extLst>
          </p:cNvPr>
          <p:cNvPicPr>
            <a:picLocks noChangeAspect="1"/>
          </p:cNvPicPr>
          <p:nvPr/>
        </p:nvPicPr>
        <p:blipFill rotWithShape="1">
          <a:blip r:embed="rId4"/>
          <a:srcRect r="15286"/>
          <a:stretch/>
        </p:blipFill>
        <p:spPr>
          <a:xfrm>
            <a:off x="7987775" y="2969491"/>
            <a:ext cx="4043648" cy="2701635"/>
          </a:xfrm>
          <a:prstGeom prst="rect">
            <a:avLst/>
          </a:prstGeom>
        </p:spPr>
      </p:pic>
      <p:grpSp>
        <p:nvGrpSpPr>
          <p:cNvPr id="9" name="Google Shape;452;p27">
            <a:extLst>
              <a:ext uri="{FF2B5EF4-FFF2-40B4-BE49-F238E27FC236}">
                <a16:creationId xmlns:a16="http://schemas.microsoft.com/office/drawing/2014/main" id="{A1DF0B2E-C5CF-3A50-C6BB-8E6CC8052F20}"/>
              </a:ext>
            </a:extLst>
          </p:cNvPr>
          <p:cNvGrpSpPr/>
          <p:nvPr/>
        </p:nvGrpSpPr>
        <p:grpSpPr>
          <a:xfrm>
            <a:off x="7370364" y="-23539"/>
            <a:ext cx="2562565" cy="6885155"/>
            <a:chOff x="7370364" y="-23539"/>
            <a:chExt cx="2562565" cy="6885155"/>
          </a:xfrm>
        </p:grpSpPr>
        <p:pic>
          <p:nvPicPr>
            <p:cNvPr id="11" name="Google Shape;453;p27">
              <a:extLst>
                <a:ext uri="{FF2B5EF4-FFF2-40B4-BE49-F238E27FC236}">
                  <a16:creationId xmlns:a16="http://schemas.microsoft.com/office/drawing/2014/main" id="{E878C3FC-F1F1-CC40-4699-456F043133A3}"/>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12" name="Google Shape;454;p27">
              <a:extLst>
                <a:ext uri="{FF2B5EF4-FFF2-40B4-BE49-F238E27FC236}">
                  <a16:creationId xmlns:a16="http://schemas.microsoft.com/office/drawing/2014/main" id="{EF5C79FC-7E7C-4493-9152-0084F9DCEE70}"/>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4031024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Cybersecurity Threat Landscape in Healthcare</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28</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65760" y="2103120"/>
            <a:ext cx="8589818" cy="5755136"/>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600"/>
              </a:spcBef>
              <a:spcAft>
                <a:spcPts val="600"/>
              </a:spcAft>
              <a:buClr>
                <a:schemeClr val="bg2"/>
              </a:buClr>
              <a:buSzPts val="1200"/>
            </a:pPr>
            <a:r>
              <a:rPr lang="en-US" sz="1800" b="1" dirty="0">
                <a:solidFill>
                  <a:schemeClr val="tx1"/>
                </a:solidFill>
              </a:rPr>
              <a:t>Ransomware Attacks</a:t>
            </a:r>
          </a:p>
          <a:p>
            <a:pPr marL="731520" lvl="1" indent="-287020">
              <a:spcBef>
                <a:spcPts val="600"/>
              </a:spcBef>
              <a:buClr>
                <a:schemeClr val="bg2"/>
              </a:buClr>
              <a:buSzPts val="1200"/>
              <a:buFont typeface="Wingdings" panose="05000000000000000000" pitchFamily="2" charset="2"/>
              <a:buChar char="q"/>
            </a:pPr>
            <a:r>
              <a:rPr lang="en-US" sz="1600" dirty="0">
                <a:solidFill>
                  <a:schemeClr val="tx1"/>
                </a:solidFill>
              </a:rPr>
              <a:t>Mechanism: Attackers use phishing emails, exploit vulnerabilities, or deploy malicious software to encrypt critical data.</a:t>
            </a:r>
          </a:p>
          <a:p>
            <a:pPr marL="731520" lvl="1" indent="-287020">
              <a:spcBef>
                <a:spcPts val="600"/>
              </a:spcBef>
              <a:buClr>
                <a:schemeClr val="bg2"/>
              </a:buClr>
              <a:buSzPts val="1200"/>
              <a:buFont typeface="Wingdings" panose="05000000000000000000" pitchFamily="2" charset="2"/>
              <a:buChar char="q"/>
            </a:pPr>
            <a:r>
              <a:rPr lang="en-US" sz="1600" dirty="0">
                <a:solidFill>
                  <a:schemeClr val="tx1"/>
                </a:solidFill>
              </a:rPr>
              <a:t>Impact: Disruption of healthcare services, loss of access to patient records, and significant financial demands for decryption keys.</a:t>
            </a:r>
          </a:p>
          <a:p>
            <a:pPr marL="731520" lvl="1" indent="-287020">
              <a:spcBef>
                <a:spcPts val="600"/>
              </a:spcBef>
              <a:buClr>
                <a:schemeClr val="bg2"/>
              </a:buClr>
              <a:buSzPts val="1200"/>
              <a:buFont typeface="Wingdings" panose="05000000000000000000" pitchFamily="2" charset="2"/>
              <a:buChar char="q"/>
            </a:pPr>
            <a:r>
              <a:rPr lang="en-US" sz="1600" dirty="0">
                <a:solidFill>
                  <a:schemeClr val="tx1"/>
                </a:solidFill>
              </a:rPr>
              <a:t>Example: The WannaCry ransomware attack in 2017 affected numerous healthcare organizations worldwide, causing widespread disruption.</a:t>
            </a:r>
          </a:p>
          <a:p>
            <a:pPr marL="0" indent="0">
              <a:spcBef>
                <a:spcPts val="600"/>
              </a:spcBef>
              <a:spcAft>
                <a:spcPts val="600"/>
              </a:spcAft>
              <a:buClr>
                <a:schemeClr val="bg2"/>
              </a:buClr>
              <a:buSzPts val="1200"/>
            </a:pPr>
            <a:r>
              <a:rPr lang="en-US" sz="1800" b="1" dirty="0">
                <a:solidFill>
                  <a:schemeClr val="tx1"/>
                </a:solidFill>
              </a:rPr>
              <a:t>Data Breaches</a:t>
            </a:r>
          </a:p>
          <a:p>
            <a:pPr marL="731520" lvl="1" indent="-287020">
              <a:spcBef>
                <a:spcPts val="600"/>
              </a:spcBef>
              <a:spcAft>
                <a:spcPts val="600"/>
              </a:spcAft>
              <a:buClr>
                <a:schemeClr val="bg2"/>
              </a:buClr>
              <a:buSzPts val="1200"/>
              <a:buFont typeface="Wingdings" panose="05000000000000000000" pitchFamily="2" charset="2"/>
              <a:buChar char="q"/>
            </a:pPr>
            <a:r>
              <a:rPr lang="en-US" sz="1600" dirty="0">
                <a:solidFill>
                  <a:schemeClr val="tx1"/>
                </a:solidFill>
              </a:rPr>
              <a:t>Sources: Can result from insider threats, phishing attacks, or direct hacking of systems.</a:t>
            </a:r>
          </a:p>
          <a:p>
            <a:pPr marL="731520" lvl="1" indent="-287020">
              <a:spcBef>
                <a:spcPts val="600"/>
              </a:spcBef>
              <a:spcAft>
                <a:spcPts val="600"/>
              </a:spcAft>
              <a:buClr>
                <a:schemeClr val="bg2"/>
              </a:buClr>
              <a:buSzPts val="1200"/>
              <a:buFont typeface="Wingdings" panose="05000000000000000000" pitchFamily="2" charset="2"/>
              <a:buChar char="q"/>
            </a:pPr>
            <a:r>
              <a:rPr lang="en-US" sz="1600" dirty="0">
                <a:solidFill>
                  <a:schemeClr val="tx1"/>
                </a:solidFill>
              </a:rPr>
              <a:t>Consequences: Exposure of sensitive patient data, leading to identity theft, financial loss, and damage to the organization's reputation.</a:t>
            </a:r>
          </a:p>
          <a:p>
            <a:pPr marL="731520" lvl="1" indent="-287020">
              <a:spcBef>
                <a:spcPts val="600"/>
              </a:spcBef>
              <a:spcAft>
                <a:spcPts val="600"/>
              </a:spcAft>
              <a:buClr>
                <a:schemeClr val="bg2"/>
              </a:buClr>
              <a:buSzPts val="1200"/>
              <a:buFont typeface="Wingdings" panose="05000000000000000000" pitchFamily="2" charset="2"/>
              <a:buChar char="q"/>
            </a:pPr>
            <a:r>
              <a:rPr lang="en-US" sz="1600" dirty="0">
                <a:solidFill>
                  <a:schemeClr val="tx1"/>
                </a:solidFill>
              </a:rPr>
              <a:t>Regulatory Implications: Non-compliance with regulations like HIPAA can result in hefty fines and increased scrutiny.</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57018" y="1188720"/>
            <a:ext cx="8405091" cy="72224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Ransomware and Data Breaches: </a:t>
            </a:r>
          </a:p>
          <a:p>
            <a:pPr algn="l">
              <a:lnSpc>
                <a:spcPct val="100000"/>
              </a:lnSpc>
            </a:pPr>
            <a:r>
              <a:rPr lang="en-US" dirty="0"/>
              <a:t>Primary Threats to Healthcare</a:t>
            </a:r>
          </a:p>
        </p:txBody>
      </p:sp>
      <p:pic>
        <p:nvPicPr>
          <p:cNvPr id="5" name="Picture 4">
            <a:extLst>
              <a:ext uri="{FF2B5EF4-FFF2-40B4-BE49-F238E27FC236}">
                <a16:creationId xmlns:a16="http://schemas.microsoft.com/office/drawing/2014/main" id="{ECB65972-EFE6-D833-90A4-C6D2CB0E115C}"/>
              </a:ext>
            </a:extLst>
          </p:cNvPr>
          <p:cNvPicPr>
            <a:picLocks noChangeAspect="1"/>
          </p:cNvPicPr>
          <p:nvPr/>
        </p:nvPicPr>
        <p:blipFill rotWithShape="1">
          <a:blip r:embed="rId4"/>
          <a:srcRect r="15286"/>
          <a:stretch/>
        </p:blipFill>
        <p:spPr>
          <a:xfrm>
            <a:off x="9125527" y="3209637"/>
            <a:ext cx="2758113" cy="1842745"/>
          </a:xfrm>
          <a:prstGeom prst="rect">
            <a:avLst/>
          </a:prstGeom>
        </p:spPr>
      </p:pic>
    </p:spTree>
    <p:extLst>
      <p:ext uri="{BB962C8B-B14F-4D97-AF65-F5344CB8AC3E}">
        <p14:creationId xmlns:p14="http://schemas.microsoft.com/office/powerpoint/2010/main" val="3264095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Cybersecurity Threat Landscape in Healthcare</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29</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40080" y="2103120"/>
            <a:ext cx="10898866" cy="426073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Clr>
                <a:schemeClr val="bg2"/>
              </a:buClr>
              <a:buSzPts val="1200"/>
              <a:buFont typeface="Wingdings" panose="05000000000000000000" pitchFamily="2" charset="2"/>
              <a:buChar char="q"/>
            </a:pPr>
            <a:r>
              <a:rPr lang="en-US" sz="1800" b="1" dirty="0">
                <a:solidFill>
                  <a:schemeClr val="tx1"/>
                </a:solidFill>
              </a:rPr>
              <a:t>Phishing and Social Engineering</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Methods: Attackers use deceptive emails, messages, or calls to trick healthcare staff into revealing sensitive information or installing malware.</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Impact: Compromise of user credentials, unauthorized access to systems, and initiation of further attacks.</a:t>
            </a:r>
          </a:p>
          <a:p>
            <a:pPr marL="274320" indent="-287020">
              <a:spcBef>
                <a:spcPts val="600"/>
              </a:spcBef>
              <a:buClr>
                <a:schemeClr val="bg2"/>
              </a:buClr>
              <a:buSzPts val="1200"/>
              <a:buFont typeface="Wingdings" panose="05000000000000000000" pitchFamily="2" charset="2"/>
              <a:buChar char="q"/>
            </a:pPr>
            <a:r>
              <a:rPr lang="en-US" sz="1800" b="1" dirty="0">
                <a:solidFill>
                  <a:schemeClr val="tx1"/>
                </a:solidFill>
              </a:rPr>
              <a:t>Medical Device Hacking</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Vulnerabilities: Many medical devices have outdated software, weak security configurations, and are connected to the internet.</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Risks: Compromised devices can lead to incorrect dosages, disrupted treatment, or altered diagnostic data, posing direct risks to patient safety.</a:t>
            </a:r>
          </a:p>
          <a:p>
            <a:pPr marL="274320" indent="-287020">
              <a:spcBef>
                <a:spcPts val="600"/>
              </a:spcBef>
              <a:buClr>
                <a:schemeClr val="bg2"/>
              </a:buClr>
              <a:buSzPts val="1200"/>
              <a:buFont typeface="Wingdings" panose="05000000000000000000" pitchFamily="2" charset="2"/>
              <a:buChar char="q"/>
            </a:pPr>
            <a:r>
              <a:rPr lang="en-US" sz="1800" b="1" dirty="0">
                <a:solidFill>
                  <a:schemeClr val="tx1"/>
                </a:solidFill>
              </a:rPr>
              <a:t>Supply Chain Attacks</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Definition: Attacks that target third-party vendors or software used by healthcare organizations.</a:t>
            </a:r>
          </a:p>
          <a:p>
            <a:pPr marL="731520" lvl="1" indent="-287020">
              <a:spcBef>
                <a:spcPts val="600"/>
              </a:spcBef>
              <a:buClr>
                <a:schemeClr val="bg2"/>
              </a:buClr>
              <a:buSzPts val="1200"/>
              <a:buFont typeface="Arial" panose="020B0604020202020204" pitchFamily="34" charset="0"/>
              <a:buChar char="•"/>
            </a:pPr>
            <a:r>
              <a:rPr lang="en-US" sz="1600" dirty="0">
                <a:solidFill>
                  <a:schemeClr val="tx1"/>
                </a:solidFill>
              </a:rPr>
              <a:t>Impact: Compromised software or hardware can serve as a backdoor into the healthcare network, leading to widespread infection and data theft.</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365760" y="1463040"/>
            <a:ext cx="10873047"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Beyond Ransomware and Data Breaches: Other Threats</a:t>
            </a:r>
          </a:p>
        </p:txBody>
      </p:sp>
    </p:spTree>
    <p:extLst>
      <p:ext uri="{BB962C8B-B14F-4D97-AF65-F5344CB8AC3E}">
        <p14:creationId xmlns:p14="http://schemas.microsoft.com/office/powerpoint/2010/main" val="2160525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rPr>
              <a:t>Goals: </a:t>
            </a:r>
            <a:r>
              <a:rPr lang="en-US" sz="3600">
                <a:solidFill>
                  <a:srgbClr val="FFFFFF"/>
                </a:solidFill>
                <a:latin typeface="Arial"/>
                <a:ea typeface="Arial"/>
                <a:cs typeface="Arial"/>
                <a:sym typeface="Arial"/>
              </a:rPr>
              <a:t>Who-What-Why you need to take this training </a:t>
            </a:r>
            <a:endParaRPr/>
          </a:p>
        </p:txBody>
      </p:sp>
      <p:sp>
        <p:nvSpPr>
          <p:cNvPr id="226" name="Google Shape;226;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WHO</a:t>
            </a:r>
            <a:endParaRPr/>
          </a:p>
        </p:txBody>
      </p:sp>
      <p:sp>
        <p:nvSpPr>
          <p:cNvPr id="227" name="Google Shape;227;p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Healthcare domain and/or IT professionals with Basic IT Knowledge</a:t>
            </a:r>
            <a:endParaRPr dirty="0"/>
          </a:p>
        </p:txBody>
      </p:sp>
      <p:sp>
        <p:nvSpPr>
          <p:cNvPr id="228" name="Google Shape;228;p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WHAT</a:t>
            </a:r>
            <a:endParaRPr/>
          </a:p>
        </p:txBody>
      </p:sp>
      <p:sp>
        <p:nvSpPr>
          <p:cNvPr id="229" name="Google Shape;229;p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Safeguarding healthcare systems through endpoint protection &amp; best practices for securing endpoints.</a:t>
            </a:r>
          </a:p>
        </p:txBody>
      </p:sp>
      <p:sp>
        <p:nvSpPr>
          <p:cNvPr id="230" name="Google Shape;230;p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WHY</a:t>
            </a:r>
            <a:endParaRPr/>
          </a:p>
        </p:txBody>
      </p:sp>
      <p:pic>
        <p:nvPicPr>
          <p:cNvPr id="231" name="Google Shape;231;p3" descr="Circuit"/>
          <p:cNvPicPr preferRelativeResize="0">
            <a:picLocks noGrp="1"/>
          </p:cNvPicPr>
          <p:nvPr>
            <p:ph type="pic" idx="8"/>
          </p:nvPr>
        </p:nvPicPr>
        <p:blipFill rotWithShape="1">
          <a:blip r:embed="rId3">
            <a:alphaModFix/>
          </a:blip>
          <a:srcRect t="4502" b="4501"/>
          <a:stretch/>
        </p:blipFill>
        <p:spPr>
          <a:xfrm>
            <a:off x="8916470" y="2833688"/>
            <a:ext cx="1005840" cy="914400"/>
          </a:xfrm>
          <a:prstGeom prst="rect">
            <a:avLst/>
          </a:prstGeom>
          <a:noFill/>
          <a:ln>
            <a:noFill/>
          </a:ln>
        </p:spPr>
      </p:pic>
      <p:sp>
        <p:nvSpPr>
          <p:cNvPr id="232" name="Google Shape;232;p3"/>
          <p:cNvSpPr txBox="1">
            <a:spLocks noGrp="1"/>
          </p:cNvSpPr>
          <p:nvPr>
            <p:ph type="body" idx="9"/>
          </p:nvPr>
        </p:nvSpPr>
        <p:spPr>
          <a:xfrm>
            <a:off x="8229600" y="3840480"/>
            <a:ext cx="2485678" cy="1292662"/>
          </a:xfrm>
          <a:prstGeom prst="rect">
            <a:avLst/>
          </a:prstGeom>
          <a:noFill/>
          <a:ln>
            <a:noFill/>
          </a:ln>
        </p:spPr>
        <p:txBody>
          <a:bodyPr spcFirstLastPara="1" wrap="square" lIns="0" tIns="0" rIns="0" bIns="0" anchor="t" anchorCtr="0">
            <a:spAutoFit/>
          </a:bodyPr>
          <a:lstStyle/>
          <a:p>
            <a:pPr marL="0" lvl="0" indent="0">
              <a:spcBef>
                <a:spcPts val="0"/>
              </a:spcBef>
            </a:pPr>
            <a:r>
              <a:rPr lang="en-US" dirty="0"/>
              <a:t>The seminar equips attendees with strategies to enhance network security and the participants gain insights into defending digital health infrastructure.</a:t>
            </a:r>
          </a:p>
        </p:txBody>
      </p:sp>
      <p:sp>
        <p:nvSpPr>
          <p:cNvPr id="233" name="Google Shape;233;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234" name="Google Shape;234;p3" descr="3d Glasses"/>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35" name="Google Shape;235;p3" descr="Abacus"/>
          <p:cNvPicPr preferRelativeResize="0"/>
          <p:nvPr/>
        </p:nvPicPr>
        <p:blipFill rotWithShape="1">
          <a:blip r:embed="rId5">
            <a:alphaModFix/>
          </a:blip>
          <a:srcRect t="4502" b="4501"/>
          <a:stretch/>
        </p:blipFill>
        <p:spPr>
          <a:xfrm>
            <a:off x="5572159" y="2833688"/>
            <a:ext cx="1005840" cy="914400"/>
          </a:xfrm>
          <a:prstGeom prst="rect">
            <a:avLst/>
          </a:prstGeom>
          <a:noFill/>
          <a:ln>
            <a:noFill/>
          </a:ln>
        </p:spPr>
      </p:pic>
      <p:pic>
        <p:nvPicPr>
          <p:cNvPr id="236" name="Google Shape;236;p3"/>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Network Security in Healthcare</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Endpoint Protection Fundamentals</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Cybersecurity Threat Landscape in Healthcare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74904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sz="2400" dirty="0">
                <a:solidFill>
                  <a:schemeClr val="tx1"/>
                </a:solidFill>
              </a:rPr>
              <a:t>Best Practices for Endpoint Security</a:t>
            </a: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2062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334256"/>
            <a:ext cx="9487593"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Regulatory Compliance &amp; Standards</a:t>
            </a:r>
          </a:p>
        </p:txBody>
      </p:sp>
      <p:sp>
        <p:nvSpPr>
          <p:cNvPr id="5" name="Google Shape;449;p27">
            <a:extLst>
              <a:ext uri="{FF2B5EF4-FFF2-40B4-BE49-F238E27FC236}">
                <a16:creationId xmlns:a16="http://schemas.microsoft.com/office/drawing/2014/main" id="{874F909F-43BA-9D3E-09B5-4BD07B6FB8CA}"/>
              </a:ext>
            </a:extLst>
          </p:cNvPr>
          <p:cNvSpPr txBox="1">
            <a:spLocks/>
          </p:cNvSpPr>
          <p:nvPr/>
        </p:nvSpPr>
        <p:spPr>
          <a:xfrm>
            <a:off x="365760" y="48463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o6.</a:t>
            </a:r>
          </a:p>
        </p:txBody>
      </p:sp>
      <p:sp>
        <p:nvSpPr>
          <p:cNvPr id="6" name="Google Shape;450;p27">
            <a:extLst>
              <a:ext uri="{FF2B5EF4-FFF2-40B4-BE49-F238E27FC236}">
                <a16:creationId xmlns:a16="http://schemas.microsoft.com/office/drawing/2014/main" id="{E3ECD435-5998-3166-2827-145714E2D0B6}"/>
              </a:ext>
            </a:extLst>
          </p:cNvPr>
          <p:cNvSpPr txBox="1">
            <a:spLocks/>
          </p:cNvSpPr>
          <p:nvPr/>
        </p:nvSpPr>
        <p:spPr>
          <a:xfrm>
            <a:off x="1097280" y="493776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Example of a SIEM</a:t>
            </a:r>
          </a:p>
        </p:txBody>
      </p:sp>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o7.</a:t>
            </a:r>
          </a:p>
        </p:txBody>
      </p:sp>
      <p:sp>
        <p:nvSpPr>
          <p:cNvPr id="8" name="Google Shape;450;p27">
            <a:extLst>
              <a:ext uri="{FF2B5EF4-FFF2-40B4-BE49-F238E27FC236}">
                <a16:creationId xmlns:a16="http://schemas.microsoft.com/office/drawing/2014/main" id="{C5BDC80D-3D4C-208A-91C2-83D702EC9D3B}"/>
              </a:ext>
            </a:extLst>
          </p:cNvPr>
          <p:cNvSpPr txBox="1">
            <a:spLocks/>
          </p:cNvSpPr>
          <p:nvPr/>
        </p:nvSpPr>
        <p:spPr>
          <a:xfrm>
            <a:off x="1097280" y="566928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p>
        </p:txBody>
      </p:sp>
    </p:spTree>
    <p:extLst>
      <p:ext uri="{BB962C8B-B14F-4D97-AF65-F5344CB8AC3E}">
        <p14:creationId xmlns:p14="http://schemas.microsoft.com/office/powerpoint/2010/main" val="1102550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Endpoint Protection Fundamentals</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31</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197" y="2286000"/>
            <a:ext cx="8289639" cy="4169663"/>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Data Breaches: </a:t>
            </a:r>
            <a:r>
              <a:rPr lang="en-US" sz="2400" dirty="0">
                <a:solidFill>
                  <a:schemeClr val="tx1"/>
                </a:solidFill>
              </a:rPr>
              <a:t>Compromised endpoints can lead to unauthorized access to sensitive patient information.</a:t>
            </a:r>
            <a:endParaRPr lang="el-GR" sz="2400" dirty="0">
              <a:solidFill>
                <a:schemeClr val="tx1"/>
              </a:solidFill>
            </a:endParaRPr>
          </a:p>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Operational Disruptions: </a:t>
            </a:r>
            <a:r>
              <a:rPr lang="en-US" sz="2400" dirty="0">
                <a:solidFill>
                  <a:schemeClr val="tx1"/>
                </a:solidFill>
              </a:rPr>
              <a:t>Attacks on endpoints can disrupt clinical and administrative operations, affecting patient care and organizational efficiency.</a:t>
            </a:r>
            <a:endParaRPr lang="el-GR" sz="2400" dirty="0">
              <a:solidFill>
                <a:schemeClr val="tx1"/>
              </a:solidFill>
            </a:endParaRPr>
          </a:p>
          <a:p>
            <a:pPr marL="274320" indent="-287020">
              <a:spcBef>
                <a:spcPts val="600"/>
              </a:spcBef>
              <a:buSzPts val="1200"/>
              <a:buFont typeface="Wingdings" panose="05000000000000000000" pitchFamily="2" charset="2"/>
              <a:buChar char="Ø"/>
            </a:pPr>
            <a:r>
              <a:rPr lang="en-US" sz="2400" b="1" dirty="0">
                <a:solidFill>
                  <a:schemeClr val="tx1"/>
                </a:solidFill>
              </a:rPr>
              <a:t>Propagation of Malware: </a:t>
            </a:r>
            <a:r>
              <a:rPr lang="en-US" sz="2400" dirty="0">
                <a:solidFill>
                  <a:schemeClr val="tx1"/>
                </a:solidFill>
              </a:rPr>
              <a:t>Infected endpoints can serve as launchpads for malware to spread across the network.</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463040"/>
            <a:ext cx="9663084"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b="1" dirty="0"/>
              <a:t>Risks</a:t>
            </a:r>
            <a:r>
              <a:rPr lang="en-US" dirty="0"/>
              <a:t> Associated with Endpoints</a:t>
            </a:r>
            <a:r>
              <a:rPr lang="el-GR" dirty="0"/>
              <a:t> </a:t>
            </a:r>
            <a:r>
              <a:rPr lang="en-US" dirty="0"/>
              <a:t>in Healthcare</a:t>
            </a:r>
          </a:p>
        </p:txBody>
      </p:sp>
      <p:grpSp>
        <p:nvGrpSpPr>
          <p:cNvPr id="2" name="Google Shape;452;p27">
            <a:extLst>
              <a:ext uri="{FF2B5EF4-FFF2-40B4-BE49-F238E27FC236}">
                <a16:creationId xmlns:a16="http://schemas.microsoft.com/office/drawing/2014/main" id="{36875C71-ED83-B000-C3E6-A3110C13C341}"/>
              </a:ext>
            </a:extLst>
          </p:cNvPr>
          <p:cNvGrpSpPr/>
          <p:nvPr/>
        </p:nvGrpSpPr>
        <p:grpSpPr>
          <a:xfrm>
            <a:off x="7370364" y="-23539"/>
            <a:ext cx="2562565" cy="6885155"/>
            <a:chOff x="7370364" y="-23539"/>
            <a:chExt cx="2562565" cy="6885155"/>
          </a:xfrm>
        </p:grpSpPr>
        <p:pic>
          <p:nvPicPr>
            <p:cNvPr id="5" name="Google Shape;453;p27">
              <a:extLst>
                <a:ext uri="{FF2B5EF4-FFF2-40B4-BE49-F238E27FC236}">
                  <a16:creationId xmlns:a16="http://schemas.microsoft.com/office/drawing/2014/main" id="{0C596C00-04C6-B5BE-FABF-96F9B02BB06F}"/>
                </a:ext>
              </a:extLst>
            </p:cNvPr>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6" name="Google Shape;454;p27">
              <a:extLst>
                <a:ext uri="{FF2B5EF4-FFF2-40B4-BE49-F238E27FC236}">
                  <a16:creationId xmlns:a16="http://schemas.microsoft.com/office/drawing/2014/main" id="{6DFD7471-5503-90F4-02AB-151AEDA6E1EC}"/>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4165662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Endpoint Protection Fundamentals</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32</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196" y="2286000"/>
            <a:ext cx="8104913" cy="4169663"/>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Antivirus and Anti-Malware: </a:t>
            </a:r>
            <a:r>
              <a:rPr lang="en-US" sz="2400" dirty="0">
                <a:solidFill>
                  <a:schemeClr val="tx1"/>
                </a:solidFill>
              </a:rPr>
              <a:t>Protect endpoints from malicious software.</a:t>
            </a:r>
            <a:endParaRPr lang="el-GR" sz="2400" dirty="0">
              <a:solidFill>
                <a:schemeClr val="tx1"/>
              </a:solidFill>
            </a:endParaRPr>
          </a:p>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Firewalls: </a:t>
            </a:r>
            <a:r>
              <a:rPr lang="en-US" sz="2400" dirty="0">
                <a:solidFill>
                  <a:schemeClr val="tx1"/>
                </a:solidFill>
              </a:rPr>
              <a:t>Monitor and control incoming and outgoing network traffic based on predetermined security rules.</a:t>
            </a:r>
            <a:endParaRPr lang="el-GR" sz="2400" dirty="0">
              <a:solidFill>
                <a:schemeClr val="tx1"/>
              </a:solidFill>
            </a:endParaRPr>
          </a:p>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Encryption: </a:t>
            </a:r>
            <a:r>
              <a:rPr lang="en-US" sz="2400" dirty="0">
                <a:solidFill>
                  <a:schemeClr val="tx1"/>
                </a:solidFill>
              </a:rPr>
              <a:t>Ensure data transmitted to and from endpoints is encrypted to protect against interception.</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46304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b="1" dirty="0"/>
              <a:t>Key Components </a:t>
            </a:r>
            <a:r>
              <a:rPr lang="en-US" dirty="0"/>
              <a:t>of Endpoint Protection</a:t>
            </a:r>
          </a:p>
        </p:txBody>
      </p:sp>
      <p:pic>
        <p:nvPicPr>
          <p:cNvPr id="5" name="Picture 4">
            <a:extLst>
              <a:ext uri="{FF2B5EF4-FFF2-40B4-BE49-F238E27FC236}">
                <a16:creationId xmlns:a16="http://schemas.microsoft.com/office/drawing/2014/main" id="{73550E26-4E10-F521-314F-534AE1D390EA}"/>
              </a:ext>
            </a:extLst>
          </p:cNvPr>
          <p:cNvPicPr>
            <a:picLocks noChangeAspect="1"/>
          </p:cNvPicPr>
          <p:nvPr/>
        </p:nvPicPr>
        <p:blipFill>
          <a:blip r:embed="rId4"/>
          <a:stretch>
            <a:fillRect/>
          </a:stretch>
        </p:blipFill>
        <p:spPr>
          <a:xfrm>
            <a:off x="9648537" y="3176011"/>
            <a:ext cx="2086266" cy="2057687"/>
          </a:xfrm>
          <a:prstGeom prst="rect">
            <a:avLst/>
          </a:prstGeom>
          <a:ln>
            <a:noFill/>
          </a:ln>
          <a:effectLst>
            <a:softEdge rad="112500"/>
          </a:effectLst>
        </p:spPr>
      </p:pic>
      <p:grpSp>
        <p:nvGrpSpPr>
          <p:cNvPr id="6" name="Google Shape;452;p27">
            <a:extLst>
              <a:ext uri="{FF2B5EF4-FFF2-40B4-BE49-F238E27FC236}">
                <a16:creationId xmlns:a16="http://schemas.microsoft.com/office/drawing/2014/main" id="{1434808A-EBB1-56F4-AEFE-6B406B5311AD}"/>
              </a:ext>
            </a:extLst>
          </p:cNvPr>
          <p:cNvGrpSpPr/>
          <p:nvPr/>
        </p:nvGrpSpPr>
        <p:grpSpPr>
          <a:xfrm>
            <a:off x="7370364" y="-23539"/>
            <a:ext cx="2562565" cy="6885155"/>
            <a:chOff x="7370364" y="-23539"/>
            <a:chExt cx="2562565" cy="6885155"/>
          </a:xfrm>
        </p:grpSpPr>
        <p:pic>
          <p:nvPicPr>
            <p:cNvPr id="7" name="Google Shape;453;p27">
              <a:extLst>
                <a:ext uri="{FF2B5EF4-FFF2-40B4-BE49-F238E27FC236}">
                  <a16:creationId xmlns:a16="http://schemas.microsoft.com/office/drawing/2014/main" id="{257B70A6-E8FF-A768-7F90-3E6E3C0A4F69}"/>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E7C65A5D-8FE1-97B2-FEB4-65990B27BD07}"/>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158163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27432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Endpoint Protection Fundamentals</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33</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200" y="1554480"/>
            <a:ext cx="11605450" cy="4416551"/>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SzPts val="1200"/>
              <a:buFont typeface="Wingdings" panose="05000000000000000000" pitchFamily="2" charset="2"/>
              <a:buChar char="Ø"/>
            </a:pPr>
            <a:r>
              <a:rPr lang="en-US" b="1" dirty="0">
                <a:solidFill>
                  <a:schemeClr val="tx1"/>
                </a:solidFill>
              </a:rPr>
              <a:t>Comprehensive Security Policies: </a:t>
            </a:r>
            <a:r>
              <a:rPr lang="en-US" dirty="0">
                <a:solidFill>
                  <a:schemeClr val="tx1"/>
                </a:solidFill>
              </a:rPr>
              <a:t>Establish and enforce clear security policies for endpoint protection.</a:t>
            </a:r>
          </a:p>
          <a:p>
            <a:pPr marL="274320" indent="-287020">
              <a:spcBef>
                <a:spcPts val="600"/>
              </a:spcBef>
              <a:spcAft>
                <a:spcPts val="600"/>
              </a:spcAft>
              <a:buSzPts val="1200"/>
              <a:buFont typeface="Wingdings" panose="05000000000000000000" pitchFamily="2" charset="2"/>
              <a:buChar char="Ø"/>
            </a:pPr>
            <a:r>
              <a:rPr lang="en-US" b="1" dirty="0">
                <a:solidFill>
                  <a:schemeClr val="tx1"/>
                </a:solidFill>
              </a:rPr>
              <a:t>User Education and Training: </a:t>
            </a:r>
            <a:r>
              <a:rPr lang="en-US" dirty="0">
                <a:solidFill>
                  <a:schemeClr val="tx1"/>
                </a:solidFill>
              </a:rPr>
              <a:t>Conduct ongoing training for healthcare staff to recognize and respond to potential security threats.</a:t>
            </a:r>
          </a:p>
          <a:p>
            <a:pPr marL="274320" indent="-287020">
              <a:spcBef>
                <a:spcPts val="600"/>
              </a:spcBef>
              <a:buSzPts val="1200"/>
              <a:buFont typeface="Wingdings" panose="05000000000000000000" pitchFamily="2" charset="2"/>
              <a:buChar char="Ø"/>
            </a:pPr>
            <a:r>
              <a:rPr lang="en-US" b="1" dirty="0">
                <a:solidFill>
                  <a:schemeClr val="tx1"/>
                </a:solidFill>
              </a:rPr>
              <a:t>Access Controls: </a:t>
            </a:r>
            <a:r>
              <a:rPr lang="en-US" dirty="0">
                <a:solidFill>
                  <a:schemeClr val="tx1"/>
                </a:solidFill>
              </a:rPr>
              <a:t>Implement strong authentication mechanisms and access controls to limit endpoint access to authorized users only.</a:t>
            </a:r>
          </a:p>
          <a:p>
            <a:pPr marL="731520" lvl="1" indent="-287020">
              <a:spcBef>
                <a:spcPts val="600"/>
              </a:spcBef>
              <a:buClr>
                <a:schemeClr val="bg2"/>
              </a:buClr>
              <a:buSzPts val="1200"/>
              <a:buFont typeface="Arial" panose="020B0604020202020204" pitchFamily="34" charset="0"/>
              <a:buChar char="•"/>
            </a:pPr>
            <a:r>
              <a:rPr lang="en-US" b="1" dirty="0">
                <a:solidFill>
                  <a:schemeClr val="tx1"/>
                </a:solidFill>
              </a:rPr>
              <a:t>Multi-Factor Authentication (MFA)</a:t>
            </a:r>
            <a:r>
              <a:rPr lang="en-US" dirty="0">
                <a:solidFill>
                  <a:schemeClr val="tx1"/>
                </a:solidFill>
              </a:rPr>
              <a:t>: Enforce MFA to add an extra layer of security to endpoint access.</a:t>
            </a:r>
          </a:p>
          <a:p>
            <a:pPr marL="731520" lvl="1" indent="-287020">
              <a:spcBef>
                <a:spcPts val="600"/>
              </a:spcBef>
              <a:buClr>
                <a:schemeClr val="bg2"/>
              </a:buClr>
              <a:buSzPts val="1200"/>
              <a:buFont typeface="Arial" panose="020B0604020202020204" pitchFamily="34" charset="0"/>
              <a:buChar char="•"/>
            </a:pPr>
            <a:r>
              <a:rPr lang="en-US" b="1" dirty="0">
                <a:solidFill>
                  <a:schemeClr val="tx1"/>
                </a:solidFill>
              </a:rPr>
              <a:t>Least Privilege Access: </a:t>
            </a:r>
            <a:r>
              <a:rPr lang="en-US" dirty="0">
                <a:solidFill>
                  <a:schemeClr val="tx1"/>
                </a:solidFill>
              </a:rPr>
              <a:t>Apply the principle of least privilege, ensuring users have only the access necessary for their roles.</a:t>
            </a:r>
          </a:p>
          <a:p>
            <a:pPr marL="731520" lvl="1" indent="-287020">
              <a:spcBef>
                <a:spcPts val="600"/>
              </a:spcBef>
              <a:buClr>
                <a:schemeClr val="bg2"/>
              </a:buClr>
              <a:buSzPts val="1200"/>
              <a:buFont typeface="Arial" panose="020B0604020202020204" pitchFamily="34" charset="0"/>
              <a:buChar char="•"/>
            </a:pPr>
            <a:r>
              <a:rPr lang="en-US" b="1" dirty="0">
                <a:solidFill>
                  <a:schemeClr val="tx1"/>
                </a:solidFill>
              </a:rPr>
              <a:t>Continuous Monitoring</a:t>
            </a:r>
            <a:r>
              <a:rPr lang="en-US" dirty="0">
                <a:solidFill>
                  <a:schemeClr val="tx1"/>
                </a:solidFill>
              </a:rPr>
              <a:t>: Implement continuous monitoring and logging of endpoint activity to identify and mitigate threats quickly.</a:t>
            </a:r>
          </a:p>
          <a:p>
            <a:pPr marL="274320" indent="-287020">
              <a:spcBef>
                <a:spcPts val="600"/>
              </a:spcBef>
              <a:spcAft>
                <a:spcPts val="600"/>
              </a:spcAft>
              <a:buSzPts val="1200"/>
              <a:buFont typeface="Wingdings" panose="05000000000000000000" pitchFamily="2" charset="2"/>
              <a:buChar char="Ø"/>
            </a:pPr>
            <a:endParaRPr lang="en-US" dirty="0">
              <a:solidFill>
                <a:schemeClr val="tx1"/>
              </a:solidFill>
            </a:endParaRP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0972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Endpoint Protection </a:t>
            </a:r>
            <a:r>
              <a:rPr lang="en-US" b="1" dirty="0"/>
              <a:t>Strategies</a:t>
            </a:r>
            <a:endParaRPr lang="en-US" dirty="0"/>
          </a:p>
        </p:txBody>
      </p:sp>
    </p:spTree>
    <p:extLst>
      <p:ext uri="{BB962C8B-B14F-4D97-AF65-F5344CB8AC3E}">
        <p14:creationId xmlns:p14="http://schemas.microsoft.com/office/powerpoint/2010/main" val="262563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365760" y="27432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Endpoint Protection Fundamentals</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34</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65760" y="1554480"/>
            <a:ext cx="9546336" cy="4416551"/>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Regular Updates and Patching: </a:t>
            </a:r>
            <a:r>
              <a:rPr lang="en-US" sz="2400" dirty="0">
                <a:solidFill>
                  <a:schemeClr val="tx1"/>
                </a:solidFill>
              </a:rPr>
              <a:t>Keep software and operating systems up to date to close security vulnerabilities.</a:t>
            </a:r>
            <a:endParaRPr lang="el-GR" sz="2400" dirty="0">
              <a:solidFill>
                <a:schemeClr val="tx1"/>
              </a:solidFill>
            </a:endParaRPr>
          </a:p>
          <a:p>
            <a:pPr marL="274320" indent="-287020">
              <a:spcBef>
                <a:spcPts val="600"/>
              </a:spcBef>
              <a:spcAft>
                <a:spcPts val="600"/>
              </a:spcAft>
              <a:buSzPts val="1200"/>
              <a:buFont typeface="Wingdings" panose="05000000000000000000" pitchFamily="2" charset="2"/>
              <a:buChar char="Ø"/>
            </a:pPr>
            <a:r>
              <a:rPr lang="el-GR" sz="2400" b="1" dirty="0">
                <a:solidFill>
                  <a:schemeClr val="tx1"/>
                </a:solidFill>
              </a:rPr>
              <a:t>Βackups: </a:t>
            </a:r>
            <a:r>
              <a:rPr lang="en-US" sz="2400" dirty="0">
                <a:solidFill>
                  <a:schemeClr val="tx1"/>
                </a:solidFill>
              </a:rPr>
              <a:t>Safer solution for</a:t>
            </a:r>
            <a:r>
              <a:rPr lang="el-GR" sz="2400" dirty="0">
                <a:solidFill>
                  <a:schemeClr val="tx1"/>
                </a:solidFill>
              </a:rPr>
              <a:t> ransomware </a:t>
            </a:r>
            <a:r>
              <a:rPr lang="en-US" sz="2400" dirty="0">
                <a:solidFill>
                  <a:schemeClr val="tx1"/>
                </a:solidFill>
              </a:rPr>
              <a:t>that ask for payment to unlock your data.</a:t>
            </a:r>
          </a:p>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Endpoint Detection and Response (EDR):</a:t>
            </a:r>
            <a:r>
              <a:rPr lang="en-US" sz="2400" dirty="0">
                <a:solidFill>
                  <a:schemeClr val="tx1"/>
                </a:solidFill>
              </a:rPr>
              <a:t> Use EDR tools to continuously monitor endpoint activities, detect suspicious behavior, and respond to threats in real-time.</a:t>
            </a:r>
          </a:p>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Security Information and Event Management (SIEM): </a:t>
            </a:r>
            <a:r>
              <a:rPr lang="en-US" sz="2400" dirty="0">
                <a:solidFill>
                  <a:schemeClr val="tx1"/>
                </a:solidFill>
              </a:rPr>
              <a:t>Implement SIEM systems to collect, analyze, and correlate security event data from various sources, providing a comprehensive view of potential threats and facilitating faster incident response.</a:t>
            </a:r>
          </a:p>
          <a:p>
            <a:pPr marL="274320" indent="-287020">
              <a:spcBef>
                <a:spcPts val="600"/>
              </a:spcBef>
              <a:spcAft>
                <a:spcPts val="600"/>
              </a:spcAft>
              <a:buSzPts val="1200"/>
              <a:buFont typeface="Wingdings" panose="05000000000000000000" pitchFamily="2" charset="2"/>
              <a:buChar char="Ø"/>
            </a:pPr>
            <a:endParaRPr lang="en-US" dirty="0">
              <a:solidFill>
                <a:schemeClr val="tx1"/>
              </a:solidFill>
            </a:endParaRP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548640" y="100584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Endpoint Protection </a:t>
            </a:r>
            <a:r>
              <a:rPr lang="en-US" b="1" dirty="0"/>
              <a:t>Strategies</a:t>
            </a:r>
            <a:endParaRPr lang="en-US" dirty="0"/>
          </a:p>
        </p:txBody>
      </p:sp>
      <p:pic>
        <p:nvPicPr>
          <p:cNvPr id="2" name="Picture 1">
            <a:extLst>
              <a:ext uri="{FF2B5EF4-FFF2-40B4-BE49-F238E27FC236}">
                <a16:creationId xmlns:a16="http://schemas.microsoft.com/office/drawing/2014/main" id="{B4BC0920-0D97-C23E-ADA2-FFC403F87B08}"/>
              </a:ext>
            </a:extLst>
          </p:cNvPr>
          <p:cNvPicPr>
            <a:picLocks noChangeAspect="1"/>
          </p:cNvPicPr>
          <p:nvPr/>
        </p:nvPicPr>
        <p:blipFill>
          <a:blip r:embed="rId4"/>
          <a:stretch>
            <a:fillRect/>
          </a:stretch>
        </p:blipFill>
        <p:spPr>
          <a:xfrm>
            <a:off x="9509575" y="3094246"/>
            <a:ext cx="2085013" cy="2060627"/>
          </a:xfrm>
          <a:prstGeom prst="rect">
            <a:avLst/>
          </a:prstGeom>
        </p:spPr>
      </p:pic>
    </p:spTree>
    <p:extLst>
      <p:ext uri="{BB962C8B-B14F-4D97-AF65-F5344CB8AC3E}">
        <p14:creationId xmlns:p14="http://schemas.microsoft.com/office/powerpoint/2010/main" val="3409725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Endpoint Protection Fundamentals</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35</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40080" y="2103121"/>
            <a:ext cx="6119095" cy="1970116"/>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SzPts val="1200"/>
              <a:buFont typeface="Wingdings" panose="05000000000000000000" pitchFamily="2" charset="2"/>
              <a:buChar char="Ø"/>
            </a:pPr>
            <a:r>
              <a:rPr lang="en-US" sz="1800" b="1" dirty="0">
                <a:solidFill>
                  <a:schemeClr val="tx1"/>
                </a:solidFill>
              </a:rPr>
              <a:t>Behavioral Analysis: </a:t>
            </a:r>
            <a:r>
              <a:rPr lang="en-US" sz="1800" dirty="0">
                <a:solidFill>
                  <a:schemeClr val="tx1"/>
                </a:solidFill>
              </a:rPr>
              <a:t>Utilize machine learning and AI to identify and mitigate anomalies in endpoint behavior.</a:t>
            </a:r>
            <a:endParaRPr lang="el-GR" sz="1800" dirty="0">
              <a:solidFill>
                <a:schemeClr val="tx1"/>
              </a:solidFill>
            </a:endParaRPr>
          </a:p>
          <a:p>
            <a:pPr marL="274320" indent="-287020">
              <a:spcBef>
                <a:spcPts val="600"/>
              </a:spcBef>
              <a:spcAft>
                <a:spcPts val="600"/>
              </a:spcAft>
              <a:buSzPts val="1200"/>
              <a:buFont typeface="Wingdings" panose="05000000000000000000" pitchFamily="2" charset="2"/>
              <a:buChar char="Ø"/>
            </a:pPr>
            <a:r>
              <a:rPr lang="en-US" sz="1800" b="1" dirty="0">
                <a:solidFill>
                  <a:schemeClr val="tx1"/>
                </a:solidFill>
              </a:rPr>
              <a:t>Zero Trust Architecture: </a:t>
            </a:r>
            <a:r>
              <a:rPr lang="en-US" sz="1800" dirty="0">
                <a:solidFill>
                  <a:schemeClr val="tx1"/>
                </a:solidFill>
              </a:rPr>
              <a:t>Implement a Zero Trust model where no device, user, or system is trusted by default, and continuous verification is required.</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46304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Next-Generation Security Solutions</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2011680"/>
            <a:ext cx="3999346" cy="54168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r"/>
            <a:r>
              <a:rPr lang="en-US" dirty="0"/>
              <a:t>Healthcare-Specific Measures</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2926080"/>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SzPts val="1200"/>
              <a:buFont typeface="Wingdings" panose="05000000000000000000" pitchFamily="2" charset="2"/>
              <a:buChar char="Ø"/>
            </a:pPr>
            <a:r>
              <a:rPr lang="en-US" sz="1600" b="1" dirty="0">
                <a:solidFill>
                  <a:schemeClr val="tx1"/>
                </a:solidFill>
              </a:rPr>
              <a:t>Network Segmentation</a:t>
            </a:r>
            <a:r>
              <a:rPr lang="en-US" sz="1600" dirty="0">
                <a:solidFill>
                  <a:schemeClr val="tx1"/>
                </a:solidFill>
              </a:rPr>
              <a:t>: Segment the network to isolate medical devices and critical systems from other parts of the network, reducing the impact of a potential breach.</a:t>
            </a:r>
            <a:endParaRPr lang="el-GR" sz="1600" dirty="0">
              <a:solidFill>
                <a:schemeClr val="tx1"/>
              </a:solidFill>
            </a:endParaRPr>
          </a:p>
          <a:p>
            <a:pPr marL="274320" indent="-287020">
              <a:spcBef>
                <a:spcPts val="600"/>
              </a:spcBef>
              <a:spcAft>
                <a:spcPts val="600"/>
              </a:spcAft>
              <a:buSzPts val="1200"/>
              <a:buFont typeface="Wingdings" panose="05000000000000000000" pitchFamily="2" charset="2"/>
              <a:buChar char="Ø"/>
            </a:pPr>
            <a:r>
              <a:rPr lang="en-US" sz="1600" b="1" dirty="0">
                <a:solidFill>
                  <a:schemeClr val="tx1"/>
                </a:solidFill>
              </a:rPr>
              <a:t>Medical Device Security: </a:t>
            </a:r>
            <a:r>
              <a:rPr lang="en-US" sz="1600" dirty="0">
                <a:solidFill>
                  <a:schemeClr val="tx1"/>
                </a:solidFill>
              </a:rPr>
              <a:t>Apply security patches, use secure configurations, and conduct regular risk assessments for all medical devices.</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466344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Employee Training</a:t>
            </a: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457200" y="5212080"/>
            <a:ext cx="5638799" cy="19701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SzPts val="1200"/>
              <a:buFont typeface="Wingdings" panose="05000000000000000000" pitchFamily="2" charset="2"/>
              <a:buChar char="Ø"/>
            </a:pPr>
            <a:r>
              <a:rPr lang="en-US" sz="1800" b="1" dirty="0">
                <a:solidFill>
                  <a:schemeClr val="tx1"/>
                </a:solidFill>
              </a:rPr>
              <a:t>Awareness Programs: </a:t>
            </a:r>
            <a:r>
              <a:rPr lang="en-US" sz="1800" dirty="0">
                <a:solidFill>
                  <a:schemeClr val="tx1"/>
                </a:solidFill>
              </a:rPr>
              <a:t>Conduct regular training sessions to educate healthcare staff on endpoint security best practices and the latest cyber threats</a:t>
            </a:r>
            <a:r>
              <a:rPr lang="el-GR" sz="1800" dirty="0">
                <a:solidFill>
                  <a:schemeClr val="tx1"/>
                </a:solidFill>
              </a:rPr>
              <a:t>, </a:t>
            </a:r>
            <a:r>
              <a:rPr lang="en-US" sz="1800" dirty="0">
                <a:solidFill>
                  <a:schemeClr val="tx1"/>
                </a:solidFill>
              </a:rPr>
              <a:t>including Phishing attacks Simulations</a:t>
            </a:r>
          </a:p>
        </p:txBody>
      </p:sp>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0" y="3699843"/>
            <a:ext cx="11988800" cy="3158157"/>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693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0" y="3699843"/>
            <a:ext cx="11988800" cy="3158157"/>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a:bodyPr>
          <a:lstStyle/>
          <a:p>
            <a:pPr marL="0" lvl="0" indent="0" algn="l" rtl="0">
              <a:spcBef>
                <a:spcPts val="0"/>
              </a:spcBef>
              <a:spcAft>
                <a:spcPts val="0"/>
              </a:spcAft>
              <a:buClr>
                <a:schemeClr val="dk1"/>
              </a:buClr>
              <a:buSzPts val="3600"/>
              <a:buFont typeface="Book Antiqua"/>
              <a:buNone/>
            </a:pPr>
            <a:r>
              <a:rPr lang="en-US" dirty="0"/>
              <a:t>Endpoint Protection Fundamentals</a:t>
            </a:r>
            <a:endParaRPr dirty="0"/>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36</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40080" y="2103121"/>
            <a:ext cx="7223760" cy="1970116"/>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Courier New" panose="02070309020205020404" pitchFamily="49" charset="0"/>
              <a:buChar char="o"/>
            </a:pPr>
            <a:r>
              <a:rPr lang="en-US" sz="1800" b="1" dirty="0">
                <a:solidFill>
                  <a:schemeClr val="tx1"/>
                </a:solidFill>
              </a:rPr>
              <a:t>Incident: </a:t>
            </a:r>
            <a:r>
              <a:rPr lang="en-US" sz="1800" dirty="0">
                <a:solidFill>
                  <a:schemeClr val="tx1"/>
                </a:solidFill>
              </a:rPr>
              <a:t>A ransomware attack compromised hospital endpoints, encrypting patient records and disrupting services.</a:t>
            </a:r>
            <a:endParaRPr lang="el-GR" sz="1800" dirty="0">
              <a:solidFill>
                <a:schemeClr val="tx1"/>
              </a:solidFill>
            </a:endParaRPr>
          </a:p>
          <a:p>
            <a:pPr marL="274320" indent="-287020">
              <a:spcBef>
                <a:spcPts val="600"/>
              </a:spcBef>
              <a:spcAft>
                <a:spcPts val="600"/>
              </a:spcAft>
              <a:buClr>
                <a:schemeClr val="bg2"/>
              </a:buClr>
              <a:buSzPts val="1200"/>
              <a:buFont typeface="Wingdings" panose="05000000000000000000" pitchFamily="2" charset="2"/>
              <a:buChar char="ü"/>
            </a:pPr>
            <a:r>
              <a:rPr lang="en-US" sz="1800" b="1" dirty="0">
                <a:solidFill>
                  <a:schemeClr val="tx1"/>
                </a:solidFill>
              </a:rPr>
              <a:t>Response: </a:t>
            </a:r>
            <a:r>
              <a:rPr lang="en-US" sz="1800" dirty="0">
                <a:solidFill>
                  <a:schemeClr val="tx1"/>
                </a:solidFill>
              </a:rPr>
              <a:t>The hospital implemented advanced EDR solutions and enhanced staff training to prevent future incidents.</a:t>
            </a:r>
            <a:endParaRPr lang="el-GR" sz="1800" dirty="0">
              <a:solidFill>
                <a:schemeClr val="tx1"/>
              </a:solidFill>
            </a:endParaRPr>
          </a:p>
          <a:p>
            <a:pPr marL="274320" indent="-287020">
              <a:spcBef>
                <a:spcPts val="600"/>
              </a:spcBef>
              <a:spcAft>
                <a:spcPts val="600"/>
              </a:spcAft>
              <a:buSzPts val="1200"/>
              <a:buFont typeface="Wingdings" panose="05000000000000000000" pitchFamily="2" charset="2"/>
              <a:buChar char="Ø"/>
            </a:pPr>
            <a:endParaRPr lang="en-US" sz="1800" dirty="0">
              <a:solidFill>
                <a:schemeClr val="tx1"/>
              </a:solidFill>
            </a:endParaRP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82880" y="1237337"/>
            <a:ext cx="8379229" cy="72224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Case Study 1: </a:t>
            </a:r>
            <a:endParaRPr lang="el-GR" dirty="0"/>
          </a:p>
          <a:p>
            <a:pPr algn="l">
              <a:lnSpc>
                <a:spcPct val="100000"/>
              </a:lnSpc>
            </a:pPr>
            <a:r>
              <a:rPr lang="en-US" dirty="0"/>
              <a:t>Ransomware Attack on a Hospital</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1371600"/>
            <a:ext cx="3999346" cy="135421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r">
              <a:lnSpc>
                <a:spcPct val="100000"/>
              </a:lnSpc>
            </a:pPr>
            <a:r>
              <a:rPr lang="en-US" dirty="0"/>
              <a:t>Case Study 2: Securing IoT Medical Devices</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3017520"/>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lgn="r">
              <a:spcBef>
                <a:spcPts val="600"/>
              </a:spcBef>
              <a:spcAft>
                <a:spcPts val="600"/>
              </a:spcAft>
              <a:buClr>
                <a:schemeClr val="bg2"/>
              </a:buClr>
              <a:buSzPts val="1200"/>
              <a:buFont typeface="Courier New" panose="02070309020205020404" pitchFamily="49" charset="0"/>
              <a:buChar char="o"/>
            </a:pPr>
            <a:r>
              <a:rPr lang="en-US" sz="1600" b="1" dirty="0">
                <a:solidFill>
                  <a:schemeClr val="tx1"/>
                </a:solidFill>
              </a:rPr>
              <a:t>Incident: </a:t>
            </a:r>
            <a:r>
              <a:rPr lang="en-US" sz="1600" dirty="0">
                <a:solidFill>
                  <a:schemeClr val="tx1"/>
                </a:solidFill>
              </a:rPr>
              <a:t>A healthcare provider identified vulnerabilities in their IoT medical devices that could be exploited remotely.</a:t>
            </a:r>
            <a:endParaRPr lang="el-GR" sz="1600" dirty="0">
              <a:solidFill>
                <a:schemeClr val="tx1"/>
              </a:solidFill>
            </a:endParaRPr>
          </a:p>
          <a:p>
            <a:pPr marL="274320" indent="-287020" algn="r">
              <a:spcBef>
                <a:spcPts val="600"/>
              </a:spcBef>
              <a:spcAft>
                <a:spcPts val="600"/>
              </a:spcAft>
              <a:buClr>
                <a:schemeClr val="bg2"/>
              </a:buClr>
              <a:buSzPts val="1200"/>
              <a:buFont typeface="Wingdings" panose="05000000000000000000" pitchFamily="2" charset="2"/>
              <a:buChar char="ü"/>
            </a:pPr>
            <a:r>
              <a:rPr lang="en-US" sz="1600" b="1" dirty="0">
                <a:solidFill>
                  <a:schemeClr val="tx1"/>
                </a:solidFill>
              </a:rPr>
              <a:t>Response: </a:t>
            </a:r>
            <a:r>
              <a:rPr lang="en-US" sz="1600" dirty="0">
                <a:solidFill>
                  <a:schemeClr val="tx1"/>
                </a:solidFill>
              </a:rPr>
              <a:t>The provider deployed network segmentation and updated device firmware, alongside implementing strict access controls.</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42976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Lessons Learned</a:t>
            </a: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317727" y="4762515"/>
            <a:ext cx="6757329" cy="22368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v"/>
            </a:pPr>
            <a:r>
              <a:rPr lang="en-US" sz="1800" b="1" dirty="0">
                <a:solidFill>
                  <a:schemeClr val="tx1"/>
                </a:solidFill>
              </a:rPr>
              <a:t>Proactive Measures: </a:t>
            </a:r>
            <a:r>
              <a:rPr lang="en-US" sz="1800" dirty="0">
                <a:solidFill>
                  <a:schemeClr val="tx1"/>
                </a:solidFill>
              </a:rPr>
              <a:t>Regular risk assessments and proactive security measures can significantly reduce the risk of endpoint compromises.</a:t>
            </a:r>
            <a:endParaRPr lang="el-GR" sz="1800" dirty="0">
              <a:solidFill>
                <a:schemeClr val="tx1"/>
              </a:solidFill>
            </a:endParaRPr>
          </a:p>
          <a:p>
            <a:pPr marL="274320" indent="-287020">
              <a:spcBef>
                <a:spcPts val="600"/>
              </a:spcBef>
              <a:spcAft>
                <a:spcPts val="600"/>
              </a:spcAft>
              <a:buClr>
                <a:schemeClr val="bg2"/>
              </a:buClr>
              <a:buSzPts val="1200"/>
              <a:buFont typeface="Wingdings" panose="05000000000000000000" pitchFamily="2" charset="2"/>
              <a:buChar char="v"/>
            </a:pPr>
            <a:r>
              <a:rPr lang="en-US" sz="1800" b="1" dirty="0">
                <a:solidFill>
                  <a:schemeClr val="tx1"/>
                </a:solidFill>
              </a:rPr>
              <a:t>Continuous Improvement: </a:t>
            </a:r>
            <a:r>
              <a:rPr lang="en-US" sz="1800" dirty="0">
                <a:solidFill>
                  <a:schemeClr val="tx1"/>
                </a:solidFill>
              </a:rPr>
              <a:t>Security is an ongoing process that requires continuous monitoring, updates, and staff education to adapt to evolving threats.</a:t>
            </a:r>
          </a:p>
        </p:txBody>
      </p:sp>
    </p:spTree>
    <p:extLst>
      <p:ext uri="{BB962C8B-B14F-4D97-AF65-F5344CB8AC3E}">
        <p14:creationId xmlns:p14="http://schemas.microsoft.com/office/powerpoint/2010/main" val="1263651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Network Security in Healthcare</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Endpoint Protection Fundamentals</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Cybersecurity Threat Landscape in Healthcare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56616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Best Practices for Endpoint Security</a:t>
            </a: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3840480"/>
            <a:ext cx="7943967" cy="958590"/>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sz="2400" dirty="0">
                <a:solidFill>
                  <a:schemeClr val="tx1"/>
                </a:solidFill>
                <a:highlight>
                  <a:schemeClr val="lt1"/>
                </a:highlight>
              </a:rPr>
              <a:t>Regulatory Compliance &amp; Standards</a:t>
            </a:r>
          </a:p>
        </p:txBody>
      </p:sp>
      <p:sp>
        <p:nvSpPr>
          <p:cNvPr id="5" name="Google Shape;449;p27">
            <a:extLst>
              <a:ext uri="{FF2B5EF4-FFF2-40B4-BE49-F238E27FC236}">
                <a16:creationId xmlns:a16="http://schemas.microsoft.com/office/drawing/2014/main" id="{38B9B4A5-B5E0-3176-EBCE-46F0FC1D9762}"/>
              </a:ext>
            </a:extLst>
          </p:cNvPr>
          <p:cNvSpPr txBox="1">
            <a:spLocks/>
          </p:cNvSpPr>
          <p:nvPr/>
        </p:nvSpPr>
        <p:spPr>
          <a:xfrm>
            <a:off x="365760" y="493776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o6.</a:t>
            </a:r>
          </a:p>
        </p:txBody>
      </p:sp>
      <p:sp>
        <p:nvSpPr>
          <p:cNvPr id="6" name="Google Shape;450;p27">
            <a:extLst>
              <a:ext uri="{FF2B5EF4-FFF2-40B4-BE49-F238E27FC236}">
                <a16:creationId xmlns:a16="http://schemas.microsoft.com/office/drawing/2014/main" id="{6F878A6E-9A37-6B33-BB54-931A98D970F7}"/>
              </a:ext>
            </a:extLst>
          </p:cNvPr>
          <p:cNvSpPr txBox="1">
            <a:spLocks/>
          </p:cNvSpPr>
          <p:nvPr/>
        </p:nvSpPr>
        <p:spPr>
          <a:xfrm>
            <a:off x="1097280" y="502920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Example of a SIEM</a:t>
            </a:r>
          </a:p>
        </p:txBody>
      </p:sp>
      <p:sp>
        <p:nvSpPr>
          <p:cNvPr id="7" name="Google Shape;449;p27">
            <a:extLst>
              <a:ext uri="{FF2B5EF4-FFF2-40B4-BE49-F238E27FC236}">
                <a16:creationId xmlns:a16="http://schemas.microsoft.com/office/drawing/2014/main" id="{2B7E3C65-9163-0400-96BE-391ADCB4D015}"/>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o7.</a:t>
            </a:r>
          </a:p>
        </p:txBody>
      </p:sp>
      <p:sp>
        <p:nvSpPr>
          <p:cNvPr id="8" name="Google Shape;450;p27">
            <a:extLst>
              <a:ext uri="{FF2B5EF4-FFF2-40B4-BE49-F238E27FC236}">
                <a16:creationId xmlns:a16="http://schemas.microsoft.com/office/drawing/2014/main" id="{CEE68157-9607-330E-E919-351A602588BF}"/>
              </a:ext>
            </a:extLst>
          </p:cNvPr>
          <p:cNvSpPr txBox="1">
            <a:spLocks/>
          </p:cNvSpPr>
          <p:nvPr/>
        </p:nvSpPr>
        <p:spPr>
          <a:xfrm>
            <a:off x="1097280" y="566928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p>
        </p:txBody>
      </p:sp>
    </p:spTree>
    <p:extLst>
      <p:ext uri="{BB962C8B-B14F-4D97-AF65-F5344CB8AC3E}">
        <p14:creationId xmlns:p14="http://schemas.microsoft.com/office/powerpoint/2010/main" val="1720743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31" name="Picture 30">
            <a:extLst>
              <a:ext uri="{FF2B5EF4-FFF2-40B4-BE49-F238E27FC236}">
                <a16:creationId xmlns:a16="http://schemas.microsoft.com/office/drawing/2014/main" id="{89731DBC-136C-402E-3BD4-65C3AD9E4F88}"/>
              </a:ext>
            </a:extLst>
          </p:cNvPr>
          <p:cNvPicPr>
            <a:picLocks noChangeAspect="1"/>
          </p:cNvPicPr>
          <p:nvPr/>
        </p:nvPicPr>
        <p:blipFill rotWithShape="1">
          <a:blip r:embed="rId3"/>
          <a:srcRect l="11032" r="26691"/>
          <a:stretch/>
        </p:blipFill>
        <p:spPr>
          <a:xfrm>
            <a:off x="8308886" y="2447890"/>
            <a:ext cx="3883114" cy="3507296"/>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8073358" cy="686724"/>
          </a:xfrm>
        </p:spPr>
        <p:txBody>
          <a:bodyPr>
            <a:normAutofit/>
          </a:bodyPr>
          <a:lstStyle/>
          <a:p>
            <a:r>
              <a:rPr lang="en-US" dirty="0"/>
              <a:t>Regulatory Compliance &amp; Standards</a:t>
            </a:r>
          </a:p>
        </p:txBody>
      </p:sp>
      <p:sp>
        <p:nvSpPr>
          <p:cNvPr id="28" name="Subtitle 2">
            <a:extLst>
              <a:ext uri="{FF2B5EF4-FFF2-40B4-BE49-F238E27FC236}">
                <a16:creationId xmlns:a16="http://schemas.microsoft.com/office/drawing/2014/main" id="{DB881A6E-60FB-7A02-4502-100542E82FD6}"/>
              </a:ext>
            </a:extLst>
          </p:cNvPr>
          <p:cNvSpPr txBox="1">
            <a:spLocks/>
          </p:cNvSpPr>
          <p:nvPr/>
        </p:nvSpPr>
        <p:spPr>
          <a:xfrm>
            <a:off x="182880" y="10972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Introduction to Regulatory Compliance</a:t>
            </a:r>
          </a:p>
        </p:txBody>
      </p:sp>
      <p:sp>
        <p:nvSpPr>
          <p:cNvPr id="29" name="Google Shape;350;p15">
            <a:extLst>
              <a:ext uri="{FF2B5EF4-FFF2-40B4-BE49-F238E27FC236}">
                <a16:creationId xmlns:a16="http://schemas.microsoft.com/office/drawing/2014/main" id="{A34F5146-6101-2473-61EF-418AA5EF1CF1}"/>
              </a:ext>
            </a:extLst>
          </p:cNvPr>
          <p:cNvSpPr txBox="1">
            <a:spLocks/>
          </p:cNvSpPr>
          <p:nvPr/>
        </p:nvSpPr>
        <p:spPr>
          <a:xfrm>
            <a:off x="457200" y="1737360"/>
            <a:ext cx="7772400" cy="498347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600"/>
              </a:spcBef>
              <a:spcAft>
                <a:spcPts val="1800"/>
              </a:spcAft>
              <a:buSzPts val="1200"/>
            </a:pPr>
            <a:r>
              <a:rPr lang="en-US" sz="2400" dirty="0">
                <a:solidFill>
                  <a:schemeClr val="tx1"/>
                </a:solidFill>
              </a:rPr>
              <a:t>Purpose: To protect sensitive patient information and ensure data privacy and security.</a:t>
            </a:r>
          </a:p>
          <a:p>
            <a:pPr marL="0" indent="0">
              <a:spcBef>
                <a:spcPts val="600"/>
              </a:spcBef>
              <a:spcAft>
                <a:spcPts val="600"/>
              </a:spcAft>
              <a:buSzPts val="1200"/>
            </a:pPr>
            <a:r>
              <a:rPr lang="en-US" sz="2400" dirty="0">
                <a:solidFill>
                  <a:schemeClr val="tx1"/>
                </a:solidFill>
              </a:rPr>
              <a:t>Key Regulations:</a:t>
            </a:r>
          </a:p>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HIPAA (Health Insurance Portability and Accountability Act): </a:t>
            </a:r>
            <a:r>
              <a:rPr lang="en-US" sz="2400" dirty="0">
                <a:solidFill>
                  <a:schemeClr val="tx1"/>
                </a:solidFill>
              </a:rPr>
              <a:t>Establishes national standards to protect electronic protected health information (ePHI) from unauthorized access.</a:t>
            </a:r>
          </a:p>
          <a:p>
            <a:pPr marL="274320" indent="-287020">
              <a:spcBef>
                <a:spcPts val="600"/>
              </a:spcBef>
              <a:spcAft>
                <a:spcPts val="600"/>
              </a:spcAft>
              <a:buSzPts val="1200"/>
              <a:buFont typeface="Wingdings" panose="05000000000000000000" pitchFamily="2" charset="2"/>
              <a:buChar char="Ø"/>
            </a:pPr>
            <a:r>
              <a:rPr lang="en-US" sz="2400" b="1" dirty="0">
                <a:solidFill>
                  <a:schemeClr val="tx1"/>
                </a:solidFill>
              </a:rPr>
              <a:t>HITRUST (Health Information Trust Alliance): </a:t>
            </a:r>
            <a:r>
              <a:rPr lang="en-US" sz="2400" dirty="0">
                <a:solidFill>
                  <a:schemeClr val="tx1"/>
                </a:solidFill>
              </a:rPr>
              <a:t>Provides a certifiable framework to manage risk and compliance in healthcare.</a:t>
            </a:r>
            <a:endParaRPr lang="en-US" dirty="0">
              <a:solidFill>
                <a:schemeClr val="tx1"/>
              </a:solidFill>
            </a:endParaRPr>
          </a:p>
        </p:txBody>
      </p:sp>
    </p:spTree>
    <p:extLst>
      <p:ext uri="{BB962C8B-B14F-4D97-AF65-F5344CB8AC3E}">
        <p14:creationId xmlns:p14="http://schemas.microsoft.com/office/powerpoint/2010/main" val="143147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31" name="Picture 30">
            <a:extLst>
              <a:ext uri="{FF2B5EF4-FFF2-40B4-BE49-F238E27FC236}">
                <a16:creationId xmlns:a16="http://schemas.microsoft.com/office/drawing/2014/main" id="{89731DBC-136C-402E-3BD4-65C3AD9E4F88}"/>
              </a:ext>
            </a:extLst>
          </p:cNvPr>
          <p:cNvPicPr>
            <a:picLocks noChangeAspect="1"/>
          </p:cNvPicPr>
          <p:nvPr/>
        </p:nvPicPr>
        <p:blipFill rotWithShape="1">
          <a:blip r:embed="rId3"/>
          <a:srcRect l="11032" r="26691"/>
          <a:stretch/>
        </p:blipFill>
        <p:spPr>
          <a:xfrm>
            <a:off x="8308886" y="2447890"/>
            <a:ext cx="3883114" cy="3507296"/>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8073358" cy="686724"/>
          </a:xfrm>
        </p:spPr>
        <p:txBody>
          <a:bodyPr>
            <a:normAutofit/>
          </a:bodyPr>
          <a:lstStyle/>
          <a:p>
            <a:r>
              <a:rPr lang="en-US" dirty="0"/>
              <a:t>Regulatory Compliance &amp; Standards</a:t>
            </a:r>
          </a:p>
        </p:txBody>
      </p:sp>
      <p:sp>
        <p:nvSpPr>
          <p:cNvPr id="28" name="Subtitle 2">
            <a:extLst>
              <a:ext uri="{FF2B5EF4-FFF2-40B4-BE49-F238E27FC236}">
                <a16:creationId xmlns:a16="http://schemas.microsoft.com/office/drawing/2014/main" id="{DB881A6E-60FB-7A02-4502-100542E82FD6}"/>
              </a:ext>
            </a:extLst>
          </p:cNvPr>
          <p:cNvSpPr txBox="1">
            <a:spLocks/>
          </p:cNvSpPr>
          <p:nvPr/>
        </p:nvSpPr>
        <p:spPr>
          <a:xfrm>
            <a:off x="274320" y="10972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HIPAA Security Rule Overview</a:t>
            </a:r>
          </a:p>
        </p:txBody>
      </p:sp>
      <p:sp>
        <p:nvSpPr>
          <p:cNvPr id="29" name="Google Shape;350;p15">
            <a:extLst>
              <a:ext uri="{FF2B5EF4-FFF2-40B4-BE49-F238E27FC236}">
                <a16:creationId xmlns:a16="http://schemas.microsoft.com/office/drawing/2014/main" id="{A34F5146-6101-2473-61EF-418AA5EF1CF1}"/>
              </a:ext>
            </a:extLst>
          </p:cNvPr>
          <p:cNvSpPr txBox="1">
            <a:spLocks/>
          </p:cNvSpPr>
          <p:nvPr/>
        </p:nvSpPr>
        <p:spPr>
          <a:xfrm>
            <a:off x="457200" y="1737360"/>
            <a:ext cx="7372002" cy="498347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buClr>
                <a:schemeClr val="bg2"/>
              </a:buClr>
              <a:buSzPts val="1200"/>
              <a:buFont typeface="Wingdings" panose="05000000000000000000" pitchFamily="2" charset="2"/>
              <a:buChar char="Ø"/>
            </a:pPr>
            <a:r>
              <a:rPr lang="en-US" sz="2400" dirty="0">
                <a:solidFill>
                  <a:schemeClr val="tx1"/>
                </a:solidFill>
              </a:rPr>
              <a:t>Objective: Safeguard the confidentiality, integrity, and availability of ePHI.</a:t>
            </a:r>
          </a:p>
          <a:p>
            <a:pPr marL="342900" indent="-342900">
              <a:spcBef>
                <a:spcPts val="600"/>
              </a:spcBef>
              <a:buClr>
                <a:schemeClr val="bg2"/>
              </a:buClr>
              <a:buSzPts val="1200"/>
              <a:buFont typeface="Wingdings" panose="05000000000000000000" pitchFamily="2" charset="2"/>
              <a:buChar char="Ø"/>
            </a:pPr>
            <a:r>
              <a:rPr lang="en-US" sz="2400" dirty="0">
                <a:solidFill>
                  <a:schemeClr val="tx1"/>
                </a:solidFill>
              </a:rPr>
              <a:t>Core Components:</a:t>
            </a:r>
          </a:p>
          <a:p>
            <a:pPr marL="800100" lvl="1" indent="-342900">
              <a:spcBef>
                <a:spcPts val="600"/>
              </a:spcBef>
              <a:buClr>
                <a:schemeClr val="bg2"/>
              </a:buClr>
              <a:buSzPts val="1200"/>
              <a:buFont typeface="Wingdings" panose="05000000000000000000" pitchFamily="2" charset="2"/>
              <a:buChar char="§"/>
            </a:pPr>
            <a:r>
              <a:rPr lang="en-US" sz="2000" b="1" dirty="0">
                <a:solidFill>
                  <a:schemeClr val="tx1"/>
                </a:solidFill>
              </a:rPr>
              <a:t>Administrative Safeguards</a:t>
            </a:r>
            <a:r>
              <a:rPr lang="en-US" sz="2000" dirty="0">
                <a:solidFill>
                  <a:schemeClr val="tx1"/>
                </a:solidFill>
              </a:rPr>
              <a:t>: Policies and procedures designed to clearly show how the entity will comply with the act.</a:t>
            </a:r>
          </a:p>
          <a:p>
            <a:pPr marL="800100" lvl="1" indent="-342900">
              <a:spcBef>
                <a:spcPts val="600"/>
              </a:spcBef>
              <a:buClr>
                <a:schemeClr val="bg2"/>
              </a:buClr>
              <a:buSzPts val="1200"/>
              <a:buFont typeface="Wingdings" panose="05000000000000000000" pitchFamily="2" charset="2"/>
              <a:buChar char="§"/>
            </a:pPr>
            <a:r>
              <a:rPr lang="en-US" sz="2000" b="1" dirty="0">
                <a:solidFill>
                  <a:schemeClr val="tx1"/>
                </a:solidFill>
              </a:rPr>
              <a:t>Physical Safeguards</a:t>
            </a:r>
            <a:r>
              <a:rPr lang="en-US" sz="2000" dirty="0">
                <a:solidFill>
                  <a:schemeClr val="tx1"/>
                </a:solidFill>
              </a:rPr>
              <a:t>: Measures to protect electronic systems, equipment, and data from threats, environmental hazards, and unauthorized intrusion.</a:t>
            </a:r>
          </a:p>
          <a:p>
            <a:pPr marL="800100" lvl="1" indent="-342900">
              <a:spcBef>
                <a:spcPts val="600"/>
              </a:spcBef>
              <a:buClr>
                <a:schemeClr val="bg2"/>
              </a:buClr>
              <a:buSzPts val="1200"/>
              <a:buFont typeface="Wingdings" panose="05000000000000000000" pitchFamily="2" charset="2"/>
              <a:buChar char="§"/>
            </a:pPr>
            <a:r>
              <a:rPr lang="en-US" sz="2000" b="1" dirty="0">
                <a:solidFill>
                  <a:schemeClr val="tx1"/>
                </a:solidFill>
              </a:rPr>
              <a:t>Technical Safeguards</a:t>
            </a:r>
            <a:r>
              <a:rPr lang="en-US" sz="2000" dirty="0">
                <a:solidFill>
                  <a:schemeClr val="tx1"/>
                </a:solidFill>
              </a:rPr>
              <a:t>: Technology and policies that protect ePHI and control access to it.</a:t>
            </a:r>
          </a:p>
        </p:txBody>
      </p:sp>
    </p:spTree>
    <p:extLst>
      <p:ext uri="{BB962C8B-B14F-4D97-AF65-F5344CB8AC3E}">
        <p14:creationId xmlns:p14="http://schemas.microsoft.com/office/powerpoint/2010/main" val="40876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highlight>
                  <a:schemeClr val="lt1"/>
                </a:highlight>
              </a:rPr>
              <a:t>CSP Training Logistic: </a:t>
            </a:r>
            <a:r>
              <a:rPr lang="en-US">
                <a:highlight>
                  <a:schemeClr val="lt1"/>
                </a:highlight>
              </a:rPr>
              <a:t>When-Where-How</a:t>
            </a:r>
            <a:endParaRPr>
              <a:highlight>
                <a:schemeClr val="lt1"/>
              </a:highlight>
            </a:endParaRPr>
          </a:p>
        </p:txBody>
      </p:sp>
      <p:sp>
        <p:nvSpPr>
          <p:cNvPr id="242" name="Google Shape;242;p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WHEN</a:t>
            </a:r>
            <a:endParaRPr/>
          </a:p>
        </p:txBody>
      </p:sp>
      <p:pic>
        <p:nvPicPr>
          <p:cNvPr id="243" name="Google Shape;243;p4" descr="Abacus"/>
          <p:cNvPicPr preferRelativeResize="0">
            <a:picLocks noGrp="1"/>
          </p:cNvPicPr>
          <p:nvPr>
            <p:ph type="pic" idx="2"/>
          </p:nvPr>
        </p:nvPicPr>
        <p:blipFill rotWithShape="1">
          <a:blip r:embed="rId3">
            <a:alphaModFix/>
          </a:blip>
          <a:srcRect t="4502" b="4501"/>
          <a:stretch/>
        </p:blipFill>
        <p:spPr>
          <a:xfrm>
            <a:off x="2239419" y="2833688"/>
            <a:ext cx="1005840" cy="914400"/>
          </a:xfrm>
          <a:prstGeom prst="rect">
            <a:avLst/>
          </a:prstGeom>
          <a:noFill/>
          <a:ln>
            <a:noFill/>
          </a:ln>
        </p:spPr>
      </p:pic>
      <p:sp>
        <p:nvSpPr>
          <p:cNvPr id="244" name="Google Shape;244;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Time schedule: </a:t>
            </a:r>
          </a:p>
          <a:p>
            <a:pPr marL="0" lvl="0" indent="0" algn="ctr" rtl="0">
              <a:lnSpc>
                <a:spcPct val="100000"/>
              </a:lnSpc>
              <a:spcBef>
                <a:spcPts val="0"/>
              </a:spcBef>
              <a:spcAft>
                <a:spcPts val="0"/>
              </a:spcAft>
              <a:buSzPts val="1400"/>
              <a:buNone/>
            </a:pPr>
            <a:r>
              <a:rPr lang="en-US" dirty="0"/>
              <a:t>2024 – 2025 </a:t>
            </a:r>
          </a:p>
          <a:p>
            <a:pPr marL="0" lvl="0" indent="0" algn="ctr" rtl="0">
              <a:lnSpc>
                <a:spcPct val="100000"/>
              </a:lnSpc>
              <a:spcBef>
                <a:spcPts val="0"/>
              </a:spcBef>
              <a:spcAft>
                <a:spcPts val="0"/>
              </a:spcAft>
              <a:buSzPts val="1400"/>
              <a:buNone/>
            </a:pPr>
            <a:r>
              <a:rPr lang="en-US" dirty="0" err="1"/>
              <a:t>CyberSecPro</a:t>
            </a:r>
            <a:r>
              <a:rPr lang="en-US" dirty="0"/>
              <a:t> EU funded project </a:t>
            </a:r>
            <a:endParaRPr dirty="0"/>
          </a:p>
        </p:txBody>
      </p:sp>
      <p:sp>
        <p:nvSpPr>
          <p:cNvPr id="245" name="Google Shape;245;p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WHERE</a:t>
            </a:r>
            <a:endParaRPr/>
          </a:p>
        </p:txBody>
      </p:sp>
      <p:pic>
        <p:nvPicPr>
          <p:cNvPr id="246" name="Google Shape;246;p4" descr="3d Glasses"/>
          <p:cNvPicPr preferRelativeResize="0">
            <a:picLocks noGrp="1"/>
          </p:cNvPicPr>
          <p:nvPr>
            <p:ph type="pic" idx="5"/>
          </p:nvPr>
        </p:nvPicPr>
        <p:blipFill rotWithShape="1">
          <a:blip r:embed="rId4">
            <a:alphaModFix/>
          </a:blip>
          <a:srcRect t="4574" b="4573"/>
          <a:stretch/>
        </p:blipFill>
        <p:spPr>
          <a:xfrm>
            <a:off x="5572159" y="2954840"/>
            <a:ext cx="1005840" cy="914400"/>
          </a:xfrm>
          <a:prstGeom prst="rect">
            <a:avLst/>
          </a:prstGeom>
          <a:noFill/>
          <a:ln>
            <a:noFill/>
          </a:ln>
        </p:spPr>
      </p:pic>
      <p:sp>
        <p:nvSpPr>
          <p:cNvPr id="247" name="Google Shape;247;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ONSITE</a:t>
            </a:r>
          </a:p>
        </p:txBody>
      </p:sp>
      <p:sp>
        <p:nvSpPr>
          <p:cNvPr id="248" name="Google Shape;248;p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dirty="0"/>
              <a:t>HOW</a:t>
            </a:r>
            <a:endParaRPr dirty="0"/>
          </a:p>
        </p:txBody>
      </p:sp>
      <p:pic>
        <p:nvPicPr>
          <p:cNvPr id="249" name="Google Shape;249;p4" descr="Circuit"/>
          <p:cNvPicPr preferRelativeResize="0">
            <a:picLocks noGrp="1"/>
          </p:cNvPicPr>
          <p:nvPr>
            <p:ph type="pic" idx="8"/>
          </p:nvPr>
        </p:nvPicPr>
        <p:blipFill rotWithShape="1">
          <a:blip r:embed="rId5">
            <a:alphaModFix/>
          </a:blip>
          <a:srcRect t="4502" b="4501"/>
          <a:stretch/>
        </p:blipFill>
        <p:spPr>
          <a:xfrm>
            <a:off x="8916470" y="2833688"/>
            <a:ext cx="1005840" cy="914400"/>
          </a:xfrm>
          <a:prstGeom prst="rect">
            <a:avLst/>
          </a:prstGeom>
          <a:noFill/>
          <a:ln>
            <a:noFill/>
          </a:ln>
        </p:spPr>
      </p:pic>
      <p:sp>
        <p:nvSpPr>
          <p:cNvPr id="250" name="Google Shape;250;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Concept analysis </a:t>
            </a:r>
            <a:endParaRPr dirty="0"/>
          </a:p>
        </p:txBody>
      </p:sp>
      <p:sp>
        <p:nvSpPr>
          <p:cNvPr id="251" name="Google Shape;251;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52" name="Google Shape;252;p4"/>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31" name="Picture 30">
            <a:extLst>
              <a:ext uri="{FF2B5EF4-FFF2-40B4-BE49-F238E27FC236}">
                <a16:creationId xmlns:a16="http://schemas.microsoft.com/office/drawing/2014/main" id="{89731DBC-136C-402E-3BD4-65C3AD9E4F88}"/>
              </a:ext>
            </a:extLst>
          </p:cNvPr>
          <p:cNvPicPr>
            <a:picLocks noChangeAspect="1"/>
          </p:cNvPicPr>
          <p:nvPr/>
        </p:nvPicPr>
        <p:blipFill rotWithShape="1">
          <a:blip r:embed="rId3"/>
          <a:srcRect l="11032" r="26691"/>
          <a:stretch/>
        </p:blipFill>
        <p:spPr>
          <a:xfrm>
            <a:off x="8308886" y="2447890"/>
            <a:ext cx="3883114" cy="3507296"/>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40</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8073358" cy="686724"/>
          </a:xfrm>
        </p:spPr>
        <p:txBody>
          <a:bodyPr>
            <a:normAutofit/>
          </a:bodyPr>
          <a:lstStyle/>
          <a:p>
            <a:r>
              <a:rPr lang="en-US" dirty="0"/>
              <a:t>Regulatory Compliance &amp; Standards</a:t>
            </a:r>
          </a:p>
        </p:txBody>
      </p:sp>
      <p:sp>
        <p:nvSpPr>
          <p:cNvPr id="28" name="Subtitle 2">
            <a:extLst>
              <a:ext uri="{FF2B5EF4-FFF2-40B4-BE49-F238E27FC236}">
                <a16:creationId xmlns:a16="http://schemas.microsoft.com/office/drawing/2014/main" id="{DB881A6E-60FB-7A02-4502-100542E82FD6}"/>
              </a:ext>
            </a:extLst>
          </p:cNvPr>
          <p:cNvSpPr txBox="1">
            <a:spLocks/>
          </p:cNvSpPr>
          <p:nvPr/>
        </p:nvSpPr>
        <p:spPr>
          <a:xfrm>
            <a:off x="274320" y="10972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HIPAA Security Rule Overview</a:t>
            </a:r>
          </a:p>
        </p:txBody>
      </p:sp>
      <p:sp>
        <p:nvSpPr>
          <p:cNvPr id="29" name="Google Shape;350;p15">
            <a:extLst>
              <a:ext uri="{FF2B5EF4-FFF2-40B4-BE49-F238E27FC236}">
                <a16:creationId xmlns:a16="http://schemas.microsoft.com/office/drawing/2014/main" id="{A34F5146-6101-2473-61EF-418AA5EF1CF1}"/>
              </a:ext>
            </a:extLst>
          </p:cNvPr>
          <p:cNvSpPr txBox="1">
            <a:spLocks/>
          </p:cNvSpPr>
          <p:nvPr/>
        </p:nvSpPr>
        <p:spPr>
          <a:xfrm>
            <a:off x="457200" y="1737361"/>
            <a:ext cx="6821424" cy="3767328"/>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spcAft>
                <a:spcPts val="600"/>
              </a:spcAft>
              <a:buClr>
                <a:schemeClr val="bg2"/>
              </a:buClr>
              <a:buSzPts val="1200"/>
              <a:buFont typeface="Wingdings" panose="05000000000000000000" pitchFamily="2" charset="2"/>
              <a:buChar char="Ø"/>
            </a:pPr>
            <a:r>
              <a:rPr lang="en-US" sz="2400" b="1" dirty="0">
                <a:solidFill>
                  <a:schemeClr val="tx1"/>
                </a:solidFill>
              </a:rPr>
              <a:t>Implementation Guidelines</a:t>
            </a:r>
          </a:p>
          <a:p>
            <a:pPr marL="800100" lvl="1" indent="-342900">
              <a:spcBef>
                <a:spcPts val="600"/>
              </a:spcBef>
              <a:spcAft>
                <a:spcPts val="600"/>
              </a:spcAft>
              <a:buClr>
                <a:schemeClr val="bg2"/>
              </a:buClr>
              <a:buSzPts val="1200"/>
              <a:buFont typeface="Wingdings" panose="05000000000000000000" pitchFamily="2" charset="2"/>
              <a:buChar char="§"/>
            </a:pPr>
            <a:r>
              <a:rPr lang="en-US" sz="2000" dirty="0">
                <a:solidFill>
                  <a:schemeClr val="tx1"/>
                </a:solidFill>
              </a:rPr>
              <a:t>Risk Analysis and Management: Conduct regular risk assessments and implement measures to mitigate identified risks.</a:t>
            </a:r>
          </a:p>
          <a:p>
            <a:pPr marL="800100" lvl="1" indent="-342900">
              <a:spcBef>
                <a:spcPts val="600"/>
              </a:spcBef>
              <a:spcAft>
                <a:spcPts val="600"/>
              </a:spcAft>
              <a:buClr>
                <a:schemeClr val="bg2"/>
              </a:buClr>
              <a:buSzPts val="1200"/>
              <a:buFont typeface="Wingdings" panose="05000000000000000000" pitchFamily="2" charset="2"/>
              <a:buChar char="§"/>
            </a:pPr>
            <a:r>
              <a:rPr lang="en-US" sz="2000" dirty="0">
                <a:solidFill>
                  <a:schemeClr val="tx1"/>
                </a:solidFill>
              </a:rPr>
              <a:t>Access Controls: Ensure only authorized personnel have access to ePHI.</a:t>
            </a:r>
          </a:p>
          <a:p>
            <a:pPr marL="800100" lvl="1" indent="-342900">
              <a:spcBef>
                <a:spcPts val="600"/>
              </a:spcBef>
              <a:spcAft>
                <a:spcPts val="600"/>
              </a:spcAft>
              <a:buClr>
                <a:schemeClr val="bg2"/>
              </a:buClr>
              <a:buSzPts val="1200"/>
              <a:buFont typeface="Wingdings" panose="05000000000000000000" pitchFamily="2" charset="2"/>
              <a:buChar char="§"/>
            </a:pPr>
            <a:r>
              <a:rPr lang="en-US" sz="2000" dirty="0">
                <a:solidFill>
                  <a:schemeClr val="tx1"/>
                </a:solidFill>
              </a:rPr>
              <a:t>Audit Controls: Implement hardware, software, and procedural mechanisms to record and examine access and other activity in information systems that contain or use ePHI.</a:t>
            </a:r>
          </a:p>
        </p:txBody>
      </p:sp>
    </p:spTree>
    <p:extLst>
      <p:ext uri="{BB962C8B-B14F-4D97-AF65-F5344CB8AC3E}">
        <p14:creationId xmlns:p14="http://schemas.microsoft.com/office/powerpoint/2010/main" val="1133129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31" name="Picture 30">
            <a:extLst>
              <a:ext uri="{FF2B5EF4-FFF2-40B4-BE49-F238E27FC236}">
                <a16:creationId xmlns:a16="http://schemas.microsoft.com/office/drawing/2014/main" id="{89731DBC-136C-402E-3BD4-65C3AD9E4F88}"/>
              </a:ext>
            </a:extLst>
          </p:cNvPr>
          <p:cNvPicPr>
            <a:picLocks noChangeAspect="1"/>
          </p:cNvPicPr>
          <p:nvPr/>
        </p:nvPicPr>
        <p:blipFill rotWithShape="1">
          <a:blip r:embed="rId3"/>
          <a:srcRect l="11032" r="26691"/>
          <a:stretch/>
        </p:blipFill>
        <p:spPr>
          <a:xfrm>
            <a:off x="8308886" y="2447890"/>
            <a:ext cx="3883114" cy="3507296"/>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41</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8073358" cy="686724"/>
          </a:xfrm>
        </p:spPr>
        <p:txBody>
          <a:bodyPr>
            <a:normAutofit/>
          </a:bodyPr>
          <a:lstStyle/>
          <a:p>
            <a:r>
              <a:rPr lang="en-US" dirty="0"/>
              <a:t>Regulatory Compliance &amp; Standards</a:t>
            </a:r>
          </a:p>
        </p:txBody>
      </p:sp>
      <p:sp>
        <p:nvSpPr>
          <p:cNvPr id="28" name="Subtitle 2">
            <a:extLst>
              <a:ext uri="{FF2B5EF4-FFF2-40B4-BE49-F238E27FC236}">
                <a16:creationId xmlns:a16="http://schemas.microsoft.com/office/drawing/2014/main" id="{DB881A6E-60FB-7A02-4502-100542E82FD6}"/>
              </a:ext>
            </a:extLst>
          </p:cNvPr>
          <p:cNvSpPr txBox="1">
            <a:spLocks/>
          </p:cNvSpPr>
          <p:nvPr/>
        </p:nvSpPr>
        <p:spPr>
          <a:xfrm>
            <a:off x="274320" y="10972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HITRUST Common Security Framework (CSF)</a:t>
            </a:r>
          </a:p>
        </p:txBody>
      </p:sp>
      <p:sp>
        <p:nvSpPr>
          <p:cNvPr id="29" name="Google Shape;350;p15">
            <a:extLst>
              <a:ext uri="{FF2B5EF4-FFF2-40B4-BE49-F238E27FC236}">
                <a16:creationId xmlns:a16="http://schemas.microsoft.com/office/drawing/2014/main" id="{A34F5146-6101-2473-61EF-418AA5EF1CF1}"/>
              </a:ext>
            </a:extLst>
          </p:cNvPr>
          <p:cNvSpPr txBox="1">
            <a:spLocks/>
          </p:cNvSpPr>
          <p:nvPr/>
        </p:nvSpPr>
        <p:spPr>
          <a:xfrm>
            <a:off x="457200" y="1737361"/>
            <a:ext cx="7016069" cy="3767328"/>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spcAft>
                <a:spcPts val="600"/>
              </a:spcAft>
              <a:buClr>
                <a:schemeClr val="bg2"/>
              </a:buClr>
              <a:buSzPts val="1200"/>
              <a:buFont typeface="Wingdings" panose="05000000000000000000" pitchFamily="2" charset="2"/>
              <a:buChar char="Ø"/>
            </a:pPr>
            <a:r>
              <a:rPr lang="en-US" sz="1800" dirty="0">
                <a:solidFill>
                  <a:schemeClr val="tx1"/>
                </a:solidFill>
              </a:rPr>
              <a:t>Purpose: Provides organizations with a comprehensive, flexible, and efficient approach to regulatory compliance and risk management.</a:t>
            </a:r>
          </a:p>
          <a:p>
            <a:pPr marL="342900" indent="-342900">
              <a:spcBef>
                <a:spcPts val="600"/>
              </a:spcBef>
              <a:buClr>
                <a:schemeClr val="bg2"/>
              </a:buClr>
              <a:buSzPts val="1200"/>
              <a:buFont typeface="Wingdings" panose="05000000000000000000" pitchFamily="2" charset="2"/>
              <a:buChar char="Ø"/>
            </a:pPr>
            <a:r>
              <a:rPr lang="en-US" sz="1800" dirty="0">
                <a:solidFill>
                  <a:schemeClr val="tx1"/>
                </a:solidFill>
              </a:rPr>
              <a:t>Components: </a:t>
            </a:r>
          </a:p>
          <a:p>
            <a:pPr marL="800100" lvl="1" indent="-342900">
              <a:spcBef>
                <a:spcPts val="0"/>
              </a:spcBef>
              <a:buClr>
                <a:schemeClr val="bg2"/>
              </a:buClr>
              <a:buSzPts val="1200"/>
              <a:buFont typeface="Wingdings" panose="05000000000000000000" pitchFamily="2" charset="2"/>
              <a:buChar char="§"/>
            </a:pPr>
            <a:r>
              <a:rPr lang="en-US" sz="1600" b="1" dirty="0">
                <a:solidFill>
                  <a:schemeClr val="tx1"/>
                </a:solidFill>
              </a:rPr>
              <a:t>Control Categories</a:t>
            </a:r>
            <a:r>
              <a:rPr lang="en-US" sz="1600" dirty="0">
                <a:solidFill>
                  <a:schemeClr val="tx1"/>
                </a:solidFill>
              </a:rPr>
              <a:t>: Includes various categories such as access control, incident management, and risk management.</a:t>
            </a:r>
          </a:p>
          <a:p>
            <a:pPr marL="800100" lvl="1" indent="-342900">
              <a:spcBef>
                <a:spcPts val="0"/>
              </a:spcBef>
              <a:buClr>
                <a:schemeClr val="bg2"/>
              </a:buClr>
              <a:buSzPts val="1200"/>
              <a:buFont typeface="Wingdings" panose="05000000000000000000" pitchFamily="2" charset="2"/>
              <a:buChar char="§"/>
            </a:pPr>
            <a:r>
              <a:rPr lang="en-US" sz="1600" b="1" dirty="0">
                <a:solidFill>
                  <a:schemeClr val="tx1"/>
                </a:solidFill>
              </a:rPr>
              <a:t>Compliance Mapping: </a:t>
            </a:r>
            <a:r>
              <a:rPr lang="en-US" sz="1600" dirty="0">
                <a:solidFill>
                  <a:schemeClr val="tx1"/>
                </a:solidFill>
              </a:rPr>
              <a:t>Aligns with multiple regulations, frameworks, and standards such as HIPAA, NIST, and ISO.</a:t>
            </a:r>
          </a:p>
          <a:p>
            <a:pPr marL="800100" lvl="1" indent="-342900">
              <a:spcBef>
                <a:spcPts val="0"/>
              </a:spcBef>
              <a:buClr>
                <a:schemeClr val="bg2"/>
              </a:buClr>
              <a:buSzPts val="1200"/>
              <a:buFont typeface="Wingdings" panose="05000000000000000000" pitchFamily="2" charset="2"/>
              <a:buChar char="Ø"/>
            </a:pPr>
            <a:endParaRPr lang="en-US" sz="1600" dirty="0">
              <a:solidFill>
                <a:schemeClr val="tx1"/>
              </a:solidFill>
            </a:endParaRPr>
          </a:p>
          <a:p>
            <a:pPr marL="342900" indent="-342900">
              <a:spcBef>
                <a:spcPts val="600"/>
              </a:spcBef>
              <a:buClr>
                <a:schemeClr val="bg2"/>
              </a:buClr>
              <a:buSzPts val="1200"/>
              <a:buFont typeface="Wingdings" panose="05000000000000000000" pitchFamily="2" charset="2"/>
              <a:buChar char="Ø"/>
            </a:pPr>
            <a:r>
              <a:rPr lang="en-US" sz="1800" b="1" dirty="0">
                <a:solidFill>
                  <a:schemeClr val="tx1"/>
                </a:solidFill>
              </a:rPr>
              <a:t>Certification Process:</a:t>
            </a:r>
          </a:p>
          <a:p>
            <a:pPr marL="742950" lvl="1" indent="-285750">
              <a:spcBef>
                <a:spcPts val="0"/>
              </a:spcBef>
              <a:buClr>
                <a:schemeClr val="bg2"/>
              </a:buClr>
              <a:buSzPts val="1200"/>
              <a:buFont typeface="Wingdings" panose="05000000000000000000" pitchFamily="2" charset="2"/>
              <a:buChar char="§"/>
            </a:pPr>
            <a:r>
              <a:rPr lang="en-US" sz="1600" b="1" dirty="0">
                <a:solidFill>
                  <a:schemeClr val="tx1"/>
                </a:solidFill>
              </a:rPr>
              <a:t>Assessment: </a:t>
            </a:r>
            <a:r>
              <a:rPr lang="en-US" sz="1600" dirty="0">
                <a:solidFill>
                  <a:schemeClr val="tx1"/>
                </a:solidFill>
              </a:rPr>
              <a:t>Organizations undergo rigorous assessments to ensure compliance with HITRUST CSF.</a:t>
            </a:r>
          </a:p>
          <a:p>
            <a:pPr marL="742950" lvl="1" indent="-285750">
              <a:spcBef>
                <a:spcPts val="0"/>
              </a:spcBef>
              <a:buClr>
                <a:schemeClr val="bg2"/>
              </a:buClr>
              <a:buSzPts val="1200"/>
              <a:buFont typeface="Wingdings" panose="05000000000000000000" pitchFamily="2" charset="2"/>
              <a:buChar char="§"/>
            </a:pPr>
            <a:r>
              <a:rPr lang="en-US" sz="1600" b="1" dirty="0">
                <a:solidFill>
                  <a:schemeClr val="tx1"/>
                </a:solidFill>
              </a:rPr>
              <a:t>Certification: </a:t>
            </a:r>
            <a:r>
              <a:rPr lang="en-US" sz="1600" dirty="0">
                <a:solidFill>
                  <a:schemeClr val="tx1"/>
                </a:solidFill>
              </a:rPr>
              <a:t>Achieving HITRUST CSF certification demonstrates that an organization meets the highest standards for protecting ePHI.</a:t>
            </a:r>
          </a:p>
        </p:txBody>
      </p:sp>
    </p:spTree>
    <p:extLst>
      <p:ext uri="{BB962C8B-B14F-4D97-AF65-F5344CB8AC3E}">
        <p14:creationId xmlns:p14="http://schemas.microsoft.com/office/powerpoint/2010/main" val="31377796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31" name="Picture 30">
            <a:extLst>
              <a:ext uri="{FF2B5EF4-FFF2-40B4-BE49-F238E27FC236}">
                <a16:creationId xmlns:a16="http://schemas.microsoft.com/office/drawing/2014/main" id="{89731DBC-136C-402E-3BD4-65C3AD9E4F88}"/>
              </a:ext>
            </a:extLst>
          </p:cNvPr>
          <p:cNvPicPr>
            <a:picLocks noChangeAspect="1"/>
          </p:cNvPicPr>
          <p:nvPr/>
        </p:nvPicPr>
        <p:blipFill rotWithShape="1">
          <a:blip r:embed="rId3"/>
          <a:srcRect l="11032" r="26691"/>
          <a:stretch/>
        </p:blipFill>
        <p:spPr>
          <a:xfrm>
            <a:off x="8308886" y="2447890"/>
            <a:ext cx="3883114" cy="3507296"/>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42</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8073358" cy="686724"/>
          </a:xfrm>
        </p:spPr>
        <p:txBody>
          <a:bodyPr>
            <a:normAutofit/>
          </a:bodyPr>
          <a:lstStyle/>
          <a:p>
            <a:r>
              <a:rPr lang="en-US" dirty="0"/>
              <a:t>Regulatory Compliance &amp; Standards</a:t>
            </a:r>
          </a:p>
        </p:txBody>
      </p:sp>
      <p:sp>
        <p:nvSpPr>
          <p:cNvPr id="28" name="Subtitle 2">
            <a:extLst>
              <a:ext uri="{FF2B5EF4-FFF2-40B4-BE49-F238E27FC236}">
                <a16:creationId xmlns:a16="http://schemas.microsoft.com/office/drawing/2014/main" id="{DB881A6E-60FB-7A02-4502-100542E82FD6}"/>
              </a:ext>
            </a:extLst>
          </p:cNvPr>
          <p:cNvSpPr txBox="1">
            <a:spLocks/>
          </p:cNvSpPr>
          <p:nvPr/>
        </p:nvSpPr>
        <p:spPr>
          <a:xfrm>
            <a:off x="274320" y="109728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Practical Steps for Compliance</a:t>
            </a:r>
          </a:p>
        </p:txBody>
      </p:sp>
      <p:sp>
        <p:nvSpPr>
          <p:cNvPr id="29" name="Google Shape;350;p15">
            <a:extLst>
              <a:ext uri="{FF2B5EF4-FFF2-40B4-BE49-F238E27FC236}">
                <a16:creationId xmlns:a16="http://schemas.microsoft.com/office/drawing/2014/main" id="{A34F5146-6101-2473-61EF-418AA5EF1CF1}"/>
              </a:ext>
            </a:extLst>
          </p:cNvPr>
          <p:cNvSpPr txBox="1">
            <a:spLocks/>
          </p:cNvSpPr>
          <p:nvPr/>
        </p:nvSpPr>
        <p:spPr>
          <a:xfrm>
            <a:off x="457200" y="1737361"/>
            <a:ext cx="7016069" cy="3767328"/>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600"/>
              </a:spcBef>
              <a:spcAft>
                <a:spcPts val="600"/>
              </a:spcAft>
              <a:buClr>
                <a:schemeClr val="bg2"/>
              </a:buClr>
              <a:buSzPts val="1200"/>
            </a:pPr>
            <a:r>
              <a:rPr lang="en-US" sz="1800" dirty="0">
                <a:solidFill>
                  <a:schemeClr val="tx1"/>
                </a:solidFill>
              </a:rPr>
              <a:t>Steps to Achieve Compliance</a:t>
            </a:r>
          </a:p>
          <a:p>
            <a:pPr marL="342900" indent="-342900">
              <a:spcBef>
                <a:spcPts val="600"/>
              </a:spcBef>
              <a:spcAft>
                <a:spcPts val="600"/>
              </a:spcAft>
              <a:buClr>
                <a:schemeClr val="bg2"/>
              </a:buClr>
              <a:buSzPct val="100000"/>
              <a:buFont typeface="+mj-lt"/>
              <a:buAutoNum type="arabicPeriod"/>
            </a:pPr>
            <a:r>
              <a:rPr lang="en-US" sz="1800" b="1" dirty="0">
                <a:solidFill>
                  <a:schemeClr val="tx1"/>
                </a:solidFill>
              </a:rPr>
              <a:t>Develop Comprehensive Policies and Procedures</a:t>
            </a:r>
            <a:r>
              <a:rPr lang="en-US" sz="1800" dirty="0">
                <a:solidFill>
                  <a:schemeClr val="tx1"/>
                </a:solidFill>
              </a:rPr>
              <a:t>: Ensure all staff are trained and aware of their responsibilities.</a:t>
            </a:r>
          </a:p>
          <a:p>
            <a:pPr marL="342900" indent="-342900">
              <a:spcBef>
                <a:spcPts val="600"/>
              </a:spcBef>
              <a:spcAft>
                <a:spcPts val="600"/>
              </a:spcAft>
              <a:buClr>
                <a:schemeClr val="bg2"/>
              </a:buClr>
              <a:buSzPct val="100000"/>
              <a:buFont typeface="+mj-lt"/>
              <a:buAutoNum type="arabicPeriod"/>
            </a:pPr>
            <a:r>
              <a:rPr lang="en-US" sz="1800" b="1" dirty="0">
                <a:solidFill>
                  <a:schemeClr val="tx1"/>
                </a:solidFill>
              </a:rPr>
              <a:t>Conduct Regular Audits and Assessments</a:t>
            </a:r>
            <a:r>
              <a:rPr lang="en-US" sz="1800" dirty="0">
                <a:solidFill>
                  <a:schemeClr val="tx1"/>
                </a:solidFill>
              </a:rPr>
              <a:t>: Regularly evaluate compliance status and address any identified gaps.</a:t>
            </a:r>
          </a:p>
          <a:p>
            <a:pPr marL="342900" indent="-342900">
              <a:spcBef>
                <a:spcPts val="600"/>
              </a:spcBef>
              <a:spcAft>
                <a:spcPts val="600"/>
              </a:spcAft>
              <a:buClr>
                <a:schemeClr val="bg2"/>
              </a:buClr>
              <a:buSzPct val="100000"/>
              <a:buFont typeface="+mj-lt"/>
              <a:buAutoNum type="arabicPeriod"/>
            </a:pPr>
            <a:r>
              <a:rPr lang="en-US" sz="1800" b="1" dirty="0">
                <a:solidFill>
                  <a:schemeClr val="tx1"/>
                </a:solidFill>
              </a:rPr>
              <a:t>Implement Robust Security Measures</a:t>
            </a:r>
            <a:r>
              <a:rPr lang="en-US" sz="1800" dirty="0">
                <a:solidFill>
                  <a:schemeClr val="tx1"/>
                </a:solidFill>
              </a:rPr>
              <a:t>: Use encryption, secure access controls, and regular updates to protect ePHI.</a:t>
            </a:r>
          </a:p>
          <a:p>
            <a:pPr marL="342900" indent="-342900">
              <a:spcBef>
                <a:spcPts val="600"/>
              </a:spcBef>
              <a:spcAft>
                <a:spcPts val="600"/>
              </a:spcAft>
              <a:buClr>
                <a:schemeClr val="bg2"/>
              </a:buClr>
              <a:buSzPct val="100000"/>
              <a:buFont typeface="+mj-lt"/>
              <a:buAutoNum type="arabicPeriod"/>
            </a:pPr>
            <a:r>
              <a:rPr lang="en-US" sz="1800" b="1" dirty="0">
                <a:solidFill>
                  <a:schemeClr val="tx1"/>
                </a:solidFill>
              </a:rPr>
              <a:t>Stay Updated with Regulatory Changes</a:t>
            </a:r>
            <a:r>
              <a:rPr lang="en-US" sz="1800" dirty="0">
                <a:solidFill>
                  <a:schemeClr val="tx1"/>
                </a:solidFill>
              </a:rPr>
              <a:t>: Continuously monitor and adapt to new regulations and standards in the healthcare industry.</a:t>
            </a:r>
            <a:endParaRPr lang="en-US" sz="1600" dirty="0">
              <a:solidFill>
                <a:schemeClr val="tx1"/>
              </a:solidFill>
            </a:endParaRPr>
          </a:p>
        </p:txBody>
      </p:sp>
    </p:spTree>
    <p:extLst>
      <p:ext uri="{BB962C8B-B14F-4D97-AF65-F5344CB8AC3E}">
        <p14:creationId xmlns:p14="http://schemas.microsoft.com/office/powerpoint/2010/main" val="2480890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31" name="Picture 30">
            <a:extLst>
              <a:ext uri="{FF2B5EF4-FFF2-40B4-BE49-F238E27FC236}">
                <a16:creationId xmlns:a16="http://schemas.microsoft.com/office/drawing/2014/main" id="{89731DBC-136C-402E-3BD4-65C3AD9E4F88}"/>
              </a:ext>
            </a:extLst>
          </p:cNvPr>
          <p:cNvPicPr>
            <a:picLocks noChangeAspect="1"/>
          </p:cNvPicPr>
          <p:nvPr/>
        </p:nvPicPr>
        <p:blipFill rotWithShape="1">
          <a:blip r:embed="rId3"/>
          <a:srcRect l="11032" r="26691"/>
          <a:stretch/>
        </p:blipFill>
        <p:spPr>
          <a:xfrm>
            <a:off x="8308886" y="2447890"/>
            <a:ext cx="3883114" cy="3507296"/>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43</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8073358" cy="686724"/>
          </a:xfrm>
        </p:spPr>
        <p:txBody>
          <a:bodyPr>
            <a:normAutofit/>
          </a:bodyPr>
          <a:lstStyle/>
          <a:p>
            <a:r>
              <a:rPr lang="en-US" dirty="0"/>
              <a:t>Regulatory Compliance &amp; Standards</a:t>
            </a:r>
          </a:p>
        </p:txBody>
      </p:sp>
      <p:sp>
        <p:nvSpPr>
          <p:cNvPr id="28" name="Subtitle 2">
            <a:extLst>
              <a:ext uri="{FF2B5EF4-FFF2-40B4-BE49-F238E27FC236}">
                <a16:creationId xmlns:a16="http://schemas.microsoft.com/office/drawing/2014/main" id="{DB881A6E-60FB-7A02-4502-100542E82FD6}"/>
              </a:ext>
            </a:extLst>
          </p:cNvPr>
          <p:cNvSpPr txBox="1">
            <a:spLocks/>
          </p:cNvSpPr>
          <p:nvPr/>
        </p:nvSpPr>
        <p:spPr>
          <a:xfrm>
            <a:off x="274320" y="1371600"/>
            <a:ext cx="83792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n-US" dirty="0"/>
              <a:t>Discussion Points </a:t>
            </a:r>
          </a:p>
        </p:txBody>
      </p:sp>
      <p:sp>
        <p:nvSpPr>
          <p:cNvPr id="29" name="Google Shape;350;p15">
            <a:extLst>
              <a:ext uri="{FF2B5EF4-FFF2-40B4-BE49-F238E27FC236}">
                <a16:creationId xmlns:a16="http://schemas.microsoft.com/office/drawing/2014/main" id="{A34F5146-6101-2473-61EF-418AA5EF1CF1}"/>
              </a:ext>
            </a:extLst>
          </p:cNvPr>
          <p:cNvSpPr txBox="1">
            <a:spLocks/>
          </p:cNvSpPr>
          <p:nvPr/>
        </p:nvSpPr>
        <p:spPr>
          <a:xfrm>
            <a:off x="457201" y="2011680"/>
            <a:ext cx="6693408" cy="3767328"/>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spcAft>
                <a:spcPts val="600"/>
              </a:spcAft>
              <a:buClr>
                <a:schemeClr val="bg2"/>
              </a:buClr>
              <a:buSzPts val="1200"/>
              <a:buFont typeface="Wingdings" panose="05000000000000000000" pitchFamily="2" charset="2"/>
              <a:buChar char="v"/>
            </a:pPr>
            <a:r>
              <a:rPr lang="en-US" sz="2400" dirty="0">
                <a:solidFill>
                  <a:schemeClr val="tx1"/>
                </a:solidFill>
              </a:rPr>
              <a:t>How do healthcare organizations balance security and accessibility of health information?</a:t>
            </a:r>
          </a:p>
          <a:p>
            <a:pPr marL="0" indent="0">
              <a:spcBef>
                <a:spcPts val="600"/>
              </a:spcBef>
              <a:spcAft>
                <a:spcPts val="600"/>
              </a:spcAft>
              <a:buClr>
                <a:schemeClr val="bg2"/>
              </a:buClr>
              <a:buSzPts val="1200"/>
            </a:pPr>
            <a:endParaRPr lang="en-US" sz="2400" dirty="0">
              <a:solidFill>
                <a:schemeClr val="tx1"/>
              </a:solidFill>
            </a:endParaRPr>
          </a:p>
          <a:p>
            <a:pPr marL="342900" indent="-342900">
              <a:spcBef>
                <a:spcPts val="600"/>
              </a:spcBef>
              <a:spcAft>
                <a:spcPts val="600"/>
              </a:spcAft>
              <a:buClr>
                <a:schemeClr val="bg2"/>
              </a:buClr>
              <a:buSzPts val="1200"/>
              <a:buFont typeface="Wingdings" panose="05000000000000000000" pitchFamily="2" charset="2"/>
              <a:buChar char="v"/>
            </a:pPr>
            <a:r>
              <a:rPr lang="en-US" sz="2400" dirty="0">
                <a:solidFill>
                  <a:schemeClr val="tx1"/>
                </a:solidFill>
              </a:rPr>
              <a:t>What are the challenges and benefits of achieving HITRUST certification?</a:t>
            </a:r>
          </a:p>
        </p:txBody>
      </p:sp>
    </p:spTree>
    <p:extLst>
      <p:ext uri="{BB962C8B-B14F-4D97-AF65-F5344CB8AC3E}">
        <p14:creationId xmlns:p14="http://schemas.microsoft.com/office/powerpoint/2010/main" val="1114395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Network Security in Healthcare</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Endpoint Protection Fundamentals</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Cybersecurity Threat Landscape in Healthcare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56616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Best Practices for Endpoint Security</a:t>
            </a: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44</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3749040"/>
            <a:ext cx="7943967" cy="958590"/>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Regulatory Compliance &amp; Standards</a:t>
            </a:r>
          </a:p>
        </p:txBody>
      </p:sp>
      <p:sp>
        <p:nvSpPr>
          <p:cNvPr id="5" name="Google Shape;449;p27">
            <a:extLst>
              <a:ext uri="{FF2B5EF4-FFF2-40B4-BE49-F238E27FC236}">
                <a16:creationId xmlns:a16="http://schemas.microsoft.com/office/drawing/2014/main" id="{38B9B4A5-B5E0-3176-EBCE-46F0FC1D9762}"/>
              </a:ext>
            </a:extLst>
          </p:cNvPr>
          <p:cNvSpPr txBox="1">
            <a:spLocks/>
          </p:cNvSpPr>
          <p:nvPr/>
        </p:nvSpPr>
        <p:spPr>
          <a:xfrm>
            <a:off x="365760" y="48463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o6.</a:t>
            </a:r>
          </a:p>
        </p:txBody>
      </p:sp>
      <p:sp>
        <p:nvSpPr>
          <p:cNvPr id="6" name="Google Shape;450;p27">
            <a:extLst>
              <a:ext uri="{FF2B5EF4-FFF2-40B4-BE49-F238E27FC236}">
                <a16:creationId xmlns:a16="http://schemas.microsoft.com/office/drawing/2014/main" id="{6F878A6E-9A37-6B33-BB54-931A98D970F7}"/>
              </a:ext>
            </a:extLst>
          </p:cNvPr>
          <p:cNvSpPr txBox="1">
            <a:spLocks/>
          </p:cNvSpPr>
          <p:nvPr/>
        </p:nvSpPr>
        <p:spPr>
          <a:xfrm>
            <a:off x="1097280" y="502920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sz="2400" dirty="0">
                <a:solidFill>
                  <a:schemeClr val="tx1"/>
                </a:solidFill>
                <a:highlight>
                  <a:schemeClr val="lt1"/>
                </a:highlight>
              </a:rPr>
              <a:t>Example</a:t>
            </a:r>
            <a:r>
              <a:rPr lang="el-GR" sz="2400" dirty="0">
                <a:solidFill>
                  <a:schemeClr val="tx1"/>
                </a:solidFill>
                <a:highlight>
                  <a:schemeClr val="lt1"/>
                </a:highlight>
              </a:rPr>
              <a:t> </a:t>
            </a:r>
            <a:r>
              <a:rPr lang="en-US" sz="2400" dirty="0">
                <a:solidFill>
                  <a:schemeClr val="tx1"/>
                </a:solidFill>
                <a:highlight>
                  <a:schemeClr val="lt1"/>
                </a:highlight>
              </a:rPr>
              <a:t>of a SIEM</a:t>
            </a:r>
          </a:p>
        </p:txBody>
      </p:sp>
      <p:sp>
        <p:nvSpPr>
          <p:cNvPr id="7" name="Google Shape;449;p27">
            <a:extLst>
              <a:ext uri="{FF2B5EF4-FFF2-40B4-BE49-F238E27FC236}">
                <a16:creationId xmlns:a16="http://schemas.microsoft.com/office/drawing/2014/main" id="{2B7E3C65-9163-0400-96BE-391ADCB4D015}"/>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o7.</a:t>
            </a:r>
          </a:p>
        </p:txBody>
      </p:sp>
      <p:sp>
        <p:nvSpPr>
          <p:cNvPr id="8" name="Google Shape;450;p27">
            <a:extLst>
              <a:ext uri="{FF2B5EF4-FFF2-40B4-BE49-F238E27FC236}">
                <a16:creationId xmlns:a16="http://schemas.microsoft.com/office/drawing/2014/main" id="{CEE68157-9607-330E-E919-351A602588BF}"/>
              </a:ext>
            </a:extLst>
          </p:cNvPr>
          <p:cNvSpPr txBox="1">
            <a:spLocks/>
          </p:cNvSpPr>
          <p:nvPr/>
        </p:nvSpPr>
        <p:spPr>
          <a:xfrm>
            <a:off x="1097280" y="566928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Collaboration &amp; Knowledge Sharing</a:t>
            </a:r>
          </a:p>
        </p:txBody>
      </p:sp>
    </p:spTree>
    <p:extLst>
      <p:ext uri="{BB962C8B-B14F-4D97-AF65-F5344CB8AC3E}">
        <p14:creationId xmlns:p14="http://schemas.microsoft.com/office/powerpoint/2010/main" val="3043762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45</a:t>
            </a:fld>
            <a:endParaRPr/>
          </a:p>
        </p:txBody>
      </p:sp>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7469854" cy="686724"/>
          </a:xfrm>
        </p:spPr>
        <p:txBody>
          <a:bodyPr>
            <a:normAutofit/>
          </a:bodyPr>
          <a:lstStyle/>
          <a:p>
            <a:pPr marL="0" indent="0">
              <a:spcBef>
                <a:spcPts val="0"/>
              </a:spcBef>
            </a:pPr>
            <a:r>
              <a:rPr lang="en-US" sz="3600" dirty="0">
                <a:solidFill>
                  <a:schemeClr val="tx1"/>
                </a:solidFill>
                <a:highlight>
                  <a:schemeClr val="lt1"/>
                </a:highlight>
              </a:rPr>
              <a:t>Example of a SIEM</a:t>
            </a:r>
          </a:p>
        </p:txBody>
      </p:sp>
      <p:sp>
        <p:nvSpPr>
          <p:cNvPr id="2" name="Google Shape;350;p15">
            <a:extLst>
              <a:ext uri="{FF2B5EF4-FFF2-40B4-BE49-F238E27FC236}">
                <a16:creationId xmlns:a16="http://schemas.microsoft.com/office/drawing/2014/main" id="{9E99C3EC-27FD-678D-DA9C-84248E415F39}"/>
              </a:ext>
            </a:extLst>
          </p:cNvPr>
          <p:cNvSpPr txBox="1">
            <a:spLocks/>
          </p:cNvSpPr>
          <p:nvPr/>
        </p:nvSpPr>
        <p:spPr>
          <a:xfrm>
            <a:off x="457200" y="1554480"/>
            <a:ext cx="6848856" cy="4416551"/>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30200" indent="-342900">
              <a:spcBef>
                <a:spcPts val="600"/>
              </a:spcBef>
              <a:spcAft>
                <a:spcPts val="600"/>
              </a:spcAft>
              <a:buClr>
                <a:schemeClr val="bg2"/>
              </a:buClr>
              <a:buSzPts val="1200"/>
              <a:buFont typeface="Wingdings" panose="05000000000000000000" pitchFamily="2" charset="2"/>
              <a:buChar char="q"/>
            </a:pPr>
            <a:r>
              <a:rPr lang="en-US" sz="2400" dirty="0">
                <a:solidFill>
                  <a:schemeClr val="tx1"/>
                </a:solidFill>
              </a:rPr>
              <a:t>As said, a very useful endpoint protection strategy is to implement a </a:t>
            </a:r>
            <a:r>
              <a:rPr lang="en-US" sz="2400" b="1" dirty="0">
                <a:solidFill>
                  <a:schemeClr val="tx1"/>
                </a:solidFill>
              </a:rPr>
              <a:t>Security Information and Event Management (SIEM) </a:t>
            </a:r>
            <a:r>
              <a:rPr lang="en-US" sz="2400" dirty="0">
                <a:solidFill>
                  <a:schemeClr val="tx1"/>
                </a:solidFill>
              </a:rPr>
              <a:t>system to collect, analyze and correlate security event data from various sources, providing a comprehensive view of potential threats and facilitating faster incident response.</a:t>
            </a:r>
          </a:p>
          <a:p>
            <a:pPr marL="330200" indent="-342900">
              <a:spcBef>
                <a:spcPts val="600"/>
              </a:spcBef>
              <a:spcAft>
                <a:spcPts val="600"/>
              </a:spcAft>
              <a:buClr>
                <a:schemeClr val="bg2"/>
              </a:buClr>
              <a:buSzPts val="1200"/>
              <a:buFont typeface="Wingdings" panose="05000000000000000000" pitchFamily="2" charset="2"/>
              <a:buChar char="q"/>
            </a:pPr>
            <a:r>
              <a:rPr lang="en-US" sz="2000" dirty="0">
                <a:hlinkClick r:id="rId3"/>
              </a:rPr>
              <a:t>(635) Security Infusion for Event Management and IT Monitoring - YouTube</a:t>
            </a:r>
            <a:r>
              <a:rPr lang="en-US" sz="2400" dirty="0">
                <a:solidFill>
                  <a:schemeClr val="tx1"/>
                </a:solidFill>
              </a:rPr>
              <a:t> </a:t>
            </a:r>
            <a:endParaRPr lang="en-US" dirty="0">
              <a:solidFill>
                <a:schemeClr val="tx1"/>
              </a:solidFill>
            </a:endParaRPr>
          </a:p>
        </p:txBody>
      </p:sp>
      <p:pic>
        <p:nvPicPr>
          <p:cNvPr id="4" name="Picture 3">
            <a:extLst>
              <a:ext uri="{FF2B5EF4-FFF2-40B4-BE49-F238E27FC236}">
                <a16:creationId xmlns:a16="http://schemas.microsoft.com/office/drawing/2014/main" id="{3217BB60-0609-3DF2-A24C-97D6FB9BC638}"/>
              </a:ext>
            </a:extLst>
          </p:cNvPr>
          <p:cNvPicPr>
            <a:picLocks noChangeAspect="1"/>
          </p:cNvPicPr>
          <p:nvPr/>
        </p:nvPicPr>
        <p:blipFill>
          <a:blip r:embed="rId4"/>
          <a:stretch>
            <a:fillRect/>
          </a:stretch>
        </p:blipFill>
        <p:spPr>
          <a:xfrm>
            <a:off x="7760969" y="1006765"/>
            <a:ext cx="4431032" cy="5851235"/>
          </a:xfrm>
          <a:prstGeom prst="rect">
            <a:avLst/>
          </a:prstGeom>
        </p:spPr>
      </p:pic>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6">
            <a:alphaModFix/>
          </a:blip>
          <a:stretch>
            <a:fillRect/>
          </a:stretch>
        </p:blipFill>
        <p:spPr>
          <a:xfrm>
            <a:off x="9509575" y="108400"/>
            <a:ext cx="2553075" cy="472250"/>
          </a:xfrm>
          <a:prstGeom prst="rect">
            <a:avLst/>
          </a:prstGeom>
          <a:noFill/>
          <a:ln>
            <a:noFill/>
          </a:ln>
        </p:spPr>
      </p:pic>
    </p:spTree>
    <p:extLst>
      <p:ext uri="{BB962C8B-B14F-4D97-AF65-F5344CB8AC3E}">
        <p14:creationId xmlns:p14="http://schemas.microsoft.com/office/powerpoint/2010/main" val="2618655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A person raising his hand"/>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n-US" dirty="0"/>
              <a:t>Course progress</a:t>
            </a:r>
            <a:endParaRPr dirty="0"/>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n-US" sz="5400" dirty="0"/>
              <a:t>o1.</a:t>
            </a:r>
            <a:endParaRPr sz="5400" dirty="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US" dirty="0"/>
              <a:t>Introduction to Network Security in Healthcare</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n-US" sz="4400" dirty="0"/>
              <a:t>o2.</a:t>
            </a:r>
            <a:endParaRPr sz="4400" dirty="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dirty="0">
                <a:solidFill>
                  <a:schemeClr val="tx2">
                    <a:lumMod val="50000"/>
                  </a:schemeClr>
                </a:solidFill>
              </a:rPr>
              <a:t>Endpoint Protection Fundamentals</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o3.</a:t>
            </a:r>
            <a:endParaRPr dirty="0"/>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Cybersecurity Threat Landscape in Healthcare</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n-US" dirty="0"/>
              <a:t>o4.</a:t>
            </a:r>
            <a:endParaRPr dirty="0"/>
          </a:p>
        </p:txBody>
      </p:sp>
      <p:sp>
        <p:nvSpPr>
          <p:cNvPr id="450" name="Google Shape;450;p27"/>
          <p:cNvSpPr txBox="1">
            <a:spLocks noGrp="1"/>
          </p:cNvSpPr>
          <p:nvPr>
            <p:ph type="body" idx="9"/>
          </p:nvPr>
        </p:nvSpPr>
        <p:spPr>
          <a:xfrm>
            <a:off x="1097279" y="356616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n-US" dirty="0">
                <a:solidFill>
                  <a:schemeClr val="tx2">
                    <a:lumMod val="50000"/>
                  </a:schemeClr>
                </a:solidFill>
              </a:rPr>
              <a:t>Best Practices for Endpoint Security</a:t>
            </a: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46</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3749040"/>
            <a:ext cx="7943967" cy="958590"/>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Regulatory Compliance &amp; Standards</a:t>
            </a:r>
          </a:p>
        </p:txBody>
      </p:sp>
      <p:sp>
        <p:nvSpPr>
          <p:cNvPr id="5" name="Google Shape;449;p27">
            <a:extLst>
              <a:ext uri="{FF2B5EF4-FFF2-40B4-BE49-F238E27FC236}">
                <a16:creationId xmlns:a16="http://schemas.microsoft.com/office/drawing/2014/main" id="{38B9B4A5-B5E0-3176-EBCE-46F0FC1D9762}"/>
              </a:ext>
            </a:extLst>
          </p:cNvPr>
          <p:cNvSpPr txBox="1">
            <a:spLocks/>
          </p:cNvSpPr>
          <p:nvPr/>
        </p:nvSpPr>
        <p:spPr>
          <a:xfrm>
            <a:off x="365760" y="48463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o6.</a:t>
            </a:r>
          </a:p>
        </p:txBody>
      </p:sp>
      <p:sp>
        <p:nvSpPr>
          <p:cNvPr id="6" name="Google Shape;450;p27">
            <a:extLst>
              <a:ext uri="{FF2B5EF4-FFF2-40B4-BE49-F238E27FC236}">
                <a16:creationId xmlns:a16="http://schemas.microsoft.com/office/drawing/2014/main" id="{6F878A6E-9A37-6B33-BB54-931A98D970F7}"/>
              </a:ext>
            </a:extLst>
          </p:cNvPr>
          <p:cNvSpPr txBox="1">
            <a:spLocks/>
          </p:cNvSpPr>
          <p:nvPr/>
        </p:nvSpPr>
        <p:spPr>
          <a:xfrm>
            <a:off x="1097280" y="489204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dirty="0">
                <a:highlight>
                  <a:schemeClr val="lt1"/>
                </a:highlight>
              </a:rPr>
              <a:t>Example of a SIEM</a:t>
            </a:r>
          </a:p>
        </p:txBody>
      </p:sp>
      <p:sp>
        <p:nvSpPr>
          <p:cNvPr id="7" name="Google Shape;449;p27">
            <a:extLst>
              <a:ext uri="{FF2B5EF4-FFF2-40B4-BE49-F238E27FC236}">
                <a16:creationId xmlns:a16="http://schemas.microsoft.com/office/drawing/2014/main" id="{2B7E3C65-9163-0400-96BE-391ADCB4D015}"/>
              </a:ext>
            </a:extLst>
          </p:cNvPr>
          <p:cNvSpPr txBox="1">
            <a:spLocks/>
          </p:cNvSpPr>
          <p:nvPr/>
        </p:nvSpPr>
        <p:spPr>
          <a:xfrm>
            <a:off x="365760" y="54864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n-US" dirty="0"/>
              <a:t>o7.</a:t>
            </a:r>
          </a:p>
        </p:txBody>
      </p:sp>
      <p:sp>
        <p:nvSpPr>
          <p:cNvPr id="8" name="Google Shape;450;p27">
            <a:extLst>
              <a:ext uri="{FF2B5EF4-FFF2-40B4-BE49-F238E27FC236}">
                <a16:creationId xmlns:a16="http://schemas.microsoft.com/office/drawing/2014/main" id="{CEE68157-9607-330E-E919-351A602588BF}"/>
              </a:ext>
            </a:extLst>
          </p:cNvPr>
          <p:cNvSpPr txBox="1">
            <a:spLocks/>
          </p:cNvSpPr>
          <p:nvPr/>
        </p:nvSpPr>
        <p:spPr>
          <a:xfrm>
            <a:off x="1097280" y="5669280"/>
            <a:ext cx="7741920"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n-US" sz="2400" dirty="0">
                <a:solidFill>
                  <a:schemeClr val="tx1"/>
                </a:solidFill>
                <a:highlight>
                  <a:schemeClr val="lt1"/>
                </a:highlight>
              </a:rPr>
              <a:t>Collaboration &amp; Knowledge Sharing</a:t>
            </a:r>
          </a:p>
        </p:txBody>
      </p:sp>
    </p:spTree>
    <p:extLst>
      <p:ext uri="{BB962C8B-B14F-4D97-AF65-F5344CB8AC3E}">
        <p14:creationId xmlns:p14="http://schemas.microsoft.com/office/powerpoint/2010/main" val="3282511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8" name="Picture 7">
            <a:extLst>
              <a:ext uri="{FF2B5EF4-FFF2-40B4-BE49-F238E27FC236}">
                <a16:creationId xmlns:a16="http://schemas.microsoft.com/office/drawing/2014/main" id="{6627D3B3-5510-30C9-7220-3F8051277568}"/>
              </a:ext>
            </a:extLst>
          </p:cNvPr>
          <p:cNvPicPr>
            <a:picLocks noChangeAspect="1"/>
          </p:cNvPicPr>
          <p:nvPr/>
        </p:nvPicPr>
        <p:blipFill>
          <a:blip r:embed="rId3"/>
          <a:stretch>
            <a:fillRect/>
          </a:stretch>
        </p:blipFill>
        <p:spPr>
          <a:xfrm>
            <a:off x="6755278" y="2898648"/>
            <a:ext cx="5436722" cy="3959352"/>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47</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dirty="0"/>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796322" y="320041"/>
            <a:ext cx="7469854" cy="686724"/>
          </a:xfrm>
        </p:spPr>
        <p:txBody>
          <a:bodyPr>
            <a:normAutofit fontScale="90000"/>
          </a:bodyPr>
          <a:lstStyle/>
          <a:p>
            <a:pPr marL="0" indent="0">
              <a:spcBef>
                <a:spcPts val="0"/>
              </a:spcBef>
            </a:pPr>
            <a:r>
              <a:rPr lang="en-US" sz="3600" dirty="0">
                <a:solidFill>
                  <a:schemeClr val="tx1"/>
                </a:solidFill>
                <a:highlight>
                  <a:schemeClr val="lt1"/>
                </a:highlight>
              </a:rPr>
              <a:t>Collaboration &amp; Knowledge Sharing</a:t>
            </a:r>
          </a:p>
        </p:txBody>
      </p:sp>
      <p:sp>
        <p:nvSpPr>
          <p:cNvPr id="2" name="Google Shape;350;p15">
            <a:extLst>
              <a:ext uri="{FF2B5EF4-FFF2-40B4-BE49-F238E27FC236}">
                <a16:creationId xmlns:a16="http://schemas.microsoft.com/office/drawing/2014/main" id="{7BFBDCAC-C20B-CD24-B562-C5461405BBBF}"/>
              </a:ext>
            </a:extLst>
          </p:cNvPr>
          <p:cNvSpPr txBox="1">
            <a:spLocks/>
          </p:cNvSpPr>
          <p:nvPr/>
        </p:nvSpPr>
        <p:spPr>
          <a:xfrm>
            <a:off x="457200" y="2377440"/>
            <a:ext cx="6913164" cy="498347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Profile info</a:t>
            </a:r>
            <a:r>
              <a:rPr lang="en-US" sz="2200" dirty="0">
                <a:solidFill>
                  <a:schemeClr val="tx1"/>
                </a:solidFill>
              </a:rPr>
              <a:t>: Do you work within the healthcare sector? Are you a cybersecurity specialist?  How familiar are you with the discussed topics?</a:t>
            </a:r>
          </a:p>
          <a:p>
            <a:pPr marL="342900" indent="-342900">
              <a:spcBef>
                <a:spcPts val="600"/>
              </a:spcBef>
              <a:buClr>
                <a:schemeClr val="bg2"/>
              </a:buClr>
              <a:buSzPts val="1200"/>
              <a:buFont typeface="Wingdings" panose="05000000000000000000" pitchFamily="2" charset="2"/>
              <a:buChar char="§"/>
            </a:pPr>
            <a:endParaRPr lang="en-US" sz="2200"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Thoughts on the Seminar:</a:t>
            </a:r>
            <a:r>
              <a:rPr lang="en-US" sz="2200" dirty="0">
                <a:solidFill>
                  <a:schemeClr val="tx1"/>
                </a:solidFill>
              </a:rPr>
              <a:t> What aspects resonated with you the most?</a:t>
            </a:r>
          </a:p>
          <a:p>
            <a:pPr marL="342900" indent="-342900">
              <a:spcBef>
                <a:spcPts val="600"/>
              </a:spcBef>
              <a:buClr>
                <a:schemeClr val="bg2"/>
              </a:buClr>
              <a:buSzPts val="1200"/>
              <a:buFont typeface="Wingdings" panose="05000000000000000000" pitchFamily="2" charset="2"/>
              <a:buChar char="§"/>
            </a:pPr>
            <a:endParaRPr lang="en-US" sz="2200"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n-US" sz="2200" b="1" dirty="0">
                <a:solidFill>
                  <a:schemeClr val="tx1"/>
                </a:solidFill>
              </a:rPr>
              <a:t>Additional Thoughts: </a:t>
            </a:r>
            <a:r>
              <a:rPr lang="en-US" sz="2200" dirty="0">
                <a:solidFill>
                  <a:schemeClr val="tx1"/>
                </a:solidFill>
              </a:rPr>
              <a:t>Do you have anything to add?</a:t>
            </a:r>
          </a:p>
        </p:txBody>
      </p:sp>
      <p:sp>
        <p:nvSpPr>
          <p:cNvPr id="9" name="Subtitle 2">
            <a:extLst>
              <a:ext uri="{FF2B5EF4-FFF2-40B4-BE49-F238E27FC236}">
                <a16:creationId xmlns:a16="http://schemas.microsoft.com/office/drawing/2014/main" id="{FFA33AFC-BDE6-ED48-E5CE-BBC093D8B6D3}"/>
              </a:ext>
            </a:extLst>
          </p:cNvPr>
          <p:cNvSpPr txBox="1">
            <a:spLocks/>
          </p:cNvSpPr>
          <p:nvPr/>
        </p:nvSpPr>
        <p:spPr>
          <a:xfrm>
            <a:off x="274320" y="1280160"/>
            <a:ext cx="905256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Bef>
                <a:spcPts val="600"/>
              </a:spcBef>
              <a:spcAft>
                <a:spcPts val="600"/>
              </a:spcAft>
            </a:pPr>
            <a:r>
              <a:rPr lang="en-US" b="1" dirty="0"/>
              <a:t>Please Raise Your Hand &amp; </a:t>
            </a:r>
          </a:p>
          <a:p>
            <a:pPr algn="l">
              <a:spcBef>
                <a:spcPts val="600"/>
              </a:spcBef>
              <a:spcAft>
                <a:spcPts val="600"/>
              </a:spcAft>
            </a:pPr>
            <a:r>
              <a:rPr lang="en-US" b="1" dirty="0"/>
              <a:t>Introduce Yourself!</a:t>
            </a:r>
          </a:p>
        </p:txBody>
      </p:sp>
    </p:spTree>
    <p:extLst>
      <p:ext uri="{BB962C8B-B14F-4D97-AF65-F5344CB8AC3E}">
        <p14:creationId xmlns:p14="http://schemas.microsoft.com/office/powerpoint/2010/main" val="1651048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29"/>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n-US"/>
              <a:t>Thank you</a:t>
            </a:r>
            <a:endParaRPr/>
          </a:p>
        </p:txBody>
      </p:sp>
      <p:pic>
        <p:nvPicPr>
          <p:cNvPr id="773" name="Google Shape;773;p29" descr="A person and person looking at a computer screen"/>
          <p:cNvPicPr preferRelativeResize="0">
            <a:picLocks noGrp="1"/>
          </p:cNvPicPr>
          <p:nvPr>
            <p:ph type="pic" idx="2"/>
          </p:nvPr>
        </p:nvPicPr>
        <p:blipFill rotWithShape="1">
          <a:blip r:embed="rId3">
            <a:alphaModFix/>
          </a:blip>
          <a:srcRect l="127" r="126"/>
          <a:stretch/>
        </p:blipFill>
        <p:spPr>
          <a:xfrm>
            <a:off x="-29499" y="-2236"/>
            <a:ext cx="6814124" cy="6871095"/>
          </a:xfrm>
          <a:prstGeom prst="rect">
            <a:avLst/>
          </a:prstGeom>
          <a:solidFill>
            <a:schemeClr val="lt2"/>
          </a:solidFill>
          <a:ln>
            <a:noFill/>
          </a:ln>
        </p:spPr>
      </p:pic>
      <p:sp>
        <p:nvSpPr>
          <p:cNvPr id="774" name="Google Shape;774;p29"/>
          <p:cNvSpPr txBox="1">
            <a:spLocks noGrp="1"/>
          </p:cNvSpPr>
          <p:nvPr>
            <p:ph type="body" idx="1"/>
          </p:nvPr>
        </p:nvSpPr>
        <p:spPr>
          <a:xfrm>
            <a:off x="7350655" y="4716462"/>
            <a:ext cx="4056254" cy="1388773"/>
          </a:xfrm>
          <a:prstGeom prst="rect">
            <a:avLst/>
          </a:prstGeom>
          <a:noFill/>
          <a:ln>
            <a:noFill/>
          </a:ln>
        </p:spPr>
        <p:txBody>
          <a:bodyPr spcFirstLastPara="1" wrap="square" lIns="91425" tIns="0" rIns="0" bIns="45700" anchor="t" anchorCtr="0">
            <a:normAutofit lnSpcReduction="10000"/>
          </a:bodyPr>
          <a:lstStyle/>
          <a:p>
            <a:pPr marL="0" lvl="0" indent="0" algn="l" rtl="0">
              <a:lnSpc>
                <a:spcPct val="100000"/>
              </a:lnSpc>
              <a:spcBef>
                <a:spcPts val="0"/>
              </a:spcBef>
              <a:spcAft>
                <a:spcPts val="0"/>
              </a:spcAft>
              <a:buSzPts val="1600"/>
              <a:buFont typeface="Courier New"/>
              <a:buNone/>
            </a:pPr>
            <a:r>
              <a:rPr lang="en-US" sz="1800" dirty="0"/>
              <a:t>Please send all questions to:</a:t>
            </a:r>
          </a:p>
          <a:p>
            <a:pPr marL="0" lvl="0" indent="0" algn="l" rtl="0">
              <a:lnSpc>
                <a:spcPct val="100000"/>
              </a:lnSpc>
              <a:spcBef>
                <a:spcPts val="0"/>
              </a:spcBef>
              <a:spcAft>
                <a:spcPts val="0"/>
              </a:spcAft>
              <a:buSzPts val="1600"/>
              <a:buFont typeface="Courier New"/>
              <a:buNone/>
            </a:pPr>
            <a:endParaRPr lang="en-US" sz="1800" dirty="0">
              <a:solidFill>
                <a:srgbClr val="87882D"/>
              </a:solidFill>
              <a:hlinkClick r:id="rId4">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600"/>
              <a:buFont typeface="Courier New"/>
              <a:buNone/>
            </a:pPr>
            <a:r>
              <a:rPr lang="en-US" sz="1800" dirty="0">
                <a:solidFill>
                  <a:srgbClr val="92D050"/>
                </a:solidFill>
                <a:hlinkClick r:id="rId4">
                  <a:extLst>
                    <a:ext uri="{A12FA001-AC4F-418D-AE19-62706E023703}">
                      <ahyp:hlinkClr xmlns:ahyp="http://schemas.microsoft.com/office/drawing/2018/hyperlinkcolor" val="tx"/>
                    </a:ext>
                  </a:extLst>
                </a:hlinkClick>
              </a:rPr>
              <a:t>disiaili@itml.gr</a:t>
            </a:r>
            <a:endParaRPr lang="en-US" sz="1800" dirty="0">
              <a:solidFill>
                <a:srgbClr val="92D050"/>
              </a:solidFill>
            </a:endParaRPr>
          </a:p>
          <a:p>
            <a:pPr marL="0" lvl="0" indent="0" algn="l" rtl="0">
              <a:lnSpc>
                <a:spcPct val="100000"/>
              </a:lnSpc>
              <a:spcBef>
                <a:spcPts val="0"/>
              </a:spcBef>
              <a:spcAft>
                <a:spcPts val="0"/>
              </a:spcAft>
              <a:buSzPts val="1600"/>
              <a:buFont typeface="Courier New"/>
              <a:buNone/>
            </a:pPr>
            <a:endParaRPr lang="en-US" sz="1800" dirty="0"/>
          </a:p>
          <a:p>
            <a:pPr marL="0" lvl="0" indent="0" algn="l" rtl="0">
              <a:lnSpc>
                <a:spcPct val="100000"/>
              </a:lnSpc>
              <a:spcBef>
                <a:spcPts val="0"/>
              </a:spcBef>
              <a:spcAft>
                <a:spcPts val="0"/>
              </a:spcAft>
              <a:buSzPts val="1600"/>
              <a:buFont typeface="Courier New"/>
              <a:buNone/>
            </a:pPr>
            <a:r>
              <a:rPr lang="en-US" sz="1800" dirty="0"/>
              <a:t>Dimitra Siaili</a:t>
            </a:r>
          </a:p>
        </p:txBody>
      </p:sp>
      <p:grpSp>
        <p:nvGrpSpPr>
          <p:cNvPr id="775" name="Google Shape;775;p29"/>
          <p:cNvGrpSpPr/>
          <p:nvPr/>
        </p:nvGrpSpPr>
        <p:grpSpPr>
          <a:xfrm>
            <a:off x="4059704" y="0"/>
            <a:ext cx="2928883" cy="6871447"/>
            <a:chOff x="4059704" y="0"/>
            <a:chExt cx="2928883" cy="6871447"/>
          </a:xfrm>
        </p:grpSpPr>
        <p:sp>
          <p:nvSpPr>
            <p:cNvPr id="776" name="Google Shape;776;p29"/>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777" name="Google Shape;777;p29"/>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778" name="Google Shape;778;p29"/>
          <p:cNvPicPr preferRelativeResize="0"/>
          <p:nvPr/>
        </p:nvPicPr>
        <p:blipFill>
          <a:blip r:embed="rId5">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5"/>
          <p:cNvSpPr txBox="1">
            <a:spLocks noGrp="1"/>
          </p:cNvSpPr>
          <p:nvPr>
            <p:ph type="ctrTitle"/>
          </p:nvPr>
        </p:nvSpPr>
        <p:spPr>
          <a:xfrm>
            <a:off x="6507964" y="631870"/>
            <a:ext cx="4786800" cy="76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Value Propositions</a:t>
            </a:r>
            <a:endParaRPr/>
          </a:p>
        </p:txBody>
      </p:sp>
      <p:sp>
        <p:nvSpPr>
          <p:cNvPr id="258" name="Google Shape;258;p5"/>
          <p:cNvSpPr txBox="1">
            <a:spLocks noGrp="1"/>
          </p:cNvSpPr>
          <p:nvPr>
            <p:ph type="subTitle" idx="1"/>
          </p:nvPr>
        </p:nvSpPr>
        <p:spPr>
          <a:xfrm>
            <a:off x="6498131" y="159327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a:t>Benefits to Participants</a:t>
            </a:r>
            <a:endParaRPr/>
          </a:p>
        </p:txBody>
      </p:sp>
      <p:sp>
        <p:nvSpPr>
          <p:cNvPr id="259" name="Google Shape;259;p5"/>
          <p:cNvSpPr txBox="1">
            <a:spLocks noGrp="1"/>
          </p:cNvSpPr>
          <p:nvPr>
            <p:ph type="body" idx="3"/>
          </p:nvPr>
        </p:nvSpPr>
        <p:spPr>
          <a:xfrm>
            <a:off x="6498130" y="2510416"/>
            <a:ext cx="5541600" cy="3378319"/>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0"/>
              </a:spcAft>
              <a:buSzPts val="1200"/>
              <a:buChar char="o"/>
            </a:pPr>
            <a:r>
              <a:rPr lang="en-US" sz="1200" dirty="0"/>
              <a:t>Level of Training Module:</a:t>
            </a:r>
            <a:r>
              <a:rPr lang="el-GR" sz="1200" dirty="0"/>
              <a:t> </a:t>
            </a:r>
            <a:r>
              <a:rPr lang="en-US" sz="1200" dirty="0"/>
              <a:t>Basic</a:t>
            </a:r>
            <a:endParaRPr dirty="0"/>
          </a:p>
          <a:p>
            <a:pPr marL="274320" lvl="0" indent="-274320" algn="l" rtl="0">
              <a:lnSpc>
                <a:spcPct val="100000"/>
              </a:lnSpc>
              <a:spcBef>
                <a:spcPts val="1200"/>
              </a:spcBef>
              <a:spcAft>
                <a:spcPts val="0"/>
              </a:spcAft>
              <a:buSzPts val="1200"/>
              <a:buChar char="o"/>
            </a:pPr>
            <a:r>
              <a:rPr lang="en-US" sz="1200" dirty="0"/>
              <a:t>Cybersecurity Professional Training </a:t>
            </a:r>
            <a:endParaRPr dirty="0"/>
          </a:p>
          <a:p>
            <a:pPr marL="274320" lvl="0" indent="-274320" algn="l" rtl="0">
              <a:lnSpc>
                <a:spcPct val="100000"/>
              </a:lnSpc>
              <a:spcBef>
                <a:spcPts val="1200"/>
              </a:spcBef>
              <a:spcAft>
                <a:spcPts val="0"/>
              </a:spcAft>
              <a:buSzPts val="1200"/>
              <a:buChar char="o"/>
            </a:pPr>
            <a:r>
              <a:rPr lang="en-US" sz="1200" dirty="0"/>
              <a:t>Through case studies and collaboration, participants gain insights into defending digital health infrastructure. The seminar equips attendees with strategies to enhance network security, ensuring the integrity and confidentiality of healthcare data amidst evolving cyber threats.</a:t>
            </a:r>
          </a:p>
          <a:p>
            <a:pPr marL="274320" lvl="0" indent="-274320" algn="l" rtl="0">
              <a:lnSpc>
                <a:spcPct val="100000"/>
              </a:lnSpc>
              <a:spcBef>
                <a:spcPts val="1200"/>
              </a:spcBef>
              <a:spcAft>
                <a:spcPts val="0"/>
              </a:spcAft>
              <a:buSzPts val="1200"/>
              <a:buChar char="o"/>
            </a:pPr>
            <a:r>
              <a:rPr lang="en-US" sz="1200" dirty="0"/>
              <a:t>Rooted with European Cybersecurity Skills Framework</a:t>
            </a:r>
            <a:endParaRPr dirty="0"/>
          </a:p>
          <a:p>
            <a:pPr marL="274320" lvl="0" indent="-274320" algn="l" rtl="0">
              <a:lnSpc>
                <a:spcPct val="100000"/>
              </a:lnSpc>
              <a:spcBef>
                <a:spcPts val="1200"/>
              </a:spcBef>
              <a:spcAft>
                <a:spcPts val="0"/>
              </a:spcAft>
              <a:buSzPts val="1200"/>
              <a:buChar char="o"/>
            </a:pPr>
            <a:r>
              <a:rPr lang="en-US" sz="1200" dirty="0"/>
              <a:t>Cutting-edge insights from industry-academic experts</a:t>
            </a:r>
            <a:endParaRPr dirty="0"/>
          </a:p>
          <a:p>
            <a:pPr marL="274320" lvl="0" indent="-274320" algn="l" rtl="0">
              <a:lnSpc>
                <a:spcPct val="100000"/>
              </a:lnSpc>
              <a:spcBef>
                <a:spcPts val="1200"/>
              </a:spcBef>
              <a:spcAft>
                <a:spcPts val="0"/>
              </a:spcAft>
              <a:buSzPts val="1200"/>
              <a:buChar char="o"/>
            </a:pPr>
            <a:r>
              <a:rPr lang="en-US" sz="1200" dirty="0"/>
              <a:t>Certificate of attendance</a:t>
            </a:r>
          </a:p>
          <a:p>
            <a:pPr marL="274320" lvl="0" indent="-274320" algn="l" rtl="0">
              <a:lnSpc>
                <a:spcPct val="100000"/>
              </a:lnSpc>
              <a:spcBef>
                <a:spcPts val="1200"/>
              </a:spcBef>
              <a:spcAft>
                <a:spcPts val="0"/>
              </a:spcAft>
              <a:buSzPts val="1200"/>
              <a:buChar char="o"/>
            </a:pPr>
            <a:r>
              <a:rPr lang="en-US" sz="1200" dirty="0"/>
              <a:t>Helps with skills development and career advancement </a:t>
            </a:r>
            <a:endParaRPr dirty="0"/>
          </a:p>
          <a:p>
            <a:pPr marL="0" lvl="0" indent="0" algn="l" rtl="0">
              <a:lnSpc>
                <a:spcPct val="100000"/>
              </a:lnSpc>
              <a:spcBef>
                <a:spcPts val="1200"/>
              </a:spcBef>
              <a:spcAft>
                <a:spcPts val="0"/>
              </a:spcAft>
              <a:buSzPts val="1200"/>
              <a:buNone/>
            </a:pPr>
            <a:endParaRPr sz="1200" dirty="0"/>
          </a:p>
        </p:txBody>
      </p:sp>
      <p:cxnSp>
        <p:nvCxnSpPr>
          <p:cNvPr id="260" name="Google Shape;260;p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61" name="Google Shape;261;p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62" name="Google Shape;262;p5" descr="A group of people looking at a sign"/>
          <p:cNvPicPr preferRelativeResize="0">
            <a:picLocks noGrp="1"/>
          </p:cNvPicPr>
          <p:nvPr>
            <p:ph type="pic" idx="2"/>
          </p:nvPr>
        </p:nvPicPr>
        <p:blipFill rotWithShape="1">
          <a:blip r:embed="rId3">
            <a:alphaModFix/>
          </a:blip>
          <a:srcRect l="6288" r="6287"/>
          <a:stretch/>
        </p:blipFill>
        <p:spPr>
          <a:xfrm>
            <a:off x="0" y="-2235"/>
            <a:ext cx="5840730" cy="6862275"/>
          </a:xfrm>
          <a:prstGeom prst="rect">
            <a:avLst/>
          </a:prstGeom>
          <a:solidFill>
            <a:schemeClr val="lt2"/>
          </a:solidFill>
          <a:ln>
            <a:noFill/>
          </a:ln>
        </p:spPr>
      </p:pic>
      <p:pic>
        <p:nvPicPr>
          <p:cNvPr id="263" name="Google Shape;263;p5"/>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64" name="Google Shape;264;p5"/>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A person standing in front of a table with a person&#10;&#10;Description automatically generated"/>
          <p:cNvPicPr preferRelativeResize="0">
            <a:picLocks noGrp="1"/>
          </p:cNvPicPr>
          <p:nvPr>
            <p:ph type="pic" idx="2"/>
          </p:nvPr>
        </p:nvPicPr>
        <p:blipFill rotWithShape="1">
          <a:blip r:embed="rId3">
            <a:alphaModFix/>
          </a:blip>
          <a:srcRect l="4073" r="4072"/>
          <a:stretch/>
        </p:blipFill>
        <p:spPr>
          <a:xfrm>
            <a:off x="0" y="-2235"/>
            <a:ext cx="5129784" cy="6862275"/>
          </a:xfrm>
          <a:prstGeom prst="rect">
            <a:avLst/>
          </a:prstGeom>
          <a:solidFill>
            <a:schemeClr val="lt2"/>
          </a:solidFill>
          <a:ln>
            <a:noFill/>
          </a:ln>
        </p:spPr>
      </p:pic>
      <p:sp>
        <p:nvSpPr>
          <p:cNvPr id="269" name="Google Shape;269;p6"/>
          <p:cNvSpPr txBox="1">
            <a:spLocks noGrp="1"/>
          </p:cNvSpPr>
          <p:nvPr>
            <p:ph type="ctrTitle"/>
          </p:nvPr>
        </p:nvSpPr>
        <p:spPr>
          <a:xfrm>
            <a:off x="6409838" y="91440"/>
            <a:ext cx="3168272" cy="64008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WHO</a:t>
            </a:r>
            <a:endParaRPr dirty="0"/>
          </a:p>
        </p:txBody>
      </p:sp>
      <p:sp>
        <p:nvSpPr>
          <p:cNvPr id="270" name="Google Shape;270;p6"/>
          <p:cNvSpPr txBox="1">
            <a:spLocks noGrp="1"/>
          </p:cNvSpPr>
          <p:nvPr>
            <p:ph type="subTitle" idx="1"/>
          </p:nvPr>
        </p:nvSpPr>
        <p:spPr>
          <a:xfrm>
            <a:off x="6362285" y="640080"/>
            <a:ext cx="4715261" cy="48625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r>
              <a:rPr lang="en-US" dirty="0"/>
              <a:t>Profile of Training Participants</a:t>
            </a:r>
            <a:endParaRPr dirty="0"/>
          </a:p>
        </p:txBody>
      </p:sp>
      <p:sp>
        <p:nvSpPr>
          <p:cNvPr id="271" name="Google Shape;271;p6"/>
          <p:cNvSpPr txBox="1">
            <a:spLocks noGrp="1"/>
          </p:cNvSpPr>
          <p:nvPr>
            <p:ph type="body" idx="3"/>
          </p:nvPr>
        </p:nvSpPr>
        <p:spPr>
          <a:xfrm>
            <a:off x="5120640" y="1280160"/>
            <a:ext cx="6942010" cy="5650034"/>
          </a:xfrm>
          <a:prstGeom prst="rect">
            <a:avLst/>
          </a:prstGeom>
          <a:noFill/>
          <a:ln>
            <a:noFill/>
          </a:ln>
        </p:spPr>
        <p:txBody>
          <a:bodyPr spcFirstLastPara="1" wrap="square" lIns="91440" tIns="0" rIns="0" bIns="0" anchor="t" anchorCtr="0">
            <a:noAutofit/>
          </a:bodyPr>
          <a:lstStyle/>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Healthcare IT Professionals: </a:t>
            </a:r>
            <a:r>
              <a:rPr lang="en-US" sz="1600" dirty="0"/>
              <a:t>This includes network administrators, IT support staff, and cybersecurity specialists who are directly responsible for implementing and maintaining the security of healthcare systems.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Healthcare Administrators and Executives: </a:t>
            </a:r>
            <a:r>
              <a:rPr lang="en-US" sz="1600" dirty="0"/>
              <a:t>Chief Information Officers (CIOs), Chief Technology Officers (CTOs), and Chief Information Security Officers (CISOs) who oversee the overall IT strategy and cybersecurity policies in healthcare organizations.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Clinical Staff with IT Responsibilities: </a:t>
            </a:r>
            <a:r>
              <a:rPr lang="en-US" sz="1600" dirty="0"/>
              <a:t>Physicians, nurses, and other healthcare providers who use digital systems and need to understand the importance of cybersecurity to protect patient data.</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Health Information Management (HIM) Professionals: </a:t>
            </a:r>
            <a:r>
              <a:rPr lang="en-US" sz="1600" dirty="0"/>
              <a:t>Individuals who manage patient data, including health information managers and medical records technicians, as they need to ensure the confidentiality and integrity of health records.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Compliance and Risk Management Officers: </a:t>
            </a:r>
            <a:r>
              <a:rPr lang="en-US" sz="1600" dirty="0"/>
              <a:t>Professionals who oversee compliance with healthcare regulations such as HIPAA, GDPR, and other data protection laws. They need to understand the cybersecurity measures necessary to maintain compliance.</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A person standing in front of a table with a person&#10;&#10;Description automatically generated"/>
          <p:cNvPicPr preferRelativeResize="0">
            <a:picLocks noGrp="1"/>
          </p:cNvPicPr>
          <p:nvPr>
            <p:ph type="pic" idx="2"/>
          </p:nvPr>
        </p:nvPicPr>
        <p:blipFill rotWithShape="1">
          <a:blip r:embed="rId3">
            <a:alphaModFix/>
          </a:blip>
          <a:srcRect l="4073" r="4072"/>
          <a:stretch/>
        </p:blipFill>
        <p:spPr>
          <a:xfrm>
            <a:off x="0" y="-2235"/>
            <a:ext cx="5297864" cy="6862275"/>
          </a:xfrm>
          <a:prstGeom prst="rect">
            <a:avLst/>
          </a:prstGeom>
          <a:solidFill>
            <a:schemeClr val="lt2"/>
          </a:solidFill>
          <a:ln>
            <a:noFill/>
          </a:ln>
        </p:spPr>
      </p:pic>
      <p:sp>
        <p:nvSpPr>
          <p:cNvPr id="269" name="Google Shape;269;p6"/>
          <p:cNvSpPr txBox="1">
            <a:spLocks noGrp="1"/>
          </p:cNvSpPr>
          <p:nvPr>
            <p:ph type="ctrTitle"/>
          </p:nvPr>
        </p:nvSpPr>
        <p:spPr>
          <a:xfrm>
            <a:off x="6035040" y="182880"/>
            <a:ext cx="3168272" cy="640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dirty="0"/>
              <a:t>WHO</a:t>
            </a:r>
            <a:endParaRPr dirty="0"/>
          </a:p>
        </p:txBody>
      </p:sp>
      <p:sp>
        <p:nvSpPr>
          <p:cNvPr id="270" name="Google Shape;270;p6"/>
          <p:cNvSpPr txBox="1">
            <a:spLocks noGrp="1"/>
          </p:cNvSpPr>
          <p:nvPr>
            <p:ph type="subTitle" idx="1"/>
          </p:nvPr>
        </p:nvSpPr>
        <p:spPr>
          <a:xfrm>
            <a:off x="6217920" y="640080"/>
            <a:ext cx="4715261" cy="486252"/>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 of Training Participants</a:t>
            </a:r>
            <a:endParaRPr dirty="0"/>
          </a:p>
        </p:txBody>
      </p:sp>
      <p:sp>
        <p:nvSpPr>
          <p:cNvPr id="271" name="Google Shape;271;p6"/>
          <p:cNvSpPr txBox="1">
            <a:spLocks noGrp="1"/>
          </p:cNvSpPr>
          <p:nvPr>
            <p:ph type="body" idx="3"/>
          </p:nvPr>
        </p:nvSpPr>
        <p:spPr>
          <a:xfrm>
            <a:off x="5303520" y="1280160"/>
            <a:ext cx="6759130" cy="5577840"/>
          </a:xfrm>
          <a:prstGeom prst="rect">
            <a:avLst/>
          </a:prstGeom>
          <a:noFill/>
          <a:ln>
            <a:noFill/>
          </a:ln>
        </p:spPr>
        <p:txBody>
          <a:bodyPr spcFirstLastPara="1" wrap="square" lIns="91440" tIns="0" rIns="0" bIns="0" anchor="t" anchorCtr="0">
            <a:noAutofit/>
          </a:bodyPr>
          <a:lstStyle/>
          <a:p>
            <a:pPr marL="285750" indent="-285750" algn="just">
              <a:spcBef>
                <a:spcPts val="0"/>
              </a:spcBef>
              <a:spcAft>
                <a:spcPts val="1200"/>
              </a:spcAft>
            </a:pPr>
            <a:r>
              <a:rPr lang="en-US" sz="1600" b="1" dirty="0"/>
              <a:t>Hospital and Clinic Management: </a:t>
            </a:r>
            <a:r>
              <a:rPr lang="en-US" sz="1600" dirty="0"/>
              <a:t>Directors and managers of hospitals, clinics, and other healthcare facilities who need to be aware of the importance of endpoint protection to make informed decisions about resource allocation and security investments.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Healthcare Consultants and Auditors: </a:t>
            </a:r>
            <a:r>
              <a:rPr lang="en-US" sz="1600" dirty="0"/>
              <a:t>Those who provide consulting services or conduct audits in healthcare settings, as they need to be up-to-date with the latest best practices in cybersecurity.</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Software Developers and Vendors: </a:t>
            </a:r>
            <a:r>
              <a:rPr lang="en-US" sz="1600" dirty="0"/>
              <a:t>Developers who create healthcare software and applications, as well as vendors who supply IT solutions to healthcare organizations, to ensure their products meet security standards</a:t>
            </a:r>
            <a:r>
              <a:rPr lang="en-US" sz="1600" b="1" dirty="0"/>
              <a:t>.</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Public Health Officials: </a:t>
            </a:r>
            <a:r>
              <a:rPr lang="en-US" sz="1600" dirty="0"/>
              <a:t>Individuals working in public health agencies who manage large-scale health data and need to ensure its security against cyber threats.</a:t>
            </a:r>
          </a:p>
          <a:p>
            <a:pPr marL="285750" lvl="0" indent="-285750" algn="just" rtl="0">
              <a:lnSpc>
                <a:spcPct val="100000"/>
              </a:lnSpc>
              <a:spcBef>
                <a:spcPts val="0"/>
              </a:spcBef>
              <a:spcAft>
                <a:spcPts val="1200"/>
              </a:spcAft>
              <a:buSzPts val="1400"/>
              <a:buFont typeface="Wingdings" panose="05000000000000000000" pitchFamily="2" charset="2"/>
              <a:buChar char="v"/>
            </a:pPr>
            <a:r>
              <a:rPr lang="en-US" sz="1600" b="1" dirty="0"/>
              <a:t>Students and Academics: </a:t>
            </a:r>
            <a:r>
              <a:rPr lang="en-US" sz="1600" dirty="0"/>
              <a:t>Students studying healthcare administration, health informatics, or cybersecurity, as well as academic researchers focusing on healthcare IT and cybersecurity.</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7</a:t>
            </a:fld>
            <a:endParaRPr>
              <a:solidFill>
                <a:schemeClr val="lt1"/>
              </a:solidFill>
            </a:endParaRPr>
          </a:p>
        </p:txBody>
      </p:sp>
    </p:spTree>
    <p:extLst>
      <p:ext uri="{BB962C8B-B14F-4D97-AF65-F5344CB8AC3E}">
        <p14:creationId xmlns:p14="http://schemas.microsoft.com/office/powerpoint/2010/main" val="110610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WHO</a:t>
            </a:r>
            <a:endParaRPr/>
          </a:p>
        </p:txBody>
      </p:sp>
      <p:sp>
        <p:nvSpPr>
          <p:cNvPr id="282" name="Google Shape;282;p7"/>
          <p:cNvSpPr txBox="1">
            <a:spLocks noGrp="1"/>
          </p:cNvSpPr>
          <p:nvPr>
            <p:ph type="subTitle" idx="1"/>
          </p:nvPr>
        </p:nvSpPr>
        <p:spPr>
          <a:xfrm>
            <a:off x="6498131" y="75507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Profiles of Trainer</a:t>
            </a:r>
            <a:endParaRPr dirty="0"/>
          </a:p>
          <a:p>
            <a:pPr marL="0" lvl="0" indent="0" algn="l" rtl="0">
              <a:lnSpc>
                <a:spcPct val="100000"/>
              </a:lnSpc>
              <a:spcBef>
                <a:spcPts val="0"/>
              </a:spcBef>
              <a:spcAft>
                <a:spcPts val="0"/>
              </a:spcAft>
              <a:buSzPts val="2400"/>
              <a:buNone/>
            </a:pPr>
            <a:endParaRPr dirty="0"/>
          </a:p>
        </p:txBody>
      </p:sp>
      <p:sp>
        <p:nvSpPr>
          <p:cNvPr id="283" name="Google Shape;283;p7"/>
          <p:cNvSpPr txBox="1">
            <a:spLocks noGrp="1"/>
          </p:cNvSpPr>
          <p:nvPr>
            <p:ph type="body" idx="3"/>
          </p:nvPr>
        </p:nvSpPr>
        <p:spPr>
          <a:xfrm>
            <a:off x="6096000" y="1518877"/>
            <a:ext cx="5853300" cy="4954997"/>
          </a:xfrm>
          <a:prstGeom prst="rect">
            <a:avLst/>
          </a:prstGeom>
          <a:noFill/>
          <a:ln>
            <a:noFill/>
          </a:ln>
        </p:spPr>
        <p:txBody>
          <a:bodyPr spcFirstLastPara="1" wrap="square" lIns="91425" tIns="0" rIns="0" bIns="45700" anchor="t" anchorCtr="0">
            <a:normAutofit/>
          </a:bodyPr>
          <a:lstStyle/>
          <a:p>
            <a:pPr marL="274320" lvl="0" indent="-254317" algn="just" rtl="0">
              <a:lnSpc>
                <a:spcPct val="100000"/>
              </a:lnSpc>
              <a:spcBef>
                <a:spcPts val="0"/>
              </a:spcBef>
              <a:spcAft>
                <a:spcPts val="0"/>
              </a:spcAft>
              <a:buSzPct val="100000"/>
              <a:buFont typeface="Courier New"/>
              <a:buChar char="o"/>
            </a:pPr>
            <a:r>
              <a:rPr lang="en-US" b="1" dirty="0"/>
              <a:t>Dimitra Siaili </a:t>
            </a:r>
            <a:r>
              <a:rPr lang="en-US" dirty="0"/>
              <a:t>is an accomplished Researcher and Project Manager specializing in EU-funded cybersecurity projects at ITML. Leveraging her academic foundation in Electrical Engineering and Computer Technology from the Polytechnic School of Patras, encompassing both undergraduate and postgraduate studies, she has demonstrated proficiency in spearheading extensive research initiatives. In addition to her cybersecurity prowess, Dimitra brings extensive experience in the realms of smart cities and IoT, having contributed significantly to projects aimed at enhancing urban infrastructure and connectivity. ITML stands at the forefront of innovation, pioneering cybersecurity solutions through involvement in dozens of groundbreaking research projects. With a steadfast commitment to excellence, ITML harnesses its expertise on cybersecurity to deliver cutting-edge technologies and services tailored to meet the evolving challenges of the digital landscape. Renowned for its strategic collaborations and track record of success in securing EU funding, ITML continues to shape the future of cybersecurity, empowering businesses, and organizations worldwide to navigate the complexities of cyberspace with confidence.</a:t>
            </a:r>
            <a:endParaRPr dirty="0"/>
          </a:p>
        </p:txBody>
      </p:sp>
      <p:cxnSp>
        <p:nvCxnSpPr>
          <p:cNvPr id="284" name="Google Shape;284;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85" name="Google Shape;285;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86" name="Google Shape;286;p7" descr="A person speaking into a microphone&#10;&#10;Description automatically generated"/>
          <p:cNvPicPr preferRelativeResize="0">
            <a:picLocks noGrp="1"/>
          </p:cNvPicPr>
          <p:nvPr>
            <p:ph type="pic" idx="2"/>
          </p:nvPr>
        </p:nvPicPr>
        <p:blipFill rotWithShape="1">
          <a:blip r:embed="rId3">
            <a:alphaModFix/>
          </a:blip>
          <a:srcRect l="239" r="239"/>
          <a:stretch/>
        </p:blipFill>
        <p:spPr>
          <a:xfrm>
            <a:off x="0" y="-2235"/>
            <a:ext cx="5840730" cy="6862275"/>
          </a:xfrm>
          <a:prstGeom prst="rect">
            <a:avLst/>
          </a:prstGeom>
          <a:solidFill>
            <a:schemeClr val="lt2"/>
          </a:solidFill>
          <a:ln>
            <a:noFill/>
          </a:ln>
        </p:spPr>
      </p:pic>
      <p:pic>
        <p:nvPicPr>
          <p:cNvPr id="287" name="Google Shape;287;p7"/>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88" name="Google Shape;288;p7"/>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8</a:t>
            </a:fld>
            <a:endParaRPr>
              <a:solidFill>
                <a:schemeClr val="lt1"/>
              </a:solidFill>
            </a:endParaRPr>
          </a:p>
        </p:txBody>
      </p:sp>
      <p:pic>
        <p:nvPicPr>
          <p:cNvPr id="3" name="Picture 2" descr="A person with red hair speaking into a microphone&#10;&#10;Description automatically generated">
            <a:extLst>
              <a:ext uri="{FF2B5EF4-FFF2-40B4-BE49-F238E27FC236}">
                <a16:creationId xmlns:a16="http://schemas.microsoft.com/office/drawing/2014/main" id="{50363CA8-D5B0-BF23-71B4-300093798FC4}"/>
              </a:ext>
            </a:extLst>
          </p:cNvPr>
          <p:cNvPicPr>
            <a:picLocks noChangeAspect="1"/>
          </p:cNvPicPr>
          <p:nvPr/>
        </p:nvPicPr>
        <p:blipFill rotWithShape="1">
          <a:blip r:embed="rId5"/>
          <a:srcRect l="10457" r="19002"/>
          <a:stretch/>
        </p:blipFill>
        <p:spPr>
          <a:xfrm>
            <a:off x="1275044" y="1399032"/>
            <a:ext cx="3255265" cy="30764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n-US"/>
              <a:t>WHAT</a:t>
            </a:r>
            <a:endParaRPr/>
          </a:p>
        </p:txBody>
      </p:sp>
      <p:sp>
        <p:nvSpPr>
          <p:cNvPr id="294" name="Google Shape;294;p8"/>
          <p:cNvSpPr txBox="1">
            <a:spLocks noGrp="1"/>
          </p:cNvSpPr>
          <p:nvPr>
            <p:ph type="subTitle" idx="1"/>
          </p:nvPr>
        </p:nvSpPr>
        <p:spPr>
          <a:xfrm>
            <a:off x="6498131" y="862369"/>
            <a:ext cx="4786877" cy="961407"/>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n-US" dirty="0"/>
              <a:t>Training Topics</a:t>
            </a:r>
            <a:endParaRPr dirty="0"/>
          </a:p>
        </p:txBody>
      </p:sp>
      <p:sp>
        <p:nvSpPr>
          <p:cNvPr id="295" name="Google Shape;295;p8"/>
          <p:cNvSpPr txBox="1">
            <a:spLocks noGrp="1"/>
          </p:cNvSpPr>
          <p:nvPr>
            <p:ph type="body" idx="3"/>
          </p:nvPr>
        </p:nvSpPr>
        <p:spPr>
          <a:xfrm>
            <a:off x="6409837" y="1823775"/>
            <a:ext cx="5486507" cy="4748717"/>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Char char="o"/>
            </a:pPr>
            <a:r>
              <a:rPr lang="en-US" sz="2000" dirty="0"/>
              <a:t>Introduction to Network Security in Healthcare</a:t>
            </a:r>
            <a:endParaRPr lang="el-GR" sz="2000" dirty="0"/>
          </a:p>
          <a:p>
            <a:pPr marL="274320" lvl="0" indent="-274320" algn="l" rtl="0">
              <a:lnSpc>
                <a:spcPct val="100000"/>
              </a:lnSpc>
              <a:spcBef>
                <a:spcPts val="1200"/>
              </a:spcBef>
              <a:spcAft>
                <a:spcPts val="0"/>
              </a:spcAft>
              <a:buSzPts val="1200"/>
              <a:buChar char="o"/>
            </a:pPr>
            <a:r>
              <a:rPr lang="en-US" sz="2000" dirty="0"/>
              <a:t>Endpoint Protection Fundamentals</a:t>
            </a:r>
          </a:p>
          <a:p>
            <a:pPr marL="274320" lvl="0" indent="-274320" algn="l" rtl="0">
              <a:lnSpc>
                <a:spcPct val="100000"/>
              </a:lnSpc>
              <a:spcBef>
                <a:spcPts val="1200"/>
              </a:spcBef>
              <a:spcAft>
                <a:spcPts val="0"/>
              </a:spcAft>
              <a:buSzPts val="1200"/>
              <a:buChar char="o"/>
            </a:pPr>
            <a:r>
              <a:rPr lang="en-US" sz="2000" dirty="0"/>
              <a:t>Cybersecurity Threat Landscape in Healthcare</a:t>
            </a:r>
            <a:endParaRPr lang="el-GR" sz="2000" dirty="0"/>
          </a:p>
          <a:p>
            <a:pPr marL="274320" lvl="0" indent="-274320" algn="l" rtl="0">
              <a:lnSpc>
                <a:spcPct val="100000"/>
              </a:lnSpc>
              <a:spcBef>
                <a:spcPts val="1200"/>
              </a:spcBef>
              <a:spcAft>
                <a:spcPts val="0"/>
              </a:spcAft>
              <a:buSzPts val="1200"/>
              <a:buChar char="o"/>
            </a:pPr>
            <a:r>
              <a:rPr lang="en-US" sz="2000" dirty="0"/>
              <a:t>Best Practices for Endpoint Security</a:t>
            </a:r>
            <a:endParaRPr lang="el-GR" sz="2000" dirty="0"/>
          </a:p>
          <a:p>
            <a:pPr marL="274320" lvl="0" indent="-274320" algn="l" rtl="0">
              <a:lnSpc>
                <a:spcPct val="100000"/>
              </a:lnSpc>
              <a:spcBef>
                <a:spcPts val="1200"/>
              </a:spcBef>
              <a:spcAft>
                <a:spcPts val="0"/>
              </a:spcAft>
              <a:buSzPts val="1200"/>
              <a:buChar char="o"/>
            </a:pPr>
            <a:r>
              <a:rPr lang="en-US" sz="2000" dirty="0"/>
              <a:t>Regulatory Compliance </a:t>
            </a:r>
            <a:r>
              <a:rPr lang="el-GR" sz="2000" dirty="0"/>
              <a:t>&amp;</a:t>
            </a:r>
            <a:r>
              <a:rPr lang="en-US" sz="2000" dirty="0"/>
              <a:t> Standards</a:t>
            </a:r>
            <a:endParaRPr lang="el-GR" sz="2000" dirty="0"/>
          </a:p>
          <a:p>
            <a:pPr marL="274320" lvl="0" indent="-274320" algn="l" rtl="0">
              <a:lnSpc>
                <a:spcPct val="100000"/>
              </a:lnSpc>
              <a:spcBef>
                <a:spcPts val="1200"/>
              </a:spcBef>
              <a:spcAft>
                <a:spcPts val="0"/>
              </a:spcAft>
              <a:buSzPts val="1200"/>
              <a:buChar char="o"/>
            </a:pPr>
            <a:r>
              <a:rPr lang="en-US" sz="2000" dirty="0"/>
              <a:t>Case Studies </a:t>
            </a:r>
            <a:r>
              <a:rPr lang="el-GR" sz="2000" dirty="0"/>
              <a:t>&amp;</a:t>
            </a:r>
            <a:r>
              <a:rPr lang="en-US" sz="2000" dirty="0"/>
              <a:t> Real-World Examples</a:t>
            </a:r>
            <a:endParaRPr lang="el-GR" sz="2000" dirty="0"/>
          </a:p>
          <a:p>
            <a:pPr marL="274320" lvl="0" indent="-274320" algn="l" rtl="0">
              <a:lnSpc>
                <a:spcPct val="100000"/>
              </a:lnSpc>
              <a:spcBef>
                <a:spcPts val="1200"/>
              </a:spcBef>
              <a:spcAft>
                <a:spcPts val="0"/>
              </a:spcAft>
              <a:buSzPts val="1200"/>
              <a:buChar char="o"/>
            </a:pPr>
            <a:r>
              <a:rPr lang="en-US" sz="2000" dirty="0"/>
              <a:t>Collaboration </a:t>
            </a:r>
            <a:r>
              <a:rPr lang="el-GR" sz="2000" dirty="0"/>
              <a:t>&amp;</a:t>
            </a:r>
            <a:r>
              <a:rPr lang="en-US" sz="2000" dirty="0"/>
              <a:t> Knowledge Sharing</a:t>
            </a:r>
          </a:p>
        </p:txBody>
      </p:sp>
      <p:cxnSp>
        <p:nvCxnSpPr>
          <p:cNvPr id="296" name="Google Shape;296;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7" name="Google Shape;297;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98" name="Google Shape;298;p8" descr="A person in a suit holding a book&#10;&#10;Description automatically generated"/>
          <p:cNvPicPr preferRelativeResize="0">
            <a:picLocks noGrp="1"/>
          </p:cNvPicPr>
          <p:nvPr>
            <p:ph type="pic" idx="2"/>
          </p:nvPr>
        </p:nvPicPr>
        <p:blipFill rotWithShape="1">
          <a:blip r:embed="rId3">
            <a:alphaModFix/>
          </a:blip>
          <a:srcRect t="10826" b="10834"/>
          <a:stretch/>
        </p:blipFill>
        <p:spPr>
          <a:xfrm>
            <a:off x="0" y="-2235"/>
            <a:ext cx="5840730" cy="6862276"/>
          </a:xfrm>
          <a:prstGeom prst="rect">
            <a:avLst/>
          </a:prstGeom>
          <a:solidFill>
            <a:schemeClr val="lt2"/>
          </a:solidFill>
          <a:ln>
            <a:noFill/>
          </a:ln>
        </p:spPr>
      </p:pic>
      <p:pic>
        <p:nvPicPr>
          <p:cNvPr id="299" name="Google Shape;299;p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00" name="Google Shape;300;p8"/>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3938</Words>
  <Application>Microsoft Office PowerPoint</Application>
  <PresentationFormat>Widescreen</PresentationFormat>
  <Paragraphs>447</Paragraphs>
  <Slides>48</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Century Gothic</vt:lpstr>
      <vt:lpstr>Wingdings</vt:lpstr>
      <vt:lpstr>Book Antiqua</vt:lpstr>
      <vt:lpstr>Courier New</vt:lpstr>
      <vt:lpstr>Custom</vt:lpstr>
      <vt:lpstr>Network Security Strategies for Health Systems:  A Focus on Endpoints</vt:lpstr>
      <vt:lpstr>PowerPoint Presentation</vt:lpstr>
      <vt:lpstr>Goals: Who-What-Why you need to take this training </vt:lpstr>
      <vt:lpstr>CSP Training Logistic: When-Where-How</vt:lpstr>
      <vt:lpstr>Value Propositions</vt:lpstr>
      <vt:lpstr>WHO</vt:lpstr>
      <vt:lpstr>WHO</vt:lpstr>
      <vt:lpstr>WHO</vt:lpstr>
      <vt:lpstr>WHAT</vt:lpstr>
      <vt:lpstr>WHY</vt:lpstr>
      <vt:lpstr>Training Outline</vt:lpstr>
      <vt:lpstr>Training Outline</vt:lpstr>
      <vt:lpstr>Evaluation method</vt:lpstr>
      <vt:lpstr>Background Knowledge and Prerequisites</vt:lpstr>
      <vt:lpstr>Technical Tools and Other Requirement</vt:lpstr>
      <vt:lpstr>Resources: Books and Reference Material</vt:lpstr>
      <vt:lpstr>Registration: How to register and other practical information</vt:lpstr>
      <vt:lpstr>Course progress</vt:lpstr>
      <vt:lpstr>Introduction to Network Security in Healthcare</vt:lpstr>
      <vt:lpstr>Introduction to Network Security in Healthcare</vt:lpstr>
      <vt:lpstr>Introduction to Network Security in Healthcare</vt:lpstr>
      <vt:lpstr>Introduction to Network Security in Healthcare</vt:lpstr>
      <vt:lpstr>Course progress</vt:lpstr>
      <vt:lpstr>Endpoint Protection Fundamentals</vt:lpstr>
      <vt:lpstr>Endpoint Protection Fundamentals</vt:lpstr>
      <vt:lpstr>Course progress</vt:lpstr>
      <vt:lpstr>Cybersecurity Threat Landscape in Healthcare</vt:lpstr>
      <vt:lpstr>Cybersecurity Threat Landscape in Healthcare</vt:lpstr>
      <vt:lpstr>Cybersecurity Threat Landscape in Healthcare</vt:lpstr>
      <vt:lpstr>Course progress</vt:lpstr>
      <vt:lpstr>Endpoint Protection Fundamentals</vt:lpstr>
      <vt:lpstr>Endpoint Protection Fundamentals</vt:lpstr>
      <vt:lpstr>Endpoint Protection Fundamentals</vt:lpstr>
      <vt:lpstr>Endpoint Protection Fundamentals</vt:lpstr>
      <vt:lpstr>Endpoint Protection Fundamentals</vt:lpstr>
      <vt:lpstr>Endpoint Protection Fundamentals</vt:lpstr>
      <vt:lpstr>Course progress</vt:lpstr>
      <vt:lpstr>Regulatory Compliance &amp; Standards</vt:lpstr>
      <vt:lpstr>Regulatory Compliance &amp; Standards</vt:lpstr>
      <vt:lpstr>Regulatory Compliance &amp; Standards</vt:lpstr>
      <vt:lpstr>Regulatory Compliance &amp; Standards</vt:lpstr>
      <vt:lpstr>Regulatory Compliance &amp; Standards</vt:lpstr>
      <vt:lpstr>Regulatory Compliance &amp; Standards</vt:lpstr>
      <vt:lpstr>Course progress</vt:lpstr>
      <vt:lpstr>Example of a SIEM</vt:lpstr>
      <vt:lpstr>Course progress</vt:lpstr>
      <vt:lpstr>Collaboration &amp; Knowledge Sharing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Alerting, Reporting, &amp; Monitoring Strategies  for Cybersecurity  in the Energy Sector</dc:title>
  <dc:creator>Dimitra Siaili</dc:creator>
  <cp:lastModifiedBy>Dimitra Siaili</cp:lastModifiedBy>
  <cp:revision>22</cp:revision>
  <dcterms:created xsi:type="dcterms:W3CDTF">2023-07-18T15:28:54Z</dcterms:created>
  <dcterms:modified xsi:type="dcterms:W3CDTF">2024-05-28T08:52:50Z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