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12192000"/>
  <p:notesSz cx="6858000" cy="9144000"/>
  <p:embeddedFontLst>
    <p:embeddedFont>
      <p:font typeface="Book Antiqua"/>
      <p:regular r:id="rId54"/>
      <p:bold r:id="rId55"/>
      <p:italic r:id="rId56"/>
      <p:boldItalic r:id="rId57"/>
    </p:embeddedFont>
    <p:embeddedFont>
      <p:font typeface="Century Gothic"/>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2" roundtripDataSignature="AMtx7mhU+vRZKy02OmmwHIfXBWksf8EL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CenturyGothic-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enturyGothic-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BookAntiqua-bold.fntdata"/><Relationship Id="rId10" Type="http://schemas.openxmlformats.org/officeDocument/2006/relationships/slide" Target="slides/slide5.xml"/><Relationship Id="rId54" Type="http://schemas.openxmlformats.org/officeDocument/2006/relationships/font" Target="fonts/BookAntiqua-regular.fntdata"/><Relationship Id="rId13" Type="http://schemas.openxmlformats.org/officeDocument/2006/relationships/slide" Target="slides/slide8.xml"/><Relationship Id="rId57" Type="http://schemas.openxmlformats.org/officeDocument/2006/relationships/font" Target="fonts/BookAntiqua-boldItalic.fntdata"/><Relationship Id="rId12" Type="http://schemas.openxmlformats.org/officeDocument/2006/relationships/slide" Target="slides/slide7.xml"/><Relationship Id="rId56" Type="http://schemas.openxmlformats.org/officeDocument/2006/relationships/font" Target="fonts/BookAntiqua-italic.fntdata"/><Relationship Id="rId15" Type="http://schemas.openxmlformats.org/officeDocument/2006/relationships/slide" Target="slides/slide10.xml"/><Relationship Id="rId59" Type="http://schemas.openxmlformats.org/officeDocument/2006/relationships/font" Target="fonts/CenturyGothic-bold.fntdata"/><Relationship Id="rId14" Type="http://schemas.openxmlformats.org/officeDocument/2006/relationships/slide" Target="slides/slide9.xml"/><Relationship Id="rId58" Type="http://schemas.openxmlformats.org/officeDocument/2006/relationships/font" Target="fonts/CenturyGothic-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46ccb187e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2c46ccb187e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5a591c0c4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2c5a591c0c4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462ce26dae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3462ce26dae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462ce26dae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g3462ce26dae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7" name="Google Shape;62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462ce26dae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g3462ce26dae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2" name="Google Shape;71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8" name="Google Shape;76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2" name="Google Shape;78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462ce26dae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3462ce26dae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462ce26dae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4" name="Google Shape;834;g3462ce26dae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22" name="Shape 122"/>
        <p:cNvGrpSpPr/>
        <p:nvPr/>
      </p:nvGrpSpPr>
      <p:grpSpPr>
        <a:xfrm>
          <a:off x="0" y="0"/>
          <a:ext cx="0" cy="0"/>
          <a:chOff x="0" y="0"/>
          <a:chExt cx="0" cy="0"/>
        </a:xfrm>
      </p:grpSpPr>
      <p:grpSp>
        <p:nvGrpSpPr>
          <p:cNvPr id="123" name="Google Shape;123;p42"/>
          <p:cNvGrpSpPr/>
          <p:nvPr/>
        </p:nvGrpSpPr>
        <p:grpSpPr>
          <a:xfrm>
            <a:off x="5382569" y="2242"/>
            <a:ext cx="6806909" cy="6862481"/>
            <a:chOff x="5382569" y="2242"/>
            <a:chExt cx="6806909" cy="6862481"/>
          </a:xfrm>
        </p:grpSpPr>
        <p:pic>
          <p:nvPicPr>
            <p:cNvPr id="124" name="Google Shape;124;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5" name="Google Shape;125;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26" name="Google Shape;126;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2"/>
          <p:cNvSpPr/>
          <p:nvPr>
            <p:ph idx="2" type="pic"/>
          </p:nvPr>
        </p:nvSpPr>
        <p:spPr>
          <a:xfrm>
            <a:off x="-29499" y="-2236"/>
            <a:ext cx="6814124" cy="6871095"/>
          </a:xfrm>
          <a:prstGeom prst="rect">
            <a:avLst/>
          </a:prstGeom>
          <a:solidFill>
            <a:schemeClr val="lt2"/>
          </a:solidFill>
          <a:ln>
            <a:noFill/>
          </a:ln>
        </p:spPr>
      </p:sp>
      <p:sp>
        <p:nvSpPr>
          <p:cNvPr id="128" name="Google Shape;128;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9" name="Shape 129"/>
        <p:cNvGrpSpPr/>
        <p:nvPr/>
      </p:nvGrpSpPr>
      <p:grpSpPr>
        <a:xfrm>
          <a:off x="0" y="0"/>
          <a:ext cx="0" cy="0"/>
          <a:chOff x="0" y="0"/>
          <a:chExt cx="0" cy="0"/>
        </a:xfrm>
      </p:grpSpPr>
      <p:sp>
        <p:nvSpPr>
          <p:cNvPr id="130" name="Google Shape;130;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40"/>
          <p:cNvSpPr/>
          <p:nvPr>
            <p:ph idx="2" type="pic"/>
          </p:nvPr>
        </p:nvSpPr>
        <p:spPr>
          <a:xfrm flipH="1">
            <a:off x="7163691" y="0"/>
            <a:ext cx="5024825" cy="6858000"/>
          </a:xfrm>
          <a:prstGeom prst="rect">
            <a:avLst/>
          </a:prstGeom>
          <a:solidFill>
            <a:schemeClr val="lt2"/>
          </a:solidFill>
          <a:ln>
            <a:noFill/>
          </a:ln>
        </p:spPr>
      </p:sp>
      <p:sp>
        <p:nvSpPr>
          <p:cNvPr id="133" name="Google Shape;133;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5" name="Shape 135"/>
        <p:cNvGrpSpPr/>
        <p:nvPr/>
      </p:nvGrpSpPr>
      <p:grpSpPr>
        <a:xfrm>
          <a:off x="0" y="0"/>
          <a:ext cx="0" cy="0"/>
          <a:chOff x="0" y="0"/>
          <a:chExt cx="0" cy="0"/>
        </a:xfrm>
      </p:grpSpPr>
      <p:sp>
        <p:nvSpPr>
          <p:cNvPr id="136" name="Google Shape;136;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7" name="Google Shape;137;p43"/>
          <p:cNvSpPr/>
          <p:nvPr>
            <p:ph idx="2" type="pic"/>
          </p:nvPr>
        </p:nvSpPr>
        <p:spPr>
          <a:xfrm flipH="1">
            <a:off x="7163691" y="0"/>
            <a:ext cx="5024825" cy="6858000"/>
          </a:xfrm>
          <a:prstGeom prst="rect">
            <a:avLst/>
          </a:prstGeom>
          <a:solidFill>
            <a:schemeClr val="lt2"/>
          </a:solidFill>
          <a:ln>
            <a:noFill/>
          </a:ln>
        </p:spPr>
      </p:sp>
      <p:sp>
        <p:nvSpPr>
          <p:cNvPr id="138" name="Google Shape;138;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2" name="Google Shape;142;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3" name="Google Shape;143;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9" name="Google Shape;149;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0" name="Google Shape;150;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52" name="Shape 152"/>
        <p:cNvGrpSpPr/>
        <p:nvPr/>
      </p:nvGrpSpPr>
      <p:grpSpPr>
        <a:xfrm>
          <a:off x="0" y="0"/>
          <a:ext cx="0" cy="0"/>
          <a:chOff x="0" y="0"/>
          <a:chExt cx="0" cy="0"/>
        </a:xfrm>
      </p:grpSpPr>
      <p:sp>
        <p:nvSpPr>
          <p:cNvPr id="153" name="Google Shape;153;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4" name="Google Shape;154;p44"/>
          <p:cNvSpPr/>
          <p:nvPr>
            <p:ph idx="2" type="pic"/>
          </p:nvPr>
        </p:nvSpPr>
        <p:spPr>
          <a:xfrm flipH="1">
            <a:off x="7163691" y="0"/>
            <a:ext cx="5024825" cy="6858000"/>
          </a:xfrm>
          <a:prstGeom prst="rect">
            <a:avLst/>
          </a:prstGeom>
          <a:solidFill>
            <a:schemeClr val="lt2"/>
          </a:solidFill>
          <a:ln>
            <a:noFill/>
          </a:ln>
        </p:spPr>
      </p:sp>
      <p:sp>
        <p:nvSpPr>
          <p:cNvPr id="155" name="Google Shape;155;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69" name="Shape 169"/>
        <p:cNvGrpSpPr/>
        <p:nvPr/>
      </p:nvGrpSpPr>
      <p:grpSpPr>
        <a:xfrm>
          <a:off x="0" y="0"/>
          <a:ext cx="0" cy="0"/>
          <a:chOff x="0" y="0"/>
          <a:chExt cx="0" cy="0"/>
        </a:xfrm>
      </p:grpSpPr>
      <p:sp>
        <p:nvSpPr>
          <p:cNvPr id="170" name="Google Shape;170;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p45"/>
          <p:cNvSpPr/>
          <p:nvPr>
            <p:ph idx="2" type="pic"/>
          </p:nvPr>
        </p:nvSpPr>
        <p:spPr>
          <a:xfrm flipH="1">
            <a:off x="7163691" y="0"/>
            <a:ext cx="5024825" cy="6858000"/>
          </a:xfrm>
          <a:prstGeom prst="rect">
            <a:avLst/>
          </a:prstGeom>
          <a:solidFill>
            <a:schemeClr val="lt2"/>
          </a:solidFill>
          <a:ln>
            <a:noFill/>
          </a:ln>
        </p:spPr>
      </p:sp>
      <p:sp>
        <p:nvSpPr>
          <p:cNvPr id="172" name="Google Shape;172;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1" name="Shape 21"/>
        <p:cNvGrpSpPr/>
        <p:nvPr/>
      </p:nvGrpSpPr>
      <p:grpSpPr>
        <a:xfrm>
          <a:off x="0" y="0"/>
          <a:ext cx="0" cy="0"/>
          <a:chOff x="0" y="0"/>
          <a:chExt cx="0" cy="0"/>
        </a:xfrm>
      </p:grpSpPr>
      <p:sp>
        <p:nvSpPr>
          <p:cNvPr id="22" name="Google Shape;22;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38"/>
          <p:cNvSpPr/>
          <p:nvPr>
            <p:ph idx="2" type="pic"/>
          </p:nvPr>
        </p:nvSpPr>
        <p:spPr>
          <a:xfrm flipH="1">
            <a:off x="7163691" y="0"/>
            <a:ext cx="5024825" cy="6858000"/>
          </a:xfrm>
          <a:prstGeom prst="rect">
            <a:avLst/>
          </a:prstGeom>
          <a:solidFill>
            <a:schemeClr val="lt2"/>
          </a:solidFill>
          <a:ln>
            <a:noFill/>
          </a:ln>
        </p:spPr>
      </p:sp>
      <p:sp>
        <p:nvSpPr>
          <p:cNvPr id="24" name="Google Shape;24;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88" name="Shape 88"/>
        <p:cNvGrpSpPr/>
        <p:nvPr/>
      </p:nvGrpSpPr>
      <p:grpSpPr>
        <a:xfrm>
          <a:off x="0" y="0"/>
          <a:ext cx="0" cy="0"/>
          <a:chOff x="0" y="0"/>
          <a:chExt cx="0" cy="0"/>
        </a:xfrm>
      </p:grpSpPr>
      <p:sp>
        <p:nvSpPr>
          <p:cNvPr id="89" name="Google Shape;89;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0" name="Google Shape;90;p32"/>
          <p:cNvSpPr/>
          <p:nvPr>
            <p:ph idx="2" type="pic"/>
          </p:nvPr>
        </p:nvSpPr>
        <p:spPr>
          <a:xfrm flipH="1">
            <a:off x="7163691" y="0"/>
            <a:ext cx="5024825" cy="6858000"/>
          </a:xfrm>
          <a:prstGeom prst="rect">
            <a:avLst/>
          </a:prstGeom>
          <a:solidFill>
            <a:schemeClr val="lt2"/>
          </a:solidFill>
          <a:ln>
            <a:noFill/>
          </a:ln>
        </p:spPr>
      </p:sp>
      <p:cxnSp>
        <p:nvCxnSpPr>
          <p:cNvPr id="91" name="Google Shape;91;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5" name="Shape 105"/>
        <p:cNvGrpSpPr/>
        <p:nvPr/>
      </p:nvGrpSpPr>
      <p:grpSpPr>
        <a:xfrm>
          <a:off x="0" y="0"/>
          <a:ext cx="0" cy="0"/>
          <a:chOff x="0" y="0"/>
          <a:chExt cx="0" cy="0"/>
        </a:xfrm>
      </p:grpSpPr>
      <p:sp>
        <p:nvSpPr>
          <p:cNvPr id="106" name="Google Shape;106;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7" name="Google Shape;107;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9" name="Google Shape;109;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0" name="Google Shape;110;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p:nvPr>
            <p:ph idx="2" type="pic"/>
          </p:nvPr>
        </p:nvSpPr>
        <p:spPr>
          <a:xfrm flipH="1">
            <a:off x="7163691" y="0"/>
            <a:ext cx="5024825" cy="6858000"/>
          </a:xfrm>
          <a:prstGeom prst="rect">
            <a:avLst/>
          </a:prstGeom>
          <a:solidFill>
            <a:schemeClr val="lt2"/>
          </a:solidFill>
          <a:ln>
            <a:noFill/>
          </a:ln>
        </p:spPr>
      </p:sp>
      <p:sp>
        <p:nvSpPr>
          <p:cNvPr id="112" name="Google Shape;11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14" name="Shape 114"/>
        <p:cNvGrpSpPr/>
        <p:nvPr/>
      </p:nvGrpSpPr>
      <p:grpSpPr>
        <a:xfrm>
          <a:off x="0" y="0"/>
          <a:ext cx="0" cy="0"/>
          <a:chOff x="0" y="0"/>
          <a:chExt cx="0" cy="0"/>
        </a:xfrm>
      </p:grpSpPr>
      <p:sp>
        <p:nvSpPr>
          <p:cNvPr id="115" name="Google Shape;115;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7"/>
          <p:cNvSpPr/>
          <p:nvPr>
            <p:ph idx="2" type="pic"/>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19" name="Google Shape;119;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0" name="Google Shape;12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nist.gov/news-events/news/2022/07/nist-updates-guidance-health-care-cybersecurity" TargetMode="External"/><Relationship Id="rId4" Type="http://schemas.openxmlformats.org/officeDocument/2006/relationships/hyperlink" Target="https://csrc.nist.gov/files/pubs/sp/800/66/r2/final/docs/sp800-66r2-cybersecurity-resources.pdf#:~:text=URL%3A%20https%3A%2F%2Fcsrc.nist.gov%2Ffiles%2Fpubs%2Fsp%2F800%2F66%2Fr2%2Ffinal%2Fdocs%2Fsp800" TargetMode="External"/><Relationship Id="rId9" Type="http://schemas.openxmlformats.org/officeDocument/2006/relationships/image" Target="../media/image38.png"/><Relationship Id="rId5" Type="http://schemas.openxmlformats.org/officeDocument/2006/relationships/hyperlink" Target="https://www.hipaajournal.com/hscc-hhs-guide-healthcare-nist-cybersecurity-framework/" TargetMode="External"/><Relationship Id="rId6" Type="http://schemas.openxmlformats.org/officeDocument/2006/relationships/hyperlink" Target="https://www.nist.gov/programs-projects/security-health-information-technology/hipaa-security-rule" TargetMode="External"/><Relationship Id="rId7" Type="http://schemas.openxmlformats.org/officeDocument/2006/relationships/hyperlink" Target="https://www.jmir.org/2021/4/e21747/" TargetMode="External"/><Relationship Id="rId8"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48.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40.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youtube.com/watch?v=IyWk26kZpwE" TargetMode="External"/><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image" Target="../media/image3.png"/><Relationship Id="rId5"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47.jpg"/><Relationship Id="rId4" Type="http://schemas.openxmlformats.org/officeDocument/2006/relationships/hyperlink" Target="mailto:disiaili@itml.gr" TargetMode="External"/><Relationship Id="rId5" Type="http://schemas.openxmlformats.org/officeDocument/2006/relationships/hyperlink" Target="mailto:disiaili@itml.gr" TargetMode="External"/><Relationship Id="rId6"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5.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5.png"/><Relationship Id="rId5" Type="http://schemas.openxmlformats.org/officeDocument/2006/relationships/image" Target="../media/image5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
          <p:cNvSpPr txBox="1"/>
          <p:nvPr>
            <p:ph type="ctrTitle"/>
          </p:nvPr>
        </p:nvSpPr>
        <p:spPr>
          <a:xfrm>
            <a:off x="6668655" y="591127"/>
            <a:ext cx="5035665" cy="3429375"/>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US" sz="4300"/>
              <a:t>Strategie di Sicurezza di Rete per i Sistemi Sanitari:Un Focus sugli Endpoint</a:t>
            </a:r>
            <a:endParaRPr sz="4300"/>
          </a:p>
        </p:txBody>
      </p:sp>
      <p:sp>
        <p:nvSpPr>
          <p:cNvPr id="192" name="Google Shape;192;p1"/>
          <p:cNvSpPr txBox="1"/>
          <p:nvPr>
            <p:ph idx="1" type="subTitle"/>
          </p:nvPr>
        </p:nvSpPr>
        <p:spPr>
          <a:xfrm>
            <a:off x="8503920" y="5486400"/>
            <a:ext cx="3350439" cy="314134"/>
          </a:xfrm>
          <a:prstGeom prst="rect">
            <a:avLst/>
          </a:prstGeom>
          <a:noFill/>
          <a:ln>
            <a:noFill/>
          </a:ln>
        </p:spPr>
        <p:txBody>
          <a:bodyPr anchorCtr="0" anchor="t" bIns="45700" lIns="91425" spcFirstLastPara="1" rIns="91425" wrap="square" tIns="45700">
            <a:normAutofit fontScale="77500"/>
          </a:bodyPr>
          <a:lstStyle/>
          <a:p>
            <a:pPr indent="0" lvl="0" marL="0" rtl="0" algn="r">
              <a:lnSpc>
                <a:spcPct val="100000"/>
              </a:lnSpc>
              <a:spcBef>
                <a:spcPts val="0"/>
              </a:spcBef>
              <a:spcAft>
                <a:spcPts val="0"/>
              </a:spcAft>
              <a:buSzPct val="100000"/>
              <a:buNone/>
            </a:pPr>
            <a:r>
              <a:rPr lang="en-US"/>
              <a:t>PRESENTAZIONE A CURA DI</a:t>
            </a:r>
            <a:r>
              <a:rPr lang="en-US"/>
              <a:t>: Dimitra Siaili</a:t>
            </a:r>
            <a:endParaRPr/>
          </a:p>
        </p:txBody>
      </p:sp>
      <p:sp>
        <p:nvSpPr>
          <p:cNvPr id="193" name="Google Shape;193;p1"/>
          <p:cNvSpPr txBox="1"/>
          <p:nvPr>
            <p:ph idx="3" type="body"/>
          </p:nvPr>
        </p:nvSpPr>
        <p:spPr>
          <a:xfrm>
            <a:off x="7315200" y="4173625"/>
            <a:ext cx="4614250" cy="1008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6000"/>
              <a:buNone/>
            </a:pPr>
            <a:r>
              <a:rPr lang="en-US"/>
              <a:t>CSP004_S_H</a:t>
            </a:r>
            <a:endParaRPr/>
          </a:p>
        </p:txBody>
      </p:sp>
      <p:sp>
        <p:nvSpPr>
          <p:cNvPr id="194" name="Google Shape;194;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95" name="Google Shape;195;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196" name="Google Shape;196;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00" name="Google Shape;300;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di Apprendimento</a:t>
            </a:r>
            <a:endParaRPr/>
          </a:p>
        </p:txBody>
      </p:sp>
      <p:sp>
        <p:nvSpPr>
          <p:cNvPr id="301" name="Google Shape;301;p9"/>
          <p:cNvSpPr txBox="1"/>
          <p:nvPr>
            <p:ph idx="3" type="body"/>
          </p:nvPr>
        </p:nvSpPr>
        <p:spPr>
          <a:xfrm>
            <a:off x="6409837" y="1614488"/>
            <a:ext cx="5665588" cy="4696942"/>
          </a:xfrm>
          <a:prstGeom prst="rect">
            <a:avLst/>
          </a:prstGeom>
          <a:noFill/>
          <a:ln>
            <a:noFill/>
          </a:ln>
        </p:spPr>
        <p:txBody>
          <a:bodyPr anchorCtr="0" anchor="t" bIns="45700" lIns="91425" spcFirstLastPara="1" rIns="0" wrap="square" tIns="0">
            <a:noAutofit/>
          </a:bodyPr>
          <a:lstStyle/>
          <a:p>
            <a:pPr indent="-198120" lvl="0" marL="274320" rtl="0" algn="l">
              <a:lnSpc>
                <a:spcPct val="100000"/>
              </a:lnSpc>
              <a:spcBef>
                <a:spcPts val="1200"/>
              </a:spcBef>
              <a:spcAft>
                <a:spcPts val="0"/>
              </a:spcAft>
              <a:buSzPts val="1200"/>
              <a:buFont typeface="Arial"/>
              <a:buNone/>
            </a:pPr>
            <a:r>
              <a:t/>
            </a:r>
            <a:endParaRPr sz="1200"/>
          </a:p>
          <a:p>
            <a:pPr indent="-304800" lvl="0" marL="457200" rtl="0" algn="l">
              <a:lnSpc>
                <a:spcPct val="115000"/>
              </a:lnSpc>
              <a:spcBef>
                <a:spcPts val="0"/>
              </a:spcBef>
              <a:spcAft>
                <a:spcPts val="0"/>
              </a:spcAft>
              <a:buSzPts val="1200"/>
              <a:buFont typeface="Arial"/>
              <a:buAutoNum type="arabicPeriod"/>
            </a:pPr>
            <a:r>
              <a:rPr lang="en-US" sz="1200"/>
              <a:t>Spiegare le sfide specifiche della cybersicurezza nel settore sanitario.</a:t>
            </a:r>
            <a:endParaRPr sz="1200"/>
          </a:p>
          <a:p>
            <a:pPr indent="-304800" lvl="0" marL="457200" rtl="0" algn="l">
              <a:lnSpc>
                <a:spcPct val="115000"/>
              </a:lnSpc>
              <a:spcBef>
                <a:spcPts val="0"/>
              </a:spcBef>
              <a:spcAft>
                <a:spcPts val="0"/>
              </a:spcAft>
              <a:buSzPts val="1200"/>
              <a:buFont typeface="Arial"/>
              <a:buAutoNum type="arabicPeriod"/>
            </a:pPr>
            <a:r>
              <a:rPr lang="en-US" sz="1200"/>
              <a:t>Presentare le migliori pratiche del settore per proteggere gli endpoint sanitari.</a:t>
            </a:r>
            <a:endParaRPr sz="1200"/>
          </a:p>
          <a:p>
            <a:pPr indent="-304800" lvl="0" marL="457200" rtl="0" algn="l">
              <a:lnSpc>
                <a:spcPct val="115000"/>
              </a:lnSpc>
              <a:spcBef>
                <a:spcPts val="0"/>
              </a:spcBef>
              <a:spcAft>
                <a:spcPts val="0"/>
              </a:spcAft>
              <a:buSzPts val="1200"/>
              <a:buFont typeface="Arial"/>
              <a:buAutoNum type="arabicPeriod"/>
            </a:pPr>
            <a:r>
              <a:rPr lang="en-US" sz="1200"/>
              <a:t>Descrivere l’evoluzione dello scenario delle minacce e i vettori di attacco più comuni.</a:t>
            </a:r>
            <a:endParaRPr sz="1200"/>
          </a:p>
          <a:p>
            <a:pPr indent="-304800" lvl="0" marL="457200" rtl="0" algn="l">
              <a:lnSpc>
                <a:spcPct val="115000"/>
              </a:lnSpc>
              <a:spcBef>
                <a:spcPts val="0"/>
              </a:spcBef>
              <a:spcAft>
                <a:spcPts val="0"/>
              </a:spcAft>
              <a:buSzPts val="1200"/>
              <a:buFont typeface="Arial"/>
              <a:buAutoNum type="arabicPeriod"/>
            </a:pPr>
            <a:r>
              <a:rPr lang="en-US" sz="1200"/>
              <a:t>Trattare gli standard di conformità normativa come HIPAA e HITRUST.</a:t>
            </a:r>
            <a:endParaRPr sz="1200"/>
          </a:p>
          <a:p>
            <a:pPr indent="-304800" lvl="0" marL="457200" rtl="0" algn="l">
              <a:lnSpc>
                <a:spcPct val="115000"/>
              </a:lnSpc>
              <a:spcBef>
                <a:spcPts val="0"/>
              </a:spcBef>
              <a:spcAft>
                <a:spcPts val="0"/>
              </a:spcAft>
              <a:buSzPts val="1200"/>
              <a:buFont typeface="Arial"/>
              <a:buAutoNum type="arabicPeriod"/>
            </a:pPr>
            <a:r>
              <a:rPr lang="en-US" sz="1200"/>
              <a:t>Insegnare la valutazione e l’identificazione dei rischi nelle reti sanitarie.</a:t>
            </a:r>
            <a:endParaRPr sz="1200"/>
          </a:p>
          <a:p>
            <a:pPr indent="-304800" lvl="0" marL="457200" rtl="0" algn="l">
              <a:lnSpc>
                <a:spcPct val="115000"/>
              </a:lnSpc>
              <a:spcBef>
                <a:spcPts val="0"/>
              </a:spcBef>
              <a:spcAft>
                <a:spcPts val="0"/>
              </a:spcAft>
              <a:buSzPts val="1200"/>
              <a:buFont typeface="Arial"/>
              <a:buAutoNum type="arabicPeriod"/>
            </a:pPr>
            <a:r>
              <a:rPr lang="en-US" sz="1200"/>
              <a:t>Formare sull’implementazione di misure di sicurezza per endpoint personalizzate.</a:t>
            </a:r>
            <a:endParaRPr sz="1200"/>
          </a:p>
          <a:p>
            <a:pPr indent="-304800" lvl="0" marL="457200" rtl="0" algn="l">
              <a:lnSpc>
                <a:spcPct val="115000"/>
              </a:lnSpc>
              <a:spcBef>
                <a:spcPts val="0"/>
              </a:spcBef>
              <a:spcAft>
                <a:spcPts val="0"/>
              </a:spcAft>
              <a:buSzPts val="1200"/>
              <a:buFont typeface="Arial"/>
              <a:buAutoNum type="arabicPeriod"/>
            </a:pPr>
            <a:r>
              <a:rPr lang="en-US" sz="1200"/>
              <a:t>Sviluppare competenze di risposta agli incidenti specifiche per il settore sanitario.</a:t>
            </a:r>
            <a:endParaRPr sz="1200"/>
          </a:p>
          <a:p>
            <a:pPr indent="-304800" lvl="0" marL="457200" rtl="0" algn="l">
              <a:lnSpc>
                <a:spcPct val="115000"/>
              </a:lnSpc>
              <a:spcBef>
                <a:spcPts val="0"/>
              </a:spcBef>
              <a:spcAft>
                <a:spcPts val="0"/>
              </a:spcAft>
              <a:buSzPts val="1200"/>
              <a:buFont typeface="Arial"/>
              <a:buAutoNum type="arabicPeriod"/>
            </a:pPr>
            <a:r>
              <a:rPr lang="en-US" sz="1200"/>
              <a:t>Guidare la creazione di politiche e procedure di cybersicurezza conformi alle normative.</a:t>
            </a:r>
            <a:endParaRPr sz="1200"/>
          </a:p>
          <a:p>
            <a:pPr indent="-304800" lvl="0" marL="457200" rtl="0" algn="l">
              <a:lnSpc>
                <a:spcPct val="115000"/>
              </a:lnSpc>
              <a:spcBef>
                <a:spcPts val="0"/>
              </a:spcBef>
              <a:spcAft>
                <a:spcPts val="0"/>
              </a:spcAft>
              <a:buSzPts val="1200"/>
              <a:buFont typeface="Arial"/>
              <a:buAutoNum type="arabicPeriod"/>
            </a:pPr>
            <a:r>
              <a:rPr lang="en-US" sz="1200"/>
              <a:t>Migliorare la padronanza delle tecnologie di sicurezza, promuovere la collaborazione e favorire una cultura della consapevolezza in cybersicurezza.</a:t>
            </a:r>
            <a:endParaRPr sz="1200"/>
          </a:p>
        </p:txBody>
      </p:sp>
      <p:cxnSp>
        <p:nvCxnSpPr>
          <p:cNvPr id="302" name="Google Shape;302;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3" name="Google Shape;303;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pointing at papers&#10;&#10;Description automatically generated" id="304" name="Google Shape;304;p9"/>
          <p:cNvPicPr preferRelativeResize="0"/>
          <p:nvPr>
            <p:ph idx="2" type="pic"/>
          </p:nvPr>
        </p:nvPicPr>
        <p:blipFill rotWithShape="1">
          <a:blip r:embed="rId3">
            <a:alphaModFix/>
          </a:blip>
          <a:srcRect b="0" l="4194" r="4192" t="0"/>
          <a:stretch/>
        </p:blipFill>
        <p:spPr>
          <a:xfrm>
            <a:off x="0" y="-2235"/>
            <a:ext cx="5840730" cy="6862275"/>
          </a:xfrm>
          <a:prstGeom prst="rect">
            <a:avLst/>
          </a:prstGeom>
          <a:solidFill>
            <a:schemeClr val="lt2"/>
          </a:solidFill>
          <a:ln>
            <a:noFill/>
          </a:ln>
        </p:spPr>
      </p:pic>
      <p:pic>
        <p:nvPicPr>
          <p:cNvPr id="305" name="Google Shape;305;p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06" name="Google Shape;306;p9"/>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1"/>
          <p:cNvSpPr txBox="1"/>
          <p:nvPr>
            <p:ph type="ctrTitle"/>
          </p:nvPr>
        </p:nvSpPr>
        <p:spPr>
          <a:xfrm>
            <a:off x="6035040" y="274320"/>
            <a:ext cx="4786800" cy="983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Programma della Formazione</a:t>
            </a:r>
            <a:endParaRPr/>
          </a:p>
        </p:txBody>
      </p:sp>
      <p:sp>
        <p:nvSpPr>
          <p:cNvPr id="312" name="Google Shape;312;p11"/>
          <p:cNvSpPr txBox="1"/>
          <p:nvPr>
            <p:ph idx="1" type="subTitle"/>
          </p:nvPr>
        </p:nvSpPr>
        <p:spPr>
          <a:xfrm>
            <a:off x="6035040" y="118872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Parte-1</a:t>
            </a:r>
            <a:endParaRPr/>
          </a:p>
        </p:txBody>
      </p:sp>
      <p:sp>
        <p:nvSpPr>
          <p:cNvPr id="313" name="Google Shape;313;p11"/>
          <p:cNvSpPr txBox="1"/>
          <p:nvPr>
            <p:ph idx="3" type="body"/>
          </p:nvPr>
        </p:nvSpPr>
        <p:spPr>
          <a:xfrm>
            <a:off x="6043190" y="1828800"/>
            <a:ext cx="5400842" cy="227234"/>
          </a:xfrm>
          <a:prstGeom prst="rect">
            <a:avLst/>
          </a:prstGeom>
          <a:noFill/>
          <a:ln>
            <a:noFill/>
          </a:ln>
        </p:spPr>
        <p:txBody>
          <a:bodyPr anchorCtr="0" anchor="b" bIns="0" lIns="91425" spcFirstLastPara="1" rIns="0" wrap="square" tIns="0">
            <a:noAutofit/>
          </a:bodyPr>
          <a:lstStyle/>
          <a:p>
            <a:pPr indent="0" lvl="0" marL="0" rtl="0" algn="l">
              <a:lnSpc>
                <a:spcPct val="100000"/>
              </a:lnSpc>
              <a:spcBef>
                <a:spcPts val="0"/>
              </a:spcBef>
              <a:spcAft>
                <a:spcPts val="0"/>
              </a:spcAft>
              <a:buSzPts val="1600"/>
              <a:buNone/>
            </a:pPr>
            <a:r>
              <a:rPr lang="en-US" sz="1600"/>
              <a:t>Argomento-1: Introduzione alla Sicurezza di Rete nel Settore Sanitario</a:t>
            </a:r>
            <a:endParaRPr sz="1600"/>
          </a:p>
        </p:txBody>
      </p:sp>
      <p:sp>
        <p:nvSpPr>
          <p:cNvPr id="314" name="Google Shape;314;p11"/>
          <p:cNvSpPr txBox="1"/>
          <p:nvPr>
            <p:ph idx="4" type="body"/>
          </p:nvPr>
        </p:nvSpPr>
        <p:spPr>
          <a:xfrm>
            <a:off x="6126479" y="2103120"/>
            <a:ext cx="5760720" cy="867314"/>
          </a:xfrm>
          <a:prstGeom prst="rect">
            <a:avLst/>
          </a:prstGeom>
          <a:noFill/>
          <a:ln>
            <a:noFill/>
          </a:ln>
        </p:spPr>
        <p:txBody>
          <a:bodyPr anchorCtr="0" anchor="t" bIns="0" lIns="0" spcFirstLastPara="1" rIns="0" wrap="square" tIns="0">
            <a:noAutofit/>
          </a:bodyPr>
          <a:lstStyle/>
          <a:p>
            <a:pPr indent="-285750" lvl="0" marL="285750" rtl="0" algn="just">
              <a:lnSpc>
                <a:spcPct val="100000"/>
              </a:lnSpc>
              <a:spcBef>
                <a:spcPts val="600"/>
              </a:spcBef>
              <a:spcAft>
                <a:spcPts val="0"/>
              </a:spcAft>
              <a:buSzPts val="1400"/>
              <a:buFont typeface="Arial"/>
              <a:buChar char="•"/>
            </a:pPr>
            <a:r>
              <a:rPr lang="en-US"/>
              <a:t>Comprendere le sfide e le vulnerabilità specifiche che le organizzazioni sanitarie affrontano nel mantenere reti sicure</a:t>
            </a:r>
            <a:endParaRPr/>
          </a:p>
        </p:txBody>
      </p:sp>
      <p:sp>
        <p:nvSpPr>
          <p:cNvPr id="315" name="Google Shape;315;p11"/>
          <p:cNvSpPr txBox="1"/>
          <p:nvPr>
            <p:ph idx="5" type="body"/>
          </p:nvPr>
        </p:nvSpPr>
        <p:spPr>
          <a:xfrm>
            <a:off x="6035040" y="2743200"/>
            <a:ext cx="5132283" cy="282506"/>
          </a:xfrm>
          <a:prstGeom prst="rect">
            <a:avLst/>
          </a:prstGeom>
          <a:noFill/>
          <a:ln>
            <a:noFill/>
          </a:ln>
        </p:spPr>
        <p:txBody>
          <a:bodyPr anchorCtr="0" anchor="b" bIns="0" lIns="91425" spcFirstLastPara="1" rIns="0" wrap="square" tIns="0">
            <a:noAutofit/>
          </a:bodyPr>
          <a:lstStyle/>
          <a:p>
            <a:pPr indent="0" lvl="0" marL="0" rtl="0" algn="l">
              <a:lnSpc>
                <a:spcPct val="100000"/>
              </a:lnSpc>
              <a:spcBef>
                <a:spcPts val="0"/>
              </a:spcBef>
              <a:spcAft>
                <a:spcPts val="0"/>
              </a:spcAft>
              <a:buSzPts val="1600"/>
              <a:buNone/>
            </a:pPr>
            <a:r>
              <a:rPr lang="en-US" sz="1600"/>
              <a:t>Argomento-2: Fondamenti della Protezione degli Endpoint</a:t>
            </a:r>
            <a:endParaRPr/>
          </a:p>
        </p:txBody>
      </p:sp>
      <p:sp>
        <p:nvSpPr>
          <p:cNvPr id="316" name="Google Shape;316;p11"/>
          <p:cNvSpPr txBox="1"/>
          <p:nvPr>
            <p:ph idx="6" type="body"/>
          </p:nvPr>
        </p:nvSpPr>
        <p:spPr>
          <a:xfrm>
            <a:off x="6126479" y="3017520"/>
            <a:ext cx="5760720" cy="867314"/>
          </a:xfrm>
          <a:prstGeom prst="rect">
            <a:avLst/>
          </a:prstGeom>
          <a:noFill/>
          <a:ln>
            <a:noFill/>
          </a:ln>
        </p:spPr>
        <p:txBody>
          <a:bodyPr anchorCtr="0" anchor="t" bIns="0" lIns="0" spcFirstLastPara="1" rIns="0" wrap="square" tIns="0">
            <a:noAutofit/>
          </a:bodyPr>
          <a:lstStyle/>
          <a:p>
            <a:pPr indent="-285750" lvl="0" marL="285750" rtl="0" algn="just">
              <a:lnSpc>
                <a:spcPct val="100000"/>
              </a:lnSpc>
              <a:spcBef>
                <a:spcPts val="600"/>
              </a:spcBef>
              <a:spcAft>
                <a:spcPts val="0"/>
              </a:spcAft>
              <a:buSzPts val="1400"/>
              <a:buFont typeface="Arial"/>
              <a:buChar char="•"/>
            </a:pPr>
            <a:r>
              <a:rPr lang="en-US"/>
              <a:t>Esplorazione del concetto di endpoint nel contesto delle reti sanitarie e dell’importanza di proteggerli dagli attacchi informatici</a:t>
            </a:r>
            <a:endParaRPr/>
          </a:p>
        </p:txBody>
      </p:sp>
      <p:grpSp>
        <p:nvGrpSpPr>
          <p:cNvPr id="317" name="Google Shape;317;p11"/>
          <p:cNvGrpSpPr/>
          <p:nvPr/>
        </p:nvGrpSpPr>
        <p:grpSpPr>
          <a:xfrm>
            <a:off x="3084061" y="0"/>
            <a:ext cx="2959129" cy="6871447"/>
            <a:chOff x="3084061" y="0"/>
            <a:chExt cx="2959129" cy="6871447"/>
          </a:xfrm>
        </p:grpSpPr>
        <p:sp>
          <p:nvSpPr>
            <p:cNvPr id="318" name="Google Shape;318;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19" name="Google Shape;319;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20" name="Google Shape;320;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21" name="Google Shape;321;p1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22" name="Google Shape;322;p11"/>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23" name="Google Shape;323;p11"/>
          <p:cNvSpPr txBox="1"/>
          <p:nvPr/>
        </p:nvSpPr>
        <p:spPr>
          <a:xfrm>
            <a:off x="6065522" y="4023360"/>
            <a:ext cx="5455918" cy="219048"/>
          </a:xfrm>
          <a:prstGeom prst="rect">
            <a:avLst/>
          </a:prstGeom>
          <a:noFill/>
          <a:ln>
            <a:noFill/>
          </a:ln>
        </p:spPr>
        <p:txBody>
          <a:bodyPr anchorCtr="0" anchor="b" bIns="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Argomento-3: Scenario delle Minacce Informatiche nel Settore Sanitario</a:t>
            </a:r>
            <a:endParaRPr/>
          </a:p>
        </p:txBody>
      </p:sp>
      <p:sp>
        <p:nvSpPr>
          <p:cNvPr id="324" name="Google Shape;324;p11"/>
          <p:cNvSpPr txBox="1"/>
          <p:nvPr/>
        </p:nvSpPr>
        <p:spPr>
          <a:xfrm>
            <a:off x="6035040" y="4206240"/>
            <a:ext cx="5760720" cy="676248"/>
          </a:xfrm>
          <a:prstGeom prst="rect">
            <a:avLst/>
          </a:prstGeom>
          <a:noFill/>
          <a:ln>
            <a:noFill/>
          </a:ln>
        </p:spPr>
        <p:txBody>
          <a:bodyPr anchorCtr="0" anchor="t" bIns="0" lIns="0" spcFirstLastPara="1" rIns="0" wrap="square" tIns="0">
            <a:noAutofit/>
          </a:bodyPr>
          <a:lstStyle/>
          <a:p>
            <a:pPr indent="-285750" lvl="0" marL="285750" marR="0" rtl="0" algn="just">
              <a:lnSpc>
                <a:spcPct val="100000"/>
              </a:lnSpc>
              <a:spcBef>
                <a:spcPts val="600"/>
              </a:spcBef>
              <a:spcAft>
                <a:spcPts val="0"/>
              </a:spcAft>
              <a:buClr>
                <a:schemeClr val="accent1"/>
              </a:buClr>
              <a:buSzPts val="1400"/>
              <a:buFont typeface="Arial"/>
              <a:buChar char="•"/>
            </a:pPr>
            <a:r>
              <a:rPr lang="en-US">
                <a:solidFill>
                  <a:schemeClr val="lt1"/>
                </a:solidFill>
                <a:latin typeface="Century Gothic"/>
                <a:ea typeface="Century Gothic"/>
                <a:cs typeface="Century Gothic"/>
                <a:sym typeface="Century Gothic"/>
              </a:rPr>
              <a:t>Analisi dello scenario in evoluzione delle minacce specifiche per il settore sanitario, tra cui ransomware, violazioni di dati e altre attività dannose che prendono di mira i sistemi sanitari</a:t>
            </a:r>
            <a:endParaRPr/>
          </a:p>
        </p:txBody>
      </p:sp>
      <p:sp>
        <p:nvSpPr>
          <p:cNvPr id="325" name="Google Shape;325;p11"/>
          <p:cNvSpPr txBox="1"/>
          <p:nvPr/>
        </p:nvSpPr>
        <p:spPr>
          <a:xfrm>
            <a:off x="6096000" y="5120640"/>
            <a:ext cx="5127840" cy="27439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Argomento-4: Buone Pratiche per la Sicurezza degli Endpoint</a:t>
            </a:r>
            <a:endParaRPr b="0" i="0" sz="2000" u="none" cap="none" strike="noStrike">
              <a:solidFill>
                <a:schemeClr val="accent1"/>
              </a:solidFill>
              <a:latin typeface="Century Gothic"/>
              <a:ea typeface="Century Gothic"/>
              <a:cs typeface="Century Gothic"/>
              <a:sym typeface="Century Gothic"/>
            </a:endParaRPr>
          </a:p>
        </p:txBody>
      </p:sp>
      <p:sp>
        <p:nvSpPr>
          <p:cNvPr id="326" name="Google Shape;326;p11"/>
          <p:cNvSpPr txBox="1"/>
          <p:nvPr/>
        </p:nvSpPr>
        <p:spPr>
          <a:xfrm>
            <a:off x="6035040" y="5394960"/>
            <a:ext cx="5760720" cy="851460"/>
          </a:xfrm>
          <a:prstGeom prst="rect">
            <a:avLst/>
          </a:prstGeom>
          <a:noFill/>
          <a:ln>
            <a:noFill/>
          </a:ln>
        </p:spPr>
        <p:txBody>
          <a:bodyPr anchorCtr="0" anchor="t" bIns="0" lIns="0" spcFirstLastPara="1" rIns="0" wrap="square" tIns="0">
            <a:noAutofit/>
          </a:bodyPr>
          <a:lstStyle/>
          <a:p>
            <a:pPr indent="-285750" lvl="0" marL="285750" marR="0" rtl="0" algn="just">
              <a:lnSpc>
                <a:spcPct val="100000"/>
              </a:lnSpc>
              <a:spcBef>
                <a:spcPts val="600"/>
              </a:spcBef>
              <a:spcAft>
                <a:spcPts val="0"/>
              </a:spcAft>
              <a:buClr>
                <a:schemeClr val="accent1"/>
              </a:buClr>
              <a:buSzPts val="1400"/>
              <a:buFont typeface="Arial"/>
              <a:buChar char="•"/>
            </a:pPr>
            <a:r>
              <a:rPr lang="en-US">
                <a:solidFill>
                  <a:schemeClr val="lt1"/>
                </a:solidFill>
                <a:latin typeface="Century Gothic"/>
                <a:ea typeface="Century Gothic"/>
                <a:cs typeface="Century Gothic"/>
                <a:sym typeface="Century Gothic"/>
              </a:rPr>
              <a:t>Discussione delle migliori pratiche del settore e delle strategie per implementare misure di sicurezza robuste per gli endpoint, adattate agli ambienti sanitari</a:t>
            </a:r>
            <a:endParaRPr b="0" i="0" sz="1400" u="none" cap="none" strike="noStrike">
              <a:solidFill>
                <a:schemeClr val="lt1"/>
              </a:solidFill>
              <a:latin typeface="Century Gothic"/>
              <a:ea typeface="Century Gothic"/>
              <a:cs typeface="Century Gothic"/>
              <a:sym typeface="Century Gothic"/>
            </a:endParaRPr>
          </a:p>
          <a:p>
            <a:pPr indent="-196850" lvl="0" marL="285750" marR="0" rtl="0" algn="l">
              <a:lnSpc>
                <a:spcPct val="100000"/>
              </a:lnSpc>
              <a:spcBef>
                <a:spcPts val="600"/>
              </a:spcBef>
              <a:spcAft>
                <a:spcPts val="0"/>
              </a:spcAft>
              <a:buClr>
                <a:schemeClr val="accent1"/>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2"/>
          <p:cNvSpPr txBox="1"/>
          <p:nvPr>
            <p:ph type="ctrTitle"/>
          </p:nvPr>
        </p:nvSpPr>
        <p:spPr>
          <a:xfrm>
            <a:off x="6035040" y="274320"/>
            <a:ext cx="4786800" cy="983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a:t>Programma della Formazione</a:t>
            </a:r>
            <a:endParaRPr/>
          </a:p>
        </p:txBody>
      </p:sp>
      <p:sp>
        <p:nvSpPr>
          <p:cNvPr id="332" name="Google Shape;332;p12"/>
          <p:cNvSpPr txBox="1"/>
          <p:nvPr>
            <p:ph idx="1" type="subTitle"/>
          </p:nvPr>
        </p:nvSpPr>
        <p:spPr>
          <a:xfrm>
            <a:off x="6035040" y="118872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Parte-2</a:t>
            </a:r>
            <a:endParaRPr/>
          </a:p>
        </p:txBody>
      </p:sp>
      <p:grpSp>
        <p:nvGrpSpPr>
          <p:cNvPr id="333" name="Google Shape;333;p12"/>
          <p:cNvGrpSpPr/>
          <p:nvPr/>
        </p:nvGrpSpPr>
        <p:grpSpPr>
          <a:xfrm>
            <a:off x="3084061" y="0"/>
            <a:ext cx="2959129" cy="6871447"/>
            <a:chOff x="3084061" y="0"/>
            <a:chExt cx="2959129" cy="6871447"/>
          </a:xfrm>
        </p:grpSpPr>
        <p:sp>
          <p:nvSpPr>
            <p:cNvPr id="334" name="Google Shape;334;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35" name="Google Shape;335;p12"/>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36" name="Google Shape;336;p12"/>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37" name="Google Shape;337;p1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38" name="Google Shape;338;p12"/>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39" name="Google Shape;339;p12"/>
          <p:cNvSpPr txBox="1"/>
          <p:nvPr/>
        </p:nvSpPr>
        <p:spPr>
          <a:xfrm>
            <a:off x="6035040" y="1828800"/>
            <a:ext cx="5188800" cy="24622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Argomento-5: Conformità Normativa e Standard</a:t>
            </a:r>
            <a:endParaRPr b="0" i="0" sz="2000" u="none" cap="none" strike="noStrike">
              <a:solidFill>
                <a:schemeClr val="accent1"/>
              </a:solidFill>
              <a:latin typeface="Century Gothic"/>
              <a:ea typeface="Century Gothic"/>
              <a:cs typeface="Century Gothic"/>
              <a:sym typeface="Century Gothic"/>
            </a:endParaRPr>
          </a:p>
        </p:txBody>
      </p:sp>
      <p:sp>
        <p:nvSpPr>
          <p:cNvPr id="340" name="Google Shape;340;p12"/>
          <p:cNvSpPr txBox="1"/>
          <p:nvPr/>
        </p:nvSpPr>
        <p:spPr>
          <a:xfrm>
            <a:off x="6035040" y="2103120"/>
            <a:ext cx="5760600" cy="861900"/>
          </a:xfrm>
          <a:prstGeom prst="rect">
            <a:avLst/>
          </a:prstGeom>
          <a:noFill/>
          <a:ln>
            <a:noFill/>
          </a:ln>
        </p:spPr>
        <p:txBody>
          <a:bodyPr anchorCtr="0" anchor="t" bIns="0" lIns="0" spcFirstLastPara="1" rIns="0" wrap="square" tIns="0">
            <a:spAutoFit/>
          </a:bodyPr>
          <a:lstStyle/>
          <a:p>
            <a:pPr indent="-285750" lvl="0" marL="285750" marR="0" rtl="0" algn="just">
              <a:lnSpc>
                <a:spcPct val="100000"/>
              </a:lnSpc>
              <a:spcBef>
                <a:spcPts val="600"/>
              </a:spcBef>
              <a:spcAft>
                <a:spcPts val="0"/>
              </a:spcAft>
              <a:buClr>
                <a:schemeClr val="accent1"/>
              </a:buClr>
              <a:buSzPts val="1400"/>
              <a:buFont typeface="Arial"/>
              <a:buChar char="•"/>
            </a:pPr>
            <a:r>
              <a:rPr lang="en-US">
                <a:solidFill>
                  <a:schemeClr val="lt1"/>
                </a:solidFill>
                <a:latin typeface="Century Gothic"/>
                <a:ea typeface="Century Gothic"/>
                <a:cs typeface="Century Gothic"/>
                <a:sym typeface="Century Gothic"/>
              </a:rPr>
              <a:t>Panoramica sui requisiti normativi e sugli standard di settore che regolano la cybersicurezza nel settore sanitario, come HIPAA (Health Insurance Portability and Accountability Act) e HITRUST (Health Information Trust Alliance).</a:t>
            </a:r>
            <a:endParaRPr/>
          </a:p>
        </p:txBody>
      </p:sp>
      <p:sp>
        <p:nvSpPr>
          <p:cNvPr id="341" name="Google Shape;341;p12"/>
          <p:cNvSpPr txBox="1"/>
          <p:nvPr/>
        </p:nvSpPr>
        <p:spPr>
          <a:xfrm>
            <a:off x="6035040" y="3291840"/>
            <a:ext cx="5188800" cy="246221"/>
          </a:xfrm>
          <a:prstGeom prst="rect">
            <a:avLst/>
          </a:prstGeom>
          <a:noFill/>
          <a:ln>
            <a:noFill/>
          </a:ln>
        </p:spPr>
        <p:txBody>
          <a:bodyPr anchorCtr="0" anchor="b" bIns="0" lIns="91425" spcFirstLastPara="1" rIns="0" wrap="square" tIns="0">
            <a:sp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Argomento-6: Esempio di un SIEM</a:t>
            </a:r>
            <a:endParaRPr b="0" i="0" sz="2000" u="none" cap="none" strike="noStrike">
              <a:solidFill>
                <a:schemeClr val="accent1"/>
              </a:solidFill>
              <a:latin typeface="Century Gothic"/>
              <a:ea typeface="Century Gothic"/>
              <a:cs typeface="Century Gothic"/>
              <a:sym typeface="Century Gothic"/>
            </a:endParaRPr>
          </a:p>
        </p:txBody>
      </p:sp>
      <p:sp>
        <p:nvSpPr>
          <p:cNvPr id="342" name="Google Shape;342;p12"/>
          <p:cNvSpPr txBox="1"/>
          <p:nvPr/>
        </p:nvSpPr>
        <p:spPr>
          <a:xfrm>
            <a:off x="6035040" y="3566160"/>
            <a:ext cx="5760600" cy="861900"/>
          </a:xfrm>
          <a:prstGeom prst="rect">
            <a:avLst/>
          </a:prstGeom>
          <a:noFill/>
          <a:ln>
            <a:noFill/>
          </a:ln>
        </p:spPr>
        <p:txBody>
          <a:bodyPr anchorCtr="0" anchor="t" bIns="0" lIns="0" spcFirstLastPara="1" rIns="0" wrap="square" tIns="0">
            <a:spAutoFit/>
          </a:bodyPr>
          <a:lstStyle/>
          <a:p>
            <a:pPr indent="-285750" lvl="0" marL="285750" marR="0" rtl="0" algn="just">
              <a:lnSpc>
                <a:spcPct val="100000"/>
              </a:lnSpc>
              <a:spcBef>
                <a:spcPts val="600"/>
              </a:spcBef>
              <a:spcAft>
                <a:spcPts val="0"/>
              </a:spcAft>
              <a:buClr>
                <a:schemeClr val="accent1"/>
              </a:buClr>
              <a:buSzPts val="1400"/>
              <a:buFont typeface="Arial"/>
              <a:buChar char="•"/>
            </a:pPr>
            <a:r>
              <a:rPr lang="en-US">
                <a:solidFill>
                  <a:schemeClr val="lt1"/>
                </a:solidFill>
                <a:latin typeface="Century Gothic"/>
                <a:ea typeface="Century Gothic"/>
                <a:cs typeface="Century Gothic"/>
                <a:sym typeface="Century Gothic"/>
              </a:rPr>
              <a:t>Esempio di come, tramite diversi agenti di Security Infusion, i dati possano essere raccolti e valutati sull’endpoint. La valutazione sul dispositivo periferico verrà effettuata attraverso un gestore basato su cloud.</a:t>
            </a:r>
            <a:endParaRPr/>
          </a:p>
        </p:txBody>
      </p:sp>
      <p:sp>
        <p:nvSpPr>
          <p:cNvPr id="343" name="Google Shape;343;p12"/>
          <p:cNvSpPr txBox="1"/>
          <p:nvPr/>
        </p:nvSpPr>
        <p:spPr>
          <a:xfrm>
            <a:off x="6035040" y="4536605"/>
            <a:ext cx="5188800" cy="492600"/>
          </a:xfrm>
          <a:prstGeom prst="rect">
            <a:avLst/>
          </a:prstGeom>
          <a:noFill/>
          <a:ln>
            <a:noFill/>
          </a:ln>
        </p:spPr>
        <p:txBody>
          <a:bodyPr anchorCtr="0" anchor="b" bIns="0" lIns="91425" spcFirstLastPara="1" rIns="0" wrap="square" tIns="0">
            <a:sp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Argomento-7: Collaborazione e Condivisione della Conoscenza</a:t>
            </a:r>
            <a:endParaRPr b="0" i="0" sz="2000" u="none" cap="none" strike="noStrike">
              <a:solidFill>
                <a:schemeClr val="accent1"/>
              </a:solidFill>
              <a:latin typeface="Century Gothic"/>
              <a:ea typeface="Century Gothic"/>
              <a:cs typeface="Century Gothic"/>
              <a:sym typeface="Century Gothic"/>
            </a:endParaRPr>
          </a:p>
        </p:txBody>
      </p:sp>
      <p:sp>
        <p:nvSpPr>
          <p:cNvPr id="344" name="Google Shape;344;p12"/>
          <p:cNvSpPr txBox="1"/>
          <p:nvPr/>
        </p:nvSpPr>
        <p:spPr>
          <a:xfrm>
            <a:off x="6035040" y="5029200"/>
            <a:ext cx="5760600" cy="861900"/>
          </a:xfrm>
          <a:prstGeom prst="rect">
            <a:avLst/>
          </a:prstGeom>
          <a:noFill/>
          <a:ln>
            <a:noFill/>
          </a:ln>
        </p:spPr>
        <p:txBody>
          <a:bodyPr anchorCtr="0" anchor="t" bIns="0" lIns="0" spcFirstLastPara="1" rIns="0" wrap="square" tIns="0">
            <a:spAutoFit/>
          </a:bodyPr>
          <a:lstStyle/>
          <a:p>
            <a:pPr indent="-285750" lvl="0" marL="285750" marR="0" rtl="0" algn="just">
              <a:lnSpc>
                <a:spcPct val="100000"/>
              </a:lnSpc>
              <a:spcBef>
                <a:spcPts val="600"/>
              </a:spcBef>
              <a:spcAft>
                <a:spcPts val="0"/>
              </a:spcAft>
              <a:buClr>
                <a:schemeClr val="accent1"/>
              </a:buClr>
              <a:buSzPts val="1400"/>
              <a:buFont typeface="Arial"/>
              <a:buChar char="•"/>
            </a:pPr>
            <a:r>
              <a:rPr lang="en-US">
                <a:solidFill>
                  <a:schemeClr val="lt1"/>
                </a:solidFill>
                <a:latin typeface="Century Gothic"/>
                <a:ea typeface="Century Gothic"/>
                <a:cs typeface="Century Gothic"/>
                <a:sym typeface="Century Gothic"/>
              </a:rPr>
              <a:t>Opportunità di networking e collaborazione tra i partecipanti per scambiare conoscenze, sfide e buone pratiche nell’ambito della cybersicurezza sanitaria e della protezione degli endpoint.</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350" name="Google Shape;350;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51" name="Google Shape;351;p19"/>
          <p:cNvGrpSpPr/>
          <p:nvPr/>
        </p:nvGrpSpPr>
        <p:grpSpPr>
          <a:xfrm>
            <a:off x="7370364" y="-23539"/>
            <a:ext cx="2562565" cy="6885155"/>
            <a:chOff x="7370364" y="-23539"/>
            <a:chExt cx="2562565" cy="6885155"/>
          </a:xfrm>
        </p:grpSpPr>
        <p:pic>
          <p:nvPicPr>
            <p:cNvPr id="352" name="Google Shape;352;p1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53" name="Google Shape;353;p1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54" name="Google Shape;354;p19"/>
          <p:cNvSpPr txBox="1"/>
          <p:nvPr/>
        </p:nvSpPr>
        <p:spPr>
          <a:xfrm>
            <a:off x="824247" y="1505775"/>
            <a:ext cx="5858100" cy="590700"/>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lang="en-US" sz="1870">
                <a:solidFill>
                  <a:schemeClr val="dk2"/>
                </a:solidFill>
              </a:rPr>
              <a:t>Descrizione degli elementi di valutazione e del processo di assessment</a:t>
            </a:r>
            <a:endParaRPr b="0" i="0" sz="1870" u="none" cap="none" strike="noStrike">
              <a:solidFill>
                <a:schemeClr val="dk2"/>
              </a:solidFill>
              <a:latin typeface="Arial"/>
              <a:ea typeface="Arial"/>
              <a:cs typeface="Arial"/>
              <a:sym typeface="Arial"/>
            </a:endParaRPr>
          </a:p>
        </p:txBody>
      </p:sp>
      <p:pic>
        <p:nvPicPr>
          <p:cNvPr descr="A person sitting at a desk writing on a paper&#10;&#10;Description automatically generated" id="355" name="Google Shape;355;p19"/>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56" name="Google Shape;356;p19"/>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57" name="Google Shape;357;p19"/>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58" name="Google Shape;358;p19"/>
          <p:cNvSpPr txBox="1"/>
          <p:nvPr/>
        </p:nvSpPr>
        <p:spPr>
          <a:xfrm>
            <a:off x="676656" y="2265070"/>
            <a:ext cx="5858100" cy="3755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2"/>
              </a:buClr>
              <a:buSzPts val="1400"/>
              <a:buFont typeface="Noto Sans Symbols"/>
              <a:buChar char="❖"/>
            </a:pPr>
            <a:r>
              <a:rPr b="1" lang="en-US">
                <a:solidFill>
                  <a:schemeClr val="dk1"/>
                </a:solidFill>
                <a:highlight>
                  <a:schemeClr val="lt1"/>
                </a:highlight>
                <a:latin typeface="Century Gothic"/>
                <a:ea typeface="Century Gothic"/>
                <a:cs typeface="Century Gothic"/>
                <a:sym typeface="Century Gothic"/>
              </a:rPr>
              <a:t>L’autovalutazione </a:t>
            </a:r>
            <a:r>
              <a:rPr lang="en-US">
                <a:solidFill>
                  <a:schemeClr val="dk1"/>
                </a:solidFill>
                <a:highlight>
                  <a:schemeClr val="lt1"/>
                </a:highlight>
                <a:latin typeface="Century Gothic"/>
                <a:ea typeface="Century Gothic"/>
                <a:cs typeface="Century Gothic"/>
                <a:sym typeface="Century Gothic"/>
              </a:rPr>
              <a:t>rappresenta un elemento fondamentale, offrendo a ciascun partecipante l’opportunità di riflettere sul proprio percorso di apprendimento e valutare la comprensione delle strategie di cybersicurezza trattate.</a:t>
            </a:r>
            <a:r>
              <a:rPr i="0" lang="en-US" sz="1400" u="none" cap="none" strike="noStrike">
                <a:solidFill>
                  <a:schemeClr val="dk1"/>
                </a:solidFill>
                <a:highlight>
                  <a:schemeClr val="lt1"/>
                </a:highlight>
                <a:latin typeface="Century Gothic"/>
                <a:ea typeface="Century Gothic"/>
                <a:cs typeface="Century Gothic"/>
                <a:sym typeface="Century Gothic"/>
              </a:rPr>
              <a:t> </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lang="en-US">
                <a:solidFill>
                  <a:schemeClr val="dk1"/>
                </a:solidFill>
                <a:highlight>
                  <a:schemeClr val="lt1"/>
                </a:highlight>
                <a:latin typeface="Century Gothic"/>
                <a:ea typeface="Century Gothic"/>
                <a:cs typeface="Century Gothic"/>
                <a:sym typeface="Century Gothic"/>
              </a:rPr>
              <a:t>Inoltre, la valutazione da parte del formatore include l’osservazione della </a:t>
            </a:r>
            <a:r>
              <a:rPr b="1" lang="en-US">
                <a:solidFill>
                  <a:schemeClr val="dk1"/>
                </a:solidFill>
                <a:highlight>
                  <a:schemeClr val="lt1"/>
                </a:highlight>
                <a:latin typeface="Century Gothic"/>
                <a:ea typeface="Century Gothic"/>
                <a:cs typeface="Century Gothic"/>
                <a:sym typeface="Century Gothic"/>
              </a:rPr>
              <a:t>comunicazione</a:t>
            </a:r>
            <a:r>
              <a:rPr lang="en-US">
                <a:solidFill>
                  <a:schemeClr val="dk1"/>
                </a:solidFill>
                <a:highlight>
                  <a:schemeClr val="lt1"/>
                </a:highlight>
                <a:latin typeface="Century Gothic"/>
                <a:ea typeface="Century Gothic"/>
                <a:cs typeface="Century Gothic"/>
                <a:sym typeface="Century Gothic"/>
              </a:rPr>
              <a:t> e </a:t>
            </a:r>
            <a:r>
              <a:rPr b="1" lang="en-US">
                <a:solidFill>
                  <a:schemeClr val="dk1"/>
                </a:solidFill>
                <a:highlight>
                  <a:schemeClr val="lt1"/>
                </a:highlight>
                <a:latin typeface="Century Gothic"/>
                <a:ea typeface="Century Gothic"/>
                <a:cs typeface="Century Gothic"/>
                <a:sym typeface="Century Gothic"/>
              </a:rPr>
              <a:t>dell’interazione tra i partecipanti,</a:t>
            </a:r>
            <a:r>
              <a:rPr lang="en-US">
                <a:solidFill>
                  <a:schemeClr val="dk1"/>
                </a:solidFill>
                <a:highlight>
                  <a:schemeClr val="lt1"/>
                </a:highlight>
                <a:latin typeface="Century Gothic"/>
                <a:ea typeface="Century Gothic"/>
                <a:cs typeface="Century Gothic"/>
                <a:sym typeface="Century Gothic"/>
              </a:rPr>
              <a:t> con un focus sullo sviluppo del pensiero critico attraverso discussioni aperte. Questo ambiente collaborativo non solo rafforza la comprensione dei concetti di cybersicurezza, ma incoraggia anche l’esplorazione di aspetti critici specifici al dominio dell’energia.</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lang="en-US">
                <a:solidFill>
                  <a:schemeClr val="dk1"/>
                </a:solidFill>
                <a:highlight>
                  <a:schemeClr val="lt1"/>
                </a:highlight>
                <a:latin typeface="Century Gothic"/>
                <a:ea typeface="Century Gothic"/>
                <a:cs typeface="Century Gothic"/>
                <a:sym typeface="Century Gothic"/>
              </a:rPr>
              <a:t>Al termine del seminario, i partecipanti riceveranno un </a:t>
            </a:r>
            <a:r>
              <a:rPr b="1" lang="en-US">
                <a:solidFill>
                  <a:schemeClr val="dk1"/>
                </a:solidFill>
                <a:highlight>
                  <a:schemeClr val="lt1"/>
                </a:highlight>
                <a:latin typeface="Century Gothic"/>
                <a:ea typeface="Century Gothic"/>
                <a:cs typeface="Century Gothic"/>
                <a:sym typeface="Century Gothic"/>
              </a:rPr>
              <a:t>Certificato di Partecipazione</a:t>
            </a:r>
            <a:r>
              <a:rPr lang="en-US">
                <a:solidFill>
                  <a:schemeClr val="dk1"/>
                </a:solidFill>
                <a:highlight>
                  <a:schemeClr val="lt1"/>
                </a:highlight>
                <a:latin typeface="Century Gothic"/>
                <a:ea typeface="Century Gothic"/>
                <a:cs typeface="Century Gothic"/>
                <a:sym typeface="Century Gothic"/>
              </a:rPr>
              <a:t>, a riconoscimento del loro impegno nell’approfondire le conoscenze sulla cybersicurezza nel contesto sanitario.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64" name="Google Shape;364;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Conoscenze di Base e Prerequisiti</a:t>
            </a:r>
            <a:endParaRPr/>
          </a:p>
        </p:txBody>
      </p:sp>
      <p:sp>
        <p:nvSpPr>
          <p:cNvPr id="365" name="Google Shape;365;p20"/>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366" name="Google Shape;366;p20"/>
          <p:cNvSpPr txBox="1"/>
          <p:nvPr>
            <p:ph idx="3" type="body"/>
          </p:nvPr>
        </p:nvSpPr>
        <p:spPr>
          <a:xfrm>
            <a:off x="893350" y="2103120"/>
            <a:ext cx="5885100" cy="1762200"/>
          </a:xfrm>
          <a:prstGeom prst="rect">
            <a:avLst/>
          </a:prstGeom>
          <a:noFill/>
          <a:ln>
            <a:noFill/>
          </a:ln>
        </p:spPr>
        <p:txBody>
          <a:bodyPr anchorCtr="0" anchor="b" bIns="0" lIns="0" spcFirstLastPara="1" rIns="0"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Comprensione di base dei computer e delle reti</a:t>
            </a:r>
            <a:endParaRPr sz="1600">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Conoscenze informatiche e di sicurezza di base</a:t>
            </a:r>
            <a:endParaRPr sz="1600">
              <a:solidFill>
                <a:schemeClr val="dk1"/>
              </a:solidFill>
              <a:highlight>
                <a:schemeClr val="lt1"/>
              </a:highlight>
            </a:endParaRPr>
          </a:p>
          <a:p>
            <a:pPr indent="0" lvl="0" marL="0" rtl="0" algn="l">
              <a:lnSpc>
                <a:spcPct val="115000"/>
              </a:lnSpc>
              <a:spcBef>
                <a:spcPts val="0"/>
              </a:spcBef>
              <a:spcAft>
                <a:spcPts val="0"/>
              </a:spcAft>
              <a:buSzPts val="1100"/>
              <a:buNone/>
            </a:pPr>
            <a:r>
              <a:rPr lang="en-US" sz="1600">
                <a:solidFill>
                  <a:schemeClr val="dk1"/>
                </a:solidFill>
                <a:highlight>
                  <a:schemeClr val="lt1"/>
                </a:highlight>
              </a:rPr>
              <a:t>Consapevolezza della cybersicurezza</a:t>
            </a:r>
            <a:endParaRPr sz="1600">
              <a:solidFill>
                <a:schemeClr val="dk1"/>
              </a:solidFill>
              <a:highlight>
                <a:schemeClr val="lt1"/>
              </a:highlight>
            </a:endParaRPr>
          </a:p>
        </p:txBody>
      </p:sp>
      <p:sp>
        <p:nvSpPr>
          <p:cNvPr id="367" name="Google Shape;367;p2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68" name="Google Shape;368;p2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9" name="Google Shape;369;p20"/>
          <p:cNvSpPr txBox="1"/>
          <p:nvPr/>
        </p:nvSpPr>
        <p:spPr>
          <a:xfrm>
            <a:off x="893304" y="4258088"/>
            <a:ext cx="5710500"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Prerequisiti:</a:t>
            </a:r>
            <a:endParaRPr b="0" i="0" sz="1400" u="none" cap="none" strike="noStrike">
              <a:solidFill>
                <a:srgbClr val="000000"/>
              </a:solidFill>
              <a:latin typeface="Arial"/>
              <a:ea typeface="Arial"/>
              <a:cs typeface="Arial"/>
              <a:sym typeface="Arial"/>
            </a:endParaRPr>
          </a:p>
        </p:txBody>
      </p:sp>
      <p:sp>
        <p:nvSpPr>
          <p:cNvPr id="370" name="Google Shape;370;p20"/>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chemeClr val="dk1"/>
                </a:solidFill>
                <a:highlight>
                  <a:schemeClr val="lt1"/>
                </a:highlight>
                <a:latin typeface="Century Gothic"/>
                <a:ea typeface="Century Gothic"/>
                <a:cs typeface="Century Gothic"/>
                <a:sym typeface="Century Gothic"/>
              </a:rPr>
              <a:t>Nessuno</a:t>
            </a:r>
            <a:endParaRPr b="0" i="0" sz="1400" u="none" cap="none" strike="noStrike">
              <a:solidFill>
                <a:schemeClr val="dk1"/>
              </a:solidFill>
              <a:highlight>
                <a:schemeClr val="lt1"/>
              </a:highlight>
              <a:latin typeface="Arial"/>
              <a:ea typeface="Arial"/>
              <a:cs typeface="Arial"/>
              <a:sym typeface="Arial"/>
            </a:endParaRPr>
          </a:p>
        </p:txBody>
      </p:sp>
      <p:pic>
        <p:nvPicPr>
          <p:cNvPr descr="A person holding books in a library&#10;&#10;Description automatically generated" id="371" name="Google Shape;371;p20"/>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pic>
        <p:nvPicPr>
          <p:cNvPr id="372" name="Google Shape;372;p20"/>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73" name="Google Shape;373;p20"/>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79" name="Google Shape;379;p2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a:t>Strumenti Tecnici e Altri Requisiti</a:t>
            </a:r>
            <a:endParaRPr/>
          </a:p>
        </p:txBody>
      </p:sp>
      <p:sp>
        <p:nvSpPr>
          <p:cNvPr id="380" name="Google Shape;380;p21"/>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Strumenti Tecnici e Altri Requisiti</a:t>
            </a:r>
            <a:endParaRPr/>
          </a:p>
        </p:txBody>
      </p:sp>
      <p:sp>
        <p:nvSpPr>
          <p:cNvPr id="381" name="Google Shape;381;p21"/>
          <p:cNvSpPr txBox="1"/>
          <p:nvPr>
            <p:ph idx="3" type="body"/>
          </p:nvPr>
        </p:nvSpPr>
        <p:spPr>
          <a:xfrm>
            <a:off x="1037417" y="2429101"/>
            <a:ext cx="5885179" cy="661572"/>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1400"/>
              </a:spcBef>
              <a:spcAft>
                <a:spcPts val="0"/>
              </a:spcAft>
              <a:buSzPts val="1600"/>
              <a:buNone/>
            </a:pPr>
            <a:r>
              <a:rPr lang="en-US" sz="1600"/>
              <a:t>Strumenti Tecnici e Altri Requisiti</a:t>
            </a:r>
            <a:endParaRPr sz="1600"/>
          </a:p>
        </p:txBody>
      </p:sp>
      <p:sp>
        <p:nvSpPr>
          <p:cNvPr id="382" name="Google Shape;382;p2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83" name="Google Shape;383;p2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84" name="Google Shape;384;p21"/>
          <p:cNvSpPr txBox="1"/>
          <p:nvPr/>
        </p:nvSpPr>
        <p:spPr>
          <a:xfrm>
            <a:off x="1037417" y="3567055"/>
            <a:ext cx="5710505" cy="483737"/>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Altri Requisiti</a:t>
            </a:r>
            <a:endParaRPr b="0" i="0" sz="1400" u="none" cap="none" strike="noStrike">
              <a:solidFill>
                <a:srgbClr val="000000"/>
              </a:solidFill>
              <a:latin typeface="Arial"/>
              <a:ea typeface="Arial"/>
              <a:cs typeface="Arial"/>
              <a:sym typeface="Arial"/>
            </a:endParaRPr>
          </a:p>
        </p:txBody>
      </p:sp>
      <p:sp>
        <p:nvSpPr>
          <p:cNvPr id="385" name="Google Shape;385;p21"/>
          <p:cNvSpPr txBox="1"/>
          <p:nvPr/>
        </p:nvSpPr>
        <p:spPr>
          <a:xfrm>
            <a:off x="1037418" y="4651945"/>
            <a:ext cx="5885100" cy="804000"/>
          </a:xfrm>
          <a:prstGeom prst="rect">
            <a:avLst/>
          </a:prstGeom>
          <a:noFill/>
          <a:ln>
            <a:noFill/>
          </a:ln>
        </p:spPr>
        <p:txBody>
          <a:bodyPr anchorCtr="0" anchor="b" bIns="0" lIns="0" spcFirstLastPara="1" rIns="0"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600">
                <a:solidFill>
                  <a:srgbClr val="7F7F7F"/>
                </a:solidFill>
                <a:highlight>
                  <a:schemeClr val="lt1"/>
                </a:highlight>
                <a:latin typeface="Century Gothic"/>
                <a:ea typeface="Century Gothic"/>
                <a:cs typeface="Century Gothic"/>
                <a:sym typeface="Century Gothic"/>
              </a:rPr>
              <a:t>Conoscenza dei concetti informatici di base</a:t>
            </a:r>
            <a:endParaRPr sz="1600">
              <a:solidFill>
                <a:srgbClr val="7F7F7F"/>
              </a:solidFill>
              <a:highlight>
                <a:schemeClr val="lt1"/>
              </a:highlight>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US" sz="1600">
                <a:solidFill>
                  <a:srgbClr val="7F7F7F"/>
                </a:solidFill>
                <a:highlight>
                  <a:schemeClr val="lt1"/>
                </a:highlight>
                <a:latin typeface="Century Gothic"/>
                <a:ea typeface="Century Gothic"/>
                <a:cs typeface="Century Gothic"/>
                <a:sym typeface="Century Gothic"/>
              </a:rPr>
              <a:t>Consapevolezza delle pratiche di sicurezza su Internet</a:t>
            </a:r>
            <a:endParaRPr sz="1600">
              <a:solidFill>
                <a:srgbClr val="7F7F7F"/>
              </a:solidFill>
              <a:highlight>
                <a:schemeClr val="lt1"/>
              </a:highlight>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US" sz="1600">
                <a:solidFill>
                  <a:srgbClr val="7F7F7F"/>
                </a:solidFill>
                <a:highlight>
                  <a:schemeClr val="lt1"/>
                </a:highlight>
                <a:latin typeface="Century Gothic"/>
                <a:ea typeface="Century Gothic"/>
                <a:cs typeface="Century Gothic"/>
                <a:sym typeface="Century Gothic"/>
              </a:rPr>
              <a:t>Volontà di apprendere e sperimentare</a:t>
            </a:r>
            <a:endParaRPr sz="1600">
              <a:solidFill>
                <a:srgbClr val="7F7F7F"/>
              </a:solidFill>
              <a:highlight>
                <a:schemeClr val="lt1"/>
              </a:highlight>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US" sz="1600">
                <a:solidFill>
                  <a:srgbClr val="7F7F7F"/>
                </a:solidFill>
                <a:highlight>
                  <a:schemeClr val="lt1"/>
                </a:highlight>
                <a:latin typeface="Century Gothic"/>
                <a:ea typeface="Century Gothic"/>
                <a:cs typeface="Century Gothic"/>
                <a:sym typeface="Century Gothic"/>
              </a:rPr>
              <a:t>Partecipazione attiva</a:t>
            </a:r>
            <a:endParaRPr sz="1600">
              <a:solidFill>
                <a:srgbClr val="7F7F7F"/>
              </a:solidFill>
              <a:highlight>
                <a:schemeClr val="lt1"/>
              </a:highlight>
              <a:latin typeface="Century Gothic"/>
              <a:ea typeface="Century Gothic"/>
              <a:cs typeface="Century Gothic"/>
              <a:sym typeface="Century Gothic"/>
            </a:endParaRPr>
          </a:p>
        </p:txBody>
      </p:sp>
      <p:pic>
        <p:nvPicPr>
          <p:cNvPr descr="A group of people working on a project&#10;&#10;Description automatically generated" id="386" name="Google Shape;386;p21"/>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pic>
        <p:nvPicPr>
          <p:cNvPr id="387" name="Google Shape;387;p2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88" name="Google Shape;388;p2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3"/>
          <p:cNvSpPr txBox="1"/>
          <p:nvPr>
            <p:ph type="ctrTitle"/>
          </p:nvPr>
        </p:nvSpPr>
        <p:spPr>
          <a:xfrm>
            <a:off x="796325" y="320050"/>
            <a:ext cx="6367500"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40"/>
              <a:buFont typeface="Book Antiqua"/>
              <a:buNone/>
            </a:pPr>
            <a:r>
              <a:rPr lang="en-US" sz="3640">
                <a:solidFill>
                  <a:schemeClr val="accent1"/>
                </a:solidFill>
              </a:rPr>
              <a:t>Risorse</a:t>
            </a:r>
            <a:r>
              <a:rPr lang="en-US" sz="3640">
                <a:solidFill>
                  <a:schemeClr val="accent1"/>
                </a:solidFill>
              </a:rPr>
              <a:t>: </a:t>
            </a:r>
            <a:r>
              <a:rPr lang="en-US" sz="3640"/>
              <a:t>Libri e Materiale di Riferimento</a:t>
            </a:r>
            <a:endParaRPr sz="3640"/>
          </a:p>
        </p:txBody>
      </p:sp>
      <p:sp>
        <p:nvSpPr>
          <p:cNvPr id="394" name="Google Shape;394;p13"/>
          <p:cNvSpPr txBox="1"/>
          <p:nvPr>
            <p:ph idx="1" type="body"/>
          </p:nvPr>
        </p:nvSpPr>
        <p:spPr>
          <a:xfrm>
            <a:off x="720125" y="2176200"/>
            <a:ext cx="5718382" cy="3464100"/>
          </a:xfrm>
          <a:prstGeom prst="rect">
            <a:avLst/>
          </a:prstGeom>
          <a:noFill/>
          <a:ln>
            <a:noFill/>
          </a:ln>
        </p:spPr>
        <p:txBody>
          <a:bodyPr anchorCtr="0" anchor="t" bIns="0" lIns="91425" spcFirstLastPara="1" rIns="0" wrap="square" tIns="45700">
            <a:noAutofit/>
          </a:bodyPr>
          <a:lstStyle/>
          <a:p>
            <a:pPr indent="-164020" lvl="0" marL="228600" rtl="0" algn="l">
              <a:lnSpc>
                <a:spcPct val="80000"/>
              </a:lnSpc>
              <a:spcBef>
                <a:spcPts val="600"/>
              </a:spcBef>
              <a:spcAft>
                <a:spcPts val="0"/>
              </a:spcAft>
              <a:buSzPts val="870"/>
              <a:buNone/>
            </a:pPr>
            <a:r>
              <a:t/>
            </a:r>
            <a:endParaRPr sz="870">
              <a:highlight>
                <a:schemeClr val="lt1"/>
              </a:highlight>
            </a:endParaRPr>
          </a:p>
          <a:p>
            <a:pPr indent="-219265" lvl="0" marL="228600" rtl="0" algn="l">
              <a:lnSpc>
                <a:spcPct val="80000"/>
              </a:lnSpc>
              <a:spcBef>
                <a:spcPts val="600"/>
              </a:spcBef>
              <a:spcAft>
                <a:spcPts val="0"/>
              </a:spcAft>
              <a:buSzPts val="870"/>
              <a:buAutoNum type="arabicPeriod"/>
            </a:pPr>
            <a:r>
              <a:rPr lang="en-US" sz="870">
                <a:highlight>
                  <a:schemeClr val="lt1"/>
                </a:highlight>
              </a:rPr>
              <a:t>National Institute of Standards and Technology (NIST), "Implementing the Health Insurance Portability and Accountability Act (HIPAA) Security Rule: A Cybersecurity Resource Guide" (NIST SP 800-66 Revision 2)​ (</a:t>
            </a:r>
            <a:r>
              <a:rPr lang="en-US" sz="870" u="sng">
                <a:solidFill>
                  <a:schemeClr val="hlink"/>
                </a:solidFill>
                <a:highlight>
                  <a:schemeClr val="lt1"/>
                </a:highlight>
                <a:hlinkClick r:id="rId3"/>
              </a:rPr>
              <a:t>NIST</a:t>
            </a:r>
            <a:r>
              <a:rPr lang="en-US" sz="870">
                <a:highlight>
                  <a:schemeClr val="lt1"/>
                </a:highlight>
              </a:rPr>
              <a:t>)​​ (</a:t>
            </a:r>
            <a:r>
              <a:rPr lang="en-US" sz="870" u="sng">
                <a:solidFill>
                  <a:schemeClr val="hlink"/>
                </a:solidFill>
                <a:highlight>
                  <a:schemeClr val="lt1"/>
                </a:highlight>
                <a:hlinkClick r:id="rId4"/>
              </a:rPr>
              <a:t>NIST Computer Security Resource Center</a:t>
            </a:r>
            <a:r>
              <a:rPr lang="en-US" sz="870">
                <a:highlight>
                  <a:schemeClr val="lt1"/>
                </a:highlight>
              </a:rPr>
              <a:t>)​.</a:t>
            </a:r>
            <a:endParaRPr/>
          </a:p>
          <a:p>
            <a:pPr indent="-219265" lvl="0" marL="228600" rtl="0" algn="l">
              <a:lnSpc>
                <a:spcPct val="80000"/>
              </a:lnSpc>
              <a:spcBef>
                <a:spcPts val="600"/>
              </a:spcBef>
              <a:spcAft>
                <a:spcPts val="0"/>
              </a:spcAft>
              <a:buSzPts val="870"/>
              <a:buAutoNum type="arabicPeriod"/>
            </a:pPr>
            <a:r>
              <a:rPr lang="en-US" sz="870">
                <a:highlight>
                  <a:schemeClr val="lt1"/>
                </a:highlight>
              </a:rPr>
              <a:t>HIPAA Journal, "HSCC &amp; HHS Release Guide to Help Healthcare Organizations Adopt the NIST Cybersecurity Framework"​ (</a:t>
            </a:r>
            <a:r>
              <a:rPr lang="en-US" sz="870" u="sng">
                <a:solidFill>
                  <a:schemeClr val="hlink"/>
                </a:solidFill>
                <a:highlight>
                  <a:schemeClr val="lt1"/>
                </a:highlight>
                <a:hlinkClick r:id="rId5"/>
              </a:rPr>
              <a:t>HIPAA Journal</a:t>
            </a:r>
            <a:r>
              <a:rPr lang="en-US" sz="870">
                <a:highlight>
                  <a:schemeClr val="lt1"/>
                </a:highlight>
              </a:rPr>
              <a:t>)​.</a:t>
            </a:r>
            <a:endParaRPr/>
          </a:p>
          <a:p>
            <a:pPr indent="-219265" lvl="0" marL="228600" rtl="0" algn="l">
              <a:lnSpc>
                <a:spcPct val="80000"/>
              </a:lnSpc>
              <a:spcBef>
                <a:spcPts val="600"/>
              </a:spcBef>
              <a:spcAft>
                <a:spcPts val="0"/>
              </a:spcAft>
              <a:buSzPts val="870"/>
              <a:buAutoNum type="arabicPeriod"/>
            </a:pPr>
            <a:r>
              <a:rPr lang="en-US" sz="870">
                <a:highlight>
                  <a:schemeClr val="lt1"/>
                </a:highlight>
              </a:rPr>
              <a:t>Office for Civil Rights (OCR), U.S. Department of Health &amp; Human Services (HHS), "HIPAA Security Rule"​ (</a:t>
            </a:r>
            <a:r>
              <a:rPr lang="en-US" sz="870" u="sng">
                <a:solidFill>
                  <a:schemeClr val="hlink"/>
                </a:solidFill>
                <a:highlight>
                  <a:schemeClr val="lt1"/>
                </a:highlight>
                <a:hlinkClick r:id="rId6"/>
              </a:rPr>
              <a:t>NIST</a:t>
            </a:r>
            <a:r>
              <a:rPr lang="en-US" sz="870">
                <a:highlight>
                  <a:schemeClr val="lt1"/>
                </a:highlight>
              </a:rPr>
              <a:t>)​.</a:t>
            </a:r>
            <a:endParaRPr/>
          </a:p>
          <a:p>
            <a:pPr indent="-219265" lvl="0" marL="228600" rtl="0" algn="l">
              <a:lnSpc>
                <a:spcPct val="80000"/>
              </a:lnSpc>
              <a:spcBef>
                <a:spcPts val="600"/>
              </a:spcBef>
              <a:spcAft>
                <a:spcPts val="0"/>
              </a:spcAft>
              <a:buSzPts val="870"/>
              <a:buAutoNum type="arabicPeriod"/>
            </a:pPr>
            <a:r>
              <a:rPr lang="en-US" sz="870">
                <a:highlight>
                  <a:schemeClr val="lt1"/>
                </a:highlight>
              </a:rPr>
              <a:t>“Cybersecurity Risk Associated with Endpoint and IoT Devices: An Examination of Endpoint Print Device Security” , Kimberlee Ann Brannock, Dissertation</a:t>
            </a:r>
            <a:endParaRPr/>
          </a:p>
          <a:p>
            <a:pPr indent="-219265" lvl="0" marL="228600" rtl="0" algn="l">
              <a:lnSpc>
                <a:spcPct val="80000"/>
              </a:lnSpc>
              <a:spcBef>
                <a:spcPts val="600"/>
              </a:spcBef>
              <a:spcAft>
                <a:spcPts val="0"/>
              </a:spcAft>
              <a:buSzPts val="870"/>
              <a:buAutoNum type="arabicPeriod"/>
            </a:pPr>
            <a:r>
              <a:rPr lang="en-US" sz="870">
                <a:highlight>
                  <a:schemeClr val="lt1"/>
                </a:highlight>
              </a:rPr>
              <a:t>“Health Care Cybersecurity Challenges and Solutions Under the Climate of COVID-19: Scoping Review, Ying He PhD, Aliyu Aliyu MSc, Mark Evans PhD, Cunjin Luo PhD (</a:t>
            </a:r>
            <a:r>
              <a:rPr lang="en-US" sz="870" u="sng">
                <a:solidFill>
                  <a:schemeClr val="hlink"/>
                </a:solidFill>
                <a:highlight>
                  <a:schemeClr val="lt1"/>
                </a:highlight>
                <a:hlinkClick r:id="rId7"/>
              </a:rPr>
              <a:t>jmir</a:t>
            </a:r>
            <a:r>
              <a:rPr lang="en-US" sz="870">
                <a:highlight>
                  <a:schemeClr val="lt1"/>
                </a:highlight>
              </a:rPr>
              <a:t>)</a:t>
            </a:r>
            <a:endParaRPr/>
          </a:p>
          <a:p>
            <a:pPr indent="-164020" lvl="0" marL="228600" rtl="0" algn="l">
              <a:lnSpc>
                <a:spcPct val="80000"/>
              </a:lnSpc>
              <a:spcBef>
                <a:spcPts val="600"/>
              </a:spcBef>
              <a:spcAft>
                <a:spcPts val="0"/>
              </a:spcAft>
              <a:buSzPts val="870"/>
              <a:buNone/>
            </a:pPr>
            <a:r>
              <a:t/>
            </a:r>
            <a:endParaRPr sz="870">
              <a:highlight>
                <a:schemeClr val="lt1"/>
              </a:highlight>
            </a:endParaRPr>
          </a:p>
          <a:p>
            <a:pPr indent="-164020" lvl="0" marL="228600" rtl="0" algn="l">
              <a:lnSpc>
                <a:spcPct val="80000"/>
              </a:lnSpc>
              <a:spcBef>
                <a:spcPts val="600"/>
              </a:spcBef>
              <a:spcAft>
                <a:spcPts val="0"/>
              </a:spcAft>
              <a:buSzPts val="870"/>
              <a:buNone/>
            </a:pPr>
            <a:r>
              <a:t/>
            </a:r>
            <a:endParaRPr sz="870">
              <a:highlight>
                <a:schemeClr val="lt1"/>
              </a:highlight>
            </a:endParaRPr>
          </a:p>
          <a:p>
            <a:pPr indent="-164020" lvl="0" marL="228600" rtl="0" algn="l">
              <a:lnSpc>
                <a:spcPct val="80000"/>
              </a:lnSpc>
              <a:spcBef>
                <a:spcPts val="600"/>
              </a:spcBef>
              <a:spcAft>
                <a:spcPts val="0"/>
              </a:spcAft>
              <a:buSzPts val="870"/>
              <a:buNone/>
            </a:pPr>
            <a:r>
              <a:t/>
            </a:r>
            <a:endParaRPr sz="870">
              <a:highlight>
                <a:schemeClr val="lt1"/>
              </a:highlight>
            </a:endParaRPr>
          </a:p>
        </p:txBody>
      </p:sp>
      <p:sp>
        <p:nvSpPr>
          <p:cNvPr id="395" name="Google Shape;395;p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96" name="Google Shape;396;p13"/>
          <p:cNvGrpSpPr/>
          <p:nvPr/>
        </p:nvGrpSpPr>
        <p:grpSpPr>
          <a:xfrm>
            <a:off x="7370364" y="-23539"/>
            <a:ext cx="2562565" cy="6885155"/>
            <a:chOff x="7370364" y="-23539"/>
            <a:chExt cx="2562565" cy="6885155"/>
          </a:xfrm>
        </p:grpSpPr>
        <p:pic>
          <p:nvPicPr>
            <p:cNvPr id="397" name="Google Shape;397;p13"/>
            <p:cNvPicPr preferRelativeResize="0"/>
            <p:nvPr/>
          </p:nvPicPr>
          <p:blipFill rotWithShape="1">
            <a:blip r:embed="rId8">
              <a:alphaModFix/>
            </a:blip>
            <a:srcRect b="0" l="0" r="0" t="0"/>
            <a:stretch/>
          </p:blipFill>
          <p:spPr>
            <a:xfrm rot="10800000">
              <a:off x="7829202" y="5156615"/>
              <a:ext cx="878334" cy="1705001"/>
            </a:xfrm>
            <a:prstGeom prst="rect">
              <a:avLst/>
            </a:prstGeom>
            <a:noFill/>
            <a:ln>
              <a:noFill/>
            </a:ln>
          </p:spPr>
        </p:pic>
        <p:sp>
          <p:nvSpPr>
            <p:cNvPr id="398" name="Google Shape;398;p1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399" name="Google Shape;399;p13"/>
          <p:cNvPicPr preferRelativeResize="0"/>
          <p:nvPr>
            <p:ph idx="2" type="pic"/>
          </p:nvPr>
        </p:nvPicPr>
        <p:blipFill rotWithShape="1">
          <a:blip r:embed="rId9">
            <a:alphaModFix/>
          </a:blip>
          <a:srcRect b="0" l="13161" r="13161" t="0"/>
          <a:stretch/>
        </p:blipFill>
        <p:spPr>
          <a:xfrm flipH="1">
            <a:off x="7163691" y="0"/>
            <a:ext cx="5024825" cy="6858000"/>
          </a:xfrm>
          <a:prstGeom prst="rect">
            <a:avLst/>
          </a:prstGeom>
          <a:solidFill>
            <a:schemeClr val="lt2"/>
          </a:solidFill>
          <a:ln>
            <a:noFill/>
          </a:ln>
        </p:spPr>
      </p:pic>
      <p:pic>
        <p:nvPicPr>
          <p:cNvPr id="400" name="Google Shape;400;p13"/>
          <p:cNvPicPr preferRelativeResize="0"/>
          <p:nvPr/>
        </p:nvPicPr>
        <p:blipFill rotWithShape="1">
          <a:blip r:embed="rId10">
            <a:alphaModFix/>
          </a:blip>
          <a:srcRect b="0" l="0" r="0" t="0"/>
          <a:stretch/>
        </p:blipFill>
        <p:spPr>
          <a:xfrm>
            <a:off x="9509575" y="108400"/>
            <a:ext cx="2553075" cy="472250"/>
          </a:xfrm>
          <a:prstGeom prst="rect">
            <a:avLst/>
          </a:prstGeom>
          <a:noFill/>
          <a:ln>
            <a:noFill/>
          </a:ln>
        </p:spPr>
      </p:pic>
      <p:sp>
        <p:nvSpPr>
          <p:cNvPr id="401" name="Google Shape;401;p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3"/>
          <p:cNvSpPr txBox="1"/>
          <p:nvPr>
            <p:ph type="ctrTitle"/>
          </p:nvPr>
        </p:nvSpPr>
        <p:spPr>
          <a:xfrm>
            <a:off x="796325" y="320050"/>
            <a:ext cx="6118800"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Registrazione: </a:t>
            </a:r>
            <a:r>
              <a:rPr lang="en-US"/>
              <a:t>Come registrarsi e altre informazioni pratiche</a:t>
            </a:r>
            <a:endParaRPr/>
          </a:p>
        </p:txBody>
      </p:sp>
      <p:sp>
        <p:nvSpPr>
          <p:cNvPr id="407" name="Google Shape;407;p2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Il processo specifico di registrazione per il corso Cybersecurity Essentials and Management può variare a seconda del fornitore della formazione o dell’istituzione. Tuttavia, i passaggi generali sono solitamente semplici e possono essere completati online o di persona.</a:t>
            </a:r>
            <a:endParaRPr/>
          </a:p>
          <a:p>
            <a:pPr indent="-91440" lvl="0" marL="91440" rtl="0" algn="l">
              <a:lnSpc>
                <a:spcPct val="100000"/>
              </a:lnSpc>
              <a:spcBef>
                <a:spcPts val="0"/>
              </a:spcBef>
              <a:spcAft>
                <a:spcPts val="0"/>
              </a:spcAft>
              <a:buSzPts val="1400"/>
              <a:buChar char=" "/>
            </a:pPr>
            <a:r>
              <a:t/>
            </a:r>
            <a:endParaRPr/>
          </a:p>
          <a:p>
            <a:pPr indent="-317500" lvl="0" marL="457200" rtl="0" algn="l">
              <a:lnSpc>
                <a:spcPct val="115000"/>
              </a:lnSpc>
              <a:spcBef>
                <a:spcPts val="0"/>
              </a:spcBef>
              <a:spcAft>
                <a:spcPts val="0"/>
              </a:spcAft>
              <a:buSzPts val="1400"/>
              <a:buFont typeface="Book Antiqua"/>
              <a:buAutoNum type="arabicPeriod"/>
            </a:pPr>
            <a:r>
              <a:rPr lang="en-US"/>
              <a:t>Registrazione Online</a:t>
            </a:r>
            <a:endParaRPr/>
          </a:p>
          <a:p>
            <a:pPr indent="-317500" lvl="0" marL="457200" rtl="0" algn="l">
              <a:lnSpc>
                <a:spcPct val="115000"/>
              </a:lnSpc>
              <a:spcBef>
                <a:spcPts val="0"/>
              </a:spcBef>
              <a:spcAft>
                <a:spcPts val="0"/>
              </a:spcAft>
              <a:buSzPts val="1400"/>
              <a:buFont typeface="Book Antiqua"/>
              <a:buAutoNum type="arabicPeriod"/>
            </a:pPr>
            <a:r>
              <a:rPr lang="en-US"/>
              <a:t>Registrazione di Persona</a:t>
            </a:r>
            <a:endParaRPr/>
          </a:p>
          <a:p>
            <a:pPr indent="-317500" lvl="0" marL="457200" rtl="0" algn="l">
              <a:lnSpc>
                <a:spcPct val="115000"/>
              </a:lnSpc>
              <a:spcBef>
                <a:spcPts val="0"/>
              </a:spcBef>
              <a:spcAft>
                <a:spcPts val="0"/>
              </a:spcAft>
              <a:buSzPts val="1400"/>
              <a:buFont typeface="Book Antiqua"/>
              <a:buAutoNum type="arabicPeriod"/>
            </a:pPr>
            <a:r>
              <a:rPr lang="en-US"/>
              <a:t>Informazioni Pratiche Aggiuntive</a:t>
            </a:r>
            <a:endParaRPr/>
          </a:p>
        </p:txBody>
      </p:sp>
      <p:pic>
        <p:nvPicPr>
          <p:cNvPr descr="A person working at a desk" id="408" name="Google Shape;408;p23"/>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09" name="Google Shape;409;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10" name="Google Shape;410;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11" name="Google Shape;411;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412" name="Google Shape;412;p2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A person raising his hand" id="417" name="Google Shape;417;p27"/>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418" name="Google Shape;418;p27"/>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419" name="Google Shape;419;p27"/>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20" name="Google Shape;420;p27"/>
          <p:cNvSpPr txBox="1"/>
          <p:nvPr>
            <p:ph idx="3" type="body"/>
          </p:nvPr>
        </p:nvSpPr>
        <p:spPr>
          <a:xfrm>
            <a:off x="1097276" y="1749475"/>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Introduzione alla Sicurezza di Rete nel Settore Sanitario</a:t>
            </a:r>
            <a:endParaRPr/>
          </a:p>
        </p:txBody>
      </p:sp>
      <p:sp>
        <p:nvSpPr>
          <p:cNvPr id="421" name="Google Shape;421;p27"/>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22" name="Google Shape;422;p27"/>
          <p:cNvSpPr txBox="1"/>
          <p:nvPr>
            <p:ph idx="5" type="body"/>
          </p:nvPr>
        </p:nvSpPr>
        <p:spPr>
          <a:xfrm>
            <a:off x="1097280"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F7F7F"/>
                </a:solidFill>
              </a:rPr>
              <a:t>Fondamenti della Protezione degli Endpoint</a:t>
            </a:r>
            <a:endParaRPr/>
          </a:p>
        </p:txBody>
      </p:sp>
      <p:sp>
        <p:nvSpPr>
          <p:cNvPr id="423" name="Google Shape;423;p27"/>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24" name="Google Shape;424;p27"/>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highlight>
                  <a:schemeClr val="lt1"/>
                </a:highlight>
              </a:rPr>
              <a:t>Scenario delle Minacce Informatiche nel Settore Sanitario</a:t>
            </a:r>
            <a:endParaRPr/>
          </a:p>
        </p:txBody>
      </p:sp>
      <p:sp>
        <p:nvSpPr>
          <p:cNvPr id="425" name="Google Shape;425;p27"/>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26" name="Google Shape;426;p27"/>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Buone Pratiche per la Sicurezza degli Endpoint</a:t>
            </a:r>
            <a:endParaRPr/>
          </a:p>
        </p:txBody>
      </p:sp>
      <p:sp>
        <p:nvSpPr>
          <p:cNvPr id="427" name="Google Shape;427;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28" name="Google Shape;428;p27"/>
          <p:cNvGrpSpPr/>
          <p:nvPr/>
        </p:nvGrpSpPr>
        <p:grpSpPr>
          <a:xfrm>
            <a:off x="7370364" y="-23539"/>
            <a:ext cx="2562565" cy="6885155"/>
            <a:chOff x="7370364" y="-23539"/>
            <a:chExt cx="2562565" cy="6885155"/>
          </a:xfrm>
        </p:grpSpPr>
        <p:pic>
          <p:nvPicPr>
            <p:cNvPr id="429" name="Google Shape;429;p2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30" name="Google Shape;430;p2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31" name="Google Shape;431;p2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32" name="Google Shape;432;p27"/>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433" name="Google Shape;433;p27"/>
          <p:cNvSpPr txBox="1"/>
          <p:nvPr/>
        </p:nvSpPr>
        <p:spPr>
          <a:xfrm>
            <a:off x="1097280" y="4242816"/>
            <a:ext cx="77419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p>
        </p:txBody>
      </p:sp>
      <p:grpSp>
        <p:nvGrpSpPr>
          <p:cNvPr id="434" name="Google Shape;434;p27"/>
          <p:cNvGrpSpPr/>
          <p:nvPr/>
        </p:nvGrpSpPr>
        <p:grpSpPr>
          <a:xfrm>
            <a:off x="365760" y="4846320"/>
            <a:ext cx="8473440" cy="1356360"/>
            <a:chOff x="365760" y="4846320"/>
            <a:chExt cx="8473440" cy="1356360"/>
          </a:xfrm>
        </p:grpSpPr>
        <p:sp>
          <p:nvSpPr>
            <p:cNvPr id="435" name="Google Shape;435;p27"/>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436" name="Google Shape;436;p27"/>
            <p:cNvSpPr txBox="1"/>
            <p:nvPr/>
          </p:nvSpPr>
          <p:spPr>
            <a:xfrm>
              <a:off x="1097280" y="4937760"/>
              <a:ext cx="77419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p>
          </p:txBody>
        </p:sp>
        <p:sp>
          <p:nvSpPr>
            <p:cNvPr id="437" name="Google Shape;437;p27"/>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438" name="Google Shape;438;p27"/>
            <p:cNvSpPr txBox="1"/>
            <p:nvPr/>
          </p:nvSpPr>
          <p:spPr>
            <a:xfrm>
              <a:off x="1097280" y="5669280"/>
              <a:ext cx="77419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c46ccb187e_0_158"/>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Introduzione alla Sicurezza di Rete nel Settore Sanitario</a:t>
            </a:r>
            <a:endParaRPr/>
          </a:p>
        </p:txBody>
      </p:sp>
      <p:pic>
        <p:nvPicPr>
          <p:cNvPr id="444" name="Google Shape;444;g2c46ccb187e_0_15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45" name="Google Shape;445;g2c46ccb187e_0_15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46" name="Google Shape;446;g2c46ccb187e_0_158"/>
          <p:cNvSpPr txBox="1"/>
          <p:nvPr/>
        </p:nvSpPr>
        <p:spPr>
          <a:xfrm>
            <a:off x="365760" y="1939637"/>
            <a:ext cx="6617856" cy="4285671"/>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Il ruolo critico della sicurezza di rete nel settore sanitario non può essere sottovalutato.</a:t>
            </a:r>
            <a:endParaRPr/>
          </a:p>
          <a:p>
            <a:pPr indent="-274320" lvl="0" marL="274320" marR="0" rtl="0" algn="l">
              <a:lnSpc>
                <a:spcPct val="100000"/>
              </a:lnSpc>
              <a:spcBef>
                <a:spcPts val="12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Garantire la </a:t>
            </a:r>
            <a:r>
              <a:rPr b="1" lang="en-US" sz="2400">
                <a:solidFill>
                  <a:schemeClr val="dk1"/>
                </a:solidFill>
                <a:latin typeface="Century Gothic"/>
                <a:ea typeface="Century Gothic"/>
                <a:cs typeface="Century Gothic"/>
                <a:sym typeface="Century Gothic"/>
              </a:rPr>
              <a:t>riservatezza</a:t>
            </a:r>
            <a:r>
              <a:rPr lang="en-US" sz="2400">
                <a:solidFill>
                  <a:schemeClr val="dk1"/>
                </a:solidFill>
                <a:latin typeface="Century Gothic"/>
                <a:ea typeface="Century Gothic"/>
                <a:cs typeface="Century Gothic"/>
                <a:sym typeface="Century Gothic"/>
              </a:rPr>
              <a:t>, </a:t>
            </a:r>
            <a:r>
              <a:rPr b="1" lang="en-US" sz="2400">
                <a:solidFill>
                  <a:schemeClr val="dk1"/>
                </a:solidFill>
                <a:latin typeface="Century Gothic"/>
                <a:ea typeface="Century Gothic"/>
                <a:cs typeface="Century Gothic"/>
                <a:sym typeface="Century Gothic"/>
              </a:rPr>
              <a:t>l’integrità </a:t>
            </a:r>
            <a:r>
              <a:rPr lang="en-US" sz="2400">
                <a:solidFill>
                  <a:schemeClr val="dk1"/>
                </a:solidFill>
                <a:latin typeface="Century Gothic"/>
                <a:ea typeface="Century Gothic"/>
                <a:cs typeface="Century Gothic"/>
                <a:sym typeface="Century Gothic"/>
              </a:rPr>
              <a:t>e la </a:t>
            </a:r>
            <a:r>
              <a:rPr b="1" lang="en-US" sz="2400">
                <a:solidFill>
                  <a:schemeClr val="dk1"/>
                </a:solidFill>
                <a:latin typeface="Century Gothic"/>
                <a:ea typeface="Century Gothic"/>
                <a:cs typeface="Century Gothic"/>
                <a:sym typeface="Century Gothic"/>
              </a:rPr>
              <a:t>disponibilità</a:t>
            </a:r>
            <a:r>
              <a:rPr lang="en-US" sz="2400">
                <a:solidFill>
                  <a:schemeClr val="dk1"/>
                </a:solidFill>
                <a:latin typeface="Century Gothic"/>
                <a:ea typeface="Century Gothic"/>
                <a:cs typeface="Century Gothic"/>
                <a:sym typeface="Century Gothic"/>
              </a:rPr>
              <a:t> dei dati sensibili dei pazienti è fondamentale.</a:t>
            </a:r>
            <a:endParaRPr/>
          </a:p>
          <a:p>
            <a:pPr indent="-274320" lvl="0" marL="274320" marR="0" rtl="0" algn="l">
              <a:lnSpc>
                <a:spcPct val="100000"/>
              </a:lnSpc>
              <a:spcBef>
                <a:spcPts val="1200"/>
              </a:spcBef>
              <a:spcAft>
                <a:spcPts val="60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Le organizzazioni sanitarie affrontano </a:t>
            </a:r>
            <a:r>
              <a:rPr b="1" lang="en-US" sz="2400">
                <a:solidFill>
                  <a:schemeClr val="dk1"/>
                </a:solidFill>
                <a:latin typeface="Century Gothic"/>
                <a:ea typeface="Century Gothic"/>
                <a:cs typeface="Century Gothic"/>
                <a:sym typeface="Century Gothic"/>
              </a:rPr>
              <a:t>sfide</a:t>
            </a:r>
            <a:r>
              <a:rPr lang="en-US" sz="2400">
                <a:solidFill>
                  <a:schemeClr val="dk1"/>
                </a:solidFill>
                <a:latin typeface="Century Gothic"/>
                <a:ea typeface="Century Gothic"/>
                <a:cs typeface="Century Gothic"/>
                <a:sym typeface="Century Gothic"/>
              </a:rPr>
              <a:t> e vulnerabilità uniche a causa della natura complessa e interconnessa dei loro sistemi.</a:t>
            </a:r>
            <a:endParaRPr/>
          </a:p>
        </p:txBody>
      </p:sp>
      <p:pic>
        <p:nvPicPr>
          <p:cNvPr id="447" name="Google Shape;447;g2c46ccb187e_0_158"/>
          <p:cNvPicPr preferRelativeResize="0"/>
          <p:nvPr/>
        </p:nvPicPr>
        <p:blipFill rotWithShape="1">
          <a:blip r:embed="rId4">
            <a:alphaModFix/>
          </a:blip>
          <a:srcRect b="0" l="10490" r="4796" t="4777"/>
          <a:stretch/>
        </p:blipFill>
        <p:spPr>
          <a:xfrm>
            <a:off x="7379632" y="1939637"/>
            <a:ext cx="4812367" cy="40569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c5a591c0c4_0_11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02" name="Google Shape;202;g2c5a591c0c4_0_1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203" name="Google Shape;203;g2c5a591c0c4_0_113"/>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14"/>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spcBef>
                <a:spcPts val="0"/>
              </a:spcBef>
              <a:spcAft>
                <a:spcPts val="0"/>
              </a:spcAft>
              <a:buClr>
                <a:schemeClr val="dk1"/>
              </a:buClr>
              <a:buSzPct val="100000"/>
              <a:buFont typeface="Book Antiqua"/>
              <a:buNone/>
            </a:pPr>
            <a:r>
              <a:rPr lang="en-US"/>
              <a:t>Introduzione alla Sicurezza di Rete nel Settore Sanitario</a:t>
            </a:r>
            <a:endParaRPr/>
          </a:p>
        </p:txBody>
      </p:sp>
      <p:pic>
        <p:nvPicPr>
          <p:cNvPr id="453" name="Google Shape;453;p14"/>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54" name="Google Shape;454;p14"/>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55" name="Google Shape;455;p14"/>
          <p:cNvSpPr txBox="1"/>
          <p:nvPr/>
        </p:nvSpPr>
        <p:spPr>
          <a:xfrm>
            <a:off x="365760" y="1920240"/>
            <a:ext cx="6617856" cy="4670829"/>
          </a:xfrm>
          <a:prstGeom prst="rect">
            <a:avLst/>
          </a:prstGeom>
          <a:noFill/>
          <a:ln>
            <a:noFill/>
          </a:ln>
        </p:spPr>
        <p:txBody>
          <a:bodyPr anchorCtr="0" anchor="t" bIns="45700" lIns="0" spcFirstLastPara="1" rIns="0" wrap="square" tIns="0">
            <a:noAutofit/>
          </a:bodyPr>
          <a:lstStyle/>
          <a:p>
            <a:pPr indent="-298450" lvl="1" marL="914400" rtl="0" algn="l">
              <a:lnSpc>
                <a:spcPct val="115000"/>
              </a:lnSpc>
              <a:spcBef>
                <a:spcPts val="0"/>
              </a:spcBef>
              <a:spcAft>
                <a:spcPts val="0"/>
              </a:spcAft>
              <a:buClr>
                <a:schemeClr val="dk2"/>
              </a:buClr>
              <a:buSzPts val="1100"/>
              <a:buFont typeface="Noto Sans Symbols"/>
              <a:buChar char="❑"/>
            </a:pPr>
            <a:r>
              <a:rPr b="1" lang="en-US" sz="1500">
                <a:solidFill>
                  <a:schemeClr val="dk1"/>
                </a:solidFill>
                <a:latin typeface="Century Gothic"/>
                <a:ea typeface="Century Gothic"/>
                <a:cs typeface="Century Gothic"/>
                <a:sym typeface="Century Gothic"/>
              </a:rPr>
              <a:t>Ecosistemi IT Complessi: </a:t>
            </a:r>
            <a:r>
              <a:rPr lang="en-US" sz="1500">
                <a:solidFill>
                  <a:schemeClr val="dk1"/>
                </a:solidFill>
                <a:latin typeface="Century Gothic"/>
                <a:ea typeface="Century Gothic"/>
                <a:cs typeface="Century Gothic"/>
                <a:sym typeface="Century Gothic"/>
              </a:rPr>
              <a:t>Le strutture sanitarie utilizzano sistemi IT diversificati e integrati, tra cui cartelle cliniche elettroniche (EHR), dispositivi medici e sistemi amministrativi, creando una vasta superficie d’attacco.</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b="1" lang="en-US" sz="1500">
                <a:solidFill>
                  <a:schemeClr val="dk1"/>
                </a:solidFill>
                <a:latin typeface="Century Gothic"/>
                <a:ea typeface="Century Gothic"/>
                <a:cs typeface="Century Gothic"/>
                <a:sym typeface="Century Gothic"/>
              </a:rPr>
              <a:t>Alto Valore dei Dati: </a:t>
            </a:r>
            <a:r>
              <a:rPr lang="en-US" sz="1500">
                <a:solidFill>
                  <a:schemeClr val="dk1"/>
                </a:solidFill>
                <a:latin typeface="Century Gothic"/>
                <a:ea typeface="Century Gothic"/>
                <a:cs typeface="Century Gothic"/>
                <a:sym typeface="Century Gothic"/>
              </a:rPr>
              <a:t>Le cartelle cliniche rappresentano un obiettivo redditizio per i criminali informatici a causa delle informazioni personali, finanziarie e mediche dettagliate in esse contenute, rendendo il settore sanitario un bersaglio primario per le violazioni di dati.</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b="1" lang="en-US" sz="1500">
                <a:solidFill>
                  <a:schemeClr val="dk1"/>
                </a:solidFill>
                <a:latin typeface="Century Gothic"/>
                <a:ea typeface="Century Gothic"/>
                <a:cs typeface="Century Gothic"/>
                <a:sym typeface="Century Gothic"/>
              </a:rPr>
              <a:t>Interconnessione/Interoperabilità: </a:t>
            </a:r>
            <a:r>
              <a:rPr lang="en-US" sz="1500">
                <a:solidFill>
                  <a:schemeClr val="dk1"/>
                </a:solidFill>
                <a:latin typeface="Century Gothic"/>
                <a:ea typeface="Century Gothic"/>
                <a:cs typeface="Century Gothic"/>
                <a:sym typeface="Century Gothic"/>
              </a:rPr>
              <a:t>L’interconnessione dei sistemi sanitari comporta sfide uniche, inclusa la presenza di dispositivi eterogenei e sistemi legacy. La necessità di uno scambio fluido di dati tra diversi fornitori e sistemi sanitari aumenta il rischio che le vulnerabilità vengano sfruttate</a:t>
            </a:r>
            <a:r>
              <a:rPr b="1" lang="en-US" sz="1500">
                <a:solidFill>
                  <a:schemeClr val="dk1"/>
                </a:solidFill>
                <a:latin typeface="Century Gothic"/>
                <a:ea typeface="Century Gothic"/>
                <a:cs typeface="Century Gothic"/>
                <a:sym typeface="Century Gothic"/>
              </a:rPr>
              <a:t>.</a:t>
            </a:r>
            <a:endParaRPr b="1"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b="1" lang="en-US" sz="1500">
                <a:solidFill>
                  <a:schemeClr val="dk1"/>
                </a:solidFill>
                <a:latin typeface="Century Gothic"/>
                <a:ea typeface="Century Gothic"/>
                <a:cs typeface="Century Gothic"/>
                <a:sym typeface="Century Gothic"/>
              </a:rPr>
              <a:t>Conformità Normativa: </a:t>
            </a:r>
            <a:r>
              <a:rPr lang="en-US" sz="1500">
                <a:solidFill>
                  <a:schemeClr val="dk1"/>
                </a:solidFill>
                <a:latin typeface="Century Gothic"/>
                <a:ea typeface="Century Gothic"/>
                <a:cs typeface="Century Gothic"/>
                <a:sym typeface="Century Gothic"/>
              </a:rPr>
              <a:t>La conformità a normative rigorose (es. HIPAA, GDPR) aggiunge complessità alla gestione e alla sicurezza delle reti.</a:t>
            </a:r>
            <a:endParaRPr sz="1500">
              <a:solidFill>
                <a:schemeClr val="dk1"/>
              </a:solidFill>
              <a:latin typeface="Century Gothic"/>
              <a:ea typeface="Century Gothic"/>
              <a:cs typeface="Century Gothic"/>
              <a:sym typeface="Century Gothic"/>
            </a:endParaRPr>
          </a:p>
        </p:txBody>
      </p:sp>
      <p:pic>
        <p:nvPicPr>
          <p:cNvPr id="456" name="Google Shape;456;p14"/>
          <p:cNvPicPr preferRelativeResize="0"/>
          <p:nvPr/>
        </p:nvPicPr>
        <p:blipFill rotWithShape="1">
          <a:blip r:embed="rId4">
            <a:alphaModFix/>
          </a:blip>
          <a:srcRect b="0" l="10490" r="4796" t="4777"/>
          <a:stretch/>
        </p:blipFill>
        <p:spPr>
          <a:xfrm>
            <a:off x="7379632" y="1920240"/>
            <a:ext cx="4812367" cy="4056928"/>
          </a:xfrm>
          <a:prstGeom prst="rect">
            <a:avLst/>
          </a:prstGeom>
          <a:noFill/>
          <a:ln>
            <a:noFill/>
          </a:ln>
        </p:spPr>
      </p:pic>
      <p:sp>
        <p:nvSpPr>
          <p:cNvPr id="457" name="Google Shape;457;p14"/>
          <p:cNvSpPr txBox="1"/>
          <p:nvPr/>
        </p:nvSpPr>
        <p:spPr>
          <a:xfrm>
            <a:off x="182880" y="1188722"/>
            <a:ext cx="88929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Sfide nel Settore Sanitario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16"/>
          <p:cNvPicPr preferRelativeResize="0"/>
          <p:nvPr/>
        </p:nvPicPr>
        <p:blipFill rotWithShape="1">
          <a:blip r:embed="rId3">
            <a:alphaModFix/>
          </a:blip>
          <a:srcRect b="0" l="0" r="0" t="0"/>
          <a:stretch/>
        </p:blipFill>
        <p:spPr>
          <a:xfrm>
            <a:off x="7666933" y="1920240"/>
            <a:ext cx="4235529" cy="4462143"/>
          </a:xfrm>
          <a:prstGeom prst="rect">
            <a:avLst/>
          </a:prstGeom>
          <a:noFill/>
          <a:ln>
            <a:noFill/>
          </a:ln>
        </p:spPr>
      </p:pic>
      <p:sp>
        <p:nvSpPr>
          <p:cNvPr id="463" name="Google Shape;463;p1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spcBef>
                <a:spcPts val="0"/>
              </a:spcBef>
              <a:spcAft>
                <a:spcPts val="0"/>
              </a:spcAft>
              <a:buClr>
                <a:schemeClr val="dk1"/>
              </a:buClr>
              <a:buSzPct val="100000"/>
              <a:buFont typeface="Book Antiqua"/>
              <a:buNone/>
            </a:pPr>
            <a:r>
              <a:rPr lang="en-US"/>
              <a:t>Introduzione alla Sicurezza di Rete nel Settore Sanitario</a:t>
            </a:r>
            <a:endParaRPr/>
          </a:p>
        </p:txBody>
      </p:sp>
      <p:pic>
        <p:nvPicPr>
          <p:cNvPr id="464" name="Google Shape;464;p1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65" name="Google Shape;465;p1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66" name="Google Shape;466;p16"/>
          <p:cNvSpPr txBox="1"/>
          <p:nvPr/>
        </p:nvSpPr>
        <p:spPr>
          <a:xfrm>
            <a:off x="457198" y="1737360"/>
            <a:ext cx="7107383" cy="4670829"/>
          </a:xfrm>
          <a:prstGeom prst="rect">
            <a:avLst/>
          </a:prstGeom>
          <a:noFill/>
          <a:ln>
            <a:noFill/>
          </a:ln>
        </p:spPr>
        <p:txBody>
          <a:bodyPr anchorCtr="0" anchor="t" bIns="45700" lIns="0" spcFirstLastPara="1" rIns="0" wrap="square" tIns="0">
            <a:noAutofit/>
          </a:bodyPr>
          <a:lstStyle/>
          <a:p>
            <a:pPr indent="-267970" lvl="0" marL="274320" marR="0" rtl="0" algn="l">
              <a:lnSpc>
                <a:spcPct val="100000"/>
              </a:lnSpc>
              <a:spcBef>
                <a:spcPts val="600"/>
              </a:spcBef>
              <a:spcAft>
                <a:spcPts val="0"/>
              </a:spcAft>
              <a:buClr>
                <a:schemeClr val="accent1"/>
              </a:buClr>
              <a:buSzPts val="1100"/>
              <a:buFont typeface="Noto Sans Symbols"/>
              <a:buChar char="⮚"/>
            </a:pPr>
            <a:r>
              <a:rPr lang="en-US" sz="1300">
                <a:solidFill>
                  <a:schemeClr val="dk1"/>
                </a:solidFill>
                <a:latin typeface="Century Gothic"/>
                <a:ea typeface="Century Gothic"/>
                <a:cs typeface="Century Gothic"/>
                <a:sym typeface="Century Gothic"/>
              </a:rPr>
              <a:t>Dispositivi Medici</a:t>
            </a:r>
            <a:endParaRPr sz="1300"/>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Sistemi Legacy: </a:t>
            </a:r>
            <a:r>
              <a:rPr lang="en-US" sz="1300">
                <a:solidFill>
                  <a:schemeClr val="dk1"/>
                </a:solidFill>
                <a:latin typeface="Century Gothic"/>
                <a:ea typeface="Century Gothic"/>
                <a:cs typeface="Century Gothic"/>
                <a:sym typeface="Century Gothic"/>
              </a:rPr>
              <a:t>Molti dispositivi medici utilizzano software obsoleti privi di funzionalità di sicurezza moderne, rendendoli vulnerabili agli attacchi informatici.</a:t>
            </a:r>
            <a:endParaRPr sz="13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Vulnerabilità IoT: </a:t>
            </a:r>
            <a:r>
              <a:rPr lang="en-US" sz="1300">
                <a:solidFill>
                  <a:schemeClr val="dk1"/>
                </a:solidFill>
                <a:latin typeface="Century Gothic"/>
                <a:ea typeface="Century Gothic"/>
                <a:cs typeface="Century Gothic"/>
                <a:sym typeface="Century Gothic"/>
              </a:rPr>
              <a:t>I dispositivi Internet of Things (IoT) nel settore sanitario, come i monitor indossabili per i pazienti, spesso presentano protocolli di sicurezza deboli.</a:t>
            </a:r>
            <a:endParaRPr sz="1300">
              <a:solidFill>
                <a:schemeClr val="dk1"/>
              </a:solidFill>
              <a:latin typeface="Century Gothic"/>
              <a:ea typeface="Century Gothic"/>
              <a:cs typeface="Century Gothic"/>
              <a:sym typeface="Century Gothic"/>
            </a:endParaRPr>
          </a:p>
          <a:p>
            <a:pPr indent="-267970" lvl="0" marL="274320" marR="0" rtl="0" algn="l">
              <a:lnSpc>
                <a:spcPct val="100000"/>
              </a:lnSpc>
              <a:spcBef>
                <a:spcPts val="600"/>
              </a:spcBef>
              <a:spcAft>
                <a:spcPts val="0"/>
              </a:spcAft>
              <a:buClr>
                <a:schemeClr val="accent1"/>
              </a:buClr>
              <a:buSzPts val="1100"/>
              <a:buFont typeface="Noto Sans Symbols"/>
              <a:buChar char="⮚"/>
            </a:pPr>
            <a:r>
              <a:rPr lang="en-US" sz="1300">
                <a:solidFill>
                  <a:schemeClr val="dk1"/>
                </a:solidFill>
                <a:latin typeface="Century Gothic"/>
                <a:ea typeface="Century Gothic"/>
                <a:cs typeface="Century Gothic"/>
                <a:sym typeface="Century Gothic"/>
              </a:rPr>
              <a:t>Fattore Umano</a:t>
            </a:r>
            <a:endParaRPr sz="1300"/>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Minacce Interne: </a:t>
            </a:r>
            <a:r>
              <a:rPr lang="en-US" sz="1300">
                <a:solidFill>
                  <a:schemeClr val="dk1"/>
                </a:solidFill>
                <a:latin typeface="Century Gothic"/>
                <a:ea typeface="Century Gothic"/>
                <a:cs typeface="Century Gothic"/>
                <a:sym typeface="Century Gothic"/>
              </a:rPr>
              <a:t>Azioni interne, sia malevole che involontarie, possono causare gravi violazioni di sicurezza.</a:t>
            </a:r>
            <a:endParaRPr sz="13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Ingegneria Sociale:</a:t>
            </a:r>
            <a:r>
              <a:rPr lang="en-US" sz="1300">
                <a:solidFill>
                  <a:schemeClr val="dk1"/>
                </a:solidFill>
                <a:latin typeface="Century Gothic"/>
                <a:ea typeface="Century Gothic"/>
                <a:cs typeface="Century Gothic"/>
                <a:sym typeface="Century Gothic"/>
              </a:rPr>
              <a:t> Il personale sanitario può essere preso di mira da attacchi di phishing e altre tecniche di ingegneria sociale a causa del loro accesso a sistemi e dati critici.</a:t>
            </a:r>
            <a:endParaRPr sz="13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Scarsa Familiarità Tecnologica: </a:t>
            </a:r>
            <a:r>
              <a:rPr lang="en-US" sz="1300">
                <a:solidFill>
                  <a:schemeClr val="dk1"/>
                </a:solidFill>
                <a:latin typeface="Century Gothic"/>
                <a:ea typeface="Century Gothic"/>
                <a:cs typeface="Century Gothic"/>
                <a:sym typeface="Century Gothic"/>
              </a:rPr>
              <a:t>Spesso gli operatori sanitari non hanno una conoscenza approfondita delle pratiche di cybersicurezza, risultando più vulnerabili a truffe di phishing, malware e altre minacce.</a:t>
            </a:r>
            <a:endParaRPr sz="1300">
              <a:solidFill>
                <a:schemeClr val="dk1"/>
              </a:solidFill>
              <a:latin typeface="Century Gothic"/>
              <a:ea typeface="Century Gothic"/>
              <a:cs typeface="Century Gothic"/>
              <a:sym typeface="Century Gothic"/>
            </a:endParaRPr>
          </a:p>
          <a:p>
            <a:pPr indent="-267970" lvl="0" marL="274320" marR="0" rtl="0" algn="l">
              <a:lnSpc>
                <a:spcPct val="100000"/>
              </a:lnSpc>
              <a:spcBef>
                <a:spcPts val="600"/>
              </a:spcBef>
              <a:spcAft>
                <a:spcPts val="0"/>
              </a:spcAft>
              <a:buClr>
                <a:schemeClr val="accent1"/>
              </a:buClr>
              <a:buSzPts val="1100"/>
              <a:buFont typeface="Noto Sans Symbols"/>
              <a:buChar char="⮚"/>
            </a:pPr>
            <a:r>
              <a:rPr lang="en-US" sz="1300">
                <a:solidFill>
                  <a:schemeClr val="dk1"/>
                </a:solidFill>
                <a:latin typeface="Century Gothic"/>
                <a:ea typeface="Century Gothic"/>
                <a:cs typeface="Century Gothic"/>
                <a:sym typeface="Century Gothic"/>
              </a:rPr>
              <a:t>Rischi da Terze Parti</a:t>
            </a:r>
            <a:endParaRPr sz="1300"/>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Sistemi dei Fornitori:</a:t>
            </a:r>
            <a:r>
              <a:rPr lang="en-US" sz="1300">
                <a:solidFill>
                  <a:schemeClr val="dk1"/>
                </a:solidFill>
                <a:latin typeface="Century Gothic"/>
                <a:ea typeface="Century Gothic"/>
                <a:cs typeface="Century Gothic"/>
                <a:sym typeface="Century Gothic"/>
              </a:rPr>
              <a:t> I fornitori terzi con accesso alle reti sanitarie possono introdurre vulnerabilità.</a:t>
            </a:r>
            <a:endParaRPr sz="13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accent1"/>
              </a:buClr>
              <a:buSzPts val="1100"/>
              <a:buFont typeface="Noto Sans Symbols"/>
              <a:buChar char="▪"/>
            </a:pPr>
            <a:r>
              <a:rPr b="1" lang="en-US" sz="1300">
                <a:solidFill>
                  <a:schemeClr val="dk1"/>
                </a:solidFill>
                <a:latin typeface="Century Gothic"/>
                <a:ea typeface="Century Gothic"/>
                <a:cs typeface="Century Gothic"/>
                <a:sym typeface="Century Gothic"/>
              </a:rPr>
              <a:t>Attacchi alla Catena di Fornitura: </a:t>
            </a:r>
            <a:r>
              <a:rPr lang="en-US" sz="1300">
                <a:solidFill>
                  <a:schemeClr val="dk1"/>
                </a:solidFill>
                <a:latin typeface="Century Gothic"/>
                <a:ea typeface="Century Gothic"/>
                <a:cs typeface="Century Gothic"/>
                <a:sym typeface="Century Gothic"/>
              </a:rPr>
              <a:t>Software o hardware compromessi da parte dei fornitori possono infiltrarsi nelle reti sanitarie.</a:t>
            </a:r>
            <a:endParaRPr sz="1300">
              <a:solidFill>
                <a:schemeClr val="dk1"/>
              </a:solidFill>
              <a:latin typeface="Century Gothic"/>
              <a:ea typeface="Century Gothic"/>
              <a:cs typeface="Century Gothic"/>
              <a:sym typeface="Century Gothic"/>
            </a:endParaRPr>
          </a:p>
        </p:txBody>
      </p:sp>
      <p:sp>
        <p:nvSpPr>
          <p:cNvPr id="467" name="Google Shape;467;p16"/>
          <p:cNvSpPr txBox="1"/>
          <p:nvPr/>
        </p:nvSpPr>
        <p:spPr>
          <a:xfrm>
            <a:off x="182880" y="1188722"/>
            <a:ext cx="88929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Vulnerabilità nella Sicurezza di Rete Sanitaria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b="0" l="0" r="0" t="0"/>
          <a:stretch/>
        </p:blipFill>
        <p:spPr>
          <a:xfrm>
            <a:off x="8114038" y="1737360"/>
            <a:ext cx="3134162" cy="4077269"/>
          </a:xfrm>
          <a:prstGeom prst="rect">
            <a:avLst/>
          </a:prstGeom>
          <a:noFill/>
          <a:ln>
            <a:noFill/>
          </a:ln>
        </p:spPr>
      </p:pic>
      <p:sp>
        <p:nvSpPr>
          <p:cNvPr id="473" name="Google Shape;473;p17"/>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spcBef>
                <a:spcPts val="0"/>
              </a:spcBef>
              <a:spcAft>
                <a:spcPts val="0"/>
              </a:spcAft>
              <a:buClr>
                <a:schemeClr val="dk1"/>
              </a:buClr>
              <a:buSzPct val="100000"/>
              <a:buFont typeface="Book Antiqua"/>
              <a:buNone/>
            </a:pPr>
            <a:r>
              <a:rPr lang="en-US"/>
              <a:t>Introduzione alla Sicurezza di Rete nel Settore Sanitario</a:t>
            </a:r>
            <a:endParaRPr/>
          </a:p>
        </p:txBody>
      </p:sp>
      <p:pic>
        <p:nvPicPr>
          <p:cNvPr id="474" name="Google Shape;474;p1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475" name="Google Shape;475;p17"/>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76" name="Google Shape;476;p17"/>
          <p:cNvSpPr txBox="1"/>
          <p:nvPr/>
        </p:nvSpPr>
        <p:spPr>
          <a:xfrm>
            <a:off x="457198" y="1737360"/>
            <a:ext cx="7107383" cy="4670829"/>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Sicurezza del Paziente</a:t>
            </a:r>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Assistenza Interrotta: </a:t>
            </a:r>
            <a:r>
              <a:rPr lang="en-US">
                <a:solidFill>
                  <a:schemeClr val="dk1"/>
                </a:solidFill>
                <a:latin typeface="Century Gothic"/>
                <a:ea typeface="Century Gothic"/>
                <a:cs typeface="Century Gothic"/>
                <a:sym typeface="Century Gothic"/>
              </a:rPr>
              <a:t>Gli attacchi informatici possono interrompere servizi sanitari critici, con potenziali conseguenze negative per i pazienti.</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Manomissione dei Dispositivi Medici:</a:t>
            </a:r>
            <a:r>
              <a:rPr lang="en-US">
                <a:solidFill>
                  <a:schemeClr val="dk1"/>
                </a:solidFill>
                <a:latin typeface="Century Gothic"/>
                <a:ea typeface="Century Gothic"/>
                <a:cs typeface="Century Gothic"/>
                <a:sym typeface="Century Gothic"/>
              </a:rPr>
              <a:t> Dispositivi compromessi possono causare dosaggi errati o malfunzionamenti, con rischi diretti per la salute dei pazienti.</a:t>
            </a:r>
            <a:endParaRPr>
              <a:solidFill>
                <a:schemeClr val="dk1"/>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Danni Economici e Reputazionali</a:t>
            </a:r>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Violazioni Costose: </a:t>
            </a:r>
            <a:r>
              <a:rPr lang="en-US">
                <a:solidFill>
                  <a:schemeClr val="dk1"/>
                </a:solidFill>
                <a:latin typeface="Century Gothic"/>
                <a:ea typeface="Century Gothic"/>
                <a:cs typeface="Century Gothic"/>
                <a:sym typeface="Century Gothic"/>
              </a:rPr>
              <a:t>Le conseguenze finanziarie delle violazioni includono multe, spese legali e costi di ripristino.</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Perdita di Reputazione: </a:t>
            </a:r>
            <a:r>
              <a:rPr lang="en-US">
                <a:solidFill>
                  <a:schemeClr val="dk1"/>
                </a:solidFill>
                <a:latin typeface="Century Gothic"/>
                <a:ea typeface="Century Gothic"/>
                <a:cs typeface="Century Gothic"/>
                <a:sym typeface="Century Gothic"/>
              </a:rPr>
              <a:t>Le violazioni compromettono la fiducia dei pazienti e danneggiano la reputazione delle strutture sanitarie, influenzando la fidelizzazione e l’acquisizione dei pazienti.</a:t>
            </a:r>
            <a:endParaRPr>
              <a:solidFill>
                <a:schemeClr val="dk1"/>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Conseguenze Normative</a:t>
            </a:r>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Sanzioni per Non Conformità:</a:t>
            </a:r>
            <a:r>
              <a:rPr lang="en-US">
                <a:solidFill>
                  <a:schemeClr val="dk1"/>
                </a:solidFill>
                <a:latin typeface="Century Gothic"/>
                <a:ea typeface="Century Gothic"/>
                <a:cs typeface="Century Gothic"/>
                <a:sym typeface="Century Gothic"/>
              </a:rPr>
              <a:t> Il mancato rispetto di normative come HIPAA può comportare gravi sanzioni.</a:t>
            </a:r>
            <a:endParaRPr>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accent1"/>
              </a:buClr>
              <a:buSzPts val="1200"/>
              <a:buFont typeface="Noto Sans Symbols"/>
              <a:buChar char="▪"/>
            </a:pPr>
            <a:r>
              <a:rPr b="1" lang="en-US">
                <a:solidFill>
                  <a:schemeClr val="dk1"/>
                </a:solidFill>
                <a:latin typeface="Century Gothic"/>
                <a:ea typeface="Century Gothic"/>
                <a:cs typeface="Century Gothic"/>
                <a:sym typeface="Century Gothic"/>
              </a:rPr>
              <a:t>Maggiore Controllo: </a:t>
            </a:r>
            <a:r>
              <a:rPr lang="en-US">
                <a:solidFill>
                  <a:schemeClr val="dk1"/>
                </a:solidFill>
                <a:latin typeface="Century Gothic"/>
                <a:ea typeface="Century Gothic"/>
                <a:cs typeface="Century Gothic"/>
                <a:sym typeface="Century Gothic"/>
              </a:rPr>
              <a:t>Le violazioni possono portare a un’intensificazione dei controlli normativi e alla necessità di misure di conformità più severe.</a:t>
            </a:r>
            <a:endParaRPr>
              <a:solidFill>
                <a:schemeClr val="dk1"/>
              </a:solidFill>
              <a:latin typeface="Century Gothic"/>
              <a:ea typeface="Century Gothic"/>
              <a:cs typeface="Century Gothic"/>
              <a:sym typeface="Century Gothic"/>
            </a:endParaRPr>
          </a:p>
        </p:txBody>
      </p:sp>
      <p:sp>
        <p:nvSpPr>
          <p:cNvPr id="477" name="Google Shape;477;p17"/>
          <p:cNvSpPr txBox="1"/>
          <p:nvPr/>
        </p:nvSpPr>
        <p:spPr>
          <a:xfrm>
            <a:off x="182880" y="1188722"/>
            <a:ext cx="8379300" cy="3879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200">
                <a:solidFill>
                  <a:schemeClr val="dk2"/>
                </a:solidFill>
                <a:latin typeface="Century Gothic"/>
                <a:ea typeface="Century Gothic"/>
                <a:cs typeface="Century Gothic"/>
                <a:sym typeface="Century Gothic"/>
              </a:rPr>
              <a:t>Conseguenze delle Violazioni della Sicurezza di Rete</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A person raising his hand" id="482" name="Google Shape;482;p24"/>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483" name="Google Shape;483;p24"/>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484" name="Google Shape;484;p24"/>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85" name="Google Shape;485;p24"/>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486" name="Google Shape;486;p24"/>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87" name="Google Shape;487;p24"/>
          <p:cNvSpPr txBox="1"/>
          <p:nvPr>
            <p:ph idx="5" type="body"/>
          </p:nvPr>
        </p:nvSpPr>
        <p:spPr>
          <a:xfrm>
            <a:off x="1097280" y="2404872"/>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t>Fondamenti della Protezione degli Endpoint</a:t>
            </a:r>
            <a:endParaRPr/>
          </a:p>
        </p:txBody>
      </p:sp>
      <p:sp>
        <p:nvSpPr>
          <p:cNvPr id="488" name="Google Shape;488;p24"/>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89" name="Google Shape;489;p24"/>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highlight>
                  <a:schemeClr val="lt1"/>
                </a:highlight>
              </a:rPr>
              <a:t>Scenario delle Minacce Informatiche nel Settore Sanitario</a:t>
            </a:r>
            <a:endParaRPr/>
          </a:p>
        </p:txBody>
      </p:sp>
      <p:sp>
        <p:nvSpPr>
          <p:cNvPr id="490" name="Google Shape;490;p24"/>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91" name="Google Shape;491;p24"/>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Buone Pratiche per la Sicurezza degli Endpoint</a:t>
            </a:r>
            <a:endParaRPr/>
          </a:p>
        </p:txBody>
      </p:sp>
      <p:sp>
        <p:nvSpPr>
          <p:cNvPr id="492" name="Google Shape;492;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93" name="Google Shape;493;p24"/>
          <p:cNvGrpSpPr/>
          <p:nvPr/>
        </p:nvGrpSpPr>
        <p:grpSpPr>
          <a:xfrm>
            <a:off x="7370364" y="-23539"/>
            <a:ext cx="2562565" cy="6885155"/>
            <a:chOff x="7370364" y="-23539"/>
            <a:chExt cx="2562565" cy="6885155"/>
          </a:xfrm>
        </p:grpSpPr>
        <p:pic>
          <p:nvPicPr>
            <p:cNvPr id="494" name="Google Shape;494;p24"/>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95" name="Google Shape;495;p2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96" name="Google Shape;496;p2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97" name="Google Shape;497;p24"/>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498" name="Google Shape;498;p24"/>
          <p:cNvSpPr txBox="1"/>
          <p:nvPr/>
        </p:nvSpPr>
        <p:spPr>
          <a:xfrm>
            <a:off x="1097280" y="4242816"/>
            <a:ext cx="81483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p>
        </p:txBody>
      </p:sp>
      <p:sp>
        <p:nvSpPr>
          <p:cNvPr id="499" name="Google Shape;499;p24"/>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500" name="Google Shape;500;p24"/>
          <p:cNvSpPr txBox="1"/>
          <p:nvPr/>
        </p:nvSpPr>
        <p:spPr>
          <a:xfrm>
            <a:off x="1097280" y="4937760"/>
            <a:ext cx="77419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p>
        </p:txBody>
      </p:sp>
      <p:sp>
        <p:nvSpPr>
          <p:cNvPr id="501" name="Google Shape;501;p24"/>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502" name="Google Shape;502;p24"/>
          <p:cNvSpPr txBox="1"/>
          <p:nvPr/>
        </p:nvSpPr>
        <p:spPr>
          <a:xfrm>
            <a:off x="1097280" y="5669280"/>
            <a:ext cx="774192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grpSp>
        <p:nvGrpSpPr>
          <p:cNvPr id="507" name="Google Shape;507;p25"/>
          <p:cNvGrpSpPr/>
          <p:nvPr/>
        </p:nvGrpSpPr>
        <p:grpSpPr>
          <a:xfrm>
            <a:off x="4157071" y="1621027"/>
            <a:ext cx="7381875" cy="5202337"/>
            <a:chOff x="4157071" y="1621027"/>
            <a:chExt cx="7381875" cy="5202337"/>
          </a:xfrm>
        </p:grpSpPr>
        <p:pic>
          <p:nvPicPr>
            <p:cNvPr id="508" name="Google Shape;508;p25"/>
            <p:cNvPicPr preferRelativeResize="0"/>
            <p:nvPr/>
          </p:nvPicPr>
          <p:blipFill rotWithShape="1">
            <a:blip r:embed="rId3">
              <a:alphaModFix/>
            </a:blip>
            <a:srcRect b="0" l="0" r="0" t="0"/>
            <a:stretch/>
          </p:blipFill>
          <p:spPr>
            <a:xfrm>
              <a:off x="4157071" y="1621027"/>
              <a:ext cx="7381875" cy="5048250"/>
            </a:xfrm>
            <a:prstGeom prst="rect">
              <a:avLst/>
            </a:prstGeom>
            <a:noFill/>
            <a:ln>
              <a:noFill/>
            </a:ln>
          </p:spPr>
        </p:pic>
        <p:grpSp>
          <p:nvGrpSpPr>
            <p:cNvPr id="509" name="Google Shape;509;p25"/>
            <p:cNvGrpSpPr/>
            <p:nvPr/>
          </p:nvGrpSpPr>
          <p:grpSpPr>
            <a:xfrm>
              <a:off x="6918036" y="2918691"/>
              <a:ext cx="1365874" cy="3904673"/>
              <a:chOff x="6918036" y="2918691"/>
              <a:chExt cx="1365874" cy="3904673"/>
            </a:xfrm>
          </p:grpSpPr>
          <p:sp>
            <p:nvSpPr>
              <p:cNvPr id="510" name="Google Shape;510;p25"/>
              <p:cNvSpPr/>
              <p:nvPr/>
            </p:nvSpPr>
            <p:spPr>
              <a:xfrm>
                <a:off x="6918036" y="2918691"/>
                <a:ext cx="849746" cy="59112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11" name="Google Shape;511;p25"/>
              <p:cNvPicPr preferRelativeResize="0"/>
              <p:nvPr/>
            </p:nvPicPr>
            <p:blipFill rotWithShape="1">
              <a:blip r:embed="rId4">
                <a:alphaModFix/>
              </a:blip>
              <a:srcRect b="0" l="0" r="0" t="0"/>
              <a:stretch/>
            </p:blipFill>
            <p:spPr>
              <a:xfrm>
                <a:off x="7412106" y="6207615"/>
                <a:ext cx="871804" cy="615749"/>
              </a:xfrm>
              <a:prstGeom prst="rect">
                <a:avLst/>
              </a:prstGeom>
              <a:noFill/>
              <a:ln>
                <a:noFill/>
              </a:ln>
            </p:spPr>
          </p:pic>
        </p:grpSp>
      </p:grpSp>
      <p:sp>
        <p:nvSpPr>
          <p:cNvPr id="512" name="Google Shape;512;p25"/>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Fondamenti della Protezione degli Endpoint</a:t>
            </a:r>
            <a:endParaRPr/>
          </a:p>
        </p:txBody>
      </p:sp>
      <p:pic>
        <p:nvPicPr>
          <p:cNvPr id="513" name="Google Shape;513;p25"/>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14" name="Google Shape;514;p25"/>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15" name="Google Shape;515;p25"/>
          <p:cNvSpPr txBox="1"/>
          <p:nvPr/>
        </p:nvSpPr>
        <p:spPr>
          <a:xfrm>
            <a:off x="457200" y="1200727"/>
            <a:ext cx="5523347" cy="3796146"/>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accent1"/>
              </a:buClr>
              <a:buSzPts val="1200"/>
              <a:buFont typeface="Calibri"/>
              <a:buNone/>
            </a:pPr>
            <a:r>
              <a:rPr lang="en-US" sz="1500">
                <a:solidFill>
                  <a:schemeClr val="dk1"/>
                </a:solidFill>
                <a:latin typeface="Century Gothic"/>
                <a:ea typeface="Century Gothic"/>
                <a:cs typeface="Century Gothic"/>
                <a:sym typeface="Century Gothic"/>
              </a:rPr>
              <a:t>Definizione di Endpoint</a:t>
            </a:r>
            <a:endParaRPr sz="1300"/>
          </a:p>
          <a:p>
            <a:pPr indent="-198120" lvl="0" marL="274320" marR="0" rtl="0" algn="l">
              <a:lnSpc>
                <a:spcPct val="100000"/>
              </a:lnSpc>
              <a:spcBef>
                <a:spcPts val="600"/>
              </a:spcBef>
              <a:spcAft>
                <a:spcPts val="0"/>
              </a:spcAft>
              <a:buClr>
                <a:schemeClr val="accent1"/>
              </a:buClr>
              <a:buSzPts val="1200"/>
              <a:buFont typeface="Noto Sans Symbols"/>
              <a:buNone/>
            </a:pPr>
            <a:r>
              <a:t/>
            </a:r>
            <a:endParaRPr b="1" i="0" sz="1500" u="none" cap="none" strike="noStrike">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accent1"/>
              </a:buClr>
              <a:buSzPts val="1100"/>
              <a:buFont typeface="Noto Sans Symbols"/>
              <a:buChar char="⮚"/>
            </a:pPr>
            <a:r>
              <a:rPr b="1" lang="en-US" sz="1500">
                <a:solidFill>
                  <a:schemeClr val="dk1"/>
                </a:solidFill>
                <a:latin typeface="Century Gothic"/>
                <a:ea typeface="Century Gothic"/>
                <a:cs typeface="Century Gothic"/>
                <a:sym typeface="Century Gothic"/>
              </a:rPr>
              <a:t>Endpoint: </a:t>
            </a:r>
            <a:r>
              <a:rPr lang="en-US" sz="1500">
                <a:solidFill>
                  <a:schemeClr val="dk1"/>
                </a:solidFill>
                <a:latin typeface="Century Gothic"/>
                <a:ea typeface="Century Gothic"/>
                <a:cs typeface="Century Gothic"/>
                <a:sym typeface="Century Gothic"/>
              </a:rPr>
              <a:t>Dispositivi e sistemi che si connettono a una rete e comunicano con essa, come computer, smartphone, tablet, dispositivi medici e server.</a:t>
            </a:r>
            <a:endParaRPr sz="1500">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accent1"/>
              </a:buClr>
              <a:buSzPts val="1100"/>
              <a:buFont typeface="Noto Sans Symbols"/>
              <a:buChar char="⮚"/>
            </a:pPr>
            <a:r>
              <a:rPr b="1" lang="en-US" sz="1500">
                <a:solidFill>
                  <a:schemeClr val="dk1"/>
                </a:solidFill>
                <a:latin typeface="Century Gothic"/>
                <a:ea typeface="Century Gothic"/>
                <a:cs typeface="Century Gothic"/>
                <a:sym typeface="Century Gothic"/>
              </a:rPr>
              <a:t>Esempi di Endpoint nel Settore Sanitario:</a:t>
            </a:r>
            <a:endParaRPr b="1" sz="1500">
              <a:solidFill>
                <a:schemeClr val="dk1"/>
              </a:solidFill>
              <a:latin typeface="Century Gothic"/>
              <a:ea typeface="Century Gothic"/>
              <a:cs typeface="Century Gothic"/>
              <a:sym typeface="Century Gothic"/>
            </a:endParaRPr>
          </a:p>
          <a:p>
            <a:pPr indent="0" lvl="0" marL="457200" rtl="0" algn="l">
              <a:lnSpc>
                <a:spcPct val="115000"/>
              </a:lnSpc>
              <a:spcBef>
                <a:spcPts val="0"/>
              </a:spcBef>
              <a:spcAft>
                <a:spcPts val="0"/>
              </a:spcAft>
              <a:buNone/>
            </a:pPr>
            <a:r>
              <a:rPr lang="en-US" sz="1500">
                <a:solidFill>
                  <a:schemeClr val="dk1"/>
                </a:solidFill>
                <a:latin typeface="Century Gothic"/>
                <a:ea typeface="Century Gothic"/>
                <a:cs typeface="Century Gothic"/>
                <a:sym typeface="Century Gothic"/>
              </a:rPr>
              <a:t>Sistemi di cartelle cliniche elettroniche (EHR), apparecchiature diagnostiche, dispositivi di monitoraggio dei pazienti, computer amministrativi, computer dei medici, computer ospedalieri, dispositivi mobili utilizzati dagli operatori sanitari, ecc</a:t>
            </a:r>
            <a:r>
              <a:rPr b="1" lang="en-US" sz="1500">
                <a:solidFill>
                  <a:schemeClr val="dk1"/>
                </a:solidFill>
                <a:latin typeface="Century Gothic"/>
                <a:ea typeface="Century Gothic"/>
                <a:cs typeface="Century Gothic"/>
                <a:sym typeface="Century Gothic"/>
              </a:rPr>
              <a:t>.</a:t>
            </a:r>
            <a:endParaRPr b="1" sz="1500">
              <a:solidFill>
                <a:schemeClr val="dk1"/>
              </a:solidFill>
              <a:latin typeface="Century Gothic"/>
              <a:ea typeface="Century Gothic"/>
              <a:cs typeface="Century Gothic"/>
              <a:sym typeface="Century Gothic"/>
            </a:endParaRPr>
          </a:p>
        </p:txBody>
      </p:sp>
      <p:pic>
        <p:nvPicPr>
          <p:cNvPr id="516" name="Google Shape;516;p25"/>
          <p:cNvPicPr preferRelativeResize="0"/>
          <p:nvPr/>
        </p:nvPicPr>
        <p:blipFill rotWithShape="1">
          <a:blip r:embed="rId6">
            <a:alphaModFix/>
          </a:blip>
          <a:srcRect b="4610" l="22584" r="22583" t="6896"/>
          <a:stretch/>
        </p:blipFill>
        <p:spPr>
          <a:xfrm>
            <a:off x="1639455" y="4733459"/>
            <a:ext cx="2165927" cy="15888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Fondamenti della Protezione degli Endpoint</a:t>
            </a:r>
            <a:endParaRPr/>
          </a:p>
        </p:txBody>
      </p:sp>
      <p:pic>
        <p:nvPicPr>
          <p:cNvPr id="522" name="Google Shape;522;p2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23" name="Google Shape;523;p2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24" name="Google Shape;524;p26"/>
          <p:cNvSpPr txBox="1"/>
          <p:nvPr/>
        </p:nvSpPr>
        <p:spPr>
          <a:xfrm>
            <a:off x="653054" y="1357745"/>
            <a:ext cx="5442946" cy="2605180"/>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accent1"/>
              </a:buClr>
              <a:buSzPts val="1200"/>
              <a:buFont typeface="Calibri"/>
              <a:buNone/>
            </a:pPr>
            <a:r>
              <a:rPr lang="en-US" sz="1600">
                <a:solidFill>
                  <a:schemeClr val="dk1"/>
                </a:solidFill>
                <a:latin typeface="Century Gothic"/>
                <a:ea typeface="Century Gothic"/>
                <a:cs typeface="Century Gothic"/>
                <a:sym typeface="Century Gothic"/>
              </a:rPr>
              <a:t>Importanza degli Endpoint</a:t>
            </a:r>
            <a:endParaRPr/>
          </a:p>
          <a:p>
            <a:pPr indent="0" lvl="0" marL="0" marR="0" rtl="0" algn="l">
              <a:lnSpc>
                <a:spcPct val="100000"/>
              </a:lnSpc>
              <a:spcBef>
                <a:spcPts val="600"/>
              </a:spcBef>
              <a:spcAft>
                <a:spcPts val="0"/>
              </a:spcAft>
              <a:buClr>
                <a:schemeClr val="accent1"/>
              </a:buClr>
              <a:buSzPts val="1200"/>
              <a:buFont typeface="Calibri"/>
              <a:buNone/>
            </a:pPr>
            <a:r>
              <a:t/>
            </a:r>
            <a:endParaRPr b="1" i="0" sz="1600" u="none" cap="none" strike="noStrike">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1600">
                <a:solidFill>
                  <a:schemeClr val="dk1"/>
                </a:solidFill>
                <a:latin typeface="Century Gothic"/>
                <a:ea typeface="Century Gothic"/>
                <a:cs typeface="Century Gothic"/>
                <a:sym typeface="Century Gothic"/>
              </a:rPr>
              <a:t>Punti di Accesso ai Dati: </a:t>
            </a:r>
            <a:r>
              <a:rPr lang="en-US" sz="1600">
                <a:solidFill>
                  <a:schemeClr val="dk1"/>
                </a:solidFill>
                <a:latin typeface="Century Gothic"/>
                <a:ea typeface="Century Gothic"/>
                <a:cs typeface="Century Gothic"/>
                <a:sym typeface="Century Gothic"/>
              </a:rPr>
              <a:t>Gli endpoint fungono da punti di accesso ai dati sensibili dei pazienti e alle applicazioni sanitarie critiche.</a:t>
            </a:r>
            <a:endParaRPr sz="16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t/>
            </a:r>
            <a:endParaRPr b="1" sz="16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1600">
                <a:solidFill>
                  <a:schemeClr val="dk1"/>
                </a:solidFill>
                <a:latin typeface="Century Gothic"/>
                <a:ea typeface="Century Gothic"/>
                <a:cs typeface="Century Gothic"/>
                <a:sym typeface="Century Gothic"/>
              </a:rPr>
              <a:t>Vettori di Attacco: </a:t>
            </a:r>
            <a:r>
              <a:rPr lang="en-US" sz="1600">
                <a:solidFill>
                  <a:schemeClr val="dk1"/>
                </a:solidFill>
                <a:latin typeface="Century Gothic"/>
                <a:ea typeface="Century Gothic"/>
                <a:cs typeface="Century Gothic"/>
                <a:sym typeface="Century Gothic"/>
              </a:rPr>
              <a:t>Ogni endpoint rappresenta un potenziale punto di ingresso per gli attaccanti informatici per infiltrarsi nella rete.</a:t>
            </a:r>
            <a:endParaRPr sz="1600">
              <a:solidFill>
                <a:schemeClr val="dk1"/>
              </a:solidFill>
              <a:latin typeface="Century Gothic"/>
              <a:ea typeface="Century Gothic"/>
              <a:cs typeface="Century Gothic"/>
              <a:sym typeface="Century Gothic"/>
            </a:endParaRPr>
          </a:p>
          <a:p>
            <a:pPr indent="-299720" lvl="0" marL="274320" marR="0" rtl="0" algn="l">
              <a:lnSpc>
                <a:spcPct val="100000"/>
              </a:lnSpc>
              <a:spcBef>
                <a:spcPts val="600"/>
              </a:spcBef>
              <a:spcAft>
                <a:spcPts val="0"/>
              </a:spcAft>
              <a:buClr>
                <a:schemeClr val="dk1"/>
              </a:buClr>
              <a:buSzPts val="1600"/>
              <a:buFont typeface="Century Gothic"/>
              <a:buChar char="⮚"/>
            </a:pPr>
            <a:r>
              <a:t/>
            </a:r>
            <a:endParaRPr sz="1600">
              <a:solidFill>
                <a:schemeClr val="dk1"/>
              </a:solidFill>
              <a:latin typeface="Century Gothic"/>
              <a:ea typeface="Century Gothic"/>
              <a:cs typeface="Century Gothic"/>
              <a:sym typeface="Century Gothic"/>
            </a:endParaRPr>
          </a:p>
        </p:txBody>
      </p:sp>
      <p:grpSp>
        <p:nvGrpSpPr>
          <p:cNvPr id="525" name="Google Shape;525;p26"/>
          <p:cNvGrpSpPr/>
          <p:nvPr/>
        </p:nvGrpSpPr>
        <p:grpSpPr>
          <a:xfrm>
            <a:off x="4157071" y="1621027"/>
            <a:ext cx="7381875" cy="5202337"/>
            <a:chOff x="4157071" y="1621027"/>
            <a:chExt cx="7381875" cy="5202337"/>
          </a:xfrm>
        </p:grpSpPr>
        <p:pic>
          <p:nvPicPr>
            <p:cNvPr id="526" name="Google Shape;526;p26"/>
            <p:cNvPicPr preferRelativeResize="0"/>
            <p:nvPr/>
          </p:nvPicPr>
          <p:blipFill rotWithShape="1">
            <a:blip r:embed="rId4">
              <a:alphaModFix/>
            </a:blip>
            <a:srcRect b="0" l="0" r="0" t="0"/>
            <a:stretch/>
          </p:blipFill>
          <p:spPr>
            <a:xfrm>
              <a:off x="4157071" y="1621027"/>
              <a:ext cx="7381875" cy="5048250"/>
            </a:xfrm>
            <a:prstGeom prst="rect">
              <a:avLst/>
            </a:prstGeom>
            <a:noFill/>
            <a:ln>
              <a:noFill/>
            </a:ln>
          </p:spPr>
        </p:pic>
        <p:grpSp>
          <p:nvGrpSpPr>
            <p:cNvPr id="527" name="Google Shape;527;p26"/>
            <p:cNvGrpSpPr/>
            <p:nvPr/>
          </p:nvGrpSpPr>
          <p:grpSpPr>
            <a:xfrm>
              <a:off x="6918036" y="2918691"/>
              <a:ext cx="1365874" cy="3904673"/>
              <a:chOff x="6918036" y="2918691"/>
              <a:chExt cx="1365874" cy="3904673"/>
            </a:xfrm>
          </p:grpSpPr>
          <p:sp>
            <p:nvSpPr>
              <p:cNvPr id="528" name="Google Shape;528;p26"/>
              <p:cNvSpPr/>
              <p:nvPr/>
            </p:nvSpPr>
            <p:spPr>
              <a:xfrm>
                <a:off x="6918036" y="2918691"/>
                <a:ext cx="849746" cy="59112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29" name="Google Shape;529;p26"/>
              <p:cNvPicPr preferRelativeResize="0"/>
              <p:nvPr/>
            </p:nvPicPr>
            <p:blipFill rotWithShape="1">
              <a:blip r:embed="rId5">
                <a:alphaModFix/>
              </a:blip>
              <a:srcRect b="0" l="0" r="0" t="0"/>
              <a:stretch/>
            </p:blipFill>
            <p:spPr>
              <a:xfrm>
                <a:off x="7412106" y="6207615"/>
                <a:ext cx="871804" cy="615749"/>
              </a:xfrm>
              <a:prstGeom prst="rect">
                <a:avLst/>
              </a:prstGeom>
              <a:noFill/>
              <a:ln>
                <a:noFill/>
              </a:ln>
            </p:spPr>
          </p:pic>
        </p:grpSp>
      </p:grpSp>
      <p:pic>
        <p:nvPicPr>
          <p:cNvPr id="530" name="Google Shape;530;p26"/>
          <p:cNvPicPr preferRelativeResize="0"/>
          <p:nvPr/>
        </p:nvPicPr>
        <p:blipFill rotWithShape="1">
          <a:blip r:embed="rId6">
            <a:alphaModFix/>
          </a:blip>
          <a:srcRect b="4610" l="22584" r="22583" t="6896"/>
          <a:stretch/>
        </p:blipFill>
        <p:spPr>
          <a:xfrm>
            <a:off x="457200" y="3962925"/>
            <a:ext cx="3291850" cy="24148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A person raising his hand" id="535" name="Google Shape;535;g3462ce26dae_0_111"/>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36" name="Google Shape;536;g3462ce26dae_0_111"/>
          <p:cNvSpPr txBox="1"/>
          <p:nvPr>
            <p:ph type="ctrTitle"/>
          </p:nvPr>
        </p:nvSpPr>
        <p:spPr>
          <a:xfrm>
            <a:off x="365760"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537" name="Google Shape;537;g3462ce26dae_0_111"/>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38" name="Google Shape;538;g3462ce26dae_0_111"/>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539" name="Google Shape;539;g3462ce26dae_0_111"/>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40" name="Google Shape;540;g3462ce26dae_0_111"/>
          <p:cNvSpPr txBox="1"/>
          <p:nvPr>
            <p:ph idx="5" type="body"/>
          </p:nvPr>
        </p:nvSpPr>
        <p:spPr>
          <a:xfrm>
            <a:off x="1097280" y="2404872"/>
            <a:ext cx="65967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rgbClr val="7F7F7F"/>
                </a:solidFill>
              </a:rPr>
              <a:t>Fondamenti della Protezione degli Endpoint</a:t>
            </a:r>
            <a:endParaRPr>
              <a:solidFill>
                <a:srgbClr val="7F7F7F"/>
              </a:solidFill>
            </a:endParaRPr>
          </a:p>
        </p:txBody>
      </p:sp>
      <p:sp>
        <p:nvSpPr>
          <p:cNvPr id="541" name="Google Shape;541;g3462ce26dae_0_111"/>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42" name="Google Shape;542;g3462ce26dae_0_111"/>
          <p:cNvSpPr txBox="1"/>
          <p:nvPr>
            <p:ph idx="7" type="body"/>
          </p:nvPr>
        </p:nvSpPr>
        <p:spPr>
          <a:xfrm>
            <a:off x="1097280" y="3009613"/>
            <a:ext cx="5885100"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solidFill>
                  <a:schemeClr val="dk1"/>
                </a:solidFill>
                <a:highlight>
                  <a:schemeClr val="lt1"/>
                </a:highlight>
              </a:rPr>
              <a:t>Scenario delle Minacce Informatiche nel Settore Sanitario</a:t>
            </a:r>
            <a:endParaRPr>
              <a:solidFill>
                <a:schemeClr val="dk1"/>
              </a:solidFill>
            </a:endParaRPr>
          </a:p>
        </p:txBody>
      </p:sp>
      <p:sp>
        <p:nvSpPr>
          <p:cNvPr id="543" name="Google Shape;543;g3462ce26dae_0_111"/>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44" name="Google Shape;544;g3462ce26dae_0_111"/>
          <p:cNvSpPr txBox="1"/>
          <p:nvPr>
            <p:ph idx="9" type="body"/>
          </p:nvPr>
        </p:nvSpPr>
        <p:spPr>
          <a:xfrm>
            <a:off x="1097279" y="3638169"/>
            <a:ext cx="74058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Buone Pratiche per la Sicurezza degli Endpoint</a:t>
            </a:r>
            <a:endParaRPr/>
          </a:p>
        </p:txBody>
      </p:sp>
      <p:sp>
        <p:nvSpPr>
          <p:cNvPr id="545" name="Google Shape;545;g3462ce26dae_0_111"/>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46" name="Google Shape;546;g3462ce26dae_0_111"/>
          <p:cNvGrpSpPr/>
          <p:nvPr/>
        </p:nvGrpSpPr>
        <p:grpSpPr>
          <a:xfrm>
            <a:off x="7370364" y="-23539"/>
            <a:ext cx="2562565" cy="6885155"/>
            <a:chOff x="7370364" y="-23539"/>
            <a:chExt cx="2562565" cy="6885155"/>
          </a:xfrm>
        </p:grpSpPr>
        <p:pic>
          <p:nvPicPr>
            <p:cNvPr id="547" name="Google Shape;547;g3462ce26dae_0_111"/>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548" name="Google Shape;548;g3462ce26dae_0_11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49" name="Google Shape;549;g3462ce26dae_0_11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50" name="Google Shape;550;g3462ce26dae_0_111"/>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551" name="Google Shape;551;g3462ce26dae_0_111"/>
          <p:cNvSpPr txBox="1"/>
          <p:nvPr/>
        </p:nvSpPr>
        <p:spPr>
          <a:xfrm>
            <a:off x="1097280" y="4242816"/>
            <a:ext cx="81483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p>
        </p:txBody>
      </p:sp>
      <p:sp>
        <p:nvSpPr>
          <p:cNvPr id="552" name="Google Shape;552;g3462ce26dae_0_111"/>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553" name="Google Shape;553;g3462ce26dae_0_111"/>
          <p:cNvSpPr txBox="1"/>
          <p:nvPr/>
        </p:nvSpPr>
        <p:spPr>
          <a:xfrm>
            <a:off x="1097280" y="493776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p>
        </p:txBody>
      </p:sp>
      <p:sp>
        <p:nvSpPr>
          <p:cNvPr id="554" name="Google Shape;554;g3462ce26dae_0_111"/>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555" name="Google Shape;555;g3462ce26dae_0_111"/>
          <p:cNvSpPr txBox="1"/>
          <p:nvPr/>
        </p:nvSpPr>
        <p:spPr>
          <a:xfrm>
            <a:off x="1097280" y="566928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7"/>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Scenario delle Minacce Informatiche nel Settore Sanitario</a:t>
            </a:r>
            <a:endParaRPr/>
          </a:p>
        </p:txBody>
      </p:sp>
      <p:pic>
        <p:nvPicPr>
          <p:cNvPr id="561" name="Google Shape;561;p47"/>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62" name="Google Shape;562;p47"/>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63" name="Google Shape;563;p47"/>
          <p:cNvSpPr txBox="1"/>
          <p:nvPr/>
        </p:nvSpPr>
        <p:spPr>
          <a:xfrm>
            <a:off x="640080" y="2103120"/>
            <a:ext cx="6388793" cy="3494115"/>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Attacchi Ransomware: </a:t>
            </a:r>
            <a:r>
              <a:rPr lang="en-US" sz="1800">
                <a:solidFill>
                  <a:schemeClr val="dk1"/>
                </a:solidFill>
                <a:latin typeface="Century Gothic"/>
                <a:ea typeface="Century Gothic"/>
                <a:cs typeface="Century Gothic"/>
                <a:sym typeface="Century Gothic"/>
              </a:rPr>
              <a:t>Software dannoso che cripta i dati e richiede un riscatto per il loro rilascio.</a:t>
            </a:r>
            <a:endParaRPr sz="18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Violazioni di Dati: </a:t>
            </a:r>
            <a:r>
              <a:rPr lang="en-US" sz="1800">
                <a:solidFill>
                  <a:schemeClr val="dk1"/>
                </a:solidFill>
                <a:latin typeface="Century Gothic"/>
                <a:ea typeface="Century Gothic"/>
                <a:cs typeface="Century Gothic"/>
                <a:sym typeface="Century Gothic"/>
              </a:rPr>
              <a:t>Accesso non autorizzato a informazioni riservate dei pazienti, con conseguente furto d’identità e altre attività malevole.</a:t>
            </a:r>
            <a:endParaRPr sz="18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Minacce Persistenti Avanzate (APT): </a:t>
            </a:r>
            <a:r>
              <a:rPr lang="en-US" sz="1800">
                <a:solidFill>
                  <a:schemeClr val="dk1"/>
                </a:solidFill>
                <a:latin typeface="Century Gothic"/>
                <a:ea typeface="Century Gothic"/>
                <a:cs typeface="Century Gothic"/>
                <a:sym typeface="Century Gothic"/>
              </a:rPr>
              <a:t>Attacchi informatici prolungati e mirati con l’obiettivo di rubare dati o compromettere i sistemi nel tempo.</a:t>
            </a:r>
            <a:endParaRPr sz="1800">
              <a:solidFill>
                <a:schemeClr val="dk1"/>
              </a:solidFill>
              <a:latin typeface="Century Gothic"/>
              <a:ea typeface="Century Gothic"/>
              <a:cs typeface="Century Gothic"/>
              <a:sym typeface="Century Gothic"/>
            </a:endParaRPr>
          </a:p>
        </p:txBody>
      </p:sp>
      <p:sp>
        <p:nvSpPr>
          <p:cNvPr id="564" name="Google Shape;564;p47"/>
          <p:cNvSpPr txBox="1"/>
          <p:nvPr/>
        </p:nvSpPr>
        <p:spPr>
          <a:xfrm>
            <a:off x="182880" y="146304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Principali Minacce</a:t>
            </a:r>
            <a:endParaRPr/>
          </a:p>
        </p:txBody>
      </p:sp>
      <p:pic>
        <p:nvPicPr>
          <p:cNvPr id="565" name="Google Shape;565;p47"/>
          <p:cNvPicPr preferRelativeResize="0"/>
          <p:nvPr/>
        </p:nvPicPr>
        <p:blipFill rotWithShape="1">
          <a:blip r:embed="rId4">
            <a:alphaModFix/>
          </a:blip>
          <a:srcRect b="0" l="0" r="15286" t="0"/>
          <a:stretch/>
        </p:blipFill>
        <p:spPr>
          <a:xfrm>
            <a:off x="7987775" y="2969491"/>
            <a:ext cx="4043648" cy="2701635"/>
          </a:xfrm>
          <a:prstGeom prst="rect">
            <a:avLst/>
          </a:prstGeom>
          <a:noFill/>
          <a:ln>
            <a:noFill/>
          </a:ln>
        </p:spPr>
      </p:pic>
      <p:grpSp>
        <p:nvGrpSpPr>
          <p:cNvPr id="566" name="Google Shape;566;p47"/>
          <p:cNvGrpSpPr/>
          <p:nvPr/>
        </p:nvGrpSpPr>
        <p:grpSpPr>
          <a:xfrm>
            <a:off x="7370364" y="-23539"/>
            <a:ext cx="2562565" cy="6885155"/>
            <a:chOff x="7370364" y="-23539"/>
            <a:chExt cx="2562565" cy="6885155"/>
          </a:xfrm>
        </p:grpSpPr>
        <p:pic>
          <p:nvPicPr>
            <p:cNvPr id="567" name="Google Shape;567;p47"/>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568" name="Google Shape;568;p4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8"/>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Cybersecurity </a:t>
            </a:r>
            <a:r>
              <a:rPr lang="en-US"/>
              <a:t>Scenario delle Minacce Informatiche nel Settore Sanitario</a:t>
            </a:r>
            <a:r>
              <a:rPr lang="en-US"/>
              <a:t> Landscape in Healthcare</a:t>
            </a:r>
            <a:endParaRPr/>
          </a:p>
        </p:txBody>
      </p:sp>
      <p:pic>
        <p:nvPicPr>
          <p:cNvPr id="574" name="Google Shape;574;p4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75" name="Google Shape;575;p4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76" name="Google Shape;576;p48"/>
          <p:cNvSpPr txBox="1"/>
          <p:nvPr/>
        </p:nvSpPr>
        <p:spPr>
          <a:xfrm>
            <a:off x="365760" y="2103120"/>
            <a:ext cx="8589818" cy="5755136"/>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dk2"/>
              </a:buClr>
              <a:buSzPts val="1200"/>
              <a:buFont typeface="Calibri"/>
              <a:buNone/>
            </a:pPr>
            <a:r>
              <a:rPr b="1" lang="en-US" sz="1700">
                <a:solidFill>
                  <a:schemeClr val="dk1"/>
                </a:solidFill>
                <a:latin typeface="Century Gothic"/>
                <a:ea typeface="Century Gothic"/>
                <a:cs typeface="Century Gothic"/>
                <a:sym typeface="Century Gothic"/>
              </a:rPr>
              <a:t>Attacchi Ransomware</a:t>
            </a:r>
            <a:endParaRPr sz="1300"/>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Meccanismo: Gli attaccanti utilizzano email di phishing, sfruttano vulnerabilità o installano software dannoso per criptare dati critici.</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Impatto: Interruzione dei servizi sanitari, perdita di accesso alle cartelle cliniche dei pazienti e richieste finanziarie elevate per le chiavi di decrittazione.</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Esempio: L’attacco ransomware WannaCry del 2017 ha colpito numerose organizzazioni sanitarie in tutto il mondo, causando gravi disagi.</a:t>
            </a:r>
            <a:endParaRPr sz="1500">
              <a:solidFill>
                <a:schemeClr val="dk1"/>
              </a:solidFill>
              <a:latin typeface="Century Gothic"/>
              <a:ea typeface="Century Gothic"/>
              <a:cs typeface="Century Gothic"/>
              <a:sym typeface="Century Gothic"/>
            </a:endParaRPr>
          </a:p>
          <a:p>
            <a:pPr indent="0" lvl="0" marL="0" marR="0" rtl="0" algn="l">
              <a:lnSpc>
                <a:spcPct val="100000"/>
              </a:lnSpc>
              <a:spcBef>
                <a:spcPts val="600"/>
              </a:spcBef>
              <a:spcAft>
                <a:spcPts val="0"/>
              </a:spcAft>
              <a:buClr>
                <a:schemeClr val="dk2"/>
              </a:buClr>
              <a:buSzPts val="1200"/>
              <a:buFont typeface="Calibri"/>
              <a:buNone/>
            </a:pPr>
            <a:r>
              <a:rPr b="1" lang="en-US" sz="1700">
                <a:solidFill>
                  <a:schemeClr val="dk1"/>
                </a:solidFill>
                <a:latin typeface="Century Gothic"/>
                <a:ea typeface="Century Gothic"/>
                <a:cs typeface="Century Gothic"/>
                <a:sym typeface="Century Gothic"/>
              </a:rPr>
              <a:t>Violazioni di Dati</a:t>
            </a:r>
            <a:endParaRPr sz="1300"/>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Fonti: Possono derivare da minacce interne, attacchi di phishing o hacking diretto dei sistemi.</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Conseguenze: Esposizione di dati sensibili dei pazienti, con conseguente furto d’identità, perdite finanziarie e danni alla reputazione dell’organizzazione.</a:t>
            </a:r>
            <a:endParaRPr sz="1500">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2"/>
              </a:buClr>
              <a:buSzPts val="1100"/>
              <a:buFont typeface="Noto Sans Symbols"/>
              <a:buChar char="❑"/>
            </a:pPr>
            <a:r>
              <a:rPr lang="en-US" sz="1500">
                <a:solidFill>
                  <a:schemeClr val="dk1"/>
                </a:solidFill>
                <a:latin typeface="Century Gothic"/>
                <a:ea typeface="Century Gothic"/>
                <a:cs typeface="Century Gothic"/>
                <a:sym typeface="Century Gothic"/>
              </a:rPr>
              <a:t>Implicazioni Regolatorie: La non conformità a normative come HIPAA può comportare multe elevate e maggiori controlli.</a:t>
            </a:r>
            <a:endParaRPr sz="1500">
              <a:solidFill>
                <a:schemeClr val="dk1"/>
              </a:solidFill>
              <a:latin typeface="Century Gothic"/>
              <a:ea typeface="Century Gothic"/>
              <a:cs typeface="Century Gothic"/>
              <a:sym typeface="Century Gothic"/>
            </a:endParaRPr>
          </a:p>
        </p:txBody>
      </p:sp>
      <p:sp>
        <p:nvSpPr>
          <p:cNvPr id="577" name="Google Shape;577;p48"/>
          <p:cNvSpPr txBox="1"/>
          <p:nvPr/>
        </p:nvSpPr>
        <p:spPr>
          <a:xfrm>
            <a:off x="629103" y="1085338"/>
            <a:ext cx="11562900" cy="9597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aseline="-25000" lang="en-US" sz="2900">
                <a:solidFill>
                  <a:schemeClr val="dk2"/>
                </a:solidFill>
                <a:latin typeface="Century Gothic"/>
                <a:ea typeface="Century Gothic"/>
                <a:cs typeface="Century Gothic"/>
                <a:sym typeface="Century Gothic"/>
              </a:rPr>
              <a:t>Ransomware e Violazioni di Dati:</a:t>
            </a:r>
            <a:endParaRPr baseline="-25000" sz="2900">
              <a:solidFill>
                <a:schemeClr val="dk2"/>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baseline="-25000" lang="en-US" sz="2900">
                <a:solidFill>
                  <a:schemeClr val="dk2"/>
                </a:solidFill>
                <a:latin typeface="Century Gothic"/>
                <a:ea typeface="Century Gothic"/>
                <a:cs typeface="Century Gothic"/>
                <a:sym typeface="Century Gothic"/>
              </a:rPr>
              <a:t>Minacce Principali per il Settore Sanitario</a:t>
            </a:r>
            <a:endParaRPr baseline="-25000" sz="2900">
              <a:solidFill>
                <a:schemeClr val="dk2"/>
              </a:solidFill>
              <a:latin typeface="Century Gothic"/>
              <a:ea typeface="Century Gothic"/>
              <a:cs typeface="Century Gothic"/>
              <a:sym typeface="Century Gothic"/>
            </a:endParaRPr>
          </a:p>
        </p:txBody>
      </p:sp>
      <p:pic>
        <p:nvPicPr>
          <p:cNvPr id="578" name="Google Shape;578;p48"/>
          <p:cNvPicPr preferRelativeResize="0"/>
          <p:nvPr/>
        </p:nvPicPr>
        <p:blipFill rotWithShape="1">
          <a:blip r:embed="rId4">
            <a:alphaModFix/>
          </a:blip>
          <a:srcRect b="0" l="0" r="15286" t="0"/>
          <a:stretch/>
        </p:blipFill>
        <p:spPr>
          <a:xfrm>
            <a:off x="9125527" y="3209637"/>
            <a:ext cx="2758113" cy="18427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9"/>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US"/>
              <a:t>Scenario delle Minacce Informatiche nel Settore Sanitario</a:t>
            </a:r>
            <a:endParaRPr/>
          </a:p>
        </p:txBody>
      </p:sp>
      <p:pic>
        <p:nvPicPr>
          <p:cNvPr id="584" name="Google Shape;584;p49"/>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85" name="Google Shape;585;p49"/>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86" name="Google Shape;586;p49"/>
          <p:cNvSpPr txBox="1"/>
          <p:nvPr/>
        </p:nvSpPr>
        <p:spPr>
          <a:xfrm>
            <a:off x="640080" y="2103120"/>
            <a:ext cx="10898866" cy="4260735"/>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Phishing e Ingegneria Sociale</a:t>
            </a:r>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Metodi: Gli attaccanti utilizzano email, messaggi o telefonate ingannevoli per indurre il personale sanitario a rivelare informazioni sensibili o installare malware.</a:t>
            </a:r>
            <a:endParaRPr sz="16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Impatto: Compromissione delle credenziali degli utenti, accessi non autorizzati ai sistemi e avvio di ulteriori attacchi.</a:t>
            </a:r>
            <a:endParaRPr sz="1600">
              <a:solidFill>
                <a:schemeClr val="dk1"/>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Hacking di Dispositivi Medici</a:t>
            </a:r>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Vulnerabilità: Molti dispositivi medici utilizzano software obsoleti, configurazioni di sicurezza deboli e sono connessi a Internet.</a:t>
            </a:r>
            <a:endParaRPr sz="16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Rischi: I dispositivi compromessi possono causare dosaggi errati, interruzioni nei trattamenti o alterazioni nei dati diagnostici, mettendo a rischio diretto la sicurezza del paziente.</a:t>
            </a:r>
            <a:endParaRPr sz="1600">
              <a:solidFill>
                <a:schemeClr val="dk1"/>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Attacchi alla Catena di Fornitura</a:t>
            </a:r>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Definizione: Attacchi che prendono di mira fornitori terzi o software utilizzati dalle organizzazioni sanitarie.</a:t>
            </a:r>
            <a:endParaRPr sz="16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lang="en-US" sz="1600">
                <a:solidFill>
                  <a:schemeClr val="dk1"/>
                </a:solidFill>
                <a:latin typeface="Century Gothic"/>
                <a:ea typeface="Century Gothic"/>
                <a:cs typeface="Century Gothic"/>
                <a:sym typeface="Century Gothic"/>
              </a:rPr>
              <a:t>Impatto: Software o hardware compromessi possono fungere da porta d’ingresso nella rete sanitaria, portando a infezioni diffuse e furti di dati.</a:t>
            </a:r>
            <a:endParaRPr sz="1600">
              <a:solidFill>
                <a:schemeClr val="dk1"/>
              </a:solidFill>
              <a:latin typeface="Century Gothic"/>
              <a:ea typeface="Century Gothic"/>
              <a:cs typeface="Century Gothic"/>
              <a:sym typeface="Century Gothic"/>
            </a:endParaRPr>
          </a:p>
        </p:txBody>
      </p:sp>
      <p:sp>
        <p:nvSpPr>
          <p:cNvPr id="587" name="Google Shape;587;p49"/>
          <p:cNvSpPr txBox="1"/>
          <p:nvPr/>
        </p:nvSpPr>
        <p:spPr>
          <a:xfrm>
            <a:off x="365760" y="1463040"/>
            <a:ext cx="108729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Oltre al Ransomware e alle Violazioni di Dati: Altre Minacce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a:t>
            </a:r>
            <a:r>
              <a:rPr lang="en-US">
                <a:solidFill>
                  <a:schemeClr val="accent1"/>
                </a:solidFill>
              </a:rPr>
              <a:t>: </a:t>
            </a:r>
            <a:r>
              <a:rPr lang="en-US">
                <a:solidFill>
                  <a:srgbClr val="FFFFFF"/>
                </a:solidFill>
                <a:latin typeface="Arial"/>
                <a:ea typeface="Arial"/>
                <a:cs typeface="Arial"/>
                <a:sym typeface="Arial"/>
              </a:rPr>
              <a:t>Chi – Cosa – Perché devi seguire questa formazione</a:t>
            </a:r>
            <a:endParaRPr/>
          </a:p>
        </p:txBody>
      </p:sp>
      <p:sp>
        <p:nvSpPr>
          <p:cNvPr id="209" name="Google Shape;209;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10" name="Google Shape;210;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Professionisti del settore sanitario e/o IT con conoscenze informatiche di base</a:t>
            </a:r>
            <a:endParaRPr/>
          </a:p>
        </p:txBody>
      </p:sp>
      <p:sp>
        <p:nvSpPr>
          <p:cNvPr id="211" name="Google Shape;211;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12" name="Google Shape;212;p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Protezione dei sistemi sanitari tramite la sicurezza degli endpoint e buone pratiche per proteggerli</a:t>
            </a:r>
            <a:endParaRPr/>
          </a:p>
        </p:txBody>
      </p:sp>
      <p:sp>
        <p:nvSpPr>
          <p:cNvPr id="213" name="Google Shape;213;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14" name="Google Shape;214;p3"/>
          <p:cNvPicPr preferRelativeResize="0"/>
          <p:nvPr>
            <p:ph idx="8" type="pic"/>
          </p:nvPr>
        </p:nvPicPr>
        <p:blipFill rotWithShape="1">
          <a:blip r:embed="rId3">
            <a:alphaModFix/>
          </a:blip>
          <a:srcRect b="4500" l="0" r="0" t="4502"/>
          <a:stretch/>
        </p:blipFill>
        <p:spPr>
          <a:xfrm>
            <a:off x="8916470" y="2833688"/>
            <a:ext cx="1005840" cy="914400"/>
          </a:xfrm>
          <a:prstGeom prst="rect">
            <a:avLst/>
          </a:prstGeom>
          <a:noFill/>
          <a:ln>
            <a:noFill/>
          </a:ln>
        </p:spPr>
      </p:pic>
      <p:sp>
        <p:nvSpPr>
          <p:cNvPr id="215" name="Google Shape;215;p3"/>
          <p:cNvSpPr txBox="1"/>
          <p:nvPr>
            <p:ph idx="9" type="body"/>
          </p:nvPr>
        </p:nvSpPr>
        <p:spPr>
          <a:xfrm>
            <a:off x="8229600" y="3840480"/>
            <a:ext cx="2485800" cy="12930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a:t>Il seminario fornisce ai partecipanti strategie per migliorare la sicurezza della rete, offrendo conoscenze per difendere l’infrastruttura digitale sanitaria</a:t>
            </a:r>
            <a:endParaRPr/>
          </a:p>
        </p:txBody>
      </p:sp>
      <p:sp>
        <p:nvSpPr>
          <p:cNvPr id="216" name="Google Shape;216;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3d Glasses" id="217" name="Google Shape;217;p3"/>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18" name="Google Shape;218;p3"/>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pic>
        <p:nvPicPr>
          <p:cNvPr id="219" name="Google Shape;219;p3"/>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erson raising his hand" id="592" name="Google Shape;592;g3462ce26dae_0_152"/>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93" name="Google Shape;593;g3462ce26dae_0_152"/>
          <p:cNvSpPr txBox="1"/>
          <p:nvPr>
            <p:ph type="ctrTitle"/>
          </p:nvPr>
        </p:nvSpPr>
        <p:spPr>
          <a:xfrm>
            <a:off x="365760"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594" name="Google Shape;594;g3462ce26dae_0_152"/>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95" name="Google Shape;595;g3462ce26dae_0_152"/>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596" name="Google Shape;596;g3462ce26dae_0_152"/>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97" name="Google Shape;597;g3462ce26dae_0_152"/>
          <p:cNvSpPr txBox="1"/>
          <p:nvPr>
            <p:ph idx="5" type="body"/>
          </p:nvPr>
        </p:nvSpPr>
        <p:spPr>
          <a:xfrm>
            <a:off x="1097280" y="2404872"/>
            <a:ext cx="65967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rgbClr val="7F7F7F"/>
                </a:solidFill>
              </a:rPr>
              <a:t>Fondamenti della Protezione degli Endpoint</a:t>
            </a:r>
            <a:endParaRPr>
              <a:solidFill>
                <a:srgbClr val="7F7F7F"/>
              </a:solidFill>
            </a:endParaRPr>
          </a:p>
        </p:txBody>
      </p:sp>
      <p:sp>
        <p:nvSpPr>
          <p:cNvPr id="598" name="Google Shape;598;g3462ce26dae_0_152"/>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99" name="Google Shape;599;g3462ce26dae_0_152"/>
          <p:cNvSpPr txBox="1"/>
          <p:nvPr>
            <p:ph idx="7" type="body"/>
          </p:nvPr>
        </p:nvSpPr>
        <p:spPr>
          <a:xfrm>
            <a:off x="1097280" y="3009613"/>
            <a:ext cx="5885100"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Scenario delle Minacce Informatiche nel Settore Sanitario</a:t>
            </a:r>
            <a:endParaRPr>
              <a:solidFill>
                <a:srgbClr val="7F7F7F"/>
              </a:solidFill>
            </a:endParaRPr>
          </a:p>
        </p:txBody>
      </p:sp>
      <p:sp>
        <p:nvSpPr>
          <p:cNvPr id="600" name="Google Shape;600;g3462ce26dae_0_152"/>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01" name="Google Shape;601;g3462ce26dae_0_152"/>
          <p:cNvSpPr txBox="1"/>
          <p:nvPr>
            <p:ph idx="9" type="body"/>
          </p:nvPr>
        </p:nvSpPr>
        <p:spPr>
          <a:xfrm>
            <a:off x="1097279" y="3638169"/>
            <a:ext cx="74058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chemeClr val="dk1"/>
                </a:solidFill>
                <a:highlight>
                  <a:schemeClr val="lt1"/>
                </a:highlight>
              </a:rPr>
              <a:t>Buone Pratiche per la Sicurezza degli Endpoint</a:t>
            </a:r>
            <a:endParaRPr>
              <a:solidFill>
                <a:schemeClr val="dk1"/>
              </a:solidFill>
            </a:endParaRPr>
          </a:p>
        </p:txBody>
      </p:sp>
      <p:sp>
        <p:nvSpPr>
          <p:cNvPr id="602" name="Google Shape;602;g3462ce26dae_0_15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03" name="Google Shape;603;g3462ce26dae_0_152"/>
          <p:cNvGrpSpPr/>
          <p:nvPr/>
        </p:nvGrpSpPr>
        <p:grpSpPr>
          <a:xfrm>
            <a:off x="7370364" y="-23539"/>
            <a:ext cx="2562565" cy="6885155"/>
            <a:chOff x="7370364" y="-23539"/>
            <a:chExt cx="2562565" cy="6885155"/>
          </a:xfrm>
        </p:grpSpPr>
        <p:pic>
          <p:nvPicPr>
            <p:cNvPr id="604" name="Google Shape;604;g3462ce26dae_0_152"/>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605" name="Google Shape;605;g3462ce26dae_0_15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06" name="Google Shape;606;g3462ce26dae_0_152"/>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07" name="Google Shape;607;g3462ce26dae_0_152"/>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608" name="Google Shape;608;g3462ce26dae_0_152"/>
          <p:cNvSpPr txBox="1"/>
          <p:nvPr/>
        </p:nvSpPr>
        <p:spPr>
          <a:xfrm>
            <a:off x="1097280" y="4242816"/>
            <a:ext cx="81483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p>
        </p:txBody>
      </p:sp>
      <p:sp>
        <p:nvSpPr>
          <p:cNvPr id="609" name="Google Shape;609;g3462ce26dae_0_152"/>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610" name="Google Shape;610;g3462ce26dae_0_152"/>
          <p:cNvSpPr txBox="1"/>
          <p:nvPr/>
        </p:nvSpPr>
        <p:spPr>
          <a:xfrm>
            <a:off x="1097280" y="493776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p>
        </p:txBody>
      </p:sp>
      <p:sp>
        <p:nvSpPr>
          <p:cNvPr id="611" name="Google Shape;611;g3462ce26dae_0_152"/>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612" name="Google Shape;612;g3462ce26dae_0_152"/>
          <p:cNvSpPr txBox="1"/>
          <p:nvPr/>
        </p:nvSpPr>
        <p:spPr>
          <a:xfrm>
            <a:off x="1097280" y="566928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1"/>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Fondamenti della Protezione degli Endpoint</a:t>
            </a:r>
            <a:endParaRPr/>
          </a:p>
        </p:txBody>
      </p:sp>
      <p:pic>
        <p:nvPicPr>
          <p:cNvPr id="618" name="Google Shape;618;p51"/>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19" name="Google Shape;619;p51"/>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20" name="Google Shape;620;p51"/>
          <p:cNvSpPr txBox="1"/>
          <p:nvPr/>
        </p:nvSpPr>
        <p:spPr>
          <a:xfrm>
            <a:off x="457197" y="2286000"/>
            <a:ext cx="8289639" cy="4169663"/>
          </a:xfrm>
          <a:prstGeom prst="rect">
            <a:avLst/>
          </a:prstGeom>
          <a:noFill/>
          <a:ln>
            <a:noFill/>
          </a:ln>
        </p:spPr>
        <p:txBody>
          <a:bodyPr anchorCtr="0" anchor="t" bIns="45700" lIns="0" spcFirstLastPara="1" rIns="0" wrap="square" tIns="0">
            <a:noAutofit/>
          </a:bodyPr>
          <a:lstStyle/>
          <a:p>
            <a:pPr indent="-292100" lvl="0" marL="457200" rtl="0" algn="l">
              <a:lnSpc>
                <a:spcPct val="115000"/>
              </a:lnSpc>
              <a:spcBef>
                <a:spcPts val="0"/>
              </a:spcBef>
              <a:spcAft>
                <a:spcPts val="0"/>
              </a:spcAft>
              <a:buClr>
                <a:schemeClr val="accent1"/>
              </a:buClr>
              <a:buSzPts val="1000"/>
              <a:buFont typeface="Noto Sans Symbols"/>
              <a:buChar char="⮚"/>
            </a:pPr>
            <a:r>
              <a:rPr b="1" lang="en-US" sz="2200">
                <a:solidFill>
                  <a:schemeClr val="dk1"/>
                </a:solidFill>
                <a:latin typeface="Century Gothic"/>
                <a:ea typeface="Century Gothic"/>
                <a:cs typeface="Century Gothic"/>
                <a:sym typeface="Century Gothic"/>
              </a:rPr>
              <a:t>Violazioni di Dati</a:t>
            </a:r>
            <a:r>
              <a:rPr lang="en-US" sz="2200">
                <a:solidFill>
                  <a:schemeClr val="dk1"/>
                </a:solidFill>
                <a:latin typeface="Century Gothic"/>
                <a:ea typeface="Century Gothic"/>
                <a:cs typeface="Century Gothic"/>
                <a:sym typeface="Century Gothic"/>
              </a:rPr>
              <a:t>: Gli endpoint compromessi possono portare ad accessi non autorizzati a informazioni sensibili dei pazienti.</a:t>
            </a:r>
            <a:endParaRPr sz="2200">
              <a:solidFill>
                <a:schemeClr val="dk1"/>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Clr>
                <a:schemeClr val="accent1"/>
              </a:buClr>
              <a:buSzPts val="1000"/>
              <a:buFont typeface="Noto Sans Symbols"/>
              <a:buChar char="⮚"/>
            </a:pPr>
            <a:r>
              <a:rPr b="1" lang="en-US" sz="2200">
                <a:solidFill>
                  <a:schemeClr val="dk1"/>
                </a:solidFill>
                <a:latin typeface="Century Gothic"/>
                <a:ea typeface="Century Gothic"/>
                <a:cs typeface="Century Gothic"/>
                <a:sym typeface="Century Gothic"/>
              </a:rPr>
              <a:t>Interruzioni Operative</a:t>
            </a:r>
            <a:r>
              <a:rPr lang="en-US" sz="2200">
                <a:solidFill>
                  <a:schemeClr val="dk1"/>
                </a:solidFill>
                <a:latin typeface="Century Gothic"/>
                <a:ea typeface="Century Gothic"/>
                <a:cs typeface="Century Gothic"/>
                <a:sym typeface="Century Gothic"/>
              </a:rPr>
              <a:t>: Gli attacchi agli endpoint possono interrompere le attività cliniche e amministrative, influenzando negativamente l’assistenza ai pazienti e l’efficienza organizzativa.</a:t>
            </a:r>
            <a:endParaRPr sz="2200">
              <a:solidFill>
                <a:schemeClr val="dk1"/>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Clr>
                <a:schemeClr val="accent1"/>
              </a:buClr>
              <a:buSzPts val="1000"/>
              <a:buFont typeface="Noto Sans Symbols"/>
              <a:buChar char="⮚"/>
            </a:pPr>
            <a:r>
              <a:rPr b="1" lang="en-US" sz="2200">
                <a:solidFill>
                  <a:schemeClr val="dk1"/>
                </a:solidFill>
                <a:latin typeface="Century Gothic"/>
                <a:ea typeface="Century Gothic"/>
                <a:cs typeface="Century Gothic"/>
                <a:sym typeface="Century Gothic"/>
              </a:rPr>
              <a:t>P</a:t>
            </a:r>
            <a:r>
              <a:rPr b="1" lang="en-US" sz="2200">
                <a:solidFill>
                  <a:schemeClr val="dk1"/>
                </a:solidFill>
                <a:latin typeface="Century Gothic"/>
                <a:ea typeface="Century Gothic"/>
                <a:cs typeface="Century Gothic"/>
                <a:sym typeface="Century Gothic"/>
              </a:rPr>
              <a:t>ropagazione di Malware</a:t>
            </a:r>
            <a:r>
              <a:rPr lang="en-US" sz="2200">
                <a:solidFill>
                  <a:schemeClr val="dk1"/>
                </a:solidFill>
                <a:latin typeface="Century Gothic"/>
                <a:ea typeface="Century Gothic"/>
                <a:cs typeface="Century Gothic"/>
                <a:sym typeface="Century Gothic"/>
              </a:rPr>
              <a:t>: Gli endpoint infetti possono fungere da punto di partenza per la diffusione di malware all’interno della rete.</a:t>
            </a:r>
            <a:endParaRPr sz="2200">
              <a:solidFill>
                <a:schemeClr val="dk1"/>
              </a:solidFill>
              <a:latin typeface="Century Gothic"/>
              <a:ea typeface="Century Gothic"/>
              <a:cs typeface="Century Gothic"/>
              <a:sym typeface="Century Gothic"/>
            </a:endParaRPr>
          </a:p>
          <a:p>
            <a:pPr indent="-337820" lvl="0" marL="274320" marR="0" rtl="0" algn="l">
              <a:lnSpc>
                <a:spcPct val="100000"/>
              </a:lnSpc>
              <a:spcBef>
                <a:spcPts val="1200"/>
              </a:spcBef>
              <a:spcAft>
                <a:spcPts val="0"/>
              </a:spcAft>
              <a:buClr>
                <a:schemeClr val="dk1"/>
              </a:buClr>
              <a:buSzPts val="2200"/>
              <a:buFont typeface="Century Gothic"/>
              <a:buChar char="⮚"/>
            </a:pPr>
            <a:r>
              <a:t/>
            </a:r>
            <a:endParaRPr sz="2200">
              <a:solidFill>
                <a:schemeClr val="dk1"/>
              </a:solidFill>
              <a:latin typeface="Century Gothic"/>
              <a:ea typeface="Century Gothic"/>
              <a:cs typeface="Century Gothic"/>
              <a:sym typeface="Century Gothic"/>
            </a:endParaRPr>
          </a:p>
        </p:txBody>
      </p:sp>
      <p:sp>
        <p:nvSpPr>
          <p:cNvPr id="621" name="Google Shape;621;p51"/>
          <p:cNvSpPr txBox="1"/>
          <p:nvPr/>
        </p:nvSpPr>
        <p:spPr>
          <a:xfrm>
            <a:off x="182880" y="1463040"/>
            <a:ext cx="96630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lang="en-US" sz="4400">
                <a:solidFill>
                  <a:schemeClr val="dk2"/>
                </a:solidFill>
                <a:latin typeface="Century Gothic"/>
                <a:ea typeface="Century Gothic"/>
                <a:cs typeface="Century Gothic"/>
                <a:sym typeface="Century Gothic"/>
              </a:rPr>
              <a:t>Rischi </a:t>
            </a:r>
            <a:r>
              <a:rPr baseline="-25000" lang="en-US" sz="4400">
                <a:solidFill>
                  <a:schemeClr val="dk2"/>
                </a:solidFill>
                <a:latin typeface="Century Gothic"/>
                <a:ea typeface="Century Gothic"/>
                <a:cs typeface="Century Gothic"/>
                <a:sym typeface="Century Gothic"/>
              </a:rPr>
              <a:t>Associati agli Endpoint nel Settore Sanitario</a:t>
            </a:r>
            <a:endParaRPr/>
          </a:p>
        </p:txBody>
      </p:sp>
      <p:grpSp>
        <p:nvGrpSpPr>
          <p:cNvPr id="622" name="Google Shape;622;p51"/>
          <p:cNvGrpSpPr/>
          <p:nvPr/>
        </p:nvGrpSpPr>
        <p:grpSpPr>
          <a:xfrm>
            <a:off x="7370364" y="-23539"/>
            <a:ext cx="2562565" cy="6885155"/>
            <a:chOff x="7370364" y="-23539"/>
            <a:chExt cx="2562565" cy="6885155"/>
          </a:xfrm>
        </p:grpSpPr>
        <p:pic>
          <p:nvPicPr>
            <p:cNvPr id="623" name="Google Shape;623;p5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24" name="Google Shape;624;p5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2"/>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3600"/>
              <a:buFont typeface="Book Antiqua"/>
              <a:buNone/>
            </a:pPr>
            <a:r>
              <a:rPr lang="en-US"/>
              <a:t>Fondamenti della Protezione degli Endpoint</a:t>
            </a:r>
            <a:endParaRPr/>
          </a:p>
        </p:txBody>
      </p:sp>
      <p:pic>
        <p:nvPicPr>
          <p:cNvPr id="630" name="Google Shape;630;p5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31" name="Google Shape;631;p52"/>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32" name="Google Shape;632;p52"/>
          <p:cNvSpPr txBox="1"/>
          <p:nvPr/>
        </p:nvSpPr>
        <p:spPr>
          <a:xfrm>
            <a:off x="457196" y="2286000"/>
            <a:ext cx="8104913" cy="4169663"/>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accent1"/>
              </a:buClr>
              <a:buSzPts val="1200"/>
              <a:buFont typeface="Noto Sans Symbols"/>
              <a:buChar char="⮚"/>
            </a:pPr>
            <a:r>
              <a:rPr b="1" lang="en-US" sz="2400">
                <a:solidFill>
                  <a:schemeClr val="dk1"/>
                </a:solidFill>
                <a:latin typeface="Century Gothic"/>
                <a:ea typeface="Century Gothic"/>
                <a:cs typeface="Century Gothic"/>
                <a:sym typeface="Century Gothic"/>
              </a:rPr>
              <a:t>Antivirus e Anti-Malware: </a:t>
            </a:r>
            <a:r>
              <a:rPr lang="en-US" sz="2400">
                <a:solidFill>
                  <a:schemeClr val="dk1"/>
                </a:solidFill>
                <a:latin typeface="Century Gothic"/>
                <a:ea typeface="Century Gothic"/>
                <a:cs typeface="Century Gothic"/>
                <a:sym typeface="Century Gothic"/>
              </a:rPr>
              <a:t>Proteggono gli endpoint da software dannoso.</a:t>
            </a:r>
            <a:endParaRPr sz="24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400">
                <a:solidFill>
                  <a:schemeClr val="dk1"/>
                </a:solidFill>
                <a:latin typeface="Century Gothic"/>
                <a:ea typeface="Century Gothic"/>
                <a:cs typeface="Century Gothic"/>
                <a:sym typeface="Century Gothic"/>
              </a:rPr>
              <a:t>Firewall: </a:t>
            </a:r>
            <a:r>
              <a:rPr lang="en-US" sz="2400">
                <a:solidFill>
                  <a:schemeClr val="dk1"/>
                </a:solidFill>
                <a:latin typeface="Century Gothic"/>
                <a:ea typeface="Century Gothic"/>
                <a:cs typeface="Century Gothic"/>
                <a:sym typeface="Century Gothic"/>
              </a:rPr>
              <a:t>Monitorano e controllano il traffico di rete in entrata e in uscita in base a regole di sicurezza predefinite.</a:t>
            </a:r>
            <a:endParaRPr sz="24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400">
                <a:solidFill>
                  <a:schemeClr val="dk1"/>
                </a:solidFill>
                <a:latin typeface="Century Gothic"/>
                <a:ea typeface="Century Gothic"/>
                <a:cs typeface="Century Gothic"/>
                <a:sym typeface="Century Gothic"/>
              </a:rPr>
              <a:t>Crittografia: </a:t>
            </a:r>
            <a:r>
              <a:rPr lang="en-US" sz="2400">
                <a:solidFill>
                  <a:schemeClr val="dk1"/>
                </a:solidFill>
                <a:latin typeface="Century Gothic"/>
                <a:ea typeface="Century Gothic"/>
                <a:cs typeface="Century Gothic"/>
                <a:sym typeface="Century Gothic"/>
              </a:rPr>
              <a:t>Garantisce che i dati trasmessi da e verso gli endpoint siano cifrati, proteggendoli da intercettazioni.</a:t>
            </a:r>
            <a:endParaRPr sz="2400">
              <a:solidFill>
                <a:schemeClr val="dk1"/>
              </a:solidFill>
              <a:latin typeface="Century Gothic"/>
              <a:ea typeface="Century Gothic"/>
              <a:cs typeface="Century Gothic"/>
              <a:sym typeface="Century Gothic"/>
            </a:endParaRPr>
          </a:p>
          <a:p>
            <a:pPr indent="-350520" lvl="0" marL="274320" marR="0" rtl="0" algn="l">
              <a:lnSpc>
                <a:spcPct val="100000"/>
              </a:lnSpc>
              <a:spcBef>
                <a:spcPts val="1200"/>
              </a:spcBef>
              <a:spcAft>
                <a:spcPts val="600"/>
              </a:spcAft>
              <a:buClr>
                <a:schemeClr val="dk1"/>
              </a:buClr>
              <a:buSzPts val="2400"/>
              <a:buFont typeface="Century Gothic"/>
              <a:buChar char="⮚"/>
            </a:pPr>
            <a:r>
              <a:t/>
            </a:r>
            <a:endParaRPr b="1" sz="2400">
              <a:solidFill>
                <a:schemeClr val="dk1"/>
              </a:solidFill>
              <a:latin typeface="Century Gothic"/>
              <a:ea typeface="Century Gothic"/>
              <a:cs typeface="Century Gothic"/>
              <a:sym typeface="Century Gothic"/>
            </a:endParaRPr>
          </a:p>
        </p:txBody>
      </p:sp>
      <p:sp>
        <p:nvSpPr>
          <p:cNvPr id="633" name="Google Shape;633;p52"/>
          <p:cNvSpPr txBox="1"/>
          <p:nvPr/>
        </p:nvSpPr>
        <p:spPr>
          <a:xfrm>
            <a:off x="182805" y="1250265"/>
            <a:ext cx="8379300" cy="8127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lang="en-US" sz="4400">
                <a:solidFill>
                  <a:schemeClr val="dk2"/>
                </a:solidFill>
                <a:latin typeface="Century Gothic"/>
                <a:ea typeface="Century Gothic"/>
                <a:cs typeface="Century Gothic"/>
                <a:sym typeface="Century Gothic"/>
              </a:rPr>
              <a:t>Componenti Chiave </a:t>
            </a:r>
            <a:r>
              <a:rPr baseline="-25000" lang="en-US" sz="4400">
                <a:solidFill>
                  <a:schemeClr val="dk2"/>
                </a:solidFill>
                <a:latin typeface="Century Gothic"/>
                <a:ea typeface="Century Gothic"/>
                <a:cs typeface="Century Gothic"/>
                <a:sym typeface="Century Gothic"/>
              </a:rPr>
              <a:t>della Protezione degli Endpoint</a:t>
            </a:r>
            <a:endParaRPr/>
          </a:p>
        </p:txBody>
      </p:sp>
      <p:pic>
        <p:nvPicPr>
          <p:cNvPr id="634" name="Google Shape;634;p52"/>
          <p:cNvPicPr preferRelativeResize="0"/>
          <p:nvPr/>
        </p:nvPicPr>
        <p:blipFill rotWithShape="1">
          <a:blip r:embed="rId4">
            <a:alphaModFix/>
          </a:blip>
          <a:srcRect b="0" l="0" r="0" t="0"/>
          <a:stretch/>
        </p:blipFill>
        <p:spPr>
          <a:xfrm>
            <a:off x="9648537" y="3176011"/>
            <a:ext cx="2086266" cy="2057687"/>
          </a:xfrm>
          <a:prstGeom prst="rect">
            <a:avLst/>
          </a:prstGeom>
          <a:noFill/>
          <a:ln>
            <a:noFill/>
          </a:ln>
        </p:spPr>
      </p:pic>
      <p:grpSp>
        <p:nvGrpSpPr>
          <p:cNvPr id="635" name="Google Shape;635;p52"/>
          <p:cNvGrpSpPr/>
          <p:nvPr/>
        </p:nvGrpSpPr>
        <p:grpSpPr>
          <a:xfrm>
            <a:off x="7370364" y="-23539"/>
            <a:ext cx="2562565" cy="6885155"/>
            <a:chOff x="7370364" y="-23539"/>
            <a:chExt cx="2562565" cy="6885155"/>
          </a:xfrm>
        </p:grpSpPr>
        <p:pic>
          <p:nvPicPr>
            <p:cNvPr id="636" name="Google Shape;636;p52"/>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637" name="Google Shape;637;p5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3"/>
          <p:cNvSpPr txBox="1"/>
          <p:nvPr>
            <p:ph type="ctrTitle"/>
          </p:nvPr>
        </p:nvSpPr>
        <p:spPr>
          <a:xfrm>
            <a:off x="457200" y="27432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Fondamenti della Protezione degli Endpoint</a:t>
            </a:r>
            <a:endParaRPr/>
          </a:p>
        </p:txBody>
      </p:sp>
      <p:pic>
        <p:nvPicPr>
          <p:cNvPr id="643" name="Google Shape;643;p5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44" name="Google Shape;644;p53"/>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45" name="Google Shape;645;p53"/>
          <p:cNvSpPr txBox="1"/>
          <p:nvPr/>
        </p:nvSpPr>
        <p:spPr>
          <a:xfrm>
            <a:off x="457200" y="1868155"/>
            <a:ext cx="11605500" cy="4416600"/>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accent1"/>
              </a:buClr>
              <a:buSzPts val="1200"/>
              <a:buFont typeface="Noto Sans Symbols"/>
              <a:buChar char="⮚"/>
            </a:pPr>
            <a:r>
              <a:rPr b="1" lang="en-US" sz="2000">
                <a:solidFill>
                  <a:schemeClr val="dk1"/>
                </a:solidFill>
                <a:latin typeface="Century Gothic"/>
                <a:ea typeface="Century Gothic"/>
                <a:cs typeface="Century Gothic"/>
                <a:sym typeface="Century Gothic"/>
              </a:rPr>
              <a:t>Politiche di Sicurezza Complete: </a:t>
            </a:r>
            <a:r>
              <a:rPr lang="en-US" sz="2000">
                <a:solidFill>
                  <a:schemeClr val="dk1"/>
                </a:solidFill>
                <a:latin typeface="Century Gothic"/>
                <a:ea typeface="Century Gothic"/>
                <a:cs typeface="Century Gothic"/>
                <a:sym typeface="Century Gothic"/>
              </a:rPr>
              <a:t>Stabilire e applicare politiche di sicurezza chiare per la protezione degli endpoint.</a:t>
            </a:r>
            <a:endParaRPr sz="20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000">
                <a:solidFill>
                  <a:schemeClr val="dk1"/>
                </a:solidFill>
                <a:latin typeface="Century Gothic"/>
                <a:ea typeface="Century Gothic"/>
                <a:cs typeface="Century Gothic"/>
                <a:sym typeface="Century Gothic"/>
              </a:rPr>
              <a:t>Formazione e Sensibilizzazione degli Utenti: F</a:t>
            </a:r>
            <a:r>
              <a:rPr lang="en-US" sz="2000">
                <a:solidFill>
                  <a:schemeClr val="dk1"/>
                </a:solidFill>
                <a:latin typeface="Century Gothic"/>
                <a:ea typeface="Century Gothic"/>
                <a:cs typeface="Century Gothic"/>
                <a:sym typeface="Century Gothic"/>
              </a:rPr>
              <a:t>ornire una formazione continua al personale sanitario per riconoscere e rispondere alle potenziali minacce alla sicurezza.</a:t>
            </a:r>
            <a:endParaRPr sz="20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000">
                <a:solidFill>
                  <a:schemeClr val="dk1"/>
                </a:solidFill>
                <a:latin typeface="Century Gothic"/>
                <a:ea typeface="Century Gothic"/>
                <a:cs typeface="Century Gothic"/>
                <a:sym typeface="Century Gothic"/>
              </a:rPr>
              <a:t>Controlli di Accesso: </a:t>
            </a:r>
            <a:r>
              <a:rPr lang="en-US" sz="2000">
                <a:solidFill>
                  <a:schemeClr val="dk1"/>
                </a:solidFill>
                <a:latin typeface="Century Gothic"/>
                <a:ea typeface="Century Gothic"/>
                <a:cs typeface="Century Gothic"/>
                <a:sym typeface="Century Gothic"/>
              </a:rPr>
              <a:t>Implementare meccanismi di autenticazione robusti e controlli di accesso per limitare l’accesso agli endpoint solo agli utenti autorizzati.</a:t>
            </a:r>
            <a:endParaRPr sz="20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b="1" lang="en-US" sz="1800">
                <a:solidFill>
                  <a:schemeClr val="dk1"/>
                </a:solidFill>
                <a:latin typeface="Century Gothic"/>
                <a:ea typeface="Century Gothic"/>
                <a:cs typeface="Century Gothic"/>
                <a:sym typeface="Century Gothic"/>
              </a:rPr>
              <a:t>Autenticazione a Più Fattori (MFA): </a:t>
            </a:r>
            <a:r>
              <a:rPr lang="en-US" sz="1800">
                <a:solidFill>
                  <a:schemeClr val="dk1"/>
                </a:solidFill>
                <a:latin typeface="Century Gothic"/>
                <a:ea typeface="Century Gothic"/>
                <a:cs typeface="Century Gothic"/>
                <a:sym typeface="Century Gothic"/>
              </a:rPr>
              <a:t>Applicare l’MFA per aggiungere un ulteriore livello di sicurezza all’accesso agli endpoint.</a:t>
            </a:r>
            <a:endParaRPr sz="18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b="1" lang="en-US" sz="1800">
                <a:solidFill>
                  <a:schemeClr val="dk1"/>
                </a:solidFill>
                <a:latin typeface="Century Gothic"/>
                <a:ea typeface="Century Gothic"/>
                <a:cs typeface="Century Gothic"/>
                <a:sym typeface="Century Gothic"/>
              </a:rPr>
              <a:t>Accesso con Minimi Privilegi: </a:t>
            </a:r>
            <a:r>
              <a:rPr lang="en-US" sz="1800">
                <a:solidFill>
                  <a:schemeClr val="dk1"/>
                </a:solidFill>
                <a:latin typeface="Century Gothic"/>
                <a:ea typeface="Century Gothic"/>
                <a:cs typeface="Century Gothic"/>
                <a:sym typeface="Century Gothic"/>
              </a:rPr>
              <a:t>Applicare il principio del minimo privilegio, garantendo che gli utenti abbiano solo l’accesso necessario per svolgere il proprio ruolo.</a:t>
            </a:r>
            <a:endParaRPr sz="18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Char char="•"/>
            </a:pPr>
            <a:r>
              <a:rPr b="1" lang="en-US" sz="1800">
                <a:solidFill>
                  <a:schemeClr val="dk1"/>
                </a:solidFill>
                <a:latin typeface="Century Gothic"/>
                <a:ea typeface="Century Gothic"/>
                <a:cs typeface="Century Gothic"/>
                <a:sym typeface="Century Gothic"/>
              </a:rPr>
              <a:t>Monitoraggio Continuo:</a:t>
            </a:r>
            <a:r>
              <a:rPr lang="en-US" sz="1800">
                <a:solidFill>
                  <a:schemeClr val="dk1"/>
                </a:solidFill>
                <a:latin typeface="Century Gothic"/>
                <a:ea typeface="Century Gothic"/>
                <a:cs typeface="Century Gothic"/>
                <a:sym typeface="Century Gothic"/>
              </a:rPr>
              <a:t> Implementare il monitoraggio e la registrazione continua dell’attività degli endpoint per identificare e mitigare rapidamente le minacce</a:t>
            </a:r>
            <a:endParaRPr sz="1800">
              <a:solidFill>
                <a:schemeClr val="dk1"/>
              </a:solidFill>
              <a:latin typeface="Century Gothic"/>
              <a:ea typeface="Century Gothic"/>
              <a:cs typeface="Century Gothic"/>
              <a:sym typeface="Century Gothic"/>
            </a:endParaRPr>
          </a:p>
          <a:p>
            <a:pPr indent="-198120" lvl="0" marL="274320" marR="0" rtl="0" algn="l">
              <a:lnSpc>
                <a:spcPct val="100000"/>
              </a:lnSpc>
              <a:spcBef>
                <a:spcPts val="600"/>
              </a:spcBef>
              <a:spcAft>
                <a:spcPts val="600"/>
              </a:spcAft>
              <a:buClr>
                <a:schemeClr val="accent1"/>
              </a:buClr>
              <a:buSzPts val="1200"/>
              <a:buFont typeface="Noto Sans Symbols"/>
              <a:buNone/>
            </a:pPr>
            <a:r>
              <a:t/>
            </a:r>
            <a:endParaRPr b="0" i="0" sz="2000" u="none" cap="none" strike="noStrike">
              <a:solidFill>
                <a:schemeClr val="dk1"/>
              </a:solidFill>
              <a:latin typeface="Century Gothic"/>
              <a:ea typeface="Century Gothic"/>
              <a:cs typeface="Century Gothic"/>
              <a:sym typeface="Century Gothic"/>
            </a:endParaRPr>
          </a:p>
        </p:txBody>
      </p:sp>
      <p:sp>
        <p:nvSpPr>
          <p:cNvPr id="646" name="Google Shape;646;p53"/>
          <p:cNvSpPr txBox="1"/>
          <p:nvPr/>
        </p:nvSpPr>
        <p:spPr>
          <a:xfrm>
            <a:off x="182880" y="1040255"/>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lang="en-US" sz="4400">
                <a:solidFill>
                  <a:schemeClr val="dk2"/>
                </a:solidFill>
                <a:latin typeface="Century Gothic"/>
                <a:ea typeface="Century Gothic"/>
                <a:cs typeface="Century Gothic"/>
                <a:sym typeface="Century Gothic"/>
              </a:rPr>
              <a:t>Strategie</a:t>
            </a:r>
            <a:r>
              <a:rPr baseline="-25000" lang="en-US" sz="4400">
                <a:solidFill>
                  <a:schemeClr val="dk2"/>
                </a:solidFill>
                <a:latin typeface="Century Gothic"/>
                <a:ea typeface="Century Gothic"/>
                <a:cs typeface="Century Gothic"/>
                <a:sym typeface="Century Gothic"/>
              </a:rPr>
              <a:t> di Protezione degli Endpoint</a:t>
            </a:r>
            <a:endParaRPr b="0" baseline="-25000" i="0" sz="44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54"/>
          <p:cNvSpPr txBox="1"/>
          <p:nvPr>
            <p:ph type="ctrTitle"/>
          </p:nvPr>
        </p:nvSpPr>
        <p:spPr>
          <a:xfrm>
            <a:off x="365760" y="274320"/>
            <a:ext cx="10791000" cy="6615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3600"/>
              <a:buFont typeface="Book Antiqua"/>
              <a:buNone/>
            </a:pPr>
            <a:r>
              <a:rPr lang="en-US"/>
              <a:t>Fondamenti della Protezione degli Endpoint</a:t>
            </a:r>
            <a:endParaRPr/>
          </a:p>
        </p:txBody>
      </p:sp>
      <p:pic>
        <p:nvPicPr>
          <p:cNvPr id="652" name="Google Shape;652;p54"/>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53" name="Google Shape;653;p54"/>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54" name="Google Shape;654;p54"/>
          <p:cNvSpPr txBox="1"/>
          <p:nvPr/>
        </p:nvSpPr>
        <p:spPr>
          <a:xfrm>
            <a:off x="365750" y="1654275"/>
            <a:ext cx="9072900" cy="4416600"/>
          </a:xfrm>
          <a:prstGeom prst="rect">
            <a:avLst/>
          </a:prstGeom>
          <a:noFill/>
          <a:ln>
            <a:noFill/>
          </a:ln>
        </p:spPr>
        <p:txBody>
          <a:bodyPr anchorCtr="0" anchor="t" bIns="45700" lIns="0" spcFirstLastPara="1" rIns="0" wrap="square" tIns="0">
            <a:noAutofit/>
          </a:bodyPr>
          <a:lstStyle/>
          <a:p>
            <a:pPr indent="-285750" lvl="0" marL="457200" rtl="0" algn="l">
              <a:lnSpc>
                <a:spcPct val="115000"/>
              </a:lnSpc>
              <a:spcBef>
                <a:spcPts val="0"/>
              </a:spcBef>
              <a:spcAft>
                <a:spcPts val="0"/>
              </a:spcAft>
              <a:buClr>
                <a:schemeClr val="accent1"/>
              </a:buClr>
              <a:buSzPts val="900"/>
              <a:buFont typeface="Noto Sans Symbols"/>
              <a:buChar char="⮚"/>
            </a:pPr>
            <a:r>
              <a:rPr b="1" lang="en-US" sz="2100">
                <a:solidFill>
                  <a:schemeClr val="dk1"/>
                </a:solidFill>
                <a:latin typeface="Century Gothic"/>
                <a:ea typeface="Century Gothic"/>
                <a:cs typeface="Century Gothic"/>
                <a:sym typeface="Century Gothic"/>
              </a:rPr>
              <a:t>Aggiornamenti e Patch Regolari: </a:t>
            </a:r>
            <a:r>
              <a:rPr lang="en-US" sz="2100">
                <a:solidFill>
                  <a:schemeClr val="dk1"/>
                </a:solidFill>
                <a:latin typeface="Century Gothic"/>
                <a:ea typeface="Century Gothic"/>
                <a:cs typeface="Century Gothic"/>
                <a:sym typeface="Century Gothic"/>
              </a:rPr>
              <a:t>Mantenere aggiornati i software e i sistemi operativi per correggere le vulnerabilità di sicurezza.</a:t>
            </a:r>
            <a:endParaRPr sz="2100">
              <a:solidFill>
                <a:schemeClr val="dk1"/>
              </a:solidFill>
              <a:latin typeface="Century Gothic"/>
              <a:ea typeface="Century Gothic"/>
              <a:cs typeface="Century Gothic"/>
              <a:sym typeface="Century Gothic"/>
            </a:endParaRPr>
          </a:p>
          <a:p>
            <a:pPr indent="-285750" lvl="0" marL="457200" rtl="0" algn="l">
              <a:lnSpc>
                <a:spcPct val="115000"/>
              </a:lnSpc>
              <a:spcBef>
                <a:spcPts val="0"/>
              </a:spcBef>
              <a:spcAft>
                <a:spcPts val="0"/>
              </a:spcAft>
              <a:buClr>
                <a:schemeClr val="accent1"/>
              </a:buClr>
              <a:buSzPts val="900"/>
              <a:buFont typeface="Noto Sans Symbols"/>
              <a:buChar char="⮚"/>
            </a:pPr>
            <a:r>
              <a:rPr b="1" lang="en-US" sz="2100">
                <a:solidFill>
                  <a:schemeClr val="dk1"/>
                </a:solidFill>
                <a:latin typeface="Century Gothic"/>
                <a:ea typeface="Century Gothic"/>
                <a:cs typeface="Century Gothic"/>
                <a:sym typeface="Century Gothic"/>
              </a:rPr>
              <a:t>Backup: </a:t>
            </a:r>
            <a:r>
              <a:rPr lang="en-US" sz="2100">
                <a:solidFill>
                  <a:schemeClr val="dk1"/>
                </a:solidFill>
                <a:latin typeface="Century Gothic"/>
                <a:ea typeface="Century Gothic"/>
                <a:cs typeface="Century Gothic"/>
                <a:sym typeface="Century Gothic"/>
              </a:rPr>
              <a:t>Soluzione più sicura contro i ransomware che richiedono un pagamento per sbloccare i dati.</a:t>
            </a:r>
            <a:endParaRPr sz="2100">
              <a:solidFill>
                <a:schemeClr val="dk1"/>
              </a:solidFill>
              <a:latin typeface="Century Gothic"/>
              <a:ea typeface="Century Gothic"/>
              <a:cs typeface="Century Gothic"/>
              <a:sym typeface="Century Gothic"/>
            </a:endParaRPr>
          </a:p>
          <a:p>
            <a:pPr indent="-285750" lvl="0" marL="457200" rtl="0" algn="l">
              <a:lnSpc>
                <a:spcPct val="115000"/>
              </a:lnSpc>
              <a:spcBef>
                <a:spcPts val="0"/>
              </a:spcBef>
              <a:spcAft>
                <a:spcPts val="0"/>
              </a:spcAft>
              <a:buClr>
                <a:schemeClr val="accent1"/>
              </a:buClr>
              <a:buSzPts val="900"/>
              <a:buFont typeface="Noto Sans Symbols"/>
              <a:buChar char="⮚"/>
            </a:pPr>
            <a:r>
              <a:rPr b="1" lang="en-US" sz="2100">
                <a:solidFill>
                  <a:schemeClr val="dk1"/>
                </a:solidFill>
                <a:latin typeface="Century Gothic"/>
                <a:ea typeface="Century Gothic"/>
                <a:cs typeface="Century Gothic"/>
                <a:sym typeface="Century Gothic"/>
              </a:rPr>
              <a:t>Endpoint Detection and Response (EDR): </a:t>
            </a:r>
            <a:r>
              <a:rPr lang="en-US" sz="2100">
                <a:solidFill>
                  <a:schemeClr val="dk1"/>
                </a:solidFill>
                <a:latin typeface="Century Gothic"/>
                <a:ea typeface="Century Gothic"/>
                <a:cs typeface="Century Gothic"/>
                <a:sym typeface="Century Gothic"/>
              </a:rPr>
              <a:t>Utilizzare strumenti EDR per monitorare costantemente le attività degli endpoint, rilevare comportamenti sospetti e rispondere alle minacce in tempo reale.</a:t>
            </a:r>
            <a:endParaRPr sz="2100">
              <a:solidFill>
                <a:schemeClr val="dk1"/>
              </a:solidFill>
              <a:latin typeface="Century Gothic"/>
              <a:ea typeface="Century Gothic"/>
              <a:cs typeface="Century Gothic"/>
              <a:sym typeface="Century Gothic"/>
            </a:endParaRPr>
          </a:p>
          <a:p>
            <a:pPr indent="-285750" lvl="0" marL="457200" rtl="0" algn="l">
              <a:lnSpc>
                <a:spcPct val="115000"/>
              </a:lnSpc>
              <a:spcBef>
                <a:spcPts val="0"/>
              </a:spcBef>
              <a:spcAft>
                <a:spcPts val="0"/>
              </a:spcAft>
              <a:buClr>
                <a:schemeClr val="accent1"/>
              </a:buClr>
              <a:buSzPts val="900"/>
              <a:buFont typeface="Noto Sans Symbols"/>
              <a:buChar char="⮚"/>
            </a:pPr>
            <a:r>
              <a:rPr b="1" lang="en-US" sz="2100">
                <a:solidFill>
                  <a:schemeClr val="dk1"/>
                </a:solidFill>
                <a:latin typeface="Century Gothic"/>
                <a:ea typeface="Century Gothic"/>
                <a:cs typeface="Century Gothic"/>
                <a:sym typeface="Century Gothic"/>
              </a:rPr>
              <a:t>Security Information and Event Management (SIEM): </a:t>
            </a:r>
            <a:r>
              <a:rPr lang="en-US" sz="2100">
                <a:solidFill>
                  <a:schemeClr val="dk1"/>
                </a:solidFill>
                <a:latin typeface="Century Gothic"/>
                <a:ea typeface="Century Gothic"/>
                <a:cs typeface="Century Gothic"/>
                <a:sym typeface="Century Gothic"/>
              </a:rPr>
              <a:t>Implementare sistemi SIEM per raccogliere, analizzare e correlare i dati degli eventi di sicurezza da diverse fonti, fornendo una visione completa delle potenziali minacce e facilitando una risposta più rapida agli incidenti.</a:t>
            </a:r>
            <a:endParaRPr sz="2100">
              <a:solidFill>
                <a:schemeClr val="dk1"/>
              </a:solidFill>
              <a:latin typeface="Century Gothic"/>
              <a:ea typeface="Century Gothic"/>
              <a:cs typeface="Century Gothic"/>
              <a:sym typeface="Century Gothic"/>
            </a:endParaRPr>
          </a:p>
          <a:p>
            <a:pPr indent="-198120" lvl="0" marL="274320" marR="0" rtl="0" algn="l">
              <a:lnSpc>
                <a:spcPct val="100000"/>
              </a:lnSpc>
              <a:spcBef>
                <a:spcPts val="1200"/>
              </a:spcBef>
              <a:spcAft>
                <a:spcPts val="600"/>
              </a:spcAft>
              <a:buClr>
                <a:schemeClr val="accent1"/>
              </a:buClr>
              <a:buSzPts val="1200"/>
              <a:buFont typeface="Noto Sans Symbols"/>
              <a:buNone/>
            </a:pPr>
            <a:r>
              <a:t/>
            </a:r>
            <a:endParaRPr b="0" i="0" sz="1700" u="none" cap="none" strike="noStrike">
              <a:solidFill>
                <a:schemeClr val="dk1"/>
              </a:solidFill>
              <a:latin typeface="Century Gothic"/>
              <a:ea typeface="Century Gothic"/>
              <a:cs typeface="Century Gothic"/>
              <a:sym typeface="Century Gothic"/>
            </a:endParaRPr>
          </a:p>
        </p:txBody>
      </p:sp>
      <p:sp>
        <p:nvSpPr>
          <p:cNvPr id="655" name="Google Shape;655;p54"/>
          <p:cNvSpPr txBox="1"/>
          <p:nvPr/>
        </p:nvSpPr>
        <p:spPr>
          <a:xfrm>
            <a:off x="548640" y="100584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lang="en-US" sz="4400">
                <a:solidFill>
                  <a:schemeClr val="dk2"/>
                </a:solidFill>
                <a:latin typeface="Century Gothic"/>
                <a:ea typeface="Century Gothic"/>
                <a:cs typeface="Century Gothic"/>
                <a:sym typeface="Century Gothic"/>
              </a:rPr>
              <a:t>Strategie</a:t>
            </a:r>
            <a:r>
              <a:rPr baseline="-25000" lang="en-US" sz="4400">
                <a:solidFill>
                  <a:schemeClr val="dk2"/>
                </a:solidFill>
                <a:latin typeface="Century Gothic"/>
                <a:ea typeface="Century Gothic"/>
                <a:cs typeface="Century Gothic"/>
                <a:sym typeface="Century Gothic"/>
              </a:rPr>
              <a:t> di Protezione degli Endpoint</a:t>
            </a:r>
            <a:endParaRPr b="0" baseline="-25000" i="0" sz="4400" u="none" cap="none" strike="noStrike">
              <a:solidFill>
                <a:schemeClr val="dk2"/>
              </a:solidFill>
              <a:latin typeface="Century Gothic"/>
              <a:ea typeface="Century Gothic"/>
              <a:cs typeface="Century Gothic"/>
              <a:sym typeface="Century Gothic"/>
            </a:endParaRPr>
          </a:p>
        </p:txBody>
      </p:sp>
      <p:pic>
        <p:nvPicPr>
          <p:cNvPr id="656" name="Google Shape;656;p54"/>
          <p:cNvPicPr preferRelativeResize="0"/>
          <p:nvPr/>
        </p:nvPicPr>
        <p:blipFill rotWithShape="1">
          <a:blip r:embed="rId4">
            <a:alphaModFix/>
          </a:blip>
          <a:srcRect b="0" l="0" r="0" t="0"/>
          <a:stretch/>
        </p:blipFill>
        <p:spPr>
          <a:xfrm>
            <a:off x="9509575" y="3094246"/>
            <a:ext cx="2085013" cy="20606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5"/>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3600"/>
              <a:buFont typeface="Book Antiqua"/>
              <a:buNone/>
            </a:pPr>
            <a:r>
              <a:rPr lang="en-US"/>
              <a:t>Fondamenti della Protezione degli Endpoint</a:t>
            </a:r>
            <a:endParaRPr/>
          </a:p>
        </p:txBody>
      </p:sp>
      <p:pic>
        <p:nvPicPr>
          <p:cNvPr id="662" name="Google Shape;662;p5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63" name="Google Shape;663;p55"/>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64" name="Google Shape;664;p55"/>
          <p:cNvSpPr txBox="1"/>
          <p:nvPr/>
        </p:nvSpPr>
        <p:spPr>
          <a:xfrm>
            <a:off x="640080" y="2103121"/>
            <a:ext cx="6119095" cy="1970116"/>
          </a:xfrm>
          <a:prstGeom prst="rect">
            <a:avLst/>
          </a:prstGeom>
          <a:noFill/>
          <a:ln>
            <a:noFill/>
          </a:ln>
        </p:spPr>
        <p:txBody>
          <a:bodyPr anchorCtr="0" anchor="t" bIns="45700" lIns="0" spcFirstLastPara="1" rIns="0" wrap="square" tIns="0">
            <a:noAutofit/>
          </a:bodyPr>
          <a:lstStyle/>
          <a:p>
            <a:pPr indent="-292100" lvl="0" marL="457200" rtl="0" algn="l">
              <a:lnSpc>
                <a:spcPct val="115000"/>
              </a:lnSpc>
              <a:spcBef>
                <a:spcPts val="0"/>
              </a:spcBef>
              <a:spcAft>
                <a:spcPts val="0"/>
              </a:spcAft>
              <a:buClr>
                <a:schemeClr val="accent1"/>
              </a:buClr>
              <a:buSzPts val="1000"/>
              <a:buFont typeface="Noto Sans Symbols"/>
              <a:buChar char="⮚"/>
            </a:pPr>
            <a:r>
              <a:rPr b="1" lang="en-US" sz="1600">
                <a:solidFill>
                  <a:schemeClr val="dk1"/>
                </a:solidFill>
                <a:latin typeface="Century Gothic"/>
                <a:ea typeface="Century Gothic"/>
                <a:cs typeface="Century Gothic"/>
                <a:sym typeface="Century Gothic"/>
              </a:rPr>
              <a:t>Analisi Comportamentale: </a:t>
            </a:r>
            <a:r>
              <a:rPr lang="en-US" sz="1600">
                <a:solidFill>
                  <a:schemeClr val="dk1"/>
                </a:solidFill>
                <a:latin typeface="Century Gothic"/>
                <a:ea typeface="Century Gothic"/>
                <a:cs typeface="Century Gothic"/>
                <a:sym typeface="Century Gothic"/>
              </a:rPr>
              <a:t>Utilizzare machine learning e intelligenza artificiale per identificare e mitigare anomalie nel comportamento degli endpoint.</a:t>
            </a:r>
            <a:endParaRPr sz="1600">
              <a:solidFill>
                <a:schemeClr val="dk1"/>
              </a:solidFill>
              <a:latin typeface="Century Gothic"/>
              <a:ea typeface="Century Gothic"/>
              <a:cs typeface="Century Gothic"/>
              <a:sym typeface="Century Gothic"/>
            </a:endParaRPr>
          </a:p>
          <a:p>
            <a:pPr indent="-292100" lvl="0" marL="457200" rtl="0" algn="l">
              <a:lnSpc>
                <a:spcPct val="115000"/>
              </a:lnSpc>
              <a:spcBef>
                <a:spcPts val="0"/>
              </a:spcBef>
              <a:spcAft>
                <a:spcPts val="0"/>
              </a:spcAft>
              <a:buClr>
                <a:schemeClr val="accent1"/>
              </a:buClr>
              <a:buSzPts val="1000"/>
              <a:buFont typeface="Noto Sans Symbols"/>
              <a:buChar char="⮚"/>
            </a:pPr>
            <a:r>
              <a:rPr b="1" lang="en-US" sz="1600">
                <a:solidFill>
                  <a:schemeClr val="dk1"/>
                </a:solidFill>
                <a:latin typeface="Century Gothic"/>
                <a:ea typeface="Century Gothic"/>
                <a:cs typeface="Century Gothic"/>
                <a:sym typeface="Century Gothic"/>
              </a:rPr>
              <a:t>Architettura Zero Trust: </a:t>
            </a:r>
            <a:r>
              <a:rPr lang="en-US" sz="1600">
                <a:solidFill>
                  <a:schemeClr val="dk1"/>
                </a:solidFill>
                <a:latin typeface="Century Gothic"/>
                <a:ea typeface="Century Gothic"/>
                <a:cs typeface="Century Gothic"/>
                <a:sym typeface="Century Gothic"/>
              </a:rPr>
              <a:t>Implementare un modello Zero Trust in cui nessun dispositivo, utente o sistema è considerato affidabile di default, richiedendo una verifica continua.</a:t>
            </a:r>
            <a:endParaRPr sz="1600">
              <a:solidFill>
                <a:schemeClr val="dk1"/>
              </a:solidFill>
              <a:latin typeface="Century Gothic"/>
              <a:ea typeface="Century Gothic"/>
              <a:cs typeface="Century Gothic"/>
              <a:sym typeface="Century Gothic"/>
            </a:endParaRPr>
          </a:p>
        </p:txBody>
      </p:sp>
      <p:sp>
        <p:nvSpPr>
          <p:cNvPr id="665" name="Google Shape;665;p55"/>
          <p:cNvSpPr txBox="1"/>
          <p:nvPr/>
        </p:nvSpPr>
        <p:spPr>
          <a:xfrm>
            <a:off x="182880" y="146304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Soluzioni di Sicurezza di Nuova Generazione</a:t>
            </a:r>
            <a:endParaRPr/>
          </a:p>
        </p:txBody>
      </p:sp>
      <p:sp>
        <p:nvSpPr>
          <p:cNvPr id="666" name="Google Shape;666;p55"/>
          <p:cNvSpPr txBox="1"/>
          <p:nvPr/>
        </p:nvSpPr>
        <p:spPr>
          <a:xfrm>
            <a:off x="7918353" y="1869555"/>
            <a:ext cx="3999300" cy="812700"/>
          </a:xfrm>
          <a:prstGeom prst="rect">
            <a:avLst/>
          </a:prstGeom>
          <a:noFill/>
          <a:ln>
            <a:noFill/>
          </a:ln>
        </p:spPr>
        <p:txBody>
          <a:bodyPr anchorCtr="0" anchor="ctr" bIns="0" lIns="0" spcFirstLastPara="1" rIns="0" wrap="square" tIns="0">
            <a:spAutoFit/>
          </a:bodyPr>
          <a:lstStyle/>
          <a:p>
            <a:pPr indent="-228600" lvl="0" marL="457200" marR="0" rtl="0" algn="r">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Misure Specifiche per il Settore Sanitario</a:t>
            </a:r>
            <a:endParaRPr/>
          </a:p>
        </p:txBody>
      </p:sp>
      <p:sp>
        <p:nvSpPr>
          <p:cNvPr id="667" name="Google Shape;667;p55"/>
          <p:cNvSpPr txBox="1"/>
          <p:nvPr/>
        </p:nvSpPr>
        <p:spPr>
          <a:xfrm>
            <a:off x="7961745" y="2926080"/>
            <a:ext cx="3912528" cy="3706880"/>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accent1"/>
              </a:buClr>
              <a:buSzPts val="1200"/>
              <a:buFont typeface="Noto Sans Symbols"/>
              <a:buChar char="⮚"/>
            </a:pPr>
            <a:r>
              <a:rPr b="1" lang="en-US" sz="1600">
                <a:solidFill>
                  <a:schemeClr val="dk1"/>
                </a:solidFill>
                <a:latin typeface="Century Gothic"/>
                <a:ea typeface="Century Gothic"/>
                <a:cs typeface="Century Gothic"/>
                <a:sym typeface="Century Gothic"/>
              </a:rPr>
              <a:t>Segmentazione della Rete: </a:t>
            </a:r>
            <a:r>
              <a:rPr lang="en-US" sz="1600">
                <a:solidFill>
                  <a:schemeClr val="dk1"/>
                </a:solidFill>
                <a:latin typeface="Century Gothic"/>
                <a:ea typeface="Century Gothic"/>
                <a:cs typeface="Century Gothic"/>
                <a:sym typeface="Century Gothic"/>
              </a:rPr>
              <a:t>Segmentare la rete per isolare i dispositivi medici e i sistemi critici dalle altre parti della rete, riducendo l’impatto di una potenziale violazione.</a:t>
            </a:r>
            <a:endParaRPr sz="16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1600">
                <a:solidFill>
                  <a:schemeClr val="dk1"/>
                </a:solidFill>
                <a:latin typeface="Century Gothic"/>
                <a:ea typeface="Century Gothic"/>
                <a:cs typeface="Century Gothic"/>
                <a:sym typeface="Century Gothic"/>
              </a:rPr>
              <a:t>Sicurezza dei Dispositivi Medici: </a:t>
            </a:r>
            <a:r>
              <a:rPr lang="en-US" sz="1600">
                <a:solidFill>
                  <a:schemeClr val="dk1"/>
                </a:solidFill>
                <a:latin typeface="Century Gothic"/>
                <a:ea typeface="Century Gothic"/>
                <a:cs typeface="Century Gothic"/>
                <a:sym typeface="Century Gothic"/>
              </a:rPr>
              <a:t>Applicare patch di sicurezza, utilizzare configurazioni sicure ed eseguire valutazioni regolari dei rischi per tutti i dispositivi medici</a:t>
            </a:r>
            <a:endParaRPr sz="1600">
              <a:solidFill>
                <a:schemeClr val="dk1"/>
              </a:solidFill>
              <a:latin typeface="Century Gothic"/>
              <a:ea typeface="Century Gothic"/>
              <a:cs typeface="Century Gothic"/>
              <a:sym typeface="Century Gothic"/>
            </a:endParaRPr>
          </a:p>
        </p:txBody>
      </p:sp>
      <p:sp>
        <p:nvSpPr>
          <p:cNvPr id="668" name="Google Shape;668;p55"/>
          <p:cNvSpPr txBox="1"/>
          <p:nvPr/>
        </p:nvSpPr>
        <p:spPr>
          <a:xfrm>
            <a:off x="91440" y="466344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Formazione del Personale</a:t>
            </a:r>
            <a:endParaRPr/>
          </a:p>
        </p:txBody>
      </p:sp>
      <p:sp>
        <p:nvSpPr>
          <p:cNvPr id="669" name="Google Shape;669;p55"/>
          <p:cNvSpPr txBox="1"/>
          <p:nvPr/>
        </p:nvSpPr>
        <p:spPr>
          <a:xfrm>
            <a:off x="457200" y="5212080"/>
            <a:ext cx="5638799" cy="1970116"/>
          </a:xfrm>
          <a:prstGeom prst="rect">
            <a:avLst/>
          </a:prstGeom>
          <a:noFill/>
          <a:ln>
            <a:noFill/>
          </a:ln>
        </p:spPr>
        <p:txBody>
          <a:bodyPr anchorCtr="0" anchor="t" bIns="0" lIns="0" spcFirstLastPara="1" rIns="0" wrap="square" tIns="0">
            <a:noAutofit/>
          </a:bodyPr>
          <a:lstStyle/>
          <a:p>
            <a:pPr indent="-267970" lvl="0" marL="274320" marR="0" rtl="0" algn="l">
              <a:lnSpc>
                <a:spcPct val="100000"/>
              </a:lnSpc>
              <a:spcBef>
                <a:spcPts val="600"/>
              </a:spcBef>
              <a:spcAft>
                <a:spcPts val="600"/>
              </a:spcAft>
              <a:buClr>
                <a:schemeClr val="accent1"/>
              </a:buClr>
              <a:buSzPts val="1100"/>
              <a:buFont typeface="Noto Sans Symbols"/>
              <a:buChar char="⮚"/>
            </a:pPr>
            <a:r>
              <a:rPr lang="en-US" sz="1700">
                <a:solidFill>
                  <a:schemeClr val="dk1"/>
                </a:solidFill>
                <a:latin typeface="Century Gothic"/>
                <a:ea typeface="Century Gothic"/>
                <a:cs typeface="Century Gothic"/>
                <a:sym typeface="Century Gothic"/>
              </a:rPr>
              <a:t>Programmi di Sensibilizzazione</a:t>
            </a:r>
            <a:r>
              <a:rPr b="1" lang="en-US" sz="1700">
                <a:solidFill>
                  <a:schemeClr val="dk1"/>
                </a:solidFill>
                <a:latin typeface="Century Gothic"/>
                <a:ea typeface="Century Gothic"/>
                <a:cs typeface="Century Gothic"/>
                <a:sym typeface="Century Gothic"/>
              </a:rPr>
              <a:t>: Organizzare sessioni di formazione regolari per educare il personale sanitario sulle buone pratiche di sicurezza degli endpoint e sulle ultime minacce informatiche, inclusa la simulazione di attacchi di phishing.</a:t>
            </a:r>
            <a:endParaRPr sz="1300"/>
          </a:p>
        </p:txBody>
      </p:sp>
      <p:cxnSp>
        <p:nvCxnSpPr>
          <p:cNvPr id="670" name="Google Shape;670;p55"/>
          <p:cNvCxnSpPr/>
          <p:nvPr/>
        </p:nvCxnSpPr>
        <p:spPr>
          <a:xfrm>
            <a:off x="0" y="3699843"/>
            <a:ext cx="11988800" cy="3158157"/>
          </a:xfrm>
          <a:prstGeom prst="straightConnector1">
            <a:avLst/>
          </a:prstGeom>
          <a:noFill/>
          <a:ln cap="flat" cmpd="sng" w="15875">
            <a:solidFill>
              <a:schemeClr val="dk2"/>
            </a:solidFill>
            <a:prstDash val="solid"/>
            <a:round/>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cxnSp>
        <p:nvCxnSpPr>
          <p:cNvPr id="675" name="Google Shape;675;p56"/>
          <p:cNvCxnSpPr/>
          <p:nvPr/>
        </p:nvCxnSpPr>
        <p:spPr>
          <a:xfrm>
            <a:off x="0" y="3699843"/>
            <a:ext cx="11988800" cy="3158157"/>
          </a:xfrm>
          <a:prstGeom prst="straightConnector1">
            <a:avLst/>
          </a:prstGeom>
          <a:noFill/>
          <a:ln cap="flat" cmpd="sng" w="15875">
            <a:solidFill>
              <a:schemeClr val="dk2"/>
            </a:solidFill>
            <a:prstDash val="solid"/>
            <a:round/>
            <a:headEnd len="sm" w="sm" type="none"/>
            <a:tailEnd len="sm" w="sm" type="none"/>
          </a:ln>
        </p:spPr>
      </p:cxnSp>
      <p:sp>
        <p:nvSpPr>
          <p:cNvPr id="676" name="Google Shape;676;p56"/>
          <p:cNvSpPr txBox="1"/>
          <p:nvPr>
            <p:ph type="ctrTitle"/>
          </p:nvPr>
        </p:nvSpPr>
        <p:spPr>
          <a:xfrm>
            <a:off x="457200" y="365760"/>
            <a:ext cx="10791000" cy="661500"/>
          </a:xfrm>
          <a:prstGeom prst="rect">
            <a:avLst/>
          </a:prstGeom>
          <a:noFill/>
          <a:ln>
            <a:noFill/>
          </a:ln>
        </p:spPr>
        <p:txBody>
          <a:bodyPr anchorCtr="0" anchor="b" bIns="0" lIns="0" spcFirstLastPara="1" rIns="0" wrap="square" tIns="0">
            <a:normAutofit/>
          </a:bodyPr>
          <a:lstStyle/>
          <a:p>
            <a:pPr indent="0" lvl="0" marL="0" rtl="0" algn="l">
              <a:spcBef>
                <a:spcPts val="0"/>
              </a:spcBef>
              <a:spcAft>
                <a:spcPts val="0"/>
              </a:spcAft>
              <a:buClr>
                <a:schemeClr val="dk1"/>
              </a:buClr>
              <a:buSzPts val="3600"/>
              <a:buFont typeface="Book Antiqua"/>
              <a:buNone/>
            </a:pPr>
            <a:r>
              <a:rPr lang="en-US"/>
              <a:t>Fondamenti della Protezione degli Endpoint</a:t>
            </a:r>
            <a:endParaRPr/>
          </a:p>
        </p:txBody>
      </p:sp>
      <p:pic>
        <p:nvPicPr>
          <p:cNvPr id="677" name="Google Shape;677;p5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78" name="Google Shape;678;p5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79" name="Google Shape;679;p56"/>
          <p:cNvSpPr txBox="1"/>
          <p:nvPr/>
        </p:nvSpPr>
        <p:spPr>
          <a:xfrm>
            <a:off x="640080" y="2443946"/>
            <a:ext cx="7223700" cy="1970100"/>
          </a:xfrm>
          <a:prstGeom prst="rect">
            <a:avLst/>
          </a:prstGeom>
          <a:noFill/>
          <a:ln>
            <a:noFill/>
          </a:ln>
        </p:spPr>
        <p:txBody>
          <a:bodyPr anchorCtr="0" anchor="t" bIns="45700" lIns="0" spcFirstLastPara="1" rIns="0" wrap="square" tIns="0">
            <a:noAutofit/>
          </a:bodyPr>
          <a:lstStyle/>
          <a:p>
            <a:pPr indent="-298450" lvl="0" marL="457200" rtl="0" algn="l">
              <a:lnSpc>
                <a:spcPct val="115000"/>
              </a:lnSpc>
              <a:spcBef>
                <a:spcPts val="0"/>
              </a:spcBef>
              <a:spcAft>
                <a:spcPts val="0"/>
              </a:spcAft>
              <a:buClr>
                <a:schemeClr val="dk2"/>
              </a:buClr>
              <a:buSzPts val="1100"/>
              <a:buFont typeface="Noto Sans Symbols"/>
              <a:buChar char="✔"/>
            </a:pPr>
            <a:r>
              <a:rPr b="1" lang="en-US" sz="1700">
                <a:solidFill>
                  <a:schemeClr val="dk1"/>
                </a:solidFill>
                <a:latin typeface="Century Gothic"/>
                <a:ea typeface="Century Gothic"/>
                <a:cs typeface="Century Gothic"/>
                <a:sym typeface="Century Gothic"/>
              </a:rPr>
              <a:t>Incidente: </a:t>
            </a:r>
            <a:r>
              <a:rPr lang="en-US" sz="1700">
                <a:solidFill>
                  <a:schemeClr val="dk1"/>
                </a:solidFill>
                <a:latin typeface="Century Gothic"/>
                <a:ea typeface="Century Gothic"/>
                <a:cs typeface="Century Gothic"/>
                <a:sym typeface="Century Gothic"/>
              </a:rPr>
              <a:t>Un attacco ransomware ha compromesso gli endpoint dell’ospedale, criptando le cartelle cliniche dei pazienti e interrompendo i servizi.</a:t>
            </a:r>
            <a:endParaRPr sz="1700">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dk2"/>
              </a:buClr>
              <a:buSzPts val="1100"/>
              <a:buFont typeface="Noto Sans Symbols"/>
              <a:buChar char="✔"/>
            </a:pPr>
            <a:r>
              <a:rPr b="1" lang="en-US" sz="1700">
                <a:solidFill>
                  <a:schemeClr val="dk1"/>
                </a:solidFill>
                <a:latin typeface="Century Gothic"/>
                <a:ea typeface="Century Gothic"/>
                <a:cs typeface="Century Gothic"/>
                <a:sym typeface="Century Gothic"/>
              </a:rPr>
              <a:t>Risposta: </a:t>
            </a:r>
            <a:r>
              <a:rPr lang="en-US" sz="1700">
                <a:solidFill>
                  <a:schemeClr val="dk1"/>
                </a:solidFill>
                <a:latin typeface="Century Gothic"/>
                <a:ea typeface="Century Gothic"/>
                <a:cs typeface="Century Gothic"/>
                <a:sym typeface="Century Gothic"/>
              </a:rPr>
              <a:t>L’ospedale ha implementato soluzioni EDR avanzate e potenziato la formazione del personale per prevenire futuri incidenti.</a:t>
            </a:r>
            <a:endParaRPr b="1" sz="1700">
              <a:solidFill>
                <a:schemeClr val="dk1"/>
              </a:solidFill>
              <a:latin typeface="Century Gothic"/>
              <a:ea typeface="Century Gothic"/>
              <a:cs typeface="Century Gothic"/>
              <a:sym typeface="Century Gothic"/>
            </a:endParaRPr>
          </a:p>
          <a:p>
            <a:pPr indent="-198120" lvl="0" marL="274320" marR="0" rtl="0" algn="l">
              <a:lnSpc>
                <a:spcPct val="100000"/>
              </a:lnSpc>
              <a:spcBef>
                <a:spcPts val="1200"/>
              </a:spcBef>
              <a:spcAft>
                <a:spcPts val="600"/>
              </a:spcAft>
              <a:buClr>
                <a:schemeClr val="accent1"/>
              </a:buClr>
              <a:buSzPts val="1200"/>
              <a:buFont typeface="Noto Sans Symbols"/>
              <a:buNone/>
            </a:pPr>
            <a:r>
              <a:t/>
            </a:r>
            <a:endParaRPr b="0" i="0" sz="1700" u="none" cap="none" strike="noStrike">
              <a:solidFill>
                <a:schemeClr val="dk1"/>
              </a:solidFill>
              <a:latin typeface="Century Gothic"/>
              <a:ea typeface="Century Gothic"/>
              <a:cs typeface="Century Gothic"/>
              <a:sym typeface="Century Gothic"/>
            </a:endParaRPr>
          </a:p>
        </p:txBody>
      </p:sp>
      <p:sp>
        <p:nvSpPr>
          <p:cNvPr id="680" name="Google Shape;680;p56"/>
          <p:cNvSpPr txBox="1"/>
          <p:nvPr/>
        </p:nvSpPr>
        <p:spPr>
          <a:xfrm>
            <a:off x="182880" y="1237337"/>
            <a:ext cx="8379300" cy="1083600"/>
          </a:xfrm>
          <a:prstGeom prst="rect">
            <a:avLst/>
          </a:prstGeom>
          <a:noFill/>
          <a:ln>
            <a:noFill/>
          </a:ln>
        </p:spPr>
        <p:txBody>
          <a:bodyPr anchorCtr="0" anchor="ctr" bIns="0" lIns="0" spcFirstLastPara="1" rIns="0" wrap="square" tIns="0">
            <a:spAutoFit/>
          </a:bodyPr>
          <a:lstStyle/>
          <a:p>
            <a:pPr indent="0" lvl="0" marL="2286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Caso Studio 1:</a:t>
            </a:r>
            <a:endParaRPr b="0" baseline="-25000" i="0" sz="4400" u="none" cap="none" strike="noStrike">
              <a:solidFill>
                <a:schemeClr val="dk2"/>
              </a:solidFill>
              <a:latin typeface="Century Gothic"/>
              <a:ea typeface="Century Gothic"/>
              <a:cs typeface="Century Gothic"/>
              <a:sym typeface="Century Gothic"/>
            </a:endParaRPr>
          </a:p>
          <a:p>
            <a:pPr indent="-228600" lvl="0" marL="457200" marR="0" rtl="0" algn="l">
              <a:lnSpc>
                <a:spcPct val="10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Attacco Ransomware a un Ospedale</a:t>
            </a:r>
            <a:endParaRPr/>
          </a:p>
        </p:txBody>
      </p:sp>
      <p:sp>
        <p:nvSpPr>
          <p:cNvPr id="681" name="Google Shape;681;p56"/>
          <p:cNvSpPr txBox="1"/>
          <p:nvPr/>
        </p:nvSpPr>
        <p:spPr>
          <a:xfrm>
            <a:off x="7863840" y="1371600"/>
            <a:ext cx="3999300" cy="1727100"/>
          </a:xfrm>
          <a:prstGeom prst="rect">
            <a:avLst/>
          </a:prstGeom>
          <a:noFill/>
          <a:ln>
            <a:noFill/>
          </a:ln>
        </p:spPr>
        <p:txBody>
          <a:bodyPr anchorCtr="0" anchor="ctr"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aseline="-25000" lang="en-US" sz="3400">
                <a:solidFill>
                  <a:schemeClr val="dk2"/>
                </a:solidFill>
                <a:latin typeface="Century Gothic"/>
                <a:ea typeface="Century Gothic"/>
                <a:cs typeface="Century Gothic"/>
                <a:sym typeface="Century Gothic"/>
              </a:rPr>
              <a:t>Caso Studio 2:Messa in Sicurezza dei Dispositivi Medici IoT</a:t>
            </a:r>
            <a:endParaRPr baseline="-25000" sz="3400">
              <a:solidFill>
                <a:schemeClr val="dk2"/>
              </a:solidFill>
              <a:latin typeface="Century Gothic"/>
              <a:ea typeface="Century Gothic"/>
              <a:cs typeface="Century Gothic"/>
              <a:sym typeface="Century Gothic"/>
            </a:endParaRPr>
          </a:p>
        </p:txBody>
      </p:sp>
      <p:sp>
        <p:nvSpPr>
          <p:cNvPr id="682" name="Google Shape;682;p56"/>
          <p:cNvSpPr txBox="1"/>
          <p:nvPr/>
        </p:nvSpPr>
        <p:spPr>
          <a:xfrm>
            <a:off x="7961745" y="3017520"/>
            <a:ext cx="3912528" cy="3706880"/>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dk2"/>
              </a:buClr>
              <a:buSzPts val="1200"/>
              <a:buFont typeface="Noto Sans Symbols"/>
              <a:buChar char="✔"/>
            </a:pPr>
            <a:r>
              <a:rPr b="1" lang="en-US" sz="1600">
                <a:solidFill>
                  <a:schemeClr val="dk1"/>
                </a:solidFill>
                <a:latin typeface="Century Gothic"/>
                <a:ea typeface="Century Gothic"/>
                <a:cs typeface="Century Gothic"/>
                <a:sym typeface="Century Gothic"/>
              </a:rPr>
              <a:t>Incidente: </a:t>
            </a:r>
            <a:r>
              <a:rPr lang="en-US" sz="1600">
                <a:solidFill>
                  <a:schemeClr val="dk1"/>
                </a:solidFill>
                <a:latin typeface="Century Gothic"/>
                <a:ea typeface="Century Gothic"/>
                <a:cs typeface="Century Gothic"/>
                <a:sym typeface="Century Gothic"/>
              </a:rPr>
              <a:t>Un fornitore sanitario ha rilevato vulnerabilità nei propri dispositivi medici IoT che potevano essere sfruttate da remoto.</a:t>
            </a:r>
            <a:endParaRPr sz="16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2"/>
              </a:buClr>
              <a:buSzPts val="1200"/>
              <a:buFont typeface="Noto Sans Symbols"/>
              <a:buChar char="✔"/>
            </a:pPr>
            <a:r>
              <a:rPr b="1" lang="en-US" sz="1600">
                <a:solidFill>
                  <a:schemeClr val="dk1"/>
                </a:solidFill>
                <a:latin typeface="Century Gothic"/>
                <a:ea typeface="Century Gothic"/>
                <a:cs typeface="Century Gothic"/>
                <a:sym typeface="Century Gothic"/>
              </a:rPr>
              <a:t>Risposta: </a:t>
            </a:r>
            <a:r>
              <a:rPr lang="en-US" sz="1600">
                <a:solidFill>
                  <a:schemeClr val="dk1"/>
                </a:solidFill>
                <a:latin typeface="Century Gothic"/>
                <a:ea typeface="Century Gothic"/>
                <a:cs typeface="Century Gothic"/>
                <a:sym typeface="Century Gothic"/>
              </a:rPr>
              <a:t>Il fornitore ha applicato la segmentazione della rete, aggiornato il firmware dei dispositivi e implementato rigorosi controlli di accesso.</a:t>
            </a:r>
            <a:endParaRPr sz="1600">
              <a:solidFill>
                <a:schemeClr val="dk1"/>
              </a:solidFill>
              <a:latin typeface="Century Gothic"/>
              <a:ea typeface="Century Gothic"/>
              <a:cs typeface="Century Gothic"/>
              <a:sym typeface="Century Gothic"/>
            </a:endParaRPr>
          </a:p>
          <a:p>
            <a:pPr indent="-299720" lvl="0" marL="274320" marR="0" rtl="0" algn="r">
              <a:lnSpc>
                <a:spcPct val="100000"/>
              </a:lnSpc>
              <a:spcBef>
                <a:spcPts val="1200"/>
              </a:spcBef>
              <a:spcAft>
                <a:spcPts val="600"/>
              </a:spcAft>
              <a:buClr>
                <a:schemeClr val="dk1"/>
              </a:buClr>
              <a:buSzPts val="1600"/>
              <a:buFont typeface="Century Gothic"/>
              <a:buChar char="✔"/>
            </a:pPr>
            <a:r>
              <a:t/>
            </a:r>
            <a:endParaRPr b="1" sz="1600">
              <a:solidFill>
                <a:schemeClr val="dk1"/>
              </a:solidFill>
              <a:latin typeface="Century Gothic"/>
              <a:ea typeface="Century Gothic"/>
              <a:cs typeface="Century Gothic"/>
              <a:sym typeface="Century Gothic"/>
            </a:endParaRPr>
          </a:p>
        </p:txBody>
      </p:sp>
      <p:sp>
        <p:nvSpPr>
          <p:cNvPr id="683" name="Google Shape;683;p56"/>
          <p:cNvSpPr txBox="1"/>
          <p:nvPr/>
        </p:nvSpPr>
        <p:spPr>
          <a:xfrm>
            <a:off x="62265" y="416973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Lezioni Apprese</a:t>
            </a:r>
            <a:endParaRPr/>
          </a:p>
        </p:txBody>
      </p:sp>
      <p:sp>
        <p:nvSpPr>
          <p:cNvPr id="684" name="Google Shape;684;p56"/>
          <p:cNvSpPr txBox="1"/>
          <p:nvPr/>
        </p:nvSpPr>
        <p:spPr>
          <a:xfrm>
            <a:off x="317727" y="4762515"/>
            <a:ext cx="6757329" cy="2236802"/>
          </a:xfrm>
          <a:prstGeom prst="rect">
            <a:avLst/>
          </a:prstGeom>
          <a:noFill/>
          <a:ln>
            <a:noFill/>
          </a:ln>
        </p:spPr>
        <p:txBody>
          <a:bodyPr anchorCtr="0" anchor="t" bIns="0" lIns="0" spcFirstLastPara="1" rIns="0" wrap="square" tIns="0">
            <a:noAutofit/>
          </a:bodyPr>
          <a:lstStyle/>
          <a:p>
            <a:pPr indent="-298450" lvl="0" marL="457200" rtl="0" algn="l">
              <a:lnSpc>
                <a:spcPct val="115000"/>
              </a:lnSpc>
              <a:spcBef>
                <a:spcPts val="0"/>
              </a:spcBef>
              <a:spcAft>
                <a:spcPts val="0"/>
              </a:spcAft>
              <a:buClr>
                <a:schemeClr val="dk2"/>
              </a:buClr>
              <a:buSzPts val="1100"/>
              <a:buFont typeface="Noto Sans Symbols"/>
              <a:buChar char="❖"/>
            </a:pPr>
            <a:r>
              <a:rPr b="1" lang="en-US" sz="1700">
                <a:solidFill>
                  <a:schemeClr val="dk1"/>
                </a:solidFill>
                <a:latin typeface="Century Gothic"/>
                <a:ea typeface="Century Gothic"/>
                <a:cs typeface="Century Gothic"/>
                <a:sym typeface="Century Gothic"/>
              </a:rPr>
              <a:t>Misure Proattive: </a:t>
            </a:r>
            <a:r>
              <a:rPr lang="en-US" sz="1700">
                <a:solidFill>
                  <a:schemeClr val="dk1"/>
                </a:solidFill>
                <a:latin typeface="Century Gothic"/>
                <a:ea typeface="Century Gothic"/>
                <a:cs typeface="Century Gothic"/>
                <a:sym typeface="Century Gothic"/>
              </a:rPr>
              <a:t>Le valutazioni regolari dei rischi e le misure di sicurezza proattive possono ridurre significativamente il rischio di compromissione degli endpoint.</a:t>
            </a:r>
            <a:endParaRPr sz="1700">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dk2"/>
              </a:buClr>
              <a:buSzPts val="1100"/>
              <a:buFont typeface="Noto Sans Symbols"/>
              <a:buChar char="❖"/>
            </a:pPr>
            <a:r>
              <a:rPr b="1" lang="en-US" sz="1700">
                <a:solidFill>
                  <a:schemeClr val="dk1"/>
                </a:solidFill>
                <a:latin typeface="Century Gothic"/>
                <a:ea typeface="Century Gothic"/>
                <a:cs typeface="Century Gothic"/>
                <a:sym typeface="Century Gothic"/>
              </a:rPr>
              <a:t>Miglioramento Continuo: </a:t>
            </a:r>
            <a:r>
              <a:rPr lang="en-US" sz="1700">
                <a:solidFill>
                  <a:schemeClr val="dk1"/>
                </a:solidFill>
                <a:latin typeface="Century Gothic"/>
                <a:ea typeface="Century Gothic"/>
                <a:cs typeface="Century Gothic"/>
                <a:sym typeface="Century Gothic"/>
              </a:rPr>
              <a:t>La sicurezza è un processo continuo che richiede monitoraggio costante, aggiornamenti e formazione del personale per adattarsi alle minacce in evoluzione.</a:t>
            </a:r>
            <a:endParaRPr sz="1700">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A person raising his hand" id="689" name="Google Shape;689;g3462ce26dae_0_202"/>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690" name="Google Shape;690;g3462ce26dae_0_202"/>
          <p:cNvSpPr txBox="1"/>
          <p:nvPr>
            <p:ph type="ctrTitle"/>
          </p:nvPr>
        </p:nvSpPr>
        <p:spPr>
          <a:xfrm>
            <a:off x="365760"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691" name="Google Shape;691;g3462ce26dae_0_202"/>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692" name="Google Shape;692;g3462ce26dae_0_202"/>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693" name="Google Shape;693;g3462ce26dae_0_202"/>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694" name="Google Shape;694;g3462ce26dae_0_202"/>
          <p:cNvSpPr txBox="1"/>
          <p:nvPr>
            <p:ph idx="5" type="body"/>
          </p:nvPr>
        </p:nvSpPr>
        <p:spPr>
          <a:xfrm>
            <a:off x="1097280" y="2404872"/>
            <a:ext cx="65967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rgbClr val="7F7F7F"/>
                </a:solidFill>
              </a:rPr>
              <a:t>Fondamenti della Protezione degli Endpoint</a:t>
            </a:r>
            <a:endParaRPr>
              <a:solidFill>
                <a:srgbClr val="7F7F7F"/>
              </a:solidFill>
            </a:endParaRPr>
          </a:p>
        </p:txBody>
      </p:sp>
      <p:sp>
        <p:nvSpPr>
          <p:cNvPr id="695" name="Google Shape;695;g3462ce26dae_0_202"/>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96" name="Google Shape;696;g3462ce26dae_0_202"/>
          <p:cNvSpPr txBox="1"/>
          <p:nvPr>
            <p:ph idx="7" type="body"/>
          </p:nvPr>
        </p:nvSpPr>
        <p:spPr>
          <a:xfrm>
            <a:off x="1097280" y="3009613"/>
            <a:ext cx="5885100"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Scenario delle Minacce Informatiche nel Settore Sanitario</a:t>
            </a:r>
            <a:endParaRPr>
              <a:solidFill>
                <a:srgbClr val="7F7F7F"/>
              </a:solidFill>
            </a:endParaRPr>
          </a:p>
        </p:txBody>
      </p:sp>
      <p:sp>
        <p:nvSpPr>
          <p:cNvPr id="697" name="Google Shape;697;g3462ce26dae_0_202"/>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98" name="Google Shape;698;g3462ce26dae_0_202"/>
          <p:cNvSpPr txBox="1"/>
          <p:nvPr>
            <p:ph idx="9" type="body"/>
          </p:nvPr>
        </p:nvSpPr>
        <p:spPr>
          <a:xfrm>
            <a:off x="1097279" y="3638169"/>
            <a:ext cx="74058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Buone Pratiche per la Sicurezza degli Endpoint</a:t>
            </a:r>
            <a:endParaRPr>
              <a:solidFill>
                <a:srgbClr val="7F7F7F"/>
              </a:solidFill>
            </a:endParaRPr>
          </a:p>
        </p:txBody>
      </p:sp>
      <p:sp>
        <p:nvSpPr>
          <p:cNvPr id="699" name="Google Shape;699;g3462ce26dae_0_20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00" name="Google Shape;700;g3462ce26dae_0_202"/>
          <p:cNvGrpSpPr/>
          <p:nvPr/>
        </p:nvGrpSpPr>
        <p:grpSpPr>
          <a:xfrm>
            <a:off x="7370364" y="-23539"/>
            <a:ext cx="2562565" cy="6885155"/>
            <a:chOff x="7370364" y="-23539"/>
            <a:chExt cx="2562565" cy="6885155"/>
          </a:xfrm>
        </p:grpSpPr>
        <p:pic>
          <p:nvPicPr>
            <p:cNvPr id="701" name="Google Shape;701;g3462ce26dae_0_202"/>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702" name="Google Shape;702;g3462ce26dae_0_20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03" name="Google Shape;703;g3462ce26dae_0_202"/>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04" name="Google Shape;704;g3462ce26dae_0_202"/>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705" name="Google Shape;705;g3462ce26dae_0_202"/>
          <p:cNvSpPr txBox="1"/>
          <p:nvPr/>
        </p:nvSpPr>
        <p:spPr>
          <a:xfrm>
            <a:off x="1097280" y="4242816"/>
            <a:ext cx="81483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chemeClr val="dk1"/>
                </a:solidFill>
                <a:highlight>
                  <a:schemeClr val="lt1"/>
                </a:highlight>
                <a:latin typeface="Century Gothic"/>
                <a:ea typeface="Century Gothic"/>
                <a:cs typeface="Century Gothic"/>
                <a:sym typeface="Century Gothic"/>
              </a:rPr>
              <a:t>Conformità Normativa e Standard</a:t>
            </a:r>
            <a:endParaRPr>
              <a:solidFill>
                <a:schemeClr val="dk1"/>
              </a:solidFill>
            </a:endParaRPr>
          </a:p>
        </p:txBody>
      </p:sp>
      <p:sp>
        <p:nvSpPr>
          <p:cNvPr id="706" name="Google Shape;706;g3462ce26dae_0_202"/>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707" name="Google Shape;707;g3462ce26dae_0_202"/>
          <p:cNvSpPr txBox="1"/>
          <p:nvPr/>
        </p:nvSpPr>
        <p:spPr>
          <a:xfrm>
            <a:off x="1097280" y="493776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p>
        </p:txBody>
      </p:sp>
      <p:sp>
        <p:nvSpPr>
          <p:cNvPr id="708" name="Google Shape;708;g3462ce26dae_0_202"/>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709" name="Google Shape;709;g3462ce26dae_0_202"/>
          <p:cNvSpPr txBox="1"/>
          <p:nvPr/>
        </p:nvSpPr>
        <p:spPr>
          <a:xfrm>
            <a:off x="1097280" y="566928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id="714" name="Google Shape;714;p58"/>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15" name="Google Shape;715;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16" name="Google Shape;716;p58"/>
          <p:cNvGrpSpPr/>
          <p:nvPr/>
        </p:nvGrpSpPr>
        <p:grpSpPr>
          <a:xfrm>
            <a:off x="7370364" y="-23539"/>
            <a:ext cx="2562565" cy="6885155"/>
            <a:chOff x="7370364" y="-23539"/>
            <a:chExt cx="2562565" cy="6885155"/>
          </a:xfrm>
        </p:grpSpPr>
        <p:pic>
          <p:nvPicPr>
            <p:cNvPr id="717" name="Google Shape;717;p5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18" name="Google Shape;718;p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19" name="Google Shape;719;p5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20" name="Google Shape;720;p58"/>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21" name="Google Shape;721;p58"/>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22" name="Google Shape;722;p58"/>
          <p:cNvSpPr txBox="1"/>
          <p:nvPr/>
        </p:nvSpPr>
        <p:spPr>
          <a:xfrm>
            <a:off x="182880" y="109728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Introduzione alla Conformità Normativa</a:t>
            </a:r>
            <a:endParaRPr/>
          </a:p>
        </p:txBody>
      </p:sp>
      <p:sp>
        <p:nvSpPr>
          <p:cNvPr id="723" name="Google Shape;723;p58"/>
          <p:cNvSpPr txBox="1"/>
          <p:nvPr/>
        </p:nvSpPr>
        <p:spPr>
          <a:xfrm>
            <a:off x="457200" y="1737360"/>
            <a:ext cx="7772400" cy="4983479"/>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accent1"/>
              </a:buClr>
              <a:buSzPts val="1200"/>
              <a:buFont typeface="Calibri"/>
              <a:buNone/>
            </a:pPr>
            <a:r>
              <a:rPr lang="en-US" sz="2400">
                <a:solidFill>
                  <a:schemeClr val="dk1"/>
                </a:solidFill>
                <a:latin typeface="Century Gothic"/>
                <a:ea typeface="Century Gothic"/>
                <a:cs typeface="Century Gothic"/>
                <a:sym typeface="Century Gothic"/>
              </a:rPr>
              <a:t>Obiettivo: Proteggere le informazioni sensibili dei pazienti e garantire la privacy e la sicurezza dei dati.</a:t>
            </a:r>
            <a:endParaRPr/>
          </a:p>
          <a:p>
            <a:pPr indent="0" lvl="0" marL="0" marR="0" rtl="0" algn="l">
              <a:lnSpc>
                <a:spcPct val="100000"/>
              </a:lnSpc>
              <a:spcBef>
                <a:spcPts val="2400"/>
              </a:spcBef>
              <a:spcAft>
                <a:spcPts val="0"/>
              </a:spcAft>
              <a:buClr>
                <a:schemeClr val="accent1"/>
              </a:buClr>
              <a:buSzPts val="1200"/>
              <a:buFont typeface="Calibri"/>
              <a:buNone/>
            </a:pPr>
            <a:r>
              <a:rPr lang="en-US" sz="2400">
                <a:solidFill>
                  <a:schemeClr val="dk1"/>
                </a:solidFill>
                <a:latin typeface="Century Gothic"/>
                <a:ea typeface="Century Gothic"/>
                <a:cs typeface="Century Gothic"/>
                <a:sym typeface="Century Gothic"/>
              </a:rPr>
              <a:t>Regolamenti Chiave:</a:t>
            </a:r>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400">
                <a:solidFill>
                  <a:schemeClr val="dk1"/>
                </a:solidFill>
                <a:latin typeface="Century Gothic"/>
                <a:ea typeface="Century Gothic"/>
                <a:cs typeface="Century Gothic"/>
                <a:sym typeface="Century Gothic"/>
              </a:rPr>
              <a:t>HIPAA (Health Insurance Portability and Accountability Act): </a:t>
            </a:r>
            <a:r>
              <a:rPr lang="en-US" sz="2400">
                <a:solidFill>
                  <a:schemeClr val="dk1"/>
                </a:solidFill>
                <a:latin typeface="Century Gothic"/>
                <a:ea typeface="Century Gothic"/>
                <a:cs typeface="Century Gothic"/>
                <a:sym typeface="Century Gothic"/>
              </a:rPr>
              <a:t>Stabilisce standard nazionali per proteggere le informazioni sanitarie elettroniche protette (ePHI) da accessi non autorizzati.</a:t>
            </a:r>
            <a:endParaRPr sz="24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accent1"/>
              </a:buClr>
              <a:buSzPts val="1200"/>
              <a:buFont typeface="Noto Sans Symbols"/>
              <a:buChar char="⮚"/>
            </a:pPr>
            <a:r>
              <a:rPr b="1" lang="en-US" sz="2400">
                <a:solidFill>
                  <a:schemeClr val="dk1"/>
                </a:solidFill>
                <a:latin typeface="Century Gothic"/>
                <a:ea typeface="Century Gothic"/>
                <a:cs typeface="Century Gothic"/>
                <a:sym typeface="Century Gothic"/>
              </a:rPr>
              <a:t>HITRUST (Health Information Trust Alliance): </a:t>
            </a:r>
            <a:r>
              <a:rPr lang="en-US" sz="2400">
                <a:solidFill>
                  <a:schemeClr val="dk1"/>
                </a:solidFill>
                <a:latin typeface="Century Gothic"/>
                <a:ea typeface="Century Gothic"/>
                <a:cs typeface="Century Gothic"/>
                <a:sym typeface="Century Gothic"/>
              </a:rPr>
              <a:t>Fornisce un framework certificabile per gestire il rischio e la conformità nel settore sanitario.</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59"/>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29" name="Google Shape;729;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30" name="Google Shape;730;p59"/>
          <p:cNvGrpSpPr/>
          <p:nvPr/>
        </p:nvGrpSpPr>
        <p:grpSpPr>
          <a:xfrm>
            <a:off x="7370364" y="-23539"/>
            <a:ext cx="2562565" cy="6885155"/>
            <a:chOff x="7370364" y="-23539"/>
            <a:chExt cx="2562565" cy="6885155"/>
          </a:xfrm>
        </p:grpSpPr>
        <p:pic>
          <p:nvPicPr>
            <p:cNvPr id="731" name="Google Shape;731;p5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32" name="Google Shape;732;p5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33" name="Google Shape;733;p59"/>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34" name="Google Shape;734;p59"/>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35" name="Google Shape;735;p59"/>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36" name="Google Shape;736;p59"/>
          <p:cNvSpPr txBox="1"/>
          <p:nvPr/>
        </p:nvSpPr>
        <p:spPr>
          <a:xfrm>
            <a:off x="274320" y="109728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Panoramica sulla HIPAA Security Rule</a:t>
            </a:r>
            <a:endParaRPr/>
          </a:p>
        </p:txBody>
      </p:sp>
      <p:sp>
        <p:nvSpPr>
          <p:cNvPr id="737" name="Google Shape;737;p59"/>
          <p:cNvSpPr txBox="1"/>
          <p:nvPr/>
        </p:nvSpPr>
        <p:spPr>
          <a:xfrm>
            <a:off x="457200" y="1737360"/>
            <a:ext cx="7372002" cy="4983479"/>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Obiettivo: Tutelare la riservatezza, l’integrità e la disponibilità delle informazioni sanitarie elettroniche protette (ePHI).</a:t>
            </a:r>
            <a:endParaRPr/>
          </a:p>
          <a:p>
            <a:pPr indent="-342900" lvl="0" marL="342900" marR="0" rtl="0" algn="l">
              <a:lnSpc>
                <a:spcPct val="100000"/>
              </a:lnSpc>
              <a:spcBef>
                <a:spcPts val="6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Componenti Principali:</a:t>
            </a:r>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Salvaguardie Amministrative: </a:t>
            </a:r>
            <a:r>
              <a:rPr lang="en-US" sz="2000">
                <a:solidFill>
                  <a:schemeClr val="dk1"/>
                </a:solidFill>
                <a:latin typeface="Century Gothic"/>
                <a:ea typeface="Century Gothic"/>
                <a:cs typeface="Century Gothic"/>
                <a:sym typeface="Century Gothic"/>
              </a:rPr>
              <a:t>Politiche e procedure progettate per dimostrare chiaramente come l’organizzazione rispetterà la normativa.</a:t>
            </a:r>
            <a:endParaRPr sz="20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Salvaguardie Fisiche: </a:t>
            </a:r>
            <a:r>
              <a:rPr lang="en-US" sz="2000">
                <a:solidFill>
                  <a:schemeClr val="dk1"/>
                </a:solidFill>
                <a:latin typeface="Century Gothic"/>
                <a:ea typeface="Century Gothic"/>
                <a:cs typeface="Century Gothic"/>
                <a:sym typeface="Century Gothic"/>
              </a:rPr>
              <a:t>Misure per proteggere i sistemi elettronici, le attrezzature e i dati da minacce, rischi ambientali e intrusioni non autorizzate.</a:t>
            </a:r>
            <a:endParaRPr sz="20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Salvaguardie Tecniche: </a:t>
            </a:r>
            <a:r>
              <a:rPr lang="en-US" sz="2000">
                <a:solidFill>
                  <a:schemeClr val="dk1"/>
                </a:solidFill>
                <a:latin typeface="Century Gothic"/>
                <a:ea typeface="Century Gothic"/>
                <a:cs typeface="Century Gothic"/>
                <a:sym typeface="Century Gothic"/>
              </a:rPr>
              <a:t>Tecnologie e politiche volte a proteggere le ePHI e a controllarne l’accesso.</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
          <p:cNvSpPr txBox="1"/>
          <p:nvPr>
            <p:ph type="ctrTitle"/>
          </p:nvPr>
        </p:nvSpPr>
        <p:spPr>
          <a:xfrm>
            <a:off x="447375" y="270875"/>
            <a:ext cx="11500500"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Logistica della Formazione CSP</a:t>
            </a:r>
            <a:r>
              <a:rPr lang="en-US">
                <a:solidFill>
                  <a:schemeClr val="accent1"/>
                </a:solidFill>
                <a:highlight>
                  <a:schemeClr val="lt1"/>
                </a:highlight>
              </a:rPr>
              <a:t>: </a:t>
            </a:r>
            <a:r>
              <a:rPr lang="en-US">
                <a:highlight>
                  <a:schemeClr val="lt1"/>
                </a:highlight>
              </a:rPr>
              <a:t>Quando – Dove – Come</a:t>
            </a:r>
            <a:endParaRPr>
              <a:highlight>
                <a:schemeClr val="lt1"/>
              </a:highlight>
            </a:endParaRPr>
          </a:p>
        </p:txBody>
      </p:sp>
      <p:sp>
        <p:nvSpPr>
          <p:cNvPr id="225" name="Google Shape;225;p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26" name="Google Shape;226;p4"/>
          <p:cNvPicPr preferRelativeResize="0"/>
          <p:nvPr>
            <p:ph idx="2" type="pic"/>
          </p:nvPr>
        </p:nvPicPr>
        <p:blipFill rotWithShape="1">
          <a:blip r:embed="rId3">
            <a:alphaModFix/>
          </a:blip>
          <a:srcRect b="4500" l="0" r="0" t="4502"/>
          <a:stretch/>
        </p:blipFill>
        <p:spPr>
          <a:xfrm>
            <a:off x="2239419" y="2833688"/>
            <a:ext cx="1005840" cy="914400"/>
          </a:xfrm>
          <a:prstGeom prst="rect">
            <a:avLst/>
          </a:prstGeom>
          <a:noFill/>
          <a:ln>
            <a:noFill/>
          </a:ln>
        </p:spPr>
      </p:pic>
      <p:sp>
        <p:nvSpPr>
          <p:cNvPr id="227" name="Google Shape;227;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Programmazione oraria: 2024 – 2025</a:t>
            </a:r>
            <a:endParaRPr/>
          </a:p>
          <a:p>
            <a:pPr indent="0" lvl="0" marL="0" rtl="0" algn="l">
              <a:lnSpc>
                <a:spcPct val="115000"/>
              </a:lnSpc>
              <a:spcBef>
                <a:spcPts val="0"/>
              </a:spcBef>
              <a:spcAft>
                <a:spcPts val="0"/>
              </a:spcAft>
              <a:buClr>
                <a:schemeClr val="dk1"/>
              </a:buClr>
              <a:buSzPts val="1100"/>
              <a:buFont typeface="Arial"/>
              <a:buNone/>
            </a:pPr>
            <a:r>
              <a:rPr lang="en-US"/>
              <a:t>Progetto finanziato dall’UE: CyberSecPro</a:t>
            </a:r>
            <a:endParaRPr/>
          </a:p>
          <a:p>
            <a:pPr indent="0" lvl="0" marL="0" rtl="0" algn="ctr">
              <a:lnSpc>
                <a:spcPct val="100000"/>
              </a:lnSpc>
              <a:spcBef>
                <a:spcPts val="0"/>
              </a:spcBef>
              <a:spcAft>
                <a:spcPts val="0"/>
              </a:spcAft>
              <a:buSzPts val="1400"/>
              <a:buNone/>
            </a:pPr>
            <a:r>
              <a:t/>
            </a:r>
            <a:endParaRPr/>
          </a:p>
        </p:txBody>
      </p:sp>
      <p:sp>
        <p:nvSpPr>
          <p:cNvPr id="228" name="Google Shape;228;p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29" name="Google Shape;229;p4"/>
          <p:cNvPicPr preferRelativeResize="0"/>
          <p:nvPr>
            <p:ph idx="5" type="pic"/>
          </p:nvPr>
        </p:nvPicPr>
        <p:blipFill rotWithShape="1">
          <a:blip r:embed="rId4">
            <a:alphaModFix/>
          </a:blip>
          <a:srcRect b="4573" l="0" r="0" t="4573"/>
          <a:stretch/>
        </p:blipFill>
        <p:spPr>
          <a:xfrm>
            <a:off x="5572159" y="2954840"/>
            <a:ext cx="1005840" cy="914400"/>
          </a:xfrm>
          <a:prstGeom prst="rect">
            <a:avLst/>
          </a:prstGeom>
          <a:noFill/>
          <a:ln>
            <a:noFill/>
          </a:ln>
        </p:spPr>
      </p:pic>
      <p:sp>
        <p:nvSpPr>
          <p:cNvPr id="230" name="Google Shape;230;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IN PRESENZA</a:t>
            </a:r>
            <a:endParaRPr/>
          </a:p>
        </p:txBody>
      </p:sp>
      <p:sp>
        <p:nvSpPr>
          <p:cNvPr id="231" name="Google Shape;231;p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32" name="Google Shape;232;p4"/>
          <p:cNvPicPr preferRelativeResize="0"/>
          <p:nvPr>
            <p:ph idx="8" type="pic"/>
          </p:nvPr>
        </p:nvPicPr>
        <p:blipFill rotWithShape="1">
          <a:blip r:embed="rId5">
            <a:alphaModFix/>
          </a:blip>
          <a:srcRect b="4500" l="0" r="0" t="4502"/>
          <a:stretch/>
        </p:blipFill>
        <p:spPr>
          <a:xfrm>
            <a:off x="8916470" y="2833688"/>
            <a:ext cx="1005840" cy="914400"/>
          </a:xfrm>
          <a:prstGeom prst="rect">
            <a:avLst/>
          </a:prstGeom>
          <a:noFill/>
          <a:ln>
            <a:noFill/>
          </a:ln>
        </p:spPr>
      </p:pic>
      <p:sp>
        <p:nvSpPr>
          <p:cNvPr id="233" name="Google Shape;233;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Analisi concettuale</a:t>
            </a:r>
            <a:endParaRPr/>
          </a:p>
        </p:txBody>
      </p:sp>
      <p:sp>
        <p:nvSpPr>
          <p:cNvPr id="234" name="Google Shape;234;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235" name="Google Shape;235;p4"/>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60"/>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43" name="Google Shape;743;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44" name="Google Shape;744;p60"/>
          <p:cNvGrpSpPr/>
          <p:nvPr/>
        </p:nvGrpSpPr>
        <p:grpSpPr>
          <a:xfrm>
            <a:off x="7370364" y="-23539"/>
            <a:ext cx="2562565" cy="6885155"/>
            <a:chOff x="7370364" y="-23539"/>
            <a:chExt cx="2562565" cy="6885155"/>
          </a:xfrm>
        </p:grpSpPr>
        <p:pic>
          <p:nvPicPr>
            <p:cNvPr id="745" name="Google Shape;745;p60"/>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46" name="Google Shape;746;p60"/>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47" name="Google Shape;747;p60"/>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48" name="Google Shape;748;p60"/>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49" name="Google Shape;749;p60"/>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50" name="Google Shape;750;p60"/>
          <p:cNvSpPr txBox="1"/>
          <p:nvPr/>
        </p:nvSpPr>
        <p:spPr>
          <a:xfrm>
            <a:off x="274320" y="109728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Panoramica sulla HIPAA Security Rule</a:t>
            </a:r>
            <a:endParaRPr/>
          </a:p>
        </p:txBody>
      </p:sp>
      <p:sp>
        <p:nvSpPr>
          <p:cNvPr id="751" name="Google Shape;751;p60"/>
          <p:cNvSpPr txBox="1"/>
          <p:nvPr/>
        </p:nvSpPr>
        <p:spPr>
          <a:xfrm>
            <a:off x="457200" y="1737361"/>
            <a:ext cx="6821424" cy="3767328"/>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b="1" lang="en-US" sz="2400">
                <a:solidFill>
                  <a:schemeClr val="dk1"/>
                </a:solidFill>
                <a:latin typeface="Century Gothic"/>
                <a:ea typeface="Century Gothic"/>
                <a:cs typeface="Century Gothic"/>
                <a:sym typeface="Century Gothic"/>
              </a:rPr>
              <a:t>Linee Guida per l’Implementazione</a:t>
            </a:r>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Analisi e Gestione del Rischio:</a:t>
            </a:r>
            <a:r>
              <a:rPr lang="en-US" sz="2000">
                <a:solidFill>
                  <a:schemeClr val="dk1"/>
                </a:solidFill>
                <a:latin typeface="Century Gothic"/>
                <a:ea typeface="Century Gothic"/>
                <a:cs typeface="Century Gothic"/>
                <a:sym typeface="Century Gothic"/>
              </a:rPr>
              <a:t> Eseguire valutazioni periodiche dei rischi e implementare misure per mitigare quelli identificati.</a:t>
            </a:r>
            <a:endParaRPr sz="20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Controlli di Accesso</a:t>
            </a:r>
            <a:r>
              <a:rPr lang="en-US" sz="2000">
                <a:solidFill>
                  <a:schemeClr val="dk1"/>
                </a:solidFill>
                <a:latin typeface="Century Gothic"/>
                <a:ea typeface="Century Gothic"/>
                <a:cs typeface="Century Gothic"/>
                <a:sym typeface="Century Gothic"/>
              </a:rPr>
              <a:t>: Garantire che solo il personale autorizzato abbia accesso alle ePHI.</a:t>
            </a:r>
            <a:endParaRPr sz="20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2000">
                <a:solidFill>
                  <a:schemeClr val="dk1"/>
                </a:solidFill>
                <a:latin typeface="Century Gothic"/>
                <a:ea typeface="Century Gothic"/>
                <a:cs typeface="Century Gothic"/>
                <a:sym typeface="Century Gothic"/>
              </a:rPr>
              <a:t>Controlli di Audit</a:t>
            </a:r>
            <a:r>
              <a:rPr lang="en-US" sz="2000">
                <a:solidFill>
                  <a:schemeClr val="dk1"/>
                </a:solidFill>
                <a:latin typeface="Century Gothic"/>
                <a:ea typeface="Century Gothic"/>
                <a:cs typeface="Century Gothic"/>
                <a:sym typeface="Century Gothic"/>
              </a:rPr>
              <a:t>: Implementare meccanismi hardware, software e procedurali per registrare ed esaminare gli accessi e le altre attività nei sistemi informativi che contengono o utilizzano ePHI.</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61"/>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57" name="Google Shape;757;p6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58" name="Google Shape;758;p61"/>
          <p:cNvGrpSpPr/>
          <p:nvPr/>
        </p:nvGrpSpPr>
        <p:grpSpPr>
          <a:xfrm>
            <a:off x="7370364" y="-23539"/>
            <a:ext cx="2562565" cy="6885155"/>
            <a:chOff x="7370364" y="-23539"/>
            <a:chExt cx="2562565" cy="6885155"/>
          </a:xfrm>
        </p:grpSpPr>
        <p:pic>
          <p:nvPicPr>
            <p:cNvPr id="759" name="Google Shape;759;p6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60" name="Google Shape;760;p6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61" name="Google Shape;761;p6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62" name="Google Shape;762;p61"/>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63" name="Google Shape;763;p61"/>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64" name="Google Shape;764;p61"/>
          <p:cNvSpPr txBox="1"/>
          <p:nvPr/>
        </p:nvSpPr>
        <p:spPr>
          <a:xfrm>
            <a:off x="274320" y="1097280"/>
            <a:ext cx="8379300" cy="2709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HITRUST Common Security Framework (CSF)</a:t>
            </a:r>
            <a:endParaRPr/>
          </a:p>
        </p:txBody>
      </p:sp>
      <p:sp>
        <p:nvSpPr>
          <p:cNvPr id="765" name="Google Shape;765;p61"/>
          <p:cNvSpPr txBox="1"/>
          <p:nvPr/>
        </p:nvSpPr>
        <p:spPr>
          <a:xfrm>
            <a:off x="457200" y="1737361"/>
            <a:ext cx="7016069" cy="3767328"/>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lang="en-US" sz="1800">
                <a:solidFill>
                  <a:schemeClr val="dk1"/>
                </a:solidFill>
                <a:latin typeface="Century Gothic"/>
                <a:ea typeface="Century Gothic"/>
                <a:cs typeface="Century Gothic"/>
                <a:sym typeface="Century Gothic"/>
              </a:rPr>
              <a:t>Obiettivo: Fornire alle organizzazioni un approccio completo, flessibile ed efficiente alla conformità normativa e alla gestione del rischio.</a:t>
            </a:r>
            <a:endParaRPr/>
          </a:p>
          <a:p>
            <a:pPr indent="-342900" lvl="0" marL="342900" marR="0" rtl="0" algn="l">
              <a:lnSpc>
                <a:spcPct val="100000"/>
              </a:lnSpc>
              <a:spcBef>
                <a:spcPts val="1200"/>
              </a:spcBef>
              <a:spcAft>
                <a:spcPts val="0"/>
              </a:spcAft>
              <a:buClr>
                <a:schemeClr val="dk2"/>
              </a:buClr>
              <a:buSzPts val="1200"/>
              <a:buFont typeface="Noto Sans Symbols"/>
              <a:buChar char="⮚"/>
            </a:pPr>
            <a:r>
              <a:rPr lang="en-US" sz="1800">
                <a:solidFill>
                  <a:schemeClr val="dk1"/>
                </a:solidFill>
                <a:latin typeface="Century Gothic"/>
                <a:ea typeface="Century Gothic"/>
                <a:cs typeface="Century Gothic"/>
                <a:sym typeface="Century Gothic"/>
              </a:rPr>
              <a:t>Componenti:</a:t>
            </a:r>
            <a:endParaRPr/>
          </a:p>
          <a:p>
            <a:pPr indent="-304800" lvl="1" marL="914400" rtl="0" algn="l">
              <a:lnSpc>
                <a:spcPct val="115000"/>
              </a:lnSpc>
              <a:spcBef>
                <a:spcPts val="0"/>
              </a:spcBef>
              <a:spcAft>
                <a:spcPts val="0"/>
              </a:spcAft>
              <a:buClr>
                <a:schemeClr val="dk2"/>
              </a:buClr>
              <a:buSzPts val="1200"/>
              <a:buFont typeface="Noto Sans Symbols"/>
              <a:buChar char="▪"/>
            </a:pPr>
            <a:r>
              <a:rPr lang="en-US" sz="1600">
                <a:solidFill>
                  <a:schemeClr val="dk1"/>
                </a:solidFill>
                <a:latin typeface="Century Gothic"/>
                <a:ea typeface="Century Gothic"/>
                <a:cs typeface="Century Gothic"/>
                <a:sym typeface="Century Gothic"/>
              </a:rPr>
              <a:t>Categorie di Controllo</a:t>
            </a:r>
            <a:r>
              <a:rPr b="1" lang="en-US" sz="1600">
                <a:solidFill>
                  <a:schemeClr val="dk1"/>
                </a:solidFill>
                <a:latin typeface="Century Gothic"/>
                <a:ea typeface="Century Gothic"/>
                <a:cs typeface="Century Gothic"/>
                <a:sym typeface="Century Gothic"/>
              </a:rPr>
              <a:t>: </a:t>
            </a:r>
            <a:r>
              <a:rPr lang="en-US" sz="1600">
                <a:solidFill>
                  <a:schemeClr val="dk1"/>
                </a:solidFill>
                <a:latin typeface="Century Gothic"/>
                <a:ea typeface="Century Gothic"/>
                <a:cs typeface="Century Gothic"/>
                <a:sym typeface="Century Gothic"/>
              </a:rPr>
              <a:t>Includono varie categorie come controllo degli accessi, gestione degli incidenti e gestione del rischio.</a:t>
            </a:r>
            <a:endParaRPr sz="16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1600">
                <a:solidFill>
                  <a:schemeClr val="dk1"/>
                </a:solidFill>
                <a:latin typeface="Century Gothic"/>
                <a:ea typeface="Century Gothic"/>
                <a:cs typeface="Century Gothic"/>
                <a:sym typeface="Century Gothic"/>
              </a:rPr>
              <a:t>Mappatura della Conformità: </a:t>
            </a:r>
            <a:r>
              <a:rPr lang="en-US" sz="1600">
                <a:solidFill>
                  <a:schemeClr val="dk1"/>
                </a:solidFill>
                <a:latin typeface="Century Gothic"/>
                <a:ea typeface="Century Gothic"/>
                <a:cs typeface="Century Gothic"/>
                <a:sym typeface="Century Gothic"/>
              </a:rPr>
              <a:t>Allineamento con molteplici regolamenti, framework e standard come HIPAA, NIST e ISO.</a:t>
            </a:r>
            <a:endParaRPr b="0" i="0" sz="16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600"/>
              </a:spcBef>
              <a:spcAft>
                <a:spcPts val="0"/>
              </a:spcAft>
              <a:buClr>
                <a:schemeClr val="dk2"/>
              </a:buClr>
              <a:buSzPts val="1200"/>
              <a:buFont typeface="Noto Sans Symbols"/>
              <a:buChar char="⮚"/>
            </a:pPr>
            <a:r>
              <a:rPr b="1" lang="en-US" sz="1800">
                <a:solidFill>
                  <a:schemeClr val="dk1"/>
                </a:solidFill>
                <a:latin typeface="Century Gothic"/>
                <a:ea typeface="Century Gothic"/>
                <a:cs typeface="Century Gothic"/>
                <a:sym typeface="Century Gothic"/>
              </a:rPr>
              <a:t>Processo di Certificazione:</a:t>
            </a:r>
            <a:endParaRPr/>
          </a:p>
          <a:p>
            <a:pPr indent="-304800" lvl="1" marL="914400" rtl="0" algn="l">
              <a:lnSpc>
                <a:spcPct val="115000"/>
              </a:lnSpc>
              <a:spcBef>
                <a:spcPts val="0"/>
              </a:spcBef>
              <a:spcAft>
                <a:spcPts val="0"/>
              </a:spcAft>
              <a:buClr>
                <a:schemeClr val="dk2"/>
              </a:buClr>
              <a:buSzPts val="1200"/>
              <a:buFont typeface="Noto Sans Symbols"/>
              <a:buChar char="▪"/>
            </a:pPr>
            <a:r>
              <a:rPr b="1" lang="en-US" sz="1600">
                <a:solidFill>
                  <a:schemeClr val="dk1"/>
                </a:solidFill>
                <a:latin typeface="Century Gothic"/>
                <a:ea typeface="Century Gothic"/>
                <a:cs typeface="Century Gothic"/>
                <a:sym typeface="Century Gothic"/>
              </a:rPr>
              <a:t>Valutazione: </a:t>
            </a:r>
            <a:r>
              <a:rPr lang="en-US" sz="1600">
                <a:solidFill>
                  <a:schemeClr val="dk1"/>
                </a:solidFill>
                <a:latin typeface="Century Gothic"/>
                <a:ea typeface="Century Gothic"/>
                <a:cs typeface="Century Gothic"/>
                <a:sym typeface="Century Gothic"/>
              </a:rPr>
              <a:t>Le organizzazioni devono sottoporsi a valutazioni rigorose per garantire la conformità al framework HITRUST CSF</a:t>
            </a:r>
            <a:r>
              <a:rPr b="1" lang="en-US" sz="1600">
                <a:solidFill>
                  <a:schemeClr val="dk1"/>
                </a:solidFill>
                <a:latin typeface="Century Gothic"/>
                <a:ea typeface="Century Gothic"/>
                <a:cs typeface="Century Gothic"/>
                <a:sym typeface="Century Gothic"/>
              </a:rPr>
              <a:t>.</a:t>
            </a:r>
            <a:endParaRPr b="1" sz="16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2"/>
              </a:buClr>
              <a:buSzPts val="1200"/>
              <a:buFont typeface="Noto Sans Symbols"/>
              <a:buChar char="▪"/>
            </a:pPr>
            <a:r>
              <a:rPr b="1" lang="en-US" sz="1600">
                <a:solidFill>
                  <a:schemeClr val="dk1"/>
                </a:solidFill>
                <a:latin typeface="Century Gothic"/>
                <a:ea typeface="Century Gothic"/>
                <a:cs typeface="Century Gothic"/>
                <a:sym typeface="Century Gothic"/>
              </a:rPr>
              <a:t>Certificazione: </a:t>
            </a:r>
            <a:r>
              <a:rPr lang="en-US" sz="1600">
                <a:solidFill>
                  <a:schemeClr val="dk1"/>
                </a:solidFill>
                <a:latin typeface="Century Gothic"/>
                <a:ea typeface="Century Gothic"/>
                <a:cs typeface="Century Gothic"/>
                <a:sym typeface="Century Gothic"/>
              </a:rPr>
              <a:t>Ottenere la certificazione HITRUST CSF dimostra che l’organizzazione soddisfa i più alti standard per la protezione delle ePHI.</a:t>
            </a:r>
            <a:endParaRPr sz="1600">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62"/>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71" name="Google Shape;771;p6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72" name="Google Shape;772;p62"/>
          <p:cNvGrpSpPr/>
          <p:nvPr/>
        </p:nvGrpSpPr>
        <p:grpSpPr>
          <a:xfrm>
            <a:off x="7370364" y="-23539"/>
            <a:ext cx="2562565" cy="6885155"/>
            <a:chOff x="7370364" y="-23539"/>
            <a:chExt cx="2562565" cy="6885155"/>
          </a:xfrm>
        </p:grpSpPr>
        <p:pic>
          <p:nvPicPr>
            <p:cNvPr id="773" name="Google Shape;773;p6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74" name="Google Shape;774;p6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75" name="Google Shape;775;p62"/>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76" name="Google Shape;776;p62"/>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77" name="Google Shape;777;p62"/>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78" name="Google Shape;778;p62"/>
          <p:cNvSpPr txBox="1"/>
          <p:nvPr/>
        </p:nvSpPr>
        <p:spPr>
          <a:xfrm>
            <a:off x="274320" y="109728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Passi Pratici per la Conformità</a:t>
            </a:r>
            <a:endParaRPr/>
          </a:p>
        </p:txBody>
      </p:sp>
      <p:sp>
        <p:nvSpPr>
          <p:cNvPr id="779" name="Google Shape;779;p62"/>
          <p:cNvSpPr txBox="1"/>
          <p:nvPr/>
        </p:nvSpPr>
        <p:spPr>
          <a:xfrm>
            <a:off x="457200" y="1737361"/>
            <a:ext cx="7016069" cy="3767328"/>
          </a:xfrm>
          <a:prstGeom prst="rect">
            <a:avLst/>
          </a:prstGeom>
          <a:noFill/>
          <a:ln>
            <a:noFill/>
          </a:ln>
        </p:spPr>
        <p:txBody>
          <a:bodyPr anchorCtr="0" anchor="t" bIns="45700" lIns="0" spcFirstLastPara="1" rIns="0" wrap="square" tIns="0">
            <a:noAutofit/>
          </a:bodyPr>
          <a:lstStyle/>
          <a:p>
            <a:pPr indent="0" lvl="0" marL="0" marR="0" rtl="0" algn="l">
              <a:lnSpc>
                <a:spcPct val="100000"/>
              </a:lnSpc>
              <a:spcBef>
                <a:spcPts val="600"/>
              </a:spcBef>
              <a:spcAft>
                <a:spcPts val="0"/>
              </a:spcAft>
              <a:buClr>
                <a:schemeClr val="dk2"/>
              </a:buClr>
              <a:buSzPts val="1200"/>
              <a:buFont typeface="Calibri"/>
              <a:buNone/>
            </a:pPr>
            <a:r>
              <a:rPr lang="en-US" sz="1800">
                <a:solidFill>
                  <a:schemeClr val="dk1"/>
                </a:solidFill>
                <a:latin typeface="Century Gothic"/>
                <a:ea typeface="Century Gothic"/>
                <a:cs typeface="Century Gothic"/>
                <a:sym typeface="Century Gothic"/>
              </a:rPr>
              <a:t>Passaggi per Raggiungere la Conformità</a:t>
            </a:r>
            <a:endParaRPr/>
          </a:p>
          <a:p>
            <a:pPr indent="-342900" lvl="0" marL="457200" rtl="0" algn="l">
              <a:lnSpc>
                <a:spcPct val="115000"/>
              </a:lnSpc>
              <a:spcBef>
                <a:spcPts val="0"/>
              </a:spcBef>
              <a:spcAft>
                <a:spcPts val="0"/>
              </a:spcAft>
              <a:buClr>
                <a:schemeClr val="dk2"/>
              </a:buClr>
              <a:buSzPts val="1800"/>
              <a:buAutoNum type="arabicPeriod"/>
            </a:pPr>
            <a:r>
              <a:rPr b="1" lang="en-US" sz="1800">
                <a:solidFill>
                  <a:schemeClr val="dk1"/>
                </a:solidFill>
                <a:latin typeface="Century Gothic"/>
                <a:ea typeface="Century Gothic"/>
                <a:cs typeface="Century Gothic"/>
                <a:sym typeface="Century Gothic"/>
              </a:rPr>
              <a:t>Sviluppare Politiche e Procedure Complete: </a:t>
            </a:r>
            <a:r>
              <a:rPr lang="en-US" sz="1800">
                <a:solidFill>
                  <a:schemeClr val="dk1"/>
                </a:solidFill>
                <a:latin typeface="Century Gothic"/>
                <a:ea typeface="Century Gothic"/>
                <a:cs typeface="Century Gothic"/>
                <a:sym typeface="Century Gothic"/>
              </a:rPr>
              <a:t>Assicurarsi che tutto il personale sia formato e consapevole delle proprie responsabilità.</a:t>
            </a:r>
            <a:endParaRPr sz="1800">
              <a:solidFill>
                <a:schemeClr val="dk1"/>
              </a:solidFill>
              <a:latin typeface="Century Gothic"/>
              <a:ea typeface="Century Gothic"/>
              <a:cs typeface="Century Gothic"/>
              <a:sym typeface="Century Gothic"/>
            </a:endParaRPr>
          </a:p>
          <a:p>
            <a:pPr indent="-342900" lvl="0" marL="457200" rtl="0" algn="l">
              <a:lnSpc>
                <a:spcPct val="115000"/>
              </a:lnSpc>
              <a:spcBef>
                <a:spcPts val="0"/>
              </a:spcBef>
              <a:spcAft>
                <a:spcPts val="0"/>
              </a:spcAft>
              <a:buClr>
                <a:schemeClr val="dk2"/>
              </a:buClr>
              <a:buSzPts val="1800"/>
              <a:buAutoNum type="arabicPeriod"/>
            </a:pPr>
            <a:r>
              <a:rPr b="1" lang="en-US" sz="1800">
                <a:solidFill>
                  <a:schemeClr val="dk1"/>
                </a:solidFill>
                <a:latin typeface="Century Gothic"/>
                <a:ea typeface="Century Gothic"/>
                <a:cs typeface="Century Gothic"/>
                <a:sym typeface="Century Gothic"/>
              </a:rPr>
              <a:t>Condurre Audit e Valutazioni Regolari: </a:t>
            </a:r>
            <a:r>
              <a:rPr lang="en-US" sz="1800">
                <a:solidFill>
                  <a:schemeClr val="dk1"/>
                </a:solidFill>
                <a:latin typeface="Century Gothic"/>
                <a:ea typeface="Century Gothic"/>
                <a:cs typeface="Century Gothic"/>
                <a:sym typeface="Century Gothic"/>
              </a:rPr>
              <a:t>Valutare periodicamente lo stato di conformità e affrontare eventuali lacune identificate.</a:t>
            </a:r>
            <a:endParaRPr sz="1800">
              <a:solidFill>
                <a:schemeClr val="dk1"/>
              </a:solidFill>
              <a:latin typeface="Century Gothic"/>
              <a:ea typeface="Century Gothic"/>
              <a:cs typeface="Century Gothic"/>
              <a:sym typeface="Century Gothic"/>
            </a:endParaRPr>
          </a:p>
          <a:p>
            <a:pPr indent="-342900" lvl="0" marL="457200" rtl="0" algn="l">
              <a:lnSpc>
                <a:spcPct val="115000"/>
              </a:lnSpc>
              <a:spcBef>
                <a:spcPts val="0"/>
              </a:spcBef>
              <a:spcAft>
                <a:spcPts val="0"/>
              </a:spcAft>
              <a:buClr>
                <a:schemeClr val="dk2"/>
              </a:buClr>
              <a:buSzPts val="1800"/>
              <a:buAutoNum type="arabicPeriod"/>
            </a:pPr>
            <a:r>
              <a:rPr b="1" lang="en-US" sz="1800">
                <a:solidFill>
                  <a:schemeClr val="dk1"/>
                </a:solidFill>
                <a:latin typeface="Century Gothic"/>
                <a:ea typeface="Century Gothic"/>
                <a:cs typeface="Century Gothic"/>
                <a:sym typeface="Century Gothic"/>
              </a:rPr>
              <a:t>Implementare Misure di Sicurezza Robuste: </a:t>
            </a:r>
            <a:r>
              <a:rPr lang="en-US" sz="1800">
                <a:solidFill>
                  <a:schemeClr val="dk1"/>
                </a:solidFill>
                <a:latin typeface="Century Gothic"/>
                <a:ea typeface="Century Gothic"/>
                <a:cs typeface="Century Gothic"/>
                <a:sym typeface="Century Gothic"/>
              </a:rPr>
              <a:t>Utilizzare crittografia, controlli di accesso sicuri e aggiornamenti regolari per proteggere le ePHI.</a:t>
            </a:r>
            <a:endParaRPr sz="1800">
              <a:solidFill>
                <a:schemeClr val="dk1"/>
              </a:solidFill>
              <a:latin typeface="Century Gothic"/>
              <a:ea typeface="Century Gothic"/>
              <a:cs typeface="Century Gothic"/>
              <a:sym typeface="Century Gothic"/>
            </a:endParaRPr>
          </a:p>
          <a:p>
            <a:pPr indent="-342900" lvl="0" marL="457200" rtl="0" algn="l">
              <a:lnSpc>
                <a:spcPct val="115000"/>
              </a:lnSpc>
              <a:spcBef>
                <a:spcPts val="0"/>
              </a:spcBef>
              <a:spcAft>
                <a:spcPts val="0"/>
              </a:spcAft>
              <a:buClr>
                <a:schemeClr val="dk2"/>
              </a:buClr>
              <a:buSzPts val="1800"/>
              <a:buAutoNum type="arabicPeriod"/>
            </a:pPr>
            <a:r>
              <a:rPr b="1" lang="en-US" sz="1800">
                <a:solidFill>
                  <a:schemeClr val="dk1"/>
                </a:solidFill>
                <a:latin typeface="Century Gothic"/>
                <a:ea typeface="Century Gothic"/>
                <a:cs typeface="Century Gothic"/>
                <a:sym typeface="Century Gothic"/>
              </a:rPr>
              <a:t>Rimanere Aggiornati sui Cambiamenti Normativi: </a:t>
            </a:r>
            <a:r>
              <a:rPr lang="en-US" sz="1800">
                <a:solidFill>
                  <a:schemeClr val="dk1"/>
                </a:solidFill>
                <a:latin typeface="Century Gothic"/>
                <a:ea typeface="Century Gothic"/>
                <a:cs typeface="Century Gothic"/>
                <a:sym typeface="Century Gothic"/>
              </a:rPr>
              <a:t>Monitorare costantemente e adattarsi alle nuove normative e agli standard nel settore sanitario.</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63"/>
          <p:cNvPicPr preferRelativeResize="0"/>
          <p:nvPr/>
        </p:nvPicPr>
        <p:blipFill rotWithShape="1">
          <a:blip r:embed="rId3">
            <a:alphaModFix/>
          </a:blip>
          <a:srcRect b="0" l="11032" r="26690" t="0"/>
          <a:stretch/>
        </p:blipFill>
        <p:spPr>
          <a:xfrm>
            <a:off x="8308886" y="2447890"/>
            <a:ext cx="3883114" cy="3507296"/>
          </a:xfrm>
          <a:prstGeom prst="rect">
            <a:avLst/>
          </a:prstGeom>
          <a:noFill/>
          <a:ln>
            <a:noFill/>
          </a:ln>
        </p:spPr>
      </p:pic>
      <p:sp>
        <p:nvSpPr>
          <p:cNvPr id="785" name="Google Shape;785;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786" name="Google Shape;786;p63"/>
          <p:cNvGrpSpPr/>
          <p:nvPr/>
        </p:nvGrpSpPr>
        <p:grpSpPr>
          <a:xfrm>
            <a:off x="7370364" y="-23539"/>
            <a:ext cx="2562565" cy="6885155"/>
            <a:chOff x="7370364" y="-23539"/>
            <a:chExt cx="2562565" cy="6885155"/>
          </a:xfrm>
        </p:grpSpPr>
        <p:pic>
          <p:nvPicPr>
            <p:cNvPr id="787" name="Google Shape;787;p6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788" name="Google Shape;788;p6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89" name="Google Shape;789;p6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790" name="Google Shape;790;p63"/>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791" name="Google Shape;791;p63"/>
          <p:cNvSpPr txBox="1"/>
          <p:nvPr>
            <p:ph type="ctrTitle"/>
          </p:nvPr>
        </p:nvSpPr>
        <p:spPr>
          <a:xfrm>
            <a:off x="796322" y="320041"/>
            <a:ext cx="8073358"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Conformità Normativa e Standard</a:t>
            </a:r>
            <a:endParaRPr/>
          </a:p>
        </p:txBody>
      </p:sp>
      <p:sp>
        <p:nvSpPr>
          <p:cNvPr id="792" name="Google Shape;792;p63"/>
          <p:cNvSpPr txBox="1"/>
          <p:nvPr/>
        </p:nvSpPr>
        <p:spPr>
          <a:xfrm>
            <a:off x="274320" y="1371600"/>
            <a:ext cx="83793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aseline="-25000" lang="en-US" sz="4400">
                <a:solidFill>
                  <a:schemeClr val="dk2"/>
                </a:solidFill>
                <a:latin typeface="Century Gothic"/>
                <a:ea typeface="Century Gothic"/>
                <a:cs typeface="Century Gothic"/>
                <a:sym typeface="Century Gothic"/>
              </a:rPr>
              <a:t>Punti di Discussione</a:t>
            </a:r>
            <a:endParaRPr/>
          </a:p>
        </p:txBody>
      </p:sp>
      <p:sp>
        <p:nvSpPr>
          <p:cNvPr id="793" name="Google Shape;793;p63"/>
          <p:cNvSpPr txBox="1"/>
          <p:nvPr/>
        </p:nvSpPr>
        <p:spPr>
          <a:xfrm>
            <a:off x="457201" y="2011680"/>
            <a:ext cx="6693408" cy="3767328"/>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Come possono le organizzazioni sanitarie bilanciare la sicurezza e l’accessibilità delle informazioni sanitarie?</a:t>
            </a:r>
            <a:endParaRPr/>
          </a:p>
          <a:p>
            <a:pPr indent="0" lvl="0" marL="0" marR="0" rtl="0" algn="l">
              <a:lnSpc>
                <a:spcPct val="100000"/>
              </a:lnSpc>
              <a:spcBef>
                <a:spcPts val="1200"/>
              </a:spcBef>
              <a:spcAft>
                <a:spcPts val="0"/>
              </a:spcAft>
              <a:buClr>
                <a:schemeClr val="dk2"/>
              </a:buClr>
              <a:buSzPts val="1200"/>
              <a:buFont typeface="Calibri"/>
              <a:buNone/>
            </a:pPr>
            <a:r>
              <a:t/>
            </a:r>
            <a:endParaRPr b="0" i="0" sz="24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1200"/>
              </a:spcBef>
              <a:spcAft>
                <a:spcPts val="60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Quali sono le sfide e i vantaggi nell’ottenere la certificazione HITRUST?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erson raising his hand" id="798" name="Google Shape;798;g3462ce26dae_0_258"/>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799" name="Google Shape;799;g3462ce26dae_0_258"/>
          <p:cNvSpPr txBox="1"/>
          <p:nvPr>
            <p:ph type="ctrTitle"/>
          </p:nvPr>
        </p:nvSpPr>
        <p:spPr>
          <a:xfrm>
            <a:off x="365760"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800" name="Google Shape;800;g3462ce26dae_0_258"/>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801" name="Google Shape;801;g3462ce26dae_0_258"/>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802" name="Google Shape;802;g3462ce26dae_0_258"/>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803" name="Google Shape;803;g3462ce26dae_0_258"/>
          <p:cNvSpPr txBox="1"/>
          <p:nvPr>
            <p:ph idx="5" type="body"/>
          </p:nvPr>
        </p:nvSpPr>
        <p:spPr>
          <a:xfrm>
            <a:off x="1097280" y="2404872"/>
            <a:ext cx="65967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rgbClr val="7F7F7F"/>
                </a:solidFill>
              </a:rPr>
              <a:t>Fondamenti della Protezione degli Endpoint</a:t>
            </a:r>
            <a:endParaRPr>
              <a:solidFill>
                <a:srgbClr val="7F7F7F"/>
              </a:solidFill>
            </a:endParaRPr>
          </a:p>
        </p:txBody>
      </p:sp>
      <p:sp>
        <p:nvSpPr>
          <p:cNvPr id="804" name="Google Shape;804;g3462ce26dae_0_258"/>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805" name="Google Shape;805;g3462ce26dae_0_258"/>
          <p:cNvSpPr txBox="1"/>
          <p:nvPr>
            <p:ph idx="7" type="body"/>
          </p:nvPr>
        </p:nvSpPr>
        <p:spPr>
          <a:xfrm>
            <a:off x="1097280" y="3009613"/>
            <a:ext cx="5885100"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Scenario delle Minacce Informatiche nel Settore Sanitario</a:t>
            </a:r>
            <a:endParaRPr>
              <a:solidFill>
                <a:srgbClr val="7F7F7F"/>
              </a:solidFill>
            </a:endParaRPr>
          </a:p>
        </p:txBody>
      </p:sp>
      <p:sp>
        <p:nvSpPr>
          <p:cNvPr id="806" name="Google Shape;806;g3462ce26dae_0_258"/>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807" name="Google Shape;807;g3462ce26dae_0_258"/>
          <p:cNvSpPr txBox="1"/>
          <p:nvPr>
            <p:ph idx="9" type="body"/>
          </p:nvPr>
        </p:nvSpPr>
        <p:spPr>
          <a:xfrm>
            <a:off x="1097279" y="3638169"/>
            <a:ext cx="74058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Buone Pratiche per la Sicurezza degli Endpoint</a:t>
            </a:r>
            <a:endParaRPr>
              <a:solidFill>
                <a:srgbClr val="7F7F7F"/>
              </a:solidFill>
            </a:endParaRPr>
          </a:p>
        </p:txBody>
      </p:sp>
      <p:sp>
        <p:nvSpPr>
          <p:cNvPr id="808" name="Google Shape;808;g3462ce26dae_0_258"/>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809" name="Google Shape;809;g3462ce26dae_0_258"/>
          <p:cNvGrpSpPr/>
          <p:nvPr/>
        </p:nvGrpSpPr>
        <p:grpSpPr>
          <a:xfrm>
            <a:off x="7370364" y="-23539"/>
            <a:ext cx="2562565" cy="6885155"/>
            <a:chOff x="7370364" y="-23539"/>
            <a:chExt cx="2562565" cy="6885155"/>
          </a:xfrm>
        </p:grpSpPr>
        <p:pic>
          <p:nvPicPr>
            <p:cNvPr id="810" name="Google Shape;810;g3462ce26dae_0_258"/>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811" name="Google Shape;811;g3462ce26dae_0_2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812" name="Google Shape;812;g3462ce26dae_0_25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813" name="Google Shape;813;g3462ce26dae_0_258"/>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814" name="Google Shape;814;g3462ce26dae_0_258"/>
          <p:cNvSpPr txBox="1"/>
          <p:nvPr/>
        </p:nvSpPr>
        <p:spPr>
          <a:xfrm>
            <a:off x="1097280" y="4242816"/>
            <a:ext cx="81483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solidFill>
                <a:srgbClr val="7F7F7F"/>
              </a:solidFill>
            </a:endParaRPr>
          </a:p>
        </p:txBody>
      </p:sp>
      <p:sp>
        <p:nvSpPr>
          <p:cNvPr id="815" name="Google Shape;815;g3462ce26dae_0_258"/>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816" name="Google Shape;816;g3462ce26dae_0_258"/>
          <p:cNvSpPr txBox="1"/>
          <p:nvPr/>
        </p:nvSpPr>
        <p:spPr>
          <a:xfrm>
            <a:off x="1097280" y="493776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chemeClr val="dk1"/>
                </a:solidFill>
                <a:highlight>
                  <a:schemeClr val="lt1"/>
                </a:highlight>
                <a:latin typeface="Century Gothic"/>
                <a:ea typeface="Century Gothic"/>
                <a:cs typeface="Century Gothic"/>
                <a:sym typeface="Century Gothic"/>
              </a:rPr>
              <a:t>Esempio di un SIEM</a:t>
            </a:r>
            <a:endParaRPr>
              <a:solidFill>
                <a:schemeClr val="dk1"/>
              </a:solidFill>
            </a:endParaRPr>
          </a:p>
        </p:txBody>
      </p:sp>
      <p:sp>
        <p:nvSpPr>
          <p:cNvPr id="817" name="Google Shape;817;g3462ce26dae_0_258"/>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818" name="Google Shape;818;g3462ce26dae_0_258"/>
          <p:cNvSpPr txBox="1"/>
          <p:nvPr/>
        </p:nvSpPr>
        <p:spPr>
          <a:xfrm>
            <a:off x="1097280" y="566928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Collaborazione e Condivisione della Conoscenza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6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824" name="Google Shape;824;p65"/>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825" name="Google Shape;825;p65"/>
          <p:cNvSpPr txBox="1"/>
          <p:nvPr>
            <p:ph type="ctrTitle"/>
          </p:nvPr>
        </p:nvSpPr>
        <p:spPr>
          <a:xfrm>
            <a:off x="796322" y="320041"/>
            <a:ext cx="7469854" cy="6867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3600"/>
              <a:buNone/>
            </a:pPr>
            <a:r>
              <a:rPr lang="en-US">
                <a:highlight>
                  <a:schemeClr val="lt1"/>
                </a:highlight>
              </a:rPr>
              <a:t>Esempio di un SIEM</a:t>
            </a:r>
            <a:endParaRPr/>
          </a:p>
        </p:txBody>
      </p:sp>
      <p:sp>
        <p:nvSpPr>
          <p:cNvPr id="826" name="Google Shape;826;p65"/>
          <p:cNvSpPr txBox="1"/>
          <p:nvPr/>
        </p:nvSpPr>
        <p:spPr>
          <a:xfrm>
            <a:off x="457200" y="1554480"/>
            <a:ext cx="6848856" cy="4416551"/>
          </a:xfrm>
          <a:prstGeom prst="rect">
            <a:avLst/>
          </a:prstGeom>
          <a:noFill/>
          <a:ln>
            <a:noFill/>
          </a:ln>
        </p:spPr>
        <p:txBody>
          <a:bodyPr anchorCtr="0" anchor="t" bIns="45700" lIns="0" spcFirstLastPara="1" rIns="0" wrap="square" tIns="0">
            <a:noAutofit/>
          </a:bodyPr>
          <a:lstStyle/>
          <a:p>
            <a:pPr indent="-330200" lvl="0" marL="330200" marR="0" rtl="0" algn="l">
              <a:lnSpc>
                <a:spcPct val="100000"/>
              </a:lnSpc>
              <a:spcBef>
                <a:spcPts val="600"/>
              </a:spcBef>
              <a:spcAft>
                <a:spcPts val="0"/>
              </a:spcAft>
              <a:buClr>
                <a:schemeClr val="dk2"/>
              </a:buClr>
              <a:buSzPts val="1200"/>
              <a:buFont typeface="Noto Sans Symbols"/>
              <a:buChar char="❑"/>
            </a:pPr>
            <a:r>
              <a:rPr lang="en-US" sz="2400">
                <a:solidFill>
                  <a:schemeClr val="dk1"/>
                </a:solidFill>
                <a:latin typeface="Century Gothic"/>
                <a:ea typeface="Century Gothic"/>
                <a:cs typeface="Century Gothic"/>
                <a:sym typeface="Century Gothic"/>
              </a:rPr>
              <a:t>Come detto, una strategia molto utile per la protezione degli endpoint è l’implementazione di un sistema SIEM (</a:t>
            </a:r>
            <a:r>
              <a:rPr b="1" lang="en-US" sz="2400">
                <a:solidFill>
                  <a:schemeClr val="dk1"/>
                </a:solidFill>
                <a:latin typeface="Century Gothic"/>
                <a:ea typeface="Century Gothic"/>
                <a:cs typeface="Century Gothic"/>
                <a:sym typeface="Century Gothic"/>
              </a:rPr>
              <a:t>Security Information and Event Management</a:t>
            </a:r>
            <a:r>
              <a:rPr lang="en-US" sz="2400">
                <a:solidFill>
                  <a:schemeClr val="dk1"/>
                </a:solidFill>
                <a:latin typeface="Century Gothic"/>
                <a:ea typeface="Century Gothic"/>
                <a:cs typeface="Century Gothic"/>
                <a:sym typeface="Century Gothic"/>
              </a:rPr>
              <a:t>) per raccogliere, analizzare e correlare i dati degli eventi di sicurezza provenienti da varie fonti, offrendo una visione completa delle potenziali minacce e facilitando una risposta più rapida agli incidenti.</a:t>
            </a:r>
            <a:endParaRPr/>
          </a:p>
          <a:p>
            <a:pPr indent="-330200" lvl="0" marL="330200" marR="0" rtl="0" algn="l">
              <a:lnSpc>
                <a:spcPct val="100000"/>
              </a:lnSpc>
              <a:spcBef>
                <a:spcPts val="1200"/>
              </a:spcBef>
              <a:spcAft>
                <a:spcPts val="600"/>
              </a:spcAft>
              <a:buClr>
                <a:schemeClr val="dk2"/>
              </a:buClr>
              <a:buSzPts val="1200"/>
              <a:buFont typeface="Noto Sans Symbols"/>
              <a:buChar char="❑"/>
            </a:pPr>
            <a:r>
              <a:rPr b="0" i="0" lang="en-US" sz="2000" u="sng" cap="none" strike="noStrike">
                <a:solidFill>
                  <a:srgbClr val="7F7F7F"/>
                </a:solidFill>
                <a:latin typeface="Century Gothic"/>
                <a:ea typeface="Century Gothic"/>
                <a:cs typeface="Century Gothic"/>
                <a:sym typeface="Century Gothic"/>
                <a:hlinkClick r:id="rId3">
                  <a:extLst>
                    <a:ext uri="{A12FA001-AC4F-418D-AE19-62706E023703}">
                      <ahyp:hlinkClr val="tx"/>
                    </a:ext>
                  </a:extLst>
                </a:hlinkClick>
              </a:rPr>
              <a:t>(635) Security Infusion for Event Management and IT Monitoring - YouTube</a:t>
            </a:r>
            <a:r>
              <a:rPr b="0" i="0" lang="en-US" sz="2400" u="none" cap="none" strike="noStrike">
                <a:solidFill>
                  <a:schemeClr val="dk1"/>
                </a:solidFill>
                <a:latin typeface="Century Gothic"/>
                <a:ea typeface="Century Gothic"/>
                <a:cs typeface="Century Gothic"/>
                <a:sym typeface="Century Gothic"/>
              </a:rPr>
              <a:t> </a:t>
            </a:r>
            <a:endParaRPr b="0" i="0" sz="2000" u="none" cap="none" strike="noStrike">
              <a:solidFill>
                <a:schemeClr val="dk1"/>
              </a:solidFill>
              <a:latin typeface="Century Gothic"/>
              <a:ea typeface="Century Gothic"/>
              <a:cs typeface="Century Gothic"/>
              <a:sym typeface="Century Gothic"/>
            </a:endParaRPr>
          </a:p>
        </p:txBody>
      </p:sp>
      <p:pic>
        <p:nvPicPr>
          <p:cNvPr id="827" name="Google Shape;827;p65"/>
          <p:cNvPicPr preferRelativeResize="0"/>
          <p:nvPr/>
        </p:nvPicPr>
        <p:blipFill rotWithShape="1">
          <a:blip r:embed="rId4">
            <a:alphaModFix/>
          </a:blip>
          <a:srcRect b="0" l="0" r="0" t="0"/>
          <a:stretch/>
        </p:blipFill>
        <p:spPr>
          <a:xfrm>
            <a:off x="7760969" y="1006765"/>
            <a:ext cx="4431032" cy="5851235"/>
          </a:xfrm>
          <a:prstGeom prst="rect">
            <a:avLst/>
          </a:prstGeom>
          <a:noFill/>
          <a:ln>
            <a:noFill/>
          </a:ln>
        </p:spPr>
      </p:pic>
      <p:grpSp>
        <p:nvGrpSpPr>
          <p:cNvPr id="828" name="Google Shape;828;p65"/>
          <p:cNvGrpSpPr/>
          <p:nvPr/>
        </p:nvGrpSpPr>
        <p:grpSpPr>
          <a:xfrm>
            <a:off x="7370364" y="-23539"/>
            <a:ext cx="2562565" cy="6885155"/>
            <a:chOff x="7370364" y="-23539"/>
            <a:chExt cx="2562565" cy="6885155"/>
          </a:xfrm>
        </p:grpSpPr>
        <p:pic>
          <p:nvPicPr>
            <p:cNvPr id="829" name="Google Shape;829;p65"/>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830" name="Google Shape;830;p6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831" name="Google Shape;831;p65"/>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erson raising his hand" id="836" name="Google Shape;836;g3462ce26dae_0_284"/>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837" name="Google Shape;837;g3462ce26dae_0_284"/>
          <p:cNvSpPr txBox="1"/>
          <p:nvPr>
            <p:ph type="ctrTitle"/>
          </p:nvPr>
        </p:nvSpPr>
        <p:spPr>
          <a:xfrm>
            <a:off x="365760" y="320040"/>
            <a:ext cx="6732300" cy="101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Avanzamento del Corso</a:t>
            </a:r>
            <a:endParaRPr/>
          </a:p>
        </p:txBody>
      </p:sp>
      <p:sp>
        <p:nvSpPr>
          <p:cNvPr id="838" name="Google Shape;838;g3462ce26dae_0_284"/>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839" name="Google Shape;839;g3462ce26dae_0_284"/>
          <p:cNvSpPr txBox="1"/>
          <p:nvPr>
            <p:ph idx="3" type="body"/>
          </p:nvPr>
        </p:nvSpPr>
        <p:spPr>
          <a:xfrm>
            <a:off x="1097276" y="1682500"/>
            <a:ext cx="62730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di Rete nel Settore Sanitario</a:t>
            </a:r>
            <a:endParaRPr/>
          </a:p>
        </p:txBody>
      </p:sp>
      <p:sp>
        <p:nvSpPr>
          <p:cNvPr id="840" name="Google Shape;840;g3462ce26dae_0_284"/>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841" name="Google Shape;841;g3462ce26dae_0_284"/>
          <p:cNvSpPr txBox="1"/>
          <p:nvPr>
            <p:ph idx="5" type="body"/>
          </p:nvPr>
        </p:nvSpPr>
        <p:spPr>
          <a:xfrm>
            <a:off x="1097280" y="2404872"/>
            <a:ext cx="6596700"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rgbClr val="7F7F7F"/>
                </a:solidFill>
              </a:rPr>
              <a:t>Fondamenti della Protezione degli Endpoint</a:t>
            </a:r>
            <a:endParaRPr>
              <a:solidFill>
                <a:srgbClr val="7F7F7F"/>
              </a:solidFill>
            </a:endParaRPr>
          </a:p>
        </p:txBody>
      </p:sp>
      <p:sp>
        <p:nvSpPr>
          <p:cNvPr id="842" name="Google Shape;842;g3462ce26dae_0_284"/>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843" name="Google Shape;843;g3462ce26dae_0_284"/>
          <p:cNvSpPr txBox="1"/>
          <p:nvPr>
            <p:ph idx="7" type="body"/>
          </p:nvPr>
        </p:nvSpPr>
        <p:spPr>
          <a:xfrm>
            <a:off x="1097280" y="3009613"/>
            <a:ext cx="5885100" cy="533400"/>
          </a:xfrm>
          <a:prstGeom prst="rect">
            <a:avLst/>
          </a:prstGeom>
          <a:noFill/>
          <a:ln>
            <a:noFill/>
          </a:ln>
        </p:spPr>
        <p:txBody>
          <a:bodyPr anchorCtr="0" anchor="b" bIns="0" lIns="0" spcFirstLastPara="1" rIns="0" wrap="square" tIns="45700">
            <a:normAutofit lnSpcReduction="20000"/>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Scenario delle Minacce Informatiche nel Settore Sanitario</a:t>
            </a:r>
            <a:endParaRPr>
              <a:solidFill>
                <a:srgbClr val="7F7F7F"/>
              </a:solidFill>
            </a:endParaRPr>
          </a:p>
        </p:txBody>
      </p:sp>
      <p:sp>
        <p:nvSpPr>
          <p:cNvPr id="844" name="Google Shape;844;g3462ce26dae_0_284"/>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845" name="Google Shape;845;g3462ce26dae_0_284"/>
          <p:cNvSpPr txBox="1"/>
          <p:nvPr>
            <p:ph idx="9" type="body"/>
          </p:nvPr>
        </p:nvSpPr>
        <p:spPr>
          <a:xfrm>
            <a:off x="1097279" y="3638169"/>
            <a:ext cx="74058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solidFill>
                  <a:srgbClr val="7F7F7F"/>
                </a:solidFill>
                <a:highlight>
                  <a:schemeClr val="lt1"/>
                </a:highlight>
              </a:rPr>
              <a:t>Buone Pratiche per la Sicurezza degli Endpoint</a:t>
            </a:r>
            <a:endParaRPr>
              <a:solidFill>
                <a:srgbClr val="7F7F7F"/>
              </a:solidFill>
            </a:endParaRPr>
          </a:p>
        </p:txBody>
      </p:sp>
      <p:sp>
        <p:nvSpPr>
          <p:cNvPr id="846" name="Google Shape;846;g3462ce26dae_0_28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847" name="Google Shape;847;g3462ce26dae_0_284"/>
          <p:cNvGrpSpPr/>
          <p:nvPr/>
        </p:nvGrpSpPr>
        <p:grpSpPr>
          <a:xfrm>
            <a:off x="7370364" y="-23539"/>
            <a:ext cx="2562565" cy="6885155"/>
            <a:chOff x="7370364" y="-23539"/>
            <a:chExt cx="2562565" cy="6885155"/>
          </a:xfrm>
        </p:grpSpPr>
        <p:pic>
          <p:nvPicPr>
            <p:cNvPr id="848" name="Google Shape;848;g3462ce26dae_0_284"/>
            <p:cNvPicPr preferRelativeResize="0"/>
            <p:nvPr/>
          </p:nvPicPr>
          <p:blipFill rotWithShape="1">
            <a:blip r:embed="rId4">
              <a:alphaModFix/>
            </a:blip>
            <a:srcRect b="0" l="0" r="0" t="0"/>
            <a:stretch/>
          </p:blipFill>
          <p:spPr>
            <a:xfrm rot="10800000">
              <a:off x="7829202" y="5156616"/>
              <a:ext cx="878334" cy="1705000"/>
            </a:xfrm>
            <a:prstGeom prst="rect">
              <a:avLst/>
            </a:prstGeom>
            <a:noFill/>
            <a:ln>
              <a:noFill/>
            </a:ln>
          </p:spPr>
        </p:pic>
        <p:sp>
          <p:nvSpPr>
            <p:cNvPr id="849" name="Google Shape;849;g3462ce26dae_0_28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850" name="Google Shape;850;g3462ce26dae_0_28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851" name="Google Shape;851;g3462ce26dae_0_284"/>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852" name="Google Shape;852;g3462ce26dae_0_284"/>
          <p:cNvSpPr txBox="1"/>
          <p:nvPr/>
        </p:nvSpPr>
        <p:spPr>
          <a:xfrm>
            <a:off x="1097280" y="4242816"/>
            <a:ext cx="81483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Conformità Normativa e Standard</a:t>
            </a:r>
            <a:endParaRPr>
              <a:solidFill>
                <a:srgbClr val="7F7F7F"/>
              </a:solidFill>
            </a:endParaRPr>
          </a:p>
        </p:txBody>
      </p:sp>
      <p:sp>
        <p:nvSpPr>
          <p:cNvPr id="853" name="Google Shape;853;g3462ce26dae_0_284"/>
          <p:cNvSpPr txBox="1"/>
          <p:nvPr/>
        </p:nvSpPr>
        <p:spPr>
          <a:xfrm>
            <a:off x="365760" y="48463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o6.</a:t>
            </a:r>
            <a:endParaRPr/>
          </a:p>
        </p:txBody>
      </p:sp>
      <p:sp>
        <p:nvSpPr>
          <p:cNvPr id="854" name="Google Shape;854;g3462ce26dae_0_284"/>
          <p:cNvSpPr txBox="1"/>
          <p:nvPr/>
        </p:nvSpPr>
        <p:spPr>
          <a:xfrm>
            <a:off x="1097280" y="493776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highlight>
                  <a:schemeClr val="lt1"/>
                </a:highlight>
                <a:latin typeface="Century Gothic"/>
                <a:ea typeface="Century Gothic"/>
                <a:cs typeface="Century Gothic"/>
                <a:sym typeface="Century Gothic"/>
              </a:rPr>
              <a:t>Esempio di un SIEM</a:t>
            </a:r>
            <a:endParaRPr>
              <a:solidFill>
                <a:srgbClr val="7F7F7F"/>
              </a:solidFill>
            </a:endParaRPr>
          </a:p>
        </p:txBody>
      </p:sp>
      <p:sp>
        <p:nvSpPr>
          <p:cNvPr id="855" name="Google Shape;855;g3462ce26dae_0_284"/>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o7.</a:t>
            </a:r>
            <a:endParaRPr/>
          </a:p>
        </p:txBody>
      </p:sp>
      <p:sp>
        <p:nvSpPr>
          <p:cNvPr id="856" name="Google Shape;856;g3462ce26dae_0_284"/>
          <p:cNvSpPr txBox="1"/>
          <p:nvPr/>
        </p:nvSpPr>
        <p:spPr>
          <a:xfrm>
            <a:off x="1097280" y="5669280"/>
            <a:ext cx="7741800"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chemeClr val="dk1"/>
                </a:solidFill>
                <a:highlight>
                  <a:schemeClr val="lt1"/>
                </a:highlight>
                <a:latin typeface="Century Gothic"/>
                <a:ea typeface="Century Gothic"/>
                <a:cs typeface="Century Gothic"/>
                <a:sym typeface="Century Gothic"/>
              </a:rPr>
              <a:t>Collaborazione e Condivisione della Conoscenza</a:t>
            </a:r>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p67"/>
          <p:cNvPicPr preferRelativeResize="0"/>
          <p:nvPr/>
        </p:nvPicPr>
        <p:blipFill rotWithShape="1">
          <a:blip r:embed="rId3">
            <a:alphaModFix/>
          </a:blip>
          <a:srcRect b="0" l="0" r="0" t="0"/>
          <a:stretch/>
        </p:blipFill>
        <p:spPr>
          <a:xfrm>
            <a:off x="6755278" y="2898648"/>
            <a:ext cx="5436722" cy="3959352"/>
          </a:xfrm>
          <a:prstGeom prst="rect">
            <a:avLst/>
          </a:prstGeom>
          <a:noFill/>
          <a:ln>
            <a:noFill/>
          </a:ln>
        </p:spPr>
      </p:pic>
      <p:sp>
        <p:nvSpPr>
          <p:cNvPr id="862" name="Google Shape;862;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863" name="Google Shape;863;p67"/>
          <p:cNvGrpSpPr/>
          <p:nvPr/>
        </p:nvGrpSpPr>
        <p:grpSpPr>
          <a:xfrm>
            <a:off x="7370364" y="-23539"/>
            <a:ext cx="2562565" cy="6885155"/>
            <a:chOff x="7370364" y="-23539"/>
            <a:chExt cx="2562565" cy="6885155"/>
          </a:xfrm>
        </p:grpSpPr>
        <p:pic>
          <p:nvPicPr>
            <p:cNvPr id="864" name="Google Shape;864;p6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65" name="Google Shape;865;p6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866" name="Google Shape;866;p6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867" name="Google Shape;867;p67"/>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868" name="Google Shape;868;p67"/>
          <p:cNvSpPr txBox="1"/>
          <p:nvPr>
            <p:ph type="ctrTitle"/>
          </p:nvPr>
        </p:nvSpPr>
        <p:spPr>
          <a:xfrm>
            <a:off x="796322" y="320041"/>
            <a:ext cx="7469854" cy="68672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a:highlight>
                  <a:schemeClr val="lt1"/>
                </a:highlight>
              </a:rPr>
              <a:t>Collaborazione e Condivisione della Conoscenza</a:t>
            </a:r>
            <a:endParaRPr/>
          </a:p>
        </p:txBody>
      </p:sp>
      <p:sp>
        <p:nvSpPr>
          <p:cNvPr id="869" name="Google Shape;869;p67"/>
          <p:cNvSpPr txBox="1"/>
          <p:nvPr/>
        </p:nvSpPr>
        <p:spPr>
          <a:xfrm>
            <a:off x="457200" y="2377440"/>
            <a:ext cx="6913164" cy="4983479"/>
          </a:xfrm>
          <a:prstGeom prst="rect">
            <a:avLst/>
          </a:prstGeom>
          <a:noFill/>
          <a:ln>
            <a:noFill/>
          </a:ln>
        </p:spPr>
        <p:txBody>
          <a:bodyPr anchorCtr="0" anchor="t" bIns="45700" lIns="0" spcFirstLastPara="1" rIns="0" wrap="square" tIns="0">
            <a:noAutofit/>
          </a:bodyPr>
          <a:lstStyle/>
          <a:p>
            <a:pPr indent="-304800" lvl="0" marL="457200" rtl="0" algn="l">
              <a:lnSpc>
                <a:spcPct val="115000"/>
              </a:lnSpc>
              <a:spcBef>
                <a:spcPts val="0"/>
              </a:spcBef>
              <a:spcAft>
                <a:spcPts val="0"/>
              </a:spcAft>
              <a:buClr>
                <a:schemeClr val="dk2"/>
              </a:buClr>
              <a:buSzPts val="1200"/>
              <a:buFont typeface="Noto Sans Symbols"/>
              <a:buChar char="▪"/>
            </a:pPr>
            <a:r>
              <a:rPr b="1" lang="en-US" sz="2200">
                <a:solidFill>
                  <a:schemeClr val="dk1"/>
                </a:solidFill>
                <a:latin typeface="Century Gothic"/>
                <a:ea typeface="Century Gothic"/>
                <a:cs typeface="Century Gothic"/>
                <a:sym typeface="Century Gothic"/>
              </a:rPr>
              <a:t>Info sul Profilo: </a:t>
            </a:r>
            <a:r>
              <a:rPr lang="en-US" sz="2200">
                <a:solidFill>
                  <a:schemeClr val="dk1"/>
                </a:solidFill>
                <a:latin typeface="Century Gothic"/>
                <a:ea typeface="Century Gothic"/>
                <a:cs typeface="Century Gothic"/>
                <a:sym typeface="Century Gothic"/>
              </a:rPr>
              <a:t>Lavori nel settore sanitario? Sei uno/a specialista di cybersicurezza? Quanto ti senti familiare con gli argomenti trattati?</a:t>
            </a:r>
            <a:endParaRPr sz="2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2"/>
              </a:buClr>
              <a:buSzPts val="1200"/>
              <a:buFont typeface="Noto Sans Symbols"/>
              <a:buChar char="▪"/>
            </a:pPr>
            <a:r>
              <a:rPr b="1" lang="en-US" sz="2200">
                <a:solidFill>
                  <a:schemeClr val="dk1"/>
                </a:solidFill>
                <a:latin typeface="Century Gothic"/>
                <a:ea typeface="Century Gothic"/>
                <a:cs typeface="Century Gothic"/>
                <a:sym typeface="Century Gothic"/>
              </a:rPr>
              <a:t>Riflessioni sul Seminario: </a:t>
            </a:r>
            <a:r>
              <a:rPr lang="en-US" sz="2200">
                <a:solidFill>
                  <a:schemeClr val="dk1"/>
                </a:solidFill>
                <a:latin typeface="Century Gothic"/>
                <a:ea typeface="Century Gothic"/>
                <a:cs typeface="Century Gothic"/>
                <a:sym typeface="Century Gothic"/>
              </a:rPr>
              <a:t>Quali aspetti ti hanno colpito di più?</a:t>
            </a:r>
            <a:endParaRPr sz="2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2"/>
              </a:buClr>
              <a:buSzPts val="1200"/>
              <a:buFont typeface="Noto Sans Symbols"/>
              <a:buChar char="▪"/>
            </a:pPr>
            <a:r>
              <a:rPr b="1" lang="en-US" sz="2200">
                <a:solidFill>
                  <a:schemeClr val="dk1"/>
                </a:solidFill>
                <a:latin typeface="Century Gothic"/>
                <a:ea typeface="Century Gothic"/>
                <a:cs typeface="Century Gothic"/>
                <a:sym typeface="Century Gothic"/>
              </a:rPr>
              <a:t>Considerazioni Aggiuntive: </a:t>
            </a:r>
            <a:r>
              <a:rPr lang="en-US" sz="2200">
                <a:solidFill>
                  <a:schemeClr val="dk1"/>
                </a:solidFill>
                <a:latin typeface="Century Gothic"/>
                <a:ea typeface="Century Gothic"/>
                <a:cs typeface="Century Gothic"/>
                <a:sym typeface="Century Gothic"/>
              </a:rPr>
              <a:t>Hai qualcosa da aggiungere o condividere?</a:t>
            </a:r>
            <a:endParaRPr sz="2200">
              <a:solidFill>
                <a:schemeClr val="dk1"/>
              </a:solidFill>
              <a:latin typeface="Century Gothic"/>
              <a:ea typeface="Century Gothic"/>
              <a:cs typeface="Century Gothic"/>
              <a:sym typeface="Century Gothic"/>
            </a:endParaRPr>
          </a:p>
        </p:txBody>
      </p:sp>
      <p:sp>
        <p:nvSpPr>
          <p:cNvPr id="870" name="Google Shape;870;p67"/>
          <p:cNvSpPr txBox="1"/>
          <p:nvPr/>
        </p:nvSpPr>
        <p:spPr>
          <a:xfrm>
            <a:off x="274320" y="1280160"/>
            <a:ext cx="9052500" cy="406500"/>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1200"/>
              </a:spcBef>
              <a:spcAft>
                <a:spcPts val="600"/>
              </a:spcAft>
              <a:buClr>
                <a:schemeClr val="accent1"/>
              </a:buClr>
              <a:buSzPts val="4400"/>
              <a:buFont typeface="Calibri"/>
              <a:buNone/>
            </a:pPr>
            <a:r>
              <a:rPr b="1" baseline="-25000" lang="en-US" sz="4400">
                <a:solidFill>
                  <a:schemeClr val="dk2"/>
                </a:solidFill>
                <a:latin typeface="Century Gothic"/>
                <a:ea typeface="Century Gothic"/>
                <a:cs typeface="Century Gothic"/>
                <a:sym typeface="Century Gothic"/>
              </a:rPr>
              <a:t>Alza la mano e presentati!</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 mille!</a:t>
            </a:r>
            <a:endParaRPr/>
          </a:p>
        </p:txBody>
      </p:sp>
      <p:pic>
        <p:nvPicPr>
          <p:cNvPr descr="A person and person looking at a computer screen" id="876" name="Google Shape;876;p29"/>
          <p:cNvPicPr preferRelativeResize="0"/>
          <p:nvPr>
            <p:ph idx="2" type="pic"/>
          </p:nvPr>
        </p:nvPicPr>
        <p:blipFill rotWithShape="1">
          <a:blip r:embed="rId3">
            <a:alphaModFix/>
          </a:blip>
          <a:srcRect b="0" l="127" r="125" t="0"/>
          <a:stretch/>
        </p:blipFill>
        <p:spPr>
          <a:xfrm>
            <a:off x="-29499" y="-2236"/>
            <a:ext cx="6814124" cy="6871095"/>
          </a:xfrm>
          <a:prstGeom prst="rect">
            <a:avLst/>
          </a:prstGeom>
          <a:solidFill>
            <a:schemeClr val="lt2"/>
          </a:solidFill>
          <a:ln>
            <a:noFill/>
          </a:ln>
        </p:spPr>
      </p:pic>
      <p:sp>
        <p:nvSpPr>
          <p:cNvPr id="877" name="Google Shape;877;p29"/>
          <p:cNvSpPr txBox="1"/>
          <p:nvPr>
            <p:ph idx="1" type="body"/>
          </p:nvPr>
        </p:nvSpPr>
        <p:spPr>
          <a:xfrm>
            <a:off x="7350655" y="4716462"/>
            <a:ext cx="4056254" cy="1388773"/>
          </a:xfrm>
          <a:prstGeom prst="rect">
            <a:avLst/>
          </a:prstGeom>
          <a:noFill/>
          <a:ln>
            <a:noFill/>
          </a:ln>
        </p:spPr>
        <p:txBody>
          <a:bodyPr anchorCtr="0" anchor="t" bIns="45700" lIns="91425" spcFirstLastPara="1" rIns="0" wrap="square" tIns="0">
            <a:normAutofit lnSpcReduction="10000"/>
          </a:bodyPr>
          <a:lstStyle/>
          <a:p>
            <a:pPr indent="0" lvl="0" marL="0" rtl="0" algn="l">
              <a:lnSpc>
                <a:spcPct val="100000"/>
              </a:lnSpc>
              <a:spcBef>
                <a:spcPts val="0"/>
              </a:spcBef>
              <a:spcAft>
                <a:spcPts val="0"/>
              </a:spcAft>
              <a:buSzPts val="1600"/>
              <a:buFont typeface="Courier New"/>
              <a:buNone/>
            </a:pPr>
            <a:r>
              <a:rPr lang="en-US" sz="1800"/>
              <a:t>Per qualsiasi domanda, scrivi a:</a:t>
            </a:r>
            <a:endParaRPr/>
          </a:p>
          <a:p>
            <a:pPr indent="0" lvl="0" marL="0" rtl="0" algn="l">
              <a:lnSpc>
                <a:spcPct val="100000"/>
              </a:lnSpc>
              <a:spcBef>
                <a:spcPts val="0"/>
              </a:spcBef>
              <a:spcAft>
                <a:spcPts val="0"/>
              </a:spcAft>
              <a:buSzPts val="1600"/>
              <a:buFont typeface="Courier New"/>
              <a:buNone/>
            </a:pPr>
            <a:r>
              <a:t/>
            </a:r>
            <a:endParaRPr sz="1800" u="sng">
              <a:solidFill>
                <a:srgbClr val="87882D"/>
              </a:solidFill>
              <a:hlinkClick r:id="rId4">
                <a:extLst>
                  <a:ext uri="{A12FA001-AC4F-418D-AE19-62706E023703}">
                    <ahyp:hlinkClr val="tx"/>
                  </a:ext>
                </a:extLst>
              </a:hlinkClick>
            </a:endParaRPr>
          </a:p>
          <a:p>
            <a:pPr indent="0" lvl="0" marL="0" rtl="0" algn="l">
              <a:lnSpc>
                <a:spcPct val="100000"/>
              </a:lnSpc>
              <a:spcBef>
                <a:spcPts val="0"/>
              </a:spcBef>
              <a:spcAft>
                <a:spcPts val="0"/>
              </a:spcAft>
              <a:buSzPts val="1600"/>
              <a:buFont typeface="Courier New"/>
              <a:buNone/>
            </a:pPr>
            <a:r>
              <a:rPr lang="en-US" sz="1800" u="sng">
                <a:solidFill>
                  <a:srgbClr val="92D050"/>
                </a:solidFill>
                <a:hlinkClick r:id="rId5">
                  <a:extLst>
                    <a:ext uri="{A12FA001-AC4F-418D-AE19-62706E023703}">
                      <ahyp:hlinkClr val="tx"/>
                    </a:ext>
                  </a:extLst>
                </a:hlinkClick>
              </a:rPr>
              <a:t>disiaili@itml.gr</a:t>
            </a:r>
            <a:endParaRPr sz="1800">
              <a:solidFill>
                <a:srgbClr val="92D050"/>
              </a:solidFill>
            </a:endParaRPr>
          </a:p>
          <a:p>
            <a:pPr indent="0" lvl="0" marL="0" rtl="0" algn="l">
              <a:lnSpc>
                <a:spcPct val="100000"/>
              </a:lnSpc>
              <a:spcBef>
                <a:spcPts val="0"/>
              </a:spcBef>
              <a:spcAft>
                <a:spcPts val="0"/>
              </a:spcAft>
              <a:buSzPts val="1600"/>
              <a:buFont typeface="Courier New"/>
              <a:buNone/>
            </a:pPr>
            <a:r>
              <a:t/>
            </a:r>
            <a:endParaRPr sz="1800"/>
          </a:p>
          <a:p>
            <a:pPr indent="0" lvl="0" marL="0" rtl="0" algn="l">
              <a:lnSpc>
                <a:spcPct val="100000"/>
              </a:lnSpc>
              <a:spcBef>
                <a:spcPts val="0"/>
              </a:spcBef>
              <a:spcAft>
                <a:spcPts val="0"/>
              </a:spcAft>
              <a:buSzPts val="1600"/>
              <a:buFont typeface="Courier New"/>
              <a:buNone/>
            </a:pPr>
            <a:r>
              <a:rPr lang="en-US" sz="1800"/>
              <a:t>Dimitra Siaili</a:t>
            </a:r>
            <a:endParaRPr/>
          </a:p>
        </p:txBody>
      </p:sp>
      <p:grpSp>
        <p:nvGrpSpPr>
          <p:cNvPr id="878" name="Google Shape;878;p29"/>
          <p:cNvGrpSpPr/>
          <p:nvPr/>
        </p:nvGrpSpPr>
        <p:grpSpPr>
          <a:xfrm>
            <a:off x="4059704" y="0"/>
            <a:ext cx="2928883" cy="6871447"/>
            <a:chOff x="4059704" y="0"/>
            <a:chExt cx="2928883" cy="6871447"/>
          </a:xfrm>
        </p:grpSpPr>
        <p:sp>
          <p:nvSpPr>
            <p:cNvPr id="879" name="Google Shape;879;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880" name="Google Shape;880;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881" name="Google Shape;881;p29"/>
          <p:cNvPicPr preferRelativeResize="0"/>
          <p:nvPr/>
        </p:nvPicPr>
        <p:blipFill rotWithShape="1">
          <a:blip r:embed="rId6">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5"/>
          <p:cNvSpPr txBox="1"/>
          <p:nvPr>
            <p:ph type="ctrTitle"/>
          </p:nvPr>
        </p:nvSpPr>
        <p:spPr>
          <a:xfrm>
            <a:off x="6507964" y="6318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Proposta di Valore</a:t>
            </a:r>
            <a:endParaRPr/>
          </a:p>
        </p:txBody>
      </p:sp>
      <p:sp>
        <p:nvSpPr>
          <p:cNvPr id="241" name="Google Shape;241;p5"/>
          <p:cNvSpPr txBox="1"/>
          <p:nvPr>
            <p:ph idx="1" type="subTitle"/>
          </p:nvPr>
        </p:nvSpPr>
        <p:spPr>
          <a:xfrm>
            <a:off x="6498131" y="159327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42" name="Google Shape;242;p5"/>
          <p:cNvSpPr txBox="1"/>
          <p:nvPr>
            <p:ph idx="3" type="body"/>
          </p:nvPr>
        </p:nvSpPr>
        <p:spPr>
          <a:xfrm>
            <a:off x="6498130" y="2510416"/>
            <a:ext cx="5541600" cy="3378319"/>
          </a:xfrm>
          <a:prstGeom prst="rect">
            <a:avLst/>
          </a:prstGeom>
          <a:noFill/>
          <a:ln>
            <a:noFill/>
          </a:ln>
        </p:spPr>
        <p:txBody>
          <a:bodyPr anchorCtr="0" anchor="t" bIns="45700" lIns="91425" spcFirstLastPara="1" rIns="0" wrap="square" tIns="0">
            <a:noAutofit/>
          </a:bodyPr>
          <a:lstStyle/>
          <a:p>
            <a:pPr indent="-311150" lvl="0" marL="457200" rtl="0" algn="l">
              <a:lnSpc>
                <a:spcPct val="115000"/>
              </a:lnSpc>
              <a:spcBef>
                <a:spcPts val="0"/>
              </a:spcBef>
              <a:spcAft>
                <a:spcPts val="0"/>
              </a:spcAft>
              <a:buSzPts val="1300"/>
              <a:buChar char="o"/>
            </a:pPr>
            <a:r>
              <a:rPr lang="en-US" sz="1300"/>
              <a:t>Livello del Modulo Formativo: Base</a:t>
            </a:r>
            <a:endParaRPr sz="1300"/>
          </a:p>
          <a:p>
            <a:pPr indent="-311150" lvl="0" marL="457200" rtl="0" algn="l">
              <a:lnSpc>
                <a:spcPct val="115000"/>
              </a:lnSpc>
              <a:spcBef>
                <a:spcPts val="0"/>
              </a:spcBef>
              <a:spcAft>
                <a:spcPts val="0"/>
              </a:spcAft>
              <a:buSzPts val="1300"/>
              <a:buChar char="o"/>
            </a:pPr>
            <a:r>
              <a:rPr lang="en-US" sz="1300"/>
              <a:t>Formazione professionale in cybersicurezza</a:t>
            </a:r>
            <a:endParaRPr sz="1300"/>
          </a:p>
          <a:p>
            <a:pPr indent="-311150" lvl="0" marL="457200" rtl="0" algn="l">
              <a:lnSpc>
                <a:spcPct val="115000"/>
              </a:lnSpc>
              <a:spcBef>
                <a:spcPts val="0"/>
              </a:spcBef>
              <a:spcAft>
                <a:spcPts val="0"/>
              </a:spcAft>
              <a:buSzPts val="1300"/>
              <a:buChar char="o"/>
            </a:pPr>
            <a:r>
              <a:rPr lang="en-US" sz="1300"/>
              <a:t>Attraverso casi di studio e collaborazione, i partecipanti acquisiscono conoscenze per difendere l’infrastruttura digitale sanitaria.</a:t>
            </a:r>
            <a:endParaRPr sz="1300"/>
          </a:p>
          <a:p>
            <a:pPr indent="-311150" lvl="0" marL="457200" rtl="0" algn="l">
              <a:lnSpc>
                <a:spcPct val="115000"/>
              </a:lnSpc>
              <a:spcBef>
                <a:spcPts val="0"/>
              </a:spcBef>
              <a:spcAft>
                <a:spcPts val="0"/>
              </a:spcAft>
              <a:buSzPts val="1300"/>
              <a:buChar char="o"/>
            </a:pPr>
            <a:r>
              <a:rPr lang="en-US" sz="1300"/>
              <a:t>Il seminario fornisce strategie per migliorare la sicurezza di rete, garantendo l’integrità e la riservatezza dei dati sanitari di fronte a minacce informatiche in continua evoluzione.</a:t>
            </a:r>
            <a:endParaRPr sz="1300"/>
          </a:p>
          <a:p>
            <a:pPr indent="-311150" lvl="0" marL="457200" rtl="0" algn="l">
              <a:lnSpc>
                <a:spcPct val="115000"/>
              </a:lnSpc>
              <a:spcBef>
                <a:spcPts val="0"/>
              </a:spcBef>
              <a:spcAft>
                <a:spcPts val="0"/>
              </a:spcAft>
              <a:buSzPts val="1300"/>
              <a:buChar char="o"/>
            </a:pPr>
            <a:r>
              <a:rPr lang="en-US" sz="1300"/>
              <a:t>Basato sul Quadro Europeo delle Competenze in Cybersicurezza</a:t>
            </a:r>
            <a:endParaRPr sz="1300"/>
          </a:p>
          <a:p>
            <a:pPr indent="-311150" lvl="0" marL="457200" rtl="0" algn="l">
              <a:lnSpc>
                <a:spcPct val="115000"/>
              </a:lnSpc>
              <a:spcBef>
                <a:spcPts val="0"/>
              </a:spcBef>
              <a:spcAft>
                <a:spcPts val="0"/>
              </a:spcAft>
              <a:buSzPts val="1300"/>
              <a:buChar char="o"/>
            </a:pPr>
            <a:r>
              <a:rPr lang="en-US" sz="1300"/>
              <a:t>Approfondimenti all’avanguardia da esperti del settore e del mondo accademico</a:t>
            </a:r>
            <a:endParaRPr sz="1300"/>
          </a:p>
          <a:p>
            <a:pPr indent="-311150" lvl="0" marL="457200" rtl="0" algn="l">
              <a:lnSpc>
                <a:spcPct val="115000"/>
              </a:lnSpc>
              <a:spcBef>
                <a:spcPts val="0"/>
              </a:spcBef>
              <a:spcAft>
                <a:spcPts val="0"/>
              </a:spcAft>
              <a:buSzPts val="1300"/>
              <a:buChar char="o"/>
            </a:pPr>
            <a:r>
              <a:rPr lang="en-US" sz="1300"/>
              <a:t>Certificato di partecipazione</a:t>
            </a:r>
            <a:endParaRPr sz="1300"/>
          </a:p>
          <a:p>
            <a:pPr indent="-311150" lvl="0" marL="457200" rtl="0" algn="l">
              <a:lnSpc>
                <a:spcPct val="115000"/>
              </a:lnSpc>
              <a:spcBef>
                <a:spcPts val="0"/>
              </a:spcBef>
              <a:spcAft>
                <a:spcPts val="0"/>
              </a:spcAft>
              <a:buSzPts val="1300"/>
              <a:buChar char="o"/>
            </a:pPr>
            <a:r>
              <a:rPr lang="en-US" sz="1300"/>
              <a:t>Supporta lo sviluppo delle competenze e la crescita professionale</a:t>
            </a:r>
            <a:endParaRPr sz="1300"/>
          </a:p>
        </p:txBody>
      </p:sp>
      <p:cxnSp>
        <p:nvCxnSpPr>
          <p:cNvPr id="243" name="Google Shape;243;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44" name="Google Shape;244;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group of people looking at a sign" id="245" name="Google Shape;245;p5"/>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pic>
        <p:nvPicPr>
          <p:cNvPr id="246" name="Google Shape;246;p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47" name="Google Shape;247;p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A person standing in front of a table with a person&#10;&#10;Description automatically generated" id="252" name="Google Shape;252;p2"/>
          <p:cNvPicPr preferRelativeResize="0"/>
          <p:nvPr>
            <p:ph idx="2" type="pic"/>
          </p:nvPr>
        </p:nvPicPr>
        <p:blipFill rotWithShape="1">
          <a:blip r:embed="rId3">
            <a:alphaModFix/>
          </a:blip>
          <a:srcRect b="0" l="4072" r="4072" t="0"/>
          <a:stretch/>
        </p:blipFill>
        <p:spPr>
          <a:xfrm>
            <a:off x="0" y="-2235"/>
            <a:ext cx="5129784" cy="6862275"/>
          </a:xfrm>
          <a:prstGeom prst="rect">
            <a:avLst/>
          </a:prstGeom>
          <a:solidFill>
            <a:schemeClr val="lt2"/>
          </a:solidFill>
          <a:ln>
            <a:noFill/>
          </a:ln>
        </p:spPr>
      </p:pic>
      <p:sp>
        <p:nvSpPr>
          <p:cNvPr id="253" name="Google Shape;253;p2"/>
          <p:cNvSpPr txBox="1"/>
          <p:nvPr>
            <p:ph type="ctrTitle"/>
          </p:nvPr>
        </p:nvSpPr>
        <p:spPr>
          <a:xfrm>
            <a:off x="6409838" y="91440"/>
            <a:ext cx="3168272" cy="64008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54" name="Google Shape;254;p2"/>
          <p:cNvSpPr txBox="1"/>
          <p:nvPr>
            <p:ph idx="1" type="subTitle"/>
          </p:nvPr>
        </p:nvSpPr>
        <p:spPr>
          <a:xfrm>
            <a:off x="6362285" y="640080"/>
            <a:ext cx="4715261" cy="486252"/>
          </a:xfrm>
          <a:prstGeom prst="rect">
            <a:avLst/>
          </a:prstGeom>
          <a:noFill/>
          <a:ln>
            <a:noFill/>
          </a:ln>
        </p:spPr>
        <p:txBody>
          <a:bodyPr anchorCtr="0" anchor="t" bIns="0" lIns="0" spcFirstLastPara="1" rIns="0" wrap="square" tIns="0">
            <a:normAutofit fontScale="77500"/>
          </a:bodyPr>
          <a:lstStyle/>
          <a:p>
            <a:pPr indent="0" lvl="0" marL="0" rtl="0" algn="l">
              <a:lnSpc>
                <a:spcPct val="100000"/>
              </a:lnSpc>
              <a:spcBef>
                <a:spcPts val="0"/>
              </a:spcBef>
              <a:spcAft>
                <a:spcPts val="0"/>
              </a:spcAft>
              <a:buSzPct val="100000"/>
              <a:buNone/>
            </a:pPr>
            <a:r>
              <a:rPr lang="en-US"/>
              <a:t>Profilo dei Partecipanti alla Formazione</a:t>
            </a:r>
            <a:endParaRPr/>
          </a:p>
        </p:txBody>
      </p:sp>
      <p:sp>
        <p:nvSpPr>
          <p:cNvPr id="255" name="Google Shape;255;p2"/>
          <p:cNvSpPr txBox="1"/>
          <p:nvPr>
            <p:ph idx="3" type="body"/>
          </p:nvPr>
        </p:nvSpPr>
        <p:spPr>
          <a:xfrm>
            <a:off x="5120640" y="1280160"/>
            <a:ext cx="6942010" cy="5650034"/>
          </a:xfrm>
          <a:prstGeom prst="rect">
            <a:avLst/>
          </a:prstGeom>
          <a:noFill/>
          <a:ln>
            <a:noFill/>
          </a:ln>
        </p:spPr>
        <p:txBody>
          <a:bodyPr anchorCtr="0" anchor="t" bIns="0" lIns="91425" spcFirstLastPara="1" rIns="0" wrap="square" tIns="0">
            <a:noAutofit/>
          </a:bodyPr>
          <a:lstStyle/>
          <a:p>
            <a:pPr indent="-311150" lvl="0" marL="457200" rtl="0" algn="l">
              <a:lnSpc>
                <a:spcPct val="115000"/>
              </a:lnSpc>
              <a:spcBef>
                <a:spcPts val="0"/>
              </a:spcBef>
              <a:spcAft>
                <a:spcPts val="0"/>
              </a:spcAft>
              <a:buSzPts val="1300"/>
              <a:buFont typeface="Noto Sans Symbols"/>
              <a:buChar char="❖"/>
            </a:pPr>
            <a:r>
              <a:rPr b="1" lang="en-US" sz="1500"/>
              <a:t>Professionisti IT nel settore sanitario: </a:t>
            </a:r>
            <a:r>
              <a:rPr lang="en-US" sz="1500"/>
              <a:t>includono amministratori di rete, personale di supporto IT e specialisti in cybersicurezza responsabili della sicurezza dei sistemi sanitari.</a:t>
            </a:r>
            <a:endParaRPr sz="1500"/>
          </a:p>
          <a:p>
            <a:pPr indent="-311150" lvl="0" marL="457200" rtl="0" algn="l">
              <a:lnSpc>
                <a:spcPct val="115000"/>
              </a:lnSpc>
              <a:spcBef>
                <a:spcPts val="0"/>
              </a:spcBef>
              <a:spcAft>
                <a:spcPts val="0"/>
              </a:spcAft>
              <a:buSzPts val="1300"/>
              <a:buFont typeface="Noto Sans Symbols"/>
              <a:buChar char="❖"/>
            </a:pPr>
            <a:r>
              <a:rPr b="1" lang="en-US" sz="1500"/>
              <a:t>Amministratori ed Executive del settore sanitario: </a:t>
            </a:r>
            <a:r>
              <a:rPr lang="en-US" sz="1500"/>
              <a:t>Chief Information Officers (CIO), Chief Technology Officers (CTO) e Chief Information Security Officers (CISO) che supervisionano la strategia IT e le politiche di cybersicurezza nelle organizzazioni sanitarie.</a:t>
            </a:r>
            <a:endParaRPr sz="1500"/>
          </a:p>
          <a:p>
            <a:pPr indent="-311150" lvl="0" marL="457200" rtl="0" algn="l">
              <a:lnSpc>
                <a:spcPct val="115000"/>
              </a:lnSpc>
              <a:spcBef>
                <a:spcPts val="0"/>
              </a:spcBef>
              <a:spcAft>
                <a:spcPts val="0"/>
              </a:spcAft>
              <a:buSzPts val="1300"/>
              <a:buFont typeface="Noto Sans Symbols"/>
              <a:buChar char="❖"/>
            </a:pPr>
            <a:r>
              <a:rPr b="1" lang="en-US" sz="1500"/>
              <a:t>Personale clinico con responsabilità IT: </a:t>
            </a:r>
            <a:r>
              <a:rPr lang="en-US" sz="1500"/>
              <a:t>medici, infermieri e altri operatori sanitari che utilizzano sistemi digitali e devono comprendere l’importanza della cybersicurezza per proteggere i dati dei pazienti.</a:t>
            </a:r>
            <a:endParaRPr sz="1500"/>
          </a:p>
          <a:p>
            <a:pPr indent="-311150" lvl="0" marL="457200" rtl="0" algn="l">
              <a:lnSpc>
                <a:spcPct val="115000"/>
              </a:lnSpc>
              <a:spcBef>
                <a:spcPts val="0"/>
              </a:spcBef>
              <a:spcAft>
                <a:spcPts val="0"/>
              </a:spcAft>
              <a:buSzPts val="1300"/>
              <a:buFont typeface="Noto Sans Symbols"/>
              <a:buChar char="❖"/>
            </a:pPr>
            <a:r>
              <a:rPr b="1" lang="en-US" sz="1500"/>
              <a:t>Professionisti della Gestione dell’Informazione Sanitaria (HIM): </a:t>
            </a:r>
            <a:r>
              <a:rPr lang="en-US" sz="1500"/>
              <a:t>persone che gestiscono i dati dei pazienti, come i responsabili delle informazioni sanitarie e i tecnici dei registri medici, i quali devono garantire la riservatezza e l’integrità delle cartelle cliniche.</a:t>
            </a:r>
            <a:endParaRPr sz="1500"/>
          </a:p>
          <a:p>
            <a:pPr indent="-311150" lvl="0" marL="457200" rtl="0" algn="l">
              <a:lnSpc>
                <a:spcPct val="115000"/>
              </a:lnSpc>
              <a:spcBef>
                <a:spcPts val="0"/>
              </a:spcBef>
              <a:spcAft>
                <a:spcPts val="0"/>
              </a:spcAft>
              <a:buSzPts val="1300"/>
              <a:buFont typeface="Noto Sans Symbols"/>
              <a:buChar char="❖"/>
            </a:pPr>
            <a:r>
              <a:rPr b="1" lang="en-US" sz="1500"/>
              <a:t>Responsabili della Conformità e della Gestione del Rischio: </a:t>
            </a:r>
            <a:r>
              <a:rPr lang="en-US" sz="1500"/>
              <a:t>professionisti che si occupano della conformità alle normative sanitarie come HIPAA, GDPR e altre leggi sulla prote</a:t>
            </a:r>
            <a:endParaRPr sz="1500"/>
          </a:p>
        </p:txBody>
      </p:sp>
      <p:cxnSp>
        <p:nvCxnSpPr>
          <p:cNvPr id="256" name="Google Shape;256;p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pic>
        <p:nvPicPr>
          <p:cNvPr id="257" name="Google Shape;257;p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58" name="Google Shape;258;p2"/>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person standing in front of a table with a person&#10;&#10;Description automatically generated" id="263" name="Google Shape;263;p10"/>
          <p:cNvPicPr preferRelativeResize="0"/>
          <p:nvPr>
            <p:ph idx="2" type="pic"/>
          </p:nvPr>
        </p:nvPicPr>
        <p:blipFill rotWithShape="1">
          <a:blip r:embed="rId3">
            <a:alphaModFix/>
          </a:blip>
          <a:srcRect b="0" l="4072" r="4072" t="0"/>
          <a:stretch/>
        </p:blipFill>
        <p:spPr>
          <a:xfrm>
            <a:off x="0" y="-2235"/>
            <a:ext cx="5297864" cy="6862275"/>
          </a:xfrm>
          <a:prstGeom prst="rect">
            <a:avLst/>
          </a:prstGeom>
          <a:solidFill>
            <a:schemeClr val="lt2"/>
          </a:solidFill>
          <a:ln>
            <a:noFill/>
          </a:ln>
        </p:spPr>
      </p:pic>
      <p:sp>
        <p:nvSpPr>
          <p:cNvPr id="264" name="Google Shape;264;p10"/>
          <p:cNvSpPr txBox="1"/>
          <p:nvPr>
            <p:ph type="ctrTitle"/>
          </p:nvPr>
        </p:nvSpPr>
        <p:spPr>
          <a:xfrm>
            <a:off x="6035040" y="182880"/>
            <a:ext cx="3168272" cy="640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65" name="Google Shape;265;p10"/>
          <p:cNvSpPr txBox="1"/>
          <p:nvPr>
            <p:ph idx="1" type="subTitle"/>
          </p:nvPr>
        </p:nvSpPr>
        <p:spPr>
          <a:xfrm>
            <a:off x="6217920" y="640080"/>
            <a:ext cx="4715261" cy="486252"/>
          </a:xfrm>
          <a:prstGeom prst="rect">
            <a:avLst/>
          </a:prstGeom>
          <a:noFill/>
          <a:ln>
            <a:noFill/>
          </a:ln>
        </p:spPr>
        <p:txBody>
          <a:bodyPr anchorCtr="0" anchor="t" bIns="0" lIns="91425" spcFirstLastPara="1" rIns="91425" wrap="square" tIns="91425">
            <a:normAutofit fontScale="77500"/>
          </a:bodyPr>
          <a:lstStyle/>
          <a:p>
            <a:pPr indent="0" lvl="0" marL="0" rtl="0" algn="l">
              <a:spcBef>
                <a:spcPts val="0"/>
              </a:spcBef>
              <a:spcAft>
                <a:spcPts val="0"/>
              </a:spcAft>
              <a:buSzPct val="100000"/>
              <a:buNone/>
            </a:pPr>
            <a:r>
              <a:rPr lang="en-US"/>
              <a:t>Profilo dei Partecipanti alla Formazione</a:t>
            </a:r>
            <a:endParaRPr/>
          </a:p>
        </p:txBody>
      </p:sp>
      <p:sp>
        <p:nvSpPr>
          <p:cNvPr id="266" name="Google Shape;266;p10"/>
          <p:cNvSpPr txBox="1"/>
          <p:nvPr>
            <p:ph idx="3" type="body"/>
          </p:nvPr>
        </p:nvSpPr>
        <p:spPr>
          <a:xfrm>
            <a:off x="5303520" y="1280160"/>
            <a:ext cx="6759130" cy="5577840"/>
          </a:xfrm>
          <a:prstGeom prst="rect">
            <a:avLst/>
          </a:prstGeom>
          <a:noFill/>
          <a:ln>
            <a:noFill/>
          </a:ln>
        </p:spPr>
        <p:txBody>
          <a:bodyPr anchorCtr="0" anchor="t" bIns="0" lIns="91425" spcFirstLastPara="1" rIns="0" wrap="square" tIns="0">
            <a:noAutofit/>
          </a:bodyPr>
          <a:lstStyle/>
          <a:p>
            <a:pPr indent="-311150" lvl="0" marL="457200" rtl="0" algn="l">
              <a:lnSpc>
                <a:spcPct val="115000"/>
              </a:lnSpc>
              <a:spcBef>
                <a:spcPts val="0"/>
              </a:spcBef>
              <a:spcAft>
                <a:spcPts val="0"/>
              </a:spcAft>
              <a:buSzPts val="1300"/>
              <a:buFont typeface="Noto Sans Symbols"/>
              <a:buChar char="❖"/>
            </a:pPr>
            <a:r>
              <a:rPr b="1" lang="en-US" sz="1500"/>
              <a:t>Direzione di ospedali e cliniche: </a:t>
            </a:r>
            <a:r>
              <a:rPr lang="en-US" sz="1500"/>
              <a:t>direttori e manager di ospedali, cliniche e altre strutture sanitarie che devono essere consapevoli dell’importanza della protezione degli endpoint per prendere decisioni informate su allocazione delle risorse e investimenti in sicurezza.</a:t>
            </a:r>
            <a:endParaRPr sz="1500"/>
          </a:p>
          <a:p>
            <a:pPr indent="-311150" lvl="0" marL="457200" rtl="0" algn="l">
              <a:lnSpc>
                <a:spcPct val="115000"/>
              </a:lnSpc>
              <a:spcBef>
                <a:spcPts val="0"/>
              </a:spcBef>
              <a:spcAft>
                <a:spcPts val="0"/>
              </a:spcAft>
              <a:buSzPts val="1300"/>
              <a:buFont typeface="Noto Sans Symbols"/>
              <a:buChar char="❖"/>
            </a:pPr>
            <a:r>
              <a:rPr b="1" lang="en-US" sz="1500"/>
              <a:t>Consulenti e revisori del settore sanitario: </a:t>
            </a:r>
            <a:r>
              <a:rPr lang="en-US" sz="1500"/>
              <a:t>coloro che offrono servizi di consulenza o conducono audit in ambito sanitario, in quanto devono essere aggiornati sulle migliori pratiche in materia di cybersicurezza.</a:t>
            </a:r>
            <a:endParaRPr sz="1500"/>
          </a:p>
          <a:p>
            <a:pPr indent="-311150" lvl="0" marL="457200" rtl="0" algn="l">
              <a:lnSpc>
                <a:spcPct val="115000"/>
              </a:lnSpc>
              <a:spcBef>
                <a:spcPts val="0"/>
              </a:spcBef>
              <a:spcAft>
                <a:spcPts val="0"/>
              </a:spcAft>
              <a:buSzPts val="1300"/>
              <a:buFont typeface="Noto Sans Symbols"/>
              <a:buChar char="❖"/>
            </a:pPr>
            <a:r>
              <a:rPr b="1" lang="en-US" sz="1500"/>
              <a:t>Sviluppatori di software e fornitori: </a:t>
            </a:r>
            <a:r>
              <a:rPr lang="en-US" sz="1500"/>
              <a:t>sviluppatori che creano software e applicazioni per la sanità, così come fornitori di soluzioni IT per organizzazioni sanitarie, per garantire che i loro prodotti rispettino gli standard di sicurezza</a:t>
            </a:r>
            <a:r>
              <a:rPr b="1" lang="en-US" sz="1500"/>
              <a:t>.</a:t>
            </a:r>
            <a:endParaRPr b="1" sz="1500"/>
          </a:p>
          <a:p>
            <a:pPr indent="-311150" lvl="0" marL="457200" rtl="0" algn="l">
              <a:lnSpc>
                <a:spcPct val="115000"/>
              </a:lnSpc>
              <a:spcBef>
                <a:spcPts val="0"/>
              </a:spcBef>
              <a:spcAft>
                <a:spcPts val="0"/>
              </a:spcAft>
              <a:buSzPts val="1300"/>
              <a:buFont typeface="Noto Sans Symbols"/>
              <a:buChar char="❖"/>
            </a:pPr>
            <a:r>
              <a:rPr b="1" lang="en-US" sz="1500"/>
              <a:t>Funzionari della sanità pubblica: </a:t>
            </a:r>
            <a:r>
              <a:rPr lang="en-US" sz="1500"/>
              <a:t>persone che lavorano in enti di sanità pubblica e gestiscono dati sanitari su larga scala, con la responsabilità di proteggerli dalle minacce informatiche.</a:t>
            </a:r>
            <a:endParaRPr sz="1500"/>
          </a:p>
          <a:p>
            <a:pPr indent="-311150" lvl="0" marL="457200" rtl="0" algn="l">
              <a:lnSpc>
                <a:spcPct val="115000"/>
              </a:lnSpc>
              <a:spcBef>
                <a:spcPts val="0"/>
              </a:spcBef>
              <a:spcAft>
                <a:spcPts val="0"/>
              </a:spcAft>
              <a:buSzPts val="1300"/>
              <a:buFont typeface="Noto Sans Symbols"/>
              <a:buChar char="❖"/>
            </a:pPr>
            <a:r>
              <a:rPr b="1" lang="en-US" sz="1500"/>
              <a:t>Studenti e accademici: </a:t>
            </a:r>
            <a:r>
              <a:rPr lang="en-US" sz="1500"/>
              <a:t>studenti in amministrazione sanitaria, informatica sanitaria o cybersicurezza, oltre a ricercatori accademici che si concentrano sull’IT sanitario e sulla cybersicurezza.</a:t>
            </a:r>
            <a:endParaRPr sz="1500"/>
          </a:p>
          <a:p>
            <a:pPr indent="-292100" lvl="0" marL="285750" rtl="0" algn="just">
              <a:lnSpc>
                <a:spcPct val="100000"/>
              </a:lnSpc>
              <a:spcBef>
                <a:spcPts val="1200"/>
              </a:spcBef>
              <a:spcAft>
                <a:spcPts val="1200"/>
              </a:spcAft>
              <a:buSzPts val="1500"/>
              <a:buChar char="❖"/>
            </a:pPr>
            <a:r>
              <a:t/>
            </a:r>
            <a:endParaRPr b="1" sz="1500"/>
          </a:p>
        </p:txBody>
      </p:sp>
      <p:cxnSp>
        <p:nvCxnSpPr>
          <p:cNvPr id="267" name="Google Shape;267;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pic>
        <p:nvPicPr>
          <p:cNvPr id="268" name="Google Shape;268;p1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69" name="Google Shape;269;p10"/>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75" name="Google Shape;275;p7"/>
          <p:cNvSpPr txBox="1"/>
          <p:nvPr>
            <p:ph idx="1" type="subTitle"/>
          </p:nvPr>
        </p:nvSpPr>
        <p:spPr>
          <a:xfrm>
            <a:off x="6498131" y="75507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US"/>
              <a:t>Profilo del Formatore</a:t>
            </a:r>
            <a:endParaRPr/>
          </a:p>
          <a:p>
            <a:pPr indent="0" lvl="0" marL="0" rtl="0" algn="l">
              <a:lnSpc>
                <a:spcPct val="100000"/>
              </a:lnSpc>
              <a:spcBef>
                <a:spcPts val="0"/>
              </a:spcBef>
              <a:spcAft>
                <a:spcPts val="0"/>
              </a:spcAft>
              <a:buSzPts val="2400"/>
              <a:buNone/>
            </a:pPr>
            <a:r>
              <a:t/>
            </a:r>
            <a:endParaRPr/>
          </a:p>
        </p:txBody>
      </p:sp>
      <p:sp>
        <p:nvSpPr>
          <p:cNvPr id="276" name="Google Shape;276;p7"/>
          <p:cNvSpPr txBox="1"/>
          <p:nvPr>
            <p:ph idx="3" type="body"/>
          </p:nvPr>
        </p:nvSpPr>
        <p:spPr>
          <a:xfrm>
            <a:off x="6096000" y="1518877"/>
            <a:ext cx="5853300" cy="4954997"/>
          </a:xfrm>
          <a:prstGeom prst="rect">
            <a:avLst/>
          </a:prstGeom>
          <a:noFill/>
          <a:ln>
            <a:noFill/>
          </a:ln>
        </p:spPr>
        <p:txBody>
          <a:bodyPr anchorCtr="0" anchor="t" bIns="45700" lIns="91425" spcFirstLastPara="1" rIns="0" wrap="square" tIns="0">
            <a:normAutofit/>
          </a:bodyPr>
          <a:lstStyle/>
          <a:p>
            <a:pPr indent="-254317" lvl="0" marL="274320" rtl="0" algn="just">
              <a:lnSpc>
                <a:spcPct val="100000"/>
              </a:lnSpc>
              <a:spcBef>
                <a:spcPts val="0"/>
              </a:spcBef>
              <a:spcAft>
                <a:spcPts val="0"/>
              </a:spcAft>
              <a:buSzPts val="1400"/>
              <a:buFont typeface="Courier New"/>
              <a:buChar char="o"/>
            </a:pPr>
            <a:r>
              <a:rPr b="1" lang="en-US"/>
              <a:t>Dimitra Siaili</a:t>
            </a:r>
            <a:r>
              <a:rPr b="1" lang="en-US"/>
              <a:t> </a:t>
            </a:r>
            <a:r>
              <a:rPr lang="en-US"/>
              <a:t>è una ricercatrice e project manager di comprovata esperienza, specializzata in progetti di cybersicurezza finanziati dall’UE presso ITML. Grazie alla sua formazione accademica in Ingegneria Elettrica e Tecnologia dell’Informatica presso la Scuola Politecnica di Patrasso, che include studi triennali e post-laurea, ha dimostrato competenza nel guidare importanti iniziative di ricerca.Oltre alle sue competenze in cybersicurezza, Dimitra vanta una significativa esperienza nei settori delle smart cities e dell’IoT, avendo contribuito a progetti volti a migliorare le infrastrutture urbane e la connettività. </a:t>
            </a:r>
            <a:r>
              <a:rPr lang="en-US"/>
              <a:t>ITML è all’avanguardia dell’innovazione, pioniere nello sviluppo di soluzioni di cybersicurezza attraverso la partecipazione a decine di progetti di ricerca all’avanguardia.Con un impegno costante verso l’eccellenza, ITML utilizza la sua expertise per offrire tecnologie e servizi innovativi in grado di affrontare le sfide emergenti nel panorama digitale.</a:t>
            </a:r>
            <a:endParaRPr/>
          </a:p>
        </p:txBody>
      </p:sp>
      <p:cxnSp>
        <p:nvCxnSpPr>
          <p:cNvPr id="277" name="Google Shape;277;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8" name="Google Shape;278;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79" name="Google Shape;279;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pic>
        <p:nvPicPr>
          <p:cNvPr id="280" name="Google Shape;280;p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81" name="Google Shape;281;p7"/>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pic>
        <p:nvPicPr>
          <p:cNvPr descr="A person with red hair speaking into a microphone&#10;&#10;Description automatically generated" id="282" name="Google Shape;282;p7"/>
          <p:cNvPicPr preferRelativeResize="0"/>
          <p:nvPr/>
        </p:nvPicPr>
        <p:blipFill rotWithShape="1">
          <a:blip r:embed="rId5">
            <a:alphaModFix/>
          </a:blip>
          <a:srcRect b="0" l="10457" r="19002" t="0"/>
          <a:stretch/>
        </p:blipFill>
        <p:spPr>
          <a:xfrm>
            <a:off x="1275044" y="1399032"/>
            <a:ext cx="3255265" cy="307647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88" name="Google Shape;288;p8"/>
          <p:cNvSpPr txBox="1"/>
          <p:nvPr>
            <p:ph idx="1" type="subTitle"/>
          </p:nvPr>
        </p:nvSpPr>
        <p:spPr>
          <a:xfrm>
            <a:off x="6498131" y="862369"/>
            <a:ext cx="4786877" cy="961407"/>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della Formazione</a:t>
            </a:r>
            <a:endParaRPr/>
          </a:p>
        </p:txBody>
      </p:sp>
      <p:sp>
        <p:nvSpPr>
          <p:cNvPr id="289" name="Google Shape;289;p8"/>
          <p:cNvSpPr txBox="1"/>
          <p:nvPr>
            <p:ph idx="3" type="body"/>
          </p:nvPr>
        </p:nvSpPr>
        <p:spPr>
          <a:xfrm>
            <a:off x="6409837" y="1823775"/>
            <a:ext cx="5486507" cy="4748717"/>
          </a:xfrm>
          <a:prstGeom prst="rect">
            <a:avLst/>
          </a:prstGeom>
          <a:noFill/>
          <a:ln>
            <a:noFill/>
          </a:ln>
        </p:spPr>
        <p:txBody>
          <a:bodyPr anchorCtr="0" anchor="t" bIns="45700" lIns="91425" spcFirstLastPara="1" rIns="0" wrap="square" tIns="0">
            <a:noAutofit/>
          </a:bodyPr>
          <a:lstStyle/>
          <a:p>
            <a:pPr indent="-304800" lvl="0" marL="457200" rtl="0" algn="l">
              <a:lnSpc>
                <a:spcPct val="115000"/>
              </a:lnSpc>
              <a:spcBef>
                <a:spcPts val="0"/>
              </a:spcBef>
              <a:spcAft>
                <a:spcPts val="0"/>
              </a:spcAft>
              <a:buSzPts val="1200"/>
              <a:buChar char="o"/>
            </a:pPr>
            <a:r>
              <a:rPr lang="en-US" sz="2000"/>
              <a:t>Introduzione alla sicurezza di rete nel settore sanitario</a:t>
            </a:r>
            <a:endParaRPr sz="2000"/>
          </a:p>
          <a:p>
            <a:pPr indent="-304800" lvl="0" marL="457200" rtl="0" algn="l">
              <a:lnSpc>
                <a:spcPct val="115000"/>
              </a:lnSpc>
              <a:spcBef>
                <a:spcPts val="0"/>
              </a:spcBef>
              <a:spcAft>
                <a:spcPts val="0"/>
              </a:spcAft>
              <a:buSzPts val="1200"/>
              <a:buChar char="o"/>
            </a:pPr>
            <a:r>
              <a:rPr lang="en-US" sz="2000"/>
              <a:t>Fondamenti della protezione degli endpoint</a:t>
            </a:r>
            <a:endParaRPr sz="2000"/>
          </a:p>
          <a:p>
            <a:pPr indent="-304800" lvl="0" marL="457200" rtl="0" algn="l">
              <a:lnSpc>
                <a:spcPct val="115000"/>
              </a:lnSpc>
              <a:spcBef>
                <a:spcPts val="0"/>
              </a:spcBef>
              <a:spcAft>
                <a:spcPts val="0"/>
              </a:spcAft>
              <a:buSzPts val="1200"/>
              <a:buChar char="o"/>
            </a:pPr>
            <a:r>
              <a:rPr lang="en-US" sz="2000"/>
              <a:t>Scenario delle minacce informatiche nel settore sanitario</a:t>
            </a:r>
            <a:endParaRPr sz="2000"/>
          </a:p>
          <a:p>
            <a:pPr indent="-304800" lvl="0" marL="457200" rtl="0" algn="l">
              <a:lnSpc>
                <a:spcPct val="115000"/>
              </a:lnSpc>
              <a:spcBef>
                <a:spcPts val="0"/>
              </a:spcBef>
              <a:spcAft>
                <a:spcPts val="0"/>
              </a:spcAft>
              <a:buSzPts val="1200"/>
              <a:buChar char="o"/>
            </a:pPr>
            <a:r>
              <a:rPr lang="en-US" sz="2000"/>
              <a:t>Buone pratiche per la sicurezza degli endpoint</a:t>
            </a:r>
            <a:endParaRPr sz="2000"/>
          </a:p>
          <a:p>
            <a:pPr indent="-304800" lvl="0" marL="457200" rtl="0" algn="l">
              <a:lnSpc>
                <a:spcPct val="115000"/>
              </a:lnSpc>
              <a:spcBef>
                <a:spcPts val="0"/>
              </a:spcBef>
              <a:spcAft>
                <a:spcPts val="0"/>
              </a:spcAft>
              <a:buSzPts val="1200"/>
              <a:buChar char="o"/>
            </a:pPr>
            <a:r>
              <a:rPr lang="en-US" sz="2000"/>
              <a:t>Conformità normativa e standard</a:t>
            </a:r>
            <a:endParaRPr sz="2000"/>
          </a:p>
          <a:p>
            <a:pPr indent="-304800" lvl="0" marL="457200" rtl="0" algn="l">
              <a:lnSpc>
                <a:spcPct val="115000"/>
              </a:lnSpc>
              <a:spcBef>
                <a:spcPts val="0"/>
              </a:spcBef>
              <a:spcAft>
                <a:spcPts val="0"/>
              </a:spcAft>
              <a:buSzPts val="1200"/>
              <a:buChar char="o"/>
            </a:pPr>
            <a:r>
              <a:rPr lang="en-US" sz="2000"/>
              <a:t>Casi di studio ed esempi reali</a:t>
            </a:r>
            <a:endParaRPr sz="2000"/>
          </a:p>
          <a:p>
            <a:pPr indent="-304800" lvl="0" marL="457200" rtl="0" algn="l">
              <a:lnSpc>
                <a:spcPct val="115000"/>
              </a:lnSpc>
              <a:spcBef>
                <a:spcPts val="0"/>
              </a:spcBef>
              <a:spcAft>
                <a:spcPts val="0"/>
              </a:spcAft>
              <a:buSzPts val="1200"/>
              <a:buChar char="o"/>
            </a:pPr>
            <a:r>
              <a:rPr lang="en-US" sz="2000"/>
              <a:t>Collaborazione e condivisione della conoscenza</a:t>
            </a:r>
            <a:endParaRPr sz="2000"/>
          </a:p>
        </p:txBody>
      </p:sp>
      <p:cxnSp>
        <p:nvCxnSpPr>
          <p:cNvPr id="290" name="Google Shape;290;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1" name="Google Shape;291;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2" name="Google Shape;292;p8"/>
          <p:cNvPicPr preferRelativeResize="0"/>
          <p:nvPr>
            <p:ph idx="2" type="pic"/>
          </p:nvPr>
        </p:nvPicPr>
        <p:blipFill rotWithShape="1">
          <a:blip r:embed="rId3">
            <a:alphaModFix/>
          </a:blip>
          <a:srcRect b="10834" l="0" r="0" t="10826"/>
          <a:stretch/>
        </p:blipFill>
        <p:spPr>
          <a:xfrm>
            <a:off x="0" y="-2235"/>
            <a:ext cx="5840730" cy="6862276"/>
          </a:xfrm>
          <a:prstGeom prst="rect">
            <a:avLst/>
          </a:prstGeom>
          <a:solidFill>
            <a:schemeClr val="lt2"/>
          </a:solidFill>
          <a:ln>
            <a:noFill/>
          </a:ln>
        </p:spPr>
      </p:pic>
      <p:pic>
        <p:nvPicPr>
          <p:cNvPr id="293" name="Google Shape;293;p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94" name="Google Shape;294;p8"/>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2023-07-18T15:28:54Z</dcterms:created>
  <dc:creator>Dimitra Siaili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