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embeddedFontLst>
    <p:embeddedFont>
      <p:font typeface="Tahoma"/>
      <p:regular r:id="rId39"/>
      <p:bold r:id="rId40"/>
    </p:embeddedFont>
    <p:embeddedFont>
      <p:font typeface="Book Antiqua"/>
      <p:regular r:id="rId41"/>
      <p:bold r:id="rId42"/>
      <p:italic r:id="rId43"/>
      <p:boldItalic r:id="rId44"/>
    </p:embeddedFont>
    <p:embeddedFont>
      <p:font typeface="Century Gothic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9" roundtripDataSignature="AMtx7mgjI7Ub04uTeFZOcb7HG+P4Liuf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42" Type="http://schemas.openxmlformats.org/officeDocument/2006/relationships/font" Target="fonts/BookAntiqua-bold.fntdata"/><Relationship Id="rId41" Type="http://schemas.openxmlformats.org/officeDocument/2006/relationships/font" Target="fonts/BookAntiqua-regular.fntdata"/><Relationship Id="rId44" Type="http://schemas.openxmlformats.org/officeDocument/2006/relationships/font" Target="fonts/BookAntiqua-boldItalic.fntdata"/><Relationship Id="rId43" Type="http://schemas.openxmlformats.org/officeDocument/2006/relationships/font" Target="fonts/BookAntiqua-italic.fntdata"/><Relationship Id="rId46" Type="http://schemas.openxmlformats.org/officeDocument/2006/relationships/font" Target="fonts/CenturyGothic-bold.fntdata"/><Relationship Id="rId45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enturyGothic-boldItalic.fntdata"/><Relationship Id="rId47" Type="http://schemas.openxmlformats.org/officeDocument/2006/relationships/font" Target="fonts/CenturyGothic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Tahoma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32131" y="-30007"/>
            <a:ext cx="6064493" cy="687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6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36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" name="Google Shape;19;p36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" name="Google Shape;20;p36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5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5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1" name="Google Shape;91;p45"/>
          <p:cNvSpPr txBox="1"/>
          <p:nvPr>
            <p:ph idx="2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3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4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5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6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6" name="Google Shape;96;p45"/>
          <p:cNvSpPr txBox="1"/>
          <p:nvPr>
            <p:ph idx="7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46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4" name="Google Shape;104;p46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46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6" name="Google Shape;106;p46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7" name="Google Shape;107;p46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9" name="Google Shape;109;p4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7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7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3" name="Google Shape;113;p47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4" name="Google Shape;114;p47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5" name="Google Shape;115;p47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6" name="Google Shape;116;p47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8" name="Google Shape;118;p47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9" name="Google Shape;119;p47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0" name="Google Shape;120;p47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48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48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48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0" name="Google Shape;130;p48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1" name="Google Shape;131;p48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2" name="Google Shape;132;p48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3" name="Google Shape;133;p48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4" name="Google Shape;134;p48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5" name="Google Shape;135;p48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6" name="Google Shape;136;p4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9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49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49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49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49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49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49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6" name="Google Shape;146;p49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49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49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9" name="Google Shape;149;p4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0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50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0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4" name="Google Shape;154;p50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5" name="Google Shape;155;p50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6" name="Google Shape;156;p50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50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50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50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50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50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50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3" name="Google Shape;163;p5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1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Char char="o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7" name="Google Shape;167;p5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3"/>
          <p:cNvSpPr txBox="1"/>
          <p:nvPr>
            <p:ph type="ctrTitle"/>
          </p:nvPr>
        </p:nvSpPr>
        <p:spPr>
          <a:xfrm>
            <a:off x="914400" y="90540"/>
            <a:ext cx="10464800" cy="2089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ook Antiqua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3"/>
          <p:cNvSpPr txBox="1"/>
          <p:nvPr>
            <p:ph idx="1" type="subTitle"/>
          </p:nvPr>
        </p:nvSpPr>
        <p:spPr>
          <a:xfrm>
            <a:off x="711200" y="4114800"/>
            <a:ext cx="10769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Times"/>
              <a:buNone/>
              <a:defRPr sz="3200"/>
            </a:lvl1pPr>
            <a:lvl2pPr lvl="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" name="Google Shape;28;p38"/>
          <p:cNvSpPr txBox="1"/>
          <p:nvPr>
            <p:ph idx="2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39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1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1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3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4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5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6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7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8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9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3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43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7" name="Google Shape;57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43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43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3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019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43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43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43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019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43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3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43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019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43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3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4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74" name="Google Shape;74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44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8" name="Google Shape;78;p44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4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44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44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4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44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44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44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3.jpg"/><Relationship Id="rId5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/>
          <p:nvPr>
            <p:ph type="ctrTitle"/>
          </p:nvPr>
        </p:nvSpPr>
        <p:spPr>
          <a:xfrm>
            <a:off x="7021568" y="508138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lang="en-US" sz="4800"/>
              <a:t>Sicurezza di rete per la salute</a:t>
            </a:r>
            <a:endParaRPr/>
          </a:p>
        </p:txBody>
      </p:sp>
      <p:sp>
        <p:nvSpPr>
          <p:cNvPr id="179" name="Google Shape;179;p1"/>
          <p:cNvSpPr txBox="1"/>
          <p:nvPr>
            <p:ph idx="1" type="subTitle"/>
          </p:nvPr>
        </p:nvSpPr>
        <p:spPr>
          <a:xfrm>
            <a:off x="6204155" y="5021011"/>
            <a:ext cx="3144331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DA PARTE DI: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ANTONIOS NTIB</a:t>
            </a:r>
            <a:endParaRPr/>
          </a:p>
        </p:txBody>
      </p:sp>
      <p:sp>
        <p:nvSpPr>
          <p:cNvPr id="180" name="Google Shape;180;p1"/>
          <p:cNvSpPr txBox="1"/>
          <p:nvPr>
            <p:ph idx="3" type="body"/>
          </p:nvPr>
        </p:nvSpPr>
        <p:spPr>
          <a:xfrm>
            <a:off x="6204155" y="3254849"/>
            <a:ext cx="5238545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CSP004_C_H</a:t>
            </a:r>
            <a:endParaRPr/>
          </a:p>
        </p:txBody>
      </p:sp>
      <p:sp>
        <p:nvSpPr>
          <p:cNvPr id="181" name="Google Shape;181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182" name="Google Shape;18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1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183" name="Google Shape;18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84" name="Google Shape;18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1"/>
          <p:cNvSpPr txBox="1"/>
          <p:nvPr/>
        </p:nvSpPr>
        <p:spPr>
          <a:xfrm>
            <a:off x="6203090" y="4490500"/>
            <a:ext cx="48590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 SET #8: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Sicurezza web </a:t>
            </a:r>
            <a:endParaRPr b="1" i="1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red sign with white text&#10;&#10;Description automatically generated" id="187" name="Google Shape;1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8593" y="4955092"/>
            <a:ext cx="1532424" cy="56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/>
          <p:nvPr>
            <p:ph type="ctrTitle"/>
          </p:nvPr>
        </p:nvSpPr>
        <p:spPr>
          <a:xfrm>
            <a:off x="983227" y="715654"/>
            <a:ext cx="10419192" cy="7690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Biscotti </a:t>
            </a:r>
            <a:endParaRPr/>
          </a:p>
        </p:txBody>
      </p:sp>
      <p:sp>
        <p:nvSpPr>
          <p:cNvPr id="292" name="Google Shape;292;p9"/>
          <p:cNvSpPr txBox="1"/>
          <p:nvPr>
            <p:ph idx="2" type="body"/>
          </p:nvPr>
        </p:nvSpPr>
        <p:spPr>
          <a:xfrm>
            <a:off x="1443771" y="1863945"/>
            <a:ext cx="9253725" cy="3828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Memorizzato dal browser</a:t>
            </a:r>
            <a:endParaRPr sz="1800"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Utilizzato dalle applicazioni web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utilizzati per l'autenticazione, il monitoraggio e il mantenimento di informazioni specifiche sugli utenti</a:t>
            </a:r>
            <a:endParaRPr sz="1800"/>
          </a:p>
          <a:p>
            <a:pPr indent="-274319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ad esempio, le preferenze del sito, i contenuti dei carrelli degli acquisti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i dati possono essere sensibili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possono essere utilizzati per raccogliere informazioni su utenti specifici</a:t>
            </a:r>
            <a:endParaRPr sz="1800"/>
          </a:p>
          <a:p>
            <a:pPr indent="-18542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800"/>
          </a:p>
          <a:p>
            <a:pPr indent="-2743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Proprietà dei cookie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Una volta che un cookie viene salvato sul computer, solo il sito web che ha creato il cookie può leggerlo.</a:t>
            </a:r>
            <a:endParaRPr sz="1800"/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 txBox="1"/>
          <p:nvPr/>
        </p:nvSpPr>
        <p:spPr>
          <a:xfrm>
            <a:off x="10687665" y="598477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/>
          <p:nvPr>
            <p:ph type="ctrTitle"/>
          </p:nvPr>
        </p:nvSpPr>
        <p:spPr>
          <a:xfrm>
            <a:off x="796322" y="320040"/>
            <a:ext cx="9635704" cy="889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Autenticazione web tramite cookie</a:t>
            </a:r>
            <a:endParaRPr/>
          </a:p>
        </p:txBody>
      </p:sp>
      <p:sp>
        <p:nvSpPr>
          <p:cNvPr id="300" name="Google Shape;300;p10"/>
          <p:cNvSpPr txBox="1"/>
          <p:nvPr>
            <p:ph idx="1" type="body"/>
          </p:nvPr>
        </p:nvSpPr>
        <p:spPr>
          <a:xfrm>
            <a:off x="796321" y="1651819"/>
            <a:ext cx="9999497" cy="3652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HTTP è senza stato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Come fa il server a riconoscere un utente che ha effettuato l'accesso? </a:t>
            </a:r>
            <a:endParaRPr sz="2000"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20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I server possono utilizzare i cookie per memorizzare lo stato del client.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Dopo che il client si è autenticato con successo, il server calcola un </a:t>
            </a:r>
            <a:r>
              <a:rPr lang="en-US" sz="2000">
                <a:solidFill>
                  <a:schemeClr val="hlink"/>
                </a:solidFill>
              </a:rPr>
              <a:t>autenticatore </a:t>
            </a:r>
            <a:r>
              <a:rPr lang="en-US" sz="2000"/>
              <a:t>e lo fornisce al browser in un cookie.</a:t>
            </a:r>
            <a:endParaRPr sz="2000"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i="1" lang="en-US" sz="2000"/>
              <a:t>Il client non può falsificare l'autenticatore da solo (id di sessione)</a:t>
            </a:r>
            <a:endParaRPr i="1"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Ad ogni richiesta, il browser presenta il cookie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Il server verifica l'autenticatore</a:t>
            </a:r>
            <a:endParaRPr sz="2000"/>
          </a:p>
        </p:txBody>
      </p:sp>
      <p:pic>
        <p:nvPicPr>
          <p:cNvPr id="301" name="Google Shape;3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0"/>
          <p:cNvSpPr txBox="1"/>
          <p:nvPr/>
        </p:nvSpPr>
        <p:spPr>
          <a:xfrm>
            <a:off x="10687665" y="598477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/>
          <p:nvPr>
            <p:ph type="ctrTitle"/>
          </p:nvPr>
        </p:nvSpPr>
        <p:spPr>
          <a:xfrm>
            <a:off x="1042220" y="357287"/>
            <a:ext cx="8337754" cy="852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Una sessione tipica con i cookie</a:t>
            </a:r>
            <a:endParaRPr/>
          </a:p>
        </p:txBody>
      </p:sp>
      <p:sp>
        <p:nvSpPr>
          <p:cNvPr id="309" name="Google Shape;309;p11"/>
          <p:cNvSpPr txBox="1"/>
          <p:nvPr>
            <p:ph idx="2" type="body"/>
          </p:nvPr>
        </p:nvSpPr>
        <p:spPr>
          <a:xfrm>
            <a:off x="1042220" y="1585586"/>
            <a:ext cx="9114503" cy="91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lnSpcReduction="10000"/>
          </a:bodyPr>
          <a:lstStyle/>
          <a:p>
            <a:pPr indent="-274319" lvl="1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None/>
            </a:pPr>
            <a:r>
              <a:rPr lang="en-US" sz="1600"/>
              <a:t>Gli autenticatori devono essere </a:t>
            </a:r>
            <a:r>
              <a:rPr lang="en-US" sz="1600">
                <a:solidFill>
                  <a:schemeClr val="hlink"/>
                </a:solidFill>
              </a:rPr>
              <a:t>non falsificabili </a:t>
            </a:r>
            <a:r>
              <a:rPr lang="en-US" sz="1600"/>
              <a:t>e </a:t>
            </a:r>
            <a:r>
              <a:rPr lang="en-US" sz="1600">
                <a:solidFill>
                  <a:schemeClr val="hlink"/>
                </a:solidFill>
              </a:rPr>
              <a:t>a prova di manomissione.</a:t>
            </a:r>
            <a:endParaRPr sz="16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None/>
            </a:pPr>
            <a:r>
              <a:rPr lang="en-US" sz="1600"/>
              <a:t>(i client malintenzionati non dovrebbero essere in grado di modificare un autenticatore esistente)</a:t>
            </a:r>
            <a:endParaRPr sz="16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Gothic"/>
              <a:buNone/>
            </a:pPr>
            <a:r>
              <a:rPr lang="en-US" sz="1600">
                <a:solidFill>
                  <a:srgbClr val="FF0000"/>
                </a:solidFill>
              </a:rPr>
              <a:t>Come progettarlo?</a:t>
            </a:r>
            <a:endParaRPr sz="1600"/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grpSp>
        <p:nvGrpSpPr>
          <p:cNvPr id="310" name="Google Shape;310;p11"/>
          <p:cNvGrpSpPr/>
          <p:nvPr/>
        </p:nvGrpSpPr>
        <p:grpSpPr>
          <a:xfrm>
            <a:off x="2448231" y="2500232"/>
            <a:ext cx="7511845" cy="3247967"/>
            <a:chOff x="2514600" y="1219200"/>
            <a:chExt cx="6969810" cy="3657600"/>
          </a:xfrm>
        </p:grpSpPr>
        <p:sp>
          <p:nvSpPr>
            <p:cNvPr id="311" name="Google Shape;311;p11"/>
            <p:cNvSpPr/>
            <p:nvPr/>
          </p:nvSpPr>
          <p:spPr>
            <a:xfrm>
              <a:off x="2514600" y="1752600"/>
              <a:ext cx="1676400" cy="3124200"/>
            </a:xfrm>
            <a:prstGeom prst="rect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7696200" y="1752600"/>
              <a:ext cx="1676400" cy="3124200"/>
            </a:xfrm>
            <a:prstGeom prst="rect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11"/>
            <p:cNvSpPr txBox="1"/>
            <p:nvPr/>
          </p:nvSpPr>
          <p:spPr>
            <a:xfrm>
              <a:off x="2819400" y="1219200"/>
              <a:ext cx="6575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cliente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 txBox="1"/>
            <p:nvPr/>
          </p:nvSpPr>
          <p:spPr>
            <a:xfrm>
              <a:off x="8018464" y="1219200"/>
              <a:ext cx="6960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server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nternet-explorer-small" id="315" name="Google Shape;315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19400" y="2894014"/>
              <a:ext cx="896938" cy="896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ache" id="316" name="Google Shape;316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62876" y="3019426"/>
              <a:ext cx="1609725" cy="4857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7" name="Google Shape;317;p11"/>
            <p:cNvCxnSpPr/>
            <p:nvPr/>
          </p:nvCxnSpPr>
          <p:spPr>
            <a:xfrm>
              <a:off x="4191000" y="2057400"/>
              <a:ext cx="3505200" cy="5334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lg" w="lg" type="stealth"/>
            </a:ln>
          </p:spPr>
        </p:cxnSp>
        <p:sp>
          <p:nvSpPr>
            <p:cNvPr id="318" name="Google Shape;318;p11"/>
            <p:cNvSpPr txBox="1"/>
            <p:nvPr/>
          </p:nvSpPr>
          <p:spPr>
            <a:xfrm>
              <a:off x="4860926" y="2041525"/>
              <a:ext cx="1478290" cy="307777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POST /login.cgi</a:t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19" name="Google Shape;319;p11"/>
            <p:cNvCxnSpPr/>
            <p:nvPr/>
          </p:nvCxnSpPr>
          <p:spPr>
            <a:xfrm>
              <a:off x="4191000" y="3429000"/>
              <a:ext cx="3505200" cy="5334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lg" w="lg" type="stealth"/>
            </a:ln>
          </p:spPr>
        </p:cxnSp>
        <p:cxnSp>
          <p:nvCxnSpPr>
            <p:cNvPr id="320" name="Google Shape;320;p11"/>
            <p:cNvCxnSpPr/>
            <p:nvPr/>
          </p:nvCxnSpPr>
          <p:spPr>
            <a:xfrm flipH="1">
              <a:off x="4191000" y="2743200"/>
              <a:ext cx="3505200" cy="5334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lg" w="lg" type="stealth"/>
            </a:ln>
          </p:spPr>
        </p:cxnSp>
        <p:cxnSp>
          <p:nvCxnSpPr>
            <p:cNvPr id="321" name="Google Shape;321;p11"/>
            <p:cNvCxnSpPr/>
            <p:nvPr/>
          </p:nvCxnSpPr>
          <p:spPr>
            <a:xfrm flipH="1">
              <a:off x="4191000" y="4191000"/>
              <a:ext cx="3505200" cy="533400"/>
            </a:xfrm>
            <a:prstGeom prst="straightConnector1">
              <a:avLst/>
            </a:pr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lg" w="lg" type="stealth"/>
            </a:ln>
          </p:spPr>
        </p:cxnSp>
        <p:sp>
          <p:nvSpPr>
            <p:cNvPr id="322" name="Google Shape;322;p11"/>
            <p:cNvSpPr txBox="1"/>
            <p:nvPr/>
          </p:nvSpPr>
          <p:spPr>
            <a:xfrm>
              <a:off x="4495801" y="2743200"/>
              <a:ext cx="2379177" cy="307777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Set-Cookie:authenticator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4805363" y="3429000"/>
              <a:ext cx="2052165" cy="588259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/restricted.html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Cookie:authenticator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 txBox="1"/>
            <p:nvPr/>
          </p:nvSpPr>
          <p:spPr>
            <a:xfrm>
              <a:off x="4800601" y="4343400"/>
              <a:ext cx="1786066" cy="307777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Contenuto limitato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j0215940" id="325" name="Google Shape;32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90800" y="4267200"/>
              <a:ext cx="609600" cy="40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1"/>
            <p:cNvSpPr txBox="1"/>
            <p:nvPr/>
          </p:nvSpPr>
          <p:spPr>
            <a:xfrm>
              <a:off x="7651065" y="2386467"/>
              <a:ext cx="1833345" cy="561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Verificare che questo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il cliente è autorizzato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7696201" y="3810001"/>
              <a:ext cx="1685389" cy="561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Controllare la validità di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autenticatore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8" name="Google Shape;32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1"/>
          <p:cNvSpPr txBox="1"/>
          <p:nvPr/>
        </p:nvSpPr>
        <p:spPr>
          <a:xfrm>
            <a:off x="10687665" y="5984775"/>
            <a:ext cx="5112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/>
          <p:nvPr>
            <p:ph type="ctrTitle"/>
          </p:nvPr>
        </p:nvSpPr>
        <p:spPr>
          <a:xfrm>
            <a:off x="796322" y="320040"/>
            <a:ext cx="6732237" cy="8794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Scripting lato client</a:t>
            </a:r>
            <a:endParaRPr/>
          </a:p>
        </p:txBody>
      </p:sp>
      <p:sp>
        <p:nvSpPr>
          <p:cNvPr id="335" name="Google Shape;335;p13"/>
          <p:cNvSpPr txBox="1"/>
          <p:nvPr>
            <p:ph idx="1" type="body"/>
          </p:nvPr>
        </p:nvSpPr>
        <p:spPr>
          <a:xfrm>
            <a:off x="412863" y="1818053"/>
            <a:ext cx="10107653" cy="3933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2000"/>
              <a:t>Le pagine web (HTML) possono incorporare contenuti dinamici (codice) che possono essere eseguiti dal browser.</a:t>
            </a:r>
            <a:endParaRPr sz="2000"/>
          </a:p>
          <a:p>
            <a:pPr indent="-285750" lvl="0" marL="28575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2000"/>
              <a:t>JavaScript</a:t>
            </a:r>
            <a:endParaRPr sz="2000"/>
          </a:p>
          <a:p>
            <a:pPr indent="-285750" lvl="1" marL="486918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2000"/>
              <a:t>incorporati nelle pagine web ed eseguiti all'interno del browser</a:t>
            </a:r>
            <a:endParaRPr sz="2000"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2000"/>
              <a:t>Applet Java</a:t>
            </a:r>
            <a:endParaRPr sz="2000"/>
          </a:p>
          <a:p>
            <a:pPr indent="-285750" lvl="1" marL="486918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2000"/>
              <a:t>piccoli pezzi di bytecode Java che vengono eseguiti nei browser</a:t>
            </a:r>
            <a:endParaRPr sz="2000"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2000"/>
              <a:t>Le estensioni del browser (plug-in) forniscono ulteriori capacità di programmazione lato client</a:t>
            </a:r>
            <a:endParaRPr sz="2000"/>
          </a:p>
          <a:p>
            <a:pPr indent="-285750" lvl="1" marL="486918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sz="2000"/>
              <a:t>Ad esempio, Flash</a:t>
            </a:r>
            <a:endParaRPr sz="2000"/>
          </a:p>
        </p:txBody>
      </p:sp>
      <p:pic>
        <p:nvPicPr>
          <p:cNvPr id="336" name="Google Shape;3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10658168" y="5984774"/>
            <a:ext cx="4621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 txBox="1"/>
          <p:nvPr>
            <p:ph type="ctrTitle"/>
          </p:nvPr>
        </p:nvSpPr>
        <p:spPr>
          <a:xfrm>
            <a:off x="942329" y="479680"/>
            <a:ext cx="6431865" cy="9361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HTML e scripting</a:t>
            </a:r>
            <a:endParaRPr/>
          </a:p>
        </p:txBody>
      </p:sp>
      <p:sp>
        <p:nvSpPr>
          <p:cNvPr id="343" name="Google Shape;343;p14"/>
          <p:cNvSpPr txBox="1"/>
          <p:nvPr>
            <p:ph idx="2" type="body"/>
          </p:nvPr>
        </p:nvSpPr>
        <p:spPr>
          <a:xfrm>
            <a:off x="1309124" y="1863579"/>
            <a:ext cx="10093294" cy="3829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19" lvl="1" marL="38404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&lt;html&gt;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      ...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    &lt;P&gt; 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&lt;script&gt;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		var num1, num2, somma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		num1 = prompt("Inserisci il primo numero")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		num2 = prompt("Inserire il secondo numero")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		somma = parseInt(num1) + parseInt(num2)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		alert("Somma = " + somma)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&lt;/script&gt;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		...</a:t>
            </a:r>
            <a:endParaRPr sz="1800"/>
          </a:p>
          <a:p>
            <a:pPr indent="-274319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rPr lang="en-US" sz="1800"/>
              <a:t>&lt;/html&gt;.</a:t>
            </a:r>
            <a:endParaRPr sz="1800"/>
          </a:p>
        </p:txBody>
      </p:sp>
      <p:sp>
        <p:nvSpPr>
          <p:cNvPr id="344" name="Google Shape;344;p14"/>
          <p:cNvSpPr txBox="1"/>
          <p:nvPr/>
        </p:nvSpPr>
        <p:spPr>
          <a:xfrm>
            <a:off x="2656624" y="1863579"/>
            <a:ext cx="3308555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browser riceve i contenuti, visualizza l'HTML ed esegue gli script.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4"/>
          <p:cNvSpPr txBox="1"/>
          <p:nvPr/>
        </p:nvSpPr>
        <p:spPr>
          <a:xfrm>
            <a:off x="10687665" y="5984775"/>
            <a:ext cx="4522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/>
          <p:nvPr>
            <p:ph type="ctrTitle"/>
          </p:nvPr>
        </p:nvSpPr>
        <p:spPr>
          <a:xfrm>
            <a:off x="796322" y="320040"/>
            <a:ext cx="6732237" cy="1061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Gli script sono potenti</a:t>
            </a:r>
            <a:endParaRPr/>
          </a:p>
        </p:txBody>
      </p:sp>
      <p:sp>
        <p:nvSpPr>
          <p:cNvPr id="353" name="Google Shape;353;p15"/>
          <p:cNvSpPr txBox="1"/>
          <p:nvPr>
            <p:ph idx="1" type="body"/>
          </p:nvPr>
        </p:nvSpPr>
        <p:spPr>
          <a:xfrm>
            <a:off x="796321" y="2252076"/>
            <a:ext cx="9694697" cy="3224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27434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658"/>
              <a:buChar char="o"/>
            </a:pPr>
            <a:r>
              <a:rPr lang="en-US" sz="1900"/>
              <a:t>Lo scripting lato client è potente e flessibile e può accedere alle seguenti risorse</a:t>
            </a:r>
            <a:endParaRPr sz="1900"/>
          </a:p>
          <a:p>
            <a:pPr indent="-182905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File locali sull'host lato client</a:t>
            </a:r>
            <a:endParaRPr sz="1900"/>
          </a:p>
          <a:p>
            <a:pPr indent="-182905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leggere / scrivere file locali</a:t>
            </a:r>
            <a:endParaRPr sz="1900"/>
          </a:p>
          <a:p>
            <a:pPr indent="-182905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Risorse della pagina web gestite dal browser</a:t>
            </a:r>
            <a:endParaRPr sz="1900"/>
          </a:p>
          <a:p>
            <a:pPr indent="-182905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Biscotti</a:t>
            </a:r>
            <a:endParaRPr sz="1900"/>
          </a:p>
          <a:p>
            <a:pPr indent="-182905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Oggetti del Domain Object Model (DOM)</a:t>
            </a:r>
            <a:endParaRPr sz="1900"/>
          </a:p>
          <a:p>
            <a:pPr indent="-182905" lvl="3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rubare informazioni private</a:t>
            </a:r>
            <a:endParaRPr sz="1900"/>
          </a:p>
          <a:p>
            <a:pPr indent="-182905" lvl="3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controllare ciò che gli utenti vedono</a:t>
            </a:r>
            <a:endParaRPr sz="1900"/>
          </a:p>
          <a:p>
            <a:pPr indent="-182905" lvl="3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impersonare l'utente</a:t>
            </a:r>
            <a:endParaRPr sz="1900"/>
          </a:p>
          <a:p>
            <a:pPr indent="-182905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9658"/>
              <a:buChar char="◦"/>
            </a:pPr>
            <a:r>
              <a:rPr lang="en-US" sz="1900"/>
              <a:t>Comunicare con i siti web (tramite XMLHttpRequest)</a:t>
            </a:r>
            <a:endParaRPr sz="1900"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/>
          </a:p>
        </p:txBody>
      </p:sp>
      <p:pic>
        <p:nvPicPr>
          <p:cNvPr id="354" name="Google Shape;3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5"/>
          <p:cNvSpPr txBox="1"/>
          <p:nvPr/>
        </p:nvSpPr>
        <p:spPr>
          <a:xfrm>
            <a:off x="10687665" y="5982997"/>
            <a:ext cx="5112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/>
          <p:nvPr>
            <p:ph type="ctrTitle"/>
          </p:nvPr>
        </p:nvSpPr>
        <p:spPr>
          <a:xfrm>
            <a:off x="1108786" y="479680"/>
            <a:ext cx="6904504" cy="1093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Modello a oggetti di dominio (DOM) </a:t>
            </a:r>
            <a:br>
              <a:rPr lang="en-US"/>
            </a:br>
            <a:endParaRPr/>
          </a:p>
        </p:txBody>
      </p:sp>
      <p:sp>
        <p:nvSpPr>
          <p:cNvPr id="361" name="Google Shape;361;p16"/>
          <p:cNvSpPr txBox="1"/>
          <p:nvPr>
            <p:ph idx="2" type="body"/>
          </p:nvPr>
        </p:nvSpPr>
        <p:spPr>
          <a:xfrm>
            <a:off x="1108786" y="1844282"/>
            <a:ext cx="4141640" cy="869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Modello orientato agli oggetti per rappresentare le pagine web che consente l'accesso alla programmazione in Javascript</a:t>
            </a:r>
            <a:endParaRPr sz="16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descr="http://upload.wikimedia.org/wikipedia/commons/thumb/e/e4/JKDOM.SVG/602px-JKDOM.SVG.png" id="362" name="Google Shape;3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573161"/>
            <a:ext cx="2959464" cy="394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 txBox="1"/>
          <p:nvPr/>
        </p:nvSpPr>
        <p:spPr>
          <a:xfrm>
            <a:off x="10687665" y="5984775"/>
            <a:ext cx="4621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"/>
          <p:cNvSpPr txBox="1"/>
          <p:nvPr>
            <p:ph type="ctrTitle"/>
          </p:nvPr>
        </p:nvSpPr>
        <p:spPr>
          <a:xfrm>
            <a:off x="1051098" y="339578"/>
            <a:ext cx="7552128" cy="6829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Il browser come sistema operativo</a:t>
            </a:r>
            <a:endParaRPr/>
          </a:p>
        </p:txBody>
      </p:sp>
      <p:sp>
        <p:nvSpPr>
          <p:cNvPr id="370" name="Google Shape;370;p17"/>
          <p:cNvSpPr txBox="1"/>
          <p:nvPr>
            <p:ph idx="2" type="body"/>
          </p:nvPr>
        </p:nvSpPr>
        <p:spPr>
          <a:xfrm>
            <a:off x="1248390" y="1545710"/>
            <a:ext cx="9557262" cy="372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Gli utenti del web visitano più siti web contemporaneamente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Un browser serve pagine web (che possono contenere programmi) da diversi domini web.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cioè, un browser esegue programmi forniti da entità reciprocamente non affidabili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L'esecuzione di codice che non si conosce o di cui non ci si fida è pericolosa.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Un browser conserva anche le risorse create/aggiornate dai domini web.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Il browser deve confinare (sandbox) questi script in modo che non possano accedere a risorse locali arbitrarie.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Il browser deve avere una politica di sicurezza per gestire/proteggere le risorse mantenute dal browser e per fornire una separazione tra gli script reciprocamente non attendibili.</a:t>
            </a:r>
            <a:endParaRPr sz="18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7"/>
          <p:cNvSpPr txBox="1"/>
          <p:nvPr/>
        </p:nvSpPr>
        <p:spPr>
          <a:xfrm>
            <a:off x="10530349" y="5984775"/>
            <a:ext cx="4326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"/>
          <p:cNvSpPr txBox="1"/>
          <p:nvPr>
            <p:ph type="ctrTitle"/>
          </p:nvPr>
        </p:nvSpPr>
        <p:spPr>
          <a:xfrm>
            <a:off x="1150375" y="715654"/>
            <a:ext cx="10252044" cy="700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Sandbox</a:t>
            </a:r>
            <a:endParaRPr/>
          </a:p>
        </p:txBody>
      </p:sp>
      <p:sp>
        <p:nvSpPr>
          <p:cNvPr id="378" name="Google Shape;378;p18"/>
          <p:cNvSpPr txBox="1"/>
          <p:nvPr>
            <p:ph idx="2" type="body"/>
          </p:nvPr>
        </p:nvSpPr>
        <p:spPr>
          <a:xfrm>
            <a:off x="924232" y="1991765"/>
            <a:ext cx="9920749" cy="3425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Un meccanismo di sicurezza per separare/limitare i programmi in esecuzione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Esecuzione di programmi non attendibili.</a:t>
            </a:r>
            <a:endParaRPr sz="1800"/>
          </a:p>
          <a:p>
            <a:pPr indent="-274319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Ad esempio, javascript in pagine web e applicazioni mobili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Esecuzione di programmi che possono essere sfruttati.</a:t>
            </a:r>
            <a:endParaRPr sz="1800"/>
          </a:p>
          <a:p>
            <a:pPr indent="-274319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Ad esempio, programmi daemon di rete 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Attuazione: Identificare chiaramente le risorse di cui un programma ha bisogno e tagliare il resto.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Gli esempi includono la virtualizzazione a livello di sistema operativo (come Unix chroot), i monitor delle macchine virtuali (VMM), le applet Java, </a:t>
            </a:r>
            <a:endParaRPr sz="1800"/>
          </a:p>
          <a:p>
            <a:pPr indent="-18542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  <a:p>
            <a:pPr indent="-18542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379" name="Google Shape;3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8"/>
          <p:cNvSpPr txBox="1"/>
          <p:nvPr/>
        </p:nvSpPr>
        <p:spPr>
          <a:xfrm>
            <a:off x="10540181" y="5984775"/>
            <a:ext cx="4227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 txBox="1"/>
          <p:nvPr>
            <p:ph type="ctrTitle"/>
          </p:nvPr>
        </p:nvSpPr>
        <p:spPr>
          <a:xfrm>
            <a:off x="796322" y="320040"/>
            <a:ext cx="6732237" cy="899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Politica della stessa origine (SoP)</a:t>
            </a:r>
            <a:endParaRPr/>
          </a:p>
        </p:txBody>
      </p:sp>
      <p:sp>
        <p:nvSpPr>
          <p:cNvPr id="386" name="Google Shape;386;p19"/>
          <p:cNvSpPr txBox="1"/>
          <p:nvPr>
            <p:ph idx="1" type="body"/>
          </p:nvPr>
        </p:nvSpPr>
        <p:spPr>
          <a:xfrm>
            <a:off x="1101121" y="1809624"/>
            <a:ext cx="9085097" cy="3283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Il modello di sicurezza di base applicato nel browser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SoP isola gli script e le risorse scaricate da origini diverse.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Ad esempio, gli script di evil.org non possono accedere alle risorse di bank.com.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Utilizzare l'origine come principio di sicurezza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Si noti che il concetto di account utente non è applicabile in questo caso, in quanto i principi di sicurezza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Origine = nome di dominio + protocollo + porta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tutte e tre devono essere uguali perché l'origine sia considerata la stessa</a:t>
            </a:r>
            <a:endParaRPr sz="1800"/>
          </a:p>
        </p:txBody>
      </p:sp>
      <p:pic>
        <p:nvPicPr>
          <p:cNvPr id="387" name="Google Shape;3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9"/>
          <p:cNvSpPr txBox="1"/>
          <p:nvPr/>
        </p:nvSpPr>
        <p:spPr>
          <a:xfrm>
            <a:off x="10451691" y="5984775"/>
            <a:ext cx="5112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4"/>
          <p:cNvSpPr txBox="1"/>
          <p:nvPr>
            <p:ph type="ctrTitle"/>
          </p:nvPr>
        </p:nvSpPr>
        <p:spPr>
          <a:xfrm>
            <a:off x="796322" y="244540"/>
            <a:ext cx="107958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La sicurezza web e il suo ruolo nel settore sanitario</a:t>
            </a:r>
            <a:endParaRPr/>
          </a:p>
        </p:txBody>
      </p:sp>
      <p:sp>
        <p:nvSpPr>
          <p:cNvPr id="193" name="Google Shape;193;p54"/>
          <p:cNvSpPr txBox="1"/>
          <p:nvPr>
            <p:ph idx="1" type="body"/>
          </p:nvPr>
        </p:nvSpPr>
        <p:spPr>
          <a:xfrm>
            <a:off x="796320" y="1112495"/>
            <a:ext cx="10281181" cy="246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 sz="1500"/>
              <a:t>Una delle ragioni per cui il settore sanitario non era in grado di offrire servizi di qualità ai pazienti era la burocrazia e l'incapacità di raccogliere i dati in modo centralizzato per consentire a tutti i fornitori del settore sanitario di accedervi nel rispetto della privacy dei pazienti. Ora che il settore si sta evolvendo e modernizzando la propria infrastruttura con sensori, servizi web come le cartelle cliniche elettroniche, la necessità di proteggere le risorse digitali che il settore sanitario utilizza per raccogliere, organizzare e accedere ai dati è aumentata più che mai. Diversi tipi di attacchi come SQL injection, DDoS, cross-site scripting, ecc. possono essere potenzialmente utilizzati per interrompere le operazioni delle organizzazioni sanitarie. Imparare a proteggere i servizi web e i dispositivi che utilizzano servizi full-stack è una parte importante per gli esperti di sicurezza informatica che vogliono difendere tali entità dagli attacchi. </a:t>
            </a:r>
            <a:endParaRPr sz="1300"/>
          </a:p>
        </p:txBody>
      </p:sp>
      <p:pic>
        <p:nvPicPr>
          <p:cNvPr id="194" name="Google Shape;19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7502" y="592596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ragonfly: Western energy sector targeted by sophisticated attack group |  Symantec Enterprise Blogs" id="195" name="Google Shape;195;p5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a health care system&#10;&#10;Description automatically generated" id="196" name="Google Shape;19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3378" y="3696928"/>
            <a:ext cx="3574261" cy="2994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ommon web application&#10;&#10;Description automatically generated" id="197" name="Google Shape;19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7488" y="3337526"/>
            <a:ext cx="3493526" cy="29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0"/>
          <p:cNvSpPr txBox="1"/>
          <p:nvPr>
            <p:ph type="ctrTitle"/>
          </p:nvPr>
        </p:nvSpPr>
        <p:spPr>
          <a:xfrm>
            <a:off x="796322" y="320040"/>
            <a:ext cx="10579601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La stessa politica originale: Cosa controlla</a:t>
            </a:r>
            <a:endParaRPr/>
          </a:p>
        </p:txBody>
      </p:sp>
      <p:sp>
        <p:nvSpPr>
          <p:cNvPr id="394" name="Google Shape;394;p20"/>
          <p:cNvSpPr txBox="1"/>
          <p:nvPr>
            <p:ph idx="1" type="body"/>
          </p:nvPr>
        </p:nvSpPr>
        <p:spPr>
          <a:xfrm>
            <a:off x="796321" y="2252076"/>
            <a:ext cx="9832349" cy="268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Il criterio della stessa origine si applica ai seguenti accessi: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manipolare le finestre del browser 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URL richiesti tramite la richiesta XmlHttpRequest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manipolazione di cornici (comprese le cornici in linea) 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manipolazione di documenti (incluso l'uso del tag object) 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manipolazione dei cookie</a:t>
            </a:r>
            <a:endParaRPr sz="2000"/>
          </a:p>
        </p:txBody>
      </p:sp>
      <p:pic>
        <p:nvPicPr>
          <p:cNvPr id="395" name="Google Shape;3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0"/>
          <p:cNvSpPr txBox="1"/>
          <p:nvPr/>
        </p:nvSpPr>
        <p:spPr>
          <a:xfrm>
            <a:off x="10687665" y="5984775"/>
            <a:ext cx="540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 txBox="1"/>
          <p:nvPr>
            <p:ph type="ctrTitle"/>
          </p:nvPr>
        </p:nvSpPr>
        <p:spPr>
          <a:xfrm>
            <a:off x="796322" y="320040"/>
            <a:ext cx="7649588" cy="977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Problemi con la politica S-O</a:t>
            </a:r>
            <a:endParaRPr/>
          </a:p>
        </p:txBody>
      </p:sp>
      <p:sp>
        <p:nvSpPr>
          <p:cNvPr id="402" name="Google Shape;402;p21"/>
          <p:cNvSpPr txBox="1"/>
          <p:nvPr>
            <p:ph idx="1" type="body"/>
          </p:nvPr>
        </p:nvSpPr>
        <p:spPr>
          <a:xfrm>
            <a:off x="796321" y="1809623"/>
            <a:ext cx="9773355" cy="374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Scarsa applicazione su alcuni browser</a:t>
            </a:r>
            <a:endParaRPr sz="1600"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In particolare i browser più vecchi</a:t>
            </a:r>
            <a:endParaRPr sz="1600"/>
          </a:p>
          <a:p>
            <a:pPr indent="-2743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Limitazioni se il sito ospita pagine non correlate</a:t>
            </a:r>
            <a:endParaRPr sz="1600"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Esempio: Il server web ospita spesso siti di terzi non collegati</a:t>
            </a:r>
            <a:endParaRPr sz="1600"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http://www.example.com/account/ </a:t>
            </a:r>
            <a:endParaRPr sz="1600"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http://www.example.com/otheraccount/ </a:t>
            </a:r>
            <a:endParaRPr sz="1600"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Il criterio della stessa origine consente agli script di una pagina di accedere alle proprietà di un documento di un'altra pagina.</a:t>
            </a:r>
            <a:endParaRPr sz="1600"/>
          </a:p>
          <a:p>
            <a:pPr indent="-2743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Può essere aggirato negli attacchi di Cross-Site-Scripting</a:t>
            </a:r>
            <a:endParaRPr sz="1600"/>
          </a:p>
          <a:p>
            <a:pPr indent="-1854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Usabilità: A volte impedisce l'auspicabile condivisione di risorse tra origini diverse.</a:t>
            </a:r>
            <a:endParaRPr sz="1600"/>
          </a:p>
          <a:p>
            <a:pPr indent="-1854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3" name="Google Shape;4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1"/>
          <p:cNvSpPr txBox="1"/>
          <p:nvPr/>
        </p:nvSpPr>
        <p:spPr>
          <a:xfrm>
            <a:off x="10481187" y="5984775"/>
            <a:ext cx="4817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lang="en-US"/>
              <a:t>Architettura del browser: Un processo contro più processi</a:t>
            </a:r>
            <a:endParaRPr/>
          </a:p>
        </p:txBody>
      </p:sp>
      <p:sp>
        <p:nvSpPr>
          <p:cNvPr id="410" name="Google Shape;410;p22"/>
          <p:cNvSpPr txBox="1"/>
          <p:nvPr>
            <p:ph idx="1" type="body"/>
          </p:nvPr>
        </p:nvSpPr>
        <p:spPr>
          <a:xfrm>
            <a:off x="796321" y="2252076"/>
            <a:ext cx="10264969" cy="2761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La maggior parte dei processi (ad esempio, Firefox, Internet Explorer) utilizza un processo per il browser web.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Vengono utilizzati più thread per il rendering di diverse pagine web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Chrome utilizza più processi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Utilizzare il meccanismo di protezione del sistema operativo per garantire che le pagine web di siti diversi non possano interagire facilmente.</a:t>
            </a:r>
            <a:endParaRPr sz="1600"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Perché vengono eseguiti in processi diversi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Vantaggio di affidabilità: il crash nel rendering di un sito web non influisce su un altro.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Vantaggio di sicurezza: la vulnerabilità nel rendering non compromette altri siti; isolamento dei plug-in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Utilizza 3 tipi di processi: browser, rendering, plugin</a:t>
            </a:r>
            <a:endParaRPr sz="1600"/>
          </a:p>
        </p:txBody>
      </p:sp>
      <p:pic>
        <p:nvPicPr>
          <p:cNvPr id="411" name="Google Shape;4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2"/>
          <p:cNvSpPr txBox="1"/>
          <p:nvPr/>
        </p:nvSpPr>
        <p:spPr>
          <a:xfrm>
            <a:off x="10530349" y="5984775"/>
            <a:ext cx="4326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/>
          <p:nvPr>
            <p:ph type="ctrTitle"/>
          </p:nvPr>
        </p:nvSpPr>
        <p:spPr>
          <a:xfrm>
            <a:off x="796322" y="320040"/>
            <a:ext cx="6732237" cy="1056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Cross Site Scripting (XSS)</a:t>
            </a:r>
            <a:endParaRPr/>
          </a:p>
        </p:txBody>
      </p:sp>
      <p:sp>
        <p:nvSpPr>
          <p:cNvPr id="418" name="Google Shape;418;p23"/>
          <p:cNvSpPr txBox="1"/>
          <p:nvPr>
            <p:ph idx="1" type="body"/>
          </p:nvPr>
        </p:nvSpPr>
        <p:spPr>
          <a:xfrm>
            <a:off x="796322" y="2006269"/>
            <a:ext cx="10441949" cy="384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Ricordare le basi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script incorporati nelle pagine web eseguite nei browser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Gli script possono accedere ai cookie </a:t>
            </a:r>
            <a:endParaRPr sz="2000"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ottenere informazioni private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e manipolare gli oggetti DOM</a:t>
            </a:r>
            <a:endParaRPr sz="2000"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controlla ciò che gli utenti vedono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script controllati dal criterio della stessa origine</a:t>
            </a:r>
            <a:endParaRPr sz="20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Perché si verificano gli XSS</a:t>
            </a:r>
            <a:endParaRPr sz="20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2000"/>
              <a:t>Le applicazioni web spesso prendono gli input dell'utente e li usano come parte della pagina web (questi input possono avere degli script).</a:t>
            </a:r>
            <a:endParaRPr sz="2000"/>
          </a:p>
        </p:txBody>
      </p:sp>
      <p:pic>
        <p:nvPicPr>
          <p:cNvPr id="419" name="Google Shape;4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2332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3"/>
          <p:cNvSpPr txBox="1"/>
          <p:nvPr/>
        </p:nvSpPr>
        <p:spPr>
          <a:xfrm>
            <a:off x="10687665" y="5984775"/>
            <a:ext cx="5506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4"/>
          <p:cNvSpPr txBox="1"/>
          <p:nvPr>
            <p:ph type="ctrTitle"/>
          </p:nvPr>
        </p:nvSpPr>
        <p:spPr>
          <a:xfrm>
            <a:off x="796322" y="320040"/>
            <a:ext cx="7235506" cy="9483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Come funzionano gli XSS nei blog online </a:t>
            </a:r>
            <a:endParaRPr/>
          </a:p>
        </p:txBody>
      </p:sp>
      <p:sp>
        <p:nvSpPr>
          <p:cNvPr id="426" name="Google Shape;426;p24"/>
          <p:cNvSpPr txBox="1"/>
          <p:nvPr>
            <p:ph idx="1" type="body"/>
          </p:nvPr>
        </p:nvSpPr>
        <p:spPr>
          <a:xfrm>
            <a:off x="796322" y="2252076"/>
            <a:ext cx="9635704" cy="2860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2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900"/>
              <a:t>Tutti possono inserire commenti, che saranno visualizzati da tutti coloro che visualizzeranno il post.</a:t>
            </a:r>
            <a:endParaRPr sz="29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900"/>
              <a:t>L'attaccante pubblica un commento dannoso che include script (che legge le credenziali di autenticazione locali e le invia all'attaccante)</a:t>
            </a:r>
            <a:endParaRPr sz="29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900"/>
              <a:t>Chiunque visualizzi il post può vedersi sottrarre i cookie di autenticazione locale</a:t>
            </a:r>
            <a:endParaRPr sz="29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900"/>
              <a:t>Le applicazioni web controllano che i post non includano script, ma a volte il controllo fallisce.</a:t>
            </a:r>
            <a:endParaRPr sz="29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900"/>
              <a:t>Bug nell'applicazione web.  L'attacco avviene nel browser.</a:t>
            </a:r>
            <a:endParaRPr sz="2900"/>
          </a:p>
          <a:p>
            <a:pPr indent="-17907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t/>
            </a:r>
            <a:endParaRPr sz="2400"/>
          </a:p>
        </p:txBody>
      </p:sp>
      <p:pic>
        <p:nvPicPr>
          <p:cNvPr id="427" name="Google Shape;4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4"/>
          <p:cNvSpPr txBox="1"/>
          <p:nvPr/>
        </p:nvSpPr>
        <p:spPr>
          <a:xfrm>
            <a:off x="10687665" y="5984775"/>
            <a:ext cx="501445" cy="31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5"/>
          <p:cNvSpPr txBox="1"/>
          <p:nvPr>
            <p:ph type="ctrTitle"/>
          </p:nvPr>
        </p:nvSpPr>
        <p:spPr>
          <a:xfrm>
            <a:off x="796322" y="320040"/>
            <a:ext cx="6732237" cy="10698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Effetto dell'attacco</a:t>
            </a:r>
            <a:endParaRPr/>
          </a:p>
        </p:txBody>
      </p:sp>
      <p:sp>
        <p:nvSpPr>
          <p:cNvPr id="434" name="Google Shape;434;p25"/>
          <p:cNvSpPr txBox="1"/>
          <p:nvPr>
            <p:ph idx="1" type="body"/>
          </p:nvPr>
        </p:nvSpPr>
        <p:spPr>
          <a:xfrm>
            <a:off x="796322" y="2252077"/>
            <a:ext cx="8765506" cy="287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L'attaccante può eseguire script arbitrari nel browser</a:t>
            </a:r>
            <a:endParaRPr sz="1800"/>
          </a:p>
          <a:p>
            <a:pPr indent="-93979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Può manipolare qualsiasi componente DOM su victim.com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Collegamenti di controllo sulla pagina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Controlla i campi dei moduli (ad esempio il campo della password) in questa pagina e nelle pagine collegate.</a:t>
            </a:r>
            <a:endParaRPr sz="1800"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Può infettare altri utenti:   Worm di MySpace.com.</a:t>
            </a:r>
            <a:endParaRPr sz="1800"/>
          </a:p>
          <a:p>
            <a:pPr indent="-1854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93979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35" name="Google Shape;4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5"/>
          <p:cNvSpPr txBox="1"/>
          <p:nvPr/>
        </p:nvSpPr>
        <p:spPr>
          <a:xfrm>
            <a:off x="10687665" y="5984775"/>
            <a:ext cx="501445" cy="31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/>
          <p:nvPr/>
        </p:nvSpPr>
        <p:spPr>
          <a:xfrm>
            <a:off x="1804988" y="1143000"/>
            <a:ext cx="3810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26"/>
          <p:cNvSpPr txBox="1"/>
          <p:nvPr>
            <p:ph type="ctrTitle"/>
          </p:nvPr>
        </p:nvSpPr>
        <p:spPr>
          <a:xfrm>
            <a:off x="796322" y="320040"/>
            <a:ext cx="6732237" cy="1026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MySpace.com (</a:t>
            </a:r>
            <a:r>
              <a:rPr lang="en-US" sz="2800"/>
              <a:t>Samy worm)</a:t>
            </a:r>
            <a:endParaRPr/>
          </a:p>
        </p:txBody>
      </p:sp>
      <p:sp>
        <p:nvSpPr>
          <p:cNvPr id="443" name="Google Shape;443;p26"/>
          <p:cNvSpPr txBox="1"/>
          <p:nvPr>
            <p:ph idx="1" type="body"/>
          </p:nvPr>
        </p:nvSpPr>
        <p:spPr>
          <a:xfrm>
            <a:off x="1139377" y="1903119"/>
            <a:ext cx="9715435" cy="3317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Gli utenti possono inserire l'HTML nelle loro pagine</a:t>
            </a:r>
            <a:endParaRPr sz="1600"/>
          </a:p>
          <a:p>
            <a:pPr indent="-182880" lvl="1" marL="384048" rtl="0" algn="l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MySpace.com assicura che l'HTML non contiene</a:t>
            </a:r>
            <a:endParaRPr sz="1600"/>
          </a:p>
          <a:p>
            <a:pPr indent="-182880" lvl="2" marL="566928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r>
              <a:rPr b="1" lang="en-US" sz="1600">
                <a:solidFill>
                  <a:srgbClr val="FF0000"/>
                </a:solidFill>
              </a:rPr>
              <a:t>&lt;script&gt;, &lt;body&gt;, onclick, &lt;a href=javascript://&gt;</a:t>
            </a:r>
            <a:endParaRPr sz="1600">
              <a:solidFill>
                <a:srgbClr val="FF0000"/>
              </a:solidFill>
            </a:endParaRPr>
          </a:p>
          <a:p>
            <a:pPr indent="-182880" lvl="1" marL="384048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Tuttavia, l'attaccante ha scoperto un modo per includere Javascript all'interno dei tag CSS:</a:t>
            </a:r>
            <a:endParaRPr sz="1600"/>
          </a:p>
          <a:p>
            <a:pPr indent="-182880" lvl="1" marL="384048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</a:pPr>
            <a:r>
              <a:rPr b="1" lang="en-US" sz="1600">
                <a:solidFill>
                  <a:srgbClr val="FF0000"/>
                </a:solidFill>
              </a:rPr>
              <a:t>&lt;div style="background:url('javascript:alert(1)')"&gt;</a:t>
            </a:r>
            <a:endParaRPr b="1" sz="1600">
              <a:solidFill>
                <a:srgbClr val="FF0000"/>
              </a:solidFill>
            </a:endParaRPr>
          </a:p>
          <a:p>
            <a:pPr indent="-182880" lvl="1" marL="384048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600"/>
              <a:t>E può </a:t>
            </a:r>
            <a:r>
              <a:rPr b="1" lang="en-US" sz="1600">
                <a:solidFill>
                  <a:srgbClr val="FF0000"/>
                </a:solidFill>
              </a:rPr>
              <a:t>nascondere "javascript" </a:t>
            </a:r>
            <a:r>
              <a:rPr lang="en-US" sz="1600"/>
              <a:t>come </a:t>
            </a:r>
            <a:r>
              <a:rPr lang="en-US" sz="1600">
                <a:solidFill>
                  <a:srgbClr val="009900"/>
                </a:solidFill>
              </a:rPr>
              <a:t>"</a:t>
            </a:r>
            <a:r>
              <a:rPr b="1" lang="en-US" sz="1600">
                <a:solidFill>
                  <a:srgbClr val="FF0000"/>
                </a:solidFill>
              </a:rPr>
              <a:t>java\nscript</a:t>
            </a:r>
            <a:r>
              <a:rPr lang="en-US" sz="1600">
                <a:solidFill>
                  <a:srgbClr val="FF0000"/>
                </a:solidFill>
              </a:rPr>
              <a:t>".</a:t>
            </a:r>
            <a:endParaRPr sz="1600">
              <a:solidFill>
                <a:srgbClr val="FF0000"/>
              </a:solidFill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Con un attento hacking di javascript:</a:t>
            </a:r>
            <a:endParaRPr sz="1600"/>
          </a:p>
          <a:p>
            <a:pPr indent="-182880" lvl="1" marL="384048" rtl="0" algn="l">
              <a:lnSpc>
                <a:spcPct val="9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Il worm di Samy: infetta chiunque visiti una pagina MySpace infetta... e aggiunga Samy come amico.</a:t>
            </a:r>
            <a:endParaRPr sz="1600"/>
          </a:p>
          <a:p>
            <a:pPr indent="-182880" lvl="1" marL="384048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Samy ha avuto milioni di amici in 24 ore.</a:t>
            </a:r>
            <a:endParaRPr sz="1600"/>
          </a:p>
          <a:p>
            <a:pPr indent="-274320" lvl="0" marL="274320" rtl="0" algn="l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Maggiori informazioni: </a:t>
            </a:r>
            <a:r>
              <a:rPr b="1" lang="en-US" sz="1600"/>
              <a:t>http://namb.la/popular/tech.html</a:t>
            </a:r>
            <a:endParaRPr b="1" sz="1600"/>
          </a:p>
        </p:txBody>
      </p:sp>
      <p:pic>
        <p:nvPicPr>
          <p:cNvPr id="444" name="Google Shape;4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6"/>
          <p:cNvSpPr txBox="1"/>
          <p:nvPr/>
        </p:nvSpPr>
        <p:spPr>
          <a:xfrm>
            <a:off x="10687665" y="5984775"/>
            <a:ext cx="501445" cy="31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"/>
          <p:cNvSpPr/>
          <p:nvPr/>
        </p:nvSpPr>
        <p:spPr>
          <a:xfrm>
            <a:off x="609599" y="3293806"/>
            <a:ext cx="6200582" cy="845575"/>
          </a:xfrm>
          <a:prstGeom prst="rect">
            <a:avLst/>
          </a:prstGeom>
          <a:solidFill>
            <a:srgbClr val="FFE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27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Evitare i bug XSS (</a:t>
            </a:r>
            <a:r>
              <a:rPr lang="en-US" sz="2400"/>
              <a:t>PHP)</a:t>
            </a:r>
            <a:endParaRPr/>
          </a:p>
        </p:txBody>
      </p:sp>
      <p:sp>
        <p:nvSpPr>
          <p:cNvPr id="452" name="Google Shape;452;p27"/>
          <p:cNvSpPr txBox="1"/>
          <p:nvPr>
            <p:ph idx="1" type="body"/>
          </p:nvPr>
        </p:nvSpPr>
        <p:spPr>
          <a:xfrm>
            <a:off x="904476" y="2164080"/>
            <a:ext cx="5191524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Problema principale:  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Il controllo dell'input è difficile --- molti modi per iniettare script nell'HTML.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Preelaborazione dell'input dell'utente prima dell'esecuzione dell'eco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PHP: </a:t>
            </a:r>
            <a:r>
              <a:rPr b="1" lang="en-US"/>
              <a:t>htmlspecialchars</a:t>
            </a:r>
            <a:r>
              <a:rPr lang="en-US"/>
              <a:t>(stringa)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		→ </a:t>
            </a:r>
            <a:r>
              <a:rPr b="1" lang="en-US">
                <a:solidFill>
                  <a:srgbClr val="FF0000"/>
                </a:solidFill>
              </a:rPr>
              <a:t>&amp;amp; " </a:t>
            </a:r>
            <a:r>
              <a:rPr b="1" lang="en-US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→ </a:t>
            </a:r>
            <a:r>
              <a:rPr b="1" lang="en-US">
                <a:solidFill>
                  <a:srgbClr val="FF0000"/>
                </a:solidFill>
              </a:rPr>
              <a:t>&amp;quot; ' → &amp;#039; &lt; → &amp;lt; &gt; → &amp;gt; </a:t>
            </a:r>
            <a:endParaRPr b="1">
              <a:solidFill>
                <a:srgbClr val="FF0000"/>
              </a:solidFill>
            </a:endParaRPr>
          </a:p>
          <a:p>
            <a:pPr indent="-182880" lvl="1" marL="384048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b="1" lang="en-US"/>
              <a:t>htmlspecialchars</a:t>
            </a:r>
            <a:r>
              <a:rPr lang="en-US"/>
              <a:t>(</a:t>
            </a:r>
            <a:br>
              <a:rPr lang="en-US"/>
            </a:br>
            <a:r>
              <a:rPr b="1" lang="en-US">
                <a:solidFill>
                  <a:srgbClr val="FF0000"/>
                </a:solidFill>
              </a:rPr>
              <a:t>	     "&lt;a href='test'&gt;Test&lt;/a&gt;", ENT_QUOTES); </a:t>
            </a:r>
            <a:endParaRPr b="1">
              <a:solidFill>
                <a:srgbClr val="FF0000"/>
              </a:solidFill>
            </a:endParaRPr>
          </a:p>
          <a:p>
            <a:pPr indent="-182880" lvl="1" marL="384048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/>
              <a:t>	Uscite:  </a:t>
            </a:r>
            <a:br>
              <a:rPr lang="en-US"/>
            </a:br>
            <a:r>
              <a:rPr b="1" lang="en-US">
                <a:solidFill>
                  <a:srgbClr val="FF0000"/>
                </a:solidFill>
              </a:rPr>
              <a:t>   &amp;lt;a href=&amp;#039;test&amp;#039;&amp;gt;Test&amp;lt;/a&amp;gt;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 txBox="1"/>
          <p:nvPr>
            <p:ph idx="4294967295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NOME DEL MODULO DI FORMAZIONE CSP: MODELLO DI PRESENTAZIONE CREATO DA PR</a:t>
            </a:r>
            <a:endParaRPr/>
          </a:p>
        </p:txBody>
      </p:sp>
      <p:sp>
        <p:nvSpPr>
          <p:cNvPr id="455" name="Google Shape;455;p27"/>
          <p:cNvSpPr txBox="1"/>
          <p:nvPr/>
        </p:nvSpPr>
        <p:spPr>
          <a:xfrm>
            <a:off x="10687665" y="5984775"/>
            <a:ext cx="501445" cy="31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Evitare i bug XSS (</a:t>
            </a:r>
            <a:r>
              <a:rPr lang="en-US" sz="2400"/>
              <a:t>ASP.NET)</a:t>
            </a:r>
            <a:endParaRPr/>
          </a:p>
        </p:txBody>
      </p:sp>
      <p:sp>
        <p:nvSpPr>
          <p:cNvPr id="461" name="Google Shape;461;p28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ASP.NET 1.1: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b="1" lang="en-US"/>
              <a:t>Server.HtmlEncode(stringa</a:t>
            </a:r>
            <a:r>
              <a:rPr lang="en-US"/>
              <a:t>) 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Simile a PHP htmlspecialchars</a:t>
            </a:r>
            <a:endParaRPr/>
          </a:p>
          <a:p>
            <a:pPr indent="-93979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validateRequest: (attivo per impostazione predefinita)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La pagina si blocca se trova &lt;script&gt; nei dati POST.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Cerca un elenco di modelli codificati.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Può essere disattivato: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</a:pPr>
            <a:r>
              <a:rPr b="1" lang="en-US">
                <a:solidFill>
                  <a:srgbClr val="FF0000"/>
                </a:solidFill>
              </a:rPr>
              <a:t>	 &lt;%@ Pagina validateRequest="false" </a:t>
            </a:r>
            <a:r>
              <a:rPr lang="en-US">
                <a:solidFill>
                  <a:srgbClr val="FF0000"/>
                </a:solidFill>
              </a:rPr>
              <a:t>%&gt; </a:t>
            </a:r>
            <a:endParaRPr>
              <a:solidFill>
                <a:srgbClr val="FF0000"/>
              </a:solidFill>
            </a:endParaRPr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t/>
            </a:r>
            <a:endParaRPr>
              <a:solidFill>
                <a:srgbClr val="009900"/>
              </a:solidFill>
            </a:endParaRPr>
          </a:p>
        </p:txBody>
      </p:sp>
      <p:pic>
        <p:nvPicPr>
          <p:cNvPr id="462" name="Google Shape;4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8"/>
          <p:cNvSpPr txBox="1"/>
          <p:nvPr/>
        </p:nvSpPr>
        <p:spPr>
          <a:xfrm>
            <a:off x="10687665" y="5984775"/>
            <a:ext cx="501445" cy="31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Cross site request forgery (abbreviazione di CSRF o XSRF)</a:t>
            </a:r>
            <a:endParaRPr/>
          </a:p>
        </p:txBody>
      </p:sp>
      <p:sp>
        <p:nvSpPr>
          <p:cNvPr id="469" name="Google Shape;469;p30"/>
          <p:cNvSpPr txBox="1"/>
          <p:nvPr>
            <p:ph idx="1" type="body"/>
          </p:nvPr>
        </p:nvSpPr>
        <p:spPr>
          <a:xfrm>
            <a:off x="796322" y="2252075"/>
            <a:ext cx="10491110" cy="2841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Conosciuto anche come </a:t>
            </a:r>
            <a:r>
              <a:rPr b="1" lang="en-US" sz="1800"/>
              <a:t>attacco con un solo click </a:t>
            </a:r>
            <a:r>
              <a:rPr lang="en-US" sz="1800"/>
              <a:t>o </a:t>
            </a:r>
            <a:r>
              <a:rPr b="1" lang="en-US" sz="1800"/>
              <a:t>session riding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Effetto: Trasmette comandi non autorizzati da un utente che ha effettuato l'accesso a un sito web al sito stesso. 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Ricordiamo che un browser allega i cookie impostati dal dominio X a una richiesta inviata al dominio X; la richiesta può provenire da un altro dominio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Il sito Y reindirizza l'utente a Facebook; se l'utente ha già effettuato il login, il cookie viene allegato dal browser. </a:t>
            </a:r>
            <a:endParaRPr sz="1800"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70" name="Google Shape;4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0"/>
          <p:cNvSpPr txBox="1"/>
          <p:nvPr/>
        </p:nvSpPr>
        <p:spPr>
          <a:xfrm>
            <a:off x="10687665" y="5984775"/>
            <a:ext cx="501445" cy="31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5"/>
          <p:cNvSpPr txBox="1"/>
          <p:nvPr>
            <p:ph type="ctrTitle"/>
          </p:nvPr>
        </p:nvSpPr>
        <p:spPr>
          <a:xfrm>
            <a:off x="796322" y="320040"/>
            <a:ext cx="10373123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La sicurezza web e il suo ruolo nel settore sanitario (segue) </a:t>
            </a:r>
            <a:endParaRPr/>
          </a:p>
        </p:txBody>
      </p:sp>
      <p:pic>
        <p:nvPicPr>
          <p:cNvPr id="203" name="Google Shape;20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7502" y="5925960"/>
            <a:ext cx="1530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security breaches&#10;&#10;Description automatically generated" id="204" name="Google Shape;20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8361" y="1955190"/>
            <a:ext cx="7944465" cy="4276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1"/>
          <p:cNvSpPr/>
          <p:nvPr/>
        </p:nvSpPr>
        <p:spPr>
          <a:xfrm>
            <a:off x="1752600" y="990600"/>
            <a:ext cx="609600" cy="28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1061793" y="2611884"/>
            <a:ext cx="5629275" cy="1133475"/>
          </a:xfrm>
          <a:prstGeom prst="rect">
            <a:avLst/>
          </a:prstGeom>
          <a:solidFill>
            <a:srgbClr val="FFE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31"/>
          <p:cNvSpPr/>
          <p:nvPr/>
        </p:nvSpPr>
        <p:spPr>
          <a:xfrm>
            <a:off x="1752600" y="1219200"/>
            <a:ext cx="24384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31"/>
          <p:cNvSpPr txBox="1"/>
          <p:nvPr>
            <p:ph type="ctrTitle"/>
          </p:nvPr>
        </p:nvSpPr>
        <p:spPr>
          <a:xfrm>
            <a:off x="796322" y="320040"/>
            <a:ext cx="6732237" cy="8303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CSRF spiegato</a:t>
            </a:r>
            <a:endParaRPr/>
          </a:p>
        </p:txBody>
      </p:sp>
      <p:sp>
        <p:nvSpPr>
          <p:cNvPr id="480" name="Google Shape;480;p31"/>
          <p:cNvSpPr txBox="1"/>
          <p:nvPr>
            <p:ph idx="1" type="body"/>
          </p:nvPr>
        </p:nvSpPr>
        <p:spPr>
          <a:xfrm>
            <a:off x="1061793" y="1447799"/>
            <a:ext cx="6466766" cy="441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u="sng"/>
              <a:t>Esempio</a:t>
            </a:r>
            <a:r>
              <a:rPr lang="en-US"/>
              <a:t>:   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L'utente accede a bank.com.    Si dimentica di firmare.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Il cookie di sessione rimane nello stato del browser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Poi l'utente visita un altro sito contenente:</a:t>
            </a:r>
            <a:endParaRPr>
              <a:solidFill>
                <a:srgbClr val="009900"/>
              </a:solidFill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>
                <a:solidFill>
                  <a:srgbClr val="FF0000"/>
                </a:solidFill>
              </a:rPr>
              <a:t>  &lt;form name=F action=http://bank.com/BillPay.php&gt;</a:t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>
                <a:solidFill>
                  <a:srgbClr val="FF0000"/>
                </a:solidFill>
              </a:rPr>
              <a:t>  &lt;input </a:t>
            </a:r>
            <a:r>
              <a:rPr b="1" lang="en-US">
                <a:solidFill>
                  <a:srgbClr val="FF0000"/>
                </a:solidFill>
              </a:rPr>
              <a:t>name=recipient value=badguy&gt; </a:t>
            </a:r>
            <a:r>
              <a:rPr lang="en-US">
                <a:solidFill>
                  <a:srgbClr val="FF0000"/>
                </a:solidFill>
              </a:rPr>
              <a:t>...</a:t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>
                <a:solidFill>
                  <a:srgbClr val="FF0000"/>
                </a:solidFill>
              </a:rPr>
              <a:t>  &lt;script&gt; document.F.submit(); &lt;/script&gt; </a:t>
            </a:r>
            <a:endParaRPr>
              <a:solidFill>
                <a:srgbClr val="FF0000"/>
              </a:solidFill>
            </a:endParaRPr>
          </a:p>
          <a:p>
            <a:pPr indent="-93979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Il browser invia il cookie di autenticazione dell'utente con la richiesta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La transazione sarà eseguita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u="sng"/>
              <a:t>Problema</a:t>
            </a:r>
            <a:r>
              <a:rPr lang="en-US"/>
              <a:t>:  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Il browser è un deputato confuso; sta servendo sia i siti web che l'utente e si confonde su chi ha iniziato una richiesta.</a:t>
            </a:r>
            <a:endParaRPr/>
          </a:p>
        </p:txBody>
      </p:sp>
      <p:pic>
        <p:nvPicPr>
          <p:cNvPr id="481" name="Google Shape;4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1"/>
          <p:cNvSpPr txBox="1"/>
          <p:nvPr/>
        </p:nvSpPr>
        <p:spPr>
          <a:xfrm>
            <a:off x="10687665" y="5984775"/>
            <a:ext cx="501445" cy="31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 txBox="1"/>
          <p:nvPr>
            <p:ph type="ctrTitle"/>
          </p:nvPr>
        </p:nvSpPr>
        <p:spPr>
          <a:xfrm>
            <a:off x="796322" y="320040"/>
            <a:ext cx="84951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Vulnerabilità CSRF del mondo reale</a:t>
            </a:r>
            <a:endParaRPr/>
          </a:p>
        </p:txBody>
      </p:sp>
      <p:sp>
        <p:nvSpPr>
          <p:cNvPr id="488" name="Google Shape;488;p32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Gmail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NY Times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ING Direct (4</a:t>
            </a:r>
            <a:r>
              <a:rPr baseline="30000" lang="en-US"/>
              <a:t>th</a:t>
            </a:r>
            <a:r>
              <a:rPr lang="en-US"/>
              <a:t> la più grande cassa di risparmio degli Stati Uniti)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YouTube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Vari router DSL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Purdue WebMail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PEFCU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Portale Purdue CS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o"/>
            </a:pPr>
            <a:r>
              <a:rPr lang="en-US"/>
              <a:t>...</a:t>
            </a:r>
            <a:endParaRPr/>
          </a:p>
          <a:p>
            <a:pPr indent="-192087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89" name="Google Shape;4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2"/>
          <p:cNvSpPr txBox="1"/>
          <p:nvPr/>
        </p:nvSpPr>
        <p:spPr>
          <a:xfrm>
            <a:off x="10894142" y="6136885"/>
            <a:ext cx="4326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"/>
          <p:cNvSpPr txBox="1"/>
          <p:nvPr>
            <p:ph type="ctrTitle"/>
          </p:nvPr>
        </p:nvSpPr>
        <p:spPr>
          <a:xfrm>
            <a:off x="796322" y="320040"/>
            <a:ext cx="6732237" cy="820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Prevenzione</a:t>
            </a:r>
            <a:endParaRPr/>
          </a:p>
        </p:txBody>
      </p:sp>
      <p:sp>
        <p:nvSpPr>
          <p:cNvPr id="496" name="Google Shape;496;p33"/>
          <p:cNvSpPr txBox="1"/>
          <p:nvPr>
            <p:ph idx="1" type="body"/>
          </p:nvPr>
        </p:nvSpPr>
        <p:spPr>
          <a:xfrm>
            <a:off x="796321" y="1662139"/>
            <a:ext cx="10215807" cy="4168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Lato server: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utilizzare il cookie e i campi nascosti per autenticare un modulo web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i valori dei campi nascosti devono essere imprevedibili e specifici per l'utente; quindi chi falsifica la richiesta deve indovinare i valori dei campi nascosti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richiede che il corpo della richiesta POST contenga dei cookie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Poiché il browser non aggiunge automaticamente i cookie, gli script maligni hanno bisogno di aggiungere i cookie, ma non hanno accesso a causa della Same Origin Policy.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Lato utente: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disconnettersi da un sito prima di utilizzarne altri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invio selettivo dei token di autenticazione con le richieste (può causare alcune interruzioni nell'utilizzo dei siti web)</a:t>
            </a:r>
            <a:endParaRPr/>
          </a:p>
        </p:txBody>
      </p:sp>
      <p:pic>
        <p:nvPicPr>
          <p:cNvPr id="497" name="Google Shape;4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828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3"/>
          <p:cNvSpPr txBox="1"/>
          <p:nvPr/>
        </p:nvSpPr>
        <p:spPr>
          <a:xfrm>
            <a:off x="10589341" y="6136885"/>
            <a:ext cx="4227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4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Grazie</a:t>
            </a:r>
            <a:endParaRPr/>
          </a:p>
        </p:txBody>
      </p:sp>
      <p:pic>
        <p:nvPicPr>
          <p:cNvPr descr="A person and person looking at a computer screen" id="504" name="Google Shape;504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5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505" name="Google Shape;505;p34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506" name="Google Shape;506;p34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507" name="Google Shape;507;p34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508" name="Google Shape;50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7" y="6167336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 txBox="1"/>
          <p:nvPr>
            <p:ph type="ctrTitle"/>
          </p:nvPr>
        </p:nvSpPr>
        <p:spPr>
          <a:xfrm>
            <a:off x="1140543" y="715655"/>
            <a:ext cx="10261876" cy="8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Sfondo</a:t>
            </a:r>
            <a:endParaRPr/>
          </a:p>
        </p:txBody>
      </p:sp>
      <p:sp>
        <p:nvSpPr>
          <p:cNvPr id="210" name="Google Shape;210;p3"/>
          <p:cNvSpPr txBox="1"/>
          <p:nvPr>
            <p:ph idx="2" type="body"/>
          </p:nvPr>
        </p:nvSpPr>
        <p:spPr>
          <a:xfrm>
            <a:off x="1542095" y="1811710"/>
            <a:ext cx="9027582" cy="402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Molte attività sensibili vengono svolte via web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Online banking, shopping online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Accesso al database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Amministrazione del sistema</a:t>
            </a:r>
            <a:endParaRPr sz="1800"/>
          </a:p>
          <a:p>
            <a:pPr indent="-18542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  <a:p>
            <a:pPr indent="-18542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  <a:p>
            <a:pPr indent="-2743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Le applicazioni web e gli utenti web sono bersaglio di molti attacchi.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Cross site scripting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Iniezione SQL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Cross site request forgery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Perdita di informazioni</a:t>
            </a:r>
            <a:endParaRPr sz="1800"/>
          </a:p>
          <a:p>
            <a:pPr indent="-27431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Dirottamento di sessione</a:t>
            </a:r>
            <a:endParaRPr sz="1800"/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9677" y="568055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"/>
          <p:cNvSpPr txBox="1"/>
          <p:nvPr/>
        </p:nvSpPr>
        <p:spPr>
          <a:xfrm>
            <a:off x="10687665" y="598477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/>
          <p:nvPr>
            <p:ph type="ctrTitle"/>
          </p:nvPr>
        </p:nvSpPr>
        <p:spPr>
          <a:xfrm>
            <a:off x="953729" y="264382"/>
            <a:ext cx="10418409" cy="92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Browser web e rete</a:t>
            </a:r>
            <a:endParaRPr sz="3200"/>
          </a:p>
        </p:txBody>
      </p:sp>
      <p:sp>
        <p:nvSpPr>
          <p:cNvPr id="218" name="Google Shape;218;p4"/>
          <p:cNvSpPr txBox="1"/>
          <p:nvPr>
            <p:ph idx="2" type="body"/>
          </p:nvPr>
        </p:nvSpPr>
        <p:spPr>
          <a:xfrm>
            <a:off x="1189406" y="1407731"/>
            <a:ext cx="9399936" cy="1992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Il browser invia le richieste</a:t>
            </a:r>
            <a:endParaRPr sz="20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Il sito web invia le pagine di risposta, che possono includere il codice</a:t>
            </a:r>
            <a:endParaRPr sz="20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Interazione suscettibile di attacchi di rete</a:t>
            </a:r>
            <a:endParaRPr sz="2000"/>
          </a:p>
        </p:txBody>
      </p:sp>
      <p:grpSp>
        <p:nvGrpSpPr>
          <p:cNvPr id="219" name="Google Shape;219;p4"/>
          <p:cNvGrpSpPr/>
          <p:nvPr/>
        </p:nvGrpSpPr>
        <p:grpSpPr>
          <a:xfrm>
            <a:off x="2823597" y="3399865"/>
            <a:ext cx="5840730" cy="2187813"/>
            <a:chOff x="2286000" y="1143000"/>
            <a:chExt cx="7696200" cy="4953001"/>
          </a:xfrm>
        </p:grpSpPr>
        <p:sp>
          <p:nvSpPr>
            <p:cNvPr id="220" name="Google Shape;220;p4"/>
            <p:cNvSpPr/>
            <p:nvPr/>
          </p:nvSpPr>
          <p:spPr>
            <a:xfrm>
              <a:off x="2286000" y="1676401"/>
              <a:ext cx="1905000" cy="1103313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Browser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7391400" y="1143000"/>
              <a:ext cx="2590800" cy="3810000"/>
            </a:xfrm>
            <a:prstGeom prst="cloudCallout">
              <a:avLst>
                <a:gd fmla="val -43750" name="adj1"/>
                <a:gd fmla="val 70000" name="adj2"/>
              </a:avLst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381875" y="4621214"/>
              <a:ext cx="895350" cy="147478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191001" y="1855789"/>
              <a:ext cx="4314825" cy="401637"/>
            </a:xfrm>
            <a:custGeom>
              <a:rect b="b" l="l" r="r" t="t"/>
              <a:pathLst>
                <a:path extrusionOk="0" h="253" w="2718">
                  <a:moveTo>
                    <a:pt x="0" y="216"/>
                  </a:moveTo>
                  <a:cubicBezTo>
                    <a:pt x="68" y="216"/>
                    <a:pt x="146" y="253"/>
                    <a:pt x="408" y="217"/>
                  </a:cubicBezTo>
                  <a:cubicBezTo>
                    <a:pt x="670" y="181"/>
                    <a:pt x="1187" y="2"/>
                    <a:pt x="1572" y="1"/>
                  </a:cubicBezTo>
                  <a:cubicBezTo>
                    <a:pt x="1957" y="0"/>
                    <a:pt x="2479" y="167"/>
                    <a:pt x="2718" y="211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493127" y="2112963"/>
              <a:ext cx="400254" cy="40025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286000" y="2779713"/>
              <a:ext cx="1905000" cy="457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286000" y="3236913"/>
              <a:ext cx="1905000" cy="457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hlink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Hardware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8763002" y="1905001"/>
              <a:ext cx="969962" cy="1184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Sito web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4191000" y="2157413"/>
              <a:ext cx="4305300" cy="455612"/>
            </a:xfrm>
            <a:custGeom>
              <a:rect b="b" l="l" r="r" t="t"/>
              <a:pathLst>
                <a:path extrusionOk="0" h="287" w="2712">
                  <a:moveTo>
                    <a:pt x="0" y="243"/>
                  </a:moveTo>
                  <a:cubicBezTo>
                    <a:pt x="68" y="244"/>
                    <a:pt x="161" y="287"/>
                    <a:pt x="408" y="249"/>
                  </a:cubicBezTo>
                  <a:cubicBezTo>
                    <a:pt x="655" y="211"/>
                    <a:pt x="1098" y="30"/>
                    <a:pt x="1482" y="15"/>
                  </a:cubicBezTo>
                  <a:cubicBezTo>
                    <a:pt x="1866" y="0"/>
                    <a:pt x="2456" y="129"/>
                    <a:pt x="2712" y="159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4"/>
            <p:cNvSpPr txBox="1"/>
            <p:nvPr/>
          </p:nvSpPr>
          <p:spPr>
            <a:xfrm>
              <a:off x="4829138" y="1204843"/>
              <a:ext cx="1098789" cy="69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richiesta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"/>
            <p:cNvSpPr txBox="1"/>
            <p:nvPr/>
          </p:nvSpPr>
          <p:spPr>
            <a:xfrm>
              <a:off x="5639695" y="2270126"/>
              <a:ext cx="803075" cy="696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risposta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Google Shape;2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"/>
          <p:cNvSpPr txBox="1"/>
          <p:nvPr/>
        </p:nvSpPr>
        <p:spPr>
          <a:xfrm>
            <a:off x="10687665" y="598477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 txBox="1"/>
          <p:nvPr>
            <p:ph type="ctrTitle"/>
          </p:nvPr>
        </p:nvSpPr>
        <p:spPr>
          <a:xfrm>
            <a:off x="1189703" y="715655"/>
            <a:ext cx="10212715" cy="749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Problemi di sicurezza web/privacy</a:t>
            </a:r>
            <a:endParaRPr/>
          </a:p>
        </p:txBody>
      </p:sp>
      <p:sp>
        <p:nvSpPr>
          <p:cNvPr id="238" name="Google Shape;238;p5"/>
          <p:cNvSpPr txBox="1"/>
          <p:nvPr>
            <p:ph idx="2" type="body"/>
          </p:nvPr>
        </p:nvSpPr>
        <p:spPr>
          <a:xfrm>
            <a:off x="1591255" y="1911549"/>
            <a:ext cx="8653958" cy="3673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Comunicazioni sicure tra client e server</a:t>
            </a:r>
            <a:endParaRPr sz="16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600"/>
              <a:t>HTTPS (HTTP su Secure Socket Layer) 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Autenticazione utente e gestione delle sessioni</a:t>
            </a:r>
            <a:endParaRPr sz="16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600"/>
              <a:t>Cookie e altri metodi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Contenuti attivi da diversi siti web</a:t>
            </a:r>
            <a:endParaRPr sz="16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600"/>
              <a:t>Protezione delle risorse gestite dai browser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Sicurezza delle applicazioni web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Autenticazione dei siti web (ad esempio, anti-phishing)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Problemi di privacy</a:t>
            </a:r>
            <a:endParaRPr sz="16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39" name="Google Shape;2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 txBox="1"/>
          <p:nvPr/>
        </p:nvSpPr>
        <p:spPr>
          <a:xfrm>
            <a:off x="10687665" y="598477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"/>
          <p:cNvSpPr txBox="1"/>
          <p:nvPr>
            <p:ph type="ctrTitle"/>
          </p:nvPr>
        </p:nvSpPr>
        <p:spPr>
          <a:xfrm>
            <a:off x="1248697" y="715654"/>
            <a:ext cx="10153721" cy="7100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 sz="3600"/>
              <a:t>HTTP: Protocollo di trasferimento ipertestuale</a:t>
            </a:r>
            <a:endParaRPr/>
          </a:p>
        </p:txBody>
      </p:sp>
      <p:sp>
        <p:nvSpPr>
          <p:cNvPr id="246" name="Google Shape;246;p6"/>
          <p:cNvSpPr txBox="1"/>
          <p:nvPr>
            <p:ph idx="2" type="body"/>
          </p:nvPr>
        </p:nvSpPr>
        <p:spPr>
          <a:xfrm>
            <a:off x="1779638" y="1913421"/>
            <a:ext cx="9261988" cy="390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Il browser invia richieste HTTP al server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Metodi: GET, POST, HEAD, ...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GET: per recuperare una risorsa (html, immagine, script, css,...)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POST: per inviare un modulo (login, registrazione, ...)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TESTA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Il server risponde con una risposta HTTP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Protocollo di richiesta/risposta </a:t>
            </a:r>
            <a:r>
              <a:rPr lang="en-US" sz="1800">
                <a:solidFill>
                  <a:schemeClr val="accent1"/>
                </a:solidFill>
              </a:rPr>
              <a:t>stateless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Ogni richiesta è indipendente dalle richieste precedenti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L'apolidia ha un impatto significativo sulla progettazione e sull'implementazione delle applicazioni. </a:t>
            </a:r>
            <a:endParaRPr sz="1800"/>
          </a:p>
        </p:txBody>
      </p:sp>
      <p:pic>
        <p:nvPicPr>
          <p:cNvPr id="247" name="Google Shape;2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 txBox="1"/>
          <p:nvPr/>
        </p:nvSpPr>
        <p:spPr>
          <a:xfrm>
            <a:off x="10687665" y="598477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 txBox="1"/>
          <p:nvPr>
            <p:ph type="ctrTitle"/>
          </p:nvPr>
        </p:nvSpPr>
        <p:spPr>
          <a:xfrm>
            <a:off x="776749" y="715655"/>
            <a:ext cx="10625670" cy="756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Utilizzare i cookie per memorizzare le informazioni sullo stato</a:t>
            </a:r>
            <a:endParaRPr/>
          </a:p>
        </p:txBody>
      </p:sp>
      <p:sp>
        <p:nvSpPr>
          <p:cNvPr id="254" name="Google Shape;254;p7"/>
          <p:cNvSpPr txBox="1"/>
          <p:nvPr>
            <p:ph idx="2" type="body"/>
          </p:nvPr>
        </p:nvSpPr>
        <p:spPr>
          <a:xfrm>
            <a:off x="1250327" y="1795445"/>
            <a:ext cx="9289854" cy="108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Biscotti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</a:pPr>
            <a:r>
              <a:rPr lang="en-US" sz="1800"/>
              <a:t>Un cookie è una coppia nome/valore creata da un sito web per memorizzare informazioni sul computer dell'utente.</a:t>
            </a:r>
            <a:endParaRPr sz="1800"/>
          </a:p>
        </p:txBody>
      </p:sp>
      <p:sp>
        <p:nvSpPr>
          <p:cNvPr id="255" name="Google Shape;255;p7"/>
          <p:cNvSpPr txBox="1"/>
          <p:nvPr/>
        </p:nvSpPr>
        <p:spPr>
          <a:xfrm>
            <a:off x="5334001" y="5943601"/>
            <a:ext cx="50704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 è un protocollo stateless; i cookie aggiungono uno stato</a:t>
            </a:r>
            <a:endParaRPr b="0" i="0" sz="1800" u="none" cap="none" strike="noStrik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56" name="Google Shape;256;p7"/>
          <p:cNvGrpSpPr/>
          <p:nvPr/>
        </p:nvGrpSpPr>
        <p:grpSpPr>
          <a:xfrm>
            <a:off x="3468092" y="3149166"/>
            <a:ext cx="4616245" cy="2209798"/>
            <a:chOff x="2590800" y="2971801"/>
            <a:chExt cx="6324600" cy="2971799"/>
          </a:xfrm>
        </p:grpSpPr>
        <p:sp>
          <p:nvSpPr>
            <p:cNvPr id="257" name="Google Shape;257;p7"/>
            <p:cNvSpPr/>
            <p:nvPr/>
          </p:nvSpPr>
          <p:spPr>
            <a:xfrm>
              <a:off x="2971801" y="3063875"/>
              <a:ext cx="1128713" cy="838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071813" y="3163888"/>
              <a:ext cx="914400" cy="609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Browser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2590800" y="3902075"/>
              <a:ext cx="1524000" cy="228600"/>
            </a:xfrm>
            <a:prstGeom prst="parallelogram">
              <a:avLst>
                <a:gd fmla="val 16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590800" y="4130675"/>
              <a:ext cx="1143000" cy="1524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714750" y="3897313"/>
              <a:ext cx="400050" cy="385762"/>
            </a:xfrm>
            <a:custGeom>
              <a:rect b="b" l="l" r="r" t="t"/>
              <a:pathLst>
                <a:path extrusionOk="0" h="243" w="252">
                  <a:moveTo>
                    <a:pt x="0" y="243"/>
                  </a:moveTo>
                  <a:lnTo>
                    <a:pt x="252" y="81"/>
                  </a:lnTo>
                  <a:lnTo>
                    <a:pt x="249" y="0"/>
                  </a:lnTo>
                  <a:lnTo>
                    <a:pt x="0" y="147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696200" y="2987675"/>
              <a:ext cx="1219200" cy="1271588"/>
            </a:xfrm>
            <a:prstGeom prst="can">
              <a:avLst>
                <a:gd fmla="val 26074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Server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3" name="Google Shape;263;p7"/>
            <p:cNvCxnSpPr/>
            <p:nvPr/>
          </p:nvCxnSpPr>
          <p:spPr>
            <a:xfrm>
              <a:off x="4114800" y="3444875"/>
              <a:ext cx="35814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64" name="Google Shape;264;p7"/>
            <p:cNvSpPr txBox="1"/>
            <p:nvPr/>
          </p:nvSpPr>
          <p:spPr>
            <a:xfrm>
              <a:off x="4587732" y="2971801"/>
              <a:ext cx="2216441" cy="413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Inserisce i dati del modulo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" name="Google Shape;265;p7"/>
            <p:cNvCxnSpPr/>
            <p:nvPr/>
          </p:nvCxnSpPr>
          <p:spPr>
            <a:xfrm>
              <a:off x="4114800" y="3673475"/>
              <a:ext cx="35814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266" name="Google Shape;266;p7"/>
            <p:cNvSpPr txBox="1"/>
            <p:nvPr/>
          </p:nvSpPr>
          <p:spPr>
            <a:xfrm>
              <a:off x="4412098" y="3733801"/>
              <a:ext cx="2578819" cy="413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Risposta + cookie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971801" y="4724400"/>
              <a:ext cx="1128713" cy="838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071813" y="4824413"/>
              <a:ext cx="914400" cy="609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Browser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590800" y="5562600"/>
              <a:ext cx="1524000" cy="228600"/>
            </a:xfrm>
            <a:prstGeom prst="parallelogram">
              <a:avLst>
                <a:gd fmla="val 16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590800" y="5791200"/>
              <a:ext cx="1143000" cy="1524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714750" y="5557838"/>
              <a:ext cx="400050" cy="385762"/>
            </a:xfrm>
            <a:custGeom>
              <a:rect b="b" l="l" r="r" t="t"/>
              <a:pathLst>
                <a:path extrusionOk="0" h="243" w="252">
                  <a:moveTo>
                    <a:pt x="0" y="243"/>
                  </a:moveTo>
                  <a:lnTo>
                    <a:pt x="252" y="81"/>
                  </a:lnTo>
                  <a:lnTo>
                    <a:pt x="249" y="0"/>
                  </a:lnTo>
                  <a:lnTo>
                    <a:pt x="0" y="147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96200" y="4648200"/>
              <a:ext cx="1219200" cy="1271588"/>
            </a:xfrm>
            <a:prstGeom prst="can">
              <a:avLst>
                <a:gd fmla="val 26074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Server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 txBox="1"/>
            <p:nvPr/>
          </p:nvSpPr>
          <p:spPr>
            <a:xfrm>
              <a:off x="4496164" y="4632326"/>
              <a:ext cx="2407512" cy="413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Richiesta + cookie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 txBox="1"/>
            <p:nvPr/>
          </p:nvSpPr>
          <p:spPr>
            <a:xfrm>
              <a:off x="4812725" y="5394326"/>
              <a:ext cx="1772800" cy="413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Restituisce i dati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5" name="Google Shape;275;p7"/>
            <p:cNvCxnSpPr/>
            <p:nvPr/>
          </p:nvCxnSpPr>
          <p:spPr>
            <a:xfrm>
              <a:off x="4114800" y="5029200"/>
              <a:ext cx="35814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4114800" y="5410200"/>
              <a:ext cx="35814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</p:grpSp>
      <p:pic>
        <p:nvPicPr>
          <p:cNvPr id="277" name="Google Shape;2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 txBox="1"/>
          <p:nvPr/>
        </p:nvSpPr>
        <p:spPr>
          <a:xfrm>
            <a:off x="10687665" y="598477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"/>
          <p:cNvSpPr txBox="1"/>
          <p:nvPr>
            <p:ph type="ctrTitle"/>
          </p:nvPr>
        </p:nvSpPr>
        <p:spPr>
          <a:xfrm>
            <a:off x="884903" y="715655"/>
            <a:ext cx="10517515" cy="719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Campi per i cookie</a:t>
            </a:r>
            <a:endParaRPr/>
          </a:p>
        </p:txBody>
      </p:sp>
      <p:sp>
        <p:nvSpPr>
          <p:cNvPr id="284" name="Google Shape;284;p8"/>
          <p:cNvSpPr txBox="1"/>
          <p:nvPr>
            <p:ph idx="2" type="body"/>
          </p:nvPr>
        </p:nvSpPr>
        <p:spPr>
          <a:xfrm>
            <a:off x="1315951" y="1789837"/>
            <a:ext cx="8939093" cy="3106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Un esempio di cookie dal mio browser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Nome session-token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Contenuto "s7yZiOvFm4YymG...."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Dominio .amazon.com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Percorso /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Invia Per qualsiasi tipo di connessione</a:t>
            </a:r>
            <a:endParaRPr sz="1800"/>
          </a:p>
          <a:p>
            <a:pPr indent="-27431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800"/>
              <a:t>Scadenza lunedì 08 settembre 2031 7:19:41 PM</a:t>
            </a:r>
            <a:endParaRPr sz="1800"/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85" name="Google Shape;2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3153" y="59752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8"/>
          <p:cNvSpPr txBox="1"/>
          <p:nvPr/>
        </p:nvSpPr>
        <p:spPr>
          <a:xfrm>
            <a:off x="10658168" y="5982265"/>
            <a:ext cx="2753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